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24" r:id="rId2"/>
    <p:sldId id="325" r:id="rId3"/>
    <p:sldId id="326" r:id="rId4"/>
    <p:sldId id="327" r:id="rId5"/>
    <p:sldId id="328" r:id="rId6"/>
    <p:sldId id="329" r:id="rId7"/>
    <p:sldId id="330" r:id="rId8"/>
    <p:sldId id="331" r:id="rId9"/>
    <p:sldId id="332" r:id="rId10"/>
    <p:sldId id="333" r:id="rId11"/>
    <p:sldId id="334" r:id="rId12"/>
    <p:sldId id="335" r:id="rId13"/>
    <p:sldId id="336" r:id="rId14"/>
    <p:sldId id="337" r:id="rId15"/>
    <p:sldId id="338" r:id="rId16"/>
    <p:sldId id="339" r:id="rId17"/>
    <p:sldId id="303" r:id="rId18"/>
    <p:sldId id="273"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82939" autoAdjust="0"/>
  </p:normalViewPr>
  <p:slideViewPr>
    <p:cSldViewPr snapToGrid="0">
      <p:cViewPr varScale="1">
        <p:scale>
          <a:sx n="92" d="100"/>
          <a:sy n="92" d="100"/>
        </p:scale>
        <p:origin x="558" y="48"/>
      </p:cViewPr>
      <p:guideLst/>
    </p:cSldViewPr>
  </p:slideViewPr>
  <p:notesTextViewPr>
    <p:cViewPr>
      <p:scale>
        <a:sx n="1" d="1"/>
        <a:sy n="1" d="1"/>
      </p:scale>
      <p:origin x="0" y="0"/>
    </p:cViewPr>
  </p:notesTextViewPr>
  <p:sorterViewPr>
    <p:cViewPr>
      <p:scale>
        <a:sx n="100" d="100"/>
        <a:sy n="100" d="100"/>
      </p:scale>
      <p:origin x="0" y="-13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C67C2F-44E5-4218-A326-C9DFD0252F18}" type="datetimeFigureOut">
              <a:rPr lang="fr-FR" smtClean="0"/>
              <a:t>04/07/2023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A311E9-EC09-4D79-A408-0A1C6E6F9535}" type="slidenum">
              <a:rPr lang="fr-FR" smtClean="0"/>
              <a:t>‹N°›</a:t>
            </a:fld>
            <a:endParaRPr lang="fr-FR"/>
          </a:p>
        </p:txBody>
      </p:sp>
    </p:spTree>
    <p:extLst>
      <p:ext uri="{BB962C8B-B14F-4D97-AF65-F5344CB8AC3E}">
        <p14:creationId xmlns:p14="http://schemas.microsoft.com/office/powerpoint/2010/main" val="821498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FD5ADADB-2642-4E67-8373-4E1474ADF06F}" type="slidenum">
              <a:rPr lang="fr-FR" smtClean="0"/>
              <a:pPr>
                <a:defRPr/>
              </a:pPr>
              <a:t>1</a:t>
            </a:fld>
            <a:endParaRPr lang="fr-FR" dirty="0"/>
          </a:p>
        </p:txBody>
      </p:sp>
    </p:spTree>
    <p:extLst>
      <p:ext uri="{BB962C8B-B14F-4D97-AF65-F5344CB8AC3E}">
        <p14:creationId xmlns:p14="http://schemas.microsoft.com/office/powerpoint/2010/main" val="875448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sz="1200" b="1">
                <a:solidFill>
                  <a:schemeClr val="tx1"/>
                </a:solidFill>
                <a:latin typeface="Times New Roman" pitchFamily="18" charset="0"/>
              </a:defRPr>
            </a:lvl1pPr>
            <a:lvl2pPr marL="742950" indent="-285750" eaLnBrk="0" hangingPunct="0">
              <a:defRPr sz="1200" b="1">
                <a:solidFill>
                  <a:schemeClr val="tx1"/>
                </a:solidFill>
                <a:latin typeface="Times New Roman" pitchFamily="18" charset="0"/>
              </a:defRPr>
            </a:lvl2pPr>
            <a:lvl3pPr marL="1143000" indent="-228600" eaLnBrk="0" hangingPunct="0">
              <a:defRPr sz="1200" b="1">
                <a:solidFill>
                  <a:schemeClr val="tx1"/>
                </a:solidFill>
                <a:latin typeface="Times New Roman" pitchFamily="18" charset="0"/>
              </a:defRPr>
            </a:lvl3pPr>
            <a:lvl4pPr marL="1600200" indent="-228600" eaLnBrk="0" hangingPunct="0">
              <a:defRPr sz="1200" b="1">
                <a:solidFill>
                  <a:schemeClr val="tx1"/>
                </a:solidFill>
                <a:latin typeface="Times New Roman" pitchFamily="18" charset="0"/>
              </a:defRPr>
            </a:lvl4pPr>
            <a:lvl5pPr marL="2057400" indent="-228600" eaLnBrk="0" hangingPunct="0">
              <a:defRPr sz="1200" b="1">
                <a:solidFill>
                  <a:schemeClr val="tx1"/>
                </a:solidFill>
                <a:latin typeface="Times New Roman" pitchFamily="18" charset="0"/>
              </a:defRPr>
            </a:lvl5pPr>
            <a:lvl6pPr marL="2514600" indent="-228600" eaLnBrk="0" fontAlgn="base" hangingPunct="0">
              <a:spcBef>
                <a:spcPct val="0"/>
              </a:spcBef>
              <a:spcAft>
                <a:spcPct val="0"/>
              </a:spcAft>
              <a:defRPr sz="1200" b="1">
                <a:solidFill>
                  <a:schemeClr val="tx1"/>
                </a:solidFill>
                <a:latin typeface="Times New Roman" pitchFamily="18" charset="0"/>
              </a:defRPr>
            </a:lvl6pPr>
            <a:lvl7pPr marL="2971800" indent="-228600" eaLnBrk="0" fontAlgn="base" hangingPunct="0">
              <a:spcBef>
                <a:spcPct val="0"/>
              </a:spcBef>
              <a:spcAft>
                <a:spcPct val="0"/>
              </a:spcAft>
              <a:defRPr sz="1200" b="1">
                <a:solidFill>
                  <a:schemeClr val="tx1"/>
                </a:solidFill>
                <a:latin typeface="Times New Roman" pitchFamily="18" charset="0"/>
              </a:defRPr>
            </a:lvl7pPr>
            <a:lvl8pPr marL="3429000" indent="-228600" eaLnBrk="0" fontAlgn="base" hangingPunct="0">
              <a:spcBef>
                <a:spcPct val="0"/>
              </a:spcBef>
              <a:spcAft>
                <a:spcPct val="0"/>
              </a:spcAft>
              <a:defRPr sz="1200" b="1">
                <a:solidFill>
                  <a:schemeClr val="tx1"/>
                </a:solidFill>
                <a:latin typeface="Times New Roman" pitchFamily="18" charset="0"/>
              </a:defRPr>
            </a:lvl8pPr>
            <a:lvl9pPr marL="3886200" indent="-228600" eaLnBrk="0" fontAlgn="base" hangingPunct="0">
              <a:spcBef>
                <a:spcPct val="0"/>
              </a:spcBef>
              <a:spcAft>
                <a:spcPct val="0"/>
              </a:spcAft>
              <a:defRPr sz="1200" b="1">
                <a:solidFill>
                  <a:schemeClr val="tx1"/>
                </a:solidFill>
                <a:latin typeface="Times New Roman" pitchFamily="18" charset="0"/>
              </a:defRPr>
            </a:lvl9pPr>
          </a:lstStyle>
          <a:p>
            <a:pPr eaLnBrk="1" hangingPunct="1"/>
            <a:fld id="{A47FAD60-B9EB-4BCA-A983-FDC1D730033A}" type="slidenum">
              <a:rPr lang="en-US" b="0" smtClean="0">
                <a:latin typeface="Arial" charset="0"/>
              </a:rPr>
              <a:pPr eaLnBrk="1" hangingPunct="1"/>
              <a:t>2</a:t>
            </a:fld>
            <a:endParaRPr lang="en-US" b="0" smtClean="0">
              <a:latin typeface="Arial" charset="0"/>
            </a:endParaRPr>
          </a:p>
        </p:txBody>
      </p:sp>
      <p:sp>
        <p:nvSpPr>
          <p:cNvPr id="39939" name="Rectangle 2"/>
          <p:cNvSpPr>
            <a:spLocks noGrp="1" noRot="1" noChangeAspect="1" noChangeArrowheads="1" noTextEdit="1"/>
          </p:cNvSpPr>
          <p:nvPr>
            <p:ph type="sldImg"/>
          </p:nvPr>
        </p:nvSpPr>
        <p:spPr>
          <a:xfrm>
            <a:off x="139700" y="768350"/>
            <a:ext cx="6819900" cy="3836988"/>
          </a:xfrm>
          <a:ln/>
        </p:spPr>
      </p:sp>
      <p:sp>
        <p:nvSpPr>
          <p:cNvPr id="39940" name="Rectangle 3"/>
          <p:cNvSpPr>
            <a:spLocks noGrp="1" noChangeArrowheads="1"/>
          </p:cNvSpPr>
          <p:nvPr>
            <p:ph type="body" idx="1"/>
          </p:nvPr>
        </p:nvSpPr>
        <p:spPr>
          <a:noFill/>
        </p:spPr>
        <p:txBody>
          <a:bodyPr/>
          <a:lstStyle/>
          <a:p>
            <a:endParaRPr lang="en-GB" smtClean="0">
              <a:latin typeface="Arial" charset="0"/>
            </a:endParaRPr>
          </a:p>
        </p:txBody>
      </p:sp>
    </p:spTree>
    <p:extLst>
      <p:ext uri="{BB962C8B-B14F-4D97-AF65-F5344CB8AC3E}">
        <p14:creationId xmlns:p14="http://schemas.microsoft.com/office/powerpoint/2010/main" val="647980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stainless steels are used in many fields. As the title of this stainless steel world journal article says with a certain irony "can mankind survive without stainless steel?“ Surface</a:t>
            </a:r>
            <a:r>
              <a:rPr lang="en-GB" baseline="0" dirty="0" smtClean="0"/>
              <a:t> treatments can be applied in which steels find applications in humid environments: citer </a:t>
            </a:r>
            <a:endParaRPr lang="en-GB" dirty="0"/>
          </a:p>
        </p:txBody>
      </p:sp>
      <p:sp>
        <p:nvSpPr>
          <p:cNvPr id="4" name="Espace réservé du numéro de diapositive 3"/>
          <p:cNvSpPr>
            <a:spLocks noGrp="1"/>
          </p:cNvSpPr>
          <p:nvPr>
            <p:ph type="sldNum" sz="quarter" idx="10"/>
          </p:nvPr>
        </p:nvSpPr>
        <p:spPr/>
        <p:txBody>
          <a:bodyPr/>
          <a:lstStyle/>
          <a:p>
            <a:pPr>
              <a:defRPr/>
            </a:pPr>
            <a:fld id="{FD5ADADB-2642-4E67-8373-4E1474ADF06F}" type="slidenum">
              <a:rPr lang="fr-FR" smtClean="0"/>
              <a:pPr>
                <a:defRPr/>
              </a:pPr>
              <a:t>3</a:t>
            </a:fld>
            <a:endParaRPr lang="fr-FR" dirty="0"/>
          </a:p>
        </p:txBody>
      </p:sp>
    </p:spTree>
    <p:extLst>
      <p:ext uri="{BB962C8B-B14F-4D97-AF65-F5344CB8AC3E}">
        <p14:creationId xmlns:p14="http://schemas.microsoft.com/office/powerpoint/2010/main" val="1348862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Here you can</a:t>
            </a:r>
            <a:r>
              <a:rPr lang="en-US" baseline="0" dirty="0" smtClean="0"/>
              <a:t> find some example of </a:t>
            </a:r>
            <a:r>
              <a:rPr lang="en-US" baseline="0" dirty="0" err="1" smtClean="0"/>
              <a:t>patternings</a:t>
            </a:r>
            <a:r>
              <a:rPr lang="en-US" baseline="0" dirty="0" smtClean="0"/>
              <a:t> applied the SDGs. Lire</a:t>
            </a:r>
            <a:endParaRPr lang="en-US" dirty="0"/>
          </a:p>
        </p:txBody>
      </p:sp>
      <p:sp>
        <p:nvSpPr>
          <p:cNvPr id="4" name="Espace réservé du numéro de diapositive 3"/>
          <p:cNvSpPr>
            <a:spLocks noGrp="1"/>
          </p:cNvSpPr>
          <p:nvPr>
            <p:ph type="sldNum" sz="quarter" idx="10"/>
          </p:nvPr>
        </p:nvSpPr>
        <p:spPr/>
        <p:txBody>
          <a:bodyPr/>
          <a:lstStyle/>
          <a:p>
            <a:pPr>
              <a:defRPr/>
            </a:pPr>
            <a:fld id="{FD5ADADB-2642-4E67-8373-4E1474ADF06F}" type="slidenum">
              <a:rPr lang="fr-FR" smtClean="0"/>
              <a:pPr>
                <a:defRPr/>
              </a:pPr>
              <a:t>4</a:t>
            </a:fld>
            <a:endParaRPr lang="fr-FR" dirty="0"/>
          </a:p>
        </p:txBody>
      </p:sp>
    </p:spTree>
    <p:extLst>
      <p:ext uri="{BB962C8B-B14F-4D97-AF65-F5344CB8AC3E}">
        <p14:creationId xmlns:p14="http://schemas.microsoft.com/office/powerpoint/2010/main" val="570003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dirty="0" smtClean="0">
                <a:solidFill>
                  <a:srgbClr val="EA5B0C"/>
                </a:solidFill>
                <a:latin typeface="Constantia" panose="02030602050306030303" pitchFamily="18" charset="0"/>
              </a:rPr>
              <a:t>In the SPOT project</a:t>
            </a:r>
            <a:r>
              <a:rPr lang="en-US" sz="1200" b="0" baseline="0" dirty="0" smtClean="0">
                <a:solidFill>
                  <a:schemeClr val="tx1"/>
                </a:solidFill>
                <a:latin typeface="Constantia" panose="02030602050306030303" pitchFamily="18" charset="0"/>
              </a:rPr>
              <a:t> we were studying the </a:t>
            </a:r>
            <a:r>
              <a:rPr lang="en-US" sz="1200" b="1" dirty="0" smtClean="0">
                <a:solidFill>
                  <a:srgbClr val="EA5B0C"/>
                </a:solidFill>
                <a:latin typeface="Constantia" panose="02030602050306030303" pitchFamily="18" charset="0"/>
              </a:rPr>
              <a:t>S</a:t>
            </a:r>
            <a:r>
              <a:rPr lang="en-US" sz="1200" dirty="0" smtClean="0">
                <a:latin typeface="Constantia" panose="02030602050306030303" pitchFamily="18" charset="0"/>
              </a:rPr>
              <a:t>ubmicronic structuring of steels by </a:t>
            </a:r>
            <a:r>
              <a:rPr lang="en-US" sz="1200" b="1" dirty="0" smtClean="0">
                <a:solidFill>
                  <a:srgbClr val="EA5B0C"/>
                </a:solidFill>
                <a:latin typeface="Constantia" panose="02030602050306030303" pitchFamily="18" charset="0"/>
              </a:rPr>
              <a:t>P</a:t>
            </a:r>
            <a:r>
              <a:rPr lang="en-US" sz="1200" dirty="0" smtClean="0">
                <a:latin typeface="Constantia" panose="02030602050306030303" pitchFamily="18" charset="0"/>
              </a:rPr>
              <a:t>lasma etching for </a:t>
            </a:r>
            <a:r>
              <a:rPr lang="en-US" sz="1200" b="1" dirty="0" smtClean="0">
                <a:solidFill>
                  <a:srgbClr val="EA5B0C"/>
                </a:solidFill>
                <a:latin typeface="Constantia" panose="02030602050306030303" pitchFamily="18" charset="0"/>
              </a:rPr>
              <a:t>O</a:t>
            </a:r>
            <a:r>
              <a:rPr lang="en-US" sz="1200" dirty="0" smtClean="0">
                <a:latin typeface="Constantia" panose="02030602050306030303" pitchFamily="18" charset="0"/>
              </a:rPr>
              <a:t>ptical applications and </a:t>
            </a:r>
            <a:r>
              <a:rPr lang="en-US" sz="1200" b="1" dirty="0" err="1" smtClean="0">
                <a:solidFill>
                  <a:srgbClr val="EA5B0C"/>
                </a:solidFill>
                <a:latin typeface="Constantia" panose="02030602050306030303" pitchFamily="18" charset="0"/>
              </a:rPr>
              <a:t>T</a:t>
            </a:r>
            <a:r>
              <a:rPr lang="en-US" sz="1200" dirty="0" err="1" smtClean="0">
                <a:latin typeface="Constantia" panose="02030602050306030303" pitchFamily="18" charset="0"/>
              </a:rPr>
              <a:t>ribological</a:t>
            </a:r>
            <a:r>
              <a:rPr lang="en-US" sz="1200" dirty="0" smtClean="0">
                <a:latin typeface="Constantia" panose="02030602050306030303" pitchFamily="18" charset="0"/>
              </a:rPr>
              <a:t> optimization. This project</a:t>
            </a:r>
            <a:r>
              <a:rPr lang="en-US" sz="1200" baseline="0" dirty="0" smtClean="0">
                <a:latin typeface="Constantia" panose="02030602050306030303" pitchFamily="18" charset="0"/>
              </a:rPr>
              <a:t> was founded by the French national research agency and involved </a:t>
            </a:r>
            <a:r>
              <a:rPr lang="en-US" sz="1200" baseline="0" dirty="0" err="1" smtClean="0">
                <a:latin typeface="Constantia" panose="02030602050306030303" pitchFamily="18" charset="0"/>
              </a:rPr>
              <a:t>l’IMN</a:t>
            </a:r>
            <a:r>
              <a:rPr lang="en-US" sz="1200" baseline="0" dirty="0" smtClean="0">
                <a:latin typeface="Constantia" panose="02030602050306030303" pitchFamily="18" charset="0"/>
              </a:rPr>
              <a:t> from Nantes, le C2N from </a:t>
            </a:r>
            <a:r>
              <a:rPr lang="en-US" sz="1200" baseline="0" dirty="0" err="1" smtClean="0">
                <a:latin typeface="Constantia" panose="02030602050306030303" pitchFamily="18" charset="0"/>
              </a:rPr>
              <a:t>Saclay</a:t>
            </a:r>
            <a:r>
              <a:rPr lang="en-US" sz="1200" baseline="0" dirty="0" smtClean="0">
                <a:latin typeface="Constantia" panose="02030602050306030303" pitchFamily="18" charset="0"/>
              </a:rPr>
              <a:t> and </a:t>
            </a:r>
            <a:r>
              <a:rPr lang="en-US" sz="1200" baseline="0" dirty="0" err="1" smtClean="0">
                <a:latin typeface="Constantia" panose="02030602050306030303" pitchFamily="18" charset="0"/>
              </a:rPr>
              <a:t>l’IJL</a:t>
            </a:r>
            <a:r>
              <a:rPr lang="en-US" sz="1200" baseline="0" dirty="0" smtClean="0">
                <a:latin typeface="Constantia" panose="02030602050306030303" pitchFamily="18" charset="0"/>
              </a:rPr>
              <a:t> from Nancy. </a:t>
            </a:r>
            <a:r>
              <a:rPr lang="en-GB" sz="1200" baseline="0" dirty="0" smtClean="0">
                <a:latin typeface="Constantia" panose="02030602050306030303" pitchFamily="18" charset="0"/>
              </a:rPr>
              <a:t>The aim of this project is to explore the possibility of etching steels in chlorinated plasmas, the idea being to transpose the techniques of microelectronics to the etching of metals. Masks, intended to measure the etching rates were elaborated by the photolithography technique</a:t>
            </a:r>
            <a:endParaRPr lang="en-GB" dirty="0"/>
          </a:p>
        </p:txBody>
      </p:sp>
      <p:sp>
        <p:nvSpPr>
          <p:cNvPr id="4" name="Espace réservé du numéro de diapositive 3"/>
          <p:cNvSpPr>
            <a:spLocks noGrp="1"/>
          </p:cNvSpPr>
          <p:nvPr>
            <p:ph type="sldNum" sz="quarter" idx="10"/>
          </p:nvPr>
        </p:nvSpPr>
        <p:spPr/>
        <p:txBody>
          <a:bodyPr/>
          <a:lstStyle/>
          <a:p>
            <a:pPr>
              <a:defRPr/>
            </a:pPr>
            <a:fld id="{FD5ADADB-2642-4E67-8373-4E1474ADF06F}" type="slidenum">
              <a:rPr lang="fr-FR" smtClean="0"/>
              <a:pPr>
                <a:defRPr/>
              </a:pPr>
              <a:t>6</a:t>
            </a:fld>
            <a:endParaRPr lang="fr-FR" dirty="0"/>
          </a:p>
        </p:txBody>
      </p:sp>
    </p:spTree>
    <p:extLst>
      <p:ext uri="{BB962C8B-B14F-4D97-AF65-F5344CB8AC3E}">
        <p14:creationId xmlns:p14="http://schemas.microsoft.com/office/powerpoint/2010/main" val="4016927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FD5ADADB-2642-4E67-8373-4E1474ADF06F}" type="slidenum">
              <a:rPr lang="fr-FR" smtClean="0"/>
              <a:pPr>
                <a:defRPr/>
              </a:pPr>
              <a:t>8</a:t>
            </a:fld>
            <a:endParaRPr lang="fr-FR" dirty="0"/>
          </a:p>
        </p:txBody>
      </p:sp>
    </p:spTree>
    <p:extLst>
      <p:ext uri="{BB962C8B-B14F-4D97-AF65-F5344CB8AC3E}">
        <p14:creationId xmlns:p14="http://schemas.microsoft.com/office/powerpoint/2010/main" val="3832496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This figure shows the results obtained on two stainless steels, one austenitic and the other martensitic, the composition of which is given in the table. The main difference is the nickel composition. In this figure, the etching rate obtained on the elements Fe, Cr and Ni individually are shown separately. It is observed that the temperature activates the etching of the iron, so there is a chemical etching whereas this is not the case for the chromium and the nickel which are only sputtered.</a:t>
            </a:r>
            <a:endParaRPr lang="en-GB" dirty="0"/>
          </a:p>
        </p:txBody>
      </p:sp>
      <p:sp>
        <p:nvSpPr>
          <p:cNvPr id="4" name="Espace réservé du numéro de diapositive 3"/>
          <p:cNvSpPr>
            <a:spLocks noGrp="1"/>
          </p:cNvSpPr>
          <p:nvPr>
            <p:ph type="sldNum" sz="quarter" idx="10"/>
          </p:nvPr>
        </p:nvSpPr>
        <p:spPr/>
        <p:txBody>
          <a:bodyPr/>
          <a:lstStyle/>
          <a:p>
            <a:pPr>
              <a:defRPr/>
            </a:pPr>
            <a:fld id="{FD5ADADB-2642-4E67-8373-4E1474ADF06F}" type="slidenum">
              <a:rPr lang="fr-FR" smtClean="0"/>
              <a:pPr>
                <a:defRPr/>
              </a:pPr>
              <a:t>9</a:t>
            </a:fld>
            <a:endParaRPr lang="fr-FR" dirty="0"/>
          </a:p>
        </p:txBody>
      </p:sp>
    </p:spTree>
    <p:extLst>
      <p:ext uri="{BB962C8B-B14F-4D97-AF65-F5344CB8AC3E}">
        <p14:creationId xmlns:p14="http://schemas.microsoft.com/office/powerpoint/2010/main" val="1598773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baseline="0" dirty="0" smtClean="0"/>
              <a:t>In order not to have the samples released between the etching and the XPS analysis, a transfer system has been implemented. Here you can see a picture the ICP reactor in </a:t>
            </a:r>
            <a:r>
              <a:rPr lang="en-GB" baseline="0" dirty="0" err="1" smtClean="0"/>
              <a:t>Orsay</a:t>
            </a:r>
            <a:r>
              <a:rPr lang="en-GB" baseline="0" dirty="0" smtClean="0"/>
              <a:t>, here the vacuum transfer system with substrate holder and finally the XPS Device. </a:t>
            </a:r>
          </a:p>
        </p:txBody>
      </p:sp>
      <p:sp>
        <p:nvSpPr>
          <p:cNvPr id="4" name="Espace réservé du numéro de diapositive 3"/>
          <p:cNvSpPr>
            <a:spLocks noGrp="1"/>
          </p:cNvSpPr>
          <p:nvPr>
            <p:ph type="sldNum" sz="quarter" idx="10"/>
          </p:nvPr>
        </p:nvSpPr>
        <p:spPr/>
        <p:txBody>
          <a:bodyPr/>
          <a:lstStyle/>
          <a:p>
            <a:pPr>
              <a:defRPr/>
            </a:pPr>
            <a:fld id="{FD5ADADB-2642-4E67-8373-4E1474ADF06F}" type="slidenum">
              <a:rPr lang="fr-FR" smtClean="0"/>
              <a:pPr>
                <a:defRPr/>
              </a:pPr>
              <a:t>10</a:t>
            </a:fld>
            <a:endParaRPr lang="fr-FR" dirty="0"/>
          </a:p>
        </p:txBody>
      </p:sp>
    </p:spTree>
    <p:extLst>
      <p:ext uri="{BB962C8B-B14F-4D97-AF65-F5344CB8AC3E}">
        <p14:creationId xmlns:p14="http://schemas.microsoft.com/office/powerpoint/2010/main" val="2706405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sz="1200" b="1">
                <a:solidFill>
                  <a:schemeClr val="tx1"/>
                </a:solidFill>
                <a:latin typeface="Times New Roman" pitchFamily="18" charset="0"/>
              </a:defRPr>
            </a:lvl1pPr>
            <a:lvl2pPr marL="742950" indent="-285750" eaLnBrk="0" hangingPunct="0">
              <a:defRPr sz="1200" b="1">
                <a:solidFill>
                  <a:schemeClr val="tx1"/>
                </a:solidFill>
                <a:latin typeface="Times New Roman" pitchFamily="18" charset="0"/>
              </a:defRPr>
            </a:lvl2pPr>
            <a:lvl3pPr marL="1143000" indent="-228600" eaLnBrk="0" hangingPunct="0">
              <a:defRPr sz="1200" b="1">
                <a:solidFill>
                  <a:schemeClr val="tx1"/>
                </a:solidFill>
                <a:latin typeface="Times New Roman" pitchFamily="18" charset="0"/>
              </a:defRPr>
            </a:lvl3pPr>
            <a:lvl4pPr marL="1600200" indent="-228600" eaLnBrk="0" hangingPunct="0">
              <a:defRPr sz="1200" b="1">
                <a:solidFill>
                  <a:schemeClr val="tx1"/>
                </a:solidFill>
                <a:latin typeface="Times New Roman" pitchFamily="18" charset="0"/>
              </a:defRPr>
            </a:lvl4pPr>
            <a:lvl5pPr marL="2057400" indent="-228600" eaLnBrk="0" hangingPunct="0">
              <a:defRPr sz="1200" b="1">
                <a:solidFill>
                  <a:schemeClr val="tx1"/>
                </a:solidFill>
                <a:latin typeface="Times New Roman" pitchFamily="18" charset="0"/>
              </a:defRPr>
            </a:lvl5pPr>
            <a:lvl6pPr marL="2514600" indent="-228600" eaLnBrk="0" fontAlgn="base" hangingPunct="0">
              <a:spcBef>
                <a:spcPct val="0"/>
              </a:spcBef>
              <a:spcAft>
                <a:spcPct val="0"/>
              </a:spcAft>
              <a:defRPr sz="1200" b="1">
                <a:solidFill>
                  <a:schemeClr val="tx1"/>
                </a:solidFill>
                <a:latin typeface="Times New Roman" pitchFamily="18" charset="0"/>
              </a:defRPr>
            </a:lvl6pPr>
            <a:lvl7pPr marL="2971800" indent="-228600" eaLnBrk="0" fontAlgn="base" hangingPunct="0">
              <a:spcBef>
                <a:spcPct val="0"/>
              </a:spcBef>
              <a:spcAft>
                <a:spcPct val="0"/>
              </a:spcAft>
              <a:defRPr sz="1200" b="1">
                <a:solidFill>
                  <a:schemeClr val="tx1"/>
                </a:solidFill>
                <a:latin typeface="Times New Roman" pitchFamily="18" charset="0"/>
              </a:defRPr>
            </a:lvl7pPr>
            <a:lvl8pPr marL="3429000" indent="-228600" eaLnBrk="0" fontAlgn="base" hangingPunct="0">
              <a:spcBef>
                <a:spcPct val="0"/>
              </a:spcBef>
              <a:spcAft>
                <a:spcPct val="0"/>
              </a:spcAft>
              <a:defRPr sz="1200" b="1">
                <a:solidFill>
                  <a:schemeClr val="tx1"/>
                </a:solidFill>
                <a:latin typeface="Times New Roman" pitchFamily="18" charset="0"/>
              </a:defRPr>
            </a:lvl8pPr>
            <a:lvl9pPr marL="3886200" indent="-228600" eaLnBrk="0" fontAlgn="base" hangingPunct="0">
              <a:spcBef>
                <a:spcPct val="0"/>
              </a:spcBef>
              <a:spcAft>
                <a:spcPct val="0"/>
              </a:spcAft>
              <a:defRPr sz="1200" b="1">
                <a:solidFill>
                  <a:schemeClr val="tx1"/>
                </a:solidFill>
                <a:latin typeface="Times New Roman" pitchFamily="18" charset="0"/>
              </a:defRPr>
            </a:lvl9pPr>
          </a:lstStyle>
          <a:p>
            <a:pPr eaLnBrk="1" hangingPunct="1"/>
            <a:fld id="{A47FAD60-B9EB-4BCA-A983-FDC1D730033A}" type="slidenum">
              <a:rPr lang="en-US" b="0" smtClean="0">
                <a:latin typeface="Arial" charset="0"/>
              </a:rPr>
              <a:pPr eaLnBrk="1" hangingPunct="1"/>
              <a:t>14</a:t>
            </a:fld>
            <a:endParaRPr lang="en-US" b="0" smtClean="0">
              <a:latin typeface="Arial" charset="0"/>
            </a:endParaRPr>
          </a:p>
        </p:txBody>
      </p:sp>
      <p:sp>
        <p:nvSpPr>
          <p:cNvPr id="39939" name="Rectangle 2"/>
          <p:cNvSpPr>
            <a:spLocks noGrp="1" noRot="1" noChangeAspect="1" noChangeArrowheads="1" noTextEdit="1"/>
          </p:cNvSpPr>
          <p:nvPr>
            <p:ph type="sldImg"/>
          </p:nvPr>
        </p:nvSpPr>
        <p:spPr>
          <a:xfrm>
            <a:off x="139700" y="768350"/>
            <a:ext cx="6819900" cy="3836988"/>
          </a:xfrm>
          <a:ln/>
        </p:spPr>
      </p:sp>
      <p:sp>
        <p:nvSpPr>
          <p:cNvPr id="39940" name="Rectangle 3"/>
          <p:cNvSpPr>
            <a:spLocks noGrp="1" noChangeArrowheads="1"/>
          </p:cNvSpPr>
          <p:nvPr>
            <p:ph type="body" idx="1"/>
          </p:nvPr>
        </p:nvSpPr>
        <p:spPr>
          <a:noFill/>
        </p:spPr>
        <p:txBody>
          <a:bodyPr/>
          <a:lstStyle/>
          <a:p>
            <a:endParaRPr lang="en-GB" smtClean="0">
              <a:latin typeface="Arial" charset="0"/>
            </a:endParaRPr>
          </a:p>
        </p:txBody>
      </p:sp>
    </p:spTree>
    <p:extLst>
      <p:ext uri="{BB962C8B-B14F-4D97-AF65-F5344CB8AC3E}">
        <p14:creationId xmlns:p14="http://schemas.microsoft.com/office/powerpoint/2010/main" val="428075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8" name="ZoneTexte 7"/>
          <p:cNvSpPr txBox="1"/>
          <p:nvPr userDrawn="1"/>
        </p:nvSpPr>
        <p:spPr>
          <a:xfrm>
            <a:off x="71718" y="6042212"/>
            <a:ext cx="1694329" cy="815788"/>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9236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u pied de page 6"/>
          <p:cNvSpPr>
            <a:spLocks noGrp="1"/>
          </p:cNvSpPr>
          <p:nvPr>
            <p:ph type="ftr" sz="quarter" idx="10"/>
          </p:nvPr>
        </p:nvSpPr>
        <p:spPr/>
        <p:txBody>
          <a:bodyPr/>
          <a:lstStyle/>
          <a:p>
            <a:r>
              <a:rPr lang="fr-FR"/>
              <a:t>PESM, june 19-20, 2023 </a:t>
            </a:r>
            <a:endParaRPr lang="fr-FR" dirty="0"/>
          </a:p>
        </p:txBody>
      </p:sp>
      <p:sp>
        <p:nvSpPr>
          <p:cNvPr id="8" name="Espace réservé du numéro de diapositive 7"/>
          <p:cNvSpPr>
            <a:spLocks noGrp="1"/>
          </p:cNvSpPr>
          <p:nvPr>
            <p:ph type="sldNum" sz="quarter" idx="11"/>
          </p:nvPr>
        </p:nvSpPr>
        <p:spPr>
          <a:xfrm>
            <a:off x="8610600" y="6399187"/>
            <a:ext cx="2743200" cy="365125"/>
          </a:xfrm>
        </p:spPr>
        <p:txBody>
          <a:bodyPr/>
          <a:lstStyle/>
          <a:p>
            <a:fld id="{65479034-2960-4484-A83F-05F2F4A97656}" type="slidenum">
              <a:rPr lang="fr-FR" smtClean="0"/>
              <a:pPr/>
              <a:t>‹N°›</a:t>
            </a:fld>
            <a:endParaRPr lang="fr-FR"/>
          </a:p>
        </p:txBody>
      </p:sp>
    </p:spTree>
    <p:extLst>
      <p:ext uri="{BB962C8B-B14F-4D97-AF65-F5344CB8AC3E}">
        <p14:creationId xmlns:p14="http://schemas.microsoft.com/office/powerpoint/2010/main" val="1533152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En-tête de section">
    <p:spTree>
      <p:nvGrpSpPr>
        <p:cNvPr id="1" name=""/>
        <p:cNvGrpSpPr/>
        <p:nvPr/>
      </p:nvGrpSpPr>
      <p:grpSpPr>
        <a:xfrm>
          <a:off x="0" y="0"/>
          <a:ext cx="0" cy="0"/>
          <a:chOff x="0" y="0"/>
          <a:chExt cx="0" cy="0"/>
        </a:xfrm>
      </p:grpSpPr>
      <p:sp>
        <p:nvSpPr>
          <p:cNvPr id="9" name="Espace réservé du texte 8"/>
          <p:cNvSpPr>
            <a:spLocks noGrp="1"/>
          </p:cNvSpPr>
          <p:nvPr>
            <p:ph type="body" sz="quarter" idx="10" hasCustomPrompt="1"/>
          </p:nvPr>
        </p:nvSpPr>
        <p:spPr>
          <a:xfrm>
            <a:off x="763021" y="573734"/>
            <a:ext cx="10672888" cy="751205"/>
          </a:xfrm>
          <a:prstGeom prst="rect">
            <a:avLst/>
          </a:prstGeom>
        </p:spPr>
        <p:txBody>
          <a:bodyPr lIns="0" tIns="0" rIns="0" bIns="0"/>
          <a:lstStyle>
            <a:lvl1pPr marL="0" indent="0">
              <a:spcAft>
                <a:spcPts val="1089"/>
              </a:spcAft>
              <a:buFontTx/>
              <a:buNone/>
              <a:defRPr sz="2722" b="1" i="0" baseline="0">
                <a:solidFill>
                  <a:srgbClr val="008F6C"/>
                </a:solidFill>
                <a:latin typeface="arial" charset="0"/>
              </a:defRPr>
            </a:lvl1pPr>
            <a:lvl2pPr marL="0" indent="0">
              <a:spcAft>
                <a:spcPts val="1089"/>
              </a:spcAft>
              <a:buFontTx/>
              <a:buNone/>
              <a:defRPr sz="2540" b="1" i="0" baseline="0"/>
            </a:lvl2pPr>
            <a:lvl3pPr marL="0">
              <a:spcAft>
                <a:spcPts val="1089"/>
              </a:spcAft>
              <a:defRPr/>
            </a:lvl3pPr>
            <a:lvl5pPr marL="1828812" indent="0">
              <a:buNone/>
              <a:defRPr/>
            </a:lvl5pPr>
          </a:lstStyle>
          <a:p>
            <a:pPr lvl="0"/>
            <a:r>
              <a:rPr lang="fr-FR" dirty="0"/>
              <a:t>Grand titre</a:t>
            </a:r>
          </a:p>
        </p:txBody>
      </p:sp>
      <p:sp>
        <p:nvSpPr>
          <p:cNvPr id="11" name="Espace réservé du texte 10"/>
          <p:cNvSpPr>
            <a:spLocks noGrp="1"/>
          </p:cNvSpPr>
          <p:nvPr>
            <p:ph type="body" sz="quarter" idx="11" hasCustomPrompt="1"/>
          </p:nvPr>
        </p:nvSpPr>
        <p:spPr>
          <a:xfrm>
            <a:off x="763578" y="1324939"/>
            <a:ext cx="10672330" cy="573734"/>
          </a:xfrm>
          <a:prstGeom prst="rect">
            <a:avLst/>
          </a:prstGeom>
        </p:spPr>
        <p:txBody>
          <a:bodyPr lIns="0" tIns="0" rIns="0" bIns="0"/>
          <a:lstStyle>
            <a:lvl1pPr marL="0" indent="0">
              <a:buFontTx/>
              <a:buNone/>
              <a:defRPr sz="2268" b="1" i="0" baseline="0">
                <a:solidFill>
                  <a:srgbClr val="EA5B0C"/>
                </a:solidFill>
                <a:latin typeface="arial" charset="0"/>
              </a:defRPr>
            </a:lvl1pPr>
          </a:lstStyle>
          <a:p>
            <a:pPr lvl="0"/>
            <a:r>
              <a:rPr lang="fr-FR" dirty="0"/>
              <a:t>Titre</a:t>
            </a:r>
          </a:p>
        </p:txBody>
      </p:sp>
      <p:sp>
        <p:nvSpPr>
          <p:cNvPr id="13" name="Espace réservé du texte 12"/>
          <p:cNvSpPr>
            <a:spLocks noGrp="1"/>
          </p:cNvSpPr>
          <p:nvPr>
            <p:ph type="body" sz="quarter" idx="12" hasCustomPrompt="1"/>
          </p:nvPr>
        </p:nvSpPr>
        <p:spPr>
          <a:xfrm>
            <a:off x="763020" y="2060083"/>
            <a:ext cx="10369986" cy="3245435"/>
          </a:xfrm>
          <a:prstGeom prst="rect">
            <a:avLst/>
          </a:prstGeom>
        </p:spPr>
        <p:txBody>
          <a:bodyPr/>
          <a:lstStyle>
            <a:lvl1pPr marL="228602" marR="0" indent="-228602" algn="l" defTabSz="914406" rtl="0" eaLnBrk="1" fontAlgn="auto" latinLnBrk="0" hangingPunct="1">
              <a:lnSpc>
                <a:spcPct val="90000"/>
              </a:lnSpc>
              <a:spcBef>
                <a:spcPts val="1000"/>
              </a:spcBef>
              <a:spcAft>
                <a:spcPts val="0"/>
              </a:spcAft>
              <a:buClrTx/>
              <a:buSzTx/>
              <a:buFont typeface="Arial" panose="020B0604020202020204" pitchFamily="34" charset="0"/>
              <a:buChar char="•"/>
              <a:tabLst/>
              <a:defRPr sz="1633" baseline="0">
                <a:latin typeface="arial" charset="0"/>
              </a:defRPr>
            </a:lvl1pPr>
          </a:lstStyle>
          <a:p>
            <a:pPr lvl="0"/>
            <a:r>
              <a:rPr lang="fr-FR" dirty="0"/>
              <a:t>Contenu</a:t>
            </a:r>
          </a:p>
          <a:p>
            <a:pPr marL="228602" marR="0" lvl="0" indent="-228602" algn="l" defTabSz="91440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dirty="0"/>
              <a:t>Contenu</a:t>
            </a:r>
          </a:p>
          <a:p>
            <a:pPr marL="228602" marR="0" lvl="0" indent="-228602" algn="l" defTabSz="91440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dirty="0"/>
              <a:t>Contenu</a:t>
            </a:r>
          </a:p>
          <a:p>
            <a:pPr marL="228602" marR="0" lvl="0" indent="-228602" algn="l" defTabSz="91440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dirty="0"/>
              <a:t>Contenu</a:t>
            </a:r>
          </a:p>
          <a:p>
            <a:pPr marL="228602" marR="0" lvl="0" indent="-228602" algn="l" defTabSz="91440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dirty="0"/>
              <a:t>Contenu</a:t>
            </a:r>
          </a:p>
          <a:p>
            <a:pPr marL="228602" marR="0" lvl="0" indent="-228602" algn="l" defTabSz="91440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dirty="0"/>
              <a:t>Contenu</a:t>
            </a:r>
          </a:p>
          <a:p>
            <a:pPr marL="228602" marR="0" lvl="0" indent="-228602" algn="l" defTabSz="91440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dirty="0"/>
              <a:t>Contenu</a:t>
            </a:r>
          </a:p>
          <a:p>
            <a:pPr marL="228602" marR="0" lvl="0" indent="-228602" algn="l" defTabSz="91440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dirty="0"/>
              <a:t>Contenu</a:t>
            </a:r>
          </a:p>
          <a:p>
            <a:pPr marL="228602" marR="0" lvl="0" indent="-228602" algn="l" defTabSz="91440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dirty="0"/>
              <a:t>Contenu</a:t>
            </a:r>
          </a:p>
          <a:p>
            <a:pPr marL="228602" marR="0" lvl="0" indent="-228602" algn="l" defTabSz="91440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dirty="0"/>
          </a:p>
          <a:p>
            <a:pPr lvl="0"/>
            <a:endParaRPr lang="fr-FR" dirty="0"/>
          </a:p>
        </p:txBody>
      </p:sp>
      <p:sp>
        <p:nvSpPr>
          <p:cNvPr id="3" name="Espace réservé du numéro de diapositive 2">
            <a:extLst>
              <a:ext uri="{FF2B5EF4-FFF2-40B4-BE49-F238E27FC236}">
                <a16:creationId xmlns:a16="http://schemas.microsoft.com/office/drawing/2014/main" id="{B1193B43-DFF6-4ACC-9E00-F2281EDAAAC6}"/>
              </a:ext>
            </a:extLst>
          </p:cNvPr>
          <p:cNvSpPr>
            <a:spLocks noGrp="1"/>
          </p:cNvSpPr>
          <p:nvPr>
            <p:ph type="sldNum" sz="quarter" idx="13"/>
          </p:nvPr>
        </p:nvSpPr>
        <p:spPr>
          <a:xfrm>
            <a:off x="8693388" y="6399188"/>
            <a:ext cx="2742520" cy="364359"/>
          </a:xfrm>
          <a:prstGeom prst="rect">
            <a:avLst/>
          </a:prstGeom>
        </p:spPr>
        <p:txBody>
          <a:bodyPr/>
          <a:lstStyle>
            <a:lvl1pPr algn="r">
              <a:defRPr/>
            </a:lvl1pPr>
          </a:lstStyle>
          <a:p>
            <a:fld id="{D55BEC6B-B3B1-4FE4-AB50-417914F83C3F}" type="slidenum">
              <a:rPr lang="fr-FR" smtClean="0"/>
              <a:pPr/>
              <a:t>‹N°›</a:t>
            </a:fld>
            <a:endParaRPr lang="fr-FR"/>
          </a:p>
        </p:txBody>
      </p:sp>
      <p:sp>
        <p:nvSpPr>
          <p:cNvPr id="8" name="Espace réservé du pied de page 6"/>
          <p:cNvSpPr>
            <a:spLocks noGrp="1"/>
          </p:cNvSpPr>
          <p:nvPr>
            <p:ph type="ftr" sz="quarter" idx="14"/>
          </p:nvPr>
        </p:nvSpPr>
        <p:spPr>
          <a:xfrm>
            <a:off x="3023347" y="6399188"/>
            <a:ext cx="5732929" cy="365125"/>
          </a:xfrm>
        </p:spPr>
        <p:txBody>
          <a:bodyPr/>
          <a:lstStyle>
            <a:lvl1pPr>
              <a:defRPr/>
            </a:lvl1pPr>
          </a:lstStyle>
          <a:p>
            <a:r>
              <a:rPr lang="fr-FR" dirty="0"/>
              <a:t>PESM, </a:t>
            </a:r>
            <a:r>
              <a:rPr lang="fr-FR" dirty="0" err="1"/>
              <a:t>june</a:t>
            </a:r>
            <a:r>
              <a:rPr lang="fr-FR" dirty="0"/>
              <a:t> 19-20, 2023</a:t>
            </a:r>
          </a:p>
          <a:p>
            <a:endParaRPr lang="fr-FR" dirty="0"/>
          </a:p>
        </p:txBody>
      </p:sp>
    </p:spTree>
    <p:extLst>
      <p:ext uri="{BB962C8B-B14F-4D97-AF65-F5344CB8AC3E}">
        <p14:creationId xmlns:p14="http://schemas.microsoft.com/office/powerpoint/2010/main" val="3204665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9" name="Rectangle 8"/>
          <p:cNvSpPr/>
          <p:nvPr userDrawn="1"/>
        </p:nvSpPr>
        <p:spPr>
          <a:xfrm>
            <a:off x="11731557" y="6549261"/>
            <a:ext cx="505267" cy="307777"/>
          </a:xfrm>
          <a:prstGeom prst="rect">
            <a:avLst/>
          </a:prstGeom>
        </p:spPr>
        <p:txBody>
          <a:bodyPr wrap="none">
            <a:spAutoFit/>
          </a:bodyPr>
          <a:lstStyle/>
          <a:p>
            <a:fld id="{CE80AE88-C5D4-430D-BD68-92E10C62A3D9}" type="slidenum">
              <a:rPr lang="en-US" sz="1400" b="1" smtClean="0">
                <a:latin typeface="Constantia" panose="02030602050306030303" pitchFamily="18" charset="0"/>
              </a:rPr>
              <a:pPr/>
              <a:t>‹N°›</a:t>
            </a:fld>
            <a:endParaRPr lang="fr-FR" sz="1400" b="1" dirty="0">
              <a:latin typeface="Constantia" panose="02030602050306030303" pitchFamily="18" charset="0"/>
            </a:endParaRPr>
          </a:p>
        </p:txBody>
      </p:sp>
      <p:pic>
        <p:nvPicPr>
          <p:cNvPr id="6" name="Imag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12" y="6361467"/>
            <a:ext cx="1512168" cy="496533"/>
          </a:xfrm>
          <a:prstGeom prst="rect">
            <a:avLst/>
          </a:prstGeom>
        </p:spPr>
      </p:pic>
      <p:pic>
        <p:nvPicPr>
          <p:cNvPr id="5" name="Picture 2" descr="VEIT 202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11524" y="6423982"/>
            <a:ext cx="540060" cy="34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5569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0" y="5955144"/>
            <a:ext cx="12192000" cy="399397"/>
          </a:xfrm>
          <a:prstGeom prst="rect">
            <a:avLst/>
          </a:prstGeom>
        </p:spPr>
      </p:pic>
      <p:sp>
        <p:nvSpPr>
          <p:cNvPr id="2" name="Espace réservé du titre 1"/>
          <p:cNvSpPr>
            <a:spLocks noGrp="1"/>
          </p:cNvSpPr>
          <p:nvPr>
            <p:ph type="title"/>
          </p:nvPr>
        </p:nvSpPr>
        <p:spPr>
          <a:xfrm>
            <a:off x="632011" y="74100"/>
            <a:ext cx="10515600" cy="662781"/>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32012" y="1538683"/>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3"/>
          </p:nvPr>
        </p:nvSpPr>
        <p:spPr>
          <a:xfrm>
            <a:off x="3023347" y="6399188"/>
            <a:ext cx="5732929" cy="365125"/>
          </a:xfrm>
          <a:prstGeom prst="rect">
            <a:avLst/>
          </a:prstGeom>
        </p:spPr>
        <p:txBody>
          <a:bodyPr vert="horz" lIns="91440" tIns="45720" rIns="91440" bIns="45720" rtlCol="0" anchor="ctr"/>
          <a:lstStyle>
            <a:lvl1pPr algn="ctr">
              <a:defRPr sz="1600" b="1">
                <a:solidFill>
                  <a:schemeClr val="tx1"/>
                </a:solidFill>
              </a:defRPr>
            </a:lvl1pPr>
          </a:lstStyle>
          <a:p>
            <a:r>
              <a:rPr lang="fr-FR"/>
              <a:t>PESM, june 19-20, 2023 </a:t>
            </a:r>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5479034-2960-4484-A83F-05F2F4A97656}" type="slidenum">
              <a:rPr lang="fr-FR" smtClean="0"/>
              <a:pPr/>
              <a:t>‹N°›</a:t>
            </a:fld>
            <a:endParaRPr lang="fr-FR"/>
          </a:p>
        </p:txBody>
      </p:sp>
      <p:pic>
        <p:nvPicPr>
          <p:cNvPr id="7" name="Image 6"/>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0" y="736881"/>
            <a:ext cx="12192000" cy="399397"/>
          </a:xfrm>
          <a:prstGeom prst="rect">
            <a:avLst/>
          </a:prstGeom>
        </p:spPr>
      </p:pic>
      <p:pic>
        <p:nvPicPr>
          <p:cNvPr id="9" name="Imag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5020" y="6259184"/>
            <a:ext cx="598816" cy="598816"/>
          </a:xfrm>
          <a:prstGeom prst="rect">
            <a:avLst/>
          </a:prstGeom>
        </p:spPr>
      </p:pic>
      <p:pic>
        <p:nvPicPr>
          <p:cNvPr id="10" name="Imag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79207" y="6303843"/>
            <a:ext cx="555813" cy="555813"/>
          </a:xfrm>
          <a:prstGeom prst="rect">
            <a:avLst/>
          </a:prstGeom>
        </p:spPr>
      </p:pic>
    </p:spTree>
    <p:extLst>
      <p:ext uri="{BB962C8B-B14F-4D97-AF65-F5344CB8AC3E}">
        <p14:creationId xmlns:p14="http://schemas.microsoft.com/office/powerpoint/2010/main" val="2919838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l" defTabSz="914400" rtl="0" eaLnBrk="1" latinLnBrk="0" hangingPunct="1">
        <a:lnSpc>
          <a:spcPct val="90000"/>
        </a:lnSpc>
        <a:spcBef>
          <a:spcPct val="0"/>
        </a:spcBef>
        <a:buNone/>
        <a:defRPr sz="3000" b="1" kern="1200">
          <a:solidFill>
            <a:schemeClr val="accent6">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1.jpeg"/><Relationship Id="rId7"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 Id="rId9"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54.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image" Target="../media/image55.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56.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wmf"/><Relationship Id="rId11" Type="http://schemas.openxmlformats.org/officeDocument/2006/relationships/image" Target="../media/image22.emf"/><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emf"/></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6.jpeg"/><Relationship Id="rId3" Type="http://schemas.openxmlformats.org/officeDocument/2006/relationships/image" Target="../media/image23.emf"/><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wmf"/><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4.xml"/><Relationship Id="rId6" Type="http://schemas.openxmlformats.org/officeDocument/2006/relationships/image" Target="../media/image37.emf"/><Relationship Id="rId5" Type="http://schemas.openxmlformats.org/officeDocument/2006/relationships/image" Target="../media/image36.pn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4.wmf"/><Relationship Id="rId5" Type="http://schemas.openxmlformats.org/officeDocument/2006/relationships/oleObject" Target="../embeddings/oleObject2.bin"/><Relationship Id="rId4" Type="http://schemas.openxmlformats.org/officeDocument/2006/relationships/image" Target="../media/image43.w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39"/>
            <a:ext cx="12192000" cy="6858000"/>
          </a:xfrm>
          <a:prstGeom prst="rect">
            <a:avLst/>
          </a:prstGeom>
        </p:spPr>
      </p:pic>
      <p:sp>
        <p:nvSpPr>
          <p:cNvPr id="5" name="Text Box 41"/>
          <p:cNvSpPr txBox="1">
            <a:spLocks noChangeAspect="1" noChangeArrowheads="1"/>
          </p:cNvSpPr>
          <p:nvPr/>
        </p:nvSpPr>
        <p:spPr bwMode="auto">
          <a:xfrm>
            <a:off x="8248651" y="4287840"/>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Times New Roman" pitchFamily="18" charset="0"/>
              </a:defRPr>
            </a:lvl1pPr>
            <a:lvl2pPr marL="742950" indent="-285750">
              <a:defRPr sz="2000" b="1">
                <a:solidFill>
                  <a:schemeClr val="tx1"/>
                </a:solidFill>
                <a:latin typeface="Times New Roman" pitchFamily="18" charset="0"/>
              </a:defRPr>
            </a:lvl2pPr>
            <a:lvl3pPr marL="1143000" indent="-228600">
              <a:defRPr sz="2000" b="1">
                <a:solidFill>
                  <a:schemeClr val="tx1"/>
                </a:solidFill>
                <a:latin typeface="Times New Roman" pitchFamily="18" charset="0"/>
              </a:defRPr>
            </a:lvl3pPr>
            <a:lvl4pPr marL="1600200" indent="-228600">
              <a:defRPr sz="2000" b="1">
                <a:solidFill>
                  <a:schemeClr val="tx1"/>
                </a:solidFill>
                <a:latin typeface="Times New Roman" pitchFamily="18" charset="0"/>
              </a:defRPr>
            </a:lvl4pPr>
            <a:lvl5pPr marL="2057400" indent="-228600">
              <a:defRPr sz="2000" b="1">
                <a:solidFill>
                  <a:schemeClr val="tx1"/>
                </a:solidFill>
                <a:latin typeface="Times New Roman" pitchFamily="18" charset="0"/>
              </a:defRPr>
            </a:lvl5pPr>
            <a:lvl6pPr marL="2514600" indent="-228600" eaLnBrk="0" fontAlgn="base" hangingPunct="0">
              <a:spcBef>
                <a:spcPct val="50000"/>
              </a:spcBef>
              <a:spcAft>
                <a:spcPct val="0"/>
              </a:spcAft>
              <a:defRPr sz="2000" b="1">
                <a:solidFill>
                  <a:schemeClr val="tx1"/>
                </a:solidFill>
                <a:latin typeface="Times New Roman" pitchFamily="18" charset="0"/>
              </a:defRPr>
            </a:lvl6pPr>
            <a:lvl7pPr marL="2971800" indent="-228600" eaLnBrk="0" fontAlgn="base" hangingPunct="0">
              <a:spcBef>
                <a:spcPct val="50000"/>
              </a:spcBef>
              <a:spcAft>
                <a:spcPct val="0"/>
              </a:spcAft>
              <a:defRPr sz="2000" b="1">
                <a:solidFill>
                  <a:schemeClr val="tx1"/>
                </a:solidFill>
                <a:latin typeface="Times New Roman" pitchFamily="18" charset="0"/>
              </a:defRPr>
            </a:lvl7pPr>
            <a:lvl8pPr marL="3429000" indent="-228600" eaLnBrk="0" fontAlgn="base" hangingPunct="0">
              <a:spcBef>
                <a:spcPct val="50000"/>
              </a:spcBef>
              <a:spcAft>
                <a:spcPct val="0"/>
              </a:spcAft>
              <a:defRPr sz="2000" b="1">
                <a:solidFill>
                  <a:schemeClr val="tx1"/>
                </a:solidFill>
                <a:latin typeface="Times New Roman" pitchFamily="18" charset="0"/>
              </a:defRPr>
            </a:lvl8pPr>
            <a:lvl9pPr marL="3886200" indent="-228600" eaLnBrk="0" fontAlgn="base" hangingPunct="0">
              <a:spcBef>
                <a:spcPct val="50000"/>
              </a:spcBef>
              <a:spcAft>
                <a:spcPct val="0"/>
              </a:spcAft>
              <a:defRPr sz="2000" b="1">
                <a:solidFill>
                  <a:schemeClr val="tx1"/>
                </a:solidFill>
                <a:latin typeface="Times New Roman" pitchFamily="18" charset="0"/>
              </a:defRPr>
            </a:lvl9pPr>
          </a:lstStyle>
          <a:p>
            <a:pPr eaLnBrk="1" hangingPunct="1">
              <a:spcBef>
                <a:spcPct val="0"/>
              </a:spcBef>
            </a:pPr>
            <a:endParaRPr lang="en-US" altLang="zh-CN" sz="1400" dirty="0">
              <a:ea typeface="SimSun" pitchFamily="2" charset="-122"/>
            </a:endParaRPr>
          </a:p>
        </p:txBody>
      </p:sp>
      <p:pic>
        <p:nvPicPr>
          <p:cNvPr id="22" name="Image 21" descr="LogoICEELbordblanc"/>
          <p:cNvPicPr/>
          <p:nvPr/>
        </p:nvPicPr>
        <p:blipFill>
          <a:blip r:embed="rId4" cstate="email">
            <a:extLst>
              <a:ext uri="{28A0092B-C50C-407E-A947-70E740481C1C}">
                <a14:useLocalDpi xmlns:a14="http://schemas.microsoft.com/office/drawing/2010/main"/>
              </a:ext>
            </a:extLst>
          </a:blip>
          <a:srcRect/>
          <a:stretch>
            <a:fillRect/>
          </a:stretch>
        </p:blipFill>
        <p:spPr bwMode="auto">
          <a:xfrm>
            <a:off x="8433382" y="1317856"/>
            <a:ext cx="1476164" cy="683566"/>
          </a:xfrm>
          <a:prstGeom prst="rect">
            <a:avLst/>
          </a:prstGeom>
          <a:noFill/>
          <a:ln>
            <a:noFill/>
          </a:ln>
        </p:spPr>
      </p:pic>
      <p:pic>
        <p:nvPicPr>
          <p:cNvPr id="23" name="Image 22" descr="damaslogo3.png"/>
          <p:cNvPicPr/>
          <p:nvPr/>
        </p:nvPicPr>
        <p:blipFill>
          <a:blip r:embed="rId5" cstate="email">
            <a:extLst>
              <a:ext uri="{28A0092B-C50C-407E-A947-70E740481C1C}">
                <a14:useLocalDpi xmlns:a14="http://schemas.microsoft.com/office/drawing/2010/main"/>
              </a:ext>
            </a:extLst>
          </a:blip>
          <a:stretch>
            <a:fillRect/>
          </a:stretch>
        </p:blipFill>
        <p:spPr>
          <a:xfrm>
            <a:off x="10111740" y="1188422"/>
            <a:ext cx="2080260" cy="833755"/>
          </a:xfrm>
          <a:prstGeom prst="rect">
            <a:avLst/>
          </a:prstGeom>
        </p:spPr>
      </p:pic>
      <p:sp>
        <p:nvSpPr>
          <p:cNvPr id="2" name="Rectangle 1"/>
          <p:cNvSpPr/>
          <p:nvPr/>
        </p:nvSpPr>
        <p:spPr>
          <a:xfrm>
            <a:off x="154380" y="1658585"/>
            <a:ext cx="11845316" cy="1815882"/>
          </a:xfrm>
          <a:prstGeom prst="rect">
            <a:avLst/>
          </a:prstGeom>
        </p:spPr>
        <p:txBody>
          <a:bodyPr wrap="square">
            <a:spAutoFit/>
          </a:bodyPr>
          <a:lstStyle/>
          <a:p>
            <a:endParaRPr lang="en-GB" sz="2800" dirty="0"/>
          </a:p>
          <a:p>
            <a:pPr algn="ctr"/>
            <a:r>
              <a:rPr lang="fr-FR" sz="2800" b="1" dirty="0">
                <a:latin typeface="Constantia" panose="02030602050306030303" pitchFamily="18" charset="0"/>
              </a:rPr>
              <a:t>Texturation d’aciers inoxydables massifs à l'échelle micrométrique avec plasma chloré ICP : Optimisation des procédés et compréhension des mécanismes de gravure</a:t>
            </a:r>
            <a:r>
              <a:rPr lang="en-GB" sz="2800" dirty="0"/>
              <a:t>	</a:t>
            </a:r>
            <a:endParaRPr lang="en-US" sz="2800" b="1" dirty="0">
              <a:solidFill>
                <a:srgbClr val="2E74B5"/>
              </a:solidFill>
              <a:latin typeface="Constantia" panose="02030602050306030303"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154380" y="3811087"/>
            <a:ext cx="9369596" cy="2606226"/>
          </a:xfrm>
          <a:prstGeom prst="rect">
            <a:avLst/>
          </a:prstGeom>
        </p:spPr>
        <p:txBody>
          <a:bodyPr wrap="square">
            <a:spAutoFit/>
          </a:bodyPr>
          <a:lstStyle/>
          <a:p>
            <a:pPr>
              <a:lnSpc>
                <a:spcPct val="107000"/>
              </a:lnSpc>
              <a:spcBef>
                <a:spcPts val="200"/>
              </a:spcBef>
              <a:spcAft>
                <a:spcPts val="0"/>
              </a:spcAft>
            </a:pPr>
            <a:r>
              <a:rPr lang="en-US" sz="2400" b="1" dirty="0">
                <a:solidFill>
                  <a:srgbClr val="FF0000"/>
                </a:solidFill>
                <a:latin typeface="Constantia" panose="02030602050306030303" pitchFamily="18" charset="0"/>
                <a:ea typeface="Times New Roman" panose="02020603050405020304" pitchFamily="18" charset="0"/>
                <a:cs typeface="Times New Roman" panose="02020603050405020304" pitchFamily="18" charset="0"/>
              </a:rPr>
              <a:t>F. Laourine</a:t>
            </a:r>
            <a:r>
              <a:rPr lang="en-US" sz="2400" b="1" baseline="30000" dirty="0">
                <a:solidFill>
                  <a:srgbClr val="FF0000"/>
                </a:solidFill>
                <a:latin typeface="Constantia" panose="02030602050306030303" pitchFamily="18" charset="0"/>
                <a:ea typeface="Times New Roman" panose="02020603050405020304" pitchFamily="18" charset="0"/>
                <a:cs typeface="Times New Roman" panose="02020603050405020304" pitchFamily="18" charset="0"/>
              </a:rPr>
              <a:t>1,2</a:t>
            </a:r>
            <a:r>
              <a:rPr lang="en-US" sz="2400" b="1" dirty="0">
                <a:solidFill>
                  <a:srgbClr val="FF0000"/>
                </a:solidFill>
                <a:latin typeface="Constantia" panose="02030602050306030303" pitchFamily="18" charset="0"/>
                <a:ea typeface="Times New Roman" panose="02020603050405020304" pitchFamily="18" charset="0"/>
                <a:cs typeface="Times New Roman" panose="02020603050405020304" pitchFamily="18" charset="0"/>
              </a:rPr>
              <a:t>, G. Marcos</a:t>
            </a:r>
            <a:r>
              <a:rPr lang="en-US" sz="2400" b="1" baseline="30000" dirty="0">
                <a:solidFill>
                  <a:srgbClr val="FF0000"/>
                </a:solidFill>
                <a:latin typeface="Constantia" panose="02030602050306030303" pitchFamily="18" charset="0"/>
                <a:ea typeface="Times New Roman" panose="02020603050405020304" pitchFamily="18" charset="0"/>
                <a:cs typeface="Times New Roman" panose="02020603050405020304" pitchFamily="18" charset="0"/>
              </a:rPr>
              <a:t>1</a:t>
            </a:r>
            <a:r>
              <a:rPr lang="en-US" sz="2400" b="1" dirty="0">
                <a:solidFill>
                  <a:srgbClr val="FF0000"/>
                </a:solidFill>
                <a:latin typeface="Constantia" panose="02030602050306030303" pitchFamily="18" charset="0"/>
                <a:ea typeface="Times New Roman" panose="02020603050405020304" pitchFamily="18" charset="0"/>
                <a:cs typeface="Times New Roman" panose="02020603050405020304" pitchFamily="18" charset="0"/>
              </a:rPr>
              <a:t>, S. Guilet</a:t>
            </a:r>
            <a:r>
              <a:rPr lang="en-US" sz="2400" b="1" baseline="30000" dirty="0">
                <a:solidFill>
                  <a:srgbClr val="FF0000"/>
                </a:solidFill>
                <a:latin typeface="Constantia" panose="02030602050306030303" pitchFamily="18" charset="0"/>
                <a:ea typeface="Times New Roman" panose="02020603050405020304" pitchFamily="18" charset="0"/>
                <a:cs typeface="Times New Roman" panose="02020603050405020304" pitchFamily="18" charset="0"/>
              </a:rPr>
              <a:t>2</a:t>
            </a:r>
            <a:r>
              <a:rPr lang="en-US" sz="2400" b="1" dirty="0">
                <a:solidFill>
                  <a:srgbClr val="FF0000"/>
                </a:solidFill>
                <a:latin typeface="Constantia" panose="02030602050306030303" pitchFamily="18" charset="0"/>
                <a:ea typeface="Times New Roman" panose="02020603050405020304" pitchFamily="18" charset="0"/>
                <a:cs typeface="Times New Roman" panose="02020603050405020304" pitchFamily="18" charset="0"/>
              </a:rPr>
              <a:t>, A. Rhallabi</a:t>
            </a:r>
            <a:r>
              <a:rPr lang="en-US" sz="2400" b="1" baseline="30000" dirty="0">
                <a:solidFill>
                  <a:srgbClr val="FF0000"/>
                </a:solidFill>
                <a:latin typeface="Constantia" panose="02030602050306030303" pitchFamily="18" charset="0"/>
                <a:ea typeface="Times New Roman" panose="02020603050405020304" pitchFamily="18" charset="0"/>
                <a:cs typeface="Times New Roman" panose="02020603050405020304" pitchFamily="18" charset="0"/>
              </a:rPr>
              <a:t>3</a:t>
            </a:r>
            <a:r>
              <a:rPr lang="en-US" sz="2400" b="1" dirty="0">
                <a:solidFill>
                  <a:srgbClr val="FF0000"/>
                </a:solidFill>
                <a:latin typeface="Constantia" panose="02030602050306030303" pitchFamily="18" charset="0"/>
                <a:ea typeface="Times New Roman" panose="02020603050405020304" pitchFamily="18" charset="0"/>
                <a:cs typeface="Times New Roman" panose="02020603050405020304" pitchFamily="18" charset="0"/>
              </a:rPr>
              <a:t>, G. Le Dain</a:t>
            </a:r>
            <a:r>
              <a:rPr lang="en-US" sz="2400" b="1" baseline="30000" dirty="0">
                <a:solidFill>
                  <a:srgbClr val="FF0000"/>
                </a:solidFill>
                <a:latin typeface="Constantia" panose="02030602050306030303" pitchFamily="18" charset="0"/>
                <a:ea typeface="Times New Roman" panose="02020603050405020304" pitchFamily="18" charset="0"/>
                <a:cs typeface="Times New Roman" panose="02020603050405020304" pitchFamily="18" charset="0"/>
              </a:rPr>
              <a:t>3</a:t>
            </a:r>
            <a:r>
              <a:rPr lang="en-US" sz="2400" b="1" dirty="0">
                <a:solidFill>
                  <a:srgbClr val="FF0000"/>
                </a:solidFill>
                <a:latin typeface="Constantia" panose="02030602050306030303" pitchFamily="18" charset="0"/>
                <a:ea typeface="Times New Roman" panose="02020603050405020304" pitchFamily="18" charset="0"/>
                <a:cs typeface="Times New Roman" panose="02020603050405020304" pitchFamily="18" charset="0"/>
              </a:rPr>
              <a:t>, C. Cardinaud</a:t>
            </a:r>
            <a:r>
              <a:rPr lang="en-US" sz="2400" b="1" baseline="30000" dirty="0">
                <a:solidFill>
                  <a:srgbClr val="FF0000"/>
                </a:solidFill>
                <a:latin typeface="Constantia" panose="02030602050306030303" pitchFamily="18" charset="0"/>
                <a:ea typeface="Times New Roman" panose="02020603050405020304" pitchFamily="18" charset="0"/>
                <a:cs typeface="Times New Roman" panose="02020603050405020304" pitchFamily="18" charset="0"/>
              </a:rPr>
              <a:t>3</a:t>
            </a:r>
            <a:r>
              <a:rPr lang="en-US" sz="2400" b="1" dirty="0">
                <a:solidFill>
                  <a:srgbClr val="FF0000"/>
                </a:solidFill>
                <a:latin typeface="Constantia" panose="02030602050306030303" pitchFamily="18" charset="0"/>
                <a:ea typeface="Times New Roman" panose="02020603050405020304" pitchFamily="18" charset="0"/>
                <a:cs typeface="Times New Roman" panose="02020603050405020304" pitchFamily="18" charset="0"/>
              </a:rPr>
              <a:t>, T. </a:t>
            </a:r>
            <a:r>
              <a:rPr lang="en-US" sz="2400" b="1" dirty="0" smtClean="0">
                <a:solidFill>
                  <a:srgbClr val="FF0000"/>
                </a:solidFill>
                <a:latin typeface="Constantia" panose="02030602050306030303" pitchFamily="18" charset="0"/>
                <a:ea typeface="Times New Roman" panose="02020603050405020304" pitchFamily="18" charset="0"/>
                <a:cs typeface="Times New Roman" panose="02020603050405020304" pitchFamily="18" charset="0"/>
              </a:rPr>
              <a:t>Czerwiec</a:t>
            </a:r>
            <a:r>
              <a:rPr lang="en-US" sz="2400" b="1" baseline="30000" dirty="0" smtClean="0">
                <a:solidFill>
                  <a:srgbClr val="FF0000"/>
                </a:solidFill>
                <a:latin typeface="Constantia" panose="02030602050306030303" pitchFamily="18" charset="0"/>
                <a:ea typeface="Times New Roman" panose="02020603050405020304" pitchFamily="18" charset="0"/>
                <a:cs typeface="Times New Roman" panose="02020603050405020304" pitchFamily="18" charset="0"/>
              </a:rPr>
              <a:t>1</a:t>
            </a:r>
            <a:endParaRPr lang="en-US" sz="2000" b="1" baseline="30000" dirty="0">
              <a:solidFill>
                <a:srgbClr val="2E74B5"/>
              </a:solidFill>
              <a:latin typeface="Constantia" panose="02030602050306030303" pitchFamily="18" charset="0"/>
              <a:ea typeface="Times New Roman" panose="02020603050405020304" pitchFamily="18" charset="0"/>
              <a:cs typeface="Times New Roman" panose="02020603050405020304" pitchFamily="18" charset="0"/>
            </a:endParaRPr>
          </a:p>
          <a:p>
            <a:pPr>
              <a:lnSpc>
                <a:spcPct val="107000"/>
              </a:lnSpc>
              <a:spcBef>
                <a:spcPts val="200"/>
              </a:spcBef>
              <a:spcAft>
                <a:spcPts val="0"/>
              </a:spcAft>
            </a:pPr>
            <a:r>
              <a:rPr lang="en-US" sz="2000" b="1" dirty="0" smtClean="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1 </a:t>
            </a:r>
            <a:r>
              <a:rPr lang="en-US" sz="2000" b="1" dirty="0" err="1" smtClean="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Institut</a:t>
            </a:r>
            <a:r>
              <a:rPr lang="en-US" sz="2000" b="1" dirty="0" smtClean="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 </a:t>
            </a:r>
            <a:r>
              <a:rPr lang="en-US" sz="2000" b="1" dirty="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Jean </a:t>
            </a:r>
            <a:r>
              <a:rPr lang="en-US" sz="2000" b="1" dirty="0" err="1">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Lamour</a:t>
            </a:r>
            <a:r>
              <a:rPr lang="en-US" sz="2000" b="1" dirty="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 UMR CNRS-</a:t>
            </a:r>
            <a:r>
              <a:rPr lang="en-US" sz="2000" b="1" dirty="0" err="1">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Université</a:t>
            </a:r>
            <a:r>
              <a:rPr lang="en-US" sz="2000" b="1" dirty="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 de Lorraine, Nancy, France</a:t>
            </a:r>
          </a:p>
          <a:p>
            <a:pPr>
              <a:lnSpc>
                <a:spcPct val="107000"/>
              </a:lnSpc>
              <a:spcBef>
                <a:spcPts val="200"/>
              </a:spcBef>
              <a:spcAft>
                <a:spcPts val="0"/>
              </a:spcAft>
            </a:pPr>
            <a:r>
              <a:rPr lang="en-US" sz="2000" b="1" dirty="0" smtClean="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2 Centre </a:t>
            </a:r>
            <a:r>
              <a:rPr lang="en-US" sz="2000" b="1" dirty="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de </a:t>
            </a:r>
            <a:r>
              <a:rPr lang="en-US" sz="2000" b="1" dirty="0" err="1">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Nanosciences</a:t>
            </a:r>
            <a:r>
              <a:rPr lang="en-US" sz="2000" b="1" dirty="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 et de Nanotechnologies, UMR CNRS-</a:t>
            </a:r>
            <a:r>
              <a:rPr lang="en-US" sz="2000" b="1" dirty="0" err="1">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Université</a:t>
            </a:r>
            <a:r>
              <a:rPr lang="en-US" sz="2000" b="1" dirty="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 Paris-</a:t>
            </a:r>
            <a:r>
              <a:rPr lang="en-US" sz="2000" b="1" dirty="0" err="1">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Saclay</a:t>
            </a:r>
            <a:r>
              <a:rPr lang="en-US" sz="2000" b="1" dirty="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Palaiseau</a:t>
            </a:r>
            <a:r>
              <a:rPr lang="en-US" sz="2000" b="1" dirty="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 France</a:t>
            </a:r>
          </a:p>
          <a:p>
            <a:pPr>
              <a:lnSpc>
                <a:spcPct val="107000"/>
              </a:lnSpc>
              <a:spcBef>
                <a:spcPts val="200"/>
              </a:spcBef>
              <a:spcAft>
                <a:spcPts val="0"/>
              </a:spcAft>
            </a:pPr>
            <a:r>
              <a:rPr lang="en-US" sz="2000" b="1" dirty="0" smtClean="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3 </a:t>
            </a:r>
            <a:r>
              <a:rPr lang="en-US" sz="2000" b="1" dirty="0" err="1" smtClean="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Institut</a:t>
            </a:r>
            <a:r>
              <a:rPr lang="en-US" sz="2000" b="1" dirty="0" smtClean="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 </a:t>
            </a:r>
            <a:r>
              <a:rPr lang="en-US" sz="2000" b="1" dirty="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des </a:t>
            </a:r>
            <a:r>
              <a:rPr lang="en-US" sz="2000" b="1" dirty="0" err="1">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Matériaux</a:t>
            </a:r>
            <a:r>
              <a:rPr lang="en-US" sz="2000" b="1" dirty="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 Jean Rouxel, UMR CNRS-</a:t>
            </a:r>
            <a:r>
              <a:rPr lang="en-US" sz="2000" b="1" dirty="0" err="1">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Université</a:t>
            </a:r>
            <a:r>
              <a:rPr lang="en-US" sz="2000" b="1" dirty="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 de Nantes, Nantes, France 3 </a:t>
            </a:r>
            <a:r>
              <a:rPr lang="en-US" sz="2000" b="1" dirty="0" smtClean="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4 SILSEF</a:t>
            </a:r>
            <a:r>
              <a:rPr lang="en-US" sz="2000" b="1" dirty="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Archamps</a:t>
            </a:r>
            <a:r>
              <a:rPr lang="en-US" sz="2000" b="1" dirty="0">
                <a:solidFill>
                  <a:srgbClr val="2E74B5"/>
                </a:solidFill>
                <a:latin typeface="Constantia" panose="02030602050306030303" pitchFamily="18" charset="0"/>
                <a:ea typeface="Times New Roman" panose="02020603050405020304" pitchFamily="18" charset="0"/>
                <a:cs typeface="Times New Roman" panose="02020603050405020304" pitchFamily="18" charset="0"/>
              </a:rPr>
              <a:t>, France</a:t>
            </a:r>
          </a:p>
        </p:txBody>
      </p:sp>
      <p:pic>
        <p:nvPicPr>
          <p:cNvPr id="5124" name="Picture 4" descr="https://www.sfpnet.fr/uploads/tinymce/2022/affiche%20CG202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65535" y="3376938"/>
            <a:ext cx="2384906" cy="337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8608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p:cNvSpPr txBox="1">
            <a:spLocks/>
          </p:cNvSpPr>
          <p:nvPr/>
        </p:nvSpPr>
        <p:spPr>
          <a:xfrm>
            <a:off x="191344" y="152636"/>
            <a:ext cx="9649072" cy="563563"/>
          </a:xfrm>
          <a:prstGeom prst="rect">
            <a:avLst/>
          </a:prstGeom>
        </p:spPr>
        <p:txBody>
          <a:bodyPr/>
          <a:lstStyle>
            <a:lvl1pPr algn="l" rtl="0" eaLnBrk="0" fontAlgn="base" hangingPunct="0">
              <a:spcBef>
                <a:spcPct val="0"/>
              </a:spcBef>
              <a:spcAft>
                <a:spcPct val="0"/>
              </a:spcAft>
              <a:defRPr sz="2800" b="1">
                <a:solidFill>
                  <a:srgbClr val="0000CC"/>
                </a:solidFill>
                <a:latin typeface="+mn-lt"/>
                <a:ea typeface="MS PGothic" pitchFamily="34" charset="-128"/>
                <a:cs typeface="ＭＳ Ｐゴシック" pitchFamily="-112" charset="-128"/>
              </a:defRPr>
            </a:lvl1pPr>
            <a:lvl2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2pPr>
            <a:lvl3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3pPr>
            <a:lvl4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4pPr>
            <a:lvl5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5pPr>
            <a:lvl6pPr marL="457200" algn="ctr" rtl="0" fontAlgn="base">
              <a:spcBef>
                <a:spcPct val="0"/>
              </a:spcBef>
              <a:spcAft>
                <a:spcPct val="0"/>
              </a:spcAft>
              <a:defRPr sz="3600" b="1">
                <a:solidFill>
                  <a:schemeClr val="bg1"/>
                </a:solidFill>
                <a:latin typeface="Arial" charset="0"/>
              </a:defRPr>
            </a:lvl6pPr>
            <a:lvl7pPr marL="914400" algn="ctr" rtl="0" fontAlgn="base">
              <a:spcBef>
                <a:spcPct val="0"/>
              </a:spcBef>
              <a:spcAft>
                <a:spcPct val="0"/>
              </a:spcAft>
              <a:defRPr sz="3600" b="1">
                <a:solidFill>
                  <a:schemeClr val="bg1"/>
                </a:solidFill>
                <a:latin typeface="Arial" charset="0"/>
              </a:defRPr>
            </a:lvl7pPr>
            <a:lvl8pPr marL="1371600" algn="ctr" rtl="0" fontAlgn="base">
              <a:spcBef>
                <a:spcPct val="0"/>
              </a:spcBef>
              <a:spcAft>
                <a:spcPct val="0"/>
              </a:spcAft>
              <a:defRPr sz="3600" b="1">
                <a:solidFill>
                  <a:schemeClr val="bg1"/>
                </a:solidFill>
                <a:latin typeface="Arial" charset="0"/>
              </a:defRPr>
            </a:lvl8pPr>
            <a:lvl9pPr marL="1828800" algn="ctr" rtl="0" fontAlgn="base">
              <a:spcBef>
                <a:spcPct val="0"/>
              </a:spcBef>
              <a:spcAft>
                <a:spcPct val="0"/>
              </a:spcAft>
              <a:defRPr sz="3600" b="1">
                <a:solidFill>
                  <a:schemeClr val="bg1"/>
                </a:solidFill>
                <a:latin typeface="Arial" charset="0"/>
              </a:defRPr>
            </a:lvl9pPr>
          </a:lstStyle>
          <a:p>
            <a:r>
              <a:rPr lang="fr-FR" altLang="fr-FR" sz="2400" kern="0" dirty="0">
                <a:latin typeface="Constantia" panose="02030602050306030303" pitchFamily="18" charset="0"/>
              </a:rPr>
              <a:t>IV-Mesures XPS à l’aide du système de </a:t>
            </a:r>
            <a:r>
              <a:rPr lang="fr-FR" altLang="fr-FR" sz="2400" kern="0" dirty="0" smtClean="0">
                <a:latin typeface="Constantia" panose="02030602050306030303" pitchFamily="18" charset="0"/>
              </a:rPr>
              <a:t>transfert sous vide</a:t>
            </a:r>
            <a:endParaRPr lang="fr-FR" altLang="fr-FR" sz="2400" kern="0" dirty="0">
              <a:latin typeface="Constantia" panose="02030602050306030303" pitchFamily="18" charset="0"/>
            </a:endParaRPr>
          </a:p>
        </p:txBody>
      </p:sp>
      <p:pic>
        <p:nvPicPr>
          <p:cNvPr id="26" name="Imag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8428" y="186312"/>
            <a:ext cx="2125436" cy="1059774"/>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127" y="4037420"/>
            <a:ext cx="4224000" cy="2376000"/>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0648" y="1374982"/>
            <a:ext cx="4226055" cy="2376000"/>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846" y="1344581"/>
            <a:ext cx="4226269" cy="2376120"/>
          </a:xfrm>
          <a:prstGeom prst="rect">
            <a:avLst/>
          </a:prstGeom>
        </p:spPr>
      </p:pic>
      <p:pic>
        <p:nvPicPr>
          <p:cNvPr id="14" name="Imag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3932" y="1934904"/>
            <a:ext cx="2459032" cy="3278709"/>
          </a:xfrm>
          <a:prstGeom prst="rect">
            <a:avLst/>
          </a:prstGeom>
        </p:spPr>
      </p:pic>
      <p:sp>
        <p:nvSpPr>
          <p:cNvPr id="19" name="Rectangle 18"/>
          <p:cNvSpPr/>
          <p:nvPr/>
        </p:nvSpPr>
        <p:spPr>
          <a:xfrm>
            <a:off x="265846" y="3730945"/>
            <a:ext cx="1616083" cy="307777"/>
          </a:xfrm>
          <a:prstGeom prst="rect">
            <a:avLst/>
          </a:prstGeom>
        </p:spPr>
        <p:txBody>
          <a:bodyPr wrap="none">
            <a:spAutoFit/>
          </a:bodyPr>
          <a:lstStyle/>
          <a:p>
            <a:r>
              <a:rPr lang="en-GB" sz="1400" dirty="0" smtClean="0">
                <a:latin typeface="Constantia" panose="02030602050306030303" pitchFamily="18" charset="0"/>
              </a:rPr>
              <a:t>XPS </a:t>
            </a:r>
            <a:r>
              <a:rPr lang="en-GB" sz="1400" dirty="0" smtClean="0">
                <a:latin typeface="Constantia" panose="02030602050306030303" pitchFamily="18" charset="0"/>
              </a:rPr>
              <a:t>Nantes </a:t>
            </a:r>
            <a:r>
              <a:rPr lang="en-GB" sz="1400" dirty="0" smtClean="0">
                <a:latin typeface="Constantia" panose="02030602050306030303" pitchFamily="18" charset="0"/>
              </a:rPr>
              <a:t>(IMN)</a:t>
            </a:r>
            <a:endParaRPr lang="en-GB" sz="1400" dirty="0">
              <a:latin typeface="Constantia" panose="02030602050306030303" pitchFamily="18" charset="0"/>
            </a:endParaRPr>
          </a:p>
        </p:txBody>
      </p:sp>
      <p:sp>
        <p:nvSpPr>
          <p:cNvPr id="21" name="Rectangle 20"/>
          <p:cNvSpPr/>
          <p:nvPr/>
        </p:nvSpPr>
        <p:spPr>
          <a:xfrm>
            <a:off x="415244" y="1017774"/>
            <a:ext cx="1623458" cy="307777"/>
          </a:xfrm>
          <a:prstGeom prst="rect">
            <a:avLst/>
          </a:prstGeom>
        </p:spPr>
        <p:txBody>
          <a:bodyPr wrap="none">
            <a:spAutoFit/>
          </a:bodyPr>
          <a:lstStyle/>
          <a:p>
            <a:r>
              <a:rPr lang="en-GB" sz="1400" dirty="0" smtClean="0">
                <a:latin typeface="Constantia" panose="02030602050306030303" pitchFamily="18" charset="0"/>
              </a:rPr>
              <a:t>ICP </a:t>
            </a:r>
            <a:r>
              <a:rPr lang="en-GB" sz="1400" dirty="0">
                <a:latin typeface="Constantia" panose="02030602050306030303" pitchFamily="18" charset="0"/>
              </a:rPr>
              <a:t>à</a:t>
            </a:r>
            <a:r>
              <a:rPr lang="en-GB" sz="1400" dirty="0" smtClean="0">
                <a:latin typeface="Constantia" panose="02030602050306030303" pitchFamily="18" charset="0"/>
              </a:rPr>
              <a:t> </a:t>
            </a:r>
            <a:r>
              <a:rPr lang="en-GB" sz="1400" dirty="0" err="1" smtClean="0">
                <a:latin typeface="Constantia" panose="02030602050306030303" pitchFamily="18" charset="0"/>
              </a:rPr>
              <a:t>Saclay</a:t>
            </a:r>
            <a:r>
              <a:rPr lang="en-GB" sz="1400" dirty="0" smtClean="0">
                <a:latin typeface="Constantia" panose="02030602050306030303" pitchFamily="18" charset="0"/>
              </a:rPr>
              <a:t> (C2N)</a:t>
            </a:r>
            <a:endParaRPr lang="en-GB" sz="1400" dirty="0">
              <a:latin typeface="Constantia" panose="02030602050306030303" pitchFamily="18" charset="0"/>
            </a:endParaRPr>
          </a:p>
        </p:txBody>
      </p:sp>
      <p:sp>
        <p:nvSpPr>
          <p:cNvPr id="22" name="Rectangle 21"/>
          <p:cNvSpPr/>
          <p:nvPr/>
        </p:nvSpPr>
        <p:spPr>
          <a:xfrm>
            <a:off x="5834736" y="1029318"/>
            <a:ext cx="2495235" cy="307777"/>
          </a:xfrm>
          <a:prstGeom prst="rect">
            <a:avLst/>
          </a:prstGeom>
        </p:spPr>
        <p:txBody>
          <a:bodyPr wrap="none">
            <a:spAutoFit/>
          </a:bodyPr>
          <a:lstStyle/>
          <a:p>
            <a:r>
              <a:rPr lang="en-GB" sz="1400" dirty="0" err="1" smtClean="0">
                <a:latin typeface="Constantia" panose="02030602050306030303" pitchFamily="18" charset="0"/>
              </a:rPr>
              <a:t>Système</a:t>
            </a:r>
            <a:r>
              <a:rPr lang="en-GB" sz="1400" dirty="0" smtClean="0">
                <a:latin typeface="Constantia" panose="02030602050306030303" pitchFamily="18" charset="0"/>
              </a:rPr>
              <a:t> de </a:t>
            </a:r>
            <a:r>
              <a:rPr lang="en-GB" sz="1400" dirty="0" err="1" smtClean="0">
                <a:latin typeface="Constantia" panose="02030602050306030303" pitchFamily="18" charset="0"/>
              </a:rPr>
              <a:t>transfert</a:t>
            </a:r>
            <a:r>
              <a:rPr lang="en-GB" sz="1400" dirty="0" smtClean="0">
                <a:latin typeface="Constantia" panose="02030602050306030303" pitchFamily="18" charset="0"/>
              </a:rPr>
              <a:t> sous vide</a:t>
            </a:r>
            <a:endParaRPr lang="en-GB" sz="1400" dirty="0">
              <a:latin typeface="Constantia" panose="02030602050306030303" pitchFamily="18" charset="0"/>
            </a:endParaRPr>
          </a:p>
        </p:txBody>
      </p:sp>
      <p:sp>
        <p:nvSpPr>
          <p:cNvPr id="23" name="Rectangle 22"/>
          <p:cNvSpPr/>
          <p:nvPr/>
        </p:nvSpPr>
        <p:spPr>
          <a:xfrm>
            <a:off x="9445814" y="1520581"/>
            <a:ext cx="2495235" cy="307777"/>
          </a:xfrm>
          <a:prstGeom prst="rect">
            <a:avLst/>
          </a:prstGeom>
        </p:spPr>
        <p:txBody>
          <a:bodyPr wrap="none">
            <a:spAutoFit/>
          </a:bodyPr>
          <a:lstStyle/>
          <a:p>
            <a:r>
              <a:rPr lang="en-GB" sz="1400" dirty="0" err="1" smtClean="0">
                <a:latin typeface="Constantia" panose="02030602050306030303" pitchFamily="18" charset="0"/>
              </a:rPr>
              <a:t>Système</a:t>
            </a:r>
            <a:r>
              <a:rPr lang="en-GB" sz="1400" dirty="0" smtClean="0">
                <a:latin typeface="Constantia" panose="02030602050306030303" pitchFamily="18" charset="0"/>
              </a:rPr>
              <a:t> de </a:t>
            </a:r>
            <a:r>
              <a:rPr lang="en-GB" sz="1400" dirty="0" err="1" smtClean="0">
                <a:latin typeface="Constantia" panose="02030602050306030303" pitchFamily="18" charset="0"/>
              </a:rPr>
              <a:t>transfert</a:t>
            </a:r>
            <a:r>
              <a:rPr lang="en-GB" sz="1400" dirty="0" smtClean="0">
                <a:latin typeface="Constantia" panose="02030602050306030303" pitchFamily="18" charset="0"/>
              </a:rPr>
              <a:t> sous vide</a:t>
            </a:r>
            <a:endParaRPr lang="en-GB" sz="1400" dirty="0">
              <a:latin typeface="Constantia" panose="02030602050306030303" pitchFamily="18" charset="0"/>
            </a:endParaRPr>
          </a:p>
        </p:txBody>
      </p:sp>
      <p:sp>
        <p:nvSpPr>
          <p:cNvPr id="24" name="Rectangle 23"/>
          <p:cNvSpPr/>
          <p:nvPr/>
        </p:nvSpPr>
        <p:spPr>
          <a:xfrm>
            <a:off x="5136259" y="4140280"/>
            <a:ext cx="3757119" cy="307777"/>
          </a:xfrm>
          <a:prstGeom prst="rect">
            <a:avLst/>
          </a:prstGeom>
        </p:spPr>
        <p:txBody>
          <a:bodyPr wrap="none">
            <a:spAutoFit/>
          </a:bodyPr>
          <a:lstStyle/>
          <a:p>
            <a:r>
              <a:rPr lang="en-GB" sz="1400" dirty="0" smtClean="0">
                <a:latin typeface="Constantia" panose="02030602050306030303" pitchFamily="18" charset="0"/>
              </a:rPr>
              <a:t>Porte-</a:t>
            </a:r>
            <a:r>
              <a:rPr lang="en-GB" sz="1400" dirty="0" err="1" smtClean="0">
                <a:latin typeface="Constantia" panose="02030602050306030303" pitchFamily="18" charset="0"/>
              </a:rPr>
              <a:t>échantillon</a:t>
            </a:r>
            <a:r>
              <a:rPr lang="en-GB" sz="1400" dirty="0" smtClean="0">
                <a:latin typeface="Constantia" panose="02030602050306030303" pitchFamily="18" charset="0"/>
              </a:rPr>
              <a:t> pour le </a:t>
            </a:r>
            <a:r>
              <a:rPr lang="en-GB" sz="1400" dirty="0" err="1" smtClean="0">
                <a:latin typeface="Constantia" panose="02030602050306030303" pitchFamily="18" charset="0"/>
              </a:rPr>
              <a:t>système</a:t>
            </a:r>
            <a:r>
              <a:rPr lang="en-GB" sz="1400" dirty="0" smtClean="0">
                <a:latin typeface="Constantia" panose="02030602050306030303" pitchFamily="18" charset="0"/>
              </a:rPr>
              <a:t> de </a:t>
            </a:r>
            <a:r>
              <a:rPr lang="en-GB" sz="1400" dirty="0" err="1" smtClean="0">
                <a:latin typeface="Constantia" panose="02030602050306030303" pitchFamily="18" charset="0"/>
              </a:rPr>
              <a:t>transfert</a:t>
            </a:r>
            <a:r>
              <a:rPr lang="en-GB" sz="1400" dirty="0" smtClean="0">
                <a:latin typeface="Constantia" panose="02030602050306030303" pitchFamily="18" charset="0"/>
              </a:rPr>
              <a:t> </a:t>
            </a:r>
            <a:endParaRPr lang="en-GB" sz="1400" dirty="0">
              <a:latin typeface="Constantia" panose="02030602050306030303" pitchFamily="18" charset="0"/>
            </a:endParaRPr>
          </a:p>
        </p:txBody>
      </p:sp>
      <p:pic>
        <p:nvPicPr>
          <p:cNvPr id="25" name="Image 24" descr="Une image contenant texte&#10;&#10;Description générée automatiquement">
            <a:extLst>
              <a:ext uri="{FF2B5EF4-FFF2-40B4-BE49-F238E27FC236}">
                <a16:creationId xmlns:a16="http://schemas.microsoft.com/office/drawing/2014/main" id="{D082570D-12BB-4BA0-8BC5-E71DDE7CA20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976" t="6168" r="3067" b="20664"/>
          <a:stretch/>
        </p:blipFill>
        <p:spPr>
          <a:xfrm>
            <a:off x="4839509" y="4652156"/>
            <a:ext cx="2088232" cy="1548172"/>
          </a:xfrm>
          <a:prstGeom prst="rect">
            <a:avLst/>
          </a:prstGeom>
        </p:spPr>
      </p:pic>
      <p:pic>
        <p:nvPicPr>
          <p:cNvPr id="27" name="Image 26">
            <a:extLst>
              <a:ext uri="{FF2B5EF4-FFF2-40B4-BE49-F238E27FC236}">
                <a16:creationId xmlns:a16="http://schemas.microsoft.com/office/drawing/2014/main" id="{AB8D55C0-9968-40AF-BF83-1CAEBFBEB07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488" t="6784" r="5341" b="8772"/>
          <a:stretch/>
        </p:blipFill>
        <p:spPr>
          <a:xfrm>
            <a:off x="7046511" y="4653136"/>
            <a:ext cx="2268651" cy="1548172"/>
          </a:xfrm>
          <a:prstGeom prst="rect">
            <a:avLst/>
          </a:prstGeom>
        </p:spPr>
      </p:pic>
    </p:spTree>
    <p:extLst>
      <p:ext uri="{BB962C8B-B14F-4D97-AF65-F5344CB8AC3E}">
        <p14:creationId xmlns:p14="http://schemas.microsoft.com/office/powerpoint/2010/main" val="11810497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9513356D-87FA-43DD-B38E-8ED669EC0F31}"/>
              </a:ext>
            </a:extLst>
          </p:cNvPr>
          <p:cNvGraphicFramePr>
            <a:graphicFrameLocks noChangeAspect="1"/>
          </p:cNvGraphicFramePr>
          <p:nvPr>
            <p:extLst/>
          </p:nvPr>
        </p:nvGraphicFramePr>
        <p:xfrm>
          <a:off x="4800920" y="1233034"/>
          <a:ext cx="7402015" cy="5189823"/>
        </p:xfrm>
        <a:graphic>
          <a:graphicData uri="http://schemas.openxmlformats.org/presentationml/2006/ole">
            <mc:AlternateContent xmlns:mc="http://schemas.openxmlformats.org/markup-compatibility/2006">
              <mc:Choice xmlns:v="urn:schemas-microsoft-com:vml" Requires="v">
                <p:oleObj spid="_x0000_s2060" name="Graph" r:id="rId3" imgW="4190400" imgH="2938320" progId="Origin50.Graph">
                  <p:embed/>
                </p:oleObj>
              </mc:Choice>
              <mc:Fallback>
                <p:oleObj name="Graph" r:id="rId3" imgW="4190400" imgH="2938320" progId="Origin50.Graph">
                  <p:embed/>
                  <p:pic>
                    <p:nvPicPr>
                      <p:cNvPr id="2" name="Objet 1">
                        <a:extLst>
                          <a:ext uri="{FF2B5EF4-FFF2-40B4-BE49-F238E27FC236}">
                            <a16:creationId xmlns:a16="http://schemas.microsoft.com/office/drawing/2014/main" id="{9513356D-87FA-43DD-B38E-8ED669EC0F31}"/>
                          </a:ext>
                        </a:extLst>
                      </p:cNvPr>
                      <p:cNvPicPr/>
                      <p:nvPr/>
                    </p:nvPicPr>
                    <p:blipFill>
                      <a:blip r:embed="rId4"/>
                      <a:stretch>
                        <a:fillRect/>
                      </a:stretch>
                    </p:blipFill>
                    <p:spPr>
                      <a:xfrm>
                        <a:off x="4800920" y="1233034"/>
                        <a:ext cx="7402015" cy="5189823"/>
                      </a:xfrm>
                      <a:prstGeom prst="rect">
                        <a:avLst/>
                      </a:prstGeom>
                    </p:spPr>
                  </p:pic>
                </p:oleObj>
              </mc:Fallback>
            </mc:AlternateContent>
          </a:graphicData>
        </a:graphic>
      </p:graphicFrame>
      <p:sp>
        <p:nvSpPr>
          <p:cNvPr id="3" name="ZoneTexte 2">
            <a:extLst>
              <a:ext uri="{FF2B5EF4-FFF2-40B4-BE49-F238E27FC236}">
                <a16:creationId xmlns:a16="http://schemas.microsoft.com/office/drawing/2014/main" id="{82ACB266-1F6C-489B-990E-C513740BBC4F}"/>
              </a:ext>
            </a:extLst>
          </p:cNvPr>
          <p:cNvSpPr txBox="1"/>
          <p:nvPr/>
        </p:nvSpPr>
        <p:spPr>
          <a:xfrm>
            <a:off x="160357" y="1595021"/>
            <a:ext cx="4728184" cy="5262979"/>
          </a:xfrm>
          <a:prstGeom prst="rect">
            <a:avLst/>
          </a:prstGeom>
          <a:noFill/>
        </p:spPr>
        <p:txBody>
          <a:bodyPr wrap="square" rtlCol="0">
            <a:spAutoFit/>
          </a:bodyPr>
          <a:lstStyle/>
          <a:p>
            <a:pPr marL="285750" indent="-285750">
              <a:lnSpc>
                <a:spcPct val="150000"/>
              </a:lnSpc>
              <a:buClr>
                <a:srgbClr val="008F6C"/>
              </a:buClr>
              <a:buFont typeface="Arial" panose="020B0604020202020204" pitchFamily="34" charset="0"/>
              <a:buChar char="•"/>
            </a:pPr>
            <a:r>
              <a:rPr lang="fr-FR" sz="2400" dirty="0" smtClean="0">
                <a:solidFill>
                  <a:srgbClr val="008F6C"/>
                </a:solidFill>
                <a:latin typeface="Constantia" panose="02030602050306030303" pitchFamily="18" charset="0"/>
              </a:rPr>
              <a:t>Fe gravé dans un plasma Ar </a:t>
            </a:r>
            <a:r>
              <a:rPr lang="fr-FR" sz="2400" dirty="0" smtClean="0">
                <a:solidFill>
                  <a:srgbClr val="008F6C"/>
                </a:solidFill>
                <a:latin typeface="Constantia" panose="02030602050306030303" pitchFamily="18" charset="0"/>
              </a:rPr>
              <a:t>:</a:t>
            </a:r>
            <a:endParaRPr lang="fr-FR" sz="2400" dirty="0">
              <a:solidFill>
                <a:srgbClr val="008F6C"/>
              </a:solidFill>
              <a:latin typeface="Constantia" panose="02030602050306030303" pitchFamily="18" charset="0"/>
            </a:endParaRPr>
          </a:p>
          <a:p>
            <a:pPr marL="285750" indent="-285750">
              <a:buClr>
                <a:srgbClr val="EA5B0C"/>
              </a:buClr>
              <a:buFont typeface="Wingdings" panose="05000000000000000000" pitchFamily="2" charset="2"/>
              <a:buChar char="Ø"/>
            </a:pPr>
            <a:r>
              <a:rPr lang="fr-FR" sz="2400" dirty="0" smtClean="0">
                <a:latin typeface="Constantia" panose="02030602050306030303" pitchFamily="18" charset="0"/>
              </a:rPr>
              <a:t>Fe métallique </a:t>
            </a:r>
            <a:r>
              <a:rPr lang="fr-FR" sz="2400" dirty="0" smtClean="0">
                <a:latin typeface="Constantia" panose="02030602050306030303" pitchFamily="18" charset="0"/>
              </a:rPr>
              <a:t>et </a:t>
            </a:r>
            <a:r>
              <a:rPr lang="fr-FR" sz="2400" dirty="0" smtClean="0">
                <a:latin typeface="Constantia" panose="02030602050306030303" pitchFamily="18" charset="0"/>
              </a:rPr>
              <a:t>oxydes </a:t>
            </a:r>
            <a:r>
              <a:rPr lang="fr-FR" sz="2400" dirty="0" err="1" smtClean="0">
                <a:solidFill>
                  <a:srgbClr val="FF0000"/>
                </a:solidFill>
                <a:latin typeface="Constantia" panose="02030602050306030303" pitchFamily="18" charset="0"/>
              </a:rPr>
              <a:t>FeO</a:t>
            </a:r>
            <a:r>
              <a:rPr lang="fr-FR" sz="2400" dirty="0" smtClean="0">
                <a:solidFill>
                  <a:srgbClr val="FF0000"/>
                </a:solidFill>
                <a:latin typeface="Constantia" panose="02030602050306030303" pitchFamily="18" charset="0"/>
              </a:rPr>
              <a:t> </a:t>
            </a:r>
            <a:r>
              <a:rPr lang="fr-FR" sz="2400" dirty="0" smtClean="0">
                <a:solidFill>
                  <a:srgbClr val="FF0000"/>
                </a:solidFill>
                <a:latin typeface="Constantia" panose="02030602050306030303" pitchFamily="18" charset="0"/>
              </a:rPr>
              <a:t>et Fe</a:t>
            </a:r>
            <a:r>
              <a:rPr lang="fr-FR" sz="2400" baseline="-25000" dirty="0" smtClean="0">
                <a:solidFill>
                  <a:srgbClr val="FF0000"/>
                </a:solidFill>
                <a:latin typeface="Constantia" panose="02030602050306030303" pitchFamily="18" charset="0"/>
              </a:rPr>
              <a:t>2</a:t>
            </a:r>
            <a:r>
              <a:rPr lang="fr-FR" sz="2400" dirty="0" smtClean="0">
                <a:solidFill>
                  <a:srgbClr val="FF0000"/>
                </a:solidFill>
                <a:latin typeface="Constantia" panose="02030602050306030303" pitchFamily="18" charset="0"/>
              </a:rPr>
              <a:t>O</a:t>
            </a:r>
            <a:r>
              <a:rPr lang="fr-FR" sz="2400" baseline="-25000" dirty="0" smtClean="0">
                <a:solidFill>
                  <a:srgbClr val="FF0000"/>
                </a:solidFill>
                <a:latin typeface="Constantia" panose="02030602050306030303" pitchFamily="18" charset="0"/>
              </a:rPr>
              <a:t>3 </a:t>
            </a:r>
            <a:endParaRPr lang="fr-FR" sz="2400" dirty="0">
              <a:latin typeface="Constantia" panose="02030602050306030303" pitchFamily="18" charset="0"/>
            </a:endParaRPr>
          </a:p>
          <a:p>
            <a:pPr>
              <a:buClr>
                <a:srgbClr val="EA5B0C"/>
              </a:buClr>
            </a:pPr>
            <a:endParaRPr lang="fr-FR" sz="2400" dirty="0">
              <a:latin typeface="Constantia" panose="02030602050306030303" pitchFamily="18" charset="0"/>
            </a:endParaRPr>
          </a:p>
          <a:p>
            <a:pPr marL="285750" indent="-285750">
              <a:lnSpc>
                <a:spcPct val="150000"/>
              </a:lnSpc>
              <a:buClr>
                <a:srgbClr val="008F6C"/>
              </a:buClr>
              <a:buFont typeface="Arial" panose="020B0604020202020204" pitchFamily="34" charset="0"/>
              <a:buChar char="•"/>
            </a:pPr>
            <a:r>
              <a:rPr lang="fr-FR" sz="2400" dirty="0">
                <a:solidFill>
                  <a:srgbClr val="008F6C"/>
                </a:solidFill>
                <a:latin typeface="Constantia" panose="02030602050306030303" pitchFamily="18" charset="0"/>
              </a:rPr>
              <a:t>Fe gravé dans un plasma </a:t>
            </a:r>
            <a:r>
              <a:rPr lang="fr-FR" sz="2400" dirty="0" smtClean="0">
                <a:solidFill>
                  <a:srgbClr val="008F6C"/>
                </a:solidFill>
                <a:latin typeface="Constantia" panose="02030602050306030303" pitchFamily="18" charset="0"/>
              </a:rPr>
              <a:t>Cl</a:t>
            </a:r>
            <a:r>
              <a:rPr lang="fr-FR" sz="2400" baseline="-25000" dirty="0" smtClean="0">
                <a:solidFill>
                  <a:srgbClr val="008F6C"/>
                </a:solidFill>
                <a:latin typeface="Constantia" panose="02030602050306030303" pitchFamily="18" charset="0"/>
              </a:rPr>
              <a:t>2</a:t>
            </a:r>
            <a:r>
              <a:rPr lang="fr-FR" sz="2400" dirty="0" smtClean="0">
                <a:solidFill>
                  <a:srgbClr val="008F6C"/>
                </a:solidFill>
                <a:latin typeface="Constantia" panose="02030602050306030303" pitchFamily="18" charset="0"/>
              </a:rPr>
              <a:t>/Ar :</a:t>
            </a:r>
            <a:endParaRPr lang="fr-FR" sz="2400" dirty="0">
              <a:solidFill>
                <a:srgbClr val="008F6C"/>
              </a:solidFill>
              <a:latin typeface="Constantia" panose="02030602050306030303" pitchFamily="18" charset="0"/>
            </a:endParaRPr>
          </a:p>
          <a:p>
            <a:pPr marL="285750" indent="-285750">
              <a:buClr>
                <a:srgbClr val="EA5B0C"/>
              </a:buClr>
              <a:buFont typeface="Wingdings" panose="05000000000000000000" pitchFamily="2" charset="2"/>
              <a:buChar char="Ø"/>
            </a:pPr>
            <a:r>
              <a:rPr lang="fr-FR" sz="2400" dirty="0" smtClean="0">
                <a:latin typeface="Constantia" panose="02030602050306030303" pitchFamily="18" charset="0"/>
              </a:rPr>
              <a:t>Intensité du pic correspondant au Fe métallique est faible</a:t>
            </a:r>
            <a:endParaRPr lang="fr-FR" sz="2400" dirty="0">
              <a:solidFill>
                <a:srgbClr val="EA5B0C"/>
              </a:solidFill>
              <a:latin typeface="Constantia" panose="02030602050306030303" pitchFamily="18" charset="0"/>
            </a:endParaRPr>
          </a:p>
          <a:p>
            <a:pPr marL="285750" indent="-285750">
              <a:buClr>
                <a:srgbClr val="EA5B0C"/>
              </a:buClr>
              <a:buFont typeface="Wingdings" panose="05000000000000000000" pitchFamily="2" charset="2"/>
              <a:buChar char="Ø"/>
            </a:pPr>
            <a:r>
              <a:rPr lang="fr-FR" sz="2400" dirty="0" smtClean="0">
                <a:latin typeface="Constantia" panose="02030602050306030303" pitchFamily="18" charset="0"/>
              </a:rPr>
              <a:t>Observation de chlorures de fer </a:t>
            </a:r>
            <a:r>
              <a:rPr lang="fr-FR" sz="2400" dirty="0" smtClean="0">
                <a:solidFill>
                  <a:srgbClr val="FF0000"/>
                </a:solidFill>
                <a:latin typeface="Constantia" panose="02030602050306030303" pitchFamily="18" charset="0"/>
              </a:rPr>
              <a:t>FeCl</a:t>
            </a:r>
            <a:r>
              <a:rPr lang="fr-FR" sz="2400" baseline="-25000" dirty="0" smtClean="0">
                <a:solidFill>
                  <a:srgbClr val="FF0000"/>
                </a:solidFill>
                <a:latin typeface="Constantia" panose="02030602050306030303" pitchFamily="18" charset="0"/>
              </a:rPr>
              <a:t>2</a:t>
            </a:r>
            <a:r>
              <a:rPr lang="fr-FR" sz="2400" dirty="0" smtClean="0">
                <a:latin typeface="Constantia" panose="02030602050306030303" pitchFamily="18" charset="0"/>
              </a:rPr>
              <a:t>.</a:t>
            </a:r>
          </a:p>
          <a:p>
            <a:pPr marL="285750" indent="-285750">
              <a:buClr>
                <a:srgbClr val="EA5B0C"/>
              </a:buClr>
              <a:buFont typeface="Wingdings" panose="05000000000000000000" pitchFamily="2" charset="2"/>
              <a:buChar char="Ø"/>
            </a:pPr>
            <a:r>
              <a:rPr lang="fr-FR" sz="2400" dirty="0" smtClean="0">
                <a:latin typeface="Constantia" panose="02030602050306030303" pitchFamily="18" charset="0"/>
              </a:rPr>
              <a:t>Un film chlorures de fer de </a:t>
            </a:r>
            <a:r>
              <a:rPr lang="fr-FR" sz="2400" dirty="0" smtClean="0">
                <a:latin typeface="Constantia" panose="02030602050306030303" pitchFamily="18" charset="0"/>
              </a:rPr>
              <a:t>3.3 </a:t>
            </a:r>
            <a:r>
              <a:rPr lang="fr-FR" sz="2400" dirty="0" smtClean="0">
                <a:latin typeface="Constantia" panose="02030602050306030303" pitchFamily="18" charset="0"/>
              </a:rPr>
              <a:t>nm est formé en surface</a:t>
            </a:r>
            <a:endParaRPr lang="fr-FR" sz="2400" dirty="0" smtClean="0">
              <a:latin typeface="Constantia" panose="02030602050306030303" pitchFamily="18" charset="0"/>
            </a:endParaRPr>
          </a:p>
          <a:p>
            <a:pPr marL="285750" indent="-285750">
              <a:buClr>
                <a:srgbClr val="EA5B0C"/>
              </a:buClr>
              <a:buFont typeface="Wingdings" panose="05000000000000000000" pitchFamily="2" charset="2"/>
              <a:buChar char="Ø"/>
            </a:pPr>
            <a:endParaRPr lang="fr-FR" sz="2400" dirty="0">
              <a:latin typeface="Constantia" panose="02030602050306030303" pitchFamily="18" charset="0"/>
            </a:endParaRPr>
          </a:p>
          <a:p>
            <a:pPr marL="285750" indent="-285750">
              <a:buClr>
                <a:srgbClr val="EA5B0C"/>
              </a:buClr>
              <a:buFont typeface="Wingdings" panose="05000000000000000000" pitchFamily="2" charset="2"/>
              <a:buChar char="Ø"/>
            </a:pPr>
            <a:endParaRPr lang="fr-FR" sz="2400" dirty="0">
              <a:latin typeface="Constantia" panose="02030602050306030303" pitchFamily="18" charset="0"/>
            </a:endParaRPr>
          </a:p>
        </p:txBody>
      </p:sp>
      <p:sp>
        <p:nvSpPr>
          <p:cNvPr id="4" name="ZoneTexte 3"/>
          <p:cNvSpPr txBox="1"/>
          <p:nvPr/>
        </p:nvSpPr>
        <p:spPr>
          <a:xfrm rot="16200000">
            <a:off x="4259939" y="2339444"/>
            <a:ext cx="1646605" cy="369332"/>
          </a:xfrm>
          <a:prstGeom prst="rect">
            <a:avLst/>
          </a:prstGeom>
          <a:solidFill>
            <a:schemeClr val="bg1"/>
          </a:solidFill>
        </p:spPr>
        <p:txBody>
          <a:bodyPr wrap="none" rtlCol="0">
            <a:spAutoFit/>
          </a:bodyPr>
          <a:lstStyle/>
          <a:p>
            <a:r>
              <a:rPr lang="en-US" dirty="0" smtClean="0">
                <a:latin typeface="Constantia" panose="02030602050306030303" pitchFamily="18" charset="0"/>
              </a:rPr>
              <a:t>Intensity (</a:t>
            </a:r>
            <a:r>
              <a:rPr lang="en-US" dirty="0" err="1" smtClean="0">
                <a:latin typeface="Constantia" panose="02030602050306030303" pitchFamily="18" charset="0"/>
              </a:rPr>
              <a:t>a.u</a:t>
            </a:r>
            <a:r>
              <a:rPr lang="en-US" dirty="0" smtClean="0">
                <a:latin typeface="Constantia" panose="02030602050306030303" pitchFamily="18" charset="0"/>
              </a:rPr>
              <a:t>.)</a:t>
            </a:r>
            <a:endParaRPr lang="en-US" dirty="0">
              <a:latin typeface="Constantia" panose="02030602050306030303" pitchFamily="18" charset="0"/>
            </a:endParaRPr>
          </a:p>
        </p:txBody>
      </p:sp>
      <p:sp>
        <p:nvSpPr>
          <p:cNvPr id="5" name="ZoneTexte 4"/>
          <p:cNvSpPr txBox="1"/>
          <p:nvPr/>
        </p:nvSpPr>
        <p:spPr>
          <a:xfrm rot="16200000">
            <a:off x="4259939" y="4823720"/>
            <a:ext cx="1646605" cy="369332"/>
          </a:xfrm>
          <a:prstGeom prst="rect">
            <a:avLst/>
          </a:prstGeom>
          <a:solidFill>
            <a:schemeClr val="bg1"/>
          </a:solidFill>
        </p:spPr>
        <p:txBody>
          <a:bodyPr wrap="none" rtlCol="0">
            <a:spAutoFit/>
          </a:bodyPr>
          <a:lstStyle/>
          <a:p>
            <a:r>
              <a:rPr lang="en-US" dirty="0" smtClean="0">
                <a:latin typeface="Constantia" panose="02030602050306030303" pitchFamily="18" charset="0"/>
              </a:rPr>
              <a:t>Intensity (</a:t>
            </a:r>
            <a:r>
              <a:rPr lang="en-US" dirty="0" err="1" smtClean="0">
                <a:latin typeface="Constantia" panose="02030602050306030303" pitchFamily="18" charset="0"/>
              </a:rPr>
              <a:t>a.u</a:t>
            </a:r>
            <a:r>
              <a:rPr lang="en-US" dirty="0" smtClean="0">
                <a:latin typeface="Constantia" panose="02030602050306030303" pitchFamily="18" charset="0"/>
              </a:rPr>
              <a:t>.)</a:t>
            </a:r>
            <a:endParaRPr lang="en-US" dirty="0">
              <a:latin typeface="Constantia" panose="02030602050306030303" pitchFamily="18" charset="0"/>
            </a:endParaRPr>
          </a:p>
        </p:txBody>
      </p:sp>
      <p:sp>
        <p:nvSpPr>
          <p:cNvPr id="6" name="ZoneTexte 5"/>
          <p:cNvSpPr txBox="1"/>
          <p:nvPr/>
        </p:nvSpPr>
        <p:spPr>
          <a:xfrm>
            <a:off x="7644172" y="6062714"/>
            <a:ext cx="2184637" cy="369332"/>
          </a:xfrm>
          <a:prstGeom prst="rect">
            <a:avLst/>
          </a:prstGeom>
          <a:solidFill>
            <a:schemeClr val="bg1"/>
          </a:solidFill>
        </p:spPr>
        <p:txBody>
          <a:bodyPr wrap="none" rtlCol="0">
            <a:spAutoFit/>
          </a:bodyPr>
          <a:lstStyle/>
          <a:p>
            <a:r>
              <a:rPr lang="en-US" dirty="0" smtClean="0">
                <a:latin typeface="Constantia" panose="02030602050306030303" pitchFamily="18" charset="0"/>
              </a:rPr>
              <a:t>Binding energy (eV)</a:t>
            </a:r>
            <a:endParaRPr lang="en-US" dirty="0">
              <a:latin typeface="Constantia" panose="02030602050306030303" pitchFamily="18" charset="0"/>
            </a:endParaRPr>
          </a:p>
        </p:txBody>
      </p:sp>
      <p:sp>
        <p:nvSpPr>
          <p:cNvPr id="8" name="ZoneTexte 7"/>
          <p:cNvSpPr txBox="1"/>
          <p:nvPr/>
        </p:nvSpPr>
        <p:spPr>
          <a:xfrm>
            <a:off x="5988467" y="1329001"/>
            <a:ext cx="2484276" cy="646331"/>
          </a:xfrm>
          <a:prstGeom prst="rect">
            <a:avLst/>
          </a:prstGeom>
          <a:solidFill>
            <a:schemeClr val="bg1"/>
          </a:solidFill>
        </p:spPr>
        <p:txBody>
          <a:bodyPr wrap="square" rtlCol="0">
            <a:spAutoFit/>
          </a:bodyPr>
          <a:lstStyle/>
          <a:p>
            <a:r>
              <a:rPr lang="en-US" dirty="0" smtClean="0">
                <a:latin typeface="Constantia" panose="02030602050306030303" pitchFamily="18" charset="0"/>
              </a:rPr>
              <a:t>Fe 2p</a:t>
            </a:r>
          </a:p>
          <a:p>
            <a:r>
              <a:rPr lang="en-US" dirty="0" smtClean="0">
                <a:latin typeface="Constantia" panose="02030602050306030303" pitchFamily="18" charset="0"/>
              </a:rPr>
              <a:t>Argon etching</a:t>
            </a:r>
            <a:endParaRPr lang="en-US" dirty="0">
              <a:latin typeface="Constantia" panose="02030602050306030303" pitchFamily="18" charset="0"/>
            </a:endParaRPr>
          </a:p>
        </p:txBody>
      </p:sp>
      <p:sp>
        <p:nvSpPr>
          <p:cNvPr id="10" name="ZoneTexte 9"/>
          <p:cNvSpPr txBox="1"/>
          <p:nvPr/>
        </p:nvSpPr>
        <p:spPr>
          <a:xfrm>
            <a:off x="5988467" y="3695857"/>
            <a:ext cx="2824135" cy="646331"/>
          </a:xfrm>
          <a:prstGeom prst="rect">
            <a:avLst/>
          </a:prstGeom>
          <a:solidFill>
            <a:schemeClr val="bg1"/>
          </a:solidFill>
        </p:spPr>
        <p:txBody>
          <a:bodyPr wrap="square" rtlCol="0">
            <a:spAutoFit/>
          </a:bodyPr>
          <a:lstStyle/>
          <a:p>
            <a:r>
              <a:rPr lang="en-US" dirty="0" smtClean="0">
                <a:latin typeface="Constantia" panose="02030602050306030303" pitchFamily="18" charset="0"/>
              </a:rPr>
              <a:t>Fe 2p</a:t>
            </a:r>
          </a:p>
          <a:p>
            <a:r>
              <a:rPr lang="en-US" dirty="0" smtClean="0">
                <a:latin typeface="Constantia" panose="02030602050306030303" pitchFamily="18" charset="0"/>
              </a:rPr>
              <a:t>Cl</a:t>
            </a:r>
            <a:r>
              <a:rPr lang="en-US" baseline="-25000" dirty="0" smtClean="0">
                <a:latin typeface="Constantia" panose="02030602050306030303" pitchFamily="18" charset="0"/>
              </a:rPr>
              <a:t>2</a:t>
            </a:r>
            <a:r>
              <a:rPr lang="en-US" dirty="0" smtClean="0">
                <a:latin typeface="Constantia" panose="02030602050306030303" pitchFamily="18" charset="0"/>
              </a:rPr>
              <a:t>/</a:t>
            </a:r>
            <a:r>
              <a:rPr lang="en-US" dirty="0" err="1" smtClean="0">
                <a:latin typeface="Constantia" panose="02030602050306030303" pitchFamily="18" charset="0"/>
              </a:rPr>
              <a:t>Ar</a:t>
            </a:r>
            <a:r>
              <a:rPr lang="en-US" dirty="0" smtClean="0">
                <a:latin typeface="Constantia" panose="02030602050306030303" pitchFamily="18" charset="0"/>
              </a:rPr>
              <a:t> etching</a:t>
            </a:r>
            <a:endParaRPr lang="en-US" dirty="0">
              <a:latin typeface="Constantia" panose="02030602050306030303" pitchFamily="18" charset="0"/>
            </a:endParaRPr>
          </a:p>
        </p:txBody>
      </p:sp>
      <p:sp>
        <p:nvSpPr>
          <p:cNvPr id="11" name="Titre 1"/>
          <p:cNvSpPr txBox="1">
            <a:spLocks/>
          </p:cNvSpPr>
          <p:nvPr/>
        </p:nvSpPr>
        <p:spPr>
          <a:xfrm>
            <a:off x="191344" y="152636"/>
            <a:ext cx="9649072" cy="563563"/>
          </a:xfrm>
          <a:prstGeom prst="rect">
            <a:avLst/>
          </a:prstGeom>
        </p:spPr>
        <p:txBody>
          <a:bodyPr/>
          <a:lstStyle>
            <a:lvl1pPr algn="l" rtl="0" eaLnBrk="0" fontAlgn="base" hangingPunct="0">
              <a:spcBef>
                <a:spcPct val="0"/>
              </a:spcBef>
              <a:spcAft>
                <a:spcPct val="0"/>
              </a:spcAft>
              <a:defRPr sz="2800" b="1">
                <a:solidFill>
                  <a:srgbClr val="0000CC"/>
                </a:solidFill>
                <a:latin typeface="+mn-lt"/>
                <a:ea typeface="MS PGothic" pitchFamily="34" charset="-128"/>
                <a:cs typeface="ＭＳ Ｐゴシック" pitchFamily="-112" charset="-128"/>
              </a:defRPr>
            </a:lvl1pPr>
            <a:lvl2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2pPr>
            <a:lvl3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3pPr>
            <a:lvl4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4pPr>
            <a:lvl5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5pPr>
            <a:lvl6pPr marL="457200" algn="ctr" rtl="0" fontAlgn="base">
              <a:spcBef>
                <a:spcPct val="0"/>
              </a:spcBef>
              <a:spcAft>
                <a:spcPct val="0"/>
              </a:spcAft>
              <a:defRPr sz="3600" b="1">
                <a:solidFill>
                  <a:schemeClr val="bg1"/>
                </a:solidFill>
                <a:latin typeface="Arial" charset="0"/>
              </a:defRPr>
            </a:lvl6pPr>
            <a:lvl7pPr marL="914400" algn="ctr" rtl="0" fontAlgn="base">
              <a:spcBef>
                <a:spcPct val="0"/>
              </a:spcBef>
              <a:spcAft>
                <a:spcPct val="0"/>
              </a:spcAft>
              <a:defRPr sz="3600" b="1">
                <a:solidFill>
                  <a:schemeClr val="bg1"/>
                </a:solidFill>
                <a:latin typeface="Arial" charset="0"/>
              </a:defRPr>
            </a:lvl7pPr>
            <a:lvl8pPr marL="1371600" algn="ctr" rtl="0" fontAlgn="base">
              <a:spcBef>
                <a:spcPct val="0"/>
              </a:spcBef>
              <a:spcAft>
                <a:spcPct val="0"/>
              </a:spcAft>
              <a:defRPr sz="3600" b="1">
                <a:solidFill>
                  <a:schemeClr val="bg1"/>
                </a:solidFill>
                <a:latin typeface="Arial" charset="0"/>
              </a:defRPr>
            </a:lvl8pPr>
            <a:lvl9pPr marL="1828800" algn="ctr" rtl="0" fontAlgn="base">
              <a:spcBef>
                <a:spcPct val="0"/>
              </a:spcBef>
              <a:spcAft>
                <a:spcPct val="0"/>
              </a:spcAft>
              <a:defRPr sz="3600" b="1">
                <a:solidFill>
                  <a:schemeClr val="bg1"/>
                </a:solidFill>
                <a:latin typeface="Arial" charset="0"/>
              </a:defRPr>
            </a:lvl9pPr>
          </a:lstStyle>
          <a:p>
            <a:r>
              <a:rPr lang="fr-FR" altLang="fr-FR" sz="2400" kern="0" dirty="0">
                <a:latin typeface="Constantia" panose="02030602050306030303" pitchFamily="18" charset="0"/>
              </a:rPr>
              <a:t>IV-Mesures XPS à l’aide du système de </a:t>
            </a:r>
            <a:r>
              <a:rPr lang="fr-FR" altLang="fr-FR" sz="2400" kern="0" dirty="0" smtClean="0">
                <a:latin typeface="Constantia" panose="02030602050306030303" pitchFamily="18" charset="0"/>
              </a:rPr>
              <a:t>transfert sous vide : Fe</a:t>
            </a:r>
            <a:endParaRPr lang="fr-FR" altLang="fr-FR" sz="2400" kern="0" dirty="0">
              <a:latin typeface="Constantia" panose="02030602050306030303" pitchFamily="18" charset="0"/>
            </a:endParaRPr>
          </a:p>
        </p:txBody>
      </p:sp>
    </p:spTree>
    <p:extLst>
      <p:ext uri="{BB962C8B-B14F-4D97-AF65-F5344CB8AC3E}">
        <p14:creationId xmlns:p14="http://schemas.microsoft.com/office/powerpoint/2010/main" val="42912280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5664812A-EFEC-47CB-86EF-6D6CAFAC8E02}"/>
              </a:ext>
            </a:extLst>
          </p:cNvPr>
          <p:cNvGraphicFramePr>
            <a:graphicFrameLocks noChangeAspect="1"/>
          </p:cNvGraphicFramePr>
          <p:nvPr>
            <p:extLst/>
          </p:nvPr>
        </p:nvGraphicFramePr>
        <p:xfrm>
          <a:off x="5159896" y="1196752"/>
          <a:ext cx="7021450" cy="4922996"/>
        </p:xfrm>
        <a:graphic>
          <a:graphicData uri="http://schemas.openxmlformats.org/presentationml/2006/ole">
            <mc:AlternateContent xmlns:mc="http://schemas.openxmlformats.org/markup-compatibility/2006">
              <mc:Choice xmlns:v="urn:schemas-microsoft-com:vml" Requires="v">
                <p:oleObj spid="_x0000_s3084" name="Graph" r:id="rId3" imgW="4190400" imgH="2938320" progId="Origin50.Graph">
                  <p:embed/>
                </p:oleObj>
              </mc:Choice>
              <mc:Fallback>
                <p:oleObj name="Graph" r:id="rId3" imgW="4190400" imgH="2938320" progId="Origin50.Graph">
                  <p:embed/>
                  <p:pic>
                    <p:nvPicPr>
                      <p:cNvPr id="4" name="Objet 3">
                        <a:extLst>
                          <a:ext uri="{FF2B5EF4-FFF2-40B4-BE49-F238E27FC236}">
                            <a16:creationId xmlns:a16="http://schemas.microsoft.com/office/drawing/2014/main" id="{5664812A-EFEC-47CB-86EF-6D6CAFAC8E02}"/>
                          </a:ext>
                        </a:extLst>
                      </p:cNvPr>
                      <p:cNvPicPr/>
                      <p:nvPr/>
                    </p:nvPicPr>
                    <p:blipFill>
                      <a:blip r:embed="rId4"/>
                      <a:stretch>
                        <a:fillRect/>
                      </a:stretch>
                    </p:blipFill>
                    <p:spPr>
                      <a:xfrm>
                        <a:off x="5159896" y="1196752"/>
                        <a:ext cx="7021450" cy="4922996"/>
                      </a:xfrm>
                      <a:prstGeom prst="rect">
                        <a:avLst/>
                      </a:prstGeom>
                    </p:spPr>
                  </p:pic>
                </p:oleObj>
              </mc:Fallback>
            </mc:AlternateContent>
          </a:graphicData>
        </a:graphic>
      </p:graphicFrame>
      <p:sp>
        <p:nvSpPr>
          <p:cNvPr id="6" name="ZoneTexte 5"/>
          <p:cNvSpPr txBox="1"/>
          <p:nvPr/>
        </p:nvSpPr>
        <p:spPr>
          <a:xfrm rot="16200000">
            <a:off x="4475963" y="2339444"/>
            <a:ext cx="1646605" cy="369332"/>
          </a:xfrm>
          <a:prstGeom prst="rect">
            <a:avLst/>
          </a:prstGeom>
          <a:solidFill>
            <a:schemeClr val="bg1"/>
          </a:solidFill>
        </p:spPr>
        <p:txBody>
          <a:bodyPr wrap="none" rtlCol="0">
            <a:spAutoFit/>
          </a:bodyPr>
          <a:lstStyle/>
          <a:p>
            <a:r>
              <a:rPr lang="en-US" dirty="0" smtClean="0">
                <a:latin typeface="Constantia" panose="02030602050306030303" pitchFamily="18" charset="0"/>
              </a:rPr>
              <a:t>Intensity (</a:t>
            </a:r>
            <a:r>
              <a:rPr lang="en-US" dirty="0" err="1" smtClean="0">
                <a:latin typeface="Constantia" panose="02030602050306030303" pitchFamily="18" charset="0"/>
              </a:rPr>
              <a:t>a.u</a:t>
            </a:r>
            <a:r>
              <a:rPr lang="en-US" dirty="0" smtClean="0">
                <a:latin typeface="Constantia" panose="02030602050306030303" pitchFamily="18" charset="0"/>
              </a:rPr>
              <a:t>.)</a:t>
            </a:r>
            <a:endParaRPr lang="en-US" dirty="0">
              <a:latin typeface="Constantia" panose="02030602050306030303" pitchFamily="18" charset="0"/>
            </a:endParaRPr>
          </a:p>
        </p:txBody>
      </p:sp>
      <p:sp>
        <p:nvSpPr>
          <p:cNvPr id="7" name="ZoneTexte 6"/>
          <p:cNvSpPr txBox="1"/>
          <p:nvPr/>
        </p:nvSpPr>
        <p:spPr>
          <a:xfrm rot="16200000">
            <a:off x="4521260" y="4686465"/>
            <a:ext cx="1646605" cy="369332"/>
          </a:xfrm>
          <a:prstGeom prst="rect">
            <a:avLst/>
          </a:prstGeom>
          <a:solidFill>
            <a:schemeClr val="bg1"/>
          </a:solidFill>
        </p:spPr>
        <p:txBody>
          <a:bodyPr wrap="none" rtlCol="0">
            <a:spAutoFit/>
          </a:bodyPr>
          <a:lstStyle/>
          <a:p>
            <a:r>
              <a:rPr lang="en-US" dirty="0" smtClean="0">
                <a:latin typeface="Constantia" panose="02030602050306030303" pitchFamily="18" charset="0"/>
              </a:rPr>
              <a:t>Intensity (</a:t>
            </a:r>
            <a:r>
              <a:rPr lang="en-US" dirty="0" err="1" smtClean="0">
                <a:latin typeface="Constantia" panose="02030602050306030303" pitchFamily="18" charset="0"/>
              </a:rPr>
              <a:t>a.u</a:t>
            </a:r>
            <a:r>
              <a:rPr lang="en-US" dirty="0" smtClean="0">
                <a:latin typeface="Constantia" panose="02030602050306030303" pitchFamily="18" charset="0"/>
              </a:rPr>
              <a:t>.)</a:t>
            </a:r>
            <a:endParaRPr lang="en-US" dirty="0">
              <a:latin typeface="Constantia" panose="02030602050306030303" pitchFamily="18" charset="0"/>
            </a:endParaRPr>
          </a:p>
        </p:txBody>
      </p:sp>
      <p:sp>
        <p:nvSpPr>
          <p:cNvPr id="8" name="ZoneTexte 7"/>
          <p:cNvSpPr txBox="1"/>
          <p:nvPr/>
        </p:nvSpPr>
        <p:spPr>
          <a:xfrm>
            <a:off x="7788188" y="5739953"/>
            <a:ext cx="2184637" cy="369332"/>
          </a:xfrm>
          <a:prstGeom prst="rect">
            <a:avLst/>
          </a:prstGeom>
          <a:solidFill>
            <a:schemeClr val="bg1"/>
          </a:solidFill>
        </p:spPr>
        <p:txBody>
          <a:bodyPr wrap="none" rtlCol="0">
            <a:spAutoFit/>
          </a:bodyPr>
          <a:lstStyle/>
          <a:p>
            <a:r>
              <a:rPr lang="en-US" dirty="0" smtClean="0">
                <a:latin typeface="Constantia" panose="02030602050306030303" pitchFamily="18" charset="0"/>
              </a:rPr>
              <a:t>Binding energy (eV)</a:t>
            </a:r>
            <a:endParaRPr lang="en-US" dirty="0">
              <a:latin typeface="Constantia" panose="02030602050306030303" pitchFamily="18" charset="0"/>
            </a:endParaRPr>
          </a:p>
        </p:txBody>
      </p:sp>
      <p:sp>
        <p:nvSpPr>
          <p:cNvPr id="10" name="ZoneTexte 9"/>
          <p:cNvSpPr txBox="1"/>
          <p:nvPr/>
        </p:nvSpPr>
        <p:spPr>
          <a:xfrm>
            <a:off x="6254922" y="1448780"/>
            <a:ext cx="2433366" cy="646331"/>
          </a:xfrm>
          <a:prstGeom prst="rect">
            <a:avLst/>
          </a:prstGeom>
          <a:solidFill>
            <a:schemeClr val="bg1"/>
          </a:solidFill>
        </p:spPr>
        <p:txBody>
          <a:bodyPr wrap="square" rtlCol="0">
            <a:spAutoFit/>
          </a:bodyPr>
          <a:lstStyle/>
          <a:p>
            <a:r>
              <a:rPr lang="en-US" dirty="0" smtClean="0">
                <a:latin typeface="Constantia" panose="02030602050306030303" pitchFamily="18" charset="0"/>
              </a:rPr>
              <a:t>Cr 2p</a:t>
            </a:r>
          </a:p>
          <a:p>
            <a:r>
              <a:rPr lang="en-US" dirty="0" smtClean="0">
                <a:latin typeface="Constantia" panose="02030602050306030303" pitchFamily="18" charset="0"/>
              </a:rPr>
              <a:t>Argon etching</a:t>
            </a:r>
            <a:endParaRPr lang="en-US" dirty="0">
              <a:latin typeface="Constantia" panose="02030602050306030303" pitchFamily="18" charset="0"/>
            </a:endParaRPr>
          </a:p>
        </p:txBody>
      </p:sp>
      <p:sp>
        <p:nvSpPr>
          <p:cNvPr id="11" name="ZoneTexte 10"/>
          <p:cNvSpPr txBox="1"/>
          <p:nvPr/>
        </p:nvSpPr>
        <p:spPr>
          <a:xfrm>
            <a:off x="6235467" y="3519465"/>
            <a:ext cx="2443094" cy="646331"/>
          </a:xfrm>
          <a:prstGeom prst="rect">
            <a:avLst/>
          </a:prstGeom>
          <a:solidFill>
            <a:schemeClr val="bg1"/>
          </a:solidFill>
        </p:spPr>
        <p:txBody>
          <a:bodyPr wrap="square" rtlCol="0">
            <a:spAutoFit/>
          </a:bodyPr>
          <a:lstStyle/>
          <a:p>
            <a:r>
              <a:rPr lang="en-US" dirty="0" smtClean="0">
                <a:latin typeface="Constantia" panose="02030602050306030303" pitchFamily="18" charset="0"/>
              </a:rPr>
              <a:t>Cr 2p</a:t>
            </a:r>
          </a:p>
          <a:p>
            <a:r>
              <a:rPr lang="en-US" dirty="0" smtClean="0">
                <a:latin typeface="Constantia" panose="02030602050306030303" pitchFamily="18" charset="0"/>
              </a:rPr>
              <a:t>Cl</a:t>
            </a:r>
            <a:r>
              <a:rPr lang="en-US" baseline="-25000" dirty="0" smtClean="0">
                <a:latin typeface="Constantia" panose="02030602050306030303" pitchFamily="18" charset="0"/>
              </a:rPr>
              <a:t>2</a:t>
            </a:r>
            <a:r>
              <a:rPr lang="en-US" dirty="0" smtClean="0">
                <a:latin typeface="Constantia" panose="02030602050306030303" pitchFamily="18" charset="0"/>
              </a:rPr>
              <a:t>/</a:t>
            </a:r>
            <a:r>
              <a:rPr lang="en-US" dirty="0" err="1" smtClean="0">
                <a:latin typeface="Constantia" panose="02030602050306030303" pitchFamily="18" charset="0"/>
              </a:rPr>
              <a:t>Ar</a:t>
            </a:r>
            <a:r>
              <a:rPr lang="en-US" dirty="0" smtClean="0">
                <a:latin typeface="Constantia" panose="02030602050306030303" pitchFamily="18" charset="0"/>
              </a:rPr>
              <a:t> etching</a:t>
            </a:r>
            <a:endParaRPr lang="en-US" dirty="0">
              <a:latin typeface="Constantia" panose="02030602050306030303" pitchFamily="18" charset="0"/>
            </a:endParaRPr>
          </a:p>
        </p:txBody>
      </p:sp>
      <p:sp>
        <p:nvSpPr>
          <p:cNvPr id="12" name="ZoneTexte 11">
            <a:extLst>
              <a:ext uri="{FF2B5EF4-FFF2-40B4-BE49-F238E27FC236}">
                <a16:creationId xmlns:a16="http://schemas.microsoft.com/office/drawing/2014/main" id="{82ACB266-1F6C-489B-990E-C513740BBC4F}"/>
              </a:ext>
            </a:extLst>
          </p:cNvPr>
          <p:cNvSpPr txBox="1"/>
          <p:nvPr/>
        </p:nvSpPr>
        <p:spPr>
          <a:xfrm>
            <a:off x="138525" y="1395806"/>
            <a:ext cx="4976074" cy="4893647"/>
          </a:xfrm>
          <a:prstGeom prst="rect">
            <a:avLst/>
          </a:prstGeom>
          <a:noFill/>
        </p:spPr>
        <p:txBody>
          <a:bodyPr wrap="square" rtlCol="0">
            <a:spAutoFit/>
          </a:bodyPr>
          <a:lstStyle/>
          <a:p>
            <a:pPr marL="285750" indent="-285750">
              <a:lnSpc>
                <a:spcPct val="150000"/>
              </a:lnSpc>
              <a:buClr>
                <a:srgbClr val="008F6C"/>
              </a:buClr>
              <a:buFont typeface="Arial" panose="020B0604020202020204" pitchFamily="34" charset="0"/>
              <a:buChar char="•"/>
            </a:pPr>
            <a:r>
              <a:rPr lang="fr-FR" sz="2400" dirty="0" smtClean="0">
                <a:solidFill>
                  <a:srgbClr val="008F6C"/>
                </a:solidFill>
                <a:latin typeface="Constantia" panose="02030602050306030303" pitchFamily="18" charset="0"/>
              </a:rPr>
              <a:t>Cr </a:t>
            </a:r>
            <a:r>
              <a:rPr lang="fr-FR" sz="2400" dirty="0">
                <a:solidFill>
                  <a:srgbClr val="008F6C"/>
                </a:solidFill>
                <a:latin typeface="Constantia" panose="02030602050306030303" pitchFamily="18" charset="0"/>
              </a:rPr>
              <a:t>gravé dans un plasma Ar :</a:t>
            </a:r>
          </a:p>
          <a:p>
            <a:pPr marL="285750" indent="-285750">
              <a:buClr>
                <a:srgbClr val="EA5B0C"/>
              </a:buClr>
              <a:buFont typeface="Wingdings" panose="05000000000000000000" pitchFamily="2" charset="2"/>
              <a:buChar char="Ø"/>
            </a:pPr>
            <a:r>
              <a:rPr lang="fr-FR" sz="2400" dirty="0" smtClean="0">
                <a:latin typeface="Constantia" panose="02030602050306030303" pitchFamily="18" charset="0"/>
              </a:rPr>
              <a:t>Cr </a:t>
            </a:r>
            <a:r>
              <a:rPr lang="fr-FR" sz="2400" dirty="0">
                <a:latin typeface="Constantia" panose="02030602050306030303" pitchFamily="18" charset="0"/>
              </a:rPr>
              <a:t>métallique et oxydes </a:t>
            </a:r>
            <a:r>
              <a:rPr lang="fr-FR" sz="2400" dirty="0" smtClean="0">
                <a:solidFill>
                  <a:srgbClr val="FF0000"/>
                </a:solidFill>
                <a:latin typeface="+mn-lt"/>
              </a:rPr>
              <a:t>Cr</a:t>
            </a:r>
            <a:r>
              <a:rPr lang="fr-FR" sz="2400" baseline="-25000" dirty="0" smtClean="0">
                <a:solidFill>
                  <a:srgbClr val="FF0000"/>
                </a:solidFill>
                <a:latin typeface="+mn-lt"/>
              </a:rPr>
              <a:t>2</a:t>
            </a:r>
            <a:r>
              <a:rPr lang="fr-FR" sz="2400" dirty="0" smtClean="0">
                <a:solidFill>
                  <a:srgbClr val="FF0000"/>
                </a:solidFill>
                <a:latin typeface="+mn-lt"/>
              </a:rPr>
              <a:t>O</a:t>
            </a:r>
            <a:r>
              <a:rPr lang="fr-FR" sz="2400" baseline="-25000" dirty="0" smtClean="0">
                <a:solidFill>
                  <a:srgbClr val="FF0000"/>
                </a:solidFill>
                <a:latin typeface="+mn-lt"/>
              </a:rPr>
              <a:t>3</a:t>
            </a:r>
            <a:r>
              <a:rPr lang="fr-FR" sz="2400" dirty="0" smtClean="0">
                <a:solidFill>
                  <a:srgbClr val="FF0000"/>
                </a:solidFill>
                <a:latin typeface="+mn-lt"/>
              </a:rPr>
              <a:t> </a:t>
            </a:r>
            <a:r>
              <a:rPr lang="fr-FR" sz="2400" dirty="0" smtClean="0">
                <a:latin typeface="+mn-lt"/>
              </a:rPr>
              <a:t>et </a:t>
            </a:r>
            <a:r>
              <a:rPr lang="fr-FR" sz="2400" dirty="0" smtClean="0">
                <a:solidFill>
                  <a:srgbClr val="FF0000"/>
                </a:solidFill>
                <a:latin typeface="+mn-lt"/>
              </a:rPr>
              <a:t>Cr(OH)</a:t>
            </a:r>
            <a:r>
              <a:rPr lang="fr-FR" sz="2400" baseline="-25000" dirty="0" smtClean="0">
                <a:solidFill>
                  <a:srgbClr val="FF0000"/>
                </a:solidFill>
                <a:latin typeface="+mn-lt"/>
              </a:rPr>
              <a:t>3</a:t>
            </a:r>
            <a:r>
              <a:rPr lang="fr-FR" sz="2400" baseline="-25000" dirty="0" smtClean="0">
                <a:latin typeface="+mn-lt"/>
              </a:rPr>
              <a:t> </a:t>
            </a:r>
            <a:endParaRPr lang="fr-FR" sz="2400" dirty="0">
              <a:latin typeface="+mn-lt"/>
            </a:endParaRPr>
          </a:p>
          <a:p>
            <a:pPr>
              <a:buClr>
                <a:srgbClr val="EA5B0C"/>
              </a:buClr>
            </a:pPr>
            <a:endParaRPr lang="fr-FR" sz="2400" dirty="0">
              <a:latin typeface="+mn-lt"/>
            </a:endParaRPr>
          </a:p>
          <a:p>
            <a:pPr marL="285750" indent="-285750">
              <a:lnSpc>
                <a:spcPct val="150000"/>
              </a:lnSpc>
              <a:buClr>
                <a:srgbClr val="008F6C"/>
              </a:buClr>
              <a:buFont typeface="Arial" panose="020B0604020202020204" pitchFamily="34" charset="0"/>
              <a:buChar char="•"/>
            </a:pPr>
            <a:r>
              <a:rPr lang="fr-FR" sz="2400" dirty="0" smtClean="0">
                <a:solidFill>
                  <a:srgbClr val="008F6C"/>
                </a:solidFill>
                <a:latin typeface="Constantia" panose="02030602050306030303" pitchFamily="18" charset="0"/>
              </a:rPr>
              <a:t>Cr </a:t>
            </a:r>
            <a:r>
              <a:rPr lang="fr-FR" sz="2400" dirty="0">
                <a:solidFill>
                  <a:srgbClr val="008F6C"/>
                </a:solidFill>
                <a:latin typeface="Constantia" panose="02030602050306030303" pitchFamily="18" charset="0"/>
              </a:rPr>
              <a:t>gravé dans un plasma Cl</a:t>
            </a:r>
            <a:r>
              <a:rPr lang="fr-FR" sz="2400" baseline="-25000" dirty="0">
                <a:solidFill>
                  <a:srgbClr val="008F6C"/>
                </a:solidFill>
                <a:latin typeface="Constantia" panose="02030602050306030303" pitchFamily="18" charset="0"/>
              </a:rPr>
              <a:t>2</a:t>
            </a:r>
            <a:r>
              <a:rPr lang="fr-FR" sz="2400" dirty="0">
                <a:solidFill>
                  <a:srgbClr val="008F6C"/>
                </a:solidFill>
                <a:latin typeface="Constantia" panose="02030602050306030303" pitchFamily="18" charset="0"/>
              </a:rPr>
              <a:t>/Ar :</a:t>
            </a:r>
          </a:p>
          <a:p>
            <a:pPr marL="285750" indent="-285750">
              <a:buClr>
                <a:srgbClr val="EA5B0C"/>
              </a:buClr>
              <a:buFont typeface="Wingdings" panose="05000000000000000000" pitchFamily="2" charset="2"/>
              <a:buChar char="Ø"/>
            </a:pPr>
            <a:r>
              <a:rPr lang="fr-FR" sz="2400" dirty="0" smtClean="0">
                <a:latin typeface="+mn-lt"/>
              </a:rPr>
              <a:t>Le pic correspondant au Cr métallique disparait </a:t>
            </a:r>
            <a:endParaRPr lang="fr-FR" sz="2400" dirty="0">
              <a:solidFill>
                <a:srgbClr val="EA5B0C"/>
              </a:solidFill>
              <a:latin typeface="+mn-lt"/>
            </a:endParaRPr>
          </a:p>
          <a:p>
            <a:pPr marL="285750" indent="-285750">
              <a:buClr>
                <a:srgbClr val="EA5B0C"/>
              </a:buClr>
              <a:buFont typeface="Wingdings" panose="05000000000000000000" pitchFamily="2" charset="2"/>
              <a:buChar char="Ø"/>
            </a:pPr>
            <a:r>
              <a:rPr lang="fr-FR" sz="2400" dirty="0" smtClean="0">
                <a:latin typeface="+mn-lt"/>
              </a:rPr>
              <a:t>Des chlorures de Cr sont observés </a:t>
            </a:r>
            <a:r>
              <a:rPr lang="fr-FR" sz="2400" dirty="0" smtClean="0">
                <a:solidFill>
                  <a:srgbClr val="FF0000"/>
                </a:solidFill>
                <a:latin typeface="+mn-lt"/>
              </a:rPr>
              <a:t>CrCl</a:t>
            </a:r>
            <a:r>
              <a:rPr lang="fr-FR" sz="2400" baseline="-25000" dirty="0" smtClean="0">
                <a:solidFill>
                  <a:srgbClr val="FF0000"/>
                </a:solidFill>
                <a:latin typeface="+mn-lt"/>
              </a:rPr>
              <a:t>2</a:t>
            </a:r>
            <a:r>
              <a:rPr lang="fr-FR" sz="2400" dirty="0" smtClean="0">
                <a:latin typeface="+mn-lt"/>
              </a:rPr>
              <a:t> </a:t>
            </a:r>
            <a:r>
              <a:rPr lang="fr-FR" sz="2400" dirty="0" smtClean="0">
                <a:latin typeface="+mn-lt"/>
              </a:rPr>
              <a:t>and </a:t>
            </a:r>
            <a:r>
              <a:rPr lang="fr-FR" sz="2400" dirty="0" smtClean="0">
                <a:solidFill>
                  <a:srgbClr val="FF0000"/>
                </a:solidFill>
                <a:latin typeface="+mn-lt"/>
              </a:rPr>
              <a:t>CrCl</a:t>
            </a:r>
            <a:r>
              <a:rPr lang="fr-FR" sz="2400" baseline="-25000" dirty="0" smtClean="0">
                <a:solidFill>
                  <a:srgbClr val="FF0000"/>
                </a:solidFill>
                <a:latin typeface="+mn-lt"/>
              </a:rPr>
              <a:t>3</a:t>
            </a:r>
            <a:r>
              <a:rPr lang="fr-FR" sz="2400" dirty="0" smtClean="0">
                <a:latin typeface="+mn-lt"/>
              </a:rPr>
              <a:t>.</a:t>
            </a:r>
          </a:p>
          <a:p>
            <a:pPr marL="285750" indent="-285750">
              <a:buClr>
                <a:srgbClr val="EA5B0C"/>
              </a:buClr>
              <a:buFont typeface="Wingdings" panose="05000000000000000000" pitchFamily="2" charset="2"/>
              <a:buChar char="Ø"/>
            </a:pPr>
            <a:r>
              <a:rPr lang="fr-FR" sz="2400" dirty="0">
                <a:latin typeface="Constantia" panose="02030602050306030303" pitchFamily="18" charset="0"/>
              </a:rPr>
              <a:t>Un film chlorures de </a:t>
            </a:r>
            <a:r>
              <a:rPr lang="fr-FR" sz="2400" dirty="0" smtClean="0">
                <a:latin typeface="Constantia" panose="02030602050306030303" pitchFamily="18" charset="0"/>
              </a:rPr>
              <a:t>Cr </a:t>
            </a:r>
            <a:r>
              <a:rPr lang="fr-FR" sz="2400" dirty="0">
                <a:latin typeface="Constantia" panose="02030602050306030303" pitchFamily="18" charset="0"/>
              </a:rPr>
              <a:t>de </a:t>
            </a:r>
            <a:r>
              <a:rPr lang="fr-FR" sz="2400" dirty="0" smtClean="0">
                <a:latin typeface="Constantia" panose="02030602050306030303" pitchFamily="18" charset="0"/>
              </a:rPr>
              <a:t>5 </a:t>
            </a:r>
            <a:r>
              <a:rPr lang="fr-FR" sz="2400" dirty="0">
                <a:latin typeface="Constantia" panose="02030602050306030303" pitchFamily="18" charset="0"/>
              </a:rPr>
              <a:t>nm est formé en </a:t>
            </a:r>
            <a:r>
              <a:rPr lang="fr-FR" sz="2400" dirty="0" smtClean="0">
                <a:latin typeface="Constantia" panose="02030602050306030303" pitchFamily="18" charset="0"/>
              </a:rPr>
              <a:t>surface</a:t>
            </a:r>
            <a:endParaRPr lang="fr-FR" sz="2400" dirty="0">
              <a:latin typeface="+mn-lt"/>
            </a:endParaRPr>
          </a:p>
          <a:p>
            <a:pPr marL="285750" indent="-285750">
              <a:buClr>
                <a:srgbClr val="EA5B0C"/>
              </a:buClr>
              <a:buFont typeface="Wingdings" panose="05000000000000000000" pitchFamily="2" charset="2"/>
              <a:buChar char="Ø"/>
            </a:pPr>
            <a:endParaRPr lang="fr-FR" sz="2400" dirty="0">
              <a:latin typeface="+mn-lt"/>
            </a:endParaRPr>
          </a:p>
        </p:txBody>
      </p:sp>
      <p:sp>
        <p:nvSpPr>
          <p:cNvPr id="13" name="Titre 1"/>
          <p:cNvSpPr txBox="1">
            <a:spLocks/>
          </p:cNvSpPr>
          <p:nvPr/>
        </p:nvSpPr>
        <p:spPr>
          <a:xfrm>
            <a:off x="191344" y="152636"/>
            <a:ext cx="9649072" cy="563563"/>
          </a:xfrm>
          <a:prstGeom prst="rect">
            <a:avLst/>
          </a:prstGeom>
        </p:spPr>
        <p:txBody>
          <a:bodyPr/>
          <a:lstStyle>
            <a:lvl1pPr algn="l" rtl="0" eaLnBrk="0" fontAlgn="base" hangingPunct="0">
              <a:spcBef>
                <a:spcPct val="0"/>
              </a:spcBef>
              <a:spcAft>
                <a:spcPct val="0"/>
              </a:spcAft>
              <a:defRPr sz="2800" b="1">
                <a:solidFill>
                  <a:srgbClr val="0000CC"/>
                </a:solidFill>
                <a:latin typeface="+mn-lt"/>
                <a:ea typeface="MS PGothic" pitchFamily="34" charset="-128"/>
                <a:cs typeface="ＭＳ Ｐゴシック" pitchFamily="-112" charset="-128"/>
              </a:defRPr>
            </a:lvl1pPr>
            <a:lvl2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2pPr>
            <a:lvl3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3pPr>
            <a:lvl4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4pPr>
            <a:lvl5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5pPr>
            <a:lvl6pPr marL="457200" algn="ctr" rtl="0" fontAlgn="base">
              <a:spcBef>
                <a:spcPct val="0"/>
              </a:spcBef>
              <a:spcAft>
                <a:spcPct val="0"/>
              </a:spcAft>
              <a:defRPr sz="3600" b="1">
                <a:solidFill>
                  <a:schemeClr val="bg1"/>
                </a:solidFill>
                <a:latin typeface="Arial" charset="0"/>
              </a:defRPr>
            </a:lvl6pPr>
            <a:lvl7pPr marL="914400" algn="ctr" rtl="0" fontAlgn="base">
              <a:spcBef>
                <a:spcPct val="0"/>
              </a:spcBef>
              <a:spcAft>
                <a:spcPct val="0"/>
              </a:spcAft>
              <a:defRPr sz="3600" b="1">
                <a:solidFill>
                  <a:schemeClr val="bg1"/>
                </a:solidFill>
                <a:latin typeface="Arial" charset="0"/>
              </a:defRPr>
            </a:lvl7pPr>
            <a:lvl8pPr marL="1371600" algn="ctr" rtl="0" fontAlgn="base">
              <a:spcBef>
                <a:spcPct val="0"/>
              </a:spcBef>
              <a:spcAft>
                <a:spcPct val="0"/>
              </a:spcAft>
              <a:defRPr sz="3600" b="1">
                <a:solidFill>
                  <a:schemeClr val="bg1"/>
                </a:solidFill>
                <a:latin typeface="Arial" charset="0"/>
              </a:defRPr>
            </a:lvl8pPr>
            <a:lvl9pPr marL="1828800" algn="ctr" rtl="0" fontAlgn="base">
              <a:spcBef>
                <a:spcPct val="0"/>
              </a:spcBef>
              <a:spcAft>
                <a:spcPct val="0"/>
              </a:spcAft>
              <a:defRPr sz="3600" b="1">
                <a:solidFill>
                  <a:schemeClr val="bg1"/>
                </a:solidFill>
                <a:latin typeface="Arial" charset="0"/>
              </a:defRPr>
            </a:lvl9pPr>
          </a:lstStyle>
          <a:p>
            <a:r>
              <a:rPr lang="fr-FR" altLang="fr-FR" sz="2400" kern="0" dirty="0">
                <a:latin typeface="Constantia" panose="02030602050306030303" pitchFamily="18" charset="0"/>
              </a:rPr>
              <a:t>IV-Mesures XPS à l’aide du système de </a:t>
            </a:r>
            <a:r>
              <a:rPr lang="fr-FR" altLang="fr-FR" sz="2400" kern="0" dirty="0" smtClean="0">
                <a:latin typeface="Constantia" panose="02030602050306030303" pitchFamily="18" charset="0"/>
              </a:rPr>
              <a:t>transfert sous vide : Cr</a:t>
            </a:r>
            <a:endParaRPr lang="fr-FR" altLang="fr-FR" sz="2400" kern="0" dirty="0">
              <a:latin typeface="Constantia" panose="02030602050306030303" pitchFamily="18" charset="0"/>
            </a:endParaRPr>
          </a:p>
        </p:txBody>
      </p:sp>
    </p:spTree>
    <p:extLst>
      <p:ext uri="{BB962C8B-B14F-4D97-AF65-F5344CB8AC3E}">
        <p14:creationId xmlns:p14="http://schemas.microsoft.com/office/powerpoint/2010/main" val="14086605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a:extLst>
              <a:ext uri="{FF2B5EF4-FFF2-40B4-BE49-F238E27FC236}">
                <a16:creationId xmlns:a16="http://schemas.microsoft.com/office/drawing/2014/main" id="{021FEBE5-91D6-4349-B029-B78E95399BDA}"/>
              </a:ext>
            </a:extLst>
          </p:cNvPr>
          <p:cNvGraphicFramePr>
            <a:graphicFrameLocks noChangeAspect="1"/>
          </p:cNvGraphicFramePr>
          <p:nvPr>
            <p:extLst/>
          </p:nvPr>
        </p:nvGraphicFramePr>
        <p:xfrm>
          <a:off x="4943872" y="1231813"/>
          <a:ext cx="7240196" cy="5077507"/>
        </p:xfrm>
        <a:graphic>
          <a:graphicData uri="http://schemas.openxmlformats.org/presentationml/2006/ole">
            <mc:AlternateContent xmlns:mc="http://schemas.openxmlformats.org/markup-compatibility/2006">
              <mc:Choice xmlns:v="urn:schemas-microsoft-com:vml" Requires="v">
                <p:oleObj spid="_x0000_s4108" name="Graph" r:id="rId3" imgW="32737275" imgH="22955107" progId="Origin50.Graph">
                  <p:embed/>
                </p:oleObj>
              </mc:Choice>
              <mc:Fallback>
                <p:oleObj name="Graph" r:id="rId3" imgW="32737275" imgH="22955107" progId="Origin50.Graph">
                  <p:embed/>
                  <p:pic>
                    <p:nvPicPr>
                      <p:cNvPr id="6" name="Objet 5">
                        <a:extLst>
                          <a:ext uri="{FF2B5EF4-FFF2-40B4-BE49-F238E27FC236}">
                            <a16:creationId xmlns:a16="http://schemas.microsoft.com/office/drawing/2014/main" id="{021FEBE5-91D6-4349-B029-B78E95399BDA}"/>
                          </a:ext>
                        </a:extLst>
                      </p:cNvPr>
                      <p:cNvPicPr/>
                      <p:nvPr/>
                    </p:nvPicPr>
                    <p:blipFill>
                      <a:blip r:embed="rId4"/>
                      <a:stretch>
                        <a:fillRect/>
                      </a:stretch>
                    </p:blipFill>
                    <p:spPr>
                      <a:xfrm>
                        <a:off x="4943872" y="1231813"/>
                        <a:ext cx="7240196" cy="5077507"/>
                      </a:xfrm>
                      <a:prstGeom prst="rect">
                        <a:avLst/>
                      </a:prstGeom>
                    </p:spPr>
                  </p:pic>
                </p:oleObj>
              </mc:Fallback>
            </mc:AlternateContent>
          </a:graphicData>
        </a:graphic>
      </p:graphicFrame>
      <p:sp>
        <p:nvSpPr>
          <p:cNvPr id="8" name="ZoneTexte 7"/>
          <p:cNvSpPr txBox="1"/>
          <p:nvPr/>
        </p:nvSpPr>
        <p:spPr>
          <a:xfrm rot="16200000">
            <a:off x="4252984" y="2112624"/>
            <a:ext cx="1646605" cy="369332"/>
          </a:xfrm>
          <a:prstGeom prst="rect">
            <a:avLst/>
          </a:prstGeom>
          <a:solidFill>
            <a:schemeClr val="bg1"/>
          </a:solidFill>
        </p:spPr>
        <p:txBody>
          <a:bodyPr wrap="none" rtlCol="0">
            <a:spAutoFit/>
          </a:bodyPr>
          <a:lstStyle/>
          <a:p>
            <a:r>
              <a:rPr lang="en-US" dirty="0" smtClean="0">
                <a:latin typeface="Constantia" panose="02030602050306030303" pitchFamily="18" charset="0"/>
              </a:rPr>
              <a:t>Intensity (</a:t>
            </a:r>
            <a:r>
              <a:rPr lang="en-US" dirty="0" err="1" smtClean="0">
                <a:latin typeface="Constantia" panose="02030602050306030303" pitchFamily="18" charset="0"/>
              </a:rPr>
              <a:t>a.u</a:t>
            </a:r>
            <a:r>
              <a:rPr lang="en-US" dirty="0" smtClean="0">
                <a:latin typeface="Constantia" panose="02030602050306030303" pitchFamily="18" charset="0"/>
              </a:rPr>
              <a:t>.)</a:t>
            </a:r>
            <a:endParaRPr lang="en-US" dirty="0">
              <a:latin typeface="Constantia" panose="02030602050306030303" pitchFamily="18" charset="0"/>
            </a:endParaRPr>
          </a:p>
        </p:txBody>
      </p:sp>
      <p:sp>
        <p:nvSpPr>
          <p:cNvPr id="9" name="ZoneTexte 8"/>
          <p:cNvSpPr txBox="1"/>
          <p:nvPr/>
        </p:nvSpPr>
        <p:spPr>
          <a:xfrm rot="16200000">
            <a:off x="4252984" y="4596900"/>
            <a:ext cx="1646605" cy="369332"/>
          </a:xfrm>
          <a:prstGeom prst="rect">
            <a:avLst/>
          </a:prstGeom>
          <a:solidFill>
            <a:schemeClr val="bg1"/>
          </a:solidFill>
        </p:spPr>
        <p:txBody>
          <a:bodyPr wrap="none" rtlCol="0">
            <a:spAutoFit/>
          </a:bodyPr>
          <a:lstStyle/>
          <a:p>
            <a:r>
              <a:rPr lang="en-US" dirty="0" smtClean="0">
                <a:latin typeface="Constantia" panose="02030602050306030303" pitchFamily="18" charset="0"/>
              </a:rPr>
              <a:t>Intensity (</a:t>
            </a:r>
            <a:r>
              <a:rPr lang="en-US" dirty="0" err="1" smtClean="0">
                <a:latin typeface="Constantia" panose="02030602050306030303" pitchFamily="18" charset="0"/>
              </a:rPr>
              <a:t>a.u</a:t>
            </a:r>
            <a:r>
              <a:rPr lang="en-US" dirty="0" smtClean="0">
                <a:latin typeface="Constantia" panose="02030602050306030303" pitchFamily="18" charset="0"/>
              </a:rPr>
              <a:t>.)</a:t>
            </a:r>
            <a:endParaRPr lang="en-US" dirty="0">
              <a:latin typeface="Constantia" panose="02030602050306030303" pitchFamily="18" charset="0"/>
            </a:endParaRPr>
          </a:p>
        </p:txBody>
      </p:sp>
      <p:sp>
        <p:nvSpPr>
          <p:cNvPr id="10" name="ZoneTexte 9"/>
          <p:cNvSpPr txBox="1"/>
          <p:nvPr/>
        </p:nvSpPr>
        <p:spPr>
          <a:xfrm>
            <a:off x="7752184" y="5932930"/>
            <a:ext cx="2184637" cy="369332"/>
          </a:xfrm>
          <a:prstGeom prst="rect">
            <a:avLst/>
          </a:prstGeom>
          <a:solidFill>
            <a:schemeClr val="bg1"/>
          </a:solidFill>
        </p:spPr>
        <p:txBody>
          <a:bodyPr wrap="none" rtlCol="0">
            <a:spAutoFit/>
          </a:bodyPr>
          <a:lstStyle/>
          <a:p>
            <a:r>
              <a:rPr lang="en-US" dirty="0" smtClean="0">
                <a:latin typeface="Constantia" panose="02030602050306030303" pitchFamily="18" charset="0"/>
              </a:rPr>
              <a:t>Binding energy (eV)</a:t>
            </a:r>
            <a:endParaRPr lang="en-US" dirty="0">
              <a:latin typeface="Constantia" panose="02030602050306030303" pitchFamily="18" charset="0"/>
            </a:endParaRPr>
          </a:p>
        </p:txBody>
      </p:sp>
      <p:sp>
        <p:nvSpPr>
          <p:cNvPr id="12" name="ZoneTexte 11"/>
          <p:cNvSpPr txBox="1"/>
          <p:nvPr/>
        </p:nvSpPr>
        <p:spPr>
          <a:xfrm>
            <a:off x="6116976" y="1472571"/>
            <a:ext cx="2433366" cy="646331"/>
          </a:xfrm>
          <a:prstGeom prst="rect">
            <a:avLst/>
          </a:prstGeom>
          <a:solidFill>
            <a:schemeClr val="bg1"/>
          </a:solidFill>
        </p:spPr>
        <p:txBody>
          <a:bodyPr wrap="square" rtlCol="0">
            <a:spAutoFit/>
          </a:bodyPr>
          <a:lstStyle/>
          <a:p>
            <a:r>
              <a:rPr lang="en-US" dirty="0" smtClean="0">
                <a:latin typeface="Constantia" panose="02030602050306030303" pitchFamily="18" charset="0"/>
              </a:rPr>
              <a:t>Ni 2p</a:t>
            </a:r>
          </a:p>
          <a:p>
            <a:r>
              <a:rPr lang="en-US" dirty="0" smtClean="0">
                <a:latin typeface="Constantia" panose="02030602050306030303" pitchFamily="18" charset="0"/>
              </a:rPr>
              <a:t>Argon etching</a:t>
            </a:r>
            <a:endParaRPr lang="en-US" dirty="0">
              <a:latin typeface="Constantia" panose="02030602050306030303" pitchFamily="18" charset="0"/>
            </a:endParaRPr>
          </a:p>
        </p:txBody>
      </p:sp>
      <p:sp>
        <p:nvSpPr>
          <p:cNvPr id="13" name="ZoneTexte 12"/>
          <p:cNvSpPr txBox="1"/>
          <p:nvPr/>
        </p:nvSpPr>
        <p:spPr>
          <a:xfrm>
            <a:off x="6116976" y="3702750"/>
            <a:ext cx="2824135" cy="646331"/>
          </a:xfrm>
          <a:prstGeom prst="rect">
            <a:avLst/>
          </a:prstGeom>
          <a:solidFill>
            <a:schemeClr val="bg1"/>
          </a:solidFill>
        </p:spPr>
        <p:txBody>
          <a:bodyPr wrap="square" rtlCol="0">
            <a:spAutoFit/>
          </a:bodyPr>
          <a:lstStyle/>
          <a:p>
            <a:r>
              <a:rPr lang="en-US" dirty="0" smtClean="0">
                <a:latin typeface="Constantia" panose="02030602050306030303" pitchFamily="18" charset="0"/>
              </a:rPr>
              <a:t>Ni 2p</a:t>
            </a:r>
          </a:p>
          <a:p>
            <a:r>
              <a:rPr lang="en-US" dirty="0" smtClean="0">
                <a:latin typeface="Constantia" panose="02030602050306030303" pitchFamily="18" charset="0"/>
              </a:rPr>
              <a:t>Cl</a:t>
            </a:r>
            <a:r>
              <a:rPr lang="en-US" baseline="-25000" dirty="0" smtClean="0">
                <a:latin typeface="Constantia" panose="02030602050306030303" pitchFamily="18" charset="0"/>
              </a:rPr>
              <a:t>2</a:t>
            </a:r>
            <a:r>
              <a:rPr lang="en-US" dirty="0" smtClean="0">
                <a:latin typeface="Constantia" panose="02030602050306030303" pitchFamily="18" charset="0"/>
              </a:rPr>
              <a:t>/</a:t>
            </a:r>
            <a:r>
              <a:rPr lang="en-US" dirty="0" err="1" smtClean="0">
                <a:latin typeface="Constantia" panose="02030602050306030303" pitchFamily="18" charset="0"/>
              </a:rPr>
              <a:t>Ar</a:t>
            </a:r>
            <a:r>
              <a:rPr lang="en-US" dirty="0" smtClean="0">
                <a:latin typeface="Constantia" panose="02030602050306030303" pitchFamily="18" charset="0"/>
              </a:rPr>
              <a:t> etching</a:t>
            </a:r>
            <a:endParaRPr lang="en-US" dirty="0">
              <a:latin typeface="Constantia" panose="02030602050306030303" pitchFamily="18" charset="0"/>
            </a:endParaRPr>
          </a:p>
        </p:txBody>
      </p:sp>
      <p:sp>
        <p:nvSpPr>
          <p:cNvPr id="14" name="ZoneTexte 13">
            <a:extLst>
              <a:ext uri="{FF2B5EF4-FFF2-40B4-BE49-F238E27FC236}">
                <a16:creationId xmlns:a16="http://schemas.microsoft.com/office/drawing/2014/main" id="{82ACB266-1F6C-489B-990E-C513740BBC4F}"/>
              </a:ext>
            </a:extLst>
          </p:cNvPr>
          <p:cNvSpPr txBox="1"/>
          <p:nvPr/>
        </p:nvSpPr>
        <p:spPr>
          <a:xfrm>
            <a:off x="135913" y="1548739"/>
            <a:ext cx="4976074" cy="4893647"/>
          </a:xfrm>
          <a:prstGeom prst="rect">
            <a:avLst/>
          </a:prstGeom>
          <a:noFill/>
        </p:spPr>
        <p:txBody>
          <a:bodyPr wrap="square" rtlCol="0">
            <a:spAutoFit/>
          </a:bodyPr>
          <a:lstStyle/>
          <a:p>
            <a:pPr marL="285750" indent="-285750">
              <a:lnSpc>
                <a:spcPct val="150000"/>
              </a:lnSpc>
              <a:buClr>
                <a:srgbClr val="008F6C"/>
              </a:buClr>
              <a:buFont typeface="Arial" panose="020B0604020202020204" pitchFamily="34" charset="0"/>
              <a:buChar char="•"/>
            </a:pPr>
            <a:r>
              <a:rPr lang="fr-FR" sz="2400" dirty="0" smtClean="0">
                <a:solidFill>
                  <a:srgbClr val="008F6C"/>
                </a:solidFill>
                <a:latin typeface="Constantia" panose="02030602050306030303" pitchFamily="18" charset="0"/>
              </a:rPr>
              <a:t>Ni </a:t>
            </a:r>
            <a:r>
              <a:rPr lang="fr-FR" sz="2400" dirty="0">
                <a:solidFill>
                  <a:srgbClr val="008F6C"/>
                </a:solidFill>
                <a:latin typeface="Constantia" panose="02030602050306030303" pitchFamily="18" charset="0"/>
              </a:rPr>
              <a:t>gravé dans un plasma Ar :</a:t>
            </a:r>
          </a:p>
          <a:p>
            <a:pPr marL="285750" indent="-285750">
              <a:buClr>
                <a:srgbClr val="EA5B0C"/>
              </a:buClr>
              <a:buFont typeface="Wingdings" panose="05000000000000000000" pitchFamily="2" charset="2"/>
              <a:buChar char="Ø"/>
            </a:pPr>
            <a:r>
              <a:rPr lang="fr-FR" sz="2400" dirty="0" smtClean="0">
                <a:latin typeface="+mn-lt"/>
              </a:rPr>
              <a:t>Ni métal et oxydes </a:t>
            </a:r>
            <a:r>
              <a:rPr lang="fr-FR" sz="2400" dirty="0" err="1" smtClean="0">
                <a:solidFill>
                  <a:srgbClr val="FF0000"/>
                </a:solidFill>
                <a:latin typeface="+mn-lt"/>
              </a:rPr>
              <a:t>NiO</a:t>
            </a:r>
            <a:r>
              <a:rPr lang="fr-FR" sz="2400" dirty="0" smtClean="0">
                <a:solidFill>
                  <a:srgbClr val="FF0000"/>
                </a:solidFill>
                <a:latin typeface="+mn-lt"/>
              </a:rPr>
              <a:t> </a:t>
            </a:r>
            <a:r>
              <a:rPr lang="fr-FR" sz="2400" dirty="0" smtClean="0">
                <a:latin typeface="+mn-lt"/>
              </a:rPr>
              <a:t>et </a:t>
            </a:r>
            <a:r>
              <a:rPr lang="fr-FR" sz="2400" dirty="0" smtClean="0">
                <a:solidFill>
                  <a:srgbClr val="FF0000"/>
                </a:solidFill>
                <a:latin typeface="+mn-lt"/>
              </a:rPr>
              <a:t>Ni(OH)</a:t>
            </a:r>
            <a:r>
              <a:rPr lang="fr-FR" sz="2400" baseline="-25000" dirty="0" smtClean="0">
                <a:latin typeface="+mn-lt"/>
              </a:rPr>
              <a:t> </a:t>
            </a:r>
            <a:r>
              <a:rPr lang="fr-FR" sz="2400" dirty="0" smtClean="0">
                <a:latin typeface="+mn-lt"/>
              </a:rPr>
              <a:t>are</a:t>
            </a:r>
            <a:endParaRPr lang="fr-FR" sz="2400" dirty="0">
              <a:latin typeface="+mn-lt"/>
            </a:endParaRPr>
          </a:p>
          <a:p>
            <a:pPr>
              <a:buClr>
                <a:srgbClr val="EA5B0C"/>
              </a:buClr>
            </a:pPr>
            <a:endParaRPr lang="fr-FR" sz="2400" dirty="0" smtClean="0">
              <a:latin typeface="+mn-lt"/>
            </a:endParaRPr>
          </a:p>
          <a:p>
            <a:pPr>
              <a:buClr>
                <a:srgbClr val="EA5B0C"/>
              </a:buClr>
            </a:pPr>
            <a:endParaRPr lang="fr-FR" sz="2400" dirty="0">
              <a:latin typeface="+mn-lt"/>
            </a:endParaRPr>
          </a:p>
          <a:p>
            <a:pPr marL="285750" indent="-285750">
              <a:lnSpc>
                <a:spcPct val="150000"/>
              </a:lnSpc>
              <a:buClr>
                <a:srgbClr val="008F6C"/>
              </a:buClr>
              <a:buFont typeface="Arial" panose="020B0604020202020204" pitchFamily="34" charset="0"/>
              <a:buChar char="•"/>
            </a:pPr>
            <a:r>
              <a:rPr lang="fr-FR" sz="2400" dirty="0" smtClean="0">
                <a:solidFill>
                  <a:srgbClr val="008F6C"/>
                </a:solidFill>
                <a:latin typeface="Constantia" panose="02030602050306030303" pitchFamily="18" charset="0"/>
              </a:rPr>
              <a:t>Ni gravé </a:t>
            </a:r>
            <a:r>
              <a:rPr lang="fr-FR" sz="2400" dirty="0">
                <a:solidFill>
                  <a:srgbClr val="008F6C"/>
                </a:solidFill>
                <a:latin typeface="Constantia" panose="02030602050306030303" pitchFamily="18" charset="0"/>
              </a:rPr>
              <a:t>dans un plasma Cl</a:t>
            </a:r>
            <a:r>
              <a:rPr lang="fr-FR" sz="2400" baseline="-25000" dirty="0">
                <a:solidFill>
                  <a:srgbClr val="008F6C"/>
                </a:solidFill>
                <a:latin typeface="Constantia" panose="02030602050306030303" pitchFamily="18" charset="0"/>
              </a:rPr>
              <a:t>2</a:t>
            </a:r>
            <a:r>
              <a:rPr lang="fr-FR" sz="2400" dirty="0">
                <a:solidFill>
                  <a:srgbClr val="008F6C"/>
                </a:solidFill>
                <a:latin typeface="Constantia" panose="02030602050306030303" pitchFamily="18" charset="0"/>
              </a:rPr>
              <a:t>/Ar :</a:t>
            </a:r>
          </a:p>
          <a:p>
            <a:pPr marL="285750" indent="-285750">
              <a:buClr>
                <a:srgbClr val="EA5B0C"/>
              </a:buClr>
              <a:buFont typeface="Wingdings" panose="05000000000000000000" pitchFamily="2" charset="2"/>
              <a:buChar char="Ø"/>
            </a:pPr>
            <a:r>
              <a:rPr lang="fr-FR" sz="2400" dirty="0"/>
              <a:t>Le pic correspondant au </a:t>
            </a:r>
            <a:r>
              <a:rPr lang="fr-FR" sz="2400" dirty="0" smtClean="0"/>
              <a:t>Ni </a:t>
            </a:r>
            <a:r>
              <a:rPr lang="fr-FR" sz="2400" dirty="0"/>
              <a:t>métallique disparait </a:t>
            </a:r>
            <a:endParaRPr lang="fr-FR" sz="2400" dirty="0">
              <a:solidFill>
                <a:srgbClr val="EA5B0C"/>
              </a:solidFill>
            </a:endParaRPr>
          </a:p>
          <a:p>
            <a:pPr marL="285750" indent="-285750">
              <a:buClr>
                <a:srgbClr val="EA5B0C"/>
              </a:buClr>
              <a:buFont typeface="Wingdings" panose="05000000000000000000" pitchFamily="2" charset="2"/>
              <a:buChar char="Ø"/>
            </a:pPr>
            <a:r>
              <a:rPr lang="fr-FR" sz="2400" dirty="0" smtClean="0">
                <a:latin typeface="+mn-lt"/>
              </a:rPr>
              <a:t>Un chlorure de Ni est observé </a:t>
            </a:r>
            <a:r>
              <a:rPr lang="fr-FR" sz="2400" dirty="0" smtClean="0">
                <a:solidFill>
                  <a:srgbClr val="FF0000"/>
                </a:solidFill>
                <a:latin typeface="+mn-lt"/>
              </a:rPr>
              <a:t>NiCl</a:t>
            </a:r>
            <a:r>
              <a:rPr lang="fr-FR" sz="2400" baseline="-25000" dirty="0" smtClean="0">
                <a:solidFill>
                  <a:srgbClr val="FF0000"/>
                </a:solidFill>
                <a:latin typeface="+mn-lt"/>
              </a:rPr>
              <a:t>2</a:t>
            </a:r>
            <a:endParaRPr lang="fr-FR" sz="2400" baseline="-25000" dirty="0" smtClean="0">
              <a:solidFill>
                <a:srgbClr val="FF0000"/>
              </a:solidFill>
              <a:latin typeface="+mn-lt"/>
            </a:endParaRPr>
          </a:p>
          <a:p>
            <a:pPr marL="285750" indent="-285750">
              <a:buClr>
                <a:srgbClr val="EA5B0C"/>
              </a:buClr>
              <a:buFont typeface="Wingdings" panose="05000000000000000000" pitchFamily="2" charset="2"/>
              <a:buChar char="Ø"/>
            </a:pPr>
            <a:r>
              <a:rPr lang="fr-FR" sz="2400" dirty="0">
                <a:latin typeface="Constantia" panose="02030602050306030303" pitchFamily="18" charset="0"/>
              </a:rPr>
              <a:t>Un film chlorures de </a:t>
            </a:r>
            <a:r>
              <a:rPr lang="fr-FR" sz="2400" dirty="0" smtClean="0">
                <a:latin typeface="Constantia" panose="02030602050306030303" pitchFamily="18" charset="0"/>
              </a:rPr>
              <a:t>Ni </a:t>
            </a:r>
            <a:r>
              <a:rPr lang="fr-FR" sz="2400" dirty="0">
                <a:latin typeface="Constantia" panose="02030602050306030303" pitchFamily="18" charset="0"/>
              </a:rPr>
              <a:t>de 5 nm est formé en surface</a:t>
            </a:r>
            <a:endParaRPr lang="fr-FR" sz="2400" dirty="0"/>
          </a:p>
          <a:p>
            <a:pPr marL="285750" indent="-285750">
              <a:buClr>
                <a:srgbClr val="EA5B0C"/>
              </a:buClr>
              <a:buFont typeface="Wingdings" panose="05000000000000000000" pitchFamily="2" charset="2"/>
              <a:buChar char="Ø"/>
            </a:pPr>
            <a:endParaRPr lang="fr-FR" sz="2400" dirty="0">
              <a:latin typeface="+mn-lt"/>
            </a:endParaRPr>
          </a:p>
          <a:p>
            <a:pPr marL="285750" indent="-285750">
              <a:buClr>
                <a:srgbClr val="EA5B0C"/>
              </a:buClr>
              <a:buFont typeface="Wingdings" panose="05000000000000000000" pitchFamily="2" charset="2"/>
              <a:buChar char="Ø"/>
            </a:pPr>
            <a:endParaRPr lang="fr-FR" sz="2400" dirty="0">
              <a:latin typeface="+mn-lt"/>
            </a:endParaRPr>
          </a:p>
        </p:txBody>
      </p:sp>
      <p:sp>
        <p:nvSpPr>
          <p:cNvPr id="15" name="Titre 1"/>
          <p:cNvSpPr txBox="1">
            <a:spLocks/>
          </p:cNvSpPr>
          <p:nvPr/>
        </p:nvSpPr>
        <p:spPr>
          <a:xfrm>
            <a:off x="191344" y="152636"/>
            <a:ext cx="9649072" cy="563563"/>
          </a:xfrm>
          <a:prstGeom prst="rect">
            <a:avLst/>
          </a:prstGeom>
        </p:spPr>
        <p:txBody>
          <a:bodyPr/>
          <a:lstStyle>
            <a:lvl1pPr algn="l" rtl="0" eaLnBrk="0" fontAlgn="base" hangingPunct="0">
              <a:spcBef>
                <a:spcPct val="0"/>
              </a:spcBef>
              <a:spcAft>
                <a:spcPct val="0"/>
              </a:spcAft>
              <a:defRPr sz="2800" b="1">
                <a:solidFill>
                  <a:srgbClr val="0000CC"/>
                </a:solidFill>
                <a:latin typeface="+mn-lt"/>
                <a:ea typeface="MS PGothic" pitchFamily="34" charset="-128"/>
                <a:cs typeface="ＭＳ Ｐゴシック" pitchFamily="-112" charset="-128"/>
              </a:defRPr>
            </a:lvl1pPr>
            <a:lvl2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2pPr>
            <a:lvl3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3pPr>
            <a:lvl4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4pPr>
            <a:lvl5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5pPr>
            <a:lvl6pPr marL="457200" algn="ctr" rtl="0" fontAlgn="base">
              <a:spcBef>
                <a:spcPct val="0"/>
              </a:spcBef>
              <a:spcAft>
                <a:spcPct val="0"/>
              </a:spcAft>
              <a:defRPr sz="3600" b="1">
                <a:solidFill>
                  <a:schemeClr val="bg1"/>
                </a:solidFill>
                <a:latin typeface="Arial" charset="0"/>
              </a:defRPr>
            </a:lvl6pPr>
            <a:lvl7pPr marL="914400" algn="ctr" rtl="0" fontAlgn="base">
              <a:spcBef>
                <a:spcPct val="0"/>
              </a:spcBef>
              <a:spcAft>
                <a:spcPct val="0"/>
              </a:spcAft>
              <a:defRPr sz="3600" b="1">
                <a:solidFill>
                  <a:schemeClr val="bg1"/>
                </a:solidFill>
                <a:latin typeface="Arial" charset="0"/>
              </a:defRPr>
            </a:lvl7pPr>
            <a:lvl8pPr marL="1371600" algn="ctr" rtl="0" fontAlgn="base">
              <a:spcBef>
                <a:spcPct val="0"/>
              </a:spcBef>
              <a:spcAft>
                <a:spcPct val="0"/>
              </a:spcAft>
              <a:defRPr sz="3600" b="1">
                <a:solidFill>
                  <a:schemeClr val="bg1"/>
                </a:solidFill>
                <a:latin typeface="Arial" charset="0"/>
              </a:defRPr>
            </a:lvl8pPr>
            <a:lvl9pPr marL="1828800" algn="ctr" rtl="0" fontAlgn="base">
              <a:spcBef>
                <a:spcPct val="0"/>
              </a:spcBef>
              <a:spcAft>
                <a:spcPct val="0"/>
              </a:spcAft>
              <a:defRPr sz="3600" b="1">
                <a:solidFill>
                  <a:schemeClr val="bg1"/>
                </a:solidFill>
                <a:latin typeface="Arial" charset="0"/>
              </a:defRPr>
            </a:lvl9pPr>
          </a:lstStyle>
          <a:p>
            <a:r>
              <a:rPr lang="fr-FR" altLang="fr-FR" sz="2400" kern="0" dirty="0">
                <a:latin typeface="Constantia" panose="02030602050306030303" pitchFamily="18" charset="0"/>
              </a:rPr>
              <a:t>IV-Mesures XPS à l’aide du système de </a:t>
            </a:r>
            <a:r>
              <a:rPr lang="fr-FR" altLang="fr-FR" sz="2400" kern="0" dirty="0" smtClean="0">
                <a:latin typeface="Constantia" panose="02030602050306030303" pitchFamily="18" charset="0"/>
              </a:rPr>
              <a:t>transfert sous vide : Ni</a:t>
            </a:r>
            <a:endParaRPr lang="fr-FR" altLang="fr-FR" sz="2400" kern="0" dirty="0">
              <a:latin typeface="Constantia" panose="02030602050306030303" pitchFamily="18" charset="0"/>
            </a:endParaRPr>
          </a:p>
        </p:txBody>
      </p:sp>
    </p:spTree>
    <p:extLst>
      <p:ext uri="{BB962C8B-B14F-4D97-AF65-F5344CB8AC3E}">
        <p14:creationId xmlns:p14="http://schemas.microsoft.com/office/powerpoint/2010/main" val="29037464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re 1"/>
          <p:cNvSpPr txBox="1">
            <a:spLocks/>
          </p:cNvSpPr>
          <p:nvPr/>
        </p:nvSpPr>
        <p:spPr>
          <a:xfrm>
            <a:off x="174070" y="176382"/>
            <a:ext cx="9793088" cy="563563"/>
          </a:xfrm>
          <a:prstGeom prst="rect">
            <a:avLst/>
          </a:prstGeom>
        </p:spPr>
        <p:txBody>
          <a:bodyPr/>
          <a:lstStyle>
            <a:lvl1pPr algn="l" rtl="0" eaLnBrk="0" fontAlgn="base" hangingPunct="0">
              <a:spcBef>
                <a:spcPct val="0"/>
              </a:spcBef>
              <a:spcAft>
                <a:spcPct val="0"/>
              </a:spcAft>
              <a:defRPr sz="2800" b="1">
                <a:solidFill>
                  <a:srgbClr val="0000CC"/>
                </a:solidFill>
                <a:latin typeface="+mn-lt"/>
                <a:ea typeface="MS PGothic" pitchFamily="34" charset="-128"/>
                <a:cs typeface="ＭＳ Ｐゴシック" pitchFamily="-112" charset="-128"/>
              </a:defRPr>
            </a:lvl1pPr>
            <a:lvl2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2pPr>
            <a:lvl3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3pPr>
            <a:lvl4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4pPr>
            <a:lvl5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5pPr>
            <a:lvl6pPr marL="457200" algn="ctr" rtl="0" fontAlgn="base">
              <a:spcBef>
                <a:spcPct val="0"/>
              </a:spcBef>
              <a:spcAft>
                <a:spcPct val="0"/>
              </a:spcAft>
              <a:defRPr sz="3600" b="1">
                <a:solidFill>
                  <a:schemeClr val="bg1"/>
                </a:solidFill>
                <a:latin typeface="Arial" charset="0"/>
              </a:defRPr>
            </a:lvl6pPr>
            <a:lvl7pPr marL="914400" algn="ctr" rtl="0" fontAlgn="base">
              <a:spcBef>
                <a:spcPct val="0"/>
              </a:spcBef>
              <a:spcAft>
                <a:spcPct val="0"/>
              </a:spcAft>
              <a:defRPr sz="3600" b="1">
                <a:solidFill>
                  <a:schemeClr val="bg1"/>
                </a:solidFill>
                <a:latin typeface="Arial" charset="0"/>
              </a:defRPr>
            </a:lvl7pPr>
            <a:lvl8pPr marL="1371600" algn="ctr" rtl="0" fontAlgn="base">
              <a:spcBef>
                <a:spcPct val="0"/>
              </a:spcBef>
              <a:spcAft>
                <a:spcPct val="0"/>
              </a:spcAft>
              <a:defRPr sz="3600" b="1">
                <a:solidFill>
                  <a:schemeClr val="bg1"/>
                </a:solidFill>
                <a:latin typeface="Arial" charset="0"/>
              </a:defRPr>
            </a:lvl8pPr>
            <a:lvl9pPr marL="1828800" algn="ctr" rtl="0" fontAlgn="base">
              <a:spcBef>
                <a:spcPct val="0"/>
              </a:spcBef>
              <a:spcAft>
                <a:spcPct val="0"/>
              </a:spcAft>
              <a:defRPr sz="3600" b="1">
                <a:solidFill>
                  <a:schemeClr val="bg1"/>
                </a:solidFill>
                <a:latin typeface="Arial" charset="0"/>
              </a:defRPr>
            </a:lvl9pPr>
          </a:lstStyle>
          <a:p>
            <a:r>
              <a:rPr lang="en-US" altLang="fr-FR" sz="2400" kern="0" dirty="0" smtClean="0">
                <a:latin typeface="Constantia" panose="02030602050306030303" pitchFamily="18" charset="0"/>
              </a:rPr>
              <a:t>Conclusion</a:t>
            </a:r>
            <a:endParaRPr lang="en-US" altLang="fr-FR" sz="2400" kern="0" dirty="0">
              <a:latin typeface="Constantia" panose="02030602050306030303" pitchFamily="18" charset="0"/>
            </a:endParaRPr>
          </a:p>
        </p:txBody>
      </p:sp>
      <p:sp>
        <p:nvSpPr>
          <p:cNvPr id="4" name="Text Box 6"/>
          <p:cNvSpPr txBox="1">
            <a:spLocks noChangeArrowheads="1"/>
          </p:cNvSpPr>
          <p:nvPr/>
        </p:nvSpPr>
        <p:spPr bwMode="auto">
          <a:xfrm>
            <a:off x="174070" y="1467310"/>
            <a:ext cx="11873545"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2563" indent="-182563" eaLnBrk="0" hangingPunct="0">
              <a:tabLst>
                <a:tab pos="263525" algn="l"/>
                <a:tab pos="355600" algn="l"/>
              </a:tabLst>
              <a:defRPr sz="1200" b="1">
                <a:solidFill>
                  <a:schemeClr val="tx1"/>
                </a:solidFill>
                <a:latin typeface="Times New Roman" pitchFamily="18" charset="0"/>
              </a:defRPr>
            </a:lvl1pPr>
            <a:lvl2pPr marL="627063" eaLnBrk="0" hangingPunct="0">
              <a:tabLst>
                <a:tab pos="263525" algn="l"/>
                <a:tab pos="355600" algn="l"/>
              </a:tabLst>
              <a:defRPr sz="1200" b="1">
                <a:solidFill>
                  <a:schemeClr val="tx1"/>
                </a:solidFill>
                <a:latin typeface="Times New Roman" pitchFamily="18" charset="0"/>
              </a:defRPr>
            </a:lvl2pPr>
            <a:lvl3pPr marL="1143000" indent="-228600" eaLnBrk="0" hangingPunct="0">
              <a:tabLst>
                <a:tab pos="263525" algn="l"/>
                <a:tab pos="355600" algn="l"/>
              </a:tabLst>
              <a:defRPr sz="1200" b="1">
                <a:solidFill>
                  <a:schemeClr val="tx1"/>
                </a:solidFill>
                <a:latin typeface="Times New Roman" pitchFamily="18" charset="0"/>
              </a:defRPr>
            </a:lvl3pPr>
            <a:lvl4pPr marL="1600200" indent="-228600" eaLnBrk="0" hangingPunct="0">
              <a:tabLst>
                <a:tab pos="263525" algn="l"/>
                <a:tab pos="355600" algn="l"/>
              </a:tabLst>
              <a:defRPr sz="1200" b="1">
                <a:solidFill>
                  <a:schemeClr val="tx1"/>
                </a:solidFill>
                <a:latin typeface="Times New Roman" pitchFamily="18" charset="0"/>
              </a:defRPr>
            </a:lvl4pPr>
            <a:lvl5pPr marL="2057400" indent="-228600" eaLnBrk="0" hangingPunct="0">
              <a:tabLst>
                <a:tab pos="263525" algn="l"/>
                <a:tab pos="355600" algn="l"/>
              </a:tabLst>
              <a:defRPr sz="1200" b="1">
                <a:solidFill>
                  <a:schemeClr val="tx1"/>
                </a:solidFill>
                <a:latin typeface="Times New Roman" pitchFamily="18" charset="0"/>
              </a:defRPr>
            </a:lvl5pPr>
            <a:lvl6pPr marL="2514600" indent="-228600" eaLnBrk="0" fontAlgn="base" hangingPunct="0">
              <a:spcBef>
                <a:spcPct val="0"/>
              </a:spcBef>
              <a:spcAft>
                <a:spcPct val="0"/>
              </a:spcAft>
              <a:tabLst>
                <a:tab pos="263525" algn="l"/>
                <a:tab pos="355600" algn="l"/>
              </a:tabLst>
              <a:defRPr sz="1200" b="1">
                <a:solidFill>
                  <a:schemeClr val="tx1"/>
                </a:solidFill>
                <a:latin typeface="Times New Roman" pitchFamily="18" charset="0"/>
              </a:defRPr>
            </a:lvl6pPr>
            <a:lvl7pPr marL="2971800" indent="-228600" eaLnBrk="0" fontAlgn="base" hangingPunct="0">
              <a:spcBef>
                <a:spcPct val="0"/>
              </a:spcBef>
              <a:spcAft>
                <a:spcPct val="0"/>
              </a:spcAft>
              <a:tabLst>
                <a:tab pos="263525" algn="l"/>
                <a:tab pos="355600" algn="l"/>
              </a:tabLst>
              <a:defRPr sz="1200" b="1">
                <a:solidFill>
                  <a:schemeClr val="tx1"/>
                </a:solidFill>
                <a:latin typeface="Times New Roman" pitchFamily="18" charset="0"/>
              </a:defRPr>
            </a:lvl7pPr>
            <a:lvl8pPr marL="3429000" indent="-228600" eaLnBrk="0" fontAlgn="base" hangingPunct="0">
              <a:spcBef>
                <a:spcPct val="0"/>
              </a:spcBef>
              <a:spcAft>
                <a:spcPct val="0"/>
              </a:spcAft>
              <a:tabLst>
                <a:tab pos="263525" algn="l"/>
                <a:tab pos="355600" algn="l"/>
              </a:tabLst>
              <a:defRPr sz="1200" b="1">
                <a:solidFill>
                  <a:schemeClr val="tx1"/>
                </a:solidFill>
                <a:latin typeface="Times New Roman" pitchFamily="18" charset="0"/>
              </a:defRPr>
            </a:lvl8pPr>
            <a:lvl9pPr marL="3886200" indent="-228600" eaLnBrk="0" fontAlgn="base" hangingPunct="0">
              <a:spcBef>
                <a:spcPct val="0"/>
              </a:spcBef>
              <a:spcAft>
                <a:spcPct val="0"/>
              </a:spcAft>
              <a:tabLst>
                <a:tab pos="263525" algn="l"/>
                <a:tab pos="355600" algn="l"/>
              </a:tabLst>
              <a:defRPr sz="1200" b="1">
                <a:solidFill>
                  <a:schemeClr val="tx1"/>
                </a:solidFill>
                <a:latin typeface="Times New Roman" pitchFamily="18" charset="0"/>
              </a:defRPr>
            </a:lvl9pPr>
          </a:lstStyle>
          <a:p>
            <a:pPr marL="285750" indent="-285750" eaLnBrk="1" hangingPunct="1">
              <a:spcBef>
                <a:spcPts val="0"/>
              </a:spcBef>
              <a:buFont typeface="Wingdings" panose="05000000000000000000" pitchFamily="2" charset="2"/>
              <a:buChar char="Ø"/>
            </a:pPr>
            <a:r>
              <a:rPr lang="fr-FR" sz="1500" dirty="0">
                <a:latin typeface="Constantia" panose="02030602050306030303" pitchFamily="18" charset="0"/>
              </a:rPr>
              <a:t>La gravure </a:t>
            </a:r>
            <a:r>
              <a:rPr lang="fr-FR" sz="1500" dirty="0" smtClean="0">
                <a:latin typeface="Constantia" panose="02030602050306030303" pitchFamily="18" charset="0"/>
              </a:rPr>
              <a:t>d’aciers inoxydables massifs dans un  </a:t>
            </a:r>
            <a:r>
              <a:rPr lang="fr-FR" sz="1500" dirty="0">
                <a:latin typeface="Constantia" panose="02030602050306030303" pitchFamily="18" charset="0"/>
              </a:rPr>
              <a:t>réacteur RIE-ICP </a:t>
            </a:r>
            <a:r>
              <a:rPr lang="fr-FR" sz="1500" dirty="0" smtClean="0">
                <a:latin typeface="Constantia" panose="02030602050306030303" pitchFamily="18" charset="0"/>
              </a:rPr>
              <a:t>(gaz </a:t>
            </a:r>
            <a:r>
              <a:rPr lang="fr-FR" sz="1500" dirty="0">
                <a:latin typeface="Constantia" panose="02030602050306030303" pitchFamily="18" charset="0"/>
              </a:rPr>
              <a:t>Cl et Ar-Cl) a été étudiée pour la première fois afin de réaliser une </a:t>
            </a:r>
            <a:r>
              <a:rPr lang="fr-FR" sz="1500" dirty="0" smtClean="0">
                <a:latin typeface="Constantia" panose="02030602050306030303" pitchFamily="18" charset="0"/>
              </a:rPr>
              <a:t>texturation de surface</a:t>
            </a:r>
          </a:p>
          <a:p>
            <a:pPr marL="285750" indent="-285750" eaLnBrk="1" hangingPunct="1">
              <a:spcBef>
                <a:spcPts val="0"/>
              </a:spcBef>
              <a:buFont typeface="Wingdings" panose="05000000000000000000" pitchFamily="2" charset="2"/>
              <a:buChar char="Ø"/>
            </a:pPr>
            <a:endParaRPr lang="fr-FR" sz="1500" dirty="0">
              <a:latin typeface="Constantia" panose="02030602050306030303" pitchFamily="18" charset="0"/>
            </a:endParaRPr>
          </a:p>
          <a:p>
            <a:pPr marL="285750" indent="-285750" eaLnBrk="1" hangingPunct="1">
              <a:spcBef>
                <a:spcPts val="0"/>
              </a:spcBef>
              <a:buFont typeface="Wingdings" panose="05000000000000000000" pitchFamily="2" charset="2"/>
              <a:buChar char="Ø"/>
            </a:pPr>
            <a:r>
              <a:rPr lang="fr-FR" sz="1500" dirty="0" smtClean="0">
                <a:latin typeface="Constantia" panose="02030602050306030303" pitchFamily="18" charset="0"/>
              </a:rPr>
              <a:t>Il </a:t>
            </a:r>
            <a:r>
              <a:rPr lang="fr-FR" sz="1500" dirty="0">
                <a:latin typeface="Constantia" panose="02030602050306030303" pitchFamily="18" charset="0"/>
              </a:rPr>
              <a:t>existe très peu d'études sur la gravure plasma de matériaux </a:t>
            </a:r>
            <a:r>
              <a:rPr lang="fr-FR" sz="1500" dirty="0" smtClean="0">
                <a:latin typeface="Constantia" panose="02030602050306030303" pitchFamily="18" charset="0"/>
              </a:rPr>
              <a:t>massifs</a:t>
            </a:r>
          </a:p>
          <a:p>
            <a:pPr marL="285750" indent="-285750" eaLnBrk="1" hangingPunct="1">
              <a:spcBef>
                <a:spcPts val="0"/>
              </a:spcBef>
              <a:buFont typeface="Wingdings" panose="05000000000000000000" pitchFamily="2" charset="2"/>
              <a:buChar char="Ø"/>
            </a:pPr>
            <a:endParaRPr lang="fr-FR" sz="1500" dirty="0">
              <a:latin typeface="Constantia" panose="02030602050306030303" pitchFamily="18" charset="0"/>
            </a:endParaRPr>
          </a:p>
          <a:p>
            <a:pPr marL="285750" indent="-285750" eaLnBrk="1" hangingPunct="1">
              <a:spcBef>
                <a:spcPts val="0"/>
              </a:spcBef>
              <a:buFont typeface="Wingdings" panose="05000000000000000000" pitchFamily="2" charset="2"/>
              <a:buChar char="Ø"/>
            </a:pPr>
            <a:r>
              <a:rPr lang="fr-FR" sz="1500" dirty="0" smtClean="0">
                <a:latin typeface="Constantia" panose="02030602050306030303" pitchFamily="18" charset="0"/>
              </a:rPr>
              <a:t>Les </a:t>
            </a:r>
            <a:r>
              <a:rPr lang="fr-FR" sz="1500" dirty="0">
                <a:latin typeface="Constantia" panose="02030602050306030303" pitchFamily="18" charset="0"/>
              </a:rPr>
              <a:t>vitesses de gravure obtenues sont inférieures à celles rapportées pour d'autres matériaux </a:t>
            </a:r>
            <a:r>
              <a:rPr lang="fr-FR" sz="1500" dirty="0" smtClean="0">
                <a:latin typeface="Constantia" panose="02030602050306030303" pitchFamily="18" charset="0"/>
              </a:rPr>
              <a:t>massifs</a:t>
            </a:r>
          </a:p>
          <a:p>
            <a:pPr marL="285750" indent="-285750" eaLnBrk="1" hangingPunct="1">
              <a:spcBef>
                <a:spcPts val="0"/>
              </a:spcBef>
              <a:buFont typeface="Wingdings" panose="05000000000000000000" pitchFamily="2" charset="2"/>
              <a:buChar char="Ø"/>
            </a:pPr>
            <a:endParaRPr lang="fr-FR" sz="1500" dirty="0">
              <a:latin typeface="Constantia" panose="02030602050306030303" pitchFamily="18" charset="0"/>
            </a:endParaRPr>
          </a:p>
          <a:p>
            <a:pPr marL="285750" indent="-285750" eaLnBrk="1" hangingPunct="1">
              <a:spcBef>
                <a:spcPts val="0"/>
              </a:spcBef>
              <a:buFont typeface="Wingdings" panose="05000000000000000000" pitchFamily="2" charset="2"/>
              <a:buChar char="Ø"/>
            </a:pPr>
            <a:r>
              <a:rPr lang="fr-FR" sz="1500" dirty="0" smtClean="0">
                <a:latin typeface="Constantia" panose="02030602050306030303" pitchFamily="18" charset="0"/>
              </a:rPr>
              <a:t>Les </a:t>
            </a:r>
            <a:r>
              <a:rPr lang="fr-FR" sz="1500" dirty="0">
                <a:latin typeface="Constantia" panose="02030602050306030303" pitchFamily="18" charset="0"/>
              </a:rPr>
              <a:t>mécanismes d'attaque des aciers inoxydables ont été présentés et étudiés pour les principaux composants de l'acier inoxydable (Fe, Cr et Ni</a:t>
            </a:r>
            <a:r>
              <a:rPr lang="fr-FR" sz="1500" dirty="0" smtClean="0">
                <a:latin typeface="Constantia" panose="02030602050306030303" pitchFamily="18" charset="0"/>
              </a:rPr>
              <a:t>)</a:t>
            </a:r>
          </a:p>
          <a:p>
            <a:pPr marL="285750" indent="-285750" eaLnBrk="1" hangingPunct="1">
              <a:spcBef>
                <a:spcPts val="0"/>
              </a:spcBef>
              <a:buFont typeface="Wingdings" panose="05000000000000000000" pitchFamily="2" charset="2"/>
              <a:buChar char="Ø"/>
            </a:pPr>
            <a:endParaRPr lang="fr-FR" sz="1500" dirty="0">
              <a:latin typeface="Constantia" panose="02030602050306030303" pitchFamily="18" charset="0"/>
            </a:endParaRPr>
          </a:p>
          <a:p>
            <a:pPr marL="285750" indent="-285750" eaLnBrk="1" hangingPunct="1">
              <a:spcBef>
                <a:spcPts val="0"/>
              </a:spcBef>
              <a:buFont typeface="Wingdings" panose="05000000000000000000" pitchFamily="2" charset="2"/>
              <a:buChar char="Ø"/>
            </a:pPr>
            <a:r>
              <a:rPr lang="fr-FR" sz="1500" dirty="0" smtClean="0">
                <a:latin typeface="Constantia" panose="02030602050306030303" pitchFamily="18" charset="0"/>
              </a:rPr>
              <a:t>Des </a:t>
            </a:r>
            <a:r>
              <a:rPr lang="fr-FR" sz="1500" dirty="0">
                <a:latin typeface="Constantia" panose="02030602050306030303" pitchFamily="18" charset="0"/>
              </a:rPr>
              <a:t>particules contenant Fe, Cr et Ni sont observées à la surface de la gravure </a:t>
            </a:r>
            <a:r>
              <a:rPr lang="fr-FR" sz="1500" dirty="0" smtClean="0">
                <a:latin typeface="Constantia" panose="02030602050306030303" pitchFamily="18" charset="0"/>
              </a:rPr>
              <a:t>plasma. Des </a:t>
            </a:r>
            <a:r>
              <a:rPr lang="fr-FR" sz="1500" dirty="0">
                <a:latin typeface="Constantia" panose="02030602050306030303" pitchFamily="18" charset="0"/>
              </a:rPr>
              <a:t>particules plus </a:t>
            </a:r>
            <a:r>
              <a:rPr lang="fr-FR" sz="1500" dirty="0" smtClean="0">
                <a:latin typeface="Constantia" panose="02030602050306030303" pitchFamily="18" charset="0"/>
              </a:rPr>
              <a:t>grosses, composées </a:t>
            </a:r>
            <a:r>
              <a:rPr lang="fr-FR" sz="1500" dirty="0">
                <a:latin typeface="Constantia" panose="02030602050306030303" pitchFamily="18" charset="0"/>
              </a:rPr>
              <a:t>de nickel et de chlore sont observées à la surface du nickel </a:t>
            </a:r>
            <a:r>
              <a:rPr lang="fr-FR" sz="1500" dirty="0" smtClean="0">
                <a:latin typeface="Constantia" panose="02030602050306030303" pitchFamily="18" charset="0"/>
              </a:rPr>
              <a:t>gravé.</a:t>
            </a:r>
          </a:p>
          <a:p>
            <a:pPr marL="285750" indent="-285750" eaLnBrk="1" hangingPunct="1">
              <a:spcBef>
                <a:spcPts val="0"/>
              </a:spcBef>
              <a:buFont typeface="Wingdings" panose="05000000000000000000" pitchFamily="2" charset="2"/>
              <a:buChar char="Ø"/>
            </a:pPr>
            <a:endParaRPr lang="fr-FR" sz="1500" dirty="0">
              <a:latin typeface="Constantia" panose="02030602050306030303" pitchFamily="18" charset="0"/>
            </a:endParaRPr>
          </a:p>
          <a:p>
            <a:pPr marL="285750" indent="-285750" eaLnBrk="1" hangingPunct="1">
              <a:spcBef>
                <a:spcPts val="0"/>
              </a:spcBef>
              <a:buFont typeface="Wingdings" panose="05000000000000000000" pitchFamily="2" charset="2"/>
              <a:buChar char="Ø"/>
            </a:pPr>
            <a:r>
              <a:rPr lang="fr-FR" sz="1500" dirty="0" smtClean="0">
                <a:latin typeface="Constantia" panose="02030602050306030303" pitchFamily="18" charset="0"/>
              </a:rPr>
              <a:t>On </a:t>
            </a:r>
            <a:r>
              <a:rPr lang="fr-FR" sz="1500" dirty="0">
                <a:latin typeface="Constantia" panose="02030602050306030303" pitchFamily="18" charset="0"/>
              </a:rPr>
              <a:t>peut en conclure que Fe est efficacement gravé chimiquement par rapport à Cr et Ni. Cr est gravé par gravure chimique assistée par </a:t>
            </a:r>
            <a:r>
              <a:rPr lang="fr-FR" sz="1500" dirty="0" smtClean="0">
                <a:latin typeface="Constantia" panose="02030602050306030303" pitchFamily="18" charset="0"/>
              </a:rPr>
              <a:t>des ions </a:t>
            </a:r>
            <a:r>
              <a:rPr lang="fr-FR" sz="1500" dirty="0">
                <a:latin typeface="Constantia" panose="02030602050306030303" pitchFamily="18" charset="0"/>
              </a:rPr>
              <a:t>tandis que Ni est </a:t>
            </a:r>
            <a:r>
              <a:rPr lang="fr-FR" sz="1500" dirty="0" smtClean="0">
                <a:latin typeface="Constantia" panose="02030602050306030303" pitchFamily="18" charset="0"/>
              </a:rPr>
              <a:t>uniquement pulvérisé.</a:t>
            </a:r>
          </a:p>
          <a:p>
            <a:pPr marL="285750" indent="-285750" eaLnBrk="1" hangingPunct="1">
              <a:spcBef>
                <a:spcPts val="0"/>
              </a:spcBef>
              <a:buFont typeface="Wingdings" panose="05000000000000000000" pitchFamily="2" charset="2"/>
              <a:buChar char="Ø"/>
            </a:pPr>
            <a:endParaRPr lang="fr-FR" sz="1500" dirty="0">
              <a:latin typeface="Constantia" panose="02030602050306030303" pitchFamily="18" charset="0"/>
            </a:endParaRPr>
          </a:p>
          <a:p>
            <a:pPr marL="285750" indent="-285750" eaLnBrk="1" hangingPunct="1">
              <a:spcBef>
                <a:spcPts val="0"/>
              </a:spcBef>
              <a:buFont typeface="Wingdings" panose="05000000000000000000" pitchFamily="2" charset="2"/>
              <a:buChar char="Ø"/>
            </a:pPr>
            <a:r>
              <a:rPr lang="fr-FR" sz="1500" dirty="0" smtClean="0">
                <a:latin typeface="Constantia" panose="02030602050306030303" pitchFamily="18" charset="0"/>
              </a:rPr>
              <a:t>Des </a:t>
            </a:r>
            <a:r>
              <a:rPr lang="fr-FR" sz="1500" dirty="0">
                <a:latin typeface="Constantia" panose="02030602050306030303" pitchFamily="18" charset="0"/>
              </a:rPr>
              <a:t>mesures XPS à l'aide d'un dispositif de transfert sous vide ont montré que des chlorures métalliques sont présents sur les surfaces après gravure dans des mélanges gazeux Ar-Cl (FeCl2 pour Fe, CrCl2 et CrCl3 pour Cr et NiCl2 pour Ni</a:t>
            </a:r>
            <a:r>
              <a:rPr lang="fr-FR" sz="1500" dirty="0" smtClean="0">
                <a:latin typeface="Constantia" panose="02030602050306030303" pitchFamily="18" charset="0"/>
              </a:rPr>
              <a:t>)</a:t>
            </a:r>
            <a:endParaRPr lang="en-US" sz="1500" dirty="0" smtClean="0">
              <a:latin typeface="Constantia" panose="02030602050306030303" pitchFamily="18" charset="0"/>
            </a:endParaRPr>
          </a:p>
        </p:txBody>
      </p:sp>
    </p:spTree>
    <p:extLst>
      <p:ext uri="{BB962C8B-B14F-4D97-AF65-F5344CB8AC3E}">
        <p14:creationId xmlns:p14="http://schemas.microsoft.com/office/powerpoint/2010/main" val="2673149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167139E-BB11-408B-9BE8-22E9FC3A020C}"/>
              </a:ext>
            </a:extLst>
          </p:cNvPr>
          <p:cNvPicPr>
            <a:picLocks noChangeAspect="1"/>
          </p:cNvPicPr>
          <p:nvPr/>
        </p:nvPicPr>
        <p:blipFill>
          <a:blip r:embed="rId2"/>
          <a:stretch>
            <a:fillRect/>
          </a:stretch>
        </p:blipFill>
        <p:spPr>
          <a:xfrm>
            <a:off x="1775520" y="332656"/>
            <a:ext cx="8390849" cy="5948213"/>
          </a:xfrm>
          <a:prstGeom prst="rect">
            <a:avLst/>
          </a:prstGeom>
        </p:spPr>
      </p:pic>
    </p:spTree>
    <p:extLst>
      <p:ext uri="{BB962C8B-B14F-4D97-AF65-F5344CB8AC3E}">
        <p14:creationId xmlns:p14="http://schemas.microsoft.com/office/powerpoint/2010/main" val="3633838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3935760" y="152637"/>
            <a:ext cx="4860540" cy="491555"/>
          </a:xfrm>
          <a:prstGeom prst="rect">
            <a:avLst/>
          </a:prstGeom>
        </p:spPr>
        <p:txBody>
          <a:bodyPr/>
          <a:lstStyle>
            <a:lvl1pPr algn="l" rtl="0" eaLnBrk="0" fontAlgn="base" hangingPunct="0">
              <a:spcBef>
                <a:spcPct val="0"/>
              </a:spcBef>
              <a:spcAft>
                <a:spcPct val="0"/>
              </a:spcAft>
              <a:defRPr sz="2800" b="1">
                <a:solidFill>
                  <a:srgbClr val="0000CC"/>
                </a:solidFill>
                <a:latin typeface="+mn-lt"/>
                <a:ea typeface="MS PGothic" pitchFamily="34" charset="-128"/>
                <a:cs typeface="ＭＳ Ｐゴシック" pitchFamily="-112" charset="-128"/>
              </a:defRPr>
            </a:lvl1pPr>
            <a:lvl2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2pPr>
            <a:lvl3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3pPr>
            <a:lvl4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4pPr>
            <a:lvl5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5pPr>
            <a:lvl6pPr marL="457200" algn="ctr" rtl="0" fontAlgn="base">
              <a:spcBef>
                <a:spcPct val="0"/>
              </a:spcBef>
              <a:spcAft>
                <a:spcPct val="0"/>
              </a:spcAft>
              <a:defRPr sz="3600" b="1">
                <a:solidFill>
                  <a:schemeClr val="bg1"/>
                </a:solidFill>
                <a:latin typeface="Arial" charset="0"/>
              </a:defRPr>
            </a:lvl6pPr>
            <a:lvl7pPr marL="914400" algn="ctr" rtl="0" fontAlgn="base">
              <a:spcBef>
                <a:spcPct val="0"/>
              </a:spcBef>
              <a:spcAft>
                <a:spcPct val="0"/>
              </a:spcAft>
              <a:defRPr sz="3600" b="1">
                <a:solidFill>
                  <a:schemeClr val="bg1"/>
                </a:solidFill>
                <a:latin typeface="Arial" charset="0"/>
              </a:defRPr>
            </a:lvl7pPr>
            <a:lvl8pPr marL="1371600" algn="ctr" rtl="0" fontAlgn="base">
              <a:spcBef>
                <a:spcPct val="0"/>
              </a:spcBef>
              <a:spcAft>
                <a:spcPct val="0"/>
              </a:spcAft>
              <a:defRPr sz="3600" b="1">
                <a:solidFill>
                  <a:schemeClr val="bg1"/>
                </a:solidFill>
                <a:latin typeface="Arial" charset="0"/>
              </a:defRPr>
            </a:lvl8pPr>
            <a:lvl9pPr marL="1828800" algn="ctr" rtl="0" fontAlgn="base">
              <a:spcBef>
                <a:spcPct val="0"/>
              </a:spcBef>
              <a:spcAft>
                <a:spcPct val="0"/>
              </a:spcAft>
              <a:defRPr sz="3600" b="1">
                <a:solidFill>
                  <a:schemeClr val="bg1"/>
                </a:solidFill>
                <a:latin typeface="Arial" charset="0"/>
              </a:defRPr>
            </a:lvl9pPr>
          </a:lstStyle>
          <a:p>
            <a:r>
              <a:rPr lang="en-US" altLang="fr-FR" sz="2400" kern="0" dirty="0" smtClean="0">
                <a:latin typeface="Constantia" panose="02030602050306030303" pitchFamily="18" charset="0"/>
              </a:rPr>
              <a:t>Merci pour </a:t>
            </a:r>
            <a:r>
              <a:rPr lang="en-US" altLang="fr-FR" sz="2400" kern="0" dirty="0" err="1" smtClean="0">
                <a:latin typeface="Constantia" panose="02030602050306030303" pitchFamily="18" charset="0"/>
              </a:rPr>
              <a:t>votre</a:t>
            </a:r>
            <a:r>
              <a:rPr lang="en-US" altLang="fr-FR" sz="2400" kern="0" dirty="0" smtClean="0">
                <a:latin typeface="Constantia" panose="02030602050306030303" pitchFamily="18" charset="0"/>
              </a:rPr>
              <a:t> attention</a:t>
            </a:r>
            <a:endParaRPr lang="en-US" altLang="fr-FR" sz="2400" kern="0" dirty="0">
              <a:latin typeface="Constantia" panose="02030602050306030303" pitchFamily="18" charset="0"/>
            </a:endParaRP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t="13889" r="4629"/>
          <a:stretch/>
        </p:blipFill>
        <p:spPr>
          <a:xfrm>
            <a:off x="7032104" y="1129240"/>
            <a:ext cx="3816424" cy="4594529"/>
          </a:xfrm>
          <a:prstGeom prst="rect">
            <a:avLst/>
          </a:prstGeom>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t="27926"/>
          <a:stretch/>
        </p:blipFill>
        <p:spPr>
          <a:xfrm>
            <a:off x="808095" y="1054860"/>
            <a:ext cx="4032448" cy="3875154"/>
          </a:xfrm>
          <a:prstGeom prst="rect">
            <a:avLst/>
          </a:prstGeom>
        </p:spPr>
      </p:pic>
      <p:pic>
        <p:nvPicPr>
          <p:cNvPr id="2" name="Image 1"/>
          <p:cNvPicPr>
            <a:picLocks noChangeAspect="1"/>
          </p:cNvPicPr>
          <p:nvPr/>
        </p:nvPicPr>
        <p:blipFill>
          <a:blip r:embed="rId4"/>
          <a:stretch>
            <a:fillRect/>
          </a:stretch>
        </p:blipFill>
        <p:spPr>
          <a:xfrm>
            <a:off x="2733957" y="4930014"/>
            <a:ext cx="4825541" cy="1549764"/>
          </a:xfrm>
          <a:prstGeom prst="rect">
            <a:avLst/>
          </a:prstGeom>
        </p:spPr>
      </p:pic>
      <p:sp>
        <p:nvSpPr>
          <p:cNvPr id="4" name="Rectangle 3"/>
          <p:cNvSpPr/>
          <p:nvPr/>
        </p:nvSpPr>
        <p:spPr>
          <a:xfrm>
            <a:off x="5048361" y="1229134"/>
            <a:ext cx="2110975" cy="1200329"/>
          </a:xfrm>
          <a:prstGeom prst="rect">
            <a:avLst/>
          </a:prstGeom>
        </p:spPr>
        <p:txBody>
          <a:bodyPr wrap="square">
            <a:spAutoFit/>
          </a:bodyPr>
          <a:lstStyle/>
          <a:p>
            <a:pPr algn="ctr"/>
            <a:r>
              <a:rPr lang="fr-FR" b="1" dirty="0" err="1">
                <a:solidFill>
                  <a:srgbClr val="003A60"/>
                </a:solidFill>
                <a:latin typeface="Arial" panose="020B0604020202020204" pitchFamily="34" charset="0"/>
                <a:ea typeface="Times New Roman" panose="02020603050405020304" pitchFamily="18" charset="0"/>
              </a:rPr>
              <a:t>Fériel</a:t>
            </a:r>
            <a:r>
              <a:rPr lang="fr-FR" b="1" dirty="0">
                <a:solidFill>
                  <a:srgbClr val="003A60"/>
                </a:solidFill>
                <a:latin typeface="Arial" panose="020B0604020202020204" pitchFamily="34" charset="0"/>
                <a:ea typeface="Times New Roman" panose="02020603050405020304" pitchFamily="18" charset="0"/>
              </a:rPr>
              <a:t> </a:t>
            </a:r>
            <a:r>
              <a:rPr lang="fr-FR" b="1" dirty="0" err="1">
                <a:solidFill>
                  <a:srgbClr val="003A60"/>
                </a:solidFill>
                <a:latin typeface="Arial" panose="020B0604020202020204" pitchFamily="34" charset="0"/>
                <a:ea typeface="Times New Roman" panose="02020603050405020304" pitchFamily="18" charset="0"/>
              </a:rPr>
              <a:t>Laourine</a:t>
            </a:r>
            <a:r>
              <a:rPr lang="fr-FR" b="1" dirty="0">
                <a:solidFill>
                  <a:srgbClr val="003A60"/>
                </a:solidFill>
                <a:latin typeface="Arial" panose="020B0604020202020204" pitchFamily="34" charset="0"/>
                <a:ea typeface="Times New Roman" panose="02020603050405020304" pitchFamily="18" charset="0"/>
              </a:rPr>
              <a:t>, Lauréate du prix de thèse </a:t>
            </a:r>
            <a:r>
              <a:rPr lang="fr-FR" b="1" dirty="0" err="1">
                <a:solidFill>
                  <a:srgbClr val="003A60"/>
                </a:solidFill>
                <a:latin typeface="Arial" panose="020B0604020202020204" pitchFamily="34" charset="0"/>
                <a:ea typeface="Times New Roman" panose="02020603050405020304" pitchFamily="18" charset="0"/>
              </a:rPr>
              <a:t>Renatech</a:t>
            </a:r>
            <a:r>
              <a:rPr lang="fr-FR" b="1" dirty="0">
                <a:solidFill>
                  <a:srgbClr val="003A60"/>
                </a:solidFill>
                <a:latin typeface="Arial" panose="020B0604020202020204" pitchFamily="34" charset="0"/>
                <a:ea typeface="Times New Roman" panose="02020603050405020304" pitchFamily="18" charset="0"/>
              </a:rPr>
              <a:t> 2023</a:t>
            </a:r>
            <a:endParaRPr lang="fr-FR"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13021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D5E1AF5-29AC-4D5E-9AED-45E799D085A8}"/>
              </a:ext>
            </a:extLst>
          </p:cNvPr>
          <p:cNvSpPr>
            <a:spLocks noGrp="1"/>
          </p:cNvSpPr>
          <p:nvPr>
            <p:ph type="body" sz="quarter" idx="11"/>
          </p:nvPr>
        </p:nvSpPr>
        <p:spPr>
          <a:xfrm>
            <a:off x="1682269" y="744787"/>
            <a:ext cx="7159860" cy="456438"/>
          </a:xfrm>
        </p:spPr>
        <p:txBody>
          <a:bodyPr/>
          <a:lstStyle/>
          <a:p>
            <a:r>
              <a:rPr lang="fr-FR" dirty="0"/>
              <a:t>Technique de masquage sol-gel de la société </a:t>
            </a:r>
            <a:r>
              <a:rPr lang="fr-FR" dirty="0" err="1"/>
              <a:t>silsef</a:t>
            </a:r>
            <a:endParaRPr lang="fr-FR" dirty="0"/>
          </a:p>
        </p:txBody>
      </p:sp>
      <p:sp>
        <p:nvSpPr>
          <p:cNvPr id="5" name="Espace réservé du numéro de diapositive 4">
            <a:extLst>
              <a:ext uri="{FF2B5EF4-FFF2-40B4-BE49-F238E27FC236}">
                <a16:creationId xmlns:a16="http://schemas.microsoft.com/office/drawing/2014/main" id="{4FA4F7B5-77DB-480E-9A4B-8595B7A89AD7}"/>
              </a:ext>
            </a:extLst>
          </p:cNvPr>
          <p:cNvSpPr>
            <a:spLocks noGrp="1"/>
          </p:cNvSpPr>
          <p:nvPr>
            <p:ph type="sldNum" sz="quarter" idx="13"/>
          </p:nvPr>
        </p:nvSpPr>
        <p:spPr/>
        <p:txBody>
          <a:bodyPr/>
          <a:lstStyle/>
          <a:p>
            <a:fld id="{D55BEC6B-B3B1-4FE4-AB50-417914F83C3F}" type="slidenum">
              <a:rPr lang="fr-FR" smtClean="0"/>
              <a:pPr/>
              <a:t>17</a:t>
            </a:fld>
            <a:endParaRPr lang="fr-FR"/>
          </a:p>
        </p:txBody>
      </p:sp>
      <p:sp>
        <p:nvSpPr>
          <p:cNvPr id="72" name="ZoneTexte 71">
            <a:extLst>
              <a:ext uri="{FF2B5EF4-FFF2-40B4-BE49-F238E27FC236}">
                <a16:creationId xmlns:a16="http://schemas.microsoft.com/office/drawing/2014/main" id="{A3CEDD45-DF4B-4BCB-A41B-F7ACC82E7AD3}"/>
              </a:ext>
            </a:extLst>
          </p:cNvPr>
          <p:cNvSpPr txBox="1"/>
          <p:nvPr/>
        </p:nvSpPr>
        <p:spPr>
          <a:xfrm>
            <a:off x="1838927" y="4273172"/>
            <a:ext cx="8123443" cy="1724190"/>
          </a:xfrm>
          <a:prstGeom prst="rect">
            <a:avLst/>
          </a:prstGeom>
          <a:noFill/>
        </p:spPr>
        <p:txBody>
          <a:bodyPr wrap="square" rtlCol="0">
            <a:spAutoFit/>
          </a:bodyPr>
          <a:lstStyle/>
          <a:p>
            <a:pPr>
              <a:lnSpc>
                <a:spcPct val="150000"/>
              </a:lnSpc>
              <a:buClr>
                <a:srgbClr val="008F6C"/>
              </a:buClr>
            </a:pPr>
            <a:r>
              <a:rPr lang="fr-FR" sz="1814" b="1" dirty="0">
                <a:solidFill>
                  <a:srgbClr val="008F6C"/>
                </a:solidFill>
              </a:rPr>
              <a:t>Performances:</a:t>
            </a:r>
          </a:p>
          <a:p>
            <a:pPr marL="206248" indent="-206248">
              <a:lnSpc>
                <a:spcPct val="150000"/>
              </a:lnSpc>
              <a:buClr>
                <a:srgbClr val="008F6C"/>
              </a:buClr>
              <a:buFont typeface="Wingdings" panose="05000000000000000000" pitchFamily="2" charset="2"/>
              <a:buChar char="Ø"/>
            </a:pPr>
            <a:r>
              <a:rPr lang="fr-FR" sz="1814" dirty="0">
                <a:solidFill>
                  <a:srgbClr val="FF0000"/>
                </a:solidFill>
              </a:rPr>
              <a:t>Bonne sélectivité </a:t>
            </a:r>
            <a:r>
              <a:rPr lang="fr-FR" sz="1814" dirty="0"/>
              <a:t>des masques sol-gels </a:t>
            </a:r>
            <a:r>
              <a:rPr lang="fr-FR" sz="1814" dirty="0">
                <a:solidFill>
                  <a:srgbClr val="FF0000"/>
                </a:solidFill>
              </a:rPr>
              <a:t>TiO</a:t>
            </a:r>
            <a:r>
              <a:rPr lang="fr-FR" sz="1814" baseline="-25000" dirty="0">
                <a:solidFill>
                  <a:srgbClr val="FF0000"/>
                </a:solidFill>
              </a:rPr>
              <a:t>2</a:t>
            </a:r>
            <a:r>
              <a:rPr lang="fr-FR" sz="1814" dirty="0"/>
              <a:t> et </a:t>
            </a:r>
            <a:r>
              <a:rPr lang="fr-FR" sz="1814" dirty="0">
                <a:solidFill>
                  <a:srgbClr val="FF0000"/>
                </a:solidFill>
              </a:rPr>
              <a:t>Al</a:t>
            </a:r>
            <a:r>
              <a:rPr lang="fr-FR" sz="1814" baseline="-25000" dirty="0">
                <a:solidFill>
                  <a:srgbClr val="FF0000"/>
                </a:solidFill>
              </a:rPr>
              <a:t>2</a:t>
            </a:r>
            <a:r>
              <a:rPr lang="fr-FR" sz="1814" dirty="0">
                <a:solidFill>
                  <a:srgbClr val="FF0000"/>
                </a:solidFill>
              </a:rPr>
              <a:t>O</a:t>
            </a:r>
            <a:r>
              <a:rPr lang="fr-FR" sz="1814" baseline="-25000" dirty="0">
                <a:solidFill>
                  <a:srgbClr val="FF0000"/>
                </a:solidFill>
              </a:rPr>
              <a:t>3</a:t>
            </a:r>
            <a:r>
              <a:rPr lang="fr-FR" sz="1814" dirty="0"/>
              <a:t> par rapport à l’acier 4441 pour une gravure par plasma Cl</a:t>
            </a:r>
            <a:r>
              <a:rPr lang="fr-FR" sz="1814" baseline="-25000" dirty="0"/>
              <a:t>2</a:t>
            </a:r>
            <a:r>
              <a:rPr lang="fr-FR" sz="1814" dirty="0"/>
              <a:t>/Ar.</a:t>
            </a:r>
          </a:p>
          <a:p>
            <a:pPr>
              <a:lnSpc>
                <a:spcPct val="150000"/>
              </a:lnSpc>
              <a:buClr>
                <a:srgbClr val="008F6C"/>
              </a:buClr>
            </a:pPr>
            <a:endParaRPr lang="fr-FR" sz="1814" dirty="0"/>
          </a:p>
        </p:txBody>
      </p:sp>
      <p:sp>
        <p:nvSpPr>
          <p:cNvPr id="54" name="Espace réservé du texte 1">
            <a:extLst>
              <a:ext uri="{FF2B5EF4-FFF2-40B4-BE49-F238E27FC236}">
                <a16:creationId xmlns:a16="http://schemas.microsoft.com/office/drawing/2014/main" id="{D48E1800-A5DE-488F-82E9-AFD99369E0CC}"/>
              </a:ext>
            </a:extLst>
          </p:cNvPr>
          <p:cNvSpPr txBox="1">
            <a:spLocks/>
          </p:cNvSpPr>
          <p:nvPr/>
        </p:nvSpPr>
        <p:spPr>
          <a:xfrm>
            <a:off x="1689073" y="110971"/>
            <a:ext cx="8521931" cy="597626"/>
          </a:xfrm>
          <a:prstGeom prst="rect">
            <a:avLst/>
          </a:prstGeom>
        </p:spPr>
        <p:txBody>
          <a:bodyPr lIns="0" tIns="0" rIns="0" bIns="0"/>
          <a:lstStyle>
            <a:lvl1pPr marL="0" indent="0" algn="l" defTabSz="1007943" rtl="0" eaLnBrk="1" latinLnBrk="0" hangingPunct="1">
              <a:lnSpc>
                <a:spcPct val="90000"/>
              </a:lnSpc>
              <a:spcBef>
                <a:spcPts val="1102"/>
              </a:spcBef>
              <a:spcAft>
                <a:spcPts val="1200"/>
              </a:spcAft>
              <a:buFontTx/>
              <a:buNone/>
              <a:defRPr sz="3000" b="1" i="0" kern="1200" baseline="0">
                <a:solidFill>
                  <a:srgbClr val="008F6C"/>
                </a:solidFill>
                <a:latin typeface="arial" charset="0"/>
                <a:ea typeface="+mn-ea"/>
                <a:cs typeface="+mn-cs"/>
              </a:defRPr>
            </a:lvl1pPr>
            <a:lvl2pPr marL="0" indent="0" algn="l" defTabSz="1007943" rtl="0" eaLnBrk="1" latinLnBrk="0" hangingPunct="1">
              <a:lnSpc>
                <a:spcPct val="90000"/>
              </a:lnSpc>
              <a:spcBef>
                <a:spcPts val="551"/>
              </a:spcBef>
              <a:spcAft>
                <a:spcPts val="1200"/>
              </a:spcAft>
              <a:buFontTx/>
              <a:buNone/>
              <a:defRPr sz="2800" b="1" i="0" kern="1200" baseline="0">
                <a:solidFill>
                  <a:schemeClr val="tx1"/>
                </a:solidFill>
                <a:latin typeface="+mn-lt"/>
                <a:ea typeface="+mn-ea"/>
                <a:cs typeface="+mn-cs"/>
              </a:defRPr>
            </a:lvl2pPr>
            <a:lvl3pPr marL="0" indent="-251986" algn="l" defTabSz="1007943" rtl="0" eaLnBrk="1" latinLnBrk="0" hangingPunct="1">
              <a:lnSpc>
                <a:spcPct val="90000"/>
              </a:lnSpc>
              <a:spcBef>
                <a:spcPts val="551"/>
              </a:spcBef>
              <a:spcAft>
                <a:spcPts val="1200"/>
              </a:spcAft>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015886" indent="0" algn="l" defTabSz="1007943" rtl="0" eaLnBrk="1" latinLnBrk="0" hangingPunct="1">
              <a:lnSpc>
                <a:spcPct val="90000"/>
              </a:lnSpc>
              <a:spcBef>
                <a:spcPts val="551"/>
              </a:spcBef>
              <a:buFont typeface="Arial" panose="020B0604020202020204" pitchFamily="34" charset="0"/>
              <a:buNone/>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fr-FR" sz="2021" dirty="0"/>
              <a:t>Gravure longue des aciers inoxydables avec masques sol-gel </a:t>
            </a:r>
          </a:p>
        </p:txBody>
      </p:sp>
      <p:sp>
        <p:nvSpPr>
          <p:cNvPr id="76" name="Flèche : bas 185">
            <a:extLst>
              <a:ext uri="{FF2B5EF4-FFF2-40B4-BE49-F238E27FC236}">
                <a16:creationId xmlns:a16="http://schemas.microsoft.com/office/drawing/2014/main" id="{2499DF63-63F3-4A2A-8E87-6D8A6EFBE4E9}"/>
              </a:ext>
            </a:extLst>
          </p:cNvPr>
          <p:cNvSpPr/>
          <p:nvPr/>
        </p:nvSpPr>
        <p:spPr>
          <a:xfrm rot="16200000" flipH="1">
            <a:off x="5633378" y="-323186"/>
            <a:ext cx="597625" cy="8186526"/>
          </a:xfrm>
          <a:prstGeom prst="downArrow">
            <a:avLst>
              <a:gd name="adj1" fmla="val 56596"/>
              <a:gd name="adj2" fmla="val 56996"/>
            </a:avLst>
          </a:prstGeom>
          <a:solidFill>
            <a:srgbClr val="FFFF00"/>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vert="vert" lIns="20227" tIns="10113" rIns="20227" bIns="10113" anchor="ctr"/>
          <a:lstStyle/>
          <a:p>
            <a:pPr algn="ctr" defTabSz="101145">
              <a:defRPr/>
            </a:pPr>
            <a:r>
              <a:rPr lang="fr-FR" sz="650" b="1" dirty="0"/>
              <a:t> </a:t>
            </a:r>
            <a:r>
              <a:rPr lang="fr-FR" sz="1633" b="1" dirty="0">
                <a:solidFill>
                  <a:schemeClr val="tx1"/>
                </a:solidFill>
              </a:rPr>
              <a:t>Masques sol-gel  </a:t>
            </a:r>
            <a:r>
              <a:rPr lang="en-US" sz="1633" b="1" dirty="0">
                <a:solidFill>
                  <a:schemeClr val="tx1"/>
                </a:solidFill>
              </a:rPr>
              <a:t>=</a:t>
            </a:r>
            <a:r>
              <a:rPr lang="en-US" altLang="fr-FR" sz="1633" b="1" dirty="0">
                <a:solidFill>
                  <a:schemeClr val="tx1"/>
                </a:solidFill>
              </a:rPr>
              <a:t> 4 étapes</a:t>
            </a:r>
            <a:endParaRPr lang="fr-FR" sz="1633" b="1" dirty="0">
              <a:solidFill>
                <a:schemeClr val="tx1"/>
              </a:solidFill>
            </a:endParaRPr>
          </a:p>
        </p:txBody>
      </p:sp>
      <p:grpSp>
        <p:nvGrpSpPr>
          <p:cNvPr id="16" name="Groupe 15">
            <a:extLst>
              <a:ext uri="{FF2B5EF4-FFF2-40B4-BE49-F238E27FC236}">
                <a16:creationId xmlns:a16="http://schemas.microsoft.com/office/drawing/2014/main" id="{DDF9A02A-8304-4B20-A74F-9362086AD93F}"/>
              </a:ext>
            </a:extLst>
          </p:cNvPr>
          <p:cNvGrpSpPr/>
          <p:nvPr/>
        </p:nvGrpSpPr>
        <p:grpSpPr>
          <a:xfrm>
            <a:off x="1833873" y="1384886"/>
            <a:ext cx="8191580" cy="2216082"/>
            <a:chOff x="258583" y="2055170"/>
            <a:chExt cx="8340759" cy="1186627"/>
          </a:xfrm>
        </p:grpSpPr>
        <p:sp>
          <p:nvSpPr>
            <p:cNvPr id="59" name="ZoneTexte 86">
              <a:extLst>
                <a:ext uri="{FF2B5EF4-FFF2-40B4-BE49-F238E27FC236}">
                  <a16:creationId xmlns:a16="http://schemas.microsoft.com/office/drawing/2014/main" id="{9A7E792E-9785-4CAB-A6AA-B2F53377EA33}"/>
                </a:ext>
              </a:extLst>
            </p:cNvPr>
            <p:cNvSpPr txBox="1">
              <a:spLocks noChangeArrowheads="1"/>
            </p:cNvSpPr>
            <p:nvPr/>
          </p:nvSpPr>
          <p:spPr bwMode="auto">
            <a:xfrm>
              <a:off x="557324" y="2961752"/>
              <a:ext cx="2829428" cy="280045"/>
            </a:xfrm>
            <a:prstGeom prst="rect">
              <a:avLst/>
            </a:prstGeom>
            <a:noFill/>
            <a:ln w="9525">
              <a:noFill/>
              <a:miter lim="800000"/>
              <a:headEnd/>
              <a:tailEnd/>
            </a:ln>
          </p:spPr>
          <p:txBody>
            <a:bodyPr wrap="square" lIns="20227" tIns="10113" rIns="20227" bIns="10113">
              <a:spAutoFit/>
            </a:bodyPr>
            <a:lstStyle/>
            <a:p>
              <a:pPr algn="ctr" eaLnBrk="1" hangingPunct="1"/>
              <a:r>
                <a:rPr lang="fr-FR" altLang="fr-FR" sz="1633" b="1" i="1" dirty="0"/>
                <a:t>1. Dépôt du sol-gel sur le tampon</a:t>
              </a:r>
            </a:p>
          </p:txBody>
        </p:sp>
        <p:sp>
          <p:nvSpPr>
            <p:cNvPr id="73" name="ZoneTexte 88">
              <a:extLst>
                <a:ext uri="{FF2B5EF4-FFF2-40B4-BE49-F238E27FC236}">
                  <a16:creationId xmlns:a16="http://schemas.microsoft.com/office/drawing/2014/main" id="{24A398DD-DB06-42B0-9272-75105BBB8B0E}"/>
                </a:ext>
              </a:extLst>
            </p:cNvPr>
            <p:cNvSpPr txBox="1">
              <a:spLocks noChangeArrowheads="1"/>
            </p:cNvSpPr>
            <p:nvPr/>
          </p:nvSpPr>
          <p:spPr bwMode="auto">
            <a:xfrm>
              <a:off x="3645570" y="2953991"/>
              <a:ext cx="1389323" cy="145491"/>
            </a:xfrm>
            <a:prstGeom prst="rect">
              <a:avLst/>
            </a:prstGeom>
            <a:noFill/>
            <a:ln w="9525">
              <a:noFill/>
              <a:miter lim="800000"/>
              <a:headEnd/>
              <a:tailEnd/>
            </a:ln>
          </p:spPr>
          <p:txBody>
            <a:bodyPr wrap="square" lIns="20227" tIns="10113" rIns="20227" bIns="10113">
              <a:spAutoFit/>
            </a:bodyPr>
            <a:lstStyle/>
            <a:p>
              <a:pPr algn="ctr" eaLnBrk="1" hangingPunct="1"/>
              <a:r>
                <a:rPr lang="fr-FR" altLang="fr-FR" sz="1633" b="1" i="1" dirty="0"/>
                <a:t>2. </a:t>
              </a:r>
              <a:r>
                <a:rPr lang="fr-FR" altLang="fr-FR" sz="1633" b="1" i="1" dirty="0" err="1"/>
                <a:t>Nanoimprint</a:t>
              </a:r>
              <a:endParaRPr lang="fr-FR" altLang="fr-FR" sz="1633" b="1" i="1" dirty="0"/>
            </a:p>
          </p:txBody>
        </p:sp>
        <p:sp>
          <p:nvSpPr>
            <p:cNvPr id="74" name="ZoneTexte 89">
              <a:extLst>
                <a:ext uri="{FF2B5EF4-FFF2-40B4-BE49-F238E27FC236}">
                  <a16:creationId xmlns:a16="http://schemas.microsoft.com/office/drawing/2014/main" id="{0B4E0CCC-166D-46EC-B8CD-9CE513DFB732}"/>
                </a:ext>
              </a:extLst>
            </p:cNvPr>
            <p:cNvSpPr txBox="1">
              <a:spLocks noChangeArrowheads="1"/>
            </p:cNvSpPr>
            <p:nvPr/>
          </p:nvSpPr>
          <p:spPr bwMode="auto">
            <a:xfrm>
              <a:off x="5343936" y="2926789"/>
              <a:ext cx="1627662" cy="280045"/>
            </a:xfrm>
            <a:prstGeom prst="rect">
              <a:avLst/>
            </a:prstGeom>
            <a:noFill/>
            <a:ln w="9525">
              <a:noFill/>
              <a:miter lim="800000"/>
              <a:headEnd/>
              <a:tailEnd/>
            </a:ln>
          </p:spPr>
          <p:txBody>
            <a:bodyPr wrap="square" lIns="20227" tIns="10113" rIns="20227" bIns="10113">
              <a:spAutoFit/>
            </a:bodyPr>
            <a:lstStyle/>
            <a:p>
              <a:pPr algn="ctr" eaLnBrk="1" hangingPunct="1"/>
              <a:r>
                <a:rPr lang="fr-FR" altLang="fr-FR" sz="1633" i="1" dirty="0"/>
                <a:t>3. </a:t>
              </a:r>
              <a:r>
                <a:rPr lang="fr-FR" altLang="fr-FR" sz="1633" b="1" i="1" dirty="0"/>
                <a:t>Densification par plasma O</a:t>
              </a:r>
              <a:r>
                <a:rPr lang="fr-FR" altLang="fr-FR" sz="1633" b="1" i="1" baseline="-25000" dirty="0"/>
                <a:t>2</a:t>
              </a:r>
              <a:endParaRPr lang="fr-FR" altLang="fr-FR" sz="1633" b="1" i="1" dirty="0"/>
            </a:p>
          </p:txBody>
        </p:sp>
        <p:grpSp>
          <p:nvGrpSpPr>
            <p:cNvPr id="99" name="Groupe 68">
              <a:extLst>
                <a:ext uri="{FF2B5EF4-FFF2-40B4-BE49-F238E27FC236}">
                  <a16:creationId xmlns:a16="http://schemas.microsoft.com/office/drawing/2014/main" id="{9E010690-7E8B-4272-B647-DB4E7B182C85}"/>
                </a:ext>
              </a:extLst>
            </p:cNvPr>
            <p:cNvGrpSpPr>
              <a:grpSpLocks/>
            </p:cNvGrpSpPr>
            <p:nvPr/>
          </p:nvGrpSpPr>
          <p:grpSpPr bwMode="auto">
            <a:xfrm>
              <a:off x="258583" y="2547750"/>
              <a:ext cx="1332887" cy="358402"/>
              <a:chOff x="5546773" y="5432037"/>
              <a:chExt cx="2366465" cy="404144"/>
            </a:xfrm>
          </p:grpSpPr>
          <p:grpSp>
            <p:nvGrpSpPr>
              <p:cNvPr id="102" name="Groupe 70">
                <a:extLst>
                  <a:ext uri="{FF2B5EF4-FFF2-40B4-BE49-F238E27FC236}">
                    <a16:creationId xmlns:a16="http://schemas.microsoft.com/office/drawing/2014/main" id="{FE708871-52D9-4B09-BC75-F72CC5583B3A}"/>
                  </a:ext>
                </a:extLst>
              </p:cNvPr>
              <p:cNvGrpSpPr>
                <a:grpSpLocks/>
              </p:cNvGrpSpPr>
              <p:nvPr/>
            </p:nvGrpSpPr>
            <p:grpSpPr bwMode="auto">
              <a:xfrm rot="10800000">
                <a:off x="5546773" y="5432037"/>
                <a:ext cx="2366465" cy="366878"/>
                <a:chOff x="609944" y="5715205"/>
                <a:chExt cx="2366465" cy="366878"/>
              </a:xfrm>
            </p:grpSpPr>
            <p:sp>
              <p:nvSpPr>
                <p:cNvPr id="104" name="Rectangle 103">
                  <a:extLst>
                    <a:ext uri="{FF2B5EF4-FFF2-40B4-BE49-F238E27FC236}">
                      <a16:creationId xmlns:a16="http://schemas.microsoft.com/office/drawing/2014/main" id="{26526D95-768A-46D8-87B6-1C7055FA515F}"/>
                    </a:ext>
                  </a:extLst>
                </p:cNvPr>
                <p:cNvSpPr/>
                <p:nvPr/>
              </p:nvSpPr>
              <p:spPr>
                <a:xfrm rot="10800000">
                  <a:off x="2720621" y="5715208"/>
                  <a:ext cx="249695" cy="2373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sp>
              <p:nvSpPr>
                <p:cNvPr id="105" name="Rectangle 104">
                  <a:extLst>
                    <a:ext uri="{FF2B5EF4-FFF2-40B4-BE49-F238E27FC236}">
                      <a16:creationId xmlns:a16="http://schemas.microsoft.com/office/drawing/2014/main" id="{FE6F5603-5ABB-46D8-9F1A-23E742D8C6CA}"/>
                    </a:ext>
                  </a:extLst>
                </p:cNvPr>
                <p:cNvSpPr/>
                <p:nvPr/>
              </p:nvSpPr>
              <p:spPr>
                <a:xfrm rot="10800000">
                  <a:off x="2227322" y="5715205"/>
                  <a:ext cx="249695" cy="2373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a:p>
              </p:txBody>
            </p:sp>
            <p:sp>
              <p:nvSpPr>
                <p:cNvPr id="106" name="Rectangle 105">
                  <a:extLst>
                    <a:ext uri="{FF2B5EF4-FFF2-40B4-BE49-F238E27FC236}">
                      <a16:creationId xmlns:a16="http://schemas.microsoft.com/office/drawing/2014/main" id="{E7011D6F-3F73-44EB-8F8C-DDCE559C5918}"/>
                    </a:ext>
                  </a:extLst>
                </p:cNvPr>
                <p:cNvSpPr/>
                <p:nvPr/>
              </p:nvSpPr>
              <p:spPr>
                <a:xfrm rot="10800000">
                  <a:off x="1740114" y="5715205"/>
                  <a:ext cx="249695" cy="2373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a:p>
              </p:txBody>
            </p:sp>
            <p:sp>
              <p:nvSpPr>
                <p:cNvPr id="107" name="Rectangle 106">
                  <a:extLst>
                    <a:ext uri="{FF2B5EF4-FFF2-40B4-BE49-F238E27FC236}">
                      <a16:creationId xmlns:a16="http://schemas.microsoft.com/office/drawing/2014/main" id="{1E679B3C-D6E9-488F-842C-53B5A88A8639}"/>
                    </a:ext>
                  </a:extLst>
                </p:cNvPr>
                <p:cNvSpPr/>
                <p:nvPr/>
              </p:nvSpPr>
              <p:spPr>
                <a:xfrm rot="10800000">
                  <a:off x="1237680" y="5715205"/>
                  <a:ext cx="249695" cy="2373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a:p>
              </p:txBody>
            </p:sp>
            <p:sp>
              <p:nvSpPr>
                <p:cNvPr id="108" name="Rectangle 107">
                  <a:extLst>
                    <a:ext uri="{FF2B5EF4-FFF2-40B4-BE49-F238E27FC236}">
                      <a16:creationId xmlns:a16="http://schemas.microsoft.com/office/drawing/2014/main" id="{80D39575-502A-4527-8666-4FAAEF2F9014}"/>
                    </a:ext>
                  </a:extLst>
                </p:cNvPr>
                <p:cNvSpPr/>
                <p:nvPr/>
              </p:nvSpPr>
              <p:spPr>
                <a:xfrm rot="10800000">
                  <a:off x="744381" y="5715205"/>
                  <a:ext cx="249695" cy="2373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sp>
              <p:nvSpPr>
                <p:cNvPr id="109" name="Rectangle 108">
                  <a:extLst>
                    <a:ext uri="{FF2B5EF4-FFF2-40B4-BE49-F238E27FC236}">
                      <a16:creationId xmlns:a16="http://schemas.microsoft.com/office/drawing/2014/main" id="{B7DF5DEC-36A9-4040-BB42-CEAC2DD922A4}"/>
                    </a:ext>
                  </a:extLst>
                </p:cNvPr>
                <p:cNvSpPr/>
                <p:nvPr/>
              </p:nvSpPr>
              <p:spPr>
                <a:xfrm>
                  <a:off x="609944" y="5891834"/>
                  <a:ext cx="2366465" cy="190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grpSp>
          <p:sp>
            <p:nvSpPr>
              <p:cNvPr id="103" name="Rectangle 102">
                <a:extLst>
                  <a:ext uri="{FF2B5EF4-FFF2-40B4-BE49-F238E27FC236}">
                    <a16:creationId xmlns:a16="http://schemas.microsoft.com/office/drawing/2014/main" id="{8ECCD7CE-B66C-4F93-913C-E533ED245CFD}"/>
                  </a:ext>
                </a:extLst>
              </p:cNvPr>
              <p:cNvSpPr/>
              <p:nvPr/>
            </p:nvSpPr>
            <p:spPr>
              <a:xfrm flipV="1">
                <a:off x="5555909" y="5769496"/>
                <a:ext cx="2222892" cy="66685"/>
              </a:xfrm>
              <a:prstGeom prst="rect">
                <a:avLst/>
              </a:prstGeom>
              <a:solidFill>
                <a:schemeClr val="accent6">
                  <a:lumMod val="75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a:p>
            </p:txBody>
          </p:sp>
        </p:grpSp>
        <p:sp>
          <p:nvSpPr>
            <p:cNvPr id="82" name="ZoneTexte 313">
              <a:extLst>
                <a:ext uri="{FF2B5EF4-FFF2-40B4-BE49-F238E27FC236}">
                  <a16:creationId xmlns:a16="http://schemas.microsoft.com/office/drawing/2014/main" id="{B4357515-3713-4845-ABB0-E35F015FE8B6}"/>
                </a:ext>
              </a:extLst>
            </p:cNvPr>
            <p:cNvSpPr txBox="1">
              <a:spLocks noChangeArrowheads="1"/>
            </p:cNvSpPr>
            <p:nvPr/>
          </p:nvSpPr>
          <p:spPr bwMode="auto">
            <a:xfrm>
              <a:off x="2119646" y="2387915"/>
              <a:ext cx="878205" cy="183995"/>
            </a:xfrm>
            <a:prstGeom prst="rect">
              <a:avLst/>
            </a:prstGeom>
            <a:noFill/>
            <a:ln w="9525">
              <a:noFill/>
              <a:miter lim="800000"/>
              <a:headEnd/>
              <a:tailEnd/>
            </a:ln>
          </p:spPr>
          <p:txBody>
            <a:bodyPr wrap="square">
              <a:spAutoFit/>
            </a:bodyPr>
            <a:lstStyle/>
            <a:p>
              <a:pPr algn="ctr"/>
              <a:r>
                <a:rPr lang="fr-FR" altLang="fr-FR" sz="1633" b="1" dirty="0"/>
                <a:t>Sol-gel</a:t>
              </a:r>
            </a:p>
          </p:txBody>
        </p:sp>
        <p:grpSp>
          <p:nvGrpSpPr>
            <p:cNvPr id="4" name="Groupe 3">
              <a:extLst>
                <a:ext uri="{FF2B5EF4-FFF2-40B4-BE49-F238E27FC236}">
                  <a16:creationId xmlns:a16="http://schemas.microsoft.com/office/drawing/2014/main" id="{BDC211D2-9B0F-4232-BEE7-1B5740E8C35E}"/>
                </a:ext>
              </a:extLst>
            </p:cNvPr>
            <p:cNvGrpSpPr/>
            <p:nvPr/>
          </p:nvGrpSpPr>
          <p:grpSpPr>
            <a:xfrm>
              <a:off x="1972038" y="2651262"/>
              <a:ext cx="1253735" cy="243509"/>
              <a:chOff x="4726834" y="2860959"/>
              <a:chExt cx="1104546" cy="271494"/>
            </a:xfrm>
          </p:grpSpPr>
          <p:grpSp>
            <p:nvGrpSpPr>
              <p:cNvPr id="121" name="Groupe 68">
                <a:extLst>
                  <a:ext uri="{FF2B5EF4-FFF2-40B4-BE49-F238E27FC236}">
                    <a16:creationId xmlns:a16="http://schemas.microsoft.com/office/drawing/2014/main" id="{FFE9BED5-B52B-4E4E-B8D7-9FCD2A2327D7}"/>
                  </a:ext>
                </a:extLst>
              </p:cNvPr>
              <p:cNvGrpSpPr>
                <a:grpSpLocks/>
              </p:cNvGrpSpPr>
              <p:nvPr/>
            </p:nvGrpSpPr>
            <p:grpSpPr bwMode="auto">
              <a:xfrm>
                <a:off x="4726834" y="2860959"/>
                <a:ext cx="1104546" cy="271494"/>
                <a:chOff x="5552866" y="5561594"/>
                <a:chExt cx="2225935" cy="274587"/>
              </a:xfrm>
            </p:grpSpPr>
            <p:grpSp>
              <p:nvGrpSpPr>
                <p:cNvPr id="122" name="Groupe 70">
                  <a:extLst>
                    <a:ext uri="{FF2B5EF4-FFF2-40B4-BE49-F238E27FC236}">
                      <a16:creationId xmlns:a16="http://schemas.microsoft.com/office/drawing/2014/main" id="{EFB62B55-2AE5-4D75-9560-027439E650EF}"/>
                    </a:ext>
                  </a:extLst>
                </p:cNvPr>
                <p:cNvGrpSpPr>
                  <a:grpSpLocks/>
                </p:cNvGrpSpPr>
                <p:nvPr/>
              </p:nvGrpSpPr>
              <p:grpSpPr bwMode="auto">
                <a:xfrm rot="10800000">
                  <a:off x="5552866" y="5561594"/>
                  <a:ext cx="2225935" cy="237321"/>
                  <a:chOff x="744381" y="5715205"/>
                  <a:chExt cx="2225935" cy="237321"/>
                </a:xfrm>
              </p:grpSpPr>
              <p:sp>
                <p:nvSpPr>
                  <p:cNvPr id="124" name="Rectangle 123">
                    <a:extLst>
                      <a:ext uri="{FF2B5EF4-FFF2-40B4-BE49-F238E27FC236}">
                        <a16:creationId xmlns:a16="http://schemas.microsoft.com/office/drawing/2014/main" id="{6C16DC15-75D1-4A27-A144-554DF9FBF18E}"/>
                      </a:ext>
                    </a:extLst>
                  </p:cNvPr>
                  <p:cNvSpPr/>
                  <p:nvPr/>
                </p:nvSpPr>
                <p:spPr>
                  <a:xfrm rot="10800000">
                    <a:off x="2720621" y="5715208"/>
                    <a:ext cx="249695" cy="2373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sp>
                <p:nvSpPr>
                  <p:cNvPr id="125" name="Rectangle 124">
                    <a:extLst>
                      <a:ext uri="{FF2B5EF4-FFF2-40B4-BE49-F238E27FC236}">
                        <a16:creationId xmlns:a16="http://schemas.microsoft.com/office/drawing/2014/main" id="{B61A201D-2769-449C-AAE3-341644EFF91C}"/>
                      </a:ext>
                    </a:extLst>
                  </p:cNvPr>
                  <p:cNvSpPr/>
                  <p:nvPr/>
                </p:nvSpPr>
                <p:spPr>
                  <a:xfrm rot="10800000">
                    <a:off x="2227322" y="5715206"/>
                    <a:ext cx="249695" cy="2373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sp>
                <p:nvSpPr>
                  <p:cNvPr id="126" name="Rectangle 125">
                    <a:extLst>
                      <a:ext uri="{FF2B5EF4-FFF2-40B4-BE49-F238E27FC236}">
                        <a16:creationId xmlns:a16="http://schemas.microsoft.com/office/drawing/2014/main" id="{2BC5FC30-ED37-48A2-8715-285C9F1F8F74}"/>
                      </a:ext>
                    </a:extLst>
                  </p:cNvPr>
                  <p:cNvSpPr/>
                  <p:nvPr/>
                </p:nvSpPr>
                <p:spPr>
                  <a:xfrm rot="10800000">
                    <a:off x="1740114" y="5715205"/>
                    <a:ext cx="249695" cy="2373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sp>
                <p:nvSpPr>
                  <p:cNvPr id="127" name="Rectangle 126">
                    <a:extLst>
                      <a:ext uri="{FF2B5EF4-FFF2-40B4-BE49-F238E27FC236}">
                        <a16:creationId xmlns:a16="http://schemas.microsoft.com/office/drawing/2014/main" id="{9AF8B1AC-E191-4D25-8BA9-7EC24A72C652}"/>
                      </a:ext>
                    </a:extLst>
                  </p:cNvPr>
                  <p:cNvSpPr/>
                  <p:nvPr/>
                </p:nvSpPr>
                <p:spPr>
                  <a:xfrm rot="10800000">
                    <a:off x="1237681" y="5715206"/>
                    <a:ext cx="249695" cy="2373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a:p>
                </p:txBody>
              </p:sp>
              <p:sp>
                <p:nvSpPr>
                  <p:cNvPr id="128" name="Rectangle 127">
                    <a:extLst>
                      <a:ext uri="{FF2B5EF4-FFF2-40B4-BE49-F238E27FC236}">
                        <a16:creationId xmlns:a16="http://schemas.microsoft.com/office/drawing/2014/main" id="{13816C65-2CC4-4A9A-AD17-E04D93ACC2D0}"/>
                      </a:ext>
                    </a:extLst>
                  </p:cNvPr>
                  <p:cNvSpPr/>
                  <p:nvPr/>
                </p:nvSpPr>
                <p:spPr>
                  <a:xfrm rot="10800000">
                    <a:off x="744381" y="5715208"/>
                    <a:ext cx="249695" cy="2373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sp>
                <p:nvSpPr>
                  <p:cNvPr id="129" name="Rectangle 128">
                    <a:extLst>
                      <a:ext uri="{FF2B5EF4-FFF2-40B4-BE49-F238E27FC236}">
                        <a16:creationId xmlns:a16="http://schemas.microsoft.com/office/drawing/2014/main" id="{CD6B985A-4893-4710-8D2D-8E40AF57D12D}"/>
                      </a:ext>
                    </a:extLst>
                  </p:cNvPr>
                  <p:cNvSpPr/>
                  <p:nvPr/>
                </p:nvSpPr>
                <p:spPr>
                  <a:xfrm>
                    <a:off x="744385" y="5905298"/>
                    <a:ext cx="2222892" cy="4624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grpSp>
            <p:sp>
              <p:nvSpPr>
                <p:cNvPr id="123" name="Rectangle 122">
                  <a:extLst>
                    <a:ext uri="{FF2B5EF4-FFF2-40B4-BE49-F238E27FC236}">
                      <a16:creationId xmlns:a16="http://schemas.microsoft.com/office/drawing/2014/main" id="{23465496-F5C5-4ABD-A5EC-4235556C87CD}"/>
                    </a:ext>
                  </a:extLst>
                </p:cNvPr>
                <p:cNvSpPr/>
                <p:nvPr/>
              </p:nvSpPr>
              <p:spPr>
                <a:xfrm flipV="1">
                  <a:off x="5555909" y="5769496"/>
                  <a:ext cx="2222892" cy="66685"/>
                </a:xfrm>
                <a:prstGeom prst="rect">
                  <a:avLst/>
                </a:prstGeom>
                <a:solidFill>
                  <a:schemeClr val="accent6">
                    <a:lumMod val="75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grpSp>
          <p:sp>
            <p:nvSpPr>
              <p:cNvPr id="2" name="Rectangle 1">
                <a:extLst>
                  <a:ext uri="{FF2B5EF4-FFF2-40B4-BE49-F238E27FC236}">
                    <a16:creationId xmlns:a16="http://schemas.microsoft.com/office/drawing/2014/main" id="{6D0F4F32-FA06-4FB7-980D-C4CDAC18A0B8}"/>
                  </a:ext>
                </a:extLst>
              </p:cNvPr>
              <p:cNvSpPr/>
              <p:nvPr/>
            </p:nvSpPr>
            <p:spPr>
              <a:xfrm>
                <a:off x="4858569" y="2907646"/>
                <a:ext cx="110026" cy="15886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p>
            </p:txBody>
          </p:sp>
          <p:sp>
            <p:nvSpPr>
              <p:cNvPr id="148" name="Rectangle 147">
                <a:extLst>
                  <a:ext uri="{FF2B5EF4-FFF2-40B4-BE49-F238E27FC236}">
                    <a16:creationId xmlns:a16="http://schemas.microsoft.com/office/drawing/2014/main" id="{2DAD40DA-0D8E-4912-82F6-C7DA9B3E0403}"/>
                  </a:ext>
                </a:extLst>
              </p:cNvPr>
              <p:cNvSpPr/>
              <p:nvPr/>
            </p:nvSpPr>
            <p:spPr>
              <a:xfrm>
                <a:off x="5098104" y="2904952"/>
                <a:ext cx="110026" cy="15886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p>
            </p:txBody>
          </p:sp>
          <p:sp>
            <p:nvSpPr>
              <p:cNvPr id="149" name="Rectangle 148">
                <a:extLst>
                  <a:ext uri="{FF2B5EF4-FFF2-40B4-BE49-F238E27FC236}">
                    <a16:creationId xmlns:a16="http://schemas.microsoft.com/office/drawing/2014/main" id="{D2EEA358-9A8B-4BFB-A84A-6E538BCE3E95}"/>
                  </a:ext>
                </a:extLst>
              </p:cNvPr>
              <p:cNvSpPr/>
              <p:nvPr/>
            </p:nvSpPr>
            <p:spPr>
              <a:xfrm>
                <a:off x="5339855" y="2900989"/>
                <a:ext cx="127348" cy="15886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dirty="0"/>
              </a:p>
            </p:txBody>
          </p:sp>
          <p:sp>
            <p:nvSpPr>
              <p:cNvPr id="150" name="Rectangle 149">
                <a:extLst>
                  <a:ext uri="{FF2B5EF4-FFF2-40B4-BE49-F238E27FC236}">
                    <a16:creationId xmlns:a16="http://schemas.microsoft.com/office/drawing/2014/main" id="{39975D28-7C30-4505-A5A9-CD929A3B2A8A}"/>
                  </a:ext>
                </a:extLst>
              </p:cNvPr>
              <p:cNvSpPr/>
              <p:nvPr/>
            </p:nvSpPr>
            <p:spPr>
              <a:xfrm>
                <a:off x="5587987" y="2904952"/>
                <a:ext cx="110026" cy="15886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p>
            </p:txBody>
          </p:sp>
        </p:grpSp>
        <p:grpSp>
          <p:nvGrpSpPr>
            <p:cNvPr id="11" name="Groupe 10">
              <a:extLst>
                <a:ext uri="{FF2B5EF4-FFF2-40B4-BE49-F238E27FC236}">
                  <a16:creationId xmlns:a16="http://schemas.microsoft.com/office/drawing/2014/main" id="{08951557-9148-49CA-B2A7-7C50E855C5FB}"/>
                </a:ext>
              </a:extLst>
            </p:cNvPr>
            <p:cNvGrpSpPr/>
            <p:nvPr/>
          </p:nvGrpSpPr>
          <p:grpSpPr>
            <a:xfrm>
              <a:off x="3758541" y="2224770"/>
              <a:ext cx="1260913" cy="681382"/>
              <a:chOff x="3911144" y="2224770"/>
              <a:chExt cx="1260913" cy="681382"/>
            </a:xfrm>
          </p:grpSpPr>
          <p:grpSp>
            <p:nvGrpSpPr>
              <p:cNvPr id="151" name="Groupe 150">
                <a:extLst>
                  <a:ext uri="{FF2B5EF4-FFF2-40B4-BE49-F238E27FC236}">
                    <a16:creationId xmlns:a16="http://schemas.microsoft.com/office/drawing/2014/main" id="{13620B93-B8FE-4DAA-821E-210A85051EFA}"/>
                  </a:ext>
                </a:extLst>
              </p:cNvPr>
              <p:cNvGrpSpPr/>
              <p:nvPr/>
            </p:nvGrpSpPr>
            <p:grpSpPr>
              <a:xfrm rot="10800000">
                <a:off x="3911144" y="2224770"/>
                <a:ext cx="1253735" cy="243509"/>
                <a:chOff x="4726834" y="2860958"/>
                <a:chExt cx="1104546" cy="271494"/>
              </a:xfrm>
            </p:grpSpPr>
            <p:grpSp>
              <p:nvGrpSpPr>
                <p:cNvPr id="152" name="Groupe 68">
                  <a:extLst>
                    <a:ext uri="{FF2B5EF4-FFF2-40B4-BE49-F238E27FC236}">
                      <a16:creationId xmlns:a16="http://schemas.microsoft.com/office/drawing/2014/main" id="{D458C96E-2E8C-49FE-B1FE-F13AAC0B59D4}"/>
                    </a:ext>
                  </a:extLst>
                </p:cNvPr>
                <p:cNvGrpSpPr>
                  <a:grpSpLocks/>
                </p:cNvGrpSpPr>
                <p:nvPr/>
              </p:nvGrpSpPr>
              <p:grpSpPr bwMode="auto">
                <a:xfrm>
                  <a:off x="4726834" y="2860958"/>
                  <a:ext cx="1104546" cy="271494"/>
                  <a:chOff x="5552866" y="5561594"/>
                  <a:chExt cx="2225935" cy="274587"/>
                </a:xfrm>
              </p:grpSpPr>
              <p:grpSp>
                <p:nvGrpSpPr>
                  <p:cNvPr id="157" name="Groupe 70">
                    <a:extLst>
                      <a:ext uri="{FF2B5EF4-FFF2-40B4-BE49-F238E27FC236}">
                        <a16:creationId xmlns:a16="http://schemas.microsoft.com/office/drawing/2014/main" id="{DF575341-0783-4270-9E94-B2600626A775}"/>
                      </a:ext>
                    </a:extLst>
                  </p:cNvPr>
                  <p:cNvGrpSpPr>
                    <a:grpSpLocks/>
                  </p:cNvGrpSpPr>
                  <p:nvPr/>
                </p:nvGrpSpPr>
                <p:grpSpPr bwMode="auto">
                  <a:xfrm rot="10800000">
                    <a:off x="5552866" y="5561594"/>
                    <a:ext cx="2225935" cy="237321"/>
                    <a:chOff x="744381" y="5715205"/>
                    <a:chExt cx="2225935" cy="237321"/>
                  </a:xfrm>
                </p:grpSpPr>
                <p:sp>
                  <p:nvSpPr>
                    <p:cNvPr id="159" name="Rectangle 158">
                      <a:extLst>
                        <a:ext uri="{FF2B5EF4-FFF2-40B4-BE49-F238E27FC236}">
                          <a16:creationId xmlns:a16="http://schemas.microsoft.com/office/drawing/2014/main" id="{CA78E061-BE63-404C-A585-A519379F2327}"/>
                        </a:ext>
                      </a:extLst>
                    </p:cNvPr>
                    <p:cNvSpPr/>
                    <p:nvPr/>
                  </p:nvSpPr>
                  <p:spPr>
                    <a:xfrm rot="10800000">
                      <a:off x="2720621" y="5715208"/>
                      <a:ext cx="249695" cy="2373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sp>
                  <p:nvSpPr>
                    <p:cNvPr id="160" name="Rectangle 159">
                      <a:extLst>
                        <a:ext uri="{FF2B5EF4-FFF2-40B4-BE49-F238E27FC236}">
                          <a16:creationId xmlns:a16="http://schemas.microsoft.com/office/drawing/2014/main" id="{28712615-863A-4782-A0D1-93D6AA30F1C6}"/>
                        </a:ext>
                      </a:extLst>
                    </p:cNvPr>
                    <p:cNvSpPr/>
                    <p:nvPr/>
                  </p:nvSpPr>
                  <p:spPr>
                    <a:xfrm rot="10800000">
                      <a:off x="2227322" y="5715205"/>
                      <a:ext cx="249695" cy="2373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sp>
                  <p:nvSpPr>
                    <p:cNvPr id="161" name="Rectangle 160">
                      <a:extLst>
                        <a:ext uri="{FF2B5EF4-FFF2-40B4-BE49-F238E27FC236}">
                          <a16:creationId xmlns:a16="http://schemas.microsoft.com/office/drawing/2014/main" id="{E8609AF3-4125-4477-8F11-4CB72655099D}"/>
                        </a:ext>
                      </a:extLst>
                    </p:cNvPr>
                    <p:cNvSpPr/>
                    <p:nvPr/>
                  </p:nvSpPr>
                  <p:spPr>
                    <a:xfrm rot="10800000">
                      <a:off x="1740113" y="5715205"/>
                      <a:ext cx="249695" cy="2373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sp>
                  <p:nvSpPr>
                    <p:cNvPr id="162" name="Rectangle 161">
                      <a:extLst>
                        <a:ext uri="{FF2B5EF4-FFF2-40B4-BE49-F238E27FC236}">
                          <a16:creationId xmlns:a16="http://schemas.microsoft.com/office/drawing/2014/main" id="{CE9743AC-6B78-490C-9496-E0512C75C57D}"/>
                        </a:ext>
                      </a:extLst>
                    </p:cNvPr>
                    <p:cNvSpPr/>
                    <p:nvPr/>
                  </p:nvSpPr>
                  <p:spPr>
                    <a:xfrm rot="10800000">
                      <a:off x="1237680" y="5715205"/>
                      <a:ext cx="249695" cy="2373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a:p>
                  </p:txBody>
                </p:sp>
                <p:sp>
                  <p:nvSpPr>
                    <p:cNvPr id="163" name="Rectangle 162">
                      <a:extLst>
                        <a:ext uri="{FF2B5EF4-FFF2-40B4-BE49-F238E27FC236}">
                          <a16:creationId xmlns:a16="http://schemas.microsoft.com/office/drawing/2014/main" id="{F378C527-1CE4-43C1-BFEB-B5550C86D433}"/>
                        </a:ext>
                      </a:extLst>
                    </p:cNvPr>
                    <p:cNvSpPr/>
                    <p:nvPr/>
                  </p:nvSpPr>
                  <p:spPr>
                    <a:xfrm rot="10800000">
                      <a:off x="744381" y="5715205"/>
                      <a:ext cx="249695" cy="2373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sp>
                  <p:nvSpPr>
                    <p:cNvPr id="164" name="Rectangle 163">
                      <a:extLst>
                        <a:ext uri="{FF2B5EF4-FFF2-40B4-BE49-F238E27FC236}">
                          <a16:creationId xmlns:a16="http://schemas.microsoft.com/office/drawing/2014/main" id="{F49ED02B-1F1C-4EC2-9539-5175CD3BA629}"/>
                        </a:ext>
                      </a:extLst>
                    </p:cNvPr>
                    <p:cNvSpPr/>
                    <p:nvPr/>
                  </p:nvSpPr>
                  <p:spPr>
                    <a:xfrm>
                      <a:off x="744385" y="5905298"/>
                      <a:ext cx="2222892" cy="4624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grpSp>
              <p:sp>
                <p:nvSpPr>
                  <p:cNvPr id="158" name="Rectangle 157">
                    <a:extLst>
                      <a:ext uri="{FF2B5EF4-FFF2-40B4-BE49-F238E27FC236}">
                        <a16:creationId xmlns:a16="http://schemas.microsoft.com/office/drawing/2014/main" id="{9D72A1B8-D337-472A-9076-0A64EE3B4DD9}"/>
                      </a:ext>
                    </a:extLst>
                  </p:cNvPr>
                  <p:cNvSpPr/>
                  <p:nvPr/>
                </p:nvSpPr>
                <p:spPr>
                  <a:xfrm flipV="1">
                    <a:off x="5555909" y="5769496"/>
                    <a:ext cx="2222892" cy="66685"/>
                  </a:xfrm>
                  <a:prstGeom prst="rect">
                    <a:avLst/>
                  </a:prstGeom>
                  <a:solidFill>
                    <a:schemeClr val="accent6">
                      <a:lumMod val="75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grpSp>
            <p:sp>
              <p:nvSpPr>
                <p:cNvPr id="153" name="Rectangle 152">
                  <a:extLst>
                    <a:ext uri="{FF2B5EF4-FFF2-40B4-BE49-F238E27FC236}">
                      <a16:creationId xmlns:a16="http://schemas.microsoft.com/office/drawing/2014/main" id="{F9A63B87-5062-4A44-9DE6-A02055392F93}"/>
                    </a:ext>
                  </a:extLst>
                </p:cNvPr>
                <p:cNvSpPr/>
                <p:nvPr/>
              </p:nvSpPr>
              <p:spPr>
                <a:xfrm>
                  <a:off x="4858569" y="2907646"/>
                  <a:ext cx="110026" cy="15886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p>
              </p:txBody>
            </p:sp>
            <p:sp>
              <p:nvSpPr>
                <p:cNvPr id="154" name="Rectangle 153">
                  <a:extLst>
                    <a:ext uri="{FF2B5EF4-FFF2-40B4-BE49-F238E27FC236}">
                      <a16:creationId xmlns:a16="http://schemas.microsoft.com/office/drawing/2014/main" id="{D5FF39D2-A572-4C5D-AA03-56926B85B7E6}"/>
                    </a:ext>
                  </a:extLst>
                </p:cNvPr>
                <p:cNvSpPr/>
                <p:nvPr/>
              </p:nvSpPr>
              <p:spPr>
                <a:xfrm>
                  <a:off x="5098104" y="2902539"/>
                  <a:ext cx="110026" cy="15886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dirty="0"/>
                </a:p>
              </p:txBody>
            </p:sp>
            <p:sp>
              <p:nvSpPr>
                <p:cNvPr id="155" name="Rectangle 154">
                  <a:extLst>
                    <a:ext uri="{FF2B5EF4-FFF2-40B4-BE49-F238E27FC236}">
                      <a16:creationId xmlns:a16="http://schemas.microsoft.com/office/drawing/2014/main" id="{3CA52FD5-1123-4D6A-ADCA-CA43EB813222}"/>
                    </a:ext>
                  </a:extLst>
                </p:cNvPr>
                <p:cNvSpPr/>
                <p:nvPr/>
              </p:nvSpPr>
              <p:spPr>
                <a:xfrm>
                  <a:off x="5339069" y="2912770"/>
                  <a:ext cx="121041" cy="15568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dirty="0"/>
                </a:p>
              </p:txBody>
            </p:sp>
            <p:sp>
              <p:nvSpPr>
                <p:cNvPr id="156" name="Rectangle 155">
                  <a:extLst>
                    <a:ext uri="{FF2B5EF4-FFF2-40B4-BE49-F238E27FC236}">
                      <a16:creationId xmlns:a16="http://schemas.microsoft.com/office/drawing/2014/main" id="{FC21EF50-C21D-4171-887C-774724D13541}"/>
                    </a:ext>
                  </a:extLst>
                </p:cNvPr>
                <p:cNvSpPr/>
                <p:nvPr/>
              </p:nvSpPr>
              <p:spPr>
                <a:xfrm>
                  <a:off x="5576538" y="2891366"/>
                  <a:ext cx="128548" cy="16942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dirty="0"/>
                </a:p>
              </p:txBody>
            </p:sp>
          </p:grpSp>
          <p:sp>
            <p:nvSpPr>
              <p:cNvPr id="179" name="Rectangle 178">
                <a:extLst>
                  <a:ext uri="{FF2B5EF4-FFF2-40B4-BE49-F238E27FC236}">
                    <a16:creationId xmlns:a16="http://schemas.microsoft.com/office/drawing/2014/main" id="{7DEE8759-32B3-42B7-85AE-90B9DACA03E6}"/>
                  </a:ext>
                </a:extLst>
              </p:cNvPr>
              <p:cNvSpPr/>
              <p:nvPr/>
            </p:nvSpPr>
            <p:spPr bwMode="auto">
              <a:xfrm>
                <a:off x="3911144" y="2458246"/>
                <a:ext cx="1260913" cy="44790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sp>
            <p:nvSpPr>
              <p:cNvPr id="195" name="ZoneTexte 315">
                <a:extLst>
                  <a:ext uri="{FF2B5EF4-FFF2-40B4-BE49-F238E27FC236}">
                    <a16:creationId xmlns:a16="http://schemas.microsoft.com/office/drawing/2014/main" id="{3DDB5E5F-5893-401D-BA01-FAAB78E6762A}"/>
                  </a:ext>
                </a:extLst>
              </p:cNvPr>
              <p:cNvSpPr txBox="1">
                <a:spLocks noChangeArrowheads="1"/>
              </p:cNvSpPr>
              <p:nvPr/>
            </p:nvSpPr>
            <p:spPr bwMode="auto">
              <a:xfrm>
                <a:off x="4205209" y="2594834"/>
                <a:ext cx="689468" cy="183995"/>
              </a:xfrm>
              <a:prstGeom prst="rect">
                <a:avLst/>
              </a:prstGeom>
              <a:noFill/>
              <a:ln w="9525">
                <a:noFill/>
                <a:miter lim="800000"/>
                <a:headEnd/>
                <a:tailEnd/>
              </a:ln>
            </p:spPr>
            <p:txBody>
              <a:bodyPr wrap="square">
                <a:spAutoFit/>
              </a:bodyPr>
              <a:lstStyle/>
              <a:p>
                <a:pPr algn="ctr"/>
                <a:r>
                  <a:rPr lang="fr-FR" altLang="fr-FR" sz="1633" b="1" dirty="0"/>
                  <a:t>Acier</a:t>
                </a:r>
              </a:p>
            </p:txBody>
          </p:sp>
        </p:grpSp>
        <p:sp>
          <p:nvSpPr>
            <p:cNvPr id="84" name="ZoneTexte 315">
              <a:extLst>
                <a:ext uri="{FF2B5EF4-FFF2-40B4-BE49-F238E27FC236}">
                  <a16:creationId xmlns:a16="http://schemas.microsoft.com/office/drawing/2014/main" id="{5098F321-D4F8-4145-89E3-E6E2550DC04B}"/>
                </a:ext>
              </a:extLst>
            </p:cNvPr>
            <p:cNvSpPr txBox="1">
              <a:spLocks noChangeArrowheads="1"/>
            </p:cNvSpPr>
            <p:nvPr/>
          </p:nvSpPr>
          <p:spPr bwMode="auto">
            <a:xfrm>
              <a:off x="593714" y="2385887"/>
              <a:ext cx="1036377" cy="183995"/>
            </a:xfrm>
            <a:prstGeom prst="rect">
              <a:avLst/>
            </a:prstGeom>
            <a:noFill/>
            <a:ln w="9525">
              <a:noFill/>
              <a:miter lim="800000"/>
              <a:headEnd/>
              <a:tailEnd/>
            </a:ln>
          </p:spPr>
          <p:txBody>
            <a:bodyPr wrap="square">
              <a:spAutoFit/>
            </a:bodyPr>
            <a:lstStyle/>
            <a:p>
              <a:pPr algn="ctr"/>
              <a:r>
                <a:rPr lang="fr-FR" altLang="fr-FR" sz="1633" b="1" dirty="0"/>
                <a:t>Tampon</a:t>
              </a:r>
            </a:p>
          </p:txBody>
        </p:sp>
        <p:grpSp>
          <p:nvGrpSpPr>
            <p:cNvPr id="13" name="Groupe 12">
              <a:extLst>
                <a:ext uri="{FF2B5EF4-FFF2-40B4-BE49-F238E27FC236}">
                  <a16:creationId xmlns:a16="http://schemas.microsoft.com/office/drawing/2014/main" id="{65223031-B9CE-4F13-8E1A-F6760D911E5E}"/>
                </a:ext>
              </a:extLst>
            </p:cNvPr>
            <p:cNvGrpSpPr/>
            <p:nvPr/>
          </p:nvGrpSpPr>
          <p:grpSpPr>
            <a:xfrm>
              <a:off x="5549339" y="2080603"/>
              <a:ext cx="1260913" cy="826100"/>
              <a:chOff x="5549339" y="2080603"/>
              <a:chExt cx="1260913" cy="826100"/>
            </a:xfrm>
          </p:grpSpPr>
          <p:grpSp>
            <p:nvGrpSpPr>
              <p:cNvPr id="180" name="Groupe 179">
                <a:extLst>
                  <a:ext uri="{FF2B5EF4-FFF2-40B4-BE49-F238E27FC236}">
                    <a16:creationId xmlns:a16="http://schemas.microsoft.com/office/drawing/2014/main" id="{FA6621B4-82A8-41EB-922E-082A2D3BB31D}"/>
                  </a:ext>
                </a:extLst>
              </p:cNvPr>
              <p:cNvGrpSpPr/>
              <p:nvPr/>
            </p:nvGrpSpPr>
            <p:grpSpPr>
              <a:xfrm rot="10800000">
                <a:off x="5549342" y="2282722"/>
                <a:ext cx="1252021" cy="185233"/>
                <a:chOff x="4778222" y="2861934"/>
                <a:chExt cx="1103036" cy="206520"/>
              </a:xfrm>
            </p:grpSpPr>
            <p:sp>
              <p:nvSpPr>
                <p:cNvPr id="193" name="Rectangle 192">
                  <a:extLst>
                    <a:ext uri="{FF2B5EF4-FFF2-40B4-BE49-F238E27FC236}">
                      <a16:creationId xmlns:a16="http://schemas.microsoft.com/office/drawing/2014/main" id="{E5920BBA-0EEF-42D4-8B9B-5CEA4E7E2B25}"/>
                    </a:ext>
                  </a:extLst>
                </p:cNvPr>
                <p:cNvSpPr/>
                <p:nvPr/>
              </p:nvSpPr>
              <p:spPr bwMode="auto">
                <a:xfrm rot="10800000">
                  <a:off x="4778222" y="2861934"/>
                  <a:ext cx="1103036" cy="4572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sp>
              <p:nvSpPr>
                <p:cNvPr id="182" name="Rectangle 181">
                  <a:extLst>
                    <a:ext uri="{FF2B5EF4-FFF2-40B4-BE49-F238E27FC236}">
                      <a16:creationId xmlns:a16="http://schemas.microsoft.com/office/drawing/2014/main" id="{892A8580-AD06-4438-B1D1-76012FA17305}"/>
                    </a:ext>
                  </a:extLst>
                </p:cNvPr>
                <p:cNvSpPr/>
                <p:nvPr/>
              </p:nvSpPr>
              <p:spPr>
                <a:xfrm>
                  <a:off x="4908449" y="2907646"/>
                  <a:ext cx="110026" cy="15886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dirty="0"/>
                </a:p>
              </p:txBody>
            </p:sp>
            <p:sp>
              <p:nvSpPr>
                <p:cNvPr id="183" name="Rectangle 182">
                  <a:extLst>
                    <a:ext uri="{FF2B5EF4-FFF2-40B4-BE49-F238E27FC236}">
                      <a16:creationId xmlns:a16="http://schemas.microsoft.com/office/drawing/2014/main" id="{B03421C7-6BB3-47C6-BE3C-D6F67F88FB66}"/>
                    </a:ext>
                  </a:extLst>
                </p:cNvPr>
                <p:cNvSpPr/>
                <p:nvPr/>
              </p:nvSpPr>
              <p:spPr>
                <a:xfrm>
                  <a:off x="5147984" y="2902539"/>
                  <a:ext cx="110026" cy="15886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dirty="0"/>
                </a:p>
              </p:txBody>
            </p:sp>
            <p:sp>
              <p:nvSpPr>
                <p:cNvPr id="184" name="Rectangle 183">
                  <a:extLst>
                    <a:ext uri="{FF2B5EF4-FFF2-40B4-BE49-F238E27FC236}">
                      <a16:creationId xmlns:a16="http://schemas.microsoft.com/office/drawing/2014/main" id="{E2B3E76C-C192-4783-BA80-7EC09D2C4BCB}"/>
                    </a:ext>
                  </a:extLst>
                </p:cNvPr>
                <p:cNvSpPr/>
                <p:nvPr/>
              </p:nvSpPr>
              <p:spPr>
                <a:xfrm>
                  <a:off x="5388949" y="2912770"/>
                  <a:ext cx="121041" cy="15568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dirty="0"/>
                </a:p>
              </p:txBody>
            </p:sp>
            <p:sp>
              <p:nvSpPr>
                <p:cNvPr id="185" name="Rectangle 184">
                  <a:extLst>
                    <a:ext uri="{FF2B5EF4-FFF2-40B4-BE49-F238E27FC236}">
                      <a16:creationId xmlns:a16="http://schemas.microsoft.com/office/drawing/2014/main" id="{57712D71-D8C9-40C8-9A43-050C545D1D2E}"/>
                    </a:ext>
                  </a:extLst>
                </p:cNvPr>
                <p:cNvSpPr/>
                <p:nvPr/>
              </p:nvSpPr>
              <p:spPr>
                <a:xfrm>
                  <a:off x="5637549" y="2903041"/>
                  <a:ext cx="110026" cy="15886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p>
              </p:txBody>
            </p:sp>
          </p:grpSp>
          <p:sp>
            <p:nvSpPr>
              <p:cNvPr id="194" name="Rectangle 193">
                <a:extLst>
                  <a:ext uri="{FF2B5EF4-FFF2-40B4-BE49-F238E27FC236}">
                    <a16:creationId xmlns:a16="http://schemas.microsoft.com/office/drawing/2014/main" id="{60A38146-B800-4F8E-88E2-A491419E1148}"/>
                  </a:ext>
                </a:extLst>
              </p:cNvPr>
              <p:cNvSpPr/>
              <p:nvPr/>
            </p:nvSpPr>
            <p:spPr bwMode="auto">
              <a:xfrm>
                <a:off x="5549339" y="2458797"/>
                <a:ext cx="1260913" cy="44790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sp>
            <p:nvSpPr>
              <p:cNvPr id="196" name="ZoneTexte 315">
                <a:extLst>
                  <a:ext uri="{FF2B5EF4-FFF2-40B4-BE49-F238E27FC236}">
                    <a16:creationId xmlns:a16="http://schemas.microsoft.com/office/drawing/2014/main" id="{E320EE7B-A202-4B17-B903-278F9648F387}"/>
                  </a:ext>
                </a:extLst>
              </p:cNvPr>
              <p:cNvSpPr txBox="1">
                <a:spLocks noChangeArrowheads="1"/>
              </p:cNvSpPr>
              <p:nvPr/>
            </p:nvSpPr>
            <p:spPr bwMode="auto">
              <a:xfrm>
                <a:off x="5870499" y="2589557"/>
                <a:ext cx="689468" cy="183995"/>
              </a:xfrm>
              <a:prstGeom prst="rect">
                <a:avLst/>
              </a:prstGeom>
              <a:noFill/>
              <a:ln w="9525">
                <a:noFill/>
                <a:miter lim="800000"/>
                <a:headEnd/>
                <a:tailEnd/>
              </a:ln>
            </p:spPr>
            <p:txBody>
              <a:bodyPr wrap="square">
                <a:spAutoFit/>
              </a:bodyPr>
              <a:lstStyle/>
              <a:p>
                <a:pPr algn="ctr"/>
                <a:r>
                  <a:rPr lang="fr-FR" altLang="fr-FR" sz="1633" b="1" dirty="0"/>
                  <a:t>Acier</a:t>
                </a:r>
              </a:p>
            </p:txBody>
          </p:sp>
          <p:sp>
            <p:nvSpPr>
              <p:cNvPr id="203" name="ZoneTexte 313">
                <a:extLst>
                  <a:ext uri="{FF2B5EF4-FFF2-40B4-BE49-F238E27FC236}">
                    <a16:creationId xmlns:a16="http://schemas.microsoft.com/office/drawing/2014/main" id="{679FDECC-E432-4346-8873-66DC4DE2A386}"/>
                  </a:ext>
                </a:extLst>
              </p:cNvPr>
              <p:cNvSpPr txBox="1">
                <a:spLocks noChangeArrowheads="1"/>
              </p:cNvSpPr>
              <p:nvPr/>
            </p:nvSpPr>
            <p:spPr bwMode="auto">
              <a:xfrm>
                <a:off x="5675473" y="2080603"/>
                <a:ext cx="1070157" cy="183995"/>
              </a:xfrm>
              <a:prstGeom prst="rect">
                <a:avLst/>
              </a:prstGeom>
              <a:noFill/>
              <a:ln w="9525">
                <a:noFill/>
                <a:miter lim="800000"/>
                <a:headEnd/>
                <a:tailEnd/>
              </a:ln>
            </p:spPr>
            <p:txBody>
              <a:bodyPr wrap="square">
                <a:spAutoFit/>
              </a:bodyPr>
              <a:lstStyle/>
              <a:p>
                <a:pPr algn="ctr"/>
                <a:r>
                  <a:rPr lang="fr-FR" altLang="fr-FR" sz="1633" b="1" dirty="0"/>
                  <a:t>Sol-gel</a:t>
                </a:r>
              </a:p>
            </p:txBody>
          </p:sp>
        </p:grpSp>
        <p:grpSp>
          <p:nvGrpSpPr>
            <p:cNvPr id="15" name="Groupe 14">
              <a:extLst>
                <a:ext uri="{FF2B5EF4-FFF2-40B4-BE49-F238E27FC236}">
                  <a16:creationId xmlns:a16="http://schemas.microsoft.com/office/drawing/2014/main" id="{585FF911-AA1C-4667-ADAF-142850FF5026}"/>
                </a:ext>
              </a:extLst>
            </p:cNvPr>
            <p:cNvGrpSpPr/>
            <p:nvPr/>
          </p:nvGrpSpPr>
          <p:grpSpPr>
            <a:xfrm>
              <a:off x="7338429" y="2055170"/>
              <a:ext cx="1260913" cy="851534"/>
              <a:chOff x="7032443" y="2055170"/>
              <a:chExt cx="1260913" cy="851534"/>
            </a:xfrm>
          </p:grpSpPr>
          <p:sp>
            <p:nvSpPr>
              <p:cNvPr id="197" name="Rectangle 196">
                <a:extLst>
                  <a:ext uri="{FF2B5EF4-FFF2-40B4-BE49-F238E27FC236}">
                    <a16:creationId xmlns:a16="http://schemas.microsoft.com/office/drawing/2014/main" id="{DF4EA554-A8E5-437F-B2C9-E7FB3F2E9CFA}"/>
                  </a:ext>
                </a:extLst>
              </p:cNvPr>
              <p:cNvSpPr/>
              <p:nvPr/>
            </p:nvSpPr>
            <p:spPr>
              <a:xfrm rot="10800000">
                <a:off x="8011763" y="2303518"/>
                <a:ext cx="124887" cy="1470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dirty="0"/>
              </a:p>
            </p:txBody>
          </p:sp>
          <p:sp>
            <p:nvSpPr>
              <p:cNvPr id="198" name="Rectangle 197">
                <a:extLst>
                  <a:ext uri="{FF2B5EF4-FFF2-40B4-BE49-F238E27FC236}">
                    <a16:creationId xmlns:a16="http://schemas.microsoft.com/office/drawing/2014/main" id="{48B6984E-8435-4B42-AE3D-E0CC3040CF82}"/>
                  </a:ext>
                </a:extLst>
              </p:cNvPr>
              <p:cNvSpPr/>
              <p:nvPr/>
            </p:nvSpPr>
            <p:spPr>
              <a:xfrm rot="10800000">
                <a:off x="7739875" y="2308098"/>
                <a:ext cx="124887" cy="1424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dirty="0"/>
              </a:p>
            </p:txBody>
          </p:sp>
          <p:sp>
            <p:nvSpPr>
              <p:cNvPr id="199" name="Rectangle 198">
                <a:extLst>
                  <a:ext uri="{FF2B5EF4-FFF2-40B4-BE49-F238E27FC236}">
                    <a16:creationId xmlns:a16="http://schemas.microsoft.com/office/drawing/2014/main" id="{C5EAA54A-E45F-4823-81C8-435CCDD01A6F}"/>
                  </a:ext>
                </a:extLst>
              </p:cNvPr>
              <p:cNvSpPr/>
              <p:nvPr/>
            </p:nvSpPr>
            <p:spPr>
              <a:xfrm rot="10800000">
                <a:off x="7453860" y="2301772"/>
                <a:ext cx="128040" cy="15567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dirty="0"/>
              </a:p>
            </p:txBody>
          </p:sp>
          <p:sp>
            <p:nvSpPr>
              <p:cNvPr id="200" name="Rectangle 199">
                <a:extLst>
                  <a:ext uri="{FF2B5EF4-FFF2-40B4-BE49-F238E27FC236}">
                    <a16:creationId xmlns:a16="http://schemas.microsoft.com/office/drawing/2014/main" id="{CBBE776C-8F86-4B82-B403-5048F3C36D59}"/>
                  </a:ext>
                </a:extLst>
              </p:cNvPr>
              <p:cNvSpPr/>
              <p:nvPr/>
            </p:nvSpPr>
            <p:spPr>
              <a:xfrm rot="10800000">
                <a:off x="7184185" y="2307648"/>
                <a:ext cx="124887" cy="1424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dirty="0"/>
              </a:p>
            </p:txBody>
          </p:sp>
          <p:sp>
            <p:nvSpPr>
              <p:cNvPr id="201" name="Rectangle 200">
                <a:extLst>
                  <a:ext uri="{FF2B5EF4-FFF2-40B4-BE49-F238E27FC236}">
                    <a16:creationId xmlns:a16="http://schemas.microsoft.com/office/drawing/2014/main" id="{FE6C0392-0F40-4C2C-89F4-5E880A0FE722}"/>
                  </a:ext>
                </a:extLst>
              </p:cNvPr>
              <p:cNvSpPr/>
              <p:nvPr/>
            </p:nvSpPr>
            <p:spPr bwMode="auto">
              <a:xfrm>
                <a:off x="7032443" y="2458798"/>
                <a:ext cx="1260913" cy="44790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33" dirty="0"/>
              </a:p>
            </p:txBody>
          </p:sp>
          <p:sp>
            <p:nvSpPr>
              <p:cNvPr id="202" name="ZoneTexte 315">
                <a:extLst>
                  <a:ext uri="{FF2B5EF4-FFF2-40B4-BE49-F238E27FC236}">
                    <a16:creationId xmlns:a16="http://schemas.microsoft.com/office/drawing/2014/main" id="{3089DB9B-7AA1-4069-884B-A13F2F947E88}"/>
                  </a:ext>
                </a:extLst>
              </p:cNvPr>
              <p:cNvSpPr txBox="1">
                <a:spLocks noChangeArrowheads="1"/>
              </p:cNvSpPr>
              <p:nvPr/>
            </p:nvSpPr>
            <p:spPr bwMode="auto">
              <a:xfrm>
                <a:off x="7324584" y="2589558"/>
                <a:ext cx="689468" cy="183995"/>
              </a:xfrm>
              <a:prstGeom prst="rect">
                <a:avLst/>
              </a:prstGeom>
              <a:noFill/>
              <a:ln w="9525">
                <a:noFill/>
                <a:miter lim="800000"/>
                <a:headEnd/>
                <a:tailEnd/>
              </a:ln>
            </p:spPr>
            <p:txBody>
              <a:bodyPr wrap="square">
                <a:spAutoFit/>
              </a:bodyPr>
              <a:lstStyle/>
              <a:p>
                <a:pPr algn="ctr"/>
                <a:r>
                  <a:rPr lang="fr-FR" altLang="fr-FR" sz="1633" b="1" dirty="0"/>
                  <a:t>Acier</a:t>
                </a:r>
              </a:p>
            </p:txBody>
          </p:sp>
          <p:sp>
            <p:nvSpPr>
              <p:cNvPr id="204" name="ZoneTexte 313">
                <a:extLst>
                  <a:ext uri="{FF2B5EF4-FFF2-40B4-BE49-F238E27FC236}">
                    <a16:creationId xmlns:a16="http://schemas.microsoft.com/office/drawing/2014/main" id="{AC85EE80-C67B-4512-93FA-A78335ABFC96}"/>
                  </a:ext>
                </a:extLst>
              </p:cNvPr>
              <p:cNvSpPr txBox="1">
                <a:spLocks noChangeArrowheads="1"/>
              </p:cNvSpPr>
              <p:nvPr/>
            </p:nvSpPr>
            <p:spPr bwMode="auto">
              <a:xfrm>
                <a:off x="7350743" y="2055170"/>
                <a:ext cx="794953" cy="183995"/>
              </a:xfrm>
              <a:prstGeom prst="rect">
                <a:avLst/>
              </a:prstGeom>
              <a:noFill/>
              <a:ln w="9525">
                <a:noFill/>
                <a:miter lim="800000"/>
                <a:headEnd/>
                <a:tailEnd/>
              </a:ln>
            </p:spPr>
            <p:txBody>
              <a:bodyPr wrap="square">
                <a:spAutoFit/>
              </a:bodyPr>
              <a:lstStyle/>
              <a:p>
                <a:pPr algn="ctr"/>
                <a:r>
                  <a:rPr lang="fr-FR" altLang="fr-FR" sz="1633" b="1" dirty="0"/>
                  <a:t>Sol-gel</a:t>
                </a:r>
              </a:p>
            </p:txBody>
          </p:sp>
        </p:grpSp>
      </p:grpSp>
      <p:sp>
        <p:nvSpPr>
          <p:cNvPr id="205" name="ZoneTexte 89">
            <a:extLst>
              <a:ext uri="{FF2B5EF4-FFF2-40B4-BE49-F238E27FC236}">
                <a16:creationId xmlns:a16="http://schemas.microsoft.com/office/drawing/2014/main" id="{A99B02E8-913F-4D18-BDD5-977D067F9B1B}"/>
              </a:ext>
            </a:extLst>
          </p:cNvPr>
          <p:cNvSpPr txBox="1">
            <a:spLocks noChangeArrowheads="1"/>
          </p:cNvSpPr>
          <p:nvPr/>
        </p:nvSpPr>
        <p:spPr bwMode="auto">
          <a:xfrm>
            <a:off x="8842129" y="3098884"/>
            <a:ext cx="1120241" cy="271711"/>
          </a:xfrm>
          <a:prstGeom prst="rect">
            <a:avLst/>
          </a:prstGeom>
          <a:noFill/>
          <a:ln w="9525">
            <a:noFill/>
            <a:miter lim="800000"/>
            <a:headEnd/>
            <a:tailEnd/>
          </a:ln>
        </p:spPr>
        <p:txBody>
          <a:bodyPr wrap="square" lIns="20227" tIns="10113" rIns="20227" bIns="10113">
            <a:spAutoFit/>
          </a:bodyPr>
          <a:lstStyle/>
          <a:p>
            <a:pPr algn="ctr" eaLnBrk="1" hangingPunct="1"/>
            <a:r>
              <a:rPr lang="fr-FR" altLang="fr-FR" sz="1633" i="1" dirty="0"/>
              <a:t>4. </a:t>
            </a:r>
            <a:r>
              <a:rPr lang="fr-FR" altLang="fr-FR" sz="1633" b="1" i="1" dirty="0"/>
              <a:t>Recuit </a:t>
            </a:r>
          </a:p>
        </p:txBody>
      </p:sp>
      <p:sp>
        <p:nvSpPr>
          <p:cNvPr id="6" name="Espace réservé du pied de page 5">
            <a:extLst>
              <a:ext uri="{FF2B5EF4-FFF2-40B4-BE49-F238E27FC236}">
                <a16:creationId xmlns:a16="http://schemas.microsoft.com/office/drawing/2014/main" id="{90EEE9D9-9D48-4DE1-844A-585E96A0BA0B}"/>
              </a:ext>
            </a:extLst>
          </p:cNvPr>
          <p:cNvSpPr>
            <a:spLocks noGrp="1"/>
          </p:cNvSpPr>
          <p:nvPr>
            <p:ph type="ftr" sz="quarter" idx="14"/>
          </p:nvPr>
        </p:nvSpPr>
        <p:spPr/>
        <p:txBody>
          <a:bodyPr/>
          <a:lstStyle/>
          <a:p>
            <a:r>
              <a:rPr lang="fr-FR"/>
              <a:t>PESM, june 19-20, 2023</a:t>
            </a:r>
          </a:p>
          <a:p>
            <a:endParaRPr lang="fr-FR" dirty="0"/>
          </a:p>
        </p:txBody>
      </p:sp>
    </p:spTree>
    <p:extLst>
      <p:ext uri="{BB962C8B-B14F-4D97-AF65-F5344CB8AC3E}">
        <p14:creationId xmlns:p14="http://schemas.microsoft.com/office/powerpoint/2010/main" val="721341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EDA35C24-01BF-4D74-9D01-B359A2B9A563}"/>
              </a:ext>
            </a:extLst>
          </p:cNvPr>
          <p:cNvSpPr>
            <a:spLocks noGrp="1"/>
          </p:cNvSpPr>
          <p:nvPr>
            <p:ph type="sldNum" sz="quarter" idx="13"/>
          </p:nvPr>
        </p:nvSpPr>
        <p:spPr/>
        <p:txBody>
          <a:bodyPr/>
          <a:lstStyle/>
          <a:p>
            <a:fld id="{D55BEC6B-B3B1-4FE4-AB50-417914F83C3F}" type="slidenum">
              <a:rPr lang="fr-FR" smtClean="0"/>
              <a:pPr/>
              <a:t>18</a:t>
            </a:fld>
            <a:endParaRPr lang="fr-FR"/>
          </a:p>
        </p:txBody>
      </p:sp>
      <p:pic>
        <p:nvPicPr>
          <p:cNvPr id="7" name="Image 6" descr="Une image contenant texte, emporte-pièce, ustensiles de cuisine&#10;&#10;Description générée automatiquement">
            <a:extLst>
              <a:ext uri="{FF2B5EF4-FFF2-40B4-BE49-F238E27FC236}">
                <a16:creationId xmlns:a16="http://schemas.microsoft.com/office/drawing/2014/main" id="{D04F8890-FB71-4AE6-9262-34CF387E9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5519" y="1892039"/>
            <a:ext cx="4236969" cy="3042563"/>
          </a:xfrm>
          <a:prstGeom prst="rect">
            <a:avLst/>
          </a:prstGeom>
        </p:spPr>
      </p:pic>
      <p:sp>
        <p:nvSpPr>
          <p:cNvPr id="9" name="ZoneTexte 8">
            <a:extLst>
              <a:ext uri="{FF2B5EF4-FFF2-40B4-BE49-F238E27FC236}">
                <a16:creationId xmlns:a16="http://schemas.microsoft.com/office/drawing/2014/main" id="{B86F5B46-BE82-49BB-B857-116C728A192A}"/>
              </a:ext>
            </a:extLst>
          </p:cNvPr>
          <p:cNvSpPr txBox="1"/>
          <p:nvPr/>
        </p:nvSpPr>
        <p:spPr>
          <a:xfrm>
            <a:off x="884783" y="5150863"/>
            <a:ext cx="7871493" cy="1015663"/>
          </a:xfrm>
          <a:prstGeom prst="rect">
            <a:avLst/>
          </a:prstGeom>
          <a:noFill/>
        </p:spPr>
        <p:txBody>
          <a:bodyPr wrap="square">
            <a:spAutoFit/>
          </a:bodyPr>
          <a:lstStyle/>
          <a:p>
            <a:pPr marL="259232" indent="-259232">
              <a:lnSpc>
                <a:spcPct val="150000"/>
              </a:lnSpc>
              <a:buClr>
                <a:srgbClr val="EA5B0C"/>
              </a:buClr>
              <a:buFont typeface="Wingdings" panose="05000000000000000000" pitchFamily="2" charset="2"/>
              <a:buChar char="Ø"/>
            </a:pPr>
            <a:r>
              <a:rPr lang="fr-FR" sz="2000" dirty="0" err="1"/>
              <a:t>Etching</a:t>
            </a:r>
            <a:r>
              <a:rPr lang="fr-FR" sz="2000" dirty="0"/>
              <a:t> </a:t>
            </a:r>
            <a:r>
              <a:rPr lang="fr-FR" sz="2000" dirty="0" err="1"/>
              <a:t>depth</a:t>
            </a:r>
            <a:r>
              <a:rPr lang="fr-FR" sz="2000" dirty="0"/>
              <a:t> = </a:t>
            </a:r>
            <a:r>
              <a:rPr lang="fr-FR" sz="2000" dirty="0">
                <a:solidFill>
                  <a:srgbClr val="FF0000"/>
                </a:solidFill>
              </a:rPr>
              <a:t>2500 nm</a:t>
            </a:r>
            <a:r>
              <a:rPr lang="fr-FR" sz="2000" dirty="0"/>
              <a:t>. </a:t>
            </a:r>
            <a:r>
              <a:rPr lang="en-ZA" sz="2000" dirty="0"/>
              <a:t>Selectivity of the mask</a:t>
            </a:r>
            <a:r>
              <a:rPr lang="fr-FR" sz="2000" dirty="0"/>
              <a:t>= 1.8</a:t>
            </a:r>
          </a:p>
          <a:p>
            <a:pPr marL="259232" indent="-259232">
              <a:lnSpc>
                <a:spcPct val="150000"/>
              </a:lnSpc>
              <a:buClr>
                <a:srgbClr val="EA5B0C"/>
              </a:buClr>
              <a:buFont typeface="Wingdings" panose="05000000000000000000" pitchFamily="2" charset="2"/>
              <a:buChar char="Ø"/>
            </a:pPr>
            <a:r>
              <a:rPr lang="en-US" sz="2000" dirty="0">
                <a:solidFill>
                  <a:srgbClr val="FF0000"/>
                </a:solidFill>
              </a:rPr>
              <a:t>Smooth surface </a:t>
            </a:r>
            <a:r>
              <a:rPr lang="en-US" sz="2000" dirty="0"/>
              <a:t>and </a:t>
            </a:r>
            <a:r>
              <a:rPr lang="en-US" sz="2000" dirty="0">
                <a:solidFill>
                  <a:srgbClr val="FF0000"/>
                </a:solidFill>
              </a:rPr>
              <a:t>no deposits </a:t>
            </a:r>
            <a:r>
              <a:rPr lang="en-US" sz="2000" dirty="0"/>
              <a:t>on the etched surface of 4441 steel.</a:t>
            </a:r>
          </a:p>
        </p:txBody>
      </p:sp>
      <p:pic>
        <p:nvPicPr>
          <p:cNvPr id="3" name="Image 2">
            <a:extLst>
              <a:ext uri="{FF2B5EF4-FFF2-40B4-BE49-F238E27FC236}">
                <a16:creationId xmlns:a16="http://schemas.microsoft.com/office/drawing/2014/main" id="{FE9E6F74-925D-4111-80AC-0E134810121E}"/>
              </a:ext>
            </a:extLst>
          </p:cNvPr>
          <p:cNvPicPr>
            <a:picLocks noChangeAspect="1"/>
          </p:cNvPicPr>
          <p:nvPr/>
        </p:nvPicPr>
        <p:blipFill>
          <a:blip r:embed="rId3"/>
          <a:stretch>
            <a:fillRect/>
          </a:stretch>
        </p:blipFill>
        <p:spPr>
          <a:xfrm>
            <a:off x="1208147" y="1892039"/>
            <a:ext cx="4233095" cy="3039781"/>
          </a:xfrm>
          <a:prstGeom prst="rect">
            <a:avLst/>
          </a:prstGeom>
        </p:spPr>
      </p:pic>
      <p:sp>
        <p:nvSpPr>
          <p:cNvPr id="12" name="ZoneTexte 11">
            <a:extLst>
              <a:ext uri="{FF2B5EF4-FFF2-40B4-BE49-F238E27FC236}">
                <a16:creationId xmlns:a16="http://schemas.microsoft.com/office/drawing/2014/main" id="{7A6B7DEC-8611-4A68-923A-AA8B26FC37F8}"/>
              </a:ext>
            </a:extLst>
          </p:cNvPr>
          <p:cNvSpPr txBox="1"/>
          <p:nvPr/>
        </p:nvSpPr>
        <p:spPr>
          <a:xfrm>
            <a:off x="2263714" y="4939905"/>
            <a:ext cx="8681996" cy="338554"/>
          </a:xfrm>
          <a:prstGeom prst="rect">
            <a:avLst/>
          </a:prstGeom>
          <a:noFill/>
        </p:spPr>
        <p:txBody>
          <a:bodyPr wrap="square" rtlCol="0">
            <a:spAutoFit/>
          </a:bodyPr>
          <a:lstStyle/>
          <a:p>
            <a:r>
              <a:rPr lang="en-US" sz="1600" b="1" dirty="0"/>
              <a:t>SEM images with 45° tilt of 4441 steel etched by Cl</a:t>
            </a:r>
            <a:r>
              <a:rPr lang="en-US" sz="1600" b="1" baseline="-25000" dirty="0"/>
              <a:t>2</a:t>
            </a:r>
            <a:r>
              <a:rPr lang="en-US" sz="1600" b="1" dirty="0"/>
              <a:t>/</a:t>
            </a:r>
            <a:r>
              <a:rPr lang="en-US" sz="1600" b="1" dirty="0" err="1"/>
              <a:t>Ar</a:t>
            </a:r>
            <a:r>
              <a:rPr lang="en-US" sz="1600" b="1" dirty="0"/>
              <a:t> plasma and cleaned with H</a:t>
            </a:r>
            <a:r>
              <a:rPr lang="en-US" sz="1600" b="1" baseline="-25000" dirty="0"/>
              <a:t>2</a:t>
            </a:r>
            <a:r>
              <a:rPr lang="en-US" sz="1600" b="1" dirty="0"/>
              <a:t> plasma</a:t>
            </a:r>
            <a:endParaRPr lang="fr-FR" sz="1600" b="1" dirty="0"/>
          </a:p>
        </p:txBody>
      </p:sp>
      <p:sp>
        <p:nvSpPr>
          <p:cNvPr id="10" name="ZoneTexte 9">
            <a:extLst>
              <a:ext uri="{FF2B5EF4-FFF2-40B4-BE49-F238E27FC236}">
                <a16:creationId xmlns:a16="http://schemas.microsoft.com/office/drawing/2014/main" id="{69B7E9C7-3B29-4464-A32F-914906AB10B7}"/>
              </a:ext>
            </a:extLst>
          </p:cNvPr>
          <p:cNvSpPr txBox="1"/>
          <p:nvPr/>
        </p:nvSpPr>
        <p:spPr>
          <a:xfrm>
            <a:off x="1208147" y="1136486"/>
            <a:ext cx="9155699" cy="707886"/>
          </a:xfrm>
          <a:prstGeom prst="rect">
            <a:avLst/>
          </a:prstGeom>
          <a:noFill/>
          <a:ln>
            <a:solidFill>
              <a:schemeClr val="tx1"/>
            </a:solidFill>
          </a:ln>
        </p:spPr>
        <p:txBody>
          <a:bodyPr wrap="square" rtlCol="0">
            <a:spAutoFit/>
          </a:bodyPr>
          <a:lstStyle/>
          <a:p>
            <a:r>
              <a:rPr lang="fr-FR" sz="2000" b="1" dirty="0" err="1"/>
              <a:t>Etching</a:t>
            </a:r>
            <a:r>
              <a:rPr lang="fr-FR" sz="2000" b="1" dirty="0"/>
              <a:t> </a:t>
            </a:r>
            <a:r>
              <a:rPr lang="fr-FR" sz="2000" b="1" dirty="0" err="1"/>
              <a:t>parameters</a:t>
            </a:r>
            <a:r>
              <a:rPr lang="fr-FR" sz="2000" b="1" dirty="0"/>
              <a:t>: </a:t>
            </a:r>
            <a:r>
              <a:rPr lang="fr-FR" sz="2000" dirty="0"/>
              <a:t>800 W/ 5 </a:t>
            </a:r>
            <a:r>
              <a:rPr lang="fr-FR" sz="2000" dirty="0" err="1"/>
              <a:t>mTorr</a:t>
            </a:r>
            <a:r>
              <a:rPr lang="fr-FR" sz="2000" dirty="0"/>
              <a:t>/ 60 </a:t>
            </a:r>
            <a:r>
              <a:rPr lang="fr-FR" sz="2000" dirty="0" err="1"/>
              <a:t>sccm</a:t>
            </a:r>
            <a:r>
              <a:rPr lang="fr-FR" sz="2000" dirty="0"/>
              <a:t> (Cl</a:t>
            </a:r>
            <a:r>
              <a:rPr lang="fr-FR" sz="2000" baseline="-25000" dirty="0"/>
              <a:t>2</a:t>
            </a:r>
            <a:r>
              <a:rPr lang="fr-FR" sz="2000" dirty="0"/>
              <a:t>/Ar(30%)/ -150 V/ 220°C/ 60 min.</a:t>
            </a:r>
          </a:p>
          <a:p>
            <a:r>
              <a:rPr lang="fr-FR" sz="2000" b="1" dirty="0"/>
              <a:t>Plasma </a:t>
            </a:r>
            <a:r>
              <a:rPr lang="fr-FR" sz="2000" b="1" dirty="0" err="1"/>
              <a:t>cleaning</a:t>
            </a:r>
            <a:r>
              <a:rPr lang="fr-FR" sz="2000" b="1" dirty="0"/>
              <a:t> : </a:t>
            </a:r>
            <a:r>
              <a:rPr lang="fr-FR" sz="2000" dirty="0"/>
              <a:t>500 W/ 3 </a:t>
            </a:r>
            <a:r>
              <a:rPr lang="fr-FR" sz="2000" dirty="0" err="1"/>
              <a:t>mTorr</a:t>
            </a:r>
            <a:r>
              <a:rPr lang="fr-FR" sz="2000" dirty="0"/>
              <a:t>/ 60 </a:t>
            </a:r>
            <a:r>
              <a:rPr lang="fr-FR" sz="2000" dirty="0" err="1"/>
              <a:t>sccm</a:t>
            </a:r>
            <a:r>
              <a:rPr lang="fr-FR" sz="2000" dirty="0"/>
              <a:t> H</a:t>
            </a:r>
            <a:r>
              <a:rPr lang="fr-FR" sz="2000" baseline="-25000" dirty="0"/>
              <a:t>2</a:t>
            </a:r>
            <a:r>
              <a:rPr lang="fr-FR" sz="2000" dirty="0"/>
              <a:t>/10 min.</a:t>
            </a:r>
          </a:p>
        </p:txBody>
      </p:sp>
      <p:sp>
        <p:nvSpPr>
          <p:cNvPr id="16" name="Espace réservé du texte 10">
            <a:extLst>
              <a:ext uri="{FF2B5EF4-FFF2-40B4-BE49-F238E27FC236}">
                <a16:creationId xmlns:a16="http://schemas.microsoft.com/office/drawing/2014/main" id="{A2A90BB3-1CF6-4FB8-AD71-3CAFEE330D56}"/>
              </a:ext>
            </a:extLst>
          </p:cNvPr>
          <p:cNvSpPr txBox="1">
            <a:spLocks/>
          </p:cNvSpPr>
          <p:nvPr/>
        </p:nvSpPr>
        <p:spPr>
          <a:xfrm>
            <a:off x="518638" y="599125"/>
            <a:ext cx="9845208" cy="304699"/>
          </a:xfrm>
          <a:prstGeom prst="rect">
            <a:avLst/>
          </a:prstGeom>
          <a:noFill/>
        </p:spPr>
        <p:txBody>
          <a:bodyPr wrap="square" lIns="0" tIns="0" rIns="0" bIns="0" rtlCol="0">
            <a:spAutoFit/>
          </a:bodyPr>
          <a:lstStyle>
            <a:lvl1pPr marL="0" indent="0" algn="l" defTabSz="1007943" rtl="0" eaLnBrk="1" latinLnBrk="0" hangingPunct="1">
              <a:lnSpc>
                <a:spcPct val="90000"/>
              </a:lnSpc>
              <a:spcBef>
                <a:spcPts val="1102"/>
              </a:spcBef>
              <a:buFontTx/>
              <a:buNone/>
              <a:defRPr sz="2500" b="1" i="0" kern="1200" baseline="0">
                <a:solidFill>
                  <a:srgbClr val="EA5B0C"/>
                </a:solidFill>
                <a:latin typeface="arial" charset="0"/>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fr-FR" sz="2200" dirty="0"/>
              <a:t>Etching </a:t>
            </a:r>
            <a:r>
              <a:rPr lang="fr-FR" sz="2200" dirty="0" err="1"/>
              <a:t>with</a:t>
            </a:r>
            <a:r>
              <a:rPr lang="fr-FR" sz="2200" dirty="0"/>
              <a:t> Cl</a:t>
            </a:r>
            <a:r>
              <a:rPr lang="fr-FR" sz="2200" baseline="-25000" dirty="0"/>
              <a:t>2</a:t>
            </a:r>
            <a:r>
              <a:rPr lang="fr-FR" sz="2200" dirty="0"/>
              <a:t>/Ar plasma and </a:t>
            </a:r>
            <a:r>
              <a:rPr lang="fr-FR" sz="2200" dirty="0" err="1"/>
              <a:t>cleaning</a:t>
            </a:r>
            <a:r>
              <a:rPr lang="fr-FR" sz="2200" dirty="0"/>
              <a:t> </a:t>
            </a:r>
            <a:r>
              <a:rPr lang="fr-FR" sz="2200" dirty="0" err="1"/>
              <a:t>with</a:t>
            </a:r>
            <a:r>
              <a:rPr lang="fr-FR" sz="2200" dirty="0"/>
              <a:t> H</a:t>
            </a:r>
            <a:r>
              <a:rPr lang="fr-FR" sz="2200" baseline="-25000" dirty="0"/>
              <a:t>2</a:t>
            </a:r>
            <a:r>
              <a:rPr lang="fr-FR" sz="2200" dirty="0"/>
              <a:t> plasma</a:t>
            </a:r>
          </a:p>
        </p:txBody>
      </p:sp>
      <p:sp>
        <p:nvSpPr>
          <p:cNvPr id="17" name="Espace réservé du texte 1">
            <a:extLst>
              <a:ext uri="{FF2B5EF4-FFF2-40B4-BE49-F238E27FC236}">
                <a16:creationId xmlns:a16="http://schemas.microsoft.com/office/drawing/2014/main" id="{E2D387CD-C200-469D-A409-79A04E473E78}"/>
              </a:ext>
            </a:extLst>
          </p:cNvPr>
          <p:cNvSpPr>
            <a:spLocks noGrp="1"/>
          </p:cNvSpPr>
          <p:nvPr>
            <p:ph type="body" sz="quarter" idx="10"/>
          </p:nvPr>
        </p:nvSpPr>
        <p:spPr>
          <a:xfrm>
            <a:off x="518638" y="119934"/>
            <a:ext cx="10695050" cy="415356"/>
          </a:xfrm>
        </p:spPr>
        <p:txBody>
          <a:bodyPr/>
          <a:lstStyle/>
          <a:p>
            <a:r>
              <a:rPr lang="fr-FR" sz="2600" dirty="0"/>
              <a:t>Etching of </a:t>
            </a:r>
            <a:r>
              <a:rPr lang="fr-FR" sz="2600" dirty="0" err="1"/>
              <a:t>stainless</a:t>
            </a:r>
            <a:r>
              <a:rPr lang="fr-FR" sz="2600" dirty="0"/>
              <a:t> </a:t>
            </a:r>
            <a:r>
              <a:rPr lang="fr-FR" sz="2600" dirty="0" err="1"/>
              <a:t>steels</a:t>
            </a:r>
            <a:r>
              <a:rPr lang="fr-FR" sz="2600" dirty="0"/>
              <a:t> </a:t>
            </a:r>
            <a:r>
              <a:rPr lang="fr-FR" sz="2600" dirty="0" err="1"/>
              <a:t>with</a:t>
            </a:r>
            <a:r>
              <a:rPr lang="fr-FR" sz="2600" dirty="0"/>
              <a:t> sol-gel Al</a:t>
            </a:r>
            <a:r>
              <a:rPr lang="fr-FR" sz="2600" baseline="-25000" dirty="0"/>
              <a:t>2</a:t>
            </a:r>
            <a:r>
              <a:rPr lang="fr-FR" sz="2600" dirty="0"/>
              <a:t>O</a:t>
            </a:r>
            <a:r>
              <a:rPr lang="fr-FR" sz="2600" baseline="-25000" dirty="0"/>
              <a:t>3 </a:t>
            </a:r>
            <a:r>
              <a:rPr lang="fr-FR" sz="2600" dirty="0" err="1"/>
              <a:t>masks</a:t>
            </a:r>
            <a:r>
              <a:rPr lang="fr-FR" sz="2600" dirty="0"/>
              <a:t> </a:t>
            </a:r>
          </a:p>
        </p:txBody>
      </p:sp>
      <p:sp>
        <p:nvSpPr>
          <p:cNvPr id="4" name="Espace réservé du pied de page 3"/>
          <p:cNvSpPr>
            <a:spLocks noGrp="1"/>
          </p:cNvSpPr>
          <p:nvPr>
            <p:ph type="ftr" sz="quarter" idx="14"/>
          </p:nvPr>
        </p:nvSpPr>
        <p:spPr/>
        <p:txBody>
          <a:bodyPr/>
          <a:lstStyle/>
          <a:p>
            <a:r>
              <a:rPr lang="fr-FR"/>
              <a:t>PESM, june 19-20, 2023 </a:t>
            </a:r>
            <a:endParaRPr lang="fr-FR" dirty="0"/>
          </a:p>
        </p:txBody>
      </p:sp>
      <p:pic>
        <p:nvPicPr>
          <p:cNvPr id="11" name="Image 1027">
            <a:extLst>
              <a:ext uri="{FF2B5EF4-FFF2-40B4-BE49-F238E27FC236}">
                <a16:creationId xmlns:a16="http://schemas.microsoft.com/office/drawing/2014/main" id="{D6F46540-105B-4ADA-B4EA-9DAB20D78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2543" y="20105"/>
            <a:ext cx="2725911" cy="751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26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re 1"/>
          <p:cNvSpPr txBox="1">
            <a:spLocks/>
          </p:cNvSpPr>
          <p:nvPr/>
        </p:nvSpPr>
        <p:spPr>
          <a:xfrm>
            <a:off x="174070" y="176382"/>
            <a:ext cx="9793088" cy="563563"/>
          </a:xfrm>
          <a:prstGeom prst="rect">
            <a:avLst/>
          </a:prstGeom>
        </p:spPr>
        <p:txBody>
          <a:bodyPr/>
          <a:lstStyle>
            <a:lvl1pPr algn="l" rtl="0" eaLnBrk="0" fontAlgn="base" hangingPunct="0">
              <a:spcBef>
                <a:spcPct val="0"/>
              </a:spcBef>
              <a:spcAft>
                <a:spcPct val="0"/>
              </a:spcAft>
              <a:defRPr sz="2800" b="1">
                <a:solidFill>
                  <a:srgbClr val="0000CC"/>
                </a:solidFill>
                <a:latin typeface="+mn-lt"/>
                <a:ea typeface="MS PGothic" pitchFamily="34" charset="-128"/>
                <a:cs typeface="ＭＳ Ｐゴシック" pitchFamily="-112" charset="-128"/>
              </a:defRPr>
            </a:lvl1pPr>
            <a:lvl2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2pPr>
            <a:lvl3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3pPr>
            <a:lvl4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4pPr>
            <a:lvl5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5pPr>
            <a:lvl6pPr marL="457200" algn="ctr" rtl="0" fontAlgn="base">
              <a:spcBef>
                <a:spcPct val="0"/>
              </a:spcBef>
              <a:spcAft>
                <a:spcPct val="0"/>
              </a:spcAft>
              <a:defRPr sz="3600" b="1">
                <a:solidFill>
                  <a:schemeClr val="bg1"/>
                </a:solidFill>
                <a:latin typeface="Arial" charset="0"/>
              </a:defRPr>
            </a:lvl6pPr>
            <a:lvl7pPr marL="914400" algn="ctr" rtl="0" fontAlgn="base">
              <a:spcBef>
                <a:spcPct val="0"/>
              </a:spcBef>
              <a:spcAft>
                <a:spcPct val="0"/>
              </a:spcAft>
              <a:defRPr sz="3600" b="1">
                <a:solidFill>
                  <a:schemeClr val="bg1"/>
                </a:solidFill>
                <a:latin typeface="Arial" charset="0"/>
              </a:defRPr>
            </a:lvl7pPr>
            <a:lvl8pPr marL="1371600" algn="ctr" rtl="0" fontAlgn="base">
              <a:spcBef>
                <a:spcPct val="0"/>
              </a:spcBef>
              <a:spcAft>
                <a:spcPct val="0"/>
              </a:spcAft>
              <a:defRPr sz="3600" b="1">
                <a:solidFill>
                  <a:schemeClr val="bg1"/>
                </a:solidFill>
                <a:latin typeface="Arial" charset="0"/>
              </a:defRPr>
            </a:lvl8pPr>
            <a:lvl9pPr marL="1828800" algn="ctr" rtl="0" fontAlgn="base">
              <a:spcBef>
                <a:spcPct val="0"/>
              </a:spcBef>
              <a:spcAft>
                <a:spcPct val="0"/>
              </a:spcAft>
              <a:defRPr sz="3600" b="1">
                <a:solidFill>
                  <a:schemeClr val="bg1"/>
                </a:solidFill>
                <a:latin typeface="Arial" charset="0"/>
              </a:defRPr>
            </a:lvl9pPr>
          </a:lstStyle>
          <a:p>
            <a:r>
              <a:rPr lang="en-US" altLang="fr-FR" sz="2400" kern="0" dirty="0" smtClean="0">
                <a:latin typeface="Constantia" panose="02030602050306030303" pitchFamily="18" charset="0"/>
              </a:rPr>
              <a:t>Plan</a:t>
            </a:r>
            <a:endParaRPr lang="en-US" altLang="fr-FR" sz="2400" kern="0" dirty="0">
              <a:latin typeface="Constantia" panose="02030602050306030303" pitchFamily="18" charset="0"/>
            </a:endParaRPr>
          </a:p>
        </p:txBody>
      </p:sp>
      <p:sp>
        <p:nvSpPr>
          <p:cNvPr id="27" name="Text Box 5"/>
          <p:cNvSpPr txBox="1">
            <a:spLocks noChangeArrowheads="1"/>
          </p:cNvSpPr>
          <p:nvPr/>
        </p:nvSpPr>
        <p:spPr bwMode="auto">
          <a:xfrm>
            <a:off x="3344334" y="1941515"/>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b="1">
                <a:solidFill>
                  <a:schemeClr val="tx1"/>
                </a:solidFill>
                <a:latin typeface="Times New Roman" pitchFamily="18" charset="0"/>
              </a:defRPr>
            </a:lvl1pPr>
            <a:lvl2pPr marL="742950" indent="-285750" eaLnBrk="0" hangingPunct="0">
              <a:defRPr sz="1200" b="1">
                <a:solidFill>
                  <a:schemeClr val="tx1"/>
                </a:solidFill>
                <a:latin typeface="Times New Roman" pitchFamily="18" charset="0"/>
              </a:defRPr>
            </a:lvl2pPr>
            <a:lvl3pPr marL="1143000" indent="-228600" eaLnBrk="0" hangingPunct="0">
              <a:defRPr sz="1200" b="1">
                <a:solidFill>
                  <a:schemeClr val="tx1"/>
                </a:solidFill>
                <a:latin typeface="Times New Roman" pitchFamily="18" charset="0"/>
              </a:defRPr>
            </a:lvl3pPr>
            <a:lvl4pPr marL="1600200" indent="-228600" eaLnBrk="0" hangingPunct="0">
              <a:defRPr sz="1200" b="1">
                <a:solidFill>
                  <a:schemeClr val="tx1"/>
                </a:solidFill>
                <a:latin typeface="Times New Roman" pitchFamily="18" charset="0"/>
              </a:defRPr>
            </a:lvl4pPr>
            <a:lvl5pPr marL="2057400" indent="-228600" eaLnBrk="0" hangingPunct="0">
              <a:defRPr sz="1200" b="1">
                <a:solidFill>
                  <a:schemeClr val="tx1"/>
                </a:solidFill>
                <a:latin typeface="Times New Roman" pitchFamily="18" charset="0"/>
              </a:defRPr>
            </a:lvl5pPr>
            <a:lvl6pPr marL="2514600" indent="-228600" eaLnBrk="0" fontAlgn="base" hangingPunct="0">
              <a:spcBef>
                <a:spcPct val="0"/>
              </a:spcBef>
              <a:spcAft>
                <a:spcPct val="0"/>
              </a:spcAft>
              <a:defRPr sz="1200" b="1">
                <a:solidFill>
                  <a:schemeClr val="tx1"/>
                </a:solidFill>
                <a:latin typeface="Times New Roman" pitchFamily="18" charset="0"/>
              </a:defRPr>
            </a:lvl6pPr>
            <a:lvl7pPr marL="2971800" indent="-228600" eaLnBrk="0" fontAlgn="base" hangingPunct="0">
              <a:spcBef>
                <a:spcPct val="0"/>
              </a:spcBef>
              <a:spcAft>
                <a:spcPct val="0"/>
              </a:spcAft>
              <a:defRPr sz="1200" b="1">
                <a:solidFill>
                  <a:schemeClr val="tx1"/>
                </a:solidFill>
                <a:latin typeface="Times New Roman" pitchFamily="18" charset="0"/>
              </a:defRPr>
            </a:lvl7pPr>
            <a:lvl8pPr marL="3429000" indent="-228600" eaLnBrk="0" fontAlgn="base" hangingPunct="0">
              <a:spcBef>
                <a:spcPct val="0"/>
              </a:spcBef>
              <a:spcAft>
                <a:spcPct val="0"/>
              </a:spcAft>
              <a:defRPr sz="1200" b="1">
                <a:solidFill>
                  <a:schemeClr val="tx1"/>
                </a:solidFill>
                <a:latin typeface="Times New Roman" pitchFamily="18" charset="0"/>
              </a:defRPr>
            </a:lvl8pPr>
            <a:lvl9pPr marL="3886200" indent="-228600" eaLnBrk="0" fontAlgn="base" hangingPunct="0">
              <a:spcBef>
                <a:spcPct val="0"/>
              </a:spcBef>
              <a:spcAft>
                <a:spcPct val="0"/>
              </a:spcAft>
              <a:defRPr sz="1200" b="1">
                <a:solidFill>
                  <a:schemeClr val="tx1"/>
                </a:solidFill>
                <a:latin typeface="Times New Roman" pitchFamily="18" charset="0"/>
              </a:defRPr>
            </a:lvl9pPr>
          </a:lstStyle>
          <a:p>
            <a:pPr eaLnBrk="1" hangingPunct="1"/>
            <a:endParaRPr lang="en-US" dirty="0"/>
          </a:p>
        </p:txBody>
      </p:sp>
      <p:sp>
        <p:nvSpPr>
          <p:cNvPr id="28" name="Text Box 6"/>
          <p:cNvSpPr txBox="1">
            <a:spLocks noChangeArrowheads="1"/>
          </p:cNvSpPr>
          <p:nvPr/>
        </p:nvSpPr>
        <p:spPr bwMode="auto">
          <a:xfrm>
            <a:off x="174070" y="862591"/>
            <a:ext cx="6460906"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2563" indent="-182563" eaLnBrk="0" hangingPunct="0">
              <a:tabLst>
                <a:tab pos="263525" algn="l"/>
                <a:tab pos="355600" algn="l"/>
              </a:tabLst>
              <a:defRPr sz="1200" b="1">
                <a:solidFill>
                  <a:schemeClr val="tx1"/>
                </a:solidFill>
                <a:latin typeface="Times New Roman" pitchFamily="18" charset="0"/>
              </a:defRPr>
            </a:lvl1pPr>
            <a:lvl2pPr marL="627063" eaLnBrk="0" hangingPunct="0">
              <a:tabLst>
                <a:tab pos="263525" algn="l"/>
                <a:tab pos="355600" algn="l"/>
              </a:tabLst>
              <a:defRPr sz="1200" b="1">
                <a:solidFill>
                  <a:schemeClr val="tx1"/>
                </a:solidFill>
                <a:latin typeface="Times New Roman" pitchFamily="18" charset="0"/>
              </a:defRPr>
            </a:lvl2pPr>
            <a:lvl3pPr marL="1143000" indent="-228600" eaLnBrk="0" hangingPunct="0">
              <a:tabLst>
                <a:tab pos="263525" algn="l"/>
                <a:tab pos="355600" algn="l"/>
              </a:tabLst>
              <a:defRPr sz="1200" b="1">
                <a:solidFill>
                  <a:schemeClr val="tx1"/>
                </a:solidFill>
                <a:latin typeface="Times New Roman" pitchFamily="18" charset="0"/>
              </a:defRPr>
            </a:lvl3pPr>
            <a:lvl4pPr marL="1600200" indent="-228600" eaLnBrk="0" hangingPunct="0">
              <a:tabLst>
                <a:tab pos="263525" algn="l"/>
                <a:tab pos="355600" algn="l"/>
              </a:tabLst>
              <a:defRPr sz="1200" b="1">
                <a:solidFill>
                  <a:schemeClr val="tx1"/>
                </a:solidFill>
                <a:latin typeface="Times New Roman" pitchFamily="18" charset="0"/>
              </a:defRPr>
            </a:lvl4pPr>
            <a:lvl5pPr marL="2057400" indent="-228600" eaLnBrk="0" hangingPunct="0">
              <a:tabLst>
                <a:tab pos="263525" algn="l"/>
                <a:tab pos="355600" algn="l"/>
              </a:tabLst>
              <a:defRPr sz="1200" b="1">
                <a:solidFill>
                  <a:schemeClr val="tx1"/>
                </a:solidFill>
                <a:latin typeface="Times New Roman" pitchFamily="18" charset="0"/>
              </a:defRPr>
            </a:lvl5pPr>
            <a:lvl6pPr marL="2514600" indent="-228600" eaLnBrk="0" fontAlgn="base" hangingPunct="0">
              <a:spcBef>
                <a:spcPct val="0"/>
              </a:spcBef>
              <a:spcAft>
                <a:spcPct val="0"/>
              </a:spcAft>
              <a:tabLst>
                <a:tab pos="263525" algn="l"/>
                <a:tab pos="355600" algn="l"/>
              </a:tabLst>
              <a:defRPr sz="1200" b="1">
                <a:solidFill>
                  <a:schemeClr val="tx1"/>
                </a:solidFill>
                <a:latin typeface="Times New Roman" pitchFamily="18" charset="0"/>
              </a:defRPr>
            </a:lvl6pPr>
            <a:lvl7pPr marL="2971800" indent="-228600" eaLnBrk="0" fontAlgn="base" hangingPunct="0">
              <a:spcBef>
                <a:spcPct val="0"/>
              </a:spcBef>
              <a:spcAft>
                <a:spcPct val="0"/>
              </a:spcAft>
              <a:tabLst>
                <a:tab pos="263525" algn="l"/>
                <a:tab pos="355600" algn="l"/>
              </a:tabLst>
              <a:defRPr sz="1200" b="1">
                <a:solidFill>
                  <a:schemeClr val="tx1"/>
                </a:solidFill>
                <a:latin typeface="Times New Roman" pitchFamily="18" charset="0"/>
              </a:defRPr>
            </a:lvl7pPr>
            <a:lvl8pPr marL="3429000" indent="-228600" eaLnBrk="0" fontAlgn="base" hangingPunct="0">
              <a:spcBef>
                <a:spcPct val="0"/>
              </a:spcBef>
              <a:spcAft>
                <a:spcPct val="0"/>
              </a:spcAft>
              <a:tabLst>
                <a:tab pos="263525" algn="l"/>
                <a:tab pos="355600" algn="l"/>
              </a:tabLst>
              <a:defRPr sz="1200" b="1">
                <a:solidFill>
                  <a:schemeClr val="tx1"/>
                </a:solidFill>
                <a:latin typeface="Times New Roman" pitchFamily="18" charset="0"/>
              </a:defRPr>
            </a:lvl8pPr>
            <a:lvl9pPr marL="3886200" indent="-228600" eaLnBrk="0" fontAlgn="base" hangingPunct="0">
              <a:spcBef>
                <a:spcPct val="0"/>
              </a:spcBef>
              <a:spcAft>
                <a:spcPct val="0"/>
              </a:spcAft>
              <a:tabLst>
                <a:tab pos="263525" algn="l"/>
                <a:tab pos="355600" algn="l"/>
              </a:tabLst>
              <a:defRPr sz="1200" b="1">
                <a:solidFill>
                  <a:schemeClr val="tx1"/>
                </a:solidFill>
                <a:latin typeface="Times New Roman" pitchFamily="18" charset="0"/>
              </a:defRPr>
            </a:lvl9pPr>
          </a:lstStyle>
          <a:p>
            <a:pPr marL="0" indent="0" eaLnBrk="1" hangingPunct="1">
              <a:lnSpc>
                <a:spcPct val="200000"/>
              </a:lnSpc>
              <a:spcBef>
                <a:spcPct val="50000"/>
              </a:spcBef>
            </a:pPr>
            <a:r>
              <a:rPr lang="fr-FR" sz="1800" dirty="0" smtClean="0">
                <a:latin typeface="Constantia" panose="02030602050306030303" pitchFamily="18" charset="0"/>
              </a:rPr>
              <a:t>I- Introduction</a:t>
            </a:r>
          </a:p>
          <a:p>
            <a:pPr marL="0" indent="0" eaLnBrk="1" hangingPunct="1">
              <a:spcBef>
                <a:spcPts val="0"/>
              </a:spcBef>
            </a:pPr>
            <a:r>
              <a:rPr lang="fr-FR" altLang="fr-FR" sz="1800" kern="0" dirty="0" smtClean="0">
                <a:latin typeface="Constantia" panose="02030602050306030303" pitchFamily="18" charset="0"/>
              </a:rPr>
              <a:t>Les aciers inoxydables pour réaliser les objectifs de développement durable (ODD) </a:t>
            </a:r>
          </a:p>
          <a:p>
            <a:r>
              <a:rPr lang="fr-FR" altLang="fr-FR" sz="1800" kern="0" dirty="0" smtClean="0">
                <a:latin typeface="Constantia" panose="02030602050306030303" pitchFamily="18" charset="0"/>
              </a:rPr>
              <a:t>Texturation de surface pour les ODD</a:t>
            </a:r>
          </a:p>
          <a:p>
            <a:pPr marL="11113" indent="-11113"/>
            <a:r>
              <a:rPr lang="fr-FR" altLang="fr-FR" sz="1800" kern="0" dirty="0" smtClean="0">
                <a:latin typeface="Constantia" panose="02030602050306030303" pitchFamily="18" charset="0"/>
              </a:rPr>
              <a:t>Littérature </a:t>
            </a:r>
            <a:r>
              <a:rPr lang="fr-FR" altLang="fr-FR" sz="1800" kern="0" dirty="0">
                <a:latin typeface="Constantia" panose="02030602050306030303" pitchFamily="18" charset="0"/>
              </a:rPr>
              <a:t>sur la </a:t>
            </a:r>
            <a:r>
              <a:rPr lang="fr-FR" altLang="fr-FR" sz="1800" kern="0" dirty="0" smtClean="0">
                <a:latin typeface="Constantia" panose="02030602050306030303" pitchFamily="18" charset="0"/>
              </a:rPr>
              <a:t>texturation de surface des matériaux massifs </a:t>
            </a:r>
          </a:p>
          <a:p>
            <a:r>
              <a:rPr lang="fr-FR" altLang="fr-FR" sz="1800" kern="0" dirty="0" smtClean="0">
                <a:latin typeface="Constantia" panose="02030602050306030303" pitchFamily="18" charset="0"/>
              </a:rPr>
              <a:t>II-Expérience: gravure par plasmas inductif à base de chlore</a:t>
            </a:r>
          </a:p>
          <a:p>
            <a:pPr marL="0" indent="0" eaLnBrk="1" hangingPunct="1">
              <a:spcBef>
                <a:spcPts val="0"/>
              </a:spcBef>
            </a:pPr>
            <a:r>
              <a:rPr lang="fr-FR" altLang="fr-FR" sz="1800" kern="0" dirty="0" smtClean="0">
                <a:latin typeface="Constantia" panose="02030602050306030303" pitchFamily="18" charset="0"/>
              </a:rPr>
              <a:t>III- Optimisation de la gravure des aciers inoxydables</a:t>
            </a:r>
          </a:p>
          <a:p>
            <a:pPr marL="0" indent="0" eaLnBrk="1" hangingPunct="1">
              <a:spcBef>
                <a:spcPts val="0"/>
              </a:spcBef>
            </a:pPr>
            <a:r>
              <a:rPr lang="fr-FR" altLang="fr-FR" sz="1800" kern="0" dirty="0" smtClean="0">
                <a:latin typeface="Constantia" panose="02030602050306030303" pitchFamily="18" charset="0"/>
              </a:rPr>
              <a:t>III-1 Mécanismes de gravure</a:t>
            </a:r>
          </a:p>
          <a:p>
            <a:pPr marL="0" indent="0" eaLnBrk="1" hangingPunct="1">
              <a:spcBef>
                <a:spcPts val="0"/>
              </a:spcBef>
            </a:pPr>
            <a:r>
              <a:rPr lang="fr-FR" altLang="fr-FR" sz="1800" kern="0" dirty="0" smtClean="0">
                <a:latin typeface="Constantia" panose="02030602050306030303" pitchFamily="18" charset="0"/>
              </a:rPr>
              <a:t>III-2 Gravure des composants principaux des aciers inoxydables</a:t>
            </a:r>
            <a:endParaRPr lang="fr-FR" sz="1800" kern="0" dirty="0" smtClean="0">
              <a:latin typeface="Constantia" panose="02030602050306030303" pitchFamily="18" charset="0"/>
            </a:endParaRPr>
          </a:p>
          <a:p>
            <a:pPr marL="0" indent="0" eaLnBrk="1" hangingPunct="1">
              <a:spcBef>
                <a:spcPts val="0"/>
              </a:spcBef>
            </a:pPr>
            <a:r>
              <a:rPr lang="fr-FR" altLang="fr-FR" sz="1800" kern="0" dirty="0" smtClean="0">
                <a:latin typeface="Constantia" panose="02030602050306030303" pitchFamily="18" charset="0"/>
              </a:rPr>
              <a:t>IV-Mesures XPS à l’aide du système de </a:t>
            </a:r>
            <a:r>
              <a:rPr lang="fr-FR" altLang="fr-FR" sz="1800" kern="0" dirty="0" smtClean="0">
                <a:latin typeface="Constantia" panose="02030602050306030303" pitchFamily="18" charset="0"/>
              </a:rPr>
              <a:t>transfert</a:t>
            </a:r>
            <a:endParaRPr lang="fr-FR" sz="1800" kern="0" dirty="0" smtClean="0">
              <a:latin typeface="Constantia" panose="02030602050306030303" pitchFamily="18" charset="0"/>
            </a:endParaRPr>
          </a:p>
          <a:p>
            <a:pPr marL="0" indent="0" eaLnBrk="1" hangingPunct="1">
              <a:spcBef>
                <a:spcPts val="0"/>
              </a:spcBef>
            </a:pPr>
            <a:r>
              <a:rPr lang="fr-FR" altLang="fr-FR" sz="1800" kern="0" dirty="0" smtClean="0">
                <a:latin typeface="Constantia" panose="02030602050306030303" pitchFamily="18" charset="0"/>
              </a:rPr>
              <a:t>Conclusion</a:t>
            </a:r>
          </a:p>
          <a:p>
            <a:pPr marL="0" indent="0" eaLnBrk="1" hangingPunct="1">
              <a:lnSpc>
                <a:spcPct val="200000"/>
              </a:lnSpc>
              <a:spcBef>
                <a:spcPct val="50000"/>
              </a:spcBef>
            </a:pPr>
            <a:endParaRPr lang="en-US" sz="1800" dirty="0" smtClean="0">
              <a:latin typeface="Constantia" panose="02030602050306030303" pitchFamily="18" charset="0"/>
            </a:endParaRPr>
          </a:p>
        </p:txBody>
      </p:sp>
      <p:pic>
        <p:nvPicPr>
          <p:cNvPr id="2" name="Image 1"/>
          <p:cNvPicPr>
            <a:picLocks noChangeAspect="1"/>
          </p:cNvPicPr>
          <p:nvPr/>
        </p:nvPicPr>
        <p:blipFill>
          <a:blip r:embed="rId3"/>
          <a:stretch>
            <a:fillRect/>
          </a:stretch>
        </p:blipFill>
        <p:spPr>
          <a:xfrm>
            <a:off x="8904312" y="4024610"/>
            <a:ext cx="2582964" cy="2436992"/>
          </a:xfrm>
          <a:prstGeom prst="rect">
            <a:avLst/>
          </a:prstGeom>
        </p:spPr>
      </p:pic>
      <p:pic>
        <p:nvPicPr>
          <p:cNvPr id="7" name="Image 6"/>
          <p:cNvPicPr>
            <a:picLocks noChangeAspect="1"/>
          </p:cNvPicPr>
          <p:nvPr/>
        </p:nvPicPr>
        <p:blipFill>
          <a:blip r:embed="rId4"/>
          <a:stretch>
            <a:fillRect/>
          </a:stretch>
        </p:blipFill>
        <p:spPr>
          <a:xfrm>
            <a:off x="2778435" y="4862452"/>
            <a:ext cx="2024449" cy="1779275"/>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1440" y="4862452"/>
            <a:ext cx="2844316" cy="1599150"/>
          </a:xfrm>
          <a:prstGeom prst="rect">
            <a:avLst/>
          </a:prstGeom>
        </p:spPr>
      </p:pic>
      <p:pic>
        <p:nvPicPr>
          <p:cNvPr id="6148" name="Picture 4" descr="L'UNESCO et les objectifs de développement dura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8316" y="1162676"/>
            <a:ext cx="5620757" cy="279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484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4917" r="2186" b="12554"/>
          <a:stretch/>
        </p:blipFill>
        <p:spPr>
          <a:xfrm>
            <a:off x="4894509" y="1026030"/>
            <a:ext cx="4630992" cy="2713543"/>
          </a:xfrm>
          <a:prstGeom prst="rect">
            <a:avLst/>
          </a:prstGeom>
        </p:spPr>
      </p:pic>
      <p:grpSp>
        <p:nvGrpSpPr>
          <p:cNvPr id="10" name="Group 41"/>
          <p:cNvGrpSpPr>
            <a:grpSpLocks/>
          </p:cNvGrpSpPr>
          <p:nvPr/>
        </p:nvGrpSpPr>
        <p:grpSpPr bwMode="auto">
          <a:xfrm>
            <a:off x="10291914" y="605884"/>
            <a:ext cx="1835150" cy="2954338"/>
            <a:chOff x="4536" y="118"/>
            <a:chExt cx="1156" cy="1861"/>
          </a:xfrm>
        </p:grpSpPr>
        <p:sp>
          <p:nvSpPr>
            <p:cNvPr id="11" name="Text Box 29"/>
            <p:cNvSpPr txBox="1">
              <a:spLocks noChangeArrowheads="1"/>
            </p:cNvSpPr>
            <p:nvPr/>
          </p:nvSpPr>
          <p:spPr bwMode="auto">
            <a:xfrm>
              <a:off x="4569" y="178"/>
              <a:ext cx="1089" cy="33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2700"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1400" dirty="0" smtClean="0">
                  <a:latin typeface="Constantia" panose="02030602050306030303" pitchFamily="18" charset="0"/>
                </a:rPr>
                <a:t>Technologies de </a:t>
              </a:r>
              <a:r>
                <a:rPr lang="en-GB" altLang="en-US" sz="1400" dirty="0" err="1" smtClean="0">
                  <a:latin typeface="Constantia" panose="02030602050306030303" pitchFamily="18" charset="0"/>
                </a:rPr>
                <a:t>l’énergie</a:t>
              </a:r>
              <a:r>
                <a:rPr lang="en-GB" altLang="en-US" sz="1400" dirty="0" smtClean="0">
                  <a:latin typeface="Constantia" panose="02030602050306030303" pitchFamily="18" charset="0"/>
                </a:rPr>
                <a:t> (</a:t>
              </a:r>
              <a:r>
                <a:rPr lang="en-GB" altLang="en-US" sz="1400" dirty="0" err="1" smtClean="0">
                  <a:latin typeface="Constantia" panose="02030602050306030303" pitchFamily="18" charset="0"/>
                </a:rPr>
                <a:t>nuclèaire</a:t>
              </a:r>
              <a:r>
                <a:rPr lang="en-GB" altLang="en-US" sz="1400" dirty="0" smtClean="0">
                  <a:latin typeface="Constantia" panose="02030602050306030303" pitchFamily="18" charset="0"/>
                </a:rPr>
                <a:t>)</a:t>
              </a:r>
              <a:endParaRPr lang="en-GB" altLang="en-US" sz="1400" dirty="0">
                <a:latin typeface="Constantia" panose="02030602050306030303" pitchFamily="18" charset="0"/>
              </a:endParaRPr>
            </a:p>
          </p:txBody>
        </p:sp>
        <p:sp>
          <p:nvSpPr>
            <p:cNvPr id="12" name="AutoShape 31"/>
            <p:cNvSpPr>
              <a:spLocks noChangeArrowheads="1"/>
            </p:cNvSpPr>
            <p:nvPr/>
          </p:nvSpPr>
          <p:spPr bwMode="auto">
            <a:xfrm>
              <a:off x="4536" y="118"/>
              <a:ext cx="1156" cy="1861"/>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onstantia" panose="02030602050306030303" pitchFamily="18" charset="0"/>
              </a:endParaRPr>
            </a:p>
          </p:txBody>
        </p:sp>
        <p:pic>
          <p:nvPicPr>
            <p:cNvPr id="13" name="Picture 39" descr="~AUT0001"/>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649" y="754"/>
              <a:ext cx="400" cy="1134"/>
            </a:xfrm>
            <a:prstGeom prst="rect">
              <a:avLst/>
            </a:prstGeom>
            <a:noFill/>
            <a:ln>
              <a:noFill/>
            </a:ln>
            <a:effectLst/>
            <a:extLst>
              <a:ext uri="{909E8E84-426E-40DD-AFC4-6F175D3DCCD1}">
                <a14:hiddenFill xmlns:a14="http://schemas.microsoft.com/office/drawing/2010/main">
                  <a:solidFill>
                    <a:srgbClr val="D49E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E733D"/>
                    </a:outerShdw>
                  </a:effectLst>
                </a14:hiddenEffects>
              </a:ext>
            </a:extLst>
          </p:spPr>
        </p:pic>
        <p:pic>
          <p:nvPicPr>
            <p:cNvPr id="14"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6" y="709"/>
              <a:ext cx="536" cy="118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5924056" y="5585017"/>
            <a:ext cx="2683363" cy="307777"/>
          </a:xfrm>
          <a:prstGeom prst="rect">
            <a:avLst/>
          </a:prstGeom>
        </p:spPr>
        <p:txBody>
          <a:bodyPr wrap="none">
            <a:spAutoFit/>
          </a:bodyPr>
          <a:lstStyle/>
          <a:p>
            <a:r>
              <a:rPr lang="en-GB" sz="1400" dirty="0">
                <a:latin typeface="Constantia" panose="02030602050306030303" pitchFamily="18" charset="0"/>
              </a:rPr>
              <a:t>https://www.worldstainless.org/</a:t>
            </a:r>
          </a:p>
        </p:txBody>
      </p:sp>
      <p:sp>
        <p:nvSpPr>
          <p:cNvPr id="16" name="Rectangle 21"/>
          <p:cNvSpPr>
            <a:spLocks noChangeArrowheads="1"/>
          </p:cNvSpPr>
          <p:nvPr/>
        </p:nvSpPr>
        <p:spPr bwMode="auto">
          <a:xfrm>
            <a:off x="233823" y="5576014"/>
            <a:ext cx="11380465" cy="110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effectLst>
                  <a:outerShdw blurRad="38100" dist="38100" dir="2700000" algn="tl">
                    <a:srgbClr val="000000"/>
                  </a:outerShdw>
                </a:effectLst>
                <a:latin typeface="Tahoma" panose="020B0604030504040204" pitchFamily="34" charset="0"/>
              </a:defRPr>
            </a:lvl1pPr>
            <a:lvl2pPr>
              <a:defRPr sz="4400">
                <a:solidFill>
                  <a:schemeClr val="tx2"/>
                </a:solidFill>
                <a:effectLst>
                  <a:outerShdw blurRad="38100" dist="38100" dir="2700000" algn="tl">
                    <a:srgbClr val="000000"/>
                  </a:outerShdw>
                </a:effectLst>
                <a:latin typeface="Tahoma" panose="020B0604030504040204" pitchFamily="34" charset="0"/>
              </a:defRPr>
            </a:lvl2pPr>
            <a:lvl3pPr>
              <a:defRPr sz="4400">
                <a:solidFill>
                  <a:schemeClr val="tx2"/>
                </a:solidFill>
                <a:effectLst>
                  <a:outerShdw blurRad="38100" dist="38100" dir="2700000" algn="tl">
                    <a:srgbClr val="000000"/>
                  </a:outerShdw>
                </a:effectLst>
                <a:latin typeface="Tahoma" panose="020B0604030504040204" pitchFamily="34" charset="0"/>
              </a:defRPr>
            </a:lvl3pPr>
            <a:lvl4pPr>
              <a:defRPr sz="4400">
                <a:solidFill>
                  <a:schemeClr val="tx2"/>
                </a:solidFill>
                <a:effectLst>
                  <a:outerShdw blurRad="38100" dist="38100" dir="2700000" algn="tl">
                    <a:srgbClr val="000000"/>
                  </a:outerShdw>
                </a:effectLst>
                <a:latin typeface="Tahoma" panose="020B0604030504040204" pitchFamily="34" charset="0"/>
              </a:defRPr>
            </a:lvl4pPr>
            <a:lvl5pPr>
              <a:defRPr sz="4400">
                <a:solidFill>
                  <a:schemeClr val="tx2"/>
                </a:solidFill>
                <a:effectLst>
                  <a:outerShdw blurRad="38100" dist="38100" dir="2700000" algn="tl">
                    <a:srgbClr val="000000"/>
                  </a:outerShdw>
                </a:effectLst>
                <a:latin typeface="Tahoma" panose="020B0604030504040204"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a:buFont typeface="Wingdings" panose="05000000000000000000" pitchFamily="2" charset="2"/>
              <a:buNone/>
            </a:pPr>
            <a:r>
              <a:rPr lang="es-ES" altLang="en-US" sz="1600" dirty="0" err="1" smtClean="0">
                <a:solidFill>
                  <a:schemeClr val="tx1"/>
                </a:solidFill>
                <a:effectLst/>
                <a:latin typeface="Constantia" panose="02030602050306030303" pitchFamily="18" charset="0"/>
              </a:rPr>
              <a:t>Aciers</a:t>
            </a:r>
            <a:r>
              <a:rPr lang="es-ES" altLang="en-US" sz="1600" dirty="0" smtClean="0">
                <a:solidFill>
                  <a:schemeClr val="tx1"/>
                </a:solidFill>
                <a:effectLst/>
                <a:latin typeface="Constantia" panose="02030602050306030303" pitchFamily="18" charset="0"/>
              </a:rPr>
              <a:t> </a:t>
            </a:r>
            <a:r>
              <a:rPr lang="es-ES" altLang="en-US" sz="1600" dirty="0" err="1" smtClean="0">
                <a:solidFill>
                  <a:schemeClr val="tx1"/>
                </a:solidFill>
                <a:effectLst/>
                <a:latin typeface="Constantia" panose="02030602050306030303" pitchFamily="18" charset="0"/>
              </a:rPr>
              <a:t>inoxydables</a:t>
            </a:r>
            <a:r>
              <a:rPr lang="es-ES" altLang="en-US" sz="1600" dirty="0" smtClean="0">
                <a:solidFill>
                  <a:schemeClr val="tx1"/>
                </a:solidFill>
                <a:effectLst/>
                <a:latin typeface="Constantia" panose="02030602050306030303" pitchFamily="18" charset="0"/>
              </a:rPr>
              <a:t> </a:t>
            </a:r>
            <a:r>
              <a:rPr lang="es-ES" altLang="en-US" sz="1600" dirty="0" err="1" smtClean="0">
                <a:solidFill>
                  <a:schemeClr val="tx1"/>
                </a:solidFill>
                <a:effectLst/>
                <a:latin typeface="Constantia" panose="02030602050306030303" pitchFamily="18" charset="0"/>
              </a:rPr>
              <a:t>austénitiques</a:t>
            </a:r>
            <a:r>
              <a:rPr lang="es-ES" altLang="en-US" sz="1600" dirty="0" smtClean="0">
                <a:solidFill>
                  <a:schemeClr val="tx1"/>
                </a:solidFill>
                <a:effectLst/>
                <a:latin typeface="Constantia" panose="02030602050306030303" pitchFamily="18" charset="0"/>
              </a:rPr>
              <a:t> : </a:t>
            </a:r>
            <a:r>
              <a:rPr lang="es-ES" altLang="en-US" sz="1600" dirty="0" err="1" smtClean="0">
                <a:solidFill>
                  <a:schemeClr val="tx1"/>
                </a:solidFill>
                <a:effectLst/>
                <a:latin typeface="Constantia" panose="02030602050306030303" pitchFamily="18" charset="0"/>
              </a:rPr>
              <a:t>série</a:t>
            </a:r>
            <a:r>
              <a:rPr lang="es-ES" altLang="en-US" sz="1600" dirty="0" smtClean="0">
                <a:solidFill>
                  <a:schemeClr val="tx1"/>
                </a:solidFill>
                <a:effectLst/>
                <a:latin typeface="Constantia" panose="02030602050306030303" pitchFamily="18" charset="0"/>
              </a:rPr>
              <a:t> </a:t>
            </a:r>
            <a:r>
              <a:rPr lang="en-US" altLang="en-US" sz="1600" dirty="0" smtClean="0">
                <a:solidFill>
                  <a:schemeClr val="tx1"/>
                </a:solidFill>
                <a:effectLst/>
                <a:latin typeface="Constantia" panose="02030602050306030303" pitchFamily="18" charset="0"/>
              </a:rPr>
              <a:t>300 </a:t>
            </a:r>
            <a:r>
              <a:rPr lang="en-US" altLang="en-US" sz="1600" dirty="0">
                <a:solidFill>
                  <a:schemeClr val="tx1"/>
                </a:solidFill>
                <a:effectLst/>
                <a:latin typeface="Constantia" panose="02030602050306030303" pitchFamily="18" charset="0"/>
              </a:rPr>
              <a:t>series (AISI 316</a:t>
            </a:r>
            <a:r>
              <a:rPr lang="en-US" altLang="en-US" sz="1600" dirty="0" smtClean="0">
                <a:solidFill>
                  <a:schemeClr val="tx1"/>
                </a:solidFill>
                <a:effectLst/>
                <a:latin typeface="Constantia" panose="02030602050306030303" pitchFamily="18" charset="0"/>
              </a:rPr>
              <a:t>): </a:t>
            </a:r>
            <a:r>
              <a:rPr lang="fr-FR" altLang="en-US" sz="1600" dirty="0">
                <a:solidFill>
                  <a:schemeClr val="tx1"/>
                </a:solidFill>
                <a:effectLst/>
                <a:latin typeface="Constantia" panose="02030602050306030303" pitchFamily="18" charset="0"/>
              </a:rPr>
              <a:t>résistance à la corrosion (environnement humide) et ténacité </a:t>
            </a:r>
            <a:r>
              <a:rPr lang="en-US" altLang="en-US" sz="1600" dirty="0">
                <a:solidFill>
                  <a:schemeClr val="tx1"/>
                </a:solidFill>
                <a:effectLst/>
                <a:latin typeface="Constantia" panose="02030602050306030303" pitchFamily="18" charset="0"/>
              </a:rPr>
              <a:t/>
            </a:r>
            <a:br>
              <a:rPr lang="en-US" altLang="en-US" sz="1600" dirty="0">
                <a:solidFill>
                  <a:schemeClr val="tx1"/>
                </a:solidFill>
                <a:effectLst/>
                <a:latin typeface="Constantia" panose="02030602050306030303" pitchFamily="18" charset="0"/>
              </a:rPr>
            </a:br>
            <a:endParaRPr lang="es-ES" altLang="en-US" sz="1600" dirty="0">
              <a:solidFill>
                <a:schemeClr val="tx1"/>
              </a:solidFill>
              <a:effectLst/>
              <a:latin typeface="Constantia" panose="02030602050306030303" pitchFamily="18" charset="0"/>
            </a:endParaRPr>
          </a:p>
        </p:txBody>
      </p:sp>
      <p:sp>
        <p:nvSpPr>
          <p:cNvPr id="18" name="Titre 1"/>
          <p:cNvSpPr txBox="1">
            <a:spLocks/>
          </p:cNvSpPr>
          <p:nvPr/>
        </p:nvSpPr>
        <p:spPr>
          <a:xfrm>
            <a:off x="279386" y="116632"/>
            <a:ext cx="11912614" cy="563563"/>
          </a:xfrm>
          <a:prstGeom prst="rect">
            <a:avLst/>
          </a:prstGeom>
        </p:spPr>
        <p:txBody>
          <a:bodyPr/>
          <a:lstStyle>
            <a:lvl1pPr algn="l" rtl="0" eaLnBrk="0" fontAlgn="base" hangingPunct="0">
              <a:spcBef>
                <a:spcPct val="0"/>
              </a:spcBef>
              <a:spcAft>
                <a:spcPct val="0"/>
              </a:spcAft>
              <a:defRPr sz="2800" b="1">
                <a:solidFill>
                  <a:srgbClr val="0000CC"/>
                </a:solidFill>
                <a:latin typeface="+mn-lt"/>
                <a:ea typeface="MS PGothic" pitchFamily="34" charset="-128"/>
                <a:cs typeface="ＭＳ Ｐゴシック" pitchFamily="-112" charset="-128"/>
              </a:defRPr>
            </a:lvl1pPr>
            <a:lvl2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2pPr>
            <a:lvl3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3pPr>
            <a:lvl4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4pPr>
            <a:lvl5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5pPr>
            <a:lvl6pPr marL="457200" algn="ctr" rtl="0" fontAlgn="base">
              <a:spcBef>
                <a:spcPct val="0"/>
              </a:spcBef>
              <a:spcAft>
                <a:spcPct val="0"/>
              </a:spcAft>
              <a:defRPr sz="3600" b="1">
                <a:solidFill>
                  <a:schemeClr val="bg1"/>
                </a:solidFill>
                <a:latin typeface="Arial" charset="0"/>
              </a:defRPr>
            </a:lvl6pPr>
            <a:lvl7pPr marL="914400" algn="ctr" rtl="0" fontAlgn="base">
              <a:spcBef>
                <a:spcPct val="0"/>
              </a:spcBef>
              <a:spcAft>
                <a:spcPct val="0"/>
              </a:spcAft>
              <a:defRPr sz="3600" b="1">
                <a:solidFill>
                  <a:schemeClr val="bg1"/>
                </a:solidFill>
                <a:latin typeface="Arial" charset="0"/>
              </a:defRPr>
            </a:lvl7pPr>
            <a:lvl8pPr marL="1371600" algn="ctr" rtl="0" fontAlgn="base">
              <a:spcBef>
                <a:spcPct val="0"/>
              </a:spcBef>
              <a:spcAft>
                <a:spcPct val="0"/>
              </a:spcAft>
              <a:defRPr sz="3600" b="1">
                <a:solidFill>
                  <a:schemeClr val="bg1"/>
                </a:solidFill>
                <a:latin typeface="Arial" charset="0"/>
              </a:defRPr>
            </a:lvl8pPr>
            <a:lvl9pPr marL="1828800" algn="ctr" rtl="0" fontAlgn="base">
              <a:spcBef>
                <a:spcPct val="0"/>
              </a:spcBef>
              <a:spcAft>
                <a:spcPct val="0"/>
              </a:spcAft>
              <a:defRPr sz="3600" b="1">
                <a:solidFill>
                  <a:schemeClr val="bg1"/>
                </a:solidFill>
                <a:latin typeface="Arial" charset="0"/>
              </a:defRPr>
            </a:lvl9pPr>
          </a:lstStyle>
          <a:p>
            <a:r>
              <a:rPr lang="en-US" altLang="fr-FR" sz="2400" kern="0" dirty="0" smtClean="0">
                <a:latin typeface="Constantia" panose="02030602050306030303" pitchFamily="18" charset="0"/>
              </a:rPr>
              <a:t>I- Introduction : </a:t>
            </a:r>
            <a:r>
              <a:rPr lang="fr-FR" altLang="fr-FR" sz="2400" kern="0" dirty="0">
                <a:latin typeface="Constantia" panose="02030602050306030303" pitchFamily="18" charset="0"/>
              </a:rPr>
              <a:t>Les aciers inoxydables pour réaliser les </a:t>
            </a:r>
            <a:r>
              <a:rPr lang="fr-FR" altLang="fr-FR" sz="2400" kern="0" dirty="0" smtClean="0">
                <a:latin typeface="Constantia" panose="02030602050306030303" pitchFamily="18" charset="0"/>
              </a:rPr>
              <a:t>ODD </a:t>
            </a:r>
            <a:endParaRPr lang="fr-FR" altLang="fr-FR" sz="2400" kern="0" dirty="0">
              <a:latin typeface="Constantia" panose="02030602050306030303" pitchFamily="18" charset="0"/>
            </a:endParaRPr>
          </a:p>
        </p:txBody>
      </p:sp>
      <p:pic>
        <p:nvPicPr>
          <p:cNvPr id="19" name="Picture 10" descr="MCj0216846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168" y="4525042"/>
            <a:ext cx="1196975" cy="120173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4"/>
          <p:cNvSpPr>
            <a:spLocks noChangeArrowheads="1"/>
          </p:cNvSpPr>
          <p:nvPr/>
        </p:nvSpPr>
        <p:spPr bwMode="auto">
          <a:xfrm>
            <a:off x="8768004" y="2328225"/>
            <a:ext cx="14668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fr-FR" altLang="en-US" sz="1200" dirty="0" smtClean="0">
                <a:latin typeface="Constantia" panose="02030602050306030303" pitchFamily="18" charset="0"/>
              </a:rPr>
              <a:t>articulations </a:t>
            </a:r>
            <a:r>
              <a:rPr lang="fr-FR" altLang="en-US" sz="1200" dirty="0">
                <a:latin typeface="Constantia" panose="02030602050306030303" pitchFamily="18" charset="0"/>
              </a:rPr>
              <a:t>de la hanche et du genou, implant orthopédique…</a:t>
            </a:r>
            <a:endParaRPr lang="fr-FR" altLang="en-US" sz="1200" dirty="0">
              <a:latin typeface="Constantia" panose="02030602050306030303" pitchFamily="18" charset="0"/>
            </a:endParaRPr>
          </a:p>
        </p:txBody>
      </p:sp>
      <p:pic>
        <p:nvPicPr>
          <p:cNvPr id="24" name="Picture 6" descr="image00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067511" y="1082647"/>
            <a:ext cx="867819" cy="11267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4" descr="stainless6"/>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948674" y="3455602"/>
            <a:ext cx="1733811" cy="196732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9"/>
          <a:stretch>
            <a:fillRect/>
          </a:stretch>
        </p:blipFill>
        <p:spPr>
          <a:xfrm>
            <a:off x="37235" y="1032512"/>
            <a:ext cx="4746858" cy="2182707"/>
          </a:xfrm>
          <a:prstGeom prst="rect">
            <a:avLst/>
          </a:prstGeom>
        </p:spPr>
      </p:pic>
      <p:pic>
        <p:nvPicPr>
          <p:cNvPr id="133122" name="Picture 2" descr="Turning desalination waste into a useful resource | MIT News |  Massachusetts Institute of Technology"/>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047" r="11127"/>
          <a:stretch/>
        </p:blipFill>
        <p:spPr bwMode="auto">
          <a:xfrm>
            <a:off x="2038463" y="3518036"/>
            <a:ext cx="2628293" cy="21413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17187" y="5459204"/>
            <a:ext cx="2778826" cy="430887"/>
          </a:xfrm>
          <a:prstGeom prst="rect">
            <a:avLst/>
          </a:prstGeom>
        </p:spPr>
        <p:txBody>
          <a:bodyPr wrap="square">
            <a:spAutoFit/>
          </a:bodyPr>
          <a:lstStyle/>
          <a:p>
            <a:pPr algn="ctr"/>
            <a:r>
              <a:rPr lang="fr-FR" sz="1100" b="1" kern="50" dirty="0">
                <a:solidFill>
                  <a:srgbClr val="000000"/>
                </a:solidFill>
                <a:latin typeface="Constantia" panose="02030602050306030303" pitchFamily="18" charset="0"/>
                <a:ea typeface="SimSun" panose="02010600030101010101" pitchFamily="2" charset="-122"/>
                <a:cs typeface="Lucida Sans"/>
              </a:rPr>
              <a:t>usine </a:t>
            </a:r>
            <a:r>
              <a:rPr lang="fr-FR" sz="1100" b="1" kern="50" dirty="0" smtClean="0">
                <a:solidFill>
                  <a:srgbClr val="000000"/>
                </a:solidFill>
                <a:latin typeface="Constantia" panose="02030602050306030303" pitchFamily="18" charset="0"/>
                <a:ea typeface="SimSun" panose="02010600030101010101" pitchFamily="2" charset="-122"/>
                <a:cs typeface="Lucida Sans"/>
              </a:rPr>
              <a:t>d'incinération et de </a:t>
            </a:r>
            <a:r>
              <a:rPr lang="fr-FR" sz="1100" b="1" kern="50" dirty="0">
                <a:solidFill>
                  <a:srgbClr val="000000"/>
                </a:solidFill>
                <a:latin typeface="Constantia" panose="02030602050306030303" pitchFamily="18" charset="0"/>
                <a:ea typeface="SimSun" panose="02010600030101010101" pitchFamily="2" charset="-122"/>
                <a:cs typeface="Lucida Sans"/>
              </a:rPr>
              <a:t>purification et de </a:t>
            </a:r>
            <a:r>
              <a:rPr lang="fr-FR" sz="1100" b="1" kern="50" dirty="0" smtClean="0">
                <a:solidFill>
                  <a:srgbClr val="000000"/>
                </a:solidFill>
                <a:latin typeface="Constantia" panose="02030602050306030303" pitchFamily="18" charset="0"/>
                <a:ea typeface="SimSun" panose="02010600030101010101" pitchFamily="2" charset="-122"/>
                <a:cs typeface="Lucida Sans"/>
              </a:rPr>
              <a:t>dessalement de l’eau</a:t>
            </a:r>
            <a:endParaRPr lang="en-GB" sz="1100" b="1" dirty="0">
              <a:latin typeface="Constantia" panose="02030602050306030303" pitchFamily="18" charset="0"/>
            </a:endParaRPr>
          </a:p>
        </p:txBody>
      </p:sp>
      <p:sp>
        <p:nvSpPr>
          <p:cNvPr id="25" name="Text Box 35"/>
          <p:cNvSpPr txBox="1">
            <a:spLocks noChangeArrowheads="1"/>
          </p:cNvSpPr>
          <p:nvPr/>
        </p:nvSpPr>
        <p:spPr bwMode="auto">
          <a:xfrm>
            <a:off x="5508131" y="3560426"/>
            <a:ext cx="12385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err="1" smtClean="0">
                <a:latin typeface="Constantia" panose="02030602050306030303" pitchFamily="18" charset="0"/>
              </a:rPr>
              <a:t>Tuyauterie</a:t>
            </a:r>
            <a:endParaRPr lang="fr-FR" altLang="en-US" dirty="0">
              <a:latin typeface="Constantia" panose="02030602050306030303" pitchFamily="18" charset="0"/>
            </a:endParaRPr>
          </a:p>
        </p:txBody>
      </p:sp>
      <p:pic>
        <p:nvPicPr>
          <p:cNvPr id="4" name="Image 3"/>
          <p:cNvPicPr>
            <a:picLocks noChangeAspect="1"/>
          </p:cNvPicPr>
          <p:nvPr/>
        </p:nvPicPr>
        <p:blipFill>
          <a:blip r:embed="rId11"/>
          <a:stretch>
            <a:fillRect/>
          </a:stretch>
        </p:blipFill>
        <p:spPr>
          <a:xfrm>
            <a:off x="8048605" y="3496685"/>
            <a:ext cx="3971808" cy="1907140"/>
          </a:xfrm>
          <a:prstGeom prst="rect">
            <a:avLst/>
          </a:prstGeom>
        </p:spPr>
      </p:pic>
      <p:sp>
        <p:nvSpPr>
          <p:cNvPr id="28" name="Text Box 35"/>
          <p:cNvSpPr txBox="1">
            <a:spLocks noChangeArrowheads="1"/>
          </p:cNvSpPr>
          <p:nvPr/>
        </p:nvSpPr>
        <p:spPr bwMode="auto">
          <a:xfrm>
            <a:off x="8662493" y="5459204"/>
            <a:ext cx="32582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b="1" dirty="0" smtClean="0">
                <a:solidFill>
                  <a:schemeClr val="tx2"/>
                </a:solidFill>
                <a:latin typeface="Constantia" panose="02030602050306030303" pitchFamily="18" charset="0"/>
              </a:rPr>
              <a:t>Technologies de </a:t>
            </a:r>
            <a:r>
              <a:rPr lang="en-GB" altLang="en-US" b="1" dirty="0" err="1" smtClean="0">
                <a:solidFill>
                  <a:schemeClr val="tx2"/>
                </a:solidFill>
                <a:latin typeface="Constantia" panose="02030602050306030303" pitchFamily="18" charset="0"/>
              </a:rPr>
              <a:t>l’hydrogène</a:t>
            </a:r>
            <a:endParaRPr lang="fr-FR" altLang="en-US" b="1" dirty="0">
              <a:solidFill>
                <a:schemeClr val="tx2"/>
              </a:solidFill>
              <a:latin typeface="Constantia" panose="02030602050306030303" pitchFamily="18" charset="0"/>
            </a:endParaRPr>
          </a:p>
        </p:txBody>
      </p:sp>
      <p:sp>
        <p:nvSpPr>
          <p:cNvPr id="20" name="Rectangle 15"/>
          <p:cNvSpPr>
            <a:spLocks noChangeArrowheads="1"/>
          </p:cNvSpPr>
          <p:nvPr/>
        </p:nvSpPr>
        <p:spPr bwMode="auto">
          <a:xfrm>
            <a:off x="1139466" y="5034592"/>
            <a:ext cx="131198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altLang="en-US" sz="1200" dirty="0" err="1" smtClean="0">
                <a:latin typeface="Constantia" panose="02030602050306030303" pitchFamily="18" charset="0"/>
              </a:rPr>
              <a:t>Industrie</a:t>
            </a:r>
            <a:r>
              <a:rPr lang="en-US" altLang="en-US" sz="1200" dirty="0" smtClean="0">
                <a:latin typeface="Constantia" panose="02030602050306030303" pitchFamily="18" charset="0"/>
              </a:rPr>
              <a:t> </a:t>
            </a:r>
            <a:r>
              <a:rPr lang="en-US" altLang="en-US" sz="1200" dirty="0" err="1" smtClean="0">
                <a:latin typeface="Constantia" panose="02030602050306030303" pitchFamily="18" charset="0"/>
              </a:rPr>
              <a:t>alimentaire</a:t>
            </a:r>
            <a:r>
              <a:rPr lang="en-US" altLang="en-US" sz="1200" dirty="0" smtClean="0">
                <a:latin typeface="Constantia" panose="02030602050306030303" pitchFamily="18" charset="0"/>
              </a:rPr>
              <a:t>, </a:t>
            </a:r>
            <a:r>
              <a:rPr lang="en-US" altLang="en-US" sz="1200" dirty="0" err="1" smtClean="0">
                <a:latin typeface="Constantia" panose="02030602050306030303" pitchFamily="18" charset="0"/>
              </a:rPr>
              <a:t>laitière</a:t>
            </a:r>
            <a:r>
              <a:rPr lang="en-US" altLang="en-US" sz="1200" dirty="0" smtClean="0">
                <a:latin typeface="Constantia" panose="02030602050306030303" pitchFamily="18" charset="0"/>
              </a:rPr>
              <a:t>,</a:t>
            </a:r>
          </a:p>
          <a:p>
            <a:pPr algn="ctr"/>
            <a:r>
              <a:rPr lang="en-US" altLang="en-US" sz="1200" dirty="0" smtClean="0">
                <a:latin typeface="Constantia" panose="02030602050306030303" pitchFamily="18" charset="0"/>
              </a:rPr>
              <a:t>brasserie</a:t>
            </a:r>
            <a:endParaRPr lang="en-US" altLang="en-US" sz="1200" dirty="0">
              <a:latin typeface="Constantia" panose="02030602050306030303" pitchFamily="18" charset="0"/>
            </a:endParaRPr>
          </a:p>
        </p:txBody>
      </p:sp>
      <p:sp>
        <p:nvSpPr>
          <p:cNvPr id="17" name="ZoneTexte 16"/>
          <p:cNvSpPr txBox="1"/>
          <p:nvPr/>
        </p:nvSpPr>
        <p:spPr>
          <a:xfrm>
            <a:off x="37235" y="3311868"/>
            <a:ext cx="2505333" cy="1015663"/>
          </a:xfrm>
          <a:prstGeom prst="rect">
            <a:avLst/>
          </a:prstGeom>
          <a:noFill/>
        </p:spPr>
        <p:txBody>
          <a:bodyPr wrap="square" rtlCol="0">
            <a:spAutoFit/>
          </a:bodyPr>
          <a:lstStyle/>
          <a:p>
            <a:pPr algn="ctr"/>
            <a:r>
              <a:rPr lang="fr-FR" sz="2000" b="1" dirty="0" smtClean="0">
                <a:solidFill>
                  <a:schemeClr val="tx2"/>
                </a:solidFill>
                <a:latin typeface="Constantia" panose="02030602050306030303" pitchFamily="18" charset="0"/>
              </a:rPr>
              <a:t>Utilisation dans un environnement liquide</a:t>
            </a:r>
            <a:endParaRPr lang="fr-FR" sz="2000" b="1" dirty="0">
              <a:solidFill>
                <a:schemeClr val="tx2"/>
              </a:solidFill>
              <a:latin typeface="Constantia" panose="02030602050306030303" pitchFamily="18" charset="0"/>
            </a:endParaRPr>
          </a:p>
        </p:txBody>
      </p:sp>
    </p:spTree>
    <p:extLst>
      <p:ext uri="{BB962C8B-B14F-4D97-AF65-F5344CB8AC3E}">
        <p14:creationId xmlns:p14="http://schemas.microsoft.com/office/powerpoint/2010/main" val="95381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p:cNvSpPr txBox="1">
            <a:spLocks/>
          </p:cNvSpPr>
          <p:nvPr/>
        </p:nvSpPr>
        <p:spPr>
          <a:xfrm>
            <a:off x="191344" y="152636"/>
            <a:ext cx="9649072" cy="563563"/>
          </a:xfrm>
          <a:prstGeom prst="rect">
            <a:avLst/>
          </a:prstGeom>
        </p:spPr>
        <p:txBody>
          <a:bodyPr/>
          <a:lstStyle>
            <a:lvl1pPr algn="l" rtl="0" eaLnBrk="0" fontAlgn="base" hangingPunct="0">
              <a:spcBef>
                <a:spcPct val="0"/>
              </a:spcBef>
              <a:spcAft>
                <a:spcPct val="0"/>
              </a:spcAft>
              <a:defRPr sz="2800" b="1">
                <a:solidFill>
                  <a:srgbClr val="0000CC"/>
                </a:solidFill>
                <a:latin typeface="+mn-lt"/>
                <a:ea typeface="MS PGothic" pitchFamily="34" charset="-128"/>
                <a:cs typeface="ＭＳ Ｐゴシック" pitchFamily="-112" charset="-128"/>
              </a:defRPr>
            </a:lvl1pPr>
            <a:lvl2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2pPr>
            <a:lvl3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3pPr>
            <a:lvl4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4pPr>
            <a:lvl5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5pPr>
            <a:lvl6pPr marL="457200" algn="ctr" rtl="0" fontAlgn="base">
              <a:spcBef>
                <a:spcPct val="0"/>
              </a:spcBef>
              <a:spcAft>
                <a:spcPct val="0"/>
              </a:spcAft>
              <a:defRPr sz="3600" b="1">
                <a:solidFill>
                  <a:schemeClr val="bg1"/>
                </a:solidFill>
                <a:latin typeface="Arial" charset="0"/>
              </a:defRPr>
            </a:lvl6pPr>
            <a:lvl7pPr marL="914400" algn="ctr" rtl="0" fontAlgn="base">
              <a:spcBef>
                <a:spcPct val="0"/>
              </a:spcBef>
              <a:spcAft>
                <a:spcPct val="0"/>
              </a:spcAft>
              <a:defRPr sz="3600" b="1">
                <a:solidFill>
                  <a:schemeClr val="bg1"/>
                </a:solidFill>
                <a:latin typeface="Arial" charset="0"/>
              </a:defRPr>
            </a:lvl7pPr>
            <a:lvl8pPr marL="1371600" algn="ctr" rtl="0" fontAlgn="base">
              <a:spcBef>
                <a:spcPct val="0"/>
              </a:spcBef>
              <a:spcAft>
                <a:spcPct val="0"/>
              </a:spcAft>
              <a:defRPr sz="3600" b="1">
                <a:solidFill>
                  <a:schemeClr val="bg1"/>
                </a:solidFill>
                <a:latin typeface="Arial" charset="0"/>
              </a:defRPr>
            </a:lvl8pPr>
            <a:lvl9pPr marL="1828800" algn="ctr" rtl="0" fontAlgn="base">
              <a:spcBef>
                <a:spcPct val="0"/>
              </a:spcBef>
              <a:spcAft>
                <a:spcPct val="0"/>
              </a:spcAft>
              <a:defRPr sz="3600" b="1">
                <a:solidFill>
                  <a:schemeClr val="bg1"/>
                </a:solidFill>
                <a:latin typeface="Arial" charset="0"/>
              </a:defRPr>
            </a:lvl9pPr>
          </a:lstStyle>
          <a:p>
            <a:r>
              <a:rPr lang="en-US" altLang="fr-FR" sz="2400" kern="0" dirty="0" smtClean="0">
                <a:latin typeface="Constantia" panose="02030602050306030303" pitchFamily="18" charset="0"/>
              </a:rPr>
              <a:t>I-Introduction : </a:t>
            </a:r>
            <a:r>
              <a:rPr lang="fr-FR" altLang="fr-FR" sz="2400" kern="0" dirty="0">
                <a:latin typeface="Constantia" panose="02030602050306030303" pitchFamily="18" charset="0"/>
              </a:rPr>
              <a:t>Texturation de surface pour les ODD</a:t>
            </a:r>
          </a:p>
          <a:p>
            <a:endParaRPr lang="en-US" altLang="fr-FR" sz="2400" kern="0" dirty="0">
              <a:latin typeface="Constantia" panose="02030602050306030303" pitchFamily="18" charset="0"/>
            </a:endParaRPr>
          </a:p>
        </p:txBody>
      </p:sp>
      <p:pic>
        <p:nvPicPr>
          <p:cNvPr id="21" name="Picture 4"/>
          <p:cNvPicPr>
            <a:picLocks noChangeAspect="1" noChangeArrowheads="1"/>
          </p:cNvPicPr>
          <p:nvPr/>
        </p:nvPicPr>
        <p:blipFill>
          <a:blip r:embed="rId3">
            <a:extLst>
              <a:ext uri="{28A0092B-C50C-407E-A947-70E740481C1C}">
                <a14:useLocalDpi xmlns:a14="http://schemas.microsoft.com/office/drawing/2010/main" val="0"/>
              </a:ext>
            </a:extLst>
          </a:blip>
          <a:srcRect l="10689" t="940" b="2820"/>
          <a:stretch>
            <a:fillRect/>
          </a:stretch>
        </p:blipFill>
        <p:spPr bwMode="auto">
          <a:xfrm>
            <a:off x="3383492" y="3104964"/>
            <a:ext cx="3430984"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13"/>
          <p:cNvGrpSpPr>
            <a:grpSpLocks/>
          </p:cNvGrpSpPr>
          <p:nvPr/>
        </p:nvGrpSpPr>
        <p:grpSpPr bwMode="auto">
          <a:xfrm>
            <a:off x="182960" y="3555815"/>
            <a:ext cx="4681273" cy="2570164"/>
            <a:chOff x="58" y="2163"/>
            <a:chExt cx="2722" cy="1619"/>
          </a:xfrm>
        </p:grpSpPr>
        <p:grpSp>
          <p:nvGrpSpPr>
            <p:cNvPr id="23" name="Group 14"/>
            <p:cNvGrpSpPr>
              <a:grpSpLocks/>
            </p:cNvGrpSpPr>
            <p:nvPr/>
          </p:nvGrpSpPr>
          <p:grpSpPr bwMode="auto">
            <a:xfrm>
              <a:off x="58" y="2163"/>
              <a:ext cx="2722" cy="1394"/>
              <a:chOff x="-23" y="1922"/>
              <a:chExt cx="2722" cy="1394"/>
            </a:xfrm>
          </p:grpSpPr>
          <p:sp>
            <p:nvSpPr>
              <p:cNvPr id="27" name="Rectangle 15"/>
              <p:cNvSpPr>
                <a:spLocks noChangeArrowheads="1"/>
              </p:cNvSpPr>
              <p:nvPr/>
            </p:nvSpPr>
            <p:spPr bwMode="auto">
              <a:xfrm>
                <a:off x="-23" y="1922"/>
                <a:ext cx="1657" cy="1394"/>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dirty="0">
                  <a:latin typeface="Constantia" panose="02030602050306030303" pitchFamily="18" charset="0"/>
                </a:endParaRPr>
              </a:p>
            </p:txBody>
          </p:sp>
          <p:sp>
            <p:nvSpPr>
              <p:cNvPr id="28" name="Line 16"/>
              <p:cNvSpPr>
                <a:spLocks noChangeShapeType="1"/>
              </p:cNvSpPr>
              <p:nvPr/>
            </p:nvSpPr>
            <p:spPr bwMode="auto">
              <a:xfrm flipV="1">
                <a:off x="1429" y="2432"/>
                <a:ext cx="1270" cy="408"/>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latin typeface="Constantia" panose="02030602050306030303" pitchFamily="18" charset="0"/>
                </a:endParaRPr>
              </a:p>
            </p:txBody>
          </p:sp>
        </p:grpSp>
        <p:grpSp>
          <p:nvGrpSpPr>
            <p:cNvPr id="24" name="Group 17"/>
            <p:cNvGrpSpPr>
              <a:grpSpLocks/>
            </p:cNvGrpSpPr>
            <p:nvPr/>
          </p:nvGrpSpPr>
          <p:grpSpPr bwMode="auto">
            <a:xfrm>
              <a:off x="63" y="2280"/>
              <a:ext cx="1896" cy="1502"/>
              <a:chOff x="27" y="2063"/>
              <a:chExt cx="1896" cy="1502"/>
            </a:xfrm>
          </p:grpSpPr>
          <p:pic>
            <p:nvPicPr>
              <p:cNvPr id="25"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 y="2063"/>
                <a:ext cx="1652" cy="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Box 19"/>
              <p:cNvSpPr txBox="1">
                <a:spLocks noChangeArrowheads="1"/>
              </p:cNvSpPr>
              <p:nvPr/>
            </p:nvSpPr>
            <p:spPr bwMode="auto">
              <a:xfrm>
                <a:off x="318" y="3345"/>
                <a:ext cx="1605"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b="1">
                    <a:solidFill>
                      <a:schemeClr val="tx1"/>
                    </a:solidFill>
                    <a:latin typeface="Times New Roman" pitchFamily="18" charset="0"/>
                  </a:defRPr>
                </a:lvl1pPr>
                <a:lvl2pPr marL="742950" indent="-285750" eaLnBrk="0" hangingPunct="0">
                  <a:defRPr sz="1200" b="1">
                    <a:solidFill>
                      <a:schemeClr val="tx1"/>
                    </a:solidFill>
                    <a:latin typeface="Times New Roman" pitchFamily="18" charset="0"/>
                  </a:defRPr>
                </a:lvl2pPr>
                <a:lvl3pPr marL="1143000" indent="-228600" eaLnBrk="0" hangingPunct="0">
                  <a:defRPr sz="1200" b="1">
                    <a:solidFill>
                      <a:schemeClr val="tx1"/>
                    </a:solidFill>
                    <a:latin typeface="Times New Roman" pitchFamily="18" charset="0"/>
                  </a:defRPr>
                </a:lvl3pPr>
                <a:lvl4pPr marL="1600200" indent="-228600" eaLnBrk="0" hangingPunct="0">
                  <a:defRPr sz="1200" b="1">
                    <a:solidFill>
                      <a:schemeClr val="tx1"/>
                    </a:solidFill>
                    <a:latin typeface="Times New Roman" pitchFamily="18" charset="0"/>
                  </a:defRPr>
                </a:lvl4pPr>
                <a:lvl5pPr marL="2057400" indent="-228600" eaLnBrk="0" hangingPunct="0">
                  <a:defRPr sz="1200" b="1">
                    <a:solidFill>
                      <a:schemeClr val="tx1"/>
                    </a:solidFill>
                    <a:latin typeface="Times New Roman" pitchFamily="18" charset="0"/>
                  </a:defRPr>
                </a:lvl5pPr>
                <a:lvl6pPr marL="2514600" indent="-228600" eaLnBrk="0" fontAlgn="base" hangingPunct="0">
                  <a:spcBef>
                    <a:spcPct val="0"/>
                  </a:spcBef>
                  <a:spcAft>
                    <a:spcPct val="0"/>
                  </a:spcAft>
                  <a:defRPr sz="1200" b="1">
                    <a:solidFill>
                      <a:schemeClr val="tx1"/>
                    </a:solidFill>
                    <a:latin typeface="Times New Roman" pitchFamily="18" charset="0"/>
                  </a:defRPr>
                </a:lvl6pPr>
                <a:lvl7pPr marL="2971800" indent="-228600" eaLnBrk="0" fontAlgn="base" hangingPunct="0">
                  <a:spcBef>
                    <a:spcPct val="0"/>
                  </a:spcBef>
                  <a:spcAft>
                    <a:spcPct val="0"/>
                  </a:spcAft>
                  <a:defRPr sz="1200" b="1">
                    <a:solidFill>
                      <a:schemeClr val="tx1"/>
                    </a:solidFill>
                    <a:latin typeface="Times New Roman" pitchFamily="18" charset="0"/>
                  </a:defRPr>
                </a:lvl7pPr>
                <a:lvl8pPr marL="3429000" indent="-228600" eaLnBrk="0" fontAlgn="base" hangingPunct="0">
                  <a:spcBef>
                    <a:spcPct val="0"/>
                  </a:spcBef>
                  <a:spcAft>
                    <a:spcPct val="0"/>
                  </a:spcAft>
                  <a:defRPr sz="1200" b="1">
                    <a:solidFill>
                      <a:schemeClr val="tx1"/>
                    </a:solidFill>
                    <a:latin typeface="Times New Roman" pitchFamily="18" charset="0"/>
                  </a:defRPr>
                </a:lvl8pPr>
                <a:lvl9pPr marL="3886200" indent="-228600" eaLnBrk="0" fontAlgn="base" hangingPunct="0">
                  <a:spcBef>
                    <a:spcPct val="0"/>
                  </a:spcBef>
                  <a:spcAft>
                    <a:spcPct val="0"/>
                  </a:spcAft>
                  <a:defRPr sz="1200" b="1">
                    <a:solidFill>
                      <a:schemeClr val="tx1"/>
                    </a:solidFill>
                    <a:latin typeface="Times New Roman" pitchFamily="18" charset="0"/>
                  </a:defRPr>
                </a:lvl9pPr>
              </a:lstStyle>
              <a:p>
                <a:pPr eaLnBrk="1" hangingPunct="1">
                  <a:lnSpc>
                    <a:spcPct val="130000"/>
                  </a:lnSpc>
                </a:pPr>
                <a:r>
                  <a:rPr lang="en-US" sz="1400" dirty="0" err="1" smtClean="0">
                    <a:solidFill>
                      <a:srgbClr val="FF0000"/>
                    </a:solidFill>
                    <a:latin typeface="Constantia" panose="02030602050306030303" pitchFamily="18" charset="0"/>
                  </a:rPr>
                  <a:t>Stockage</a:t>
                </a:r>
                <a:r>
                  <a:rPr lang="en-US" sz="1400" dirty="0" smtClean="0">
                    <a:solidFill>
                      <a:srgbClr val="FF0000"/>
                    </a:solidFill>
                    <a:latin typeface="Constantia" panose="02030602050306030303" pitchFamily="18" charset="0"/>
                  </a:rPr>
                  <a:t> </a:t>
                </a:r>
                <a:r>
                  <a:rPr lang="en-US" sz="1400" dirty="0" err="1" smtClean="0">
                    <a:solidFill>
                      <a:srgbClr val="FF0000"/>
                    </a:solidFill>
                    <a:latin typeface="Constantia" panose="02030602050306030303" pitchFamily="18" charset="0"/>
                  </a:rPr>
                  <a:t>magnétique</a:t>
                </a:r>
                <a:endParaRPr lang="en-US" sz="1400" dirty="0">
                  <a:solidFill>
                    <a:srgbClr val="FF0000"/>
                  </a:solidFill>
                  <a:latin typeface="Constantia" panose="02030602050306030303" pitchFamily="18" charset="0"/>
                </a:endParaRPr>
              </a:p>
            </p:txBody>
          </p:sp>
        </p:grpSp>
      </p:grpSp>
      <p:grpSp>
        <p:nvGrpSpPr>
          <p:cNvPr id="29" name="Group 29"/>
          <p:cNvGrpSpPr>
            <a:grpSpLocks/>
          </p:cNvGrpSpPr>
          <p:nvPr/>
        </p:nvGrpSpPr>
        <p:grpSpPr bwMode="auto">
          <a:xfrm>
            <a:off x="5180158" y="1106375"/>
            <a:ext cx="5556646" cy="4267203"/>
            <a:chOff x="2986" y="651"/>
            <a:chExt cx="3231" cy="2688"/>
          </a:xfrm>
        </p:grpSpPr>
        <p:pic>
          <p:nvPicPr>
            <p:cNvPr id="30" name="Picture 30"/>
            <p:cNvPicPr>
              <a:picLocks noChangeAspect="1" noChangeArrowheads="1"/>
            </p:cNvPicPr>
            <p:nvPr/>
          </p:nvPicPr>
          <p:blipFill>
            <a:blip r:embed="rId5">
              <a:extLst>
                <a:ext uri="{28A0092B-C50C-407E-A947-70E740481C1C}">
                  <a14:useLocalDpi xmlns:a14="http://schemas.microsoft.com/office/drawing/2010/main" val="0"/>
                </a:ext>
              </a:extLst>
            </a:blip>
            <a:srcRect l="5685"/>
            <a:stretch>
              <a:fillRect/>
            </a:stretch>
          </p:blipFill>
          <p:spPr bwMode="auto">
            <a:xfrm rot="5400000">
              <a:off x="4231" y="2189"/>
              <a:ext cx="973" cy="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1" descr="Partial_LST_-_Piston_Ring"/>
            <p:cNvPicPr>
              <a:picLocks noChangeAspect="1" noChangeArrowheads="1"/>
            </p:cNvPicPr>
            <p:nvPr/>
          </p:nvPicPr>
          <p:blipFill>
            <a:blip r:embed="rId6">
              <a:extLst>
                <a:ext uri="{28A0092B-C50C-407E-A947-70E740481C1C}">
                  <a14:useLocalDpi xmlns:a14="http://schemas.microsoft.com/office/drawing/2010/main" val="0"/>
                </a:ext>
              </a:extLst>
            </a:blip>
            <a:srcRect l="4810" t="5949" r="24449" b="8717"/>
            <a:stretch>
              <a:fillRect/>
            </a:stretch>
          </p:blipFill>
          <p:spPr bwMode="auto">
            <a:xfrm>
              <a:off x="5109" y="2979"/>
              <a:ext cx="456"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2"/>
            <p:cNvGrpSpPr>
              <a:grpSpLocks/>
            </p:cNvGrpSpPr>
            <p:nvPr/>
          </p:nvGrpSpPr>
          <p:grpSpPr bwMode="auto">
            <a:xfrm flipH="1">
              <a:off x="2986" y="651"/>
              <a:ext cx="3231" cy="2683"/>
              <a:chOff x="-532" y="633"/>
              <a:chExt cx="3231" cy="2683"/>
            </a:xfrm>
          </p:grpSpPr>
          <p:sp>
            <p:nvSpPr>
              <p:cNvPr id="33" name="Rectangle 33"/>
              <p:cNvSpPr>
                <a:spLocks noChangeArrowheads="1"/>
              </p:cNvSpPr>
              <p:nvPr/>
            </p:nvSpPr>
            <p:spPr bwMode="auto">
              <a:xfrm>
                <a:off x="285" y="2363"/>
                <a:ext cx="1316" cy="953"/>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dirty="0">
                  <a:latin typeface="Constantia" panose="02030602050306030303" pitchFamily="18" charset="0"/>
                </a:endParaRPr>
              </a:p>
            </p:txBody>
          </p:sp>
          <p:sp>
            <p:nvSpPr>
              <p:cNvPr id="34" name="Line 34"/>
              <p:cNvSpPr>
                <a:spLocks noChangeShapeType="1"/>
              </p:cNvSpPr>
              <p:nvPr/>
            </p:nvSpPr>
            <p:spPr bwMode="auto">
              <a:xfrm flipV="1">
                <a:off x="1592" y="2432"/>
                <a:ext cx="1107" cy="36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latin typeface="Constantia" panose="02030602050306030303" pitchFamily="18" charset="0"/>
                </a:endParaRPr>
              </a:p>
            </p:txBody>
          </p:sp>
          <p:sp>
            <p:nvSpPr>
              <p:cNvPr id="56" name="Rectangle 33"/>
              <p:cNvSpPr>
                <a:spLocks noChangeArrowheads="1"/>
              </p:cNvSpPr>
              <p:nvPr/>
            </p:nvSpPr>
            <p:spPr bwMode="auto">
              <a:xfrm>
                <a:off x="-532" y="633"/>
                <a:ext cx="2152" cy="1085"/>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dirty="0">
                  <a:latin typeface="Constantia" panose="02030602050306030303" pitchFamily="18" charset="0"/>
                </a:endParaRPr>
              </a:p>
            </p:txBody>
          </p:sp>
          <p:sp>
            <p:nvSpPr>
              <p:cNvPr id="57" name="Line 34"/>
              <p:cNvSpPr>
                <a:spLocks noChangeShapeType="1"/>
              </p:cNvSpPr>
              <p:nvPr/>
            </p:nvSpPr>
            <p:spPr bwMode="auto">
              <a:xfrm>
                <a:off x="1620" y="1557"/>
                <a:ext cx="974" cy="752"/>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latin typeface="Constantia" panose="02030602050306030303" pitchFamily="18" charset="0"/>
                </a:endParaRPr>
              </a:p>
            </p:txBody>
          </p:sp>
        </p:grpSp>
      </p:grpSp>
      <p:grpSp>
        <p:nvGrpSpPr>
          <p:cNvPr id="35" name="Groupe 34"/>
          <p:cNvGrpSpPr/>
          <p:nvPr/>
        </p:nvGrpSpPr>
        <p:grpSpPr>
          <a:xfrm>
            <a:off x="3359576" y="1098927"/>
            <a:ext cx="3728864" cy="2488128"/>
            <a:chOff x="3276365" y="976876"/>
            <a:chExt cx="3728864" cy="2488128"/>
          </a:xfrm>
        </p:grpSpPr>
        <p:pic>
          <p:nvPicPr>
            <p:cNvPr id="36" name="Picture 2" descr="http://upload.wikimedia.org/wikipedia/commons/thumb/c/c6/Leidenfrost_droplet.svg/836px-Leidenfrost_droplet.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8218" y="984324"/>
              <a:ext cx="1806105" cy="13308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seamlesstitaniumtube.com/photo/pl1272506-carbon_steel_titanium_spiral_finned_tube_applied_boiler_economize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6471" y="976876"/>
              <a:ext cx="1728787"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p:nvPr/>
          </p:nvSpPr>
          <p:spPr>
            <a:xfrm>
              <a:off x="3368218" y="984324"/>
              <a:ext cx="3447040" cy="133081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Connecteur droit 38"/>
            <p:cNvCxnSpPr>
              <a:stCxn id="38" idx="2"/>
            </p:cNvCxnSpPr>
            <p:nvPr/>
          </p:nvCxnSpPr>
          <p:spPr>
            <a:xfrm flipH="1">
              <a:off x="5061012" y="2315138"/>
              <a:ext cx="30726" cy="114986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276365" y="2312876"/>
              <a:ext cx="3728864" cy="492443"/>
            </a:xfrm>
            <a:prstGeom prst="rect">
              <a:avLst/>
            </a:prstGeom>
          </p:spPr>
          <p:txBody>
            <a:bodyPr wrap="square">
              <a:spAutoFit/>
            </a:bodyPr>
            <a:lstStyle/>
            <a:p>
              <a:pPr eaLnBrk="1" hangingPunct="1"/>
              <a:r>
                <a:rPr lang="en-US" sz="1400" b="1" dirty="0" smtClean="0">
                  <a:solidFill>
                    <a:srgbClr val="FF0000"/>
                  </a:solidFill>
                  <a:latin typeface="Constantia" panose="02030602050306030303" pitchFamily="18" charset="0"/>
                </a:rPr>
                <a:t>Thermal management </a:t>
              </a:r>
              <a:r>
                <a:rPr lang="en-US" sz="1200" b="1" dirty="0" smtClean="0">
                  <a:latin typeface="Constantia" panose="02030602050306030303" pitchFamily="18" charset="0"/>
                </a:rPr>
                <a:t>:  heat exchangers, anti-icing </a:t>
              </a:r>
              <a:endParaRPr lang="en-US" sz="1200" b="1" dirty="0">
                <a:latin typeface="Constantia" panose="02030602050306030303" pitchFamily="18" charset="0"/>
              </a:endParaRPr>
            </a:p>
          </p:txBody>
        </p:sp>
      </p:grpSp>
      <p:grpSp>
        <p:nvGrpSpPr>
          <p:cNvPr id="41" name="Groupe 40"/>
          <p:cNvGrpSpPr/>
          <p:nvPr/>
        </p:nvGrpSpPr>
        <p:grpSpPr>
          <a:xfrm>
            <a:off x="184262" y="1369662"/>
            <a:ext cx="4415833" cy="2185561"/>
            <a:chOff x="101051" y="1247611"/>
            <a:chExt cx="4415833" cy="2185561"/>
          </a:xfrm>
        </p:grpSpPr>
        <p:grpSp>
          <p:nvGrpSpPr>
            <p:cNvPr id="42" name="Groupe 41"/>
            <p:cNvGrpSpPr/>
            <p:nvPr/>
          </p:nvGrpSpPr>
          <p:grpSpPr>
            <a:xfrm>
              <a:off x="101051" y="1247611"/>
              <a:ext cx="3030345" cy="1497037"/>
              <a:chOff x="337873" y="1328521"/>
              <a:chExt cx="2778923" cy="1329264"/>
            </a:xfrm>
          </p:grpSpPr>
          <p:pic>
            <p:nvPicPr>
              <p:cNvPr id="45"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4082" r="49703" b="68277"/>
              <a:stretch/>
            </p:blipFill>
            <p:spPr bwMode="auto">
              <a:xfrm>
                <a:off x="337873" y="1357068"/>
                <a:ext cx="2778923" cy="1300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tangle 45"/>
              <p:cNvSpPr/>
              <p:nvPr/>
            </p:nvSpPr>
            <p:spPr>
              <a:xfrm>
                <a:off x="337873" y="1328521"/>
                <a:ext cx="2778923" cy="129116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3" name="Rectangle 42"/>
            <p:cNvSpPr/>
            <p:nvPr/>
          </p:nvSpPr>
          <p:spPr>
            <a:xfrm>
              <a:off x="101051" y="2805319"/>
              <a:ext cx="2942724" cy="492443"/>
            </a:xfrm>
            <a:prstGeom prst="rect">
              <a:avLst/>
            </a:prstGeom>
          </p:spPr>
          <p:txBody>
            <a:bodyPr wrap="square">
              <a:spAutoFit/>
            </a:bodyPr>
            <a:lstStyle/>
            <a:p>
              <a:pPr eaLnBrk="1" hangingPunct="1"/>
              <a:r>
                <a:rPr lang="fr-FR" sz="1400" b="1" dirty="0" smtClean="0">
                  <a:solidFill>
                    <a:srgbClr val="FF0000"/>
                  </a:solidFill>
                  <a:latin typeface="Constantia" panose="02030602050306030303" pitchFamily="18" charset="0"/>
                </a:rPr>
                <a:t>Propriétés optique </a:t>
              </a:r>
              <a:r>
                <a:rPr lang="fr-FR" sz="1200" b="1" dirty="0" smtClean="0">
                  <a:latin typeface="Constantia" panose="02030602050306030303" pitchFamily="18" charset="0"/>
                </a:rPr>
                <a:t>(revêtements </a:t>
              </a:r>
              <a:r>
                <a:rPr lang="fr-FR" sz="1200" b="1" dirty="0" err="1" smtClean="0">
                  <a:latin typeface="Constantia" panose="02030602050306030303" pitchFamily="18" charset="0"/>
                </a:rPr>
                <a:t>anti-reflets</a:t>
              </a:r>
              <a:r>
                <a:rPr lang="fr-FR" sz="1200" b="1" dirty="0" smtClean="0">
                  <a:latin typeface="Constantia" panose="02030602050306030303" pitchFamily="18" charset="0"/>
                </a:rPr>
                <a:t>…)</a:t>
              </a:r>
              <a:endParaRPr lang="fr-FR" sz="1200" b="1" dirty="0">
                <a:latin typeface="Constantia" panose="02030602050306030303" pitchFamily="18" charset="0"/>
              </a:endParaRPr>
            </a:p>
          </p:txBody>
        </p:sp>
        <p:cxnSp>
          <p:nvCxnSpPr>
            <p:cNvPr id="44" name="Connecteur droit 43"/>
            <p:cNvCxnSpPr/>
            <p:nvPr/>
          </p:nvCxnSpPr>
          <p:spPr>
            <a:xfrm>
              <a:off x="3075711" y="2669907"/>
              <a:ext cx="1441173" cy="76326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47" name="Text Box 35"/>
          <p:cNvSpPr txBox="1">
            <a:spLocks noChangeArrowheads="1"/>
          </p:cNvSpPr>
          <p:nvPr/>
        </p:nvSpPr>
        <p:spPr bwMode="auto">
          <a:xfrm>
            <a:off x="7098267" y="5437078"/>
            <a:ext cx="2955499" cy="741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b="1">
                <a:solidFill>
                  <a:schemeClr val="tx1"/>
                </a:solidFill>
                <a:latin typeface="Times New Roman" pitchFamily="18" charset="0"/>
              </a:defRPr>
            </a:lvl1pPr>
            <a:lvl2pPr marL="742950" indent="-285750" eaLnBrk="0" hangingPunct="0">
              <a:defRPr sz="1200" b="1">
                <a:solidFill>
                  <a:schemeClr val="tx1"/>
                </a:solidFill>
                <a:latin typeface="Times New Roman" pitchFamily="18" charset="0"/>
              </a:defRPr>
            </a:lvl2pPr>
            <a:lvl3pPr marL="1143000" indent="-228600" eaLnBrk="0" hangingPunct="0">
              <a:defRPr sz="1200" b="1">
                <a:solidFill>
                  <a:schemeClr val="tx1"/>
                </a:solidFill>
                <a:latin typeface="Times New Roman" pitchFamily="18" charset="0"/>
              </a:defRPr>
            </a:lvl3pPr>
            <a:lvl4pPr marL="1600200" indent="-228600" eaLnBrk="0" hangingPunct="0">
              <a:defRPr sz="1200" b="1">
                <a:solidFill>
                  <a:schemeClr val="tx1"/>
                </a:solidFill>
                <a:latin typeface="Times New Roman" pitchFamily="18" charset="0"/>
              </a:defRPr>
            </a:lvl4pPr>
            <a:lvl5pPr marL="2057400" indent="-228600" eaLnBrk="0" hangingPunct="0">
              <a:defRPr sz="1200" b="1">
                <a:solidFill>
                  <a:schemeClr val="tx1"/>
                </a:solidFill>
                <a:latin typeface="Times New Roman" pitchFamily="18" charset="0"/>
              </a:defRPr>
            </a:lvl5pPr>
            <a:lvl6pPr marL="2514600" indent="-228600" eaLnBrk="0" fontAlgn="base" hangingPunct="0">
              <a:spcBef>
                <a:spcPct val="0"/>
              </a:spcBef>
              <a:spcAft>
                <a:spcPct val="0"/>
              </a:spcAft>
              <a:defRPr sz="1200" b="1">
                <a:solidFill>
                  <a:schemeClr val="tx1"/>
                </a:solidFill>
                <a:latin typeface="Times New Roman" pitchFamily="18" charset="0"/>
              </a:defRPr>
            </a:lvl6pPr>
            <a:lvl7pPr marL="2971800" indent="-228600" eaLnBrk="0" fontAlgn="base" hangingPunct="0">
              <a:spcBef>
                <a:spcPct val="0"/>
              </a:spcBef>
              <a:spcAft>
                <a:spcPct val="0"/>
              </a:spcAft>
              <a:defRPr sz="1200" b="1">
                <a:solidFill>
                  <a:schemeClr val="tx1"/>
                </a:solidFill>
                <a:latin typeface="Times New Roman" pitchFamily="18" charset="0"/>
              </a:defRPr>
            </a:lvl7pPr>
            <a:lvl8pPr marL="3429000" indent="-228600" eaLnBrk="0" fontAlgn="base" hangingPunct="0">
              <a:spcBef>
                <a:spcPct val="0"/>
              </a:spcBef>
              <a:spcAft>
                <a:spcPct val="0"/>
              </a:spcAft>
              <a:defRPr sz="1200" b="1">
                <a:solidFill>
                  <a:schemeClr val="tx1"/>
                </a:solidFill>
                <a:latin typeface="Times New Roman" pitchFamily="18" charset="0"/>
              </a:defRPr>
            </a:lvl8pPr>
            <a:lvl9pPr marL="3886200" indent="-228600" eaLnBrk="0" fontAlgn="base" hangingPunct="0">
              <a:spcBef>
                <a:spcPct val="0"/>
              </a:spcBef>
              <a:spcAft>
                <a:spcPct val="0"/>
              </a:spcAft>
              <a:defRPr sz="1200" b="1">
                <a:solidFill>
                  <a:schemeClr val="tx1"/>
                </a:solidFill>
                <a:latin typeface="Times New Roman" pitchFamily="18" charset="0"/>
              </a:defRPr>
            </a:lvl9pPr>
          </a:lstStyle>
          <a:p>
            <a:pPr eaLnBrk="1" hangingPunct="1">
              <a:lnSpc>
                <a:spcPct val="130000"/>
              </a:lnSpc>
            </a:pPr>
            <a:r>
              <a:rPr lang="en-US" sz="1400" dirty="0" err="1" smtClean="0">
                <a:solidFill>
                  <a:srgbClr val="FF0000"/>
                </a:solidFill>
                <a:latin typeface="Constantia" panose="02030602050306030303" pitchFamily="18" charset="0"/>
              </a:rPr>
              <a:t>Tribologie</a:t>
            </a:r>
            <a:r>
              <a:rPr lang="en-US" sz="1400" dirty="0" smtClean="0">
                <a:solidFill>
                  <a:srgbClr val="FF0000"/>
                </a:solidFill>
                <a:latin typeface="Constantia" panose="02030602050306030303" pitchFamily="18" charset="0"/>
              </a:rPr>
              <a:t> </a:t>
            </a:r>
            <a:r>
              <a:rPr lang="en-US" sz="1400" dirty="0">
                <a:solidFill>
                  <a:srgbClr val="FF0000"/>
                </a:solidFill>
                <a:latin typeface="Constantia" panose="02030602050306030303" pitchFamily="18" charset="0"/>
              </a:rPr>
              <a:t>(Lubrication…)</a:t>
            </a:r>
          </a:p>
          <a:p>
            <a:pPr eaLnBrk="1" hangingPunct="1"/>
            <a:r>
              <a:rPr lang="fr-FR" dirty="0">
                <a:latin typeface="Constantia" panose="02030602050306030303" pitchFamily="18" charset="0"/>
              </a:rPr>
              <a:t>Segment de piston dans l'automobile </a:t>
            </a:r>
            <a:r>
              <a:rPr lang="en-US" dirty="0" smtClean="0">
                <a:latin typeface="Constantia" panose="02030602050306030303" pitchFamily="18" charset="0"/>
              </a:rPr>
              <a:t>…</a:t>
            </a:r>
            <a:endParaRPr lang="en-US" dirty="0">
              <a:latin typeface="Constantia" panose="02030602050306030303" pitchFamily="18" charset="0"/>
            </a:endParaRPr>
          </a:p>
        </p:txBody>
      </p:sp>
      <p:sp>
        <p:nvSpPr>
          <p:cNvPr id="48" name="Text Box 22"/>
          <p:cNvSpPr txBox="1">
            <a:spLocks noChangeArrowheads="1"/>
          </p:cNvSpPr>
          <p:nvPr/>
        </p:nvSpPr>
        <p:spPr bwMode="auto">
          <a:xfrm>
            <a:off x="7388404" y="2923904"/>
            <a:ext cx="276886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200" b="1">
                <a:solidFill>
                  <a:schemeClr val="tx1"/>
                </a:solidFill>
                <a:latin typeface="Times New Roman" pitchFamily="18" charset="0"/>
              </a:defRPr>
            </a:lvl1pPr>
            <a:lvl2pPr marL="742950" indent="-285750" eaLnBrk="0" hangingPunct="0">
              <a:defRPr sz="1200" b="1">
                <a:solidFill>
                  <a:schemeClr val="tx1"/>
                </a:solidFill>
                <a:latin typeface="Times New Roman" pitchFamily="18" charset="0"/>
              </a:defRPr>
            </a:lvl2pPr>
            <a:lvl3pPr marL="1143000" indent="-228600" eaLnBrk="0" hangingPunct="0">
              <a:defRPr sz="1200" b="1">
                <a:solidFill>
                  <a:schemeClr val="tx1"/>
                </a:solidFill>
                <a:latin typeface="Times New Roman" pitchFamily="18" charset="0"/>
              </a:defRPr>
            </a:lvl3pPr>
            <a:lvl4pPr marL="1600200" indent="-228600" eaLnBrk="0" hangingPunct="0">
              <a:defRPr sz="1200" b="1">
                <a:solidFill>
                  <a:schemeClr val="tx1"/>
                </a:solidFill>
                <a:latin typeface="Times New Roman" pitchFamily="18" charset="0"/>
              </a:defRPr>
            </a:lvl4pPr>
            <a:lvl5pPr marL="2057400" indent="-228600" eaLnBrk="0" hangingPunct="0">
              <a:defRPr sz="1200" b="1">
                <a:solidFill>
                  <a:schemeClr val="tx1"/>
                </a:solidFill>
                <a:latin typeface="Times New Roman" pitchFamily="18" charset="0"/>
              </a:defRPr>
            </a:lvl5pPr>
            <a:lvl6pPr marL="2514600" indent="-228600" eaLnBrk="0" fontAlgn="base" hangingPunct="0">
              <a:spcBef>
                <a:spcPct val="0"/>
              </a:spcBef>
              <a:spcAft>
                <a:spcPct val="0"/>
              </a:spcAft>
              <a:defRPr sz="1200" b="1">
                <a:solidFill>
                  <a:schemeClr val="tx1"/>
                </a:solidFill>
                <a:latin typeface="Times New Roman" pitchFamily="18" charset="0"/>
              </a:defRPr>
            </a:lvl6pPr>
            <a:lvl7pPr marL="2971800" indent="-228600" eaLnBrk="0" fontAlgn="base" hangingPunct="0">
              <a:spcBef>
                <a:spcPct val="0"/>
              </a:spcBef>
              <a:spcAft>
                <a:spcPct val="0"/>
              </a:spcAft>
              <a:defRPr sz="1200" b="1">
                <a:solidFill>
                  <a:schemeClr val="tx1"/>
                </a:solidFill>
                <a:latin typeface="Times New Roman" pitchFamily="18" charset="0"/>
              </a:defRPr>
            </a:lvl7pPr>
            <a:lvl8pPr marL="3429000" indent="-228600" eaLnBrk="0" fontAlgn="base" hangingPunct="0">
              <a:spcBef>
                <a:spcPct val="0"/>
              </a:spcBef>
              <a:spcAft>
                <a:spcPct val="0"/>
              </a:spcAft>
              <a:defRPr sz="1200" b="1">
                <a:solidFill>
                  <a:schemeClr val="tx1"/>
                </a:solidFill>
                <a:latin typeface="Times New Roman" pitchFamily="18" charset="0"/>
              </a:defRPr>
            </a:lvl8pPr>
            <a:lvl9pPr marL="3886200" indent="-228600" eaLnBrk="0" fontAlgn="base" hangingPunct="0">
              <a:spcBef>
                <a:spcPct val="0"/>
              </a:spcBef>
              <a:spcAft>
                <a:spcPct val="0"/>
              </a:spcAft>
              <a:defRPr sz="1200" b="1">
                <a:solidFill>
                  <a:schemeClr val="tx1"/>
                </a:solidFill>
                <a:latin typeface="Times New Roman" pitchFamily="18" charset="0"/>
              </a:defRPr>
            </a:lvl9pPr>
          </a:lstStyle>
          <a:p>
            <a:pPr eaLnBrk="1" hangingPunct="1"/>
            <a:r>
              <a:rPr lang="en-US" sz="1400" dirty="0" smtClean="0">
                <a:solidFill>
                  <a:srgbClr val="FF0000"/>
                </a:solidFill>
                <a:latin typeface="Constantia" panose="02030602050306030303" pitchFamily="18" charset="0"/>
              </a:rPr>
              <a:t>Anti-</a:t>
            </a:r>
            <a:r>
              <a:rPr lang="en-US" sz="1400" dirty="0" err="1" smtClean="0">
                <a:solidFill>
                  <a:srgbClr val="FF0000"/>
                </a:solidFill>
                <a:latin typeface="Constantia" panose="02030602050306030303" pitchFamily="18" charset="0"/>
              </a:rPr>
              <a:t>givrage</a:t>
            </a:r>
            <a:r>
              <a:rPr lang="en-US" dirty="0" smtClean="0">
                <a:latin typeface="Constantia" panose="02030602050306030303" pitchFamily="18" charset="0"/>
              </a:rPr>
              <a:t>: </a:t>
            </a:r>
            <a:endParaRPr lang="en-US" dirty="0">
              <a:latin typeface="Constantia" panose="02030602050306030303" pitchFamily="18" charset="0"/>
            </a:endParaRPr>
          </a:p>
          <a:p>
            <a:pPr eaLnBrk="1" hangingPunct="1"/>
            <a:r>
              <a:rPr lang="fr-FR" dirty="0" smtClean="0">
                <a:latin typeface="Constantia" panose="02030602050306030303" pitchFamily="18" charset="0"/>
              </a:rPr>
              <a:t>Avion, éoliennes</a:t>
            </a:r>
            <a:r>
              <a:rPr lang="en-US" dirty="0" smtClean="0">
                <a:latin typeface="Constantia" panose="02030602050306030303" pitchFamily="18" charset="0"/>
              </a:rPr>
              <a:t>…</a:t>
            </a:r>
            <a:endParaRPr lang="en-US" dirty="0">
              <a:latin typeface="Constantia" panose="02030602050306030303" pitchFamily="18" charset="0"/>
            </a:endParaRPr>
          </a:p>
        </p:txBody>
      </p:sp>
      <p:pic>
        <p:nvPicPr>
          <p:cNvPr id="134146" name="Picture 2" descr="figure 13"/>
          <p:cNvPicPr>
            <a:picLocks noChangeAspect="1" noChangeArrowheads="1"/>
          </p:cNvPicPr>
          <p:nvPr/>
        </p:nvPicPr>
        <p:blipFill rotWithShape="1">
          <a:blip r:embed="rId10">
            <a:extLst>
              <a:ext uri="{28A0092B-C50C-407E-A947-70E740481C1C}">
                <a14:useLocalDpi xmlns:a14="http://schemas.microsoft.com/office/drawing/2010/main" val="0"/>
              </a:ext>
            </a:extLst>
          </a:blip>
          <a:srcRect b="13716"/>
          <a:stretch/>
        </p:blipFill>
        <p:spPr bwMode="auto">
          <a:xfrm>
            <a:off x="7135291" y="1174170"/>
            <a:ext cx="3422891" cy="1601995"/>
          </a:xfrm>
          <a:prstGeom prst="rect">
            <a:avLst/>
          </a:prstGeom>
          <a:noFill/>
          <a:extLst>
            <a:ext uri="{909E8E84-426E-40DD-AFC4-6F175D3DCCD1}">
              <a14:hiddenFill xmlns:a14="http://schemas.microsoft.com/office/drawing/2010/main">
                <a:solidFill>
                  <a:srgbClr val="FFFFFF"/>
                </a:solidFill>
              </a14:hiddenFill>
            </a:ext>
          </a:extLst>
        </p:spPr>
      </p:pic>
      <p:pic>
        <p:nvPicPr>
          <p:cNvPr id="134150" name="Picture 6" descr="Dassault Aviation, acteur majeur de l&amp;#39;aéronautiqu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11866" y="5492376"/>
            <a:ext cx="1730547" cy="9085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792237" y="4029220"/>
            <a:ext cx="2399763" cy="1477328"/>
          </a:xfrm>
          <a:prstGeom prst="rect">
            <a:avLst/>
          </a:prstGeom>
        </p:spPr>
        <p:txBody>
          <a:bodyPr wrap="square">
            <a:spAutoFit/>
          </a:bodyPr>
          <a:lstStyle/>
          <a:p>
            <a:pPr algn="ctr"/>
            <a:r>
              <a:rPr lang="fr-FR" dirty="0"/>
              <a:t>Projet Verglas « développement d'un système de protection contre le givrage des aéronefs par </a:t>
            </a:r>
            <a:r>
              <a:rPr lang="fr-FR" dirty="0" err="1"/>
              <a:t>pLASma</a:t>
            </a:r>
            <a:r>
              <a:rPr lang="fr-FR" dirty="0"/>
              <a:t> »</a:t>
            </a:r>
            <a:endParaRPr lang="en-US" dirty="0"/>
          </a:p>
        </p:txBody>
      </p:sp>
      <p:pic>
        <p:nvPicPr>
          <p:cNvPr id="58" name="Image 57"/>
          <p:cNvPicPr>
            <a:picLocks noChangeAspect="1"/>
          </p:cNvPicPr>
          <p:nvPr/>
        </p:nvPicPr>
        <p:blipFill>
          <a:blip r:embed="rId12"/>
          <a:stretch>
            <a:fillRect/>
          </a:stretch>
        </p:blipFill>
        <p:spPr>
          <a:xfrm>
            <a:off x="10202636" y="2985210"/>
            <a:ext cx="1870202" cy="862274"/>
          </a:xfrm>
          <a:prstGeom prst="rect">
            <a:avLst/>
          </a:prstGeom>
        </p:spPr>
      </p:pic>
      <p:sp>
        <p:nvSpPr>
          <p:cNvPr id="4" name="ZoneTexte 3"/>
          <p:cNvSpPr txBox="1"/>
          <p:nvPr/>
        </p:nvSpPr>
        <p:spPr>
          <a:xfrm>
            <a:off x="10994892" y="1583392"/>
            <a:ext cx="995607" cy="369332"/>
          </a:xfrm>
          <a:prstGeom prst="rect">
            <a:avLst/>
          </a:prstGeom>
          <a:noFill/>
        </p:spPr>
        <p:txBody>
          <a:bodyPr wrap="square" rtlCol="0">
            <a:spAutoFit/>
          </a:bodyPr>
          <a:lstStyle/>
          <a:p>
            <a:pPr algn="ctr"/>
            <a:r>
              <a:rPr lang="en-US" dirty="0" smtClean="0">
                <a:latin typeface="Constantia" panose="02030602050306030303" pitchFamily="18" charset="0"/>
              </a:rPr>
              <a:t>2022</a:t>
            </a:r>
            <a:endParaRPr lang="en-US" dirty="0">
              <a:latin typeface="Constantia" panose="02030602050306030303" pitchFamily="18" charset="0"/>
            </a:endParaRPr>
          </a:p>
        </p:txBody>
      </p:sp>
      <p:pic>
        <p:nvPicPr>
          <p:cNvPr id="59" name="Image 58"/>
          <p:cNvPicPr>
            <a:picLocks noChangeAspect="1"/>
          </p:cNvPicPr>
          <p:nvPr/>
        </p:nvPicPr>
        <p:blipFill rotWithShape="1">
          <a:blip r:embed="rId13" cstate="email">
            <a:extLst>
              <a:ext uri="{28A0092B-C50C-407E-A947-70E740481C1C}">
                <a14:useLocalDpi xmlns:a14="http://schemas.microsoft.com/office/drawing/2010/main"/>
              </a:ext>
            </a:extLst>
          </a:blip>
          <a:srcRect r="43503" b="72074"/>
          <a:stretch/>
        </p:blipFill>
        <p:spPr>
          <a:xfrm>
            <a:off x="9850896" y="222577"/>
            <a:ext cx="2287993" cy="636163"/>
          </a:xfrm>
          <a:prstGeom prst="rect">
            <a:avLst/>
          </a:prstGeom>
        </p:spPr>
      </p:pic>
    </p:spTree>
    <p:extLst>
      <p:ext uri="{BB962C8B-B14F-4D97-AF65-F5344CB8AC3E}">
        <p14:creationId xmlns:p14="http://schemas.microsoft.com/office/powerpoint/2010/main" val="28704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p:cNvSpPr txBox="1">
            <a:spLocks/>
          </p:cNvSpPr>
          <p:nvPr/>
        </p:nvSpPr>
        <p:spPr>
          <a:xfrm>
            <a:off x="191344" y="152636"/>
            <a:ext cx="11684754" cy="563563"/>
          </a:xfrm>
          <a:prstGeom prst="rect">
            <a:avLst/>
          </a:prstGeom>
        </p:spPr>
        <p:txBody>
          <a:bodyPr/>
          <a:lstStyle>
            <a:lvl1pPr algn="l" rtl="0" eaLnBrk="0" fontAlgn="base" hangingPunct="0">
              <a:spcBef>
                <a:spcPct val="0"/>
              </a:spcBef>
              <a:spcAft>
                <a:spcPct val="0"/>
              </a:spcAft>
              <a:defRPr sz="2800" b="1">
                <a:solidFill>
                  <a:srgbClr val="0000CC"/>
                </a:solidFill>
                <a:latin typeface="+mn-lt"/>
                <a:ea typeface="MS PGothic" pitchFamily="34" charset="-128"/>
                <a:cs typeface="ＭＳ Ｐゴシック" pitchFamily="-112" charset="-128"/>
              </a:defRPr>
            </a:lvl1pPr>
            <a:lvl2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2pPr>
            <a:lvl3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3pPr>
            <a:lvl4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4pPr>
            <a:lvl5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5pPr>
            <a:lvl6pPr marL="457200" algn="ctr" rtl="0" fontAlgn="base">
              <a:spcBef>
                <a:spcPct val="0"/>
              </a:spcBef>
              <a:spcAft>
                <a:spcPct val="0"/>
              </a:spcAft>
              <a:defRPr sz="3600" b="1">
                <a:solidFill>
                  <a:schemeClr val="bg1"/>
                </a:solidFill>
                <a:latin typeface="Arial" charset="0"/>
              </a:defRPr>
            </a:lvl6pPr>
            <a:lvl7pPr marL="914400" algn="ctr" rtl="0" fontAlgn="base">
              <a:spcBef>
                <a:spcPct val="0"/>
              </a:spcBef>
              <a:spcAft>
                <a:spcPct val="0"/>
              </a:spcAft>
              <a:defRPr sz="3600" b="1">
                <a:solidFill>
                  <a:schemeClr val="bg1"/>
                </a:solidFill>
                <a:latin typeface="Arial" charset="0"/>
              </a:defRPr>
            </a:lvl7pPr>
            <a:lvl8pPr marL="1371600" algn="ctr" rtl="0" fontAlgn="base">
              <a:spcBef>
                <a:spcPct val="0"/>
              </a:spcBef>
              <a:spcAft>
                <a:spcPct val="0"/>
              </a:spcAft>
              <a:defRPr sz="3600" b="1">
                <a:solidFill>
                  <a:schemeClr val="bg1"/>
                </a:solidFill>
                <a:latin typeface="Arial" charset="0"/>
              </a:defRPr>
            </a:lvl8pPr>
            <a:lvl9pPr marL="1828800" algn="ctr" rtl="0" fontAlgn="base">
              <a:spcBef>
                <a:spcPct val="0"/>
              </a:spcBef>
              <a:spcAft>
                <a:spcPct val="0"/>
              </a:spcAft>
              <a:defRPr sz="3600" b="1">
                <a:solidFill>
                  <a:schemeClr val="bg1"/>
                </a:solidFill>
                <a:latin typeface="Arial" charset="0"/>
              </a:defRPr>
            </a:lvl9pPr>
          </a:lstStyle>
          <a:p>
            <a:r>
              <a:rPr lang="fr-FR" altLang="fr-FR" sz="2400" kern="0" dirty="0" smtClean="0">
                <a:latin typeface="Constantia" panose="02030602050306030303" pitchFamily="18" charset="0"/>
              </a:rPr>
              <a:t>I- Introduction : texturation de matériaux massifs (</a:t>
            </a:r>
            <a:r>
              <a:rPr lang="fr-FR" altLang="fr-FR" sz="2400" kern="0" dirty="0" smtClean="0">
                <a:latin typeface="Constantia" panose="02030602050306030303" pitchFamily="18" charset="0"/>
              </a:rPr>
              <a:t>très peu de littérature</a:t>
            </a:r>
            <a:r>
              <a:rPr lang="fr-FR" altLang="fr-FR" sz="2400" kern="0" dirty="0" smtClean="0">
                <a:latin typeface="Constantia" panose="02030602050306030303" pitchFamily="18" charset="0"/>
              </a:rPr>
              <a:t>)</a:t>
            </a:r>
            <a:endParaRPr lang="fr-FR" altLang="fr-FR" sz="2400" kern="0" dirty="0">
              <a:latin typeface="Constantia" panose="02030602050306030303" pitchFamily="18" charset="0"/>
            </a:endParaRPr>
          </a:p>
        </p:txBody>
      </p:sp>
      <p:pic>
        <p:nvPicPr>
          <p:cNvPr id="4" name="Image 3"/>
          <p:cNvPicPr>
            <a:picLocks noChangeAspect="1"/>
          </p:cNvPicPr>
          <p:nvPr/>
        </p:nvPicPr>
        <p:blipFill rotWithShape="1">
          <a:blip r:embed="rId2"/>
          <a:srcRect t="5811" r="50231" b="9672"/>
          <a:stretch/>
        </p:blipFill>
        <p:spPr>
          <a:xfrm>
            <a:off x="206319" y="2816932"/>
            <a:ext cx="1824830" cy="3445351"/>
          </a:xfrm>
          <a:prstGeom prst="rect">
            <a:avLst/>
          </a:prstGeom>
        </p:spPr>
      </p:pic>
      <p:pic>
        <p:nvPicPr>
          <p:cNvPr id="7" name="Image 6"/>
          <p:cNvPicPr>
            <a:picLocks noChangeAspect="1"/>
          </p:cNvPicPr>
          <p:nvPr/>
        </p:nvPicPr>
        <p:blipFill rotWithShape="1">
          <a:blip r:embed="rId3"/>
          <a:srcRect l="4890" t="50408" r="68073"/>
          <a:stretch/>
        </p:blipFill>
        <p:spPr>
          <a:xfrm>
            <a:off x="2645341" y="3341459"/>
            <a:ext cx="3562676" cy="3188026"/>
          </a:xfrm>
          <a:prstGeom prst="rect">
            <a:avLst/>
          </a:prstGeom>
        </p:spPr>
      </p:pic>
      <p:sp>
        <p:nvSpPr>
          <p:cNvPr id="22" name="Rectangle 21"/>
          <p:cNvSpPr/>
          <p:nvPr/>
        </p:nvSpPr>
        <p:spPr>
          <a:xfrm>
            <a:off x="196585" y="5985284"/>
            <a:ext cx="11856640" cy="276999"/>
          </a:xfrm>
          <a:prstGeom prst="rect">
            <a:avLst/>
          </a:prstGeom>
        </p:spPr>
        <p:txBody>
          <a:bodyPr wrap="square">
            <a:spAutoFit/>
          </a:bodyPr>
          <a:lstStyle/>
          <a:p>
            <a:endParaRPr lang="en-US" sz="1200" dirty="0">
              <a:solidFill>
                <a:srgbClr val="FF0000"/>
              </a:solidFill>
              <a:latin typeface="Constantia" panose="02030602050306030303" pitchFamily="18" charset="0"/>
            </a:endParaRPr>
          </a:p>
        </p:txBody>
      </p:sp>
      <p:pic>
        <p:nvPicPr>
          <p:cNvPr id="117762" name="Picture 2" descr="https://www.cea-tech.fr/cea-tech/PublishingImages/v2/moyens-et-competences/tic/micro-nano-systemes/micro-nano-systemes.jpg"/>
          <p:cNvPicPr>
            <a:picLocks noChangeAspect="1" noChangeArrowheads="1"/>
          </p:cNvPicPr>
          <p:nvPr/>
        </p:nvPicPr>
        <p:blipFill rotWithShape="1">
          <a:blip r:embed="rId4">
            <a:extLst>
              <a:ext uri="{28A0092B-C50C-407E-A947-70E740481C1C}">
                <a14:useLocalDpi xmlns:a14="http://schemas.microsoft.com/office/drawing/2010/main" val="0"/>
              </a:ext>
            </a:extLst>
          </a:blip>
          <a:srcRect l="10715" r="19196"/>
          <a:stretch/>
        </p:blipFill>
        <p:spPr bwMode="auto">
          <a:xfrm>
            <a:off x="2632799" y="1514499"/>
            <a:ext cx="5004556" cy="1677987"/>
          </a:xfrm>
          <a:prstGeom prst="rect">
            <a:avLst/>
          </a:prstGeom>
          <a:noFill/>
          <a:extLst>
            <a:ext uri="{909E8E84-426E-40DD-AFC4-6F175D3DCCD1}">
              <a14:hiddenFill xmlns:a14="http://schemas.microsoft.com/office/drawing/2010/main">
                <a:solidFill>
                  <a:srgbClr val="FFFFFF"/>
                </a:solidFill>
              </a14:hiddenFill>
            </a:ext>
          </a:extLst>
        </p:spPr>
      </p:pic>
      <p:pic>
        <p:nvPicPr>
          <p:cNvPr id="117764" name="Picture 4" descr="CEA Tech - Commissariat à l&amp;#39;énergie atomique et aux énergies alternativ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178" y="1514499"/>
            <a:ext cx="1584177" cy="61721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7725583" y="1076039"/>
            <a:ext cx="4229666" cy="553998"/>
          </a:xfrm>
          <a:prstGeom prst="rect">
            <a:avLst/>
          </a:prstGeom>
        </p:spPr>
        <p:txBody>
          <a:bodyPr wrap="square">
            <a:spAutoFit/>
          </a:bodyPr>
          <a:lstStyle/>
          <a:p>
            <a:pPr algn="ctr"/>
            <a:r>
              <a:rPr lang="fr-FR" b="1" dirty="0" err="1" smtClean="0">
                <a:latin typeface="Constantia" panose="02030602050306030303" pitchFamily="18" charset="0"/>
              </a:rPr>
              <a:t>Etching</a:t>
            </a:r>
            <a:r>
              <a:rPr lang="fr-FR" b="1" dirty="0" smtClean="0">
                <a:latin typeface="Constantia" panose="02030602050306030303" pitchFamily="18" charset="0"/>
              </a:rPr>
              <a:t> rate 2000 nm.min</a:t>
            </a:r>
            <a:r>
              <a:rPr lang="fr-FR" b="1" baseline="30000" dirty="0" smtClean="0">
                <a:latin typeface="Constantia" panose="02030602050306030303" pitchFamily="18" charset="0"/>
              </a:rPr>
              <a:t>-1 </a:t>
            </a:r>
            <a:r>
              <a:rPr lang="fr-FR" b="1" dirty="0" smtClean="0">
                <a:latin typeface="Constantia" panose="02030602050306030303" pitchFamily="18" charset="0"/>
              </a:rPr>
              <a:t>on </a:t>
            </a:r>
            <a:r>
              <a:rPr lang="fr-FR" b="1" dirty="0" err="1" smtClean="0">
                <a:latin typeface="Constantia" panose="02030602050306030303" pitchFamily="18" charset="0"/>
              </a:rPr>
              <a:t>silicon</a:t>
            </a:r>
            <a:endParaRPr lang="fr-FR" b="1" dirty="0" smtClean="0">
              <a:latin typeface="Constantia" panose="02030602050306030303" pitchFamily="18" charset="0"/>
            </a:endParaRPr>
          </a:p>
          <a:p>
            <a:pPr algn="ctr"/>
            <a:r>
              <a:rPr lang="en-US" sz="1200" dirty="0">
                <a:solidFill>
                  <a:srgbClr val="FF0000"/>
                </a:solidFill>
                <a:latin typeface="Constantia" panose="02030602050306030303" pitchFamily="18" charset="0"/>
              </a:rPr>
              <a:t>M. Huff</a:t>
            </a:r>
            <a:r>
              <a:rPr lang="en-US" sz="1200" dirty="0" smtClean="0">
                <a:solidFill>
                  <a:srgbClr val="FF0000"/>
                </a:solidFill>
                <a:latin typeface="Constantia" panose="02030602050306030303" pitchFamily="18" charset="0"/>
              </a:rPr>
              <a:t>,, </a:t>
            </a:r>
            <a:r>
              <a:rPr lang="en-US" sz="1200" dirty="0" err="1">
                <a:solidFill>
                  <a:srgbClr val="FF0000"/>
                </a:solidFill>
                <a:latin typeface="Constantia" panose="02030602050306030303" pitchFamily="18" charset="0"/>
              </a:rPr>
              <a:t>Micromachines</a:t>
            </a:r>
            <a:r>
              <a:rPr lang="en-US" sz="1200" dirty="0">
                <a:solidFill>
                  <a:srgbClr val="FF0000"/>
                </a:solidFill>
                <a:latin typeface="Constantia" panose="02030602050306030303" pitchFamily="18" charset="0"/>
              </a:rPr>
              <a:t> 2021, 12, </a:t>
            </a:r>
            <a:r>
              <a:rPr lang="en-US" sz="1200" dirty="0" smtClean="0">
                <a:solidFill>
                  <a:srgbClr val="FF0000"/>
                </a:solidFill>
                <a:latin typeface="Constantia" panose="02030602050306030303" pitchFamily="18" charset="0"/>
              </a:rPr>
              <a:t>991</a:t>
            </a:r>
            <a:endParaRPr lang="en-US" sz="1200" dirty="0">
              <a:solidFill>
                <a:srgbClr val="FF0000"/>
              </a:solidFill>
              <a:latin typeface="Constantia" panose="02030602050306030303" pitchFamily="18" charset="0"/>
            </a:endParaRPr>
          </a:p>
        </p:txBody>
      </p:sp>
      <p:pic>
        <p:nvPicPr>
          <p:cNvPr id="23" name="Image 22"/>
          <p:cNvPicPr>
            <a:picLocks noChangeAspect="1"/>
          </p:cNvPicPr>
          <p:nvPr/>
        </p:nvPicPr>
        <p:blipFill rotWithShape="1">
          <a:blip r:embed="rId6"/>
          <a:srcRect l="51283" b="8672"/>
          <a:stretch/>
        </p:blipFill>
        <p:spPr>
          <a:xfrm>
            <a:off x="8400256" y="3267257"/>
            <a:ext cx="3475842" cy="3202493"/>
          </a:xfrm>
          <a:prstGeom prst="rect">
            <a:avLst/>
          </a:prstGeom>
        </p:spPr>
      </p:pic>
      <p:sp>
        <p:nvSpPr>
          <p:cNvPr id="28" name="Rectangle 27"/>
          <p:cNvSpPr/>
          <p:nvPr/>
        </p:nvSpPr>
        <p:spPr>
          <a:xfrm>
            <a:off x="2155" y="980041"/>
            <a:ext cx="2414898" cy="1846659"/>
          </a:xfrm>
          <a:prstGeom prst="rect">
            <a:avLst/>
          </a:prstGeom>
        </p:spPr>
        <p:txBody>
          <a:bodyPr wrap="square">
            <a:spAutoFit/>
          </a:bodyPr>
          <a:lstStyle/>
          <a:p>
            <a:pPr algn="ctr"/>
            <a:r>
              <a:rPr lang="fr-FR" b="1" dirty="0" smtClean="0">
                <a:latin typeface="Constantia" panose="02030602050306030303" pitchFamily="18" charset="0"/>
              </a:rPr>
              <a:t>300-400 nm. min</a:t>
            </a:r>
            <a:r>
              <a:rPr lang="fr-FR" b="1" baseline="30000" dirty="0" smtClean="0">
                <a:latin typeface="Constantia" panose="02030602050306030303" pitchFamily="18" charset="0"/>
              </a:rPr>
              <a:t>-1 </a:t>
            </a:r>
            <a:r>
              <a:rPr lang="fr-FR" b="1" dirty="0" smtClean="0">
                <a:latin typeface="Constantia" panose="02030602050306030303" pitchFamily="18" charset="0"/>
              </a:rPr>
              <a:t>on </a:t>
            </a:r>
            <a:r>
              <a:rPr lang="fr-FR" b="1" dirty="0" err="1" smtClean="0">
                <a:latin typeface="Constantia" panose="02030602050306030303" pitchFamily="18" charset="0"/>
              </a:rPr>
              <a:t>SiC</a:t>
            </a:r>
            <a:r>
              <a:rPr lang="fr-FR" b="1" dirty="0" smtClean="0">
                <a:latin typeface="Constantia" panose="02030602050306030303" pitchFamily="18" charset="0"/>
              </a:rPr>
              <a:t> (gold </a:t>
            </a:r>
            <a:r>
              <a:rPr lang="fr-FR" b="1" dirty="0" err="1" smtClean="0">
                <a:latin typeface="Constantia" panose="02030602050306030303" pitchFamily="18" charset="0"/>
              </a:rPr>
              <a:t>govered</a:t>
            </a:r>
            <a:r>
              <a:rPr lang="fr-FR" b="1" dirty="0" smtClean="0">
                <a:latin typeface="Constantia" panose="02030602050306030303" pitchFamily="18" charset="0"/>
              </a:rPr>
              <a:t> by </a:t>
            </a:r>
            <a:r>
              <a:rPr lang="fr-FR" b="1" dirty="0" err="1" smtClean="0">
                <a:latin typeface="Constantia" panose="02030602050306030303" pitchFamily="18" charset="0"/>
              </a:rPr>
              <a:t>electrolytic</a:t>
            </a:r>
            <a:r>
              <a:rPr lang="fr-FR" b="1" dirty="0" smtClean="0">
                <a:latin typeface="Constantia" panose="02030602050306030303" pitchFamily="18" charset="0"/>
              </a:rPr>
              <a:t> </a:t>
            </a:r>
            <a:r>
              <a:rPr lang="fr-FR" b="1" dirty="0" smtClean="0">
                <a:latin typeface="Constantia" panose="02030602050306030303" pitchFamily="18" charset="0"/>
              </a:rPr>
              <a:t>nickel </a:t>
            </a:r>
            <a:r>
              <a:rPr lang="fr-FR" b="1" dirty="0" err="1" smtClean="0">
                <a:latin typeface="Constantia" panose="02030602050306030303" pitchFamily="18" charset="0"/>
              </a:rPr>
              <a:t>mask</a:t>
            </a:r>
            <a:r>
              <a:rPr lang="fr-FR" b="1" dirty="0" smtClean="0">
                <a:latin typeface="Constantia" panose="02030602050306030303" pitchFamily="18" charset="0"/>
              </a:rPr>
              <a:t> </a:t>
            </a:r>
            <a:r>
              <a:rPr lang="fr-FR" b="1" dirty="0" err="1" smtClean="0">
                <a:latin typeface="Constantia" panose="02030602050306030303" pitchFamily="18" charset="0"/>
              </a:rPr>
              <a:t>selectivity</a:t>
            </a:r>
            <a:r>
              <a:rPr lang="fr-FR" b="1" dirty="0" smtClean="0">
                <a:latin typeface="Constantia" panose="02030602050306030303" pitchFamily="18" charset="0"/>
              </a:rPr>
              <a:t> 18.5/1)</a:t>
            </a:r>
          </a:p>
          <a:p>
            <a:pPr algn="ctr"/>
            <a:r>
              <a:rPr lang="en-GB" sz="1200" b="1" dirty="0" smtClean="0">
                <a:solidFill>
                  <a:srgbClr val="FF0000"/>
                </a:solidFill>
                <a:latin typeface="Constantia" panose="02030602050306030303" pitchFamily="18" charset="0"/>
              </a:rPr>
              <a:t>M</a:t>
            </a:r>
            <a:r>
              <a:rPr lang="en-GB" sz="1200" b="1" dirty="0">
                <a:solidFill>
                  <a:srgbClr val="FF0000"/>
                </a:solidFill>
                <a:latin typeface="Constantia" panose="02030602050306030303" pitchFamily="18" charset="0"/>
              </a:rPr>
              <a:t>. Huff and M. Pedersen, </a:t>
            </a:r>
            <a:r>
              <a:rPr lang="en-GB" sz="1200" b="1" dirty="0" smtClean="0">
                <a:solidFill>
                  <a:srgbClr val="FF0000"/>
                </a:solidFill>
                <a:latin typeface="Constantia" panose="02030602050306030303" pitchFamily="18" charset="0"/>
              </a:rPr>
              <a:t>JAP, 122 (2017) </a:t>
            </a:r>
            <a:r>
              <a:rPr lang="en-GB" sz="1200" b="1" dirty="0">
                <a:solidFill>
                  <a:srgbClr val="FF0000"/>
                </a:solidFill>
                <a:latin typeface="Constantia" panose="02030602050306030303" pitchFamily="18" charset="0"/>
              </a:rPr>
              <a:t>023302 </a:t>
            </a:r>
            <a:endParaRPr lang="fr-FR" sz="1200" b="1" dirty="0">
              <a:solidFill>
                <a:srgbClr val="FF0000"/>
              </a:solidFill>
              <a:latin typeface="Constantia" panose="02030602050306030303" pitchFamily="18" charset="0"/>
            </a:endParaRPr>
          </a:p>
        </p:txBody>
      </p:sp>
      <p:sp>
        <p:nvSpPr>
          <p:cNvPr id="29" name="Rectangle 28"/>
          <p:cNvSpPr/>
          <p:nvPr/>
        </p:nvSpPr>
        <p:spPr>
          <a:xfrm>
            <a:off x="8128789" y="2381365"/>
            <a:ext cx="3924436" cy="830997"/>
          </a:xfrm>
          <a:prstGeom prst="rect">
            <a:avLst/>
          </a:prstGeom>
        </p:spPr>
        <p:txBody>
          <a:bodyPr wrap="square">
            <a:spAutoFit/>
          </a:bodyPr>
          <a:lstStyle/>
          <a:p>
            <a:pPr algn="ctr"/>
            <a:r>
              <a:rPr lang="fr-FR" b="1" dirty="0" smtClean="0">
                <a:latin typeface="Constantia" panose="02030602050306030303" pitchFamily="18" charset="0"/>
              </a:rPr>
              <a:t>500 nm. min</a:t>
            </a:r>
            <a:r>
              <a:rPr lang="fr-FR" b="1" baseline="30000" dirty="0" smtClean="0">
                <a:latin typeface="Constantia" panose="02030602050306030303" pitchFamily="18" charset="0"/>
              </a:rPr>
              <a:t>-1 </a:t>
            </a:r>
            <a:r>
              <a:rPr lang="fr-FR" b="1" dirty="0" smtClean="0">
                <a:latin typeface="Constantia" panose="02030602050306030303" pitchFamily="18" charset="0"/>
              </a:rPr>
              <a:t>on </a:t>
            </a:r>
            <a:r>
              <a:rPr lang="fr-FR" b="1" dirty="0" err="1" smtClean="0">
                <a:latin typeface="Constantia" panose="02030602050306030303" pitchFamily="18" charset="0"/>
              </a:rPr>
              <a:t>fused</a:t>
            </a:r>
            <a:r>
              <a:rPr lang="fr-FR" b="1" dirty="0" smtClean="0">
                <a:latin typeface="Constantia" panose="02030602050306030303" pitchFamily="18" charset="0"/>
              </a:rPr>
              <a:t> </a:t>
            </a:r>
            <a:r>
              <a:rPr lang="fr-FR" b="1" dirty="0" err="1" smtClean="0">
                <a:latin typeface="Constantia" panose="02030602050306030303" pitchFamily="18" charset="0"/>
              </a:rPr>
              <a:t>silica</a:t>
            </a:r>
            <a:r>
              <a:rPr lang="fr-FR" b="1" dirty="0" smtClean="0">
                <a:latin typeface="Constantia" panose="02030602050306030303" pitchFamily="18" charset="0"/>
              </a:rPr>
              <a:t> (nickel </a:t>
            </a:r>
            <a:r>
              <a:rPr lang="fr-FR" b="1" dirty="0" err="1" smtClean="0">
                <a:latin typeface="Constantia" panose="02030602050306030303" pitchFamily="18" charset="0"/>
              </a:rPr>
              <a:t>mask</a:t>
            </a:r>
            <a:r>
              <a:rPr lang="fr-FR" b="1" dirty="0" smtClean="0">
                <a:latin typeface="Constantia" panose="02030602050306030303" pitchFamily="18" charset="0"/>
              </a:rPr>
              <a:t> </a:t>
            </a:r>
            <a:r>
              <a:rPr lang="fr-FR" b="1" dirty="0" err="1" smtClean="0">
                <a:latin typeface="Constantia" panose="02030602050306030303" pitchFamily="18" charset="0"/>
              </a:rPr>
              <a:t>selectivity</a:t>
            </a:r>
            <a:r>
              <a:rPr lang="fr-FR" b="1" dirty="0" smtClean="0">
                <a:latin typeface="Constantia" panose="02030602050306030303" pitchFamily="18" charset="0"/>
              </a:rPr>
              <a:t> 10/1)</a:t>
            </a:r>
          </a:p>
          <a:p>
            <a:pPr algn="ctr"/>
            <a:r>
              <a:rPr lang="en-GB" sz="1200" b="1" dirty="0" smtClean="0">
                <a:solidFill>
                  <a:srgbClr val="FF0000"/>
                </a:solidFill>
                <a:latin typeface="Constantia" panose="02030602050306030303" pitchFamily="18" charset="0"/>
              </a:rPr>
              <a:t>M</a:t>
            </a:r>
            <a:r>
              <a:rPr lang="en-GB" sz="1200" b="1" dirty="0">
                <a:solidFill>
                  <a:srgbClr val="FF0000"/>
                </a:solidFill>
                <a:latin typeface="Constantia" panose="02030602050306030303" pitchFamily="18" charset="0"/>
              </a:rPr>
              <a:t>. Huff and M. Pedersen, </a:t>
            </a:r>
            <a:r>
              <a:rPr lang="en-GB" sz="1200" b="1" dirty="0" smtClean="0">
                <a:solidFill>
                  <a:srgbClr val="FF0000"/>
                </a:solidFill>
                <a:latin typeface="Constantia" panose="02030602050306030303" pitchFamily="18" charset="0"/>
              </a:rPr>
              <a:t>JAP, 122 (2017) </a:t>
            </a:r>
            <a:r>
              <a:rPr lang="en-GB" sz="1200" b="1" dirty="0">
                <a:solidFill>
                  <a:srgbClr val="FF0000"/>
                </a:solidFill>
                <a:latin typeface="Constantia" panose="02030602050306030303" pitchFamily="18" charset="0"/>
              </a:rPr>
              <a:t>023302 </a:t>
            </a:r>
            <a:endParaRPr lang="fr-FR" sz="1200" b="1" dirty="0">
              <a:solidFill>
                <a:srgbClr val="FF0000"/>
              </a:solidFill>
              <a:latin typeface="Constantia" panose="02030602050306030303" pitchFamily="18" charset="0"/>
            </a:endParaRPr>
          </a:p>
        </p:txBody>
      </p:sp>
      <p:sp>
        <p:nvSpPr>
          <p:cNvPr id="25" name="ZoneTexte 24"/>
          <p:cNvSpPr txBox="1"/>
          <p:nvPr/>
        </p:nvSpPr>
        <p:spPr>
          <a:xfrm>
            <a:off x="3325482" y="943693"/>
            <a:ext cx="3998402" cy="584775"/>
          </a:xfrm>
          <a:prstGeom prst="rect">
            <a:avLst/>
          </a:prstGeom>
          <a:noFill/>
        </p:spPr>
        <p:txBody>
          <a:bodyPr wrap="none" rtlCol="0">
            <a:spAutoFit/>
          </a:bodyPr>
          <a:lstStyle/>
          <a:p>
            <a:r>
              <a:rPr lang="en-US" sz="3200" dirty="0" smtClean="0">
                <a:solidFill>
                  <a:srgbClr val="FF0000"/>
                </a:solidFill>
                <a:latin typeface="Constantia" panose="02030602050306030303" pitchFamily="18" charset="0"/>
              </a:rPr>
              <a:t>Fabrication de MEMS</a:t>
            </a:r>
            <a:endParaRPr lang="en-US" sz="3200" dirty="0">
              <a:solidFill>
                <a:srgbClr val="FF0000"/>
              </a:solidFill>
              <a:latin typeface="Constantia" panose="02030602050306030303" pitchFamily="18" charset="0"/>
            </a:endParaRPr>
          </a:p>
        </p:txBody>
      </p:sp>
      <p:sp>
        <p:nvSpPr>
          <p:cNvPr id="31" name="Rectangle 30"/>
          <p:cNvSpPr/>
          <p:nvPr/>
        </p:nvSpPr>
        <p:spPr>
          <a:xfrm>
            <a:off x="6354262" y="3489121"/>
            <a:ext cx="1868867" cy="2400657"/>
          </a:xfrm>
          <a:prstGeom prst="rect">
            <a:avLst/>
          </a:prstGeom>
        </p:spPr>
        <p:txBody>
          <a:bodyPr wrap="square">
            <a:spAutoFit/>
          </a:bodyPr>
          <a:lstStyle/>
          <a:p>
            <a:pPr algn="ctr"/>
            <a:r>
              <a:rPr lang="fr-FR" b="1" dirty="0" smtClean="0">
                <a:latin typeface="Constantia" panose="02030602050306030303" pitchFamily="18" charset="0"/>
              </a:rPr>
              <a:t>2700 nm. min</a:t>
            </a:r>
            <a:r>
              <a:rPr lang="fr-FR" b="1" baseline="30000" dirty="0" smtClean="0">
                <a:latin typeface="Constantia" panose="02030602050306030303" pitchFamily="18" charset="0"/>
              </a:rPr>
              <a:t>-1 </a:t>
            </a:r>
            <a:r>
              <a:rPr lang="fr-FR" b="1" dirty="0" smtClean="0">
                <a:latin typeface="Constantia" panose="02030602050306030303" pitchFamily="18" charset="0"/>
              </a:rPr>
              <a:t>on </a:t>
            </a:r>
            <a:r>
              <a:rPr lang="fr-FR" b="1" dirty="0" err="1" smtClean="0">
                <a:latin typeface="Constantia" panose="02030602050306030303" pitchFamily="18" charset="0"/>
              </a:rPr>
              <a:t>Tungsten</a:t>
            </a:r>
            <a:r>
              <a:rPr lang="fr-FR" b="1" dirty="0" smtClean="0">
                <a:latin typeface="Constantia" panose="02030602050306030303" pitchFamily="18" charset="0"/>
              </a:rPr>
              <a:t> (aluminium </a:t>
            </a:r>
            <a:r>
              <a:rPr lang="fr-FR" b="1" dirty="0" err="1" smtClean="0">
                <a:latin typeface="Constantia" panose="02030602050306030303" pitchFamily="18" charset="0"/>
              </a:rPr>
              <a:t>mask</a:t>
            </a:r>
            <a:r>
              <a:rPr lang="fr-FR" b="1" dirty="0" smtClean="0">
                <a:latin typeface="Constantia" panose="02030602050306030303" pitchFamily="18" charset="0"/>
              </a:rPr>
              <a:t> </a:t>
            </a:r>
            <a:r>
              <a:rPr lang="fr-FR" b="1" dirty="0" err="1" smtClean="0">
                <a:latin typeface="Constantia" panose="02030602050306030303" pitchFamily="18" charset="0"/>
              </a:rPr>
              <a:t>selectivity</a:t>
            </a:r>
            <a:r>
              <a:rPr lang="fr-FR" b="1" dirty="0" smtClean="0">
                <a:latin typeface="Constantia" panose="02030602050306030303" pitchFamily="18" charset="0"/>
              </a:rPr>
              <a:t> 35/1)</a:t>
            </a:r>
          </a:p>
          <a:p>
            <a:pPr algn="ctr"/>
            <a:r>
              <a:rPr lang="en-GB" sz="1200" b="1" dirty="0" smtClean="0">
                <a:solidFill>
                  <a:srgbClr val="FF0000"/>
                </a:solidFill>
                <a:latin typeface="Constantia" panose="02030602050306030303" pitchFamily="18" charset="0"/>
              </a:rPr>
              <a:t>Y. Xia , Z. Wang, L. Song, W. Wang, J. Chen, S. </a:t>
            </a:r>
            <a:r>
              <a:rPr lang="en-GB" sz="1200" b="1" dirty="0">
                <a:solidFill>
                  <a:srgbClr val="FF0000"/>
                </a:solidFill>
                <a:latin typeface="Constantia" panose="02030602050306030303" pitchFamily="18" charset="0"/>
              </a:rPr>
              <a:t>Ma, Sensors &amp; Actuators: A. Physical 345 (2022) 113825</a:t>
            </a:r>
            <a:endParaRPr lang="fr-FR" sz="1200" b="1" dirty="0">
              <a:solidFill>
                <a:srgbClr val="FF0000"/>
              </a:solidFill>
              <a:latin typeface="Constantia" panose="02030602050306030303" pitchFamily="18" charset="0"/>
            </a:endParaRPr>
          </a:p>
        </p:txBody>
      </p:sp>
      <p:sp>
        <p:nvSpPr>
          <p:cNvPr id="32" name="Rectangle 31"/>
          <p:cNvSpPr/>
          <p:nvPr/>
        </p:nvSpPr>
        <p:spPr>
          <a:xfrm>
            <a:off x="7637354" y="1709827"/>
            <a:ext cx="4903361" cy="553998"/>
          </a:xfrm>
          <a:prstGeom prst="rect">
            <a:avLst/>
          </a:prstGeom>
        </p:spPr>
        <p:txBody>
          <a:bodyPr wrap="square">
            <a:spAutoFit/>
          </a:bodyPr>
          <a:lstStyle/>
          <a:p>
            <a:pPr algn="ctr"/>
            <a:r>
              <a:rPr lang="fr-FR" b="1" dirty="0" smtClean="0">
                <a:latin typeface="Constantia" panose="02030602050306030303" pitchFamily="18" charset="0"/>
              </a:rPr>
              <a:t>500 to </a:t>
            </a:r>
            <a:r>
              <a:rPr lang="fr-FR" b="1" dirty="0">
                <a:latin typeface="Constantia" panose="02030602050306030303" pitchFamily="18" charset="0"/>
              </a:rPr>
              <a:t>2000 nm.min</a:t>
            </a:r>
            <a:r>
              <a:rPr lang="fr-FR" b="1" baseline="30000" dirty="0">
                <a:latin typeface="Constantia" panose="02030602050306030303" pitchFamily="18" charset="0"/>
              </a:rPr>
              <a:t>-1 </a:t>
            </a:r>
            <a:r>
              <a:rPr lang="fr-FR" b="1" dirty="0" smtClean="0">
                <a:latin typeface="Constantia" panose="02030602050306030303" pitchFamily="18" charset="0"/>
              </a:rPr>
              <a:t>on </a:t>
            </a:r>
            <a:r>
              <a:rPr lang="fr-FR" b="1" dirty="0" err="1" smtClean="0">
                <a:latin typeface="Constantia" panose="02030602050306030303" pitchFamily="18" charset="0"/>
              </a:rPr>
              <a:t>titanium</a:t>
            </a:r>
            <a:endParaRPr lang="fr-FR" b="1" dirty="0" smtClean="0">
              <a:latin typeface="Constantia" panose="02030602050306030303" pitchFamily="18" charset="0"/>
            </a:endParaRPr>
          </a:p>
          <a:p>
            <a:pPr algn="ctr"/>
            <a:r>
              <a:rPr lang="en-US" sz="1200" dirty="0">
                <a:solidFill>
                  <a:srgbClr val="FF0000"/>
                </a:solidFill>
                <a:latin typeface="Constantia" panose="02030602050306030303" pitchFamily="18" charset="0"/>
              </a:rPr>
              <a:t>M. Huff</a:t>
            </a:r>
            <a:r>
              <a:rPr lang="en-US" sz="1200" dirty="0" smtClean="0">
                <a:solidFill>
                  <a:srgbClr val="FF0000"/>
                </a:solidFill>
                <a:latin typeface="Constantia" panose="02030602050306030303" pitchFamily="18" charset="0"/>
              </a:rPr>
              <a:t>,, </a:t>
            </a:r>
            <a:r>
              <a:rPr lang="en-US" sz="1200" dirty="0" err="1">
                <a:solidFill>
                  <a:srgbClr val="FF0000"/>
                </a:solidFill>
                <a:latin typeface="Constantia" panose="02030602050306030303" pitchFamily="18" charset="0"/>
              </a:rPr>
              <a:t>Micromachines</a:t>
            </a:r>
            <a:r>
              <a:rPr lang="en-US" sz="1200" dirty="0">
                <a:solidFill>
                  <a:srgbClr val="FF0000"/>
                </a:solidFill>
                <a:latin typeface="Constantia" panose="02030602050306030303" pitchFamily="18" charset="0"/>
              </a:rPr>
              <a:t> 2021, 12, </a:t>
            </a:r>
            <a:r>
              <a:rPr lang="en-US" sz="1200" dirty="0" smtClean="0">
                <a:solidFill>
                  <a:srgbClr val="FF0000"/>
                </a:solidFill>
                <a:latin typeface="Constantia" panose="02030602050306030303" pitchFamily="18" charset="0"/>
              </a:rPr>
              <a:t>991</a:t>
            </a:r>
            <a:endParaRPr lang="en-US" sz="1200" dirty="0">
              <a:solidFill>
                <a:srgbClr val="FF0000"/>
              </a:solidFill>
              <a:latin typeface="Constantia" panose="02030602050306030303" pitchFamily="18" charset="0"/>
            </a:endParaRPr>
          </a:p>
        </p:txBody>
      </p:sp>
    </p:spTree>
    <p:extLst>
      <p:ext uri="{BB962C8B-B14F-4D97-AF65-F5344CB8AC3E}">
        <p14:creationId xmlns:p14="http://schemas.microsoft.com/office/powerpoint/2010/main" val="34419806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p:cNvSpPr txBox="1">
            <a:spLocks/>
          </p:cNvSpPr>
          <p:nvPr/>
        </p:nvSpPr>
        <p:spPr>
          <a:xfrm>
            <a:off x="191344" y="152636"/>
            <a:ext cx="9649072" cy="563563"/>
          </a:xfrm>
          <a:prstGeom prst="rect">
            <a:avLst/>
          </a:prstGeom>
        </p:spPr>
        <p:txBody>
          <a:bodyPr/>
          <a:lstStyle>
            <a:lvl1pPr algn="l" rtl="0" eaLnBrk="0" fontAlgn="base" hangingPunct="0">
              <a:spcBef>
                <a:spcPct val="0"/>
              </a:spcBef>
              <a:spcAft>
                <a:spcPct val="0"/>
              </a:spcAft>
              <a:defRPr sz="2800" b="1">
                <a:solidFill>
                  <a:srgbClr val="0000CC"/>
                </a:solidFill>
                <a:latin typeface="+mn-lt"/>
                <a:ea typeface="MS PGothic" pitchFamily="34" charset="-128"/>
                <a:cs typeface="ＭＳ Ｐゴシック" pitchFamily="-112" charset="-128"/>
              </a:defRPr>
            </a:lvl1pPr>
            <a:lvl2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2pPr>
            <a:lvl3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3pPr>
            <a:lvl4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4pPr>
            <a:lvl5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5pPr>
            <a:lvl6pPr marL="457200" algn="ctr" rtl="0" fontAlgn="base">
              <a:spcBef>
                <a:spcPct val="0"/>
              </a:spcBef>
              <a:spcAft>
                <a:spcPct val="0"/>
              </a:spcAft>
              <a:defRPr sz="3600" b="1">
                <a:solidFill>
                  <a:schemeClr val="bg1"/>
                </a:solidFill>
                <a:latin typeface="Arial" charset="0"/>
              </a:defRPr>
            </a:lvl6pPr>
            <a:lvl7pPr marL="914400" algn="ctr" rtl="0" fontAlgn="base">
              <a:spcBef>
                <a:spcPct val="0"/>
              </a:spcBef>
              <a:spcAft>
                <a:spcPct val="0"/>
              </a:spcAft>
              <a:defRPr sz="3600" b="1">
                <a:solidFill>
                  <a:schemeClr val="bg1"/>
                </a:solidFill>
                <a:latin typeface="Arial" charset="0"/>
              </a:defRPr>
            </a:lvl7pPr>
            <a:lvl8pPr marL="1371600" algn="ctr" rtl="0" fontAlgn="base">
              <a:spcBef>
                <a:spcPct val="0"/>
              </a:spcBef>
              <a:spcAft>
                <a:spcPct val="0"/>
              </a:spcAft>
              <a:defRPr sz="3600" b="1">
                <a:solidFill>
                  <a:schemeClr val="bg1"/>
                </a:solidFill>
                <a:latin typeface="Arial" charset="0"/>
              </a:defRPr>
            </a:lvl8pPr>
            <a:lvl9pPr marL="1828800" algn="ctr" rtl="0" fontAlgn="base">
              <a:spcBef>
                <a:spcPct val="0"/>
              </a:spcBef>
              <a:spcAft>
                <a:spcPct val="0"/>
              </a:spcAft>
              <a:defRPr sz="3600" b="1">
                <a:solidFill>
                  <a:schemeClr val="bg1"/>
                </a:solidFill>
                <a:latin typeface="Arial" charset="0"/>
              </a:defRPr>
            </a:lvl9pPr>
          </a:lstStyle>
          <a:p>
            <a:r>
              <a:rPr lang="fr-FR" altLang="fr-FR" sz="2400" kern="0" dirty="0">
                <a:latin typeface="Constantia" panose="02030602050306030303" pitchFamily="18" charset="0"/>
              </a:rPr>
              <a:t>II-Expérience: gravure par plasmas inductif à base de chlore</a:t>
            </a:r>
          </a:p>
        </p:txBody>
      </p:sp>
      <p:pic>
        <p:nvPicPr>
          <p:cNvPr id="21" name="Picture 2" descr="logo long 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554" y="1620228"/>
            <a:ext cx="2165443" cy="507552"/>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4319" y="1576891"/>
            <a:ext cx="2129322" cy="586797"/>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p:cNvPicPr>
            <a:picLocks noChangeAspect="1"/>
          </p:cNvPicPr>
          <p:nvPr/>
        </p:nvPicPr>
        <p:blipFill>
          <a:blip r:embed="rId5"/>
          <a:stretch>
            <a:fillRect/>
          </a:stretch>
        </p:blipFill>
        <p:spPr>
          <a:xfrm>
            <a:off x="9001304" y="1411165"/>
            <a:ext cx="913836" cy="918251"/>
          </a:xfrm>
          <a:prstGeom prst="rect">
            <a:avLst/>
          </a:prstGeom>
        </p:spPr>
      </p:pic>
      <p:pic>
        <p:nvPicPr>
          <p:cNvPr id="24" name="Image 23"/>
          <p:cNvPicPr>
            <a:picLocks noChangeAspect="1"/>
          </p:cNvPicPr>
          <p:nvPr/>
        </p:nvPicPr>
        <p:blipFill>
          <a:blip r:embed="rId6"/>
          <a:stretch>
            <a:fillRect/>
          </a:stretch>
        </p:blipFill>
        <p:spPr>
          <a:xfrm>
            <a:off x="572179" y="1439152"/>
            <a:ext cx="1870202" cy="862274"/>
          </a:xfrm>
          <a:prstGeom prst="rect">
            <a:avLst/>
          </a:prstGeom>
        </p:spPr>
      </p:pic>
      <p:sp>
        <p:nvSpPr>
          <p:cNvPr id="25" name="Rectangle 24"/>
          <p:cNvSpPr/>
          <p:nvPr/>
        </p:nvSpPr>
        <p:spPr>
          <a:xfrm>
            <a:off x="191344" y="990287"/>
            <a:ext cx="12298866" cy="338554"/>
          </a:xfrm>
          <a:prstGeom prst="rect">
            <a:avLst/>
          </a:prstGeom>
        </p:spPr>
        <p:txBody>
          <a:bodyPr wrap="square">
            <a:spAutoFit/>
          </a:bodyPr>
          <a:lstStyle/>
          <a:p>
            <a:r>
              <a:rPr lang="en-US" sz="1600" b="1" dirty="0" smtClean="0">
                <a:solidFill>
                  <a:srgbClr val="EA5B0C"/>
                </a:solidFill>
                <a:latin typeface="Constantia" panose="02030602050306030303" pitchFamily="18" charset="0"/>
              </a:rPr>
              <a:t>SPOT project</a:t>
            </a:r>
            <a:r>
              <a:rPr lang="en-US" sz="1600" dirty="0" smtClean="0">
                <a:latin typeface="Constantia" panose="02030602050306030303" pitchFamily="18" charset="0"/>
              </a:rPr>
              <a:t>: </a:t>
            </a:r>
            <a:r>
              <a:rPr lang="en-US" sz="1600" b="1" dirty="0" smtClean="0">
                <a:solidFill>
                  <a:srgbClr val="EA5B0C"/>
                </a:solidFill>
                <a:latin typeface="Constantia" panose="02030602050306030303" pitchFamily="18" charset="0"/>
              </a:rPr>
              <a:t>S</a:t>
            </a:r>
            <a:r>
              <a:rPr lang="en-US" sz="1600" dirty="0" smtClean="0">
                <a:latin typeface="Constantia" panose="02030602050306030303" pitchFamily="18" charset="0"/>
              </a:rPr>
              <a:t>ubmicronic structuring </a:t>
            </a:r>
            <a:r>
              <a:rPr lang="en-US" sz="1600" dirty="0">
                <a:latin typeface="Constantia" panose="02030602050306030303" pitchFamily="18" charset="0"/>
              </a:rPr>
              <a:t>of steels by </a:t>
            </a:r>
            <a:r>
              <a:rPr lang="en-US" sz="1600" b="1" dirty="0" smtClean="0">
                <a:solidFill>
                  <a:srgbClr val="EA5B0C"/>
                </a:solidFill>
                <a:latin typeface="Constantia" panose="02030602050306030303" pitchFamily="18" charset="0"/>
              </a:rPr>
              <a:t>P</a:t>
            </a:r>
            <a:r>
              <a:rPr lang="en-US" sz="1600" dirty="0" smtClean="0">
                <a:latin typeface="Constantia" panose="02030602050306030303" pitchFamily="18" charset="0"/>
              </a:rPr>
              <a:t>lasma </a:t>
            </a:r>
            <a:r>
              <a:rPr lang="en-US" sz="1600" dirty="0">
                <a:latin typeface="Constantia" panose="02030602050306030303" pitchFamily="18" charset="0"/>
              </a:rPr>
              <a:t>etching for </a:t>
            </a:r>
            <a:r>
              <a:rPr lang="en-US" sz="1600" b="1" dirty="0" smtClean="0">
                <a:solidFill>
                  <a:srgbClr val="EA5B0C"/>
                </a:solidFill>
                <a:latin typeface="Constantia" panose="02030602050306030303" pitchFamily="18" charset="0"/>
              </a:rPr>
              <a:t>O</a:t>
            </a:r>
            <a:r>
              <a:rPr lang="en-US" sz="1600" dirty="0" smtClean="0">
                <a:latin typeface="Constantia" panose="02030602050306030303" pitchFamily="18" charset="0"/>
              </a:rPr>
              <a:t>ptical </a:t>
            </a:r>
            <a:r>
              <a:rPr lang="en-US" sz="1600" dirty="0">
                <a:latin typeface="Constantia" panose="02030602050306030303" pitchFamily="18" charset="0"/>
              </a:rPr>
              <a:t>applications and </a:t>
            </a:r>
            <a:r>
              <a:rPr lang="en-US" sz="1600" b="1" dirty="0" err="1" smtClean="0">
                <a:solidFill>
                  <a:srgbClr val="EA5B0C"/>
                </a:solidFill>
                <a:latin typeface="Constantia" panose="02030602050306030303" pitchFamily="18" charset="0"/>
              </a:rPr>
              <a:t>T</a:t>
            </a:r>
            <a:r>
              <a:rPr lang="en-US" sz="1600" dirty="0" err="1" smtClean="0">
                <a:latin typeface="Constantia" panose="02030602050306030303" pitchFamily="18" charset="0"/>
              </a:rPr>
              <a:t>ribological</a:t>
            </a:r>
            <a:r>
              <a:rPr lang="en-US" sz="1600" dirty="0" smtClean="0">
                <a:latin typeface="Constantia" panose="02030602050306030303" pitchFamily="18" charset="0"/>
              </a:rPr>
              <a:t> optimization.</a:t>
            </a:r>
          </a:p>
        </p:txBody>
      </p:sp>
      <p:pic>
        <p:nvPicPr>
          <p:cNvPr id="26" name="Imag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6440" y="1420254"/>
            <a:ext cx="1805150" cy="900075"/>
          </a:xfrm>
          <a:prstGeom prst="rect">
            <a:avLst/>
          </a:prstGeom>
        </p:spPr>
      </p:pic>
      <p:sp>
        <p:nvSpPr>
          <p:cNvPr id="29" name="ZoneTexte 28"/>
          <p:cNvSpPr txBox="1"/>
          <p:nvPr/>
        </p:nvSpPr>
        <p:spPr>
          <a:xfrm flipH="1">
            <a:off x="5385301" y="2495915"/>
            <a:ext cx="6806699" cy="1138773"/>
          </a:xfrm>
          <a:prstGeom prst="rect">
            <a:avLst/>
          </a:prstGeom>
          <a:noFill/>
        </p:spPr>
        <p:txBody>
          <a:bodyPr wrap="square" rtlCol="0">
            <a:spAutoFit/>
          </a:bodyPr>
          <a:lstStyle/>
          <a:p>
            <a:pPr algn="ctr"/>
            <a:r>
              <a:rPr lang="fr-FR" sz="2000" b="1" dirty="0" smtClean="0">
                <a:solidFill>
                  <a:srgbClr val="FF0000"/>
                </a:solidFill>
                <a:latin typeface="Constantia" panose="02030602050306030303" pitchFamily="18" charset="0"/>
              </a:rPr>
              <a:t>ICP/RIE </a:t>
            </a:r>
            <a:r>
              <a:rPr lang="fr-FR" sz="2000" b="1" dirty="0" err="1">
                <a:solidFill>
                  <a:srgbClr val="FF0000"/>
                </a:solidFill>
                <a:latin typeface="Constantia" panose="02030602050306030303" pitchFamily="18" charset="0"/>
              </a:rPr>
              <a:t>Sentech</a:t>
            </a:r>
            <a:r>
              <a:rPr lang="fr-FR" sz="2000" b="1" dirty="0">
                <a:solidFill>
                  <a:srgbClr val="FF0000"/>
                </a:solidFill>
                <a:latin typeface="Constantia" panose="02030602050306030303" pitchFamily="18" charset="0"/>
              </a:rPr>
              <a:t> SI </a:t>
            </a:r>
            <a:r>
              <a:rPr lang="fr-FR" sz="2000" b="1" dirty="0" smtClean="0">
                <a:solidFill>
                  <a:srgbClr val="FF0000"/>
                </a:solidFill>
                <a:latin typeface="Constantia" panose="02030602050306030303" pitchFamily="18" charset="0"/>
              </a:rPr>
              <a:t>500S </a:t>
            </a:r>
            <a:r>
              <a:rPr lang="fr-FR" sz="2000" b="1" dirty="0" err="1" smtClean="0">
                <a:solidFill>
                  <a:srgbClr val="FF0000"/>
                </a:solidFill>
                <a:latin typeface="Constantia" panose="02030602050306030303" pitchFamily="18" charset="0"/>
              </a:rPr>
              <a:t>reactor</a:t>
            </a:r>
            <a:endParaRPr lang="fr-FR" sz="2000" b="1" dirty="0">
              <a:solidFill>
                <a:srgbClr val="FF0000"/>
              </a:solidFill>
              <a:latin typeface="Constantia" panose="02030602050306030303" pitchFamily="18" charset="0"/>
            </a:endParaRPr>
          </a:p>
          <a:p>
            <a:r>
              <a:rPr lang="fr-FR" sz="1600" b="1" dirty="0" smtClean="0">
                <a:latin typeface="Constantia" panose="02030602050306030303" pitchFamily="18" charset="0"/>
              </a:rPr>
              <a:t>Conditions expérimentales typiques: </a:t>
            </a:r>
            <a:r>
              <a:rPr lang="fr-FR" sz="1600" dirty="0" smtClean="0">
                <a:latin typeface="Constantia" panose="02030602050306030303" pitchFamily="18" charset="0"/>
              </a:rPr>
              <a:t>800 W, 5 </a:t>
            </a:r>
            <a:r>
              <a:rPr lang="fr-FR" sz="1600" dirty="0" err="1" smtClean="0">
                <a:latin typeface="Constantia" panose="02030602050306030303" pitchFamily="18" charset="0"/>
              </a:rPr>
              <a:t>mTorr</a:t>
            </a:r>
            <a:r>
              <a:rPr lang="fr-FR" sz="1600" dirty="0" smtClean="0">
                <a:latin typeface="Constantia" panose="02030602050306030303" pitchFamily="18" charset="0"/>
              </a:rPr>
              <a:t>, - 150 V, 220°C, Cl</a:t>
            </a:r>
            <a:r>
              <a:rPr lang="fr-FR" sz="1600" baseline="-25000" dirty="0" smtClean="0">
                <a:latin typeface="Constantia" panose="02030602050306030303" pitchFamily="18" charset="0"/>
              </a:rPr>
              <a:t>2</a:t>
            </a:r>
            <a:r>
              <a:rPr lang="fr-FR" sz="1600" dirty="0" smtClean="0">
                <a:latin typeface="Constantia" panose="02030602050306030303" pitchFamily="18" charset="0"/>
              </a:rPr>
              <a:t> </a:t>
            </a:r>
            <a:r>
              <a:rPr lang="fr-FR" sz="1600" dirty="0" smtClean="0">
                <a:latin typeface="Constantia" panose="02030602050306030303" pitchFamily="18" charset="0"/>
              </a:rPr>
              <a:t>60 </a:t>
            </a:r>
            <a:r>
              <a:rPr lang="fr-FR" sz="1600" dirty="0" err="1" smtClean="0">
                <a:latin typeface="Constantia" panose="02030602050306030303" pitchFamily="18" charset="0"/>
              </a:rPr>
              <a:t>sccm</a:t>
            </a:r>
            <a:endParaRPr lang="fr-FR" sz="1600" dirty="0" smtClean="0">
              <a:latin typeface="Constantia" panose="02030602050306030303" pitchFamily="18" charset="0"/>
            </a:endParaRPr>
          </a:p>
          <a:p>
            <a:endParaRPr lang="fr-FR" sz="1600" dirty="0">
              <a:latin typeface="Constantia" panose="02030602050306030303" pitchFamily="18" charset="0"/>
            </a:endParaRPr>
          </a:p>
        </p:txBody>
      </p:sp>
      <p:pic>
        <p:nvPicPr>
          <p:cNvPr id="4" name="Image 3"/>
          <p:cNvPicPr>
            <a:picLocks noChangeAspect="1"/>
          </p:cNvPicPr>
          <p:nvPr/>
        </p:nvPicPr>
        <p:blipFill>
          <a:blip r:embed="rId8"/>
          <a:stretch>
            <a:fillRect/>
          </a:stretch>
        </p:blipFill>
        <p:spPr>
          <a:xfrm>
            <a:off x="6603575" y="3647800"/>
            <a:ext cx="5090083" cy="2389348"/>
          </a:xfrm>
          <a:prstGeom prst="rect">
            <a:avLst/>
          </a:prstGeom>
        </p:spPr>
      </p:pic>
      <p:sp>
        <p:nvSpPr>
          <p:cNvPr id="7" name="Rectangle 6"/>
          <p:cNvSpPr/>
          <p:nvPr/>
        </p:nvSpPr>
        <p:spPr>
          <a:xfrm>
            <a:off x="7347197" y="3238713"/>
            <a:ext cx="3642472" cy="338554"/>
          </a:xfrm>
          <a:prstGeom prst="rect">
            <a:avLst/>
          </a:prstGeom>
        </p:spPr>
        <p:txBody>
          <a:bodyPr wrap="none">
            <a:spAutoFit/>
          </a:bodyPr>
          <a:lstStyle/>
          <a:p>
            <a:r>
              <a:rPr lang="fr-FR" sz="1600" dirty="0" smtClean="0">
                <a:latin typeface="Constantia" panose="02030602050306030303" pitchFamily="18" charset="0"/>
              </a:rPr>
              <a:t>Masques réalisés par </a:t>
            </a:r>
            <a:r>
              <a:rPr lang="fr-FR" sz="1600" dirty="0" smtClean="0">
                <a:latin typeface="Constantia" panose="02030602050306030303" pitchFamily="18" charset="0"/>
              </a:rPr>
              <a:t>photolithographie</a:t>
            </a:r>
            <a:endParaRPr lang="en-GB" sz="1600" dirty="0">
              <a:latin typeface="Constantia" panose="02030602050306030303" pitchFamily="18" charset="0"/>
            </a:endParaRPr>
          </a:p>
        </p:txBody>
      </p:sp>
      <p:pic>
        <p:nvPicPr>
          <p:cNvPr id="115" name="Image 114"/>
          <p:cNvPicPr>
            <a:picLocks noChangeAspect="1"/>
          </p:cNvPicPr>
          <p:nvPr/>
        </p:nvPicPr>
        <p:blipFill>
          <a:blip r:embed="rId9"/>
          <a:stretch>
            <a:fillRect/>
          </a:stretch>
        </p:blipFill>
        <p:spPr>
          <a:xfrm>
            <a:off x="644125" y="2301426"/>
            <a:ext cx="4741176" cy="4166989"/>
          </a:xfrm>
          <a:prstGeom prst="rect">
            <a:avLst/>
          </a:prstGeom>
        </p:spPr>
      </p:pic>
    </p:spTree>
    <p:extLst>
      <p:ext uri="{BB962C8B-B14F-4D97-AF65-F5344CB8AC3E}">
        <p14:creationId xmlns:p14="http://schemas.microsoft.com/office/powerpoint/2010/main" val="281660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p:cNvSpPr txBox="1">
            <a:spLocks/>
          </p:cNvSpPr>
          <p:nvPr/>
        </p:nvSpPr>
        <p:spPr>
          <a:xfrm>
            <a:off x="191344" y="152636"/>
            <a:ext cx="9649072" cy="563563"/>
          </a:xfrm>
          <a:prstGeom prst="rect">
            <a:avLst/>
          </a:prstGeom>
        </p:spPr>
        <p:txBody>
          <a:bodyPr/>
          <a:lstStyle>
            <a:lvl1pPr algn="l" rtl="0" eaLnBrk="0" fontAlgn="base" hangingPunct="0">
              <a:spcBef>
                <a:spcPct val="0"/>
              </a:spcBef>
              <a:spcAft>
                <a:spcPct val="0"/>
              </a:spcAft>
              <a:defRPr sz="2800" b="1">
                <a:solidFill>
                  <a:srgbClr val="0000CC"/>
                </a:solidFill>
                <a:latin typeface="+mn-lt"/>
                <a:ea typeface="MS PGothic" pitchFamily="34" charset="-128"/>
                <a:cs typeface="ＭＳ Ｐゴシック" pitchFamily="-112" charset="-128"/>
              </a:defRPr>
            </a:lvl1pPr>
            <a:lvl2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2pPr>
            <a:lvl3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3pPr>
            <a:lvl4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4pPr>
            <a:lvl5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5pPr>
            <a:lvl6pPr marL="457200" algn="ctr" rtl="0" fontAlgn="base">
              <a:spcBef>
                <a:spcPct val="0"/>
              </a:spcBef>
              <a:spcAft>
                <a:spcPct val="0"/>
              </a:spcAft>
              <a:defRPr sz="3600" b="1">
                <a:solidFill>
                  <a:schemeClr val="bg1"/>
                </a:solidFill>
                <a:latin typeface="Arial" charset="0"/>
              </a:defRPr>
            </a:lvl6pPr>
            <a:lvl7pPr marL="914400" algn="ctr" rtl="0" fontAlgn="base">
              <a:spcBef>
                <a:spcPct val="0"/>
              </a:spcBef>
              <a:spcAft>
                <a:spcPct val="0"/>
              </a:spcAft>
              <a:defRPr sz="3600" b="1">
                <a:solidFill>
                  <a:schemeClr val="bg1"/>
                </a:solidFill>
                <a:latin typeface="Arial" charset="0"/>
              </a:defRPr>
            </a:lvl7pPr>
            <a:lvl8pPr marL="1371600" algn="ctr" rtl="0" fontAlgn="base">
              <a:spcBef>
                <a:spcPct val="0"/>
              </a:spcBef>
              <a:spcAft>
                <a:spcPct val="0"/>
              </a:spcAft>
              <a:defRPr sz="3600" b="1">
                <a:solidFill>
                  <a:schemeClr val="bg1"/>
                </a:solidFill>
                <a:latin typeface="Arial" charset="0"/>
              </a:defRPr>
            </a:lvl8pPr>
            <a:lvl9pPr marL="1828800" algn="ctr" rtl="0" fontAlgn="base">
              <a:spcBef>
                <a:spcPct val="0"/>
              </a:spcBef>
              <a:spcAft>
                <a:spcPct val="0"/>
              </a:spcAft>
              <a:defRPr sz="3600" b="1">
                <a:solidFill>
                  <a:schemeClr val="bg1"/>
                </a:solidFill>
                <a:latin typeface="Arial" charset="0"/>
              </a:defRPr>
            </a:lvl9pPr>
          </a:lstStyle>
          <a:p>
            <a:r>
              <a:rPr lang="fr-FR" altLang="fr-FR" sz="2400" kern="0" dirty="0">
                <a:latin typeface="Constantia" panose="02030602050306030303" pitchFamily="18" charset="0"/>
              </a:rPr>
              <a:t>Optimisation de la gravure des aciers inoxydables</a:t>
            </a:r>
            <a:endParaRPr lang="en-US" altLang="fr-FR" sz="2400" kern="0" dirty="0">
              <a:latin typeface="Constantia" panose="02030602050306030303" pitchFamily="18" charset="0"/>
            </a:endParaRPr>
          </a:p>
        </p:txBody>
      </p:sp>
      <p:graphicFrame>
        <p:nvGraphicFramePr>
          <p:cNvPr id="3" name="Objet 2"/>
          <p:cNvGraphicFramePr>
            <a:graphicFrameLocks noChangeAspect="1"/>
          </p:cNvGraphicFramePr>
          <p:nvPr>
            <p:extLst/>
          </p:nvPr>
        </p:nvGraphicFramePr>
        <p:xfrm>
          <a:off x="947428" y="2525111"/>
          <a:ext cx="5472608" cy="3869828"/>
        </p:xfrm>
        <a:graphic>
          <a:graphicData uri="http://schemas.openxmlformats.org/presentationml/2006/ole">
            <mc:AlternateContent xmlns:mc="http://schemas.openxmlformats.org/markup-compatibility/2006">
              <mc:Choice xmlns:v="urn:schemas-microsoft-com:vml" Requires="v">
                <p:oleObj spid="_x0000_s1046" name="Graph" r:id="rId3" imgW="4276800" imgH="3024000" progId="Origin50.Graph">
                  <p:embed/>
                </p:oleObj>
              </mc:Choice>
              <mc:Fallback>
                <p:oleObj name="Graph" r:id="rId3" imgW="4276800" imgH="3024000" progId="Origin50.Graph">
                  <p:embed/>
                  <p:pic>
                    <p:nvPicPr>
                      <p:cNvPr id="3" name="Objet 2"/>
                      <p:cNvPicPr/>
                      <p:nvPr/>
                    </p:nvPicPr>
                    <p:blipFill>
                      <a:blip r:embed="rId4"/>
                      <a:stretch>
                        <a:fillRect/>
                      </a:stretch>
                    </p:blipFill>
                    <p:spPr>
                      <a:xfrm>
                        <a:off x="947428" y="2525111"/>
                        <a:ext cx="5472608" cy="3869828"/>
                      </a:xfrm>
                      <a:prstGeom prst="rect">
                        <a:avLst/>
                      </a:prstGeom>
                    </p:spPr>
                  </p:pic>
                </p:oleObj>
              </mc:Fallback>
            </mc:AlternateContent>
          </a:graphicData>
        </a:graphic>
      </p:graphicFrame>
      <p:sp>
        <p:nvSpPr>
          <p:cNvPr id="5" name="Forme libre 4"/>
          <p:cNvSpPr/>
          <p:nvPr/>
        </p:nvSpPr>
        <p:spPr>
          <a:xfrm>
            <a:off x="1948555" y="3879313"/>
            <a:ext cx="3657600" cy="515565"/>
          </a:xfrm>
          <a:custGeom>
            <a:avLst/>
            <a:gdLst>
              <a:gd name="connsiteX0" fmla="*/ 0 w 3657600"/>
              <a:gd name="connsiteY0" fmla="*/ 515565 h 515565"/>
              <a:gd name="connsiteX1" fmla="*/ 1896894 w 3657600"/>
              <a:gd name="connsiteY1" fmla="*/ 466927 h 515565"/>
              <a:gd name="connsiteX2" fmla="*/ 3657600 w 3657600"/>
              <a:gd name="connsiteY2" fmla="*/ 0 h 515565"/>
              <a:gd name="connsiteX3" fmla="*/ 3657600 w 3657600"/>
              <a:gd name="connsiteY3" fmla="*/ 0 h 515565"/>
            </a:gdLst>
            <a:ahLst/>
            <a:cxnLst>
              <a:cxn ang="0">
                <a:pos x="connsiteX0" y="connsiteY0"/>
              </a:cxn>
              <a:cxn ang="0">
                <a:pos x="connsiteX1" y="connsiteY1"/>
              </a:cxn>
              <a:cxn ang="0">
                <a:pos x="connsiteX2" y="connsiteY2"/>
              </a:cxn>
              <a:cxn ang="0">
                <a:pos x="connsiteX3" y="connsiteY3"/>
              </a:cxn>
            </a:cxnLst>
            <a:rect l="l" t="t" r="r" b="b"/>
            <a:pathLst>
              <a:path w="3657600" h="515565">
                <a:moveTo>
                  <a:pt x="0" y="515565"/>
                </a:moveTo>
                <a:lnTo>
                  <a:pt x="1896894" y="466927"/>
                </a:lnTo>
                <a:cubicBezTo>
                  <a:pt x="2506494" y="380999"/>
                  <a:pt x="3657600" y="0"/>
                  <a:pt x="3657600" y="0"/>
                </a:cubicBezTo>
                <a:lnTo>
                  <a:pt x="365760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rme libre 5"/>
          <p:cNvSpPr/>
          <p:nvPr/>
        </p:nvSpPr>
        <p:spPr>
          <a:xfrm>
            <a:off x="1941821" y="3337294"/>
            <a:ext cx="3737986" cy="1332845"/>
          </a:xfrm>
          <a:custGeom>
            <a:avLst/>
            <a:gdLst>
              <a:gd name="connsiteX0" fmla="*/ 0 w 3737986"/>
              <a:gd name="connsiteY0" fmla="*/ 116995 h 1332845"/>
              <a:gd name="connsiteX1" fmla="*/ 1939331 w 3737986"/>
              <a:gd name="connsiteY1" fmla="*/ 116995 h 1332845"/>
              <a:gd name="connsiteX2" fmla="*/ 3737986 w 3737986"/>
              <a:gd name="connsiteY2" fmla="*/ 1332845 h 1332845"/>
            </a:gdLst>
            <a:ahLst/>
            <a:cxnLst>
              <a:cxn ang="0">
                <a:pos x="connsiteX0" y="connsiteY0"/>
              </a:cxn>
              <a:cxn ang="0">
                <a:pos x="connsiteX1" y="connsiteY1"/>
              </a:cxn>
              <a:cxn ang="0">
                <a:pos x="connsiteX2" y="connsiteY2"/>
              </a:cxn>
            </a:cxnLst>
            <a:rect l="l" t="t" r="r" b="b"/>
            <a:pathLst>
              <a:path w="3737986" h="1332845">
                <a:moveTo>
                  <a:pt x="0" y="116995"/>
                </a:moveTo>
                <a:cubicBezTo>
                  <a:pt x="658166" y="15674"/>
                  <a:pt x="1316333" y="-85647"/>
                  <a:pt x="1939331" y="116995"/>
                </a:cubicBezTo>
                <a:cubicBezTo>
                  <a:pt x="2562329" y="319637"/>
                  <a:pt x="3150157" y="826241"/>
                  <a:pt x="3737986" y="1332845"/>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t 8"/>
          <p:cNvGraphicFramePr>
            <a:graphicFrameLocks noChangeAspect="1"/>
          </p:cNvGraphicFramePr>
          <p:nvPr>
            <p:extLst/>
          </p:nvPr>
        </p:nvGraphicFramePr>
        <p:xfrm>
          <a:off x="6240016" y="2621985"/>
          <a:ext cx="5417462" cy="3830833"/>
        </p:xfrm>
        <a:graphic>
          <a:graphicData uri="http://schemas.openxmlformats.org/presentationml/2006/ole">
            <mc:AlternateContent xmlns:mc="http://schemas.openxmlformats.org/markup-compatibility/2006">
              <mc:Choice xmlns:v="urn:schemas-microsoft-com:vml" Requires="v">
                <p:oleObj spid="_x0000_s1047" name="Graph" r:id="rId5" imgW="4276800" imgH="3024000" progId="Origin50.Graph">
                  <p:embed/>
                </p:oleObj>
              </mc:Choice>
              <mc:Fallback>
                <p:oleObj name="Graph" r:id="rId5" imgW="4276800" imgH="3024000" progId="Origin50.Graph">
                  <p:embed/>
                  <p:pic>
                    <p:nvPicPr>
                      <p:cNvPr id="9" name="Objet 8"/>
                      <p:cNvPicPr/>
                      <p:nvPr/>
                    </p:nvPicPr>
                    <p:blipFill>
                      <a:blip r:embed="rId6"/>
                      <a:stretch>
                        <a:fillRect/>
                      </a:stretch>
                    </p:blipFill>
                    <p:spPr>
                      <a:xfrm>
                        <a:off x="6240016" y="2621985"/>
                        <a:ext cx="5417462" cy="3830833"/>
                      </a:xfrm>
                      <a:prstGeom prst="rect">
                        <a:avLst/>
                      </a:prstGeom>
                    </p:spPr>
                  </p:pic>
                </p:oleObj>
              </mc:Fallback>
            </mc:AlternateContent>
          </a:graphicData>
        </a:graphic>
      </p:graphicFrame>
      <p:sp>
        <p:nvSpPr>
          <p:cNvPr id="13" name="Forme libre 12"/>
          <p:cNvSpPr/>
          <p:nvPr/>
        </p:nvSpPr>
        <p:spPr>
          <a:xfrm>
            <a:off x="7315200" y="3366198"/>
            <a:ext cx="3285811" cy="1657978"/>
          </a:xfrm>
          <a:custGeom>
            <a:avLst/>
            <a:gdLst>
              <a:gd name="connsiteX0" fmla="*/ 0 w 3285811"/>
              <a:gd name="connsiteY0" fmla="*/ 0 h 1657978"/>
              <a:gd name="connsiteX1" fmla="*/ 1678075 w 3285811"/>
              <a:gd name="connsiteY1" fmla="*/ 381837 h 1657978"/>
              <a:gd name="connsiteX2" fmla="*/ 3285811 w 3285811"/>
              <a:gd name="connsiteY2" fmla="*/ 1657978 h 1657978"/>
            </a:gdLst>
            <a:ahLst/>
            <a:cxnLst>
              <a:cxn ang="0">
                <a:pos x="connsiteX0" y="connsiteY0"/>
              </a:cxn>
              <a:cxn ang="0">
                <a:pos x="connsiteX1" y="connsiteY1"/>
              </a:cxn>
              <a:cxn ang="0">
                <a:pos x="connsiteX2" y="connsiteY2"/>
              </a:cxn>
            </a:cxnLst>
            <a:rect l="l" t="t" r="r" b="b"/>
            <a:pathLst>
              <a:path w="3285811" h="1657978">
                <a:moveTo>
                  <a:pt x="0" y="0"/>
                </a:moveTo>
                <a:cubicBezTo>
                  <a:pt x="565220" y="52753"/>
                  <a:pt x="1130440" y="105507"/>
                  <a:pt x="1678075" y="381837"/>
                </a:cubicBezTo>
                <a:cubicBezTo>
                  <a:pt x="2225710" y="658167"/>
                  <a:pt x="2755760" y="1158072"/>
                  <a:pt x="3285811" y="165797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cteur droit 16"/>
          <p:cNvCxnSpPr/>
          <p:nvPr/>
        </p:nvCxnSpPr>
        <p:spPr>
          <a:xfrm>
            <a:off x="7436579" y="4654635"/>
            <a:ext cx="3204356" cy="73908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7522552" y="5024175"/>
            <a:ext cx="3041020" cy="241029"/>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graphicFrame>
        <p:nvGraphicFramePr>
          <p:cNvPr id="23" name="Tableau 22">
            <a:extLst>
              <a:ext uri="{FF2B5EF4-FFF2-40B4-BE49-F238E27FC236}">
                <a16:creationId xmlns:a16="http://schemas.microsoft.com/office/drawing/2014/main" id="{59E0DC35-D576-4572-AD50-C69E373190ED}"/>
              </a:ext>
            </a:extLst>
          </p:cNvPr>
          <p:cNvGraphicFramePr>
            <a:graphicFrameLocks noGrp="1"/>
          </p:cNvGraphicFramePr>
          <p:nvPr>
            <p:extLst>
              <p:ext uri="{D42A27DB-BD31-4B8C-83A1-F6EECF244321}">
                <p14:modId xmlns:p14="http://schemas.microsoft.com/office/powerpoint/2010/main" val="3632450619"/>
              </p:ext>
            </p:extLst>
          </p:nvPr>
        </p:nvGraphicFramePr>
        <p:xfrm>
          <a:off x="3148066" y="1038070"/>
          <a:ext cx="8748972" cy="2029325"/>
        </p:xfrm>
        <a:graphic>
          <a:graphicData uri="http://schemas.openxmlformats.org/drawingml/2006/table">
            <a:tbl>
              <a:tblPr firstRow="1" firstCol="1" bandRow="1"/>
              <a:tblGrid>
                <a:gridCol w="2088231">
                  <a:extLst>
                    <a:ext uri="{9D8B030D-6E8A-4147-A177-3AD203B41FA5}">
                      <a16:colId xmlns:a16="http://schemas.microsoft.com/office/drawing/2014/main" val="2055792403"/>
                    </a:ext>
                  </a:extLst>
                </a:gridCol>
                <a:gridCol w="792088">
                  <a:extLst>
                    <a:ext uri="{9D8B030D-6E8A-4147-A177-3AD203B41FA5}">
                      <a16:colId xmlns:a16="http://schemas.microsoft.com/office/drawing/2014/main" val="3148601291"/>
                    </a:ext>
                  </a:extLst>
                </a:gridCol>
                <a:gridCol w="1015557">
                  <a:extLst>
                    <a:ext uri="{9D8B030D-6E8A-4147-A177-3AD203B41FA5}">
                      <a16:colId xmlns:a16="http://schemas.microsoft.com/office/drawing/2014/main" val="3509991090"/>
                    </a:ext>
                  </a:extLst>
                </a:gridCol>
                <a:gridCol w="1002006">
                  <a:extLst>
                    <a:ext uri="{9D8B030D-6E8A-4147-A177-3AD203B41FA5}">
                      <a16:colId xmlns:a16="http://schemas.microsoft.com/office/drawing/2014/main" val="2568996638"/>
                    </a:ext>
                  </a:extLst>
                </a:gridCol>
                <a:gridCol w="1002006">
                  <a:extLst>
                    <a:ext uri="{9D8B030D-6E8A-4147-A177-3AD203B41FA5}">
                      <a16:colId xmlns:a16="http://schemas.microsoft.com/office/drawing/2014/main" val="4035507615"/>
                    </a:ext>
                  </a:extLst>
                </a:gridCol>
                <a:gridCol w="901805">
                  <a:extLst>
                    <a:ext uri="{9D8B030D-6E8A-4147-A177-3AD203B41FA5}">
                      <a16:colId xmlns:a16="http://schemas.microsoft.com/office/drawing/2014/main" val="1778527366"/>
                    </a:ext>
                  </a:extLst>
                </a:gridCol>
                <a:gridCol w="971946">
                  <a:extLst>
                    <a:ext uri="{9D8B030D-6E8A-4147-A177-3AD203B41FA5}">
                      <a16:colId xmlns:a16="http://schemas.microsoft.com/office/drawing/2014/main" val="322887416"/>
                    </a:ext>
                  </a:extLst>
                </a:gridCol>
                <a:gridCol w="975333">
                  <a:extLst>
                    <a:ext uri="{9D8B030D-6E8A-4147-A177-3AD203B41FA5}">
                      <a16:colId xmlns:a16="http://schemas.microsoft.com/office/drawing/2014/main" val="4253635435"/>
                    </a:ext>
                  </a:extLst>
                </a:gridCol>
              </a:tblGrid>
              <a:tr h="599657">
                <a:tc>
                  <a:txBody>
                    <a:bodyPr/>
                    <a:lstStyle/>
                    <a:p>
                      <a:pPr algn="ctr">
                        <a:lnSpc>
                          <a:spcPct val="150000"/>
                        </a:lnSpc>
                        <a:spcAft>
                          <a:spcPts val="800"/>
                        </a:spcAft>
                      </a:pPr>
                      <a:r>
                        <a:rPr lang="fr-FR" sz="1400">
                          <a:effectLst/>
                          <a:latin typeface="Times New Roman" panose="02020603050405020304" pitchFamily="18" charset="0"/>
                          <a:ea typeface="Calibri" panose="020F0502020204030204" pitchFamily="34" charset="0"/>
                          <a:cs typeface="Arial" panose="020B0604020202020204" pitchFamily="34" charset="0"/>
                        </a:rPr>
                        <a:t> </a:t>
                      </a:r>
                      <a:endParaRPr lang="fr-FR"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4753" marR="74753" marT="37377" marB="37377"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b="1" dirty="0" smtClean="0">
                          <a:effectLst/>
                          <a:latin typeface="Times New Roman" panose="02020603050405020304" pitchFamily="18" charset="0"/>
                          <a:ea typeface="Calibri" panose="020F0502020204030204" pitchFamily="34" charset="0"/>
                          <a:cs typeface="Arial" panose="020B0604020202020204" pitchFamily="34" charset="0"/>
                        </a:rPr>
                        <a:t>Nom</a:t>
                      </a: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4753" marR="74753" marT="37377" marB="373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Cr</a:t>
                      </a:r>
                      <a:r>
                        <a:rPr lang="fr-FR" sz="1400" b="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400" b="1" dirty="0" smtClean="0">
                          <a:effectLst/>
                          <a:latin typeface="Times New Roman" panose="02020603050405020304" pitchFamily="18" charset="0"/>
                          <a:ea typeface="Calibri" panose="020F0502020204030204" pitchFamily="34" charset="0"/>
                          <a:cs typeface="Arial" panose="020B0604020202020204" pitchFamily="34" charset="0"/>
                        </a:rPr>
                        <a:t>(pds%)</a:t>
                      </a: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4753" marR="74753" marT="37377" marB="373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b="1" dirty="0">
                          <a:effectLst/>
                          <a:latin typeface="Times New Roman" panose="02020603050405020304" pitchFamily="18" charset="0"/>
                          <a:ea typeface="Calibri" panose="020F0502020204030204" pitchFamily="34" charset="0"/>
                          <a:cs typeface="Arial" panose="020B0604020202020204" pitchFamily="34" charset="0"/>
                        </a:rPr>
                        <a:t>Ni </a:t>
                      </a:r>
                      <a:r>
                        <a:rPr lang="fr-FR" sz="1400" b="1" dirty="0" smtClean="0">
                          <a:effectLst/>
                          <a:latin typeface="Times New Roman" panose="02020603050405020304" pitchFamily="18" charset="0"/>
                          <a:ea typeface="Calibri" panose="020F0502020204030204" pitchFamily="34" charset="0"/>
                          <a:cs typeface="Arial" panose="020B0604020202020204" pitchFamily="34" charset="0"/>
                        </a:rPr>
                        <a:t>(pds%)</a:t>
                      </a: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4753" marR="74753" marT="37377" marB="373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b="1" dirty="0">
                          <a:effectLst/>
                          <a:latin typeface="Times New Roman" panose="02020603050405020304" pitchFamily="18" charset="0"/>
                          <a:ea typeface="Calibri" panose="020F0502020204030204" pitchFamily="34" charset="0"/>
                          <a:cs typeface="Arial" panose="020B0604020202020204" pitchFamily="34" charset="0"/>
                        </a:rPr>
                        <a:t>Mo </a:t>
                      </a:r>
                      <a:r>
                        <a:rPr lang="fr-FR" sz="1400" b="1" dirty="0" smtClean="0">
                          <a:effectLst/>
                          <a:latin typeface="Times New Roman" panose="02020603050405020304" pitchFamily="18" charset="0"/>
                          <a:ea typeface="Calibri" panose="020F0502020204030204" pitchFamily="34" charset="0"/>
                          <a:cs typeface="Arial" panose="020B0604020202020204" pitchFamily="34" charset="0"/>
                        </a:rPr>
                        <a:t>(pds%)</a:t>
                      </a: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5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b="1" dirty="0">
                          <a:effectLst/>
                          <a:latin typeface="Times New Roman" panose="02020603050405020304" pitchFamily="18" charset="0"/>
                          <a:ea typeface="Calibri" panose="020F0502020204030204" pitchFamily="34" charset="0"/>
                          <a:cs typeface="Arial" panose="020B0604020202020204" pitchFamily="34" charset="0"/>
                        </a:rPr>
                        <a:t>Si </a:t>
                      </a:r>
                      <a:r>
                        <a:rPr lang="fr-FR" sz="1400" b="1" dirty="0" smtClean="0">
                          <a:effectLst/>
                          <a:latin typeface="Times New Roman" panose="02020603050405020304" pitchFamily="18" charset="0"/>
                          <a:ea typeface="Calibri" panose="020F0502020204030204" pitchFamily="34" charset="0"/>
                          <a:cs typeface="Arial" panose="020B0604020202020204" pitchFamily="34" charset="0"/>
                        </a:rPr>
                        <a:t>(pds%)</a:t>
                      </a: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5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b="1" dirty="0">
                          <a:effectLst/>
                          <a:latin typeface="Times New Roman" panose="02020603050405020304" pitchFamily="18" charset="0"/>
                          <a:ea typeface="Calibri" panose="020F0502020204030204" pitchFamily="34" charset="0"/>
                          <a:cs typeface="Arial" panose="020B0604020202020204" pitchFamily="34" charset="0"/>
                        </a:rPr>
                        <a:t>Mn </a:t>
                      </a:r>
                      <a:r>
                        <a:rPr lang="fr-FR" sz="1400" b="1" dirty="0" smtClean="0">
                          <a:effectLst/>
                          <a:latin typeface="Times New Roman" panose="02020603050405020304" pitchFamily="18" charset="0"/>
                          <a:ea typeface="Calibri" panose="020F0502020204030204" pitchFamily="34" charset="0"/>
                          <a:cs typeface="Arial" panose="020B0604020202020204" pitchFamily="34" charset="0"/>
                        </a:rPr>
                        <a:t>(pds%)</a:t>
                      </a: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5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b="1" dirty="0" smtClean="0">
                          <a:solidFill>
                            <a:schemeClr val="tx1"/>
                          </a:solidFill>
                          <a:effectLst/>
                          <a:latin typeface="Times New Roman" panose="02020603050405020304" pitchFamily="18" charset="0"/>
                          <a:ea typeface="Calibri" panose="020F0502020204030204" pitchFamily="34" charset="0"/>
                          <a:cs typeface="Arial" panose="020B0604020202020204" pitchFamily="34" charset="0"/>
                        </a:rPr>
                        <a:t>C</a:t>
                      </a:r>
                      <a:r>
                        <a:rPr lang="fr-FR" sz="1400" b="1" dirty="0" smtClean="0">
                          <a:effectLst/>
                          <a:latin typeface="Times New Roman" panose="02020603050405020304" pitchFamily="18" charset="0"/>
                          <a:ea typeface="Calibri" panose="020F0502020204030204" pitchFamily="34" charset="0"/>
                          <a:cs typeface="Arial" panose="020B0604020202020204" pitchFamily="34" charset="0"/>
                        </a:rPr>
                        <a:t> (pds%)</a:t>
                      </a: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4753" marR="74753" marT="37377" marB="373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873938"/>
                  </a:ext>
                </a:extLst>
              </a:tr>
              <a:tr h="599657">
                <a:tc>
                  <a:txBody>
                    <a:bodyPr/>
                    <a:lstStyle/>
                    <a:p>
                      <a:pPr algn="ctr">
                        <a:lnSpc>
                          <a:spcPct val="150000"/>
                        </a:lnSpc>
                        <a:spcAft>
                          <a:spcPts val="800"/>
                        </a:spcAft>
                      </a:pPr>
                      <a:r>
                        <a:rPr lang="fr-FR" sz="1400" dirty="0" smtClean="0">
                          <a:effectLst/>
                          <a:latin typeface="Times New Roman" panose="02020603050405020304" pitchFamily="18" charset="0"/>
                          <a:ea typeface="Calibri" panose="020F0502020204030204" pitchFamily="34" charset="0"/>
                          <a:cs typeface="Arial" panose="020B0604020202020204" pitchFamily="34" charset="0"/>
                        </a:rPr>
                        <a:t>Acier inoxydable austénitique</a:t>
                      </a: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4753" marR="74753" marT="37377" marB="373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b="1" dirty="0">
                          <a:effectLst/>
                          <a:latin typeface="Times New Roman" panose="02020603050405020304" pitchFamily="18" charset="0"/>
                          <a:ea typeface="Calibri" panose="020F0502020204030204" pitchFamily="34" charset="0"/>
                          <a:cs typeface="Arial" panose="020B0604020202020204" pitchFamily="34" charset="0"/>
                        </a:rPr>
                        <a:t>4441</a:t>
                      </a: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4753" marR="74753" marT="37377" marB="373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17,7</a:t>
                      </a:r>
                      <a:endParaRPr lang="fr-FR"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4753" marR="74753" marT="37377" marB="373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14,7</a:t>
                      </a:r>
                      <a:endParaRPr lang="fr-FR"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4753" marR="74753" marT="37377" marB="373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a:effectLst/>
                          <a:latin typeface="Times New Roman" panose="02020603050405020304" pitchFamily="18" charset="0"/>
                          <a:ea typeface="Calibri" panose="020F0502020204030204" pitchFamily="34" charset="0"/>
                          <a:cs typeface="Arial" panose="020B0604020202020204" pitchFamily="34" charset="0"/>
                        </a:rPr>
                        <a:t>2,7</a:t>
                      </a:r>
                      <a:endParaRPr lang="fr-FR"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5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a:effectLst/>
                          <a:latin typeface="Times New Roman" panose="02020603050405020304" pitchFamily="18" charset="0"/>
                          <a:ea typeface="Calibri" panose="020F0502020204030204" pitchFamily="34" charset="0"/>
                          <a:cs typeface="Arial" panose="020B0604020202020204" pitchFamily="34" charset="0"/>
                        </a:rPr>
                        <a:t>0,3</a:t>
                      </a:r>
                      <a:endParaRPr lang="fr-FR"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5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a:effectLst/>
                          <a:latin typeface="Times New Roman" panose="02020603050405020304" pitchFamily="18" charset="0"/>
                          <a:ea typeface="Calibri" panose="020F0502020204030204" pitchFamily="34" charset="0"/>
                          <a:cs typeface="Arial" panose="020B0604020202020204" pitchFamily="34" charset="0"/>
                        </a:rPr>
                        <a:t>1,8</a:t>
                      </a:r>
                      <a:endParaRPr lang="fr-FR"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5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0,01</a:t>
                      </a:r>
                      <a:endParaRPr lang="fr-FR"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4753" marR="74753" marT="37377" marB="373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8905295"/>
                  </a:ext>
                </a:extLst>
              </a:tr>
              <a:tr h="599657">
                <a:tc>
                  <a:txBody>
                    <a:bodyPr/>
                    <a:lstStyle/>
                    <a:p>
                      <a:pPr algn="ctr">
                        <a:lnSpc>
                          <a:spcPct val="150000"/>
                        </a:lnSpc>
                        <a:spcAft>
                          <a:spcPts val="800"/>
                        </a:spcAft>
                      </a:pPr>
                      <a:r>
                        <a:rPr lang="fr-FR" sz="1400" dirty="0" smtClean="0">
                          <a:effectLst/>
                          <a:latin typeface="Times New Roman" panose="02020603050405020304" pitchFamily="18" charset="0"/>
                          <a:ea typeface="Calibri" panose="020F0502020204030204" pitchFamily="34" charset="0"/>
                          <a:cs typeface="Arial" panose="020B0604020202020204" pitchFamily="34" charset="0"/>
                        </a:rPr>
                        <a:t>Acier</a:t>
                      </a:r>
                      <a:r>
                        <a:rPr lang="fr-FR" sz="1400" baseline="0" dirty="0" smtClean="0">
                          <a:effectLst/>
                          <a:latin typeface="Times New Roman" panose="02020603050405020304" pitchFamily="18" charset="0"/>
                          <a:ea typeface="Calibri" panose="020F0502020204030204" pitchFamily="34" charset="0"/>
                          <a:cs typeface="Arial" panose="020B0604020202020204" pitchFamily="34" charset="0"/>
                        </a:rPr>
                        <a:t> inoxydable martensitique</a:t>
                      </a: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4753" marR="74753" marT="37377" marB="373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b="1">
                          <a:effectLst/>
                          <a:latin typeface="Times New Roman" panose="02020603050405020304" pitchFamily="18" charset="0"/>
                          <a:ea typeface="Calibri" panose="020F0502020204030204" pitchFamily="34" charset="0"/>
                          <a:cs typeface="Arial" panose="020B0604020202020204" pitchFamily="34" charset="0"/>
                        </a:rPr>
                        <a:t>4116N</a:t>
                      </a:r>
                      <a:endParaRPr lang="fr-FR"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4753" marR="74753" marT="37377" marB="373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14,5</a:t>
                      </a:r>
                      <a:endParaRPr lang="fr-FR"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4753" marR="74753" marT="37377" marB="373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0,2</a:t>
                      </a:r>
                      <a:endParaRPr lang="fr-FR"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4753" marR="74753" marT="37377" marB="373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dirty="0">
                          <a:effectLst/>
                          <a:latin typeface="Times New Roman" panose="02020603050405020304" pitchFamily="18" charset="0"/>
                          <a:ea typeface="Calibri" panose="020F0502020204030204" pitchFamily="34" charset="0"/>
                          <a:cs typeface="Arial" panose="020B0604020202020204" pitchFamily="34" charset="0"/>
                        </a:rPr>
                        <a:t>0,6</a:t>
                      </a: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5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a:effectLst/>
                          <a:latin typeface="Times New Roman" panose="02020603050405020304" pitchFamily="18" charset="0"/>
                          <a:ea typeface="Calibri" panose="020F0502020204030204" pitchFamily="34" charset="0"/>
                          <a:cs typeface="Arial" panose="020B0604020202020204" pitchFamily="34" charset="0"/>
                        </a:rPr>
                        <a:t>0,6</a:t>
                      </a:r>
                      <a:endParaRPr lang="fr-FR"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5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a:effectLst/>
                          <a:latin typeface="Times New Roman" panose="02020603050405020304" pitchFamily="18" charset="0"/>
                          <a:ea typeface="Calibri" panose="020F0502020204030204" pitchFamily="34" charset="0"/>
                          <a:cs typeface="Arial" panose="020B0604020202020204" pitchFamily="34" charset="0"/>
                        </a:rPr>
                        <a:t>0,5</a:t>
                      </a:r>
                      <a:endParaRPr lang="fr-FR"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5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fr-FR" sz="14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0,15</a:t>
                      </a:r>
                      <a:endParaRPr lang="fr-FR"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4753" marR="74753" marT="37377" marB="373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2385504"/>
                  </a:ext>
                </a:extLst>
              </a:tr>
            </a:tbl>
          </a:graphicData>
        </a:graphic>
      </p:graphicFrame>
      <p:sp>
        <p:nvSpPr>
          <p:cNvPr id="24" name="Rectangle 23">
            <a:extLst>
              <a:ext uri="{FF2B5EF4-FFF2-40B4-BE49-F238E27FC236}">
                <a16:creationId xmlns:a16="http://schemas.microsoft.com/office/drawing/2014/main" id="{60098CBE-FB1C-4A84-A655-5D8E9CE5B761}"/>
              </a:ext>
            </a:extLst>
          </p:cNvPr>
          <p:cNvSpPr/>
          <p:nvPr/>
        </p:nvSpPr>
        <p:spPr>
          <a:xfrm>
            <a:off x="7044895" y="1057995"/>
            <a:ext cx="982493" cy="17907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flipH="1">
            <a:off x="-59998" y="1054736"/>
            <a:ext cx="3045952" cy="1631216"/>
          </a:xfrm>
          <a:prstGeom prst="rect">
            <a:avLst/>
          </a:prstGeom>
          <a:noFill/>
        </p:spPr>
        <p:txBody>
          <a:bodyPr wrap="square" rtlCol="0">
            <a:spAutoFit/>
          </a:bodyPr>
          <a:lstStyle/>
          <a:p>
            <a:pPr algn="ctr"/>
            <a:r>
              <a:rPr lang="fr-FR" sz="2000" b="1" dirty="0">
                <a:solidFill>
                  <a:srgbClr val="FF0000"/>
                </a:solidFill>
                <a:latin typeface="Constantia" panose="02030602050306030303" pitchFamily="18" charset="0"/>
              </a:rPr>
              <a:t>Bien inférieur à ce qui est rapporté dans la littérature, mais comparable à ce qui est rapporté pour le nickel</a:t>
            </a:r>
            <a:endParaRPr lang="fr-FR" sz="2000" b="1" dirty="0" smtClean="0">
              <a:solidFill>
                <a:srgbClr val="FF0000"/>
              </a:solidFill>
              <a:latin typeface="Constantia" panose="02030602050306030303" pitchFamily="18" charset="0"/>
            </a:endParaRPr>
          </a:p>
        </p:txBody>
      </p:sp>
      <p:cxnSp>
        <p:nvCxnSpPr>
          <p:cNvPr id="29" name="Connecteur droit avec flèche 28"/>
          <p:cNvCxnSpPr/>
          <p:nvPr/>
        </p:nvCxnSpPr>
        <p:spPr>
          <a:xfrm>
            <a:off x="2252902" y="2708920"/>
            <a:ext cx="655604" cy="11125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32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ne 157"/>
          <p:cNvSpPr>
            <a:spLocks noChangeAspect="1" noChangeShapeType="1"/>
          </p:cNvSpPr>
          <p:nvPr/>
        </p:nvSpPr>
        <p:spPr bwMode="auto">
          <a:xfrm>
            <a:off x="10347570" y="3248505"/>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90" name="Line 157"/>
          <p:cNvSpPr>
            <a:spLocks noChangeAspect="1" noChangeShapeType="1"/>
          </p:cNvSpPr>
          <p:nvPr/>
        </p:nvSpPr>
        <p:spPr bwMode="auto">
          <a:xfrm>
            <a:off x="9866559" y="3251401"/>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cxnSp>
        <p:nvCxnSpPr>
          <p:cNvPr id="185" name="Connecteur droit 184"/>
          <p:cNvCxnSpPr/>
          <p:nvPr/>
        </p:nvCxnSpPr>
        <p:spPr>
          <a:xfrm>
            <a:off x="8994884" y="2748453"/>
            <a:ext cx="1589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Line 157"/>
          <p:cNvSpPr>
            <a:spLocks noChangeAspect="1" noChangeShapeType="1"/>
          </p:cNvSpPr>
          <p:nvPr/>
        </p:nvSpPr>
        <p:spPr bwMode="auto">
          <a:xfrm>
            <a:off x="1338155" y="3276757"/>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9" name="Line 157"/>
          <p:cNvSpPr>
            <a:spLocks noChangeAspect="1" noChangeShapeType="1"/>
          </p:cNvSpPr>
          <p:nvPr/>
        </p:nvSpPr>
        <p:spPr bwMode="auto">
          <a:xfrm>
            <a:off x="847122" y="3289703"/>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4" name="Line 93"/>
          <p:cNvSpPr>
            <a:spLocks noChangeAspect="1" noChangeShapeType="1"/>
          </p:cNvSpPr>
          <p:nvPr/>
        </p:nvSpPr>
        <p:spPr bwMode="auto">
          <a:xfrm>
            <a:off x="1358970" y="4192132"/>
            <a:ext cx="444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5" name="Line 148"/>
          <p:cNvSpPr>
            <a:spLocks noChangeAspect="1" noChangeShapeType="1"/>
          </p:cNvSpPr>
          <p:nvPr/>
        </p:nvSpPr>
        <p:spPr bwMode="auto">
          <a:xfrm>
            <a:off x="1358970" y="3734932"/>
            <a:ext cx="444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34" name="Line 84"/>
          <p:cNvSpPr>
            <a:spLocks noChangeAspect="1" noChangeShapeType="1"/>
          </p:cNvSpPr>
          <p:nvPr/>
        </p:nvSpPr>
        <p:spPr bwMode="auto">
          <a:xfrm>
            <a:off x="1784242" y="3750748"/>
            <a:ext cx="0" cy="4349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35" name="Line 85"/>
          <p:cNvSpPr>
            <a:spLocks noChangeAspect="1" noChangeShapeType="1"/>
          </p:cNvSpPr>
          <p:nvPr/>
        </p:nvSpPr>
        <p:spPr bwMode="auto">
          <a:xfrm>
            <a:off x="2252554" y="3739633"/>
            <a:ext cx="0" cy="4460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36" name="Line 86"/>
          <p:cNvSpPr>
            <a:spLocks noChangeAspect="1" noChangeShapeType="1"/>
          </p:cNvSpPr>
          <p:nvPr/>
        </p:nvSpPr>
        <p:spPr bwMode="auto">
          <a:xfrm>
            <a:off x="2733567" y="3739633"/>
            <a:ext cx="0" cy="4460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38" name="Line 93"/>
          <p:cNvSpPr>
            <a:spLocks noChangeAspect="1" noChangeShapeType="1"/>
          </p:cNvSpPr>
          <p:nvPr/>
        </p:nvSpPr>
        <p:spPr bwMode="auto">
          <a:xfrm>
            <a:off x="2265254" y="4196833"/>
            <a:ext cx="444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39" name="Oval 94"/>
          <p:cNvSpPr>
            <a:spLocks noChangeAspect="1" noChangeArrowheads="1"/>
          </p:cNvSpPr>
          <p:nvPr/>
        </p:nvSpPr>
        <p:spPr bwMode="auto">
          <a:xfrm>
            <a:off x="2652605" y="4117458"/>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40" name="Line 102"/>
          <p:cNvSpPr>
            <a:spLocks noChangeAspect="1" noChangeShapeType="1"/>
          </p:cNvSpPr>
          <p:nvPr/>
        </p:nvSpPr>
        <p:spPr bwMode="auto">
          <a:xfrm>
            <a:off x="1784243" y="4196833"/>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41" name="Oval 103"/>
          <p:cNvSpPr>
            <a:spLocks noChangeAspect="1" noChangeArrowheads="1"/>
          </p:cNvSpPr>
          <p:nvPr/>
        </p:nvSpPr>
        <p:spPr bwMode="auto">
          <a:xfrm>
            <a:off x="2173180" y="4117458"/>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42" name="Oval 104"/>
          <p:cNvSpPr>
            <a:spLocks noChangeAspect="1" noChangeArrowheads="1"/>
          </p:cNvSpPr>
          <p:nvPr/>
        </p:nvSpPr>
        <p:spPr bwMode="auto">
          <a:xfrm>
            <a:off x="1704868" y="4117458"/>
            <a:ext cx="147637"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43" name="Line 117"/>
          <p:cNvSpPr>
            <a:spLocks noChangeAspect="1" noChangeShapeType="1"/>
          </p:cNvSpPr>
          <p:nvPr/>
        </p:nvSpPr>
        <p:spPr bwMode="auto">
          <a:xfrm>
            <a:off x="1784242" y="3282433"/>
            <a:ext cx="0" cy="4460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44" name="Line 118"/>
          <p:cNvSpPr>
            <a:spLocks noChangeAspect="1" noChangeShapeType="1"/>
          </p:cNvSpPr>
          <p:nvPr/>
        </p:nvSpPr>
        <p:spPr bwMode="auto">
          <a:xfrm>
            <a:off x="2252554" y="3499921"/>
            <a:ext cx="0" cy="22860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45" name="Line 119"/>
          <p:cNvSpPr>
            <a:spLocks noChangeAspect="1" noChangeShapeType="1"/>
          </p:cNvSpPr>
          <p:nvPr/>
        </p:nvSpPr>
        <p:spPr bwMode="auto">
          <a:xfrm>
            <a:off x="2733567" y="3282433"/>
            <a:ext cx="0" cy="4349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47" name="Oval 126"/>
          <p:cNvSpPr>
            <a:spLocks noChangeAspect="1" noChangeArrowheads="1"/>
          </p:cNvSpPr>
          <p:nvPr/>
        </p:nvSpPr>
        <p:spPr bwMode="auto">
          <a:xfrm>
            <a:off x="2652605" y="3203058"/>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48" name="Oval 128"/>
          <p:cNvSpPr>
            <a:spLocks noChangeAspect="1" noChangeArrowheads="1"/>
          </p:cNvSpPr>
          <p:nvPr/>
        </p:nvSpPr>
        <p:spPr bwMode="auto">
          <a:xfrm>
            <a:off x="2649215" y="3196620"/>
            <a:ext cx="149225" cy="149225"/>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49" name="Oval 134"/>
          <p:cNvSpPr>
            <a:spLocks noChangeAspect="1" noChangeArrowheads="1"/>
          </p:cNvSpPr>
          <p:nvPr/>
        </p:nvSpPr>
        <p:spPr bwMode="auto">
          <a:xfrm>
            <a:off x="813348" y="2712784"/>
            <a:ext cx="147637"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50" name="Oval 135"/>
          <p:cNvSpPr>
            <a:spLocks noChangeAspect="1" noChangeArrowheads="1"/>
          </p:cNvSpPr>
          <p:nvPr/>
        </p:nvSpPr>
        <p:spPr bwMode="auto">
          <a:xfrm>
            <a:off x="1692167" y="3203058"/>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52" name="Line 148"/>
          <p:cNvSpPr>
            <a:spLocks noChangeAspect="1" noChangeShapeType="1"/>
          </p:cNvSpPr>
          <p:nvPr/>
        </p:nvSpPr>
        <p:spPr bwMode="auto">
          <a:xfrm>
            <a:off x="2265254" y="3739633"/>
            <a:ext cx="444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53" name="Oval 149"/>
          <p:cNvSpPr>
            <a:spLocks noChangeAspect="1" noChangeArrowheads="1"/>
          </p:cNvSpPr>
          <p:nvPr/>
        </p:nvSpPr>
        <p:spPr bwMode="auto">
          <a:xfrm>
            <a:off x="2652605" y="3649148"/>
            <a:ext cx="149225"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54" name="Line 157"/>
          <p:cNvSpPr>
            <a:spLocks noChangeAspect="1" noChangeShapeType="1"/>
          </p:cNvSpPr>
          <p:nvPr/>
        </p:nvSpPr>
        <p:spPr bwMode="auto">
          <a:xfrm>
            <a:off x="1784243" y="3728521"/>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55" name="Oval 158"/>
          <p:cNvSpPr>
            <a:spLocks noChangeAspect="1" noChangeArrowheads="1"/>
          </p:cNvSpPr>
          <p:nvPr/>
        </p:nvSpPr>
        <p:spPr bwMode="auto">
          <a:xfrm>
            <a:off x="2173180" y="3649148"/>
            <a:ext cx="149225"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56" name="Oval 159"/>
          <p:cNvSpPr>
            <a:spLocks noChangeAspect="1" noChangeArrowheads="1"/>
          </p:cNvSpPr>
          <p:nvPr/>
        </p:nvSpPr>
        <p:spPr bwMode="auto">
          <a:xfrm>
            <a:off x="1704868" y="3649148"/>
            <a:ext cx="147637"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57" name="AutoShape 235"/>
          <p:cNvSpPr>
            <a:spLocks noChangeAspect="1" noChangeArrowheads="1"/>
          </p:cNvSpPr>
          <p:nvPr/>
        </p:nvSpPr>
        <p:spPr bwMode="auto">
          <a:xfrm>
            <a:off x="1294797" y="1269922"/>
            <a:ext cx="1138237" cy="914400"/>
          </a:xfrm>
          <a:prstGeom prst="roundRect">
            <a:avLst>
              <a:gd name="adj" fmla="val 17065"/>
            </a:avLst>
          </a:prstGeom>
          <a:solidFill>
            <a:srgbClr val="FFFF00"/>
          </a:solidFill>
          <a:ln w="12700">
            <a:solidFill>
              <a:srgbClr val="000000"/>
            </a:solidFill>
            <a:round/>
            <a:headEnd/>
            <a:tailEnd/>
          </a:ln>
          <a:effectLst/>
          <a:extLst/>
        </p:spPr>
        <p:txBody>
          <a:bodyPr wrap="none" anchor="ctr"/>
          <a:lstStyle/>
          <a:p>
            <a:endParaRPr lang="fr-FR">
              <a:latin typeface="Constantia" panose="02030602050306030303" pitchFamily="18" charset="0"/>
            </a:endParaRPr>
          </a:p>
        </p:txBody>
      </p:sp>
      <p:sp>
        <p:nvSpPr>
          <p:cNvPr id="61" name="Line 240"/>
          <p:cNvSpPr>
            <a:spLocks noChangeAspect="1" noChangeShapeType="1"/>
          </p:cNvSpPr>
          <p:nvPr/>
        </p:nvSpPr>
        <p:spPr bwMode="auto">
          <a:xfrm>
            <a:off x="1758083" y="2061377"/>
            <a:ext cx="171017" cy="3420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62" name="Oval 249"/>
          <p:cNvSpPr>
            <a:spLocks noChangeAspect="1" noChangeArrowheads="1"/>
          </p:cNvSpPr>
          <p:nvPr/>
        </p:nvSpPr>
        <p:spPr bwMode="auto">
          <a:xfrm>
            <a:off x="1397984" y="1830309"/>
            <a:ext cx="144000" cy="142468"/>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64" name="Rectangle 253"/>
          <p:cNvSpPr>
            <a:spLocks noChangeAspect="1" noChangeArrowheads="1"/>
          </p:cNvSpPr>
          <p:nvPr/>
        </p:nvSpPr>
        <p:spPr bwMode="auto">
          <a:xfrm>
            <a:off x="1546375" y="1319567"/>
            <a:ext cx="467886"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dirty="0" smtClean="0">
                <a:solidFill>
                  <a:srgbClr val="000000"/>
                </a:solidFill>
                <a:latin typeface="Constantia" panose="02030602050306030303" pitchFamily="18" charset="0"/>
              </a:rPr>
              <a:t>Ions</a:t>
            </a:r>
            <a:endParaRPr lang="fr-FR" altLang="en-US" sz="1200" dirty="0">
              <a:solidFill>
                <a:srgbClr val="000000"/>
              </a:solidFill>
              <a:latin typeface="Constantia" panose="02030602050306030303" pitchFamily="18" charset="0"/>
            </a:endParaRPr>
          </a:p>
        </p:txBody>
      </p:sp>
      <p:sp>
        <p:nvSpPr>
          <p:cNvPr id="65" name="Rectangle 405"/>
          <p:cNvSpPr>
            <a:spLocks noChangeAspect="1" noChangeArrowheads="1"/>
          </p:cNvSpPr>
          <p:nvPr/>
        </p:nvSpPr>
        <p:spPr bwMode="auto">
          <a:xfrm>
            <a:off x="1293209" y="1590597"/>
            <a:ext cx="402355"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a:solidFill>
                  <a:srgbClr val="000000"/>
                </a:solidFill>
                <a:latin typeface="Constantia" panose="02030602050306030303" pitchFamily="18" charset="0"/>
              </a:rPr>
              <a:t>Ar</a:t>
            </a:r>
            <a:r>
              <a:rPr lang="fr-FR" altLang="en-US" sz="1200" baseline="30000">
                <a:solidFill>
                  <a:srgbClr val="000000"/>
                </a:solidFill>
                <a:latin typeface="Constantia" panose="02030602050306030303" pitchFamily="18" charset="0"/>
              </a:rPr>
              <a:t>+</a:t>
            </a:r>
            <a:endParaRPr lang="fr-FR" altLang="en-US" sz="1200">
              <a:solidFill>
                <a:srgbClr val="000000"/>
              </a:solidFill>
              <a:latin typeface="Constantia" panose="02030602050306030303" pitchFamily="18" charset="0"/>
            </a:endParaRPr>
          </a:p>
        </p:txBody>
      </p:sp>
      <p:sp>
        <p:nvSpPr>
          <p:cNvPr id="66" name="Rectangle 406"/>
          <p:cNvSpPr>
            <a:spLocks noChangeAspect="1" noChangeArrowheads="1"/>
          </p:cNvSpPr>
          <p:nvPr/>
        </p:nvSpPr>
        <p:spPr bwMode="auto">
          <a:xfrm>
            <a:off x="1842483" y="1796972"/>
            <a:ext cx="432812"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dirty="0" smtClean="0">
                <a:solidFill>
                  <a:srgbClr val="000000"/>
                </a:solidFill>
                <a:latin typeface="Constantia" panose="02030602050306030303" pitchFamily="18" charset="0"/>
                <a:cs typeface="Segoe UI" panose="020B0502040204020203" pitchFamily="34" charset="0"/>
              </a:rPr>
              <a:t>Cl</a:t>
            </a:r>
            <a:r>
              <a:rPr lang="fr-FR" altLang="en-US" sz="1200" baseline="-25000" dirty="0" smtClean="0">
                <a:solidFill>
                  <a:srgbClr val="000000"/>
                </a:solidFill>
                <a:latin typeface="Constantia" panose="02030602050306030303" pitchFamily="18" charset="0"/>
                <a:cs typeface="Segoe UI" panose="020B0502040204020203" pitchFamily="34" charset="0"/>
              </a:rPr>
              <a:t>2</a:t>
            </a:r>
            <a:r>
              <a:rPr lang="fr-FR" altLang="en-US" sz="1200" baseline="30000" dirty="0">
                <a:solidFill>
                  <a:srgbClr val="000000"/>
                </a:solidFill>
                <a:latin typeface="Constantia" panose="02030602050306030303" pitchFamily="18" charset="0"/>
              </a:rPr>
              <a:t>+</a:t>
            </a:r>
            <a:endParaRPr lang="fr-FR" altLang="en-US" sz="1200" dirty="0">
              <a:solidFill>
                <a:srgbClr val="000000"/>
              </a:solidFill>
              <a:latin typeface="Constantia" panose="02030602050306030303" pitchFamily="18" charset="0"/>
            </a:endParaRPr>
          </a:p>
        </p:txBody>
      </p:sp>
      <p:grpSp>
        <p:nvGrpSpPr>
          <p:cNvPr id="67" name="Group 407"/>
          <p:cNvGrpSpPr>
            <a:grpSpLocks/>
          </p:cNvGrpSpPr>
          <p:nvPr/>
        </p:nvGrpSpPr>
        <p:grpSpPr bwMode="auto">
          <a:xfrm>
            <a:off x="2053911" y="1462071"/>
            <a:ext cx="422276" cy="376238"/>
            <a:chOff x="1041" y="1100"/>
            <a:chExt cx="266" cy="237"/>
          </a:xfrm>
        </p:grpSpPr>
        <p:sp>
          <p:nvSpPr>
            <p:cNvPr id="68" name="Oval 408"/>
            <p:cNvSpPr>
              <a:spLocks noChangeAspect="1" noChangeArrowheads="1"/>
            </p:cNvSpPr>
            <p:nvPr/>
          </p:nvSpPr>
          <p:spPr bwMode="auto">
            <a:xfrm>
              <a:off x="1124" y="1246"/>
              <a:ext cx="91" cy="91"/>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69" name="Rectangle 409"/>
            <p:cNvSpPr>
              <a:spLocks noChangeAspect="1" noChangeArrowheads="1"/>
            </p:cNvSpPr>
            <p:nvPr/>
          </p:nvSpPr>
          <p:spPr bwMode="auto">
            <a:xfrm>
              <a:off x="1041" y="1100"/>
              <a:ext cx="26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dirty="0" smtClean="0">
                  <a:solidFill>
                    <a:srgbClr val="000000"/>
                  </a:solidFill>
                  <a:latin typeface="Constantia" panose="02030602050306030303" pitchFamily="18" charset="0"/>
                </a:rPr>
                <a:t>Cl </a:t>
              </a:r>
              <a:r>
                <a:rPr lang="fr-FR" altLang="en-US" sz="1200" baseline="30000" dirty="0">
                  <a:solidFill>
                    <a:srgbClr val="000000"/>
                  </a:solidFill>
                  <a:latin typeface="Constantia" panose="02030602050306030303" pitchFamily="18" charset="0"/>
                </a:rPr>
                <a:t>+</a:t>
              </a:r>
              <a:endParaRPr lang="fr-FR" altLang="en-US" sz="1200" dirty="0">
                <a:solidFill>
                  <a:srgbClr val="000000"/>
                </a:solidFill>
                <a:latin typeface="Constantia" panose="02030602050306030303" pitchFamily="18" charset="0"/>
              </a:endParaRPr>
            </a:p>
          </p:txBody>
        </p:sp>
      </p:grpSp>
      <p:sp>
        <p:nvSpPr>
          <p:cNvPr id="70" name="Line 2"/>
          <p:cNvSpPr>
            <a:spLocks noChangeShapeType="1"/>
          </p:cNvSpPr>
          <p:nvPr/>
        </p:nvSpPr>
        <p:spPr bwMode="auto">
          <a:xfrm flipH="1">
            <a:off x="1403813" y="2178990"/>
            <a:ext cx="146658" cy="1038479"/>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 name="Oval 129"/>
          <p:cNvSpPr>
            <a:spLocks noChangeAspect="1" noChangeArrowheads="1"/>
          </p:cNvSpPr>
          <p:nvPr/>
        </p:nvSpPr>
        <p:spPr bwMode="auto">
          <a:xfrm>
            <a:off x="2651950" y="3196625"/>
            <a:ext cx="149225" cy="149225"/>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93" name="Line 84"/>
          <p:cNvSpPr>
            <a:spLocks noChangeAspect="1" noChangeShapeType="1"/>
          </p:cNvSpPr>
          <p:nvPr/>
        </p:nvSpPr>
        <p:spPr bwMode="auto">
          <a:xfrm>
            <a:off x="877958" y="3746047"/>
            <a:ext cx="0" cy="4349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94" name="Line 85"/>
          <p:cNvSpPr>
            <a:spLocks noChangeAspect="1" noChangeShapeType="1"/>
          </p:cNvSpPr>
          <p:nvPr/>
        </p:nvSpPr>
        <p:spPr bwMode="auto">
          <a:xfrm>
            <a:off x="1346270" y="3734932"/>
            <a:ext cx="0" cy="4460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95" name="Line 102"/>
          <p:cNvSpPr>
            <a:spLocks noChangeAspect="1" noChangeShapeType="1"/>
          </p:cNvSpPr>
          <p:nvPr/>
        </p:nvSpPr>
        <p:spPr bwMode="auto">
          <a:xfrm>
            <a:off x="877959" y="4192132"/>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96" name="Oval 103"/>
          <p:cNvSpPr>
            <a:spLocks noChangeAspect="1" noChangeArrowheads="1"/>
          </p:cNvSpPr>
          <p:nvPr/>
        </p:nvSpPr>
        <p:spPr bwMode="auto">
          <a:xfrm>
            <a:off x="1266896" y="4112757"/>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97" name="Oval 104"/>
          <p:cNvSpPr>
            <a:spLocks noChangeAspect="1" noChangeArrowheads="1"/>
          </p:cNvSpPr>
          <p:nvPr/>
        </p:nvSpPr>
        <p:spPr bwMode="auto">
          <a:xfrm>
            <a:off x="798584" y="4112757"/>
            <a:ext cx="147637"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98" name="Line 117"/>
          <p:cNvSpPr>
            <a:spLocks noChangeAspect="1" noChangeShapeType="1"/>
          </p:cNvSpPr>
          <p:nvPr/>
        </p:nvSpPr>
        <p:spPr bwMode="auto">
          <a:xfrm>
            <a:off x="877958" y="3277732"/>
            <a:ext cx="0" cy="4460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99" name="Line 118"/>
          <p:cNvSpPr>
            <a:spLocks noChangeAspect="1" noChangeShapeType="1"/>
          </p:cNvSpPr>
          <p:nvPr/>
        </p:nvSpPr>
        <p:spPr bwMode="auto">
          <a:xfrm>
            <a:off x="1346270" y="3271322"/>
            <a:ext cx="0" cy="45249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00" name="Oval 135"/>
          <p:cNvSpPr>
            <a:spLocks noChangeAspect="1" noChangeArrowheads="1"/>
          </p:cNvSpPr>
          <p:nvPr/>
        </p:nvSpPr>
        <p:spPr bwMode="auto">
          <a:xfrm>
            <a:off x="785883" y="3198357"/>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01" name="Line 157"/>
          <p:cNvSpPr>
            <a:spLocks noChangeAspect="1" noChangeShapeType="1"/>
          </p:cNvSpPr>
          <p:nvPr/>
        </p:nvSpPr>
        <p:spPr bwMode="auto">
          <a:xfrm>
            <a:off x="877959" y="3723820"/>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02" name="Oval 158"/>
          <p:cNvSpPr>
            <a:spLocks noChangeAspect="1" noChangeArrowheads="1"/>
          </p:cNvSpPr>
          <p:nvPr/>
        </p:nvSpPr>
        <p:spPr bwMode="auto">
          <a:xfrm>
            <a:off x="1266896" y="3644447"/>
            <a:ext cx="149225"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03" name="Oval 159"/>
          <p:cNvSpPr>
            <a:spLocks noChangeAspect="1" noChangeArrowheads="1"/>
          </p:cNvSpPr>
          <p:nvPr/>
        </p:nvSpPr>
        <p:spPr bwMode="auto">
          <a:xfrm>
            <a:off x="798584" y="3644447"/>
            <a:ext cx="147637"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04" name="Line 2"/>
          <p:cNvSpPr>
            <a:spLocks noChangeShapeType="1"/>
          </p:cNvSpPr>
          <p:nvPr/>
        </p:nvSpPr>
        <p:spPr bwMode="auto">
          <a:xfrm flipH="1" flipV="1">
            <a:off x="978147" y="2888796"/>
            <a:ext cx="339194" cy="25717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9" name="Line 2"/>
          <p:cNvSpPr>
            <a:spLocks noChangeShapeType="1"/>
          </p:cNvSpPr>
          <p:nvPr/>
        </p:nvSpPr>
        <p:spPr bwMode="auto">
          <a:xfrm>
            <a:off x="1798353" y="2186763"/>
            <a:ext cx="406667" cy="1411656"/>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2" name="Oval 135"/>
          <p:cNvSpPr>
            <a:spLocks noChangeAspect="1" noChangeArrowheads="1"/>
          </p:cNvSpPr>
          <p:nvPr/>
        </p:nvSpPr>
        <p:spPr bwMode="auto">
          <a:xfrm>
            <a:off x="1271389" y="3199489"/>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15" name="Oval 408"/>
          <p:cNvSpPr>
            <a:spLocks noChangeAspect="1" noChangeArrowheads="1"/>
          </p:cNvSpPr>
          <p:nvPr/>
        </p:nvSpPr>
        <p:spPr bwMode="auto">
          <a:xfrm>
            <a:off x="1657386" y="1989130"/>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16" name="Oval 408"/>
          <p:cNvSpPr>
            <a:spLocks noChangeAspect="1" noChangeArrowheads="1"/>
          </p:cNvSpPr>
          <p:nvPr/>
        </p:nvSpPr>
        <p:spPr bwMode="auto">
          <a:xfrm>
            <a:off x="1878085" y="2015693"/>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17" name="Line 2"/>
          <p:cNvSpPr>
            <a:spLocks noChangeShapeType="1"/>
          </p:cNvSpPr>
          <p:nvPr/>
        </p:nvSpPr>
        <p:spPr bwMode="auto">
          <a:xfrm flipV="1">
            <a:off x="2334227" y="2490039"/>
            <a:ext cx="303645" cy="1124182"/>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8" name="Oval 134"/>
          <p:cNvSpPr>
            <a:spLocks noChangeAspect="1" noChangeArrowheads="1"/>
          </p:cNvSpPr>
          <p:nvPr/>
        </p:nvSpPr>
        <p:spPr bwMode="auto">
          <a:xfrm>
            <a:off x="2650803" y="2340681"/>
            <a:ext cx="147637"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5" name="Accolade fermante 4"/>
          <p:cNvSpPr/>
          <p:nvPr/>
        </p:nvSpPr>
        <p:spPr>
          <a:xfrm>
            <a:off x="2900367" y="3233780"/>
            <a:ext cx="139587" cy="995512"/>
          </a:xfrm>
          <a:prstGeom prst="righ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Rectangle 253"/>
          <p:cNvSpPr>
            <a:spLocks noChangeAspect="1" noChangeArrowheads="1"/>
          </p:cNvSpPr>
          <p:nvPr/>
        </p:nvSpPr>
        <p:spPr bwMode="auto">
          <a:xfrm>
            <a:off x="3050205" y="3487858"/>
            <a:ext cx="779189"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b="1" dirty="0" err="1" smtClean="0">
                <a:solidFill>
                  <a:schemeClr val="tx2"/>
                </a:solidFill>
                <a:latin typeface="Constantia" panose="02030602050306030303" pitchFamily="18" charset="0"/>
              </a:rPr>
              <a:t>Metallic</a:t>
            </a:r>
            <a:endParaRPr lang="fr-FR" altLang="en-US" sz="1200" b="1" dirty="0" smtClean="0">
              <a:solidFill>
                <a:schemeClr val="tx2"/>
              </a:solidFill>
              <a:latin typeface="Constantia" panose="02030602050306030303" pitchFamily="18" charset="0"/>
            </a:endParaRPr>
          </a:p>
          <a:p>
            <a:r>
              <a:rPr lang="fr-FR" altLang="en-US" sz="1200" b="1" dirty="0" smtClean="0">
                <a:solidFill>
                  <a:schemeClr val="tx2"/>
                </a:solidFill>
                <a:latin typeface="Constantia" panose="02030602050306030303" pitchFamily="18" charset="0"/>
              </a:rPr>
              <a:t>surfaces</a:t>
            </a:r>
            <a:endParaRPr lang="fr-FR" altLang="en-US" sz="1200" b="1" dirty="0">
              <a:solidFill>
                <a:schemeClr val="tx2"/>
              </a:solidFill>
              <a:latin typeface="Constantia" panose="02030602050306030303" pitchFamily="18" charset="0"/>
            </a:endParaRPr>
          </a:p>
        </p:txBody>
      </p:sp>
      <p:sp>
        <p:nvSpPr>
          <p:cNvPr id="120" name="Accolade fermante 119"/>
          <p:cNvSpPr/>
          <p:nvPr/>
        </p:nvSpPr>
        <p:spPr>
          <a:xfrm>
            <a:off x="2919513" y="2150265"/>
            <a:ext cx="139587" cy="995512"/>
          </a:xfrm>
          <a:prstGeom prst="righ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Rectangle 253"/>
          <p:cNvSpPr>
            <a:spLocks noChangeAspect="1" noChangeArrowheads="1"/>
          </p:cNvSpPr>
          <p:nvPr/>
        </p:nvSpPr>
        <p:spPr bwMode="auto">
          <a:xfrm>
            <a:off x="3059100" y="2377299"/>
            <a:ext cx="744949"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b="1" smtClean="0">
                <a:solidFill>
                  <a:schemeClr val="tx2"/>
                </a:solidFill>
                <a:latin typeface="Constantia" panose="02030602050306030303" pitchFamily="18" charset="0"/>
              </a:rPr>
              <a:t>Plasma </a:t>
            </a:r>
          </a:p>
          <a:p>
            <a:pPr algn="ctr"/>
            <a:r>
              <a:rPr lang="fr-FR" altLang="en-US" sz="1200" b="1" dirty="0" err="1" smtClean="0">
                <a:solidFill>
                  <a:schemeClr val="tx2"/>
                </a:solidFill>
                <a:latin typeface="Constantia" panose="02030602050306030303" pitchFamily="18" charset="0"/>
              </a:rPr>
              <a:t>sheath</a:t>
            </a:r>
            <a:endParaRPr lang="fr-FR" altLang="en-US" sz="1200" b="1" dirty="0">
              <a:solidFill>
                <a:schemeClr val="tx2"/>
              </a:solidFill>
              <a:latin typeface="Constantia" panose="02030602050306030303" pitchFamily="18" charset="0"/>
            </a:endParaRPr>
          </a:p>
        </p:txBody>
      </p:sp>
      <p:sp>
        <p:nvSpPr>
          <p:cNvPr id="122" name="Line 157"/>
          <p:cNvSpPr>
            <a:spLocks noChangeAspect="1" noChangeShapeType="1"/>
          </p:cNvSpPr>
          <p:nvPr/>
        </p:nvSpPr>
        <p:spPr bwMode="auto">
          <a:xfrm>
            <a:off x="9420471" y="3254070"/>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23" name="Line 157"/>
          <p:cNvSpPr>
            <a:spLocks noChangeAspect="1" noChangeShapeType="1"/>
          </p:cNvSpPr>
          <p:nvPr/>
        </p:nvSpPr>
        <p:spPr bwMode="auto">
          <a:xfrm>
            <a:off x="8929438" y="3267016"/>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24" name="Line 93"/>
          <p:cNvSpPr>
            <a:spLocks noChangeAspect="1" noChangeShapeType="1"/>
          </p:cNvSpPr>
          <p:nvPr/>
        </p:nvSpPr>
        <p:spPr bwMode="auto">
          <a:xfrm>
            <a:off x="9441286" y="4169445"/>
            <a:ext cx="444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25" name="Line 148"/>
          <p:cNvSpPr>
            <a:spLocks noChangeAspect="1" noChangeShapeType="1"/>
          </p:cNvSpPr>
          <p:nvPr/>
        </p:nvSpPr>
        <p:spPr bwMode="auto">
          <a:xfrm>
            <a:off x="9441286" y="3712245"/>
            <a:ext cx="444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26" name="Line 84"/>
          <p:cNvSpPr>
            <a:spLocks noChangeAspect="1" noChangeShapeType="1"/>
          </p:cNvSpPr>
          <p:nvPr/>
        </p:nvSpPr>
        <p:spPr bwMode="auto">
          <a:xfrm>
            <a:off x="9866558" y="3728061"/>
            <a:ext cx="0" cy="4349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27" name="Line 85"/>
          <p:cNvSpPr>
            <a:spLocks noChangeAspect="1" noChangeShapeType="1"/>
          </p:cNvSpPr>
          <p:nvPr/>
        </p:nvSpPr>
        <p:spPr bwMode="auto">
          <a:xfrm>
            <a:off x="10334870" y="3716946"/>
            <a:ext cx="0" cy="4460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28" name="Line 86"/>
          <p:cNvSpPr>
            <a:spLocks noChangeAspect="1" noChangeShapeType="1"/>
          </p:cNvSpPr>
          <p:nvPr/>
        </p:nvSpPr>
        <p:spPr bwMode="auto">
          <a:xfrm>
            <a:off x="10815883" y="3716946"/>
            <a:ext cx="0" cy="4460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29" name="Line 93"/>
          <p:cNvSpPr>
            <a:spLocks noChangeAspect="1" noChangeShapeType="1"/>
          </p:cNvSpPr>
          <p:nvPr/>
        </p:nvSpPr>
        <p:spPr bwMode="auto">
          <a:xfrm>
            <a:off x="10347570" y="4174146"/>
            <a:ext cx="444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30" name="Oval 94"/>
          <p:cNvSpPr>
            <a:spLocks noChangeAspect="1" noChangeArrowheads="1"/>
          </p:cNvSpPr>
          <p:nvPr/>
        </p:nvSpPr>
        <p:spPr bwMode="auto">
          <a:xfrm>
            <a:off x="10734921" y="4094771"/>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31" name="Line 102"/>
          <p:cNvSpPr>
            <a:spLocks noChangeAspect="1" noChangeShapeType="1"/>
          </p:cNvSpPr>
          <p:nvPr/>
        </p:nvSpPr>
        <p:spPr bwMode="auto">
          <a:xfrm>
            <a:off x="9866559" y="4174146"/>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32" name="Oval 103"/>
          <p:cNvSpPr>
            <a:spLocks noChangeAspect="1" noChangeArrowheads="1"/>
          </p:cNvSpPr>
          <p:nvPr/>
        </p:nvSpPr>
        <p:spPr bwMode="auto">
          <a:xfrm>
            <a:off x="10255496" y="4094771"/>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33" name="Oval 104"/>
          <p:cNvSpPr>
            <a:spLocks noChangeAspect="1" noChangeArrowheads="1"/>
          </p:cNvSpPr>
          <p:nvPr/>
        </p:nvSpPr>
        <p:spPr bwMode="auto">
          <a:xfrm>
            <a:off x="9787184" y="4094771"/>
            <a:ext cx="147637"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34" name="Line 117"/>
          <p:cNvSpPr>
            <a:spLocks noChangeAspect="1" noChangeShapeType="1"/>
          </p:cNvSpPr>
          <p:nvPr/>
        </p:nvSpPr>
        <p:spPr bwMode="auto">
          <a:xfrm>
            <a:off x="9866558" y="3259746"/>
            <a:ext cx="0" cy="4460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35" name="Line 118"/>
          <p:cNvSpPr>
            <a:spLocks noChangeAspect="1" noChangeShapeType="1"/>
          </p:cNvSpPr>
          <p:nvPr/>
        </p:nvSpPr>
        <p:spPr bwMode="auto">
          <a:xfrm>
            <a:off x="10334870" y="3477234"/>
            <a:ext cx="0" cy="22860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36" name="Line 119"/>
          <p:cNvSpPr>
            <a:spLocks noChangeAspect="1" noChangeShapeType="1"/>
          </p:cNvSpPr>
          <p:nvPr/>
        </p:nvSpPr>
        <p:spPr bwMode="auto">
          <a:xfrm>
            <a:off x="10815883" y="3259746"/>
            <a:ext cx="0" cy="4349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37" name="Oval 126"/>
          <p:cNvSpPr>
            <a:spLocks noChangeAspect="1" noChangeArrowheads="1"/>
          </p:cNvSpPr>
          <p:nvPr/>
        </p:nvSpPr>
        <p:spPr bwMode="auto">
          <a:xfrm>
            <a:off x="10734921" y="3180371"/>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38" name="Oval 128"/>
          <p:cNvSpPr>
            <a:spLocks noChangeAspect="1" noChangeArrowheads="1"/>
          </p:cNvSpPr>
          <p:nvPr/>
        </p:nvSpPr>
        <p:spPr bwMode="auto">
          <a:xfrm>
            <a:off x="10731531" y="3173933"/>
            <a:ext cx="149225" cy="149225"/>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39" name="Oval 134"/>
          <p:cNvSpPr>
            <a:spLocks noChangeAspect="1" noChangeArrowheads="1"/>
          </p:cNvSpPr>
          <p:nvPr/>
        </p:nvSpPr>
        <p:spPr bwMode="auto">
          <a:xfrm>
            <a:off x="8895664" y="2690097"/>
            <a:ext cx="147637"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40" name="Oval 135"/>
          <p:cNvSpPr>
            <a:spLocks noChangeAspect="1" noChangeArrowheads="1"/>
          </p:cNvSpPr>
          <p:nvPr/>
        </p:nvSpPr>
        <p:spPr bwMode="auto">
          <a:xfrm>
            <a:off x="9774483" y="3180371"/>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41" name="Line 148"/>
          <p:cNvSpPr>
            <a:spLocks noChangeAspect="1" noChangeShapeType="1"/>
          </p:cNvSpPr>
          <p:nvPr/>
        </p:nvSpPr>
        <p:spPr bwMode="auto">
          <a:xfrm>
            <a:off x="10347570" y="3716946"/>
            <a:ext cx="444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42" name="Oval 149"/>
          <p:cNvSpPr>
            <a:spLocks noChangeAspect="1" noChangeArrowheads="1"/>
          </p:cNvSpPr>
          <p:nvPr/>
        </p:nvSpPr>
        <p:spPr bwMode="auto">
          <a:xfrm>
            <a:off x="10734921" y="3626461"/>
            <a:ext cx="149225"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43" name="Line 157"/>
          <p:cNvSpPr>
            <a:spLocks noChangeAspect="1" noChangeShapeType="1"/>
          </p:cNvSpPr>
          <p:nvPr/>
        </p:nvSpPr>
        <p:spPr bwMode="auto">
          <a:xfrm>
            <a:off x="9866559" y="3705834"/>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44" name="Oval 158"/>
          <p:cNvSpPr>
            <a:spLocks noChangeAspect="1" noChangeArrowheads="1"/>
          </p:cNvSpPr>
          <p:nvPr/>
        </p:nvSpPr>
        <p:spPr bwMode="auto">
          <a:xfrm>
            <a:off x="10255496" y="3626461"/>
            <a:ext cx="149225"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45" name="Oval 159"/>
          <p:cNvSpPr>
            <a:spLocks noChangeAspect="1" noChangeArrowheads="1"/>
          </p:cNvSpPr>
          <p:nvPr/>
        </p:nvSpPr>
        <p:spPr bwMode="auto">
          <a:xfrm>
            <a:off x="9787184" y="3626461"/>
            <a:ext cx="147637"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46" name="AutoShape 235"/>
          <p:cNvSpPr>
            <a:spLocks noChangeAspect="1" noChangeArrowheads="1"/>
          </p:cNvSpPr>
          <p:nvPr/>
        </p:nvSpPr>
        <p:spPr bwMode="auto">
          <a:xfrm>
            <a:off x="9377113" y="1247235"/>
            <a:ext cx="1138237" cy="914400"/>
          </a:xfrm>
          <a:prstGeom prst="roundRect">
            <a:avLst>
              <a:gd name="adj" fmla="val 17065"/>
            </a:avLst>
          </a:prstGeom>
          <a:solidFill>
            <a:srgbClr val="92D050"/>
          </a:solidFill>
          <a:ln w="12700">
            <a:solidFill>
              <a:srgbClr val="000000"/>
            </a:solidFill>
            <a:round/>
            <a:headEnd/>
            <a:tailEnd/>
          </a:ln>
          <a:effectLst/>
          <a:extLst/>
        </p:spPr>
        <p:txBody>
          <a:bodyPr wrap="none" anchor="ctr"/>
          <a:lstStyle/>
          <a:p>
            <a:endParaRPr lang="fr-FR">
              <a:latin typeface="Constantia" panose="02030602050306030303" pitchFamily="18" charset="0"/>
            </a:endParaRPr>
          </a:p>
        </p:txBody>
      </p:sp>
      <p:sp>
        <p:nvSpPr>
          <p:cNvPr id="147" name="Line 240"/>
          <p:cNvSpPr>
            <a:spLocks noChangeAspect="1" noChangeShapeType="1"/>
          </p:cNvSpPr>
          <p:nvPr/>
        </p:nvSpPr>
        <p:spPr bwMode="auto">
          <a:xfrm>
            <a:off x="9607915" y="1913949"/>
            <a:ext cx="171017" cy="3420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49" name="Rectangle 253"/>
          <p:cNvSpPr>
            <a:spLocks noChangeAspect="1" noChangeArrowheads="1"/>
          </p:cNvSpPr>
          <p:nvPr/>
        </p:nvSpPr>
        <p:spPr bwMode="auto">
          <a:xfrm>
            <a:off x="9373998" y="1281042"/>
            <a:ext cx="1194367"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dirty="0" err="1" smtClean="0">
                <a:solidFill>
                  <a:srgbClr val="000000"/>
                </a:solidFill>
                <a:latin typeface="Constantia" panose="02030602050306030303" pitchFamily="18" charset="0"/>
              </a:rPr>
              <a:t>Neutral</a:t>
            </a:r>
            <a:r>
              <a:rPr lang="fr-FR" altLang="en-US" sz="1200" dirty="0" smtClean="0">
                <a:solidFill>
                  <a:srgbClr val="000000"/>
                </a:solidFill>
                <a:latin typeface="Constantia" panose="02030602050306030303" pitchFamily="18" charset="0"/>
              </a:rPr>
              <a:t> </a:t>
            </a:r>
            <a:r>
              <a:rPr lang="fr-FR" altLang="en-US" sz="1200" dirty="0" err="1" smtClean="0">
                <a:solidFill>
                  <a:srgbClr val="000000"/>
                </a:solidFill>
                <a:latin typeface="Constantia" panose="02030602050306030303" pitchFamily="18" charset="0"/>
              </a:rPr>
              <a:t>species</a:t>
            </a:r>
            <a:endParaRPr lang="fr-FR" altLang="en-US" sz="1200" dirty="0">
              <a:solidFill>
                <a:srgbClr val="000000"/>
              </a:solidFill>
              <a:latin typeface="Constantia" panose="02030602050306030303" pitchFamily="18" charset="0"/>
            </a:endParaRPr>
          </a:p>
        </p:txBody>
      </p:sp>
      <p:sp>
        <p:nvSpPr>
          <p:cNvPr id="151" name="Rectangle 406"/>
          <p:cNvSpPr>
            <a:spLocks noChangeAspect="1" noChangeArrowheads="1"/>
          </p:cNvSpPr>
          <p:nvPr/>
        </p:nvSpPr>
        <p:spPr bwMode="auto">
          <a:xfrm>
            <a:off x="9692315" y="1649544"/>
            <a:ext cx="376707"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dirty="0" smtClean="0">
                <a:solidFill>
                  <a:srgbClr val="000000"/>
                </a:solidFill>
                <a:latin typeface="Constantia" panose="02030602050306030303" pitchFamily="18" charset="0"/>
                <a:cs typeface="Segoe UI" panose="020B0502040204020203" pitchFamily="34" charset="0"/>
              </a:rPr>
              <a:t>Cl</a:t>
            </a:r>
            <a:r>
              <a:rPr lang="fr-FR" altLang="en-US" sz="1200" baseline="-25000" dirty="0" smtClean="0">
                <a:solidFill>
                  <a:srgbClr val="000000"/>
                </a:solidFill>
                <a:latin typeface="Constantia" panose="02030602050306030303" pitchFamily="18" charset="0"/>
                <a:cs typeface="Segoe UI" panose="020B0502040204020203" pitchFamily="34" charset="0"/>
              </a:rPr>
              <a:t>2</a:t>
            </a:r>
            <a:endParaRPr lang="fr-FR" altLang="en-US" sz="1200" dirty="0">
              <a:solidFill>
                <a:srgbClr val="000000"/>
              </a:solidFill>
              <a:latin typeface="Constantia" panose="02030602050306030303" pitchFamily="18" charset="0"/>
            </a:endParaRPr>
          </a:p>
        </p:txBody>
      </p:sp>
      <p:grpSp>
        <p:nvGrpSpPr>
          <p:cNvPr id="152" name="Group 407"/>
          <p:cNvGrpSpPr>
            <a:grpSpLocks/>
          </p:cNvGrpSpPr>
          <p:nvPr/>
        </p:nvGrpSpPr>
        <p:grpSpPr bwMode="auto">
          <a:xfrm>
            <a:off x="10084002" y="1580156"/>
            <a:ext cx="327026" cy="376238"/>
            <a:chOff x="1041" y="1100"/>
            <a:chExt cx="206" cy="237"/>
          </a:xfrm>
        </p:grpSpPr>
        <p:sp>
          <p:nvSpPr>
            <p:cNvPr id="153" name="Oval 408"/>
            <p:cNvSpPr>
              <a:spLocks noChangeAspect="1" noChangeArrowheads="1"/>
            </p:cNvSpPr>
            <p:nvPr/>
          </p:nvSpPr>
          <p:spPr bwMode="auto">
            <a:xfrm>
              <a:off x="1124" y="1246"/>
              <a:ext cx="91" cy="91"/>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54" name="Rectangle 409"/>
            <p:cNvSpPr>
              <a:spLocks noChangeAspect="1" noChangeArrowheads="1"/>
            </p:cNvSpPr>
            <p:nvPr/>
          </p:nvSpPr>
          <p:spPr bwMode="auto">
            <a:xfrm>
              <a:off x="1041" y="1100"/>
              <a:ext cx="20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dirty="0" smtClean="0">
                  <a:solidFill>
                    <a:srgbClr val="000000"/>
                  </a:solidFill>
                  <a:latin typeface="Constantia" panose="02030602050306030303" pitchFamily="18" charset="0"/>
                </a:rPr>
                <a:t>Cl</a:t>
              </a:r>
              <a:endParaRPr lang="fr-FR" altLang="en-US" sz="1200" dirty="0">
                <a:solidFill>
                  <a:srgbClr val="000000"/>
                </a:solidFill>
                <a:latin typeface="Constantia" panose="02030602050306030303" pitchFamily="18" charset="0"/>
              </a:endParaRPr>
            </a:p>
          </p:txBody>
        </p:sp>
      </p:grpSp>
      <p:sp>
        <p:nvSpPr>
          <p:cNvPr id="155" name="Line 2"/>
          <p:cNvSpPr>
            <a:spLocks noChangeShapeType="1"/>
          </p:cNvSpPr>
          <p:nvPr/>
        </p:nvSpPr>
        <p:spPr bwMode="auto">
          <a:xfrm flipH="1">
            <a:off x="9486129" y="2156303"/>
            <a:ext cx="146658" cy="1038479"/>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56" name="Oval 129"/>
          <p:cNvSpPr>
            <a:spLocks noChangeAspect="1" noChangeArrowheads="1"/>
          </p:cNvSpPr>
          <p:nvPr/>
        </p:nvSpPr>
        <p:spPr bwMode="auto">
          <a:xfrm>
            <a:off x="10734266" y="3173938"/>
            <a:ext cx="149225" cy="149225"/>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57" name="Line 84"/>
          <p:cNvSpPr>
            <a:spLocks noChangeAspect="1" noChangeShapeType="1"/>
          </p:cNvSpPr>
          <p:nvPr/>
        </p:nvSpPr>
        <p:spPr bwMode="auto">
          <a:xfrm>
            <a:off x="8960274" y="3723360"/>
            <a:ext cx="0" cy="4349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58" name="Line 85"/>
          <p:cNvSpPr>
            <a:spLocks noChangeAspect="1" noChangeShapeType="1"/>
          </p:cNvSpPr>
          <p:nvPr/>
        </p:nvSpPr>
        <p:spPr bwMode="auto">
          <a:xfrm>
            <a:off x="9428586" y="3712245"/>
            <a:ext cx="0" cy="4460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59" name="Line 102"/>
          <p:cNvSpPr>
            <a:spLocks noChangeAspect="1" noChangeShapeType="1"/>
          </p:cNvSpPr>
          <p:nvPr/>
        </p:nvSpPr>
        <p:spPr bwMode="auto">
          <a:xfrm>
            <a:off x="8960275" y="4169445"/>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60" name="Oval 103"/>
          <p:cNvSpPr>
            <a:spLocks noChangeAspect="1" noChangeArrowheads="1"/>
          </p:cNvSpPr>
          <p:nvPr/>
        </p:nvSpPr>
        <p:spPr bwMode="auto">
          <a:xfrm>
            <a:off x="9349212" y="4090070"/>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61" name="Oval 104"/>
          <p:cNvSpPr>
            <a:spLocks noChangeAspect="1" noChangeArrowheads="1"/>
          </p:cNvSpPr>
          <p:nvPr/>
        </p:nvSpPr>
        <p:spPr bwMode="auto">
          <a:xfrm>
            <a:off x="8880900" y="4090070"/>
            <a:ext cx="147637"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62" name="Line 117"/>
          <p:cNvSpPr>
            <a:spLocks noChangeAspect="1" noChangeShapeType="1"/>
          </p:cNvSpPr>
          <p:nvPr/>
        </p:nvSpPr>
        <p:spPr bwMode="auto">
          <a:xfrm>
            <a:off x="8960274" y="3255045"/>
            <a:ext cx="0" cy="4460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63" name="Line 118"/>
          <p:cNvSpPr>
            <a:spLocks noChangeAspect="1" noChangeShapeType="1"/>
          </p:cNvSpPr>
          <p:nvPr/>
        </p:nvSpPr>
        <p:spPr bwMode="auto">
          <a:xfrm>
            <a:off x="9428586" y="3248635"/>
            <a:ext cx="0" cy="45249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64" name="Oval 135"/>
          <p:cNvSpPr>
            <a:spLocks noChangeAspect="1" noChangeArrowheads="1"/>
          </p:cNvSpPr>
          <p:nvPr/>
        </p:nvSpPr>
        <p:spPr bwMode="auto">
          <a:xfrm>
            <a:off x="8868199" y="3175670"/>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65" name="Line 157"/>
          <p:cNvSpPr>
            <a:spLocks noChangeAspect="1" noChangeShapeType="1"/>
          </p:cNvSpPr>
          <p:nvPr/>
        </p:nvSpPr>
        <p:spPr bwMode="auto">
          <a:xfrm>
            <a:off x="8960275" y="3701133"/>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66" name="Oval 158"/>
          <p:cNvSpPr>
            <a:spLocks noChangeAspect="1" noChangeArrowheads="1"/>
          </p:cNvSpPr>
          <p:nvPr/>
        </p:nvSpPr>
        <p:spPr bwMode="auto">
          <a:xfrm>
            <a:off x="9349212" y="3621760"/>
            <a:ext cx="149225"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67" name="Oval 159"/>
          <p:cNvSpPr>
            <a:spLocks noChangeAspect="1" noChangeArrowheads="1"/>
          </p:cNvSpPr>
          <p:nvPr/>
        </p:nvSpPr>
        <p:spPr bwMode="auto">
          <a:xfrm>
            <a:off x="8880900" y="3621760"/>
            <a:ext cx="147637"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68" name="Line 2"/>
          <p:cNvSpPr>
            <a:spLocks noChangeShapeType="1"/>
          </p:cNvSpPr>
          <p:nvPr/>
        </p:nvSpPr>
        <p:spPr bwMode="auto">
          <a:xfrm flipH="1" flipV="1">
            <a:off x="9060463" y="2866109"/>
            <a:ext cx="339194" cy="25717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9" name="Line 2"/>
          <p:cNvSpPr>
            <a:spLocks noChangeShapeType="1"/>
          </p:cNvSpPr>
          <p:nvPr/>
        </p:nvSpPr>
        <p:spPr bwMode="auto">
          <a:xfrm>
            <a:off x="9880670" y="2164076"/>
            <a:ext cx="122509" cy="885629"/>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0" name="Oval 135"/>
          <p:cNvSpPr>
            <a:spLocks noChangeAspect="1" noChangeArrowheads="1"/>
          </p:cNvSpPr>
          <p:nvPr/>
        </p:nvSpPr>
        <p:spPr bwMode="auto">
          <a:xfrm>
            <a:off x="9353705" y="3176802"/>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71" name="Oval 408"/>
          <p:cNvSpPr>
            <a:spLocks noChangeAspect="1" noChangeArrowheads="1"/>
          </p:cNvSpPr>
          <p:nvPr/>
        </p:nvSpPr>
        <p:spPr bwMode="auto">
          <a:xfrm>
            <a:off x="9507218" y="1841702"/>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72" name="Oval 408"/>
          <p:cNvSpPr>
            <a:spLocks noChangeAspect="1" noChangeArrowheads="1"/>
          </p:cNvSpPr>
          <p:nvPr/>
        </p:nvSpPr>
        <p:spPr bwMode="auto">
          <a:xfrm>
            <a:off x="9727917" y="1868265"/>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73" name="Line 2"/>
          <p:cNvSpPr>
            <a:spLocks noChangeShapeType="1"/>
          </p:cNvSpPr>
          <p:nvPr/>
        </p:nvSpPr>
        <p:spPr bwMode="auto">
          <a:xfrm flipH="1" flipV="1">
            <a:off x="10825847" y="2690097"/>
            <a:ext cx="23515" cy="476034"/>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5" name="Accolade fermante 174"/>
          <p:cNvSpPr/>
          <p:nvPr/>
        </p:nvSpPr>
        <p:spPr>
          <a:xfrm>
            <a:off x="10982683" y="3211093"/>
            <a:ext cx="139587" cy="995512"/>
          </a:xfrm>
          <a:prstGeom prst="righ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Rectangle 253"/>
          <p:cNvSpPr>
            <a:spLocks noChangeAspect="1" noChangeArrowheads="1"/>
          </p:cNvSpPr>
          <p:nvPr/>
        </p:nvSpPr>
        <p:spPr bwMode="auto">
          <a:xfrm>
            <a:off x="11132521" y="3465171"/>
            <a:ext cx="779189"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b="1" dirty="0" err="1" smtClean="0">
                <a:solidFill>
                  <a:schemeClr val="tx2"/>
                </a:solidFill>
                <a:latin typeface="Constantia" panose="02030602050306030303" pitchFamily="18" charset="0"/>
              </a:rPr>
              <a:t>Metallic</a:t>
            </a:r>
            <a:endParaRPr lang="fr-FR" altLang="en-US" sz="1200" b="1" dirty="0" smtClean="0">
              <a:solidFill>
                <a:schemeClr val="tx2"/>
              </a:solidFill>
              <a:latin typeface="Constantia" panose="02030602050306030303" pitchFamily="18" charset="0"/>
            </a:endParaRPr>
          </a:p>
          <a:p>
            <a:r>
              <a:rPr lang="fr-FR" altLang="en-US" sz="1200" b="1" dirty="0" smtClean="0">
                <a:solidFill>
                  <a:schemeClr val="tx2"/>
                </a:solidFill>
                <a:latin typeface="Constantia" panose="02030602050306030303" pitchFamily="18" charset="0"/>
              </a:rPr>
              <a:t>surfaces</a:t>
            </a:r>
            <a:endParaRPr lang="fr-FR" altLang="en-US" sz="1200" b="1" dirty="0">
              <a:solidFill>
                <a:schemeClr val="tx2"/>
              </a:solidFill>
              <a:latin typeface="Constantia" panose="02030602050306030303" pitchFamily="18" charset="0"/>
            </a:endParaRPr>
          </a:p>
        </p:txBody>
      </p:sp>
      <p:sp>
        <p:nvSpPr>
          <p:cNvPr id="177" name="Accolade fermante 176"/>
          <p:cNvSpPr/>
          <p:nvPr/>
        </p:nvSpPr>
        <p:spPr>
          <a:xfrm>
            <a:off x="11001829" y="2127578"/>
            <a:ext cx="139587" cy="995512"/>
          </a:xfrm>
          <a:prstGeom prst="righ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Rectangle 253"/>
          <p:cNvSpPr>
            <a:spLocks noChangeAspect="1" noChangeArrowheads="1"/>
          </p:cNvSpPr>
          <p:nvPr/>
        </p:nvSpPr>
        <p:spPr bwMode="auto">
          <a:xfrm>
            <a:off x="11141416" y="2354612"/>
            <a:ext cx="744949"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b="1" smtClean="0">
                <a:solidFill>
                  <a:schemeClr val="tx2"/>
                </a:solidFill>
                <a:latin typeface="Constantia" panose="02030602050306030303" pitchFamily="18" charset="0"/>
              </a:rPr>
              <a:t>Plasma </a:t>
            </a:r>
          </a:p>
          <a:p>
            <a:pPr algn="ctr"/>
            <a:r>
              <a:rPr lang="fr-FR" altLang="en-US" sz="1200" b="1" dirty="0" err="1" smtClean="0">
                <a:solidFill>
                  <a:schemeClr val="tx2"/>
                </a:solidFill>
                <a:latin typeface="Constantia" panose="02030602050306030303" pitchFamily="18" charset="0"/>
              </a:rPr>
              <a:t>sheath</a:t>
            </a:r>
            <a:endParaRPr lang="fr-FR" altLang="en-US" sz="1200" b="1" dirty="0">
              <a:solidFill>
                <a:schemeClr val="tx2"/>
              </a:solidFill>
              <a:latin typeface="Constantia" panose="02030602050306030303" pitchFamily="18" charset="0"/>
            </a:endParaRPr>
          </a:p>
        </p:txBody>
      </p:sp>
      <p:sp>
        <p:nvSpPr>
          <p:cNvPr id="181" name="Oval 408"/>
          <p:cNvSpPr>
            <a:spLocks noChangeAspect="1" noChangeArrowheads="1"/>
          </p:cNvSpPr>
          <p:nvPr/>
        </p:nvSpPr>
        <p:spPr bwMode="auto">
          <a:xfrm>
            <a:off x="9527124" y="3120976"/>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82" name="Oval 408"/>
          <p:cNvSpPr>
            <a:spLocks noChangeAspect="1" noChangeArrowheads="1"/>
          </p:cNvSpPr>
          <p:nvPr/>
        </p:nvSpPr>
        <p:spPr bwMode="auto">
          <a:xfrm>
            <a:off x="9819598" y="3020093"/>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83" name="Oval 408"/>
          <p:cNvSpPr>
            <a:spLocks noChangeAspect="1" noChangeArrowheads="1"/>
          </p:cNvSpPr>
          <p:nvPr/>
        </p:nvSpPr>
        <p:spPr bwMode="auto">
          <a:xfrm>
            <a:off x="9977451" y="3104042"/>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84" name="Oval 408"/>
          <p:cNvSpPr>
            <a:spLocks noChangeAspect="1" noChangeArrowheads="1"/>
          </p:cNvSpPr>
          <p:nvPr/>
        </p:nvSpPr>
        <p:spPr bwMode="auto">
          <a:xfrm>
            <a:off x="9039942" y="2691683"/>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91" name="Oval 134"/>
          <p:cNvSpPr>
            <a:spLocks noChangeAspect="1" noChangeArrowheads="1"/>
          </p:cNvSpPr>
          <p:nvPr/>
        </p:nvSpPr>
        <p:spPr bwMode="auto">
          <a:xfrm>
            <a:off x="10275869" y="3173933"/>
            <a:ext cx="147637"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93" name="Line 2"/>
          <p:cNvSpPr>
            <a:spLocks noChangeShapeType="1"/>
          </p:cNvSpPr>
          <p:nvPr/>
        </p:nvSpPr>
        <p:spPr bwMode="auto">
          <a:xfrm flipV="1">
            <a:off x="10064251" y="2796967"/>
            <a:ext cx="166826" cy="250143"/>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94" name="Oval 135"/>
          <p:cNvSpPr>
            <a:spLocks noChangeAspect="1" noChangeArrowheads="1"/>
          </p:cNvSpPr>
          <p:nvPr/>
        </p:nvSpPr>
        <p:spPr bwMode="auto">
          <a:xfrm>
            <a:off x="10081127" y="2611650"/>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95" name="Oval 408"/>
          <p:cNvSpPr>
            <a:spLocks noChangeAspect="1" noChangeArrowheads="1"/>
          </p:cNvSpPr>
          <p:nvPr/>
        </p:nvSpPr>
        <p:spPr bwMode="auto">
          <a:xfrm>
            <a:off x="10085370" y="2452633"/>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96" name="Oval 408"/>
          <p:cNvSpPr>
            <a:spLocks noChangeAspect="1" noChangeArrowheads="1"/>
          </p:cNvSpPr>
          <p:nvPr/>
        </p:nvSpPr>
        <p:spPr bwMode="auto">
          <a:xfrm>
            <a:off x="10225476" y="2628488"/>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97" name="Oval 408"/>
          <p:cNvSpPr>
            <a:spLocks noChangeAspect="1" noChangeArrowheads="1"/>
          </p:cNvSpPr>
          <p:nvPr/>
        </p:nvSpPr>
        <p:spPr bwMode="auto">
          <a:xfrm>
            <a:off x="10590127" y="3145729"/>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98" name="Oval 408"/>
          <p:cNvSpPr>
            <a:spLocks noChangeAspect="1" noChangeArrowheads="1"/>
          </p:cNvSpPr>
          <p:nvPr/>
        </p:nvSpPr>
        <p:spPr bwMode="auto">
          <a:xfrm>
            <a:off x="10707112" y="3017709"/>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99" name="Oval 408"/>
          <p:cNvSpPr>
            <a:spLocks noChangeAspect="1" noChangeArrowheads="1"/>
          </p:cNvSpPr>
          <p:nvPr/>
        </p:nvSpPr>
        <p:spPr bwMode="auto">
          <a:xfrm>
            <a:off x="10877880" y="3110582"/>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00" name="Oval 408"/>
          <p:cNvSpPr>
            <a:spLocks noChangeAspect="1" noChangeArrowheads="1"/>
          </p:cNvSpPr>
          <p:nvPr/>
        </p:nvSpPr>
        <p:spPr bwMode="auto">
          <a:xfrm>
            <a:off x="10565067" y="2487780"/>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01" name="Oval 408"/>
          <p:cNvSpPr>
            <a:spLocks noChangeAspect="1" noChangeArrowheads="1"/>
          </p:cNvSpPr>
          <p:nvPr/>
        </p:nvSpPr>
        <p:spPr bwMode="auto">
          <a:xfrm>
            <a:off x="10682052" y="2359760"/>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02" name="Oval 408"/>
          <p:cNvSpPr>
            <a:spLocks noChangeAspect="1" noChangeArrowheads="1"/>
          </p:cNvSpPr>
          <p:nvPr/>
        </p:nvSpPr>
        <p:spPr bwMode="auto">
          <a:xfrm>
            <a:off x="10852820" y="2452633"/>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03" name="Oval 129"/>
          <p:cNvSpPr>
            <a:spLocks noChangeAspect="1" noChangeArrowheads="1"/>
          </p:cNvSpPr>
          <p:nvPr/>
        </p:nvSpPr>
        <p:spPr bwMode="auto">
          <a:xfrm>
            <a:off x="10709530" y="2514055"/>
            <a:ext cx="149225" cy="149225"/>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05" name="Rectangle 409"/>
          <p:cNvSpPr>
            <a:spLocks noChangeAspect="1" noChangeArrowheads="1"/>
          </p:cNvSpPr>
          <p:nvPr/>
        </p:nvSpPr>
        <p:spPr bwMode="auto">
          <a:xfrm>
            <a:off x="8731909" y="2400682"/>
            <a:ext cx="466475"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dirty="0" err="1" smtClean="0">
                <a:solidFill>
                  <a:srgbClr val="000000"/>
                </a:solidFill>
                <a:latin typeface="Constantia" panose="02030602050306030303" pitchFamily="18" charset="0"/>
              </a:rPr>
              <a:t>MCl</a:t>
            </a:r>
            <a:endParaRPr lang="fr-FR" altLang="en-US" sz="1200" dirty="0">
              <a:solidFill>
                <a:srgbClr val="000000"/>
              </a:solidFill>
              <a:latin typeface="Constantia" panose="02030602050306030303" pitchFamily="18" charset="0"/>
            </a:endParaRPr>
          </a:p>
        </p:txBody>
      </p:sp>
      <p:sp>
        <p:nvSpPr>
          <p:cNvPr id="206" name="Rectangle 409"/>
          <p:cNvSpPr>
            <a:spLocks noChangeAspect="1" noChangeArrowheads="1"/>
          </p:cNvSpPr>
          <p:nvPr/>
        </p:nvSpPr>
        <p:spPr bwMode="auto">
          <a:xfrm>
            <a:off x="9939070" y="2190848"/>
            <a:ext cx="516168"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dirty="0" smtClean="0">
                <a:solidFill>
                  <a:srgbClr val="000000"/>
                </a:solidFill>
                <a:latin typeface="Constantia" panose="02030602050306030303" pitchFamily="18" charset="0"/>
              </a:rPr>
              <a:t>MCl</a:t>
            </a:r>
            <a:r>
              <a:rPr lang="fr-FR" altLang="en-US" sz="1200" baseline="-25000" dirty="0" smtClean="0">
                <a:solidFill>
                  <a:srgbClr val="000000"/>
                </a:solidFill>
                <a:latin typeface="Constantia" panose="02030602050306030303" pitchFamily="18" charset="0"/>
              </a:rPr>
              <a:t>2</a:t>
            </a:r>
            <a:endParaRPr lang="fr-FR" altLang="en-US" sz="1200" dirty="0">
              <a:solidFill>
                <a:srgbClr val="000000"/>
              </a:solidFill>
              <a:latin typeface="Constantia" panose="02030602050306030303" pitchFamily="18" charset="0"/>
            </a:endParaRPr>
          </a:p>
        </p:txBody>
      </p:sp>
      <p:sp>
        <p:nvSpPr>
          <p:cNvPr id="207" name="Rectangle 409"/>
          <p:cNvSpPr>
            <a:spLocks noChangeAspect="1" noChangeArrowheads="1"/>
          </p:cNvSpPr>
          <p:nvPr/>
        </p:nvSpPr>
        <p:spPr bwMode="auto">
          <a:xfrm>
            <a:off x="10508392" y="2081196"/>
            <a:ext cx="512962"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dirty="0" smtClean="0">
                <a:solidFill>
                  <a:srgbClr val="000000"/>
                </a:solidFill>
                <a:latin typeface="Constantia" panose="02030602050306030303" pitchFamily="18" charset="0"/>
              </a:rPr>
              <a:t>MCl</a:t>
            </a:r>
            <a:r>
              <a:rPr lang="fr-FR" altLang="en-US" sz="1200" baseline="-25000" dirty="0">
                <a:solidFill>
                  <a:srgbClr val="000000"/>
                </a:solidFill>
                <a:latin typeface="Constantia" panose="02030602050306030303" pitchFamily="18" charset="0"/>
              </a:rPr>
              <a:t>3</a:t>
            </a:r>
            <a:endParaRPr lang="fr-FR" altLang="en-US" sz="1200" dirty="0">
              <a:solidFill>
                <a:srgbClr val="000000"/>
              </a:solidFill>
              <a:latin typeface="Constantia" panose="02030602050306030303" pitchFamily="18" charset="0"/>
            </a:endParaRPr>
          </a:p>
        </p:txBody>
      </p:sp>
      <p:sp>
        <p:nvSpPr>
          <p:cNvPr id="208" name="Oval 408"/>
          <p:cNvSpPr>
            <a:spLocks noChangeAspect="1" noChangeArrowheads="1"/>
          </p:cNvSpPr>
          <p:nvPr/>
        </p:nvSpPr>
        <p:spPr bwMode="auto">
          <a:xfrm>
            <a:off x="9044281" y="3138861"/>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48" name="Line 2"/>
          <p:cNvSpPr>
            <a:spLocks noChangeShapeType="1"/>
          </p:cNvSpPr>
          <p:nvPr/>
        </p:nvSpPr>
        <p:spPr bwMode="auto">
          <a:xfrm>
            <a:off x="10353949" y="2150442"/>
            <a:ext cx="331792" cy="922223"/>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4" name="Line 157"/>
          <p:cNvSpPr>
            <a:spLocks noChangeAspect="1" noChangeShapeType="1"/>
          </p:cNvSpPr>
          <p:nvPr/>
        </p:nvSpPr>
        <p:spPr bwMode="auto">
          <a:xfrm>
            <a:off x="6205421" y="4485547"/>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79" name="Line 157"/>
          <p:cNvSpPr>
            <a:spLocks noChangeAspect="1" noChangeShapeType="1"/>
          </p:cNvSpPr>
          <p:nvPr/>
        </p:nvSpPr>
        <p:spPr bwMode="auto">
          <a:xfrm>
            <a:off x="5724410" y="4488443"/>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cxnSp>
        <p:nvCxnSpPr>
          <p:cNvPr id="180" name="Connecteur droit 179"/>
          <p:cNvCxnSpPr/>
          <p:nvPr/>
        </p:nvCxnSpPr>
        <p:spPr>
          <a:xfrm>
            <a:off x="4852735" y="3985495"/>
            <a:ext cx="1589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Line 157"/>
          <p:cNvSpPr>
            <a:spLocks noChangeAspect="1" noChangeShapeType="1"/>
          </p:cNvSpPr>
          <p:nvPr/>
        </p:nvSpPr>
        <p:spPr bwMode="auto">
          <a:xfrm>
            <a:off x="5278322" y="4491112"/>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87" name="Line 157"/>
          <p:cNvSpPr>
            <a:spLocks noChangeAspect="1" noChangeShapeType="1"/>
          </p:cNvSpPr>
          <p:nvPr/>
        </p:nvSpPr>
        <p:spPr bwMode="auto">
          <a:xfrm>
            <a:off x="4787289" y="4504058"/>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88" name="Line 93"/>
          <p:cNvSpPr>
            <a:spLocks noChangeAspect="1" noChangeShapeType="1"/>
          </p:cNvSpPr>
          <p:nvPr/>
        </p:nvSpPr>
        <p:spPr bwMode="auto">
          <a:xfrm>
            <a:off x="5299137" y="5406487"/>
            <a:ext cx="444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189" name="Line 148"/>
          <p:cNvSpPr>
            <a:spLocks noChangeAspect="1" noChangeShapeType="1"/>
          </p:cNvSpPr>
          <p:nvPr/>
        </p:nvSpPr>
        <p:spPr bwMode="auto">
          <a:xfrm>
            <a:off x="5299137" y="4949287"/>
            <a:ext cx="444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04" name="Line 84"/>
          <p:cNvSpPr>
            <a:spLocks noChangeAspect="1" noChangeShapeType="1"/>
          </p:cNvSpPr>
          <p:nvPr/>
        </p:nvSpPr>
        <p:spPr bwMode="auto">
          <a:xfrm>
            <a:off x="5724409" y="4965103"/>
            <a:ext cx="0" cy="4349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09" name="Line 85"/>
          <p:cNvSpPr>
            <a:spLocks noChangeAspect="1" noChangeShapeType="1"/>
          </p:cNvSpPr>
          <p:nvPr/>
        </p:nvSpPr>
        <p:spPr bwMode="auto">
          <a:xfrm>
            <a:off x="6192721" y="4953988"/>
            <a:ext cx="0" cy="4460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10" name="Line 86"/>
          <p:cNvSpPr>
            <a:spLocks noChangeAspect="1" noChangeShapeType="1"/>
          </p:cNvSpPr>
          <p:nvPr/>
        </p:nvSpPr>
        <p:spPr bwMode="auto">
          <a:xfrm>
            <a:off x="6673734" y="4953988"/>
            <a:ext cx="0" cy="4460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11" name="Line 93"/>
          <p:cNvSpPr>
            <a:spLocks noChangeAspect="1" noChangeShapeType="1"/>
          </p:cNvSpPr>
          <p:nvPr/>
        </p:nvSpPr>
        <p:spPr bwMode="auto">
          <a:xfrm>
            <a:off x="6205421" y="5411188"/>
            <a:ext cx="444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12" name="Oval 94"/>
          <p:cNvSpPr>
            <a:spLocks noChangeAspect="1" noChangeArrowheads="1"/>
          </p:cNvSpPr>
          <p:nvPr/>
        </p:nvSpPr>
        <p:spPr bwMode="auto">
          <a:xfrm>
            <a:off x="6592772" y="5331813"/>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13" name="Line 102"/>
          <p:cNvSpPr>
            <a:spLocks noChangeAspect="1" noChangeShapeType="1"/>
          </p:cNvSpPr>
          <p:nvPr/>
        </p:nvSpPr>
        <p:spPr bwMode="auto">
          <a:xfrm>
            <a:off x="5724410" y="5411188"/>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14" name="Oval 103"/>
          <p:cNvSpPr>
            <a:spLocks noChangeAspect="1" noChangeArrowheads="1"/>
          </p:cNvSpPr>
          <p:nvPr/>
        </p:nvSpPr>
        <p:spPr bwMode="auto">
          <a:xfrm>
            <a:off x="6113347" y="5331813"/>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15" name="Oval 104"/>
          <p:cNvSpPr>
            <a:spLocks noChangeAspect="1" noChangeArrowheads="1"/>
          </p:cNvSpPr>
          <p:nvPr/>
        </p:nvSpPr>
        <p:spPr bwMode="auto">
          <a:xfrm>
            <a:off x="5645035" y="5331813"/>
            <a:ext cx="147637"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16" name="Line 117"/>
          <p:cNvSpPr>
            <a:spLocks noChangeAspect="1" noChangeShapeType="1"/>
          </p:cNvSpPr>
          <p:nvPr/>
        </p:nvSpPr>
        <p:spPr bwMode="auto">
          <a:xfrm>
            <a:off x="5724409" y="4496788"/>
            <a:ext cx="0" cy="4460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17" name="Line 118"/>
          <p:cNvSpPr>
            <a:spLocks noChangeAspect="1" noChangeShapeType="1"/>
          </p:cNvSpPr>
          <p:nvPr/>
        </p:nvSpPr>
        <p:spPr bwMode="auto">
          <a:xfrm>
            <a:off x="6192721" y="4714276"/>
            <a:ext cx="0" cy="22860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18" name="Line 119"/>
          <p:cNvSpPr>
            <a:spLocks noChangeAspect="1" noChangeShapeType="1"/>
          </p:cNvSpPr>
          <p:nvPr/>
        </p:nvSpPr>
        <p:spPr bwMode="auto">
          <a:xfrm>
            <a:off x="6673734" y="4496788"/>
            <a:ext cx="0" cy="4349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19" name="Oval 126"/>
          <p:cNvSpPr>
            <a:spLocks noChangeAspect="1" noChangeArrowheads="1"/>
          </p:cNvSpPr>
          <p:nvPr/>
        </p:nvSpPr>
        <p:spPr bwMode="auto">
          <a:xfrm>
            <a:off x="6592772" y="4417413"/>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20" name="Oval 128"/>
          <p:cNvSpPr>
            <a:spLocks noChangeAspect="1" noChangeArrowheads="1"/>
          </p:cNvSpPr>
          <p:nvPr/>
        </p:nvSpPr>
        <p:spPr bwMode="auto">
          <a:xfrm>
            <a:off x="6589382" y="4410975"/>
            <a:ext cx="149225" cy="149225"/>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21" name="Oval 134"/>
          <p:cNvSpPr>
            <a:spLocks noChangeAspect="1" noChangeArrowheads="1"/>
          </p:cNvSpPr>
          <p:nvPr/>
        </p:nvSpPr>
        <p:spPr bwMode="auto">
          <a:xfrm>
            <a:off x="4753515" y="3927139"/>
            <a:ext cx="147637"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22" name="Oval 135"/>
          <p:cNvSpPr>
            <a:spLocks noChangeAspect="1" noChangeArrowheads="1"/>
          </p:cNvSpPr>
          <p:nvPr/>
        </p:nvSpPr>
        <p:spPr bwMode="auto">
          <a:xfrm>
            <a:off x="5632334" y="4417413"/>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23" name="Line 148"/>
          <p:cNvSpPr>
            <a:spLocks noChangeAspect="1" noChangeShapeType="1"/>
          </p:cNvSpPr>
          <p:nvPr/>
        </p:nvSpPr>
        <p:spPr bwMode="auto">
          <a:xfrm>
            <a:off x="6205421" y="4953988"/>
            <a:ext cx="444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24" name="Oval 149"/>
          <p:cNvSpPr>
            <a:spLocks noChangeAspect="1" noChangeArrowheads="1"/>
          </p:cNvSpPr>
          <p:nvPr/>
        </p:nvSpPr>
        <p:spPr bwMode="auto">
          <a:xfrm>
            <a:off x="6592772" y="4863503"/>
            <a:ext cx="149225"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25" name="Line 157"/>
          <p:cNvSpPr>
            <a:spLocks noChangeAspect="1" noChangeShapeType="1"/>
          </p:cNvSpPr>
          <p:nvPr/>
        </p:nvSpPr>
        <p:spPr bwMode="auto">
          <a:xfrm>
            <a:off x="5724410" y="4942876"/>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26" name="Oval 158"/>
          <p:cNvSpPr>
            <a:spLocks noChangeAspect="1" noChangeArrowheads="1"/>
          </p:cNvSpPr>
          <p:nvPr/>
        </p:nvSpPr>
        <p:spPr bwMode="auto">
          <a:xfrm>
            <a:off x="6113347" y="4863503"/>
            <a:ext cx="149225"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27" name="Oval 159"/>
          <p:cNvSpPr>
            <a:spLocks noChangeAspect="1" noChangeArrowheads="1"/>
          </p:cNvSpPr>
          <p:nvPr/>
        </p:nvSpPr>
        <p:spPr bwMode="auto">
          <a:xfrm>
            <a:off x="5645035" y="4863503"/>
            <a:ext cx="147637"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35" name="Line 2"/>
          <p:cNvSpPr>
            <a:spLocks noChangeShapeType="1"/>
          </p:cNvSpPr>
          <p:nvPr/>
        </p:nvSpPr>
        <p:spPr bwMode="auto">
          <a:xfrm flipH="1">
            <a:off x="5343980" y="3393345"/>
            <a:ext cx="146658" cy="1038479"/>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36" name="Oval 129"/>
          <p:cNvSpPr>
            <a:spLocks noChangeAspect="1" noChangeArrowheads="1"/>
          </p:cNvSpPr>
          <p:nvPr/>
        </p:nvSpPr>
        <p:spPr bwMode="auto">
          <a:xfrm>
            <a:off x="6592117" y="4410980"/>
            <a:ext cx="149225" cy="149225"/>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37" name="Line 84"/>
          <p:cNvSpPr>
            <a:spLocks noChangeAspect="1" noChangeShapeType="1"/>
          </p:cNvSpPr>
          <p:nvPr/>
        </p:nvSpPr>
        <p:spPr bwMode="auto">
          <a:xfrm>
            <a:off x="4818125" y="4960402"/>
            <a:ext cx="0" cy="4349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38" name="Line 85"/>
          <p:cNvSpPr>
            <a:spLocks noChangeAspect="1" noChangeShapeType="1"/>
          </p:cNvSpPr>
          <p:nvPr/>
        </p:nvSpPr>
        <p:spPr bwMode="auto">
          <a:xfrm>
            <a:off x="5286437" y="4949287"/>
            <a:ext cx="0" cy="4460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39" name="Line 102"/>
          <p:cNvSpPr>
            <a:spLocks noChangeAspect="1" noChangeShapeType="1"/>
          </p:cNvSpPr>
          <p:nvPr/>
        </p:nvSpPr>
        <p:spPr bwMode="auto">
          <a:xfrm>
            <a:off x="4818126" y="5406487"/>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40" name="Oval 103"/>
          <p:cNvSpPr>
            <a:spLocks noChangeAspect="1" noChangeArrowheads="1"/>
          </p:cNvSpPr>
          <p:nvPr/>
        </p:nvSpPr>
        <p:spPr bwMode="auto">
          <a:xfrm>
            <a:off x="5207063" y="5327112"/>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41" name="Oval 104"/>
          <p:cNvSpPr>
            <a:spLocks noChangeAspect="1" noChangeArrowheads="1"/>
          </p:cNvSpPr>
          <p:nvPr/>
        </p:nvSpPr>
        <p:spPr bwMode="auto">
          <a:xfrm>
            <a:off x="4738751" y="5327112"/>
            <a:ext cx="147637"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42" name="Line 117"/>
          <p:cNvSpPr>
            <a:spLocks noChangeAspect="1" noChangeShapeType="1"/>
          </p:cNvSpPr>
          <p:nvPr/>
        </p:nvSpPr>
        <p:spPr bwMode="auto">
          <a:xfrm>
            <a:off x="4818125" y="4492087"/>
            <a:ext cx="0" cy="4460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43" name="Line 118"/>
          <p:cNvSpPr>
            <a:spLocks noChangeAspect="1" noChangeShapeType="1"/>
          </p:cNvSpPr>
          <p:nvPr/>
        </p:nvSpPr>
        <p:spPr bwMode="auto">
          <a:xfrm>
            <a:off x="5286437" y="4485677"/>
            <a:ext cx="0" cy="45249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44" name="Oval 135"/>
          <p:cNvSpPr>
            <a:spLocks noChangeAspect="1" noChangeArrowheads="1"/>
          </p:cNvSpPr>
          <p:nvPr/>
        </p:nvSpPr>
        <p:spPr bwMode="auto">
          <a:xfrm>
            <a:off x="4726050" y="4412712"/>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45" name="Line 157"/>
          <p:cNvSpPr>
            <a:spLocks noChangeAspect="1" noChangeShapeType="1"/>
          </p:cNvSpPr>
          <p:nvPr/>
        </p:nvSpPr>
        <p:spPr bwMode="auto">
          <a:xfrm>
            <a:off x="4818126" y="4938175"/>
            <a:ext cx="4460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46" name="Oval 158"/>
          <p:cNvSpPr>
            <a:spLocks noChangeAspect="1" noChangeArrowheads="1"/>
          </p:cNvSpPr>
          <p:nvPr/>
        </p:nvSpPr>
        <p:spPr bwMode="auto">
          <a:xfrm>
            <a:off x="5207063" y="4858802"/>
            <a:ext cx="149225"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47" name="Oval 159"/>
          <p:cNvSpPr>
            <a:spLocks noChangeAspect="1" noChangeArrowheads="1"/>
          </p:cNvSpPr>
          <p:nvPr/>
        </p:nvSpPr>
        <p:spPr bwMode="auto">
          <a:xfrm>
            <a:off x="4738751" y="4858802"/>
            <a:ext cx="147637"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48" name="Line 2"/>
          <p:cNvSpPr>
            <a:spLocks noChangeShapeType="1"/>
          </p:cNvSpPr>
          <p:nvPr/>
        </p:nvSpPr>
        <p:spPr bwMode="auto">
          <a:xfrm flipH="1" flipV="1">
            <a:off x="4918314" y="4103151"/>
            <a:ext cx="339194" cy="25717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49" name="Line 2"/>
          <p:cNvSpPr>
            <a:spLocks noChangeShapeType="1"/>
          </p:cNvSpPr>
          <p:nvPr/>
        </p:nvSpPr>
        <p:spPr bwMode="auto">
          <a:xfrm>
            <a:off x="5738521" y="3401118"/>
            <a:ext cx="122509" cy="885629"/>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0" name="Oval 135"/>
          <p:cNvSpPr>
            <a:spLocks noChangeAspect="1" noChangeArrowheads="1"/>
          </p:cNvSpPr>
          <p:nvPr/>
        </p:nvSpPr>
        <p:spPr bwMode="auto">
          <a:xfrm>
            <a:off x="5211556" y="4413844"/>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53" name="Line 2"/>
          <p:cNvSpPr>
            <a:spLocks noChangeShapeType="1"/>
          </p:cNvSpPr>
          <p:nvPr/>
        </p:nvSpPr>
        <p:spPr bwMode="auto">
          <a:xfrm flipH="1" flipV="1">
            <a:off x="6683698" y="3927139"/>
            <a:ext cx="23515" cy="476034"/>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4" name="Accolade fermante 253"/>
          <p:cNvSpPr/>
          <p:nvPr/>
        </p:nvSpPr>
        <p:spPr>
          <a:xfrm>
            <a:off x="6840534" y="4448135"/>
            <a:ext cx="139587" cy="995512"/>
          </a:xfrm>
          <a:prstGeom prst="righ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5" name="Rectangle 253"/>
          <p:cNvSpPr>
            <a:spLocks noChangeAspect="1" noChangeArrowheads="1"/>
          </p:cNvSpPr>
          <p:nvPr/>
        </p:nvSpPr>
        <p:spPr bwMode="auto">
          <a:xfrm>
            <a:off x="6990372" y="4702213"/>
            <a:ext cx="779189"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b="1" dirty="0" err="1" smtClean="0">
                <a:solidFill>
                  <a:schemeClr val="tx2"/>
                </a:solidFill>
                <a:latin typeface="Constantia" panose="02030602050306030303" pitchFamily="18" charset="0"/>
              </a:rPr>
              <a:t>Metallic</a:t>
            </a:r>
            <a:endParaRPr lang="fr-FR" altLang="en-US" sz="1200" b="1" dirty="0" smtClean="0">
              <a:solidFill>
                <a:schemeClr val="tx2"/>
              </a:solidFill>
              <a:latin typeface="Constantia" panose="02030602050306030303" pitchFamily="18" charset="0"/>
            </a:endParaRPr>
          </a:p>
          <a:p>
            <a:r>
              <a:rPr lang="fr-FR" altLang="en-US" sz="1200" b="1" dirty="0" smtClean="0">
                <a:solidFill>
                  <a:schemeClr val="tx2"/>
                </a:solidFill>
                <a:latin typeface="Constantia" panose="02030602050306030303" pitchFamily="18" charset="0"/>
              </a:rPr>
              <a:t>surfaces</a:t>
            </a:r>
            <a:endParaRPr lang="fr-FR" altLang="en-US" sz="1200" b="1" dirty="0">
              <a:solidFill>
                <a:schemeClr val="tx2"/>
              </a:solidFill>
              <a:latin typeface="Constantia" panose="02030602050306030303" pitchFamily="18" charset="0"/>
            </a:endParaRPr>
          </a:p>
        </p:txBody>
      </p:sp>
      <p:sp>
        <p:nvSpPr>
          <p:cNvPr id="256" name="Accolade fermante 255"/>
          <p:cNvSpPr/>
          <p:nvPr/>
        </p:nvSpPr>
        <p:spPr>
          <a:xfrm>
            <a:off x="6859680" y="3364620"/>
            <a:ext cx="139587" cy="995512"/>
          </a:xfrm>
          <a:prstGeom prst="righ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7" name="Rectangle 253"/>
          <p:cNvSpPr>
            <a:spLocks noChangeAspect="1" noChangeArrowheads="1"/>
          </p:cNvSpPr>
          <p:nvPr/>
        </p:nvSpPr>
        <p:spPr bwMode="auto">
          <a:xfrm>
            <a:off x="6999267" y="3591654"/>
            <a:ext cx="744949"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b="1" smtClean="0">
                <a:solidFill>
                  <a:schemeClr val="tx2"/>
                </a:solidFill>
                <a:latin typeface="Constantia" panose="02030602050306030303" pitchFamily="18" charset="0"/>
              </a:rPr>
              <a:t>Plasma </a:t>
            </a:r>
          </a:p>
          <a:p>
            <a:pPr algn="ctr"/>
            <a:r>
              <a:rPr lang="fr-FR" altLang="en-US" sz="1200" b="1" dirty="0" err="1" smtClean="0">
                <a:solidFill>
                  <a:schemeClr val="tx2"/>
                </a:solidFill>
                <a:latin typeface="Constantia" panose="02030602050306030303" pitchFamily="18" charset="0"/>
              </a:rPr>
              <a:t>sheath</a:t>
            </a:r>
            <a:endParaRPr lang="fr-FR" altLang="en-US" sz="1200" b="1" dirty="0">
              <a:solidFill>
                <a:schemeClr val="tx2"/>
              </a:solidFill>
              <a:latin typeface="Constantia" panose="02030602050306030303" pitchFamily="18" charset="0"/>
            </a:endParaRPr>
          </a:p>
        </p:txBody>
      </p:sp>
      <p:sp>
        <p:nvSpPr>
          <p:cNvPr id="258" name="Oval 408"/>
          <p:cNvSpPr>
            <a:spLocks noChangeAspect="1" noChangeArrowheads="1"/>
          </p:cNvSpPr>
          <p:nvPr/>
        </p:nvSpPr>
        <p:spPr bwMode="auto">
          <a:xfrm>
            <a:off x="5384975" y="4358018"/>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59" name="Oval 408"/>
          <p:cNvSpPr>
            <a:spLocks noChangeAspect="1" noChangeArrowheads="1"/>
          </p:cNvSpPr>
          <p:nvPr/>
        </p:nvSpPr>
        <p:spPr bwMode="auto">
          <a:xfrm>
            <a:off x="5677449" y="4257135"/>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60" name="Oval 408"/>
          <p:cNvSpPr>
            <a:spLocks noChangeAspect="1" noChangeArrowheads="1"/>
          </p:cNvSpPr>
          <p:nvPr/>
        </p:nvSpPr>
        <p:spPr bwMode="auto">
          <a:xfrm>
            <a:off x="5835302" y="4341084"/>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61" name="Oval 408"/>
          <p:cNvSpPr>
            <a:spLocks noChangeAspect="1" noChangeArrowheads="1"/>
          </p:cNvSpPr>
          <p:nvPr/>
        </p:nvSpPr>
        <p:spPr bwMode="auto">
          <a:xfrm>
            <a:off x="4897793" y="3928725"/>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62" name="Oval 134"/>
          <p:cNvSpPr>
            <a:spLocks noChangeAspect="1" noChangeArrowheads="1"/>
          </p:cNvSpPr>
          <p:nvPr/>
        </p:nvSpPr>
        <p:spPr bwMode="auto">
          <a:xfrm>
            <a:off x="6133720" y="4410975"/>
            <a:ext cx="147637" cy="147637"/>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63" name="Line 2"/>
          <p:cNvSpPr>
            <a:spLocks noChangeShapeType="1"/>
          </p:cNvSpPr>
          <p:nvPr/>
        </p:nvSpPr>
        <p:spPr bwMode="auto">
          <a:xfrm flipV="1">
            <a:off x="5922102" y="4034009"/>
            <a:ext cx="166826" cy="250143"/>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4" name="Oval 135"/>
          <p:cNvSpPr>
            <a:spLocks noChangeAspect="1" noChangeArrowheads="1"/>
          </p:cNvSpPr>
          <p:nvPr/>
        </p:nvSpPr>
        <p:spPr bwMode="auto">
          <a:xfrm>
            <a:off x="5938978" y="3848692"/>
            <a:ext cx="149225" cy="147638"/>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65" name="Oval 408"/>
          <p:cNvSpPr>
            <a:spLocks noChangeAspect="1" noChangeArrowheads="1"/>
          </p:cNvSpPr>
          <p:nvPr/>
        </p:nvSpPr>
        <p:spPr bwMode="auto">
          <a:xfrm>
            <a:off x="5943221" y="3689675"/>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66" name="Oval 408"/>
          <p:cNvSpPr>
            <a:spLocks noChangeAspect="1" noChangeArrowheads="1"/>
          </p:cNvSpPr>
          <p:nvPr/>
        </p:nvSpPr>
        <p:spPr bwMode="auto">
          <a:xfrm>
            <a:off x="6083327" y="3865530"/>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67" name="Oval 408"/>
          <p:cNvSpPr>
            <a:spLocks noChangeAspect="1" noChangeArrowheads="1"/>
          </p:cNvSpPr>
          <p:nvPr/>
        </p:nvSpPr>
        <p:spPr bwMode="auto">
          <a:xfrm>
            <a:off x="6447978" y="4382771"/>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68" name="Oval 408"/>
          <p:cNvSpPr>
            <a:spLocks noChangeAspect="1" noChangeArrowheads="1"/>
          </p:cNvSpPr>
          <p:nvPr/>
        </p:nvSpPr>
        <p:spPr bwMode="auto">
          <a:xfrm>
            <a:off x="6564963" y="4254751"/>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69" name="Oval 408"/>
          <p:cNvSpPr>
            <a:spLocks noChangeAspect="1" noChangeArrowheads="1"/>
          </p:cNvSpPr>
          <p:nvPr/>
        </p:nvSpPr>
        <p:spPr bwMode="auto">
          <a:xfrm>
            <a:off x="6735731" y="4347624"/>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70" name="Oval 408"/>
          <p:cNvSpPr>
            <a:spLocks noChangeAspect="1" noChangeArrowheads="1"/>
          </p:cNvSpPr>
          <p:nvPr/>
        </p:nvSpPr>
        <p:spPr bwMode="auto">
          <a:xfrm>
            <a:off x="6422918" y="3724822"/>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71" name="Oval 408"/>
          <p:cNvSpPr>
            <a:spLocks noChangeAspect="1" noChangeArrowheads="1"/>
          </p:cNvSpPr>
          <p:nvPr/>
        </p:nvSpPr>
        <p:spPr bwMode="auto">
          <a:xfrm>
            <a:off x="6539903" y="3596802"/>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72" name="Oval 408"/>
          <p:cNvSpPr>
            <a:spLocks noChangeAspect="1" noChangeArrowheads="1"/>
          </p:cNvSpPr>
          <p:nvPr/>
        </p:nvSpPr>
        <p:spPr bwMode="auto">
          <a:xfrm>
            <a:off x="6710671" y="3689675"/>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73" name="Oval 129"/>
          <p:cNvSpPr>
            <a:spLocks noChangeAspect="1" noChangeArrowheads="1"/>
          </p:cNvSpPr>
          <p:nvPr/>
        </p:nvSpPr>
        <p:spPr bwMode="auto">
          <a:xfrm>
            <a:off x="6567381" y="3751097"/>
            <a:ext cx="149225" cy="149225"/>
          </a:xfrm>
          <a:prstGeom prst="ellipse">
            <a:avLst/>
          </a:prstGeom>
          <a:solidFill>
            <a:srgbClr val="FFD41B"/>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74" name="Rectangle 409"/>
          <p:cNvSpPr>
            <a:spLocks noChangeAspect="1" noChangeArrowheads="1"/>
          </p:cNvSpPr>
          <p:nvPr/>
        </p:nvSpPr>
        <p:spPr bwMode="auto">
          <a:xfrm>
            <a:off x="4589760" y="3637724"/>
            <a:ext cx="466475"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dirty="0" err="1" smtClean="0">
                <a:solidFill>
                  <a:srgbClr val="000000"/>
                </a:solidFill>
                <a:latin typeface="Constantia" panose="02030602050306030303" pitchFamily="18" charset="0"/>
              </a:rPr>
              <a:t>MCl</a:t>
            </a:r>
            <a:endParaRPr lang="fr-FR" altLang="en-US" sz="1200" dirty="0">
              <a:solidFill>
                <a:srgbClr val="000000"/>
              </a:solidFill>
              <a:latin typeface="Constantia" panose="02030602050306030303" pitchFamily="18" charset="0"/>
            </a:endParaRPr>
          </a:p>
        </p:txBody>
      </p:sp>
      <p:sp>
        <p:nvSpPr>
          <p:cNvPr id="275" name="Rectangle 409"/>
          <p:cNvSpPr>
            <a:spLocks noChangeAspect="1" noChangeArrowheads="1"/>
          </p:cNvSpPr>
          <p:nvPr/>
        </p:nvSpPr>
        <p:spPr bwMode="auto">
          <a:xfrm>
            <a:off x="5796921" y="3427890"/>
            <a:ext cx="516168"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dirty="0" smtClean="0">
                <a:solidFill>
                  <a:srgbClr val="000000"/>
                </a:solidFill>
                <a:latin typeface="Constantia" panose="02030602050306030303" pitchFamily="18" charset="0"/>
              </a:rPr>
              <a:t>MCl</a:t>
            </a:r>
            <a:r>
              <a:rPr lang="fr-FR" altLang="en-US" sz="1200" baseline="-25000" dirty="0" smtClean="0">
                <a:solidFill>
                  <a:srgbClr val="000000"/>
                </a:solidFill>
                <a:latin typeface="Constantia" panose="02030602050306030303" pitchFamily="18" charset="0"/>
              </a:rPr>
              <a:t>2</a:t>
            </a:r>
            <a:endParaRPr lang="fr-FR" altLang="en-US" sz="1200" dirty="0">
              <a:solidFill>
                <a:srgbClr val="000000"/>
              </a:solidFill>
              <a:latin typeface="Constantia" panose="02030602050306030303" pitchFamily="18" charset="0"/>
            </a:endParaRPr>
          </a:p>
        </p:txBody>
      </p:sp>
      <p:sp>
        <p:nvSpPr>
          <p:cNvPr id="276" name="Rectangle 409"/>
          <p:cNvSpPr>
            <a:spLocks noChangeAspect="1" noChangeArrowheads="1"/>
          </p:cNvSpPr>
          <p:nvPr/>
        </p:nvSpPr>
        <p:spPr bwMode="auto">
          <a:xfrm>
            <a:off x="6983060" y="3347948"/>
            <a:ext cx="512962"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dirty="0" smtClean="0">
                <a:solidFill>
                  <a:srgbClr val="000000"/>
                </a:solidFill>
                <a:latin typeface="Constantia" panose="02030602050306030303" pitchFamily="18" charset="0"/>
              </a:rPr>
              <a:t>MCl</a:t>
            </a:r>
            <a:r>
              <a:rPr lang="fr-FR" altLang="en-US" sz="1200" baseline="-25000" dirty="0">
                <a:solidFill>
                  <a:srgbClr val="000000"/>
                </a:solidFill>
                <a:latin typeface="Constantia" panose="02030602050306030303" pitchFamily="18" charset="0"/>
              </a:rPr>
              <a:t>3</a:t>
            </a:r>
            <a:endParaRPr lang="fr-FR" altLang="en-US" sz="1200" dirty="0">
              <a:solidFill>
                <a:srgbClr val="000000"/>
              </a:solidFill>
              <a:latin typeface="Constantia" panose="02030602050306030303" pitchFamily="18" charset="0"/>
            </a:endParaRPr>
          </a:p>
        </p:txBody>
      </p:sp>
      <p:sp>
        <p:nvSpPr>
          <p:cNvPr id="277" name="Oval 408"/>
          <p:cNvSpPr>
            <a:spLocks noChangeAspect="1" noChangeArrowheads="1"/>
          </p:cNvSpPr>
          <p:nvPr/>
        </p:nvSpPr>
        <p:spPr bwMode="auto">
          <a:xfrm>
            <a:off x="4902132" y="4375903"/>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78" name="Line 2"/>
          <p:cNvSpPr>
            <a:spLocks noChangeShapeType="1"/>
          </p:cNvSpPr>
          <p:nvPr/>
        </p:nvSpPr>
        <p:spPr bwMode="auto">
          <a:xfrm>
            <a:off x="6211800" y="3387484"/>
            <a:ext cx="331792" cy="922223"/>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9" name="AutoShape 235"/>
          <p:cNvSpPr>
            <a:spLocks noChangeAspect="1" noChangeArrowheads="1"/>
          </p:cNvSpPr>
          <p:nvPr/>
        </p:nvSpPr>
        <p:spPr bwMode="auto">
          <a:xfrm>
            <a:off x="5249958" y="2489486"/>
            <a:ext cx="1138237" cy="914400"/>
          </a:xfrm>
          <a:prstGeom prst="roundRect">
            <a:avLst>
              <a:gd name="adj" fmla="val 17065"/>
            </a:avLst>
          </a:prstGeom>
          <a:solidFill>
            <a:srgbClr val="FFFF00"/>
          </a:solidFill>
          <a:ln w="12700">
            <a:solidFill>
              <a:srgbClr val="000000"/>
            </a:solidFill>
            <a:round/>
            <a:headEnd/>
            <a:tailEnd/>
          </a:ln>
          <a:effectLst/>
          <a:extLst/>
        </p:spPr>
        <p:txBody>
          <a:bodyPr wrap="none" anchor="ctr"/>
          <a:lstStyle/>
          <a:p>
            <a:endParaRPr lang="fr-FR">
              <a:latin typeface="Constantia" panose="02030602050306030303" pitchFamily="18" charset="0"/>
            </a:endParaRPr>
          </a:p>
        </p:txBody>
      </p:sp>
      <p:sp>
        <p:nvSpPr>
          <p:cNvPr id="280" name="Line 240"/>
          <p:cNvSpPr>
            <a:spLocks noChangeAspect="1" noChangeShapeType="1"/>
          </p:cNvSpPr>
          <p:nvPr/>
        </p:nvSpPr>
        <p:spPr bwMode="auto">
          <a:xfrm>
            <a:off x="5713244" y="3280941"/>
            <a:ext cx="171017" cy="3420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81" name="Oval 249"/>
          <p:cNvSpPr>
            <a:spLocks noChangeAspect="1" noChangeArrowheads="1"/>
          </p:cNvSpPr>
          <p:nvPr/>
        </p:nvSpPr>
        <p:spPr bwMode="auto">
          <a:xfrm>
            <a:off x="5353145" y="3049873"/>
            <a:ext cx="144000" cy="142468"/>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82" name="Rectangle 253"/>
          <p:cNvSpPr>
            <a:spLocks noChangeAspect="1" noChangeArrowheads="1"/>
          </p:cNvSpPr>
          <p:nvPr/>
        </p:nvSpPr>
        <p:spPr bwMode="auto">
          <a:xfrm>
            <a:off x="5501536" y="2539131"/>
            <a:ext cx="467886"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dirty="0" smtClean="0">
                <a:solidFill>
                  <a:srgbClr val="000000"/>
                </a:solidFill>
                <a:latin typeface="Constantia" panose="02030602050306030303" pitchFamily="18" charset="0"/>
              </a:rPr>
              <a:t>Ions</a:t>
            </a:r>
            <a:endParaRPr lang="fr-FR" altLang="en-US" sz="1200" dirty="0">
              <a:solidFill>
                <a:srgbClr val="000000"/>
              </a:solidFill>
              <a:latin typeface="Constantia" panose="02030602050306030303" pitchFamily="18" charset="0"/>
            </a:endParaRPr>
          </a:p>
        </p:txBody>
      </p:sp>
      <p:sp>
        <p:nvSpPr>
          <p:cNvPr id="283" name="Rectangle 405"/>
          <p:cNvSpPr>
            <a:spLocks noChangeAspect="1" noChangeArrowheads="1"/>
          </p:cNvSpPr>
          <p:nvPr/>
        </p:nvSpPr>
        <p:spPr bwMode="auto">
          <a:xfrm>
            <a:off x="5248370" y="2810161"/>
            <a:ext cx="402355"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a:solidFill>
                  <a:srgbClr val="000000"/>
                </a:solidFill>
                <a:latin typeface="Constantia" panose="02030602050306030303" pitchFamily="18" charset="0"/>
              </a:rPr>
              <a:t>Ar</a:t>
            </a:r>
            <a:r>
              <a:rPr lang="fr-FR" altLang="en-US" sz="1200" baseline="30000">
                <a:solidFill>
                  <a:srgbClr val="000000"/>
                </a:solidFill>
                <a:latin typeface="Constantia" panose="02030602050306030303" pitchFamily="18" charset="0"/>
              </a:rPr>
              <a:t>+</a:t>
            </a:r>
            <a:endParaRPr lang="fr-FR" altLang="en-US" sz="1200">
              <a:solidFill>
                <a:srgbClr val="000000"/>
              </a:solidFill>
              <a:latin typeface="Constantia" panose="02030602050306030303" pitchFamily="18" charset="0"/>
            </a:endParaRPr>
          </a:p>
        </p:txBody>
      </p:sp>
      <p:sp>
        <p:nvSpPr>
          <p:cNvPr id="284" name="Rectangle 406"/>
          <p:cNvSpPr>
            <a:spLocks noChangeAspect="1" noChangeArrowheads="1"/>
          </p:cNvSpPr>
          <p:nvPr/>
        </p:nvSpPr>
        <p:spPr bwMode="auto">
          <a:xfrm>
            <a:off x="5797644" y="3016536"/>
            <a:ext cx="432812"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dirty="0" smtClean="0">
                <a:solidFill>
                  <a:srgbClr val="000000"/>
                </a:solidFill>
                <a:latin typeface="Constantia" panose="02030602050306030303" pitchFamily="18" charset="0"/>
                <a:cs typeface="Segoe UI" panose="020B0502040204020203" pitchFamily="34" charset="0"/>
              </a:rPr>
              <a:t>Cl</a:t>
            </a:r>
            <a:r>
              <a:rPr lang="fr-FR" altLang="en-US" sz="1200" baseline="-25000" dirty="0" smtClean="0">
                <a:solidFill>
                  <a:srgbClr val="000000"/>
                </a:solidFill>
                <a:latin typeface="Constantia" panose="02030602050306030303" pitchFamily="18" charset="0"/>
                <a:cs typeface="Segoe UI" panose="020B0502040204020203" pitchFamily="34" charset="0"/>
              </a:rPr>
              <a:t>2</a:t>
            </a:r>
            <a:r>
              <a:rPr lang="fr-FR" altLang="en-US" sz="1200" baseline="30000" dirty="0">
                <a:solidFill>
                  <a:srgbClr val="000000"/>
                </a:solidFill>
                <a:latin typeface="Constantia" panose="02030602050306030303" pitchFamily="18" charset="0"/>
              </a:rPr>
              <a:t>+</a:t>
            </a:r>
            <a:endParaRPr lang="fr-FR" altLang="en-US" sz="1200" dirty="0">
              <a:solidFill>
                <a:srgbClr val="000000"/>
              </a:solidFill>
              <a:latin typeface="Constantia" panose="02030602050306030303" pitchFamily="18" charset="0"/>
            </a:endParaRPr>
          </a:p>
        </p:txBody>
      </p:sp>
      <p:grpSp>
        <p:nvGrpSpPr>
          <p:cNvPr id="285" name="Group 407"/>
          <p:cNvGrpSpPr>
            <a:grpSpLocks/>
          </p:cNvGrpSpPr>
          <p:nvPr/>
        </p:nvGrpSpPr>
        <p:grpSpPr bwMode="auto">
          <a:xfrm>
            <a:off x="6009072" y="2681635"/>
            <a:ext cx="422276" cy="376238"/>
            <a:chOff x="1041" y="1100"/>
            <a:chExt cx="266" cy="237"/>
          </a:xfrm>
        </p:grpSpPr>
        <p:sp>
          <p:nvSpPr>
            <p:cNvPr id="286" name="Oval 408"/>
            <p:cNvSpPr>
              <a:spLocks noChangeAspect="1" noChangeArrowheads="1"/>
            </p:cNvSpPr>
            <p:nvPr/>
          </p:nvSpPr>
          <p:spPr bwMode="auto">
            <a:xfrm>
              <a:off x="1124" y="1246"/>
              <a:ext cx="91" cy="91"/>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87" name="Rectangle 409"/>
            <p:cNvSpPr>
              <a:spLocks noChangeAspect="1" noChangeArrowheads="1"/>
            </p:cNvSpPr>
            <p:nvPr/>
          </p:nvSpPr>
          <p:spPr bwMode="auto">
            <a:xfrm>
              <a:off x="1041" y="1100"/>
              <a:ext cx="26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r>
                <a:rPr lang="fr-FR" altLang="en-US" sz="1200" dirty="0" smtClean="0">
                  <a:solidFill>
                    <a:srgbClr val="000000"/>
                  </a:solidFill>
                  <a:latin typeface="Constantia" panose="02030602050306030303" pitchFamily="18" charset="0"/>
                </a:rPr>
                <a:t>Cl </a:t>
              </a:r>
              <a:r>
                <a:rPr lang="fr-FR" altLang="en-US" sz="1200" baseline="30000" dirty="0">
                  <a:solidFill>
                    <a:srgbClr val="000000"/>
                  </a:solidFill>
                  <a:latin typeface="Constantia" panose="02030602050306030303" pitchFamily="18" charset="0"/>
                </a:rPr>
                <a:t>+</a:t>
              </a:r>
              <a:endParaRPr lang="fr-FR" altLang="en-US" sz="1200" dirty="0">
                <a:solidFill>
                  <a:srgbClr val="000000"/>
                </a:solidFill>
                <a:latin typeface="Constantia" panose="02030602050306030303" pitchFamily="18" charset="0"/>
              </a:endParaRPr>
            </a:p>
          </p:txBody>
        </p:sp>
      </p:grpSp>
      <p:sp>
        <p:nvSpPr>
          <p:cNvPr id="288" name="Oval 408"/>
          <p:cNvSpPr>
            <a:spLocks noChangeAspect="1" noChangeArrowheads="1"/>
          </p:cNvSpPr>
          <p:nvPr/>
        </p:nvSpPr>
        <p:spPr bwMode="auto">
          <a:xfrm>
            <a:off x="5612547" y="3208694"/>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89" name="Oval 408"/>
          <p:cNvSpPr>
            <a:spLocks noChangeAspect="1" noChangeArrowheads="1"/>
          </p:cNvSpPr>
          <p:nvPr/>
        </p:nvSpPr>
        <p:spPr bwMode="auto">
          <a:xfrm>
            <a:off x="5833246" y="3235257"/>
            <a:ext cx="144463" cy="144463"/>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latin typeface="Constantia" panose="02030602050306030303" pitchFamily="18" charset="0"/>
            </a:endParaRPr>
          </a:p>
        </p:txBody>
      </p:sp>
      <p:sp>
        <p:nvSpPr>
          <p:cNvPr id="290" name="ZoneTexte 289"/>
          <p:cNvSpPr txBox="1"/>
          <p:nvPr/>
        </p:nvSpPr>
        <p:spPr>
          <a:xfrm flipH="1">
            <a:off x="688014" y="4887543"/>
            <a:ext cx="2627343" cy="1015663"/>
          </a:xfrm>
          <a:prstGeom prst="rect">
            <a:avLst/>
          </a:prstGeom>
          <a:noFill/>
        </p:spPr>
        <p:txBody>
          <a:bodyPr wrap="square" rtlCol="0">
            <a:spAutoFit/>
          </a:bodyPr>
          <a:lstStyle/>
          <a:p>
            <a:pPr algn="ctr"/>
            <a:r>
              <a:rPr lang="fr-FR" sz="2000" b="1" dirty="0" smtClean="0">
                <a:solidFill>
                  <a:srgbClr val="FF0000"/>
                </a:solidFill>
                <a:latin typeface="Constantia" panose="02030602050306030303" pitchFamily="18" charset="0"/>
              </a:rPr>
              <a:t>Gravure physique</a:t>
            </a:r>
            <a:endParaRPr lang="fr-FR" sz="2000" b="1" dirty="0" smtClean="0">
              <a:solidFill>
                <a:srgbClr val="FF0000"/>
              </a:solidFill>
              <a:latin typeface="Constantia" panose="02030602050306030303" pitchFamily="18" charset="0"/>
            </a:endParaRPr>
          </a:p>
          <a:p>
            <a:pPr algn="ctr"/>
            <a:r>
              <a:rPr lang="fr-FR" sz="2000" b="1" dirty="0" smtClean="0">
                <a:solidFill>
                  <a:srgbClr val="FF0000"/>
                </a:solidFill>
                <a:latin typeface="Constantia" panose="02030602050306030303" pitchFamily="18" charset="0"/>
              </a:rPr>
              <a:t>(pulvérisation directe)</a:t>
            </a:r>
            <a:endParaRPr lang="fr-FR" sz="2000" b="1" dirty="0">
              <a:solidFill>
                <a:srgbClr val="FF0000"/>
              </a:solidFill>
              <a:latin typeface="Constantia" panose="02030602050306030303" pitchFamily="18" charset="0"/>
            </a:endParaRPr>
          </a:p>
        </p:txBody>
      </p:sp>
      <p:sp>
        <p:nvSpPr>
          <p:cNvPr id="291" name="ZoneTexte 290"/>
          <p:cNvSpPr txBox="1"/>
          <p:nvPr/>
        </p:nvSpPr>
        <p:spPr>
          <a:xfrm flipH="1">
            <a:off x="8675143" y="4629326"/>
            <a:ext cx="2846972" cy="1015663"/>
          </a:xfrm>
          <a:prstGeom prst="rect">
            <a:avLst/>
          </a:prstGeom>
          <a:noFill/>
        </p:spPr>
        <p:txBody>
          <a:bodyPr wrap="square" rtlCol="0">
            <a:spAutoFit/>
          </a:bodyPr>
          <a:lstStyle/>
          <a:p>
            <a:pPr algn="ctr"/>
            <a:r>
              <a:rPr lang="fr-FR" sz="2000" b="1" dirty="0" smtClean="0">
                <a:solidFill>
                  <a:srgbClr val="FF0000"/>
                </a:solidFill>
                <a:latin typeface="Constantia" panose="02030602050306030303" pitchFamily="18" charset="0"/>
              </a:rPr>
              <a:t>Gravure chimique</a:t>
            </a:r>
          </a:p>
          <a:p>
            <a:pPr algn="ctr"/>
            <a:r>
              <a:rPr lang="fr-FR" sz="2000" b="1" dirty="0" smtClean="0">
                <a:solidFill>
                  <a:srgbClr val="FF0000"/>
                </a:solidFill>
                <a:latin typeface="Constantia" panose="02030602050306030303" pitchFamily="18" charset="0"/>
              </a:rPr>
              <a:t>(gravure par des neutres)</a:t>
            </a:r>
            <a:endParaRPr lang="fr-FR" sz="2000" b="1" dirty="0">
              <a:solidFill>
                <a:srgbClr val="FF0000"/>
              </a:solidFill>
              <a:latin typeface="Constantia" panose="02030602050306030303" pitchFamily="18" charset="0"/>
            </a:endParaRPr>
          </a:p>
        </p:txBody>
      </p:sp>
      <p:sp>
        <p:nvSpPr>
          <p:cNvPr id="292" name="Titre 1"/>
          <p:cNvSpPr txBox="1">
            <a:spLocks/>
          </p:cNvSpPr>
          <p:nvPr/>
        </p:nvSpPr>
        <p:spPr>
          <a:xfrm>
            <a:off x="191344" y="152636"/>
            <a:ext cx="9649072" cy="563563"/>
          </a:xfrm>
          <a:prstGeom prst="rect">
            <a:avLst/>
          </a:prstGeom>
        </p:spPr>
        <p:txBody>
          <a:bodyPr/>
          <a:lstStyle>
            <a:lvl1pPr algn="l" rtl="0" eaLnBrk="0" fontAlgn="base" hangingPunct="0">
              <a:spcBef>
                <a:spcPct val="0"/>
              </a:spcBef>
              <a:spcAft>
                <a:spcPct val="0"/>
              </a:spcAft>
              <a:defRPr sz="2800" b="1">
                <a:solidFill>
                  <a:srgbClr val="0000CC"/>
                </a:solidFill>
                <a:latin typeface="+mn-lt"/>
                <a:ea typeface="MS PGothic" pitchFamily="34" charset="-128"/>
                <a:cs typeface="ＭＳ Ｐゴシック" pitchFamily="-112" charset="-128"/>
              </a:defRPr>
            </a:lvl1pPr>
            <a:lvl2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2pPr>
            <a:lvl3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3pPr>
            <a:lvl4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4pPr>
            <a:lvl5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5pPr>
            <a:lvl6pPr marL="457200" algn="ctr" rtl="0" fontAlgn="base">
              <a:spcBef>
                <a:spcPct val="0"/>
              </a:spcBef>
              <a:spcAft>
                <a:spcPct val="0"/>
              </a:spcAft>
              <a:defRPr sz="3600" b="1">
                <a:solidFill>
                  <a:schemeClr val="bg1"/>
                </a:solidFill>
                <a:latin typeface="Arial" charset="0"/>
              </a:defRPr>
            </a:lvl6pPr>
            <a:lvl7pPr marL="914400" algn="ctr" rtl="0" fontAlgn="base">
              <a:spcBef>
                <a:spcPct val="0"/>
              </a:spcBef>
              <a:spcAft>
                <a:spcPct val="0"/>
              </a:spcAft>
              <a:defRPr sz="3600" b="1">
                <a:solidFill>
                  <a:schemeClr val="bg1"/>
                </a:solidFill>
                <a:latin typeface="Arial" charset="0"/>
              </a:defRPr>
            </a:lvl7pPr>
            <a:lvl8pPr marL="1371600" algn="ctr" rtl="0" fontAlgn="base">
              <a:spcBef>
                <a:spcPct val="0"/>
              </a:spcBef>
              <a:spcAft>
                <a:spcPct val="0"/>
              </a:spcAft>
              <a:defRPr sz="3600" b="1">
                <a:solidFill>
                  <a:schemeClr val="bg1"/>
                </a:solidFill>
                <a:latin typeface="Arial" charset="0"/>
              </a:defRPr>
            </a:lvl8pPr>
            <a:lvl9pPr marL="1828800" algn="ctr" rtl="0" fontAlgn="base">
              <a:spcBef>
                <a:spcPct val="0"/>
              </a:spcBef>
              <a:spcAft>
                <a:spcPct val="0"/>
              </a:spcAft>
              <a:defRPr sz="3600" b="1">
                <a:solidFill>
                  <a:schemeClr val="bg1"/>
                </a:solidFill>
                <a:latin typeface="Arial" charset="0"/>
              </a:defRPr>
            </a:lvl9pPr>
          </a:lstStyle>
          <a:p>
            <a:r>
              <a:rPr lang="en-US" altLang="fr-FR" sz="2400" kern="0" dirty="0">
                <a:latin typeface="Constantia" panose="02030602050306030303" pitchFamily="18" charset="0"/>
              </a:rPr>
              <a:t>III-1 </a:t>
            </a:r>
            <a:r>
              <a:rPr lang="en-US" altLang="fr-FR" sz="2400" kern="0" dirty="0" err="1">
                <a:latin typeface="Constantia" panose="02030602050306030303" pitchFamily="18" charset="0"/>
              </a:rPr>
              <a:t>Mécanismes</a:t>
            </a:r>
            <a:r>
              <a:rPr lang="en-US" altLang="fr-FR" sz="2400" kern="0" dirty="0">
                <a:latin typeface="Constantia" panose="02030602050306030303" pitchFamily="18" charset="0"/>
              </a:rPr>
              <a:t> de gravure</a:t>
            </a:r>
          </a:p>
        </p:txBody>
      </p:sp>
      <p:sp>
        <p:nvSpPr>
          <p:cNvPr id="293" name="ZoneTexte 292"/>
          <p:cNvSpPr txBox="1"/>
          <p:nvPr/>
        </p:nvSpPr>
        <p:spPr>
          <a:xfrm flipH="1">
            <a:off x="4514520" y="1363520"/>
            <a:ext cx="2846972" cy="707886"/>
          </a:xfrm>
          <a:prstGeom prst="rect">
            <a:avLst/>
          </a:prstGeom>
          <a:noFill/>
        </p:spPr>
        <p:txBody>
          <a:bodyPr wrap="square" rtlCol="0">
            <a:spAutoFit/>
          </a:bodyPr>
          <a:lstStyle/>
          <a:p>
            <a:pPr algn="ctr"/>
            <a:r>
              <a:rPr lang="fr-FR" sz="2000" b="1" dirty="0" smtClean="0">
                <a:solidFill>
                  <a:srgbClr val="FF0000"/>
                </a:solidFill>
                <a:latin typeface="Constantia" panose="02030602050306030303" pitchFamily="18" charset="0"/>
              </a:rPr>
              <a:t>Gravure chimique assistée par des ions</a:t>
            </a:r>
            <a:endParaRPr lang="fr-FR" sz="2000" b="1" dirty="0" smtClean="0">
              <a:solidFill>
                <a:srgbClr val="FF0000"/>
              </a:solidFill>
              <a:latin typeface="Constantia" panose="02030602050306030303" pitchFamily="18" charset="0"/>
            </a:endParaRPr>
          </a:p>
        </p:txBody>
      </p:sp>
    </p:spTree>
    <p:extLst>
      <p:ext uri="{BB962C8B-B14F-4D97-AF65-F5344CB8AC3E}">
        <p14:creationId xmlns:p14="http://schemas.microsoft.com/office/powerpoint/2010/main" val="3331220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8428" y="186312"/>
            <a:ext cx="2125436" cy="1059774"/>
          </a:xfrm>
          <a:prstGeom prst="rect">
            <a:avLst/>
          </a:prstGeom>
        </p:spPr>
      </p:pic>
      <p:pic>
        <p:nvPicPr>
          <p:cNvPr id="29" name="Image 28">
            <a:extLst>
              <a:ext uri="{FF2B5EF4-FFF2-40B4-BE49-F238E27FC236}">
                <a16:creationId xmlns:a16="http://schemas.microsoft.com/office/drawing/2014/main" id="{A3EAA5FC-E9FD-4E4B-91EA-5A09A1AC178A}"/>
              </a:ext>
            </a:extLst>
          </p:cNvPr>
          <p:cNvPicPr>
            <a:picLocks noChangeAspect="1"/>
          </p:cNvPicPr>
          <p:nvPr/>
        </p:nvPicPr>
        <p:blipFill rotWithShape="1">
          <a:blip r:embed="rId4"/>
          <a:srcRect b="13043"/>
          <a:stretch/>
        </p:blipFill>
        <p:spPr>
          <a:xfrm>
            <a:off x="4889798" y="4338620"/>
            <a:ext cx="2619218" cy="2078712"/>
          </a:xfrm>
          <a:prstGeom prst="rect">
            <a:avLst/>
          </a:prstGeom>
        </p:spPr>
      </p:pic>
      <p:graphicFrame>
        <p:nvGraphicFramePr>
          <p:cNvPr id="30" name="Tableau 29"/>
          <p:cNvGraphicFramePr>
            <a:graphicFrameLocks noGrp="1"/>
          </p:cNvGraphicFramePr>
          <p:nvPr>
            <p:extLst>
              <p:ext uri="{D42A27DB-BD31-4B8C-83A1-F6EECF244321}">
                <p14:modId xmlns:p14="http://schemas.microsoft.com/office/powerpoint/2010/main" val="2672465231"/>
              </p:ext>
            </p:extLst>
          </p:nvPr>
        </p:nvGraphicFramePr>
        <p:xfrm>
          <a:off x="3139597" y="1547277"/>
          <a:ext cx="5612009" cy="2548873"/>
        </p:xfrm>
        <a:graphic>
          <a:graphicData uri="http://schemas.openxmlformats.org/drawingml/2006/table">
            <a:tbl>
              <a:tblPr firstRow="1" firstCol="1" bandRow="1">
                <a:tableStyleId>{5C22544A-7EE6-4342-B048-85BDC9FD1C3A}</a:tableStyleId>
              </a:tblPr>
              <a:tblGrid>
                <a:gridCol w="795989">
                  <a:extLst>
                    <a:ext uri="{9D8B030D-6E8A-4147-A177-3AD203B41FA5}">
                      <a16:colId xmlns:a16="http://schemas.microsoft.com/office/drawing/2014/main" val="3793611845"/>
                    </a:ext>
                  </a:extLst>
                </a:gridCol>
                <a:gridCol w="1654737">
                  <a:extLst>
                    <a:ext uri="{9D8B030D-6E8A-4147-A177-3AD203B41FA5}">
                      <a16:colId xmlns:a16="http://schemas.microsoft.com/office/drawing/2014/main" val="1171368995"/>
                    </a:ext>
                  </a:extLst>
                </a:gridCol>
                <a:gridCol w="1573675">
                  <a:extLst>
                    <a:ext uri="{9D8B030D-6E8A-4147-A177-3AD203B41FA5}">
                      <a16:colId xmlns:a16="http://schemas.microsoft.com/office/drawing/2014/main" val="1124725969"/>
                    </a:ext>
                  </a:extLst>
                </a:gridCol>
                <a:gridCol w="1587608">
                  <a:extLst>
                    <a:ext uri="{9D8B030D-6E8A-4147-A177-3AD203B41FA5}">
                      <a16:colId xmlns:a16="http://schemas.microsoft.com/office/drawing/2014/main" val="1868380421"/>
                    </a:ext>
                  </a:extLst>
                </a:gridCol>
              </a:tblGrid>
              <a:tr h="705122">
                <a:tc>
                  <a:txBody>
                    <a:bodyPr/>
                    <a:lstStyle/>
                    <a:p>
                      <a:pPr algn="ctr">
                        <a:lnSpc>
                          <a:spcPct val="150000"/>
                        </a:lnSpc>
                        <a:spcAft>
                          <a:spcPts val="0"/>
                        </a:spcAft>
                      </a:pPr>
                      <a:r>
                        <a:rPr lang="fr-FR" sz="1200" dirty="0">
                          <a:effectLst/>
                          <a:latin typeface="Constantia" panose="02030602050306030303" pitchFamily="18" charset="0"/>
                        </a:rPr>
                        <a:t>Plasma</a:t>
                      </a:r>
                      <a:endParaRPr lang="en-GB" sz="1200" dirty="0">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fr-FR" sz="1200" dirty="0" smtClean="0">
                          <a:effectLst/>
                          <a:latin typeface="Constantia" panose="02030602050306030303" pitchFamily="18" charset="0"/>
                        </a:rPr>
                        <a:t>Vitesse de gravure</a:t>
                      </a:r>
                    </a:p>
                    <a:p>
                      <a:pPr algn="ctr">
                        <a:lnSpc>
                          <a:spcPct val="150000"/>
                        </a:lnSpc>
                        <a:spcAft>
                          <a:spcPts val="0"/>
                        </a:spcAft>
                      </a:pPr>
                      <a:r>
                        <a:rPr lang="fr-FR" sz="1200" dirty="0" smtClean="0">
                          <a:effectLst/>
                          <a:latin typeface="Constantia" panose="02030602050306030303" pitchFamily="18" charset="0"/>
                        </a:rPr>
                        <a:t>(nm/min</a:t>
                      </a:r>
                      <a:r>
                        <a:rPr lang="fr-FR" sz="1200" dirty="0">
                          <a:effectLst/>
                          <a:latin typeface="Constantia" panose="02030602050306030303" pitchFamily="18" charset="0"/>
                        </a:rPr>
                        <a:t>)</a:t>
                      </a:r>
                      <a:endParaRPr lang="en-GB" sz="1200" dirty="0">
                        <a:effectLst/>
                        <a:latin typeface="Constantia" panose="02030602050306030303" pitchFamily="18" charset="0"/>
                      </a:endParaRPr>
                    </a:p>
                    <a:p>
                      <a:pPr algn="ctr">
                        <a:lnSpc>
                          <a:spcPct val="150000"/>
                        </a:lnSpc>
                        <a:spcAft>
                          <a:spcPts val="0"/>
                        </a:spcAft>
                      </a:pPr>
                      <a:r>
                        <a:rPr lang="fr-FR" sz="2000" dirty="0">
                          <a:solidFill>
                            <a:srgbClr val="FF0000"/>
                          </a:solidFill>
                          <a:effectLst/>
                          <a:latin typeface="Constantia" panose="02030602050306030303" pitchFamily="18" charset="0"/>
                        </a:rPr>
                        <a:t>Fe </a:t>
                      </a:r>
                      <a:r>
                        <a:rPr lang="fr-FR" sz="2000" dirty="0" smtClean="0">
                          <a:solidFill>
                            <a:srgbClr val="FF0000"/>
                          </a:solidFill>
                          <a:effectLst/>
                          <a:latin typeface="Constantia" panose="02030602050306030303" pitchFamily="18" charset="0"/>
                        </a:rPr>
                        <a:t>(feuilles)</a:t>
                      </a:r>
                      <a:endParaRPr lang="en-GB" sz="2000" dirty="0">
                        <a:solidFill>
                          <a:srgbClr val="FF0000"/>
                        </a:solidFill>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200" dirty="0" smtClean="0">
                          <a:effectLst/>
                          <a:latin typeface="Constantia" panose="02030602050306030303" pitchFamily="18" charset="0"/>
                        </a:rPr>
                        <a:t>Vitesse de gravure</a:t>
                      </a:r>
                    </a:p>
                    <a:p>
                      <a:pPr algn="ctr">
                        <a:lnSpc>
                          <a:spcPct val="150000"/>
                        </a:lnSpc>
                        <a:spcAft>
                          <a:spcPts val="0"/>
                        </a:spcAft>
                      </a:pPr>
                      <a:r>
                        <a:rPr lang="fr-FR" sz="1200" dirty="0" smtClean="0">
                          <a:effectLst/>
                          <a:latin typeface="Constantia" panose="02030602050306030303" pitchFamily="18" charset="0"/>
                        </a:rPr>
                        <a:t>(</a:t>
                      </a:r>
                      <a:r>
                        <a:rPr lang="fr-FR" sz="1200" dirty="0">
                          <a:effectLst/>
                          <a:latin typeface="Constantia" panose="02030602050306030303" pitchFamily="18" charset="0"/>
                        </a:rPr>
                        <a:t>nm/min)</a:t>
                      </a:r>
                      <a:endParaRPr lang="en-GB" sz="1200" dirty="0">
                        <a:effectLst/>
                        <a:latin typeface="Constantia" panose="02030602050306030303" pitchFamily="18" charset="0"/>
                      </a:endParaRPr>
                    </a:p>
                    <a:p>
                      <a:pPr algn="ctr">
                        <a:lnSpc>
                          <a:spcPct val="150000"/>
                        </a:lnSpc>
                        <a:spcAft>
                          <a:spcPts val="0"/>
                        </a:spcAft>
                      </a:pPr>
                      <a:r>
                        <a:rPr lang="fr-FR" sz="2000" dirty="0">
                          <a:solidFill>
                            <a:srgbClr val="FF0000"/>
                          </a:solidFill>
                          <a:effectLst/>
                          <a:latin typeface="Constantia" panose="02030602050306030303" pitchFamily="18" charset="0"/>
                        </a:rPr>
                        <a:t>Cr </a:t>
                      </a:r>
                      <a:r>
                        <a:rPr lang="fr-FR" sz="2000" dirty="0" smtClean="0">
                          <a:solidFill>
                            <a:srgbClr val="FF0000"/>
                          </a:solidFill>
                          <a:effectLst/>
                          <a:latin typeface="Constantia" panose="02030602050306030303" pitchFamily="18" charset="0"/>
                        </a:rPr>
                        <a:t>(massif)</a:t>
                      </a:r>
                      <a:endParaRPr lang="en-GB" sz="2000" dirty="0">
                        <a:solidFill>
                          <a:srgbClr val="FF0000"/>
                        </a:solidFill>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200" dirty="0" smtClean="0">
                          <a:effectLst/>
                          <a:latin typeface="Constantia" panose="02030602050306030303" pitchFamily="18" charset="0"/>
                        </a:rPr>
                        <a:t>Vitesse de gravure</a:t>
                      </a:r>
                    </a:p>
                    <a:p>
                      <a:pPr algn="ctr">
                        <a:lnSpc>
                          <a:spcPct val="150000"/>
                        </a:lnSpc>
                        <a:spcAft>
                          <a:spcPts val="0"/>
                        </a:spcAft>
                      </a:pPr>
                      <a:r>
                        <a:rPr lang="fr-FR" sz="1200" dirty="0" smtClean="0">
                          <a:effectLst/>
                          <a:latin typeface="Constantia" panose="02030602050306030303" pitchFamily="18" charset="0"/>
                        </a:rPr>
                        <a:t>(</a:t>
                      </a:r>
                      <a:r>
                        <a:rPr lang="fr-FR" sz="1200" dirty="0">
                          <a:effectLst/>
                          <a:latin typeface="Constantia" panose="02030602050306030303" pitchFamily="18" charset="0"/>
                        </a:rPr>
                        <a:t>nm/min)</a:t>
                      </a:r>
                      <a:endParaRPr lang="en-GB" sz="1200" dirty="0">
                        <a:effectLst/>
                        <a:latin typeface="Constantia" panose="02030602050306030303" pitchFamily="18" charset="0"/>
                      </a:endParaRPr>
                    </a:p>
                    <a:p>
                      <a:pPr algn="ctr">
                        <a:lnSpc>
                          <a:spcPct val="150000"/>
                        </a:lnSpc>
                        <a:spcAft>
                          <a:spcPts val="0"/>
                        </a:spcAft>
                      </a:pPr>
                      <a:r>
                        <a:rPr lang="fr-FR" sz="2000" dirty="0">
                          <a:solidFill>
                            <a:srgbClr val="FF0000"/>
                          </a:solidFill>
                          <a:effectLst/>
                          <a:latin typeface="Constantia" panose="02030602050306030303" pitchFamily="18" charset="0"/>
                        </a:rPr>
                        <a:t>Ni </a:t>
                      </a:r>
                      <a:r>
                        <a:rPr lang="fr-FR" sz="2000" dirty="0" smtClean="0">
                          <a:solidFill>
                            <a:srgbClr val="FF0000"/>
                          </a:solidFill>
                          <a:effectLst/>
                          <a:latin typeface="Constantia" panose="02030602050306030303" pitchFamily="18" charset="0"/>
                        </a:rPr>
                        <a:t>(feuilles)</a:t>
                      </a:r>
                      <a:endParaRPr lang="en-GB" sz="2000" dirty="0">
                        <a:solidFill>
                          <a:srgbClr val="FF0000"/>
                        </a:solidFill>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13355679"/>
                  </a:ext>
                </a:extLst>
              </a:tr>
              <a:tr h="427796">
                <a:tc>
                  <a:txBody>
                    <a:bodyPr/>
                    <a:lstStyle/>
                    <a:p>
                      <a:pPr algn="ctr">
                        <a:lnSpc>
                          <a:spcPct val="150000"/>
                        </a:lnSpc>
                        <a:spcAft>
                          <a:spcPts val="0"/>
                        </a:spcAft>
                      </a:pPr>
                      <a:r>
                        <a:rPr lang="en-US" sz="1200">
                          <a:effectLst/>
                          <a:latin typeface="Constantia" panose="02030602050306030303" pitchFamily="18" charset="0"/>
                        </a:rPr>
                        <a:t>Cl</a:t>
                      </a:r>
                      <a:r>
                        <a:rPr lang="en-US" sz="1200" baseline="-25000">
                          <a:effectLst/>
                          <a:latin typeface="Constantia" panose="02030602050306030303" pitchFamily="18" charset="0"/>
                        </a:rPr>
                        <a:t>2</a:t>
                      </a:r>
                      <a:endParaRPr lang="en-GB" sz="1200">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US" sz="1200" b="1" dirty="0">
                          <a:effectLst/>
                          <a:latin typeface="+mn-lt"/>
                        </a:rPr>
                        <a:t>269 (±5)</a:t>
                      </a:r>
                      <a:endParaRPr lang="en-GB" sz="1200" b="1"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US" sz="1200" b="1">
                          <a:effectLst/>
                          <a:latin typeface="+mn-lt"/>
                        </a:rPr>
                        <a:t>45 (±3)</a:t>
                      </a:r>
                      <a:endParaRPr lang="en-GB" sz="1200" b="1">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1" dirty="0" smtClean="0">
                          <a:effectLst/>
                          <a:latin typeface="+mn-lt"/>
                        </a:rPr>
                        <a:t>7 </a:t>
                      </a:r>
                      <a:r>
                        <a:rPr lang="fr-FR" sz="1200" b="1" dirty="0" smtClean="0">
                          <a:effectLst/>
                          <a:latin typeface="+mn-lt"/>
                        </a:rPr>
                        <a:t>(±1)</a:t>
                      </a:r>
                      <a:endParaRPr lang="en-GB" sz="1200" b="1" dirty="0" smtClean="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46592248"/>
                  </a:ext>
                </a:extLst>
              </a:tr>
              <a:tr h="418523">
                <a:tc>
                  <a:txBody>
                    <a:bodyPr/>
                    <a:lstStyle/>
                    <a:p>
                      <a:pPr algn="ctr">
                        <a:lnSpc>
                          <a:spcPct val="150000"/>
                        </a:lnSpc>
                        <a:spcAft>
                          <a:spcPts val="0"/>
                        </a:spcAft>
                      </a:pPr>
                      <a:r>
                        <a:rPr lang="en-US" sz="1200">
                          <a:effectLst/>
                          <a:latin typeface="Constantia" panose="02030602050306030303" pitchFamily="18" charset="0"/>
                        </a:rPr>
                        <a:t>Cl</a:t>
                      </a:r>
                      <a:r>
                        <a:rPr lang="en-US" sz="1200" baseline="-25000">
                          <a:effectLst/>
                          <a:latin typeface="Constantia" panose="02030602050306030303" pitchFamily="18" charset="0"/>
                        </a:rPr>
                        <a:t>2</a:t>
                      </a:r>
                      <a:r>
                        <a:rPr lang="en-US" sz="1200">
                          <a:effectLst/>
                          <a:latin typeface="Constantia" panose="02030602050306030303" pitchFamily="18" charset="0"/>
                        </a:rPr>
                        <a:t>/Ar</a:t>
                      </a:r>
                      <a:endParaRPr lang="en-GB" sz="1200">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US" sz="1200" b="1" dirty="0">
                          <a:effectLst/>
                          <a:latin typeface="+mn-lt"/>
                        </a:rPr>
                        <a:t>483 (±7)</a:t>
                      </a:r>
                      <a:endParaRPr lang="en-GB" sz="1200" b="1"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US" sz="1200" b="1" dirty="0">
                          <a:effectLst/>
                          <a:latin typeface="+mn-lt"/>
                        </a:rPr>
                        <a:t>112 (±2)</a:t>
                      </a:r>
                      <a:endParaRPr lang="en-GB" sz="1200" b="1"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1" dirty="0" smtClean="0">
                          <a:effectLst/>
                          <a:latin typeface="+mn-lt"/>
                        </a:rPr>
                        <a:t>22 </a:t>
                      </a:r>
                      <a:r>
                        <a:rPr lang="fr-FR" sz="1200" b="1" dirty="0" smtClean="0">
                          <a:effectLst/>
                          <a:latin typeface="+mn-lt"/>
                        </a:rPr>
                        <a:t>(±1)</a:t>
                      </a:r>
                      <a:endParaRPr lang="en-GB" sz="1200" b="1" dirty="0" smtClean="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6241889"/>
                  </a:ext>
                </a:extLst>
              </a:tr>
              <a:tr h="354230">
                <a:tc>
                  <a:txBody>
                    <a:bodyPr/>
                    <a:lstStyle/>
                    <a:p>
                      <a:pPr algn="ctr">
                        <a:lnSpc>
                          <a:spcPct val="150000"/>
                        </a:lnSpc>
                        <a:spcAft>
                          <a:spcPts val="0"/>
                        </a:spcAft>
                      </a:pPr>
                      <a:r>
                        <a:rPr lang="en-US" sz="1200">
                          <a:effectLst/>
                          <a:latin typeface="Constantia" panose="02030602050306030303" pitchFamily="18" charset="0"/>
                        </a:rPr>
                        <a:t>Ar (ICP)</a:t>
                      </a:r>
                      <a:endParaRPr lang="en-GB" sz="1200">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fr-FR" sz="1200" b="1" dirty="0">
                          <a:effectLst/>
                          <a:latin typeface="+mn-lt"/>
                        </a:rPr>
                        <a:t>40 (±1)</a:t>
                      </a:r>
                      <a:endParaRPr lang="en-GB" sz="1200" b="1"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fr-FR" sz="1200" b="1" dirty="0">
                          <a:effectLst/>
                          <a:latin typeface="+mn-lt"/>
                        </a:rPr>
                        <a:t>26 (±2)</a:t>
                      </a:r>
                      <a:endParaRPr lang="en-GB" sz="1200" b="1"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fr-FR" sz="1200" b="1" dirty="0">
                          <a:effectLst/>
                          <a:latin typeface="+mn-lt"/>
                        </a:rPr>
                        <a:t>55 (±1)</a:t>
                      </a:r>
                      <a:endParaRPr lang="en-GB" sz="1200" b="1"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85998418"/>
                  </a:ext>
                </a:extLst>
              </a:tr>
              <a:tr h="342484">
                <a:tc>
                  <a:txBody>
                    <a:bodyPr/>
                    <a:lstStyle/>
                    <a:p>
                      <a:pPr algn="ctr">
                        <a:lnSpc>
                          <a:spcPct val="150000"/>
                        </a:lnSpc>
                        <a:spcAft>
                          <a:spcPts val="0"/>
                        </a:spcAft>
                      </a:pPr>
                      <a:r>
                        <a:rPr lang="fr-FR" sz="1200">
                          <a:effectLst/>
                          <a:latin typeface="Constantia" panose="02030602050306030303" pitchFamily="18" charset="0"/>
                        </a:rPr>
                        <a:t>Ar (IBE)</a:t>
                      </a:r>
                      <a:endParaRPr lang="en-GB" sz="1200">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200" b="1" dirty="0" smtClean="0">
                          <a:effectLst/>
                          <a:latin typeface="+mn-lt"/>
                        </a:rPr>
                        <a:t>3 (±1)</a:t>
                      </a:r>
                      <a:endParaRPr lang="en-GB" sz="1200" b="1" dirty="0" smtClean="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200" b="1" dirty="0" smtClean="0">
                          <a:effectLst/>
                          <a:latin typeface="+mn-lt"/>
                        </a:rPr>
                        <a:t>3 (±1)</a:t>
                      </a:r>
                      <a:endParaRPr lang="en-GB" sz="1200" b="1" dirty="0" smtClean="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fr-FR" sz="1200" b="1" dirty="0">
                          <a:effectLst/>
                          <a:latin typeface="+mn-lt"/>
                        </a:rPr>
                        <a:t>4 (±1)</a:t>
                      </a:r>
                      <a:endParaRPr lang="en-GB" sz="1200" b="1"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04624263"/>
                  </a:ext>
                </a:extLst>
              </a:tr>
            </a:tbl>
          </a:graphicData>
        </a:graphic>
      </p:graphicFrame>
      <p:sp>
        <p:nvSpPr>
          <p:cNvPr id="2" name="Rectangle 1"/>
          <p:cNvSpPr/>
          <p:nvPr/>
        </p:nvSpPr>
        <p:spPr>
          <a:xfrm>
            <a:off x="65548" y="980697"/>
            <a:ext cx="9893896" cy="369332"/>
          </a:xfrm>
          <a:prstGeom prst="rect">
            <a:avLst/>
          </a:prstGeom>
        </p:spPr>
        <p:txBody>
          <a:bodyPr wrap="square">
            <a:spAutoFit/>
          </a:bodyPr>
          <a:lstStyle/>
          <a:p>
            <a:r>
              <a:rPr lang="fr-FR" b="1" dirty="0" smtClean="0">
                <a:latin typeface="Constantia" panose="02030602050306030303" pitchFamily="18" charset="0"/>
              </a:rPr>
              <a:t>Conditions expérimentales: </a:t>
            </a:r>
            <a:r>
              <a:rPr lang="fr-FR" dirty="0">
                <a:latin typeface="Constantia" panose="02030602050306030303" pitchFamily="18" charset="0"/>
              </a:rPr>
              <a:t>800 W, 5 </a:t>
            </a:r>
            <a:r>
              <a:rPr lang="fr-FR" dirty="0" err="1">
                <a:latin typeface="Constantia" panose="02030602050306030303" pitchFamily="18" charset="0"/>
              </a:rPr>
              <a:t>mTorr</a:t>
            </a:r>
            <a:r>
              <a:rPr lang="fr-FR" dirty="0">
                <a:latin typeface="Constantia" panose="02030602050306030303" pitchFamily="18" charset="0"/>
              </a:rPr>
              <a:t>, - 150 V, 220°C, Cl</a:t>
            </a:r>
            <a:r>
              <a:rPr lang="fr-FR" baseline="-25000" dirty="0">
                <a:latin typeface="Constantia" panose="02030602050306030303" pitchFamily="18" charset="0"/>
              </a:rPr>
              <a:t>2</a:t>
            </a:r>
            <a:r>
              <a:rPr lang="fr-FR" dirty="0">
                <a:latin typeface="Constantia" panose="02030602050306030303" pitchFamily="18" charset="0"/>
              </a:rPr>
              <a:t> </a:t>
            </a:r>
            <a:r>
              <a:rPr lang="fr-FR" dirty="0" smtClean="0">
                <a:latin typeface="Constantia" panose="02030602050306030303" pitchFamily="18" charset="0"/>
              </a:rPr>
              <a:t>60 </a:t>
            </a:r>
            <a:r>
              <a:rPr lang="fr-FR" dirty="0" err="1" smtClean="0">
                <a:latin typeface="Constantia" panose="02030602050306030303" pitchFamily="18" charset="0"/>
              </a:rPr>
              <a:t>sccm</a:t>
            </a:r>
            <a:r>
              <a:rPr lang="fr-FR" dirty="0" smtClean="0">
                <a:latin typeface="Constantia" panose="02030602050306030303" pitchFamily="18" charset="0"/>
              </a:rPr>
              <a:t>, </a:t>
            </a:r>
            <a:r>
              <a:rPr lang="fr-FR" dirty="0" smtClean="0">
                <a:latin typeface="Constantia" panose="02030602050306030303" pitchFamily="18" charset="0"/>
              </a:rPr>
              <a:t>durée </a:t>
            </a:r>
            <a:r>
              <a:rPr lang="fr-FR" dirty="0" smtClean="0">
                <a:latin typeface="Constantia" panose="02030602050306030303" pitchFamily="18" charset="0"/>
              </a:rPr>
              <a:t>5 </a:t>
            </a:r>
            <a:r>
              <a:rPr lang="fr-FR" dirty="0" smtClean="0">
                <a:latin typeface="Constantia" panose="02030602050306030303" pitchFamily="18" charset="0"/>
              </a:rPr>
              <a:t>min</a:t>
            </a:r>
            <a:endParaRPr lang="fr-FR" dirty="0">
              <a:latin typeface="Constantia" panose="02030602050306030303" pitchFamily="18" charset="0"/>
            </a:endParaRPr>
          </a:p>
        </p:txBody>
      </p:sp>
      <p:sp>
        <p:nvSpPr>
          <p:cNvPr id="32" name="Titre 1"/>
          <p:cNvSpPr txBox="1">
            <a:spLocks/>
          </p:cNvSpPr>
          <p:nvPr/>
        </p:nvSpPr>
        <p:spPr>
          <a:xfrm>
            <a:off x="263352" y="198072"/>
            <a:ext cx="9649072" cy="563563"/>
          </a:xfrm>
          <a:prstGeom prst="rect">
            <a:avLst/>
          </a:prstGeom>
        </p:spPr>
        <p:txBody>
          <a:bodyPr/>
          <a:lstStyle>
            <a:lvl1pPr algn="l" rtl="0" eaLnBrk="0" fontAlgn="base" hangingPunct="0">
              <a:spcBef>
                <a:spcPct val="0"/>
              </a:spcBef>
              <a:spcAft>
                <a:spcPct val="0"/>
              </a:spcAft>
              <a:defRPr sz="2800" b="1">
                <a:solidFill>
                  <a:srgbClr val="0000CC"/>
                </a:solidFill>
                <a:latin typeface="+mn-lt"/>
                <a:ea typeface="MS PGothic" pitchFamily="34" charset="-128"/>
                <a:cs typeface="ＭＳ Ｐゴシック" pitchFamily="-112" charset="-128"/>
              </a:defRPr>
            </a:lvl1pPr>
            <a:lvl2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2pPr>
            <a:lvl3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3pPr>
            <a:lvl4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4pPr>
            <a:lvl5pPr algn="l" rtl="0" eaLnBrk="0" fontAlgn="base" hangingPunct="0">
              <a:spcBef>
                <a:spcPct val="0"/>
              </a:spcBef>
              <a:spcAft>
                <a:spcPct val="0"/>
              </a:spcAft>
              <a:defRPr sz="2800" b="1">
                <a:solidFill>
                  <a:srgbClr val="0000CC"/>
                </a:solidFill>
                <a:latin typeface="Times New Roman" pitchFamily="18" charset="0"/>
                <a:ea typeface="MS PGothic" pitchFamily="34" charset="-128"/>
                <a:cs typeface="ＭＳ Ｐゴシック" pitchFamily="-112" charset="-128"/>
              </a:defRPr>
            </a:lvl5pPr>
            <a:lvl6pPr marL="457200" algn="ctr" rtl="0" fontAlgn="base">
              <a:spcBef>
                <a:spcPct val="0"/>
              </a:spcBef>
              <a:spcAft>
                <a:spcPct val="0"/>
              </a:spcAft>
              <a:defRPr sz="3600" b="1">
                <a:solidFill>
                  <a:schemeClr val="bg1"/>
                </a:solidFill>
                <a:latin typeface="Arial" charset="0"/>
              </a:defRPr>
            </a:lvl6pPr>
            <a:lvl7pPr marL="914400" algn="ctr" rtl="0" fontAlgn="base">
              <a:spcBef>
                <a:spcPct val="0"/>
              </a:spcBef>
              <a:spcAft>
                <a:spcPct val="0"/>
              </a:spcAft>
              <a:defRPr sz="3600" b="1">
                <a:solidFill>
                  <a:schemeClr val="bg1"/>
                </a:solidFill>
                <a:latin typeface="Arial" charset="0"/>
              </a:defRPr>
            </a:lvl7pPr>
            <a:lvl8pPr marL="1371600" algn="ctr" rtl="0" fontAlgn="base">
              <a:spcBef>
                <a:spcPct val="0"/>
              </a:spcBef>
              <a:spcAft>
                <a:spcPct val="0"/>
              </a:spcAft>
              <a:defRPr sz="3600" b="1">
                <a:solidFill>
                  <a:schemeClr val="bg1"/>
                </a:solidFill>
                <a:latin typeface="Arial" charset="0"/>
              </a:defRPr>
            </a:lvl8pPr>
            <a:lvl9pPr marL="1828800" algn="ctr" rtl="0" fontAlgn="base">
              <a:spcBef>
                <a:spcPct val="0"/>
              </a:spcBef>
              <a:spcAft>
                <a:spcPct val="0"/>
              </a:spcAft>
              <a:defRPr sz="3600" b="1">
                <a:solidFill>
                  <a:schemeClr val="bg1"/>
                </a:solidFill>
                <a:latin typeface="Arial" charset="0"/>
              </a:defRPr>
            </a:lvl9pPr>
          </a:lstStyle>
          <a:p>
            <a:r>
              <a:rPr lang="fr-FR" altLang="fr-FR" sz="2400" kern="0" dirty="0">
                <a:latin typeface="Constantia" panose="02030602050306030303" pitchFamily="18" charset="0"/>
              </a:rPr>
              <a:t>Gravure des composants principaux des aciers inoxydables</a:t>
            </a:r>
            <a:endParaRPr lang="en-US" altLang="fr-FR" sz="2400" kern="0" dirty="0">
              <a:latin typeface="Constantia" panose="02030602050306030303" pitchFamily="18" charset="0"/>
            </a:endParaRPr>
          </a:p>
        </p:txBody>
      </p:sp>
      <p:pic>
        <p:nvPicPr>
          <p:cNvPr id="33" name="Image 32"/>
          <p:cNvPicPr>
            <a:picLocks noChangeAspect="1"/>
          </p:cNvPicPr>
          <p:nvPr/>
        </p:nvPicPr>
        <p:blipFill>
          <a:blip r:embed="rId5"/>
          <a:stretch>
            <a:fillRect/>
          </a:stretch>
        </p:blipFill>
        <p:spPr>
          <a:xfrm>
            <a:off x="8652284" y="1321456"/>
            <a:ext cx="3819264" cy="2701011"/>
          </a:xfrm>
          <a:prstGeom prst="rect">
            <a:avLst/>
          </a:prstGeom>
        </p:spPr>
      </p:pic>
      <p:sp>
        <p:nvSpPr>
          <p:cNvPr id="34" name="ZoneTexte 33">
            <a:extLst>
              <a:ext uri="{FF2B5EF4-FFF2-40B4-BE49-F238E27FC236}">
                <a16:creationId xmlns:a16="http://schemas.microsoft.com/office/drawing/2014/main" id="{5FC2DE4E-902B-4B4A-98E6-FF0D7BAB6FFD}"/>
              </a:ext>
            </a:extLst>
          </p:cNvPr>
          <p:cNvSpPr txBox="1"/>
          <p:nvPr/>
        </p:nvSpPr>
        <p:spPr>
          <a:xfrm>
            <a:off x="8088227" y="4437462"/>
            <a:ext cx="3892491" cy="1754326"/>
          </a:xfrm>
          <a:prstGeom prst="rect">
            <a:avLst/>
          </a:prstGeom>
          <a:noFill/>
        </p:spPr>
        <p:txBody>
          <a:bodyPr wrap="square" rtlCol="0">
            <a:spAutoFit/>
          </a:bodyPr>
          <a:lstStyle/>
          <a:p>
            <a:pPr marL="285750" indent="-285750">
              <a:buFont typeface="Wingdings" panose="05000000000000000000" pitchFamily="2" charset="2"/>
              <a:buChar char="Ø"/>
            </a:pPr>
            <a:r>
              <a:rPr lang="fr-FR" b="1" dirty="0">
                <a:latin typeface="Constantia" panose="02030602050306030303" pitchFamily="18" charset="0"/>
              </a:rPr>
              <a:t>Fe: </a:t>
            </a:r>
            <a:r>
              <a:rPr lang="fr-FR" b="1" dirty="0" smtClean="0">
                <a:latin typeface="Constantia" panose="02030602050306030303" pitchFamily="18" charset="0"/>
              </a:rPr>
              <a:t>Gravure chimique</a:t>
            </a:r>
            <a:endParaRPr lang="fr-FR" b="1" dirty="0">
              <a:latin typeface="Constantia" panose="02030602050306030303" pitchFamily="18" charset="0"/>
            </a:endParaRPr>
          </a:p>
          <a:p>
            <a:endParaRPr lang="fr-FR" b="1" dirty="0">
              <a:latin typeface="Constantia" panose="02030602050306030303" pitchFamily="18" charset="0"/>
            </a:endParaRPr>
          </a:p>
          <a:p>
            <a:pPr marL="285750" indent="-285750">
              <a:buFont typeface="Wingdings" panose="05000000000000000000" pitchFamily="2" charset="2"/>
              <a:buChar char="Ø"/>
            </a:pPr>
            <a:r>
              <a:rPr lang="fr-FR" b="1" dirty="0">
                <a:latin typeface="Constantia" panose="02030602050306030303" pitchFamily="18" charset="0"/>
              </a:rPr>
              <a:t>Cr: </a:t>
            </a:r>
            <a:r>
              <a:rPr lang="fr-FR" b="1" dirty="0" smtClean="0">
                <a:latin typeface="Constantia" panose="02030602050306030303" pitchFamily="18" charset="0"/>
              </a:rPr>
              <a:t>Gravure chimique assistées par des ions</a:t>
            </a:r>
            <a:endParaRPr lang="fr-FR" b="1" dirty="0">
              <a:latin typeface="Constantia" panose="02030602050306030303" pitchFamily="18" charset="0"/>
            </a:endParaRPr>
          </a:p>
          <a:p>
            <a:endParaRPr lang="fr-FR" b="1" dirty="0">
              <a:latin typeface="Constantia" panose="02030602050306030303" pitchFamily="18" charset="0"/>
            </a:endParaRPr>
          </a:p>
          <a:p>
            <a:pPr marL="285750" indent="-285750">
              <a:buFont typeface="Wingdings" panose="05000000000000000000" pitchFamily="2" charset="2"/>
              <a:buChar char="Ø"/>
            </a:pPr>
            <a:r>
              <a:rPr lang="fr-FR" b="1" dirty="0">
                <a:latin typeface="Constantia" panose="02030602050306030303" pitchFamily="18" charset="0"/>
              </a:rPr>
              <a:t>Ni: </a:t>
            </a:r>
            <a:r>
              <a:rPr lang="fr-FR" b="1" dirty="0" smtClean="0">
                <a:latin typeface="Constantia" panose="02030602050306030303" pitchFamily="18" charset="0"/>
              </a:rPr>
              <a:t>Pulvérisation seule</a:t>
            </a:r>
            <a:endParaRPr lang="fr-FR" b="1" dirty="0">
              <a:latin typeface="Constantia" panose="02030602050306030303" pitchFamily="18" charset="0"/>
            </a:endParaRPr>
          </a:p>
        </p:txBody>
      </p:sp>
      <p:sp>
        <p:nvSpPr>
          <p:cNvPr id="38" name="ZoneTexte 37">
            <a:extLst>
              <a:ext uri="{FF2B5EF4-FFF2-40B4-BE49-F238E27FC236}">
                <a16:creationId xmlns:a16="http://schemas.microsoft.com/office/drawing/2014/main" id="{5FC2DE4E-902B-4B4A-98E6-FF0D7BAB6FFD}"/>
              </a:ext>
            </a:extLst>
          </p:cNvPr>
          <p:cNvSpPr txBox="1"/>
          <p:nvPr/>
        </p:nvSpPr>
        <p:spPr>
          <a:xfrm>
            <a:off x="8692953" y="3885517"/>
            <a:ext cx="3499047" cy="584775"/>
          </a:xfrm>
          <a:prstGeom prst="rect">
            <a:avLst/>
          </a:prstGeom>
          <a:noFill/>
        </p:spPr>
        <p:txBody>
          <a:bodyPr wrap="square" rtlCol="0">
            <a:spAutoFit/>
          </a:bodyPr>
          <a:lstStyle/>
          <a:p>
            <a:pPr algn="ctr"/>
            <a:r>
              <a:rPr lang="fr-FR" sz="1600" b="1" dirty="0" smtClean="0">
                <a:solidFill>
                  <a:srgbClr val="FF0000"/>
                </a:solidFill>
                <a:latin typeface="Constantia" panose="02030602050306030303" pitchFamily="18" charset="0"/>
              </a:rPr>
              <a:t>Raie du Fe et du Cr observée en SEO Fe </a:t>
            </a:r>
            <a:r>
              <a:rPr lang="fr-FR" sz="1600" b="1" dirty="0" smtClean="0">
                <a:solidFill>
                  <a:srgbClr val="FF0000"/>
                </a:solidFill>
                <a:latin typeface="Constantia" panose="02030602050306030303" pitchFamily="18" charset="0"/>
              </a:rPr>
              <a:t>and Cr </a:t>
            </a:r>
            <a:r>
              <a:rPr lang="fr-FR" sz="1600" b="1" dirty="0" err="1" smtClean="0">
                <a:solidFill>
                  <a:srgbClr val="FF0000"/>
                </a:solidFill>
                <a:latin typeface="Constantia" panose="02030602050306030303" pitchFamily="18" charset="0"/>
              </a:rPr>
              <a:t>lines</a:t>
            </a:r>
            <a:r>
              <a:rPr lang="fr-FR" sz="1600" b="1" dirty="0" smtClean="0">
                <a:solidFill>
                  <a:srgbClr val="FF0000"/>
                </a:solidFill>
                <a:latin typeface="Constantia" panose="02030602050306030303" pitchFamily="18" charset="0"/>
              </a:rPr>
              <a:t> mais pas du Ni</a:t>
            </a:r>
            <a:endParaRPr lang="fr-FR" sz="1600" b="1" dirty="0">
              <a:solidFill>
                <a:srgbClr val="FF0000"/>
              </a:solidFill>
              <a:latin typeface="Constantia" panose="02030602050306030303" pitchFamily="18" charset="0"/>
            </a:endParaRPr>
          </a:p>
        </p:txBody>
      </p:sp>
      <p:grpSp>
        <p:nvGrpSpPr>
          <p:cNvPr id="14" name="Groupe 13"/>
          <p:cNvGrpSpPr/>
          <p:nvPr/>
        </p:nvGrpSpPr>
        <p:grpSpPr>
          <a:xfrm>
            <a:off x="-46346" y="1362879"/>
            <a:ext cx="4961486" cy="5464717"/>
            <a:chOff x="-46346" y="1362879"/>
            <a:chExt cx="4961486" cy="5464717"/>
          </a:xfrm>
        </p:grpSpPr>
        <p:sp>
          <p:nvSpPr>
            <p:cNvPr id="35" name="Zone de texte 13">
              <a:extLst>
                <a:ext uri="{FF2B5EF4-FFF2-40B4-BE49-F238E27FC236}">
                  <a16:creationId xmlns:a16="http://schemas.microsoft.com/office/drawing/2014/main" id="{B56560A7-0FC2-4529-A3D0-7C8D80C8F279}"/>
                </a:ext>
              </a:extLst>
            </p:cNvPr>
            <p:cNvSpPr txBox="1"/>
            <p:nvPr/>
          </p:nvSpPr>
          <p:spPr>
            <a:xfrm>
              <a:off x="277802" y="4716514"/>
              <a:ext cx="4637338" cy="2111082"/>
            </a:xfrm>
            <a:prstGeom prst="rect">
              <a:avLst/>
            </a:prstGeom>
            <a:noFill/>
            <a:ln w="6350">
              <a:noFill/>
            </a:ln>
            <a:extLst>
              <a:ext uri="{91240B29-F687-4F45-9708-019B960494DF}">
                <a14:hiddenLine xmlns:a14="http://schemas.microsoft.com/office/drawing/2010/main" w="6350">
                  <a:solidFill>
                    <a:prstClr val="black"/>
                  </a:solidFill>
                </a14:hiddenLine>
              </a:ext>
            </a:extLst>
          </p:spPr>
          <p:txBody>
            <a:bodyPr rot="0" spcFirstLastPara="0" vert="horz" wrap="square" lIns="36000" tIns="36000" rIns="91440" bIns="45720" numCol="1" spcCol="0" rtlCol="0" fromWordArt="0" anchor="t" anchorCtr="0" forceAA="0" compatLnSpc="1">
              <a:prstTxWarp prst="textNoShape">
                <a:avLst/>
              </a:prstTxWarp>
              <a:noAutofit/>
            </a:bodyPr>
            <a:lstStyle/>
            <a:p>
              <a:pPr>
                <a:spcAft>
                  <a:spcPts val="0"/>
                </a:spcAft>
              </a:pPr>
              <a:r>
                <a:rPr lang="fr-FR" sz="1600" dirty="0">
                  <a:solidFill>
                    <a:srgbClr val="000000"/>
                  </a:solidFill>
                  <a:effectLst/>
                  <a:latin typeface="Courier New" panose="02070309020205020404" pitchFamily="49" charset="0"/>
                  <a:ea typeface="Calibri" panose="020F0502020204030204" pitchFamily="34" charset="0"/>
                  <a:cs typeface="Arial" panose="020B0604020202020204" pitchFamily="34" charset="0"/>
                </a:rPr>
                <a:t>Mass percent (%)</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600" dirty="0">
                  <a:solidFill>
                    <a:srgbClr val="000000"/>
                  </a:solidFill>
                  <a:effectLst/>
                  <a:latin typeface="Courier New" panose="02070309020205020404" pitchFamily="49" charset="0"/>
                  <a:ea typeface="Calibri" panose="020F0502020204030204" pitchFamily="34" charset="0"/>
                  <a:cs typeface="Arial" panose="020B0604020202020204" pitchFamily="34" charset="0"/>
                </a:rPr>
                <a:t>Spectrum      O   Si     Cl   </a:t>
              </a:r>
              <a:r>
                <a:rPr lang="fr-FR" sz="1600" dirty="0" smtClean="0">
                  <a:solidFill>
                    <a:srgbClr val="000000"/>
                  </a:solidFill>
                  <a:effectLst/>
                  <a:latin typeface="Courier New" panose="02070309020205020404" pitchFamily="49" charset="0"/>
                  <a:ea typeface="Calibri" panose="020F0502020204030204" pitchFamily="34" charset="0"/>
                  <a:cs typeface="Arial" panose="020B0604020202020204" pitchFamily="34" charset="0"/>
                </a:rPr>
                <a:t>Ni</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600" dirty="0">
                  <a:solidFill>
                    <a:srgbClr val="000000"/>
                  </a:solidFill>
                  <a:effectLst/>
                  <a:latin typeface="Courier New" panose="02070309020205020404" pitchFamily="49" charset="0"/>
                  <a:ea typeface="Calibri" panose="020F0502020204030204" pitchFamily="34" charset="0"/>
                  <a:cs typeface="Arial" panose="020B0604020202020204" pitchFamily="34" charset="0"/>
                </a:rPr>
                <a:t>----------------------------------</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600" dirty="0">
                  <a:solidFill>
                    <a:srgbClr val="000000"/>
                  </a:solidFill>
                  <a:effectLst/>
                  <a:latin typeface="Courier New" panose="02070309020205020404" pitchFamily="49" charset="0"/>
                  <a:ea typeface="Calibri" panose="020F0502020204030204" pitchFamily="34" charset="0"/>
                  <a:cs typeface="Arial" panose="020B0604020202020204" pitchFamily="34" charset="0"/>
                </a:rPr>
                <a:t>Objets 2    0,00 0,30    -   97,61</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600" dirty="0">
                  <a:solidFill>
                    <a:srgbClr val="000000"/>
                  </a:solidFill>
                  <a:effectLst/>
                  <a:latin typeface="Courier New" panose="02070309020205020404" pitchFamily="49" charset="0"/>
                  <a:ea typeface="Calibri" panose="020F0502020204030204" pitchFamily="34" charset="0"/>
                  <a:cs typeface="Arial" panose="020B0604020202020204" pitchFamily="34" charset="0"/>
                </a:rPr>
                <a:t>Objets 4    8,82 0,32  15,93 67,92</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600" dirty="0">
                  <a:solidFill>
                    <a:srgbClr val="000000"/>
                  </a:solidFill>
                  <a:effectLst/>
                  <a:latin typeface="Courier New" panose="02070309020205020404" pitchFamily="49" charset="0"/>
                  <a:ea typeface="Calibri" panose="020F0502020204030204" pitchFamily="34" charset="0"/>
                  <a:cs typeface="Arial" panose="020B0604020202020204" pitchFamily="34" charset="0"/>
                </a:rPr>
                <a:t>Objets 5    8,52 0,09  16,79 65,14 </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600" dirty="0">
                  <a:solidFill>
                    <a:srgbClr val="000000"/>
                  </a:solidFill>
                  <a:effectLst/>
                  <a:latin typeface="Courier New" panose="02070309020205020404" pitchFamily="49" charset="0"/>
                  <a:ea typeface="Calibri" panose="020F0502020204030204" pitchFamily="34" charset="0"/>
                  <a:cs typeface="Arial" panose="020B0604020202020204" pitchFamily="34" charset="0"/>
                </a:rPr>
                <a:t> </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600" dirty="0">
                  <a:effectLst/>
                  <a:latin typeface="Arial" panose="020B0604020202020204" pitchFamily="34" charset="0"/>
                  <a:ea typeface="Calibri" panose="020F0502020204030204" pitchFamily="34" charset="0"/>
                  <a:cs typeface="Arial" panose="020B0604020202020204" pitchFamily="34" charset="0"/>
                </a:rPr>
                <a:t> </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13" name="Groupe 12"/>
            <p:cNvGrpSpPr/>
            <p:nvPr/>
          </p:nvGrpSpPr>
          <p:grpSpPr>
            <a:xfrm>
              <a:off x="-46346" y="1362879"/>
              <a:ext cx="3501484" cy="4409176"/>
              <a:chOff x="-46346" y="1362879"/>
              <a:chExt cx="3501484" cy="4409176"/>
            </a:xfrm>
          </p:grpSpPr>
          <p:pic>
            <p:nvPicPr>
              <p:cNvPr id="3" name="Image 2"/>
              <p:cNvPicPr>
                <a:picLocks noChangeAspect="1"/>
              </p:cNvPicPr>
              <p:nvPr/>
            </p:nvPicPr>
            <p:blipFill>
              <a:blip r:embed="rId6"/>
              <a:stretch>
                <a:fillRect/>
              </a:stretch>
            </p:blipFill>
            <p:spPr>
              <a:xfrm>
                <a:off x="316971" y="2034910"/>
                <a:ext cx="2580819" cy="2304076"/>
              </a:xfrm>
              <a:prstGeom prst="rect">
                <a:avLst/>
              </a:prstGeom>
            </p:spPr>
          </p:pic>
          <p:sp>
            <p:nvSpPr>
              <p:cNvPr id="39" name="ZoneTexte 38">
                <a:extLst>
                  <a:ext uri="{FF2B5EF4-FFF2-40B4-BE49-F238E27FC236}">
                    <a16:creationId xmlns:a16="http://schemas.microsoft.com/office/drawing/2014/main" id="{5FC2DE4E-902B-4B4A-98E6-FF0D7BAB6FFD}"/>
                  </a:ext>
                </a:extLst>
              </p:cNvPr>
              <p:cNvSpPr txBox="1"/>
              <p:nvPr/>
            </p:nvSpPr>
            <p:spPr>
              <a:xfrm>
                <a:off x="121450" y="1362879"/>
                <a:ext cx="2838666" cy="584775"/>
              </a:xfrm>
              <a:prstGeom prst="rect">
                <a:avLst/>
              </a:prstGeom>
              <a:noFill/>
            </p:spPr>
            <p:txBody>
              <a:bodyPr wrap="square" rtlCol="0">
                <a:spAutoFit/>
              </a:bodyPr>
              <a:lstStyle/>
              <a:p>
                <a:pPr algn="ctr"/>
                <a:r>
                  <a:rPr lang="fr-FR" sz="1600" b="1" dirty="0" smtClean="0">
                    <a:solidFill>
                      <a:srgbClr val="FF0000"/>
                    </a:solidFill>
                    <a:latin typeface="Constantia" panose="02030602050306030303" pitchFamily="18" charset="0"/>
                  </a:rPr>
                  <a:t>Vue MEB de la surface de </a:t>
                </a:r>
                <a:r>
                  <a:rPr lang="fr-FR" sz="1600" b="1" dirty="0" smtClean="0">
                    <a:solidFill>
                      <a:srgbClr val="FF0000"/>
                    </a:solidFill>
                    <a:latin typeface="Constantia" panose="02030602050306030303" pitchFamily="18" charset="0"/>
                  </a:rPr>
                  <a:t>Ni </a:t>
                </a:r>
                <a:r>
                  <a:rPr lang="fr-FR" sz="1600" b="1" dirty="0" smtClean="0">
                    <a:solidFill>
                      <a:srgbClr val="FF0000"/>
                    </a:solidFill>
                    <a:latin typeface="Constantia" panose="02030602050306030303" pitchFamily="18" charset="0"/>
                  </a:rPr>
                  <a:t>gravée en plasma</a:t>
                </a:r>
                <a:r>
                  <a:rPr lang="fr-FR" sz="1600" b="1" dirty="0" smtClean="0">
                    <a:solidFill>
                      <a:srgbClr val="FF0000"/>
                    </a:solidFill>
                    <a:latin typeface="Constantia" panose="02030602050306030303" pitchFamily="18" charset="0"/>
                  </a:rPr>
                  <a:t> </a:t>
                </a:r>
                <a:r>
                  <a:rPr lang="fr-FR" sz="1600" b="1" dirty="0" smtClean="0">
                    <a:solidFill>
                      <a:srgbClr val="FF0000"/>
                    </a:solidFill>
                    <a:latin typeface="Constantia" panose="02030602050306030303" pitchFamily="18" charset="0"/>
                  </a:rPr>
                  <a:t>Cl</a:t>
                </a:r>
                <a:r>
                  <a:rPr lang="fr-FR" sz="1600" b="1" baseline="-25000" dirty="0" smtClean="0">
                    <a:solidFill>
                      <a:srgbClr val="FF0000"/>
                    </a:solidFill>
                    <a:latin typeface="Constantia" panose="02030602050306030303" pitchFamily="18" charset="0"/>
                  </a:rPr>
                  <a:t>2</a:t>
                </a:r>
                <a:r>
                  <a:rPr lang="fr-FR" sz="1600" b="1" dirty="0" smtClean="0">
                    <a:solidFill>
                      <a:srgbClr val="FF0000"/>
                    </a:solidFill>
                    <a:latin typeface="Constantia" panose="02030602050306030303" pitchFamily="18" charset="0"/>
                  </a:rPr>
                  <a:t> / Ar</a:t>
                </a:r>
                <a:endParaRPr lang="fr-FR" sz="1600" b="1" dirty="0">
                  <a:solidFill>
                    <a:srgbClr val="FF0000"/>
                  </a:solidFill>
                  <a:latin typeface="Constantia" panose="02030602050306030303" pitchFamily="18" charset="0"/>
                </a:endParaRPr>
              </a:p>
            </p:txBody>
          </p:sp>
          <p:cxnSp>
            <p:nvCxnSpPr>
              <p:cNvPr id="8" name="Connecteur droit avec flèche 7"/>
              <p:cNvCxnSpPr/>
              <p:nvPr/>
            </p:nvCxnSpPr>
            <p:spPr>
              <a:xfrm flipH="1" flipV="1">
                <a:off x="1591008" y="2996952"/>
                <a:ext cx="1588668" cy="2775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H="1" flipV="1">
                <a:off x="2134084" y="3328963"/>
                <a:ext cx="1321054" cy="2295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5FC2DE4E-902B-4B4A-98E6-FF0D7BAB6FFD}"/>
                  </a:ext>
                </a:extLst>
              </p:cNvPr>
              <p:cNvSpPr txBox="1"/>
              <p:nvPr/>
            </p:nvSpPr>
            <p:spPr>
              <a:xfrm>
                <a:off x="-46346" y="4342565"/>
                <a:ext cx="2626412" cy="338554"/>
              </a:xfrm>
              <a:prstGeom prst="rect">
                <a:avLst/>
              </a:prstGeom>
              <a:noFill/>
            </p:spPr>
            <p:txBody>
              <a:bodyPr wrap="square" rtlCol="0">
                <a:spAutoFit/>
              </a:bodyPr>
              <a:lstStyle/>
              <a:p>
                <a:pPr algn="ctr"/>
                <a:r>
                  <a:rPr lang="fr-FR" sz="1600" b="1" dirty="0" err="1" smtClean="0">
                    <a:solidFill>
                      <a:srgbClr val="FF0000"/>
                    </a:solidFill>
                    <a:latin typeface="Constantia" panose="02030602050306030303" pitchFamily="18" charset="0"/>
                  </a:rPr>
                  <a:t>Analise</a:t>
                </a:r>
                <a:r>
                  <a:rPr lang="fr-FR" sz="1600" b="1" dirty="0" smtClean="0">
                    <a:solidFill>
                      <a:srgbClr val="FF0000"/>
                    </a:solidFill>
                    <a:latin typeface="Constantia" panose="02030602050306030303" pitchFamily="18" charset="0"/>
                  </a:rPr>
                  <a:t> EDX</a:t>
                </a:r>
                <a:endParaRPr lang="fr-FR" sz="1600" b="1" dirty="0">
                  <a:solidFill>
                    <a:srgbClr val="FF0000"/>
                  </a:solidFill>
                  <a:latin typeface="Constantia" panose="02030602050306030303" pitchFamily="18" charset="0"/>
                </a:endParaRPr>
              </a:p>
            </p:txBody>
          </p:sp>
        </p:grpSp>
      </p:grpSp>
      <p:sp>
        <p:nvSpPr>
          <p:cNvPr id="11" name="ZoneTexte 10"/>
          <p:cNvSpPr txBox="1"/>
          <p:nvPr/>
        </p:nvSpPr>
        <p:spPr>
          <a:xfrm rot="16200000">
            <a:off x="3977374" y="5200112"/>
            <a:ext cx="1996059" cy="246221"/>
          </a:xfrm>
          <a:prstGeom prst="rect">
            <a:avLst/>
          </a:prstGeom>
          <a:solidFill>
            <a:schemeClr val="bg1"/>
          </a:solidFill>
        </p:spPr>
        <p:txBody>
          <a:bodyPr wrap="none" rtlCol="0">
            <a:spAutoFit/>
          </a:bodyPr>
          <a:lstStyle/>
          <a:p>
            <a:r>
              <a:rPr lang="en-US" sz="1000" dirty="0" smtClean="0">
                <a:latin typeface="Constantia" panose="02030602050306030303" pitchFamily="18" charset="0"/>
              </a:rPr>
              <a:t>Sputtering yield </a:t>
            </a:r>
            <a:r>
              <a:rPr lang="en-US" sz="1000" dirty="0" err="1" smtClean="0">
                <a:latin typeface="Constantia" panose="02030602050306030303" pitchFamily="18" charset="0"/>
              </a:rPr>
              <a:t>oo</a:t>
            </a:r>
            <a:r>
              <a:rPr lang="en-US" sz="1000" dirty="0" smtClean="0">
                <a:latin typeface="Constantia" panose="02030602050306030303" pitchFamily="18" charset="0"/>
              </a:rPr>
              <a:t> </a:t>
            </a:r>
            <a:r>
              <a:rPr lang="en-US" sz="1000" dirty="0" err="1" smtClean="0">
                <a:latin typeface="Constantia" panose="02030602050306030303" pitchFamily="18" charset="0"/>
              </a:rPr>
              <a:t>Ar</a:t>
            </a:r>
            <a:r>
              <a:rPr lang="en-US" sz="1000" baseline="30000" dirty="0" smtClean="0">
                <a:latin typeface="Constantia" panose="02030602050306030303" pitchFamily="18" charset="0"/>
              </a:rPr>
              <a:t>+</a:t>
            </a:r>
            <a:r>
              <a:rPr lang="en-US" sz="1000" dirty="0" smtClean="0">
                <a:latin typeface="Constantia" panose="02030602050306030303" pitchFamily="18" charset="0"/>
              </a:rPr>
              <a:t> at -150 V </a:t>
            </a:r>
            <a:endParaRPr lang="en-US" sz="1000" dirty="0">
              <a:latin typeface="Constantia" panose="02030602050306030303" pitchFamily="18" charset="0"/>
            </a:endParaRPr>
          </a:p>
        </p:txBody>
      </p:sp>
      <p:sp>
        <p:nvSpPr>
          <p:cNvPr id="42" name="ZoneTexte 41"/>
          <p:cNvSpPr txBox="1"/>
          <p:nvPr/>
        </p:nvSpPr>
        <p:spPr>
          <a:xfrm>
            <a:off x="5710880" y="6175588"/>
            <a:ext cx="1569578" cy="246221"/>
          </a:xfrm>
          <a:prstGeom prst="rect">
            <a:avLst/>
          </a:prstGeom>
          <a:solidFill>
            <a:schemeClr val="bg1"/>
          </a:solidFill>
        </p:spPr>
        <p:txBody>
          <a:bodyPr wrap="square" rtlCol="0">
            <a:spAutoFit/>
          </a:bodyPr>
          <a:lstStyle/>
          <a:p>
            <a:r>
              <a:rPr lang="en-US" sz="1000" dirty="0" smtClean="0">
                <a:latin typeface="Constantia" panose="02030602050306030303" pitchFamily="18" charset="0"/>
              </a:rPr>
              <a:t>Incident angle  (°)</a:t>
            </a:r>
            <a:endParaRPr lang="en-US" sz="1000" dirty="0">
              <a:latin typeface="Constantia" panose="02030602050306030303" pitchFamily="18" charset="0"/>
            </a:endParaRPr>
          </a:p>
        </p:txBody>
      </p:sp>
    </p:spTree>
    <p:extLst>
      <p:ext uri="{BB962C8B-B14F-4D97-AF65-F5344CB8AC3E}">
        <p14:creationId xmlns:p14="http://schemas.microsoft.com/office/powerpoint/2010/main" val="406899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P spid="11" grpId="0" animBg="1"/>
      <p:bldP spid="42"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4277</TotalTime>
  <Words>1837</Words>
  <Application>Microsoft Office PowerPoint</Application>
  <PresentationFormat>Grand écran</PresentationFormat>
  <Paragraphs>271</Paragraphs>
  <Slides>18</Slides>
  <Notes>9</Notes>
  <HiddenSlides>0</HiddenSlides>
  <MMClips>0</MMClips>
  <ScaleCrop>false</ScaleCrop>
  <HeadingPairs>
    <vt:vector size="8" baseType="variant">
      <vt:variant>
        <vt:lpstr>Polices utilisées</vt:lpstr>
      </vt:variant>
      <vt:variant>
        <vt:i4>13</vt:i4>
      </vt:variant>
      <vt:variant>
        <vt:lpstr>Thème</vt:lpstr>
      </vt:variant>
      <vt:variant>
        <vt:i4>1</vt:i4>
      </vt:variant>
      <vt:variant>
        <vt:lpstr>Serveurs OLE incorporés</vt:lpstr>
      </vt:variant>
      <vt:variant>
        <vt:i4>1</vt:i4>
      </vt:variant>
      <vt:variant>
        <vt:lpstr>Titres des diapositives</vt:lpstr>
      </vt:variant>
      <vt:variant>
        <vt:i4>18</vt:i4>
      </vt:variant>
    </vt:vector>
  </HeadingPairs>
  <TitlesOfParts>
    <vt:vector size="33" baseType="lpstr">
      <vt:lpstr>MS PGothic</vt:lpstr>
      <vt:lpstr>MS PGothic</vt:lpstr>
      <vt:lpstr>SimSun</vt:lpstr>
      <vt:lpstr>Arial</vt:lpstr>
      <vt:lpstr>Arial</vt:lpstr>
      <vt:lpstr>Calibri</vt:lpstr>
      <vt:lpstr>Calibri Light</vt:lpstr>
      <vt:lpstr>Constantia</vt:lpstr>
      <vt:lpstr>Courier New</vt:lpstr>
      <vt:lpstr>Lucida Sans</vt:lpstr>
      <vt:lpstr>Segoe UI</vt:lpstr>
      <vt:lpstr>Times New Roman</vt:lpstr>
      <vt:lpstr>Wingdings</vt:lpstr>
      <vt:lpstr>Thème Office</vt:lpstr>
      <vt:lpstr>Graph</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Laourine Feriel</dc:creator>
  <cp:lastModifiedBy>czerwi11</cp:lastModifiedBy>
  <cp:revision>112</cp:revision>
  <dcterms:created xsi:type="dcterms:W3CDTF">2022-11-26T11:19:27Z</dcterms:created>
  <dcterms:modified xsi:type="dcterms:W3CDTF">2023-07-04T17:02:32Z</dcterms:modified>
</cp:coreProperties>
</file>