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0" r:id="rId2"/>
    <p:sldId id="489" r:id="rId3"/>
    <p:sldId id="433" r:id="rId4"/>
    <p:sldId id="510" r:id="rId5"/>
    <p:sldId id="511" r:id="rId6"/>
    <p:sldId id="436" r:id="rId7"/>
    <p:sldId id="446" r:id="rId8"/>
    <p:sldId id="455" r:id="rId9"/>
    <p:sldId id="456" r:id="rId10"/>
    <p:sldId id="458" r:id="rId11"/>
    <p:sldId id="463" r:id="rId12"/>
    <p:sldId id="465" r:id="rId13"/>
    <p:sldId id="451" r:id="rId14"/>
    <p:sldId id="467" r:id="rId15"/>
    <p:sldId id="468" r:id="rId16"/>
    <p:sldId id="469" r:id="rId17"/>
    <p:sldId id="466" r:id="rId18"/>
    <p:sldId id="449" r:id="rId19"/>
    <p:sldId id="475" r:id="rId20"/>
    <p:sldId id="479" r:id="rId21"/>
    <p:sldId id="480" r:id="rId22"/>
    <p:sldId id="4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ëlle ANTOUN" initials="GA" lastIdx="1" clrIdx="0">
    <p:extLst>
      <p:ext uri="{19B8F6BF-5375-455C-9EA6-DF929625EA0E}">
        <p15:presenceInfo xmlns:p15="http://schemas.microsoft.com/office/powerpoint/2012/main" userId="Gaëlle ANTO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BD9FF"/>
    <a:srgbClr val="F60204"/>
    <a:srgbClr val="3663FF"/>
    <a:srgbClr val="00FF00"/>
    <a:srgbClr val="787878"/>
    <a:srgbClr val="42BCBC"/>
    <a:srgbClr val="C48D3C"/>
    <a:srgbClr val="95B995"/>
    <a:srgbClr val="C44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7" autoAdjust="0"/>
    <p:restoredTop sz="94037" autoAdjust="0"/>
  </p:normalViewPr>
  <p:slideViewPr>
    <p:cSldViewPr snapToGrid="0">
      <p:cViewPr varScale="1">
        <p:scale>
          <a:sx n="132" d="100"/>
          <a:sy n="132" d="100"/>
        </p:scale>
        <p:origin x="1784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EEFF2-4190-46AD-B982-8935437A075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10C156B-6026-4286-BE72-BB7952F72097}">
      <dgm:prSet phldrT="[Texte]" custT="1"/>
      <dgm:spPr/>
      <dgm:t>
        <a:bodyPr/>
        <a:lstStyle/>
        <a:p>
          <a:r>
            <a:rPr lang="fr-FR" sz="1000" dirty="0"/>
            <a:t>30 s</a:t>
          </a:r>
        </a:p>
        <a:p>
          <a:r>
            <a:rPr lang="fr-FR" sz="1000" dirty="0"/>
            <a:t>O</a:t>
          </a:r>
          <a:r>
            <a:rPr lang="fr-FR" sz="1000" baseline="-25000" dirty="0"/>
            <a:t>2</a:t>
          </a:r>
        </a:p>
        <a:p>
          <a:r>
            <a:rPr lang="fr-FR" sz="1000" dirty="0"/>
            <a:t>1000 W</a:t>
          </a:r>
        </a:p>
      </dgm:t>
    </dgm:pt>
    <dgm:pt modelId="{B143032E-5B73-4E0B-9ADE-91372981B3DD}" type="parTrans" cxnId="{F66A2848-1600-4451-908B-FA03BF6F6BA4}">
      <dgm:prSet/>
      <dgm:spPr/>
      <dgm:t>
        <a:bodyPr/>
        <a:lstStyle/>
        <a:p>
          <a:endParaRPr lang="fr-FR"/>
        </a:p>
      </dgm:t>
    </dgm:pt>
    <dgm:pt modelId="{EF447DC6-D833-4BF9-A7A9-018A38F62110}" type="sibTrans" cxnId="{F66A2848-1600-4451-908B-FA03BF6F6BA4}">
      <dgm:prSet/>
      <dgm:spPr/>
      <dgm:t>
        <a:bodyPr/>
        <a:lstStyle/>
        <a:p>
          <a:endParaRPr lang="fr-FR"/>
        </a:p>
      </dgm:t>
    </dgm:pt>
    <dgm:pt modelId="{3EDE6D95-9710-4C95-88E9-F41BC02D1757}">
      <dgm:prSet phldrT="[Texte]" custT="1"/>
      <dgm:spPr/>
      <dgm:t>
        <a:bodyPr/>
        <a:lstStyle/>
        <a:p>
          <a:r>
            <a:rPr lang="fr-FR" sz="1000" b="1" dirty="0">
              <a:solidFill>
                <a:schemeClr val="bg1"/>
              </a:solidFill>
            </a:rPr>
            <a:t>30 s</a:t>
          </a:r>
        </a:p>
        <a:p>
          <a:r>
            <a:rPr lang="fr-FR" sz="1000" b="1" dirty="0">
              <a:solidFill>
                <a:schemeClr val="bg1"/>
              </a:solidFill>
            </a:rPr>
            <a:t>SiF</a:t>
          </a:r>
          <a:r>
            <a:rPr lang="fr-FR" sz="1000" b="1" baseline="-25000" dirty="0">
              <a:solidFill>
                <a:schemeClr val="bg1"/>
              </a:solidFill>
            </a:rPr>
            <a:t>4</a:t>
          </a:r>
        </a:p>
        <a:p>
          <a:r>
            <a:rPr lang="fr-FR" sz="1000" b="1" dirty="0">
              <a:solidFill>
                <a:schemeClr val="bg1"/>
              </a:solidFill>
            </a:rPr>
            <a:t>1000 W</a:t>
          </a:r>
        </a:p>
      </dgm:t>
    </dgm:pt>
    <dgm:pt modelId="{072B3C9B-A7E3-42F9-B5B8-98C5A17925B7}" type="parTrans" cxnId="{27F89C56-DEA6-4EEC-8D23-89E2EAA02A6F}">
      <dgm:prSet/>
      <dgm:spPr/>
      <dgm:t>
        <a:bodyPr/>
        <a:lstStyle/>
        <a:p>
          <a:endParaRPr lang="fr-FR"/>
        </a:p>
      </dgm:t>
    </dgm:pt>
    <dgm:pt modelId="{F391B540-21A0-4B21-8FDC-1FEAC5B91375}" type="sibTrans" cxnId="{27F89C56-DEA6-4EEC-8D23-89E2EAA02A6F}">
      <dgm:prSet/>
      <dgm:spPr/>
      <dgm:t>
        <a:bodyPr/>
        <a:lstStyle/>
        <a:p>
          <a:endParaRPr lang="fr-FR"/>
        </a:p>
      </dgm:t>
    </dgm:pt>
    <dgm:pt modelId="{3EAC0A5D-76EE-4A96-8AAD-6CCED297C259}">
      <dgm:prSet phldrT="[Texte]" custT="1"/>
      <dgm:spPr/>
      <dgm:t>
        <a:bodyPr/>
        <a:lstStyle/>
        <a:p>
          <a:r>
            <a:rPr lang="fr-FR" sz="1000" dirty="0"/>
            <a:t>10 s</a:t>
          </a:r>
        </a:p>
        <a:p>
          <a:r>
            <a:rPr lang="fr-FR" sz="1000" dirty="0"/>
            <a:t>Ar purge</a:t>
          </a:r>
        </a:p>
        <a:p>
          <a:r>
            <a:rPr lang="fr-FR" sz="1000" dirty="0"/>
            <a:t>w/o plasma</a:t>
          </a:r>
        </a:p>
      </dgm:t>
    </dgm:pt>
    <dgm:pt modelId="{DB1CF5E4-7E1C-499D-A9C6-CD9A21586CDD}" type="parTrans" cxnId="{AB944168-6B7A-4730-B4C2-93853AA83386}">
      <dgm:prSet/>
      <dgm:spPr/>
      <dgm:t>
        <a:bodyPr/>
        <a:lstStyle/>
        <a:p>
          <a:endParaRPr lang="fr-FR"/>
        </a:p>
      </dgm:t>
    </dgm:pt>
    <dgm:pt modelId="{8689BA96-E840-42DB-BB0D-6A0634515722}" type="sibTrans" cxnId="{AB944168-6B7A-4730-B4C2-93853AA83386}">
      <dgm:prSet/>
      <dgm:spPr/>
      <dgm:t>
        <a:bodyPr/>
        <a:lstStyle/>
        <a:p>
          <a:endParaRPr lang="fr-FR"/>
        </a:p>
      </dgm:t>
    </dgm:pt>
    <dgm:pt modelId="{DE7D24C5-1505-4AE8-86B9-25B43E2D6B5E}" type="pres">
      <dgm:prSet presAssocID="{D97EEFF2-4190-46AD-B982-8935437A0756}" presName="Name0" presStyleCnt="0">
        <dgm:presLayoutVars>
          <dgm:dir/>
          <dgm:resizeHandles val="exact"/>
        </dgm:presLayoutVars>
      </dgm:prSet>
      <dgm:spPr/>
    </dgm:pt>
    <dgm:pt modelId="{683C6A38-B9D8-4BF7-8006-3F2D91A3DCE7}" type="pres">
      <dgm:prSet presAssocID="{D97EEFF2-4190-46AD-B982-8935437A0756}" presName="cycle" presStyleCnt="0"/>
      <dgm:spPr/>
    </dgm:pt>
    <dgm:pt modelId="{A226DF29-EC96-4E3E-B0B5-67FDB4C168BF}" type="pres">
      <dgm:prSet presAssocID="{E10C156B-6026-4286-BE72-BB7952F72097}" presName="nodeFirstNode" presStyleLbl="node1" presStyleIdx="0" presStyleCnt="3">
        <dgm:presLayoutVars>
          <dgm:bulletEnabled val="1"/>
        </dgm:presLayoutVars>
      </dgm:prSet>
      <dgm:spPr/>
    </dgm:pt>
    <dgm:pt modelId="{CCAFDC0D-BFF5-4D02-80E5-1CC01B330046}" type="pres">
      <dgm:prSet presAssocID="{EF447DC6-D833-4BF9-A7A9-018A38F62110}" presName="sibTransFirstNode" presStyleLbl="bgShp" presStyleIdx="0" presStyleCnt="1"/>
      <dgm:spPr/>
    </dgm:pt>
    <dgm:pt modelId="{B6E604B8-D688-47C4-8CE4-7AAB6C14B021}" type="pres">
      <dgm:prSet presAssocID="{3EDE6D95-9710-4C95-88E9-F41BC02D1757}" presName="nodeFollowingNodes" presStyleLbl="node1" presStyleIdx="1" presStyleCnt="3">
        <dgm:presLayoutVars>
          <dgm:bulletEnabled val="1"/>
        </dgm:presLayoutVars>
      </dgm:prSet>
      <dgm:spPr/>
    </dgm:pt>
    <dgm:pt modelId="{1B639022-5302-4C0B-A417-94B563C3BA87}" type="pres">
      <dgm:prSet presAssocID="{3EAC0A5D-76EE-4A96-8AAD-6CCED297C259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32B0CA01-7CD8-42E3-9D5E-60C3CB5CE093}" type="presOf" srcId="{3EDE6D95-9710-4C95-88E9-F41BC02D1757}" destId="{B6E604B8-D688-47C4-8CE4-7AAB6C14B021}" srcOrd="0" destOrd="0" presId="urn:microsoft.com/office/officeart/2005/8/layout/cycle3"/>
    <dgm:cxn modelId="{D90ECC05-0010-426F-959D-3A197EC12EB3}" type="presOf" srcId="{E10C156B-6026-4286-BE72-BB7952F72097}" destId="{A226DF29-EC96-4E3E-B0B5-67FDB4C168BF}" srcOrd="0" destOrd="0" presId="urn:microsoft.com/office/officeart/2005/8/layout/cycle3"/>
    <dgm:cxn modelId="{1CD5F60A-791C-4E97-8B45-72A5B421CD1C}" type="presOf" srcId="{EF447DC6-D833-4BF9-A7A9-018A38F62110}" destId="{CCAFDC0D-BFF5-4D02-80E5-1CC01B330046}" srcOrd="0" destOrd="0" presId="urn:microsoft.com/office/officeart/2005/8/layout/cycle3"/>
    <dgm:cxn modelId="{F66A2848-1600-4451-908B-FA03BF6F6BA4}" srcId="{D97EEFF2-4190-46AD-B982-8935437A0756}" destId="{E10C156B-6026-4286-BE72-BB7952F72097}" srcOrd="0" destOrd="0" parTransId="{B143032E-5B73-4E0B-9ADE-91372981B3DD}" sibTransId="{EF447DC6-D833-4BF9-A7A9-018A38F62110}"/>
    <dgm:cxn modelId="{5609944F-CFD3-4964-AE33-B23D7AC3D1B5}" type="presOf" srcId="{3EAC0A5D-76EE-4A96-8AAD-6CCED297C259}" destId="{1B639022-5302-4C0B-A417-94B563C3BA87}" srcOrd="0" destOrd="0" presId="urn:microsoft.com/office/officeart/2005/8/layout/cycle3"/>
    <dgm:cxn modelId="{27F89C56-DEA6-4EEC-8D23-89E2EAA02A6F}" srcId="{D97EEFF2-4190-46AD-B982-8935437A0756}" destId="{3EDE6D95-9710-4C95-88E9-F41BC02D1757}" srcOrd="1" destOrd="0" parTransId="{072B3C9B-A7E3-42F9-B5B8-98C5A17925B7}" sibTransId="{F391B540-21A0-4B21-8FDC-1FEAC5B91375}"/>
    <dgm:cxn modelId="{AB944168-6B7A-4730-B4C2-93853AA83386}" srcId="{D97EEFF2-4190-46AD-B982-8935437A0756}" destId="{3EAC0A5D-76EE-4A96-8AAD-6CCED297C259}" srcOrd="2" destOrd="0" parTransId="{DB1CF5E4-7E1C-499D-A9C6-CD9A21586CDD}" sibTransId="{8689BA96-E840-42DB-BB0D-6A0634515722}"/>
    <dgm:cxn modelId="{9C38D4B5-2BBA-427B-9F7B-3A4A22470432}" type="presOf" srcId="{D97EEFF2-4190-46AD-B982-8935437A0756}" destId="{DE7D24C5-1505-4AE8-86B9-25B43E2D6B5E}" srcOrd="0" destOrd="0" presId="urn:microsoft.com/office/officeart/2005/8/layout/cycle3"/>
    <dgm:cxn modelId="{D8C75232-1D3D-4A0A-BCDA-0500B09C3C6E}" type="presParOf" srcId="{DE7D24C5-1505-4AE8-86B9-25B43E2D6B5E}" destId="{683C6A38-B9D8-4BF7-8006-3F2D91A3DCE7}" srcOrd="0" destOrd="0" presId="urn:microsoft.com/office/officeart/2005/8/layout/cycle3"/>
    <dgm:cxn modelId="{8D977075-73A6-479D-935E-1A89990FC0F1}" type="presParOf" srcId="{683C6A38-B9D8-4BF7-8006-3F2D91A3DCE7}" destId="{A226DF29-EC96-4E3E-B0B5-67FDB4C168BF}" srcOrd="0" destOrd="0" presId="urn:microsoft.com/office/officeart/2005/8/layout/cycle3"/>
    <dgm:cxn modelId="{56F1C490-BC0D-45E7-9179-53B4B417C8EE}" type="presParOf" srcId="{683C6A38-B9D8-4BF7-8006-3F2D91A3DCE7}" destId="{CCAFDC0D-BFF5-4D02-80E5-1CC01B330046}" srcOrd="1" destOrd="0" presId="urn:microsoft.com/office/officeart/2005/8/layout/cycle3"/>
    <dgm:cxn modelId="{A4B12EC2-32A7-41DE-AF94-7967699EC437}" type="presParOf" srcId="{683C6A38-B9D8-4BF7-8006-3F2D91A3DCE7}" destId="{B6E604B8-D688-47C4-8CE4-7AAB6C14B021}" srcOrd="2" destOrd="0" presId="urn:microsoft.com/office/officeart/2005/8/layout/cycle3"/>
    <dgm:cxn modelId="{A2CA0F69-0503-4249-A188-36518D695AA6}" type="presParOf" srcId="{683C6A38-B9D8-4BF7-8006-3F2D91A3DCE7}" destId="{1B639022-5302-4C0B-A417-94B563C3BA87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FDC0D-BFF5-4D02-80E5-1CC01B330046}">
      <dsp:nvSpPr>
        <dsp:cNvPr id="0" name=""/>
        <dsp:cNvSpPr/>
      </dsp:nvSpPr>
      <dsp:spPr>
        <a:xfrm>
          <a:off x="322412" y="-6504"/>
          <a:ext cx="1719435" cy="1719435"/>
        </a:xfrm>
        <a:prstGeom prst="circularArrow">
          <a:avLst>
            <a:gd name="adj1" fmla="val 5689"/>
            <a:gd name="adj2" fmla="val 340510"/>
            <a:gd name="adj3" fmla="val 12967647"/>
            <a:gd name="adj4" fmla="val 17893446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6DF29-EC96-4E3E-B0B5-67FDB4C168BF}">
      <dsp:nvSpPr>
        <dsp:cNvPr id="0" name=""/>
        <dsp:cNvSpPr/>
      </dsp:nvSpPr>
      <dsp:spPr>
        <a:xfrm>
          <a:off x="652249" y="43436"/>
          <a:ext cx="1059761" cy="529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30 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O</a:t>
          </a:r>
          <a:r>
            <a:rPr lang="fr-FR" sz="1000" kern="1200" baseline="-25000" dirty="0"/>
            <a:t>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1000 W</a:t>
          </a:r>
        </a:p>
      </dsp:txBody>
      <dsp:txXfrm>
        <a:off x="678116" y="69303"/>
        <a:ext cx="1008027" cy="478146"/>
      </dsp:txXfrm>
    </dsp:sp>
    <dsp:sp modelId="{B6E604B8-D688-47C4-8CE4-7AAB6C14B021}">
      <dsp:nvSpPr>
        <dsp:cNvPr id="0" name=""/>
        <dsp:cNvSpPr/>
      </dsp:nvSpPr>
      <dsp:spPr>
        <a:xfrm>
          <a:off x="1303923" y="1172168"/>
          <a:ext cx="1059761" cy="529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bg1"/>
              </a:solidFill>
            </a:rPr>
            <a:t>30 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bg1"/>
              </a:solidFill>
            </a:rPr>
            <a:t>SiF</a:t>
          </a:r>
          <a:r>
            <a:rPr lang="fr-FR" sz="1000" b="1" kern="1200" baseline="-25000" dirty="0">
              <a:solidFill>
                <a:schemeClr val="bg1"/>
              </a:solidFill>
            </a:rPr>
            <a:t>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bg1"/>
              </a:solidFill>
            </a:rPr>
            <a:t>1000 W</a:t>
          </a:r>
        </a:p>
      </dsp:txBody>
      <dsp:txXfrm>
        <a:off x="1329790" y="1198035"/>
        <a:ext cx="1008027" cy="478146"/>
      </dsp:txXfrm>
    </dsp:sp>
    <dsp:sp modelId="{1B639022-5302-4C0B-A417-94B563C3BA87}">
      <dsp:nvSpPr>
        <dsp:cNvPr id="0" name=""/>
        <dsp:cNvSpPr/>
      </dsp:nvSpPr>
      <dsp:spPr>
        <a:xfrm>
          <a:off x="575" y="1172168"/>
          <a:ext cx="1059761" cy="529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10 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Ar purge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w/o plasma</a:t>
          </a:r>
        </a:p>
      </dsp:txBody>
      <dsp:txXfrm>
        <a:off x="26442" y="1198035"/>
        <a:ext cx="1008027" cy="478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34B2C-157B-46C1-BEA2-841D46972EE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EC654-1D74-40E6-8001-5D0A53ACD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14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44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32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567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54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951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634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926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30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52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1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7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62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99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133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57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991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C654-1D74-40E6-8001-5D0A53ACD77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7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070705"/>
            <a:ext cx="9162337" cy="1764000"/>
          </a:xfrm>
          <a:prstGeom prst="rect">
            <a:avLst/>
          </a:prstGeom>
          <a:solidFill>
            <a:srgbClr val="67C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Rectangle 21"/>
          <p:cNvSpPr/>
          <p:nvPr userDrawn="1"/>
        </p:nvSpPr>
        <p:spPr>
          <a:xfrm>
            <a:off x="0" y="2098926"/>
            <a:ext cx="9162338" cy="1710000"/>
          </a:xfrm>
          <a:prstGeom prst="rect">
            <a:avLst/>
          </a:prstGeom>
          <a:solidFill>
            <a:srgbClr val="273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098926"/>
            <a:ext cx="9153169" cy="1692000"/>
          </a:xfrm>
          <a:ln w="53975" cmpd="dbl">
            <a:noFill/>
            <a:prstDash val="sysDot"/>
          </a:ln>
        </p:spPr>
        <p:txBody>
          <a:bodyPr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373552"/>
            <a:ext cx="9134832" cy="35413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 baseline="0">
                <a:solidFill>
                  <a:srgbClr val="273E6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73E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Nom, B. Nom, C. Nom, D. Nom, E. Nom, F. Nom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273E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1489"/>
            <a:ext cx="9134832" cy="463292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kumimoji="0" lang="fr-FR" sz="1800" b="0" i="1" u="none" strike="noStrike" kern="1200" cap="none" spc="0" normalizeH="0" baseline="30000" dirty="0" smtClean="0">
                <a:ln>
                  <a:noFill/>
                </a:ln>
                <a:solidFill>
                  <a:srgbClr val="273E63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GREMI, UMR7344 CNRS Université d’Orléans, Orléans, France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0" y="5305168"/>
            <a:ext cx="9144000" cy="1552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49" y="6237312"/>
            <a:ext cx="1680186" cy="504056"/>
          </a:xfrm>
          <a:prstGeom prst="rect">
            <a:avLst/>
          </a:prstGeom>
        </p:spPr>
      </p:pic>
      <p:sp>
        <p:nvSpPr>
          <p:cNvPr id="28" name="ZoneTexte 7"/>
          <p:cNvSpPr/>
          <p:nvPr userDrawn="1"/>
        </p:nvSpPr>
        <p:spPr>
          <a:xfrm>
            <a:off x="-1" y="6203506"/>
            <a:ext cx="5560650" cy="490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7500" tIns="33750" rIns="67500" bIns="33750" anchor="t" anchorCtr="0" compatLnSpc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35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G</a:t>
            </a:r>
            <a:r>
              <a:rPr lang="fr-FR" sz="135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roupe de </a:t>
            </a:r>
            <a:r>
              <a:rPr lang="fr-FR" sz="135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R</a:t>
            </a:r>
            <a:r>
              <a:rPr lang="fr-FR" sz="135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echerches sur l’</a:t>
            </a:r>
            <a:r>
              <a:rPr lang="fr-FR" sz="135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E</a:t>
            </a:r>
            <a:r>
              <a:rPr lang="fr-FR" sz="135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nergétique des </a:t>
            </a:r>
            <a:r>
              <a:rPr lang="fr-FR" sz="135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M</a:t>
            </a:r>
            <a:r>
              <a:rPr lang="fr-FR" sz="135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ilieux </a:t>
            </a:r>
            <a:r>
              <a:rPr lang="fr-FR" sz="135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I</a:t>
            </a:r>
            <a:r>
              <a:rPr lang="fr-FR" sz="135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onisés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35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14 rue d’Issoudun 45067 Orléans Cedex 2 France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015" y="6076311"/>
            <a:ext cx="830991" cy="7452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35" y="6209839"/>
            <a:ext cx="559001" cy="5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colonne de gauche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Contenu Premier niveau</a:t>
            </a:r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colonne de droite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Contenu Premier niveau</a:t>
            </a:r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"/>
            <a:ext cx="9144000" cy="138988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2"/>
            <a:ext cx="8964488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7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"/>
            <a:ext cx="9144000" cy="13898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2"/>
            <a:ext cx="8964488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fr-FR" baseline="0" dirty="0"/>
              <a:t>Contenu Premier niveau</a:t>
            </a:r>
            <a:endParaRPr lang="fr-FR" dirty="0"/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1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"/>
            <a:ext cx="9144000" cy="13898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2"/>
            <a:ext cx="8964488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9914" y="6568580"/>
            <a:ext cx="5569207" cy="320847"/>
          </a:xfrm>
        </p:spPr>
        <p:txBody>
          <a:bodyPr/>
          <a:lstStyle>
            <a:lvl1pPr marL="0" indent="0">
              <a:buFontTx/>
              <a:buNone/>
              <a:defRPr kumimoji="0" lang="fr-FR" sz="12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fr-FR" sz="1200" dirty="0">
                <a:solidFill>
                  <a:schemeClr val="bg1"/>
                </a:solidFill>
              </a:rPr>
              <a:t>thomas.tillocher@univ-orleans.fr – </a:t>
            </a:r>
            <a:r>
              <a:rPr lang="fr-FR" sz="1200" dirty="0" err="1">
                <a:solidFill>
                  <a:schemeClr val="bg1"/>
                </a:solidFill>
              </a:rPr>
              <a:t>PlaCEP</a:t>
            </a:r>
            <a:r>
              <a:rPr lang="fr-FR" sz="1200" baseline="0" dirty="0">
                <a:solidFill>
                  <a:schemeClr val="bg1"/>
                </a:solidFill>
              </a:rPr>
              <a:t> 2022, Orléans, May 2022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7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"/>
            <a:ext cx="9144000" cy="1389888"/>
          </a:xfrm>
          <a:prstGeom prst="rect">
            <a:avLst/>
          </a:prstGeom>
        </p:spPr>
      </p:pic>
      <p:sp>
        <p:nvSpPr>
          <p:cNvPr id="1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9914" y="6568580"/>
            <a:ext cx="5569207" cy="320847"/>
          </a:xfrm>
        </p:spPr>
        <p:txBody>
          <a:bodyPr/>
          <a:lstStyle>
            <a:lvl1pPr marL="0" indent="0">
              <a:buFontTx/>
              <a:buNone/>
              <a:defRPr kumimoji="0" lang="fr-FR" sz="12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fr-FR" sz="1200" dirty="0">
                <a:solidFill>
                  <a:schemeClr val="bg1"/>
                </a:solidFill>
              </a:rPr>
              <a:t>thomas.tillocher@univ-orleans.fr – </a:t>
            </a:r>
            <a:r>
              <a:rPr lang="fr-FR" sz="1200" dirty="0" err="1">
                <a:solidFill>
                  <a:schemeClr val="bg1"/>
                </a:solidFill>
              </a:rPr>
              <a:t>PlaCEP</a:t>
            </a:r>
            <a:r>
              <a:rPr lang="fr-FR" sz="1200" baseline="0" dirty="0">
                <a:solidFill>
                  <a:schemeClr val="bg1"/>
                </a:solidFill>
              </a:rPr>
              <a:t> 2022, Orléans, May 2022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5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fr-FR" baseline="0" dirty="0"/>
              <a:t>Contenu Premier niveau</a:t>
            </a:r>
            <a:endParaRPr lang="fr-FR" dirty="0"/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13898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34328" y="2"/>
            <a:ext cx="7809672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pic>
        <p:nvPicPr>
          <p:cNvPr id="16" name="Picture 12" descr="C:\Users\rdussart\Desktop\D\EPO_2009_2010\Projets Industriels\Tests\P30\Photo MEB\mg-P30_3s_1,5s_0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1" r="16351" b="10285"/>
          <a:stretch/>
        </p:blipFill>
        <p:spPr bwMode="auto">
          <a:xfrm>
            <a:off x="209383" y="162972"/>
            <a:ext cx="1080000" cy="108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9914" y="6568580"/>
            <a:ext cx="5569207" cy="320847"/>
          </a:xfrm>
        </p:spPr>
        <p:txBody>
          <a:bodyPr/>
          <a:lstStyle>
            <a:lvl1pPr marL="0" indent="0">
              <a:buFontTx/>
              <a:buNone/>
              <a:defRPr kumimoji="0" lang="fr-FR" sz="12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prenom.nom@univ-orleans.fr – nom conférence – date – ville, pays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thomas.tillocher@univ-orleans.fr – </a:t>
            </a:r>
            <a:r>
              <a:rPr lang="fr-FR" sz="1800" dirty="0" err="1">
                <a:solidFill>
                  <a:schemeClr val="bg1"/>
                </a:solidFill>
              </a:rPr>
              <a:t>PlaCEP</a:t>
            </a:r>
            <a:r>
              <a:rPr lang="fr-FR" sz="1800" baseline="0" dirty="0">
                <a:solidFill>
                  <a:schemeClr val="bg1"/>
                </a:solidFill>
              </a:rPr>
              <a:t> 2022, Orléans, May 2022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5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fr-FR" baseline="0" dirty="0"/>
              <a:t>Contenu Premier niveau</a:t>
            </a:r>
            <a:endParaRPr lang="fr-FR" dirty="0"/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13898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34328" y="2"/>
            <a:ext cx="7809672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pic>
        <p:nvPicPr>
          <p:cNvPr id="16" name="Picture 12" descr="C:\Users\rdussart\Desktop\D\EPO_2009_2010\Projets Industriels\Tests\P30\Photo MEB\mg-P30_3s_1,5s_0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1" r="16351" b="10285"/>
          <a:stretch/>
        </p:blipFill>
        <p:spPr bwMode="auto">
          <a:xfrm>
            <a:off x="209383" y="162972"/>
            <a:ext cx="1080000" cy="108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 userDrawn="1"/>
        </p:nvSpPr>
        <p:spPr>
          <a:xfrm>
            <a:off x="2360923" y="6572036"/>
            <a:ext cx="4196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thomas.tillocher@univ-orleans.fr – Congrès de la SFP</a:t>
            </a:r>
            <a:r>
              <a:rPr lang="fr-FR" sz="1200" baseline="0" dirty="0">
                <a:solidFill>
                  <a:schemeClr val="bg1"/>
                </a:solidFill>
              </a:rPr>
              <a:t>, Paris 2023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035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898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34328" y="2"/>
            <a:ext cx="7809672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62003"/>
            <a:ext cx="7886700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fr-FR" baseline="0" dirty="0"/>
              <a:t>Contenu Premier niveau</a:t>
            </a:r>
            <a:endParaRPr lang="fr-FR" dirty="0"/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t="2143" r="16574" b="9630"/>
          <a:stretch/>
        </p:blipFill>
        <p:spPr>
          <a:xfrm>
            <a:off x="215955" y="172115"/>
            <a:ext cx="1069057" cy="1026765"/>
          </a:xfrm>
          <a:prstGeom prst="ellipse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2791229" y="6581001"/>
            <a:ext cx="4196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thomas.tillocher@univ-orleans.fr – Congrès de la SFP</a:t>
            </a:r>
            <a:r>
              <a:rPr lang="fr-FR" sz="1200" baseline="0" dirty="0">
                <a:solidFill>
                  <a:schemeClr val="bg1"/>
                </a:solidFill>
              </a:rPr>
              <a:t>, Paris 2023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89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898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34328" y="2"/>
            <a:ext cx="7809672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2421" y="1990962"/>
            <a:ext cx="7886700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fr-FR" baseline="0" dirty="0"/>
              <a:t>Contenu Premier niveau</a:t>
            </a:r>
            <a:endParaRPr lang="fr-FR" dirty="0"/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13325" r="14474" b="958"/>
          <a:stretch/>
        </p:blipFill>
        <p:spPr bwMode="auto">
          <a:xfrm>
            <a:off x="188665" y="169552"/>
            <a:ext cx="1109048" cy="101916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2791229" y="6581001"/>
            <a:ext cx="4196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thomas.tillocher@univ-orleans.fr – Congrès de la SFP</a:t>
            </a:r>
            <a:r>
              <a:rPr lang="fr-FR" sz="1200" baseline="0" dirty="0">
                <a:solidFill>
                  <a:schemeClr val="bg1"/>
                </a:solidFill>
              </a:rPr>
              <a:t>, Paris 2023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1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898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34328" y="2"/>
            <a:ext cx="7809672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2421" y="1808082"/>
            <a:ext cx="7886700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fr-FR" baseline="0" dirty="0"/>
              <a:t>Contenu Premier niveau</a:t>
            </a:r>
            <a:endParaRPr lang="fr-FR" dirty="0"/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5926" r="15223" b="11407"/>
          <a:stretch/>
        </p:blipFill>
        <p:spPr>
          <a:xfrm>
            <a:off x="220990" y="205991"/>
            <a:ext cx="1064064" cy="992889"/>
          </a:xfrm>
          <a:prstGeom prst="ellipse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2548366" y="6550521"/>
            <a:ext cx="4196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thomas.tillocher@univ-orleans.fr – Congrès de la SFP</a:t>
            </a:r>
            <a:r>
              <a:rPr lang="fr-FR" sz="1200" baseline="0" dirty="0">
                <a:solidFill>
                  <a:schemeClr val="bg1"/>
                </a:solidFill>
              </a:rPr>
              <a:t>, Paris 2023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7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898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34328" y="2"/>
            <a:ext cx="7809672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2421" y="1808082"/>
            <a:ext cx="7886700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fr-FR" baseline="0" dirty="0"/>
              <a:t>Contenu Premier niveau</a:t>
            </a:r>
            <a:endParaRPr lang="fr-FR" dirty="0"/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5" t="69876" r="39304" b="11051"/>
          <a:stretch/>
        </p:blipFill>
        <p:spPr>
          <a:xfrm>
            <a:off x="215077" y="172719"/>
            <a:ext cx="1055824" cy="1065785"/>
          </a:xfrm>
          <a:prstGeom prst="ellipse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2791229" y="6581001"/>
            <a:ext cx="4196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thomas.tillocher@univ-orleans.fr – Congrès de la SFP</a:t>
            </a:r>
            <a:r>
              <a:rPr lang="fr-FR" sz="1200" baseline="0" dirty="0">
                <a:solidFill>
                  <a:schemeClr val="bg1"/>
                </a:solidFill>
              </a:rPr>
              <a:t>, Paris 2023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9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898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34328" y="2"/>
            <a:ext cx="7809672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2421" y="1808082"/>
            <a:ext cx="7886700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fr-FR" baseline="0" dirty="0"/>
              <a:t>Contenu Premier niveau</a:t>
            </a:r>
            <a:endParaRPr lang="fr-FR" dirty="0"/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r="19779" b="14222"/>
          <a:stretch/>
        </p:blipFill>
        <p:spPr>
          <a:xfrm>
            <a:off x="213360" y="186945"/>
            <a:ext cx="1056640" cy="1016270"/>
          </a:xfrm>
          <a:prstGeom prst="ellipse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3373120" y="6550521"/>
            <a:ext cx="4196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thomas.tillocher@univ-orleans.fr – Congrès de la SFP</a:t>
            </a:r>
            <a:r>
              <a:rPr lang="fr-FR" sz="1200" baseline="0" dirty="0">
                <a:solidFill>
                  <a:schemeClr val="bg1"/>
                </a:solidFill>
              </a:rPr>
              <a:t>, Paris 2023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6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898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34328" y="2"/>
            <a:ext cx="7809672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2421" y="1808082"/>
            <a:ext cx="7886700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fr-FR" baseline="0" dirty="0"/>
              <a:t>Contenu Premier niveau</a:t>
            </a:r>
            <a:endParaRPr lang="fr-FR" dirty="0"/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pic>
        <p:nvPicPr>
          <p:cNvPr id="7" name="Picture 5" descr="D:\Gravure_Titane\Ti136\PIC00001.JPG">
            <a:extLst>
              <a:ext uri="{FF2B5EF4-FFF2-40B4-BE49-F238E27FC236}">
                <a16:creationId xmlns:a16="http://schemas.microsoft.com/office/drawing/2014/main" id="{FF0620B3-764A-45B8-AB7B-5F3835079B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446" y="182743"/>
            <a:ext cx="1139950" cy="1024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 userDrawn="1"/>
        </p:nvSpPr>
        <p:spPr>
          <a:xfrm>
            <a:off x="3373120" y="6550521"/>
            <a:ext cx="4196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thomas.tillocher@univ-orleans.fr – Congrès de la SFP</a:t>
            </a:r>
            <a:r>
              <a:rPr lang="fr-FR" sz="1200" baseline="0" dirty="0">
                <a:solidFill>
                  <a:schemeClr val="bg1"/>
                </a:solidFill>
              </a:rPr>
              <a:t>, Paris 2023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6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Contenu Premier niveau</a:t>
            </a:r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Contenu  Premier niveau</a:t>
            </a:r>
          </a:p>
          <a:p>
            <a:pPr lvl="1"/>
            <a:r>
              <a:rPr lang="fr-FR" dirty="0"/>
              <a:t>Contenu Deuxième niveau</a:t>
            </a:r>
          </a:p>
          <a:p>
            <a:pPr lvl="2"/>
            <a:r>
              <a:rPr lang="fr-FR" dirty="0"/>
              <a:t>Contenu Troisième niveau</a:t>
            </a:r>
          </a:p>
          <a:p>
            <a:pPr lvl="3"/>
            <a:r>
              <a:rPr lang="fr-FR" dirty="0"/>
              <a:t>Contenu Quatrième niveau</a:t>
            </a:r>
          </a:p>
          <a:p>
            <a:pPr lvl="4"/>
            <a:r>
              <a:rPr lang="fr-FR" dirty="0"/>
              <a:t>Contenu Cinquième niveau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"/>
            <a:ext cx="9144000" cy="13898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2"/>
            <a:ext cx="8964488" cy="98072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3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D9D4-C585-4EDF-AD83-6C44ECA62CA9}" type="datetimeFigureOut">
              <a:rPr lang="en-GB" smtClean="0"/>
              <a:t>05/07/2023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C8FEC-4F2C-4564-8362-EFE6CA5C5B48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538263"/>
            <a:ext cx="9144000" cy="319739"/>
          </a:xfrm>
          <a:prstGeom prst="rect">
            <a:avLst/>
          </a:prstGeom>
          <a:solidFill>
            <a:srgbClr val="273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Forme libre 19"/>
          <p:cNvSpPr/>
          <p:nvPr userDrawn="1"/>
        </p:nvSpPr>
        <p:spPr>
          <a:xfrm>
            <a:off x="-9849" y="6381328"/>
            <a:ext cx="1449056" cy="483736"/>
          </a:xfrm>
          <a:custGeom>
            <a:avLst/>
            <a:gdLst>
              <a:gd name="connsiteX0" fmla="*/ 1381760 w 1381760"/>
              <a:gd name="connsiteY0" fmla="*/ 0 h 436880"/>
              <a:gd name="connsiteX1" fmla="*/ 1219200 w 1381760"/>
              <a:gd name="connsiteY1" fmla="*/ 436880 h 436880"/>
              <a:gd name="connsiteX2" fmla="*/ 5080 w 1381760"/>
              <a:gd name="connsiteY2" fmla="*/ 436880 h 436880"/>
              <a:gd name="connsiteX3" fmla="*/ 0 w 1381760"/>
              <a:gd name="connsiteY3" fmla="*/ 0 h 436880"/>
              <a:gd name="connsiteX4" fmla="*/ 1381760 w 1381760"/>
              <a:gd name="connsiteY4" fmla="*/ 0 h 436880"/>
              <a:gd name="connsiteX0" fmla="*/ 1376705 w 1376705"/>
              <a:gd name="connsiteY0" fmla="*/ 0 h 436880"/>
              <a:gd name="connsiteX1" fmla="*/ 1214145 w 1376705"/>
              <a:gd name="connsiteY1" fmla="*/ 436880 h 436880"/>
              <a:gd name="connsiteX2" fmla="*/ 25 w 1376705"/>
              <a:gd name="connsiteY2" fmla="*/ 436880 h 436880"/>
              <a:gd name="connsiteX3" fmla="*/ 83771 w 1376705"/>
              <a:gd name="connsiteY3" fmla="*/ 0 h 436880"/>
              <a:gd name="connsiteX4" fmla="*/ 1376705 w 1376705"/>
              <a:gd name="connsiteY4" fmla="*/ 0 h 436880"/>
              <a:gd name="connsiteX0" fmla="*/ 1315692 w 1315692"/>
              <a:gd name="connsiteY0" fmla="*/ 0 h 436880"/>
              <a:gd name="connsiteX1" fmla="*/ 1153132 w 1315692"/>
              <a:gd name="connsiteY1" fmla="*/ 436880 h 436880"/>
              <a:gd name="connsiteX2" fmla="*/ 80 w 1315692"/>
              <a:gd name="connsiteY2" fmla="*/ 436880 h 436880"/>
              <a:gd name="connsiteX3" fmla="*/ 22758 w 1315692"/>
              <a:gd name="connsiteY3" fmla="*/ 0 h 436880"/>
              <a:gd name="connsiteX4" fmla="*/ 1315692 w 1315692"/>
              <a:gd name="connsiteY4" fmla="*/ 0 h 436880"/>
              <a:gd name="connsiteX0" fmla="*/ 1315773 w 1315773"/>
              <a:gd name="connsiteY0" fmla="*/ 0 h 436880"/>
              <a:gd name="connsiteX1" fmla="*/ 1153213 w 1315773"/>
              <a:gd name="connsiteY1" fmla="*/ 436880 h 436880"/>
              <a:gd name="connsiteX2" fmla="*/ 161 w 1315773"/>
              <a:gd name="connsiteY2" fmla="*/ 436880 h 436880"/>
              <a:gd name="connsiteX3" fmla="*/ 8960 w 1315773"/>
              <a:gd name="connsiteY3" fmla="*/ 0 h 436880"/>
              <a:gd name="connsiteX4" fmla="*/ 1315773 w 1315773"/>
              <a:gd name="connsiteY4" fmla="*/ 0 h 436880"/>
              <a:gd name="connsiteX0" fmla="*/ 1315773 w 1315773"/>
              <a:gd name="connsiteY0" fmla="*/ 0 h 436880"/>
              <a:gd name="connsiteX1" fmla="*/ 1157839 w 1315773"/>
              <a:gd name="connsiteY1" fmla="*/ 423671 h 436880"/>
              <a:gd name="connsiteX2" fmla="*/ 161 w 1315773"/>
              <a:gd name="connsiteY2" fmla="*/ 436880 h 436880"/>
              <a:gd name="connsiteX3" fmla="*/ 8960 w 1315773"/>
              <a:gd name="connsiteY3" fmla="*/ 0 h 436880"/>
              <a:gd name="connsiteX4" fmla="*/ 1315773 w 1315773"/>
              <a:gd name="connsiteY4" fmla="*/ 0 h 436880"/>
              <a:gd name="connsiteX0" fmla="*/ 1315773 w 1315773"/>
              <a:gd name="connsiteY0" fmla="*/ 0 h 423671"/>
              <a:gd name="connsiteX1" fmla="*/ 1157839 w 1315773"/>
              <a:gd name="connsiteY1" fmla="*/ 423671 h 423671"/>
              <a:gd name="connsiteX2" fmla="*/ 161 w 1315773"/>
              <a:gd name="connsiteY2" fmla="*/ 414865 h 423671"/>
              <a:gd name="connsiteX3" fmla="*/ 8960 w 1315773"/>
              <a:gd name="connsiteY3" fmla="*/ 0 h 423671"/>
              <a:gd name="connsiteX4" fmla="*/ 1315773 w 1315773"/>
              <a:gd name="connsiteY4" fmla="*/ 0 h 423671"/>
              <a:gd name="connsiteX0" fmla="*/ 1306813 w 1306813"/>
              <a:gd name="connsiteY0" fmla="*/ 0 h 423671"/>
              <a:gd name="connsiteX1" fmla="*/ 1148879 w 1306813"/>
              <a:gd name="connsiteY1" fmla="*/ 423671 h 423671"/>
              <a:gd name="connsiteX2" fmla="*/ 14333 w 1306813"/>
              <a:gd name="connsiteY2" fmla="*/ 370835 h 423671"/>
              <a:gd name="connsiteX3" fmla="*/ 0 w 1306813"/>
              <a:gd name="connsiteY3" fmla="*/ 0 h 423671"/>
              <a:gd name="connsiteX4" fmla="*/ 1306813 w 1306813"/>
              <a:gd name="connsiteY4" fmla="*/ 0 h 423671"/>
              <a:gd name="connsiteX0" fmla="*/ 1311234 w 1311234"/>
              <a:gd name="connsiteY0" fmla="*/ 0 h 423671"/>
              <a:gd name="connsiteX1" fmla="*/ 1153300 w 1311234"/>
              <a:gd name="connsiteY1" fmla="*/ 423671 h 423671"/>
              <a:gd name="connsiteX2" fmla="*/ 248 w 1311234"/>
              <a:gd name="connsiteY2" fmla="*/ 406059 h 423671"/>
              <a:gd name="connsiteX3" fmla="*/ 4421 w 1311234"/>
              <a:gd name="connsiteY3" fmla="*/ 0 h 423671"/>
              <a:gd name="connsiteX4" fmla="*/ 1311234 w 1311234"/>
              <a:gd name="connsiteY4" fmla="*/ 0 h 423671"/>
              <a:gd name="connsiteX0" fmla="*/ 1320358 w 1320358"/>
              <a:gd name="connsiteY0" fmla="*/ 0 h 423671"/>
              <a:gd name="connsiteX1" fmla="*/ 1162424 w 1320358"/>
              <a:gd name="connsiteY1" fmla="*/ 423671 h 423671"/>
              <a:gd name="connsiteX2" fmla="*/ 119 w 1320358"/>
              <a:gd name="connsiteY2" fmla="*/ 414865 h 423671"/>
              <a:gd name="connsiteX3" fmla="*/ 13545 w 1320358"/>
              <a:gd name="connsiteY3" fmla="*/ 0 h 423671"/>
              <a:gd name="connsiteX4" fmla="*/ 1320358 w 1320358"/>
              <a:gd name="connsiteY4" fmla="*/ 0 h 423671"/>
              <a:gd name="connsiteX0" fmla="*/ 1320400 w 1320400"/>
              <a:gd name="connsiteY0" fmla="*/ 0 h 423671"/>
              <a:gd name="connsiteX1" fmla="*/ 1162466 w 1320400"/>
              <a:gd name="connsiteY1" fmla="*/ 423671 h 423671"/>
              <a:gd name="connsiteX2" fmla="*/ 161 w 1320400"/>
              <a:gd name="connsiteY2" fmla="*/ 414865 h 423671"/>
              <a:gd name="connsiteX3" fmla="*/ 8961 w 1320400"/>
              <a:gd name="connsiteY3" fmla="*/ 17612 h 423671"/>
              <a:gd name="connsiteX4" fmla="*/ 1320400 w 1320400"/>
              <a:gd name="connsiteY4" fmla="*/ 0 h 423671"/>
              <a:gd name="connsiteX0" fmla="*/ 1311439 w 1311439"/>
              <a:gd name="connsiteY0" fmla="*/ 0 h 423671"/>
              <a:gd name="connsiteX1" fmla="*/ 1153505 w 1311439"/>
              <a:gd name="connsiteY1" fmla="*/ 423671 h 423671"/>
              <a:gd name="connsiteX2" fmla="*/ 9706 w 1311439"/>
              <a:gd name="connsiteY2" fmla="*/ 414865 h 423671"/>
              <a:gd name="connsiteX3" fmla="*/ 0 w 1311439"/>
              <a:gd name="connsiteY3" fmla="*/ 17612 h 423671"/>
              <a:gd name="connsiteX4" fmla="*/ 1311439 w 1311439"/>
              <a:gd name="connsiteY4" fmla="*/ 0 h 423671"/>
              <a:gd name="connsiteX0" fmla="*/ 1311532 w 1311532"/>
              <a:gd name="connsiteY0" fmla="*/ 0 h 423671"/>
              <a:gd name="connsiteX1" fmla="*/ 1153598 w 1311532"/>
              <a:gd name="connsiteY1" fmla="*/ 423671 h 423671"/>
              <a:gd name="connsiteX2" fmla="*/ 547 w 1311532"/>
              <a:gd name="connsiteY2" fmla="*/ 419268 h 423671"/>
              <a:gd name="connsiteX3" fmla="*/ 93 w 1311532"/>
              <a:gd name="connsiteY3" fmla="*/ 17612 h 423671"/>
              <a:gd name="connsiteX4" fmla="*/ 1311532 w 1311532"/>
              <a:gd name="connsiteY4" fmla="*/ 0 h 423671"/>
              <a:gd name="connsiteX0" fmla="*/ 1311532 w 1311532"/>
              <a:gd name="connsiteY0" fmla="*/ 0 h 419268"/>
              <a:gd name="connsiteX1" fmla="*/ 1153598 w 1311532"/>
              <a:gd name="connsiteY1" fmla="*/ 414865 h 419268"/>
              <a:gd name="connsiteX2" fmla="*/ 547 w 1311532"/>
              <a:gd name="connsiteY2" fmla="*/ 419268 h 419268"/>
              <a:gd name="connsiteX3" fmla="*/ 93 w 1311532"/>
              <a:gd name="connsiteY3" fmla="*/ 17612 h 419268"/>
              <a:gd name="connsiteX4" fmla="*/ 1311532 w 1311532"/>
              <a:gd name="connsiteY4" fmla="*/ 0 h 419268"/>
              <a:gd name="connsiteX0" fmla="*/ 1311532 w 1311532"/>
              <a:gd name="connsiteY0" fmla="*/ 0 h 419268"/>
              <a:gd name="connsiteX1" fmla="*/ 1153598 w 1311532"/>
              <a:gd name="connsiteY1" fmla="*/ 419268 h 419268"/>
              <a:gd name="connsiteX2" fmla="*/ 547 w 1311532"/>
              <a:gd name="connsiteY2" fmla="*/ 419268 h 419268"/>
              <a:gd name="connsiteX3" fmla="*/ 93 w 1311532"/>
              <a:gd name="connsiteY3" fmla="*/ 17612 h 419268"/>
              <a:gd name="connsiteX4" fmla="*/ 1311532 w 1311532"/>
              <a:gd name="connsiteY4" fmla="*/ 0 h 419268"/>
              <a:gd name="connsiteX0" fmla="*/ 1313096 w 1313096"/>
              <a:gd name="connsiteY0" fmla="*/ 0 h 419268"/>
              <a:gd name="connsiteX1" fmla="*/ 1155162 w 1313096"/>
              <a:gd name="connsiteY1" fmla="*/ 419268 h 419268"/>
              <a:gd name="connsiteX2" fmla="*/ 376 w 1313096"/>
              <a:gd name="connsiteY2" fmla="*/ 417617 h 419268"/>
              <a:gd name="connsiteX3" fmla="*/ 1657 w 1313096"/>
              <a:gd name="connsiteY3" fmla="*/ 17612 h 419268"/>
              <a:gd name="connsiteX4" fmla="*/ 1313096 w 1313096"/>
              <a:gd name="connsiteY4" fmla="*/ 0 h 419268"/>
              <a:gd name="connsiteX0" fmla="*/ 1312720 w 1312720"/>
              <a:gd name="connsiteY0" fmla="*/ 0 h 419268"/>
              <a:gd name="connsiteX1" fmla="*/ 1154786 w 1312720"/>
              <a:gd name="connsiteY1" fmla="*/ 419268 h 419268"/>
              <a:gd name="connsiteX2" fmla="*/ 0 w 1312720"/>
              <a:gd name="connsiteY2" fmla="*/ 417617 h 419268"/>
              <a:gd name="connsiteX3" fmla="*/ 1281 w 1312720"/>
              <a:gd name="connsiteY3" fmla="*/ 17612 h 419268"/>
              <a:gd name="connsiteX4" fmla="*/ 1312720 w 1312720"/>
              <a:gd name="connsiteY4" fmla="*/ 0 h 419268"/>
              <a:gd name="connsiteX0" fmla="*/ 1312720 w 1312720"/>
              <a:gd name="connsiteY0" fmla="*/ 0 h 419268"/>
              <a:gd name="connsiteX1" fmla="*/ 1154786 w 1312720"/>
              <a:gd name="connsiteY1" fmla="*/ 419268 h 419268"/>
              <a:gd name="connsiteX2" fmla="*/ 0 w 1312720"/>
              <a:gd name="connsiteY2" fmla="*/ 417617 h 419268"/>
              <a:gd name="connsiteX3" fmla="*/ 1281 w 1312720"/>
              <a:gd name="connsiteY3" fmla="*/ 17612 h 419268"/>
              <a:gd name="connsiteX4" fmla="*/ 1312720 w 1312720"/>
              <a:gd name="connsiteY4" fmla="*/ 0 h 419268"/>
              <a:gd name="connsiteX0" fmla="*/ 1313752 w 1313752"/>
              <a:gd name="connsiteY0" fmla="*/ 0 h 419268"/>
              <a:gd name="connsiteX1" fmla="*/ 1155818 w 1313752"/>
              <a:gd name="connsiteY1" fmla="*/ 419268 h 419268"/>
              <a:gd name="connsiteX2" fmla="*/ 1032 w 1313752"/>
              <a:gd name="connsiteY2" fmla="*/ 417617 h 419268"/>
              <a:gd name="connsiteX3" fmla="*/ 0 w 1313752"/>
              <a:gd name="connsiteY3" fmla="*/ 17612 h 419268"/>
              <a:gd name="connsiteX4" fmla="*/ 1313752 w 1313752"/>
              <a:gd name="connsiteY4" fmla="*/ 0 h 419268"/>
              <a:gd name="connsiteX0" fmla="*/ 1319660 w 1319660"/>
              <a:gd name="connsiteY0" fmla="*/ 0 h 419268"/>
              <a:gd name="connsiteX1" fmla="*/ 1161726 w 1319660"/>
              <a:gd name="connsiteY1" fmla="*/ 419268 h 419268"/>
              <a:gd name="connsiteX2" fmla="*/ 0 w 1319660"/>
              <a:gd name="connsiteY2" fmla="*/ 415415 h 419268"/>
              <a:gd name="connsiteX3" fmla="*/ 5908 w 1319660"/>
              <a:gd name="connsiteY3" fmla="*/ 17612 h 419268"/>
              <a:gd name="connsiteX4" fmla="*/ 1319660 w 1319660"/>
              <a:gd name="connsiteY4" fmla="*/ 0 h 4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60" h="419268">
                <a:moveTo>
                  <a:pt x="1319660" y="0"/>
                </a:moveTo>
                <a:lnTo>
                  <a:pt x="1161726" y="419268"/>
                </a:lnTo>
                <a:lnTo>
                  <a:pt x="0" y="415415"/>
                </a:lnTo>
                <a:cubicBezTo>
                  <a:pt x="42" y="273090"/>
                  <a:pt x="7601" y="163239"/>
                  <a:pt x="5908" y="17612"/>
                </a:cubicBezTo>
                <a:lnTo>
                  <a:pt x="13196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" y="6468032"/>
            <a:ext cx="1217712" cy="365314"/>
          </a:xfrm>
          <a:prstGeom prst="rect">
            <a:avLst/>
          </a:prstGeom>
        </p:spPr>
      </p:pic>
      <p:sp>
        <p:nvSpPr>
          <p:cNvPr id="22" name="Rectangle 30"/>
          <p:cNvSpPr txBox="1">
            <a:spLocks noChangeArrowheads="1"/>
          </p:cNvSpPr>
          <p:nvPr userDrawn="1"/>
        </p:nvSpPr>
        <p:spPr bwMode="auto">
          <a:xfrm>
            <a:off x="7010400" y="6538687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accent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47550D-6F77-4F43-8A17-DADF3BC2947D}" type="slidenum">
              <a:rPr lang="fr-FR" altLang="fr-FR" b="1" smtClean="0">
                <a:solidFill>
                  <a:schemeClr val="bg1"/>
                </a:solidFill>
              </a:rPr>
              <a:pPr/>
              <a:t>‹N°›</a:t>
            </a:fld>
            <a:endParaRPr lang="fr-FR" alt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2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7" r:id="rId3"/>
    <p:sldLayoutId id="2147483698" r:id="rId4"/>
    <p:sldLayoutId id="2147483703" r:id="rId5"/>
    <p:sldLayoutId id="2147483704" r:id="rId6"/>
    <p:sldLayoutId id="2147483705" r:id="rId7"/>
    <p:sldLayoutId id="2147483706" r:id="rId8"/>
    <p:sldLayoutId id="2147483664" r:id="rId9"/>
    <p:sldLayoutId id="2147483665" r:id="rId10"/>
    <p:sldLayoutId id="2147483666" r:id="rId11"/>
    <p:sldLayoutId id="2147483700" r:id="rId12"/>
    <p:sldLayoutId id="2147483701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2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4.png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-1" y="2067257"/>
            <a:ext cx="9072000" cy="1872000"/>
          </a:xfrm>
        </p:spPr>
        <p:txBody>
          <a:bodyPr>
            <a:normAutofit/>
          </a:bodyPr>
          <a:lstStyle/>
          <a:p>
            <a:r>
              <a:rPr lang="fr-FR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Procédés plasmas de microélectronique sur substrats refroidis à des températures </a:t>
            </a:r>
            <a:r>
              <a:rPr lang="fr-FR" sz="3200" b="1" dirty="0">
                <a:solidFill>
                  <a:srgbClr val="9BD9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cryogéniques</a:t>
            </a:r>
            <a:r>
              <a:rPr lang="fr-FR" sz="4000" dirty="0">
                <a:effectLst/>
              </a:rPr>
              <a:t> </a:t>
            </a:r>
            <a:endParaRPr lang="fr-FR" sz="6600" dirty="0"/>
          </a:p>
        </p:txBody>
      </p:sp>
      <p:sp>
        <p:nvSpPr>
          <p:cNvPr id="7" name="Sous-titre 4"/>
          <p:cNvSpPr>
            <a:spLocks noGrp="1"/>
          </p:cNvSpPr>
          <p:nvPr>
            <p:ph type="subTitle" idx="1"/>
          </p:nvPr>
        </p:nvSpPr>
        <p:spPr>
          <a:xfrm>
            <a:off x="9168" y="4307804"/>
            <a:ext cx="9134832" cy="463709"/>
          </a:xfrm>
        </p:spPr>
        <p:txBody>
          <a:bodyPr/>
          <a:lstStyle/>
          <a:p>
            <a:r>
              <a:rPr lang="fr-FR" dirty="0"/>
              <a:t>T. Tillocher</a:t>
            </a:r>
            <a:r>
              <a:rPr lang="fr-FR" baseline="30000" dirty="0"/>
              <a:t>1</a:t>
            </a:r>
            <a:r>
              <a:rPr lang="fr-FR" dirty="0"/>
              <a:t>, J. Nos</a:t>
            </a:r>
            <a:r>
              <a:rPr lang="fr-FR" baseline="30000" dirty="0"/>
              <a:t>1</a:t>
            </a:r>
            <a:r>
              <a:rPr lang="fr-FR" dirty="0"/>
              <a:t>, R. Ettouri</a:t>
            </a:r>
            <a:r>
              <a:rPr lang="fr-FR" baseline="30000" dirty="0"/>
              <a:t>1</a:t>
            </a:r>
            <a:r>
              <a:rPr lang="fr-FR" dirty="0"/>
              <a:t>, P. Lefaucheux</a:t>
            </a:r>
            <a:r>
              <a:rPr lang="fr-FR" baseline="30000" dirty="0"/>
              <a:t>1</a:t>
            </a:r>
            <a:r>
              <a:rPr lang="fr-FR" dirty="0"/>
              <a:t>, R. Dussart</a:t>
            </a:r>
            <a:r>
              <a:rPr lang="fr-FR" baseline="30000" dirty="0"/>
              <a:t>1,</a:t>
            </a:r>
            <a:r>
              <a:rPr lang="fr-FR" dirty="0"/>
              <a:t> 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9168" y="4946576"/>
            <a:ext cx="9134832" cy="9415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dirty="0"/>
              <a:t>1 GREMI, Université d’Orléans, CNRS, Orléans, France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95AEC2-278D-CC8B-4BB6-79163D14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54" y="212437"/>
            <a:ext cx="2148289" cy="160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9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flipH="1">
            <a:off x="2573685" y="1074152"/>
            <a:ext cx="426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Performances of the cryogenic process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05521" y="282271"/>
            <a:ext cx="48734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Deep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cryoetching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silicon 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646583" y="1974506"/>
            <a:ext cx="1969770" cy="150810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Example of profiles :  </a:t>
            </a:r>
          </a:p>
          <a:p>
            <a:pPr eaLnBrk="0" hangingPunct="0"/>
            <a:endParaRPr lang="en-US" sz="1600" dirty="0"/>
          </a:p>
          <a:p>
            <a:pPr eaLnBrk="0" hangingPunct="0"/>
            <a:r>
              <a:rPr lang="en-US" sz="1600" dirty="0"/>
              <a:t>Holes (TSV)</a:t>
            </a:r>
          </a:p>
          <a:p>
            <a:pPr eaLnBrk="0" hangingPunct="0"/>
            <a:r>
              <a:rPr lang="en-US" sz="1600" dirty="0"/>
              <a:t>CD = 14 µm </a:t>
            </a:r>
          </a:p>
          <a:p>
            <a:pPr eaLnBrk="0" hangingPunct="0"/>
            <a:endParaRPr lang="en-US" sz="1200" b="1" dirty="0">
              <a:solidFill>
                <a:srgbClr val="0000FF"/>
              </a:solidFill>
            </a:endParaRPr>
          </a:p>
          <a:p>
            <a:pPr eaLnBrk="0" hangingPunct="0"/>
            <a:r>
              <a:rPr lang="en-US" sz="1600" b="1" dirty="0">
                <a:solidFill>
                  <a:srgbClr val="0000FF"/>
                </a:solidFill>
              </a:rPr>
              <a:t>30 minutes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47445" y="4911917"/>
            <a:ext cx="4268908" cy="1492716"/>
          </a:xfrm>
          <a:prstGeom prst="rect">
            <a:avLst/>
          </a:prstGeom>
          <a:solidFill>
            <a:srgbClr val="9BD9FF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10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i="1" dirty="0">
                <a:solidFill>
                  <a:srgbClr val="0000FF"/>
                </a:solidFill>
                <a:sym typeface="ZapfDingbats" pitchFamily="82" charset="2"/>
              </a:rPr>
              <a:t>Advantages</a:t>
            </a:r>
            <a:endParaRPr lang="en-US" sz="1400" i="1" dirty="0">
              <a:solidFill>
                <a:srgbClr val="0000FF"/>
              </a:solidFill>
              <a:sym typeface="ZapfDingbats" pitchFamily="82" charset="2"/>
            </a:endParaRPr>
          </a:p>
          <a:p>
            <a:pPr eaLnBrk="0" hangingPunct="0">
              <a:spcAft>
                <a:spcPts val="600"/>
              </a:spcAft>
              <a:buSzPct val="50000"/>
              <a:buFont typeface="Wingdings" pitchFamily="2" charset="2"/>
              <a:buChar char="Ø"/>
            </a:pPr>
            <a:r>
              <a:rPr lang="en-US" sz="1400" dirty="0">
                <a:sym typeface="Wingdings" pitchFamily="2" charset="2"/>
              </a:rPr>
              <a:t> Monocyclic process</a:t>
            </a:r>
          </a:p>
          <a:p>
            <a:pPr eaLnBrk="0" hangingPunct="0">
              <a:spcAft>
                <a:spcPts val="600"/>
              </a:spcAft>
              <a:buSzPct val="50000"/>
            </a:pPr>
            <a:r>
              <a:rPr lang="en-US" sz="1600" b="1" dirty="0">
                <a:solidFill>
                  <a:srgbClr val="0000FF"/>
                </a:solidFill>
                <a:sym typeface="ZapfDingbats" pitchFamily="82" charset="2"/>
              </a:rPr>
              <a:t>	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  <a:sym typeface="Wingdings" pitchFamily="2" charset="2"/>
              </a:rPr>
              <a:t>High etch rates, smooth sidewalls</a:t>
            </a:r>
          </a:p>
          <a:p>
            <a:pPr eaLnBrk="0" hangingPunct="0">
              <a:spcAft>
                <a:spcPts val="600"/>
              </a:spcAft>
              <a:buSzPct val="50000"/>
              <a:buFont typeface="Wingdings" pitchFamily="2" charset="2"/>
              <a:buChar char="Ø"/>
            </a:pPr>
            <a:r>
              <a:rPr lang="en-US" sz="1400" dirty="0">
                <a:sym typeface="Wingdings" pitchFamily="2" charset="2"/>
              </a:rPr>
              <a:t> Desorption of the passivation layer at room temperature</a:t>
            </a:r>
            <a:r>
              <a:rPr lang="en-US" sz="1600" b="1" dirty="0">
                <a:solidFill>
                  <a:srgbClr val="0000FF"/>
                </a:solidFill>
                <a:sym typeface="ZapfDingbats" pitchFamily="82" charset="2"/>
              </a:rPr>
              <a:t>	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  <a:sym typeface="ZapfDingbats" pitchFamily="82" charset="2"/>
              </a:rPr>
              <a:t>clean process 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630412" y="3549974"/>
            <a:ext cx="208756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dirty="0"/>
              <a:t>Depth = 210 µm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/>
              <a:t>AR = 15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b="1" dirty="0"/>
              <a:t>ER (30’) = 7 µm/min</a:t>
            </a: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4744959" y="5109562"/>
            <a:ext cx="4321835" cy="1277273"/>
          </a:xfrm>
          <a:prstGeom prst="rect">
            <a:avLst/>
          </a:prstGeom>
          <a:solidFill>
            <a:srgbClr val="9BD9FF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10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i="1" dirty="0">
                <a:solidFill>
                  <a:srgbClr val="0000FF"/>
                </a:solidFill>
                <a:sym typeface="ZapfDingbats" pitchFamily="82" charset="2"/>
              </a:rPr>
              <a:t>Drawbacks</a:t>
            </a:r>
            <a:endParaRPr lang="en-US" sz="1400" i="1" dirty="0">
              <a:solidFill>
                <a:srgbClr val="0000FF"/>
              </a:solidFill>
              <a:sym typeface="ZapfDingbats" pitchFamily="82" charset="2"/>
            </a:endParaRPr>
          </a:p>
          <a:p>
            <a:pPr eaLnBrk="0" hangingPunct="0">
              <a:spcAft>
                <a:spcPct val="50000"/>
              </a:spcAft>
              <a:buSzPct val="50000"/>
              <a:buFont typeface="Wingdings" pitchFamily="2" charset="2"/>
              <a:buChar char="Ø"/>
            </a:pP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>
                <a:sym typeface="ZapfDingbats" pitchFamily="82" charset="2"/>
              </a:rPr>
              <a:t>Very sensitive to temperature and O</a:t>
            </a:r>
            <a:r>
              <a:rPr lang="en-US" sz="1400" baseline="-25000" dirty="0">
                <a:sym typeface="ZapfDingbats" pitchFamily="82" charset="2"/>
              </a:rPr>
              <a:t>2</a:t>
            </a:r>
            <a:r>
              <a:rPr lang="en-US" sz="1400" dirty="0">
                <a:sym typeface="ZapfDingbats" pitchFamily="82" charset="2"/>
              </a:rPr>
              <a:t> flow variations</a:t>
            </a:r>
          </a:p>
          <a:p>
            <a:pPr eaLnBrk="0" hangingPunct="0">
              <a:spcAft>
                <a:spcPct val="50000"/>
              </a:spcAft>
              <a:buSzPct val="50000"/>
              <a:buFont typeface="Wingdings" pitchFamily="2" charset="2"/>
              <a:buChar char="Ø"/>
            </a:pPr>
            <a:r>
              <a:rPr lang="en-US" sz="1400" dirty="0">
                <a:sym typeface="ZapfDingbats" pitchFamily="82" charset="2"/>
              </a:rPr>
              <a:t> Requires liquid nitrogen</a:t>
            </a:r>
          </a:p>
          <a:p>
            <a:pPr eaLnBrk="0" hangingPunct="0">
              <a:spcAft>
                <a:spcPct val="50000"/>
              </a:spcAft>
              <a:buSzPct val="50000"/>
              <a:buFont typeface="Wingdings" pitchFamily="2" charset="2"/>
              <a:buChar char="Ø"/>
            </a:pPr>
            <a:r>
              <a:rPr lang="en-US" sz="1400" dirty="0">
                <a:sym typeface="ZapfDingbats" pitchFamily="82" charset="2"/>
              </a:rPr>
              <a:t> ARDE is quite pronounced</a:t>
            </a:r>
            <a:endParaRPr lang="en-US" sz="1400" dirty="0">
              <a:sym typeface="Wingdings" pitchFamily="2" charset="2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85453" y="1988281"/>
            <a:ext cx="2092201" cy="2494434"/>
            <a:chOff x="214883" y="1988840"/>
            <a:chExt cx="2092201" cy="2494434"/>
          </a:xfrm>
        </p:grpSpPr>
        <p:pic>
          <p:nvPicPr>
            <p:cNvPr id="9" name="Picture 28" descr="V227-14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346" y="2033762"/>
              <a:ext cx="2090738" cy="2449512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214883" y="2014493"/>
              <a:ext cx="2088232" cy="3872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592237" y="2230518"/>
              <a:ext cx="90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47931" y="1988840"/>
              <a:ext cx="5870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100 µm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508102" y="1544334"/>
            <a:ext cx="2519363" cy="3309942"/>
            <a:chOff x="5543996" y="1613550"/>
            <a:chExt cx="2519363" cy="3309942"/>
          </a:xfrm>
        </p:grpSpPr>
        <p:pic>
          <p:nvPicPr>
            <p:cNvPr id="16" name="Picture 21" descr="ProfilsT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2121" y="1613550"/>
              <a:ext cx="2281238" cy="2732087"/>
            </a:xfrm>
            <a:prstGeom prst="rect">
              <a:avLst/>
            </a:prstGeom>
            <a:noFill/>
          </p:spPr>
        </p:pic>
        <p:grpSp>
          <p:nvGrpSpPr>
            <p:cNvPr id="17" name="Group 41"/>
            <p:cNvGrpSpPr>
              <a:grpSpLocks/>
            </p:cNvGrpSpPr>
            <p:nvPr/>
          </p:nvGrpSpPr>
          <p:grpSpPr bwMode="auto">
            <a:xfrm>
              <a:off x="5543996" y="4388504"/>
              <a:ext cx="1177925" cy="534988"/>
              <a:chOff x="3485" y="2587"/>
              <a:chExt cx="742" cy="337"/>
            </a:xfrm>
          </p:grpSpPr>
          <p:sp>
            <p:nvSpPr>
              <p:cNvPr id="25" name="Line 35"/>
              <p:cNvSpPr>
                <a:spLocks noChangeShapeType="1"/>
              </p:cNvSpPr>
              <p:nvPr/>
            </p:nvSpPr>
            <p:spPr bwMode="auto">
              <a:xfrm>
                <a:off x="3485" y="2755"/>
                <a:ext cx="74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Text Box 36"/>
              <p:cNvSpPr txBox="1">
                <a:spLocks noChangeArrowheads="1"/>
              </p:cNvSpPr>
              <p:nvPr/>
            </p:nvSpPr>
            <p:spPr bwMode="auto">
              <a:xfrm>
                <a:off x="3545" y="2587"/>
                <a:ext cx="6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Positive slope</a:t>
                </a:r>
              </a:p>
            </p:txBody>
          </p:sp>
          <p:sp>
            <p:nvSpPr>
              <p:cNvPr id="27" name="Text Box 39"/>
              <p:cNvSpPr txBox="1">
                <a:spLocks noChangeArrowheads="1"/>
              </p:cNvSpPr>
              <p:nvPr/>
            </p:nvSpPr>
            <p:spPr bwMode="auto">
              <a:xfrm>
                <a:off x="3694" y="2750"/>
                <a:ext cx="33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T°C </a:t>
                </a:r>
                <a:r>
                  <a:rPr lang="en-US" sz="1200" dirty="0">
                    <a:solidFill>
                      <a:srgbClr val="FF0000"/>
                    </a:solidFill>
                    <a:sym typeface="Wingdings 3" pitchFamily="18" charset="2"/>
                  </a:rPr>
                  <a:t></a:t>
                </a:r>
              </a:p>
            </p:txBody>
          </p:sp>
        </p:grpSp>
        <p:grpSp>
          <p:nvGrpSpPr>
            <p:cNvPr id="18" name="Group 42"/>
            <p:cNvGrpSpPr>
              <a:grpSpLocks/>
            </p:cNvGrpSpPr>
            <p:nvPr/>
          </p:nvGrpSpPr>
          <p:grpSpPr bwMode="auto">
            <a:xfrm>
              <a:off x="6855271" y="4394854"/>
              <a:ext cx="1177925" cy="519113"/>
              <a:chOff x="4437" y="2592"/>
              <a:chExt cx="742" cy="327"/>
            </a:xfrm>
          </p:grpSpPr>
          <p:sp>
            <p:nvSpPr>
              <p:cNvPr id="22" name="Text Box 37"/>
              <p:cNvSpPr txBox="1">
                <a:spLocks noChangeArrowheads="1"/>
              </p:cNvSpPr>
              <p:nvPr/>
            </p:nvSpPr>
            <p:spPr bwMode="auto">
              <a:xfrm>
                <a:off x="4439" y="2592"/>
                <a:ext cx="69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</a:rPr>
                  <a:t>Negative slope</a:t>
                </a:r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>
                <a:off x="4437" y="2755"/>
                <a:ext cx="74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Text Box 40"/>
              <p:cNvSpPr txBox="1">
                <a:spLocks noChangeArrowheads="1"/>
              </p:cNvSpPr>
              <p:nvPr/>
            </p:nvSpPr>
            <p:spPr bwMode="auto">
              <a:xfrm>
                <a:off x="4624" y="2745"/>
                <a:ext cx="33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</a:rPr>
                  <a:t>T°C </a:t>
                </a:r>
                <a:r>
                  <a:rPr lang="en-US" sz="1200" dirty="0">
                    <a:solidFill>
                      <a:srgbClr val="0000FF"/>
                    </a:solidFill>
                    <a:sym typeface="Wingdings 3" pitchFamily="18" charset="2"/>
                  </a:rPr>
                  <a:t>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889227" y="1720363"/>
              <a:ext cx="2105088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6524657" y="1868593"/>
              <a:ext cx="90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6668673" y="1665211"/>
              <a:ext cx="5870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100 µm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5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flipH="1">
            <a:off x="3898102" y="1072684"/>
            <a:ext cx="307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Applications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71625" y="281235"/>
            <a:ext cx="48734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Deep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cryoetching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silicon </a:t>
            </a:r>
            <a:endParaRPr lang="fr-F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1328"/>
          <p:cNvSpPr>
            <a:spLocks noChangeArrowheads="1"/>
          </p:cNvSpPr>
          <p:nvPr/>
        </p:nvSpPr>
        <p:spPr bwMode="auto">
          <a:xfrm>
            <a:off x="1783973" y="1730901"/>
            <a:ext cx="5861853" cy="338554"/>
          </a:xfrm>
          <a:prstGeom prst="rect">
            <a:avLst/>
          </a:prstGeom>
          <a:solidFill>
            <a:srgbClr val="9BD9FF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00000"/>
              </a:spcBef>
              <a:spcAft>
                <a:spcPct val="100000"/>
              </a:spcAft>
              <a:buFont typeface="Wingdings" pitchFamily="2" charset="2"/>
              <a:buNone/>
            </a:pPr>
            <a:r>
              <a:rPr lang="en-US" sz="1600" dirty="0">
                <a:sym typeface="ZapfDingbats" pitchFamily="82" charset="2"/>
              </a:rPr>
              <a:t>Deep Etching is intensively in </a:t>
            </a:r>
            <a:r>
              <a:rPr lang="en-US" sz="1600" dirty="0">
                <a:solidFill>
                  <a:srgbClr val="0000FF"/>
                </a:solidFill>
                <a:sym typeface="ZapfDingbats" pitchFamily="82" charset="2"/>
              </a:rPr>
              <a:t>MEMS </a:t>
            </a:r>
            <a:r>
              <a:rPr lang="en-US" sz="1600" dirty="0">
                <a:sym typeface="ZapfDingbats" pitchFamily="82" charset="2"/>
              </a:rPr>
              <a:t>and</a:t>
            </a:r>
            <a:r>
              <a:rPr lang="en-US" sz="1600" dirty="0">
                <a:solidFill>
                  <a:srgbClr val="0000FF"/>
                </a:solidFill>
                <a:sym typeface="ZapfDingbats" pitchFamily="82" charset="2"/>
              </a:rPr>
              <a:t> </a:t>
            </a:r>
            <a:r>
              <a:rPr lang="en-US" sz="1600" dirty="0" err="1">
                <a:solidFill>
                  <a:srgbClr val="0000FF"/>
                </a:solidFill>
                <a:sym typeface="ZapfDingbats" pitchFamily="82" charset="2"/>
              </a:rPr>
              <a:t>microlectronic</a:t>
            </a:r>
            <a:r>
              <a:rPr lang="en-US" sz="1600" dirty="0">
                <a:solidFill>
                  <a:srgbClr val="0000FF"/>
                </a:solidFill>
                <a:sym typeface="ZapfDingbats" pitchFamily="82" charset="2"/>
              </a:rPr>
              <a:t> industries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67" y="2707378"/>
            <a:ext cx="171772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364" y="4150622"/>
            <a:ext cx="24727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569" y="2650118"/>
            <a:ext cx="1450320" cy="23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0609" y="2669863"/>
            <a:ext cx="1080120" cy="144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7129" y="4281996"/>
            <a:ext cx="21336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74151" y="2347338"/>
            <a:ext cx="2024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00FF"/>
                </a:solidFill>
              </a:rPr>
              <a:t>Deep</a:t>
            </a:r>
            <a:r>
              <a:rPr lang="fr-FR" sz="1400" dirty="0">
                <a:solidFill>
                  <a:srgbClr val="0000FF"/>
                </a:solidFill>
              </a:rPr>
              <a:t> Trench </a:t>
            </a:r>
            <a:r>
              <a:rPr lang="fr-FR" sz="1400" dirty="0" err="1">
                <a:solidFill>
                  <a:srgbClr val="0000FF"/>
                </a:solidFill>
              </a:rPr>
              <a:t>Insulation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64273" y="3790582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</a:rPr>
              <a:t>TSV for </a:t>
            </a:r>
            <a:r>
              <a:rPr lang="fr-FR" sz="1400" dirty="0" err="1">
                <a:solidFill>
                  <a:srgbClr val="0000FF"/>
                </a:solidFill>
              </a:rPr>
              <a:t>interconnects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61569" y="2362086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</a:rPr>
              <a:t>3D </a:t>
            </a:r>
            <a:r>
              <a:rPr lang="fr-FR" sz="1400" dirty="0" err="1">
                <a:solidFill>
                  <a:srgbClr val="0000FF"/>
                </a:solidFill>
              </a:rPr>
              <a:t>capacitors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62617" y="2309823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</a:rPr>
              <a:t>MOEMS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91017" y="392195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</a:rPr>
              <a:t>MEMS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385" y="2721610"/>
            <a:ext cx="165618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531953" y="2930518"/>
            <a:ext cx="11521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79009" y="2715526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50 µm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15212" y="4150622"/>
            <a:ext cx="1711336" cy="245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>
            <a:off x="2558396" y="4336778"/>
            <a:ext cx="97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761404" y="414603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200 µm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51215" y="4281996"/>
            <a:ext cx="210508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7341797" y="4464308"/>
            <a:ext cx="7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375509" y="4247912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200 µm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90609" y="2669863"/>
            <a:ext cx="1080120" cy="155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7881349" y="2801237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978641" y="2612603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20 µm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65783" y="2650118"/>
            <a:ext cx="1435946" cy="253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/>
          <p:cNvCxnSpPr/>
          <p:nvPr/>
        </p:nvCxnSpPr>
        <p:spPr>
          <a:xfrm>
            <a:off x="4977593" y="2866142"/>
            <a:ext cx="100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206259" y="2641690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20 µm</a:t>
            </a:r>
          </a:p>
        </p:txBody>
      </p:sp>
    </p:spTree>
    <p:extLst>
      <p:ext uri="{BB962C8B-B14F-4D97-AF65-F5344CB8AC3E}">
        <p14:creationId xmlns:p14="http://schemas.microsoft.com/office/powerpoint/2010/main" val="347712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 flipH="1">
            <a:off x="2887579" y="1091107"/>
            <a:ext cx="28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Passivation mechanism</a:t>
            </a:r>
          </a:p>
        </p:txBody>
      </p:sp>
      <p:sp>
        <p:nvSpPr>
          <p:cNvPr id="6" name="Text Box 907"/>
          <p:cNvSpPr txBox="1">
            <a:spLocks noChangeArrowheads="1"/>
          </p:cNvSpPr>
          <p:nvPr/>
        </p:nvSpPr>
        <p:spPr bwMode="auto">
          <a:xfrm>
            <a:off x="101214" y="1640095"/>
            <a:ext cx="8908033" cy="1661993"/>
          </a:xfrm>
          <a:prstGeom prst="rect">
            <a:avLst/>
          </a:prstGeom>
          <a:solidFill>
            <a:srgbClr val="9BD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600" b="1" i="1" dirty="0"/>
              <a:t>- </a:t>
            </a:r>
            <a:r>
              <a:rPr lang="fr-FR" sz="1600" i="1" dirty="0"/>
              <a:t>SF</a:t>
            </a:r>
            <a:r>
              <a:rPr lang="fr-FR" sz="1600" i="1" baseline="-25000" dirty="0"/>
              <a:t>6</a:t>
            </a:r>
            <a:r>
              <a:rPr lang="fr-FR" sz="1600" i="1" dirty="0"/>
              <a:t>/O</a:t>
            </a:r>
            <a:r>
              <a:rPr lang="fr-FR" sz="1600" i="1" baseline="-25000" dirty="0"/>
              <a:t>2</a:t>
            </a:r>
            <a:r>
              <a:rPr lang="fr-FR" sz="1600" i="1" dirty="0"/>
              <a:t> plasma </a:t>
            </a:r>
            <a:r>
              <a:rPr lang="fr-FR" sz="1600" i="1" dirty="0" err="1"/>
              <a:t>interacting</a:t>
            </a:r>
            <a:r>
              <a:rPr lang="fr-FR" sz="1600" i="1" dirty="0"/>
              <a:t> </a:t>
            </a:r>
            <a:r>
              <a:rPr lang="fr-FR" sz="1600" i="1" dirty="0" err="1"/>
              <a:t>with</a:t>
            </a:r>
            <a:r>
              <a:rPr lang="fr-FR" sz="1600" i="1" dirty="0"/>
              <a:t> a </a:t>
            </a:r>
            <a:r>
              <a:rPr lang="fr-FR" sz="1600" i="1" dirty="0" err="1"/>
              <a:t>cooled</a:t>
            </a:r>
            <a:r>
              <a:rPr lang="fr-FR" sz="1600" i="1" dirty="0"/>
              <a:t> </a:t>
            </a:r>
            <a:r>
              <a:rPr lang="fr-FR" sz="1600" i="1" dirty="0" err="1"/>
              <a:t>silicon</a:t>
            </a:r>
            <a:r>
              <a:rPr lang="fr-FR" sz="1600" i="1" dirty="0"/>
              <a:t> wafer</a:t>
            </a:r>
            <a:endParaRPr lang="en-US" sz="1600" b="1" i="1" dirty="0"/>
          </a:p>
          <a:p>
            <a:pPr eaLnBrk="0" hangingPunct="0">
              <a:spcAft>
                <a:spcPts val="1200"/>
              </a:spcAft>
            </a:pPr>
            <a:r>
              <a:rPr lang="en-US" sz="1400" b="1" dirty="0"/>
              <a:t>- </a:t>
            </a:r>
            <a:r>
              <a:rPr lang="en-US" sz="1400" dirty="0"/>
              <a:t>The passivation layer is </a:t>
            </a:r>
            <a:r>
              <a:rPr lang="en-US" sz="1400" dirty="0">
                <a:solidFill>
                  <a:srgbClr val="0000FF"/>
                </a:solidFill>
              </a:rPr>
              <a:t>composed of silicon, oxygen and fluorine </a:t>
            </a:r>
            <a:r>
              <a:rPr lang="en-US" sz="1400" dirty="0"/>
              <a:t>(~SiOF</a:t>
            </a:r>
            <a:r>
              <a:rPr lang="en-US" sz="1400" baseline="-25000" dirty="0"/>
              <a:t>3</a:t>
            </a:r>
            <a:r>
              <a:rPr lang="en-US" sz="1400" dirty="0"/>
              <a:t>, shown by XPS analyses)</a:t>
            </a:r>
          </a:p>
          <a:p>
            <a:pPr eaLnBrk="0" hangingPunct="0">
              <a:spcAft>
                <a:spcPts val="600"/>
              </a:spcAft>
            </a:pPr>
            <a:r>
              <a:rPr lang="en-US" sz="1400" dirty="0">
                <a:sym typeface="Wingdings" panose="05000000000000000000" pitchFamily="2" charset="2"/>
              </a:rPr>
              <a:t>	 </a:t>
            </a:r>
            <a:r>
              <a:rPr lang="en-US" sz="1400" dirty="0"/>
              <a:t>It is formed at the surface from </a:t>
            </a:r>
            <a:r>
              <a:rPr lang="en-US" sz="1400" dirty="0" err="1"/>
              <a:t>SiF</a:t>
            </a:r>
            <a:r>
              <a:rPr lang="en-US" sz="1400" baseline="-25000" dirty="0" err="1"/>
              <a:t>x</a:t>
            </a:r>
            <a:r>
              <a:rPr lang="en-US" sz="1400" dirty="0"/>
              <a:t> and O species at the surface (not in gas phase)</a:t>
            </a:r>
          </a:p>
          <a:p>
            <a:pPr eaLnBrk="0" hangingPunct="0">
              <a:spcAft>
                <a:spcPts val="600"/>
              </a:spcAft>
            </a:pPr>
            <a:r>
              <a:rPr lang="en-US" sz="1400" dirty="0">
                <a:sym typeface="Wingdings" panose="05000000000000000000" pitchFamily="2" charset="2"/>
              </a:rPr>
              <a:t>	</a:t>
            </a:r>
            <a:r>
              <a:rPr lang="en-US" sz="1400" dirty="0"/>
              <a:t> The passivation layer is more fluorinated as the temperature decreases</a:t>
            </a:r>
          </a:p>
          <a:p>
            <a:pPr eaLnBrk="0" hangingPunct="0">
              <a:spcAft>
                <a:spcPts val="600"/>
              </a:spcAft>
            </a:pPr>
            <a:r>
              <a:rPr lang="en-US" sz="1400" dirty="0"/>
              <a:t>	</a:t>
            </a:r>
            <a:r>
              <a:rPr lang="en-US" sz="1400" dirty="0">
                <a:sym typeface="Wingdings" panose="05000000000000000000" pitchFamily="2" charset="2"/>
              </a:rPr>
              <a:t> </a:t>
            </a:r>
            <a:r>
              <a:rPr lang="en-US" sz="1400" dirty="0"/>
              <a:t>The </a:t>
            </a:r>
            <a:r>
              <a:rPr lang="en-US" sz="1400" dirty="0" err="1"/>
              <a:t>physisorbed</a:t>
            </a:r>
            <a:r>
              <a:rPr lang="en-US" sz="1400" dirty="0"/>
              <a:t> layer </a:t>
            </a:r>
            <a:r>
              <a:rPr lang="en-US" sz="1400" dirty="0">
                <a:solidFill>
                  <a:srgbClr val="0000FF"/>
                </a:solidFill>
              </a:rPr>
              <a:t>desorbs at room temperature</a:t>
            </a:r>
            <a:r>
              <a:rPr lang="en-US" sz="1400" dirty="0"/>
              <a:t>, which </a:t>
            </a:r>
            <a:r>
              <a:rPr lang="en-US" sz="1400" dirty="0">
                <a:solidFill>
                  <a:srgbClr val="0000FF"/>
                </a:solidFill>
              </a:rPr>
              <a:t>releases SiF</a:t>
            </a:r>
            <a:r>
              <a:rPr lang="en-US" sz="1400" baseline="-25000" dirty="0">
                <a:solidFill>
                  <a:srgbClr val="0000FF"/>
                </a:solidFill>
              </a:rPr>
              <a:t>4 </a:t>
            </a:r>
            <a:r>
              <a:rPr lang="en-US" sz="1400" dirty="0"/>
              <a:t>(desorption mass spectrometry)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23" y="4771964"/>
            <a:ext cx="3607268" cy="1194173"/>
          </a:xfrm>
          <a:prstGeom prst="rect">
            <a:avLst/>
          </a:prstGeom>
        </p:spPr>
      </p:pic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812855" y="3953679"/>
            <a:ext cx="3657390" cy="2411808"/>
            <a:chOff x="288" y="1088"/>
            <a:chExt cx="3289" cy="2241"/>
          </a:xfrm>
        </p:grpSpPr>
        <p:pic>
          <p:nvPicPr>
            <p:cNvPr id="9" name="Picture 60"/>
            <p:cNvPicPr>
              <a:picLocks noChangeAspect="1" noChangeArrowheads="1"/>
            </p:cNvPicPr>
            <p:nvPr/>
          </p:nvPicPr>
          <p:blipFill>
            <a:blip r:embed="rId4" cstate="print">
              <a:lum bright="30000" contrast="54000"/>
            </a:blip>
            <a:srcRect/>
            <a:stretch>
              <a:fillRect/>
            </a:stretch>
          </p:blipFill>
          <p:spPr bwMode="auto">
            <a:xfrm>
              <a:off x="288" y="1257"/>
              <a:ext cx="1533" cy="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61"/>
            <p:cNvSpPr>
              <a:spLocks noChangeArrowheads="1"/>
            </p:cNvSpPr>
            <p:nvPr/>
          </p:nvSpPr>
          <p:spPr bwMode="auto">
            <a:xfrm>
              <a:off x="1945" y="1478"/>
              <a:ext cx="1341" cy="1851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fr-FR" sz="900"/>
            </a:p>
          </p:txBody>
        </p:sp>
        <p:sp>
          <p:nvSpPr>
            <p:cNvPr id="11" name="Rectangle 62"/>
            <p:cNvSpPr>
              <a:spLocks noChangeArrowheads="1"/>
            </p:cNvSpPr>
            <p:nvPr/>
          </p:nvSpPr>
          <p:spPr bwMode="auto">
            <a:xfrm>
              <a:off x="1945" y="1437"/>
              <a:ext cx="1341" cy="1201"/>
            </a:xfrm>
            <a:prstGeom prst="rect">
              <a:avLst/>
            </a:prstGeom>
            <a:solidFill>
              <a:srgbClr val="D7D7D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63"/>
            <p:cNvSpPr>
              <a:spLocks noChangeArrowheads="1"/>
            </p:cNvSpPr>
            <p:nvPr/>
          </p:nvSpPr>
          <p:spPr bwMode="auto">
            <a:xfrm>
              <a:off x="1945" y="1423"/>
              <a:ext cx="1341" cy="5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4"/>
            <p:cNvSpPr>
              <a:spLocks noChangeShapeType="1"/>
            </p:cNvSpPr>
            <p:nvPr/>
          </p:nvSpPr>
          <p:spPr bwMode="auto">
            <a:xfrm>
              <a:off x="2000" y="1230"/>
              <a:ext cx="373" cy="20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65"/>
            <p:cNvSpPr txBox="1">
              <a:spLocks noChangeArrowheads="1"/>
            </p:cNvSpPr>
            <p:nvPr/>
          </p:nvSpPr>
          <p:spPr bwMode="auto">
            <a:xfrm>
              <a:off x="1710" y="1088"/>
              <a:ext cx="688" cy="18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900" b="1" dirty="0"/>
                <a:t> SiO</a:t>
              </a:r>
              <a:r>
                <a:rPr lang="fr-FR" sz="900" b="1" baseline="-25000" dirty="0"/>
                <a:t>2 </a:t>
              </a:r>
              <a:r>
                <a:rPr lang="fr-FR" sz="900" b="1" dirty="0" err="1"/>
                <a:t>mask</a:t>
              </a:r>
              <a:endParaRPr lang="fr-FR" sz="900" b="1" dirty="0"/>
            </a:p>
          </p:txBody>
        </p:sp>
        <p:sp>
          <p:nvSpPr>
            <p:cNvPr id="16" name="Line 66"/>
            <p:cNvSpPr>
              <a:spLocks noChangeShapeType="1"/>
            </p:cNvSpPr>
            <p:nvPr/>
          </p:nvSpPr>
          <p:spPr bwMode="auto">
            <a:xfrm>
              <a:off x="1904" y="1478"/>
              <a:ext cx="0" cy="11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67"/>
            <p:cNvSpPr txBox="1">
              <a:spLocks noChangeArrowheads="1"/>
            </p:cNvSpPr>
            <p:nvPr/>
          </p:nvSpPr>
          <p:spPr bwMode="auto">
            <a:xfrm>
              <a:off x="1530" y="1903"/>
              <a:ext cx="404" cy="18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900" b="1"/>
                <a:t>70 µm</a:t>
              </a:r>
            </a:p>
          </p:txBody>
        </p:sp>
        <p:sp>
          <p:nvSpPr>
            <p:cNvPr id="18" name="Line 68"/>
            <p:cNvSpPr>
              <a:spLocks noChangeShapeType="1"/>
            </p:cNvSpPr>
            <p:nvPr/>
          </p:nvSpPr>
          <p:spPr bwMode="auto">
            <a:xfrm>
              <a:off x="3409" y="1437"/>
              <a:ext cx="1" cy="18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69"/>
            <p:cNvSpPr txBox="1">
              <a:spLocks noChangeArrowheads="1"/>
            </p:cNvSpPr>
            <p:nvPr/>
          </p:nvSpPr>
          <p:spPr bwMode="auto">
            <a:xfrm rot="5310119">
              <a:off x="3260" y="2198"/>
              <a:ext cx="453" cy="18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900" b="1"/>
                <a:t>400 µm</a:t>
              </a:r>
            </a:p>
          </p:txBody>
        </p:sp>
        <p:sp>
          <p:nvSpPr>
            <p:cNvPr id="20" name="Line 70"/>
            <p:cNvSpPr>
              <a:spLocks noChangeShapeType="1"/>
            </p:cNvSpPr>
            <p:nvPr/>
          </p:nvSpPr>
          <p:spPr bwMode="auto">
            <a:xfrm flipV="1">
              <a:off x="1862" y="2804"/>
              <a:ext cx="166" cy="1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71"/>
            <p:cNvSpPr>
              <a:spLocks noChangeShapeType="1"/>
            </p:cNvSpPr>
            <p:nvPr/>
          </p:nvSpPr>
          <p:spPr bwMode="auto">
            <a:xfrm flipV="1">
              <a:off x="1862" y="2887"/>
              <a:ext cx="166" cy="1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72"/>
            <p:cNvSpPr>
              <a:spLocks noChangeShapeType="1"/>
            </p:cNvSpPr>
            <p:nvPr/>
          </p:nvSpPr>
          <p:spPr bwMode="auto">
            <a:xfrm flipV="1">
              <a:off x="3203" y="2763"/>
              <a:ext cx="165" cy="1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73"/>
            <p:cNvSpPr>
              <a:spLocks noChangeShapeType="1"/>
            </p:cNvSpPr>
            <p:nvPr/>
          </p:nvSpPr>
          <p:spPr bwMode="auto">
            <a:xfrm flipV="1">
              <a:off x="3203" y="2846"/>
              <a:ext cx="165" cy="1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74"/>
            <p:cNvSpPr txBox="1">
              <a:spLocks noChangeArrowheads="1"/>
            </p:cNvSpPr>
            <p:nvPr/>
          </p:nvSpPr>
          <p:spPr bwMode="auto">
            <a:xfrm>
              <a:off x="2496" y="1968"/>
              <a:ext cx="555" cy="149"/>
            </a:xfrm>
            <a:prstGeom prst="rect">
              <a:avLst/>
            </a:prstGeom>
            <a:solidFill>
              <a:srgbClr val="D7D7D7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fr-FR" sz="900" b="1" dirty="0" err="1"/>
                <a:t>Etched</a:t>
              </a:r>
              <a:r>
                <a:rPr lang="fr-FR" sz="900" b="1" dirty="0"/>
                <a:t> part</a:t>
              </a:r>
            </a:p>
          </p:txBody>
        </p:sp>
        <p:sp>
          <p:nvSpPr>
            <p:cNvPr id="25" name="Text Box 75"/>
            <p:cNvSpPr txBox="1">
              <a:spLocks noChangeArrowheads="1"/>
            </p:cNvSpPr>
            <p:nvPr/>
          </p:nvSpPr>
          <p:spPr bwMode="auto">
            <a:xfrm>
              <a:off x="2692" y="2763"/>
              <a:ext cx="381" cy="149"/>
            </a:xfrm>
            <a:prstGeom prst="rect">
              <a:avLst/>
            </a:prstGeom>
            <a:solidFill>
              <a:schemeClr val="bg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sz="900" b="1"/>
                <a:t>Bulk Si</a:t>
              </a:r>
            </a:p>
          </p:txBody>
        </p:sp>
        <p:sp>
          <p:nvSpPr>
            <p:cNvPr id="26" name="Line 76"/>
            <p:cNvSpPr>
              <a:spLocks noChangeShapeType="1"/>
            </p:cNvSpPr>
            <p:nvPr/>
          </p:nvSpPr>
          <p:spPr bwMode="auto">
            <a:xfrm flipH="1">
              <a:off x="1531" y="1216"/>
              <a:ext cx="386" cy="20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77"/>
            <p:cNvSpPr>
              <a:spLocks noChangeArrowheads="1"/>
            </p:cNvSpPr>
            <p:nvPr/>
          </p:nvSpPr>
          <p:spPr bwMode="auto">
            <a:xfrm flipH="1">
              <a:off x="681" y="1810"/>
              <a:ext cx="284" cy="331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78"/>
            <p:cNvGrpSpPr>
              <a:grpSpLocks/>
            </p:cNvGrpSpPr>
            <p:nvPr/>
          </p:nvGrpSpPr>
          <p:grpSpPr bwMode="auto">
            <a:xfrm>
              <a:off x="557" y="1900"/>
              <a:ext cx="98" cy="156"/>
              <a:chOff x="1152" y="1824"/>
              <a:chExt cx="113" cy="181"/>
            </a:xfrm>
          </p:grpSpPr>
          <p:sp>
            <p:nvSpPr>
              <p:cNvPr id="34" name="Rectangle 79"/>
              <p:cNvSpPr>
                <a:spLocks noChangeArrowheads="1"/>
              </p:cNvSpPr>
              <p:nvPr/>
            </p:nvSpPr>
            <p:spPr bwMode="auto">
              <a:xfrm flipH="1">
                <a:off x="1152" y="1824"/>
                <a:ext cx="113" cy="1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rc 80"/>
              <p:cNvSpPr>
                <a:spLocks/>
              </p:cNvSpPr>
              <p:nvPr/>
            </p:nvSpPr>
            <p:spPr bwMode="auto">
              <a:xfrm rot="-5400000" flipH="1" flipV="1">
                <a:off x="1143" y="1833"/>
                <a:ext cx="91" cy="7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rc 81"/>
              <p:cNvSpPr>
                <a:spLocks/>
              </p:cNvSpPr>
              <p:nvPr/>
            </p:nvSpPr>
            <p:spPr bwMode="auto">
              <a:xfrm rot="5400000" flipH="1">
                <a:off x="1144" y="1923"/>
                <a:ext cx="90" cy="7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rc 82"/>
              <p:cNvSpPr>
                <a:spLocks/>
              </p:cNvSpPr>
              <p:nvPr/>
            </p:nvSpPr>
            <p:spPr bwMode="auto">
              <a:xfrm rot="5400000">
                <a:off x="1184" y="1902"/>
                <a:ext cx="73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0 w 43200"/>
                  <a:gd name="T1" fmla="*/ 22918 h 22918"/>
                  <a:gd name="T2" fmla="*/ 43200 w 43200"/>
                  <a:gd name="T3" fmla="*/ 21600 h 22918"/>
                  <a:gd name="T4" fmla="*/ 21600 w 43200"/>
                  <a:gd name="T5" fmla="*/ 21600 h 22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918" fill="none" extrusionOk="0">
                    <a:moveTo>
                      <a:pt x="40" y="22917"/>
                    </a:moveTo>
                    <a:cubicBezTo>
                      <a:pt x="13" y="22479"/>
                      <a:pt x="0" y="2203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18" stroke="0" extrusionOk="0">
                    <a:moveTo>
                      <a:pt x="40" y="22917"/>
                    </a:moveTo>
                    <a:cubicBezTo>
                      <a:pt x="13" y="22479"/>
                      <a:pt x="0" y="2203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83"/>
              <p:cNvSpPr>
                <a:spLocks noChangeArrowheads="1"/>
              </p:cNvSpPr>
              <p:nvPr/>
            </p:nvSpPr>
            <p:spPr bwMode="auto">
              <a:xfrm flipH="1">
                <a:off x="1221" y="1896"/>
                <a:ext cx="14" cy="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Oval 84"/>
            <p:cNvSpPr>
              <a:spLocks noChangeArrowheads="1"/>
            </p:cNvSpPr>
            <p:nvPr/>
          </p:nvSpPr>
          <p:spPr bwMode="auto">
            <a:xfrm>
              <a:off x="2442" y="2210"/>
              <a:ext cx="333" cy="332"/>
            </a:xfrm>
            <a:prstGeom prst="ellipse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sz="900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0" name="Oval 85"/>
            <p:cNvSpPr>
              <a:spLocks noChangeArrowheads="1"/>
            </p:cNvSpPr>
            <p:nvPr/>
          </p:nvSpPr>
          <p:spPr bwMode="auto">
            <a:xfrm>
              <a:off x="2442" y="1547"/>
              <a:ext cx="333" cy="332"/>
            </a:xfrm>
            <a:prstGeom prst="ellipse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sz="900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" name="Oval 86"/>
            <p:cNvSpPr>
              <a:spLocks noChangeArrowheads="1"/>
            </p:cNvSpPr>
            <p:nvPr/>
          </p:nvSpPr>
          <p:spPr bwMode="auto">
            <a:xfrm>
              <a:off x="2442" y="2873"/>
              <a:ext cx="333" cy="332"/>
            </a:xfrm>
            <a:prstGeom prst="ellipse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sz="9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2" name="Rectangle 87"/>
            <p:cNvSpPr>
              <a:spLocks noChangeArrowheads="1"/>
            </p:cNvSpPr>
            <p:nvPr/>
          </p:nvSpPr>
          <p:spPr bwMode="auto">
            <a:xfrm>
              <a:off x="288" y="2666"/>
              <a:ext cx="1533" cy="663"/>
            </a:xfrm>
            <a:prstGeom prst="rect">
              <a:avLst/>
            </a:prstGeom>
            <a:solidFill>
              <a:srgbClr val="2A2A2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88"/>
            <p:cNvSpPr>
              <a:spLocks noChangeShapeType="1"/>
            </p:cNvSpPr>
            <p:nvPr/>
          </p:nvSpPr>
          <p:spPr bwMode="auto">
            <a:xfrm>
              <a:off x="1041" y="1174"/>
              <a:ext cx="0" cy="215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Rectangle 185"/>
          <p:cNvSpPr>
            <a:spLocks noChangeArrowheads="1"/>
          </p:cNvSpPr>
          <p:nvPr/>
        </p:nvSpPr>
        <p:spPr bwMode="auto">
          <a:xfrm>
            <a:off x="101214" y="3425228"/>
            <a:ext cx="87507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/>
              <a:t>- </a:t>
            </a:r>
            <a:r>
              <a:rPr lang="en-US" sz="1500" dirty="0">
                <a:solidFill>
                  <a:srgbClr val="0000FF"/>
                </a:solidFill>
              </a:rPr>
              <a:t>The passivation layer is almost entirely removed when the substrate is warmed back up to room temperature</a:t>
            </a:r>
            <a:endParaRPr lang="en-US" sz="1500" dirty="0"/>
          </a:p>
        </p:txBody>
      </p:sp>
      <p:sp>
        <p:nvSpPr>
          <p:cNvPr id="40" name="Rectangle 185"/>
          <p:cNvSpPr>
            <a:spLocks noChangeArrowheads="1"/>
          </p:cNvSpPr>
          <p:nvPr/>
        </p:nvSpPr>
        <p:spPr bwMode="auto">
          <a:xfrm>
            <a:off x="6044179" y="4269716"/>
            <a:ext cx="105603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/>
              <a:t>Ex-situ XPS</a:t>
            </a:r>
          </a:p>
        </p:txBody>
      </p:sp>
      <p:sp>
        <p:nvSpPr>
          <p:cNvPr id="41" name="Text Box 90"/>
          <p:cNvSpPr txBox="1">
            <a:spLocks noChangeArrowheads="1"/>
          </p:cNvSpPr>
          <p:nvPr/>
        </p:nvSpPr>
        <p:spPr bwMode="auto">
          <a:xfrm>
            <a:off x="4885023" y="6103877"/>
            <a:ext cx="3876400" cy="2616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100" dirty="0">
                <a:latin typeface="Times New Roman" pitchFamily="18" charset="0"/>
              </a:rPr>
              <a:t>R. Dussart </a:t>
            </a:r>
            <a:r>
              <a:rPr lang="en-US" sz="1100" i="1" dirty="0">
                <a:latin typeface="Times New Roman" pitchFamily="18" charset="0"/>
              </a:rPr>
              <a:t>et al</a:t>
            </a:r>
            <a:r>
              <a:rPr lang="en-US" sz="1100" dirty="0">
                <a:latin typeface="Times New Roman" pitchFamily="18" charset="0"/>
              </a:rPr>
              <a:t> J. </a:t>
            </a:r>
            <a:r>
              <a:rPr lang="en-US" sz="1100" dirty="0" err="1">
                <a:latin typeface="Times New Roman" pitchFamily="18" charset="0"/>
              </a:rPr>
              <a:t>Micromech</a:t>
            </a:r>
            <a:r>
              <a:rPr lang="en-US" sz="1100" dirty="0">
                <a:latin typeface="Times New Roman" pitchFamily="18" charset="0"/>
              </a:rPr>
              <a:t>. </a:t>
            </a:r>
            <a:r>
              <a:rPr lang="en-US" sz="1100" dirty="0" err="1">
                <a:latin typeface="Times New Roman" pitchFamily="18" charset="0"/>
              </a:rPr>
              <a:t>Microeng</a:t>
            </a:r>
            <a:r>
              <a:rPr lang="en-US" sz="1100" dirty="0">
                <a:latin typeface="Times New Roman" pitchFamily="18" charset="0"/>
              </a:rPr>
              <a:t>., 14, 190-196 (2004)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605521" y="282271"/>
            <a:ext cx="48734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Deep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cryoetching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silicon </a:t>
            </a:r>
          </a:p>
        </p:txBody>
      </p:sp>
    </p:spTree>
    <p:extLst>
      <p:ext uri="{BB962C8B-B14F-4D97-AF65-F5344CB8AC3E}">
        <p14:creationId xmlns:p14="http://schemas.microsoft.com/office/powerpoint/2010/main" val="41825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flipH="1">
            <a:off x="3142650" y="1052252"/>
            <a:ext cx="28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Passivation mechanism</a:t>
            </a:r>
          </a:p>
        </p:txBody>
      </p:sp>
      <p:sp>
        <p:nvSpPr>
          <p:cNvPr id="13" name="Text Box 907"/>
          <p:cNvSpPr txBox="1">
            <a:spLocks noChangeArrowheads="1"/>
          </p:cNvSpPr>
          <p:nvPr/>
        </p:nvSpPr>
        <p:spPr bwMode="auto">
          <a:xfrm>
            <a:off x="455609" y="1595140"/>
            <a:ext cx="8281379" cy="738664"/>
          </a:xfrm>
          <a:prstGeom prst="rect">
            <a:avLst/>
          </a:prstGeom>
          <a:solidFill>
            <a:srgbClr val="9BD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600" b="1" dirty="0">
                <a:solidFill>
                  <a:srgbClr val="0000FF"/>
                </a:solidFill>
              </a:rPr>
              <a:t>- </a:t>
            </a:r>
            <a:r>
              <a:rPr lang="fr-FR" sz="1600" dirty="0">
                <a:solidFill>
                  <a:srgbClr val="0000FF"/>
                </a:solidFill>
              </a:rPr>
              <a:t>A SiF</a:t>
            </a:r>
            <a:r>
              <a:rPr lang="fr-FR" sz="1600" baseline="-25000" dirty="0">
                <a:solidFill>
                  <a:srgbClr val="0000FF"/>
                </a:solidFill>
              </a:rPr>
              <a:t>4</a:t>
            </a:r>
            <a:r>
              <a:rPr lang="fr-FR" sz="1600" dirty="0">
                <a:solidFill>
                  <a:srgbClr val="0000FF"/>
                </a:solidFill>
              </a:rPr>
              <a:t>/O</a:t>
            </a:r>
            <a:r>
              <a:rPr lang="fr-FR" sz="1600" baseline="-25000" dirty="0">
                <a:solidFill>
                  <a:srgbClr val="0000FF"/>
                </a:solidFill>
              </a:rPr>
              <a:t>2</a:t>
            </a:r>
            <a:r>
              <a:rPr lang="fr-FR" sz="1600" dirty="0">
                <a:solidFill>
                  <a:srgbClr val="0000FF"/>
                </a:solidFill>
              </a:rPr>
              <a:t> plasma </a:t>
            </a:r>
            <a:r>
              <a:rPr lang="fr-FR" sz="1600" dirty="0" err="1">
                <a:solidFill>
                  <a:srgbClr val="0000FF"/>
                </a:solidFill>
              </a:rPr>
              <a:t>can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be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used</a:t>
            </a:r>
            <a:r>
              <a:rPr lang="fr-FR" sz="1600" dirty="0">
                <a:solidFill>
                  <a:srgbClr val="0000FF"/>
                </a:solidFill>
              </a:rPr>
              <a:t> to </a:t>
            </a:r>
            <a:r>
              <a:rPr lang="fr-FR" sz="1600" dirty="0" err="1">
                <a:solidFill>
                  <a:srgbClr val="0000FF"/>
                </a:solidFill>
              </a:rPr>
              <a:t>grow</a:t>
            </a:r>
            <a:r>
              <a:rPr lang="fr-FR" sz="1600" dirty="0">
                <a:solidFill>
                  <a:srgbClr val="0000FF"/>
                </a:solidFill>
              </a:rPr>
              <a:t> a </a:t>
            </a:r>
            <a:r>
              <a:rPr lang="fr-FR" sz="1600" dirty="0" err="1">
                <a:solidFill>
                  <a:srgbClr val="0000FF"/>
                </a:solidFill>
              </a:rPr>
              <a:t>SiO</a:t>
            </a:r>
            <a:r>
              <a:rPr lang="fr-FR" sz="1600" baseline="-25000" dirty="0" err="1">
                <a:solidFill>
                  <a:srgbClr val="0000FF"/>
                </a:solidFill>
              </a:rPr>
              <a:t>x</a:t>
            </a:r>
            <a:r>
              <a:rPr lang="fr-FR" sz="1600" dirty="0" err="1">
                <a:solidFill>
                  <a:srgbClr val="0000FF"/>
                </a:solidFill>
              </a:rPr>
              <a:t>F</a:t>
            </a:r>
            <a:r>
              <a:rPr lang="fr-FR" sz="1600" baseline="-25000" dirty="0" err="1">
                <a:solidFill>
                  <a:srgbClr val="0000FF"/>
                </a:solidFill>
              </a:rPr>
              <a:t>y</a:t>
            </a:r>
            <a:r>
              <a:rPr lang="fr-FR" sz="1600" dirty="0">
                <a:solidFill>
                  <a:srgbClr val="0000FF"/>
                </a:solidFill>
              </a:rPr>
              <a:t> passivation layer on flat surfaces</a:t>
            </a:r>
            <a:endParaRPr lang="en-US" sz="1600" b="1" baseline="-25000" dirty="0">
              <a:solidFill>
                <a:srgbClr val="0000FF"/>
              </a:solidFill>
            </a:endParaRPr>
          </a:p>
          <a:p>
            <a:pPr eaLnBrk="0" hangingPunct="0">
              <a:spcAft>
                <a:spcPts val="600"/>
              </a:spcAft>
            </a:pPr>
            <a:r>
              <a:rPr lang="en-US" sz="1600" dirty="0">
                <a:sym typeface="Wingdings" panose="05000000000000000000" pitchFamily="2" charset="2"/>
              </a:rPr>
              <a:t>	 monitoring of growth by in-situ </a:t>
            </a:r>
            <a:r>
              <a:rPr lang="en-US" sz="1600" dirty="0" err="1">
                <a:sym typeface="Wingdings" panose="05000000000000000000" pitchFamily="2" charset="2"/>
              </a:rPr>
              <a:t>ellipsometry</a:t>
            </a:r>
            <a:r>
              <a:rPr lang="en-US" sz="1600" dirty="0">
                <a:sym typeface="Wingdings" panose="05000000000000000000" pitchFamily="2" charset="2"/>
              </a:rPr>
              <a:t> for different substrate temperatures</a:t>
            </a:r>
            <a:endParaRPr lang="en-US" sz="1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930" y="2835728"/>
            <a:ext cx="3407781" cy="278979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55609" y="5688004"/>
            <a:ext cx="8114097" cy="661720"/>
          </a:xfrm>
          <a:prstGeom prst="rect">
            <a:avLst/>
          </a:prstGeom>
          <a:solidFill>
            <a:srgbClr val="9BD9FF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dirty="0"/>
              <a:t>- </a:t>
            </a:r>
            <a:r>
              <a:rPr lang="fr-FR" sz="1600" dirty="0" err="1"/>
              <a:t>During</a:t>
            </a:r>
            <a:r>
              <a:rPr lang="fr-FR" sz="1600" dirty="0"/>
              <a:t> </a:t>
            </a:r>
            <a:r>
              <a:rPr lang="fr-FR" sz="1600" dirty="0" err="1"/>
              <a:t>venting</a:t>
            </a:r>
            <a:r>
              <a:rPr lang="fr-FR" sz="1600" dirty="0"/>
              <a:t>/</a:t>
            </a:r>
            <a:r>
              <a:rPr lang="fr-FR" sz="1600" dirty="0" err="1"/>
              <a:t>warming</a:t>
            </a:r>
            <a:r>
              <a:rPr lang="fr-FR" sz="1600" dirty="0"/>
              <a:t> of the </a:t>
            </a:r>
            <a:r>
              <a:rPr lang="fr-FR" sz="1600" dirty="0" err="1"/>
              <a:t>sample</a:t>
            </a:r>
            <a:r>
              <a:rPr lang="fr-FR" sz="1600" dirty="0"/>
              <a:t>, a part of the layer </a:t>
            </a:r>
            <a:r>
              <a:rPr lang="fr-FR" sz="1600" dirty="0" err="1"/>
              <a:t>desorbs</a:t>
            </a:r>
            <a:r>
              <a:rPr lang="fr-FR" sz="1600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dirty="0"/>
              <a:t>- </a:t>
            </a:r>
            <a:r>
              <a:rPr lang="fr-FR" sz="1600" dirty="0" err="1"/>
              <a:t>Below</a:t>
            </a:r>
            <a:r>
              <a:rPr lang="fr-FR" sz="1600" dirty="0"/>
              <a:t> -100°C, the </a:t>
            </a:r>
            <a:r>
              <a:rPr lang="fr-FR" sz="1600" dirty="0" err="1"/>
              <a:t>deposited</a:t>
            </a:r>
            <a:r>
              <a:rPr lang="fr-FR" sz="1600" dirty="0"/>
              <a:t> layer </a:t>
            </a:r>
            <a:r>
              <a:rPr lang="fr-FR" sz="1600" dirty="0" err="1"/>
              <a:t>thickness</a:t>
            </a:r>
            <a:r>
              <a:rPr lang="fr-FR" sz="1600" dirty="0"/>
              <a:t> </a:t>
            </a:r>
            <a:r>
              <a:rPr lang="fr-FR" sz="1600" dirty="0" err="1"/>
              <a:t>decreases</a:t>
            </a:r>
            <a:r>
              <a:rPr lang="fr-FR" sz="1600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3960" y="6150600"/>
            <a:ext cx="28289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fr-FR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Antoun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J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JAP, 58, SEEB03 (2019)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397753" y="3568930"/>
            <a:ext cx="3038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/>
              <a:t>O</a:t>
            </a:r>
            <a:r>
              <a:rPr lang="en-US" sz="1400" baseline="-25000" dirty="0"/>
              <a:t>2</a:t>
            </a:r>
            <a:r>
              <a:rPr lang="en-US" sz="1400" dirty="0"/>
              <a:t> flow = SiF</a:t>
            </a:r>
            <a:r>
              <a:rPr lang="en-US" sz="1400" baseline="-25000" dirty="0"/>
              <a:t>4</a:t>
            </a:r>
            <a:r>
              <a:rPr lang="en-US" sz="1400" dirty="0"/>
              <a:t> flow = 50 </a:t>
            </a:r>
            <a:r>
              <a:rPr lang="en-US" sz="1400" dirty="0" err="1"/>
              <a:t>sccm</a:t>
            </a:r>
            <a:endParaRPr lang="en-US" sz="1400" dirty="0"/>
          </a:p>
          <a:p>
            <a:pPr>
              <a:spcAft>
                <a:spcPts val="300"/>
              </a:spcAft>
            </a:pPr>
            <a:r>
              <a:rPr lang="fr-FR" sz="1400" dirty="0" err="1"/>
              <a:t>P</a:t>
            </a:r>
            <a:r>
              <a:rPr lang="fr-FR" sz="1400" baseline="-25000" dirty="0" err="1"/>
              <a:t>source</a:t>
            </a:r>
            <a:r>
              <a:rPr lang="fr-FR" sz="1400" dirty="0"/>
              <a:t> = 1000 W</a:t>
            </a:r>
          </a:p>
          <a:p>
            <a:pPr>
              <a:spcAft>
                <a:spcPts val="300"/>
              </a:spcAft>
            </a:pPr>
            <a:r>
              <a:rPr lang="fr-FR" sz="1400" dirty="0" err="1"/>
              <a:t>P</a:t>
            </a:r>
            <a:r>
              <a:rPr lang="fr-FR" sz="1400" baseline="-25000" dirty="0" err="1"/>
              <a:t>bias</a:t>
            </a:r>
            <a:r>
              <a:rPr lang="fr-FR" sz="1400" dirty="0"/>
              <a:t> = 0 W</a:t>
            </a:r>
          </a:p>
          <a:p>
            <a:pPr>
              <a:spcAft>
                <a:spcPts val="300"/>
              </a:spcAft>
            </a:pPr>
            <a:r>
              <a:rPr lang="fr-FR" sz="1400" dirty="0"/>
              <a:t>Pressure = 3 Pa</a:t>
            </a:r>
          </a:p>
          <a:p>
            <a:r>
              <a:rPr lang="fr-FR" sz="1400" dirty="0"/>
              <a:t>P</a:t>
            </a:r>
            <a:r>
              <a:rPr lang="en-US" sz="1400" dirty="0" err="1"/>
              <a:t>rocess</a:t>
            </a:r>
            <a:r>
              <a:rPr lang="en-US" sz="1400" dirty="0"/>
              <a:t> duration: 30 s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21854" y="2659491"/>
            <a:ext cx="414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dirty="0">
                <a:solidFill>
                  <a:srgbClr val="0000FF"/>
                </a:solidFill>
              </a:rPr>
              <a:t>- </a:t>
            </a:r>
            <a:r>
              <a:rPr lang="fr-FR" sz="1600" dirty="0" err="1">
                <a:solidFill>
                  <a:srgbClr val="0000FF"/>
                </a:solidFill>
              </a:rPr>
              <a:t>Thicker</a:t>
            </a:r>
            <a:r>
              <a:rPr lang="fr-FR" sz="1600" dirty="0">
                <a:solidFill>
                  <a:srgbClr val="0000FF"/>
                </a:solidFill>
              </a:rPr>
              <a:t> layer by </a:t>
            </a:r>
            <a:r>
              <a:rPr lang="fr-FR" sz="1600" dirty="0" err="1">
                <a:solidFill>
                  <a:srgbClr val="0000FF"/>
                </a:solidFill>
              </a:rPr>
              <a:t>decreasing</a:t>
            </a:r>
            <a:r>
              <a:rPr lang="fr-FR" sz="1600" dirty="0">
                <a:solidFill>
                  <a:srgbClr val="0000FF"/>
                </a:solidFill>
              </a:rPr>
              <a:t> the </a:t>
            </a:r>
            <a:r>
              <a:rPr lang="fr-FR" sz="1600" dirty="0" err="1">
                <a:solidFill>
                  <a:srgbClr val="0000FF"/>
                </a:solidFill>
              </a:rPr>
              <a:t>temperature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br>
              <a:rPr lang="fr-FR" sz="1600" dirty="0">
                <a:solidFill>
                  <a:srgbClr val="0000FF"/>
                </a:solidFill>
              </a:rPr>
            </a:br>
            <a:r>
              <a:rPr lang="fr-FR" sz="1600" dirty="0">
                <a:solidFill>
                  <a:srgbClr val="0000FF"/>
                </a:solidFill>
              </a:rPr>
              <a:t>   </a:t>
            </a:r>
            <a:r>
              <a:rPr lang="fr-FR" sz="1600" dirty="0" err="1">
                <a:solidFill>
                  <a:srgbClr val="0000FF"/>
                </a:solidFill>
              </a:rPr>
              <a:t>from</a:t>
            </a:r>
            <a:r>
              <a:rPr lang="fr-FR" sz="1600" dirty="0">
                <a:solidFill>
                  <a:srgbClr val="0000FF"/>
                </a:solidFill>
              </a:rPr>
              <a:t> 20 to -100°C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05521" y="282271"/>
            <a:ext cx="48734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Deep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cryoetching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silicon </a:t>
            </a:r>
          </a:p>
        </p:txBody>
      </p:sp>
    </p:spTree>
    <p:extLst>
      <p:ext uri="{BB962C8B-B14F-4D97-AF65-F5344CB8AC3E}">
        <p14:creationId xmlns:p14="http://schemas.microsoft.com/office/powerpoint/2010/main" val="33940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flipH="1">
            <a:off x="2935704" y="1042204"/>
            <a:ext cx="28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Passivation mechanism</a:t>
            </a:r>
          </a:p>
        </p:txBody>
      </p:sp>
      <p:pic>
        <p:nvPicPr>
          <p:cNvPr id="11" name="Imag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504" y="2389898"/>
            <a:ext cx="3540137" cy="29158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481455789"/>
              </p:ext>
            </p:extLst>
          </p:nvPr>
        </p:nvGraphicFramePr>
        <p:xfrm>
          <a:off x="1705449" y="2907741"/>
          <a:ext cx="2364260" cy="174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294501" y="1497961"/>
            <a:ext cx="8382140" cy="661720"/>
          </a:xfrm>
          <a:prstGeom prst="rect">
            <a:avLst/>
          </a:prstGeom>
          <a:solidFill>
            <a:srgbClr val="9BD9FF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- </a:t>
            </a:r>
            <a:r>
              <a:rPr lang="en-US" sz="1600" dirty="0">
                <a:solidFill>
                  <a:srgbClr val="0000FF"/>
                </a:solidFill>
              </a:rPr>
              <a:t>Both </a:t>
            </a:r>
            <a:r>
              <a:rPr lang="en-US" sz="1600" dirty="0" err="1">
                <a:solidFill>
                  <a:srgbClr val="0000FF"/>
                </a:solidFill>
              </a:rPr>
              <a:t>SiF</a:t>
            </a:r>
            <a:r>
              <a:rPr lang="en-US" sz="1600" baseline="-25000" dirty="0" err="1">
                <a:solidFill>
                  <a:srgbClr val="0000FF"/>
                </a:solidFill>
              </a:rPr>
              <a:t>x</a:t>
            </a:r>
            <a:r>
              <a:rPr lang="en-US" sz="1600" dirty="0">
                <a:solidFill>
                  <a:srgbClr val="0000FF"/>
                </a:solidFill>
              </a:rPr>
              <a:t> species and O atoms are required to form the </a:t>
            </a:r>
            <a:r>
              <a:rPr lang="en-US" sz="1600" dirty="0" err="1">
                <a:solidFill>
                  <a:srgbClr val="0000FF"/>
                </a:solidFill>
              </a:rPr>
              <a:t>SiO</a:t>
            </a:r>
            <a:r>
              <a:rPr lang="en-US" sz="1600" baseline="-25000" dirty="0" err="1">
                <a:solidFill>
                  <a:srgbClr val="0000FF"/>
                </a:solidFill>
              </a:rPr>
              <a:t>x</a:t>
            </a:r>
            <a:r>
              <a:rPr lang="en-US" sz="1600" dirty="0" err="1">
                <a:solidFill>
                  <a:srgbClr val="0000FF"/>
                </a:solidFill>
              </a:rPr>
              <a:t>F</a:t>
            </a:r>
            <a:r>
              <a:rPr lang="en-US" sz="1600" baseline="-25000" dirty="0" err="1">
                <a:solidFill>
                  <a:srgbClr val="0000FF"/>
                </a:solidFill>
              </a:rPr>
              <a:t>y</a:t>
            </a:r>
            <a:r>
              <a:rPr lang="en-US" sz="1600" dirty="0">
                <a:solidFill>
                  <a:srgbClr val="0000FF"/>
                </a:solidFill>
              </a:rPr>
              <a:t> layer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- Decomposition of their role…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74528" y="4930154"/>
            <a:ext cx="821423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- Growth during the SiF</a:t>
            </a:r>
            <a:r>
              <a:rPr lang="en-US" sz="1500" baseline="-25000" dirty="0"/>
              <a:t>4</a:t>
            </a:r>
            <a:r>
              <a:rPr lang="en-US" sz="1500" dirty="0"/>
              <a:t> plasma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- </a:t>
            </a:r>
            <a:r>
              <a:rPr lang="en-US" sz="1500" dirty="0">
                <a:solidFill>
                  <a:srgbClr val="0000FF"/>
                </a:solidFill>
              </a:rPr>
              <a:t>Thicker </a:t>
            </a:r>
            <a:r>
              <a:rPr lang="en-US" sz="1500" dirty="0" err="1">
                <a:solidFill>
                  <a:srgbClr val="0000FF"/>
                </a:solidFill>
              </a:rPr>
              <a:t>SiO</a:t>
            </a:r>
            <a:r>
              <a:rPr lang="en-US" sz="1500" baseline="-25000" dirty="0" err="1">
                <a:solidFill>
                  <a:srgbClr val="0000FF"/>
                </a:solidFill>
              </a:rPr>
              <a:t>x</a:t>
            </a:r>
            <a:r>
              <a:rPr lang="en-US" sz="1500" dirty="0" err="1">
                <a:solidFill>
                  <a:srgbClr val="0000FF"/>
                </a:solidFill>
              </a:rPr>
              <a:t>F</a:t>
            </a:r>
            <a:r>
              <a:rPr lang="en-US" sz="1500" baseline="-25000" dirty="0" err="1">
                <a:solidFill>
                  <a:srgbClr val="0000FF"/>
                </a:solidFill>
              </a:rPr>
              <a:t>y</a:t>
            </a:r>
            <a:r>
              <a:rPr lang="en-US" sz="1500" dirty="0">
                <a:solidFill>
                  <a:srgbClr val="0000FF"/>
                </a:solidFill>
              </a:rPr>
              <a:t> layer at low temperature</a:t>
            </a:r>
          </a:p>
          <a:p>
            <a:pPr marL="1200150" lvl="2" indent="-28575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sz="1500" dirty="0" err="1">
                <a:solidFill>
                  <a:srgbClr val="0000FF"/>
                </a:solidFill>
              </a:rPr>
              <a:t>Physisorption</a:t>
            </a:r>
            <a:r>
              <a:rPr lang="en-US" sz="1500" dirty="0"/>
              <a:t> and accumulation of </a:t>
            </a:r>
            <a:r>
              <a:rPr lang="en-US" sz="1500" dirty="0" err="1"/>
              <a:t>SiF</a:t>
            </a:r>
            <a:r>
              <a:rPr lang="en-US" sz="1500" baseline="-25000" dirty="0" err="1"/>
              <a:t>x</a:t>
            </a:r>
            <a:r>
              <a:rPr lang="en-US" sz="1500" dirty="0"/>
              <a:t>  at the surface favored at low temperature</a:t>
            </a:r>
          </a:p>
          <a:p>
            <a:pPr marL="1200150" lvl="2" indent="-28575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sz="1500" dirty="0">
                <a:solidFill>
                  <a:srgbClr val="0000FF"/>
                </a:solidFill>
              </a:rPr>
              <a:t>Higher surface residence time</a:t>
            </a:r>
          </a:p>
          <a:p>
            <a:pPr marL="1200150" lvl="2" indent="-28575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sz="1500" dirty="0"/>
              <a:t> Oxidation of the </a:t>
            </a:r>
            <a:r>
              <a:rPr lang="en-US" sz="1500" dirty="0" err="1"/>
              <a:t>SiF</a:t>
            </a:r>
            <a:r>
              <a:rPr lang="en-US" sz="1500" baseline="-25000" dirty="0" err="1"/>
              <a:t>x</a:t>
            </a:r>
            <a:r>
              <a:rPr lang="en-US" sz="1500" dirty="0"/>
              <a:t> during the oxygen plasma (not detected by </a:t>
            </a:r>
            <a:r>
              <a:rPr lang="en-US" sz="1500" dirty="0" err="1"/>
              <a:t>ellipsometry</a:t>
            </a:r>
            <a:r>
              <a:rPr lang="en-US" sz="1500" dirty="0"/>
              <a:t>)</a:t>
            </a:r>
            <a:endParaRPr lang="en-US" sz="15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294501" y="2389898"/>
            <a:ext cx="3694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FF"/>
                </a:solidFill>
              </a:rPr>
              <a:t>- Alternation of O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 plasma and SiF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>
                <a:solidFill>
                  <a:srgbClr val="0000FF"/>
                </a:solidFill>
              </a:rPr>
              <a:t> plasma</a:t>
            </a:r>
          </a:p>
        </p:txBody>
      </p:sp>
      <p:sp>
        <p:nvSpPr>
          <p:cNvPr id="2" name="Rectangle 1"/>
          <p:cNvSpPr/>
          <p:nvPr/>
        </p:nvSpPr>
        <p:spPr>
          <a:xfrm>
            <a:off x="5193892" y="1914346"/>
            <a:ext cx="3537284" cy="261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Dussart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J. Phys. D: Appl. Phys. 47 123001 (2014)</a:t>
            </a:r>
            <a:endParaRPr lang="en-US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605521" y="282271"/>
            <a:ext cx="48734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Deep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cryoetching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silicon </a:t>
            </a:r>
          </a:p>
        </p:txBody>
      </p:sp>
    </p:spTree>
    <p:extLst>
      <p:ext uri="{BB962C8B-B14F-4D97-AF65-F5344CB8AC3E}">
        <p14:creationId xmlns:p14="http://schemas.microsoft.com/office/powerpoint/2010/main" val="13062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flipH="1">
            <a:off x="3259555" y="1072849"/>
            <a:ext cx="28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Passivation mechanism</a:t>
            </a: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>
            <a:off x="1181588" y="3764960"/>
            <a:ext cx="2960678" cy="565064"/>
          </a:xfrm>
          <a:custGeom>
            <a:avLst/>
            <a:gdLst>
              <a:gd name="T0" fmla="*/ 768 w 768"/>
              <a:gd name="T1" fmla="*/ 880 h 880"/>
              <a:gd name="T2" fmla="*/ 0 w 768"/>
              <a:gd name="T3" fmla="*/ 880 h 880"/>
              <a:gd name="T4" fmla="*/ 0 w 768"/>
              <a:gd name="T5" fmla="*/ 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880">
                <a:moveTo>
                  <a:pt x="768" y="880"/>
                </a:moveTo>
                <a:lnTo>
                  <a:pt x="0" y="88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47" name="Rectangle 6"/>
          <p:cNvSpPr>
            <a:spLocks noChangeAspect="1" noChangeArrowheads="1"/>
          </p:cNvSpPr>
          <p:nvPr/>
        </p:nvSpPr>
        <p:spPr bwMode="auto">
          <a:xfrm>
            <a:off x="4507059" y="3830770"/>
            <a:ext cx="971550" cy="1028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48" name="Trapèze 47"/>
          <p:cNvSpPr/>
          <p:nvPr/>
        </p:nvSpPr>
        <p:spPr>
          <a:xfrm>
            <a:off x="4530845" y="3858627"/>
            <a:ext cx="917218" cy="912114"/>
          </a:xfrm>
          <a:prstGeom prst="trapezoid">
            <a:avLst/>
          </a:prstGeom>
          <a:gradFill flip="none" rotWithShape="1">
            <a:gsLst>
              <a:gs pos="0">
                <a:srgbClr val="FFCCFF"/>
              </a:gs>
              <a:gs pos="24000">
                <a:srgbClr val="FFDFFF"/>
              </a:gs>
              <a:gs pos="0">
                <a:srgbClr val="FF99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5261405" y="4194485"/>
            <a:ext cx="1394877" cy="2805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756" y="2219701"/>
            <a:ext cx="3363515" cy="276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6817697" y="4279574"/>
            <a:ext cx="632121" cy="20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2" name="Rectangle 51"/>
          <p:cNvSpPr/>
          <p:nvPr/>
        </p:nvSpPr>
        <p:spPr>
          <a:xfrm flipV="1">
            <a:off x="5318560" y="4225824"/>
            <a:ext cx="1191062" cy="14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6363911" y="4960822"/>
            <a:ext cx="151442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350" b="1" dirty="0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Surface </a:t>
            </a:r>
            <a:r>
              <a:rPr lang="fr-FR" altLang="fr-FR" sz="1350" b="1" dirty="0" err="1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endParaRPr lang="fr-FR" altLang="fr-FR" sz="1350" b="1" dirty="0">
              <a:solidFill>
                <a:srgbClr val="0066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Freeform 12"/>
          <p:cNvSpPr>
            <a:spLocks/>
          </p:cNvSpPr>
          <p:nvPr/>
        </p:nvSpPr>
        <p:spPr bwMode="auto">
          <a:xfrm>
            <a:off x="3691771" y="2685121"/>
            <a:ext cx="813342" cy="1250274"/>
          </a:xfrm>
          <a:custGeom>
            <a:avLst/>
            <a:gdLst>
              <a:gd name="T0" fmla="*/ 768 w 768"/>
              <a:gd name="T1" fmla="*/ 880 h 880"/>
              <a:gd name="T2" fmla="*/ 0 w 768"/>
              <a:gd name="T3" fmla="*/ 880 h 880"/>
              <a:gd name="T4" fmla="*/ 0 w 768"/>
              <a:gd name="T5" fmla="*/ 0 h 880"/>
              <a:gd name="connsiteX0" fmla="*/ 10000 w 10000"/>
              <a:gd name="connsiteY0" fmla="*/ 10000 h 10000"/>
              <a:gd name="connsiteX1" fmla="*/ 6540 w 10000"/>
              <a:gd name="connsiteY1" fmla="*/ 9989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9759 w 9759"/>
              <a:gd name="connsiteY0" fmla="*/ 8508 h 10000"/>
              <a:gd name="connsiteX1" fmla="*/ 6540 w 9759"/>
              <a:gd name="connsiteY1" fmla="*/ 9989 h 10000"/>
              <a:gd name="connsiteX2" fmla="*/ 0 w 9759"/>
              <a:gd name="connsiteY2" fmla="*/ 10000 h 10000"/>
              <a:gd name="connsiteX3" fmla="*/ 0 w 9759"/>
              <a:gd name="connsiteY3" fmla="*/ 0 h 10000"/>
              <a:gd name="connsiteX0" fmla="*/ 10000 w 10000"/>
              <a:gd name="connsiteY0" fmla="*/ 8508 h 10000"/>
              <a:gd name="connsiteX1" fmla="*/ 9999 w 10000"/>
              <a:gd name="connsiteY1" fmla="*/ 9989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8020 h 10000"/>
              <a:gd name="connsiteX1" fmla="*/ 9999 w 10000"/>
              <a:gd name="connsiteY1" fmla="*/ 9989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9911 w 9999"/>
              <a:gd name="connsiteY0" fmla="*/ 9436 h 10000"/>
              <a:gd name="connsiteX1" fmla="*/ 9999 w 9999"/>
              <a:gd name="connsiteY1" fmla="*/ 9989 h 10000"/>
              <a:gd name="connsiteX2" fmla="*/ 0 w 9999"/>
              <a:gd name="connsiteY2" fmla="*/ 10000 h 10000"/>
              <a:gd name="connsiteX3" fmla="*/ 0 w 9999"/>
              <a:gd name="connsiteY3" fmla="*/ 0 h 10000"/>
              <a:gd name="connsiteX0" fmla="*/ 11155 w 11155"/>
              <a:gd name="connsiteY0" fmla="*/ 6073 h 10000"/>
              <a:gd name="connsiteX1" fmla="*/ 10000 w 11155"/>
              <a:gd name="connsiteY1" fmla="*/ 9989 h 10000"/>
              <a:gd name="connsiteX2" fmla="*/ 0 w 11155"/>
              <a:gd name="connsiteY2" fmla="*/ 10000 h 10000"/>
              <a:gd name="connsiteX3" fmla="*/ 0 w 11155"/>
              <a:gd name="connsiteY3" fmla="*/ 0 h 10000"/>
              <a:gd name="connsiteX0" fmla="*/ 11155 w 11155"/>
              <a:gd name="connsiteY0" fmla="*/ 6073 h 10000"/>
              <a:gd name="connsiteX1" fmla="*/ 10000 w 11155"/>
              <a:gd name="connsiteY1" fmla="*/ 9989 h 10000"/>
              <a:gd name="connsiteX2" fmla="*/ 0 w 11155"/>
              <a:gd name="connsiteY2" fmla="*/ 10000 h 10000"/>
              <a:gd name="connsiteX3" fmla="*/ 0 w 11155"/>
              <a:gd name="connsiteY3" fmla="*/ 0 h 10000"/>
              <a:gd name="connsiteX0" fmla="*/ 10001 w 10001"/>
              <a:gd name="connsiteY0" fmla="*/ 9495 h 10000"/>
              <a:gd name="connsiteX1" fmla="*/ 10000 w 10001"/>
              <a:gd name="connsiteY1" fmla="*/ 9989 h 10000"/>
              <a:gd name="connsiteX2" fmla="*/ 0 w 10001"/>
              <a:gd name="connsiteY2" fmla="*/ 10000 h 10000"/>
              <a:gd name="connsiteX3" fmla="*/ 0 w 10001"/>
              <a:gd name="connsiteY3" fmla="*/ 0 h 10000"/>
              <a:gd name="connsiteX0" fmla="*/ 10001 w 10001"/>
              <a:gd name="connsiteY0" fmla="*/ 10085 h 10217"/>
              <a:gd name="connsiteX1" fmla="*/ 10000 w 10001"/>
              <a:gd name="connsiteY1" fmla="*/ 9989 h 10217"/>
              <a:gd name="connsiteX2" fmla="*/ 0 w 10001"/>
              <a:gd name="connsiteY2" fmla="*/ 10000 h 10217"/>
              <a:gd name="connsiteX3" fmla="*/ 0 w 10001"/>
              <a:gd name="connsiteY3" fmla="*/ 0 h 1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" h="10217">
                <a:moveTo>
                  <a:pt x="10001" y="10085"/>
                </a:moveTo>
                <a:cubicBezTo>
                  <a:pt x="10001" y="10579"/>
                  <a:pt x="10000" y="9495"/>
                  <a:pt x="10000" y="9989"/>
                </a:cubicBezTo>
                <a:lnTo>
                  <a:pt x="0" y="1000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3328341" y="2687770"/>
            <a:ext cx="365267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3328341" y="2897320"/>
            <a:ext cx="365267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57" name="Line 15"/>
          <p:cNvSpPr>
            <a:spLocks noChangeShapeType="1"/>
          </p:cNvSpPr>
          <p:nvPr/>
        </p:nvSpPr>
        <p:spPr bwMode="auto">
          <a:xfrm>
            <a:off x="3328341" y="3106870"/>
            <a:ext cx="365267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3328341" y="3316420"/>
            <a:ext cx="365267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2099690" y="2859220"/>
            <a:ext cx="1097246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350" b="1" dirty="0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fr-FR" altLang="fr-FR" sz="1350" b="1" dirty="0" err="1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gas</a:t>
            </a:r>
            <a:r>
              <a:rPr lang="fr-FR" altLang="fr-FR" sz="1350" b="1" dirty="0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350" b="1" dirty="0" err="1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feed</a:t>
            </a:r>
            <a:endParaRPr lang="fr-FR" altLang="fr-FR" sz="1350" b="1" dirty="0">
              <a:solidFill>
                <a:srgbClr val="0066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4271315" y="3340642"/>
            <a:ext cx="1428750" cy="32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350" b="1" dirty="0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Plasma</a:t>
            </a:r>
          </a:p>
          <a:p>
            <a:pPr algn="ctr"/>
            <a:r>
              <a:rPr lang="fr-FR" altLang="fr-FR" sz="1350" b="1" dirty="0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745484" y="3780090"/>
            <a:ext cx="494700" cy="54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58079" y="3458740"/>
            <a:ext cx="1428750" cy="285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350" dirty="0">
                <a:ea typeface="Verdana" panose="020B0604030504040204" pitchFamily="34" charset="0"/>
                <a:cs typeface="Verdana" panose="020B0604030504040204" pitchFamily="34" charset="0"/>
              </a:rPr>
              <a:t>T </a:t>
            </a:r>
            <a:r>
              <a:rPr lang="fr-FR" altLang="fr-FR" sz="1350" dirty="0" err="1">
                <a:ea typeface="Verdana" panose="020B0604030504040204" pitchFamily="34" charset="0"/>
                <a:cs typeface="Verdana" panose="020B0604030504040204" pitchFamily="34" charset="0"/>
              </a:rPr>
              <a:t>controller</a:t>
            </a:r>
            <a:endParaRPr lang="fr-FR" altLang="fr-FR" sz="135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3875342" y="4193357"/>
            <a:ext cx="813202" cy="2805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grpSp>
        <p:nvGrpSpPr>
          <p:cNvPr id="64" name="Groupe 63"/>
          <p:cNvGrpSpPr/>
          <p:nvPr/>
        </p:nvGrpSpPr>
        <p:grpSpPr>
          <a:xfrm>
            <a:off x="6994262" y="3713786"/>
            <a:ext cx="364603" cy="594470"/>
            <a:chOff x="9381735" y="4070541"/>
            <a:chExt cx="486137" cy="792627"/>
          </a:xfrm>
        </p:grpSpPr>
        <p:sp>
          <p:nvSpPr>
            <p:cNvPr id="65" name="Rectangle 64"/>
            <p:cNvSpPr/>
            <p:nvPr/>
          </p:nvSpPr>
          <p:spPr>
            <a:xfrm>
              <a:off x="9381735" y="4070541"/>
              <a:ext cx="209869" cy="43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427213" y="4382789"/>
              <a:ext cx="98195" cy="43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7" name="Rectangle 66"/>
            <p:cNvSpPr/>
            <p:nvPr/>
          </p:nvSpPr>
          <p:spPr>
            <a:xfrm rot="3545824">
              <a:off x="9620455" y="4535553"/>
              <a:ext cx="98195" cy="396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8" name="Trapèze 67"/>
            <p:cNvSpPr/>
            <p:nvPr/>
          </p:nvSpPr>
          <p:spPr>
            <a:xfrm rot="14246743">
              <a:off x="9529306" y="4694264"/>
              <a:ext cx="182324" cy="155484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775654" y="4466833"/>
            <a:ext cx="1823185" cy="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350" b="1" dirty="0" err="1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Sample</a:t>
            </a:r>
            <a:r>
              <a:rPr lang="fr-FR" altLang="fr-FR" sz="1350" b="1" dirty="0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350" b="1" dirty="0" err="1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rod</a:t>
            </a:r>
            <a:endParaRPr lang="fr-FR" altLang="fr-FR" sz="1350" dirty="0">
              <a:solidFill>
                <a:srgbClr val="0066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altLang="fr-FR" sz="1350" b="1" dirty="0">
                <a:solidFill>
                  <a:srgbClr val="00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-180°C &lt; T &lt; +1100°C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3755375" y="3911489"/>
            <a:ext cx="845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Load</a:t>
            </a:r>
            <a:r>
              <a:rPr lang="fr-FR" sz="1350" dirty="0"/>
              <a:t> lock</a:t>
            </a:r>
          </a:p>
        </p:txBody>
      </p:sp>
      <p:sp>
        <p:nvSpPr>
          <p:cNvPr id="71" name="Organigramme : Joindre 70"/>
          <p:cNvSpPr/>
          <p:nvPr/>
        </p:nvSpPr>
        <p:spPr>
          <a:xfrm>
            <a:off x="6195033" y="4188489"/>
            <a:ext cx="223523" cy="2808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72" name="Rectangle à coins arrondis 71"/>
          <p:cNvSpPr/>
          <p:nvPr/>
        </p:nvSpPr>
        <p:spPr>
          <a:xfrm>
            <a:off x="5517774" y="4206742"/>
            <a:ext cx="552357" cy="2538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3" name="Rectangle à coins arrondis 72"/>
          <p:cNvSpPr/>
          <p:nvPr/>
        </p:nvSpPr>
        <p:spPr>
          <a:xfrm>
            <a:off x="5517202" y="4272892"/>
            <a:ext cx="553500" cy="1215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4" name="ZoneTexte 73"/>
          <p:cNvSpPr txBox="1"/>
          <p:nvPr/>
        </p:nvSpPr>
        <p:spPr>
          <a:xfrm>
            <a:off x="5296397" y="4927124"/>
            <a:ext cx="988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 err="1"/>
              <a:t>Differential</a:t>
            </a:r>
            <a:r>
              <a:rPr lang="fr-FR" sz="1350" dirty="0"/>
              <a:t> </a:t>
            </a:r>
            <a:r>
              <a:rPr lang="fr-FR" sz="1350" dirty="0" err="1"/>
              <a:t>pumping</a:t>
            </a:r>
            <a:endParaRPr lang="fr-FR" sz="1350" dirty="0"/>
          </a:p>
        </p:txBody>
      </p:sp>
      <p:cxnSp>
        <p:nvCxnSpPr>
          <p:cNvPr id="75" name="Connecteur droit 74"/>
          <p:cNvCxnSpPr/>
          <p:nvPr/>
        </p:nvCxnSpPr>
        <p:spPr>
          <a:xfrm>
            <a:off x="5793952" y="4480124"/>
            <a:ext cx="0" cy="480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712288" y="4206742"/>
            <a:ext cx="156615" cy="25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77" name="Groupe 76"/>
          <p:cNvGrpSpPr/>
          <p:nvPr/>
        </p:nvGrpSpPr>
        <p:grpSpPr>
          <a:xfrm>
            <a:off x="1722398" y="4264440"/>
            <a:ext cx="3631882" cy="120647"/>
            <a:chOff x="2352583" y="4832040"/>
            <a:chExt cx="4842509" cy="160863"/>
          </a:xfrm>
        </p:grpSpPr>
        <p:sp>
          <p:nvSpPr>
            <p:cNvPr id="78" name="Rectangle 77" descr="Diagonales larges vers le bas"/>
            <p:cNvSpPr>
              <a:spLocks noChangeArrowheads="1"/>
            </p:cNvSpPr>
            <p:nvPr/>
          </p:nvSpPr>
          <p:spPr bwMode="auto">
            <a:xfrm>
              <a:off x="2352583" y="4832040"/>
              <a:ext cx="4842509" cy="160863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rgbClr val="FFFFFF"/>
              </a:bgClr>
            </a:patt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350"/>
            </a:p>
          </p:txBody>
        </p:sp>
        <p:sp>
          <p:nvSpPr>
            <p:cNvPr id="79" name="Rectangle 11"/>
            <p:cNvSpPr>
              <a:spLocks noChangeArrowheads="1"/>
            </p:cNvSpPr>
            <p:nvPr/>
          </p:nvSpPr>
          <p:spPr bwMode="auto">
            <a:xfrm>
              <a:off x="6551240" y="4840503"/>
              <a:ext cx="304800" cy="77787"/>
            </a:xfrm>
            <a:prstGeom prst="rect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350"/>
            </a:p>
          </p:txBody>
        </p:sp>
      </p:grpSp>
      <p:sp>
        <p:nvSpPr>
          <p:cNvPr id="80" name="ZoneTexte 79"/>
          <p:cNvSpPr txBox="1"/>
          <p:nvPr/>
        </p:nvSpPr>
        <p:spPr>
          <a:xfrm>
            <a:off x="4640422" y="2919015"/>
            <a:ext cx="1493101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350" dirty="0"/>
              <a:t>Electron multiplier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7323576" y="2346239"/>
            <a:ext cx="163084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50" dirty="0" err="1"/>
              <a:t>Hemispherical</a:t>
            </a:r>
            <a:r>
              <a:rPr lang="fr-FR" sz="1350" dirty="0"/>
              <a:t> </a:t>
            </a:r>
            <a:r>
              <a:rPr lang="fr-FR" sz="1350" dirty="0" err="1"/>
              <a:t>analyzer</a:t>
            </a:r>
            <a:endParaRPr lang="fr-FR" sz="1350" dirty="0"/>
          </a:p>
        </p:txBody>
      </p:sp>
      <p:sp>
        <p:nvSpPr>
          <p:cNvPr id="82" name="ZoneTexte 81"/>
          <p:cNvSpPr txBox="1"/>
          <p:nvPr/>
        </p:nvSpPr>
        <p:spPr>
          <a:xfrm>
            <a:off x="7659061" y="3238174"/>
            <a:ext cx="109157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50" dirty="0"/>
              <a:t>X-ray source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5741047" y="3184886"/>
            <a:ext cx="106919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350" dirty="0" err="1"/>
              <a:t>Electrostatic</a:t>
            </a:r>
            <a:r>
              <a:rPr lang="fr-FR" sz="1350" dirty="0"/>
              <a:t> </a:t>
            </a:r>
            <a:r>
              <a:rPr lang="fr-FR" sz="1350" dirty="0" err="1"/>
              <a:t>lenses</a:t>
            </a:r>
            <a:endParaRPr lang="fr-FR" sz="1350" dirty="0"/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495" y="5897140"/>
            <a:ext cx="1245687" cy="591701"/>
          </a:xfrm>
          <a:prstGeom prst="rect">
            <a:avLst/>
          </a:prstGeom>
        </p:spPr>
      </p:pic>
      <p:pic>
        <p:nvPicPr>
          <p:cNvPr id="86" name="Picture 61" descr="2x2_fr_quadr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478" y="5934979"/>
            <a:ext cx="467964" cy="4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2" descr="logo un2011quadri_larg4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589" y="5961648"/>
            <a:ext cx="922980" cy="5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189070" y="1556560"/>
            <a:ext cx="5983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OPTIMIST Platform (IMN, Nantes) =&gt; Quasi in-situ XPS </a:t>
            </a:r>
          </a:p>
        </p:txBody>
      </p:sp>
      <p:sp>
        <p:nvSpPr>
          <p:cNvPr id="89" name="Titre 88"/>
          <p:cNvSpPr txBox="1">
            <a:spLocks noGrp="1"/>
          </p:cNvSpPr>
          <p:nvPr>
            <p:ph type="title"/>
          </p:nvPr>
        </p:nvSpPr>
        <p:spPr>
          <a:xfrm>
            <a:off x="1335088" y="0"/>
            <a:ext cx="7808912" cy="981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Deep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cryoetching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silicon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96" y="5923690"/>
            <a:ext cx="896189" cy="4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4.44444E-6 L 0.2283 4.44444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8" grpId="1" animBg="1"/>
      <p:bldP spid="49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 animBg="1"/>
      <p:bldP spid="62" grpId="0" animBg="1"/>
      <p:bldP spid="63" grpId="0" animBg="1"/>
      <p:bldP spid="69" grpId="0"/>
      <p:bldP spid="70" grpId="0"/>
      <p:bldP spid="71" grpId="0" animBg="1"/>
      <p:bldP spid="71" grpId="1" animBg="1"/>
      <p:bldP spid="72" grpId="0" animBg="1"/>
      <p:bldP spid="73" grpId="0" animBg="1"/>
      <p:bldP spid="74" grpId="0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flipH="1">
            <a:off x="1210392" y="1049363"/>
            <a:ext cx="526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Passivation mechanism : in-situ XPS analyses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778" y="2058015"/>
            <a:ext cx="4735024" cy="4230606"/>
          </a:xfrm>
          <a:prstGeom prst="rect">
            <a:avLst/>
          </a:prstGeom>
        </p:spPr>
      </p:pic>
      <p:sp>
        <p:nvSpPr>
          <p:cNvPr id="14" name="Espace réservé du contenu 1"/>
          <p:cNvSpPr txBox="1">
            <a:spLocks/>
          </p:cNvSpPr>
          <p:nvPr/>
        </p:nvSpPr>
        <p:spPr>
          <a:xfrm>
            <a:off x="133902" y="1987458"/>
            <a:ext cx="4395758" cy="255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100" dirty="0"/>
              <a:t>a-Si sample ; 30 s ; SiF</a:t>
            </a:r>
            <a:r>
              <a:rPr lang="en-US" sz="1100" baseline="-25000" dirty="0"/>
              <a:t>4</a:t>
            </a:r>
            <a:r>
              <a:rPr lang="en-US" sz="1100" dirty="0"/>
              <a:t> /O</a:t>
            </a:r>
            <a:r>
              <a:rPr lang="en-US" sz="1100" baseline="-25000" dirty="0"/>
              <a:t>2</a:t>
            </a:r>
            <a:r>
              <a:rPr lang="en-US" sz="1100" dirty="0"/>
              <a:t> : 25 % ;  3.0 Pa ; 200 W ICP power ; no bias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3902" y="1539469"/>
            <a:ext cx="6740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FF"/>
                </a:solidFill>
              </a:rPr>
              <a:t>- </a:t>
            </a:r>
            <a:r>
              <a:rPr lang="en-US" sz="1600" b="1" dirty="0" err="1">
                <a:solidFill>
                  <a:srgbClr val="0000FF"/>
                </a:solidFill>
              </a:rPr>
              <a:t>SiO</a:t>
            </a:r>
            <a:r>
              <a:rPr lang="en-US" sz="1600" b="1" baseline="-25000" dirty="0" err="1">
                <a:solidFill>
                  <a:srgbClr val="0000FF"/>
                </a:solidFill>
              </a:rPr>
              <a:t>x</a:t>
            </a:r>
            <a:r>
              <a:rPr lang="en-US" sz="1600" b="1" dirty="0" err="1">
                <a:solidFill>
                  <a:srgbClr val="0000FF"/>
                </a:solidFill>
              </a:rPr>
              <a:t>F</a:t>
            </a:r>
            <a:r>
              <a:rPr lang="en-US" sz="1600" b="1" baseline="-25000" dirty="0" err="1">
                <a:solidFill>
                  <a:srgbClr val="0000FF"/>
                </a:solidFill>
              </a:rPr>
              <a:t>y</a:t>
            </a:r>
            <a:r>
              <a:rPr lang="en-US" sz="1600" b="1" dirty="0">
                <a:solidFill>
                  <a:srgbClr val="0000FF"/>
                </a:solidFill>
              </a:rPr>
              <a:t> layer growth </a:t>
            </a:r>
            <a:r>
              <a:rPr lang="en-US" sz="1600" dirty="0">
                <a:solidFill>
                  <a:srgbClr val="0000FF"/>
                </a:solidFill>
              </a:rPr>
              <a:t>at 3 different temperatures : -40, -65 and -100°C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68828" y="2436289"/>
            <a:ext cx="3756074" cy="661720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1" dirty="0"/>
              <a:t>- </a:t>
            </a:r>
            <a:r>
              <a:rPr lang="fr-FR" sz="1600" u="sng" dirty="0">
                <a:solidFill>
                  <a:srgbClr val="0000FF"/>
                </a:solidFill>
              </a:rPr>
              <a:t>At -40°C</a:t>
            </a:r>
            <a:r>
              <a:rPr lang="fr-FR" sz="1600" dirty="0"/>
              <a:t>, 17.1% [F] ; 23.6% [O]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1600" dirty="0"/>
          </a:p>
        </p:txBody>
      </p:sp>
      <p:sp>
        <p:nvSpPr>
          <p:cNvPr id="38" name="Rectangle 37"/>
          <p:cNvSpPr/>
          <p:nvPr/>
        </p:nvSpPr>
        <p:spPr>
          <a:xfrm>
            <a:off x="168828" y="2824245"/>
            <a:ext cx="3756074" cy="338554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dirty="0"/>
              <a:t>=&gt; </a:t>
            </a:r>
            <a:r>
              <a:rPr lang="fr-FR" sz="1600" dirty="0" err="1"/>
              <a:t>After</a:t>
            </a:r>
            <a:r>
              <a:rPr lang="fr-FR" sz="1600" dirty="0"/>
              <a:t> </a:t>
            </a:r>
            <a:r>
              <a:rPr lang="fr-FR" sz="1600" dirty="0" err="1"/>
              <a:t>heating</a:t>
            </a:r>
            <a:r>
              <a:rPr lang="fr-FR" sz="1600" dirty="0"/>
              <a:t>: no </a:t>
            </a:r>
            <a:r>
              <a:rPr lang="fr-FR" sz="1600" dirty="0" err="1"/>
              <a:t>significant</a:t>
            </a:r>
            <a:r>
              <a:rPr lang="fr-FR" sz="1600" dirty="0"/>
              <a:t> change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2402" y="3459924"/>
            <a:ext cx="3752500" cy="659233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dirty="0"/>
              <a:t>-  </a:t>
            </a:r>
            <a:r>
              <a:rPr lang="en-US" sz="1600" u="sng" dirty="0">
                <a:solidFill>
                  <a:srgbClr val="0000FF"/>
                </a:solidFill>
              </a:rPr>
              <a:t>At -65°C</a:t>
            </a:r>
            <a:r>
              <a:rPr lang="en-US" sz="1600" dirty="0"/>
              <a:t>, 20.0% [F] ; 22.8% [O]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6190" y="3784114"/>
            <a:ext cx="3738712" cy="338554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=&gt; After heating: a little decrease of [F]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3552" y="4419919"/>
            <a:ext cx="3756074" cy="907941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dirty="0"/>
              <a:t>- </a:t>
            </a:r>
            <a:r>
              <a:rPr lang="en-US" sz="1600" u="sng" dirty="0">
                <a:solidFill>
                  <a:srgbClr val="0000FF"/>
                </a:solidFill>
              </a:rPr>
              <a:t>At -100°C</a:t>
            </a:r>
            <a:r>
              <a:rPr lang="en-US" sz="1600" dirty="0"/>
              <a:t>, 52.3% [F] ; 18.0% [O] ; 15% [N]  (</a:t>
            </a:r>
            <a:r>
              <a:rPr lang="en-US" sz="1600" dirty="0" err="1"/>
              <a:t>stoechiometry</a:t>
            </a:r>
            <a:r>
              <a:rPr lang="en-US" sz="1600" dirty="0"/>
              <a:t> of ~SiOF</a:t>
            </a:r>
            <a:r>
              <a:rPr lang="en-US" sz="1600" baseline="-25000" dirty="0"/>
              <a:t>3</a:t>
            </a:r>
            <a:r>
              <a:rPr lang="en-US" sz="16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03568" y="5023471"/>
            <a:ext cx="3756074" cy="584775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After heating: a large part of </a:t>
            </a:r>
            <a:r>
              <a:rPr lang="en-US" sz="1600" dirty="0">
                <a:solidFill>
                  <a:srgbClr val="0000FF"/>
                </a:solidFill>
              </a:rPr>
              <a:t>F-based species has desorbed</a:t>
            </a:r>
            <a:r>
              <a:rPr lang="en-US" sz="1600" dirty="0"/>
              <a:t> (~SiO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15830" y="630605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fr-F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Antoun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 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ECS J. Solid State </a:t>
            </a:r>
            <a:r>
              <a:rPr lang="fr-FR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013013</a:t>
            </a:r>
          </a:p>
        </p:txBody>
      </p:sp>
      <p:sp>
        <p:nvSpPr>
          <p:cNvPr id="46" name="Espace réservé du contenu 1"/>
          <p:cNvSpPr txBox="1">
            <a:spLocks/>
          </p:cNvSpPr>
          <p:nvPr/>
        </p:nvSpPr>
        <p:spPr>
          <a:xfrm>
            <a:off x="203553" y="5586766"/>
            <a:ext cx="3765002" cy="862160"/>
          </a:xfrm>
          <a:prstGeom prst="rect">
            <a:avLst/>
          </a:prstGeom>
          <a:solidFill>
            <a:srgbClr val="9BD9FF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Optical index n of the order of 1.2 , which indicates that the </a:t>
            </a:r>
            <a:r>
              <a:rPr lang="en-US" sz="1600" dirty="0">
                <a:solidFill>
                  <a:srgbClr val="0000FF"/>
                </a:solidFill>
              </a:rPr>
              <a:t>remaining layer is quite porous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605521" y="282271"/>
            <a:ext cx="48734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Deep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cryoetching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silicon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3114EE-3A68-6FD4-BDF3-BE0DA4A0EF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11" y="1518144"/>
            <a:ext cx="646620" cy="307144"/>
          </a:xfrm>
          <a:prstGeom prst="rect">
            <a:avLst/>
          </a:prstGeom>
        </p:spPr>
      </p:pic>
      <p:pic>
        <p:nvPicPr>
          <p:cNvPr id="3" name="Picture 61" descr="2x2_fr_quadri">
            <a:extLst>
              <a:ext uri="{FF2B5EF4-FFF2-40B4-BE49-F238E27FC236}">
                <a16:creationId xmlns:a16="http://schemas.microsoft.com/office/drawing/2014/main" id="{0E5EDF55-9B89-EB1C-41CE-E59475A8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7918" y="1482104"/>
            <a:ext cx="359442" cy="3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2" descr="logo un2011quadri_larg40">
            <a:extLst>
              <a:ext uri="{FF2B5EF4-FFF2-40B4-BE49-F238E27FC236}">
                <a16:creationId xmlns:a16="http://schemas.microsoft.com/office/drawing/2014/main" id="{88C64EE4-43C9-4877-B8F4-361BEB751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959" y="1055761"/>
            <a:ext cx="621098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193C61B-329D-E74A-D7B2-7B61E12CED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11" y="1117764"/>
            <a:ext cx="572675" cy="3071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D1F144-3C63-5FFB-3209-E789A6948536}"/>
              </a:ext>
            </a:extLst>
          </p:cNvPr>
          <p:cNvSpPr/>
          <p:nvPr/>
        </p:nvSpPr>
        <p:spPr>
          <a:xfrm>
            <a:off x="6687430" y="2436288"/>
            <a:ext cx="914400" cy="3150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E0935-3D0D-BEBB-A2D3-940FA63411CF}"/>
              </a:ext>
            </a:extLst>
          </p:cNvPr>
          <p:cNvSpPr/>
          <p:nvPr/>
        </p:nvSpPr>
        <p:spPr>
          <a:xfrm>
            <a:off x="7703518" y="2446231"/>
            <a:ext cx="914400" cy="3150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4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6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22447" y="2345056"/>
            <a:ext cx="8499106" cy="369332"/>
          </a:xfrm>
          <a:prstGeom prst="rect">
            <a:avLst/>
          </a:prstGeom>
          <a:solidFill>
            <a:srgbClr val="9BD9FF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dirty="0"/>
              <a:t>- SiF</a:t>
            </a:r>
            <a:r>
              <a:rPr lang="fr-FR" baseline="-25000" dirty="0"/>
              <a:t>4</a:t>
            </a:r>
            <a:r>
              <a:rPr lang="fr-FR" dirty="0"/>
              <a:t>/O</a:t>
            </a:r>
            <a:r>
              <a:rPr lang="fr-FR" baseline="-25000" dirty="0"/>
              <a:t>2</a:t>
            </a:r>
            <a:r>
              <a:rPr lang="fr-FR" dirty="0"/>
              <a:t> plasma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reinforce</a:t>
            </a:r>
            <a:r>
              <a:rPr lang="fr-FR" dirty="0"/>
              <a:t> the passivation layer</a:t>
            </a:r>
            <a:r>
              <a:rPr lang="fr-FR" sz="1400" dirty="0"/>
              <a:t>  </a:t>
            </a:r>
            <a:r>
              <a:rPr lang="fr-FR" dirty="0"/>
              <a:t>=&gt; </a:t>
            </a:r>
            <a:r>
              <a:rPr lang="fr-FR" dirty="0">
                <a:solidFill>
                  <a:srgbClr val="0000FF"/>
                </a:solidFill>
              </a:rPr>
              <a:t>Time-</a:t>
            </a:r>
            <a:r>
              <a:rPr lang="fr-FR" dirty="0" err="1">
                <a:solidFill>
                  <a:srgbClr val="0000FF"/>
                </a:solidFill>
              </a:rPr>
              <a:t>multiplexed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cryoetching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2447" y="3715905"/>
            <a:ext cx="8499106" cy="1092607"/>
          </a:xfrm>
          <a:prstGeom prst="rect">
            <a:avLst/>
          </a:prstGeom>
          <a:solidFill>
            <a:srgbClr val="9BD9FF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- </a:t>
            </a:r>
            <a:r>
              <a:rPr lang="fr-FR" dirty="0" err="1"/>
              <a:t>Enhanced</a:t>
            </a:r>
            <a:r>
              <a:rPr lang="fr-FR" dirty="0"/>
              <a:t> physisorption at </a:t>
            </a:r>
            <a:r>
              <a:rPr lang="fr-FR" dirty="0" err="1"/>
              <a:t>cryogenic</a:t>
            </a:r>
            <a:r>
              <a:rPr lang="fr-FR" dirty="0"/>
              <a:t> </a:t>
            </a:r>
            <a:r>
              <a:rPr lang="fr-FR" dirty="0" err="1"/>
              <a:t>temperature</a:t>
            </a:r>
            <a:endParaRPr lang="fr-FR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sz="1600" dirty="0">
                <a:solidFill>
                  <a:srgbClr val="0000FF"/>
                </a:solidFill>
              </a:rPr>
              <a:t>	=&gt;  Low-damage </a:t>
            </a:r>
            <a:r>
              <a:rPr lang="fr-FR" sz="1600" dirty="0" err="1">
                <a:solidFill>
                  <a:srgbClr val="0000FF"/>
                </a:solidFill>
              </a:rPr>
              <a:t>cryogenic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etching</a:t>
            </a:r>
            <a:r>
              <a:rPr lang="fr-FR" sz="1600" dirty="0">
                <a:solidFill>
                  <a:srgbClr val="0000FF"/>
                </a:solidFill>
              </a:rPr>
              <a:t> of </a:t>
            </a:r>
            <a:r>
              <a:rPr lang="fr-FR" sz="1600" dirty="0" err="1">
                <a:solidFill>
                  <a:srgbClr val="0000FF"/>
                </a:solidFill>
              </a:rPr>
              <a:t>low</a:t>
            </a:r>
            <a:r>
              <a:rPr lang="fr-FR" sz="1600" dirty="0">
                <a:solidFill>
                  <a:srgbClr val="0000FF"/>
                </a:solidFill>
              </a:rPr>
              <a:t>-k </a:t>
            </a:r>
            <a:r>
              <a:rPr lang="fr-FR" sz="1600" dirty="0" err="1">
                <a:solidFill>
                  <a:srgbClr val="0000FF"/>
                </a:solidFill>
              </a:rPr>
              <a:t>materials</a:t>
            </a:r>
            <a:r>
              <a:rPr lang="fr-FR" sz="1600" dirty="0">
                <a:solidFill>
                  <a:srgbClr val="0000FF"/>
                </a:solidFill>
              </a:rPr>
              <a:t> (not </a:t>
            </a:r>
            <a:r>
              <a:rPr lang="fr-FR" sz="1600" dirty="0" err="1">
                <a:solidFill>
                  <a:srgbClr val="0000FF"/>
                </a:solidFill>
              </a:rPr>
              <a:t>presented</a:t>
            </a:r>
            <a:r>
              <a:rPr lang="fr-FR" sz="1600" dirty="0">
                <a:solidFill>
                  <a:srgbClr val="0000FF"/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sz="1600" dirty="0">
                <a:solidFill>
                  <a:srgbClr val="0000FF"/>
                </a:solidFill>
              </a:rPr>
              <a:t>	=&gt; </a:t>
            </a:r>
            <a:r>
              <a:rPr lang="fr-FR" sz="1600" dirty="0" err="1">
                <a:solidFill>
                  <a:srgbClr val="0000FF"/>
                </a:solidFill>
              </a:rPr>
              <a:t>Cryogenic</a:t>
            </a:r>
            <a:r>
              <a:rPr lang="fr-FR" sz="1600" dirty="0">
                <a:solidFill>
                  <a:srgbClr val="0000FF"/>
                </a:solidFill>
              </a:rPr>
              <a:t> Atomic Layer </a:t>
            </a:r>
            <a:r>
              <a:rPr lang="fr-FR" sz="1600" dirty="0" err="1">
                <a:solidFill>
                  <a:srgbClr val="0000FF"/>
                </a:solidFill>
              </a:rPr>
              <a:t>Etching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2667367" y="1030058"/>
            <a:ext cx="381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Passivation mechanism: summary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05521" y="282271"/>
            <a:ext cx="48734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Deep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cryoetching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silicon </a:t>
            </a:r>
          </a:p>
        </p:txBody>
      </p:sp>
    </p:spTree>
    <p:extLst>
      <p:ext uri="{BB962C8B-B14F-4D97-AF65-F5344CB8AC3E}">
        <p14:creationId xmlns:p14="http://schemas.microsoft.com/office/powerpoint/2010/main" val="8032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990204" y="3763015"/>
            <a:ext cx="2578585" cy="2154413"/>
            <a:chOff x="3990204" y="3763015"/>
            <a:chExt cx="2578585" cy="2154413"/>
          </a:xfrm>
        </p:grpSpPr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5880504" y="3763015"/>
              <a:ext cx="5725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FF0000"/>
                  </a:solidFill>
                </a:rPr>
                <a:t>0°C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209864" y="3765697"/>
              <a:ext cx="183075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chemeClr val="accent5"/>
                  </a:solidFill>
                </a:rPr>
                <a:t>Same experiment at </a:t>
              </a: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3990204" y="4096383"/>
              <a:ext cx="2578585" cy="1821045"/>
              <a:chOff x="3517068" y="2138469"/>
              <a:chExt cx="5162550" cy="3579812"/>
            </a:xfrm>
          </p:grpSpPr>
          <p:pic>
            <p:nvPicPr>
              <p:cNvPr id="23" name="Picture 20" descr="Sif4-39c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7068" y="2138469"/>
                <a:ext cx="5162550" cy="3579812"/>
              </a:xfrm>
              <a:prstGeom prst="rect">
                <a:avLst/>
              </a:prstGeom>
              <a:noFill/>
            </p:spPr>
          </p:pic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21741" y="2954204"/>
                <a:ext cx="1423987" cy="750887"/>
              </a:xfrm>
              <a:custGeom>
                <a:avLst/>
                <a:gdLst/>
                <a:ahLst/>
                <a:cxnLst>
                  <a:cxn ang="0">
                    <a:pos x="39" y="63"/>
                  </a:cxn>
                  <a:cxn ang="0">
                    <a:pos x="33" y="0"/>
                  </a:cxn>
                  <a:cxn ang="0">
                    <a:pos x="255" y="0"/>
                  </a:cxn>
                  <a:cxn ang="0">
                    <a:pos x="270" y="66"/>
                  </a:cxn>
                  <a:cxn ang="0">
                    <a:pos x="36" y="66"/>
                  </a:cxn>
                  <a:cxn ang="0">
                    <a:pos x="9" y="102"/>
                  </a:cxn>
                  <a:cxn ang="0">
                    <a:pos x="0" y="135"/>
                  </a:cxn>
                  <a:cxn ang="0">
                    <a:pos x="3" y="177"/>
                  </a:cxn>
                  <a:cxn ang="0">
                    <a:pos x="21" y="240"/>
                  </a:cxn>
                  <a:cxn ang="0">
                    <a:pos x="51" y="300"/>
                  </a:cxn>
                  <a:cxn ang="0">
                    <a:pos x="99" y="360"/>
                  </a:cxn>
                  <a:cxn ang="0">
                    <a:pos x="132" y="414"/>
                  </a:cxn>
                  <a:cxn ang="0">
                    <a:pos x="174" y="456"/>
                  </a:cxn>
                  <a:cxn ang="0">
                    <a:pos x="216" y="504"/>
                  </a:cxn>
                  <a:cxn ang="0">
                    <a:pos x="276" y="528"/>
                  </a:cxn>
                  <a:cxn ang="0">
                    <a:pos x="345" y="549"/>
                  </a:cxn>
                  <a:cxn ang="0">
                    <a:pos x="411" y="561"/>
                  </a:cxn>
                  <a:cxn ang="0">
                    <a:pos x="483" y="567"/>
                  </a:cxn>
                  <a:cxn ang="0">
                    <a:pos x="546" y="567"/>
                  </a:cxn>
                  <a:cxn ang="0">
                    <a:pos x="609" y="567"/>
                  </a:cxn>
                  <a:cxn ang="0">
                    <a:pos x="669" y="561"/>
                  </a:cxn>
                  <a:cxn ang="0">
                    <a:pos x="732" y="546"/>
                  </a:cxn>
                  <a:cxn ang="0">
                    <a:pos x="804" y="528"/>
                  </a:cxn>
                  <a:cxn ang="0">
                    <a:pos x="855" y="498"/>
                  </a:cxn>
                  <a:cxn ang="0">
                    <a:pos x="903" y="462"/>
                  </a:cxn>
                  <a:cxn ang="0">
                    <a:pos x="942" y="423"/>
                  </a:cxn>
                  <a:cxn ang="0">
                    <a:pos x="975" y="375"/>
                  </a:cxn>
                  <a:cxn ang="0">
                    <a:pos x="1011" y="318"/>
                  </a:cxn>
                  <a:cxn ang="0">
                    <a:pos x="1050" y="252"/>
                  </a:cxn>
                  <a:cxn ang="0">
                    <a:pos x="1068" y="195"/>
                  </a:cxn>
                  <a:cxn ang="0">
                    <a:pos x="1074" y="141"/>
                  </a:cxn>
                  <a:cxn ang="0">
                    <a:pos x="1050" y="93"/>
                  </a:cxn>
                  <a:cxn ang="0">
                    <a:pos x="1029" y="63"/>
                  </a:cxn>
                  <a:cxn ang="0">
                    <a:pos x="804" y="63"/>
                  </a:cxn>
                  <a:cxn ang="0">
                    <a:pos x="816" y="0"/>
                  </a:cxn>
                  <a:cxn ang="0">
                    <a:pos x="1032" y="0"/>
                  </a:cxn>
                  <a:cxn ang="0">
                    <a:pos x="1035" y="63"/>
                  </a:cxn>
                </a:cxnLst>
                <a:rect l="0" t="0" r="r" b="b"/>
                <a:pathLst>
                  <a:path w="1074" h="567">
                    <a:moveTo>
                      <a:pt x="39" y="63"/>
                    </a:moveTo>
                    <a:lnTo>
                      <a:pt x="33" y="0"/>
                    </a:lnTo>
                    <a:lnTo>
                      <a:pt x="255" y="0"/>
                    </a:lnTo>
                    <a:lnTo>
                      <a:pt x="270" y="66"/>
                    </a:lnTo>
                    <a:lnTo>
                      <a:pt x="36" y="66"/>
                    </a:lnTo>
                    <a:lnTo>
                      <a:pt x="9" y="102"/>
                    </a:lnTo>
                    <a:lnTo>
                      <a:pt x="0" y="135"/>
                    </a:lnTo>
                    <a:lnTo>
                      <a:pt x="3" y="177"/>
                    </a:lnTo>
                    <a:lnTo>
                      <a:pt x="21" y="240"/>
                    </a:lnTo>
                    <a:lnTo>
                      <a:pt x="51" y="300"/>
                    </a:lnTo>
                    <a:lnTo>
                      <a:pt x="99" y="360"/>
                    </a:lnTo>
                    <a:lnTo>
                      <a:pt x="132" y="414"/>
                    </a:lnTo>
                    <a:lnTo>
                      <a:pt x="174" y="456"/>
                    </a:lnTo>
                    <a:lnTo>
                      <a:pt x="216" y="504"/>
                    </a:lnTo>
                    <a:lnTo>
                      <a:pt x="276" y="528"/>
                    </a:lnTo>
                    <a:lnTo>
                      <a:pt x="345" y="549"/>
                    </a:lnTo>
                    <a:lnTo>
                      <a:pt x="411" y="561"/>
                    </a:lnTo>
                    <a:lnTo>
                      <a:pt x="483" y="567"/>
                    </a:lnTo>
                    <a:lnTo>
                      <a:pt x="546" y="567"/>
                    </a:lnTo>
                    <a:lnTo>
                      <a:pt x="609" y="567"/>
                    </a:lnTo>
                    <a:lnTo>
                      <a:pt x="669" y="561"/>
                    </a:lnTo>
                    <a:lnTo>
                      <a:pt x="732" y="546"/>
                    </a:lnTo>
                    <a:lnTo>
                      <a:pt x="804" y="528"/>
                    </a:lnTo>
                    <a:lnTo>
                      <a:pt x="855" y="498"/>
                    </a:lnTo>
                    <a:lnTo>
                      <a:pt x="903" y="462"/>
                    </a:lnTo>
                    <a:lnTo>
                      <a:pt x="942" y="423"/>
                    </a:lnTo>
                    <a:lnTo>
                      <a:pt x="975" y="375"/>
                    </a:lnTo>
                    <a:lnTo>
                      <a:pt x="1011" y="318"/>
                    </a:lnTo>
                    <a:lnTo>
                      <a:pt x="1050" y="252"/>
                    </a:lnTo>
                    <a:lnTo>
                      <a:pt x="1068" y="195"/>
                    </a:lnTo>
                    <a:lnTo>
                      <a:pt x="1074" y="141"/>
                    </a:lnTo>
                    <a:lnTo>
                      <a:pt x="1050" y="93"/>
                    </a:lnTo>
                    <a:lnTo>
                      <a:pt x="1029" y="63"/>
                    </a:lnTo>
                    <a:lnTo>
                      <a:pt x="804" y="63"/>
                    </a:lnTo>
                    <a:lnTo>
                      <a:pt x="816" y="0"/>
                    </a:lnTo>
                    <a:lnTo>
                      <a:pt x="1032" y="0"/>
                    </a:lnTo>
                    <a:lnTo>
                      <a:pt x="1035" y="63"/>
                    </a:ln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" name="Groupe 1"/>
          <p:cNvGrpSpPr/>
          <p:nvPr/>
        </p:nvGrpSpPr>
        <p:grpSpPr>
          <a:xfrm>
            <a:off x="4452391" y="1285896"/>
            <a:ext cx="1516484" cy="2239003"/>
            <a:chOff x="2210925" y="1766780"/>
            <a:chExt cx="1516484" cy="2239003"/>
          </a:xfrm>
        </p:grpSpPr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2210925" y="1766780"/>
              <a:ext cx="1516484" cy="2239003"/>
              <a:chOff x="276" y="840"/>
              <a:chExt cx="1698" cy="2507"/>
            </a:xfrm>
          </p:grpSpPr>
          <p:pic>
            <p:nvPicPr>
              <p:cNvPr id="28" name="Picture 7" descr="Sif4-41e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" y="1256"/>
                <a:ext cx="1698" cy="2091"/>
              </a:xfrm>
              <a:prstGeom prst="rect">
                <a:avLst/>
              </a:prstGeom>
              <a:noFill/>
            </p:spPr>
          </p:pic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803" y="840"/>
                <a:ext cx="72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500" b="1" dirty="0">
                    <a:solidFill>
                      <a:schemeClr val="accent5"/>
                    </a:solidFill>
                  </a:rPr>
                  <a:t>–83°C</a:t>
                </a:r>
              </a:p>
            </p:txBody>
          </p:sp>
        </p:grp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581868" y="2402214"/>
              <a:ext cx="778783" cy="423330"/>
            </a:xfrm>
            <a:custGeom>
              <a:avLst/>
              <a:gdLst/>
              <a:ahLst/>
              <a:cxnLst>
                <a:cxn ang="0">
                  <a:pos x="39" y="63"/>
                </a:cxn>
                <a:cxn ang="0">
                  <a:pos x="33" y="0"/>
                </a:cxn>
                <a:cxn ang="0">
                  <a:pos x="255" y="0"/>
                </a:cxn>
                <a:cxn ang="0">
                  <a:pos x="270" y="66"/>
                </a:cxn>
                <a:cxn ang="0">
                  <a:pos x="36" y="66"/>
                </a:cxn>
                <a:cxn ang="0">
                  <a:pos x="9" y="102"/>
                </a:cxn>
                <a:cxn ang="0">
                  <a:pos x="0" y="135"/>
                </a:cxn>
                <a:cxn ang="0">
                  <a:pos x="3" y="177"/>
                </a:cxn>
                <a:cxn ang="0">
                  <a:pos x="21" y="240"/>
                </a:cxn>
                <a:cxn ang="0">
                  <a:pos x="51" y="300"/>
                </a:cxn>
                <a:cxn ang="0">
                  <a:pos x="99" y="360"/>
                </a:cxn>
                <a:cxn ang="0">
                  <a:pos x="132" y="414"/>
                </a:cxn>
                <a:cxn ang="0">
                  <a:pos x="174" y="456"/>
                </a:cxn>
                <a:cxn ang="0">
                  <a:pos x="216" y="504"/>
                </a:cxn>
                <a:cxn ang="0">
                  <a:pos x="276" y="528"/>
                </a:cxn>
                <a:cxn ang="0">
                  <a:pos x="345" y="549"/>
                </a:cxn>
                <a:cxn ang="0">
                  <a:pos x="411" y="561"/>
                </a:cxn>
                <a:cxn ang="0">
                  <a:pos x="483" y="567"/>
                </a:cxn>
                <a:cxn ang="0">
                  <a:pos x="546" y="567"/>
                </a:cxn>
                <a:cxn ang="0">
                  <a:pos x="609" y="567"/>
                </a:cxn>
                <a:cxn ang="0">
                  <a:pos x="669" y="561"/>
                </a:cxn>
                <a:cxn ang="0">
                  <a:pos x="732" y="546"/>
                </a:cxn>
                <a:cxn ang="0">
                  <a:pos x="804" y="528"/>
                </a:cxn>
                <a:cxn ang="0">
                  <a:pos x="855" y="498"/>
                </a:cxn>
                <a:cxn ang="0">
                  <a:pos x="903" y="462"/>
                </a:cxn>
                <a:cxn ang="0">
                  <a:pos x="942" y="423"/>
                </a:cxn>
                <a:cxn ang="0">
                  <a:pos x="975" y="375"/>
                </a:cxn>
                <a:cxn ang="0">
                  <a:pos x="1011" y="318"/>
                </a:cxn>
                <a:cxn ang="0">
                  <a:pos x="1050" y="252"/>
                </a:cxn>
                <a:cxn ang="0">
                  <a:pos x="1068" y="195"/>
                </a:cxn>
                <a:cxn ang="0">
                  <a:pos x="1074" y="141"/>
                </a:cxn>
                <a:cxn ang="0">
                  <a:pos x="1050" y="93"/>
                </a:cxn>
                <a:cxn ang="0">
                  <a:pos x="1029" y="63"/>
                </a:cxn>
                <a:cxn ang="0">
                  <a:pos x="804" y="63"/>
                </a:cxn>
                <a:cxn ang="0">
                  <a:pos x="816" y="0"/>
                </a:cxn>
                <a:cxn ang="0">
                  <a:pos x="1032" y="0"/>
                </a:cxn>
                <a:cxn ang="0">
                  <a:pos x="1035" y="63"/>
                </a:cxn>
              </a:cxnLst>
              <a:rect l="0" t="0" r="r" b="b"/>
              <a:pathLst>
                <a:path w="1074" h="567">
                  <a:moveTo>
                    <a:pt x="39" y="63"/>
                  </a:moveTo>
                  <a:lnTo>
                    <a:pt x="33" y="0"/>
                  </a:lnTo>
                  <a:lnTo>
                    <a:pt x="255" y="0"/>
                  </a:lnTo>
                  <a:lnTo>
                    <a:pt x="270" y="66"/>
                  </a:lnTo>
                  <a:lnTo>
                    <a:pt x="36" y="66"/>
                  </a:lnTo>
                  <a:lnTo>
                    <a:pt x="9" y="102"/>
                  </a:lnTo>
                  <a:lnTo>
                    <a:pt x="0" y="135"/>
                  </a:lnTo>
                  <a:lnTo>
                    <a:pt x="3" y="177"/>
                  </a:lnTo>
                  <a:lnTo>
                    <a:pt x="21" y="240"/>
                  </a:lnTo>
                  <a:lnTo>
                    <a:pt x="51" y="300"/>
                  </a:lnTo>
                  <a:lnTo>
                    <a:pt x="99" y="360"/>
                  </a:lnTo>
                  <a:lnTo>
                    <a:pt x="132" y="414"/>
                  </a:lnTo>
                  <a:lnTo>
                    <a:pt x="174" y="456"/>
                  </a:lnTo>
                  <a:lnTo>
                    <a:pt x="216" y="504"/>
                  </a:lnTo>
                  <a:lnTo>
                    <a:pt x="276" y="528"/>
                  </a:lnTo>
                  <a:lnTo>
                    <a:pt x="345" y="549"/>
                  </a:lnTo>
                  <a:lnTo>
                    <a:pt x="411" y="561"/>
                  </a:lnTo>
                  <a:lnTo>
                    <a:pt x="483" y="567"/>
                  </a:lnTo>
                  <a:lnTo>
                    <a:pt x="546" y="567"/>
                  </a:lnTo>
                  <a:lnTo>
                    <a:pt x="609" y="567"/>
                  </a:lnTo>
                  <a:lnTo>
                    <a:pt x="669" y="561"/>
                  </a:lnTo>
                  <a:lnTo>
                    <a:pt x="732" y="546"/>
                  </a:lnTo>
                  <a:lnTo>
                    <a:pt x="804" y="528"/>
                  </a:lnTo>
                  <a:lnTo>
                    <a:pt x="855" y="498"/>
                  </a:lnTo>
                  <a:lnTo>
                    <a:pt x="903" y="462"/>
                  </a:lnTo>
                  <a:lnTo>
                    <a:pt x="942" y="423"/>
                  </a:lnTo>
                  <a:lnTo>
                    <a:pt x="975" y="375"/>
                  </a:lnTo>
                  <a:lnTo>
                    <a:pt x="1011" y="318"/>
                  </a:lnTo>
                  <a:lnTo>
                    <a:pt x="1050" y="252"/>
                  </a:lnTo>
                  <a:lnTo>
                    <a:pt x="1068" y="195"/>
                  </a:lnTo>
                  <a:lnTo>
                    <a:pt x="1074" y="141"/>
                  </a:lnTo>
                  <a:lnTo>
                    <a:pt x="1050" y="93"/>
                  </a:lnTo>
                  <a:lnTo>
                    <a:pt x="1029" y="63"/>
                  </a:lnTo>
                  <a:lnTo>
                    <a:pt x="804" y="63"/>
                  </a:lnTo>
                  <a:lnTo>
                    <a:pt x="816" y="0"/>
                  </a:lnTo>
                  <a:lnTo>
                    <a:pt x="1032" y="0"/>
                  </a:lnTo>
                  <a:lnTo>
                    <a:pt x="1035" y="63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 sz="1500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71" y="1197957"/>
            <a:ext cx="2002607" cy="5061070"/>
          </a:xfrm>
          <a:prstGeom prst="rect">
            <a:avLst/>
          </a:prstGeom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72330" y="1631353"/>
            <a:ext cx="3144741" cy="2369880"/>
          </a:xfrm>
          <a:prstGeom prst="rect">
            <a:avLst/>
          </a:prstGeom>
          <a:solidFill>
            <a:srgbClr val="9BD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600" b="1" i="1" dirty="0" err="1">
                <a:solidFill>
                  <a:srgbClr val="0000FF"/>
                </a:solidFill>
              </a:rPr>
              <a:t>Alternated</a:t>
            </a:r>
            <a:r>
              <a:rPr lang="fr-FR" sz="1600" b="1" i="1" dirty="0">
                <a:solidFill>
                  <a:srgbClr val="0000FF"/>
                </a:solidFill>
              </a:rPr>
              <a:t> </a:t>
            </a:r>
            <a:r>
              <a:rPr lang="fr-FR" sz="1600" b="1" i="1" dirty="0" err="1">
                <a:solidFill>
                  <a:srgbClr val="0000FF"/>
                </a:solidFill>
              </a:rPr>
              <a:t>cryogenic</a:t>
            </a:r>
            <a:r>
              <a:rPr lang="fr-FR" sz="1600" b="1" i="1" dirty="0">
                <a:solidFill>
                  <a:srgbClr val="0000FF"/>
                </a:solidFill>
              </a:rPr>
              <a:t> </a:t>
            </a:r>
            <a:r>
              <a:rPr lang="fr-FR" sz="1600" b="1" i="1" dirty="0" err="1">
                <a:solidFill>
                  <a:srgbClr val="0000FF"/>
                </a:solidFill>
              </a:rPr>
              <a:t>process</a:t>
            </a:r>
            <a:endParaRPr lang="fr-FR" sz="16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"/>
            </a:pPr>
            <a:r>
              <a:rPr lang="fr-FR" sz="1600" dirty="0"/>
              <a:t>SF</a:t>
            </a:r>
            <a:r>
              <a:rPr lang="fr-FR" sz="1600" baseline="-25000" dirty="0"/>
              <a:t>6</a:t>
            </a:r>
            <a:r>
              <a:rPr lang="fr-FR" sz="1600" dirty="0"/>
              <a:t> plasma </a:t>
            </a:r>
            <a:r>
              <a:rPr lang="fr-FR" sz="1600" dirty="0" err="1"/>
              <a:t>step</a:t>
            </a:r>
            <a:r>
              <a:rPr lang="fr-FR" sz="1600" dirty="0"/>
              <a:t>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"/>
            </a:pPr>
            <a:r>
              <a:rPr lang="fr-FR" sz="1600" dirty="0"/>
              <a:t>SiF</a:t>
            </a:r>
            <a:r>
              <a:rPr lang="fr-FR" sz="1600" baseline="-25000" dirty="0"/>
              <a:t>4</a:t>
            </a:r>
            <a:r>
              <a:rPr lang="fr-FR" sz="1600" dirty="0"/>
              <a:t>/O</a:t>
            </a:r>
            <a:r>
              <a:rPr lang="fr-FR" sz="1600" baseline="-25000" dirty="0"/>
              <a:t>2</a:t>
            </a:r>
            <a:r>
              <a:rPr lang="fr-FR" sz="1600" dirty="0"/>
              <a:t> passivation </a:t>
            </a:r>
            <a:r>
              <a:rPr lang="fr-FR" sz="1600" dirty="0" err="1"/>
              <a:t>step</a:t>
            </a: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600" dirty="0"/>
              <a:t>A few seconds to a few 10s µs for </a:t>
            </a:r>
            <a:r>
              <a:rPr lang="fr-FR" sz="1600" dirty="0" err="1"/>
              <a:t>each</a:t>
            </a:r>
            <a:r>
              <a:rPr lang="fr-FR" sz="1600" dirty="0"/>
              <a:t> </a:t>
            </a:r>
            <a:r>
              <a:rPr lang="fr-FR" sz="1600" dirty="0" err="1"/>
              <a:t>step</a:t>
            </a: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0000FF"/>
                </a:solidFill>
              </a:rPr>
              <a:t>    </a:t>
            </a:r>
            <a:r>
              <a:rPr lang="fr-FR" sz="1600" dirty="0">
                <a:solidFill>
                  <a:srgbClr val="0000FF"/>
                </a:solidFill>
                <a:sym typeface="Wingdings"/>
              </a:rPr>
              <a:t> </a:t>
            </a:r>
            <a:r>
              <a:rPr lang="fr-FR" sz="1600" dirty="0" err="1">
                <a:solidFill>
                  <a:srgbClr val="0000FF"/>
                </a:solidFill>
              </a:rPr>
              <a:t>Anisotropic</a:t>
            </a:r>
            <a:r>
              <a:rPr lang="fr-FR" sz="1600" dirty="0">
                <a:solidFill>
                  <a:srgbClr val="0000FF"/>
                </a:solidFill>
              </a:rPr>
              <a:t> profiles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66472" y="4203609"/>
            <a:ext cx="3113521" cy="969496"/>
          </a:xfrm>
          <a:prstGeom prst="rect">
            <a:avLst/>
          </a:prstGeom>
          <a:solidFill>
            <a:srgbClr val="9BD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600" b="1" i="1" dirty="0" err="1">
                <a:solidFill>
                  <a:srgbClr val="0000FF"/>
                </a:solidFill>
              </a:rPr>
              <a:t>Role</a:t>
            </a:r>
            <a:r>
              <a:rPr lang="fr-FR" sz="1600" b="1" i="1" dirty="0">
                <a:solidFill>
                  <a:srgbClr val="0000FF"/>
                </a:solidFill>
              </a:rPr>
              <a:t> of </a:t>
            </a:r>
            <a:r>
              <a:rPr lang="fr-FR" sz="1600" b="1" i="1" dirty="0" err="1">
                <a:solidFill>
                  <a:srgbClr val="0000FF"/>
                </a:solidFill>
              </a:rPr>
              <a:t>substrate</a:t>
            </a:r>
            <a:r>
              <a:rPr lang="fr-FR" sz="1600" b="1" i="1" dirty="0">
                <a:solidFill>
                  <a:srgbClr val="0000FF"/>
                </a:solidFill>
              </a:rPr>
              <a:t> </a:t>
            </a:r>
            <a:r>
              <a:rPr lang="fr-FR" sz="1600" b="1" i="1" dirty="0" err="1">
                <a:solidFill>
                  <a:srgbClr val="0000FF"/>
                </a:solidFill>
              </a:rPr>
              <a:t>temperature</a:t>
            </a:r>
            <a:endParaRPr lang="fr-FR" sz="1600" dirty="0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fr-FR" sz="1200" dirty="0">
                <a:solidFill>
                  <a:srgbClr val="0000FF"/>
                </a:solidFill>
                <a:sym typeface="Wingdings"/>
              </a:rPr>
              <a:t></a:t>
            </a:r>
            <a:r>
              <a:rPr lang="en-US" sz="1200" dirty="0"/>
              <a:t> </a:t>
            </a:r>
            <a:r>
              <a:rPr lang="en-US" sz="1400" dirty="0"/>
              <a:t>4 </a:t>
            </a:r>
            <a:r>
              <a:rPr lang="en-US" sz="1400" dirty="0" err="1"/>
              <a:t>alternances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>
                <a:solidFill>
                  <a:srgbClr val="008000"/>
                </a:solidFill>
              </a:rPr>
              <a:t>1min </a:t>
            </a:r>
            <a:r>
              <a:rPr lang="en-US" sz="1400" dirty="0"/>
              <a:t>SF</a:t>
            </a:r>
            <a:r>
              <a:rPr lang="en-US" sz="1400" baseline="-25000" dirty="0"/>
              <a:t>6</a:t>
            </a:r>
            <a:r>
              <a:rPr lang="en-US" sz="1400" dirty="0"/>
              <a:t> etching - SiF</a:t>
            </a:r>
            <a:r>
              <a:rPr lang="en-US" sz="1400" baseline="-25000" dirty="0"/>
              <a:t>4</a:t>
            </a:r>
            <a:r>
              <a:rPr lang="en-US" sz="1400" dirty="0"/>
              <a:t>/O</a:t>
            </a:r>
            <a:r>
              <a:rPr lang="en-US" sz="1400" baseline="-25000" dirty="0"/>
              <a:t>2</a:t>
            </a:r>
            <a:r>
              <a:rPr lang="en-US" sz="1400" dirty="0"/>
              <a:t> deposition </a:t>
            </a:r>
            <a:r>
              <a:rPr lang="en-US" sz="1400" dirty="0">
                <a:solidFill>
                  <a:srgbClr val="D60093"/>
                </a:solidFill>
              </a:rPr>
              <a:t>+ a final 1 min etch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466473" y="5444370"/>
            <a:ext cx="3113520" cy="830997"/>
          </a:xfrm>
          <a:prstGeom prst="rect">
            <a:avLst/>
          </a:prstGeom>
          <a:solidFill>
            <a:srgbClr val="9BD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Anisotropic microstructures </a:t>
            </a:r>
            <a:r>
              <a:rPr lang="en-US" sz="1600" dirty="0"/>
              <a:t>can be  </a:t>
            </a:r>
            <a:r>
              <a:rPr lang="en-US" sz="1600" dirty="0" err="1"/>
              <a:t>eched</a:t>
            </a:r>
            <a:r>
              <a:rPr lang="en-US" sz="1600" dirty="0"/>
              <a:t> provided the substrate is cooled at </a:t>
            </a:r>
            <a:r>
              <a:rPr lang="en-US" sz="1600" dirty="0">
                <a:solidFill>
                  <a:srgbClr val="0000FF"/>
                </a:solidFill>
              </a:rPr>
              <a:t>cryogenic temperature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5239164" y="6275367"/>
            <a:ext cx="39738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50" dirty="0"/>
              <a:t>T. Tillocher et al., J. </a:t>
            </a:r>
            <a:r>
              <a:rPr lang="en-GB" sz="1050" dirty="0" err="1"/>
              <a:t>Electrochem</a:t>
            </a:r>
            <a:r>
              <a:rPr lang="en-GB" sz="1050" dirty="0"/>
              <a:t>. Soc., Vol. 155, 3, D187-D191 (2008)</a:t>
            </a:r>
          </a:p>
        </p:txBody>
      </p:sp>
      <p:sp>
        <p:nvSpPr>
          <p:cNvPr id="42" name="ZoneTexte 41"/>
          <p:cNvSpPr txBox="1"/>
          <p:nvPr/>
        </p:nvSpPr>
        <p:spPr>
          <a:xfrm flipH="1">
            <a:off x="1334328" y="1085841"/>
            <a:ext cx="192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STiGer</a:t>
            </a:r>
            <a:r>
              <a:rPr lang="en-US" sz="2000" b="1" u="sng" dirty="0"/>
              <a:t> process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605521" y="282271"/>
            <a:ext cx="375615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Cryogenic processes</a:t>
            </a:r>
          </a:p>
        </p:txBody>
      </p:sp>
    </p:spTree>
    <p:extLst>
      <p:ext uri="{BB962C8B-B14F-4D97-AF65-F5344CB8AC3E}">
        <p14:creationId xmlns:p14="http://schemas.microsoft.com/office/powerpoint/2010/main" val="30490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3) Cryogenic plasma processes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206" y="2548712"/>
            <a:ext cx="86978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Process based on capillary condensation of a high boiling point organic (HBPO) at low temperature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897" y="3042946"/>
            <a:ext cx="1553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400" dirty="0">
                <a:latin typeface="Calibri" charset="0"/>
                <a:cs typeface="Calibri" charset="0"/>
                <a:sym typeface="Wingdings" panose="05000000000000000000" pitchFamily="2" charset="2"/>
              </a:rPr>
              <a:t> </a:t>
            </a:r>
            <a:r>
              <a:rPr lang="fr-FR" sz="1400" dirty="0" err="1">
                <a:latin typeface="Calibri" charset="0"/>
                <a:cs typeface="Calibri" charset="0"/>
              </a:rPr>
              <a:t>Cooling</a:t>
            </a:r>
            <a:r>
              <a:rPr lang="fr-FR" sz="1400" dirty="0">
                <a:latin typeface="Calibri" charset="0"/>
                <a:cs typeface="Calibri" charset="0"/>
              </a:rPr>
              <a:t> at -50°C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173880" y="3486011"/>
            <a:ext cx="3250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>
                <a:latin typeface="Calibri" charset="0"/>
                <a:cs typeface="Calibri" charset="0"/>
                <a:sym typeface="Wingdings" panose="05000000000000000000" pitchFamily="2" charset="2"/>
              </a:rPr>
              <a:t> Pore Condensation of HBPO (flow of </a:t>
            </a:r>
            <a:br>
              <a:rPr lang="fr-FR" sz="1400" dirty="0">
                <a:latin typeface="Calibri" charset="0"/>
                <a:cs typeface="Calibri" charset="0"/>
                <a:sym typeface="Wingdings" panose="05000000000000000000" pitchFamily="2" charset="2"/>
              </a:rPr>
            </a:br>
            <a:r>
              <a:rPr lang="fr-FR" sz="1400" dirty="0">
                <a:latin typeface="Calibri" charset="0"/>
                <a:cs typeface="Calibri" charset="0"/>
                <a:sym typeface="Wingdings" panose="05000000000000000000" pitchFamily="2" charset="2"/>
              </a:rPr>
              <a:t>     SF</a:t>
            </a:r>
            <a:r>
              <a:rPr lang="fr-FR" sz="1400" baseline="-25000" dirty="0">
                <a:latin typeface="Calibri" charset="0"/>
                <a:cs typeface="Calibri" charset="0"/>
                <a:sym typeface="Wingdings" panose="05000000000000000000" pitchFamily="2" charset="2"/>
              </a:rPr>
              <a:t>6</a:t>
            </a:r>
            <a:r>
              <a:rPr lang="fr-FR" sz="1400" dirty="0">
                <a:latin typeface="Calibri" charset="0"/>
                <a:cs typeface="Calibri" charset="0"/>
                <a:sym typeface="Wingdings" panose="05000000000000000000" pitchFamily="2" charset="2"/>
              </a:rPr>
              <a:t>/HBPO,  3 Pa)</a:t>
            </a:r>
            <a:endParaRPr lang="fr-FR" sz="1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73880" y="4105799"/>
            <a:ext cx="3092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"/>
            </a:pPr>
            <a:r>
              <a:rPr lang="fr-FR" sz="1400" dirty="0">
                <a:latin typeface="Calibri" charset="0"/>
                <a:cs typeface="Calibri" charset="0"/>
                <a:sym typeface="Wingdings" panose="05000000000000000000" pitchFamily="2" charset="2"/>
              </a:rPr>
              <a:t>SF</a:t>
            </a:r>
            <a:r>
              <a:rPr lang="fr-FR" sz="1400" baseline="-25000" dirty="0">
                <a:latin typeface="Calibri" charset="0"/>
                <a:cs typeface="Calibri" charset="0"/>
                <a:sym typeface="Wingdings" panose="05000000000000000000" pitchFamily="2" charset="2"/>
              </a:rPr>
              <a:t>6</a:t>
            </a:r>
            <a:r>
              <a:rPr lang="fr-FR" sz="1400" dirty="0">
                <a:latin typeface="Calibri" charset="0"/>
                <a:cs typeface="Calibri" charset="0"/>
                <a:sym typeface="Wingdings" panose="05000000000000000000" pitchFamily="2" charset="2"/>
              </a:rPr>
              <a:t> or SF</a:t>
            </a:r>
            <a:r>
              <a:rPr lang="fr-FR" sz="1400" baseline="-25000" dirty="0">
                <a:latin typeface="Calibri" charset="0"/>
                <a:cs typeface="Calibri" charset="0"/>
                <a:sym typeface="Wingdings" panose="05000000000000000000" pitchFamily="2" charset="2"/>
              </a:rPr>
              <a:t>6</a:t>
            </a:r>
            <a:r>
              <a:rPr lang="fr-FR" sz="1400" dirty="0">
                <a:latin typeface="Calibri" charset="0"/>
                <a:cs typeface="Calibri" charset="0"/>
                <a:sym typeface="Wingdings" panose="05000000000000000000" pitchFamily="2" charset="2"/>
              </a:rPr>
              <a:t>/HBPO</a:t>
            </a:r>
            <a:r>
              <a:rPr lang="fr-FR" sz="1400" baseline="-25000" dirty="0">
                <a:latin typeface="Calibri" charset="0"/>
                <a:cs typeface="Calibri" charset="0"/>
                <a:sym typeface="Wingdings" panose="05000000000000000000" pitchFamily="2" charset="2"/>
              </a:rPr>
              <a:t> </a:t>
            </a:r>
            <a:r>
              <a:rPr lang="fr-FR" sz="1400" dirty="0">
                <a:latin typeface="Calibri" charset="0"/>
                <a:cs typeface="Calibri" charset="0"/>
                <a:sym typeface="Wingdings" panose="05000000000000000000" pitchFamily="2" charset="2"/>
              </a:rPr>
              <a:t>plasma (500W, 3 Pa, 1 min)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8450" y="5059830"/>
                <a:ext cx="31180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fr-FR" sz="1400" i="1" smtClean="0">
                        <a:latin typeface="Cambria Math" panose="02040503050406030204" pitchFamily="18" charset="0"/>
                        <a:cs typeface="Calibri" charset="0"/>
                        <a:sym typeface="Wingdings" panose="05000000000000000000" pitchFamily="2" charset="2"/>
                      </a:rPr>
                      <m:t></m:t>
                    </m:r>
                  </m:oMath>
                </a14:m>
                <a:r>
                  <a:rPr lang="fr-FR" sz="1400" dirty="0">
                    <a:latin typeface="Calibri" charset="0"/>
                    <a:cs typeface="Calibri" charset="0"/>
                    <a:sym typeface="Wingdings" panose="05000000000000000000" pitchFamily="2" charset="2"/>
                  </a:rPr>
                  <a:t> </a:t>
                </a:r>
                <a:r>
                  <a:rPr lang="fr-FR" sz="1400" dirty="0" err="1">
                    <a:latin typeface="Calibri" charset="0"/>
                    <a:cs typeface="Calibri" charset="0"/>
                  </a:rPr>
                  <a:t>Annealing</a:t>
                </a:r>
                <a:r>
                  <a:rPr lang="fr-FR" sz="1400" dirty="0">
                    <a:latin typeface="Calibri" charset="0"/>
                    <a:cs typeface="Calibri" charset="0"/>
                  </a:rPr>
                  <a:t> at 400°C </a:t>
                </a:r>
                <a:r>
                  <a:rPr lang="fr-FR" sz="1400" dirty="0" err="1">
                    <a:latin typeface="Calibri" charset="0"/>
                    <a:cs typeface="Calibri" charset="0"/>
                  </a:rPr>
                  <a:t>under</a:t>
                </a:r>
                <a:r>
                  <a:rPr lang="fr-FR" sz="1400" dirty="0">
                    <a:latin typeface="Calibri" charset="0"/>
                    <a:cs typeface="Calibri" charset="0"/>
                  </a:rPr>
                  <a:t> N</a:t>
                </a:r>
                <a:r>
                  <a:rPr lang="fr-FR" sz="1400" baseline="-25000" dirty="0">
                    <a:latin typeface="Calibri" charset="0"/>
                    <a:cs typeface="Calibri" charset="0"/>
                  </a:rPr>
                  <a:t>2</a:t>
                </a:r>
                <a:r>
                  <a:rPr lang="fr-FR" sz="1400" dirty="0">
                    <a:latin typeface="Calibri" charset="0"/>
                    <a:cs typeface="Calibri" charset="0"/>
                  </a:rPr>
                  <a:t> (10 min)</a:t>
                </a:r>
                <a:endParaRPr lang="fr-FR" sz="1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50" y="5059830"/>
                <a:ext cx="3118098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612" y="3225147"/>
            <a:ext cx="1290828" cy="1920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8450" y="4676919"/>
                <a:ext cx="21897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Calibri" charset="0"/>
                        <a:sym typeface="Wingdings" panose="05000000000000000000" pitchFamily="2" charset="2"/>
                      </a:rPr>
                      <m:t></m:t>
                    </m:r>
                  </m:oMath>
                </a14:m>
                <a:r>
                  <a:rPr lang="fr-FR" sz="1400" dirty="0">
                    <a:latin typeface="Calibri" charset="0"/>
                    <a:cs typeface="Calibri" charset="0"/>
                    <a:sym typeface="Wingdings" panose="05000000000000000000" pitchFamily="2" charset="2"/>
                  </a:rPr>
                  <a:t> Heating/</a:t>
                </a:r>
                <a:r>
                  <a:rPr lang="fr-FR" sz="1400" dirty="0" err="1">
                    <a:latin typeface="Calibri" charset="0"/>
                    <a:cs typeface="Calibri" charset="0"/>
                    <a:sym typeface="Wingdings" panose="05000000000000000000" pitchFamily="2" charset="2"/>
                  </a:rPr>
                  <a:t>Unloading</a:t>
                </a:r>
                <a:endParaRPr lang="fr-FR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50" y="4676919"/>
                <a:ext cx="2189739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427193" y="5677734"/>
            <a:ext cx="8418424" cy="325538"/>
          </a:xfrm>
          <a:prstGeom prst="rect">
            <a:avLst/>
          </a:prstGeom>
          <a:solidFill>
            <a:srgbClr val="9BD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400" dirty="0">
                <a:cs typeface="Times New Roman" panose="02020603050405020304" pitchFamily="18" charset="0"/>
                <a:sym typeface="Wingdings" panose="05000000000000000000" pitchFamily="2" charset="2"/>
              </a:rPr>
              <a:t>- Densified material is etched with strongly reduced diffusion of radicals and anisotropic profiles</a:t>
            </a:r>
            <a:endParaRPr lang="en-US" altLang="fr-FR" sz="1400" dirty="0">
              <a:solidFill>
                <a:srgbClr val="0000FF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427193" y="5994989"/>
            <a:ext cx="8418424" cy="325538"/>
          </a:xfrm>
          <a:prstGeom prst="rect">
            <a:avLst/>
          </a:prstGeom>
          <a:solidFill>
            <a:srgbClr val="9BD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400" dirty="0"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fr-FR" sz="1400" dirty="0">
                <a:cs typeface="Arial" panose="020B0604020202020204" pitchFamily="34" charset="0"/>
                <a:sym typeface="Wingdings" panose="05000000000000000000" pitchFamily="2" charset="2"/>
              </a:rPr>
              <a:t>The k-value is very close to its initial value after process at -50°C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6317173" y="5992500"/>
            <a:ext cx="2320052" cy="330603"/>
          </a:xfrm>
          <a:prstGeom prst="rect">
            <a:avLst/>
          </a:prstGeom>
          <a:solidFill>
            <a:srgbClr val="9BD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fr-FR" altLang="fr-FR" sz="14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altLang="fr-F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Almost no PID at -50°C</a:t>
            </a:r>
            <a:endParaRPr lang="fr-FR" altLang="fr-FR" sz="14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2687798" y="1101822"/>
            <a:ext cx="346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Cryoetching</a:t>
            </a:r>
            <a:r>
              <a:rPr lang="en-US" sz="2000" b="1" u="sng" dirty="0"/>
              <a:t> of low-k materials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3823410" y="3209982"/>
            <a:ext cx="1285494" cy="1920240"/>
            <a:chOff x="4630595" y="2971367"/>
            <a:chExt cx="1285494" cy="192024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0595" y="2971367"/>
              <a:ext cx="1285494" cy="1920240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5104069" y="4644357"/>
              <a:ext cx="522107" cy="184666"/>
            </a:xfrm>
            <a:prstGeom prst="rect">
              <a:avLst/>
            </a:prstGeom>
            <a:solidFill>
              <a:srgbClr val="3663FF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fr-FR" sz="1200" b="1" dirty="0"/>
                <a:t>50°C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831749" y="3213063"/>
            <a:ext cx="1290828" cy="1920240"/>
            <a:chOff x="2030004" y="2824200"/>
            <a:chExt cx="1290828" cy="192024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0004" y="2824200"/>
              <a:ext cx="1290828" cy="1920240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2510990" y="4500044"/>
              <a:ext cx="522107" cy="184666"/>
            </a:xfrm>
            <a:prstGeom prst="rect">
              <a:avLst/>
            </a:prstGeom>
            <a:solidFill>
              <a:srgbClr val="3663FF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fr-FR" sz="1200" b="1" dirty="0"/>
                <a:t>50°C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830826" y="3215655"/>
            <a:ext cx="1290828" cy="1920240"/>
            <a:chOff x="1533517" y="761246"/>
            <a:chExt cx="1290828" cy="192024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33517" y="761246"/>
              <a:ext cx="1290828" cy="1920240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2030004" y="2456670"/>
              <a:ext cx="522107" cy="184666"/>
            </a:xfrm>
            <a:prstGeom prst="rect">
              <a:avLst/>
            </a:prstGeom>
            <a:solidFill>
              <a:srgbClr val="3663FF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fr-FR" sz="1200" b="1" dirty="0"/>
                <a:t>50°C</a:t>
              </a: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1971" y="3209675"/>
            <a:ext cx="1290828" cy="19202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3414" y="1042928"/>
            <a:ext cx="2280586" cy="4330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ABD162-B5DB-3AA4-70F7-5A63DDFBE467}"/>
              </a:ext>
            </a:extLst>
          </p:cNvPr>
          <p:cNvSpPr/>
          <p:nvPr/>
        </p:nvSpPr>
        <p:spPr>
          <a:xfrm>
            <a:off x="168450" y="1669419"/>
            <a:ext cx="8730082" cy="338554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r>
              <a:rPr lang="en-US" altLang="fr-FR" sz="16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fr-FR" sz="16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Porous</a:t>
            </a:r>
            <a:r>
              <a:rPr lang="en-US" altLang="fr-FR" sz="1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fr-FR" sz="1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Organosilicate</a:t>
            </a:r>
            <a:r>
              <a:rPr lang="en-US" altLang="fr-FR" sz="1600" dirty="0">
                <a:solidFill>
                  <a:srgbClr val="0000FF"/>
                </a:solidFill>
                <a:cs typeface="Times New Roman" panose="02020603050405020304" pitchFamily="18" charset="0"/>
              </a:rPr>
              <a:t> Glasses</a:t>
            </a:r>
            <a:r>
              <a:rPr lang="en-US" altLang="fr-FR" sz="16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fr-FR" sz="1600" dirty="0">
                <a:cs typeface="Times New Roman" panose="02020603050405020304" pitchFamily="18" charset="0"/>
              </a:rPr>
              <a:t>(p-</a:t>
            </a:r>
            <a:r>
              <a:rPr lang="en-US" altLang="fr-FR" sz="1600" dirty="0" err="1">
                <a:cs typeface="Times New Roman" panose="02020603050405020304" pitchFamily="18" charset="0"/>
              </a:rPr>
              <a:t>SiOCH</a:t>
            </a:r>
            <a:r>
              <a:rPr lang="en-US" altLang="fr-FR" sz="1600" dirty="0">
                <a:cs typeface="Times New Roman" panose="02020603050405020304" pitchFamily="18" charset="0"/>
              </a:rPr>
              <a:t>) are </a:t>
            </a:r>
            <a:r>
              <a:rPr lang="en-US" altLang="fr-FR" sz="1600" dirty="0">
                <a:solidFill>
                  <a:srgbClr val="0000FF"/>
                </a:solidFill>
                <a:cs typeface="Times New Roman" panose="02020603050405020304" pitchFamily="18" charset="0"/>
              </a:rPr>
              <a:t>low-k</a:t>
            </a:r>
            <a:r>
              <a:rPr lang="en-US" altLang="fr-FR" sz="1600" dirty="0">
                <a:cs typeface="Times New Roman" panose="02020603050405020304" pitchFamily="18" charset="0"/>
              </a:rPr>
              <a:t> materials used for advanced interconnects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BAB23C-F9E0-9A0E-375D-C40FAF9EEA36}"/>
              </a:ext>
            </a:extLst>
          </p:cNvPr>
          <p:cNvSpPr/>
          <p:nvPr/>
        </p:nvSpPr>
        <p:spPr>
          <a:xfrm>
            <a:off x="168450" y="1949433"/>
            <a:ext cx="5820289" cy="421910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     </a:t>
            </a:r>
            <a:r>
              <a:rPr lang="en-US" sz="1600" b="1" dirty="0">
                <a:solidFill>
                  <a:srgbClr val="FFFF79"/>
                </a:solidFill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Very sensitive to plasma species (decrease of k-value)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C670FDB6-E9D9-3CD8-289F-23A0E826633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711"/>
          <a:stretch/>
        </p:blipFill>
        <p:spPr>
          <a:xfrm>
            <a:off x="5766328" y="2996211"/>
            <a:ext cx="2886728" cy="247443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36C3E3F-9B12-6FB0-9257-FCA42C7E8DBC}"/>
              </a:ext>
            </a:extLst>
          </p:cNvPr>
          <p:cNvSpPr/>
          <p:nvPr/>
        </p:nvSpPr>
        <p:spPr>
          <a:xfrm>
            <a:off x="5503500" y="2025689"/>
            <a:ext cx="3395032" cy="338554"/>
          </a:xfrm>
          <a:prstGeom prst="rect">
            <a:avLst/>
          </a:prstGeom>
          <a:solidFill>
            <a:srgbClr val="FFFF00"/>
          </a:solidFill>
          <a:ln w="222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Reduction of PID by cryogenic etching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9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8" grpId="0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40665" y="2326902"/>
            <a:ext cx="6367749" cy="228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1) Introduction : Basics of plasma etching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2) Deep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cryoetching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of silicon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3) Cryogenic etching processes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37920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3) Cryogenic plasma processes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99" y="2603006"/>
            <a:ext cx="900000" cy="3761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4428" y="1644916"/>
            <a:ext cx="1407245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1400" b="1" dirty="0" err="1">
                <a:ln/>
                <a:solidFill>
                  <a:srgbClr val="0000FF"/>
                </a:solidFill>
              </a:rPr>
              <a:t>Cooled</a:t>
            </a:r>
            <a:endParaRPr lang="fr-FR" sz="1400" b="1" dirty="0">
              <a:ln/>
              <a:solidFill>
                <a:srgbClr val="0000FF"/>
              </a:solidFill>
            </a:endParaRPr>
          </a:p>
          <a:p>
            <a:pPr algn="ctr"/>
            <a:r>
              <a:rPr lang="fr-FR" sz="1400" b="1" dirty="0" err="1">
                <a:ln/>
                <a:solidFill>
                  <a:srgbClr val="0000FF"/>
                </a:solidFill>
              </a:rPr>
              <a:t>susbtrate</a:t>
            </a:r>
            <a:r>
              <a:rPr lang="fr-FR" sz="1400" b="1" dirty="0">
                <a:ln/>
                <a:solidFill>
                  <a:srgbClr val="0000FF"/>
                </a:solidFill>
              </a:rPr>
              <a:t> </a:t>
            </a:r>
            <a:r>
              <a:rPr lang="fr-FR" sz="1400" b="1" dirty="0" err="1">
                <a:ln/>
                <a:solidFill>
                  <a:srgbClr val="0000FF"/>
                </a:solidFill>
              </a:rPr>
              <a:t>holder</a:t>
            </a:r>
            <a:endParaRPr lang="fr-FR" sz="1400" b="1" dirty="0">
              <a:ln/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7581" y="2254795"/>
            <a:ext cx="1217513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1400" b="1" dirty="0">
                <a:ln/>
                <a:solidFill>
                  <a:srgbClr val="5762F8"/>
                </a:solidFill>
              </a:rPr>
              <a:t>SiO</a:t>
            </a:r>
            <a:r>
              <a:rPr lang="fr-FR" sz="1400" b="1" baseline="-25000" dirty="0">
                <a:ln/>
                <a:solidFill>
                  <a:srgbClr val="5762F8"/>
                </a:solidFill>
              </a:rPr>
              <a:t>2 </a:t>
            </a:r>
            <a:r>
              <a:rPr lang="fr-FR" sz="1400" b="1" dirty="0" err="1">
                <a:ln/>
                <a:solidFill>
                  <a:srgbClr val="5762F8"/>
                </a:solidFill>
              </a:rPr>
              <a:t>substrate</a:t>
            </a:r>
            <a:endParaRPr lang="fr-FR" sz="1400" b="1" dirty="0">
              <a:ln/>
              <a:solidFill>
                <a:srgbClr val="5762F8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1597888" y="2701092"/>
            <a:ext cx="360000" cy="180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3057202" y="2701092"/>
            <a:ext cx="360000" cy="180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904" y="2523134"/>
            <a:ext cx="900000" cy="450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96604" y="2428271"/>
            <a:ext cx="129396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1400" b="1" dirty="0">
                <a:ln/>
                <a:solidFill>
                  <a:srgbClr val="F5AF92"/>
                </a:solidFill>
              </a:rPr>
              <a:t>Purge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4510020" y="2701092"/>
            <a:ext cx="360000" cy="180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609" y="2520661"/>
            <a:ext cx="900000" cy="45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177" y="2107468"/>
            <a:ext cx="648000" cy="390705"/>
          </a:xfrm>
          <a:prstGeom prst="rect">
            <a:avLst/>
          </a:prstGeom>
        </p:spPr>
      </p:pic>
      <p:sp>
        <p:nvSpPr>
          <p:cNvPr id="18" name="Flèche droite 17"/>
          <p:cNvSpPr/>
          <p:nvPr/>
        </p:nvSpPr>
        <p:spPr>
          <a:xfrm>
            <a:off x="5939057" y="2698306"/>
            <a:ext cx="360000" cy="180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505" y="2069318"/>
            <a:ext cx="900000" cy="900000"/>
          </a:xfrm>
          <a:prstGeom prst="rect">
            <a:avLst/>
          </a:prstGeom>
        </p:spPr>
      </p:pic>
      <p:sp>
        <p:nvSpPr>
          <p:cNvPr id="20" name="Flèche droite 19"/>
          <p:cNvSpPr/>
          <p:nvPr/>
        </p:nvSpPr>
        <p:spPr>
          <a:xfrm>
            <a:off x="7357953" y="2698306"/>
            <a:ext cx="360000" cy="180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7401" y="2698306"/>
            <a:ext cx="900000" cy="28125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232036" y="2428271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1400" b="1" dirty="0" err="1">
                <a:ln/>
                <a:solidFill>
                  <a:srgbClr val="F5AF92"/>
                </a:solidFill>
              </a:rPr>
              <a:t>Pumping</a:t>
            </a:r>
            <a:endParaRPr lang="fr-FR" sz="1400" b="1" dirty="0">
              <a:ln/>
              <a:solidFill>
                <a:srgbClr val="F5AF9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490997" y="1770663"/>
            <a:ext cx="904415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1400" b="1" dirty="0" err="1">
                <a:ln/>
                <a:solidFill>
                  <a:srgbClr val="237AAC"/>
                </a:solidFill>
              </a:rPr>
              <a:t>Adsorbed</a:t>
            </a:r>
            <a:endParaRPr lang="fr-FR" sz="1400" b="1" dirty="0">
              <a:ln/>
              <a:solidFill>
                <a:srgbClr val="237AAC"/>
              </a:solidFill>
            </a:endParaRPr>
          </a:p>
          <a:p>
            <a:pPr algn="ctr"/>
            <a:r>
              <a:rPr lang="fr-FR" sz="1400" b="1" dirty="0">
                <a:ln/>
                <a:solidFill>
                  <a:srgbClr val="237AAC"/>
                </a:solidFill>
              </a:rPr>
              <a:t>layer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938878" y="1759366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1400" b="1" dirty="0">
                <a:ln/>
                <a:solidFill>
                  <a:srgbClr val="C44DC8"/>
                </a:solidFill>
              </a:rPr>
              <a:t>Ar plasma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979650" y="2969318"/>
            <a:ext cx="1697709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1400" b="1" dirty="0">
                <a:ln/>
                <a:solidFill>
                  <a:schemeClr val="accent2">
                    <a:lumMod val="75000"/>
                  </a:schemeClr>
                </a:solidFill>
              </a:rPr>
              <a:t>Self-</a:t>
            </a:r>
            <a:r>
              <a:rPr lang="fr-FR" sz="1400" b="1" dirty="0" err="1">
                <a:ln/>
                <a:solidFill>
                  <a:schemeClr val="accent2">
                    <a:lumMod val="75000"/>
                  </a:schemeClr>
                </a:solidFill>
              </a:rPr>
              <a:t>Limiting</a:t>
            </a:r>
            <a:r>
              <a:rPr lang="fr-FR" sz="1400" b="1" dirty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400" b="1" dirty="0" err="1">
                <a:ln/>
                <a:solidFill>
                  <a:schemeClr val="accent2">
                    <a:lumMod val="75000"/>
                  </a:schemeClr>
                </a:solidFill>
              </a:rPr>
              <a:t>Etching</a:t>
            </a:r>
            <a:endParaRPr lang="fr-FR" sz="14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BB118BC1-5049-DAB2-5EB9-9E0CC951D2D9}"/>
              </a:ext>
            </a:extLst>
          </p:cNvPr>
          <p:cNvGrpSpPr/>
          <p:nvPr/>
        </p:nvGrpSpPr>
        <p:grpSpPr>
          <a:xfrm>
            <a:off x="1986056" y="1628520"/>
            <a:ext cx="1062342" cy="1348009"/>
            <a:chOff x="1986056" y="1628520"/>
            <a:chExt cx="1062342" cy="134800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8"/>
            <a:srcRect b="51134"/>
            <a:stretch/>
          </p:blipFill>
          <p:spPr>
            <a:xfrm>
              <a:off x="2168747" y="2281558"/>
              <a:ext cx="720000" cy="29620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7202" y="2600357"/>
              <a:ext cx="900000" cy="376172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1986056" y="1628520"/>
              <a:ext cx="106234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fr-FR" sz="1400" b="1" dirty="0" err="1">
                  <a:ln/>
                  <a:solidFill>
                    <a:srgbClr val="31C0FF"/>
                  </a:solidFill>
                </a:rPr>
                <a:t>Precursor</a:t>
              </a:r>
              <a:endParaRPr lang="fr-FR" sz="1400" b="1" dirty="0">
                <a:ln/>
                <a:solidFill>
                  <a:srgbClr val="31C0FF"/>
                </a:solidFill>
              </a:endParaRPr>
            </a:p>
            <a:p>
              <a:pPr algn="ctr"/>
              <a:r>
                <a:rPr lang="fr-FR" sz="1400" b="1" dirty="0">
                  <a:ln/>
                  <a:solidFill>
                    <a:srgbClr val="31C0FF"/>
                  </a:solidFill>
                </a:rPr>
                <a:t>w/o plasma</a:t>
              </a:r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43799" y="2173850"/>
              <a:ext cx="658800" cy="402402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57202" y="2595922"/>
              <a:ext cx="720000" cy="333473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5239351" y="5874171"/>
            <a:ext cx="1243498" cy="328879"/>
            <a:chOff x="3597836" y="5964526"/>
            <a:chExt cx="1243498" cy="328879"/>
          </a:xfrm>
        </p:grpSpPr>
        <p:sp>
          <p:nvSpPr>
            <p:cNvPr id="32" name="ZoneTexte 31"/>
            <p:cNvSpPr txBox="1"/>
            <p:nvPr/>
          </p:nvSpPr>
          <p:spPr>
            <a:xfrm>
              <a:off x="3597836" y="6016406"/>
              <a:ext cx="12434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Purge</a:t>
              </a:r>
            </a:p>
          </p:txBody>
        </p:sp>
        <p:cxnSp>
          <p:nvCxnSpPr>
            <p:cNvPr id="33" name="Connecteur droit avec flèche 32"/>
            <p:cNvCxnSpPr/>
            <p:nvPr/>
          </p:nvCxnSpPr>
          <p:spPr bwMode="auto">
            <a:xfrm>
              <a:off x="3751585" y="5964526"/>
              <a:ext cx="936000" cy="0"/>
            </a:xfrm>
            <a:prstGeom prst="straightConnector1">
              <a:avLst/>
            </a:prstGeom>
            <a:solidFill>
              <a:srgbClr val="56F0A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e 33"/>
          <p:cNvGrpSpPr/>
          <p:nvPr/>
        </p:nvGrpSpPr>
        <p:grpSpPr>
          <a:xfrm>
            <a:off x="6350473" y="5872701"/>
            <a:ext cx="1584000" cy="319163"/>
            <a:chOff x="4708958" y="5963056"/>
            <a:chExt cx="1584000" cy="319163"/>
          </a:xfrm>
        </p:grpSpPr>
        <p:sp>
          <p:nvSpPr>
            <p:cNvPr id="35" name="ZoneTexte 34"/>
            <p:cNvSpPr txBox="1"/>
            <p:nvPr/>
          </p:nvSpPr>
          <p:spPr>
            <a:xfrm>
              <a:off x="4901960" y="6005220"/>
              <a:ext cx="12434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Etching</a:t>
              </a:r>
            </a:p>
          </p:txBody>
        </p:sp>
        <p:cxnSp>
          <p:nvCxnSpPr>
            <p:cNvPr id="36" name="Connecteur droit avec flèche 35"/>
            <p:cNvCxnSpPr/>
            <p:nvPr/>
          </p:nvCxnSpPr>
          <p:spPr bwMode="auto">
            <a:xfrm>
              <a:off x="4708958" y="5963056"/>
              <a:ext cx="1584000" cy="0"/>
            </a:xfrm>
            <a:prstGeom prst="straightConnector1">
              <a:avLst/>
            </a:prstGeom>
            <a:solidFill>
              <a:srgbClr val="56F0A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e 36"/>
          <p:cNvGrpSpPr/>
          <p:nvPr/>
        </p:nvGrpSpPr>
        <p:grpSpPr>
          <a:xfrm>
            <a:off x="3274014" y="3632570"/>
            <a:ext cx="1216948" cy="2700000"/>
            <a:chOff x="1632499" y="3722925"/>
            <a:chExt cx="1216948" cy="2700000"/>
          </a:xfrm>
        </p:grpSpPr>
        <p:cxnSp>
          <p:nvCxnSpPr>
            <p:cNvPr id="38" name="Connecteur droit avec flèche 37"/>
            <p:cNvCxnSpPr/>
            <p:nvPr/>
          </p:nvCxnSpPr>
          <p:spPr bwMode="auto">
            <a:xfrm flipV="1">
              <a:off x="2849447" y="3722925"/>
              <a:ext cx="0" cy="2700000"/>
            </a:xfrm>
            <a:prstGeom prst="straightConnector1">
              <a:avLst/>
            </a:prstGeom>
            <a:solidFill>
              <a:srgbClr val="56F0AE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ZoneTexte 38"/>
            <p:cNvSpPr txBox="1"/>
            <p:nvPr/>
          </p:nvSpPr>
          <p:spPr>
            <a:xfrm>
              <a:off x="2107047" y="4038394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CA7E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  <a:r>
                <a:rPr kumimoji="0" lang="en-US" sz="1400" b="1" i="0" u="none" strike="noStrike" kern="0" cap="none" spc="0" normalizeH="0" baseline="-25000" noProof="0" dirty="0">
                  <a:ln>
                    <a:noFill/>
                  </a:ln>
                  <a:solidFill>
                    <a:srgbClr val="2CA7E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CA7E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F</a:t>
              </a:r>
              <a:r>
                <a:rPr kumimoji="0" lang="en-US" sz="1400" b="1" i="0" u="none" strike="noStrike" kern="0" cap="none" spc="0" normalizeH="0" baseline="-25000" noProof="0" dirty="0">
                  <a:ln>
                    <a:noFill/>
                  </a:ln>
                  <a:solidFill>
                    <a:srgbClr val="2CA7E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201555" y="4757389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64DC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64DC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632499" y="5329408"/>
              <a:ext cx="1133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Plasma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(ICP + bias)</a:t>
              </a: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4890373" y="3588123"/>
            <a:ext cx="509078" cy="2290700"/>
            <a:chOff x="3248858" y="3678478"/>
            <a:chExt cx="509078" cy="2290700"/>
          </a:xfrm>
        </p:grpSpPr>
        <p:cxnSp>
          <p:nvCxnSpPr>
            <p:cNvPr id="43" name="Connecteur droit 42"/>
            <p:cNvCxnSpPr/>
            <p:nvPr/>
          </p:nvCxnSpPr>
          <p:spPr bwMode="auto">
            <a:xfrm>
              <a:off x="3248858" y="3678478"/>
              <a:ext cx="0" cy="2268000"/>
            </a:xfrm>
            <a:prstGeom prst="line">
              <a:avLst/>
            </a:prstGeom>
            <a:solidFill>
              <a:srgbClr val="56F0AE"/>
            </a:solidFill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Connecteur droit 43"/>
            <p:cNvCxnSpPr/>
            <p:nvPr/>
          </p:nvCxnSpPr>
          <p:spPr bwMode="auto">
            <a:xfrm>
              <a:off x="3757936" y="3701178"/>
              <a:ext cx="0" cy="2268000"/>
            </a:xfrm>
            <a:prstGeom prst="line">
              <a:avLst/>
            </a:prstGeom>
            <a:solidFill>
              <a:srgbClr val="56F0AE"/>
            </a:solidFill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e 44"/>
          <p:cNvGrpSpPr/>
          <p:nvPr/>
        </p:nvGrpSpPr>
        <p:grpSpPr>
          <a:xfrm>
            <a:off x="4483113" y="3409916"/>
            <a:ext cx="943849" cy="2293111"/>
            <a:chOff x="2841598" y="3500271"/>
            <a:chExt cx="943849" cy="2293111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2844045" y="5068034"/>
              <a:ext cx="936000" cy="0"/>
            </a:xfrm>
            <a:prstGeom prst="line">
              <a:avLst/>
            </a:prstGeom>
            <a:ln w="28575">
              <a:solidFill>
                <a:srgbClr val="C64D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e 46"/>
            <p:cNvGrpSpPr/>
            <p:nvPr/>
          </p:nvGrpSpPr>
          <p:grpSpPr>
            <a:xfrm>
              <a:off x="2841598" y="3500271"/>
              <a:ext cx="928687" cy="849041"/>
              <a:chOff x="2841598" y="3500271"/>
              <a:chExt cx="928687" cy="849041"/>
            </a:xfrm>
          </p:grpSpPr>
          <p:sp>
            <p:nvSpPr>
              <p:cNvPr id="49" name="ZoneTexte 48"/>
              <p:cNvSpPr txBox="1"/>
              <p:nvPr/>
            </p:nvSpPr>
            <p:spPr>
              <a:xfrm>
                <a:off x="3242576" y="3500271"/>
                <a:ext cx="527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A7E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</a:t>
                </a:r>
                <a:r>
                  <a:rPr kumimoji="0" 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2CA7E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4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A7E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F</a:t>
                </a:r>
                <a:r>
                  <a:rPr kumimoji="0" 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2CA7E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50" name="Connecteur droit 49"/>
              <p:cNvCxnSpPr/>
              <p:nvPr/>
            </p:nvCxnSpPr>
            <p:spPr>
              <a:xfrm>
                <a:off x="2841598" y="4349312"/>
                <a:ext cx="42009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V="1">
                <a:off x="3248445" y="3984228"/>
                <a:ext cx="0" cy="360000"/>
              </a:xfrm>
              <a:prstGeom prst="line">
                <a:avLst/>
              </a:prstGeom>
              <a:ln w="28575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3246091" y="3990854"/>
                <a:ext cx="504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flipV="1">
                <a:off x="3759641" y="3984228"/>
                <a:ext cx="0" cy="360000"/>
              </a:xfrm>
              <a:prstGeom prst="line">
                <a:avLst/>
              </a:prstGeom>
              <a:ln w="28575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Connecteur droit 47"/>
            <p:cNvCxnSpPr/>
            <p:nvPr/>
          </p:nvCxnSpPr>
          <p:spPr>
            <a:xfrm>
              <a:off x="2849447" y="5793382"/>
              <a:ext cx="936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/>
          <p:cNvGrpSpPr/>
          <p:nvPr/>
        </p:nvGrpSpPr>
        <p:grpSpPr>
          <a:xfrm>
            <a:off x="6275692" y="3409917"/>
            <a:ext cx="1674176" cy="2288026"/>
            <a:chOff x="4634177" y="3500272"/>
            <a:chExt cx="1674176" cy="2288026"/>
          </a:xfrm>
        </p:grpSpPr>
        <p:cxnSp>
          <p:nvCxnSpPr>
            <p:cNvPr id="55" name="Connecteur droit 54"/>
            <p:cNvCxnSpPr/>
            <p:nvPr/>
          </p:nvCxnSpPr>
          <p:spPr>
            <a:xfrm flipV="1">
              <a:off x="4707403" y="5428298"/>
              <a:ext cx="0" cy="360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5017615" y="3500272"/>
              <a:ext cx="1026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Ar P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lasma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Connecteur droit 56"/>
            <p:cNvCxnSpPr/>
            <p:nvPr/>
          </p:nvCxnSpPr>
          <p:spPr>
            <a:xfrm>
              <a:off x="4685725" y="5434924"/>
              <a:ext cx="1620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634177" y="4705851"/>
              <a:ext cx="1656000" cy="0"/>
            </a:xfrm>
            <a:prstGeom prst="line">
              <a:avLst/>
            </a:prstGeom>
            <a:ln w="28575">
              <a:solidFill>
                <a:srgbClr val="C64D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4688353" y="4336336"/>
              <a:ext cx="162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/>
          <p:cNvGrpSpPr/>
          <p:nvPr/>
        </p:nvGrpSpPr>
        <p:grpSpPr>
          <a:xfrm>
            <a:off x="5401093" y="3410553"/>
            <a:ext cx="961347" cy="2449448"/>
            <a:chOff x="3759640" y="3500272"/>
            <a:chExt cx="961347" cy="2449448"/>
          </a:xfrm>
        </p:grpSpPr>
        <p:cxnSp>
          <p:nvCxnSpPr>
            <p:cNvPr id="61" name="Connecteur droit 60"/>
            <p:cNvCxnSpPr/>
            <p:nvPr/>
          </p:nvCxnSpPr>
          <p:spPr bwMode="auto">
            <a:xfrm>
              <a:off x="4704222" y="3681720"/>
              <a:ext cx="0" cy="2268000"/>
            </a:xfrm>
            <a:prstGeom prst="line">
              <a:avLst/>
            </a:prstGeom>
            <a:solidFill>
              <a:srgbClr val="56F0AE"/>
            </a:solidFill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2" name="Groupe 61"/>
            <p:cNvGrpSpPr/>
            <p:nvPr/>
          </p:nvGrpSpPr>
          <p:grpSpPr>
            <a:xfrm>
              <a:off x="3759640" y="3500272"/>
              <a:ext cx="961347" cy="2294511"/>
              <a:chOff x="3759640" y="3500272"/>
              <a:chExt cx="961347" cy="2294511"/>
            </a:xfrm>
          </p:grpSpPr>
          <p:cxnSp>
            <p:nvCxnSpPr>
              <p:cNvPr id="63" name="Connecteur droit 62"/>
              <p:cNvCxnSpPr/>
              <p:nvPr/>
            </p:nvCxnSpPr>
            <p:spPr>
              <a:xfrm>
                <a:off x="3759640" y="4333518"/>
                <a:ext cx="936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e 63"/>
              <p:cNvGrpSpPr/>
              <p:nvPr/>
            </p:nvGrpSpPr>
            <p:grpSpPr>
              <a:xfrm>
                <a:off x="3767724" y="3500272"/>
                <a:ext cx="953263" cy="2294511"/>
                <a:chOff x="3767724" y="3500272"/>
                <a:chExt cx="953263" cy="2294511"/>
              </a:xfrm>
            </p:grpSpPr>
            <p:cxnSp>
              <p:nvCxnSpPr>
                <p:cNvPr id="65" name="Connecteur droit 64"/>
                <p:cNvCxnSpPr/>
                <p:nvPr/>
              </p:nvCxnSpPr>
              <p:spPr>
                <a:xfrm flipV="1">
                  <a:off x="3767724" y="4702950"/>
                  <a:ext cx="0" cy="360000"/>
                </a:xfrm>
                <a:prstGeom prst="line">
                  <a:avLst/>
                </a:prstGeom>
                <a:ln w="28575">
                  <a:solidFill>
                    <a:srgbClr val="C64DC9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6" name="Groupe 65"/>
                <p:cNvGrpSpPr/>
                <p:nvPr/>
              </p:nvGrpSpPr>
              <p:grpSpPr>
                <a:xfrm>
                  <a:off x="3771994" y="3500272"/>
                  <a:ext cx="948993" cy="2294511"/>
                  <a:chOff x="3771994" y="3500272"/>
                  <a:chExt cx="948993" cy="2294511"/>
                </a:xfrm>
              </p:grpSpPr>
              <p:sp>
                <p:nvSpPr>
                  <p:cNvPr id="67" name="ZoneTexte 66"/>
                  <p:cNvSpPr txBox="1"/>
                  <p:nvPr/>
                </p:nvSpPr>
                <p:spPr>
                  <a:xfrm>
                    <a:off x="3904975" y="3500272"/>
                    <a:ext cx="69602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C64DC9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a:t>Ar</a:t>
                    </a: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64DC9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a:t> gas</a:t>
                    </a:r>
                  </a:p>
                </p:txBody>
              </p:sp>
              <p:cxnSp>
                <p:nvCxnSpPr>
                  <p:cNvPr id="68" name="Connecteur droit 67"/>
                  <p:cNvCxnSpPr/>
                  <p:nvPr/>
                </p:nvCxnSpPr>
                <p:spPr>
                  <a:xfrm>
                    <a:off x="3771994" y="4709576"/>
                    <a:ext cx="900000" cy="0"/>
                  </a:xfrm>
                  <a:prstGeom prst="line">
                    <a:avLst/>
                  </a:prstGeom>
                  <a:ln w="28575">
                    <a:solidFill>
                      <a:srgbClr val="C64DC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Connecteur droit 68"/>
                  <p:cNvCxnSpPr/>
                  <p:nvPr/>
                </p:nvCxnSpPr>
                <p:spPr>
                  <a:xfrm>
                    <a:off x="3784987" y="5794783"/>
                    <a:ext cx="936000" cy="0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70" name="Groupe 69"/>
          <p:cNvGrpSpPr/>
          <p:nvPr/>
        </p:nvGrpSpPr>
        <p:grpSpPr>
          <a:xfrm>
            <a:off x="7858140" y="3416991"/>
            <a:ext cx="1042666" cy="2468906"/>
            <a:chOff x="6706855" y="3587236"/>
            <a:chExt cx="1042666" cy="2468906"/>
          </a:xfrm>
        </p:grpSpPr>
        <p:grpSp>
          <p:nvGrpSpPr>
            <p:cNvPr id="71" name="Groupe 70"/>
            <p:cNvGrpSpPr/>
            <p:nvPr/>
          </p:nvGrpSpPr>
          <p:grpSpPr>
            <a:xfrm>
              <a:off x="6706855" y="3587236"/>
              <a:ext cx="1042666" cy="2468906"/>
              <a:chOff x="6227439" y="3500272"/>
              <a:chExt cx="1042666" cy="2468906"/>
            </a:xfrm>
          </p:grpSpPr>
          <p:cxnSp>
            <p:nvCxnSpPr>
              <p:cNvPr id="74" name="Connecteur droit 73"/>
              <p:cNvCxnSpPr/>
              <p:nvPr/>
            </p:nvCxnSpPr>
            <p:spPr bwMode="auto">
              <a:xfrm>
                <a:off x="6300394" y="3701178"/>
                <a:ext cx="0" cy="2268000"/>
              </a:xfrm>
              <a:prstGeom prst="line">
                <a:avLst/>
              </a:prstGeom>
              <a:solidFill>
                <a:srgbClr val="56F0AE"/>
              </a:solidFill>
              <a:ln w="190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5" name="ZoneTexte 74"/>
              <p:cNvSpPr txBox="1"/>
              <p:nvPr/>
            </p:nvSpPr>
            <p:spPr>
              <a:xfrm>
                <a:off x="6227439" y="3500272"/>
                <a:ext cx="9284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99B8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Pumping</a:t>
                </a:r>
                <a:endParaRPr kumimoji="0" lang="en-US" sz="1400" b="1" i="0" u="none" strike="noStrike" kern="0" cap="none" spc="0" normalizeH="0" baseline="-25000" noProof="0" dirty="0">
                  <a:ln>
                    <a:noFill/>
                  </a:ln>
                  <a:solidFill>
                    <a:srgbClr val="D99B8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6" name="Connecteur droit 75"/>
              <p:cNvCxnSpPr/>
              <p:nvPr/>
            </p:nvCxnSpPr>
            <p:spPr bwMode="auto">
              <a:xfrm>
                <a:off x="7101011" y="3697938"/>
                <a:ext cx="0" cy="2268000"/>
              </a:xfrm>
              <a:prstGeom prst="line">
                <a:avLst/>
              </a:prstGeom>
              <a:solidFill>
                <a:srgbClr val="56F0AE"/>
              </a:solidFill>
              <a:ln w="190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6292703" y="5052240"/>
                <a:ext cx="972000" cy="0"/>
              </a:xfrm>
              <a:prstGeom prst="line">
                <a:avLst/>
              </a:prstGeom>
              <a:ln w="28575">
                <a:solidFill>
                  <a:srgbClr val="C64D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6298105" y="5777588"/>
                <a:ext cx="972000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6308353" y="4329272"/>
                <a:ext cx="936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Connecteur droit 71"/>
            <p:cNvCxnSpPr/>
            <p:nvPr/>
          </p:nvCxnSpPr>
          <p:spPr>
            <a:xfrm flipV="1">
              <a:off x="6779860" y="4789939"/>
              <a:ext cx="0" cy="360000"/>
            </a:xfrm>
            <a:prstGeom prst="line">
              <a:avLst/>
            </a:prstGeom>
            <a:ln w="28575">
              <a:solidFill>
                <a:srgbClr val="C64DC9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V="1">
              <a:off x="6785262" y="5521637"/>
              <a:ext cx="0" cy="360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 80"/>
          <p:cNvGrpSpPr/>
          <p:nvPr/>
        </p:nvGrpSpPr>
        <p:grpSpPr>
          <a:xfrm>
            <a:off x="4263812" y="5907922"/>
            <a:ext cx="1243498" cy="286378"/>
            <a:chOff x="2622297" y="5965852"/>
            <a:chExt cx="1243498" cy="286378"/>
          </a:xfrm>
          <a:noFill/>
        </p:grpSpPr>
        <p:sp>
          <p:nvSpPr>
            <p:cNvPr id="82" name="ZoneTexte 81"/>
            <p:cNvSpPr txBox="1"/>
            <p:nvPr/>
          </p:nvSpPr>
          <p:spPr>
            <a:xfrm>
              <a:off x="2622297" y="5975231"/>
              <a:ext cx="124349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Physisorption</a:t>
              </a:r>
            </a:p>
          </p:txBody>
        </p:sp>
        <p:cxnSp>
          <p:nvCxnSpPr>
            <p:cNvPr id="83" name="Connecteur droit avec flèche 82"/>
            <p:cNvCxnSpPr/>
            <p:nvPr/>
          </p:nvCxnSpPr>
          <p:spPr bwMode="auto">
            <a:xfrm>
              <a:off x="3259135" y="5965852"/>
              <a:ext cx="482824" cy="0"/>
            </a:xfrm>
            <a:prstGeom prst="straightConnector1">
              <a:avLst/>
            </a:prstGeom>
            <a:grpFill/>
            <a:ln w="9525" cap="flat" cmpd="sng" algn="ctr">
              <a:noFill/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Groupe 83"/>
          <p:cNvGrpSpPr/>
          <p:nvPr/>
        </p:nvGrpSpPr>
        <p:grpSpPr>
          <a:xfrm>
            <a:off x="4278055" y="4080563"/>
            <a:ext cx="4769451" cy="2500690"/>
            <a:chOff x="2636540" y="3918003"/>
            <a:chExt cx="4769451" cy="2500690"/>
          </a:xfrm>
        </p:grpSpPr>
        <p:sp>
          <p:nvSpPr>
            <p:cNvPr id="85" name="ZoneTexte 84"/>
            <p:cNvSpPr txBox="1"/>
            <p:nvPr/>
          </p:nvSpPr>
          <p:spPr>
            <a:xfrm>
              <a:off x="2669985" y="5359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2641473" y="46236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CF6AD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2636540" y="391800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2DA7E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88" name="Connecteur droit avec flèche 87"/>
            <p:cNvCxnSpPr/>
            <p:nvPr/>
          </p:nvCxnSpPr>
          <p:spPr>
            <a:xfrm>
              <a:off x="2849447" y="6170010"/>
              <a:ext cx="4556544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ZoneTexte 88"/>
            <p:cNvSpPr txBox="1"/>
            <p:nvPr/>
          </p:nvSpPr>
          <p:spPr>
            <a:xfrm>
              <a:off x="4123323" y="6141694"/>
              <a:ext cx="12434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Time</a:t>
              </a:r>
            </a:p>
          </p:txBody>
        </p:sp>
      </p:grpSp>
      <p:cxnSp>
        <p:nvCxnSpPr>
          <p:cNvPr id="90" name="Connecteur droit avec flèche 89"/>
          <p:cNvCxnSpPr/>
          <p:nvPr/>
        </p:nvCxnSpPr>
        <p:spPr bwMode="auto">
          <a:xfrm>
            <a:off x="4889226" y="5872701"/>
            <a:ext cx="504000" cy="0"/>
          </a:xfrm>
          <a:prstGeom prst="straightConnector1">
            <a:avLst/>
          </a:prstGeom>
          <a:solidFill>
            <a:srgbClr val="56F0AE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ZoneTexte 90"/>
          <p:cNvSpPr txBox="1"/>
          <p:nvPr/>
        </p:nvSpPr>
        <p:spPr>
          <a:xfrm flipH="1">
            <a:off x="2282447" y="1013297"/>
            <a:ext cx="560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Cryogenic Atomic Layer Etching (</a:t>
            </a:r>
            <a:r>
              <a:rPr lang="en-US" sz="2000" b="1" u="sng" dirty="0" err="1"/>
              <a:t>CryoALE</a:t>
            </a:r>
            <a:r>
              <a:rPr lang="en-US" sz="2000" b="1" u="sng" dirty="0"/>
              <a:t>) of SiO</a:t>
            </a:r>
            <a:r>
              <a:rPr lang="en-US" sz="2000" b="1" u="sng" baseline="-25000" dirty="0"/>
              <a:t>2</a:t>
            </a:r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416" y="1097822"/>
            <a:ext cx="860090" cy="612537"/>
          </a:xfrm>
          <a:prstGeom prst="rect">
            <a:avLst/>
          </a:prstGeom>
        </p:spPr>
      </p:pic>
      <p:sp>
        <p:nvSpPr>
          <p:cNvPr id="6" name="Text Box 29">
            <a:extLst>
              <a:ext uri="{FF2B5EF4-FFF2-40B4-BE49-F238E27FC236}">
                <a16:creationId xmlns:a16="http://schemas.microsoft.com/office/drawing/2014/main" id="{3F5E8C3D-10B7-C249-45A3-1A42CC84A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02" y="3416991"/>
            <a:ext cx="3149570" cy="1838773"/>
          </a:xfrm>
          <a:prstGeom prst="rect">
            <a:avLst/>
          </a:prstGeom>
          <a:solidFill>
            <a:srgbClr val="9BD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400" b="1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Why Atomic Layer Etching (ALE) ?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400" dirty="0">
                <a:cs typeface="Arial" panose="020B0604020202020204" pitchFamily="34" charset="0"/>
                <a:sym typeface="Wingdings" panose="05000000000000000000" pitchFamily="2" charset="2"/>
              </a:rPr>
              <a:t>- Atomic precision (scale reduction of Integrated Circuits)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400" dirty="0">
                <a:cs typeface="Arial" panose="020B0604020202020204" pitchFamily="34" charset="0"/>
              </a:rPr>
              <a:t>- Etching of thin layers with no damage to underlying layers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400" dirty="0">
                <a:cs typeface="Arial" panose="020B0604020202020204" pitchFamily="34" charset="0"/>
              </a:rPr>
              <a:t>- « Infinite » selectivity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D2F9816E-8137-74A6-36A4-F0E73F27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2" y="5531392"/>
            <a:ext cx="3149570" cy="915443"/>
          </a:xfrm>
          <a:prstGeom prst="rect">
            <a:avLst/>
          </a:prstGeom>
          <a:solidFill>
            <a:srgbClr val="9BD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400" b="1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Why </a:t>
            </a:r>
            <a:r>
              <a:rPr lang="en-US" altLang="fr-FR" sz="1400" b="1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CryoALE</a:t>
            </a:r>
            <a:r>
              <a:rPr lang="en-US" altLang="fr-FR" sz="1400" b="1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of SiO</a:t>
            </a:r>
            <a:r>
              <a:rPr lang="en-US" altLang="fr-FR" sz="1400" b="1" baseline="-250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fr-FR" sz="1400" b="1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?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400" dirty="0">
                <a:cs typeface="Arial" panose="020B0604020202020204" pitchFamily="34" charset="0"/>
                <a:sym typeface="Wingdings" panose="05000000000000000000" pitchFamily="2" charset="2"/>
              </a:rPr>
              <a:t>- Prevent process drift due to reactor wall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7207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 animBg="1"/>
      <p:bldP spid="18" grpId="0" animBg="1"/>
      <p:bldP spid="20" grpId="0" animBg="1"/>
      <p:bldP spid="22" grpId="0"/>
      <p:bldP spid="23" grpId="0" animBg="1"/>
      <p:bldP spid="24" grpId="0"/>
      <p:bldP spid="25" grpId="0"/>
      <p:bldP spid="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3) Cryogenic plasma processes</a:t>
            </a:r>
          </a:p>
        </p:txBody>
      </p:sp>
      <p:pic>
        <p:nvPicPr>
          <p:cNvPr id="4" name="Image 3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8160" r="10869" b="4287"/>
          <a:stretch/>
        </p:blipFill>
        <p:spPr bwMode="auto">
          <a:xfrm>
            <a:off x="176371" y="2896879"/>
            <a:ext cx="3780080" cy="29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 r="7236"/>
          <a:stretch/>
        </p:blipFill>
        <p:spPr bwMode="auto">
          <a:xfrm>
            <a:off x="4017621" y="3226158"/>
            <a:ext cx="2453842" cy="17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id="{0FD8DCC0-2B97-CBFA-A57A-D54135F644EC}"/>
              </a:ext>
            </a:extLst>
          </p:cNvPr>
          <p:cNvGrpSpPr/>
          <p:nvPr/>
        </p:nvGrpSpPr>
        <p:grpSpPr>
          <a:xfrm>
            <a:off x="522780" y="1548259"/>
            <a:ext cx="8136799" cy="1343191"/>
            <a:chOff x="522780" y="1548259"/>
            <a:chExt cx="8136799" cy="1343191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EA93E24A-77B2-FF94-58A4-E6E5305F978A}"/>
                </a:ext>
              </a:extLst>
            </p:cNvPr>
            <p:cNvSpPr/>
            <p:nvPr/>
          </p:nvSpPr>
          <p:spPr>
            <a:xfrm>
              <a:off x="522780" y="1548259"/>
              <a:ext cx="1297750" cy="532919"/>
            </a:xfrm>
            <a:custGeom>
              <a:avLst/>
              <a:gdLst>
                <a:gd name="connsiteX0" fmla="*/ 0 w 1297750"/>
                <a:gd name="connsiteY0" fmla="*/ 53292 h 532919"/>
                <a:gd name="connsiteX1" fmla="*/ 53292 w 1297750"/>
                <a:gd name="connsiteY1" fmla="*/ 0 h 532919"/>
                <a:gd name="connsiteX2" fmla="*/ 1244458 w 1297750"/>
                <a:gd name="connsiteY2" fmla="*/ 0 h 532919"/>
                <a:gd name="connsiteX3" fmla="*/ 1297750 w 1297750"/>
                <a:gd name="connsiteY3" fmla="*/ 53292 h 532919"/>
                <a:gd name="connsiteX4" fmla="*/ 1297750 w 1297750"/>
                <a:gd name="connsiteY4" fmla="*/ 479627 h 532919"/>
                <a:gd name="connsiteX5" fmla="*/ 1244458 w 1297750"/>
                <a:gd name="connsiteY5" fmla="*/ 532919 h 532919"/>
                <a:gd name="connsiteX6" fmla="*/ 53292 w 1297750"/>
                <a:gd name="connsiteY6" fmla="*/ 532919 h 532919"/>
                <a:gd name="connsiteX7" fmla="*/ 0 w 1297750"/>
                <a:gd name="connsiteY7" fmla="*/ 479627 h 532919"/>
                <a:gd name="connsiteX8" fmla="*/ 0 w 1297750"/>
                <a:gd name="connsiteY8" fmla="*/ 53292 h 5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7750" h="532919">
                  <a:moveTo>
                    <a:pt x="0" y="53292"/>
                  </a:moveTo>
                  <a:cubicBezTo>
                    <a:pt x="0" y="23860"/>
                    <a:pt x="23860" y="0"/>
                    <a:pt x="53292" y="0"/>
                  </a:cubicBezTo>
                  <a:lnTo>
                    <a:pt x="1244458" y="0"/>
                  </a:lnTo>
                  <a:cubicBezTo>
                    <a:pt x="1273890" y="0"/>
                    <a:pt x="1297750" y="23860"/>
                    <a:pt x="1297750" y="53292"/>
                  </a:cubicBezTo>
                  <a:lnTo>
                    <a:pt x="1297750" y="479627"/>
                  </a:lnTo>
                  <a:cubicBezTo>
                    <a:pt x="1297750" y="509059"/>
                    <a:pt x="1273890" y="532919"/>
                    <a:pt x="1244458" y="532919"/>
                  </a:cubicBezTo>
                  <a:lnTo>
                    <a:pt x="53292" y="532919"/>
                  </a:lnTo>
                  <a:cubicBezTo>
                    <a:pt x="23860" y="532919"/>
                    <a:pt x="0" y="509059"/>
                    <a:pt x="0" y="479627"/>
                  </a:cubicBezTo>
                  <a:lnTo>
                    <a:pt x="0" y="5329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23098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0" i="0" kern="1200" dirty="0"/>
                <a:t>Adsorption</a:t>
              </a:r>
              <a:endParaRPr lang="fr-FR" sz="1400" kern="1200" dirty="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4C969874-9884-5407-29F2-C07BA210FB50}"/>
                </a:ext>
              </a:extLst>
            </p:cNvPr>
            <p:cNvSpPr/>
            <p:nvPr/>
          </p:nvSpPr>
          <p:spPr>
            <a:xfrm>
              <a:off x="702854" y="1903537"/>
              <a:ext cx="1468262" cy="980727"/>
            </a:xfrm>
            <a:custGeom>
              <a:avLst/>
              <a:gdLst>
                <a:gd name="connsiteX0" fmla="*/ 0 w 1468262"/>
                <a:gd name="connsiteY0" fmla="*/ 135056 h 1350562"/>
                <a:gd name="connsiteX1" fmla="*/ 135056 w 1468262"/>
                <a:gd name="connsiteY1" fmla="*/ 0 h 1350562"/>
                <a:gd name="connsiteX2" fmla="*/ 1333206 w 1468262"/>
                <a:gd name="connsiteY2" fmla="*/ 0 h 1350562"/>
                <a:gd name="connsiteX3" fmla="*/ 1468262 w 1468262"/>
                <a:gd name="connsiteY3" fmla="*/ 135056 h 1350562"/>
                <a:gd name="connsiteX4" fmla="*/ 1468262 w 1468262"/>
                <a:gd name="connsiteY4" fmla="*/ 1215506 h 1350562"/>
                <a:gd name="connsiteX5" fmla="*/ 1333206 w 1468262"/>
                <a:gd name="connsiteY5" fmla="*/ 1350562 h 1350562"/>
                <a:gd name="connsiteX6" fmla="*/ 135056 w 1468262"/>
                <a:gd name="connsiteY6" fmla="*/ 1350562 h 1350562"/>
                <a:gd name="connsiteX7" fmla="*/ 0 w 1468262"/>
                <a:gd name="connsiteY7" fmla="*/ 1215506 h 1350562"/>
                <a:gd name="connsiteX8" fmla="*/ 0 w 1468262"/>
                <a:gd name="connsiteY8" fmla="*/ 135056 h 135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262" h="1350562">
                  <a:moveTo>
                    <a:pt x="0" y="135056"/>
                  </a:moveTo>
                  <a:cubicBezTo>
                    <a:pt x="0" y="60467"/>
                    <a:pt x="60467" y="0"/>
                    <a:pt x="135056" y="0"/>
                  </a:cubicBezTo>
                  <a:lnTo>
                    <a:pt x="1333206" y="0"/>
                  </a:lnTo>
                  <a:cubicBezTo>
                    <a:pt x="1407795" y="0"/>
                    <a:pt x="1468262" y="60467"/>
                    <a:pt x="1468262" y="135056"/>
                  </a:cubicBezTo>
                  <a:lnTo>
                    <a:pt x="1468262" y="1215506"/>
                  </a:lnTo>
                  <a:cubicBezTo>
                    <a:pt x="1468262" y="1290095"/>
                    <a:pt x="1407795" y="1350562"/>
                    <a:pt x="1333206" y="1350562"/>
                  </a:cubicBezTo>
                  <a:lnTo>
                    <a:pt x="135056" y="1350562"/>
                  </a:lnTo>
                  <a:cubicBezTo>
                    <a:pt x="60467" y="1350562"/>
                    <a:pt x="0" y="1290095"/>
                    <a:pt x="0" y="1215506"/>
                  </a:cubicBezTo>
                  <a:lnTo>
                    <a:pt x="0" y="135056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125" tIns="139125" rIns="139125" bIns="139125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200" b="1" kern="1200" baseline="0" dirty="0"/>
                <a:t>C</a:t>
              </a:r>
              <a:r>
                <a:rPr lang="fr-FR" sz="1200" b="1" kern="1200" baseline="-25000" dirty="0"/>
                <a:t>4</a:t>
              </a:r>
              <a:r>
                <a:rPr lang="fr-FR" sz="1200" b="1" kern="1200" baseline="0" dirty="0"/>
                <a:t>F</a:t>
              </a:r>
              <a:r>
                <a:rPr lang="fr-FR" sz="1200" b="1" kern="1200" baseline="-25000" dirty="0"/>
                <a:t>8</a:t>
              </a:r>
              <a:r>
                <a:rPr lang="fr-FR" sz="1200" kern="1200" baseline="0" dirty="0"/>
                <a:t> </a:t>
              </a:r>
              <a:r>
                <a:rPr lang="fr-FR" sz="1200" b="1" kern="1200" baseline="0" dirty="0" err="1"/>
                <a:t>gas</a:t>
              </a:r>
              <a:r>
                <a:rPr lang="fr-FR" sz="1200" b="1" kern="1200" baseline="0" dirty="0"/>
                <a:t> flow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200" b="1" kern="1200" baseline="0" dirty="0">
                  <a:solidFill>
                    <a:schemeClr val="tx1"/>
                  </a:solidFill>
                </a:rPr>
                <a:t>10 s</a:t>
              </a: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A3AEBAAA-812B-A1BE-973E-FBDE70356384}"/>
                </a:ext>
              </a:extLst>
            </p:cNvPr>
            <p:cNvSpPr/>
            <p:nvPr/>
          </p:nvSpPr>
          <p:spPr>
            <a:xfrm>
              <a:off x="2038333" y="1564505"/>
              <a:ext cx="461740" cy="322786"/>
            </a:xfrm>
            <a:custGeom>
              <a:avLst/>
              <a:gdLst>
                <a:gd name="connsiteX0" fmla="*/ 0 w 461740"/>
                <a:gd name="connsiteY0" fmla="*/ 64557 h 322786"/>
                <a:gd name="connsiteX1" fmla="*/ 300347 w 461740"/>
                <a:gd name="connsiteY1" fmla="*/ 64557 h 322786"/>
                <a:gd name="connsiteX2" fmla="*/ 300347 w 461740"/>
                <a:gd name="connsiteY2" fmla="*/ 0 h 322786"/>
                <a:gd name="connsiteX3" fmla="*/ 461740 w 461740"/>
                <a:gd name="connsiteY3" fmla="*/ 161393 h 322786"/>
                <a:gd name="connsiteX4" fmla="*/ 300347 w 461740"/>
                <a:gd name="connsiteY4" fmla="*/ 322786 h 322786"/>
                <a:gd name="connsiteX5" fmla="*/ 300347 w 461740"/>
                <a:gd name="connsiteY5" fmla="*/ 258229 h 322786"/>
                <a:gd name="connsiteX6" fmla="*/ 0 w 461740"/>
                <a:gd name="connsiteY6" fmla="*/ 258229 h 322786"/>
                <a:gd name="connsiteX7" fmla="*/ 0 w 461740"/>
                <a:gd name="connsiteY7" fmla="*/ 64557 h 32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740" h="322786">
                  <a:moveTo>
                    <a:pt x="0" y="64557"/>
                  </a:moveTo>
                  <a:lnTo>
                    <a:pt x="300347" y="64557"/>
                  </a:lnTo>
                  <a:lnTo>
                    <a:pt x="300347" y="0"/>
                  </a:lnTo>
                  <a:lnTo>
                    <a:pt x="461740" y="161393"/>
                  </a:lnTo>
                  <a:lnTo>
                    <a:pt x="300347" y="322786"/>
                  </a:lnTo>
                  <a:lnTo>
                    <a:pt x="300347" y="258229"/>
                  </a:lnTo>
                  <a:lnTo>
                    <a:pt x="0" y="258229"/>
                  </a:lnTo>
                  <a:lnTo>
                    <a:pt x="0" y="6455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4557" rIns="96836" bIns="64557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400" kern="1200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7415B858-6C06-42E4-A9EE-5A1E6144D53D}"/>
                </a:ext>
              </a:extLst>
            </p:cNvPr>
            <p:cNvSpPr/>
            <p:nvPr/>
          </p:nvSpPr>
          <p:spPr>
            <a:xfrm>
              <a:off x="2691740" y="1548259"/>
              <a:ext cx="1297750" cy="532919"/>
            </a:xfrm>
            <a:custGeom>
              <a:avLst/>
              <a:gdLst>
                <a:gd name="connsiteX0" fmla="*/ 0 w 1297750"/>
                <a:gd name="connsiteY0" fmla="*/ 53292 h 532919"/>
                <a:gd name="connsiteX1" fmla="*/ 53292 w 1297750"/>
                <a:gd name="connsiteY1" fmla="*/ 0 h 532919"/>
                <a:gd name="connsiteX2" fmla="*/ 1244458 w 1297750"/>
                <a:gd name="connsiteY2" fmla="*/ 0 h 532919"/>
                <a:gd name="connsiteX3" fmla="*/ 1297750 w 1297750"/>
                <a:gd name="connsiteY3" fmla="*/ 53292 h 532919"/>
                <a:gd name="connsiteX4" fmla="*/ 1297750 w 1297750"/>
                <a:gd name="connsiteY4" fmla="*/ 479627 h 532919"/>
                <a:gd name="connsiteX5" fmla="*/ 1244458 w 1297750"/>
                <a:gd name="connsiteY5" fmla="*/ 532919 h 532919"/>
                <a:gd name="connsiteX6" fmla="*/ 53292 w 1297750"/>
                <a:gd name="connsiteY6" fmla="*/ 532919 h 532919"/>
                <a:gd name="connsiteX7" fmla="*/ 0 w 1297750"/>
                <a:gd name="connsiteY7" fmla="*/ 479627 h 532919"/>
                <a:gd name="connsiteX8" fmla="*/ 0 w 1297750"/>
                <a:gd name="connsiteY8" fmla="*/ 53292 h 5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7750" h="532919">
                  <a:moveTo>
                    <a:pt x="0" y="53292"/>
                  </a:moveTo>
                  <a:cubicBezTo>
                    <a:pt x="0" y="23860"/>
                    <a:pt x="23860" y="0"/>
                    <a:pt x="53292" y="0"/>
                  </a:cubicBezTo>
                  <a:lnTo>
                    <a:pt x="1244458" y="0"/>
                  </a:lnTo>
                  <a:cubicBezTo>
                    <a:pt x="1273890" y="0"/>
                    <a:pt x="1297750" y="23860"/>
                    <a:pt x="1297750" y="53292"/>
                  </a:cubicBezTo>
                  <a:lnTo>
                    <a:pt x="1297750" y="479627"/>
                  </a:lnTo>
                  <a:cubicBezTo>
                    <a:pt x="1297750" y="509059"/>
                    <a:pt x="1273890" y="532919"/>
                    <a:pt x="1244458" y="532919"/>
                  </a:cubicBezTo>
                  <a:lnTo>
                    <a:pt x="53292" y="532919"/>
                  </a:lnTo>
                  <a:cubicBezTo>
                    <a:pt x="23860" y="532919"/>
                    <a:pt x="0" y="509059"/>
                    <a:pt x="0" y="479627"/>
                  </a:cubicBezTo>
                  <a:lnTo>
                    <a:pt x="0" y="5329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23098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Purge</a:t>
              </a: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D90801F7-1769-3206-1353-795DC9DF2079}"/>
                </a:ext>
              </a:extLst>
            </p:cNvPr>
            <p:cNvSpPr/>
            <p:nvPr/>
          </p:nvSpPr>
          <p:spPr>
            <a:xfrm>
              <a:off x="2847189" y="1903537"/>
              <a:ext cx="1517511" cy="987913"/>
            </a:xfrm>
            <a:custGeom>
              <a:avLst/>
              <a:gdLst>
                <a:gd name="connsiteX0" fmla="*/ 0 w 1517511"/>
                <a:gd name="connsiteY0" fmla="*/ 135056 h 1350562"/>
                <a:gd name="connsiteX1" fmla="*/ 135056 w 1517511"/>
                <a:gd name="connsiteY1" fmla="*/ 0 h 1350562"/>
                <a:gd name="connsiteX2" fmla="*/ 1382455 w 1517511"/>
                <a:gd name="connsiteY2" fmla="*/ 0 h 1350562"/>
                <a:gd name="connsiteX3" fmla="*/ 1517511 w 1517511"/>
                <a:gd name="connsiteY3" fmla="*/ 135056 h 1350562"/>
                <a:gd name="connsiteX4" fmla="*/ 1517511 w 1517511"/>
                <a:gd name="connsiteY4" fmla="*/ 1215506 h 1350562"/>
                <a:gd name="connsiteX5" fmla="*/ 1382455 w 1517511"/>
                <a:gd name="connsiteY5" fmla="*/ 1350562 h 1350562"/>
                <a:gd name="connsiteX6" fmla="*/ 135056 w 1517511"/>
                <a:gd name="connsiteY6" fmla="*/ 1350562 h 1350562"/>
                <a:gd name="connsiteX7" fmla="*/ 0 w 1517511"/>
                <a:gd name="connsiteY7" fmla="*/ 1215506 h 1350562"/>
                <a:gd name="connsiteX8" fmla="*/ 0 w 1517511"/>
                <a:gd name="connsiteY8" fmla="*/ 135056 h 135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511" h="1350562">
                  <a:moveTo>
                    <a:pt x="0" y="135056"/>
                  </a:moveTo>
                  <a:cubicBezTo>
                    <a:pt x="0" y="60467"/>
                    <a:pt x="60467" y="0"/>
                    <a:pt x="135056" y="0"/>
                  </a:cubicBezTo>
                  <a:lnTo>
                    <a:pt x="1382455" y="0"/>
                  </a:lnTo>
                  <a:cubicBezTo>
                    <a:pt x="1457044" y="0"/>
                    <a:pt x="1517511" y="60467"/>
                    <a:pt x="1517511" y="135056"/>
                  </a:cubicBezTo>
                  <a:lnTo>
                    <a:pt x="1517511" y="1215506"/>
                  </a:lnTo>
                  <a:cubicBezTo>
                    <a:pt x="1517511" y="1290095"/>
                    <a:pt x="1457044" y="1350562"/>
                    <a:pt x="1382455" y="1350562"/>
                  </a:cubicBezTo>
                  <a:lnTo>
                    <a:pt x="135056" y="1350562"/>
                  </a:lnTo>
                  <a:cubicBezTo>
                    <a:pt x="60467" y="1350562"/>
                    <a:pt x="0" y="1290095"/>
                    <a:pt x="0" y="1215506"/>
                  </a:cubicBezTo>
                  <a:lnTo>
                    <a:pt x="0" y="135056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125" tIns="139125" rIns="139125" bIns="139125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200" b="1" kern="1200" dirty="0"/>
                <a:t>Ar</a:t>
              </a:r>
              <a:r>
                <a:rPr lang="fr-FR" sz="1200" kern="1200" dirty="0"/>
                <a:t> </a:t>
              </a:r>
              <a:r>
                <a:rPr lang="fr-FR" sz="1200" b="1" kern="1200" baseline="0" dirty="0" err="1"/>
                <a:t>gas</a:t>
              </a:r>
              <a:r>
                <a:rPr lang="fr-FR" sz="1200" b="1" kern="1200" baseline="0" dirty="0"/>
                <a:t> flow</a:t>
              </a:r>
              <a:endParaRPr lang="fr-FR" sz="12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200" kern="1200" dirty="0"/>
                <a:t>30 s</a:t>
              </a: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A6FF6B56-E863-D07A-D6F4-E18018C4795E}"/>
                </a:ext>
              </a:extLst>
            </p:cNvPr>
            <p:cNvSpPr/>
            <p:nvPr/>
          </p:nvSpPr>
          <p:spPr>
            <a:xfrm>
              <a:off x="4213449" y="1564505"/>
              <a:ext cx="474792" cy="322786"/>
            </a:xfrm>
            <a:custGeom>
              <a:avLst/>
              <a:gdLst>
                <a:gd name="connsiteX0" fmla="*/ 0 w 474792"/>
                <a:gd name="connsiteY0" fmla="*/ 64557 h 322786"/>
                <a:gd name="connsiteX1" fmla="*/ 313399 w 474792"/>
                <a:gd name="connsiteY1" fmla="*/ 64557 h 322786"/>
                <a:gd name="connsiteX2" fmla="*/ 313399 w 474792"/>
                <a:gd name="connsiteY2" fmla="*/ 0 h 322786"/>
                <a:gd name="connsiteX3" fmla="*/ 474792 w 474792"/>
                <a:gd name="connsiteY3" fmla="*/ 161393 h 322786"/>
                <a:gd name="connsiteX4" fmla="*/ 313399 w 474792"/>
                <a:gd name="connsiteY4" fmla="*/ 322786 h 322786"/>
                <a:gd name="connsiteX5" fmla="*/ 313399 w 474792"/>
                <a:gd name="connsiteY5" fmla="*/ 258229 h 322786"/>
                <a:gd name="connsiteX6" fmla="*/ 0 w 474792"/>
                <a:gd name="connsiteY6" fmla="*/ 258229 h 322786"/>
                <a:gd name="connsiteX7" fmla="*/ 0 w 474792"/>
                <a:gd name="connsiteY7" fmla="*/ 64557 h 32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4792" h="322786">
                  <a:moveTo>
                    <a:pt x="0" y="64557"/>
                  </a:moveTo>
                  <a:lnTo>
                    <a:pt x="313399" y="64557"/>
                  </a:lnTo>
                  <a:lnTo>
                    <a:pt x="313399" y="0"/>
                  </a:lnTo>
                  <a:lnTo>
                    <a:pt x="474792" y="161393"/>
                  </a:lnTo>
                  <a:lnTo>
                    <a:pt x="313399" y="322786"/>
                  </a:lnTo>
                  <a:lnTo>
                    <a:pt x="313399" y="258229"/>
                  </a:lnTo>
                  <a:lnTo>
                    <a:pt x="0" y="258229"/>
                  </a:lnTo>
                  <a:lnTo>
                    <a:pt x="0" y="6455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4557" rIns="96836" bIns="64557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400" kern="1200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67D3E3C7-F380-FAE9-CE56-27EAA1158A52}"/>
                </a:ext>
              </a:extLst>
            </p:cNvPr>
            <p:cNvSpPr/>
            <p:nvPr/>
          </p:nvSpPr>
          <p:spPr>
            <a:xfrm>
              <a:off x="4885325" y="1548259"/>
              <a:ext cx="1297750" cy="532919"/>
            </a:xfrm>
            <a:custGeom>
              <a:avLst/>
              <a:gdLst>
                <a:gd name="connsiteX0" fmla="*/ 0 w 1297750"/>
                <a:gd name="connsiteY0" fmla="*/ 53292 h 532919"/>
                <a:gd name="connsiteX1" fmla="*/ 53292 w 1297750"/>
                <a:gd name="connsiteY1" fmla="*/ 0 h 532919"/>
                <a:gd name="connsiteX2" fmla="*/ 1244458 w 1297750"/>
                <a:gd name="connsiteY2" fmla="*/ 0 h 532919"/>
                <a:gd name="connsiteX3" fmla="*/ 1297750 w 1297750"/>
                <a:gd name="connsiteY3" fmla="*/ 53292 h 532919"/>
                <a:gd name="connsiteX4" fmla="*/ 1297750 w 1297750"/>
                <a:gd name="connsiteY4" fmla="*/ 479627 h 532919"/>
                <a:gd name="connsiteX5" fmla="*/ 1244458 w 1297750"/>
                <a:gd name="connsiteY5" fmla="*/ 532919 h 532919"/>
                <a:gd name="connsiteX6" fmla="*/ 53292 w 1297750"/>
                <a:gd name="connsiteY6" fmla="*/ 532919 h 532919"/>
                <a:gd name="connsiteX7" fmla="*/ 0 w 1297750"/>
                <a:gd name="connsiteY7" fmla="*/ 479627 h 532919"/>
                <a:gd name="connsiteX8" fmla="*/ 0 w 1297750"/>
                <a:gd name="connsiteY8" fmla="*/ 53292 h 5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7750" h="532919">
                  <a:moveTo>
                    <a:pt x="0" y="53292"/>
                  </a:moveTo>
                  <a:cubicBezTo>
                    <a:pt x="0" y="23860"/>
                    <a:pt x="23860" y="0"/>
                    <a:pt x="53292" y="0"/>
                  </a:cubicBezTo>
                  <a:lnTo>
                    <a:pt x="1244458" y="0"/>
                  </a:lnTo>
                  <a:cubicBezTo>
                    <a:pt x="1273890" y="0"/>
                    <a:pt x="1297750" y="23860"/>
                    <a:pt x="1297750" y="53292"/>
                  </a:cubicBezTo>
                  <a:lnTo>
                    <a:pt x="1297750" y="479627"/>
                  </a:lnTo>
                  <a:cubicBezTo>
                    <a:pt x="1297750" y="509059"/>
                    <a:pt x="1273890" y="532919"/>
                    <a:pt x="1244458" y="532919"/>
                  </a:cubicBezTo>
                  <a:lnTo>
                    <a:pt x="53292" y="532919"/>
                  </a:lnTo>
                  <a:cubicBezTo>
                    <a:pt x="23860" y="532919"/>
                    <a:pt x="0" y="509059"/>
                    <a:pt x="0" y="479627"/>
                  </a:cubicBezTo>
                  <a:lnTo>
                    <a:pt x="0" y="5329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23098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 err="1"/>
                <a:t>Etching</a:t>
              </a:r>
              <a:r>
                <a:rPr lang="fr-FR" sz="1400" kern="1200" dirty="0"/>
                <a:t> </a:t>
              </a: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44AC22FD-CC61-BE9C-68FE-199010F41E67}"/>
                </a:ext>
              </a:extLst>
            </p:cNvPr>
            <p:cNvSpPr/>
            <p:nvPr/>
          </p:nvSpPr>
          <p:spPr>
            <a:xfrm>
              <a:off x="5022132" y="1903537"/>
              <a:ext cx="1554796" cy="968011"/>
            </a:xfrm>
            <a:custGeom>
              <a:avLst/>
              <a:gdLst>
                <a:gd name="connsiteX0" fmla="*/ 0 w 1554796"/>
                <a:gd name="connsiteY0" fmla="*/ 135056 h 1350562"/>
                <a:gd name="connsiteX1" fmla="*/ 135056 w 1554796"/>
                <a:gd name="connsiteY1" fmla="*/ 0 h 1350562"/>
                <a:gd name="connsiteX2" fmla="*/ 1419740 w 1554796"/>
                <a:gd name="connsiteY2" fmla="*/ 0 h 1350562"/>
                <a:gd name="connsiteX3" fmla="*/ 1554796 w 1554796"/>
                <a:gd name="connsiteY3" fmla="*/ 135056 h 1350562"/>
                <a:gd name="connsiteX4" fmla="*/ 1554796 w 1554796"/>
                <a:gd name="connsiteY4" fmla="*/ 1215506 h 1350562"/>
                <a:gd name="connsiteX5" fmla="*/ 1419740 w 1554796"/>
                <a:gd name="connsiteY5" fmla="*/ 1350562 h 1350562"/>
                <a:gd name="connsiteX6" fmla="*/ 135056 w 1554796"/>
                <a:gd name="connsiteY6" fmla="*/ 1350562 h 1350562"/>
                <a:gd name="connsiteX7" fmla="*/ 0 w 1554796"/>
                <a:gd name="connsiteY7" fmla="*/ 1215506 h 1350562"/>
                <a:gd name="connsiteX8" fmla="*/ 0 w 1554796"/>
                <a:gd name="connsiteY8" fmla="*/ 135056 h 135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796" h="1350562">
                  <a:moveTo>
                    <a:pt x="0" y="135056"/>
                  </a:moveTo>
                  <a:cubicBezTo>
                    <a:pt x="0" y="60467"/>
                    <a:pt x="60467" y="0"/>
                    <a:pt x="135056" y="0"/>
                  </a:cubicBezTo>
                  <a:lnTo>
                    <a:pt x="1419740" y="0"/>
                  </a:lnTo>
                  <a:cubicBezTo>
                    <a:pt x="1494329" y="0"/>
                    <a:pt x="1554796" y="60467"/>
                    <a:pt x="1554796" y="135056"/>
                  </a:cubicBezTo>
                  <a:lnTo>
                    <a:pt x="1554796" y="1215506"/>
                  </a:lnTo>
                  <a:cubicBezTo>
                    <a:pt x="1554796" y="1290095"/>
                    <a:pt x="1494329" y="1350562"/>
                    <a:pt x="1419740" y="1350562"/>
                  </a:cubicBezTo>
                  <a:lnTo>
                    <a:pt x="135056" y="1350562"/>
                  </a:lnTo>
                  <a:cubicBezTo>
                    <a:pt x="60467" y="1350562"/>
                    <a:pt x="0" y="1290095"/>
                    <a:pt x="0" y="1215506"/>
                  </a:cubicBezTo>
                  <a:lnTo>
                    <a:pt x="0" y="135056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125" tIns="139125" rIns="139125" bIns="139125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200" b="1" kern="1200" dirty="0"/>
                <a:t>Ar plasma</a:t>
              </a:r>
              <a:endParaRPr lang="fr-FR" sz="12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200" kern="1200" dirty="0"/>
                <a:t>2 min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200" kern="1200" baseline="0" dirty="0"/>
                <a:t>Source: 400 W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200" kern="1200" baseline="0" dirty="0" err="1"/>
                <a:t>Bias</a:t>
              </a:r>
              <a:r>
                <a:rPr lang="fr-FR" sz="1200" kern="1200" baseline="0" dirty="0"/>
                <a:t>: -20 V</a:t>
              </a: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07537A45-0019-C165-E1F7-A520EA022C6D}"/>
                </a:ext>
              </a:extLst>
            </p:cNvPr>
            <p:cNvSpPr/>
            <p:nvPr/>
          </p:nvSpPr>
          <p:spPr>
            <a:xfrm rot="132393">
              <a:off x="6411515" y="1607653"/>
              <a:ext cx="485032" cy="322786"/>
            </a:xfrm>
            <a:custGeom>
              <a:avLst/>
              <a:gdLst>
                <a:gd name="connsiteX0" fmla="*/ 0 w 485032"/>
                <a:gd name="connsiteY0" fmla="*/ 64557 h 322786"/>
                <a:gd name="connsiteX1" fmla="*/ 323639 w 485032"/>
                <a:gd name="connsiteY1" fmla="*/ 64557 h 322786"/>
                <a:gd name="connsiteX2" fmla="*/ 323639 w 485032"/>
                <a:gd name="connsiteY2" fmla="*/ 0 h 322786"/>
                <a:gd name="connsiteX3" fmla="*/ 485032 w 485032"/>
                <a:gd name="connsiteY3" fmla="*/ 161393 h 322786"/>
                <a:gd name="connsiteX4" fmla="*/ 323639 w 485032"/>
                <a:gd name="connsiteY4" fmla="*/ 322786 h 322786"/>
                <a:gd name="connsiteX5" fmla="*/ 323639 w 485032"/>
                <a:gd name="connsiteY5" fmla="*/ 258229 h 322786"/>
                <a:gd name="connsiteX6" fmla="*/ 0 w 485032"/>
                <a:gd name="connsiteY6" fmla="*/ 258229 h 322786"/>
                <a:gd name="connsiteX7" fmla="*/ 0 w 485032"/>
                <a:gd name="connsiteY7" fmla="*/ 64557 h 32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032" h="322786">
                  <a:moveTo>
                    <a:pt x="0" y="64557"/>
                  </a:moveTo>
                  <a:lnTo>
                    <a:pt x="323639" y="64557"/>
                  </a:lnTo>
                  <a:lnTo>
                    <a:pt x="323639" y="0"/>
                  </a:lnTo>
                  <a:lnTo>
                    <a:pt x="485032" y="161393"/>
                  </a:lnTo>
                  <a:lnTo>
                    <a:pt x="323639" y="322786"/>
                  </a:lnTo>
                  <a:lnTo>
                    <a:pt x="323639" y="258229"/>
                  </a:lnTo>
                  <a:lnTo>
                    <a:pt x="0" y="258229"/>
                  </a:lnTo>
                  <a:lnTo>
                    <a:pt x="0" y="6455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4557" rIns="96835" bIns="6455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400" kern="1200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5F1DD892-42B9-DFF8-A2C0-B2C9D8F7D2E7}"/>
                </a:ext>
              </a:extLst>
            </p:cNvPr>
            <p:cNvSpPr/>
            <p:nvPr/>
          </p:nvSpPr>
          <p:spPr>
            <a:xfrm>
              <a:off x="7097552" y="1633477"/>
              <a:ext cx="1296698" cy="532919"/>
            </a:xfrm>
            <a:custGeom>
              <a:avLst/>
              <a:gdLst>
                <a:gd name="connsiteX0" fmla="*/ 0 w 1296698"/>
                <a:gd name="connsiteY0" fmla="*/ 53292 h 532919"/>
                <a:gd name="connsiteX1" fmla="*/ 53292 w 1296698"/>
                <a:gd name="connsiteY1" fmla="*/ 0 h 532919"/>
                <a:gd name="connsiteX2" fmla="*/ 1243406 w 1296698"/>
                <a:gd name="connsiteY2" fmla="*/ 0 h 532919"/>
                <a:gd name="connsiteX3" fmla="*/ 1296698 w 1296698"/>
                <a:gd name="connsiteY3" fmla="*/ 53292 h 532919"/>
                <a:gd name="connsiteX4" fmla="*/ 1296698 w 1296698"/>
                <a:gd name="connsiteY4" fmla="*/ 479627 h 532919"/>
                <a:gd name="connsiteX5" fmla="*/ 1243406 w 1296698"/>
                <a:gd name="connsiteY5" fmla="*/ 532919 h 532919"/>
                <a:gd name="connsiteX6" fmla="*/ 53292 w 1296698"/>
                <a:gd name="connsiteY6" fmla="*/ 532919 h 532919"/>
                <a:gd name="connsiteX7" fmla="*/ 0 w 1296698"/>
                <a:gd name="connsiteY7" fmla="*/ 479627 h 532919"/>
                <a:gd name="connsiteX8" fmla="*/ 0 w 1296698"/>
                <a:gd name="connsiteY8" fmla="*/ 53292 h 5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6698" h="532919">
                  <a:moveTo>
                    <a:pt x="0" y="53292"/>
                  </a:moveTo>
                  <a:cubicBezTo>
                    <a:pt x="0" y="23860"/>
                    <a:pt x="23860" y="0"/>
                    <a:pt x="53292" y="0"/>
                  </a:cubicBezTo>
                  <a:lnTo>
                    <a:pt x="1243406" y="0"/>
                  </a:lnTo>
                  <a:cubicBezTo>
                    <a:pt x="1272838" y="0"/>
                    <a:pt x="1296698" y="23860"/>
                    <a:pt x="1296698" y="53292"/>
                  </a:cubicBezTo>
                  <a:lnTo>
                    <a:pt x="1296698" y="479627"/>
                  </a:lnTo>
                  <a:cubicBezTo>
                    <a:pt x="1296698" y="509059"/>
                    <a:pt x="1272838" y="532919"/>
                    <a:pt x="1243406" y="532919"/>
                  </a:cubicBezTo>
                  <a:lnTo>
                    <a:pt x="53292" y="532919"/>
                  </a:lnTo>
                  <a:cubicBezTo>
                    <a:pt x="23860" y="532919"/>
                    <a:pt x="0" y="509059"/>
                    <a:pt x="0" y="479627"/>
                  </a:cubicBezTo>
                  <a:lnTo>
                    <a:pt x="0" y="5329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23098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 err="1"/>
                <a:t>Pumping</a:t>
              </a:r>
              <a:endParaRPr lang="fr-FR" sz="1400" kern="1200" dirty="0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8F8F92AF-D673-214E-85AF-3A2C17C2A039}"/>
                </a:ext>
              </a:extLst>
            </p:cNvPr>
            <p:cNvSpPr/>
            <p:nvPr/>
          </p:nvSpPr>
          <p:spPr>
            <a:xfrm>
              <a:off x="7362881" y="1988757"/>
              <a:ext cx="1296698" cy="882792"/>
            </a:xfrm>
            <a:custGeom>
              <a:avLst/>
              <a:gdLst>
                <a:gd name="connsiteX0" fmla="*/ 0 w 1296698"/>
                <a:gd name="connsiteY0" fmla="*/ 118013 h 1180125"/>
                <a:gd name="connsiteX1" fmla="*/ 118013 w 1296698"/>
                <a:gd name="connsiteY1" fmla="*/ 0 h 1180125"/>
                <a:gd name="connsiteX2" fmla="*/ 1178686 w 1296698"/>
                <a:gd name="connsiteY2" fmla="*/ 0 h 1180125"/>
                <a:gd name="connsiteX3" fmla="*/ 1296699 w 1296698"/>
                <a:gd name="connsiteY3" fmla="*/ 118013 h 1180125"/>
                <a:gd name="connsiteX4" fmla="*/ 1296698 w 1296698"/>
                <a:gd name="connsiteY4" fmla="*/ 1062113 h 1180125"/>
                <a:gd name="connsiteX5" fmla="*/ 1178685 w 1296698"/>
                <a:gd name="connsiteY5" fmla="*/ 1180126 h 1180125"/>
                <a:gd name="connsiteX6" fmla="*/ 118013 w 1296698"/>
                <a:gd name="connsiteY6" fmla="*/ 1180125 h 1180125"/>
                <a:gd name="connsiteX7" fmla="*/ 0 w 1296698"/>
                <a:gd name="connsiteY7" fmla="*/ 1062112 h 1180125"/>
                <a:gd name="connsiteX8" fmla="*/ 0 w 1296698"/>
                <a:gd name="connsiteY8" fmla="*/ 118013 h 118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6698" h="1180125">
                  <a:moveTo>
                    <a:pt x="0" y="118013"/>
                  </a:moveTo>
                  <a:cubicBezTo>
                    <a:pt x="0" y="52836"/>
                    <a:pt x="52836" y="0"/>
                    <a:pt x="118013" y="0"/>
                  </a:cubicBezTo>
                  <a:lnTo>
                    <a:pt x="1178686" y="0"/>
                  </a:lnTo>
                  <a:cubicBezTo>
                    <a:pt x="1243863" y="0"/>
                    <a:pt x="1296699" y="52836"/>
                    <a:pt x="1296699" y="118013"/>
                  </a:cubicBezTo>
                  <a:cubicBezTo>
                    <a:pt x="1296699" y="432713"/>
                    <a:pt x="1296698" y="747413"/>
                    <a:pt x="1296698" y="1062113"/>
                  </a:cubicBezTo>
                  <a:cubicBezTo>
                    <a:pt x="1296698" y="1127290"/>
                    <a:pt x="1243862" y="1180126"/>
                    <a:pt x="1178685" y="1180126"/>
                  </a:cubicBezTo>
                  <a:lnTo>
                    <a:pt x="118013" y="1180125"/>
                  </a:lnTo>
                  <a:cubicBezTo>
                    <a:pt x="52836" y="1180125"/>
                    <a:pt x="0" y="1127289"/>
                    <a:pt x="0" y="1062112"/>
                  </a:cubicBezTo>
                  <a:lnTo>
                    <a:pt x="0" y="118013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4133" tIns="134133" rIns="134133" bIns="134133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200" b="1" kern="1200" dirty="0"/>
                <a:t>w/o </a:t>
              </a:r>
              <a:r>
                <a:rPr lang="fr-FR" sz="1200" b="1" kern="1200" dirty="0" err="1"/>
                <a:t>gas</a:t>
              </a:r>
              <a:endParaRPr lang="fr-FR" sz="12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200" kern="1200" dirty="0"/>
                <a:t>15 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400" kern="1200" dirty="0"/>
            </a:p>
          </p:txBody>
        </p:sp>
      </p:grpSp>
      <p:sp>
        <p:nvSpPr>
          <p:cNvPr id="9" name="Ellipse 8"/>
          <p:cNvSpPr/>
          <p:nvPr/>
        </p:nvSpPr>
        <p:spPr>
          <a:xfrm>
            <a:off x="3049914" y="4565269"/>
            <a:ext cx="513093" cy="598018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flipH="1">
            <a:off x="4190990" y="5027887"/>
            <a:ext cx="234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 Self-</a:t>
            </a:r>
            <a:r>
              <a:rPr lang="fr-FR" sz="1600" dirty="0" err="1"/>
              <a:t>Limiting</a:t>
            </a:r>
            <a:r>
              <a:rPr lang="fr-FR" sz="1600" dirty="0"/>
              <a:t> </a:t>
            </a:r>
            <a:r>
              <a:rPr lang="fr-FR" sz="1600" dirty="0" err="1"/>
              <a:t>Etch</a:t>
            </a:r>
            <a:r>
              <a:rPr lang="fr-FR" sz="1600" dirty="0"/>
              <a:t> </a:t>
            </a:r>
            <a:r>
              <a:rPr lang="fr-FR" sz="1600" dirty="0" err="1"/>
              <a:t>was</a:t>
            </a:r>
            <a:r>
              <a:rPr lang="fr-FR" sz="1600" dirty="0"/>
              <a:t> </a:t>
            </a:r>
            <a:r>
              <a:rPr lang="fr-FR" sz="1600" dirty="0" err="1"/>
              <a:t>reached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4891029" y="5804966"/>
            <a:ext cx="4239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- Regular EPC  0.4 nm/cycle over 70 cycles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40279" y="320533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  <a:r>
              <a:rPr lang="fr-FR" b="1" baseline="-25000" dirty="0"/>
              <a:t>4</a:t>
            </a:r>
            <a:r>
              <a:rPr lang="fr-FR" b="1" dirty="0"/>
              <a:t>F</a:t>
            </a:r>
            <a:r>
              <a:rPr lang="fr-FR" b="1" baseline="-25000" dirty="0"/>
              <a:t>8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22049" y="4057327"/>
            <a:ext cx="73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Purge</a:t>
            </a:r>
          </a:p>
        </p:txBody>
      </p:sp>
      <p:sp>
        <p:nvSpPr>
          <p:cNvPr id="14" name="ZoneTexte 13"/>
          <p:cNvSpPr txBox="1"/>
          <p:nvPr/>
        </p:nvSpPr>
        <p:spPr>
          <a:xfrm rot="3219743">
            <a:off x="5149250" y="363110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Etching</a:t>
            </a:r>
            <a:endParaRPr lang="fr-FR" b="1" dirty="0"/>
          </a:p>
        </p:txBody>
      </p:sp>
      <p:sp>
        <p:nvSpPr>
          <p:cNvPr id="15" name="Accolade fermante 14"/>
          <p:cNvSpPr/>
          <p:nvPr/>
        </p:nvSpPr>
        <p:spPr>
          <a:xfrm rot="8620210" flipH="1">
            <a:off x="5309449" y="3651089"/>
            <a:ext cx="72000" cy="62137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4860020" y="3844523"/>
            <a:ext cx="82707" cy="2797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627956" y="3532303"/>
            <a:ext cx="77848" cy="2150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758985" y="384692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SLE</a:t>
            </a:r>
          </a:p>
        </p:txBody>
      </p:sp>
      <p:sp>
        <p:nvSpPr>
          <p:cNvPr id="19" name="Accolade fermante 18"/>
          <p:cNvSpPr/>
          <p:nvPr/>
        </p:nvSpPr>
        <p:spPr>
          <a:xfrm rot="16200000">
            <a:off x="5901757" y="3925205"/>
            <a:ext cx="72000" cy="720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192649" y="6310291"/>
            <a:ext cx="3495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G.Antoun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</a:rPr>
              <a:t> et al, </a:t>
            </a:r>
            <a:r>
              <a:rPr lang="fr-FR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Appl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</a:rPr>
              <a:t>. Phys. </a:t>
            </a:r>
            <a:r>
              <a:rPr lang="fr-FR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Lett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</a:rPr>
              <a:t>. 115, 153109 (2019)</a:t>
            </a:r>
            <a:endParaRPr lang="fr-FR" sz="1200" i="1" dirty="0"/>
          </a:p>
        </p:txBody>
      </p:sp>
      <p:sp>
        <p:nvSpPr>
          <p:cNvPr id="21" name="Rectangle 20"/>
          <p:cNvSpPr/>
          <p:nvPr/>
        </p:nvSpPr>
        <p:spPr>
          <a:xfrm>
            <a:off x="51785" y="5923915"/>
            <a:ext cx="4388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- No </a:t>
            </a:r>
            <a:r>
              <a:rPr lang="fr-FR" sz="1600" dirty="0" err="1"/>
              <a:t>etching</a:t>
            </a:r>
            <a:r>
              <a:rPr lang="fr-FR" sz="1600" dirty="0"/>
              <a:t> at -110 °C (and </a:t>
            </a:r>
            <a:r>
              <a:rPr lang="fr-FR" sz="1600" dirty="0" err="1"/>
              <a:t>higher</a:t>
            </a:r>
            <a:r>
              <a:rPr lang="fr-FR" sz="1600" dirty="0"/>
              <a:t> </a:t>
            </a:r>
            <a:r>
              <a:rPr lang="fr-FR" sz="1600" dirty="0" err="1"/>
              <a:t>temperatures</a:t>
            </a:r>
            <a:r>
              <a:rPr lang="fr-FR" dirty="0"/>
              <a:t>)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8139" r="10226" b="4027"/>
          <a:stretch/>
        </p:blipFill>
        <p:spPr>
          <a:xfrm>
            <a:off x="178784" y="2939859"/>
            <a:ext cx="3826896" cy="29736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859187" y="3475191"/>
            <a:ext cx="90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 cycles</a:t>
            </a:r>
          </a:p>
        </p:txBody>
      </p:sp>
      <p:sp>
        <p:nvSpPr>
          <p:cNvPr id="24" name="ZoneTexte 23"/>
          <p:cNvSpPr txBox="1"/>
          <p:nvPr/>
        </p:nvSpPr>
        <p:spPr>
          <a:xfrm flipH="1">
            <a:off x="2331672" y="980729"/>
            <a:ext cx="560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Cryogenic Atomic Layer Etching (</a:t>
            </a:r>
            <a:r>
              <a:rPr lang="en-US" sz="2000" b="1" u="sng" dirty="0" err="1"/>
              <a:t>CryoALE</a:t>
            </a:r>
            <a:r>
              <a:rPr lang="en-US" sz="2000" b="1" u="sng" dirty="0"/>
              <a:t>) of SiO</a:t>
            </a:r>
            <a:r>
              <a:rPr lang="en-US" sz="2000" b="1" u="sng" baseline="-25000" dirty="0"/>
              <a:t>2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14" y="1020940"/>
            <a:ext cx="860090" cy="61253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A00A30A-2634-EE3D-E343-E84FD901ADB4}"/>
              </a:ext>
            </a:extLst>
          </p:cNvPr>
          <p:cNvSpPr/>
          <p:nvPr/>
        </p:nvSpPr>
        <p:spPr>
          <a:xfrm>
            <a:off x="3875533" y="2994881"/>
            <a:ext cx="2571248" cy="2549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8D2DB0B2-7B8D-CCCE-31B1-9C8B254CD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964" y="3018403"/>
            <a:ext cx="3495592" cy="281651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5A013E4-6E69-0A36-D193-81407275D32F}"/>
              </a:ext>
            </a:extLst>
          </p:cNvPr>
          <p:cNvSpPr/>
          <p:nvPr/>
        </p:nvSpPr>
        <p:spPr>
          <a:xfrm>
            <a:off x="4885080" y="6202090"/>
            <a:ext cx="4239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- </a:t>
            </a:r>
            <a:r>
              <a:rPr lang="fr-FR" sz="1600" dirty="0">
                <a:solidFill>
                  <a:srgbClr val="0000FF"/>
                </a:solidFill>
              </a:rPr>
              <a:t>No drift, no </a:t>
            </a:r>
            <a:r>
              <a:rPr lang="fr-FR" sz="1600" dirty="0" err="1">
                <a:solidFill>
                  <a:srgbClr val="0000FF"/>
                </a:solidFill>
              </a:rPr>
              <a:t>wall</a:t>
            </a:r>
            <a:r>
              <a:rPr lang="fr-FR" sz="1600" dirty="0">
                <a:solidFill>
                  <a:srgbClr val="0000FF"/>
                </a:solidFill>
              </a:rPr>
              <a:t> contamination</a:t>
            </a:r>
          </a:p>
        </p:txBody>
      </p:sp>
    </p:spTree>
    <p:extLst>
      <p:ext uri="{BB962C8B-B14F-4D97-AF65-F5344CB8AC3E}">
        <p14:creationId xmlns:p14="http://schemas.microsoft.com/office/powerpoint/2010/main" val="41679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8" grpId="0"/>
      <p:bldP spid="19" grpId="0" animBg="1"/>
      <p:bldP spid="21" grpId="0"/>
      <p:bldP spid="39" grpId="1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To summarize…</a:t>
            </a:r>
          </a:p>
        </p:txBody>
      </p:sp>
      <p:sp>
        <p:nvSpPr>
          <p:cNvPr id="20" name="Espace réservé du contenu 1"/>
          <p:cNvSpPr txBox="1">
            <a:spLocks/>
          </p:cNvSpPr>
          <p:nvPr/>
        </p:nvSpPr>
        <p:spPr>
          <a:xfrm>
            <a:off x="1024702" y="5700699"/>
            <a:ext cx="3177072" cy="33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The </a:t>
            </a:r>
            <a:r>
              <a:rPr lang="fr-FR" sz="1200" dirty="0" err="1"/>
              <a:t>authors</a:t>
            </a:r>
            <a:r>
              <a:rPr lang="fr-FR" sz="1200" dirty="0"/>
              <a:t> </a:t>
            </a:r>
            <a:r>
              <a:rPr lang="fr-FR" sz="1200" dirty="0" err="1"/>
              <a:t>would</a:t>
            </a:r>
            <a:r>
              <a:rPr lang="fr-FR" sz="1200" dirty="0"/>
              <a:t> </a:t>
            </a:r>
            <a:r>
              <a:rPr lang="fr-FR" sz="1200" dirty="0" err="1"/>
              <a:t>like</a:t>
            </a:r>
            <a:r>
              <a:rPr lang="fr-FR" sz="1200" dirty="0"/>
              <a:t> to </a:t>
            </a:r>
            <a:r>
              <a:rPr lang="fr-FR" sz="1200" dirty="0" err="1"/>
              <a:t>thank</a:t>
            </a:r>
            <a:endParaRPr lang="fr-FR" sz="12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004" y="5478115"/>
            <a:ext cx="860090" cy="61253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551846" y="5668647"/>
            <a:ext cx="4147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for </a:t>
            </a:r>
            <a:r>
              <a:rPr lang="fr-FR" sz="1200" dirty="0" err="1"/>
              <a:t>their</a:t>
            </a:r>
            <a:r>
              <a:rPr lang="fr-FR" sz="1200" dirty="0"/>
              <a:t> </a:t>
            </a:r>
            <a:r>
              <a:rPr lang="fr-FR" sz="1200" dirty="0" err="1"/>
              <a:t>valuable</a:t>
            </a:r>
            <a:r>
              <a:rPr lang="fr-FR" sz="1200" dirty="0"/>
              <a:t> </a:t>
            </a:r>
            <a:r>
              <a:rPr lang="fr-FR" sz="1200" b="1" u="sng" dirty="0" err="1"/>
              <a:t>financial</a:t>
            </a:r>
            <a:r>
              <a:rPr lang="fr-FR" sz="1200" dirty="0"/>
              <a:t> and </a:t>
            </a:r>
            <a:r>
              <a:rPr lang="fr-FR" sz="1200" b="1" u="sng" dirty="0" err="1"/>
              <a:t>scientific</a:t>
            </a:r>
            <a:r>
              <a:rPr lang="fr-FR" sz="1200" dirty="0"/>
              <a:t> supports </a:t>
            </a:r>
            <a:endParaRPr lang="en-US" sz="1200" dirty="0"/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91" y="5591296"/>
            <a:ext cx="597473" cy="44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004102" y="4576431"/>
            <a:ext cx="31357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0000FF"/>
                </a:solidFill>
                <a:latin typeface="Comic Sans MS" pitchFamily="66" charset="0"/>
              </a:rPr>
              <a:t>Thank you 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60906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This research was supported by </a:t>
            </a:r>
            <a:r>
              <a:rPr lang="en-US" sz="1200" dirty="0" err="1"/>
              <a:t>CERTeM</a:t>
            </a:r>
            <a:r>
              <a:rPr lang="en-US" sz="1200" dirty="0"/>
              <a:t> 5.0 platform, which provides most of the equipment, and funded by the European Union under project no EX004028. Europe is committed to the Centre-Val de Loire region with the European regional development fund</a:t>
            </a:r>
            <a:endParaRPr lang="fr-FR" sz="1200" dirty="0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73932" y="1354084"/>
            <a:ext cx="8667937" cy="1349087"/>
          </a:xfrm>
          <a:prstGeom prst="rect">
            <a:avLst/>
          </a:prstGeom>
          <a:solidFill>
            <a:srgbClr val="9BD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Benefit of cryogenic cooling of substrates for plasma etching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6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 Increased surface residence time of species =&gt; passivation, capillary condensation, </a:t>
            </a:r>
            <a:r>
              <a:rPr lang="en-US" altLang="fr-FR" sz="1600" dirty="0" err="1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physisorption</a:t>
            </a:r>
            <a:r>
              <a:rPr lang="en-US" altLang="fr-FR" sz="16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…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6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 Less plasma induced damage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altLang="fr-FR" sz="16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 Less contamination of chamber walls (layers deposited only on cooled surfaces)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273932" y="2981920"/>
            <a:ext cx="8667937" cy="1349087"/>
          </a:xfrm>
          <a:prstGeom prst="rect">
            <a:avLst/>
          </a:prstGeom>
          <a:solidFill>
            <a:srgbClr val="9BD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Renewed interest of cryogenic industries in the industry… but little communication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6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 Alternative designs of cooling technologies (without liquid Nitrogen)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fr-FR" sz="16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 Main argument = less damaging (lower radical diffusion)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altLang="fr-FR" sz="16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 example: Flash Memories (</a:t>
            </a:r>
            <a:r>
              <a:rPr lang="en-US" altLang="fr-FR" sz="1600" dirty="0" err="1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vias</a:t>
            </a:r>
            <a:r>
              <a:rPr lang="en-US" altLang="fr-FR" sz="16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 in 3D NAND)</a:t>
            </a:r>
          </a:p>
        </p:txBody>
      </p:sp>
    </p:spTree>
    <p:extLst>
      <p:ext uri="{BB962C8B-B14F-4D97-AF65-F5344CB8AC3E}">
        <p14:creationId xmlns:p14="http://schemas.microsoft.com/office/powerpoint/2010/main" val="13539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Introduction: Basics of plasma etching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4768" y="1739112"/>
            <a:ext cx="8439463" cy="738664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Plasma etching consists in using a plasma to </a:t>
            </a:r>
            <a:r>
              <a:rPr lang="en-US" sz="1600" dirty="0">
                <a:solidFill>
                  <a:srgbClr val="0000FF"/>
                </a:solidFill>
              </a:rPr>
              <a:t>transfer</a:t>
            </a:r>
            <a:r>
              <a:rPr lang="en-US" sz="1600" dirty="0"/>
              <a:t> a </a:t>
            </a:r>
            <a:r>
              <a:rPr lang="en-US" sz="1600" dirty="0">
                <a:solidFill>
                  <a:srgbClr val="0000FF"/>
                </a:solidFill>
              </a:rPr>
              <a:t>mask pattern </a:t>
            </a:r>
            <a:r>
              <a:rPr lang="en-US" sz="1600" dirty="0"/>
              <a:t>in a layer or the substrate itself </a:t>
            </a:r>
          </a:p>
          <a:p>
            <a:r>
              <a:rPr lang="en-US" sz="1600" dirty="0"/>
              <a:t>       =&gt; </a:t>
            </a:r>
            <a:r>
              <a:rPr lang="en-US" sz="1600" dirty="0" err="1">
                <a:solidFill>
                  <a:srgbClr val="0000FF"/>
                </a:solidFill>
              </a:rPr>
              <a:t>physico</a:t>
            </a:r>
            <a:r>
              <a:rPr lang="en-US" sz="1600" dirty="0">
                <a:solidFill>
                  <a:srgbClr val="0000FF"/>
                </a:solidFill>
              </a:rPr>
              <a:t>-chemical interaction </a:t>
            </a:r>
            <a:r>
              <a:rPr lang="en-US" sz="1600" dirty="0"/>
              <a:t>between the plasma and the substrate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3513831" y="1178525"/>
            <a:ext cx="2101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Quick definition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/>
          <a:stretch/>
        </p:blipFill>
        <p:spPr>
          <a:xfrm>
            <a:off x="116189" y="3238510"/>
            <a:ext cx="3596655" cy="2877473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3534930" y="4751882"/>
            <a:ext cx="1951466" cy="1746685"/>
            <a:chOff x="5896719" y="4077072"/>
            <a:chExt cx="2066204" cy="187220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21088"/>
              <a:ext cx="1806747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896719" y="4077072"/>
              <a:ext cx="36004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338" y="2728851"/>
            <a:ext cx="1672844" cy="2130675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2128604" y="4004048"/>
            <a:ext cx="314793" cy="2459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458387" y="4138958"/>
            <a:ext cx="14539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èche courbée vers la droite 17"/>
          <p:cNvSpPr/>
          <p:nvPr/>
        </p:nvSpPr>
        <p:spPr>
          <a:xfrm>
            <a:off x="3402767" y="4309991"/>
            <a:ext cx="377212" cy="1311320"/>
          </a:xfrm>
          <a:prstGeom prst="curvedRightArrow">
            <a:avLst/>
          </a:prstGeom>
          <a:solidFill>
            <a:srgbClr val="9B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4328" y="3064943"/>
            <a:ext cx="153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Masked wafer</a:t>
            </a:r>
            <a:endParaRPr lang="en-US" sz="1400" b="1" baseline="-250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5855" y="5762363"/>
            <a:ext cx="153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C48D3C"/>
                </a:solidFill>
              </a:rPr>
              <a:t>Mask</a:t>
            </a:r>
            <a:endParaRPr lang="en-US" sz="1400" b="1" baseline="-25000" dirty="0">
              <a:solidFill>
                <a:srgbClr val="C48D3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3549" y="6080345"/>
            <a:ext cx="153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42BCBC"/>
                </a:solidFill>
              </a:rPr>
              <a:t>Layer</a:t>
            </a:r>
            <a:endParaRPr lang="en-US" sz="1400" b="1" baseline="-25000" dirty="0">
              <a:solidFill>
                <a:srgbClr val="42BCB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4795" y="6257035"/>
            <a:ext cx="153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87878"/>
                </a:solidFill>
              </a:rPr>
              <a:t>Substrate</a:t>
            </a:r>
            <a:endParaRPr lang="en-US" sz="1400" b="1" baseline="-25000" dirty="0">
              <a:solidFill>
                <a:srgbClr val="787878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9"/>
          <a:stretch>
            <a:fillRect/>
          </a:stretch>
        </p:blipFill>
        <p:spPr bwMode="auto">
          <a:xfrm>
            <a:off x="5833002" y="2741126"/>
            <a:ext cx="3192463" cy="32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6121009" y="3528473"/>
            <a:ext cx="8114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Radicals</a:t>
            </a:r>
            <a:endParaRPr lang="en-US" sz="11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83132" y="3968240"/>
            <a:ext cx="8114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Mask</a:t>
            </a:r>
            <a:endParaRPr lang="en-US" sz="1100" b="1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6784886" y="5962094"/>
            <a:ext cx="153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Cross section view</a:t>
            </a:r>
            <a:endParaRPr lang="en-US" sz="1400" b="1" baseline="-250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63760" y="6383088"/>
            <a:ext cx="57900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00" dirty="0"/>
              <a:t>Chang &amp; </a:t>
            </a:r>
            <a:r>
              <a:rPr lang="fr-FR" sz="500" dirty="0" err="1"/>
              <a:t>Cchen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2607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Introduction: Basics of plasma etching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3591214" y="1140391"/>
            <a:ext cx="196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Plasma reactors</a:t>
            </a:r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AC73B2AA-A594-2926-B030-D618D5117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5042" r="44" b="11777"/>
          <a:stretch>
            <a:fillRect/>
          </a:stretch>
        </p:blipFill>
        <p:spPr bwMode="auto">
          <a:xfrm>
            <a:off x="247902" y="2650146"/>
            <a:ext cx="3432424" cy="380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EB9742-7AF5-D755-5BCC-9AB14A880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971" y="2429429"/>
            <a:ext cx="4500207" cy="41165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08F34D-FE86-8E00-474B-E4097D38C52C}"/>
              </a:ext>
            </a:extLst>
          </p:cNvPr>
          <p:cNvSpPr/>
          <p:nvPr/>
        </p:nvSpPr>
        <p:spPr>
          <a:xfrm>
            <a:off x="479234" y="1703440"/>
            <a:ext cx="8185532" cy="738664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- Low pressure plasma reactors : mostly RF plasma etching tools (ICP, CCP), see P. Chabert’s talk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- Example below : industrial ICP etching reactor with </a:t>
            </a:r>
            <a:r>
              <a:rPr lang="en-US" sz="1600" dirty="0" err="1"/>
              <a:t>loadlock</a:t>
            </a:r>
            <a:r>
              <a:rPr lang="en-US" sz="1600" dirty="0"/>
              <a:t> (13.56 MHz RF frequencies)</a:t>
            </a:r>
          </a:p>
        </p:txBody>
      </p:sp>
    </p:spTree>
    <p:extLst>
      <p:ext uri="{BB962C8B-B14F-4D97-AF65-F5344CB8AC3E}">
        <p14:creationId xmlns:p14="http://schemas.microsoft.com/office/powerpoint/2010/main" val="22168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Introduction: Basics of plasma etching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7B8A24-EF0A-6F70-52D1-2588E0AF3D5E}"/>
              </a:ext>
            </a:extLst>
          </p:cNvPr>
          <p:cNvSpPr txBox="1"/>
          <p:nvPr/>
        </p:nvSpPr>
        <p:spPr>
          <a:xfrm flipH="1">
            <a:off x="1520328" y="1061876"/>
            <a:ext cx="5605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Basic etching mechanisms in </a:t>
            </a:r>
            <a:r>
              <a:rPr lang="en-US" sz="2000" b="1" u="sng" dirty="0">
                <a:solidFill>
                  <a:srgbClr val="0000FF"/>
                </a:solidFill>
              </a:rPr>
              <a:t>low pressure plasmas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ADE2A4-B6DF-E6AB-012E-3F0E35D84AAD}"/>
              </a:ext>
            </a:extLst>
          </p:cNvPr>
          <p:cNvSpPr txBox="1"/>
          <p:nvPr/>
        </p:nvSpPr>
        <p:spPr>
          <a:xfrm flipH="1">
            <a:off x="362297" y="1714883"/>
            <a:ext cx="654281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- Plasmas of reactive gases (mostly halogen-containing molecules)</a:t>
            </a:r>
          </a:p>
          <a:p>
            <a:r>
              <a:rPr lang="en-US" dirty="0"/>
              <a:t>- Both </a:t>
            </a:r>
            <a:r>
              <a:rPr lang="en-US" dirty="0">
                <a:solidFill>
                  <a:srgbClr val="0000FF"/>
                </a:solidFill>
              </a:rPr>
              <a:t>radicals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ions</a:t>
            </a:r>
            <a:r>
              <a:rPr lang="en-US" dirty="0"/>
              <a:t> produced in the plasma are involved in the etch process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4E8B12-0DEB-5D02-0B3D-42E02F4801C0}"/>
              </a:ext>
            </a:extLst>
          </p:cNvPr>
          <p:cNvSpPr txBox="1"/>
          <p:nvPr/>
        </p:nvSpPr>
        <p:spPr>
          <a:xfrm flipH="1">
            <a:off x="531127" y="2939685"/>
            <a:ext cx="4206126" cy="1123384"/>
          </a:xfrm>
          <a:prstGeom prst="rect">
            <a:avLst/>
          </a:prstGeom>
          <a:solidFill>
            <a:srgbClr val="9BD9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ym typeface="Wingdings"/>
              </a:rPr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Chemical etching (spontaneous):</a:t>
            </a:r>
            <a:endParaRPr lang="en-US" dirty="0"/>
          </a:p>
          <a:p>
            <a:r>
              <a:rPr lang="en-US" sz="1600" dirty="0"/>
              <a:t>Adsorption, chemical reaction between radicals and the surface and desorption of etch product</a:t>
            </a:r>
          </a:p>
          <a:p>
            <a:endParaRPr lang="en-US" b="1" baseline="-25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B2D789-8FFA-DE20-1460-A0A54AA82D8F}"/>
              </a:ext>
            </a:extLst>
          </p:cNvPr>
          <p:cNvSpPr txBox="1"/>
          <p:nvPr/>
        </p:nvSpPr>
        <p:spPr>
          <a:xfrm flipH="1">
            <a:off x="5098374" y="2939685"/>
            <a:ext cx="3613475" cy="1015663"/>
          </a:xfrm>
          <a:prstGeom prst="rect">
            <a:avLst/>
          </a:prstGeom>
          <a:solidFill>
            <a:srgbClr val="9BD9FF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- Physical etching</a:t>
            </a:r>
            <a:r>
              <a:rPr lang="en-US" dirty="0"/>
              <a:t>: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I</a:t>
            </a:r>
            <a:r>
              <a:rPr lang="en-US" sz="1400" dirty="0"/>
              <a:t>on bombardment at the surface</a:t>
            </a:r>
          </a:p>
          <a:p>
            <a:r>
              <a:rPr lang="en-US" sz="1400" dirty="0"/>
              <a:t>Ion induced etching, sputtering</a:t>
            </a:r>
            <a:endParaRPr lang="en-US" sz="1400" b="1" baseline="-250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6BF70D1-49BF-B94E-FB96-935F00356937}"/>
              </a:ext>
            </a:extLst>
          </p:cNvPr>
          <p:cNvSpPr txBox="1"/>
          <p:nvPr/>
        </p:nvSpPr>
        <p:spPr>
          <a:xfrm flipH="1">
            <a:off x="669368" y="6052858"/>
            <a:ext cx="795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- In an etch process, these 2 mechanisms happen at the same time… and more…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AAA5030A-DECD-C028-F97B-B9BF4975D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111" y="1461986"/>
            <a:ext cx="2208729" cy="1241269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4E5991E3-30EE-47A9-6DC1-C3748ABFE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763" y="4042105"/>
            <a:ext cx="1907245" cy="180396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C2D9FE11-EED9-82F6-13EF-C50BC6E13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992" y="4270564"/>
            <a:ext cx="2701609" cy="14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1) Introduction: Basics of plasma etching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3102961" y="1163535"/>
            <a:ext cx="394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Fields of application (very general)</a:t>
            </a:r>
          </a:p>
        </p:txBody>
      </p:sp>
      <p:sp>
        <p:nvSpPr>
          <p:cNvPr id="4" name="ZoneTexte 3"/>
          <p:cNvSpPr txBox="1"/>
          <p:nvPr/>
        </p:nvSpPr>
        <p:spPr>
          <a:xfrm flipH="1">
            <a:off x="550910" y="1449135"/>
            <a:ext cx="17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Microelectronics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5672502" y="1648167"/>
            <a:ext cx="17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Optoelectronics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330415" y="4615556"/>
            <a:ext cx="277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Microsystems – MEMS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67" y="3891191"/>
            <a:ext cx="1999259" cy="16180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09876" y="3673992"/>
            <a:ext cx="92525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00" dirty="0"/>
              <a:t>https://www.photonics.com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1823362"/>
            <a:ext cx="3263821" cy="18002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0415" y="3623563"/>
            <a:ext cx="101341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00" dirty="0"/>
              <a:t>https://www.extremetech.com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/>
          <a:srcRect l="24348" t="19330" r="42360" b="41360"/>
          <a:stretch/>
        </p:blipFill>
        <p:spPr>
          <a:xfrm>
            <a:off x="5239164" y="2017499"/>
            <a:ext cx="2454185" cy="163001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16" y="3438351"/>
            <a:ext cx="1976763" cy="208928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03033" y="5509196"/>
            <a:ext cx="101341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00" dirty="0"/>
              <a:t>https://www.memsjournal.com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185F4E-12CA-7B18-38D9-356CBA10AF3C}"/>
              </a:ext>
            </a:extLst>
          </p:cNvPr>
          <p:cNvSpPr/>
          <p:nvPr/>
        </p:nvSpPr>
        <p:spPr>
          <a:xfrm>
            <a:off x="2198981" y="5913448"/>
            <a:ext cx="5041490" cy="338554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Main features of plasma etching : </a:t>
            </a:r>
            <a:r>
              <a:rPr lang="en-US" sz="1600" dirty="0">
                <a:solidFill>
                  <a:srgbClr val="0000FF"/>
                </a:solidFill>
              </a:rPr>
              <a:t>anisotropy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00FF"/>
                </a:solidFill>
              </a:rPr>
              <a:t>downscaling</a:t>
            </a:r>
          </a:p>
        </p:txBody>
      </p:sp>
    </p:spTree>
    <p:extLst>
      <p:ext uri="{BB962C8B-B14F-4D97-AF65-F5344CB8AC3E}">
        <p14:creationId xmlns:p14="http://schemas.microsoft.com/office/powerpoint/2010/main" val="282386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1</a:t>
            </a:r>
            <a:r>
              <a:rPr lang="en-US"/>
              <a:t>) Introduction: Basics </a:t>
            </a:r>
            <a:r>
              <a:rPr lang="en-US" dirty="0"/>
              <a:t>of plasma etching</a:t>
            </a:r>
          </a:p>
        </p:txBody>
      </p:sp>
      <p:sp>
        <p:nvSpPr>
          <p:cNvPr id="65" name="ZoneTexte 64"/>
          <p:cNvSpPr txBox="1"/>
          <p:nvPr/>
        </p:nvSpPr>
        <p:spPr>
          <a:xfrm flipH="1">
            <a:off x="3596264" y="1134157"/>
            <a:ext cx="210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Cryogenic etching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88279" y="1797891"/>
            <a:ext cx="5126995" cy="584775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Plasma etching with </a:t>
            </a:r>
            <a:r>
              <a:rPr lang="en-US" sz="1600" b="1" dirty="0">
                <a:solidFill>
                  <a:srgbClr val="0000FF"/>
                </a:solidFill>
              </a:rPr>
              <a:t>substrate temperature &lt; -90°C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8277" y="2203820"/>
            <a:ext cx="5126997" cy="661720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=&gt; Use of </a:t>
            </a:r>
            <a:r>
              <a:rPr lang="en-US" sz="1600" dirty="0">
                <a:solidFill>
                  <a:srgbClr val="0000FF"/>
                </a:solidFill>
              </a:rPr>
              <a:t>liquid nitrogen </a:t>
            </a:r>
          </a:p>
          <a:p>
            <a:r>
              <a:rPr lang="en-US" sz="1600" dirty="0"/>
              <a:t>=&gt; Specific design of the substrate holder (-150°C =&gt; 30°C)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8278" y="3192856"/>
            <a:ext cx="5126997" cy="584775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First question:</a:t>
            </a:r>
            <a:r>
              <a:rPr lang="fr-FR" sz="1600" b="1" dirty="0">
                <a:solidFill>
                  <a:srgbClr val="0000FF"/>
                </a:solidFill>
              </a:rPr>
              <a:t> Can </a:t>
            </a:r>
            <a:r>
              <a:rPr lang="fr-FR" sz="1600" b="1" dirty="0" err="1">
                <a:solidFill>
                  <a:srgbClr val="0000FF"/>
                </a:solidFill>
              </a:rPr>
              <a:t>we</a:t>
            </a:r>
            <a:r>
              <a:rPr lang="fr-FR" sz="1600" b="1" dirty="0">
                <a:solidFill>
                  <a:srgbClr val="0000FF"/>
                </a:solidFill>
              </a:rPr>
              <a:t> </a:t>
            </a:r>
            <a:r>
              <a:rPr lang="fr-FR" sz="1600" b="1" dirty="0" err="1">
                <a:solidFill>
                  <a:srgbClr val="0000FF"/>
                </a:solidFill>
              </a:rPr>
              <a:t>etch</a:t>
            </a:r>
            <a:r>
              <a:rPr lang="fr-FR" sz="1600" b="1" dirty="0">
                <a:solidFill>
                  <a:srgbClr val="0000FF"/>
                </a:solidFill>
              </a:rPr>
              <a:t> at </a:t>
            </a:r>
            <a:r>
              <a:rPr lang="fr-FR" sz="1600" b="1" dirty="0" err="1">
                <a:solidFill>
                  <a:srgbClr val="0000FF"/>
                </a:solidFill>
              </a:rPr>
              <a:t>such</a:t>
            </a:r>
            <a:r>
              <a:rPr lang="fr-FR" sz="1600" b="1" dirty="0">
                <a:solidFill>
                  <a:srgbClr val="0000FF"/>
                </a:solidFill>
              </a:rPr>
              <a:t> </a:t>
            </a:r>
            <a:r>
              <a:rPr lang="fr-FR" sz="1600" b="1" dirty="0" err="1">
                <a:solidFill>
                  <a:srgbClr val="0000FF"/>
                </a:solidFill>
              </a:rPr>
              <a:t>low</a:t>
            </a:r>
            <a:r>
              <a:rPr lang="fr-FR" sz="1600" b="1" dirty="0">
                <a:solidFill>
                  <a:srgbClr val="0000FF"/>
                </a:solidFill>
              </a:rPr>
              <a:t> </a:t>
            </a:r>
            <a:r>
              <a:rPr lang="fr-FR" sz="1600" b="1" dirty="0" err="1">
                <a:solidFill>
                  <a:srgbClr val="0000FF"/>
                </a:solidFill>
              </a:rPr>
              <a:t>temperature</a:t>
            </a:r>
            <a:r>
              <a:rPr lang="fr-FR" sz="1600" b="1" dirty="0">
                <a:solidFill>
                  <a:srgbClr val="0000FF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8274" y="3619350"/>
            <a:ext cx="5127001" cy="584775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=&gt; </a:t>
            </a:r>
            <a:r>
              <a:rPr lang="en-US" sz="1600" b="1" dirty="0">
                <a:solidFill>
                  <a:srgbClr val="0000FF"/>
                </a:solidFill>
              </a:rPr>
              <a:t>YES</a:t>
            </a:r>
            <a:r>
              <a:rPr lang="en-US" sz="1600" dirty="0"/>
              <a:t>, if the etch product is still volatile</a:t>
            </a:r>
          </a:p>
          <a:p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88273" y="4017538"/>
            <a:ext cx="5127001" cy="338554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=&gt; Case of silicon compounds etched with F-based plasmas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88273" y="4771110"/>
            <a:ext cx="8463799" cy="584775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Second question:</a:t>
            </a:r>
            <a:r>
              <a:rPr lang="fr-FR" sz="1600" b="1" dirty="0">
                <a:solidFill>
                  <a:srgbClr val="0000FF"/>
                </a:solidFill>
              </a:rPr>
              <a:t> </a:t>
            </a:r>
            <a:r>
              <a:rPr lang="fr-FR" sz="1600" b="1" dirty="0" err="1">
                <a:solidFill>
                  <a:srgbClr val="0000FF"/>
                </a:solidFill>
              </a:rPr>
              <a:t>Why</a:t>
            </a:r>
            <a:r>
              <a:rPr lang="fr-FR" sz="1600" b="1" dirty="0">
                <a:solidFill>
                  <a:srgbClr val="0000FF"/>
                </a:solidFill>
              </a:rPr>
              <a:t> </a:t>
            </a:r>
            <a:r>
              <a:rPr lang="fr-FR" sz="1600" b="1" dirty="0" err="1">
                <a:solidFill>
                  <a:srgbClr val="0000FF"/>
                </a:solidFill>
              </a:rPr>
              <a:t>etching</a:t>
            </a:r>
            <a:r>
              <a:rPr lang="fr-FR" sz="1600" b="1" dirty="0">
                <a:solidFill>
                  <a:srgbClr val="0000FF"/>
                </a:solidFill>
              </a:rPr>
              <a:t> at </a:t>
            </a:r>
            <a:r>
              <a:rPr lang="fr-FR" sz="1600" b="1" dirty="0" err="1">
                <a:solidFill>
                  <a:srgbClr val="0000FF"/>
                </a:solidFill>
              </a:rPr>
              <a:t>such</a:t>
            </a:r>
            <a:r>
              <a:rPr lang="fr-FR" sz="1600" b="1" dirty="0">
                <a:solidFill>
                  <a:srgbClr val="0000FF"/>
                </a:solidFill>
              </a:rPr>
              <a:t> </a:t>
            </a:r>
            <a:r>
              <a:rPr lang="fr-FR" sz="1600" b="1" dirty="0" err="1">
                <a:solidFill>
                  <a:srgbClr val="0000FF"/>
                </a:solidFill>
              </a:rPr>
              <a:t>low</a:t>
            </a:r>
            <a:r>
              <a:rPr lang="fr-FR" sz="1600" b="1" dirty="0">
                <a:solidFill>
                  <a:srgbClr val="0000FF"/>
                </a:solidFill>
              </a:rPr>
              <a:t> </a:t>
            </a:r>
            <a:r>
              <a:rPr lang="fr-FR" sz="1600" b="1" dirty="0" err="1">
                <a:solidFill>
                  <a:srgbClr val="0000FF"/>
                </a:solidFill>
              </a:rPr>
              <a:t>temperatures</a:t>
            </a:r>
            <a:r>
              <a:rPr lang="fr-FR" sz="1600" b="1" dirty="0">
                <a:solidFill>
                  <a:srgbClr val="0000FF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8274" y="5200474"/>
            <a:ext cx="8463798" cy="584775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             =&gt; Etching of high aspect ratio profiles (deep silicon etching)</a:t>
            </a:r>
          </a:p>
          <a:p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8273" y="5604783"/>
            <a:ext cx="8463799" cy="584775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             =&gt; Specific behavior at cryogenic temperature (passivation, increased surface residence time)</a:t>
            </a:r>
          </a:p>
          <a:p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8272" y="5990964"/>
            <a:ext cx="8463800" cy="338554"/>
          </a:xfrm>
          <a:prstGeom prst="rect">
            <a:avLst/>
          </a:prstGeom>
          <a:solidFill>
            <a:srgbClr val="9BD9FF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             =&gt; Low damage etching and significantly reduced contamination of reactor walls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r="9781"/>
          <a:stretch/>
        </p:blipFill>
        <p:spPr>
          <a:xfrm>
            <a:off x="5698155" y="1954218"/>
            <a:ext cx="3153917" cy="23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flipH="1">
            <a:off x="2239684" y="1205733"/>
            <a:ext cx="474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Principle of the standard cryogenic process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37403" y="3844347"/>
            <a:ext cx="70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fr-FR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37403" y="3844347"/>
            <a:ext cx="70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fr-FR" dirty="0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775872" y="3454184"/>
            <a:ext cx="1828800" cy="1919287"/>
          </a:xfrm>
          <a:custGeom>
            <a:avLst/>
            <a:gdLst>
              <a:gd name="T0" fmla="*/ 0 w 1152"/>
              <a:gd name="T1" fmla="*/ 2147483646 h 1151"/>
              <a:gd name="T2" fmla="*/ 2147483646 w 1152"/>
              <a:gd name="T3" fmla="*/ 0 h 1151"/>
              <a:gd name="T4" fmla="*/ 2147483646 w 1152"/>
              <a:gd name="T5" fmla="*/ 2147483646 h 1151"/>
              <a:gd name="T6" fmla="*/ 2147483646 w 1152"/>
              <a:gd name="T7" fmla="*/ 2147483646 h 1151"/>
              <a:gd name="T8" fmla="*/ 0 w 1152"/>
              <a:gd name="T9" fmla="*/ 2147483646 h 1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2" h="1151">
                <a:moveTo>
                  <a:pt x="0" y="11"/>
                </a:moveTo>
                <a:lnTo>
                  <a:pt x="1152" y="0"/>
                </a:lnTo>
                <a:lnTo>
                  <a:pt x="1142" y="1149"/>
                </a:lnTo>
                <a:lnTo>
                  <a:pt x="10" y="1151"/>
                </a:lnTo>
                <a:lnTo>
                  <a:pt x="0" y="1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23472" y="1642846"/>
            <a:ext cx="584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 dirty="0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5296447" y="3385921"/>
            <a:ext cx="23812" cy="3175"/>
          </a:xfrm>
          <a:custGeom>
            <a:avLst/>
            <a:gdLst>
              <a:gd name="T0" fmla="*/ 2147483646 w 12"/>
              <a:gd name="T1" fmla="*/ 0 h 1"/>
              <a:gd name="T2" fmla="*/ 0 w 12"/>
              <a:gd name="T3" fmla="*/ 2147483646 h 1"/>
              <a:gd name="T4" fmla="*/ 2147483646 w 1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" h="1">
                <a:moveTo>
                  <a:pt x="12" y="0"/>
                </a:moveTo>
                <a:lnTo>
                  <a:pt x="0" y="1"/>
                </a:lnTo>
                <a:lnTo>
                  <a:pt x="12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5285334" y="3389096"/>
            <a:ext cx="6350" cy="1588"/>
          </a:xfrm>
          <a:custGeom>
            <a:avLst/>
            <a:gdLst>
              <a:gd name="T0" fmla="*/ 2147483646 w 3"/>
              <a:gd name="T1" fmla="*/ 0 h 1"/>
              <a:gd name="T2" fmla="*/ 0 w 3"/>
              <a:gd name="T3" fmla="*/ 2147483646 h 1"/>
              <a:gd name="T4" fmla="*/ 2147483646 w 3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5221834" y="3236696"/>
            <a:ext cx="171450" cy="169863"/>
          </a:xfrm>
          <a:custGeom>
            <a:avLst/>
            <a:gdLst>
              <a:gd name="T0" fmla="*/ 2147483646 w 179"/>
              <a:gd name="T1" fmla="*/ 2147483646 h 176"/>
              <a:gd name="T2" fmla="*/ 0 w 179"/>
              <a:gd name="T3" fmla="*/ 2147483646 h 176"/>
              <a:gd name="T4" fmla="*/ 2147483646 w 179"/>
              <a:gd name="T5" fmla="*/ 2147483646 h 176"/>
              <a:gd name="T6" fmla="*/ 2147483646 w 179"/>
              <a:gd name="T7" fmla="*/ 0 h 176"/>
              <a:gd name="T8" fmla="*/ 2147483646 w 179"/>
              <a:gd name="T9" fmla="*/ 2147483646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" h="176">
                <a:moveTo>
                  <a:pt x="7" y="174"/>
                </a:moveTo>
                <a:lnTo>
                  <a:pt x="0" y="176"/>
                </a:lnTo>
                <a:lnTo>
                  <a:pt x="174" y="4"/>
                </a:lnTo>
                <a:lnTo>
                  <a:pt x="179" y="0"/>
                </a:lnTo>
                <a:lnTo>
                  <a:pt x="7" y="17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218659" y="3239871"/>
            <a:ext cx="169863" cy="169863"/>
          </a:xfrm>
          <a:custGeom>
            <a:avLst/>
            <a:gdLst>
              <a:gd name="T0" fmla="*/ 2147483646 w 179"/>
              <a:gd name="T1" fmla="*/ 2147483646 h 175"/>
              <a:gd name="T2" fmla="*/ 0 w 179"/>
              <a:gd name="T3" fmla="*/ 2147483646 h 175"/>
              <a:gd name="T4" fmla="*/ 2147483646 w 179"/>
              <a:gd name="T5" fmla="*/ 2147483646 h 175"/>
              <a:gd name="T6" fmla="*/ 2147483646 w 179"/>
              <a:gd name="T7" fmla="*/ 0 h 175"/>
              <a:gd name="T8" fmla="*/ 2147483646 w 179"/>
              <a:gd name="T9" fmla="*/ 2147483646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" h="175">
                <a:moveTo>
                  <a:pt x="5" y="172"/>
                </a:moveTo>
                <a:lnTo>
                  <a:pt x="0" y="175"/>
                </a:lnTo>
                <a:lnTo>
                  <a:pt x="174" y="1"/>
                </a:lnTo>
                <a:lnTo>
                  <a:pt x="179" y="0"/>
                </a:lnTo>
                <a:lnTo>
                  <a:pt x="5" y="172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193259" y="3241459"/>
            <a:ext cx="190500" cy="174625"/>
          </a:xfrm>
          <a:custGeom>
            <a:avLst/>
            <a:gdLst>
              <a:gd name="T0" fmla="*/ 2147483646 w 199"/>
              <a:gd name="T1" fmla="*/ 2147483646 h 179"/>
              <a:gd name="T2" fmla="*/ 0 w 199"/>
              <a:gd name="T3" fmla="*/ 2147483646 h 179"/>
              <a:gd name="T4" fmla="*/ 2147483646 w 199"/>
              <a:gd name="T5" fmla="*/ 2147483646 h 179"/>
              <a:gd name="T6" fmla="*/ 2147483646 w 199"/>
              <a:gd name="T7" fmla="*/ 0 h 179"/>
              <a:gd name="T8" fmla="*/ 2147483646 w 199"/>
              <a:gd name="T9" fmla="*/ 2147483646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9" h="179">
                <a:moveTo>
                  <a:pt x="25" y="174"/>
                </a:moveTo>
                <a:lnTo>
                  <a:pt x="0" y="179"/>
                </a:lnTo>
                <a:lnTo>
                  <a:pt x="172" y="5"/>
                </a:lnTo>
                <a:lnTo>
                  <a:pt x="199" y="0"/>
                </a:lnTo>
                <a:lnTo>
                  <a:pt x="25" y="174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212309" y="3241459"/>
            <a:ext cx="171450" cy="168275"/>
          </a:xfrm>
          <a:custGeom>
            <a:avLst/>
            <a:gdLst>
              <a:gd name="T0" fmla="*/ 2147483646 w 179"/>
              <a:gd name="T1" fmla="*/ 2147483646 h 174"/>
              <a:gd name="T2" fmla="*/ 0 w 179"/>
              <a:gd name="T3" fmla="*/ 2147483646 h 174"/>
              <a:gd name="T4" fmla="*/ 2147483646 w 179"/>
              <a:gd name="T5" fmla="*/ 0 h 174"/>
              <a:gd name="T6" fmla="*/ 2147483646 w 179"/>
              <a:gd name="T7" fmla="*/ 0 h 174"/>
              <a:gd name="T8" fmla="*/ 2147483646 w 179"/>
              <a:gd name="T9" fmla="*/ 2147483646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" h="174">
                <a:moveTo>
                  <a:pt x="5" y="174"/>
                </a:moveTo>
                <a:lnTo>
                  <a:pt x="0" y="174"/>
                </a:lnTo>
                <a:lnTo>
                  <a:pt x="174" y="0"/>
                </a:lnTo>
                <a:lnTo>
                  <a:pt x="179" y="0"/>
                </a:lnTo>
                <a:lnTo>
                  <a:pt x="5" y="174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5207547" y="3241459"/>
            <a:ext cx="171450" cy="169862"/>
          </a:xfrm>
          <a:custGeom>
            <a:avLst/>
            <a:gdLst>
              <a:gd name="T0" fmla="*/ 2147483646 w 179"/>
              <a:gd name="T1" fmla="*/ 2147483646 h 176"/>
              <a:gd name="T2" fmla="*/ 0 w 179"/>
              <a:gd name="T3" fmla="*/ 2147483646 h 176"/>
              <a:gd name="T4" fmla="*/ 2147483646 w 179"/>
              <a:gd name="T5" fmla="*/ 2147483646 h 176"/>
              <a:gd name="T6" fmla="*/ 2147483646 w 179"/>
              <a:gd name="T7" fmla="*/ 0 h 176"/>
              <a:gd name="T8" fmla="*/ 2147483646 w 179"/>
              <a:gd name="T9" fmla="*/ 2147483646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" h="176">
                <a:moveTo>
                  <a:pt x="5" y="174"/>
                </a:moveTo>
                <a:lnTo>
                  <a:pt x="0" y="176"/>
                </a:lnTo>
                <a:lnTo>
                  <a:pt x="174" y="2"/>
                </a:lnTo>
                <a:lnTo>
                  <a:pt x="179" y="0"/>
                </a:lnTo>
                <a:lnTo>
                  <a:pt x="5" y="174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5202784" y="3243046"/>
            <a:ext cx="169863" cy="169863"/>
          </a:xfrm>
          <a:custGeom>
            <a:avLst/>
            <a:gdLst>
              <a:gd name="T0" fmla="*/ 2147483646 w 179"/>
              <a:gd name="T1" fmla="*/ 2147483646 h 176"/>
              <a:gd name="T2" fmla="*/ 0 w 179"/>
              <a:gd name="T3" fmla="*/ 2147483646 h 176"/>
              <a:gd name="T4" fmla="*/ 2147483646 w 179"/>
              <a:gd name="T5" fmla="*/ 2147483646 h 176"/>
              <a:gd name="T6" fmla="*/ 2147483646 w 179"/>
              <a:gd name="T7" fmla="*/ 0 h 176"/>
              <a:gd name="T8" fmla="*/ 2147483646 w 179"/>
              <a:gd name="T9" fmla="*/ 2147483646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" h="176">
                <a:moveTo>
                  <a:pt x="5" y="174"/>
                </a:moveTo>
                <a:lnTo>
                  <a:pt x="0" y="176"/>
                </a:lnTo>
                <a:lnTo>
                  <a:pt x="174" y="2"/>
                </a:lnTo>
                <a:lnTo>
                  <a:pt x="179" y="0"/>
                </a:lnTo>
                <a:lnTo>
                  <a:pt x="5" y="174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5198022" y="3244634"/>
            <a:ext cx="171450" cy="168275"/>
          </a:xfrm>
          <a:custGeom>
            <a:avLst/>
            <a:gdLst>
              <a:gd name="T0" fmla="*/ 2147483646 w 179"/>
              <a:gd name="T1" fmla="*/ 2147483646 h 174"/>
              <a:gd name="T2" fmla="*/ 0 w 179"/>
              <a:gd name="T3" fmla="*/ 2147483646 h 174"/>
              <a:gd name="T4" fmla="*/ 2147483646 w 179"/>
              <a:gd name="T5" fmla="*/ 2147483646 h 174"/>
              <a:gd name="T6" fmla="*/ 2147483646 w 179"/>
              <a:gd name="T7" fmla="*/ 0 h 174"/>
              <a:gd name="T8" fmla="*/ 2147483646 w 179"/>
              <a:gd name="T9" fmla="*/ 2147483646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" h="174">
                <a:moveTo>
                  <a:pt x="5" y="174"/>
                </a:moveTo>
                <a:lnTo>
                  <a:pt x="0" y="174"/>
                </a:lnTo>
                <a:lnTo>
                  <a:pt x="172" y="1"/>
                </a:lnTo>
                <a:lnTo>
                  <a:pt x="179" y="0"/>
                </a:lnTo>
                <a:lnTo>
                  <a:pt x="5" y="17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5193259" y="3246221"/>
            <a:ext cx="169863" cy="169863"/>
          </a:xfrm>
          <a:custGeom>
            <a:avLst/>
            <a:gdLst>
              <a:gd name="T0" fmla="*/ 2147483646 w 177"/>
              <a:gd name="T1" fmla="*/ 2147483646 h 174"/>
              <a:gd name="T2" fmla="*/ 0 w 177"/>
              <a:gd name="T3" fmla="*/ 2147483646 h 174"/>
              <a:gd name="T4" fmla="*/ 2147483646 w 177"/>
              <a:gd name="T5" fmla="*/ 0 h 174"/>
              <a:gd name="T6" fmla="*/ 2147483646 w 177"/>
              <a:gd name="T7" fmla="*/ 0 h 174"/>
              <a:gd name="T8" fmla="*/ 2147483646 w 177"/>
              <a:gd name="T9" fmla="*/ 2147483646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" h="174">
                <a:moveTo>
                  <a:pt x="5" y="173"/>
                </a:moveTo>
                <a:lnTo>
                  <a:pt x="0" y="174"/>
                </a:lnTo>
                <a:lnTo>
                  <a:pt x="172" y="0"/>
                </a:lnTo>
                <a:lnTo>
                  <a:pt x="177" y="0"/>
                </a:lnTo>
                <a:lnTo>
                  <a:pt x="5" y="173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5151984" y="3246221"/>
            <a:ext cx="204788" cy="174625"/>
          </a:xfrm>
          <a:custGeom>
            <a:avLst/>
            <a:gdLst>
              <a:gd name="T0" fmla="*/ 2147483646 w 217"/>
              <a:gd name="T1" fmla="*/ 2147483646 h 181"/>
              <a:gd name="T2" fmla="*/ 0 w 217"/>
              <a:gd name="T3" fmla="*/ 2147483646 h 181"/>
              <a:gd name="T4" fmla="*/ 2147483646 w 217"/>
              <a:gd name="T5" fmla="*/ 2147483646 h 181"/>
              <a:gd name="T6" fmla="*/ 2147483646 w 217"/>
              <a:gd name="T7" fmla="*/ 0 h 181"/>
              <a:gd name="T8" fmla="*/ 2147483646 w 217"/>
              <a:gd name="T9" fmla="*/ 2147483646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" h="181">
                <a:moveTo>
                  <a:pt x="45" y="174"/>
                </a:moveTo>
                <a:lnTo>
                  <a:pt x="0" y="181"/>
                </a:lnTo>
                <a:lnTo>
                  <a:pt x="174" y="7"/>
                </a:lnTo>
                <a:lnTo>
                  <a:pt x="217" y="0"/>
                </a:lnTo>
                <a:lnTo>
                  <a:pt x="45" y="174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5178972" y="3246221"/>
            <a:ext cx="177800" cy="171450"/>
          </a:xfrm>
          <a:custGeom>
            <a:avLst/>
            <a:gdLst>
              <a:gd name="T0" fmla="*/ 2147483646 w 188"/>
              <a:gd name="T1" fmla="*/ 2147483646 h 176"/>
              <a:gd name="T2" fmla="*/ 0 w 188"/>
              <a:gd name="T3" fmla="*/ 2147483646 h 176"/>
              <a:gd name="T4" fmla="*/ 2147483646 w 188"/>
              <a:gd name="T5" fmla="*/ 2147483646 h 176"/>
              <a:gd name="T6" fmla="*/ 2147483646 w 188"/>
              <a:gd name="T7" fmla="*/ 0 h 176"/>
              <a:gd name="T8" fmla="*/ 2147483646 w 188"/>
              <a:gd name="T9" fmla="*/ 2147483646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8" h="176">
                <a:moveTo>
                  <a:pt x="16" y="174"/>
                </a:moveTo>
                <a:lnTo>
                  <a:pt x="0" y="176"/>
                </a:lnTo>
                <a:lnTo>
                  <a:pt x="174" y="4"/>
                </a:lnTo>
                <a:lnTo>
                  <a:pt x="188" y="0"/>
                </a:lnTo>
                <a:lnTo>
                  <a:pt x="16" y="174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5164684" y="3249396"/>
            <a:ext cx="179388" cy="169863"/>
          </a:xfrm>
          <a:custGeom>
            <a:avLst/>
            <a:gdLst>
              <a:gd name="T0" fmla="*/ 2147483646 w 187"/>
              <a:gd name="T1" fmla="*/ 2147483646 h 176"/>
              <a:gd name="T2" fmla="*/ 0 w 187"/>
              <a:gd name="T3" fmla="*/ 2147483646 h 176"/>
              <a:gd name="T4" fmla="*/ 2147483646 w 187"/>
              <a:gd name="T5" fmla="*/ 2147483646 h 176"/>
              <a:gd name="T6" fmla="*/ 2147483646 w 187"/>
              <a:gd name="T7" fmla="*/ 0 h 176"/>
              <a:gd name="T8" fmla="*/ 2147483646 w 187"/>
              <a:gd name="T9" fmla="*/ 2147483646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" h="176">
                <a:moveTo>
                  <a:pt x="13" y="172"/>
                </a:moveTo>
                <a:lnTo>
                  <a:pt x="0" y="176"/>
                </a:lnTo>
                <a:lnTo>
                  <a:pt x="174" y="2"/>
                </a:lnTo>
                <a:lnTo>
                  <a:pt x="187" y="0"/>
                </a:lnTo>
                <a:lnTo>
                  <a:pt x="13" y="172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5151984" y="3250984"/>
            <a:ext cx="179388" cy="169862"/>
          </a:xfrm>
          <a:custGeom>
            <a:avLst/>
            <a:gdLst>
              <a:gd name="T0" fmla="*/ 2147483646 w 190"/>
              <a:gd name="T1" fmla="*/ 2147483646 h 175"/>
              <a:gd name="T2" fmla="*/ 0 w 190"/>
              <a:gd name="T3" fmla="*/ 2147483646 h 175"/>
              <a:gd name="T4" fmla="*/ 2147483646 w 190"/>
              <a:gd name="T5" fmla="*/ 2147483646 h 175"/>
              <a:gd name="T6" fmla="*/ 2147483646 w 190"/>
              <a:gd name="T7" fmla="*/ 0 h 175"/>
              <a:gd name="T8" fmla="*/ 2147483646 w 190"/>
              <a:gd name="T9" fmla="*/ 2147483646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" h="175">
                <a:moveTo>
                  <a:pt x="16" y="174"/>
                </a:moveTo>
                <a:lnTo>
                  <a:pt x="0" y="175"/>
                </a:lnTo>
                <a:lnTo>
                  <a:pt x="174" y="1"/>
                </a:lnTo>
                <a:lnTo>
                  <a:pt x="190" y="0"/>
                </a:lnTo>
                <a:lnTo>
                  <a:pt x="16" y="174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5088484" y="3252571"/>
            <a:ext cx="228600" cy="174625"/>
          </a:xfrm>
          <a:custGeom>
            <a:avLst/>
            <a:gdLst>
              <a:gd name="T0" fmla="*/ 2147483646 w 239"/>
              <a:gd name="T1" fmla="*/ 2147483646 h 179"/>
              <a:gd name="T2" fmla="*/ 0 w 239"/>
              <a:gd name="T3" fmla="*/ 2147483646 h 179"/>
              <a:gd name="T4" fmla="*/ 2147483646 w 239"/>
              <a:gd name="T5" fmla="*/ 2147483646 h 179"/>
              <a:gd name="T6" fmla="*/ 2147483646 w 239"/>
              <a:gd name="T7" fmla="*/ 0 h 179"/>
              <a:gd name="T8" fmla="*/ 2147483646 w 239"/>
              <a:gd name="T9" fmla="*/ 2147483646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9" h="179">
                <a:moveTo>
                  <a:pt x="65" y="174"/>
                </a:moveTo>
                <a:lnTo>
                  <a:pt x="0" y="179"/>
                </a:lnTo>
                <a:lnTo>
                  <a:pt x="173" y="5"/>
                </a:lnTo>
                <a:lnTo>
                  <a:pt x="239" y="0"/>
                </a:lnTo>
                <a:lnTo>
                  <a:pt x="65" y="17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26"/>
          <p:cNvSpPr>
            <a:spLocks/>
          </p:cNvSpPr>
          <p:nvPr/>
        </p:nvSpPr>
        <p:spPr bwMode="auto">
          <a:xfrm>
            <a:off x="5120234" y="3252571"/>
            <a:ext cx="196850" cy="171450"/>
          </a:xfrm>
          <a:custGeom>
            <a:avLst/>
            <a:gdLst>
              <a:gd name="T0" fmla="*/ 2147483646 w 206"/>
              <a:gd name="T1" fmla="*/ 2147483646 h 176"/>
              <a:gd name="T2" fmla="*/ 0 w 206"/>
              <a:gd name="T3" fmla="*/ 2147483646 h 176"/>
              <a:gd name="T4" fmla="*/ 2147483646 w 206"/>
              <a:gd name="T5" fmla="*/ 2147483646 h 176"/>
              <a:gd name="T6" fmla="*/ 2147483646 w 206"/>
              <a:gd name="T7" fmla="*/ 0 h 176"/>
              <a:gd name="T8" fmla="*/ 2147483646 w 206"/>
              <a:gd name="T9" fmla="*/ 2147483646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6" h="176">
                <a:moveTo>
                  <a:pt x="32" y="174"/>
                </a:moveTo>
                <a:lnTo>
                  <a:pt x="0" y="176"/>
                </a:lnTo>
                <a:lnTo>
                  <a:pt x="174" y="4"/>
                </a:lnTo>
                <a:lnTo>
                  <a:pt x="206" y="0"/>
                </a:lnTo>
                <a:lnTo>
                  <a:pt x="32" y="17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27"/>
          <p:cNvSpPr>
            <a:spLocks/>
          </p:cNvSpPr>
          <p:nvPr/>
        </p:nvSpPr>
        <p:spPr bwMode="auto">
          <a:xfrm>
            <a:off x="5088484" y="3257334"/>
            <a:ext cx="196850" cy="169862"/>
          </a:xfrm>
          <a:custGeom>
            <a:avLst/>
            <a:gdLst>
              <a:gd name="T0" fmla="*/ 2147483646 w 207"/>
              <a:gd name="T1" fmla="*/ 2147483646 h 175"/>
              <a:gd name="T2" fmla="*/ 0 w 207"/>
              <a:gd name="T3" fmla="*/ 2147483646 h 175"/>
              <a:gd name="T4" fmla="*/ 2147483646 w 207"/>
              <a:gd name="T5" fmla="*/ 2147483646 h 175"/>
              <a:gd name="T6" fmla="*/ 2147483646 w 207"/>
              <a:gd name="T7" fmla="*/ 0 h 175"/>
              <a:gd name="T8" fmla="*/ 2147483646 w 207"/>
              <a:gd name="T9" fmla="*/ 2147483646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7" h="175">
                <a:moveTo>
                  <a:pt x="33" y="172"/>
                </a:moveTo>
                <a:lnTo>
                  <a:pt x="0" y="175"/>
                </a:lnTo>
                <a:lnTo>
                  <a:pt x="173" y="1"/>
                </a:lnTo>
                <a:lnTo>
                  <a:pt x="207" y="0"/>
                </a:lnTo>
                <a:lnTo>
                  <a:pt x="33" y="172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28"/>
          <p:cNvSpPr>
            <a:spLocks/>
          </p:cNvSpPr>
          <p:nvPr/>
        </p:nvSpPr>
        <p:spPr bwMode="auto">
          <a:xfrm>
            <a:off x="4997997" y="3258921"/>
            <a:ext cx="255587" cy="171450"/>
          </a:xfrm>
          <a:custGeom>
            <a:avLst/>
            <a:gdLst>
              <a:gd name="T0" fmla="*/ 2147483646 w 270"/>
              <a:gd name="T1" fmla="*/ 2147483646 h 180"/>
              <a:gd name="T2" fmla="*/ 0 w 270"/>
              <a:gd name="T3" fmla="*/ 2147483646 h 180"/>
              <a:gd name="T4" fmla="*/ 2147483646 w 270"/>
              <a:gd name="T5" fmla="*/ 2147483646 h 180"/>
              <a:gd name="T6" fmla="*/ 2147483646 w 270"/>
              <a:gd name="T7" fmla="*/ 0 h 180"/>
              <a:gd name="T8" fmla="*/ 2147483646 w 270"/>
              <a:gd name="T9" fmla="*/ 2147483646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0" h="180">
                <a:moveTo>
                  <a:pt x="97" y="174"/>
                </a:moveTo>
                <a:lnTo>
                  <a:pt x="0" y="180"/>
                </a:lnTo>
                <a:lnTo>
                  <a:pt x="174" y="6"/>
                </a:lnTo>
                <a:lnTo>
                  <a:pt x="270" y="0"/>
                </a:lnTo>
                <a:lnTo>
                  <a:pt x="97" y="17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29"/>
          <p:cNvSpPr>
            <a:spLocks/>
          </p:cNvSpPr>
          <p:nvPr/>
        </p:nvSpPr>
        <p:spPr bwMode="auto">
          <a:xfrm>
            <a:off x="4867822" y="3262096"/>
            <a:ext cx="295275" cy="173038"/>
          </a:xfrm>
          <a:custGeom>
            <a:avLst/>
            <a:gdLst>
              <a:gd name="T0" fmla="*/ 2147483646 w 309"/>
              <a:gd name="T1" fmla="*/ 2147483646 h 177"/>
              <a:gd name="T2" fmla="*/ 0 w 309"/>
              <a:gd name="T3" fmla="*/ 2147483646 h 177"/>
              <a:gd name="T4" fmla="*/ 2147483646 w 309"/>
              <a:gd name="T5" fmla="*/ 2147483646 h 177"/>
              <a:gd name="T6" fmla="*/ 2147483646 w 309"/>
              <a:gd name="T7" fmla="*/ 0 h 177"/>
              <a:gd name="T8" fmla="*/ 2147483646 w 309"/>
              <a:gd name="T9" fmla="*/ 2147483646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" h="177">
                <a:moveTo>
                  <a:pt x="135" y="174"/>
                </a:moveTo>
                <a:lnTo>
                  <a:pt x="0" y="177"/>
                </a:lnTo>
                <a:lnTo>
                  <a:pt x="173" y="3"/>
                </a:lnTo>
                <a:lnTo>
                  <a:pt x="309" y="0"/>
                </a:lnTo>
                <a:lnTo>
                  <a:pt x="135" y="174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30"/>
          <p:cNvSpPr>
            <a:spLocks/>
          </p:cNvSpPr>
          <p:nvPr/>
        </p:nvSpPr>
        <p:spPr bwMode="auto">
          <a:xfrm>
            <a:off x="4697959" y="3266859"/>
            <a:ext cx="334963" cy="171450"/>
          </a:xfrm>
          <a:custGeom>
            <a:avLst/>
            <a:gdLst>
              <a:gd name="T0" fmla="*/ 2147483646 w 354"/>
              <a:gd name="T1" fmla="*/ 2147483646 h 177"/>
              <a:gd name="T2" fmla="*/ 0 w 354"/>
              <a:gd name="T3" fmla="*/ 2147483646 h 177"/>
              <a:gd name="T4" fmla="*/ 2147483646 w 354"/>
              <a:gd name="T5" fmla="*/ 2147483646 h 177"/>
              <a:gd name="T6" fmla="*/ 2147483646 w 354"/>
              <a:gd name="T7" fmla="*/ 0 h 177"/>
              <a:gd name="T8" fmla="*/ 2147483646 w 354"/>
              <a:gd name="T9" fmla="*/ 2147483646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" h="177">
                <a:moveTo>
                  <a:pt x="181" y="174"/>
                </a:moveTo>
                <a:lnTo>
                  <a:pt x="0" y="177"/>
                </a:lnTo>
                <a:lnTo>
                  <a:pt x="174" y="3"/>
                </a:lnTo>
                <a:lnTo>
                  <a:pt x="354" y="0"/>
                </a:lnTo>
                <a:lnTo>
                  <a:pt x="181" y="174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31"/>
          <p:cNvSpPr>
            <a:spLocks/>
          </p:cNvSpPr>
          <p:nvPr/>
        </p:nvSpPr>
        <p:spPr bwMode="auto">
          <a:xfrm>
            <a:off x="4477297" y="3270034"/>
            <a:ext cx="385762" cy="168275"/>
          </a:xfrm>
          <a:custGeom>
            <a:avLst/>
            <a:gdLst>
              <a:gd name="T0" fmla="*/ 2147483646 w 406"/>
              <a:gd name="T1" fmla="*/ 2147483646 h 174"/>
              <a:gd name="T2" fmla="*/ 0 w 406"/>
              <a:gd name="T3" fmla="*/ 2147483646 h 174"/>
              <a:gd name="T4" fmla="*/ 2147483646 w 406"/>
              <a:gd name="T5" fmla="*/ 0 h 174"/>
              <a:gd name="T6" fmla="*/ 2147483646 w 406"/>
              <a:gd name="T7" fmla="*/ 0 h 174"/>
              <a:gd name="T8" fmla="*/ 2147483646 w 406"/>
              <a:gd name="T9" fmla="*/ 2147483646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" h="174">
                <a:moveTo>
                  <a:pt x="232" y="174"/>
                </a:moveTo>
                <a:lnTo>
                  <a:pt x="0" y="174"/>
                </a:lnTo>
                <a:lnTo>
                  <a:pt x="174" y="0"/>
                </a:lnTo>
                <a:lnTo>
                  <a:pt x="406" y="0"/>
                </a:lnTo>
                <a:lnTo>
                  <a:pt x="232" y="174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32"/>
          <p:cNvSpPr>
            <a:spLocks/>
          </p:cNvSpPr>
          <p:nvPr/>
        </p:nvSpPr>
        <p:spPr bwMode="auto">
          <a:xfrm>
            <a:off x="8834984" y="3270034"/>
            <a:ext cx="192088" cy="3049587"/>
          </a:xfrm>
          <a:custGeom>
            <a:avLst/>
            <a:gdLst>
              <a:gd name="T0" fmla="*/ 2147483646 w 201"/>
              <a:gd name="T1" fmla="*/ 2147483646 h 3150"/>
              <a:gd name="T2" fmla="*/ 0 w 201"/>
              <a:gd name="T3" fmla="*/ 2147483646 h 3150"/>
              <a:gd name="T4" fmla="*/ 2147483646 w 201"/>
              <a:gd name="T5" fmla="*/ 0 h 3150"/>
              <a:gd name="T6" fmla="*/ 2147483646 w 201"/>
              <a:gd name="T7" fmla="*/ 2147483646 h 3150"/>
              <a:gd name="T8" fmla="*/ 2147483646 w 201"/>
              <a:gd name="T9" fmla="*/ 2147483646 h 3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3150">
                <a:moveTo>
                  <a:pt x="27" y="3150"/>
                </a:moveTo>
                <a:lnTo>
                  <a:pt x="0" y="174"/>
                </a:lnTo>
                <a:lnTo>
                  <a:pt x="174" y="0"/>
                </a:lnTo>
                <a:lnTo>
                  <a:pt x="201" y="2976"/>
                </a:lnTo>
                <a:lnTo>
                  <a:pt x="27" y="3150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Freeform 33"/>
          <p:cNvSpPr>
            <a:spLocks/>
          </p:cNvSpPr>
          <p:nvPr/>
        </p:nvSpPr>
        <p:spPr bwMode="auto">
          <a:xfrm>
            <a:off x="8255547" y="3266859"/>
            <a:ext cx="747712" cy="171450"/>
          </a:xfrm>
          <a:custGeom>
            <a:avLst/>
            <a:gdLst>
              <a:gd name="T0" fmla="*/ 2147483646 w 785"/>
              <a:gd name="T1" fmla="*/ 2147483646 h 177"/>
              <a:gd name="T2" fmla="*/ 0 w 785"/>
              <a:gd name="T3" fmla="*/ 2147483646 h 177"/>
              <a:gd name="T4" fmla="*/ 2147483646 w 785"/>
              <a:gd name="T5" fmla="*/ 0 h 177"/>
              <a:gd name="T6" fmla="*/ 2147483646 w 785"/>
              <a:gd name="T7" fmla="*/ 2147483646 h 177"/>
              <a:gd name="T8" fmla="*/ 2147483646 w 785"/>
              <a:gd name="T9" fmla="*/ 2147483646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5" h="177">
                <a:moveTo>
                  <a:pt x="611" y="177"/>
                </a:moveTo>
                <a:lnTo>
                  <a:pt x="0" y="174"/>
                </a:lnTo>
                <a:lnTo>
                  <a:pt x="174" y="0"/>
                </a:lnTo>
                <a:lnTo>
                  <a:pt x="785" y="3"/>
                </a:lnTo>
                <a:lnTo>
                  <a:pt x="611" y="177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8061872" y="3266859"/>
            <a:ext cx="358775" cy="168275"/>
          </a:xfrm>
          <a:custGeom>
            <a:avLst/>
            <a:gdLst>
              <a:gd name="T0" fmla="*/ 2147483646 w 377"/>
              <a:gd name="T1" fmla="*/ 2147483646 h 174"/>
              <a:gd name="T2" fmla="*/ 0 w 377"/>
              <a:gd name="T3" fmla="*/ 2147483646 h 174"/>
              <a:gd name="T4" fmla="*/ 2147483646 w 377"/>
              <a:gd name="T5" fmla="*/ 0 h 174"/>
              <a:gd name="T6" fmla="*/ 2147483646 w 377"/>
              <a:gd name="T7" fmla="*/ 0 h 174"/>
              <a:gd name="T8" fmla="*/ 2147483646 w 377"/>
              <a:gd name="T9" fmla="*/ 2147483646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7" h="174">
                <a:moveTo>
                  <a:pt x="203" y="174"/>
                </a:moveTo>
                <a:lnTo>
                  <a:pt x="0" y="174"/>
                </a:lnTo>
                <a:lnTo>
                  <a:pt x="174" y="0"/>
                </a:lnTo>
                <a:lnTo>
                  <a:pt x="377" y="0"/>
                </a:lnTo>
                <a:lnTo>
                  <a:pt x="203" y="174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35"/>
          <p:cNvSpPr>
            <a:spLocks/>
          </p:cNvSpPr>
          <p:nvPr/>
        </p:nvSpPr>
        <p:spPr bwMode="auto">
          <a:xfrm>
            <a:off x="7949159" y="3266859"/>
            <a:ext cx="279400" cy="169862"/>
          </a:xfrm>
          <a:custGeom>
            <a:avLst/>
            <a:gdLst>
              <a:gd name="T0" fmla="*/ 2147483646 w 294"/>
              <a:gd name="T1" fmla="*/ 2147483646 h 176"/>
              <a:gd name="T2" fmla="*/ 0 w 294"/>
              <a:gd name="T3" fmla="*/ 2147483646 h 176"/>
              <a:gd name="T4" fmla="*/ 2147483646 w 294"/>
              <a:gd name="T5" fmla="*/ 2147483646 h 176"/>
              <a:gd name="T6" fmla="*/ 2147483646 w 294"/>
              <a:gd name="T7" fmla="*/ 0 h 176"/>
              <a:gd name="T8" fmla="*/ 2147483646 w 294"/>
              <a:gd name="T9" fmla="*/ 2147483646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4" h="176">
                <a:moveTo>
                  <a:pt x="120" y="174"/>
                </a:moveTo>
                <a:lnTo>
                  <a:pt x="0" y="176"/>
                </a:lnTo>
                <a:lnTo>
                  <a:pt x="175" y="2"/>
                </a:lnTo>
                <a:lnTo>
                  <a:pt x="294" y="0"/>
                </a:lnTo>
                <a:lnTo>
                  <a:pt x="120" y="174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36"/>
          <p:cNvSpPr>
            <a:spLocks/>
          </p:cNvSpPr>
          <p:nvPr/>
        </p:nvSpPr>
        <p:spPr bwMode="auto">
          <a:xfrm>
            <a:off x="7607847" y="3268446"/>
            <a:ext cx="506412" cy="169863"/>
          </a:xfrm>
          <a:custGeom>
            <a:avLst/>
            <a:gdLst>
              <a:gd name="T0" fmla="*/ 2147483646 w 533"/>
              <a:gd name="T1" fmla="*/ 2147483646 h 175"/>
              <a:gd name="T2" fmla="*/ 0 w 533"/>
              <a:gd name="T3" fmla="*/ 2147483646 h 175"/>
              <a:gd name="T4" fmla="*/ 2147483646 w 533"/>
              <a:gd name="T5" fmla="*/ 2147483646 h 175"/>
              <a:gd name="T6" fmla="*/ 2147483646 w 533"/>
              <a:gd name="T7" fmla="*/ 0 h 175"/>
              <a:gd name="T8" fmla="*/ 2147483646 w 533"/>
              <a:gd name="T9" fmla="*/ 2147483646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3" h="175">
                <a:moveTo>
                  <a:pt x="358" y="174"/>
                </a:moveTo>
                <a:lnTo>
                  <a:pt x="0" y="175"/>
                </a:lnTo>
                <a:lnTo>
                  <a:pt x="174" y="1"/>
                </a:lnTo>
                <a:lnTo>
                  <a:pt x="533" y="0"/>
                </a:lnTo>
                <a:lnTo>
                  <a:pt x="358" y="174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520159" y="3654209"/>
            <a:ext cx="12477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 dirty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610772" y="5430621"/>
            <a:ext cx="231298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007647" y="5890996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200" b="1" dirty="0">
                <a:solidFill>
                  <a:srgbClr val="3333CC"/>
                </a:solidFill>
                <a:latin typeface="Comic Sans MS" panose="030F0702030302020204" pitchFamily="66" charset="0"/>
              </a:rPr>
              <a:t> </a:t>
            </a:r>
            <a:endParaRPr lang="en-US" altLang="fr-FR" sz="2400" dirty="0">
              <a:latin typeface="Times New Roman" panose="02020603050405020304" pitchFamily="18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442372" y="2923959"/>
            <a:ext cx="16938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 dirty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7558634" y="3606584"/>
            <a:ext cx="1327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 dirty="0"/>
          </a:p>
        </p:txBody>
      </p:sp>
      <p:sp>
        <p:nvSpPr>
          <p:cNvPr id="52" name="Freeform 42"/>
          <p:cNvSpPr>
            <a:spLocks/>
          </p:cNvSpPr>
          <p:nvPr/>
        </p:nvSpPr>
        <p:spPr bwMode="auto">
          <a:xfrm rot="20231397">
            <a:off x="5723484" y="3297021"/>
            <a:ext cx="269875" cy="185738"/>
          </a:xfrm>
          <a:custGeom>
            <a:avLst/>
            <a:gdLst>
              <a:gd name="T0" fmla="*/ 0 w 176"/>
              <a:gd name="T1" fmla="*/ 2147483646 h 316"/>
              <a:gd name="T2" fmla="*/ 2147483646 w 176"/>
              <a:gd name="T3" fmla="*/ 2147483646 h 316"/>
              <a:gd name="T4" fmla="*/ 2147483646 w 176"/>
              <a:gd name="T5" fmla="*/ 0 h 316"/>
              <a:gd name="T6" fmla="*/ 2147483646 w 176"/>
              <a:gd name="T7" fmla="*/ 2147483646 h 316"/>
              <a:gd name="T8" fmla="*/ 0 w 176"/>
              <a:gd name="T9" fmla="*/ 2147483646 h 3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" h="316">
                <a:moveTo>
                  <a:pt x="0" y="316"/>
                </a:moveTo>
                <a:lnTo>
                  <a:pt x="2" y="174"/>
                </a:lnTo>
                <a:lnTo>
                  <a:pt x="176" y="0"/>
                </a:lnTo>
                <a:lnTo>
                  <a:pt x="173" y="142"/>
                </a:lnTo>
                <a:lnTo>
                  <a:pt x="0" y="316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43"/>
          <p:cNvSpPr>
            <a:spLocks/>
          </p:cNvSpPr>
          <p:nvPr/>
        </p:nvSpPr>
        <p:spPr bwMode="auto">
          <a:xfrm rot="5418035">
            <a:off x="6533110" y="1830171"/>
            <a:ext cx="239712" cy="3049587"/>
          </a:xfrm>
          <a:custGeom>
            <a:avLst/>
            <a:gdLst>
              <a:gd name="T0" fmla="*/ 2147483646 w 201"/>
              <a:gd name="T1" fmla="*/ 2147483646 h 3150"/>
              <a:gd name="T2" fmla="*/ 0 w 201"/>
              <a:gd name="T3" fmla="*/ 2147483646 h 3150"/>
              <a:gd name="T4" fmla="*/ 2147483646 w 201"/>
              <a:gd name="T5" fmla="*/ 0 h 3150"/>
              <a:gd name="T6" fmla="*/ 2147483646 w 201"/>
              <a:gd name="T7" fmla="*/ 2147483646 h 3150"/>
              <a:gd name="T8" fmla="*/ 2147483646 w 201"/>
              <a:gd name="T9" fmla="*/ 2147483646 h 3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3150">
                <a:moveTo>
                  <a:pt x="27" y="3150"/>
                </a:moveTo>
                <a:lnTo>
                  <a:pt x="0" y="174"/>
                </a:lnTo>
                <a:lnTo>
                  <a:pt x="174" y="0"/>
                </a:lnTo>
                <a:lnTo>
                  <a:pt x="201" y="2976"/>
                </a:lnTo>
                <a:lnTo>
                  <a:pt x="27" y="3150"/>
                </a:ln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44"/>
          <p:cNvSpPr>
            <a:spLocks/>
          </p:cNvSpPr>
          <p:nvPr/>
        </p:nvSpPr>
        <p:spPr bwMode="auto">
          <a:xfrm>
            <a:off x="5453609" y="3225584"/>
            <a:ext cx="3048000" cy="227012"/>
          </a:xfrm>
          <a:custGeom>
            <a:avLst/>
            <a:gdLst>
              <a:gd name="T0" fmla="*/ 0 w 1920"/>
              <a:gd name="T1" fmla="*/ 2147483646 h 143"/>
              <a:gd name="T2" fmla="*/ 2147483646 w 1920"/>
              <a:gd name="T3" fmla="*/ 0 h 143"/>
              <a:gd name="T4" fmla="*/ 2147483646 w 1920"/>
              <a:gd name="T5" fmla="*/ 2147483646 h 143"/>
              <a:gd name="T6" fmla="*/ 2147483646 w 1920"/>
              <a:gd name="T7" fmla="*/ 2147483646 h 143"/>
              <a:gd name="T8" fmla="*/ 2147483646 w 1920"/>
              <a:gd name="T9" fmla="*/ 2147483646 h 143"/>
              <a:gd name="T10" fmla="*/ 0 w 1920"/>
              <a:gd name="T11" fmla="*/ 2147483646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20" h="143">
                <a:moveTo>
                  <a:pt x="0" y="11"/>
                </a:moveTo>
                <a:lnTo>
                  <a:pt x="1815" y="0"/>
                </a:lnTo>
                <a:lnTo>
                  <a:pt x="1920" y="133"/>
                </a:lnTo>
                <a:lnTo>
                  <a:pt x="921" y="143"/>
                </a:lnTo>
                <a:lnTo>
                  <a:pt x="105" y="143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Freeform 45"/>
          <p:cNvSpPr>
            <a:spLocks/>
          </p:cNvSpPr>
          <p:nvPr/>
        </p:nvSpPr>
        <p:spPr bwMode="auto">
          <a:xfrm>
            <a:off x="5817147" y="3446246"/>
            <a:ext cx="1787525" cy="15875"/>
          </a:xfrm>
          <a:custGeom>
            <a:avLst/>
            <a:gdLst>
              <a:gd name="T0" fmla="*/ 0 w 1126"/>
              <a:gd name="T1" fmla="*/ 2147483646 h 10"/>
              <a:gd name="T2" fmla="*/ 2147483646 w 1126"/>
              <a:gd name="T3" fmla="*/ 0 h 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26" h="10">
                <a:moveTo>
                  <a:pt x="0" y="10"/>
                </a:moveTo>
                <a:lnTo>
                  <a:pt x="1126" y="0"/>
                </a:lnTo>
              </a:path>
            </a:pathLst>
          </a:custGeom>
          <a:noFill/>
          <a:ln w="19050" cmpd="sng">
            <a:solidFill>
              <a:schemeClr val="bg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6" name="Group 46"/>
          <p:cNvGrpSpPr>
            <a:grpSpLocks/>
          </p:cNvGrpSpPr>
          <p:nvPr/>
        </p:nvGrpSpPr>
        <p:grpSpPr bwMode="auto">
          <a:xfrm>
            <a:off x="5767934" y="3316071"/>
            <a:ext cx="1905000" cy="1974850"/>
            <a:chOff x="3264" y="1864"/>
            <a:chExt cx="1200" cy="1244"/>
          </a:xfrm>
        </p:grpSpPr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3360" y="1864"/>
              <a:ext cx="1104" cy="1151"/>
            </a:xfrm>
            <a:custGeom>
              <a:avLst/>
              <a:gdLst>
                <a:gd name="T0" fmla="*/ 0 w 1152"/>
                <a:gd name="T1" fmla="*/ 11 h 1151"/>
                <a:gd name="T2" fmla="*/ 722 w 1152"/>
                <a:gd name="T3" fmla="*/ 0 h 1151"/>
                <a:gd name="T4" fmla="*/ 715 w 1152"/>
                <a:gd name="T5" fmla="*/ 1149 h 1151"/>
                <a:gd name="T6" fmla="*/ 10 w 1152"/>
                <a:gd name="T7" fmla="*/ 1151 h 1151"/>
                <a:gd name="T8" fmla="*/ 0 w 1152"/>
                <a:gd name="T9" fmla="*/ 11 h 1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151">
                  <a:moveTo>
                    <a:pt x="0" y="11"/>
                  </a:moveTo>
                  <a:lnTo>
                    <a:pt x="1152" y="0"/>
                  </a:lnTo>
                  <a:lnTo>
                    <a:pt x="1142" y="1149"/>
                  </a:lnTo>
                  <a:lnTo>
                    <a:pt x="10" y="115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8" name="Group 48"/>
            <p:cNvGrpSpPr>
              <a:grpSpLocks/>
            </p:cNvGrpSpPr>
            <p:nvPr/>
          </p:nvGrpSpPr>
          <p:grpSpPr bwMode="auto">
            <a:xfrm>
              <a:off x="3387" y="2985"/>
              <a:ext cx="1039" cy="123"/>
              <a:chOff x="3414" y="2987"/>
              <a:chExt cx="1039" cy="123"/>
            </a:xfrm>
          </p:grpSpPr>
          <p:sp>
            <p:nvSpPr>
              <p:cNvPr id="221" name="Freeform 49"/>
              <p:cNvSpPr>
                <a:spLocks/>
              </p:cNvSpPr>
              <p:nvPr/>
            </p:nvSpPr>
            <p:spPr bwMode="auto">
              <a:xfrm>
                <a:off x="3446" y="3005"/>
                <a:ext cx="1007" cy="105"/>
              </a:xfrm>
              <a:custGeom>
                <a:avLst/>
                <a:gdLst>
                  <a:gd name="T0" fmla="*/ 5 w 1679"/>
                  <a:gd name="T1" fmla="*/ 1 h 173"/>
                  <a:gd name="T2" fmla="*/ 0 w 1679"/>
                  <a:gd name="T3" fmla="*/ 1 h 173"/>
                  <a:gd name="T4" fmla="*/ 1 w 1679"/>
                  <a:gd name="T5" fmla="*/ 0 h 173"/>
                  <a:gd name="T6" fmla="*/ 6 w 1679"/>
                  <a:gd name="T7" fmla="*/ 0 h 173"/>
                  <a:gd name="T8" fmla="*/ 5 w 1679"/>
                  <a:gd name="T9" fmla="*/ 1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79" h="173">
                    <a:moveTo>
                      <a:pt x="1505" y="173"/>
                    </a:moveTo>
                    <a:lnTo>
                      <a:pt x="0" y="173"/>
                    </a:lnTo>
                    <a:lnTo>
                      <a:pt x="174" y="0"/>
                    </a:lnTo>
                    <a:lnTo>
                      <a:pt x="1679" y="0"/>
                    </a:lnTo>
                    <a:lnTo>
                      <a:pt x="1505" y="17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" name="Freeform 50"/>
              <p:cNvSpPr>
                <a:spLocks/>
              </p:cNvSpPr>
              <p:nvPr/>
            </p:nvSpPr>
            <p:spPr bwMode="auto">
              <a:xfrm>
                <a:off x="3439" y="3003"/>
                <a:ext cx="112" cy="107"/>
              </a:xfrm>
              <a:custGeom>
                <a:avLst/>
                <a:gdLst>
                  <a:gd name="T0" fmla="*/ 1 w 188"/>
                  <a:gd name="T1" fmla="*/ 1 h 178"/>
                  <a:gd name="T2" fmla="*/ 0 w 188"/>
                  <a:gd name="T3" fmla="*/ 1 h 178"/>
                  <a:gd name="T4" fmla="*/ 1 w 188"/>
                  <a:gd name="T5" fmla="*/ 0 h 178"/>
                  <a:gd name="T6" fmla="*/ 1 w 188"/>
                  <a:gd name="T7" fmla="*/ 1 h 178"/>
                  <a:gd name="T8" fmla="*/ 1 w 188"/>
                  <a:gd name="T9" fmla="*/ 1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178">
                    <a:moveTo>
                      <a:pt x="14" y="178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88" y="5"/>
                    </a:lnTo>
                    <a:lnTo>
                      <a:pt x="14" y="178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51"/>
              <p:cNvSpPr>
                <a:spLocks/>
              </p:cNvSpPr>
              <p:nvPr/>
            </p:nvSpPr>
            <p:spPr bwMode="auto">
              <a:xfrm>
                <a:off x="3430" y="2998"/>
                <a:ext cx="112" cy="111"/>
              </a:xfrm>
              <a:custGeom>
                <a:avLst/>
                <a:gdLst>
                  <a:gd name="T0" fmla="*/ 1 w 187"/>
                  <a:gd name="T1" fmla="*/ 1 h 181"/>
                  <a:gd name="T2" fmla="*/ 0 w 187"/>
                  <a:gd name="T3" fmla="*/ 1 h 181"/>
                  <a:gd name="T4" fmla="*/ 1 w 187"/>
                  <a:gd name="T5" fmla="*/ 0 h 181"/>
                  <a:gd name="T6" fmla="*/ 1 w 187"/>
                  <a:gd name="T7" fmla="*/ 1 h 181"/>
                  <a:gd name="T8" fmla="*/ 1 w 187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" h="181">
                    <a:moveTo>
                      <a:pt x="15" y="181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7" y="7"/>
                    </a:lnTo>
                    <a:lnTo>
                      <a:pt x="15" y="181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Freeform 52"/>
              <p:cNvSpPr>
                <a:spLocks/>
              </p:cNvSpPr>
              <p:nvPr/>
            </p:nvSpPr>
            <p:spPr bwMode="auto">
              <a:xfrm>
                <a:off x="3434" y="3000"/>
                <a:ext cx="108" cy="109"/>
              </a:xfrm>
              <a:custGeom>
                <a:avLst/>
                <a:gdLst>
                  <a:gd name="T0" fmla="*/ 1 w 179"/>
                  <a:gd name="T1" fmla="*/ 1 h 177"/>
                  <a:gd name="T2" fmla="*/ 0 w 179"/>
                  <a:gd name="T3" fmla="*/ 1 h 177"/>
                  <a:gd name="T4" fmla="*/ 1 w 179"/>
                  <a:gd name="T5" fmla="*/ 0 h 177"/>
                  <a:gd name="T6" fmla="*/ 1 w 179"/>
                  <a:gd name="T7" fmla="*/ 1 h 177"/>
                  <a:gd name="T8" fmla="*/ 1 w 179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177">
                    <a:moveTo>
                      <a:pt x="7" y="177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9" y="3"/>
                    </a:lnTo>
                    <a:lnTo>
                      <a:pt x="7" y="177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5" name="Freeform 53"/>
              <p:cNvSpPr>
                <a:spLocks/>
              </p:cNvSpPr>
              <p:nvPr/>
            </p:nvSpPr>
            <p:spPr bwMode="auto">
              <a:xfrm>
                <a:off x="3430" y="2998"/>
                <a:ext cx="107" cy="109"/>
              </a:xfrm>
              <a:custGeom>
                <a:avLst/>
                <a:gdLst>
                  <a:gd name="T0" fmla="*/ 1 w 181"/>
                  <a:gd name="T1" fmla="*/ 1 h 178"/>
                  <a:gd name="T2" fmla="*/ 0 w 181"/>
                  <a:gd name="T3" fmla="*/ 1 h 178"/>
                  <a:gd name="T4" fmla="*/ 1 w 181"/>
                  <a:gd name="T5" fmla="*/ 0 h 178"/>
                  <a:gd name="T6" fmla="*/ 1 w 181"/>
                  <a:gd name="T7" fmla="*/ 1 h 178"/>
                  <a:gd name="T8" fmla="*/ 1 w 181"/>
                  <a:gd name="T9" fmla="*/ 1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" h="178">
                    <a:moveTo>
                      <a:pt x="8" y="17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1" y="4"/>
                    </a:lnTo>
                    <a:lnTo>
                      <a:pt x="8" y="178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Freeform 54"/>
              <p:cNvSpPr>
                <a:spLocks/>
              </p:cNvSpPr>
              <p:nvPr/>
            </p:nvSpPr>
            <p:spPr bwMode="auto">
              <a:xfrm>
                <a:off x="3422" y="2993"/>
                <a:ext cx="112" cy="111"/>
              </a:xfrm>
              <a:custGeom>
                <a:avLst/>
                <a:gdLst>
                  <a:gd name="T0" fmla="*/ 1 w 186"/>
                  <a:gd name="T1" fmla="*/ 1 h 182"/>
                  <a:gd name="T2" fmla="*/ 0 w 186"/>
                  <a:gd name="T3" fmla="*/ 1 h 182"/>
                  <a:gd name="T4" fmla="*/ 1 w 186"/>
                  <a:gd name="T5" fmla="*/ 0 h 182"/>
                  <a:gd name="T6" fmla="*/ 1 w 186"/>
                  <a:gd name="T7" fmla="*/ 1 h 182"/>
                  <a:gd name="T8" fmla="*/ 1 w 186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182">
                    <a:moveTo>
                      <a:pt x="12" y="18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86" y="8"/>
                    </a:lnTo>
                    <a:lnTo>
                      <a:pt x="12" y="18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7" name="Freeform 55"/>
              <p:cNvSpPr>
                <a:spLocks/>
              </p:cNvSpPr>
              <p:nvPr/>
            </p:nvSpPr>
            <p:spPr bwMode="auto">
              <a:xfrm>
                <a:off x="3427" y="2997"/>
                <a:ext cx="107" cy="107"/>
              </a:xfrm>
              <a:custGeom>
                <a:avLst/>
                <a:gdLst>
                  <a:gd name="T0" fmla="*/ 1 w 178"/>
                  <a:gd name="T1" fmla="*/ 1 h 175"/>
                  <a:gd name="T2" fmla="*/ 0 w 178"/>
                  <a:gd name="T3" fmla="*/ 1 h 175"/>
                  <a:gd name="T4" fmla="*/ 1 w 178"/>
                  <a:gd name="T5" fmla="*/ 0 h 175"/>
                  <a:gd name="T6" fmla="*/ 1 w 178"/>
                  <a:gd name="T7" fmla="*/ 1 h 175"/>
                  <a:gd name="T8" fmla="*/ 1 w 178"/>
                  <a:gd name="T9" fmla="*/ 1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5">
                    <a:moveTo>
                      <a:pt x="4" y="175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1"/>
                    </a:lnTo>
                    <a:lnTo>
                      <a:pt x="4" y="17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8" name="Freeform 56"/>
              <p:cNvSpPr>
                <a:spLocks/>
              </p:cNvSpPr>
              <p:nvPr/>
            </p:nvSpPr>
            <p:spPr bwMode="auto">
              <a:xfrm>
                <a:off x="3425" y="2995"/>
                <a:ext cx="106" cy="108"/>
              </a:xfrm>
              <a:custGeom>
                <a:avLst/>
                <a:gdLst>
                  <a:gd name="T0" fmla="*/ 1 w 177"/>
                  <a:gd name="T1" fmla="*/ 1 h 176"/>
                  <a:gd name="T2" fmla="*/ 0 w 177"/>
                  <a:gd name="T3" fmla="*/ 1 h 176"/>
                  <a:gd name="T4" fmla="*/ 1 w 177"/>
                  <a:gd name="T5" fmla="*/ 0 h 176"/>
                  <a:gd name="T6" fmla="*/ 1 w 177"/>
                  <a:gd name="T7" fmla="*/ 1 h 176"/>
                  <a:gd name="T8" fmla="*/ 1 w 177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76">
                    <a:moveTo>
                      <a:pt x="3" y="17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2"/>
                    </a:lnTo>
                    <a:lnTo>
                      <a:pt x="3" y="176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9" name="Freeform 57"/>
              <p:cNvSpPr>
                <a:spLocks/>
              </p:cNvSpPr>
              <p:nvPr/>
            </p:nvSpPr>
            <p:spPr bwMode="auto">
              <a:xfrm>
                <a:off x="3425" y="2995"/>
                <a:ext cx="104" cy="107"/>
              </a:xfrm>
              <a:custGeom>
                <a:avLst/>
                <a:gdLst>
                  <a:gd name="T0" fmla="*/ 1 w 176"/>
                  <a:gd name="T1" fmla="*/ 1 h 176"/>
                  <a:gd name="T2" fmla="*/ 0 w 176"/>
                  <a:gd name="T3" fmla="*/ 1 h 176"/>
                  <a:gd name="T4" fmla="*/ 1 w 176"/>
                  <a:gd name="T5" fmla="*/ 0 h 176"/>
                  <a:gd name="T6" fmla="*/ 1 w 176"/>
                  <a:gd name="T7" fmla="*/ 1 h 176"/>
                  <a:gd name="T8" fmla="*/ 1 w 176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6">
                    <a:moveTo>
                      <a:pt x="2" y="176"/>
                    </a:moveTo>
                    <a:lnTo>
                      <a:pt x="0" y="173"/>
                    </a:lnTo>
                    <a:lnTo>
                      <a:pt x="172" y="0"/>
                    </a:lnTo>
                    <a:lnTo>
                      <a:pt x="176" y="2"/>
                    </a:lnTo>
                    <a:lnTo>
                      <a:pt x="2" y="176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0" name="Freeform 58"/>
              <p:cNvSpPr>
                <a:spLocks/>
              </p:cNvSpPr>
              <p:nvPr/>
            </p:nvSpPr>
            <p:spPr bwMode="auto">
              <a:xfrm>
                <a:off x="3422" y="2993"/>
                <a:ext cx="106" cy="107"/>
              </a:xfrm>
              <a:custGeom>
                <a:avLst/>
                <a:gdLst>
                  <a:gd name="T0" fmla="*/ 1 w 175"/>
                  <a:gd name="T1" fmla="*/ 1 h 176"/>
                  <a:gd name="T2" fmla="*/ 0 w 175"/>
                  <a:gd name="T3" fmla="*/ 1 h 176"/>
                  <a:gd name="T4" fmla="*/ 1 w 175"/>
                  <a:gd name="T5" fmla="*/ 0 h 176"/>
                  <a:gd name="T6" fmla="*/ 1 w 175"/>
                  <a:gd name="T7" fmla="*/ 1 h 176"/>
                  <a:gd name="T8" fmla="*/ 1 w 175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6">
                    <a:moveTo>
                      <a:pt x="3" y="17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5" y="3"/>
                    </a:lnTo>
                    <a:lnTo>
                      <a:pt x="3" y="17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1" name="Freeform 59"/>
              <p:cNvSpPr>
                <a:spLocks/>
              </p:cNvSpPr>
              <p:nvPr/>
            </p:nvSpPr>
            <p:spPr bwMode="auto">
              <a:xfrm>
                <a:off x="3414" y="2987"/>
                <a:ext cx="111" cy="112"/>
              </a:xfrm>
              <a:custGeom>
                <a:avLst/>
                <a:gdLst>
                  <a:gd name="T0" fmla="*/ 1 w 186"/>
                  <a:gd name="T1" fmla="*/ 1 h 184"/>
                  <a:gd name="T2" fmla="*/ 0 w 186"/>
                  <a:gd name="T3" fmla="*/ 1 h 184"/>
                  <a:gd name="T4" fmla="*/ 1 w 186"/>
                  <a:gd name="T5" fmla="*/ 0 h 184"/>
                  <a:gd name="T6" fmla="*/ 1 w 186"/>
                  <a:gd name="T7" fmla="*/ 1 h 184"/>
                  <a:gd name="T8" fmla="*/ 1 w 186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184">
                    <a:moveTo>
                      <a:pt x="14" y="184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6" y="10"/>
                    </a:lnTo>
                    <a:lnTo>
                      <a:pt x="14" y="18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2" name="Freeform 60"/>
              <p:cNvSpPr>
                <a:spLocks/>
              </p:cNvSpPr>
              <p:nvPr/>
            </p:nvSpPr>
            <p:spPr bwMode="auto">
              <a:xfrm>
                <a:off x="3420" y="2992"/>
                <a:ext cx="105" cy="107"/>
              </a:xfrm>
              <a:custGeom>
                <a:avLst/>
                <a:gdLst>
                  <a:gd name="T0" fmla="*/ 1 w 176"/>
                  <a:gd name="T1" fmla="*/ 1 h 176"/>
                  <a:gd name="T2" fmla="*/ 0 w 176"/>
                  <a:gd name="T3" fmla="*/ 1 h 176"/>
                  <a:gd name="T4" fmla="*/ 1 w 176"/>
                  <a:gd name="T5" fmla="*/ 0 h 176"/>
                  <a:gd name="T6" fmla="*/ 1 w 176"/>
                  <a:gd name="T7" fmla="*/ 1 h 176"/>
                  <a:gd name="T8" fmla="*/ 1 w 176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6">
                    <a:moveTo>
                      <a:pt x="4" y="17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2"/>
                    </a:lnTo>
                    <a:lnTo>
                      <a:pt x="4" y="17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3" name="Freeform 61"/>
              <p:cNvSpPr>
                <a:spLocks/>
              </p:cNvSpPr>
              <p:nvPr/>
            </p:nvSpPr>
            <p:spPr bwMode="auto">
              <a:xfrm>
                <a:off x="3419" y="2991"/>
                <a:ext cx="105" cy="107"/>
              </a:xfrm>
              <a:custGeom>
                <a:avLst/>
                <a:gdLst>
                  <a:gd name="T0" fmla="*/ 1 w 175"/>
                  <a:gd name="T1" fmla="*/ 1 h 176"/>
                  <a:gd name="T2" fmla="*/ 0 w 175"/>
                  <a:gd name="T3" fmla="*/ 1 h 176"/>
                  <a:gd name="T4" fmla="*/ 1 w 175"/>
                  <a:gd name="T5" fmla="*/ 0 h 176"/>
                  <a:gd name="T6" fmla="*/ 1 w 175"/>
                  <a:gd name="T7" fmla="*/ 1 h 176"/>
                  <a:gd name="T8" fmla="*/ 1 w 175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6">
                    <a:moveTo>
                      <a:pt x="1" y="17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5" y="2"/>
                    </a:lnTo>
                    <a:lnTo>
                      <a:pt x="1" y="17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9" name="Group 62"/>
            <p:cNvGrpSpPr>
              <a:grpSpLocks/>
            </p:cNvGrpSpPr>
            <p:nvPr/>
          </p:nvGrpSpPr>
          <p:grpSpPr bwMode="auto">
            <a:xfrm>
              <a:off x="3264" y="1864"/>
              <a:ext cx="239" cy="1238"/>
              <a:chOff x="3291" y="1547"/>
              <a:chExt cx="239" cy="1238"/>
            </a:xfrm>
          </p:grpSpPr>
          <p:sp>
            <p:nvSpPr>
              <p:cNvPr id="60" name="Freeform 63"/>
              <p:cNvSpPr>
                <a:spLocks/>
              </p:cNvSpPr>
              <p:nvPr/>
            </p:nvSpPr>
            <p:spPr bwMode="auto">
              <a:xfrm>
                <a:off x="3426" y="2676"/>
                <a:ext cx="104" cy="109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4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3"/>
                    </a:lnTo>
                    <a:lnTo>
                      <a:pt x="4" y="17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64"/>
              <p:cNvSpPr>
                <a:spLocks/>
              </p:cNvSpPr>
              <p:nvPr/>
            </p:nvSpPr>
            <p:spPr bwMode="auto">
              <a:xfrm>
                <a:off x="3423" y="2676"/>
                <a:ext cx="107" cy="108"/>
              </a:xfrm>
              <a:custGeom>
                <a:avLst/>
                <a:gdLst>
                  <a:gd name="T0" fmla="*/ 1 w 177"/>
                  <a:gd name="T1" fmla="*/ 1 h 176"/>
                  <a:gd name="T2" fmla="*/ 0 w 177"/>
                  <a:gd name="T3" fmla="*/ 1 h 176"/>
                  <a:gd name="T4" fmla="*/ 1 w 177"/>
                  <a:gd name="T5" fmla="*/ 0 h 176"/>
                  <a:gd name="T6" fmla="*/ 1 w 177"/>
                  <a:gd name="T7" fmla="*/ 1 h 176"/>
                  <a:gd name="T8" fmla="*/ 1 w 177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76">
                    <a:moveTo>
                      <a:pt x="3" y="17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2"/>
                    </a:lnTo>
                    <a:lnTo>
                      <a:pt x="3" y="17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65"/>
              <p:cNvSpPr>
                <a:spLocks/>
              </p:cNvSpPr>
              <p:nvPr/>
            </p:nvSpPr>
            <p:spPr bwMode="auto">
              <a:xfrm>
                <a:off x="3422" y="2675"/>
                <a:ext cx="105" cy="107"/>
              </a:xfrm>
              <a:custGeom>
                <a:avLst/>
                <a:gdLst>
                  <a:gd name="T0" fmla="*/ 1 w 176"/>
                  <a:gd name="T1" fmla="*/ 1 h 175"/>
                  <a:gd name="T2" fmla="*/ 0 w 176"/>
                  <a:gd name="T3" fmla="*/ 1 h 175"/>
                  <a:gd name="T4" fmla="*/ 1 w 176"/>
                  <a:gd name="T5" fmla="*/ 0 h 175"/>
                  <a:gd name="T6" fmla="*/ 1 w 176"/>
                  <a:gd name="T7" fmla="*/ 1 h 175"/>
                  <a:gd name="T8" fmla="*/ 1 w 176"/>
                  <a:gd name="T9" fmla="*/ 1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5">
                    <a:moveTo>
                      <a:pt x="2" y="175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1"/>
                    </a:lnTo>
                    <a:lnTo>
                      <a:pt x="2" y="17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66"/>
              <p:cNvSpPr>
                <a:spLocks/>
              </p:cNvSpPr>
              <p:nvPr/>
            </p:nvSpPr>
            <p:spPr bwMode="auto">
              <a:xfrm>
                <a:off x="3415" y="2666"/>
                <a:ext cx="111" cy="115"/>
              </a:xfrm>
              <a:custGeom>
                <a:avLst/>
                <a:gdLst>
                  <a:gd name="T0" fmla="*/ 1 w 186"/>
                  <a:gd name="T1" fmla="*/ 1 h 188"/>
                  <a:gd name="T2" fmla="*/ 0 w 186"/>
                  <a:gd name="T3" fmla="*/ 1 h 188"/>
                  <a:gd name="T4" fmla="*/ 1 w 186"/>
                  <a:gd name="T5" fmla="*/ 0 h 188"/>
                  <a:gd name="T6" fmla="*/ 1 w 186"/>
                  <a:gd name="T7" fmla="*/ 1 h 188"/>
                  <a:gd name="T8" fmla="*/ 1 w 186"/>
                  <a:gd name="T9" fmla="*/ 1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188">
                    <a:moveTo>
                      <a:pt x="12" y="18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6" y="14"/>
                    </a:lnTo>
                    <a:lnTo>
                      <a:pt x="12" y="18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67"/>
              <p:cNvSpPr>
                <a:spLocks/>
              </p:cNvSpPr>
              <p:nvPr/>
            </p:nvSpPr>
            <p:spPr bwMode="auto">
              <a:xfrm>
                <a:off x="3421" y="2673"/>
                <a:ext cx="105" cy="108"/>
              </a:xfrm>
              <a:custGeom>
                <a:avLst/>
                <a:gdLst>
                  <a:gd name="T0" fmla="*/ 1 w 176"/>
                  <a:gd name="T1" fmla="*/ 1 h 178"/>
                  <a:gd name="T2" fmla="*/ 0 w 176"/>
                  <a:gd name="T3" fmla="*/ 1 h 178"/>
                  <a:gd name="T4" fmla="*/ 1 w 176"/>
                  <a:gd name="T5" fmla="*/ 0 h 178"/>
                  <a:gd name="T6" fmla="*/ 1 w 176"/>
                  <a:gd name="T7" fmla="*/ 1 h 178"/>
                  <a:gd name="T8" fmla="*/ 1 w 176"/>
                  <a:gd name="T9" fmla="*/ 1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8">
                    <a:moveTo>
                      <a:pt x="2" y="17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4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68"/>
              <p:cNvSpPr>
                <a:spLocks/>
              </p:cNvSpPr>
              <p:nvPr/>
            </p:nvSpPr>
            <p:spPr bwMode="auto">
              <a:xfrm>
                <a:off x="3418" y="2671"/>
                <a:ext cx="106" cy="108"/>
              </a:xfrm>
              <a:custGeom>
                <a:avLst/>
                <a:gdLst>
                  <a:gd name="T0" fmla="*/ 1 w 176"/>
                  <a:gd name="T1" fmla="*/ 1 h 176"/>
                  <a:gd name="T2" fmla="*/ 0 w 176"/>
                  <a:gd name="T3" fmla="*/ 1 h 176"/>
                  <a:gd name="T4" fmla="*/ 1 w 176"/>
                  <a:gd name="T5" fmla="*/ 0 h 176"/>
                  <a:gd name="T6" fmla="*/ 1 w 176"/>
                  <a:gd name="T7" fmla="*/ 1 h 176"/>
                  <a:gd name="T8" fmla="*/ 1 w 176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6">
                    <a:moveTo>
                      <a:pt x="3" y="17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2"/>
                    </a:lnTo>
                    <a:lnTo>
                      <a:pt x="3" y="17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Freeform 69"/>
              <p:cNvSpPr>
                <a:spLocks/>
              </p:cNvSpPr>
              <p:nvPr/>
            </p:nvSpPr>
            <p:spPr bwMode="auto">
              <a:xfrm>
                <a:off x="3418" y="2670"/>
                <a:ext cx="106" cy="107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2" y="177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3"/>
                    </a:lnTo>
                    <a:lnTo>
                      <a:pt x="2" y="17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Freeform 70"/>
              <p:cNvSpPr>
                <a:spLocks/>
              </p:cNvSpPr>
              <p:nvPr/>
            </p:nvSpPr>
            <p:spPr bwMode="auto">
              <a:xfrm>
                <a:off x="3416" y="2669"/>
                <a:ext cx="105" cy="107"/>
              </a:xfrm>
              <a:custGeom>
                <a:avLst/>
                <a:gdLst>
                  <a:gd name="T0" fmla="*/ 1 w 176"/>
                  <a:gd name="T1" fmla="*/ 1 h 176"/>
                  <a:gd name="T2" fmla="*/ 0 w 176"/>
                  <a:gd name="T3" fmla="*/ 1 h 176"/>
                  <a:gd name="T4" fmla="*/ 1 w 176"/>
                  <a:gd name="T5" fmla="*/ 0 h 176"/>
                  <a:gd name="T6" fmla="*/ 1 w 176"/>
                  <a:gd name="T7" fmla="*/ 1 h 176"/>
                  <a:gd name="T8" fmla="*/ 1 w 176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6">
                    <a:moveTo>
                      <a:pt x="3" y="17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2"/>
                    </a:lnTo>
                    <a:lnTo>
                      <a:pt x="3" y="17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71"/>
              <p:cNvSpPr>
                <a:spLocks/>
              </p:cNvSpPr>
              <p:nvPr/>
            </p:nvSpPr>
            <p:spPr bwMode="auto">
              <a:xfrm>
                <a:off x="3415" y="2666"/>
                <a:ext cx="105" cy="109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2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3"/>
                    </a:lnTo>
                    <a:lnTo>
                      <a:pt x="2" y="17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Freeform 72"/>
              <p:cNvSpPr>
                <a:spLocks/>
              </p:cNvSpPr>
              <p:nvPr/>
            </p:nvSpPr>
            <p:spPr bwMode="auto">
              <a:xfrm>
                <a:off x="3408" y="2657"/>
                <a:ext cx="111" cy="116"/>
              </a:xfrm>
              <a:custGeom>
                <a:avLst/>
                <a:gdLst>
                  <a:gd name="T0" fmla="*/ 1 w 186"/>
                  <a:gd name="T1" fmla="*/ 1 h 189"/>
                  <a:gd name="T2" fmla="*/ 0 w 186"/>
                  <a:gd name="T3" fmla="*/ 1 h 189"/>
                  <a:gd name="T4" fmla="*/ 1 w 186"/>
                  <a:gd name="T5" fmla="*/ 0 h 189"/>
                  <a:gd name="T6" fmla="*/ 1 w 186"/>
                  <a:gd name="T7" fmla="*/ 1 h 189"/>
                  <a:gd name="T8" fmla="*/ 1 w 186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189">
                    <a:moveTo>
                      <a:pt x="12" y="18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6" y="15"/>
                    </a:lnTo>
                    <a:lnTo>
                      <a:pt x="12" y="18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73"/>
              <p:cNvSpPr>
                <a:spLocks/>
              </p:cNvSpPr>
              <p:nvPr/>
            </p:nvSpPr>
            <p:spPr bwMode="auto">
              <a:xfrm>
                <a:off x="3412" y="2664"/>
                <a:ext cx="107" cy="109"/>
              </a:xfrm>
              <a:custGeom>
                <a:avLst/>
                <a:gdLst>
                  <a:gd name="T0" fmla="*/ 1 w 177"/>
                  <a:gd name="T1" fmla="*/ 1 h 177"/>
                  <a:gd name="T2" fmla="*/ 0 w 177"/>
                  <a:gd name="T3" fmla="*/ 1 h 177"/>
                  <a:gd name="T4" fmla="*/ 1 w 177"/>
                  <a:gd name="T5" fmla="*/ 0 h 177"/>
                  <a:gd name="T6" fmla="*/ 1 w 177"/>
                  <a:gd name="T7" fmla="*/ 1 h 177"/>
                  <a:gd name="T8" fmla="*/ 1 w 177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77">
                    <a:moveTo>
                      <a:pt x="3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3"/>
                    </a:lnTo>
                    <a:lnTo>
                      <a:pt x="3" y="17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Freeform 74"/>
              <p:cNvSpPr>
                <a:spLocks/>
              </p:cNvSpPr>
              <p:nvPr/>
            </p:nvSpPr>
            <p:spPr bwMode="auto">
              <a:xfrm>
                <a:off x="3412" y="2663"/>
                <a:ext cx="105" cy="107"/>
              </a:xfrm>
              <a:custGeom>
                <a:avLst/>
                <a:gdLst>
                  <a:gd name="T0" fmla="*/ 1 w 176"/>
                  <a:gd name="T1" fmla="*/ 1 h 176"/>
                  <a:gd name="T2" fmla="*/ 0 w 176"/>
                  <a:gd name="T3" fmla="*/ 1 h 176"/>
                  <a:gd name="T4" fmla="*/ 1 w 176"/>
                  <a:gd name="T5" fmla="*/ 0 h 176"/>
                  <a:gd name="T6" fmla="*/ 1 w 176"/>
                  <a:gd name="T7" fmla="*/ 1 h 176"/>
                  <a:gd name="T8" fmla="*/ 1 w 176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6">
                    <a:moveTo>
                      <a:pt x="2" y="17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2"/>
                    </a:lnTo>
                    <a:lnTo>
                      <a:pt x="2" y="17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75"/>
              <p:cNvSpPr>
                <a:spLocks/>
              </p:cNvSpPr>
              <p:nvPr/>
            </p:nvSpPr>
            <p:spPr bwMode="auto">
              <a:xfrm>
                <a:off x="3411" y="2662"/>
                <a:ext cx="106" cy="107"/>
              </a:xfrm>
              <a:custGeom>
                <a:avLst/>
                <a:gdLst>
                  <a:gd name="T0" fmla="*/ 1 w 176"/>
                  <a:gd name="T1" fmla="*/ 1 h 178"/>
                  <a:gd name="T2" fmla="*/ 0 w 176"/>
                  <a:gd name="T3" fmla="*/ 1 h 178"/>
                  <a:gd name="T4" fmla="*/ 1 w 176"/>
                  <a:gd name="T5" fmla="*/ 0 h 178"/>
                  <a:gd name="T6" fmla="*/ 1 w 176"/>
                  <a:gd name="T7" fmla="*/ 1 h 178"/>
                  <a:gd name="T8" fmla="*/ 1 w 176"/>
                  <a:gd name="T9" fmla="*/ 1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8">
                    <a:moveTo>
                      <a:pt x="2" y="17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4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76"/>
              <p:cNvSpPr>
                <a:spLocks/>
              </p:cNvSpPr>
              <p:nvPr/>
            </p:nvSpPr>
            <p:spPr bwMode="auto">
              <a:xfrm>
                <a:off x="3409" y="2659"/>
                <a:ext cx="105" cy="109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3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3"/>
                    </a:lnTo>
                    <a:lnTo>
                      <a:pt x="3" y="17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77"/>
              <p:cNvSpPr>
                <a:spLocks/>
              </p:cNvSpPr>
              <p:nvPr/>
            </p:nvSpPr>
            <p:spPr bwMode="auto">
              <a:xfrm>
                <a:off x="3408" y="2657"/>
                <a:ext cx="105" cy="108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2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3"/>
                    </a:lnTo>
                    <a:lnTo>
                      <a:pt x="2" y="17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78"/>
              <p:cNvSpPr>
                <a:spLocks/>
              </p:cNvSpPr>
              <p:nvPr/>
            </p:nvSpPr>
            <p:spPr bwMode="auto">
              <a:xfrm>
                <a:off x="3400" y="2647"/>
                <a:ext cx="112" cy="116"/>
              </a:xfrm>
              <a:custGeom>
                <a:avLst/>
                <a:gdLst>
                  <a:gd name="T0" fmla="*/ 1 w 186"/>
                  <a:gd name="T1" fmla="*/ 1 h 191"/>
                  <a:gd name="T2" fmla="*/ 0 w 186"/>
                  <a:gd name="T3" fmla="*/ 1 h 191"/>
                  <a:gd name="T4" fmla="*/ 1 w 186"/>
                  <a:gd name="T5" fmla="*/ 0 h 191"/>
                  <a:gd name="T6" fmla="*/ 1 w 186"/>
                  <a:gd name="T7" fmla="*/ 1 h 191"/>
                  <a:gd name="T8" fmla="*/ 1 w 186"/>
                  <a:gd name="T9" fmla="*/ 1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191">
                    <a:moveTo>
                      <a:pt x="12" y="191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6" y="17"/>
                    </a:lnTo>
                    <a:lnTo>
                      <a:pt x="12" y="19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Freeform 79"/>
              <p:cNvSpPr>
                <a:spLocks/>
              </p:cNvSpPr>
              <p:nvPr/>
            </p:nvSpPr>
            <p:spPr bwMode="auto">
              <a:xfrm>
                <a:off x="3405" y="2655"/>
                <a:ext cx="107" cy="108"/>
              </a:xfrm>
              <a:custGeom>
                <a:avLst/>
                <a:gdLst>
                  <a:gd name="T0" fmla="*/ 1 w 177"/>
                  <a:gd name="T1" fmla="*/ 1 h 178"/>
                  <a:gd name="T2" fmla="*/ 0 w 177"/>
                  <a:gd name="T3" fmla="*/ 1 h 178"/>
                  <a:gd name="T4" fmla="*/ 1 w 177"/>
                  <a:gd name="T5" fmla="*/ 0 h 178"/>
                  <a:gd name="T6" fmla="*/ 1 w 177"/>
                  <a:gd name="T7" fmla="*/ 1 h 178"/>
                  <a:gd name="T8" fmla="*/ 1 w 177"/>
                  <a:gd name="T9" fmla="*/ 1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78">
                    <a:moveTo>
                      <a:pt x="3" y="17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4"/>
                    </a:lnTo>
                    <a:lnTo>
                      <a:pt x="3" y="17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80"/>
              <p:cNvSpPr>
                <a:spLocks/>
              </p:cNvSpPr>
              <p:nvPr/>
            </p:nvSpPr>
            <p:spPr bwMode="auto">
              <a:xfrm>
                <a:off x="3404" y="2652"/>
                <a:ext cx="106" cy="110"/>
              </a:xfrm>
              <a:custGeom>
                <a:avLst/>
                <a:gdLst>
                  <a:gd name="T0" fmla="*/ 1 w 178"/>
                  <a:gd name="T1" fmla="*/ 1 h 179"/>
                  <a:gd name="T2" fmla="*/ 0 w 178"/>
                  <a:gd name="T3" fmla="*/ 1 h 179"/>
                  <a:gd name="T4" fmla="*/ 1 w 178"/>
                  <a:gd name="T5" fmla="*/ 0 h 179"/>
                  <a:gd name="T6" fmla="*/ 1 w 178"/>
                  <a:gd name="T7" fmla="*/ 1 h 179"/>
                  <a:gd name="T8" fmla="*/ 1 w 178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4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5"/>
                    </a:lnTo>
                    <a:lnTo>
                      <a:pt x="4" y="17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81"/>
              <p:cNvSpPr>
                <a:spLocks/>
              </p:cNvSpPr>
              <p:nvPr/>
            </p:nvSpPr>
            <p:spPr bwMode="auto">
              <a:xfrm>
                <a:off x="3403" y="2649"/>
                <a:ext cx="105" cy="109"/>
              </a:xfrm>
              <a:custGeom>
                <a:avLst/>
                <a:gdLst>
                  <a:gd name="T0" fmla="*/ 1 w 175"/>
                  <a:gd name="T1" fmla="*/ 1 h 177"/>
                  <a:gd name="T2" fmla="*/ 0 w 175"/>
                  <a:gd name="T3" fmla="*/ 1 h 177"/>
                  <a:gd name="T4" fmla="*/ 1 w 175"/>
                  <a:gd name="T5" fmla="*/ 0 h 177"/>
                  <a:gd name="T6" fmla="*/ 1 w 175"/>
                  <a:gd name="T7" fmla="*/ 1 h 177"/>
                  <a:gd name="T8" fmla="*/ 1 w 175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7">
                    <a:moveTo>
                      <a:pt x="1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5" y="3"/>
                    </a:lnTo>
                    <a:lnTo>
                      <a:pt x="1" y="17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82"/>
              <p:cNvSpPr>
                <a:spLocks/>
              </p:cNvSpPr>
              <p:nvPr/>
            </p:nvSpPr>
            <p:spPr bwMode="auto">
              <a:xfrm>
                <a:off x="3400" y="2647"/>
                <a:ext cx="107" cy="108"/>
              </a:xfrm>
              <a:custGeom>
                <a:avLst/>
                <a:gdLst>
                  <a:gd name="T0" fmla="*/ 1 w 178"/>
                  <a:gd name="T1" fmla="*/ 1 h 179"/>
                  <a:gd name="T2" fmla="*/ 0 w 178"/>
                  <a:gd name="T3" fmla="*/ 1 h 179"/>
                  <a:gd name="T4" fmla="*/ 1 w 178"/>
                  <a:gd name="T5" fmla="*/ 0 h 179"/>
                  <a:gd name="T6" fmla="*/ 1 w 178"/>
                  <a:gd name="T7" fmla="*/ 1 h 179"/>
                  <a:gd name="T8" fmla="*/ 1 w 178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4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5"/>
                    </a:lnTo>
                    <a:lnTo>
                      <a:pt x="4" y="17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83"/>
              <p:cNvSpPr>
                <a:spLocks/>
              </p:cNvSpPr>
              <p:nvPr/>
            </p:nvSpPr>
            <p:spPr bwMode="auto">
              <a:xfrm>
                <a:off x="3394" y="2635"/>
                <a:ext cx="111" cy="118"/>
              </a:xfrm>
              <a:custGeom>
                <a:avLst/>
                <a:gdLst>
                  <a:gd name="T0" fmla="*/ 1 w 184"/>
                  <a:gd name="T1" fmla="*/ 1 h 193"/>
                  <a:gd name="T2" fmla="*/ 0 w 184"/>
                  <a:gd name="T3" fmla="*/ 1 h 193"/>
                  <a:gd name="T4" fmla="*/ 1 w 184"/>
                  <a:gd name="T5" fmla="*/ 0 h 193"/>
                  <a:gd name="T6" fmla="*/ 1 w 184"/>
                  <a:gd name="T7" fmla="*/ 1 h 193"/>
                  <a:gd name="T8" fmla="*/ 1 w 184"/>
                  <a:gd name="T9" fmla="*/ 1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193">
                    <a:moveTo>
                      <a:pt x="10" y="193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4" y="19"/>
                    </a:lnTo>
                    <a:lnTo>
                      <a:pt x="10" y="19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84"/>
              <p:cNvSpPr>
                <a:spLocks/>
              </p:cNvSpPr>
              <p:nvPr/>
            </p:nvSpPr>
            <p:spPr bwMode="auto">
              <a:xfrm>
                <a:off x="3399" y="2644"/>
                <a:ext cx="106" cy="109"/>
              </a:xfrm>
              <a:custGeom>
                <a:avLst/>
                <a:gdLst>
                  <a:gd name="T0" fmla="*/ 1 w 175"/>
                  <a:gd name="T1" fmla="*/ 1 h 178"/>
                  <a:gd name="T2" fmla="*/ 0 w 175"/>
                  <a:gd name="T3" fmla="*/ 1 h 178"/>
                  <a:gd name="T4" fmla="*/ 1 w 175"/>
                  <a:gd name="T5" fmla="*/ 0 h 178"/>
                  <a:gd name="T6" fmla="*/ 1 w 175"/>
                  <a:gd name="T7" fmla="*/ 1 h 178"/>
                  <a:gd name="T8" fmla="*/ 1 w 175"/>
                  <a:gd name="T9" fmla="*/ 1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8">
                    <a:moveTo>
                      <a:pt x="1" y="178"/>
                    </a:moveTo>
                    <a:lnTo>
                      <a:pt x="0" y="172"/>
                    </a:lnTo>
                    <a:lnTo>
                      <a:pt x="172" y="0"/>
                    </a:lnTo>
                    <a:lnTo>
                      <a:pt x="175" y="4"/>
                    </a:lnTo>
                    <a:lnTo>
                      <a:pt x="1" y="17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85"/>
              <p:cNvSpPr>
                <a:spLocks/>
              </p:cNvSpPr>
              <p:nvPr/>
            </p:nvSpPr>
            <p:spPr bwMode="auto">
              <a:xfrm>
                <a:off x="3398" y="2641"/>
                <a:ext cx="104" cy="108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4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5"/>
                    </a:lnTo>
                    <a:lnTo>
                      <a:pt x="4" y="17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Freeform 86"/>
              <p:cNvSpPr>
                <a:spLocks/>
              </p:cNvSpPr>
              <p:nvPr/>
            </p:nvSpPr>
            <p:spPr bwMode="auto">
              <a:xfrm>
                <a:off x="3396" y="2638"/>
                <a:ext cx="106" cy="110"/>
              </a:xfrm>
              <a:custGeom>
                <a:avLst/>
                <a:gdLst>
                  <a:gd name="T0" fmla="*/ 1 w 177"/>
                  <a:gd name="T1" fmla="*/ 1 h 179"/>
                  <a:gd name="T2" fmla="*/ 0 w 177"/>
                  <a:gd name="T3" fmla="*/ 1 h 179"/>
                  <a:gd name="T4" fmla="*/ 1 w 177"/>
                  <a:gd name="T5" fmla="*/ 0 h 179"/>
                  <a:gd name="T6" fmla="*/ 1 w 177"/>
                  <a:gd name="T7" fmla="*/ 1 h 179"/>
                  <a:gd name="T8" fmla="*/ 1 w 177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79">
                    <a:moveTo>
                      <a:pt x="3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5"/>
                    </a:lnTo>
                    <a:lnTo>
                      <a:pt x="3" y="17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Freeform 87"/>
              <p:cNvSpPr>
                <a:spLocks/>
              </p:cNvSpPr>
              <p:nvPr/>
            </p:nvSpPr>
            <p:spPr bwMode="auto">
              <a:xfrm>
                <a:off x="3394" y="2635"/>
                <a:ext cx="106" cy="110"/>
              </a:xfrm>
              <a:custGeom>
                <a:avLst/>
                <a:gdLst>
                  <a:gd name="T0" fmla="*/ 1 w 176"/>
                  <a:gd name="T1" fmla="*/ 1 h 179"/>
                  <a:gd name="T2" fmla="*/ 0 w 176"/>
                  <a:gd name="T3" fmla="*/ 1 h 179"/>
                  <a:gd name="T4" fmla="*/ 1 w 176"/>
                  <a:gd name="T5" fmla="*/ 0 h 179"/>
                  <a:gd name="T6" fmla="*/ 1 w 176"/>
                  <a:gd name="T7" fmla="*/ 1 h 179"/>
                  <a:gd name="T8" fmla="*/ 1 w 176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9">
                    <a:moveTo>
                      <a:pt x="2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5"/>
                    </a:lnTo>
                    <a:lnTo>
                      <a:pt x="2" y="17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Freeform 88"/>
              <p:cNvSpPr>
                <a:spLocks/>
              </p:cNvSpPr>
              <p:nvPr/>
            </p:nvSpPr>
            <p:spPr bwMode="auto">
              <a:xfrm>
                <a:off x="3388" y="2622"/>
                <a:ext cx="111" cy="119"/>
              </a:xfrm>
              <a:custGeom>
                <a:avLst/>
                <a:gdLst>
                  <a:gd name="T0" fmla="*/ 1 w 184"/>
                  <a:gd name="T1" fmla="*/ 1 h 195"/>
                  <a:gd name="T2" fmla="*/ 0 w 184"/>
                  <a:gd name="T3" fmla="*/ 1 h 195"/>
                  <a:gd name="T4" fmla="*/ 1 w 184"/>
                  <a:gd name="T5" fmla="*/ 0 h 195"/>
                  <a:gd name="T6" fmla="*/ 1 w 184"/>
                  <a:gd name="T7" fmla="*/ 1 h 195"/>
                  <a:gd name="T8" fmla="*/ 1 w 184"/>
                  <a:gd name="T9" fmla="*/ 1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195">
                    <a:moveTo>
                      <a:pt x="10" y="195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4" y="21"/>
                    </a:lnTo>
                    <a:lnTo>
                      <a:pt x="10" y="19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Freeform 89"/>
              <p:cNvSpPr>
                <a:spLocks/>
              </p:cNvSpPr>
              <p:nvPr/>
            </p:nvSpPr>
            <p:spPr bwMode="auto">
              <a:xfrm>
                <a:off x="3392" y="2632"/>
                <a:ext cx="107" cy="109"/>
              </a:xfrm>
              <a:custGeom>
                <a:avLst/>
                <a:gdLst>
                  <a:gd name="T0" fmla="*/ 1 w 177"/>
                  <a:gd name="T1" fmla="*/ 1 h 179"/>
                  <a:gd name="T2" fmla="*/ 0 w 177"/>
                  <a:gd name="T3" fmla="*/ 1 h 179"/>
                  <a:gd name="T4" fmla="*/ 1 w 177"/>
                  <a:gd name="T5" fmla="*/ 0 h 179"/>
                  <a:gd name="T6" fmla="*/ 1 w 177"/>
                  <a:gd name="T7" fmla="*/ 1 h 179"/>
                  <a:gd name="T8" fmla="*/ 1 w 177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79">
                    <a:moveTo>
                      <a:pt x="3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5"/>
                    </a:lnTo>
                    <a:lnTo>
                      <a:pt x="3" y="17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90"/>
              <p:cNvSpPr>
                <a:spLocks/>
              </p:cNvSpPr>
              <p:nvPr/>
            </p:nvSpPr>
            <p:spPr bwMode="auto">
              <a:xfrm>
                <a:off x="3391" y="2629"/>
                <a:ext cx="105" cy="109"/>
              </a:xfrm>
              <a:custGeom>
                <a:avLst/>
                <a:gdLst>
                  <a:gd name="T0" fmla="*/ 1 w 176"/>
                  <a:gd name="T1" fmla="*/ 1 h 179"/>
                  <a:gd name="T2" fmla="*/ 0 w 176"/>
                  <a:gd name="T3" fmla="*/ 1 h 179"/>
                  <a:gd name="T4" fmla="*/ 1 w 176"/>
                  <a:gd name="T5" fmla="*/ 0 h 179"/>
                  <a:gd name="T6" fmla="*/ 1 w 176"/>
                  <a:gd name="T7" fmla="*/ 1 h 179"/>
                  <a:gd name="T8" fmla="*/ 1 w 176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9">
                    <a:moveTo>
                      <a:pt x="2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5"/>
                    </a:lnTo>
                    <a:lnTo>
                      <a:pt x="2" y="17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Freeform 91"/>
              <p:cNvSpPr>
                <a:spLocks/>
              </p:cNvSpPr>
              <p:nvPr/>
            </p:nvSpPr>
            <p:spPr bwMode="auto">
              <a:xfrm>
                <a:off x="3390" y="2626"/>
                <a:ext cx="105" cy="109"/>
              </a:xfrm>
              <a:custGeom>
                <a:avLst/>
                <a:gdLst>
                  <a:gd name="T0" fmla="*/ 1 w 178"/>
                  <a:gd name="T1" fmla="*/ 1 h 180"/>
                  <a:gd name="T2" fmla="*/ 0 w 178"/>
                  <a:gd name="T3" fmla="*/ 1 h 180"/>
                  <a:gd name="T4" fmla="*/ 1 w 178"/>
                  <a:gd name="T5" fmla="*/ 0 h 180"/>
                  <a:gd name="T6" fmla="*/ 1 w 178"/>
                  <a:gd name="T7" fmla="*/ 1 h 180"/>
                  <a:gd name="T8" fmla="*/ 1 w 178"/>
                  <a:gd name="T9" fmla="*/ 1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0">
                    <a:moveTo>
                      <a:pt x="4" y="180"/>
                    </a:moveTo>
                    <a:lnTo>
                      <a:pt x="0" y="174"/>
                    </a:lnTo>
                    <a:lnTo>
                      <a:pt x="175" y="0"/>
                    </a:lnTo>
                    <a:lnTo>
                      <a:pt x="178" y="6"/>
                    </a:lnTo>
                    <a:lnTo>
                      <a:pt x="4" y="18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Freeform 92"/>
              <p:cNvSpPr>
                <a:spLocks/>
              </p:cNvSpPr>
              <p:nvPr/>
            </p:nvSpPr>
            <p:spPr bwMode="auto">
              <a:xfrm>
                <a:off x="3388" y="2622"/>
                <a:ext cx="106" cy="110"/>
              </a:xfrm>
              <a:custGeom>
                <a:avLst/>
                <a:gdLst>
                  <a:gd name="T0" fmla="*/ 1 w 176"/>
                  <a:gd name="T1" fmla="*/ 1 h 179"/>
                  <a:gd name="T2" fmla="*/ 0 w 176"/>
                  <a:gd name="T3" fmla="*/ 1 h 179"/>
                  <a:gd name="T4" fmla="*/ 1 w 176"/>
                  <a:gd name="T5" fmla="*/ 0 h 179"/>
                  <a:gd name="T6" fmla="*/ 1 w 176"/>
                  <a:gd name="T7" fmla="*/ 1 h 179"/>
                  <a:gd name="T8" fmla="*/ 1 w 176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9">
                    <a:moveTo>
                      <a:pt x="1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5"/>
                    </a:lnTo>
                    <a:lnTo>
                      <a:pt x="1" y="17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Freeform 93"/>
              <p:cNvSpPr>
                <a:spLocks/>
              </p:cNvSpPr>
              <p:nvPr/>
            </p:nvSpPr>
            <p:spPr bwMode="auto">
              <a:xfrm>
                <a:off x="3382" y="2609"/>
                <a:ext cx="111" cy="120"/>
              </a:xfrm>
              <a:custGeom>
                <a:avLst/>
                <a:gdLst>
                  <a:gd name="T0" fmla="*/ 1 w 184"/>
                  <a:gd name="T1" fmla="*/ 1 h 196"/>
                  <a:gd name="T2" fmla="*/ 0 w 184"/>
                  <a:gd name="T3" fmla="*/ 1 h 196"/>
                  <a:gd name="T4" fmla="*/ 1 w 184"/>
                  <a:gd name="T5" fmla="*/ 0 h 196"/>
                  <a:gd name="T6" fmla="*/ 1 w 184"/>
                  <a:gd name="T7" fmla="*/ 1 h 196"/>
                  <a:gd name="T8" fmla="*/ 1 w 184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196">
                    <a:moveTo>
                      <a:pt x="10" y="196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84" y="22"/>
                    </a:lnTo>
                    <a:lnTo>
                      <a:pt x="10" y="19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Freeform 94"/>
              <p:cNvSpPr>
                <a:spLocks/>
              </p:cNvSpPr>
              <p:nvPr/>
            </p:nvSpPr>
            <p:spPr bwMode="auto">
              <a:xfrm>
                <a:off x="3386" y="2620"/>
                <a:ext cx="107" cy="109"/>
              </a:xfrm>
              <a:custGeom>
                <a:avLst/>
                <a:gdLst>
                  <a:gd name="T0" fmla="*/ 1 w 178"/>
                  <a:gd name="T1" fmla="*/ 1 h 179"/>
                  <a:gd name="T2" fmla="*/ 0 w 178"/>
                  <a:gd name="T3" fmla="*/ 1 h 179"/>
                  <a:gd name="T4" fmla="*/ 1 w 178"/>
                  <a:gd name="T5" fmla="*/ 0 h 179"/>
                  <a:gd name="T6" fmla="*/ 1 w 178"/>
                  <a:gd name="T7" fmla="*/ 1 h 179"/>
                  <a:gd name="T8" fmla="*/ 1 w 178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4" y="179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78" y="5"/>
                    </a:lnTo>
                    <a:lnTo>
                      <a:pt x="4" y="17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Freeform 95"/>
              <p:cNvSpPr>
                <a:spLocks/>
              </p:cNvSpPr>
              <p:nvPr/>
            </p:nvSpPr>
            <p:spPr bwMode="auto">
              <a:xfrm>
                <a:off x="3385" y="2615"/>
                <a:ext cx="105" cy="110"/>
              </a:xfrm>
              <a:custGeom>
                <a:avLst/>
                <a:gdLst>
                  <a:gd name="T0" fmla="*/ 1 w 175"/>
                  <a:gd name="T1" fmla="*/ 1 h 179"/>
                  <a:gd name="T2" fmla="*/ 0 w 175"/>
                  <a:gd name="T3" fmla="*/ 1 h 179"/>
                  <a:gd name="T4" fmla="*/ 1 w 175"/>
                  <a:gd name="T5" fmla="*/ 0 h 179"/>
                  <a:gd name="T6" fmla="*/ 1 w 175"/>
                  <a:gd name="T7" fmla="*/ 1 h 179"/>
                  <a:gd name="T8" fmla="*/ 1 w 175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9">
                    <a:moveTo>
                      <a:pt x="1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5" y="7"/>
                    </a:lnTo>
                    <a:lnTo>
                      <a:pt x="1" y="17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Freeform 96"/>
              <p:cNvSpPr>
                <a:spLocks/>
              </p:cNvSpPr>
              <p:nvPr/>
            </p:nvSpPr>
            <p:spPr bwMode="auto">
              <a:xfrm>
                <a:off x="3384" y="2613"/>
                <a:ext cx="105" cy="108"/>
              </a:xfrm>
              <a:custGeom>
                <a:avLst/>
                <a:gdLst>
                  <a:gd name="T0" fmla="*/ 1 w 178"/>
                  <a:gd name="T1" fmla="*/ 1 h 179"/>
                  <a:gd name="T2" fmla="*/ 0 w 178"/>
                  <a:gd name="T3" fmla="*/ 1 h 179"/>
                  <a:gd name="T4" fmla="*/ 1 w 178"/>
                  <a:gd name="T5" fmla="*/ 0 h 179"/>
                  <a:gd name="T6" fmla="*/ 1 w 178"/>
                  <a:gd name="T7" fmla="*/ 1 h 179"/>
                  <a:gd name="T8" fmla="*/ 1 w 178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4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5"/>
                    </a:lnTo>
                    <a:lnTo>
                      <a:pt x="4" y="17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Freeform 97"/>
              <p:cNvSpPr>
                <a:spLocks/>
              </p:cNvSpPr>
              <p:nvPr/>
            </p:nvSpPr>
            <p:spPr bwMode="auto">
              <a:xfrm>
                <a:off x="3382" y="2609"/>
                <a:ext cx="106" cy="110"/>
              </a:xfrm>
              <a:custGeom>
                <a:avLst/>
                <a:gdLst>
                  <a:gd name="T0" fmla="*/ 1 w 175"/>
                  <a:gd name="T1" fmla="*/ 1 h 179"/>
                  <a:gd name="T2" fmla="*/ 0 w 175"/>
                  <a:gd name="T3" fmla="*/ 1 h 179"/>
                  <a:gd name="T4" fmla="*/ 1 w 175"/>
                  <a:gd name="T5" fmla="*/ 0 h 179"/>
                  <a:gd name="T6" fmla="*/ 1 w 175"/>
                  <a:gd name="T7" fmla="*/ 1 h 179"/>
                  <a:gd name="T8" fmla="*/ 1 w 175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9">
                    <a:moveTo>
                      <a:pt x="1" y="179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75" y="5"/>
                    </a:lnTo>
                    <a:lnTo>
                      <a:pt x="1" y="17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Freeform 98"/>
              <p:cNvSpPr>
                <a:spLocks/>
              </p:cNvSpPr>
              <p:nvPr/>
            </p:nvSpPr>
            <p:spPr bwMode="auto">
              <a:xfrm>
                <a:off x="3370" y="2577"/>
                <a:ext cx="117" cy="137"/>
              </a:xfrm>
              <a:custGeom>
                <a:avLst/>
                <a:gdLst>
                  <a:gd name="T0" fmla="*/ 1 w 193"/>
                  <a:gd name="T1" fmla="*/ 1 h 223"/>
                  <a:gd name="T2" fmla="*/ 0 w 193"/>
                  <a:gd name="T3" fmla="*/ 1 h 223"/>
                  <a:gd name="T4" fmla="*/ 1 w 193"/>
                  <a:gd name="T5" fmla="*/ 0 h 223"/>
                  <a:gd name="T6" fmla="*/ 1 w 193"/>
                  <a:gd name="T7" fmla="*/ 1 h 223"/>
                  <a:gd name="T8" fmla="*/ 1 w 193"/>
                  <a:gd name="T9" fmla="*/ 1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223">
                    <a:moveTo>
                      <a:pt x="19" y="223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93" y="51"/>
                    </a:lnTo>
                    <a:lnTo>
                      <a:pt x="19" y="22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Freeform 99"/>
              <p:cNvSpPr>
                <a:spLocks/>
              </p:cNvSpPr>
              <p:nvPr/>
            </p:nvSpPr>
            <p:spPr bwMode="auto">
              <a:xfrm>
                <a:off x="3380" y="2603"/>
                <a:ext cx="107" cy="111"/>
              </a:xfrm>
              <a:custGeom>
                <a:avLst/>
                <a:gdLst>
                  <a:gd name="T0" fmla="*/ 1 w 178"/>
                  <a:gd name="T1" fmla="*/ 1 h 182"/>
                  <a:gd name="T2" fmla="*/ 0 w 178"/>
                  <a:gd name="T3" fmla="*/ 1 h 182"/>
                  <a:gd name="T4" fmla="*/ 1 w 178"/>
                  <a:gd name="T5" fmla="*/ 0 h 182"/>
                  <a:gd name="T6" fmla="*/ 1 w 178"/>
                  <a:gd name="T7" fmla="*/ 1 h 182"/>
                  <a:gd name="T8" fmla="*/ 1 w 178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2">
                    <a:moveTo>
                      <a:pt x="4" y="182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10"/>
                    </a:lnTo>
                    <a:lnTo>
                      <a:pt x="4" y="18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Freeform 100"/>
              <p:cNvSpPr>
                <a:spLocks/>
              </p:cNvSpPr>
              <p:nvPr/>
            </p:nvSpPr>
            <p:spPr bwMode="auto">
              <a:xfrm>
                <a:off x="3378" y="2597"/>
                <a:ext cx="106" cy="112"/>
              </a:xfrm>
              <a:custGeom>
                <a:avLst/>
                <a:gdLst>
                  <a:gd name="T0" fmla="*/ 1 w 177"/>
                  <a:gd name="T1" fmla="*/ 1 h 184"/>
                  <a:gd name="T2" fmla="*/ 0 w 177"/>
                  <a:gd name="T3" fmla="*/ 1 h 184"/>
                  <a:gd name="T4" fmla="*/ 1 w 177"/>
                  <a:gd name="T5" fmla="*/ 0 h 184"/>
                  <a:gd name="T6" fmla="*/ 1 w 177"/>
                  <a:gd name="T7" fmla="*/ 1 h 184"/>
                  <a:gd name="T8" fmla="*/ 1 w 177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4">
                    <a:moveTo>
                      <a:pt x="3" y="184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10"/>
                    </a:lnTo>
                    <a:lnTo>
                      <a:pt x="3" y="18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Freeform 101"/>
              <p:cNvSpPr>
                <a:spLocks/>
              </p:cNvSpPr>
              <p:nvPr/>
            </p:nvSpPr>
            <p:spPr bwMode="auto">
              <a:xfrm>
                <a:off x="3376" y="2591"/>
                <a:ext cx="106" cy="112"/>
              </a:xfrm>
              <a:custGeom>
                <a:avLst/>
                <a:gdLst>
                  <a:gd name="T0" fmla="*/ 1 w 176"/>
                  <a:gd name="T1" fmla="*/ 1 h 185"/>
                  <a:gd name="T2" fmla="*/ 0 w 176"/>
                  <a:gd name="T3" fmla="*/ 1 h 185"/>
                  <a:gd name="T4" fmla="*/ 1 w 176"/>
                  <a:gd name="T5" fmla="*/ 0 h 185"/>
                  <a:gd name="T6" fmla="*/ 1 w 176"/>
                  <a:gd name="T7" fmla="*/ 1 h 185"/>
                  <a:gd name="T8" fmla="*/ 1 w 176"/>
                  <a:gd name="T9" fmla="*/ 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5">
                    <a:moveTo>
                      <a:pt x="4" y="185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11"/>
                    </a:lnTo>
                    <a:lnTo>
                      <a:pt x="4" y="18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102"/>
              <p:cNvSpPr>
                <a:spLocks/>
              </p:cNvSpPr>
              <p:nvPr/>
            </p:nvSpPr>
            <p:spPr bwMode="auto">
              <a:xfrm>
                <a:off x="3373" y="2585"/>
                <a:ext cx="107" cy="112"/>
              </a:xfrm>
              <a:custGeom>
                <a:avLst/>
                <a:gdLst>
                  <a:gd name="T0" fmla="*/ 1 w 178"/>
                  <a:gd name="T1" fmla="*/ 1 h 184"/>
                  <a:gd name="T2" fmla="*/ 0 w 178"/>
                  <a:gd name="T3" fmla="*/ 1 h 184"/>
                  <a:gd name="T4" fmla="*/ 1 w 178"/>
                  <a:gd name="T5" fmla="*/ 0 h 184"/>
                  <a:gd name="T6" fmla="*/ 1 w 178"/>
                  <a:gd name="T7" fmla="*/ 1 h 184"/>
                  <a:gd name="T8" fmla="*/ 1 w 178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4">
                    <a:moveTo>
                      <a:pt x="5" y="184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10"/>
                    </a:lnTo>
                    <a:lnTo>
                      <a:pt x="5" y="18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Freeform 103"/>
              <p:cNvSpPr>
                <a:spLocks/>
              </p:cNvSpPr>
              <p:nvPr/>
            </p:nvSpPr>
            <p:spPr bwMode="auto">
              <a:xfrm>
                <a:off x="3370" y="2577"/>
                <a:ext cx="107" cy="114"/>
              </a:xfrm>
              <a:custGeom>
                <a:avLst/>
                <a:gdLst>
                  <a:gd name="T0" fmla="*/ 1 w 177"/>
                  <a:gd name="T1" fmla="*/ 1 h 184"/>
                  <a:gd name="T2" fmla="*/ 0 w 177"/>
                  <a:gd name="T3" fmla="*/ 1 h 184"/>
                  <a:gd name="T4" fmla="*/ 1 w 177"/>
                  <a:gd name="T5" fmla="*/ 0 h 184"/>
                  <a:gd name="T6" fmla="*/ 1 w 177"/>
                  <a:gd name="T7" fmla="*/ 1 h 184"/>
                  <a:gd name="T8" fmla="*/ 1 w 177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4">
                    <a:moveTo>
                      <a:pt x="3" y="184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10"/>
                    </a:lnTo>
                    <a:lnTo>
                      <a:pt x="3" y="18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Freeform 104"/>
              <p:cNvSpPr>
                <a:spLocks/>
              </p:cNvSpPr>
              <p:nvPr/>
            </p:nvSpPr>
            <p:spPr bwMode="auto">
              <a:xfrm>
                <a:off x="3362" y="2543"/>
                <a:ext cx="113" cy="140"/>
              </a:xfrm>
              <a:custGeom>
                <a:avLst/>
                <a:gdLst>
                  <a:gd name="T0" fmla="*/ 1 w 190"/>
                  <a:gd name="T1" fmla="*/ 1 h 230"/>
                  <a:gd name="T2" fmla="*/ 0 w 190"/>
                  <a:gd name="T3" fmla="*/ 1 h 230"/>
                  <a:gd name="T4" fmla="*/ 1 w 190"/>
                  <a:gd name="T5" fmla="*/ 0 h 230"/>
                  <a:gd name="T6" fmla="*/ 1 w 190"/>
                  <a:gd name="T7" fmla="*/ 1 h 230"/>
                  <a:gd name="T8" fmla="*/ 1 w 190"/>
                  <a:gd name="T9" fmla="*/ 1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" h="230">
                    <a:moveTo>
                      <a:pt x="16" y="230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90" y="56"/>
                    </a:lnTo>
                    <a:lnTo>
                      <a:pt x="16" y="2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Freeform 105"/>
              <p:cNvSpPr>
                <a:spLocks/>
              </p:cNvSpPr>
              <p:nvPr/>
            </p:nvSpPr>
            <p:spPr bwMode="auto">
              <a:xfrm>
                <a:off x="3369" y="2570"/>
                <a:ext cx="106" cy="113"/>
              </a:xfrm>
              <a:custGeom>
                <a:avLst/>
                <a:gdLst>
                  <a:gd name="T0" fmla="*/ 1 w 178"/>
                  <a:gd name="T1" fmla="*/ 1 h 186"/>
                  <a:gd name="T2" fmla="*/ 0 w 178"/>
                  <a:gd name="T3" fmla="*/ 1 h 186"/>
                  <a:gd name="T4" fmla="*/ 1 w 178"/>
                  <a:gd name="T5" fmla="*/ 0 h 186"/>
                  <a:gd name="T6" fmla="*/ 1 w 178"/>
                  <a:gd name="T7" fmla="*/ 1 h 186"/>
                  <a:gd name="T8" fmla="*/ 1 w 178"/>
                  <a:gd name="T9" fmla="*/ 1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6">
                    <a:moveTo>
                      <a:pt x="4" y="18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12"/>
                    </a:lnTo>
                    <a:lnTo>
                      <a:pt x="4" y="18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3367" y="2564"/>
                <a:ext cx="107" cy="112"/>
              </a:xfrm>
              <a:custGeom>
                <a:avLst/>
                <a:gdLst>
                  <a:gd name="T0" fmla="*/ 1 w 177"/>
                  <a:gd name="T1" fmla="*/ 1 h 184"/>
                  <a:gd name="T2" fmla="*/ 0 w 177"/>
                  <a:gd name="T3" fmla="*/ 1 h 184"/>
                  <a:gd name="T4" fmla="*/ 1 w 177"/>
                  <a:gd name="T5" fmla="*/ 0 h 184"/>
                  <a:gd name="T6" fmla="*/ 1 w 177"/>
                  <a:gd name="T7" fmla="*/ 1 h 184"/>
                  <a:gd name="T8" fmla="*/ 1 w 177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4">
                    <a:moveTo>
                      <a:pt x="3" y="184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10"/>
                    </a:lnTo>
                    <a:lnTo>
                      <a:pt x="3" y="18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Freeform 107"/>
              <p:cNvSpPr>
                <a:spLocks/>
              </p:cNvSpPr>
              <p:nvPr/>
            </p:nvSpPr>
            <p:spPr bwMode="auto">
              <a:xfrm>
                <a:off x="3364" y="2557"/>
                <a:ext cx="107" cy="113"/>
              </a:xfrm>
              <a:custGeom>
                <a:avLst/>
                <a:gdLst>
                  <a:gd name="T0" fmla="*/ 1 w 177"/>
                  <a:gd name="T1" fmla="*/ 1 h 186"/>
                  <a:gd name="T2" fmla="*/ 0 w 177"/>
                  <a:gd name="T3" fmla="*/ 1 h 186"/>
                  <a:gd name="T4" fmla="*/ 1 w 177"/>
                  <a:gd name="T5" fmla="*/ 0 h 186"/>
                  <a:gd name="T6" fmla="*/ 1 w 177"/>
                  <a:gd name="T7" fmla="*/ 1 h 186"/>
                  <a:gd name="T8" fmla="*/ 1 w 177"/>
                  <a:gd name="T9" fmla="*/ 1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6">
                    <a:moveTo>
                      <a:pt x="3" y="18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12"/>
                    </a:lnTo>
                    <a:lnTo>
                      <a:pt x="3" y="18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108"/>
              <p:cNvSpPr>
                <a:spLocks/>
              </p:cNvSpPr>
              <p:nvPr/>
            </p:nvSpPr>
            <p:spPr bwMode="auto">
              <a:xfrm>
                <a:off x="3363" y="2550"/>
                <a:ext cx="106" cy="113"/>
              </a:xfrm>
              <a:custGeom>
                <a:avLst/>
                <a:gdLst>
                  <a:gd name="T0" fmla="*/ 1 w 176"/>
                  <a:gd name="T1" fmla="*/ 1 h 184"/>
                  <a:gd name="T2" fmla="*/ 0 w 176"/>
                  <a:gd name="T3" fmla="*/ 1 h 184"/>
                  <a:gd name="T4" fmla="*/ 1 w 176"/>
                  <a:gd name="T5" fmla="*/ 0 h 184"/>
                  <a:gd name="T6" fmla="*/ 1 w 176"/>
                  <a:gd name="T7" fmla="*/ 1 h 184"/>
                  <a:gd name="T8" fmla="*/ 1 w 176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4">
                    <a:moveTo>
                      <a:pt x="2" y="184"/>
                    </a:moveTo>
                    <a:lnTo>
                      <a:pt x="0" y="172"/>
                    </a:lnTo>
                    <a:lnTo>
                      <a:pt x="172" y="0"/>
                    </a:lnTo>
                    <a:lnTo>
                      <a:pt x="176" y="10"/>
                    </a:lnTo>
                    <a:lnTo>
                      <a:pt x="2" y="18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Freeform 109"/>
              <p:cNvSpPr>
                <a:spLocks/>
              </p:cNvSpPr>
              <p:nvPr/>
            </p:nvSpPr>
            <p:spPr bwMode="auto">
              <a:xfrm>
                <a:off x="3362" y="2543"/>
                <a:ext cx="106" cy="112"/>
              </a:xfrm>
              <a:custGeom>
                <a:avLst/>
                <a:gdLst>
                  <a:gd name="T0" fmla="*/ 1 w 176"/>
                  <a:gd name="T1" fmla="*/ 1 h 184"/>
                  <a:gd name="T2" fmla="*/ 0 w 176"/>
                  <a:gd name="T3" fmla="*/ 1 h 184"/>
                  <a:gd name="T4" fmla="*/ 1 w 176"/>
                  <a:gd name="T5" fmla="*/ 0 h 184"/>
                  <a:gd name="T6" fmla="*/ 1 w 176"/>
                  <a:gd name="T7" fmla="*/ 1 h 184"/>
                  <a:gd name="T8" fmla="*/ 1 w 176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4">
                    <a:moveTo>
                      <a:pt x="4" y="184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12"/>
                    </a:lnTo>
                    <a:lnTo>
                      <a:pt x="4" y="18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Freeform 110"/>
              <p:cNvSpPr>
                <a:spLocks/>
              </p:cNvSpPr>
              <p:nvPr/>
            </p:nvSpPr>
            <p:spPr bwMode="auto">
              <a:xfrm>
                <a:off x="3352" y="2507"/>
                <a:ext cx="113" cy="142"/>
              </a:xfrm>
              <a:custGeom>
                <a:avLst/>
                <a:gdLst>
                  <a:gd name="T0" fmla="*/ 1 w 188"/>
                  <a:gd name="T1" fmla="*/ 1 h 236"/>
                  <a:gd name="T2" fmla="*/ 0 w 188"/>
                  <a:gd name="T3" fmla="*/ 1 h 236"/>
                  <a:gd name="T4" fmla="*/ 1 w 188"/>
                  <a:gd name="T5" fmla="*/ 0 h 236"/>
                  <a:gd name="T6" fmla="*/ 1 w 188"/>
                  <a:gd name="T7" fmla="*/ 1 h 236"/>
                  <a:gd name="T8" fmla="*/ 1 w 188"/>
                  <a:gd name="T9" fmla="*/ 1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236">
                    <a:moveTo>
                      <a:pt x="15" y="236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88" y="62"/>
                    </a:lnTo>
                    <a:lnTo>
                      <a:pt x="15" y="23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Freeform 111"/>
              <p:cNvSpPr>
                <a:spLocks/>
              </p:cNvSpPr>
              <p:nvPr/>
            </p:nvSpPr>
            <p:spPr bwMode="auto">
              <a:xfrm>
                <a:off x="3358" y="2535"/>
                <a:ext cx="107" cy="114"/>
              </a:xfrm>
              <a:custGeom>
                <a:avLst/>
                <a:gdLst>
                  <a:gd name="T0" fmla="*/ 1 w 178"/>
                  <a:gd name="T1" fmla="*/ 1 h 190"/>
                  <a:gd name="T2" fmla="*/ 0 w 178"/>
                  <a:gd name="T3" fmla="*/ 1 h 190"/>
                  <a:gd name="T4" fmla="*/ 1 w 178"/>
                  <a:gd name="T5" fmla="*/ 0 h 190"/>
                  <a:gd name="T6" fmla="*/ 1 w 178"/>
                  <a:gd name="T7" fmla="*/ 1 h 190"/>
                  <a:gd name="T8" fmla="*/ 1 w 178"/>
                  <a:gd name="T9" fmla="*/ 1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90">
                    <a:moveTo>
                      <a:pt x="5" y="190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16"/>
                    </a:lnTo>
                    <a:lnTo>
                      <a:pt x="5" y="19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Freeform 112"/>
              <p:cNvSpPr>
                <a:spLocks/>
              </p:cNvSpPr>
              <p:nvPr/>
            </p:nvSpPr>
            <p:spPr bwMode="auto">
              <a:xfrm>
                <a:off x="3356" y="2525"/>
                <a:ext cx="107" cy="116"/>
              </a:xfrm>
              <a:custGeom>
                <a:avLst/>
                <a:gdLst>
                  <a:gd name="T0" fmla="*/ 1 w 177"/>
                  <a:gd name="T1" fmla="*/ 1 h 189"/>
                  <a:gd name="T2" fmla="*/ 0 w 177"/>
                  <a:gd name="T3" fmla="*/ 1 h 189"/>
                  <a:gd name="T4" fmla="*/ 1 w 177"/>
                  <a:gd name="T5" fmla="*/ 0 h 189"/>
                  <a:gd name="T6" fmla="*/ 1 w 177"/>
                  <a:gd name="T7" fmla="*/ 1 h 189"/>
                  <a:gd name="T8" fmla="*/ 1 w 177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9">
                    <a:moveTo>
                      <a:pt x="3" y="18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15"/>
                    </a:lnTo>
                    <a:lnTo>
                      <a:pt x="3" y="18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Freeform 113"/>
              <p:cNvSpPr>
                <a:spLocks/>
              </p:cNvSpPr>
              <p:nvPr/>
            </p:nvSpPr>
            <p:spPr bwMode="auto">
              <a:xfrm>
                <a:off x="3355" y="2515"/>
                <a:ext cx="105" cy="116"/>
              </a:xfrm>
              <a:custGeom>
                <a:avLst/>
                <a:gdLst>
                  <a:gd name="T0" fmla="*/ 1 w 178"/>
                  <a:gd name="T1" fmla="*/ 1 h 189"/>
                  <a:gd name="T2" fmla="*/ 0 w 178"/>
                  <a:gd name="T3" fmla="*/ 1 h 189"/>
                  <a:gd name="T4" fmla="*/ 1 w 178"/>
                  <a:gd name="T5" fmla="*/ 0 h 189"/>
                  <a:gd name="T6" fmla="*/ 1 w 178"/>
                  <a:gd name="T7" fmla="*/ 1 h 189"/>
                  <a:gd name="T8" fmla="*/ 1 w 178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9">
                    <a:moveTo>
                      <a:pt x="4" y="189"/>
                    </a:moveTo>
                    <a:lnTo>
                      <a:pt x="0" y="172"/>
                    </a:lnTo>
                    <a:lnTo>
                      <a:pt x="175" y="0"/>
                    </a:lnTo>
                    <a:lnTo>
                      <a:pt x="178" y="15"/>
                    </a:lnTo>
                    <a:lnTo>
                      <a:pt x="4" y="18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Freeform 114"/>
              <p:cNvSpPr>
                <a:spLocks/>
              </p:cNvSpPr>
              <p:nvPr/>
            </p:nvSpPr>
            <p:spPr bwMode="auto">
              <a:xfrm>
                <a:off x="3352" y="2507"/>
                <a:ext cx="107" cy="113"/>
              </a:xfrm>
              <a:custGeom>
                <a:avLst/>
                <a:gdLst>
                  <a:gd name="T0" fmla="*/ 1 w 178"/>
                  <a:gd name="T1" fmla="*/ 1 h 188"/>
                  <a:gd name="T2" fmla="*/ 0 w 178"/>
                  <a:gd name="T3" fmla="*/ 1 h 188"/>
                  <a:gd name="T4" fmla="*/ 1 w 178"/>
                  <a:gd name="T5" fmla="*/ 0 h 188"/>
                  <a:gd name="T6" fmla="*/ 1 w 178"/>
                  <a:gd name="T7" fmla="*/ 1 h 188"/>
                  <a:gd name="T8" fmla="*/ 1 w 178"/>
                  <a:gd name="T9" fmla="*/ 1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8">
                    <a:moveTo>
                      <a:pt x="3" y="188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78" y="16"/>
                    </a:lnTo>
                    <a:lnTo>
                      <a:pt x="3" y="18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115"/>
              <p:cNvSpPr>
                <a:spLocks/>
              </p:cNvSpPr>
              <p:nvPr/>
            </p:nvSpPr>
            <p:spPr bwMode="auto">
              <a:xfrm>
                <a:off x="3344" y="2464"/>
                <a:ext cx="113" cy="147"/>
              </a:xfrm>
              <a:custGeom>
                <a:avLst/>
                <a:gdLst>
                  <a:gd name="T0" fmla="*/ 1 w 188"/>
                  <a:gd name="T1" fmla="*/ 1 h 240"/>
                  <a:gd name="T2" fmla="*/ 0 w 188"/>
                  <a:gd name="T3" fmla="*/ 1 h 240"/>
                  <a:gd name="T4" fmla="*/ 1 w 188"/>
                  <a:gd name="T5" fmla="*/ 0 h 240"/>
                  <a:gd name="T6" fmla="*/ 1 w 188"/>
                  <a:gd name="T7" fmla="*/ 1 h 240"/>
                  <a:gd name="T8" fmla="*/ 1 w 188"/>
                  <a:gd name="T9" fmla="*/ 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240">
                    <a:moveTo>
                      <a:pt x="14" y="240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8" y="68"/>
                    </a:lnTo>
                    <a:lnTo>
                      <a:pt x="14" y="24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Freeform 116"/>
              <p:cNvSpPr>
                <a:spLocks/>
              </p:cNvSpPr>
              <p:nvPr/>
            </p:nvSpPr>
            <p:spPr bwMode="auto">
              <a:xfrm>
                <a:off x="3349" y="2492"/>
                <a:ext cx="108" cy="119"/>
              </a:xfrm>
              <a:custGeom>
                <a:avLst/>
                <a:gdLst>
                  <a:gd name="T0" fmla="*/ 1 w 179"/>
                  <a:gd name="T1" fmla="*/ 1 h 196"/>
                  <a:gd name="T2" fmla="*/ 0 w 179"/>
                  <a:gd name="T3" fmla="*/ 1 h 196"/>
                  <a:gd name="T4" fmla="*/ 1 w 179"/>
                  <a:gd name="T5" fmla="*/ 0 h 196"/>
                  <a:gd name="T6" fmla="*/ 1 w 179"/>
                  <a:gd name="T7" fmla="*/ 1 h 196"/>
                  <a:gd name="T8" fmla="*/ 1 w 179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196">
                    <a:moveTo>
                      <a:pt x="5" y="19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9" y="24"/>
                    </a:lnTo>
                    <a:lnTo>
                      <a:pt x="5" y="19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Freeform 117"/>
              <p:cNvSpPr>
                <a:spLocks/>
              </p:cNvSpPr>
              <p:nvPr/>
            </p:nvSpPr>
            <p:spPr bwMode="auto">
              <a:xfrm>
                <a:off x="3348" y="2478"/>
                <a:ext cx="105" cy="120"/>
              </a:xfrm>
              <a:custGeom>
                <a:avLst/>
                <a:gdLst>
                  <a:gd name="T0" fmla="*/ 1 w 178"/>
                  <a:gd name="T1" fmla="*/ 1 h 196"/>
                  <a:gd name="T2" fmla="*/ 0 w 178"/>
                  <a:gd name="T3" fmla="*/ 1 h 196"/>
                  <a:gd name="T4" fmla="*/ 1 w 178"/>
                  <a:gd name="T5" fmla="*/ 0 h 196"/>
                  <a:gd name="T6" fmla="*/ 1 w 178"/>
                  <a:gd name="T7" fmla="*/ 1 h 196"/>
                  <a:gd name="T8" fmla="*/ 1 w 178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96">
                    <a:moveTo>
                      <a:pt x="4" y="196"/>
                    </a:moveTo>
                    <a:lnTo>
                      <a:pt x="0" y="174"/>
                    </a:lnTo>
                    <a:lnTo>
                      <a:pt x="175" y="0"/>
                    </a:lnTo>
                    <a:lnTo>
                      <a:pt x="178" y="22"/>
                    </a:lnTo>
                    <a:lnTo>
                      <a:pt x="4" y="19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Freeform 118"/>
              <p:cNvSpPr>
                <a:spLocks/>
              </p:cNvSpPr>
              <p:nvPr/>
            </p:nvSpPr>
            <p:spPr bwMode="auto">
              <a:xfrm>
                <a:off x="3344" y="2464"/>
                <a:ext cx="108" cy="121"/>
              </a:xfrm>
              <a:custGeom>
                <a:avLst/>
                <a:gdLst>
                  <a:gd name="T0" fmla="*/ 1 w 180"/>
                  <a:gd name="T1" fmla="*/ 1 h 196"/>
                  <a:gd name="T2" fmla="*/ 0 w 180"/>
                  <a:gd name="T3" fmla="*/ 1 h 196"/>
                  <a:gd name="T4" fmla="*/ 1 w 180"/>
                  <a:gd name="T5" fmla="*/ 0 h 196"/>
                  <a:gd name="T6" fmla="*/ 1 w 180"/>
                  <a:gd name="T7" fmla="*/ 1 h 196"/>
                  <a:gd name="T8" fmla="*/ 1 w 180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196">
                    <a:moveTo>
                      <a:pt x="5" y="19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0" y="22"/>
                    </a:lnTo>
                    <a:lnTo>
                      <a:pt x="5" y="19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Freeform 119"/>
              <p:cNvSpPr>
                <a:spLocks/>
              </p:cNvSpPr>
              <p:nvPr/>
            </p:nvSpPr>
            <p:spPr bwMode="auto">
              <a:xfrm>
                <a:off x="3337" y="2421"/>
                <a:ext cx="111" cy="149"/>
              </a:xfrm>
              <a:custGeom>
                <a:avLst/>
                <a:gdLst>
                  <a:gd name="T0" fmla="*/ 1 w 186"/>
                  <a:gd name="T1" fmla="*/ 1 h 246"/>
                  <a:gd name="T2" fmla="*/ 0 w 186"/>
                  <a:gd name="T3" fmla="*/ 1 h 246"/>
                  <a:gd name="T4" fmla="*/ 1 w 186"/>
                  <a:gd name="T5" fmla="*/ 0 h 246"/>
                  <a:gd name="T6" fmla="*/ 1 w 186"/>
                  <a:gd name="T7" fmla="*/ 1 h 246"/>
                  <a:gd name="T8" fmla="*/ 1 w 186"/>
                  <a:gd name="T9" fmla="*/ 1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246">
                    <a:moveTo>
                      <a:pt x="12" y="24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6" y="72"/>
                    </a:lnTo>
                    <a:lnTo>
                      <a:pt x="12" y="24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Freeform 120"/>
              <p:cNvSpPr>
                <a:spLocks/>
              </p:cNvSpPr>
              <p:nvPr/>
            </p:nvSpPr>
            <p:spPr bwMode="auto">
              <a:xfrm>
                <a:off x="3342" y="2450"/>
                <a:ext cx="106" cy="120"/>
              </a:xfrm>
              <a:custGeom>
                <a:avLst/>
                <a:gdLst>
                  <a:gd name="T0" fmla="*/ 1 w 177"/>
                  <a:gd name="T1" fmla="*/ 1 h 198"/>
                  <a:gd name="T2" fmla="*/ 0 w 177"/>
                  <a:gd name="T3" fmla="*/ 1 h 198"/>
                  <a:gd name="T4" fmla="*/ 1 w 177"/>
                  <a:gd name="T5" fmla="*/ 0 h 198"/>
                  <a:gd name="T6" fmla="*/ 1 w 177"/>
                  <a:gd name="T7" fmla="*/ 1 h 198"/>
                  <a:gd name="T8" fmla="*/ 1 w 177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98">
                    <a:moveTo>
                      <a:pt x="3" y="19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24"/>
                    </a:lnTo>
                    <a:lnTo>
                      <a:pt x="3" y="19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Freeform 121"/>
              <p:cNvSpPr>
                <a:spLocks/>
              </p:cNvSpPr>
              <p:nvPr/>
            </p:nvSpPr>
            <p:spPr bwMode="auto">
              <a:xfrm>
                <a:off x="3341" y="2436"/>
                <a:ext cx="106" cy="121"/>
              </a:xfrm>
              <a:custGeom>
                <a:avLst/>
                <a:gdLst>
                  <a:gd name="T0" fmla="*/ 1 w 177"/>
                  <a:gd name="T1" fmla="*/ 1 h 198"/>
                  <a:gd name="T2" fmla="*/ 0 w 177"/>
                  <a:gd name="T3" fmla="*/ 1 h 198"/>
                  <a:gd name="T4" fmla="*/ 1 w 177"/>
                  <a:gd name="T5" fmla="*/ 0 h 198"/>
                  <a:gd name="T6" fmla="*/ 1 w 177"/>
                  <a:gd name="T7" fmla="*/ 1 h 198"/>
                  <a:gd name="T8" fmla="*/ 1 w 177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98">
                    <a:moveTo>
                      <a:pt x="3" y="19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24"/>
                    </a:lnTo>
                    <a:lnTo>
                      <a:pt x="3" y="19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Freeform 122"/>
              <p:cNvSpPr>
                <a:spLocks/>
              </p:cNvSpPr>
              <p:nvPr/>
            </p:nvSpPr>
            <p:spPr bwMode="auto">
              <a:xfrm>
                <a:off x="3337" y="2421"/>
                <a:ext cx="108" cy="121"/>
              </a:xfrm>
              <a:custGeom>
                <a:avLst/>
                <a:gdLst>
                  <a:gd name="T0" fmla="*/ 1 w 180"/>
                  <a:gd name="T1" fmla="*/ 1 h 198"/>
                  <a:gd name="T2" fmla="*/ 0 w 180"/>
                  <a:gd name="T3" fmla="*/ 1 h 198"/>
                  <a:gd name="T4" fmla="*/ 1 w 180"/>
                  <a:gd name="T5" fmla="*/ 0 h 198"/>
                  <a:gd name="T6" fmla="*/ 1 w 180"/>
                  <a:gd name="T7" fmla="*/ 1 h 198"/>
                  <a:gd name="T8" fmla="*/ 1 w 180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198">
                    <a:moveTo>
                      <a:pt x="6" y="19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0" y="24"/>
                    </a:lnTo>
                    <a:lnTo>
                      <a:pt x="6" y="19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Freeform 123"/>
              <p:cNvSpPr>
                <a:spLocks/>
              </p:cNvSpPr>
              <p:nvPr/>
            </p:nvSpPr>
            <p:spPr bwMode="auto">
              <a:xfrm>
                <a:off x="3332" y="2375"/>
                <a:ext cx="109" cy="152"/>
              </a:xfrm>
              <a:custGeom>
                <a:avLst/>
                <a:gdLst>
                  <a:gd name="T0" fmla="*/ 1 w 182"/>
                  <a:gd name="T1" fmla="*/ 1 h 249"/>
                  <a:gd name="T2" fmla="*/ 0 w 182"/>
                  <a:gd name="T3" fmla="*/ 1 h 249"/>
                  <a:gd name="T4" fmla="*/ 1 w 182"/>
                  <a:gd name="T5" fmla="*/ 0 h 249"/>
                  <a:gd name="T6" fmla="*/ 1 w 182"/>
                  <a:gd name="T7" fmla="*/ 1 h 249"/>
                  <a:gd name="T8" fmla="*/ 1 w 182"/>
                  <a:gd name="T9" fmla="*/ 1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2" h="249">
                    <a:moveTo>
                      <a:pt x="8" y="24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82" y="75"/>
                    </a:lnTo>
                    <a:lnTo>
                      <a:pt x="8" y="24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124"/>
              <p:cNvSpPr>
                <a:spLocks/>
              </p:cNvSpPr>
              <p:nvPr/>
            </p:nvSpPr>
            <p:spPr bwMode="auto">
              <a:xfrm>
                <a:off x="3335" y="2398"/>
                <a:ext cx="106" cy="129"/>
              </a:xfrm>
              <a:custGeom>
                <a:avLst/>
                <a:gdLst>
                  <a:gd name="T0" fmla="*/ 1 w 179"/>
                  <a:gd name="T1" fmla="*/ 1 h 211"/>
                  <a:gd name="T2" fmla="*/ 0 w 179"/>
                  <a:gd name="T3" fmla="*/ 1 h 211"/>
                  <a:gd name="T4" fmla="*/ 1 w 179"/>
                  <a:gd name="T5" fmla="*/ 0 h 211"/>
                  <a:gd name="T6" fmla="*/ 1 w 179"/>
                  <a:gd name="T7" fmla="*/ 1 h 211"/>
                  <a:gd name="T8" fmla="*/ 1 w 179"/>
                  <a:gd name="T9" fmla="*/ 1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11">
                    <a:moveTo>
                      <a:pt x="5" y="211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9" y="37"/>
                    </a:lnTo>
                    <a:lnTo>
                      <a:pt x="5" y="21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125"/>
              <p:cNvSpPr>
                <a:spLocks/>
              </p:cNvSpPr>
              <p:nvPr/>
            </p:nvSpPr>
            <p:spPr bwMode="auto">
              <a:xfrm>
                <a:off x="3332" y="2375"/>
                <a:ext cx="107" cy="129"/>
              </a:xfrm>
              <a:custGeom>
                <a:avLst/>
                <a:gdLst>
                  <a:gd name="T0" fmla="*/ 1 w 177"/>
                  <a:gd name="T1" fmla="*/ 1 h 212"/>
                  <a:gd name="T2" fmla="*/ 0 w 177"/>
                  <a:gd name="T3" fmla="*/ 1 h 212"/>
                  <a:gd name="T4" fmla="*/ 1 w 177"/>
                  <a:gd name="T5" fmla="*/ 0 h 212"/>
                  <a:gd name="T6" fmla="*/ 1 w 177"/>
                  <a:gd name="T7" fmla="*/ 1 h 212"/>
                  <a:gd name="T8" fmla="*/ 1 w 177"/>
                  <a:gd name="T9" fmla="*/ 1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12">
                    <a:moveTo>
                      <a:pt x="3" y="21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38"/>
                    </a:lnTo>
                    <a:lnTo>
                      <a:pt x="3" y="21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Freeform 126"/>
              <p:cNvSpPr>
                <a:spLocks/>
              </p:cNvSpPr>
              <p:nvPr/>
            </p:nvSpPr>
            <p:spPr bwMode="auto">
              <a:xfrm>
                <a:off x="3326" y="2328"/>
                <a:ext cx="109" cy="153"/>
              </a:xfrm>
              <a:custGeom>
                <a:avLst/>
                <a:gdLst>
                  <a:gd name="T0" fmla="*/ 1 w 182"/>
                  <a:gd name="T1" fmla="*/ 1 h 251"/>
                  <a:gd name="T2" fmla="*/ 0 w 182"/>
                  <a:gd name="T3" fmla="*/ 1 h 251"/>
                  <a:gd name="T4" fmla="*/ 1 w 182"/>
                  <a:gd name="T5" fmla="*/ 0 h 251"/>
                  <a:gd name="T6" fmla="*/ 1 w 182"/>
                  <a:gd name="T7" fmla="*/ 1 h 251"/>
                  <a:gd name="T8" fmla="*/ 1 w 182"/>
                  <a:gd name="T9" fmla="*/ 1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2" h="251">
                    <a:moveTo>
                      <a:pt x="10" y="251"/>
                    </a:moveTo>
                    <a:lnTo>
                      <a:pt x="0" y="173"/>
                    </a:lnTo>
                    <a:lnTo>
                      <a:pt x="174" y="0"/>
                    </a:lnTo>
                    <a:lnTo>
                      <a:pt x="182" y="77"/>
                    </a:lnTo>
                    <a:lnTo>
                      <a:pt x="10" y="25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Freeform 127"/>
              <p:cNvSpPr>
                <a:spLocks/>
              </p:cNvSpPr>
              <p:nvPr/>
            </p:nvSpPr>
            <p:spPr bwMode="auto">
              <a:xfrm>
                <a:off x="3329" y="2352"/>
                <a:ext cx="106" cy="129"/>
              </a:xfrm>
              <a:custGeom>
                <a:avLst/>
                <a:gdLst>
                  <a:gd name="T0" fmla="*/ 1 w 177"/>
                  <a:gd name="T1" fmla="*/ 1 h 211"/>
                  <a:gd name="T2" fmla="*/ 0 w 177"/>
                  <a:gd name="T3" fmla="*/ 1 h 211"/>
                  <a:gd name="T4" fmla="*/ 1 w 177"/>
                  <a:gd name="T5" fmla="*/ 0 h 211"/>
                  <a:gd name="T6" fmla="*/ 1 w 177"/>
                  <a:gd name="T7" fmla="*/ 1 h 211"/>
                  <a:gd name="T8" fmla="*/ 1 w 177"/>
                  <a:gd name="T9" fmla="*/ 1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11">
                    <a:moveTo>
                      <a:pt x="5" y="211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77" y="37"/>
                    </a:lnTo>
                    <a:lnTo>
                      <a:pt x="5" y="21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128"/>
              <p:cNvSpPr>
                <a:spLocks/>
              </p:cNvSpPr>
              <p:nvPr/>
            </p:nvSpPr>
            <p:spPr bwMode="auto">
              <a:xfrm>
                <a:off x="3326" y="2328"/>
                <a:ext cx="107" cy="129"/>
              </a:xfrm>
              <a:custGeom>
                <a:avLst/>
                <a:gdLst>
                  <a:gd name="T0" fmla="*/ 1 w 179"/>
                  <a:gd name="T1" fmla="*/ 1 h 212"/>
                  <a:gd name="T2" fmla="*/ 0 w 179"/>
                  <a:gd name="T3" fmla="*/ 1 h 212"/>
                  <a:gd name="T4" fmla="*/ 1 w 179"/>
                  <a:gd name="T5" fmla="*/ 0 h 212"/>
                  <a:gd name="T6" fmla="*/ 1 w 179"/>
                  <a:gd name="T7" fmla="*/ 1 h 212"/>
                  <a:gd name="T8" fmla="*/ 1 w 179"/>
                  <a:gd name="T9" fmla="*/ 1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12">
                    <a:moveTo>
                      <a:pt x="5" y="212"/>
                    </a:moveTo>
                    <a:lnTo>
                      <a:pt x="0" y="173"/>
                    </a:lnTo>
                    <a:lnTo>
                      <a:pt x="174" y="0"/>
                    </a:lnTo>
                    <a:lnTo>
                      <a:pt x="179" y="40"/>
                    </a:lnTo>
                    <a:lnTo>
                      <a:pt x="5" y="21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129"/>
              <p:cNvSpPr>
                <a:spLocks/>
              </p:cNvSpPr>
              <p:nvPr/>
            </p:nvSpPr>
            <p:spPr bwMode="auto">
              <a:xfrm>
                <a:off x="3321" y="2278"/>
                <a:ext cx="109" cy="155"/>
              </a:xfrm>
              <a:custGeom>
                <a:avLst/>
                <a:gdLst>
                  <a:gd name="T0" fmla="*/ 1 w 181"/>
                  <a:gd name="T1" fmla="*/ 1 h 254"/>
                  <a:gd name="T2" fmla="*/ 0 w 181"/>
                  <a:gd name="T3" fmla="*/ 1 h 254"/>
                  <a:gd name="T4" fmla="*/ 1 w 181"/>
                  <a:gd name="T5" fmla="*/ 0 h 254"/>
                  <a:gd name="T6" fmla="*/ 1 w 181"/>
                  <a:gd name="T7" fmla="*/ 1 h 254"/>
                  <a:gd name="T8" fmla="*/ 1 w 181"/>
                  <a:gd name="T9" fmla="*/ 1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" h="254">
                    <a:moveTo>
                      <a:pt x="7" y="254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1" y="81"/>
                    </a:lnTo>
                    <a:lnTo>
                      <a:pt x="7" y="25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Freeform 130"/>
              <p:cNvSpPr>
                <a:spLocks/>
              </p:cNvSpPr>
              <p:nvPr/>
            </p:nvSpPr>
            <p:spPr bwMode="auto">
              <a:xfrm>
                <a:off x="3318" y="2228"/>
                <a:ext cx="108" cy="157"/>
              </a:xfrm>
              <a:custGeom>
                <a:avLst/>
                <a:gdLst>
                  <a:gd name="T0" fmla="*/ 1 w 181"/>
                  <a:gd name="T1" fmla="*/ 1 h 256"/>
                  <a:gd name="T2" fmla="*/ 0 w 181"/>
                  <a:gd name="T3" fmla="*/ 1 h 256"/>
                  <a:gd name="T4" fmla="*/ 1 w 181"/>
                  <a:gd name="T5" fmla="*/ 0 h 256"/>
                  <a:gd name="T6" fmla="*/ 1 w 181"/>
                  <a:gd name="T7" fmla="*/ 1 h 256"/>
                  <a:gd name="T8" fmla="*/ 1 w 181"/>
                  <a:gd name="T9" fmla="*/ 1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" h="256">
                    <a:moveTo>
                      <a:pt x="7" y="25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1" y="82"/>
                    </a:lnTo>
                    <a:lnTo>
                      <a:pt x="7" y="25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Freeform 131"/>
              <p:cNvSpPr>
                <a:spLocks/>
              </p:cNvSpPr>
              <p:nvPr/>
            </p:nvSpPr>
            <p:spPr bwMode="auto">
              <a:xfrm>
                <a:off x="3320" y="2253"/>
                <a:ext cx="106" cy="132"/>
              </a:xfrm>
              <a:custGeom>
                <a:avLst/>
                <a:gdLst>
                  <a:gd name="T0" fmla="*/ 1 w 178"/>
                  <a:gd name="T1" fmla="*/ 1 h 215"/>
                  <a:gd name="T2" fmla="*/ 0 w 178"/>
                  <a:gd name="T3" fmla="*/ 1 h 215"/>
                  <a:gd name="T4" fmla="*/ 1 w 178"/>
                  <a:gd name="T5" fmla="*/ 0 h 215"/>
                  <a:gd name="T6" fmla="*/ 1 w 178"/>
                  <a:gd name="T7" fmla="*/ 1 h 215"/>
                  <a:gd name="T8" fmla="*/ 1 w 178"/>
                  <a:gd name="T9" fmla="*/ 1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215">
                    <a:moveTo>
                      <a:pt x="4" y="215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41"/>
                    </a:lnTo>
                    <a:lnTo>
                      <a:pt x="4" y="21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Freeform 132"/>
              <p:cNvSpPr>
                <a:spLocks/>
              </p:cNvSpPr>
              <p:nvPr/>
            </p:nvSpPr>
            <p:spPr bwMode="auto">
              <a:xfrm>
                <a:off x="3318" y="2228"/>
                <a:ext cx="106" cy="131"/>
              </a:xfrm>
              <a:custGeom>
                <a:avLst/>
                <a:gdLst>
                  <a:gd name="T0" fmla="*/ 1 w 177"/>
                  <a:gd name="T1" fmla="*/ 1 h 215"/>
                  <a:gd name="T2" fmla="*/ 0 w 177"/>
                  <a:gd name="T3" fmla="*/ 1 h 215"/>
                  <a:gd name="T4" fmla="*/ 1 w 177"/>
                  <a:gd name="T5" fmla="*/ 0 h 215"/>
                  <a:gd name="T6" fmla="*/ 1 w 177"/>
                  <a:gd name="T7" fmla="*/ 1 h 215"/>
                  <a:gd name="T8" fmla="*/ 1 w 177"/>
                  <a:gd name="T9" fmla="*/ 1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15">
                    <a:moveTo>
                      <a:pt x="3" y="215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41"/>
                    </a:lnTo>
                    <a:lnTo>
                      <a:pt x="3" y="21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Freeform 133"/>
              <p:cNvSpPr>
                <a:spLocks/>
              </p:cNvSpPr>
              <p:nvPr/>
            </p:nvSpPr>
            <p:spPr bwMode="auto">
              <a:xfrm>
                <a:off x="3313" y="2125"/>
                <a:ext cx="109" cy="209"/>
              </a:xfrm>
              <a:custGeom>
                <a:avLst/>
                <a:gdLst>
                  <a:gd name="T0" fmla="*/ 1 w 183"/>
                  <a:gd name="T1" fmla="*/ 1 h 343"/>
                  <a:gd name="T2" fmla="*/ 0 w 183"/>
                  <a:gd name="T3" fmla="*/ 1 h 343"/>
                  <a:gd name="T4" fmla="*/ 1 w 183"/>
                  <a:gd name="T5" fmla="*/ 0 h 343"/>
                  <a:gd name="T6" fmla="*/ 1 w 183"/>
                  <a:gd name="T7" fmla="*/ 1 h 343"/>
                  <a:gd name="T8" fmla="*/ 1 w 183"/>
                  <a:gd name="T9" fmla="*/ 1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3" h="343">
                    <a:moveTo>
                      <a:pt x="9" y="343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83" y="169"/>
                    </a:lnTo>
                    <a:lnTo>
                      <a:pt x="9" y="34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Freeform 134"/>
              <p:cNvSpPr>
                <a:spLocks/>
              </p:cNvSpPr>
              <p:nvPr/>
            </p:nvSpPr>
            <p:spPr bwMode="auto">
              <a:xfrm>
                <a:off x="3314" y="2177"/>
                <a:ext cx="108" cy="157"/>
              </a:xfrm>
              <a:custGeom>
                <a:avLst/>
                <a:gdLst>
                  <a:gd name="T0" fmla="*/ 1 w 179"/>
                  <a:gd name="T1" fmla="*/ 1 h 258"/>
                  <a:gd name="T2" fmla="*/ 0 w 179"/>
                  <a:gd name="T3" fmla="*/ 1 h 258"/>
                  <a:gd name="T4" fmla="*/ 1 w 179"/>
                  <a:gd name="T5" fmla="*/ 0 h 258"/>
                  <a:gd name="T6" fmla="*/ 1 w 179"/>
                  <a:gd name="T7" fmla="*/ 1 h 258"/>
                  <a:gd name="T8" fmla="*/ 1 w 179"/>
                  <a:gd name="T9" fmla="*/ 1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58">
                    <a:moveTo>
                      <a:pt x="5" y="258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79" y="84"/>
                    </a:lnTo>
                    <a:lnTo>
                      <a:pt x="5" y="25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Freeform 135"/>
              <p:cNvSpPr>
                <a:spLocks/>
              </p:cNvSpPr>
              <p:nvPr/>
            </p:nvSpPr>
            <p:spPr bwMode="auto">
              <a:xfrm>
                <a:off x="3313" y="2125"/>
                <a:ext cx="105" cy="157"/>
              </a:xfrm>
              <a:custGeom>
                <a:avLst/>
                <a:gdLst>
                  <a:gd name="T0" fmla="*/ 1 w 178"/>
                  <a:gd name="T1" fmla="*/ 1 h 257"/>
                  <a:gd name="T2" fmla="*/ 0 w 178"/>
                  <a:gd name="T3" fmla="*/ 1 h 257"/>
                  <a:gd name="T4" fmla="*/ 1 w 178"/>
                  <a:gd name="T5" fmla="*/ 0 h 257"/>
                  <a:gd name="T6" fmla="*/ 1 w 178"/>
                  <a:gd name="T7" fmla="*/ 1 h 257"/>
                  <a:gd name="T8" fmla="*/ 1 w 178"/>
                  <a:gd name="T9" fmla="*/ 1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257">
                    <a:moveTo>
                      <a:pt x="4" y="257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8" y="85"/>
                    </a:lnTo>
                    <a:lnTo>
                      <a:pt x="4" y="25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Freeform 136"/>
              <p:cNvSpPr>
                <a:spLocks/>
              </p:cNvSpPr>
              <p:nvPr/>
            </p:nvSpPr>
            <p:spPr bwMode="auto">
              <a:xfrm>
                <a:off x="3308" y="2022"/>
                <a:ext cx="108" cy="209"/>
              </a:xfrm>
              <a:custGeom>
                <a:avLst/>
                <a:gdLst>
                  <a:gd name="T0" fmla="*/ 1 w 179"/>
                  <a:gd name="T1" fmla="*/ 1 h 343"/>
                  <a:gd name="T2" fmla="*/ 0 w 179"/>
                  <a:gd name="T3" fmla="*/ 1 h 343"/>
                  <a:gd name="T4" fmla="*/ 1 w 179"/>
                  <a:gd name="T5" fmla="*/ 0 h 343"/>
                  <a:gd name="T6" fmla="*/ 1 w 179"/>
                  <a:gd name="T7" fmla="*/ 1 h 343"/>
                  <a:gd name="T8" fmla="*/ 1 w 179"/>
                  <a:gd name="T9" fmla="*/ 1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343">
                    <a:moveTo>
                      <a:pt x="6" y="343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9" y="169"/>
                    </a:lnTo>
                    <a:lnTo>
                      <a:pt x="6" y="34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" name="Freeform 137"/>
              <p:cNvSpPr>
                <a:spLocks/>
              </p:cNvSpPr>
              <p:nvPr/>
            </p:nvSpPr>
            <p:spPr bwMode="auto">
              <a:xfrm>
                <a:off x="3311" y="2075"/>
                <a:ext cx="105" cy="156"/>
              </a:xfrm>
              <a:custGeom>
                <a:avLst/>
                <a:gdLst>
                  <a:gd name="T0" fmla="*/ 1 w 176"/>
                  <a:gd name="T1" fmla="*/ 1 h 258"/>
                  <a:gd name="T2" fmla="*/ 0 w 176"/>
                  <a:gd name="T3" fmla="*/ 1 h 258"/>
                  <a:gd name="T4" fmla="*/ 1 w 176"/>
                  <a:gd name="T5" fmla="*/ 0 h 258"/>
                  <a:gd name="T6" fmla="*/ 1 w 176"/>
                  <a:gd name="T7" fmla="*/ 1 h 258"/>
                  <a:gd name="T8" fmla="*/ 1 w 176"/>
                  <a:gd name="T9" fmla="*/ 1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258">
                    <a:moveTo>
                      <a:pt x="3" y="25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84"/>
                    </a:lnTo>
                    <a:lnTo>
                      <a:pt x="3" y="25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Freeform 138"/>
              <p:cNvSpPr>
                <a:spLocks/>
              </p:cNvSpPr>
              <p:nvPr/>
            </p:nvSpPr>
            <p:spPr bwMode="auto">
              <a:xfrm>
                <a:off x="3308" y="2022"/>
                <a:ext cx="107" cy="159"/>
              </a:xfrm>
              <a:custGeom>
                <a:avLst/>
                <a:gdLst>
                  <a:gd name="T0" fmla="*/ 1 w 177"/>
                  <a:gd name="T1" fmla="*/ 1 h 259"/>
                  <a:gd name="T2" fmla="*/ 0 w 177"/>
                  <a:gd name="T3" fmla="*/ 1 h 259"/>
                  <a:gd name="T4" fmla="*/ 1 w 177"/>
                  <a:gd name="T5" fmla="*/ 0 h 259"/>
                  <a:gd name="T6" fmla="*/ 1 w 177"/>
                  <a:gd name="T7" fmla="*/ 1 h 259"/>
                  <a:gd name="T8" fmla="*/ 1 w 177"/>
                  <a:gd name="T9" fmla="*/ 1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59">
                    <a:moveTo>
                      <a:pt x="3" y="25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85"/>
                    </a:lnTo>
                    <a:lnTo>
                      <a:pt x="3" y="25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Freeform 139"/>
              <p:cNvSpPr>
                <a:spLocks/>
              </p:cNvSpPr>
              <p:nvPr/>
            </p:nvSpPr>
            <p:spPr bwMode="auto">
              <a:xfrm>
                <a:off x="3307" y="1922"/>
                <a:ext cx="105" cy="206"/>
              </a:xfrm>
              <a:custGeom>
                <a:avLst/>
                <a:gdLst>
                  <a:gd name="T0" fmla="*/ 1 w 178"/>
                  <a:gd name="T1" fmla="*/ 1 h 338"/>
                  <a:gd name="T2" fmla="*/ 0 w 178"/>
                  <a:gd name="T3" fmla="*/ 1 h 338"/>
                  <a:gd name="T4" fmla="*/ 1 w 178"/>
                  <a:gd name="T5" fmla="*/ 0 h 338"/>
                  <a:gd name="T6" fmla="*/ 1 w 178"/>
                  <a:gd name="T7" fmla="*/ 1 h 338"/>
                  <a:gd name="T8" fmla="*/ 1 w 178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338">
                    <a:moveTo>
                      <a:pt x="4" y="33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164"/>
                    </a:lnTo>
                    <a:lnTo>
                      <a:pt x="4" y="33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Freeform 140"/>
              <p:cNvSpPr>
                <a:spLocks/>
              </p:cNvSpPr>
              <p:nvPr/>
            </p:nvSpPr>
            <p:spPr bwMode="auto">
              <a:xfrm>
                <a:off x="3306" y="1828"/>
                <a:ext cx="105" cy="200"/>
              </a:xfrm>
              <a:custGeom>
                <a:avLst/>
                <a:gdLst>
                  <a:gd name="T0" fmla="*/ 1 w 175"/>
                  <a:gd name="T1" fmla="*/ 1 h 328"/>
                  <a:gd name="T2" fmla="*/ 0 w 175"/>
                  <a:gd name="T3" fmla="*/ 1 h 328"/>
                  <a:gd name="T4" fmla="*/ 1 w 175"/>
                  <a:gd name="T5" fmla="*/ 0 h 328"/>
                  <a:gd name="T6" fmla="*/ 1 w 175"/>
                  <a:gd name="T7" fmla="*/ 1 h 328"/>
                  <a:gd name="T8" fmla="*/ 1 w 175"/>
                  <a:gd name="T9" fmla="*/ 1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328">
                    <a:moveTo>
                      <a:pt x="1" y="328"/>
                    </a:moveTo>
                    <a:lnTo>
                      <a:pt x="0" y="173"/>
                    </a:lnTo>
                    <a:lnTo>
                      <a:pt x="174" y="0"/>
                    </a:lnTo>
                    <a:lnTo>
                      <a:pt x="175" y="154"/>
                    </a:lnTo>
                    <a:lnTo>
                      <a:pt x="1" y="32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Freeform 141"/>
              <p:cNvSpPr>
                <a:spLocks/>
              </p:cNvSpPr>
              <p:nvPr/>
            </p:nvSpPr>
            <p:spPr bwMode="auto">
              <a:xfrm>
                <a:off x="3306" y="1741"/>
                <a:ext cx="104" cy="192"/>
              </a:xfrm>
              <a:custGeom>
                <a:avLst/>
                <a:gdLst>
                  <a:gd name="T0" fmla="*/ 0 w 174"/>
                  <a:gd name="T1" fmla="*/ 1 h 314"/>
                  <a:gd name="T2" fmla="*/ 1 w 174"/>
                  <a:gd name="T3" fmla="*/ 1 h 314"/>
                  <a:gd name="T4" fmla="*/ 1 w 174"/>
                  <a:gd name="T5" fmla="*/ 0 h 314"/>
                  <a:gd name="T6" fmla="*/ 1 w 174"/>
                  <a:gd name="T7" fmla="*/ 1 h 314"/>
                  <a:gd name="T8" fmla="*/ 0 w 174"/>
                  <a:gd name="T9" fmla="*/ 1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314">
                    <a:moveTo>
                      <a:pt x="0" y="314"/>
                    </a:moveTo>
                    <a:lnTo>
                      <a:pt x="1" y="174"/>
                    </a:lnTo>
                    <a:lnTo>
                      <a:pt x="174" y="0"/>
                    </a:lnTo>
                    <a:lnTo>
                      <a:pt x="174" y="141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Freeform 142"/>
              <p:cNvSpPr>
                <a:spLocks/>
              </p:cNvSpPr>
              <p:nvPr/>
            </p:nvSpPr>
            <p:spPr bwMode="auto">
              <a:xfrm>
                <a:off x="3307" y="1610"/>
                <a:ext cx="104" cy="238"/>
              </a:xfrm>
              <a:custGeom>
                <a:avLst/>
                <a:gdLst>
                  <a:gd name="T0" fmla="*/ 0 w 174"/>
                  <a:gd name="T1" fmla="*/ 1 h 391"/>
                  <a:gd name="T2" fmla="*/ 1 w 174"/>
                  <a:gd name="T3" fmla="*/ 1 h 391"/>
                  <a:gd name="T4" fmla="*/ 1 w 174"/>
                  <a:gd name="T5" fmla="*/ 0 h 391"/>
                  <a:gd name="T6" fmla="*/ 1 w 174"/>
                  <a:gd name="T7" fmla="*/ 1 h 391"/>
                  <a:gd name="T8" fmla="*/ 0 w 174"/>
                  <a:gd name="T9" fmla="*/ 1 h 3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391">
                    <a:moveTo>
                      <a:pt x="0" y="391"/>
                    </a:moveTo>
                    <a:lnTo>
                      <a:pt x="2" y="174"/>
                    </a:lnTo>
                    <a:lnTo>
                      <a:pt x="174" y="0"/>
                    </a:lnTo>
                    <a:lnTo>
                      <a:pt x="173" y="217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Freeform 143"/>
              <p:cNvSpPr>
                <a:spLocks/>
              </p:cNvSpPr>
              <p:nvPr/>
            </p:nvSpPr>
            <p:spPr bwMode="auto">
              <a:xfrm>
                <a:off x="3307" y="1568"/>
                <a:ext cx="104" cy="148"/>
              </a:xfrm>
              <a:custGeom>
                <a:avLst/>
                <a:gdLst>
                  <a:gd name="T0" fmla="*/ 0 w 172"/>
                  <a:gd name="T1" fmla="*/ 1 h 242"/>
                  <a:gd name="T2" fmla="*/ 0 w 172"/>
                  <a:gd name="T3" fmla="*/ 1 h 242"/>
                  <a:gd name="T4" fmla="*/ 1 w 172"/>
                  <a:gd name="T5" fmla="*/ 0 h 242"/>
                  <a:gd name="T6" fmla="*/ 1 w 172"/>
                  <a:gd name="T7" fmla="*/ 1 h 242"/>
                  <a:gd name="T8" fmla="*/ 0 w 172"/>
                  <a:gd name="T9" fmla="*/ 1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42">
                    <a:moveTo>
                      <a:pt x="0" y="24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68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Freeform 144"/>
              <p:cNvSpPr>
                <a:spLocks/>
              </p:cNvSpPr>
              <p:nvPr/>
            </p:nvSpPr>
            <p:spPr bwMode="auto">
              <a:xfrm>
                <a:off x="3307" y="1595"/>
                <a:ext cx="104" cy="121"/>
              </a:xfrm>
              <a:custGeom>
                <a:avLst/>
                <a:gdLst>
                  <a:gd name="T0" fmla="*/ 0 w 172"/>
                  <a:gd name="T1" fmla="*/ 1 h 198"/>
                  <a:gd name="T2" fmla="*/ 0 w 172"/>
                  <a:gd name="T3" fmla="*/ 1 h 198"/>
                  <a:gd name="T4" fmla="*/ 1 w 172"/>
                  <a:gd name="T5" fmla="*/ 0 h 198"/>
                  <a:gd name="T6" fmla="*/ 1 w 172"/>
                  <a:gd name="T7" fmla="*/ 1 h 198"/>
                  <a:gd name="T8" fmla="*/ 0 w 172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98">
                    <a:moveTo>
                      <a:pt x="0" y="198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24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Freeform 145"/>
              <p:cNvSpPr>
                <a:spLocks/>
              </p:cNvSpPr>
              <p:nvPr/>
            </p:nvSpPr>
            <p:spPr bwMode="auto">
              <a:xfrm>
                <a:off x="3307" y="1581"/>
                <a:ext cx="104" cy="120"/>
              </a:xfrm>
              <a:custGeom>
                <a:avLst/>
                <a:gdLst>
                  <a:gd name="T0" fmla="*/ 0 w 172"/>
                  <a:gd name="T1" fmla="*/ 1 h 196"/>
                  <a:gd name="T2" fmla="*/ 0 w 172"/>
                  <a:gd name="T3" fmla="*/ 1 h 196"/>
                  <a:gd name="T4" fmla="*/ 1 w 172"/>
                  <a:gd name="T5" fmla="*/ 0 h 196"/>
                  <a:gd name="T6" fmla="*/ 1 w 172"/>
                  <a:gd name="T7" fmla="*/ 1 h 196"/>
                  <a:gd name="T8" fmla="*/ 0 w 172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96">
                    <a:moveTo>
                      <a:pt x="0" y="19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22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Freeform 146"/>
              <p:cNvSpPr>
                <a:spLocks/>
              </p:cNvSpPr>
              <p:nvPr/>
            </p:nvSpPr>
            <p:spPr bwMode="auto">
              <a:xfrm>
                <a:off x="3307" y="1568"/>
                <a:ext cx="104" cy="120"/>
              </a:xfrm>
              <a:custGeom>
                <a:avLst/>
                <a:gdLst>
                  <a:gd name="T0" fmla="*/ 0 w 172"/>
                  <a:gd name="T1" fmla="*/ 1 h 196"/>
                  <a:gd name="T2" fmla="*/ 0 w 172"/>
                  <a:gd name="T3" fmla="*/ 1 h 196"/>
                  <a:gd name="T4" fmla="*/ 1 w 172"/>
                  <a:gd name="T5" fmla="*/ 0 h 196"/>
                  <a:gd name="T6" fmla="*/ 1 w 172"/>
                  <a:gd name="T7" fmla="*/ 1 h 196"/>
                  <a:gd name="T8" fmla="*/ 0 w 172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96">
                    <a:moveTo>
                      <a:pt x="0" y="19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22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Freeform 147"/>
              <p:cNvSpPr>
                <a:spLocks/>
              </p:cNvSpPr>
              <p:nvPr/>
            </p:nvSpPr>
            <p:spPr bwMode="auto">
              <a:xfrm>
                <a:off x="3307" y="1547"/>
                <a:ext cx="104" cy="127"/>
              </a:xfrm>
              <a:custGeom>
                <a:avLst/>
                <a:gdLst>
                  <a:gd name="T0" fmla="*/ 1 w 174"/>
                  <a:gd name="T1" fmla="*/ 1 h 208"/>
                  <a:gd name="T2" fmla="*/ 0 w 174"/>
                  <a:gd name="T3" fmla="*/ 1 h 208"/>
                  <a:gd name="T4" fmla="*/ 1 w 174"/>
                  <a:gd name="T5" fmla="*/ 0 h 208"/>
                  <a:gd name="T6" fmla="*/ 1 w 174"/>
                  <a:gd name="T7" fmla="*/ 1 h 208"/>
                  <a:gd name="T8" fmla="*/ 1 w 174"/>
                  <a:gd name="T9" fmla="*/ 1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08">
                    <a:moveTo>
                      <a:pt x="2" y="20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4" y="34"/>
                    </a:lnTo>
                    <a:lnTo>
                      <a:pt x="2" y="20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Freeform 148"/>
              <p:cNvSpPr>
                <a:spLocks/>
              </p:cNvSpPr>
              <p:nvPr/>
            </p:nvSpPr>
            <p:spPr bwMode="auto">
              <a:xfrm>
                <a:off x="3307" y="1557"/>
                <a:ext cx="104" cy="117"/>
              </a:xfrm>
              <a:custGeom>
                <a:avLst/>
                <a:gdLst>
                  <a:gd name="T0" fmla="*/ 1 w 174"/>
                  <a:gd name="T1" fmla="*/ 1 h 191"/>
                  <a:gd name="T2" fmla="*/ 0 w 174"/>
                  <a:gd name="T3" fmla="*/ 1 h 191"/>
                  <a:gd name="T4" fmla="*/ 1 w 174"/>
                  <a:gd name="T5" fmla="*/ 0 h 191"/>
                  <a:gd name="T6" fmla="*/ 1 w 174"/>
                  <a:gd name="T7" fmla="*/ 1 h 191"/>
                  <a:gd name="T8" fmla="*/ 1 w 174"/>
                  <a:gd name="T9" fmla="*/ 1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91">
                    <a:moveTo>
                      <a:pt x="2" y="191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4" y="17"/>
                    </a:lnTo>
                    <a:lnTo>
                      <a:pt x="2" y="19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" name="Freeform 149"/>
              <p:cNvSpPr>
                <a:spLocks/>
              </p:cNvSpPr>
              <p:nvPr/>
            </p:nvSpPr>
            <p:spPr bwMode="auto">
              <a:xfrm>
                <a:off x="3307" y="1547"/>
                <a:ext cx="104" cy="116"/>
              </a:xfrm>
              <a:custGeom>
                <a:avLst/>
                <a:gdLst>
                  <a:gd name="T0" fmla="*/ 0 w 174"/>
                  <a:gd name="T1" fmla="*/ 1 h 191"/>
                  <a:gd name="T2" fmla="*/ 0 w 174"/>
                  <a:gd name="T3" fmla="*/ 1 h 191"/>
                  <a:gd name="T4" fmla="*/ 1 w 174"/>
                  <a:gd name="T5" fmla="*/ 0 h 191"/>
                  <a:gd name="T6" fmla="*/ 1 w 174"/>
                  <a:gd name="T7" fmla="*/ 1 h 191"/>
                  <a:gd name="T8" fmla="*/ 0 w 174"/>
                  <a:gd name="T9" fmla="*/ 1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91">
                    <a:moveTo>
                      <a:pt x="0" y="191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4" y="17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Freeform 150"/>
              <p:cNvSpPr>
                <a:spLocks/>
              </p:cNvSpPr>
              <p:nvPr/>
            </p:nvSpPr>
            <p:spPr bwMode="auto">
              <a:xfrm>
                <a:off x="3297" y="1556"/>
                <a:ext cx="121" cy="107"/>
              </a:xfrm>
              <a:custGeom>
                <a:avLst/>
                <a:gdLst>
                  <a:gd name="T0" fmla="*/ 1 w 203"/>
                  <a:gd name="T1" fmla="*/ 1 h 176"/>
                  <a:gd name="T2" fmla="*/ 0 w 203"/>
                  <a:gd name="T3" fmla="*/ 1 h 176"/>
                  <a:gd name="T4" fmla="*/ 1 w 203"/>
                  <a:gd name="T5" fmla="*/ 0 h 176"/>
                  <a:gd name="T6" fmla="*/ 1 w 203"/>
                  <a:gd name="T7" fmla="*/ 1 h 176"/>
                  <a:gd name="T8" fmla="*/ 1 w 203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" h="176">
                    <a:moveTo>
                      <a:pt x="31" y="176"/>
                    </a:moveTo>
                    <a:lnTo>
                      <a:pt x="0" y="175"/>
                    </a:lnTo>
                    <a:lnTo>
                      <a:pt x="172" y="0"/>
                    </a:lnTo>
                    <a:lnTo>
                      <a:pt x="203" y="2"/>
                    </a:lnTo>
                    <a:lnTo>
                      <a:pt x="31" y="17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Freeform 151"/>
              <p:cNvSpPr>
                <a:spLocks/>
              </p:cNvSpPr>
              <p:nvPr/>
            </p:nvSpPr>
            <p:spPr bwMode="auto">
              <a:xfrm>
                <a:off x="3405" y="2666"/>
                <a:ext cx="105" cy="114"/>
              </a:xfrm>
              <a:custGeom>
                <a:avLst/>
                <a:gdLst>
                  <a:gd name="T0" fmla="*/ 1 w 176"/>
                  <a:gd name="T1" fmla="*/ 1 h 186"/>
                  <a:gd name="T2" fmla="*/ 0 w 176"/>
                  <a:gd name="T3" fmla="*/ 1 h 186"/>
                  <a:gd name="T4" fmla="*/ 1 w 176"/>
                  <a:gd name="T5" fmla="*/ 0 h 186"/>
                  <a:gd name="T6" fmla="*/ 1 w 176"/>
                  <a:gd name="T7" fmla="*/ 1 h 186"/>
                  <a:gd name="T8" fmla="*/ 1 w 176"/>
                  <a:gd name="T9" fmla="*/ 1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6">
                    <a:moveTo>
                      <a:pt x="3" y="18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2"/>
                    </a:lnTo>
                    <a:lnTo>
                      <a:pt x="3" y="18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" name="Freeform 152"/>
              <p:cNvSpPr>
                <a:spLocks/>
              </p:cNvSpPr>
              <p:nvPr/>
            </p:nvSpPr>
            <p:spPr bwMode="auto">
              <a:xfrm>
                <a:off x="3403" y="2663"/>
                <a:ext cx="105" cy="110"/>
              </a:xfrm>
              <a:custGeom>
                <a:avLst/>
                <a:gdLst>
                  <a:gd name="T0" fmla="*/ 1 w 175"/>
                  <a:gd name="T1" fmla="*/ 1 h 181"/>
                  <a:gd name="T2" fmla="*/ 0 w 175"/>
                  <a:gd name="T3" fmla="*/ 1 h 181"/>
                  <a:gd name="T4" fmla="*/ 1 w 175"/>
                  <a:gd name="T5" fmla="*/ 0 h 181"/>
                  <a:gd name="T6" fmla="*/ 1 w 175"/>
                  <a:gd name="T7" fmla="*/ 1 h 181"/>
                  <a:gd name="T8" fmla="*/ 1 w 175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81">
                    <a:moveTo>
                      <a:pt x="3" y="181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5" y="7"/>
                    </a:lnTo>
                    <a:lnTo>
                      <a:pt x="3" y="18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153"/>
              <p:cNvSpPr>
                <a:spLocks/>
              </p:cNvSpPr>
              <p:nvPr/>
            </p:nvSpPr>
            <p:spPr bwMode="auto">
              <a:xfrm>
                <a:off x="3399" y="2657"/>
                <a:ext cx="107" cy="112"/>
              </a:xfrm>
              <a:custGeom>
                <a:avLst/>
                <a:gdLst>
                  <a:gd name="T0" fmla="*/ 1 w 177"/>
                  <a:gd name="T1" fmla="*/ 1 h 182"/>
                  <a:gd name="T2" fmla="*/ 0 w 177"/>
                  <a:gd name="T3" fmla="*/ 1 h 182"/>
                  <a:gd name="T4" fmla="*/ 1 w 177"/>
                  <a:gd name="T5" fmla="*/ 0 h 182"/>
                  <a:gd name="T6" fmla="*/ 1 w 177"/>
                  <a:gd name="T7" fmla="*/ 1 h 182"/>
                  <a:gd name="T8" fmla="*/ 1 w 177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2">
                    <a:moveTo>
                      <a:pt x="5" y="18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8"/>
                    </a:lnTo>
                    <a:lnTo>
                      <a:pt x="5" y="18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154"/>
              <p:cNvSpPr>
                <a:spLocks/>
              </p:cNvSpPr>
              <p:nvPr/>
            </p:nvSpPr>
            <p:spPr bwMode="auto">
              <a:xfrm>
                <a:off x="3398" y="2651"/>
                <a:ext cx="104" cy="112"/>
              </a:xfrm>
              <a:custGeom>
                <a:avLst/>
                <a:gdLst>
                  <a:gd name="T0" fmla="*/ 1 w 176"/>
                  <a:gd name="T1" fmla="*/ 1 h 185"/>
                  <a:gd name="T2" fmla="*/ 0 w 176"/>
                  <a:gd name="T3" fmla="*/ 1 h 185"/>
                  <a:gd name="T4" fmla="*/ 1 w 176"/>
                  <a:gd name="T5" fmla="*/ 0 h 185"/>
                  <a:gd name="T6" fmla="*/ 1 w 176"/>
                  <a:gd name="T7" fmla="*/ 1 h 185"/>
                  <a:gd name="T8" fmla="*/ 1 w 176"/>
                  <a:gd name="T9" fmla="*/ 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5">
                    <a:moveTo>
                      <a:pt x="4" y="18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1"/>
                    </a:lnTo>
                    <a:lnTo>
                      <a:pt x="4" y="18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155"/>
              <p:cNvSpPr>
                <a:spLocks/>
              </p:cNvSpPr>
              <p:nvPr/>
            </p:nvSpPr>
            <p:spPr bwMode="auto">
              <a:xfrm>
                <a:off x="3394" y="2641"/>
                <a:ext cx="107" cy="116"/>
              </a:xfrm>
              <a:custGeom>
                <a:avLst/>
                <a:gdLst>
                  <a:gd name="T0" fmla="*/ 1 w 177"/>
                  <a:gd name="T1" fmla="*/ 1 h 189"/>
                  <a:gd name="T2" fmla="*/ 0 w 177"/>
                  <a:gd name="T3" fmla="*/ 1 h 189"/>
                  <a:gd name="T4" fmla="*/ 1 w 177"/>
                  <a:gd name="T5" fmla="*/ 0 h 189"/>
                  <a:gd name="T6" fmla="*/ 1 w 177"/>
                  <a:gd name="T7" fmla="*/ 1 h 189"/>
                  <a:gd name="T8" fmla="*/ 1 w 177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9">
                    <a:moveTo>
                      <a:pt x="5" y="18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15"/>
                    </a:lnTo>
                    <a:lnTo>
                      <a:pt x="5" y="18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156"/>
              <p:cNvSpPr>
                <a:spLocks/>
              </p:cNvSpPr>
              <p:nvPr/>
            </p:nvSpPr>
            <p:spPr bwMode="auto">
              <a:xfrm>
                <a:off x="3392" y="2636"/>
                <a:ext cx="106" cy="112"/>
              </a:xfrm>
              <a:custGeom>
                <a:avLst/>
                <a:gdLst>
                  <a:gd name="T0" fmla="*/ 1 w 175"/>
                  <a:gd name="T1" fmla="*/ 1 h 183"/>
                  <a:gd name="T2" fmla="*/ 0 w 175"/>
                  <a:gd name="T3" fmla="*/ 1 h 183"/>
                  <a:gd name="T4" fmla="*/ 1 w 175"/>
                  <a:gd name="T5" fmla="*/ 0 h 183"/>
                  <a:gd name="T6" fmla="*/ 1 w 175"/>
                  <a:gd name="T7" fmla="*/ 1 h 183"/>
                  <a:gd name="T8" fmla="*/ 1 w 175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83">
                    <a:moveTo>
                      <a:pt x="3" y="183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5" y="9"/>
                    </a:lnTo>
                    <a:lnTo>
                      <a:pt x="3" y="18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157"/>
              <p:cNvSpPr>
                <a:spLocks/>
              </p:cNvSpPr>
              <p:nvPr/>
            </p:nvSpPr>
            <p:spPr bwMode="auto">
              <a:xfrm>
                <a:off x="3391" y="2629"/>
                <a:ext cx="104" cy="113"/>
              </a:xfrm>
              <a:custGeom>
                <a:avLst/>
                <a:gdLst>
                  <a:gd name="T0" fmla="*/ 1 w 176"/>
                  <a:gd name="T1" fmla="*/ 1 h 185"/>
                  <a:gd name="T2" fmla="*/ 0 w 176"/>
                  <a:gd name="T3" fmla="*/ 1 h 185"/>
                  <a:gd name="T4" fmla="*/ 1 w 176"/>
                  <a:gd name="T5" fmla="*/ 0 h 185"/>
                  <a:gd name="T6" fmla="*/ 1 w 176"/>
                  <a:gd name="T7" fmla="*/ 1 h 185"/>
                  <a:gd name="T8" fmla="*/ 1 w 176"/>
                  <a:gd name="T9" fmla="*/ 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5">
                    <a:moveTo>
                      <a:pt x="4" y="185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11"/>
                    </a:lnTo>
                    <a:lnTo>
                      <a:pt x="4" y="18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" name="Freeform 158"/>
              <p:cNvSpPr>
                <a:spLocks/>
              </p:cNvSpPr>
              <p:nvPr/>
            </p:nvSpPr>
            <p:spPr bwMode="auto">
              <a:xfrm>
                <a:off x="3388" y="2621"/>
                <a:ext cx="106" cy="114"/>
              </a:xfrm>
              <a:custGeom>
                <a:avLst/>
                <a:gdLst>
                  <a:gd name="T0" fmla="*/ 1 w 176"/>
                  <a:gd name="T1" fmla="*/ 1 h 186"/>
                  <a:gd name="T2" fmla="*/ 0 w 176"/>
                  <a:gd name="T3" fmla="*/ 1 h 186"/>
                  <a:gd name="T4" fmla="*/ 1 w 176"/>
                  <a:gd name="T5" fmla="*/ 0 h 186"/>
                  <a:gd name="T6" fmla="*/ 1 w 176"/>
                  <a:gd name="T7" fmla="*/ 1 h 186"/>
                  <a:gd name="T8" fmla="*/ 1 w 176"/>
                  <a:gd name="T9" fmla="*/ 1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6">
                    <a:moveTo>
                      <a:pt x="3" y="18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2"/>
                    </a:lnTo>
                    <a:lnTo>
                      <a:pt x="3" y="18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" name="Freeform 159"/>
              <p:cNvSpPr>
                <a:spLocks/>
              </p:cNvSpPr>
              <p:nvPr/>
            </p:nvSpPr>
            <p:spPr bwMode="auto">
              <a:xfrm>
                <a:off x="3386" y="2611"/>
                <a:ext cx="106" cy="116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4" y="192"/>
                    </a:moveTo>
                    <a:lnTo>
                      <a:pt x="0" y="175"/>
                    </a:lnTo>
                    <a:lnTo>
                      <a:pt x="173" y="0"/>
                    </a:lnTo>
                    <a:lnTo>
                      <a:pt x="176" y="18"/>
                    </a:lnTo>
                    <a:lnTo>
                      <a:pt x="4" y="19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" name="Freeform 160"/>
              <p:cNvSpPr>
                <a:spLocks/>
              </p:cNvSpPr>
              <p:nvPr/>
            </p:nvSpPr>
            <p:spPr bwMode="auto">
              <a:xfrm>
                <a:off x="3384" y="2601"/>
                <a:ext cx="105" cy="117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" name="Freeform 161"/>
              <p:cNvSpPr>
                <a:spLocks/>
              </p:cNvSpPr>
              <p:nvPr/>
            </p:nvSpPr>
            <p:spPr bwMode="auto">
              <a:xfrm>
                <a:off x="3382" y="2591"/>
                <a:ext cx="106" cy="116"/>
              </a:xfrm>
              <a:custGeom>
                <a:avLst/>
                <a:gdLst>
                  <a:gd name="T0" fmla="*/ 1 w 175"/>
                  <a:gd name="T1" fmla="*/ 1 h 191"/>
                  <a:gd name="T2" fmla="*/ 0 w 175"/>
                  <a:gd name="T3" fmla="*/ 1 h 191"/>
                  <a:gd name="T4" fmla="*/ 1 w 175"/>
                  <a:gd name="T5" fmla="*/ 0 h 191"/>
                  <a:gd name="T6" fmla="*/ 1 w 175"/>
                  <a:gd name="T7" fmla="*/ 1 h 191"/>
                  <a:gd name="T8" fmla="*/ 1 w 175"/>
                  <a:gd name="T9" fmla="*/ 1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91">
                    <a:moveTo>
                      <a:pt x="3" y="191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5" y="17"/>
                    </a:lnTo>
                    <a:lnTo>
                      <a:pt x="3" y="19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Freeform 162"/>
              <p:cNvSpPr>
                <a:spLocks/>
              </p:cNvSpPr>
              <p:nvPr/>
            </p:nvSpPr>
            <p:spPr bwMode="auto">
              <a:xfrm>
                <a:off x="3382" y="2590"/>
                <a:ext cx="104" cy="107"/>
              </a:xfrm>
              <a:custGeom>
                <a:avLst/>
                <a:gdLst>
                  <a:gd name="T0" fmla="*/ 0 w 172"/>
                  <a:gd name="T1" fmla="*/ 1 h 175"/>
                  <a:gd name="T2" fmla="*/ 0 w 172"/>
                  <a:gd name="T3" fmla="*/ 1 h 175"/>
                  <a:gd name="T4" fmla="*/ 1 w 172"/>
                  <a:gd name="T5" fmla="*/ 0 h 175"/>
                  <a:gd name="T6" fmla="*/ 1 w 172"/>
                  <a:gd name="T7" fmla="*/ 1 h 175"/>
                  <a:gd name="T8" fmla="*/ 0 w 172"/>
                  <a:gd name="T9" fmla="*/ 1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75">
                    <a:moveTo>
                      <a:pt x="0" y="17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1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" name="Freeform 163"/>
              <p:cNvSpPr>
                <a:spLocks/>
              </p:cNvSpPr>
              <p:nvPr/>
            </p:nvSpPr>
            <p:spPr bwMode="auto">
              <a:xfrm>
                <a:off x="3376" y="2559"/>
                <a:ext cx="110" cy="137"/>
              </a:xfrm>
              <a:custGeom>
                <a:avLst/>
                <a:gdLst>
                  <a:gd name="T0" fmla="*/ 1 w 183"/>
                  <a:gd name="T1" fmla="*/ 1 h 224"/>
                  <a:gd name="T2" fmla="*/ 0 w 183"/>
                  <a:gd name="T3" fmla="*/ 1 h 224"/>
                  <a:gd name="T4" fmla="*/ 1 w 183"/>
                  <a:gd name="T5" fmla="*/ 0 h 224"/>
                  <a:gd name="T6" fmla="*/ 1 w 183"/>
                  <a:gd name="T7" fmla="*/ 1 h 224"/>
                  <a:gd name="T8" fmla="*/ 1 w 183"/>
                  <a:gd name="T9" fmla="*/ 1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3" h="224">
                    <a:moveTo>
                      <a:pt x="11" y="224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83" y="50"/>
                    </a:lnTo>
                    <a:lnTo>
                      <a:pt x="11" y="22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Freeform 164"/>
              <p:cNvSpPr>
                <a:spLocks/>
              </p:cNvSpPr>
              <p:nvPr/>
            </p:nvSpPr>
            <p:spPr bwMode="auto">
              <a:xfrm>
                <a:off x="3368" y="2526"/>
                <a:ext cx="112" cy="139"/>
              </a:xfrm>
              <a:custGeom>
                <a:avLst/>
                <a:gdLst>
                  <a:gd name="T0" fmla="*/ 1 w 186"/>
                  <a:gd name="T1" fmla="*/ 1 h 228"/>
                  <a:gd name="T2" fmla="*/ 0 w 186"/>
                  <a:gd name="T3" fmla="*/ 1 h 228"/>
                  <a:gd name="T4" fmla="*/ 1 w 186"/>
                  <a:gd name="T5" fmla="*/ 0 h 228"/>
                  <a:gd name="T6" fmla="*/ 1 w 186"/>
                  <a:gd name="T7" fmla="*/ 1 h 228"/>
                  <a:gd name="T8" fmla="*/ 1 w 186"/>
                  <a:gd name="T9" fmla="*/ 1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228">
                    <a:moveTo>
                      <a:pt x="13" y="228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86" y="54"/>
                    </a:lnTo>
                    <a:lnTo>
                      <a:pt x="13" y="22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" name="Freeform 165"/>
              <p:cNvSpPr>
                <a:spLocks/>
              </p:cNvSpPr>
              <p:nvPr/>
            </p:nvSpPr>
            <p:spPr bwMode="auto">
              <a:xfrm>
                <a:off x="3363" y="2508"/>
                <a:ext cx="108" cy="124"/>
              </a:xfrm>
              <a:custGeom>
                <a:avLst/>
                <a:gdLst>
                  <a:gd name="T0" fmla="*/ 1 w 179"/>
                  <a:gd name="T1" fmla="*/ 1 h 203"/>
                  <a:gd name="T2" fmla="*/ 0 w 179"/>
                  <a:gd name="T3" fmla="*/ 1 h 203"/>
                  <a:gd name="T4" fmla="*/ 1 w 179"/>
                  <a:gd name="T5" fmla="*/ 0 h 203"/>
                  <a:gd name="T6" fmla="*/ 1 w 179"/>
                  <a:gd name="T7" fmla="*/ 1 h 203"/>
                  <a:gd name="T8" fmla="*/ 1 w 179"/>
                  <a:gd name="T9" fmla="*/ 1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03">
                    <a:moveTo>
                      <a:pt x="7" y="203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9" y="29"/>
                    </a:lnTo>
                    <a:lnTo>
                      <a:pt x="7" y="20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166"/>
              <p:cNvSpPr>
                <a:spLocks/>
              </p:cNvSpPr>
              <p:nvPr/>
            </p:nvSpPr>
            <p:spPr bwMode="auto">
              <a:xfrm>
                <a:off x="3360" y="2489"/>
                <a:ext cx="108" cy="125"/>
              </a:xfrm>
              <a:custGeom>
                <a:avLst/>
                <a:gdLst>
                  <a:gd name="T0" fmla="*/ 1 w 179"/>
                  <a:gd name="T1" fmla="*/ 1 h 205"/>
                  <a:gd name="T2" fmla="*/ 0 w 179"/>
                  <a:gd name="T3" fmla="*/ 1 h 205"/>
                  <a:gd name="T4" fmla="*/ 1 w 179"/>
                  <a:gd name="T5" fmla="*/ 0 h 205"/>
                  <a:gd name="T6" fmla="*/ 1 w 179"/>
                  <a:gd name="T7" fmla="*/ 1 h 205"/>
                  <a:gd name="T8" fmla="*/ 1 w 179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05">
                    <a:moveTo>
                      <a:pt x="7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9" y="31"/>
                    </a:lnTo>
                    <a:lnTo>
                      <a:pt x="7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Freeform 167"/>
              <p:cNvSpPr>
                <a:spLocks/>
              </p:cNvSpPr>
              <p:nvPr/>
            </p:nvSpPr>
            <p:spPr bwMode="auto">
              <a:xfrm>
                <a:off x="3356" y="2470"/>
                <a:ext cx="107" cy="126"/>
              </a:xfrm>
              <a:custGeom>
                <a:avLst/>
                <a:gdLst>
                  <a:gd name="T0" fmla="*/ 1 w 179"/>
                  <a:gd name="T1" fmla="*/ 1 h 207"/>
                  <a:gd name="T2" fmla="*/ 0 w 179"/>
                  <a:gd name="T3" fmla="*/ 1 h 207"/>
                  <a:gd name="T4" fmla="*/ 1 w 179"/>
                  <a:gd name="T5" fmla="*/ 0 h 207"/>
                  <a:gd name="T6" fmla="*/ 1 w 179"/>
                  <a:gd name="T7" fmla="*/ 1 h 207"/>
                  <a:gd name="T8" fmla="*/ 1 w 179"/>
                  <a:gd name="T9" fmla="*/ 1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07">
                    <a:moveTo>
                      <a:pt x="7" y="207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9" y="33"/>
                    </a:lnTo>
                    <a:lnTo>
                      <a:pt x="7" y="20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168"/>
              <p:cNvSpPr>
                <a:spLocks/>
              </p:cNvSpPr>
              <p:nvPr/>
            </p:nvSpPr>
            <p:spPr bwMode="auto">
              <a:xfrm>
                <a:off x="3351" y="2449"/>
                <a:ext cx="108" cy="127"/>
              </a:xfrm>
              <a:custGeom>
                <a:avLst/>
                <a:gdLst>
                  <a:gd name="T0" fmla="*/ 1 w 180"/>
                  <a:gd name="T1" fmla="*/ 1 h 208"/>
                  <a:gd name="T2" fmla="*/ 0 w 180"/>
                  <a:gd name="T3" fmla="*/ 1 h 208"/>
                  <a:gd name="T4" fmla="*/ 1 w 180"/>
                  <a:gd name="T5" fmla="*/ 0 h 208"/>
                  <a:gd name="T6" fmla="*/ 1 w 180"/>
                  <a:gd name="T7" fmla="*/ 1 h 208"/>
                  <a:gd name="T8" fmla="*/ 1 w 180"/>
                  <a:gd name="T9" fmla="*/ 1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208">
                    <a:moveTo>
                      <a:pt x="7" y="20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80" y="34"/>
                    </a:lnTo>
                    <a:lnTo>
                      <a:pt x="7" y="20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169"/>
              <p:cNvSpPr>
                <a:spLocks/>
              </p:cNvSpPr>
              <p:nvPr/>
            </p:nvSpPr>
            <p:spPr bwMode="auto">
              <a:xfrm>
                <a:off x="3348" y="2430"/>
                <a:ext cx="106" cy="125"/>
              </a:xfrm>
              <a:custGeom>
                <a:avLst/>
                <a:gdLst>
                  <a:gd name="T0" fmla="*/ 1 w 180"/>
                  <a:gd name="T1" fmla="*/ 1 h 204"/>
                  <a:gd name="T2" fmla="*/ 0 w 180"/>
                  <a:gd name="T3" fmla="*/ 1 h 204"/>
                  <a:gd name="T4" fmla="*/ 1 w 180"/>
                  <a:gd name="T5" fmla="*/ 0 h 204"/>
                  <a:gd name="T6" fmla="*/ 1 w 180"/>
                  <a:gd name="T7" fmla="*/ 1 h 204"/>
                  <a:gd name="T8" fmla="*/ 1 w 180"/>
                  <a:gd name="T9" fmla="*/ 1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204">
                    <a:moveTo>
                      <a:pt x="7" y="204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80" y="30"/>
                    </a:lnTo>
                    <a:lnTo>
                      <a:pt x="7" y="20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170"/>
              <p:cNvSpPr>
                <a:spLocks/>
              </p:cNvSpPr>
              <p:nvPr/>
            </p:nvSpPr>
            <p:spPr bwMode="auto">
              <a:xfrm>
                <a:off x="3343" y="2406"/>
                <a:ext cx="108" cy="130"/>
              </a:xfrm>
              <a:custGeom>
                <a:avLst/>
                <a:gdLst>
                  <a:gd name="T0" fmla="*/ 1 w 179"/>
                  <a:gd name="T1" fmla="*/ 1 h 214"/>
                  <a:gd name="T2" fmla="*/ 0 w 179"/>
                  <a:gd name="T3" fmla="*/ 1 h 214"/>
                  <a:gd name="T4" fmla="*/ 1 w 179"/>
                  <a:gd name="T5" fmla="*/ 0 h 214"/>
                  <a:gd name="T6" fmla="*/ 1 w 179"/>
                  <a:gd name="T7" fmla="*/ 1 h 214"/>
                  <a:gd name="T8" fmla="*/ 1 w 179"/>
                  <a:gd name="T9" fmla="*/ 1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14">
                    <a:moveTo>
                      <a:pt x="6" y="214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9" y="40"/>
                    </a:lnTo>
                    <a:lnTo>
                      <a:pt x="6" y="21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171"/>
              <p:cNvSpPr>
                <a:spLocks/>
              </p:cNvSpPr>
              <p:nvPr/>
            </p:nvSpPr>
            <p:spPr bwMode="auto">
              <a:xfrm>
                <a:off x="3339" y="2381"/>
                <a:ext cx="108" cy="132"/>
              </a:xfrm>
              <a:custGeom>
                <a:avLst/>
                <a:gdLst>
                  <a:gd name="T0" fmla="*/ 1 w 179"/>
                  <a:gd name="T1" fmla="*/ 1 h 215"/>
                  <a:gd name="T2" fmla="*/ 0 w 179"/>
                  <a:gd name="T3" fmla="*/ 1 h 215"/>
                  <a:gd name="T4" fmla="*/ 1 w 179"/>
                  <a:gd name="T5" fmla="*/ 0 h 215"/>
                  <a:gd name="T6" fmla="*/ 1 w 179"/>
                  <a:gd name="T7" fmla="*/ 1 h 215"/>
                  <a:gd name="T8" fmla="*/ 1 w 179"/>
                  <a:gd name="T9" fmla="*/ 1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15">
                    <a:moveTo>
                      <a:pt x="7" y="21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9" y="41"/>
                    </a:lnTo>
                    <a:lnTo>
                      <a:pt x="7" y="21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9" name="Freeform 172"/>
              <p:cNvSpPr>
                <a:spLocks/>
              </p:cNvSpPr>
              <p:nvPr/>
            </p:nvSpPr>
            <p:spPr bwMode="auto">
              <a:xfrm>
                <a:off x="3336" y="2355"/>
                <a:ext cx="106" cy="132"/>
              </a:xfrm>
              <a:custGeom>
                <a:avLst/>
                <a:gdLst>
                  <a:gd name="T0" fmla="*/ 1 w 177"/>
                  <a:gd name="T1" fmla="*/ 1 h 216"/>
                  <a:gd name="T2" fmla="*/ 0 w 177"/>
                  <a:gd name="T3" fmla="*/ 1 h 216"/>
                  <a:gd name="T4" fmla="*/ 1 w 177"/>
                  <a:gd name="T5" fmla="*/ 0 h 216"/>
                  <a:gd name="T6" fmla="*/ 1 w 177"/>
                  <a:gd name="T7" fmla="*/ 1 h 216"/>
                  <a:gd name="T8" fmla="*/ 1 w 177"/>
                  <a:gd name="T9" fmla="*/ 1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16">
                    <a:moveTo>
                      <a:pt x="5" y="21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42"/>
                    </a:lnTo>
                    <a:lnTo>
                      <a:pt x="5" y="21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" name="Freeform 173"/>
              <p:cNvSpPr>
                <a:spLocks/>
              </p:cNvSpPr>
              <p:nvPr/>
            </p:nvSpPr>
            <p:spPr bwMode="auto">
              <a:xfrm>
                <a:off x="3332" y="2328"/>
                <a:ext cx="108" cy="133"/>
              </a:xfrm>
              <a:custGeom>
                <a:avLst/>
                <a:gdLst>
                  <a:gd name="T0" fmla="*/ 1 w 179"/>
                  <a:gd name="T1" fmla="*/ 1 h 219"/>
                  <a:gd name="T2" fmla="*/ 0 w 179"/>
                  <a:gd name="T3" fmla="*/ 1 h 219"/>
                  <a:gd name="T4" fmla="*/ 1 w 179"/>
                  <a:gd name="T5" fmla="*/ 0 h 219"/>
                  <a:gd name="T6" fmla="*/ 1 w 179"/>
                  <a:gd name="T7" fmla="*/ 1 h 219"/>
                  <a:gd name="T8" fmla="*/ 1 w 179"/>
                  <a:gd name="T9" fmla="*/ 1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19">
                    <a:moveTo>
                      <a:pt x="7" y="21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9" y="45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1" name="Freeform 174"/>
              <p:cNvSpPr>
                <a:spLocks/>
              </p:cNvSpPr>
              <p:nvPr/>
            </p:nvSpPr>
            <p:spPr bwMode="auto">
              <a:xfrm>
                <a:off x="3329" y="2299"/>
                <a:ext cx="106" cy="136"/>
              </a:xfrm>
              <a:custGeom>
                <a:avLst/>
                <a:gdLst>
                  <a:gd name="T0" fmla="*/ 1 w 177"/>
                  <a:gd name="T1" fmla="*/ 1 h 221"/>
                  <a:gd name="T2" fmla="*/ 0 w 177"/>
                  <a:gd name="T3" fmla="*/ 1 h 221"/>
                  <a:gd name="T4" fmla="*/ 1 w 177"/>
                  <a:gd name="T5" fmla="*/ 0 h 221"/>
                  <a:gd name="T6" fmla="*/ 1 w 177"/>
                  <a:gd name="T7" fmla="*/ 1 h 221"/>
                  <a:gd name="T8" fmla="*/ 1 w 177"/>
                  <a:gd name="T9" fmla="*/ 1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21">
                    <a:moveTo>
                      <a:pt x="5" y="221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47"/>
                    </a:lnTo>
                    <a:lnTo>
                      <a:pt x="5" y="22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175"/>
              <p:cNvSpPr>
                <a:spLocks/>
              </p:cNvSpPr>
              <p:nvPr/>
            </p:nvSpPr>
            <p:spPr bwMode="auto">
              <a:xfrm>
                <a:off x="3326" y="2269"/>
                <a:ext cx="107" cy="136"/>
              </a:xfrm>
              <a:custGeom>
                <a:avLst/>
                <a:gdLst>
                  <a:gd name="T0" fmla="*/ 1 w 177"/>
                  <a:gd name="T1" fmla="*/ 1 h 224"/>
                  <a:gd name="T2" fmla="*/ 0 w 177"/>
                  <a:gd name="T3" fmla="*/ 1 h 224"/>
                  <a:gd name="T4" fmla="*/ 1 w 177"/>
                  <a:gd name="T5" fmla="*/ 0 h 224"/>
                  <a:gd name="T6" fmla="*/ 1 w 177"/>
                  <a:gd name="T7" fmla="*/ 1 h 224"/>
                  <a:gd name="T8" fmla="*/ 1 w 177"/>
                  <a:gd name="T9" fmla="*/ 1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24">
                    <a:moveTo>
                      <a:pt x="5" y="224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50"/>
                    </a:lnTo>
                    <a:lnTo>
                      <a:pt x="5" y="22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176"/>
              <p:cNvSpPr>
                <a:spLocks/>
              </p:cNvSpPr>
              <p:nvPr/>
            </p:nvSpPr>
            <p:spPr bwMode="auto">
              <a:xfrm>
                <a:off x="3324" y="2237"/>
                <a:ext cx="105" cy="138"/>
              </a:xfrm>
              <a:custGeom>
                <a:avLst/>
                <a:gdLst>
                  <a:gd name="T0" fmla="*/ 1 w 176"/>
                  <a:gd name="T1" fmla="*/ 1 h 225"/>
                  <a:gd name="T2" fmla="*/ 0 w 176"/>
                  <a:gd name="T3" fmla="*/ 1 h 225"/>
                  <a:gd name="T4" fmla="*/ 1 w 176"/>
                  <a:gd name="T5" fmla="*/ 0 h 225"/>
                  <a:gd name="T6" fmla="*/ 1 w 176"/>
                  <a:gd name="T7" fmla="*/ 1 h 225"/>
                  <a:gd name="T8" fmla="*/ 1 w 176"/>
                  <a:gd name="T9" fmla="*/ 1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225">
                    <a:moveTo>
                      <a:pt x="4" y="225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51"/>
                    </a:lnTo>
                    <a:lnTo>
                      <a:pt x="4" y="2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177"/>
              <p:cNvSpPr>
                <a:spLocks/>
              </p:cNvSpPr>
              <p:nvPr/>
            </p:nvSpPr>
            <p:spPr bwMode="auto">
              <a:xfrm>
                <a:off x="3324" y="2237"/>
                <a:ext cx="103" cy="107"/>
              </a:xfrm>
              <a:custGeom>
                <a:avLst/>
                <a:gdLst>
                  <a:gd name="T0" fmla="*/ 0 w 173"/>
                  <a:gd name="T1" fmla="*/ 1 h 176"/>
                  <a:gd name="T2" fmla="*/ 0 w 173"/>
                  <a:gd name="T3" fmla="*/ 1 h 176"/>
                  <a:gd name="T4" fmla="*/ 1 w 173"/>
                  <a:gd name="T5" fmla="*/ 0 h 176"/>
                  <a:gd name="T6" fmla="*/ 1 w 173"/>
                  <a:gd name="T7" fmla="*/ 1 h 176"/>
                  <a:gd name="T8" fmla="*/ 0 w 173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3" h="176">
                    <a:moveTo>
                      <a:pt x="0" y="176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3" y="2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178"/>
              <p:cNvSpPr>
                <a:spLocks/>
              </p:cNvSpPr>
              <p:nvPr/>
            </p:nvSpPr>
            <p:spPr bwMode="auto">
              <a:xfrm>
                <a:off x="3321" y="2221"/>
                <a:ext cx="106" cy="122"/>
              </a:xfrm>
              <a:custGeom>
                <a:avLst/>
                <a:gdLst>
                  <a:gd name="T0" fmla="*/ 1 w 176"/>
                  <a:gd name="T1" fmla="*/ 1 h 199"/>
                  <a:gd name="T2" fmla="*/ 0 w 176"/>
                  <a:gd name="T3" fmla="*/ 1 h 199"/>
                  <a:gd name="T4" fmla="*/ 1 w 176"/>
                  <a:gd name="T5" fmla="*/ 0 h 199"/>
                  <a:gd name="T6" fmla="*/ 1 w 176"/>
                  <a:gd name="T7" fmla="*/ 1 h 199"/>
                  <a:gd name="T8" fmla="*/ 1 w 176"/>
                  <a:gd name="T9" fmla="*/ 1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9">
                    <a:moveTo>
                      <a:pt x="3" y="19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25"/>
                    </a:lnTo>
                    <a:lnTo>
                      <a:pt x="3" y="19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179"/>
              <p:cNvSpPr>
                <a:spLocks/>
              </p:cNvSpPr>
              <p:nvPr/>
            </p:nvSpPr>
            <p:spPr bwMode="auto">
              <a:xfrm>
                <a:off x="3321" y="2201"/>
                <a:ext cx="105" cy="126"/>
              </a:xfrm>
              <a:custGeom>
                <a:avLst/>
                <a:gdLst>
                  <a:gd name="T0" fmla="*/ 1 w 174"/>
                  <a:gd name="T1" fmla="*/ 1 h 205"/>
                  <a:gd name="T2" fmla="*/ 0 w 174"/>
                  <a:gd name="T3" fmla="*/ 1 h 205"/>
                  <a:gd name="T4" fmla="*/ 1 w 174"/>
                  <a:gd name="T5" fmla="*/ 0 h 205"/>
                  <a:gd name="T6" fmla="*/ 1 w 174"/>
                  <a:gd name="T7" fmla="*/ 1 h 205"/>
                  <a:gd name="T8" fmla="*/ 1 w 174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05">
                    <a:moveTo>
                      <a:pt x="2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4" y="31"/>
                    </a:lnTo>
                    <a:lnTo>
                      <a:pt x="2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Freeform 180"/>
              <p:cNvSpPr>
                <a:spLocks/>
              </p:cNvSpPr>
              <p:nvPr/>
            </p:nvSpPr>
            <p:spPr bwMode="auto">
              <a:xfrm>
                <a:off x="3319" y="2182"/>
                <a:ext cx="105" cy="127"/>
              </a:xfrm>
              <a:custGeom>
                <a:avLst/>
                <a:gdLst>
                  <a:gd name="T0" fmla="*/ 1 w 175"/>
                  <a:gd name="T1" fmla="*/ 1 h 206"/>
                  <a:gd name="T2" fmla="*/ 0 w 175"/>
                  <a:gd name="T3" fmla="*/ 1 h 206"/>
                  <a:gd name="T4" fmla="*/ 1 w 175"/>
                  <a:gd name="T5" fmla="*/ 0 h 206"/>
                  <a:gd name="T6" fmla="*/ 1 w 175"/>
                  <a:gd name="T7" fmla="*/ 1 h 206"/>
                  <a:gd name="T8" fmla="*/ 1 w 175"/>
                  <a:gd name="T9" fmla="*/ 1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206">
                    <a:moveTo>
                      <a:pt x="3" y="20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5" y="32"/>
                    </a:lnTo>
                    <a:lnTo>
                      <a:pt x="3" y="20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Freeform 181"/>
              <p:cNvSpPr>
                <a:spLocks/>
              </p:cNvSpPr>
              <p:nvPr/>
            </p:nvSpPr>
            <p:spPr bwMode="auto">
              <a:xfrm>
                <a:off x="3318" y="2161"/>
                <a:ext cx="104" cy="127"/>
              </a:xfrm>
              <a:custGeom>
                <a:avLst/>
                <a:gdLst>
                  <a:gd name="T0" fmla="*/ 1 w 174"/>
                  <a:gd name="T1" fmla="*/ 1 h 209"/>
                  <a:gd name="T2" fmla="*/ 0 w 174"/>
                  <a:gd name="T3" fmla="*/ 1 h 209"/>
                  <a:gd name="T4" fmla="*/ 1 w 174"/>
                  <a:gd name="T5" fmla="*/ 0 h 209"/>
                  <a:gd name="T6" fmla="*/ 1 w 174"/>
                  <a:gd name="T7" fmla="*/ 1 h 209"/>
                  <a:gd name="T8" fmla="*/ 1 w 174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09">
                    <a:moveTo>
                      <a:pt x="2" y="20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4" y="35"/>
                    </a:lnTo>
                    <a:lnTo>
                      <a:pt x="2" y="20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" name="Freeform 182"/>
              <p:cNvSpPr>
                <a:spLocks/>
              </p:cNvSpPr>
              <p:nvPr/>
            </p:nvSpPr>
            <p:spPr bwMode="auto">
              <a:xfrm>
                <a:off x="3314" y="2117"/>
                <a:ext cx="107" cy="150"/>
              </a:xfrm>
              <a:custGeom>
                <a:avLst/>
                <a:gdLst>
                  <a:gd name="T0" fmla="*/ 1 w 177"/>
                  <a:gd name="T1" fmla="*/ 1 h 247"/>
                  <a:gd name="T2" fmla="*/ 0 w 177"/>
                  <a:gd name="T3" fmla="*/ 1 h 247"/>
                  <a:gd name="T4" fmla="*/ 1 w 177"/>
                  <a:gd name="T5" fmla="*/ 0 h 247"/>
                  <a:gd name="T6" fmla="*/ 1 w 177"/>
                  <a:gd name="T7" fmla="*/ 1 h 247"/>
                  <a:gd name="T8" fmla="*/ 1 w 177"/>
                  <a:gd name="T9" fmla="*/ 1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47">
                    <a:moveTo>
                      <a:pt x="5" y="247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73"/>
                    </a:lnTo>
                    <a:lnTo>
                      <a:pt x="5" y="24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Freeform 183"/>
              <p:cNvSpPr>
                <a:spLocks/>
              </p:cNvSpPr>
              <p:nvPr/>
            </p:nvSpPr>
            <p:spPr bwMode="auto">
              <a:xfrm>
                <a:off x="3313" y="2070"/>
                <a:ext cx="105" cy="153"/>
              </a:xfrm>
              <a:custGeom>
                <a:avLst/>
                <a:gdLst>
                  <a:gd name="T0" fmla="*/ 1 w 176"/>
                  <a:gd name="T1" fmla="*/ 1 h 251"/>
                  <a:gd name="T2" fmla="*/ 0 w 176"/>
                  <a:gd name="T3" fmla="*/ 1 h 251"/>
                  <a:gd name="T4" fmla="*/ 1 w 176"/>
                  <a:gd name="T5" fmla="*/ 0 h 251"/>
                  <a:gd name="T6" fmla="*/ 1 w 176"/>
                  <a:gd name="T7" fmla="*/ 1 h 251"/>
                  <a:gd name="T8" fmla="*/ 1 w 176"/>
                  <a:gd name="T9" fmla="*/ 1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251">
                    <a:moveTo>
                      <a:pt x="4" y="251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77"/>
                    </a:lnTo>
                    <a:lnTo>
                      <a:pt x="4" y="25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Freeform 184"/>
              <p:cNvSpPr>
                <a:spLocks/>
              </p:cNvSpPr>
              <p:nvPr/>
            </p:nvSpPr>
            <p:spPr bwMode="auto">
              <a:xfrm>
                <a:off x="3312" y="2020"/>
                <a:ext cx="104" cy="156"/>
              </a:xfrm>
              <a:custGeom>
                <a:avLst/>
                <a:gdLst>
                  <a:gd name="T0" fmla="*/ 1 w 174"/>
                  <a:gd name="T1" fmla="*/ 1 h 256"/>
                  <a:gd name="T2" fmla="*/ 0 w 174"/>
                  <a:gd name="T3" fmla="*/ 1 h 256"/>
                  <a:gd name="T4" fmla="*/ 1 w 174"/>
                  <a:gd name="T5" fmla="*/ 0 h 256"/>
                  <a:gd name="T6" fmla="*/ 1 w 174"/>
                  <a:gd name="T7" fmla="*/ 1 h 256"/>
                  <a:gd name="T8" fmla="*/ 1 w 174"/>
                  <a:gd name="T9" fmla="*/ 1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56">
                    <a:moveTo>
                      <a:pt x="1" y="25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4" y="82"/>
                    </a:lnTo>
                    <a:lnTo>
                      <a:pt x="1" y="25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Freeform 185"/>
              <p:cNvSpPr>
                <a:spLocks/>
              </p:cNvSpPr>
              <p:nvPr/>
            </p:nvSpPr>
            <p:spPr bwMode="auto">
              <a:xfrm>
                <a:off x="3311" y="1968"/>
                <a:ext cx="104" cy="158"/>
              </a:xfrm>
              <a:custGeom>
                <a:avLst/>
                <a:gdLst>
                  <a:gd name="T0" fmla="*/ 1 w 174"/>
                  <a:gd name="T1" fmla="*/ 1 h 257"/>
                  <a:gd name="T2" fmla="*/ 0 w 174"/>
                  <a:gd name="T3" fmla="*/ 1 h 257"/>
                  <a:gd name="T4" fmla="*/ 1 w 174"/>
                  <a:gd name="T5" fmla="*/ 0 h 257"/>
                  <a:gd name="T6" fmla="*/ 1 w 174"/>
                  <a:gd name="T7" fmla="*/ 1 h 257"/>
                  <a:gd name="T8" fmla="*/ 1 w 174"/>
                  <a:gd name="T9" fmla="*/ 1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57">
                    <a:moveTo>
                      <a:pt x="2" y="257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4" y="83"/>
                    </a:lnTo>
                    <a:lnTo>
                      <a:pt x="2" y="25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3" name="Freeform 186"/>
              <p:cNvSpPr>
                <a:spLocks/>
              </p:cNvSpPr>
              <p:nvPr/>
            </p:nvSpPr>
            <p:spPr bwMode="auto">
              <a:xfrm>
                <a:off x="3309" y="1866"/>
                <a:ext cx="105" cy="209"/>
              </a:xfrm>
              <a:custGeom>
                <a:avLst/>
                <a:gdLst>
                  <a:gd name="T0" fmla="*/ 1 w 174"/>
                  <a:gd name="T1" fmla="*/ 1 h 343"/>
                  <a:gd name="T2" fmla="*/ 0 w 174"/>
                  <a:gd name="T3" fmla="*/ 1 h 343"/>
                  <a:gd name="T4" fmla="*/ 1 w 174"/>
                  <a:gd name="T5" fmla="*/ 0 h 343"/>
                  <a:gd name="T6" fmla="*/ 1 w 174"/>
                  <a:gd name="T7" fmla="*/ 1 h 343"/>
                  <a:gd name="T8" fmla="*/ 1 w 174"/>
                  <a:gd name="T9" fmla="*/ 1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343">
                    <a:moveTo>
                      <a:pt x="2" y="343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4" y="169"/>
                    </a:lnTo>
                    <a:lnTo>
                      <a:pt x="2" y="34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" name="Freeform 187"/>
              <p:cNvSpPr>
                <a:spLocks/>
              </p:cNvSpPr>
              <p:nvPr/>
            </p:nvSpPr>
            <p:spPr bwMode="auto">
              <a:xfrm>
                <a:off x="3309" y="1815"/>
                <a:ext cx="103" cy="157"/>
              </a:xfrm>
              <a:custGeom>
                <a:avLst/>
                <a:gdLst>
                  <a:gd name="T0" fmla="*/ 0 w 173"/>
                  <a:gd name="T1" fmla="*/ 1 h 258"/>
                  <a:gd name="T2" fmla="*/ 0 w 173"/>
                  <a:gd name="T3" fmla="*/ 1 h 258"/>
                  <a:gd name="T4" fmla="*/ 1 w 173"/>
                  <a:gd name="T5" fmla="*/ 0 h 258"/>
                  <a:gd name="T6" fmla="*/ 1 w 173"/>
                  <a:gd name="T7" fmla="*/ 1 h 258"/>
                  <a:gd name="T8" fmla="*/ 0 w 173"/>
                  <a:gd name="T9" fmla="*/ 1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3" h="258">
                    <a:moveTo>
                      <a:pt x="0" y="25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3" y="84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Freeform 188"/>
              <p:cNvSpPr>
                <a:spLocks/>
              </p:cNvSpPr>
              <p:nvPr/>
            </p:nvSpPr>
            <p:spPr bwMode="auto">
              <a:xfrm>
                <a:off x="3309" y="1766"/>
                <a:ext cx="103" cy="155"/>
              </a:xfrm>
              <a:custGeom>
                <a:avLst/>
                <a:gdLst>
                  <a:gd name="T0" fmla="*/ 0 w 173"/>
                  <a:gd name="T1" fmla="*/ 1 h 254"/>
                  <a:gd name="T2" fmla="*/ 0 w 173"/>
                  <a:gd name="T3" fmla="*/ 1 h 254"/>
                  <a:gd name="T4" fmla="*/ 1 w 173"/>
                  <a:gd name="T5" fmla="*/ 0 h 254"/>
                  <a:gd name="T6" fmla="*/ 1 w 173"/>
                  <a:gd name="T7" fmla="*/ 1 h 254"/>
                  <a:gd name="T8" fmla="*/ 0 w 173"/>
                  <a:gd name="T9" fmla="*/ 1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3" h="254">
                    <a:moveTo>
                      <a:pt x="0" y="254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3" y="80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" name="Freeform 189"/>
              <p:cNvSpPr>
                <a:spLocks/>
              </p:cNvSpPr>
              <p:nvPr/>
            </p:nvSpPr>
            <p:spPr bwMode="auto">
              <a:xfrm>
                <a:off x="3309" y="1719"/>
                <a:ext cx="105" cy="153"/>
              </a:xfrm>
              <a:custGeom>
                <a:avLst/>
                <a:gdLst>
                  <a:gd name="T0" fmla="*/ 0 w 174"/>
                  <a:gd name="T1" fmla="*/ 1 h 251"/>
                  <a:gd name="T2" fmla="*/ 1 w 174"/>
                  <a:gd name="T3" fmla="*/ 1 h 251"/>
                  <a:gd name="T4" fmla="*/ 1 w 174"/>
                  <a:gd name="T5" fmla="*/ 0 h 251"/>
                  <a:gd name="T6" fmla="*/ 1 w 174"/>
                  <a:gd name="T7" fmla="*/ 1 h 251"/>
                  <a:gd name="T8" fmla="*/ 0 w 174"/>
                  <a:gd name="T9" fmla="*/ 1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51">
                    <a:moveTo>
                      <a:pt x="0" y="251"/>
                    </a:moveTo>
                    <a:lnTo>
                      <a:pt x="2" y="174"/>
                    </a:lnTo>
                    <a:lnTo>
                      <a:pt x="174" y="0"/>
                    </a:lnTo>
                    <a:lnTo>
                      <a:pt x="173" y="77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" name="Freeform 190"/>
              <p:cNvSpPr>
                <a:spLocks/>
              </p:cNvSpPr>
              <p:nvPr/>
            </p:nvSpPr>
            <p:spPr bwMode="auto">
              <a:xfrm>
                <a:off x="3311" y="1697"/>
                <a:ext cx="103" cy="129"/>
              </a:xfrm>
              <a:custGeom>
                <a:avLst/>
                <a:gdLst>
                  <a:gd name="T0" fmla="*/ 0 w 172"/>
                  <a:gd name="T1" fmla="*/ 1 h 209"/>
                  <a:gd name="T2" fmla="*/ 0 w 172"/>
                  <a:gd name="T3" fmla="*/ 1 h 209"/>
                  <a:gd name="T4" fmla="*/ 1 w 172"/>
                  <a:gd name="T5" fmla="*/ 0 h 209"/>
                  <a:gd name="T6" fmla="*/ 1 w 172"/>
                  <a:gd name="T7" fmla="*/ 1 h 209"/>
                  <a:gd name="T8" fmla="*/ 0 w 172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9">
                    <a:moveTo>
                      <a:pt x="0" y="20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5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Freeform 191"/>
              <p:cNvSpPr>
                <a:spLocks/>
              </p:cNvSpPr>
              <p:nvPr/>
            </p:nvSpPr>
            <p:spPr bwMode="auto">
              <a:xfrm>
                <a:off x="3311" y="1677"/>
                <a:ext cx="104" cy="127"/>
              </a:xfrm>
              <a:custGeom>
                <a:avLst/>
                <a:gdLst>
                  <a:gd name="T0" fmla="*/ 0 w 174"/>
                  <a:gd name="T1" fmla="*/ 1 h 209"/>
                  <a:gd name="T2" fmla="*/ 1 w 174"/>
                  <a:gd name="T3" fmla="*/ 1 h 209"/>
                  <a:gd name="T4" fmla="*/ 1 w 174"/>
                  <a:gd name="T5" fmla="*/ 0 h 209"/>
                  <a:gd name="T6" fmla="*/ 1 w 174"/>
                  <a:gd name="T7" fmla="*/ 1 h 209"/>
                  <a:gd name="T8" fmla="*/ 0 w 174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09">
                    <a:moveTo>
                      <a:pt x="0" y="209"/>
                    </a:moveTo>
                    <a:lnTo>
                      <a:pt x="2" y="174"/>
                    </a:lnTo>
                    <a:lnTo>
                      <a:pt x="174" y="0"/>
                    </a:lnTo>
                    <a:lnTo>
                      <a:pt x="172" y="35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Freeform 192"/>
              <p:cNvSpPr>
                <a:spLocks/>
              </p:cNvSpPr>
              <p:nvPr/>
            </p:nvSpPr>
            <p:spPr bwMode="auto">
              <a:xfrm>
                <a:off x="3312" y="1656"/>
                <a:ext cx="103" cy="127"/>
              </a:xfrm>
              <a:custGeom>
                <a:avLst/>
                <a:gdLst>
                  <a:gd name="T0" fmla="*/ 0 w 172"/>
                  <a:gd name="T1" fmla="*/ 1 h 206"/>
                  <a:gd name="T2" fmla="*/ 0 w 172"/>
                  <a:gd name="T3" fmla="*/ 1 h 206"/>
                  <a:gd name="T4" fmla="*/ 1 w 172"/>
                  <a:gd name="T5" fmla="*/ 0 h 206"/>
                  <a:gd name="T6" fmla="*/ 1 w 172"/>
                  <a:gd name="T7" fmla="*/ 1 h 206"/>
                  <a:gd name="T8" fmla="*/ 0 w 172"/>
                  <a:gd name="T9" fmla="*/ 1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6">
                    <a:moveTo>
                      <a:pt x="0" y="20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2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0" name="Freeform 193"/>
              <p:cNvSpPr>
                <a:spLocks/>
              </p:cNvSpPr>
              <p:nvPr/>
            </p:nvSpPr>
            <p:spPr bwMode="auto">
              <a:xfrm>
                <a:off x="3312" y="1638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Freeform 194"/>
              <p:cNvSpPr>
                <a:spLocks/>
              </p:cNvSpPr>
              <p:nvPr/>
            </p:nvSpPr>
            <p:spPr bwMode="auto">
              <a:xfrm>
                <a:off x="3312" y="1621"/>
                <a:ext cx="104" cy="123"/>
              </a:xfrm>
              <a:custGeom>
                <a:avLst/>
                <a:gdLst>
                  <a:gd name="T0" fmla="*/ 0 w 174"/>
                  <a:gd name="T1" fmla="*/ 1 h 203"/>
                  <a:gd name="T2" fmla="*/ 1 w 174"/>
                  <a:gd name="T3" fmla="*/ 1 h 203"/>
                  <a:gd name="T4" fmla="*/ 1 w 174"/>
                  <a:gd name="T5" fmla="*/ 0 h 203"/>
                  <a:gd name="T6" fmla="*/ 1 w 174"/>
                  <a:gd name="T7" fmla="*/ 1 h 203"/>
                  <a:gd name="T8" fmla="*/ 0 w 174"/>
                  <a:gd name="T9" fmla="*/ 1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03">
                    <a:moveTo>
                      <a:pt x="0" y="203"/>
                    </a:moveTo>
                    <a:lnTo>
                      <a:pt x="1" y="174"/>
                    </a:lnTo>
                    <a:lnTo>
                      <a:pt x="174" y="0"/>
                    </a:lnTo>
                    <a:lnTo>
                      <a:pt x="172" y="29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2" name="Freeform 195"/>
              <p:cNvSpPr>
                <a:spLocks/>
              </p:cNvSpPr>
              <p:nvPr/>
            </p:nvSpPr>
            <p:spPr bwMode="auto">
              <a:xfrm>
                <a:off x="3313" y="1605"/>
                <a:ext cx="104" cy="122"/>
              </a:xfrm>
              <a:custGeom>
                <a:avLst/>
                <a:gdLst>
                  <a:gd name="T0" fmla="*/ 0 w 175"/>
                  <a:gd name="T1" fmla="*/ 1 h 199"/>
                  <a:gd name="T2" fmla="*/ 1 w 175"/>
                  <a:gd name="T3" fmla="*/ 1 h 199"/>
                  <a:gd name="T4" fmla="*/ 1 w 175"/>
                  <a:gd name="T5" fmla="*/ 0 h 199"/>
                  <a:gd name="T6" fmla="*/ 1 w 175"/>
                  <a:gd name="T7" fmla="*/ 1 h 199"/>
                  <a:gd name="T8" fmla="*/ 0 w 175"/>
                  <a:gd name="T9" fmla="*/ 1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99">
                    <a:moveTo>
                      <a:pt x="0" y="199"/>
                    </a:moveTo>
                    <a:lnTo>
                      <a:pt x="2" y="174"/>
                    </a:lnTo>
                    <a:lnTo>
                      <a:pt x="175" y="0"/>
                    </a:lnTo>
                    <a:lnTo>
                      <a:pt x="173" y="25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3" name="Freeform 196"/>
              <p:cNvSpPr>
                <a:spLocks/>
              </p:cNvSpPr>
              <p:nvPr/>
            </p:nvSpPr>
            <p:spPr bwMode="auto">
              <a:xfrm>
                <a:off x="3314" y="1590"/>
                <a:ext cx="103" cy="121"/>
              </a:xfrm>
              <a:custGeom>
                <a:avLst/>
                <a:gdLst>
                  <a:gd name="T0" fmla="*/ 0 w 173"/>
                  <a:gd name="T1" fmla="*/ 1 h 198"/>
                  <a:gd name="T2" fmla="*/ 0 w 173"/>
                  <a:gd name="T3" fmla="*/ 1 h 198"/>
                  <a:gd name="T4" fmla="*/ 1 w 173"/>
                  <a:gd name="T5" fmla="*/ 0 h 198"/>
                  <a:gd name="T6" fmla="*/ 1 w 173"/>
                  <a:gd name="T7" fmla="*/ 1 h 198"/>
                  <a:gd name="T8" fmla="*/ 0 w 173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3" h="198">
                    <a:moveTo>
                      <a:pt x="0" y="19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3" y="24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" name="Freeform 197"/>
              <p:cNvSpPr>
                <a:spLocks/>
              </p:cNvSpPr>
              <p:nvPr/>
            </p:nvSpPr>
            <p:spPr bwMode="auto">
              <a:xfrm>
                <a:off x="3314" y="1577"/>
                <a:ext cx="104" cy="119"/>
              </a:xfrm>
              <a:custGeom>
                <a:avLst/>
                <a:gdLst>
                  <a:gd name="T0" fmla="*/ 0 w 174"/>
                  <a:gd name="T1" fmla="*/ 1 h 196"/>
                  <a:gd name="T2" fmla="*/ 1 w 174"/>
                  <a:gd name="T3" fmla="*/ 1 h 196"/>
                  <a:gd name="T4" fmla="*/ 1 w 174"/>
                  <a:gd name="T5" fmla="*/ 0 h 196"/>
                  <a:gd name="T6" fmla="*/ 1 w 174"/>
                  <a:gd name="T7" fmla="*/ 1 h 196"/>
                  <a:gd name="T8" fmla="*/ 0 w 174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96">
                    <a:moveTo>
                      <a:pt x="0" y="196"/>
                    </a:moveTo>
                    <a:lnTo>
                      <a:pt x="2" y="174"/>
                    </a:lnTo>
                    <a:lnTo>
                      <a:pt x="174" y="0"/>
                    </a:lnTo>
                    <a:lnTo>
                      <a:pt x="173" y="22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5" name="Freeform 198"/>
              <p:cNvSpPr>
                <a:spLocks/>
              </p:cNvSpPr>
              <p:nvPr/>
            </p:nvSpPr>
            <p:spPr bwMode="auto">
              <a:xfrm>
                <a:off x="3314" y="1564"/>
                <a:ext cx="104" cy="119"/>
              </a:xfrm>
              <a:custGeom>
                <a:avLst/>
                <a:gdLst>
                  <a:gd name="T0" fmla="*/ 0 w 172"/>
                  <a:gd name="T1" fmla="*/ 1 h 193"/>
                  <a:gd name="T2" fmla="*/ 0 w 172"/>
                  <a:gd name="T3" fmla="*/ 1 h 193"/>
                  <a:gd name="T4" fmla="*/ 1 w 172"/>
                  <a:gd name="T5" fmla="*/ 0 h 193"/>
                  <a:gd name="T6" fmla="*/ 1 w 172"/>
                  <a:gd name="T7" fmla="*/ 1 h 193"/>
                  <a:gd name="T8" fmla="*/ 0 w 172"/>
                  <a:gd name="T9" fmla="*/ 1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93">
                    <a:moveTo>
                      <a:pt x="0" y="193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19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6" name="Freeform 199"/>
              <p:cNvSpPr>
                <a:spLocks/>
              </p:cNvSpPr>
              <p:nvPr/>
            </p:nvSpPr>
            <p:spPr bwMode="auto">
              <a:xfrm>
                <a:off x="3314" y="1557"/>
                <a:ext cx="104" cy="114"/>
              </a:xfrm>
              <a:custGeom>
                <a:avLst/>
                <a:gdLst>
                  <a:gd name="T0" fmla="*/ 0 w 174"/>
                  <a:gd name="T1" fmla="*/ 1 h 188"/>
                  <a:gd name="T2" fmla="*/ 1 w 174"/>
                  <a:gd name="T3" fmla="*/ 1 h 188"/>
                  <a:gd name="T4" fmla="*/ 1 w 174"/>
                  <a:gd name="T5" fmla="*/ 0 h 188"/>
                  <a:gd name="T6" fmla="*/ 1 w 174"/>
                  <a:gd name="T7" fmla="*/ 1 h 188"/>
                  <a:gd name="T8" fmla="*/ 0 w 174"/>
                  <a:gd name="T9" fmla="*/ 1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88">
                    <a:moveTo>
                      <a:pt x="0" y="188"/>
                    </a:moveTo>
                    <a:lnTo>
                      <a:pt x="2" y="174"/>
                    </a:lnTo>
                    <a:lnTo>
                      <a:pt x="174" y="0"/>
                    </a:lnTo>
                    <a:lnTo>
                      <a:pt x="172" y="14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7" name="Freeform 200"/>
              <p:cNvSpPr>
                <a:spLocks/>
              </p:cNvSpPr>
              <p:nvPr/>
            </p:nvSpPr>
            <p:spPr bwMode="auto">
              <a:xfrm>
                <a:off x="3291" y="1662"/>
                <a:ext cx="115" cy="1123"/>
              </a:xfrm>
              <a:custGeom>
                <a:avLst/>
                <a:gdLst>
                  <a:gd name="T0" fmla="*/ 1 w 192"/>
                  <a:gd name="T1" fmla="*/ 0 h 1840"/>
                  <a:gd name="T2" fmla="*/ 1 w 192"/>
                  <a:gd name="T3" fmla="*/ 1 h 1840"/>
                  <a:gd name="T4" fmla="*/ 1 w 192"/>
                  <a:gd name="T5" fmla="*/ 1 h 1840"/>
                  <a:gd name="T6" fmla="*/ 1 w 192"/>
                  <a:gd name="T7" fmla="*/ 1 h 1840"/>
                  <a:gd name="T8" fmla="*/ 1 w 192"/>
                  <a:gd name="T9" fmla="*/ 1 h 1840"/>
                  <a:gd name="T10" fmla="*/ 1 w 192"/>
                  <a:gd name="T11" fmla="*/ 1 h 1840"/>
                  <a:gd name="T12" fmla="*/ 0 w 192"/>
                  <a:gd name="T13" fmla="*/ 2 h 1840"/>
                  <a:gd name="T14" fmla="*/ 1 w 192"/>
                  <a:gd name="T15" fmla="*/ 3 h 1840"/>
                  <a:gd name="T16" fmla="*/ 1 w 192"/>
                  <a:gd name="T17" fmla="*/ 4 h 1840"/>
                  <a:gd name="T18" fmla="*/ 1 w 192"/>
                  <a:gd name="T19" fmla="*/ 4 h 1840"/>
                  <a:gd name="T20" fmla="*/ 1 w 192"/>
                  <a:gd name="T21" fmla="*/ 4 h 1840"/>
                  <a:gd name="T22" fmla="*/ 1 w 192"/>
                  <a:gd name="T23" fmla="*/ 5 h 1840"/>
                  <a:gd name="T24" fmla="*/ 1 w 192"/>
                  <a:gd name="T25" fmla="*/ 5 h 1840"/>
                  <a:gd name="T26" fmla="*/ 1 w 192"/>
                  <a:gd name="T27" fmla="*/ 6 h 1840"/>
                  <a:gd name="T28" fmla="*/ 1 w 192"/>
                  <a:gd name="T29" fmla="*/ 6 h 1840"/>
                  <a:gd name="T30" fmla="*/ 1 w 192"/>
                  <a:gd name="T31" fmla="*/ 6 h 1840"/>
                  <a:gd name="T32" fmla="*/ 1 w 192"/>
                  <a:gd name="T33" fmla="*/ 7 h 1840"/>
                  <a:gd name="T34" fmla="*/ 1 w 192"/>
                  <a:gd name="T35" fmla="*/ 7 h 1840"/>
                  <a:gd name="T36" fmla="*/ 1 w 192"/>
                  <a:gd name="T37" fmla="*/ 7 h 1840"/>
                  <a:gd name="T38" fmla="*/ 1 w 192"/>
                  <a:gd name="T39" fmla="*/ 7 h 1840"/>
                  <a:gd name="T40" fmla="*/ 1 w 192"/>
                  <a:gd name="T41" fmla="*/ 8 h 1840"/>
                  <a:gd name="T42" fmla="*/ 1 w 192"/>
                  <a:gd name="T43" fmla="*/ 8 h 1840"/>
                  <a:gd name="T44" fmla="*/ 1 w 192"/>
                  <a:gd name="T45" fmla="*/ 8 h 1840"/>
                  <a:gd name="T46" fmla="*/ 1 w 192"/>
                  <a:gd name="T47" fmla="*/ 8 h 1840"/>
                  <a:gd name="T48" fmla="*/ 1 w 192"/>
                  <a:gd name="T49" fmla="*/ 8 h 1840"/>
                  <a:gd name="T50" fmla="*/ 1 w 192"/>
                  <a:gd name="T51" fmla="*/ 8 h 1840"/>
                  <a:gd name="T52" fmla="*/ 1 w 192"/>
                  <a:gd name="T53" fmla="*/ 8 h 1840"/>
                  <a:gd name="T54" fmla="*/ 1 w 192"/>
                  <a:gd name="T55" fmla="*/ 8 h 1840"/>
                  <a:gd name="T56" fmla="*/ 1 w 192"/>
                  <a:gd name="T57" fmla="*/ 8 h 1840"/>
                  <a:gd name="T58" fmla="*/ 1 w 192"/>
                  <a:gd name="T59" fmla="*/ 8 h 1840"/>
                  <a:gd name="T60" fmla="*/ 1 w 192"/>
                  <a:gd name="T61" fmla="*/ 7 h 1840"/>
                  <a:gd name="T62" fmla="*/ 1 w 192"/>
                  <a:gd name="T63" fmla="*/ 7 h 1840"/>
                  <a:gd name="T64" fmla="*/ 1 w 192"/>
                  <a:gd name="T65" fmla="*/ 7 h 1840"/>
                  <a:gd name="T66" fmla="*/ 1 w 192"/>
                  <a:gd name="T67" fmla="*/ 7 h 1840"/>
                  <a:gd name="T68" fmla="*/ 1 w 192"/>
                  <a:gd name="T69" fmla="*/ 6 h 1840"/>
                  <a:gd name="T70" fmla="*/ 1 w 192"/>
                  <a:gd name="T71" fmla="*/ 6 h 1840"/>
                  <a:gd name="T72" fmla="*/ 1 w 192"/>
                  <a:gd name="T73" fmla="*/ 6 h 1840"/>
                  <a:gd name="T74" fmla="*/ 1 w 192"/>
                  <a:gd name="T75" fmla="*/ 5 h 1840"/>
                  <a:gd name="T76" fmla="*/ 1 w 192"/>
                  <a:gd name="T77" fmla="*/ 5 h 1840"/>
                  <a:gd name="T78" fmla="*/ 1 w 192"/>
                  <a:gd name="T79" fmla="*/ 5 h 1840"/>
                  <a:gd name="T80" fmla="*/ 1 w 192"/>
                  <a:gd name="T81" fmla="*/ 4 h 1840"/>
                  <a:gd name="T82" fmla="*/ 1 w 192"/>
                  <a:gd name="T83" fmla="*/ 4 h 1840"/>
                  <a:gd name="T84" fmla="*/ 1 w 192"/>
                  <a:gd name="T85" fmla="*/ 3 h 1840"/>
                  <a:gd name="T86" fmla="*/ 1 w 192"/>
                  <a:gd name="T87" fmla="*/ 2 h 1840"/>
                  <a:gd name="T88" fmla="*/ 1 w 192"/>
                  <a:gd name="T89" fmla="*/ 1 h 1840"/>
                  <a:gd name="T90" fmla="*/ 1 w 192"/>
                  <a:gd name="T91" fmla="*/ 1 h 1840"/>
                  <a:gd name="T92" fmla="*/ 1 w 192"/>
                  <a:gd name="T93" fmla="*/ 1 h 1840"/>
                  <a:gd name="T94" fmla="*/ 1 w 192"/>
                  <a:gd name="T95" fmla="*/ 1 h 1840"/>
                  <a:gd name="T96" fmla="*/ 1 w 192"/>
                  <a:gd name="T97" fmla="*/ 1 h 1840"/>
                  <a:gd name="T98" fmla="*/ 1 w 192"/>
                  <a:gd name="T99" fmla="*/ 1 h 18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2" h="1840">
                    <a:moveTo>
                      <a:pt x="41" y="1"/>
                    </a:moveTo>
                    <a:lnTo>
                      <a:pt x="10" y="0"/>
                    </a:lnTo>
                    <a:lnTo>
                      <a:pt x="8" y="15"/>
                    </a:lnTo>
                    <a:lnTo>
                      <a:pt x="8" y="34"/>
                    </a:lnTo>
                    <a:lnTo>
                      <a:pt x="6" y="56"/>
                    </a:lnTo>
                    <a:lnTo>
                      <a:pt x="6" y="80"/>
                    </a:lnTo>
                    <a:lnTo>
                      <a:pt x="5" y="105"/>
                    </a:lnTo>
                    <a:lnTo>
                      <a:pt x="3" y="134"/>
                    </a:lnTo>
                    <a:lnTo>
                      <a:pt x="3" y="165"/>
                    </a:lnTo>
                    <a:lnTo>
                      <a:pt x="3" y="197"/>
                    </a:lnTo>
                    <a:lnTo>
                      <a:pt x="1" y="232"/>
                    </a:lnTo>
                    <a:lnTo>
                      <a:pt x="1" y="267"/>
                    </a:lnTo>
                    <a:lnTo>
                      <a:pt x="0" y="344"/>
                    </a:lnTo>
                    <a:lnTo>
                      <a:pt x="0" y="424"/>
                    </a:lnTo>
                    <a:lnTo>
                      <a:pt x="0" y="508"/>
                    </a:lnTo>
                    <a:lnTo>
                      <a:pt x="1" y="677"/>
                    </a:lnTo>
                    <a:lnTo>
                      <a:pt x="3" y="760"/>
                    </a:lnTo>
                    <a:lnTo>
                      <a:pt x="5" y="842"/>
                    </a:lnTo>
                    <a:lnTo>
                      <a:pt x="8" y="919"/>
                    </a:lnTo>
                    <a:lnTo>
                      <a:pt x="13" y="992"/>
                    </a:lnTo>
                    <a:lnTo>
                      <a:pt x="15" y="1027"/>
                    </a:lnTo>
                    <a:lnTo>
                      <a:pt x="18" y="1059"/>
                    </a:lnTo>
                    <a:lnTo>
                      <a:pt x="20" y="1090"/>
                    </a:lnTo>
                    <a:lnTo>
                      <a:pt x="24" y="1119"/>
                    </a:lnTo>
                    <a:lnTo>
                      <a:pt x="27" y="1168"/>
                    </a:lnTo>
                    <a:lnTo>
                      <a:pt x="32" y="1218"/>
                    </a:lnTo>
                    <a:lnTo>
                      <a:pt x="37" y="1265"/>
                    </a:lnTo>
                    <a:lnTo>
                      <a:pt x="44" y="1310"/>
                    </a:lnTo>
                    <a:lnTo>
                      <a:pt x="49" y="1352"/>
                    </a:lnTo>
                    <a:lnTo>
                      <a:pt x="56" y="1393"/>
                    </a:lnTo>
                    <a:lnTo>
                      <a:pt x="63" y="1433"/>
                    </a:lnTo>
                    <a:lnTo>
                      <a:pt x="70" y="1468"/>
                    </a:lnTo>
                    <a:lnTo>
                      <a:pt x="71" y="1475"/>
                    </a:lnTo>
                    <a:lnTo>
                      <a:pt x="78" y="1509"/>
                    </a:lnTo>
                    <a:lnTo>
                      <a:pt x="85" y="1542"/>
                    </a:lnTo>
                    <a:lnTo>
                      <a:pt x="92" y="1573"/>
                    </a:lnTo>
                    <a:lnTo>
                      <a:pt x="99" y="1602"/>
                    </a:lnTo>
                    <a:lnTo>
                      <a:pt x="112" y="1656"/>
                    </a:lnTo>
                    <a:lnTo>
                      <a:pt x="123" y="1701"/>
                    </a:lnTo>
                    <a:lnTo>
                      <a:pt x="124" y="1718"/>
                    </a:lnTo>
                    <a:lnTo>
                      <a:pt x="126" y="1724"/>
                    </a:lnTo>
                    <a:lnTo>
                      <a:pt x="129" y="1741"/>
                    </a:lnTo>
                    <a:lnTo>
                      <a:pt x="133" y="1759"/>
                    </a:lnTo>
                    <a:lnTo>
                      <a:pt x="136" y="1770"/>
                    </a:lnTo>
                    <a:lnTo>
                      <a:pt x="140" y="1782"/>
                    </a:lnTo>
                    <a:lnTo>
                      <a:pt x="143" y="1791"/>
                    </a:lnTo>
                    <a:lnTo>
                      <a:pt x="148" y="1806"/>
                    </a:lnTo>
                    <a:lnTo>
                      <a:pt x="152" y="1817"/>
                    </a:lnTo>
                    <a:lnTo>
                      <a:pt x="157" y="1825"/>
                    </a:lnTo>
                    <a:lnTo>
                      <a:pt x="160" y="1832"/>
                    </a:lnTo>
                    <a:lnTo>
                      <a:pt x="163" y="1840"/>
                    </a:lnTo>
                    <a:lnTo>
                      <a:pt x="192" y="1832"/>
                    </a:lnTo>
                    <a:lnTo>
                      <a:pt x="189" y="1820"/>
                    </a:lnTo>
                    <a:lnTo>
                      <a:pt x="186" y="1813"/>
                    </a:lnTo>
                    <a:lnTo>
                      <a:pt x="181" y="1805"/>
                    </a:lnTo>
                    <a:lnTo>
                      <a:pt x="177" y="1794"/>
                    </a:lnTo>
                    <a:lnTo>
                      <a:pt x="172" y="1779"/>
                    </a:lnTo>
                    <a:lnTo>
                      <a:pt x="169" y="1770"/>
                    </a:lnTo>
                    <a:lnTo>
                      <a:pt x="165" y="1759"/>
                    </a:lnTo>
                    <a:lnTo>
                      <a:pt x="162" y="1747"/>
                    </a:lnTo>
                    <a:lnTo>
                      <a:pt x="158" y="1730"/>
                    </a:lnTo>
                    <a:lnTo>
                      <a:pt x="155" y="1712"/>
                    </a:lnTo>
                    <a:lnTo>
                      <a:pt x="152" y="1695"/>
                    </a:lnTo>
                    <a:lnTo>
                      <a:pt x="152" y="1694"/>
                    </a:lnTo>
                    <a:lnTo>
                      <a:pt x="141" y="1644"/>
                    </a:lnTo>
                    <a:lnTo>
                      <a:pt x="128" y="1590"/>
                    </a:lnTo>
                    <a:lnTo>
                      <a:pt x="121" y="1561"/>
                    </a:lnTo>
                    <a:lnTo>
                      <a:pt x="114" y="1530"/>
                    </a:lnTo>
                    <a:lnTo>
                      <a:pt x="107" y="1497"/>
                    </a:lnTo>
                    <a:lnTo>
                      <a:pt x="100" y="1463"/>
                    </a:lnTo>
                    <a:lnTo>
                      <a:pt x="93" y="1433"/>
                    </a:lnTo>
                    <a:lnTo>
                      <a:pt x="87" y="1393"/>
                    </a:lnTo>
                    <a:lnTo>
                      <a:pt x="80" y="1352"/>
                    </a:lnTo>
                    <a:lnTo>
                      <a:pt x="75" y="1310"/>
                    </a:lnTo>
                    <a:lnTo>
                      <a:pt x="68" y="1265"/>
                    </a:lnTo>
                    <a:lnTo>
                      <a:pt x="63" y="1218"/>
                    </a:lnTo>
                    <a:lnTo>
                      <a:pt x="58" y="1168"/>
                    </a:lnTo>
                    <a:lnTo>
                      <a:pt x="54" y="1117"/>
                    </a:lnTo>
                    <a:lnTo>
                      <a:pt x="54" y="1115"/>
                    </a:lnTo>
                    <a:lnTo>
                      <a:pt x="51" y="1090"/>
                    </a:lnTo>
                    <a:lnTo>
                      <a:pt x="49" y="1059"/>
                    </a:lnTo>
                    <a:lnTo>
                      <a:pt x="46" y="1027"/>
                    </a:lnTo>
                    <a:lnTo>
                      <a:pt x="44" y="992"/>
                    </a:lnTo>
                    <a:lnTo>
                      <a:pt x="39" y="919"/>
                    </a:lnTo>
                    <a:lnTo>
                      <a:pt x="35" y="842"/>
                    </a:lnTo>
                    <a:lnTo>
                      <a:pt x="34" y="760"/>
                    </a:lnTo>
                    <a:lnTo>
                      <a:pt x="32" y="677"/>
                    </a:lnTo>
                    <a:lnTo>
                      <a:pt x="30" y="508"/>
                    </a:lnTo>
                    <a:lnTo>
                      <a:pt x="30" y="424"/>
                    </a:lnTo>
                    <a:lnTo>
                      <a:pt x="30" y="344"/>
                    </a:lnTo>
                    <a:lnTo>
                      <a:pt x="32" y="267"/>
                    </a:lnTo>
                    <a:lnTo>
                      <a:pt x="32" y="232"/>
                    </a:lnTo>
                    <a:lnTo>
                      <a:pt x="34" y="197"/>
                    </a:lnTo>
                    <a:lnTo>
                      <a:pt x="34" y="165"/>
                    </a:lnTo>
                    <a:lnTo>
                      <a:pt x="34" y="134"/>
                    </a:lnTo>
                    <a:lnTo>
                      <a:pt x="35" y="105"/>
                    </a:lnTo>
                    <a:lnTo>
                      <a:pt x="37" y="80"/>
                    </a:lnTo>
                    <a:lnTo>
                      <a:pt x="37" y="56"/>
                    </a:lnTo>
                    <a:lnTo>
                      <a:pt x="39" y="34"/>
                    </a:lnTo>
                    <a:lnTo>
                      <a:pt x="39" y="15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8" name="Freeform 201"/>
              <p:cNvSpPr>
                <a:spLocks/>
              </p:cNvSpPr>
              <p:nvPr/>
            </p:nvSpPr>
            <p:spPr bwMode="auto">
              <a:xfrm>
                <a:off x="3311" y="1852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9" name="Freeform 202"/>
              <p:cNvSpPr>
                <a:spLocks/>
              </p:cNvSpPr>
              <p:nvPr/>
            </p:nvSpPr>
            <p:spPr bwMode="auto">
              <a:xfrm>
                <a:off x="3313" y="1974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" name="Freeform 203"/>
              <p:cNvSpPr>
                <a:spLocks/>
              </p:cNvSpPr>
              <p:nvPr/>
            </p:nvSpPr>
            <p:spPr bwMode="auto">
              <a:xfrm>
                <a:off x="3313" y="2004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1" name="Freeform 204"/>
              <p:cNvSpPr>
                <a:spLocks/>
              </p:cNvSpPr>
              <p:nvPr/>
            </p:nvSpPr>
            <p:spPr bwMode="auto">
              <a:xfrm>
                <a:off x="3313" y="2057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2" name="Freeform 205"/>
              <p:cNvSpPr>
                <a:spLocks/>
              </p:cNvSpPr>
              <p:nvPr/>
            </p:nvSpPr>
            <p:spPr bwMode="auto">
              <a:xfrm>
                <a:off x="3313" y="2175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" name="Freeform 206"/>
              <p:cNvSpPr>
                <a:spLocks/>
              </p:cNvSpPr>
              <p:nvPr/>
            </p:nvSpPr>
            <p:spPr bwMode="auto">
              <a:xfrm>
                <a:off x="3311" y="2167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4" name="Freeform 207"/>
              <p:cNvSpPr>
                <a:spLocks/>
              </p:cNvSpPr>
              <p:nvPr/>
            </p:nvSpPr>
            <p:spPr bwMode="auto">
              <a:xfrm>
                <a:off x="3327" y="2262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" name="Freeform 208"/>
              <p:cNvSpPr>
                <a:spLocks/>
              </p:cNvSpPr>
              <p:nvPr/>
            </p:nvSpPr>
            <p:spPr bwMode="auto">
              <a:xfrm>
                <a:off x="3313" y="2194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" name="Freeform 209"/>
              <p:cNvSpPr>
                <a:spLocks/>
              </p:cNvSpPr>
              <p:nvPr/>
            </p:nvSpPr>
            <p:spPr bwMode="auto">
              <a:xfrm>
                <a:off x="3320" y="2197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" name="Freeform 210"/>
              <p:cNvSpPr>
                <a:spLocks/>
              </p:cNvSpPr>
              <p:nvPr/>
            </p:nvSpPr>
            <p:spPr bwMode="auto">
              <a:xfrm>
                <a:off x="3313" y="1713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" name="Freeform 211"/>
              <p:cNvSpPr>
                <a:spLocks/>
              </p:cNvSpPr>
              <p:nvPr/>
            </p:nvSpPr>
            <p:spPr bwMode="auto">
              <a:xfrm>
                <a:off x="3308" y="1657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Freeform 212"/>
              <p:cNvSpPr>
                <a:spLocks/>
              </p:cNvSpPr>
              <p:nvPr/>
            </p:nvSpPr>
            <p:spPr bwMode="auto">
              <a:xfrm>
                <a:off x="3315" y="1567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" name="Freeform 213"/>
              <p:cNvSpPr>
                <a:spLocks/>
              </p:cNvSpPr>
              <p:nvPr/>
            </p:nvSpPr>
            <p:spPr bwMode="auto">
              <a:xfrm>
                <a:off x="3313" y="1606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214"/>
              <p:cNvSpPr>
                <a:spLocks/>
              </p:cNvSpPr>
              <p:nvPr/>
            </p:nvSpPr>
            <p:spPr bwMode="auto">
              <a:xfrm>
                <a:off x="3313" y="1674"/>
                <a:ext cx="57" cy="11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0 w 172"/>
                  <a:gd name="T5" fmla="*/ 0 h 205"/>
                  <a:gd name="T6" fmla="*/ 0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Freeform 215"/>
              <p:cNvSpPr>
                <a:spLocks/>
              </p:cNvSpPr>
              <p:nvPr/>
            </p:nvSpPr>
            <p:spPr bwMode="auto">
              <a:xfrm>
                <a:off x="3327" y="2294"/>
                <a:ext cx="103" cy="128"/>
              </a:xfrm>
              <a:custGeom>
                <a:avLst/>
                <a:gdLst>
                  <a:gd name="T0" fmla="*/ 0 w 172"/>
                  <a:gd name="T1" fmla="*/ 1 h 209"/>
                  <a:gd name="T2" fmla="*/ 0 w 172"/>
                  <a:gd name="T3" fmla="*/ 1 h 209"/>
                  <a:gd name="T4" fmla="*/ 1 w 172"/>
                  <a:gd name="T5" fmla="*/ 0 h 209"/>
                  <a:gd name="T6" fmla="*/ 1 w 172"/>
                  <a:gd name="T7" fmla="*/ 1 h 209"/>
                  <a:gd name="T8" fmla="*/ 0 w 172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9">
                    <a:moveTo>
                      <a:pt x="0" y="20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5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" name="Freeform 216"/>
              <p:cNvSpPr>
                <a:spLocks/>
              </p:cNvSpPr>
              <p:nvPr/>
            </p:nvSpPr>
            <p:spPr bwMode="auto">
              <a:xfrm>
                <a:off x="3337" y="2364"/>
                <a:ext cx="103" cy="128"/>
              </a:xfrm>
              <a:custGeom>
                <a:avLst/>
                <a:gdLst>
                  <a:gd name="T0" fmla="*/ 0 w 172"/>
                  <a:gd name="T1" fmla="*/ 1 h 209"/>
                  <a:gd name="T2" fmla="*/ 0 w 172"/>
                  <a:gd name="T3" fmla="*/ 1 h 209"/>
                  <a:gd name="T4" fmla="*/ 1 w 172"/>
                  <a:gd name="T5" fmla="*/ 0 h 209"/>
                  <a:gd name="T6" fmla="*/ 1 w 172"/>
                  <a:gd name="T7" fmla="*/ 1 h 209"/>
                  <a:gd name="T8" fmla="*/ 0 w 172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9">
                    <a:moveTo>
                      <a:pt x="0" y="20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5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" name="Freeform 217"/>
              <p:cNvSpPr>
                <a:spLocks/>
              </p:cNvSpPr>
              <p:nvPr/>
            </p:nvSpPr>
            <p:spPr bwMode="auto">
              <a:xfrm>
                <a:off x="3332" y="2322"/>
                <a:ext cx="103" cy="128"/>
              </a:xfrm>
              <a:custGeom>
                <a:avLst/>
                <a:gdLst>
                  <a:gd name="T0" fmla="*/ 0 w 172"/>
                  <a:gd name="T1" fmla="*/ 1 h 209"/>
                  <a:gd name="T2" fmla="*/ 0 w 172"/>
                  <a:gd name="T3" fmla="*/ 1 h 209"/>
                  <a:gd name="T4" fmla="*/ 1 w 172"/>
                  <a:gd name="T5" fmla="*/ 0 h 209"/>
                  <a:gd name="T6" fmla="*/ 1 w 172"/>
                  <a:gd name="T7" fmla="*/ 1 h 209"/>
                  <a:gd name="T8" fmla="*/ 0 w 172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9">
                    <a:moveTo>
                      <a:pt x="0" y="20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5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" name="Freeform 218"/>
              <p:cNvSpPr>
                <a:spLocks/>
              </p:cNvSpPr>
              <p:nvPr/>
            </p:nvSpPr>
            <p:spPr bwMode="auto">
              <a:xfrm>
                <a:off x="3360" y="2499"/>
                <a:ext cx="109" cy="137"/>
              </a:xfrm>
              <a:custGeom>
                <a:avLst/>
                <a:gdLst>
                  <a:gd name="T0" fmla="*/ 1 w 183"/>
                  <a:gd name="T1" fmla="*/ 1 h 224"/>
                  <a:gd name="T2" fmla="*/ 0 w 183"/>
                  <a:gd name="T3" fmla="*/ 1 h 224"/>
                  <a:gd name="T4" fmla="*/ 1 w 183"/>
                  <a:gd name="T5" fmla="*/ 0 h 224"/>
                  <a:gd name="T6" fmla="*/ 1 w 183"/>
                  <a:gd name="T7" fmla="*/ 1 h 224"/>
                  <a:gd name="T8" fmla="*/ 1 w 183"/>
                  <a:gd name="T9" fmla="*/ 1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3" h="224">
                    <a:moveTo>
                      <a:pt x="11" y="224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83" y="50"/>
                    </a:lnTo>
                    <a:lnTo>
                      <a:pt x="11" y="22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" name="Freeform 219"/>
              <p:cNvSpPr>
                <a:spLocks/>
              </p:cNvSpPr>
              <p:nvPr/>
            </p:nvSpPr>
            <p:spPr bwMode="auto">
              <a:xfrm>
                <a:off x="3380" y="2585"/>
                <a:ext cx="106" cy="117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" name="Freeform 220"/>
              <p:cNvSpPr>
                <a:spLocks/>
              </p:cNvSpPr>
              <p:nvPr/>
            </p:nvSpPr>
            <p:spPr bwMode="auto">
              <a:xfrm>
                <a:off x="3387" y="2607"/>
                <a:ext cx="106" cy="117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" name="Freeform 221"/>
              <p:cNvSpPr>
                <a:spLocks/>
              </p:cNvSpPr>
              <p:nvPr/>
            </p:nvSpPr>
            <p:spPr bwMode="auto">
              <a:xfrm>
                <a:off x="3394" y="2616"/>
                <a:ext cx="106" cy="118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" name="Freeform 222"/>
              <p:cNvSpPr>
                <a:spLocks/>
              </p:cNvSpPr>
              <p:nvPr/>
            </p:nvSpPr>
            <p:spPr bwMode="auto">
              <a:xfrm>
                <a:off x="3390" y="2626"/>
                <a:ext cx="105" cy="117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" name="Freeform 223"/>
              <p:cNvSpPr>
                <a:spLocks/>
              </p:cNvSpPr>
              <p:nvPr/>
            </p:nvSpPr>
            <p:spPr bwMode="auto">
              <a:xfrm>
                <a:off x="3402" y="2653"/>
                <a:ext cx="105" cy="117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34" name="Rectangle 233"/>
          <p:cNvSpPr>
            <a:spLocks noChangeArrowheads="1"/>
          </p:cNvSpPr>
          <p:nvPr/>
        </p:nvSpPr>
        <p:spPr bwMode="auto">
          <a:xfrm>
            <a:off x="4442372" y="2860459"/>
            <a:ext cx="16938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 dirty="0"/>
          </a:p>
        </p:txBody>
      </p:sp>
      <p:grpSp>
        <p:nvGrpSpPr>
          <p:cNvPr id="235" name="Group 225"/>
          <p:cNvGrpSpPr>
            <a:grpSpLocks/>
          </p:cNvGrpSpPr>
          <p:nvPr/>
        </p:nvGrpSpPr>
        <p:grpSpPr bwMode="auto">
          <a:xfrm>
            <a:off x="5075784" y="1709521"/>
            <a:ext cx="3332163" cy="1600200"/>
            <a:chOff x="2847" y="864"/>
            <a:chExt cx="2099" cy="1008"/>
          </a:xfrm>
        </p:grpSpPr>
        <p:sp>
          <p:nvSpPr>
            <p:cNvPr id="236" name="Rectangle 235"/>
            <p:cNvSpPr>
              <a:spLocks noChangeArrowheads="1"/>
            </p:cNvSpPr>
            <p:nvPr/>
          </p:nvSpPr>
          <p:spPr bwMode="auto">
            <a:xfrm>
              <a:off x="3256" y="1656"/>
              <a:ext cx="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400" b="1" dirty="0">
                  <a:solidFill>
                    <a:srgbClr val="990099"/>
                  </a:solidFill>
                  <a:latin typeface="Comic Sans MS" panose="030F0702030302020204" pitchFamily="66" charset="0"/>
                </a:rPr>
                <a:t>O</a:t>
              </a:r>
              <a:endParaRPr lang="en-US" altLang="fr-FR"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37" name="Group 227"/>
            <p:cNvGrpSpPr>
              <a:grpSpLocks/>
            </p:cNvGrpSpPr>
            <p:nvPr/>
          </p:nvGrpSpPr>
          <p:grpSpPr bwMode="auto">
            <a:xfrm>
              <a:off x="2847" y="864"/>
              <a:ext cx="2099" cy="1008"/>
              <a:chOff x="2847" y="864"/>
              <a:chExt cx="2099" cy="1008"/>
            </a:xfrm>
          </p:grpSpPr>
          <p:sp>
            <p:nvSpPr>
              <p:cNvPr id="238" name="Oval 228"/>
              <p:cNvSpPr>
                <a:spLocks noChangeArrowheads="1"/>
              </p:cNvSpPr>
              <p:nvPr/>
            </p:nvSpPr>
            <p:spPr bwMode="auto">
              <a:xfrm>
                <a:off x="3024" y="1616"/>
                <a:ext cx="50" cy="50"/>
              </a:xfrm>
              <a:prstGeom prst="ellipse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  <p:grpSp>
            <p:nvGrpSpPr>
              <p:cNvPr id="239" name="Group 229"/>
              <p:cNvGrpSpPr>
                <a:grpSpLocks/>
              </p:cNvGrpSpPr>
              <p:nvPr/>
            </p:nvGrpSpPr>
            <p:grpSpPr bwMode="auto">
              <a:xfrm>
                <a:off x="3504" y="992"/>
                <a:ext cx="115" cy="113"/>
                <a:chOff x="3831" y="974"/>
                <a:chExt cx="96" cy="93"/>
              </a:xfrm>
            </p:grpSpPr>
            <p:sp>
              <p:nvSpPr>
                <p:cNvPr id="450" name="Oval 230"/>
                <p:cNvSpPr>
                  <a:spLocks noChangeArrowheads="1"/>
                </p:cNvSpPr>
                <p:nvPr/>
              </p:nvSpPr>
              <p:spPr bwMode="auto">
                <a:xfrm>
                  <a:off x="3865" y="988"/>
                  <a:ext cx="62" cy="61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451" name="Oval 231"/>
                <p:cNvSpPr>
                  <a:spLocks noChangeArrowheads="1"/>
                </p:cNvSpPr>
                <p:nvPr/>
              </p:nvSpPr>
              <p:spPr bwMode="auto">
                <a:xfrm>
                  <a:off x="3872" y="974"/>
                  <a:ext cx="51" cy="52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grpSp>
              <p:nvGrpSpPr>
                <p:cNvPr id="452" name="Group 232"/>
                <p:cNvGrpSpPr>
                  <a:grpSpLocks/>
                </p:cNvGrpSpPr>
                <p:nvPr/>
              </p:nvGrpSpPr>
              <p:grpSpPr bwMode="auto">
                <a:xfrm>
                  <a:off x="3831" y="974"/>
                  <a:ext cx="94" cy="93"/>
                  <a:chOff x="3831" y="974"/>
                  <a:chExt cx="94" cy="93"/>
                </a:xfrm>
              </p:grpSpPr>
              <p:sp>
                <p:nvSpPr>
                  <p:cNvPr id="453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1007"/>
                    <a:ext cx="42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54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3850" y="986"/>
                    <a:ext cx="60" cy="6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55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839" y="974"/>
                    <a:ext cx="43" cy="4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56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3874" y="1015"/>
                    <a:ext cx="51" cy="5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</p:grpSp>
          <p:sp>
            <p:nvSpPr>
              <p:cNvPr id="240" name="Oval 237"/>
              <p:cNvSpPr>
                <a:spLocks noChangeArrowheads="1"/>
              </p:cNvSpPr>
              <p:nvPr/>
            </p:nvSpPr>
            <p:spPr bwMode="auto">
              <a:xfrm>
                <a:off x="4320" y="1600"/>
                <a:ext cx="61" cy="64"/>
              </a:xfrm>
              <a:prstGeom prst="ellipse">
                <a:avLst/>
              </a:prstGeom>
              <a:solidFill>
                <a:srgbClr val="00FF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  <p:sp>
            <p:nvSpPr>
              <p:cNvPr id="241" name="Oval 238"/>
              <p:cNvSpPr>
                <a:spLocks noChangeArrowheads="1"/>
              </p:cNvSpPr>
              <p:nvPr/>
            </p:nvSpPr>
            <p:spPr bwMode="auto">
              <a:xfrm>
                <a:off x="3360" y="1664"/>
                <a:ext cx="48" cy="49"/>
              </a:xfrm>
              <a:prstGeom prst="ellipse">
                <a:avLst/>
              </a:prstGeom>
              <a:solidFill>
                <a:srgbClr val="990099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  <p:grpSp>
            <p:nvGrpSpPr>
              <p:cNvPr id="242" name="Group 239"/>
              <p:cNvGrpSpPr>
                <a:grpSpLocks/>
              </p:cNvGrpSpPr>
              <p:nvPr/>
            </p:nvGrpSpPr>
            <p:grpSpPr bwMode="auto">
              <a:xfrm>
                <a:off x="2847" y="864"/>
                <a:ext cx="2099" cy="1008"/>
                <a:chOff x="2847" y="864"/>
                <a:chExt cx="2099" cy="1008"/>
              </a:xfrm>
            </p:grpSpPr>
            <p:sp>
              <p:nvSpPr>
                <p:cNvPr id="243" name="Rectangle 240"/>
                <p:cNvSpPr>
                  <a:spLocks noChangeArrowheads="1"/>
                </p:cNvSpPr>
                <p:nvPr/>
              </p:nvSpPr>
              <p:spPr bwMode="auto">
                <a:xfrm>
                  <a:off x="3108" y="1098"/>
                  <a:ext cx="225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grpSp>
              <p:nvGrpSpPr>
                <p:cNvPr id="244" name="Group 241"/>
                <p:cNvGrpSpPr>
                  <a:grpSpLocks/>
                </p:cNvGrpSpPr>
                <p:nvPr/>
              </p:nvGrpSpPr>
              <p:grpSpPr bwMode="auto">
                <a:xfrm>
                  <a:off x="4608" y="1280"/>
                  <a:ext cx="115" cy="113"/>
                  <a:chOff x="3831" y="974"/>
                  <a:chExt cx="96" cy="93"/>
                </a:xfrm>
              </p:grpSpPr>
              <p:sp>
                <p:nvSpPr>
                  <p:cNvPr id="443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3865" y="988"/>
                    <a:ext cx="62" cy="61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44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974"/>
                    <a:ext cx="51" cy="5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grpSp>
                <p:nvGrpSpPr>
                  <p:cNvPr id="445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3831" y="974"/>
                    <a:ext cx="94" cy="93"/>
                    <a:chOff x="3831" y="974"/>
                    <a:chExt cx="94" cy="93"/>
                  </a:xfrm>
                </p:grpSpPr>
                <p:sp>
                  <p:nvSpPr>
                    <p:cNvPr id="446" name="Oval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1" y="1007"/>
                      <a:ext cx="42" cy="43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47" name="Oval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0" y="986"/>
                      <a:ext cx="60" cy="6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48" name="Oval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9" y="974"/>
                      <a:ext cx="43" cy="44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49" name="Oval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4" y="1015"/>
                      <a:ext cx="51" cy="5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</p:grpSp>
            </p:grpSp>
            <p:grpSp>
              <p:nvGrpSpPr>
                <p:cNvPr id="245" name="Group 249"/>
                <p:cNvGrpSpPr>
                  <a:grpSpLocks/>
                </p:cNvGrpSpPr>
                <p:nvPr/>
              </p:nvGrpSpPr>
              <p:grpSpPr bwMode="auto">
                <a:xfrm>
                  <a:off x="3120" y="1088"/>
                  <a:ext cx="112" cy="114"/>
                  <a:chOff x="3744" y="1193"/>
                  <a:chExt cx="94" cy="93"/>
                </a:xfrm>
              </p:grpSpPr>
              <p:sp>
                <p:nvSpPr>
                  <p:cNvPr id="439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225"/>
                    <a:ext cx="42" cy="4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40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3763" y="1205"/>
                    <a:ext cx="60" cy="6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41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3752" y="1193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42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1234"/>
                    <a:ext cx="51" cy="5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grpSp>
              <p:nvGrpSpPr>
                <p:cNvPr id="246" name="Group 254"/>
                <p:cNvGrpSpPr>
                  <a:grpSpLocks/>
                </p:cNvGrpSpPr>
                <p:nvPr/>
              </p:nvGrpSpPr>
              <p:grpSpPr bwMode="auto">
                <a:xfrm>
                  <a:off x="3168" y="1472"/>
                  <a:ext cx="112" cy="114"/>
                  <a:chOff x="3744" y="1193"/>
                  <a:chExt cx="94" cy="93"/>
                </a:xfrm>
              </p:grpSpPr>
              <p:sp>
                <p:nvSpPr>
                  <p:cNvPr id="435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225"/>
                    <a:ext cx="42" cy="4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36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3763" y="1205"/>
                    <a:ext cx="60" cy="6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37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3752" y="1193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38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1234"/>
                    <a:ext cx="51" cy="5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grpSp>
              <p:nvGrpSpPr>
                <p:cNvPr id="247" name="Group 259"/>
                <p:cNvGrpSpPr>
                  <a:grpSpLocks/>
                </p:cNvGrpSpPr>
                <p:nvPr/>
              </p:nvGrpSpPr>
              <p:grpSpPr bwMode="auto">
                <a:xfrm>
                  <a:off x="4608" y="992"/>
                  <a:ext cx="112" cy="114"/>
                  <a:chOff x="3744" y="1193"/>
                  <a:chExt cx="94" cy="93"/>
                </a:xfrm>
              </p:grpSpPr>
              <p:sp>
                <p:nvSpPr>
                  <p:cNvPr id="431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225"/>
                    <a:ext cx="42" cy="4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32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3763" y="1205"/>
                    <a:ext cx="60" cy="6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33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3752" y="1193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34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1234"/>
                    <a:ext cx="51" cy="5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grpSp>
              <p:nvGrpSpPr>
                <p:cNvPr id="248" name="Group 264"/>
                <p:cNvGrpSpPr>
                  <a:grpSpLocks/>
                </p:cNvGrpSpPr>
                <p:nvPr/>
              </p:nvGrpSpPr>
              <p:grpSpPr bwMode="auto">
                <a:xfrm>
                  <a:off x="3433" y="913"/>
                  <a:ext cx="64" cy="65"/>
                  <a:chOff x="4149" y="922"/>
                  <a:chExt cx="53" cy="53"/>
                </a:xfrm>
              </p:grpSpPr>
              <p:grpSp>
                <p:nvGrpSpPr>
                  <p:cNvPr id="404" name="Group 265"/>
                  <p:cNvGrpSpPr>
                    <a:grpSpLocks/>
                  </p:cNvGrpSpPr>
                  <p:nvPr/>
                </p:nvGrpSpPr>
                <p:grpSpPr bwMode="auto">
                  <a:xfrm>
                    <a:off x="4149" y="922"/>
                    <a:ext cx="53" cy="53"/>
                    <a:chOff x="4149" y="922"/>
                    <a:chExt cx="53" cy="53"/>
                  </a:xfrm>
                </p:grpSpPr>
                <p:sp>
                  <p:nvSpPr>
                    <p:cNvPr id="406" name="Oval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9" y="922"/>
                      <a:ext cx="53" cy="53"/>
                    </a:xfrm>
                    <a:prstGeom prst="ellipse">
                      <a:avLst/>
                    </a:prstGeom>
                    <a:solidFill>
                      <a:srgbClr val="F0A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07" name="Oval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9" y="922"/>
                      <a:ext cx="51" cy="52"/>
                    </a:xfrm>
                    <a:prstGeom prst="ellipse">
                      <a:avLst/>
                    </a:prstGeom>
                    <a:solidFill>
                      <a:srgbClr val="F09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08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0" y="923"/>
                      <a:ext cx="49" cy="50"/>
                    </a:xfrm>
                    <a:prstGeom prst="ellipse">
                      <a:avLst/>
                    </a:prstGeom>
                    <a:solidFill>
                      <a:srgbClr val="F09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09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1" y="924"/>
                      <a:ext cx="48" cy="48"/>
                    </a:xfrm>
                    <a:prstGeom prst="ellipse">
                      <a:avLst/>
                    </a:prstGeom>
                    <a:solidFill>
                      <a:srgbClr val="F09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10" name="Oval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2" y="926"/>
                      <a:ext cx="45" cy="44"/>
                    </a:xfrm>
                    <a:prstGeom prst="ellipse">
                      <a:avLst/>
                    </a:prstGeom>
                    <a:solidFill>
                      <a:srgbClr val="F19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11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927"/>
                      <a:ext cx="43" cy="42"/>
                    </a:xfrm>
                    <a:prstGeom prst="ellipse">
                      <a:avLst/>
                    </a:prstGeom>
                    <a:solidFill>
                      <a:srgbClr val="F19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12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4" y="928"/>
                      <a:ext cx="41" cy="40"/>
                    </a:xfrm>
                    <a:prstGeom prst="ellipse">
                      <a:avLst/>
                    </a:prstGeom>
                    <a:solidFill>
                      <a:srgbClr val="F29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13" name="Oval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6" y="929"/>
                      <a:ext cx="37" cy="38"/>
                    </a:xfrm>
                    <a:prstGeom prst="ellipse">
                      <a:avLst/>
                    </a:prstGeom>
                    <a:solidFill>
                      <a:srgbClr val="F29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14" name="Oval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930"/>
                      <a:ext cx="36" cy="36"/>
                    </a:xfrm>
                    <a:prstGeom prst="ellipse">
                      <a:avLst/>
                    </a:prstGeom>
                    <a:solidFill>
                      <a:srgbClr val="F38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15" name="Oval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8" y="931"/>
                      <a:ext cx="34" cy="34"/>
                    </a:xfrm>
                    <a:prstGeom prst="ellipse">
                      <a:avLst/>
                    </a:prstGeom>
                    <a:solidFill>
                      <a:srgbClr val="F48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16" name="Oval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8" y="933"/>
                      <a:ext cx="32" cy="30"/>
                    </a:xfrm>
                    <a:prstGeom prst="ellipse">
                      <a:avLst/>
                    </a:prstGeom>
                    <a:solidFill>
                      <a:srgbClr val="F57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17" name="Oval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0" y="933"/>
                      <a:ext cx="29" cy="29"/>
                    </a:xfrm>
                    <a:prstGeom prst="ellipse">
                      <a:avLst/>
                    </a:prstGeom>
                    <a:solidFill>
                      <a:srgbClr val="F67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18" name="Oval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1" y="934"/>
                      <a:ext cx="27" cy="28"/>
                    </a:xfrm>
                    <a:prstGeom prst="ellipse">
                      <a:avLst/>
                    </a:prstGeom>
                    <a:solidFill>
                      <a:srgbClr val="F77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19" name="Oval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2" y="936"/>
                      <a:ext cx="25" cy="25"/>
                    </a:xfrm>
                    <a:prstGeom prst="ellipse">
                      <a:avLst/>
                    </a:prstGeom>
                    <a:solidFill>
                      <a:srgbClr val="F86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20" name="Oval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937"/>
                      <a:ext cx="23" cy="23"/>
                    </a:xfrm>
                    <a:prstGeom prst="ellipse">
                      <a:avLst/>
                    </a:prstGeom>
                    <a:solidFill>
                      <a:srgbClr val="F96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21" name="Oval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938"/>
                      <a:ext cx="22" cy="21"/>
                    </a:xfrm>
                    <a:prstGeom prst="ellipse">
                      <a:avLst/>
                    </a:prstGeom>
                    <a:solidFill>
                      <a:srgbClr val="FA5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22" name="Oval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5" y="939"/>
                      <a:ext cx="19" cy="18"/>
                    </a:xfrm>
                    <a:prstGeom prst="ellipse">
                      <a:avLst/>
                    </a:prstGeom>
                    <a:solidFill>
                      <a:srgbClr val="FB4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23" name="Oval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6" y="940"/>
                      <a:ext cx="17" cy="17"/>
                    </a:xfrm>
                    <a:prstGeom prst="ellipse">
                      <a:avLst/>
                    </a:prstGeom>
                    <a:solidFill>
                      <a:srgbClr val="FC4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24" name="Oval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8" y="941"/>
                      <a:ext cx="14" cy="15"/>
                    </a:xfrm>
                    <a:prstGeom prst="ellipse">
                      <a:avLst/>
                    </a:prstGeom>
                    <a:solidFill>
                      <a:srgbClr val="FC3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25" name="Oval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9" y="943"/>
                      <a:ext cx="12" cy="11"/>
                    </a:xfrm>
                    <a:prstGeom prst="ellipse">
                      <a:avLst/>
                    </a:prstGeom>
                    <a:solidFill>
                      <a:srgbClr val="FD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26" name="Oval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9" y="944"/>
                      <a:ext cx="11" cy="9"/>
                    </a:xfrm>
                    <a:prstGeom prst="ellipse">
                      <a:avLst/>
                    </a:prstGeom>
                    <a:solidFill>
                      <a:srgbClr val="FD2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27" name="Oval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1" y="945"/>
                      <a:ext cx="8" cy="7"/>
                    </a:xfrm>
                    <a:prstGeom prst="ellipse">
                      <a:avLst/>
                    </a:prstGeom>
                    <a:solidFill>
                      <a:srgbClr val="FE2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28" name="Oval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2" y="946"/>
                      <a:ext cx="5" cy="5"/>
                    </a:xfrm>
                    <a:prstGeom prst="ellipse">
                      <a:avLst/>
                    </a:prstGeom>
                    <a:solidFill>
                      <a:srgbClr val="FE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29" name="Oval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3" y="947"/>
                      <a:ext cx="3" cy="3"/>
                    </a:xfrm>
                    <a:prstGeom prst="ellipse">
                      <a:avLst/>
                    </a:prstGeom>
                    <a:solidFill>
                      <a:srgbClr val="FE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430" name="Oval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4" y="948"/>
                      <a:ext cx="1" cy="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</p:grpSp>
              <p:sp>
                <p:nvSpPr>
                  <p:cNvPr id="405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4149" y="922"/>
                    <a:ext cx="53" cy="53"/>
                  </a:xfrm>
                  <a:prstGeom prst="ellips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sp>
              <p:nvSpPr>
                <p:cNvPr id="249" name="Oval 292"/>
                <p:cNvSpPr>
                  <a:spLocks noChangeArrowheads="1"/>
                </p:cNvSpPr>
                <p:nvPr/>
              </p:nvSpPr>
              <p:spPr bwMode="auto">
                <a:xfrm>
                  <a:off x="3072" y="1328"/>
                  <a:ext cx="61" cy="64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50" name="Oval 293"/>
                <p:cNvSpPr>
                  <a:spLocks noChangeArrowheads="1"/>
                </p:cNvSpPr>
                <p:nvPr/>
              </p:nvSpPr>
              <p:spPr bwMode="auto">
                <a:xfrm>
                  <a:off x="4752" y="1568"/>
                  <a:ext cx="61" cy="64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51" name="Oval 294"/>
                <p:cNvSpPr>
                  <a:spLocks noChangeArrowheads="1"/>
                </p:cNvSpPr>
                <p:nvPr/>
              </p:nvSpPr>
              <p:spPr bwMode="auto">
                <a:xfrm>
                  <a:off x="4512" y="1184"/>
                  <a:ext cx="61" cy="64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52" name="Oval 295"/>
                <p:cNvSpPr>
                  <a:spLocks noChangeArrowheads="1"/>
                </p:cNvSpPr>
                <p:nvPr/>
              </p:nvSpPr>
              <p:spPr bwMode="auto">
                <a:xfrm>
                  <a:off x="3408" y="1520"/>
                  <a:ext cx="50" cy="50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53" name="Oval 296"/>
                <p:cNvSpPr>
                  <a:spLocks noChangeArrowheads="1"/>
                </p:cNvSpPr>
                <p:nvPr/>
              </p:nvSpPr>
              <p:spPr bwMode="auto">
                <a:xfrm>
                  <a:off x="4896" y="1232"/>
                  <a:ext cx="50" cy="50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54" name="Oval 297"/>
                <p:cNvSpPr>
                  <a:spLocks noChangeArrowheads="1"/>
                </p:cNvSpPr>
                <p:nvPr/>
              </p:nvSpPr>
              <p:spPr bwMode="auto">
                <a:xfrm>
                  <a:off x="3264" y="1280"/>
                  <a:ext cx="48" cy="49"/>
                </a:xfrm>
                <a:prstGeom prst="ellipse">
                  <a:avLst/>
                </a:prstGeom>
                <a:solidFill>
                  <a:srgbClr val="990099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55" name="Oval 298"/>
                <p:cNvSpPr>
                  <a:spLocks noChangeArrowheads="1"/>
                </p:cNvSpPr>
                <p:nvPr/>
              </p:nvSpPr>
              <p:spPr bwMode="auto">
                <a:xfrm>
                  <a:off x="3792" y="1232"/>
                  <a:ext cx="48" cy="49"/>
                </a:xfrm>
                <a:prstGeom prst="ellipse">
                  <a:avLst/>
                </a:prstGeom>
                <a:solidFill>
                  <a:srgbClr val="990099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56" name="Oval 299"/>
                <p:cNvSpPr>
                  <a:spLocks noChangeArrowheads="1"/>
                </p:cNvSpPr>
                <p:nvPr/>
              </p:nvSpPr>
              <p:spPr bwMode="auto">
                <a:xfrm>
                  <a:off x="4560" y="1520"/>
                  <a:ext cx="48" cy="49"/>
                </a:xfrm>
                <a:prstGeom prst="ellipse">
                  <a:avLst/>
                </a:prstGeom>
                <a:solidFill>
                  <a:srgbClr val="990099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grpSp>
              <p:nvGrpSpPr>
                <p:cNvPr id="257" name="Group 300"/>
                <p:cNvGrpSpPr>
                  <a:grpSpLocks/>
                </p:cNvGrpSpPr>
                <p:nvPr/>
              </p:nvGrpSpPr>
              <p:grpSpPr bwMode="auto">
                <a:xfrm>
                  <a:off x="4128" y="1232"/>
                  <a:ext cx="112" cy="114"/>
                  <a:chOff x="3744" y="1193"/>
                  <a:chExt cx="94" cy="93"/>
                </a:xfrm>
              </p:grpSpPr>
              <p:sp>
                <p:nvSpPr>
                  <p:cNvPr id="400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225"/>
                    <a:ext cx="42" cy="4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01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3763" y="1205"/>
                    <a:ext cx="60" cy="6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02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3752" y="1193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403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1234"/>
                    <a:ext cx="51" cy="52"/>
                  </a:xfrm>
                  <a:prstGeom prst="ellipse">
                    <a:avLst/>
                  </a:prstGeom>
                  <a:solidFill>
                    <a:srgbClr val="00FF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grpSp>
              <p:nvGrpSpPr>
                <p:cNvPr id="258" name="Group 305"/>
                <p:cNvGrpSpPr>
                  <a:grpSpLocks/>
                </p:cNvGrpSpPr>
                <p:nvPr/>
              </p:nvGrpSpPr>
              <p:grpSpPr bwMode="auto">
                <a:xfrm>
                  <a:off x="3408" y="1040"/>
                  <a:ext cx="109" cy="418"/>
                  <a:chOff x="4128" y="1026"/>
                  <a:chExt cx="91" cy="342"/>
                </a:xfrm>
              </p:grpSpPr>
              <p:sp>
                <p:nvSpPr>
                  <p:cNvPr id="398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4164" y="1026"/>
                    <a:ext cx="20" cy="2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399" name="Freeform 307"/>
                  <p:cNvSpPr>
                    <a:spLocks/>
                  </p:cNvSpPr>
                  <p:nvPr/>
                </p:nvSpPr>
                <p:spPr bwMode="auto">
                  <a:xfrm>
                    <a:off x="4128" y="1276"/>
                    <a:ext cx="91" cy="92"/>
                  </a:xfrm>
                  <a:custGeom>
                    <a:avLst/>
                    <a:gdLst>
                      <a:gd name="T0" fmla="*/ 0 w 183"/>
                      <a:gd name="T1" fmla="*/ 0 h 182"/>
                      <a:gd name="T2" fmla="*/ 0 w 183"/>
                      <a:gd name="T3" fmla="*/ 1 h 182"/>
                      <a:gd name="T4" fmla="*/ 0 w 183"/>
                      <a:gd name="T5" fmla="*/ 0 h 182"/>
                      <a:gd name="T6" fmla="*/ 0 w 183"/>
                      <a:gd name="T7" fmla="*/ 0 h 1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3" h="182">
                        <a:moveTo>
                          <a:pt x="0" y="0"/>
                        </a:moveTo>
                        <a:lnTo>
                          <a:pt x="93" y="182"/>
                        </a:lnTo>
                        <a:lnTo>
                          <a:pt x="18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59" name="Group 308"/>
                <p:cNvGrpSpPr>
                  <a:grpSpLocks/>
                </p:cNvGrpSpPr>
                <p:nvPr/>
              </p:nvGrpSpPr>
              <p:grpSpPr bwMode="auto">
                <a:xfrm>
                  <a:off x="3721" y="1105"/>
                  <a:ext cx="64" cy="65"/>
                  <a:chOff x="4149" y="922"/>
                  <a:chExt cx="53" cy="53"/>
                </a:xfrm>
              </p:grpSpPr>
              <p:grpSp>
                <p:nvGrpSpPr>
                  <p:cNvPr id="371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4149" y="922"/>
                    <a:ext cx="53" cy="53"/>
                    <a:chOff x="4149" y="922"/>
                    <a:chExt cx="53" cy="53"/>
                  </a:xfrm>
                </p:grpSpPr>
                <p:sp>
                  <p:nvSpPr>
                    <p:cNvPr id="373" name="Oval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9" y="922"/>
                      <a:ext cx="53" cy="53"/>
                    </a:xfrm>
                    <a:prstGeom prst="ellipse">
                      <a:avLst/>
                    </a:prstGeom>
                    <a:solidFill>
                      <a:srgbClr val="F0A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74" name="Oval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9" y="922"/>
                      <a:ext cx="51" cy="52"/>
                    </a:xfrm>
                    <a:prstGeom prst="ellipse">
                      <a:avLst/>
                    </a:prstGeom>
                    <a:solidFill>
                      <a:srgbClr val="F09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75" name="Oval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0" y="923"/>
                      <a:ext cx="49" cy="50"/>
                    </a:xfrm>
                    <a:prstGeom prst="ellipse">
                      <a:avLst/>
                    </a:prstGeom>
                    <a:solidFill>
                      <a:srgbClr val="F09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76" name="Oval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1" y="924"/>
                      <a:ext cx="48" cy="48"/>
                    </a:xfrm>
                    <a:prstGeom prst="ellipse">
                      <a:avLst/>
                    </a:prstGeom>
                    <a:solidFill>
                      <a:srgbClr val="F09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77" name="Oval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2" y="926"/>
                      <a:ext cx="45" cy="44"/>
                    </a:xfrm>
                    <a:prstGeom prst="ellipse">
                      <a:avLst/>
                    </a:prstGeom>
                    <a:solidFill>
                      <a:srgbClr val="F19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78" name="Oval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927"/>
                      <a:ext cx="43" cy="42"/>
                    </a:xfrm>
                    <a:prstGeom prst="ellipse">
                      <a:avLst/>
                    </a:prstGeom>
                    <a:solidFill>
                      <a:srgbClr val="F19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79" name="Oval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4" y="928"/>
                      <a:ext cx="41" cy="40"/>
                    </a:xfrm>
                    <a:prstGeom prst="ellipse">
                      <a:avLst/>
                    </a:prstGeom>
                    <a:solidFill>
                      <a:srgbClr val="F29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80" name="Oval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6" y="929"/>
                      <a:ext cx="37" cy="38"/>
                    </a:xfrm>
                    <a:prstGeom prst="ellipse">
                      <a:avLst/>
                    </a:prstGeom>
                    <a:solidFill>
                      <a:srgbClr val="F29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81" name="Oval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930"/>
                      <a:ext cx="36" cy="36"/>
                    </a:xfrm>
                    <a:prstGeom prst="ellipse">
                      <a:avLst/>
                    </a:prstGeom>
                    <a:solidFill>
                      <a:srgbClr val="F38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82" name="Oval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8" y="931"/>
                      <a:ext cx="34" cy="34"/>
                    </a:xfrm>
                    <a:prstGeom prst="ellipse">
                      <a:avLst/>
                    </a:prstGeom>
                    <a:solidFill>
                      <a:srgbClr val="F48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83" name="Oval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8" y="933"/>
                      <a:ext cx="32" cy="30"/>
                    </a:xfrm>
                    <a:prstGeom prst="ellipse">
                      <a:avLst/>
                    </a:prstGeom>
                    <a:solidFill>
                      <a:srgbClr val="F57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84" name="Oval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0" y="933"/>
                      <a:ext cx="29" cy="29"/>
                    </a:xfrm>
                    <a:prstGeom prst="ellipse">
                      <a:avLst/>
                    </a:prstGeom>
                    <a:solidFill>
                      <a:srgbClr val="F67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85" name="Oval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1" y="934"/>
                      <a:ext cx="27" cy="28"/>
                    </a:xfrm>
                    <a:prstGeom prst="ellipse">
                      <a:avLst/>
                    </a:prstGeom>
                    <a:solidFill>
                      <a:srgbClr val="F77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86" name="Oval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2" y="936"/>
                      <a:ext cx="25" cy="25"/>
                    </a:xfrm>
                    <a:prstGeom prst="ellipse">
                      <a:avLst/>
                    </a:prstGeom>
                    <a:solidFill>
                      <a:srgbClr val="F86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87" name="Oval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937"/>
                      <a:ext cx="23" cy="23"/>
                    </a:xfrm>
                    <a:prstGeom prst="ellipse">
                      <a:avLst/>
                    </a:prstGeom>
                    <a:solidFill>
                      <a:srgbClr val="F96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88" name="Oval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938"/>
                      <a:ext cx="22" cy="21"/>
                    </a:xfrm>
                    <a:prstGeom prst="ellipse">
                      <a:avLst/>
                    </a:prstGeom>
                    <a:solidFill>
                      <a:srgbClr val="FA5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89" name="Oval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5" y="939"/>
                      <a:ext cx="19" cy="18"/>
                    </a:xfrm>
                    <a:prstGeom prst="ellipse">
                      <a:avLst/>
                    </a:prstGeom>
                    <a:solidFill>
                      <a:srgbClr val="FB4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90" name="Oval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6" y="940"/>
                      <a:ext cx="17" cy="17"/>
                    </a:xfrm>
                    <a:prstGeom prst="ellipse">
                      <a:avLst/>
                    </a:prstGeom>
                    <a:solidFill>
                      <a:srgbClr val="FC4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91" name="Oval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8" y="941"/>
                      <a:ext cx="14" cy="15"/>
                    </a:xfrm>
                    <a:prstGeom prst="ellipse">
                      <a:avLst/>
                    </a:prstGeom>
                    <a:solidFill>
                      <a:srgbClr val="FC3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92" name="Oval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9" y="943"/>
                      <a:ext cx="12" cy="11"/>
                    </a:xfrm>
                    <a:prstGeom prst="ellipse">
                      <a:avLst/>
                    </a:prstGeom>
                    <a:solidFill>
                      <a:srgbClr val="FD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93" name="Oval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9" y="944"/>
                      <a:ext cx="11" cy="9"/>
                    </a:xfrm>
                    <a:prstGeom prst="ellipse">
                      <a:avLst/>
                    </a:prstGeom>
                    <a:solidFill>
                      <a:srgbClr val="FD2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94" name="Oval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1" y="945"/>
                      <a:ext cx="8" cy="7"/>
                    </a:xfrm>
                    <a:prstGeom prst="ellipse">
                      <a:avLst/>
                    </a:prstGeom>
                    <a:solidFill>
                      <a:srgbClr val="FE2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95" name="Oval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2" y="946"/>
                      <a:ext cx="5" cy="5"/>
                    </a:xfrm>
                    <a:prstGeom prst="ellipse">
                      <a:avLst/>
                    </a:prstGeom>
                    <a:solidFill>
                      <a:srgbClr val="FE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96" name="Oval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3" y="947"/>
                      <a:ext cx="3" cy="3"/>
                    </a:xfrm>
                    <a:prstGeom prst="ellipse">
                      <a:avLst/>
                    </a:prstGeom>
                    <a:solidFill>
                      <a:srgbClr val="FE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97" name="Oval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4" y="948"/>
                      <a:ext cx="1" cy="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</p:grpSp>
              <p:sp>
                <p:nvSpPr>
                  <p:cNvPr id="372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4149" y="922"/>
                    <a:ext cx="53" cy="53"/>
                  </a:xfrm>
                  <a:prstGeom prst="ellips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grpSp>
              <p:nvGrpSpPr>
                <p:cNvPr id="260" name="Group 336"/>
                <p:cNvGrpSpPr>
                  <a:grpSpLocks/>
                </p:cNvGrpSpPr>
                <p:nvPr/>
              </p:nvGrpSpPr>
              <p:grpSpPr bwMode="auto">
                <a:xfrm>
                  <a:off x="3696" y="1232"/>
                  <a:ext cx="109" cy="418"/>
                  <a:chOff x="4128" y="1026"/>
                  <a:chExt cx="91" cy="342"/>
                </a:xfrm>
              </p:grpSpPr>
              <p:sp>
                <p:nvSpPr>
                  <p:cNvPr id="369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4164" y="1026"/>
                    <a:ext cx="20" cy="2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370" name="Freeform 338"/>
                  <p:cNvSpPr>
                    <a:spLocks/>
                  </p:cNvSpPr>
                  <p:nvPr/>
                </p:nvSpPr>
                <p:spPr bwMode="auto">
                  <a:xfrm>
                    <a:off x="4128" y="1276"/>
                    <a:ext cx="91" cy="92"/>
                  </a:xfrm>
                  <a:custGeom>
                    <a:avLst/>
                    <a:gdLst>
                      <a:gd name="T0" fmla="*/ 0 w 183"/>
                      <a:gd name="T1" fmla="*/ 0 h 182"/>
                      <a:gd name="T2" fmla="*/ 0 w 183"/>
                      <a:gd name="T3" fmla="*/ 1 h 182"/>
                      <a:gd name="T4" fmla="*/ 0 w 183"/>
                      <a:gd name="T5" fmla="*/ 0 h 182"/>
                      <a:gd name="T6" fmla="*/ 0 w 183"/>
                      <a:gd name="T7" fmla="*/ 0 h 1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3" h="182">
                        <a:moveTo>
                          <a:pt x="0" y="0"/>
                        </a:moveTo>
                        <a:lnTo>
                          <a:pt x="93" y="182"/>
                        </a:lnTo>
                        <a:lnTo>
                          <a:pt x="18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61" name="Group 339"/>
                <p:cNvGrpSpPr>
                  <a:grpSpLocks/>
                </p:cNvGrpSpPr>
                <p:nvPr/>
              </p:nvGrpSpPr>
              <p:grpSpPr bwMode="auto">
                <a:xfrm>
                  <a:off x="3913" y="961"/>
                  <a:ext cx="64" cy="65"/>
                  <a:chOff x="4149" y="922"/>
                  <a:chExt cx="53" cy="53"/>
                </a:xfrm>
              </p:grpSpPr>
              <p:grpSp>
                <p:nvGrpSpPr>
                  <p:cNvPr id="342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4149" y="922"/>
                    <a:ext cx="53" cy="53"/>
                    <a:chOff x="4149" y="922"/>
                    <a:chExt cx="53" cy="53"/>
                  </a:xfrm>
                </p:grpSpPr>
                <p:sp>
                  <p:nvSpPr>
                    <p:cNvPr id="344" name="Oval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9" y="922"/>
                      <a:ext cx="53" cy="53"/>
                    </a:xfrm>
                    <a:prstGeom prst="ellipse">
                      <a:avLst/>
                    </a:prstGeom>
                    <a:solidFill>
                      <a:srgbClr val="F0A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45" name="Oval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9" y="922"/>
                      <a:ext cx="51" cy="52"/>
                    </a:xfrm>
                    <a:prstGeom prst="ellipse">
                      <a:avLst/>
                    </a:prstGeom>
                    <a:solidFill>
                      <a:srgbClr val="F09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46" name="Oval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0" y="923"/>
                      <a:ext cx="49" cy="50"/>
                    </a:xfrm>
                    <a:prstGeom prst="ellipse">
                      <a:avLst/>
                    </a:prstGeom>
                    <a:solidFill>
                      <a:srgbClr val="F09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47" name="Oval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1" y="924"/>
                      <a:ext cx="48" cy="48"/>
                    </a:xfrm>
                    <a:prstGeom prst="ellipse">
                      <a:avLst/>
                    </a:prstGeom>
                    <a:solidFill>
                      <a:srgbClr val="F09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48" name="Oval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2" y="926"/>
                      <a:ext cx="45" cy="44"/>
                    </a:xfrm>
                    <a:prstGeom prst="ellipse">
                      <a:avLst/>
                    </a:prstGeom>
                    <a:solidFill>
                      <a:srgbClr val="F19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49" name="Oval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927"/>
                      <a:ext cx="43" cy="42"/>
                    </a:xfrm>
                    <a:prstGeom prst="ellipse">
                      <a:avLst/>
                    </a:prstGeom>
                    <a:solidFill>
                      <a:srgbClr val="F19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50" name="Oval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4" y="928"/>
                      <a:ext cx="41" cy="40"/>
                    </a:xfrm>
                    <a:prstGeom prst="ellipse">
                      <a:avLst/>
                    </a:prstGeom>
                    <a:solidFill>
                      <a:srgbClr val="F29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51" name="Oval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6" y="929"/>
                      <a:ext cx="37" cy="38"/>
                    </a:xfrm>
                    <a:prstGeom prst="ellipse">
                      <a:avLst/>
                    </a:prstGeom>
                    <a:solidFill>
                      <a:srgbClr val="F29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52" name="Oval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930"/>
                      <a:ext cx="36" cy="36"/>
                    </a:xfrm>
                    <a:prstGeom prst="ellipse">
                      <a:avLst/>
                    </a:prstGeom>
                    <a:solidFill>
                      <a:srgbClr val="F38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53" name="Oval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8" y="931"/>
                      <a:ext cx="34" cy="34"/>
                    </a:xfrm>
                    <a:prstGeom prst="ellipse">
                      <a:avLst/>
                    </a:prstGeom>
                    <a:solidFill>
                      <a:srgbClr val="F48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54" name="Oval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8" y="933"/>
                      <a:ext cx="32" cy="30"/>
                    </a:xfrm>
                    <a:prstGeom prst="ellipse">
                      <a:avLst/>
                    </a:prstGeom>
                    <a:solidFill>
                      <a:srgbClr val="F57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55" name="Oval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0" y="933"/>
                      <a:ext cx="29" cy="29"/>
                    </a:xfrm>
                    <a:prstGeom prst="ellipse">
                      <a:avLst/>
                    </a:prstGeom>
                    <a:solidFill>
                      <a:srgbClr val="F67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56" name="Oval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1" y="934"/>
                      <a:ext cx="27" cy="28"/>
                    </a:xfrm>
                    <a:prstGeom prst="ellipse">
                      <a:avLst/>
                    </a:prstGeom>
                    <a:solidFill>
                      <a:srgbClr val="F77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57" name="Oval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2" y="936"/>
                      <a:ext cx="25" cy="25"/>
                    </a:xfrm>
                    <a:prstGeom prst="ellipse">
                      <a:avLst/>
                    </a:prstGeom>
                    <a:solidFill>
                      <a:srgbClr val="F86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58" name="Oval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937"/>
                      <a:ext cx="23" cy="23"/>
                    </a:xfrm>
                    <a:prstGeom prst="ellipse">
                      <a:avLst/>
                    </a:prstGeom>
                    <a:solidFill>
                      <a:srgbClr val="F96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59" name="Oval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938"/>
                      <a:ext cx="22" cy="21"/>
                    </a:xfrm>
                    <a:prstGeom prst="ellipse">
                      <a:avLst/>
                    </a:prstGeom>
                    <a:solidFill>
                      <a:srgbClr val="FA5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60" name="Oval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5" y="939"/>
                      <a:ext cx="19" cy="18"/>
                    </a:xfrm>
                    <a:prstGeom prst="ellipse">
                      <a:avLst/>
                    </a:prstGeom>
                    <a:solidFill>
                      <a:srgbClr val="FB4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61" name="Oval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6" y="940"/>
                      <a:ext cx="17" cy="17"/>
                    </a:xfrm>
                    <a:prstGeom prst="ellipse">
                      <a:avLst/>
                    </a:prstGeom>
                    <a:solidFill>
                      <a:srgbClr val="FC4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62" name="Oval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8" y="941"/>
                      <a:ext cx="14" cy="15"/>
                    </a:xfrm>
                    <a:prstGeom prst="ellipse">
                      <a:avLst/>
                    </a:prstGeom>
                    <a:solidFill>
                      <a:srgbClr val="FC3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63" name="Oval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9" y="943"/>
                      <a:ext cx="12" cy="11"/>
                    </a:xfrm>
                    <a:prstGeom prst="ellipse">
                      <a:avLst/>
                    </a:prstGeom>
                    <a:solidFill>
                      <a:srgbClr val="FD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64" name="Oval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9" y="944"/>
                      <a:ext cx="11" cy="9"/>
                    </a:xfrm>
                    <a:prstGeom prst="ellipse">
                      <a:avLst/>
                    </a:prstGeom>
                    <a:solidFill>
                      <a:srgbClr val="FD2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65" name="Oval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1" y="945"/>
                      <a:ext cx="8" cy="7"/>
                    </a:xfrm>
                    <a:prstGeom prst="ellipse">
                      <a:avLst/>
                    </a:prstGeom>
                    <a:solidFill>
                      <a:srgbClr val="FE2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66" name="Oval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2" y="946"/>
                      <a:ext cx="5" cy="5"/>
                    </a:xfrm>
                    <a:prstGeom prst="ellipse">
                      <a:avLst/>
                    </a:prstGeom>
                    <a:solidFill>
                      <a:srgbClr val="FE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67" name="Oval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3" y="947"/>
                      <a:ext cx="3" cy="3"/>
                    </a:xfrm>
                    <a:prstGeom prst="ellipse">
                      <a:avLst/>
                    </a:prstGeom>
                    <a:solidFill>
                      <a:srgbClr val="FE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68" name="Oval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4" y="948"/>
                      <a:ext cx="1" cy="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</p:grpSp>
              <p:sp>
                <p:nvSpPr>
                  <p:cNvPr id="343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4149" y="922"/>
                    <a:ext cx="53" cy="53"/>
                  </a:xfrm>
                  <a:prstGeom prst="ellips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grpSp>
              <p:nvGrpSpPr>
                <p:cNvPr id="262" name="Group 367"/>
                <p:cNvGrpSpPr>
                  <a:grpSpLocks/>
                </p:cNvGrpSpPr>
                <p:nvPr/>
              </p:nvGrpSpPr>
              <p:grpSpPr bwMode="auto">
                <a:xfrm>
                  <a:off x="3888" y="1088"/>
                  <a:ext cx="109" cy="418"/>
                  <a:chOff x="4128" y="1026"/>
                  <a:chExt cx="91" cy="342"/>
                </a:xfrm>
              </p:grpSpPr>
              <p:sp>
                <p:nvSpPr>
                  <p:cNvPr id="340" name="Rectangle 368"/>
                  <p:cNvSpPr>
                    <a:spLocks noChangeArrowheads="1"/>
                  </p:cNvSpPr>
                  <p:nvPr/>
                </p:nvSpPr>
                <p:spPr bwMode="auto">
                  <a:xfrm>
                    <a:off x="4164" y="1026"/>
                    <a:ext cx="20" cy="2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341" name="Freeform 369"/>
                  <p:cNvSpPr>
                    <a:spLocks/>
                  </p:cNvSpPr>
                  <p:nvPr/>
                </p:nvSpPr>
                <p:spPr bwMode="auto">
                  <a:xfrm>
                    <a:off x="4128" y="1276"/>
                    <a:ext cx="91" cy="92"/>
                  </a:xfrm>
                  <a:custGeom>
                    <a:avLst/>
                    <a:gdLst>
                      <a:gd name="T0" fmla="*/ 0 w 183"/>
                      <a:gd name="T1" fmla="*/ 0 h 182"/>
                      <a:gd name="T2" fmla="*/ 0 w 183"/>
                      <a:gd name="T3" fmla="*/ 1 h 182"/>
                      <a:gd name="T4" fmla="*/ 0 w 183"/>
                      <a:gd name="T5" fmla="*/ 0 h 182"/>
                      <a:gd name="T6" fmla="*/ 0 w 183"/>
                      <a:gd name="T7" fmla="*/ 0 h 1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3" h="182">
                        <a:moveTo>
                          <a:pt x="0" y="0"/>
                        </a:moveTo>
                        <a:lnTo>
                          <a:pt x="93" y="182"/>
                        </a:lnTo>
                        <a:lnTo>
                          <a:pt x="18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63" name="Group 370"/>
                <p:cNvGrpSpPr>
                  <a:grpSpLocks/>
                </p:cNvGrpSpPr>
                <p:nvPr/>
              </p:nvGrpSpPr>
              <p:grpSpPr bwMode="auto">
                <a:xfrm>
                  <a:off x="4393" y="992"/>
                  <a:ext cx="64" cy="65"/>
                  <a:chOff x="4149" y="922"/>
                  <a:chExt cx="53" cy="53"/>
                </a:xfrm>
              </p:grpSpPr>
              <p:grpSp>
                <p:nvGrpSpPr>
                  <p:cNvPr id="313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4149" y="922"/>
                    <a:ext cx="53" cy="53"/>
                    <a:chOff x="4149" y="922"/>
                    <a:chExt cx="53" cy="53"/>
                  </a:xfrm>
                </p:grpSpPr>
                <p:sp>
                  <p:nvSpPr>
                    <p:cNvPr id="315" name="Oval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9" y="922"/>
                      <a:ext cx="53" cy="53"/>
                    </a:xfrm>
                    <a:prstGeom prst="ellipse">
                      <a:avLst/>
                    </a:prstGeom>
                    <a:solidFill>
                      <a:srgbClr val="F0A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16" name="Oval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9" y="922"/>
                      <a:ext cx="51" cy="52"/>
                    </a:xfrm>
                    <a:prstGeom prst="ellipse">
                      <a:avLst/>
                    </a:prstGeom>
                    <a:solidFill>
                      <a:srgbClr val="F09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17" name="Oval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0" y="923"/>
                      <a:ext cx="49" cy="50"/>
                    </a:xfrm>
                    <a:prstGeom prst="ellipse">
                      <a:avLst/>
                    </a:prstGeom>
                    <a:solidFill>
                      <a:srgbClr val="F09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18" name="Oval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1" y="924"/>
                      <a:ext cx="48" cy="48"/>
                    </a:xfrm>
                    <a:prstGeom prst="ellipse">
                      <a:avLst/>
                    </a:prstGeom>
                    <a:solidFill>
                      <a:srgbClr val="F09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19" name="Oval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2" y="926"/>
                      <a:ext cx="45" cy="44"/>
                    </a:xfrm>
                    <a:prstGeom prst="ellipse">
                      <a:avLst/>
                    </a:prstGeom>
                    <a:solidFill>
                      <a:srgbClr val="F19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20" name="Oval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927"/>
                      <a:ext cx="43" cy="42"/>
                    </a:xfrm>
                    <a:prstGeom prst="ellipse">
                      <a:avLst/>
                    </a:prstGeom>
                    <a:solidFill>
                      <a:srgbClr val="F19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21" name="Oval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4" y="928"/>
                      <a:ext cx="41" cy="40"/>
                    </a:xfrm>
                    <a:prstGeom prst="ellipse">
                      <a:avLst/>
                    </a:prstGeom>
                    <a:solidFill>
                      <a:srgbClr val="F29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22" name="Oval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6" y="929"/>
                      <a:ext cx="37" cy="38"/>
                    </a:xfrm>
                    <a:prstGeom prst="ellipse">
                      <a:avLst/>
                    </a:prstGeom>
                    <a:solidFill>
                      <a:srgbClr val="F29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23" name="Oval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930"/>
                      <a:ext cx="36" cy="36"/>
                    </a:xfrm>
                    <a:prstGeom prst="ellipse">
                      <a:avLst/>
                    </a:prstGeom>
                    <a:solidFill>
                      <a:srgbClr val="F38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24" name="Oval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8" y="931"/>
                      <a:ext cx="34" cy="34"/>
                    </a:xfrm>
                    <a:prstGeom prst="ellipse">
                      <a:avLst/>
                    </a:prstGeom>
                    <a:solidFill>
                      <a:srgbClr val="F48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25" name="Oval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8" y="933"/>
                      <a:ext cx="32" cy="30"/>
                    </a:xfrm>
                    <a:prstGeom prst="ellipse">
                      <a:avLst/>
                    </a:prstGeom>
                    <a:solidFill>
                      <a:srgbClr val="F57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26" name="Oval 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0" y="933"/>
                      <a:ext cx="29" cy="29"/>
                    </a:xfrm>
                    <a:prstGeom prst="ellipse">
                      <a:avLst/>
                    </a:prstGeom>
                    <a:solidFill>
                      <a:srgbClr val="F67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27" name="Oval 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1" y="934"/>
                      <a:ext cx="27" cy="28"/>
                    </a:xfrm>
                    <a:prstGeom prst="ellipse">
                      <a:avLst/>
                    </a:prstGeom>
                    <a:solidFill>
                      <a:srgbClr val="F77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28" name="Oval 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2" y="936"/>
                      <a:ext cx="25" cy="25"/>
                    </a:xfrm>
                    <a:prstGeom prst="ellipse">
                      <a:avLst/>
                    </a:prstGeom>
                    <a:solidFill>
                      <a:srgbClr val="F86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29" name="Oval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937"/>
                      <a:ext cx="23" cy="23"/>
                    </a:xfrm>
                    <a:prstGeom prst="ellipse">
                      <a:avLst/>
                    </a:prstGeom>
                    <a:solidFill>
                      <a:srgbClr val="F96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30" name="Oval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938"/>
                      <a:ext cx="22" cy="21"/>
                    </a:xfrm>
                    <a:prstGeom prst="ellipse">
                      <a:avLst/>
                    </a:prstGeom>
                    <a:solidFill>
                      <a:srgbClr val="FA5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31" name="Oval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5" y="939"/>
                      <a:ext cx="19" cy="18"/>
                    </a:xfrm>
                    <a:prstGeom prst="ellipse">
                      <a:avLst/>
                    </a:prstGeom>
                    <a:solidFill>
                      <a:srgbClr val="FB4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32" name="Oval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6" y="940"/>
                      <a:ext cx="17" cy="17"/>
                    </a:xfrm>
                    <a:prstGeom prst="ellipse">
                      <a:avLst/>
                    </a:prstGeom>
                    <a:solidFill>
                      <a:srgbClr val="FC4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33" name="Oval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8" y="941"/>
                      <a:ext cx="14" cy="15"/>
                    </a:xfrm>
                    <a:prstGeom prst="ellipse">
                      <a:avLst/>
                    </a:prstGeom>
                    <a:solidFill>
                      <a:srgbClr val="FC3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34" name="Oval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9" y="943"/>
                      <a:ext cx="12" cy="11"/>
                    </a:xfrm>
                    <a:prstGeom prst="ellipse">
                      <a:avLst/>
                    </a:prstGeom>
                    <a:solidFill>
                      <a:srgbClr val="FD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35" name="Oval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9" y="944"/>
                      <a:ext cx="11" cy="9"/>
                    </a:xfrm>
                    <a:prstGeom prst="ellipse">
                      <a:avLst/>
                    </a:prstGeom>
                    <a:solidFill>
                      <a:srgbClr val="FD2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36" name="Oval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1" y="945"/>
                      <a:ext cx="8" cy="7"/>
                    </a:xfrm>
                    <a:prstGeom prst="ellipse">
                      <a:avLst/>
                    </a:prstGeom>
                    <a:solidFill>
                      <a:srgbClr val="FE2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37" name="Oval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2" y="946"/>
                      <a:ext cx="5" cy="5"/>
                    </a:xfrm>
                    <a:prstGeom prst="ellipse">
                      <a:avLst/>
                    </a:prstGeom>
                    <a:solidFill>
                      <a:srgbClr val="FE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38" name="Oval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3" y="947"/>
                      <a:ext cx="3" cy="3"/>
                    </a:xfrm>
                    <a:prstGeom prst="ellipse">
                      <a:avLst/>
                    </a:prstGeom>
                    <a:solidFill>
                      <a:srgbClr val="FE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39" name="Oval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4" y="948"/>
                      <a:ext cx="1" cy="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</p:grpSp>
              <p:sp>
                <p:nvSpPr>
                  <p:cNvPr id="314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4149" y="922"/>
                    <a:ext cx="53" cy="53"/>
                  </a:xfrm>
                  <a:prstGeom prst="ellips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grpSp>
              <p:nvGrpSpPr>
                <p:cNvPr id="264" name="Group 398"/>
                <p:cNvGrpSpPr>
                  <a:grpSpLocks/>
                </p:cNvGrpSpPr>
                <p:nvPr/>
              </p:nvGrpSpPr>
              <p:grpSpPr bwMode="auto">
                <a:xfrm>
                  <a:off x="4368" y="1119"/>
                  <a:ext cx="109" cy="418"/>
                  <a:chOff x="4128" y="1026"/>
                  <a:chExt cx="91" cy="342"/>
                </a:xfrm>
              </p:grpSpPr>
              <p:sp>
                <p:nvSpPr>
                  <p:cNvPr id="311" name="Rectangle 399"/>
                  <p:cNvSpPr>
                    <a:spLocks noChangeArrowheads="1"/>
                  </p:cNvSpPr>
                  <p:nvPr/>
                </p:nvSpPr>
                <p:spPr bwMode="auto">
                  <a:xfrm>
                    <a:off x="4164" y="1026"/>
                    <a:ext cx="20" cy="2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312" name="Freeform 400"/>
                  <p:cNvSpPr>
                    <a:spLocks/>
                  </p:cNvSpPr>
                  <p:nvPr/>
                </p:nvSpPr>
                <p:spPr bwMode="auto">
                  <a:xfrm>
                    <a:off x="4128" y="1276"/>
                    <a:ext cx="91" cy="92"/>
                  </a:xfrm>
                  <a:custGeom>
                    <a:avLst/>
                    <a:gdLst>
                      <a:gd name="T0" fmla="*/ 0 w 183"/>
                      <a:gd name="T1" fmla="*/ 0 h 182"/>
                      <a:gd name="T2" fmla="*/ 0 w 183"/>
                      <a:gd name="T3" fmla="*/ 1 h 182"/>
                      <a:gd name="T4" fmla="*/ 0 w 183"/>
                      <a:gd name="T5" fmla="*/ 0 h 182"/>
                      <a:gd name="T6" fmla="*/ 0 w 183"/>
                      <a:gd name="T7" fmla="*/ 0 h 1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3" h="182">
                        <a:moveTo>
                          <a:pt x="0" y="0"/>
                        </a:moveTo>
                        <a:lnTo>
                          <a:pt x="93" y="182"/>
                        </a:lnTo>
                        <a:lnTo>
                          <a:pt x="18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65" name="Group 401"/>
                <p:cNvGrpSpPr>
                  <a:grpSpLocks/>
                </p:cNvGrpSpPr>
                <p:nvPr/>
              </p:nvGrpSpPr>
              <p:grpSpPr bwMode="auto">
                <a:xfrm>
                  <a:off x="4249" y="1057"/>
                  <a:ext cx="64" cy="65"/>
                  <a:chOff x="4149" y="922"/>
                  <a:chExt cx="53" cy="53"/>
                </a:xfrm>
              </p:grpSpPr>
              <p:grpSp>
                <p:nvGrpSpPr>
                  <p:cNvPr id="284" name="Group 402"/>
                  <p:cNvGrpSpPr>
                    <a:grpSpLocks/>
                  </p:cNvGrpSpPr>
                  <p:nvPr/>
                </p:nvGrpSpPr>
                <p:grpSpPr bwMode="auto">
                  <a:xfrm>
                    <a:off x="4149" y="922"/>
                    <a:ext cx="53" cy="53"/>
                    <a:chOff x="4149" y="922"/>
                    <a:chExt cx="53" cy="53"/>
                  </a:xfrm>
                </p:grpSpPr>
                <p:sp>
                  <p:nvSpPr>
                    <p:cNvPr id="286" name="Oval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9" y="922"/>
                      <a:ext cx="53" cy="53"/>
                    </a:xfrm>
                    <a:prstGeom prst="ellipse">
                      <a:avLst/>
                    </a:prstGeom>
                    <a:solidFill>
                      <a:srgbClr val="F0A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87" name="Oval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9" y="922"/>
                      <a:ext cx="51" cy="52"/>
                    </a:xfrm>
                    <a:prstGeom prst="ellipse">
                      <a:avLst/>
                    </a:prstGeom>
                    <a:solidFill>
                      <a:srgbClr val="F09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88" name="Oval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0" y="923"/>
                      <a:ext cx="49" cy="50"/>
                    </a:xfrm>
                    <a:prstGeom prst="ellipse">
                      <a:avLst/>
                    </a:prstGeom>
                    <a:solidFill>
                      <a:srgbClr val="F09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89" name="Oval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1" y="924"/>
                      <a:ext cx="48" cy="48"/>
                    </a:xfrm>
                    <a:prstGeom prst="ellipse">
                      <a:avLst/>
                    </a:prstGeom>
                    <a:solidFill>
                      <a:srgbClr val="F09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90" name="Oval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2" y="926"/>
                      <a:ext cx="45" cy="44"/>
                    </a:xfrm>
                    <a:prstGeom prst="ellipse">
                      <a:avLst/>
                    </a:prstGeom>
                    <a:solidFill>
                      <a:srgbClr val="F19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91" name="Oval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927"/>
                      <a:ext cx="43" cy="42"/>
                    </a:xfrm>
                    <a:prstGeom prst="ellipse">
                      <a:avLst/>
                    </a:prstGeom>
                    <a:solidFill>
                      <a:srgbClr val="F19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92" name="Oval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4" y="928"/>
                      <a:ext cx="41" cy="40"/>
                    </a:xfrm>
                    <a:prstGeom prst="ellipse">
                      <a:avLst/>
                    </a:prstGeom>
                    <a:solidFill>
                      <a:srgbClr val="F29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93" name="Oval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6" y="929"/>
                      <a:ext cx="37" cy="38"/>
                    </a:xfrm>
                    <a:prstGeom prst="ellipse">
                      <a:avLst/>
                    </a:prstGeom>
                    <a:solidFill>
                      <a:srgbClr val="F29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94" name="Oval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930"/>
                      <a:ext cx="36" cy="36"/>
                    </a:xfrm>
                    <a:prstGeom prst="ellipse">
                      <a:avLst/>
                    </a:prstGeom>
                    <a:solidFill>
                      <a:srgbClr val="F38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95" name="Oval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8" y="931"/>
                      <a:ext cx="34" cy="34"/>
                    </a:xfrm>
                    <a:prstGeom prst="ellipse">
                      <a:avLst/>
                    </a:prstGeom>
                    <a:solidFill>
                      <a:srgbClr val="F48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96" name="Oval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8" y="933"/>
                      <a:ext cx="32" cy="30"/>
                    </a:xfrm>
                    <a:prstGeom prst="ellipse">
                      <a:avLst/>
                    </a:prstGeom>
                    <a:solidFill>
                      <a:srgbClr val="F57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97" name="Oval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0" y="933"/>
                      <a:ext cx="29" cy="29"/>
                    </a:xfrm>
                    <a:prstGeom prst="ellipse">
                      <a:avLst/>
                    </a:prstGeom>
                    <a:solidFill>
                      <a:srgbClr val="F67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98" name="Oval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1" y="934"/>
                      <a:ext cx="27" cy="28"/>
                    </a:xfrm>
                    <a:prstGeom prst="ellipse">
                      <a:avLst/>
                    </a:prstGeom>
                    <a:solidFill>
                      <a:srgbClr val="F77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299" name="Oval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2" y="936"/>
                      <a:ext cx="25" cy="25"/>
                    </a:xfrm>
                    <a:prstGeom prst="ellipse">
                      <a:avLst/>
                    </a:prstGeom>
                    <a:solidFill>
                      <a:srgbClr val="F86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00" name="Oval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937"/>
                      <a:ext cx="23" cy="23"/>
                    </a:xfrm>
                    <a:prstGeom prst="ellipse">
                      <a:avLst/>
                    </a:prstGeom>
                    <a:solidFill>
                      <a:srgbClr val="F96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01" name="Oval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938"/>
                      <a:ext cx="22" cy="21"/>
                    </a:xfrm>
                    <a:prstGeom prst="ellipse">
                      <a:avLst/>
                    </a:prstGeom>
                    <a:solidFill>
                      <a:srgbClr val="FA5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02" name="Oval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5" y="939"/>
                      <a:ext cx="19" cy="18"/>
                    </a:xfrm>
                    <a:prstGeom prst="ellipse">
                      <a:avLst/>
                    </a:prstGeom>
                    <a:solidFill>
                      <a:srgbClr val="FB4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03" name="Oval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6" y="940"/>
                      <a:ext cx="17" cy="17"/>
                    </a:xfrm>
                    <a:prstGeom prst="ellipse">
                      <a:avLst/>
                    </a:prstGeom>
                    <a:solidFill>
                      <a:srgbClr val="FC45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04" name="Oval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8" y="941"/>
                      <a:ext cx="14" cy="15"/>
                    </a:xfrm>
                    <a:prstGeom prst="ellipse">
                      <a:avLst/>
                    </a:prstGeom>
                    <a:solidFill>
                      <a:srgbClr val="FC3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05" name="Oval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9" y="943"/>
                      <a:ext cx="12" cy="11"/>
                    </a:xfrm>
                    <a:prstGeom prst="ellipse">
                      <a:avLst/>
                    </a:prstGeom>
                    <a:solidFill>
                      <a:srgbClr val="FD33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06" name="Oval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9" y="944"/>
                      <a:ext cx="11" cy="9"/>
                    </a:xfrm>
                    <a:prstGeom prst="ellipse">
                      <a:avLst/>
                    </a:prstGeom>
                    <a:solidFill>
                      <a:srgbClr val="FD2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07" name="Oval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1" y="945"/>
                      <a:ext cx="8" cy="7"/>
                    </a:xfrm>
                    <a:prstGeom prst="ellipse">
                      <a:avLst/>
                    </a:prstGeom>
                    <a:solidFill>
                      <a:srgbClr val="FE22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08" name="Oval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2" y="946"/>
                      <a:ext cx="5" cy="5"/>
                    </a:xfrm>
                    <a:prstGeom prst="ellipse">
                      <a:avLst/>
                    </a:prstGeom>
                    <a:solidFill>
                      <a:srgbClr val="FE1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09" name="Oval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3" y="947"/>
                      <a:ext cx="3" cy="3"/>
                    </a:xfrm>
                    <a:prstGeom prst="ellipse">
                      <a:avLst/>
                    </a:prstGeom>
                    <a:solidFill>
                      <a:srgbClr val="FE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310" name="Oval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4" y="948"/>
                      <a:ext cx="1" cy="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</p:grpSp>
              <p:sp>
                <p:nvSpPr>
                  <p:cNvPr id="285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4149" y="922"/>
                    <a:ext cx="53" cy="53"/>
                  </a:xfrm>
                  <a:prstGeom prst="ellips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grpSp>
              <p:nvGrpSpPr>
                <p:cNvPr id="266" name="Group 429"/>
                <p:cNvGrpSpPr>
                  <a:grpSpLocks/>
                </p:cNvGrpSpPr>
                <p:nvPr/>
              </p:nvGrpSpPr>
              <p:grpSpPr bwMode="auto">
                <a:xfrm>
                  <a:off x="4224" y="1184"/>
                  <a:ext cx="109" cy="418"/>
                  <a:chOff x="4128" y="1026"/>
                  <a:chExt cx="91" cy="342"/>
                </a:xfrm>
              </p:grpSpPr>
              <p:sp>
                <p:nvSpPr>
                  <p:cNvPr id="282" name="Rectangle 430"/>
                  <p:cNvSpPr>
                    <a:spLocks noChangeArrowheads="1"/>
                  </p:cNvSpPr>
                  <p:nvPr/>
                </p:nvSpPr>
                <p:spPr bwMode="auto">
                  <a:xfrm>
                    <a:off x="4164" y="1026"/>
                    <a:ext cx="20" cy="2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  <p:sp>
                <p:nvSpPr>
                  <p:cNvPr id="283" name="Freeform 431"/>
                  <p:cNvSpPr>
                    <a:spLocks/>
                  </p:cNvSpPr>
                  <p:nvPr/>
                </p:nvSpPr>
                <p:spPr bwMode="auto">
                  <a:xfrm>
                    <a:off x="4128" y="1276"/>
                    <a:ext cx="91" cy="92"/>
                  </a:xfrm>
                  <a:custGeom>
                    <a:avLst/>
                    <a:gdLst>
                      <a:gd name="T0" fmla="*/ 0 w 183"/>
                      <a:gd name="T1" fmla="*/ 0 h 182"/>
                      <a:gd name="T2" fmla="*/ 0 w 183"/>
                      <a:gd name="T3" fmla="*/ 1 h 182"/>
                      <a:gd name="T4" fmla="*/ 0 w 183"/>
                      <a:gd name="T5" fmla="*/ 0 h 182"/>
                      <a:gd name="T6" fmla="*/ 0 w 183"/>
                      <a:gd name="T7" fmla="*/ 0 h 1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3" h="182">
                        <a:moveTo>
                          <a:pt x="0" y="0"/>
                        </a:moveTo>
                        <a:lnTo>
                          <a:pt x="93" y="182"/>
                        </a:lnTo>
                        <a:lnTo>
                          <a:pt x="18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67" name="Oval 432"/>
                <p:cNvSpPr>
                  <a:spLocks noChangeArrowheads="1"/>
                </p:cNvSpPr>
                <p:nvPr/>
              </p:nvSpPr>
              <p:spPr bwMode="auto">
                <a:xfrm>
                  <a:off x="3552" y="1232"/>
                  <a:ext cx="61" cy="64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68" name="Oval 433"/>
                <p:cNvSpPr>
                  <a:spLocks noChangeArrowheads="1"/>
                </p:cNvSpPr>
                <p:nvPr/>
              </p:nvSpPr>
              <p:spPr bwMode="auto">
                <a:xfrm>
                  <a:off x="4128" y="1040"/>
                  <a:ext cx="61" cy="64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69" name="Oval 434"/>
                <p:cNvSpPr>
                  <a:spLocks noChangeArrowheads="1"/>
                </p:cNvSpPr>
                <p:nvPr/>
              </p:nvSpPr>
              <p:spPr bwMode="auto">
                <a:xfrm>
                  <a:off x="4128" y="1760"/>
                  <a:ext cx="61" cy="64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70" name="Oval 435"/>
                <p:cNvSpPr>
                  <a:spLocks noChangeArrowheads="1"/>
                </p:cNvSpPr>
                <p:nvPr/>
              </p:nvSpPr>
              <p:spPr bwMode="auto">
                <a:xfrm>
                  <a:off x="3696" y="1712"/>
                  <a:ext cx="61" cy="64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71" name="Oval 436"/>
                <p:cNvSpPr>
                  <a:spLocks noChangeArrowheads="1"/>
                </p:cNvSpPr>
                <p:nvPr/>
              </p:nvSpPr>
              <p:spPr bwMode="auto">
                <a:xfrm>
                  <a:off x="3552" y="1808"/>
                  <a:ext cx="61" cy="64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72" name="Oval 437"/>
                <p:cNvSpPr>
                  <a:spLocks noChangeArrowheads="1"/>
                </p:cNvSpPr>
                <p:nvPr/>
              </p:nvSpPr>
              <p:spPr bwMode="auto">
                <a:xfrm>
                  <a:off x="3744" y="992"/>
                  <a:ext cx="50" cy="50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73" name="Oval 438"/>
                <p:cNvSpPr>
                  <a:spLocks noChangeArrowheads="1"/>
                </p:cNvSpPr>
                <p:nvPr/>
              </p:nvSpPr>
              <p:spPr bwMode="auto">
                <a:xfrm>
                  <a:off x="3984" y="1232"/>
                  <a:ext cx="50" cy="50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74" name="Oval 439"/>
                <p:cNvSpPr>
                  <a:spLocks noChangeArrowheads="1"/>
                </p:cNvSpPr>
                <p:nvPr/>
              </p:nvSpPr>
              <p:spPr bwMode="auto">
                <a:xfrm>
                  <a:off x="4272" y="1712"/>
                  <a:ext cx="48" cy="49"/>
                </a:xfrm>
                <a:prstGeom prst="ellipse">
                  <a:avLst/>
                </a:prstGeom>
                <a:solidFill>
                  <a:srgbClr val="990099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75" name="Oval 440"/>
                <p:cNvSpPr>
                  <a:spLocks noChangeArrowheads="1"/>
                </p:cNvSpPr>
                <p:nvPr/>
              </p:nvSpPr>
              <p:spPr bwMode="auto">
                <a:xfrm>
                  <a:off x="3552" y="1520"/>
                  <a:ext cx="48" cy="49"/>
                </a:xfrm>
                <a:prstGeom prst="ellipse">
                  <a:avLst/>
                </a:prstGeom>
                <a:solidFill>
                  <a:srgbClr val="990099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76" name="Oval 441"/>
                <p:cNvSpPr>
                  <a:spLocks noChangeArrowheads="1"/>
                </p:cNvSpPr>
                <p:nvPr/>
              </p:nvSpPr>
              <p:spPr bwMode="auto">
                <a:xfrm>
                  <a:off x="4128" y="1472"/>
                  <a:ext cx="48" cy="49"/>
                </a:xfrm>
                <a:prstGeom prst="ellipse">
                  <a:avLst/>
                </a:prstGeom>
                <a:solidFill>
                  <a:srgbClr val="990099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277" name="Rectangle 442"/>
                <p:cNvSpPr>
                  <a:spLocks noChangeArrowheads="1"/>
                </p:cNvSpPr>
                <p:nvPr/>
              </p:nvSpPr>
              <p:spPr bwMode="auto">
                <a:xfrm>
                  <a:off x="4320" y="864"/>
                  <a:ext cx="206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fr-FR" sz="1400" b="1" dirty="0">
                      <a:solidFill>
                        <a:srgbClr val="FF2D03"/>
                      </a:solidFill>
                      <a:latin typeface="Comic Sans MS" panose="030F0702030302020204" pitchFamily="66" charset="0"/>
                    </a:rPr>
                    <a:t>ions</a:t>
                  </a:r>
                  <a:endParaRPr lang="en-US" altLang="fr-FR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8" name="Rectangle 443"/>
                <p:cNvSpPr>
                  <a:spLocks noChangeArrowheads="1"/>
                </p:cNvSpPr>
                <p:nvPr/>
              </p:nvSpPr>
              <p:spPr bwMode="auto">
                <a:xfrm>
                  <a:off x="4800" y="1424"/>
                  <a:ext cx="69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fr-FR" sz="1400" b="1" dirty="0">
                      <a:solidFill>
                        <a:srgbClr val="00FF00"/>
                      </a:solidFill>
                      <a:latin typeface="Comic Sans MS" panose="030F0702030302020204" pitchFamily="66" charset="0"/>
                    </a:rPr>
                    <a:t>F</a:t>
                  </a:r>
                  <a:endParaRPr lang="en-US" altLang="fr-FR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9" name="Rectangle 444"/>
                <p:cNvSpPr>
                  <a:spLocks noChangeArrowheads="1"/>
                </p:cNvSpPr>
                <p:nvPr/>
              </p:nvSpPr>
              <p:spPr bwMode="auto">
                <a:xfrm>
                  <a:off x="2847" y="1002"/>
                  <a:ext cx="79" cy="13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fr-FR" sz="1400" b="1" dirty="0">
                      <a:solidFill>
                        <a:srgbClr val="FFFF00"/>
                      </a:solidFill>
                      <a:latin typeface="Comic Sans MS" panose="030F0702030302020204" pitchFamily="66" charset="0"/>
                    </a:rPr>
                    <a:t>S</a:t>
                  </a:r>
                  <a:endParaRPr lang="en-US" altLang="fr-FR" sz="2400" dirty="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0" name="Rectangle 445"/>
                <p:cNvSpPr>
                  <a:spLocks noChangeArrowheads="1"/>
                </p:cNvSpPr>
                <p:nvPr/>
              </p:nvSpPr>
              <p:spPr bwMode="auto">
                <a:xfrm>
                  <a:off x="2938" y="1002"/>
                  <a:ext cx="13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fr-FR" sz="1400" b="1" dirty="0" err="1">
                      <a:solidFill>
                        <a:srgbClr val="00FF00"/>
                      </a:solidFill>
                      <a:latin typeface="Comic Sans MS" panose="030F0702030302020204" pitchFamily="66" charset="0"/>
                    </a:rPr>
                    <a:t>Fx</a:t>
                  </a:r>
                  <a:endParaRPr lang="en-US" altLang="fr-FR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1" name="Oval 446"/>
                <p:cNvSpPr>
                  <a:spLocks noChangeArrowheads="1"/>
                </p:cNvSpPr>
                <p:nvPr/>
              </p:nvSpPr>
              <p:spPr bwMode="auto">
                <a:xfrm>
                  <a:off x="3840" y="1816"/>
                  <a:ext cx="48" cy="49"/>
                </a:xfrm>
                <a:prstGeom prst="ellipse">
                  <a:avLst/>
                </a:prstGeom>
                <a:solidFill>
                  <a:srgbClr val="990099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</p:grpSp>
        </p:grpSp>
      </p:grpSp>
      <p:grpSp>
        <p:nvGrpSpPr>
          <p:cNvPr id="457" name="Group 447"/>
          <p:cNvGrpSpPr>
            <a:grpSpLocks/>
          </p:cNvGrpSpPr>
          <p:nvPr/>
        </p:nvGrpSpPr>
        <p:grpSpPr bwMode="auto">
          <a:xfrm>
            <a:off x="5763172" y="3284321"/>
            <a:ext cx="1946275" cy="1984375"/>
            <a:chOff x="3286" y="1862"/>
            <a:chExt cx="1226" cy="1250"/>
          </a:xfrm>
        </p:grpSpPr>
        <p:grpSp>
          <p:nvGrpSpPr>
            <p:cNvPr id="458" name="Group 448"/>
            <p:cNvGrpSpPr>
              <a:grpSpLocks/>
            </p:cNvGrpSpPr>
            <p:nvPr/>
          </p:nvGrpSpPr>
          <p:grpSpPr bwMode="auto">
            <a:xfrm>
              <a:off x="3286" y="1862"/>
              <a:ext cx="239" cy="1238"/>
              <a:chOff x="3291" y="1547"/>
              <a:chExt cx="239" cy="1238"/>
            </a:xfrm>
          </p:grpSpPr>
          <p:sp>
            <p:nvSpPr>
              <p:cNvPr id="461" name="Freeform 449"/>
              <p:cNvSpPr>
                <a:spLocks/>
              </p:cNvSpPr>
              <p:nvPr/>
            </p:nvSpPr>
            <p:spPr bwMode="auto">
              <a:xfrm>
                <a:off x="3426" y="2676"/>
                <a:ext cx="104" cy="109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4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3"/>
                    </a:lnTo>
                    <a:lnTo>
                      <a:pt x="4" y="177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2" name="Freeform 450"/>
              <p:cNvSpPr>
                <a:spLocks/>
              </p:cNvSpPr>
              <p:nvPr/>
            </p:nvSpPr>
            <p:spPr bwMode="auto">
              <a:xfrm>
                <a:off x="3423" y="2676"/>
                <a:ext cx="107" cy="108"/>
              </a:xfrm>
              <a:custGeom>
                <a:avLst/>
                <a:gdLst>
                  <a:gd name="T0" fmla="*/ 1 w 177"/>
                  <a:gd name="T1" fmla="*/ 1 h 176"/>
                  <a:gd name="T2" fmla="*/ 0 w 177"/>
                  <a:gd name="T3" fmla="*/ 1 h 176"/>
                  <a:gd name="T4" fmla="*/ 1 w 177"/>
                  <a:gd name="T5" fmla="*/ 0 h 176"/>
                  <a:gd name="T6" fmla="*/ 1 w 177"/>
                  <a:gd name="T7" fmla="*/ 1 h 176"/>
                  <a:gd name="T8" fmla="*/ 1 w 177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76">
                    <a:moveTo>
                      <a:pt x="3" y="17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2"/>
                    </a:lnTo>
                    <a:lnTo>
                      <a:pt x="3" y="176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3" name="Freeform 451"/>
              <p:cNvSpPr>
                <a:spLocks/>
              </p:cNvSpPr>
              <p:nvPr/>
            </p:nvSpPr>
            <p:spPr bwMode="auto">
              <a:xfrm>
                <a:off x="3422" y="2675"/>
                <a:ext cx="105" cy="107"/>
              </a:xfrm>
              <a:custGeom>
                <a:avLst/>
                <a:gdLst>
                  <a:gd name="T0" fmla="*/ 1 w 176"/>
                  <a:gd name="T1" fmla="*/ 1 h 175"/>
                  <a:gd name="T2" fmla="*/ 0 w 176"/>
                  <a:gd name="T3" fmla="*/ 1 h 175"/>
                  <a:gd name="T4" fmla="*/ 1 w 176"/>
                  <a:gd name="T5" fmla="*/ 0 h 175"/>
                  <a:gd name="T6" fmla="*/ 1 w 176"/>
                  <a:gd name="T7" fmla="*/ 1 h 175"/>
                  <a:gd name="T8" fmla="*/ 1 w 176"/>
                  <a:gd name="T9" fmla="*/ 1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5">
                    <a:moveTo>
                      <a:pt x="2" y="175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1"/>
                    </a:lnTo>
                    <a:lnTo>
                      <a:pt x="2" y="17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4" name="Freeform 452"/>
              <p:cNvSpPr>
                <a:spLocks/>
              </p:cNvSpPr>
              <p:nvPr/>
            </p:nvSpPr>
            <p:spPr bwMode="auto">
              <a:xfrm>
                <a:off x="3415" y="2666"/>
                <a:ext cx="111" cy="115"/>
              </a:xfrm>
              <a:custGeom>
                <a:avLst/>
                <a:gdLst>
                  <a:gd name="T0" fmla="*/ 1 w 186"/>
                  <a:gd name="T1" fmla="*/ 1 h 188"/>
                  <a:gd name="T2" fmla="*/ 0 w 186"/>
                  <a:gd name="T3" fmla="*/ 1 h 188"/>
                  <a:gd name="T4" fmla="*/ 1 w 186"/>
                  <a:gd name="T5" fmla="*/ 0 h 188"/>
                  <a:gd name="T6" fmla="*/ 1 w 186"/>
                  <a:gd name="T7" fmla="*/ 1 h 188"/>
                  <a:gd name="T8" fmla="*/ 1 w 186"/>
                  <a:gd name="T9" fmla="*/ 1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188">
                    <a:moveTo>
                      <a:pt x="12" y="18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6" y="14"/>
                    </a:lnTo>
                    <a:lnTo>
                      <a:pt x="12" y="188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5" name="Freeform 453"/>
              <p:cNvSpPr>
                <a:spLocks/>
              </p:cNvSpPr>
              <p:nvPr/>
            </p:nvSpPr>
            <p:spPr bwMode="auto">
              <a:xfrm>
                <a:off x="3421" y="2673"/>
                <a:ext cx="105" cy="108"/>
              </a:xfrm>
              <a:custGeom>
                <a:avLst/>
                <a:gdLst>
                  <a:gd name="T0" fmla="*/ 1 w 176"/>
                  <a:gd name="T1" fmla="*/ 1 h 178"/>
                  <a:gd name="T2" fmla="*/ 0 w 176"/>
                  <a:gd name="T3" fmla="*/ 1 h 178"/>
                  <a:gd name="T4" fmla="*/ 1 w 176"/>
                  <a:gd name="T5" fmla="*/ 0 h 178"/>
                  <a:gd name="T6" fmla="*/ 1 w 176"/>
                  <a:gd name="T7" fmla="*/ 1 h 178"/>
                  <a:gd name="T8" fmla="*/ 1 w 176"/>
                  <a:gd name="T9" fmla="*/ 1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8">
                    <a:moveTo>
                      <a:pt x="2" y="17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4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6" name="Freeform 454"/>
              <p:cNvSpPr>
                <a:spLocks/>
              </p:cNvSpPr>
              <p:nvPr/>
            </p:nvSpPr>
            <p:spPr bwMode="auto">
              <a:xfrm>
                <a:off x="3418" y="2671"/>
                <a:ext cx="106" cy="108"/>
              </a:xfrm>
              <a:custGeom>
                <a:avLst/>
                <a:gdLst>
                  <a:gd name="T0" fmla="*/ 1 w 176"/>
                  <a:gd name="T1" fmla="*/ 1 h 176"/>
                  <a:gd name="T2" fmla="*/ 0 w 176"/>
                  <a:gd name="T3" fmla="*/ 1 h 176"/>
                  <a:gd name="T4" fmla="*/ 1 w 176"/>
                  <a:gd name="T5" fmla="*/ 0 h 176"/>
                  <a:gd name="T6" fmla="*/ 1 w 176"/>
                  <a:gd name="T7" fmla="*/ 1 h 176"/>
                  <a:gd name="T8" fmla="*/ 1 w 176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6">
                    <a:moveTo>
                      <a:pt x="3" y="17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2"/>
                    </a:lnTo>
                    <a:lnTo>
                      <a:pt x="3" y="17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7" name="Freeform 455"/>
              <p:cNvSpPr>
                <a:spLocks/>
              </p:cNvSpPr>
              <p:nvPr/>
            </p:nvSpPr>
            <p:spPr bwMode="auto">
              <a:xfrm>
                <a:off x="3418" y="2670"/>
                <a:ext cx="106" cy="107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2" y="177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3"/>
                    </a:lnTo>
                    <a:lnTo>
                      <a:pt x="2" y="17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8" name="Freeform 456"/>
              <p:cNvSpPr>
                <a:spLocks/>
              </p:cNvSpPr>
              <p:nvPr/>
            </p:nvSpPr>
            <p:spPr bwMode="auto">
              <a:xfrm>
                <a:off x="3416" y="2669"/>
                <a:ext cx="105" cy="107"/>
              </a:xfrm>
              <a:custGeom>
                <a:avLst/>
                <a:gdLst>
                  <a:gd name="T0" fmla="*/ 1 w 176"/>
                  <a:gd name="T1" fmla="*/ 1 h 176"/>
                  <a:gd name="T2" fmla="*/ 0 w 176"/>
                  <a:gd name="T3" fmla="*/ 1 h 176"/>
                  <a:gd name="T4" fmla="*/ 1 w 176"/>
                  <a:gd name="T5" fmla="*/ 0 h 176"/>
                  <a:gd name="T6" fmla="*/ 1 w 176"/>
                  <a:gd name="T7" fmla="*/ 1 h 176"/>
                  <a:gd name="T8" fmla="*/ 1 w 176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6">
                    <a:moveTo>
                      <a:pt x="3" y="17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2"/>
                    </a:lnTo>
                    <a:lnTo>
                      <a:pt x="3" y="176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9" name="Freeform 457"/>
              <p:cNvSpPr>
                <a:spLocks/>
              </p:cNvSpPr>
              <p:nvPr/>
            </p:nvSpPr>
            <p:spPr bwMode="auto">
              <a:xfrm>
                <a:off x="3415" y="2666"/>
                <a:ext cx="105" cy="109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2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3"/>
                    </a:lnTo>
                    <a:lnTo>
                      <a:pt x="2" y="17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0" name="Freeform 458"/>
              <p:cNvSpPr>
                <a:spLocks/>
              </p:cNvSpPr>
              <p:nvPr/>
            </p:nvSpPr>
            <p:spPr bwMode="auto">
              <a:xfrm>
                <a:off x="3408" y="2657"/>
                <a:ext cx="111" cy="116"/>
              </a:xfrm>
              <a:custGeom>
                <a:avLst/>
                <a:gdLst>
                  <a:gd name="T0" fmla="*/ 1 w 186"/>
                  <a:gd name="T1" fmla="*/ 1 h 189"/>
                  <a:gd name="T2" fmla="*/ 0 w 186"/>
                  <a:gd name="T3" fmla="*/ 1 h 189"/>
                  <a:gd name="T4" fmla="*/ 1 w 186"/>
                  <a:gd name="T5" fmla="*/ 0 h 189"/>
                  <a:gd name="T6" fmla="*/ 1 w 186"/>
                  <a:gd name="T7" fmla="*/ 1 h 189"/>
                  <a:gd name="T8" fmla="*/ 1 w 186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189">
                    <a:moveTo>
                      <a:pt x="12" y="18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6" y="15"/>
                    </a:lnTo>
                    <a:lnTo>
                      <a:pt x="12" y="18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" name="Freeform 459"/>
              <p:cNvSpPr>
                <a:spLocks/>
              </p:cNvSpPr>
              <p:nvPr/>
            </p:nvSpPr>
            <p:spPr bwMode="auto">
              <a:xfrm>
                <a:off x="3412" y="2664"/>
                <a:ext cx="107" cy="109"/>
              </a:xfrm>
              <a:custGeom>
                <a:avLst/>
                <a:gdLst>
                  <a:gd name="T0" fmla="*/ 1 w 177"/>
                  <a:gd name="T1" fmla="*/ 1 h 177"/>
                  <a:gd name="T2" fmla="*/ 0 w 177"/>
                  <a:gd name="T3" fmla="*/ 1 h 177"/>
                  <a:gd name="T4" fmla="*/ 1 w 177"/>
                  <a:gd name="T5" fmla="*/ 0 h 177"/>
                  <a:gd name="T6" fmla="*/ 1 w 177"/>
                  <a:gd name="T7" fmla="*/ 1 h 177"/>
                  <a:gd name="T8" fmla="*/ 1 w 177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77">
                    <a:moveTo>
                      <a:pt x="3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3"/>
                    </a:lnTo>
                    <a:lnTo>
                      <a:pt x="3" y="17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2" name="Freeform 460"/>
              <p:cNvSpPr>
                <a:spLocks/>
              </p:cNvSpPr>
              <p:nvPr/>
            </p:nvSpPr>
            <p:spPr bwMode="auto">
              <a:xfrm>
                <a:off x="3412" y="2663"/>
                <a:ext cx="105" cy="107"/>
              </a:xfrm>
              <a:custGeom>
                <a:avLst/>
                <a:gdLst>
                  <a:gd name="T0" fmla="*/ 1 w 176"/>
                  <a:gd name="T1" fmla="*/ 1 h 176"/>
                  <a:gd name="T2" fmla="*/ 0 w 176"/>
                  <a:gd name="T3" fmla="*/ 1 h 176"/>
                  <a:gd name="T4" fmla="*/ 1 w 176"/>
                  <a:gd name="T5" fmla="*/ 0 h 176"/>
                  <a:gd name="T6" fmla="*/ 1 w 176"/>
                  <a:gd name="T7" fmla="*/ 1 h 176"/>
                  <a:gd name="T8" fmla="*/ 1 w 176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6">
                    <a:moveTo>
                      <a:pt x="2" y="17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2"/>
                    </a:lnTo>
                    <a:lnTo>
                      <a:pt x="2" y="176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3" name="Freeform 461"/>
              <p:cNvSpPr>
                <a:spLocks/>
              </p:cNvSpPr>
              <p:nvPr/>
            </p:nvSpPr>
            <p:spPr bwMode="auto">
              <a:xfrm>
                <a:off x="3411" y="2662"/>
                <a:ext cx="106" cy="107"/>
              </a:xfrm>
              <a:custGeom>
                <a:avLst/>
                <a:gdLst>
                  <a:gd name="T0" fmla="*/ 1 w 176"/>
                  <a:gd name="T1" fmla="*/ 1 h 178"/>
                  <a:gd name="T2" fmla="*/ 0 w 176"/>
                  <a:gd name="T3" fmla="*/ 1 h 178"/>
                  <a:gd name="T4" fmla="*/ 1 w 176"/>
                  <a:gd name="T5" fmla="*/ 0 h 178"/>
                  <a:gd name="T6" fmla="*/ 1 w 176"/>
                  <a:gd name="T7" fmla="*/ 1 h 178"/>
                  <a:gd name="T8" fmla="*/ 1 w 176"/>
                  <a:gd name="T9" fmla="*/ 1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8">
                    <a:moveTo>
                      <a:pt x="2" y="17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4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4" name="Freeform 462"/>
              <p:cNvSpPr>
                <a:spLocks/>
              </p:cNvSpPr>
              <p:nvPr/>
            </p:nvSpPr>
            <p:spPr bwMode="auto">
              <a:xfrm>
                <a:off x="3409" y="2659"/>
                <a:ext cx="105" cy="109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3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3"/>
                    </a:lnTo>
                    <a:lnTo>
                      <a:pt x="3" y="17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5" name="Freeform 463"/>
              <p:cNvSpPr>
                <a:spLocks/>
              </p:cNvSpPr>
              <p:nvPr/>
            </p:nvSpPr>
            <p:spPr bwMode="auto">
              <a:xfrm>
                <a:off x="3408" y="2657"/>
                <a:ext cx="105" cy="108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2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3"/>
                    </a:lnTo>
                    <a:lnTo>
                      <a:pt x="2" y="17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6" name="Freeform 464"/>
              <p:cNvSpPr>
                <a:spLocks/>
              </p:cNvSpPr>
              <p:nvPr/>
            </p:nvSpPr>
            <p:spPr bwMode="auto">
              <a:xfrm>
                <a:off x="3400" y="2647"/>
                <a:ext cx="112" cy="116"/>
              </a:xfrm>
              <a:custGeom>
                <a:avLst/>
                <a:gdLst>
                  <a:gd name="T0" fmla="*/ 1 w 186"/>
                  <a:gd name="T1" fmla="*/ 1 h 191"/>
                  <a:gd name="T2" fmla="*/ 0 w 186"/>
                  <a:gd name="T3" fmla="*/ 1 h 191"/>
                  <a:gd name="T4" fmla="*/ 1 w 186"/>
                  <a:gd name="T5" fmla="*/ 0 h 191"/>
                  <a:gd name="T6" fmla="*/ 1 w 186"/>
                  <a:gd name="T7" fmla="*/ 1 h 191"/>
                  <a:gd name="T8" fmla="*/ 1 w 186"/>
                  <a:gd name="T9" fmla="*/ 1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191">
                    <a:moveTo>
                      <a:pt x="12" y="191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6" y="17"/>
                    </a:lnTo>
                    <a:lnTo>
                      <a:pt x="12" y="19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7" name="Freeform 465"/>
              <p:cNvSpPr>
                <a:spLocks/>
              </p:cNvSpPr>
              <p:nvPr/>
            </p:nvSpPr>
            <p:spPr bwMode="auto">
              <a:xfrm>
                <a:off x="3405" y="2655"/>
                <a:ext cx="107" cy="108"/>
              </a:xfrm>
              <a:custGeom>
                <a:avLst/>
                <a:gdLst>
                  <a:gd name="T0" fmla="*/ 1 w 177"/>
                  <a:gd name="T1" fmla="*/ 1 h 178"/>
                  <a:gd name="T2" fmla="*/ 0 w 177"/>
                  <a:gd name="T3" fmla="*/ 1 h 178"/>
                  <a:gd name="T4" fmla="*/ 1 w 177"/>
                  <a:gd name="T5" fmla="*/ 0 h 178"/>
                  <a:gd name="T6" fmla="*/ 1 w 177"/>
                  <a:gd name="T7" fmla="*/ 1 h 178"/>
                  <a:gd name="T8" fmla="*/ 1 w 177"/>
                  <a:gd name="T9" fmla="*/ 1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78">
                    <a:moveTo>
                      <a:pt x="3" y="17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4"/>
                    </a:lnTo>
                    <a:lnTo>
                      <a:pt x="3" y="178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8" name="Freeform 466"/>
              <p:cNvSpPr>
                <a:spLocks/>
              </p:cNvSpPr>
              <p:nvPr/>
            </p:nvSpPr>
            <p:spPr bwMode="auto">
              <a:xfrm>
                <a:off x="3404" y="2652"/>
                <a:ext cx="106" cy="110"/>
              </a:xfrm>
              <a:custGeom>
                <a:avLst/>
                <a:gdLst>
                  <a:gd name="T0" fmla="*/ 1 w 178"/>
                  <a:gd name="T1" fmla="*/ 1 h 179"/>
                  <a:gd name="T2" fmla="*/ 0 w 178"/>
                  <a:gd name="T3" fmla="*/ 1 h 179"/>
                  <a:gd name="T4" fmla="*/ 1 w 178"/>
                  <a:gd name="T5" fmla="*/ 0 h 179"/>
                  <a:gd name="T6" fmla="*/ 1 w 178"/>
                  <a:gd name="T7" fmla="*/ 1 h 179"/>
                  <a:gd name="T8" fmla="*/ 1 w 178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4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5"/>
                    </a:lnTo>
                    <a:lnTo>
                      <a:pt x="4" y="179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9" name="Freeform 467"/>
              <p:cNvSpPr>
                <a:spLocks/>
              </p:cNvSpPr>
              <p:nvPr/>
            </p:nvSpPr>
            <p:spPr bwMode="auto">
              <a:xfrm>
                <a:off x="3403" y="2649"/>
                <a:ext cx="105" cy="109"/>
              </a:xfrm>
              <a:custGeom>
                <a:avLst/>
                <a:gdLst>
                  <a:gd name="T0" fmla="*/ 1 w 175"/>
                  <a:gd name="T1" fmla="*/ 1 h 177"/>
                  <a:gd name="T2" fmla="*/ 0 w 175"/>
                  <a:gd name="T3" fmla="*/ 1 h 177"/>
                  <a:gd name="T4" fmla="*/ 1 w 175"/>
                  <a:gd name="T5" fmla="*/ 0 h 177"/>
                  <a:gd name="T6" fmla="*/ 1 w 175"/>
                  <a:gd name="T7" fmla="*/ 1 h 177"/>
                  <a:gd name="T8" fmla="*/ 1 w 175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7">
                    <a:moveTo>
                      <a:pt x="1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5" y="3"/>
                    </a:lnTo>
                    <a:lnTo>
                      <a:pt x="1" y="17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0" name="Freeform 468"/>
              <p:cNvSpPr>
                <a:spLocks/>
              </p:cNvSpPr>
              <p:nvPr/>
            </p:nvSpPr>
            <p:spPr bwMode="auto">
              <a:xfrm>
                <a:off x="3400" y="2647"/>
                <a:ext cx="107" cy="108"/>
              </a:xfrm>
              <a:custGeom>
                <a:avLst/>
                <a:gdLst>
                  <a:gd name="T0" fmla="*/ 1 w 178"/>
                  <a:gd name="T1" fmla="*/ 1 h 179"/>
                  <a:gd name="T2" fmla="*/ 0 w 178"/>
                  <a:gd name="T3" fmla="*/ 1 h 179"/>
                  <a:gd name="T4" fmla="*/ 1 w 178"/>
                  <a:gd name="T5" fmla="*/ 0 h 179"/>
                  <a:gd name="T6" fmla="*/ 1 w 178"/>
                  <a:gd name="T7" fmla="*/ 1 h 179"/>
                  <a:gd name="T8" fmla="*/ 1 w 178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4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5"/>
                    </a:lnTo>
                    <a:lnTo>
                      <a:pt x="4" y="17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" name="Freeform 469"/>
              <p:cNvSpPr>
                <a:spLocks/>
              </p:cNvSpPr>
              <p:nvPr/>
            </p:nvSpPr>
            <p:spPr bwMode="auto">
              <a:xfrm>
                <a:off x="3394" y="2635"/>
                <a:ext cx="111" cy="118"/>
              </a:xfrm>
              <a:custGeom>
                <a:avLst/>
                <a:gdLst>
                  <a:gd name="T0" fmla="*/ 1 w 184"/>
                  <a:gd name="T1" fmla="*/ 1 h 193"/>
                  <a:gd name="T2" fmla="*/ 0 w 184"/>
                  <a:gd name="T3" fmla="*/ 1 h 193"/>
                  <a:gd name="T4" fmla="*/ 1 w 184"/>
                  <a:gd name="T5" fmla="*/ 0 h 193"/>
                  <a:gd name="T6" fmla="*/ 1 w 184"/>
                  <a:gd name="T7" fmla="*/ 1 h 193"/>
                  <a:gd name="T8" fmla="*/ 1 w 184"/>
                  <a:gd name="T9" fmla="*/ 1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193">
                    <a:moveTo>
                      <a:pt x="10" y="193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4" y="19"/>
                    </a:lnTo>
                    <a:lnTo>
                      <a:pt x="10" y="19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2" name="Freeform 470"/>
              <p:cNvSpPr>
                <a:spLocks/>
              </p:cNvSpPr>
              <p:nvPr/>
            </p:nvSpPr>
            <p:spPr bwMode="auto">
              <a:xfrm>
                <a:off x="3399" y="2644"/>
                <a:ext cx="106" cy="109"/>
              </a:xfrm>
              <a:custGeom>
                <a:avLst/>
                <a:gdLst>
                  <a:gd name="T0" fmla="*/ 1 w 175"/>
                  <a:gd name="T1" fmla="*/ 1 h 178"/>
                  <a:gd name="T2" fmla="*/ 0 w 175"/>
                  <a:gd name="T3" fmla="*/ 1 h 178"/>
                  <a:gd name="T4" fmla="*/ 1 w 175"/>
                  <a:gd name="T5" fmla="*/ 0 h 178"/>
                  <a:gd name="T6" fmla="*/ 1 w 175"/>
                  <a:gd name="T7" fmla="*/ 1 h 178"/>
                  <a:gd name="T8" fmla="*/ 1 w 175"/>
                  <a:gd name="T9" fmla="*/ 1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8">
                    <a:moveTo>
                      <a:pt x="1" y="178"/>
                    </a:moveTo>
                    <a:lnTo>
                      <a:pt x="0" y="172"/>
                    </a:lnTo>
                    <a:lnTo>
                      <a:pt x="172" y="0"/>
                    </a:lnTo>
                    <a:lnTo>
                      <a:pt x="175" y="4"/>
                    </a:lnTo>
                    <a:lnTo>
                      <a:pt x="1" y="17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3" name="Freeform 471"/>
              <p:cNvSpPr>
                <a:spLocks/>
              </p:cNvSpPr>
              <p:nvPr/>
            </p:nvSpPr>
            <p:spPr bwMode="auto">
              <a:xfrm>
                <a:off x="3398" y="2641"/>
                <a:ext cx="104" cy="108"/>
              </a:xfrm>
              <a:custGeom>
                <a:avLst/>
                <a:gdLst>
                  <a:gd name="T0" fmla="*/ 1 w 176"/>
                  <a:gd name="T1" fmla="*/ 1 h 177"/>
                  <a:gd name="T2" fmla="*/ 0 w 176"/>
                  <a:gd name="T3" fmla="*/ 1 h 177"/>
                  <a:gd name="T4" fmla="*/ 1 w 176"/>
                  <a:gd name="T5" fmla="*/ 0 h 177"/>
                  <a:gd name="T6" fmla="*/ 1 w 176"/>
                  <a:gd name="T7" fmla="*/ 1 h 177"/>
                  <a:gd name="T8" fmla="*/ 1 w 176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7">
                    <a:moveTo>
                      <a:pt x="4" y="177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5"/>
                    </a:lnTo>
                    <a:lnTo>
                      <a:pt x="4" y="17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4" name="Freeform 472"/>
              <p:cNvSpPr>
                <a:spLocks/>
              </p:cNvSpPr>
              <p:nvPr/>
            </p:nvSpPr>
            <p:spPr bwMode="auto">
              <a:xfrm>
                <a:off x="3396" y="2638"/>
                <a:ext cx="106" cy="110"/>
              </a:xfrm>
              <a:custGeom>
                <a:avLst/>
                <a:gdLst>
                  <a:gd name="T0" fmla="*/ 1 w 177"/>
                  <a:gd name="T1" fmla="*/ 1 h 179"/>
                  <a:gd name="T2" fmla="*/ 0 w 177"/>
                  <a:gd name="T3" fmla="*/ 1 h 179"/>
                  <a:gd name="T4" fmla="*/ 1 w 177"/>
                  <a:gd name="T5" fmla="*/ 0 h 179"/>
                  <a:gd name="T6" fmla="*/ 1 w 177"/>
                  <a:gd name="T7" fmla="*/ 1 h 179"/>
                  <a:gd name="T8" fmla="*/ 1 w 177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79">
                    <a:moveTo>
                      <a:pt x="3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5"/>
                    </a:lnTo>
                    <a:lnTo>
                      <a:pt x="3" y="17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5" name="Freeform 473"/>
              <p:cNvSpPr>
                <a:spLocks/>
              </p:cNvSpPr>
              <p:nvPr/>
            </p:nvSpPr>
            <p:spPr bwMode="auto">
              <a:xfrm>
                <a:off x="3394" y="2635"/>
                <a:ext cx="106" cy="110"/>
              </a:xfrm>
              <a:custGeom>
                <a:avLst/>
                <a:gdLst>
                  <a:gd name="T0" fmla="*/ 1 w 176"/>
                  <a:gd name="T1" fmla="*/ 1 h 179"/>
                  <a:gd name="T2" fmla="*/ 0 w 176"/>
                  <a:gd name="T3" fmla="*/ 1 h 179"/>
                  <a:gd name="T4" fmla="*/ 1 w 176"/>
                  <a:gd name="T5" fmla="*/ 0 h 179"/>
                  <a:gd name="T6" fmla="*/ 1 w 176"/>
                  <a:gd name="T7" fmla="*/ 1 h 179"/>
                  <a:gd name="T8" fmla="*/ 1 w 176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9">
                    <a:moveTo>
                      <a:pt x="2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5"/>
                    </a:lnTo>
                    <a:lnTo>
                      <a:pt x="2" y="179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6" name="Freeform 474"/>
              <p:cNvSpPr>
                <a:spLocks/>
              </p:cNvSpPr>
              <p:nvPr/>
            </p:nvSpPr>
            <p:spPr bwMode="auto">
              <a:xfrm>
                <a:off x="3388" y="2622"/>
                <a:ext cx="111" cy="119"/>
              </a:xfrm>
              <a:custGeom>
                <a:avLst/>
                <a:gdLst>
                  <a:gd name="T0" fmla="*/ 1 w 184"/>
                  <a:gd name="T1" fmla="*/ 1 h 195"/>
                  <a:gd name="T2" fmla="*/ 0 w 184"/>
                  <a:gd name="T3" fmla="*/ 1 h 195"/>
                  <a:gd name="T4" fmla="*/ 1 w 184"/>
                  <a:gd name="T5" fmla="*/ 0 h 195"/>
                  <a:gd name="T6" fmla="*/ 1 w 184"/>
                  <a:gd name="T7" fmla="*/ 1 h 195"/>
                  <a:gd name="T8" fmla="*/ 1 w 184"/>
                  <a:gd name="T9" fmla="*/ 1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195">
                    <a:moveTo>
                      <a:pt x="10" y="195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4" y="21"/>
                    </a:lnTo>
                    <a:lnTo>
                      <a:pt x="10" y="19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7" name="Freeform 475"/>
              <p:cNvSpPr>
                <a:spLocks/>
              </p:cNvSpPr>
              <p:nvPr/>
            </p:nvSpPr>
            <p:spPr bwMode="auto">
              <a:xfrm>
                <a:off x="3392" y="2632"/>
                <a:ext cx="107" cy="109"/>
              </a:xfrm>
              <a:custGeom>
                <a:avLst/>
                <a:gdLst>
                  <a:gd name="T0" fmla="*/ 1 w 177"/>
                  <a:gd name="T1" fmla="*/ 1 h 179"/>
                  <a:gd name="T2" fmla="*/ 0 w 177"/>
                  <a:gd name="T3" fmla="*/ 1 h 179"/>
                  <a:gd name="T4" fmla="*/ 1 w 177"/>
                  <a:gd name="T5" fmla="*/ 0 h 179"/>
                  <a:gd name="T6" fmla="*/ 1 w 177"/>
                  <a:gd name="T7" fmla="*/ 1 h 179"/>
                  <a:gd name="T8" fmla="*/ 1 w 177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79">
                    <a:moveTo>
                      <a:pt x="3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5"/>
                    </a:lnTo>
                    <a:lnTo>
                      <a:pt x="3" y="17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8" name="Freeform 476"/>
              <p:cNvSpPr>
                <a:spLocks/>
              </p:cNvSpPr>
              <p:nvPr/>
            </p:nvSpPr>
            <p:spPr bwMode="auto">
              <a:xfrm>
                <a:off x="3391" y="2629"/>
                <a:ext cx="105" cy="109"/>
              </a:xfrm>
              <a:custGeom>
                <a:avLst/>
                <a:gdLst>
                  <a:gd name="T0" fmla="*/ 1 w 176"/>
                  <a:gd name="T1" fmla="*/ 1 h 179"/>
                  <a:gd name="T2" fmla="*/ 0 w 176"/>
                  <a:gd name="T3" fmla="*/ 1 h 179"/>
                  <a:gd name="T4" fmla="*/ 1 w 176"/>
                  <a:gd name="T5" fmla="*/ 0 h 179"/>
                  <a:gd name="T6" fmla="*/ 1 w 176"/>
                  <a:gd name="T7" fmla="*/ 1 h 179"/>
                  <a:gd name="T8" fmla="*/ 1 w 176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9">
                    <a:moveTo>
                      <a:pt x="2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5"/>
                    </a:lnTo>
                    <a:lnTo>
                      <a:pt x="2" y="17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9" name="Freeform 477"/>
              <p:cNvSpPr>
                <a:spLocks/>
              </p:cNvSpPr>
              <p:nvPr/>
            </p:nvSpPr>
            <p:spPr bwMode="auto">
              <a:xfrm>
                <a:off x="3390" y="2626"/>
                <a:ext cx="105" cy="109"/>
              </a:xfrm>
              <a:custGeom>
                <a:avLst/>
                <a:gdLst>
                  <a:gd name="T0" fmla="*/ 1 w 178"/>
                  <a:gd name="T1" fmla="*/ 1 h 180"/>
                  <a:gd name="T2" fmla="*/ 0 w 178"/>
                  <a:gd name="T3" fmla="*/ 1 h 180"/>
                  <a:gd name="T4" fmla="*/ 1 w 178"/>
                  <a:gd name="T5" fmla="*/ 0 h 180"/>
                  <a:gd name="T6" fmla="*/ 1 w 178"/>
                  <a:gd name="T7" fmla="*/ 1 h 180"/>
                  <a:gd name="T8" fmla="*/ 1 w 178"/>
                  <a:gd name="T9" fmla="*/ 1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0">
                    <a:moveTo>
                      <a:pt x="4" y="180"/>
                    </a:moveTo>
                    <a:lnTo>
                      <a:pt x="0" y="174"/>
                    </a:lnTo>
                    <a:lnTo>
                      <a:pt x="175" y="0"/>
                    </a:lnTo>
                    <a:lnTo>
                      <a:pt x="178" y="6"/>
                    </a:lnTo>
                    <a:lnTo>
                      <a:pt x="4" y="18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0" name="Freeform 478"/>
              <p:cNvSpPr>
                <a:spLocks/>
              </p:cNvSpPr>
              <p:nvPr/>
            </p:nvSpPr>
            <p:spPr bwMode="auto">
              <a:xfrm>
                <a:off x="3388" y="2622"/>
                <a:ext cx="106" cy="110"/>
              </a:xfrm>
              <a:custGeom>
                <a:avLst/>
                <a:gdLst>
                  <a:gd name="T0" fmla="*/ 1 w 176"/>
                  <a:gd name="T1" fmla="*/ 1 h 179"/>
                  <a:gd name="T2" fmla="*/ 0 w 176"/>
                  <a:gd name="T3" fmla="*/ 1 h 179"/>
                  <a:gd name="T4" fmla="*/ 1 w 176"/>
                  <a:gd name="T5" fmla="*/ 0 h 179"/>
                  <a:gd name="T6" fmla="*/ 1 w 176"/>
                  <a:gd name="T7" fmla="*/ 1 h 179"/>
                  <a:gd name="T8" fmla="*/ 1 w 176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79">
                    <a:moveTo>
                      <a:pt x="1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5"/>
                    </a:lnTo>
                    <a:lnTo>
                      <a:pt x="1" y="17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" name="Freeform 479"/>
              <p:cNvSpPr>
                <a:spLocks/>
              </p:cNvSpPr>
              <p:nvPr/>
            </p:nvSpPr>
            <p:spPr bwMode="auto">
              <a:xfrm>
                <a:off x="3382" y="2609"/>
                <a:ext cx="111" cy="120"/>
              </a:xfrm>
              <a:custGeom>
                <a:avLst/>
                <a:gdLst>
                  <a:gd name="T0" fmla="*/ 1 w 184"/>
                  <a:gd name="T1" fmla="*/ 1 h 196"/>
                  <a:gd name="T2" fmla="*/ 0 w 184"/>
                  <a:gd name="T3" fmla="*/ 1 h 196"/>
                  <a:gd name="T4" fmla="*/ 1 w 184"/>
                  <a:gd name="T5" fmla="*/ 0 h 196"/>
                  <a:gd name="T6" fmla="*/ 1 w 184"/>
                  <a:gd name="T7" fmla="*/ 1 h 196"/>
                  <a:gd name="T8" fmla="*/ 1 w 184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196">
                    <a:moveTo>
                      <a:pt x="10" y="196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84" y="22"/>
                    </a:lnTo>
                    <a:lnTo>
                      <a:pt x="10" y="196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" name="Freeform 480"/>
              <p:cNvSpPr>
                <a:spLocks/>
              </p:cNvSpPr>
              <p:nvPr/>
            </p:nvSpPr>
            <p:spPr bwMode="auto">
              <a:xfrm>
                <a:off x="3386" y="2620"/>
                <a:ext cx="107" cy="109"/>
              </a:xfrm>
              <a:custGeom>
                <a:avLst/>
                <a:gdLst>
                  <a:gd name="T0" fmla="*/ 1 w 178"/>
                  <a:gd name="T1" fmla="*/ 1 h 179"/>
                  <a:gd name="T2" fmla="*/ 0 w 178"/>
                  <a:gd name="T3" fmla="*/ 1 h 179"/>
                  <a:gd name="T4" fmla="*/ 1 w 178"/>
                  <a:gd name="T5" fmla="*/ 0 h 179"/>
                  <a:gd name="T6" fmla="*/ 1 w 178"/>
                  <a:gd name="T7" fmla="*/ 1 h 179"/>
                  <a:gd name="T8" fmla="*/ 1 w 178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4" y="179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78" y="5"/>
                    </a:lnTo>
                    <a:lnTo>
                      <a:pt x="4" y="17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3" name="Freeform 481"/>
              <p:cNvSpPr>
                <a:spLocks/>
              </p:cNvSpPr>
              <p:nvPr/>
            </p:nvSpPr>
            <p:spPr bwMode="auto">
              <a:xfrm>
                <a:off x="3385" y="2615"/>
                <a:ext cx="105" cy="110"/>
              </a:xfrm>
              <a:custGeom>
                <a:avLst/>
                <a:gdLst>
                  <a:gd name="T0" fmla="*/ 1 w 175"/>
                  <a:gd name="T1" fmla="*/ 1 h 179"/>
                  <a:gd name="T2" fmla="*/ 0 w 175"/>
                  <a:gd name="T3" fmla="*/ 1 h 179"/>
                  <a:gd name="T4" fmla="*/ 1 w 175"/>
                  <a:gd name="T5" fmla="*/ 0 h 179"/>
                  <a:gd name="T6" fmla="*/ 1 w 175"/>
                  <a:gd name="T7" fmla="*/ 1 h 179"/>
                  <a:gd name="T8" fmla="*/ 1 w 175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9">
                    <a:moveTo>
                      <a:pt x="1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5" y="7"/>
                    </a:lnTo>
                    <a:lnTo>
                      <a:pt x="1" y="17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4" name="Freeform 482"/>
              <p:cNvSpPr>
                <a:spLocks/>
              </p:cNvSpPr>
              <p:nvPr/>
            </p:nvSpPr>
            <p:spPr bwMode="auto">
              <a:xfrm>
                <a:off x="3384" y="2613"/>
                <a:ext cx="105" cy="108"/>
              </a:xfrm>
              <a:custGeom>
                <a:avLst/>
                <a:gdLst>
                  <a:gd name="T0" fmla="*/ 1 w 178"/>
                  <a:gd name="T1" fmla="*/ 1 h 179"/>
                  <a:gd name="T2" fmla="*/ 0 w 178"/>
                  <a:gd name="T3" fmla="*/ 1 h 179"/>
                  <a:gd name="T4" fmla="*/ 1 w 178"/>
                  <a:gd name="T5" fmla="*/ 0 h 179"/>
                  <a:gd name="T6" fmla="*/ 1 w 178"/>
                  <a:gd name="T7" fmla="*/ 1 h 179"/>
                  <a:gd name="T8" fmla="*/ 1 w 178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4" y="17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5"/>
                    </a:lnTo>
                    <a:lnTo>
                      <a:pt x="4" y="17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5" name="Freeform 483"/>
              <p:cNvSpPr>
                <a:spLocks/>
              </p:cNvSpPr>
              <p:nvPr/>
            </p:nvSpPr>
            <p:spPr bwMode="auto">
              <a:xfrm>
                <a:off x="3382" y="2609"/>
                <a:ext cx="106" cy="110"/>
              </a:xfrm>
              <a:custGeom>
                <a:avLst/>
                <a:gdLst>
                  <a:gd name="T0" fmla="*/ 1 w 175"/>
                  <a:gd name="T1" fmla="*/ 1 h 179"/>
                  <a:gd name="T2" fmla="*/ 0 w 175"/>
                  <a:gd name="T3" fmla="*/ 1 h 179"/>
                  <a:gd name="T4" fmla="*/ 1 w 175"/>
                  <a:gd name="T5" fmla="*/ 0 h 179"/>
                  <a:gd name="T6" fmla="*/ 1 w 175"/>
                  <a:gd name="T7" fmla="*/ 1 h 179"/>
                  <a:gd name="T8" fmla="*/ 1 w 175"/>
                  <a:gd name="T9" fmla="*/ 1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9">
                    <a:moveTo>
                      <a:pt x="1" y="179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75" y="5"/>
                    </a:lnTo>
                    <a:lnTo>
                      <a:pt x="1" y="17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6" name="Freeform 484"/>
              <p:cNvSpPr>
                <a:spLocks/>
              </p:cNvSpPr>
              <p:nvPr/>
            </p:nvSpPr>
            <p:spPr bwMode="auto">
              <a:xfrm>
                <a:off x="3370" y="2577"/>
                <a:ext cx="117" cy="137"/>
              </a:xfrm>
              <a:custGeom>
                <a:avLst/>
                <a:gdLst>
                  <a:gd name="T0" fmla="*/ 1 w 193"/>
                  <a:gd name="T1" fmla="*/ 1 h 223"/>
                  <a:gd name="T2" fmla="*/ 0 w 193"/>
                  <a:gd name="T3" fmla="*/ 1 h 223"/>
                  <a:gd name="T4" fmla="*/ 1 w 193"/>
                  <a:gd name="T5" fmla="*/ 0 h 223"/>
                  <a:gd name="T6" fmla="*/ 1 w 193"/>
                  <a:gd name="T7" fmla="*/ 1 h 223"/>
                  <a:gd name="T8" fmla="*/ 1 w 193"/>
                  <a:gd name="T9" fmla="*/ 1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223">
                    <a:moveTo>
                      <a:pt x="19" y="223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93" y="51"/>
                    </a:lnTo>
                    <a:lnTo>
                      <a:pt x="19" y="223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7" name="Freeform 485"/>
              <p:cNvSpPr>
                <a:spLocks/>
              </p:cNvSpPr>
              <p:nvPr/>
            </p:nvSpPr>
            <p:spPr bwMode="auto">
              <a:xfrm>
                <a:off x="3380" y="2603"/>
                <a:ext cx="107" cy="111"/>
              </a:xfrm>
              <a:custGeom>
                <a:avLst/>
                <a:gdLst>
                  <a:gd name="T0" fmla="*/ 1 w 178"/>
                  <a:gd name="T1" fmla="*/ 1 h 182"/>
                  <a:gd name="T2" fmla="*/ 0 w 178"/>
                  <a:gd name="T3" fmla="*/ 1 h 182"/>
                  <a:gd name="T4" fmla="*/ 1 w 178"/>
                  <a:gd name="T5" fmla="*/ 0 h 182"/>
                  <a:gd name="T6" fmla="*/ 1 w 178"/>
                  <a:gd name="T7" fmla="*/ 1 h 182"/>
                  <a:gd name="T8" fmla="*/ 1 w 178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2">
                    <a:moveTo>
                      <a:pt x="4" y="182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10"/>
                    </a:lnTo>
                    <a:lnTo>
                      <a:pt x="4" y="18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8" name="Freeform 486"/>
              <p:cNvSpPr>
                <a:spLocks/>
              </p:cNvSpPr>
              <p:nvPr/>
            </p:nvSpPr>
            <p:spPr bwMode="auto">
              <a:xfrm>
                <a:off x="3378" y="2597"/>
                <a:ext cx="106" cy="112"/>
              </a:xfrm>
              <a:custGeom>
                <a:avLst/>
                <a:gdLst>
                  <a:gd name="T0" fmla="*/ 1 w 177"/>
                  <a:gd name="T1" fmla="*/ 1 h 184"/>
                  <a:gd name="T2" fmla="*/ 0 w 177"/>
                  <a:gd name="T3" fmla="*/ 1 h 184"/>
                  <a:gd name="T4" fmla="*/ 1 w 177"/>
                  <a:gd name="T5" fmla="*/ 0 h 184"/>
                  <a:gd name="T6" fmla="*/ 1 w 177"/>
                  <a:gd name="T7" fmla="*/ 1 h 184"/>
                  <a:gd name="T8" fmla="*/ 1 w 177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4">
                    <a:moveTo>
                      <a:pt x="3" y="184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10"/>
                    </a:lnTo>
                    <a:lnTo>
                      <a:pt x="3" y="184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9" name="Freeform 487"/>
              <p:cNvSpPr>
                <a:spLocks/>
              </p:cNvSpPr>
              <p:nvPr/>
            </p:nvSpPr>
            <p:spPr bwMode="auto">
              <a:xfrm>
                <a:off x="3376" y="2591"/>
                <a:ext cx="106" cy="112"/>
              </a:xfrm>
              <a:custGeom>
                <a:avLst/>
                <a:gdLst>
                  <a:gd name="T0" fmla="*/ 1 w 176"/>
                  <a:gd name="T1" fmla="*/ 1 h 185"/>
                  <a:gd name="T2" fmla="*/ 0 w 176"/>
                  <a:gd name="T3" fmla="*/ 1 h 185"/>
                  <a:gd name="T4" fmla="*/ 1 w 176"/>
                  <a:gd name="T5" fmla="*/ 0 h 185"/>
                  <a:gd name="T6" fmla="*/ 1 w 176"/>
                  <a:gd name="T7" fmla="*/ 1 h 185"/>
                  <a:gd name="T8" fmla="*/ 1 w 176"/>
                  <a:gd name="T9" fmla="*/ 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5">
                    <a:moveTo>
                      <a:pt x="4" y="185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11"/>
                    </a:lnTo>
                    <a:lnTo>
                      <a:pt x="4" y="18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0" name="Freeform 488"/>
              <p:cNvSpPr>
                <a:spLocks/>
              </p:cNvSpPr>
              <p:nvPr/>
            </p:nvSpPr>
            <p:spPr bwMode="auto">
              <a:xfrm>
                <a:off x="3373" y="2585"/>
                <a:ext cx="107" cy="112"/>
              </a:xfrm>
              <a:custGeom>
                <a:avLst/>
                <a:gdLst>
                  <a:gd name="T0" fmla="*/ 1 w 178"/>
                  <a:gd name="T1" fmla="*/ 1 h 184"/>
                  <a:gd name="T2" fmla="*/ 0 w 178"/>
                  <a:gd name="T3" fmla="*/ 1 h 184"/>
                  <a:gd name="T4" fmla="*/ 1 w 178"/>
                  <a:gd name="T5" fmla="*/ 0 h 184"/>
                  <a:gd name="T6" fmla="*/ 1 w 178"/>
                  <a:gd name="T7" fmla="*/ 1 h 184"/>
                  <a:gd name="T8" fmla="*/ 1 w 178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4">
                    <a:moveTo>
                      <a:pt x="5" y="184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10"/>
                    </a:lnTo>
                    <a:lnTo>
                      <a:pt x="5" y="184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1" name="Freeform 489"/>
              <p:cNvSpPr>
                <a:spLocks/>
              </p:cNvSpPr>
              <p:nvPr/>
            </p:nvSpPr>
            <p:spPr bwMode="auto">
              <a:xfrm>
                <a:off x="3370" y="2577"/>
                <a:ext cx="107" cy="114"/>
              </a:xfrm>
              <a:custGeom>
                <a:avLst/>
                <a:gdLst>
                  <a:gd name="T0" fmla="*/ 1 w 177"/>
                  <a:gd name="T1" fmla="*/ 1 h 184"/>
                  <a:gd name="T2" fmla="*/ 0 w 177"/>
                  <a:gd name="T3" fmla="*/ 1 h 184"/>
                  <a:gd name="T4" fmla="*/ 1 w 177"/>
                  <a:gd name="T5" fmla="*/ 0 h 184"/>
                  <a:gd name="T6" fmla="*/ 1 w 177"/>
                  <a:gd name="T7" fmla="*/ 1 h 184"/>
                  <a:gd name="T8" fmla="*/ 1 w 177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4">
                    <a:moveTo>
                      <a:pt x="3" y="184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10"/>
                    </a:lnTo>
                    <a:lnTo>
                      <a:pt x="3" y="184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2" name="Freeform 490"/>
              <p:cNvSpPr>
                <a:spLocks/>
              </p:cNvSpPr>
              <p:nvPr/>
            </p:nvSpPr>
            <p:spPr bwMode="auto">
              <a:xfrm>
                <a:off x="3362" y="2543"/>
                <a:ext cx="113" cy="140"/>
              </a:xfrm>
              <a:custGeom>
                <a:avLst/>
                <a:gdLst>
                  <a:gd name="T0" fmla="*/ 1 w 190"/>
                  <a:gd name="T1" fmla="*/ 1 h 230"/>
                  <a:gd name="T2" fmla="*/ 0 w 190"/>
                  <a:gd name="T3" fmla="*/ 1 h 230"/>
                  <a:gd name="T4" fmla="*/ 1 w 190"/>
                  <a:gd name="T5" fmla="*/ 0 h 230"/>
                  <a:gd name="T6" fmla="*/ 1 w 190"/>
                  <a:gd name="T7" fmla="*/ 1 h 230"/>
                  <a:gd name="T8" fmla="*/ 1 w 190"/>
                  <a:gd name="T9" fmla="*/ 1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" h="230">
                    <a:moveTo>
                      <a:pt x="16" y="230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90" y="56"/>
                    </a:lnTo>
                    <a:lnTo>
                      <a:pt x="16" y="23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3" name="Freeform 491"/>
              <p:cNvSpPr>
                <a:spLocks/>
              </p:cNvSpPr>
              <p:nvPr/>
            </p:nvSpPr>
            <p:spPr bwMode="auto">
              <a:xfrm>
                <a:off x="3369" y="2570"/>
                <a:ext cx="106" cy="113"/>
              </a:xfrm>
              <a:custGeom>
                <a:avLst/>
                <a:gdLst>
                  <a:gd name="T0" fmla="*/ 1 w 178"/>
                  <a:gd name="T1" fmla="*/ 1 h 186"/>
                  <a:gd name="T2" fmla="*/ 0 w 178"/>
                  <a:gd name="T3" fmla="*/ 1 h 186"/>
                  <a:gd name="T4" fmla="*/ 1 w 178"/>
                  <a:gd name="T5" fmla="*/ 0 h 186"/>
                  <a:gd name="T6" fmla="*/ 1 w 178"/>
                  <a:gd name="T7" fmla="*/ 1 h 186"/>
                  <a:gd name="T8" fmla="*/ 1 w 178"/>
                  <a:gd name="T9" fmla="*/ 1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6">
                    <a:moveTo>
                      <a:pt x="4" y="18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12"/>
                    </a:lnTo>
                    <a:lnTo>
                      <a:pt x="4" y="18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4" name="Freeform 492"/>
              <p:cNvSpPr>
                <a:spLocks/>
              </p:cNvSpPr>
              <p:nvPr/>
            </p:nvSpPr>
            <p:spPr bwMode="auto">
              <a:xfrm>
                <a:off x="3367" y="2564"/>
                <a:ext cx="107" cy="112"/>
              </a:xfrm>
              <a:custGeom>
                <a:avLst/>
                <a:gdLst>
                  <a:gd name="T0" fmla="*/ 1 w 177"/>
                  <a:gd name="T1" fmla="*/ 1 h 184"/>
                  <a:gd name="T2" fmla="*/ 0 w 177"/>
                  <a:gd name="T3" fmla="*/ 1 h 184"/>
                  <a:gd name="T4" fmla="*/ 1 w 177"/>
                  <a:gd name="T5" fmla="*/ 0 h 184"/>
                  <a:gd name="T6" fmla="*/ 1 w 177"/>
                  <a:gd name="T7" fmla="*/ 1 h 184"/>
                  <a:gd name="T8" fmla="*/ 1 w 177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4">
                    <a:moveTo>
                      <a:pt x="3" y="184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10"/>
                    </a:lnTo>
                    <a:lnTo>
                      <a:pt x="3" y="184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5" name="Freeform 493"/>
              <p:cNvSpPr>
                <a:spLocks/>
              </p:cNvSpPr>
              <p:nvPr/>
            </p:nvSpPr>
            <p:spPr bwMode="auto">
              <a:xfrm>
                <a:off x="3364" y="2557"/>
                <a:ext cx="107" cy="113"/>
              </a:xfrm>
              <a:custGeom>
                <a:avLst/>
                <a:gdLst>
                  <a:gd name="T0" fmla="*/ 1 w 177"/>
                  <a:gd name="T1" fmla="*/ 1 h 186"/>
                  <a:gd name="T2" fmla="*/ 0 w 177"/>
                  <a:gd name="T3" fmla="*/ 1 h 186"/>
                  <a:gd name="T4" fmla="*/ 1 w 177"/>
                  <a:gd name="T5" fmla="*/ 0 h 186"/>
                  <a:gd name="T6" fmla="*/ 1 w 177"/>
                  <a:gd name="T7" fmla="*/ 1 h 186"/>
                  <a:gd name="T8" fmla="*/ 1 w 177"/>
                  <a:gd name="T9" fmla="*/ 1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6">
                    <a:moveTo>
                      <a:pt x="3" y="18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12"/>
                    </a:lnTo>
                    <a:lnTo>
                      <a:pt x="3" y="18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6" name="Freeform 494"/>
              <p:cNvSpPr>
                <a:spLocks/>
              </p:cNvSpPr>
              <p:nvPr/>
            </p:nvSpPr>
            <p:spPr bwMode="auto">
              <a:xfrm>
                <a:off x="3363" y="2550"/>
                <a:ext cx="106" cy="113"/>
              </a:xfrm>
              <a:custGeom>
                <a:avLst/>
                <a:gdLst>
                  <a:gd name="T0" fmla="*/ 1 w 176"/>
                  <a:gd name="T1" fmla="*/ 1 h 184"/>
                  <a:gd name="T2" fmla="*/ 0 w 176"/>
                  <a:gd name="T3" fmla="*/ 1 h 184"/>
                  <a:gd name="T4" fmla="*/ 1 w 176"/>
                  <a:gd name="T5" fmla="*/ 0 h 184"/>
                  <a:gd name="T6" fmla="*/ 1 w 176"/>
                  <a:gd name="T7" fmla="*/ 1 h 184"/>
                  <a:gd name="T8" fmla="*/ 1 w 176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4">
                    <a:moveTo>
                      <a:pt x="2" y="184"/>
                    </a:moveTo>
                    <a:lnTo>
                      <a:pt x="0" y="172"/>
                    </a:lnTo>
                    <a:lnTo>
                      <a:pt x="172" y="0"/>
                    </a:lnTo>
                    <a:lnTo>
                      <a:pt x="176" y="10"/>
                    </a:lnTo>
                    <a:lnTo>
                      <a:pt x="2" y="18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7" name="Freeform 495"/>
              <p:cNvSpPr>
                <a:spLocks/>
              </p:cNvSpPr>
              <p:nvPr/>
            </p:nvSpPr>
            <p:spPr bwMode="auto">
              <a:xfrm>
                <a:off x="3362" y="2543"/>
                <a:ext cx="106" cy="112"/>
              </a:xfrm>
              <a:custGeom>
                <a:avLst/>
                <a:gdLst>
                  <a:gd name="T0" fmla="*/ 1 w 176"/>
                  <a:gd name="T1" fmla="*/ 1 h 184"/>
                  <a:gd name="T2" fmla="*/ 0 w 176"/>
                  <a:gd name="T3" fmla="*/ 1 h 184"/>
                  <a:gd name="T4" fmla="*/ 1 w 176"/>
                  <a:gd name="T5" fmla="*/ 0 h 184"/>
                  <a:gd name="T6" fmla="*/ 1 w 176"/>
                  <a:gd name="T7" fmla="*/ 1 h 184"/>
                  <a:gd name="T8" fmla="*/ 1 w 176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4">
                    <a:moveTo>
                      <a:pt x="4" y="184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12"/>
                    </a:lnTo>
                    <a:lnTo>
                      <a:pt x="4" y="184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8" name="Freeform 496"/>
              <p:cNvSpPr>
                <a:spLocks/>
              </p:cNvSpPr>
              <p:nvPr/>
            </p:nvSpPr>
            <p:spPr bwMode="auto">
              <a:xfrm>
                <a:off x="3352" y="2507"/>
                <a:ext cx="113" cy="142"/>
              </a:xfrm>
              <a:custGeom>
                <a:avLst/>
                <a:gdLst>
                  <a:gd name="T0" fmla="*/ 1 w 188"/>
                  <a:gd name="T1" fmla="*/ 1 h 236"/>
                  <a:gd name="T2" fmla="*/ 0 w 188"/>
                  <a:gd name="T3" fmla="*/ 1 h 236"/>
                  <a:gd name="T4" fmla="*/ 1 w 188"/>
                  <a:gd name="T5" fmla="*/ 0 h 236"/>
                  <a:gd name="T6" fmla="*/ 1 w 188"/>
                  <a:gd name="T7" fmla="*/ 1 h 236"/>
                  <a:gd name="T8" fmla="*/ 1 w 188"/>
                  <a:gd name="T9" fmla="*/ 1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236">
                    <a:moveTo>
                      <a:pt x="15" y="236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88" y="62"/>
                    </a:lnTo>
                    <a:lnTo>
                      <a:pt x="15" y="2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9" name="Freeform 497"/>
              <p:cNvSpPr>
                <a:spLocks/>
              </p:cNvSpPr>
              <p:nvPr/>
            </p:nvSpPr>
            <p:spPr bwMode="auto">
              <a:xfrm>
                <a:off x="3358" y="2535"/>
                <a:ext cx="107" cy="114"/>
              </a:xfrm>
              <a:custGeom>
                <a:avLst/>
                <a:gdLst>
                  <a:gd name="T0" fmla="*/ 1 w 178"/>
                  <a:gd name="T1" fmla="*/ 1 h 190"/>
                  <a:gd name="T2" fmla="*/ 0 w 178"/>
                  <a:gd name="T3" fmla="*/ 1 h 190"/>
                  <a:gd name="T4" fmla="*/ 1 w 178"/>
                  <a:gd name="T5" fmla="*/ 0 h 190"/>
                  <a:gd name="T6" fmla="*/ 1 w 178"/>
                  <a:gd name="T7" fmla="*/ 1 h 190"/>
                  <a:gd name="T8" fmla="*/ 1 w 178"/>
                  <a:gd name="T9" fmla="*/ 1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90">
                    <a:moveTo>
                      <a:pt x="5" y="190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16"/>
                    </a:lnTo>
                    <a:lnTo>
                      <a:pt x="5" y="190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0" name="Freeform 498"/>
              <p:cNvSpPr>
                <a:spLocks/>
              </p:cNvSpPr>
              <p:nvPr/>
            </p:nvSpPr>
            <p:spPr bwMode="auto">
              <a:xfrm>
                <a:off x="3356" y="2525"/>
                <a:ext cx="107" cy="116"/>
              </a:xfrm>
              <a:custGeom>
                <a:avLst/>
                <a:gdLst>
                  <a:gd name="T0" fmla="*/ 1 w 177"/>
                  <a:gd name="T1" fmla="*/ 1 h 189"/>
                  <a:gd name="T2" fmla="*/ 0 w 177"/>
                  <a:gd name="T3" fmla="*/ 1 h 189"/>
                  <a:gd name="T4" fmla="*/ 1 w 177"/>
                  <a:gd name="T5" fmla="*/ 0 h 189"/>
                  <a:gd name="T6" fmla="*/ 1 w 177"/>
                  <a:gd name="T7" fmla="*/ 1 h 189"/>
                  <a:gd name="T8" fmla="*/ 1 w 177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9">
                    <a:moveTo>
                      <a:pt x="3" y="18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15"/>
                    </a:lnTo>
                    <a:lnTo>
                      <a:pt x="3" y="189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1" name="Freeform 499"/>
              <p:cNvSpPr>
                <a:spLocks/>
              </p:cNvSpPr>
              <p:nvPr/>
            </p:nvSpPr>
            <p:spPr bwMode="auto">
              <a:xfrm>
                <a:off x="3355" y="2515"/>
                <a:ext cx="105" cy="116"/>
              </a:xfrm>
              <a:custGeom>
                <a:avLst/>
                <a:gdLst>
                  <a:gd name="T0" fmla="*/ 1 w 178"/>
                  <a:gd name="T1" fmla="*/ 1 h 189"/>
                  <a:gd name="T2" fmla="*/ 0 w 178"/>
                  <a:gd name="T3" fmla="*/ 1 h 189"/>
                  <a:gd name="T4" fmla="*/ 1 w 178"/>
                  <a:gd name="T5" fmla="*/ 0 h 189"/>
                  <a:gd name="T6" fmla="*/ 1 w 178"/>
                  <a:gd name="T7" fmla="*/ 1 h 189"/>
                  <a:gd name="T8" fmla="*/ 1 w 178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9">
                    <a:moveTo>
                      <a:pt x="4" y="189"/>
                    </a:moveTo>
                    <a:lnTo>
                      <a:pt x="0" y="172"/>
                    </a:lnTo>
                    <a:lnTo>
                      <a:pt x="175" y="0"/>
                    </a:lnTo>
                    <a:lnTo>
                      <a:pt x="178" y="15"/>
                    </a:lnTo>
                    <a:lnTo>
                      <a:pt x="4" y="189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" name="Freeform 500"/>
              <p:cNvSpPr>
                <a:spLocks/>
              </p:cNvSpPr>
              <p:nvPr/>
            </p:nvSpPr>
            <p:spPr bwMode="auto">
              <a:xfrm>
                <a:off x="3352" y="2507"/>
                <a:ext cx="107" cy="113"/>
              </a:xfrm>
              <a:custGeom>
                <a:avLst/>
                <a:gdLst>
                  <a:gd name="T0" fmla="*/ 1 w 178"/>
                  <a:gd name="T1" fmla="*/ 1 h 188"/>
                  <a:gd name="T2" fmla="*/ 0 w 178"/>
                  <a:gd name="T3" fmla="*/ 1 h 188"/>
                  <a:gd name="T4" fmla="*/ 1 w 178"/>
                  <a:gd name="T5" fmla="*/ 0 h 188"/>
                  <a:gd name="T6" fmla="*/ 1 w 178"/>
                  <a:gd name="T7" fmla="*/ 1 h 188"/>
                  <a:gd name="T8" fmla="*/ 1 w 178"/>
                  <a:gd name="T9" fmla="*/ 1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88">
                    <a:moveTo>
                      <a:pt x="3" y="188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78" y="16"/>
                    </a:lnTo>
                    <a:lnTo>
                      <a:pt x="3" y="18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" name="Freeform 501"/>
              <p:cNvSpPr>
                <a:spLocks/>
              </p:cNvSpPr>
              <p:nvPr/>
            </p:nvSpPr>
            <p:spPr bwMode="auto">
              <a:xfrm>
                <a:off x="3344" y="2464"/>
                <a:ext cx="113" cy="147"/>
              </a:xfrm>
              <a:custGeom>
                <a:avLst/>
                <a:gdLst>
                  <a:gd name="T0" fmla="*/ 1 w 188"/>
                  <a:gd name="T1" fmla="*/ 1 h 240"/>
                  <a:gd name="T2" fmla="*/ 0 w 188"/>
                  <a:gd name="T3" fmla="*/ 1 h 240"/>
                  <a:gd name="T4" fmla="*/ 1 w 188"/>
                  <a:gd name="T5" fmla="*/ 0 h 240"/>
                  <a:gd name="T6" fmla="*/ 1 w 188"/>
                  <a:gd name="T7" fmla="*/ 1 h 240"/>
                  <a:gd name="T8" fmla="*/ 1 w 188"/>
                  <a:gd name="T9" fmla="*/ 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240">
                    <a:moveTo>
                      <a:pt x="14" y="240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8" y="68"/>
                    </a:lnTo>
                    <a:lnTo>
                      <a:pt x="14" y="24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" name="Freeform 502"/>
              <p:cNvSpPr>
                <a:spLocks/>
              </p:cNvSpPr>
              <p:nvPr/>
            </p:nvSpPr>
            <p:spPr bwMode="auto">
              <a:xfrm>
                <a:off x="3349" y="2492"/>
                <a:ext cx="108" cy="119"/>
              </a:xfrm>
              <a:custGeom>
                <a:avLst/>
                <a:gdLst>
                  <a:gd name="T0" fmla="*/ 1 w 179"/>
                  <a:gd name="T1" fmla="*/ 1 h 196"/>
                  <a:gd name="T2" fmla="*/ 0 w 179"/>
                  <a:gd name="T3" fmla="*/ 1 h 196"/>
                  <a:gd name="T4" fmla="*/ 1 w 179"/>
                  <a:gd name="T5" fmla="*/ 0 h 196"/>
                  <a:gd name="T6" fmla="*/ 1 w 179"/>
                  <a:gd name="T7" fmla="*/ 1 h 196"/>
                  <a:gd name="T8" fmla="*/ 1 w 179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196">
                    <a:moveTo>
                      <a:pt x="5" y="19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9" y="24"/>
                    </a:lnTo>
                    <a:lnTo>
                      <a:pt x="5" y="196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" name="Freeform 503"/>
              <p:cNvSpPr>
                <a:spLocks/>
              </p:cNvSpPr>
              <p:nvPr/>
            </p:nvSpPr>
            <p:spPr bwMode="auto">
              <a:xfrm>
                <a:off x="3348" y="2478"/>
                <a:ext cx="105" cy="120"/>
              </a:xfrm>
              <a:custGeom>
                <a:avLst/>
                <a:gdLst>
                  <a:gd name="T0" fmla="*/ 1 w 178"/>
                  <a:gd name="T1" fmla="*/ 1 h 196"/>
                  <a:gd name="T2" fmla="*/ 0 w 178"/>
                  <a:gd name="T3" fmla="*/ 1 h 196"/>
                  <a:gd name="T4" fmla="*/ 1 w 178"/>
                  <a:gd name="T5" fmla="*/ 0 h 196"/>
                  <a:gd name="T6" fmla="*/ 1 w 178"/>
                  <a:gd name="T7" fmla="*/ 1 h 196"/>
                  <a:gd name="T8" fmla="*/ 1 w 178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96">
                    <a:moveTo>
                      <a:pt x="4" y="196"/>
                    </a:moveTo>
                    <a:lnTo>
                      <a:pt x="0" y="174"/>
                    </a:lnTo>
                    <a:lnTo>
                      <a:pt x="175" y="0"/>
                    </a:lnTo>
                    <a:lnTo>
                      <a:pt x="178" y="22"/>
                    </a:lnTo>
                    <a:lnTo>
                      <a:pt x="4" y="196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" name="Freeform 504"/>
              <p:cNvSpPr>
                <a:spLocks/>
              </p:cNvSpPr>
              <p:nvPr/>
            </p:nvSpPr>
            <p:spPr bwMode="auto">
              <a:xfrm>
                <a:off x="3344" y="2464"/>
                <a:ext cx="108" cy="121"/>
              </a:xfrm>
              <a:custGeom>
                <a:avLst/>
                <a:gdLst>
                  <a:gd name="T0" fmla="*/ 1 w 180"/>
                  <a:gd name="T1" fmla="*/ 1 h 196"/>
                  <a:gd name="T2" fmla="*/ 0 w 180"/>
                  <a:gd name="T3" fmla="*/ 1 h 196"/>
                  <a:gd name="T4" fmla="*/ 1 w 180"/>
                  <a:gd name="T5" fmla="*/ 0 h 196"/>
                  <a:gd name="T6" fmla="*/ 1 w 180"/>
                  <a:gd name="T7" fmla="*/ 1 h 196"/>
                  <a:gd name="T8" fmla="*/ 1 w 180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196">
                    <a:moveTo>
                      <a:pt x="5" y="19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0" y="22"/>
                    </a:lnTo>
                    <a:lnTo>
                      <a:pt x="5" y="196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" name="Freeform 505"/>
              <p:cNvSpPr>
                <a:spLocks/>
              </p:cNvSpPr>
              <p:nvPr/>
            </p:nvSpPr>
            <p:spPr bwMode="auto">
              <a:xfrm>
                <a:off x="3337" y="2421"/>
                <a:ext cx="111" cy="149"/>
              </a:xfrm>
              <a:custGeom>
                <a:avLst/>
                <a:gdLst>
                  <a:gd name="T0" fmla="*/ 1 w 186"/>
                  <a:gd name="T1" fmla="*/ 1 h 246"/>
                  <a:gd name="T2" fmla="*/ 0 w 186"/>
                  <a:gd name="T3" fmla="*/ 1 h 246"/>
                  <a:gd name="T4" fmla="*/ 1 w 186"/>
                  <a:gd name="T5" fmla="*/ 0 h 246"/>
                  <a:gd name="T6" fmla="*/ 1 w 186"/>
                  <a:gd name="T7" fmla="*/ 1 h 246"/>
                  <a:gd name="T8" fmla="*/ 1 w 186"/>
                  <a:gd name="T9" fmla="*/ 1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246">
                    <a:moveTo>
                      <a:pt x="12" y="24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6" y="72"/>
                    </a:lnTo>
                    <a:lnTo>
                      <a:pt x="12" y="24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" name="Freeform 506"/>
              <p:cNvSpPr>
                <a:spLocks/>
              </p:cNvSpPr>
              <p:nvPr/>
            </p:nvSpPr>
            <p:spPr bwMode="auto">
              <a:xfrm>
                <a:off x="3342" y="2450"/>
                <a:ext cx="106" cy="120"/>
              </a:xfrm>
              <a:custGeom>
                <a:avLst/>
                <a:gdLst>
                  <a:gd name="T0" fmla="*/ 1 w 177"/>
                  <a:gd name="T1" fmla="*/ 1 h 198"/>
                  <a:gd name="T2" fmla="*/ 0 w 177"/>
                  <a:gd name="T3" fmla="*/ 1 h 198"/>
                  <a:gd name="T4" fmla="*/ 1 w 177"/>
                  <a:gd name="T5" fmla="*/ 0 h 198"/>
                  <a:gd name="T6" fmla="*/ 1 w 177"/>
                  <a:gd name="T7" fmla="*/ 1 h 198"/>
                  <a:gd name="T8" fmla="*/ 1 w 177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98">
                    <a:moveTo>
                      <a:pt x="3" y="19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24"/>
                    </a:lnTo>
                    <a:lnTo>
                      <a:pt x="3" y="19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" name="Freeform 507"/>
              <p:cNvSpPr>
                <a:spLocks/>
              </p:cNvSpPr>
              <p:nvPr/>
            </p:nvSpPr>
            <p:spPr bwMode="auto">
              <a:xfrm>
                <a:off x="3341" y="2436"/>
                <a:ext cx="106" cy="121"/>
              </a:xfrm>
              <a:custGeom>
                <a:avLst/>
                <a:gdLst>
                  <a:gd name="T0" fmla="*/ 1 w 177"/>
                  <a:gd name="T1" fmla="*/ 1 h 198"/>
                  <a:gd name="T2" fmla="*/ 0 w 177"/>
                  <a:gd name="T3" fmla="*/ 1 h 198"/>
                  <a:gd name="T4" fmla="*/ 1 w 177"/>
                  <a:gd name="T5" fmla="*/ 0 h 198"/>
                  <a:gd name="T6" fmla="*/ 1 w 177"/>
                  <a:gd name="T7" fmla="*/ 1 h 198"/>
                  <a:gd name="T8" fmla="*/ 1 w 177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98">
                    <a:moveTo>
                      <a:pt x="3" y="19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24"/>
                    </a:lnTo>
                    <a:lnTo>
                      <a:pt x="3" y="19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0" name="Freeform 508"/>
              <p:cNvSpPr>
                <a:spLocks/>
              </p:cNvSpPr>
              <p:nvPr/>
            </p:nvSpPr>
            <p:spPr bwMode="auto">
              <a:xfrm>
                <a:off x="3337" y="2421"/>
                <a:ext cx="108" cy="121"/>
              </a:xfrm>
              <a:custGeom>
                <a:avLst/>
                <a:gdLst>
                  <a:gd name="T0" fmla="*/ 1 w 180"/>
                  <a:gd name="T1" fmla="*/ 1 h 198"/>
                  <a:gd name="T2" fmla="*/ 0 w 180"/>
                  <a:gd name="T3" fmla="*/ 1 h 198"/>
                  <a:gd name="T4" fmla="*/ 1 w 180"/>
                  <a:gd name="T5" fmla="*/ 0 h 198"/>
                  <a:gd name="T6" fmla="*/ 1 w 180"/>
                  <a:gd name="T7" fmla="*/ 1 h 198"/>
                  <a:gd name="T8" fmla="*/ 1 w 180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198">
                    <a:moveTo>
                      <a:pt x="6" y="19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0" y="24"/>
                    </a:lnTo>
                    <a:lnTo>
                      <a:pt x="6" y="19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1" name="Freeform 509"/>
              <p:cNvSpPr>
                <a:spLocks/>
              </p:cNvSpPr>
              <p:nvPr/>
            </p:nvSpPr>
            <p:spPr bwMode="auto">
              <a:xfrm>
                <a:off x="3332" y="2375"/>
                <a:ext cx="109" cy="152"/>
              </a:xfrm>
              <a:custGeom>
                <a:avLst/>
                <a:gdLst>
                  <a:gd name="T0" fmla="*/ 1 w 182"/>
                  <a:gd name="T1" fmla="*/ 1 h 249"/>
                  <a:gd name="T2" fmla="*/ 0 w 182"/>
                  <a:gd name="T3" fmla="*/ 1 h 249"/>
                  <a:gd name="T4" fmla="*/ 1 w 182"/>
                  <a:gd name="T5" fmla="*/ 0 h 249"/>
                  <a:gd name="T6" fmla="*/ 1 w 182"/>
                  <a:gd name="T7" fmla="*/ 1 h 249"/>
                  <a:gd name="T8" fmla="*/ 1 w 182"/>
                  <a:gd name="T9" fmla="*/ 1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2" h="249">
                    <a:moveTo>
                      <a:pt x="8" y="24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82" y="75"/>
                    </a:lnTo>
                    <a:lnTo>
                      <a:pt x="8" y="249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" name="Freeform 510"/>
              <p:cNvSpPr>
                <a:spLocks/>
              </p:cNvSpPr>
              <p:nvPr/>
            </p:nvSpPr>
            <p:spPr bwMode="auto">
              <a:xfrm>
                <a:off x="3335" y="2398"/>
                <a:ext cx="106" cy="129"/>
              </a:xfrm>
              <a:custGeom>
                <a:avLst/>
                <a:gdLst>
                  <a:gd name="T0" fmla="*/ 1 w 179"/>
                  <a:gd name="T1" fmla="*/ 1 h 211"/>
                  <a:gd name="T2" fmla="*/ 0 w 179"/>
                  <a:gd name="T3" fmla="*/ 1 h 211"/>
                  <a:gd name="T4" fmla="*/ 1 w 179"/>
                  <a:gd name="T5" fmla="*/ 0 h 211"/>
                  <a:gd name="T6" fmla="*/ 1 w 179"/>
                  <a:gd name="T7" fmla="*/ 1 h 211"/>
                  <a:gd name="T8" fmla="*/ 1 w 179"/>
                  <a:gd name="T9" fmla="*/ 1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11">
                    <a:moveTo>
                      <a:pt x="5" y="211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9" y="37"/>
                    </a:lnTo>
                    <a:lnTo>
                      <a:pt x="5" y="211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3" name="Freeform 511"/>
              <p:cNvSpPr>
                <a:spLocks/>
              </p:cNvSpPr>
              <p:nvPr/>
            </p:nvSpPr>
            <p:spPr bwMode="auto">
              <a:xfrm>
                <a:off x="3332" y="2375"/>
                <a:ext cx="107" cy="129"/>
              </a:xfrm>
              <a:custGeom>
                <a:avLst/>
                <a:gdLst>
                  <a:gd name="T0" fmla="*/ 1 w 177"/>
                  <a:gd name="T1" fmla="*/ 1 h 212"/>
                  <a:gd name="T2" fmla="*/ 0 w 177"/>
                  <a:gd name="T3" fmla="*/ 1 h 212"/>
                  <a:gd name="T4" fmla="*/ 1 w 177"/>
                  <a:gd name="T5" fmla="*/ 0 h 212"/>
                  <a:gd name="T6" fmla="*/ 1 w 177"/>
                  <a:gd name="T7" fmla="*/ 1 h 212"/>
                  <a:gd name="T8" fmla="*/ 1 w 177"/>
                  <a:gd name="T9" fmla="*/ 1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12">
                    <a:moveTo>
                      <a:pt x="3" y="21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38"/>
                    </a:lnTo>
                    <a:lnTo>
                      <a:pt x="3" y="21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4" name="Freeform 512"/>
              <p:cNvSpPr>
                <a:spLocks/>
              </p:cNvSpPr>
              <p:nvPr/>
            </p:nvSpPr>
            <p:spPr bwMode="auto">
              <a:xfrm>
                <a:off x="3326" y="2328"/>
                <a:ext cx="109" cy="153"/>
              </a:xfrm>
              <a:custGeom>
                <a:avLst/>
                <a:gdLst>
                  <a:gd name="T0" fmla="*/ 1 w 182"/>
                  <a:gd name="T1" fmla="*/ 1 h 251"/>
                  <a:gd name="T2" fmla="*/ 0 w 182"/>
                  <a:gd name="T3" fmla="*/ 1 h 251"/>
                  <a:gd name="T4" fmla="*/ 1 w 182"/>
                  <a:gd name="T5" fmla="*/ 0 h 251"/>
                  <a:gd name="T6" fmla="*/ 1 w 182"/>
                  <a:gd name="T7" fmla="*/ 1 h 251"/>
                  <a:gd name="T8" fmla="*/ 1 w 182"/>
                  <a:gd name="T9" fmla="*/ 1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2" h="251">
                    <a:moveTo>
                      <a:pt x="10" y="251"/>
                    </a:moveTo>
                    <a:lnTo>
                      <a:pt x="0" y="173"/>
                    </a:lnTo>
                    <a:lnTo>
                      <a:pt x="174" y="0"/>
                    </a:lnTo>
                    <a:lnTo>
                      <a:pt x="182" y="77"/>
                    </a:lnTo>
                    <a:lnTo>
                      <a:pt x="10" y="25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5" name="Freeform 513"/>
              <p:cNvSpPr>
                <a:spLocks/>
              </p:cNvSpPr>
              <p:nvPr/>
            </p:nvSpPr>
            <p:spPr bwMode="auto">
              <a:xfrm>
                <a:off x="3329" y="2352"/>
                <a:ext cx="106" cy="129"/>
              </a:xfrm>
              <a:custGeom>
                <a:avLst/>
                <a:gdLst>
                  <a:gd name="T0" fmla="*/ 1 w 177"/>
                  <a:gd name="T1" fmla="*/ 1 h 211"/>
                  <a:gd name="T2" fmla="*/ 0 w 177"/>
                  <a:gd name="T3" fmla="*/ 1 h 211"/>
                  <a:gd name="T4" fmla="*/ 1 w 177"/>
                  <a:gd name="T5" fmla="*/ 0 h 211"/>
                  <a:gd name="T6" fmla="*/ 1 w 177"/>
                  <a:gd name="T7" fmla="*/ 1 h 211"/>
                  <a:gd name="T8" fmla="*/ 1 w 177"/>
                  <a:gd name="T9" fmla="*/ 1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11">
                    <a:moveTo>
                      <a:pt x="5" y="211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77" y="37"/>
                    </a:lnTo>
                    <a:lnTo>
                      <a:pt x="5" y="21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6" name="Freeform 514"/>
              <p:cNvSpPr>
                <a:spLocks/>
              </p:cNvSpPr>
              <p:nvPr/>
            </p:nvSpPr>
            <p:spPr bwMode="auto">
              <a:xfrm>
                <a:off x="3326" y="2328"/>
                <a:ext cx="107" cy="129"/>
              </a:xfrm>
              <a:custGeom>
                <a:avLst/>
                <a:gdLst>
                  <a:gd name="T0" fmla="*/ 1 w 179"/>
                  <a:gd name="T1" fmla="*/ 1 h 212"/>
                  <a:gd name="T2" fmla="*/ 0 w 179"/>
                  <a:gd name="T3" fmla="*/ 1 h 212"/>
                  <a:gd name="T4" fmla="*/ 1 w 179"/>
                  <a:gd name="T5" fmla="*/ 0 h 212"/>
                  <a:gd name="T6" fmla="*/ 1 w 179"/>
                  <a:gd name="T7" fmla="*/ 1 h 212"/>
                  <a:gd name="T8" fmla="*/ 1 w 179"/>
                  <a:gd name="T9" fmla="*/ 1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12">
                    <a:moveTo>
                      <a:pt x="5" y="212"/>
                    </a:moveTo>
                    <a:lnTo>
                      <a:pt x="0" y="173"/>
                    </a:lnTo>
                    <a:lnTo>
                      <a:pt x="174" y="0"/>
                    </a:lnTo>
                    <a:lnTo>
                      <a:pt x="179" y="40"/>
                    </a:lnTo>
                    <a:lnTo>
                      <a:pt x="5" y="21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7" name="Freeform 515"/>
              <p:cNvSpPr>
                <a:spLocks/>
              </p:cNvSpPr>
              <p:nvPr/>
            </p:nvSpPr>
            <p:spPr bwMode="auto">
              <a:xfrm>
                <a:off x="3321" y="2278"/>
                <a:ext cx="109" cy="155"/>
              </a:xfrm>
              <a:custGeom>
                <a:avLst/>
                <a:gdLst>
                  <a:gd name="T0" fmla="*/ 1 w 181"/>
                  <a:gd name="T1" fmla="*/ 1 h 254"/>
                  <a:gd name="T2" fmla="*/ 0 w 181"/>
                  <a:gd name="T3" fmla="*/ 1 h 254"/>
                  <a:gd name="T4" fmla="*/ 1 w 181"/>
                  <a:gd name="T5" fmla="*/ 0 h 254"/>
                  <a:gd name="T6" fmla="*/ 1 w 181"/>
                  <a:gd name="T7" fmla="*/ 1 h 254"/>
                  <a:gd name="T8" fmla="*/ 1 w 181"/>
                  <a:gd name="T9" fmla="*/ 1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" h="254">
                    <a:moveTo>
                      <a:pt x="7" y="254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1" y="81"/>
                    </a:lnTo>
                    <a:lnTo>
                      <a:pt x="7" y="254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8" name="Freeform 516"/>
              <p:cNvSpPr>
                <a:spLocks/>
              </p:cNvSpPr>
              <p:nvPr/>
            </p:nvSpPr>
            <p:spPr bwMode="auto">
              <a:xfrm>
                <a:off x="3318" y="2228"/>
                <a:ext cx="108" cy="157"/>
              </a:xfrm>
              <a:custGeom>
                <a:avLst/>
                <a:gdLst>
                  <a:gd name="T0" fmla="*/ 1 w 181"/>
                  <a:gd name="T1" fmla="*/ 1 h 256"/>
                  <a:gd name="T2" fmla="*/ 0 w 181"/>
                  <a:gd name="T3" fmla="*/ 1 h 256"/>
                  <a:gd name="T4" fmla="*/ 1 w 181"/>
                  <a:gd name="T5" fmla="*/ 0 h 256"/>
                  <a:gd name="T6" fmla="*/ 1 w 181"/>
                  <a:gd name="T7" fmla="*/ 1 h 256"/>
                  <a:gd name="T8" fmla="*/ 1 w 181"/>
                  <a:gd name="T9" fmla="*/ 1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" h="256">
                    <a:moveTo>
                      <a:pt x="7" y="256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81" y="82"/>
                    </a:lnTo>
                    <a:lnTo>
                      <a:pt x="7" y="25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9" name="Freeform 517"/>
              <p:cNvSpPr>
                <a:spLocks/>
              </p:cNvSpPr>
              <p:nvPr/>
            </p:nvSpPr>
            <p:spPr bwMode="auto">
              <a:xfrm>
                <a:off x="3320" y="2253"/>
                <a:ext cx="106" cy="132"/>
              </a:xfrm>
              <a:custGeom>
                <a:avLst/>
                <a:gdLst>
                  <a:gd name="T0" fmla="*/ 1 w 178"/>
                  <a:gd name="T1" fmla="*/ 1 h 215"/>
                  <a:gd name="T2" fmla="*/ 0 w 178"/>
                  <a:gd name="T3" fmla="*/ 1 h 215"/>
                  <a:gd name="T4" fmla="*/ 1 w 178"/>
                  <a:gd name="T5" fmla="*/ 0 h 215"/>
                  <a:gd name="T6" fmla="*/ 1 w 178"/>
                  <a:gd name="T7" fmla="*/ 1 h 215"/>
                  <a:gd name="T8" fmla="*/ 1 w 178"/>
                  <a:gd name="T9" fmla="*/ 1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215">
                    <a:moveTo>
                      <a:pt x="4" y="215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41"/>
                    </a:lnTo>
                    <a:lnTo>
                      <a:pt x="4" y="21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" name="Freeform 518"/>
              <p:cNvSpPr>
                <a:spLocks/>
              </p:cNvSpPr>
              <p:nvPr/>
            </p:nvSpPr>
            <p:spPr bwMode="auto">
              <a:xfrm>
                <a:off x="3318" y="2228"/>
                <a:ext cx="106" cy="131"/>
              </a:xfrm>
              <a:custGeom>
                <a:avLst/>
                <a:gdLst>
                  <a:gd name="T0" fmla="*/ 1 w 177"/>
                  <a:gd name="T1" fmla="*/ 1 h 215"/>
                  <a:gd name="T2" fmla="*/ 0 w 177"/>
                  <a:gd name="T3" fmla="*/ 1 h 215"/>
                  <a:gd name="T4" fmla="*/ 1 w 177"/>
                  <a:gd name="T5" fmla="*/ 0 h 215"/>
                  <a:gd name="T6" fmla="*/ 1 w 177"/>
                  <a:gd name="T7" fmla="*/ 1 h 215"/>
                  <a:gd name="T8" fmla="*/ 1 w 177"/>
                  <a:gd name="T9" fmla="*/ 1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15">
                    <a:moveTo>
                      <a:pt x="3" y="215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41"/>
                    </a:lnTo>
                    <a:lnTo>
                      <a:pt x="3" y="215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1" name="Freeform 519"/>
              <p:cNvSpPr>
                <a:spLocks/>
              </p:cNvSpPr>
              <p:nvPr/>
            </p:nvSpPr>
            <p:spPr bwMode="auto">
              <a:xfrm>
                <a:off x="3313" y="2125"/>
                <a:ext cx="109" cy="209"/>
              </a:xfrm>
              <a:custGeom>
                <a:avLst/>
                <a:gdLst>
                  <a:gd name="T0" fmla="*/ 1 w 183"/>
                  <a:gd name="T1" fmla="*/ 1 h 343"/>
                  <a:gd name="T2" fmla="*/ 0 w 183"/>
                  <a:gd name="T3" fmla="*/ 1 h 343"/>
                  <a:gd name="T4" fmla="*/ 1 w 183"/>
                  <a:gd name="T5" fmla="*/ 0 h 343"/>
                  <a:gd name="T6" fmla="*/ 1 w 183"/>
                  <a:gd name="T7" fmla="*/ 1 h 343"/>
                  <a:gd name="T8" fmla="*/ 1 w 183"/>
                  <a:gd name="T9" fmla="*/ 1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3" h="343">
                    <a:moveTo>
                      <a:pt x="9" y="343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83" y="169"/>
                    </a:lnTo>
                    <a:lnTo>
                      <a:pt x="9" y="343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" name="Freeform 520"/>
              <p:cNvSpPr>
                <a:spLocks/>
              </p:cNvSpPr>
              <p:nvPr/>
            </p:nvSpPr>
            <p:spPr bwMode="auto">
              <a:xfrm>
                <a:off x="3314" y="2177"/>
                <a:ext cx="108" cy="157"/>
              </a:xfrm>
              <a:custGeom>
                <a:avLst/>
                <a:gdLst>
                  <a:gd name="T0" fmla="*/ 1 w 179"/>
                  <a:gd name="T1" fmla="*/ 1 h 258"/>
                  <a:gd name="T2" fmla="*/ 0 w 179"/>
                  <a:gd name="T3" fmla="*/ 1 h 258"/>
                  <a:gd name="T4" fmla="*/ 1 w 179"/>
                  <a:gd name="T5" fmla="*/ 0 h 258"/>
                  <a:gd name="T6" fmla="*/ 1 w 179"/>
                  <a:gd name="T7" fmla="*/ 1 h 258"/>
                  <a:gd name="T8" fmla="*/ 1 w 179"/>
                  <a:gd name="T9" fmla="*/ 1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58">
                    <a:moveTo>
                      <a:pt x="5" y="258"/>
                    </a:moveTo>
                    <a:lnTo>
                      <a:pt x="0" y="172"/>
                    </a:lnTo>
                    <a:lnTo>
                      <a:pt x="174" y="0"/>
                    </a:lnTo>
                    <a:lnTo>
                      <a:pt x="179" y="84"/>
                    </a:lnTo>
                    <a:lnTo>
                      <a:pt x="5" y="258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" name="Freeform 521"/>
              <p:cNvSpPr>
                <a:spLocks/>
              </p:cNvSpPr>
              <p:nvPr/>
            </p:nvSpPr>
            <p:spPr bwMode="auto">
              <a:xfrm>
                <a:off x="3313" y="2125"/>
                <a:ext cx="105" cy="157"/>
              </a:xfrm>
              <a:custGeom>
                <a:avLst/>
                <a:gdLst>
                  <a:gd name="T0" fmla="*/ 1 w 178"/>
                  <a:gd name="T1" fmla="*/ 1 h 257"/>
                  <a:gd name="T2" fmla="*/ 0 w 178"/>
                  <a:gd name="T3" fmla="*/ 1 h 257"/>
                  <a:gd name="T4" fmla="*/ 1 w 178"/>
                  <a:gd name="T5" fmla="*/ 0 h 257"/>
                  <a:gd name="T6" fmla="*/ 1 w 178"/>
                  <a:gd name="T7" fmla="*/ 1 h 257"/>
                  <a:gd name="T8" fmla="*/ 1 w 178"/>
                  <a:gd name="T9" fmla="*/ 1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257">
                    <a:moveTo>
                      <a:pt x="4" y="257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8" y="85"/>
                    </a:lnTo>
                    <a:lnTo>
                      <a:pt x="4" y="257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" name="Freeform 522"/>
              <p:cNvSpPr>
                <a:spLocks/>
              </p:cNvSpPr>
              <p:nvPr/>
            </p:nvSpPr>
            <p:spPr bwMode="auto">
              <a:xfrm>
                <a:off x="3308" y="2022"/>
                <a:ext cx="108" cy="209"/>
              </a:xfrm>
              <a:custGeom>
                <a:avLst/>
                <a:gdLst>
                  <a:gd name="T0" fmla="*/ 1 w 179"/>
                  <a:gd name="T1" fmla="*/ 1 h 343"/>
                  <a:gd name="T2" fmla="*/ 0 w 179"/>
                  <a:gd name="T3" fmla="*/ 1 h 343"/>
                  <a:gd name="T4" fmla="*/ 1 w 179"/>
                  <a:gd name="T5" fmla="*/ 0 h 343"/>
                  <a:gd name="T6" fmla="*/ 1 w 179"/>
                  <a:gd name="T7" fmla="*/ 1 h 343"/>
                  <a:gd name="T8" fmla="*/ 1 w 179"/>
                  <a:gd name="T9" fmla="*/ 1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343">
                    <a:moveTo>
                      <a:pt x="6" y="343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9" y="169"/>
                    </a:lnTo>
                    <a:lnTo>
                      <a:pt x="6" y="343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5" name="Freeform 523"/>
              <p:cNvSpPr>
                <a:spLocks/>
              </p:cNvSpPr>
              <p:nvPr/>
            </p:nvSpPr>
            <p:spPr bwMode="auto">
              <a:xfrm>
                <a:off x="3311" y="2075"/>
                <a:ext cx="105" cy="156"/>
              </a:xfrm>
              <a:custGeom>
                <a:avLst/>
                <a:gdLst>
                  <a:gd name="T0" fmla="*/ 1 w 176"/>
                  <a:gd name="T1" fmla="*/ 1 h 258"/>
                  <a:gd name="T2" fmla="*/ 0 w 176"/>
                  <a:gd name="T3" fmla="*/ 1 h 258"/>
                  <a:gd name="T4" fmla="*/ 1 w 176"/>
                  <a:gd name="T5" fmla="*/ 0 h 258"/>
                  <a:gd name="T6" fmla="*/ 1 w 176"/>
                  <a:gd name="T7" fmla="*/ 1 h 258"/>
                  <a:gd name="T8" fmla="*/ 1 w 176"/>
                  <a:gd name="T9" fmla="*/ 1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258">
                    <a:moveTo>
                      <a:pt x="3" y="25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6" y="84"/>
                    </a:lnTo>
                    <a:lnTo>
                      <a:pt x="3" y="258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6" name="Freeform 524"/>
              <p:cNvSpPr>
                <a:spLocks/>
              </p:cNvSpPr>
              <p:nvPr/>
            </p:nvSpPr>
            <p:spPr bwMode="auto">
              <a:xfrm>
                <a:off x="3308" y="2022"/>
                <a:ext cx="107" cy="159"/>
              </a:xfrm>
              <a:custGeom>
                <a:avLst/>
                <a:gdLst>
                  <a:gd name="T0" fmla="*/ 1 w 177"/>
                  <a:gd name="T1" fmla="*/ 1 h 259"/>
                  <a:gd name="T2" fmla="*/ 0 w 177"/>
                  <a:gd name="T3" fmla="*/ 1 h 259"/>
                  <a:gd name="T4" fmla="*/ 1 w 177"/>
                  <a:gd name="T5" fmla="*/ 0 h 259"/>
                  <a:gd name="T6" fmla="*/ 1 w 177"/>
                  <a:gd name="T7" fmla="*/ 1 h 259"/>
                  <a:gd name="T8" fmla="*/ 1 w 177"/>
                  <a:gd name="T9" fmla="*/ 1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59">
                    <a:moveTo>
                      <a:pt x="3" y="259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7" y="85"/>
                    </a:lnTo>
                    <a:lnTo>
                      <a:pt x="3" y="259"/>
                    </a:ln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7" name="Freeform 525"/>
              <p:cNvSpPr>
                <a:spLocks/>
              </p:cNvSpPr>
              <p:nvPr/>
            </p:nvSpPr>
            <p:spPr bwMode="auto">
              <a:xfrm>
                <a:off x="3307" y="1922"/>
                <a:ext cx="105" cy="206"/>
              </a:xfrm>
              <a:custGeom>
                <a:avLst/>
                <a:gdLst>
                  <a:gd name="T0" fmla="*/ 1 w 178"/>
                  <a:gd name="T1" fmla="*/ 1 h 338"/>
                  <a:gd name="T2" fmla="*/ 0 w 178"/>
                  <a:gd name="T3" fmla="*/ 1 h 338"/>
                  <a:gd name="T4" fmla="*/ 1 w 178"/>
                  <a:gd name="T5" fmla="*/ 0 h 338"/>
                  <a:gd name="T6" fmla="*/ 1 w 178"/>
                  <a:gd name="T7" fmla="*/ 1 h 338"/>
                  <a:gd name="T8" fmla="*/ 1 w 178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338">
                    <a:moveTo>
                      <a:pt x="4" y="338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8" y="164"/>
                    </a:lnTo>
                    <a:lnTo>
                      <a:pt x="4" y="33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8" name="Freeform 526"/>
              <p:cNvSpPr>
                <a:spLocks/>
              </p:cNvSpPr>
              <p:nvPr/>
            </p:nvSpPr>
            <p:spPr bwMode="auto">
              <a:xfrm>
                <a:off x="3306" y="1828"/>
                <a:ext cx="105" cy="200"/>
              </a:xfrm>
              <a:custGeom>
                <a:avLst/>
                <a:gdLst>
                  <a:gd name="T0" fmla="*/ 1 w 175"/>
                  <a:gd name="T1" fmla="*/ 1 h 328"/>
                  <a:gd name="T2" fmla="*/ 0 w 175"/>
                  <a:gd name="T3" fmla="*/ 1 h 328"/>
                  <a:gd name="T4" fmla="*/ 1 w 175"/>
                  <a:gd name="T5" fmla="*/ 0 h 328"/>
                  <a:gd name="T6" fmla="*/ 1 w 175"/>
                  <a:gd name="T7" fmla="*/ 1 h 328"/>
                  <a:gd name="T8" fmla="*/ 1 w 175"/>
                  <a:gd name="T9" fmla="*/ 1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328">
                    <a:moveTo>
                      <a:pt x="1" y="328"/>
                    </a:moveTo>
                    <a:lnTo>
                      <a:pt x="0" y="173"/>
                    </a:lnTo>
                    <a:lnTo>
                      <a:pt x="174" y="0"/>
                    </a:lnTo>
                    <a:lnTo>
                      <a:pt x="175" y="154"/>
                    </a:lnTo>
                    <a:lnTo>
                      <a:pt x="1" y="328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9" name="Freeform 527"/>
              <p:cNvSpPr>
                <a:spLocks/>
              </p:cNvSpPr>
              <p:nvPr/>
            </p:nvSpPr>
            <p:spPr bwMode="auto">
              <a:xfrm>
                <a:off x="3306" y="1741"/>
                <a:ext cx="104" cy="192"/>
              </a:xfrm>
              <a:custGeom>
                <a:avLst/>
                <a:gdLst>
                  <a:gd name="T0" fmla="*/ 0 w 174"/>
                  <a:gd name="T1" fmla="*/ 1 h 314"/>
                  <a:gd name="T2" fmla="*/ 1 w 174"/>
                  <a:gd name="T3" fmla="*/ 1 h 314"/>
                  <a:gd name="T4" fmla="*/ 1 w 174"/>
                  <a:gd name="T5" fmla="*/ 0 h 314"/>
                  <a:gd name="T6" fmla="*/ 1 w 174"/>
                  <a:gd name="T7" fmla="*/ 1 h 314"/>
                  <a:gd name="T8" fmla="*/ 0 w 174"/>
                  <a:gd name="T9" fmla="*/ 1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314">
                    <a:moveTo>
                      <a:pt x="0" y="314"/>
                    </a:moveTo>
                    <a:lnTo>
                      <a:pt x="1" y="174"/>
                    </a:lnTo>
                    <a:lnTo>
                      <a:pt x="174" y="0"/>
                    </a:lnTo>
                    <a:lnTo>
                      <a:pt x="174" y="141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0" name="Freeform 528"/>
              <p:cNvSpPr>
                <a:spLocks/>
              </p:cNvSpPr>
              <p:nvPr/>
            </p:nvSpPr>
            <p:spPr bwMode="auto">
              <a:xfrm>
                <a:off x="3307" y="1610"/>
                <a:ext cx="104" cy="238"/>
              </a:xfrm>
              <a:custGeom>
                <a:avLst/>
                <a:gdLst>
                  <a:gd name="T0" fmla="*/ 0 w 174"/>
                  <a:gd name="T1" fmla="*/ 1 h 391"/>
                  <a:gd name="T2" fmla="*/ 1 w 174"/>
                  <a:gd name="T3" fmla="*/ 1 h 391"/>
                  <a:gd name="T4" fmla="*/ 1 w 174"/>
                  <a:gd name="T5" fmla="*/ 0 h 391"/>
                  <a:gd name="T6" fmla="*/ 1 w 174"/>
                  <a:gd name="T7" fmla="*/ 1 h 391"/>
                  <a:gd name="T8" fmla="*/ 0 w 174"/>
                  <a:gd name="T9" fmla="*/ 1 h 3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391">
                    <a:moveTo>
                      <a:pt x="0" y="391"/>
                    </a:moveTo>
                    <a:lnTo>
                      <a:pt x="2" y="174"/>
                    </a:lnTo>
                    <a:lnTo>
                      <a:pt x="174" y="0"/>
                    </a:lnTo>
                    <a:lnTo>
                      <a:pt x="173" y="217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1" name="Freeform 529"/>
              <p:cNvSpPr>
                <a:spLocks/>
              </p:cNvSpPr>
              <p:nvPr/>
            </p:nvSpPr>
            <p:spPr bwMode="auto">
              <a:xfrm>
                <a:off x="3307" y="1568"/>
                <a:ext cx="104" cy="148"/>
              </a:xfrm>
              <a:custGeom>
                <a:avLst/>
                <a:gdLst>
                  <a:gd name="T0" fmla="*/ 0 w 172"/>
                  <a:gd name="T1" fmla="*/ 1 h 242"/>
                  <a:gd name="T2" fmla="*/ 0 w 172"/>
                  <a:gd name="T3" fmla="*/ 1 h 242"/>
                  <a:gd name="T4" fmla="*/ 1 w 172"/>
                  <a:gd name="T5" fmla="*/ 0 h 242"/>
                  <a:gd name="T6" fmla="*/ 1 w 172"/>
                  <a:gd name="T7" fmla="*/ 1 h 242"/>
                  <a:gd name="T8" fmla="*/ 0 w 172"/>
                  <a:gd name="T9" fmla="*/ 1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42">
                    <a:moveTo>
                      <a:pt x="0" y="24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68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2" name="Freeform 530"/>
              <p:cNvSpPr>
                <a:spLocks/>
              </p:cNvSpPr>
              <p:nvPr/>
            </p:nvSpPr>
            <p:spPr bwMode="auto">
              <a:xfrm>
                <a:off x="3307" y="1595"/>
                <a:ext cx="104" cy="121"/>
              </a:xfrm>
              <a:custGeom>
                <a:avLst/>
                <a:gdLst>
                  <a:gd name="T0" fmla="*/ 0 w 172"/>
                  <a:gd name="T1" fmla="*/ 1 h 198"/>
                  <a:gd name="T2" fmla="*/ 0 w 172"/>
                  <a:gd name="T3" fmla="*/ 1 h 198"/>
                  <a:gd name="T4" fmla="*/ 1 w 172"/>
                  <a:gd name="T5" fmla="*/ 0 h 198"/>
                  <a:gd name="T6" fmla="*/ 1 w 172"/>
                  <a:gd name="T7" fmla="*/ 1 h 198"/>
                  <a:gd name="T8" fmla="*/ 0 w 172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98">
                    <a:moveTo>
                      <a:pt x="0" y="198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24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3" name="Freeform 531"/>
              <p:cNvSpPr>
                <a:spLocks/>
              </p:cNvSpPr>
              <p:nvPr/>
            </p:nvSpPr>
            <p:spPr bwMode="auto">
              <a:xfrm>
                <a:off x="3307" y="1581"/>
                <a:ext cx="104" cy="120"/>
              </a:xfrm>
              <a:custGeom>
                <a:avLst/>
                <a:gdLst>
                  <a:gd name="T0" fmla="*/ 0 w 172"/>
                  <a:gd name="T1" fmla="*/ 1 h 196"/>
                  <a:gd name="T2" fmla="*/ 0 w 172"/>
                  <a:gd name="T3" fmla="*/ 1 h 196"/>
                  <a:gd name="T4" fmla="*/ 1 w 172"/>
                  <a:gd name="T5" fmla="*/ 0 h 196"/>
                  <a:gd name="T6" fmla="*/ 1 w 172"/>
                  <a:gd name="T7" fmla="*/ 1 h 196"/>
                  <a:gd name="T8" fmla="*/ 0 w 172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96">
                    <a:moveTo>
                      <a:pt x="0" y="19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22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4" name="Freeform 532"/>
              <p:cNvSpPr>
                <a:spLocks/>
              </p:cNvSpPr>
              <p:nvPr/>
            </p:nvSpPr>
            <p:spPr bwMode="auto">
              <a:xfrm>
                <a:off x="3307" y="1568"/>
                <a:ext cx="104" cy="120"/>
              </a:xfrm>
              <a:custGeom>
                <a:avLst/>
                <a:gdLst>
                  <a:gd name="T0" fmla="*/ 0 w 172"/>
                  <a:gd name="T1" fmla="*/ 1 h 196"/>
                  <a:gd name="T2" fmla="*/ 0 w 172"/>
                  <a:gd name="T3" fmla="*/ 1 h 196"/>
                  <a:gd name="T4" fmla="*/ 1 w 172"/>
                  <a:gd name="T5" fmla="*/ 0 h 196"/>
                  <a:gd name="T6" fmla="*/ 1 w 172"/>
                  <a:gd name="T7" fmla="*/ 1 h 196"/>
                  <a:gd name="T8" fmla="*/ 0 w 172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96">
                    <a:moveTo>
                      <a:pt x="0" y="19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22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5" name="Freeform 533"/>
              <p:cNvSpPr>
                <a:spLocks/>
              </p:cNvSpPr>
              <p:nvPr/>
            </p:nvSpPr>
            <p:spPr bwMode="auto">
              <a:xfrm>
                <a:off x="3307" y="1547"/>
                <a:ext cx="104" cy="127"/>
              </a:xfrm>
              <a:custGeom>
                <a:avLst/>
                <a:gdLst>
                  <a:gd name="T0" fmla="*/ 1 w 174"/>
                  <a:gd name="T1" fmla="*/ 1 h 208"/>
                  <a:gd name="T2" fmla="*/ 0 w 174"/>
                  <a:gd name="T3" fmla="*/ 1 h 208"/>
                  <a:gd name="T4" fmla="*/ 1 w 174"/>
                  <a:gd name="T5" fmla="*/ 0 h 208"/>
                  <a:gd name="T6" fmla="*/ 1 w 174"/>
                  <a:gd name="T7" fmla="*/ 1 h 208"/>
                  <a:gd name="T8" fmla="*/ 1 w 174"/>
                  <a:gd name="T9" fmla="*/ 1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08">
                    <a:moveTo>
                      <a:pt x="2" y="20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4" y="34"/>
                    </a:lnTo>
                    <a:lnTo>
                      <a:pt x="2" y="20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6" name="Freeform 534"/>
              <p:cNvSpPr>
                <a:spLocks/>
              </p:cNvSpPr>
              <p:nvPr/>
            </p:nvSpPr>
            <p:spPr bwMode="auto">
              <a:xfrm>
                <a:off x="3307" y="1557"/>
                <a:ext cx="104" cy="117"/>
              </a:xfrm>
              <a:custGeom>
                <a:avLst/>
                <a:gdLst>
                  <a:gd name="T0" fmla="*/ 1 w 174"/>
                  <a:gd name="T1" fmla="*/ 1 h 191"/>
                  <a:gd name="T2" fmla="*/ 0 w 174"/>
                  <a:gd name="T3" fmla="*/ 1 h 191"/>
                  <a:gd name="T4" fmla="*/ 1 w 174"/>
                  <a:gd name="T5" fmla="*/ 0 h 191"/>
                  <a:gd name="T6" fmla="*/ 1 w 174"/>
                  <a:gd name="T7" fmla="*/ 1 h 191"/>
                  <a:gd name="T8" fmla="*/ 1 w 174"/>
                  <a:gd name="T9" fmla="*/ 1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91">
                    <a:moveTo>
                      <a:pt x="2" y="191"/>
                    </a:moveTo>
                    <a:lnTo>
                      <a:pt x="0" y="174"/>
                    </a:lnTo>
                    <a:lnTo>
                      <a:pt x="174" y="0"/>
                    </a:lnTo>
                    <a:lnTo>
                      <a:pt x="174" y="17"/>
                    </a:lnTo>
                    <a:lnTo>
                      <a:pt x="2" y="191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7" name="Freeform 535"/>
              <p:cNvSpPr>
                <a:spLocks/>
              </p:cNvSpPr>
              <p:nvPr/>
            </p:nvSpPr>
            <p:spPr bwMode="auto">
              <a:xfrm>
                <a:off x="3307" y="1547"/>
                <a:ext cx="104" cy="116"/>
              </a:xfrm>
              <a:custGeom>
                <a:avLst/>
                <a:gdLst>
                  <a:gd name="T0" fmla="*/ 0 w 174"/>
                  <a:gd name="T1" fmla="*/ 1 h 191"/>
                  <a:gd name="T2" fmla="*/ 0 w 174"/>
                  <a:gd name="T3" fmla="*/ 1 h 191"/>
                  <a:gd name="T4" fmla="*/ 1 w 174"/>
                  <a:gd name="T5" fmla="*/ 0 h 191"/>
                  <a:gd name="T6" fmla="*/ 1 w 174"/>
                  <a:gd name="T7" fmla="*/ 1 h 191"/>
                  <a:gd name="T8" fmla="*/ 0 w 174"/>
                  <a:gd name="T9" fmla="*/ 1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91">
                    <a:moveTo>
                      <a:pt x="0" y="191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4" y="17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8" name="Freeform 536"/>
              <p:cNvSpPr>
                <a:spLocks/>
              </p:cNvSpPr>
              <p:nvPr/>
            </p:nvSpPr>
            <p:spPr bwMode="auto">
              <a:xfrm>
                <a:off x="3297" y="1556"/>
                <a:ext cx="121" cy="107"/>
              </a:xfrm>
              <a:custGeom>
                <a:avLst/>
                <a:gdLst>
                  <a:gd name="T0" fmla="*/ 1 w 203"/>
                  <a:gd name="T1" fmla="*/ 1 h 176"/>
                  <a:gd name="T2" fmla="*/ 0 w 203"/>
                  <a:gd name="T3" fmla="*/ 1 h 176"/>
                  <a:gd name="T4" fmla="*/ 1 w 203"/>
                  <a:gd name="T5" fmla="*/ 0 h 176"/>
                  <a:gd name="T6" fmla="*/ 1 w 203"/>
                  <a:gd name="T7" fmla="*/ 1 h 176"/>
                  <a:gd name="T8" fmla="*/ 1 w 203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" h="176">
                    <a:moveTo>
                      <a:pt x="31" y="176"/>
                    </a:moveTo>
                    <a:lnTo>
                      <a:pt x="0" y="175"/>
                    </a:lnTo>
                    <a:lnTo>
                      <a:pt x="172" y="0"/>
                    </a:lnTo>
                    <a:lnTo>
                      <a:pt x="203" y="2"/>
                    </a:lnTo>
                    <a:lnTo>
                      <a:pt x="31" y="176"/>
                    </a:lnTo>
                    <a:close/>
                  </a:path>
                </a:pathLst>
              </a:custGeom>
              <a:solidFill>
                <a:srgbClr val="4E0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9" name="Freeform 537"/>
              <p:cNvSpPr>
                <a:spLocks/>
              </p:cNvSpPr>
              <p:nvPr/>
            </p:nvSpPr>
            <p:spPr bwMode="auto">
              <a:xfrm>
                <a:off x="3405" y="2666"/>
                <a:ext cx="105" cy="114"/>
              </a:xfrm>
              <a:custGeom>
                <a:avLst/>
                <a:gdLst>
                  <a:gd name="T0" fmla="*/ 1 w 176"/>
                  <a:gd name="T1" fmla="*/ 1 h 186"/>
                  <a:gd name="T2" fmla="*/ 0 w 176"/>
                  <a:gd name="T3" fmla="*/ 1 h 186"/>
                  <a:gd name="T4" fmla="*/ 1 w 176"/>
                  <a:gd name="T5" fmla="*/ 0 h 186"/>
                  <a:gd name="T6" fmla="*/ 1 w 176"/>
                  <a:gd name="T7" fmla="*/ 1 h 186"/>
                  <a:gd name="T8" fmla="*/ 1 w 176"/>
                  <a:gd name="T9" fmla="*/ 1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6">
                    <a:moveTo>
                      <a:pt x="3" y="18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2"/>
                    </a:lnTo>
                    <a:lnTo>
                      <a:pt x="3" y="186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0" name="Freeform 538"/>
              <p:cNvSpPr>
                <a:spLocks/>
              </p:cNvSpPr>
              <p:nvPr/>
            </p:nvSpPr>
            <p:spPr bwMode="auto">
              <a:xfrm>
                <a:off x="3403" y="2663"/>
                <a:ext cx="105" cy="110"/>
              </a:xfrm>
              <a:custGeom>
                <a:avLst/>
                <a:gdLst>
                  <a:gd name="T0" fmla="*/ 1 w 175"/>
                  <a:gd name="T1" fmla="*/ 1 h 181"/>
                  <a:gd name="T2" fmla="*/ 0 w 175"/>
                  <a:gd name="T3" fmla="*/ 1 h 181"/>
                  <a:gd name="T4" fmla="*/ 1 w 175"/>
                  <a:gd name="T5" fmla="*/ 0 h 181"/>
                  <a:gd name="T6" fmla="*/ 1 w 175"/>
                  <a:gd name="T7" fmla="*/ 1 h 181"/>
                  <a:gd name="T8" fmla="*/ 1 w 175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81">
                    <a:moveTo>
                      <a:pt x="3" y="181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5" y="7"/>
                    </a:lnTo>
                    <a:lnTo>
                      <a:pt x="3" y="181"/>
                    </a:lnTo>
                    <a:close/>
                  </a:path>
                </a:pathLst>
              </a:custGeom>
              <a:solidFill>
                <a:srgbClr val="6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1" name="Freeform 539"/>
              <p:cNvSpPr>
                <a:spLocks/>
              </p:cNvSpPr>
              <p:nvPr/>
            </p:nvSpPr>
            <p:spPr bwMode="auto">
              <a:xfrm>
                <a:off x="3399" y="2657"/>
                <a:ext cx="107" cy="112"/>
              </a:xfrm>
              <a:custGeom>
                <a:avLst/>
                <a:gdLst>
                  <a:gd name="T0" fmla="*/ 1 w 177"/>
                  <a:gd name="T1" fmla="*/ 1 h 182"/>
                  <a:gd name="T2" fmla="*/ 0 w 177"/>
                  <a:gd name="T3" fmla="*/ 1 h 182"/>
                  <a:gd name="T4" fmla="*/ 1 w 177"/>
                  <a:gd name="T5" fmla="*/ 0 h 182"/>
                  <a:gd name="T6" fmla="*/ 1 w 177"/>
                  <a:gd name="T7" fmla="*/ 1 h 182"/>
                  <a:gd name="T8" fmla="*/ 1 w 177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2">
                    <a:moveTo>
                      <a:pt x="5" y="18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8"/>
                    </a:lnTo>
                    <a:lnTo>
                      <a:pt x="5" y="182"/>
                    </a:lnTo>
                    <a:close/>
                  </a:path>
                </a:pathLst>
              </a:custGeom>
              <a:solidFill>
                <a:srgbClr val="6B0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2" name="Freeform 540"/>
              <p:cNvSpPr>
                <a:spLocks/>
              </p:cNvSpPr>
              <p:nvPr/>
            </p:nvSpPr>
            <p:spPr bwMode="auto">
              <a:xfrm>
                <a:off x="3398" y="2651"/>
                <a:ext cx="104" cy="112"/>
              </a:xfrm>
              <a:custGeom>
                <a:avLst/>
                <a:gdLst>
                  <a:gd name="T0" fmla="*/ 1 w 176"/>
                  <a:gd name="T1" fmla="*/ 1 h 185"/>
                  <a:gd name="T2" fmla="*/ 0 w 176"/>
                  <a:gd name="T3" fmla="*/ 1 h 185"/>
                  <a:gd name="T4" fmla="*/ 1 w 176"/>
                  <a:gd name="T5" fmla="*/ 0 h 185"/>
                  <a:gd name="T6" fmla="*/ 1 w 176"/>
                  <a:gd name="T7" fmla="*/ 1 h 185"/>
                  <a:gd name="T8" fmla="*/ 1 w 176"/>
                  <a:gd name="T9" fmla="*/ 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5">
                    <a:moveTo>
                      <a:pt x="4" y="18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1"/>
                    </a:lnTo>
                    <a:lnTo>
                      <a:pt x="4" y="185"/>
                    </a:lnTo>
                    <a:close/>
                  </a:path>
                </a:pathLst>
              </a:custGeom>
              <a:solidFill>
                <a:srgbClr val="6E0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3" name="Freeform 541"/>
              <p:cNvSpPr>
                <a:spLocks/>
              </p:cNvSpPr>
              <p:nvPr/>
            </p:nvSpPr>
            <p:spPr bwMode="auto">
              <a:xfrm>
                <a:off x="3394" y="2641"/>
                <a:ext cx="107" cy="116"/>
              </a:xfrm>
              <a:custGeom>
                <a:avLst/>
                <a:gdLst>
                  <a:gd name="T0" fmla="*/ 1 w 177"/>
                  <a:gd name="T1" fmla="*/ 1 h 189"/>
                  <a:gd name="T2" fmla="*/ 0 w 177"/>
                  <a:gd name="T3" fmla="*/ 1 h 189"/>
                  <a:gd name="T4" fmla="*/ 1 w 177"/>
                  <a:gd name="T5" fmla="*/ 0 h 189"/>
                  <a:gd name="T6" fmla="*/ 1 w 177"/>
                  <a:gd name="T7" fmla="*/ 1 h 189"/>
                  <a:gd name="T8" fmla="*/ 1 w 177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189">
                    <a:moveTo>
                      <a:pt x="5" y="18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15"/>
                    </a:lnTo>
                    <a:lnTo>
                      <a:pt x="5" y="189"/>
                    </a:lnTo>
                    <a:close/>
                  </a:path>
                </a:pathLst>
              </a:custGeom>
              <a:solidFill>
                <a:srgbClr val="6E0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4" name="Freeform 542"/>
              <p:cNvSpPr>
                <a:spLocks/>
              </p:cNvSpPr>
              <p:nvPr/>
            </p:nvSpPr>
            <p:spPr bwMode="auto">
              <a:xfrm>
                <a:off x="3392" y="2636"/>
                <a:ext cx="106" cy="112"/>
              </a:xfrm>
              <a:custGeom>
                <a:avLst/>
                <a:gdLst>
                  <a:gd name="T0" fmla="*/ 1 w 175"/>
                  <a:gd name="T1" fmla="*/ 1 h 183"/>
                  <a:gd name="T2" fmla="*/ 0 w 175"/>
                  <a:gd name="T3" fmla="*/ 1 h 183"/>
                  <a:gd name="T4" fmla="*/ 1 w 175"/>
                  <a:gd name="T5" fmla="*/ 0 h 183"/>
                  <a:gd name="T6" fmla="*/ 1 w 175"/>
                  <a:gd name="T7" fmla="*/ 1 h 183"/>
                  <a:gd name="T8" fmla="*/ 1 w 175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83">
                    <a:moveTo>
                      <a:pt x="3" y="183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5" y="9"/>
                    </a:lnTo>
                    <a:lnTo>
                      <a:pt x="3" y="183"/>
                    </a:lnTo>
                    <a:close/>
                  </a:path>
                </a:pathLst>
              </a:custGeom>
              <a:solidFill>
                <a:srgbClr val="6D00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5" name="Freeform 543"/>
              <p:cNvSpPr>
                <a:spLocks/>
              </p:cNvSpPr>
              <p:nvPr/>
            </p:nvSpPr>
            <p:spPr bwMode="auto">
              <a:xfrm>
                <a:off x="3391" y="2629"/>
                <a:ext cx="104" cy="113"/>
              </a:xfrm>
              <a:custGeom>
                <a:avLst/>
                <a:gdLst>
                  <a:gd name="T0" fmla="*/ 1 w 176"/>
                  <a:gd name="T1" fmla="*/ 1 h 185"/>
                  <a:gd name="T2" fmla="*/ 0 w 176"/>
                  <a:gd name="T3" fmla="*/ 1 h 185"/>
                  <a:gd name="T4" fmla="*/ 1 w 176"/>
                  <a:gd name="T5" fmla="*/ 0 h 185"/>
                  <a:gd name="T6" fmla="*/ 1 w 176"/>
                  <a:gd name="T7" fmla="*/ 1 h 185"/>
                  <a:gd name="T8" fmla="*/ 1 w 176"/>
                  <a:gd name="T9" fmla="*/ 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5">
                    <a:moveTo>
                      <a:pt x="4" y="185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11"/>
                    </a:lnTo>
                    <a:lnTo>
                      <a:pt x="4" y="185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6" name="Freeform 544"/>
              <p:cNvSpPr>
                <a:spLocks/>
              </p:cNvSpPr>
              <p:nvPr/>
            </p:nvSpPr>
            <p:spPr bwMode="auto">
              <a:xfrm>
                <a:off x="3388" y="2621"/>
                <a:ext cx="106" cy="114"/>
              </a:xfrm>
              <a:custGeom>
                <a:avLst/>
                <a:gdLst>
                  <a:gd name="T0" fmla="*/ 1 w 176"/>
                  <a:gd name="T1" fmla="*/ 1 h 186"/>
                  <a:gd name="T2" fmla="*/ 0 w 176"/>
                  <a:gd name="T3" fmla="*/ 1 h 186"/>
                  <a:gd name="T4" fmla="*/ 1 w 176"/>
                  <a:gd name="T5" fmla="*/ 0 h 186"/>
                  <a:gd name="T6" fmla="*/ 1 w 176"/>
                  <a:gd name="T7" fmla="*/ 1 h 186"/>
                  <a:gd name="T8" fmla="*/ 1 w 176"/>
                  <a:gd name="T9" fmla="*/ 1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86">
                    <a:moveTo>
                      <a:pt x="3" y="18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2"/>
                    </a:lnTo>
                    <a:lnTo>
                      <a:pt x="3" y="186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7" name="Freeform 545"/>
              <p:cNvSpPr>
                <a:spLocks/>
              </p:cNvSpPr>
              <p:nvPr/>
            </p:nvSpPr>
            <p:spPr bwMode="auto">
              <a:xfrm>
                <a:off x="3386" y="2611"/>
                <a:ext cx="106" cy="116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4" y="192"/>
                    </a:moveTo>
                    <a:lnTo>
                      <a:pt x="0" y="175"/>
                    </a:lnTo>
                    <a:lnTo>
                      <a:pt x="173" y="0"/>
                    </a:lnTo>
                    <a:lnTo>
                      <a:pt x="176" y="18"/>
                    </a:lnTo>
                    <a:lnTo>
                      <a:pt x="4" y="192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8" name="Freeform 546"/>
              <p:cNvSpPr>
                <a:spLocks/>
              </p:cNvSpPr>
              <p:nvPr/>
            </p:nvSpPr>
            <p:spPr bwMode="auto">
              <a:xfrm>
                <a:off x="3384" y="2601"/>
                <a:ext cx="105" cy="117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9" name="Freeform 547"/>
              <p:cNvSpPr>
                <a:spLocks/>
              </p:cNvSpPr>
              <p:nvPr/>
            </p:nvSpPr>
            <p:spPr bwMode="auto">
              <a:xfrm>
                <a:off x="3382" y="2591"/>
                <a:ext cx="106" cy="116"/>
              </a:xfrm>
              <a:custGeom>
                <a:avLst/>
                <a:gdLst>
                  <a:gd name="T0" fmla="*/ 1 w 175"/>
                  <a:gd name="T1" fmla="*/ 1 h 191"/>
                  <a:gd name="T2" fmla="*/ 0 w 175"/>
                  <a:gd name="T3" fmla="*/ 1 h 191"/>
                  <a:gd name="T4" fmla="*/ 1 w 175"/>
                  <a:gd name="T5" fmla="*/ 0 h 191"/>
                  <a:gd name="T6" fmla="*/ 1 w 175"/>
                  <a:gd name="T7" fmla="*/ 1 h 191"/>
                  <a:gd name="T8" fmla="*/ 1 w 175"/>
                  <a:gd name="T9" fmla="*/ 1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91">
                    <a:moveTo>
                      <a:pt x="3" y="191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5" y="17"/>
                    </a:lnTo>
                    <a:lnTo>
                      <a:pt x="3" y="191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0" name="Freeform 548"/>
              <p:cNvSpPr>
                <a:spLocks/>
              </p:cNvSpPr>
              <p:nvPr/>
            </p:nvSpPr>
            <p:spPr bwMode="auto">
              <a:xfrm>
                <a:off x="3382" y="2590"/>
                <a:ext cx="104" cy="107"/>
              </a:xfrm>
              <a:custGeom>
                <a:avLst/>
                <a:gdLst>
                  <a:gd name="T0" fmla="*/ 0 w 172"/>
                  <a:gd name="T1" fmla="*/ 1 h 175"/>
                  <a:gd name="T2" fmla="*/ 0 w 172"/>
                  <a:gd name="T3" fmla="*/ 1 h 175"/>
                  <a:gd name="T4" fmla="*/ 1 w 172"/>
                  <a:gd name="T5" fmla="*/ 0 h 175"/>
                  <a:gd name="T6" fmla="*/ 1 w 172"/>
                  <a:gd name="T7" fmla="*/ 1 h 175"/>
                  <a:gd name="T8" fmla="*/ 0 w 172"/>
                  <a:gd name="T9" fmla="*/ 1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75">
                    <a:moveTo>
                      <a:pt x="0" y="17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1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1" name="Freeform 549"/>
              <p:cNvSpPr>
                <a:spLocks/>
              </p:cNvSpPr>
              <p:nvPr/>
            </p:nvSpPr>
            <p:spPr bwMode="auto">
              <a:xfrm>
                <a:off x="3376" y="2559"/>
                <a:ext cx="110" cy="137"/>
              </a:xfrm>
              <a:custGeom>
                <a:avLst/>
                <a:gdLst>
                  <a:gd name="T0" fmla="*/ 1 w 183"/>
                  <a:gd name="T1" fmla="*/ 1 h 224"/>
                  <a:gd name="T2" fmla="*/ 0 w 183"/>
                  <a:gd name="T3" fmla="*/ 1 h 224"/>
                  <a:gd name="T4" fmla="*/ 1 w 183"/>
                  <a:gd name="T5" fmla="*/ 0 h 224"/>
                  <a:gd name="T6" fmla="*/ 1 w 183"/>
                  <a:gd name="T7" fmla="*/ 1 h 224"/>
                  <a:gd name="T8" fmla="*/ 1 w 183"/>
                  <a:gd name="T9" fmla="*/ 1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3" h="224">
                    <a:moveTo>
                      <a:pt x="11" y="224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83" y="50"/>
                    </a:lnTo>
                    <a:lnTo>
                      <a:pt x="11" y="224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2" name="Freeform 550"/>
              <p:cNvSpPr>
                <a:spLocks/>
              </p:cNvSpPr>
              <p:nvPr/>
            </p:nvSpPr>
            <p:spPr bwMode="auto">
              <a:xfrm>
                <a:off x="3368" y="2526"/>
                <a:ext cx="112" cy="139"/>
              </a:xfrm>
              <a:custGeom>
                <a:avLst/>
                <a:gdLst>
                  <a:gd name="T0" fmla="*/ 1 w 186"/>
                  <a:gd name="T1" fmla="*/ 1 h 228"/>
                  <a:gd name="T2" fmla="*/ 0 w 186"/>
                  <a:gd name="T3" fmla="*/ 1 h 228"/>
                  <a:gd name="T4" fmla="*/ 1 w 186"/>
                  <a:gd name="T5" fmla="*/ 0 h 228"/>
                  <a:gd name="T6" fmla="*/ 1 w 186"/>
                  <a:gd name="T7" fmla="*/ 1 h 228"/>
                  <a:gd name="T8" fmla="*/ 1 w 186"/>
                  <a:gd name="T9" fmla="*/ 1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228">
                    <a:moveTo>
                      <a:pt x="13" y="228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86" y="54"/>
                    </a:lnTo>
                    <a:lnTo>
                      <a:pt x="13" y="228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3" name="Freeform 551"/>
              <p:cNvSpPr>
                <a:spLocks/>
              </p:cNvSpPr>
              <p:nvPr/>
            </p:nvSpPr>
            <p:spPr bwMode="auto">
              <a:xfrm>
                <a:off x="3363" y="2508"/>
                <a:ext cx="108" cy="124"/>
              </a:xfrm>
              <a:custGeom>
                <a:avLst/>
                <a:gdLst>
                  <a:gd name="T0" fmla="*/ 1 w 179"/>
                  <a:gd name="T1" fmla="*/ 1 h 203"/>
                  <a:gd name="T2" fmla="*/ 0 w 179"/>
                  <a:gd name="T3" fmla="*/ 1 h 203"/>
                  <a:gd name="T4" fmla="*/ 1 w 179"/>
                  <a:gd name="T5" fmla="*/ 0 h 203"/>
                  <a:gd name="T6" fmla="*/ 1 w 179"/>
                  <a:gd name="T7" fmla="*/ 1 h 203"/>
                  <a:gd name="T8" fmla="*/ 1 w 179"/>
                  <a:gd name="T9" fmla="*/ 1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03">
                    <a:moveTo>
                      <a:pt x="7" y="203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9" y="29"/>
                    </a:lnTo>
                    <a:lnTo>
                      <a:pt x="7" y="203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4" name="Freeform 552"/>
              <p:cNvSpPr>
                <a:spLocks/>
              </p:cNvSpPr>
              <p:nvPr/>
            </p:nvSpPr>
            <p:spPr bwMode="auto">
              <a:xfrm>
                <a:off x="3360" y="2489"/>
                <a:ext cx="108" cy="125"/>
              </a:xfrm>
              <a:custGeom>
                <a:avLst/>
                <a:gdLst>
                  <a:gd name="T0" fmla="*/ 1 w 179"/>
                  <a:gd name="T1" fmla="*/ 1 h 205"/>
                  <a:gd name="T2" fmla="*/ 0 w 179"/>
                  <a:gd name="T3" fmla="*/ 1 h 205"/>
                  <a:gd name="T4" fmla="*/ 1 w 179"/>
                  <a:gd name="T5" fmla="*/ 0 h 205"/>
                  <a:gd name="T6" fmla="*/ 1 w 179"/>
                  <a:gd name="T7" fmla="*/ 1 h 205"/>
                  <a:gd name="T8" fmla="*/ 1 w 179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05">
                    <a:moveTo>
                      <a:pt x="7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9" y="31"/>
                    </a:lnTo>
                    <a:lnTo>
                      <a:pt x="7" y="205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5" name="Freeform 553"/>
              <p:cNvSpPr>
                <a:spLocks/>
              </p:cNvSpPr>
              <p:nvPr/>
            </p:nvSpPr>
            <p:spPr bwMode="auto">
              <a:xfrm>
                <a:off x="3356" y="2470"/>
                <a:ext cx="107" cy="126"/>
              </a:xfrm>
              <a:custGeom>
                <a:avLst/>
                <a:gdLst>
                  <a:gd name="T0" fmla="*/ 1 w 179"/>
                  <a:gd name="T1" fmla="*/ 1 h 207"/>
                  <a:gd name="T2" fmla="*/ 0 w 179"/>
                  <a:gd name="T3" fmla="*/ 1 h 207"/>
                  <a:gd name="T4" fmla="*/ 1 w 179"/>
                  <a:gd name="T5" fmla="*/ 0 h 207"/>
                  <a:gd name="T6" fmla="*/ 1 w 179"/>
                  <a:gd name="T7" fmla="*/ 1 h 207"/>
                  <a:gd name="T8" fmla="*/ 1 w 179"/>
                  <a:gd name="T9" fmla="*/ 1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07">
                    <a:moveTo>
                      <a:pt x="7" y="207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9" y="33"/>
                    </a:lnTo>
                    <a:lnTo>
                      <a:pt x="7" y="207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6" name="Freeform 554"/>
              <p:cNvSpPr>
                <a:spLocks/>
              </p:cNvSpPr>
              <p:nvPr/>
            </p:nvSpPr>
            <p:spPr bwMode="auto">
              <a:xfrm>
                <a:off x="3351" y="2449"/>
                <a:ext cx="108" cy="127"/>
              </a:xfrm>
              <a:custGeom>
                <a:avLst/>
                <a:gdLst>
                  <a:gd name="T0" fmla="*/ 1 w 180"/>
                  <a:gd name="T1" fmla="*/ 1 h 208"/>
                  <a:gd name="T2" fmla="*/ 0 w 180"/>
                  <a:gd name="T3" fmla="*/ 1 h 208"/>
                  <a:gd name="T4" fmla="*/ 1 w 180"/>
                  <a:gd name="T5" fmla="*/ 0 h 208"/>
                  <a:gd name="T6" fmla="*/ 1 w 180"/>
                  <a:gd name="T7" fmla="*/ 1 h 208"/>
                  <a:gd name="T8" fmla="*/ 1 w 180"/>
                  <a:gd name="T9" fmla="*/ 1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208">
                    <a:moveTo>
                      <a:pt x="7" y="20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80" y="34"/>
                    </a:lnTo>
                    <a:lnTo>
                      <a:pt x="7" y="208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7" name="Freeform 555"/>
              <p:cNvSpPr>
                <a:spLocks/>
              </p:cNvSpPr>
              <p:nvPr/>
            </p:nvSpPr>
            <p:spPr bwMode="auto">
              <a:xfrm>
                <a:off x="3348" y="2430"/>
                <a:ext cx="106" cy="125"/>
              </a:xfrm>
              <a:custGeom>
                <a:avLst/>
                <a:gdLst>
                  <a:gd name="T0" fmla="*/ 1 w 180"/>
                  <a:gd name="T1" fmla="*/ 1 h 204"/>
                  <a:gd name="T2" fmla="*/ 0 w 180"/>
                  <a:gd name="T3" fmla="*/ 1 h 204"/>
                  <a:gd name="T4" fmla="*/ 1 w 180"/>
                  <a:gd name="T5" fmla="*/ 0 h 204"/>
                  <a:gd name="T6" fmla="*/ 1 w 180"/>
                  <a:gd name="T7" fmla="*/ 1 h 204"/>
                  <a:gd name="T8" fmla="*/ 1 w 180"/>
                  <a:gd name="T9" fmla="*/ 1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204">
                    <a:moveTo>
                      <a:pt x="7" y="204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80" y="30"/>
                    </a:lnTo>
                    <a:lnTo>
                      <a:pt x="7" y="204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8" name="Freeform 556"/>
              <p:cNvSpPr>
                <a:spLocks/>
              </p:cNvSpPr>
              <p:nvPr/>
            </p:nvSpPr>
            <p:spPr bwMode="auto">
              <a:xfrm>
                <a:off x="3343" y="2406"/>
                <a:ext cx="108" cy="130"/>
              </a:xfrm>
              <a:custGeom>
                <a:avLst/>
                <a:gdLst>
                  <a:gd name="T0" fmla="*/ 1 w 179"/>
                  <a:gd name="T1" fmla="*/ 1 h 214"/>
                  <a:gd name="T2" fmla="*/ 0 w 179"/>
                  <a:gd name="T3" fmla="*/ 1 h 214"/>
                  <a:gd name="T4" fmla="*/ 1 w 179"/>
                  <a:gd name="T5" fmla="*/ 0 h 214"/>
                  <a:gd name="T6" fmla="*/ 1 w 179"/>
                  <a:gd name="T7" fmla="*/ 1 h 214"/>
                  <a:gd name="T8" fmla="*/ 1 w 179"/>
                  <a:gd name="T9" fmla="*/ 1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14">
                    <a:moveTo>
                      <a:pt x="6" y="214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9" y="40"/>
                    </a:lnTo>
                    <a:lnTo>
                      <a:pt x="6" y="214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9" name="Freeform 557"/>
              <p:cNvSpPr>
                <a:spLocks/>
              </p:cNvSpPr>
              <p:nvPr/>
            </p:nvSpPr>
            <p:spPr bwMode="auto">
              <a:xfrm>
                <a:off x="3339" y="2381"/>
                <a:ext cx="108" cy="132"/>
              </a:xfrm>
              <a:custGeom>
                <a:avLst/>
                <a:gdLst>
                  <a:gd name="T0" fmla="*/ 1 w 179"/>
                  <a:gd name="T1" fmla="*/ 1 h 215"/>
                  <a:gd name="T2" fmla="*/ 0 w 179"/>
                  <a:gd name="T3" fmla="*/ 1 h 215"/>
                  <a:gd name="T4" fmla="*/ 1 w 179"/>
                  <a:gd name="T5" fmla="*/ 0 h 215"/>
                  <a:gd name="T6" fmla="*/ 1 w 179"/>
                  <a:gd name="T7" fmla="*/ 1 h 215"/>
                  <a:gd name="T8" fmla="*/ 1 w 179"/>
                  <a:gd name="T9" fmla="*/ 1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15">
                    <a:moveTo>
                      <a:pt x="7" y="21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9" y="41"/>
                    </a:lnTo>
                    <a:lnTo>
                      <a:pt x="7" y="21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0" name="Freeform 558"/>
              <p:cNvSpPr>
                <a:spLocks/>
              </p:cNvSpPr>
              <p:nvPr/>
            </p:nvSpPr>
            <p:spPr bwMode="auto">
              <a:xfrm>
                <a:off x="3336" y="2355"/>
                <a:ext cx="106" cy="132"/>
              </a:xfrm>
              <a:custGeom>
                <a:avLst/>
                <a:gdLst>
                  <a:gd name="T0" fmla="*/ 1 w 177"/>
                  <a:gd name="T1" fmla="*/ 1 h 216"/>
                  <a:gd name="T2" fmla="*/ 0 w 177"/>
                  <a:gd name="T3" fmla="*/ 1 h 216"/>
                  <a:gd name="T4" fmla="*/ 1 w 177"/>
                  <a:gd name="T5" fmla="*/ 0 h 216"/>
                  <a:gd name="T6" fmla="*/ 1 w 177"/>
                  <a:gd name="T7" fmla="*/ 1 h 216"/>
                  <a:gd name="T8" fmla="*/ 1 w 177"/>
                  <a:gd name="T9" fmla="*/ 1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16">
                    <a:moveTo>
                      <a:pt x="5" y="21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42"/>
                    </a:lnTo>
                    <a:lnTo>
                      <a:pt x="5" y="216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1" name="Freeform 559"/>
              <p:cNvSpPr>
                <a:spLocks/>
              </p:cNvSpPr>
              <p:nvPr/>
            </p:nvSpPr>
            <p:spPr bwMode="auto">
              <a:xfrm>
                <a:off x="3332" y="2328"/>
                <a:ext cx="108" cy="133"/>
              </a:xfrm>
              <a:custGeom>
                <a:avLst/>
                <a:gdLst>
                  <a:gd name="T0" fmla="*/ 1 w 179"/>
                  <a:gd name="T1" fmla="*/ 1 h 219"/>
                  <a:gd name="T2" fmla="*/ 0 w 179"/>
                  <a:gd name="T3" fmla="*/ 1 h 219"/>
                  <a:gd name="T4" fmla="*/ 1 w 179"/>
                  <a:gd name="T5" fmla="*/ 0 h 219"/>
                  <a:gd name="T6" fmla="*/ 1 w 179"/>
                  <a:gd name="T7" fmla="*/ 1 h 219"/>
                  <a:gd name="T8" fmla="*/ 1 w 179"/>
                  <a:gd name="T9" fmla="*/ 1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19">
                    <a:moveTo>
                      <a:pt x="7" y="21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9" y="45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2" name="Freeform 560"/>
              <p:cNvSpPr>
                <a:spLocks/>
              </p:cNvSpPr>
              <p:nvPr/>
            </p:nvSpPr>
            <p:spPr bwMode="auto">
              <a:xfrm>
                <a:off x="3329" y="2299"/>
                <a:ext cx="106" cy="136"/>
              </a:xfrm>
              <a:custGeom>
                <a:avLst/>
                <a:gdLst>
                  <a:gd name="T0" fmla="*/ 1 w 177"/>
                  <a:gd name="T1" fmla="*/ 1 h 221"/>
                  <a:gd name="T2" fmla="*/ 0 w 177"/>
                  <a:gd name="T3" fmla="*/ 1 h 221"/>
                  <a:gd name="T4" fmla="*/ 1 w 177"/>
                  <a:gd name="T5" fmla="*/ 0 h 221"/>
                  <a:gd name="T6" fmla="*/ 1 w 177"/>
                  <a:gd name="T7" fmla="*/ 1 h 221"/>
                  <a:gd name="T8" fmla="*/ 1 w 177"/>
                  <a:gd name="T9" fmla="*/ 1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21">
                    <a:moveTo>
                      <a:pt x="5" y="221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47"/>
                    </a:lnTo>
                    <a:lnTo>
                      <a:pt x="5" y="221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3" name="Freeform 561"/>
              <p:cNvSpPr>
                <a:spLocks/>
              </p:cNvSpPr>
              <p:nvPr/>
            </p:nvSpPr>
            <p:spPr bwMode="auto">
              <a:xfrm>
                <a:off x="3326" y="2269"/>
                <a:ext cx="107" cy="136"/>
              </a:xfrm>
              <a:custGeom>
                <a:avLst/>
                <a:gdLst>
                  <a:gd name="T0" fmla="*/ 1 w 177"/>
                  <a:gd name="T1" fmla="*/ 1 h 224"/>
                  <a:gd name="T2" fmla="*/ 0 w 177"/>
                  <a:gd name="T3" fmla="*/ 1 h 224"/>
                  <a:gd name="T4" fmla="*/ 1 w 177"/>
                  <a:gd name="T5" fmla="*/ 0 h 224"/>
                  <a:gd name="T6" fmla="*/ 1 w 177"/>
                  <a:gd name="T7" fmla="*/ 1 h 224"/>
                  <a:gd name="T8" fmla="*/ 1 w 177"/>
                  <a:gd name="T9" fmla="*/ 1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24">
                    <a:moveTo>
                      <a:pt x="5" y="224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50"/>
                    </a:lnTo>
                    <a:lnTo>
                      <a:pt x="5" y="224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4" name="Freeform 562"/>
              <p:cNvSpPr>
                <a:spLocks/>
              </p:cNvSpPr>
              <p:nvPr/>
            </p:nvSpPr>
            <p:spPr bwMode="auto">
              <a:xfrm>
                <a:off x="3324" y="2237"/>
                <a:ext cx="105" cy="138"/>
              </a:xfrm>
              <a:custGeom>
                <a:avLst/>
                <a:gdLst>
                  <a:gd name="T0" fmla="*/ 1 w 176"/>
                  <a:gd name="T1" fmla="*/ 1 h 225"/>
                  <a:gd name="T2" fmla="*/ 0 w 176"/>
                  <a:gd name="T3" fmla="*/ 1 h 225"/>
                  <a:gd name="T4" fmla="*/ 1 w 176"/>
                  <a:gd name="T5" fmla="*/ 0 h 225"/>
                  <a:gd name="T6" fmla="*/ 1 w 176"/>
                  <a:gd name="T7" fmla="*/ 1 h 225"/>
                  <a:gd name="T8" fmla="*/ 1 w 176"/>
                  <a:gd name="T9" fmla="*/ 1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225">
                    <a:moveTo>
                      <a:pt x="4" y="225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51"/>
                    </a:lnTo>
                    <a:lnTo>
                      <a:pt x="4" y="22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5" name="Freeform 563"/>
              <p:cNvSpPr>
                <a:spLocks/>
              </p:cNvSpPr>
              <p:nvPr/>
            </p:nvSpPr>
            <p:spPr bwMode="auto">
              <a:xfrm>
                <a:off x="3324" y="2237"/>
                <a:ext cx="103" cy="107"/>
              </a:xfrm>
              <a:custGeom>
                <a:avLst/>
                <a:gdLst>
                  <a:gd name="T0" fmla="*/ 0 w 173"/>
                  <a:gd name="T1" fmla="*/ 1 h 176"/>
                  <a:gd name="T2" fmla="*/ 0 w 173"/>
                  <a:gd name="T3" fmla="*/ 1 h 176"/>
                  <a:gd name="T4" fmla="*/ 1 w 173"/>
                  <a:gd name="T5" fmla="*/ 0 h 176"/>
                  <a:gd name="T6" fmla="*/ 1 w 173"/>
                  <a:gd name="T7" fmla="*/ 1 h 176"/>
                  <a:gd name="T8" fmla="*/ 0 w 173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3" h="176">
                    <a:moveTo>
                      <a:pt x="0" y="176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3" y="2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6" name="Freeform 564"/>
              <p:cNvSpPr>
                <a:spLocks/>
              </p:cNvSpPr>
              <p:nvPr/>
            </p:nvSpPr>
            <p:spPr bwMode="auto">
              <a:xfrm>
                <a:off x="3321" y="2221"/>
                <a:ext cx="106" cy="122"/>
              </a:xfrm>
              <a:custGeom>
                <a:avLst/>
                <a:gdLst>
                  <a:gd name="T0" fmla="*/ 1 w 176"/>
                  <a:gd name="T1" fmla="*/ 1 h 199"/>
                  <a:gd name="T2" fmla="*/ 0 w 176"/>
                  <a:gd name="T3" fmla="*/ 1 h 199"/>
                  <a:gd name="T4" fmla="*/ 1 w 176"/>
                  <a:gd name="T5" fmla="*/ 0 h 199"/>
                  <a:gd name="T6" fmla="*/ 1 w 176"/>
                  <a:gd name="T7" fmla="*/ 1 h 199"/>
                  <a:gd name="T8" fmla="*/ 1 w 176"/>
                  <a:gd name="T9" fmla="*/ 1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9">
                    <a:moveTo>
                      <a:pt x="3" y="19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25"/>
                    </a:lnTo>
                    <a:lnTo>
                      <a:pt x="3" y="199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7" name="Freeform 565"/>
              <p:cNvSpPr>
                <a:spLocks/>
              </p:cNvSpPr>
              <p:nvPr/>
            </p:nvSpPr>
            <p:spPr bwMode="auto">
              <a:xfrm>
                <a:off x="3321" y="2201"/>
                <a:ext cx="105" cy="126"/>
              </a:xfrm>
              <a:custGeom>
                <a:avLst/>
                <a:gdLst>
                  <a:gd name="T0" fmla="*/ 1 w 174"/>
                  <a:gd name="T1" fmla="*/ 1 h 205"/>
                  <a:gd name="T2" fmla="*/ 0 w 174"/>
                  <a:gd name="T3" fmla="*/ 1 h 205"/>
                  <a:gd name="T4" fmla="*/ 1 w 174"/>
                  <a:gd name="T5" fmla="*/ 0 h 205"/>
                  <a:gd name="T6" fmla="*/ 1 w 174"/>
                  <a:gd name="T7" fmla="*/ 1 h 205"/>
                  <a:gd name="T8" fmla="*/ 1 w 174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05">
                    <a:moveTo>
                      <a:pt x="2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4" y="31"/>
                    </a:lnTo>
                    <a:lnTo>
                      <a:pt x="2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8" name="Freeform 566"/>
              <p:cNvSpPr>
                <a:spLocks/>
              </p:cNvSpPr>
              <p:nvPr/>
            </p:nvSpPr>
            <p:spPr bwMode="auto">
              <a:xfrm>
                <a:off x="3319" y="2182"/>
                <a:ext cx="105" cy="127"/>
              </a:xfrm>
              <a:custGeom>
                <a:avLst/>
                <a:gdLst>
                  <a:gd name="T0" fmla="*/ 1 w 175"/>
                  <a:gd name="T1" fmla="*/ 1 h 206"/>
                  <a:gd name="T2" fmla="*/ 0 w 175"/>
                  <a:gd name="T3" fmla="*/ 1 h 206"/>
                  <a:gd name="T4" fmla="*/ 1 w 175"/>
                  <a:gd name="T5" fmla="*/ 0 h 206"/>
                  <a:gd name="T6" fmla="*/ 1 w 175"/>
                  <a:gd name="T7" fmla="*/ 1 h 206"/>
                  <a:gd name="T8" fmla="*/ 1 w 175"/>
                  <a:gd name="T9" fmla="*/ 1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206">
                    <a:moveTo>
                      <a:pt x="3" y="20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5" y="32"/>
                    </a:lnTo>
                    <a:lnTo>
                      <a:pt x="3" y="206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9" name="Freeform 567"/>
              <p:cNvSpPr>
                <a:spLocks/>
              </p:cNvSpPr>
              <p:nvPr/>
            </p:nvSpPr>
            <p:spPr bwMode="auto">
              <a:xfrm>
                <a:off x="3318" y="2161"/>
                <a:ext cx="104" cy="127"/>
              </a:xfrm>
              <a:custGeom>
                <a:avLst/>
                <a:gdLst>
                  <a:gd name="T0" fmla="*/ 1 w 174"/>
                  <a:gd name="T1" fmla="*/ 1 h 209"/>
                  <a:gd name="T2" fmla="*/ 0 w 174"/>
                  <a:gd name="T3" fmla="*/ 1 h 209"/>
                  <a:gd name="T4" fmla="*/ 1 w 174"/>
                  <a:gd name="T5" fmla="*/ 0 h 209"/>
                  <a:gd name="T6" fmla="*/ 1 w 174"/>
                  <a:gd name="T7" fmla="*/ 1 h 209"/>
                  <a:gd name="T8" fmla="*/ 1 w 174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09">
                    <a:moveTo>
                      <a:pt x="2" y="20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4" y="35"/>
                    </a:lnTo>
                    <a:lnTo>
                      <a:pt x="2" y="209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0" name="Freeform 568"/>
              <p:cNvSpPr>
                <a:spLocks/>
              </p:cNvSpPr>
              <p:nvPr/>
            </p:nvSpPr>
            <p:spPr bwMode="auto">
              <a:xfrm>
                <a:off x="3314" y="2117"/>
                <a:ext cx="107" cy="150"/>
              </a:xfrm>
              <a:custGeom>
                <a:avLst/>
                <a:gdLst>
                  <a:gd name="T0" fmla="*/ 1 w 177"/>
                  <a:gd name="T1" fmla="*/ 1 h 247"/>
                  <a:gd name="T2" fmla="*/ 0 w 177"/>
                  <a:gd name="T3" fmla="*/ 1 h 247"/>
                  <a:gd name="T4" fmla="*/ 1 w 177"/>
                  <a:gd name="T5" fmla="*/ 0 h 247"/>
                  <a:gd name="T6" fmla="*/ 1 w 177"/>
                  <a:gd name="T7" fmla="*/ 1 h 247"/>
                  <a:gd name="T8" fmla="*/ 1 w 177"/>
                  <a:gd name="T9" fmla="*/ 1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247">
                    <a:moveTo>
                      <a:pt x="5" y="247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7" y="73"/>
                    </a:lnTo>
                    <a:lnTo>
                      <a:pt x="5" y="247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1" name="Freeform 569"/>
              <p:cNvSpPr>
                <a:spLocks/>
              </p:cNvSpPr>
              <p:nvPr/>
            </p:nvSpPr>
            <p:spPr bwMode="auto">
              <a:xfrm>
                <a:off x="3313" y="2070"/>
                <a:ext cx="105" cy="153"/>
              </a:xfrm>
              <a:custGeom>
                <a:avLst/>
                <a:gdLst>
                  <a:gd name="T0" fmla="*/ 1 w 176"/>
                  <a:gd name="T1" fmla="*/ 1 h 251"/>
                  <a:gd name="T2" fmla="*/ 0 w 176"/>
                  <a:gd name="T3" fmla="*/ 1 h 251"/>
                  <a:gd name="T4" fmla="*/ 1 w 176"/>
                  <a:gd name="T5" fmla="*/ 0 h 251"/>
                  <a:gd name="T6" fmla="*/ 1 w 176"/>
                  <a:gd name="T7" fmla="*/ 1 h 251"/>
                  <a:gd name="T8" fmla="*/ 1 w 176"/>
                  <a:gd name="T9" fmla="*/ 1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251">
                    <a:moveTo>
                      <a:pt x="4" y="251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6" y="77"/>
                    </a:lnTo>
                    <a:lnTo>
                      <a:pt x="4" y="251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2" name="Freeform 570"/>
              <p:cNvSpPr>
                <a:spLocks/>
              </p:cNvSpPr>
              <p:nvPr/>
            </p:nvSpPr>
            <p:spPr bwMode="auto">
              <a:xfrm>
                <a:off x="3312" y="2020"/>
                <a:ext cx="104" cy="156"/>
              </a:xfrm>
              <a:custGeom>
                <a:avLst/>
                <a:gdLst>
                  <a:gd name="T0" fmla="*/ 1 w 174"/>
                  <a:gd name="T1" fmla="*/ 1 h 256"/>
                  <a:gd name="T2" fmla="*/ 0 w 174"/>
                  <a:gd name="T3" fmla="*/ 1 h 256"/>
                  <a:gd name="T4" fmla="*/ 1 w 174"/>
                  <a:gd name="T5" fmla="*/ 0 h 256"/>
                  <a:gd name="T6" fmla="*/ 1 w 174"/>
                  <a:gd name="T7" fmla="*/ 1 h 256"/>
                  <a:gd name="T8" fmla="*/ 1 w 174"/>
                  <a:gd name="T9" fmla="*/ 1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56">
                    <a:moveTo>
                      <a:pt x="1" y="25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4" y="82"/>
                    </a:lnTo>
                    <a:lnTo>
                      <a:pt x="1" y="256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3" name="Freeform 571"/>
              <p:cNvSpPr>
                <a:spLocks/>
              </p:cNvSpPr>
              <p:nvPr/>
            </p:nvSpPr>
            <p:spPr bwMode="auto">
              <a:xfrm>
                <a:off x="3311" y="1968"/>
                <a:ext cx="104" cy="158"/>
              </a:xfrm>
              <a:custGeom>
                <a:avLst/>
                <a:gdLst>
                  <a:gd name="T0" fmla="*/ 1 w 174"/>
                  <a:gd name="T1" fmla="*/ 1 h 257"/>
                  <a:gd name="T2" fmla="*/ 0 w 174"/>
                  <a:gd name="T3" fmla="*/ 1 h 257"/>
                  <a:gd name="T4" fmla="*/ 1 w 174"/>
                  <a:gd name="T5" fmla="*/ 0 h 257"/>
                  <a:gd name="T6" fmla="*/ 1 w 174"/>
                  <a:gd name="T7" fmla="*/ 1 h 257"/>
                  <a:gd name="T8" fmla="*/ 1 w 174"/>
                  <a:gd name="T9" fmla="*/ 1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57">
                    <a:moveTo>
                      <a:pt x="2" y="257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4" y="83"/>
                    </a:lnTo>
                    <a:lnTo>
                      <a:pt x="2" y="257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4" name="Freeform 572"/>
              <p:cNvSpPr>
                <a:spLocks/>
              </p:cNvSpPr>
              <p:nvPr/>
            </p:nvSpPr>
            <p:spPr bwMode="auto">
              <a:xfrm>
                <a:off x="3309" y="1866"/>
                <a:ext cx="105" cy="209"/>
              </a:xfrm>
              <a:custGeom>
                <a:avLst/>
                <a:gdLst>
                  <a:gd name="T0" fmla="*/ 1 w 174"/>
                  <a:gd name="T1" fmla="*/ 1 h 343"/>
                  <a:gd name="T2" fmla="*/ 0 w 174"/>
                  <a:gd name="T3" fmla="*/ 1 h 343"/>
                  <a:gd name="T4" fmla="*/ 1 w 174"/>
                  <a:gd name="T5" fmla="*/ 0 h 343"/>
                  <a:gd name="T6" fmla="*/ 1 w 174"/>
                  <a:gd name="T7" fmla="*/ 1 h 343"/>
                  <a:gd name="T8" fmla="*/ 1 w 174"/>
                  <a:gd name="T9" fmla="*/ 1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343">
                    <a:moveTo>
                      <a:pt x="2" y="343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4" y="169"/>
                    </a:lnTo>
                    <a:lnTo>
                      <a:pt x="2" y="343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5" name="Freeform 573"/>
              <p:cNvSpPr>
                <a:spLocks/>
              </p:cNvSpPr>
              <p:nvPr/>
            </p:nvSpPr>
            <p:spPr bwMode="auto">
              <a:xfrm>
                <a:off x="3309" y="1815"/>
                <a:ext cx="103" cy="157"/>
              </a:xfrm>
              <a:custGeom>
                <a:avLst/>
                <a:gdLst>
                  <a:gd name="T0" fmla="*/ 0 w 173"/>
                  <a:gd name="T1" fmla="*/ 1 h 258"/>
                  <a:gd name="T2" fmla="*/ 0 w 173"/>
                  <a:gd name="T3" fmla="*/ 1 h 258"/>
                  <a:gd name="T4" fmla="*/ 1 w 173"/>
                  <a:gd name="T5" fmla="*/ 0 h 258"/>
                  <a:gd name="T6" fmla="*/ 1 w 173"/>
                  <a:gd name="T7" fmla="*/ 1 h 258"/>
                  <a:gd name="T8" fmla="*/ 0 w 173"/>
                  <a:gd name="T9" fmla="*/ 1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3" h="258">
                    <a:moveTo>
                      <a:pt x="0" y="25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3" y="84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6" name="Freeform 574"/>
              <p:cNvSpPr>
                <a:spLocks/>
              </p:cNvSpPr>
              <p:nvPr/>
            </p:nvSpPr>
            <p:spPr bwMode="auto">
              <a:xfrm>
                <a:off x="3309" y="1766"/>
                <a:ext cx="103" cy="155"/>
              </a:xfrm>
              <a:custGeom>
                <a:avLst/>
                <a:gdLst>
                  <a:gd name="T0" fmla="*/ 0 w 173"/>
                  <a:gd name="T1" fmla="*/ 1 h 254"/>
                  <a:gd name="T2" fmla="*/ 0 w 173"/>
                  <a:gd name="T3" fmla="*/ 1 h 254"/>
                  <a:gd name="T4" fmla="*/ 1 w 173"/>
                  <a:gd name="T5" fmla="*/ 0 h 254"/>
                  <a:gd name="T6" fmla="*/ 1 w 173"/>
                  <a:gd name="T7" fmla="*/ 1 h 254"/>
                  <a:gd name="T8" fmla="*/ 0 w 173"/>
                  <a:gd name="T9" fmla="*/ 1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3" h="254">
                    <a:moveTo>
                      <a:pt x="0" y="254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3" y="80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7" name="Freeform 575"/>
              <p:cNvSpPr>
                <a:spLocks/>
              </p:cNvSpPr>
              <p:nvPr/>
            </p:nvSpPr>
            <p:spPr bwMode="auto">
              <a:xfrm>
                <a:off x="3309" y="1719"/>
                <a:ext cx="105" cy="153"/>
              </a:xfrm>
              <a:custGeom>
                <a:avLst/>
                <a:gdLst>
                  <a:gd name="T0" fmla="*/ 0 w 174"/>
                  <a:gd name="T1" fmla="*/ 1 h 251"/>
                  <a:gd name="T2" fmla="*/ 1 w 174"/>
                  <a:gd name="T3" fmla="*/ 1 h 251"/>
                  <a:gd name="T4" fmla="*/ 1 w 174"/>
                  <a:gd name="T5" fmla="*/ 0 h 251"/>
                  <a:gd name="T6" fmla="*/ 1 w 174"/>
                  <a:gd name="T7" fmla="*/ 1 h 251"/>
                  <a:gd name="T8" fmla="*/ 0 w 174"/>
                  <a:gd name="T9" fmla="*/ 1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51">
                    <a:moveTo>
                      <a:pt x="0" y="251"/>
                    </a:moveTo>
                    <a:lnTo>
                      <a:pt x="2" y="174"/>
                    </a:lnTo>
                    <a:lnTo>
                      <a:pt x="174" y="0"/>
                    </a:lnTo>
                    <a:lnTo>
                      <a:pt x="173" y="77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8" name="Freeform 576"/>
              <p:cNvSpPr>
                <a:spLocks/>
              </p:cNvSpPr>
              <p:nvPr/>
            </p:nvSpPr>
            <p:spPr bwMode="auto">
              <a:xfrm>
                <a:off x="3311" y="1697"/>
                <a:ext cx="103" cy="129"/>
              </a:xfrm>
              <a:custGeom>
                <a:avLst/>
                <a:gdLst>
                  <a:gd name="T0" fmla="*/ 0 w 172"/>
                  <a:gd name="T1" fmla="*/ 1 h 209"/>
                  <a:gd name="T2" fmla="*/ 0 w 172"/>
                  <a:gd name="T3" fmla="*/ 1 h 209"/>
                  <a:gd name="T4" fmla="*/ 1 w 172"/>
                  <a:gd name="T5" fmla="*/ 0 h 209"/>
                  <a:gd name="T6" fmla="*/ 1 w 172"/>
                  <a:gd name="T7" fmla="*/ 1 h 209"/>
                  <a:gd name="T8" fmla="*/ 0 w 172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9">
                    <a:moveTo>
                      <a:pt x="0" y="20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5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9" name="Freeform 577"/>
              <p:cNvSpPr>
                <a:spLocks/>
              </p:cNvSpPr>
              <p:nvPr/>
            </p:nvSpPr>
            <p:spPr bwMode="auto">
              <a:xfrm>
                <a:off x="3311" y="1677"/>
                <a:ext cx="104" cy="127"/>
              </a:xfrm>
              <a:custGeom>
                <a:avLst/>
                <a:gdLst>
                  <a:gd name="T0" fmla="*/ 0 w 174"/>
                  <a:gd name="T1" fmla="*/ 1 h 209"/>
                  <a:gd name="T2" fmla="*/ 1 w 174"/>
                  <a:gd name="T3" fmla="*/ 1 h 209"/>
                  <a:gd name="T4" fmla="*/ 1 w 174"/>
                  <a:gd name="T5" fmla="*/ 0 h 209"/>
                  <a:gd name="T6" fmla="*/ 1 w 174"/>
                  <a:gd name="T7" fmla="*/ 1 h 209"/>
                  <a:gd name="T8" fmla="*/ 0 w 174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09">
                    <a:moveTo>
                      <a:pt x="0" y="209"/>
                    </a:moveTo>
                    <a:lnTo>
                      <a:pt x="2" y="174"/>
                    </a:lnTo>
                    <a:lnTo>
                      <a:pt x="174" y="0"/>
                    </a:lnTo>
                    <a:lnTo>
                      <a:pt x="172" y="35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0" name="Freeform 578"/>
              <p:cNvSpPr>
                <a:spLocks/>
              </p:cNvSpPr>
              <p:nvPr/>
            </p:nvSpPr>
            <p:spPr bwMode="auto">
              <a:xfrm>
                <a:off x="3312" y="1656"/>
                <a:ext cx="103" cy="127"/>
              </a:xfrm>
              <a:custGeom>
                <a:avLst/>
                <a:gdLst>
                  <a:gd name="T0" fmla="*/ 0 w 172"/>
                  <a:gd name="T1" fmla="*/ 1 h 206"/>
                  <a:gd name="T2" fmla="*/ 0 w 172"/>
                  <a:gd name="T3" fmla="*/ 1 h 206"/>
                  <a:gd name="T4" fmla="*/ 1 w 172"/>
                  <a:gd name="T5" fmla="*/ 0 h 206"/>
                  <a:gd name="T6" fmla="*/ 1 w 172"/>
                  <a:gd name="T7" fmla="*/ 1 h 206"/>
                  <a:gd name="T8" fmla="*/ 0 w 172"/>
                  <a:gd name="T9" fmla="*/ 1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6">
                    <a:moveTo>
                      <a:pt x="0" y="206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2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1" name="Freeform 579"/>
              <p:cNvSpPr>
                <a:spLocks/>
              </p:cNvSpPr>
              <p:nvPr/>
            </p:nvSpPr>
            <p:spPr bwMode="auto">
              <a:xfrm>
                <a:off x="3312" y="1638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2" name="Freeform 580"/>
              <p:cNvSpPr>
                <a:spLocks/>
              </p:cNvSpPr>
              <p:nvPr/>
            </p:nvSpPr>
            <p:spPr bwMode="auto">
              <a:xfrm>
                <a:off x="3312" y="1621"/>
                <a:ext cx="104" cy="123"/>
              </a:xfrm>
              <a:custGeom>
                <a:avLst/>
                <a:gdLst>
                  <a:gd name="T0" fmla="*/ 0 w 174"/>
                  <a:gd name="T1" fmla="*/ 1 h 203"/>
                  <a:gd name="T2" fmla="*/ 1 w 174"/>
                  <a:gd name="T3" fmla="*/ 1 h 203"/>
                  <a:gd name="T4" fmla="*/ 1 w 174"/>
                  <a:gd name="T5" fmla="*/ 0 h 203"/>
                  <a:gd name="T6" fmla="*/ 1 w 174"/>
                  <a:gd name="T7" fmla="*/ 1 h 203"/>
                  <a:gd name="T8" fmla="*/ 0 w 174"/>
                  <a:gd name="T9" fmla="*/ 1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03">
                    <a:moveTo>
                      <a:pt x="0" y="203"/>
                    </a:moveTo>
                    <a:lnTo>
                      <a:pt x="1" y="174"/>
                    </a:lnTo>
                    <a:lnTo>
                      <a:pt x="174" y="0"/>
                    </a:lnTo>
                    <a:lnTo>
                      <a:pt x="172" y="29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3" name="Freeform 581"/>
              <p:cNvSpPr>
                <a:spLocks/>
              </p:cNvSpPr>
              <p:nvPr/>
            </p:nvSpPr>
            <p:spPr bwMode="auto">
              <a:xfrm>
                <a:off x="3313" y="1605"/>
                <a:ext cx="104" cy="122"/>
              </a:xfrm>
              <a:custGeom>
                <a:avLst/>
                <a:gdLst>
                  <a:gd name="T0" fmla="*/ 0 w 175"/>
                  <a:gd name="T1" fmla="*/ 1 h 199"/>
                  <a:gd name="T2" fmla="*/ 1 w 175"/>
                  <a:gd name="T3" fmla="*/ 1 h 199"/>
                  <a:gd name="T4" fmla="*/ 1 w 175"/>
                  <a:gd name="T5" fmla="*/ 0 h 199"/>
                  <a:gd name="T6" fmla="*/ 1 w 175"/>
                  <a:gd name="T7" fmla="*/ 1 h 199"/>
                  <a:gd name="T8" fmla="*/ 0 w 175"/>
                  <a:gd name="T9" fmla="*/ 1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99">
                    <a:moveTo>
                      <a:pt x="0" y="199"/>
                    </a:moveTo>
                    <a:lnTo>
                      <a:pt x="2" y="174"/>
                    </a:lnTo>
                    <a:lnTo>
                      <a:pt x="175" y="0"/>
                    </a:lnTo>
                    <a:lnTo>
                      <a:pt x="173" y="25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" name="Freeform 582"/>
              <p:cNvSpPr>
                <a:spLocks/>
              </p:cNvSpPr>
              <p:nvPr/>
            </p:nvSpPr>
            <p:spPr bwMode="auto">
              <a:xfrm>
                <a:off x="3314" y="1590"/>
                <a:ext cx="103" cy="121"/>
              </a:xfrm>
              <a:custGeom>
                <a:avLst/>
                <a:gdLst>
                  <a:gd name="T0" fmla="*/ 0 w 173"/>
                  <a:gd name="T1" fmla="*/ 1 h 198"/>
                  <a:gd name="T2" fmla="*/ 0 w 173"/>
                  <a:gd name="T3" fmla="*/ 1 h 198"/>
                  <a:gd name="T4" fmla="*/ 1 w 173"/>
                  <a:gd name="T5" fmla="*/ 0 h 198"/>
                  <a:gd name="T6" fmla="*/ 1 w 173"/>
                  <a:gd name="T7" fmla="*/ 1 h 198"/>
                  <a:gd name="T8" fmla="*/ 0 w 173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3" h="198">
                    <a:moveTo>
                      <a:pt x="0" y="198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73" y="24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5" name="Freeform 583"/>
              <p:cNvSpPr>
                <a:spLocks/>
              </p:cNvSpPr>
              <p:nvPr/>
            </p:nvSpPr>
            <p:spPr bwMode="auto">
              <a:xfrm>
                <a:off x="3314" y="1577"/>
                <a:ext cx="104" cy="119"/>
              </a:xfrm>
              <a:custGeom>
                <a:avLst/>
                <a:gdLst>
                  <a:gd name="T0" fmla="*/ 0 w 174"/>
                  <a:gd name="T1" fmla="*/ 1 h 196"/>
                  <a:gd name="T2" fmla="*/ 1 w 174"/>
                  <a:gd name="T3" fmla="*/ 1 h 196"/>
                  <a:gd name="T4" fmla="*/ 1 w 174"/>
                  <a:gd name="T5" fmla="*/ 0 h 196"/>
                  <a:gd name="T6" fmla="*/ 1 w 174"/>
                  <a:gd name="T7" fmla="*/ 1 h 196"/>
                  <a:gd name="T8" fmla="*/ 0 w 174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96">
                    <a:moveTo>
                      <a:pt x="0" y="196"/>
                    </a:moveTo>
                    <a:lnTo>
                      <a:pt x="2" y="174"/>
                    </a:lnTo>
                    <a:lnTo>
                      <a:pt x="174" y="0"/>
                    </a:lnTo>
                    <a:lnTo>
                      <a:pt x="173" y="22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6" name="Freeform 584"/>
              <p:cNvSpPr>
                <a:spLocks/>
              </p:cNvSpPr>
              <p:nvPr/>
            </p:nvSpPr>
            <p:spPr bwMode="auto">
              <a:xfrm>
                <a:off x="3314" y="1564"/>
                <a:ext cx="104" cy="119"/>
              </a:xfrm>
              <a:custGeom>
                <a:avLst/>
                <a:gdLst>
                  <a:gd name="T0" fmla="*/ 0 w 172"/>
                  <a:gd name="T1" fmla="*/ 1 h 193"/>
                  <a:gd name="T2" fmla="*/ 0 w 172"/>
                  <a:gd name="T3" fmla="*/ 1 h 193"/>
                  <a:gd name="T4" fmla="*/ 1 w 172"/>
                  <a:gd name="T5" fmla="*/ 0 h 193"/>
                  <a:gd name="T6" fmla="*/ 1 w 172"/>
                  <a:gd name="T7" fmla="*/ 1 h 193"/>
                  <a:gd name="T8" fmla="*/ 0 w 172"/>
                  <a:gd name="T9" fmla="*/ 1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93">
                    <a:moveTo>
                      <a:pt x="0" y="193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19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7" name="Freeform 585"/>
              <p:cNvSpPr>
                <a:spLocks/>
              </p:cNvSpPr>
              <p:nvPr/>
            </p:nvSpPr>
            <p:spPr bwMode="auto">
              <a:xfrm>
                <a:off x="3314" y="1557"/>
                <a:ext cx="104" cy="114"/>
              </a:xfrm>
              <a:custGeom>
                <a:avLst/>
                <a:gdLst>
                  <a:gd name="T0" fmla="*/ 0 w 174"/>
                  <a:gd name="T1" fmla="*/ 1 h 188"/>
                  <a:gd name="T2" fmla="*/ 1 w 174"/>
                  <a:gd name="T3" fmla="*/ 1 h 188"/>
                  <a:gd name="T4" fmla="*/ 1 w 174"/>
                  <a:gd name="T5" fmla="*/ 0 h 188"/>
                  <a:gd name="T6" fmla="*/ 1 w 174"/>
                  <a:gd name="T7" fmla="*/ 1 h 188"/>
                  <a:gd name="T8" fmla="*/ 0 w 174"/>
                  <a:gd name="T9" fmla="*/ 1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88">
                    <a:moveTo>
                      <a:pt x="0" y="188"/>
                    </a:moveTo>
                    <a:lnTo>
                      <a:pt x="2" y="174"/>
                    </a:lnTo>
                    <a:lnTo>
                      <a:pt x="174" y="0"/>
                    </a:lnTo>
                    <a:lnTo>
                      <a:pt x="172" y="14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8" name="Freeform 586"/>
              <p:cNvSpPr>
                <a:spLocks/>
              </p:cNvSpPr>
              <p:nvPr/>
            </p:nvSpPr>
            <p:spPr bwMode="auto">
              <a:xfrm>
                <a:off x="3291" y="1662"/>
                <a:ext cx="115" cy="1123"/>
              </a:xfrm>
              <a:custGeom>
                <a:avLst/>
                <a:gdLst>
                  <a:gd name="T0" fmla="*/ 1 w 192"/>
                  <a:gd name="T1" fmla="*/ 0 h 1840"/>
                  <a:gd name="T2" fmla="*/ 1 w 192"/>
                  <a:gd name="T3" fmla="*/ 1 h 1840"/>
                  <a:gd name="T4" fmla="*/ 1 w 192"/>
                  <a:gd name="T5" fmla="*/ 1 h 1840"/>
                  <a:gd name="T6" fmla="*/ 1 w 192"/>
                  <a:gd name="T7" fmla="*/ 1 h 1840"/>
                  <a:gd name="T8" fmla="*/ 1 w 192"/>
                  <a:gd name="T9" fmla="*/ 1 h 1840"/>
                  <a:gd name="T10" fmla="*/ 1 w 192"/>
                  <a:gd name="T11" fmla="*/ 1 h 1840"/>
                  <a:gd name="T12" fmla="*/ 0 w 192"/>
                  <a:gd name="T13" fmla="*/ 2 h 1840"/>
                  <a:gd name="T14" fmla="*/ 1 w 192"/>
                  <a:gd name="T15" fmla="*/ 3 h 1840"/>
                  <a:gd name="T16" fmla="*/ 1 w 192"/>
                  <a:gd name="T17" fmla="*/ 4 h 1840"/>
                  <a:gd name="T18" fmla="*/ 1 w 192"/>
                  <a:gd name="T19" fmla="*/ 4 h 1840"/>
                  <a:gd name="T20" fmla="*/ 1 w 192"/>
                  <a:gd name="T21" fmla="*/ 4 h 1840"/>
                  <a:gd name="T22" fmla="*/ 1 w 192"/>
                  <a:gd name="T23" fmla="*/ 5 h 1840"/>
                  <a:gd name="T24" fmla="*/ 1 w 192"/>
                  <a:gd name="T25" fmla="*/ 5 h 1840"/>
                  <a:gd name="T26" fmla="*/ 1 w 192"/>
                  <a:gd name="T27" fmla="*/ 6 h 1840"/>
                  <a:gd name="T28" fmla="*/ 1 w 192"/>
                  <a:gd name="T29" fmla="*/ 6 h 1840"/>
                  <a:gd name="T30" fmla="*/ 1 w 192"/>
                  <a:gd name="T31" fmla="*/ 6 h 1840"/>
                  <a:gd name="T32" fmla="*/ 1 w 192"/>
                  <a:gd name="T33" fmla="*/ 7 h 1840"/>
                  <a:gd name="T34" fmla="*/ 1 w 192"/>
                  <a:gd name="T35" fmla="*/ 7 h 1840"/>
                  <a:gd name="T36" fmla="*/ 1 w 192"/>
                  <a:gd name="T37" fmla="*/ 7 h 1840"/>
                  <a:gd name="T38" fmla="*/ 1 w 192"/>
                  <a:gd name="T39" fmla="*/ 7 h 1840"/>
                  <a:gd name="T40" fmla="*/ 1 w 192"/>
                  <a:gd name="T41" fmla="*/ 8 h 1840"/>
                  <a:gd name="T42" fmla="*/ 1 w 192"/>
                  <a:gd name="T43" fmla="*/ 8 h 1840"/>
                  <a:gd name="T44" fmla="*/ 1 w 192"/>
                  <a:gd name="T45" fmla="*/ 8 h 1840"/>
                  <a:gd name="T46" fmla="*/ 1 w 192"/>
                  <a:gd name="T47" fmla="*/ 8 h 1840"/>
                  <a:gd name="T48" fmla="*/ 1 w 192"/>
                  <a:gd name="T49" fmla="*/ 8 h 1840"/>
                  <a:gd name="T50" fmla="*/ 1 w 192"/>
                  <a:gd name="T51" fmla="*/ 8 h 1840"/>
                  <a:gd name="T52" fmla="*/ 1 w 192"/>
                  <a:gd name="T53" fmla="*/ 8 h 1840"/>
                  <a:gd name="T54" fmla="*/ 1 w 192"/>
                  <a:gd name="T55" fmla="*/ 8 h 1840"/>
                  <a:gd name="T56" fmla="*/ 1 w 192"/>
                  <a:gd name="T57" fmla="*/ 8 h 1840"/>
                  <a:gd name="T58" fmla="*/ 1 w 192"/>
                  <a:gd name="T59" fmla="*/ 8 h 1840"/>
                  <a:gd name="T60" fmla="*/ 1 w 192"/>
                  <a:gd name="T61" fmla="*/ 7 h 1840"/>
                  <a:gd name="T62" fmla="*/ 1 w 192"/>
                  <a:gd name="T63" fmla="*/ 7 h 1840"/>
                  <a:gd name="T64" fmla="*/ 1 w 192"/>
                  <a:gd name="T65" fmla="*/ 7 h 1840"/>
                  <a:gd name="T66" fmla="*/ 1 w 192"/>
                  <a:gd name="T67" fmla="*/ 7 h 1840"/>
                  <a:gd name="T68" fmla="*/ 1 w 192"/>
                  <a:gd name="T69" fmla="*/ 6 h 1840"/>
                  <a:gd name="T70" fmla="*/ 1 w 192"/>
                  <a:gd name="T71" fmla="*/ 6 h 1840"/>
                  <a:gd name="T72" fmla="*/ 1 w 192"/>
                  <a:gd name="T73" fmla="*/ 6 h 1840"/>
                  <a:gd name="T74" fmla="*/ 1 w 192"/>
                  <a:gd name="T75" fmla="*/ 5 h 1840"/>
                  <a:gd name="T76" fmla="*/ 1 w 192"/>
                  <a:gd name="T77" fmla="*/ 5 h 1840"/>
                  <a:gd name="T78" fmla="*/ 1 w 192"/>
                  <a:gd name="T79" fmla="*/ 5 h 1840"/>
                  <a:gd name="T80" fmla="*/ 1 w 192"/>
                  <a:gd name="T81" fmla="*/ 4 h 1840"/>
                  <a:gd name="T82" fmla="*/ 1 w 192"/>
                  <a:gd name="T83" fmla="*/ 4 h 1840"/>
                  <a:gd name="T84" fmla="*/ 1 w 192"/>
                  <a:gd name="T85" fmla="*/ 3 h 1840"/>
                  <a:gd name="T86" fmla="*/ 1 w 192"/>
                  <a:gd name="T87" fmla="*/ 2 h 1840"/>
                  <a:gd name="T88" fmla="*/ 1 w 192"/>
                  <a:gd name="T89" fmla="*/ 1 h 1840"/>
                  <a:gd name="T90" fmla="*/ 1 w 192"/>
                  <a:gd name="T91" fmla="*/ 1 h 1840"/>
                  <a:gd name="T92" fmla="*/ 1 w 192"/>
                  <a:gd name="T93" fmla="*/ 1 h 1840"/>
                  <a:gd name="T94" fmla="*/ 1 w 192"/>
                  <a:gd name="T95" fmla="*/ 1 h 1840"/>
                  <a:gd name="T96" fmla="*/ 1 w 192"/>
                  <a:gd name="T97" fmla="*/ 1 h 1840"/>
                  <a:gd name="T98" fmla="*/ 1 w 192"/>
                  <a:gd name="T99" fmla="*/ 1 h 18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2" h="1840">
                    <a:moveTo>
                      <a:pt x="41" y="1"/>
                    </a:moveTo>
                    <a:lnTo>
                      <a:pt x="10" y="0"/>
                    </a:lnTo>
                    <a:lnTo>
                      <a:pt x="8" y="15"/>
                    </a:lnTo>
                    <a:lnTo>
                      <a:pt x="8" y="34"/>
                    </a:lnTo>
                    <a:lnTo>
                      <a:pt x="6" y="56"/>
                    </a:lnTo>
                    <a:lnTo>
                      <a:pt x="6" y="80"/>
                    </a:lnTo>
                    <a:lnTo>
                      <a:pt x="5" y="105"/>
                    </a:lnTo>
                    <a:lnTo>
                      <a:pt x="3" y="134"/>
                    </a:lnTo>
                    <a:lnTo>
                      <a:pt x="3" y="165"/>
                    </a:lnTo>
                    <a:lnTo>
                      <a:pt x="3" y="197"/>
                    </a:lnTo>
                    <a:lnTo>
                      <a:pt x="1" y="232"/>
                    </a:lnTo>
                    <a:lnTo>
                      <a:pt x="1" y="267"/>
                    </a:lnTo>
                    <a:lnTo>
                      <a:pt x="0" y="344"/>
                    </a:lnTo>
                    <a:lnTo>
                      <a:pt x="0" y="424"/>
                    </a:lnTo>
                    <a:lnTo>
                      <a:pt x="0" y="508"/>
                    </a:lnTo>
                    <a:lnTo>
                      <a:pt x="1" y="677"/>
                    </a:lnTo>
                    <a:lnTo>
                      <a:pt x="3" y="760"/>
                    </a:lnTo>
                    <a:lnTo>
                      <a:pt x="5" y="842"/>
                    </a:lnTo>
                    <a:lnTo>
                      <a:pt x="8" y="919"/>
                    </a:lnTo>
                    <a:lnTo>
                      <a:pt x="13" y="992"/>
                    </a:lnTo>
                    <a:lnTo>
                      <a:pt x="15" y="1027"/>
                    </a:lnTo>
                    <a:lnTo>
                      <a:pt x="18" y="1059"/>
                    </a:lnTo>
                    <a:lnTo>
                      <a:pt x="20" y="1090"/>
                    </a:lnTo>
                    <a:lnTo>
                      <a:pt x="24" y="1119"/>
                    </a:lnTo>
                    <a:lnTo>
                      <a:pt x="27" y="1168"/>
                    </a:lnTo>
                    <a:lnTo>
                      <a:pt x="32" y="1218"/>
                    </a:lnTo>
                    <a:lnTo>
                      <a:pt x="37" y="1265"/>
                    </a:lnTo>
                    <a:lnTo>
                      <a:pt x="44" y="1310"/>
                    </a:lnTo>
                    <a:lnTo>
                      <a:pt x="49" y="1352"/>
                    </a:lnTo>
                    <a:lnTo>
                      <a:pt x="56" y="1393"/>
                    </a:lnTo>
                    <a:lnTo>
                      <a:pt x="63" y="1433"/>
                    </a:lnTo>
                    <a:lnTo>
                      <a:pt x="70" y="1468"/>
                    </a:lnTo>
                    <a:lnTo>
                      <a:pt x="71" y="1475"/>
                    </a:lnTo>
                    <a:lnTo>
                      <a:pt x="78" y="1509"/>
                    </a:lnTo>
                    <a:lnTo>
                      <a:pt x="85" y="1542"/>
                    </a:lnTo>
                    <a:lnTo>
                      <a:pt x="92" y="1573"/>
                    </a:lnTo>
                    <a:lnTo>
                      <a:pt x="99" y="1602"/>
                    </a:lnTo>
                    <a:lnTo>
                      <a:pt x="112" y="1656"/>
                    </a:lnTo>
                    <a:lnTo>
                      <a:pt x="123" y="1701"/>
                    </a:lnTo>
                    <a:lnTo>
                      <a:pt x="124" y="1718"/>
                    </a:lnTo>
                    <a:lnTo>
                      <a:pt x="126" y="1724"/>
                    </a:lnTo>
                    <a:lnTo>
                      <a:pt x="129" y="1741"/>
                    </a:lnTo>
                    <a:lnTo>
                      <a:pt x="133" y="1759"/>
                    </a:lnTo>
                    <a:lnTo>
                      <a:pt x="136" y="1770"/>
                    </a:lnTo>
                    <a:lnTo>
                      <a:pt x="140" y="1782"/>
                    </a:lnTo>
                    <a:lnTo>
                      <a:pt x="143" y="1791"/>
                    </a:lnTo>
                    <a:lnTo>
                      <a:pt x="148" y="1806"/>
                    </a:lnTo>
                    <a:lnTo>
                      <a:pt x="152" y="1817"/>
                    </a:lnTo>
                    <a:lnTo>
                      <a:pt x="157" y="1825"/>
                    </a:lnTo>
                    <a:lnTo>
                      <a:pt x="160" y="1832"/>
                    </a:lnTo>
                    <a:lnTo>
                      <a:pt x="163" y="1840"/>
                    </a:lnTo>
                    <a:lnTo>
                      <a:pt x="192" y="1832"/>
                    </a:lnTo>
                    <a:lnTo>
                      <a:pt x="189" y="1820"/>
                    </a:lnTo>
                    <a:lnTo>
                      <a:pt x="186" y="1813"/>
                    </a:lnTo>
                    <a:lnTo>
                      <a:pt x="181" y="1805"/>
                    </a:lnTo>
                    <a:lnTo>
                      <a:pt x="177" y="1794"/>
                    </a:lnTo>
                    <a:lnTo>
                      <a:pt x="172" y="1779"/>
                    </a:lnTo>
                    <a:lnTo>
                      <a:pt x="169" y="1770"/>
                    </a:lnTo>
                    <a:lnTo>
                      <a:pt x="165" y="1759"/>
                    </a:lnTo>
                    <a:lnTo>
                      <a:pt x="162" y="1747"/>
                    </a:lnTo>
                    <a:lnTo>
                      <a:pt x="158" y="1730"/>
                    </a:lnTo>
                    <a:lnTo>
                      <a:pt x="155" y="1712"/>
                    </a:lnTo>
                    <a:lnTo>
                      <a:pt x="152" y="1695"/>
                    </a:lnTo>
                    <a:lnTo>
                      <a:pt x="152" y="1694"/>
                    </a:lnTo>
                    <a:lnTo>
                      <a:pt x="141" y="1644"/>
                    </a:lnTo>
                    <a:lnTo>
                      <a:pt x="128" y="1590"/>
                    </a:lnTo>
                    <a:lnTo>
                      <a:pt x="121" y="1561"/>
                    </a:lnTo>
                    <a:lnTo>
                      <a:pt x="114" y="1530"/>
                    </a:lnTo>
                    <a:lnTo>
                      <a:pt x="107" y="1497"/>
                    </a:lnTo>
                    <a:lnTo>
                      <a:pt x="100" y="1463"/>
                    </a:lnTo>
                    <a:lnTo>
                      <a:pt x="93" y="1433"/>
                    </a:lnTo>
                    <a:lnTo>
                      <a:pt x="87" y="1393"/>
                    </a:lnTo>
                    <a:lnTo>
                      <a:pt x="80" y="1352"/>
                    </a:lnTo>
                    <a:lnTo>
                      <a:pt x="75" y="1310"/>
                    </a:lnTo>
                    <a:lnTo>
                      <a:pt x="68" y="1265"/>
                    </a:lnTo>
                    <a:lnTo>
                      <a:pt x="63" y="1218"/>
                    </a:lnTo>
                    <a:lnTo>
                      <a:pt x="58" y="1168"/>
                    </a:lnTo>
                    <a:lnTo>
                      <a:pt x="54" y="1117"/>
                    </a:lnTo>
                    <a:lnTo>
                      <a:pt x="54" y="1115"/>
                    </a:lnTo>
                    <a:lnTo>
                      <a:pt x="51" y="1090"/>
                    </a:lnTo>
                    <a:lnTo>
                      <a:pt x="49" y="1059"/>
                    </a:lnTo>
                    <a:lnTo>
                      <a:pt x="46" y="1027"/>
                    </a:lnTo>
                    <a:lnTo>
                      <a:pt x="44" y="992"/>
                    </a:lnTo>
                    <a:lnTo>
                      <a:pt x="39" y="919"/>
                    </a:lnTo>
                    <a:lnTo>
                      <a:pt x="35" y="842"/>
                    </a:lnTo>
                    <a:lnTo>
                      <a:pt x="34" y="760"/>
                    </a:lnTo>
                    <a:lnTo>
                      <a:pt x="32" y="677"/>
                    </a:lnTo>
                    <a:lnTo>
                      <a:pt x="30" y="508"/>
                    </a:lnTo>
                    <a:lnTo>
                      <a:pt x="30" y="424"/>
                    </a:lnTo>
                    <a:lnTo>
                      <a:pt x="30" y="344"/>
                    </a:lnTo>
                    <a:lnTo>
                      <a:pt x="32" y="267"/>
                    </a:lnTo>
                    <a:lnTo>
                      <a:pt x="32" y="232"/>
                    </a:lnTo>
                    <a:lnTo>
                      <a:pt x="34" y="197"/>
                    </a:lnTo>
                    <a:lnTo>
                      <a:pt x="34" y="165"/>
                    </a:lnTo>
                    <a:lnTo>
                      <a:pt x="34" y="134"/>
                    </a:lnTo>
                    <a:lnTo>
                      <a:pt x="35" y="105"/>
                    </a:lnTo>
                    <a:lnTo>
                      <a:pt x="37" y="80"/>
                    </a:lnTo>
                    <a:lnTo>
                      <a:pt x="37" y="56"/>
                    </a:lnTo>
                    <a:lnTo>
                      <a:pt x="39" y="34"/>
                    </a:lnTo>
                    <a:lnTo>
                      <a:pt x="39" y="15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62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9" name="Freeform 587"/>
              <p:cNvSpPr>
                <a:spLocks/>
              </p:cNvSpPr>
              <p:nvPr/>
            </p:nvSpPr>
            <p:spPr bwMode="auto">
              <a:xfrm>
                <a:off x="3311" y="1852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0" name="Freeform 588"/>
              <p:cNvSpPr>
                <a:spLocks/>
              </p:cNvSpPr>
              <p:nvPr/>
            </p:nvSpPr>
            <p:spPr bwMode="auto">
              <a:xfrm>
                <a:off x="3313" y="1974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1" name="Freeform 589"/>
              <p:cNvSpPr>
                <a:spLocks/>
              </p:cNvSpPr>
              <p:nvPr/>
            </p:nvSpPr>
            <p:spPr bwMode="auto">
              <a:xfrm>
                <a:off x="3313" y="2004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2" name="Freeform 590"/>
              <p:cNvSpPr>
                <a:spLocks/>
              </p:cNvSpPr>
              <p:nvPr/>
            </p:nvSpPr>
            <p:spPr bwMode="auto">
              <a:xfrm>
                <a:off x="3313" y="2057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3" name="Freeform 591"/>
              <p:cNvSpPr>
                <a:spLocks/>
              </p:cNvSpPr>
              <p:nvPr/>
            </p:nvSpPr>
            <p:spPr bwMode="auto">
              <a:xfrm>
                <a:off x="3313" y="2175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4" name="Freeform 592"/>
              <p:cNvSpPr>
                <a:spLocks/>
              </p:cNvSpPr>
              <p:nvPr/>
            </p:nvSpPr>
            <p:spPr bwMode="auto">
              <a:xfrm>
                <a:off x="3311" y="2167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5" name="Freeform 593"/>
              <p:cNvSpPr>
                <a:spLocks/>
              </p:cNvSpPr>
              <p:nvPr/>
            </p:nvSpPr>
            <p:spPr bwMode="auto">
              <a:xfrm>
                <a:off x="3327" y="2262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6" name="Freeform 594"/>
              <p:cNvSpPr>
                <a:spLocks/>
              </p:cNvSpPr>
              <p:nvPr/>
            </p:nvSpPr>
            <p:spPr bwMode="auto">
              <a:xfrm>
                <a:off x="3313" y="2194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7" name="Freeform 595"/>
              <p:cNvSpPr>
                <a:spLocks/>
              </p:cNvSpPr>
              <p:nvPr/>
            </p:nvSpPr>
            <p:spPr bwMode="auto">
              <a:xfrm>
                <a:off x="3320" y="2197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8" name="Freeform 596"/>
              <p:cNvSpPr>
                <a:spLocks/>
              </p:cNvSpPr>
              <p:nvPr/>
            </p:nvSpPr>
            <p:spPr bwMode="auto">
              <a:xfrm>
                <a:off x="3313" y="1713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9" name="Freeform 597"/>
              <p:cNvSpPr>
                <a:spLocks/>
              </p:cNvSpPr>
              <p:nvPr/>
            </p:nvSpPr>
            <p:spPr bwMode="auto">
              <a:xfrm>
                <a:off x="3308" y="1657"/>
                <a:ext cx="103" cy="12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0" name="Freeform 598"/>
              <p:cNvSpPr>
                <a:spLocks/>
              </p:cNvSpPr>
              <p:nvPr/>
            </p:nvSpPr>
            <p:spPr bwMode="auto">
              <a:xfrm>
                <a:off x="3315" y="1567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1" name="Freeform 599"/>
              <p:cNvSpPr>
                <a:spLocks/>
              </p:cNvSpPr>
              <p:nvPr/>
            </p:nvSpPr>
            <p:spPr bwMode="auto">
              <a:xfrm>
                <a:off x="3313" y="1606"/>
                <a:ext cx="103" cy="124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1 w 172"/>
                  <a:gd name="T5" fmla="*/ 0 h 205"/>
                  <a:gd name="T6" fmla="*/ 1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2" name="Freeform 600"/>
              <p:cNvSpPr>
                <a:spLocks/>
              </p:cNvSpPr>
              <p:nvPr/>
            </p:nvSpPr>
            <p:spPr bwMode="auto">
              <a:xfrm>
                <a:off x="3313" y="1674"/>
                <a:ext cx="57" cy="115"/>
              </a:xfrm>
              <a:custGeom>
                <a:avLst/>
                <a:gdLst>
                  <a:gd name="T0" fmla="*/ 0 w 172"/>
                  <a:gd name="T1" fmla="*/ 1 h 205"/>
                  <a:gd name="T2" fmla="*/ 0 w 172"/>
                  <a:gd name="T3" fmla="*/ 1 h 205"/>
                  <a:gd name="T4" fmla="*/ 0 w 172"/>
                  <a:gd name="T5" fmla="*/ 0 h 205"/>
                  <a:gd name="T6" fmla="*/ 0 w 172"/>
                  <a:gd name="T7" fmla="*/ 1 h 205"/>
                  <a:gd name="T8" fmla="*/ 0 w 172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5">
                    <a:moveTo>
                      <a:pt x="0" y="205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3" name="Freeform 601"/>
              <p:cNvSpPr>
                <a:spLocks/>
              </p:cNvSpPr>
              <p:nvPr/>
            </p:nvSpPr>
            <p:spPr bwMode="auto">
              <a:xfrm>
                <a:off x="3327" y="2294"/>
                <a:ext cx="103" cy="128"/>
              </a:xfrm>
              <a:custGeom>
                <a:avLst/>
                <a:gdLst>
                  <a:gd name="T0" fmla="*/ 0 w 172"/>
                  <a:gd name="T1" fmla="*/ 1 h 209"/>
                  <a:gd name="T2" fmla="*/ 0 w 172"/>
                  <a:gd name="T3" fmla="*/ 1 h 209"/>
                  <a:gd name="T4" fmla="*/ 1 w 172"/>
                  <a:gd name="T5" fmla="*/ 0 h 209"/>
                  <a:gd name="T6" fmla="*/ 1 w 172"/>
                  <a:gd name="T7" fmla="*/ 1 h 209"/>
                  <a:gd name="T8" fmla="*/ 0 w 172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9">
                    <a:moveTo>
                      <a:pt x="0" y="20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5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4" name="Freeform 602"/>
              <p:cNvSpPr>
                <a:spLocks/>
              </p:cNvSpPr>
              <p:nvPr/>
            </p:nvSpPr>
            <p:spPr bwMode="auto">
              <a:xfrm>
                <a:off x="3337" y="2364"/>
                <a:ext cx="103" cy="128"/>
              </a:xfrm>
              <a:custGeom>
                <a:avLst/>
                <a:gdLst>
                  <a:gd name="T0" fmla="*/ 0 w 172"/>
                  <a:gd name="T1" fmla="*/ 1 h 209"/>
                  <a:gd name="T2" fmla="*/ 0 w 172"/>
                  <a:gd name="T3" fmla="*/ 1 h 209"/>
                  <a:gd name="T4" fmla="*/ 1 w 172"/>
                  <a:gd name="T5" fmla="*/ 0 h 209"/>
                  <a:gd name="T6" fmla="*/ 1 w 172"/>
                  <a:gd name="T7" fmla="*/ 1 h 209"/>
                  <a:gd name="T8" fmla="*/ 0 w 172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9">
                    <a:moveTo>
                      <a:pt x="0" y="20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5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" name="Freeform 603"/>
              <p:cNvSpPr>
                <a:spLocks/>
              </p:cNvSpPr>
              <p:nvPr/>
            </p:nvSpPr>
            <p:spPr bwMode="auto">
              <a:xfrm>
                <a:off x="3332" y="2322"/>
                <a:ext cx="103" cy="128"/>
              </a:xfrm>
              <a:custGeom>
                <a:avLst/>
                <a:gdLst>
                  <a:gd name="T0" fmla="*/ 0 w 172"/>
                  <a:gd name="T1" fmla="*/ 1 h 209"/>
                  <a:gd name="T2" fmla="*/ 0 w 172"/>
                  <a:gd name="T3" fmla="*/ 1 h 209"/>
                  <a:gd name="T4" fmla="*/ 1 w 172"/>
                  <a:gd name="T5" fmla="*/ 0 h 209"/>
                  <a:gd name="T6" fmla="*/ 1 w 172"/>
                  <a:gd name="T7" fmla="*/ 1 h 209"/>
                  <a:gd name="T8" fmla="*/ 0 w 172"/>
                  <a:gd name="T9" fmla="*/ 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9">
                    <a:moveTo>
                      <a:pt x="0" y="209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2" y="35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700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" name="Freeform 604"/>
              <p:cNvSpPr>
                <a:spLocks/>
              </p:cNvSpPr>
              <p:nvPr/>
            </p:nvSpPr>
            <p:spPr bwMode="auto">
              <a:xfrm>
                <a:off x="3360" y="2499"/>
                <a:ext cx="109" cy="137"/>
              </a:xfrm>
              <a:custGeom>
                <a:avLst/>
                <a:gdLst>
                  <a:gd name="T0" fmla="*/ 1 w 183"/>
                  <a:gd name="T1" fmla="*/ 1 h 224"/>
                  <a:gd name="T2" fmla="*/ 0 w 183"/>
                  <a:gd name="T3" fmla="*/ 1 h 224"/>
                  <a:gd name="T4" fmla="*/ 1 w 183"/>
                  <a:gd name="T5" fmla="*/ 0 h 224"/>
                  <a:gd name="T6" fmla="*/ 1 w 183"/>
                  <a:gd name="T7" fmla="*/ 1 h 224"/>
                  <a:gd name="T8" fmla="*/ 1 w 183"/>
                  <a:gd name="T9" fmla="*/ 1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3" h="224">
                    <a:moveTo>
                      <a:pt x="11" y="224"/>
                    </a:moveTo>
                    <a:lnTo>
                      <a:pt x="0" y="174"/>
                    </a:lnTo>
                    <a:lnTo>
                      <a:pt x="173" y="0"/>
                    </a:lnTo>
                    <a:lnTo>
                      <a:pt x="183" y="50"/>
                    </a:lnTo>
                    <a:lnTo>
                      <a:pt x="11" y="224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7" name="Freeform 605"/>
              <p:cNvSpPr>
                <a:spLocks/>
              </p:cNvSpPr>
              <p:nvPr/>
            </p:nvSpPr>
            <p:spPr bwMode="auto">
              <a:xfrm>
                <a:off x="3380" y="2585"/>
                <a:ext cx="106" cy="117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" name="Freeform 606"/>
              <p:cNvSpPr>
                <a:spLocks/>
              </p:cNvSpPr>
              <p:nvPr/>
            </p:nvSpPr>
            <p:spPr bwMode="auto">
              <a:xfrm>
                <a:off x="3387" y="2607"/>
                <a:ext cx="106" cy="117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9" name="Freeform 607"/>
              <p:cNvSpPr>
                <a:spLocks/>
              </p:cNvSpPr>
              <p:nvPr/>
            </p:nvSpPr>
            <p:spPr bwMode="auto">
              <a:xfrm>
                <a:off x="3394" y="2616"/>
                <a:ext cx="106" cy="118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0" name="Freeform 608"/>
              <p:cNvSpPr>
                <a:spLocks/>
              </p:cNvSpPr>
              <p:nvPr/>
            </p:nvSpPr>
            <p:spPr bwMode="auto">
              <a:xfrm>
                <a:off x="3390" y="2626"/>
                <a:ext cx="105" cy="117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1" name="Freeform 609"/>
              <p:cNvSpPr>
                <a:spLocks/>
              </p:cNvSpPr>
              <p:nvPr/>
            </p:nvSpPr>
            <p:spPr bwMode="auto">
              <a:xfrm>
                <a:off x="3402" y="2653"/>
                <a:ext cx="105" cy="117"/>
              </a:xfrm>
              <a:custGeom>
                <a:avLst/>
                <a:gdLst>
                  <a:gd name="T0" fmla="*/ 1 w 176"/>
                  <a:gd name="T1" fmla="*/ 1 h 192"/>
                  <a:gd name="T2" fmla="*/ 0 w 176"/>
                  <a:gd name="T3" fmla="*/ 1 h 192"/>
                  <a:gd name="T4" fmla="*/ 1 w 176"/>
                  <a:gd name="T5" fmla="*/ 0 h 192"/>
                  <a:gd name="T6" fmla="*/ 1 w 176"/>
                  <a:gd name="T7" fmla="*/ 1 h 192"/>
                  <a:gd name="T8" fmla="*/ 1 w 176"/>
                  <a:gd name="T9" fmla="*/ 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192">
                    <a:moveTo>
                      <a:pt x="3" y="192"/>
                    </a:moveTo>
                    <a:lnTo>
                      <a:pt x="0" y="174"/>
                    </a:lnTo>
                    <a:lnTo>
                      <a:pt x="172" y="0"/>
                    </a:lnTo>
                    <a:lnTo>
                      <a:pt x="176" y="17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6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59" name="Freeform 610"/>
            <p:cNvSpPr>
              <a:spLocks/>
            </p:cNvSpPr>
            <p:nvPr/>
          </p:nvSpPr>
          <p:spPr bwMode="auto">
            <a:xfrm>
              <a:off x="4353" y="1964"/>
              <a:ext cx="103" cy="1110"/>
            </a:xfrm>
            <a:custGeom>
              <a:avLst/>
              <a:gdLst>
                <a:gd name="T0" fmla="*/ 103 w 103"/>
                <a:gd name="T1" fmla="*/ 1 h 1110"/>
                <a:gd name="T2" fmla="*/ 77 w 103"/>
                <a:gd name="T3" fmla="*/ 0 h 1110"/>
                <a:gd name="T4" fmla="*/ 60 w 103"/>
                <a:gd name="T5" fmla="*/ 588 h 1110"/>
                <a:gd name="T6" fmla="*/ 73 w 103"/>
                <a:gd name="T7" fmla="*/ 588 h 1110"/>
                <a:gd name="T8" fmla="*/ 60 w 103"/>
                <a:gd name="T9" fmla="*/ 588 h 1110"/>
                <a:gd name="T10" fmla="*/ 56 w 103"/>
                <a:gd name="T11" fmla="*/ 659 h 1110"/>
                <a:gd name="T12" fmla="*/ 50 w 103"/>
                <a:gd name="T13" fmla="*/ 732 h 1110"/>
                <a:gd name="T14" fmla="*/ 43 w 103"/>
                <a:gd name="T15" fmla="*/ 805 h 1110"/>
                <a:gd name="T16" fmla="*/ 37 w 103"/>
                <a:gd name="T17" fmla="*/ 877 h 1110"/>
                <a:gd name="T18" fmla="*/ 34 w 103"/>
                <a:gd name="T19" fmla="*/ 911 h 1110"/>
                <a:gd name="T20" fmla="*/ 30 w 103"/>
                <a:gd name="T21" fmla="*/ 945 h 1110"/>
                <a:gd name="T22" fmla="*/ 27 w 103"/>
                <a:gd name="T23" fmla="*/ 976 h 1110"/>
                <a:gd name="T24" fmla="*/ 20 w 103"/>
                <a:gd name="T25" fmla="*/ 1004 h 1110"/>
                <a:gd name="T26" fmla="*/ 10 w 103"/>
                <a:gd name="T27" fmla="*/ 1044 h 1110"/>
                <a:gd name="T28" fmla="*/ 4 w 103"/>
                <a:gd name="T29" fmla="*/ 1076 h 1110"/>
                <a:gd name="T30" fmla="*/ 0 w 103"/>
                <a:gd name="T31" fmla="*/ 1110 h 1110"/>
                <a:gd name="T32" fmla="*/ 16 w 103"/>
                <a:gd name="T33" fmla="*/ 1106 h 1110"/>
                <a:gd name="T34" fmla="*/ 34 w 103"/>
                <a:gd name="T35" fmla="*/ 1108 h 1110"/>
                <a:gd name="T36" fmla="*/ 36 w 103"/>
                <a:gd name="T37" fmla="*/ 1086 h 1110"/>
                <a:gd name="T38" fmla="*/ 38 w 103"/>
                <a:gd name="T39" fmla="*/ 1060 h 1110"/>
                <a:gd name="T40" fmla="*/ 46 w 103"/>
                <a:gd name="T41" fmla="*/ 1032 h 1110"/>
                <a:gd name="T42" fmla="*/ 50 w 103"/>
                <a:gd name="T43" fmla="*/ 1006 h 1110"/>
                <a:gd name="T44" fmla="*/ 53 w 103"/>
                <a:gd name="T45" fmla="*/ 976 h 1110"/>
                <a:gd name="T46" fmla="*/ 56 w 103"/>
                <a:gd name="T47" fmla="*/ 945 h 1110"/>
                <a:gd name="T48" fmla="*/ 60 w 103"/>
                <a:gd name="T49" fmla="*/ 911 h 1110"/>
                <a:gd name="T50" fmla="*/ 63 w 103"/>
                <a:gd name="T51" fmla="*/ 877 h 1110"/>
                <a:gd name="T52" fmla="*/ 70 w 103"/>
                <a:gd name="T53" fmla="*/ 805 h 1110"/>
                <a:gd name="T54" fmla="*/ 77 w 103"/>
                <a:gd name="T55" fmla="*/ 732 h 1110"/>
                <a:gd name="T56" fmla="*/ 82 w 103"/>
                <a:gd name="T57" fmla="*/ 659 h 1110"/>
                <a:gd name="T58" fmla="*/ 87 w 103"/>
                <a:gd name="T59" fmla="*/ 590 h 1110"/>
                <a:gd name="T60" fmla="*/ 87 w 103"/>
                <a:gd name="T61" fmla="*/ 590 h 1110"/>
                <a:gd name="T62" fmla="*/ 103 w 103"/>
                <a:gd name="T63" fmla="*/ 1 h 1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" h="1110">
                  <a:moveTo>
                    <a:pt x="103" y="1"/>
                  </a:moveTo>
                  <a:lnTo>
                    <a:pt x="77" y="0"/>
                  </a:lnTo>
                  <a:lnTo>
                    <a:pt x="60" y="588"/>
                  </a:lnTo>
                  <a:lnTo>
                    <a:pt x="73" y="588"/>
                  </a:lnTo>
                  <a:lnTo>
                    <a:pt x="60" y="588"/>
                  </a:lnTo>
                  <a:lnTo>
                    <a:pt x="56" y="659"/>
                  </a:lnTo>
                  <a:lnTo>
                    <a:pt x="50" y="732"/>
                  </a:lnTo>
                  <a:lnTo>
                    <a:pt x="43" y="805"/>
                  </a:lnTo>
                  <a:lnTo>
                    <a:pt x="37" y="877"/>
                  </a:lnTo>
                  <a:lnTo>
                    <a:pt x="34" y="911"/>
                  </a:lnTo>
                  <a:lnTo>
                    <a:pt x="30" y="945"/>
                  </a:lnTo>
                  <a:lnTo>
                    <a:pt x="27" y="976"/>
                  </a:lnTo>
                  <a:lnTo>
                    <a:pt x="20" y="1004"/>
                  </a:lnTo>
                  <a:lnTo>
                    <a:pt x="10" y="1044"/>
                  </a:lnTo>
                  <a:lnTo>
                    <a:pt x="4" y="1076"/>
                  </a:lnTo>
                  <a:lnTo>
                    <a:pt x="0" y="1110"/>
                  </a:lnTo>
                  <a:lnTo>
                    <a:pt x="16" y="1106"/>
                  </a:lnTo>
                  <a:lnTo>
                    <a:pt x="34" y="1108"/>
                  </a:lnTo>
                  <a:lnTo>
                    <a:pt x="36" y="1086"/>
                  </a:lnTo>
                  <a:lnTo>
                    <a:pt x="38" y="1060"/>
                  </a:lnTo>
                  <a:lnTo>
                    <a:pt x="46" y="1032"/>
                  </a:lnTo>
                  <a:lnTo>
                    <a:pt x="50" y="1006"/>
                  </a:lnTo>
                  <a:lnTo>
                    <a:pt x="53" y="976"/>
                  </a:lnTo>
                  <a:lnTo>
                    <a:pt x="56" y="945"/>
                  </a:lnTo>
                  <a:lnTo>
                    <a:pt x="60" y="911"/>
                  </a:lnTo>
                  <a:lnTo>
                    <a:pt x="63" y="877"/>
                  </a:lnTo>
                  <a:lnTo>
                    <a:pt x="70" y="805"/>
                  </a:lnTo>
                  <a:lnTo>
                    <a:pt x="77" y="732"/>
                  </a:lnTo>
                  <a:lnTo>
                    <a:pt x="82" y="659"/>
                  </a:lnTo>
                  <a:lnTo>
                    <a:pt x="87" y="590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" name="Freeform 611"/>
            <p:cNvSpPr>
              <a:spLocks/>
            </p:cNvSpPr>
            <p:nvPr/>
          </p:nvSpPr>
          <p:spPr bwMode="auto">
            <a:xfrm>
              <a:off x="3376" y="2968"/>
              <a:ext cx="1136" cy="144"/>
            </a:xfrm>
            <a:custGeom>
              <a:avLst/>
              <a:gdLst>
                <a:gd name="T0" fmla="*/ 20 w 1679"/>
                <a:gd name="T1" fmla="*/ 22 h 173"/>
                <a:gd name="T2" fmla="*/ 0 w 1679"/>
                <a:gd name="T3" fmla="*/ 22 h 173"/>
                <a:gd name="T4" fmla="*/ 2 w 1679"/>
                <a:gd name="T5" fmla="*/ 0 h 173"/>
                <a:gd name="T6" fmla="*/ 23 w 1679"/>
                <a:gd name="T7" fmla="*/ 0 h 173"/>
                <a:gd name="T8" fmla="*/ 20 w 1679"/>
                <a:gd name="T9" fmla="*/ 22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9" h="173">
                  <a:moveTo>
                    <a:pt x="1505" y="173"/>
                  </a:moveTo>
                  <a:lnTo>
                    <a:pt x="0" y="173"/>
                  </a:lnTo>
                  <a:lnTo>
                    <a:pt x="174" y="0"/>
                  </a:lnTo>
                  <a:lnTo>
                    <a:pt x="1679" y="0"/>
                  </a:lnTo>
                  <a:lnTo>
                    <a:pt x="1505" y="173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612"/>
          <p:cNvSpPr>
            <a:spLocks/>
          </p:cNvSpPr>
          <p:nvPr/>
        </p:nvSpPr>
        <p:spPr bwMode="auto">
          <a:xfrm>
            <a:off x="4477297" y="3284321"/>
            <a:ext cx="4384675" cy="3035300"/>
          </a:xfrm>
          <a:custGeom>
            <a:avLst/>
            <a:gdLst>
              <a:gd name="T0" fmla="*/ 2147483646 w 2305"/>
              <a:gd name="T1" fmla="*/ 2147483646 h 1567"/>
              <a:gd name="T2" fmla="*/ 2147483646 w 2305"/>
              <a:gd name="T3" fmla="*/ 2147483646 h 1567"/>
              <a:gd name="T4" fmla="*/ 2147483646 w 2305"/>
              <a:gd name="T5" fmla="*/ 2147483646 h 1567"/>
              <a:gd name="T6" fmla="*/ 2147483646 w 2305"/>
              <a:gd name="T7" fmla="*/ 2147483646 h 1567"/>
              <a:gd name="T8" fmla="*/ 2147483646 w 2305"/>
              <a:gd name="T9" fmla="*/ 2147483646 h 1567"/>
              <a:gd name="T10" fmla="*/ 2147483646 w 2305"/>
              <a:gd name="T11" fmla="*/ 2147483646 h 1567"/>
              <a:gd name="T12" fmla="*/ 2147483646 w 2305"/>
              <a:gd name="T13" fmla="*/ 2147483646 h 1567"/>
              <a:gd name="T14" fmla="*/ 2147483646 w 2305"/>
              <a:gd name="T15" fmla="*/ 2147483646 h 1567"/>
              <a:gd name="T16" fmla="*/ 2147483646 w 2305"/>
              <a:gd name="T17" fmla="*/ 2147483646 h 1567"/>
              <a:gd name="T18" fmla="*/ 2147483646 w 2305"/>
              <a:gd name="T19" fmla="*/ 2147483646 h 1567"/>
              <a:gd name="T20" fmla="*/ 2147483646 w 2305"/>
              <a:gd name="T21" fmla="*/ 2147483646 h 1567"/>
              <a:gd name="T22" fmla="*/ 2147483646 w 2305"/>
              <a:gd name="T23" fmla="*/ 2147483646 h 1567"/>
              <a:gd name="T24" fmla="*/ 2147483646 w 2305"/>
              <a:gd name="T25" fmla="*/ 2147483646 h 1567"/>
              <a:gd name="T26" fmla="*/ 2147483646 w 2305"/>
              <a:gd name="T27" fmla="*/ 2147483646 h 1567"/>
              <a:gd name="T28" fmla="*/ 2147483646 w 2305"/>
              <a:gd name="T29" fmla="*/ 2147483646 h 1567"/>
              <a:gd name="T30" fmla="*/ 2147483646 w 2305"/>
              <a:gd name="T31" fmla="*/ 2147483646 h 1567"/>
              <a:gd name="T32" fmla="*/ 2147483646 w 2305"/>
              <a:gd name="T33" fmla="*/ 2147483646 h 1567"/>
              <a:gd name="T34" fmla="*/ 2147483646 w 2305"/>
              <a:gd name="T35" fmla="*/ 2147483646 h 1567"/>
              <a:gd name="T36" fmla="*/ 2147483646 w 2305"/>
              <a:gd name="T37" fmla="*/ 2147483646 h 1567"/>
              <a:gd name="T38" fmla="*/ 2147483646 w 2305"/>
              <a:gd name="T39" fmla="*/ 2147483646 h 1567"/>
              <a:gd name="T40" fmla="*/ 2147483646 w 2305"/>
              <a:gd name="T41" fmla="*/ 2147483646 h 1567"/>
              <a:gd name="T42" fmla="*/ 2147483646 w 2305"/>
              <a:gd name="T43" fmla="*/ 2147483646 h 1567"/>
              <a:gd name="T44" fmla="*/ 2147483646 w 2305"/>
              <a:gd name="T45" fmla="*/ 2147483646 h 1567"/>
              <a:gd name="T46" fmla="*/ 2147483646 w 2305"/>
              <a:gd name="T47" fmla="*/ 2147483646 h 1567"/>
              <a:gd name="T48" fmla="*/ 2147483646 w 2305"/>
              <a:gd name="T49" fmla="*/ 2147483646 h 1567"/>
              <a:gd name="T50" fmla="*/ 2147483646 w 2305"/>
              <a:gd name="T51" fmla="*/ 2147483646 h 1567"/>
              <a:gd name="T52" fmla="*/ 2147483646 w 2305"/>
              <a:gd name="T53" fmla="*/ 2147483646 h 1567"/>
              <a:gd name="T54" fmla="*/ 2147483646 w 2305"/>
              <a:gd name="T55" fmla="*/ 2147483646 h 1567"/>
              <a:gd name="T56" fmla="*/ 2147483646 w 2305"/>
              <a:gd name="T57" fmla="*/ 2147483646 h 1567"/>
              <a:gd name="T58" fmla="*/ 2147483646 w 2305"/>
              <a:gd name="T59" fmla="*/ 2147483646 h 1567"/>
              <a:gd name="T60" fmla="*/ 2147483646 w 2305"/>
              <a:gd name="T61" fmla="*/ 2147483646 h 1567"/>
              <a:gd name="T62" fmla="*/ 2147483646 w 2305"/>
              <a:gd name="T63" fmla="*/ 2147483646 h 1567"/>
              <a:gd name="T64" fmla="*/ 2147483646 w 2305"/>
              <a:gd name="T65" fmla="*/ 2147483646 h 1567"/>
              <a:gd name="T66" fmla="*/ 2147483646 w 2305"/>
              <a:gd name="T67" fmla="*/ 2147483646 h 1567"/>
              <a:gd name="T68" fmla="*/ 2147483646 w 2305"/>
              <a:gd name="T69" fmla="*/ 2147483646 h 1567"/>
              <a:gd name="T70" fmla="*/ 0 w 2305"/>
              <a:gd name="T71" fmla="*/ 2147483646 h 15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305" h="1567">
                <a:moveTo>
                  <a:pt x="0" y="1567"/>
                </a:moveTo>
                <a:lnTo>
                  <a:pt x="2305" y="1567"/>
                </a:lnTo>
                <a:lnTo>
                  <a:pt x="2292" y="79"/>
                </a:lnTo>
                <a:lnTo>
                  <a:pt x="1986" y="78"/>
                </a:lnTo>
                <a:lnTo>
                  <a:pt x="1885" y="78"/>
                </a:lnTo>
                <a:lnTo>
                  <a:pt x="1825" y="79"/>
                </a:lnTo>
                <a:lnTo>
                  <a:pt x="1646" y="79"/>
                </a:lnTo>
                <a:lnTo>
                  <a:pt x="1645" y="116"/>
                </a:lnTo>
                <a:lnTo>
                  <a:pt x="1643" y="215"/>
                </a:lnTo>
                <a:lnTo>
                  <a:pt x="1639" y="355"/>
                </a:lnTo>
                <a:lnTo>
                  <a:pt x="1636" y="435"/>
                </a:lnTo>
                <a:lnTo>
                  <a:pt x="1632" y="520"/>
                </a:lnTo>
                <a:lnTo>
                  <a:pt x="1628" y="604"/>
                </a:lnTo>
                <a:lnTo>
                  <a:pt x="1622" y="688"/>
                </a:lnTo>
                <a:lnTo>
                  <a:pt x="1616" y="767"/>
                </a:lnTo>
                <a:lnTo>
                  <a:pt x="1608" y="841"/>
                </a:lnTo>
                <a:lnTo>
                  <a:pt x="1605" y="875"/>
                </a:lnTo>
                <a:lnTo>
                  <a:pt x="1601" y="906"/>
                </a:lnTo>
                <a:lnTo>
                  <a:pt x="1595" y="935"/>
                </a:lnTo>
                <a:lnTo>
                  <a:pt x="1591" y="961"/>
                </a:lnTo>
                <a:lnTo>
                  <a:pt x="1585" y="984"/>
                </a:lnTo>
                <a:lnTo>
                  <a:pt x="1580" y="1002"/>
                </a:lnTo>
                <a:lnTo>
                  <a:pt x="1574" y="1018"/>
                </a:lnTo>
                <a:lnTo>
                  <a:pt x="1572" y="1024"/>
                </a:lnTo>
                <a:lnTo>
                  <a:pt x="1568" y="1028"/>
                </a:lnTo>
                <a:lnTo>
                  <a:pt x="816" y="1028"/>
                </a:lnTo>
                <a:lnTo>
                  <a:pt x="809" y="1026"/>
                </a:lnTo>
                <a:lnTo>
                  <a:pt x="801" y="1023"/>
                </a:lnTo>
                <a:lnTo>
                  <a:pt x="795" y="1019"/>
                </a:lnTo>
                <a:lnTo>
                  <a:pt x="788" y="1014"/>
                </a:lnTo>
                <a:lnTo>
                  <a:pt x="782" y="1007"/>
                </a:lnTo>
                <a:lnTo>
                  <a:pt x="776" y="999"/>
                </a:lnTo>
                <a:lnTo>
                  <a:pt x="770" y="991"/>
                </a:lnTo>
                <a:lnTo>
                  <a:pt x="765" y="981"/>
                </a:lnTo>
                <a:lnTo>
                  <a:pt x="760" y="971"/>
                </a:lnTo>
                <a:lnTo>
                  <a:pt x="755" y="959"/>
                </a:lnTo>
                <a:lnTo>
                  <a:pt x="746" y="934"/>
                </a:lnTo>
                <a:lnTo>
                  <a:pt x="738" y="906"/>
                </a:lnTo>
                <a:lnTo>
                  <a:pt x="730" y="874"/>
                </a:lnTo>
                <a:lnTo>
                  <a:pt x="723" y="841"/>
                </a:lnTo>
                <a:lnTo>
                  <a:pt x="717" y="805"/>
                </a:lnTo>
                <a:lnTo>
                  <a:pt x="713" y="768"/>
                </a:lnTo>
                <a:lnTo>
                  <a:pt x="708" y="729"/>
                </a:lnTo>
                <a:lnTo>
                  <a:pt x="705" y="689"/>
                </a:lnTo>
                <a:lnTo>
                  <a:pt x="701" y="648"/>
                </a:lnTo>
                <a:lnTo>
                  <a:pt x="697" y="563"/>
                </a:lnTo>
                <a:lnTo>
                  <a:pt x="694" y="479"/>
                </a:lnTo>
                <a:lnTo>
                  <a:pt x="692" y="397"/>
                </a:lnTo>
                <a:lnTo>
                  <a:pt x="691" y="319"/>
                </a:lnTo>
                <a:lnTo>
                  <a:pt x="692" y="249"/>
                </a:lnTo>
                <a:lnTo>
                  <a:pt x="693" y="141"/>
                </a:lnTo>
                <a:lnTo>
                  <a:pt x="693" y="107"/>
                </a:lnTo>
                <a:lnTo>
                  <a:pt x="692" y="90"/>
                </a:lnTo>
                <a:lnTo>
                  <a:pt x="693" y="19"/>
                </a:lnTo>
                <a:lnTo>
                  <a:pt x="722" y="0"/>
                </a:lnTo>
                <a:lnTo>
                  <a:pt x="726" y="55"/>
                </a:lnTo>
                <a:lnTo>
                  <a:pt x="626" y="53"/>
                </a:lnTo>
                <a:lnTo>
                  <a:pt x="551" y="51"/>
                </a:lnTo>
                <a:lnTo>
                  <a:pt x="496" y="51"/>
                </a:lnTo>
                <a:lnTo>
                  <a:pt x="456" y="52"/>
                </a:lnTo>
                <a:lnTo>
                  <a:pt x="432" y="54"/>
                </a:lnTo>
                <a:lnTo>
                  <a:pt x="415" y="56"/>
                </a:lnTo>
                <a:lnTo>
                  <a:pt x="405" y="59"/>
                </a:lnTo>
                <a:lnTo>
                  <a:pt x="398" y="62"/>
                </a:lnTo>
                <a:lnTo>
                  <a:pt x="390" y="65"/>
                </a:lnTo>
                <a:lnTo>
                  <a:pt x="377" y="67"/>
                </a:lnTo>
                <a:lnTo>
                  <a:pt x="355" y="71"/>
                </a:lnTo>
                <a:lnTo>
                  <a:pt x="322" y="73"/>
                </a:lnTo>
                <a:lnTo>
                  <a:pt x="274" y="76"/>
                </a:lnTo>
                <a:lnTo>
                  <a:pt x="206" y="78"/>
                </a:lnTo>
                <a:lnTo>
                  <a:pt x="116" y="79"/>
                </a:lnTo>
                <a:lnTo>
                  <a:pt x="0" y="79"/>
                </a:lnTo>
                <a:lnTo>
                  <a:pt x="0" y="1567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23" name="Group 613"/>
          <p:cNvGrpSpPr>
            <a:grpSpLocks/>
          </p:cNvGrpSpPr>
          <p:nvPr/>
        </p:nvGrpSpPr>
        <p:grpSpPr bwMode="auto">
          <a:xfrm>
            <a:off x="4477297" y="3247809"/>
            <a:ext cx="1485900" cy="222250"/>
            <a:chOff x="2932" y="1359"/>
            <a:chExt cx="781" cy="115"/>
          </a:xfrm>
        </p:grpSpPr>
        <p:sp>
          <p:nvSpPr>
            <p:cNvPr id="624" name="Freeform 614"/>
            <p:cNvSpPr>
              <a:spLocks/>
            </p:cNvSpPr>
            <p:nvPr/>
          </p:nvSpPr>
          <p:spPr bwMode="auto">
            <a:xfrm>
              <a:off x="3626" y="1359"/>
              <a:ext cx="87" cy="115"/>
            </a:xfrm>
            <a:custGeom>
              <a:avLst/>
              <a:gdLst>
                <a:gd name="T0" fmla="*/ 0 w 174"/>
                <a:gd name="T1" fmla="*/ 0 h 231"/>
                <a:gd name="T2" fmla="*/ 0 w 174"/>
                <a:gd name="T3" fmla="*/ 0 h 231"/>
                <a:gd name="T4" fmla="*/ 1 w 174"/>
                <a:gd name="T5" fmla="*/ 0 h 231"/>
                <a:gd name="T6" fmla="*/ 1 w 174"/>
                <a:gd name="T7" fmla="*/ 0 h 231"/>
                <a:gd name="T8" fmla="*/ 0 w 174"/>
                <a:gd name="T9" fmla="*/ 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231">
                  <a:moveTo>
                    <a:pt x="0" y="231"/>
                  </a:moveTo>
                  <a:lnTo>
                    <a:pt x="0" y="174"/>
                  </a:lnTo>
                  <a:lnTo>
                    <a:pt x="174" y="0"/>
                  </a:lnTo>
                  <a:lnTo>
                    <a:pt x="174" y="57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9B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5" name="Freeform 615"/>
            <p:cNvSpPr>
              <a:spLocks/>
            </p:cNvSpPr>
            <p:nvPr/>
          </p:nvSpPr>
          <p:spPr bwMode="auto">
            <a:xfrm>
              <a:off x="2932" y="1359"/>
              <a:ext cx="781" cy="87"/>
            </a:xfrm>
            <a:custGeom>
              <a:avLst/>
              <a:gdLst>
                <a:gd name="T0" fmla="*/ 1 w 1561"/>
                <a:gd name="T1" fmla="*/ 1 h 174"/>
                <a:gd name="T2" fmla="*/ 0 w 1561"/>
                <a:gd name="T3" fmla="*/ 1 h 174"/>
                <a:gd name="T4" fmla="*/ 1 w 1561"/>
                <a:gd name="T5" fmla="*/ 0 h 174"/>
                <a:gd name="T6" fmla="*/ 1 w 1561"/>
                <a:gd name="T7" fmla="*/ 0 h 174"/>
                <a:gd name="T8" fmla="*/ 1 w 1561"/>
                <a:gd name="T9" fmla="*/ 1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1" h="174">
                  <a:moveTo>
                    <a:pt x="1387" y="174"/>
                  </a:moveTo>
                  <a:lnTo>
                    <a:pt x="0" y="174"/>
                  </a:lnTo>
                  <a:lnTo>
                    <a:pt x="174" y="0"/>
                  </a:lnTo>
                  <a:lnTo>
                    <a:pt x="1561" y="0"/>
                  </a:lnTo>
                  <a:lnTo>
                    <a:pt x="1387" y="174"/>
                  </a:lnTo>
                  <a:close/>
                </a:path>
              </a:pathLst>
            </a:custGeom>
            <a:solidFill>
              <a:srgbClr val="9B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6" name="Rectangle 625"/>
            <p:cNvSpPr>
              <a:spLocks noChangeArrowheads="1"/>
            </p:cNvSpPr>
            <p:nvPr/>
          </p:nvSpPr>
          <p:spPr bwMode="auto">
            <a:xfrm>
              <a:off x="2932" y="1446"/>
              <a:ext cx="694" cy="28"/>
            </a:xfrm>
            <a:prstGeom prst="rect">
              <a:avLst/>
            </a:prstGeom>
            <a:solidFill>
              <a:srgbClr val="9B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</p:grpSp>
      <p:grpSp>
        <p:nvGrpSpPr>
          <p:cNvPr id="627" name="Group 617"/>
          <p:cNvGrpSpPr>
            <a:grpSpLocks/>
          </p:cNvGrpSpPr>
          <p:nvPr/>
        </p:nvGrpSpPr>
        <p:grpSpPr bwMode="auto">
          <a:xfrm>
            <a:off x="7604672" y="3236696"/>
            <a:ext cx="1409700" cy="214313"/>
            <a:chOff x="4597" y="1357"/>
            <a:chExt cx="776" cy="110"/>
          </a:xfrm>
        </p:grpSpPr>
        <p:sp>
          <p:nvSpPr>
            <p:cNvPr id="628" name="Freeform 618"/>
            <p:cNvSpPr>
              <a:spLocks/>
            </p:cNvSpPr>
            <p:nvPr/>
          </p:nvSpPr>
          <p:spPr bwMode="auto">
            <a:xfrm>
              <a:off x="5286" y="1357"/>
              <a:ext cx="87" cy="110"/>
            </a:xfrm>
            <a:custGeom>
              <a:avLst/>
              <a:gdLst>
                <a:gd name="T0" fmla="*/ 0 w 174"/>
                <a:gd name="T1" fmla="*/ 1 h 218"/>
                <a:gd name="T2" fmla="*/ 0 w 174"/>
                <a:gd name="T3" fmla="*/ 1 h 218"/>
                <a:gd name="T4" fmla="*/ 1 w 174"/>
                <a:gd name="T5" fmla="*/ 0 h 218"/>
                <a:gd name="T6" fmla="*/ 1 w 174"/>
                <a:gd name="T7" fmla="*/ 1 h 218"/>
                <a:gd name="T8" fmla="*/ 0 w 174"/>
                <a:gd name="T9" fmla="*/ 1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218">
                  <a:moveTo>
                    <a:pt x="0" y="218"/>
                  </a:moveTo>
                  <a:lnTo>
                    <a:pt x="0" y="174"/>
                  </a:lnTo>
                  <a:lnTo>
                    <a:pt x="174" y="0"/>
                  </a:lnTo>
                  <a:lnTo>
                    <a:pt x="174" y="44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9B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" name="Freeform 619"/>
            <p:cNvSpPr>
              <a:spLocks/>
            </p:cNvSpPr>
            <p:nvPr/>
          </p:nvSpPr>
          <p:spPr bwMode="auto">
            <a:xfrm>
              <a:off x="4597" y="1357"/>
              <a:ext cx="776" cy="87"/>
            </a:xfrm>
            <a:custGeom>
              <a:avLst/>
              <a:gdLst>
                <a:gd name="T0" fmla="*/ 0 w 1553"/>
                <a:gd name="T1" fmla="*/ 1 h 174"/>
                <a:gd name="T2" fmla="*/ 0 w 1553"/>
                <a:gd name="T3" fmla="*/ 1 h 174"/>
                <a:gd name="T4" fmla="*/ 0 w 1553"/>
                <a:gd name="T5" fmla="*/ 0 h 174"/>
                <a:gd name="T6" fmla="*/ 0 w 1553"/>
                <a:gd name="T7" fmla="*/ 0 h 174"/>
                <a:gd name="T8" fmla="*/ 0 w 1553"/>
                <a:gd name="T9" fmla="*/ 1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3" h="174">
                  <a:moveTo>
                    <a:pt x="1379" y="174"/>
                  </a:moveTo>
                  <a:lnTo>
                    <a:pt x="0" y="174"/>
                  </a:lnTo>
                  <a:lnTo>
                    <a:pt x="174" y="0"/>
                  </a:lnTo>
                  <a:lnTo>
                    <a:pt x="1553" y="0"/>
                  </a:lnTo>
                  <a:lnTo>
                    <a:pt x="1379" y="174"/>
                  </a:lnTo>
                  <a:close/>
                </a:path>
              </a:pathLst>
            </a:custGeom>
            <a:solidFill>
              <a:srgbClr val="9B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0" name="Rectangle 629"/>
            <p:cNvSpPr>
              <a:spLocks noChangeArrowheads="1"/>
            </p:cNvSpPr>
            <p:nvPr/>
          </p:nvSpPr>
          <p:spPr bwMode="auto">
            <a:xfrm>
              <a:off x="4597" y="1444"/>
              <a:ext cx="689" cy="23"/>
            </a:xfrm>
            <a:prstGeom prst="rect">
              <a:avLst/>
            </a:prstGeom>
            <a:solidFill>
              <a:srgbClr val="9B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</p:grpSp>
      <p:sp>
        <p:nvSpPr>
          <p:cNvPr id="631" name="Freeform 621"/>
          <p:cNvSpPr>
            <a:spLocks/>
          </p:cNvSpPr>
          <p:nvPr/>
        </p:nvSpPr>
        <p:spPr bwMode="auto">
          <a:xfrm>
            <a:off x="5960022" y="5046446"/>
            <a:ext cx="1533525" cy="230188"/>
          </a:xfrm>
          <a:custGeom>
            <a:avLst/>
            <a:gdLst>
              <a:gd name="T0" fmla="*/ 2147483646 w 966"/>
              <a:gd name="T1" fmla="*/ 2147483646 h 145"/>
              <a:gd name="T2" fmla="*/ 2147483646 w 966"/>
              <a:gd name="T3" fmla="*/ 2147483646 h 145"/>
              <a:gd name="T4" fmla="*/ 2147483646 w 966"/>
              <a:gd name="T5" fmla="*/ 2147483646 h 145"/>
              <a:gd name="T6" fmla="*/ 0 w 966"/>
              <a:gd name="T7" fmla="*/ 2147483646 h 145"/>
              <a:gd name="T8" fmla="*/ 2147483646 w 966"/>
              <a:gd name="T9" fmla="*/ 0 h 145"/>
              <a:gd name="T10" fmla="*/ 2147483646 w 966"/>
              <a:gd name="T11" fmla="*/ 0 h 145"/>
              <a:gd name="T12" fmla="*/ 2147483646 w 966"/>
              <a:gd name="T13" fmla="*/ 2147483646 h 145"/>
              <a:gd name="T14" fmla="*/ 2147483646 w 966"/>
              <a:gd name="T15" fmla="*/ 2147483646 h 145"/>
              <a:gd name="T16" fmla="*/ 2147483646 w 966"/>
              <a:gd name="T17" fmla="*/ 2147483646 h 145"/>
              <a:gd name="T18" fmla="*/ 2147483646 w 966"/>
              <a:gd name="T19" fmla="*/ 2147483646 h 1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66" h="145">
                <a:moveTo>
                  <a:pt x="941" y="145"/>
                </a:moveTo>
                <a:lnTo>
                  <a:pt x="38" y="145"/>
                </a:lnTo>
                <a:lnTo>
                  <a:pt x="8" y="128"/>
                </a:lnTo>
                <a:lnTo>
                  <a:pt x="0" y="112"/>
                </a:lnTo>
                <a:lnTo>
                  <a:pt x="88" y="0"/>
                </a:lnTo>
                <a:lnTo>
                  <a:pt x="966" y="0"/>
                </a:lnTo>
                <a:lnTo>
                  <a:pt x="966" y="24"/>
                </a:lnTo>
                <a:lnTo>
                  <a:pt x="964" y="56"/>
                </a:lnTo>
                <a:lnTo>
                  <a:pt x="954" y="96"/>
                </a:lnTo>
                <a:lnTo>
                  <a:pt x="941" y="145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32" name="Group 622"/>
          <p:cNvGrpSpPr>
            <a:grpSpLocks/>
          </p:cNvGrpSpPr>
          <p:nvPr/>
        </p:nvGrpSpPr>
        <p:grpSpPr bwMode="auto">
          <a:xfrm>
            <a:off x="6118772" y="3309722"/>
            <a:ext cx="1295400" cy="2544763"/>
            <a:chOff x="3504" y="1872"/>
            <a:chExt cx="816" cy="1603"/>
          </a:xfrm>
        </p:grpSpPr>
        <p:sp>
          <p:nvSpPr>
            <p:cNvPr id="633" name="Rectangle 632"/>
            <p:cNvSpPr>
              <a:spLocks noChangeArrowheads="1"/>
            </p:cNvSpPr>
            <p:nvPr/>
          </p:nvSpPr>
          <p:spPr bwMode="auto">
            <a:xfrm>
              <a:off x="3877" y="3359"/>
              <a:ext cx="4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 dirty="0">
                  <a:solidFill>
                    <a:srgbClr val="3333CC"/>
                  </a:solidFill>
                  <a:latin typeface="Comic Sans MS" panose="030F0702030302020204" pitchFamily="66" charset="0"/>
                </a:rPr>
                <a:t> </a:t>
              </a:r>
              <a:endParaRPr lang="en-US" altLang="fr-FR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34" name="Rectangle 633"/>
            <p:cNvSpPr>
              <a:spLocks noChangeArrowheads="1"/>
            </p:cNvSpPr>
            <p:nvPr/>
          </p:nvSpPr>
          <p:spPr bwMode="auto">
            <a:xfrm>
              <a:off x="3989" y="3359"/>
              <a:ext cx="4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 dirty="0">
                  <a:solidFill>
                    <a:srgbClr val="3333CC"/>
                  </a:solidFill>
                  <a:latin typeface="Comic Sans MS" panose="030F0702030302020204" pitchFamily="66" charset="0"/>
                </a:rPr>
                <a:t> </a:t>
              </a:r>
              <a:endParaRPr lang="en-US" altLang="fr-FR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35" name="Rectangle 634"/>
            <p:cNvSpPr>
              <a:spLocks noChangeArrowheads="1"/>
            </p:cNvSpPr>
            <p:nvPr/>
          </p:nvSpPr>
          <p:spPr bwMode="auto">
            <a:xfrm>
              <a:off x="3637" y="2717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400" b="1" dirty="0">
                  <a:solidFill>
                    <a:srgbClr val="B2B2B2"/>
                  </a:solidFill>
                  <a:latin typeface="Comic Sans MS" panose="030F0702030302020204" pitchFamily="66" charset="0"/>
                </a:rPr>
                <a:t>Si</a:t>
              </a:r>
              <a:endParaRPr lang="en-US" altLang="fr-FR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" name="Rectangle 635"/>
            <p:cNvSpPr>
              <a:spLocks noChangeArrowheads="1"/>
            </p:cNvSpPr>
            <p:nvPr/>
          </p:nvSpPr>
          <p:spPr bwMode="auto">
            <a:xfrm>
              <a:off x="3764" y="2717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400" b="1" dirty="0">
                  <a:solidFill>
                    <a:srgbClr val="00FF00"/>
                  </a:solidFill>
                  <a:latin typeface="Comic Sans MS" panose="030F0702030302020204" pitchFamily="66" charset="0"/>
                </a:rPr>
                <a:t>F</a:t>
              </a:r>
              <a:endParaRPr lang="en-US" altLang="fr-FR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37" name="Rectangle 636"/>
            <p:cNvSpPr>
              <a:spLocks noChangeArrowheads="1"/>
            </p:cNvSpPr>
            <p:nvPr/>
          </p:nvSpPr>
          <p:spPr bwMode="auto">
            <a:xfrm>
              <a:off x="3844" y="2794"/>
              <a:ext cx="4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900" b="1" dirty="0">
                  <a:solidFill>
                    <a:srgbClr val="00FF00"/>
                  </a:solidFill>
                  <a:latin typeface="Comic Sans MS" panose="030F0702030302020204" pitchFamily="66" charset="0"/>
                </a:rPr>
                <a:t>4</a:t>
              </a:r>
              <a:endParaRPr lang="en-US" altLang="fr-FR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8" name="Oval 628"/>
            <p:cNvSpPr>
              <a:spLocks noChangeArrowheads="1"/>
            </p:cNvSpPr>
            <p:nvPr/>
          </p:nvSpPr>
          <p:spPr bwMode="auto">
            <a:xfrm>
              <a:off x="4224" y="2736"/>
              <a:ext cx="48" cy="49"/>
            </a:xfrm>
            <a:prstGeom prst="ellipse">
              <a:avLst/>
            </a:prstGeom>
            <a:solidFill>
              <a:srgbClr val="990099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39" name="Oval 629"/>
            <p:cNvSpPr>
              <a:spLocks noChangeArrowheads="1"/>
            </p:cNvSpPr>
            <p:nvPr/>
          </p:nvSpPr>
          <p:spPr bwMode="auto">
            <a:xfrm>
              <a:off x="3936" y="1920"/>
              <a:ext cx="61" cy="64"/>
            </a:xfrm>
            <a:prstGeom prst="ellipse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40" name="Oval 630"/>
            <p:cNvSpPr>
              <a:spLocks noChangeArrowheads="1"/>
            </p:cNvSpPr>
            <p:nvPr/>
          </p:nvSpPr>
          <p:spPr bwMode="auto">
            <a:xfrm>
              <a:off x="3936" y="2304"/>
              <a:ext cx="61" cy="64"/>
            </a:xfrm>
            <a:prstGeom prst="ellipse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41" name="Oval 631"/>
            <p:cNvSpPr>
              <a:spLocks noChangeArrowheads="1"/>
            </p:cNvSpPr>
            <p:nvPr/>
          </p:nvSpPr>
          <p:spPr bwMode="auto">
            <a:xfrm>
              <a:off x="4080" y="2096"/>
              <a:ext cx="61" cy="64"/>
            </a:xfrm>
            <a:prstGeom prst="ellipse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42" name="Oval 632"/>
            <p:cNvSpPr>
              <a:spLocks noChangeArrowheads="1"/>
            </p:cNvSpPr>
            <p:nvPr/>
          </p:nvSpPr>
          <p:spPr bwMode="auto">
            <a:xfrm>
              <a:off x="3648" y="2160"/>
              <a:ext cx="61" cy="64"/>
            </a:xfrm>
            <a:prstGeom prst="ellipse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43" name="Oval 633"/>
            <p:cNvSpPr>
              <a:spLocks noChangeArrowheads="1"/>
            </p:cNvSpPr>
            <p:nvPr/>
          </p:nvSpPr>
          <p:spPr bwMode="auto">
            <a:xfrm>
              <a:off x="4032" y="2640"/>
              <a:ext cx="61" cy="64"/>
            </a:xfrm>
            <a:prstGeom prst="ellipse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44" name="Oval 634"/>
            <p:cNvSpPr>
              <a:spLocks noChangeArrowheads="1"/>
            </p:cNvSpPr>
            <p:nvPr/>
          </p:nvSpPr>
          <p:spPr bwMode="auto">
            <a:xfrm>
              <a:off x="3552" y="2976"/>
              <a:ext cx="61" cy="64"/>
            </a:xfrm>
            <a:prstGeom prst="ellipse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45" name="Oval 635"/>
            <p:cNvSpPr>
              <a:spLocks noChangeArrowheads="1"/>
            </p:cNvSpPr>
            <p:nvPr/>
          </p:nvSpPr>
          <p:spPr bwMode="auto">
            <a:xfrm>
              <a:off x="3504" y="2016"/>
              <a:ext cx="48" cy="49"/>
            </a:xfrm>
            <a:prstGeom prst="ellipse">
              <a:avLst/>
            </a:prstGeom>
            <a:solidFill>
              <a:srgbClr val="990099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46" name="Oval 636"/>
            <p:cNvSpPr>
              <a:spLocks noChangeArrowheads="1"/>
            </p:cNvSpPr>
            <p:nvPr/>
          </p:nvSpPr>
          <p:spPr bwMode="auto">
            <a:xfrm>
              <a:off x="4224" y="2111"/>
              <a:ext cx="48" cy="49"/>
            </a:xfrm>
            <a:prstGeom prst="ellipse">
              <a:avLst/>
            </a:prstGeom>
            <a:solidFill>
              <a:srgbClr val="990099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47" name="Oval 637"/>
            <p:cNvSpPr>
              <a:spLocks noChangeArrowheads="1"/>
            </p:cNvSpPr>
            <p:nvPr/>
          </p:nvSpPr>
          <p:spPr bwMode="auto">
            <a:xfrm>
              <a:off x="3888" y="2976"/>
              <a:ext cx="48" cy="49"/>
            </a:xfrm>
            <a:prstGeom prst="ellipse">
              <a:avLst/>
            </a:prstGeom>
            <a:solidFill>
              <a:srgbClr val="990099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48" name="Oval 638"/>
            <p:cNvSpPr>
              <a:spLocks noChangeArrowheads="1"/>
            </p:cNvSpPr>
            <p:nvPr/>
          </p:nvSpPr>
          <p:spPr bwMode="auto">
            <a:xfrm>
              <a:off x="4272" y="2400"/>
              <a:ext cx="48" cy="49"/>
            </a:xfrm>
            <a:prstGeom prst="ellipse">
              <a:avLst/>
            </a:prstGeom>
            <a:solidFill>
              <a:srgbClr val="990099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49" name="Oval 639"/>
            <p:cNvSpPr>
              <a:spLocks noChangeArrowheads="1"/>
            </p:cNvSpPr>
            <p:nvPr/>
          </p:nvSpPr>
          <p:spPr bwMode="auto">
            <a:xfrm>
              <a:off x="3840" y="2111"/>
              <a:ext cx="48" cy="49"/>
            </a:xfrm>
            <a:prstGeom prst="ellipse">
              <a:avLst/>
            </a:prstGeom>
            <a:solidFill>
              <a:srgbClr val="990099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sp>
          <p:nvSpPr>
            <p:cNvPr id="650" name="Oval 640"/>
            <p:cNvSpPr>
              <a:spLocks noChangeArrowheads="1"/>
            </p:cNvSpPr>
            <p:nvPr/>
          </p:nvSpPr>
          <p:spPr bwMode="auto">
            <a:xfrm>
              <a:off x="3504" y="2496"/>
              <a:ext cx="48" cy="49"/>
            </a:xfrm>
            <a:prstGeom prst="ellipse">
              <a:avLst/>
            </a:prstGeom>
            <a:solidFill>
              <a:srgbClr val="990099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grpSp>
          <p:nvGrpSpPr>
            <p:cNvPr id="651" name="Group 641"/>
            <p:cNvGrpSpPr>
              <a:grpSpLocks/>
            </p:cNvGrpSpPr>
            <p:nvPr/>
          </p:nvGrpSpPr>
          <p:grpSpPr bwMode="auto">
            <a:xfrm>
              <a:off x="3696" y="1872"/>
              <a:ext cx="112" cy="114"/>
              <a:chOff x="3744" y="1193"/>
              <a:chExt cx="94" cy="93"/>
            </a:xfrm>
          </p:grpSpPr>
          <p:sp>
            <p:nvSpPr>
              <p:cNvPr id="814" name="Oval 642"/>
              <p:cNvSpPr>
                <a:spLocks noChangeArrowheads="1"/>
              </p:cNvSpPr>
              <p:nvPr/>
            </p:nvSpPr>
            <p:spPr bwMode="auto">
              <a:xfrm>
                <a:off x="3744" y="1225"/>
                <a:ext cx="42" cy="44"/>
              </a:xfrm>
              <a:prstGeom prst="ellipse">
                <a:avLst/>
              </a:prstGeom>
              <a:solidFill>
                <a:srgbClr val="00FF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  <p:sp>
            <p:nvSpPr>
              <p:cNvPr id="815" name="Oval 643"/>
              <p:cNvSpPr>
                <a:spLocks noChangeArrowheads="1"/>
              </p:cNvSpPr>
              <p:nvPr/>
            </p:nvSpPr>
            <p:spPr bwMode="auto">
              <a:xfrm>
                <a:off x="3763" y="1205"/>
                <a:ext cx="60" cy="61"/>
              </a:xfrm>
              <a:prstGeom prst="ellipse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  <p:sp>
            <p:nvSpPr>
              <p:cNvPr id="816" name="Oval 644"/>
              <p:cNvSpPr>
                <a:spLocks noChangeArrowheads="1"/>
              </p:cNvSpPr>
              <p:nvPr/>
            </p:nvSpPr>
            <p:spPr bwMode="auto">
              <a:xfrm>
                <a:off x="3752" y="1193"/>
                <a:ext cx="43" cy="43"/>
              </a:xfrm>
              <a:prstGeom prst="ellipse">
                <a:avLst/>
              </a:prstGeom>
              <a:solidFill>
                <a:srgbClr val="00FF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  <p:sp>
            <p:nvSpPr>
              <p:cNvPr id="817" name="Oval 645"/>
              <p:cNvSpPr>
                <a:spLocks noChangeArrowheads="1"/>
              </p:cNvSpPr>
              <p:nvPr/>
            </p:nvSpPr>
            <p:spPr bwMode="auto">
              <a:xfrm>
                <a:off x="3787" y="1234"/>
                <a:ext cx="51" cy="52"/>
              </a:xfrm>
              <a:prstGeom prst="ellipse">
                <a:avLst/>
              </a:prstGeom>
              <a:solidFill>
                <a:srgbClr val="00FF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</p:grpSp>
        <p:sp>
          <p:nvSpPr>
            <p:cNvPr id="652" name="Oval 646"/>
            <p:cNvSpPr>
              <a:spLocks noChangeArrowheads="1"/>
            </p:cNvSpPr>
            <p:nvPr/>
          </p:nvSpPr>
          <p:spPr bwMode="auto">
            <a:xfrm>
              <a:off x="4128" y="2976"/>
              <a:ext cx="61" cy="64"/>
            </a:xfrm>
            <a:prstGeom prst="ellipse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 dirty="0"/>
            </a:p>
          </p:txBody>
        </p:sp>
        <p:grpSp>
          <p:nvGrpSpPr>
            <p:cNvPr id="653" name="Group 647"/>
            <p:cNvGrpSpPr>
              <a:grpSpLocks/>
            </p:cNvGrpSpPr>
            <p:nvPr/>
          </p:nvGrpSpPr>
          <p:grpSpPr bwMode="auto">
            <a:xfrm>
              <a:off x="3686" y="2352"/>
              <a:ext cx="490" cy="720"/>
              <a:chOff x="3686" y="2352"/>
              <a:chExt cx="490" cy="720"/>
            </a:xfrm>
          </p:grpSpPr>
          <p:grpSp>
            <p:nvGrpSpPr>
              <p:cNvPr id="654" name="Group 648"/>
              <p:cNvGrpSpPr>
                <a:grpSpLocks/>
              </p:cNvGrpSpPr>
              <p:nvPr/>
            </p:nvGrpSpPr>
            <p:grpSpPr bwMode="auto">
              <a:xfrm>
                <a:off x="3686" y="2912"/>
                <a:ext cx="114" cy="112"/>
                <a:chOff x="3963" y="2170"/>
                <a:chExt cx="95" cy="92"/>
              </a:xfrm>
            </p:grpSpPr>
            <p:sp>
              <p:nvSpPr>
                <p:cNvPr id="775" name="Oval 649"/>
                <p:cNvSpPr>
                  <a:spLocks noChangeArrowheads="1"/>
                </p:cNvSpPr>
                <p:nvPr/>
              </p:nvSpPr>
              <p:spPr bwMode="auto">
                <a:xfrm>
                  <a:off x="3963" y="2202"/>
                  <a:ext cx="43" cy="43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776" name="Oval 650"/>
                <p:cNvSpPr>
                  <a:spLocks noChangeArrowheads="1"/>
                </p:cNvSpPr>
                <p:nvPr/>
              </p:nvSpPr>
              <p:spPr bwMode="auto">
                <a:xfrm>
                  <a:off x="4009" y="2173"/>
                  <a:ext cx="38" cy="38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grpSp>
              <p:nvGrpSpPr>
                <p:cNvPr id="777" name="Group 651"/>
                <p:cNvGrpSpPr>
                  <a:grpSpLocks/>
                </p:cNvGrpSpPr>
                <p:nvPr/>
              </p:nvGrpSpPr>
              <p:grpSpPr bwMode="auto">
                <a:xfrm>
                  <a:off x="3983" y="2182"/>
                  <a:ext cx="59" cy="60"/>
                  <a:chOff x="3983" y="2182"/>
                  <a:chExt cx="59" cy="60"/>
                </a:xfrm>
              </p:grpSpPr>
              <p:grpSp>
                <p:nvGrpSpPr>
                  <p:cNvPr id="780" name="Group 652"/>
                  <p:cNvGrpSpPr>
                    <a:grpSpLocks/>
                  </p:cNvGrpSpPr>
                  <p:nvPr/>
                </p:nvGrpSpPr>
                <p:grpSpPr bwMode="auto">
                  <a:xfrm>
                    <a:off x="3983" y="2182"/>
                    <a:ext cx="59" cy="60"/>
                    <a:chOff x="3983" y="2182"/>
                    <a:chExt cx="59" cy="60"/>
                  </a:xfrm>
                </p:grpSpPr>
                <p:sp>
                  <p:nvSpPr>
                    <p:cNvPr id="782" name="Oval 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9" cy="60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83" name="Oval 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8" cy="58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84" name="Oval 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7" cy="58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85" name="Oval 6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4" y="2183"/>
                      <a:ext cx="55" cy="56"/>
                    </a:xfrm>
                    <a:prstGeom prst="ellipse">
                      <a:avLst/>
                    </a:prstGeom>
                    <a:solidFill>
                      <a:srgbClr val="CCC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86" name="Oval 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184"/>
                      <a:ext cx="53" cy="54"/>
                    </a:xfrm>
                    <a:prstGeom prst="ellipse">
                      <a:avLst/>
                    </a:prstGeom>
                    <a:solidFill>
                      <a:srgbClr val="CDCE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87" name="Oval 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6" y="2185"/>
                      <a:ext cx="51" cy="52"/>
                    </a:xfrm>
                    <a:prstGeom prst="ellipse">
                      <a:avLst/>
                    </a:prstGeom>
                    <a:solidFill>
                      <a:srgbClr val="CDC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88" name="Oval 6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7" y="2186"/>
                      <a:ext cx="49" cy="50"/>
                    </a:xfrm>
                    <a:prstGeom prst="ellipse">
                      <a:avLst/>
                    </a:prstGeom>
                    <a:solidFill>
                      <a:srgbClr val="CED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89" name="Oval 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8" y="2187"/>
                      <a:ext cx="48" cy="48"/>
                    </a:xfrm>
                    <a:prstGeom prst="ellipse">
                      <a:avLst/>
                    </a:prstGeom>
                    <a:solidFill>
                      <a:srgbClr val="CED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90" name="Oval 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9" y="2188"/>
                      <a:ext cx="46" cy="46"/>
                    </a:xfrm>
                    <a:prstGeom prst="ellipse">
                      <a:avLst/>
                    </a:prstGeom>
                    <a:solidFill>
                      <a:srgbClr val="CFD3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91" name="Oval 6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9" y="2189"/>
                      <a:ext cx="44" cy="44"/>
                    </a:xfrm>
                    <a:prstGeom prst="ellipse">
                      <a:avLst/>
                    </a:prstGeom>
                    <a:solidFill>
                      <a:srgbClr val="D0D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92" name="Oval 6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0" y="2190"/>
                      <a:ext cx="42" cy="42"/>
                    </a:xfrm>
                    <a:prstGeom prst="ellipse">
                      <a:avLst/>
                    </a:prstGeom>
                    <a:solidFill>
                      <a:srgbClr val="D1D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93" name="Oval 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2" y="2191"/>
                      <a:ext cx="39" cy="40"/>
                    </a:xfrm>
                    <a:prstGeom prst="ellipse">
                      <a:avLst/>
                    </a:prstGeom>
                    <a:solidFill>
                      <a:srgbClr val="D2D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94" name="Oval 6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" y="2192"/>
                      <a:ext cx="37" cy="38"/>
                    </a:xfrm>
                    <a:prstGeom prst="ellipse">
                      <a:avLst/>
                    </a:prstGeom>
                    <a:solidFill>
                      <a:srgbClr val="D3DA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95" name="Oval 6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4" y="2193"/>
                      <a:ext cx="36" cy="36"/>
                    </a:xfrm>
                    <a:prstGeom prst="ellipse">
                      <a:avLst/>
                    </a:prstGeom>
                    <a:solidFill>
                      <a:srgbClr val="D4D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96" name="Oval 6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5" y="2193"/>
                      <a:ext cx="34" cy="35"/>
                    </a:xfrm>
                    <a:prstGeom prst="ellipse">
                      <a:avLst/>
                    </a:prstGeom>
                    <a:solidFill>
                      <a:srgbClr val="D5D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97" name="Oval 6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5" y="2194"/>
                      <a:ext cx="33" cy="34"/>
                    </a:xfrm>
                    <a:prstGeom prst="ellipse">
                      <a:avLst/>
                    </a:prstGeom>
                    <a:solidFill>
                      <a:srgbClr val="D6E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98" name="Oval 6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6" y="2196"/>
                      <a:ext cx="31" cy="31"/>
                    </a:xfrm>
                    <a:prstGeom prst="ellipse">
                      <a:avLst/>
                    </a:prstGeom>
                    <a:solidFill>
                      <a:srgbClr val="D7E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99" name="Oval 6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7" y="2197"/>
                      <a:ext cx="29" cy="29"/>
                    </a:xfrm>
                    <a:prstGeom prst="ellipse">
                      <a:avLst/>
                    </a:prstGeom>
                    <a:solidFill>
                      <a:srgbClr val="D9E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00" name="Oval 6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8" y="2198"/>
                      <a:ext cx="27" cy="27"/>
                    </a:xfrm>
                    <a:prstGeom prst="ellipse">
                      <a:avLst/>
                    </a:prstGeom>
                    <a:solidFill>
                      <a:srgbClr val="DAE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01" name="Oval 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9" y="2199"/>
                      <a:ext cx="25" cy="25"/>
                    </a:xfrm>
                    <a:prstGeom prst="ellipse">
                      <a:avLst/>
                    </a:prstGeom>
                    <a:solidFill>
                      <a:srgbClr val="DBEB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02" name="Oval 6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0" y="2199"/>
                      <a:ext cx="24" cy="24"/>
                    </a:xfrm>
                    <a:prstGeom prst="ellipse">
                      <a:avLst/>
                    </a:prstGeom>
                    <a:solidFill>
                      <a:srgbClr val="DCE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03" name="Oval 6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1" y="2200"/>
                      <a:ext cx="22" cy="22"/>
                    </a:xfrm>
                    <a:prstGeom prst="ellipse">
                      <a:avLst/>
                    </a:prstGeom>
                    <a:solidFill>
                      <a:srgbClr val="DDE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04" name="Oval 6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2" y="2201"/>
                      <a:ext cx="20" cy="21"/>
                    </a:xfrm>
                    <a:prstGeom prst="ellipse">
                      <a:avLst/>
                    </a:prstGeom>
                    <a:solidFill>
                      <a:srgbClr val="DEF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05" name="Oval 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3" y="2202"/>
                      <a:ext cx="18" cy="19"/>
                    </a:xfrm>
                    <a:prstGeom prst="ellipse">
                      <a:avLst/>
                    </a:prstGeom>
                    <a:solidFill>
                      <a:srgbClr val="DFF2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06" name="Oval 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4" y="2204"/>
                      <a:ext cx="16" cy="16"/>
                    </a:xfrm>
                    <a:prstGeom prst="ellipse">
                      <a:avLst/>
                    </a:prstGeom>
                    <a:solidFill>
                      <a:srgbClr val="DFF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07" name="Oval 6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5" y="2205"/>
                      <a:ext cx="13" cy="13"/>
                    </a:xfrm>
                    <a:prstGeom prst="ellipse">
                      <a:avLst/>
                    </a:prstGeom>
                    <a:solidFill>
                      <a:srgbClr val="E0F5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08" name="Oval 6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6" y="2205"/>
                      <a:ext cx="12" cy="12"/>
                    </a:xfrm>
                    <a:prstGeom prst="ellipse">
                      <a:avLst/>
                    </a:prstGeom>
                    <a:solidFill>
                      <a:srgbClr val="E1F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09" name="Oval 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2206"/>
                      <a:ext cx="10" cy="11"/>
                    </a:xfrm>
                    <a:prstGeom prst="ellipse">
                      <a:avLst/>
                    </a:prstGeom>
                    <a:solidFill>
                      <a:srgbClr val="E1F7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10" name="Oval 6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2207"/>
                      <a:ext cx="9" cy="9"/>
                    </a:xfrm>
                    <a:prstGeom prst="ellipse">
                      <a:avLst/>
                    </a:prstGeom>
                    <a:solidFill>
                      <a:srgbClr val="E2F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11" name="Oval 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8" y="2208"/>
                      <a:ext cx="7" cy="7"/>
                    </a:xfrm>
                    <a:prstGeom prst="ellipse">
                      <a:avLst/>
                    </a:prstGeom>
                    <a:solidFill>
                      <a:srgbClr val="E2F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12" name="Oval 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9" y="2209"/>
                      <a:ext cx="5" cy="5"/>
                    </a:xfrm>
                    <a:prstGeom prst="ellipse">
                      <a:avLst/>
                    </a:prstGeom>
                    <a:solidFill>
                      <a:srgbClr val="E2F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813" name="Oval 6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0" y="2210"/>
                      <a:ext cx="3" cy="3"/>
                    </a:xfrm>
                    <a:prstGeom prst="ellipse">
                      <a:avLst/>
                    </a:prstGeom>
                    <a:solidFill>
                      <a:srgbClr val="E2F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</p:grpSp>
              <p:sp>
                <p:nvSpPr>
                  <p:cNvPr id="781" name="Oval 685"/>
                  <p:cNvSpPr>
                    <a:spLocks noChangeArrowheads="1"/>
                  </p:cNvSpPr>
                  <p:nvPr/>
                </p:nvSpPr>
                <p:spPr bwMode="auto">
                  <a:xfrm>
                    <a:off x="3983" y="2182"/>
                    <a:ext cx="59" cy="60"/>
                  </a:xfrm>
                  <a:prstGeom prst="ellips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sp>
              <p:nvSpPr>
                <p:cNvPr id="778" name="Oval 686"/>
                <p:cNvSpPr>
                  <a:spLocks noChangeArrowheads="1"/>
                </p:cNvSpPr>
                <p:nvPr/>
              </p:nvSpPr>
              <p:spPr bwMode="auto">
                <a:xfrm>
                  <a:off x="3972" y="2170"/>
                  <a:ext cx="42" cy="42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779" name="Oval 687"/>
                <p:cNvSpPr>
                  <a:spLocks noChangeArrowheads="1"/>
                </p:cNvSpPr>
                <p:nvPr/>
              </p:nvSpPr>
              <p:spPr bwMode="auto">
                <a:xfrm>
                  <a:off x="4007" y="2211"/>
                  <a:ext cx="51" cy="51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</p:grpSp>
          <p:grpSp>
            <p:nvGrpSpPr>
              <p:cNvPr id="655" name="Group 688"/>
              <p:cNvGrpSpPr>
                <a:grpSpLocks/>
              </p:cNvGrpSpPr>
              <p:nvPr/>
            </p:nvGrpSpPr>
            <p:grpSpPr bwMode="auto">
              <a:xfrm>
                <a:off x="3966" y="2960"/>
                <a:ext cx="114" cy="112"/>
                <a:chOff x="3963" y="2170"/>
                <a:chExt cx="95" cy="92"/>
              </a:xfrm>
            </p:grpSpPr>
            <p:sp>
              <p:nvSpPr>
                <p:cNvPr id="736" name="Oval 689"/>
                <p:cNvSpPr>
                  <a:spLocks noChangeArrowheads="1"/>
                </p:cNvSpPr>
                <p:nvPr/>
              </p:nvSpPr>
              <p:spPr bwMode="auto">
                <a:xfrm>
                  <a:off x="3963" y="2202"/>
                  <a:ext cx="43" cy="43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737" name="Oval 690"/>
                <p:cNvSpPr>
                  <a:spLocks noChangeArrowheads="1"/>
                </p:cNvSpPr>
                <p:nvPr/>
              </p:nvSpPr>
              <p:spPr bwMode="auto">
                <a:xfrm>
                  <a:off x="4009" y="2173"/>
                  <a:ext cx="38" cy="38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grpSp>
              <p:nvGrpSpPr>
                <p:cNvPr id="738" name="Group 691"/>
                <p:cNvGrpSpPr>
                  <a:grpSpLocks/>
                </p:cNvGrpSpPr>
                <p:nvPr/>
              </p:nvGrpSpPr>
              <p:grpSpPr bwMode="auto">
                <a:xfrm>
                  <a:off x="3983" y="2182"/>
                  <a:ext cx="59" cy="60"/>
                  <a:chOff x="3983" y="2182"/>
                  <a:chExt cx="59" cy="60"/>
                </a:xfrm>
              </p:grpSpPr>
              <p:grpSp>
                <p:nvGrpSpPr>
                  <p:cNvPr id="741" name="Group 692"/>
                  <p:cNvGrpSpPr>
                    <a:grpSpLocks/>
                  </p:cNvGrpSpPr>
                  <p:nvPr/>
                </p:nvGrpSpPr>
                <p:grpSpPr bwMode="auto">
                  <a:xfrm>
                    <a:off x="3983" y="2182"/>
                    <a:ext cx="59" cy="60"/>
                    <a:chOff x="3983" y="2182"/>
                    <a:chExt cx="59" cy="60"/>
                  </a:xfrm>
                </p:grpSpPr>
                <p:sp>
                  <p:nvSpPr>
                    <p:cNvPr id="743" name="Oval 6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9" cy="60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44" name="Oval 6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8" cy="58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45" name="Oval 6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7" cy="58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46" name="Oval 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4" y="2183"/>
                      <a:ext cx="55" cy="56"/>
                    </a:xfrm>
                    <a:prstGeom prst="ellipse">
                      <a:avLst/>
                    </a:prstGeom>
                    <a:solidFill>
                      <a:srgbClr val="CCC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47" name="Oval 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184"/>
                      <a:ext cx="53" cy="54"/>
                    </a:xfrm>
                    <a:prstGeom prst="ellipse">
                      <a:avLst/>
                    </a:prstGeom>
                    <a:solidFill>
                      <a:srgbClr val="CDCE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48" name="Oval 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6" y="2185"/>
                      <a:ext cx="51" cy="52"/>
                    </a:xfrm>
                    <a:prstGeom prst="ellipse">
                      <a:avLst/>
                    </a:prstGeom>
                    <a:solidFill>
                      <a:srgbClr val="CDC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49" name="Oval 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7" y="2186"/>
                      <a:ext cx="49" cy="50"/>
                    </a:xfrm>
                    <a:prstGeom prst="ellipse">
                      <a:avLst/>
                    </a:prstGeom>
                    <a:solidFill>
                      <a:srgbClr val="CED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50" name="Oval 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8" y="2187"/>
                      <a:ext cx="48" cy="48"/>
                    </a:xfrm>
                    <a:prstGeom prst="ellipse">
                      <a:avLst/>
                    </a:prstGeom>
                    <a:solidFill>
                      <a:srgbClr val="CED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51" name="Oval 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9" y="2188"/>
                      <a:ext cx="46" cy="46"/>
                    </a:xfrm>
                    <a:prstGeom prst="ellipse">
                      <a:avLst/>
                    </a:prstGeom>
                    <a:solidFill>
                      <a:srgbClr val="CFD3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52" name="Oval 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9" y="2189"/>
                      <a:ext cx="44" cy="44"/>
                    </a:xfrm>
                    <a:prstGeom prst="ellipse">
                      <a:avLst/>
                    </a:prstGeom>
                    <a:solidFill>
                      <a:srgbClr val="D0D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53" name="Oval 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0" y="2190"/>
                      <a:ext cx="42" cy="42"/>
                    </a:xfrm>
                    <a:prstGeom prst="ellipse">
                      <a:avLst/>
                    </a:prstGeom>
                    <a:solidFill>
                      <a:srgbClr val="D1D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54" name="Oval 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2" y="2191"/>
                      <a:ext cx="39" cy="40"/>
                    </a:xfrm>
                    <a:prstGeom prst="ellipse">
                      <a:avLst/>
                    </a:prstGeom>
                    <a:solidFill>
                      <a:srgbClr val="D2D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55" name="Oval 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" y="2192"/>
                      <a:ext cx="37" cy="38"/>
                    </a:xfrm>
                    <a:prstGeom prst="ellipse">
                      <a:avLst/>
                    </a:prstGeom>
                    <a:solidFill>
                      <a:srgbClr val="D3DA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56" name="Oval 7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4" y="2193"/>
                      <a:ext cx="36" cy="36"/>
                    </a:xfrm>
                    <a:prstGeom prst="ellipse">
                      <a:avLst/>
                    </a:prstGeom>
                    <a:solidFill>
                      <a:srgbClr val="D4D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57" name="Oval 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5" y="2193"/>
                      <a:ext cx="34" cy="35"/>
                    </a:xfrm>
                    <a:prstGeom prst="ellipse">
                      <a:avLst/>
                    </a:prstGeom>
                    <a:solidFill>
                      <a:srgbClr val="D5D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58" name="Oval 7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5" y="2194"/>
                      <a:ext cx="33" cy="34"/>
                    </a:xfrm>
                    <a:prstGeom prst="ellipse">
                      <a:avLst/>
                    </a:prstGeom>
                    <a:solidFill>
                      <a:srgbClr val="D6E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59" name="Oval 7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6" y="2196"/>
                      <a:ext cx="31" cy="31"/>
                    </a:xfrm>
                    <a:prstGeom prst="ellipse">
                      <a:avLst/>
                    </a:prstGeom>
                    <a:solidFill>
                      <a:srgbClr val="D7E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60" name="Oval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7" y="2197"/>
                      <a:ext cx="29" cy="29"/>
                    </a:xfrm>
                    <a:prstGeom prst="ellipse">
                      <a:avLst/>
                    </a:prstGeom>
                    <a:solidFill>
                      <a:srgbClr val="D9E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61" name="Oval 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8" y="2198"/>
                      <a:ext cx="27" cy="27"/>
                    </a:xfrm>
                    <a:prstGeom prst="ellipse">
                      <a:avLst/>
                    </a:prstGeom>
                    <a:solidFill>
                      <a:srgbClr val="DAE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62" name="Oval 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9" y="2199"/>
                      <a:ext cx="25" cy="25"/>
                    </a:xfrm>
                    <a:prstGeom prst="ellipse">
                      <a:avLst/>
                    </a:prstGeom>
                    <a:solidFill>
                      <a:srgbClr val="DBEB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63" name="Oval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0" y="2199"/>
                      <a:ext cx="24" cy="24"/>
                    </a:xfrm>
                    <a:prstGeom prst="ellipse">
                      <a:avLst/>
                    </a:prstGeom>
                    <a:solidFill>
                      <a:srgbClr val="DCE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64" name="Oval 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1" y="2200"/>
                      <a:ext cx="22" cy="22"/>
                    </a:xfrm>
                    <a:prstGeom prst="ellipse">
                      <a:avLst/>
                    </a:prstGeom>
                    <a:solidFill>
                      <a:srgbClr val="DDE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65" name="Oval 7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2" y="2201"/>
                      <a:ext cx="20" cy="21"/>
                    </a:xfrm>
                    <a:prstGeom prst="ellipse">
                      <a:avLst/>
                    </a:prstGeom>
                    <a:solidFill>
                      <a:srgbClr val="DEF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66" name="Oval 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3" y="2202"/>
                      <a:ext cx="18" cy="19"/>
                    </a:xfrm>
                    <a:prstGeom prst="ellipse">
                      <a:avLst/>
                    </a:prstGeom>
                    <a:solidFill>
                      <a:srgbClr val="DFF2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67" name="Oval 7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4" y="2204"/>
                      <a:ext cx="16" cy="16"/>
                    </a:xfrm>
                    <a:prstGeom prst="ellipse">
                      <a:avLst/>
                    </a:prstGeom>
                    <a:solidFill>
                      <a:srgbClr val="DFF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68" name="Oval 7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5" y="2205"/>
                      <a:ext cx="13" cy="13"/>
                    </a:xfrm>
                    <a:prstGeom prst="ellipse">
                      <a:avLst/>
                    </a:prstGeom>
                    <a:solidFill>
                      <a:srgbClr val="E0F5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69" name="Oval 7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6" y="2205"/>
                      <a:ext cx="12" cy="12"/>
                    </a:xfrm>
                    <a:prstGeom prst="ellipse">
                      <a:avLst/>
                    </a:prstGeom>
                    <a:solidFill>
                      <a:srgbClr val="E1F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70" name="Oval 7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2206"/>
                      <a:ext cx="10" cy="11"/>
                    </a:xfrm>
                    <a:prstGeom prst="ellipse">
                      <a:avLst/>
                    </a:prstGeom>
                    <a:solidFill>
                      <a:srgbClr val="E1F7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71" name="Oval 7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2207"/>
                      <a:ext cx="9" cy="9"/>
                    </a:xfrm>
                    <a:prstGeom prst="ellipse">
                      <a:avLst/>
                    </a:prstGeom>
                    <a:solidFill>
                      <a:srgbClr val="E2F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72" name="Oval 7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8" y="2208"/>
                      <a:ext cx="7" cy="7"/>
                    </a:xfrm>
                    <a:prstGeom prst="ellipse">
                      <a:avLst/>
                    </a:prstGeom>
                    <a:solidFill>
                      <a:srgbClr val="E2F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73" name="Oval 7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9" y="2209"/>
                      <a:ext cx="5" cy="5"/>
                    </a:xfrm>
                    <a:prstGeom prst="ellipse">
                      <a:avLst/>
                    </a:prstGeom>
                    <a:solidFill>
                      <a:srgbClr val="E2F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74" name="Oval 7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0" y="2210"/>
                      <a:ext cx="3" cy="3"/>
                    </a:xfrm>
                    <a:prstGeom prst="ellipse">
                      <a:avLst/>
                    </a:prstGeom>
                    <a:solidFill>
                      <a:srgbClr val="E2F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</p:grpSp>
              <p:sp>
                <p:nvSpPr>
                  <p:cNvPr id="742" name="Oval 725"/>
                  <p:cNvSpPr>
                    <a:spLocks noChangeArrowheads="1"/>
                  </p:cNvSpPr>
                  <p:nvPr/>
                </p:nvSpPr>
                <p:spPr bwMode="auto">
                  <a:xfrm>
                    <a:off x="3983" y="2182"/>
                    <a:ext cx="59" cy="60"/>
                  </a:xfrm>
                  <a:prstGeom prst="ellips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sp>
              <p:nvSpPr>
                <p:cNvPr id="739" name="Oval 726"/>
                <p:cNvSpPr>
                  <a:spLocks noChangeArrowheads="1"/>
                </p:cNvSpPr>
                <p:nvPr/>
              </p:nvSpPr>
              <p:spPr bwMode="auto">
                <a:xfrm>
                  <a:off x="3972" y="2170"/>
                  <a:ext cx="42" cy="42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740" name="Oval 727"/>
                <p:cNvSpPr>
                  <a:spLocks noChangeArrowheads="1"/>
                </p:cNvSpPr>
                <p:nvPr/>
              </p:nvSpPr>
              <p:spPr bwMode="auto">
                <a:xfrm>
                  <a:off x="4007" y="2211"/>
                  <a:ext cx="51" cy="51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</p:grpSp>
          <p:grpSp>
            <p:nvGrpSpPr>
              <p:cNvPr id="656" name="Group 728"/>
              <p:cNvGrpSpPr>
                <a:grpSpLocks/>
              </p:cNvGrpSpPr>
              <p:nvPr/>
            </p:nvGrpSpPr>
            <p:grpSpPr bwMode="auto">
              <a:xfrm>
                <a:off x="3696" y="2496"/>
                <a:ext cx="114" cy="112"/>
                <a:chOff x="3963" y="2170"/>
                <a:chExt cx="95" cy="92"/>
              </a:xfrm>
            </p:grpSpPr>
            <p:sp>
              <p:nvSpPr>
                <p:cNvPr id="697" name="Oval 729"/>
                <p:cNvSpPr>
                  <a:spLocks noChangeArrowheads="1"/>
                </p:cNvSpPr>
                <p:nvPr/>
              </p:nvSpPr>
              <p:spPr bwMode="auto">
                <a:xfrm>
                  <a:off x="3963" y="2202"/>
                  <a:ext cx="43" cy="43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698" name="Oval 730"/>
                <p:cNvSpPr>
                  <a:spLocks noChangeArrowheads="1"/>
                </p:cNvSpPr>
                <p:nvPr/>
              </p:nvSpPr>
              <p:spPr bwMode="auto">
                <a:xfrm>
                  <a:off x="4009" y="2173"/>
                  <a:ext cx="38" cy="38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grpSp>
              <p:nvGrpSpPr>
                <p:cNvPr id="699" name="Group 731"/>
                <p:cNvGrpSpPr>
                  <a:grpSpLocks/>
                </p:cNvGrpSpPr>
                <p:nvPr/>
              </p:nvGrpSpPr>
              <p:grpSpPr bwMode="auto">
                <a:xfrm>
                  <a:off x="3983" y="2182"/>
                  <a:ext cx="59" cy="60"/>
                  <a:chOff x="3983" y="2182"/>
                  <a:chExt cx="59" cy="60"/>
                </a:xfrm>
              </p:grpSpPr>
              <p:grpSp>
                <p:nvGrpSpPr>
                  <p:cNvPr id="702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3983" y="2182"/>
                    <a:ext cx="59" cy="60"/>
                    <a:chOff x="3983" y="2182"/>
                    <a:chExt cx="59" cy="60"/>
                  </a:xfrm>
                </p:grpSpPr>
                <p:sp>
                  <p:nvSpPr>
                    <p:cNvPr id="704" name="Oval 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9" cy="60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05" name="Oval 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8" cy="58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06" name="Oval 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7" cy="58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07" name="Oval 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4" y="2183"/>
                      <a:ext cx="55" cy="56"/>
                    </a:xfrm>
                    <a:prstGeom prst="ellipse">
                      <a:avLst/>
                    </a:prstGeom>
                    <a:solidFill>
                      <a:srgbClr val="CCC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08" name="Oval 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184"/>
                      <a:ext cx="53" cy="54"/>
                    </a:xfrm>
                    <a:prstGeom prst="ellipse">
                      <a:avLst/>
                    </a:prstGeom>
                    <a:solidFill>
                      <a:srgbClr val="CDCE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09" name="Oval 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6" y="2185"/>
                      <a:ext cx="51" cy="52"/>
                    </a:xfrm>
                    <a:prstGeom prst="ellipse">
                      <a:avLst/>
                    </a:prstGeom>
                    <a:solidFill>
                      <a:srgbClr val="CDC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10" name="Oval 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7" y="2186"/>
                      <a:ext cx="49" cy="50"/>
                    </a:xfrm>
                    <a:prstGeom prst="ellipse">
                      <a:avLst/>
                    </a:prstGeom>
                    <a:solidFill>
                      <a:srgbClr val="CED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11" name="Oval 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8" y="2187"/>
                      <a:ext cx="48" cy="48"/>
                    </a:xfrm>
                    <a:prstGeom prst="ellipse">
                      <a:avLst/>
                    </a:prstGeom>
                    <a:solidFill>
                      <a:srgbClr val="CED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12" name="Oval 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9" y="2188"/>
                      <a:ext cx="46" cy="46"/>
                    </a:xfrm>
                    <a:prstGeom prst="ellipse">
                      <a:avLst/>
                    </a:prstGeom>
                    <a:solidFill>
                      <a:srgbClr val="CFD3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13" name="Oval 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9" y="2189"/>
                      <a:ext cx="44" cy="44"/>
                    </a:xfrm>
                    <a:prstGeom prst="ellipse">
                      <a:avLst/>
                    </a:prstGeom>
                    <a:solidFill>
                      <a:srgbClr val="D0D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14" name="Oval 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0" y="2190"/>
                      <a:ext cx="42" cy="42"/>
                    </a:xfrm>
                    <a:prstGeom prst="ellipse">
                      <a:avLst/>
                    </a:prstGeom>
                    <a:solidFill>
                      <a:srgbClr val="D1D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15" name="Oval 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2" y="2191"/>
                      <a:ext cx="39" cy="40"/>
                    </a:xfrm>
                    <a:prstGeom prst="ellipse">
                      <a:avLst/>
                    </a:prstGeom>
                    <a:solidFill>
                      <a:srgbClr val="D2D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16" name="Oval 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" y="2192"/>
                      <a:ext cx="37" cy="38"/>
                    </a:xfrm>
                    <a:prstGeom prst="ellipse">
                      <a:avLst/>
                    </a:prstGeom>
                    <a:solidFill>
                      <a:srgbClr val="D3DA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17" name="Oval 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4" y="2193"/>
                      <a:ext cx="36" cy="36"/>
                    </a:xfrm>
                    <a:prstGeom prst="ellipse">
                      <a:avLst/>
                    </a:prstGeom>
                    <a:solidFill>
                      <a:srgbClr val="D4D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18" name="Oval 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5" y="2193"/>
                      <a:ext cx="34" cy="35"/>
                    </a:xfrm>
                    <a:prstGeom prst="ellipse">
                      <a:avLst/>
                    </a:prstGeom>
                    <a:solidFill>
                      <a:srgbClr val="D5D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19" name="Oval 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5" y="2194"/>
                      <a:ext cx="33" cy="34"/>
                    </a:xfrm>
                    <a:prstGeom prst="ellipse">
                      <a:avLst/>
                    </a:prstGeom>
                    <a:solidFill>
                      <a:srgbClr val="D6E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20" name="Oval 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6" y="2196"/>
                      <a:ext cx="31" cy="31"/>
                    </a:xfrm>
                    <a:prstGeom prst="ellipse">
                      <a:avLst/>
                    </a:prstGeom>
                    <a:solidFill>
                      <a:srgbClr val="D7E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21" name="Oval 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7" y="2197"/>
                      <a:ext cx="29" cy="29"/>
                    </a:xfrm>
                    <a:prstGeom prst="ellipse">
                      <a:avLst/>
                    </a:prstGeom>
                    <a:solidFill>
                      <a:srgbClr val="D9E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22" name="Oval 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8" y="2198"/>
                      <a:ext cx="27" cy="27"/>
                    </a:xfrm>
                    <a:prstGeom prst="ellipse">
                      <a:avLst/>
                    </a:prstGeom>
                    <a:solidFill>
                      <a:srgbClr val="DAE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23" name="Oval 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9" y="2199"/>
                      <a:ext cx="25" cy="25"/>
                    </a:xfrm>
                    <a:prstGeom prst="ellipse">
                      <a:avLst/>
                    </a:prstGeom>
                    <a:solidFill>
                      <a:srgbClr val="DBEB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24" name="Oval 7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0" y="2199"/>
                      <a:ext cx="24" cy="24"/>
                    </a:xfrm>
                    <a:prstGeom prst="ellipse">
                      <a:avLst/>
                    </a:prstGeom>
                    <a:solidFill>
                      <a:srgbClr val="DCE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25" name="Oval 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1" y="2200"/>
                      <a:ext cx="22" cy="22"/>
                    </a:xfrm>
                    <a:prstGeom prst="ellipse">
                      <a:avLst/>
                    </a:prstGeom>
                    <a:solidFill>
                      <a:srgbClr val="DDE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26" name="Oval 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2" y="2201"/>
                      <a:ext cx="20" cy="21"/>
                    </a:xfrm>
                    <a:prstGeom prst="ellipse">
                      <a:avLst/>
                    </a:prstGeom>
                    <a:solidFill>
                      <a:srgbClr val="DEF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27" name="Oval 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3" y="2202"/>
                      <a:ext cx="18" cy="19"/>
                    </a:xfrm>
                    <a:prstGeom prst="ellipse">
                      <a:avLst/>
                    </a:prstGeom>
                    <a:solidFill>
                      <a:srgbClr val="DFF2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28" name="Oval 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4" y="2204"/>
                      <a:ext cx="16" cy="16"/>
                    </a:xfrm>
                    <a:prstGeom prst="ellipse">
                      <a:avLst/>
                    </a:prstGeom>
                    <a:solidFill>
                      <a:srgbClr val="DFF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29" name="Oval 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5" y="2205"/>
                      <a:ext cx="13" cy="13"/>
                    </a:xfrm>
                    <a:prstGeom prst="ellipse">
                      <a:avLst/>
                    </a:prstGeom>
                    <a:solidFill>
                      <a:srgbClr val="E0F5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30" name="Oval 7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6" y="2205"/>
                      <a:ext cx="12" cy="12"/>
                    </a:xfrm>
                    <a:prstGeom prst="ellipse">
                      <a:avLst/>
                    </a:prstGeom>
                    <a:solidFill>
                      <a:srgbClr val="E1F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31" name="Oval 7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2206"/>
                      <a:ext cx="10" cy="11"/>
                    </a:xfrm>
                    <a:prstGeom prst="ellipse">
                      <a:avLst/>
                    </a:prstGeom>
                    <a:solidFill>
                      <a:srgbClr val="E1F7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32" name="Oval 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2207"/>
                      <a:ext cx="9" cy="9"/>
                    </a:xfrm>
                    <a:prstGeom prst="ellipse">
                      <a:avLst/>
                    </a:prstGeom>
                    <a:solidFill>
                      <a:srgbClr val="E2F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33" name="Oval 7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8" y="2208"/>
                      <a:ext cx="7" cy="7"/>
                    </a:xfrm>
                    <a:prstGeom prst="ellipse">
                      <a:avLst/>
                    </a:prstGeom>
                    <a:solidFill>
                      <a:srgbClr val="E2F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34" name="Oval 7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9" y="2209"/>
                      <a:ext cx="5" cy="5"/>
                    </a:xfrm>
                    <a:prstGeom prst="ellipse">
                      <a:avLst/>
                    </a:prstGeom>
                    <a:solidFill>
                      <a:srgbClr val="E2F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735" name="Oval 7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0" y="2210"/>
                      <a:ext cx="3" cy="3"/>
                    </a:xfrm>
                    <a:prstGeom prst="ellipse">
                      <a:avLst/>
                    </a:prstGeom>
                    <a:solidFill>
                      <a:srgbClr val="E2F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</p:grpSp>
              <p:sp>
                <p:nvSpPr>
                  <p:cNvPr id="703" name="Oval 765"/>
                  <p:cNvSpPr>
                    <a:spLocks noChangeArrowheads="1"/>
                  </p:cNvSpPr>
                  <p:nvPr/>
                </p:nvSpPr>
                <p:spPr bwMode="auto">
                  <a:xfrm>
                    <a:off x="3983" y="2182"/>
                    <a:ext cx="59" cy="60"/>
                  </a:xfrm>
                  <a:prstGeom prst="ellips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sp>
              <p:nvSpPr>
                <p:cNvPr id="700" name="Oval 766"/>
                <p:cNvSpPr>
                  <a:spLocks noChangeArrowheads="1"/>
                </p:cNvSpPr>
                <p:nvPr/>
              </p:nvSpPr>
              <p:spPr bwMode="auto">
                <a:xfrm>
                  <a:off x="3972" y="2170"/>
                  <a:ext cx="42" cy="42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701" name="Oval 767"/>
                <p:cNvSpPr>
                  <a:spLocks noChangeArrowheads="1"/>
                </p:cNvSpPr>
                <p:nvPr/>
              </p:nvSpPr>
              <p:spPr bwMode="auto">
                <a:xfrm>
                  <a:off x="4007" y="2211"/>
                  <a:ext cx="51" cy="51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</p:grpSp>
          <p:grpSp>
            <p:nvGrpSpPr>
              <p:cNvPr id="657" name="Group 768"/>
              <p:cNvGrpSpPr>
                <a:grpSpLocks/>
              </p:cNvGrpSpPr>
              <p:nvPr/>
            </p:nvGrpSpPr>
            <p:grpSpPr bwMode="auto">
              <a:xfrm>
                <a:off x="4062" y="2352"/>
                <a:ext cx="114" cy="112"/>
                <a:chOff x="3963" y="2170"/>
                <a:chExt cx="95" cy="92"/>
              </a:xfrm>
            </p:grpSpPr>
            <p:sp>
              <p:nvSpPr>
                <p:cNvPr id="658" name="Oval 769"/>
                <p:cNvSpPr>
                  <a:spLocks noChangeArrowheads="1"/>
                </p:cNvSpPr>
                <p:nvPr/>
              </p:nvSpPr>
              <p:spPr bwMode="auto">
                <a:xfrm>
                  <a:off x="3963" y="2202"/>
                  <a:ext cx="43" cy="43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659" name="Oval 770"/>
                <p:cNvSpPr>
                  <a:spLocks noChangeArrowheads="1"/>
                </p:cNvSpPr>
                <p:nvPr/>
              </p:nvSpPr>
              <p:spPr bwMode="auto">
                <a:xfrm>
                  <a:off x="4009" y="2173"/>
                  <a:ext cx="38" cy="38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grpSp>
              <p:nvGrpSpPr>
                <p:cNvPr id="660" name="Group 771"/>
                <p:cNvGrpSpPr>
                  <a:grpSpLocks/>
                </p:cNvGrpSpPr>
                <p:nvPr/>
              </p:nvGrpSpPr>
              <p:grpSpPr bwMode="auto">
                <a:xfrm>
                  <a:off x="3983" y="2182"/>
                  <a:ext cx="59" cy="60"/>
                  <a:chOff x="3983" y="2182"/>
                  <a:chExt cx="59" cy="60"/>
                </a:xfrm>
              </p:grpSpPr>
              <p:grpSp>
                <p:nvGrpSpPr>
                  <p:cNvPr id="663" name="Group 772"/>
                  <p:cNvGrpSpPr>
                    <a:grpSpLocks/>
                  </p:cNvGrpSpPr>
                  <p:nvPr/>
                </p:nvGrpSpPr>
                <p:grpSpPr bwMode="auto">
                  <a:xfrm>
                    <a:off x="3983" y="2182"/>
                    <a:ext cx="59" cy="60"/>
                    <a:chOff x="3983" y="2182"/>
                    <a:chExt cx="59" cy="60"/>
                  </a:xfrm>
                </p:grpSpPr>
                <p:sp>
                  <p:nvSpPr>
                    <p:cNvPr id="665" name="Oval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9" cy="60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66" name="Oval 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8" cy="58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67" name="Oval 7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2182"/>
                      <a:ext cx="57" cy="58"/>
                    </a:xfrm>
                    <a:prstGeom prst="ellipse">
                      <a:avLst/>
                    </a:prstGeom>
                    <a:solidFill>
                      <a:srgbClr val="CC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68" name="Oval 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4" y="2183"/>
                      <a:ext cx="55" cy="56"/>
                    </a:xfrm>
                    <a:prstGeom prst="ellipse">
                      <a:avLst/>
                    </a:prstGeom>
                    <a:solidFill>
                      <a:srgbClr val="CCC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69" name="Oval 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184"/>
                      <a:ext cx="53" cy="54"/>
                    </a:xfrm>
                    <a:prstGeom prst="ellipse">
                      <a:avLst/>
                    </a:prstGeom>
                    <a:solidFill>
                      <a:srgbClr val="CDCE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70" name="Oval 7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6" y="2185"/>
                      <a:ext cx="51" cy="52"/>
                    </a:xfrm>
                    <a:prstGeom prst="ellipse">
                      <a:avLst/>
                    </a:prstGeom>
                    <a:solidFill>
                      <a:srgbClr val="CDC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71" name="Oval 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7" y="2186"/>
                      <a:ext cx="49" cy="50"/>
                    </a:xfrm>
                    <a:prstGeom prst="ellipse">
                      <a:avLst/>
                    </a:prstGeom>
                    <a:solidFill>
                      <a:srgbClr val="CED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72" name="Oval 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8" y="2187"/>
                      <a:ext cx="48" cy="48"/>
                    </a:xfrm>
                    <a:prstGeom prst="ellipse">
                      <a:avLst/>
                    </a:prstGeom>
                    <a:solidFill>
                      <a:srgbClr val="CED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73" name="Oval 7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9" y="2188"/>
                      <a:ext cx="46" cy="46"/>
                    </a:xfrm>
                    <a:prstGeom prst="ellipse">
                      <a:avLst/>
                    </a:prstGeom>
                    <a:solidFill>
                      <a:srgbClr val="CFD3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74" name="Oval 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9" y="2189"/>
                      <a:ext cx="44" cy="44"/>
                    </a:xfrm>
                    <a:prstGeom prst="ellipse">
                      <a:avLst/>
                    </a:prstGeom>
                    <a:solidFill>
                      <a:srgbClr val="D0D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75" name="Oval 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0" y="2190"/>
                      <a:ext cx="42" cy="42"/>
                    </a:xfrm>
                    <a:prstGeom prst="ellipse">
                      <a:avLst/>
                    </a:prstGeom>
                    <a:solidFill>
                      <a:srgbClr val="D1D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76" name="Oval 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2" y="2191"/>
                      <a:ext cx="39" cy="40"/>
                    </a:xfrm>
                    <a:prstGeom prst="ellipse">
                      <a:avLst/>
                    </a:prstGeom>
                    <a:solidFill>
                      <a:srgbClr val="D2D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77" name="Oval 7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3" y="2192"/>
                      <a:ext cx="37" cy="38"/>
                    </a:xfrm>
                    <a:prstGeom prst="ellipse">
                      <a:avLst/>
                    </a:prstGeom>
                    <a:solidFill>
                      <a:srgbClr val="D3DA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78" name="Oval 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4" y="2193"/>
                      <a:ext cx="36" cy="36"/>
                    </a:xfrm>
                    <a:prstGeom prst="ellipse">
                      <a:avLst/>
                    </a:prstGeom>
                    <a:solidFill>
                      <a:srgbClr val="D4D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79" name="Oval 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5" y="2193"/>
                      <a:ext cx="34" cy="35"/>
                    </a:xfrm>
                    <a:prstGeom prst="ellipse">
                      <a:avLst/>
                    </a:prstGeom>
                    <a:solidFill>
                      <a:srgbClr val="D5D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80" name="Oval 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5" y="2194"/>
                      <a:ext cx="33" cy="34"/>
                    </a:xfrm>
                    <a:prstGeom prst="ellipse">
                      <a:avLst/>
                    </a:prstGeom>
                    <a:solidFill>
                      <a:srgbClr val="D6E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81" name="Oval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6" y="2196"/>
                      <a:ext cx="31" cy="31"/>
                    </a:xfrm>
                    <a:prstGeom prst="ellipse">
                      <a:avLst/>
                    </a:prstGeom>
                    <a:solidFill>
                      <a:srgbClr val="D7E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82" name="Oval 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7" y="2197"/>
                      <a:ext cx="29" cy="29"/>
                    </a:xfrm>
                    <a:prstGeom prst="ellipse">
                      <a:avLst/>
                    </a:prstGeom>
                    <a:solidFill>
                      <a:srgbClr val="D9E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83" name="Oval 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8" y="2198"/>
                      <a:ext cx="27" cy="27"/>
                    </a:xfrm>
                    <a:prstGeom prst="ellipse">
                      <a:avLst/>
                    </a:prstGeom>
                    <a:solidFill>
                      <a:srgbClr val="DAE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84" name="Oval 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9" y="2199"/>
                      <a:ext cx="25" cy="25"/>
                    </a:xfrm>
                    <a:prstGeom prst="ellipse">
                      <a:avLst/>
                    </a:prstGeom>
                    <a:solidFill>
                      <a:srgbClr val="DBEB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85" name="Oval 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0" y="2199"/>
                      <a:ext cx="24" cy="24"/>
                    </a:xfrm>
                    <a:prstGeom prst="ellipse">
                      <a:avLst/>
                    </a:prstGeom>
                    <a:solidFill>
                      <a:srgbClr val="DCED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86" name="Oval 7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1" y="2200"/>
                      <a:ext cx="22" cy="22"/>
                    </a:xfrm>
                    <a:prstGeom prst="ellipse">
                      <a:avLst/>
                    </a:prstGeom>
                    <a:solidFill>
                      <a:srgbClr val="DDE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87" name="Oval 7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2" y="2201"/>
                      <a:ext cx="20" cy="21"/>
                    </a:xfrm>
                    <a:prstGeom prst="ellipse">
                      <a:avLst/>
                    </a:prstGeom>
                    <a:solidFill>
                      <a:srgbClr val="DEF1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88" name="Oval 7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3" y="2202"/>
                      <a:ext cx="18" cy="19"/>
                    </a:xfrm>
                    <a:prstGeom prst="ellipse">
                      <a:avLst/>
                    </a:prstGeom>
                    <a:solidFill>
                      <a:srgbClr val="DFF2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89" name="Oval 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4" y="2204"/>
                      <a:ext cx="16" cy="16"/>
                    </a:xfrm>
                    <a:prstGeom prst="ellipse">
                      <a:avLst/>
                    </a:prstGeom>
                    <a:solidFill>
                      <a:srgbClr val="DFF4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90" name="Oval 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5" y="2205"/>
                      <a:ext cx="13" cy="13"/>
                    </a:xfrm>
                    <a:prstGeom prst="ellipse">
                      <a:avLst/>
                    </a:prstGeom>
                    <a:solidFill>
                      <a:srgbClr val="E0F5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91" name="Oval 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6" y="2205"/>
                      <a:ext cx="12" cy="12"/>
                    </a:xfrm>
                    <a:prstGeom prst="ellipse">
                      <a:avLst/>
                    </a:prstGeom>
                    <a:solidFill>
                      <a:srgbClr val="E1F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92" name="Oval 8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2206"/>
                      <a:ext cx="10" cy="11"/>
                    </a:xfrm>
                    <a:prstGeom prst="ellipse">
                      <a:avLst/>
                    </a:prstGeom>
                    <a:solidFill>
                      <a:srgbClr val="E1F7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93" name="Oval 8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2207"/>
                      <a:ext cx="9" cy="9"/>
                    </a:xfrm>
                    <a:prstGeom prst="ellipse">
                      <a:avLst/>
                    </a:prstGeom>
                    <a:solidFill>
                      <a:srgbClr val="E2F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94" name="Oval 8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8" y="2208"/>
                      <a:ext cx="7" cy="7"/>
                    </a:xfrm>
                    <a:prstGeom prst="ellipse">
                      <a:avLst/>
                    </a:prstGeom>
                    <a:solidFill>
                      <a:srgbClr val="E2F8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95" name="Oval 8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9" y="2209"/>
                      <a:ext cx="5" cy="5"/>
                    </a:xfrm>
                    <a:prstGeom prst="ellipse">
                      <a:avLst/>
                    </a:prstGeom>
                    <a:solidFill>
                      <a:srgbClr val="E2F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  <p:sp>
                  <p:nvSpPr>
                    <p:cNvPr id="696" name="Oval 8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0" y="2210"/>
                      <a:ext cx="3" cy="3"/>
                    </a:xfrm>
                    <a:prstGeom prst="ellipse">
                      <a:avLst/>
                    </a:prstGeom>
                    <a:solidFill>
                      <a:srgbClr val="E2F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fr-FR" dirty="0"/>
                    </a:p>
                  </p:txBody>
                </p:sp>
              </p:grpSp>
              <p:sp>
                <p:nvSpPr>
                  <p:cNvPr id="664" name="Oval 805"/>
                  <p:cNvSpPr>
                    <a:spLocks noChangeArrowheads="1"/>
                  </p:cNvSpPr>
                  <p:nvPr/>
                </p:nvSpPr>
                <p:spPr bwMode="auto">
                  <a:xfrm>
                    <a:off x="3983" y="2182"/>
                    <a:ext cx="59" cy="60"/>
                  </a:xfrm>
                  <a:prstGeom prst="ellips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fr-FR" dirty="0"/>
                  </a:p>
                </p:txBody>
              </p:sp>
            </p:grpSp>
            <p:sp>
              <p:nvSpPr>
                <p:cNvPr id="661" name="Oval 806"/>
                <p:cNvSpPr>
                  <a:spLocks noChangeArrowheads="1"/>
                </p:cNvSpPr>
                <p:nvPr/>
              </p:nvSpPr>
              <p:spPr bwMode="auto">
                <a:xfrm>
                  <a:off x="3972" y="2170"/>
                  <a:ext cx="42" cy="42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662" name="Oval 807"/>
                <p:cNvSpPr>
                  <a:spLocks noChangeArrowheads="1"/>
                </p:cNvSpPr>
                <p:nvPr/>
              </p:nvSpPr>
              <p:spPr bwMode="auto">
                <a:xfrm>
                  <a:off x="4007" y="2211"/>
                  <a:ext cx="51" cy="51"/>
                </a:xfrm>
                <a:prstGeom prst="ellipse">
                  <a:avLst/>
                </a:prstGeom>
                <a:solidFill>
                  <a:srgbClr val="00FF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</p:grpSp>
        </p:grpSp>
      </p:grpSp>
      <p:grpSp>
        <p:nvGrpSpPr>
          <p:cNvPr id="818" name="Group 808"/>
          <p:cNvGrpSpPr>
            <a:grpSpLocks/>
          </p:cNvGrpSpPr>
          <p:nvPr/>
        </p:nvGrpSpPr>
        <p:grpSpPr bwMode="auto">
          <a:xfrm>
            <a:off x="6036222" y="3911384"/>
            <a:ext cx="1316037" cy="1219200"/>
            <a:chOff x="3443" y="2256"/>
            <a:chExt cx="829" cy="768"/>
          </a:xfrm>
        </p:grpSpPr>
        <p:grpSp>
          <p:nvGrpSpPr>
            <p:cNvPr id="819" name="Group 809"/>
            <p:cNvGrpSpPr>
              <a:grpSpLocks/>
            </p:cNvGrpSpPr>
            <p:nvPr/>
          </p:nvGrpSpPr>
          <p:grpSpPr bwMode="auto">
            <a:xfrm>
              <a:off x="4188" y="2479"/>
              <a:ext cx="64" cy="65"/>
              <a:chOff x="4149" y="922"/>
              <a:chExt cx="53" cy="53"/>
            </a:xfrm>
          </p:grpSpPr>
          <p:grpSp>
            <p:nvGrpSpPr>
              <p:cNvPr id="885" name="Group 810"/>
              <p:cNvGrpSpPr>
                <a:grpSpLocks/>
              </p:cNvGrpSpPr>
              <p:nvPr/>
            </p:nvGrpSpPr>
            <p:grpSpPr bwMode="auto">
              <a:xfrm>
                <a:off x="4149" y="922"/>
                <a:ext cx="53" cy="53"/>
                <a:chOff x="4149" y="922"/>
                <a:chExt cx="53" cy="53"/>
              </a:xfrm>
            </p:grpSpPr>
            <p:sp>
              <p:nvSpPr>
                <p:cNvPr id="887" name="Oval 811"/>
                <p:cNvSpPr>
                  <a:spLocks noChangeArrowheads="1"/>
                </p:cNvSpPr>
                <p:nvPr/>
              </p:nvSpPr>
              <p:spPr bwMode="auto">
                <a:xfrm>
                  <a:off x="4149" y="922"/>
                  <a:ext cx="53" cy="53"/>
                </a:xfrm>
                <a:prstGeom prst="ellipse">
                  <a:avLst/>
                </a:prstGeom>
                <a:solidFill>
                  <a:srgbClr val="F0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88" name="Oval 812"/>
                <p:cNvSpPr>
                  <a:spLocks noChangeArrowheads="1"/>
                </p:cNvSpPr>
                <p:nvPr/>
              </p:nvSpPr>
              <p:spPr bwMode="auto">
                <a:xfrm>
                  <a:off x="4149" y="922"/>
                  <a:ext cx="51" cy="52"/>
                </a:xfrm>
                <a:prstGeom prst="ellipse">
                  <a:avLst/>
                </a:prstGeom>
                <a:solidFill>
                  <a:srgbClr val="F0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89" name="Oval 813"/>
                <p:cNvSpPr>
                  <a:spLocks noChangeArrowheads="1"/>
                </p:cNvSpPr>
                <p:nvPr/>
              </p:nvSpPr>
              <p:spPr bwMode="auto">
                <a:xfrm>
                  <a:off x="4150" y="923"/>
                  <a:ext cx="49" cy="50"/>
                </a:xfrm>
                <a:prstGeom prst="ellipse">
                  <a:avLst/>
                </a:prstGeom>
                <a:solidFill>
                  <a:srgbClr val="F09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90" name="Oval 814"/>
                <p:cNvSpPr>
                  <a:spLocks noChangeArrowheads="1"/>
                </p:cNvSpPr>
                <p:nvPr/>
              </p:nvSpPr>
              <p:spPr bwMode="auto">
                <a:xfrm>
                  <a:off x="4151" y="924"/>
                  <a:ext cx="48" cy="48"/>
                </a:xfrm>
                <a:prstGeom prst="ellipse">
                  <a:avLst/>
                </a:prstGeom>
                <a:solidFill>
                  <a:srgbClr val="F09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91" name="Oval 815"/>
                <p:cNvSpPr>
                  <a:spLocks noChangeArrowheads="1"/>
                </p:cNvSpPr>
                <p:nvPr/>
              </p:nvSpPr>
              <p:spPr bwMode="auto">
                <a:xfrm>
                  <a:off x="4152" y="926"/>
                  <a:ext cx="45" cy="44"/>
                </a:xfrm>
                <a:prstGeom prst="ellipse">
                  <a:avLst/>
                </a:prstGeom>
                <a:solidFill>
                  <a:srgbClr val="F19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92" name="Oval 816"/>
                <p:cNvSpPr>
                  <a:spLocks noChangeArrowheads="1"/>
                </p:cNvSpPr>
                <p:nvPr/>
              </p:nvSpPr>
              <p:spPr bwMode="auto">
                <a:xfrm>
                  <a:off x="4153" y="927"/>
                  <a:ext cx="43" cy="42"/>
                </a:xfrm>
                <a:prstGeom prst="ellipse">
                  <a:avLst/>
                </a:prstGeom>
                <a:solidFill>
                  <a:srgbClr val="F19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93" name="Oval 817"/>
                <p:cNvSpPr>
                  <a:spLocks noChangeArrowheads="1"/>
                </p:cNvSpPr>
                <p:nvPr/>
              </p:nvSpPr>
              <p:spPr bwMode="auto">
                <a:xfrm>
                  <a:off x="4154" y="928"/>
                  <a:ext cx="41" cy="40"/>
                </a:xfrm>
                <a:prstGeom prst="ellipse">
                  <a:avLst/>
                </a:prstGeom>
                <a:solidFill>
                  <a:srgbClr val="F29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94" name="Oval 818"/>
                <p:cNvSpPr>
                  <a:spLocks noChangeArrowheads="1"/>
                </p:cNvSpPr>
                <p:nvPr/>
              </p:nvSpPr>
              <p:spPr bwMode="auto">
                <a:xfrm>
                  <a:off x="4156" y="929"/>
                  <a:ext cx="37" cy="38"/>
                </a:xfrm>
                <a:prstGeom prst="ellipse">
                  <a:avLst/>
                </a:prstGeom>
                <a:solidFill>
                  <a:srgbClr val="F29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95" name="Oval 819"/>
                <p:cNvSpPr>
                  <a:spLocks noChangeArrowheads="1"/>
                </p:cNvSpPr>
                <p:nvPr/>
              </p:nvSpPr>
              <p:spPr bwMode="auto">
                <a:xfrm>
                  <a:off x="4157" y="930"/>
                  <a:ext cx="36" cy="36"/>
                </a:xfrm>
                <a:prstGeom prst="ellipse">
                  <a:avLst/>
                </a:prstGeom>
                <a:solidFill>
                  <a:srgbClr val="F38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96" name="Oval 820"/>
                <p:cNvSpPr>
                  <a:spLocks noChangeArrowheads="1"/>
                </p:cNvSpPr>
                <p:nvPr/>
              </p:nvSpPr>
              <p:spPr bwMode="auto">
                <a:xfrm>
                  <a:off x="4158" y="931"/>
                  <a:ext cx="34" cy="34"/>
                </a:xfrm>
                <a:prstGeom prst="ellipse">
                  <a:avLst/>
                </a:prstGeom>
                <a:solidFill>
                  <a:srgbClr val="F48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97" name="Oval 821"/>
                <p:cNvSpPr>
                  <a:spLocks noChangeArrowheads="1"/>
                </p:cNvSpPr>
                <p:nvPr/>
              </p:nvSpPr>
              <p:spPr bwMode="auto">
                <a:xfrm>
                  <a:off x="4158" y="933"/>
                  <a:ext cx="32" cy="30"/>
                </a:xfrm>
                <a:prstGeom prst="ellipse">
                  <a:avLst/>
                </a:prstGeom>
                <a:solidFill>
                  <a:srgbClr val="F5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98" name="Oval 822"/>
                <p:cNvSpPr>
                  <a:spLocks noChangeArrowheads="1"/>
                </p:cNvSpPr>
                <p:nvPr/>
              </p:nvSpPr>
              <p:spPr bwMode="auto">
                <a:xfrm>
                  <a:off x="4160" y="933"/>
                  <a:ext cx="29" cy="29"/>
                </a:xfrm>
                <a:prstGeom prst="ellipse">
                  <a:avLst/>
                </a:prstGeom>
                <a:solidFill>
                  <a:srgbClr val="F67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99" name="Oval 823"/>
                <p:cNvSpPr>
                  <a:spLocks noChangeArrowheads="1"/>
                </p:cNvSpPr>
                <p:nvPr/>
              </p:nvSpPr>
              <p:spPr bwMode="auto">
                <a:xfrm>
                  <a:off x="4161" y="934"/>
                  <a:ext cx="27" cy="28"/>
                </a:xfrm>
                <a:prstGeom prst="ellipse">
                  <a:avLst/>
                </a:prstGeom>
                <a:solidFill>
                  <a:srgbClr val="F77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00" name="Oval 824"/>
                <p:cNvSpPr>
                  <a:spLocks noChangeArrowheads="1"/>
                </p:cNvSpPr>
                <p:nvPr/>
              </p:nvSpPr>
              <p:spPr bwMode="auto">
                <a:xfrm>
                  <a:off x="4162" y="936"/>
                  <a:ext cx="25" cy="25"/>
                </a:xfrm>
                <a:prstGeom prst="ellipse">
                  <a:avLst/>
                </a:prstGeom>
                <a:solidFill>
                  <a:srgbClr val="F86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01" name="Oval 825"/>
                <p:cNvSpPr>
                  <a:spLocks noChangeArrowheads="1"/>
                </p:cNvSpPr>
                <p:nvPr/>
              </p:nvSpPr>
              <p:spPr bwMode="auto">
                <a:xfrm>
                  <a:off x="4164" y="937"/>
                  <a:ext cx="23" cy="23"/>
                </a:xfrm>
                <a:prstGeom prst="ellipse">
                  <a:avLst/>
                </a:prstGeom>
                <a:solidFill>
                  <a:srgbClr val="F9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02" name="Oval 826"/>
                <p:cNvSpPr>
                  <a:spLocks noChangeArrowheads="1"/>
                </p:cNvSpPr>
                <p:nvPr/>
              </p:nvSpPr>
              <p:spPr bwMode="auto">
                <a:xfrm>
                  <a:off x="4164" y="938"/>
                  <a:ext cx="22" cy="21"/>
                </a:xfrm>
                <a:prstGeom prst="ellipse">
                  <a:avLst/>
                </a:prstGeom>
                <a:solidFill>
                  <a:srgbClr val="FA5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03" name="Oval 827"/>
                <p:cNvSpPr>
                  <a:spLocks noChangeArrowheads="1"/>
                </p:cNvSpPr>
                <p:nvPr/>
              </p:nvSpPr>
              <p:spPr bwMode="auto">
                <a:xfrm>
                  <a:off x="4165" y="939"/>
                  <a:ext cx="19" cy="18"/>
                </a:xfrm>
                <a:prstGeom prst="ellipse">
                  <a:avLst/>
                </a:prstGeom>
                <a:solidFill>
                  <a:srgbClr val="FB4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04" name="Oval 828"/>
                <p:cNvSpPr>
                  <a:spLocks noChangeArrowheads="1"/>
                </p:cNvSpPr>
                <p:nvPr/>
              </p:nvSpPr>
              <p:spPr bwMode="auto">
                <a:xfrm>
                  <a:off x="4166" y="940"/>
                  <a:ext cx="17" cy="17"/>
                </a:xfrm>
                <a:prstGeom prst="ellipse">
                  <a:avLst/>
                </a:prstGeom>
                <a:solidFill>
                  <a:srgbClr val="FC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05" name="Oval 829"/>
                <p:cNvSpPr>
                  <a:spLocks noChangeArrowheads="1"/>
                </p:cNvSpPr>
                <p:nvPr/>
              </p:nvSpPr>
              <p:spPr bwMode="auto">
                <a:xfrm>
                  <a:off x="4168" y="941"/>
                  <a:ext cx="14" cy="15"/>
                </a:xfrm>
                <a:prstGeom prst="ellipse">
                  <a:avLst/>
                </a:prstGeom>
                <a:solidFill>
                  <a:srgbClr val="FC3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06" name="Oval 830"/>
                <p:cNvSpPr>
                  <a:spLocks noChangeArrowheads="1"/>
                </p:cNvSpPr>
                <p:nvPr/>
              </p:nvSpPr>
              <p:spPr bwMode="auto">
                <a:xfrm>
                  <a:off x="4169" y="943"/>
                  <a:ext cx="12" cy="11"/>
                </a:xfrm>
                <a:prstGeom prst="ellipse">
                  <a:avLst/>
                </a:prstGeom>
                <a:solidFill>
                  <a:srgbClr val="FD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07" name="Oval 831"/>
                <p:cNvSpPr>
                  <a:spLocks noChangeArrowheads="1"/>
                </p:cNvSpPr>
                <p:nvPr/>
              </p:nvSpPr>
              <p:spPr bwMode="auto">
                <a:xfrm>
                  <a:off x="4169" y="944"/>
                  <a:ext cx="11" cy="9"/>
                </a:xfrm>
                <a:prstGeom prst="ellipse">
                  <a:avLst/>
                </a:prstGeom>
                <a:solidFill>
                  <a:srgbClr val="FD2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08" name="Oval 832"/>
                <p:cNvSpPr>
                  <a:spLocks noChangeArrowheads="1"/>
                </p:cNvSpPr>
                <p:nvPr/>
              </p:nvSpPr>
              <p:spPr bwMode="auto">
                <a:xfrm>
                  <a:off x="4171" y="945"/>
                  <a:ext cx="8" cy="7"/>
                </a:xfrm>
                <a:prstGeom prst="ellipse">
                  <a:avLst/>
                </a:prstGeom>
                <a:solidFill>
                  <a:srgbClr val="FE2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09" name="Oval 833"/>
                <p:cNvSpPr>
                  <a:spLocks noChangeArrowheads="1"/>
                </p:cNvSpPr>
                <p:nvPr/>
              </p:nvSpPr>
              <p:spPr bwMode="auto">
                <a:xfrm>
                  <a:off x="4172" y="946"/>
                  <a:ext cx="5" cy="5"/>
                </a:xfrm>
                <a:prstGeom prst="ellipse">
                  <a:avLst/>
                </a:prstGeom>
                <a:solidFill>
                  <a:srgbClr val="FE1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10" name="Oval 834"/>
                <p:cNvSpPr>
                  <a:spLocks noChangeArrowheads="1"/>
                </p:cNvSpPr>
                <p:nvPr/>
              </p:nvSpPr>
              <p:spPr bwMode="auto">
                <a:xfrm>
                  <a:off x="4173" y="947"/>
                  <a:ext cx="3" cy="3"/>
                </a:xfrm>
                <a:prstGeom prst="ellipse">
                  <a:avLst/>
                </a:prstGeom>
                <a:solidFill>
                  <a:srgbClr val="FE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911" name="Oval 835"/>
                <p:cNvSpPr>
                  <a:spLocks noChangeArrowheads="1"/>
                </p:cNvSpPr>
                <p:nvPr/>
              </p:nvSpPr>
              <p:spPr bwMode="auto">
                <a:xfrm>
                  <a:off x="4174" y="948"/>
                  <a:ext cx="1" cy="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</p:grpSp>
          <p:sp>
            <p:nvSpPr>
              <p:cNvPr id="886" name="Oval 836"/>
              <p:cNvSpPr>
                <a:spLocks noChangeArrowheads="1"/>
              </p:cNvSpPr>
              <p:nvPr/>
            </p:nvSpPr>
            <p:spPr bwMode="auto">
              <a:xfrm>
                <a:off x="4149" y="922"/>
                <a:ext cx="53" cy="53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</p:grpSp>
        <p:grpSp>
          <p:nvGrpSpPr>
            <p:cNvPr id="820" name="Group 837"/>
            <p:cNvGrpSpPr>
              <a:grpSpLocks/>
            </p:cNvGrpSpPr>
            <p:nvPr/>
          </p:nvGrpSpPr>
          <p:grpSpPr bwMode="auto">
            <a:xfrm>
              <a:off x="4163" y="2606"/>
              <a:ext cx="109" cy="418"/>
              <a:chOff x="4128" y="1026"/>
              <a:chExt cx="91" cy="342"/>
            </a:xfrm>
          </p:grpSpPr>
          <p:sp>
            <p:nvSpPr>
              <p:cNvPr id="883" name="Rectangle 838"/>
              <p:cNvSpPr>
                <a:spLocks noChangeArrowheads="1"/>
              </p:cNvSpPr>
              <p:nvPr/>
            </p:nvSpPr>
            <p:spPr bwMode="auto">
              <a:xfrm>
                <a:off x="4164" y="1026"/>
                <a:ext cx="20" cy="2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  <p:sp>
            <p:nvSpPr>
              <p:cNvPr id="884" name="Freeform 839"/>
              <p:cNvSpPr>
                <a:spLocks/>
              </p:cNvSpPr>
              <p:nvPr/>
            </p:nvSpPr>
            <p:spPr bwMode="auto">
              <a:xfrm>
                <a:off x="4128" y="1276"/>
                <a:ext cx="91" cy="92"/>
              </a:xfrm>
              <a:custGeom>
                <a:avLst/>
                <a:gdLst>
                  <a:gd name="T0" fmla="*/ 0 w 183"/>
                  <a:gd name="T1" fmla="*/ 0 h 182"/>
                  <a:gd name="T2" fmla="*/ 0 w 183"/>
                  <a:gd name="T3" fmla="*/ 1 h 182"/>
                  <a:gd name="T4" fmla="*/ 0 w 183"/>
                  <a:gd name="T5" fmla="*/ 0 h 182"/>
                  <a:gd name="T6" fmla="*/ 0 w 183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3" h="182">
                    <a:moveTo>
                      <a:pt x="0" y="0"/>
                    </a:moveTo>
                    <a:lnTo>
                      <a:pt x="93" y="182"/>
                    </a:lnTo>
                    <a:lnTo>
                      <a:pt x="1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21" name="Group 840"/>
            <p:cNvGrpSpPr>
              <a:grpSpLocks/>
            </p:cNvGrpSpPr>
            <p:nvPr/>
          </p:nvGrpSpPr>
          <p:grpSpPr bwMode="auto">
            <a:xfrm>
              <a:off x="3817" y="2256"/>
              <a:ext cx="64" cy="65"/>
              <a:chOff x="4149" y="922"/>
              <a:chExt cx="53" cy="53"/>
            </a:xfrm>
          </p:grpSpPr>
          <p:grpSp>
            <p:nvGrpSpPr>
              <p:cNvPr id="856" name="Group 841"/>
              <p:cNvGrpSpPr>
                <a:grpSpLocks/>
              </p:cNvGrpSpPr>
              <p:nvPr/>
            </p:nvGrpSpPr>
            <p:grpSpPr bwMode="auto">
              <a:xfrm>
                <a:off x="4149" y="922"/>
                <a:ext cx="53" cy="53"/>
                <a:chOff x="4149" y="922"/>
                <a:chExt cx="53" cy="53"/>
              </a:xfrm>
            </p:grpSpPr>
            <p:sp>
              <p:nvSpPr>
                <p:cNvPr id="858" name="Oval 842"/>
                <p:cNvSpPr>
                  <a:spLocks noChangeArrowheads="1"/>
                </p:cNvSpPr>
                <p:nvPr/>
              </p:nvSpPr>
              <p:spPr bwMode="auto">
                <a:xfrm>
                  <a:off x="4149" y="922"/>
                  <a:ext cx="53" cy="53"/>
                </a:xfrm>
                <a:prstGeom prst="ellipse">
                  <a:avLst/>
                </a:prstGeom>
                <a:solidFill>
                  <a:srgbClr val="F0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59" name="Oval 843"/>
                <p:cNvSpPr>
                  <a:spLocks noChangeArrowheads="1"/>
                </p:cNvSpPr>
                <p:nvPr/>
              </p:nvSpPr>
              <p:spPr bwMode="auto">
                <a:xfrm>
                  <a:off x="4149" y="922"/>
                  <a:ext cx="51" cy="52"/>
                </a:xfrm>
                <a:prstGeom prst="ellipse">
                  <a:avLst/>
                </a:prstGeom>
                <a:solidFill>
                  <a:srgbClr val="F0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60" name="Oval 844"/>
                <p:cNvSpPr>
                  <a:spLocks noChangeArrowheads="1"/>
                </p:cNvSpPr>
                <p:nvPr/>
              </p:nvSpPr>
              <p:spPr bwMode="auto">
                <a:xfrm>
                  <a:off x="4150" y="923"/>
                  <a:ext cx="49" cy="50"/>
                </a:xfrm>
                <a:prstGeom prst="ellipse">
                  <a:avLst/>
                </a:prstGeom>
                <a:solidFill>
                  <a:srgbClr val="F09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61" name="Oval 845"/>
                <p:cNvSpPr>
                  <a:spLocks noChangeArrowheads="1"/>
                </p:cNvSpPr>
                <p:nvPr/>
              </p:nvSpPr>
              <p:spPr bwMode="auto">
                <a:xfrm>
                  <a:off x="4151" y="924"/>
                  <a:ext cx="48" cy="48"/>
                </a:xfrm>
                <a:prstGeom prst="ellipse">
                  <a:avLst/>
                </a:prstGeom>
                <a:solidFill>
                  <a:srgbClr val="F09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62" name="Oval 846"/>
                <p:cNvSpPr>
                  <a:spLocks noChangeArrowheads="1"/>
                </p:cNvSpPr>
                <p:nvPr/>
              </p:nvSpPr>
              <p:spPr bwMode="auto">
                <a:xfrm>
                  <a:off x="4152" y="926"/>
                  <a:ext cx="45" cy="44"/>
                </a:xfrm>
                <a:prstGeom prst="ellipse">
                  <a:avLst/>
                </a:prstGeom>
                <a:solidFill>
                  <a:srgbClr val="F19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63" name="Oval 847"/>
                <p:cNvSpPr>
                  <a:spLocks noChangeArrowheads="1"/>
                </p:cNvSpPr>
                <p:nvPr/>
              </p:nvSpPr>
              <p:spPr bwMode="auto">
                <a:xfrm>
                  <a:off x="4153" y="927"/>
                  <a:ext cx="43" cy="42"/>
                </a:xfrm>
                <a:prstGeom prst="ellipse">
                  <a:avLst/>
                </a:prstGeom>
                <a:solidFill>
                  <a:srgbClr val="F19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64" name="Oval 848"/>
                <p:cNvSpPr>
                  <a:spLocks noChangeArrowheads="1"/>
                </p:cNvSpPr>
                <p:nvPr/>
              </p:nvSpPr>
              <p:spPr bwMode="auto">
                <a:xfrm>
                  <a:off x="4154" y="928"/>
                  <a:ext cx="41" cy="40"/>
                </a:xfrm>
                <a:prstGeom prst="ellipse">
                  <a:avLst/>
                </a:prstGeom>
                <a:solidFill>
                  <a:srgbClr val="F29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65" name="Oval 849"/>
                <p:cNvSpPr>
                  <a:spLocks noChangeArrowheads="1"/>
                </p:cNvSpPr>
                <p:nvPr/>
              </p:nvSpPr>
              <p:spPr bwMode="auto">
                <a:xfrm>
                  <a:off x="4156" y="929"/>
                  <a:ext cx="37" cy="38"/>
                </a:xfrm>
                <a:prstGeom prst="ellipse">
                  <a:avLst/>
                </a:prstGeom>
                <a:solidFill>
                  <a:srgbClr val="F29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66" name="Oval 850"/>
                <p:cNvSpPr>
                  <a:spLocks noChangeArrowheads="1"/>
                </p:cNvSpPr>
                <p:nvPr/>
              </p:nvSpPr>
              <p:spPr bwMode="auto">
                <a:xfrm>
                  <a:off x="4157" y="930"/>
                  <a:ext cx="36" cy="36"/>
                </a:xfrm>
                <a:prstGeom prst="ellipse">
                  <a:avLst/>
                </a:prstGeom>
                <a:solidFill>
                  <a:srgbClr val="F38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67" name="Oval 851"/>
                <p:cNvSpPr>
                  <a:spLocks noChangeArrowheads="1"/>
                </p:cNvSpPr>
                <p:nvPr/>
              </p:nvSpPr>
              <p:spPr bwMode="auto">
                <a:xfrm>
                  <a:off x="4158" y="931"/>
                  <a:ext cx="34" cy="34"/>
                </a:xfrm>
                <a:prstGeom prst="ellipse">
                  <a:avLst/>
                </a:prstGeom>
                <a:solidFill>
                  <a:srgbClr val="F48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68" name="Oval 852"/>
                <p:cNvSpPr>
                  <a:spLocks noChangeArrowheads="1"/>
                </p:cNvSpPr>
                <p:nvPr/>
              </p:nvSpPr>
              <p:spPr bwMode="auto">
                <a:xfrm>
                  <a:off x="4158" y="933"/>
                  <a:ext cx="32" cy="30"/>
                </a:xfrm>
                <a:prstGeom prst="ellipse">
                  <a:avLst/>
                </a:prstGeom>
                <a:solidFill>
                  <a:srgbClr val="F5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69" name="Oval 853"/>
                <p:cNvSpPr>
                  <a:spLocks noChangeArrowheads="1"/>
                </p:cNvSpPr>
                <p:nvPr/>
              </p:nvSpPr>
              <p:spPr bwMode="auto">
                <a:xfrm>
                  <a:off x="4160" y="933"/>
                  <a:ext cx="29" cy="29"/>
                </a:xfrm>
                <a:prstGeom prst="ellipse">
                  <a:avLst/>
                </a:prstGeom>
                <a:solidFill>
                  <a:srgbClr val="F67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70" name="Oval 854"/>
                <p:cNvSpPr>
                  <a:spLocks noChangeArrowheads="1"/>
                </p:cNvSpPr>
                <p:nvPr/>
              </p:nvSpPr>
              <p:spPr bwMode="auto">
                <a:xfrm>
                  <a:off x="4161" y="934"/>
                  <a:ext cx="27" cy="28"/>
                </a:xfrm>
                <a:prstGeom prst="ellipse">
                  <a:avLst/>
                </a:prstGeom>
                <a:solidFill>
                  <a:srgbClr val="F77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71" name="Oval 855"/>
                <p:cNvSpPr>
                  <a:spLocks noChangeArrowheads="1"/>
                </p:cNvSpPr>
                <p:nvPr/>
              </p:nvSpPr>
              <p:spPr bwMode="auto">
                <a:xfrm>
                  <a:off x="4162" y="936"/>
                  <a:ext cx="25" cy="25"/>
                </a:xfrm>
                <a:prstGeom prst="ellipse">
                  <a:avLst/>
                </a:prstGeom>
                <a:solidFill>
                  <a:srgbClr val="F86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72" name="Oval 856"/>
                <p:cNvSpPr>
                  <a:spLocks noChangeArrowheads="1"/>
                </p:cNvSpPr>
                <p:nvPr/>
              </p:nvSpPr>
              <p:spPr bwMode="auto">
                <a:xfrm>
                  <a:off x="4164" y="937"/>
                  <a:ext cx="23" cy="23"/>
                </a:xfrm>
                <a:prstGeom prst="ellipse">
                  <a:avLst/>
                </a:prstGeom>
                <a:solidFill>
                  <a:srgbClr val="F9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73" name="Oval 857"/>
                <p:cNvSpPr>
                  <a:spLocks noChangeArrowheads="1"/>
                </p:cNvSpPr>
                <p:nvPr/>
              </p:nvSpPr>
              <p:spPr bwMode="auto">
                <a:xfrm>
                  <a:off x="4164" y="938"/>
                  <a:ext cx="22" cy="21"/>
                </a:xfrm>
                <a:prstGeom prst="ellipse">
                  <a:avLst/>
                </a:prstGeom>
                <a:solidFill>
                  <a:srgbClr val="FA5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74" name="Oval 858"/>
                <p:cNvSpPr>
                  <a:spLocks noChangeArrowheads="1"/>
                </p:cNvSpPr>
                <p:nvPr/>
              </p:nvSpPr>
              <p:spPr bwMode="auto">
                <a:xfrm>
                  <a:off x="4165" y="939"/>
                  <a:ext cx="19" cy="18"/>
                </a:xfrm>
                <a:prstGeom prst="ellipse">
                  <a:avLst/>
                </a:prstGeom>
                <a:solidFill>
                  <a:srgbClr val="FB4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75" name="Oval 859"/>
                <p:cNvSpPr>
                  <a:spLocks noChangeArrowheads="1"/>
                </p:cNvSpPr>
                <p:nvPr/>
              </p:nvSpPr>
              <p:spPr bwMode="auto">
                <a:xfrm>
                  <a:off x="4166" y="940"/>
                  <a:ext cx="17" cy="17"/>
                </a:xfrm>
                <a:prstGeom prst="ellipse">
                  <a:avLst/>
                </a:prstGeom>
                <a:solidFill>
                  <a:srgbClr val="FC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76" name="Oval 860"/>
                <p:cNvSpPr>
                  <a:spLocks noChangeArrowheads="1"/>
                </p:cNvSpPr>
                <p:nvPr/>
              </p:nvSpPr>
              <p:spPr bwMode="auto">
                <a:xfrm>
                  <a:off x="4168" y="941"/>
                  <a:ext cx="14" cy="15"/>
                </a:xfrm>
                <a:prstGeom prst="ellipse">
                  <a:avLst/>
                </a:prstGeom>
                <a:solidFill>
                  <a:srgbClr val="FC3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77" name="Oval 861"/>
                <p:cNvSpPr>
                  <a:spLocks noChangeArrowheads="1"/>
                </p:cNvSpPr>
                <p:nvPr/>
              </p:nvSpPr>
              <p:spPr bwMode="auto">
                <a:xfrm>
                  <a:off x="4169" y="943"/>
                  <a:ext cx="12" cy="11"/>
                </a:xfrm>
                <a:prstGeom prst="ellipse">
                  <a:avLst/>
                </a:prstGeom>
                <a:solidFill>
                  <a:srgbClr val="FD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78" name="Oval 862"/>
                <p:cNvSpPr>
                  <a:spLocks noChangeArrowheads="1"/>
                </p:cNvSpPr>
                <p:nvPr/>
              </p:nvSpPr>
              <p:spPr bwMode="auto">
                <a:xfrm>
                  <a:off x="4169" y="944"/>
                  <a:ext cx="11" cy="9"/>
                </a:xfrm>
                <a:prstGeom prst="ellipse">
                  <a:avLst/>
                </a:prstGeom>
                <a:solidFill>
                  <a:srgbClr val="FD2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79" name="Oval 863"/>
                <p:cNvSpPr>
                  <a:spLocks noChangeArrowheads="1"/>
                </p:cNvSpPr>
                <p:nvPr/>
              </p:nvSpPr>
              <p:spPr bwMode="auto">
                <a:xfrm>
                  <a:off x="4171" y="945"/>
                  <a:ext cx="8" cy="7"/>
                </a:xfrm>
                <a:prstGeom prst="ellipse">
                  <a:avLst/>
                </a:prstGeom>
                <a:solidFill>
                  <a:srgbClr val="FE2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80" name="Oval 864"/>
                <p:cNvSpPr>
                  <a:spLocks noChangeArrowheads="1"/>
                </p:cNvSpPr>
                <p:nvPr/>
              </p:nvSpPr>
              <p:spPr bwMode="auto">
                <a:xfrm>
                  <a:off x="4172" y="946"/>
                  <a:ext cx="5" cy="5"/>
                </a:xfrm>
                <a:prstGeom prst="ellipse">
                  <a:avLst/>
                </a:prstGeom>
                <a:solidFill>
                  <a:srgbClr val="FE1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81" name="Oval 865"/>
                <p:cNvSpPr>
                  <a:spLocks noChangeArrowheads="1"/>
                </p:cNvSpPr>
                <p:nvPr/>
              </p:nvSpPr>
              <p:spPr bwMode="auto">
                <a:xfrm>
                  <a:off x="4173" y="947"/>
                  <a:ext cx="3" cy="3"/>
                </a:xfrm>
                <a:prstGeom prst="ellipse">
                  <a:avLst/>
                </a:prstGeom>
                <a:solidFill>
                  <a:srgbClr val="FE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82" name="Oval 866"/>
                <p:cNvSpPr>
                  <a:spLocks noChangeArrowheads="1"/>
                </p:cNvSpPr>
                <p:nvPr/>
              </p:nvSpPr>
              <p:spPr bwMode="auto">
                <a:xfrm>
                  <a:off x="4174" y="948"/>
                  <a:ext cx="1" cy="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</p:grpSp>
          <p:sp>
            <p:nvSpPr>
              <p:cNvPr id="857" name="Oval 867"/>
              <p:cNvSpPr>
                <a:spLocks noChangeArrowheads="1"/>
              </p:cNvSpPr>
              <p:nvPr/>
            </p:nvSpPr>
            <p:spPr bwMode="auto">
              <a:xfrm>
                <a:off x="4149" y="922"/>
                <a:ext cx="53" cy="53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</p:grpSp>
        <p:grpSp>
          <p:nvGrpSpPr>
            <p:cNvPr id="822" name="Group 868"/>
            <p:cNvGrpSpPr>
              <a:grpSpLocks/>
            </p:cNvGrpSpPr>
            <p:nvPr/>
          </p:nvGrpSpPr>
          <p:grpSpPr bwMode="auto">
            <a:xfrm>
              <a:off x="3792" y="2383"/>
              <a:ext cx="109" cy="418"/>
              <a:chOff x="4128" y="1026"/>
              <a:chExt cx="91" cy="342"/>
            </a:xfrm>
          </p:grpSpPr>
          <p:sp>
            <p:nvSpPr>
              <p:cNvPr id="854" name="Rectangle 869"/>
              <p:cNvSpPr>
                <a:spLocks noChangeArrowheads="1"/>
              </p:cNvSpPr>
              <p:nvPr/>
            </p:nvSpPr>
            <p:spPr bwMode="auto">
              <a:xfrm>
                <a:off x="4164" y="1026"/>
                <a:ext cx="20" cy="2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  <p:sp>
            <p:nvSpPr>
              <p:cNvPr id="855" name="Freeform 870"/>
              <p:cNvSpPr>
                <a:spLocks/>
              </p:cNvSpPr>
              <p:nvPr/>
            </p:nvSpPr>
            <p:spPr bwMode="auto">
              <a:xfrm>
                <a:off x="4128" y="1276"/>
                <a:ext cx="91" cy="92"/>
              </a:xfrm>
              <a:custGeom>
                <a:avLst/>
                <a:gdLst>
                  <a:gd name="T0" fmla="*/ 0 w 183"/>
                  <a:gd name="T1" fmla="*/ 0 h 182"/>
                  <a:gd name="T2" fmla="*/ 0 w 183"/>
                  <a:gd name="T3" fmla="*/ 1 h 182"/>
                  <a:gd name="T4" fmla="*/ 0 w 183"/>
                  <a:gd name="T5" fmla="*/ 0 h 182"/>
                  <a:gd name="T6" fmla="*/ 0 w 183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3" h="182">
                    <a:moveTo>
                      <a:pt x="0" y="0"/>
                    </a:moveTo>
                    <a:lnTo>
                      <a:pt x="93" y="182"/>
                    </a:lnTo>
                    <a:lnTo>
                      <a:pt x="1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23" name="Group 871"/>
            <p:cNvGrpSpPr>
              <a:grpSpLocks/>
            </p:cNvGrpSpPr>
            <p:nvPr/>
          </p:nvGrpSpPr>
          <p:grpSpPr bwMode="auto">
            <a:xfrm>
              <a:off x="3468" y="2479"/>
              <a:ext cx="64" cy="65"/>
              <a:chOff x="4149" y="922"/>
              <a:chExt cx="53" cy="53"/>
            </a:xfrm>
          </p:grpSpPr>
          <p:grpSp>
            <p:nvGrpSpPr>
              <p:cNvPr id="827" name="Group 872"/>
              <p:cNvGrpSpPr>
                <a:grpSpLocks/>
              </p:cNvGrpSpPr>
              <p:nvPr/>
            </p:nvGrpSpPr>
            <p:grpSpPr bwMode="auto">
              <a:xfrm>
                <a:off x="4149" y="922"/>
                <a:ext cx="53" cy="53"/>
                <a:chOff x="4149" y="922"/>
                <a:chExt cx="53" cy="53"/>
              </a:xfrm>
            </p:grpSpPr>
            <p:sp>
              <p:nvSpPr>
                <p:cNvPr id="829" name="Oval 873"/>
                <p:cNvSpPr>
                  <a:spLocks noChangeArrowheads="1"/>
                </p:cNvSpPr>
                <p:nvPr/>
              </p:nvSpPr>
              <p:spPr bwMode="auto">
                <a:xfrm>
                  <a:off x="4149" y="922"/>
                  <a:ext cx="53" cy="53"/>
                </a:xfrm>
                <a:prstGeom prst="ellipse">
                  <a:avLst/>
                </a:prstGeom>
                <a:solidFill>
                  <a:srgbClr val="F0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30" name="Oval 874"/>
                <p:cNvSpPr>
                  <a:spLocks noChangeArrowheads="1"/>
                </p:cNvSpPr>
                <p:nvPr/>
              </p:nvSpPr>
              <p:spPr bwMode="auto">
                <a:xfrm>
                  <a:off x="4149" y="922"/>
                  <a:ext cx="51" cy="52"/>
                </a:xfrm>
                <a:prstGeom prst="ellipse">
                  <a:avLst/>
                </a:prstGeom>
                <a:solidFill>
                  <a:srgbClr val="F09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31" name="Oval 875"/>
                <p:cNvSpPr>
                  <a:spLocks noChangeArrowheads="1"/>
                </p:cNvSpPr>
                <p:nvPr/>
              </p:nvSpPr>
              <p:spPr bwMode="auto">
                <a:xfrm>
                  <a:off x="4150" y="923"/>
                  <a:ext cx="49" cy="50"/>
                </a:xfrm>
                <a:prstGeom prst="ellipse">
                  <a:avLst/>
                </a:prstGeom>
                <a:solidFill>
                  <a:srgbClr val="F09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32" name="Oval 876"/>
                <p:cNvSpPr>
                  <a:spLocks noChangeArrowheads="1"/>
                </p:cNvSpPr>
                <p:nvPr/>
              </p:nvSpPr>
              <p:spPr bwMode="auto">
                <a:xfrm>
                  <a:off x="4151" y="924"/>
                  <a:ext cx="48" cy="48"/>
                </a:xfrm>
                <a:prstGeom prst="ellipse">
                  <a:avLst/>
                </a:prstGeom>
                <a:solidFill>
                  <a:srgbClr val="F09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33" name="Oval 877"/>
                <p:cNvSpPr>
                  <a:spLocks noChangeArrowheads="1"/>
                </p:cNvSpPr>
                <p:nvPr/>
              </p:nvSpPr>
              <p:spPr bwMode="auto">
                <a:xfrm>
                  <a:off x="4152" y="926"/>
                  <a:ext cx="45" cy="44"/>
                </a:xfrm>
                <a:prstGeom prst="ellipse">
                  <a:avLst/>
                </a:prstGeom>
                <a:solidFill>
                  <a:srgbClr val="F19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34" name="Oval 878"/>
                <p:cNvSpPr>
                  <a:spLocks noChangeArrowheads="1"/>
                </p:cNvSpPr>
                <p:nvPr/>
              </p:nvSpPr>
              <p:spPr bwMode="auto">
                <a:xfrm>
                  <a:off x="4153" y="927"/>
                  <a:ext cx="43" cy="42"/>
                </a:xfrm>
                <a:prstGeom prst="ellipse">
                  <a:avLst/>
                </a:prstGeom>
                <a:solidFill>
                  <a:srgbClr val="F19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35" name="Oval 879"/>
                <p:cNvSpPr>
                  <a:spLocks noChangeArrowheads="1"/>
                </p:cNvSpPr>
                <p:nvPr/>
              </p:nvSpPr>
              <p:spPr bwMode="auto">
                <a:xfrm>
                  <a:off x="4154" y="928"/>
                  <a:ext cx="41" cy="40"/>
                </a:xfrm>
                <a:prstGeom prst="ellipse">
                  <a:avLst/>
                </a:prstGeom>
                <a:solidFill>
                  <a:srgbClr val="F29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36" name="Oval 880"/>
                <p:cNvSpPr>
                  <a:spLocks noChangeArrowheads="1"/>
                </p:cNvSpPr>
                <p:nvPr/>
              </p:nvSpPr>
              <p:spPr bwMode="auto">
                <a:xfrm>
                  <a:off x="4156" y="929"/>
                  <a:ext cx="37" cy="38"/>
                </a:xfrm>
                <a:prstGeom prst="ellipse">
                  <a:avLst/>
                </a:prstGeom>
                <a:solidFill>
                  <a:srgbClr val="F29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37" name="Oval 881"/>
                <p:cNvSpPr>
                  <a:spLocks noChangeArrowheads="1"/>
                </p:cNvSpPr>
                <p:nvPr/>
              </p:nvSpPr>
              <p:spPr bwMode="auto">
                <a:xfrm>
                  <a:off x="4157" y="930"/>
                  <a:ext cx="36" cy="36"/>
                </a:xfrm>
                <a:prstGeom prst="ellipse">
                  <a:avLst/>
                </a:prstGeom>
                <a:solidFill>
                  <a:srgbClr val="F38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38" name="Oval 882"/>
                <p:cNvSpPr>
                  <a:spLocks noChangeArrowheads="1"/>
                </p:cNvSpPr>
                <p:nvPr/>
              </p:nvSpPr>
              <p:spPr bwMode="auto">
                <a:xfrm>
                  <a:off x="4158" y="931"/>
                  <a:ext cx="34" cy="34"/>
                </a:xfrm>
                <a:prstGeom prst="ellipse">
                  <a:avLst/>
                </a:prstGeom>
                <a:solidFill>
                  <a:srgbClr val="F48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39" name="Oval 883"/>
                <p:cNvSpPr>
                  <a:spLocks noChangeArrowheads="1"/>
                </p:cNvSpPr>
                <p:nvPr/>
              </p:nvSpPr>
              <p:spPr bwMode="auto">
                <a:xfrm>
                  <a:off x="4158" y="933"/>
                  <a:ext cx="32" cy="30"/>
                </a:xfrm>
                <a:prstGeom prst="ellipse">
                  <a:avLst/>
                </a:prstGeom>
                <a:solidFill>
                  <a:srgbClr val="F5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40" name="Oval 884"/>
                <p:cNvSpPr>
                  <a:spLocks noChangeArrowheads="1"/>
                </p:cNvSpPr>
                <p:nvPr/>
              </p:nvSpPr>
              <p:spPr bwMode="auto">
                <a:xfrm>
                  <a:off x="4160" y="933"/>
                  <a:ext cx="29" cy="29"/>
                </a:xfrm>
                <a:prstGeom prst="ellipse">
                  <a:avLst/>
                </a:prstGeom>
                <a:solidFill>
                  <a:srgbClr val="F67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41" name="Oval 885"/>
                <p:cNvSpPr>
                  <a:spLocks noChangeArrowheads="1"/>
                </p:cNvSpPr>
                <p:nvPr/>
              </p:nvSpPr>
              <p:spPr bwMode="auto">
                <a:xfrm>
                  <a:off x="4161" y="934"/>
                  <a:ext cx="27" cy="28"/>
                </a:xfrm>
                <a:prstGeom prst="ellipse">
                  <a:avLst/>
                </a:prstGeom>
                <a:solidFill>
                  <a:srgbClr val="F77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42" name="Oval 886"/>
                <p:cNvSpPr>
                  <a:spLocks noChangeArrowheads="1"/>
                </p:cNvSpPr>
                <p:nvPr/>
              </p:nvSpPr>
              <p:spPr bwMode="auto">
                <a:xfrm>
                  <a:off x="4162" y="936"/>
                  <a:ext cx="25" cy="25"/>
                </a:xfrm>
                <a:prstGeom prst="ellipse">
                  <a:avLst/>
                </a:prstGeom>
                <a:solidFill>
                  <a:srgbClr val="F86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43" name="Oval 887"/>
                <p:cNvSpPr>
                  <a:spLocks noChangeArrowheads="1"/>
                </p:cNvSpPr>
                <p:nvPr/>
              </p:nvSpPr>
              <p:spPr bwMode="auto">
                <a:xfrm>
                  <a:off x="4164" y="937"/>
                  <a:ext cx="23" cy="23"/>
                </a:xfrm>
                <a:prstGeom prst="ellipse">
                  <a:avLst/>
                </a:prstGeom>
                <a:solidFill>
                  <a:srgbClr val="F9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44" name="Oval 888"/>
                <p:cNvSpPr>
                  <a:spLocks noChangeArrowheads="1"/>
                </p:cNvSpPr>
                <p:nvPr/>
              </p:nvSpPr>
              <p:spPr bwMode="auto">
                <a:xfrm>
                  <a:off x="4164" y="938"/>
                  <a:ext cx="22" cy="21"/>
                </a:xfrm>
                <a:prstGeom prst="ellipse">
                  <a:avLst/>
                </a:prstGeom>
                <a:solidFill>
                  <a:srgbClr val="FA5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45" name="Oval 889"/>
                <p:cNvSpPr>
                  <a:spLocks noChangeArrowheads="1"/>
                </p:cNvSpPr>
                <p:nvPr/>
              </p:nvSpPr>
              <p:spPr bwMode="auto">
                <a:xfrm>
                  <a:off x="4165" y="939"/>
                  <a:ext cx="19" cy="18"/>
                </a:xfrm>
                <a:prstGeom prst="ellipse">
                  <a:avLst/>
                </a:prstGeom>
                <a:solidFill>
                  <a:srgbClr val="FB4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46" name="Oval 890"/>
                <p:cNvSpPr>
                  <a:spLocks noChangeArrowheads="1"/>
                </p:cNvSpPr>
                <p:nvPr/>
              </p:nvSpPr>
              <p:spPr bwMode="auto">
                <a:xfrm>
                  <a:off x="4166" y="940"/>
                  <a:ext cx="17" cy="17"/>
                </a:xfrm>
                <a:prstGeom prst="ellipse">
                  <a:avLst/>
                </a:prstGeom>
                <a:solidFill>
                  <a:srgbClr val="FC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47" name="Oval 891"/>
                <p:cNvSpPr>
                  <a:spLocks noChangeArrowheads="1"/>
                </p:cNvSpPr>
                <p:nvPr/>
              </p:nvSpPr>
              <p:spPr bwMode="auto">
                <a:xfrm>
                  <a:off x="4168" y="941"/>
                  <a:ext cx="14" cy="15"/>
                </a:xfrm>
                <a:prstGeom prst="ellipse">
                  <a:avLst/>
                </a:prstGeom>
                <a:solidFill>
                  <a:srgbClr val="FC3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48" name="Oval 892"/>
                <p:cNvSpPr>
                  <a:spLocks noChangeArrowheads="1"/>
                </p:cNvSpPr>
                <p:nvPr/>
              </p:nvSpPr>
              <p:spPr bwMode="auto">
                <a:xfrm>
                  <a:off x="4169" y="943"/>
                  <a:ext cx="12" cy="11"/>
                </a:xfrm>
                <a:prstGeom prst="ellipse">
                  <a:avLst/>
                </a:prstGeom>
                <a:solidFill>
                  <a:srgbClr val="FD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49" name="Oval 893"/>
                <p:cNvSpPr>
                  <a:spLocks noChangeArrowheads="1"/>
                </p:cNvSpPr>
                <p:nvPr/>
              </p:nvSpPr>
              <p:spPr bwMode="auto">
                <a:xfrm>
                  <a:off x="4169" y="944"/>
                  <a:ext cx="11" cy="9"/>
                </a:xfrm>
                <a:prstGeom prst="ellipse">
                  <a:avLst/>
                </a:prstGeom>
                <a:solidFill>
                  <a:srgbClr val="FD2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50" name="Oval 894"/>
                <p:cNvSpPr>
                  <a:spLocks noChangeArrowheads="1"/>
                </p:cNvSpPr>
                <p:nvPr/>
              </p:nvSpPr>
              <p:spPr bwMode="auto">
                <a:xfrm>
                  <a:off x="4171" y="945"/>
                  <a:ext cx="8" cy="7"/>
                </a:xfrm>
                <a:prstGeom prst="ellipse">
                  <a:avLst/>
                </a:prstGeom>
                <a:solidFill>
                  <a:srgbClr val="FE2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51" name="Oval 895"/>
                <p:cNvSpPr>
                  <a:spLocks noChangeArrowheads="1"/>
                </p:cNvSpPr>
                <p:nvPr/>
              </p:nvSpPr>
              <p:spPr bwMode="auto">
                <a:xfrm>
                  <a:off x="4172" y="946"/>
                  <a:ext cx="5" cy="5"/>
                </a:xfrm>
                <a:prstGeom prst="ellipse">
                  <a:avLst/>
                </a:prstGeom>
                <a:solidFill>
                  <a:srgbClr val="FE1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52" name="Oval 896"/>
                <p:cNvSpPr>
                  <a:spLocks noChangeArrowheads="1"/>
                </p:cNvSpPr>
                <p:nvPr/>
              </p:nvSpPr>
              <p:spPr bwMode="auto">
                <a:xfrm>
                  <a:off x="4173" y="947"/>
                  <a:ext cx="3" cy="3"/>
                </a:xfrm>
                <a:prstGeom prst="ellipse">
                  <a:avLst/>
                </a:prstGeom>
                <a:solidFill>
                  <a:srgbClr val="FE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  <p:sp>
              <p:nvSpPr>
                <p:cNvPr id="853" name="Oval 897"/>
                <p:cNvSpPr>
                  <a:spLocks noChangeArrowheads="1"/>
                </p:cNvSpPr>
                <p:nvPr/>
              </p:nvSpPr>
              <p:spPr bwMode="auto">
                <a:xfrm>
                  <a:off x="4174" y="948"/>
                  <a:ext cx="1" cy="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fr-FR" dirty="0"/>
                </a:p>
              </p:txBody>
            </p:sp>
          </p:grpSp>
          <p:sp>
            <p:nvSpPr>
              <p:cNvPr id="828" name="Oval 898"/>
              <p:cNvSpPr>
                <a:spLocks noChangeArrowheads="1"/>
              </p:cNvSpPr>
              <p:nvPr/>
            </p:nvSpPr>
            <p:spPr bwMode="auto">
              <a:xfrm>
                <a:off x="4149" y="922"/>
                <a:ext cx="53" cy="53"/>
              </a:xfrm>
              <a:prstGeom prst="ellips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</p:grpSp>
        <p:grpSp>
          <p:nvGrpSpPr>
            <p:cNvPr id="824" name="Group 899"/>
            <p:cNvGrpSpPr>
              <a:grpSpLocks/>
            </p:cNvGrpSpPr>
            <p:nvPr/>
          </p:nvGrpSpPr>
          <p:grpSpPr bwMode="auto">
            <a:xfrm>
              <a:off x="3443" y="2606"/>
              <a:ext cx="109" cy="418"/>
              <a:chOff x="4128" y="1026"/>
              <a:chExt cx="91" cy="342"/>
            </a:xfrm>
          </p:grpSpPr>
          <p:sp>
            <p:nvSpPr>
              <p:cNvPr id="825" name="Rectangle 900"/>
              <p:cNvSpPr>
                <a:spLocks noChangeArrowheads="1"/>
              </p:cNvSpPr>
              <p:nvPr/>
            </p:nvSpPr>
            <p:spPr bwMode="auto">
              <a:xfrm>
                <a:off x="4164" y="1026"/>
                <a:ext cx="20" cy="2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 dirty="0"/>
              </a:p>
            </p:txBody>
          </p:sp>
          <p:sp>
            <p:nvSpPr>
              <p:cNvPr id="826" name="Freeform 901"/>
              <p:cNvSpPr>
                <a:spLocks/>
              </p:cNvSpPr>
              <p:nvPr/>
            </p:nvSpPr>
            <p:spPr bwMode="auto">
              <a:xfrm>
                <a:off x="4128" y="1276"/>
                <a:ext cx="91" cy="92"/>
              </a:xfrm>
              <a:custGeom>
                <a:avLst/>
                <a:gdLst>
                  <a:gd name="T0" fmla="*/ 0 w 183"/>
                  <a:gd name="T1" fmla="*/ 0 h 182"/>
                  <a:gd name="T2" fmla="*/ 0 w 183"/>
                  <a:gd name="T3" fmla="*/ 1 h 182"/>
                  <a:gd name="T4" fmla="*/ 0 w 183"/>
                  <a:gd name="T5" fmla="*/ 0 h 182"/>
                  <a:gd name="T6" fmla="*/ 0 w 183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3" h="182">
                    <a:moveTo>
                      <a:pt x="0" y="0"/>
                    </a:moveTo>
                    <a:lnTo>
                      <a:pt x="93" y="182"/>
                    </a:lnTo>
                    <a:lnTo>
                      <a:pt x="1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912" name="Text Box 902"/>
          <p:cNvSpPr txBox="1">
            <a:spLocks noChangeArrowheads="1"/>
          </p:cNvSpPr>
          <p:nvPr/>
        </p:nvSpPr>
        <p:spPr bwMode="auto">
          <a:xfrm>
            <a:off x="4759872" y="3204946"/>
            <a:ext cx="930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200" dirty="0">
                <a:solidFill>
                  <a:schemeClr val="bg1"/>
                </a:solidFill>
              </a:rPr>
              <a:t> SiO</a:t>
            </a:r>
            <a:r>
              <a:rPr lang="en-US" altLang="fr-FR" sz="1200" baseline="-25000" dirty="0">
                <a:solidFill>
                  <a:schemeClr val="bg1"/>
                </a:solidFill>
              </a:rPr>
              <a:t>2 </a:t>
            </a:r>
            <a:r>
              <a:rPr lang="en-US" altLang="fr-FR" sz="1200" dirty="0">
                <a:solidFill>
                  <a:schemeClr val="bg1"/>
                </a:solidFill>
              </a:rPr>
              <a:t>mask</a:t>
            </a:r>
            <a:endParaRPr lang="en-US" altLang="fr-FR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3" name="Text Box 903"/>
          <p:cNvSpPr txBox="1">
            <a:spLocks noChangeArrowheads="1"/>
          </p:cNvSpPr>
          <p:nvPr/>
        </p:nvSpPr>
        <p:spPr bwMode="auto">
          <a:xfrm>
            <a:off x="4899572" y="5519521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400" b="1" dirty="0">
                <a:solidFill>
                  <a:schemeClr val="bg1"/>
                </a:solidFill>
              </a:rPr>
              <a:t>Silicon (100) cooled down at -100°C and negatively biased</a:t>
            </a:r>
            <a:endParaRPr lang="en-US" altLang="fr-FR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4" name="Text Box 904"/>
          <p:cNvSpPr txBox="1">
            <a:spLocks noChangeArrowheads="1"/>
          </p:cNvSpPr>
          <p:nvPr/>
        </p:nvSpPr>
        <p:spPr bwMode="auto">
          <a:xfrm>
            <a:off x="4528097" y="3690721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200" b="1" dirty="0">
                <a:solidFill>
                  <a:schemeClr val="bg1"/>
                </a:solidFill>
              </a:rPr>
              <a:t>Passivation layer (</a:t>
            </a:r>
            <a:r>
              <a:rPr lang="en-US" altLang="fr-FR" sz="1200" b="1" dirty="0" err="1">
                <a:solidFill>
                  <a:schemeClr val="bg1"/>
                </a:solidFill>
              </a:rPr>
              <a:t>SiO</a:t>
            </a:r>
            <a:r>
              <a:rPr lang="en-US" altLang="fr-FR" sz="1200" b="1" baseline="-25000" dirty="0" err="1">
                <a:solidFill>
                  <a:schemeClr val="bg1"/>
                </a:solidFill>
              </a:rPr>
              <a:t>x</a:t>
            </a:r>
            <a:r>
              <a:rPr lang="en-US" altLang="fr-FR" sz="1200" b="1" dirty="0" err="1">
                <a:solidFill>
                  <a:schemeClr val="bg1"/>
                </a:solidFill>
              </a:rPr>
              <a:t>F</a:t>
            </a:r>
            <a:r>
              <a:rPr lang="en-US" altLang="fr-FR" sz="1200" b="1" baseline="-25000" dirty="0" err="1">
                <a:solidFill>
                  <a:schemeClr val="bg1"/>
                </a:solidFill>
              </a:rPr>
              <a:t>y</a:t>
            </a:r>
            <a:r>
              <a:rPr lang="en-US" altLang="fr-FR" sz="1200" b="1" dirty="0">
                <a:solidFill>
                  <a:schemeClr val="bg1"/>
                </a:solidFill>
              </a:rPr>
              <a:t>)</a:t>
            </a:r>
            <a:endParaRPr lang="en-US" altLang="fr-FR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5" name="Text Box 906"/>
          <p:cNvSpPr txBox="1">
            <a:spLocks noChangeArrowheads="1"/>
          </p:cNvSpPr>
          <p:nvPr/>
        </p:nvSpPr>
        <p:spPr bwMode="auto">
          <a:xfrm>
            <a:off x="305330" y="1690218"/>
            <a:ext cx="253259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50000"/>
              </a:spcAft>
            </a:pPr>
            <a:r>
              <a:rPr lang="en-US" sz="1600" b="1" i="1" dirty="0">
                <a:solidFill>
                  <a:srgbClr val="0000FF"/>
                </a:solidFill>
              </a:rPr>
              <a:t>Monocyclic SF</a:t>
            </a:r>
            <a:r>
              <a:rPr lang="en-US" sz="1600" b="1" i="1" baseline="-25000" dirty="0">
                <a:solidFill>
                  <a:srgbClr val="0000FF"/>
                </a:solidFill>
              </a:rPr>
              <a:t>6</a:t>
            </a:r>
            <a:r>
              <a:rPr lang="en-US" sz="1600" b="1" i="1" dirty="0">
                <a:solidFill>
                  <a:srgbClr val="0000FF"/>
                </a:solidFill>
              </a:rPr>
              <a:t>/O</a:t>
            </a:r>
            <a:r>
              <a:rPr lang="en-US" sz="1600" b="1" i="1" baseline="-25000" dirty="0">
                <a:solidFill>
                  <a:srgbClr val="0000FF"/>
                </a:solidFill>
              </a:rPr>
              <a:t>2</a:t>
            </a:r>
            <a:r>
              <a:rPr lang="en-US" sz="1600" b="1" i="1" dirty="0">
                <a:solidFill>
                  <a:srgbClr val="0000FF"/>
                </a:solidFill>
              </a:rPr>
              <a:t> plasma</a:t>
            </a:r>
          </a:p>
        </p:txBody>
      </p:sp>
      <p:sp>
        <p:nvSpPr>
          <p:cNvPr id="916" name="Text Box 907"/>
          <p:cNvSpPr txBox="1">
            <a:spLocks noChangeArrowheads="1"/>
          </p:cNvSpPr>
          <p:nvPr/>
        </p:nvSpPr>
        <p:spPr bwMode="auto">
          <a:xfrm>
            <a:off x="337231" y="2293721"/>
            <a:ext cx="3622188" cy="661720"/>
          </a:xfrm>
          <a:prstGeom prst="rect">
            <a:avLst/>
          </a:prstGeom>
          <a:solidFill>
            <a:srgbClr val="9BD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Chemical etching </a:t>
            </a:r>
            <a:r>
              <a:rPr lang="en-US" sz="1600" dirty="0"/>
              <a:t>(selective)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1600" dirty="0"/>
              <a:t>SiF</a:t>
            </a:r>
            <a:r>
              <a:rPr lang="en-US" sz="1600" baseline="-25000" dirty="0"/>
              <a:t>4</a:t>
            </a:r>
            <a:r>
              <a:rPr lang="en-US" sz="1600" dirty="0"/>
              <a:t> : main etch product</a:t>
            </a:r>
          </a:p>
        </p:txBody>
      </p:sp>
      <p:sp>
        <p:nvSpPr>
          <p:cNvPr id="917" name="Text Box 906"/>
          <p:cNvSpPr txBox="1">
            <a:spLocks noChangeArrowheads="1"/>
          </p:cNvSpPr>
          <p:nvPr/>
        </p:nvSpPr>
        <p:spPr bwMode="auto">
          <a:xfrm>
            <a:off x="906570" y="4919222"/>
            <a:ext cx="253551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50000"/>
              </a:spcAft>
            </a:pPr>
            <a:r>
              <a:rPr lang="en-US" sz="1600" b="1" i="1" dirty="0">
                <a:solidFill>
                  <a:srgbClr val="0000FF"/>
                </a:solidFill>
              </a:rPr>
              <a:t>Simultaneous mechanisms</a:t>
            </a:r>
          </a:p>
        </p:txBody>
      </p:sp>
      <p:sp>
        <p:nvSpPr>
          <p:cNvPr id="918" name="Text Box 908"/>
          <p:cNvSpPr txBox="1">
            <a:spLocks noChangeArrowheads="1"/>
          </p:cNvSpPr>
          <p:nvPr/>
        </p:nvSpPr>
        <p:spPr bwMode="auto">
          <a:xfrm>
            <a:off x="343685" y="3271422"/>
            <a:ext cx="3619871" cy="787908"/>
          </a:xfrm>
          <a:prstGeom prst="rect">
            <a:avLst/>
          </a:prstGeom>
          <a:solidFill>
            <a:srgbClr val="9BD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600" dirty="0">
                <a:sym typeface="Wingdings" pitchFamily="2" charset="2"/>
              </a:rPr>
              <a:t>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Passivation layer </a:t>
            </a:r>
            <a:r>
              <a:rPr lang="en-US" sz="1600" u="sng" dirty="0"/>
              <a:t>(</a:t>
            </a:r>
            <a:r>
              <a:rPr lang="en-US" sz="1600" dirty="0" err="1"/>
              <a:t>SiO</a:t>
            </a:r>
            <a:r>
              <a:rPr lang="en-US" sz="1600" baseline="-25000" dirty="0" err="1"/>
              <a:t>x</a:t>
            </a:r>
            <a:r>
              <a:rPr lang="en-US" sz="1600" dirty="0" err="1"/>
              <a:t>F</a:t>
            </a:r>
            <a:r>
              <a:rPr lang="en-US" sz="1600" baseline="-25000" dirty="0" err="1"/>
              <a:t>y</a:t>
            </a:r>
            <a:r>
              <a:rPr lang="en-US" sz="1600" dirty="0"/>
              <a:t>)</a:t>
            </a:r>
            <a:endParaRPr lang="en-US" sz="1600" u="sng" dirty="0"/>
          </a:p>
          <a:p>
            <a:pPr eaLnBrk="0" hangingPunct="0">
              <a:lnSpc>
                <a:spcPct val="120000"/>
              </a:lnSpc>
            </a:pP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sym typeface="Wingdings"/>
              </a:rPr>
              <a:t></a:t>
            </a:r>
            <a:r>
              <a:rPr lang="en-US" sz="1600" b="1" dirty="0">
                <a:solidFill>
                  <a:srgbClr val="FFFF79"/>
                </a:solidFill>
                <a:latin typeface="Times New Roman" pitchFamily="18" charset="0"/>
                <a:sym typeface="Wingdings"/>
              </a:rPr>
              <a:t> </a:t>
            </a:r>
            <a:r>
              <a:rPr lang="en-US" sz="1600" dirty="0">
                <a:sym typeface="Wingdings"/>
              </a:rPr>
              <a:t>Forms only at very low temperature</a:t>
            </a:r>
            <a:endParaRPr lang="en-US" sz="1600" dirty="0"/>
          </a:p>
        </p:txBody>
      </p:sp>
      <p:sp>
        <p:nvSpPr>
          <p:cNvPr id="919" name="Text Box 909"/>
          <p:cNvSpPr txBox="1">
            <a:spLocks noChangeArrowheads="1"/>
          </p:cNvSpPr>
          <p:nvPr/>
        </p:nvSpPr>
        <p:spPr bwMode="auto">
          <a:xfrm>
            <a:off x="346066" y="4041474"/>
            <a:ext cx="3623999" cy="683264"/>
          </a:xfrm>
          <a:prstGeom prst="rect">
            <a:avLst/>
          </a:prstGeom>
          <a:solidFill>
            <a:srgbClr val="9BD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1200"/>
              </a:spcAft>
            </a:pP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sym typeface="Wingdings"/>
              </a:rPr>
              <a:t></a:t>
            </a:r>
            <a:r>
              <a:rPr lang="en-US" sz="1600" b="1" dirty="0">
                <a:solidFill>
                  <a:srgbClr val="FFFF79"/>
                </a:solidFill>
                <a:latin typeface="Times New Roman" pitchFamily="18" charset="0"/>
                <a:sym typeface="Wingdings"/>
              </a:rPr>
              <a:t> </a:t>
            </a:r>
            <a:r>
              <a:rPr lang="en-US" sz="1600" dirty="0"/>
              <a:t>Fragile passivation layer, easily removed by ion bombardment</a:t>
            </a:r>
            <a:endParaRPr lang="en-US" b="1" dirty="0"/>
          </a:p>
        </p:txBody>
      </p:sp>
      <p:sp>
        <p:nvSpPr>
          <p:cNvPr id="920" name="ZoneTexte 919"/>
          <p:cNvSpPr txBox="1"/>
          <p:nvPr/>
        </p:nvSpPr>
        <p:spPr>
          <a:xfrm>
            <a:off x="1571625" y="271610"/>
            <a:ext cx="48734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Deep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cryoetching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silicon </a:t>
            </a:r>
          </a:p>
        </p:txBody>
      </p:sp>
      <p:sp>
        <p:nvSpPr>
          <p:cNvPr id="921" name="Text Box 906"/>
          <p:cNvSpPr txBox="1">
            <a:spLocks noChangeArrowheads="1"/>
          </p:cNvSpPr>
          <p:nvPr/>
        </p:nvSpPr>
        <p:spPr bwMode="auto">
          <a:xfrm>
            <a:off x="286541" y="5407583"/>
            <a:ext cx="3672878" cy="8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50000"/>
              </a:spcAft>
            </a:pPr>
            <a:r>
              <a:rPr lang="en-US" sz="1600" b="1" i="1" dirty="0">
                <a:solidFill>
                  <a:srgbClr val="0000FF"/>
                </a:solidFill>
              </a:rPr>
              <a:t>Etching of high aspect ratio features</a:t>
            </a:r>
          </a:p>
          <a:p>
            <a:pPr eaLnBrk="0" hangingPunct="0">
              <a:lnSpc>
                <a:spcPct val="120000"/>
              </a:lnSpc>
              <a:spcAft>
                <a:spcPct val="50000"/>
              </a:spcAft>
            </a:pPr>
            <a:r>
              <a:rPr lang="en-US" sz="1600" b="1" i="1" dirty="0">
                <a:solidFill>
                  <a:srgbClr val="0000FF"/>
                </a:solidFill>
              </a:rPr>
              <a:t>=&gt; Depth &gt;&gt; Critical Dimension (CD)</a:t>
            </a:r>
          </a:p>
        </p:txBody>
      </p:sp>
    </p:spTree>
    <p:extLst>
      <p:ext uri="{BB962C8B-B14F-4D97-AF65-F5344CB8AC3E}">
        <p14:creationId xmlns:p14="http://schemas.microsoft.com/office/powerpoint/2010/main" val="356952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571625" y="281235"/>
            <a:ext cx="48734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Deep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cryoetching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silicon </a:t>
            </a:r>
            <a:endParaRPr lang="fr-F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475656" y="975795"/>
            <a:ext cx="6480720" cy="36933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Low temperature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oxygen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bias = anisotropic structures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33400" y="1442693"/>
            <a:ext cx="7696200" cy="1211263"/>
            <a:chOff x="533400" y="1404193"/>
            <a:chExt cx="7696200" cy="1211263"/>
          </a:xfrm>
        </p:grpSpPr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533400" y="1672122"/>
              <a:ext cx="881958" cy="738664"/>
            </a:xfrm>
            <a:prstGeom prst="rect">
              <a:avLst/>
            </a:prstGeom>
            <a:solidFill>
              <a:srgbClr val="9BD9FF"/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b="1" dirty="0">
                  <a:latin typeface="Times New Roman" pitchFamily="18" charset="0"/>
                </a:rPr>
                <a:t>SF</a:t>
              </a:r>
              <a:r>
                <a:rPr lang="en-GB" sz="1400" b="1" baseline="-25000" dirty="0">
                  <a:latin typeface="Times New Roman" pitchFamily="18" charset="0"/>
                </a:rPr>
                <a:t>6 </a:t>
              </a:r>
              <a:r>
                <a:rPr lang="en-GB" sz="1400" b="1" dirty="0">
                  <a:latin typeface="Times New Roman" pitchFamily="18" charset="0"/>
                </a:rPr>
                <a:t> without bias</a:t>
              </a:r>
              <a:r>
                <a:rPr lang="en-GB" sz="1400" dirty="0"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1672131" y="1404193"/>
              <a:ext cx="1410854" cy="1102417"/>
              <a:chOff x="960" y="816"/>
              <a:chExt cx="1011" cy="790"/>
            </a:xfrm>
          </p:grpSpPr>
          <p:pic>
            <p:nvPicPr>
              <p:cNvPr id="25" name="Picture 31" descr="ISO8-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60" y="816"/>
                <a:ext cx="1011" cy="790"/>
              </a:xfrm>
              <a:prstGeom prst="rect">
                <a:avLst/>
              </a:prstGeom>
              <a:noFill/>
            </p:spPr>
          </p:pic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1248" y="1103"/>
                <a:ext cx="535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>
                    <a:solidFill>
                      <a:srgbClr val="FF0000"/>
                    </a:solidFill>
                    <a:latin typeface="Times New Roman" pitchFamily="18" charset="0"/>
                  </a:rPr>
                  <a:t>+30°C</a:t>
                </a:r>
                <a:endParaRPr lang="en-GB" sz="1600" b="1"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5222291" y="1471175"/>
              <a:ext cx="1430391" cy="1124744"/>
              <a:chOff x="3259" y="442"/>
              <a:chExt cx="1025" cy="806"/>
            </a:xfrm>
          </p:grpSpPr>
          <p:pic>
            <p:nvPicPr>
              <p:cNvPr id="23" name="Picture 34" descr="ISO10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59" y="442"/>
                <a:ext cx="1025" cy="806"/>
              </a:xfrm>
              <a:prstGeom prst="rect">
                <a:avLst/>
              </a:prstGeom>
              <a:noFill/>
            </p:spPr>
          </p:pic>
          <p:sp>
            <p:nvSpPr>
              <p:cNvPr id="24" name="Text Box 35"/>
              <p:cNvSpPr txBox="1">
                <a:spLocks noChangeArrowheads="1"/>
              </p:cNvSpPr>
              <p:nvPr/>
            </p:nvSpPr>
            <p:spPr bwMode="auto">
              <a:xfrm>
                <a:off x="3564" y="721"/>
                <a:ext cx="535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>
                    <a:solidFill>
                      <a:srgbClr val="00FFFF"/>
                    </a:solidFill>
                    <a:latin typeface="Times New Roman" pitchFamily="18" charset="0"/>
                  </a:rPr>
                  <a:t>-80°C</a:t>
                </a: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3549082" y="1471175"/>
              <a:ext cx="1447137" cy="1092649"/>
              <a:chOff x="2172" y="432"/>
              <a:chExt cx="1038" cy="783"/>
            </a:xfrm>
          </p:grpSpPr>
          <p:pic>
            <p:nvPicPr>
              <p:cNvPr id="21" name="Picture 37" descr="ISO11-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72" y="432"/>
                <a:ext cx="1038" cy="783"/>
              </a:xfrm>
              <a:prstGeom prst="rect">
                <a:avLst/>
              </a:prstGeom>
              <a:noFill/>
            </p:spPr>
          </p:pic>
          <p:sp>
            <p:nvSpPr>
              <p:cNvPr id="22" name="Text Box 38"/>
              <p:cNvSpPr txBox="1">
                <a:spLocks noChangeArrowheads="1"/>
              </p:cNvSpPr>
              <p:nvPr/>
            </p:nvSpPr>
            <p:spPr bwMode="auto">
              <a:xfrm>
                <a:off x="2450" y="720"/>
                <a:ext cx="53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>
                    <a:solidFill>
                      <a:srgbClr val="FFCC66"/>
                    </a:solidFill>
                    <a:latin typeface="Times New Roman" pitchFamily="18" charset="0"/>
                  </a:rPr>
                  <a:t>-50°C</a:t>
                </a:r>
                <a:endParaRPr lang="en-GB" sz="1600" b="1">
                  <a:latin typeface="Times New Roman" pitchFamily="18" charset="0"/>
                </a:endParaRPr>
              </a:p>
            </p:txBody>
          </p:sp>
        </p:grp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6896894" y="1538158"/>
              <a:ext cx="1332706" cy="1077298"/>
              <a:chOff x="4332" y="443"/>
              <a:chExt cx="954" cy="772"/>
            </a:xfrm>
          </p:grpSpPr>
          <p:pic>
            <p:nvPicPr>
              <p:cNvPr id="19" name="Picture 40" descr="ISO9-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32" y="443"/>
                <a:ext cx="954" cy="772"/>
              </a:xfrm>
              <a:prstGeom prst="rect">
                <a:avLst/>
              </a:prstGeom>
              <a:noFill/>
            </p:spPr>
          </p:pic>
          <p:sp>
            <p:nvSpPr>
              <p:cNvPr id="20" name="Text Box 41"/>
              <p:cNvSpPr txBox="1">
                <a:spLocks noChangeArrowheads="1"/>
              </p:cNvSpPr>
              <p:nvPr/>
            </p:nvSpPr>
            <p:spPr bwMode="auto">
              <a:xfrm>
                <a:off x="4572" y="712"/>
                <a:ext cx="535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>
                    <a:solidFill>
                      <a:srgbClr val="00FFFF"/>
                    </a:solidFill>
                    <a:latin typeface="Times New Roman" pitchFamily="18" charset="0"/>
                  </a:rPr>
                  <a:t>-</a:t>
                </a:r>
                <a:r>
                  <a:rPr lang="en-GB" sz="1400" b="1">
                    <a:solidFill>
                      <a:srgbClr val="00FFFF"/>
                    </a:solidFill>
                    <a:latin typeface="Times New Roman" pitchFamily="18" charset="0"/>
                  </a:rPr>
                  <a:t>110°C</a:t>
                </a:r>
              </a:p>
            </p:txBody>
          </p:sp>
        </p:grpSp>
      </p:grpSp>
      <p:sp>
        <p:nvSpPr>
          <p:cNvPr id="29" name="Text Box 72"/>
          <p:cNvSpPr txBox="1">
            <a:spLocks noChangeArrowheads="1"/>
          </p:cNvSpPr>
          <p:nvPr/>
        </p:nvSpPr>
        <p:spPr bwMode="auto">
          <a:xfrm>
            <a:off x="35496" y="5915772"/>
            <a:ext cx="5112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latin typeface="Century Gothic" pitchFamily="34" charset="0"/>
              </a:rPr>
              <a:t>Anisotropic etching </a:t>
            </a:r>
            <a:r>
              <a:rPr lang="en-US" b="1" dirty="0">
                <a:solidFill>
                  <a:srgbClr val="0000FF"/>
                </a:solidFill>
                <a:latin typeface="Century Gothic" pitchFamily="34" charset="0"/>
              </a:rPr>
              <a:t>at -110°C, with oxygen</a:t>
            </a:r>
          </a:p>
          <a:p>
            <a:r>
              <a:rPr lang="en-US" b="1" dirty="0">
                <a:solidFill>
                  <a:srgbClr val="0000FF"/>
                </a:solidFill>
                <a:latin typeface="Century Gothic" pitchFamily="34" charset="0"/>
              </a:rPr>
              <a:t> and bias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7146925" y="5319368"/>
            <a:ext cx="1071563" cy="1288713"/>
            <a:chOff x="7146925" y="5280868"/>
            <a:chExt cx="1071563" cy="1288713"/>
          </a:xfrm>
        </p:grpSpPr>
        <p:sp>
          <p:nvSpPr>
            <p:cNvPr id="31" name="Line 74"/>
            <p:cNvSpPr>
              <a:spLocks noChangeShapeType="1"/>
            </p:cNvSpPr>
            <p:nvPr/>
          </p:nvSpPr>
          <p:spPr bwMode="auto">
            <a:xfrm flipV="1">
              <a:off x="7781925" y="5280868"/>
              <a:ext cx="257175" cy="2667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 Box 75"/>
            <p:cNvSpPr txBox="1">
              <a:spLocks noChangeArrowheads="1"/>
            </p:cNvSpPr>
            <p:nvPr/>
          </p:nvSpPr>
          <p:spPr bwMode="auto">
            <a:xfrm>
              <a:off x="7146925" y="5553918"/>
              <a:ext cx="107156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 dirty="0" err="1">
                  <a:solidFill>
                    <a:schemeClr val="bg1"/>
                  </a:solidFill>
                  <a:latin typeface="Century Gothic" pitchFamily="34" charset="0"/>
                </a:rPr>
                <a:t>Passivation</a:t>
              </a:r>
              <a:r>
                <a:rPr lang="en-US" sz="1200" b="1" dirty="0">
                  <a:solidFill>
                    <a:schemeClr val="bg1"/>
                  </a:solidFill>
                  <a:latin typeface="Century Gothic" pitchFamily="34" charset="0"/>
                </a:rPr>
                <a:t> layer</a:t>
              </a:r>
            </a:p>
            <a:p>
              <a:r>
                <a:rPr lang="en-US" sz="1200" b="1" dirty="0">
                  <a:solidFill>
                    <a:schemeClr val="bg1"/>
                  </a:solidFill>
                  <a:latin typeface="Century Gothic" pitchFamily="34" charset="0"/>
                </a:rPr>
                <a:t>formation on the sidewalls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33400" y="2740888"/>
            <a:ext cx="7809111" cy="1541463"/>
            <a:chOff x="539552" y="2699593"/>
            <a:chExt cx="7809111" cy="1541463"/>
          </a:xfrm>
        </p:grpSpPr>
        <p:grpSp>
          <p:nvGrpSpPr>
            <p:cNvPr id="34" name="Groupe 33"/>
            <p:cNvGrpSpPr/>
            <p:nvPr/>
          </p:nvGrpSpPr>
          <p:grpSpPr>
            <a:xfrm>
              <a:off x="1783842" y="2699593"/>
              <a:ext cx="6564821" cy="1541463"/>
              <a:chOff x="1783842" y="2699593"/>
              <a:chExt cx="6564821" cy="1541463"/>
            </a:xfrm>
          </p:grpSpPr>
          <p:grpSp>
            <p:nvGrpSpPr>
              <p:cNvPr id="38" name="Group 44"/>
              <p:cNvGrpSpPr>
                <a:grpSpLocks/>
              </p:cNvGrpSpPr>
              <p:nvPr/>
            </p:nvGrpSpPr>
            <p:grpSpPr bwMode="auto">
              <a:xfrm>
                <a:off x="1783842" y="2900653"/>
                <a:ext cx="1406747" cy="1172852"/>
                <a:chOff x="1104" y="1296"/>
                <a:chExt cx="1011" cy="794"/>
              </a:xfrm>
            </p:grpSpPr>
            <p:pic>
              <p:nvPicPr>
                <p:cNvPr id="49" name="Picture 45" descr="ISO12-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04" y="1296"/>
                  <a:ext cx="1011" cy="794"/>
                </a:xfrm>
                <a:prstGeom prst="rect">
                  <a:avLst/>
                </a:prstGeom>
                <a:noFill/>
              </p:spPr>
            </p:pic>
            <p:sp>
              <p:nvSpPr>
                <p:cNvPr id="5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44" y="1584"/>
                  <a:ext cx="535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+30°C</a:t>
                  </a:r>
                  <a:endParaRPr lang="en-GB" sz="1600" b="1" dirty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9" name="Group 47"/>
              <p:cNvGrpSpPr>
                <a:grpSpLocks/>
              </p:cNvGrpSpPr>
              <p:nvPr/>
            </p:nvGrpSpPr>
            <p:grpSpPr bwMode="auto">
              <a:xfrm>
                <a:off x="3659505" y="2900653"/>
                <a:ext cx="1473735" cy="1118398"/>
                <a:chOff x="2172" y="1296"/>
                <a:chExt cx="1084" cy="822"/>
              </a:xfrm>
            </p:grpSpPr>
            <p:pic>
              <p:nvPicPr>
                <p:cNvPr id="46" name="Picture 48" descr="ISO15-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172" y="1296"/>
                  <a:ext cx="1084" cy="822"/>
                </a:xfrm>
                <a:prstGeom prst="rect">
                  <a:avLst/>
                </a:prstGeom>
                <a:noFill/>
              </p:spPr>
            </p:pic>
            <p:sp>
              <p:nvSpPr>
                <p:cNvPr id="4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459" y="1661"/>
                  <a:ext cx="534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 dirty="0">
                      <a:solidFill>
                        <a:srgbClr val="FFCC66"/>
                      </a:solidFill>
                      <a:latin typeface="Times New Roman" pitchFamily="18" charset="0"/>
                    </a:rPr>
                    <a:t>-50°C</a:t>
                  </a:r>
                  <a:endParaRPr lang="en-GB" sz="1600" b="1" dirty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0" name="Group 50"/>
              <p:cNvGrpSpPr>
                <a:grpSpLocks/>
              </p:cNvGrpSpPr>
              <p:nvPr/>
            </p:nvGrpSpPr>
            <p:grpSpPr bwMode="auto">
              <a:xfrm>
                <a:off x="5542146" y="2699593"/>
                <a:ext cx="1131818" cy="1541463"/>
                <a:chOff x="3653" y="1680"/>
                <a:chExt cx="811" cy="1104"/>
              </a:xfrm>
            </p:grpSpPr>
            <p:pic>
              <p:nvPicPr>
                <p:cNvPr id="44" name="Picture 51" descr="ISO14-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3653" y="1680"/>
                  <a:ext cx="803" cy="1104"/>
                </a:xfrm>
                <a:prstGeom prst="rect">
                  <a:avLst/>
                </a:prstGeom>
                <a:noFill/>
              </p:spPr>
            </p:pic>
            <p:sp>
              <p:nvSpPr>
                <p:cNvPr id="4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871" y="2028"/>
                  <a:ext cx="593" cy="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>
                      <a:solidFill>
                        <a:srgbClr val="00FFFF"/>
                      </a:solidFill>
                      <a:latin typeface="Times New Roman" pitchFamily="18" charset="0"/>
                    </a:rPr>
                    <a:t>-80°C</a:t>
                  </a:r>
                </a:p>
              </p:txBody>
            </p:sp>
          </p:grpSp>
          <p:grpSp>
            <p:nvGrpSpPr>
              <p:cNvPr id="41" name="Group 53"/>
              <p:cNvGrpSpPr>
                <a:grpSpLocks/>
              </p:cNvGrpSpPr>
              <p:nvPr/>
            </p:nvGrpSpPr>
            <p:grpSpPr bwMode="auto">
              <a:xfrm>
                <a:off x="7038211" y="2818274"/>
                <a:ext cx="1310452" cy="1355761"/>
                <a:chOff x="4656" y="1728"/>
                <a:chExt cx="939" cy="971"/>
              </a:xfrm>
            </p:grpSpPr>
            <p:pic>
              <p:nvPicPr>
                <p:cNvPr id="42" name="Picture 54" descr="ISO13-5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lum bright="12000"/>
                </a:blip>
                <a:srcRect/>
                <a:stretch>
                  <a:fillRect/>
                </a:stretch>
              </p:blipFill>
              <p:spPr bwMode="auto">
                <a:xfrm>
                  <a:off x="4656" y="1728"/>
                  <a:ext cx="939" cy="971"/>
                </a:xfrm>
                <a:prstGeom prst="rect">
                  <a:avLst/>
                </a:prstGeom>
                <a:noFill/>
              </p:spPr>
            </p:pic>
            <p:sp>
              <p:nvSpPr>
                <p:cNvPr id="4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875" y="2120"/>
                  <a:ext cx="53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200" b="1">
                      <a:solidFill>
                        <a:srgbClr val="00FFFF"/>
                      </a:solidFill>
                      <a:latin typeface="Century Gothic" pitchFamily="34" charset="0"/>
                    </a:rPr>
                    <a:t>-110°C</a:t>
                  </a:r>
                </a:p>
              </p:txBody>
            </p:sp>
          </p:grpSp>
        </p:grp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539552" y="3212976"/>
              <a:ext cx="881958" cy="738664"/>
            </a:xfrm>
            <a:prstGeom prst="rect">
              <a:avLst/>
            </a:prstGeom>
            <a:solidFill>
              <a:srgbClr val="9BD9FF"/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b="1" dirty="0">
                  <a:solidFill>
                    <a:srgbClr val="0000FF"/>
                  </a:solidFill>
                  <a:latin typeface="Times New Roman" pitchFamily="18" charset="0"/>
                </a:rPr>
                <a:t>SF</a:t>
              </a:r>
              <a:r>
                <a:rPr lang="en-GB" sz="1400" b="1" baseline="-25000" dirty="0">
                  <a:solidFill>
                    <a:srgbClr val="0000FF"/>
                  </a:solidFill>
                  <a:latin typeface="Times New Roman" pitchFamily="18" charset="0"/>
                </a:rPr>
                <a:t>6 </a:t>
              </a:r>
              <a:r>
                <a:rPr lang="en-GB" sz="1400" b="1" dirty="0">
                  <a:solidFill>
                    <a:srgbClr val="0000FF"/>
                  </a:solidFill>
                  <a:latin typeface="Times New Roman" pitchFamily="18" charset="0"/>
                </a:rPr>
                <a:t>/O</a:t>
              </a:r>
              <a:r>
                <a:rPr lang="en-GB" sz="1400" b="1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GB" sz="1400" b="1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GB" sz="1400" b="1" dirty="0">
                  <a:latin typeface="Times New Roman" pitchFamily="18" charset="0"/>
                </a:rPr>
                <a:t>without bias</a:t>
              </a:r>
              <a:r>
                <a:rPr lang="en-GB" sz="1400" dirty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323018" y="4327181"/>
            <a:ext cx="8668582" cy="2297112"/>
            <a:chOff x="323018" y="4288681"/>
            <a:chExt cx="8668582" cy="2297112"/>
          </a:xfrm>
        </p:grpSpPr>
        <p:grpSp>
          <p:nvGrpSpPr>
            <p:cNvPr id="52" name="Groupe 51"/>
            <p:cNvGrpSpPr/>
            <p:nvPr/>
          </p:nvGrpSpPr>
          <p:grpSpPr>
            <a:xfrm>
              <a:off x="1422400" y="4288681"/>
              <a:ext cx="7569200" cy="2297112"/>
              <a:chOff x="1422400" y="4288681"/>
              <a:chExt cx="7569200" cy="2297112"/>
            </a:xfrm>
          </p:grpSpPr>
          <p:grpSp>
            <p:nvGrpSpPr>
              <p:cNvPr id="54" name="Group 57"/>
              <p:cNvGrpSpPr>
                <a:grpSpLocks/>
              </p:cNvGrpSpPr>
              <p:nvPr/>
            </p:nvGrpSpPr>
            <p:grpSpPr bwMode="auto">
              <a:xfrm>
                <a:off x="1422400" y="4393456"/>
                <a:ext cx="1376363" cy="1139825"/>
                <a:chOff x="1116" y="2160"/>
                <a:chExt cx="982" cy="814"/>
              </a:xfrm>
            </p:grpSpPr>
            <p:pic>
              <p:nvPicPr>
                <p:cNvPr id="64" name="Picture 58" descr="Iso25-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116" y="2160"/>
                  <a:ext cx="982" cy="814"/>
                </a:xfrm>
                <a:prstGeom prst="rect">
                  <a:avLst/>
                </a:prstGeom>
                <a:noFill/>
              </p:spPr>
            </p:pic>
            <p:sp>
              <p:nvSpPr>
                <p:cNvPr id="65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369" y="2496"/>
                  <a:ext cx="535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>
                      <a:solidFill>
                        <a:srgbClr val="FF0000"/>
                      </a:solidFill>
                      <a:latin typeface="Times New Roman" pitchFamily="18" charset="0"/>
                    </a:rPr>
                    <a:t>+30°C</a:t>
                  </a:r>
                  <a:endParaRPr lang="en-GB" sz="16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5" name="Group 60"/>
              <p:cNvGrpSpPr>
                <a:grpSpLocks/>
              </p:cNvGrpSpPr>
              <p:nvPr/>
            </p:nvGrpSpPr>
            <p:grpSpPr bwMode="auto">
              <a:xfrm>
                <a:off x="3257550" y="4288681"/>
                <a:ext cx="1492250" cy="1508125"/>
                <a:chOff x="2172" y="2160"/>
                <a:chExt cx="954" cy="964"/>
              </a:xfrm>
            </p:grpSpPr>
            <p:pic>
              <p:nvPicPr>
                <p:cNvPr id="62" name="Picture 61" descr="ISO26-5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172" y="2160"/>
                  <a:ext cx="954" cy="964"/>
                </a:xfrm>
                <a:prstGeom prst="rect">
                  <a:avLst/>
                </a:prstGeom>
                <a:noFill/>
              </p:spPr>
            </p:pic>
            <p:sp>
              <p:nvSpPr>
                <p:cNvPr id="6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50" y="2496"/>
                  <a:ext cx="535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>
                      <a:solidFill>
                        <a:srgbClr val="FFCC66"/>
                      </a:solidFill>
                      <a:latin typeface="Times New Roman" pitchFamily="18" charset="0"/>
                    </a:rPr>
                    <a:t>-50°C</a:t>
                  </a:r>
                  <a:endParaRPr lang="en-GB" sz="16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6" name="Group 64"/>
              <p:cNvGrpSpPr>
                <a:grpSpLocks noChangeAspect="1"/>
              </p:cNvGrpSpPr>
              <p:nvPr/>
            </p:nvGrpSpPr>
            <p:grpSpPr bwMode="auto">
              <a:xfrm>
                <a:off x="7185025" y="4336306"/>
                <a:ext cx="1806575" cy="2249487"/>
                <a:chOff x="4656" y="2832"/>
                <a:chExt cx="928" cy="1156"/>
              </a:xfrm>
            </p:grpSpPr>
            <p:pic>
              <p:nvPicPr>
                <p:cNvPr id="60" name="Picture 65" descr="ISO28-5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lum bright="24000"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4656" y="2832"/>
                  <a:ext cx="928" cy="1156"/>
                </a:xfrm>
                <a:prstGeom prst="rect">
                  <a:avLst/>
                </a:prstGeom>
                <a:noFill/>
              </p:spPr>
            </p:pic>
            <p:sp>
              <p:nvSpPr>
                <p:cNvPr id="61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56" y="3216"/>
                  <a:ext cx="535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200" b="1">
                      <a:solidFill>
                        <a:srgbClr val="00FFFF"/>
                      </a:solidFill>
                      <a:latin typeface="Century Gothic" pitchFamily="34" charset="0"/>
                    </a:rPr>
                    <a:t>-110°C</a:t>
                  </a:r>
                </a:p>
              </p:txBody>
            </p:sp>
          </p:grpSp>
          <p:grpSp>
            <p:nvGrpSpPr>
              <p:cNvPr id="57" name="Group 67"/>
              <p:cNvGrpSpPr>
                <a:grpSpLocks/>
              </p:cNvGrpSpPr>
              <p:nvPr/>
            </p:nvGrpSpPr>
            <p:grpSpPr bwMode="auto">
              <a:xfrm>
                <a:off x="5027613" y="4299793"/>
                <a:ext cx="2014538" cy="2286000"/>
                <a:chOff x="3584" y="2836"/>
                <a:chExt cx="1011" cy="1148"/>
              </a:xfrm>
            </p:grpSpPr>
            <p:pic>
              <p:nvPicPr>
                <p:cNvPr id="58" name="Picture 68" descr="ISO29-5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584" y="2836"/>
                  <a:ext cx="1011" cy="1148"/>
                </a:xfrm>
                <a:prstGeom prst="rect">
                  <a:avLst/>
                </a:prstGeom>
                <a:noFill/>
              </p:spPr>
            </p:pic>
            <p:sp>
              <p:nvSpPr>
                <p:cNvPr id="5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648" y="3552"/>
                  <a:ext cx="593" cy="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>
                      <a:solidFill>
                        <a:srgbClr val="00FFFF"/>
                      </a:solidFill>
                      <a:latin typeface="Times New Roman" pitchFamily="18" charset="0"/>
                    </a:rPr>
                    <a:t>-80°C</a:t>
                  </a:r>
                </a:p>
              </p:txBody>
            </p:sp>
          </p:grpSp>
        </p:grp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323018" y="4705980"/>
              <a:ext cx="881958" cy="523220"/>
            </a:xfrm>
            <a:prstGeom prst="rect">
              <a:avLst/>
            </a:prstGeom>
            <a:solidFill>
              <a:srgbClr val="9BD9FF"/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b="1" dirty="0">
                  <a:solidFill>
                    <a:srgbClr val="0000FF"/>
                  </a:solidFill>
                  <a:latin typeface="Times New Roman" pitchFamily="18" charset="0"/>
                </a:rPr>
                <a:t>SF</a:t>
              </a:r>
              <a:r>
                <a:rPr lang="en-GB" sz="1400" b="1" baseline="-25000" dirty="0">
                  <a:solidFill>
                    <a:srgbClr val="0000FF"/>
                  </a:solidFill>
                  <a:latin typeface="Times New Roman" pitchFamily="18" charset="0"/>
                </a:rPr>
                <a:t>6 </a:t>
              </a:r>
              <a:r>
                <a:rPr lang="en-GB" sz="1400" b="1" dirty="0">
                  <a:solidFill>
                    <a:srgbClr val="0000FF"/>
                  </a:solidFill>
                  <a:latin typeface="Times New Roman" pitchFamily="18" charset="0"/>
                </a:rPr>
                <a:t>/O</a:t>
              </a:r>
              <a:r>
                <a:rPr lang="en-GB" sz="1400" b="1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GB" sz="1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GB" sz="1400" b="1" u="sng" dirty="0">
                  <a:solidFill>
                    <a:srgbClr val="0000FF"/>
                  </a:solidFill>
                  <a:latin typeface="Times New Roman" pitchFamily="18" charset="0"/>
                </a:rPr>
                <a:t>with bias</a:t>
              </a:r>
              <a:r>
                <a:rPr lang="en-GB" sz="1400" u="sng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1670010" y="1361932"/>
            <a:ext cx="6570064" cy="372048"/>
            <a:chOff x="1670010" y="1323432"/>
            <a:chExt cx="6570064" cy="372048"/>
          </a:xfrm>
        </p:grpSpPr>
        <p:sp>
          <p:nvSpPr>
            <p:cNvPr id="67" name="Rectangle 66"/>
            <p:cNvSpPr/>
            <p:nvPr/>
          </p:nvSpPr>
          <p:spPr>
            <a:xfrm>
              <a:off x="6888068" y="1484784"/>
              <a:ext cx="1352006" cy="2106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67"/>
            <p:cNvCxnSpPr/>
            <p:nvPr/>
          </p:nvCxnSpPr>
          <p:spPr>
            <a:xfrm>
              <a:off x="7277966" y="1659138"/>
              <a:ext cx="61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>
              <a:off x="7373314" y="146311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</a:rPr>
                <a:t>20 µm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20072" y="1484784"/>
              <a:ext cx="1440160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1" name="Connecteur droit 70"/>
            <p:cNvCxnSpPr/>
            <p:nvPr/>
          </p:nvCxnSpPr>
          <p:spPr>
            <a:xfrm>
              <a:off x="5643452" y="1598462"/>
              <a:ext cx="61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5698124" y="1412776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</a:rPr>
                <a:t>20 µm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46552" y="1418104"/>
              <a:ext cx="1457496" cy="2106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4" name="Connecteur droit 73"/>
            <p:cNvCxnSpPr/>
            <p:nvPr/>
          </p:nvCxnSpPr>
          <p:spPr>
            <a:xfrm>
              <a:off x="3945598" y="1587130"/>
              <a:ext cx="61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4024604" y="1384108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</a:rPr>
                <a:t>20 µm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670010" y="1345102"/>
              <a:ext cx="1422000" cy="2106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7" name="Connecteur droit 76"/>
            <p:cNvCxnSpPr/>
            <p:nvPr/>
          </p:nvCxnSpPr>
          <p:spPr>
            <a:xfrm>
              <a:off x="2082058" y="1515122"/>
              <a:ext cx="61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2156730" y="1323432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</a:rPr>
                <a:t>20 µm</a:t>
              </a:r>
            </a:p>
          </p:txBody>
        </p:sp>
      </p:grpSp>
      <p:sp>
        <p:nvSpPr>
          <p:cNvPr id="79" name="ZoneTexte 78"/>
          <p:cNvSpPr txBox="1"/>
          <p:nvPr/>
        </p:nvSpPr>
        <p:spPr>
          <a:xfrm>
            <a:off x="5724128" y="2673232"/>
            <a:ext cx="479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schemeClr val="bg1"/>
                </a:solidFill>
              </a:rPr>
              <a:t>20 µm</a:t>
            </a:r>
          </a:p>
        </p:txBody>
      </p:sp>
      <p:grpSp>
        <p:nvGrpSpPr>
          <p:cNvPr id="80" name="Groupe 79"/>
          <p:cNvGrpSpPr/>
          <p:nvPr/>
        </p:nvGrpSpPr>
        <p:grpSpPr>
          <a:xfrm>
            <a:off x="1776690" y="2692748"/>
            <a:ext cx="6561268" cy="414712"/>
            <a:chOff x="1776690" y="2654248"/>
            <a:chExt cx="6561268" cy="414712"/>
          </a:xfrm>
        </p:grpSpPr>
        <p:sp>
          <p:nvSpPr>
            <p:cNvPr id="81" name="Rectangle 80"/>
            <p:cNvSpPr/>
            <p:nvPr/>
          </p:nvSpPr>
          <p:spPr>
            <a:xfrm>
              <a:off x="1776690" y="2858264"/>
              <a:ext cx="1422000" cy="2106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2" name="Connecteur droit 81"/>
            <p:cNvCxnSpPr/>
            <p:nvPr/>
          </p:nvCxnSpPr>
          <p:spPr>
            <a:xfrm>
              <a:off x="2188738" y="3015282"/>
              <a:ext cx="61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ZoneTexte 82"/>
            <p:cNvSpPr txBox="1"/>
            <p:nvPr/>
          </p:nvSpPr>
          <p:spPr>
            <a:xfrm>
              <a:off x="2263410" y="283659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</a:rPr>
                <a:t>20 µm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653232" y="2812260"/>
              <a:ext cx="1494832" cy="2106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Connecteur droit 84"/>
            <p:cNvCxnSpPr/>
            <p:nvPr/>
          </p:nvCxnSpPr>
          <p:spPr>
            <a:xfrm>
              <a:off x="4176024" y="2969278"/>
              <a:ext cx="61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4230696" y="2790590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</a:rPr>
                <a:t>20 µm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033558" y="2760928"/>
              <a:ext cx="1121790" cy="2106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8" name="Connecteur droit 87"/>
            <p:cNvCxnSpPr/>
            <p:nvPr/>
          </p:nvCxnSpPr>
          <p:spPr>
            <a:xfrm>
              <a:off x="7270982" y="2918526"/>
              <a:ext cx="68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/>
            <p:cNvSpPr txBox="1"/>
            <p:nvPr/>
          </p:nvSpPr>
          <p:spPr>
            <a:xfrm>
              <a:off x="7364660" y="2739838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</a:rPr>
                <a:t>20 µm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185958" y="2759354"/>
              <a:ext cx="1152000" cy="2106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1" name="Connecteur droit 90"/>
            <p:cNvCxnSpPr/>
            <p:nvPr/>
          </p:nvCxnSpPr>
          <p:spPr>
            <a:xfrm>
              <a:off x="7401712" y="2925620"/>
              <a:ext cx="61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ZoneTexte 91"/>
            <p:cNvSpPr txBox="1"/>
            <p:nvPr/>
          </p:nvSpPr>
          <p:spPr>
            <a:xfrm>
              <a:off x="7517060" y="273826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</a:rPr>
                <a:t>20 µm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538726" y="2655822"/>
              <a:ext cx="1121790" cy="2106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4" name="Connecteur droit 93"/>
            <p:cNvCxnSpPr/>
            <p:nvPr/>
          </p:nvCxnSpPr>
          <p:spPr>
            <a:xfrm>
              <a:off x="5776150" y="2813420"/>
              <a:ext cx="68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691126" y="2654248"/>
              <a:ext cx="969106" cy="2106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6" name="Connecteur droit 95"/>
            <p:cNvCxnSpPr/>
            <p:nvPr/>
          </p:nvCxnSpPr>
          <p:spPr>
            <a:xfrm>
              <a:off x="5761180" y="2820514"/>
              <a:ext cx="68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ZoneTexte 96"/>
          <p:cNvSpPr txBox="1"/>
          <p:nvPr/>
        </p:nvSpPr>
        <p:spPr>
          <a:xfrm>
            <a:off x="5876528" y="2671658"/>
            <a:ext cx="479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schemeClr val="bg1"/>
                </a:solidFill>
              </a:rPr>
              <a:t>20 µm</a:t>
            </a:r>
          </a:p>
        </p:txBody>
      </p:sp>
      <p:sp>
        <p:nvSpPr>
          <p:cNvPr id="98" name="Text Box 70"/>
          <p:cNvSpPr txBox="1">
            <a:spLocks noChangeArrowheads="1"/>
          </p:cNvSpPr>
          <p:nvPr/>
        </p:nvSpPr>
        <p:spPr bwMode="auto">
          <a:xfrm>
            <a:off x="1530202" y="2819428"/>
            <a:ext cx="7103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latin typeface="Century Gothic" pitchFamily="34" charset="0"/>
              </a:rPr>
              <a:t>Isotropic profile </a:t>
            </a:r>
            <a:r>
              <a:rPr lang="en-US" b="1" dirty="0">
                <a:solidFill>
                  <a:srgbClr val="0000FF"/>
                </a:solidFill>
                <a:latin typeface="Century Gothic" pitchFamily="34" charset="0"/>
              </a:rPr>
              <a:t>for all temperatures between +30 and -110°C</a:t>
            </a:r>
          </a:p>
        </p:txBody>
      </p:sp>
      <p:sp>
        <p:nvSpPr>
          <p:cNvPr id="99" name="Text Box 71"/>
          <p:cNvSpPr txBox="1">
            <a:spLocks noChangeArrowheads="1"/>
          </p:cNvSpPr>
          <p:nvPr/>
        </p:nvSpPr>
        <p:spPr bwMode="auto">
          <a:xfrm>
            <a:off x="1683494" y="4529036"/>
            <a:ext cx="699296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entury Gothic" pitchFamily="34" charset="0"/>
              </a:rPr>
              <a:t>With </a:t>
            </a:r>
            <a:r>
              <a:rPr lang="en-US" b="1" u="sng" dirty="0">
                <a:solidFill>
                  <a:srgbClr val="0000FF"/>
                </a:solidFill>
                <a:latin typeface="Century Gothic" pitchFamily="34" charset="0"/>
              </a:rPr>
              <a:t>oxygen</a:t>
            </a:r>
            <a:r>
              <a:rPr lang="en-US" b="1" dirty="0">
                <a:solidFill>
                  <a:srgbClr val="0000FF"/>
                </a:solidFill>
                <a:latin typeface="Century Gothic" pitchFamily="34" charset="0"/>
              </a:rPr>
              <a:t>, the </a:t>
            </a:r>
            <a:r>
              <a:rPr lang="en-US" b="1" u="sng" dirty="0">
                <a:solidFill>
                  <a:srgbClr val="0000FF"/>
                </a:solidFill>
                <a:latin typeface="Century Gothic" pitchFamily="34" charset="0"/>
              </a:rPr>
              <a:t>profile is changed </a:t>
            </a:r>
            <a:r>
              <a:rPr lang="en-US" b="1" dirty="0">
                <a:solidFill>
                  <a:srgbClr val="0000FF"/>
                </a:solidFill>
                <a:latin typeface="Century Gothic" pitchFamily="34" charset="0"/>
              </a:rPr>
              <a:t>at very low temperature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Century Gothic" pitchFamily="34" charset="0"/>
              </a:rPr>
              <a:t>Lozenge shape due to crystallographic effect at -110°C</a:t>
            </a:r>
            <a:endParaRPr lang="en-US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00" name="Groupe 99"/>
          <p:cNvGrpSpPr/>
          <p:nvPr/>
        </p:nvGrpSpPr>
        <p:grpSpPr>
          <a:xfrm>
            <a:off x="1417482" y="4204018"/>
            <a:ext cx="7568676" cy="478950"/>
            <a:chOff x="1417482" y="4165518"/>
            <a:chExt cx="7568676" cy="478950"/>
          </a:xfrm>
        </p:grpSpPr>
        <p:sp>
          <p:nvSpPr>
            <p:cNvPr id="101" name="Rectangle 100"/>
            <p:cNvSpPr/>
            <p:nvPr/>
          </p:nvSpPr>
          <p:spPr>
            <a:xfrm>
              <a:off x="7444064" y="4387768"/>
              <a:ext cx="1121790" cy="2106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2" name="Connecteur droit 101"/>
            <p:cNvCxnSpPr/>
            <p:nvPr/>
          </p:nvCxnSpPr>
          <p:spPr>
            <a:xfrm>
              <a:off x="7645694" y="4545366"/>
              <a:ext cx="68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ZoneTexte 102"/>
            <p:cNvSpPr txBox="1"/>
            <p:nvPr/>
          </p:nvSpPr>
          <p:spPr>
            <a:xfrm>
              <a:off x="7739372" y="4366678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</a:rPr>
                <a:t>20 µm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185958" y="4340674"/>
              <a:ext cx="1800200" cy="3037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5" name="Connecteur droit 104"/>
            <p:cNvCxnSpPr/>
            <p:nvPr/>
          </p:nvCxnSpPr>
          <p:spPr>
            <a:xfrm>
              <a:off x="7776424" y="4552460"/>
              <a:ext cx="61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ZoneTexte 105"/>
            <p:cNvSpPr txBox="1"/>
            <p:nvPr/>
          </p:nvSpPr>
          <p:spPr>
            <a:xfrm>
              <a:off x="7891772" y="436510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</a:rPr>
                <a:t>20 µm</a:t>
              </a:r>
            </a:p>
          </p:txBody>
        </p:sp>
        <p:cxnSp>
          <p:nvCxnSpPr>
            <p:cNvPr id="107" name="Connecteur droit 106"/>
            <p:cNvCxnSpPr/>
            <p:nvPr/>
          </p:nvCxnSpPr>
          <p:spPr>
            <a:xfrm>
              <a:off x="5319768" y="4332102"/>
              <a:ext cx="68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5071722" y="4323338"/>
              <a:ext cx="1944216" cy="3037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9" name="Connecteur droit 108"/>
            <p:cNvCxnSpPr/>
            <p:nvPr/>
          </p:nvCxnSpPr>
          <p:spPr>
            <a:xfrm>
              <a:off x="5688200" y="4559458"/>
              <a:ext cx="68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ZoneTexte 109"/>
            <p:cNvSpPr txBox="1"/>
            <p:nvPr/>
          </p:nvSpPr>
          <p:spPr>
            <a:xfrm>
              <a:off x="5796136" y="434343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</a:rPr>
                <a:t>20 µm</a:t>
              </a:r>
            </a:p>
          </p:txBody>
        </p:sp>
        <p:cxnSp>
          <p:nvCxnSpPr>
            <p:cNvPr id="111" name="Connecteur droit 110"/>
            <p:cNvCxnSpPr/>
            <p:nvPr/>
          </p:nvCxnSpPr>
          <p:spPr>
            <a:xfrm>
              <a:off x="3506566" y="4165518"/>
              <a:ext cx="68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3258520" y="4293096"/>
              <a:ext cx="1494000" cy="1674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3" name="Connecteur droit 112"/>
            <p:cNvCxnSpPr/>
            <p:nvPr/>
          </p:nvCxnSpPr>
          <p:spPr>
            <a:xfrm>
              <a:off x="3690568" y="4423212"/>
              <a:ext cx="68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ZoneTexte 113"/>
            <p:cNvSpPr txBox="1"/>
            <p:nvPr/>
          </p:nvSpPr>
          <p:spPr>
            <a:xfrm>
              <a:off x="3802838" y="4254393"/>
              <a:ext cx="4411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b="1" dirty="0">
                  <a:solidFill>
                    <a:schemeClr val="bg1"/>
                  </a:solidFill>
                </a:rPr>
                <a:t>20 µm</a:t>
              </a:r>
            </a:p>
          </p:txBody>
        </p:sp>
        <p:grpSp>
          <p:nvGrpSpPr>
            <p:cNvPr id="115" name="Groupe 114"/>
            <p:cNvGrpSpPr/>
            <p:nvPr/>
          </p:nvGrpSpPr>
          <p:grpSpPr>
            <a:xfrm>
              <a:off x="1417482" y="4337733"/>
              <a:ext cx="1386000" cy="226059"/>
              <a:chOff x="1417482" y="4337733"/>
              <a:chExt cx="1386000" cy="226059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417482" y="4396340"/>
                <a:ext cx="1386000" cy="1674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7" name="Connecteur droit 116"/>
              <p:cNvCxnSpPr/>
              <p:nvPr/>
            </p:nvCxnSpPr>
            <p:spPr>
              <a:xfrm>
                <a:off x="1808436" y="4509120"/>
                <a:ext cx="630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ZoneTexte 117"/>
              <p:cNvSpPr txBox="1"/>
              <p:nvPr/>
            </p:nvSpPr>
            <p:spPr>
              <a:xfrm>
                <a:off x="1910630" y="4337733"/>
                <a:ext cx="4411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00" b="1" dirty="0">
                    <a:solidFill>
                      <a:schemeClr val="bg1"/>
                    </a:solidFill>
                  </a:rPr>
                  <a:t>20 µm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70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8" grpId="0"/>
      <p:bldP spid="98" grpId="1"/>
      <p:bldP spid="99" grpId="0"/>
      <p:bldP spid="99" grpId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GREMI-OFFICIEL" id="{1CBF8327-D61D-4FED-9B24-E0856D635BB3}" vid="{40EE9049-08F4-4E1C-B783-0E831E976B8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TEMPLATE-GREMI-OFFICIEL</Template>
  <TotalTime>17854</TotalTime>
  <Words>2128</Words>
  <Application>Microsoft Macintosh PowerPoint</Application>
  <PresentationFormat>Affichage à l'écran (4:3)</PresentationFormat>
  <Paragraphs>367</Paragraphs>
  <Slides>22</Slides>
  <Notes>17</Notes>
  <HiddenSlides>3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Cambria Math</vt:lpstr>
      <vt:lpstr>Century Gothic</vt:lpstr>
      <vt:lpstr>Comic Sans MS</vt:lpstr>
      <vt:lpstr>Symbol</vt:lpstr>
      <vt:lpstr>Tahoma</vt:lpstr>
      <vt:lpstr>Times New Roman</vt:lpstr>
      <vt:lpstr>Verdana</vt:lpstr>
      <vt:lpstr>Wingdings</vt:lpstr>
      <vt:lpstr>Thème Office</vt:lpstr>
      <vt:lpstr>Procédés plasmas de microélectronique sur substrats refroidis à des températures cryogéniques </vt:lpstr>
      <vt:lpstr>Outline</vt:lpstr>
      <vt:lpstr>1) Introduction: Basics of plasma etching</vt:lpstr>
      <vt:lpstr>1) Introduction: Basics of plasma etching</vt:lpstr>
      <vt:lpstr>1) Introduction: Basics of plasma etching</vt:lpstr>
      <vt:lpstr>1) Introduction: Basics of plasma etching</vt:lpstr>
      <vt:lpstr>1) Introduction: Basics of plasma etching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2) Deep cryoetching of silicon </vt:lpstr>
      <vt:lpstr>Présentation PowerPoint</vt:lpstr>
      <vt:lpstr>Présentation PowerPoint</vt:lpstr>
      <vt:lpstr>Présentation PowerPoint</vt:lpstr>
      <vt:lpstr>3) Cryogenic plasma processes</vt:lpstr>
      <vt:lpstr>3) Cryogenic plasma processes</vt:lpstr>
      <vt:lpstr>3) Cryogenic plasma processes</vt:lpstr>
      <vt:lpstr>To summarize…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SiF4 physisorption in the cryogenic etching process of silicon</dc:title>
  <dc:creator>Gaëlle ANTOUN</dc:creator>
  <cp:lastModifiedBy>Microsoft Office User</cp:lastModifiedBy>
  <cp:revision>740</cp:revision>
  <dcterms:created xsi:type="dcterms:W3CDTF">2018-10-18T08:09:12Z</dcterms:created>
  <dcterms:modified xsi:type="dcterms:W3CDTF">2023-07-05T16:10:36Z</dcterms:modified>
</cp:coreProperties>
</file>