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.xml" ContentType="application/vnd.openxmlformats-officedocument.presentationml.tags+xml"/>
  <Override PartName="/ppt/notesSlides/notesSlide20.xml" ContentType="application/vnd.openxmlformats-officedocument.presentationml.notesSlide+xml"/>
  <Override PartName="/ppt/tags/tag2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7"/>
  </p:notesMasterIdLst>
  <p:handoutMasterIdLst>
    <p:handoutMasterId r:id="rId28"/>
  </p:handoutMasterIdLst>
  <p:sldIdLst>
    <p:sldId id="270" r:id="rId2"/>
    <p:sldId id="330" r:id="rId3"/>
    <p:sldId id="280" r:id="rId4"/>
    <p:sldId id="286" r:id="rId5"/>
    <p:sldId id="331" r:id="rId6"/>
    <p:sldId id="294" r:id="rId7"/>
    <p:sldId id="298" r:id="rId8"/>
    <p:sldId id="311" r:id="rId9"/>
    <p:sldId id="332" r:id="rId10"/>
    <p:sldId id="334" r:id="rId11"/>
    <p:sldId id="293" r:id="rId12"/>
    <p:sldId id="283" r:id="rId13"/>
    <p:sldId id="300" r:id="rId14"/>
    <p:sldId id="302" r:id="rId15"/>
    <p:sldId id="299" r:id="rId16"/>
    <p:sldId id="333" r:id="rId17"/>
    <p:sldId id="305" r:id="rId18"/>
    <p:sldId id="335" r:id="rId19"/>
    <p:sldId id="307" r:id="rId20"/>
    <p:sldId id="336" r:id="rId21"/>
    <p:sldId id="337" r:id="rId22"/>
    <p:sldId id="318" r:id="rId23"/>
    <p:sldId id="323" r:id="rId24"/>
    <p:sldId id="315" r:id="rId25"/>
    <p:sldId id="328" r:id="rId26"/>
  </p:sldIdLst>
  <p:sldSz cx="12192000" cy="6858000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re" id="{069AB0E9-D03B-4BB6-BFA4-4149C615B280}">
          <p14:sldIdLst>
            <p14:sldId id="270"/>
            <p14:sldId id="330"/>
            <p14:sldId id="280"/>
          </p14:sldIdLst>
        </p14:section>
        <p14:section name="Bio-MEMS" id="{DD0C6DBF-076E-45CC-9B31-86098AEBC9B9}">
          <p14:sldIdLst>
            <p14:sldId id="286"/>
            <p14:sldId id="331"/>
            <p14:sldId id="294"/>
            <p14:sldId id="298"/>
            <p14:sldId id="311"/>
            <p14:sldId id="332"/>
            <p14:sldId id="334"/>
          </p14:sldIdLst>
        </p14:section>
        <p14:section name="Section sans titre" id="{FB838E24-9742-4578-AFD7-3BC30ED06296}">
          <p14:sldIdLst>
            <p14:sldId id="293"/>
            <p14:sldId id="283"/>
            <p14:sldId id="300"/>
            <p14:sldId id="302"/>
            <p14:sldId id="299"/>
            <p14:sldId id="333"/>
          </p14:sldIdLst>
        </p14:section>
        <p14:section name="Critical Tasks" id="{EEE4C810-FA01-4C34-8C9B-133B692C3FDF}">
          <p14:sldIdLst>
            <p14:sldId id="305"/>
            <p14:sldId id="335"/>
            <p14:sldId id="307"/>
            <p14:sldId id="336"/>
            <p14:sldId id="337"/>
            <p14:sldId id="318"/>
            <p14:sldId id="323"/>
            <p14:sldId id="315"/>
            <p14:sldId id="32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xime Cheype" initials="MC" lastIdx="3" clrIdx="0">
    <p:extLst>
      <p:ext uri="{19B8F6BF-5375-455C-9EA6-DF929625EA0E}">
        <p15:presenceInfo xmlns:p15="http://schemas.microsoft.com/office/powerpoint/2012/main" userId="ad3874316e324cd3" providerId="Windows Live"/>
      </p:ext>
    </p:extLst>
  </p:cmAuthor>
  <p:cmAuthor id="2" name="Samuel Bernard" initials="SB" lastIdx="4" clrIdx="1">
    <p:extLst>
      <p:ext uri="{19B8F6BF-5375-455C-9EA6-DF929625EA0E}">
        <p15:presenceInfo xmlns:p15="http://schemas.microsoft.com/office/powerpoint/2012/main" userId="Samuel Bernar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C5BE"/>
    <a:srgbClr val="378C94"/>
    <a:srgbClr val="CB1B1B"/>
    <a:srgbClr val="CA1B1C"/>
    <a:srgbClr val="9F1515"/>
    <a:srgbClr val="378B97"/>
    <a:srgbClr val="DBEDCF"/>
    <a:srgbClr val="E6F0F1"/>
    <a:srgbClr val="FFCC00"/>
    <a:srgbClr val="3857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06" autoAdjust="0"/>
    <p:restoredTop sz="88144" autoAdjust="0"/>
  </p:normalViewPr>
  <p:slideViewPr>
    <p:cSldViewPr snapToObjects="1">
      <p:cViewPr varScale="1">
        <p:scale>
          <a:sx n="74" d="100"/>
          <a:sy n="74" d="100"/>
        </p:scale>
        <p:origin x="1166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 showGuides="1">
      <p:cViewPr varScale="1">
        <p:scale>
          <a:sx n="82" d="100"/>
          <a:sy n="82" d="100"/>
        </p:scale>
        <p:origin x="278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06FF7C-59FA-4300-BCCF-67622EF49915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fr-FR"/>
        </a:p>
      </dgm:t>
    </dgm:pt>
    <dgm:pt modelId="{FFC4B770-F3E0-4677-B192-14791B5A83DC}">
      <dgm:prSet phldrT="[Texte]" custT="1"/>
      <dgm:spPr>
        <a:ln>
          <a:noFill/>
        </a:ln>
      </dgm:spPr>
      <dgm:t>
        <a:bodyPr/>
        <a:lstStyle/>
        <a:p>
          <a:pPr marL="0" indent="0" algn="l">
            <a:spcAft>
              <a:spcPts val="600"/>
            </a:spcAft>
          </a:pPr>
          <a:r>
            <a:rPr lang="fr-FR" sz="2000" b="1" kern="1200" dirty="0" smtClean="0">
              <a:highlight>
                <a:srgbClr val="FFF4D1"/>
              </a:highlight>
              <a:latin typeface="Calibri" panose="020F0502020204030204"/>
              <a:ea typeface="+mn-ea"/>
              <a:cs typeface="+mn-cs"/>
            </a:rPr>
            <a:t>Single </a:t>
          </a:r>
          <a:r>
            <a:rPr lang="fr-FR" sz="2000" b="1" kern="1200" dirty="0" err="1" smtClean="0">
              <a:highlight>
                <a:srgbClr val="FFF4D1"/>
              </a:highlight>
              <a:latin typeface="Calibri" panose="020F0502020204030204"/>
              <a:ea typeface="+mn-ea"/>
              <a:cs typeface="+mn-cs"/>
            </a:rPr>
            <a:t>crystalline</a:t>
          </a:r>
          <a:r>
            <a:rPr lang="fr-FR" sz="2000" b="1" kern="1200" dirty="0" smtClean="0">
              <a:highlight>
                <a:srgbClr val="FFF4D1"/>
              </a:highlight>
              <a:latin typeface="Calibri" panose="020F0502020204030204"/>
              <a:ea typeface="+mn-ea"/>
              <a:cs typeface="+mn-cs"/>
            </a:rPr>
            <a:t> </a:t>
          </a:r>
          <a:r>
            <a:rPr lang="fr-FR" sz="2000" b="1" kern="1200" dirty="0" err="1" smtClean="0">
              <a:highlight>
                <a:srgbClr val="FFF4D1"/>
              </a:highlight>
              <a:latin typeface="Calibri" panose="020F0502020204030204"/>
              <a:ea typeface="+mn-ea"/>
              <a:cs typeface="+mn-cs"/>
            </a:rPr>
            <a:t>substrates</a:t>
          </a:r>
          <a:endParaRPr lang="fr-FR" sz="2000" b="1" kern="1200" dirty="0" smtClean="0">
            <a:highlight>
              <a:srgbClr val="FFF4D1"/>
            </a:highlight>
            <a:latin typeface="Calibri" panose="020F0502020204030204"/>
            <a:ea typeface="+mn-ea"/>
            <a:cs typeface="+mn-cs"/>
          </a:endParaRPr>
        </a:p>
        <a:p>
          <a:pPr marL="0" indent="0" algn="just">
            <a:spcAft>
              <a:spcPct val="35000"/>
            </a:spcAft>
            <a:tabLst>
              <a:tab pos="4395788" algn="l"/>
            </a:tabLst>
          </a:pPr>
          <a:r>
            <a:rPr lang="fr-FR" sz="1700" b="1" kern="1200" dirty="0" err="1" smtClean="0"/>
            <a:t>Silicon</a:t>
          </a:r>
          <a:r>
            <a:rPr lang="fr-FR" sz="1700" kern="1200" dirty="0" smtClean="0"/>
            <a:t>, </a:t>
          </a:r>
          <a:r>
            <a:rPr lang="fr-FR" sz="1700" b="1" kern="1200" dirty="0" smtClean="0"/>
            <a:t>quartz</a:t>
          </a:r>
          <a:r>
            <a:rPr lang="fr-FR" sz="1700" kern="1200" dirty="0" smtClean="0"/>
            <a:t> (</a:t>
          </a:r>
          <a:r>
            <a:rPr lang="fr-FR" sz="1700" kern="1200" dirty="0" err="1" smtClean="0"/>
            <a:t>crystalline</a:t>
          </a:r>
          <a:r>
            <a:rPr lang="fr-FR" sz="1700" kern="1200" dirty="0" smtClean="0"/>
            <a:t> SiO</a:t>
          </a:r>
          <a:r>
            <a:rPr lang="fr-FR" sz="1700" kern="1200" baseline="-25000" dirty="0" smtClean="0"/>
            <a:t>2</a:t>
          </a:r>
          <a:r>
            <a:rPr lang="fr-FR" sz="1700" kern="1200" dirty="0" smtClean="0"/>
            <a:t>), gallium </a:t>
          </a:r>
          <a:r>
            <a:rPr lang="fr-FR" sz="1700" kern="1200" dirty="0" err="1" smtClean="0"/>
            <a:t>arsenide</a:t>
          </a:r>
          <a:r>
            <a:rPr lang="fr-FR" sz="1700" kern="1200" dirty="0" smtClean="0"/>
            <a:t> (</a:t>
          </a:r>
          <a:r>
            <a:rPr lang="fr-FR" sz="1700" kern="1200" dirty="0" err="1" smtClean="0"/>
            <a:t>GaAs</a:t>
          </a:r>
          <a:r>
            <a:rPr lang="fr-FR" sz="1700" kern="1200" dirty="0" smtClean="0"/>
            <a:t>), </a:t>
          </a:r>
          <a:r>
            <a:rPr lang="fr-FR" sz="1700" kern="1200" dirty="0" err="1" smtClean="0"/>
            <a:t>silicon</a:t>
          </a:r>
          <a:r>
            <a:rPr lang="fr-FR" sz="1700" kern="1200" dirty="0" smtClean="0"/>
            <a:t> </a:t>
          </a:r>
          <a:r>
            <a:rPr lang="fr-FR" sz="1700" kern="1200" dirty="0" err="1" smtClean="0"/>
            <a:t>carbide</a:t>
          </a:r>
          <a:r>
            <a:rPr lang="fr-FR" sz="1700" kern="1200" dirty="0" smtClean="0"/>
            <a:t> (</a:t>
          </a:r>
          <a:r>
            <a:rPr lang="fr-FR" sz="1700" kern="1200" dirty="0" err="1" smtClean="0"/>
            <a:t>SiC</a:t>
          </a:r>
          <a:r>
            <a:rPr lang="fr-FR" sz="1700" kern="1200" dirty="0" smtClean="0"/>
            <a:t>), lithium </a:t>
          </a:r>
          <a:r>
            <a:rPr lang="fr-FR" sz="1700" kern="1200" dirty="0" err="1" smtClean="0"/>
            <a:t>niobate</a:t>
          </a:r>
          <a:r>
            <a:rPr lang="fr-FR" sz="1700" kern="1200" dirty="0" smtClean="0"/>
            <a:t> (LiNbO</a:t>
          </a:r>
          <a:r>
            <a:rPr lang="fr-FR" sz="1700" kern="1200" baseline="-25000" dirty="0" smtClean="0"/>
            <a:t>3</a:t>
          </a:r>
          <a:r>
            <a:rPr lang="fr-FR" sz="1700" kern="1200" dirty="0" smtClean="0"/>
            <a:t>) and </a:t>
          </a:r>
          <a:r>
            <a:rPr lang="fr-FR" sz="1700" kern="1200" dirty="0" err="1" smtClean="0"/>
            <a:t>sapphire</a:t>
          </a:r>
          <a:r>
            <a:rPr lang="fr-FR" sz="1700" kern="1200" dirty="0" smtClean="0"/>
            <a:t> (Al</a:t>
          </a:r>
          <a:r>
            <a:rPr lang="fr-FR" sz="1700" kern="1200" baseline="-25000" dirty="0" smtClean="0"/>
            <a:t>2</a:t>
          </a:r>
          <a:r>
            <a:rPr lang="fr-FR" sz="1700" kern="1200" dirty="0" smtClean="0"/>
            <a:t>O</a:t>
          </a:r>
          <a:r>
            <a:rPr lang="fr-FR" sz="1700" kern="1200" baseline="-25000" dirty="0" smtClean="0"/>
            <a:t>3</a:t>
          </a:r>
          <a:r>
            <a:rPr lang="fr-FR" sz="1700" kern="1200" dirty="0" smtClean="0"/>
            <a:t>).</a:t>
          </a:r>
          <a:endParaRPr lang="fr-FR" sz="1700" kern="1200" dirty="0"/>
        </a:p>
      </dgm:t>
    </dgm:pt>
    <dgm:pt modelId="{866FBBC9-C3F0-40D7-B33D-372B96DBE58E}" type="parTrans" cxnId="{04C2F388-384F-4E91-9367-4D2082418784}">
      <dgm:prSet/>
      <dgm:spPr/>
      <dgm:t>
        <a:bodyPr/>
        <a:lstStyle/>
        <a:p>
          <a:endParaRPr lang="fr-FR"/>
        </a:p>
      </dgm:t>
    </dgm:pt>
    <dgm:pt modelId="{5F160324-12A5-4121-9F29-29CA9FCA2836}" type="sibTrans" cxnId="{04C2F388-384F-4E91-9367-4D2082418784}">
      <dgm:prSet/>
      <dgm:spPr/>
      <dgm:t>
        <a:bodyPr/>
        <a:lstStyle/>
        <a:p>
          <a:endParaRPr lang="fr-FR"/>
        </a:p>
      </dgm:t>
    </dgm:pt>
    <dgm:pt modelId="{3C1850FB-51C4-4612-9CE1-5CEF6DE96B64}">
      <dgm:prSet phldrT="[Texte]" custT="1"/>
      <dgm:spPr>
        <a:ln>
          <a:noFill/>
        </a:ln>
      </dgm:spPr>
      <dgm:t>
        <a:bodyPr/>
        <a:lstStyle/>
        <a:p>
          <a:pPr algn="l">
            <a:spcAft>
              <a:spcPts val="600"/>
            </a:spcAft>
          </a:pPr>
          <a:r>
            <a:rPr lang="en-US" sz="2000" b="1" kern="1200" dirty="0" smtClean="0">
              <a:highlight>
                <a:srgbClr val="FFF4D1"/>
              </a:highlight>
              <a:latin typeface="Calibri" panose="020F0502020204030204"/>
              <a:ea typeface="+mn-ea"/>
              <a:cs typeface="+mn-cs"/>
            </a:rPr>
            <a:t>Amorphous substrates</a:t>
          </a:r>
        </a:p>
        <a:p>
          <a:pPr algn="just">
            <a:spcAft>
              <a:spcPct val="35000"/>
            </a:spcAft>
          </a:pPr>
          <a:r>
            <a:rPr lang="en-US" sz="1700" b="1" kern="1200" dirty="0" smtClean="0"/>
            <a:t>Glass</a:t>
          </a:r>
          <a:r>
            <a:rPr lang="en-US" sz="1700" kern="1200" dirty="0" smtClean="0"/>
            <a:t>, </a:t>
          </a:r>
          <a:r>
            <a:rPr lang="en-US" sz="1700" b="1" kern="1200" dirty="0" smtClean="0"/>
            <a:t>fused silica </a:t>
          </a:r>
          <a:r>
            <a:rPr lang="en-US" sz="1700" kern="1200" dirty="0" smtClean="0"/>
            <a:t>(pure SiO</a:t>
          </a:r>
          <a:r>
            <a:rPr lang="en-US" sz="1700" kern="1200" baseline="-25000" dirty="0" smtClean="0"/>
            <a:t>2</a:t>
          </a:r>
          <a:r>
            <a:rPr lang="en-US" sz="1700" kern="1200" dirty="0" smtClean="0"/>
            <a:t>; chemically it is identical to quartz) and </a:t>
          </a:r>
          <a:r>
            <a:rPr lang="en-US" sz="1700" b="1" kern="1200" dirty="0" smtClean="0"/>
            <a:t>alumina</a:t>
          </a:r>
          <a:r>
            <a:rPr lang="en-US" sz="1700" kern="1200" dirty="0" smtClean="0"/>
            <a:t> (Al</a:t>
          </a:r>
          <a:r>
            <a:rPr lang="en-US" sz="1700" kern="1200" baseline="-25000" dirty="0" smtClean="0"/>
            <a:t>2</a:t>
          </a:r>
          <a:r>
            <a:rPr lang="en-US" sz="1700" kern="1200" dirty="0" smtClean="0"/>
            <a:t>O</a:t>
          </a:r>
          <a:r>
            <a:rPr lang="en-US" sz="1700" kern="1200" baseline="-25000" dirty="0" smtClean="0"/>
            <a:t>3</a:t>
          </a:r>
          <a:r>
            <a:rPr lang="en-US" sz="1700" kern="1200" dirty="0" smtClean="0"/>
            <a:t>).</a:t>
          </a:r>
          <a:endParaRPr lang="fr-FR" sz="1700" kern="1200" dirty="0"/>
        </a:p>
      </dgm:t>
    </dgm:pt>
    <dgm:pt modelId="{CF2EABC5-D9EE-4D9F-A04A-CE1D09377A79}" type="parTrans" cxnId="{96F265B3-C068-4817-ADCF-E975EA7D1602}">
      <dgm:prSet/>
      <dgm:spPr/>
      <dgm:t>
        <a:bodyPr/>
        <a:lstStyle/>
        <a:p>
          <a:endParaRPr lang="fr-FR"/>
        </a:p>
      </dgm:t>
    </dgm:pt>
    <dgm:pt modelId="{EA279E33-5274-4339-90D7-01D506F7C62B}" type="sibTrans" cxnId="{96F265B3-C068-4817-ADCF-E975EA7D1602}">
      <dgm:prSet/>
      <dgm:spPr/>
      <dgm:t>
        <a:bodyPr/>
        <a:lstStyle/>
        <a:p>
          <a:endParaRPr lang="fr-FR"/>
        </a:p>
      </dgm:t>
    </dgm:pt>
    <dgm:pt modelId="{C024E95D-0D8E-4F78-8A37-C0162BFFC487}">
      <dgm:prSet phldrT="[Texte]" custT="1"/>
      <dgm:spPr>
        <a:ln>
          <a:noFill/>
        </a:ln>
      </dgm:spPr>
      <dgm:t>
        <a:bodyPr/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fr-FR" sz="2000" b="1" kern="1200" dirty="0" err="1" smtClean="0">
              <a:highlight>
                <a:srgbClr val="FFF4D1"/>
              </a:highlight>
              <a:latin typeface="Calibri" panose="020F0502020204030204"/>
              <a:ea typeface="+mn-ea"/>
              <a:cs typeface="+mn-cs"/>
            </a:rPr>
            <a:t>Polymers</a:t>
          </a:r>
          <a:endParaRPr lang="fr-FR" sz="2000" b="1" kern="1200" dirty="0" smtClean="0">
            <a:highlight>
              <a:srgbClr val="FFF4D1"/>
            </a:highlight>
            <a:latin typeface="Calibri" panose="020F0502020204030204"/>
            <a:ea typeface="+mn-ea"/>
            <a:cs typeface="+mn-cs"/>
          </a:endParaRPr>
        </a:p>
        <a:p>
          <a:pPr marL="0"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 smtClean="0"/>
            <a:t>SU-8, PDMS, etc.</a:t>
          </a:r>
          <a:endParaRPr lang="fr-FR" sz="1700" kern="1200" dirty="0"/>
        </a:p>
      </dgm:t>
    </dgm:pt>
    <dgm:pt modelId="{46171D23-56C8-4429-97A2-B543BC8759D4}" type="parTrans" cxnId="{36B95A9D-1FB2-44C2-9973-B1534E82F7AD}">
      <dgm:prSet/>
      <dgm:spPr/>
      <dgm:t>
        <a:bodyPr/>
        <a:lstStyle/>
        <a:p>
          <a:endParaRPr lang="fr-FR"/>
        </a:p>
      </dgm:t>
    </dgm:pt>
    <dgm:pt modelId="{6A1F4AFE-C35A-46E2-99D1-C8561921CFA0}" type="sibTrans" cxnId="{36B95A9D-1FB2-44C2-9973-B1534E82F7AD}">
      <dgm:prSet/>
      <dgm:spPr/>
      <dgm:t>
        <a:bodyPr/>
        <a:lstStyle/>
        <a:p>
          <a:endParaRPr lang="fr-FR"/>
        </a:p>
      </dgm:t>
    </dgm:pt>
    <dgm:pt modelId="{6F222A35-61BF-4396-AF44-C53B8C45CAAC}">
      <dgm:prSet phldrT="[Texte]" custT="1"/>
      <dgm:spPr>
        <a:ln>
          <a:noFill/>
        </a:ln>
      </dgm:spPr>
      <dgm:t>
        <a:bodyPr/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fr-FR" sz="2000" b="1" kern="1200" dirty="0" err="1" smtClean="0">
              <a:highlight>
                <a:srgbClr val="FFF4D1"/>
              </a:highlight>
              <a:latin typeface="Calibri" panose="020F0502020204030204"/>
              <a:ea typeface="+mn-ea"/>
              <a:cs typeface="+mn-cs"/>
            </a:rPr>
            <a:t>Metals</a:t>
          </a:r>
          <a:endParaRPr lang="fr-FR" sz="2000" b="1" kern="1200" dirty="0" smtClean="0">
            <a:highlight>
              <a:srgbClr val="FFF4D1"/>
            </a:highlight>
            <a:latin typeface="Calibri" panose="020F0502020204030204"/>
            <a:ea typeface="+mn-ea"/>
            <a:cs typeface="+mn-cs"/>
          </a:endParaRPr>
        </a:p>
        <a:p>
          <a:pPr marL="0"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 smtClean="0"/>
            <a:t>Al, Ni, Cu, Au, etc.</a:t>
          </a:r>
          <a:endParaRPr lang="fr-FR" sz="1700" kern="1200" dirty="0"/>
        </a:p>
      </dgm:t>
    </dgm:pt>
    <dgm:pt modelId="{3C89C485-C60B-4E25-8CE4-DB60B2DAE4A6}" type="parTrans" cxnId="{F6077BAD-3BF2-497D-A7C4-DAA95732B04F}">
      <dgm:prSet/>
      <dgm:spPr/>
      <dgm:t>
        <a:bodyPr/>
        <a:lstStyle/>
        <a:p>
          <a:endParaRPr lang="fr-FR"/>
        </a:p>
      </dgm:t>
    </dgm:pt>
    <dgm:pt modelId="{C4C46226-387E-40AD-9F35-46889709A45C}" type="sibTrans" cxnId="{F6077BAD-3BF2-497D-A7C4-DAA95732B04F}">
      <dgm:prSet/>
      <dgm:spPr/>
      <dgm:t>
        <a:bodyPr/>
        <a:lstStyle/>
        <a:p>
          <a:endParaRPr lang="fr-FR"/>
        </a:p>
      </dgm:t>
    </dgm:pt>
    <dgm:pt modelId="{343D4143-D68E-485B-A281-5A067BA81429}" type="pres">
      <dgm:prSet presAssocID="{FB06FF7C-59FA-4300-BCCF-67622EF4991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fr-FR"/>
        </a:p>
      </dgm:t>
    </dgm:pt>
    <dgm:pt modelId="{7BFBEDFD-3A5E-4675-9DB6-4926583C2FBF}" type="pres">
      <dgm:prSet presAssocID="{FB06FF7C-59FA-4300-BCCF-67622EF49915}" presName="Name1" presStyleCnt="0"/>
      <dgm:spPr/>
      <dgm:t>
        <a:bodyPr/>
        <a:lstStyle/>
        <a:p>
          <a:endParaRPr lang="fr-FR"/>
        </a:p>
      </dgm:t>
    </dgm:pt>
    <dgm:pt modelId="{AD66E749-074E-4A03-B0A9-F4A2D2E6884D}" type="pres">
      <dgm:prSet presAssocID="{FB06FF7C-59FA-4300-BCCF-67622EF49915}" presName="cycle" presStyleCnt="0"/>
      <dgm:spPr/>
      <dgm:t>
        <a:bodyPr/>
        <a:lstStyle/>
        <a:p>
          <a:endParaRPr lang="fr-FR"/>
        </a:p>
      </dgm:t>
    </dgm:pt>
    <dgm:pt modelId="{6D9D42AD-D7BE-4E56-A407-0DDCC0441AB8}" type="pres">
      <dgm:prSet presAssocID="{FB06FF7C-59FA-4300-BCCF-67622EF49915}" presName="srcNode" presStyleLbl="node1" presStyleIdx="0" presStyleCnt="4"/>
      <dgm:spPr/>
      <dgm:t>
        <a:bodyPr/>
        <a:lstStyle/>
        <a:p>
          <a:endParaRPr lang="fr-FR"/>
        </a:p>
      </dgm:t>
    </dgm:pt>
    <dgm:pt modelId="{BED6D788-36EE-4350-82BA-5517F4FDFF7B}" type="pres">
      <dgm:prSet presAssocID="{FB06FF7C-59FA-4300-BCCF-67622EF49915}" presName="conn" presStyleLbl="parChTrans1D2" presStyleIdx="0" presStyleCnt="1"/>
      <dgm:spPr/>
      <dgm:t>
        <a:bodyPr/>
        <a:lstStyle/>
        <a:p>
          <a:endParaRPr lang="fr-FR"/>
        </a:p>
      </dgm:t>
    </dgm:pt>
    <dgm:pt modelId="{710E29BC-BA13-4F5D-9D81-CC13BB2D63E9}" type="pres">
      <dgm:prSet presAssocID="{FB06FF7C-59FA-4300-BCCF-67622EF49915}" presName="extraNode" presStyleLbl="node1" presStyleIdx="0" presStyleCnt="4"/>
      <dgm:spPr/>
      <dgm:t>
        <a:bodyPr/>
        <a:lstStyle/>
        <a:p>
          <a:endParaRPr lang="fr-FR"/>
        </a:p>
      </dgm:t>
    </dgm:pt>
    <dgm:pt modelId="{51628B8A-C8A4-4CEA-88FD-8DAC6749C582}" type="pres">
      <dgm:prSet presAssocID="{FB06FF7C-59FA-4300-BCCF-67622EF49915}" presName="dstNode" presStyleLbl="node1" presStyleIdx="0" presStyleCnt="4"/>
      <dgm:spPr/>
      <dgm:t>
        <a:bodyPr/>
        <a:lstStyle/>
        <a:p>
          <a:endParaRPr lang="fr-FR"/>
        </a:p>
      </dgm:t>
    </dgm:pt>
    <dgm:pt modelId="{9A425335-B2D4-4DAE-B46E-D4B2F0EEDEC8}" type="pres">
      <dgm:prSet presAssocID="{FFC4B770-F3E0-4677-B192-14791B5A83DC}" presName="text_1" presStyleLbl="node1" presStyleIdx="0" presStyleCnt="4" custScaleX="90828" custScaleY="178565" custLinFactNeighborX="-139" custLinFactNeighborY="-1078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B043289-37DE-4B6F-9982-E43EFFA5C570}" type="pres">
      <dgm:prSet presAssocID="{FFC4B770-F3E0-4677-B192-14791B5A83DC}" presName="accent_1" presStyleCnt="0"/>
      <dgm:spPr/>
      <dgm:t>
        <a:bodyPr/>
        <a:lstStyle/>
        <a:p>
          <a:endParaRPr lang="fr-FR"/>
        </a:p>
      </dgm:t>
    </dgm:pt>
    <dgm:pt modelId="{38DE4DB7-6D29-4780-A976-2FD80A5EE543}" type="pres">
      <dgm:prSet presAssocID="{FFC4B770-F3E0-4677-B192-14791B5A83DC}" presName="accentRepeatNode" presStyleLbl="solidFgAcc1" presStyleIdx="0" presStyleCnt="4"/>
      <dgm:spPr/>
      <dgm:t>
        <a:bodyPr/>
        <a:lstStyle/>
        <a:p>
          <a:endParaRPr lang="fr-FR"/>
        </a:p>
      </dgm:t>
    </dgm:pt>
    <dgm:pt modelId="{225A53B1-4D3F-4328-8622-6B4359D76922}" type="pres">
      <dgm:prSet presAssocID="{3C1850FB-51C4-4612-9CE1-5CEF6DE96B64}" presName="text_2" presStyleLbl="node1" presStyleIdx="1" presStyleCnt="4" custScaleX="90237" custScaleY="157557" custLinFactNeighborX="448" custLinFactNeighborY="2566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36F5871-2B3E-4B31-8CB6-7635534BAB61}" type="pres">
      <dgm:prSet presAssocID="{3C1850FB-51C4-4612-9CE1-5CEF6DE96B64}" presName="accent_2" presStyleCnt="0"/>
      <dgm:spPr/>
      <dgm:t>
        <a:bodyPr/>
        <a:lstStyle/>
        <a:p>
          <a:endParaRPr lang="fr-FR"/>
        </a:p>
      </dgm:t>
    </dgm:pt>
    <dgm:pt modelId="{71A5A0B7-8461-49DF-A5E1-7CC2B9386295}" type="pres">
      <dgm:prSet presAssocID="{3C1850FB-51C4-4612-9CE1-5CEF6DE96B64}" presName="accentRepeatNode" presStyleLbl="solidFgAcc1" presStyleIdx="1" presStyleCnt="4"/>
      <dgm:spPr/>
      <dgm:t>
        <a:bodyPr/>
        <a:lstStyle/>
        <a:p>
          <a:endParaRPr lang="fr-FR"/>
        </a:p>
      </dgm:t>
    </dgm:pt>
    <dgm:pt modelId="{B29980EB-6264-40B0-8CD9-450513E8733F}" type="pres">
      <dgm:prSet presAssocID="{C024E95D-0D8E-4F78-8A37-C0162BFFC487}" presName="text_3" presStyleLbl="node1" presStyleIdx="2" presStyleCnt="4" custScaleX="90237" custScaleY="115542" custLinFactNeighborX="448" custLinFactNeighborY="3320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7DE73B0-CE15-43E2-8F42-2B50D871E87A}" type="pres">
      <dgm:prSet presAssocID="{C024E95D-0D8E-4F78-8A37-C0162BFFC487}" presName="accent_3" presStyleCnt="0"/>
      <dgm:spPr/>
      <dgm:t>
        <a:bodyPr/>
        <a:lstStyle/>
        <a:p>
          <a:endParaRPr lang="fr-FR"/>
        </a:p>
      </dgm:t>
    </dgm:pt>
    <dgm:pt modelId="{7FA711EF-9301-4262-8113-B20BCBAE3EEC}" type="pres">
      <dgm:prSet presAssocID="{C024E95D-0D8E-4F78-8A37-C0162BFFC487}" presName="accentRepeatNode" presStyleLbl="solidFgAcc1" presStyleIdx="2" presStyleCnt="4"/>
      <dgm:spPr/>
      <dgm:t>
        <a:bodyPr/>
        <a:lstStyle/>
        <a:p>
          <a:endParaRPr lang="fr-FR"/>
        </a:p>
      </dgm:t>
    </dgm:pt>
    <dgm:pt modelId="{E6745A1C-D414-48E5-98D5-4AB6346166A4}" type="pres">
      <dgm:prSet presAssocID="{6F222A35-61BF-4396-AF44-C53B8C45CAAC}" presName="text_4" presStyleLbl="node1" presStyleIdx="3" presStyleCnt="4" custScaleX="90828" custScaleY="115542" custLinFactNeighborX="-139" custLinFactNeighborY="1975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D4035D2-C788-409C-AACC-96C5672B4D8D}" type="pres">
      <dgm:prSet presAssocID="{6F222A35-61BF-4396-AF44-C53B8C45CAAC}" presName="accent_4" presStyleCnt="0"/>
      <dgm:spPr/>
      <dgm:t>
        <a:bodyPr/>
        <a:lstStyle/>
        <a:p>
          <a:endParaRPr lang="fr-FR"/>
        </a:p>
      </dgm:t>
    </dgm:pt>
    <dgm:pt modelId="{A4668C9C-6B50-4B38-ABFF-B75C79DF26E5}" type="pres">
      <dgm:prSet presAssocID="{6F222A35-61BF-4396-AF44-C53B8C45CAAC}" presName="accentRepeatNode" presStyleLbl="solidFgAcc1" presStyleIdx="3" presStyleCnt="4"/>
      <dgm:spPr/>
      <dgm:t>
        <a:bodyPr/>
        <a:lstStyle/>
        <a:p>
          <a:endParaRPr lang="fr-FR"/>
        </a:p>
      </dgm:t>
    </dgm:pt>
  </dgm:ptLst>
  <dgm:cxnLst>
    <dgm:cxn modelId="{E4E93184-9E91-4A5F-BDAC-61E309B7A0B4}" type="presOf" srcId="{C024E95D-0D8E-4F78-8A37-C0162BFFC487}" destId="{B29980EB-6264-40B0-8CD9-450513E8733F}" srcOrd="0" destOrd="0" presId="urn:microsoft.com/office/officeart/2008/layout/VerticalCurvedList"/>
    <dgm:cxn modelId="{96F265B3-C068-4817-ADCF-E975EA7D1602}" srcId="{FB06FF7C-59FA-4300-BCCF-67622EF49915}" destId="{3C1850FB-51C4-4612-9CE1-5CEF6DE96B64}" srcOrd="1" destOrd="0" parTransId="{CF2EABC5-D9EE-4D9F-A04A-CE1D09377A79}" sibTransId="{EA279E33-5274-4339-90D7-01D506F7C62B}"/>
    <dgm:cxn modelId="{04C2F388-384F-4E91-9367-4D2082418784}" srcId="{FB06FF7C-59FA-4300-BCCF-67622EF49915}" destId="{FFC4B770-F3E0-4677-B192-14791B5A83DC}" srcOrd="0" destOrd="0" parTransId="{866FBBC9-C3F0-40D7-B33D-372B96DBE58E}" sibTransId="{5F160324-12A5-4121-9F29-29CA9FCA2836}"/>
    <dgm:cxn modelId="{F6077BAD-3BF2-497D-A7C4-DAA95732B04F}" srcId="{FB06FF7C-59FA-4300-BCCF-67622EF49915}" destId="{6F222A35-61BF-4396-AF44-C53B8C45CAAC}" srcOrd="3" destOrd="0" parTransId="{3C89C485-C60B-4E25-8CE4-DB60B2DAE4A6}" sibTransId="{C4C46226-387E-40AD-9F35-46889709A45C}"/>
    <dgm:cxn modelId="{63D4C992-9269-4E25-B5E8-2E82A18A98DB}" type="presOf" srcId="{3C1850FB-51C4-4612-9CE1-5CEF6DE96B64}" destId="{225A53B1-4D3F-4328-8622-6B4359D76922}" srcOrd="0" destOrd="0" presId="urn:microsoft.com/office/officeart/2008/layout/VerticalCurvedList"/>
    <dgm:cxn modelId="{29784309-3509-4653-9DF2-1A52BBC41EF0}" type="presOf" srcId="{FB06FF7C-59FA-4300-BCCF-67622EF49915}" destId="{343D4143-D68E-485B-A281-5A067BA81429}" srcOrd="0" destOrd="0" presId="urn:microsoft.com/office/officeart/2008/layout/VerticalCurvedList"/>
    <dgm:cxn modelId="{36B95A9D-1FB2-44C2-9973-B1534E82F7AD}" srcId="{FB06FF7C-59FA-4300-BCCF-67622EF49915}" destId="{C024E95D-0D8E-4F78-8A37-C0162BFFC487}" srcOrd="2" destOrd="0" parTransId="{46171D23-56C8-4429-97A2-B543BC8759D4}" sibTransId="{6A1F4AFE-C35A-46E2-99D1-C8561921CFA0}"/>
    <dgm:cxn modelId="{166C0C3A-34FF-48C7-9D79-99A746BC0825}" type="presOf" srcId="{FFC4B770-F3E0-4677-B192-14791B5A83DC}" destId="{9A425335-B2D4-4DAE-B46E-D4B2F0EEDEC8}" srcOrd="0" destOrd="0" presId="urn:microsoft.com/office/officeart/2008/layout/VerticalCurvedList"/>
    <dgm:cxn modelId="{D13AC18E-FA60-47A3-9689-951EB5592F05}" type="presOf" srcId="{5F160324-12A5-4121-9F29-29CA9FCA2836}" destId="{BED6D788-36EE-4350-82BA-5517F4FDFF7B}" srcOrd="0" destOrd="0" presId="urn:microsoft.com/office/officeart/2008/layout/VerticalCurvedList"/>
    <dgm:cxn modelId="{9D054652-3C2B-49EB-B95A-F988CE74C2E3}" type="presOf" srcId="{6F222A35-61BF-4396-AF44-C53B8C45CAAC}" destId="{E6745A1C-D414-48E5-98D5-4AB6346166A4}" srcOrd="0" destOrd="0" presId="urn:microsoft.com/office/officeart/2008/layout/VerticalCurvedList"/>
    <dgm:cxn modelId="{329F92AC-5EBD-4C91-BF04-4A0CA5612369}" type="presParOf" srcId="{343D4143-D68E-485B-A281-5A067BA81429}" destId="{7BFBEDFD-3A5E-4675-9DB6-4926583C2FBF}" srcOrd="0" destOrd="0" presId="urn:microsoft.com/office/officeart/2008/layout/VerticalCurvedList"/>
    <dgm:cxn modelId="{DE917D63-8281-456E-BC10-D22BDEABF499}" type="presParOf" srcId="{7BFBEDFD-3A5E-4675-9DB6-4926583C2FBF}" destId="{AD66E749-074E-4A03-B0A9-F4A2D2E6884D}" srcOrd="0" destOrd="0" presId="urn:microsoft.com/office/officeart/2008/layout/VerticalCurvedList"/>
    <dgm:cxn modelId="{FA26B1F3-BE21-40B8-98A5-9EA51C1BE56F}" type="presParOf" srcId="{AD66E749-074E-4A03-B0A9-F4A2D2E6884D}" destId="{6D9D42AD-D7BE-4E56-A407-0DDCC0441AB8}" srcOrd="0" destOrd="0" presId="urn:microsoft.com/office/officeart/2008/layout/VerticalCurvedList"/>
    <dgm:cxn modelId="{F8236BEF-8689-49F3-A1B4-67D104EA846B}" type="presParOf" srcId="{AD66E749-074E-4A03-B0A9-F4A2D2E6884D}" destId="{BED6D788-36EE-4350-82BA-5517F4FDFF7B}" srcOrd="1" destOrd="0" presId="urn:microsoft.com/office/officeart/2008/layout/VerticalCurvedList"/>
    <dgm:cxn modelId="{CD8C85B7-3433-44D4-9DA9-741E01FDF469}" type="presParOf" srcId="{AD66E749-074E-4A03-B0A9-F4A2D2E6884D}" destId="{710E29BC-BA13-4F5D-9D81-CC13BB2D63E9}" srcOrd="2" destOrd="0" presId="urn:microsoft.com/office/officeart/2008/layout/VerticalCurvedList"/>
    <dgm:cxn modelId="{844C2779-F49C-40E6-B2BD-3B1ACC6C12F7}" type="presParOf" srcId="{AD66E749-074E-4A03-B0A9-F4A2D2E6884D}" destId="{51628B8A-C8A4-4CEA-88FD-8DAC6749C582}" srcOrd="3" destOrd="0" presId="urn:microsoft.com/office/officeart/2008/layout/VerticalCurvedList"/>
    <dgm:cxn modelId="{9881E522-DE1C-4683-9060-2A537C870199}" type="presParOf" srcId="{7BFBEDFD-3A5E-4675-9DB6-4926583C2FBF}" destId="{9A425335-B2D4-4DAE-B46E-D4B2F0EEDEC8}" srcOrd="1" destOrd="0" presId="urn:microsoft.com/office/officeart/2008/layout/VerticalCurvedList"/>
    <dgm:cxn modelId="{F68EB3EA-EEE8-4871-B58C-8C504E6DD535}" type="presParOf" srcId="{7BFBEDFD-3A5E-4675-9DB6-4926583C2FBF}" destId="{1B043289-37DE-4B6F-9982-E43EFFA5C570}" srcOrd="2" destOrd="0" presId="urn:microsoft.com/office/officeart/2008/layout/VerticalCurvedList"/>
    <dgm:cxn modelId="{23E9B593-4A96-4123-BA3F-96A945C9943E}" type="presParOf" srcId="{1B043289-37DE-4B6F-9982-E43EFFA5C570}" destId="{38DE4DB7-6D29-4780-A976-2FD80A5EE543}" srcOrd="0" destOrd="0" presId="urn:microsoft.com/office/officeart/2008/layout/VerticalCurvedList"/>
    <dgm:cxn modelId="{909141F4-68DA-4B9F-8AF4-B15B1C8C2BE8}" type="presParOf" srcId="{7BFBEDFD-3A5E-4675-9DB6-4926583C2FBF}" destId="{225A53B1-4D3F-4328-8622-6B4359D76922}" srcOrd="3" destOrd="0" presId="urn:microsoft.com/office/officeart/2008/layout/VerticalCurvedList"/>
    <dgm:cxn modelId="{9359B21E-4942-4854-A4EE-59F142C610F5}" type="presParOf" srcId="{7BFBEDFD-3A5E-4675-9DB6-4926583C2FBF}" destId="{E36F5871-2B3E-4B31-8CB6-7635534BAB61}" srcOrd="4" destOrd="0" presId="urn:microsoft.com/office/officeart/2008/layout/VerticalCurvedList"/>
    <dgm:cxn modelId="{905A85B4-486D-4DDC-A281-421F1D6FB9C2}" type="presParOf" srcId="{E36F5871-2B3E-4B31-8CB6-7635534BAB61}" destId="{71A5A0B7-8461-49DF-A5E1-7CC2B9386295}" srcOrd="0" destOrd="0" presId="urn:microsoft.com/office/officeart/2008/layout/VerticalCurvedList"/>
    <dgm:cxn modelId="{7CD067D9-EBB8-46F4-9891-CA9F970623FD}" type="presParOf" srcId="{7BFBEDFD-3A5E-4675-9DB6-4926583C2FBF}" destId="{B29980EB-6264-40B0-8CD9-450513E8733F}" srcOrd="5" destOrd="0" presId="urn:microsoft.com/office/officeart/2008/layout/VerticalCurvedList"/>
    <dgm:cxn modelId="{D72A2A40-4E0F-4CFA-B651-27D1D6001F72}" type="presParOf" srcId="{7BFBEDFD-3A5E-4675-9DB6-4926583C2FBF}" destId="{E7DE73B0-CE15-43E2-8F42-2B50D871E87A}" srcOrd="6" destOrd="0" presId="urn:microsoft.com/office/officeart/2008/layout/VerticalCurvedList"/>
    <dgm:cxn modelId="{7CEFE408-5B77-4E0C-834A-EBE482012309}" type="presParOf" srcId="{E7DE73B0-CE15-43E2-8F42-2B50D871E87A}" destId="{7FA711EF-9301-4262-8113-B20BCBAE3EEC}" srcOrd="0" destOrd="0" presId="urn:microsoft.com/office/officeart/2008/layout/VerticalCurvedList"/>
    <dgm:cxn modelId="{260DC9AC-F317-4030-8A27-8642CB4F8E04}" type="presParOf" srcId="{7BFBEDFD-3A5E-4675-9DB6-4926583C2FBF}" destId="{E6745A1C-D414-48E5-98D5-4AB6346166A4}" srcOrd="7" destOrd="0" presId="urn:microsoft.com/office/officeart/2008/layout/VerticalCurvedList"/>
    <dgm:cxn modelId="{CF5A5912-FC4D-4EF5-82F8-03E6DA30C92E}" type="presParOf" srcId="{7BFBEDFD-3A5E-4675-9DB6-4926583C2FBF}" destId="{5D4035D2-C788-409C-AACC-96C5672B4D8D}" srcOrd="8" destOrd="0" presId="urn:microsoft.com/office/officeart/2008/layout/VerticalCurvedList"/>
    <dgm:cxn modelId="{6FCEBC08-63DA-4ADE-A72D-97BADD60541F}" type="presParOf" srcId="{5D4035D2-C788-409C-AACC-96C5672B4D8D}" destId="{A4668C9C-6B50-4B38-ABFF-B75C79DF26E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D6D788-36EE-4350-82BA-5517F4FDFF7B}">
      <dsp:nvSpPr>
        <dsp:cNvPr id="0" name=""/>
        <dsp:cNvSpPr/>
      </dsp:nvSpPr>
      <dsp:spPr>
        <a:xfrm>
          <a:off x="-4947231" y="-770250"/>
          <a:ext cx="6064384" cy="6064384"/>
        </a:xfrm>
        <a:prstGeom prst="blockArc">
          <a:avLst>
            <a:gd name="adj1" fmla="val 18900000"/>
            <a:gd name="adj2" fmla="val 2700000"/>
            <a:gd name="adj3" fmla="val 356"/>
          </a:avLst>
        </a:pr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425335-B2D4-4DAE-B46E-D4B2F0EEDEC8}">
      <dsp:nvSpPr>
        <dsp:cNvPr id="0" name=""/>
        <dsp:cNvSpPr/>
      </dsp:nvSpPr>
      <dsp:spPr>
        <a:xfrm>
          <a:off x="936088" y="9195"/>
          <a:ext cx="5759985" cy="123731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0005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fr-FR" sz="2000" b="1" kern="1200" dirty="0" smtClean="0">
              <a:highlight>
                <a:srgbClr val="FFF4D1"/>
              </a:highlight>
              <a:latin typeface="Calibri" panose="020F0502020204030204"/>
              <a:ea typeface="+mn-ea"/>
              <a:cs typeface="+mn-cs"/>
            </a:rPr>
            <a:t>Single </a:t>
          </a:r>
          <a:r>
            <a:rPr lang="fr-FR" sz="2000" b="1" kern="1200" dirty="0" err="1" smtClean="0">
              <a:highlight>
                <a:srgbClr val="FFF4D1"/>
              </a:highlight>
              <a:latin typeface="Calibri" panose="020F0502020204030204"/>
              <a:ea typeface="+mn-ea"/>
              <a:cs typeface="+mn-cs"/>
            </a:rPr>
            <a:t>crystalline</a:t>
          </a:r>
          <a:r>
            <a:rPr lang="fr-FR" sz="2000" b="1" kern="1200" dirty="0" smtClean="0">
              <a:highlight>
                <a:srgbClr val="FFF4D1"/>
              </a:highlight>
              <a:latin typeface="Calibri" panose="020F0502020204030204"/>
              <a:ea typeface="+mn-ea"/>
              <a:cs typeface="+mn-cs"/>
            </a:rPr>
            <a:t> </a:t>
          </a:r>
          <a:r>
            <a:rPr lang="fr-FR" sz="2000" b="1" kern="1200" dirty="0" err="1" smtClean="0">
              <a:highlight>
                <a:srgbClr val="FFF4D1"/>
              </a:highlight>
              <a:latin typeface="Calibri" panose="020F0502020204030204"/>
              <a:ea typeface="+mn-ea"/>
              <a:cs typeface="+mn-cs"/>
            </a:rPr>
            <a:t>substrates</a:t>
          </a:r>
          <a:endParaRPr lang="fr-FR" sz="2000" b="1" kern="1200" dirty="0" smtClean="0">
            <a:highlight>
              <a:srgbClr val="FFF4D1"/>
            </a:highlight>
            <a:latin typeface="Calibri" panose="020F0502020204030204"/>
            <a:ea typeface="+mn-ea"/>
            <a:cs typeface="+mn-cs"/>
          </a:endParaRPr>
        </a:p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tabLst>
              <a:tab pos="4395788" algn="l"/>
            </a:tabLst>
          </a:pPr>
          <a:r>
            <a:rPr lang="fr-FR" sz="1700" b="1" kern="1200" dirty="0" err="1" smtClean="0"/>
            <a:t>Silicon</a:t>
          </a:r>
          <a:r>
            <a:rPr lang="fr-FR" sz="1700" kern="1200" dirty="0" smtClean="0"/>
            <a:t>, </a:t>
          </a:r>
          <a:r>
            <a:rPr lang="fr-FR" sz="1700" b="1" kern="1200" dirty="0" smtClean="0"/>
            <a:t>quartz</a:t>
          </a:r>
          <a:r>
            <a:rPr lang="fr-FR" sz="1700" kern="1200" dirty="0" smtClean="0"/>
            <a:t> (</a:t>
          </a:r>
          <a:r>
            <a:rPr lang="fr-FR" sz="1700" kern="1200" dirty="0" err="1" smtClean="0"/>
            <a:t>crystalline</a:t>
          </a:r>
          <a:r>
            <a:rPr lang="fr-FR" sz="1700" kern="1200" dirty="0" smtClean="0"/>
            <a:t> SiO</a:t>
          </a:r>
          <a:r>
            <a:rPr lang="fr-FR" sz="1700" kern="1200" baseline="-25000" dirty="0" smtClean="0"/>
            <a:t>2</a:t>
          </a:r>
          <a:r>
            <a:rPr lang="fr-FR" sz="1700" kern="1200" dirty="0" smtClean="0"/>
            <a:t>), gallium </a:t>
          </a:r>
          <a:r>
            <a:rPr lang="fr-FR" sz="1700" kern="1200" dirty="0" err="1" smtClean="0"/>
            <a:t>arsenide</a:t>
          </a:r>
          <a:r>
            <a:rPr lang="fr-FR" sz="1700" kern="1200" dirty="0" smtClean="0"/>
            <a:t> (</a:t>
          </a:r>
          <a:r>
            <a:rPr lang="fr-FR" sz="1700" kern="1200" dirty="0" err="1" smtClean="0"/>
            <a:t>GaAs</a:t>
          </a:r>
          <a:r>
            <a:rPr lang="fr-FR" sz="1700" kern="1200" dirty="0" smtClean="0"/>
            <a:t>), </a:t>
          </a:r>
          <a:r>
            <a:rPr lang="fr-FR" sz="1700" kern="1200" dirty="0" err="1" smtClean="0"/>
            <a:t>silicon</a:t>
          </a:r>
          <a:r>
            <a:rPr lang="fr-FR" sz="1700" kern="1200" dirty="0" smtClean="0"/>
            <a:t> </a:t>
          </a:r>
          <a:r>
            <a:rPr lang="fr-FR" sz="1700" kern="1200" dirty="0" err="1" smtClean="0"/>
            <a:t>carbide</a:t>
          </a:r>
          <a:r>
            <a:rPr lang="fr-FR" sz="1700" kern="1200" dirty="0" smtClean="0"/>
            <a:t> (</a:t>
          </a:r>
          <a:r>
            <a:rPr lang="fr-FR" sz="1700" kern="1200" dirty="0" err="1" smtClean="0"/>
            <a:t>SiC</a:t>
          </a:r>
          <a:r>
            <a:rPr lang="fr-FR" sz="1700" kern="1200" dirty="0" smtClean="0"/>
            <a:t>), lithium </a:t>
          </a:r>
          <a:r>
            <a:rPr lang="fr-FR" sz="1700" kern="1200" dirty="0" err="1" smtClean="0"/>
            <a:t>niobate</a:t>
          </a:r>
          <a:r>
            <a:rPr lang="fr-FR" sz="1700" kern="1200" dirty="0" smtClean="0"/>
            <a:t> (LiNbO</a:t>
          </a:r>
          <a:r>
            <a:rPr lang="fr-FR" sz="1700" kern="1200" baseline="-25000" dirty="0" smtClean="0"/>
            <a:t>3</a:t>
          </a:r>
          <a:r>
            <a:rPr lang="fr-FR" sz="1700" kern="1200" dirty="0" smtClean="0"/>
            <a:t>) and </a:t>
          </a:r>
          <a:r>
            <a:rPr lang="fr-FR" sz="1700" kern="1200" dirty="0" err="1" smtClean="0"/>
            <a:t>sapphire</a:t>
          </a:r>
          <a:r>
            <a:rPr lang="fr-FR" sz="1700" kern="1200" dirty="0" smtClean="0"/>
            <a:t> (Al</a:t>
          </a:r>
          <a:r>
            <a:rPr lang="fr-FR" sz="1700" kern="1200" baseline="-25000" dirty="0" smtClean="0"/>
            <a:t>2</a:t>
          </a:r>
          <a:r>
            <a:rPr lang="fr-FR" sz="1700" kern="1200" dirty="0" smtClean="0"/>
            <a:t>O</a:t>
          </a:r>
          <a:r>
            <a:rPr lang="fr-FR" sz="1700" kern="1200" baseline="-25000" dirty="0" smtClean="0"/>
            <a:t>3</a:t>
          </a:r>
          <a:r>
            <a:rPr lang="fr-FR" sz="1700" kern="1200" dirty="0" smtClean="0"/>
            <a:t>).</a:t>
          </a:r>
          <a:endParaRPr lang="fr-FR" sz="1700" kern="1200" dirty="0"/>
        </a:p>
      </dsp:txBody>
      <dsp:txXfrm>
        <a:off x="936088" y="9195"/>
        <a:ext cx="5759985" cy="1237311"/>
      </dsp:txXfrm>
    </dsp:sp>
    <dsp:sp modelId="{38DE4DB7-6D29-4780-A976-2FD80A5EE543}">
      <dsp:nvSpPr>
        <dsp:cNvPr id="0" name=""/>
        <dsp:cNvSpPr/>
      </dsp:nvSpPr>
      <dsp:spPr>
        <a:xfrm>
          <a:off x="221001" y="269528"/>
          <a:ext cx="866149" cy="8661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5A53B1-4D3F-4328-8622-6B4359D76922}">
      <dsp:nvSpPr>
        <dsp:cNvPr id="0" name=""/>
        <dsp:cNvSpPr/>
      </dsp:nvSpPr>
      <dsp:spPr>
        <a:xfrm>
          <a:off x="1368147" y="1374156"/>
          <a:ext cx="5364025" cy="109174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000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2000" b="1" kern="1200" dirty="0" smtClean="0">
              <a:highlight>
                <a:srgbClr val="FFF4D1"/>
              </a:highlight>
              <a:latin typeface="Calibri" panose="020F0502020204030204"/>
              <a:ea typeface="+mn-ea"/>
              <a:cs typeface="+mn-cs"/>
            </a:rPr>
            <a:t>Amorphous substrates</a:t>
          </a:r>
        </a:p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/>
            <a:t>Glass</a:t>
          </a:r>
          <a:r>
            <a:rPr lang="en-US" sz="1700" kern="1200" dirty="0" smtClean="0"/>
            <a:t>, </a:t>
          </a:r>
          <a:r>
            <a:rPr lang="en-US" sz="1700" b="1" kern="1200" dirty="0" smtClean="0"/>
            <a:t>fused silica </a:t>
          </a:r>
          <a:r>
            <a:rPr lang="en-US" sz="1700" kern="1200" dirty="0" smtClean="0"/>
            <a:t>(pure SiO</a:t>
          </a:r>
          <a:r>
            <a:rPr lang="en-US" sz="1700" kern="1200" baseline="-25000" dirty="0" smtClean="0"/>
            <a:t>2</a:t>
          </a:r>
          <a:r>
            <a:rPr lang="en-US" sz="1700" kern="1200" dirty="0" smtClean="0"/>
            <a:t>; chemically it is identical to quartz) and </a:t>
          </a:r>
          <a:r>
            <a:rPr lang="en-US" sz="1700" b="1" kern="1200" dirty="0" smtClean="0"/>
            <a:t>alumina</a:t>
          </a:r>
          <a:r>
            <a:rPr lang="en-US" sz="1700" kern="1200" dirty="0" smtClean="0"/>
            <a:t> (Al</a:t>
          </a:r>
          <a:r>
            <a:rPr lang="en-US" sz="1700" kern="1200" baseline="-25000" dirty="0" smtClean="0"/>
            <a:t>2</a:t>
          </a:r>
          <a:r>
            <a:rPr lang="en-US" sz="1700" kern="1200" dirty="0" smtClean="0"/>
            <a:t>O</a:t>
          </a:r>
          <a:r>
            <a:rPr lang="en-US" sz="1700" kern="1200" baseline="-25000" dirty="0" smtClean="0"/>
            <a:t>3</a:t>
          </a:r>
          <a:r>
            <a:rPr lang="en-US" sz="1700" kern="1200" dirty="0" smtClean="0"/>
            <a:t>).</a:t>
          </a:r>
          <a:endParaRPr lang="fr-FR" sz="1700" kern="1200" dirty="0"/>
        </a:p>
      </dsp:txBody>
      <dsp:txXfrm>
        <a:off x="1368147" y="1374156"/>
        <a:ext cx="5364025" cy="1091742"/>
      </dsp:txXfrm>
    </dsp:sp>
    <dsp:sp modelId="{71A5A0B7-8461-49DF-A5E1-7CC2B9386295}">
      <dsp:nvSpPr>
        <dsp:cNvPr id="0" name=""/>
        <dsp:cNvSpPr/>
      </dsp:nvSpPr>
      <dsp:spPr>
        <a:xfrm>
          <a:off x="618267" y="1309087"/>
          <a:ext cx="866149" cy="8661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9980EB-6264-40B0-8CD9-450513E8733F}">
      <dsp:nvSpPr>
        <dsp:cNvPr id="0" name=""/>
        <dsp:cNvSpPr/>
      </dsp:nvSpPr>
      <dsp:spPr>
        <a:xfrm>
          <a:off x="1368147" y="2611484"/>
          <a:ext cx="5364025" cy="80061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0005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fr-FR" sz="2000" b="1" kern="1200" dirty="0" err="1" smtClean="0">
              <a:highlight>
                <a:srgbClr val="FFF4D1"/>
              </a:highlight>
              <a:latin typeface="Calibri" panose="020F0502020204030204"/>
              <a:ea typeface="+mn-ea"/>
              <a:cs typeface="+mn-cs"/>
            </a:rPr>
            <a:t>Polymers</a:t>
          </a:r>
          <a:endParaRPr lang="fr-FR" sz="2000" b="1" kern="1200" dirty="0" smtClean="0">
            <a:highlight>
              <a:srgbClr val="FFF4D1"/>
            </a:highlight>
            <a:latin typeface="Calibri" panose="020F0502020204030204"/>
            <a:ea typeface="+mn-ea"/>
            <a:cs typeface="+mn-cs"/>
          </a:endParaRPr>
        </a:p>
        <a:p>
          <a:pPr marL="0"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 smtClean="0"/>
            <a:t>SU-8, PDMS, etc.</a:t>
          </a:r>
          <a:endParaRPr lang="fr-FR" sz="1700" kern="1200" dirty="0"/>
        </a:p>
      </dsp:txBody>
      <dsp:txXfrm>
        <a:off x="1368147" y="2611484"/>
        <a:ext cx="5364025" cy="800612"/>
      </dsp:txXfrm>
    </dsp:sp>
    <dsp:sp modelId="{7FA711EF-9301-4262-8113-B20BCBAE3EEC}">
      <dsp:nvSpPr>
        <dsp:cNvPr id="0" name=""/>
        <dsp:cNvSpPr/>
      </dsp:nvSpPr>
      <dsp:spPr>
        <a:xfrm>
          <a:off x="618267" y="2348646"/>
          <a:ext cx="866149" cy="8661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745A1C-D414-48E5-98D5-4AB6346166A4}">
      <dsp:nvSpPr>
        <dsp:cNvPr id="0" name=""/>
        <dsp:cNvSpPr/>
      </dsp:nvSpPr>
      <dsp:spPr>
        <a:xfrm>
          <a:off x="936088" y="3557860"/>
          <a:ext cx="5759985" cy="80061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0005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fr-FR" sz="2000" b="1" kern="1200" dirty="0" err="1" smtClean="0">
              <a:highlight>
                <a:srgbClr val="FFF4D1"/>
              </a:highlight>
              <a:latin typeface="Calibri" panose="020F0502020204030204"/>
              <a:ea typeface="+mn-ea"/>
              <a:cs typeface="+mn-cs"/>
            </a:rPr>
            <a:t>Metals</a:t>
          </a:r>
          <a:endParaRPr lang="fr-FR" sz="2000" b="1" kern="1200" dirty="0" smtClean="0">
            <a:highlight>
              <a:srgbClr val="FFF4D1"/>
            </a:highlight>
            <a:latin typeface="Calibri" panose="020F0502020204030204"/>
            <a:ea typeface="+mn-ea"/>
            <a:cs typeface="+mn-cs"/>
          </a:endParaRPr>
        </a:p>
        <a:p>
          <a:pPr marL="0"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 smtClean="0"/>
            <a:t>Al, Ni, Cu, Au, etc.</a:t>
          </a:r>
          <a:endParaRPr lang="fr-FR" sz="1700" kern="1200" dirty="0"/>
        </a:p>
      </dsp:txBody>
      <dsp:txXfrm>
        <a:off x="936088" y="3557860"/>
        <a:ext cx="5759985" cy="800612"/>
      </dsp:txXfrm>
    </dsp:sp>
    <dsp:sp modelId="{A4668C9C-6B50-4B38-ABFF-B75C79DF26E5}">
      <dsp:nvSpPr>
        <dsp:cNvPr id="0" name=""/>
        <dsp:cNvSpPr/>
      </dsp:nvSpPr>
      <dsp:spPr>
        <a:xfrm>
          <a:off x="221001" y="3388205"/>
          <a:ext cx="866149" cy="8661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4C5261A0-9C27-D305-C691-A86A9D813B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5688A09-93C4-B86D-829F-CEF59483D02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573027-F404-4897-B0BF-EC8ABD3EE3E4}" type="datetimeFigureOut">
              <a:rPr lang="fr-FR" smtClean="0"/>
              <a:t>05/07/2023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700619D-C0DF-0DB1-033E-A490290CC06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D257DD9-85D3-1597-8B9D-FEF8667F9B0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2154E0-7E58-4342-8CBC-54EB91DFF0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34043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123C59-5EA6-4428-86DC-62323DE4C1E6}" type="datetimeFigureOut">
              <a:rPr lang="fr-FR" smtClean="0"/>
              <a:t>05/07/2023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2DB97D-34F6-49E1-9054-5189CC3255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2001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2DB97D-34F6-49E1-9054-5189CC32552E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91461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2DB97D-34F6-49E1-9054-5189CC32552E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32368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fr-FR" smtClean="0"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079136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2DB97D-34F6-49E1-9054-5189CC32552E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12970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2DB97D-34F6-49E1-9054-5189CC32552E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60413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2DB97D-34F6-49E1-9054-5189CC32552E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38581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2DB97D-34F6-49E1-9054-5189CC32552E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03252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2DB97D-34F6-49E1-9054-5189CC32552E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79292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fr-FR" smtClean="0"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112710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8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EC654-1D74-40E6-8001-5D0A53ACD77D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23665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2DB97D-34F6-49E1-9054-5189CC32552E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1292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2DB97D-34F6-49E1-9054-5189CC32552E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17735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EC654-1D74-40E6-8001-5D0A53ACD77D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45285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EC654-1D74-40E6-8001-5D0A53ACD77D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88111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2DB97D-34F6-49E1-9054-5189CC32552E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98191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2DB97D-34F6-49E1-9054-5189CC32552E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43891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2DB97D-34F6-49E1-9054-5189CC32552E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16235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2DB97D-34F6-49E1-9054-5189CC32552E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1597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2DB97D-34F6-49E1-9054-5189CC32552E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1834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fr-FR" smtClean="0"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507177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2DB97D-34F6-49E1-9054-5189CC32552E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388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2DB97D-34F6-49E1-9054-5189CC32552E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550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2DB97D-34F6-49E1-9054-5189CC32552E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66946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2DB97D-34F6-49E1-9054-5189CC32552E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07248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2DB97D-34F6-49E1-9054-5189CC32552E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6728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3E0BE-E6F6-4238-AB45-1FEE369E758F}" type="datetime1">
              <a:rPr lang="fr-FR" smtClean="0"/>
              <a:t>05/07/2023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F6D5F-8DC1-44FB-B86A-B771BF56B1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401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EAEC0-EBC3-436F-874C-1CAD3A52EDA2}" type="datetime1">
              <a:rPr lang="fr-FR" smtClean="0"/>
              <a:t>05/07/2023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F6D5F-8DC1-44FB-B86A-B771BF56B1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3543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48515-FDF4-4377-84FC-C0114F158A4E}" type="datetime1">
              <a:rPr lang="fr-FR" smtClean="0"/>
              <a:t>05/07/2023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F6D5F-8DC1-44FB-B86A-B771BF56B1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9184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’en-tête de section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028790"/>
          </a:xfrm>
          <a:prstGeom prst="rect">
            <a:avLst/>
          </a:prstGeom>
          <a:solidFill>
            <a:srgbClr val="378C9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5" name="Espace réservé d’image 14">
            <a:extLst>
              <a:ext uri="{FF2B5EF4-FFF2-40B4-BE49-F238E27FC236}">
                <a16:creationId xmlns:a16="http://schemas.microsoft.com/office/drawing/2014/main" id="{B5A30B6B-EEDB-4142-8138-D50F5A307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92800" y="1441165"/>
            <a:ext cx="6206400" cy="4587625"/>
          </a:xfrm>
          <a:custGeom>
            <a:avLst/>
            <a:gdLst>
              <a:gd name="connsiteX0" fmla="*/ 3103200 w 6206400"/>
              <a:gd name="connsiteY0" fmla="*/ 0 h 4587625"/>
              <a:gd name="connsiteX1" fmla="*/ 6206400 w 6206400"/>
              <a:gd name="connsiteY1" fmla="*/ 3103200 h 4587625"/>
              <a:gd name="connsiteX2" fmla="*/ 5831861 w 6206400"/>
              <a:gd name="connsiteY2" fmla="*/ 4582370 h 4587625"/>
              <a:gd name="connsiteX3" fmla="*/ 5828668 w 6206400"/>
              <a:gd name="connsiteY3" fmla="*/ 4587625 h 4587625"/>
              <a:gd name="connsiteX4" fmla="*/ 377733 w 6206400"/>
              <a:gd name="connsiteY4" fmla="*/ 4587625 h 4587625"/>
              <a:gd name="connsiteX5" fmla="*/ 374540 w 6206400"/>
              <a:gd name="connsiteY5" fmla="*/ 4582370 h 4587625"/>
              <a:gd name="connsiteX6" fmla="*/ 0 w 6206400"/>
              <a:gd name="connsiteY6" fmla="*/ 3103200 h 4587625"/>
              <a:gd name="connsiteX7" fmla="*/ 3103200 w 6206400"/>
              <a:gd name="connsiteY7" fmla="*/ 0 h 4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00" h="4587625">
                <a:moveTo>
                  <a:pt x="3103200" y="0"/>
                </a:moveTo>
                <a:cubicBezTo>
                  <a:pt x="4817050" y="0"/>
                  <a:pt x="6206400" y="1389350"/>
                  <a:pt x="6206400" y="3103200"/>
                </a:cubicBezTo>
                <a:cubicBezTo>
                  <a:pt x="6206400" y="3638778"/>
                  <a:pt x="6070721" y="4142667"/>
                  <a:pt x="5831861" y="4582370"/>
                </a:cubicBezTo>
                <a:lnTo>
                  <a:pt x="5828668" y="4587625"/>
                </a:lnTo>
                <a:lnTo>
                  <a:pt x="377733" y="4587625"/>
                </a:lnTo>
                <a:lnTo>
                  <a:pt x="374540" y="4582370"/>
                </a:lnTo>
                <a:cubicBezTo>
                  <a:pt x="135679" y="4142667"/>
                  <a:pt x="0" y="3638778"/>
                  <a:pt x="0" y="3103200"/>
                </a:cubicBezTo>
                <a:cubicBezTo>
                  <a:pt x="0" y="1389350"/>
                  <a:pt x="1389350" y="0"/>
                  <a:pt x="31032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4" name="Espace réservé d’image 14">
            <a:extLst>
              <a:ext uri="{FF2B5EF4-FFF2-40B4-BE49-F238E27FC236}">
                <a16:creationId xmlns:a16="http://schemas.microsoft.com/office/drawing/2014/main" id="{1AAB0DA4-B7BD-D2C8-2087-E5D0A3922D7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992800" y="1441165"/>
            <a:ext cx="6206400" cy="4587625"/>
          </a:xfrm>
          <a:custGeom>
            <a:avLst/>
            <a:gdLst>
              <a:gd name="connsiteX0" fmla="*/ 3103200 w 6206400"/>
              <a:gd name="connsiteY0" fmla="*/ 0 h 4587625"/>
              <a:gd name="connsiteX1" fmla="*/ 6206400 w 6206400"/>
              <a:gd name="connsiteY1" fmla="*/ 3103200 h 4587625"/>
              <a:gd name="connsiteX2" fmla="*/ 5831861 w 6206400"/>
              <a:gd name="connsiteY2" fmla="*/ 4582370 h 4587625"/>
              <a:gd name="connsiteX3" fmla="*/ 5828668 w 6206400"/>
              <a:gd name="connsiteY3" fmla="*/ 4587625 h 4587625"/>
              <a:gd name="connsiteX4" fmla="*/ 377733 w 6206400"/>
              <a:gd name="connsiteY4" fmla="*/ 4587625 h 4587625"/>
              <a:gd name="connsiteX5" fmla="*/ 374540 w 6206400"/>
              <a:gd name="connsiteY5" fmla="*/ 4582370 h 4587625"/>
              <a:gd name="connsiteX6" fmla="*/ 0 w 6206400"/>
              <a:gd name="connsiteY6" fmla="*/ 3103200 h 4587625"/>
              <a:gd name="connsiteX7" fmla="*/ 3103200 w 6206400"/>
              <a:gd name="connsiteY7" fmla="*/ 0 h 4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00" h="4587625">
                <a:moveTo>
                  <a:pt x="3103200" y="0"/>
                </a:moveTo>
                <a:cubicBezTo>
                  <a:pt x="4817050" y="0"/>
                  <a:pt x="6206400" y="1389350"/>
                  <a:pt x="6206400" y="3103200"/>
                </a:cubicBezTo>
                <a:cubicBezTo>
                  <a:pt x="6206400" y="3638778"/>
                  <a:pt x="6070721" y="4142667"/>
                  <a:pt x="5831861" y="4582370"/>
                </a:cubicBezTo>
                <a:lnTo>
                  <a:pt x="5828668" y="4587625"/>
                </a:lnTo>
                <a:lnTo>
                  <a:pt x="377733" y="4587625"/>
                </a:lnTo>
                <a:lnTo>
                  <a:pt x="374540" y="4582370"/>
                </a:lnTo>
                <a:cubicBezTo>
                  <a:pt x="135679" y="4142667"/>
                  <a:pt x="0" y="3638778"/>
                  <a:pt x="0" y="3103200"/>
                </a:cubicBezTo>
                <a:cubicBezTo>
                  <a:pt x="0" y="1389350"/>
                  <a:pt x="1389350" y="0"/>
                  <a:pt x="31032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99844150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/>
          <p:cNvPicPr>
            <a:picLocks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8768" t="13228" r="13870" b="3571"/>
          <a:stretch/>
        </p:blipFill>
        <p:spPr>
          <a:xfrm>
            <a:off x="206677" y="154944"/>
            <a:ext cx="1080000" cy="1080000"/>
          </a:xfrm>
          <a:prstGeom prst="ellipse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0E36862-296E-4BD5-B3DF-FAC91803682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8988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1"/>
          <a:stretch/>
        </p:blipFill>
        <p:spPr>
          <a:xfrm>
            <a:off x="3448050" y="1"/>
            <a:ext cx="8743950" cy="1389888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779104" y="3"/>
            <a:ext cx="10412896" cy="980727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Titre de la diapositive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C381968-F530-D079-41D8-95C82CA5C3C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470991"/>
            <a:ext cx="10515600" cy="4705972"/>
          </a:xfrm>
        </p:spPr>
        <p:txBody>
          <a:bodyPr/>
          <a:lstStyle>
            <a:lvl1pPr>
              <a:defRPr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fr-FR" baseline="0" dirty="0"/>
              <a:t>Contenu Premier niveau</a:t>
            </a:r>
            <a:endParaRPr lang="fr-FR" dirty="0"/>
          </a:p>
          <a:p>
            <a:pPr lvl="1"/>
            <a:r>
              <a:rPr lang="fr-FR" dirty="0"/>
              <a:t>Contenu Deuxième niveau</a:t>
            </a:r>
          </a:p>
          <a:p>
            <a:pPr lvl="2"/>
            <a:r>
              <a:rPr lang="fr-FR" dirty="0"/>
              <a:t>Contenu Troisième niveau</a:t>
            </a:r>
          </a:p>
          <a:p>
            <a:pPr lvl="3"/>
            <a:r>
              <a:rPr lang="fr-FR" dirty="0"/>
              <a:t>Contenu Quatrième niveau</a:t>
            </a:r>
          </a:p>
          <a:p>
            <a:pPr lvl="4"/>
            <a:r>
              <a:rPr lang="fr-FR" dirty="0"/>
              <a:t>Contenu 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363961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954F9853-1BD1-4F56-89D3-03ED74B06E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9"/>
          <a:stretch/>
        </p:blipFill>
        <p:spPr>
          <a:xfrm>
            <a:off x="4444181" y="0"/>
            <a:ext cx="7747819" cy="138988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CECBB09-45FB-4473-AB0B-C08D2AAA52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8988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fr-FR" baseline="0" dirty="0"/>
              <a:t>Contenu Premier niveau</a:t>
            </a:r>
            <a:endParaRPr lang="fr-FR" dirty="0"/>
          </a:p>
          <a:p>
            <a:pPr lvl="1"/>
            <a:r>
              <a:rPr lang="fr-FR" dirty="0"/>
              <a:t>Contenu Deuxième niveau</a:t>
            </a:r>
          </a:p>
          <a:p>
            <a:pPr lvl="2"/>
            <a:r>
              <a:rPr lang="fr-FR" dirty="0"/>
              <a:t>Contenu Troisième niveau</a:t>
            </a:r>
          </a:p>
          <a:p>
            <a:pPr lvl="3"/>
            <a:r>
              <a:rPr lang="fr-FR" dirty="0"/>
              <a:t>Contenu Quatrième niveau</a:t>
            </a:r>
          </a:p>
          <a:p>
            <a:pPr lvl="4"/>
            <a:r>
              <a:rPr lang="fr-FR" dirty="0"/>
              <a:t>Contenu Cinquième niveau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779104" y="3"/>
            <a:ext cx="10412896" cy="980727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Titre de la diapositive</a:t>
            </a:r>
            <a:endParaRPr lang="en-US" dirty="0"/>
          </a:p>
        </p:txBody>
      </p:sp>
      <p:pic>
        <p:nvPicPr>
          <p:cNvPr id="16" name="Picture 12" descr="C:\Users\rdussart\Desktop\D\EPO_2009_2010\Projets Industriels\Tests\P30\Photo MEB\mg-P30_3s_1,5s_02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1" r="16351" b="10285"/>
          <a:stretch/>
        </p:blipFill>
        <p:spPr bwMode="auto">
          <a:xfrm>
            <a:off x="209550" y="159443"/>
            <a:ext cx="1080000" cy="1071001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2586182" y="6559345"/>
            <a:ext cx="8905980" cy="298653"/>
          </a:xfrm>
        </p:spPr>
        <p:txBody>
          <a:bodyPr/>
          <a:lstStyle>
            <a:lvl1pPr marL="0" indent="0">
              <a:buFontTx/>
              <a:buNone/>
              <a:defRPr kumimoji="0" lang="fr-FR" sz="12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prenom.nom@univ-orleans.fr – nom conférence – date – ville, pays</a:t>
            </a:r>
          </a:p>
        </p:txBody>
      </p:sp>
    </p:spTree>
    <p:extLst>
      <p:ext uri="{BB962C8B-B14F-4D97-AF65-F5344CB8AC3E}">
        <p14:creationId xmlns:p14="http://schemas.microsoft.com/office/powerpoint/2010/main" val="3018227942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75345-E7E1-4B54-BC1B-F294E805ED16}" type="datetime1">
              <a:rPr lang="fr-FR" smtClean="0"/>
              <a:t>05/07/2023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F6D5F-8DC1-44FB-B86A-B771BF56B1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3250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5A43B-CA86-471E-A4F3-D262E3247115}" type="datetime1">
              <a:rPr lang="fr-FR" smtClean="0"/>
              <a:t>05/07/2023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F6D5F-8DC1-44FB-B86A-B771BF56B1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6590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F1ED3-AECE-49A0-94A2-DFFB0221B27F}" type="datetime1">
              <a:rPr lang="fr-FR" smtClean="0"/>
              <a:t>05/07/2023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F6D5F-8DC1-44FB-B86A-B771BF56B1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3503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B8611-F4B5-49D3-832F-7D20E971F73D}" type="datetime1">
              <a:rPr lang="fr-FR" smtClean="0"/>
              <a:t>05/07/2023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F6D5F-8DC1-44FB-B86A-B771BF56B1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3413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9AC12-7E06-4551-85D3-D4D5B22C5F42}" type="datetime1">
              <a:rPr lang="fr-FR" smtClean="0"/>
              <a:t>05/07/2023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F6D5F-8DC1-44FB-B86A-B771BF56B1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3692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3A8CA-0DDC-4F03-AF20-206A798CA489}" type="datetime1">
              <a:rPr lang="fr-FR" smtClean="0"/>
              <a:t>05/07/2023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F6D5F-8DC1-44FB-B86A-B771BF56B1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7879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0A18A-E817-4FAB-815B-6E83E445322B}" type="datetime1">
              <a:rPr lang="fr-FR" smtClean="0"/>
              <a:t>05/07/2023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F6D5F-8DC1-44FB-B86A-B771BF56B1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3133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093D5-DA93-4B78-849D-6614D700F9D5}" type="datetime1">
              <a:rPr lang="fr-FR" smtClean="0"/>
              <a:t>05/07/2023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F6D5F-8DC1-44FB-B86A-B771BF56B1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0072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667C2-CCFD-4527-AFF4-9CAFC3C1A4F8}" type="datetime1">
              <a:rPr lang="fr-FR" smtClean="0"/>
              <a:t>05/07/2023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F6D5F-8DC1-44FB-B86A-B771BF56B1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9047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hyperlink" Target="mailto:rim.ettouri@univ-orleans.fr" TargetMode="External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4.png"/><Relationship Id="rId12" Type="http://schemas.openxmlformats.org/officeDocument/2006/relationships/hyperlink" Target="mailto:rim.ettouri@univ-orleans.fr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30.jpg"/><Relationship Id="rId7" Type="http://schemas.openxmlformats.org/officeDocument/2006/relationships/image" Target="../media/image7.png"/><Relationship Id="rId12" Type="http://schemas.openxmlformats.org/officeDocument/2006/relationships/hyperlink" Target="mailto:rim.ettouri@univ-orleans.fr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3" Type="http://schemas.openxmlformats.org/officeDocument/2006/relationships/image" Target="../media/image31.png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11" Type="http://schemas.openxmlformats.org/officeDocument/2006/relationships/image" Target="../media/image5.svg"/><Relationship Id="rId5" Type="http://schemas.openxmlformats.org/officeDocument/2006/relationships/image" Target="../media/image32.jpg"/><Relationship Id="rId15" Type="http://schemas.openxmlformats.org/officeDocument/2006/relationships/hyperlink" Target="mailto:rim.ettouri@univ-orleans.fr" TargetMode="External"/><Relationship Id="rId10" Type="http://schemas.openxmlformats.org/officeDocument/2006/relationships/image" Target="../media/image7.png"/><Relationship Id="rId4" Type="http://schemas.microsoft.com/office/2007/relationships/hdphoto" Target="../media/hdphoto2.wdp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33.png"/><Relationship Id="rId7" Type="http://schemas.openxmlformats.org/officeDocument/2006/relationships/image" Target="../media/image7.png"/><Relationship Id="rId12" Type="http://schemas.openxmlformats.org/officeDocument/2006/relationships/hyperlink" Target="mailto:rim.ettouri@univ-orleans.fr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34.png"/><Relationship Id="rId7" Type="http://schemas.openxmlformats.org/officeDocument/2006/relationships/image" Target="../media/image7.png"/><Relationship Id="rId12" Type="http://schemas.openxmlformats.org/officeDocument/2006/relationships/hyperlink" Target="mailto:rim.ettouri@univ-orleans.fr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5.svg"/><Relationship Id="rId2" Type="http://schemas.openxmlformats.org/officeDocument/2006/relationships/notesSlide" Target="../notesSlides/notesSlide15.xml"/><Relationship Id="rId16" Type="http://schemas.openxmlformats.org/officeDocument/2006/relationships/hyperlink" Target="mailto:rim.ettouri@univ-orleans.fr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7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5.png"/><Relationship Id="rId1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4.png"/><Relationship Id="rId12" Type="http://schemas.openxmlformats.org/officeDocument/2006/relationships/hyperlink" Target="mailto:rim.ettouri@univ-orleans.fr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4.png"/><Relationship Id="rId12" Type="http://schemas.openxmlformats.org/officeDocument/2006/relationships/hyperlink" Target="mailto:rim.ettouri@univ-orleans.fr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3" Type="http://schemas.openxmlformats.org/officeDocument/2006/relationships/image" Target="../media/image36.jpg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11" Type="http://schemas.openxmlformats.org/officeDocument/2006/relationships/image" Target="../media/image5.svg"/><Relationship Id="rId15" Type="http://schemas.openxmlformats.org/officeDocument/2006/relationships/hyperlink" Target="mailto:rim.ettouri@univ-orleans.fr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15.png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hyperlink" Target="mailto:rim.ettouri@univ-orleans.fr" TargetMode="External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5.sv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40.png"/><Relationship Id="rId12" Type="http://schemas.openxmlformats.org/officeDocument/2006/relationships/image" Target="../media/image7.png"/><Relationship Id="rId17" Type="http://schemas.openxmlformats.org/officeDocument/2006/relationships/hyperlink" Target="mailto:rim.ettouri@univ-orleans.fr" TargetMode="Externa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0.png"/><Relationship Id="rId1" Type="http://schemas.openxmlformats.org/officeDocument/2006/relationships/tags" Target="../tags/tag1.xml"/><Relationship Id="rId6" Type="http://schemas.openxmlformats.org/officeDocument/2006/relationships/image" Target="../media/image39.png"/><Relationship Id="rId11" Type="http://schemas.openxmlformats.org/officeDocument/2006/relationships/image" Target="../media/image6.png"/><Relationship Id="rId5" Type="http://schemas.openxmlformats.org/officeDocument/2006/relationships/image" Target="../media/image38.png"/><Relationship Id="rId15" Type="http://schemas.openxmlformats.org/officeDocument/2006/relationships/image" Target="../media/image9.png"/><Relationship Id="rId10" Type="http://schemas.openxmlformats.org/officeDocument/2006/relationships/image" Target="../media/image5.png"/><Relationship Id="rId4" Type="http://schemas.openxmlformats.org/officeDocument/2006/relationships/image" Target="../media/image37.png"/><Relationship Id="rId9" Type="http://schemas.openxmlformats.org/officeDocument/2006/relationships/image" Target="../media/image4.png"/><Relationship Id="rId1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8.png"/><Relationship Id="rId15" Type="http://schemas.openxmlformats.org/officeDocument/2006/relationships/image" Target="../media/image37.png"/><Relationship Id="rId10" Type="http://schemas.openxmlformats.org/officeDocument/2006/relationships/image" Target="../media/image5.svg"/><Relationship Id="rId4" Type="http://schemas.openxmlformats.org/officeDocument/2006/relationships/image" Target="../media/image41.png"/><Relationship Id="rId9" Type="http://schemas.openxmlformats.org/officeDocument/2006/relationships/image" Target="../media/image7.png"/><Relationship Id="rId14" Type="http://schemas.openxmlformats.org/officeDocument/2006/relationships/hyperlink" Target="mailto:rim.ettouri@univ-orleans.fr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hyperlink" Target="mailto:rim.ettouri@univ-orleans.fr" TargetMode="External"/><Relationship Id="rId3" Type="http://schemas.openxmlformats.org/officeDocument/2006/relationships/image" Target="../media/image42.jpe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43.jpeg"/><Relationship Id="rId9" Type="http://schemas.openxmlformats.org/officeDocument/2006/relationships/image" Target="../media/image5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12" Type="http://schemas.openxmlformats.org/officeDocument/2006/relationships/image" Target="../media/image5.svg"/><Relationship Id="rId2" Type="http://schemas.openxmlformats.org/officeDocument/2006/relationships/notesSlide" Target="../notesSlides/notesSlide23.xml"/><Relationship Id="rId16" Type="http://schemas.openxmlformats.org/officeDocument/2006/relationships/hyperlink" Target="mailto:rim.ettouri@univ-orleans.fr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tif"/><Relationship Id="rId11" Type="http://schemas.openxmlformats.org/officeDocument/2006/relationships/image" Target="../media/image7.png"/><Relationship Id="rId5" Type="http://schemas.openxmlformats.org/officeDocument/2006/relationships/image" Target="../media/image46.jpeg"/><Relationship Id="rId1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image" Target="../media/image45.jpeg"/><Relationship Id="rId9" Type="http://schemas.openxmlformats.org/officeDocument/2006/relationships/image" Target="../media/image5.png"/><Relationship Id="rId1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4.png"/><Relationship Id="rId12" Type="http://schemas.openxmlformats.org/officeDocument/2006/relationships/hyperlink" Target="mailto:rim.ettouri@univ-orleans.fr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49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22.jpeg"/><Relationship Id="rId10" Type="http://schemas.openxmlformats.org/officeDocument/2006/relationships/image" Target="../media/image5.svg"/><Relationship Id="rId4" Type="http://schemas.openxmlformats.org/officeDocument/2006/relationships/image" Target="../media/image50.png"/><Relationship Id="rId9" Type="http://schemas.openxmlformats.org/officeDocument/2006/relationships/image" Target="../media/image7.png"/><Relationship Id="rId14" Type="http://schemas.openxmlformats.org/officeDocument/2006/relationships/hyperlink" Target="mailto:rim.ettouri@univ-orleans.fr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4.png"/><Relationship Id="rId12" Type="http://schemas.openxmlformats.org/officeDocument/2006/relationships/hyperlink" Target="mailto:rim.ettouri@univ-orleans.fr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2.jpg"/><Relationship Id="rId7" Type="http://schemas.openxmlformats.org/officeDocument/2006/relationships/image" Target="../media/image7.png"/><Relationship Id="rId12" Type="http://schemas.openxmlformats.org/officeDocument/2006/relationships/hyperlink" Target="mailto:rim.ettouri@univ-orleans.fr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3.png"/><Relationship Id="rId3" Type="http://schemas.openxmlformats.org/officeDocument/2006/relationships/image" Target="../media/image4.png"/><Relationship Id="rId12" Type="http://schemas.openxmlformats.org/officeDocument/2006/relationships/hyperlink" Target="mailto:rim.ettouri@univ-orleans.fr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3" Type="http://schemas.openxmlformats.org/officeDocument/2006/relationships/image" Target="../media/image14.png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11" Type="http://schemas.openxmlformats.org/officeDocument/2006/relationships/image" Target="../media/image5.svg"/><Relationship Id="rId15" Type="http://schemas.openxmlformats.org/officeDocument/2006/relationships/hyperlink" Target="mailto:rim.ettouri@univ-orleans.fr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15.png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6.png"/><Relationship Id="rId18" Type="http://schemas.openxmlformats.org/officeDocument/2006/relationships/image" Target="../media/image10.png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12" Type="http://schemas.openxmlformats.org/officeDocument/2006/relationships/image" Target="../media/image5.png"/><Relationship Id="rId1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11" Type="http://schemas.openxmlformats.org/officeDocument/2006/relationships/image" Target="../media/image4.png"/><Relationship Id="rId15" Type="http://schemas.openxmlformats.org/officeDocument/2006/relationships/image" Target="../media/image5.svg"/><Relationship Id="rId10" Type="http://schemas.openxmlformats.org/officeDocument/2006/relationships/image" Target="../media/image23.svg"/><Relationship Id="rId19" Type="http://schemas.openxmlformats.org/officeDocument/2006/relationships/hyperlink" Target="mailto:rim.ettouri@univ-orleans.fr" TargetMode="External"/><Relationship Id="rId4" Type="http://schemas.openxmlformats.org/officeDocument/2006/relationships/image" Target="../media/image15.png"/><Relationship Id="rId9" Type="http://schemas.openxmlformats.org/officeDocument/2006/relationships/image" Target="../media/image19.png"/><Relationship Id="rId1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image" Target="../media/image20.jpeg"/><Relationship Id="rId7" Type="http://schemas.openxmlformats.org/officeDocument/2006/relationships/image" Target="../media/image10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5.svg"/><Relationship Id="rId5" Type="http://schemas.openxmlformats.org/officeDocument/2006/relationships/image" Target="../media/image6.png"/><Relationship Id="rId10" Type="http://schemas.openxmlformats.org/officeDocument/2006/relationships/image" Target="../media/image7.png"/><Relationship Id="rId4" Type="http://schemas.openxmlformats.org/officeDocument/2006/relationships/image" Target="../media/image21.jpeg"/><Relationship Id="rId9" Type="http://schemas.openxmlformats.org/officeDocument/2006/relationships/image" Target="../media/image5.png"/><Relationship Id="rId14" Type="http://schemas.openxmlformats.org/officeDocument/2006/relationships/hyperlink" Target="mailto:rim.ettouri@univ-orleans.fr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23.png"/><Relationship Id="rId18" Type="http://schemas.openxmlformats.org/officeDocument/2006/relationships/image" Target="../media/image28.jpeg"/><Relationship Id="rId3" Type="http://schemas.openxmlformats.org/officeDocument/2006/relationships/image" Target="../media/image4.png"/><Relationship Id="rId12" Type="http://schemas.openxmlformats.org/officeDocument/2006/relationships/hyperlink" Target="mailto:rim.ettouri@univ-orleans.fr" TargetMode="External"/><Relationship Id="rId17" Type="http://schemas.openxmlformats.org/officeDocument/2006/relationships/image" Target="../media/image27.tiff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5" Type="http://schemas.openxmlformats.org/officeDocument/2006/relationships/image" Target="../media/image25.png"/><Relationship Id="rId10" Type="http://schemas.openxmlformats.org/officeDocument/2006/relationships/image" Target="../media/image9.png"/><Relationship Id="rId19" Type="http://schemas.openxmlformats.org/officeDocument/2006/relationships/image" Target="../media/image29.png"/><Relationship Id="rId4" Type="http://schemas.openxmlformats.org/officeDocument/2006/relationships/image" Target="../media/image5.png"/><Relationship Id="rId9" Type="http://schemas.openxmlformats.org/officeDocument/2006/relationships/image" Target="../media/image8.png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F0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24000" y="2780928"/>
            <a:ext cx="12240000" cy="1440000"/>
          </a:xfrm>
          <a:prstGeom prst="rect">
            <a:avLst/>
          </a:prstGeom>
          <a:solidFill>
            <a:srgbClr val="378C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8DE195FA-80C2-BE4C-81F9-578FEB29B5C5}"/>
              </a:ext>
            </a:extLst>
          </p:cNvPr>
          <p:cNvSpPr txBox="1"/>
          <p:nvPr/>
        </p:nvSpPr>
        <p:spPr>
          <a:xfrm>
            <a:off x="-6000" y="1988840"/>
            <a:ext cx="12204000" cy="385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fr-FR" sz="4000" b="1" cap="small" dirty="0" smtClean="0">
                <a:solidFill>
                  <a:srgbClr val="CB1B1B"/>
                </a:solidFill>
              </a:rPr>
              <a:t>Gravure par Plasma </a:t>
            </a:r>
            <a:r>
              <a:rPr lang="fr-FR" sz="4000" b="1" cap="small" dirty="0">
                <a:solidFill>
                  <a:srgbClr val="CB1B1B"/>
                </a:solidFill>
              </a:rPr>
              <a:t>du Titane </a:t>
            </a:r>
            <a:r>
              <a:rPr lang="fr-FR" sz="4000" b="1" dirty="0" smtClean="0"/>
              <a:t>:</a:t>
            </a:r>
          </a:p>
          <a:p>
            <a:pPr algn="ctr">
              <a:spcAft>
                <a:spcPts val="2400"/>
              </a:spcAft>
            </a:pPr>
            <a:r>
              <a:rPr lang="fr-FR" sz="4000" b="1" dirty="0" smtClean="0">
                <a:solidFill>
                  <a:schemeClr val="bg1"/>
                </a:solidFill>
              </a:rPr>
              <a:t>une </a:t>
            </a:r>
            <a:r>
              <a:rPr lang="fr-FR" sz="4000" b="1" dirty="0">
                <a:solidFill>
                  <a:schemeClr val="bg1"/>
                </a:solidFill>
              </a:rPr>
              <a:t>technique innovante pour la miniaturisation </a:t>
            </a:r>
            <a:r>
              <a:rPr lang="fr-FR" sz="4000" b="1" dirty="0" smtClean="0">
                <a:solidFill>
                  <a:schemeClr val="bg1"/>
                </a:solidFill>
              </a:rPr>
              <a:t/>
            </a:r>
            <a:br>
              <a:rPr lang="fr-FR" sz="4000" b="1" dirty="0" smtClean="0">
                <a:solidFill>
                  <a:schemeClr val="bg1"/>
                </a:solidFill>
              </a:rPr>
            </a:br>
            <a:r>
              <a:rPr lang="fr-FR" sz="4000" b="1" dirty="0" smtClean="0">
                <a:solidFill>
                  <a:schemeClr val="bg1"/>
                </a:solidFill>
              </a:rPr>
              <a:t>des </a:t>
            </a:r>
            <a:r>
              <a:rPr lang="fr-FR" sz="4000" b="1" dirty="0">
                <a:solidFill>
                  <a:schemeClr val="bg1"/>
                </a:solidFill>
              </a:rPr>
              <a:t>dispositifs médicaux </a:t>
            </a:r>
            <a:r>
              <a:rPr lang="fr-FR" sz="4000" b="1" dirty="0" smtClean="0">
                <a:solidFill>
                  <a:schemeClr val="bg1"/>
                </a:solidFill>
              </a:rPr>
              <a:t>implantables</a:t>
            </a:r>
          </a:p>
          <a:p>
            <a:pPr algn="ctr"/>
            <a:r>
              <a:rPr lang="fr-FR" u="sng" dirty="0"/>
              <a:t>Rim </a:t>
            </a:r>
            <a:r>
              <a:rPr lang="fr-FR" u="sng" dirty="0" smtClean="0"/>
              <a:t>Ettouri</a:t>
            </a:r>
            <a:r>
              <a:rPr lang="fr-FR" baseline="30000" dirty="0" smtClean="0"/>
              <a:t>1</a:t>
            </a:r>
            <a:r>
              <a:rPr lang="fr-FR" dirty="0" smtClean="0"/>
              <a:t>, </a:t>
            </a:r>
            <a:r>
              <a:rPr lang="fr-FR" dirty="0"/>
              <a:t>Thomas Tillocher</a:t>
            </a:r>
            <a:r>
              <a:rPr lang="fr-FR" baseline="30000" dirty="0"/>
              <a:t>1</a:t>
            </a:r>
            <a:r>
              <a:rPr lang="fr-FR" dirty="0"/>
              <a:t>, Philippe Lefaucheux</a:t>
            </a:r>
            <a:r>
              <a:rPr lang="fr-FR" baseline="30000" dirty="0"/>
              <a:t>1</a:t>
            </a:r>
            <a:r>
              <a:rPr lang="fr-FR" dirty="0"/>
              <a:t>, Bertrand Boutaud</a:t>
            </a:r>
            <a:r>
              <a:rPr lang="fr-FR" baseline="30000" dirty="0"/>
              <a:t>2</a:t>
            </a:r>
            <a:r>
              <a:rPr lang="fr-FR" dirty="0"/>
              <a:t> et Rémi Dussart</a:t>
            </a:r>
            <a:r>
              <a:rPr lang="fr-FR" baseline="30000" dirty="0"/>
              <a:t>1</a:t>
            </a:r>
            <a:endParaRPr lang="fr-FR" dirty="0"/>
          </a:p>
          <a:p>
            <a:pPr algn="ctr"/>
            <a:r>
              <a:rPr lang="fr-FR" dirty="0"/>
              <a:t> </a:t>
            </a:r>
          </a:p>
          <a:p>
            <a:pPr algn="r"/>
            <a:r>
              <a:rPr lang="fr-FR" sz="1600" baseline="30000" dirty="0"/>
              <a:t>1</a:t>
            </a:r>
            <a:r>
              <a:rPr lang="fr-FR" sz="1600" dirty="0"/>
              <a:t> Groupe de </a:t>
            </a:r>
            <a:r>
              <a:rPr lang="fr-FR" sz="1600" dirty="0" smtClean="0"/>
              <a:t>Recherches </a:t>
            </a:r>
            <a:r>
              <a:rPr lang="fr-FR" sz="1600" dirty="0"/>
              <a:t>sur </a:t>
            </a:r>
            <a:r>
              <a:rPr lang="fr-FR" sz="1600" dirty="0" smtClean="0"/>
              <a:t>l’Energétique </a:t>
            </a:r>
            <a:r>
              <a:rPr lang="fr-FR" sz="1600" dirty="0"/>
              <a:t>des </a:t>
            </a:r>
            <a:r>
              <a:rPr lang="fr-FR" sz="1600" dirty="0" smtClean="0"/>
              <a:t>Milieux Ionisés </a:t>
            </a:r>
            <a:r>
              <a:rPr lang="fr-FR" sz="1600" dirty="0"/>
              <a:t>(</a:t>
            </a:r>
            <a:r>
              <a:rPr lang="fr-FR" sz="1600" dirty="0" smtClean="0"/>
              <a:t>GREMI), 45067 </a:t>
            </a:r>
            <a:r>
              <a:rPr lang="fr-FR" sz="1600" dirty="0"/>
              <a:t>Orléans, </a:t>
            </a:r>
            <a:r>
              <a:rPr lang="fr-FR" sz="1600" dirty="0" smtClean="0"/>
              <a:t>France		</a:t>
            </a:r>
          </a:p>
          <a:p>
            <a:pPr algn="r"/>
            <a:r>
              <a:rPr lang="fr-FR" sz="1600" baseline="30000" dirty="0" smtClean="0"/>
              <a:t>2</a:t>
            </a:r>
            <a:r>
              <a:rPr lang="fr-FR" sz="1600" dirty="0" smtClean="0"/>
              <a:t> MISTIC SAS, Issy-les-Moulineaux, 92130, France		</a:t>
            </a:r>
          </a:p>
          <a:p>
            <a:pPr algn="r"/>
            <a:r>
              <a:rPr lang="fr-FR" i="1" dirty="0" smtClean="0">
                <a:hlinkClick r:id="rId3"/>
              </a:rPr>
              <a:t>rim.ettouri@univ-orleans.fr</a:t>
            </a:r>
            <a:r>
              <a:rPr lang="fr-FR" i="1" dirty="0" smtClean="0"/>
              <a:t>		</a:t>
            </a:r>
            <a:endParaRPr lang="fr-FR" i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37"/>
          <a:stretch/>
        </p:blipFill>
        <p:spPr>
          <a:xfrm>
            <a:off x="1" y="0"/>
            <a:ext cx="4151777" cy="1080000"/>
          </a:xfrm>
          <a:prstGeom prst="rect">
            <a:avLst/>
          </a:prstGeom>
        </p:spPr>
      </p:pic>
      <p:pic>
        <p:nvPicPr>
          <p:cNvPr id="3" name="Image 2" descr="Une image contenant ciel nocturne&#10;&#10;Description générée automatiquement">
            <a:extLst>
              <a:ext uri="{FF2B5EF4-FFF2-40B4-BE49-F238E27FC236}">
                <a16:creationId xmlns:a16="http://schemas.microsoft.com/office/drawing/2014/main" id="{31CC92CD-D412-EB74-CAF4-86B07E09FC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9615" y="208361"/>
            <a:ext cx="2100601" cy="540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75EA3F7-5603-5F2B-3C54-1718A118371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077" b="16420"/>
          <a:stretch/>
        </p:blipFill>
        <p:spPr>
          <a:xfrm>
            <a:off x="4087233" y="208361"/>
            <a:ext cx="1792743" cy="540000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BC9F49D7-BDD4-8788-E841-F81FD949F4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9192424" y="118361"/>
            <a:ext cx="720000" cy="720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3DAECF3-3EE7-E221-B9F5-E2C50350750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0406" b="10406"/>
          <a:stretch/>
        </p:blipFill>
        <p:spPr>
          <a:xfrm>
            <a:off x="11012081" y="113067"/>
            <a:ext cx="1013857" cy="72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AFA26CC-F6C9-9B6F-DCA8-CB5186BBBDE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1622" b="12201"/>
          <a:stretch/>
        </p:blipFill>
        <p:spPr>
          <a:xfrm>
            <a:off x="9964805" y="113067"/>
            <a:ext cx="1047276" cy="720000"/>
          </a:xfrm>
          <a:prstGeom prst="rect">
            <a:avLst/>
          </a:prstGeom>
        </p:spPr>
      </p:pic>
      <p:pic>
        <p:nvPicPr>
          <p:cNvPr id="14" name="Image 13" descr="Une image contenant texte, périphérique&#10;&#10;Description générée automatiquement">
            <a:extLst>
              <a:ext uri="{FF2B5EF4-FFF2-40B4-BE49-F238E27FC236}">
                <a16:creationId xmlns:a16="http://schemas.microsoft.com/office/drawing/2014/main" id="{0E97BD6C-943C-FC29-7531-550A6DB230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00557" y="82361"/>
            <a:ext cx="775763" cy="7920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336" y="4941368"/>
            <a:ext cx="2434134" cy="1800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6000" y="1084674"/>
            <a:ext cx="12204000" cy="400110"/>
          </a:xfrm>
          <a:prstGeom prst="rect">
            <a:avLst/>
          </a:prstGeom>
          <a:solidFill>
            <a:srgbClr val="74C5BE"/>
          </a:solidFill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fr-FR" sz="2000" b="1" spc="-100" dirty="0">
                <a:solidFill>
                  <a:schemeClr val="bg1"/>
                </a:solidFill>
              </a:rPr>
              <a:t>MC23 Plasmas industriels pour la microélectronique et les nouveaux matériaux </a:t>
            </a:r>
          </a:p>
        </p:txBody>
      </p:sp>
    </p:spTree>
    <p:extLst>
      <p:ext uri="{BB962C8B-B14F-4D97-AF65-F5344CB8AC3E}">
        <p14:creationId xmlns:p14="http://schemas.microsoft.com/office/powerpoint/2010/main" val="149937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8C9396-AE93-DCBD-52EF-755577C50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00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CB1B1B"/>
                </a:solidFill>
                <a:latin typeface="+mn-lt"/>
              </a:rPr>
              <a:t>Overview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D21020BF-CB09-5F79-8954-33EE7BFC14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97232"/>
            <a:ext cx="10440000" cy="4320000"/>
          </a:xfrm>
        </p:spPr>
        <p:txBody>
          <a:bodyPr anchor="ctr">
            <a:noAutofit/>
          </a:bodyPr>
          <a:lstStyle/>
          <a:p>
            <a:pPr marL="0" lvl="1" indent="0">
              <a:lnSpc>
                <a:spcPct val="110000"/>
              </a:lnSpc>
              <a:spcBef>
                <a:spcPts val="1800"/>
              </a:spcBef>
              <a:buNone/>
            </a:pPr>
            <a:r>
              <a:rPr lang="en-US" sz="2000" b="1" dirty="0"/>
              <a:t>Introduction to Titanium-based MEMS for Biomedical Applications</a:t>
            </a:r>
          </a:p>
          <a:p>
            <a:pPr marL="898525" lvl="1" indent="-441325">
              <a:lnSpc>
                <a:spcPct val="110000"/>
              </a:lnSpc>
              <a:spcBef>
                <a:spcPts val="0"/>
              </a:spcBef>
              <a:buClr>
                <a:srgbClr val="CB1B1B"/>
              </a:buClr>
              <a:buFont typeface="Wingdings" panose="05000000000000000000" pitchFamily="2" charset="2"/>
              <a:buChar char=""/>
            </a:pPr>
            <a:r>
              <a:rPr lang="fr-FR" sz="1800" dirty="0"/>
              <a:t>Active Implantable </a:t>
            </a:r>
            <a:r>
              <a:rPr lang="fr-FR" sz="1800" dirty="0" err="1"/>
              <a:t>Medical</a:t>
            </a:r>
            <a:r>
              <a:rPr lang="fr-FR" sz="1800" dirty="0"/>
              <a:t> </a:t>
            </a:r>
            <a:r>
              <a:rPr lang="fr-FR" sz="1800" dirty="0" err="1"/>
              <a:t>Devices</a:t>
            </a:r>
            <a:r>
              <a:rPr lang="fr-FR" sz="1800" dirty="0"/>
              <a:t> (AIMD)</a:t>
            </a:r>
            <a:endParaRPr lang="en-US" sz="1800" dirty="0" smtClean="0"/>
          </a:p>
          <a:p>
            <a:pPr marL="898525" lvl="1" indent="-441325">
              <a:lnSpc>
                <a:spcPct val="110000"/>
              </a:lnSpc>
              <a:spcBef>
                <a:spcPts val="0"/>
              </a:spcBef>
              <a:buClr>
                <a:srgbClr val="CB1B1B"/>
              </a:buClr>
              <a:buFont typeface="Wingdings" panose="05000000000000000000" pitchFamily="2" charset="2"/>
              <a:buChar char=""/>
            </a:pPr>
            <a:r>
              <a:rPr lang="en-US" sz="1800" dirty="0" smtClean="0"/>
              <a:t>Why </a:t>
            </a:r>
            <a:r>
              <a:rPr lang="en-US" sz="1800" dirty="0"/>
              <a:t>Titanium</a:t>
            </a:r>
            <a:r>
              <a:rPr lang="en-US" sz="1800" dirty="0" smtClean="0"/>
              <a:t>?</a:t>
            </a:r>
            <a:endParaRPr lang="en-US" sz="1800" dirty="0"/>
          </a:p>
          <a:p>
            <a:pPr marL="898525" lvl="1" indent="-441325">
              <a:lnSpc>
                <a:spcPct val="110000"/>
              </a:lnSpc>
              <a:spcBef>
                <a:spcPts val="0"/>
              </a:spcBef>
              <a:buClr>
                <a:srgbClr val="CB1B1B"/>
              </a:buClr>
              <a:buFont typeface="Wingdings" panose="05000000000000000000" pitchFamily="2" charset="2"/>
              <a:buChar char=""/>
            </a:pPr>
            <a:r>
              <a:rPr lang="en-US" sz="1800" dirty="0"/>
              <a:t>Sampling of Current Projects</a:t>
            </a:r>
          </a:p>
          <a:p>
            <a:pPr marL="0" lvl="1" indent="0">
              <a:lnSpc>
                <a:spcPct val="110000"/>
              </a:lnSpc>
              <a:spcBef>
                <a:spcPts val="1800"/>
              </a:spcBef>
              <a:buNone/>
            </a:pPr>
            <a:r>
              <a:rPr lang="en-US" sz="2000" b="1" dirty="0"/>
              <a:t>Introduction to Microsystems and Microfabrication</a:t>
            </a:r>
          </a:p>
          <a:p>
            <a:pPr marL="898525" lvl="1" indent="-441325">
              <a:lnSpc>
                <a:spcPct val="110000"/>
              </a:lnSpc>
              <a:spcBef>
                <a:spcPts val="0"/>
              </a:spcBef>
              <a:buClr>
                <a:srgbClr val="CB1B1B"/>
              </a:buClr>
              <a:buFont typeface="Wingdings" panose="05000000000000000000" pitchFamily="2" charset="2"/>
              <a:buChar char=""/>
            </a:pPr>
            <a:r>
              <a:rPr lang="en-US" sz="1800" dirty="0"/>
              <a:t>The Microelectronics Paradigm</a:t>
            </a:r>
          </a:p>
          <a:p>
            <a:pPr marL="898525" lvl="1" indent="-441325">
              <a:lnSpc>
                <a:spcPct val="110000"/>
              </a:lnSpc>
              <a:spcBef>
                <a:spcPts val="0"/>
              </a:spcBef>
              <a:buClr>
                <a:srgbClr val="CB1B1B"/>
              </a:buClr>
              <a:buFont typeface="Wingdings" panose="05000000000000000000" pitchFamily="2" charset="2"/>
              <a:buChar char=""/>
            </a:pPr>
            <a:r>
              <a:rPr lang="en-US" sz="1800" dirty="0"/>
              <a:t>Microsystems Fabrication Schemes</a:t>
            </a:r>
          </a:p>
          <a:p>
            <a:pPr marL="898525" lvl="1" indent="-441325">
              <a:lnSpc>
                <a:spcPct val="110000"/>
              </a:lnSpc>
              <a:spcBef>
                <a:spcPts val="0"/>
              </a:spcBef>
              <a:buClr>
                <a:srgbClr val="CB1B1B"/>
              </a:buClr>
              <a:buFont typeface="Wingdings" panose="05000000000000000000" pitchFamily="2" charset="2"/>
              <a:buChar char=""/>
            </a:pPr>
            <a:r>
              <a:rPr lang="en-US" sz="1800" dirty="0"/>
              <a:t>Microsystems Materials Landscape</a:t>
            </a:r>
          </a:p>
          <a:p>
            <a:pPr marL="0" lvl="1" indent="0">
              <a:lnSpc>
                <a:spcPct val="110000"/>
              </a:lnSpc>
              <a:spcBef>
                <a:spcPts val="1800"/>
              </a:spcBef>
              <a:buNone/>
            </a:pPr>
            <a:r>
              <a:rPr lang="en-US" sz="2000" b="1" dirty="0" smtClean="0"/>
              <a:t>Critical </a:t>
            </a:r>
            <a:r>
              <a:rPr lang="en-US" sz="2000" b="1" dirty="0"/>
              <a:t>Tasks in High-Aspect-Ratio Titanium Deep Etching</a:t>
            </a:r>
          </a:p>
          <a:p>
            <a:pPr marL="898525" lvl="1" indent="-441325">
              <a:lnSpc>
                <a:spcPct val="110000"/>
              </a:lnSpc>
              <a:spcBef>
                <a:spcPts val="0"/>
              </a:spcBef>
              <a:buClr>
                <a:srgbClr val="CB1B1B"/>
              </a:buClr>
              <a:buFont typeface="Wingdings" panose="05000000000000000000" pitchFamily="2" charset="2"/>
              <a:buChar char=""/>
            </a:pPr>
            <a:r>
              <a:rPr lang="en-US" sz="1800" dirty="0"/>
              <a:t>High-Aspect-Ratio (HAR) Titanium Etching</a:t>
            </a:r>
          </a:p>
          <a:p>
            <a:pPr marL="898525" lvl="1" indent="-441325">
              <a:lnSpc>
                <a:spcPct val="110000"/>
              </a:lnSpc>
              <a:spcBef>
                <a:spcPts val="0"/>
              </a:spcBef>
              <a:buClr>
                <a:srgbClr val="CB1B1B"/>
              </a:buClr>
              <a:buFont typeface="Wingdings" panose="05000000000000000000" pitchFamily="2" charset="2"/>
              <a:buChar char=""/>
            </a:pPr>
            <a:r>
              <a:rPr lang="en-US" sz="1800" dirty="0"/>
              <a:t>Study of Etching Residues and Contamination of the Plasma Reactor</a:t>
            </a:r>
          </a:p>
          <a:p>
            <a:pPr marL="898525" lvl="1" indent="-441325">
              <a:lnSpc>
                <a:spcPct val="110000"/>
              </a:lnSpc>
              <a:spcBef>
                <a:spcPts val="0"/>
              </a:spcBef>
              <a:buClr>
                <a:srgbClr val="CB1B1B"/>
              </a:buClr>
              <a:buFont typeface="Wingdings" panose="05000000000000000000" pitchFamily="2" charset="2"/>
              <a:buChar char=""/>
            </a:pPr>
            <a:r>
              <a:rPr lang="en-US" sz="1800" dirty="0"/>
              <a:t>Process Flow Optimization for Reproducible Microfabrication Processes</a:t>
            </a:r>
          </a:p>
        </p:txBody>
      </p:sp>
      <p:sp>
        <p:nvSpPr>
          <p:cNvPr id="14" name="Rectangle 30">
            <a:extLst>
              <a:ext uri="{FF2B5EF4-FFF2-40B4-BE49-F238E27FC236}">
                <a16:creationId xmlns:a16="http://schemas.microsoft.com/office/drawing/2014/main" id="{5FFFD739-0DD4-EF51-5166-AA2912A0E7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9872" y="6494063"/>
            <a:ext cx="2844800" cy="31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33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accent6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47550D-6F77-4F43-8A17-DADF3BC2947D}" type="slidenum">
              <a:rPr lang="fr-FR" altLang="fr-FR" sz="1400" b="1" smtClean="0">
                <a:solidFill>
                  <a:srgbClr val="CB1B1B"/>
                </a:solidFill>
              </a:rPr>
              <a:pPr/>
              <a:t>10</a:t>
            </a:fld>
            <a:endParaRPr lang="fr-FR" altLang="fr-FR" sz="1400" b="1" dirty="0">
              <a:solidFill>
                <a:srgbClr val="CB1B1B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37"/>
          <a:stretch/>
        </p:blipFill>
        <p:spPr>
          <a:xfrm>
            <a:off x="0" y="6138000"/>
            <a:ext cx="2767852" cy="720000"/>
          </a:xfrm>
          <a:prstGeom prst="rect">
            <a:avLst/>
          </a:prstGeom>
        </p:spPr>
      </p:pic>
      <p:pic>
        <p:nvPicPr>
          <p:cNvPr id="10" name="Image 9" descr="Une image contenant ciel nocturne&#10;&#10;Description générée automatiquement">
            <a:extLst>
              <a:ext uri="{FF2B5EF4-FFF2-40B4-BE49-F238E27FC236}">
                <a16:creationId xmlns:a16="http://schemas.microsoft.com/office/drawing/2014/main" id="{31CC92CD-D412-EB74-CAF4-86B07E09FC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1784" y="6363376"/>
            <a:ext cx="1400401" cy="360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75EA3F7-5603-5F2B-3C54-1718A11837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077" b="16420"/>
          <a:stretch/>
        </p:blipFill>
        <p:spPr>
          <a:xfrm>
            <a:off x="2855640" y="6363376"/>
            <a:ext cx="1195163" cy="360000"/>
          </a:xfrm>
          <a:prstGeom prst="rect">
            <a:avLst/>
          </a:prstGeom>
        </p:spPr>
      </p:pic>
      <p:pic>
        <p:nvPicPr>
          <p:cNvPr id="12" name="Graphique 14">
            <a:extLst>
              <a:ext uri="{FF2B5EF4-FFF2-40B4-BE49-F238E27FC236}">
                <a16:creationId xmlns:a16="http://schemas.microsoft.com/office/drawing/2014/main" id="{BC9F49D7-BDD4-8788-E841-F81FD949F4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600056" y="6291376"/>
            <a:ext cx="504000" cy="504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3DAECF3-3EE7-E221-B9F5-E2C50350750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0406" b="10406"/>
          <a:stretch/>
        </p:blipFill>
        <p:spPr>
          <a:xfrm>
            <a:off x="8122605" y="6291376"/>
            <a:ext cx="709699" cy="504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AFA26CC-F6C9-9B6F-DCA8-CB5186BBBDE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1622" b="12201"/>
          <a:stretch/>
        </p:blipFill>
        <p:spPr>
          <a:xfrm>
            <a:off x="7353216" y="6291376"/>
            <a:ext cx="733092" cy="504000"/>
          </a:xfrm>
          <a:prstGeom prst="rect">
            <a:avLst/>
          </a:prstGeom>
        </p:spPr>
      </p:pic>
      <p:pic>
        <p:nvPicPr>
          <p:cNvPr id="16" name="Image 15" descr="Une image contenant texte, périphérique&#10;&#10;Description générée automatiquement">
            <a:extLst>
              <a:ext uri="{FF2B5EF4-FFF2-40B4-BE49-F238E27FC236}">
                <a16:creationId xmlns:a16="http://schemas.microsoft.com/office/drawing/2014/main" id="{0E97BD6C-943C-FC29-7531-550A6DB230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83095" y="6273376"/>
            <a:ext cx="528929" cy="540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349731" y="6281766"/>
            <a:ext cx="21822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b="1" i="1" dirty="0" smtClean="0">
                <a:solidFill>
                  <a:srgbClr val="CB1B1B"/>
                </a:solidFill>
              </a:rPr>
              <a:t>Rim Ettouri</a:t>
            </a:r>
            <a:endParaRPr lang="fr-FR" sz="1400" b="1" i="1" dirty="0" smtClean="0">
              <a:solidFill>
                <a:srgbClr val="CB1B1B"/>
              </a:solidFill>
              <a:hlinkClick r:id="rId12"/>
            </a:endParaRPr>
          </a:p>
          <a:p>
            <a:pPr algn="r"/>
            <a:r>
              <a:rPr lang="fr-FR" sz="1400" i="1" dirty="0" smtClean="0">
                <a:hlinkClick r:id="rId12"/>
              </a:rPr>
              <a:t>rim.ettouri@univ-orleans.fr</a:t>
            </a:r>
            <a:endParaRPr lang="fr-FR" sz="1400" i="1" dirty="0"/>
          </a:p>
        </p:txBody>
      </p:sp>
      <p:sp>
        <p:nvSpPr>
          <p:cNvPr id="7" name="Rectangle 6"/>
          <p:cNvSpPr/>
          <p:nvPr/>
        </p:nvSpPr>
        <p:spPr>
          <a:xfrm>
            <a:off x="48000" y="45296"/>
            <a:ext cx="12096000" cy="6048000"/>
          </a:xfrm>
          <a:prstGeom prst="rect">
            <a:avLst/>
          </a:prstGeom>
          <a:noFill/>
          <a:ln w="114300">
            <a:solidFill>
              <a:srgbClr val="74C5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8365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d’image 9">
            <a:extLst>
              <a:ext uri="{FF2B5EF4-FFF2-40B4-BE49-F238E27FC236}">
                <a16:creationId xmlns:a16="http://schemas.microsoft.com/office/drawing/2014/main" id="{ABD7F97D-15E8-4032-B615-0562046B754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16215" t="17028" r="13490" b="6556"/>
          <a:stretch/>
        </p:blipFill>
        <p:spPr>
          <a:xfrm>
            <a:off x="3139472" y="1700808"/>
            <a:ext cx="5913056" cy="4320000"/>
          </a:xfrm>
          <a:noFill/>
        </p:spPr>
      </p:pic>
      <p:sp>
        <p:nvSpPr>
          <p:cNvPr id="21" name="Espace réservé d’image 14">
            <a:extLst>
              <a:ext uri="{FF2B5EF4-FFF2-40B4-BE49-F238E27FC236}">
                <a16:creationId xmlns:a16="http://schemas.microsoft.com/office/drawing/2014/main" id="{1FB3CA6E-86C7-A6C8-6B27-E96378E72B6B}"/>
              </a:ext>
            </a:extLst>
          </p:cNvPr>
          <p:cNvSpPr txBox="1">
            <a:spLocks noChangeAspect="1"/>
          </p:cNvSpPr>
          <p:nvPr/>
        </p:nvSpPr>
        <p:spPr>
          <a:xfrm>
            <a:off x="3139472" y="1701288"/>
            <a:ext cx="5913056" cy="4320000"/>
          </a:xfrm>
          <a:custGeom>
            <a:avLst/>
            <a:gdLst>
              <a:gd name="connsiteX0" fmla="*/ 3103200 w 6206400"/>
              <a:gd name="connsiteY0" fmla="*/ 0 h 4587625"/>
              <a:gd name="connsiteX1" fmla="*/ 6206400 w 6206400"/>
              <a:gd name="connsiteY1" fmla="*/ 3103200 h 4587625"/>
              <a:gd name="connsiteX2" fmla="*/ 5831861 w 6206400"/>
              <a:gd name="connsiteY2" fmla="*/ 4582370 h 4587625"/>
              <a:gd name="connsiteX3" fmla="*/ 5828668 w 6206400"/>
              <a:gd name="connsiteY3" fmla="*/ 4587625 h 4587625"/>
              <a:gd name="connsiteX4" fmla="*/ 377733 w 6206400"/>
              <a:gd name="connsiteY4" fmla="*/ 4587625 h 4587625"/>
              <a:gd name="connsiteX5" fmla="*/ 374540 w 6206400"/>
              <a:gd name="connsiteY5" fmla="*/ 4582370 h 4587625"/>
              <a:gd name="connsiteX6" fmla="*/ 0 w 6206400"/>
              <a:gd name="connsiteY6" fmla="*/ 3103200 h 4587625"/>
              <a:gd name="connsiteX7" fmla="*/ 3103200 w 6206400"/>
              <a:gd name="connsiteY7" fmla="*/ 0 h 4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00" h="4587625">
                <a:moveTo>
                  <a:pt x="3103200" y="0"/>
                </a:moveTo>
                <a:cubicBezTo>
                  <a:pt x="4817050" y="0"/>
                  <a:pt x="6206400" y="1389350"/>
                  <a:pt x="6206400" y="3103200"/>
                </a:cubicBezTo>
                <a:cubicBezTo>
                  <a:pt x="6206400" y="3638778"/>
                  <a:pt x="6070721" y="4142667"/>
                  <a:pt x="5831861" y="4582370"/>
                </a:cubicBezTo>
                <a:lnTo>
                  <a:pt x="5828668" y="4587625"/>
                </a:lnTo>
                <a:lnTo>
                  <a:pt x="377733" y="4587625"/>
                </a:lnTo>
                <a:lnTo>
                  <a:pt x="374540" y="4582370"/>
                </a:lnTo>
                <a:cubicBezTo>
                  <a:pt x="135679" y="4142667"/>
                  <a:pt x="0" y="3638778"/>
                  <a:pt x="0" y="3103200"/>
                </a:cubicBezTo>
                <a:cubicBezTo>
                  <a:pt x="0" y="1389350"/>
                  <a:pt x="1389350" y="0"/>
                  <a:pt x="3103200" y="0"/>
                </a:cubicBezTo>
                <a:close/>
              </a:path>
            </a:pathLst>
          </a:custGeom>
          <a:solidFill>
            <a:srgbClr val="378B97">
              <a:alpha val="50000"/>
            </a:srgb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953FE65-422C-4C2E-9B19-BBBE50762C5A}"/>
              </a:ext>
            </a:extLst>
          </p:cNvPr>
          <p:cNvSpPr txBox="1">
            <a:spLocks/>
          </p:cNvSpPr>
          <p:nvPr/>
        </p:nvSpPr>
        <p:spPr>
          <a:xfrm>
            <a:off x="-1" y="3"/>
            <a:ext cx="12192001" cy="1700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4000" dirty="0">
                <a:solidFill>
                  <a:srgbClr val="CB1B1B"/>
                </a:solidFill>
                <a:latin typeface="+mn-lt"/>
              </a:rPr>
              <a:t>Introduction to Microsystems </a:t>
            </a:r>
            <a:br>
              <a:rPr lang="en-US" sz="4000" dirty="0">
                <a:solidFill>
                  <a:srgbClr val="CB1B1B"/>
                </a:solidFill>
                <a:latin typeface="+mn-lt"/>
              </a:rPr>
            </a:br>
            <a:r>
              <a:rPr lang="en-US" sz="4000" dirty="0" smtClean="0">
                <a:solidFill>
                  <a:srgbClr val="CB1B1B"/>
                </a:solidFill>
                <a:latin typeface="+mn-lt"/>
              </a:rPr>
              <a:t>and </a:t>
            </a:r>
            <a:r>
              <a:rPr lang="en-US" sz="4000" dirty="0">
                <a:solidFill>
                  <a:srgbClr val="CB1B1B"/>
                </a:solidFill>
                <a:latin typeface="+mn-lt"/>
              </a:rPr>
              <a:t>Microfabrication</a:t>
            </a:r>
          </a:p>
        </p:txBody>
      </p:sp>
      <p:sp>
        <p:nvSpPr>
          <p:cNvPr id="14" name="Rectangle 30">
            <a:extLst>
              <a:ext uri="{FF2B5EF4-FFF2-40B4-BE49-F238E27FC236}">
                <a16:creationId xmlns:a16="http://schemas.microsoft.com/office/drawing/2014/main" id="{B2A3D26D-C47B-CCFC-52F9-7000839F7A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9872" y="6494063"/>
            <a:ext cx="2844800" cy="31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33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accent6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47550D-6F77-4F43-8A17-DADF3BC2947D}" type="slidenum">
              <a:rPr lang="fr-FR" altLang="fr-FR" sz="1400" b="1" smtClean="0">
                <a:solidFill>
                  <a:srgbClr val="FFC000"/>
                </a:solidFill>
              </a:rPr>
              <a:pPr/>
              <a:t>11</a:t>
            </a:fld>
            <a:endParaRPr lang="fr-FR" altLang="fr-FR" sz="1400" b="1" dirty="0">
              <a:solidFill>
                <a:srgbClr val="FFC000"/>
              </a:solidFill>
            </a:endParaRPr>
          </a:p>
        </p:txBody>
      </p:sp>
      <p:sp>
        <p:nvSpPr>
          <p:cNvPr id="24" name="Rectangle 30">
            <a:extLst>
              <a:ext uri="{FF2B5EF4-FFF2-40B4-BE49-F238E27FC236}">
                <a16:creationId xmlns:a16="http://schemas.microsoft.com/office/drawing/2014/main" id="{C99E767C-34F4-B704-DC3E-26EEEC77C7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9872" y="6494063"/>
            <a:ext cx="2844800" cy="31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33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accent6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47550D-6F77-4F43-8A17-DADF3BC2947D}" type="slidenum">
              <a:rPr lang="fr-FR" altLang="fr-FR" sz="1400" b="1" smtClean="0">
                <a:solidFill>
                  <a:srgbClr val="CB1B1B"/>
                </a:solidFill>
              </a:rPr>
              <a:pPr/>
              <a:t>11</a:t>
            </a:fld>
            <a:endParaRPr lang="fr-FR" altLang="fr-FR" sz="1400" b="1" dirty="0">
              <a:solidFill>
                <a:srgbClr val="CB1B1B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1F47AE9-8C3E-6FB1-8EDA-DDCB60F34039}"/>
              </a:ext>
            </a:extLst>
          </p:cNvPr>
          <p:cNvSpPr txBox="1"/>
          <p:nvPr/>
        </p:nvSpPr>
        <p:spPr>
          <a:xfrm>
            <a:off x="6351956" y="5723964"/>
            <a:ext cx="22978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i="1" dirty="0" err="1"/>
              <a:t>Courtesy</a:t>
            </a:r>
            <a:r>
              <a:rPr lang="fr-FR" sz="1200" i="1" dirty="0"/>
              <a:t> of STMicroelectronics 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37"/>
          <a:stretch/>
        </p:blipFill>
        <p:spPr>
          <a:xfrm>
            <a:off x="0" y="6138000"/>
            <a:ext cx="2767852" cy="720000"/>
          </a:xfrm>
          <a:prstGeom prst="rect">
            <a:avLst/>
          </a:prstGeom>
        </p:spPr>
      </p:pic>
      <p:pic>
        <p:nvPicPr>
          <p:cNvPr id="16" name="Image 15" descr="Une image contenant ciel nocturne&#10;&#10;Description générée automatiquement">
            <a:extLst>
              <a:ext uri="{FF2B5EF4-FFF2-40B4-BE49-F238E27FC236}">
                <a16:creationId xmlns:a16="http://schemas.microsoft.com/office/drawing/2014/main" id="{31CC92CD-D412-EB74-CAF4-86B07E09FC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1784" y="6363376"/>
            <a:ext cx="1400401" cy="360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75EA3F7-5603-5F2B-3C54-1718A118371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077" b="16420"/>
          <a:stretch/>
        </p:blipFill>
        <p:spPr>
          <a:xfrm>
            <a:off x="2855640" y="6363376"/>
            <a:ext cx="1195163" cy="360000"/>
          </a:xfrm>
          <a:prstGeom prst="rect">
            <a:avLst/>
          </a:prstGeom>
        </p:spPr>
      </p:pic>
      <p:pic>
        <p:nvPicPr>
          <p:cNvPr id="20" name="Graphique 14">
            <a:extLst>
              <a:ext uri="{FF2B5EF4-FFF2-40B4-BE49-F238E27FC236}">
                <a16:creationId xmlns:a16="http://schemas.microsoft.com/office/drawing/2014/main" id="{BC9F49D7-BDD4-8788-E841-F81FD949F4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600056" y="6291376"/>
            <a:ext cx="504000" cy="504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3DAECF3-3EE7-E221-B9F5-E2C50350750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0406" b="10406"/>
          <a:stretch/>
        </p:blipFill>
        <p:spPr>
          <a:xfrm>
            <a:off x="8122605" y="6291376"/>
            <a:ext cx="709699" cy="504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AFA26CC-F6C9-9B6F-DCA8-CB5186BBBDE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1622" b="12201"/>
          <a:stretch/>
        </p:blipFill>
        <p:spPr>
          <a:xfrm>
            <a:off x="7353216" y="6291376"/>
            <a:ext cx="733092" cy="504000"/>
          </a:xfrm>
          <a:prstGeom prst="rect">
            <a:avLst/>
          </a:prstGeom>
        </p:spPr>
      </p:pic>
      <p:pic>
        <p:nvPicPr>
          <p:cNvPr id="25" name="Image 24" descr="Une image contenant texte, périphérique&#10;&#10;Description générée automatiquement">
            <a:extLst>
              <a:ext uri="{FF2B5EF4-FFF2-40B4-BE49-F238E27FC236}">
                <a16:creationId xmlns:a16="http://schemas.microsoft.com/office/drawing/2014/main" id="{0E97BD6C-943C-FC29-7531-550A6DB230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83095" y="6273376"/>
            <a:ext cx="528929" cy="5400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9349731" y="6281766"/>
            <a:ext cx="21822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b="1" i="1" dirty="0" smtClean="0">
                <a:solidFill>
                  <a:srgbClr val="CB1B1B"/>
                </a:solidFill>
              </a:rPr>
              <a:t>Rim Ettouri</a:t>
            </a:r>
            <a:endParaRPr lang="fr-FR" sz="1400" b="1" i="1" dirty="0" smtClean="0">
              <a:solidFill>
                <a:srgbClr val="CB1B1B"/>
              </a:solidFill>
              <a:hlinkClick r:id="rId12"/>
            </a:endParaRPr>
          </a:p>
          <a:p>
            <a:pPr algn="r"/>
            <a:r>
              <a:rPr lang="fr-FR" sz="1400" i="1" dirty="0" smtClean="0">
                <a:hlinkClick r:id="rId12"/>
              </a:rPr>
              <a:t>rim.ettouri@univ-orleans.fr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247398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8C9396-AE93-DCBD-52EF-755577C50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80000"/>
          </a:xfrm>
        </p:spPr>
        <p:txBody>
          <a:bodyPr>
            <a:normAutofit/>
          </a:bodyPr>
          <a:lstStyle/>
          <a:p>
            <a:r>
              <a:rPr lang="fr-FR" sz="4000" b="1" dirty="0">
                <a:latin typeface="+mn-lt"/>
              </a:rPr>
              <a:t>The </a:t>
            </a:r>
            <a:r>
              <a:rPr lang="fr-FR" sz="4000" b="1" dirty="0" err="1">
                <a:latin typeface="+mn-lt"/>
              </a:rPr>
              <a:t>Microelectronics</a:t>
            </a:r>
            <a:r>
              <a:rPr lang="fr-FR" sz="4000" b="1" dirty="0">
                <a:latin typeface="+mn-lt"/>
              </a:rPr>
              <a:t> </a:t>
            </a:r>
            <a:r>
              <a:rPr lang="fr-FR" sz="4000" b="1" dirty="0" err="1">
                <a:latin typeface="+mn-lt"/>
              </a:rPr>
              <a:t>Paradigm</a:t>
            </a:r>
            <a:endParaRPr lang="fr-FR" sz="4000" b="1" dirty="0">
              <a:latin typeface="+mn-lt"/>
            </a:endParaRPr>
          </a:p>
        </p:txBody>
      </p:sp>
      <p:sp>
        <p:nvSpPr>
          <p:cNvPr id="8" name="Rectangle 30">
            <a:extLst>
              <a:ext uri="{FF2B5EF4-FFF2-40B4-BE49-F238E27FC236}">
                <a16:creationId xmlns:a16="http://schemas.microsoft.com/office/drawing/2014/main" id="{EE56C8B4-A9B4-DB84-E448-7D62B515A4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9872" y="6494063"/>
            <a:ext cx="2844800" cy="31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33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accent6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47550D-6F77-4F43-8A17-DADF3BC2947D}" type="slidenum">
              <a:rPr lang="fr-FR" altLang="fr-FR" sz="1400" b="1" smtClean="0">
                <a:solidFill>
                  <a:srgbClr val="C00000"/>
                </a:solidFill>
              </a:rPr>
              <a:pPr/>
              <a:t>12</a:t>
            </a:fld>
            <a:endParaRPr lang="fr-FR" altLang="fr-FR" sz="1400" b="1" dirty="0">
              <a:solidFill>
                <a:srgbClr val="C00000"/>
              </a:solidFill>
            </a:endParaRPr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5433FAC4-B1D1-73AE-2790-5FE80594C00A}"/>
              </a:ext>
            </a:extLst>
          </p:cNvPr>
          <p:cNvSpPr/>
          <p:nvPr/>
        </p:nvSpPr>
        <p:spPr>
          <a:xfrm>
            <a:off x="961141" y="3861048"/>
            <a:ext cx="3028950" cy="1829024"/>
          </a:xfrm>
          <a:prstGeom prst="rect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/>
          </a:p>
        </p:txBody>
      </p:sp>
      <p:sp>
        <p:nvSpPr>
          <p:cNvPr id="170" name="Rectangle : Coins arrondis 6">
            <a:extLst>
              <a:ext uri="{FF2B5EF4-FFF2-40B4-BE49-F238E27FC236}">
                <a16:creationId xmlns:a16="http://schemas.microsoft.com/office/drawing/2014/main" id="{6A740549-8738-4559-A5A0-E1D2BF76DC58}"/>
              </a:ext>
            </a:extLst>
          </p:cNvPr>
          <p:cNvSpPr/>
          <p:nvPr/>
        </p:nvSpPr>
        <p:spPr>
          <a:xfrm>
            <a:off x="1208791" y="3362450"/>
            <a:ext cx="2533650" cy="498598"/>
          </a:xfrm>
          <a:prstGeom prst="roundRect">
            <a:avLst>
              <a:gd name="adj" fmla="val 50000"/>
            </a:avLst>
          </a:prstGeom>
          <a:solidFill>
            <a:srgbClr val="CA1B1C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CA" b="1" dirty="0"/>
              <a:t>Miniaturization</a:t>
            </a:r>
          </a:p>
        </p:txBody>
      </p:sp>
      <p:sp>
        <p:nvSpPr>
          <p:cNvPr id="171" name="Zone de texte 47">
            <a:extLst>
              <a:ext uri="{FF2B5EF4-FFF2-40B4-BE49-F238E27FC236}">
                <a16:creationId xmlns:a16="http://schemas.microsoft.com/office/drawing/2014/main" id="{3F65AA28-66E4-D5B5-6DF8-B9BBBB331B04}"/>
              </a:ext>
            </a:extLst>
          </p:cNvPr>
          <p:cNvSpPr txBox="1"/>
          <p:nvPr/>
        </p:nvSpPr>
        <p:spPr>
          <a:xfrm>
            <a:off x="1125616" y="4011330"/>
            <a:ext cx="2700000" cy="1346522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spcAft>
                <a:spcPts val="900"/>
              </a:spcAft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Devices vary from below one micron up to several millimeters.</a:t>
            </a:r>
          </a:p>
          <a:p>
            <a:pPr algn="ctr" rtl="0">
              <a:spcAft>
                <a:spcPts val="900"/>
              </a:spcAft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Trends towards shrinking down size and volumes.</a:t>
            </a:r>
          </a:p>
        </p:txBody>
      </p:sp>
      <p:sp>
        <p:nvSpPr>
          <p:cNvPr id="173" name="Rectangle : Coins arrondis 7">
            <a:extLst>
              <a:ext uri="{FF2B5EF4-FFF2-40B4-BE49-F238E27FC236}">
                <a16:creationId xmlns:a16="http://schemas.microsoft.com/office/drawing/2014/main" id="{FA251452-B056-161E-D216-D08A0C968A16}"/>
              </a:ext>
            </a:extLst>
          </p:cNvPr>
          <p:cNvSpPr/>
          <p:nvPr/>
        </p:nvSpPr>
        <p:spPr>
          <a:xfrm rot="18900000">
            <a:off x="2142292" y="5478176"/>
            <a:ext cx="116554" cy="116554"/>
          </a:xfrm>
          <a:prstGeom prst="roundRect">
            <a:avLst/>
          </a:prstGeom>
          <a:solidFill>
            <a:srgbClr val="CB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/>
          </a:p>
        </p:txBody>
      </p:sp>
      <p:sp>
        <p:nvSpPr>
          <p:cNvPr id="174" name="Rectangle : Coins arrondis 50">
            <a:extLst>
              <a:ext uri="{FF2B5EF4-FFF2-40B4-BE49-F238E27FC236}">
                <a16:creationId xmlns:a16="http://schemas.microsoft.com/office/drawing/2014/main" id="{21E16105-1C94-3E2D-6F58-41EA8446FC77}"/>
              </a:ext>
            </a:extLst>
          </p:cNvPr>
          <p:cNvSpPr/>
          <p:nvPr/>
        </p:nvSpPr>
        <p:spPr>
          <a:xfrm rot="18900000">
            <a:off x="2417339" y="5478176"/>
            <a:ext cx="116554" cy="11655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/>
          </a:p>
        </p:txBody>
      </p:sp>
      <p:sp>
        <p:nvSpPr>
          <p:cNvPr id="175" name="Rectangle : Coins arrondis 51">
            <a:extLst>
              <a:ext uri="{FF2B5EF4-FFF2-40B4-BE49-F238E27FC236}">
                <a16:creationId xmlns:a16="http://schemas.microsoft.com/office/drawing/2014/main" id="{5E27AD6C-7655-6A6E-9F7A-D71762481D58}"/>
              </a:ext>
            </a:extLst>
          </p:cNvPr>
          <p:cNvSpPr/>
          <p:nvPr/>
        </p:nvSpPr>
        <p:spPr>
          <a:xfrm rot="18900000">
            <a:off x="2692387" y="5478176"/>
            <a:ext cx="116554" cy="11655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/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D02ABEC8-B6BB-7285-7486-44D255151A4A}"/>
              </a:ext>
            </a:extLst>
          </p:cNvPr>
          <p:cNvSpPr/>
          <p:nvPr/>
        </p:nvSpPr>
        <p:spPr>
          <a:xfrm>
            <a:off x="4581525" y="3861048"/>
            <a:ext cx="3028950" cy="1829024"/>
          </a:xfrm>
          <a:prstGeom prst="rect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/>
          </a:p>
        </p:txBody>
      </p:sp>
      <p:sp>
        <p:nvSpPr>
          <p:cNvPr id="181" name="Rectangle : Coins arrondis 87">
            <a:extLst>
              <a:ext uri="{FF2B5EF4-FFF2-40B4-BE49-F238E27FC236}">
                <a16:creationId xmlns:a16="http://schemas.microsoft.com/office/drawing/2014/main" id="{CAFB1F98-6FC2-8392-C910-78B931407288}"/>
              </a:ext>
            </a:extLst>
          </p:cNvPr>
          <p:cNvSpPr/>
          <p:nvPr/>
        </p:nvSpPr>
        <p:spPr>
          <a:xfrm>
            <a:off x="4829175" y="3362450"/>
            <a:ext cx="2533650" cy="498598"/>
          </a:xfrm>
          <a:prstGeom prst="roundRect">
            <a:avLst>
              <a:gd name="adj" fmla="val 50000"/>
            </a:avLst>
          </a:prstGeom>
          <a:solidFill>
            <a:srgbClr val="CB1B1B">
              <a:alpha val="69804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b="1" dirty="0"/>
              <a:t>Large Scale Integration</a:t>
            </a:r>
          </a:p>
        </p:txBody>
      </p:sp>
      <p:sp>
        <p:nvSpPr>
          <p:cNvPr id="182" name="Zone de texte 47">
            <a:extLst>
              <a:ext uri="{FF2B5EF4-FFF2-40B4-BE49-F238E27FC236}">
                <a16:creationId xmlns:a16="http://schemas.microsoft.com/office/drawing/2014/main" id="{712C5C36-5A13-AF4C-92C8-8EE5B6BD95F6}"/>
              </a:ext>
            </a:extLst>
          </p:cNvPr>
          <p:cNvSpPr txBox="1"/>
          <p:nvPr/>
        </p:nvSpPr>
        <p:spPr>
          <a:xfrm>
            <a:off x="4746000" y="4011330"/>
            <a:ext cx="2700000" cy="1384995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spcAft>
                <a:spcPts val="600"/>
              </a:spcAft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Better shielding of weak electric signals from sensors.</a:t>
            </a:r>
          </a:p>
          <a:p>
            <a:pPr algn="ctr" rtl="0">
              <a:spcAft>
                <a:spcPts val="600"/>
              </a:spcAft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Reduction of connection cables.</a:t>
            </a:r>
          </a:p>
          <a:p>
            <a:pPr algn="ctr" rtl="0">
              <a:spcAft>
                <a:spcPts val="600"/>
              </a:spcAft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Save cost on extra electronics housing.</a:t>
            </a:r>
          </a:p>
        </p:txBody>
      </p:sp>
      <p:sp>
        <p:nvSpPr>
          <p:cNvPr id="184" name="Rectangle : Coins arrondis 90">
            <a:extLst>
              <a:ext uri="{FF2B5EF4-FFF2-40B4-BE49-F238E27FC236}">
                <a16:creationId xmlns:a16="http://schemas.microsoft.com/office/drawing/2014/main" id="{A24F092A-99BA-A3B6-FE75-4FF29CA3BCF8}"/>
              </a:ext>
            </a:extLst>
          </p:cNvPr>
          <p:cNvSpPr/>
          <p:nvPr/>
        </p:nvSpPr>
        <p:spPr>
          <a:xfrm rot="18900000">
            <a:off x="5762676" y="5478176"/>
            <a:ext cx="116554" cy="116554"/>
          </a:xfrm>
          <a:prstGeom prst="roundRect">
            <a:avLst/>
          </a:prstGeom>
          <a:solidFill>
            <a:srgbClr val="CB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/>
          </a:p>
        </p:txBody>
      </p:sp>
      <p:sp>
        <p:nvSpPr>
          <p:cNvPr id="185" name="Rectangle : Coins arrondis 91">
            <a:extLst>
              <a:ext uri="{FF2B5EF4-FFF2-40B4-BE49-F238E27FC236}">
                <a16:creationId xmlns:a16="http://schemas.microsoft.com/office/drawing/2014/main" id="{863A791B-906D-4FB3-1F55-983A9DD1C276}"/>
              </a:ext>
            </a:extLst>
          </p:cNvPr>
          <p:cNvSpPr/>
          <p:nvPr/>
        </p:nvSpPr>
        <p:spPr>
          <a:xfrm rot="18900000">
            <a:off x="6037723" y="5478176"/>
            <a:ext cx="116554" cy="116554"/>
          </a:xfrm>
          <a:prstGeom prst="roundRect">
            <a:avLst/>
          </a:prstGeom>
          <a:solidFill>
            <a:srgbClr val="CB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/>
          </a:p>
        </p:txBody>
      </p:sp>
      <p:sp>
        <p:nvSpPr>
          <p:cNvPr id="186" name="Rectangle : Coins arrondis 92">
            <a:extLst>
              <a:ext uri="{FF2B5EF4-FFF2-40B4-BE49-F238E27FC236}">
                <a16:creationId xmlns:a16="http://schemas.microsoft.com/office/drawing/2014/main" id="{D9DF3B0B-E290-4DF5-DC54-83F5B2CF69F2}"/>
              </a:ext>
            </a:extLst>
          </p:cNvPr>
          <p:cNvSpPr/>
          <p:nvPr/>
        </p:nvSpPr>
        <p:spPr>
          <a:xfrm rot="18900000">
            <a:off x="6312771" y="5478176"/>
            <a:ext cx="116554" cy="11655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/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EBB714AE-9493-4AE1-5A92-E83A98CAA826}"/>
              </a:ext>
            </a:extLst>
          </p:cNvPr>
          <p:cNvSpPr/>
          <p:nvPr/>
        </p:nvSpPr>
        <p:spPr>
          <a:xfrm>
            <a:off x="8201908" y="3861048"/>
            <a:ext cx="3028950" cy="1831187"/>
          </a:xfrm>
          <a:prstGeom prst="rect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/>
          </a:p>
        </p:txBody>
      </p:sp>
      <p:sp>
        <p:nvSpPr>
          <p:cNvPr id="192" name="Rectangle : Coins arrondis 96">
            <a:extLst>
              <a:ext uri="{FF2B5EF4-FFF2-40B4-BE49-F238E27FC236}">
                <a16:creationId xmlns:a16="http://schemas.microsoft.com/office/drawing/2014/main" id="{151B545C-D6C1-4475-1522-2324C00CF1E7}"/>
              </a:ext>
            </a:extLst>
          </p:cNvPr>
          <p:cNvSpPr/>
          <p:nvPr/>
        </p:nvSpPr>
        <p:spPr>
          <a:xfrm>
            <a:off x="8449558" y="3362450"/>
            <a:ext cx="2533650" cy="498598"/>
          </a:xfrm>
          <a:prstGeom prst="roundRect">
            <a:avLst>
              <a:gd name="adj" fmla="val 50000"/>
            </a:avLst>
          </a:prstGeom>
          <a:solidFill>
            <a:srgbClr val="CB1B1B">
              <a:alpha val="40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fr-FR" b="1" dirty="0">
                <a:solidFill>
                  <a:schemeClr val="tx1"/>
                </a:solidFill>
              </a:rPr>
              <a:t>Batch Fabrication</a:t>
            </a:r>
          </a:p>
        </p:txBody>
      </p:sp>
      <p:sp>
        <p:nvSpPr>
          <p:cNvPr id="193" name="Zone de texte 47">
            <a:extLst>
              <a:ext uri="{FF2B5EF4-FFF2-40B4-BE49-F238E27FC236}">
                <a16:creationId xmlns:a16="http://schemas.microsoft.com/office/drawing/2014/main" id="{F62C63A3-819E-43D3-CE18-36D113EF9237}"/>
              </a:ext>
            </a:extLst>
          </p:cNvPr>
          <p:cNvSpPr txBox="1"/>
          <p:nvPr/>
        </p:nvSpPr>
        <p:spPr>
          <a:xfrm>
            <a:off x="8366383" y="4008128"/>
            <a:ext cx="2700000" cy="1346522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spcAft>
                <a:spcPts val="900"/>
              </a:spcAft>
            </a:pPr>
            <a:r>
              <a:rPr lang="en-I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Lower the price by collective fabrication on planar substrates.</a:t>
            </a:r>
          </a:p>
          <a:p>
            <a:pPr algn="ctr" rtl="0">
              <a:spcAft>
                <a:spcPts val="900"/>
              </a:spcAft>
            </a:pPr>
            <a:r>
              <a:rPr lang="en-I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Improved reproducibility, accuracy and reliability.</a:t>
            </a:r>
          </a:p>
        </p:txBody>
      </p:sp>
      <p:grpSp>
        <p:nvGrpSpPr>
          <p:cNvPr id="194" name="Groupe 193">
            <a:extLst>
              <a:ext uri="{FF2B5EF4-FFF2-40B4-BE49-F238E27FC236}">
                <a16:creationId xmlns:a16="http://schemas.microsoft.com/office/drawing/2014/main" id="{EE2691C1-90EF-CE8F-E8B5-4E1383A4776D}"/>
              </a:ext>
            </a:extLst>
          </p:cNvPr>
          <p:cNvGrpSpPr/>
          <p:nvPr/>
        </p:nvGrpSpPr>
        <p:grpSpPr>
          <a:xfrm>
            <a:off x="9383059" y="5480339"/>
            <a:ext cx="666649" cy="116554"/>
            <a:chOff x="2000299" y="6003628"/>
            <a:chExt cx="666649" cy="116554"/>
          </a:xfrm>
          <a:solidFill>
            <a:srgbClr val="CA1B1C"/>
          </a:solidFill>
        </p:grpSpPr>
        <p:sp>
          <p:nvSpPr>
            <p:cNvPr id="195" name="Rectangle : Coins arrondis 99">
              <a:extLst>
                <a:ext uri="{FF2B5EF4-FFF2-40B4-BE49-F238E27FC236}">
                  <a16:creationId xmlns:a16="http://schemas.microsoft.com/office/drawing/2014/main" id="{723C665E-3333-2AC6-49FE-B296B1564B33}"/>
                </a:ext>
              </a:extLst>
            </p:cNvPr>
            <p:cNvSpPr/>
            <p:nvPr/>
          </p:nvSpPr>
          <p:spPr>
            <a:xfrm rot="18900000">
              <a:off x="2000299" y="6003628"/>
              <a:ext cx="116554" cy="11655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/>
            </a:p>
          </p:txBody>
        </p:sp>
        <p:sp>
          <p:nvSpPr>
            <p:cNvPr id="196" name="Rectangle : Coins arrondis 100">
              <a:extLst>
                <a:ext uri="{FF2B5EF4-FFF2-40B4-BE49-F238E27FC236}">
                  <a16:creationId xmlns:a16="http://schemas.microsoft.com/office/drawing/2014/main" id="{8589B8DE-1CA1-B0DE-9293-9AB09FE2480E}"/>
                </a:ext>
              </a:extLst>
            </p:cNvPr>
            <p:cNvSpPr/>
            <p:nvPr/>
          </p:nvSpPr>
          <p:spPr>
            <a:xfrm rot="18900000">
              <a:off x="2275346" y="6003628"/>
              <a:ext cx="116554" cy="11655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/>
            </a:p>
          </p:txBody>
        </p:sp>
        <p:sp>
          <p:nvSpPr>
            <p:cNvPr id="197" name="Rectangle : Coins arrondis 101">
              <a:extLst>
                <a:ext uri="{FF2B5EF4-FFF2-40B4-BE49-F238E27FC236}">
                  <a16:creationId xmlns:a16="http://schemas.microsoft.com/office/drawing/2014/main" id="{0930D5A3-C7BD-5BC6-5689-56FDC2A96AC9}"/>
                </a:ext>
              </a:extLst>
            </p:cNvPr>
            <p:cNvSpPr/>
            <p:nvPr/>
          </p:nvSpPr>
          <p:spPr>
            <a:xfrm rot="18900000">
              <a:off x="2550394" y="6003628"/>
              <a:ext cx="116554" cy="11655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/>
            </a:p>
          </p:txBody>
        </p:sp>
      </p:grpSp>
      <p:pic>
        <p:nvPicPr>
          <p:cNvPr id="202" name="Image 201">
            <a:extLst>
              <a:ext uri="{FF2B5EF4-FFF2-40B4-BE49-F238E27FC236}">
                <a16:creationId xmlns:a16="http://schemas.microsoft.com/office/drawing/2014/main" id="{38BF01DF-C644-0EAF-DB00-95E6758C6B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28228" t="1984" r="-88" b="26156"/>
          <a:stretch/>
        </p:blipFill>
        <p:spPr>
          <a:xfrm>
            <a:off x="1395616" y="1337746"/>
            <a:ext cx="2160000" cy="1620000"/>
          </a:xfrm>
          <a:prstGeom prst="flowChartConnector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204" name="ZoneTexte 203">
            <a:extLst>
              <a:ext uri="{FF2B5EF4-FFF2-40B4-BE49-F238E27FC236}">
                <a16:creationId xmlns:a16="http://schemas.microsoft.com/office/drawing/2014/main" id="{EFB4885A-D8B2-19DD-56B1-C122136348A1}"/>
              </a:ext>
            </a:extLst>
          </p:cNvPr>
          <p:cNvSpPr txBox="1"/>
          <p:nvPr/>
        </p:nvSpPr>
        <p:spPr>
          <a:xfrm>
            <a:off x="1444545" y="2935977"/>
            <a:ext cx="20621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i="1" dirty="0" err="1"/>
              <a:t>Courtesy</a:t>
            </a:r>
            <a:r>
              <a:rPr lang="fr-FR" sz="1200" i="1" dirty="0"/>
              <a:t> of IBM </a:t>
            </a:r>
          </a:p>
        </p:txBody>
      </p:sp>
      <p:pic>
        <p:nvPicPr>
          <p:cNvPr id="205" name="Image 204">
            <a:extLst>
              <a:ext uri="{FF2B5EF4-FFF2-40B4-BE49-F238E27FC236}">
                <a16:creationId xmlns:a16="http://schemas.microsoft.com/office/drawing/2014/main" id="{0772F18D-7D9D-F223-AEB4-7181429A2C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1" r="9470"/>
          <a:stretch/>
        </p:blipFill>
        <p:spPr>
          <a:xfrm>
            <a:off x="5016000" y="1335583"/>
            <a:ext cx="2160000" cy="1620000"/>
          </a:xfrm>
          <a:prstGeom prst="flowChartConnector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206" name="ZoneTexte 205">
            <a:extLst>
              <a:ext uri="{FF2B5EF4-FFF2-40B4-BE49-F238E27FC236}">
                <a16:creationId xmlns:a16="http://schemas.microsoft.com/office/drawing/2014/main" id="{BD9A110F-3DE4-D016-4EE1-C5EDE982C8A6}"/>
              </a:ext>
            </a:extLst>
          </p:cNvPr>
          <p:cNvSpPr txBox="1"/>
          <p:nvPr/>
        </p:nvSpPr>
        <p:spPr>
          <a:xfrm>
            <a:off x="5064929" y="2935977"/>
            <a:ext cx="20621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i="1" dirty="0" err="1"/>
              <a:t>Courtesy</a:t>
            </a:r>
            <a:r>
              <a:rPr lang="fr-FR" sz="1200" i="1" dirty="0"/>
              <a:t> of Intel </a:t>
            </a:r>
          </a:p>
        </p:txBody>
      </p:sp>
      <p:pic>
        <p:nvPicPr>
          <p:cNvPr id="207" name="Image 206">
            <a:extLst>
              <a:ext uri="{FF2B5EF4-FFF2-40B4-BE49-F238E27FC236}">
                <a16:creationId xmlns:a16="http://schemas.microsoft.com/office/drawing/2014/main" id="{3D66EF12-9FAD-4307-6BF9-FDA1EA003FC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83" r="7709"/>
          <a:stretch/>
        </p:blipFill>
        <p:spPr>
          <a:xfrm>
            <a:off x="8636384" y="1337746"/>
            <a:ext cx="2160000" cy="1620000"/>
          </a:xfrm>
          <a:prstGeom prst="flowChartConnector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208" name="ZoneTexte 207">
            <a:extLst>
              <a:ext uri="{FF2B5EF4-FFF2-40B4-BE49-F238E27FC236}">
                <a16:creationId xmlns:a16="http://schemas.microsoft.com/office/drawing/2014/main" id="{867B99DF-74BD-3671-EA9E-E39120B6BB7F}"/>
              </a:ext>
            </a:extLst>
          </p:cNvPr>
          <p:cNvSpPr txBox="1"/>
          <p:nvPr/>
        </p:nvSpPr>
        <p:spPr>
          <a:xfrm>
            <a:off x="8649852" y="2935977"/>
            <a:ext cx="22978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i="1" dirty="0" err="1"/>
              <a:t>Courtesy</a:t>
            </a:r>
            <a:r>
              <a:rPr lang="fr-FR" sz="1200" i="1" dirty="0"/>
              <a:t> of STMicroelectronics </a:t>
            </a:r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37"/>
          <a:stretch/>
        </p:blipFill>
        <p:spPr>
          <a:xfrm>
            <a:off x="0" y="6138000"/>
            <a:ext cx="2767852" cy="720000"/>
          </a:xfrm>
          <a:prstGeom prst="rect">
            <a:avLst/>
          </a:prstGeom>
        </p:spPr>
      </p:pic>
      <p:pic>
        <p:nvPicPr>
          <p:cNvPr id="37" name="Image 36" descr="Une image contenant ciel nocturne&#10;&#10;Description générée automatiquement">
            <a:extLst>
              <a:ext uri="{FF2B5EF4-FFF2-40B4-BE49-F238E27FC236}">
                <a16:creationId xmlns:a16="http://schemas.microsoft.com/office/drawing/2014/main" id="{31CC92CD-D412-EB74-CAF4-86B07E09FC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51784" y="6363376"/>
            <a:ext cx="1400401" cy="360000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075EA3F7-5603-5F2B-3C54-1718A118371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5077" b="16420"/>
          <a:stretch/>
        </p:blipFill>
        <p:spPr>
          <a:xfrm>
            <a:off x="2855640" y="6363376"/>
            <a:ext cx="1195163" cy="360000"/>
          </a:xfrm>
          <a:prstGeom prst="rect">
            <a:avLst/>
          </a:prstGeom>
        </p:spPr>
      </p:pic>
      <p:pic>
        <p:nvPicPr>
          <p:cNvPr id="41" name="Graphique 14">
            <a:extLst>
              <a:ext uri="{FF2B5EF4-FFF2-40B4-BE49-F238E27FC236}">
                <a16:creationId xmlns:a16="http://schemas.microsoft.com/office/drawing/2014/main" id="{BC9F49D7-BDD4-8788-E841-F81FD949F43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600056" y="6291376"/>
            <a:ext cx="504000" cy="504000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53DAECF3-3EE7-E221-B9F5-E2C50350750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0406" b="10406"/>
          <a:stretch/>
        </p:blipFill>
        <p:spPr>
          <a:xfrm>
            <a:off x="8122605" y="6291376"/>
            <a:ext cx="709699" cy="504000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3AFA26CC-F6C9-9B6F-DCA8-CB5186BBBDE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1622" b="12201"/>
          <a:stretch/>
        </p:blipFill>
        <p:spPr>
          <a:xfrm>
            <a:off x="7353216" y="6291376"/>
            <a:ext cx="733092" cy="504000"/>
          </a:xfrm>
          <a:prstGeom prst="rect">
            <a:avLst/>
          </a:prstGeom>
        </p:spPr>
      </p:pic>
      <p:pic>
        <p:nvPicPr>
          <p:cNvPr id="44" name="Image 43" descr="Une image contenant texte, périphérique&#10;&#10;Description générée automatiquement">
            <a:extLst>
              <a:ext uri="{FF2B5EF4-FFF2-40B4-BE49-F238E27FC236}">
                <a16:creationId xmlns:a16="http://schemas.microsoft.com/office/drawing/2014/main" id="{0E97BD6C-943C-FC29-7531-550A6DB2302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83095" y="6273376"/>
            <a:ext cx="528929" cy="540000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9349731" y="6281766"/>
            <a:ext cx="21822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b="1" i="1" dirty="0" smtClean="0">
                <a:solidFill>
                  <a:srgbClr val="CB1B1B"/>
                </a:solidFill>
              </a:rPr>
              <a:t>Rim Ettouri</a:t>
            </a:r>
            <a:endParaRPr lang="fr-FR" sz="1400" b="1" i="1" dirty="0" smtClean="0">
              <a:solidFill>
                <a:srgbClr val="CB1B1B"/>
              </a:solidFill>
              <a:hlinkClick r:id="rId15"/>
            </a:endParaRPr>
          </a:p>
          <a:p>
            <a:pPr algn="r"/>
            <a:r>
              <a:rPr lang="fr-FR" sz="1400" i="1" dirty="0" smtClean="0">
                <a:hlinkClick r:id="rId15"/>
              </a:rPr>
              <a:t>rim.ettouri@univ-orleans.fr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3043472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 animBg="1"/>
      <p:bldP spid="170" grpId="0" animBg="1"/>
      <p:bldP spid="171" grpId="0"/>
      <p:bldP spid="179" grpId="0" animBg="1"/>
      <p:bldP spid="181" grpId="0" animBg="1"/>
      <p:bldP spid="182" grpId="0"/>
      <p:bldP spid="190" grpId="0" animBg="1"/>
      <p:bldP spid="192" grpId="0" animBg="1"/>
      <p:bldP spid="19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8C9396-AE93-DCBD-52EF-755577C50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80000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Microsystems Fabrication Schemes</a:t>
            </a:r>
          </a:p>
        </p:txBody>
      </p:sp>
      <p:sp>
        <p:nvSpPr>
          <p:cNvPr id="8" name="Rectangle 30">
            <a:extLst>
              <a:ext uri="{FF2B5EF4-FFF2-40B4-BE49-F238E27FC236}">
                <a16:creationId xmlns:a16="http://schemas.microsoft.com/office/drawing/2014/main" id="{1A360369-EA6D-A35D-F2FB-72B63BB366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9872" y="6494063"/>
            <a:ext cx="2844800" cy="31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33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accent6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47550D-6F77-4F43-8A17-DADF3BC2947D}" type="slidenum">
              <a:rPr lang="fr-FR" altLang="fr-FR" sz="1400" b="1" smtClean="0">
                <a:solidFill>
                  <a:srgbClr val="C00000"/>
                </a:solidFill>
              </a:rPr>
              <a:pPr/>
              <a:t>13</a:t>
            </a:fld>
            <a:endParaRPr lang="fr-FR" altLang="fr-FR" sz="1400" b="1" dirty="0">
              <a:solidFill>
                <a:srgbClr val="C00000"/>
              </a:solidFill>
            </a:endParaRPr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FA465C69-FC4B-48CC-9152-65DD71AB92BD}"/>
              </a:ext>
            </a:extLst>
          </p:cNvPr>
          <p:cNvSpPr txBox="1">
            <a:spLocks/>
          </p:cNvSpPr>
          <p:nvPr/>
        </p:nvSpPr>
        <p:spPr>
          <a:xfrm>
            <a:off x="1968062" y="1556793"/>
            <a:ext cx="3942158" cy="5693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rgbClr val="CB1B1B"/>
                </a:solidFill>
              </a:rPr>
              <a:t>Surface micromachining</a:t>
            </a:r>
          </a:p>
        </p:txBody>
      </p:sp>
      <p:sp>
        <p:nvSpPr>
          <p:cNvPr id="10" name="Espace réservé du contenu 5">
            <a:extLst>
              <a:ext uri="{FF2B5EF4-FFF2-40B4-BE49-F238E27FC236}">
                <a16:creationId xmlns:a16="http://schemas.microsoft.com/office/drawing/2014/main" id="{A2B45733-F456-FC1C-418A-88E2EE76B257}"/>
              </a:ext>
            </a:extLst>
          </p:cNvPr>
          <p:cNvSpPr txBox="1">
            <a:spLocks/>
          </p:cNvSpPr>
          <p:nvPr/>
        </p:nvSpPr>
        <p:spPr>
          <a:xfrm>
            <a:off x="1094825" y="2225982"/>
            <a:ext cx="5688632" cy="360000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600" b="1" i="1" dirty="0">
                <a:highlight>
                  <a:srgbClr val="DBEDCF"/>
                </a:highlight>
              </a:rPr>
              <a:t>Additive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600" b="1" i="1" dirty="0">
                <a:highlight>
                  <a:srgbClr val="FFF4D1"/>
                </a:highlight>
              </a:rPr>
              <a:t>Bottom-up approach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900" b="1" dirty="0">
                <a:solidFill>
                  <a:srgbClr val="CB1B1B"/>
                </a:solidFill>
              </a:rPr>
              <a:t>+ 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sz="2200" dirty="0"/>
              <a:t>Complex multi-layer structures possible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sz="2200" dirty="0"/>
              <a:t>Freedom of integration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900" b="1" dirty="0">
                <a:solidFill>
                  <a:srgbClr val="CB1B1B"/>
                </a:solidFill>
              </a:rPr>
              <a:t>- 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sz="2200" dirty="0"/>
              <a:t>Constrained to thin layers 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sz="2200" dirty="0"/>
              <a:t>Quality of deposited materials can be problematic</a:t>
            </a:r>
          </a:p>
        </p:txBody>
      </p:sp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1FC64D4C-CA3F-CC7B-33D5-6923A8B9AF4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CA1B1C">
                <a:tint val="45000"/>
                <a:satMod val="400000"/>
              </a:srgbClr>
            </a:duotone>
          </a:blip>
          <a:srcRect/>
          <a:stretch/>
        </p:blipFill>
        <p:spPr>
          <a:xfrm>
            <a:off x="7051961" y="1629000"/>
            <a:ext cx="3810879" cy="36000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6448B2F-12E4-2CF7-5476-B14887D3E1FB}"/>
              </a:ext>
            </a:extLst>
          </p:cNvPr>
          <p:cNvSpPr txBox="1"/>
          <p:nvPr/>
        </p:nvSpPr>
        <p:spPr>
          <a:xfrm>
            <a:off x="6888088" y="5301208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u="sng" dirty="0" err="1"/>
              <a:t>Adapted</a:t>
            </a:r>
            <a:r>
              <a:rPr lang="fr-FR" sz="1200" u="sng" dirty="0"/>
              <a:t> </a:t>
            </a:r>
            <a:r>
              <a:rPr lang="fr-FR" sz="1200" u="sng" dirty="0" err="1"/>
              <a:t>from</a:t>
            </a:r>
            <a:r>
              <a:rPr lang="fr-FR" sz="1200" dirty="0"/>
              <a:t>: </a:t>
            </a:r>
            <a:r>
              <a:rPr lang="en-US" sz="1200" i="1" dirty="0"/>
              <a:t>Understanding Smart Sensors, </a:t>
            </a:r>
            <a:br>
              <a:rPr lang="en-US" sz="1200" i="1" dirty="0"/>
            </a:br>
            <a:r>
              <a:rPr lang="en-US" sz="1200" i="1" dirty="0"/>
              <a:t>Third Edition</a:t>
            </a:r>
            <a:r>
              <a:rPr lang="en-US" sz="1200" dirty="0"/>
              <a:t>, 2013, Artech House.</a:t>
            </a:r>
            <a:endParaRPr lang="fr-FR" sz="1200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37"/>
          <a:stretch/>
        </p:blipFill>
        <p:spPr>
          <a:xfrm>
            <a:off x="0" y="6138000"/>
            <a:ext cx="2767852" cy="720000"/>
          </a:xfrm>
          <a:prstGeom prst="rect">
            <a:avLst/>
          </a:prstGeom>
        </p:spPr>
      </p:pic>
      <p:pic>
        <p:nvPicPr>
          <p:cNvPr id="17" name="Image 16" descr="Une image contenant ciel nocturne&#10;&#10;Description générée automatiquement">
            <a:extLst>
              <a:ext uri="{FF2B5EF4-FFF2-40B4-BE49-F238E27FC236}">
                <a16:creationId xmlns:a16="http://schemas.microsoft.com/office/drawing/2014/main" id="{31CC92CD-D412-EB74-CAF4-86B07E09FC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1784" y="6363376"/>
            <a:ext cx="1400401" cy="360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75EA3F7-5603-5F2B-3C54-1718A118371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077" b="16420"/>
          <a:stretch/>
        </p:blipFill>
        <p:spPr>
          <a:xfrm>
            <a:off x="2855640" y="6363376"/>
            <a:ext cx="1195163" cy="360000"/>
          </a:xfrm>
          <a:prstGeom prst="rect">
            <a:avLst/>
          </a:prstGeom>
        </p:spPr>
      </p:pic>
      <p:pic>
        <p:nvPicPr>
          <p:cNvPr id="19" name="Graphique 14">
            <a:extLst>
              <a:ext uri="{FF2B5EF4-FFF2-40B4-BE49-F238E27FC236}">
                <a16:creationId xmlns:a16="http://schemas.microsoft.com/office/drawing/2014/main" id="{BC9F49D7-BDD4-8788-E841-F81FD949F4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600056" y="6291376"/>
            <a:ext cx="504000" cy="504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3DAECF3-3EE7-E221-B9F5-E2C50350750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0406" b="10406"/>
          <a:stretch/>
        </p:blipFill>
        <p:spPr>
          <a:xfrm>
            <a:off x="8122605" y="6291376"/>
            <a:ext cx="709699" cy="504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AFA26CC-F6C9-9B6F-DCA8-CB5186BBBDE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1622" b="12201"/>
          <a:stretch/>
        </p:blipFill>
        <p:spPr>
          <a:xfrm>
            <a:off x="7353216" y="6291376"/>
            <a:ext cx="733092" cy="504000"/>
          </a:xfrm>
          <a:prstGeom prst="rect">
            <a:avLst/>
          </a:prstGeom>
        </p:spPr>
      </p:pic>
      <p:pic>
        <p:nvPicPr>
          <p:cNvPr id="22" name="Image 21" descr="Une image contenant texte, périphérique&#10;&#10;Description générée automatiquement">
            <a:extLst>
              <a:ext uri="{FF2B5EF4-FFF2-40B4-BE49-F238E27FC236}">
                <a16:creationId xmlns:a16="http://schemas.microsoft.com/office/drawing/2014/main" id="{0E97BD6C-943C-FC29-7531-550A6DB230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83095" y="6273376"/>
            <a:ext cx="528929" cy="5400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9349731" y="6281766"/>
            <a:ext cx="21822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b="1" i="1" dirty="0" smtClean="0">
                <a:solidFill>
                  <a:srgbClr val="CB1B1B"/>
                </a:solidFill>
              </a:rPr>
              <a:t>Rim Ettouri</a:t>
            </a:r>
            <a:endParaRPr lang="fr-FR" sz="1400" b="1" i="1" dirty="0" smtClean="0">
              <a:solidFill>
                <a:srgbClr val="CB1B1B"/>
              </a:solidFill>
              <a:hlinkClick r:id="rId12"/>
            </a:endParaRPr>
          </a:p>
          <a:p>
            <a:pPr algn="r"/>
            <a:r>
              <a:rPr lang="fr-FR" sz="1400" i="1" dirty="0" smtClean="0">
                <a:hlinkClick r:id="rId12"/>
              </a:rPr>
              <a:t>rim.ettouri@univ-orleans.fr</a:t>
            </a:r>
            <a:endParaRPr lang="fr-FR" sz="1400" i="1" dirty="0"/>
          </a:p>
        </p:txBody>
      </p:sp>
      <p:sp>
        <p:nvSpPr>
          <p:cNvPr id="24" name="Rectangle 23"/>
          <p:cNvSpPr/>
          <p:nvPr/>
        </p:nvSpPr>
        <p:spPr>
          <a:xfrm>
            <a:off x="48000" y="45296"/>
            <a:ext cx="12096000" cy="6048000"/>
          </a:xfrm>
          <a:prstGeom prst="rect">
            <a:avLst/>
          </a:prstGeom>
          <a:noFill/>
          <a:ln w="114300">
            <a:solidFill>
              <a:srgbClr val="74C5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306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8C9396-AE93-DCBD-52EF-755577C50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80000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Microsystems Fabrication Schemes</a:t>
            </a:r>
          </a:p>
        </p:txBody>
      </p:sp>
      <p:sp>
        <p:nvSpPr>
          <p:cNvPr id="8" name="Rectangle 30">
            <a:extLst>
              <a:ext uri="{FF2B5EF4-FFF2-40B4-BE49-F238E27FC236}">
                <a16:creationId xmlns:a16="http://schemas.microsoft.com/office/drawing/2014/main" id="{1A360369-EA6D-A35D-F2FB-72B63BB366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9872" y="6494063"/>
            <a:ext cx="2844800" cy="31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33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accent6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47550D-6F77-4F43-8A17-DADF3BC2947D}" type="slidenum">
              <a:rPr lang="fr-FR" altLang="fr-FR" sz="1400" b="1" smtClean="0">
                <a:solidFill>
                  <a:srgbClr val="C00000"/>
                </a:solidFill>
              </a:rPr>
              <a:pPr/>
              <a:t>14</a:t>
            </a:fld>
            <a:endParaRPr lang="fr-FR" altLang="fr-FR" sz="1400" b="1" dirty="0">
              <a:solidFill>
                <a:srgbClr val="C00000"/>
              </a:solidFill>
            </a:endParaRPr>
          </a:p>
        </p:txBody>
      </p:sp>
      <p:pic>
        <p:nvPicPr>
          <p:cNvPr id="9" name="Espace réservé du contenu 10">
            <a:extLst>
              <a:ext uri="{FF2B5EF4-FFF2-40B4-BE49-F238E27FC236}">
                <a16:creationId xmlns:a16="http://schemas.microsoft.com/office/drawing/2014/main" id="{1BF9841C-607B-C54A-8FE8-C346131FEA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5246" y="1629000"/>
            <a:ext cx="3254401" cy="3600000"/>
          </a:xfrm>
          <a:prstGeom prst="rect">
            <a:avLst/>
          </a:prstGeom>
          <a:noFill/>
        </p:spPr>
      </p:pic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B0C79CE7-2D67-71E6-2A9E-78F1A0CFEDCA}"/>
              </a:ext>
            </a:extLst>
          </p:cNvPr>
          <p:cNvSpPr txBox="1">
            <a:spLocks/>
          </p:cNvSpPr>
          <p:nvPr/>
        </p:nvSpPr>
        <p:spPr>
          <a:xfrm>
            <a:off x="6543418" y="1556792"/>
            <a:ext cx="3412176" cy="56936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rgbClr val="CB1B1B"/>
                </a:solidFill>
              </a:rPr>
              <a:t>Bulk micromachining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2CA6034-65AD-B16A-6136-8EB0E28B2657}"/>
              </a:ext>
            </a:extLst>
          </p:cNvPr>
          <p:cNvSpPr txBox="1"/>
          <p:nvPr/>
        </p:nvSpPr>
        <p:spPr>
          <a:xfrm>
            <a:off x="2423592" y="5301208"/>
            <a:ext cx="3096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u="sng" dirty="0" err="1"/>
              <a:t>Adapted</a:t>
            </a:r>
            <a:r>
              <a:rPr lang="fr-FR" sz="1200" u="sng" dirty="0"/>
              <a:t> </a:t>
            </a:r>
            <a:r>
              <a:rPr lang="fr-FR" sz="1200" u="sng" dirty="0" err="1"/>
              <a:t>from</a:t>
            </a:r>
            <a:r>
              <a:rPr lang="fr-FR" sz="1200" dirty="0"/>
              <a:t>: </a:t>
            </a:r>
            <a:r>
              <a:rPr lang="en-US" sz="1200" i="1" dirty="0"/>
              <a:t>Understanding Smart Sensors, </a:t>
            </a:r>
            <a:br>
              <a:rPr lang="en-US" sz="1200" i="1" dirty="0"/>
            </a:br>
            <a:r>
              <a:rPr lang="en-US" sz="1200" i="1" dirty="0"/>
              <a:t>Third Edition</a:t>
            </a:r>
            <a:r>
              <a:rPr lang="en-US" sz="1200" dirty="0"/>
              <a:t>, 2013, Artech House.</a:t>
            </a:r>
            <a:endParaRPr lang="fr-FR" sz="1200" dirty="0"/>
          </a:p>
        </p:txBody>
      </p:sp>
      <p:sp>
        <p:nvSpPr>
          <p:cNvPr id="12" name="Espace réservé du contenu 5">
            <a:extLst>
              <a:ext uri="{FF2B5EF4-FFF2-40B4-BE49-F238E27FC236}">
                <a16:creationId xmlns:a16="http://schemas.microsoft.com/office/drawing/2014/main" id="{6E349F47-C9F1-AE6A-ED7E-2CE33BFFBF0A}"/>
              </a:ext>
            </a:extLst>
          </p:cNvPr>
          <p:cNvSpPr txBox="1">
            <a:spLocks/>
          </p:cNvSpPr>
          <p:nvPr/>
        </p:nvSpPr>
        <p:spPr>
          <a:xfrm>
            <a:off x="6039363" y="2225982"/>
            <a:ext cx="4420286" cy="360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i="1" dirty="0">
                <a:highlight>
                  <a:srgbClr val="DBEDCF"/>
                </a:highlight>
              </a:rPr>
              <a:t>Subtractive </a:t>
            </a: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i="1" dirty="0">
                <a:highlight>
                  <a:srgbClr val="FFF4D1"/>
                </a:highlight>
              </a:rPr>
              <a:t>Top-down approach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solidFill>
                  <a:srgbClr val="CB1B1B"/>
                </a:solidFill>
              </a:rPr>
              <a:t>+ 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sz="2000" dirty="0"/>
              <a:t>Greater structural thickness 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sz="2000" dirty="0"/>
              <a:t>Good material reliability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solidFill>
                  <a:srgbClr val="CB1B1B"/>
                </a:solidFill>
              </a:rPr>
              <a:t>-</a:t>
            </a:r>
            <a:r>
              <a:rPr lang="en-US" b="1" dirty="0">
                <a:solidFill>
                  <a:srgbClr val="CB1B1B"/>
                </a:solidFill>
              </a:rPr>
              <a:t> 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sz="2000" dirty="0"/>
              <a:t>Constrained to single layer structures  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sz="2000" dirty="0"/>
              <a:t>Materials selection is limited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37"/>
          <a:stretch/>
        </p:blipFill>
        <p:spPr>
          <a:xfrm>
            <a:off x="0" y="6138000"/>
            <a:ext cx="2767852" cy="720000"/>
          </a:xfrm>
          <a:prstGeom prst="rect">
            <a:avLst/>
          </a:prstGeom>
        </p:spPr>
      </p:pic>
      <p:pic>
        <p:nvPicPr>
          <p:cNvPr id="17" name="Image 16" descr="Une image contenant ciel nocturne&#10;&#10;Description générée automatiquement">
            <a:extLst>
              <a:ext uri="{FF2B5EF4-FFF2-40B4-BE49-F238E27FC236}">
                <a16:creationId xmlns:a16="http://schemas.microsoft.com/office/drawing/2014/main" id="{31CC92CD-D412-EB74-CAF4-86B07E09FC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1784" y="6363376"/>
            <a:ext cx="1400401" cy="360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75EA3F7-5603-5F2B-3C54-1718A118371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077" b="16420"/>
          <a:stretch/>
        </p:blipFill>
        <p:spPr>
          <a:xfrm>
            <a:off x="2855640" y="6363376"/>
            <a:ext cx="1195163" cy="360000"/>
          </a:xfrm>
          <a:prstGeom prst="rect">
            <a:avLst/>
          </a:prstGeom>
        </p:spPr>
      </p:pic>
      <p:pic>
        <p:nvPicPr>
          <p:cNvPr id="19" name="Graphique 14">
            <a:extLst>
              <a:ext uri="{FF2B5EF4-FFF2-40B4-BE49-F238E27FC236}">
                <a16:creationId xmlns:a16="http://schemas.microsoft.com/office/drawing/2014/main" id="{BC9F49D7-BDD4-8788-E841-F81FD949F4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600056" y="6291376"/>
            <a:ext cx="504000" cy="504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3DAECF3-3EE7-E221-B9F5-E2C50350750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0406" b="10406"/>
          <a:stretch/>
        </p:blipFill>
        <p:spPr>
          <a:xfrm>
            <a:off x="8122605" y="6291376"/>
            <a:ext cx="709699" cy="504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AFA26CC-F6C9-9B6F-DCA8-CB5186BBBDE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1622" b="12201"/>
          <a:stretch/>
        </p:blipFill>
        <p:spPr>
          <a:xfrm>
            <a:off x="7353216" y="6291376"/>
            <a:ext cx="733092" cy="504000"/>
          </a:xfrm>
          <a:prstGeom prst="rect">
            <a:avLst/>
          </a:prstGeom>
        </p:spPr>
      </p:pic>
      <p:pic>
        <p:nvPicPr>
          <p:cNvPr id="22" name="Image 21" descr="Une image contenant texte, périphérique&#10;&#10;Description générée automatiquement">
            <a:extLst>
              <a:ext uri="{FF2B5EF4-FFF2-40B4-BE49-F238E27FC236}">
                <a16:creationId xmlns:a16="http://schemas.microsoft.com/office/drawing/2014/main" id="{0E97BD6C-943C-FC29-7531-550A6DB230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83095" y="6273376"/>
            <a:ext cx="528929" cy="5400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9349731" y="6281766"/>
            <a:ext cx="21822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b="1" i="1" dirty="0" smtClean="0">
                <a:solidFill>
                  <a:srgbClr val="CB1B1B"/>
                </a:solidFill>
              </a:rPr>
              <a:t>Rim Ettouri</a:t>
            </a:r>
            <a:endParaRPr lang="fr-FR" sz="1400" b="1" i="1" dirty="0" smtClean="0">
              <a:solidFill>
                <a:srgbClr val="CB1B1B"/>
              </a:solidFill>
              <a:hlinkClick r:id="rId12"/>
            </a:endParaRPr>
          </a:p>
          <a:p>
            <a:pPr algn="r"/>
            <a:r>
              <a:rPr lang="fr-FR" sz="1400" i="1" dirty="0" smtClean="0">
                <a:hlinkClick r:id="rId12"/>
              </a:rPr>
              <a:t>rim.ettouri@univ-orleans.fr</a:t>
            </a:r>
            <a:endParaRPr lang="fr-FR" sz="1400" i="1" dirty="0"/>
          </a:p>
        </p:txBody>
      </p:sp>
      <p:sp>
        <p:nvSpPr>
          <p:cNvPr id="24" name="Rectangle 23"/>
          <p:cNvSpPr/>
          <p:nvPr/>
        </p:nvSpPr>
        <p:spPr>
          <a:xfrm>
            <a:off x="48000" y="45296"/>
            <a:ext cx="12096000" cy="6048000"/>
          </a:xfrm>
          <a:prstGeom prst="rect">
            <a:avLst/>
          </a:prstGeom>
          <a:noFill/>
          <a:ln w="114300">
            <a:solidFill>
              <a:srgbClr val="74C5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983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75C8FB1A-FAB0-7201-D0FF-2BE8D9B81BCA}"/>
              </a:ext>
            </a:extLst>
          </p:cNvPr>
          <p:cNvSpPr txBox="1"/>
          <p:nvPr/>
        </p:nvSpPr>
        <p:spPr>
          <a:xfrm>
            <a:off x="7697936" y="4387880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 </a:t>
            </a:r>
            <a:r>
              <a:rPr lang="fr-FR" sz="2400" b="1" i="1" dirty="0">
                <a:highlight>
                  <a:srgbClr val="DBEDCF"/>
                </a:highlight>
                <a:sym typeface="Wingdings" panose="05000000000000000000" pitchFamily="2" charset="2"/>
              </a:rPr>
              <a:t>  </a:t>
            </a:r>
            <a:r>
              <a:rPr lang="fr-FR" sz="2400" b="1" i="1" dirty="0">
                <a:highlight>
                  <a:srgbClr val="DBEDCF"/>
                </a:highlight>
              </a:rPr>
              <a:t>Bulk Titanium </a:t>
            </a:r>
            <a:r>
              <a:rPr lang="fr-FR" sz="2400" b="1" i="1" dirty="0">
                <a:solidFill>
                  <a:srgbClr val="DBEDCF"/>
                </a:solidFill>
                <a:highlight>
                  <a:srgbClr val="DBEDCF"/>
                </a:highlight>
              </a:rPr>
              <a:t>.</a:t>
            </a:r>
          </a:p>
        </p:txBody>
      </p:sp>
      <p:graphicFrame>
        <p:nvGraphicFramePr>
          <p:cNvPr id="15" name="Espace réservé du contenu 14">
            <a:extLst>
              <a:ext uri="{FF2B5EF4-FFF2-40B4-BE49-F238E27FC236}">
                <a16:creationId xmlns:a16="http://schemas.microsoft.com/office/drawing/2014/main" id="{DA89CEA5-1271-14BF-7160-3F70063F33A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0753789"/>
              </p:ext>
            </p:extLst>
          </p:nvPr>
        </p:nvGraphicFramePr>
        <p:xfrm>
          <a:off x="4943872" y="1445125"/>
          <a:ext cx="6912768" cy="4504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re 1">
            <a:extLst>
              <a:ext uri="{FF2B5EF4-FFF2-40B4-BE49-F238E27FC236}">
                <a16:creationId xmlns:a16="http://schemas.microsoft.com/office/drawing/2014/main" id="{0E8C9396-AE93-DCBD-52EF-755577C50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80000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Microsystems Materials Landscape</a:t>
            </a:r>
          </a:p>
        </p:txBody>
      </p:sp>
      <p:sp>
        <p:nvSpPr>
          <p:cNvPr id="8" name="Rectangle 30">
            <a:extLst>
              <a:ext uri="{FF2B5EF4-FFF2-40B4-BE49-F238E27FC236}">
                <a16:creationId xmlns:a16="http://schemas.microsoft.com/office/drawing/2014/main" id="{1A360369-EA6D-A35D-F2FB-72B63BB366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9872" y="6494063"/>
            <a:ext cx="2844800" cy="31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33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accent6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47550D-6F77-4F43-8A17-DADF3BC2947D}" type="slidenum">
              <a:rPr lang="fr-FR" altLang="fr-FR" sz="1400" b="1" smtClean="0">
                <a:solidFill>
                  <a:srgbClr val="C00000"/>
                </a:solidFill>
              </a:rPr>
              <a:pPr/>
              <a:t>15</a:t>
            </a:fld>
            <a:endParaRPr lang="fr-FR" altLang="fr-FR" sz="1400" b="1" dirty="0">
              <a:solidFill>
                <a:srgbClr val="C00000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47B638D-CFFD-742F-DB06-AE14C1732F96}"/>
              </a:ext>
            </a:extLst>
          </p:cNvPr>
          <p:cNvSpPr txBox="1"/>
          <p:nvPr/>
        </p:nvSpPr>
        <p:spPr>
          <a:xfrm>
            <a:off x="628078" y="1959730"/>
            <a:ext cx="4603826" cy="33221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400" b="1" dirty="0"/>
              <a:t>Silicon</a:t>
            </a:r>
            <a:r>
              <a:rPr lang="en-US" sz="2400" dirty="0"/>
              <a:t> &amp; </a:t>
            </a:r>
            <a:r>
              <a:rPr lang="en-US" sz="2400" b="1" dirty="0"/>
              <a:t>Si-based</a:t>
            </a:r>
            <a:r>
              <a:rPr lang="en-US" sz="2400" dirty="0"/>
              <a:t> materials predominate as materials of choice for microsystems, largely due to microelectronics legacy.</a:t>
            </a:r>
          </a:p>
          <a:p>
            <a:pPr algn="ctr">
              <a:lnSpc>
                <a:spcPct val="110000"/>
              </a:lnSpc>
            </a:pPr>
            <a:endParaRPr lang="en-US" sz="2400" dirty="0"/>
          </a:p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CB1B1B"/>
                </a:solidFill>
                <a:sym typeface="Wingdings" panose="05000000000000000000" pitchFamily="2" charset="2"/>
              </a:rPr>
              <a:t></a:t>
            </a:r>
            <a:r>
              <a:rPr lang="en-US" sz="2400" b="1" dirty="0">
                <a:solidFill>
                  <a:srgbClr val="CB1B1B"/>
                </a:solidFill>
              </a:rPr>
              <a:t> </a:t>
            </a:r>
            <a:r>
              <a:rPr lang="en-US" sz="2400" b="1" i="1" dirty="0">
                <a:solidFill>
                  <a:srgbClr val="CB1B1B"/>
                </a:solidFill>
              </a:rPr>
              <a:t>New applications, performance, and cost requirements are driving development of alternatives.</a:t>
            </a:r>
            <a:endParaRPr lang="fr-FR" sz="2400" b="1" i="1" dirty="0">
              <a:solidFill>
                <a:srgbClr val="CB1B1B"/>
              </a:solidFill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37"/>
          <a:stretch/>
        </p:blipFill>
        <p:spPr>
          <a:xfrm>
            <a:off x="0" y="6138000"/>
            <a:ext cx="2767852" cy="720000"/>
          </a:xfrm>
          <a:prstGeom prst="rect">
            <a:avLst/>
          </a:prstGeom>
        </p:spPr>
      </p:pic>
      <p:pic>
        <p:nvPicPr>
          <p:cNvPr id="18" name="Image 17" descr="Une image contenant ciel nocturne&#10;&#10;Description générée automatiquement">
            <a:extLst>
              <a:ext uri="{FF2B5EF4-FFF2-40B4-BE49-F238E27FC236}">
                <a16:creationId xmlns:a16="http://schemas.microsoft.com/office/drawing/2014/main" id="{31CC92CD-D412-EB74-CAF4-86B07E09FC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51784" y="6363376"/>
            <a:ext cx="1400401" cy="360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75EA3F7-5603-5F2B-3C54-1718A118371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5077" b="16420"/>
          <a:stretch/>
        </p:blipFill>
        <p:spPr>
          <a:xfrm>
            <a:off x="2855640" y="6363376"/>
            <a:ext cx="1195163" cy="360000"/>
          </a:xfrm>
          <a:prstGeom prst="rect">
            <a:avLst/>
          </a:prstGeom>
        </p:spPr>
      </p:pic>
      <p:pic>
        <p:nvPicPr>
          <p:cNvPr id="20" name="Graphique 14">
            <a:extLst>
              <a:ext uri="{FF2B5EF4-FFF2-40B4-BE49-F238E27FC236}">
                <a16:creationId xmlns:a16="http://schemas.microsoft.com/office/drawing/2014/main" id="{BC9F49D7-BDD4-8788-E841-F81FD949F4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6600056" y="6291376"/>
            <a:ext cx="504000" cy="504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3DAECF3-3EE7-E221-B9F5-E2C50350750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0406" b="10406"/>
          <a:stretch/>
        </p:blipFill>
        <p:spPr>
          <a:xfrm>
            <a:off x="8122605" y="6291376"/>
            <a:ext cx="709699" cy="504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AFA26CC-F6C9-9B6F-DCA8-CB5186BBBDE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1622" b="12201"/>
          <a:stretch/>
        </p:blipFill>
        <p:spPr>
          <a:xfrm>
            <a:off x="7353216" y="6291376"/>
            <a:ext cx="733092" cy="504000"/>
          </a:xfrm>
          <a:prstGeom prst="rect">
            <a:avLst/>
          </a:prstGeom>
        </p:spPr>
      </p:pic>
      <p:pic>
        <p:nvPicPr>
          <p:cNvPr id="23" name="Image 22" descr="Une image contenant texte, périphérique&#10;&#10;Description générée automatiquement">
            <a:extLst>
              <a:ext uri="{FF2B5EF4-FFF2-40B4-BE49-F238E27FC236}">
                <a16:creationId xmlns:a16="http://schemas.microsoft.com/office/drawing/2014/main" id="{0E97BD6C-943C-FC29-7531-550A6DB2302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83095" y="6273376"/>
            <a:ext cx="528929" cy="5400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9349731" y="6281766"/>
            <a:ext cx="21822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b="1" i="1" dirty="0" smtClean="0">
                <a:solidFill>
                  <a:srgbClr val="CB1B1B"/>
                </a:solidFill>
              </a:rPr>
              <a:t>Rim Ettouri</a:t>
            </a:r>
            <a:endParaRPr lang="fr-FR" sz="1400" b="1" i="1" dirty="0" smtClean="0">
              <a:solidFill>
                <a:srgbClr val="CB1B1B"/>
              </a:solidFill>
              <a:hlinkClick r:id="rId16"/>
            </a:endParaRPr>
          </a:p>
          <a:p>
            <a:pPr algn="r"/>
            <a:r>
              <a:rPr lang="fr-FR" sz="1400" i="1" dirty="0" smtClean="0">
                <a:hlinkClick r:id="rId16"/>
              </a:rPr>
              <a:t>rim.ettouri@univ-orleans.fr</a:t>
            </a:r>
            <a:endParaRPr lang="fr-FR" sz="1400" i="1" dirty="0"/>
          </a:p>
        </p:txBody>
      </p:sp>
      <p:sp>
        <p:nvSpPr>
          <p:cNvPr id="25" name="Rectangle 24"/>
          <p:cNvSpPr/>
          <p:nvPr/>
        </p:nvSpPr>
        <p:spPr>
          <a:xfrm>
            <a:off x="48000" y="45296"/>
            <a:ext cx="12096000" cy="6048000"/>
          </a:xfrm>
          <a:prstGeom prst="rect">
            <a:avLst/>
          </a:prstGeom>
          <a:noFill/>
          <a:ln w="114300">
            <a:solidFill>
              <a:srgbClr val="74C5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2171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Graphic spid="15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8C9396-AE93-DCBD-52EF-755577C50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00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CB1B1B"/>
                </a:solidFill>
                <a:latin typeface="+mn-lt"/>
              </a:rPr>
              <a:t>Overview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D21020BF-CB09-5F79-8954-33EE7BFC14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97232"/>
            <a:ext cx="10440000" cy="4320000"/>
          </a:xfrm>
        </p:spPr>
        <p:txBody>
          <a:bodyPr anchor="ctr">
            <a:noAutofit/>
          </a:bodyPr>
          <a:lstStyle/>
          <a:p>
            <a:pPr marL="0" lvl="1" indent="0">
              <a:lnSpc>
                <a:spcPct val="110000"/>
              </a:lnSpc>
              <a:spcBef>
                <a:spcPts val="1800"/>
              </a:spcBef>
              <a:buNone/>
            </a:pPr>
            <a:r>
              <a:rPr lang="en-US" sz="2000" b="1" dirty="0"/>
              <a:t>Introduction to Titanium-based MEMS for Biomedical Applications</a:t>
            </a:r>
          </a:p>
          <a:p>
            <a:pPr marL="898525" lvl="1" indent="-441325">
              <a:lnSpc>
                <a:spcPct val="110000"/>
              </a:lnSpc>
              <a:spcBef>
                <a:spcPts val="0"/>
              </a:spcBef>
              <a:buClr>
                <a:srgbClr val="CB1B1B"/>
              </a:buClr>
              <a:buFont typeface="Wingdings" panose="05000000000000000000" pitchFamily="2" charset="2"/>
              <a:buChar char=""/>
            </a:pPr>
            <a:r>
              <a:rPr lang="fr-FR" sz="1800" dirty="0"/>
              <a:t>Active Implantable </a:t>
            </a:r>
            <a:r>
              <a:rPr lang="fr-FR" sz="1800" dirty="0" err="1"/>
              <a:t>Medical</a:t>
            </a:r>
            <a:r>
              <a:rPr lang="fr-FR" sz="1800" dirty="0"/>
              <a:t> </a:t>
            </a:r>
            <a:r>
              <a:rPr lang="fr-FR" sz="1800" dirty="0" err="1"/>
              <a:t>Devices</a:t>
            </a:r>
            <a:r>
              <a:rPr lang="fr-FR" sz="1800" dirty="0"/>
              <a:t> (AIMD)</a:t>
            </a:r>
            <a:endParaRPr lang="en-US" sz="1800" dirty="0" smtClean="0"/>
          </a:p>
          <a:p>
            <a:pPr marL="898525" lvl="1" indent="-441325">
              <a:lnSpc>
                <a:spcPct val="110000"/>
              </a:lnSpc>
              <a:spcBef>
                <a:spcPts val="0"/>
              </a:spcBef>
              <a:buClr>
                <a:srgbClr val="CB1B1B"/>
              </a:buClr>
              <a:buFont typeface="Wingdings" panose="05000000000000000000" pitchFamily="2" charset="2"/>
              <a:buChar char=""/>
            </a:pPr>
            <a:r>
              <a:rPr lang="en-US" sz="1800" dirty="0" smtClean="0"/>
              <a:t>Why </a:t>
            </a:r>
            <a:r>
              <a:rPr lang="en-US" sz="1800" dirty="0"/>
              <a:t>Titanium</a:t>
            </a:r>
            <a:r>
              <a:rPr lang="en-US" sz="1800" dirty="0" smtClean="0"/>
              <a:t>?</a:t>
            </a:r>
            <a:endParaRPr lang="en-US" sz="1800" dirty="0"/>
          </a:p>
          <a:p>
            <a:pPr marL="898525" lvl="1" indent="-441325">
              <a:lnSpc>
                <a:spcPct val="110000"/>
              </a:lnSpc>
              <a:spcBef>
                <a:spcPts val="0"/>
              </a:spcBef>
              <a:buClr>
                <a:srgbClr val="CB1B1B"/>
              </a:buClr>
              <a:buFont typeface="Wingdings" panose="05000000000000000000" pitchFamily="2" charset="2"/>
              <a:buChar char=""/>
            </a:pPr>
            <a:r>
              <a:rPr lang="en-US" sz="1800" dirty="0"/>
              <a:t>Sampling of Current Projects</a:t>
            </a:r>
          </a:p>
          <a:p>
            <a:pPr marL="0" lvl="1" indent="0">
              <a:lnSpc>
                <a:spcPct val="110000"/>
              </a:lnSpc>
              <a:spcBef>
                <a:spcPts val="1800"/>
              </a:spcBef>
              <a:buNone/>
            </a:pPr>
            <a:r>
              <a:rPr lang="en-US" sz="2000" b="1" dirty="0"/>
              <a:t>Introduction to Microsystems and Microfabrication</a:t>
            </a:r>
          </a:p>
          <a:p>
            <a:pPr marL="898525" lvl="1" indent="-441325">
              <a:lnSpc>
                <a:spcPct val="110000"/>
              </a:lnSpc>
              <a:spcBef>
                <a:spcPts val="0"/>
              </a:spcBef>
              <a:buClr>
                <a:srgbClr val="CB1B1B"/>
              </a:buClr>
              <a:buFont typeface="Wingdings" panose="05000000000000000000" pitchFamily="2" charset="2"/>
              <a:buChar char=""/>
            </a:pPr>
            <a:r>
              <a:rPr lang="en-US" sz="1800" dirty="0"/>
              <a:t>The Microelectronics Paradigm</a:t>
            </a:r>
          </a:p>
          <a:p>
            <a:pPr marL="898525" lvl="1" indent="-441325">
              <a:lnSpc>
                <a:spcPct val="110000"/>
              </a:lnSpc>
              <a:spcBef>
                <a:spcPts val="0"/>
              </a:spcBef>
              <a:buClr>
                <a:srgbClr val="CB1B1B"/>
              </a:buClr>
              <a:buFont typeface="Wingdings" panose="05000000000000000000" pitchFamily="2" charset="2"/>
              <a:buChar char=""/>
            </a:pPr>
            <a:r>
              <a:rPr lang="en-US" sz="1800" dirty="0"/>
              <a:t>Microsystems Fabrication Schemes</a:t>
            </a:r>
          </a:p>
          <a:p>
            <a:pPr marL="898525" lvl="1" indent="-441325">
              <a:lnSpc>
                <a:spcPct val="110000"/>
              </a:lnSpc>
              <a:spcBef>
                <a:spcPts val="0"/>
              </a:spcBef>
              <a:buClr>
                <a:srgbClr val="CB1B1B"/>
              </a:buClr>
              <a:buFont typeface="Wingdings" panose="05000000000000000000" pitchFamily="2" charset="2"/>
              <a:buChar char=""/>
            </a:pPr>
            <a:r>
              <a:rPr lang="en-US" sz="1800" dirty="0"/>
              <a:t>Microsystems Materials Landscape</a:t>
            </a:r>
          </a:p>
          <a:p>
            <a:pPr marL="0" lvl="1" indent="0">
              <a:lnSpc>
                <a:spcPct val="110000"/>
              </a:lnSpc>
              <a:spcBef>
                <a:spcPts val="1800"/>
              </a:spcBef>
              <a:buNone/>
            </a:pPr>
            <a:r>
              <a:rPr lang="en-US" sz="2000" b="1" dirty="0" smtClean="0"/>
              <a:t>Critical </a:t>
            </a:r>
            <a:r>
              <a:rPr lang="en-US" sz="2000" b="1" dirty="0"/>
              <a:t>Tasks in High-Aspect-Ratio Titanium Deep Etching</a:t>
            </a:r>
          </a:p>
          <a:p>
            <a:pPr marL="898525" lvl="1" indent="-441325">
              <a:lnSpc>
                <a:spcPct val="110000"/>
              </a:lnSpc>
              <a:spcBef>
                <a:spcPts val="0"/>
              </a:spcBef>
              <a:buClr>
                <a:srgbClr val="CB1B1B"/>
              </a:buClr>
              <a:buFont typeface="Wingdings" panose="05000000000000000000" pitchFamily="2" charset="2"/>
              <a:buChar char=""/>
            </a:pPr>
            <a:r>
              <a:rPr lang="en-US" sz="1800" dirty="0"/>
              <a:t>High-Aspect-Ratio (HAR) Titanium Etching</a:t>
            </a:r>
          </a:p>
          <a:p>
            <a:pPr marL="898525" lvl="1" indent="-441325">
              <a:lnSpc>
                <a:spcPct val="110000"/>
              </a:lnSpc>
              <a:spcBef>
                <a:spcPts val="0"/>
              </a:spcBef>
              <a:buClr>
                <a:srgbClr val="CB1B1B"/>
              </a:buClr>
              <a:buFont typeface="Wingdings" panose="05000000000000000000" pitchFamily="2" charset="2"/>
              <a:buChar char=""/>
            </a:pPr>
            <a:r>
              <a:rPr lang="en-US" sz="1800" dirty="0"/>
              <a:t>Study of Etching Residues and Contamination of the Plasma Reactor</a:t>
            </a:r>
          </a:p>
          <a:p>
            <a:pPr marL="898525" lvl="1" indent="-441325">
              <a:lnSpc>
                <a:spcPct val="110000"/>
              </a:lnSpc>
              <a:spcBef>
                <a:spcPts val="0"/>
              </a:spcBef>
              <a:buClr>
                <a:srgbClr val="CB1B1B"/>
              </a:buClr>
              <a:buFont typeface="Wingdings" panose="05000000000000000000" pitchFamily="2" charset="2"/>
              <a:buChar char=""/>
            </a:pPr>
            <a:r>
              <a:rPr lang="en-US" sz="1800" dirty="0"/>
              <a:t>Process Flow Optimization for Reproducible Microfabrication Processes</a:t>
            </a:r>
          </a:p>
        </p:txBody>
      </p:sp>
      <p:sp>
        <p:nvSpPr>
          <p:cNvPr id="14" name="Rectangle 30">
            <a:extLst>
              <a:ext uri="{FF2B5EF4-FFF2-40B4-BE49-F238E27FC236}">
                <a16:creationId xmlns:a16="http://schemas.microsoft.com/office/drawing/2014/main" id="{5FFFD739-0DD4-EF51-5166-AA2912A0E7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9872" y="6494063"/>
            <a:ext cx="2844800" cy="31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33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accent6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47550D-6F77-4F43-8A17-DADF3BC2947D}" type="slidenum">
              <a:rPr lang="fr-FR" altLang="fr-FR" sz="1400" b="1" smtClean="0">
                <a:solidFill>
                  <a:srgbClr val="CB1B1B"/>
                </a:solidFill>
              </a:rPr>
              <a:pPr/>
              <a:t>16</a:t>
            </a:fld>
            <a:endParaRPr lang="fr-FR" altLang="fr-FR" sz="1400" b="1" dirty="0">
              <a:solidFill>
                <a:srgbClr val="CB1B1B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37"/>
          <a:stretch/>
        </p:blipFill>
        <p:spPr>
          <a:xfrm>
            <a:off x="0" y="6138000"/>
            <a:ext cx="2767852" cy="720000"/>
          </a:xfrm>
          <a:prstGeom prst="rect">
            <a:avLst/>
          </a:prstGeom>
        </p:spPr>
      </p:pic>
      <p:pic>
        <p:nvPicPr>
          <p:cNvPr id="10" name="Image 9" descr="Une image contenant ciel nocturne&#10;&#10;Description générée automatiquement">
            <a:extLst>
              <a:ext uri="{FF2B5EF4-FFF2-40B4-BE49-F238E27FC236}">
                <a16:creationId xmlns:a16="http://schemas.microsoft.com/office/drawing/2014/main" id="{31CC92CD-D412-EB74-CAF4-86B07E09FC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1784" y="6363376"/>
            <a:ext cx="1400401" cy="360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75EA3F7-5603-5F2B-3C54-1718A11837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077" b="16420"/>
          <a:stretch/>
        </p:blipFill>
        <p:spPr>
          <a:xfrm>
            <a:off x="2855640" y="6363376"/>
            <a:ext cx="1195163" cy="360000"/>
          </a:xfrm>
          <a:prstGeom prst="rect">
            <a:avLst/>
          </a:prstGeom>
        </p:spPr>
      </p:pic>
      <p:pic>
        <p:nvPicPr>
          <p:cNvPr id="12" name="Graphique 14">
            <a:extLst>
              <a:ext uri="{FF2B5EF4-FFF2-40B4-BE49-F238E27FC236}">
                <a16:creationId xmlns:a16="http://schemas.microsoft.com/office/drawing/2014/main" id="{BC9F49D7-BDD4-8788-E841-F81FD949F4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600056" y="6291376"/>
            <a:ext cx="504000" cy="504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3DAECF3-3EE7-E221-B9F5-E2C50350750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0406" b="10406"/>
          <a:stretch/>
        </p:blipFill>
        <p:spPr>
          <a:xfrm>
            <a:off x="8122605" y="6291376"/>
            <a:ext cx="709699" cy="504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AFA26CC-F6C9-9B6F-DCA8-CB5186BBBDE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1622" b="12201"/>
          <a:stretch/>
        </p:blipFill>
        <p:spPr>
          <a:xfrm>
            <a:off x="7353216" y="6291376"/>
            <a:ext cx="733092" cy="504000"/>
          </a:xfrm>
          <a:prstGeom prst="rect">
            <a:avLst/>
          </a:prstGeom>
        </p:spPr>
      </p:pic>
      <p:pic>
        <p:nvPicPr>
          <p:cNvPr id="16" name="Image 15" descr="Une image contenant texte, périphérique&#10;&#10;Description générée automatiquement">
            <a:extLst>
              <a:ext uri="{FF2B5EF4-FFF2-40B4-BE49-F238E27FC236}">
                <a16:creationId xmlns:a16="http://schemas.microsoft.com/office/drawing/2014/main" id="{0E97BD6C-943C-FC29-7531-550A6DB230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83095" y="6273376"/>
            <a:ext cx="528929" cy="540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349731" y="6281766"/>
            <a:ext cx="21822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b="1" i="1" dirty="0" smtClean="0">
                <a:solidFill>
                  <a:srgbClr val="CB1B1B"/>
                </a:solidFill>
              </a:rPr>
              <a:t>Rim Ettouri</a:t>
            </a:r>
            <a:endParaRPr lang="fr-FR" sz="1400" b="1" i="1" dirty="0" smtClean="0">
              <a:solidFill>
                <a:srgbClr val="CB1B1B"/>
              </a:solidFill>
              <a:hlinkClick r:id="rId12"/>
            </a:endParaRPr>
          </a:p>
          <a:p>
            <a:pPr algn="r"/>
            <a:r>
              <a:rPr lang="fr-FR" sz="1400" i="1" dirty="0" smtClean="0">
                <a:hlinkClick r:id="rId12"/>
              </a:rPr>
              <a:t>rim.ettouri@univ-orleans.fr</a:t>
            </a:r>
            <a:endParaRPr lang="fr-FR" sz="1400" i="1" dirty="0"/>
          </a:p>
        </p:txBody>
      </p:sp>
      <p:sp>
        <p:nvSpPr>
          <p:cNvPr id="7" name="Rectangle 6"/>
          <p:cNvSpPr/>
          <p:nvPr/>
        </p:nvSpPr>
        <p:spPr>
          <a:xfrm>
            <a:off x="48000" y="45296"/>
            <a:ext cx="12096000" cy="6048000"/>
          </a:xfrm>
          <a:prstGeom prst="rect">
            <a:avLst/>
          </a:prstGeom>
          <a:noFill/>
          <a:ln w="114300">
            <a:solidFill>
              <a:srgbClr val="74C5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085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d’image 9">
            <a:extLst>
              <a:ext uri="{FF2B5EF4-FFF2-40B4-BE49-F238E27FC236}">
                <a16:creationId xmlns:a16="http://schemas.microsoft.com/office/drawing/2014/main" id="{ABD7F97D-15E8-4032-B615-0562046B754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607" b="607"/>
          <a:stretch/>
        </p:blipFill>
        <p:spPr>
          <a:xfrm flipH="1">
            <a:off x="3139472" y="1700808"/>
            <a:ext cx="5913056" cy="4320000"/>
          </a:xfrm>
          <a:noFill/>
        </p:spPr>
      </p:pic>
      <p:sp>
        <p:nvSpPr>
          <p:cNvPr id="21" name="Espace réservé d’image 14">
            <a:extLst>
              <a:ext uri="{FF2B5EF4-FFF2-40B4-BE49-F238E27FC236}">
                <a16:creationId xmlns:a16="http://schemas.microsoft.com/office/drawing/2014/main" id="{1FB3CA6E-86C7-A6C8-6B27-E96378E72B6B}"/>
              </a:ext>
            </a:extLst>
          </p:cNvPr>
          <p:cNvSpPr txBox="1">
            <a:spLocks noChangeAspect="1"/>
          </p:cNvSpPr>
          <p:nvPr/>
        </p:nvSpPr>
        <p:spPr>
          <a:xfrm>
            <a:off x="3139472" y="1701288"/>
            <a:ext cx="5913056" cy="4320000"/>
          </a:xfrm>
          <a:custGeom>
            <a:avLst/>
            <a:gdLst>
              <a:gd name="connsiteX0" fmla="*/ 3103200 w 6206400"/>
              <a:gd name="connsiteY0" fmla="*/ 0 h 4587625"/>
              <a:gd name="connsiteX1" fmla="*/ 6206400 w 6206400"/>
              <a:gd name="connsiteY1" fmla="*/ 3103200 h 4587625"/>
              <a:gd name="connsiteX2" fmla="*/ 5831861 w 6206400"/>
              <a:gd name="connsiteY2" fmla="*/ 4582370 h 4587625"/>
              <a:gd name="connsiteX3" fmla="*/ 5828668 w 6206400"/>
              <a:gd name="connsiteY3" fmla="*/ 4587625 h 4587625"/>
              <a:gd name="connsiteX4" fmla="*/ 377733 w 6206400"/>
              <a:gd name="connsiteY4" fmla="*/ 4587625 h 4587625"/>
              <a:gd name="connsiteX5" fmla="*/ 374540 w 6206400"/>
              <a:gd name="connsiteY5" fmla="*/ 4582370 h 4587625"/>
              <a:gd name="connsiteX6" fmla="*/ 0 w 6206400"/>
              <a:gd name="connsiteY6" fmla="*/ 3103200 h 4587625"/>
              <a:gd name="connsiteX7" fmla="*/ 3103200 w 6206400"/>
              <a:gd name="connsiteY7" fmla="*/ 0 h 4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00" h="4587625">
                <a:moveTo>
                  <a:pt x="3103200" y="0"/>
                </a:moveTo>
                <a:cubicBezTo>
                  <a:pt x="4817050" y="0"/>
                  <a:pt x="6206400" y="1389350"/>
                  <a:pt x="6206400" y="3103200"/>
                </a:cubicBezTo>
                <a:cubicBezTo>
                  <a:pt x="6206400" y="3638778"/>
                  <a:pt x="6070721" y="4142667"/>
                  <a:pt x="5831861" y="4582370"/>
                </a:cubicBezTo>
                <a:lnTo>
                  <a:pt x="5828668" y="4587625"/>
                </a:lnTo>
                <a:lnTo>
                  <a:pt x="377733" y="4587625"/>
                </a:lnTo>
                <a:lnTo>
                  <a:pt x="374540" y="4582370"/>
                </a:lnTo>
                <a:cubicBezTo>
                  <a:pt x="135679" y="4142667"/>
                  <a:pt x="0" y="3638778"/>
                  <a:pt x="0" y="3103200"/>
                </a:cubicBezTo>
                <a:cubicBezTo>
                  <a:pt x="0" y="1389350"/>
                  <a:pt x="1389350" y="0"/>
                  <a:pt x="3103200" y="0"/>
                </a:cubicBezTo>
                <a:close/>
              </a:path>
            </a:pathLst>
          </a:custGeom>
          <a:solidFill>
            <a:srgbClr val="FFCC66">
              <a:alpha val="30000"/>
            </a:srgb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953FE65-422C-4C2E-9B19-BBBE50762C5A}"/>
              </a:ext>
            </a:extLst>
          </p:cNvPr>
          <p:cNvSpPr txBox="1">
            <a:spLocks/>
          </p:cNvSpPr>
          <p:nvPr/>
        </p:nvSpPr>
        <p:spPr>
          <a:xfrm>
            <a:off x="-1" y="3"/>
            <a:ext cx="12192001" cy="1700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4000" dirty="0">
                <a:solidFill>
                  <a:srgbClr val="FFF4D1"/>
                </a:solidFill>
                <a:latin typeface="+mn-lt"/>
              </a:rPr>
              <a:t>Critical Tasks in High-Aspect-Ratio </a:t>
            </a:r>
            <a:br>
              <a:rPr lang="en-US" sz="4000" dirty="0">
                <a:solidFill>
                  <a:srgbClr val="FFF4D1"/>
                </a:solidFill>
                <a:latin typeface="+mn-lt"/>
              </a:rPr>
            </a:br>
            <a:r>
              <a:rPr lang="en-US" sz="4000" dirty="0">
                <a:solidFill>
                  <a:srgbClr val="FFF4D1"/>
                </a:solidFill>
                <a:latin typeface="+mn-lt"/>
              </a:rPr>
              <a:t>Titanium Deep Etching</a:t>
            </a:r>
          </a:p>
        </p:txBody>
      </p:sp>
      <p:sp>
        <p:nvSpPr>
          <p:cNvPr id="14" name="Rectangle 30">
            <a:extLst>
              <a:ext uri="{FF2B5EF4-FFF2-40B4-BE49-F238E27FC236}">
                <a16:creationId xmlns:a16="http://schemas.microsoft.com/office/drawing/2014/main" id="{B2A3D26D-C47B-CCFC-52F9-7000839F7A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9872" y="6494063"/>
            <a:ext cx="2844800" cy="31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33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accent6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47550D-6F77-4F43-8A17-DADF3BC2947D}" type="slidenum">
              <a:rPr lang="fr-FR" altLang="fr-FR" sz="1400" b="1" smtClean="0">
                <a:solidFill>
                  <a:srgbClr val="FFC000"/>
                </a:solidFill>
              </a:rPr>
              <a:pPr/>
              <a:t>17</a:t>
            </a:fld>
            <a:endParaRPr lang="fr-FR" altLang="fr-FR" sz="1400" b="1" dirty="0">
              <a:solidFill>
                <a:srgbClr val="FFC000"/>
              </a:solidFill>
            </a:endParaRPr>
          </a:p>
        </p:txBody>
      </p:sp>
      <p:sp>
        <p:nvSpPr>
          <p:cNvPr id="24" name="Rectangle 30">
            <a:extLst>
              <a:ext uri="{FF2B5EF4-FFF2-40B4-BE49-F238E27FC236}">
                <a16:creationId xmlns:a16="http://schemas.microsoft.com/office/drawing/2014/main" id="{C99E767C-34F4-B704-DC3E-26EEEC77C7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9872" y="6494063"/>
            <a:ext cx="2844800" cy="31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33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accent6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47550D-6F77-4F43-8A17-DADF3BC2947D}" type="slidenum">
              <a:rPr lang="fr-FR" altLang="fr-FR" sz="1400" b="1" smtClean="0">
                <a:solidFill>
                  <a:srgbClr val="FFC000"/>
                </a:solidFill>
              </a:rPr>
              <a:pPr/>
              <a:t>17</a:t>
            </a:fld>
            <a:endParaRPr lang="fr-FR" altLang="fr-FR" sz="1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92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>
            <a:extLst>
              <a:ext uri="{FF2B5EF4-FFF2-40B4-BE49-F238E27FC236}">
                <a16:creationId xmlns:a16="http://schemas.microsoft.com/office/drawing/2014/main" id="{7BCCF414-F946-B6D9-47A4-A53AE122EF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7834" y="3474815"/>
            <a:ext cx="69850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sz="22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fr-FR" altLang="fr-FR"/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6710227D-7F4F-6FA5-32C7-4CCED3AE8C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7834" y="3474815"/>
            <a:ext cx="69850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sz="22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fr-FR" altLang="fr-FR"/>
          </a:p>
        </p:txBody>
      </p:sp>
      <p:sp>
        <p:nvSpPr>
          <p:cNvPr id="15" name="Freeform 8">
            <a:extLst>
              <a:ext uri="{FF2B5EF4-FFF2-40B4-BE49-F238E27FC236}">
                <a16:creationId xmlns:a16="http://schemas.microsoft.com/office/drawing/2014/main" id="{836B03A8-E13C-4532-A97D-2376371C23FA}"/>
              </a:ext>
            </a:extLst>
          </p:cNvPr>
          <p:cNvSpPr>
            <a:spLocks/>
          </p:cNvSpPr>
          <p:nvPr/>
        </p:nvSpPr>
        <p:spPr bwMode="auto">
          <a:xfrm>
            <a:off x="2457047" y="3008090"/>
            <a:ext cx="1828800" cy="1919287"/>
          </a:xfrm>
          <a:custGeom>
            <a:avLst/>
            <a:gdLst>
              <a:gd name="T0" fmla="*/ 0 w 1152"/>
              <a:gd name="T1" fmla="*/ 2147483646 h 1151"/>
              <a:gd name="T2" fmla="*/ 2147483646 w 1152"/>
              <a:gd name="T3" fmla="*/ 0 h 1151"/>
              <a:gd name="T4" fmla="*/ 2147483646 w 1152"/>
              <a:gd name="T5" fmla="*/ 2147483646 h 1151"/>
              <a:gd name="T6" fmla="*/ 2147483646 w 1152"/>
              <a:gd name="T7" fmla="*/ 2147483646 h 1151"/>
              <a:gd name="T8" fmla="*/ 0 w 1152"/>
              <a:gd name="T9" fmla="*/ 2147483646 h 11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52" h="1151">
                <a:moveTo>
                  <a:pt x="0" y="11"/>
                </a:moveTo>
                <a:lnTo>
                  <a:pt x="1152" y="0"/>
                </a:lnTo>
                <a:lnTo>
                  <a:pt x="1142" y="1149"/>
                </a:lnTo>
                <a:lnTo>
                  <a:pt x="10" y="1151"/>
                </a:lnTo>
                <a:lnTo>
                  <a:pt x="0" y="11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F5EB32A0-2DAB-6475-78FD-E5BA9B9353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8572" y="1244716"/>
            <a:ext cx="56515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r-FR" altLang="fr-FR"/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F405F1EB-057B-1C6C-1A57-1F77053B36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4647" y="1196752"/>
            <a:ext cx="584200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r-FR" altLang="fr-FR"/>
          </a:p>
        </p:txBody>
      </p:sp>
      <p:sp>
        <p:nvSpPr>
          <p:cNvPr id="18" name="Freeform 11">
            <a:extLst>
              <a:ext uri="{FF2B5EF4-FFF2-40B4-BE49-F238E27FC236}">
                <a16:creationId xmlns:a16="http://schemas.microsoft.com/office/drawing/2014/main" id="{78000D72-C228-A4FB-2A32-FEE39A1D05CF}"/>
              </a:ext>
            </a:extLst>
          </p:cNvPr>
          <p:cNvSpPr>
            <a:spLocks/>
          </p:cNvSpPr>
          <p:nvPr/>
        </p:nvSpPr>
        <p:spPr bwMode="auto">
          <a:xfrm>
            <a:off x="1977622" y="2939827"/>
            <a:ext cx="23812" cy="3175"/>
          </a:xfrm>
          <a:custGeom>
            <a:avLst/>
            <a:gdLst>
              <a:gd name="T0" fmla="*/ 2147483646 w 12"/>
              <a:gd name="T1" fmla="*/ 0 h 1"/>
              <a:gd name="T2" fmla="*/ 0 w 12"/>
              <a:gd name="T3" fmla="*/ 2147483646 h 1"/>
              <a:gd name="T4" fmla="*/ 2147483646 w 12"/>
              <a:gd name="T5" fmla="*/ 0 h 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" h="1">
                <a:moveTo>
                  <a:pt x="12" y="0"/>
                </a:moveTo>
                <a:lnTo>
                  <a:pt x="0" y="1"/>
                </a:lnTo>
                <a:lnTo>
                  <a:pt x="12" y="0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9" name="Freeform 12">
            <a:extLst>
              <a:ext uri="{FF2B5EF4-FFF2-40B4-BE49-F238E27FC236}">
                <a16:creationId xmlns:a16="http://schemas.microsoft.com/office/drawing/2014/main" id="{270B7A94-C6BE-EFAC-3198-C20B11FE5F00}"/>
              </a:ext>
            </a:extLst>
          </p:cNvPr>
          <p:cNvSpPr>
            <a:spLocks/>
          </p:cNvSpPr>
          <p:nvPr/>
        </p:nvSpPr>
        <p:spPr bwMode="auto">
          <a:xfrm>
            <a:off x="1966509" y="2943002"/>
            <a:ext cx="6350" cy="1588"/>
          </a:xfrm>
          <a:custGeom>
            <a:avLst/>
            <a:gdLst>
              <a:gd name="T0" fmla="*/ 2147483646 w 3"/>
              <a:gd name="T1" fmla="*/ 0 h 1"/>
              <a:gd name="T2" fmla="*/ 0 w 3"/>
              <a:gd name="T3" fmla="*/ 2147483646 h 1"/>
              <a:gd name="T4" fmla="*/ 2147483646 w 3"/>
              <a:gd name="T5" fmla="*/ 0 h 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" h="1">
                <a:moveTo>
                  <a:pt x="3" y="0"/>
                </a:moveTo>
                <a:lnTo>
                  <a:pt x="0" y="1"/>
                </a:lnTo>
                <a:lnTo>
                  <a:pt x="3" y="0"/>
                </a:lnTo>
                <a:close/>
              </a:path>
            </a:pathLst>
          </a:custGeom>
          <a:solidFill>
            <a:srgbClr val="E4E4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id="{D0A669BA-F299-4CC3-E511-D518453F5B48}"/>
              </a:ext>
            </a:extLst>
          </p:cNvPr>
          <p:cNvSpPr>
            <a:spLocks/>
          </p:cNvSpPr>
          <p:nvPr/>
        </p:nvSpPr>
        <p:spPr bwMode="auto">
          <a:xfrm>
            <a:off x="1903009" y="2790602"/>
            <a:ext cx="171450" cy="169863"/>
          </a:xfrm>
          <a:custGeom>
            <a:avLst/>
            <a:gdLst>
              <a:gd name="T0" fmla="*/ 2147483646 w 179"/>
              <a:gd name="T1" fmla="*/ 2147483646 h 176"/>
              <a:gd name="T2" fmla="*/ 0 w 179"/>
              <a:gd name="T3" fmla="*/ 2147483646 h 176"/>
              <a:gd name="T4" fmla="*/ 2147483646 w 179"/>
              <a:gd name="T5" fmla="*/ 2147483646 h 176"/>
              <a:gd name="T6" fmla="*/ 2147483646 w 179"/>
              <a:gd name="T7" fmla="*/ 0 h 176"/>
              <a:gd name="T8" fmla="*/ 2147483646 w 179"/>
              <a:gd name="T9" fmla="*/ 2147483646 h 1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" h="176">
                <a:moveTo>
                  <a:pt x="7" y="174"/>
                </a:moveTo>
                <a:lnTo>
                  <a:pt x="0" y="176"/>
                </a:lnTo>
                <a:lnTo>
                  <a:pt x="174" y="4"/>
                </a:lnTo>
                <a:lnTo>
                  <a:pt x="179" y="0"/>
                </a:lnTo>
                <a:lnTo>
                  <a:pt x="7" y="174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5A328F7E-2D37-BBBB-A649-170AB2B97454}"/>
              </a:ext>
            </a:extLst>
          </p:cNvPr>
          <p:cNvSpPr>
            <a:spLocks/>
          </p:cNvSpPr>
          <p:nvPr/>
        </p:nvSpPr>
        <p:spPr bwMode="auto">
          <a:xfrm>
            <a:off x="1899834" y="2793777"/>
            <a:ext cx="169863" cy="169863"/>
          </a:xfrm>
          <a:custGeom>
            <a:avLst/>
            <a:gdLst>
              <a:gd name="T0" fmla="*/ 2147483646 w 179"/>
              <a:gd name="T1" fmla="*/ 2147483646 h 175"/>
              <a:gd name="T2" fmla="*/ 0 w 179"/>
              <a:gd name="T3" fmla="*/ 2147483646 h 175"/>
              <a:gd name="T4" fmla="*/ 2147483646 w 179"/>
              <a:gd name="T5" fmla="*/ 2147483646 h 175"/>
              <a:gd name="T6" fmla="*/ 2147483646 w 179"/>
              <a:gd name="T7" fmla="*/ 0 h 175"/>
              <a:gd name="T8" fmla="*/ 2147483646 w 179"/>
              <a:gd name="T9" fmla="*/ 2147483646 h 1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" h="175">
                <a:moveTo>
                  <a:pt x="5" y="172"/>
                </a:moveTo>
                <a:lnTo>
                  <a:pt x="0" y="175"/>
                </a:lnTo>
                <a:lnTo>
                  <a:pt x="174" y="1"/>
                </a:lnTo>
                <a:lnTo>
                  <a:pt x="179" y="0"/>
                </a:lnTo>
                <a:lnTo>
                  <a:pt x="5" y="172"/>
                </a:lnTo>
                <a:close/>
              </a:path>
            </a:pathLst>
          </a:custGeom>
          <a:solidFill>
            <a:srgbClr val="DADA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" name="Freeform 15">
            <a:extLst>
              <a:ext uri="{FF2B5EF4-FFF2-40B4-BE49-F238E27FC236}">
                <a16:creationId xmlns:a16="http://schemas.microsoft.com/office/drawing/2014/main" id="{F9E9CF88-8F33-B944-6A99-01E64FF36D30}"/>
              </a:ext>
            </a:extLst>
          </p:cNvPr>
          <p:cNvSpPr>
            <a:spLocks/>
          </p:cNvSpPr>
          <p:nvPr/>
        </p:nvSpPr>
        <p:spPr bwMode="auto">
          <a:xfrm>
            <a:off x="1874434" y="2795365"/>
            <a:ext cx="190500" cy="174625"/>
          </a:xfrm>
          <a:custGeom>
            <a:avLst/>
            <a:gdLst>
              <a:gd name="T0" fmla="*/ 2147483646 w 199"/>
              <a:gd name="T1" fmla="*/ 2147483646 h 179"/>
              <a:gd name="T2" fmla="*/ 0 w 199"/>
              <a:gd name="T3" fmla="*/ 2147483646 h 179"/>
              <a:gd name="T4" fmla="*/ 2147483646 w 199"/>
              <a:gd name="T5" fmla="*/ 2147483646 h 179"/>
              <a:gd name="T6" fmla="*/ 2147483646 w 199"/>
              <a:gd name="T7" fmla="*/ 0 h 179"/>
              <a:gd name="T8" fmla="*/ 2147483646 w 199"/>
              <a:gd name="T9" fmla="*/ 2147483646 h 1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9" h="179">
                <a:moveTo>
                  <a:pt x="25" y="174"/>
                </a:moveTo>
                <a:lnTo>
                  <a:pt x="0" y="179"/>
                </a:lnTo>
                <a:lnTo>
                  <a:pt x="172" y="5"/>
                </a:lnTo>
                <a:lnTo>
                  <a:pt x="199" y="0"/>
                </a:lnTo>
                <a:lnTo>
                  <a:pt x="25" y="174"/>
                </a:lnTo>
                <a:close/>
              </a:path>
            </a:pathLst>
          </a:custGeom>
          <a:solidFill>
            <a:srgbClr val="DCDC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3" name="Freeform 16">
            <a:extLst>
              <a:ext uri="{FF2B5EF4-FFF2-40B4-BE49-F238E27FC236}">
                <a16:creationId xmlns:a16="http://schemas.microsoft.com/office/drawing/2014/main" id="{4B93B351-A839-5A82-C0C1-5D7764EB714D}"/>
              </a:ext>
            </a:extLst>
          </p:cNvPr>
          <p:cNvSpPr>
            <a:spLocks/>
          </p:cNvSpPr>
          <p:nvPr/>
        </p:nvSpPr>
        <p:spPr bwMode="auto">
          <a:xfrm>
            <a:off x="1893484" y="2795365"/>
            <a:ext cx="171450" cy="168275"/>
          </a:xfrm>
          <a:custGeom>
            <a:avLst/>
            <a:gdLst>
              <a:gd name="T0" fmla="*/ 2147483646 w 179"/>
              <a:gd name="T1" fmla="*/ 2147483646 h 174"/>
              <a:gd name="T2" fmla="*/ 0 w 179"/>
              <a:gd name="T3" fmla="*/ 2147483646 h 174"/>
              <a:gd name="T4" fmla="*/ 2147483646 w 179"/>
              <a:gd name="T5" fmla="*/ 0 h 174"/>
              <a:gd name="T6" fmla="*/ 2147483646 w 179"/>
              <a:gd name="T7" fmla="*/ 0 h 174"/>
              <a:gd name="T8" fmla="*/ 2147483646 w 179"/>
              <a:gd name="T9" fmla="*/ 2147483646 h 1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" h="174">
                <a:moveTo>
                  <a:pt x="5" y="174"/>
                </a:moveTo>
                <a:lnTo>
                  <a:pt x="0" y="174"/>
                </a:lnTo>
                <a:lnTo>
                  <a:pt x="174" y="0"/>
                </a:lnTo>
                <a:lnTo>
                  <a:pt x="179" y="0"/>
                </a:lnTo>
                <a:lnTo>
                  <a:pt x="5" y="174"/>
                </a:lnTo>
                <a:close/>
              </a:path>
            </a:pathLst>
          </a:custGeom>
          <a:solidFill>
            <a:srgbClr val="DCDC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4" name="Freeform 17">
            <a:extLst>
              <a:ext uri="{FF2B5EF4-FFF2-40B4-BE49-F238E27FC236}">
                <a16:creationId xmlns:a16="http://schemas.microsoft.com/office/drawing/2014/main" id="{613729E8-A1A1-6D52-5E16-84C17F5FEDE8}"/>
              </a:ext>
            </a:extLst>
          </p:cNvPr>
          <p:cNvSpPr>
            <a:spLocks/>
          </p:cNvSpPr>
          <p:nvPr/>
        </p:nvSpPr>
        <p:spPr bwMode="auto">
          <a:xfrm>
            <a:off x="1888722" y="2795365"/>
            <a:ext cx="171450" cy="169862"/>
          </a:xfrm>
          <a:custGeom>
            <a:avLst/>
            <a:gdLst>
              <a:gd name="T0" fmla="*/ 2147483646 w 179"/>
              <a:gd name="T1" fmla="*/ 2147483646 h 176"/>
              <a:gd name="T2" fmla="*/ 0 w 179"/>
              <a:gd name="T3" fmla="*/ 2147483646 h 176"/>
              <a:gd name="T4" fmla="*/ 2147483646 w 179"/>
              <a:gd name="T5" fmla="*/ 2147483646 h 176"/>
              <a:gd name="T6" fmla="*/ 2147483646 w 179"/>
              <a:gd name="T7" fmla="*/ 0 h 176"/>
              <a:gd name="T8" fmla="*/ 2147483646 w 179"/>
              <a:gd name="T9" fmla="*/ 2147483646 h 1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" h="176">
                <a:moveTo>
                  <a:pt x="5" y="174"/>
                </a:moveTo>
                <a:lnTo>
                  <a:pt x="0" y="176"/>
                </a:lnTo>
                <a:lnTo>
                  <a:pt x="174" y="2"/>
                </a:lnTo>
                <a:lnTo>
                  <a:pt x="179" y="0"/>
                </a:lnTo>
                <a:lnTo>
                  <a:pt x="5" y="174"/>
                </a:lnTo>
                <a:close/>
              </a:path>
            </a:pathLst>
          </a:custGeom>
          <a:solidFill>
            <a:srgbClr val="DCDC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5" name="Freeform 18">
            <a:extLst>
              <a:ext uri="{FF2B5EF4-FFF2-40B4-BE49-F238E27FC236}">
                <a16:creationId xmlns:a16="http://schemas.microsoft.com/office/drawing/2014/main" id="{6A529982-EE69-609B-528F-7F6F0A7859CF}"/>
              </a:ext>
            </a:extLst>
          </p:cNvPr>
          <p:cNvSpPr>
            <a:spLocks/>
          </p:cNvSpPr>
          <p:nvPr/>
        </p:nvSpPr>
        <p:spPr bwMode="auto">
          <a:xfrm>
            <a:off x="1883959" y="2796952"/>
            <a:ext cx="169863" cy="169863"/>
          </a:xfrm>
          <a:custGeom>
            <a:avLst/>
            <a:gdLst>
              <a:gd name="T0" fmla="*/ 2147483646 w 179"/>
              <a:gd name="T1" fmla="*/ 2147483646 h 176"/>
              <a:gd name="T2" fmla="*/ 0 w 179"/>
              <a:gd name="T3" fmla="*/ 2147483646 h 176"/>
              <a:gd name="T4" fmla="*/ 2147483646 w 179"/>
              <a:gd name="T5" fmla="*/ 2147483646 h 176"/>
              <a:gd name="T6" fmla="*/ 2147483646 w 179"/>
              <a:gd name="T7" fmla="*/ 0 h 176"/>
              <a:gd name="T8" fmla="*/ 2147483646 w 179"/>
              <a:gd name="T9" fmla="*/ 2147483646 h 1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" h="176">
                <a:moveTo>
                  <a:pt x="5" y="174"/>
                </a:moveTo>
                <a:lnTo>
                  <a:pt x="0" y="176"/>
                </a:lnTo>
                <a:lnTo>
                  <a:pt x="174" y="2"/>
                </a:lnTo>
                <a:lnTo>
                  <a:pt x="179" y="0"/>
                </a:lnTo>
                <a:lnTo>
                  <a:pt x="5" y="174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6" name="Freeform 19">
            <a:extLst>
              <a:ext uri="{FF2B5EF4-FFF2-40B4-BE49-F238E27FC236}">
                <a16:creationId xmlns:a16="http://schemas.microsoft.com/office/drawing/2014/main" id="{D97B11FB-D296-46C1-2C02-8DEDDE24C728}"/>
              </a:ext>
            </a:extLst>
          </p:cNvPr>
          <p:cNvSpPr>
            <a:spLocks/>
          </p:cNvSpPr>
          <p:nvPr/>
        </p:nvSpPr>
        <p:spPr bwMode="auto">
          <a:xfrm>
            <a:off x="1879197" y="2798540"/>
            <a:ext cx="171450" cy="168275"/>
          </a:xfrm>
          <a:custGeom>
            <a:avLst/>
            <a:gdLst>
              <a:gd name="T0" fmla="*/ 2147483646 w 179"/>
              <a:gd name="T1" fmla="*/ 2147483646 h 174"/>
              <a:gd name="T2" fmla="*/ 0 w 179"/>
              <a:gd name="T3" fmla="*/ 2147483646 h 174"/>
              <a:gd name="T4" fmla="*/ 2147483646 w 179"/>
              <a:gd name="T5" fmla="*/ 2147483646 h 174"/>
              <a:gd name="T6" fmla="*/ 2147483646 w 179"/>
              <a:gd name="T7" fmla="*/ 0 h 174"/>
              <a:gd name="T8" fmla="*/ 2147483646 w 179"/>
              <a:gd name="T9" fmla="*/ 2147483646 h 1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" h="174">
                <a:moveTo>
                  <a:pt x="5" y="174"/>
                </a:moveTo>
                <a:lnTo>
                  <a:pt x="0" y="174"/>
                </a:lnTo>
                <a:lnTo>
                  <a:pt x="172" y="1"/>
                </a:lnTo>
                <a:lnTo>
                  <a:pt x="179" y="0"/>
                </a:lnTo>
                <a:lnTo>
                  <a:pt x="5" y="174"/>
                </a:lnTo>
                <a:close/>
              </a:path>
            </a:pathLst>
          </a:custGeom>
          <a:solidFill>
            <a:srgbClr val="DEDE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7" name="Freeform 20">
            <a:extLst>
              <a:ext uri="{FF2B5EF4-FFF2-40B4-BE49-F238E27FC236}">
                <a16:creationId xmlns:a16="http://schemas.microsoft.com/office/drawing/2014/main" id="{30B1718B-F12B-196F-9444-B1195591DAD2}"/>
              </a:ext>
            </a:extLst>
          </p:cNvPr>
          <p:cNvSpPr>
            <a:spLocks/>
          </p:cNvSpPr>
          <p:nvPr/>
        </p:nvSpPr>
        <p:spPr bwMode="auto">
          <a:xfrm>
            <a:off x="1874434" y="2800127"/>
            <a:ext cx="169863" cy="169863"/>
          </a:xfrm>
          <a:custGeom>
            <a:avLst/>
            <a:gdLst>
              <a:gd name="T0" fmla="*/ 2147483646 w 177"/>
              <a:gd name="T1" fmla="*/ 2147483646 h 174"/>
              <a:gd name="T2" fmla="*/ 0 w 177"/>
              <a:gd name="T3" fmla="*/ 2147483646 h 174"/>
              <a:gd name="T4" fmla="*/ 2147483646 w 177"/>
              <a:gd name="T5" fmla="*/ 0 h 174"/>
              <a:gd name="T6" fmla="*/ 2147483646 w 177"/>
              <a:gd name="T7" fmla="*/ 0 h 174"/>
              <a:gd name="T8" fmla="*/ 2147483646 w 177"/>
              <a:gd name="T9" fmla="*/ 2147483646 h 1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7" h="174">
                <a:moveTo>
                  <a:pt x="5" y="173"/>
                </a:moveTo>
                <a:lnTo>
                  <a:pt x="0" y="174"/>
                </a:lnTo>
                <a:lnTo>
                  <a:pt x="172" y="0"/>
                </a:lnTo>
                <a:lnTo>
                  <a:pt x="177" y="0"/>
                </a:lnTo>
                <a:lnTo>
                  <a:pt x="5" y="173"/>
                </a:lnTo>
                <a:close/>
              </a:path>
            </a:pathLst>
          </a:custGeom>
          <a:solidFill>
            <a:srgbClr val="DFDFD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8" name="Freeform 21">
            <a:extLst>
              <a:ext uri="{FF2B5EF4-FFF2-40B4-BE49-F238E27FC236}">
                <a16:creationId xmlns:a16="http://schemas.microsoft.com/office/drawing/2014/main" id="{C165CBD6-13CC-9561-D9F5-A9004F0B1AC8}"/>
              </a:ext>
            </a:extLst>
          </p:cNvPr>
          <p:cNvSpPr>
            <a:spLocks/>
          </p:cNvSpPr>
          <p:nvPr/>
        </p:nvSpPr>
        <p:spPr bwMode="auto">
          <a:xfrm>
            <a:off x="1833159" y="2800127"/>
            <a:ext cx="204788" cy="174625"/>
          </a:xfrm>
          <a:custGeom>
            <a:avLst/>
            <a:gdLst>
              <a:gd name="T0" fmla="*/ 2147483646 w 217"/>
              <a:gd name="T1" fmla="*/ 2147483646 h 181"/>
              <a:gd name="T2" fmla="*/ 0 w 217"/>
              <a:gd name="T3" fmla="*/ 2147483646 h 181"/>
              <a:gd name="T4" fmla="*/ 2147483646 w 217"/>
              <a:gd name="T5" fmla="*/ 2147483646 h 181"/>
              <a:gd name="T6" fmla="*/ 2147483646 w 217"/>
              <a:gd name="T7" fmla="*/ 0 h 181"/>
              <a:gd name="T8" fmla="*/ 2147483646 w 217"/>
              <a:gd name="T9" fmla="*/ 2147483646 h 1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7" h="181">
                <a:moveTo>
                  <a:pt x="45" y="174"/>
                </a:moveTo>
                <a:lnTo>
                  <a:pt x="0" y="181"/>
                </a:lnTo>
                <a:lnTo>
                  <a:pt x="174" y="7"/>
                </a:lnTo>
                <a:lnTo>
                  <a:pt x="217" y="0"/>
                </a:lnTo>
                <a:lnTo>
                  <a:pt x="45" y="174"/>
                </a:lnTo>
                <a:close/>
              </a:path>
            </a:pathLst>
          </a:custGeom>
          <a:solidFill>
            <a:srgbClr val="E1E1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9" name="Freeform 22">
            <a:extLst>
              <a:ext uri="{FF2B5EF4-FFF2-40B4-BE49-F238E27FC236}">
                <a16:creationId xmlns:a16="http://schemas.microsoft.com/office/drawing/2014/main" id="{6AEDAD16-45EB-1D5D-D331-E1AB7C3AD9A9}"/>
              </a:ext>
            </a:extLst>
          </p:cNvPr>
          <p:cNvSpPr>
            <a:spLocks/>
          </p:cNvSpPr>
          <p:nvPr/>
        </p:nvSpPr>
        <p:spPr bwMode="auto">
          <a:xfrm>
            <a:off x="1860147" y="2800127"/>
            <a:ext cx="177800" cy="171450"/>
          </a:xfrm>
          <a:custGeom>
            <a:avLst/>
            <a:gdLst>
              <a:gd name="T0" fmla="*/ 2147483646 w 188"/>
              <a:gd name="T1" fmla="*/ 2147483646 h 176"/>
              <a:gd name="T2" fmla="*/ 0 w 188"/>
              <a:gd name="T3" fmla="*/ 2147483646 h 176"/>
              <a:gd name="T4" fmla="*/ 2147483646 w 188"/>
              <a:gd name="T5" fmla="*/ 2147483646 h 176"/>
              <a:gd name="T6" fmla="*/ 2147483646 w 188"/>
              <a:gd name="T7" fmla="*/ 0 h 176"/>
              <a:gd name="T8" fmla="*/ 2147483646 w 188"/>
              <a:gd name="T9" fmla="*/ 2147483646 h 1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8" h="176">
                <a:moveTo>
                  <a:pt x="16" y="174"/>
                </a:moveTo>
                <a:lnTo>
                  <a:pt x="0" y="176"/>
                </a:lnTo>
                <a:lnTo>
                  <a:pt x="174" y="4"/>
                </a:lnTo>
                <a:lnTo>
                  <a:pt x="188" y="0"/>
                </a:lnTo>
                <a:lnTo>
                  <a:pt x="16" y="174"/>
                </a:lnTo>
                <a:close/>
              </a:path>
            </a:pathLst>
          </a:custGeom>
          <a:solidFill>
            <a:srgbClr val="E1E1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0" name="Freeform 23">
            <a:extLst>
              <a:ext uri="{FF2B5EF4-FFF2-40B4-BE49-F238E27FC236}">
                <a16:creationId xmlns:a16="http://schemas.microsoft.com/office/drawing/2014/main" id="{97B1453E-B758-E3D0-7D30-A5D563D79730}"/>
              </a:ext>
            </a:extLst>
          </p:cNvPr>
          <p:cNvSpPr>
            <a:spLocks/>
          </p:cNvSpPr>
          <p:nvPr/>
        </p:nvSpPr>
        <p:spPr bwMode="auto">
          <a:xfrm>
            <a:off x="1845859" y="2803302"/>
            <a:ext cx="179388" cy="169863"/>
          </a:xfrm>
          <a:custGeom>
            <a:avLst/>
            <a:gdLst>
              <a:gd name="T0" fmla="*/ 2147483646 w 187"/>
              <a:gd name="T1" fmla="*/ 2147483646 h 176"/>
              <a:gd name="T2" fmla="*/ 0 w 187"/>
              <a:gd name="T3" fmla="*/ 2147483646 h 176"/>
              <a:gd name="T4" fmla="*/ 2147483646 w 187"/>
              <a:gd name="T5" fmla="*/ 2147483646 h 176"/>
              <a:gd name="T6" fmla="*/ 2147483646 w 187"/>
              <a:gd name="T7" fmla="*/ 0 h 176"/>
              <a:gd name="T8" fmla="*/ 2147483646 w 187"/>
              <a:gd name="T9" fmla="*/ 2147483646 h 1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7" h="176">
                <a:moveTo>
                  <a:pt x="13" y="172"/>
                </a:moveTo>
                <a:lnTo>
                  <a:pt x="0" y="176"/>
                </a:lnTo>
                <a:lnTo>
                  <a:pt x="174" y="2"/>
                </a:lnTo>
                <a:lnTo>
                  <a:pt x="187" y="0"/>
                </a:lnTo>
                <a:lnTo>
                  <a:pt x="13" y="172"/>
                </a:lnTo>
                <a:close/>
              </a:path>
            </a:pathLst>
          </a:custGeom>
          <a:solidFill>
            <a:srgbClr val="E1E1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1" name="Freeform 24">
            <a:extLst>
              <a:ext uri="{FF2B5EF4-FFF2-40B4-BE49-F238E27FC236}">
                <a16:creationId xmlns:a16="http://schemas.microsoft.com/office/drawing/2014/main" id="{13C1536F-6241-D85A-8C97-5B7F941D86D9}"/>
              </a:ext>
            </a:extLst>
          </p:cNvPr>
          <p:cNvSpPr>
            <a:spLocks/>
          </p:cNvSpPr>
          <p:nvPr/>
        </p:nvSpPr>
        <p:spPr bwMode="auto">
          <a:xfrm>
            <a:off x="1833159" y="2804890"/>
            <a:ext cx="179388" cy="169862"/>
          </a:xfrm>
          <a:custGeom>
            <a:avLst/>
            <a:gdLst>
              <a:gd name="T0" fmla="*/ 2147483646 w 190"/>
              <a:gd name="T1" fmla="*/ 2147483646 h 175"/>
              <a:gd name="T2" fmla="*/ 0 w 190"/>
              <a:gd name="T3" fmla="*/ 2147483646 h 175"/>
              <a:gd name="T4" fmla="*/ 2147483646 w 190"/>
              <a:gd name="T5" fmla="*/ 2147483646 h 175"/>
              <a:gd name="T6" fmla="*/ 2147483646 w 190"/>
              <a:gd name="T7" fmla="*/ 0 h 175"/>
              <a:gd name="T8" fmla="*/ 2147483646 w 190"/>
              <a:gd name="T9" fmla="*/ 2147483646 h 1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0" h="175">
                <a:moveTo>
                  <a:pt x="16" y="174"/>
                </a:moveTo>
                <a:lnTo>
                  <a:pt x="0" y="175"/>
                </a:lnTo>
                <a:lnTo>
                  <a:pt x="174" y="1"/>
                </a:lnTo>
                <a:lnTo>
                  <a:pt x="190" y="0"/>
                </a:lnTo>
                <a:lnTo>
                  <a:pt x="16" y="174"/>
                </a:lnTo>
                <a:close/>
              </a:path>
            </a:pathLst>
          </a:custGeom>
          <a:solidFill>
            <a:srgbClr val="E2E2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2" name="Freeform 25">
            <a:extLst>
              <a:ext uri="{FF2B5EF4-FFF2-40B4-BE49-F238E27FC236}">
                <a16:creationId xmlns:a16="http://schemas.microsoft.com/office/drawing/2014/main" id="{D97A9C98-F08C-1955-D208-09DF5BD3E459}"/>
              </a:ext>
            </a:extLst>
          </p:cNvPr>
          <p:cNvSpPr>
            <a:spLocks/>
          </p:cNvSpPr>
          <p:nvPr/>
        </p:nvSpPr>
        <p:spPr bwMode="auto">
          <a:xfrm>
            <a:off x="1769659" y="2806477"/>
            <a:ext cx="228600" cy="174625"/>
          </a:xfrm>
          <a:custGeom>
            <a:avLst/>
            <a:gdLst>
              <a:gd name="T0" fmla="*/ 2147483646 w 239"/>
              <a:gd name="T1" fmla="*/ 2147483646 h 179"/>
              <a:gd name="T2" fmla="*/ 0 w 239"/>
              <a:gd name="T3" fmla="*/ 2147483646 h 179"/>
              <a:gd name="T4" fmla="*/ 2147483646 w 239"/>
              <a:gd name="T5" fmla="*/ 2147483646 h 179"/>
              <a:gd name="T6" fmla="*/ 2147483646 w 239"/>
              <a:gd name="T7" fmla="*/ 0 h 179"/>
              <a:gd name="T8" fmla="*/ 2147483646 w 239"/>
              <a:gd name="T9" fmla="*/ 2147483646 h 1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39" h="179">
                <a:moveTo>
                  <a:pt x="65" y="174"/>
                </a:moveTo>
                <a:lnTo>
                  <a:pt x="0" y="179"/>
                </a:lnTo>
                <a:lnTo>
                  <a:pt x="173" y="5"/>
                </a:lnTo>
                <a:lnTo>
                  <a:pt x="239" y="0"/>
                </a:lnTo>
                <a:lnTo>
                  <a:pt x="65" y="174"/>
                </a:lnTo>
                <a:close/>
              </a:path>
            </a:pathLst>
          </a:custGeom>
          <a:solidFill>
            <a:srgbClr val="E4E4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3" name="Freeform 26">
            <a:extLst>
              <a:ext uri="{FF2B5EF4-FFF2-40B4-BE49-F238E27FC236}">
                <a16:creationId xmlns:a16="http://schemas.microsoft.com/office/drawing/2014/main" id="{E481C818-341A-2BF9-5E04-B8F829701929}"/>
              </a:ext>
            </a:extLst>
          </p:cNvPr>
          <p:cNvSpPr>
            <a:spLocks/>
          </p:cNvSpPr>
          <p:nvPr/>
        </p:nvSpPr>
        <p:spPr bwMode="auto">
          <a:xfrm>
            <a:off x="1801409" y="2806477"/>
            <a:ext cx="196850" cy="171450"/>
          </a:xfrm>
          <a:custGeom>
            <a:avLst/>
            <a:gdLst>
              <a:gd name="T0" fmla="*/ 2147483646 w 206"/>
              <a:gd name="T1" fmla="*/ 2147483646 h 176"/>
              <a:gd name="T2" fmla="*/ 0 w 206"/>
              <a:gd name="T3" fmla="*/ 2147483646 h 176"/>
              <a:gd name="T4" fmla="*/ 2147483646 w 206"/>
              <a:gd name="T5" fmla="*/ 2147483646 h 176"/>
              <a:gd name="T6" fmla="*/ 2147483646 w 206"/>
              <a:gd name="T7" fmla="*/ 0 h 176"/>
              <a:gd name="T8" fmla="*/ 2147483646 w 206"/>
              <a:gd name="T9" fmla="*/ 2147483646 h 1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6" h="176">
                <a:moveTo>
                  <a:pt x="32" y="174"/>
                </a:moveTo>
                <a:lnTo>
                  <a:pt x="0" y="176"/>
                </a:lnTo>
                <a:lnTo>
                  <a:pt x="174" y="4"/>
                </a:lnTo>
                <a:lnTo>
                  <a:pt x="206" y="0"/>
                </a:lnTo>
                <a:lnTo>
                  <a:pt x="32" y="174"/>
                </a:lnTo>
                <a:close/>
              </a:path>
            </a:pathLst>
          </a:custGeom>
          <a:solidFill>
            <a:srgbClr val="E4E4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4" name="Freeform 27">
            <a:extLst>
              <a:ext uri="{FF2B5EF4-FFF2-40B4-BE49-F238E27FC236}">
                <a16:creationId xmlns:a16="http://schemas.microsoft.com/office/drawing/2014/main" id="{277FB4B3-B72C-E662-233C-020B36E4B60D}"/>
              </a:ext>
            </a:extLst>
          </p:cNvPr>
          <p:cNvSpPr>
            <a:spLocks/>
          </p:cNvSpPr>
          <p:nvPr/>
        </p:nvSpPr>
        <p:spPr bwMode="auto">
          <a:xfrm>
            <a:off x="1769659" y="2811240"/>
            <a:ext cx="196850" cy="169862"/>
          </a:xfrm>
          <a:custGeom>
            <a:avLst/>
            <a:gdLst>
              <a:gd name="T0" fmla="*/ 2147483646 w 207"/>
              <a:gd name="T1" fmla="*/ 2147483646 h 175"/>
              <a:gd name="T2" fmla="*/ 0 w 207"/>
              <a:gd name="T3" fmla="*/ 2147483646 h 175"/>
              <a:gd name="T4" fmla="*/ 2147483646 w 207"/>
              <a:gd name="T5" fmla="*/ 2147483646 h 175"/>
              <a:gd name="T6" fmla="*/ 2147483646 w 207"/>
              <a:gd name="T7" fmla="*/ 0 h 175"/>
              <a:gd name="T8" fmla="*/ 2147483646 w 207"/>
              <a:gd name="T9" fmla="*/ 2147483646 h 1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7" h="175">
                <a:moveTo>
                  <a:pt x="33" y="172"/>
                </a:moveTo>
                <a:lnTo>
                  <a:pt x="0" y="175"/>
                </a:lnTo>
                <a:lnTo>
                  <a:pt x="173" y="1"/>
                </a:lnTo>
                <a:lnTo>
                  <a:pt x="207" y="0"/>
                </a:lnTo>
                <a:lnTo>
                  <a:pt x="33" y="172"/>
                </a:lnTo>
                <a:close/>
              </a:path>
            </a:pathLst>
          </a:custGeom>
          <a:solidFill>
            <a:srgbClr val="E5E5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5" name="Freeform 28">
            <a:extLst>
              <a:ext uri="{FF2B5EF4-FFF2-40B4-BE49-F238E27FC236}">
                <a16:creationId xmlns:a16="http://schemas.microsoft.com/office/drawing/2014/main" id="{80946983-9217-3AB1-80B7-7E2E18AF8946}"/>
              </a:ext>
            </a:extLst>
          </p:cNvPr>
          <p:cNvSpPr>
            <a:spLocks/>
          </p:cNvSpPr>
          <p:nvPr/>
        </p:nvSpPr>
        <p:spPr bwMode="auto">
          <a:xfrm>
            <a:off x="1679172" y="2812827"/>
            <a:ext cx="255587" cy="171450"/>
          </a:xfrm>
          <a:custGeom>
            <a:avLst/>
            <a:gdLst>
              <a:gd name="T0" fmla="*/ 2147483646 w 270"/>
              <a:gd name="T1" fmla="*/ 2147483646 h 180"/>
              <a:gd name="T2" fmla="*/ 0 w 270"/>
              <a:gd name="T3" fmla="*/ 2147483646 h 180"/>
              <a:gd name="T4" fmla="*/ 2147483646 w 270"/>
              <a:gd name="T5" fmla="*/ 2147483646 h 180"/>
              <a:gd name="T6" fmla="*/ 2147483646 w 270"/>
              <a:gd name="T7" fmla="*/ 0 h 180"/>
              <a:gd name="T8" fmla="*/ 2147483646 w 270"/>
              <a:gd name="T9" fmla="*/ 2147483646 h 1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70" h="180">
                <a:moveTo>
                  <a:pt x="97" y="174"/>
                </a:moveTo>
                <a:lnTo>
                  <a:pt x="0" y="180"/>
                </a:lnTo>
                <a:lnTo>
                  <a:pt x="174" y="6"/>
                </a:lnTo>
                <a:lnTo>
                  <a:pt x="270" y="0"/>
                </a:lnTo>
                <a:lnTo>
                  <a:pt x="97" y="174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6" name="Freeform 29">
            <a:extLst>
              <a:ext uri="{FF2B5EF4-FFF2-40B4-BE49-F238E27FC236}">
                <a16:creationId xmlns:a16="http://schemas.microsoft.com/office/drawing/2014/main" id="{3FF2937A-A7B0-90DC-5CEB-BBF43FD83C60}"/>
              </a:ext>
            </a:extLst>
          </p:cNvPr>
          <p:cNvSpPr>
            <a:spLocks/>
          </p:cNvSpPr>
          <p:nvPr/>
        </p:nvSpPr>
        <p:spPr bwMode="auto">
          <a:xfrm>
            <a:off x="1548997" y="2816002"/>
            <a:ext cx="295275" cy="173038"/>
          </a:xfrm>
          <a:custGeom>
            <a:avLst/>
            <a:gdLst>
              <a:gd name="T0" fmla="*/ 2147483646 w 309"/>
              <a:gd name="T1" fmla="*/ 2147483646 h 177"/>
              <a:gd name="T2" fmla="*/ 0 w 309"/>
              <a:gd name="T3" fmla="*/ 2147483646 h 177"/>
              <a:gd name="T4" fmla="*/ 2147483646 w 309"/>
              <a:gd name="T5" fmla="*/ 2147483646 h 177"/>
              <a:gd name="T6" fmla="*/ 2147483646 w 309"/>
              <a:gd name="T7" fmla="*/ 0 h 177"/>
              <a:gd name="T8" fmla="*/ 2147483646 w 309"/>
              <a:gd name="T9" fmla="*/ 2147483646 h 17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9" h="177">
                <a:moveTo>
                  <a:pt x="135" y="174"/>
                </a:moveTo>
                <a:lnTo>
                  <a:pt x="0" y="177"/>
                </a:lnTo>
                <a:lnTo>
                  <a:pt x="173" y="3"/>
                </a:lnTo>
                <a:lnTo>
                  <a:pt x="309" y="0"/>
                </a:lnTo>
                <a:lnTo>
                  <a:pt x="135" y="174"/>
                </a:lnTo>
                <a:close/>
              </a:path>
            </a:pathLst>
          </a:custGeom>
          <a:solidFill>
            <a:srgbClr val="E7E7E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7" name="Freeform 30">
            <a:extLst>
              <a:ext uri="{FF2B5EF4-FFF2-40B4-BE49-F238E27FC236}">
                <a16:creationId xmlns:a16="http://schemas.microsoft.com/office/drawing/2014/main" id="{9A73283A-0C37-0C81-4429-EF40516E3910}"/>
              </a:ext>
            </a:extLst>
          </p:cNvPr>
          <p:cNvSpPr>
            <a:spLocks/>
          </p:cNvSpPr>
          <p:nvPr/>
        </p:nvSpPr>
        <p:spPr bwMode="auto">
          <a:xfrm>
            <a:off x="1379134" y="2820765"/>
            <a:ext cx="334963" cy="171450"/>
          </a:xfrm>
          <a:custGeom>
            <a:avLst/>
            <a:gdLst>
              <a:gd name="T0" fmla="*/ 2147483646 w 354"/>
              <a:gd name="T1" fmla="*/ 2147483646 h 177"/>
              <a:gd name="T2" fmla="*/ 0 w 354"/>
              <a:gd name="T3" fmla="*/ 2147483646 h 177"/>
              <a:gd name="T4" fmla="*/ 2147483646 w 354"/>
              <a:gd name="T5" fmla="*/ 2147483646 h 177"/>
              <a:gd name="T6" fmla="*/ 2147483646 w 354"/>
              <a:gd name="T7" fmla="*/ 0 h 177"/>
              <a:gd name="T8" fmla="*/ 2147483646 w 354"/>
              <a:gd name="T9" fmla="*/ 2147483646 h 17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54" h="177">
                <a:moveTo>
                  <a:pt x="181" y="174"/>
                </a:moveTo>
                <a:lnTo>
                  <a:pt x="0" y="177"/>
                </a:lnTo>
                <a:lnTo>
                  <a:pt x="174" y="3"/>
                </a:lnTo>
                <a:lnTo>
                  <a:pt x="354" y="0"/>
                </a:lnTo>
                <a:lnTo>
                  <a:pt x="181" y="174"/>
                </a:lnTo>
                <a:close/>
              </a:path>
            </a:pathLst>
          </a:custGeom>
          <a:solidFill>
            <a:srgbClr val="E7E7E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8" name="Freeform 31">
            <a:extLst>
              <a:ext uri="{FF2B5EF4-FFF2-40B4-BE49-F238E27FC236}">
                <a16:creationId xmlns:a16="http://schemas.microsoft.com/office/drawing/2014/main" id="{AB728941-1146-2368-5558-C69F8F79A351}"/>
              </a:ext>
            </a:extLst>
          </p:cNvPr>
          <p:cNvSpPr>
            <a:spLocks/>
          </p:cNvSpPr>
          <p:nvPr/>
        </p:nvSpPr>
        <p:spPr bwMode="auto">
          <a:xfrm>
            <a:off x="1158472" y="2823940"/>
            <a:ext cx="385762" cy="168275"/>
          </a:xfrm>
          <a:custGeom>
            <a:avLst/>
            <a:gdLst>
              <a:gd name="T0" fmla="*/ 2147483646 w 406"/>
              <a:gd name="T1" fmla="*/ 2147483646 h 174"/>
              <a:gd name="T2" fmla="*/ 0 w 406"/>
              <a:gd name="T3" fmla="*/ 2147483646 h 174"/>
              <a:gd name="T4" fmla="*/ 2147483646 w 406"/>
              <a:gd name="T5" fmla="*/ 0 h 174"/>
              <a:gd name="T6" fmla="*/ 2147483646 w 406"/>
              <a:gd name="T7" fmla="*/ 0 h 174"/>
              <a:gd name="T8" fmla="*/ 2147483646 w 406"/>
              <a:gd name="T9" fmla="*/ 2147483646 h 1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06" h="174">
                <a:moveTo>
                  <a:pt x="232" y="174"/>
                </a:moveTo>
                <a:lnTo>
                  <a:pt x="0" y="174"/>
                </a:lnTo>
                <a:lnTo>
                  <a:pt x="174" y="0"/>
                </a:lnTo>
                <a:lnTo>
                  <a:pt x="406" y="0"/>
                </a:lnTo>
                <a:lnTo>
                  <a:pt x="232" y="174"/>
                </a:lnTo>
                <a:close/>
              </a:path>
            </a:pathLst>
          </a:custGeom>
          <a:solidFill>
            <a:srgbClr val="E7E7E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9" name="Freeform 32">
            <a:extLst>
              <a:ext uri="{FF2B5EF4-FFF2-40B4-BE49-F238E27FC236}">
                <a16:creationId xmlns:a16="http://schemas.microsoft.com/office/drawing/2014/main" id="{31B40F8D-0BF0-2925-C4D6-2DE368187B66}"/>
              </a:ext>
            </a:extLst>
          </p:cNvPr>
          <p:cNvSpPr>
            <a:spLocks/>
          </p:cNvSpPr>
          <p:nvPr/>
        </p:nvSpPr>
        <p:spPr bwMode="auto">
          <a:xfrm>
            <a:off x="5516159" y="2823940"/>
            <a:ext cx="192088" cy="3049587"/>
          </a:xfrm>
          <a:custGeom>
            <a:avLst/>
            <a:gdLst>
              <a:gd name="T0" fmla="*/ 2147483646 w 201"/>
              <a:gd name="T1" fmla="*/ 2147483646 h 3150"/>
              <a:gd name="T2" fmla="*/ 0 w 201"/>
              <a:gd name="T3" fmla="*/ 2147483646 h 3150"/>
              <a:gd name="T4" fmla="*/ 2147483646 w 201"/>
              <a:gd name="T5" fmla="*/ 0 h 3150"/>
              <a:gd name="T6" fmla="*/ 2147483646 w 201"/>
              <a:gd name="T7" fmla="*/ 2147483646 h 3150"/>
              <a:gd name="T8" fmla="*/ 2147483646 w 201"/>
              <a:gd name="T9" fmla="*/ 2147483646 h 31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1" h="3150">
                <a:moveTo>
                  <a:pt x="27" y="3150"/>
                </a:moveTo>
                <a:lnTo>
                  <a:pt x="0" y="174"/>
                </a:lnTo>
                <a:lnTo>
                  <a:pt x="174" y="0"/>
                </a:lnTo>
                <a:lnTo>
                  <a:pt x="201" y="2976"/>
                </a:lnTo>
                <a:lnTo>
                  <a:pt x="27" y="3150"/>
                </a:lnTo>
                <a:close/>
              </a:path>
            </a:pathLst>
          </a:custGeom>
          <a:solidFill>
            <a:srgbClr val="C0C0C0"/>
          </a:solidFill>
          <a:ln w="1270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0" name="Freeform 33">
            <a:extLst>
              <a:ext uri="{FF2B5EF4-FFF2-40B4-BE49-F238E27FC236}">
                <a16:creationId xmlns:a16="http://schemas.microsoft.com/office/drawing/2014/main" id="{59BE40D5-D61A-2DF5-AD2C-2BF3BBE1700C}"/>
              </a:ext>
            </a:extLst>
          </p:cNvPr>
          <p:cNvSpPr>
            <a:spLocks/>
          </p:cNvSpPr>
          <p:nvPr/>
        </p:nvSpPr>
        <p:spPr bwMode="auto">
          <a:xfrm>
            <a:off x="4936722" y="2820765"/>
            <a:ext cx="747712" cy="171450"/>
          </a:xfrm>
          <a:custGeom>
            <a:avLst/>
            <a:gdLst>
              <a:gd name="T0" fmla="*/ 2147483646 w 785"/>
              <a:gd name="T1" fmla="*/ 2147483646 h 177"/>
              <a:gd name="T2" fmla="*/ 0 w 785"/>
              <a:gd name="T3" fmla="*/ 2147483646 h 177"/>
              <a:gd name="T4" fmla="*/ 2147483646 w 785"/>
              <a:gd name="T5" fmla="*/ 0 h 177"/>
              <a:gd name="T6" fmla="*/ 2147483646 w 785"/>
              <a:gd name="T7" fmla="*/ 2147483646 h 177"/>
              <a:gd name="T8" fmla="*/ 2147483646 w 785"/>
              <a:gd name="T9" fmla="*/ 2147483646 h 17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85" h="177">
                <a:moveTo>
                  <a:pt x="611" y="177"/>
                </a:moveTo>
                <a:lnTo>
                  <a:pt x="0" y="174"/>
                </a:lnTo>
                <a:lnTo>
                  <a:pt x="174" y="0"/>
                </a:lnTo>
                <a:lnTo>
                  <a:pt x="785" y="3"/>
                </a:lnTo>
                <a:lnTo>
                  <a:pt x="611" y="177"/>
                </a:lnTo>
                <a:close/>
              </a:path>
            </a:pathLst>
          </a:custGeom>
          <a:solidFill>
            <a:srgbClr val="E8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1" name="Freeform 34">
            <a:extLst>
              <a:ext uri="{FF2B5EF4-FFF2-40B4-BE49-F238E27FC236}">
                <a16:creationId xmlns:a16="http://schemas.microsoft.com/office/drawing/2014/main" id="{945F3225-3B5A-3A44-6C58-1FFE4D57351B}"/>
              </a:ext>
            </a:extLst>
          </p:cNvPr>
          <p:cNvSpPr>
            <a:spLocks/>
          </p:cNvSpPr>
          <p:nvPr/>
        </p:nvSpPr>
        <p:spPr bwMode="auto">
          <a:xfrm>
            <a:off x="4743047" y="2820765"/>
            <a:ext cx="358775" cy="168275"/>
          </a:xfrm>
          <a:custGeom>
            <a:avLst/>
            <a:gdLst>
              <a:gd name="T0" fmla="*/ 2147483646 w 377"/>
              <a:gd name="T1" fmla="*/ 2147483646 h 174"/>
              <a:gd name="T2" fmla="*/ 0 w 377"/>
              <a:gd name="T3" fmla="*/ 2147483646 h 174"/>
              <a:gd name="T4" fmla="*/ 2147483646 w 377"/>
              <a:gd name="T5" fmla="*/ 0 h 174"/>
              <a:gd name="T6" fmla="*/ 2147483646 w 377"/>
              <a:gd name="T7" fmla="*/ 0 h 174"/>
              <a:gd name="T8" fmla="*/ 2147483646 w 377"/>
              <a:gd name="T9" fmla="*/ 2147483646 h 1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77" h="174">
                <a:moveTo>
                  <a:pt x="203" y="174"/>
                </a:moveTo>
                <a:lnTo>
                  <a:pt x="0" y="174"/>
                </a:lnTo>
                <a:lnTo>
                  <a:pt x="174" y="0"/>
                </a:lnTo>
                <a:lnTo>
                  <a:pt x="377" y="0"/>
                </a:lnTo>
                <a:lnTo>
                  <a:pt x="203" y="174"/>
                </a:lnTo>
                <a:close/>
              </a:path>
            </a:pathLst>
          </a:custGeom>
          <a:solidFill>
            <a:srgbClr val="E8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2" name="Freeform 35">
            <a:extLst>
              <a:ext uri="{FF2B5EF4-FFF2-40B4-BE49-F238E27FC236}">
                <a16:creationId xmlns:a16="http://schemas.microsoft.com/office/drawing/2014/main" id="{10C4D1E2-3086-0509-496F-F811403688CD}"/>
              </a:ext>
            </a:extLst>
          </p:cNvPr>
          <p:cNvSpPr>
            <a:spLocks/>
          </p:cNvSpPr>
          <p:nvPr/>
        </p:nvSpPr>
        <p:spPr bwMode="auto">
          <a:xfrm>
            <a:off x="4630334" y="2820765"/>
            <a:ext cx="279400" cy="169862"/>
          </a:xfrm>
          <a:custGeom>
            <a:avLst/>
            <a:gdLst>
              <a:gd name="T0" fmla="*/ 2147483646 w 294"/>
              <a:gd name="T1" fmla="*/ 2147483646 h 176"/>
              <a:gd name="T2" fmla="*/ 0 w 294"/>
              <a:gd name="T3" fmla="*/ 2147483646 h 176"/>
              <a:gd name="T4" fmla="*/ 2147483646 w 294"/>
              <a:gd name="T5" fmla="*/ 2147483646 h 176"/>
              <a:gd name="T6" fmla="*/ 2147483646 w 294"/>
              <a:gd name="T7" fmla="*/ 0 h 176"/>
              <a:gd name="T8" fmla="*/ 2147483646 w 294"/>
              <a:gd name="T9" fmla="*/ 2147483646 h 1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4" h="176">
                <a:moveTo>
                  <a:pt x="120" y="174"/>
                </a:moveTo>
                <a:lnTo>
                  <a:pt x="0" y="176"/>
                </a:lnTo>
                <a:lnTo>
                  <a:pt x="175" y="2"/>
                </a:lnTo>
                <a:lnTo>
                  <a:pt x="294" y="0"/>
                </a:lnTo>
                <a:lnTo>
                  <a:pt x="120" y="174"/>
                </a:lnTo>
                <a:close/>
              </a:path>
            </a:pathLst>
          </a:custGeom>
          <a:solidFill>
            <a:srgbClr val="E7E7E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3" name="Freeform 36">
            <a:extLst>
              <a:ext uri="{FF2B5EF4-FFF2-40B4-BE49-F238E27FC236}">
                <a16:creationId xmlns:a16="http://schemas.microsoft.com/office/drawing/2014/main" id="{18968CD2-2083-D272-1019-40099F9F915A}"/>
              </a:ext>
            </a:extLst>
          </p:cNvPr>
          <p:cNvSpPr>
            <a:spLocks/>
          </p:cNvSpPr>
          <p:nvPr/>
        </p:nvSpPr>
        <p:spPr bwMode="auto">
          <a:xfrm>
            <a:off x="4289022" y="2822352"/>
            <a:ext cx="506412" cy="169863"/>
          </a:xfrm>
          <a:custGeom>
            <a:avLst/>
            <a:gdLst>
              <a:gd name="T0" fmla="*/ 2147483646 w 533"/>
              <a:gd name="T1" fmla="*/ 2147483646 h 175"/>
              <a:gd name="T2" fmla="*/ 0 w 533"/>
              <a:gd name="T3" fmla="*/ 2147483646 h 175"/>
              <a:gd name="T4" fmla="*/ 2147483646 w 533"/>
              <a:gd name="T5" fmla="*/ 2147483646 h 175"/>
              <a:gd name="T6" fmla="*/ 2147483646 w 533"/>
              <a:gd name="T7" fmla="*/ 0 h 175"/>
              <a:gd name="T8" fmla="*/ 2147483646 w 533"/>
              <a:gd name="T9" fmla="*/ 2147483646 h 1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33" h="175">
                <a:moveTo>
                  <a:pt x="358" y="174"/>
                </a:moveTo>
                <a:lnTo>
                  <a:pt x="0" y="175"/>
                </a:lnTo>
                <a:lnTo>
                  <a:pt x="174" y="1"/>
                </a:lnTo>
                <a:lnTo>
                  <a:pt x="533" y="0"/>
                </a:lnTo>
                <a:lnTo>
                  <a:pt x="358" y="174"/>
                </a:lnTo>
                <a:close/>
              </a:path>
            </a:pathLst>
          </a:custGeom>
          <a:solidFill>
            <a:srgbClr val="E7E7E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4" name="Rectangle 37">
            <a:extLst>
              <a:ext uri="{FF2B5EF4-FFF2-40B4-BE49-F238E27FC236}">
                <a16:creationId xmlns:a16="http://schemas.microsoft.com/office/drawing/2014/main" id="{53CD5D75-076D-2225-6247-6503CEA459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334" y="3208115"/>
            <a:ext cx="1247775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r-FR" altLang="fr-FR"/>
          </a:p>
        </p:txBody>
      </p:sp>
      <p:sp>
        <p:nvSpPr>
          <p:cNvPr id="45" name="Rectangle 38">
            <a:extLst>
              <a:ext uri="{FF2B5EF4-FFF2-40B4-BE49-F238E27FC236}">
                <a16:creationId xmlns:a16="http://schemas.microsoft.com/office/drawing/2014/main" id="{AAA7B3AC-EA12-EEF5-AD93-B75D6AB8D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1947" y="4984527"/>
            <a:ext cx="2312987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r-FR" altLang="fr-FR"/>
          </a:p>
        </p:txBody>
      </p:sp>
      <p:sp>
        <p:nvSpPr>
          <p:cNvPr id="46" name="Rectangle 39">
            <a:extLst>
              <a:ext uri="{FF2B5EF4-FFF2-40B4-BE49-F238E27FC236}">
                <a16:creationId xmlns:a16="http://schemas.microsoft.com/office/drawing/2014/main" id="{5322BAEA-DD5A-5372-EBF6-74D03C8BA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8822" y="5444902"/>
            <a:ext cx="6667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sz="1200" b="1">
                <a:solidFill>
                  <a:srgbClr val="3333CC"/>
                </a:solidFill>
                <a:latin typeface="Comic Sans MS" panose="030F0702030302020204" pitchFamily="66" charset="0"/>
              </a:rPr>
              <a:t> </a:t>
            </a:r>
            <a:endParaRPr lang="fr-FR" altLang="fr-FR" sz="2400">
              <a:latin typeface="Times New Roman" panose="02020603050405020304" pitchFamily="18" charset="0"/>
            </a:endParaRPr>
          </a:p>
        </p:txBody>
      </p:sp>
      <p:sp>
        <p:nvSpPr>
          <p:cNvPr id="47" name="Rectangle 40">
            <a:extLst>
              <a:ext uri="{FF2B5EF4-FFF2-40B4-BE49-F238E27FC236}">
                <a16:creationId xmlns:a16="http://schemas.microsoft.com/office/drawing/2014/main" id="{ACA3C4DC-2CB0-1B77-1460-2E484C930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3547" y="2477865"/>
            <a:ext cx="1693862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r-FR" altLang="fr-FR"/>
          </a:p>
        </p:txBody>
      </p:sp>
      <p:sp>
        <p:nvSpPr>
          <p:cNvPr id="48" name="Rectangle 41">
            <a:extLst>
              <a:ext uri="{FF2B5EF4-FFF2-40B4-BE49-F238E27FC236}">
                <a16:creationId xmlns:a16="http://schemas.microsoft.com/office/drawing/2014/main" id="{5A2325F9-301E-4B4D-0A90-88715211B1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9809" y="3160490"/>
            <a:ext cx="13271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r-FR" altLang="fr-FR"/>
          </a:p>
        </p:txBody>
      </p:sp>
      <p:sp>
        <p:nvSpPr>
          <p:cNvPr id="49" name="Freeform 42">
            <a:extLst>
              <a:ext uri="{FF2B5EF4-FFF2-40B4-BE49-F238E27FC236}">
                <a16:creationId xmlns:a16="http://schemas.microsoft.com/office/drawing/2014/main" id="{CB268BA0-2E0B-08F2-552D-2D11101317D6}"/>
              </a:ext>
            </a:extLst>
          </p:cNvPr>
          <p:cNvSpPr>
            <a:spLocks/>
          </p:cNvSpPr>
          <p:nvPr/>
        </p:nvSpPr>
        <p:spPr bwMode="auto">
          <a:xfrm rot="20231397">
            <a:off x="2404659" y="2850927"/>
            <a:ext cx="269875" cy="185738"/>
          </a:xfrm>
          <a:custGeom>
            <a:avLst/>
            <a:gdLst>
              <a:gd name="T0" fmla="*/ 0 w 176"/>
              <a:gd name="T1" fmla="*/ 2147483646 h 316"/>
              <a:gd name="T2" fmla="*/ 2147483646 w 176"/>
              <a:gd name="T3" fmla="*/ 2147483646 h 316"/>
              <a:gd name="T4" fmla="*/ 2147483646 w 176"/>
              <a:gd name="T5" fmla="*/ 0 h 316"/>
              <a:gd name="T6" fmla="*/ 2147483646 w 176"/>
              <a:gd name="T7" fmla="*/ 2147483646 h 316"/>
              <a:gd name="T8" fmla="*/ 0 w 176"/>
              <a:gd name="T9" fmla="*/ 2147483646 h 3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6" h="316">
                <a:moveTo>
                  <a:pt x="0" y="316"/>
                </a:moveTo>
                <a:lnTo>
                  <a:pt x="2" y="174"/>
                </a:lnTo>
                <a:lnTo>
                  <a:pt x="176" y="0"/>
                </a:lnTo>
                <a:lnTo>
                  <a:pt x="173" y="142"/>
                </a:lnTo>
                <a:lnTo>
                  <a:pt x="0" y="316"/>
                </a:lnTo>
                <a:close/>
              </a:path>
            </a:pathLst>
          </a:custGeom>
          <a:solidFill>
            <a:srgbClr val="A4A4A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0" name="Freeform 43">
            <a:extLst>
              <a:ext uri="{FF2B5EF4-FFF2-40B4-BE49-F238E27FC236}">
                <a16:creationId xmlns:a16="http://schemas.microsoft.com/office/drawing/2014/main" id="{DD0CAB1E-3C79-9A25-C5D3-43B6355AE86F}"/>
              </a:ext>
            </a:extLst>
          </p:cNvPr>
          <p:cNvSpPr>
            <a:spLocks/>
          </p:cNvSpPr>
          <p:nvPr/>
        </p:nvSpPr>
        <p:spPr bwMode="auto">
          <a:xfrm rot="5418035">
            <a:off x="3214285" y="1384077"/>
            <a:ext cx="239712" cy="3049587"/>
          </a:xfrm>
          <a:custGeom>
            <a:avLst/>
            <a:gdLst>
              <a:gd name="T0" fmla="*/ 2147483646 w 201"/>
              <a:gd name="T1" fmla="*/ 2147483646 h 3150"/>
              <a:gd name="T2" fmla="*/ 0 w 201"/>
              <a:gd name="T3" fmla="*/ 2147483646 h 3150"/>
              <a:gd name="T4" fmla="*/ 2147483646 w 201"/>
              <a:gd name="T5" fmla="*/ 0 h 3150"/>
              <a:gd name="T6" fmla="*/ 2147483646 w 201"/>
              <a:gd name="T7" fmla="*/ 2147483646 h 3150"/>
              <a:gd name="T8" fmla="*/ 2147483646 w 201"/>
              <a:gd name="T9" fmla="*/ 2147483646 h 31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1" h="3150">
                <a:moveTo>
                  <a:pt x="27" y="3150"/>
                </a:moveTo>
                <a:lnTo>
                  <a:pt x="0" y="174"/>
                </a:lnTo>
                <a:lnTo>
                  <a:pt x="174" y="0"/>
                </a:lnTo>
                <a:lnTo>
                  <a:pt x="201" y="2976"/>
                </a:lnTo>
                <a:lnTo>
                  <a:pt x="27" y="3150"/>
                </a:lnTo>
                <a:close/>
              </a:path>
            </a:pathLst>
          </a:custGeom>
          <a:solidFill>
            <a:srgbClr val="6666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1" name="Freeform 44">
            <a:extLst>
              <a:ext uri="{FF2B5EF4-FFF2-40B4-BE49-F238E27FC236}">
                <a16:creationId xmlns:a16="http://schemas.microsoft.com/office/drawing/2014/main" id="{F462FE4D-83AA-C84B-682F-81996859322E}"/>
              </a:ext>
            </a:extLst>
          </p:cNvPr>
          <p:cNvSpPr>
            <a:spLocks/>
          </p:cNvSpPr>
          <p:nvPr/>
        </p:nvSpPr>
        <p:spPr bwMode="auto">
          <a:xfrm>
            <a:off x="2134784" y="2779490"/>
            <a:ext cx="3048000" cy="227012"/>
          </a:xfrm>
          <a:custGeom>
            <a:avLst/>
            <a:gdLst>
              <a:gd name="T0" fmla="*/ 0 w 1920"/>
              <a:gd name="T1" fmla="*/ 2147483646 h 143"/>
              <a:gd name="T2" fmla="*/ 2147483646 w 1920"/>
              <a:gd name="T3" fmla="*/ 0 h 143"/>
              <a:gd name="T4" fmla="*/ 2147483646 w 1920"/>
              <a:gd name="T5" fmla="*/ 2147483646 h 143"/>
              <a:gd name="T6" fmla="*/ 2147483646 w 1920"/>
              <a:gd name="T7" fmla="*/ 2147483646 h 143"/>
              <a:gd name="T8" fmla="*/ 2147483646 w 1920"/>
              <a:gd name="T9" fmla="*/ 2147483646 h 143"/>
              <a:gd name="T10" fmla="*/ 0 w 1920"/>
              <a:gd name="T11" fmla="*/ 2147483646 h 14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920" h="143">
                <a:moveTo>
                  <a:pt x="0" y="11"/>
                </a:moveTo>
                <a:lnTo>
                  <a:pt x="1815" y="0"/>
                </a:lnTo>
                <a:lnTo>
                  <a:pt x="1920" y="133"/>
                </a:lnTo>
                <a:lnTo>
                  <a:pt x="921" y="143"/>
                </a:lnTo>
                <a:lnTo>
                  <a:pt x="105" y="143"/>
                </a:lnTo>
                <a:lnTo>
                  <a:pt x="0" y="1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2" name="Freeform 45">
            <a:extLst>
              <a:ext uri="{FF2B5EF4-FFF2-40B4-BE49-F238E27FC236}">
                <a16:creationId xmlns:a16="http://schemas.microsoft.com/office/drawing/2014/main" id="{CAE79209-5580-706C-1B20-44FC2670C024}"/>
              </a:ext>
            </a:extLst>
          </p:cNvPr>
          <p:cNvSpPr>
            <a:spLocks/>
          </p:cNvSpPr>
          <p:nvPr/>
        </p:nvSpPr>
        <p:spPr bwMode="auto">
          <a:xfrm>
            <a:off x="2498322" y="3000152"/>
            <a:ext cx="1787525" cy="15875"/>
          </a:xfrm>
          <a:custGeom>
            <a:avLst/>
            <a:gdLst>
              <a:gd name="T0" fmla="*/ 0 w 1126"/>
              <a:gd name="T1" fmla="*/ 2147483646 h 10"/>
              <a:gd name="T2" fmla="*/ 2147483646 w 1126"/>
              <a:gd name="T3" fmla="*/ 0 h 1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126" h="10">
                <a:moveTo>
                  <a:pt x="0" y="10"/>
                </a:moveTo>
                <a:lnTo>
                  <a:pt x="1126" y="0"/>
                </a:lnTo>
              </a:path>
            </a:pathLst>
          </a:custGeom>
          <a:noFill/>
          <a:ln w="19050" cmpd="sng">
            <a:solidFill>
              <a:schemeClr val="bg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53" name="Group 46">
            <a:extLst>
              <a:ext uri="{FF2B5EF4-FFF2-40B4-BE49-F238E27FC236}">
                <a16:creationId xmlns:a16="http://schemas.microsoft.com/office/drawing/2014/main" id="{7245FE42-4522-1955-AC31-B8E57DCD7CAB}"/>
              </a:ext>
            </a:extLst>
          </p:cNvPr>
          <p:cNvGrpSpPr>
            <a:grpSpLocks/>
          </p:cNvGrpSpPr>
          <p:nvPr/>
        </p:nvGrpSpPr>
        <p:grpSpPr bwMode="auto">
          <a:xfrm>
            <a:off x="2449109" y="2869977"/>
            <a:ext cx="1905000" cy="1974850"/>
            <a:chOff x="3264" y="1864"/>
            <a:chExt cx="1200" cy="1244"/>
          </a:xfrm>
        </p:grpSpPr>
        <p:sp>
          <p:nvSpPr>
            <p:cNvPr id="54" name="Freeform 47">
              <a:extLst>
                <a:ext uri="{FF2B5EF4-FFF2-40B4-BE49-F238E27FC236}">
                  <a16:creationId xmlns:a16="http://schemas.microsoft.com/office/drawing/2014/main" id="{BA5DA500-9D92-3FA2-EB13-1A51793E53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0" y="1864"/>
              <a:ext cx="1104" cy="1151"/>
            </a:xfrm>
            <a:custGeom>
              <a:avLst/>
              <a:gdLst>
                <a:gd name="T0" fmla="*/ 0 w 1152"/>
                <a:gd name="T1" fmla="*/ 11 h 1151"/>
                <a:gd name="T2" fmla="*/ 722 w 1152"/>
                <a:gd name="T3" fmla="*/ 0 h 1151"/>
                <a:gd name="T4" fmla="*/ 715 w 1152"/>
                <a:gd name="T5" fmla="*/ 1149 h 1151"/>
                <a:gd name="T6" fmla="*/ 10 w 1152"/>
                <a:gd name="T7" fmla="*/ 1151 h 1151"/>
                <a:gd name="T8" fmla="*/ 0 w 1152"/>
                <a:gd name="T9" fmla="*/ 11 h 11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52" h="1151">
                  <a:moveTo>
                    <a:pt x="0" y="11"/>
                  </a:moveTo>
                  <a:lnTo>
                    <a:pt x="1152" y="0"/>
                  </a:lnTo>
                  <a:lnTo>
                    <a:pt x="1142" y="1149"/>
                  </a:lnTo>
                  <a:lnTo>
                    <a:pt x="10" y="115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55" name="Group 48">
              <a:extLst>
                <a:ext uri="{FF2B5EF4-FFF2-40B4-BE49-F238E27FC236}">
                  <a16:creationId xmlns:a16="http://schemas.microsoft.com/office/drawing/2014/main" id="{F72A79B1-5E0A-6CDF-0566-7FEDA4F3EA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87" y="2985"/>
              <a:ext cx="1039" cy="123"/>
              <a:chOff x="3414" y="2987"/>
              <a:chExt cx="1039" cy="123"/>
            </a:xfrm>
          </p:grpSpPr>
          <p:sp>
            <p:nvSpPr>
              <p:cNvPr id="218" name="Freeform 49">
                <a:extLst>
                  <a:ext uri="{FF2B5EF4-FFF2-40B4-BE49-F238E27FC236}">
                    <a16:creationId xmlns:a16="http://schemas.microsoft.com/office/drawing/2014/main" id="{387ED92C-6DBE-3270-3B77-168A94E140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6" y="3005"/>
                <a:ext cx="1007" cy="105"/>
              </a:xfrm>
              <a:custGeom>
                <a:avLst/>
                <a:gdLst>
                  <a:gd name="T0" fmla="*/ 5 w 1679"/>
                  <a:gd name="T1" fmla="*/ 1 h 173"/>
                  <a:gd name="T2" fmla="*/ 0 w 1679"/>
                  <a:gd name="T3" fmla="*/ 1 h 173"/>
                  <a:gd name="T4" fmla="*/ 1 w 1679"/>
                  <a:gd name="T5" fmla="*/ 0 h 173"/>
                  <a:gd name="T6" fmla="*/ 6 w 1679"/>
                  <a:gd name="T7" fmla="*/ 0 h 173"/>
                  <a:gd name="T8" fmla="*/ 5 w 1679"/>
                  <a:gd name="T9" fmla="*/ 1 h 1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79" h="173">
                    <a:moveTo>
                      <a:pt x="1505" y="173"/>
                    </a:moveTo>
                    <a:lnTo>
                      <a:pt x="0" y="173"/>
                    </a:lnTo>
                    <a:lnTo>
                      <a:pt x="174" y="0"/>
                    </a:lnTo>
                    <a:lnTo>
                      <a:pt x="1679" y="0"/>
                    </a:lnTo>
                    <a:lnTo>
                      <a:pt x="1505" y="173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9" name="Freeform 50">
                <a:extLst>
                  <a:ext uri="{FF2B5EF4-FFF2-40B4-BE49-F238E27FC236}">
                    <a16:creationId xmlns:a16="http://schemas.microsoft.com/office/drawing/2014/main" id="{71150877-BC91-EE92-088C-0EAA3E899F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9" y="3003"/>
                <a:ext cx="112" cy="107"/>
              </a:xfrm>
              <a:custGeom>
                <a:avLst/>
                <a:gdLst>
                  <a:gd name="T0" fmla="*/ 1 w 188"/>
                  <a:gd name="T1" fmla="*/ 1 h 178"/>
                  <a:gd name="T2" fmla="*/ 0 w 188"/>
                  <a:gd name="T3" fmla="*/ 1 h 178"/>
                  <a:gd name="T4" fmla="*/ 1 w 188"/>
                  <a:gd name="T5" fmla="*/ 0 h 178"/>
                  <a:gd name="T6" fmla="*/ 1 w 188"/>
                  <a:gd name="T7" fmla="*/ 1 h 178"/>
                  <a:gd name="T8" fmla="*/ 1 w 188"/>
                  <a:gd name="T9" fmla="*/ 1 h 1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8" h="178">
                    <a:moveTo>
                      <a:pt x="14" y="178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88" y="5"/>
                    </a:lnTo>
                    <a:lnTo>
                      <a:pt x="14" y="178"/>
                    </a:lnTo>
                    <a:close/>
                  </a:path>
                </a:pathLst>
              </a:custGeom>
              <a:solidFill>
                <a:srgbClr val="ECEC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0" name="Freeform 51">
                <a:extLst>
                  <a:ext uri="{FF2B5EF4-FFF2-40B4-BE49-F238E27FC236}">
                    <a16:creationId xmlns:a16="http://schemas.microsoft.com/office/drawing/2014/main" id="{752AA33C-00EB-BEB1-26AF-C70E7D2443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0" y="2998"/>
                <a:ext cx="112" cy="111"/>
              </a:xfrm>
              <a:custGeom>
                <a:avLst/>
                <a:gdLst>
                  <a:gd name="T0" fmla="*/ 1 w 187"/>
                  <a:gd name="T1" fmla="*/ 1 h 181"/>
                  <a:gd name="T2" fmla="*/ 0 w 187"/>
                  <a:gd name="T3" fmla="*/ 1 h 181"/>
                  <a:gd name="T4" fmla="*/ 1 w 187"/>
                  <a:gd name="T5" fmla="*/ 0 h 181"/>
                  <a:gd name="T6" fmla="*/ 1 w 187"/>
                  <a:gd name="T7" fmla="*/ 1 h 181"/>
                  <a:gd name="T8" fmla="*/ 1 w 187"/>
                  <a:gd name="T9" fmla="*/ 1 h 1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7" h="181">
                    <a:moveTo>
                      <a:pt x="15" y="181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87" y="7"/>
                    </a:lnTo>
                    <a:lnTo>
                      <a:pt x="15" y="181"/>
                    </a:lnTo>
                    <a:close/>
                  </a:path>
                </a:pathLst>
              </a:custGeom>
              <a:solidFill>
                <a:srgbClr val="ECEC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" name="Freeform 52">
                <a:extLst>
                  <a:ext uri="{FF2B5EF4-FFF2-40B4-BE49-F238E27FC236}">
                    <a16:creationId xmlns:a16="http://schemas.microsoft.com/office/drawing/2014/main" id="{A925D0AD-FBCA-3FBE-CD28-50C02FA2CE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4" y="3000"/>
                <a:ext cx="108" cy="109"/>
              </a:xfrm>
              <a:custGeom>
                <a:avLst/>
                <a:gdLst>
                  <a:gd name="T0" fmla="*/ 1 w 179"/>
                  <a:gd name="T1" fmla="*/ 1 h 177"/>
                  <a:gd name="T2" fmla="*/ 0 w 179"/>
                  <a:gd name="T3" fmla="*/ 1 h 177"/>
                  <a:gd name="T4" fmla="*/ 1 w 179"/>
                  <a:gd name="T5" fmla="*/ 0 h 177"/>
                  <a:gd name="T6" fmla="*/ 1 w 179"/>
                  <a:gd name="T7" fmla="*/ 1 h 177"/>
                  <a:gd name="T8" fmla="*/ 1 w 179"/>
                  <a:gd name="T9" fmla="*/ 1 h 1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9" h="177">
                    <a:moveTo>
                      <a:pt x="7" y="177"/>
                    </a:moveTo>
                    <a:lnTo>
                      <a:pt x="0" y="174"/>
                    </a:lnTo>
                    <a:lnTo>
                      <a:pt x="173" y="0"/>
                    </a:lnTo>
                    <a:lnTo>
                      <a:pt x="179" y="3"/>
                    </a:lnTo>
                    <a:lnTo>
                      <a:pt x="7" y="177"/>
                    </a:lnTo>
                    <a:close/>
                  </a:path>
                </a:pathLst>
              </a:custGeom>
              <a:solidFill>
                <a:srgbClr val="ECEC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2" name="Freeform 53">
                <a:extLst>
                  <a:ext uri="{FF2B5EF4-FFF2-40B4-BE49-F238E27FC236}">
                    <a16:creationId xmlns:a16="http://schemas.microsoft.com/office/drawing/2014/main" id="{2ED6B9B0-B88C-EA85-711B-DA4400875C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0" y="2998"/>
                <a:ext cx="107" cy="109"/>
              </a:xfrm>
              <a:custGeom>
                <a:avLst/>
                <a:gdLst>
                  <a:gd name="T0" fmla="*/ 1 w 181"/>
                  <a:gd name="T1" fmla="*/ 1 h 178"/>
                  <a:gd name="T2" fmla="*/ 0 w 181"/>
                  <a:gd name="T3" fmla="*/ 1 h 178"/>
                  <a:gd name="T4" fmla="*/ 1 w 181"/>
                  <a:gd name="T5" fmla="*/ 0 h 178"/>
                  <a:gd name="T6" fmla="*/ 1 w 181"/>
                  <a:gd name="T7" fmla="*/ 1 h 178"/>
                  <a:gd name="T8" fmla="*/ 1 w 181"/>
                  <a:gd name="T9" fmla="*/ 1 h 1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1" h="178">
                    <a:moveTo>
                      <a:pt x="8" y="178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81" y="4"/>
                    </a:lnTo>
                    <a:lnTo>
                      <a:pt x="8" y="178"/>
                    </a:ln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3" name="Freeform 54">
                <a:extLst>
                  <a:ext uri="{FF2B5EF4-FFF2-40B4-BE49-F238E27FC236}">
                    <a16:creationId xmlns:a16="http://schemas.microsoft.com/office/drawing/2014/main" id="{DD5F0ECD-3EF1-FC3A-4B53-68BBC3F653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993"/>
                <a:ext cx="112" cy="111"/>
              </a:xfrm>
              <a:custGeom>
                <a:avLst/>
                <a:gdLst>
                  <a:gd name="T0" fmla="*/ 1 w 186"/>
                  <a:gd name="T1" fmla="*/ 1 h 182"/>
                  <a:gd name="T2" fmla="*/ 0 w 186"/>
                  <a:gd name="T3" fmla="*/ 1 h 182"/>
                  <a:gd name="T4" fmla="*/ 1 w 186"/>
                  <a:gd name="T5" fmla="*/ 0 h 182"/>
                  <a:gd name="T6" fmla="*/ 1 w 186"/>
                  <a:gd name="T7" fmla="*/ 1 h 182"/>
                  <a:gd name="T8" fmla="*/ 1 w 186"/>
                  <a:gd name="T9" fmla="*/ 1 h 1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6" h="182">
                    <a:moveTo>
                      <a:pt x="12" y="182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86" y="8"/>
                    </a:lnTo>
                    <a:lnTo>
                      <a:pt x="12" y="182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4" name="Freeform 55">
                <a:extLst>
                  <a:ext uri="{FF2B5EF4-FFF2-40B4-BE49-F238E27FC236}">
                    <a16:creationId xmlns:a16="http://schemas.microsoft.com/office/drawing/2014/main" id="{8A3786E2-7DFA-6126-7F9A-6F7EE0EEB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7" y="2997"/>
                <a:ext cx="107" cy="107"/>
              </a:xfrm>
              <a:custGeom>
                <a:avLst/>
                <a:gdLst>
                  <a:gd name="T0" fmla="*/ 1 w 178"/>
                  <a:gd name="T1" fmla="*/ 1 h 175"/>
                  <a:gd name="T2" fmla="*/ 0 w 178"/>
                  <a:gd name="T3" fmla="*/ 1 h 175"/>
                  <a:gd name="T4" fmla="*/ 1 w 178"/>
                  <a:gd name="T5" fmla="*/ 0 h 175"/>
                  <a:gd name="T6" fmla="*/ 1 w 178"/>
                  <a:gd name="T7" fmla="*/ 1 h 175"/>
                  <a:gd name="T8" fmla="*/ 1 w 178"/>
                  <a:gd name="T9" fmla="*/ 1 h 1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8" h="175">
                    <a:moveTo>
                      <a:pt x="4" y="175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8" y="1"/>
                    </a:lnTo>
                    <a:lnTo>
                      <a:pt x="4" y="175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5" name="Freeform 56">
                <a:extLst>
                  <a:ext uri="{FF2B5EF4-FFF2-40B4-BE49-F238E27FC236}">
                    <a16:creationId xmlns:a16="http://schemas.microsoft.com/office/drawing/2014/main" id="{EADBA336-5C1C-EF84-2A7C-530F0BC0C1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5" y="2995"/>
                <a:ext cx="106" cy="108"/>
              </a:xfrm>
              <a:custGeom>
                <a:avLst/>
                <a:gdLst>
                  <a:gd name="T0" fmla="*/ 1 w 177"/>
                  <a:gd name="T1" fmla="*/ 1 h 176"/>
                  <a:gd name="T2" fmla="*/ 0 w 177"/>
                  <a:gd name="T3" fmla="*/ 1 h 176"/>
                  <a:gd name="T4" fmla="*/ 1 w 177"/>
                  <a:gd name="T5" fmla="*/ 0 h 176"/>
                  <a:gd name="T6" fmla="*/ 1 w 177"/>
                  <a:gd name="T7" fmla="*/ 1 h 176"/>
                  <a:gd name="T8" fmla="*/ 1 w 177"/>
                  <a:gd name="T9" fmla="*/ 1 h 1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7" h="176">
                    <a:moveTo>
                      <a:pt x="3" y="176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7" y="2"/>
                    </a:lnTo>
                    <a:lnTo>
                      <a:pt x="3" y="176"/>
                    </a:lnTo>
                    <a:close/>
                  </a:path>
                </a:pathLst>
              </a:custGeom>
              <a:solidFill>
                <a:srgbClr val="E9E9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6" name="Freeform 57">
                <a:extLst>
                  <a:ext uri="{FF2B5EF4-FFF2-40B4-BE49-F238E27FC236}">
                    <a16:creationId xmlns:a16="http://schemas.microsoft.com/office/drawing/2014/main" id="{FEB7B66A-FC7C-E11C-4F59-6E14943BF4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5" y="2995"/>
                <a:ext cx="104" cy="107"/>
              </a:xfrm>
              <a:custGeom>
                <a:avLst/>
                <a:gdLst>
                  <a:gd name="T0" fmla="*/ 1 w 176"/>
                  <a:gd name="T1" fmla="*/ 1 h 176"/>
                  <a:gd name="T2" fmla="*/ 0 w 176"/>
                  <a:gd name="T3" fmla="*/ 1 h 176"/>
                  <a:gd name="T4" fmla="*/ 1 w 176"/>
                  <a:gd name="T5" fmla="*/ 0 h 176"/>
                  <a:gd name="T6" fmla="*/ 1 w 176"/>
                  <a:gd name="T7" fmla="*/ 1 h 176"/>
                  <a:gd name="T8" fmla="*/ 1 w 176"/>
                  <a:gd name="T9" fmla="*/ 1 h 1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176">
                    <a:moveTo>
                      <a:pt x="2" y="176"/>
                    </a:moveTo>
                    <a:lnTo>
                      <a:pt x="0" y="173"/>
                    </a:lnTo>
                    <a:lnTo>
                      <a:pt x="172" y="0"/>
                    </a:lnTo>
                    <a:lnTo>
                      <a:pt x="176" y="2"/>
                    </a:lnTo>
                    <a:lnTo>
                      <a:pt x="2" y="176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7" name="Freeform 58">
                <a:extLst>
                  <a:ext uri="{FF2B5EF4-FFF2-40B4-BE49-F238E27FC236}">
                    <a16:creationId xmlns:a16="http://schemas.microsoft.com/office/drawing/2014/main" id="{2B5FB15D-C493-B773-8574-F8E2510049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993"/>
                <a:ext cx="106" cy="107"/>
              </a:xfrm>
              <a:custGeom>
                <a:avLst/>
                <a:gdLst>
                  <a:gd name="T0" fmla="*/ 1 w 175"/>
                  <a:gd name="T1" fmla="*/ 1 h 176"/>
                  <a:gd name="T2" fmla="*/ 0 w 175"/>
                  <a:gd name="T3" fmla="*/ 1 h 176"/>
                  <a:gd name="T4" fmla="*/ 1 w 175"/>
                  <a:gd name="T5" fmla="*/ 0 h 176"/>
                  <a:gd name="T6" fmla="*/ 1 w 175"/>
                  <a:gd name="T7" fmla="*/ 1 h 176"/>
                  <a:gd name="T8" fmla="*/ 1 w 175"/>
                  <a:gd name="T9" fmla="*/ 1 h 1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5" h="176">
                    <a:moveTo>
                      <a:pt x="3" y="176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5" y="3"/>
                    </a:lnTo>
                    <a:lnTo>
                      <a:pt x="3" y="176"/>
                    </a:lnTo>
                    <a:close/>
                  </a:path>
                </a:pathLst>
              </a:custGeom>
              <a:solidFill>
                <a:srgbClr val="E7E7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8" name="Freeform 59">
                <a:extLst>
                  <a:ext uri="{FF2B5EF4-FFF2-40B4-BE49-F238E27FC236}">
                    <a16:creationId xmlns:a16="http://schemas.microsoft.com/office/drawing/2014/main" id="{340DFBA6-8F63-D494-B4B1-684A124789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4" y="2987"/>
                <a:ext cx="111" cy="112"/>
              </a:xfrm>
              <a:custGeom>
                <a:avLst/>
                <a:gdLst>
                  <a:gd name="T0" fmla="*/ 1 w 186"/>
                  <a:gd name="T1" fmla="*/ 1 h 184"/>
                  <a:gd name="T2" fmla="*/ 0 w 186"/>
                  <a:gd name="T3" fmla="*/ 1 h 184"/>
                  <a:gd name="T4" fmla="*/ 1 w 186"/>
                  <a:gd name="T5" fmla="*/ 0 h 184"/>
                  <a:gd name="T6" fmla="*/ 1 w 186"/>
                  <a:gd name="T7" fmla="*/ 1 h 184"/>
                  <a:gd name="T8" fmla="*/ 1 w 186"/>
                  <a:gd name="T9" fmla="*/ 1 h 1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6" h="184">
                    <a:moveTo>
                      <a:pt x="14" y="184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86" y="10"/>
                    </a:lnTo>
                    <a:lnTo>
                      <a:pt x="14" y="184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9" name="Freeform 60">
                <a:extLst>
                  <a:ext uri="{FF2B5EF4-FFF2-40B4-BE49-F238E27FC236}">
                    <a16:creationId xmlns:a16="http://schemas.microsoft.com/office/drawing/2014/main" id="{5168943F-C06C-CA95-F96A-70623040CC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0" y="2992"/>
                <a:ext cx="105" cy="107"/>
              </a:xfrm>
              <a:custGeom>
                <a:avLst/>
                <a:gdLst>
                  <a:gd name="T0" fmla="*/ 1 w 176"/>
                  <a:gd name="T1" fmla="*/ 1 h 176"/>
                  <a:gd name="T2" fmla="*/ 0 w 176"/>
                  <a:gd name="T3" fmla="*/ 1 h 176"/>
                  <a:gd name="T4" fmla="*/ 1 w 176"/>
                  <a:gd name="T5" fmla="*/ 0 h 176"/>
                  <a:gd name="T6" fmla="*/ 1 w 176"/>
                  <a:gd name="T7" fmla="*/ 1 h 176"/>
                  <a:gd name="T8" fmla="*/ 1 w 176"/>
                  <a:gd name="T9" fmla="*/ 1 h 1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176">
                    <a:moveTo>
                      <a:pt x="4" y="176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6" y="2"/>
                    </a:lnTo>
                    <a:lnTo>
                      <a:pt x="4" y="176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" name="Freeform 61">
                <a:extLst>
                  <a:ext uri="{FF2B5EF4-FFF2-40B4-BE49-F238E27FC236}">
                    <a16:creationId xmlns:a16="http://schemas.microsoft.com/office/drawing/2014/main" id="{5FAD628C-90B4-4C05-0976-C3323ED0B5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9" y="2991"/>
                <a:ext cx="105" cy="107"/>
              </a:xfrm>
              <a:custGeom>
                <a:avLst/>
                <a:gdLst>
                  <a:gd name="T0" fmla="*/ 1 w 175"/>
                  <a:gd name="T1" fmla="*/ 1 h 176"/>
                  <a:gd name="T2" fmla="*/ 0 w 175"/>
                  <a:gd name="T3" fmla="*/ 1 h 176"/>
                  <a:gd name="T4" fmla="*/ 1 w 175"/>
                  <a:gd name="T5" fmla="*/ 0 h 176"/>
                  <a:gd name="T6" fmla="*/ 1 w 175"/>
                  <a:gd name="T7" fmla="*/ 1 h 176"/>
                  <a:gd name="T8" fmla="*/ 1 w 175"/>
                  <a:gd name="T9" fmla="*/ 1 h 1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5" h="176">
                    <a:moveTo>
                      <a:pt x="1" y="176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5" y="2"/>
                    </a:lnTo>
                    <a:lnTo>
                      <a:pt x="1" y="176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56" name="Group 62">
              <a:extLst>
                <a:ext uri="{FF2B5EF4-FFF2-40B4-BE49-F238E27FC236}">
                  <a16:creationId xmlns:a16="http://schemas.microsoft.com/office/drawing/2014/main" id="{C9403D56-F829-8ED4-4EB8-83230595AA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64" y="1864"/>
              <a:ext cx="239" cy="1238"/>
              <a:chOff x="3291" y="1547"/>
              <a:chExt cx="239" cy="1238"/>
            </a:xfrm>
          </p:grpSpPr>
          <p:sp>
            <p:nvSpPr>
              <p:cNvPr id="57" name="Freeform 63">
                <a:extLst>
                  <a:ext uri="{FF2B5EF4-FFF2-40B4-BE49-F238E27FC236}">
                    <a16:creationId xmlns:a16="http://schemas.microsoft.com/office/drawing/2014/main" id="{B7809801-B0AC-3939-5A4C-834542DAD6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6" y="2676"/>
                <a:ext cx="104" cy="109"/>
              </a:xfrm>
              <a:custGeom>
                <a:avLst/>
                <a:gdLst>
                  <a:gd name="T0" fmla="*/ 1 w 176"/>
                  <a:gd name="T1" fmla="*/ 1 h 177"/>
                  <a:gd name="T2" fmla="*/ 0 w 176"/>
                  <a:gd name="T3" fmla="*/ 1 h 177"/>
                  <a:gd name="T4" fmla="*/ 1 w 176"/>
                  <a:gd name="T5" fmla="*/ 0 h 177"/>
                  <a:gd name="T6" fmla="*/ 1 w 176"/>
                  <a:gd name="T7" fmla="*/ 1 h 177"/>
                  <a:gd name="T8" fmla="*/ 1 w 176"/>
                  <a:gd name="T9" fmla="*/ 1 h 1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177">
                    <a:moveTo>
                      <a:pt x="4" y="177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6" y="3"/>
                    </a:lnTo>
                    <a:lnTo>
                      <a:pt x="4" y="177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8" name="Freeform 64">
                <a:extLst>
                  <a:ext uri="{FF2B5EF4-FFF2-40B4-BE49-F238E27FC236}">
                    <a16:creationId xmlns:a16="http://schemas.microsoft.com/office/drawing/2014/main" id="{B6E4F765-69B7-F04D-99A0-47ADFB17D5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3" y="2676"/>
                <a:ext cx="107" cy="108"/>
              </a:xfrm>
              <a:custGeom>
                <a:avLst/>
                <a:gdLst>
                  <a:gd name="T0" fmla="*/ 1 w 177"/>
                  <a:gd name="T1" fmla="*/ 1 h 176"/>
                  <a:gd name="T2" fmla="*/ 0 w 177"/>
                  <a:gd name="T3" fmla="*/ 1 h 176"/>
                  <a:gd name="T4" fmla="*/ 1 w 177"/>
                  <a:gd name="T5" fmla="*/ 0 h 176"/>
                  <a:gd name="T6" fmla="*/ 1 w 177"/>
                  <a:gd name="T7" fmla="*/ 1 h 176"/>
                  <a:gd name="T8" fmla="*/ 1 w 177"/>
                  <a:gd name="T9" fmla="*/ 1 h 1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7" h="176">
                    <a:moveTo>
                      <a:pt x="3" y="176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7" y="2"/>
                    </a:lnTo>
                    <a:lnTo>
                      <a:pt x="3" y="176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9" name="Freeform 65">
                <a:extLst>
                  <a:ext uri="{FF2B5EF4-FFF2-40B4-BE49-F238E27FC236}">
                    <a16:creationId xmlns:a16="http://schemas.microsoft.com/office/drawing/2014/main" id="{E1BC27BE-7F0E-B15A-2835-6398DB59A5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675"/>
                <a:ext cx="105" cy="107"/>
              </a:xfrm>
              <a:custGeom>
                <a:avLst/>
                <a:gdLst>
                  <a:gd name="T0" fmla="*/ 1 w 176"/>
                  <a:gd name="T1" fmla="*/ 1 h 175"/>
                  <a:gd name="T2" fmla="*/ 0 w 176"/>
                  <a:gd name="T3" fmla="*/ 1 h 175"/>
                  <a:gd name="T4" fmla="*/ 1 w 176"/>
                  <a:gd name="T5" fmla="*/ 0 h 175"/>
                  <a:gd name="T6" fmla="*/ 1 w 176"/>
                  <a:gd name="T7" fmla="*/ 1 h 175"/>
                  <a:gd name="T8" fmla="*/ 1 w 176"/>
                  <a:gd name="T9" fmla="*/ 1 h 1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175">
                    <a:moveTo>
                      <a:pt x="2" y="175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6" y="1"/>
                    </a:lnTo>
                    <a:lnTo>
                      <a:pt x="2" y="175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0" name="Freeform 66">
                <a:extLst>
                  <a:ext uri="{FF2B5EF4-FFF2-40B4-BE49-F238E27FC236}">
                    <a16:creationId xmlns:a16="http://schemas.microsoft.com/office/drawing/2014/main" id="{14F837C4-1D69-7AB4-7F0B-8D8166202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5" y="2666"/>
                <a:ext cx="111" cy="115"/>
              </a:xfrm>
              <a:custGeom>
                <a:avLst/>
                <a:gdLst>
                  <a:gd name="T0" fmla="*/ 1 w 186"/>
                  <a:gd name="T1" fmla="*/ 1 h 188"/>
                  <a:gd name="T2" fmla="*/ 0 w 186"/>
                  <a:gd name="T3" fmla="*/ 1 h 188"/>
                  <a:gd name="T4" fmla="*/ 1 w 186"/>
                  <a:gd name="T5" fmla="*/ 0 h 188"/>
                  <a:gd name="T6" fmla="*/ 1 w 186"/>
                  <a:gd name="T7" fmla="*/ 1 h 188"/>
                  <a:gd name="T8" fmla="*/ 1 w 186"/>
                  <a:gd name="T9" fmla="*/ 1 h 1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6" h="188">
                    <a:moveTo>
                      <a:pt x="12" y="188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86" y="14"/>
                    </a:lnTo>
                    <a:lnTo>
                      <a:pt x="12" y="188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1" name="Freeform 67">
                <a:extLst>
                  <a:ext uri="{FF2B5EF4-FFF2-40B4-BE49-F238E27FC236}">
                    <a16:creationId xmlns:a16="http://schemas.microsoft.com/office/drawing/2014/main" id="{B52D3CBD-7E59-F4D7-8204-0D1BDD77D3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1" y="2673"/>
                <a:ext cx="105" cy="108"/>
              </a:xfrm>
              <a:custGeom>
                <a:avLst/>
                <a:gdLst>
                  <a:gd name="T0" fmla="*/ 1 w 176"/>
                  <a:gd name="T1" fmla="*/ 1 h 178"/>
                  <a:gd name="T2" fmla="*/ 0 w 176"/>
                  <a:gd name="T3" fmla="*/ 1 h 178"/>
                  <a:gd name="T4" fmla="*/ 1 w 176"/>
                  <a:gd name="T5" fmla="*/ 0 h 178"/>
                  <a:gd name="T6" fmla="*/ 1 w 176"/>
                  <a:gd name="T7" fmla="*/ 1 h 178"/>
                  <a:gd name="T8" fmla="*/ 1 w 176"/>
                  <a:gd name="T9" fmla="*/ 1 h 1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178">
                    <a:moveTo>
                      <a:pt x="2" y="178"/>
                    </a:moveTo>
                    <a:lnTo>
                      <a:pt x="0" y="174"/>
                    </a:lnTo>
                    <a:lnTo>
                      <a:pt x="173" y="0"/>
                    </a:lnTo>
                    <a:lnTo>
                      <a:pt x="176" y="4"/>
                    </a:lnTo>
                    <a:lnTo>
                      <a:pt x="2" y="178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2" name="Freeform 68">
                <a:extLst>
                  <a:ext uri="{FF2B5EF4-FFF2-40B4-BE49-F238E27FC236}">
                    <a16:creationId xmlns:a16="http://schemas.microsoft.com/office/drawing/2014/main" id="{19B76551-8F4B-EA6F-4871-2E0EEF432C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8" y="2671"/>
                <a:ext cx="106" cy="108"/>
              </a:xfrm>
              <a:custGeom>
                <a:avLst/>
                <a:gdLst>
                  <a:gd name="T0" fmla="*/ 1 w 176"/>
                  <a:gd name="T1" fmla="*/ 1 h 176"/>
                  <a:gd name="T2" fmla="*/ 0 w 176"/>
                  <a:gd name="T3" fmla="*/ 1 h 176"/>
                  <a:gd name="T4" fmla="*/ 1 w 176"/>
                  <a:gd name="T5" fmla="*/ 0 h 176"/>
                  <a:gd name="T6" fmla="*/ 1 w 176"/>
                  <a:gd name="T7" fmla="*/ 1 h 176"/>
                  <a:gd name="T8" fmla="*/ 1 w 176"/>
                  <a:gd name="T9" fmla="*/ 1 h 1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176">
                    <a:moveTo>
                      <a:pt x="3" y="176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6" y="2"/>
                    </a:lnTo>
                    <a:lnTo>
                      <a:pt x="3" y="176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" name="Freeform 69">
                <a:extLst>
                  <a:ext uri="{FF2B5EF4-FFF2-40B4-BE49-F238E27FC236}">
                    <a16:creationId xmlns:a16="http://schemas.microsoft.com/office/drawing/2014/main" id="{FBDC6BEA-68EE-A4CD-EBB1-E5D3DFA5A4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8" y="2670"/>
                <a:ext cx="106" cy="107"/>
              </a:xfrm>
              <a:custGeom>
                <a:avLst/>
                <a:gdLst>
                  <a:gd name="T0" fmla="*/ 1 w 176"/>
                  <a:gd name="T1" fmla="*/ 1 h 177"/>
                  <a:gd name="T2" fmla="*/ 0 w 176"/>
                  <a:gd name="T3" fmla="*/ 1 h 177"/>
                  <a:gd name="T4" fmla="*/ 1 w 176"/>
                  <a:gd name="T5" fmla="*/ 0 h 177"/>
                  <a:gd name="T6" fmla="*/ 1 w 176"/>
                  <a:gd name="T7" fmla="*/ 1 h 177"/>
                  <a:gd name="T8" fmla="*/ 1 w 176"/>
                  <a:gd name="T9" fmla="*/ 1 h 1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177">
                    <a:moveTo>
                      <a:pt x="2" y="177"/>
                    </a:moveTo>
                    <a:lnTo>
                      <a:pt x="0" y="174"/>
                    </a:lnTo>
                    <a:lnTo>
                      <a:pt x="173" y="0"/>
                    </a:lnTo>
                    <a:lnTo>
                      <a:pt x="176" y="3"/>
                    </a:lnTo>
                    <a:lnTo>
                      <a:pt x="2" y="177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" name="Freeform 70">
                <a:extLst>
                  <a:ext uri="{FF2B5EF4-FFF2-40B4-BE49-F238E27FC236}">
                    <a16:creationId xmlns:a16="http://schemas.microsoft.com/office/drawing/2014/main" id="{DF32619E-732E-D73B-A6F2-F58A4D2F70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6" y="2669"/>
                <a:ext cx="105" cy="107"/>
              </a:xfrm>
              <a:custGeom>
                <a:avLst/>
                <a:gdLst>
                  <a:gd name="T0" fmla="*/ 1 w 176"/>
                  <a:gd name="T1" fmla="*/ 1 h 176"/>
                  <a:gd name="T2" fmla="*/ 0 w 176"/>
                  <a:gd name="T3" fmla="*/ 1 h 176"/>
                  <a:gd name="T4" fmla="*/ 1 w 176"/>
                  <a:gd name="T5" fmla="*/ 0 h 176"/>
                  <a:gd name="T6" fmla="*/ 1 w 176"/>
                  <a:gd name="T7" fmla="*/ 1 h 176"/>
                  <a:gd name="T8" fmla="*/ 1 w 176"/>
                  <a:gd name="T9" fmla="*/ 1 h 1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176">
                    <a:moveTo>
                      <a:pt x="3" y="176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6" y="2"/>
                    </a:lnTo>
                    <a:lnTo>
                      <a:pt x="3" y="176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5" name="Freeform 71">
                <a:extLst>
                  <a:ext uri="{FF2B5EF4-FFF2-40B4-BE49-F238E27FC236}">
                    <a16:creationId xmlns:a16="http://schemas.microsoft.com/office/drawing/2014/main" id="{181E805B-C2B9-8C8D-4ABB-8E986708C5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5" y="2666"/>
                <a:ext cx="105" cy="109"/>
              </a:xfrm>
              <a:custGeom>
                <a:avLst/>
                <a:gdLst>
                  <a:gd name="T0" fmla="*/ 1 w 176"/>
                  <a:gd name="T1" fmla="*/ 1 h 177"/>
                  <a:gd name="T2" fmla="*/ 0 w 176"/>
                  <a:gd name="T3" fmla="*/ 1 h 177"/>
                  <a:gd name="T4" fmla="*/ 1 w 176"/>
                  <a:gd name="T5" fmla="*/ 0 h 177"/>
                  <a:gd name="T6" fmla="*/ 1 w 176"/>
                  <a:gd name="T7" fmla="*/ 1 h 177"/>
                  <a:gd name="T8" fmla="*/ 1 w 176"/>
                  <a:gd name="T9" fmla="*/ 1 h 1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177">
                    <a:moveTo>
                      <a:pt x="2" y="177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6" y="3"/>
                    </a:lnTo>
                    <a:lnTo>
                      <a:pt x="2" y="177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6" name="Freeform 72">
                <a:extLst>
                  <a:ext uri="{FF2B5EF4-FFF2-40B4-BE49-F238E27FC236}">
                    <a16:creationId xmlns:a16="http://schemas.microsoft.com/office/drawing/2014/main" id="{4FC1BE2B-5B4A-8119-1DC7-28323EE50C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8" y="2657"/>
                <a:ext cx="111" cy="116"/>
              </a:xfrm>
              <a:custGeom>
                <a:avLst/>
                <a:gdLst>
                  <a:gd name="T0" fmla="*/ 1 w 186"/>
                  <a:gd name="T1" fmla="*/ 1 h 189"/>
                  <a:gd name="T2" fmla="*/ 0 w 186"/>
                  <a:gd name="T3" fmla="*/ 1 h 189"/>
                  <a:gd name="T4" fmla="*/ 1 w 186"/>
                  <a:gd name="T5" fmla="*/ 0 h 189"/>
                  <a:gd name="T6" fmla="*/ 1 w 186"/>
                  <a:gd name="T7" fmla="*/ 1 h 189"/>
                  <a:gd name="T8" fmla="*/ 1 w 186"/>
                  <a:gd name="T9" fmla="*/ 1 h 1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6" h="189">
                    <a:moveTo>
                      <a:pt x="12" y="189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86" y="15"/>
                    </a:lnTo>
                    <a:lnTo>
                      <a:pt x="12" y="189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7" name="Freeform 73">
                <a:extLst>
                  <a:ext uri="{FF2B5EF4-FFF2-40B4-BE49-F238E27FC236}">
                    <a16:creationId xmlns:a16="http://schemas.microsoft.com/office/drawing/2014/main" id="{434965E6-1DD6-A34A-75B6-0D06F94299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2" y="2664"/>
                <a:ext cx="107" cy="109"/>
              </a:xfrm>
              <a:custGeom>
                <a:avLst/>
                <a:gdLst>
                  <a:gd name="T0" fmla="*/ 1 w 177"/>
                  <a:gd name="T1" fmla="*/ 1 h 177"/>
                  <a:gd name="T2" fmla="*/ 0 w 177"/>
                  <a:gd name="T3" fmla="*/ 1 h 177"/>
                  <a:gd name="T4" fmla="*/ 1 w 177"/>
                  <a:gd name="T5" fmla="*/ 0 h 177"/>
                  <a:gd name="T6" fmla="*/ 1 w 177"/>
                  <a:gd name="T7" fmla="*/ 1 h 177"/>
                  <a:gd name="T8" fmla="*/ 1 w 177"/>
                  <a:gd name="T9" fmla="*/ 1 h 1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7" h="177">
                    <a:moveTo>
                      <a:pt x="3" y="177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7" y="3"/>
                    </a:lnTo>
                    <a:lnTo>
                      <a:pt x="3" y="177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8" name="Freeform 74">
                <a:extLst>
                  <a:ext uri="{FF2B5EF4-FFF2-40B4-BE49-F238E27FC236}">
                    <a16:creationId xmlns:a16="http://schemas.microsoft.com/office/drawing/2014/main" id="{58790CA8-28EF-3E72-D164-0B45755DCC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2" y="2663"/>
                <a:ext cx="105" cy="107"/>
              </a:xfrm>
              <a:custGeom>
                <a:avLst/>
                <a:gdLst>
                  <a:gd name="T0" fmla="*/ 1 w 176"/>
                  <a:gd name="T1" fmla="*/ 1 h 176"/>
                  <a:gd name="T2" fmla="*/ 0 w 176"/>
                  <a:gd name="T3" fmla="*/ 1 h 176"/>
                  <a:gd name="T4" fmla="*/ 1 w 176"/>
                  <a:gd name="T5" fmla="*/ 0 h 176"/>
                  <a:gd name="T6" fmla="*/ 1 w 176"/>
                  <a:gd name="T7" fmla="*/ 1 h 176"/>
                  <a:gd name="T8" fmla="*/ 1 w 176"/>
                  <a:gd name="T9" fmla="*/ 1 h 1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176">
                    <a:moveTo>
                      <a:pt x="2" y="176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6" y="2"/>
                    </a:lnTo>
                    <a:lnTo>
                      <a:pt x="2" y="176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9" name="Freeform 75">
                <a:extLst>
                  <a:ext uri="{FF2B5EF4-FFF2-40B4-BE49-F238E27FC236}">
                    <a16:creationId xmlns:a16="http://schemas.microsoft.com/office/drawing/2014/main" id="{55D118A3-9688-9C51-A5DE-EBB6A7ACE1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1" y="2662"/>
                <a:ext cx="106" cy="107"/>
              </a:xfrm>
              <a:custGeom>
                <a:avLst/>
                <a:gdLst>
                  <a:gd name="T0" fmla="*/ 1 w 176"/>
                  <a:gd name="T1" fmla="*/ 1 h 178"/>
                  <a:gd name="T2" fmla="*/ 0 w 176"/>
                  <a:gd name="T3" fmla="*/ 1 h 178"/>
                  <a:gd name="T4" fmla="*/ 1 w 176"/>
                  <a:gd name="T5" fmla="*/ 0 h 178"/>
                  <a:gd name="T6" fmla="*/ 1 w 176"/>
                  <a:gd name="T7" fmla="*/ 1 h 178"/>
                  <a:gd name="T8" fmla="*/ 1 w 176"/>
                  <a:gd name="T9" fmla="*/ 1 h 1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178">
                    <a:moveTo>
                      <a:pt x="2" y="178"/>
                    </a:moveTo>
                    <a:lnTo>
                      <a:pt x="0" y="174"/>
                    </a:lnTo>
                    <a:lnTo>
                      <a:pt x="173" y="0"/>
                    </a:lnTo>
                    <a:lnTo>
                      <a:pt x="176" y="4"/>
                    </a:lnTo>
                    <a:lnTo>
                      <a:pt x="2" y="178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0" name="Freeform 76">
                <a:extLst>
                  <a:ext uri="{FF2B5EF4-FFF2-40B4-BE49-F238E27FC236}">
                    <a16:creationId xmlns:a16="http://schemas.microsoft.com/office/drawing/2014/main" id="{54C2B1BD-A433-87F1-E8F4-AD913B8F71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9" y="2659"/>
                <a:ext cx="105" cy="109"/>
              </a:xfrm>
              <a:custGeom>
                <a:avLst/>
                <a:gdLst>
                  <a:gd name="T0" fmla="*/ 1 w 176"/>
                  <a:gd name="T1" fmla="*/ 1 h 177"/>
                  <a:gd name="T2" fmla="*/ 0 w 176"/>
                  <a:gd name="T3" fmla="*/ 1 h 177"/>
                  <a:gd name="T4" fmla="*/ 1 w 176"/>
                  <a:gd name="T5" fmla="*/ 0 h 177"/>
                  <a:gd name="T6" fmla="*/ 1 w 176"/>
                  <a:gd name="T7" fmla="*/ 1 h 177"/>
                  <a:gd name="T8" fmla="*/ 1 w 176"/>
                  <a:gd name="T9" fmla="*/ 1 h 1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177">
                    <a:moveTo>
                      <a:pt x="3" y="177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6" y="3"/>
                    </a:lnTo>
                    <a:lnTo>
                      <a:pt x="3" y="177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1" name="Freeform 77">
                <a:extLst>
                  <a:ext uri="{FF2B5EF4-FFF2-40B4-BE49-F238E27FC236}">
                    <a16:creationId xmlns:a16="http://schemas.microsoft.com/office/drawing/2014/main" id="{D55533D9-A6C8-7956-4902-8FF23EFB66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8" y="2657"/>
                <a:ext cx="105" cy="108"/>
              </a:xfrm>
              <a:custGeom>
                <a:avLst/>
                <a:gdLst>
                  <a:gd name="T0" fmla="*/ 1 w 176"/>
                  <a:gd name="T1" fmla="*/ 1 h 177"/>
                  <a:gd name="T2" fmla="*/ 0 w 176"/>
                  <a:gd name="T3" fmla="*/ 1 h 177"/>
                  <a:gd name="T4" fmla="*/ 1 w 176"/>
                  <a:gd name="T5" fmla="*/ 0 h 177"/>
                  <a:gd name="T6" fmla="*/ 1 w 176"/>
                  <a:gd name="T7" fmla="*/ 1 h 177"/>
                  <a:gd name="T8" fmla="*/ 1 w 176"/>
                  <a:gd name="T9" fmla="*/ 1 h 1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177">
                    <a:moveTo>
                      <a:pt x="2" y="177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6" y="3"/>
                    </a:lnTo>
                    <a:lnTo>
                      <a:pt x="2" y="177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2" name="Freeform 78">
                <a:extLst>
                  <a:ext uri="{FF2B5EF4-FFF2-40B4-BE49-F238E27FC236}">
                    <a16:creationId xmlns:a16="http://schemas.microsoft.com/office/drawing/2014/main" id="{F4B05881-B104-C5A3-3131-C65EDC8677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0" y="2647"/>
                <a:ext cx="112" cy="116"/>
              </a:xfrm>
              <a:custGeom>
                <a:avLst/>
                <a:gdLst>
                  <a:gd name="T0" fmla="*/ 1 w 186"/>
                  <a:gd name="T1" fmla="*/ 1 h 191"/>
                  <a:gd name="T2" fmla="*/ 0 w 186"/>
                  <a:gd name="T3" fmla="*/ 1 h 191"/>
                  <a:gd name="T4" fmla="*/ 1 w 186"/>
                  <a:gd name="T5" fmla="*/ 0 h 191"/>
                  <a:gd name="T6" fmla="*/ 1 w 186"/>
                  <a:gd name="T7" fmla="*/ 1 h 191"/>
                  <a:gd name="T8" fmla="*/ 1 w 186"/>
                  <a:gd name="T9" fmla="*/ 1 h 19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6" h="191">
                    <a:moveTo>
                      <a:pt x="12" y="191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86" y="17"/>
                    </a:lnTo>
                    <a:lnTo>
                      <a:pt x="12" y="191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3" name="Freeform 79">
                <a:extLst>
                  <a:ext uri="{FF2B5EF4-FFF2-40B4-BE49-F238E27FC236}">
                    <a16:creationId xmlns:a16="http://schemas.microsoft.com/office/drawing/2014/main" id="{FE14CF5E-AE7B-19FB-505B-736DA31B2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5" y="2655"/>
                <a:ext cx="107" cy="108"/>
              </a:xfrm>
              <a:custGeom>
                <a:avLst/>
                <a:gdLst>
                  <a:gd name="T0" fmla="*/ 1 w 177"/>
                  <a:gd name="T1" fmla="*/ 1 h 178"/>
                  <a:gd name="T2" fmla="*/ 0 w 177"/>
                  <a:gd name="T3" fmla="*/ 1 h 178"/>
                  <a:gd name="T4" fmla="*/ 1 w 177"/>
                  <a:gd name="T5" fmla="*/ 0 h 178"/>
                  <a:gd name="T6" fmla="*/ 1 w 177"/>
                  <a:gd name="T7" fmla="*/ 1 h 178"/>
                  <a:gd name="T8" fmla="*/ 1 w 177"/>
                  <a:gd name="T9" fmla="*/ 1 h 1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7" h="178">
                    <a:moveTo>
                      <a:pt x="3" y="178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7" y="4"/>
                    </a:lnTo>
                    <a:lnTo>
                      <a:pt x="3" y="178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4" name="Freeform 80">
                <a:extLst>
                  <a:ext uri="{FF2B5EF4-FFF2-40B4-BE49-F238E27FC236}">
                    <a16:creationId xmlns:a16="http://schemas.microsoft.com/office/drawing/2014/main" id="{DB7985E4-465A-B523-3B61-76ABC562C5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4" y="2652"/>
                <a:ext cx="106" cy="110"/>
              </a:xfrm>
              <a:custGeom>
                <a:avLst/>
                <a:gdLst>
                  <a:gd name="T0" fmla="*/ 1 w 178"/>
                  <a:gd name="T1" fmla="*/ 1 h 179"/>
                  <a:gd name="T2" fmla="*/ 0 w 178"/>
                  <a:gd name="T3" fmla="*/ 1 h 179"/>
                  <a:gd name="T4" fmla="*/ 1 w 178"/>
                  <a:gd name="T5" fmla="*/ 0 h 179"/>
                  <a:gd name="T6" fmla="*/ 1 w 178"/>
                  <a:gd name="T7" fmla="*/ 1 h 179"/>
                  <a:gd name="T8" fmla="*/ 1 w 178"/>
                  <a:gd name="T9" fmla="*/ 1 h 1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8" h="179">
                    <a:moveTo>
                      <a:pt x="4" y="179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8" y="5"/>
                    </a:lnTo>
                    <a:lnTo>
                      <a:pt x="4" y="179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5" name="Freeform 81">
                <a:extLst>
                  <a:ext uri="{FF2B5EF4-FFF2-40B4-BE49-F238E27FC236}">
                    <a16:creationId xmlns:a16="http://schemas.microsoft.com/office/drawing/2014/main" id="{E72F0D52-BE04-4DAD-95A0-E7B18EC48D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3" y="2649"/>
                <a:ext cx="105" cy="109"/>
              </a:xfrm>
              <a:custGeom>
                <a:avLst/>
                <a:gdLst>
                  <a:gd name="T0" fmla="*/ 1 w 175"/>
                  <a:gd name="T1" fmla="*/ 1 h 177"/>
                  <a:gd name="T2" fmla="*/ 0 w 175"/>
                  <a:gd name="T3" fmla="*/ 1 h 177"/>
                  <a:gd name="T4" fmla="*/ 1 w 175"/>
                  <a:gd name="T5" fmla="*/ 0 h 177"/>
                  <a:gd name="T6" fmla="*/ 1 w 175"/>
                  <a:gd name="T7" fmla="*/ 1 h 177"/>
                  <a:gd name="T8" fmla="*/ 1 w 175"/>
                  <a:gd name="T9" fmla="*/ 1 h 1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5" h="177">
                    <a:moveTo>
                      <a:pt x="1" y="177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5" y="3"/>
                    </a:lnTo>
                    <a:lnTo>
                      <a:pt x="1" y="177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6" name="Freeform 82">
                <a:extLst>
                  <a:ext uri="{FF2B5EF4-FFF2-40B4-BE49-F238E27FC236}">
                    <a16:creationId xmlns:a16="http://schemas.microsoft.com/office/drawing/2014/main" id="{DAA889AA-E93F-6A25-9F6C-A7217CAA75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0" y="2647"/>
                <a:ext cx="107" cy="108"/>
              </a:xfrm>
              <a:custGeom>
                <a:avLst/>
                <a:gdLst>
                  <a:gd name="T0" fmla="*/ 1 w 178"/>
                  <a:gd name="T1" fmla="*/ 1 h 179"/>
                  <a:gd name="T2" fmla="*/ 0 w 178"/>
                  <a:gd name="T3" fmla="*/ 1 h 179"/>
                  <a:gd name="T4" fmla="*/ 1 w 178"/>
                  <a:gd name="T5" fmla="*/ 0 h 179"/>
                  <a:gd name="T6" fmla="*/ 1 w 178"/>
                  <a:gd name="T7" fmla="*/ 1 h 179"/>
                  <a:gd name="T8" fmla="*/ 1 w 178"/>
                  <a:gd name="T9" fmla="*/ 1 h 1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8" h="179">
                    <a:moveTo>
                      <a:pt x="4" y="179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8" y="5"/>
                    </a:lnTo>
                    <a:lnTo>
                      <a:pt x="4" y="179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" name="Freeform 83">
                <a:extLst>
                  <a:ext uri="{FF2B5EF4-FFF2-40B4-BE49-F238E27FC236}">
                    <a16:creationId xmlns:a16="http://schemas.microsoft.com/office/drawing/2014/main" id="{38253C82-247B-72C5-9F00-D02CDE0A52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4" y="2635"/>
                <a:ext cx="111" cy="118"/>
              </a:xfrm>
              <a:custGeom>
                <a:avLst/>
                <a:gdLst>
                  <a:gd name="T0" fmla="*/ 1 w 184"/>
                  <a:gd name="T1" fmla="*/ 1 h 193"/>
                  <a:gd name="T2" fmla="*/ 0 w 184"/>
                  <a:gd name="T3" fmla="*/ 1 h 193"/>
                  <a:gd name="T4" fmla="*/ 1 w 184"/>
                  <a:gd name="T5" fmla="*/ 0 h 193"/>
                  <a:gd name="T6" fmla="*/ 1 w 184"/>
                  <a:gd name="T7" fmla="*/ 1 h 193"/>
                  <a:gd name="T8" fmla="*/ 1 w 184"/>
                  <a:gd name="T9" fmla="*/ 1 h 1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4" h="193">
                    <a:moveTo>
                      <a:pt x="10" y="193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84" y="19"/>
                    </a:lnTo>
                    <a:lnTo>
                      <a:pt x="10" y="193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8" name="Freeform 84">
                <a:extLst>
                  <a:ext uri="{FF2B5EF4-FFF2-40B4-BE49-F238E27FC236}">
                    <a16:creationId xmlns:a16="http://schemas.microsoft.com/office/drawing/2014/main" id="{0697E17F-4890-AD0B-F17A-2EED08754A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9" y="2644"/>
                <a:ext cx="106" cy="109"/>
              </a:xfrm>
              <a:custGeom>
                <a:avLst/>
                <a:gdLst>
                  <a:gd name="T0" fmla="*/ 1 w 175"/>
                  <a:gd name="T1" fmla="*/ 1 h 178"/>
                  <a:gd name="T2" fmla="*/ 0 w 175"/>
                  <a:gd name="T3" fmla="*/ 1 h 178"/>
                  <a:gd name="T4" fmla="*/ 1 w 175"/>
                  <a:gd name="T5" fmla="*/ 0 h 178"/>
                  <a:gd name="T6" fmla="*/ 1 w 175"/>
                  <a:gd name="T7" fmla="*/ 1 h 178"/>
                  <a:gd name="T8" fmla="*/ 1 w 175"/>
                  <a:gd name="T9" fmla="*/ 1 h 1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5" h="178">
                    <a:moveTo>
                      <a:pt x="1" y="178"/>
                    </a:moveTo>
                    <a:lnTo>
                      <a:pt x="0" y="172"/>
                    </a:lnTo>
                    <a:lnTo>
                      <a:pt x="172" y="0"/>
                    </a:lnTo>
                    <a:lnTo>
                      <a:pt x="175" y="4"/>
                    </a:lnTo>
                    <a:lnTo>
                      <a:pt x="1" y="178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9" name="Freeform 85">
                <a:extLst>
                  <a:ext uri="{FF2B5EF4-FFF2-40B4-BE49-F238E27FC236}">
                    <a16:creationId xmlns:a16="http://schemas.microsoft.com/office/drawing/2014/main" id="{4D367584-5505-2BB9-01D6-8B76397E15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8" y="2641"/>
                <a:ext cx="104" cy="108"/>
              </a:xfrm>
              <a:custGeom>
                <a:avLst/>
                <a:gdLst>
                  <a:gd name="T0" fmla="*/ 1 w 176"/>
                  <a:gd name="T1" fmla="*/ 1 h 177"/>
                  <a:gd name="T2" fmla="*/ 0 w 176"/>
                  <a:gd name="T3" fmla="*/ 1 h 177"/>
                  <a:gd name="T4" fmla="*/ 1 w 176"/>
                  <a:gd name="T5" fmla="*/ 0 h 177"/>
                  <a:gd name="T6" fmla="*/ 1 w 176"/>
                  <a:gd name="T7" fmla="*/ 1 h 177"/>
                  <a:gd name="T8" fmla="*/ 1 w 176"/>
                  <a:gd name="T9" fmla="*/ 1 h 1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177">
                    <a:moveTo>
                      <a:pt x="4" y="177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6" y="5"/>
                    </a:lnTo>
                    <a:lnTo>
                      <a:pt x="4" y="177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0" name="Freeform 86">
                <a:extLst>
                  <a:ext uri="{FF2B5EF4-FFF2-40B4-BE49-F238E27FC236}">
                    <a16:creationId xmlns:a16="http://schemas.microsoft.com/office/drawing/2014/main" id="{EB688681-1CC9-E8C7-B9E5-E5524E7135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6" y="2638"/>
                <a:ext cx="106" cy="110"/>
              </a:xfrm>
              <a:custGeom>
                <a:avLst/>
                <a:gdLst>
                  <a:gd name="T0" fmla="*/ 1 w 177"/>
                  <a:gd name="T1" fmla="*/ 1 h 179"/>
                  <a:gd name="T2" fmla="*/ 0 w 177"/>
                  <a:gd name="T3" fmla="*/ 1 h 179"/>
                  <a:gd name="T4" fmla="*/ 1 w 177"/>
                  <a:gd name="T5" fmla="*/ 0 h 179"/>
                  <a:gd name="T6" fmla="*/ 1 w 177"/>
                  <a:gd name="T7" fmla="*/ 1 h 179"/>
                  <a:gd name="T8" fmla="*/ 1 w 177"/>
                  <a:gd name="T9" fmla="*/ 1 h 1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7" h="179">
                    <a:moveTo>
                      <a:pt x="3" y="179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7" y="5"/>
                    </a:lnTo>
                    <a:lnTo>
                      <a:pt x="3" y="179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1" name="Freeform 87">
                <a:extLst>
                  <a:ext uri="{FF2B5EF4-FFF2-40B4-BE49-F238E27FC236}">
                    <a16:creationId xmlns:a16="http://schemas.microsoft.com/office/drawing/2014/main" id="{F6667EF9-8DC0-577F-839C-397190E742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4" y="2635"/>
                <a:ext cx="106" cy="110"/>
              </a:xfrm>
              <a:custGeom>
                <a:avLst/>
                <a:gdLst>
                  <a:gd name="T0" fmla="*/ 1 w 176"/>
                  <a:gd name="T1" fmla="*/ 1 h 179"/>
                  <a:gd name="T2" fmla="*/ 0 w 176"/>
                  <a:gd name="T3" fmla="*/ 1 h 179"/>
                  <a:gd name="T4" fmla="*/ 1 w 176"/>
                  <a:gd name="T5" fmla="*/ 0 h 179"/>
                  <a:gd name="T6" fmla="*/ 1 w 176"/>
                  <a:gd name="T7" fmla="*/ 1 h 179"/>
                  <a:gd name="T8" fmla="*/ 1 w 176"/>
                  <a:gd name="T9" fmla="*/ 1 h 1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179">
                    <a:moveTo>
                      <a:pt x="2" y="179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6" y="5"/>
                    </a:lnTo>
                    <a:lnTo>
                      <a:pt x="2" y="179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2" name="Freeform 88">
                <a:extLst>
                  <a:ext uri="{FF2B5EF4-FFF2-40B4-BE49-F238E27FC236}">
                    <a16:creationId xmlns:a16="http://schemas.microsoft.com/office/drawing/2014/main" id="{1A7DED56-4B80-EFB7-86D1-010006A92A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8" y="2622"/>
                <a:ext cx="111" cy="119"/>
              </a:xfrm>
              <a:custGeom>
                <a:avLst/>
                <a:gdLst>
                  <a:gd name="T0" fmla="*/ 1 w 184"/>
                  <a:gd name="T1" fmla="*/ 1 h 195"/>
                  <a:gd name="T2" fmla="*/ 0 w 184"/>
                  <a:gd name="T3" fmla="*/ 1 h 195"/>
                  <a:gd name="T4" fmla="*/ 1 w 184"/>
                  <a:gd name="T5" fmla="*/ 0 h 195"/>
                  <a:gd name="T6" fmla="*/ 1 w 184"/>
                  <a:gd name="T7" fmla="*/ 1 h 195"/>
                  <a:gd name="T8" fmla="*/ 1 w 184"/>
                  <a:gd name="T9" fmla="*/ 1 h 1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4" h="195">
                    <a:moveTo>
                      <a:pt x="10" y="195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84" y="21"/>
                    </a:lnTo>
                    <a:lnTo>
                      <a:pt x="10" y="195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3" name="Freeform 89">
                <a:extLst>
                  <a:ext uri="{FF2B5EF4-FFF2-40B4-BE49-F238E27FC236}">
                    <a16:creationId xmlns:a16="http://schemas.microsoft.com/office/drawing/2014/main" id="{434E9D0C-68B4-6A9D-2865-8818D93103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2" y="2632"/>
                <a:ext cx="107" cy="109"/>
              </a:xfrm>
              <a:custGeom>
                <a:avLst/>
                <a:gdLst>
                  <a:gd name="T0" fmla="*/ 1 w 177"/>
                  <a:gd name="T1" fmla="*/ 1 h 179"/>
                  <a:gd name="T2" fmla="*/ 0 w 177"/>
                  <a:gd name="T3" fmla="*/ 1 h 179"/>
                  <a:gd name="T4" fmla="*/ 1 w 177"/>
                  <a:gd name="T5" fmla="*/ 0 h 179"/>
                  <a:gd name="T6" fmla="*/ 1 w 177"/>
                  <a:gd name="T7" fmla="*/ 1 h 179"/>
                  <a:gd name="T8" fmla="*/ 1 w 177"/>
                  <a:gd name="T9" fmla="*/ 1 h 1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7" h="179">
                    <a:moveTo>
                      <a:pt x="3" y="179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7" y="5"/>
                    </a:lnTo>
                    <a:lnTo>
                      <a:pt x="3" y="179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4" name="Freeform 90">
                <a:extLst>
                  <a:ext uri="{FF2B5EF4-FFF2-40B4-BE49-F238E27FC236}">
                    <a16:creationId xmlns:a16="http://schemas.microsoft.com/office/drawing/2014/main" id="{221BBE5A-F3D6-504D-9F65-0ADC821E40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1" y="2629"/>
                <a:ext cx="105" cy="109"/>
              </a:xfrm>
              <a:custGeom>
                <a:avLst/>
                <a:gdLst>
                  <a:gd name="T0" fmla="*/ 1 w 176"/>
                  <a:gd name="T1" fmla="*/ 1 h 179"/>
                  <a:gd name="T2" fmla="*/ 0 w 176"/>
                  <a:gd name="T3" fmla="*/ 1 h 179"/>
                  <a:gd name="T4" fmla="*/ 1 w 176"/>
                  <a:gd name="T5" fmla="*/ 0 h 179"/>
                  <a:gd name="T6" fmla="*/ 1 w 176"/>
                  <a:gd name="T7" fmla="*/ 1 h 179"/>
                  <a:gd name="T8" fmla="*/ 1 w 176"/>
                  <a:gd name="T9" fmla="*/ 1 h 1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179">
                    <a:moveTo>
                      <a:pt x="2" y="179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6" y="5"/>
                    </a:lnTo>
                    <a:lnTo>
                      <a:pt x="2" y="179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5" name="Freeform 91">
                <a:extLst>
                  <a:ext uri="{FF2B5EF4-FFF2-40B4-BE49-F238E27FC236}">
                    <a16:creationId xmlns:a16="http://schemas.microsoft.com/office/drawing/2014/main" id="{A261A5E2-7698-4F5F-2717-2F86D2092A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0" y="2626"/>
                <a:ext cx="105" cy="109"/>
              </a:xfrm>
              <a:custGeom>
                <a:avLst/>
                <a:gdLst>
                  <a:gd name="T0" fmla="*/ 1 w 178"/>
                  <a:gd name="T1" fmla="*/ 1 h 180"/>
                  <a:gd name="T2" fmla="*/ 0 w 178"/>
                  <a:gd name="T3" fmla="*/ 1 h 180"/>
                  <a:gd name="T4" fmla="*/ 1 w 178"/>
                  <a:gd name="T5" fmla="*/ 0 h 180"/>
                  <a:gd name="T6" fmla="*/ 1 w 178"/>
                  <a:gd name="T7" fmla="*/ 1 h 180"/>
                  <a:gd name="T8" fmla="*/ 1 w 178"/>
                  <a:gd name="T9" fmla="*/ 1 h 1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8" h="180">
                    <a:moveTo>
                      <a:pt x="4" y="180"/>
                    </a:moveTo>
                    <a:lnTo>
                      <a:pt x="0" y="174"/>
                    </a:lnTo>
                    <a:lnTo>
                      <a:pt x="175" y="0"/>
                    </a:lnTo>
                    <a:lnTo>
                      <a:pt x="178" y="6"/>
                    </a:lnTo>
                    <a:lnTo>
                      <a:pt x="4" y="18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6" name="Freeform 92">
                <a:extLst>
                  <a:ext uri="{FF2B5EF4-FFF2-40B4-BE49-F238E27FC236}">
                    <a16:creationId xmlns:a16="http://schemas.microsoft.com/office/drawing/2014/main" id="{63121856-49DC-8538-249E-5FF3EA64C2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8" y="2622"/>
                <a:ext cx="106" cy="110"/>
              </a:xfrm>
              <a:custGeom>
                <a:avLst/>
                <a:gdLst>
                  <a:gd name="T0" fmla="*/ 1 w 176"/>
                  <a:gd name="T1" fmla="*/ 1 h 179"/>
                  <a:gd name="T2" fmla="*/ 0 w 176"/>
                  <a:gd name="T3" fmla="*/ 1 h 179"/>
                  <a:gd name="T4" fmla="*/ 1 w 176"/>
                  <a:gd name="T5" fmla="*/ 0 h 179"/>
                  <a:gd name="T6" fmla="*/ 1 w 176"/>
                  <a:gd name="T7" fmla="*/ 1 h 179"/>
                  <a:gd name="T8" fmla="*/ 1 w 176"/>
                  <a:gd name="T9" fmla="*/ 1 h 1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179">
                    <a:moveTo>
                      <a:pt x="1" y="179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6" y="5"/>
                    </a:lnTo>
                    <a:lnTo>
                      <a:pt x="1" y="179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7" name="Freeform 93">
                <a:extLst>
                  <a:ext uri="{FF2B5EF4-FFF2-40B4-BE49-F238E27FC236}">
                    <a16:creationId xmlns:a16="http://schemas.microsoft.com/office/drawing/2014/main" id="{4325B24A-F233-5DAE-E2AA-E436B7ADFA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2" y="2609"/>
                <a:ext cx="111" cy="120"/>
              </a:xfrm>
              <a:custGeom>
                <a:avLst/>
                <a:gdLst>
                  <a:gd name="T0" fmla="*/ 1 w 184"/>
                  <a:gd name="T1" fmla="*/ 1 h 196"/>
                  <a:gd name="T2" fmla="*/ 0 w 184"/>
                  <a:gd name="T3" fmla="*/ 1 h 196"/>
                  <a:gd name="T4" fmla="*/ 1 w 184"/>
                  <a:gd name="T5" fmla="*/ 0 h 196"/>
                  <a:gd name="T6" fmla="*/ 1 w 184"/>
                  <a:gd name="T7" fmla="*/ 1 h 196"/>
                  <a:gd name="T8" fmla="*/ 1 w 184"/>
                  <a:gd name="T9" fmla="*/ 1 h 1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4" h="196">
                    <a:moveTo>
                      <a:pt x="10" y="196"/>
                    </a:moveTo>
                    <a:lnTo>
                      <a:pt x="0" y="172"/>
                    </a:lnTo>
                    <a:lnTo>
                      <a:pt x="174" y="0"/>
                    </a:lnTo>
                    <a:lnTo>
                      <a:pt x="184" y="22"/>
                    </a:lnTo>
                    <a:lnTo>
                      <a:pt x="10" y="196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8" name="Freeform 94">
                <a:extLst>
                  <a:ext uri="{FF2B5EF4-FFF2-40B4-BE49-F238E27FC236}">
                    <a16:creationId xmlns:a16="http://schemas.microsoft.com/office/drawing/2014/main" id="{7CFBE157-7D8B-9C14-FD2A-9ED23B7557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6" y="2620"/>
                <a:ext cx="107" cy="109"/>
              </a:xfrm>
              <a:custGeom>
                <a:avLst/>
                <a:gdLst>
                  <a:gd name="T0" fmla="*/ 1 w 178"/>
                  <a:gd name="T1" fmla="*/ 1 h 179"/>
                  <a:gd name="T2" fmla="*/ 0 w 178"/>
                  <a:gd name="T3" fmla="*/ 1 h 179"/>
                  <a:gd name="T4" fmla="*/ 1 w 178"/>
                  <a:gd name="T5" fmla="*/ 0 h 179"/>
                  <a:gd name="T6" fmla="*/ 1 w 178"/>
                  <a:gd name="T7" fmla="*/ 1 h 179"/>
                  <a:gd name="T8" fmla="*/ 1 w 178"/>
                  <a:gd name="T9" fmla="*/ 1 h 1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8" h="179">
                    <a:moveTo>
                      <a:pt x="4" y="179"/>
                    </a:moveTo>
                    <a:lnTo>
                      <a:pt x="0" y="172"/>
                    </a:lnTo>
                    <a:lnTo>
                      <a:pt x="174" y="0"/>
                    </a:lnTo>
                    <a:lnTo>
                      <a:pt x="178" y="5"/>
                    </a:lnTo>
                    <a:lnTo>
                      <a:pt x="4" y="179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9" name="Freeform 95">
                <a:extLst>
                  <a:ext uri="{FF2B5EF4-FFF2-40B4-BE49-F238E27FC236}">
                    <a16:creationId xmlns:a16="http://schemas.microsoft.com/office/drawing/2014/main" id="{265F00DA-5934-A1B2-D152-04797BD5CF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5" y="2615"/>
                <a:ext cx="105" cy="110"/>
              </a:xfrm>
              <a:custGeom>
                <a:avLst/>
                <a:gdLst>
                  <a:gd name="T0" fmla="*/ 1 w 175"/>
                  <a:gd name="T1" fmla="*/ 1 h 179"/>
                  <a:gd name="T2" fmla="*/ 0 w 175"/>
                  <a:gd name="T3" fmla="*/ 1 h 179"/>
                  <a:gd name="T4" fmla="*/ 1 w 175"/>
                  <a:gd name="T5" fmla="*/ 0 h 179"/>
                  <a:gd name="T6" fmla="*/ 1 w 175"/>
                  <a:gd name="T7" fmla="*/ 1 h 179"/>
                  <a:gd name="T8" fmla="*/ 1 w 175"/>
                  <a:gd name="T9" fmla="*/ 1 h 1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5" h="179">
                    <a:moveTo>
                      <a:pt x="1" y="179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5" y="7"/>
                    </a:lnTo>
                    <a:lnTo>
                      <a:pt x="1" y="179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0" name="Freeform 96">
                <a:extLst>
                  <a:ext uri="{FF2B5EF4-FFF2-40B4-BE49-F238E27FC236}">
                    <a16:creationId xmlns:a16="http://schemas.microsoft.com/office/drawing/2014/main" id="{FBC76E5A-9681-4C39-28C8-8D6546E89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4" y="2613"/>
                <a:ext cx="105" cy="108"/>
              </a:xfrm>
              <a:custGeom>
                <a:avLst/>
                <a:gdLst>
                  <a:gd name="T0" fmla="*/ 1 w 178"/>
                  <a:gd name="T1" fmla="*/ 1 h 179"/>
                  <a:gd name="T2" fmla="*/ 0 w 178"/>
                  <a:gd name="T3" fmla="*/ 1 h 179"/>
                  <a:gd name="T4" fmla="*/ 1 w 178"/>
                  <a:gd name="T5" fmla="*/ 0 h 179"/>
                  <a:gd name="T6" fmla="*/ 1 w 178"/>
                  <a:gd name="T7" fmla="*/ 1 h 179"/>
                  <a:gd name="T8" fmla="*/ 1 w 178"/>
                  <a:gd name="T9" fmla="*/ 1 h 1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8" h="179">
                    <a:moveTo>
                      <a:pt x="4" y="179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8" y="5"/>
                    </a:lnTo>
                    <a:lnTo>
                      <a:pt x="4" y="179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1" name="Freeform 97">
                <a:extLst>
                  <a:ext uri="{FF2B5EF4-FFF2-40B4-BE49-F238E27FC236}">
                    <a16:creationId xmlns:a16="http://schemas.microsoft.com/office/drawing/2014/main" id="{078B04D6-81B7-E9E9-EC47-7989736EE9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2" y="2609"/>
                <a:ext cx="106" cy="110"/>
              </a:xfrm>
              <a:custGeom>
                <a:avLst/>
                <a:gdLst>
                  <a:gd name="T0" fmla="*/ 1 w 175"/>
                  <a:gd name="T1" fmla="*/ 1 h 179"/>
                  <a:gd name="T2" fmla="*/ 0 w 175"/>
                  <a:gd name="T3" fmla="*/ 1 h 179"/>
                  <a:gd name="T4" fmla="*/ 1 w 175"/>
                  <a:gd name="T5" fmla="*/ 0 h 179"/>
                  <a:gd name="T6" fmla="*/ 1 w 175"/>
                  <a:gd name="T7" fmla="*/ 1 h 179"/>
                  <a:gd name="T8" fmla="*/ 1 w 175"/>
                  <a:gd name="T9" fmla="*/ 1 h 1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5" h="179">
                    <a:moveTo>
                      <a:pt x="1" y="179"/>
                    </a:moveTo>
                    <a:lnTo>
                      <a:pt x="0" y="172"/>
                    </a:lnTo>
                    <a:lnTo>
                      <a:pt x="174" y="0"/>
                    </a:lnTo>
                    <a:lnTo>
                      <a:pt x="175" y="5"/>
                    </a:lnTo>
                    <a:lnTo>
                      <a:pt x="1" y="179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2" name="Freeform 98">
                <a:extLst>
                  <a:ext uri="{FF2B5EF4-FFF2-40B4-BE49-F238E27FC236}">
                    <a16:creationId xmlns:a16="http://schemas.microsoft.com/office/drawing/2014/main" id="{15E7299F-0BDD-B70D-B551-9E6603959E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0" y="2577"/>
                <a:ext cx="117" cy="137"/>
              </a:xfrm>
              <a:custGeom>
                <a:avLst/>
                <a:gdLst>
                  <a:gd name="T0" fmla="*/ 1 w 193"/>
                  <a:gd name="T1" fmla="*/ 1 h 223"/>
                  <a:gd name="T2" fmla="*/ 0 w 193"/>
                  <a:gd name="T3" fmla="*/ 1 h 223"/>
                  <a:gd name="T4" fmla="*/ 1 w 193"/>
                  <a:gd name="T5" fmla="*/ 0 h 223"/>
                  <a:gd name="T6" fmla="*/ 1 w 193"/>
                  <a:gd name="T7" fmla="*/ 1 h 223"/>
                  <a:gd name="T8" fmla="*/ 1 w 193"/>
                  <a:gd name="T9" fmla="*/ 1 h 2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3" h="223">
                    <a:moveTo>
                      <a:pt x="19" y="223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93" y="51"/>
                    </a:lnTo>
                    <a:lnTo>
                      <a:pt x="19" y="223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3" name="Freeform 99">
                <a:extLst>
                  <a:ext uri="{FF2B5EF4-FFF2-40B4-BE49-F238E27FC236}">
                    <a16:creationId xmlns:a16="http://schemas.microsoft.com/office/drawing/2014/main" id="{D210213F-4009-EF49-FACF-4B2A4C9521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0" y="2603"/>
                <a:ext cx="107" cy="111"/>
              </a:xfrm>
              <a:custGeom>
                <a:avLst/>
                <a:gdLst>
                  <a:gd name="T0" fmla="*/ 1 w 178"/>
                  <a:gd name="T1" fmla="*/ 1 h 182"/>
                  <a:gd name="T2" fmla="*/ 0 w 178"/>
                  <a:gd name="T3" fmla="*/ 1 h 182"/>
                  <a:gd name="T4" fmla="*/ 1 w 178"/>
                  <a:gd name="T5" fmla="*/ 0 h 182"/>
                  <a:gd name="T6" fmla="*/ 1 w 178"/>
                  <a:gd name="T7" fmla="*/ 1 h 182"/>
                  <a:gd name="T8" fmla="*/ 1 w 178"/>
                  <a:gd name="T9" fmla="*/ 1 h 1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8" h="182">
                    <a:moveTo>
                      <a:pt x="4" y="182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8" y="10"/>
                    </a:lnTo>
                    <a:lnTo>
                      <a:pt x="4" y="182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4" name="Freeform 100">
                <a:extLst>
                  <a:ext uri="{FF2B5EF4-FFF2-40B4-BE49-F238E27FC236}">
                    <a16:creationId xmlns:a16="http://schemas.microsoft.com/office/drawing/2014/main" id="{2C67BFA0-D1B5-B3DC-2FCB-3B82E3BB24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8" y="2597"/>
                <a:ext cx="106" cy="112"/>
              </a:xfrm>
              <a:custGeom>
                <a:avLst/>
                <a:gdLst>
                  <a:gd name="T0" fmla="*/ 1 w 177"/>
                  <a:gd name="T1" fmla="*/ 1 h 184"/>
                  <a:gd name="T2" fmla="*/ 0 w 177"/>
                  <a:gd name="T3" fmla="*/ 1 h 184"/>
                  <a:gd name="T4" fmla="*/ 1 w 177"/>
                  <a:gd name="T5" fmla="*/ 0 h 184"/>
                  <a:gd name="T6" fmla="*/ 1 w 177"/>
                  <a:gd name="T7" fmla="*/ 1 h 184"/>
                  <a:gd name="T8" fmla="*/ 1 w 177"/>
                  <a:gd name="T9" fmla="*/ 1 h 1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7" h="184">
                    <a:moveTo>
                      <a:pt x="3" y="184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7" y="10"/>
                    </a:lnTo>
                    <a:lnTo>
                      <a:pt x="3" y="184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5" name="Freeform 101">
                <a:extLst>
                  <a:ext uri="{FF2B5EF4-FFF2-40B4-BE49-F238E27FC236}">
                    <a16:creationId xmlns:a16="http://schemas.microsoft.com/office/drawing/2014/main" id="{94224E8A-4B07-19BC-00EE-7604E5FC95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6" y="2591"/>
                <a:ext cx="106" cy="112"/>
              </a:xfrm>
              <a:custGeom>
                <a:avLst/>
                <a:gdLst>
                  <a:gd name="T0" fmla="*/ 1 w 176"/>
                  <a:gd name="T1" fmla="*/ 1 h 185"/>
                  <a:gd name="T2" fmla="*/ 0 w 176"/>
                  <a:gd name="T3" fmla="*/ 1 h 185"/>
                  <a:gd name="T4" fmla="*/ 1 w 176"/>
                  <a:gd name="T5" fmla="*/ 0 h 185"/>
                  <a:gd name="T6" fmla="*/ 1 w 176"/>
                  <a:gd name="T7" fmla="*/ 1 h 185"/>
                  <a:gd name="T8" fmla="*/ 1 w 176"/>
                  <a:gd name="T9" fmla="*/ 1 h 18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185">
                    <a:moveTo>
                      <a:pt x="4" y="185"/>
                    </a:moveTo>
                    <a:lnTo>
                      <a:pt x="0" y="174"/>
                    </a:lnTo>
                    <a:lnTo>
                      <a:pt x="173" y="0"/>
                    </a:lnTo>
                    <a:lnTo>
                      <a:pt x="176" y="11"/>
                    </a:lnTo>
                    <a:lnTo>
                      <a:pt x="4" y="185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6" name="Freeform 102">
                <a:extLst>
                  <a:ext uri="{FF2B5EF4-FFF2-40B4-BE49-F238E27FC236}">
                    <a16:creationId xmlns:a16="http://schemas.microsoft.com/office/drawing/2014/main" id="{9E7E9AEE-21A4-42ED-FD60-8F616FFF1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3" y="2585"/>
                <a:ext cx="107" cy="112"/>
              </a:xfrm>
              <a:custGeom>
                <a:avLst/>
                <a:gdLst>
                  <a:gd name="T0" fmla="*/ 1 w 178"/>
                  <a:gd name="T1" fmla="*/ 1 h 184"/>
                  <a:gd name="T2" fmla="*/ 0 w 178"/>
                  <a:gd name="T3" fmla="*/ 1 h 184"/>
                  <a:gd name="T4" fmla="*/ 1 w 178"/>
                  <a:gd name="T5" fmla="*/ 0 h 184"/>
                  <a:gd name="T6" fmla="*/ 1 w 178"/>
                  <a:gd name="T7" fmla="*/ 1 h 184"/>
                  <a:gd name="T8" fmla="*/ 1 w 178"/>
                  <a:gd name="T9" fmla="*/ 1 h 1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8" h="184">
                    <a:moveTo>
                      <a:pt x="5" y="184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8" y="10"/>
                    </a:lnTo>
                    <a:lnTo>
                      <a:pt x="5" y="184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7" name="Freeform 103">
                <a:extLst>
                  <a:ext uri="{FF2B5EF4-FFF2-40B4-BE49-F238E27FC236}">
                    <a16:creationId xmlns:a16="http://schemas.microsoft.com/office/drawing/2014/main" id="{6D0565ED-4AAB-84D6-A6FD-A1DA98FAB1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0" y="2577"/>
                <a:ext cx="107" cy="114"/>
              </a:xfrm>
              <a:custGeom>
                <a:avLst/>
                <a:gdLst>
                  <a:gd name="T0" fmla="*/ 1 w 177"/>
                  <a:gd name="T1" fmla="*/ 1 h 184"/>
                  <a:gd name="T2" fmla="*/ 0 w 177"/>
                  <a:gd name="T3" fmla="*/ 1 h 184"/>
                  <a:gd name="T4" fmla="*/ 1 w 177"/>
                  <a:gd name="T5" fmla="*/ 0 h 184"/>
                  <a:gd name="T6" fmla="*/ 1 w 177"/>
                  <a:gd name="T7" fmla="*/ 1 h 184"/>
                  <a:gd name="T8" fmla="*/ 1 w 177"/>
                  <a:gd name="T9" fmla="*/ 1 h 1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7" h="184">
                    <a:moveTo>
                      <a:pt x="3" y="184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7" y="10"/>
                    </a:lnTo>
                    <a:lnTo>
                      <a:pt x="3" y="184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8" name="Freeform 104">
                <a:extLst>
                  <a:ext uri="{FF2B5EF4-FFF2-40B4-BE49-F238E27FC236}">
                    <a16:creationId xmlns:a16="http://schemas.microsoft.com/office/drawing/2014/main" id="{9B5DF994-DC40-2E11-53B8-FF8D66C5B3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543"/>
                <a:ext cx="113" cy="140"/>
              </a:xfrm>
              <a:custGeom>
                <a:avLst/>
                <a:gdLst>
                  <a:gd name="T0" fmla="*/ 1 w 190"/>
                  <a:gd name="T1" fmla="*/ 1 h 230"/>
                  <a:gd name="T2" fmla="*/ 0 w 190"/>
                  <a:gd name="T3" fmla="*/ 1 h 230"/>
                  <a:gd name="T4" fmla="*/ 1 w 190"/>
                  <a:gd name="T5" fmla="*/ 0 h 230"/>
                  <a:gd name="T6" fmla="*/ 1 w 190"/>
                  <a:gd name="T7" fmla="*/ 1 h 230"/>
                  <a:gd name="T8" fmla="*/ 1 w 190"/>
                  <a:gd name="T9" fmla="*/ 1 h 2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0" h="230">
                    <a:moveTo>
                      <a:pt x="16" y="230"/>
                    </a:moveTo>
                    <a:lnTo>
                      <a:pt x="0" y="174"/>
                    </a:lnTo>
                    <a:lnTo>
                      <a:pt x="173" y="0"/>
                    </a:lnTo>
                    <a:lnTo>
                      <a:pt x="190" y="56"/>
                    </a:lnTo>
                    <a:lnTo>
                      <a:pt x="16" y="23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9" name="Freeform 105">
                <a:extLst>
                  <a:ext uri="{FF2B5EF4-FFF2-40B4-BE49-F238E27FC236}">
                    <a16:creationId xmlns:a16="http://schemas.microsoft.com/office/drawing/2014/main" id="{84BD6254-09F4-A5C2-7DF9-98BA98A28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9" y="2570"/>
                <a:ext cx="106" cy="113"/>
              </a:xfrm>
              <a:custGeom>
                <a:avLst/>
                <a:gdLst>
                  <a:gd name="T0" fmla="*/ 1 w 178"/>
                  <a:gd name="T1" fmla="*/ 1 h 186"/>
                  <a:gd name="T2" fmla="*/ 0 w 178"/>
                  <a:gd name="T3" fmla="*/ 1 h 186"/>
                  <a:gd name="T4" fmla="*/ 1 w 178"/>
                  <a:gd name="T5" fmla="*/ 0 h 186"/>
                  <a:gd name="T6" fmla="*/ 1 w 178"/>
                  <a:gd name="T7" fmla="*/ 1 h 186"/>
                  <a:gd name="T8" fmla="*/ 1 w 178"/>
                  <a:gd name="T9" fmla="*/ 1 h 1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8" h="186">
                    <a:moveTo>
                      <a:pt x="4" y="186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8" y="12"/>
                    </a:lnTo>
                    <a:lnTo>
                      <a:pt x="4" y="186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0" name="Freeform 106">
                <a:extLst>
                  <a:ext uri="{FF2B5EF4-FFF2-40B4-BE49-F238E27FC236}">
                    <a16:creationId xmlns:a16="http://schemas.microsoft.com/office/drawing/2014/main" id="{4F2D1F3E-D823-3CA2-3D00-7832950541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7" y="2564"/>
                <a:ext cx="107" cy="112"/>
              </a:xfrm>
              <a:custGeom>
                <a:avLst/>
                <a:gdLst>
                  <a:gd name="T0" fmla="*/ 1 w 177"/>
                  <a:gd name="T1" fmla="*/ 1 h 184"/>
                  <a:gd name="T2" fmla="*/ 0 w 177"/>
                  <a:gd name="T3" fmla="*/ 1 h 184"/>
                  <a:gd name="T4" fmla="*/ 1 w 177"/>
                  <a:gd name="T5" fmla="*/ 0 h 184"/>
                  <a:gd name="T6" fmla="*/ 1 w 177"/>
                  <a:gd name="T7" fmla="*/ 1 h 184"/>
                  <a:gd name="T8" fmla="*/ 1 w 177"/>
                  <a:gd name="T9" fmla="*/ 1 h 1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7" h="184">
                    <a:moveTo>
                      <a:pt x="3" y="184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7" y="10"/>
                    </a:lnTo>
                    <a:lnTo>
                      <a:pt x="3" y="184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1" name="Freeform 107">
                <a:extLst>
                  <a:ext uri="{FF2B5EF4-FFF2-40B4-BE49-F238E27FC236}">
                    <a16:creationId xmlns:a16="http://schemas.microsoft.com/office/drawing/2014/main" id="{507D4426-DB68-DA11-B9DA-6035A219E9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4" y="2557"/>
                <a:ext cx="107" cy="113"/>
              </a:xfrm>
              <a:custGeom>
                <a:avLst/>
                <a:gdLst>
                  <a:gd name="T0" fmla="*/ 1 w 177"/>
                  <a:gd name="T1" fmla="*/ 1 h 186"/>
                  <a:gd name="T2" fmla="*/ 0 w 177"/>
                  <a:gd name="T3" fmla="*/ 1 h 186"/>
                  <a:gd name="T4" fmla="*/ 1 w 177"/>
                  <a:gd name="T5" fmla="*/ 0 h 186"/>
                  <a:gd name="T6" fmla="*/ 1 w 177"/>
                  <a:gd name="T7" fmla="*/ 1 h 186"/>
                  <a:gd name="T8" fmla="*/ 1 w 177"/>
                  <a:gd name="T9" fmla="*/ 1 h 1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7" h="186">
                    <a:moveTo>
                      <a:pt x="3" y="186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7" y="12"/>
                    </a:lnTo>
                    <a:lnTo>
                      <a:pt x="3" y="186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2" name="Freeform 108">
                <a:extLst>
                  <a:ext uri="{FF2B5EF4-FFF2-40B4-BE49-F238E27FC236}">
                    <a16:creationId xmlns:a16="http://schemas.microsoft.com/office/drawing/2014/main" id="{73E36C52-0F69-A96A-0CD6-CA40E8408F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3" y="2550"/>
                <a:ext cx="106" cy="113"/>
              </a:xfrm>
              <a:custGeom>
                <a:avLst/>
                <a:gdLst>
                  <a:gd name="T0" fmla="*/ 1 w 176"/>
                  <a:gd name="T1" fmla="*/ 1 h 184"/>
                  <a:gd name="T2" fmla="*/ 0 w 176"/>
                  <a:gd name="T3" fmla="*/ 1 h 184"/>
                  <a:gd name="T4" fmla="*/ 1 w 176"/>
                  <a:gd name="T5" fmla="*/ 0 h 184"/>
                  <a:gd name="T6" fmla="*/ 1 w 176"/>
                  <a:gd name="T7" fmla="*/ 1 h 184"/>
                  <a:gd name="T8" fmla="*/ 1 w 176"/>
                  <a:gd name="T9" fmla="*/ 1 h 1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184">
                    <a:moveTo>
                      <a:pt x="2" y="184"/>
                    </a:moveTo>
                    <a:lnTo>
                      <a:pt x="0" y="172"/>
                    </a:lnTo>
                    <a:lnTo>
                      <a:pt x="172" y="0"/>
                    </a:lnTo>
                    <a:lnTo>
                      <a:pt x="176" y="10"/>
                    </a:lnTo>
                    <a:lnTo>
                      <a:pt x="2" y="184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3" name="Freeform 109">
                <a:extLst>
                  <a:ext uri="{FF2B5EF4-FFF2-40B4-BE49-F238E27FC236}">
                    <a16:creationId xmlns:a16="http://schemas.microsoft.com/office/drawing/2014/main" id="{380B7FD4-558C-1D10-6D12-B214B5326D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543"/>
                <a:ext cx="106" cy="112"/>
              </a:xfrm>
              <a:custGeom>
                <a:avLst/>
                <a:gdLst>
                  <a:gd name="T0" fmla="*/ 1 w 176"/>
                  <a:gd name="T1" fmla="*/ 1 h 184"/>
                  <a:gd name="T2" fmla="*/ 0 w 176"/>
                  <a:gd name="T3" fmla="*/ 1 h 184"/>
                  <a:gd name="T4" fmla="*/ 1 w 176"/>
                  <a:gd name="T5" fmla="*/ 0 h 184"/>
                  <a:gd name="T6" fmla="*/ 1 w 176"/>
                  <a:gd name="T7" fmla="*/ 1 h 184"/>
                  <a:gd name="T8" fmla="*/ 1 w 176"/>
                  <a:gd name="T9" fmla="*/ 1 h 1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184">
                    <a:moveTo>
                      <a:pt x="4" y="184"/>
                    </a:moveTo>
                    <a:lnTo>
                      <a:pt x="0" y="174"/>
                    </a:lnTo>
                    <a:lnTo>
                      <a:pt x="173" y="0"/>
                    </a:lnTo>
                    <a:lnTo>
                      <a:pt x="176" y="12"/>
                    </a:lnTo>
                    <a:lnTo>
                      <a:pt x="4" y="184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4" name="Freeform 110">
                <a:extLst>
                  <a:ext uri="{FF2B5EF4-FFF2-40B4-BE49-F238E27FC236}">
                    <a16:creationId xmlns:a16="http://schemas.microsoft.com/office/drawing/2014/main" id="{C01C2FEC-6D77-D86A-DACD-6F8D74D0F6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2" y="2507"/>
                <a:ext cx="113" cy="142"/>
              </a:xfrm>
              <a:custGeom>
                <a:avLst/>
                <a:gdLst>
                  <a:gd name="T0" fmla="*/ 1 w 188"/>
                  <a:gd name="T1" fmla="*/ 1 h 236"/>
                  <a:gd name="T2" fmla="*/ 0 w 188"/>
                  <a:gd name="T3" fmla="*/ 1 h 236"/>
                  <a:gd name="T4" fmla="*/ 1 w 188"/>
                  <a:gd name="T5" fmla="*/ 0 h 236"/>
                  <a:gd name="T6" fmla="*/ 1 w 188"/>
                  <a:gd name="T7" fmla="*/ 1 h 236"/>
                  <a:gd name="T8" fmla="*/ 1 w 188"/>
                  <a:gd name="T9" fmla="*/ 1 h 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8" h="236">
                    <a:moveTo>
                      <a:pt x="15" y="236"/>
                    </a:moveTo>
                    <a:lnTo>
                      <a:pt x="0" y="172"/>
                    </a:lnTo>
                    <a:lnTo>
                      <a:pt x="174" y="0"/>
                    </a:lnTo>
                    <a:lnTo>
                      <a:pt x="188" y="62"/>
                    </a:lnTo>
                    <a:lnTo>
                      <a:pt x="15" y="236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5" name="Freeform 111">
                <a:extLst>
                  <a:ext uri="{FF2B5EF4-FFF2-40B4-BE49-F238E27FC236}">
                    <a16:creationId xmlns:a16="http://schemas.microsoft.com/office/drawing/2014/main" id="{59AB2AFD-456B-F39B-39EA-DCA703BEF0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8" y="2535"/>
                <a:ext cx="107" cy="114"/>
              </a:xfrm>
              <a:custGeom>
                <a:avLst/>
                <a:gdLst>
                  <a:gd name="T0" fmla="*/ 1 w 178"/>
                  <a:gd name="T1" fmla="*/ 1 h 190"/>
                  <a:gd name="T2" fmla="*/ 0 w 178"/>
                  <a:gd name="T3" fmla="*/ 1 h 190"/>
                  <a:gd name="T4" fmla="*/ 1 w 178"/>
                  <a:gd name="T5" fmla="*/ 0 h 190"/>
                  <a:gd name="T6" fmla="*/ 1 w 178"/>
                  <a:gd name="T7" fmla="*/ 1 h 190"/>
                  <a:gd name="T8" fmla="*/ 1 w 178"/>
                  <a:gd name="T9" fmla="*/ 1 h 1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8" h="190">
                    <a:moveTo>
                      <a:pt x="5" y="190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8" y="16"/>
                    </a:lnTo>
                    <a:lnTo>
                      <a:pt x="5" y="19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6" name="Freeform 112">
                <a:extLst>
                  <a:ext uri="{FF2B5EF4-FFF2-40B4-BE49-F238E27FC236}">
                    <a16:creationId xmlns:a16="http://schemas.microsoft.com/office/drawing/2014/main" id="{9A2FB916-9BCA-754B-392F-8B4D5A1B4B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6" y="2525"/>
                <a:ext cx="107" cy="116"/>
              </a:xfrm>
              <a:custGeom>
                <a:avLst/>
                <a:gdLst>
                  <a:gd name="T0" fmla="*/ 1 w 177"/>
                  <a:gd name="T1" fmla="*/ 1 h 189"/>
                  <a:gd name="T2" fmla="*/ 0 w 177"/>
                  <a:gd name="T3" fmla="*/ 1 h 189"/>
                  <a:gd name="T4" fmla="*/ 1 w 177"/>
                  <a:gd name="T5" fmla="*/ 0 h 189"/>
                  <a:gd name="T6" fmla="*/ 1 w 177"/>
                  <a:gd name="T7" fmla="*/ 1 h 189"/>
                  <a:gd name="T8" fmla="*/ 1 w 177"/>
                  <a:gd name="T9" fmla="*/ 1 h 1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7" h="189">
                    <a:moveTo>
                      <a:pt x="3" y="189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7" y="15"/>
                    </a:lnTo>
                    <a:lnTo>
                      <a:pt x="3" y="189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7" name="Freeform 113">
                <a:extLst>
                  <a:ext uri="{FF2B5EF4-FFF2-40B4-BE49-F238E27FC236}">
                    <a16:creationId xmlns:a16="http://schemas.microsoft.com/office/drawing/2014/main" id="{F2D1CA77-79AD-824F-5BC0-C05ADF5B41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5" y="2515"/>
                <a:ext cx="105" cy="116"/>
              </a:xfrm>
              <a:custGeom>
                <a:avLst/>
                <a:gdLst>
                  <a:gd name="T0" fmla="*/ 1 w 178"/>
                  <a:gd name="T1" fmla="*/ 1 h 189"/>
                  <a:gd name="T2" fmla="*/ 0 w 178"/>
                  <a:gd name="T3" fmla="*/ 1 h 189"/>
                  <a:gd name="T4" fmla="*/ 1 w 178"/>
                  <a:gd name="T5" fmla="*/ 0 h 189"/>
                  <a:gd name="T6" fmla="*/ 1 w 178"/>
                  <a:gd name="T7" fmla="*/ 1 h 189"/>
                  <a:gd name="T8" fmla="*/ 1 w 178"/>
                  <a:gd name="T9" fmla="*/ 1 h 1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8" h="189">
                    <a:moveTo>
                      <a:pt x="4" y="189"/>
                    </a:moveTo>
                    <a:lnTo>
                      <a:pt x="0" y="172"/>
                    </a:lnTo>
                    <a:lnTo>
                      <a:pt x="175" y="0"/>
                    </a:lnTo>
                    <a:lnTo>
                      <a:pt x="178" y="15"/>
                    </a:lnTo>
                    <a:lnTo>
                      <a:pt x="4" y="189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8" name="Freeform 114">
                <a:extLst>
                  <a:ext uri="{FF2B5EF4-FFF2-40B4-BE49-F238E27FC236}">
                    <a16:creationId xmlns:a16="http://schemas.microsoft.com/office/drawing/2014/main" id="{D01A4D7E-2414-711F-18F7-7A6E21793E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2" y="2507"/>
                <a:ext cx="107" cy="113"/>
              </a:xfrm>
              <a:custGeom>
                <a:avLst/>
                <a:gdLst>
                  <a:gd name="T0" fmla="*/ 1 w 178"/>
                  <a:gd name="T1" fmla="*/ 1 h 188"/>
                  <a:gd name="T2" fmla="*/ 0 w 178"/>
                  <a:gd name="T3" fmla="*/ 1 h 188"/>
                  <a:gd name="T4" fmla="*/ 1 w 178"/>
                  <a:gd name="T5" fmla="*/ 0 h 188"/>
                  <a:gd name="T6" fmla="*/ 1 w 178"/>
                  <a:gd name="T7" fmla="*/ 1 h 188"/>
                  <a:gd name="T8" fmla="*/ 1 w 178"/>
                  <a:gd name="T9" fmla="*/ 1 h 1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8" h="188">
                    <a:moveTo>
                      <a:pt x="3" y="188"/>
                    </a:moveTo>
                    <a:lnTo>
                      <a:pt x="0" y="172"/>
                    </a:lnTo>
                    <a:lnTo>
                      <a:pt x="174" y="0"/>
                    </a:lnTo>
                    <a:lnTo>
                      <a:pt x="178" y="16"/>
                    </a:lnTo>
                    <a:lnTo>
                      <a:pt x="3" y="188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9" name="Freeform 115">
                <a:extLst>
                  <a:ext uri="{FF2B5EF4-FFF2-40B4-BE49-F238E27FC236}">
                    <a16:creationId xmlns:a16="http://schemas.microsoft.com/office/drawing/2014/main" id="{E3240342-6ABF-9E89-2C5E-CBA046BF0A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4" y="2464"/>
                <a:ext cx="113" cy="147"/>
              </a:xfrm>
              <a:custGeom>
                <a:avLst/>
                <a:gdLst>
                  <a:gd name="T0" fmla="*/ 1 w 188"/>
                  <a:gd name="T1" fmla="*/ 1 h 240"/>
                  <a:gd name="T2" fmla="*/ 0 w 188"/>
                  <a:gd name="T3" fmla="*/ 1 h 240"/>
                  <a:gd name="T4" fmla="*/ 1 w 188"/>
                  <a:gd name="T5" fmla="*/ 0 h 240"/>
                  <a:gd name="T6" fmla="*/ 1 w 188"/>
                  <a:gd name="T7" fmla="*/ 1 h 240"/>
                  <a:gd name="T8" fmla="*/ 1 w 188"/>
                  <a:gd name="T9" fmla="*/ 1 h 2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8" h="240">
                    <a:moveTo>
                      <a:pt x="14" y="240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88" y="68"/>
                    </a:lnTo>
                    <a:lnTo>
                      <a:pt x="14" y="24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0" name="Freeform 116">
                <a:extLst>
                  <a:ext uri="{FF2B5EF4-FFF2-40B4-BE49-F238E27FC236}">
                    <a16:creationId xmlns:a16="http://schemas.microsoft.com/office/drawing/2014/main" id="{D03B12EB-8DFF-AB6D-6E84-FD795A0317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9" y="2492"/>
                <a:ext cx="108" cy="119"/>
              </a:xfrm>
              <a:custGeom>
                <a:avLst/>
                <a:gdLst>
                  <a:gd name="T0" fmla="*/ 1 w 179"/>
                  <a:gd name="T1" fmla="*/ 1 h 196"/>
                  <a:gd name="T2" fmla="*/ 0 w 179"/>
                  <a:gd name="T3" fmla="*/ 1 h 196"/>
                  <a:gd name="T4" fmla="*/ 1 w 179"/>
                  <a:gd name="T5" fmla="*/ 0 h 196"/>
                  <a:gd name="T6" fmla="*/ 1 w 179"/>
                  <a:gd name="T7" fmla="*/ 1 h 196"/>
                  <a:gd name="T8" fmla="*/ 1 w 179"/>
                  <a:gd name="T9" fmla="*/ 1 h 1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9" h="196">
                    <a:moveTo>
                      <a:pt x="5" y="196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9" y="24"/>
                    </a:lnTo>
                    <a:lnTo>
                      <a:pt x="5" y="196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1" name="Freeform 117">
                <a:extLst>
                  <a:ext uri="{FF2B5EF4-FFF2-40B4-BE49-F238E27FC236}">
                    <a16:creationId xmlns:a16="http://schemas.microsoft.com/office/drawing/2014/main" id="{9D415EC3-BA35-5116-BFC1-562960C296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8" y="2478"/>
                <a:ext cx="105" cy="120"/>
              </a:xfrm>
              <a:custGeom>
                <a:avLst/>
                <a:gdLst>
                  <a:gd name="T0" fmla="*/ 1 w 178"/>
                  <a:gd name="T1" fmla="*/ 1 h 196"/>
                  <a:gd name="T2" fmla="*/ 0 w 178"/>
                  <a:gd name="T3" fmla="*/ 1 h 196"/>
                  <a:gd name="T4" fmla="*/ 1 w 178"/>
                  <a:gd name="T5" fmla="*/ 0 h 196"/>
                  <a:gd name="T6" fmla="*/ 1 w 178"/>
                  <a:gd name="T7" fmla="*/ 1 h 196"/>
                  <a:gd name="T8" fmla="*/ 1 w 178"/>
                  <a:gd name="T9" fmla="*/ 1 h 1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8" h="196">
                    <a:moveTo>
                      <a:pt x="4" y="196"/>
                    </a:moveTo>
                    <a:lnTo>
                      <a:pt x="0" y="174"/>
                    </a:lnTo>
                    <a:lnTo>
                      <a:pt x="175" y="0"/>
                    </a:lnTo>
                    <a:lnTo>
                      <a:pt x="178" y="22"/>
                    </a:lnTo>
                    <a:lnTo>
                      <a:pt x="4" y="196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2" name="Freeform 118">
                <a:extLst>
                  <a:ext uri="{FF2B5EF4-FFF2-40B4-BE49-F238E27FC236}">
                    <a16:creationId xmlns:a16="http://schemas.microsoft.com/office/drawing/2014/main" id="{37802F51-323C-6124-970E-38F0E98B08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4" y="2464"/>
                <a:ext cx="108" cy="121"/>
              </a:xfrm>
              <a:custGeom>
                <a:avLst/>
                <a:gdLst>
                  <a:gd name="T0" fmla="*/ 1 w 180"/>
                  <a:gd name="T1" fmla="*/ 1 h 196"/>
                  <a:gd name="T2" fmla="*/ 0 w 180"/>
                  <a:gd name="T3" fmla="*/ 1 h 196"/>
                  <a:gd name="T4" fmla="*/ 1 w 180"/>
                  <a:gd name="T5" fmla="*/ 0 h 196"/>
                  <a:gd name="T6" fmla="*/ 1 w 180"/>
                  <a:gd name="T7" fmla="*/ 1 h 196"/>
                  <a:gd name="T8" fmla="*/ 1 w 180"/>
                  <a:gd name="T9" fmla="*/ 1 h 1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0" h="196">
                    <a:moveTo>
                      <a:pt x="5" y="196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80" y="22"/>
                    </a:lnTo>
                    <a:lnTo>
                      <a:pt x="5" y="196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3" name="Freeform 119">
                <a:extLst>
                  <a:ext uri="{FF2B5EF4-FFF2-40B4-BE49-F238E27FC236}">
                    <a16:creationId xmlns:a16="http://schemas.microsoft.com/office/drawing/2014/main" id="{E698D40C-346B-9FD4-D3FE-D306C5F420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7" y="2421"/>
                <a:ext cx="111" cy="149"/>
              </a:xfrm>
              <a:custGeom>
                <a:avLst/>
                <a:gdLst>
                  <a:gd name="T0" fmla="*/ 1 w 186"/>
                  <a:gd name="T1" fmla="*/ 1 h 246"/>
                  <a:gd name="T2" fmla="*/ 0 w 186"/>
                  <a:gd name="T3" fmla="*/ 1 h 246"/>
                  <a:gd name="T4" fmla="*/ 1 w 186"/>
                  <a:gd name="T5" fmla="*/ 0 h 246"/>
                  <a:gd name="T6" fmla="*/ 1 w 186"/>
                  <a:gd name="T7" fmla="*/ 1 h 246"/>
                  <a:gd name="T8" fmla="*/ 1 w 186"/>
                  <a:gd name="T9" fmla="*/ 1 h 2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6" h="246">
                    <a:moveTo>
                      <a:pt x="12" y="246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86" y="72"/>
                    </a:lnTo>
                    <a:lnTo>
                      <a:pt x="12" y="246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4" name="Freeform 120">
                <a:extLst>
                  <a:ext uri="{FF2B5EF4-FFF2-40B4-BE49-F238E27FC236}">
                    <a16:creationId xmlns:a16="http://schemas.microsoft.com/office/drawing/2014/main" id="{1AF3FBCB-172E-D6F2-4E76-CEB62677B6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2" y="2450"/>
                <a:ext cx="106" cy="120"/>
              </a:xfrm>
              <a:custGeom>
                <a:avLst/>
                <a:gdLst>
                  <a:gd name="T0" fmla="*/ 1 w 177"/>
                  <a:gd name="T1" fmla="*/ 1 h 198"/>
                  <a:gd name="T2" fmla="*/ 0 w 177"/>
                  <a:gd name="T3" fmla="*/ 1 h 198"/>
                  <a:gd name="T4" fmla="*/ 1 w 177"/>
                  <a:gd name="T5" fmla="*/ 0 h 198"/>
                  <a:gd name="T6" fmla="*/ 1 w 177"/>
                  <a:gd name="T7" fmla="*/ 1 h 198"/>
                  <a:gd name="T8" fmla="*/ 1 w 177"/>
                  <a:gd name="T9" fmla="*/ 1 h 1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7" h="198">
                    <a:moveTo>
                      <a:pt x="3" y="198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7" y="24"/>
                    </a:lnTo>
                    <a:lnTo>
                      <a:pt x="3" y="198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" name="Freeform 121">
                <a:extLst>
                  <a:ext uri="{FF2B5EF4-FFF2-40B4-BE49-F238E27FC236}">
                    <a16:creationId xmlns:a16="http://schemas.microsoft.com/office/drawing/2014/main" id="{7B7BBD7C-FE41-7A07-777B-628011BF1E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1" y="2436"/>
                <a:ext cx="106" cy="121"/>
              </a:xfrm>
              <a:custGeom>
                <a:avLst/>
                <a:gdLst>
                  <a:gd name="T0" fmla="*/ 1 w 177"/>
                  <a:gd name="T1" fmla="*/ 1 h 198"/>
                  <a:gd name="T2" fmla="*/ 0 w 177"/>
                  <a:gd name="T3" fmla="*/ 1 h 198"/>
                  <a:gd name="T4" fmla="*/ 1 w 177"/>
                  <a:gd name="T5" fmla="*/ 0 h 198"/>
                  <a:gd name="T6" fmla="*/ 1 w 177"/>
                  <a:gd name="T7" fmla="*/ 1 h 198"/>
                  <a:gd name="T8" fmla="*/ 1 w 177"/>
                  <a:gd name="T9" fmla="*/ 1 h 1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7" h="198">
                    <a:moveTo>
                      <a:pt x="3" y="198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7" y="24"/>
                    </a:lnTo>
                    <a:lnTo>
                      <a:pt x="3" y="198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6" name="Freeform 122">
                <a:extLst>
                  <a:ext uri="{FF2B5EF4-FFF2-40B4-BE49-F238E27FC236}">
                    <a16:creationId xmlns:a16="http://schemas.microsoft.com/office/drawing/2014/main" id="{349A8999-6906-BDFB-FE16-74D031169E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7" y="2421"/>
                <a:ext cx="108" cy="121"/>
              </a:xfrm>
              <a:custGeom>
                <a:avLst/>
                <a:gdLst>
                  <a:gd name="T0" fmla="*/ 1 w 180"/>
                  <a:gd name="T1" fmla="*/ 1 h 198"/>
                  <a:gd name="T2" fmla="*/ 0 w 180"/>
                  <a:gd name="T3" fmla="*/ 1 h 198"/>
                  <a:gd name="T4" fmla="*/ 1 w 180"/>
                  <a:gd name="T5" fmla="*/ 0 h 198"/>
                  <a:gd name="T6" fmla="*/ 1 w 180"/>
                  <a:gd name="T7" fmla="*/ 1 h 198"/>
                  <a:gd name="T8" fmla="*/ 1 w 180"/>
                  <a:gd name="T9" fmla="*/ 1 h 1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0" h="198">
                    <a:moveTo>
                      <a:pt x="6" y="198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80" y="24"/>
                    </a:lnTo>
                    <a:lnTo>
                      <a:pt x="6" y="198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7" name="Freeform 123">
                <a:extLst>
                  <a:ext uri="{FF2B5EF4-FFF2-40B4-BE49-F238E27FC236}">
                    <a16:creationId xmlns:a16="http://schemas.microsoft.com/office/drawing/2014/main" id="{53BCE2CC-47F3-043B-989F-12DC66998C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2" y="2375"/>
                <a:ext cx="109" cy="152"/>
              </a:xfrm>
              <a:custGeom>
                <a:avLst/>
                <a:gdLst>
                  <a:gd name="T0" fmla="*/ 1 w 182"/>
                  <a:gd name="T1" fmla="*/ 1 h 249"/>
                  <a:gd name="T2" fmla="*/ 0 w 182"/>
                  <a:gd name="T3" fmla="*/ 1 h 249"/>
                  <a:gd name="T4" fmla="*/ 1 w 182"/>
                  <a:gd name="T5" fmla="*/ 0 h 249"/>
                  <a:gd name="T6" fmla="*/ 1 w 182"/>
                  <a:gd name="T7" fmla="*/ 1 h 249"/>
                  <a:gd name="T8" fmla="*/ 1 w 182"/>
                  <a:gd name="T9" fmla="*/ 1 h 2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2" h="249">
                    <a:moveTo>
                      <a:pt x="8" y="249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82" y="75"/>
                    </a:lnTo>
                    <a:lnTo>
                      <a:pt x="8" y="249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8" name="Freeform 124">
                <a:extLst>
                  <a:ext uri="{FF2B5EF4-FFF2-40B4-BE49-F238E27FC236}">
                    <a16:creationId xmlns:a16="http://schemas.microsoft.com/office/drawing/2014/main" id="{FEE806CB-B36A-ADF4-DB47-14E895C735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5" y="2398"/>
                <a:ext cx="106" cy="129"/>
              </a:xfrm>
              <a:custGeom>
                <a:avLst/>
                <a:gdLst>
                  <a:gd name="T0" fmla="*/ 1 w 179"/>
                  <a:gd name="T1" fmla="*/ 1 h 211"/>
                  <a:gd name="T2" fmla="*/ 0 w 179"/>
                  <a:gd name="T3" fmla="*/ 1 h 211"/>
                  <a:gd name="T4" fmla="*/ 1 w 179"/>
                  <a:gd name="T5" fmla="*/ 0 h 211"/>
                  <a:gd name="T6" fmla="*/ 1 w 179"/>
                  <a:gd name="T7" fmla="*/ 1 h 211"/>
                  <a:gd name="T8" fmla="*/ 1 w 179"/>
                  <a:gd name="T9" fmla="*/ 1 h 2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9" h="211">
                    <a:moveTo>
                      <a:pt x="5" y="211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9" y="37"/>
                    </a:lnTo>
                    <a:lnTo>
                      <a:pt x="5" y="211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9" name="Freeform 125">
                <a:extLst>
                  <a:ext uri="{FF2B5EF4-FFF2-40B4-BE49-F238E27FC236}">
                    <a16:creationId xmlns:a16="http://schemas.microsoft.com/office/drawing/2014/main" id="{DF26C890-6472-2BE5-D2E5-1BD3588ADE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2" y="2375"/>
                <a:ext cx="107" cy="129"/>
              </a:xfrm>
              <a:custGeom>
                <a:avLst/>
                <a:gdLst>
                  <a:gd name="T0" fmla="*/ 1 w 177"/>
                  <a:gd name="T1" fmla="*/ 1 h 212"/>
                  <a:gd name="T2" fmla="*/ 0 w 177"/>
                  <a:gd name="T3" fmla="*/ 1 h 212"/>
                  <a:gd name="T4" fmla="*/ 1 w 177"/>
                  <a:gd name="T5" fmla="*/ 0 h 212"/>
                  <a:gd name="T6" fmla="*/ 1 w 177"/>
                  <a:gd name="T7" fmla="*/ 1 h 212"/>
                  <a:gd name="T8" fmla="*/ 1 w 177"/>
                  <a:gd name="T9" fmla="*/ 1 h 2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7" h="212">
                    <a:moveTo>
                      <a:pt x="3" y="212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7" y="38"/>
                    </a:lnTo>
                    <a:lnTo>
                      <a:pt x="3" y="212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0" name="Freeform 126">
                <a:extLst>
                  <a:ext uri="{FF2B5EF4-FFF2-40B4-BE49-F238E27FC236}">
                    <a16:creationId xmlns:a16="http://schemas.microsoft.com/office/drawing/2014/main" id="{5C828113-828B-0271-A4A2-B306CCEC04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6" y="2328"/>
                <a:ext cx="109" cy="153"/>
              </a:xfrm>
              <a:custGeom>
                <a:avLst/>
                <a:gdLst>
                  <a:gd name="T0" fmla="*/ 1 w 182"/>
                  <a:gd name="T1" fmla="*/ 1 h 251"/>
                  <a:gd name="T2" fmla="*/ 0 w 182"/>
                  <a:gd name="T3" fmla="*/ 1 h 251"/>
                  <a:gd name="T4" fmla="*/ 1 w 182"/>
                  <a:gd name="T5" fmla="*/ 0 h 251"/>
                  <a:gd name="T6" fmla="*/ 1 w 182"/>
                  <a:gd name="T7" fmla="*/ 1 h 251"/>
                  <a:gd name="T8" fmla="*/ 1 w 182"/>
                  <a:gd name="T9" fmla="*/ 1 h 2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2" h="251">
                    <a:moveTo>
                      <a:pt x="10" y="251"/>
                    </a:moveTo>
                    <a:lnTo>
                      <a:pt x="0" y="173"/>
                    </a:lnTo>
                    <a:lnTo>
                      <a:pt x="174" y="0"/>
                    </a:lnTo>
                    <a:lnTo>
                      <a:pt x="182" y="77"/>
                    </a:lnTo>
                    <a:lnTo>
                      <a:pt x="10" y="251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1" name="Freeform 127">
                <a:extLst>
                  <a:ext uri="{FF2B5EF4-FFF2-40B4-BE49-F238E27FC236}">
                    <a16:creationId xmlns:a16="http://schemas.microsoft.com/office/drawing/2014/main" id="{44BF0CC4-2364-931A-0C82-E482E21FEE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9" y="2352"/>
                <a:ext cx="106" cy="129"/>
              </a:xfrm>
              <a:custGeom>
                <a:avLst/>
                <a:gdLst>
                  <a:gd name="T0" fmla="*/ 1 w 177"/>
                  <a:gd name="T1" fmla="*/ 1 h 211"/>
                  <a:gd name="T2" fmla="*/ 0 w 177"/>
                  <a:gd name="T3" fmla="*/ 1 h 211"/>
                  <a:gd name="T4" fmla="*/ 1 w 177"/>
                  <a:gd name="T5" fmla="*/ 0 h 211"/>
                  <a:gd name="T6" fmla="*/ 1 w 177"/>
                  <a:gd name="T7" fmla="*/ 1 h 211"/>
                  <a:gd name="T8" fmla="*/ 1 w 177"/>
                  <a:gd name="T9" fmla="*/ 1 h 2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7" h="211">
                    <a:moveTo>
                      <a:pt x="5" y="211"/>
                    </a:moveTo>
                    <a:lnTo>
                      <a:pt x="0" y="172"/>
                    </a:lnTo>
                    <a:lnTo>
                      <a:pt x="174" y="0"/>
                    </a:lnTo>
                    <a:lnTo>
                      <a:pt x="177" y="37"/>
                    </a:lnTo>
                    <a:lnTo>
                      <a:pt x="5" y="211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2" name="Freeform 128">
                <a:extLst>
                  <a:ext uri="{FF2B5EF4-FFF2-40B4-BE49-F238E27FC236}">
                    <a16:creationId xmlns:a16="http://schemas.microsoft.com/office/drawing/2014/main" id="{F99BD3E0-446C-6B51-99DB-D827B9056A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6" y="2328"/>
                <a:ext cx="107" cy="129"/>
              </a:xfrm>
              <a:custGeom>
                <a:avLst/>
                <a:gdLst>
                  <a:gd name="T0" fmla="*/ 1 w 179"/>
                  <a:gd name="T1" fmla="*/ 1 h 212"/>
                  <a:gd name="T2" fmla="*/ 0 w 179"/>
                  <a:gd name="T3" fmla="*/ 1 h 212"/>
                  <a:gd name="T4" fmla="*/ 1 w 179"/>
                  <a:gd name="T5" fmla="*/ 0 h 212"/>
                  <a:gd name="T6" fmla="*/ 1 w 179"/>
                  <a:gd name="T7" fmla="*/ 1 h 212"/>
                  <a:gd name="T8" fmla="*/ 1 w 179"/>
                  <a:gd name="T9" fmla="*/ 1 h 2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9" h="212">
                    <a:moveTo>
                      <a:pt x="5" y="212"/>
                    </a:moveTo>
                    <a:lnTo>
                      <a:pt x="0" y="173"/>
                    </a:lnTo>
                    <a:lnTo>
                      <a:pt x="174" y="0"/>
                    </a:lnTo>
                    <a:lnTo>
                      <a:pt x="179" y="40"/>
                    </a:lnTo>
                    <a:lnTo>
                      <a:pt x="5" y="212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3" name="Freeform 129">
                <a:extLst>
                  <a:ext uri="{FF2B5EF4-FFF2-40B4-BE49-F238E27FC236}">
                    <a16:creationId xmlns:a16="http://schemas.microsoft.com/office/drawing/2014/main" id="{0C8A895F-27A1-D3D7-315A-060DFAA50D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1" y="2278"/>
                <a:ext cx="109" cy="155"/>
              </a:xfrm>
              <a:custGeom>
                <a:avLst/>
                <a:gdLst>
                  <a:gd name="T0" fmla="*/ 1 w 181"/>
                  <a:gd name="T1" fmla="*/ 1 h 254"/>
                  <a:gd name="T2" fmla="*/ 0 w 181"/>
                  <a:gd name="T3" fmla="*/ 1 h 254"/>
                  <a:gd name="T4" fmla="*/ 1 w 181"/>
                  <a:gd name="T5" fmla="*/ 0 h 254"/>
                  <a:gd name="T6" fmla="*/ 1 w 181"/>
                  <a:gd name="T7" fmla="*/ 1 h 254"/>
                  <a:gd name="T8" fmla="*/ 1 w 181"/>
                  <a:gd name="T9" fmla="*/ 1 h 2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1" h="254">
                    <a:moveTo>
                      <a:pt x="7" y="254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81" y="81"/>
                    </a:lnTo>
                    <a:lnTo>
                      <a:pt x="7" y="254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4" name="Freeform 130">
                <a:extLst>
                  <a:ext uri="{FF2B5EF4-FFF2-40B4-BE49-F238E27FC236}">
                    <a16:creationId xmlns:a16="http://schemas.microsoft.com/office/drawing/2014/main" id="{1D943F5F-FE30-CEEF-58C7-5526B524BF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8" y="2228"/>
                <a:ext cx="108" cy="157"/>
              </a:xfrm>
              <a:custGeom>
                <a:avLst/>
                <a:gdLst>
                  <a:gd name="T0" fmla="*/ 1 w 181"/>
                  <a:gd name="T1" fmla="*/ 1 h 256"/>
                  <a:gd name="T2" fmla="*/ 0 w 181"/>
                  <a:gd name="T3" fmla="*/ 1 h 256"/>
                  <a:gd name="T4" fmla="*/ 1 w 181"/>
                  <a:gd name="T5" fmla="*/ 0 h 256"/>
                  <a:gd name="T6" fmla="*/ 1 w 181"/>
                  <a:gd name="T7" fmla="*/ 1 h 256"/>
                  <a:gd name="T8" fmla="*/ 1 w 181"/>
                  <a:gd name="T9" fmla="*/ 1 h 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1" h="256">
                    <a:moveTo>
                      <a:pt x="7" y="256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81" y="82"/>
                    </a:lnTo>
                    <a:lnTo>
                      <a:pt x="7" y="256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5" name="Freeform 131">
                <a:extLst>
                  <a:ext uri="{FF2B5EF4-FFF2-40B4-BE49-F238E27FC236}">
                    <a16:creationId xmlns:a16="http://schemas.microsoft.com/office/drawing/2014/main" id="{8DE5B8A0-9223-B52C-7F21-6A8BA178BF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0" y="2253"/>
                <a:ext cx="106" cy="132"/>
              </a:xfrm>
              <a:custGeom>
                <a:avLst/>
                <a:gdLst>
                  <a:gd name="T0" fmla="*/ 1 w 178"/>
                  <a:gd name="T1" fmla="*/ 1 h 215"/>
                  <a:gd name="T2" fmla="*/ 0 w 178"/>
                  <a:gd name="T3" fmla="*/ 1 h 215"/>
                  <a:gd name="T4" fmla="*/ 1 w 178"/>
                  <a:gd name="T5" fmla="*/ 0 h 215"/>
                  <a:gd name="T6" fmla="*/ 1 w 178"/>
                  <a:gd name="T7" fmla="*/ 1 h 215"/>
                  <a:gd name="T8" fmla="*/ 1 w 178"/>
                  <a:gd name="T9" fmla="*/ 1 h 2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8" h="215">
                    <a:moveTo>
                      <a:pt x="4" y="215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8" y="41"/>
                    </a:lnTo>
                    <a:lnTo>
                      <a:pt x="4" y="215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6" name="Freeform 132">
                <a:extLst>
                  <a:ext uri="{FF2B5EF4-FFF2-40B4-BE49-F238E27FC236}">
                    <a16:creationId xmlns:a16="http://schemas.microsoft.com/office/drawing/2014/main" id="{A83DA7CB-E238-A9D6-2EEB-A1C4B46CB3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8" y="2228"/>
                <a:ext cx="106" cy="131"/>
              </a:xfrm>
              <a:custGeom>
                <a:avLst/>
                <a:gdLst>
                  <a:gd name="T0" fmla="*/ 1 w 177"/>
                  <a:gd name="T1" fmla="*/ 1 h 215"/>
                  <a:gd name="T2" fmla="*/ 0 w 177"/>
                  <a:gd name="T3" fmla="*/ 1 h 215"/>
                  <a:gd name="T4" fmla="*/ 1 w 177"/>
                  <a:gd name="T5" fmla="*/ 0 h 215"/>
                  <a:gd name="T6" fmla="*/ 1 w 177"/>
                  <a:gd name="T7" fmla="*/ 1 h 215"/>
                  <a:gd name="T8" fmla="*/ 1 w 177"/>
                  <a:gd name="T9" fmla="*/ 1 h 2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7" h="215">
                    <a:moveTo>
                      <a:pt x="3" y="215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7" y="41"/>
                    </a:lnTo>
                    <a:lnTo>
                      <a:pt x="3" y="215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7" name="Freeform 133">
                <a:extLst>
                  <a:ext uri="{FF2B5EF4-FFF2-40B4-BE49-F238E27FC236}">
                    <a16:creationId xmlns:a16="http://schemas.microsoft.com/office/drawing/2014/main" id="{22B9B5CA-9637-0397-E542-F0C4E89EC6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3" y="2125"/>
                <a:ext cx="109" cy="209"/>
              </a:xfrm>
              <a:custGeom>
                <a:avLst/>
                <a:gdLst>
                  <a:gd name="T0" fmla="*/ 1 w 183"/>
                  <a:gd name="T1" fmla="*/ 1 h 343"/>
                  <a:gd name="T2" fmla="*/ 0 w 183"/>
                  <a:gd name="T3" fmla="*/ 1 h 343"/>
                  <a:gd name="T4" fmla="*/ 1 w 183"/>
                  <a:gd name="T5" fmla="*/ 0 h 343"/>
                  <a:gd name="T6" fmla="*/ 1 w 183"/>
                  <a:gd name="T7" fmla="*/ 1 h 343"/>
                  <a:gd name="T8" fmla="*/ 1 w 183"/>
                  <a:gd name="T9" fmla="*/ 1 h 3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3" h="343">
                    <a:moveTo>
                      <a:pt x="9" y="343"/>
                    </a:moveTo>
                    <a:lnTo>
                      <a:pt x="0" y="174"/>
                    </a:lnTo>
                    <a:lnTo>
                      <a:pt x="173" y="0"/>
                    </a:lnTo>
                    <a:lnTo>
                      <a:pt x="183" y="169"/>
                    </a:lnTo>
                    <a:lnTo>
                      <a:pt x="9" y="343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8" name="Freeform 134">
                <a:extLst>
                  <a:ext uri="{FF2B5EF4-FFF2-40B4-BE49-F238E27FC236}">
                    <a16:creationId xmlns:a16="http://schemas.microsoft.com/office/drawing/2014/main" id="{1CEAF018-A57E-5470-2DF2-8DC3111171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4" y="2177"/>
                <a:ext cx="108" cy="157"/>
              </a:xfrm>
              <a:custGeom>
                <a:avLst/>
                <a:gdLst>
                  <a:gd name="T0" fmla="*/ 1 w 179"/>
                  <a:gd name="T1" fmla="*/ 1 h 258"/>
                  <a:gd name="T2" fmla="*/ 0 w 179"/>
                  <a:gd name="T3" fmla="*/ 1 h 258"/>
                  <a:gd name="T4" fmla="*/ 1 w 179"/>
                  <a:gd name="T5" fmla="*/ 0 h 258"/>
                  <a:gd name="T6" fmla="*/ 1 w 179"/>
                  <a:gd name="T7" fmla="*/ 1 h 258"/>
                  <a:gd name="T8" fmla="*/ 1 w 179"/>
                  <a:gd name="T9" fmla="*/ 1 h 2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9" h="258">
                    <a:moveTo>
                      <a:pt x="5" y="258"/>
                    </a:moveTo>
                    <a:lnTo>
                      <a:pt x="0" y="172"/>
                    </a:lnTo>
                    <a:lnTo>
                      <a:pt x="174" y="0"/>
                    </a:lnTo>
                    <a:lnTo>
                      <a:pt x="179" y="84"/>
                    </a:lnTo>
                    <a:lnTo>
                      <a:pt x="5" y="258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9" name="Freeform 135">
                <a:extLst>
                  <a:ext uri="{FF2B5EF4-FFF2-40B4-BE49-F238E27FC236}">
                    <a16:creationId xmlns:a16="http://schemas.microsoft.com/office/drawing/2014/main" id="{C1AF58F7-8330-63F7-3E77-FFFDF8FD4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3" y="2125"/>
                <a:ext cx="105" cy="157"/>
              </a:xfrm>
              <a:custGeom>
                <a:avLst/>
                <a:gdLst>
                  <a:gd name="T0" fmla="*/ 1 w 178"/>
                  <a:gd name="T1" fmla="*/ 1 h 257"/>
                  <a:gd name="T2" fmla="*/ 0 w 178"/>
                  <a:gd name="T3" fmla="*/ 1 h 257"/>
                  <a:gd name="T4" fmla="*/ 1 w 178"/>
                  <a:gd name="T5" fmla="*/ 0 h 257"/>
                  <a:gd name="T6" fmla="*/ 1 w 178"/>
                  <a:gd name="T7" fmla="*/ 1 h 257"/>
                  <a:gd name="T8" fmla="*/ 1 w 178"/>
                  <a:gd name="T9" fmla="*/ 1 h 2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8" h="257">
                    <a:moveTo>
                      <a:pt x="4" y="257"/>
                    </a:moveTo>
                    <a:lnTo>
                      <a:pt x="0" y="174"/>
                    </a:lnTo>
                    <a:lnTo>
                      <a:pt x="173" y="0"/>
                    </a:lnTo>
                    <a:lnTo>
                      <a:pt x="178" y="85"/>
                    </a:lnTo>
                    <a:lnTo>
                      <a:pt x="4" y="257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0" name="Freeform 136">
                <a:extLst>
                  <a:ext uri="{FF2B5EF4-FFF2-40B4-BE49-F238E27FC236}">
                    <a16:creationId xmlns:a16="http://schemas.microsoft.com/office/drawing/2014/main" id="{9001EFED-F47C-B58D-540D-374256E7ED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8" y="2022"/>
                <a:ext cx="108" cy="209"/>
              </a:xfrm>
              <a:custGeom>
                <a:avLst/>
                <a:gdLst>
                  <a:gd name="T0" fmla="*/ 1 w 179"/>
                  <a:gd name="T1" fmla="*/ 1 h 343"/>
                  <a:gd name="T2" fmla="*/ 0 w 179"/>
                  <a:gd name="T3" fmla="*/ 1 h 343"/>
                  <a:gd name="T4" fmla="*/ 1 w 179"/>
                  <a:gd name="T5" fmla="*/ 0 h 343"/>
                  <a:gd name="T6" fmla="*/ 1 w 179"/>
                  <a:gd name="T7" fmla="*/ 1 h 343"/>
                  <a:gd name="T8" fmla="*/ 1 w 179"/>
                  <a:gd name="T9" fmla="*/ 1 h 3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9" h="343">
                    <a:moveTo>
                      <a:pt x="6" y="343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9" y="169"/>
                    </a:lnTo>
                    <a:lnTo>
                      <a:pt x="6" y="343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1" name="Freeform 137">
                <a:extLst>
                  <a:ext uri="{FF2B5EF4-FFF2-40B4-BE49-F238E27FC236}">
                    <a16:creationId xmlns:a16="http://schemas.microsoft.com/office/drawing/2014/main" id="{13CB1451-DBEE-81FC-5127-12EB510AF2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1" y="2075"/>
                <a:ext cx="105" cy="156"/>
              </a:xfrm>
              <a:custGeom>
                <a:avLst/>
                <a:gdLst>
                  <a:gd name="T0" fmla="*/ 1 w 176"/>
                  <a:gd name="T1" fmla="*/ 1 h 258"/>
                  <a:gd name="T2" fmla="*/ 0 w 176"/>
                  <a:gd name="T3" fmla="*/ 1 h 258"/>
                  <a:gd name="T4" fmla="*/ 1 w 176"/>
                  <a:gd name="T5" fmla="*/ 0 h 258"/>
                  <a:gd name="T6" fmla="*/ 1 w 176"/>
                  <a:gd name="T7" fmla="*/ 1 h 258"/>
                  <a:gd name="T8" fmla="*/ 1 w 176"/>
                  <a:gd name="T9" fmla="*/ 1 h 2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258">
                    <a:moveTo>
                      <a:pt x="3" y="258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6" y="84"/>
                    </a:lnTo>
                    <a:lnTo>
                      <a:pt x="3" y="258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2" name="Freeform 138">
                <a:extLst>
                  <a:ext uri="{FF2B5EF4-FFF2-40B4-BE49-F238E27FC236}">
                    <a16:creationId xmlns:a16="http://schemas.microsoft.com/office/drawing/2014/main" id="{2F4B31D8-F5E3-307A-9060-1D40AA268F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8" y="2022"/>
                <a:ext cx="107" cy="159"/>
              </a:xfrm>
              <a:custGeom>
                <a:avLst/>
                <a:gdLst>
                  <a:gd name="T0" fmla="*/ 1 w 177"/>
                  <a:gd name="T1" fmla="*/ 1 h 259"/>
                  <a:gd name="T2" fmla="*/ 0 w 177"/>
                  <a:gd name="T3" fmla="*/ 1 h 259"/>
                  <a:gd name="T4" fmla="*/ 1 w 177"/>
                  <a:gd name="T5" fmla="*/ 0 h 259"/>
                  <a:gd name="T6" fmla="*/ 1 w 177"/>
                  <a:gd name="T7" fmla="*/ 1 h 259"/>
                  <a:gd name="T8" fmla="*/ 1 w 177"/>
                  <a:gd name="T9" fmla="*/ 1 h 2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7" h="259">
                    <a:moveTo>
                      <a:pt x="3" y="259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7" y="85"/>
                    </a:lnTo>
                    <a:lnTo>
                      <a:pt x="3" y="259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3" name="Freeform 139">
                <a:extLst>
                  <a:ext uri="{FF2B5EF4-FFF2-40B4-BE49-F238E27FC236}">
                    <a16:creationId xmlns:a16="http://schemas.microsoft.com/office/drawing/2014/main" id="{82887170-65E0-E218-DF00-02536429EA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7" y="1922"/>
                <a:ext cx="105" cy="206"/>
              </a:xfrm>
              <a:custGeom>
                <a:avLst/>
                <a:gdLst>
                  <a:gd name="T0" fmla="*/ 1 w 178"/>
                  <a:gd name="T1" fmla="*/ 1 h 338"/>
                  <a:gd name="T2" fmla="*/ 0 w 178"/>
                  <a:gd name="T3" fmla="*/ 1 h 338"/>
                  <a:gd name="T4" fmla="*/ 1 w 178"/>
                  <a:gd name="T5" fmla="*/ 0 h 338"/>
                  <a:gd name="T6" fmla="*/ 1 w 178"/>
                  <a:gd name="T7" fmla="*/ 1 h 338"/>
                  <a:gd name="T8" fmla="*/ 1 w 178"/>
                  <a:gd name="T9" fmla="*/ 1 h 3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8" h="338">
                    <a:moveTo>
                      <a:pt x="4" y="338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8" y="164"/>
                    </a:lnTo>
                    <a:lnTo>
                      <a:pt x="4" y="338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4" name="Freeform 140">
                <a:extLst>
                  <a:ext uri="{FF2B5EF4-FFF2-40B4-BE49-F238E27FC236}">
                    <a16:creationId xmlns:a16="http://schemas.microsoft.com/office/drawing/2014/main" id="{47D19868-83E3-82B2-C601-529BF747D4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6" y="1828"/>
                <a:ext cx="105" cy="200"/>
              </a:xfrm>
              <a:custGeom>
                <a:avLst/>
                <a:gdLst>
                  <a:gd name="T0" fmla="*/ 1 w 175"/>
                  <a:gd name="T1" fmla="*/ 1 h 328"/>
                  <a:gd name="T2" fmla="*/ 0 w 175"/>
                  <a:gd name="T3" fmla="*/ 1 h 328"/>
                  <a:gd name="T4" fmla="*/ 1 w 175"/>
                  <a:gd name="T5" fmla="*/ 0 h 328"/>
                  <a:gd name="T6" fmla="*/ 1 w 175"/>
                  <a:gd name="T7" fmla="*/ 1 h 328"/>
                  <a:gd name="T8" fmla="*/ 1 w 175"/>
                  <a:gd name="T9" fmla="*/ 1 h 3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5" h="328">
                    <a:moveTo>
                      <a:pt x="1" y="328"/>
                    </a:moveTo>
                    <a:lnTo>
                      <a:pt x="0" y="173"/>
                    </a:lnTo>
                    <a:lnTo>
                      <a:pt x="174" y="0"/>
                    </a:lnTo>
                    <a:lnTo>
                      <a:pt x="175" y="154"/>
                    </a:lnTo>
                    <a:lnTo>
                      <a:pt x="1" y="328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5" name="Freeform 141">
                <a:extLst>
                  <a:ext uri="{FF2B5EF4-FFF2-40B4-BE49-F238E27FC236}">
                    <a16:creationId xmlns:a16="http://schemas.microsoft.com/office/drawing/2014/main" id="{F935736C-2FAA-AF0D-B11B-CFE3B3870C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6" y="1741"/>
                <a:ext cx="104" cy="192"/>
              </a:xfrm>
              <a:custGeom>
                <a:avLst/>
                <a:gdLst>
                  <a:gd name="T0" fmla="*/ 0 w 174"/>
                  <a:gd name="T1" fmla="*/ 1 h 314"/>
                  <a:gd name="T2" fmla="*/ 1 w 174"/>
                  <a:gd name="T3" fmla="*/ 1 h 314"/>
                  <a:gd name="T4" fmla="*/ 1 w 174"/>
                  <a:gd name="T5" fmla="*/ 0 h 314"/>
                  <a:gd name="T6" fmla="*/ 1 w 174"/>
                  <a:gd name="T7" fmla="*/ 1 h 314"/>
                  <a:gd name="T8" fmla="*/ 0 w 174"/>
                  <a:gd name="T9" fmla="*/ 1 h 3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4" h="314">
                    <a:moveTo>
                      <a:pt x="0" y="314"/>
                    </a:moveTo>
                    <a:lnTo>
                      <a:pt x="1" y="174"/>
                    </a:lnTo>
                    <a:lnTo>
                      <a:pt x="174" y="0"/>
                    </a:lnTo>
                    <a:lnTo>
                      <a:pt x="174" y="141"/>
                    </a:lnTo>
                    <a:lnTo>
                      <a:pt x="0" y="314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6" name="Freeform 142">
                <a:extLst>
                  <a:ext uri="{FF2B5EF4-FFF2-40B4-BE49-F238E27FC236}">
                    <a16:creationId xmlns:a16="http://schemas.microsoft.com/office/drawing/2014/main" id="{E649A10B-A7B9-45CE-8CF5-BF73369F87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7" y="1610"/>
                <a:ext cx="104" cy="238"/>
              </a:xfrm>
              <a:custGeom>
                <a:avLst/>
                <a:gdLst>
                  <a:gd name="T0" fmla="*/ 0 w 174"/>
                  <a:gd name="T1" fmla="*/ 1 h 391"/>
                  <a:gd name="T2" fmla="*/ 1 w 174"/>
                  <a:gd name="T3" fmla="*/ 1 h 391"/>
                  <a:gd name="T4" fmla="*/ 1 w 174"/>
                  <a:gd name="T5" fmla="*/ 0 h 391"/>
                  <a:gd name="T6" fmla="*/ 1 w 174"/>
                  <a:gd name="T7" fmla="*/ 1 h 391"/>
                  <a:gd name="T8" fmla="*/ 0 w 174"/>
                  <a:gd name="T9" fmla="*/ 1 h 39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4" h="391">
                    <a:moveTo>
                      <a:pt x="0" y="391"/>
                    </a:moveTo>
                    <a:lnTo>
                      <a:pt x="2" y="174"/>
                    </a:lnTo>
                    <a:lnTo>
                      <a:pt x="174" y="0"/>
                    </a:lnTo>
                    <a:lnTo>
                      <a:pt x="173" y="217"/>
                    </a:lnTo>
                    <a:lnTo>
                      <a:pt x="0" y="391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7" name="Freeform 143">
                <a:extLst>
                  <a:ext uri="{FF2B5EF4-FFF2-40B4-BE49-F238E27FC236}">
                    <a16:creationId xmlns:a16="http://schemas.microsoft.com/office/drawing/2014/main" id="{7BC3580B-AA42-138A-F8D1-81138CEB53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7" y="1568"/>
                <a:ext cx="104" cy="148"/>
              </a:xfrm>
              <a:custGeom>
                <a:avLst/>
                <a:gdLst>
                  <a:gd name="T0" fmla="*/ 0 w 172"/>
                  <a:gd name="T1" fmla="*/ 1 h 242"/>
                  <a:gd name="T2" fmla="*/ 0 w 172"/>
                  <a:gd name="T3" fmla="*/ 1 h 242"/>
                  <a:gd name="T4" fmla="*/ 1 w 172"/>
                  <a:gd name="T5" fmla="*/ 0 h 242"/>
                  <a:gd name="T6" fmla="*/ 1 w 172"/>
                  <a:gd name="T7" fmla="*/ 1 h 242"/>
                  <a:gd name="T8" fmla="*/ 0 w 172"/>
                  <a:gd name="T9" fmla="*/ 1 h 2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2" h="242">
                    <a:moveTo>
                      <a:pt x="0" y="242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2" y="68"/>
                    </a:lnTo>
                    <a:lnTo>
                      <a:pt x="0" y="242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8" name="Freeform 144">
                <a:extLst>
                  <a:ext uri="{FF2B5EF4-FFF2-40B4-BE49-F238E27FC236}">
                    <a16:creationId xmlns:a16="http://schemas.microsoft.com/office/drawing/2014/main" id="{0E92F290-B3A4-A05C-97C9-B45D352A3F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7" y="1595"/>
                <a:ext cx="104" cy="121"/>
              </a:xfrm>
              <a:custGeom>
                <a:avLst/>
                <a:gdLst>
                  <a:gd name="T0" fmla="*/ 0 w 172"/>
                  <a:gd name="T1" fmla="*/ 1 h 198"/>
                  <a:gd name="T2" fmla="*/ 0 w 172"/>
                  <a:gd name="T3" fmla="*/ 1 h 198"/>
                  <a:gd name="T4" fmla="*/ 1 w 172"/>
                  <a:gd name="T5" fmla="*/ 0 h 198"/>
                  <a:gd name="T6" fmla="*/ 1 w 172"/>
                  <a:gd name="T7" fmla="*/ 1 h 198"/>
                  <a:gd name="T8" fmla="*/ 0 w 172"/>
                  <a:gd name="T9" fmla="*/ 1 h 1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2" h="198">
                    <a:moveTo>
                      <a:pt x="0" y="198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2" y="24"/>
                    </a:lnTo>
                    <a:lnTo>
                      <a:pt x="0" y="198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9" name="Freeform 145">
                <a:extLst>
                  <a:ext uri="{FF2B5EF4-FFF2-40B4-BE49-F238E27FC236}">
                    <a16:creationId xmlns:a16="http://schemas.microsoft.com/office/drawing/2014/main" id="{F4A78F74-BFAB-72E7-5237-CEF9B6D0D7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7" y="1581"/>
                <a:ext cx="104" cy="120"/>
              </a:xfrm>
              <a:custGeom>
                <a:avLst/>
                <a:gdLst>
                  <a:gd name="T0" fmla="*/ 0 w 172"/>
                  <a:gd name="T1" fmla="*/ 1 h 196"/>
                  <a:gd name="T2" fmla="*/ 0 w 172"/>
                  <a:gd name="T3" fmla="*/ 1 h 196"/>
                  <a:gd name="T4" fmla="*/ 1 w 172"/>
                  <a:gd name="T5" fmla="*/ 0 h 196"/>
                  <a:gd name="T6" fmla="*/ 1 w 172"/>
                  <a:gd name="T7" fmla="*/ 1 h 196"/>
                  <a:gd name="T8" fmla="*/ 0 w 172"/>
                  <a:gd name="T9" fmla="*/ 1 h 1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2" h="196">
                    <a:moveTo>
                      <a:pt x="0" y="196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2" y="22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0" name="Freeform 146">
                <a:extLst>
                  <a:ext uri="{FF2B5EF4-FFF2-40B4-BE49-F238E27FC236}">
                    <a16:creationId xmlns:a16="http://schemas.microsoft.com/office/drawing/2014/main" id="{7B031CC3-F3C5-6E8F-432F-2AE094E264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7" y="1568"/>
                <a:ext cx="104" cy="120"/>
              </a:xfrm>
              <a:custGeom>
                <a:avLst/>
                <a:gdLst>
                  <a:gd name="T0" fmla="*/ 0 w 172"/>
                  <a:gd name="T1" fmla="*/ 1 h 196"/>
                  <a:gd name="T2" fmla="*/ 0 w 172"/>
                  <a:gd name="T3" fmla="*/ 1 h 196"/>
                  <a:gd name="T4" fmla="*/ 1 w 172"/>
                  <a:gd name="T5" fmla="*/ 0 h 196"/>
                  <a:gd name="T6" fmla="*/ 1 w 172"/>
                  <a:gd name="T7" fmla="*/ 1 h 196"/>
                  <a:gd name="T8" fmla="*/ 0 w 172"/>
                  <a:gd name="T9" fmla="*/ 1 h 1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2" h="196">
                    <a:moveTo>
                      <a:pt x="0" y="196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2" y="22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1" name="Freeform 147">
                <a:extLst>
                  <a:ext uri="{FF2B5EF4-FFF2-40B4-BE49-F238E27FC236}">
                    <a16:creationId xmlns:a16="http://schemas.microsoft.com/office/drawing/2014/main" id="{B5307324-A5C1-6E48-9B31-F66868377A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7" y="1547"/>
                <a:ext cx="104" cy="127"/>
              </a:xfrm>
              <a:custGeom>
                <a:avLst/>
                <a:gdLst>
                  <a:gd name="T0" fmla="*/ 1 w 174"/>
                  <a:gd name="T1" fmla="*/ 1 h 208"/>
                  <a:gd name="T2" fmla="*/ 0 w 174"/>
                  <a:gd name="T3" fmla="*/ 1 h 208"/>
                  <a:gd name="T4" fmla="*/ 1 w 174"/>
                  <a:gd name="T5" fmla="*/ 0 h 208"/>
                  <a:gd name="T6" fmla="*/ 1 w 174"/>
                  <a:gd name="T7" fmla="*/ 1 h 208"/>
                  <a:gd name="T8" fmla="*/ 1 w 174"/>
                  <a:gd name="T9" fmla="*/ 1 h 2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4" h="208">
                    <a:moveTo>
                      <a:pt x="2" y="208"/>
                    </a:moveTo>
                    <a:lnTo>
                      <a:pt x="0" y="174"/>
                    </a:lnTo>
                    <a:lnTo>
                      <a:pt x="173" y="0"/>
                    </a:lnTo>
                    <a:lnTo>
                      <a:pt x="174" y="34"/>
                    </a:lnTo>
                    <a:lnTo>
                      <a:pt x="2" y="208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2" name="Freeform 148">
                <a:extLst>
                  <a:ext uri="{FF2B5EF4-FFF2-40B4-BE49-F238E27FC236}">
                    <a16:creationId xmlns:a16="http://schemas.microsoft.com/office/drawing/2014/main" id="{D95DF72C-5414-0FFF-F62D-9431988714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7" y="1557"/>
                <a:ext cx="104" cy="117"/>
              </a:xfrm>
              <a:custGeom>
                <a:avLst/>
                <a:gdLst>
                  <a:gd name="T0" fmla="*/ 1 w 174"/>
                  <a:gd name="T1" fmla="*/ 1 h 191"/>
                  <a:gd name="T2" fmla="*/ 0 w 174"/>
                  <a:gd name="T3" fmla="*/ 1 h 191"/>
                  <a:gd name="T4" fmla="*/ 1 w 174"/>
                  <a:gd name="T5" fmla="*/ 0 h 191"/>
                  <a:gd name="T6" fmla="*/ 1 w 174"/>
                  <a:gd name="T7" fmla="*/ 1 h 191"/>
                  <a:gd name="T8" fmla="*/ 1 w 174"/>
                  <a:gd name="T9" fmla="*/ 1 h 19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4" h="191">
                    <a:moveTo>
                      <a:pt x="2" y="191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4" y="17"/>
                    </a:lnTo>
                    <a:lnTo>
                      <a:pt x="2" y="191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3" name="Freeform 149">
                <a:extLst>
                  <a:ext uri="{FF2B5EF4-FFF2-40B4-BE49-F238E27FC236}">
                    <a16:creationId xmlns:a16="http://schemas.microsoft.com/office/drawing/2014/main" id="{6ADD1C97-2FCA-EA42-400B-EECBD1D928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7" y="1547"/>
                <a:ext cx="104" cy="116"/>
              </a:xfrm>
              <a:custGeom>
                <a:avLst/>
                <a:gdLst>
                  <a:gd name="T0" fmla="*/ 0 w 174"/>
                  <a:gd name="T1" fmla="*/ 1 h 191"/>
                  <a:gd name="T2" fmla="*/ 0 w 174"/>
                  <a:gd name="T3" fmla="*/ 1 h 191"/>
                  <a:gd name="T4" fmla="*/ 1 w 174"/>
                  <a:gd name="T5" fmla="*/ 0 h 191"/>
                  <a:gd name="T6" fmla="*/ 1 w 174"/>
                  <a:gd name="T7" fmla="*/ 1 h 191"/>
                  <a:gd name="T8" fmla="*/ 0 w 174"/>
                  <a:gd name="T9" fmla="*/ 1 h 19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4" h="191">
                    <a:moveTo>
                      <a:pt x="0" y="191"/>
                    </a:moveTo>
                    <a:lnTo>
                      <a:pt x="0" y="174"/>
                    </a:lnTo>
                    <a:lnTo>
                      <a:pt x="173" y="0"/>
                    </a:lnTo>
                    <a:lnTo>
                      <a:pt x="174" y="17"/>
                    </a:lnTo>
                    <a:lnTo>
                      <a:pt x="0" y="191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4" name="Freeform 150">
                <a:extLst>
                  <a:ext uri="{FF2B5EF4-FFF2-40B4-BE49-F238E27FC236}">
                    <a16:creationId xmlns:a16="http://schemas.microsoft.com/office/drawing/2014/main" id="{BAEE9955-5FD5-76CB-FB26-0286D7A454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7" y="1556"/>
                <a:ext cx="121" cy="107"/>
              </a:xfrm>
              <a:custGeom>
                <a:avLst/>
                <a:gdLst>
                  <a:gd name="T0" fmla="*/ 1 w 203"/>
                  <a:gd name="T1" fmla="*/ 1 h 176"/>
                  <a:gd name="T2" fmla="*/ 0 w 203"/>
                  <a:gd name="T3" fmla="*/ 1 h 176"/>
                  <a:gd name="T4" fmla="*/ 1 w 203"/>
                  <a:gd name="T5" fmla="*/ 0 h 176"/>
                  <a:gd name="T6" fmla="*/ 1 w 203"/>
                  <a:gd name="T7" fmla="*/ 1 h 176"/>
                  <a:gd name="T8" fmla="*/ 1 w 203"/>
                  <a:gd name="T9" fmla="*/ 1 h 1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03" h="176">
                    <a:moveTo>
                      <a:pt x="31" y="176"/>
                    </a:moveTo>
                    <a:lnTo>
                      <a:pt x="0" y="175"/>
                    </a:lnTo>
                    <a:lnTo>
                      <a:pt x="172" y="0"/>
                    </a:lnTo>
                    <a:lnTo>
                      <a:pt x="203" y="2"/>
                    </a:lnTo>
                    <a:lnTo>
                      <a:pt x="31" y="176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5" name="Freeform 151">
                <a:extLst>
                  <a:ext uri="{FF2B5EF4-FFF2-40B4-BE49-F238E27FC236}">
                    <a16:creationId xmlns:a16="http://schemas.microsoft.com/office/drawing/2014/main" id="{85A11486-1124-2936-4CBD-195A718E79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5" y="2666"/>
                <a:ext cx="105" cy="114"/>
              </a:xfrm>
              <a:custGeom>
                <a:avLst/>
                <a:gdLst>
                  <a:gd name="T0" fmla="*/ 1 w 176"/>
                  <a:gd name="T1" fmla="*/ 1 h 186"/>
                  <a:gd name="T2" fmla="*/ 0 w 176"/>
                  <a:gd name="T3" fmla="*/ 1 h 186"/>
                  <a:gd name="T4" fmla="*/ 1 w 176"/>
                  <a:gd name="T5" fmla="*/ 0 h 186"/>
                  <a:gd name="T6" fmla="*/ 1 w 176"/>
                  <a:gd name="T7" fmla="*/ 1 h 186"/>
                  <a:gd name="T8" fmla="*/ 1 w 176"/>
                  <a:gd name="T9" fmla="*/ 1 h 1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186">
                    <a:moveTo>
                      <a:pt x="3" y="186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6" y="12"/>
                    </a:lnTo>
                    <a:lnTo>
                      <a:pt x="3" y="186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6" name="Freeform 152">
                <a:extLst>
                  <a:ext uri="{FF2B5EF4-FFF2-40B4-BE49-F238E27FC236}">
                    <a16:creationId xmlns:a16="http://schemas.microsoft.com/office/drawing/2014/main" id="{5A1797A0-3E2B-562D-74A2-9BA1C88CCA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3" y="2663"/>
                <a:ext cx="105" cy="110"/>
              </a:xfrm>
              <a:custGeom>
                <a:avLst/>
                <a:gdLst>
                  <a:gd name="T0" fmla="*/ 1 w 175"/>
                  <a:gd name="T1" fmla="*/ 1 h 181"/>
                  <a:gd name="T2" fmla="*/ 0 w 175"/>
                  <a:gd name="T3" fmla="*/ 1 h 181"/>
                  <a:gd name="T4" fmla="*/ 1 w 175"/>
                  <a:gd name="T5" fmla="*/ 0 h 181"/>
                  <a:gd name="T6" fmla="*/ 1 w 175"/>
                  <a:gd name="T7" fmla="*/ 1 h 181"/>
                  <a:gd name="T8" fmla="*/ 1 w 175"/>
                  <a:gd name="T9" fmla="*/ 1 h 1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5" h="181">
                    <a:moveTo>
                      <a:pt x="3" y="181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5" y="7"/>
                    </a:lnTo>
                    <a:lnTo>
                      <a:pt x="3" y="181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7" name="Freeform 153">
                <a:extLst>
                  <a:ext uri="{FF2B5EF4-FFF2-40B4-BE49-F238E27FC236}">
                    <a16:creationId xmlns:a16="http://schemas.microsoft.com/office/drawing/2014/main" id="{173A7C5D-1BD8-0276-CF9B-CD5599F749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9" y="2657"/>
                <a:ext cx="107" cy="112"/>
              </a:xfrm>
              <a:custGeom>
                <a:avLst/>
                <a:gdLst>
                  <a:gd name="T0" fmla="*/ 1 w 177"/>
                  <a:gd name="T1" fmla="*/ 1 h 182"/>
                  <a:gd name="T2" fmla="*/ 0 w 177"/>
                  <a:gd name="T3" fmla="*/ 1 h 182"/>
                  <a:gd name="T4" fmla="*/ 1 w 177"/>
                  <a:gd name="T5" fmla="*/ 0 h 182"/>
                  <a:gd name="T6" fmla="*/ 1 w 177"/>
                  <a:gd name="T7" fmla="*/ 1 h 182"/>
                  <a:gd name="T8" fmla="*/ 1 w 177"/>
                  <a:gd name="T9" fmla="*/ 1 h 1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7" h="182">
                    <a:moveTo>
                      <a:pt x="5" y="182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7" y="8"/>
                    </a:lnTo>
                    <a:lnTo>
                      <a:pt x="5" y="182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8" name="Freeform 154">
                <a:extLst>
                  <a:ext uri="{FF2B5EF4-FFF2-40B4-BE49-F238E27FC236}">
                    <a16:creationId xmlns:a16="http://schemas.microsoft.com/office/drawing/2014/main" id="{9C5345C3-88E3-6CAC-526C-7E265025D5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8" y="2651"/>
                <a:ext cx="104" cy="112"/>
              </a:xfrm>
              <a:custGeom>
                <a:avLst/>
                <a:gdLst>
                  <a:gd name="T0" fmla="*/ 1 w 176"/>
                  <a:gd name="T1" fmla="*/ 1 h 185"/>
                  <a:gd name="T2" fmla="*/ 0 w 176"/>
                  <a:gd name="T3" fmla="*/ 1 h 185"/>
                  <a:gd name="T4" fmla="*/ 1 w 176"/>
                  <a:gd name="T5" fmla="*/ 0 h 185"/>
                  <a:gd name="T6" fmla="*/ 1 w 176"/>
                  <a:gd name="T7" fmla="*/ 1 h 185"/>
                  <a:gd name="T8" fmla="*/ 1 w 176"/>
                  <a:gd name="T9" fmla="*/ 1 h 18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185">
                    <a:moveTo>
                      <a:pt x="4" y="185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6" y="11"/>
                    </a:lnTo>
                    <a:lnTo>
                      <a:pt x="4" y="185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9" name="Freeform 155">
                <a:extLst>
                  <a:ext uri="{FF2B5EF4-FFF2-40B4-BE49-F238E27FC236}">
                    <a16:creationId xmlns:a16="http://schemas.microsoft.com/office/drawing/2014/main" id="{8B05127F-7716-05E2-6CBB-0F83680A55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4" y="2641"/>
                <a:ext cx="107" cy="116"/>
              </a:xfrm>
              <a:custGeom>
                <a:avLst/>
                <a:gdLst>
                  <a:gd name="T0" fmla="*/ 1 w 177"/>
                  <a:gd name="T1" fmla="*/ 1 h 189"/>
                  <a:gd name="T2" fmla="*/ 0 w 177"/>
                  <a:gd name="T3" fmla="*/ 1 h 189"/>
                  <a:gd name="T4" fmla="*/ 1 w 177"/>
                  <a:gd name="T5" fmla="*/ 0 h 189"/>
                  <a:gd name="T6" fmla="*/ 1 w 177"/>
                  <a:gd name="T7" fmla="*/ 1 h 189"/>
                  <a:gd name="T8" fmla="*/ 1 w 177"/>
                  <a:gd name="T9" fmla="*/ 1 h 1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7" h="189">
                    <a:moveTo>
                      <a:pt x="5" y="189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7" y="15"/>
                    </a:lnTo>
                    <a:lnTo>
                      <a:pt x="5" y="189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0" name="Freeform 156">
                <a:extLst>
                  <a:ext uri="{FF2B5EF4-FFF2-40B4-BE49-F238E27FC236}">
                    <a16:creationId xmlns:a16="http://schemas.microsoft.com/office/drawing/2014/main" id="{9768828A-4D7D-169D-1404-6A10130467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2" y="2636"/>
                <a:ext cx="106" cy="112"/>
              </a:xfrm>
              <a:custGeom>
                <a:avLst/>
                <a:gdLst>
                  <a:gd name="T0" fmla="*/ 1 w 175"/>
                  <a:gd name="T1" fmla="*/ 1 h 183"/>
                  <a:gd name="T2" fmla="*/ 0 w 175"/>
                  <a:gd name="T3" fmla="*/ 1 h 183"/>
                  <a:gd name="T4" fmla="*/ 1 w 175"/>
                  <a:gd name="T5" fmla="*/ 0 h 183"/>
                  <a:gd name="T6" fmla="*/ 1 w 175"/>
                  <a:gd name="T7" fmla="*/ 1 h 183"/>
                  <a:gd name="T8" fmla="*/ 1 w 175"/>
                  <a:gd name="T9" fmla="*/ 1 h 1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5" h="183">
                    <a:moveTo>
                      <a:pt x="3" y="183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5" y="9"/>
                    </a:lnTo>
                    <a:lnTo>
                      <a:pt x="3" y="183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1" name="Freeform 157">
                <a:extLst>
                  <a:ext uri="{FF2B5EF4-FFF2-40B4-BE49-F238E27FC236}">
                    <a16:creationId xmlns:a16="http://schemas.microsoft.com/office/drawing/2014/main" id="{C80BC009-A4D9-DCA1-540D-AECC42F7F2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1" y="2629"/>
                <a:ext cx="104" cy="113"/>
              </a:xfrm>
              <a:custGeom>
                <a:avLst/>
                <a:gdLst>
                  <a:gd name="T0" fmla="*/ 1 w 176"/>
                  <a:gd name="T1" fmla="*/ 1 h 185"/>
                  <a:gd name="T2" fmla="*/ 0 w 176"/>
                  <a:gd name="T3" fmla="*/ 1 h 185"/>
                  <a:gd name="T4" fmla="*/ 1 w 176"/>
                  <a:gd name="T5" fmla="*/ 0 h 185"/>
                  <a:gd name="T6" fmla="*/ 1 w 176"/>
                  <a:gd name="T7" fmla="*/ 1 h 185"/>
                  <a:gd name="T8" fmla="*/ 1 w 176"/>
                  <a:gd name="T9" fmla="*/ 1 h 18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185">
                    <a:moveTo>
                      <a:pt x="4" y="185"/>
                    </a:moveTo>
                    <a:lnTo>
                      <a:pt x="0" y="174"/>
                    </a:lnTo>
                    <a:lnTo>
                      <a:pt x="173" y="0"/>
                    </a:lnTo>
                    <a:lnTo>
                      <a:pt x="176" y="11"/>
                    </a:lnTo>
                    <a:lnTo>
                      <a:pt x="4" y="185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2" name="Freeform 158">
                <a:extLst>
                  <a:ext uri="{FF2B5EF4-FFF2-40B4-BE49-F238E27FC236}">
                    <a16:creationId xmlns:a16="http://schemas.microsoft.com/office/drawing/2014/main" id="{2A8C7E30-9F41-6BC9-133E-495432F87C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8" y="2621"/>
                <a:ext cx="106" cy="114"/>
              </a:xfrm>
              <a:custGeom>
                <a:avLst/>
                <a:gdLst>
                  <a:gd name="T0" fmla="*/ 1 w 176"/>
                  <a:gd name="T1" fmla="*/ 1 h 186"/>
                  <a:gd name="T2" fmla="*/ 0 w 176"/>
                  <a:gd name="T3" fmla="*/ 1 h 186"/>
                  <a:gd name="T4" fmla="*/ 1 w 176"/>
                  <a:gd name="T5" fmla="*/ 0 h 186"/>
                  <a:gd name="T6" fmla="*/ 1 w 176"/>
                  <a:gd name="T7" fmla="*/ 1 h 186"/>
                  <a:gd name="T8" fmla="*/ 1 w 176"/>
                  <a:gd name="T9" fmla="*/ 1 h 1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186">
                    <a:moveTo>
                      <a:pt x="3" y="186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6" y="12"/>
                    </a:lnTo>
                    <a:lnTo>
                      <a:pt x="3" y="186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3" name="Freeform 159">
                <a:extLst>
                  <a:ext uri="{FF2B5EF4-FFF2-40B4-BE49-F238E27FC236}">
                    <a16:creationId xmlns:a16="http://schemas.microsoft.com/office/drawing/2014/main" id="{4708546D-2020-20BD-68BC-658F21A82C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6" y="2611"/>
                <a:ext cx="106" cy="116"/>
              </a:xfrm>
              <a:custGeom>
                <a:avLst/>
                <a:gdLst>
                  <a:gd name="T0" fmla="*/ 1 w 176"/>
                  <a:gd name="T1" fmla="*/ 1 h 192"/>
                  <a:gd name="T2" fmla="*/ 0 w 176"/>
                  <a:gd name="T3" fmla="*/ 1 h 192"/>
                  <a:gd name="T4" fmla="*/ 1 w 176"/>
                  <a:gd name="T5" fmla="*/ 0 h 192"/>
                  <a:gd name="T6" fmla="*/ 1 w 176"/>
                  <a:gd name="T7" fmla="*/ 1 h 192"/>
                  <a:gd name="T8" fmla="*/ 1 w 176"/>
                  <a:gd name="T9" fmla="*/ 1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192">
                    <a:moveTo>
                      <a:pt x="4" y="192"/>
                    </a:moveTo>
                    <a:lnTo>
                      <a:pt x="0" y="175"/>
                    </a:lnTo>
                    <a:lnTo>
                      <a:pt x="173" y="0"/>
                    </a:lnTo>
                    <a:lnTo>
                      <a:pt x="176" y="18"/>
                    </a:lnTo>
                    <a:lnTo>
                      <a:pt x="4" y="192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4" name="Freeform 160">
                <a:extLst>
                  <a:ext uri="{FF2B5EF4-FFF2-40B4-BE49-F238E27FC236}">
                    <a16:creationId xmlns:a16="http://schemas.microsoft.com/office/drawing/2014/main" id="{85D173C5-8BA3-828A-2883-B5733EC9A1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4" y="2601"/>
                <a:ext cx="105" cy="117"/>
              </a:xfrm>
              <a:custGeom>
                <a:avLst/>
                <a:gdLst>
                  <a:gd name="T0" fmla="*/ 1 w 176"/>
                  <a:gd name="T1" fmla="*/ 1 h 192"/>
                  <a:gd name="T2" fmla="*/ 0 w 176"/>
                  <a:gd name="T3" fmla="*/ 1 h 192"/>
                  <a:gd name="T4" fmla="*/ 1 w 176"/>
                  <a:gd name="T5" fmla="*/ 0 h 192"/>
                  <a:gd name="T6" fmla="*/ 1 w 176"/>
                  <a:gd name="T7" fmla="*/ 1 h 192"/>
                  <a:gd name="T8" fmla="*/ 1 w 176"/>
                  <a:gd name="T9" fmla="*/ 1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192">
                    <a:moveTo>
                      <a:pt x="3" y="192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6" y="17"/>
                    </a:lnTo>
                    <a:lnTo>
                      <a:pt x="3" y="192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5" name="Freeform 161">
                <a:extLst>
                  <a:ext uri="{FF2B5EF4-FFF2-40B4-BE49-F238E27FC236}">
                    <a16:creationId xmlns:a16="http://schemas.microsoft.com/office/drawing/2014/main" id="{F07BF82F-2E9C-AD4B-F76E-5D3249BDE7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2" y="2591"/>
                <a:ext cx="106" cy="116"/>
              </a:xfrm>
              <a:custGeom>
                <a:avLst/>
                <a:gdLst>
                  <a:gd name="T0" fmla="*/ 1 w 175"/>
                  <a:gd name="T1" fmla="*/ 1 h 191"/>
                  <a:gd name="T2" fmla="*/ 0 w 175"/>
                  <a:gd name="T3" fmla="*/ 1 h 191"/>
                  <a:gd name="T4" fmla="*/ 1 w 175"/>
                  <a:gd name="T5" fmla="*/ 0 h 191"/>
                  <a:gd name="T6" fmla="*/ 1 w 175"/>
                  <a:gd name="T7" fmla="*/ 1 h 191"/>
                  <a:gd name="T8" fmla="*/ 1 w 175"/>
                  <a:gd name="T9" fmla="*/ 1 h 19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5" h="191">
                    <a:moveTo>
                      <a:pt x="3" y="191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5" y="17"/>
                    </a:lnTo>
                    <a:lnTo>
                      <a:pt x="3" y="191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6" name="Freeform 162">
                <a:extLst>
                  <a:ext uri="{FF2B5EF4-FFF2-40B4-BE49-F238E27FC236}">
                    <a16:creationId xmlns:a16="http://schemas.microsoft.com/office/drawing/2014/main" id="{F1F6ABAA-F20E-0D65-B2E4-845CE606B3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2" y="2590"/>
                <a:ext cx="104" cy="107"/>
              </a:xfrm>
              <a:custGeom>
                <a:avLst/>
                <a:gdLst>
                  <a:gd name="T0" fmla="*/ 0 w 172"/>
                  <a:gd name="T1" fmla="*/ 1 h 175"/>
                  <a:gd name="T2" fmla="*/ 0 w 172"/>
                  <a:gd name="T3" fmla="*/ 1 h 175"/>
                  <a:gd name="T4" fmla="*/ 1 w 172"/>
                  <a:gd name="T5" fmla="*/ 0 h 175"/>
                  <a:gd name="T6" fmla="*/ 1 w 172"/>
                  <a:gd name="T7" fmla="*/ 1 h 175"/>
                  <a:gd name="T8" fmla="*/ 0 w 172"/>
                  <a:gd name="T9" fmla="*/ 1 h 1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2" h="175">
                    <a:moveTo>
                      <a:pt x="0" y="175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2" y="1"/>
                    </a:lnTo>
                    <a:lnTo>
                      <a:pt x="0" y="175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7" name="Freeform 163">
                <a:extLst>
                  <a:ext uri="{FF2B5EF4-FFF2-40B4-BE49-F238E27FC236}">
                    <a16:creationId xmlns:a16="http://schemas.microsoft.com/office/drawing/2014/main" id="{A762F8D5-0FEE-EEEB-CC79-A69F9CC2CB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6" y="2559"/>
                <a:ext cx="110" cy="137"/>
              </a:xfrm>
              <a:custGeom>
                <a:avLst/>
                <a:gdLst>
                  <a:gd name="T0" fmla="*/ 1 w 183"/>
                  <a:gd name="T1" fmla="*/ 1 h 224"/>
                  <a:gd name="T2" fmla="*/ 0 w 183"/>
                  <a:gd name="T3" fmla="*/ 1 h 224"/>
                  <a:gd name="T4" fmla="*/ 1 w 183"/>
                  <a:gd name="T5" fmla="*/ 0 h 224"/>
                  <a:gd name="T6" fmla="*/ 1 w 183"/>
                  <a:gd name="T7" fmla="*/ 1 h 224"/>
                  <a:gd name="T8" fmla="*/ 1 w 183"/>
                  <a:gd name="T9" fmla="*/ 1 h 2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3" h="224">
                    <a:moveTo>
                      <a:pt x="11" y="224"/>
                    </a:moveTo>
                    <a:lnTo>
                      <a:pt x="0" y="174"/>
                    </a:lnTo>
                    <a:lnTo>
                      <a:pt x="173" y="0"/>
                    </a:lnTo>
                    <a:lnTo>
                      <a:pt x="183" y="50"/>
                    </a:lnTo>
                    <a:lnTo>
                      <a:pt x="11" y="224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8" name="Freeform 164">
                <a:extLst>
                  <a:ext uri="{FF2B5EF4-FFF2-40B4-BE49-F238E27FC236}">
                    <a16:creationId xmlns:a16="http://schemas.microsoft.com/office/drawing/2014/main" id="{668538F9-8E4F-78B5-3AFD-08665A9CA9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8" y="2526"/>
                <a:ext cx="112" cy="139"/>
              </a:xfrm>
              <a:custGeom>
                <a:avLst/>
                <a:gdLst>
                  <a:gd name="T0" fmla="*/ 1 w 186"/>
                  <a:gd name="T1" fmla="*/ 1 h 228"/>
                  <a:gd name="T2" fmla="*/ 0 w 186"/>
                  <a:gd name="T3" fmla="*/ 1 h 228"/>
                  <a:gd name="T4" fmla="*/ 1 w 186"/>
                  <a:gd name="T5" fmla="*/ 0 h 228"/>
                  <a:gd name="T6" fmla="*/ 1 w 186"/>
                  <a:gd name="T7" fmla="*/ 1 h 228"/>
                  <a:gd name="T8" fmla="*/ 1 w 186"/>
                  <a:gd name="T9" fmla="*/ 1 h 2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6" h="228">
                    <a:moveTo>
                      <a:pt x="13" y="228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86" y="54"/>
                    </a:lnTo>
                    <a:lnTo>
                      <a:pt x="13" y="228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9" name="Freeform 165">
                <a:extLst>
                  <a:ext uri="{FF2B5EF4-FFF2-40B4-BE49-F238E27FC236}">
                    <a16:creationId xmlns:a16="http://schemas.microsoft.com/office/drawing/2014/main" id="{F70DCD56-2920-61F3-9BA6-4938C0C06D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3" y="2508"/>
                <a:ext cx="108" cy="124"/>
              </a:xfrm>
              <a:custGeom>
                <a:avLst/>
                <a:gdLst>
                  <a:gd name="T0" fmla="*/ 1 w 179"/>
                  <a:gd name="T1" fmla="*/ 1 h 203"/>
                  <a:gd name="T2" fmla="*/ 0 w 179"/>
                  <a:gd name="T3" fmla="*/ 1 h 203"/>
                  <a:gd name="T4" fmla="*/ 1 w 179"/>
                  <a:gd name="T5" fmla="*/ 0 h 203"/>
                  <a:gd name="T6" fmla="*/ 1 w 179"/>
                  <a:gd name="T7" fmla="*/ 1 h 203"/>
                  <a:gd name="T8" fmla="*/ 1 w 179"/>
                  <a:gd name="T9" fmla="*/ 1 h 2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9" h="203">
                    <a:moveTo>
                      <a:pt x="7" y="203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9" y="29"/>
                    </a:lnTo>
                    <a:lnTo>
                      <a:pt x="7" y="203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0" name="Freeform 166">
                <a:extLst>
                  <a:ext uri="{FF2B5EF4-FFF2-40B4-BE49-F238E27FC236}">
                    <a16:creationId xmlns:a16="http://schemas.microsoft.com/office/drawing/2014/main" id="{6F4F61C1-9A1E-2188-1F6F-EC24B7068F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0" y="2489"/>
                <a:ext cx="108" cy="125"/>
              </a:xfrm>
              <a:custGeom>
                <a:avLst/>
                <a:gdLst>
                  <a:gd name="T0" fmla="*/ 1 w 179"/>
                  <a:gd name="T1" fmla="*/ 1 h 205"/>
                  <a:gd name="T2" fmla="*/ 0 w 179"/>
                  <a:gd name="T3" fmla="*/ 1 h 205"/>
                  <a:gd name="T4" fmla="*/ 1 w 179"/>
                  <a:gd name="T5" fmla="*/ 0 h 205"/>
                  <a:gd name="T6" fmla="*/ 1 w 179"/>
                  <a:gd name="T7" fmla="*/ 1 h 205"/>
                  <a:gd name="T8" fmla="*/ 1 w 179"/>
                  <a:gd name="T9" fmla="*/ 1 h 2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9" h="205">
                    <a:moveTo>
                      <a:pt x="7" y="205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9" y="31"/>
                    </a:lnTo>
                    <a:lnTo>
                      <a:pt x="7" y="205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1" name="Freeform 167">
                <a:extLst>
                  <a:ext uri="{FF2B5EF4-FFF2-40B4-BE49-F238E27FC236}">
                    <a16:creationId xmlns:a16="http://schemas.microsoft.com/office/drawing/2014/main" id="{29D54EBB-D68C-A816-9A34-3EDA148537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6" y="2470"/>
                <a:ext cx="107" cy="126"/>
              </a:xfrm>
              <a:custGeom>
                <a:avLst/>
                <a:gdLst>
                  <a:gd name="T0" fmla="*/ 1 w 179"/>
                  <a:gd name="T1" fmla="*/ 1 h 207"/>
                  <a:gd name="T2" fmla="*/ 0 w 179"/>
                  <a:gd name="T3" fmla="*/ 1 h 207"/>
                  <a:gd name="T4" fmla="*/ 1 w 179"/>
                  <a:gd name="T5" fmla="*/ 0 h 207"/>
                  <a:gd name="T6" fmla="*/ 1 w 179"/>
                  <a:gd name="T7" fmla="*/ 1 h 207"/>
                  <a:gd name="T8" fmla="*/ 1 w 179"/>
                  <a:gd name="T9" fmla="*/ 1 h 20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9" h="207">
                    <a:moveTo>
                      <a:pt x="7" y="207"/>
                    </a:moveTo>
                    <a:lnTo>
                      <a:pt x="0" y="174"/>
                    </a:lnTo>
                    <a:lnTo>
                      <a:pt x="173" y="0"/>
                    </a:lnTo>
                    <a:lnTo>
                      <a:pt x="179" y="33"/>
                    </a:lnTo>
                    <a:lnTo>
                      <a:pt x="7" y="207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2" name="Freeform 168">
                <a:extLst>
                  <a:ext uri="{FF2B5EF4-FFF2-40B4-BE49-F238E27FC236}">
                    <a16:creationId xmlns:a16="http://schemas.microsoft.com/office/drawing/2014/main" id="{9BE00DDC-64F0-3657-B041-FEB1E24D35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1" y="2449"/>
                <a:ext cx="108" cy="127"/>
              </a:xfrm>
              <a:custGeom>
                <a:avLst/>
                <a:gdLst>
                  <a:gd name="T0" fmla="*/ 1 w 180"/>
                  <a:gd name="T1" fmla="*/ 1 h 208"/>
                  <a:gd name="T2" fmla="*/ 0 w 180"/>
                  <a:gd name="T3" fmla="*/ 1 h 208"/>
                  <a:gd name="T4" fmla="*/ 1 w 180"/>
                  <a:gd name="T5" fmla="*/ 0 h 208"/>
                  <a:gd name="T6" fmla="*/ 1 w 180"/>
                  <a:gd name="T7" fmla="*/ 1 h 208"/>
                  <a:gd name="T8" fmla="*/ 1 w 180"/>
                  <a:gd name="T9" fmla="*/ 1 h 2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0" h="208">
                    <a:moveTo>
                      <a:pt x="7" y="208"/>
                    </a:moveTo>
                    <a:lnTo>
                      <a:pt x="0" y="174"/>
                    </a:lnTo>
                    <a:lnTo>
                      <a:pt x="173" y="0"/>
                    </a:lnTo>
                    <a:lnTo>
                      <a:pt x="180" y="34"/>
                    </a:lnTo>
                    <a:lnTo>
                      <a:pt x="7" y="208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3" name="Freeform 169">
                <a:extLst>
                  <a:ext uri="{FF2B5EF4-FFF2-40B4-BE49-F238E27FC236}">
                    <a16:creationId xmlns:a16="http://schemas.microsoft.com/office/drawing/2014/main" id="{CD1F0A88-1E05-BC66-0878-16F4D59BD5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8" y="2430"/>
                <a:ext cx="106" cy="125"/>
              </a:xfrm>
              <a:custGeom>
                <a:avLst/>
                <a:gdLst>
                  <a:gd name="T0" fmla="*/ 1 w 180"/>
                  <a:gd name="T1" fmla="*/ 1 h 204"/>
                  <a:gd name="T2" fmla="*/ 0 w 180"/>
                  <a:gd name="T3" fmla="*/ 1 h 204"/>
                  <a:gd name="T4" fmla="*/ 1 w 180"/>
                  <a:gd name="T5" fmla="*/ 0 h 204"/>
                  <a:gd name="T6" fmla="*/ 1 w 180"/>
                  <a:gd name="T7" fmla="*/ 1 h 204"/>
                  <a:gd name="T8" fmla="*/ 1 w 180"/>
                  <a:gd name="T9" fmla="*/ 1 h 20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0" h="204">
                    <a:moveTo>
                      <a:pt x="7" y="204"/>
                    </a:moveTo>
                    <a:lnTo>
                      <a:pt x="0" y="174"/>
                    </a:lnTo>
                    <a:lnTo>
                      <a:pt x="173" y="0"/>
                    </a:lnTo>
                    <a:lnTo>
                      <a:pt x="180" y="30"/>
                    </a:lnTo>
                    <a:lnTo>
                      <a:pt x="7" y="204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4" name="Freeform 170">
                <a:extLst>
                  <a:ext uri="{FF2B5EF4-FFF2-40B4-BE49-F238E27FC236}">
                    <a16:creationId xmlns:a16="http://schemas.microsoft.com/office/drawing/2014/main" id="{1330BC45-09D6-F94A-61C8-89F09254A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3" y="2406"/>
                <a:ext cx="108" cy="130"/>
              </a:xfrm>
              <a:custGeom>
                <a:avLst/>
                <a:gdLst>
                  <a:gd name="T0" fmla="*/ 1 w 179"/>
                  <a:gd name="T1" fmla="*/ 1 h 214"/>
                  <a:gd name="T2" fmla="*/ 0 w 179"/>
                  <a:gd name="T3" fmla="*/ 1 h 214"/>
                  <a:gd name="T4" fmla="*/ 1 w 179"/>
                  <a:gd name="T5" fmla="*/ 0 h 214"/>
                  <a:gd name="T6" fmla="*/ 1 w 179"/>
                  <a:gd name="T7" fmla="*/ 1 h 214"/>
                  <a:gd name="T8" fmla="*/ 1 w 179"/>
                  <a:gd name="T9" fmla="*/ 1 h 2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9" h="214">
                    <a:moveTo>
                      <a:pt x="6" y="214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9" y="40"/>
                    </a:lnTo>
                    <a:lnTo>
                      <a:pt x="6" y="214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5" name="Freeform 171">
                <a:extLst>
                  <a:ext uri="{FF2B5EF4-FFF2-40B4-BE49-F238E27FC236}">
                    <a16:creationId xmlns:a16="http://schemas.microsoft.com/office/drawing/2014/main" id="{FC635FCB-4BE2-5147-AC4F-70FAD6D95C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9" y="2381"/>
                <a:ext cx="108" cy="132"/>
              </a:xfrm>
              <a:custGeom>
                <a:avLst/>
                <a:gdLst>
                  <a:gd name="T0" fmla="*/ 1 w 179"/>
                  <a:gd name="T1" fmla="*/ 1 h 215"/>
                  <a:gd name="T2" fmla="*/ 0 w 179"/>
                  <a:gd name="T3" fmla="*/ 1 h 215"/>
                  <a:gd name="T4" fmla="*/ 1 w 179"/>
                  <a:gd name="T5" fmla="*/ 0 h 215"/>
                  <a:gd name="T6" fmla="*/ 1 w 179"/>
                  <a:gd name="T7" fmla="*/ 1 h 215"/>
                  <a:gd name="T8" fmla="*/ 1 w 179"/>
                  <a:gd name="T9" fmla="*/ 1 h 2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9" h="215">
                    <a:moveTo>
                      <a:pt x="7" y="215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9" y="41"/>
                    </a:lnTo>
                    <a:lnTo>
                      <a:pt x="7" y="215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6" name="Freeform 172">
                <a:extLst>
                  <a:ext uri="{FF2B5EF4-FFF2-40B4-BE49-F238E27FC236}">
                    <a16:creationId xmlns:a16="http://schemas.microsoft.com/office/drawing/2014/main" id="{A1BFE336-4287-7936-135D-09C372CB99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6" y="2355"/>
                <a:ext cx="106" cy="132"/>
              </a:xfrm>
              <a:custGeom>
                <a:avLst/>
                <a:gdLst>
                  <a:gd name="T0" fmla="*/ 1 w 177"/>
                  <a:gd name="T1" fmla="*/ 1 h 216"/>
                  <a:gd name="T2" fmla="*/ 0 w 177"/>
                  <a:gd name="T3" fmla="*/ 1 h 216"/>
                  <a:gd name="T4" fmla="*/ 1 w 177"/>
                  <a:gd name="T5" fmla="*/ 0 h 216"/>
                  <a:gd name="T6" fmla="*/ 1 w 177"/>
                  <a:gd name="T7" fmla="*/ 1 h 216"/>
                  <a:gd name="T8" fmla="*/ 1 w 177"/>
                  <a:gd name="T9" fmla="*/ 1 h 2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7" h="216">
                    <a:moveTo>
                      <a:pt x="5" y="216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7" y="42"/>
                    </a:lnTo>
                    <a:lnTo>
                      <a:pt x="5" y="216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7" name="Freeform 173">
                <a:extLst>
                  <a:ext uri="{FF2B5EF4-FFF2-40B4-BE49-F238E27FC236}">
                    <a16:creationId xmlns:a16="http://schemas.microsoft.com/office/drawing/2014/main" id="{D0A13041-79F6-6994-FAB0-D0655BE613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2" y="2328"/>
                <a:ext cx="108" cy="133"/>
              </a:xfrm>
              <a:custGeom>
                <a:avLst/>
                <a:gdLst>
                  <a:gd name="T0" fmla="*/ 1 w 179"/>
                  <a:gd name="T1" fmla="*/ 1 h 219"/>
                  <a:gd name="T2" fmla="*/ 0 w 179"/>
                  <a:gd name="T3" fmla="*/ 1 h 219"/>
                  <a:gd name="T4" fmla="*/ 1 w 179"/>
                  <a:gd name="T5" fmla="*/ 0 h 219"/>
                  <a:gd name="T6" fmla="*/ 1 w 179"/>
                  <a:gd name="T7" fmla="*/ 1 h 219"/>
                  <a:gd name="T8" fmla="*/ 1 w 179"/>
                  <a:gd name="T9" fmla="*/ 1 h 2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9" h="219">
                    <a:moveTo>
                      <a:pt x="7" y="219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9" y="45"/>
                    </a:lnTo>
                    <a:lnTo>
                      <a:pt x="7" y="219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8" name="Freeform 174">
                <a:extLst>
                  <a:ext uri="{FF2B5EF4-FFF2-40B4-BE49-F238E27FC236}">
                    <a16:creationId xmlns:a16="http://schemas.microsoft.com/office/drawing/2014/main" id="{C8355179-A43A-A028-72B3-58A2998EB4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9" y="2299"/>
                <a:ext cx="106" cy="136"/>
              </a:xfrm>
              <a:custGeom>
                <a:avLst/>
                <a:gdLst>
                  <a:gd name="T0" fmla="*/ 1 w 177"/>
                  <a:gd name="T1" fmla="*/ 1 h 221"/>
                  <a:gd name="T2" fmla="*/ 0 w 177"/>
                  <a:gd name="T3" fmla="*/ 1 h 221"/>
                  <a:gd name="T4" fmla="*/ 1 w 177"/>
                  <a:gd name="T5" fmla="*/ 0 h 221"/>
                  <a:gd name="T6" fmla="*/ 1 w 177"/>
                  <a:gd name="T7" fmla="*/ 1 h 221"/>
                  <a:gd name="T8" fmla="*/ 1 w 177"/>
                  <a:gd name="T9" fmla="*/ 1 h 2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7" h="221">
                    <a:moveTo>
                      <a:pt x="5" y="221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7" y="47"/>
                    </a:lnTo>
                    <a:lnTo>
                      <a:pt x="5" y="221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9" name="Freeform 175">
                <a:extLst>
                  <a:ext uri="{FF2B5EF4-FFF2-40B4-BE49-F238E27FC236}">
                    <a16:creationId xmlns:a16="http://schemas.microsoft.com/office/drawing/2014/main" id="{978B492D-67AD-95B1-52B1-C2E0DA08DF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6" y="2269"/>
                <a:ext cx="107" cy="136"/>
              </a:xfrm>
              <a:custGeom>
                <a:avLst/>
                <a:gdLst>
                  <a:gd name="T0" fmla="*/ 1 w 177"/>
                  <a:gd name="T1" fmla="*/ 1 h 224"/>
                  <a:gd name="T2" fmla="*/ 0 w 177"/>
                  <a:gd name="T3" fmla="*/ 1 h 224"/>
                  <a:gd name="T4" fmla="*/ 1 w 177"/>
                  <a:gd name="T5" fmla="*/ 0 h 224"/>
                  <a:gd name="T6" fmla="*/ 1 w 177"/>
                  <a:gd name="T7" fmla="*/ 1 h 224"/>
                  <a:gd name="T8" fmla="*/ 1 w 177"/>
                  <a:gd name="T9" fmla="*/ 1 h 2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7" h="224">
                    <a:moveTo>
                      <a:pt x="5" y="224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7" y="50"/>
                    </a:lnTo>
                    <a:lnTo>
                      <a:pt x="5" y="224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0" name="Freeform 176">
                <a:extLst>
                  <a:ext uri="{FF2B5EF4-FFF2-40B4-BE49-F238E27FC236}">
                    <a16:creationId xmlns:a16="http://schemas.microsoft.com/office/drawing/2014/main" id="{94E6DE12-7543-D859-BB00-0A6DE5C551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4" y="2237"/>
                <a:ext cx="105" cy="138"/>
              </a:xfrm>
              <a:custGeom>
                <a:avLst/>
                <a:gdLst>
                  <a:gd name="T0" fmla="*/ 1 w 176"/>
                  <a:gd name="T1" fmla="*/ 1 h 225"/>
                  <a:gd name="T2" fmla="*/ 0 w 176"/>
                  <a:gd name="T3" fmla="*/ 1 h 225"/>
                  <a:gd name="T4" fmla="*/ 1 w 176"/>
                  <a:gd name="T5" fmla="*/ 0 h 225"/>
                  <a:gd name="T6" fmla="*/ 1 w 176"/>
                  <a:gd name="T7" fmla="*/ 1 h 225"/>
                  <a:gd name="T8" fmla="*/ 1 w 176"/>
                  <a:gd name="T9" fmla="*/ 1 h 2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225">
                    <a:moveTo>
                      <a:pt x="4" y="225"/>
                    </a:moveTo>
                    <a:lnTo>
                      <a:pt x="0" y="174"/>
                    </a:lnTo>
                    <a:lnTo>
                      <a:pt x="173" y="0"/>
                    </a:lnTo>
                    <a:lnTo>
                      <a:pt x="176" y="51"/>
                    </a:lnTo>
                    <a:lnTo>
                      <a:pt x="4" y="225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1" name="Freeform 177">
                <a:extLst>
                  <a:ext uri="{FF2B5EF4-FFF2-40B4-BE49-F238E27FC236}">
                    <a16:creationId xmlns:a16="http://schemas.microsoft.com/office/drawing/2014/main" id="{3238C929-C2EF-B305-A749-0DD8ADB9EF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4" y="2237"/>
                <a:ext cx="103" cy="107"/>
              </a:xfrm>
              <a:custGeom>
                <a:avLst/>
                <a:gdLst>
                  <a:gd name="T0" fmla="*/ 0 w 173"/>
                  <a:gd name="T1" fmla="*/ 1 h 176"/>
                  <a:gd name="T2" fmla="*/ 0 w 173"/>
                  <a:gd name="T3" fmla="*/ 1 h 176"/>
                  <a:gd name="T4" fmla="*/ 1 w 173"/>
                  <a:gd name="T5" fmla="*/ 0 h 176"/>
                  <a:gd name="T6" fmla="*/ 1 w 173"/>
                  <a:gd name="T7" fmla="*/ 1 h 176"/>
                  <a:gd name="T8" fmla="*/ 0 w 173"/>
                  <a:gd name="T9" fmla="*/ 1 h 1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3" h="176">
                    <a:moveTo>
                      <a:pt x="0" y="176"/>
                    </a:moveTo>
                    <a:lnTo>
                      <a:pt x="0" y="174"/>
                    </a:lnTo>
                    <a:lnTo>
                      <a:pt x="173" y="0"/>
                    </a:lnTo>
                    <a:lnTo>
                      <a:pt x="173" y="2"/>
                    </a:lnTo>
                    <a:lnTo>
                      <a:pt x="0" y="176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2" name="Freeform 178">
                <a:extLst>
                  <a:ext uri="{FF2B5EF4-FFF2-40B4-BE49-F238E27FC236}">
                    <a16:creationId xmlns:a16="http://schemas.microsoft.com/office/drawing/2014/main" id="{3E0DD923-7BB6-0756-F7D2-597FC2AE9C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1" y="2221"/>
                <a:ext cx="106" cy="122"/>
              </a:xfrm>
              <a:custGeom>
                <a:avLst/>
                <a:gdLst>
                  <a:gd name="T0" fmla="*/ 1 w 176"/>
                  <a:gd name="T1" fmla="*/ 1 h 199"/>
                  <a:gd name="T2" fmla="*/ 0 w 176"/>
                  <a:gd name="T3" fmla="*/ 1 h 199"/>
                  <a:gd name="T4" fmla="*/ 1 w 176"/>
                  <a:gd name="T5" fmla="*/ 0 h 199"/>
                  <a:gd name="T6" fmla="*/ 1 w 176"/>
                  <a:gd name="T7" fmla="*/ 1 h 199"/>
                  <a:gd name="T8" fmla="*/ 1 w 176"/>
                  <a:gd name="T9" fmla="*/ 1 h 1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199">
                    <a:moveTo>
                      <a:pt x="3" y="199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6" y="25"/>
                    </a:lnTo>
                    <a:lnTo>
                      <a:pt x="3" y="199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3" name="Freeform 179">
                <a:extLst>
                  <a:ext uri="{FF2B5EF4-FFF2-40B4-BE49-F238E27FC236}">
                    <a16:creationId xmlns:a16="http://schemas.microsoft.com/office/drawing/2014/main" id="{D16D6B14-6996-145B-0686-E098224603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1" y="2201"/>
                <a:ext cx="105" cy="126"/>
              </a:xfrm>
              <a:custGeom>
                <a:avLst/>
                <a:gdLst>
                  <a:gd name="T0" fmla="*/ 1 w 174"/>
                  <a:gd name="T1" fmla="*/ 1 h 205"/>
                  <a:gd name="T2" fmla="*/ 0 w 174"/>
                  <a:gd name="T3" fmla="*/ 1 h 205"/>
                  <a:gd name="T4" fmla="*/ 1 w 174"/>
                  <a:gd name="T5" fmla="*/ 0 h 205"/>
                  <a:gd name="T6" fmla="*/ 1 w 174"/>
                  <a:gd name="T7" fmla="*/ 1 h 205"/>
                  <a:gd name="T8" fmla="*/ 1 w 174"/>
                  <a:gd name="T9" fmla="*/ 1 h 2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4" h="205">
                    <a:moveTo>
                      <a:pt x="2" y="205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4" y="31"/>
                    </a:lnTo>
                    <a:lnTo>
                      <a:pt x="2" y="205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4" name="Freeform 180">
                <a:extLst>
                  <a:ext uri="{FF2B5EF4-FFF2-40B4-BE49-F238E27FC236}">
                    <a16:creationId xmlns:a16="http://schemas.microsoft.com/office/drawing/2014/main" id="{2567C677-08B6-24BE-07DE-2D1F9F940E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9" y="2182"/>
                <a:ext cx="105" cy="127"/>
              </a:xfrm>
              <a:custGeom>
                <a:avLst/>
                <a:gdLst>
                  <a:gd name="T0" fmla="*/ 1 w 175"/>
                  <a:gd name="T1" fmla="*/ 1 h 206"/>
                  <a:gd name="T2" fmla="*/ 0 w 175"/>
                  <a:gd name="T3" fmla="*/ 1 h 206"/>
                  <a:gd name="T4" fmla="*/ 1 w 175"/>
                  <a:gd name="T5" fmla="*/ 0 h 206"/>
                  <a:gd name="T6" fmla="*/ 1 w 175"/>
                  <a:gd name="T7" fmla="*/ 1 h 206"/>
                  <a:gd name="T8" fmla="*/ 1 w 175"/>
                  <a:gd name="T9" fmla="*/ 1 h 2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5" h="206">
                    <a:moveTo>
                      <a:pt x="3" y="206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5" y="32"/>
                    </a:lnTo>
                    <a:lnTo>
                      <a:pt x="3" y="206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5" name="Freeform 181">
                <a:extLst>
                  <a:ext uri="{FF2B5EF4-FFF2-40B4-BE49-F238E27FC236}">
                    <a16:creationId xmlns:a16="http://schemas.microsoft.com/office/drawing/2014/main" id="{C0DDB082-DBC9-64A8-F340-64F70A472E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8" y="2161"/>
                <a:ext cx="104" cy="127"/>
              </a:xfrm>
              <a:custGeom>
                <a:avLst/>
                <a:gdLst>
                  <a:gd name="T0" fmla="*/ 1 w 174"/>
                  <a:gd name="T1" fmla="*/ 1 h 209"/>
                  <a:gd name="T2" fmla="*/ 0 w 174"/>
                  <a:gd name="T3" fmla="*/ 1 h 209"/>
                  <a:gd name="T4" fmla="*/ 1 w 174"/>
                  <a:gd name="T5" fmla="*/ 0 h 209"/>
                  <a:gd name="T6" fmla="*/ 1 w 174"/>
                  <a:gd name="T7" fmla="*/ 1 h 209"/>
                  <a:gd name="T8" fmla="*/ 1 w 174"/>
                  <a:gd name="T9" fmla="*/ 1 h 2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4" h="209">
                    <a:moveTo>
                      <a:pt x="2" y="209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4" y="35"/>
                    </a:lnTo>
                    <a:lnTo>
                      <a:pt x="2" y="209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6" name="Freeform 182">
                <a:extLst>
                  <a:ext uri="{FF2B5EF4-FFF2-40B4-BE49-F238E27FC236}">
                    <a16:creationId xmlns:a16="http://schemas.microsoft.com/office/drawing/2014/main" id="{E2B9846E-6657-E672-B3F9-03DA10F023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4" y="2117"/>
                <a:ext cx="107" cy="150"/>
              </a:xfrm>
              <a:custGeom>
                <a:avLst/>
                <a:gdLst>
                  <a:gd name="T0" fmla="*/ 1 w 177"/>
                  <a:gd name="T1" fmla="*/ 1 h 247"/>
                  <a:gd name="T2" fmla="*/ 0 w 177"/>
                  <a:gd name="T3" fmla="*/ 1 h 247"/>
                  <a:gd name="T4" fmla="*/ 1 w 177"/>
                  <a:gd name="T5" fmla="*/ 0 h 247"/>
                  <a:gd name="T6" fmla="*/ 1 w 177"/>
                  <a:gd name="T7" fmla="*/ 1 h 247"/>
                  <a:gd name="T8" fmla="*/ 1 w 177"/>
                  <a:gd name="T9" fmla="*/ 1 h 2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7" h="247">
                    <a:moveTo>
                      <a:pt x="5" y="247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7" y="73"/>
                    </a:lnTo>
                    <a:lnTo>
                      <a:pt x="5" y="247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7" name="Freeform 183">
                <a:extLst>
                  <a:ext uri="{FF2B5EF4-FFF2-40B4-BE49-F238E27FC236}">
                    <a16:creationId xmlns:a16="http://schemas.microsoft.com/office/drawing/2014/main" id="{E62CC7A4-CD0D-2072-75C5-238AC31A93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3" y="2070"/>
                <a:ext cx="105" cy="153"/>
              </a:xfrm>
              <a:custGeom>
                <a:avLst/>
                <a:gdLst>
                  <a:gd name="T0" fmla="*/ 1 w 176"/>
                  <a:gd name="T1" fmla="*/ 1 h 251"/>
                  <a:gd name="T2" fmla="*/ 0 w 176"/>
                  <a:gd name="T3" fmla="*/ 1 h 251"/>
                  <a:gd name="T4" fmla="*/ 1 w 176"/>
                  <a:gd name="T5" fmla="*/ 0 h 251"/>
                  <a:gd name="T6" fmla="*/ 1 w 176"/>
                  <a:gd name="T7" fmla="*/ 1 h 251"/>
                  <a:gd name="T8" fmla="*/ 1 w 176"/>
                  <a:gd name="T9" fmla="*/ 1 h 2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251">
                    <a:moveTo>
                      <a:pt x="4" y="251"/>
                    </a:moveTo>
                    <a:lnTo>
                      <a:pt x="0" y="174"/>
                    </a:lnTo>
                    <a:lnTo>
                      <a:pt x="173" y="0"/>
                    </a:lnTo>
                    <a:lnTo>
                      <a:pt x="176" y="77"/>
                    </a:lnTo>
                    <a:lnTo>
                      <a:pt x="4" y="251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8" name="Freeform 184">
                <a:extLst>
                  <a:ext uri="{FF2B5EF4-FFF2-40B4-BE49-F238E27FC236}">
                    <a16:creationId xmlns:a16="http://schemas.microsoft.com/office/drawing/2014/main" id="{0958E78F-7828-43B7-5201-64A58BCF0C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2" y="2020"/>
                <a:ext cx="104" cy="156"/>
              </a:xfrm>
              <a:custGeom>
                <a:avLst/>
                <a:gdLst>
                  <a:gd name="T0" fmla="*/ 1 w 174"/>
                  <a:gd name="T1" fmla="*/ 1 h 256"/>
                  <a:gd name="T2" fmla="*/ 0 w 174"/>
                  <a:gd name="T3" fmla="*/ 1 h 256"/>
                  <a:gd name="T4" fmla="*/ 1 w 174"/>
                  <a:gd name="T5" fmla="*/ 0 h 256"/>
                  <a:gd name="T6" fmla="*/ 1 w 174"/>
                  <a:gd name="T7" fmla="*/ 1 h 256"/>
                  <a:gd name="T8" fmla="*/ 1 w 174"/>
                  <a:gd name="T9" fmla="*/ 1 h 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4" h="256">
                    <a:moveTo>
                      <a:pt x="1" y="256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4" y="82"/>
                    </a:lnTo>
                    <a:lnTo>
                      <a:pt x="1" y="256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9" name="Freeform 185">
                <a:extLst>
                  <a:ext uri="{FF2B5EF4-FFF2-40B4-BE49-F238E27FC236}">
                    <a16:creationId xmlns:a16="http://schemas.microsoft.com/office/drawing/2014/main" id="{44DF176A-9B0C-FC61-3A13-7FCA32B770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1" y="1968"/>
                <a:ext cx="104" cy="158"/>
              </a:xfrm>
              <a:custGeom>
                <a:avLst/>
                <a:gdLst>
                  <a:gd name="T0" fmla="*/ 1 w 174"/>
                  <a:gd name="T1" fmla="*/ 1 h 257"/>
                  <a:gd name="T2" fmla="*/ 0 w 174"/>
                  <a:gd name="T3" fmla="*/ 1 h 257"/>
                  <a:gd name="T4" fmla="*/ 1 w 174"/>
                  <a:gd name="T5" fmla="*/ 0 h 257"/>
                  <a:gd name="T6" fmla="*/ 1 w 174"/>
                  <a:gd name="T7" fmla="*/ 1 h 257"/>
                  <a:gd name="T8" fmla="*/ 1 w 174"/>
                  <a:gd name="T9" fmla="*/ 1 h 2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4" h="257">
                    <a:moveTo>
                      <a:pt x="2" y="257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4" y="83"/>
                    </a:lnTo>
                    <a:lnTo>
                      <a:pt x="2" y="257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0" name="Freeform 186">
                <a:extLst>
                  <a:ext uri="{FF2B5EF4-FFF2-40B4-BE49-F238E27FC236}">
                    <a16:creationId xmlns:a16="http://schemas.microsoft.com/office/drawing/2014/main" id="{DD0BE418-90AB-70E8-E216-7ECA21B300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1866"/>
                <a:ext cx="105" cy="209"/>
              </a:xfrm>
              <a:custGeom>
                <a:avLst/>
                <a:gdLst>
                  <a:gd name="T0" fmla="*/ 1 w 174"/>
                  <a:gd name="T1" fmla="*/ 1 h 343"/>
                  <a:gd name="T2" fmla="*/ 0 w 174"/>
                  <a:gd name="T3" fmla="*/ 1 h 343"/>
                  <a:gd name="T4" fmla="*/ 1 w 174"/>
                  <a:gd name="T5" fmla="*/ 0 h 343"/>
                  <a:gd name="T6" fmla="*/ 1 w 174"/>
                  <a:gd name="T7" fmla="*/ 1 h 343"/>
                  <a:gd name="T8" fmla="*/ 1 w 174"/>
                  <a:gd name="T9" fmla="*/ 1 h 3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4" h="343">
                    <a:moveTo>
                      <a:pt x="2" y="343"/>
                    </a:moveTo>
                    <a:lnTo>
                      <a:pt x="0" y="174"/>
                    </a:lnTo>
                    <a:lnTo>
                      <a:pt x="173" y="0"/>
                    </a:lnTo>
                    <a:lnTo>
                      <a:pt x="174" y="169"/>
                    </a:lnTo>
                    <a:lnTo>
                      <a:pt x="2" y="343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1" name="Freeform 187">
                <a:extLst>
                  <a:ext uri="{FF2B5EF4-FFF2-40B4-BE49-F238E27FC236}">
                    <a16:creationId xmlns:a16="http://schemas.microsoft.com/office/drawing/2014/main" id="{8C39C4A3-B1D6-AC9F-6A6C-5B2CD3591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1815"/>
                <a:ext cx="103" cy="157"/>
              </a:xfrm>
              <a:custGeom>
                <a:avLst/>
                <a:gdLst>
                  <a:gd name="T0" fmla="*/ 0 w 173"/>
                  <a:gd name="T1" fmla="*/ 1 h 258"/>
                  <a:gd name="T2" fmla="*/ 0 w 173"/>
                  <a:gd name="T3" fmla="*/ 1 h 258"/>
                  <a:gd name="T4" fmla="*/ 1 w 173"/>
                  <a:gd name="T5" fmla="*/ 0 h 258"/>
                  <a:gd name="T6" fmla="*/ 1 w 173"/>
                  <a:gd name="T7" fmla="*/ 1 h 258"/>
                  <a:gd name="T8" fmla="*/ 0 w 173"/>
                  <a:gd name="T9" fmla="*/ 1 h 2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3" h="258">
                    <a:moveTo>
                      <a:pt x="0" y="258"/>
                    </a:moveTo>
                    <a:lnTo>
                      <a:pt x="0" y="174"/>
                    </a:lnTo>
                    <a:lnTo>
                      <a:pt x="173" y="0"/>
                    </a:lnTo>
                    <a:lnTo>
                      <a:pt x="173" y="84"/>
                    </a:lnTo>
                    <a:lnTo>
                      <a:pt x="0" y="258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2" name="Freeform 188">
                <a:extLst>
                  <a:ext uri="{FF2B5EF4-FFF2-40B4-BE49-F238E27FC236}">
                    <a16:creationId xmlns:a16="http://schemas.microsoft.com/office/drawing/2014/main" id="{F5D095D5-2D25-4378-2F1A-6FCB924DF8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1766"/>
                <a:ext cx="103" cy="155"/>
              </a:xfrm>
              <a:custGeom>
                <a:avLst/>
                <a:gdLst>
                  <a:gd name="T0" fmla="*/ 0 w 173"/>
                  <a:gd name="T1" fmla="*/ 1 h 254"/>
                  <a:gd name="T2" fmla="*/ 0 w 173"/>
                  <a:gd name="T3" fmla="*/ 1 h 254"/>
                  <a:gd name="T4" fmla="*/ 1 w 173"/>
                  <a:gd name="T5" fmla="*/ 0 h 254"/>
                  <a:gd name="T6" fmla="*/ 1 w 173"/>
                  <a:gd name="T7" fmla="*/ 1 h 254"/>
                  <a:gd name="T8" fmla="*/ 0 w 173"/>
                  <a:gd name="T9" fmla="*/ 1 h 2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3" h="254">
                    <a:moveTo>
                      <a:pt x="0" y="254"/>
                    </a:moveTo>
                    <a:lnTo>
                      <a:pt x="0" y="174"/>
                    </a:lnTo>
                    <a:lnTo>
                      <a:pt x="173" y="0"/>
                    </a:lnTo>
                    <a:lnTo>
                      <a:pt x="173" y="80"/>
                    </a:lnTo>
                    <a:lnTo>
                      <a:pt x="0" y="254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3" name="Freeform 189">
                <a:extLst>
                  <a:ext uri="{FF2B5EF4-FFF2-40B4-BE49-F238E27FC236}">
                    <a16:creationId xmlns:a16="http://schemas.microsoft.com/office/drawing/2014/main" id="{8F5A31BC-5192-4320-FD80-06C0A0B520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1719"/>
                <a:ext cx="105" cy="153"/>
              </a:xfrm>
              <a:custGeom>
                <a:avLst/>
                <a:gdLst>
                  <a:gd name="T0" fmla="*/ 0 w 174"/>
                  <a:gd name="T1" fmla="*/ 1 h 251"/>
                  <a:gd name="T2" fmla="*/ 1 w 174"/>
                  <a:gd name="T3" fmla="*/ 1 h 251"/>
                  <a:gd name="T4" fmla="*/ 1 w 174"/>
                  <a:gd name="T5" fmla="*/ 0 h 251"/>
                  <a:gd name="T6" fmla="*/ 1 w 174"/>
                  <a:gd name="T7" fmla="*/ 1 h 251"/>
                  <a:gd name="T8" fmla="*/ 0 w 174"/>
                  <a:gd name="T9" fmla="*/ 1 h 2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4" h="251">
                    <a:moveTo>
                      <a:pt x="0" y="251"/>
                    </a:moveTo>
                    <a:lnTo>
                      <a:pt x="2" y="174"/>
                    </a:lnTo>
                    <a:lnTo>
                      <a:pt x="174" y="0"/>
                    </a:lnTo>
                    <a:lnTo>
                      <a:pt x="173" y="77"/>
                    </a:lnTo>
                    <a:lnTo>
                      <a:pt x="0" y="251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" name="Freeform 190">
                <a:extLst>
                  <a:ext uri="{FF2B5EF4-FFF2-40B4-BE49-F238E27FC236}">
                    <a16:creationId xmlns:a16="http://schemas.microsoft.com/office/drawing/2014/main" id="{F1FFF2F0-9AB7-5D73-F04F-D8B0B58C0E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1" y="1697"/>
                <a:ext cx="103" cy="129"/>
              </a:xfrm>
              <a:custGeom>
                <a:avLst/>
                <a:gdLst>
                  <a:gd name="T0" fmla="*/ 0 w 172"/>
                  <a:gd name="T1" fmla="*/ 1 h 209"/>
                  <a:gd name="T2" fmla="*/ 0 w 172"/>
                  <a:gd name="T3" fmla="*/ 1 h 209"/>
                  <a:gd name="T4" fmla="*/ 1 w 172"/>
                  <a:gd name="T5" fmla="*/ 0 h 209"/>
                  <a:gd name="T6" fmla="*/ 1 w 172"/>
                  <a:gd name="T7" fmla="*/ 1 h 209"/>
                  <a:gd name="T8" fmla="*/ 0 w 172"/>
                  <a:gd name="T9" fmla="*/ 1 h 2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2" h="209">
                    <a:moveTo>
                      <a:pt x="0" y="209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2" y="35"/>
                    </a:lnTo>
                    <a:lnTo>
                      <a:pt x="0" y="209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5" name="Freeform 191">
                <a:extLst>
                  <a:ext uri="{FF2B5EF4-FFF2-40B4-BE49-F238E27FC236}">
                    <a16:creationId xmlns:a16="http://schemas.microsoft.com/office/drawing/2014/main" id="{953451C7-103C-9976-EEF9-6384140AA9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1" y="1677"/>
                <a:ext cx="104" cy="127"/>
              </a:xfrm>
              <a:custGeom>
                <a:avLst/>
                <a:gdLst>
                  <a:gd name="T0" fmla="*/ 0 w 174"/>
                  <a:gd name="T1" fmla="*/ 1 h 209"/>
                  <a:gd name="T2" fmla="*/ 1 w 174"/>
                  <a:gd name="T3" fmla="*/ 1 h 209"/>
                  <a:gd name="T4" fmla="*/ 1 w 174"/>
                  <a:gd name="T5" fmla="*/ 0 h 209"/>
                  <a:gd name="T6" fmla="*/ 1 w 174"/>
                  <a:gd name="T7" fmla="*/ 1 h 209"/>
                  <a:gd name="T8" fmla="*/ 0 w 174"/>
                  <a:gd name="T9" fmla="*/ 1 h 2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4" h="209">
                    <a:moveTo>
                      <a:pt x="0" y="209"/>
                    </a:moveTo>
                    <a:lnTo>
                      <a:pt x="2" y="174"/>
                    </a:lnTo>
                    <a:lnTo>
                      <a:pt x="174" y="0"/>
                    </a:lnTo>
                    <a:lnTo>
                      <a:pt x="172" y="35"/>
                    </a:lnTo>
                    <a:lnTo>
                      <a:pt x="0" y="209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6" name="Freeform 192">
                <a:extLst>
                  <a:ext uri="{FF2B5EF4-FFF2-40B4-BE49-F238E27FC236}">
                    <a16:creationId xmlns:a16="http://schemas.microsoft.com/office/drawing/2014/main" id="{9D351268-EFC2-7219-030B-8671FD7218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2" y="1656"/>
                <a:ext cx="103" cy="127"/>
              </a:xfrm>
              <a:custGeom>
                <a:avLst/>
                <a:gdLst>
                  <a:gd name="T0" fmla="*/ 0 w 172"/>
                  <a:gd name="T1" fmla="*/ 1 h 206"/>
                  <a:gd name="T2" fmla="*/ 0 w 172"/>
                  <a:gd name="T3" fmla="*/ 1 h 206"/>
                  <a:gd name="T4" fmla="*/ 1 w 172"/>
                  <a:gd name="T5" fmla="*/ 0 h 206"/>
                  <a:gd name="T6" fmla="*/ 1 w 172"/>
                  <a:gd name="T7" fmla="*/ 1 h 206"/>
                  <a:gd name="T8" fmla="*/ 0 w 172"/>
                  <a:gd name="T9" fmla="*/ 1 h 2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2" h="206">
                    <a:moveTo>
                      <a:pt x="0" y="206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2" y="32"/>
                    </a:lnTo>
                    <a:lnTo>
                      <a:pt x="0" y="206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7" name="Freeform 193">
                <a:extLst>
                  <a:ext uri="{FF2B5EF4-FFF2-40B4-BE49-F238E27FC236}">
                    <a16:creationId xmlns:a16="http://schemas.microsoft.com/office/drawing/2014/main" id="{EE32FC55-CD68-F9BB-2E70-B1711116EA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2" y="1638"/>
                <a:ext cx="103" cy="124"/>
              </a:xfrm>
              <a:custGeom>
                <a:avLst/>
                <a:gdLst>
                  <a:gd name="T0" fmla="*/ 0 w 172"/>
                  <a:gd name="T1" fmla="*/ 1 h 205"/>
                  <a:gd name="T2" fmla="*/ 0 w 172"/>
                  <a:gd name="T3" fmla="*/ 1 h 205"/>
                  <a:gd name="T4" fmla="*/ 1 w 172"/>
                  <a:gd name="T5" fmla="*/ 0 h 205"/>
                  <a:gd name="T6" fmla="*/ 1 w 172"/>
                  <a:gd name="T7" fmla="*/ 1 h 205"/>
                  <a:gd name="T8" fmla="*/ 0 w 172"/>
                  <a:gd name="T9" fmla="*/ 1 h 2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2" h="205">
                    <a:moveTo>
                      <a:pt x="0" y="205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2" y="31"/>
                    </a:lnTo>
                    <a:lnTo>
                      <a:pt x="0" y="205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8" name="Freeform 194">
                <a:extLst>
                  <a:ext uri="{FF2B5EF4-FFF2-40B4-BE49-F238E27FC236}">
                    <a16:creationId xmlns:a16="http://schemas.microsoft.com/office/drawing/2014/main" id="{69F759EF-C285-6FBA-67DE-D31668E84E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2" y="1621"/>
                <a:ext cx="104" cy="123"/>
              </a:xfrm>
              <a:custGeom>
                <a:avLst/>
                <a:gdLst>
                  <a:gd name="T0" fmla="*/ 0 w 174"/>
                  <a:gd name="T1" fmla="*/ 1 h 203"/>
                  <a:gd name="T2" fmla="*/ 1 w 174"/>
                  <a:gd name="T3" fmla="*/ 1 h 203"/>
                  <a:gd name="T4" fmla="*/ 1 w 174"/>
                  <a:gd name="T5" fmla="*/ 0 h 203"/>
                  <a:gd name="T6" fmla="*/ 1 w 174"/>
                  <a:gd name="T7" fmla="*/ 1 h 203"/>
                  <a:gd name="T8" fmla="*/ 0 w 174"/>
                  <a:gd name="T9" fmla="*/ 1 h 2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4" h="203">
                    <a:moveTo>
                      <a:pt x="0" y="203"/>
                    </a:moveTo>
                    <a:lnTo>
                      <a:pt x="1" y="174"/>
                    </a:lnTo>
                    <a:lnTo>
                      <a:pt x="174" y="0"/>
                    </a:lnTo>
                    <a:lnTo>
                      <a:pt x="172" y="29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9" name="Freeform 195">
                <a:extLst>
                  <a:ext uri="{FF2B5EF4-FFF2-40B4-BE49-F238E27FC236}">
                    <a16:creationId xmlns:a16="http://schemas.microsoft.com/office/drawing/2014/main" id="{56CBB776-410F-AF97-9B29-E63F6B46B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3" y="1605"/>
                <a:ext cx="104" cy="122"/>
              </a:xfrm>
              <a:custGeom>
                <a:avLst/>
                <a:gdLst>
                  <a:gd name="T0" fmla="*/ 0 w 175"/>
                  <a:gd name="T1" fmla="*/ 1 h 199"/>
                  <a:gd name="T2" fmla="*/ 1 w 175"/>
                  <a:gd name="T3" fmla="*/ 1 h 199"/>
                  <a:gd name="T4" fmla="*/ 1 w 175"/>
                  <a:gd name="T5" fmla="*/ 0 h 199"/>
                  <a:gd name="T6" fmla="*/ 1 w 175"/>
                  <a:gd name="T7" fmla="*/ 1 h 199"/>
                  <a:gd name="T8" fmla="*/ 0 w 175"/>
                  <a:gd name="T9" fmla="*/ 1 h 1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5" h="199">
                    <a:moveTo>
                      <a:pt x="0" y="199"/>
                    </a:moveTo>
                    <a:lnTo>
                      <a:pt x="2" y="174"/>
                    </a:lnTo>
                    <a:lnTo>
                      <a:pt x="175" y="0"/>
                    </a:lnTo>
                    <a:lnTo>
                      <a:pt x="173" y="25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0" name="Freeform 196">
                <a:extLst>
                  <a:ext uri="{FF2B5EF4-FFF2-40B4-BE49-F238E27FC236}">
                    <a16:creationId xmlns:a16="http://schemas.microsoft.com/office/drawing/2014/main" id="{722029DD-E59E-6A94-D3D0-6B3B9697B7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4" y="1590"/>
                <a:ext cx="103" cy="121"/>
              </a:xfrm>
              <a:custGeom>
                <a:avLst/>
                <a:gdLst>
                  <a:gd name="T0" fmla="*/ 0 w 173"/>
                  <a:gd name="T1" fmla="*/ 1 h 198"/>
                  <a:gd name="T2" fmla="*/ 0 w 173"/>
                  <a:gd name="T3" fmla="*/ 1 h 198"/>
                  <a:gd name="T4" fmla="*/ 1 w 173"/>
                  <a:gd name="T5" fmla="*/ 0 h 198"/>
                  <a:gd name="T6" fmla="*/ 1 w 173"/>
                  <a:gd name="T7" fmla="*/ 1 h 198"/>
                  <a:gd name="T8" fmla="*/ 0 w 173"/>
                  <a:gd name="T9" fmla="*/ 1 h 1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3" h="198">
                    <a:moveTo>
                      <a:pt x="0" y="198"/>
                    </a:moveTo>
                    <a:lnTo>
                      <a:pt x="0" y="174"/>
                    </a:lnTo>
                    <a:lnTo>
                      <a:pt x="173" y="0"/>
                    </a:lnTo>
                    <a:lnTo>
                      <a:pt x="173" y="24"/>
                    </a:lnTo>
                    <a:lnTo>
                      <a:pt x="0" y="198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1" name="Freeform 197">
                <a:extLst>
                  <a:ext uri="{FF2B5EF4-FFF2-40B4-BE49-F238E27FC236}">
                    <a16:creationId xmlns:a16="http://schemas.microsoft.com/office/drawing/2014/main" id="{C1E661DF-AA16-7AEB-22A1-62C3380006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4" y="1577"/>
                <a:ext cx="104" cy="119"/>
              </a:xfrm>
              <a:custGeom>
                <a:avLst/>
                <a:gdLst>
                  <a:gd name="T0" fmla="*/ 0 w 174"/>
                  <a:gd name="T1" fmla="*/ 1 h 196"/>
                  <a:gd name="T2" fmla="*/ 1 w 174"/>
                  <a:gd name="T3" fmla="*/ 1 h 196"/>
                  <a:gd name="T4" fmla="*/ 1 w 174"/>
                  <a:gd name="T5" fmla="*/ 0 h 196"/>
                  <a:gd name="T6" fmla="*/ 1 w 174"/>
                  <a:gd name="T7" fmla="*/ 1 h 196"/>
                  <a:gd name="T8" fmla="*/ 0 w 174"/>
                  <a:gd name="T9" fmla="*/ 1 h 1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4" h="196">
                    <a:moveTo>
                      <a:pt x="0" y="196"/>
                    </a:moveTo>
                    <a:lnTo>
                      <a:pt x="2" y="174"/>
                    </a:lnTo>
                    <a:lnTo>
                      <a:pt x="174" y="0"/>
                    </a:lnTo>
                    <a:lnTo>
                      <a:pt x="173" y="22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2" name="Freeform 198">
                <a:extLst>
                  <a:ext uri="{FF2B5EF4-FFF2-40B4-BE49-F238E27FC236}">
                    <a16:creationId xmlns:a16="http://schemas.microsoft.com/office/drawing/2014/main" id="{CBBBA7E0-FC5D-9669-3F2B-8E805CAC74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4" y="1564"/>
                <a:ext cx="104" cy="119"/>
              </a:xfrm>
              <a:custGeom>
                <a:avLst/>
                <a:gdLst>
                  <a:gd name="T0" fmla="*/ 0 w 172"/>
                  <a:gd name="T1" fmla="*/ 1 h 193"/>
                  <a:gd name="T2" fmla="*/ 0 w 172"/>
                  <a:gd name="T3" fmla="*/ 1 h 193"/>
                  <a:gd name="T4" fmla="*/ 1 w 172"/>
                  <a:gd name="T5" fmla="*/ 0 h 193"/>
                  <a:gd name="T6" fmla="*/ 1 w 172"/>
                  <a:gd name="T7" fmla="*/ 1 h 193"/>
                  <a:gd name="T8" fmla="*/ 0 w 172"/>
                  <a:gd name="T9" fmla="*/ 1 h 1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2" h="193">
                    <a:moveTo>
                      <a:pt x="0" y="193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2" y="19"/>
                    </a:lnTo>
                    <a:lnTo>
                      <a:pt x="0" y="193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3" name="Freeform 199">
                <a:extLst>
                  <a:ext uri="{FF2B5EF4-FFF2-40B4-BE49-F238E27FC236}">
                    <a16:creationId xmlns:a16="http://schemas.microsoft.com/office/drawing/2014/main" id="{C56E63FD-D48D-E6B0-93EC-062549E882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4" y="1557"/>
                <a:ext cx="104" cy="114"/>
              </a:xfrm>
              <a:custGeom>
                <a:avLst/>
                <a:gdLst>
                  <a:gd name="T0" fmla="*/ 0 w 174"/>
                  <a:gd name="T1" fmla="*/ 1 h 188"/>
                  <a:gd name="T2" fmla="*/ 1 w 174"/>
                  <a:gd name="T3" fmla="*/ 1 h 188"/>
                  <a:gd name="T4" fmla="*/ 1 w 174"/>
                  <a:gd name="T5" fmla="*/ 0 h 188"/>
                  <a:gd name="T6" fmla="*/ 1 w 174"/>
                  <a:gd name="T7" fmla="*/ 1 h 188"/>
                  <a:gd name="T8" fmla="*/ 0 w 174"/>
                  <a:gd name="T9" fmla="*/ 1 h 1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4" h="188">
                    <a:moveTo>
                      <a:pt x="0" y="188"/>
                    </a:moveTo>
                    <a:lnTo>
                      <a:pt x="2" y="174"/>
                    </a:lnTo>
                    <a:lnTo>
                      <a:pt x="174" y="0"/>
                    </a:lnTo>
                    <a:lnTo>
                      <a:pt x="172" y="14"/>
                    </a:lnTo>
                    <a:lnTo>
                      <a:pt x="0" y="188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4" name="Freeform 200">
                <a:extLst>
                  <a:ext uri="{FF2B5EF4-FFF2-40B4-BE49-F238E27FC236}">
                    <a16:creationId xmlns:a16="http://schemas.microsoft.com/office/drawing/2014/main" id="{05AA60BC-A3E2-6CA1-2DAD-BEC98E3951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1" y="1662"/>
                <a:ext cx="115" cy="1123"/>
              </a:xfrm>
              <a:custGeom>
                <a:avLst/>
                <a:gdLst>
                  <a:gd name="T0" fmla="*/ 1 w 192"/>
                  <a:gd name="T1" fmla="*/ 0 h 1840"/>
                  <a:gd name="T2" fmla="*/ 1 w 192"/>
                  <a:gd name="T3" fmla="*/ 1 h 1840"/>
                  <a:gd name="T4" fmla="*/ 1 w 192"/>
                  <a:gd name="T5" fmla="*/ 1 h 1840"/>
                  <a:gd name="T6" fmla="*/ 1 w 192"/>
                  <a:gd name="T7" fmla="*/ 1 h 1840"/>
                  <a:gd name="T8" fmla="*/ 1 w 192"/>
                  <a:gd name="T9" fmla="*/ 1 h 1840"/>
                  <a:gd name="T10" fmla="*/ 1 w 192"/>
                  <a:gd name="T11" fmla="*/ 1 h 1840"/>
                  <a:gd name="T12" fmla="*/ 0 w 192"/>
                  <a:gd name="T13" fmla="*/ 2 h 1840"/>
                  <a:gd name="T14" fmla="*/ 1 w 192"/>
                  <a:gd name="T15" fmla="*/ 3 h 1840"/>
                  <a:gd name="T16" fmla="*/ 1 w 192"/>
                  <a:gd name="T17" fmla="*/ 4 h 1840"/>
                  <a:gd name="T18" fmla="*/ 1 w 192"/>
                  <a:gd name="T19" fmla="*/ 4 h 1840"/>
                  <a:gd name="T20" fmla="*/ 1 w 192"/>
                  <a:gd name="T21" fmla="*/ 4 h 1840"/>
                  <a:gd name="T22" fmla="*/ 1 w 192"/>
                  <a:gd name="T23" fmla="*/ 5 h 1840"/>
                  <a:gd name="T24" fmla="*/ 1 w 192"/>
                  <a:gd name="T25" fmla="*/ 5 h 1840"/>
                  <a:gd name="T26" fmla="*/ 1 w 192"/>
                  <a:gd name="T27" fmla="*/ 6 h 1840"/>
                  <a:gd name="T28" fmla="*/ 1 w 192"/>
                  <a:gd name="T29" fmla="*/ 6 h 1840"/>
                  <a:gd name="T30" fmla="*/ 1 w 192"/>
                  <a:gd name="T31" fmla="*/ 6 h 1840"/>
                  <a:gd name="T32" fmla="*/ 1 w 192"/>
                  <a:gd name="T33" fmla="*/ 7 h 1840"/>
                  <a:gd name="T34" fmla="*/ 1 w 192"/>
                  <a:gd name="T35" fmla="*/ 7 h 1840"/>
                  <a:gd name="T36" fmla="*/ 1 w 192"/>
                  <a:gd name="T37" fmla="*/ 7 h 1840"/>
                  <a:gd name="T38" fmla="*/ 1 w 192"/>
                  <a:gd name="T39" fmla="*/ 7 h 1840"/>
                  <a:gd name="T40" fmla="*/ 1 w 192"/>
                  <a:gd name="T41" fmla="*/ 8 h 1840"/>
                  <a:gd name="T42" fmla="*/ 1 w 192"/>
                  <a:gd name="T43" fmla="*/ 8 h 1840"/>
                  <a:gd name="T44" fmla="*/ 1 w 192"/>
                  <a:gd name="T45" fmla="*/ 8 h 1840"/>
                  <a:gd name="T46" fmla="*/ 1 w 192"/>
                  <a:gd name="T47" fmla="*/ 8 h 1840"/>
                  <a:gd name="T48" fmla="*/ 1 w 192"/>
                  <a:gd name="T49" fmla="*/ 8 h 1840"/>
                  <a:gd name="T50" fmla="*/ 1 w 192"/>
                  <a:gd name="T51" fmla="*/ 8 h 1840"/>
                  <a:gd name="T52" fmla="*/ 1 w 192"/>
                  <a:gd name="T53" fmla="*/ 8 h 1840"/>
                  <a:gd name="T54" fmla="*/ 1 w 192"/>
                  <a:gd name="T55" fmla="*/ 8 h 1840"/>
                  <a:gd name="T56" fmla="*/ 1 w 192"/>
                  <a:gd name="T57" fmla="*/ 8 h 1840"/>
                  <a:gd name="T58" fmla="*/ 1 w 192"/>
                  <a:gd name="T59" fmla="*/ 8 h 1840"/>
                  <a:gd name="T60" fmla="*/ 1 w 192"/>
                  <a:gd name="T61" fmla="*/ 7 h 1840"/>
                  <a:gd name="T62" fmla="*/ 1 w 192"/>
                  <a:gd name="T63" fmla="*/ 7 h 1840"/>
                  <a:gd name="T64" fmla="*/ 1 w 192"/>
                  <a:gd name="T65" fmla="*/ 7 h 1840"/>
                  <a:gd name="T66" fmla="*/ 1 w 192"/>
                  <a:gd name="T67" fmla="*/ 7 h 1840"/>
                  <a:gd name="T68" fmla="*/ 1 w 192"/>
                  <a:gd name="T69" fmla="*/ 6 h 1840"/>
                  <a:gd name="T70" fmla="*/ 1 w 192"/>
                  <a:gd name="T71" fmla="*/ 6 h 1840"/>
                  <a:gd name="T72" fmla="*/ 1 w 192"/>
                  <a:gd name="T73" fmla="*/ 6 h 1840"/>
                  <a:gd name="T74" fmla="*/ 1 w 192"/>
                  <a:gd name="T75" fmla="*/ 5 h 1840"/>
                  <a:gd name="T76" fmla="*/ 1 w 192"/>
                  <a:gd name="T77" fmla="*/ 5 h 1840"/>
                  <a:gd name="T78" fmla="*/ 1 w 192"/>
                  <a:gd name="T79" fmla="*/ 5 h 1840"/>
                  <a:gd name="T80" fmla="*/ 1 w 192"/>
                  <a:gd name="T81" fmla="*/ 4 h 1840"/>
                  <a:gd name="T82" fmla="*/ 1 w 192"/>
                  <a:gd name="T83" fmla="*/ 4 h 1840"/>
                  <a:gd name="T84" fmla="*/ 1 w 192"/>
                  <a:gd name="T85" fmla="*/ 3 h 1840"/>
                  <a:gd name="T86" fmla="*/ 1 w 192"/>
                  <a:gd name="T87" fmla="*/ 2 h 1840"/>
                  <a:gd name="T88" fmla="*/ 1 w 192"/>
                  <a:gd name="T89" fmla="*/ 1 h 1840"/>
                  <a:gd name="T90" fmla="*/ 1 w 192"/>
                  <a:gd name="T91" fmla="*/ 1 h 1840"/>
                  <a:gd name="T92" fmla="*/ 1 w 192"/>
                  <a:gd name="T93" fmla="*/ 1 h 1840"/>
                  <a:gd name="T94" fmla="*/ 1 w 192"/>
                  <a:gd name="T95" fmla="*/ 1 h 1840"/>
                  <a:gd name="T96" fmla="*/ 1 w 192"/>
                  <a:gd name="T97" fmla="*/ 1 h 1840"/>
                  <a:gd name="T98" fmla="*/ 1 w 192"/>
                  <a:gd name="T99" fmla="*/ 1 h 1840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192" h="1840">
                    <a:moveTo>
                      <a:pt x="41" y="1"/>
                    </a:moveTo>
                    <a:lnTo>
                      <a:pt x="10" y="0"/>
                    </a:lnTo>
                    <a:lnTo>
                      <a:pt x="8" y="15"/>
                    </a:lnTo>
                    <a:lnTo>
                      <a:pt x="8" y="34"/>
                    </a:lnTo>
                    <a:lnTo>
                      <a:pt x="6" y="56"/>
                    </a:lnTo>
                    <a:lnTo>
                      <a:pt x="6" y="80"/>
                    </a:lnTo>
                    <a:lnTo>
                      <a:pt x="5" y="105"/>
                    </a:lnTo>
                    <a:lnTo>
                      <a:pt x="3" y="134"/>
                    </a:lnTo>
                    <a:lnTo>
                      <a:pt x="3" y="165"/>
                    </a:lnTo>
                    <a:lnTo>
                      <a:pt x="3" y="197"/>
                    </a:lnTo>
                    <a:lnTo>
                      <a:pt x="1" y="232"/>
                    </a:lnTo>
                    <a:lnTo>
                      <a:pt x="1" y="267"/>
                    </a:lnTo>
                    <a:lnTo>
                      <a:pt x="0" y="344"/>
                    </a:lnTo>
                    <a:lnTo>
                      <a:pt x="0" y="424"/>
                    </a:lnTo>
                    <a:lnTo>
                      <a:pt x="0" y="508"/>
                    </a:lnTo>
                    <a:lnTo>
                      <a:pt x="1" y="677"/>
                    </a:lnTo>
                    <a:lnTo>
                      <a:pt x="3" y="760"/>
                    </a:lnTo>
                    <a:lnTo>
                      <a:pt x="5" y="842"/>
                    </a:lnTo>
                    <a:lnTo>
                      <a:pt x="8" y="919"/>
                    </a:lnTo>
                    <a:lnTo>
                      <a:pt x="13" y="992"/>
                    </a:lnTo>
                    <a:lnTo>
                      <a:pt x="15" y="1027"/>
                    </a:lnTo>
                    <a:lnTo>
                      <a:pt x="18" y="1059"/>
                    </a:lnTo>
                    <a:lnTo>
                      <a:pt x="20" y="1090"/>
                    </a:lnTo>
                    <a:lnTo>
                      <a:pt x="24" y="1119"/>
                    </a:lnTo>
                    <a:lnTo>
                      <a:pt x="27" y="1168"/>
                    </a:lnTo>
                    <a:lnTo>
                      <a:pt x="32" y="1218"/>
                    </a:lnTo>
                    <a:lnTo>
                      <a:pt x="37" y="1265"/>
                    </a:lnTo>
                    <a:lnTo>
                      <a:pt x="44" y="1310"/>
                    </a:lnTo>
                    <a:lnTo>
                      <a:pt x="49" y="1352"/>
                    </a:lnTo>
                    <a:lnTo>
                      <a:pt x="56" y="1393"/>
                    </a:lnTo>
                    <a:lnTo>
                      <a:pt x="63" y="1433"/>
                    </a:lnTo>
                    <a:lnTo>
                      <a:pt x="70" y="1468"/>
                    </a:lnTo>
                    <a:lnTo>
                      <a:pt x="71" y="1475"/>
                    </a:lnTo>
                    <a:lnTo>
                      <a:pt x="78" y="1509"/>
                    </a:lnTo>
                    <a:lnTo>
                      <a:pt x="85" y="1542"/>
                    </a:lnTo>
                    <a:lnTo>
                      <a:pt x="92" y="1573"/>
                    </a:lnTo>
                    <a:lnTo>
                      <a:pt x="99" y="1602"/>
                    </a:lnTo>
                    <a:lnTo>
                      <a:pt x="112" y="1656"/>
                    </a:lnTo>
                    <a:lnTo>
                      <a:pt x="123" y="1701"/>
                    </a:lnTo>
                    <a:lnTo>
                      <a:pt x="124" y="1718"/>
                    </a:lnTo>
                    <a:lnTo>
                      <a:pt x="126" y="1724"/>
                    </a:lnTo>
                    <a:lnTo>
                      <a:pt x="129" y="1741"/>
                    </a:lnTo>
                    <a:lnTo>
                      <a:pt x="133" y="1759"/>
                    </a:lnTo>
                    <a:lnTo>
                      <a:pt x="136" y="1770"/>
                    </a:lnTo>
                    <a:lnTo>
                      <a:pt x="140" y="1782"/>
                    </a:lnTo>
                    <a:lnTo>
                      <a:pt x="143" y="1791"/>
                    </a:lnTo>
                    <a:lnTo>
                      <a:pt x="148" y="1806"/>
                    </a:lnTo>
                    <a:lnTo>
                      <a:pt x="152" y="1817"/>
                    </a:lnTo>
                    <a:lnTo>
                      <a:pt x="157" y="1825"/>
                    </a:lnTo>
                    <a:lnTo>
                      <a:pt x="160" y="1832"/>
                    </a:lnTo>
                    <a:lnTo>
                      <a:pt x="163" y="1840"/>
                    </a:lnTo>
                    <a:lnTo>
                      <a:pt x="192" y="1832"/>
                    </a:lnTo>
                    <a:lnTo>
                      <a:pt x="189" y="1820"/>
                    </a:lnTo>
                    <a:lnTo>
                      <a:pt x="186" y="1813"/>
                    </a:lnTo>
                    <a:lnTo>
                      <a:pt x="181" y="1805"/>
                    </a:lnTo>
                    <a:lnTo>
                      <a:pt x="177" y="1794"/>
                    </a:lnTo>
                    <a:lnTo>
                      <a:pt x="172" y="1779"/>
                    </a:lnTo>
                    <a:lnTo>
                      <a:pt x="169" y="1770"/>
                    </a:lnTo>
                    <a:lnTo>
                      <a:pt x="165" y="1759"/>
                    </a:lnTo>
                    <a:lnTo>
                      <a:pt x="162" y="1747"/>
                    </a:lnTo>
                    <a:lnTo>
                      <a:pt x="158" y="1730"/>
                    </a:lnTo>
                    <a:lnTo>
                      <a:pt x="155" y="1712"/>
                    </a:lnTo>
                    <a:lnTo>
                      <a:pt x="152" y="1695"/>
                    </a:lnTo>
                    <a:lnTo>
                      <a:pt x="152" y="1694"/>
                    </a:lnTo>
                    <a:lnTo>
                      <a:pt x="141" y="1644"/>
                    </a:lnTo>
                    <a:lnTo>
                      <a:pt x="128" y="1590"/>
                    </a:lnTo>
                    <a:lnTo>
                      <a:pt x="121" y="1561"/>
                    </a:lnTo>
                    <a:lnTo>
                      <a:pt x="114" y="1530"/>
                    </a:lnTo>
                    <a:lnTo>
                      <a:pt x="107" y="1497"/>
                    </a:lnTo>
                    <a:lnTo>
                      <a:pt x="100" y="1463"/>
                    </a:lnTo>
                    <a:lnTo>
                      <a:pt x="93" y="1433"/>
                    </a:lnTo>
                    <a:lnTo>
                      <a:pt x="87" y="1393"/>
                    </a:lnTo>
                    <a:lnTo>
                      <a:pt x="80" y="1352"/>
                    </a:lnTo>
                    <a:lnTo>
                      <a:pt x="75" y="1310"/>
                    </a:lnTo>
                    <a:lnTo>
                      <a:pt x="68" y="1265"/>
                    </a:lnTo>
                    <a:lnTo>
                      <a:pt x="63" y="1218"/>
                    </a:lnTo>
                    <a:lnTo>
                      <a:pt x="58" y="1168"/>
                    </a:lnTo>
                    <a:lnTo>
                      <a:pt x="54" y="1117"/>
                    </a:lnTo>
                    <a:lnTo>
                      <a:pt x="54" y="1115"/>
                    </a:lnTo>
                    <a:lnTo>
                      <a:pt x="51" y="1090"/>
                    </a:lnTo>
                    <a:lnTo>
                      <a:pt x="49" y="1059"/>
                    </a:lnTo>
                    <a:lnTo>
                      <a:pt x="46" y="1027"/>
                    </a:lnTo>
                    <a:lnTo>
                      <a:pt x="44" y="992"/>
                    </a:lnTo>
                    <a:lnTo>
                      <a:pt x="39" y="919"/>
                    </a:lnTo>
                    <a:lnTo>
                      <a:pt x="35" y="842"/>
                    </a:lnTo>
                    <a:lnTo>
                      <a:pt x="34" y="760"/>
                    </a:lnTo>
                    <a:lnTo>
                      <a:pt x="32" y="677"/>
                    </a:lnTo>
                    <a:lnTo>
                      <a:pt x="30" y="508"/>
                    </a:lnTo>
                    <a:lnTo>
                      <a:pt x="30" y="424"/>
                    </a:lnTo>
                    <a:lnTo>
                      <a:pt x="30" y="344"/>
                    </a:lnTo>
                    <a:lnTo>
                      <a:pt x="32" y="267"/>
                    </a:lnTo>
                    <a:lnTo>
                      <a:pt x="32" y="232"/>
                    </a:lnTo>
                    <a:lnTo>
                      <a:pt x="34" y="197"/>
                    </a:lnTo>
                    <a:lnTo>
                      <a:pt x="34" y="165"/>
                    </a:lnTo>
                    <a:lnTo>
                      <a:pt x="34" y="134"/>
                    </a:lnTo>
                    <a:lnTo>
                      <a:pt x="35" y="105"/>
                    </a:lnTo>
                    <a:lnTo>
                      <a:pt x="37" y="80"/>
                    </a:lnTo>
                    <a:lnTo>
                      <a:pt x="37" y="56"/>
                    </a:lnTo>
                    <a:lnTo>
                      <a:pt x="39" y="34"/>
                    </a:lnTo>
                    <a:lnTo>
                      <a:pt x="39" y="15"/>
                    </a:lnTo>
                    <a:lnTo>
                      <a:pt x="41" y="1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5" name="Freeform 201">
                <a:extLst>
                  <a:ext uri="{FF2B5EF4-FFF2-40B4-BE49-F238E27FC236}">
                    <a16:creationId xmlns:a16="http://schemas.microsoft.com/office/drawing/2014/main" id="{E5EE2338-A286-270B-FC52-0C39D3AF2F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1" y="1852"/>
                <a:ext cx="103" cy="125"/>
              </a:xfrm>
              <a:custGeom>
                <a:avLst/>
                <a:gdLst>
                  <a:gd name="T0" fmla="*/ 0 w 172"/>
                  <a:gd name="T1" fmla="*/ 1 h 205"/>
                  <a:gd name="T2" fmla="*/ 0 w 172"/>
                  <a:gd name="T3" fmla="*/ 1 h 205"/>
                  <a:gd name="T4" fmla="*/ 1 w 172"/>
                  <a:gd name="T5" fmla="*/ 0 h 205"/>
                  <a:gd name="T6" fmla="*/ 1 w 172"/>
                  <a:gd name="T7" fmla="*/ 1 h 205"/>
                  <a:gd name="T8" fmla="*/ 0 w 172"/>
                  <a:gd name="T9" fmla="*/ 1 h 2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2" h="205">
                    <a:moveTo>
                      <a:pt x="0" y="205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2" y="31"/>
                    </a:lnTo>
                    <a:lnTo>
                      <a:pt x="0" y="205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6" name="Freeform 202">
                <a:extLst>
                  <a:ext uri="{FF2B5EF4-FFF2-40B4-BE49-F238E27FC236}">
                    <a16:creationId xmlns:a16="http://schemas.microsoft.com/office/drawing/2014/main" id="{AC8681A9-814D-6FF6-9CFE-C93D06CEBE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3" y="1974"/>
                <a:ext cx="103" cy="125"/>
              </a:xfrm>
              <a:custGeom>
                <a:avLst/>
                <a:gdLst>
                  <a:gd name="T0" fmla="*/ 0 w 172"/>
                  <a:gd name="T1" fmla="*/ 1 h 205"/>
                  <a:gd name="T2" fmla="*/ 0 w 172"/>
                  <a:gd name="T3" fmla="*/ 1 h 205"/>
                  <a:gd name="T4" fmla="*/ 1 w 172"/>
                  <a:gd name="T5" fmla="*/ 0 h 205"/>
                  <a:gd name="T6" fmla="*/ 1 w 172"/>
                  <a:gd name="T7" fmla="*/ 1 h 205"/>
                  <a:gd name="T8" fmla="*/ 0 w 172"/>
                  <a:gd name="T9" fmla="*/ 1 h 2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2" h="205">
                    <a:moveTo>
                      <a:pt x="0" y="205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2" y="31"/>
                    </a:lnTo>
                    <a:lnTo>
                      <a:pt x="0" y="205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7" name="Freeform 203">
                <a:extLst>
                  <a:ext uri="{FF2B5EF4-FFF2-40B4-BE49-F238E27FC236}">
                    <a16:creationId xmlns:a16="http://schemas.microsoft.com/office/drawing/2014/main" id="{941533AD-B8C6-B325-6C62-42D6A41B22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3" y="2004"/>
                <a:ext cx="103" cy="124"/>
              </a:xfrm>
              <a:custGeom>
                <a:avLst/>
                <a:gdLst>
                  <a:gd name="T0" fmla="*/ 0 w 172"/>
                  <a:gd name="T1" fmla="*/ 1 h 205"/>
                  <a:gd name="T2" fmla="*/ 0 w 172"/>
                  <a:gd name="T3" fmla="*/ 1 h 205"/>
                  <a:gd name="T4" fmla="*/ 1 w 172"/>
                  <a:gd name="T5" fmla="*/ 0 h 205"/>
                  <a:gd name="T6" fmla="*/ 1 w 172"/>
                  <a:gd name="T7" fmla="*/ 1 h 205"/>
                  <a:gd name="T8" fmla="*/ 0 w 172"/>
                  <a:gd name="T9" fmla="*/ 1 h 2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2" h="205">
                    <a:moveTo>
                      <a:pt x="0" y="205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2" y="31"/>
                    </a:lnTo>
                    <a:lnTo>
                      <a:pt x="0" y="205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8" name="Freeform 204">
                <a:extLst>
                  <a:ext uri="{FF2B5EF4-FFF2-40B4-BE49-F238E27FC236}">
                    <a16:creationId xmlns:a16="http://schemas.microsoft.com/office/drawing/2014/main" id="{610FB851-BEE3-C0C8-2116-B8B87E7EF2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3" y="2057"/>
                <a:ext cx="103" cy="125"/>
              </a:xfrm>
              <a:custGeom>
                <a:avLst/>
                <a:gdLst>
                  <a:gd name="T0" fmla="*/ 0 w 172"/>
                  <a:gd name="T1" fmla="*/ 1 h 205"/>
                  <a:gd name="T2" fmla="*/ 0 w 172"/>
                  <a:gd name="T3" fmla="*/ 1 h 205"/>
                  <a:gd name="T4" fmla="*/ 1 w 172"/>
                  <a:gd name="T5" fmla="*/ 0 h 205"/>
                  <a:gd name="T6" fmla="*/ 1 w 172"/>
                  <a:gd name="T7" fmla="*/ 1 h 205"/>
                  <a:gd name="T8" fmla="*/ 0 w 172"/>
                  <a:gd name="T9" fmla="*/ 1 h 2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2" h="205">
                    <a:moveTo>
                      <a:pt x="0" y="205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2" y="31"/>
                    </a:lnTo>
                    <a:lnTo>
                      <a:pt x="0" y="205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9" name="Freeform 205">
                <a:extLst>
                  <a:ext uri="{FF2B5EF4-FFF2-40B4-BE49-F238E27FC236}">
                    <a16:creationId xmlns:a16="http://schemas.microsoft.com/office/drawing/2014/main" id="{98573984-D1E2-E3EB-71C1-5BC652199E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3" y="2175"/>
                <a:ext cx="103" cy="124"/>
              </a:xfrm>
              <a:custGeom>
                <a:avLst/>
                <a:gdLst>
                  <a:gd name="T0" fmla="*/ 0 w 172"/>
                  <a:gd name="T1" fmla="*/ 1 h 205"/>
                  <a:gd name="T2" fmla="*/ 0 w 172"/>
                  <a:gd name="T3" fmla="*/ 1 h 205"/>
                  <a:gd name="T4" fmla="*/ 1 w 172"/>
                  <a:gd name="T5" fmla="*/ 0 h 205"/>
                  <a:gd name="T6" fmla="*/ 1 w 172"/>
                  <a:gd name="T7" fmla="*/ 1 h 205"/>
                  <a:gd name="T8" fmla="*/ 0 w 172"/>
                  <a:gd name="T9" fmla="*/ 1 h 2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2" h="205">
                    <a:moveTo>
                      <a:pt x="0" y="205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2" y="31"/>
                    </a:lnTo>
                    <a:lnTo>
                      <a:pt x="0" y="205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0" name="Freeform 206">
                <a:extLst>
                  <a:ext uri="{FF2B5EF4-FFF2-40B4-BE49-F238E27FC236}">
                    <a16:creationId xmlns:a16="http://schemas.microsoft.com/office/drawing/2014/main" id="{1D989A8D-1373-C212-4DE5-160AEBC103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1" y="2167"/>
                <a:ext cx="103" cy="125"/>
              </a:xfrm>
              <a:custGeom>
                <a:avLst/>
                <a:gdLst>
                  <a:gd name="T0" fmla="*/ 0 w 172"/>
                  <a:gd name="T1" fmla="*/ 1 h 205"/>
                  <a:gd name="T2" fmla="*/ 0 w 172"/>
                  <a:gd name="T3" fmla="*/ 1 h 205"/>
                  <a:gd name="T4" fmla="*/ 1 w 172"/>
                  <a:gd name="T5" fmla="*/ 0 h 205"/>
                  <a:gd name="T6" fmla="*/ 1 w 172"/>
                  <a:gd name="T7" fmla="*/ 1 h 205"/>
                  <a:gd name="T8" fmla="*/ 0 w 172"/>
                  <a:gd name="T9" fmla="*/ 1 h 2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2" h="205">
                    <a:moveTo>
                      <a:pt x="0" y="205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2" y="31"/>
                    </a:lnTo>
                    <a:lnTo>
                      <a:pt x="0" y="205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1" name="Freeform 207">
                <a:extLst>
                  <a:ext uri="{FF2B5EF4-FFF2-40B4-BE49-F238E27FC236}">
                    <a16:creationId xmlns:a16="http://schemas.microsoft.com/office/drawing/2014/main" id="{57CAF274-495E-811D-C38E-372EA013D8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7" y="2262"/>
                <a:ext cx="103" cy="125"/>
              </a:xfrm>
              <a:custGeom>
                <a:avLst/>
                <a:gdLst>
                  <a:gd name="T0" fmla="*/ 0 w 172"/>
                  <a:gd name="T1" fmla="*/ 1 h 205"/>
                  <a:gd name="T2" fmla="*/ 0 w 172"/>
                  <a:gd name="T3" fmla="*/ 1 h 205"/>
                  <a:gd name="T4" fmla="*/ 1 w 172"/>
                  <a:gd name="T5" fmla="*/ 0 h 205"/>
                  <a:gd name="T6" fmla="*/ 1 w 172"/>
                  <a:gd name="T7" fmla="*/ 1 h 205"/>
                  <a:gd name="T8" fmla="*/ 0 w 172"/>
                  <a:gd name="T9" fmla="*/ 1 h 2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2" h="205">
                    <a:moveTo>
                      <a:pt x="0" y="205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2" y="31"/>
                    </a:lnTo>
                    <a:lnTo>
                      <a:pt x="0" y="205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2" name="Freeform 208">
                <a:extLst>
                  <a:ext uri="{FF2B5EF4-FFF2-40B4-BE49-F238E27FC236}">
                    <a16:creationId xmlns:a16="http://schemas.microsoft.com/office/drawing/2014/main" id="{7C397DB5-2678-B6EE-8222-653D23DE7B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3" y="2194"/>
                <a:ext cx="103" cy="125"/>
              </a:xfrm>
              <a:custGeom>
                <a:avLst/>
                <a:gdLst>
                  <a:gd name="T0" fmla="*/ 0 w 172"/>
                  <a:gd name="T1" fmla="*/ 1 h 205"/>
                  <a:gd name="T2" fmla="*/ 0 w 172"/>
                  <a:gd name="T3" fmla="*/ 1 h 205"/>
                  <a:gd name="T4" fmla="*/ 1 w 172"/>
                  <a:gd name="T5" fmla="*/ 0 h 205"/>
                  <a:gd name="T6" fmla="*/ 1 w 172"/>
                  <a:gd name="T7" fmla="*/ 1 h 205"/>
                  <a:gd name="T8" fmla="*/ 0 w 172"/>
                  <a:gd name="T9" fmla="*/ 1 h 2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2" h="205">
                    <a:moveTo>
                      <a:pt x="0" y="205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2" y="31"/>
                    </a:lnTo>
                    <a:lnTo>
                      <a:pt x="0" y="205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3" name="Freeform 209">
                <a:extLst>
                  <a:ext uri="{FF2B5EF4-FFF2-40B4-BE49-F238E27FC236}">
                    <a16:creationId xmlns:a16="http://schemas.microsoft.com/office/drawing/2014/main" id="{435C450A-F02C-52AF-C5B9-386E9659FC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0" y="2197"/>
                <a:ext cx="103" cy="124"/>
              </a:xfrm>
              <a:custGeom>
                <a:avLst/>
                <a:gdLst>
                  <a:gd name="T0" fmla="*/ 0 w 172"/>
                  <a:gd name="T1" fmla="*/ 1 h 205"/>
                  <a:gd name="T2" fmla="*/ 0 w 172"/>
                  <a:gd name="T3" fmla="*/ 1 h 205"/>
                  <a:gd name="T4" fmla="*/ 1 w 172"/>
                  <a:gd name="T5" fmla="*/ 0 h 205"/>
                  <a:gd name="T6" fmla="*/ 1 w 172"/>
                  <a:gd name="T7" fmla="*/ 1 h 205"/>
                  <a:gd name="T8" fmla="*/ 0 w 172"/>
                  <a:gd name="T9" fmla="*/ 1 h 2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2" h="205">
                    <a:moveTo>
                      <a:pt x="0" y="205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2" y="31"/>
                    </a:lnTo>
                    <a:lnTo>
                      <a:pt x="0" y="205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4" name="Freeform 210">
                <a:extLst>
                  <a:ext uri="{FF2B5EF4-FFF2-40B4-BE49-F238E27FC236}">
                    <a16:creationId xmlns:a16="http://schemas.microsoft.com/office/drawing/2014/main" id="{79F0F623-C416-96EB-8FE1-D04CCA7ABA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3" y="1713"/>
                <a:ext cx="103" cy="125"/>
              </a:xfrm>
              <a:custGeom>
                <a:avLst/>
                <a:gdLst>
                  <a:gd name="T0" fmla="*/ 0 w 172"/>
                  <a:gd name="T1" fmla="*/ 1 h 205"/>
                  <a:gd name="T2" fmla="*/ 0 w 172"/>
                  <a:gd name="T3" fmla="*/ 1 h 205"/>
                  <a:gd name="T4" fmla="*/ 1 w 172"/>
                  <a:gd name="T5" fmla="*/ 0 h 205"/>
                  <a:gd name="T6" fmla="*/ 1 w 172"/>
                  <a:gd name="T7" fmla="*/ 1 h 205"/>
                  <a:gd name="T8" fmla="*/ 0 w 172"/>
                  <a:gd name="T9" fmla="*/ 1 h 2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2" h="205">
                    <a:moveTo>
                      <a:pt x="0" y="205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2" y="31"/>
                    </a:lnTo>
                    <a:lnTo>
                      <a:pt x="0" y="205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5" name="Freeform 211">
                <a:extLst>
                  <a:ext uri="{FF2B5EF4-FFF2-40B4-BE49-F238E27FC236}">
                    <a16:creationId xmlns:a16="http://schemas.microsoft.com/office/drawing/2014/main" id="{9FF2F8EA-FC5D-3F2C-50F3-64412AF41E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8" y="1657"/>
                <a:ext cx="103" cy="125"/>
              </a:xfrm>
              <a:custGeom>
                <a:avLst/>
                <a:gdLst>
                  <a:gd name="T0" fmla="*/ 0 w 172"/>
                  <a:gd name="T1" fmla="*/ 1 h 205"/>
                  <a:gd name="T2" fmla="*/ 0 w 172"/>
                  <a:gd name="T3" fmla="*/ 1 h 205"/>
                  <a:gd name="T4" fmla="*/ 1 w 172"/>
                  <a:gd name="T5" fmla="*/ 0 h 205"/>
                  <a:gd name="T6" fmla="*/ 1 w 172"/>
                  <a:gd name="T7" fmla="*/ 1 h 205"/>
                  <a:gd name="T8" fmla="*/ 0 w 172"/>
                  <a:gd name="T9" fmla="*/ 1 h 2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2" h="205">
                    <a:moveTo>
                      <a:pt x="0" y="205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2" y="31"/>
                    </a:lnTo>
                    <a:lnTo>
                      <a:pt x="0" y="205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6" name="Freeform 212">
                <a:extLst>
                  <a:ext uri="{FF2B5EF4-FFF2-40B4-BE49-F238E27FC236}">
                    <a16:creationId xmlns:a16="http://schemas.microsoft.com/office/drawing/2014/main" id="{67190FCF-A9D5-7861-530D-B4AE3DD9C4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5" y="1567"/>
                <a:ext cx="103" cy="124"/>
              </a:xfrm>
              <a:custGeom>
                <a:avLst/>
                <a:gdLst>
                  <a:gd name="T0" fmla="*/ 0 w 172"/>
                  <a:gd name="T1" fmla="*/ 1 h 205"/>
                  <a:gd name="T2" fmla="*/ 0 w 172"/>
                  <a:gd name="T3" fmla="*/ 1 h 205"/>
                  <a:gd name="T4" fmla="*/ 1 w 172"/>
                  <a:gd name="T5" fmla="*/ 0 h 205"/>
                  <a:gd name="T6" fmla="*/ 1 w 172"/>
                  <a:gd name="T7" fmla="*/ 1 h 205"/>
                  <a:gd name="T8" fmla="*/ 0 w 172"/>
                  <a:gd name="T9" fmla="*/ 1 h 2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2" h="205">
                    <a:moveTo>
                      <a:pt x="0" y="205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2" y="31"/>
                    </a:lnTo>
                    <a:lnTo>
                      <a:pt x="0" y="205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7" name="Freeform 213">
                <a:extLst>
                  <a:ext uri="{FF2B5EF4-FFF2-40B4-BE49-F238E27FC236}">
                    <a16:creationId xmlns:a16="http://schemas.microsoft.com/office/drawing/2014/main" id="{75350AD6-955B-C7B0-5DC4-355B2F679E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3" y="1606"/>
                <a:ext cx="103" cy="124"/>
              </a:xfrm>
              <a:custGeom>
                <a:avLst/>
                <a:gdLst>
                  <a:gd name="T0" fmla="*/ 0 w 172"/>
                  <a:gd name="T1" fmla="*/ 1 h 205"/>
                  <a:gd name="T2" fmla="*/ 0 w 172"/>
                  <a:gd name="T3" fmla="*/ 1 h 205"/>
                  <a:gd name="T4" fmla="*/ 1 w 172"/>
                  <a:gd name="T5" fmla="*/ 0 h 205"/>
                  <a:gd name="T6" fmla="*/ 1 w 172"/>
                  <a:gd name="T7" fmla="*/ 1 h 205"/>
                  <a:gd name="T8" fmla="*/ 0 w 172"/>
                  <a:gd name="T9" fmla="*/ 1 h 2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2" h="205">
                    <a:moveTo>
                      <a:pt x="0" y="205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2" y="31"/>
                    </a:lnTo>
                    <a:lnTo>
                      <a:pt x="0" y="205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8" name="Freeform 214">
                <a:extLst>
                  <a:ext uri="{FF2B5EF4-FFF2-40B4-BE49-F238E27FC236}">
                    <a16:creationId xmlns:a16="http://schemas.microsoft.com/office/drawing/2014/main" id="{C147E0E8-D650-5A77-9350-3CE08833DB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3" y="1674"/>
                <a:ext cx="57" cy="115"/>
              </a:xfrm>
              <a:custGeom>
                <a:avLst/>
                <a:gdLst>
                  <a:gd name="T0" fmla="*/ 0 w 172"/>
                  <a:gd name="T1" fmla="*/ 1 h 205"/>
                  <a:gd name="T2" fmla="*/ 0 w 172"/>
                  <a:gd name="T3" fmla="*/ 1 h 205"/>
                  <a:gd name="T4" fmla="*/ 0 w 172"/>
                  <a:gd name="T5" fmla="*/ 0 h 205"/>
                  <a:gd name="T6" fmla="*/ 0 w 172"/>
                  <a:gd name="T7" fmla="*/ 1 h 205"/>
                  <a:gd name="T8" fmla="*/ 0 w 172"/>
                  <a:gd name="T9" fmla="*/ 1 h 2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2" h="205">
                    <a:moveTo>
                      <a:pt x="0" y="205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2" y="31"/>
                    </a:lnTo>
                    <a:lnTo>
                      <a:pt x="0" y="205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9" name="Freeform 215">
                <a:extLst>
                  <a:ext uri="{FF2B5EF4-FFF2-40B4-BE49-F238E27FC236}">
                    <a16:creationId xmlns:a16="http://schemas.microsoft.com/office/drawing/2014/main" id="{245DA127-B9B7-599F-DADB-7AE48C9B7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7" y="2294"/>
                <a:ext cx="103" cy="128"/>
              </a:xfrm>
              <a:custGeom>
                <a:avLst/>
                <a:gdLst>
                  <a:gd name="T0" fmla="*/ 0 w 172"/>
                  <a:gd name="T1" fmla="*/ 1 h 209"/>
                  <a:gd name="T2" fmla="*/ 0 w 172"/>
                  <a:gd name="T3" fmla="*/ 1 h 209"/>
                  <a:gd name="T4" fmla="*/ 1 w 172"/>
                  <a:gd name="T5" fmla="*/ 0 h 209"/>
                  <a:gd name="T6" fmla="*/ 1 w 172"/>
                  <a:gd name="T7" fmla="*/ 1 h 209"/>
                  <a:gd name="T8" fmla="*/ 0 w 172"/>
                  <a:gd name="T9" fmla="*/ 1 h 2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2" h="209">
                    <a:moveTo>
                      <a:pt x="0" y="209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2" y="35"/>
                    </a:lnTo>
                    <a:lnTo>
                      <a:pt x="0" y="209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0" name="Freeform 216">
                <a:extLst>
                  <a:ext uri="{FF2B5EF4-FFF2-40B4-BE49-F238E27FC236}">
                    <a16:creationId xmlns:a16="http://schemas.microsoft.com/office/drawing/2014/main" id="{3B0DABC1-9AA2-F740-FD13-32BF24C104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7" y="2364"/>
                <a:ext cx="103" cy="128"/>
              </a:xfrm>
              <a:custGeom>
                <a:avLst/>
                <a:gdLst>
                  <a:gd name="T0" fmla="*/ 0 w 172"/>
                  <a:gd name="T1" fmla="*/ 1 h 209"/>
                  <a:gd name="T2" fmla="*/ 0 w 172"/>
                  <a:gd name="T3" fmla="*/ 1 h 209"/>
                  <a:gd name="T4" fmla="*/ 1 w 172"/>
                  <a:gd name="T5" fmla="*/ 0 h 209"/>
                  <a:gd name="T6" fmla="*/ 1 w 172"/>
                  <a:gd name="T7" fmla="*/ 1 h 209"/>
                  <a:gd name="T8" fmla="*/ 0 w 172"/>
                  <a:gd name="T9" fmla="*/ 1 h 2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2" h="209">
                    <a:moveTo>
                      <a:pt x="0" y="209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2" y="35"/>
                    </a:lnTo>
                    <a:lnTo>
                      <a:pt x="0" y="209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1" name="Freeform 217">
                <a:extLst>
                  <a:ext uri="{FF2B5EF4-FFF2-40B4-BE49-F238E27FC236}">
                    <a16:creationId xmlns:a16="http://schemas.microsoft.com/office/drawing/2014/main" id="{31FBC3B2-62A0-BBF1-D2B5-D27120B3A9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2" y="2322"/>
                <a:ext cx="103" cy="128"/>
              </a:xfrm>
              <a:custGeom>
                <a:avLst/>
                <a:gdLst>
                  <a:gd name="T0" fmla="*/ 0 w 172"/>
                  <a:gd name="T1" fmla="*/ 1 h 209"/>
                  <a:gd name="T2" fmla="*/ 0 w 172"/>
                  <a:gd name="T3" fmla="*/ 1 h 209"/>
                  <a:gd name="T4" fmla="*/ 1 w 172"/>
                  <a:gd name="T5" fmla="*/ 0 h 209"/>
                  <a:gd name="T6" fmla="*/ 1 w 172"/>
                  <a:gd name="T7" fmla="*/ 1 h 209"/>
                  <a:gd name="T8" fmla="*/ 0 w 172"/>
                  <a:gd name="T9" fmla="*/ 1 h 2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2" h="209">
                    <a:moveTo>
                      <a:pt x="0" y="209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2" y="35"/>
                    </a:lnTo>
                    <a:lnTo>
                      <a:pt x="0" y="209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2" name="Freeform 218">
                <a:extLst>
                  <a:ext uri="{FF2B5EF4-FFF2-40B4-BE49-F238E27FC236}">
                    <a16:creationId xmlns:a16="http://schemas.microsoft.com/office/drawing/2014/main" id="{45B8F0DE-35E6-EA1B-B8B5-E9A504EBE2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0" y="2499"/>
                <a:ext cx="109" cy="137"/>
              </a:xfrm>
              <a:custGeom>
                <a:avLst/>
                <a:gdLst>
                  <a:gd name="T0" fmla="*/ 1 w 183"/>
                  <a:gd name="T1" fmla="*/ 1 h 224"/>
                  <a:gd name="T2" fmla="*/ 0 w 183"/>
                  <a:gd name="T3" fmla="*/ 1 h 224"/>
                  <a:gd name="T4" fmla="*/ 1 w 183"/>
                  <a:gd name="T5" fmla="*/ 0 h 224"/>
                  <a:gd name="T6" fmla="*/ 1 w 183"/>
                  <a:gd name="T7" fmla="*/ 1 h 224"/>
                  <a:gd name="T8" fmla="*/ 1 w 183"/>
                  <a:gd name="T9" fmla="*/ 1 h 2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3" h="224">
                    <a:moveTo>
                      <a:pt x="11" y="224"/>
                    </a:moveTo>
                    <a:lnTo>
                      <a:pt x="0" y="174"/>
                    </a:lnTo>
                    <a:lnTo>
                      <a:pt x="173" y="0"/>
                    </a:lnTo>
                    <a:lnTo>
                      <a:pt x="183" y="50"/>
                    </a:lnTo>
                    <a:lnTo>
                      <a:pt x="11" y="224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3" name="Freeform 219">
                <a:extLst>
                  <a:ext uri="{FF2B5EF4-FFF2-40B4-BE49-F238E27FC236}">
                    <a16:creationId xmlns:a16="http://schemas.microsoft.com/office/drawing/2014/main" id="{2F406516-AF12-2A8D-3ED0-D4969AD5CE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0" y="2585"/>
                <a:ext cx="106" cy="117"/>
              </a:xfrm>
              <a:custGeom>
                <a:avLst/>
                <a:gdLst>
                  <a:gd name="T0" fmla="*/ 1 w 176"/>
                  <a:gd name="T1" fmla="*/ 1 h 192"/>
                  <a:gd name="T2" fmla="*/ 0 w 176"/>
                  <a:gd name="T3" fmla="*/ 1 h 192"/>
                  <a:gd name="T4" fmla="*/ 1 w 176"/>
                  <a:gd name="T5" fmla="*/ 0 h 192"/>
                  <a:gd name="T6" fmla="*/ 1 w 176"/>
                  <a:gd name="T7" fmla="*/ 1 h 192"/>
                  <a:gd name="T8" fmla="*/ 1 w 176"/>
                  <a:gd name="T9" fmla="*/ 1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192">
                    <a:moveTo>
                      <a:pt x="3" y="192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6" y="17"/>
                    </a:lnTo>
                    <a:lnTo>
                      <a:pt x="3" y="192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4" name="Freeform 220">
                <a:extLst>
                  <a:ext uri="{FF2B5EF4-FFF2-40B4-BE49-F238E27FC236}">
                    <a16:creationId xmlns:a16="http://schemas.microsoft.com/office/drawing/2014/main" id="{49052715-6998-FD2B-AC42-6E4CE1B4A8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7" y="2607"/>
                <a:ext cx="106" cy="117"/>
              </a:xfrm>
              <a:custGeom>
                <a:avLst/>
                <a:gdLst>
                  <a:gd name="T0" fmla="*/ 1 w 176"/>
                  <a:gd name="T1" fmla="*/ 1 h 192"/>
                  <a:gd name="T2" fmla="*/ 0 w 176"/>
                  <a:gd name="T3" fmla="*/ 1 h 192"/>
                  <a:gd name="T4" fmla="*/ 1 w 176"/>
                  <a:gd name="T5" fmla="*/ 0 h 192"/>
                  <a:gd name="T6" fmla="*/ 1 w 176"/>
                  <a:gd name="T7" fmla="*/ 1 h 192"/>
                  <a:gd name="T8" fmla="*/ 1 w 176"/>
                  <a:gd name="T9" fmla="*/ 1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192">
                    <a:moveTo>
                      <a:pt x="3" y="192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6" y="17"/>
                    </a:lnTo>
                    <a:lnTo>
                      <a:pt x="3" y="192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5" name="Freeform 221">
                <a:extLst>
                  <a:ext uri="{FF2B5EF4-FFF2-40B4-BE49-F238E27FC236}">
                    <a16:creationId xmlns:a16="http://schemas.microsoft.com/office/drawing/2014/main" id="{2F1B829C-5076-848C-A3C6-C471C981AB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4" y="2616"/>
                <a:ext cx="106" cy="118"/>
              </a:xfrm>
              <a:custGeom>
                <a:avLst/>
                <a:gdLst>
                  <a:gd name="T0" fmla="*/ 1 w 176"/>
                  <a:gd name="T1" fmla="*/ 1 h 192"/>
                  <a:gd name="T2" fmla="*/ 0 w 176"/>
                  <a:gd name="T3" fmla="*/ 1 h 192"/>
                  <a:gd name="T4" fmla="*/ 1 w 176"/>
                  <a:gd name="T5" fmla="*/ 0 h 192"/>
                  <a:gd name="T6" fmla="*/ 1 w 176"/>
                  <a:gd name="T7" fmla="*/ 1 h 192"/>
                  <a:gd name="T8" fmla="*/ 1 w 176"/>
                  <a:gd name="T9" fmla="*/ 1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192">
                    <a:moveTo>
                      <a:pt x="3" y="192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6" y="17"/>
                    </a:lnTo>
                    <a:lnTo>
                      <a:pt x="3" y="192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6" name="Freeform 222">
                <a:extLst>
                  <a:ext uri="{FF2B5EF4-FFF2-40B4-BE49-F238E27FC236}">
                    <a16:creationId xmlns:a16="http://schemas.microsoft.com/office/drawing/2014/main" id="{05E66159-17EB-E2A9-E11B-AF9E1EBFD4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0" y="2626"/>
                <a:ext cx="105" cy="117"/>
              </a:xfrm>
              <a:custGeom>
                <a:avLst/>
                <a:gdLst>
                  <a:gd name="T0" fmla="*/ 1 w 176"/>
                  <a:gd name="T1" fmla="*/ 1 h 192"/>
                  <a:gd name="T2" fmla="*/ 0 w 176"/>
                  <a:gd name="T3" fmla="*/ 1 h 192"/>
                  <a:gd name="T4" fmla="*/ 1 w 176"/>
                  <a:gd name="T5" fmla="*/ 0 h 192"/>
                  <a:gd name="T6" fmla="*/ 1 w 176"/>
                  <a:gd name="T7" fmla="*/ 1 h 192"/>
                  <a:gd name="T8" fmla="*/ 1 w 176"/>
                  <a:gd name="T9" fmla="*/ 1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192">
                    <a:moveTo>
                      <a:pt x="3" y="192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6" y="17"/>
                    </a:lnTo>
                    <a:lnTo>
                      <a:pt x="3" y="192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7" name="Freeform 223">
                <a:extLst>
                  <a:ext uri="{FF2B5EF4-FFF2-40B4-BE49-F238E27FC236}">
                    <a16:creationId xmlns:a16="http://schemas.microsoft.com/office/drawing/2014/main" id="{978BD0D7-5115-BEBD-8A16-1C98F63757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2" y="2653"/>
                <a:ext cx="105" cy="117"/>
              </a:xfrm>
              <a:custGeom>
                <a:avLst/>
                <a:gdLst>
                  <a:gd name="T0" fmla="*/ 1 w 176"/>
                  <a:gd name="T1" fmla="*/ 1 h 192"/>
                  <a:gd name="T2" fmla="*/ 0 w 176"/>
                  <a:gd name="T3" fmla="*/ 1 h 192"/>
                  <a:gd name="T4" fmla="*/ 1 w 176"/>
                  <a:gd name="T5" fmla="*/ 0 h 192"/>
                  <a:gd name="T6" fmla="*/ 1 w 176"/>
                  <a:gd name="T7" fmla="*/ 1 h 192"/>
                  <a:gd name="T8" fmla="*/ 1 w 176"/>
                  <a:gd name="T9" fmla="*/ 1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192">
                    <a:moveTo>
                      <a:pt x="3" y="192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6" y="17"/>
                    </a:lnTo>
                    <a:lnTo>
                      <a:pt x="3" y="192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</p:grpSp>
      <p:sp>
        <p:nvSpPr>
          <p:cNvPr id="231" name="Rectangle 224">
            <a:extLst>
              <a:ext uri="{FF2B5EF4-FFF2-40B4-BE49-F238E27FC236}">
                <a16:creationId xmlns:a16="http://schemas.microsoft.com/office/drawing/2014/main" id="{52CE2B26-420C-8C22-AF78-B7765181D3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3547" y="2414365"/>
            <a:ext cx="1693862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r-FR" altLang="fr-FR"/>
          </a:p>
        </p:txBody>
      </p:sp>
      <p:grpSp>
        <p:nvGrpSpPr>
          <p:cNvPr id="232" name="Group 225">
            <a:extLst>
              <a:ext uri="{FF2B5EF4-FFF2-40B4-BE49-F238E27FC236}">
                <a16:creationId xmlns:a16="http://schemas.microsoft.com/office/drawing/2014/main" id="{F12F2095-8D45-8CB5-B80C-830E9C28D26E}"/>
              </a:ext>
            </a:extLst>
          </p:cNvPr>
          <p:cNvGrpSpPr>
            <a:grpSpLocks/>
          </p:cNvGrpSpPr>
          <p:nvPr/>
        </p:nvGrpSpPr>
        <p:grpSpPr bwMode="auto">
          <a:xfrm>
            <a:off x="1756959" y="1263427"/>
            <a:ext cx="3332163" cy="1600200"/>
            <a:chOff x="2847" y="864"/>
            <a:chExt cx="2099" cy="1008"/>
          </a:xfrm>
        </p:grpSpPr>
        <p:sp>
          <p:nvSpPr>
            <p:cNvPr id="233" name="Rectangle 226">
              <a:extLst>
                <a:ext uri="{FF2B5EF4-FFF2-40B4-BE49-F238E27FC236}">
                  <a16:creationId xmlns:a16="http://schemas.microsoft.com/office/drawing/2014/main" id="{F42D2CB6-20CD-A9F5-DCF1-75A3F0D07D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6" y="1656"/>
              <a:ext cx="8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fr-FR" altLang="fr-FR" sz="1400" b="1">
                  <a:solidFill>
                    <a:srgbClr val="990099"/>
                  </a:solidFill>
                  <a:latin typeface="Comic Sans MS" panose="030F0702030302020204" pitchFamily="66" charset="0"/>
                </a:rPr>
                <a:t>O</a:t>
              </a:r>
              <a:endParaRPr lang="fr-FR" altLang="fr-FR" sz="2400">
                <a:latin typeface="Times New Roman" panose="02020603050405020304" pitchFamily="18" charset="0"/>
              </a:endParaRPr>
            </a:p>
          </p:txBody>
        </p:sp>
        <p:grpSp>
          <p:nvGrpSpPr>
            <p:cNvPr id="234" name="Group 227">
              <a:extLst>
                <a:ext uri="{FF2B5EF4-FFF2-40B4-BE49-F238E27FC236}">
                  <a16:creationId xmlns:a16="http://schemas.microsoft.com/office/drawing/2014/main" id="{C4E0915A-9404-1806-A848-FA5356782A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47" y="864"/>
              <a:ext cx="2099" cy="1008"/>
              <a:chOff x="2847" y="864"/>
              <a:chExt cx="2099" cy="1008"/>
            </a:xfrm>
          </p:grpSpPr>
          <p:sp>
            <p:nvSpPr>
              <p:cNvPr id="235" name="Oval 228">
                <a:extLst>
                  <a:ext uri="{FF2B5EF4-FFF2-40B4-BE49-F238E27FC236}">
                    <a16:creationId xmlns:a16="http://schemas.microsoft.com/office/drawing/2014/main" id="{DCFB82AC-9A6D-BCA5-2A32-B49FF5F250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4" y="1616"/>
                <a:ext cx="50" cy="50"/>
              </a:xfrm>
              <a:prstGeom prst="ellipse">
                <a:avLst/>
              </a:prstGeom>
              <a:solidFill>
                <a:srgbClr val="FFFF00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fr-FR" altLang="fr-FR"/>
              </a:p>
            </p:txBody>
          </p:sp>
          <p:grpSp>
            <p:nvGrpSpPr>
              <p:cNvPr id="236" name="Group 229">
                <a:extLst>
                  <a:ext uri="{FF2B5EF4-FFF2-40B4-BE49-F238E27FC236}">
                    <a16:creationId xmlns:a16="http://schemas.microsoft.com/office/drawing/2014/main" id="{28260141-F4D0-2644-6EEF-DA23B5DBA8E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992"/>
                <a:ext cx="115" cy="113"/>
                <a:chOff x="3831" y="974"/>
                <a:chExt cx="96" cy="93"/>
              </a:xfrm>
            </p:grpSpPr>
            <p:sp>
              <p:nvSpPr>
                <p:cNvPr id="447" name="Oval 230">
                  <a:extLst>
                    <a:ext uri="{FF2B5EF4-FFF2-40B4-BE49-F238E27FC236}">
                      <a16:creationId xmlns:a16="http://schemas.microsoft.com/office/drawing/2014/main" id="{D5B79487-56BC-0D97-521D-1166D5929F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65" y="988"/>
                  <a:ext cx="62" cy="61"/>
                </a:xfrm>
                <a:prstGeom prst="ellipse">
                  <a:avLst/>
                </a:prstGeom>
                <a:solidFill>
                  <a:srgbClr val="00FF00"/>
                </a:solidFill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448" name="Oval 231">
                  <a:extLst>
                    <a:ext uri="{FF2B5EF4-FFF2-40B4-BE49-F238E27FC236}">
                      <a16:creationId xmlns:a16="http://schemas.microsoft.com/office/drawing/2014/main" id="{1FC1AF65-B6FB-6F01-208E-C28E46E8DF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72" y="974"/>
                  <a:ext cx="51" cy="52"/>
                </a:xfrm>
                <a:prstGeom prst="ellipse">
                  <a:avLst/>
                </a:prstGeom>
                <a:solidFill>
                  <a:srgbClr val="42CE45"/>
                </a:solidFill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grpSp>
              <p:nvGrpSpPr>
                <p:cNvPr id="449" name="Group 232">
                  <a:extLst>
                    <a:ext uri="{FF2B5EF4-FFF2-40B4-BE49-F238E27FC236}">
                      <a16:creationId xmlns:a16="http://schemas.microsoft.com/office/drawing/2014/main" id="{6B1E68F9-7FAD-0EE0-78C2-7A9F0F3C542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31" y="974"/>
                  <a:ext cx="94" cy="93"/>
                  <a:chOff x="3831" y="974"/>
                  <a:chExt cx="94" cy="93"/>
                </a:xfrm>
              </p:grpSpPr>
              <p:sp>
                <p:nvSpPr>
                  <p:cNvPr id="450" name="Oval 233">
                    <a:extLst>
                      <a:ext uri="{FF2B5EF4-FFF2-40B4-BE49-F238E27FC236}">
                        <a16:creationId xmlns:a16="http://schemas.microsoft.com/office/drawing/2014/main" id="{7FC866FA-FD5D-DDB2-8518-3461B5B00D3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31" y="1007"/>
                    <a:ext cx="42" cy="43"/>
                  </a:xfrm>
                  <a:prstGeom prst="ellipse">
                    <a:avLst/>
                  </a:prstGeom>
                  <a:solidFill>
                    <a:srgbClr val="42CE45"/>
                  </a:solidFill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451" name="Oval 234">
                    <a:extLst>
                      <a:ext uri="{FF2B5EF4-FFF2-40B4-BE49-F238E27FC236}">
                        <a16:creationId xmlns:a16="http://schemas.microsoft.com/office/drawing/2014/main" id="{A1865798-3FFB-61B5-DA38-6F35B45AC1D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50" y="986"/>
                    <a:ext cx="60" cy="6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452" name="Oval 235">
                    <a:extLst>
                      <a:ext uri="{FF2B5EF4-FFF2-40B4-BE49-F238E27FC236}">
                        <a16:creationId xmlns:a16="http://schemas.microsoft.com/office/drawing/2014/main" id="{9C59202A-1833-E43E-7320-C6EEA87D512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39" y="974"/>
                    <a:ext cx="43" cy="44"/>
                  </a:xfrm>
                  <a:prstGeom prst="ellipse">
                    <a:avLst/>
                  </a:prstGeom>
                  <a:solidFill>
                    <a:srgbClr val="42CE45"/>
                  </a:solidFill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453" name="Oval 236">
                    <a:extLst>
                      <a:ext uri="{FF2B5EF4-FFF2-40B4-BE49-F238E27FC236}">
                        <a16:creationId xmlns:a16="http://schemas.microsoft.com/office/drawing/2014/main" id="{2A727C4C-DB31-B670-E5B1-7113E8168E0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74" y="1015"/>
                    <a:ext cx="51" cy="52"/>
                  </a:xfrm>
                  <a:prstGeom prst="ellipse">
                    <a:avLst/>
                  </a:prstGeom>
                  <a:solidFill>
                    <a:srgbClr val="42CE45"/>
                  </a:solidFill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</p:grpSp>
          </p:grpSp>
          <p:sp>
            <p:nvSpPr>
              <p:cNvPr id="237" name="Oval 237">
                <a:extLst>
                  <a:ext uri="{FF2B5EF4-FFF2-40B4-BE49-F238E27FC236}">
                    <a16:creationId xmlns:a16="http://schemas.microsoft.com/office/drawing/2014/main" id="{C9163395-1DF1-BDDA-A05B-E8E1175EE4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0" y="1600"/>
                <a:ext cx="61" cy="64"/>
              </a:xfrm>
              <a:prstGeom prst="ellipse">
                <a:avLst/>
              </a:prstGeom>
              <a:solidFill>
                <a:srgbClr val="42CE45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238" name="Oval 238">
                <a:extLst>
                  <a:ext uri="{FF2B5EF4-FFF2-40B4-BE49-F238E27FC236}">
                    <a16:creationId xmlns:a16="http://schemas.microsoft.com/office/drawing/2014/main" id="{20914608-826B-AF96-16E5-6C8D70C83B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0" y="1664"/>
                <a:ext cx="48" cy="49"/>
              </a:xfrm>
              <a:prstGeom prst="ellipse">
                <a:avLst/>
              </a:prstGeom>
              <a:solidFill>
                <a:srgbClr val="990099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fr-FR" altLang="fr-FR"/>
              </a:p>
            </p:txBody>
          </p:sp>
          <p:grpSp>
            <p:nvGrpSpPr>
              <p:cNvPr id="239" name="Group 239">
                <a:extLst>
                  <a:ext uri="{FF2B5EF4-FFF2-40B4-BE49-F238E27FC236}">
                    <a16:creationId xmlns:a16="http://schemas.microsoft.com/office/drawing/2014/main" id="{7F5A2DFC-03AB-0F57-23D0-D42B4B8838D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47" y="864"/>
                <a:ext cx="2099" cy="1008"/>
                <a:chOff x="2847" y="864"/>
                <a:chExt cx="2099" cy="1008"/>
              </a:xfrm>
            </p:grpSpPr>
            <p:sp>
              <p:nvSpPr>
                <p:cNvPr id="240" name="Rectangle 240">
                  <a:extLst>
                    <a:ext uri="{FF2B5EF4-FFF2-40B4-BE49-F238E27FC236}">
                      <a16:creationId xmlns:a16="http://schemas.microsoft.com/office/drawing/2014/main" id="{A2CAF612-C456-9584-FD33-82C84E2172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08" y="1098"/>
                  <a:ext cx="225" cy="2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grpSp>
              <p:nvGrpSpPr>
                <p:cNvPr id="241" name="Group 241">
                  <a:extLst>
                    <a:ext uri="{FF2B5EF4-FFF2-40B4-BE49-F238E27FC236}">
                      <a16:creationId xmlns:a16="http://schemas.microsoft.com/office/drawing/2014/main" id="{4FB2D0B4-7E4A-EB80-02C9-3E1F133B306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608" y="1280"/>
                  <a:ext cx="115" cy="113"/>
                  <a:chOff x="3831" y="974"/>
                  <a:chExt cx="96" cy="93"/>
                </a:xfrm>
              </p:grpSpPr>
              <p:sp>
                <p:nvSpPr>
                  <p:cNvPr id="440" name="Oval 242">
                    <a:extLst>
                      <a:ext uri="{FF2B5EF4-FFF2-40B4-BE49-F238E27FC236}">
                        <a16:creationId xmlns:a16="http://schemas.microsoft.com/office/drawing/2014/main" id="{C24BB319-E820-669C-95BD-ED4CA6911E1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65" y="988"/>
                    <a:ext cx="62" cy="61"/>
                  </a:xfrm>
                  <a:prstGeom prst="ellipse">
                    <a:avLst/>
                  </a:prstGeom>
                  <a:solidFill>
                    <a:srgbClr val="00FF00"/>
                  </a:solidFill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441" name="Oval 243">
                    <a:extLst>
                      <a:ext uri="{FF2B5EF4-FFF2-40B4-BE49-F238E27FC236}">
                        <a16:creationId xmlns:a16="http://schemas.microsoft.com/office/drawing/2014/main" id="{99C11CA5-154D-6EF9-C6A5-692DE2045A5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72" y="974"/>
                    <a:ext cx="51" cy="52"/>
                  </a:xfrm>
                  <a:prstGeom prst="ellipse">
                    <a:avLst/>
                  </a:prstGeom>
                  <a:solidFill>
                    <a:srgbClr val="42CE45"/>
                  </a:solidFill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grpSp>
                <p:nvGrpSpPr>
                  <p:cNvPr id="442" name="Group 244">
                    <a:extLst>
                      <a:ext uri="{FF2B5EF4-FFF2-40B4-BE49-F238E27FC236}">
                        <a16:creationId xmlns:a16="http://schemas.microsoft.com/office/drawing/2014/main" id="{01C6D519-58FC-237B-5A48-BE06D5D2044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831" y="974"/>
                    <a:ext cx="94" cy="93"/>
                    <a:chOff x="3831" y="974"/>
                    <a:chExt cx="94" cy="93"/>
                  </a:xfrm>
                </p:grpSpPr>
                <p:sp>
                  <p:nvSpPr>
                    <p:cNvPr id="443" name="Oval 245">
                      <a:extLst>
                        <a:ext uri="{FF2B5EF4-FFF2-40B4-BE49-F238E27FC236}">
                          <a16:creationId xmlns:a16="http://schemas.microsoft.com/office/drawing/2014/main" id="{371295D4-2C3F-B617-5E93-3F425E81D79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31" y="1007"/>
                      <a:ext cx="42" cy="43"/>
                    </a:xfrm>
                    <a:prstGeom prst="ellipse">
                      <a:avLst/>
                    </a:prstGeom>
                    <a:solidFill>
                      <a:srgbClr val="42CE45"/>
                    </a:solidFill>
                    <a:ln w="7938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444" name="Oval 246">
                      <a:extLst>
                        <a:ext uri="{FF2B5EF4-FFF2-40B4-BE49-F238E27FC236}">
                          <a16:creationId xmlns:a16="http://schemas.microsoft.com/office/drawing/2014/main" id="{31ACA6E8-4AD0-3967-63F7-4130081E1C1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50" y="986"/>
                      <a:ext cx="60" cy="6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445" name="Oval 247">
                      <a:extLst>
                        <a:ext uri="{FF2B5EF4-FFF2-40B4-BE49-F238E27FC236}">
                          <a16:creationId xmlns:a16="http://schemas.microsoft.com/office/drawing/2014/main" id="{CE04A421-ACA4-1342-0849-146A1351235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39" y="974"/>
                      <a:ext cx="43" cy="44"/>
                    </a:xfrm>
                    <a:prstGeom prst="ellipse">
                      <a:avLst/>
                    </a:prstGeom>
                    <a:solidFill>
                      <a:srgbClr val="42CE45"/>
                    </a:solidFill>
                    <a:ln w="7938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446" name="Oval 248">
                      <a:extLst>
                        <a:ext uri="{FF2B5EF4-FFF2-40B4-BE49-F238E27FC236}">
                          <a16:creationId xmlns:a16="http://schemas.microsoft.com/office/drawing/2014/main" id="{33EA283A-4DF2-7AB3-AA58-E003F36C792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74" y="1015"/>
                      <a:ext cx="51" cy="52"/>
                    </a:xfrm>
                    <a:prstGeom prst="ellipse">
                      <a:avLst/>
                    </a:prstGeom>
                    <a:solidFill>
                      <a:srgbClr val="42CE45"/>
                    </a:solidFill>
                    <a:ln w="7938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</p:grpSp>
            </p:grpSp>
            <p:grpSp>
              <p:nvGrpSpPr>
                <p:cNvPr id="242" name="Group 249">
                  <a:extLst>
                    <a:ext uri="{FF2B5EF4-FFF2-40B4-BE49-F238E27FC236}">
                      <a16:creationId xmlns:a16="http://schemas.microsoft.com/office/drawing/2014/main" id="{B9D9FD9F-971E-1830-63DB-957C07D25CC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120" y="1088"/>
                  <a:ext cx="112" cy="114"/>
                  <a:chOff x="3744" y="1193"/>
                  <a:chExt cx="94" cy="93"/>
                </a:xfrm>
              </p:grpSpPr>
              <p:sp>
                <p:nvSpPr>
                  <p:cNvPr id="436" name="Oval 250">
                    <a:extLst>
                      <a:ext uri="{FF2B5EF4-FFF2-40B4-BE49-F238E27FC236}">
                        <a16:creationId xmlns:a16="http://schemas.microsoft.com/office/drawing/2014/main" id="{7CF73B39-C048-2056-468F-5D2A9555762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744" y="1225"/>
                    <a:ext cx="42" cy="44"/>
                  </a:xfrm>
                  <a:prstGeom prst="ellipse">
                    <a:avLst/>
                  </a:prstGeom>
                  <a:solidFill>
                    <a:srgbClr val="42CE45"/>
                  </a:solidFill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437" name="Oval 251">
                    <a:extLst>
                      <a:ext uri="{FF2B5EF4-FFF2-40B4-BE49-F238E27FC236}">
                        <a16:creationId xmlns:a16="http://schemas.microsoft.com/office/drawing/2014/main" id="{D15639BF-C5D6-47AB-3C69-F9735C09E83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763" y="1205"/>
                    <a:ext cx="60" cy="61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438" name="Oval 252">
                    <a:extLst>
                      <a:ext uri="{FF2B5EF4-FFF2-40B4-BE49-F238E27FC236}">
                        <a16:creationId xmlns:a16="http://schemas.microsoft.com/office/drawing/2014/main" id="{DB68665F-FBE0-5BE8-E131-14F856C0033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752" y="1193"/>
                    <a:ext cx="43" cy="43"/>
                  </a:xfrm>
                  <a:prstGeom prst="ellipse">
                    <a:avLst/>
                  </a:prstGeom>
                  <a:solidFill>
                    <a:srgbClr val="42CE45"/>
                  </a:solidFill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439" name="Oval 253">
                    <a:extLst>
                      <a:ext uri="{FF2B5EF4-FFF2-40B4-BE49-F238E27FC236}">
                        <a16:creationId xmlns:a16="http://schemas.microsoft.com/office/drawing/2014/main" id="{ECA409A7-E110-EE9B-FAD3-8B7231D3764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787" y="1234"/>
                    <a:ext cx="51" cy="52"/>
                  </a:xfrm>
                  <a:prstGeom prst="ellipse">
                    <a:avLst/>
                  </a:prstGeom>
                  <a:solidFill>
                    <a:srgbClr val="42CE45"/>
                  </a:solidFill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</p:grpSp>
            <p:grpSp>
              <p:nvGrpSpPr>
                <p:cNvPr id="243" name="Group 254">
                  <a:extLst>
                    <a:ext uri="{FF2B5EF4-FFF2-40B4-BE49-F238E27FC236}">
                      <a16:creationId xmlns:a16="http://schemas.microsoft.com/office/drawing/2014/main" id="{3590E4B8-26BB-28B6-F0F6-9E7B09FDB49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168" y="1472"/>
                  <a:ext cx="112" cy="114"/>
                  <a:chOff x="3744" y="1193"/>
                  <a:chExt cx="94" cy="93"/>
                </a:xfrm>
              </p:grpSpPr>
              <p:sp>
                <p:nvSpPr>
                  <p:cNvPr id="432" name="Oval 255">
                    <a:extLst>
                      <a:ext uri="{FF2B5EF4-FFF2-40B4-BE49-F238E27FC236}">
                        <a16:creationId xmlns:a16="http://schemas.microsoft.com/office/drawing/2014/main" id="{910920A4-8221-F5D5-0D2B-382E4DF0CE7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744" y="1225"/>
                    <a:ext cx="42" cy="44"/>
                  </a:xfrm>
                  <a:prstGeom prst="ellipse">
                    <a:avLst/>
                  </a:prstGeom>
                  <a:solidFill>
                    <a:srgbClr val="42CE45"/>
                  </a:solidFill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433" name="Oval 256">
                    <a:extLst>
                      <a:ext uri="{FF2B5EF4-FFF2-40B4-BE49-F238E27FC236}">
                        <a16:creationId xmlns:a16="http://schemas.microsoft.com/office/drawing/2014/main" id="{8C99C54B-AE29-836C-2643-8465BD2E55A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763" y="1205"/>
                    <a:ext cx="60" cy="61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434" name="Oval 257">
                    <a:extLst>
                      <a:ext uri="{FF2B5EF4-FFF2-40B4-BE49-F238E27FC236}">
                        <a16:creationId xmlns:a16="http://schemas.microsoft.com/office/drawing/2014/main" id="{E1844C6E-0EDA-14CC-0F7F-0BC7D35FE6A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752" y="1193"/>
                    <a:ext cx="43" cy="43"/>
                  </a:xfrm>
                  <a:prstGeom prst="ellipse">
                    <a:avLst/>
                  </a:prstGeom>
                  <a:solidFill>
                    <a:srgbClr val="42CE45"/>
                  </a:solidFill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435" name="Oval 258">
                    <a:extLst>
                      <a:ext uri="{FF2B5EF4-FFF2-40B4-BE49-F238E27FC236}">
                        <a16:creationId xmlns:a16="http://schemas.microsoft.com/office/drawing/2014/main" id="{284A440F-BD98-DA2B-4092-9C65D1B2F56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787" y="1234"/>
                    <a:ext cx="51" cy="52"/>
                  </a:xfrm>
                  <a:prstGeom prst="ellipse">
                    <a:avLst/>
                  </a:prstGeom>
                  <a:solidFill>
                    <a:srgbClr val="42CE45"/>
                  </a:solidFill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</p:grpSp>
            <p:grpSp>
              <p:nvGrpSpPr>
                <p:cNvPr id="244" name="Group 259">
                  <a:extLst>
                    <a:ext uri="{FF2B5EF4-FFF2-40B4-BE49-F238E27FC236}">
                      <a16:creationId xmlns:a16="http://schemas.microsoft.com/office/drawing/2014/main" id="{DFBD177D-0F41-AB8C-8DCA-FBCFC2612E8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608" y="992"/>
                  <a:ext cx="112" cy="114"/>
                  <a:chOff x="3744" y="1193"/>
                  <a:chExt cx="94" cy="93"/>
                </a:xfrm>
              </p:grpSpPr>
              <p:sp>
                <p:nvSpPr>
                  <p:cNvPr id="428" name="Oval 260">
                    <a:extLst>
                      <a:ext uri="{FF2B5EF4-FFF2-40B4-BE49-F238E27FC236}">
                        <a16:creationId xmlns:a16="http://schemas.microsoft.com/office/drawing/2014/main" id="{7F1E11C0-8F2B-2D8F-794D-74B8F684510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744" y="1225"/>
                    <a:ext cx="42" cy="44"/>
                  </a:xfrm>
                  <a:prstGeom prst="ellipse">
                    <a:avLst/>
                  </a:prstGeom>
                  <a:solidFill>
                    <a:srgbClr val="42CE45"/>
                  </a:solidFill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429" name="Oval 261">
                    <a:extLst>
                      <a:ext uri="{FF2B5EF4-FFF2-40B4-BE49-F238E27FC236}">
                        <a16:creationId xmlns:a16="http://schemas.microsoft.com/office/drawing/2014/main" id="{BA42787A-620A-27BE-CB72-AC376BEF7AF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763" y="1205"/>
                    <a:ext cx="60" cy="61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430" name="Oval 262">
                    <a:extLst>
                      <a:ext uri="{FF2B5EF4-FFF2-40B4-BE49-F238E27FC236}">
                        <a16:creationId xmlns:a16="http://schemas.microsoft.com/office/drawing/2014/main" id="{4034B41A-407F-B58D-3029-F285B8EC935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752" y="1193"/>
                    <a:ext cx="43" cy="43"/>
                  </a:xfrm>
                  <a:prstGeom prst="ellipse">
                    <a:avLst/>
                  </a:prstGeom>
                  <a:solidFill>
                    <a:srgbClr val="42CE45"/>
                  </a:solidFill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431" name="Oval 263">
                    <a:extLst>
                      <a:ext uri="{FF2B5EF4-FFF2-40B4-BE49-F238E27FC236}">
                        <a16:creationId xmlns:a16="http://schemas.microsoft.com/office/drawing/2014/main" id="{B9F248F9-768D-DEA4-D6D9-14901D01F14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787" y="1234"/>
                    <a:ext cx="51" cy="52"/>
                  </a:xfrm>
                  <a:prstGeom prst="ellipse">
                    <a:avLst/>
                  </a:prstGeom>
                  <a:solidFill>
                    <a:srgbClr val="42CE45"/>
                  </a:solidFill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</p:grpSp>
            <p:grpSp>
              <p:nvGrpSpPr>
                <p:cNvPr id="245" name="Group 264">
                  <a:extLst>
                    <a:ext uri="{FF2B5EF4-FFF2-40B4-BE49-F238E27FC236}">
                      <a16:creationId xmlns:a16="http://schemas.microsoft.com/office/drawing/2014/main" id="{D329A483-DA8F-78AC-8BFC-02DB4B055CB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433" y="913"/>
                  <a:ext cx="64" cy="65"/>
                  <a:chOff x="4149" y="922"/>
                  <a:chExt cx="53" cy="53"/>
                </a:xfrm>
              </p:grpSpPr>
              <p:grpSp>
                <p:nvGrpSpPr>
                  <p:cNvPr id="401" name="Group 265">
                    <a:extLst>
                      <a:ext uri="{FF2B5EF4-FFF2-40B4-BE49-F238E27FC236}">
                        <a16:creationId xmlns:a16="http://schemas.microsoft.com/office/drawing/2014/main" id="{C5B248C5-DD6B-4D66-F356-FB092B130A9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149" y="922"/>
                    <a:ext cx="53" cy="53"/>
                    <a:chOff x="4149" y="922"/>
                    <a:chExt cx="53" cy="53"/>
                  </a:xfrm>
                </p:grpSpPr>
                <p:sp>
                  <p:nvSpPr>
                    <p:cNvPr id="403" name="Oval 266">
                      <a:extLst>
                        <a:ext uri="{FF2B5EF4-FFF2-40B4-BE49-F238E27FC236}">
                          <a16:creationId xmlns:a16="http://schemas.microsoft.com/office/drawing/2014/main" id="{484FA66D-AC43-4643-BDD8-4C8AD57C0C7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49" y="922"/>
                      <a:ext cx="53" cy="53"/>
                    </a:xfrm>
                    <a:prstGeom prst="ellipse">
                      <a:avLst/>
                    </a:prstGeom>
                    <a:solidFill>
                      <a:srgbClr val="F0A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404" name="Oval 267">
                      <a:extLst>
                        <a:ext uri="{FF2B5EF4-FFF2-40B4-BE49-F238E27FC236}">
                          <a16:creationId xmlns:a16="http://schemas.microsoft.com/office/drawing/2014/main" id="{E46E79A8-941B-4F49-7335-43321E6D82B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49" y="922"/>
                      <a:ext cx="51" cy="52"/>
                    </a:xfrm>
                    <a:prstGeom prst="ellipse">
                      <a:avLst/>
                    </a:prstGeom>
                    <a:solidFill>
                      <a:srgbClr val="F09F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405" name="Oval 268">
                      <a:extLst>
                        <a:ext uri="{FF2B5EF4-FFF2-40B4-BE49-F238E27FC236}">
                          <a16:creationId xmlns:a16="http://schemas.microsoft.com/office/drawing/2014/main" id="{387C163D-3E83-3195-1274-7CD2E5610A1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50" y="923"/>
                      <a:ext cx="49" cy="50"/>
                    </a:xfrm>
                    <a:prstGeom prst="ellipse">
                      <a:avLst/>
                    </a:prstGeom>
                    <a:solidFill>
                      <a:srgbClr val="F09D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406" name="Oval 269">
                      <a:extLst>
                        <a:ext uri="{FF2B5EF4-FFF2-40B4-BE49-F238E27FC236}">
                          <a16:creationId xmlns:a16="http://schemas.microsoft.com/office/drawing/2014/main" id="{58D0026A-4232-366F-96C3-176A5864BE7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51" y="924"/>
                      <a:ext cx="48" cy="48"/>
                    </a:xfrm>
                    <a:prstGeom prst="ellipse">
                      <a:avLst/>
                    </a:prstGeom>
                    <a:solidFill>
                      <a:srgbClr val="F09C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407" name="Oval 270">
                      <a:extLst>
                        <a:ext uri="{FF2B5EF4-FFF2-40B4-BE49-F238E27FC236}">
                          <a16:creationId xmlns:a16="http://schemas.microsoft.com/office/drawing/2014/main" id="{146A4A53-86C0-B755-22FB-A5A23AFF078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52" y="926"/>
                      <a:ext cx="45" cy="44"/>
                    </a:xfrm>
                    <a:prstGeom prst="ellipse">
                      <a:avLst/>
                    </a:prstGeom>
                    <a:solidFill>
                      <a:srgbClr val="F19A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408" name="Oval 271">
                      <a:extLst>
                        <a:ext uri="{FF2B5EF4-FFF2-40B4-BE49-F238E27FC236}">
                          <a16:creationId xmlns:a16="http://schemas.microsoft.com/office/drawing/2014/main" id="{E0C93B16-FCDF-94EB-C397-CC2E1036431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53" y="927"/>
                      <a:ext cx="43" cy="42"/>
                    </a:xfrm>
                    <a:prstGeom prst="ellipse">
                      <a:avLst/>
                    </a:prstGeom>
                    <a:solidFill>
                      <a:srgbClr val="F197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409" name="Oval 272">
                      <a:extLst>
                        <a:ext uri="{FF2B5EF4-FFF2-40B4-BE49-F238E27FC236}">
                          <a16:creationId xmlns:a16="http://schemas.microsoft.com/office/drawing/2014/main" id="{87A3DDDA-E7B0-CA59-6A19-C175DAC6BF9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54" y="928"/>
                      <a:ext cx="41" cy="40"/>
                    </a:xfrm>
                    <a:prstGeom prst="ellipse">
                      <a:avLst/>
                    </a:prstGeom>
                    <a:solidFill>
                      <a:srgbClr val="F294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410" name="Oval 273">
                      <a:extLst>
                        <a:ext uri="{FF2B5EF4-FFF2-40B4-BE49-F238E27FC236}">
                          <a16:creationId xmlns:a16="http://schemas.microsoft.com/office/drawing/2014/main" id="{BDDA4530-F777-4896-EF5D-B38E7D72EC7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56" y="929"/>
                      <a:ext cx="37" cy="38"/>
                    </a:xfrm>
                    <a:prstGeom prst="ellipse">
                      <a:avLst/>
                    </a:prstGeom>
                    <a:solidFill>
                      <a:srgbClr val="F29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411" name="Oval 274">
                      <a:extLst>
                        <a:ext uri="{FF2B5EF4-FFF2-40B4-BE49-F238E27FC236}">
                          <a16:creationId xmlns:a16="http://schemas.microsoft.com/office/drawing/2014/main" id="{A7689B9C-D0AA-BE53-9670-9D2FCCB44D8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57" y="930"/>
                      <a:ext cx="36" cy="36"/>
                    </a:xfrm>
                    <a:prstGeom prst="ellipse">
                      <a:avLst/>
                    </a:prstGeom>
                    <a:solidFill>
                      <a:srgbClr val="F38B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412" name="Oval 275">
                      <a:extLst>
                        <a:ext uri="{FF2B5EF4-FFF2-40B4-BE49-F238E27FC236}">
                          <a16:creationId xmlns:a16="http://schemas.microsoft.com/office/drawing/2014/main" id="{F8FE85ED-072B-0DA7-9914-0485EF78698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58" y="931"/>
                      <a:ext cx="34" cy="34"/>
                    </a:xfrm>
                    <a:prstGeom prst="ellipse">
                      <a:avLst/>
                    </a:prstGeom>
                    <a:solidFill>
                      <a:srgbClr val="F48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413" name="Oval 276">
                      <a:extLst>
                        <a:ext uri="{FF2B5EF4-FFF2-40B4-BE49-F238E27FC236}">
                          <a16:creationId xmlns:a16="http://schemas.microsoft.com/office/drawing/2014/main" id="{8891153D-293C-BF2B-6EAD-95F9320713D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58" y="933"/>
                      <a:ext cx="32" cy="30"/>
                    </a:xfrm>
                    <a:prstGeom prst="ellipse">
                      <a:avLst/>
                    </a:prstGeom>
                    <a:solidFill>
                      <a:srgbClr val="F57F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414" name="Oval 277">
                      <a:extLst>
                        <a:ext uri="{FF2B5EF4-FFF2-40B4-BE49-F238E27FC236}">
                          <a16:creationId xmlns:a16="http://schemas.microsoft.com/office/drawing/2014/main" id="{76442942-E401-8194-D06D-33DFA0B3C83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60" y="933"/>
                      <a:ext cx="29" cy="29"/>
                    </a:xfrm>
                    <a:prstGeom prst="ellipse">
                      <a:avLst/>
                    </a:prstGeom>
                    <a:solidFill>
                      <a:srgbClr val="F678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415" name="Oval 278">
                      <a:extLst>
                        <a:ext uri="{FF2B5EF4-FFF2-40B4-BE49-F238E27FC236}">
                          <a16:creationId xmlns:a16="http://schemas.microsoft.com/office/drawing/2014/main" id="{0D91987E-0C3B-9E5F-5F9F-29779D9B2C9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61" y="934"/>
                      <a:ext cx="27" cy="28"/>
                    </a:xfrm>
                    <a:prstGeom prst="ellipse">
                      <a:avLst/>
                    </a:prstGeom>
                    <a:solidFill>
                      <a:srgbClr val="F771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416" name="Oval 279">
                      <a:extLst>
                        <a:ext uri="{FF2B5EF4-FFF2-40B4-BE49-F238E27FC236}">
                          <a16:creationId xmlns:a16="http://schemas.microsoft.com/office/drawing/2014/main" id="{A9DBC63F-C488-EC17-9CC8-CFB2C54E90D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62" y="936"/>
                      <a:ext cx="25" cy="25"/>
                    </a:xfrm>
                    <a:prstGeom prst="ellipse">
                      <a:avLst/>
                    </a:prstGeom>
                    <a:solidFill>
                      <a:srgbClr val="F869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417" name="Oval 280">
                      <a:extLst>
                        <a:ext uri="{FF2B5EF4-FFF2-40B4-BE49-F238E27FC236}">
                          <a16:creationId xmlns:a16="http://schemas.microsoft.com/office/drawing/2014/main" id="{77F6B442-3629-1F4F-AA90-1DBC9999261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64" y="937"/>
                      <a:ext cx="23" cy="23"/>
                    </a:xfrm>
                    <a:prstGeom prst="ellipse">
                      <a:avLst/>
                    </a:prstGeom>
                    <a:solidFill>
                      <a:srgbClr val="F96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418" name="Oval 281">
                      <a:extLst>
                        <a:ext uri="{FF2B5EF4-FFF2-40B4-BE49-F238E27FC236}">
                          <a16:creationId xmlns:a16="http://schemas.microsoft.com/office/drawing/2014/main" id="{267BED6B-A8F9-219F-4002-B081DF48838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64" y="938"/>
                      <a:ext cx="22" cy="21"/>
                    </a:xfrm>
                    <a:prstGeom prst="ellipse">
                      <a:avLst/>
                    </a:prstGeom>
                    <a:solidFill>
                      <a:srgbClr val="FA57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419" name="Oval 282">
                      <a:extLst>
                        <a:ext uri="{FF2B5EF4-FFF2-40B4-BE49-F238E27FC236}">
                          <a16:creationId xmlns:a16="http://schemas.microsoft.com/office/drawing/2014/main" id="{F6C21C08-ED43-6B80-3988-8F7BF81E0A8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65" y="939"/>
                      <a:ext cx="19" cy="18"/>
                    </a:xfrm>
                    <a:prstGeom prst="ellipse">
                      <a:avLst/>
                    </a:prstGeom>
                    <a:solidFill>
                      <a:srgbClr val="FB4E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420" name="Oval 283">
                      <a:extLst>
                        <a:ext uri="{FF2B5EF4-FFF2-40B4-BE49-F238E27FC236}">
                          <a16:creationId xmlns:a16="http://schemas.microsoft.com/office/drawing/2014/main" id="{6A856F02-EEBE-5687-15D1-1C0E54F2768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66" y="940"/>
                      <a:ext cx="17" cy="17"/>
                    </a:xfrm>
                    <a:prstGeom prst="ellipse">
                      <a:avLst/>
                    </a:prstGeom>
                    <a:solidFill>
                      <a:srgbClr val="FC45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421" name="Oval 284">
                      <a:extLst>
                        <a:ext uri="{FF2B5EF4-FFF2-40B4-BE49-F238E27FC236}">
                          <a16:creationId xmlns:a16="http://schemas.microsoft.com/office/drawing/2014/main" id="{F12DA122-4B5C-8C50-5D5A-57C6D974C29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68" y="941"/>
                      <a:ext cx="14" cy="15"/>
                    </a:xfrm>
                    <a:prstGeom prst="ellipse">
                      <a:avLst/>
                    </a:prstGeom>
                    <a:solidFill>
                      <a:srgbClr val="FC3C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422" name="Oval 285">
                      <a:extLst>
                        <a:ext uri="{FF2B5EF4-FFF2-40B4-BE49-F238E27FC236}">
                          <a16:creationId xmlns:a16="http://schemas.microsoft.com/office/drawing/2014/main" id="{C8E53B01-80EC-76F4-1014-4407E0A8DDC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69" y="943"/>
                      <a:ext cx="12" cy="11"/>
                    </a:xfrm>
                    <a:prstGeom prst="ellipse">
                      <a:avLst/>
                    </a:prstGeom>
                    <a:solidFill>
                      <a:srgbClr val="FD33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423" name="Oval 286">
                      <a:extLst>
                        <a:ext uri="{FF2B5EF4-FFF2-40B4-BE49-F238E27FC236}">
                          <a16:creationId xmlns:a16="http://schemas.microsoft.com/office/drawing/2014/main" id="{F2FCD6FD-1B8D-6239-0D63-9EC60F958DE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69" y="944"/>
                      <a:ext cx="11" cy="9"/>
                    </a:xfrm>
                    <a:prstGeom prst="ellipse">
                      <a:avLst/>
                    </a:prstGeom>
                    <a:solidFill>
                      <a:srgbClr val="FD2A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424" name="Oval 287">
                      <a:extLst>
                        <a:ext uri="{FF2B5EF4-FFF2-40B4-BE49-F238E27FC236}">
                          <a16:creationId xmlns:a16="http://schemas.microsoft.com/office/drawing/2014/main" id="{59456A39-3440-C2BD-3FFD-23A154DB7A5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71" y="945"/>
                      <a:ext cx="8" cy="7"/>
                    </a:xfrm>
                    <a:prstGeom prst="ellipse">
                      <a:avLst/>
                    </a:prstGeom>
                    <a:solidFill>
                      <a:srgbClr val="FE22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425" name="Oval 288">
                      <a:extLst>
                        <a:ext uri="{FF2B5EF4-FFF2-40B4-BE49-F238E27FC236}">
                          <a16:creationId xmlns:a16="http://schemas.microsoft.com/office/drawing/2014/main" id="{9D3A01DD-E5F9-C3CA-1F3D-6ED396F5D48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72" y="946"/>
                      <a:ext cx="5" cy="5"/>
                    </a:xfrm>
                    <a:prstGeom prst="ellipse">
                      <a:avLst/>
                    </a:prstGeom>
                    <a:solidFill>
                      <a:srgbClr val="FE19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426" name="Oval 289">
                      <a:extLst>
                        <a:ext uri="{FF2B5EF4-FFF2-40B4-BE49-F238E27FC236}">
                          <a16:creationId xmlns:a16="http://schemas.microsoft.com/office/drawing/2014/main" id="{F77AB76C-5825-3269-F3E2-E9B2C46E23D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73" y="947"/>
                      <a:ext cx="3" cy="3"/>
                    </a:xfrm>
                    <a:prstGeom prst="ellipse">
                      <a:avLst/>
                    </a:prstGeom>
                    <a:solidFill>
                      <a:srgbClr val="FE1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427" name="Oval 290">
                      <a:extLst>
                        <a:ext uri="{FF2B5EF4-FFF2-40B4-BE49-F238E27FC236}">
                          <a16:creationId xmlns:a16="http://schemas.microsoft.com/office/drawing/2014/main" id="{B70FAF36-BA7C-1557-77B6-EA55F9F9CB3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74" y="948"/>
                      <a:ext cx="1" cy="1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</p:grpSp>
              <p:sp>
                <p:nvSpPr>
                  <p:cNvPr id="402" name="Oval 291">
                    <a:extLst>
                      <a:ext uri="{FF2B5EF4-FFF2-40B4-BE49-F238E27FC236}">
                        <a16:creationId xmlns:a16="http://schemas.microsoft.com/office/drawing/2014/main" id="{FE44CF1E-8D37-A050-5293-E8B79B5677E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149" y="922"/>
                    <a:ext cx="53" cy="53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</p:grpSp>
            <p:sp>
              <p:nvSpPr>
                <p:cNvPr id="246" name="Oval 292">
                  <a:extLst>
                    <a:ext uri="{FF2B5EF4-FFF2-40B4-BE49-F238E27FC236}">
                      <a16:creationId xmlns:a16="http://schemas.microsoft.com/office/drawing/2014/main" id="{4A0659AC-9AAD-032E-68B7-2FE415351F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72" y="1328"/>
                  <a:ext cx="61" cy="64"/>
                </a:xfrm>
                <a:prstGeom prst="ellipse">
                  <a:avLst/>
                </a:prstGeom>
                <a:solidFill>
                  <a:srgbClr val="42CE45"/>
                </a:solidFill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247" name="Oval 293">
                  <a:extLst>
                    <a:ext uri="{FF2B5EF4-FFF2-40B4-BE49-F238E27FC236}">
                      <a16:creationId xmlns:a16="http://schemas.microsoft.com/office/drawing/2014/main" id="{AB4104F1-56C0-53F7-A48A-7812E01287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52" y="1568"/>
                  <a:ext cx="61" cy="64"/>
                </a:xfrm>
                <a:prstGeom prst="ellipse">
                  <a:avLst/>
                </a:prstGeom>
                <a:solidFill>
                  <a:srgbClr val="42CE45"/>
                </a:solidFill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 dirty="0"/>
                </a:p>
              </p:txBody>
            </p:sp>
            <p:sp>
              <p:nvSpPr>
                <p:cNvPr id="248" name="Oval 294">
                  <a:extLst>
                    <a:ext uri="{FF2B5EF4-FFF2-40B4-BE49-F238E27FC236}">
                      <a16:creationId xmlns:a16="http://schemas.microsoft.com/office/drawing/2014/main" id="{98617686-03EC-2D01-412E-F738915521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12" y="1184"/>
                  <a:ext cx="61" cy="64"/>
                </a:xfrm>
                <a:prstGeom prst="ellipse">
                  <a:avLst/>
                </a:prstGeom>
                <a:solidFill>
                  <a:srgbClr val="42CE45"/>
                </a:solidFill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249" name="Oval 295">
                  <a:extLst>
                    <a:ext uri="{FF2B5EF4-FFF2-40B4-BE49-F238E27FC236}">
                      <a16:creationId xmlns:a16="http://schemas.microsoft.com/office/drawing/2014/main" id="{268F6B7E-9E4F-DA89-9CDD-1BC8AE7F2E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08" y="1520"/>
                  <a:ext cx="50" cy="50"/>
                </a:xfrm>
                <a:prstGeom prst="ellipse">
                  <a:avLst/>
                </a:prstGeom>
                <a:solidFill>
                  <a:srgbClr val="FFFF00"/>
                </a:solidFill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250" name="Oval 296">
                  <a:extLst>
                    <a:ext uri="{FF2B5EF4-FFF2-40B4-BE49-F238E27FC236}">
                      <a16:creationId xmlns:a16="http://schemas.microsoft.com/office/drawing/2014/main" id="{A747875B-12E0-AC5B-7675-022D3FA56F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96" y="1232"/>
                  <a:ext cx="50" cy="50"/>
                </a:xfrm>
                <a:prstGeom prst="ellipse">
                  <a:avLst/>
                </a:prstGeom>
                <a:solidFill>
                  <a:srgbClr val="FFFF00"/>
                </a:solidFill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251" name="Oval 297">
                  <a:extLst>
                    <a:ext uri="{FF2B5EF4-FFF2-40B4-BE49-F238E27FC236}">
                      <a16:creationId xmlns:a16="http://schemas.microsoft.com/office/drawing/2014/main" id="{9882FB4C-1853-F7D8-DAC4-B482254BD2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64" y="1280"/>
                  <a:ext cx="48" cy="49"/>
                </a:xfrm>
                <a:prstGeom prst="ellipse">
                  <a:avLst/>
                </a:prstGeom>
                <a:solidFill>
                  <a:srgbClr val="990099"/>
                </a:solidFill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252" name="Oval 298">
                  <a:extLst>
                    <a:ext uri="{FF2B5EF4-FFF2-40B4-BE49-F238E27FC236}">
                      <a16:creationId xmlns:a16="http://schemas.microsoft.com/office/drawing/2014/main" id="{4677E36F-40DA-B704-8E7E-4E77BC276C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92" y="1232"/>
                  <a:ext cx="48" cy="49"/>
                </a:xfrm>
                <a:prstGeom prst="ellipse">
                  <a:avLst/>
                </a:prstGeom>
                <a:solidFill>
                  <a:srgbClr val="990099"/>
                </a:solidFill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253" name="Oval 299">
                  <a:extLst>
                    <a:ext uri="{FF2B5EF4-FFF2-40B4-BE49-F238E27FC236}">
                      <a16:creationId xmlns:a16="http://schemas.microsoft.com/office/drawing/2014/main" id="{0EE573C6-1314-13FA-08CC-5EF3BB9CC4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0" y="1520"/>
                  <a:ext cx="48" cy="49"/>
                </a:xfrm>
                <a:prstGeom prst="ellipse">
                  <a:avLst/>
                </a:prstGeom>
                <a:solidFill>
                  <a:srgbClr val="990099"/>
                </a:solidFill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grpSp>
              <p:nvGrpSpPr>
                <p:cNvPr id="254" name="Group 300">
                  <a:extLst>
                    <a:ext uri="{FF2B5EF4-FFF2-40B4-BE49-F238E27FC236}">
                      <a16:creationId xmlns:a16="http://schemas.microsoft.com/office/drawing/2014/main" id="{63D1F231-7CD2-A339-FAB8-E88FAA21B04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128" y="1232"/>
                  <a:ext cx="112" cy="114"/>
                  <a:chOff x="3744" y="1193"/>
                  <a:chExt cx="94" cy="93"/>
                </a:xfrm>
              </p:grpSpPr>
              <p:sp>
                <p:nvSpPr>
                  <p:cNvPr id="397" name="Oval 301">
                    <a:extLst>
                      <a:ext uri="{FF2B5EF4-FFF2-40B4-BE49-F238E27FC236}">
                        <a16:creationId xmlns:a16="http://schemas.microsoft.com/office/drawing/2014/main" id="{6D953CEC-4277-68DB-2845-3E4B956A355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744" y="1225"/>
                    <a:ext cx="42" cy="44"/>
                  </a:xfrm>
                  <a:prstGeom prst="ellipse">
                    <a:avLst/>
                  </a:prstGeom>
                  <a:solidFill>
                    <a:srgbClr val="42CE45"/>
                  </a:solidFill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398" name="Oval 302">
                    <a:extLst>
                      <a:ext uri="{FF2B5EF4-FFF2-40B4-BE49-F238E27FC236}">
                        <a16:creationId xmlns:a16="http://schemas.microsoft.com/office/drawing/2014/main" id="{D1D28456-474E-1819-7BC1-A998DF594F0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763" y="1205"/>
                    <a:ext cx="60" cy="61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399" name="Oval 303">
                    <a:extLst>
                      <a:ext uri="{FF2B5EF4-FFF2-40B4-BE49-F238E27FC236}">
                        <a16:creationId xmlns:a16="http://schemas.microsoft.com/office/drawing/2014/main" id="{4555EC53-1DB1-08C4-2989-6453CF9AF11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752" y="1193"/>
                    <a:ext cx="43" cy="43"/>
                  </a:xfrm>
                  <a:prstGeom prst="ellipse">
                    <a:avLst/>
                  </a:prstGeom>
                  <a:solidFill>
                    <a:srgbClr val="42CE45"/>
                  </a:solidFill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400" name="Oval 304">
                    <a:extLst>
                      <a:ext uri="{FF2B5EF4-FFF2-40B4-BE49-F238E27FC236}">
                        <a16:creationId xmlns:a16="http://schemas.microsoft.com/office/drawing/2014/main" id="{AF8E19AC-CE07-C800-AEB0-1F6846101DA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787" y="1234"/>
                    <a:ext cx="51" cy="52"/>
                  </a:xfrm>
                  <a:prstGeom prst="ellipse">
                    <a:avLst/>
                  </a:prstGeom>
                  <a:solidFill>
                    <a:srgbClr val="42CE45"/>
                  </a:solidFill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</p:grpSp>
            <p:grpSp>
              <p:nvGrpSpPr>
                <p:cNvPr id="255" name="Group 305">
                  <a:extLst>
                    <a:ext uri="{FF2B5EF4-FFF2-40B4-BE49-F238E27FC236}">
                      <a16:creationId xmlns:a16="http://schemas.microsoft.com/office/drawing/2014/main" id="{8479FB06-1A81-2A1B-1D6D-9F53FA9C49C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408" y="1040"/>
                  <a:ext cx="109" cy="418"/>
                  <a:chOff x="4128" y="1026"/>
                  <a:chExt cx="91" cy="342"/>
                </a:xfrm>
              </p:grpSpPr>
              <p:sp>
                <p:nvSpPr>
                  <p:cNvPr id="395" name="Rectangle 306">
                    <a:extLst>
                      <a:ext uri="{FF2B5EF4-FFF2-40B4-BE49-F238E27FC236}">
                        <a16:creationId xmlns:a16="http://schemas.microsoft.com/office/drawing/2014/main" id="{621F71F7-3B19-5F10-2473-E3B1E2026D2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164" y="1026"/>
                    <a:ext cx="20" cy="252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396" name="Freeform 307">
                    <a:extLst>
                      <a:ext uri="{FF2B5EF4-FFF2-40B4-BE49-F238E27FC236}">
                        <a16:creationId xmlns:a16="http://schemas.microsoft.com/office/drawing/2014/main" id="{49366165-F7BF-F573-E886-EFA1A7D7940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28" y="1276"/>
                    <a:ext cx="91" cy="92"/>
                  </a:xfrm>
                  <a:custGeom>
                    <a:avLst/>
                    <a:gdLst>
                      <a:gd name="T0" fmla="*/ 0 w 183"/>
                      <a:gd name="T1" fmla="*/ 0 h 182"/>
                      <a:gd name="T2" fmla="*/ 0 w 183"/>
                      <a:gd name="T3" fmla="*/ 1 h 182"/>
                      <a:gd name="T4" fmla="*/ 0 w 183"/>
                      <a:gd name="T5" fmla="*/ 0 h 182"/>
                      <a:gd name="T6" fmla="*/ 0 w 183"/>
                      <a:gd name="T7" fmla="*/ 0 h 18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183" h="182">
                        <a:moveTo>
                          <a:pt x="0" y="0"/>
                        </a:moveTo>
                        <a:lnTo>
                          <a:pt x="93" y="182"/>
                        </a:lnTo>
                        <a:lnTo>
                          <a:pt x="18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56" name="Group 308">
                  <a:extLst>
                    <a:ext uri="{FF2B5EF4-FFF2-40B4-BE49-F238E27FC236}">
                      <a16:creationId xmlns:a16="http://schemas.microsoft.com/office/drawing/2014/main" id="{3FD13F4F-3D72-BC62-5B25-79B2A6BFE88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721" y="1105"/>
                  <a:ext cx="64" cy="65"/>
                  <a:chOff x="4149" y="922"/>
                  <a:chExt cx="53" cy="53"/>
                </a:xfrm>
              </p:grpSpPr>
              <p:grpSp>
                <p:nvGrpSpPr>
                  <p:cNvPr id="368" name="Group 309">
                    <a:extLst>
                      <a:ext uri="{FF2B5EF4-FFF2-40B4-BE49-F238E27FC236}">
                        <a16:creationId xmlns:a16="http://schemas.microsoft.com/office/drawing/2014/main" id="{72FB5DBA-1604-B9F2-D23D-ABB01739DCD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149" y="922"/>
                    <a:ext cx="53" cy="53"/>
                    <a:chOff x="4149" y="922"/>
                    <a:chExt cx="53" cy="53"/>
                  </a:xfrm>
                </p:grpSpPr>
                <p:sp>
                  <p:nvSpPr>
                    <p:cNvPr id="370" name="Oval 310">
                      <a:extLst>
                        <a:ext uri="{FF2B5EF4-FFF2-40B4-BE49-F238E27FC236}">
                          <a16:creationId xmlns:a16="http://schemas.microsoft.com/office/drawing/2014/main" id="{E9238B41-D091-CEBC-3135-4F082B4B40B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49" y="922"/>
                      <a:ext cx="53" cy="53"/>
                    </a:xfrm>
                    <a:prstGeom prst="ellipse">
                      <a:avLst/>
                    </a:prstGeom>
                    <a:solidFill>
                      <a:srgbClr val="F0A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371" name="Oval 311">
                      <a:extLst>
                        <a:ext uri="{FF2B5EF4-FFF2-40B4-BE49-F238E27FC236}">
                          <a16:creationId xmlns:a16="http://schemas.microsoft.com/office/drawing/2014/main" id="{6E577BFF-83D7-975A-986A-560E3F9DAE5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49" y="922"/>
                      <a:ext cx="51" cy="52"/>
                    </a:xfrm>
                    <a:prstGeom prst="ellipse">
                      <a:avLst/>
                    </a:prstGeom>
                    <a:solidFill>
                      <a:srgbClr val="F09F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372" name="Oval 312">
                      <a:extLst>
                        <a:ext uri="{FF2B5EF4-FFF2-40B4-BE49-F238E27FC236}">
                          <a16:creationId xmlns:a16="http://schemas.microsoft.com/office/drawing/2014/main" id="{7F1AEC6A-41A8-52F9-A1CF-5D742EE5C55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50" y="923"/>
                      <a:ext cx="49" cy="50"/>
                    </a:xfrm>
                    <a:prstGeom prst="ellipse">
                      <a:avLst/>
                    </a:prstGeom>
                    <a:solidFill>
                      <a:srgbClr val="F09D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373" name="Oval 313">
                      <a:extLst>
                        <a:ext uri="{FF2B5EF4-FFF2-40B4-BE49-F238E27FC236}">
                          <a16:creationId xmlns:a16="http://schemas.microsoft.com/office/drawing/2014/main" id="{3F8AA0CB-A9AF-1F41-0193-F7F386803A2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51" y="924"/>
                      <a:ext cx="48" cy="48"/>
                    </a:xfrm>
                    <a:prstGeom prst="ellipse">
                      <a:avLst/>
                    </a:prstGeom>
                    <a:solidFill>
                      <a:srgbClr val="F09C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374" name="Oval 314">
                      <a:extLst>
                        <a:ext uri="{FF2B5EF4-FFF2-40B4-BE49-F238E27FC236}">
                          <a16:creationId xmlns:a16="http://schemas.microsoft.com/office/drawing/2014/main" id="{D3D0C56B-5B9D-DE30-15B6-69C525518F2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52" y="926"/>
                      <a:ext cx="45" cy="44"/>
                    </a:xfrm>
                    <a:prstGeom prst="ellipse">
                      <a:avLst/>
                    </a:prstGeom>
                    <a:solidFill>
                      <a:srgbClr val="F19A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375" name="Oval 315">
                      <a:extLst>
                        <a:ext uri="{FF2B5EF4-FFF2-40B4-BE49-F238E27FC236}">
                          <a16:creationId xmlns:a16="http://schemas.microsoft.com/office/drawing/2014/main" id="{E0353D1D-6C77-C701-95C0-337F5C05635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53" y="927"/>
                      <a:ext cx="43" cy="42"/>
                    </a:xfrm>
                    <a:prstGeom prst="ellipse">
                      <a:avLst/>
                    </a:prstGeom>
                    <a:solidFill>
                      <a:srgbClr val="F197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376" name="Oval 316">
                      <a:extLst>
                        <a:ext uri="{FF2B5EF4-FFF2-40B4-BE49-F238E27FC236}">
                          <a16:creationId xmlns:a16="http://schemas.microsoft.com/office/drawing/2014/main" id="{DA3576DD-B003-7109-1D17-A53867C69CE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54" y="928"/>
                      <a:ext cx="41" cy="40"/>
                    </a:xfrm>
                    <a:prstGeom prst="ellipse">
                      <a:avLst/>
                    </a:prstGeom>
                    <a:solidFill>
                      <a:srgbClr val="F294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377" name="Oval 317">
                      <a:extLst>
                        <a:ext uri="{FF2B5EF4-FFF2-40B4-BE49-F238E27FC236}">
                          <a16:creationId xmlns:a16="http://schemas.microsoft.com/office/drawing/2014/main" id="{ADC66FAA-E0FE-90EB-9F7E-B62C04A206D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56" y="929"/>
                      <a:ext cx="37" cy="38"/>
                    </a:xfrm>
                    <a:prstGeom prst="ellipse">
                      <a:avLst/>
                    </a:prstGeom>
                    <a:solidFill>
                      <a:srgbClr val="F29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378" name="Oval 318">
                      <a:extLst>
                        <a:ext uri="{FF2B5EF4-FFF2-40B4-BE49-F238E27FC236}">
                          <a16:creationId xmlns:a16="http://schemas.microsoft.com/office/drawing/2014/main" id="{3BEC9C64-4E39-0C63-F08F-71E3C84C5FE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57" y="930"/>
                      <a:ext cx="36" cy="36"/>
                    </a:xfrm>
                    <a:prstGeom prst="ellipse">
                      <a:avLst/>
                    </a:prstGeom>
                    <a:solidFill>
                      <a:srgbClr val="F38B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379" name="Oval 319">
                      <a:extLst>
                        <a:ext uri="{FF2B5EF4-FFF2-40B4-BE49-F238E27FC236}">
                          <a16:creationId xmlns:a16="http://schemas.microsoft.com/office/drawing/2014/main" id="{DF5A60FB-7E2B-7F2A-6CFC-788B970C7B5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58" y="931"/>
                      <a:ext cx="34" cy="34"/>
                    </a:xfrm>
                    <a:prstGeom prst="ellipse">
                      <a:avLst/>
                    </a:prstGeom>
                    <a:solidFill>
                      <a:srgbClr val="F48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380" name="Oval 320">
                      <a:extLst>
                        <a:ext uri="{FF2B5EF4-FFF2-40B4-BE49-F238E27FC236}">
                          <a16:creationId xmlns:a16="http://schemas.microsoft.com/office/drawing/2014/main" id="{2BA2AB11-8C64-DAEA-0576-9849F076F4E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58" y="933"/>
                      <a:ext cx="32" cy="30"/>
                    </a:xfrm>
                    <a:prstGeom prst="ellipse">
                      <a:avLst/>
                    </a:prstGeom>
                    <a:solidFill>
                      <a:srgbClr val="F57F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381" name="Oval 321">
                      <a:extLst>
                        <a:ext uri="{FF2B5EF4-FFF2-40B4-BE49-F238E27FC236}">
                          <a16:creationId xmlns:a16="http://schemas.microsoft.com/office/drawing/2014/main" id="{14AE8BF9-4F64-EB9D-3D87-560C1582509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60" y="933"/>
                      <a:ext cx="29" cy="29"/>
                    </a:xfrm>
                    <a:prstGeom prst="ellipse">
                      <a:avLst/>
                    </a:prstGeom>
                    <a:solidFill>
                      <a:srgbClr val="F678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382" name="Oval 322">
                      <a:extLst>
                        <a:ext uri="{FF2B5EF4-FFF2-40B4-BE49-F238E27FC236}">
                          <a16:creationId xmlns:a16="http://schemas.microsoft.com/office/drawing/2014/main" id="{49E0D835-ADC0-CDF8-27BE-EB140D8D7A0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61" y="934"/>
                      <a:ext cx="27" cy="28"/>
                    </a:xfrm>
                    <a:prstGeom prst="ellipse">
                      <a:avLst/>
                    </a:prstGeom>
                    <a:solidFill>
                      <a:srgbClr val="F771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383" name="Oval 323">
                      <a:extLst>
                        <a:ext uri="{FF2B5EF4-FFF2-40B4-BE49-F238E27FC236}">
                          <a16:creationId xmlns:a16="http://schemas.microsoft.com/office/drawing/2014/main" id="{FD6BBB61-98DE-06F0-A5AE-2EE340142CB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62" y="936"/>
                      <a:ext cx="25" cy="25"/>
                    </a:xfrm>
                    <a:prstGeom prst="ellipse">
                      <a:avLst/>
                    </a:prstGeom>
                    <a:solidFill>
                      <a:srgbClr val="F869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384" name="Oval 324">
                      <a:extLst>
                        <a:ext uri="{FF2B5EF4-FFF2-40B4-BE49-F238E27FC236}">
                          <a16:creationId xmlns:a16="http://schemas.microsoft.com/office/drawing/2014/main" id="{4D12D1AC-7D44-5ECC-826E-6D2DC914031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64" y="937"/>
                      <a:ext cx="23" cy="23"/>
                    </a:xfrm>
                    <a:prstGeom prst="ellipse">
                      <a:avLst/>
                    </a:prstGeom>
                    <a:solidFill>
                      <a:srgbClr val="F96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385" name="Oval 325">
                      <a:extLst>
                        <a:ext uri="{FF2B5EF4-FFF2-40B4-BE49-F238E27FC236}">
                          <a16:creationId xmlns:a16="http://schemas.microsoft.com/office/drawing/2014/main" id="{6CB78B6C-4EA4-00C3-DC8F-1FA0EFA349E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64" y="938"/>
                      <a:ext cx="22" cy="21"/>
                    </a:xfrm>
                    <a:prstGeom prst="ellipse">
                      <a:avLst/>
                    </a:prstGeom>
                    <a:solidFill>
                      <a:srgbClr val="FA57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386" name="Oval 326">
                      <a:extLst>
                        <a:ext uri="{FF2B5EF4-FFF2-40B4-BE49-F238E27FC236}">
                          <a16:creationId xmlns:a16="http://schemas.microsoft.com/office/drawing/2014/main" id="{311F7366-4B58-C47D-F9FC-3501EC91F8B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65" y="939"/>
                      <a:ext cx="19" cy="18"/>
                    </a:xfrm>
                    <a:prstGeom prst="ellipse">
                      <a:avLst/>
                    </a:prstGeom>
                    <a:solidFill>
                      <a:srgbClr val="FB4E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387" name="Oval 327">
                      <a:extLst>
                        <a:ext uri="{FF2B5EF4-FFF2-40B4-BE49-F238E27FC236}">
                          <a16:creationId xmlns:a16="http://schemas.microsoft.com/office/drawing/2014/main" id="{61CBF5BC-CF2A-58CC-0751-36019C3DB88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66" y="940"/>
                      <a:ext cx="17" cy="17"/>
                    </a:xfrm>
                    <a:prstGeom prst="ellipse">
                      <a:avLst/>
                    </a:prstGeom>
                    <a:solidFill>
                      <a:srgbClr val="FC45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388" name="Oval 328">
                      <a:extLst>
                        <a:ext uri="{FF2B5EF4-FFF2-40B4-BE49-F238E27FC236}">
                          <a16:creationId xmlns:a16="http://schemas.microsoft.com/office/drawing/2014/main" id="{FFBBBBDD-AD92-CD2C-C3C7-8269A30DE7A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68" y="941"/>
                      <a:ext cx="14" cy="15"/>
                    </a:xfrm>
                    <a:prstGeom prst="ellipse">
                      <a:avLst/>
                    </a:prstGeom>
                    <a:solidFill>
                      <a:srgbClr val="FC3C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389" name="Oval 329">
                      <a:extLst>
                        <a:ext uri="{FF2B5EF4-FFF2-40B4-BE49-F238E27FC236}">
                          <a16:creationId xmlns:a16="http://schemas.microsoft.com/office/drawing/2014/main" id="{32D479DD-15CF-8126-6648-614BE7EC82D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69" y="943"/>
                      <a:ext cx="12" cy="11"/>
                    </a:xfrm>
                    <a:prstGeom prst="ellipse">
                      <a:avLst/>
                    </a:prstGeom>
                    <a:solidFill>
                      <a:srgbClr val="FD33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390" name="Oval 330">
                      <a:extLst>
                        <a:ext uri="{FF2B5EF4-FFF2-40B4-BE49-F238E27FC236}">
                          <a16:creationId xmlns:a16="http://schemas.microsoft.com/office/drawing/2014/main" id="{AEFC037B-88B3-E9C6-5122-FE2CC4435C4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69" y="944"/>
                      <a:ext cx="11" cy="9"/>
                    </a:xfrm>
                    <a:prstGeom prst="ellipse">
                      <a:avLst/>
                    </a:prstGeom>
                    <a:solidFill>
                      <a:srgbClr val="FD2A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391" name="Oval 331">
                      <a:extLst>
                        <a:ext uri="{FF2B5EF4-FFF2-40B4-BE49-F238E27FC236}">
                          <a16:creationId xmlns:a16="http://schemas.microsoft.com/office/drawing/2014/main" id="{3D2775BC-4136-3AC9-1675-237B09ED184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71" y="945"/>
                      <a:ext cx="8" cy="7"/>
                    </a:xfrm>
                    <a:prstGeom prst="ellipse">
                      <a:avLst/>
                    </a:prstGeom>
                    <a:solidFill>
                      <a:srgbClr val="FE22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392" name="Oval 332">
                      <a:extLst>
                        <a:ext uri="{FF2B5EF4-FFF2-40B4-BE49-F238E27FC236}">
                          <a16:creationId xmlns:a16="http://schemas.microsoft.com/office/drawing/2014/main" id="{5BC4D8A2-BAB2-67AA-D068-4F32C9BD4B4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72" y="946"/>
                      <a:ext cx="5" cy="5"/>
                    </a:xfrm>
                    <a:prstGeom prst="ellipse">
                      <a:avLst/>
                    </a:prstGeom>
                    <a:solidFill>
                      <a:srgbClr val="FE19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393" name="Oval 333">
                      <a:extLst>
                        <a:ext uri="{FF2B5EF4-FFF2-40B4-BE49-F238E27FC236}">
                          <a16:creationId xmlns:a16="http://schemas.microsoft.com/office/drawing/2014/main" id="{38505E98-8CCE-E63D-CEF2-272561F2CAC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73" y="947"/>
                      <a:ext cx="3" cy="3"/>
                    </a:xfrm>
                    <a:prstGeom prst="ellipse">
                      <a:avLst/>
                    </a:prstGeom>
                    <a:solidFill>
                      <a:srgbClr val="FE1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394" name="Oval 334">
                      <a:extLst>
                        <a:ext uri="{FF2B5EF4-FFF2-40B4-BE49-F238E27FC236}">
                          <a16:creationId xmlns:a16="http://schemas.microsoft.com/office/drawing/2014/main" id="{94527A31-753D-9C65-7826-5EEF9CDC6DB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74" y="948"/>
                      <a:ext cx="1" cy="1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</p:grpSp>
              <p:sp>
                <p:nvSpPr>
                  <p:cNvPr id="369" name="Oval 335">
                    <a:extLst>
                      <a:ext uri="{FF2B5EF4-FFF2-40B4-BE49-F238E27FC236}">
                        <a16:creationId xmlns:a16="http://schemas.microsoft.com/office/drawing/2014/main" id="{847BF3F5-44A2-CF7A-3297-82639CCEDC3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149" y="922"/>
                    <a:ext cx="53" cy="53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</p:grpSp>
            <p:grpSp>
              <p:nvGrpSpPr>
                <p:cNvPr id="257" name="Group 336">
                  <a:extLst>
                    <a:ext uri="{FF2B5EF4-FFF2-40B4-BE49-F238E27FC236}">
                      <a16:creationId xmlns:a16="http://schemas.microsoft.com/office/drawing/2014/main" id="{F7BFF7AB-2FF2-35AE-9680-732907152D1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696" y="1232"/>
                  <a:ext cx="109" cy="418"/>
                  <a:chOff x="4128" y="1026"/>
                  <a:chExt cx="91" cy="342"/>
                </a:xfrm>
              </p:grpSpPr>
              <p:sp>
                <p:nvSpPr>
                  <p:cNvPr id="366" name="Rectangle 337">
                    <a:extLst>
                      <a:ext uri="{FF2B5EF4-FFF2-40B4-BE49-F238E27FC236}">
                        <a16:creationId xmlns:a16="http://schemas.microsoft.com/office/drawing/2014/main" id="{F9E01B54-8225-C6D5-68C2-8557C6368FA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164" y="1026"/>
                    <a:ext cx="20" cy="252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367" name="Freeform 338">
                    <a:extLst>
                      <a:ext uri="{FF2B5EF4-FFF2-40B4-BE49-F238E27FC236}">
                        <a16:creationId xmlns:a16="http://schemas.microsoft.com/office/drawing/2014/main" id="{1ED0DDED-CDB0-EA55-2F9A-CA386E3B82B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28" y="1276"/>
                    <a:ext cx="91" cy="92"/>
                  </a:xfrm>
                  <a:custGeom>
                    <a:avLst/>
                    <a:gdLst>
                      <a:gd name="T0" fmla="*/ 0 w 183"/>
                      <a:gd name="T1" fmla="*/ 0 h 182"/>
                      <a:gd name="T2" fmla="*/ 0 w 183"/>
                      <a:gd name="T3" fmla="*/ 1 h 182"/>
                      <a:gd name="T4" fmla="*/ 0 w 183"/>
                      <a:gd name="T5" fmla="*/ 0 h 182"/>
                      <a:gd name="T6" fmla="*/ 0 w 183"/>
                      <a:gd name="T7" fmla="*/ 0 h 18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183" h="182">
                        <a:moveTo>
                          <a:pt x="0" y="0"/>
                        </a:moveTo>
                        <a:lnTo>
                          <a:pt x="93" y="182"/>
                        </a:lnTo>
                        <a:lnTo>
                          <a:pt x="18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58" name="Group 339">
                  <a:extLst>
                    <a:ext uri="{FF2B5EF4-FFF2-40B4-BE49-F238E27FC236}">
                      <a16:creationId xmlns:a16="http://schemas.microsoft.com/office/drawing/2014/main" id="{6CFC6F95-1565-2B14-F311-223D20A2DBF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913" y="961"/>
                  <a:ext cx="64" cy="65"/>
                  <a:chOff x="4149" y="922"/>
                  <a:chExt cx="53" cy="53"/>
                </a:xfrm>
              </p:grpSpPr>
              <p:grpSp>
                <p:nvGrpSpPr>
                  <p:cNvPr id="339" name="Group 340">
                    <a:extLst>
                      <a:ext uri="{FF2B5EF4-FFF2-40B4-BE49-F238E27FC236}">
                        <a16:creationId xmlns:a16="http://schemas.microsoft.com/office/drawing/2014/main" id="{F60E182C-09FF-9C84-162E-ACC68AA3450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149" y="922"/>
                    <a:ext cx="53" cy="53"/>
                    <a:chOff x="4149" y="922"/>
                    <a:chExt cx="53" cy="53"/>
                  </a:xfrm>
                </p:grpSpPr>
                <p:sp>
                  <p:nvSpPr>
                    <p:cNvPr id="341" name="Oval 341">
                      <a:extLst>
                        <a:ext uri="{FF2B5EF4-FFF2-40B4-BE49-F238E27FC236}">
                          <a16:creationId xmlns:a16="http://schemas.microsoft.com/office/drawing/2014/main" id="{CE3051C7-E46A-9133-D7B1-EDA8A508BB8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49" y="922"/>
                      <a:ext cx="53" cy="53"/>
                    </a:xfrm>
                    <a:prstGeom prst="ellipse">
                      <a:avLst/>
                    </a:prstGeom>
                    <a:solidFill>
                      <a:srgbClr val="F0A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342" name="Oval 342">
                      <a:extLst>
                        <a:ext uri="{FF2B5EF4-FFF2-40B4-BE49-F238E27FC236}">
                          <a16:creationId xmlns:a16="http://schemas.microsoft.com/office/drawing/2014/main" id="{D574B5D8-8412-C7AB-8D33-31B3D1B875E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49" y="922"/>
                      <a:ext cx="51" cy="52"/>
                    </a:xfrm>
                    <a:prstGeom prst="ellipse">
                      <a:avLst/>
                    </a:prstGeom>
                    <a:solidFill>
                      <a:srgbClr val="F09F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343" name="Oval 343">
                      <a:extLst>
                        <a:ext uri="{FF2B5EF4-FFF2-40B4-BE49-F238E27FC236}">
                          <a16:creationId xmlns:a16="http://schemas.microsoft.com/office/drawing/2014/main" id="{B209E6AF-A746-66A4-CADF-807863198D8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50" y="923"/>
                      <a:ext cx="49" cy="50"/>
                    </a:xfrm>
                    <a:prstGeom prst="ellipse">
                      <a:avLst/>
                    </a:prstGeom>
                    <a:solidFill>
                      <a:srgbClr val="F09D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344" name="Oval 344">
                      <a:extLst>
                        <a:ext uri="{FF2B5EF4-FFF2-40B4-BE49-F238E27FC236}">
                          <a16:creationId xmlns:a16="http://schemas.microsoft.com/office/drawing/2014/main" id="{E18AA5F0-01A4-8E2C-9003-BBD65DDAEC1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51" y="924"/>
                      <a:ext cx="48" cy="48"/>
                    </a:xfrm>
                    <a:prstGeom prst="ellipse">
                      <a:avLst/>
                    </a:prstGeom>
                    <a:solidFill>
                      <a:srgbClr val="F09C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345" name="Oval 345">
                      <a:extLst>
                        <a:ext uri="{FF2B5EF4-FFF2-40B4-BE49-F238E27FC236}">
                          <a16:creationId xmlns:a16="http://schemas.microsoft.com/office/drawing/2014/main" id="{E18C58F9-E925-5E8D-48BD-050E4C1C1AF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52" y="926"/>
                      <a:ext cx="45" cy="44"/>
                    </a:xfrm>
                    <a:prstGeom prst="ellipse">
                      <a:avLst/>
                    </a:prstGeom>
                    <a:solidFill>
                      <a:srgbClr val="F19A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346" name="Oval 346">
                      <a:extLst>
                        <a:ext uri="{FF2B5EF4-FFF2-40B4-BE49-F238E27FC236}">
                          <a16:creationId xmlns:a16="http://schemas.microsoft.com/office/drawing/2014/main" id="{EC825CDE-5667-EAB8-FD65-7BFF3EC9E3A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53" y="927"/>
                      <a:ext cx="43" cy="42"/>
                    </a:xfrm>
                    <a:prstGeom prst="ellipse">
                      <a:avLst/>
                    </a:prstGeom>
                    <a:solidFill>
                      <a:srgbClr val="F197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347" name="Oval 347">
                      <a:extLst>
                        <a:ext uri="{FF2B5EF4-FFF2-40B4-BE49-F238E27FC236}">
                          <a16:creationId xmlns:a16="http://schemas.microsoft.com/office/drawing/2014/main" id="{153462F8-7CB7-B6CA-EA1E-355A34F513B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54" y="928"/>
                      <a:ext cx="41" cy="40"/>
                    </a:xfrm>
                    <a:prstGeom prst="ellipse">
                      <a:avLst/>
                    </a:prstGeom>
                    <a:solidFill>
                      <a:srgbClr val="F294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348" name="Oval 348">
                      <a:extLst>
                        <a:ext uri="{FF2B5EF4-FFF2-40B4-BE49-F238E27FC236}">
                          <a16:creationId xmlns:a16="http://schemas.microsoft.com/office/drawing/2014/main" id="{014CD5A6-5DA5-055E-C7F6-CF188DADFD9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56" y="929"/>
                      <a:ext cx="37" cy="38"/>
                    </a:xfrm>
                    <a:prstGeom prst="ellipse">
                      <a:avLst/>
                    </a:prstGeom>
                    <a:solidFill>
                      <a:srgbClr val="F29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349" name="Oval 349">
                      <a:extLst>
                        <a:ext uri="{FF2B5EF4-FFF2-40B4-BE49-F238E27FC236}">
                          <a16:creationId xmlns:a16="http://schemas.microsoft.com/office/drawing/2014/main" id="{DFC98F35-5291-1B7A-0000-71B74D55124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57" y="930"/>
                      <a:ext cx="36" cy="36"/>
                    </a:xfrm>
                    <a:prstGeom prst="ellipse">
                      <a:avLst/>
                    </a:prstGeom>
                    <a:solidFill>
                      <a:srgbClr val="F38B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350" name="Oval 350">
                      <a:extLst>
                        <a:ext uri="{FF2B5EF4-FFF2-40B4-BE49-F238E27FC236}">
                          <a16:creationId xmlns:a16="http://schemas.microsoft.com/office/drawing/2014/main" id="{529A5E9B-0B17-3A12-03B7-4A286EFAAE5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58" y="931"/>
                      <a:ext cx="34" cy="34"/>
                    </a:xfrm>
                    <a:prstGeom prst="ellipse">
                      <a:avLst/>
                    </a:prstGeom>
                    <a:solidFill>
                      <a:srgbClr val="F48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351" name="Oval 351">
                      <a:extLst>
                        <a:ext uri="{FF2B5EF4-FFF2-40B4-BE49-F238E27FC236}">
                          <a16:creationId xmlns:a16="http://schemas.microsoft.com/office/drawing/2014/main" id="{0DB3E6C1-0281-33C4-6FCE-7BB1AC078D1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58" y="933"/>
                      <a:ext cx="32" cy="30"/>
                    </a:xfrm>
                    <a:prstGeom prst="ellipse">
                      <a:avLst/>
                    </a:prstGeom>
                    <a:solidFill>
                      <a:srgbClr val="F57F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352" name="Oval 352">
                      <a:extLst>
                        <a:ext uri="{FF2B5EF4-FFF2-40B4-BE49-F238E27FC236}">
                          <a16:creationId xmlns:a16="http://schemas.microsoft.com/office/drawing/2014/main" id="{4B388FE0-1384-4493-C3BF-69E019CADC2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60" y="933"/>
                      <a:ext cx="29" cy="29"/>
                    </a:xfrm>
                    <a:prstGeom prst="ellipse">
                      <a:avLst/>
                    </a:prstGeom>
                    <a:solidFill>
                      <a:srgbClr val="F678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353" name="Oval 353">
                      <a:extLst>
                        <a:ext uri="{FF2B5EF4-FFF2-40B4-BE49-F238E27FC236}">
                          <a16:creationId xmlns:a16="http://schemas.microsoft.com/office/drawing/2014/main" id="{B72094D2-D55E-2D10-74AE-EFB7A8FD6AB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61" y="934"/>
                      <a:ext cx="27" cy="28"/>
                    </a:xfrm>
                    <a:prstGeom prst="ellipse">
                      <a:avLst/>
                    </a:prstGeom>
                    <a:solidFill>
                      <a:srgbClr val="F771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354" name="Oval 354">
                      <a:extLst>
                        <a:ext uri="{FF2B5EF4-FFF2-40B4-BE49-F238E27FC236}">
                          <a16:creationId xmlns:a16="http://schemas.microsoft.com/office/drawing/2014/main" id="{18FB5E96-CBA3-E76B-A142-4976BFF868C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62" y="936"/>
                      <a:ext cx="25" cy="25"/>
                    </a:xfrm>
                    <a:prstGeom prst="ellipse">
                      <a:avLst/>
                    </a:prstGeom>
                    <a:solidFill>
                      <a:srgbClr val="F869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355" name="Oval 355">
                      <a:extLst>
                        <a:ext uri="{FF2B5EF4-FFF2-40B4-BE49-F238E27FC236}">
                          <a16:creationId xmlns:a16="http://schemas.microsoft.com/office/drawing/2014/main" id="{D120EB0D-CEF2-0A16-9583-758B5943163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64" y="937"/>
                      <a:ext cx="23" cy="23"/>
                    </a:xfrm>
                    <a:prstGeom prst="ellipse">
                      <a:avLst/>
                    </a:prstGeom>
                    <a:solidFill>
                      <a:srgbClr val="F96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356" name="Oval 356">
                      <a:extLst>
                        <a:ext uri="{FF2B5EF4-FFF2-40B4-BE49-F238E27FC236}">
                          <a16:creationId xmlns:a16="http://schemas.microsoft.com/office/drawing/2014/main" id="{8CA17BB2-0415-B091-EC89-45C2B426748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64" y="938"/>
                      <a:ext cx="22" cy="21"/>
                    </a:xfrm>
                    <a:prstGeom prst="ellipse">
                      <a:avLst/>
                    </a:prstGeom>
                    <a:solidFill>
                      <a:srgbClr val="FA57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357" name="Oval 357">
                      <a:extLst>
                        <a:ext uri="{FF2B5EF4-FFF2-40B4-BE49-F238E27FC236}">
                          <a16:creationId xmlns:a16="http://schemas.microsoft.com/office/drawing/2014/main" id="{5456EB0D-1A60-FBA9-5060-B7CBB21905B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65" y="939"/>
                      <a:ext cx="19" cy="18"/>
                    </a:xfrm>
                    <a:prstGeom prst="ellipse">
                      <a:avLst/>
                    </a:prstGeom>
                    <a:solidFill>
                      <a:srgbClr val="FB4E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358" name="Oval 358">
                      <a:extLst>
                        <a:ext uri="{FF2B5EF4-FFF2-40B4-BE49-F238E27FC236}">
                          <a16:creationId xmlns:a16="http://schemas.microsoft.com/office/drawing/2014/main" id="{F25A0E83-4D3E-A467-70E1-2BA872B5C38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66" y="940"/>
                      <a:ext cx="17" cy="17"/>
                    </a:xfrm>
                    <a:prstGeom prst="ellipse">
                      <a:avLst/>
                    </a:prstGeom>
                    <a:solidFill>
                      <a:srgbClr val="FC45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359" name="Oval 359">
                      <a:extLst>
                        <a:ext uri="{FF2B5EF4-FFF2-40B4-BE49-F238E27FC236}">
                          <a16:creationId xmlns:a16="http://schemas.microsoft.com/office/drawing/2014/main" id="{128833EC-B2AE-7447-591F-B30CF6E98E8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68" y="941"/>
                      <a:ext cx="14" cy="15"/>
                    </a:xfrm>
                    <a:prstGeom prst="ellipse">
                      <a:avLst/>
                    </a:prstGeom>
                    <a:solidFill>
                      <a:srgbClr val="FC3C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360" name="Oval 360">
                      <a:extLst>
                        <a:ext uri="{FF2B5EF4-FFF2-40B4-BE49-F238E27FC236}">
                          <a16:creationId xmlns:a16="http://schemas.microsoft.com/office/drawing/2014/main" id="{C8D0804C-06BF-BA9B-08E1-C1687571FE2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69" y="943"/>
                      <a:ext cx="12" cy="11"/>
                    </a:xfrm>
                    <a:prstGeom prst="ellipse">
                      <a:avLst/>
                    </a:prstGeom>
                    <a:solidFill>
                      <a:srgbClr val="FD33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361" name="Oval 361">
                      <a:extLst>
                        <a:ext uri="{FF2B5EF4-FFF2-40B4-BE49-F238E27FC236}">
                          <a16:creationId xmlns:a16="http://schemas.microsoft.com/office/drawing/2014/main" id="{2BADC3DF-9CD2-C11F-DE3D-6059D52D96F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69" y="944"/>
                      <a:ext cx="11" cy="9"/>
                    </a:xfrm>
                    <a:prstGeom prst="ellipse">
                      <a:avLst/>
                    </a:prstGeom>
                    <a:solidFill>
                      <a:srgbClr val="FD2A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362" name="Oval 362">
                      <a:extLst>
                        <a:ext uri="{FF2B5EF4-FFF2-40B4-BE49-F238E27FC236}">
                          <a16:creationId xmlns:a16="http://schemas.microsoft.com/office/drawing/2014/main" id="{E47D3080-3F39-1085-B612-53587343D87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71" y="945"/>
                      <a:ext cx="8" cy="7"/>
                    </a:xfrm>
                    <a:prstGeom prst="ellipse">
                      <a:avLst/>
                    </a:prstGeom>
                    <a:solidFill>
                      <a:srgbClr val="FE22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363" name="Oval 363">
                      <a:extLst>
                        <a:ext uri="{FF2B5EF4-FFF2-40B4-BE49-F238E27FC236}">
                          <a16:creationId xmlns:a16="http://schemas.microsoft.com/office/drawing/2014/main" id="{A29D6545-55B6-AAA0-EB49-E8A4F43A82D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72" y="946"/>
                      <a:ext cx="5" cy="5"/>
                    </a:xfrm>
                    <a:prstGeom prst="ellipse">
                      <a:avLst/>
                    </a:prstGeom>
                    <a:solidFill>
                      <a:srgbClr val="FE19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364" name="Oval 364">
                      <a:extLst>
                        <a:ext uri="{FF2B5EF4-FFF2-40B4-BE49-F238E27FC236}">
                          <a16:creationId xmlns:a16="http://schemas.microsoft.com/office/drawing/2014/main" id="{38D56530-2DC4-9D02-D74E-18B4B0957DB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73" y="947"/>
                      <a:ext cx="3" cy="3"/>
                    </a:xfrm>
                    <a:prstGeom prst="ellipse">
                      <a:avLst/>
                    </a:prstGeom>
                    <a:solidFill>
                      <a:srgbClr val="FE1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365" name="Oval 365">
                      <a:extLst>
                        <a:ext uri="{FF2B5EF4-FFF2-40B4-BE49-F238E27FC236}">
                          <a16:creationId xmlns:a16="http://schemas.microsoft.com/office/drawing/2014/main" id="{D00F24E2-AA14-4497-A158-614A79E8809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74" y="948"/>
                      <a:ext cx="1" cy="1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</p:grpSp>
              <p:sp>
                <p:nvSpPr>
                  <p:cNvPr id="340" name="Oval 366">
                    <a:extLst>
                      <a:ext uri="{FF2B5EF4-FFF2-40B4-BE49-F238E27FC236}">
                        <a16:creationId xmlns:a16="http://schemas.microsoft.com/office/drawing/2014/main" id="{000B14A9-221E-9F78-3458-83BB29901ED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149" y="922"/>
                    <a:ext cx="53" cy="53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</p:grpSp>
            <p:grpSp>
              <p:nvGrpSpPr>
                <p:cNvPr id="259" name="Group 367">
                  <a:extLst>
                    <a:ext uri="{FF2B5EF4-FFF2-40B4-BE49-F238E27FC236}">
                      <a16:creationId xmlns:a16="http://schemas.microsoft.com/office/drawing/2014/main" id="{4F72FDF8-3425-5D2A-E1BB-2ABC63F3879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88" y="1088"/>
                  <a:ext cx="109" cy="418"/>
                  <a:chOff x="4128" y="1026"/>
                  <a:chExt cx="91" cy="342"/>
                </a:xfrm>
              </p:grpSpPr>
              <p:sp>
                <p:nvSpPr>
                  <p:cNvPr id="337" name="Rectangle 368">
                    <a:extLst>
                      <a:ext uri="{FF2B5EF4-FFF2-40B4-BE49-F238E27FC236}">
                        <a16:creationId xmlns:a16="http://schemas.microsoft.com/office/drawing/2014/main" id="{EDECD3EE-7FFE-EF22-1FBA-8C4D1940EFB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164" y="1026"/>
                    <a:ext cx="20" cy="252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338" name="Freeform 369">
                    <a:extLst>
                      <a:ext uri="{FF2B5EF4-FFF2-40B4-BE49-F238E27FC236}">
                        <a16:creationId xmlns:a16="http://schemas.microsoft.com/office/drawing/2014/main" id="{9EBA50D5-3009-1154-3886-67BFE2FB101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28" y="1276"/>
                    <a:ext cx="91" cy="92"/>
                  </a:xfrm>
                  <a:custGeom>
                    <a:avLst/>
                    <a:gdLst>
                      <a:gd name="T0" fmla="*/ 0 w 183"/>
                      <a:gd name="T1" fmla="*/ 0 h 182"/>
                      <a:gd name="T2" fmla="*/ 0 w 183"/>
                      <a:gd name="T3" fmla="*/ 1 h 182"/>
                      <a:gd name="T4" fmla="*/ 0 w 183"/>
                      <a:gd name="T5" fmla="*/ 0 h 182"/>
                      <a:gd name="T6" fmla="*/ 0 w 183"/>
                      <a:gd name="T7" fmla="*/ 0 h 18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183" h="182">
                        <a:moveTo>
                          <a:pt x="0" y="0"/>
                        </a:moveTo>
                        <a:lnTo>
                          <a:pt x="93" y="182"/>
                        </a:lnTo>
                        <a:lnTo>
                          <a:pt x="18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60" name="Group 370">
                  <a:extLst>
                    <a:ext uri="{FF2B5EF4-FFF2-40B4-BE49-F238E27FC236}">
                      <a16:creationId xmlns:a16="http://schemas.microsoft.com/office/drawing/2014/main" id="{0DF1A33C-E910-D5E9-71F0-9707214D9E5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393" y="992"/>
                  <a:ext cx="64" cy="65"/>
                  <a:chOff x="4149" y="922"/>
                  <a:chExt cx="53" cy="53"/>
                </a:xfrm>
              </p:grpSpPr>
              <p:grpSp>
                <p:nvGrpSpPr>
                  <p:cNvPr id="310" name="Group 371">
                    <a:extLst>
                      <a:ext uri="{FF2B5EF4-FFF2-40B4-BE49-F238E27FC236}">
                        <a16:creationId xmlns:a16="http://schemas.microsoft.com/office/drawing/2014/main" id="{EC9E7D1F-CF94-B45E-ED31-D0B5F308791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149" y="922"/>
                    <a:ext cx="53" cy="53"/>
                    <a:chOff x="4149" y="922"/>
                    <a:chExt cx="53" cy="53"/>
                  </a:xfrm>
                </p:grpSpPr>
                <p:sp>
                  <p:nvSpPr>
                    <p:cNvPr id="312" name="Oval 372">
                      <a:extLst>
                        <a:ext uri="{FF2B5EF4-FFF2-40B4-BE49-F238E27FC236}">
                          <a16:creationId xmlns:a16="http://schemas.microsoft.com/office/drawing/2014/main" id="{45B79824-8571-AF01-CC4E-B5EF983DECF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49" y="922"/>
                      <a:ext cx="53" cy="53"/>
                    </a:xfrm>
                    <a:prstGeom prst="ellipse">
                      <a:avLst/>
                    </a:prstGeom>
                    <a:solidFill>
                      <a:srgbClr val="F0A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313" name="Oval 373">
                      <a:extLst>
                        <a:ext uri="{FF2B5EF4-FFF2-40B4-BE49-F238E27FC236}">
                          <a16:creationId xmlns:a16="http://schemas.microsoft.com/office/drawing/2014/main" id="{B3D31DA2-7709-98DB-012F-5A6F25D8CDB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49" y="922"/>
                      <a:ext cx="51" cy="52"/>
                    </a:xfrm>
                    <a:prstGeom prst="ellipse">
                      <a:avLst/>
                    </a:prstGeom>
                    <a:solidFill>
                      <a:srgbClr val="F09F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314" name="Oval 374">
                      <a:extLst>
                        <a:ext uri="{FF2B5EF4-FFF2-40B4-BE49-F238E27FC236}">
                          <a16:creationId xmlns:a16="http://schemas.microsoft.com/office/drawing/2014/main" id="{03E30B70-8C4F-9CA8-A233-098A23EE56F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50" y="923"/>
                      <a:ext cx="49" cy="50"/>
                    </a:xfrm>
                    <a:prstGeom prst="ellipse">
                      <a:avLst/>
                    </a:prstGeom>
                    <a:solidFill>
                      <a:srgbClr val="F09D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315" name="Oval 375">
                      <a:extLst>
                        <a:ext uri="{FF2B5EF4-FFF2-40B4-BE49-F238E27FC236}">
                          <a16:creationId xmlns:a16="http://schemas.microsoft.com/office/drawing/2014/main" id="{CAD20EBD-5433-F598-7926-92C69889FC1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51" y="924"/>
                      <a:ext cx="48" cy="48"/>
                    </a:xfrm>
                    <a:prstGeom prst="ellipse">
                      <a:avLst/>
                    </a:prstGeom>
                    <a:solidFill>
                      <a:srgbClr val="F09C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316" name="Oval 376">
                      <a:extLst>
                        <a:ext uri="{FF2B5EF4-FFF2-40B4-BE49-F238E27FC236}">
                          <a16:creationId xmlns:a16="http://schemas.microsoft.com/office/drawing/2014/main" id="{68C798CA-0D3B-1951-7895-A4E9EBEF65A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52" y="926"/>
                      <a:ext cx="45" cy="44"/>
                    </a:xfrm>
                    <a:prstGeom prst="ellipse">
                      <a:avLst/>
                    </a:prstGeom>
                    <a:solidFill>
                      <a:srgbClr val="F19A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317" name="Oval 377">
                      <a:extLst>
                        <a:ext uri="{FF2B5EF4-FFF2-40B4-BE49-F238E27FC236}">
                          <a16:creationId xmlns:a16="http://schemas.microsoft.com/office/drawing/2014/main" id="{43DF4F3F-6D9F-B1C2-E4DB-03DA37D302C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53" y="927"/>
                      <a:ext cx="43" cy="42"/>
                    </a:xfrm>
                    <a:prstGeom prst="ellipse">
                      <a:avLst/>
                    </a:prstGeom>
                    <a:solidFill>
                      <a:srgbClr val="F197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318" name="Oval 378">
                      <a:extLst>
                        <a:ext uri="{FF2B5EF4-FFF2-40B4-BE49-F238E27FC236}">
                          <a16:creationId xmlns:a16="http://schemas.microsoft.com/office/drawing/2014/main" id="{359AEE5D-B8FE-0446-60C1-A975D109E6D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54" y="928"/>
                      <a:ext cx="41" cy="40"/>
                    </a:xfrm>
                    <a:prstGeom prst="ellipse">
                      <a:avLst/>
                    </a:prstGeom>
                    <a:solidFill>
                      <a:srgbClr val="F294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319" name="Oval 379">
                      <a:extLst>
                        <a:ext uri="{FF2B5EF4-FFF2-40B4-BE49-F238E27FC236}">
                          <a16:creationId xmlns:a16="http://schemas.microsoft.com/office/drawing/2014/main" id="{99162F25-67BD-4DE4-8C58-6FA5EFBAEC9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56" y="929"/>
                      <a:ext cx="37" cy="38"/>
                    </a:xfrm>
                    <a:prstGeom prst="ellipse">
                      <a:avLst/>
                    </a:prstGeom>
                    <a:solidFill>
                      <a:srgbClr val="F29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320" name="Oval 380">
                      <a:extLst>
                        <a:ext uri="{FF2B5EF4-FFF2-40B4-BE49-F238E27FC236}">
                          <a16:creationId xmlns:a16="http://schemas.microsoft.com/office/drawing/2014/main" id="{5DC7130E-7CEF-2F56-7EC8-96E05057778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57" y="930"/>
                      <a:ext cx="36" cy="36"/>
                    </a:xfrm>
                    <a:prstGeom prst="ellipse">
                      <a:avLst/>
                    </a:prstGeom>
                    <a:solidFill>
                      <a:srgbClr val="F38B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321" name="Oval 381">
                      <a:extLst>
                        <a:ext uri="{FF2B5EF4-FFF2-40B4-BE49-F238E27FC236}">
                          <a16:creationId xmlns:a16="http://schemas.microsoft.com/office/drawing/2014/main" id="{10C3AF6D-6664-E908-0007-C3C9B587A7D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58" y="931"/>
                      <a:ext cx="34" cy="34"/>
                    </a:xfrm>
                    <a:prstGeom prst="ellipse">
                      <a:avLst/>
                    </a:prstGeom>
                    <a:solidFill>
                      <a:srgbClr val="F48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322" name="Oval 382">
                      <a:extLst>
                        <a:ext uri="{FF2B5EF4-FFF2-40B4-BE49-F238E27FC236}">
                          <a16:creationId xmlns:a16="http://schemas.microsoft.com/office/drawing/2014/main" id="{D1420B6D-B0D9-FC87-57E7-B4ED56FF85C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58" y="933"/>
                      <a:ext cx="32" cy="30"/>
                    </a:xfrm>
                    <a:prstGeom prst="ellipse">
                      <a:avLst/>
                    </a:prstGeom>
                    <a:solidFill>
                      <a:srgbClr val="F57F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323" name="Oval 383">
                      <a:extLst>
                        <a:ext uri="{FF2B5EF4-FFF2-40B4-BE49-F238E27FC236}">
                          <a16:creationId xmlns:a16="http://schemas.microsoft.com/office/drawing/2014/main" id="{C7037B13-5765-A0E6-BE56-3E99E239BF0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60" y="933"/>
                      <a:ext cx="29" cy="29"/>
                    </a:xfrm>
                    <a:prstGeom prst="ellipse">
                      <a:avLst/>
                    </a:prstGeom>
                    <a:solidFill>
                      <a:srgbClr val="F678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324" name="Oval 384">
                      <a:extLst>
                        <a:ext uri="{FF2B5EF4-FFF2-40B4-BE49-F238E27FC236}">
                          <a16:creationId xmlns:a16="http://schemas.microsoft.com/office/drawing/2014/main" id="{9ED8ACDA-8B96-8269-5DAA-BA4601B8941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61" y="934"/>
                      <a:ext cx="27" cy="28"/>
                    </a:xfrm>
                    <a:prstGeom prst="ellipse">
                      <a:avLst/>
                    </a:prstGeom>
                    <a:solidFill>
                      <a:srgbClr val="F771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325" name="Oval 385">
                      <a:extLst>
                        <a:ext uri="{FF2B5EF4-FFF2-40B4-BE49-F238E27FC236}">
                          <a16:creationId xmlns:a16="http://schemas.microsoft.com/office/drawing/2014/main" id="{063FCD7D-79A7-83AC-C789-2CEB53CAB88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62" y="936"/>
                      <a:ext cx="25" cy="25"/>
                    </a:xfrm>
                    <a:prstGeom prst="ellipse">
                      <a:avLst/>
                    </a:prstGeom>
                    <a:solidFill>
                      <a:srgbClr val="F869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326" name="Oval 386">
                      <a:extLst>
                        <a:ext uri="{FF2B5EF4-FFF2-40B4-BE49-F238E27FC236}">
                          <a16:creationId xmlns:a16="http://schemas.microsoft.com/office/drawing/2014/main" id="{9EF4FAD3-2CB0-3F42-483D-D4FF97B1F72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64" y="937"/>
                      <a:ext cx="23" cy="23"/>
                    </a:xfrm>
                    <a:prstGeom prst="ellipse">
                      <a:avLst/>
                    </a:prstGeom>
                    <a:solidFill>
                      <a:srgbClr val="F96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327" name="Oval 387">
                      <a:extLst>
                        <a:ext uri="{FF2B5EF4-FFF2-40B4-BE49-F238E27FC236}">
                          <a16:creationId xmlns:a16="http://schemas.microsoft.com/office/drawing/2014/main" id="{A045AC6A-32B5-C14C-B5B1-98FAB5DFAFE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64" y="938"/>
                      <a:ext cx="22" cy="21"/>
                    </a:xfrm>
                    <a:prstGeom prst="ellipse">
                      <a:avLst/>
                    </a:prstGeom>
                    <a:solidFill>
                      <a:srgbClr val="FA57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328" name="Oval 388">
                      <a:extLst>
                        <a:ext uri="{FF2B5EF4-FFF2-40B4-BE49-F238E27FC236}">
                          <a16:creationId xmlns:a16="http://schemas.microsoft.com/office/drawing/2014/main" id="{5721D197-E995-2111-54B2-30DC7694A40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65" y="939"/>
                      <a:ext cx="19" cy="18"/>
                    </a:xfrm>
                    <a:prstGeom prst="ellipse">
                      <a:avLst/>
                    </a:prstGeom>
                    <a:solidFill>
                      <a:srgbClr val="FB4E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329" name="Oval 389">
                      <a:extLst>
                        <a:ext uri="{FF2B5EF4-FFF2-40B4-BE49-F238E27FC236}">
                          <a16:creationId xmlns:a16="http://schemas.microsoft.com/office/drawing/2014/main" id="{F636AAD6-6B9D-A0A6-5614-7425701CA4D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66" y="940"/>
                      <a:ext cx="17" cy="17"/>
                    </a:xfrm>
                    <a:prstGeom prst="ellipse">
                      <a:avLst/>
                    </a:prstGeom>
                    <a:solidFill>
                      <a:srgbClr val="FC45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330" name="Oval 390">
                      <a:extLst>
                        <a:ext uri="{FF2B5EF4-FFF2-40B4-BE49-F238E27FC236}">
                          <a16:creationId xmlns:a16="http://schemas.microsoft.com/office/drawing/2014/main" id="{0AB5E5FB-243C-3131-0EBB-765C10F4842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68" y="941"/>
                      <a:ext cx="14" cy="15"/>
                    </a:xfrm>
                    <a:prstGeom prst="ellipse">
                      <a:avLst/>
                    </a:prstGeom>
                    <a:solidFill>
                      <a:srgbClr val="FC3C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331" name="Oval 391">
                      <a:extLst>
                        <a:ext uri="{FF2B5EF4-FFF2-40B4-BE49-F238E27FC236}">
                          <a16:creationId xmlns:a16="http://schemas.microsoft.com/office/drawing/2014/main" id="{3383175E-ED19-5738-B17B-727FB77045C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69" y="943"/>
                      <a:ext cx="12" cy="11"/>
                    </a:xfrm>
                    <a:prstGeom prst="ellipse">
                      <a:avLst/>
                    </a:prstGeom>
                    <a:solidFill>
                      <a:srgbClr val="FD33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332" name="Oval 392">
                      <a:extLst>
                        <a:ext uri="{FF2B5EF4-FFF2-40B4-BE49-F238E27FC236}">
                          <a16:creationId xmlns:a16="http://schemas.microsoft.com/office/drawing/2014/main" id="{103608DF-1F64-98A0-E64E-32A710118D8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69" y="944"/>
                      <a:ext cx="11" cy="9"/>
                    </a:xfrm>
                    <a:prstGeom prst="ellipse">
                      <a:avLst/>
                    </a:prstGeom>
                    <a:solidFill>
                      <a:srgbClr val="FD2A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333" name="Oval 393">
                      <a:extLst>
                        <a:ext uri="{FF2B5EF4-FFF2-40B4-BE49-F238E27FC236}">
                          <a16:creationId xmlns:a16="http://schemas.microsoft.com/office/drawing/2014/main" id="{BAE59201-C2E5-881A-B510-E12E0BA2331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71" y="945"/>
                      <a:ext cx="8" cy="7"/>
                    </a:xfrm>
                    <a:prstGeom prst="ellipse">
                      <a:avLst/>
                    </a:prstGeom>
                    <a:solidFill>
                      <a:srgbClr val="FE22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334" name="Oval 394">
                      <a:extLst>
                        <a:ext uri="{FF2B5EF4-FFF2-40B4-BE49-F238E27FC236}">
                          <a16:creationId xmlns:a16="http://schemas.microsoft.com/office/drawing/2014/main" id="{801B3FB8-A3CD-C415-80A5-68452CC46B4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72" y="946"/>
                      <a:ext cx="5" cy="5"/>
                    </a:xfrm>
                    <a:prstGeom prst="ellipse">
                      <a:avLst/>
                    </a:prstGeom>
                    <a:solidFill>
                      <a:srgbClr val="FE19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335" name="Oval 395">
                      <a:extLst>
                        <a:ext uri="{FF2B5EF4-FFF2-40B4-BE49-F238E27FC236}">
                          <a16:creationId xmlns:a16="http://schemas.microsoft.com/office/drawing/2014/main" id="{50110283-1A81-09F1-CADE-0C06A06457F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73" y="947"/>
                      <a:ext cx="3" cy="3"/>
                    </a:xfrm>
                    <a:prstGeom prst="ellipse">
                      <a:avLst/>
                    </a:prstGeom>
                    <a:solidFill>
                      <a:srgbClr val="FE1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336" name="Oval 396">
                      <a:extLst>
                        <a:ext uri="{FF2B5EF4-FFF2-40B4-BE49-F238E27FC236}">
                          <a16:creationId xmlns:a16="http://schemas.microsoft.com/office/drawing/2014/main" id="{3AE9E27D-E91B-B0F2-764F-7FA16AE5D76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74" y="948"/>
                      <a:ext cx="1" cy="1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</p:grpSp>
              <p:sp>
                <p:nvSpPr>
                  <p:cNvPr id="311" name="Oval 397">
                    <a:extLst>
                      <a:ext uri="{FF2B5EF4-FFF2-40B4-BE49-F238E27FC236}">
                        <a16:creationId xmlns:a16="http://schemas.microsoft.com/office/drawing/2014/main" id="{1E56CF0F-E592-D3C3-E194-AD902BBCBC4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149" y="922"/>
                    <a:ext cx="53" cy="53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</p:grpSp>
            <p:grpSp>
              <p:nvGrpSpPr>
                <p:cNvPr id="261" name="Group 398">
                  <a:extLst>
                    <a:ext uri="{FF2B5EF4-FFF2-40B4-BE49-F238E27FC236}">
                      <a16:creationId xmlns:a16="http://schemas.microsoft.com/office/drawing/2014/main" id="{60DC0B01-6C32-A061-4CD6-39CEC26C8B8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368" y="1119"/>
                  <a:ext cx="109" cy="418"/>
                  <a:chOff x="4128" y="1026"/>
                  <a:chExt cx="91" cy="342"/>
                </a:xfrm>
              </p:grpSpPr>
              <p:sp>
                <p:nvSpPr>
                  <p:cNvPr id="308" name="Rectangle 399">
                    <a:extLst>
                      <a:ext uri="{FF2B5EF4-FFF2-40B4-BE49-F238E27FC236}">
                        <a16:creationId xmlns:a16="http://schemas.microsoft.com/office/drawing/2014/main" id="{C133F1CB-6366-2C8C-4688-2E1060114F3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164" y="1026"/>
                    <a:ext cx="20" cy="252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309" name="Freeform 400">
                    <a:extLst>
                      <a:ext uri="{FF2B5EF4-FFF2-40B4-BE49-F238E27FC236}">
                        <a16:creationId xmlns:a16="http://schemas.microsoft.com/office/drawing/2014/main" id="{4544AE93-AA6F-40F9-4E92-7B823D84F29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28" y="1276"/>
                    <a:ext cx="91" cy="92"/>
                  </a:xfrm>
                  <a:custGeom>
                    <a:avLst/>
                    <a:gdLst>
                      <a:gd name="T0" fmla="*/ 0 w 183"/>
                      <a:gd name="T1" fmla="*/ 0 h 182"/>
                      <a:gd name="T2" fmla="*/ 0 w 183"/>
                      <a:gd name="T3" fmla="*/ 1 h 182"/>
                      <a:gd name="T4" fmla="*/ 0 w 183"/>
                      <a:gd name="T5" fmla="*/ 0 h 182"/>
                      <a:gd name="T6" fmla="*/ 0 w 183"/>
                      <a:gd name="T7" fmla="*/ 0 h 18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183" h="182">
                        <a:moveTo>
                          <a:pt x="0" y="0"/>
                        </a:moveTo>
                        <a:lnTo>
                          <a:pt x="93" y="182"/>
                        </a:lnTo>
                        <a:lnTo>
                          <a:pt x="18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62" name="Group 401">
                  <a:extLst>
                    <a:ext uri="{FF2B5EF4-FFF2-40B4-BE49-F238E27FC236}">
                      <a16:creationId xmlns:a16="http://schemas.microsoft.com/office/drawing/2014/main" id="{2008A5B9-7B5B-7E86-DF88-2D5FBA5EA4B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49" y="1057"/>
                  <a:ext cx="64" cy="65"/>
                  <a:chOff x="4149" y="922"/>
                  <a:chExt cx="53" cy="53"/>
                </a:xfrm>
              </p:grpSpPr>
              <p:grpSp>
                <p:nvGrpSpPr>
                  <p:cNvPr id="281" name="Group 402">
                    <a:extLst>
                      <a:ext uri="{FF2B5EF4-FFF2-40B4-BE49-F238E27FC236}">
                        <a16:creationId xmlns:a16="http://schemas.microsoft.com/office/drawing/2014/main" id="{059FF1C9-ED76-11E8-21FD-200B09AAED3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149" y="922"/>
                    <a:ext cx="53" cy="53"/>
                    <a:chOff x="4149" y="922"/>
                    <a:chExt cx="53" cy="53"/>
                  </a:xfrm>
                </p:grpSpPr>
                <p:sp>
                  <p:nvSpPr>
                    <p:cNvPr id="283" name="Oval 403">
                      <a:extLst>
                        <a:ext uri="{FF2B5EF4-FFF2-40B4-BE49-F238E27FC236}">
                          <a16:creationId xmlns:a16="http://schemas.microsoft.com/office/drawing/2014/main" id="{200444E7-3862-813A-DB7E-C8093878211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49" y="922"/>
                      <a:ext cx="53" cy="53"/>
                    </a:xfrm>
                    <a:prstGeom prst="ellipse">
                      <a:avLst/>
                    </a:prstGeom>
                    <a:solidFill>
                      <a:srgbClr val="F0A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284" name="Oval 404">
                      <a:extLst>
                        <a:ext uri="{FF2B5EF4-FFF2-40B4-BE49-F238E27FC236}">
                          <a16:creationId xmlns:a16="http://schemas.microsoft.com/office/drawing/2014/main" id="{515EFBA8-3E80-9527-CE18-64C0AC1E845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49" y="922"/>
                      <a:ext cx="51" cy="52"/>
                    </a:xfrm>
                    <a:prstGeom prst="ellipse">
                      <a:avLst/>
                    </a:prstGeom>
                    <a:solidFill>
                      <a:srgbClr val="F09F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285" name="Oval 405">
                      <a:extLst>
                        <a:ext uri="{FF2B5EF4-FFF2-40B4-BE49-F238E27FC236}">
                          <a16:creationId xmlns:a16="http://schemas.microsoft.com/office/drawing/2014/main" id="{596215C4-3072-C04C-DE26-B9915ED8ECB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50" y="923"/>
                      <a:ext cx="49" cy="50"/>
                    </a:xfrm>
                    <a:prstGeom prst="ellipse">
                      <a:avLst/>
                    </a:prstGeom>
                    <a:solidFill>
                      <a:srgbClr val="F09D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286" name="Oval 406">
                      <a:extLst>
                        <a:ext uri="{FF2B5EF4-FFF2-40B4-BE49-F238E27FC236}">
                          <a16:creationId xmlns:a16="http://schemas.microsoft.com/office/drawing/2014/main" id="{8F01F9C9-1154-5522-AD3B-2DE7EA8CBE0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51" y="924"/>
                      <a:ext cx="48" cy="48"/>
                    </a:xfrm>
                    <a:prstGeom prst="ellipse">
                      <a:avLst/>
                    </a:prstGeom>
                    <a:solidFill>
                      <a:srgbClr val="F09C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287" name="Oval 407">
                      <a:extLst>
                        <a:ext uri="{FF2B5EF4-FFF2-40B4-BE49-F238E27FC236}">
                          <a16:creationId xmlns:a16="http://schemas.microsoft.com/office/drawing/2014/main" id="{328FD896-ABDF-C6EE-194F-C0FF2F08418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52" y="926"/>
                      <a:ext cx="45" cy="44"/>
                    </a:xfrm>
                    <a:prstGeom prst="ellipse">
                      <a:avLst/>
                    </a:prstGeom>
                    <a:solidFill>
                      <a:srgbClr val="F19A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288" name="Oval 408">
                      <a:extLst>
                        <a:ext uri="{FF2B5EF4-FFF2-40B4-BE49-F238E27FC236}">
                          <a16:creationId xmlns:a16="http://schemas.microsoft.com/office/drawing/2014/main" id="{D6AE551E-4E91-9347-C335-D3A7CA3A8A2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53" y="927"/>
                      <a:ext cx="43" cy="42"/>
                    </a:xfrm>
                    <a:prstGeom prst="ellipse">
                      <a:avLst/>
                    </a:prstGeom>
                    <a:solidFill>
                      <a:srgbClr val="F197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289" name="Oval 409">
                      <a:extLst>
                        <a:ext uri="{FF2B5EF4-FFF2-40B4-BE49-F238E27FC236}">
                          <a16:creationId xmlns:a16="http://schemas.microsoft.com/office/drawing/2014/main" id="{CCE6451A-179C-9275-012C-75A5B16F72F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54" y="928"/>
                      <a:ext cx="41" cy="40"/>
                    </a:xfrm>
                    <a:prstGeom prst="ellipse">
                      <a:avLst/>
                    </a:prstGeom>
                    <a:solidFill>
                      <a:srgbClr val="F294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290" name="Oval 410">
                      <a:extLst>
                        <a:ext uri="{FF2B5EF4-FFF2-40B4-BE49-F238E27FC236}">
                          <a16:creationId xmlns:a16="http://schemas.microsoft.com/office/drawing/2014/main" id="{9B9FD745-2DAC-3441-8E16-7A8D6840D64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56" y="929"/>
                      <a:ext cx="37" cy="38"/>
                    </a:xfrm>
                    <a:prstGeom prst="ellipse">
                      <a:avLst/>
                    </a:prstGeom>
                    <a:solidFill>
                      <a:srgbClr val="F29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291" name="Oval 411">
                      <a:extLst>
                        <a:ext uri="{FF2B5EF4-FFF2-40B4-BE49-F238E27FC236}">
                          <a16:creationId xmlns:a16="http://schemas.microsoft.com/office/drawing/2014/main" id="{3278AAB1-4CCA-3407-1D6D-5F1ACC56C42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57" y="930"/>
                      <a:ext cx="36" cy="36"/>
                    </a:xfrm>
                    <a:prstGeom prst="ellipse">
                      <a:avLst/>
                    </a:prstGeom>
                    <a:solidFill>
                      <a:srgbClr val="F38B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292" name="Oval 412">
                      <a:extLst>
                        <a:ext uri="{FF2B5EF4-FFF2-40B4-BE49-F238E27FC236}">
                          <a16:creationId xmlns:a16="http://schemas.microsoft.com/office/drawing/2014/main" id="{8A71A7EC-2C73-79EA-6851-D1060FD2A41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58" y="931"/>
                      <a:ext cx="34" cy="34"/>
                    </a:xfrm>
                    <a:prstGeom prst="ellipse">
                      <a:avLst/>
                    </a:prstGeom>
                    <a:solidFill>
                      <a:srgbClr val="F48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293" name="Oval 413">
                      <a:extLst>
                        <a:ext uri="{FF2B5EF4-FFF2-40B4-BE49-F238E27FC236}">
                          <a16:creationId xmlns:a16="http://schemas.microsoft.com/office/drawing/2014/main" id="{BD3C3E83-EEF2-714E-99F2-A37A94C8696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58" y="933"/>
                      <a:ext cx="32" cy="30"/>
                    </a:xfrm>
                    <a:prstGeom prst="ellipse">
                      <a:avLst/>
                    </a:prstGeom>
                    <a:solidFill>
                      <a:srgbClr val="F57F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294" name="Oval 414">
                      <a:extLst>
                        <a:ext uri="{FF2B5EF4-FFF2-40B4-BE49-F238E27FC236}">
                          <a16:creationId xmlns:a16="http://schemas.microsoft.com/office/drawing/2014/main" id="{AC5A2D4F-CFF1-1F58-8556-F185DD7FD38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60" y="933"/>
                      <a:ext cx="29" cy="29"/>
                    </a:xfrm>
                    <a:prstGeom prst="ellipse">
                      <a:avLst/>
                    </a:prstGeom>
                    <a:solidFill>
                      <a:srgbClr val="F678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295" name="Oval 415">
                      <a:extLst>
                        <a:ext uri="{FF2B5EF4-FFF2-40B4-BE49-F238E27FC236}">
                          <a16:creationId xmlns:a16="http://schemas.microsoft.com/office/drawing/2014/main" id="{78EE2DAA-2F34-9F65-4DE9-12044DD4759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61" y="934"/>
                      <a:ext cx="27" cy="28"/>
                    </a:xfrm>
                    <a:prstGeom prst="ellipse">
                      <a:avLst/>
                    </a:prstGeom>
                    <a:solidFill>
                      <a:srgbClr val="F771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296" name="Oval 416">
                      <a:extLst>
                        <a:ext uri="{FF2B5EF4-FFF2-40B4-BE49-F238E27FC236}">
                          <a16:creationId xmlns:a16="http://schemas.microsoft.com/office/drawing/2014/main" id="{6963BF08-B279-EF27-C10E-00428B64023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62" y="936"/>
                      <a:ext cx="25" cy="25"/>
                    </a:xfrm>
                    <a:prstGeom prst="ellipse">
                      <a:avLst/>
                    </a:prstGeom>
                    <a:solidFill>
                      <a:srgbClr val="F869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297" name="Oval 417">
                      <a:extLst>
                        <a:ext uri="{FF2B5EF4-FFF2-40B4-BE49-F238E27FC236}">
                          <a16:creationId xmlns:a16="http://schemas.microsoft.com/office/drawing/2014/main" id="{811E04C2-D595-5BA0-2EB8-DF3A617A7CE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64" y="937"/>
                      <a:ext cx="23" cy="23"/>
                    </a:xfrm>
                    <a:prstGeom prst="ellipse">
                      <a:avLst/>
                    </a:prstGeom>
                    <a:solidFill>
                      <a:srgbClr val="F96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298" name="Oval 418">
                      <a:extLst>
                        <a:ext uri="{FF2B5EF4-FFF2-40B4-BE49-F238E27FC236}">
                          <a16:creationId xmlns:a16="http://schemas.microsoft.com/office/drawing/2014/main" id="{E6193FB2-C994-C5EF-4514-6A9B3CD299A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64" y="938"/>
                      <a:ext cx="22" cy="21"/>
                    </a:xfrm>
                    <a:prstGeom prst="ellipse">
                      <a:avLst/>
                    </a:prstGeom>
                    <a:solidFill>
                      <a:srgbClr val="FA57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299" name="Oval 419">
                      <a:extLst>
                        <a:ext uri="{FF2B5EF4-FFF2-40B4-BE49-F238E27FC236}">
                          <a16:creationId xmlns:a16="http://schemas.microsoft.com/office/drawing/2014/main" id="{300271F4-E652-ED31-1538-1599E322868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65" y="939"/>
                      <a:ext cx="19" cy="18"/>
                    </a:xfrm>
                    <a:prstGeom prst="ellipse">
                      <a:avLst/>
                    </a:prstGeom>
                    <a:solidFill>
                      <a:srgbClr val="FB4E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300" name="Oval 420">
                      <a:extLst>
                        <a:ext uri="{FF2B5EF4-FFF2-40B4-BE49-F238E27FC236}">
                          <a16:creationId xmlns:a16="http://schemas.microsoft.com/office/drawing/2014/main" id="{47B29A07-D070-9163-D970-32BC74D62A5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66" y="940"/>
                      <a:ext cx="17" cy="17"/>
                    </a:xfrm>
                    <a:prstGeom prst="ellipse">
                      <a:avLst/>
                    </a:prstGeom>
                    <a:solidFill>
                      <a:srgbClr val="FC45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301" name="Oval 421">
                      <a:extLst>
                        <a:ext uri="{FF2B5EF4-FFF2-40B4-BE49-F238E27FC236}">
                          <a16:creationId xmlns:a16="http://schemas.microsoft.com/office/drawing/2014/main" id="{FF425ABC-BABE-BD49-AB4F-5CFF11D7446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68" y="941"/>
                      <a:ext cx="14" cy="15"/>
                    </a:xfrm>
                    <a:prstGeom prst="ellipse">
                      <a:avLst/>
                    </a:prstGeom>
                    <a:solidFill>
                      <a:srgbClr val="FC3C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302" name="Oval 422">
                      <a:extLst>
                        <a:ext uri="{FF2B5EF4-FFF2-40B4-BE49-F238E27FC236}">
                          <a16:creationId xmlns:a16="http://schemas.microsoft.com/office/drawing/2014/main" id="{0B7B750C-D888-A411-A001-C53B6645D64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69" y="943"/>
                      <a:ext cx="12" cy="11"/>
                    </a:xfrm>
                    <a:prstGeom prst="ellipse">
                      <a:avLst/>
                    </a:prstGeom>
                    <a:solidFill>
                      <a:srgbClr val="FD33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303" name="Oval 423">
                      <a:extLst>
                        <a:ext uri="{FF2B5EF4-FFF2-40B4-BE49-F238E27FC236}">
                          <a16:creationId xmlns:a16="http://schemas.microsoft.com/office/drawing/2014/main" id="{9977F3C7-16E1-2C38-3E62-6B9DB439B37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69" y="944"/>
                      <a:ext cx="11" cy="9"/>
                    </a:xfrm>
                    <a:prstGeom prst="ellipse">
                      <a:avLst/>
                    </a:prstGeom>
                    <a:solidFill>
                      <a:srgbClr val="FD2A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304" name="Oval 424">
                      <a:extLst>
                        <a:ext uri="{FF2B5EF4-FFF2-40B4-BE49-F238E27FC236}">
                          <a16:creationId xmlns:a16="http://schemas.microsoft.com/office/drawing/2014/main" id="{8ED3680E-A477-4821-4919-323951F8160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71" y="945"/>
                      <a:ext cx="8" cy="7"/>
                    </a:xfrm>
                    <a:prstGeom prst="ellipse">
                      <a:avLst/>
                    </a:prstGeom>
                    <a:solidFill>
                      <a:srgbClr val="FE22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305" name="Oval 425">
                      <a:extLst>
                        <a:ext uri="{FF2B5EF4-FFF2-40B4-BE49-F238E27FC236}">
                          <a16:creationId xmlns:a16="http://schemas.microsoft.com/office/drawing/2014/main" id="{1D5489F0-4F9B-8A5D-67E2-8A5658F0A83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72" y="946"/>
                      <a:ext cx="5" cy="5"/>
                    </a:xfrm>
                    <a:prstGeom prst="ellipse">
                      <a:avLst/>
                    </a:prstGeom>
                    <a:solidFill>
                      <a:srgbClr val="FE19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306" name="Oval 426">
                      <a:extLst>
                        <a:ext uri="{FF2B5EF4-FFF2-40B4-BE49-F238E27FC236}">
                          <a16:creationId xmlns:a16="http://schemas.microsoft.com/office/drawing/2014/main" id="{8A8F12DA-5432-D9CB-006F-E7AC9A5437F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73" y="947"/>
                      <a:ext cx="3" cy="3"/>
                    </a:xfrm>
                    <a:prstGeom prst="ellipse">
                      <a:avLst/>
                    </a:prstGeom>
                    <a:solidFill>
                      <a:srgbClr val="FE1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307" name="Oval 427">
                      <a:extLst>
                        <a:ext uri="{FF2B5EF4-FFF2-40B4-BE49-F238E27FC236}">
                          <a16:creationId xmlns:a16="http://schemas.microsoft.com/office/drawing/2014/main" id="{6DBC3584-3365-EAC6-DE2B-099ED551DA3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74" y="948"/>
                      <a:ext cx="1" cy="1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</p:grpSp>
              <p:sp>
                <p:nvSpPr>
                  <p:cNvPr id="282" name="Oval 428">
                    <a:extLst>
                      <a:ext uri="{FF2B5EF4-FFF2-40B4-BE49-F238E27FC236}">
                        <a16:creationId xmlns:a16="http://schemas.microsoft.com/office/drawing/2014/main" id="{B0044191-DF52-468E-5248-D09DEFD2C36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149" y="922"/>
                    <a:ext cx="53" cy="53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</p:grpSp>
            <p:grpSp>
              <p:nvGrpSpPr>
                <p:cNvPr id="263" name="Group 429">
                  <a:extLst>
                    <a:ext uri="{FF2B5EF4-FFF2-40B4-BE49-F238E27FC236}">
                      <a16:creationId xmlns:a16="http://schemas.microsoft.com/office/drawing/2014/main" id="{F956E108-55E6-01D2-0E1E-B5C2878E1F1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24" y="1184"/>
                  <a:ext cx="109" cy="418"/>
                  <a:chOff x="4128" y="1026"/>
                  <a:chExt cx="91" cy="342"/>
                </a:xfrm>
              </p:grpSpPr>
              <p:sp>
                <p:nvSpPr>
                  <p:cNvPr id="279" name="Rectangle 430">
                    <a:extLst>
                      <a:ext uri="{FF2B5EF4-FFF2-40B4-BE49-F238E27FC236}">
                        <a16:creationId xmlns:a16="http://schemas.microsoft.com/office/drawing/2014/main" id="{35C429DB-C3F1-2C63-063C-BDA0DB948C6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164" y="1026"/>
                    <a:ext cx="20" cy="252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280" name="Freeform 431">
                    <a:extLst>
                      <a:ext uri="{FF2B5EF4-FFF2-40B4-BE49-F238E27FC236}">
                        <a16:creationId xmlns:a16="http://schemas.microsoft.com/office/drawing/2014/main" id="{3144BD9E-1E9D-CD84-42DC-0B46C23C15E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28" y="1276"/>
                    <a:ext cx="91" cy="92"/>
                  </a:xfrm>
                  <a:custGeom>
                    <a:avLst/>
                    <a:gdLst>
                      <a:gd name="T0" fmla="*/ 0 w 183"/>
                      <a:gd name="T1" fmla="*/ 0 h 182"/>
                      <a:gd name="T2" fmla="*/ 0 w 183"/>
                      <a:gd name="T3" fmla="*/ 1 h 182"/>
                      <a:gd name="T4" fmla="*/ 0 w 183"/>
                      <a:gd name="T5" fmla="*/ 0 h 182"/>
                      <a:gd name="T6" fmla="*/ 0 w 183"/>
                      <a:gd name="T7" fmla="*/ 0 h 18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183" h="182">
                        <a:moveTo>
                          <a:pt x="0" y="0"/>
                        </a:moveTo>
                        <a:lnTo>
                          <a:pt x="93" y="182"/>
                        </a:lnTo>
                        <a:lnTo>
                          <a:pt x="18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sp>
              <p:nvSpPr>
                <p:cNvPr id="264" name="Oval 432">
                  <a:extLst>
                    <a:ext uri="{FF2B5EF4-FFF2-40B4-BE49-F238E27FC236}">
                      <a16:creationId xmlns:a16="http://schemas.microsoft.com/office/drawing/2014/main" id="{DD69FCD1-ED7B-F090-8D1B-617439864E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2" y="1232"/>
                  <a:ext cx="61" cy="64"/>
                </a:xfrm>
                <a:prstGeom prst="ellipse">
                  <a:avLst/>
                </a:prstGeom>
                <a:solidFill>
                  <a:srgbClr val="42CE45"/>
                </a:solidFill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265" name="Oval 433">
                  <a:extLst>
                    <a:ext uri="{FF2B5EF4-FFF2-40B4-BE49-F238E27FC236}">
                      <a16:creationId xmlns:a16="http://schemas.microsoft.com/office/drawing/2014/main" id="{8C14DAD9-119A-A150-1559-F19518B66F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28" y="1040"/>
                  <a:ext cx="61" cy="64"/>
                </a:xfrm>
                <a:prstGeom prst="ellipse">
                  <a:avLst/>
                </a:prstGeom>
                <a:solidFill>
                  <a:srgbClr val="42CE45"/>
                </a:solidFill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266" name="Oval 434">
                  <a:extLst>
                    <a:ext uri="{FF2B5EF4-FFF2-40B4-BE49-F238E27FC236}">
                      <a16:creationId xmlns:a16="http://schemas.microsoft.com/office/drawing/2014/main" id="{37FB9CF2-C74D-8FDD-D779-0B2671BA36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28" y="1760"/>
                  <a:ext cx="61" cy="64"/>
                </a:xfrm>
                <a:prstGeom prst="ellipse">
                  <a:avLst/>
                </a:prstGeom>
                <a:solidFill>
                  <a:srgbClr val="42CE45"/>
                </a:solidFill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267" name="Oval 435">
                  <a:extLst>
                    <a:ext uri="{FF2B5EF4-FFF2-40B4-BE49-F238E27FC236}">
                      <a16:creationId xmlns:a16="http://schemas.microsoft.com/office/drawing/2014/main" id="{8398ECA3-3248-75E9-7D75-D7FB3C76D4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96" y="1712"/>
                  <a:ext cx="61" cy="64"/>
                </a:xfrm>
                <a:prstGeom prst="ellipse">
                  <a:avLst/>
                </a:prstGeom>
                <a:solidFill>
                  <a:srgbClr val="42CE45"/>
                </a:solidFill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268" name="Oval 436">
                  <a:extLst>
                    <a:ext uri="{FF2B5EF4-FFF2-40B4-BE49-F238E27FC236}">
                      <a16:creationId xmlns:a16="http://schemas.microsoft.com/office/drawing/2014/main" id="{0C0AFCA0-3638-1E05-23A2-346A6BD35D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2" y="1808"/>
                  <a:ext cx="61" cy="64"/>
                </a:xfrm>
                <a:prstGeom prst="ellipse">
                  <a:avLst/>
                </a:prstGeom>
                <a:solidFill>
                  <a:srgbClr val="42CE45"/>
                </a:solidFill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269" name="Oval 437">
                  <a:extLst>
                    <a:ext uri="{FF2B5EF4-FFF2-40B4-BE49-F238E27FC236}">
                      <a16:creationId xmlns:a16="http://schemas.microsoft.com/office/drawing/2014/main" id="{0895AE0D-12E9-3CD9-335C-864633D0B7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4" y="992"/>
                  <a:ext cx="50" cy="50"/>
                </a:xfrm>
                <a:prstGeom prst="ellipse">
                  <a:avLst/>
                </a:prstGeom>
                <a:solidFill>
                  <a:srgbClr val="FFFF00"/>
                </a:solidFill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270" name="Oval 438">
                  <a:extLst>
                    <a:ext uri="{FF2B5EF4-FFF2-40B4-BE49-F238E27FC236}">
                      <a16:creationId xmlns:a16="http://schemas.microsoft.com/office/drawing/2014/main" id="{E89ECAAE-0B2E-2BE3-6720-CB7903842A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84" y="1232"/>
                  <a:ext cx="50" cy="50"/>
                </a:xfrm>
                <a:prstGeom prst="ellipse">
                  <a:avLst/>
                </a:prstGeom>
                <a:solidFill>
                  <a:srgbClr val="FFFF00"/>
                </a:solidFill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271" name="Oval 439">
                  <a:extLst>
                    <a:ext uri="{FF2B5EF4-FFF2-40B4-BE49-F238E27FC236}">
                      <a16:creationId xmlns:a16="http://schemas.microsoft.com/office/drawing/2014/main" id="{73F09ADD-B644-148E-96DE-89A9723325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72" y="1712"/>
                  <a:ext cx="48" cy="49"/>
                </a:xfrm>
                <a:prstGeom prst="ellipse">
                  <a:avLst/>
                </a:prstGeom>
                <a:solidFill>
                  <a:srgbClr val="990099"/>
                </a:solidFill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272" name="Oval 440">
                  <a:extLst>
                    <a:ext uri="{FF2B5EF4-FFF2-40B4-BE49-F238E27FC236}">
                      <a16:creationId xmlns:a16="http://schemas.microsoft.com/office/drawing/2014/main" id="{4B69C4F6-6333-44C8-2140-44F4D28ECD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2" y="1520"/>
                  <a:ext cx="48" cy="49"/>
                </a:xfrm>
                <a:prstGeom prst="ellipse">
                  <a:avLst/>
                </a:prstGeom>
                <a:solidFill>
                  <a:srgbClr val="990099"/>
                </a:solidFill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273" name="Oval 441">
                  <a:extLst>
                    <a:ext uri="{FF2B5EF4-FFF2-40B4-BE49-F238E27FC236}">
                      <a16:creationId xmlns:a16="http://schemas.microsoft.com/office/drawing/2014/main" id="{15988AFA-973D-04F5-EA3E-A841C0B363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28" y="1472"/>
                  <a:ext cx="48" cy="49"/>
                </a:xfrm>
                <a:prstGeom prst="ellipse">
                  <a:avLst/>
                </a:prstGeom>
                <a:solidFill>
                  <a:srgbClr val="990099"/>
                </a:solidFill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274" name="Rectangle 442">
                  <a:extLst>
                    <a:ext uri="{FF2B5EF4-FFF2-40B4-BE49-F238E27FC236}">
                      <a16:creationId xmlns:a16="http://schemas.microsoft.com/office/drawing/2014/main" id="{7658D50A-D3AB-D85C-ABB2-78ECB18C67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20" y="864"/>
                  <a:ext cx="204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fr-FR" altLang="fr-FR" sz="1400" b="1">
                      <a:solidFill>
                        <a:srgbClr val="FF2D03"/>
                      </a:solidFill>
                      <a:latin typeface="Comic Sans MS" panose="030F0702030302020204" pitchFamily="66" charset="0"/>
                    </a:rPr>
                    <a:t>ions</a:t>
                  </a:r>
                  <a:endParaRPr lang="fr-FR" altLang="fr-FR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75" name="Rectangle 443">
                  <a:extLst>
                    <a:ext uri="{FF2B5EF4-FFF2-40B4-BE49-F238E27FC236}">
                      <a16:creationId xmlns:a16="http://schemas.microsoft.com/office/drawing/2014/main" id="{AE15B3C9-F1D0-3A3D-B598-B5810B6D21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00" y="1424"/>
                  <a:ext cx="69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fr-FR" altLang="fr-FR" sz="1400" b="1" dirty="0">
                      <a:solidFill>
                        <a:srgbClr val="42CE45"/>
                      </a:solidFill>
                      <a:latin typeface="Comic Sans MS" panose="030F0702030302020204" pitchFamily="66" charset="0"/>
                    </a:rPr>
                    <a:t>F</a:t>
                  </a:r>
                  <a:endParaRPr lang="fr-FR" altLang="fr-FR" sz="2400" dirty="0">
                    <a:solidFill>
                      <a:srgbClr val="42CE45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76" name="Rectangle 444">
                  <a:extLst>
                    <a:ext uri="{FF2B5EF4-FFF2-40B4-BE49-F238E27FC236}">
                      <a16:creationId xmlns:a16="http://schemas.microsoft.com/office/drawing/2014/main" id="{F903F16D-195D-8542-1C80-401C8A070D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47" y="1002"/>
                  <a:ext cx="79" cy="136"/>
                </a:xfrm>
                <a:prstGeom prst="rect">
                  <a:avLst/>
                </a:prstGeom>
                <a:solidFill>
                  <a:srgbClr val="FFCC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fr-FR" altLang="fr-FR" sz="1400" b="1" dirty="0">
                      <a:solidFill>
                        <a:srgbClr val="FFFF00"/>
                      </a:solidFill>
                      <a:highlight>
                        <a:srgbClr val="273E63"/>
                      </a:highlight>
                      <a:latin typeface="Comic Sans MS" panose="030F0702030302020204" pitchFamily="66" charset="0"/>
                    </a:rPr>
                    <a:t>S</a:t>
                  </a:r>
                  <a:endParaRPr lang="fr-FR" altLang="fr-FR" sz="2400" dirty="0">
                    <a:solidFill>
                      <a:srgbClr val="FFFF00"/>
                    </a:solidFill>
                    <a:highlight>
                      <a:srgbClr val="273E63"/>
                    </a:highlight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77" name="Rectangle 445">
                  <a:extLst>
                    <a:ext uri="{FF2B5EF4-FFF2-40B4-BE49-F238E27FC236}">
                      <a16:creationId xmlns:a16="http://schemas.microsoft.com/office/drawing/2014/main" id="{7F5505CE-79D5-DA8C-AD9A-FC68DCBE83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38" y="1002"/>
                  <a:ext cx="135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fr-FR" altLang="fr-FR" sz="1400" b="1" dirty="0">
                      <a:solidFill>
                        <a:srgbClr val="42CE45"/>
                      </a:solidFill>
                      <a:latin typeface="Comic Sans MS" panose="030F0702030302020204" pitchFamily="66" charset="0"/>
                    </a:rPr>
                    <a:t>Fx</a:t>
                  </a:r>
                  <a:endParaRPr lang="fr-FR" altLang="fr-FR" sz="2400" dirty="0">
                    <a:solidFill>
                      <a:srgbClr val="42CE45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78" name="Oval 446">
                  <a:extLst>
                    <a:ext uri="{FF2B5EF4-FFF2-40B4-BE49-F238E27FC236}">
                      <a16:creationId xmlns:a16="http://schemas.microsoft.com/office/drawing/2014/main" id="{5C54AB00-1621-C2DE-9C61-F263BE622E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40" y="1816"/>
                  <a:ext cx="48" cy="49"/>
                </a:xfrm>
                <a:prstGeom prst="ellipse">
                  <a:avLst/>
                </a:prstGeom>
                <a:solidFill>
                  <a:srgbClr val="990099"/>
                </a:solidFill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</p:grpSp>
        </p:grpSp>
      </p:grpSp>
      <p:grpSp>
        <p:nvGrpSpPr>
          <p:cNvPr id="454" name="Group 447">
            <a:extLst>
              <a:ext uri="{FF2B5EF4-FFF2-40B4-BE49-F238E27FC236}">
                <a16:creationId xmlns:a16="http://schemas.microsoft.com/office/drawing/2014/main" id="{D3E47B4C-272C-97BF-5589-54830DB2ADBC}"/>
              </a:ext>
            </a:extLst>
          </p:cNvPr>
          <p:cNvGrpSpPr>
            <a:grpSpLocks/>
          </p:cNvGrpSpPr>
          <p:nvPr/>
        </p:nvGrpSpPr>
        <p:grpSpPr bwMode="auto">
          <a:xfrm>
            <a:off x="2444347" y="2838227"/>
            <a:ext cx="1946275" cy="1984375"/>
            <a:chOff x="3286" y="1862"/>
            <a:chExt cx="1226" cy="1250"/>
          </a:xfrm>
        </p:grpSpPr>
        <p:grpSp>
          <p:nvGrpSpPr>
            <p:cNvPr id="455" name="Group 448">
              <a:extLst>
                <a:ext uri="{FF2B5EF4-FFF2-40B4-BE49-F238E27FC236}">
                  <a16:creationId xmlns:a16="http://schemas.microsoft.com/office/drawing/2014/main" id="{7F329FF7-C3F1-0727-EAE8-FADB02FC82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86" y="1862"/>
              <a:ext cx="239" cy="1238"/>
              <a:chOff x="3291" y="1547"/>
              <a:chExt cx="239" cy="1238"/>
            </a:xfrm>
          </p:grpSpPr>
          <p:sp>
            <p:nvSpPr>
              <p:cNvPr id="458" name="Freeform 449">
                <a:extLst>
                  <a:ext uri="{FF2B5EF4-FFF2-40B4-BE49-F238E27FC236}">
                    <a16:creationId xmlns:a16="http://schemas.microsoft.com/office/drawing/2014/main" id="{423DAADD-8755-3874-ABC0-8AF2493E01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6" y="2676"/>
                <a:ext cx="104" cy="109"/>
              </a:xfrm>
              <a:custGeom>
                <a:avLst/>
                <a:gdLst>
                  <a:gd name="T0" fmla="*/ 1 w 176"/>
                  <a:gd name="T1" fmla="*/ 1 h 177"/>
                  <a:gd name="T2" fmla="*/ 0 w 176"/>
                  <a:gd name="T3" fmla="*/ 1 h 177"/>
                  <a:gd name="T4" fmla="*/ 1 w 176"/>
                  <a:gd name="T5" fmla="*/ 0 h 177"/>
                  <a:gd name="T6" fmla="*/ 1 w 176"/>
                  <a:gd name="T7" fmla="*/ 1 h 177"/>
                  <a:gd name="T8" fmla="*/ 1 w 176"/>
                  <a:gd name="T9" fmla="*/ 1 h 1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177">
                    <a:moveTo>
                      <a:pt x="4" y="177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6" y="3"/>
                    </a:lnTo>
                    <a:lnTo>
                      <a:pt x="4" y="177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9" name="Freeform 450">
                <a:extLst>
                  <a:ext uri="{FF2B5EF4-FFF2-40B4-BE49-F238E27FC236}">
                    <a16:creationId xmlns:a16="http://schemas.microsoft.com/office/drawing/2014/main" id="{9BE71324-7383-BED5-1EBF-D8E65F86E3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3" y="2676"/>
                <a:ext cx="107" cy="108"/>
              </a:xfrm>
              <a:custGeom>
                <a:avLst/>
                <a:gdLst>
                  <a:gd name="T0" fmla="*/ 1 w 177"/>
                  <a:gd name="T1" fmla="*/ 1 h 176"/>
                  <a:gd name="T2" fmla="*/ 0 w 177"/>
                  <a:gd name="T3" fmla="*/ 1 h 176"/>
                  <a:gd name="T4" fmla="*/ 1 w 177"/>
                  <a:gd name="T5" fmla="*/ 0 h 176"/>
                  <a:gd name="T6" fmla="*/ 1 w 177"/>
                  <a:gd name="T7" fmla="*/ 1 h 176"/>
                  <a:gd name="T8" fmla="*/ 1 w 177"/>
                  <a:gd name="T9" fmla="*/ 1 h 1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7" h="176">
                    <a:moveTo>
                      <a:pt x="3" y="176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7" y="2"/>
                    </a:lnTo>
                    <a:lnTo>
                      <a:pt x="3" y="176"/>
                    </a:lnTo>
                    <a:close/>
                  </a:path>
                </a:pathLst>
              </a:custGeom>
              <a:solidFill>
                <a:srgbClr val="E3E3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0" name="Freeform 451">
                <a:extLst>
                  <a:ext uri="{FF2B5EF4-FFF2-40B4-BE49-F238E27FC236}">
                    <a16:creationId xmlns:a16="http://schemas.microsoft.com/office/drawing/2014/main" id="{FA5D06C0-7E91-3C81-1184-B8C60D5A15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675"/>
                <a:ext cx="105" cy="107"/>
              </a:xfrm>
              <a:custGeom>
                <a:avLst/>
                <a:gdLst>
                  <a:gd name="T0" fmla="*/ 1 w 176"/>
                  <a:gd name="T1" fmla="*/ 1 h 175"/>
                  <a:gd name="T2" fmla="*/ 0 w 176"/>
                  <a:gd name="T3" fmla="*/ 1 h 175"/>
                  <a:gd name="T4" fmla="*/ 1 w 176"/>
                  <a:gd name="T5" fmla="*/ 0 h 175"/>
                  <a:gd name="T6" fmla="*/ 1 w 176"/>
                  <a:gd name="T7" fmla="*/ 1 h 175"/>
                  <a:gd name="T8" fmla="*/ 1 w 176"/>
                  <a:gd name="T9" fmla="*/ 1 h 1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175">
                    <a:moveTo>
                      <a:pt x="2" y="175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6" y="1"/>
                    </a:lnTo>
                    <a:lnTo>
                      <a:pt x="2" y="175"/>
                    </a:lnTo>
                    <a:close/>
                  </a:path>
                </a:pathLst>
              </a:custGeom>
              <a:solidFill>
                <a:srgbClr val="E2E2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1" name="Freeform 452">
                <a:extLst>
                  <a:ext uri="{FF2B5EF4-FFF2-40B4-BE49-F238E27FC236}">
                    <a16:creationId xmlns:a16="http://schemas.microsoft.com/office/drawing/2014/main" id="{D653E1C0-4921-C6A2-0985-4DCFAA7977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5" y="2666"/>
                <a:ext cx="111" cy="115"/>
              </a:xfrm>
              <a:custGeom>
                <a:avLst/>
                <a:gdLst>
                  <a:gd name="T0" fmla="*/ 1 w 186"/>
                  <a:gd name="T1" fmla="*/ 1 h 188"/>
                  <a:gd name="T2" fmla="*/ 0 w 186"/>
                  <a:gd name="T3" fmla="*/ 1 h 188"/>
                  <a:gd name="T4" fmla="*/ 1 w 186"/>
                  <a:gd name="T5" fmla="*/ 0 h 188"/>
                  <a:gd name="T6" fmla="*/ 1 w 186"/>
                  <a:gd name="T7" fmla="*/ 1 h 188"/>
                  <a:gd name="T8" fmla="*/ 1 w 186"/>
                  <a:gd name="T9" fmla="*/ 1 h 1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6" h="188">
                    <a:moveTo>
                      <a:pt x="12" y="188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86" y="14"/>
                    </a:lnTo>
                    <a:lnTo>
                      <a:pt x="12" y="188"/>
                    </a:lnTo>
                    <a:close/>
                  </a:path>
                </a:pathLst>
              </a:custGeom>
              <a:solidFill>
                <a:srgbClr val="E1E1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" name="Freeform 453">
                <a:extLst>
                  <a:ext uri="{FF2B5EF4-FFF2-40B4-BE49-F238E27FC236}">
                    <a16:creationId xmlns:a16="http://schemas.microsoft.com/office/drawing/2014/main" id="{4A4EA8D4-AA20-AE09-69E1-7F2C681728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1" y="2673"/>
                <a:ext cx="105" cy="108"/>
              </a:xfrm>
              <a:custGeom>
                <a:avLst/>
                <a:gdLst>
                  <a:gd name="T0" fmla="*/ 1 w 176"/>
                  <a:gd name="T1" fmla="*/ 1 h 178"/>
                  <a:gd name="T2" fmla="*/ 0 w 176"/>
                  <a:gd name="T3" fmla="*/ 1 h 178"/>
                  <a:gd name="T4" fmla="*/ 1 w 176"/>
                  <a:gd name="T5" fmla="*/ 0 h 178"/>
                  <a:gd name="T6" fmla="*/ 1 w 176"/>
                  <a:gd name="T7" fmla="*/ 1 h 178"/>
                  <a:gd name="T8" fmla="*/ 1 w 176"/>
                  <a:gd name="T9" fmla="*/ 1 h 1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178">
                    <a:moveTo>
                      <a:pt x="2" y="178"/>
                    </a:moveTo>
                    <a:lnTo>
                      <a:pt x="0" y="174"/>
                    </a:lnTo>
                    <a:lnTo>
                      <a:pt x="173" y="0"/>
                    </a:lnTo>
                    <a:lnTo>
                      <a:pt x="176" y="4"/>
                    </a:lnTo>
                    <a:lnTo>
                      <a:pt x="2" y="178"/>
                    </a:lnTo>
                    <a:close/>
                  </a:path>
                </a:pathLst>
              </a:custGeom>
              <a:solidFill>
                <a:srgbClr val="E1E1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" name="Freeform 454">
                <a:extLst>
                  <a:ext uri="{FF2B5EF4-FFF2-40B4-BE49-F238E27FC236}">
                    <a16:creationId xmlns:a16="http://schemas.microsoft.com/office/drawing/2014/main" id="{2700332E-D63C-8C73-F9E0-F869EDD43D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8" y="2671"/>
                <a:ext cx="106" cy="108"/>
              </a:xfrm>
              <a:custGeom>
                <a:avLst/>
                <a:gdLst>
                  <a:gd name="T0" fmla="*/ 1 w 176"/>
                  <a:gd name="T1" fmla="*/ 1 h 176"/>
                  <a:gd name="T2" fmla="*/ 0 w 176"/>
                  <a:gd name="T3" fmla="*/ 1 h 176"/>
                  <a:gd name="T4" fmla="*/ 1 w 176"/>
                  <a:gd name="T5" fmla="*/ 0 h 176"/>
                  <a:gd name="T6" fmla="*/ 1 w 176"/>
                  <a:gd name="T7" fmla="*/ 1 h 176"/>
                  <a:gd name="T8" fmla="*/ 1 w 176"/>
                  <a:gd name="T9" fmla="*/ 1 h 1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176">
                    <a:moveTo>
                      <a:pt x="3" y="176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6" y="2"/>
                    </a:lnTo>
                    <a:lnTo>
                      <a:pt x="3" y="176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" name="Freeform 455">
                <a:extLst>
                  <a:ext uri="{FF2B5EF4-FFF2-40B4-BE49-F238E27FC236}">
                    <a16:creationId xmlns:a16="http://schemas.microsoft.com/office/drawing/2014/main" id="{5A020557-ED15-DCAB-D361-A6A567BBFB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8" y="2670"/>
                <a:ext cx="106" cy="107"/>
              </a:xfrm>
              <a:custGeom>
                <a:avLst/>
                <a:gdLst>
                  <a:gd name="T0" fmla="*/ 1 w 176"/>
                  <a:gd name="T1" fmla="*/ 1 h 177"/>
                  <a:gd name="T2" fmla="*/ 0 w 176"/>
                  <a:gd name="T3" fmla="*/ 1 h 177"/>
                  <a:gd name="T4" fmla="*/ 1 w 176"/>
                  <a:gd name="T5" fmla="*/ 0 h 177"/>
                  <a:gd name="T6" fmla="*/ 1 w 176"/>
                  <a:gd name="T7" fmla="*/ 1 h 177"/>
                  <a:gd name="T8" fmla="*/ 1 w 176"/>
                  <a:gd name="T9" fmla="*/ 1 h 1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177">
                    <a:moveTo>
                      <a:pt x="2" y="177"/>
                    </a:moveTo>
                    <a:lnTo>
                      <a:pt x="0" y="174"/>
                    </a:lnTo>
                    <a:lnTo>
                      <a:pt x="173" y="0"/>
                    </a:lnTo>
                    <a:lnTo>
                      <a:pt x="176" y="3"/>
                    </a:lnTo>
                    <a:lnTo>
                      <a:pt x="2" y="177"/>
                    </a:lnTo>
                    <a:close/>
                  </a:path>
                </a:pathLst>
              </a:custGeom>
              <a:solidFill>
                <a:srgbClr val="DFDF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" name="Freeform 456">
                <a:extLst>
                  <a:ext uri="{FF2B5EF4-FFF2-40B4-BE49-F238E27FC236}">
                    <a16:creationId xmlns:a16="http://schemas.microsoft.com/office/drawing/2014/main" id="{B4D48386-E5D1-2366-5A91-0FF3EA9E03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6" y="2669"/>
                <a:ext cx="105" cy="107"/>
              </a:xfrm>
              <a:custGeom>
                <a:avLst/>
                <a:gdLst>
                  <a:gd name="T0" fmla="*/ 1 w 176"/>
                  <a:gd name="T1" fmla="*/ 1 h 176"/>
                  <a:gd name="T2" fmla="*/ 0 w 176"/>
                  <a:gd name="T3" fmla="*/ 1 h 176"/>
                  <a:gd name="T4" fmla="*/ 1 w 176"/>
                  <a:gd name="T5" fmla="*/ 0 h 176"/>
                  <a:gd name="T6" fmla="*/ 1 w 176"/>
                  <a:gd name="T7" fmla="*/ 1 h 176"/>
                  <a:gd name="T8" fmla="*/ 1 w 176"/>
                  <a:gd name="T9" fmla="*/ 1 h 1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176">
                    <a:moveTo>
                      <a:pt x="3" y="176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6" y="2"/>
                    </a:lnTo>
                    <a:lnTo>
                      <a:pt x="3" y="176"/>
                    </a:lnTo>
                    <a:close/>
                  </a:path>
                </a:pathLst>
              </a:custGeom>
              <a:solidFill>
                <a:srgbClr val="DE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" name="Freeform 457">
                <a:extLst>
                  <a:ext uri="{FF2B5EF4-FFF2-40B4-BE49-F238E27FC236}">
                    <a16:creationId xmlns:a16="http://schemas.microsoft.com/office/drawing/2014/main" id="{AFBA8307-E4E7-AA95-B906-2A09E22966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5" y="2666"/>
                <a:ext cx="105" cy="109"/>
              </a:xfrm>
              <a:custGeom>
                <a:avLst/>
                <a:gdLst>
                  <a:gd name="T0" fmla="*/ 1 w 176"/>
                  <a:gd name="T1" fmla="*/ 1 h 177"/>
                  <a:gd name="T2" fmla="*/ 0 w 176"/>
                  <a:gd name="T3" fmla="*/ 1 h 177"/>
                  <a:gd name="T4" fmla="*/ 1 w 176"/>
                  <a:gd name="T5" fmla="*/ 0 h 177"/>
                  <a:gd name="T6" fmla="*/ 1 w 176"/>
                  <a:gd name="T7" fmla="*/ 1 h 177"/>
                  <a:gd name="T8" fmla="*/ 1 w 176"/>
                  <a:gd name="T9" fmla="*/ 1 h 1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177">
                    <a:moveTo>
                      <a:pt x="2" y="177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6" y="3"/>
                    </a:lnTo>
                    <a:lnTo>
                      <a:pt x="2" y="177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" name="Freeform 458">
                <a:extLst>
                  <a:ext uri="{FF2B5EF4-FFF2-40B4-BE49-F238E27FC236}">
                    <a16:creationId xmlns:a16="http://schemas.microsoft.com/office/drawing/2014/main" id="{0453C9B8-0454-50C0-5271-E731ADB056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8" y="2657"/>
                <a:ext cx="111" cy="116"/>
              </a:xfrm>
              <a:custGeom>
                <a:avLst/>
                <a:gdLst>
                  <a:gd name="T0" fmla="*/ 1 w 186"/>
                  <a:gd name="T1" fmla="*/ 1 h 189"/>
                  <a:gd name="T2" fmla="*/ 0 w 186"/>
                  <a:gd name="T3" fmla="*/ 1 h 189"/>
                  <a:gd name="T4" fmla="*/ 1 w 186"/>
                  <a:gd name="T5" fmla="*/ 0 h 189"/>
                  <a:gd name="T6" fmla="*/ 1 w 186"/>
                  <a:gd name="T7" fmla="*/ 1 h 189"/>
                  <a:gd name="T8" fmla="*/ 1 w 186"/>
                  <a:gd name="T9" fmla="*/ 1 h 1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6" h="189">
                    <a:moveTo>
                      <a:pt x="12" y="189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86" y="15"/>
                    </a:lnTo>
                    <a:lnTo>
                      <a:pt x="12" y="189"/>
                    </a:lnTo>
                    <a:close/>
                  </a:path>
                </a:pathLst>
              </a:custGeom>
              <a:solidFill>
                <a:srgbClr val="DC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8" name="Freeform 459">
                <a:extLst>
                  <a:ext uri="{FF2B5EF4-FFF2-40B4-BE49-F238E27FC236}">
                    <a16:creationId xmlns:a16="http://schemas.microsoft.com/office/drawing/2014/main" id="{D93A1662-7999-E645-5489-25A446D576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2" y="2664"/>
                <a:ext cx="107" cy="109"/>
              </a:xfrm>
              <a:custGeom>
                <a:avLst/>
                <a:gdLst>
                  <a:gd name="T0" fmla="*/ 1 w 177"/>
                  <a:gd name="T1" fmla="*/ 1 h 177"/>
                  <a:gd name="T2" fmla="*/ 0 w 177"/>
                  <a:gd name="T3" fmla="*/ 1 h 177"/>
                  <a:gd name="T4" fmla="*/ 1 w 177"/>
                  <a:gd name="T5" fmla="*/ 0 h 177"/>
                  <a:gd name="T6" fmla="*/ 1 w 177"/>
                  <a:gd name="T7" fmla="*/ 1 h 177"/>
                  <a:gd name="T8" fmla="*/ 1 w 177"/>
                  <a:gd name="T9" fmla="*/ 1 h 1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7" h="177">
                    <a:moveTo>
                      <a:pt x="3" y="177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7" y="3"/>
                    </a:lnTo>
                    <a:lnTo>
                      <a:pt x="3" y="177"/>
                    </a:lnTo>
                    <a:close/>
                  </a:path>
                </a:pathLst>
              </a:custGeom>
              <a:solidFill>
                <a:srgbClr val="DC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9" name="Freeform 460">
                <a:extLst>
                  <a:ext uri="{FF2B5EF4-FFF2-40B4-BE49-F238E27FC236}">
                    <a16:creationId xmlns:a16="http://schemas.microsoft.com/office/drawing/2014/main" id="{42BB0A57-6850-61BE-80DD-A29C970D4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2" y="2663"/>
                <a:ext cx="105" cy="107"/>
              </a:xfrm>
              <a:custGeom>
                <a:avLst/>
                <a:gdLst>
                  <a:gd name="T0" fmla="*/ 1 w 176"/>
                  <a:gd name="T1" fmla="*/ 1 h 176"/>
                  <a:gd name="T2" fmla="*/ 0 w 176"/>
                  <a:gd name="T3" fmla="*/ 1 h 176"/>
                  <a:gd name="T4" fmla="*/ 1 w 176"/>
                  <a:gd name="T5" fmla="*/ 0 h 176"/>
                  <a:gd name="T6" fmla="*/ 1 w 176"/>
                  <a:gd name="T7" fmla="*/ 1 h 176"/>
                  <a:gd name="T8" fmla="*/ 1 w 176"/>
                  <a:gd name="T9" fmla="*/ 1 h 1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176">
                    <a:moveTo>
                      <a:pt x="2" y="176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6" y="2"/>
                    </a:lnTo>
                    <a:lnTo>
                      <a:pt x="2" y="176"/>
                    </a:ln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0" name="Freeform 461">
                <a:extLst>
                  <a:ext uri="{FF2B5EF4-FFF2-40B4-BE49-F238E27FC236}">
                    <a16:creationId xmlns:a16="http://schemas.microsoft.com/office/drawing/2014/main" id="{722058C6-22E4-0987-7593-9752C7F3EA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1" y="2662"/>
                <a:ext cx="106" cy="107"/>
              </a:xfrm>
              <a:custGeom>
                <a:avLst/>
                <a:gdLst>
                  <a:gd name="T0" fmla="*/ 1 w 176"/>
                  <a:gd name="T1" fmla="*/ 1 h 178"/>
                  <a:gd name="T2" fmla="*/ 0 w 176"/>
                  <a:gd name="T3" fmla="*/ 1 h 178"/>
                  <a:gd name="T4" fmla="*/ 1 w 176"/>
                  <a:gd name="T5" fmla="*/ 0 h 178"/>
                  <a:gd name="T6" fmla="*/ 1 w 176"/>
                  <a:gd name="T7" fmla="*/ 1 h 178"/>
                  <a:gd name="T8" fmla="*/ 1 w 176"/>
                  <a:gd name="T9" fmla="*/ 1 h 1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178">
                    <a:moveTo>
                      <a:pt x="2" y="178"/>
                    </a:moveTo>
                    <a:lnTo>
                      <a:pt x="0" y="174"/>
                    </a:lnTo>
                    <a:lnTo>
                      <a:pt x="173" y="0"/>
                    </a:lnTo>
                    <a:lnTo>
                      <a:pt x="176" y="4"/>
                    </a:lnTo>
                    <a:lnTo>
                      <a:pt x="2" y="178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1" name="Freeform 462">
                <a:extLst>
                  <a:ext uri="{FF2B5EF4-FFF2-40B4-BE49-F238E27FC236}">
                    <a16:creationId xmlns:a16="http://schemas.microsoft.com/office/drawing/2014/main" id="{3F47DC6E-6BF7-BBF4-EE52-CDFFE7637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9" y="2659"/>
                <a:ext cx="105" cy="109"/>
              </a:xfrm>
              <a:custGeom>
                <a:avLst/>
                <a:gdLst>
                  <a:gd name="T0" fmla="*/ 1 w 176"/>
                  <a:gd name="T1" fmla="*/ 1 h 177"/>
                  <a:gd name="T2" fmla="*/ 0 w 176"/>
                  <a:gd name="T3" fmla="*/ 1 h 177"/>
                  <a:gd name="T4" fmla="*/ 1 w 176"/>
                  <a:gd name="T5" fmla="*/ 0 h 177"/>
                  <a:gd name="T6" fmla="*/ 1 w 176"/>
                  <a:gd name="T7" fmla="*/ 1 h 177"/>
                  <a:gd name="T8" fmla="*/ 1 w 176"/>
                  <a:gd name="T9" fmla="*/ 1 h 1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177">
                    <a:moveTo>
                      <a:pt x="3" y="177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6" y="3"/>
                    </a:lnTo>
                    <a:lnTo>
                      <a:pt x="3" y="177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2" name="Freeform 463">
                <a:extLst>
                  <a:ext uri="{FF2B5EF4-FFF2-40B4-BE49-F238E27FC236}">
                    <a16:creationId xmlns:a16="http://schemas.microsoft.com/office/drawing/2014/main" id="{EB804F98-11AB-D637-2285-650669053F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8" y="2657"/>
                <a:ext cx="105" cy="108"/>
              </a:xfrm>
              <a:custGeom>
                <a:avLst/>
                <a:gdLst>
                  <a:gd name="T0" fmla="*/ 1 w 176"/>
                  <a:gd name="T1" fmla="*/ 1 h 177"/>
                  <a:gd name="T2" fmla="*/ 0 w 176"/>
                  <a:gd name="T3" fmla="*/ 1 h 177"/>
                  <a:gd name="T4" fmla="*/ 1 w 176"/>
                  <a:gd name="T5" fmla="*/ 0 h 177"/>
                  <a:gd name="T6" fmla="*/ 1 w 176"/>
                  <a:gd name="T7" fmla="*/ 1 h 177"/>
                  <a:gd name="T8" fmla="*/ 1 w 176"/>
                  <a:gd name="T9" fmla="*/ 1 h 1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177">
                    <a:moveTo>
                      <a:pt x="2" y="177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6" y="3"/>
                    </a:lnTo>
                    <a:lnTo>
                      <a:pt x="2" y="177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3" name="Freeform 464">
                <a:extLst>
                  <a:ext uri="{FF2B5EF4-FFF2-40B4-BE49-F238E27FC236}">
                    <a16:creationId xmlns:a16="http://schemas.microsoft.com/office/drawing/2014/main" id="{8718458E-E643-A4DE-23A0-CA87DC452F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0" y="2647"/>
                <a:ext cx="112" cy="116"/>
              </a:xfrm>
              <a:custGeom>
                <a:avLst/>
                <a:gdLst>
                  <a:gd name="T0" fmla="*/ 1 w 186"/>
                  <a:gd name="T1" fmla="*/ 1 h 191"/>
                  <a:gd name="T2" fmla="*/ 0 w 186"/>
                  <a:gd name="T3" fmla="*/ 1 h 191"/>
                  <a:gd name="T4" fmla="*/ 1 w 186"/>
                  <a:gd name="T5" fmla="*/ 0 h 191"/>
                  <a:gd name="T6" fmla="*/ 1 w 186"/>
                  <a:gd name="T7" fmla="*/ 1 h 191"/>
                  <a:gd name="T8" fmla="*/ 1 w 186"/>
                  <a:gd name="T9" fmla="*/ 1 h 19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6" h="191">
                    <a:moveTo>
                      <a:pt x="12" y="191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86" y="17"/>
                    </a:lnTo>
                    <a:lnTo>
                      <a:pt x="12" y="191"/>
                    </a:lnTo>
                    <a:close/>
                  </a:path>
                </a:pathLst>
              </a:custGeom>
              <a:solidFill>
                <a:srgbClr val="D7D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4" name="Freeform 465">
                <a:extLst>
                  <a:ext uri="{FF2B5EF4-FFF2-40B4-BE49-F238E27FC236}">
                    <a16:creationId xmlns:a16="http://schemas.microsoft.com/office/drawing/2014/main" id="{DADD1A89-37C6-1D78-4115-5247683202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5" y="2655"/>
                <a:ext cx="107" cy="108"/>
              </a:xfrm>
              <a:custGeom>
                <a:avLst/>
                <a:gdLst>
                  <a:gd name="T0" fmla="*/ 1 w 177"/>
                  <a:gd name="T1" fmla="*/ 1 h 178"/>
                  <a:gd name="T2" fmla="*/ 0 w 177"/>
                  <a:gd name="T3" fmla="*/ 1 h 178"/>
                  <a:gd name="T4" fmla="*/ 1 w 177"/>
                  <a:gd name="T5" fmla="*/ 0 h 178"/>
                  <a:gd name="T6" fmla="*/ 1 w 177"/>
                  <a:gd name="T7" fmla="*/ 1 h 178"/>
                  <a:gd name="T8" fmla="*/ 1 w 177"/>
                  <a:gd name="T9" fmla="*/ 1 h 1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7" h="178">
                    <a:moveTo>
                      <a:pt x="3" y="178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7" y="4"/>
                    </a:lnTo>
                    <a:lnTo>
                      <a:pt x="3" y="178"/>
                    </a:lnTo>
                    <a:close/>
                  </a:path>
                </a:pathLst>
              </a:custGeom>
              <a:solidFill>
                <a:srgbClr val="D7D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5" name="Freeform 466">
                <a:extLst>
                  <a:ext uri="{FF2B5EF4-FFF2-40B4-BE49-F238E27FC236}">
                    <a16:creationId xmlns:a16="http://schemas.microsoft.com/office/drawing/2014/main" id="{4D490913-974A-9BCA-EB4B-A2F5B15A97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4" y="2652"/>
                <a:ext cx="106" cy="110"/>
              </a:xfrm>
              <a:custGeom>
                <a:avLst/>
                <a:gdLst>
                  <a:gd name="T0" fmla="*/ 1 w 178"/>
                  <a:gd name="T1" fmla="*/ 1 h 179"/>
                  <a:gd name="T2" fmla="*/ 0 w 178"/>
                  <a:gd name="T3" fmla="*/ 1 h 179"/>
                  <a:gd name="T4" fmla="*/ 1 w 178"/>
                  <a:gd name="T5" fmla="*/ 0 h 179"/>
                  <a:gd name="T6" fmla="*/ 1 w 178"/>
                  <a:gd name="T7" fmla="*/ 1 h 179"/>
                  <a:gd name="T8" fmla="*/ 1 w 178"/>
                  <a:gd name="T9" fmla="*/ 1 h 1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8" h="179">
                    <a:moveTo>
                      <a:pt x="4" y="179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8" y="5"/>
                    </a:lnTo>
                    <a:lnTo>
                      <a:pt x="4" y="179"/>
                    </a:lnTo>
                    <a:close/>
                  </a:path>
                </a:pathLst>
              </a:custGeom>
              <a:solidFill>
                <a:srgbClr val="D6D6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6" name="Freeform 467">
                <a:extLst>
                  <a:ext uri="{FF2B5EF4-FFF2-40B4-BE49-F238E27FC236}">
                    <a16:creationId xmlns:a16="http://schemas.microsoft.com/office/drawing/2014/main" id="{EA546A67-2B68-96E1-2D81-729F577921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3" y="2649"/>
                <a:ext cx="105" cy="109"/>
              </a:xfrm>
              <a:custGeom>
                <a:avLst/>
                <a:gdLst>
                  <a:gd name="T0" fmla="*/ 1 w 175"/>
                  <a:gd name="T1" fmla="*/ 1 h 177"/>
                  <a:gd name="T2" fmla="*/ 0 w 175"/>
                  <a:gd name="T3" fmla="*/ 1 h 177"/>
                  <a:gd name="T4" fmla="*/ 1 w 175"/>
                  <a:gd name="T5" fmla="*/ 0 h 177"/>
                  <a:gd name="T6" fmla="*/ 1 w 175"/>
                  <a:gd name="T7" fmla="*/ 1 h 177"/>
                  <a:gd name="T8" fmla="*/ 1 w 175"/>
                  <a:gd name="T9" fmla="*/ 1 h 1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5" h="177">
                    <a:moveTo>
                      <a:pt x="1" y="177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5" y="3"/>
                    </a:lnTo>
                    <a:lnTo>
                      <a:pt x="1" y="177"/>
                    </a:lnTo>
                    <a:close/>
                  </a:path>
                </a:pathLst>
              </a:custGeom>
              <a:solidFill>
                <a:srgbClr val="D5D5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7" name="Freeform 468">
                <a:extLst>
                  <a:ext uri="{FF2B5EF4-FFF2-40B4-BE49-F238E27FC236}">
                    <a16:creationId xmlns:a16="http://schemas.microsoft.com/office/drawing/2014/main" id="{A201F3E6-F840-D701-8A5F-29B71F3DFD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0" y="2647"/>
                <a:ext cx="107" cy="108"/>
              </a:xfrm>
              <a:custGeom>
                <a:avLst/>
                <a:gdLst>
                  <a:gd name="T0" fmla="*/ 1 w 178"/>
                  <a:gd name="T1" fmla="*/ 1 h 179"/>
                  <a:gd name="T2" fmla="*/ 0 w 178"/>
                  <a:gd name="T3" fmla="*/ 1 h 179"/>
                  <a:gd name="T4" fmla="*/ 1 w 178"/>
                  <a:gd name="T5" fmla="*/ 0 h 179"/>
                  <a:gd name="T6" fmla="*/ 1 w 178"/>
                  <a:gd name="T7" fmla="*/ 1 h 179"/>
                  <a:gd name="T8" fmla="*/ 1 w 178"/>
                  <a:gd name="T9" fmla="*/ 1 h 1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8" h="179">
                    <a:moveTo>
                      <a:pt x="4" y="179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8" y="5"/>
                    </a:lnTo>
                    <a:lnTo>
                      <a:pt x="4" y="179"/>
                    </a:lnTo>
                    <a:close/>
                  </a:path>
                </a:pathLst>
              </a:cu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8" name="Freeform 469">
                <a:extLst>
                  <a:ext uri="{FF2B5EF4-FFF2-40B4-BE49-F238E27FC236}">
                    <a16:creationId xmlns:a16="http://schemas.microsoft.com/office/drawing/2014/main" id="{AAD36F3A-52E9-6BB3-6BE5-A2E6B3262F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4" y="2635"/>
                <a:ext cx="111" cy="118"/>
              </a:xfrm>
              <a:custGeom>
                <a:avLst/>
                <a:gdLst>
                  <a:gd name="T0" fmla="*/ 1 w 184"/>
                  <a:gd name="T1" fmla="*/ 1 h 193"/>
                  <a:gd name="T2" fmla="*/ 0 w 184"/>
                  <a:gd name="T3" fmla="*/ 1 h 193"/>
                  <a:gd name="T4" fmla="*/ 1 w 184"/>
                  <a:gd name="T5" fmla="*/ 0 h 193"/>
                  <a:gd name="T6" fmla="*/ 1 w 184"/>
                  <a:gd name="T7" fmla="*/ 1 h 193"/>
                  <a:gd name="T8" fmla="*/ 1 w 184"/>
                  <a:gd name="T9" fmla="*/ 1 h 1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4" h="193">
                    <a:moveTo>
                      <a:pt x="10" y="193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84" y="19"/>
                    </a:lnTo>
                    <a:lnTo>
                      <a:pt x="10" y="193"/>
                    </a:lnTo>
                    <a:close/>
                  </a:path>
                </a:pathLst>
              </a:custGeom>
              <a:solidFill>
                <a:srgbClr val="D3D3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9" name="Freeform 470">
                <a:extLst>
                  <a:ext uri="{FF2B5EF4-FFF2-40B4-BE49-F238E27FC236}">
                    <a16:creationId xmlns:a16="http://schemas.microsoft.com/office/drawing/2014/main" id="{1CC83BDA-1033-0E71-9F64-1C06AA615C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9" y="2644"/>
                <a:ext cx="106" cy="109"/>
              </a:xfrm>
              <a:custGeom>
                <a:avLst/>
                <a:gdLst>
                  <a:gd name="T0" fmla="*/ 1 w 175"/>
                  <a:gd name="T1" fmla="*/ 1 h 178"/>
                  <a:gd name="T2" fmla="*/ 0 w 175"/>
                  <a:gd name="T3" fmla="*/ 1 h 178"/>
                  <a:gd name="T4" fmla="*/ 1 w 175"/>
                  <a:gd name="T5" fmla="*/ 0 h 178"/>
                  <a:gd name="T6" fmla="*/ 1 w 175"/>
                  <a:gd name="T7" fmla="*/ 1 h 178"/>
                  <a:gd name="T8" fmla="*/ 1 w 175"/>
                  <a:gd name="T9" fmla="*/ 1 h 1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5" h="178">
                    <a:moveTo>
                      <a:pt x="1" y="178"/>
                    </a:moveTo>
                    <a:lnTo>
                      <a:pt x="0" y="172"/>
                    </a:lnTo>
                    <a:lnTo>
                      <a:pt x="172" y="0"/>
                    </a:lnTo>
                    <a:lnTo>
                      <a:pt x="175" y="4"/>
                    </a:lnTo>
                    <a:lnTo>
                      <a:pt x="1" y="178"/>
                    </a:lnTo>
                    <a:close/>
                  </a:path>
                </a:pathLst>
              </a:custGeom>
              <a:solidFill>
                <a:srgbClr val="D3D3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0" name="Freeform 471">
                <a:extLst>
                  <a:ext uri="{FF2B5EF4-FFF2-40B4-BE49-F238E27FC236}">
                    <a16:creationId xmlns:a16="http://schemas.microsoft.com/office/drawing/2014/main" id="{E8A6F65E-4F0C-0766-4A62-9192F113F3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8" y="2641"/>
                <a:ext cx="104" cy="108"/>
              </a:xfrm>
              <a:custGeom>
                <a:avLst/>
                <a:gdLst>
                  <a:gd name="T0" fmla="*/ 1 w 176"/>
                  <a:gd name="T1" fmla="*/ 1 h 177"/>
                  <a:gd name="T2" fmla="*/ 0 w 176"/>
                  <a:gd name="T3" fmla="*/ 1 h 177"/>
                  <a:gd name="T4" fmla="*/ 1 w 176"/>
                  <a:gd name="T5" fmla="*/ 0 h 177"/>
                  <a:gd name="T6" fmla="*/ 1 w 176"/>
                  <a:gd name="T7" fmla="*/ 1 h 177"/>
                  <a:gd name="T8" fmla="*/ 1 w 176"/>
                  <a:gd name="T9" fmla="*/ 1 h 1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177">
                    <a:moveTo>
                      <a:pt x="4" y="177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6" y="5"/>
                    </a:lnTo>
                    <a:lnTo>
                      <a:pt x="4" y="177"/>
                    </a:lnTo>
                    <a:close/>
                  </a:path>
                </a:pathLst>
              </a:cu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1" name="Freeform 472">
                <a:extLst>
                  <a:ext uri="{FF2B5EF4-FFF2-40B4-BE49-F238E27FC236}">
                    <a16:creationId xmlns:a16="http://schemas.microsoft.com/office/drawing/2014/main" id="{08BD6EEB-F2B6-9634-615A-7961568C54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6" y="2638"/>
                <a:ext cx="106" cy="110"/>
              </a:xfrm>
              <a:custGeom>
                <a:avLst/>
                <a:gdLst>
                  <a:gd name="T0" fmla="*/ 1 w 177"/>
                  <a:gd name="T1" fmla="*/ 1 h 179"/>
                  <a:gd name="T2" fmla="*/ 0 w 177"/>
                  <a:gd name="T3" fmla="*/ 1 h 179"/>
                  <a:gd name="T4" fmla="*/ 1 w 177"/>
                  <a:gd name="T5" fmla="*/ 0 h 179"/>
                  <a:gd name="T6" fmla="*/ 1 w 177"/>
                  <a:gd name="T7" fmla="*/ 1 h 179"/>
                  <a:gd name="T8" fmla="*/ 1 w 177"/>
                  <a:gd name="T9" fmla="*/ 1 h 1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7" h="179">
                    <a:moveTo>
                      <a:pt x="3" y="179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7" y="5"/>
                    </a:lnTo>
                    <a:lnTo>
                      <a:pt x="3" y="179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2" name="Freeform 473">
                <a:extLst>
                  <a:ext uri="{FF2B5EF4-FFF2-40B4-BE49-F238E27FC236}">
                    <a16:creationId xmlns:a16="http://schemas.microsoft.com/office/drawing/2014/main" id="{10E22607-E52B-48C4-9BA1-FC0B5BDB99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4" y="2635"/>
                <a:ext cx="106" cy="110"/>
              </a:xfrm>
              <a:custGeom>
                <a:avLst/>
                <a:gdLst>
                  <a:gd name="T0" fmla="*/ 1 w 176"/>
                  <a:gd name="T1" fmla="*/ 1 h 179"/>
                  <a:gd name="T2" fmla="*/ 0 w 176"/>
                  <a:gd name="T3" fmla="*/ 1 h 179"/>
                  <a:gd name="T4" fmla="*/ 1 w 176"/>
                  <a:gd name="T5" fmla="*/ 0 h 179"/>
                  <a:gd name="T6" fmla="*/ 1 w 176"/>
                  <a:gd name="T7" fmla="*/ 1 h 179"/>
                  <a:gd name="T8" fmla="*/ 1 w 176"/>
                  <a:gd name="T9" fmla="*/ 1 h 1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179">
                    <a:moveTo>
                      <a:pt x="2" y="179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6" y="5"/>
                    </a:lnTo>
                    <a:lnTo>
                      <a:pt x="2" y="179"/>
                    </a:lnTo>
                    <a:close/>
                  </a:path>
                </a:pathLst>
              </a:custGeom>
              <a:solidFill>
                <a:srgbClr val="D0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3" name="Freeform 474">
                <a:extLst>
                  <a:ext uri="{FF2B5EF4-FFF2-40B4-BE49-F238E27FC236}">
                    <a16:creationId xmlns:a16="http://schemas.microsoft.com/office/drawing/2014/main" id="{BF2AE130-E721-746F-2CCC-44D2CA4206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8" y="2622"/>
                <a:ext cx="111" cy="119"/>
              </a:xfrm>
              <a:custGeom>
                <a:avLst/>
                <a:gdLst>
                  <a:gd name="T0" fmla="*/ 1 w 184"/>
                  <a:gd name="T1" fmla="*/ 1 h 195"/>
                  <a:gd name="T2" fmla="*/ 0 w 184"/>
                  <a:gd name="T3" fmla="*/ 1 h 195"/>
                  <a:gd name="T4" fmla="*/ 1 w 184"/>
                  <a:gd name="T5" fmla="*/ 0 h 195"/>
                  <a:gd name="T6" fmla="*/ 1 w 184"/>
                  <a:gd name="T7" fmla="*/ 1 h 195"/>
                  <a:gd name="T8" fmla="*/ 1 w 184"/>
                  <a:gd name="T9" fmla="*/ 1 h 1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4" h="195">
                    <a:moveTo>
                      <a:pt x="10" y="195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84" y="21"/>
                    </a:lnTo>
                    <a:lnTo>
                      <a:pt x="10" y="195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4" name="Freeform 475">
                <a:extLst>
                  <a:ext uri="{FF2B5EF4-FFF2-40B4-BE49-F238E27FC236}">
                    <a16:creationId xmlns:a16="http://schemas.microsoft.com/office/drawing/2014/main" id="{AEAA091D-09AB-6EE6-0E82-3947F49C79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2" y="2632"/>
                <a:ext cx="107" cy="109"/>
              </a:xfrm>
              <a:custGeom>
                <a:avLst/>
                <a:gdLst>
                  <a:gd name="T0" fmla="*/ 1 w 177"/>
                  <a:gd name="T1" fmla="*/ 1 h 179"/>
                  <a:gd name="T2" fmla="*/ 0 w 177"/>
                  <a:gd name="T3" fmla="*/ 1 h 179"/>
                  <a:gd name="T4" fmla="*/ 1 w 177"/>
                  <a:gd name="T5" fmla="*/ 0 h 179"/>
                  <a:gd name="T6" fmla="*/ 1 w 177"/>
                  <a:gd name="T7" fmla="*/ 1 h 179"/>
                  <a:gd name="T8" fmla="*/ 1 w 177"/>
                  <a:gd name="T9" fmla="*/ 1 h 1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7" h="179">
                    <a:moveTo>
                      <a:pt x="3" y="179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7" y="5"/>
                    </a:lnTo>
                    <a:lnTo>
                      <a:pt x="3" y="179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5" name="Freeform 476">
                <a:extLst>
                  <a:ext uri="{FF2B5EF4-FFF2-40B4-BE49-F238E27FC236}">
                    <a16:creationId xmlns:a16="http://schemas.microsoft.com/office/drawing/2014/main" id="{2E00287E-6EBD-7787-CDA6-B46CECC22F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1" y="2629"/>
                <a:ext cx="105" cy="109"/>
              </a:xfrm>
              <a:custGeom>
                <a:avLst/>
                <a:gdLst>
                  <a:gd name="T0" fmla="*/ 1 w 176"/>
                  <a:gd name="T1" fmla="*/ 1 h 179"/>
                  <a:gd name="T2" fmla="*/ 0 w 176"/>
                  <a:gd name="T3" fmla="*/ 1 h 179"/>
                  <a:gd name="T4" fmla="*/ 1 w 176"/>
                  <a:gd name="T5" fmla="*/ 0 h 179"/>
                  <a:gd name="T6" fmla="*/ 1 w 176"/>
                  <a:gd name="T7" fmla="*/ 1 h 179"/>
                  <a:gd name="T8" fmla="*/ 1 w 176"/>
                  <a:gd name="T9" fmla="*/ 1 h 1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179">
                    <a:moveTo>
                      <a:pt x="2" y="179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6" y="5"/>
                    </a:lnTo>
                    <a:lnTo>
                      <a:pt x="2" y="179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6" name="Freeform 477">
                <a:extLst>
                  <a:ext uri="{FF2B5EF4-FFF2-40B4-BE49-F238E27FC236}">
                    <a16:creationId xmlns:a16="http://schemas.microsoft.com/office/drawing/2014/main" id="{FD0728CF-9600-B53D-7537-E87213F31F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0" y="2626"/>
                <a:ext cx="105" cy="109"/>
              </a:xfrm>
              <a:custGeom>
                <a:avLst/>
                <a:gdLst>
                  <a:gd name="T0" fmla="*/ 1 w 178"/>
                  <a:gd name="T1" fmla="*/ 1 h 180"/>
                  <a:gd name="T2" fmla="*/ 0 w 178"/>
                  <a:gd name="T3" fmla="*/ 1 h 180"/>
                  <a:gd name="T4" fmla="*/ 1 w 178"/>
                  <a:gd name="T5" fmla="*/ 0 h 180"/>
                  <a:gd name="T6" fmla="*/ 1 w 178"/>
                  <a:gd name="T7" fmla="*/ 1 h 180"/>
                  <a:gd name="T8" fmla="*/ 1 w 178"/>
                  <a:gd name="T9" fmla="*/ 1 h 1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8" h="180">
                    <a:moveTo>
                      <a:pt x="4" y="180"/>
                    </a:moveTo>
                    <a:lnTo>
                      <a:pt x="0" y="174"/>
                    </a:lnTo>
                    <a:lnTo>
                      <a:pt x="175" y="0"/>
                    </a:lnTo>
                    <a:lnTo>
                      <a:pt x="178" y="6"/>
                    </a:lnTo>
                    <a:lnTo>
                      <a:pt x="4" y="180"/>
                    </a:lnTo>
                    <a:close/>
                  </a:path>
                </a:pathLst>
              </a:custGeom>
              <a:solidFill>
                <a:srgbClr val="CDCD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7" name="Freeform 478">
                <a:extLst>
                  <a:ext uri="{FF2B5EF4-FFF2-40B4-BE49-F238E27FC236}">
                    <a16:creationId xmlns:a16="http://schemas.microsoft.com/office/drawing/2014/main" id="{CD0DC9B1-5003-A426-D0FF-1DD605088D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8" y="2622"/>
                <a:ext cx="106" cy="110"/>
              </a:xfrm>
              <a:custGeom>
                <a:avLst/>
                <a:gdLst>
                  <a:gd name="T0" fmla="*/ 1 w 176"/>
                  <a:gd name="T1" fmla="*/ 1 h 179"/>
                  <a:gd name="T2" fmla="*/ 0 w 176"/>
                  <a:gd name="T3" fmla="*/ 1 h 179"/>
                  <a:gd name="T4" fmla="*/ 1 w 176"/>
                  <a:gd name="T5" fmla="*/ 0 h 179"/>
                  <a:gd name="T6" fmla="*/ 1 w 176"/>
                  <a:gd name="T7" fmla="*/ 1 h 179"/>
                  <a:gd name="T8" fmla="*/ 1 w 176"/>
                  <a:gd name="T9" fmla="*/ 1 h 1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179">
                    <a:moveTo>
                      <a:pt x="1" y="179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6" y="5"/>
                    </a:lnTo>
                    <a:lnTo>
                      <a:pt x="1" y="179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8" name="Freeform 479">
                <a:extLst>
                  <a:ext uri="{FF2B5EF4-FFF2-40B4-BE49-F238E27FC236}">
                    <a16:creationId xmlns:a16="http://schemas.microsoft.com/office/drawing/2014/main" id="{28F45373-2C2E-B943-8479-C200519F7C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2" y="2609"/>
                <a:ext cx="111" cy="120"/>
              </a:xfrm>
              <a:custGeom>
                <a:avLst/>
                <a:gdLst>
                  <a:gd name="T0" fmla="*/ 1 w 184"/>
                  <a:gd name="T1" fmla="*/ 1 h 196"/>
                  <a:gd name="T2" fmla="*/ 0 w 184"/>
                  <a:gd name="T3" fmla="*/ 1 h 196"/>
                  <a:gd name="T4" fmla="*/ 1 w 184"/>
                  <a:gd name="T5" fmla="*/ 0 h 196"/>
                  <a:gd name="T6" fmla="*/ 1 w 184"/>
                  <a:gd name="T7" fmla="*/ 1 h 196"/>
                  <a:gd name="T8" fmla="*/ 1 w 184"/>
                  <a:gd name="T9" fmla="*/ 1 h 1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4" h="196">
                    <a:moveTo>
                      <a:pt x="10" y="196"/>
                    </a:moveTo>
                    <a:lnTo>
                      <a:pt x="0" y="172"/>
                    </a:lnTo>
                    <a:lnTo>
                      <a:pt x="174" y="0"/>
                    </a:lnTo>
                    <a:lnTo>
                      <a:pt x="184" y="22"/>
                    </a:lnTo>
                    <a:lnTo>
                      <a:pt x="10" y="196"/>
                    </a:lnTo>
                    <a:close/>
                  </a:path>
                </a:pathLst>
              </a:custGeom>
              <a:solidFill>
                <a:srgbClr val="CB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9" name="Freeform 480">
                <a:extLst>
                  <a:ext uri="{FF2B5EF4-FFF2-40B4-BE49-F238E27FC236}">
                    <a16:creationId xmlns:a16="http://schemas.microsoft.com/office/drawing/2014/main" id="{1F341FF1-1149-9D25-912F-55F8519CC5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6" y="2620"/>
                <a:ext cx="107" cy="109"/>
              </a:xfrm>
              <a:custGeom>
                <a:avLst/>
                <a:gdLst>
                  <a:gd name="T0" fmla="*/ 1 w 178"/>
                  <a:gd name="T1" fmla="*/ 1 h 179"/>
                  <a:gd name="T2" fmla="*/ 0 w 178"/>
                  <a:gd name="T3" fmla="*/ 1 h 179"/>
                  <a:gd name="T4" fmla="*/ 1 w 178"/>
                  <a:gd name="T5" fmla="*/ 0 h 179"/>
                  <a:gd name="T6" fmla="*/ 1 w 178"/>
                  <a:gd name="T7" fmla="*/ 1 h 179"/>
                  <a:gd name="T8" fmla="*/ 1 w 178"/>
                  <a:gd name="T9" fmla="*/ 1 h 1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8" h="179">
                    <a:moveTo>
                      <a:pt x="4" y="179"/>
                    </a:moveTo>
                    <a:lnTo>
                      <a:pt x="0" y="172"/>
                    </a:lnTo>
                    <a:lnTo>
                      <a:pt x="174" y="0"/>
                    </a:lnTo>
                    <a:lnTo>
                      <a:pt x="178" y="5"/>
                    </a:lnTo>
                    <a:lnTo>
                      <a:pt x="4" y="179"/>
                    </a:lnTo>
                    <a:close/>
                  </a:path>
                </a:pathLst>
              </a:custGeom>
              <a:solidFill>
                <a:srgbClr val="CB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0" name="Freeform 481">
                <a:extLst>
                  <a:ext uri="{FF2B5EF4-FFF2-40B4-BE49-F238E27FC236}">
                    <a16:creationId xmlns:a16="http://schemas.microsoft.com/office/drawing/2014/main" id="{184D0E51-6C76-DBB1-4055-2C5B478DCE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5" y="2615"/>
                <a:ext cx="105" cy="110"/>
              </a:xfrm>
              <a:custGeom>
                <a:avLst/>
                <a:gdLst>
                  <a:gd name="T0" fmla="*/ 1 w 175"/>
                  <a:gd name="T1" fmla="*/ 1 h 179"/>
                  <a:gd name="T2" fmla="*/ 0 w 175"/>
                  <a:gd name="T3" fmla="*/ 1 h 179"/>
                  <a:gd name="T4" fmla="*/ 1 w 175"/>
                  <a:gd name="T5" fmla="*/ 0 h 179"/>
                  <a:gd name="T6" fmla="*/ 1 w 175"/>
                  <a:gd name="T7" fmla="*/ 1 h 179"/>
                  <a:gd name="T8" fmla="*/ 1 w 175"/>
                  <a:gd name="T9" fmla="*/ 1 h 1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5" h="179">
                    <a:moveTo>
                      <a:pt x="1" y="179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5" y="7"/>
                    </a:lnTo>
                    <a:lnTo>
                      <a:pt x="1" y="179"/>
                    </a:lnTo>
                    <a:close/>
                  </a:path>
                </a:pathLst>
              </a:custGeom>
              <a:solidFill>
                <a:srgbClr val="CACA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1" name="Freeform 482">
                <a:extLst>
                  <a:ext uri="{FF2B5EF4-FFF2-40B4-BE49-F238E27FC236}">
                    <a16:creationId xmlns:a16="http://schemas.microsoft.com/office/drawing/2014/main" id="{53F22E3D-1A95-0F8E-E67C-D3AA33D149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4" y="2613"/>
                <a:ext cx="105" cy="108"/>
              </a:xfrm>
              <a:custGeom>
                <a:avLst/>
                <a:gdLst>
                  <a:gd name="T0" fmla="*/ 1 w 178"/>
                  <a:gd name="T1" fmla="*/ 1 h 179"/>
                  <a:gd name="T2" fmla="*/ 0 w 178"/>
                  <a:gd name="T3" fmla="*/ 1 h 179"/>
                  <a:gd name="T4" fmla="*/ 1 w 178"/>
                  <a:gd name="T5" fmla="*/ 0 h 179"/>
                  <a:gd name="T6" fmla="*/ 1 w 178"/>
                  <a:gd name="T7" fmla="*/ 1 h 179"/>
                  <a:gd name="T8" fmla="*/ 1 w 178"/>
                  <a:gd name="T9" fmla="*/ 1 h 1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8" h="179">
                    <a:moveTo>
                      <a:pt x="4" y="179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8" y="5"/>
                    </a:lnTo>
                    <a:lnTo>
                      <a:pt x="4" y="179"/>
                    </a:lnTo>
                    <a:close/>
                  </a:path>
                </a:pathLst>
              </a:custGeom>
              <a:solidFill>
                <a:srgbClr val="C9C9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2" name="Freeform 483">
                <a:extLst>
                  <a:ext uri="{FF2B5EF4-FFF2-40B4-BE49-F238E27FC236}">
                    <a16:creationId xmlns:a16="http://schemas.microsoft.com/office/drawing/2014/main" id="{F44AB040-C195-9A0C-98D5-16E42E219C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2" y="2609"/>
                <a:ext cx="106" cy="110"/>
              </a:xfrm>
              <a:custGeom>
                <a:avLst/>
                <a:gdLst>
                  <a:gd name="T0" fmla="*/ 1 w 175"/>
                  <a:gd name="T1" fmla="*/ 1 h 179"/>
                  <a:gd name="T2" fmla="*/ 0 w 175"/>
                  <a:gd name="T3" fmla="*/ 1 h 179"/>
                  <a:gd name="T4" fmla="*/ 1 w 175"/>
                  <a:gd name="T5" fmla="*/ 0 h 179"/>
                  <a:gd name="T6" fmla="*/ 1 w 175"/>
                  <a:gd name="T7" fmla="*/ 1 h 179"/>
                  <a:gd name="T8" fmla="*/ 1 w 175"/>
                  <a:gd name="T9" fmla="*/ 1 h 1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5" h="179">
                    <a:moveTo>
                      <a:pt x="1" y="179"/>
                    </a:moveTo>
                    <a:lnTo>
                      <a:pt x="0" y="172"/>
                    </a:lnTo>
                    <a:lnTo>
                      <a:pt x="174" y="0"/>
                    </a:lnTo>
                    <a:lnTo>
                      <a:pt x="175" y="5"/>
                    </a:lnTo>
                    <a:lnTo>
                      <a:pt x="1" y="179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3" name="Freeform 484">
                <a:extLst>
                  <a:ext uri="{FF2B5EF4-FFF2-40B4-BE49-F238E27FC236}">
                    <a16:creationId xmlns:a16="http://schemas.microsoft.com/office/drawing/2014/main" id="{7148A464-6106-E533-F8FB-B9026B36D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0" y="2577"/>
                <a:ext cx="117" cy="137"/>
              </a:xfrm>
              <a:custGeom>
                <a:avLst/>
                <a:gdLst>
                  <a:gd name="T0" fmla="*/ 1 w 193"/>
                  <a:gd name="T1" fmla="*/ 1 h 223"/>
                  <a:gd name="T2" fmla="*/ 0 w 193"/>
                  <a:gd name="T3" fmla="*/ 1 h 223"/>
                  <a:gd name="T4" fmla="*/ 1 w 193"/>
                  <a:gd name="T5" fmla="*/ 0 h 223"/>
                  <a:gd name="T6" fmla="*/ 1 w 193"/>
                  <a:gd name="T7" fmla="*/ 1 h 223"/>
                  <a:gd name="T8" fmla="*/ 1 w 193"/>
                  <a:gd name="T9" fmla="*/ 1 h 2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3" h="223">
                    <a:moveTo>
                      <a:pt x="19" y="223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93" y="51"/>
                    </a:lnTo>
                    <a:lnTo>
                      <a:pt x="19" y="223"/>
                    </a:lnTo>
                    <a:close/>
                  </a:path>
                </a:pathLst>
              </a:cu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4" name="Freeform 485">
                <a:extLst>
                  <a:ext uri="{FF2B5EF4-FFF2-40B4-BE49-F238E27FC236}">
                    <a16:creationId xmlns:a16="http://schemas.microsoft.com/office/drawing/2014/main" id="{55661BDB-877F-7B5B-54BC-925CA7D18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0" y="2603"/>
                <a:ext cx="107" cy="111"/>
              </a:xfrm>
              <a:custGeom>
                <a:avLst/>
                <a:gdLst>
                  <a:gd name="T0" fmla="*/ 1 w 178"/>
                  <a:gd name="T1" fmla="*/ 1 h 182"/>
                  <a:gd name="T2" fmla="*/ 0 w 178"/>
                  <a:gd name="T3" fmla="*/ 1 h 182"/>
                  <a:gd name="T4" fmla="*/ 1 w 178"/>
                  <a:gd name="T5" fmla="*/ 0 h 182"/>
                  <a:gd name="T6" fmla="*/ 1 w 178"/>
                  <a:gd name="T7" fmla="*/ 1 h 182"/>
                  <a:gd name="T8" fmla="*/ 1 w 178"/>
                  <a:gd name="T9" fmla="*/ 1 h 1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8" h="182">
                    <a:moveTo>
                      <a:pt x="4" y="182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8" y="10"/>
                    </a:lnTo>
                    <a:lnTo>
                      <a:pt x="4" y="182"/>
                    </a:lnTo>
                    <a:close/>
                  </a:path>
                </a:pathLst>
              </a:cu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5" name="Freeform 486">
                <a:extLst>
                  <a:ext uri="{FF2B5EF4-FFF2-40B4-BE49-F238E27FC236}">
                    <a16:creationId xmlns:a16="http://schemas.microsoft.com/office/drawing/2014/main" id="{1379D3EE-1139-44A8-78AF-328015D858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8" y="2597"/>
                <a:ext cx="106" cy="112"/>
              </a:xfrm>
              <a:custGeom>
                <a:avLst/>
                <a:gdLst>
                  <a:gd name="T0" fmla="*/ 1 w 177"/>
                  <a:gd name="T1" fmla="*/ 1 h 184"/>
                  <a:gd name="T2" fmla="*/ 0 w 177"/>
                  <a:gd name="T3" fmla="*/ 1 h 184"/>
                  <a:gd name="T4" fmla="*/ 1 w 177"/>
                  <a:gd name="T5" fmla="*/ 0 h 184"/>
                  <a:gd name="T6" fmla="*/ 1 w 177"/>
                  <a:gd name="T7" fmla="*/ 1 h 184"/>
                  <a:gd name="T8" fmla="*/ 1 w 177"/>
                  <a:gd name="T9" fmla="*/ 1 h 1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7" h="184">
                    <a:moveTo>
                      <a:pt x="3" y="184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7" y="10"/>
                    </a:lnTo>
                    <a:lnTo>
                      <a:pt x="3" y="184"/>
                    </a:ln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6" name="Freeform 487">
                <a:extLst>
                  <a:ext uri="{FF2B5EF4-FFF2-40B4-BE49-F238E27FC236}">
                    <a16:creationId xmlns:a16="http://schemas.microsoft.com/office/drawing/2014/main" id="{4AC62C53-676E-D829-1E97-3C17E7E291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6" y="2591"/>
                <a:ext cx="106" cy="112"/>
              </a:xfrm>
              <a:custGeom>
                <a:avLst/>
                <a:gdLst>
                  <a:gd name="T0" fmla="*/ 1 w 176"/>
                  <a:gd name="T1" fmla="*/ 1 h 185"/>
                  <a:gd name="T2" fmla="*/ 0 w 176"/>
                  <a:gd name="T3" fmla="*/ 1 h 185"/>
                  <a:gd name="T4" fmla="*/ 1 w 176"/>
                  <a:gd name="T5" fmla="*/ 0 h 185"/>
                  <a:gd name="T6" fmla="*/ 1 w 176"/>
                  <a:gd name="T7" fmla="*/ 1 h 185"/>
                  <a:gd name="T8" fmla="*/ 1 w 176"/>
                  <a:gd name="T9" fmla="*/ 1 h 18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185">
                    <a:moveTo>
                      <a:pt x="4" y="185"/>
                    </a:moveTo>
                    <a:lnTo>
                      <a:pt x="0" y="174"/>
                    </a:lnTo>
                    <a:lnTo>
                      <a:pt x="173" y="0"/>
                    </a:lnTo>
                    <a:lnTo>
                      <a:pt x="176" y="11"/>
                    </a:lnTo>
                    <a:lnTo>
                      <a:pt x="4" y="185"/>
                    </a:lnTo>
                    <a:close/>
                  </a:path>
                </a:pathLst>
              </a:custGeom>
              <a:solidFill>
                <a:srgbClr val="C5C5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7" name="Freeform 488">
                <a:extLst>
                  <a:ext uri="{FF2B5EF4-FFF2-40B4-BE49-F238E27FC236}">
                    <a16:creationId xmlns:a16="http://schemas.microsoft.com/office/drawing/2014/main" id="{18E8F1C3-11BF-58E7-BC62-D6912D202F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3" y="2585"/>
                <a:ext cx="107" cy="112"/>
              </a:xfrm>
              <a:custGeom>
                <a:avLst/>
                <a:gdLst>
                  <a:gd name="T0" fmla="*/ 1 w 178"/>
                  <a:gd name="T1" fmla="*/ 1 h 184"/>
                  <a:gd name="T2" fmla="*/ 0 w 178"/>
                  <a:gd name="T3" fmla="*/ 1 h 184"/>
                  <a:gd name="T4" fmla="*/ 1 w 178"/>
                  <a:gd name="T5" fmla="*/ 0 h 184"/>
                  <a:gd name="T6" fmla="*/ 1 w 178"/>
                  <a:gd name="T7" fmla="*/ 1 h 184"/>
                  <a:gd name="T8" fmla="*/ 1 w 178"/>
                  <a:gd name="T9" fmla="*/ 1 h 1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8" h="184">
                    <a:moveTo>
                      <a:pt x="5" y="184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8" y="10"/>
                    </a:lnTo>
                    <a:lnTo>
                      <a:pt x="5" y="184"/>
                    </a:lnTo>
                    <a:close/>
                  </a:path>
                </a:pathLst>
              </a:custGeom>
              <a:solidFill>
                <a:srgbClr val="C4C4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8" name="Freeform 489">
                <a:extLst>
                  <a:ext uri="{FF2B5EF4-FFF2-40B4-BE49-F238E27FC236}">
                    <a16:creationId xmlns:a16="http://schemas.microsoft.com/office/drawing/2014/main" id="{A15CFE08-0BFD-9ED0-05C1-BCAEBAEE83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0" y="2577"/>
                <a:ext cx="107" cy="114"/>
              </a:xfrm>
              <a:custGeom>
                <a:avLst/>
                <a:gdLst>
                  <a:gd name="T0" fmla="*/ 1 w 177"/>
                  <a:gd name="T1" fmla="*/ 1 h 184"/>
                  <a:gd name="T2" fmla="*/ 0 w 177"/>
                  <a:gd name="T3" fmla="*/ 1 h 184"/>
                  <a:gd name="T4" fmla="*/ 1 w 177"/>
                  <a:gd name="T5" fmla="*/ 0 h 184"/>
                  <a:gd name="T6" fmla="*/ 1 w 177"/>
                  <a:gd name="T7" fmla="*/ 1 h 184"/>
                  <a:gd name="T8" fmla="*/ 1 w 177"/>
                  <a:gd name="T9" fmla="*/ 1 h 1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7" h="184">
                    <a:moveTo>
                      <a:pt x="3" y="184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7" y="10"/>
                    </a:lnTo>
                    <a:lnTo>
                      <a:pt x="3" y="184"/>
                    </a:lnTo>
                    <a:close/>
                  </a:path>
                </a:pathLst>
              </a:custGeom>
              <a:solidFill>
                <a:srgbClr val="C3C3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9" name="Freeform 490">
                <a:extLst>
                  <a:ext uri="{FF2B5EF4-FFF2-40B4-BE49-F238E27FC236}">
                    <a16:creationId xmlns:a16="http://schemas.microsoft.com/office/drawing/2014/main" id="{EDC58CDB-8108-E3E2-5722-B672E5A24C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543"/>
                <a:ext cx="113" cy="140"/>
              </a:xfrm>
              <a:custGeom>
                <a:avLst/>
                <a:gdLst>
                  <a:gd name="T0" fmla="*/ 1 w 190"/>
                  <a:gd name="T1" fmla="*/ 1 h 230"/>
                  <a:gd name="T2" fmla="*/ 0 w 190"/>
                  <a:gd name="T3" fmla="*/ 1 h 230"/>
                  <a:gd name="T4" fmla="*/ 1 w 190"/>
                  <a:gd name="T5" fmla="*/ 0 h 230"/>
                  <a:gd name="T6" fmla="*/ 1 w 190"/>
                  <a:gd name="T7" fmla="*/ 1 h 230"/>
                  <a:gd name="T8" fmla="*/ 1 w 190"/>
                  <a:gd name="T9" fmla="*/ 1 h 2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0" h="230">
                    <a:moveTo>
                      <a:pt x="16" y="230"/>
                    </a:moveTo>
                    <a:lnTo>
                      <a:pt x="0" y="174"/>
                    </a:lnTo>
                    <a:lnTo>
                      <a:pt x="173" y="0"/>
                    </a:lnTo>
                    <a:lnTo>
                      <a:pt x="190" y="56"/>
                    </a:lnTo>
                    <a:lnTo>
                      <a:pt x="16" y="230"/>
                    </a:lnTo>
                    <a:close/>
                  </a:path>
                </a:pathLst>
              </a:custGeom>
              <a:solidFill>
                <a:srgbClr val="C2C2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00" name="Freeform 491">
                <a:extLst>
                  <a:ext uri="{FF2B5EF4-FFF2-40B4-BE49-F238E27FC236}">
                    <a16:creationId xmlns:a16="http://schemas.microsoft.com/office/drawing/2014/main" id="{22CDECEA-6FDC-631C-1E20-F8573842E8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9" y="2570"/>
                <a:ext cx="106" cy="113"/>
              </a:xfrm>
              <a:custGeom>
                <a:avLst/>
                <a:gdLst>
                  <a:gd name="T0" fmla="*/ 1 w 178"/>
                  <a:gd name="T1" fmla="*/ 1 h 186"/>
                  <a:gd name="T2" fmla="*/ 0 w 178"/>
                  <a:gd name="T3" fmla="*/ 1 h 186"/>
                  <a:gd name="T4" fmla="*/ 1 w 178"/>
                  <a:gd name="T5" fmla="*/ 0 h 186"/>
                  <a:gd name="T6" fmla="*/ 1 w 178"/>
                  <a:gd name="T7" fmla="*/ 1 h 186"/>
                  <a:gd name="T8" fmla="*/ 1 w 178"/>
                  <a:gd name="T9" fmla="*/ 1 h 1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8" h="186">
                    <a:moveTo>
                      <a:pt x="4" y="186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8" y="12"/>
                    </a:lnTo>
                    <a:lnTo>
                      <a:pt x="4" y="186"/>
                    </a:lnTo>
                    <a:close/>
                  </a:path>
                </a:pathLst>
              </a:custGeom>
              <a:solidFill>
                <a:srgbClr val="C2C2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01" name="Freeform 492">
                <a:extLst>
                  <a:ext uri="{FF2B5EF4-FFF2-40B4-BE49-F238E27FC236}">
                    <a16:creationId xmlns:a16="http://schemas.microsoft.com/office/drawing/2014/main" id="{89328638-90F2-1067-4796-9076DC7F64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7" y="2564"/>
                <a:ext cx="107" cy="112"/>
              </a:xfrm>
              <a:custGeom>
                <a:avLst/>
                <a:gdLst>
                  <a:gd name="T0" fmla="*/ 1 w 177"/>
                  <a:gd name="T1" fmla="*/ 1 h 184"/>
                  <a:gd name="T2" fmla="*/ 0 w 177"/>
                  <a:gd name="T3" fmla="*/ 1 h 184"/>
                  <a:gd name="T4" fmla="*/ 1 w 177"/>
                  <a:gd name="T5" fmla="*/ 0 h 184"/>
                  <a:gd name="T6" fmla="*/ 1 w 177"/>
                  <a:gd name="T7" fmla="*/ 1 h 184"/>
                  <a:gd name="T8" fmla="*/ 1 w 177"/>
                  <a:gd name="T9" fmla="*/ 1 h 1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7" h="184">
                    <a:moveTo>
                      <a:pt x="3" y="184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7" y="10"/>
                    </a:lnTo>
                    <a:lnTo>
                      <a:pt x="3" y="184"/>
                    </a:lnTo>
                    <a:close/>
                  </a:path>
                </a:pathLst>
              </a:custGeom>
              <a:solidFill>
                <a:srgbClr val="C1C1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02" name="Freeform 493">
                <a:extLst>
                  <a:ext uri="{FF2B5EF4-FFF2-40B4-BE49-F238E27FC236}">
                    <a16:creationId xmlns:a16="http://schemas.microsoft.com/office/drawing/2014/main" id="{E429D1F2-0876-D8FD-0608-21E478094C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4" y="2557"/>
                <a:ext cx="107" cy="113"/>
              </a:xfrm>
              <a:custGeom>
                <a:avLst/>
                <a:gdLst>
                  <a:gd name="T0" fmla="*/ 1 w 177"/>
                  <a:gd name="T1" fmla="*/ 1 h 186"/>
                  <a:gd name="T2" fmla="*/ 0 w 177"/>
                  <a:gd name="T3" fmla="*/ 1 h 186"/>
                  <a:gd name="T4" fmla="*/ 1 w 177"/>
                  <a:gd name="T5" fmla="*/ 0 h 186"/>
                  <a:gd name="T6" fmla="*/ 1 w 177"/>
                  <a:gd name="T7" fmla="*/ 1 h 186"/>
                  <a:gd name="T8" fmla="*/ 1 w 177"/>
                  <a:gd name="T9" fmla="*/ 1 h 1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7" h="186">
                    <a:moveTo>
                      <a:pt x="3" y="186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7" y="12"/>
                    </a:lnTo>
                    <a:lnTo>
                      <a:pt x="3" y="186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03" name="Freeform 494">
                <a:extLst>
                  <a:ext uri="{FF2B5EF4-FFF2-40B4-BE49-F238E27FC236}">
                    <a16:creationId xmlns:a16="http://schemas.microsoft.com/office/drawing/2014/main" id="{3CB1D045-EFE0-1F06-A98F-252D17257E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3" y="2550"/>
                <a:ext cx="106" cy="113"/>
              </a:xfrm>
              <a:custGeom>
                <a:avLst/>
                <a:gdLst>
                  <a:gd name="T0" fmla="*/ 1 w 176"/>
                  <a:gd name="T1" fmla="*/ 1 h 184"/>
                  <a:gd name="T2" fmla="*/ 0 w 176"/>
                  <a:gd name="T3" fmla="*/ 1 h 184"/>
                  <a:gd name="T4" fmla="*/ 1 w 176"/>
                  <a:gd name="T5" fmla="*/ 0 h 184"/>
                  <a:gd name="T6" fmla="*/ 1 w 176"/>
                  <a:gd name="T7" fmla="*/ 1 h 184"/>
                  <a:gd name="T8" fmla="*/ 1 w 176"/>
                  <a:gd name="T9" fmla="*/ 1 h 1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184">
                    <a:moveTo>
                      <a:pt x="2" y="184"/>
                    </a:moveTo>
                    <a:lnTo>
                      <a:pt x="0" y="172"/>
                    </a:lnTo>
                    <a:lnTo>
                      <a:pt x="172" y="0"/>
                    </a:lnTo>
                    <a:lnTo>
                      <a:pt x="176" y="10"/>
                    </a:lnTo>
                    <a:lnTo>
                      <a:pt x="2" y="18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04" name="Freeform 495">
                <a:extLst>
                  <a:ext uri="{FF2B5EF4-FFF2-40B4-BE49-F238E27FC236}">
                    <a16:creationId xmlns:a16="http://schemas.microsoft.com/office/drawing/2014/main" id="{33EB5BCF-E648-B7FE-9741-169C5D0A72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543"/>
                <a:ext cx="106" cy="112"/>
              </a:xfrm>
              <a:custGeom>
                <a:avLst/>
                <a:gdLst>
                  <a:gd name="T0" fmla="*/ 1 w 176"/>
                  <a:gd name="T1" fmla="*/ 1 h 184"/>
                  <a:gd name="T2" fmla="*/ 0 w 176"/>
                  <a:gd name="T3" fmla="*/ 1 h 184"/>
                  <a:gd name="T4" fmla="*/ 1 w 176"/>
                  <a:gd name="T5" fmla="*/ 0 h 184"/>
                  <a:gd name="T6" fmla="*/ 1 w 176"/>
                  <a:gd name="T7" fmla="*/ 1 h 184"/>
                  <a:gd name="T8" fmla="*/ 1 w 176"/>
                  <a:gd name="T9" fmla="*/ 1 h 1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184">
                    <a:moveTo>
                      <a:pt x="4" y="184"/>
                    </a:moveTo>
                    <a:lnTo>
                      <a:pt x="0" y="174"/>
                    </a:lnTo>
                    <a:lnTo>
                      <a:pt x="173" y="0"/>
                    </a:lnTo>
                    <a:lnTo>
                      <a:pt x="176" y="12"/>
                    </a:lnTo>
                    <a:lnTo>
                      <a:pt x="4" y="184"/>
                    </a:lnTo>
                    <a:close/>
                  </a:path>
                </a:pathLst>
              </a:custGeom>
              <a:solidFill>
                <a:srgbClr val="BEBE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05" name="Freeform 496">
                <a:extLst>
                  <a:ext uri="{FF2B5EF4-FFF2-40B4-BE49-F238E27FC236}">
                    <a16:creationId xmlns:a16="http://schemas.microsoft.com/office/drawing/2014/main" id="{27FA6FE2-9574-7D89-A3B0-56997399BD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2" y="2507"/>
                <a:ext cx="113" cy="142"/>
              </a:xfrm>
              <a:custGeom>
                <a:avLst/>
                <a:gdLst>
                  <a:gd name="T0" fmla="*/ 1 w 188"/>
                  <a:gd name="T1" fmla="*/ 1 h 236"/>
                  <a:gd name="T2" fmla="*/ 0 w 188"/>
                  <a:gd name="T3" fmla="*/ 1 h 236"/>
                  <a:gd name="T4" fmla="*/ 1 w 188"/>
                  <a:gd name="T5" fmla="*/ 0 h 236"/>
                  <a:gd name="T6" fmla="*/ 1 w 188"/>
                  <a:gd name="T7" fmla="*/ 1 h 236"/>
                  <a:gd name="T8" fmla="*/ 1 w 188"/>
                  <a:gd name="T9" fmla="*/ 1 h 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8" h="236">
                    <a:moveTo>
                      <a:pt x="15" y="236"/>
                    </a:moveTo>
                    <a:lnTo>
                      <a:pt x="0" y="172"/>
                    </a:lnTo>
                    <a:lnTo>
                      <a:pt x="174" y="0"/>
                    </a:lnTo>
                    <a:lnTo>
                      <a:pt x="188" y="62"/>
                    </a:lnTo>
                    <a:lnTo>
                      <a:pt x="15" y="236"/>
                    </a:lnTo>
                    <a:close/>
                  </a:path>
                </a:pathLst>
              </a:custGeom>
              <a:solidFill>
                <a:srgbClr val="BDBD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06" name="Freeform 497">
                <a:extLst>
                  <a:ext uri="{FF2B5EF4-FFF2-40B4-BE49-F238E27FC236}">
                    <a16:creationId xmlns:a16="http://schemas.microsoft.com/office/drawing/2014/main" id="{569535CE-A0F0-8DB4-863B-9BFBB49D5A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8" y="2535"/>
                <a:ext cx="107" cy="114"/>
              </a:xfrm>
              <a:custGeom>
                <a:avLst/>
                <a:gdLst>
                  <a:gd name="T0" fmla="*/ 1 w 178"/>
                  <a:gd name="T1" fmla="*/ 1 h 190"/>
                  <a:gd name="T2" fmla="*/ 0 w 178"/>
                  <a:gd name="T3" fmla="*/ 1 h 190"/>
                  <a:gd name="T4" fmla="*/ 1 w 178"/>
                  <a:gd name="T5" fmla="*/ 0 h 190"/>
                  <a:gd name="T6" fmla="*/ 1 w 178"/>
                  <a:gd name="T7" fmla="*/ 1 h 190"/>
                  <a:gd name="T8" fmla="*/ 1 w 178"/>
                  <a:gd name="T9" fmla="*/ 1 h 1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8" h="190">
                    <a:moveTo>
                      <a:pt x="5" y="190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8" y="16"/>
                    </a:lnTo>
                    <a:lnTo>
                      <a:pt x="5" y="190"/>
                    </a:lnTo>
                    <a:close/>
                  </a:path>
                </a:pathLst>
              </a:custGeom>
              <a:solidFill>
                <a:srgbClr val="BDBD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07" name="Freeform 498">
                <a:extLst>
                  <a:ext uri="{FF2B5EF4-FFF2-40B4-BE49-F238E27FC236}">
                    <a16:creationId xmlns:a16="http://schemas.microsoft.com/office/drawing/2014/main" id="{BF1CBDAF-D2CD-BA4F-E08D-DC6FDC3C8E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6" y="2525"/>
                <a:ext cx="107" cy="116"/>
              </a:xfrm>
              <a:custGeom>
                <a:avLst/>
                <a:gdLst>
                  <a:gd name="T0" fmla="*/ 1 w 177"/>
                  <a:gd name="T1" fmla="*/ 1 h 189"/>
                  <a:gd name="T2" fmla="*/ 0 w 177"/>
                  <a:gd name="T3" fmla="*/ 1 h 189"/>
                  <a:gd name="T4" fmla="*/ 1 w 177"/>
                  <a:gd name="T5" fmla="*/ 0 h 189"/>
                  <a:gd name="T6" fmla="*/ 1 w 177"/>
                  <a:gd name="T7" fmla="*/ 1 h 189"/>
                  <a:gd name="T8" fmla="*/ 1 w 177"/>
                  <a:gd name="T9" fmla="*/ 1 h 1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7" h="189">
                    <a:moveTo>
                      <a:pt x="3" y="189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7" y="15"/>
                    </a:lnTo>
                    <a:lnTo>
                      <a:pt x="3" y="189"/>
                    </a:lnTo>
                    <a:close/>
                  </a:path>
                </a:pathLst>
              </a:custGeom>
              <a:solidFill>
                <a:srgbClr val="BC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08" name="Freeform 499">
                <a:extLst>
                  <a:ext uri="{FF2B5EF4-FFF2-40B4-BE49-F238E27FC236}">
                    <a16:creationId xmlns:a16="http://schemas.microsoft.com/office/drawing/2014/main" id="{75F84C72-E861-1DD1-2B09-4B595511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5" y="2515"/>
                <a:ext cx="105" cy="116"/>
              </a:xfrm>
              <a:custGeom>
                <a:avLst/>
                <a:gdLst>
                  <a:gd name="T0" fmla="*/ 1 w 178"/>
                  <a:gd name="T1" fmla="*/ 1 h 189"/>
                  <a:gd name="T2" fmla="*/ 0 w 178"/>
                  <a:gd name="T3" fmla="*/ 1 h 189"/>
                  <a:gd name="T4" fmla="*/ 1 w 178"/>
                  <a:gd name="T5" fmla="*/ 0 h 189"/>
                  <a:gd name="T6" fmla="*/ 1 w 178"/>
                  <a:gd name="T7" fmla="*/ 1 h 189"/>
                  <a:gd name="T8" fmla="*/ 1 w 178"/>
                  <a:gd name="T9" fmla="*/ 1 h 1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8" h="189">
                    <a:moveTo>
                      <a:pt x="4" y="189"/>
                    </a:moveTo>
                    <a:lnTo>
                      <a:pt x="0" y="172"/>
                    </a:lnTo>
                    <a:lnTo>
                      <a:pt x="175" y="0"/>
                    </a:lnTo>
                    <a:lnTo>
                      <a:pt x="178" y="15"/>
                    </a:lnTo>
                    <a:lnTo>
                      <a:pt x="4" y="189"/>
                    </a:lnTo>
                    <a:close/>
                  </a:path>
                </a:pathLst>
              </a:custGeom>
              <a:solidFill>
                <a:srgbClr val="BBBB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09" name="Freeform 500">
                <a:extLst>
                  <a:ext uri="{FF2B5EF4-FFF2-40B4-BE49-F238E27FC236}">
                    <a16:creationId xmlns:a16="http://schemas.microsoft.com/office/drawing/2014/main" id="{EC2470D4-FA40-C4A0-21D8-0BCE8ACBFA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2" y="2507"/>
                <a:ext cx="107" cy="113"/>
              </a:xfrm>
              <a:custGeom>
                <a:avLst/>
                <a:gdLst>
                  <a:gd name="T0" fmla="*/ 1 w 178"/>
                  <a:gd name="T1" fmla="*/ 1 h 188"/>
                  <a:gd name="T2" fmla="*/ 0 w 178"/>
                  <a:gd name="T3" fmla="*/ 1 h 188"/>
                  <a:gd name="T4" fmla="*/ 1 w 178"/>
                  <a:gd name="T5" fmla="*/ 0 h 188"/>
                  <a:gd name="T6" fmla="*/ 1 w 178"/>
                  <a:gd name="T7" fmla="*/ 1 h 188"/>
                  <a:gd name="T8" fmla="*/ 1 w 178"/>
                  <a:gd name="T9" fmla="*/ 1 h 1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8" h="188">
                    <a:moveTo>
                      <a:pt x="3" y="188"/>
                    </a:moveTo>
                    <a:lnTo>
                      <a:pt x="0" y="172"/>
                    </a:lnTo>
                    <a:lnTo>
                      <a:pt x="174" y="0"/>
                    </a:lnTo>
                    <a:lnTo>
                      <a:pt x="178" y="16"/>
                    </a:lnTo>
                    <a:lnTo>
                      <a:pt x="3" y="188"/>
                    </a:lnTo>
                    <a:close/>
                  </a:path>
                </a:pathLst>
              </a:custGeom>
              <a:solidFill>
                <a:srgbClr val="BABA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0" name="Freeform 501">
                <a:extLst>
                  <a:ext uri="{FF2B5EF4-FFF2-40B4-BE49-F238E27FC236}">
                    <a16:creationId xmlns:a16="http://schemas.microsoft.com/office/drawing/2014/main" id="{2BF9777A-5E3B-3959-5342-3CBF658B08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4" y="2464"/>
                <a:ext cx="113" cy="147"/>
              </a:xfrm>
              <a:custGeom>
                <a:avLst/>
                <a:gdLst>
                  <a:gd name="T0" fmla="*/ 1 w 188"/>
                  <a:gd name="T1" fmla="*/ 1 h 240"/>
                  <a:gd name="T2" fmla="*/ 0 w 188"/>
                  <a:gd name="T3" fmla="*/ 1 h 240"/>
                  <a:gd name="T4" fmla="*/ 1 w 188"/>
                  <a:gd name="T5" fmla="*/ 0 h 240"/>
                  <a:gd name="T6" fmla="*/ 1 w 188"/>
                  <a:gd name="T7" fmla="*/ 1 h 240"/>
                  <a:gd name="T8" fmla="*/ 1 w 188"/>
                  <a:gd name="T9" fmla="*/ 1 h 2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8" h="240">
                    <a:moveTo>
                      <a:pt x="14" y="240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88" y="68"/>
                    </a:lnTo>
                    <a:lnTo>
                      <a:pt x="14" y="240"/>
                    </a:lnTo>
                    <a:close/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1" name="Freeform 502">
                <a:extLst>
                  <a:ext uri="{FF2B5EF4-FFF2-40B4-BE49-F238E27FC236}">
                    <a16:creationId xmlns:a16="http://schemas.microsoft.com/office/drawing/2014/main" id="{4324CA9D-8E07-0921-2D9F-906B248636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9" y="2492"/>
                <a:ext cx="108" cy="119"/>
              </a:xfrm>
              <a:custGeom>
                <a:avLst/>
                <a:gdLst>
                  <a:gd name="T0" fmla="*/ 1 w 179"/>
                  <a:gd name="T1" fmla="*/ 1 h 196"/>
                  <a:gd name="T2" fmla="*/ 0 w 179"/>
                  <a:gd name="T3" fmla="*/ 1 h 196"/>
                  <a:gd name="T4" fmla="*/ 1 w 179"/>
                  <a:gd name="T5" fmla="*/ 0 h 196"/>
                  <a:gd name="T6" fmla="*/ 1 w 179"/>
                  <a:gd name="T7" fmla="*/ 1 h 196"/>
                  <a:gd name="T8" fmla="*/ 1 w 179"/>
                  <a:gd name="T9" fmla="*/ 1 h 1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9" h="196">
                    <a:moveTo>
                      <a:pt x="5" y="196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9" y="24"/>
                    </a:lnTo>
                    <a:lnTo>
                      <a:pt x="5" y="196"/>
                    </a:lnTo>
                    <a:close/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2" name="Freeform 503">
                <a:extLst>
                  <a:ext uri="{FF2B5EF4-FFF2-40B4-BE49-F238E27FC236}">
                    <a16:creationId xmlns:a16="http://schemas.microsoft.com/office/drawing/2014/main" id="{7F9946DB-BC6D-95E0-4FE5-8F9A7D83D4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8" y="2478"/>
                <a:ext cx="105" cy="120"/>
              </a:xfrm>
              <a:custGeom>
                <a:avLst/>
                <a:gdLst>
                  <a:gd name="T0" fmla="*/ 1 w 178"/>
                  <a:gd name="T1" fmla="*/ 1 h 196"/>
                  <a:gd name="T2" fmla="*/ 0 w 178"/>
                  <a:gd name="T3" fmla="*/ 1 h 196"/>
                  <a:gd name="T4" fmla="*/ 1 w 178"/>
                  <a:gd name="T5" fmla="*/ 0 h 196"/>
                  <a:gd name="T6" fmla="*/ 1 w 178"/>
                  <a:gd name="T7" fmla="*/ 1 h 196"/>
                  <a:gd name="T8" fmla="*/ 1 w 178"/>
                  <a:gd name="T9" fmla="*/ 1 h 1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8" h="196">
                    <a:moveTo>
                      <a:pt x="4" y="196"/>
                    </a:moveTo>
                    <a:lnTo>
                      <a:pt x="0" y="174"/>
                    </a:lnTo>
                    <a:lnTo>
                      <a:pt x="175" y="0"/>
                    </a:lnTo>
                    <a:lnTo>
                      <a:pt x="178" y="22"/>
                    </a:lnTo>
                    <a:lnTo>
                      <a:pt x="4" y="196"/>
                    </a:lnTo>
                    <a:close/>
                  </a:path>
                </a:pathLst>
              </a:custGeom>
              <a:solidFill>
                <a:srgbClr val="B8B8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3" name="Freeform 504">
                <a:extLst>
                  <a:ext uri="{FF2B5EF4-FFF2-40B4-BE49-F238E27FC236}">
                    <a16:creationId xmlns:a16="http://schemas.microsoft.com/office/drawing/2014/main" id="{FCEAA8E7-089F-1AC7-A492-E25CBC7770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4" y="2464"/>
                <a:ext cx="108" cy="121"/>
              </a:xfrm>
              <a:custGeom>
                <a:avLst/>
                <a:gdLst>
                  <a:gd name="T0" fmla="*/ 1 w 180"/>
                  <a:gd name="T1" fmla="*/ 1 h 196"/>
                  <a:gd name="T2" fmla="*/ 0 w 180"/>
                  <a:gd name="T3" fmla="*/ 1 h 196"/>
                  <a:gd name="T4" fmla="*/ 1 w 180"/>
                  <a:gd name="T5" fmla="*/ 0 h 196"/>
                  <a:gd name="T6" fmla="*/ 1 w 180"/>
                  <a:gd name="T7" fmla="*/ 1 h 196"/>
                  <a:gd name="T8" fmla="*/ 1 w 180"/>
                  <a:gd name="T9" fmla="*/ 1 h 1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0" h="196">
                    <a:moveTo>
                      <a:pt x="5" y="196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80" y="22"/>
                    </a:lnTo>
                    <a:lnTo>
                      <a:pt x="5" y="196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4" name="Freeform 505">
                <a:extLst>
                  <a:ext uri="{FF2B5EF4-FFF2-40B4-BE49-F238E27FC236}">
                    <a16:creationId xmlns:a16="http://schemas.microsoft.com/office/drawing/2014/main" id="{A68F66AC-DBDD-898D-1A1B-C9B4902B26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7" y="2421"/>
                <a:ext cx="111" cy="149"/>
              </a:xfrm>
              <a:custGeom>
                <a:avLst/>
                <a:gdLst>
                  <a:gd name="T0" fmla="*/ 1 w 186"/>
                  <a:gd name="T1" fmla="*/ 1 h 246"/>
                  <a:gd name="T2" fmla="*/ 0 w 186"/>
                  <a:gd name="T3" fmla="*/ 1 h 246"/>
                  <a:gd name="T4" fmla="*/ 1 w 186"/>
                  <a:gd name="T5" fmla="*/ 0 h 246"/>
                  <a:gd name="T6" fmla="*/ 1 w 186"/>
                  <a:gd name="T7" fmla="*/ 1 h 246"/>
                  <a:gd name="T8" fmla="*/ 1 w 186"/>
                  <a:gd name="T9" fmla="*/ 1 h 2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6" h="246">
                    <a:moveTo>
                      <a:pt x="12" y="246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86" y="72"/>
                    </a:lnTo>
                    <a:lnTo>
                      <a:pt x="12" y="246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5" name="Freeform 506">
                <a:extLst>
                  <a:ext uri="{FF2B5EF4-FFF2-40B4-BE49-F238E27FC236}">
                    <a16:creationId xmlns:a16="http://schemas.microsoft.com/office/drawing/2014/main" id="{9677A0A0-1416-80D1-5832-12975E5CAF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2" y="2450"/>
                <a:ext cx="106" cy="120"/>
              </a:xfrm>
              <a:custGeom>
                <a:avLst/>
                <a:gdLst>
                  <a:gd name="T0" fmla="*/ 1 w 177"/>
                  <a:gd name="T1" fmla="*/ 1 h 198"/>
                  <a:gd name="T2" fmla="*/ 0 w 177"/>
                  <a:gd name="T3" fmla="*/ 1 h 198"/>
                  <a:gd name="T4" fmla="*/ 1 w 177"/>
                  <a:gd name="T5" fmla="*/ 0 h 198"/>
                  <a:gd name="T6" fmla="*/ 1 w 177"/>
                  <a:gd name="T7" fmla="*/ 1 h 198"/>
                  <a:gd name="T8" fmla="*/ 1 w 177"/>
                  <a:gd name="T9" fmla="*/ 1 h 1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7" h="198">
                    <a:moveTo>
                      <a:pt x="3" y="198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7" y="24"/>
                    </a:lnTo>
                    <a:lnTo>
                      <a:pt x="3" y="198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6" name="Freeform 507">
                <a:extLst>
                  <a:ext uri="{FF2B5EF4-FFF2-40B4-BE49-F238E27FC236}">
                    <a16:creationId xmlns:a16="http://schemas.microsoft.com/office/drawing/2014/main" id="{7ED94377-D83E-2DC2-47BD-FAC1B56EBC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1" y="2436"/>
                <a:ext cx="106" cy="121"/>
              </a:xfrm>
              <a:custGeom>
                <a:avLst/>
                <a:gdLst>
                  <a:gd name="T0" fmla="*/ 1 w 177"/>
                  <a:gd name="T1" fmla="*/ 1 h 198"/>
                  <a:gd name="T2" fmla="*/ 0 w 177"/>
                  <a:gd name="T3" fmla="*/ 1 h 198"/>
                  <a:gd name="T4" fmla="*/ 1 w 177"/>
                  <a:gd name="T5" fmla="*/ 0 h 198"/>
                  <a:gd name="T6" fmla="*/ 1 w 177"/>
                  <a:gd name="T7" fmla="*/ 1 h 198"/>
                  <a:gd name="T8" fmla="*/ 1 w 177"/>
                  <a:gd name="T9" fmla="*/ 1 h 1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7" h="198">
                    <a:moveTo>
                      <a:pt x="3" y="198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7" y="24"/>
                    </a:lnTo>
                    <a:lnTo>
                      <a:pt x="3" y="198"/>
                    </a:ln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7" name="Freeform 508">
                <a:extLst>
                  <a:ext uri="{FF2B5EF4-FFF2-40B4-BE49-F238E27FC236}">
                    <a16:creationId xmlns:a16="http://schemas.microsoft.com/office/drawing/2014/main" id="{FFFAE47D-40CB-FAA1-2145-73D4F726A6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7" y="2421"/>
                <a:ext cx="108" cy="121"/>
              </a:xfrm>
              <a:custGeom>
                <a:avLst/>
                <a:gdLst>
                  <a:gd name="T0" fmla="*/ 1 w 180"/>
                  <a:gd name="T1" fmla="*/ 1 h 198"/>
                  <a:gd name="T2" fmla="*/ 0 w 180"/>
                  <a:gd name="T3" fmla="*/ 1 h 198"/>
                  <a:gd name="T4" fmla="*/ 1 w 180"/>
                  <a:gd name="T5" fmla="*/ 0 h 198"/>
                  <a:gd name="T6" fmla="*/ 1 w 180"/>
                  <a:gd name="T7" fmla="*/ 1 h 198"/>
                  <a:gd name="T8" fmla="*/ 1 w 180"/>
                  <a:gd name="T9" fmla="*/ 1 h 1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0" h="198">
                    <a:moveTo>
                      <a:pt x="6" y="198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80" y="24"/>
                    </a:lnTo>
                    <a:lnTo>
                      <a:pt x="6" y="198"/>
                    </a:lnTo>
                    <a:close/>
                  </a:path>
                </a:pathLst>
              </a:custGeom>
              <a:solidFill>
                <a:srgbClr val="B4B4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8" name="Freeform 509">
                <a:extLst>
                  <a:ext uri="{FF2B5EF4-FFF2-40B4-BE49-F238E27FC236}">
                    <a16:creationId xmlns:a16="http://schemas.microsoft.com/office/drawing/2014/main" id="{AA3459E3-CB28-39A6-B427-59FB5FB81A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2" y="2375"/>
                <a:ext cx="109" cy="152"/>
              </a:xfrm>
              <a:custGeom>
                <a:avLst/>
                <a:gdLst>
                  <a:gd name="T0" fmla="*/ 1 w 182"/>
                  <a:gd name="T1" fmla="*/ 1 h 249"/>
                  <a:gd name="T2" fmla="*/ 0 w 182"/>
                  <a:gd name="T3" fmla="*/ 1 h 249"/>
                  <a:gd name="T4" fmla="*/ 1 w 182"/>
                  <a:gd name="T5" fmla="*/ 0 h 249"/>
                  <a:gd name="T6" fmla="*/ 1 w 182"/>
                  <a:gd name="T7" fmla="*/ 1 h 249"/>
                  <a:gd name="T8" fmla="*/ 1 w 182"/>
                  <a:gd name="T9" fmla="*/ 1 h 2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2" h="249">
                    <a:moveTo>
                      <a:pt x="8" y="249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82" y="75"/>
                    </a:lnTo>
                    <a:lnTo>
                      <a:pt x="8" y="249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9" name="Freeform 510">
                <a:extLst>
                  <a:ext uri="{FF2B5EF4-FFF2-40B4-BE49-F238E27FC236}">
                    <a16:creationId xmlns:a16="http://schemas.microsoft.com/office/drawing/2014/main" id="{F81C46C9-8A0F-087A-645D-0EE8C8FCD8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5" y="2398"/>
                <a:ext cx="106" cy="129"/>
              </a:xfrm>
              <a:custGeom>
                <a:avLst/>
                <a:gdLst>
                  <a:gd name="T0" fmla="*/ 1 w 179"/>
                  <a:gd name="T1" fmla="*/ 1 h 211"/>
                  <a:gd name="T2" fmla="*/ 0 w 179"/>
                  <a:gd name="T3" fmla="*/ 1 h 211"/>
                  <a:gd name="T4" fmla="*/ 1 w 179"/>
                  <a:gd name="T5" fmla="*/ 0 h 211"/>
                  <a:gd name="T6" fmla="*/ 1 w 179"/>
                  <a:gd name="T7" fmla="*/ 1 h 211"/>
                  <a:gd name="T8" fmla="*/ 1 w 179"/>
                  <a:gd name="T9" fmla="*/ 1 h 2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9" h="211">
                    <a:moveTo>
                      <a:pt x="5" y="211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9" y="37"/>
                    </a:lnTo>
                    <a:lnTo>
                      <a:pt x="5" y="211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0" name="Freeform 511">
                <a:extLst>
                  <a:ext uri="{FF2B5EF4-FFF2-40B4-BE49-F238E27FC236}">
                    <a16:creationId xmlns:a16="http://schemas.microsoft.com/office/drawing/2014/main" id="{8C1B046F-EE83-C365-EE29-57F7503BF8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2" y="2375"/>
                <a:ext cx="107" cy="129"/>
              </a:xfrm>
              <a:custGeom>
                <a:avLst/>
                <a:gdLst>
                  <a:gd name="T0" fmla="*/ 1 w 177"/>
                  <a:gd name="T1" fmla="*/ 1 h 212"/>
                  <a:gd name="T2" fmla="*/ 0 w 177"/>
                  <a:gd name="T3" fmla="*/ 1 h 212"/>
                  <a:gd name="T4" fmla="*/ 1 w 177"/>
                  <a:gd name="T5" fmla="*/ 0 h 212"/>
                  <a:gd name="T6" fmla="*/ 1 w 177"/>
                  <a:gd name="T7" fmla="*/ 1 h 212"/>
                  <a:gd name="T8" fmla="*/ 1 w 177"/>
                  <a:gd name="T9" fmla="*/ 1 h 2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7" h="212">
                    <a:moveTo>
                      <a:pt x="3" y="212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7" y="38"/>
                    </a:lnTo>
                    <a:lnTo>
                      <a:pt x="3" y="212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1" name="Freeform 512">
                <a:extLst>
                  <a:ext uri="{FF2B5EF4-FFF2-40B4-BE49-F238E27FC236}">
                    <a16:creationId xmlns:a16="http://schemas.microsoft.com/office/drawing/2014/main" id="{FD3822C4-275C-9E0A-B912-082C2BED8A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6" y="2328"/>
                <a:ext cx="109" cy="153"/>
              </a:xfrm>
              <a:custGeom>
                <a:avLst/>
                <a:gdLst>
                  <a:gd name="T0" fmla="*/ 1 w 182"/>
                  <a:gd name="T1" fmla="*/ 1 h 251"/>
                  <a:gd name="T2" fmla="*/ 0 w 182"/>
                  <a:gd name="T3" fmla="*/ 1 h 251"/>
                  <a:gd name="T4" fmla="*/ 1 w 182"/>
                  <a:gd name="T5" fmla="*/ 0 h 251"/>
                  <a:gd name="T6" fmla="*/ 1 w 182"/>
                  <a:gd name="T7" fmla="*/ 1 h 251"/>
                  <a:gd name="T8" fmla="*/ 1 w 182"/>
                  <a:gd name="T9" fmla="*/ 1 h 2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2" h="251">
                    <a:moveTo>
                      <a:pt x="10" y="251"/>
                    </a:moveTo>
                    <a:lnTo>
                      <a:pt x="0" y="173"/>
                    </a:lnTo>
                    <a:lnTo>
                      <a:pt x="174" y="0"/>
                    </a:lnTo>
                    <a:lnTo>
                      <a:pt x="182" y="77"/>
                    </a:lnTo>
                    <a:lnTo>
                      <a:pt x="10" y="251"/>
                    </a:lnTo>
                    <a:close/>
                  </a:path>
                </a:pathLst>
              </a:custGeom>
              <a:solidFill>
                <a:srgbClr val="B1B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2" name="Freeform 513">
                <a:extLst>
                  <a:ext uri="{FF2B5EF4-FFF2-40B4-BE49-F238E27FC236}">
                    <a16:creationId xmlns:a16="http://schemas.microsoft.com/office/drawing/2014/main" id="{4A54E34C-92AE-0056-6C6E-BD4BFC622E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9" y="2352"/>
                <a:ext cx="106" cy="129"/>
              </a:xfrm>
              <a:custGeom>
                <a:avLst/>
                <a:gdLst>
                  <a:gd name="T0" fmla="*/ 1 w 177"/>
                  <a:gd name="T1" fmla="*/ 1 h 211"/>
                  <a:gd name="T2" fmla="*/ 0 w 177"/>
                  <a:gd name="T3" fmla="*/ 1 h 211"/>
                  <a:gd name="T4" fmla="*/ 1 w 177"/>
                  <a:gd name="T5" fmla="*/ 0 h 211"/>
                  <a:gd name="T6" fmla="*/ 1 w 177"/>
                  <a:gd name="T7" fmla="*/ 1 h 211"/>
                  <a:gd name="T8" fmla="*/ 1 w 177"/>
                  <a:gd name="T9" fmla="*/ 1 h 2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7" h="211">
                    <a:moveTo>
                      <a:pt x="5" y="211"/>
                    </a:moveTo>
                    <a:lnTo>
                      <a:pt x="0" y="172"/>
                    </a:lnTo>
                    <a:lnTo>
                      <a:pt x="174" y="0"/>
                    </a:lnTo>
                    <a:lnTo>
                      <a:pt x="177" y="37"/>
                    </a:lnTo>
                    <a:lnTo>
                      <a:pt x="5" y="211"/>
                    </a:lnTo>
                    <a:close/>
                  </a:path>
                </a:pathLst>
              </a:custGeom>
              <a:solidFill>
                <a:srgbClr val="B1B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3" name="Freeform 514">
                <a:extLst>
                  <a:ext uri="{FF2B5EF4-FFF2-40B4-BE49-F238E27FC236}">
                    <a16:creationId xmlns:a16="http://schemas.microsoft.com/office/drawing/2014/main" id="{36E162A3-0F93-F14F-9F0F-D4F2384184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6" y="2328"/>
                <a:ext cx="107" cy="129"/>
              </a:xfrm>
              <a:custGeom>
                <a:avLst/>
                <a:gdLst>
                  <a:gd name="T0" fmla="*/ 1 w 179"/>
                  <a:gd name="T1" fmla="*/ 1 h 212"/>
                  <a:gd name="T2" fmla="*/ 0 w 179"/>
                  <a:gd name="T3" fmla="*/ 1 h 212"/>
                  <a:gd name="T4" fmla="*/ 1 w 179"/>
                  <a:gd name="T5" fmla="*/ 0 h 212"/>
                  <a:gd name="T6" fmla="*/ 1 w 179"/>
                  <a:gd name="T7" fmla="*/ 1 h 212"/>
                  <a:gd name="T8" fmla="*/ 1 w 179"/>
                  <a:gd name="T9" fmla="*/ 1 h 2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9" h="212">
                    <a:moveTo>
                      <a:pt x="5" y="212"/>
                    </a:moveTo>
                    <a:lnTo>
                      <a:pt x="0" y="173"/>
                    </a:lnTo>
                    <a:lnTo>
                      <a:pt x="174" y="0"/>
                    </a:lnTo>
                    <a:lnTo>
                      <a:pt x="179" y="40"/>
                    </a:lnTo>
                    <a:lnTo>
                      <a:pt x="5" y="212"/>
                    </a:lnTo>
                    <a:close/>
                  </a:path>
                </a:pathLst>
              </a:custGeom>
              <a:solidFill>
                <a:srgbClr val="B0B0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4" name="Freeform 515">
                <a:extLst>
                  <a:ext uri="{FF2B5EF4-FFF2-40B4-BE49-F238E27FC236}">
                    <a16:creationId xmlns:a16="http://schemas.microsoft.com/office/drawing/2014/main" id="{D1A98632-EB80-FD5F-75F5-4049912C2C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1" y="2278"/>
                <a:ext cx="109" cy="155"/>
              </a:xfrm>
              <a:custGeom>
                <a:avLst/>
                <a:gdLst>
                  <a:gd name="T0" fmla="*/ 1 w 181"/>
                  <a:gd name="T1" fmla="*/ 1 h 254"/>
                  <a:gd name="T2" fmla="*/ 0 w 181"/>
                  <a:gd name="T3" fmla="*/ 1 h 254"/>
                  <a:gd name="T4" fmla="*/ 1 w 181"/>
                  <a:gd name="T5" fmla="*/ 0 h 254"/>
                  <a:gd name="T6" fmla="*/ 1 w 181"/>
                  <a:gd name="T7" fmla="*/ 1 h 254"/>
                  <a:gd name="T8" fmla="*/ 1 w 181"/>
                  <a:gd name="T9" fmla="*/ 1 h 2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1" h="254">
                    <a:moveTo>
                      <a:pt x="7" y="254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81" y="81"/>
                    </a:lnTo>
                    <a:lnTo>
                      <a:pt x="7" y="254"/>
                    </a:lnTo>
                    <a:close/>
                  </a:path>
                </a:pathLst>
              </a:custGeom>
              <a:solidFill>
                <a:srgbClr val="AFAF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5" name="Freeform 516">
                <a:extLst>
                  <a:ext uri="{FF2B5EF4-FFF2-40B4-BE49-F238E27FC236}">
                    <a16:creationId xmlns:a16="http://schemas.microsoft.com/office/drawing/2014/main" id="{AB24E321-96BD-22DB-41BA-00C78DC7E1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8" y="2228"/>
                <a:ext cx="108" cy="157"/>
              </a:xfrm>
              <a:custGeom>
                <a:avLst/>
                <a:gdLst>
                  <a:gd name="T0" fmla="*/ 1 w 181"/>
                  <a:gd name="T1" fmla="*/ 1 h 256"/>
                  <a:gd name="T2" fmla="*/ 0 w 181"/>
                  <a:gd name="T3" fmla="*/ 1 h 256"/>
                  <a:gd name="T4" fmla="*/ 1 w 181"/>
                  <a:gd name="T5" fmla="*/ 0 h 256"/>
                  <a:gd name="T6" fmla="*/ 1 w 181"/>
                  <a:gd name="T7" fmla="*/ 1 h 256"/>
                  <a:gd name="T8" fmla="*/ 1 w 181"/>
                  <a:gd name="T9" fmla="*/ 1 h 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1" h="256">
                    <a:moveTo>
                      <a:pt x="7" y="256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81" y="82"/>
                    </a:lnTo>
                    <a:lnTo>
                      <a:pt x="7" y="256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6" name="Freeform 517">
                <a:extLst>
                  <a:ext uri="{FF2B5EF4-FFF2-40B4-BE49-F238E27FC236}">
                    <a16:creationId xmlns:a16="http://schemas.microsoft.com/office/drawing/2014/main" id="{71990A4B-A189-C16D-EF13-85275A4D25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0" y="2253"/>
                <a:ext cx="106" cy="132"/>
              </a:xfrm>
              <a:custGeom>
                <a:avLst/>
                <a:gdLst>
                  <a:gd name="T0" fmla="*/ 1 w 178"/>
                  <a:gd name="T1" fmla="*/ 1 h 215"/>
                  <a:gd name="T2" fmla="*/ 0 w 178"/>
                  <a:gd name="T3" fmla="*/ 1 h 215"/>
                  <a:gd name="T4" fmla="*/ 1 w 178"/>
                  <a:gd name="T5" fmla="*/ 0 h 215"/>
                  <a:gd name="T6" fmla="*/ 1 w 178"/>
                  <a:gd name="T7" fmla="*/ 1 h 215"/>
                  <a:gd name="T8" fmla="*/ 1 w 178"/>
                  <a:gd name="T9" fmla="*/ 1 h 2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8" h="215">
                    <a:moveTo>
                      <a:pt x="4" y="215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8" y="41"/>
                    </a:lnTo>
                    <a:lnTo>
                      <a:pt x="4" y="215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7" name="Freeform 518">
                <a:extLst>
                  <a:ext uri="{FF2B5EF4-FFF2-40B4-BE49-F238E27FC236}">
                    <a16:creationId xmlns:a16="http://schemas.microsoft.com/office/drawing/2014/main" id="{140729C0-4E58-FAAB-DEC2-8F113D9CD2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8" y="2228"/>
                <a:ext cx="106" cy="131"/>
              </a:xfrm>
              <a:custGeom>
                <a:avLst/>
                <a:gdLst>
                  <a:gd name="T0" fmla="*/ 1 w 177"/>
                  <a:gd name="T1" fmla="*/ 1 h 215"/>
                  <a:gd name="T2" fmla="*/ 0 w 177"/>
                  <a:gd name="T3" fmla="*/ 1 h 215"/>
                  <a:gd name="T4" fmla="*/ 1 w 177"/>
                  <a:gd name="T5" fmla="*/ 0 h 215"/>
                  <a:gd name="T6" fmla="*/ 1 w 177"/>
                  <a:gd name="T7" fmla="*/ 1 h 215"/>
                  <a:gd name="T8" fmla="*/ 1 w 177"/>
                  <a:gd name="T9" fmla="*/ 1 h 2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7" h="215">
                    <a:moveTo>
                      <a:pt x="3" y="215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7" y="41"/>
                    </a:lnTo>
                    <a:lnTo>
                      <a:pt x="3" y="215"/>
                    </a:lnTo>
                    <a:close/>
                  </a:path>
                </a:pathLst>
              </a:custGeom>
              <a:solidFill>
                <a:srgbClr val="ADAD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8" name="Freeform 519">
                <a:extLst>
                  <a:ext uri="{FF2B5EF4-FFF2-40B4-BE49-F238E27FC236}">
                    <a16:creationId xmlns:a16="http://schemas.microsoft.com/office/drawing/2014/main" id="{33EBF356-6C09-2B61-6672-3D0137207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3" y="2125"/>
                <a:ext cx="109" cy="209"/>
              </a:xfrm>
              <a:custGeom>
                <a:avLst/>
                <a:gdLst>
                  <a:gd name="T0" fmla="*/ 1 w 183"/>
                  <a:gd name="T1" fmla="*/ 1 h 343"/>
                  <a:gd name="T2" fmla="*/ 0 w 183"/>
                  <a:gd name="T3" fmla="*/ 1 h 343"/>
                  <a:gd name="T4" fmla="*/ 1 w 183"/>
                  <a:gd name="T5" fmla="*/ 0 h 343"/>
                  <a:gd name="T6" fmla="*/ 1 w 183"/>
                  <a:gd name="T7" fmla="*/ 1 h 343"/>
                  <a:gd name="T8" fmla="*/ 1 w 183"/>
                  <a:gd name="T9" fmla="*/ 1 h 3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3" h="343">
                    <a:moveTo>
                      <a:pt x="9" y="343"/>
                    </a:moveTo>
                    <a:lnTo>
                      <a:pt x="0" y="174"/>
                    </a:lnTo>
                    <a:lnTo>
                      <a:pt x="173" y="0"/>
                    </a:lnTo>
                    <a:lnTo>
                      <a:pt x="183" y="169"/>
                    </a:lnTo>
                    <a:lnTo>
                      <a:pt x="9" y="343"/>
                    </a:lnTo>
                    <a:close/>
                  </a:path>
                </a:pathLst>
              </a:custGeom>
              <a:solidFill>
                <a:srgbClr val="ACA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9" name="Freeform 520">
                <a:extLst>
                  <a:ext uri="{FF2B5EF4-FFF2-40B4-BE49-F238E27FC236}">
                    <a16:creationId xmlns:a16="http://schemas.microsoft.com/office/drawing/2014/main" id="{040287AC-236C-288C-C782-EC3D9CCCC5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4" y="2177"/>
                <a:ext cx="108" cy="157"/>
              </a:xfrm>
              <a:custGeom>
                <a:avLst/>
                <a:gdLst>
                  <a:gd name="T0" fmla="*/ 1 w 179"/>
                  <a:gd name="T1" fmla="*/ 1 h 258"/>
                  <a:gd name="T2" fmla="*/ 0 w 179"/>
                  <a:gd name="T3" fmla="*/ 1 h 258"/>
                  <a:gd name="T4" fmla="*/ 1 w 179"/>
                  <a:gd name="T5" fmla="*/ 0 h 258"/>
                  <a:gd name="T6" fmla="*/ 1 w 179"/>
                  <a:gd name="T7" fmla="*/ 1 h 258"/>
                  <a:gd name="T8" fmla="*/ 1 w 179"/>
                  <a:gd name="T9" fmla="*/ 1 h 2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9" h="258">
                    <a:moveTo>
                      <a:pt x="5" y="258"/>
                    </a:moveTo>
                    <a:lnTo>
                      <a:pt x="0" y="172"/>
                    </a:lnTo>
                    <a:lnTo>
                      <a:pt x="174" y="0"/>
                    </a:lnTo>
                    <a:lnTo>
                      <a:pt x="179" y="84"/>
                    </a:lnTo>
                    <a:lnTo>
                      <a:pt x="5" y="258"/>
                    </a:lnTo>
                    <a:close/>
                  </a:path>
                </a:pathLst>
              </a:custGeom>
              <a:solidFill>
                <a:srgbClr val="ACA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0" name="Freeform 521">
                <a:extLst>
                  <a:ext uri="{FF2B5EF4-FFF2-40B4-BE49-F238E27FC236}">
                    <a16:creationId xmlns:a16="http://schemas.microsoft.com/office/drawing/2014/main" id="{CDA2FEB1-7F97-A3E2-61F0-0EF9B1EEA9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3" y="2125"/>
                <a:ext cx="105" cy="157"/>
              </a:xfrm>
              <a:custGeom>
                <a:avLst/>
                <a:gdLst>
                  <a:gd name="T0" fmla="*/ 1 w 178"/>
                  <a:gd name="T1" fmla="*/ 1 h 257"/>
                  <a:gd name="T2" fmla="*/ 0 w 178"/>
                  <a:gd name="T3" fmla="*/ 1 h 257"/>
                  <a:gd name="T4" fmla="*/ 1 w 178"/>
                  <a:gd name="T5" fmla="*/ 0 h 257"/>
                  <a:gd name="T6" fmla="*/ 1 w 178"/>
                  <a:gd name="T7" fmla="*/ 1 h 257"/>
                  <a:gd name="T8" fmla="*/ 1 w 178"/>
                  <a:gd name="T9" fmla="*/ 1 h 2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8" h="257">
                    <a:moveTo>
                      <a:pt x="4" y="257"/>
                    </a:moveTo>
                    <a:lnTo>
                      <a:pt x="0" y="174"/>
                    </a:lnTo>
                    <a:lnTo>
                      <a:pt x="173" y="0"/>
                    </a:lnTo>
                    <a:lnTo>
                      <a:pt x="178" y="85"/>
                    </a:lnTo>
                    <a:lnTo>
                      <a:pt x="4" y="257"/>
                    </a:lnTo>
                    <a:close/>
                  </a:path>
                </a:pathLst>
              </a:custGeom>
              <a:solidFill>
                <a:srgbClr val="ABAB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1" name="Freeform 522">
                <a:extLst>
                  <a:ext uri="{FF2B5EF4-FFF2-40B4-BE49-F238E27FC236}">
                    <a16:creationId xmlns:a16="http://schemas.microsoft.com/office/drawing/2014/main" id="{EC6F3F6B-C493-9FCB-A452-7B4F9508E1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8" y="2022"/>
                <a:ext cx="108" cy="209"/>
              </a:xfrm>
              <a:custGeom>
                <a:avLst/>
                <a:gdLst>
                  <a:gd name="T0" fmla="*/ 1 w 179"/>
                  <a:gd name="T1" fmla="*/ 1 h 343"/>
                  <a:gd name="T2" fmla="*/ 0 w 179"/>
                  <a:gd name="T3" fmla="*/ 1 h 343"/>
                  <a:gd name="T4" fmla="*/ 1 w 179"/>
                  <a:gd name="T5" fmla="*/ 0 h 343"/>
                  <a:gd name="T6" fmla="*/ 1 w 179"/>
                  <a:gd name="T7" fmla="*/ 1 h 343"/>
                  <a:gd name="T8" fmla="*/ 1 w 179"/>
                  <a:gd name="T9" fmla="*/ 1 h 3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9" h="343">
                    <a:moveTo>
                      <a:pt x="6" y="343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9" y="169"/>
                    </a:lnTo>
                    <a:lnTo>
                      <a:pt x="6" y="343"/>
                    </a:lnTo>
                    <a:close/>
                  </a:path>
                </a:pathLst>
              </a:custGeom>
              <a:solidFill>
                <a:srgbClr val="AAAA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2" name="Freeform 523">
                <a:extLst>
                  <a:ext uri="{FF2B5EF4-FFF2-40B4-BE49-F238E27FC236}">
                    <a16:creationId xmlns:a16="http://schemas.microsoft.com/office/drawing/2014/main" id="{FF3CF2DE-1EFD-98DB-564C-3D17CE9B5D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1" y="2075"/>
                <a:ext cx="105" cy="156"/>
              </a:xfrm>
              <a:custGeom>
                <a:avLst/>
                <a:gdLst>
                  <a:gd name="T0" fmla="*/ 1 w 176"/>
                  <a:gd name="T1" fmla="*/ 1 h 258"/>
                  <a:gd name="T2" fmla="*/ 0 w 176"/>
                  <a:gd name="T3" fmla="*/ 1 h 258"/>
                  <a:gd name="T4" fmla="*/ 1 w 176"/>
                  <a:gd name="T5" fmla="*/ 0 h 258"/>
                  <a:gd name="T6" fmla="*/ 1 w 176"/>
                  <a:gd name="T7" fmla="*/ 1 h 258"/>
                  <a:gd name="T8" fmla="*/ 1 w 176"/>
                  <a:gd name="T9" fmla="*/ 1 h 2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258">
                    <a:moveTo>
                      <a:pt x="3" y="258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6" y="84"/>
                    </a:lnTo>
                    <a:lnTo>
                      <a:pt x="3" y="258"/>
                    </a:lnTo>
                    <a:close/>
                  </a:path>
                </a:pathLst>
              </a:custGeom>
              <a:solidFill>
                <a:srgbClr val="AAAA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3" name="Freeform 524">
                <a:extLst>
                  <a:ext uri="{FF2B5EF4-FFF2-40B4-BE49-F238E27FC236}">
                    <a16:creationId xmlns:a16="http://schemas.microsoft.com/office/drawing/2014/main" id="{C62F8F88-79D1-6164-4113-9F92F010D5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8" y="2022"/>
                <a:ext cx="107" cy="159"/>
              </a:xfrm>
              <a:custGeom>
                <a:avLst/>
                <a:gdLst>
                  <a:gd name="T0" fmla="*/ 1 w 177"/>
                  <a:gd name="T1" fmla="*/ 1 h 259"/>
                  <a:gd name="T2" fmla="*/ 0 w 177"/>
                  <a:gd name="T3" fmla="*/ 1 h 259"/>
                  <a:gd name="T4" fmla="*/ 1 w 177"/>
                  <a:gd name="T5" fmla="*/ 0 h 259"/>
                  <a:gd name="T6" fmla="*/ 1 w 177"/>
                  <a:gd name="T7" fmla="*/ 1 h 259"/>
                  <a:gd name="T8" fmla="*/ 1 w 177"/>
                  <a:gd name="T9" fmla="*/ 1 h 2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7" h="259">
                    <a:moveTo>
                      <a:pt x="3" y="259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7" y="85"/>
                    </a:lnTo>
                    <a:lnTo>
                      <a:pt x="3" y="259"/>
                    </a:lnTo>
                    <a:close/>
                  </a:path>
                </a:pathLst>
              </a:custGeom>
              <a:solidFill>
                <a:srgbClr val="A9A9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4" name="Freeform 525">
                <a:extLst>
                  <a:ext uri="{FF2B5EF4-FFF2-40B4-BE49-F238E27FC236}">
                    <a16:creationId xmlns:a16="http://schemas.microsoft.com/office/drawing/2014/main" id="{B62E0E84-F00A-24B2-8316-D501DF2E00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7" y="1922"/>
                <a:ext cx="105" cy="206"/>
              </a:xfrm>
              <a:custGeom>
                <a:avLst/>
                <a:gdLst>
                  <a:gd name="T0" fmla="*/ 1 w 178"/>
                  <a:gd name="T1" fmla="*/ 1 h 338"/>
                  <a:gd name="T2" fmla="*/ 0 w 178"/>
                  <a:gd name="T3" fmla="*/ 1 h 338"/>
                  <a:gd name="T4" fmla="*/ 1 w 178"/>
                  <a:gd name="T5" fmla="*/ 0 h 338"/>
                  <a:gd name="T6" fmla="*/ 1 w 178"/>
                  <a:gd name="T7" fmla="*/ 1 h 338"/>
                  <a:gd name="T8" fmla="*/ 1 w 178"/>
                  <a:gd name="T9" fmla="*/ 1 h 3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8" h="338">
                    <a:moveTo>
                      <a:pt x="4" y="338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8" y="164"/>
                    </a:lnTo>
                    <a:lnTo>
                      <a:pt x="4" y="338"/>
                    </a:lnTo>
                    <a:close/>
                  </a:path>
                </a:pathLst>
              </a:custGeom>
              <a:solidFill>
                <a:srgbClr val="A8A8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5" name="Freeform 526">
                <a:extLst>
                  <a:ext uri="{FF2B5EF4-FFF2-40B4-BE49-F238E27FC236}">
                    <a16:creationId xmlns:a16="http://schemas.microsoft.com/office/drawing/2014/main" id="{87A93C8F-EA7B-95A7-7CB1-719225EF13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6" y="1828"/>
                <a:ext cx="105" cy="200"/>
              </a:xfrm>
              <a:custGeom>
                <a:avLst/>
                <a:gdLst>
                  <a:gd name="T0" fmla="*/ 1 w 175"/>
                  <a:gd name="T1" fmla="*/ 1 h 328"/>
                  <a:gd name="T2" fmla="*/ 0 w 175"/>
                  <a:gd name="T3" fmla="*/ 1 h 328"/>
                  <a:gd name="T4" fmla="*/ 1 w 175"/>
                  <a:gd name="T5" fmla="*/ 0 h 328"/>
                  <a:gd name="T6" fmla="*/ 1 w 175"/>
                  <a:gd name="T7" fmla="*/ 1 h 328"/>
                  <a:gd name="T8" fmla="*/ 1 w 175"/>
                  <a:gd name="T9" fmla="*/ 1 h 3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5" h="328">
                    <a:moveTo>
                      <a:pt x="1" y="328"/>
                    </a:moveTo>
                    <a:lnTo>
                      <a:pt x="0" y="173"/>
                    </a:lnTo>
                    <a:lnTo>
                      <a:pt x="174" y="0"/>
                    </a:lnTo>
                    <a:lnTo>
                      <a:pt x="175" y="154"/>
                    </a:lnTo>
                    <a:lnTo>
                      <a:pt x="1" y="328"/>
                    </a:lnTo>
                    <a:close/>
                  </a:path>
                </a:pathLst>
              </a:custGeom>
              <a:solidFill>
                <a:srgbClr val="A7A7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6" name="Freeform 527">
                <a:extLst>
                  <a:ext uri="{FF2B5EF4-FFF2-40B4-BE49-F238E27FC236}">
                    <a16:creationId xmlns:a16="http://schemas.microsoft.com/office/drawing/2014/main" id="{ADE0AFE7-9F04-92E8-6A50-360E344F2D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6" y="1741"/>
                <a:ext cx="104" cy="192"/>
              </a:xfrm>
              <a:custGeom>
                <a:avLst/>
                <a:gdLst>
                  <a:gd name="T0" fmla="*/ 0 w 174"/>
                  <a:gd name="T1" fmla="*/ 1 h 314"/>
                  <a:gd name="T2" fmla="*/ 1 w 174"/>
                  <a:gd name="T3" fmla="*/ 1 h 314"/>
                  <a:gd name="T4" fmla="*/ 1 w 174"/>
                  <a:gd name="T5" fmla="*/ 0 h 314"/>
                  <a:gd name="T6" fmla="*/ 1 w 174"/>
                  <a:gd name="T7" fmla="*/ 1 h 314"/>
                  <a:gd name="T8" fmla="*/ 0 w 174"/>
                  <a:gd name="T9" fmla="*/ 1 h 3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4" h="314">
                    <a:moveTo>
                      <a:pt x="0" y="314"/>
                    </a:moveTo>
                    <a:lnTo>
                      <a:pt x="1" y="174"/>
                    </a:lnTo>
                    <a:lnTo>
                      <a:pt x="174" y="0"/>
                    </a:lnTo>
                    <a:lnTo>
                      <a:pt x="174" y="141"/>
                    </a:lnTo>
                    <a:lnTo>
                      <a:pt x="0" y="314"/>
                    </a:ln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7" name="Freeform 528">
                <a:extLst>
                  <a:ext uri="{FF2B5EF4-FFF2-40B4-BE49-F238E27FC236}">
                    <a16:creationId xmlns:a16="http://schemas.microsoft.com/office/drawing/2014/main" id="{6B302048-D667-FB2D-4443-384181B0A4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7" y="1610"/>
                <a:ext cx="104" cy="238"/>
              </a:xfrm>
              <a:custGeom>
                <a:avLst/>
                <a:gdLst>
                  <a:gd name="T0" fmla="*/ 0 w 174"/>
                  <a:gd name="T1" fmla="*/ 1 h 391"/>
                  <a:gd name="T2" fmla="*/ 1 w 174"/>
                  <a:gd name="T3" fmla="*/ 1 h 391"/>
                  <a:gd name="T4" fmla="*/ 1 w 174"/>
                  <a:gd name="T5" fmla="*/ 0 h 391"/>
                  <a:gd name="T6" fmla="*/ 1 w 174"/>
                  <a:gd name="T7" fmla="*/ 1 h 391"/>
                  <a:gd name="T8" fmla="*/ 0 w 174"/>
                  <a:gd name="T9" fmla="*/ 1 h 39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4" h="391">
                    <a:moveTo>
                      <a:pt x="0" y="391"/>
                    </a:moveTo>
                    <a:lnTo>
                      <a:pt x="2" y="174"/>
                    </a:lnTo>
                    <a:lnTo>
                      <a:pt x="174" y="0"/>
                    </a:lnTo>
                    <a:lnTo>
                      <a:pt x="173" y="217"/>
                    </a:lnTo>
                    <a:lnTo>
                      <a:pt x="0" y="391"/>
                    </a:lnTo>
                    <a:close/>
                  </a:path>
                </a:pathLst>
              </a:custGeom>
              <a:solidFill>
                <a:srgbClr val="A5A5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8" name="Freeform 529">
                <a:extLst>
                  <a:ext uri="{FF2B5EF4-FFF2-40B4-BE49-F238E27FC236}">
                    <a16:creationId xmlns:a16="http://schemas.microsoft.com/office/drawing/2014/main" id="{30AD5D9D-BDC4-BDA8-57A4-65662D25AD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7" y="1568"/>
                <a:ext cx="104" cy="148"/>
              </a:xfrm>
              <a:custGeom>
                <a:avLst/>
                <a:gdLst>
                  <a:gd name="T0" fmla="*/ 0 w 172"/>
                  <a:gd name="T1" fmla="*/ 1 h 242"/>
                  <a:gd name="T2" fmla="*/ 0 w 172"/>
                  <a:gd name="T3" fmla="*/ 1 h 242"/>
                  <a:gd name="T4" fmla="*/ 1 w 172"/>
                  <a:gd name="T5" fmla="*/ 0 h 242"/>
                  <a:gd name="T6" fmla="*/ 1 w 172"/>
                  <a:gd name="T7" fmla="*/ 1 h 242"/>
                  <a:gd name="T8" fmla="*/ 0 w 172"/>
                  <a:gd name="T9" fmla="*/ 1 h 2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2" h="242">
                    <a:moveTo>
                      <a:pt x="0" y="242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2" y="68"/>
                    </a:lnTo>
                    <a:lnTo>
                      <a:pt x="0" y="242"/>
                    </a:lnTo>
                    <a:close/>
                  </a:path>
                </a:pathLst>
              </a:custGeom>
              <a:solidFill>
                <a:srgbClr val="A5A5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9" name="Freeform 530">
                <a:extLst>
                  <a:ext uri="{FF2B5EF4-FFF2-40B4-BE49-F238E27FC236}">
                    <a16:creationId xmlns:a16="http://schemas.microsoft.com/office/drawing/2014/main" id="{23214774-5B90-984D-4DE4-E11DCD0610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7" y="1595"/>
                <a:ext cx="104" cy="121"/>
              </a:xfrm>
              <a:custGeom>
                <a:avLst/>
                <a:gdLst>
                  <a:gd name="T0" fmla="*/ 0 w 172"/>
                  <a:gd name="T1" fmla="*/ 1 h 198"/>
                  <a:gd name="T2" fmla="*/ 0 w 172"/>
                  <a:gd name="T3" fmla="*/ 1 h 198"/>
                  <a:gd name="T4" fmla="*/ 1 w 172"/>
                  <a:gd name="T5" fmla="*/ 0 h 198"/>
                  <a:gd name="T6" fmla="*/ 1 w 172"/>
                  <a:gd name="T7" fmla="*/ 1 h 198"/>
                  <a:gd name="T8" fmla="*/ 0 w 172"/>
                  <a:gd name="T9" fmla="*/ 1 h 1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2" h="198">
                    <a:moveTo>
                      <a:pt x="0" y="198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2" y="24"/>
                    </a:lnTo>
                    <a:lnTo>
                      <a:pt x="0" y="198"/>
                    </a:lnTo>
                    <a:close/>
                  </a:path>
                </a:pathLst>
              </a:custGeom>
              <a:solidFill>
                <a:srgbClr val="A5A5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0" name="Freeform 531">
                <a:extLst>
                  <a:ext uri="{FF2B5EF4-FFF2-40B4-BE49-F238E27FC236}">
                    <a16:creationId xmlns:a16="http://schemas.microsoft.com/office/drawing/2014/main" id="{A1FD8459-3656-C64E-0514-A1D2F941FC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7" y="1581"/>
                <a:ext cx="104" cy="120"/>
              </a:xfrm>
              <a:custGeom>
                <a:avLst/>
                <a:gdLst>
                  <a:gd name="T0" fmla="*/ 0 w 172"/>
                  <a:gd name="T1" fmla="*/ 1 h 196"/>
                  <a:gd name="T2" fmla="*/ 0 w 172"/>
                  <a:gd name="T3" fmla="*/ 1 h 196"/>
                  <a:gd name="T4" fmla="*/ 1 w 172"/>
                  <a:gd name="T5" fmla="*/ 0 h 196"/>
                  <a:gd name="T6" fmla="*/ 1 w 172"/>
                  <a:gd name="T7" fmla="*/ 1 h 196"/>
                  <a:gd name="T8" fmla="*/ 0 w 172"/>
                  <a:gd name="T9" fmla="*/ 1 h 1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2" h="196">
                    <a:moveTo>
                      <a:pt x="0" y="196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2" y="22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A5A5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1" name="Freeform 532">
                <a:extLst>
                  <a:ext uri="{FF2B5EF4-FFF2-40B4-BE49-F238E27FC236}">
                    <a16:creationId xmlns:a16="http://schemas.microsoft.com/office/drawing/2014/main" id="{E2E9B6CD-ED4A-7CF5-E61A-EB9A1DBF88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7" y="1568"/>
                <a:ext cx="104" cy="120"/>
              </a:xfrm>
              <a:custGeom>
                <a:avLst/>
                <a:gdLst>
                  <a:gd name="T0" fmla="*/ 0 w 172"/>
                  <a:gd name="T1" fmla="*/ 1 h 196"/>
                  <a:gd name="T2" fmla="*/ 0 w 172"/>
                  <a:gd name="T3" fmla="*/ 1 h 196"/>
                  <a:gd name="T4" fmla="*/ 1 w 172"/>
                  <a:gd name="T5" fmla="*/ 0 h 196"/>
                  <a:gd name="T6" fmla="*/ 1 w 172"/>
                  <a:gd name="T7" fmla="*/ 1 h 196"/>
                  <a:gd name="T8" fmla="*/ 0 w 172"/>
                  <a:gd name="T9" fmla="*/ 1 h 1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2" h="196">
                    <a:moveTo>
                      <a:pt x="0" y="196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2" y="22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2" name="Freeform 533">
                <a:extLst>
                  <a:ext uri="{FF2B5EF4-FFF2-40B4-BE49-F238E27FC236}">
                    <a16:creationId xmlns:a16="http://schemas.microsoft.com/office/drawing/2014/main" id="{BECA047C-850F-7800-3F92-54396FE970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7" y="1547"/>
                <a:ext cx="104" cy="127"/>
              </a:xfrm>
              <a:custGeom>
                <a:avLst/>
                <a:gdLst>
                  <a:gd name="T0" fmla="*/ 1 w 174"/>
                  <a:gd name="T1" fmla="*/ 1 h 208"/>
                  <a:gd name="T2" fmla="*/ 0 w 174"/>
                  <a:gd name="T3" fmla="*/ 1 h 208"/>
                  <a:gd name="T4" fmla="*/ 1 w 174"/>
                  <a:gd name="T5" fmla="*/ 0 h 208"/>
                  <a:gd name="T6" fmla="*/ 1 w 174"/>
                  <a:gd name="T7" fmla="*/ 1 h 208"/>
                  <a:gd name="T8" fmla="*/ 1 w 174"/>
                  <a:gd name="T9" fmla="*/ 1 h 2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4" h="208">
                    <a:moveTo>
                      <a:pt x="2" y="208"/>
                    </a:moveTo>
                    <a:lnTo>
                      <a:pt x="0" y="174"/>
                    </a:lnTo>
                    <a:lnTo>
                      <a:pt x="173" y="0"/>
                    </a:lnTo>
                    <a:lnTo>
                      <a:pt x="174" y="34"/>
                    </a:lnTo>
                    <a:lnTo>
                      <a:pt x="2" y="208"/>
                    </a:lnTo>
                    <a:close/>
                  </a:path>
                </a:pathLst>
              </a:custGeom>
              <a:solidFill>
                <a:srgbClr val="A8A8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3" name="Freeform 534">
                <a:extLst>
                  <a:ext uri="{FF2B5EF4-FFF2-40B4-BE49-F238E27FC236}">
                    <a16:creationId xmlns:a16="http://schemas.microsoft.com/office/drawing/2014/main" id="{61F92ACE-DFB1-3793-3BA5-F8748D7BF1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7" y="1557"/>
                <a:ext cx="104" cy="117"/>
              </a:xfrm>
              <a:custGeom>
                <a:avLst/>
                <a:gdLst>
                  <a:gd name="T0" fmla="*/ 1 w 174"/>
                  <a:gd name="T1" fmla="*/ 1 h 191"/>
                  <a:gd name="T2" fmla="*/ 0 w 174"/>
                  <a:gd name="T3" fmla="*/ 1 h 191"/>
                  <a:gd name="T4" fmla="*/ 1 w 174"/>
                  <a:gd name="T5" fmla="*/ 0 h 191"/>
                  <a:gd name="T6" fmla="*/ 1 w 174"/>
                  <a:gd name="T7" fmla="*/ 1 h 191"/>
                  <a:gd name="T8" fmla="*/ 1 w 174"/>
                  <a:gd name="T9" fmla="*/ 1 h 19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4" h="191">
                    <a:moveTo>
                      <a:pt x="2" y="191"/>
                    </a:moveTo>
                    <a:lnTo>
                      <a:pt x="0" y="174"/>
                    </a:lnTo>
                    <a:lnTo>
                      <a:pt x="174" y="0"/>
                    </a:lnTo>
                    <a:lnTo>
                      <a:pt x="174" y="17"/>
                    </a:lnTo>
                    <a:lnTo>
                      <a:pt x="2" y="191"/>
                    </a:lnTo>
                    <a:close/>
                  </a:path>
                </a:pathLst>
              </a:custGeom>
              <a:solidFill>
                <a:srgbClr val="A8A8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4" name="Freeform 535">
                <a:extLst>
                  <a:ext uri="{FF2B5EF4-FFF2-40B4-BE49-F238E27FC236}">
                    <a16:creationId xmlns:a16="http://schemas.microsoft.com/office/drawing/2014/main" id="{B2527B40-A624-3E72-4567-DDEAFE7DB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7" y="1547"/>
                <a:ext cx="104" cy="116"/>
              </a:xfrm>
              <a:custGeom>
                <a:avLst/>
                <a:gdLst>
                  <a:gd name="T0" fmla="*/ 0 w 174"/>
                  <a:gd name="T1" fmla="*/ 1 h 191"/>
                  <a:gd name="T2" fmla="*/ 0 w 174"/>
                  <a:gd name="T3" fmla="*/ 1 h 191"/>
                  <a:gd name="T4" fmla="*/ 1 w 174"/>
                  <a:gd name="T5" fmla="*/ 0 h 191"/>
                  <a:gd name="T6" fmla="*/ 1 w 174"/>
                  <a:gd name="T7" fmla="*/ 1 h 191"/>
                  <a:gd name="T8" fmla="*/ 0 w 174"/>
                  <a:gd name="T9" fmla="*/ 1 h 19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4" h="191">
                    <a:moveTo>
                      <a:pt x="0" y="191"/>
                    </a:moveTo>
                    <a:lnTo>
                      <a:pt x="0" y="174"/>
                    </a:lnTo>
                    <a:lnTo>
                      <a:pt x="173" y="0"/>
                    </a:lnTo>
                    <a:lnTo>
                      <a:pt x="174" y="17"/>
                    </a:lnTo>
                    <a:lnTo>
                      <a:pt x="0" y="191"/>
                    </a:lnTo>
                    <a:close/>
                  </a:path>
                </a:pathLst>
              </a:custGeom>
              <a:solidFill>
                <a:srgbClr val="A9A9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5" name="Freeform 536">
                <a:extLst>
                  <a:ext uri="{FF2B5EF4-FFF2-40B4-BE49-F238E27FC236}">
                    <a16:creationId xmlns:a16="http://schemas.microsoft.com/office/drawing/2014/main" id="{AFB26BB8-11FF-F410-0044-F54616157F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7" y="1556"/>
                <a:ext cx="121" cy="107"/>
              </a:xfrm>
              <a:custGeom>
                <a:avLst/>
                <a:gdLst>
                  <a:gd name="T0" fmla="*/ 1 w 203"/>
                  <a:gd name="T1" fmla="*/ 1 h 176"/>
                  <a:gd name="T2" fmla="*/ 0 w 203"/>
                  <a:gd name="T3" fmla="*/ 1 h 176"/>
                  <a:gd name="T4" fmla="*/ 1 w 203"/>
                  <a:gd name="T5" fmla="*/ 0 h 176"/>
                  <a:gd name="T6" fmla="*/ 1 w 203"/>
                  <a:gd name="T7" fmla="*/ 1 h 176"/>
                  <a:gd name="T8" fmla="*/ 1 w 203"/>
                  <a:gd name="T9" fmla="*/ 1 h 1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03" h="176">
                    <a:moveTo>
                      <a:pt x="31" y="176"/>
                    </a:moveTo>
                    <a:lnTo>
                      <a:pt x="0" y="175"/>
                    </a:lnTo>
                    <a:lnTo>
                      <a:pt x="172" y="0"/>
                    </a:lnTo>
                    <a:lnTo>
                      <a:pt x="203" y="2"/>
                    </a:lnTo>
                    <a:lnTo>
                      <a:pt x="31" y="176"/>
                    </a:lnTo>
                    <a:close/>
                  </a:path>
                </a:pathLst>
              </a:custGeom>
              <a:solidFill>
                <a:srgbClr val="4E00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" name="Freeform 537">
                <a:extLst>
                  <a:ext uri="{FF2B5EF4-FFF2-40B4-BE49-F238E27FC236}">
                    <a16:creationId xmlns:a16="http://schemas.microsoft.com/office/drawing/2014/main" id="{1A71CF18-B4EA-28C1-889F-8141C75AD2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5" y="2666"/>
                <a:ext cx="105" cy="114"/>
              </a:xfrm>
              <a:custGeom>
                <a:avLst/>
                <a:gdLst>
                  <a:gd name="T0" fmla="*/ 1 w 176"/>
                  <a:gd name="T1" fmla="*/ 1 h 186"/>
                  <a:gd name="T2" fmla="*/ 0 w 176"/>
                  <a:gd name="T3" fmla="*/ 1 h 186"/>
                  <a:gd name="T4" fmla="*/ 1 w 176"/>
                  <a:gd name="T5" fmla="*/ 0 h 186"/>
                  <a:gd name="T6" fmla="*/ 1 w 176"/>
                  <a:gd name="T7" fmla="*/ 1 h 186"/>
                  <a:gd name="T8" fmla="*/ 1 w 176"/>
                  <a:gd name="T9" fmla="*/ 1 h 1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186">
                    <a:moveTo>
                      <a:pt x="3" y="186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6" y="12"/>
                    </a:lnTo>
                    <a:lnTo>
                      <a:pt x="3" y="186"/>
                    </a:lnTo>
                    <a:close/>
                  </a:path>
                </a:pathLst>
              </a:custGeom>
              <a:solidFill>
                <a:srgbClr val="6F00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" name="Freeform 538">
                <a:extLst>
                  <a:ext uri="{FF2B5EF4-FFF2-40B4-BE49-F238E27FC236}">
                    <a16:creationId xmlns:a16="http://schemas.microsoft.com/office/drawing/2014/main" id="{32C498CE-B83C-8E1A-6454-129E46D6B3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3" y="2663"/>
                <a:ext cx="105" cy="110"/>
              </a:xfrm>
              <a:custGeom>
                <a:avLst/>
                <a:gdLst>
                  <a:gd name="T0" fmla="*/ 1 w 175"/>
                  <a:gd name="T1" fmla="*/ 1 h 181"/>
                  <a:gd name="T2" fmla="*/ 0 w 175"/>
                  <a:gd name="T3" fmla="*/ 1 h 181"/>
                  <a:gd name="T4" fmla="*/ 1 w 175"/>
                  <a:gd name="T5" fmla="*/ 0 h 181"/>
                  <a:gd name="T6" fmla="*/ 1 w 175"/>
                  <a:gd name="T7" fmla="*/ 1 h 181"/>
                  <a:gd name="T8" fmla="*/ 1 w 175"/>
                  <a:gd name="T9" fmla="*/ 1 h 1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5" h="181">
                    <a:moveTo>
                      <a:pt x="3" y="181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5" y="7"/>
                    </a:lnTo>
                    <a:lnTo>
                      <a:pt x="3" y="181"/>
                    </a:lnTo>
                    <a:close/>
                  </a:path>
                </a:pathLst>
              </a:custGeom>
              <a:solidFill>
                <a:srgbClr val="6C00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" name="Freeform 539">
                <a:extLst>
                  <a:ext uri="{FF2B5EF4-FFF2-40B4-BE49-F238E27FC236}">
                    <a16:creationId xmlns:a16="http://schemas.microsoft.com/office/drawing/2014/main" id="{4E48F67F-8EF7-236E-246D-BF5DAF2EC1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9" y="2657"/>
                <a:ext cx="107" cy="112"/>
              </a:xfrm>
              <a:custGeom>
                <a:avLst/>
                <a:gdLst>
                  <a:gd name="T0" fmla="*/ 1 w 177"/>
                  <a:gd name="T1" fmla="*/ 1 h 182"/>
                  <a:gd name="T2" fmla="*/ 0 w 177"/>
                  <a:gd name="T3" fmla="*/ 1 h 182"/>
                  <a:gd name="T4" fmla="*/ 1 w 177"/>
                  <a:gd name="T5" fmla="*/ 0 h 182"/>
                  <a:gd name="T6" fmla="*/ 1 w 177"/>
                  <a:gd name="T7" fmla="*/ 1 h 182"/>
                  <a:gd name="T8" fmla="*/ 1 w 177"/>
                  <a:gd name="T9" fmla="*/ 1 h 1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7" h="182">
                    <a:moveTo>
                      <a:pt x="5" y="182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7" y="8"/>
                    </a:lnTo>
                    <a:lnTo>
                      <a:pt x="5" y="182"/>
                    </a:lnTo>
                    <a:close/>
                  </a:path>
                </a:pathLst>
              </a:custGeom>
              <a:solidFill>
                <a:srgbClr val="6B00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" name="Freeform 540">
                <a:extLst>
                  <a:ext uri="{FF2B5EF4-FFF2-40B4-BE49-F238E27FC236}">
                    <a16:creationId xmlns:a16="http://schemas.microsoft.com/office/drawing/2014/main" id="{3816DDEA-59AE-ADBD-4988-97349B463B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8" y="2651"/>
                <a:ext cx="104" cy="112"/>
              </a:xfrm>
              <a:custGeom>
                <a:avLst/>
                <a:gdLst>
                  <a:gd name="T0" fmla="*/ 1 w 176"/>
                  <a:gd name="T1" fmla="*/ 1 h 185"/>
                  <a:gd name="T2" fmla="*/ 0 w 176"/>
                  <a:gd name="T3" fmla="*/ 1 h 185"/>
                  <a:gd name="T4" fmla="*/ 1 w 176"/>
                  <a:gd name="T5" fmla="*/ 0 h 185"/>
                  <a:gd name="T6" fmla="*/ 1 w 176"/>
                  <a:gd name="T7" fmla="*/ 1 h 185"/>
                  <a:gd name="T8" fmla="*/ 1 w 176"/>
                  <a:gd name="T9" fmla="*/ 1 h 18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185">
                    <a:moveTo>
                      <a:pt x="4" y="185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6" y="11"/>
                    </a:lnTo>
                    <a:lnTo>
                      <a:pt x="4" y="185"/>
                    </a:lnTo>
                    <a:close/>
                  </a:path>
                </a:pathLst>
              </a:custGeom>
              <a:solidFill>
                <a:srgbClr val="6E00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" name="Freeform 541">
                <a:extLst>
                  <a:ext uri="{FF2B5EF4-FFF2-40B4-BE49-F238E27FC236}">
                    <a16:creationId xmlns:a16="http://schemas.microsoft.com/office/drawing/2014/main" id="{F25E1398-A839-B878-F6D8-B42B34464F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4" y="2641"/>
                <a:ext cx="107" cy="116"/>
              </a:xfrm>
              <a:custGeom>
                <a:avLst/>
                <a:gdLst>
                  <a:gd name="T0" fmla="*/ 1 w 177"/>
                  <a:gd name="T1" fmla="*/ 1 h 189"/>
                  <a:gd name="T2" fmla="*/ 0 w 177"/>
                  <a:gd name="T3" fmla="*/ 1 h 189"/>
                  <a:gd name="T4" fmla="*/ 1 w 177"/>
                  <a:gd name="T5" fmla="*/ 0 h 189"/>
                  <a:gd name="T6" fmla="*/ 1 w 177"/>
                  <a:gd name="T7" fmla="*/ 1 h 189"/>
                  <a:gd name="T8" fmla="*/ 1 w 177"/>
                  <a:gd name="T9" fmla="*/ 1 h 1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7" h="189">
                    <a:moveTo>
                      <a:pt x="5" y="189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7" y="15"/>
                    </a:lnTo>
                    <a:lnTo>
                      <a:pt x="5" y="189"/>
                    </a:lnTo>
                    <a:close/>
                  </a:path>
                </a:pathLst>
              </a:custGeom>
              <a:solidFill>
                <a:srgbClr val="6E00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1" name="Freeform 542">
                <a:extLst>
                  <a:ext uri="{FF2B5EF4-FFF2-40B4-BE49-F238E27FC236}">
                    <a16:creationId xmlns:a16="http://schemas.microsoft.com/office/drawing/2014/main" id="{33C80F7E-0867-B2CE-353C-38AE3CFD45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2" y="2636"/>
                <a:ext cx="106" cy="112"/>
              </a:xfrm>
              <a:custGeom>
                <a:avLst/>
                <a:gdLst>
                  <a:gd name="T0" fmla="*/ 1 w 175"/>
                  <a:gd name="T1" fmla="*/ 1 h 183"/>
                  <a:gd name="T2" fmla="*/ 0 w 175"/>
                  <a:gd name="T3" fmla="*/ 1 h 183"/>
                  <a:gd name="T4" fmla="*/ 1 w 175"/>
                  <a:gd name="T5" fmla="*/ 0 h 183"/>
                  <a:gd name="T6" fmla="*/ 1 w 175"/>
                  <a:gd name="T7" fmla="*/ 1 h 183"/>
                  <a:gd name="T8" fmla="*/ 1 w 175"/>
                  <a:gd name="T9" fmla="*/ 1 h 1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5" h="183">
                    <a:moveTo>
                      <a:pt x="3" y="183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5" y="9"/>
                    </a:lnTo>
                    <a:lnTo>
                      <a:pt x="3" y="183"/>
                    </a:lnTo>
                    <a:close/>
                  </a:path>
                </a:pathLst>
              </a:custGeom>
              <a:solidFill>
                <a:srgbClr val="6D0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2" name="Freeform 543">
                <a:extLst>
                  <a:ext uri="{FF2B5EF4-FFF2-40B4-BE49-F238E27FC236}">
                    <a16:creationId xmlns:a16="http://schemas.microsoft.com/office/drawing/2014/main" id="{9B5BDF8B-A769-8F16-1719-2AFA6E4DBA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1" y="2629"/>
                <a:ext cx="104" cy="113"/>
              </a:xfrm>
              <a:custGeom>
                <a:avLst/>
                <a:gdLst>
                  <a:gd name="T0" fmla="*/ 1 w 176"/>
                  <a:gd name="T1" fmla="*/ 1 h 185"/>
                  <a:gd name="T2" fmla="*/ 0 w 176"/>
                  <a:gd name="T3" fmla="*/ 1 h 185"/>
                  <a:gd name="T4" fmla="*/ 1 w 176"/>
                  <a:gd name="T5" fmla="*/ 0 h 185"/>
                  <a:gd name="T6" fmla="*/ 1 w 176"/>
                  <a:gd name="T7" fmla="*/ 1 h 185"/>
                  <a:gd name="T8" fmla="*/ 1 w 176"/>
                  <a:gd name="T9" fmla="*/ 1 h 18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185">
                    <a:moveTo>
                      <a:pt x="4" y="185"/>
                    </a:moveTo>
                    <a:lnTo>
                      <a:pt x="0" y="174"/>
                    </a:lnTo>
                    <a:lnTo>
                      <a:pt x="173" y="0"/>
                    </a:lnTo>
                    <a:lnTo>
                      <a:pt x="176" y="11"/>
                    </a:lnTo>
                    <a:lnTo>
                      <a:pt x="4" y="185"/>
                    </a:lnTo>
                    <a:close/>
                  </a:path>
                </a:pathLst>
              </a:custGeom>
              <a:solidFill>
                <a:srgbClr val="6F00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3" name="Freeform 544">
                <a:extLst>
                  <a:ext uri="{FF2B5EF4-FFF2-40B4-BE49-F238E27FC236}">
                    <a16:creationId xmlns:a16="http://schemas.microsoft.com/office/drawing/2014/main" id="{F412BAB4-E9A3-152C-92D1-112BF8D662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8" y="2621"/>
                <a:ext cx="106" cy="114"/>
              </a:xfrm>
              <a:custGeom>
                <a:avLst/>
                <a:gdLst>
                  <a:gd name="T0" fmla="*/ 1 w 176"/>
                  <a:gd name="T1" fmla="*/ 1 h 186"/>
                  <a:gd name="T2" fmla="*/ 0 w 176"/>
                  <a:gd name="T3" fmla="*/ 1 h 186"/>
                  <a:gd name="T4" fmla="*/ 1 w 176"/>
                  <a:gd name="T5" fmla="*/ 0 h 186"/>
                  <a:gd name="T6" fmla="*/ 1 w 176"/>
                  <a:gd name="T7" fmla="*/ 1 h 186"/>
                  <a:gd name="T8" fmla="*/ 1 w 176"/>
                  <a:gd name="T9" fmla="*/ 1 h 1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186">
                    <a:moveTo>
                      <a:pt x="3" y="186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6" y="12"/>
                    </a:lnTo>
                    <a:lnTo>
                      <a:pt x="3" y="186"/>
                    </a:lnTo>
                    <a:close/>
                  </a:path>
                </a:pathLst>
              </a:custGeom>
              <a:solidFill>
                <a:srgbClr val="6F00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4" name="Freeform 545">
                <a:extLst>
                  <a:ext uri="{FF2B5EF4-FFF2-40B4-BE49-F238E27FC236}">
                    <a16:creationId xmlns:a16="http://schemas.microsoft.com/office/drawing/2014/main" id="{EB422266-5ADB-B1B3-5D55-D2AE4C615F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6" y="2611"/>
                <a:ext cx="106" cy="116"/>
              </a:xfrm>
              <a:custGeom>
                <a:avLst/>
                <a:gdLst>
                  <a:gd name="T0" fmla="*/ 1 w 176"/>
                  <a:gd name="T1" fmla="*/ 1 h 192"/>
                  <a:gd name="T2" fmla="*/ 0 w 176"/>
                  <a:gd name="T3" fmla="*/ 1 h 192"/>
                  <a:gd name="T4" fmla="*/ 1 w 176"/>
                  <a:gd name="T5" fmla="*/ 0 h 192"/>
                  <a:gd name="T6" fmla="*/ 1 w 176"/>
                  <a:gd name="T7" fmla="*/ 1 h 192"/>
                  <a:gd name="T8" fmla="*/ 1 w 176"/>
                  <a:gd name="T9" fmla="*/ 1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192">
                    <a:moveTo>
                      <a:pt x="4" y="192"/>
                    </a:moveTo>
                    <a:lnTo>
                      <a:pt x="0" y="175"/>
                    </a:lnTo>
                    <a:lnTo>
                      <a:pt x="173" y="0"/>
                    </a:lnTo>
                    <a:lnTo>
                      <a:pt x="176" y="18"/>
                    </a:lnTo>
                    <a:lnTo>
                      <a:pt x="4" y="192"/>
                    </a:lnTo>
                    <a:close/>
                  </a:path>
                </a:pathLst>
              </a:custGeom>
              <a:solidFill>
                <a:srgbClr val="6F00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5" name="Freeform 546">
                <a:extLst>
                  <a:ext uri="{FF2B5EF4-FFF2-40B4-BE49-F238E27FC236}">
                    <a16:creationId xmlns:a16="http://schemas.microsoft.com/office/drawing/2014/main" id="{B949CD66-E0AA-0FD7-2B20-A2E22F6FB4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4" y="2601"/>
                <a:ext cx="105" cy="117"/>
              </a:xfrm>
              <a:custGeom>
                <a:avLst/>
                <a:gdLst>
                  <a:gd name="T0" fmla="*/ 1 w 176"/>
                  <a:gd name="T1" fmla="*/ 1 h 192"/>
                  <a:gd name="T2" fmla="*/ 0 w 176"/>
                  <a:gd name="T3" fmla="*/ 1 h 192"/>
                  <a:gd name="T4" fmla="*/ 1 w 176"/>
                  <a:gd name="T5" fmla="*/ 0 h 192"/>
                  <a:gd name="T6" fmla="*/ 1 w 176"/>
                  <a:gd name="T7" fmla="*/ 1 h 192"/>
                  <a:gd name="T8" fmla="*/ 1 w 176"/>
                  <a:gd name="T9" fmla="*/ 1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192">
                    <a:moveTo>
                      <a:pt x="3" y="192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6" y="17"/>
                    </a:lnTo>
                    <a:lnTo>
                      <a:pt x="3" y="192"/>
                    </a:lnTo>
                    <a:close/>
                  </a:path>
                </a:pathLst>
              </a:custGeom>
              <a:solidFill>
                <a:srgbClr val="6F00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6" name="Freeform 547">
                <a:extLst>
                  <a:ext uri="{FF2B5EF4-FFF2-40B4-BE49-F238E27FC236}">
                    <a16:creationId xmlns:a16="http://schemas.microsoft.com/office/drawing/2014/main" id="{6F3B53D1-70DC-75C4-8F09-06416D4A97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2" y="2591"/>
                <a:ext cx="106" cy="116"/>
              </a:xfrm>
              <a:custGeom>
                <a:avLst/>
                <a:gdLst>
                  <a:gd name="T0" fmla="*/ 1 w 175"/>
                  <a:gd name="T1" fmla="*/ 1 h 191"/>
                  <a:gd name="T2" fmla="*/ 0 w 175"/>
                  <a:gd name="T3" fmla="*/ 1 h 191"/>
                  <a:gd name="T4" fmla="*/ 1 w 175"/>
                  <a:gd name="T5" fmla="*/ 0 h 191"/>
                  <a:gd name="T6" fmla="*/ 1 w 175"/>
                  <a:gd name="T7" fmla="*/ 1 h 191"/>
                  <a:gd name="T8" fmla="*/ 1 w 175"/>
                  <a:gd name="T9" fmla="*/ 1 h 19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5" h="191">
                    <a:moveTo>
                      <a:pt x="3" y="191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5" y="17"/>
                    </a:lnTo>
                    <a:lnTo>
                      <a:pt x="3" y="191"/>
                    </a:lnTo>
                    <a:close/>
                  </a:path>
                </a:pathLst>
              </a:custGeom>
              <a:solidFill>
                <a:srgbClr val="6F00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7" name="Freeform 548">
                <a:extLst>
                  <a:ext uri="{FF2B5EF4-FFF2-40B4-BE49-F238E27FC236}">
                    <a16:creationId xmlns:a16="http://schemas.microsoft.com/office/drawing/2014/main" id="{54E739A1-6542-5442-5D46-B4B01F1580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2" y="2590"/>
                <a:ext cx="104" cy="107"/>
              </a:xfrm>
              <a:custGeom>
                <a:avLst/>
                <a:gdLst>
                  <a:gd name="T0" fmla="*/ 0 w 172"/>
                  <a:gd name="T1" fmla="*/ 1 h 175"/>
                  <a:gd name="T2" fmla="*/ 0 w 172"/>
                  <a:gd name="T3" fmla="*/ 1 h 175"/>
                  <a:gd name="T4" fmla="*/ 1 w 172"/>
                  <a:gd name="T5" fmla="*/ 0 h 175"/>
                  <a:gd name="T6" fmla="*/ 1 w 172"/>
                  <a:gd name="T7" fmla="*/ 1 h 175"/>
                  <a:gd name="T8" fmla="*/ 0 w 172"/>
                  <a:gd name="T9" fmla="*/ 1 h 1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2" h="175">
                    <a:moveTo>
                      <a:pt x="0" y="175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2" y="1"/>
                    </a:lnTo>
                    <a:lnTo>
                      <a:pt x="0" y="175"/>
                    </a:lnTo>
                    <a:close/>
                  </a:path>
                </a:pathLst>
              </a:custGeom>
              <a:solidFill>
                <a:srgbClr val="700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8" name="Freeform 549">
                <a:extLst>
                  <a:ext uri="{FF2B5EF4-FFF2-40B4-BE49-F238E27FC236}">
                    <a16:creationId xmlns:a16="http://schemas.microsoft.com/office/drawing/2014/main" id="{46993982-7033-6361-CCFC-9CDD86F239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6" y="2559"/>
                <a:ext cx="110" cy="137"/>
              </a:xfrm>
              <a:custGeom>
                <a:avLst/>
                <a:gdLst>
                  <a:gd name="T0" fmla="*/ 1 w 183"/>
                  <a:gd name="T1" fmla="*/ 1 h 224"/>
                  <a:gd name="T2" fmla="*/ 0 w 183"/>
                  <a:gd name="T3" fmla="*/ 1 h 224"/>
                  <a:gd name="T4" fmla="*/ 1 w 183"/>
                  <a:gd name="T5" fmla="*/ 0 h 224"/>
                  <a:gd name="T6" fmla="*/ 1 w 183"/>
                  <a:gd name="T7" fmla="*/ 1 h 224"/>
                  <a:gd name="T8" fmla="*/ 1 w 183"/>
                  <a:gd name="T9" fmla="*/ 1 h 2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3" h="224">
                    <a:moveTo>
                      <a:pt x="11" y="224"/>
                    </a:moveTo>
                    <a:lnTo>
                      <a:pt x="0" y="174"/>
                    </a:lnTo>
                    <a:lnTo>
                      <a:pt x="173" y="0"/>
                    </a:lnTo>
                    <a:lnTo>
                      <a:pt x="183" y="50"/>
                    </a:lnTo>
                    <a:lnTo>
                      <a:pt x="11" y="224"/>
                    </a:lnTo>
                    <a:close/>
                  </a:path>
                </a:pathLst>
              </a:custGeom>
              <a:solidFill>
                <a:srgbClr val="6F00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9" name="Freeform 550">
                <a:extLst>
                  <a:ext uri="{FF2B5EF4-FFF2-40B4-BE49-F238E27FC236}">
                    <a16:creationId xmlns:a16="http://schemas.microsoft.com/office/drawing/2014/main" id="{8D3FD330-1D7C-DFFF-321B-3D4F2CAF30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8" y="2526"/>
                <a:ext cx="112" cy="139"/>
              </a:xfrm>
              <a:custGeom>
                <a:avLst/>
                <a:gdLst>
                  <a:gd name="T0" fmla="*/ 1 w 186"/>
                  <a:gd name="T1" fmla="*/ 1 h 228"/>
                  <a:gd name="T2" fmla="*/ 0 w 186"/>
                  <a:gd name="T3" fmla="*/ 1 h 228"/>
                  <a:gd name="T4" fmla="*/ 1 w 186"/>
                  <a:gd name="T5" fmla="*/ 0 h 228"/>
                  <a:gd name="T6" fmla="*/ 1 w 186"/>
                  <a:gd name="T7" fmla="*/ 1 h 228"/>
                  <a:gd name="T8" fmla="*/ 1 w 186"/>
                  <a:gd name="T9" fmla="*/ 1 h 2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6" h="228">
                    <a:moveTo>
                      <a:pt x="13" y="228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86" y="54"/>
                    </a:lnTo>
                    <a:lnTo>
                      <a:pt x="13" y="228"/>
                    </a:lnTo>
                    <a:close/>
                  </a:path>
                </a:pathLst>
              </a:custGeom>
              <a:solidFill>
                <a:srgbClr val="6F00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60" name="Freeform 551">
                <a:extLst>
                  <a:ext uri="{FF2B5EF4-FFF2-40B4-BE49-F238E27FC236}">
                    <a16:creationId xmlns:a16="http://schemas.microsoft.com/office/drawing/2014/main" id="{A8782DC2-D839-2394-BF9D-55C74B9691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3" y="2508"/>
                <a:ext cx="108" cy="124"/>
              </a:xfrm>
              <a:custGeom>
                <a:avLst/>
                <a:gdLst>
                  <a:gd name="T0" fmla="*/ 1 w 179"/>
                  <a:gd name="T1" fmla="*/ 1 h 203"/>
                  <a:gd name="T2" fmla="*/ 0 w 179"/>
                  <a:gd name="T3" fmla="*/ 1 h 203"/>
                  <a:gd name="T4" fmla="*/ 1 w 179"/>
                  <a:gd name="T5" fmla="*/ 0 h 203"/>
                  <a:gd name="T6" fmla="*/ 1 w 179"/>
                  <a:gd name="T7" fmla="*/ 1 h 203"/>
                  <a:gd name="T8" fmla="*/ 1 w 179"/>
                  <a:gd name="T9" fmla="*/ 1 h 2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9" h="203">
                    <a:moveTo>
                      <a:pt x="7" y="203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9" y="29"/>
                    </a:lnTo>
                    <a:lnTo>
                      <a:pt x="7" y="203"/>
                    </a:lnTo>
                    <a:close/>
                  </a:path>
                </a:pathLst>
              </a:custGeom>
              <a:solidFill>
                <a:srgbClr val="6F00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61" name="Freeform 552">
                <a:extLst>
                  <a:ext uri="{FF2B5EF4-FFF2-40B4-BE49-F238E27FC236}">
                    <a16:creationId xmlns:a16="http://schemas.microsoft.com/office/drawing/2014/main" id="{4802F79E-9D61-85D9-9FE9-621104C46A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0" y="2489"/>
                <a:ext cx="108" cy="125"/>
              </a:xfrm>
              <a:custGeom>
                <a:avLst/>
                <a:gdLst>
                  <a:gd name="T0" fmla="*/ 1 w 179"/>
                  <a:gd name="T1" fmla="*/ 1 h 205"/>
                  <a:gd name="T2" fmla="*/ 0 w 179"/>
                  <a:gd name="T3" fmla="*/ 1 h 205"/>
                  <a:gd name="T4" fmla="*/ 1 w 179"/>
                  <a:gd name="T5" fmla="*/ 0 h 205"/>
                  <a:gd name="T6" fmla="*/ 1 w 179"/>
                  <a:gd name="T7" fmla="*/ 1 h 205"/>
                  <a:gd name="T8" fmla="*/ 1 w 179"/>
                  <a:gd name="T9" fmla="*/ 1 h 2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9" h="205">
                    <a:moveTo>
                      <a:pt x="7" y="205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9" y="31"/>
                    </a:lnTo>
                    <a:lnTo>
                      <a:pt x="7" y="205"/>
                    </a:lnTo>
                    <a:close/>
                  </a:path>
                </a:pathLst>
              </a:custGeom>
              <a:solidFill>
                <a:srgbClr val="6F00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62" name="Freeform 553">
                <a:extLst>
                  <a:ext uri="{FF2B5EF4-FFF2-40B4-BE49-F238E27FC236}">
                    <a16:creationId xmlns:a16="http://schemas.microsoft.com/office/drawing/2014/main" id="{65B426EC-E148-B98D-2519-0504EF9333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6" y="2470"/>
                <a:ext cx="107" cy="126"/>
              </a:xfrm>
              <a:custGeom>
                <a:avLst/>
                <a:gdLst>
                  <a:gd name="T0" fmla="*/ 1 w 179"/>
                  <a:gd name="T1" fmla="*/ 1 h 207"/>
                  <a:gd name="T2" fmla="*/ 0 w 179"/>
                  <a:gd name="T3" fmla="*/ 1 h 207"/>
                  <a:gd name="T4" fmla="*/ 1 w 179"/>
                  <a:gd name="T5" fmla="*/ 0 h 207"/>
                  <a:gd name="T6" fmla="*/ 1 w 179"/>
                  <a:gd name="T7" fmla="*/ 1 h 207"/>
                  <a:gd name="T8" fmla="*/ 1 w 179"/>
                  <a:gd name="T9" fmla="*/ 1 h 20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9" h="207">
                    <a:moveTo>
                      <a:pt x="7" y="207"/>
                    </a:moveTo>
                    <a:lnTo>
                      <a:pt x="0" y="174"/>
                    </a:lnTo>
                    <a:lnTo>
                      <a:pt x="173" y="0"/>
                    </a:lnTo>
                    <a:lnTo>
                      <a:pt x="179" y="33"/>
                    </a:lnTo>
                    <a:lnTo>
                      <a:pt x="7" y="207"/>
                    </a:lnTo>
                    <a:close/>
                  </a:path>
                </a:pathLst>
              </a:custGeom>
              <a:solidFill>
                <a:srgbClr val="6F00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63" name="Freeform 554">
                <a:extLst>
                  <a:ext uri="{FF2B5EF4-FFF2-40B4-BE49-F238E27FC236}">
                    <a16:creationId xmlns:a16="http://schemas.microsoft.com/office/drawing/2014/main" id="{EDADB176-D4CB-39B5-534B-F9E3E3EDE2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1" y="2449"/>
                <a:ext cx="108" cy="127"/>
              </a:xfrm>
              <a:custGeom>
                <a:avLst/>
                <a:gdLst>
                  <a:gd name="T0" fmla="*/ 1 w 180"/>
                  <a:gd name="T1" fmla="*/ 1 h 208"/>
                  <a:gd name="T2" fmla="*/ 0 w 180"/>
                  <a:gd name="T3" fmla="*/ 1 h 208"/>
                  <a:gd name="T4" fmla="*/ 1 w 180"/>
                  <a:gd name="T5" fmla="*/ 0 h 208"/>
                  <a:gd name="T6" fmla="*/ 1 w 180"/>
                  <a:gd name="T7" fmla="*/ 1 h 208"/>
                  <a:gd name="T8" fmla="*/ 1 w 180"/>
                  <a:gd name="T9" fmla="*/ 1 h 2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0" h="208">
                    <a:moveTo>
                      <a:pt x="7" y="208"/>
                    </a:moveTo>
                    <a:lnTo>
                      <a:pt x="0" y="174"/>
                    </a:lnTo>
                    <a:lnTo>
                      <a:pt x="173" y="0"/>
                    </a:lnTo>
                    <a:lnTo>
                      <a:pt x="180" y="34"/>
                    </a:lnTo>
                    <a:lnTo>
                      <a:pt x="7" y="208"/>
                    </a:lnTo>
                    <a:close/>
                  </a:path>
                </a:pathLst>
              </a:custGeom>
              <a:solidFill>
                <a:srgbClr val="6F00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64" name="Freeform 555">
                <a:extLst>
                  <a:ext uri="{FF2B5EF4-FFF2-40B4-BE49-F238E27FC236}">
                    <a16:creationId xmlns:a16="http://schemas.microsoft.com/office/drawing/2014/main" id="{F49F563B-464A-198B-A681-F741149EB3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8" y="2430"/>
                <a:ext cx="106" cy="125"/>
              </a:xfrm>
              <a:custGeom>
                <a:avLst/>
                <a:gdLst>
                  <a:gd name="T0" fmla="*/ 1 w 180"/>
                  <a:gd name="T1" fmla="*/ 1 h 204"/>
                  <a:gd name="T2" fmla="*/ 0 w 180"/>
                  <a:gd name="T3" fmla="*/ 1 h 204"/>
                  <a:gd name="T4" fmla="*/ 1 w 180"/>
                  <a:gd name="T5" fmla="*/ 0 h 204"/>
                  <a:gd name="T6" fmla="*/ 1 w 180"/>
                  <a:gd name="T7" fmla="*/ 1 h 204"/>
                  <a:gd name="T8" fmla="*/ 1 w 180"/>
                  <a:gd name="T9" fmla="*/ 1 h 20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0" h="204">
                    <a:moveTo>
                      <a:pt x="7" y="204"/>
                    </a:moveTo>
                    <a:lnTo>
                      <a:pt x="0" y="174"/>
                    </a:lnTo>
                    <a:lnTo>
                      <a:pt x="173" y="0"/>
                    </a:lnTo>
                    <a:lnTo>
                      <a:pt x="180" y="30"/>
                    </a:lnTo>
                    <a:lnTo>
                      <a:pt x="7" y="204"/>
                    </a:lnTo>
                    <a:close/>
                  </a:path>
                </a:pathLst>
              </a:custGeom>
              <a:solidFill>
                <a:srgbClr val="6F00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65" name="Freeform 556">
                <a:extLst>
                  <a:ext uri="{FF2B5EF4-FFF2-40B4-BE49-F238E27FC236}">
                    <a16:creationId xmlns:a16="http://schemas.microsoft.com/office/drawing/2014/main" id="{BFE6904A-AAA6-8BF0-3FC2-C8F47BC417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3" y="2406"/>
                <a:ext cx="108" cy="130"/>
              </a:xfrm>
              <a:custGeom>
                <a:avLst/>
                <a:gdLst>
                  <a:gd name="T0" fmla="*/ 1 w 179"/>
                  <a:gd name="T1" fmla="*/ 1 h 214"/>
                  <a:gd name="T2" fmla="*/ 0 w 179"/>
                  <a:gd name="T3" fmla="*/ 1 h 214"/>
                  <a:gd name="T4" fmla="*/ 1 w 179"/>
                  <a:gd name="T5" fmla="*/ 0 h 214"/>
                  <a:gd name="T6" fmla="*/ 1 w 179"/>
                  <a:gd name="T7" fmla="*/ 1 h 214"/>
                  <a:gd name="T8" fmla="*/ 1 w 179"/>
                  <a:gd name="T9" fmla="*/ 1 h 2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9" h="214">
                    <a:moveTo>
                      <a:pt x="6" y="214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9" y="40"/>
                    </a:lnTo>
                    <a:lnTo>
                      <a:pt x="6" y="214"/>
                    </a:lnTo>
                    <a:close/>
                  </a:path>
                </a:pathLst>
              </a:custGeom>
              <a:solidFill>
                <a:srgbClr val="700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66" name="Freeform 557">
                <a:extLst>
                  <a:ext uri="{FF2B5EF4-FFF2-40B4-BE49-F238E27FC236}">
                    <a16:creationId xmlns:a16="http://schemas.microsoft.com/office/drawing/2014/main" id="{56788741-8CC1-2D59-D451-BFD7D5947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9" y="2381"/>
                <a:ext cx="108" cy="132"/>
              </a:xfrm>
              <a:custGeom>
                <a:avLst/>
                <a:gdLst>
                  <a:gd name="T0" fmla="*/ 1 w 179"/>
                  <a:gd name="T1" fmla="*/ 1 h 215"/>
                  <a:gd name="T2" fmla="*/ 0 w 179"/>
                  <a:gd name="T3" fmla="*/ 1 h 215"/>
                  <a:gd name="T4" fmla="*/ 1 w 179"/>
                  <a:gd name="T5" fmla="*/ 0 h 215"/>
                  <a:gd name="T6" fmla="*/ 1 w 179"/>
                  <a:gd name="T7" fmla="*/ 1 h 215"/>
                  <a:gd name="T8" fmla="*/ 1 w 179"/>
                  <a:gd name="T9" fmla="*/ 1 h 2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9" h="215">
                    <a:moveTo>
                      <a:pt x="7" y="215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9" y="41"/>
                    </a:lnTo>
                    <a:lnTo>
                      <a:pt x="7" y="215"/>
                    </a:lnTo>
                    <a:close/>
                  </a:path>
                </a:pathLst>
              </a:custGeom>
              <a:solidFill>
                <a:srgbClr val="700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67" name="Freeform 558">
                <a:extLst>
                  <a:ext uri="{FF2B5EF4-FFF2-40B4-BE49-F238E27FC236}">
                    <a16:creationId xmlns:a16="http://schemas.microsoft.com/office/drawing/2014/main" id="{B0D02B5F-B6D3-1D60-5379-5C4D040C12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6" y="2355"/>
                <a:ext cx="106" cy="132"/>
              </a:xfrm>
              <a:custGeom>
                <a:avLst/>
                <a:gdLst>
                  <a:gd name="T0" fmla="*/ 1 w 177"/>
                  <a:gd name="T1" fmla="*/ 1 h 216"/>
                  <a:gd name="T2" fmla="*/ 0 w 177"/>
                  <a:gd name="T3" fmla="*/ 1 h 216"/>
                  <a:gd name="T4" fmla="*/ 1 w 177"/>
                  <a:gd name="T5" fmla="*/ 0 h 216"/>
                  <a:gd name="T6" fmla="*/ 1 w 177"/>
                  <a:gd name="T7" fmla="*/ 1 h 216"/>
                  <a:gd name="T8" fmla="*/ 1 w 177"/>
                  <a:gd name="T9" fmla="*/ 1 h 2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7" h="216">
                    <a:moveTo>
                      <a:pt x="5" y="216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7" y="42"/>
                    </a:lnTo>
                    <a:lnTo>
                      <a:pt x="5" y="216"/>
                    </a:lnTo>
                    <a:close/>
                  </a:path>
                </a:pathLst>
              </a:custGeom>
              <a:solidFill>
                <a:srgbClr val="700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68" name="Freeform 559">
                <a:extLst>
                  <a:ext uri="{FF2B5EF4-FFF2-40B4-BE49-F238E27FC236}">
                    <a16:creationId xmlns:a16="http://schemas.microsoft.com/office/drawing/2014/main" id="{374EA39D-085B-E585-2886-2CE62D6A2F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2" y="2328"/>
                <a:ext cx="108" cy="133"/>
              </a:xfrm>
              <a:custGeom>
                <a:avLst/>
                <a:gdLst>
                  <a:gd name="T0" fmla="*/ 1 w 179"/>
                  <a:gd name="T1" fmla="*/ 1 h 219"/>
                  <a:gd name="T2" fmla="*/ 0 w 179"/>
                  <a:gd name="T3" fmla="*/ 1 h 219"/>
                  <a:gd name="T4" fmla="*/ 1 w 179"/>
                  <a:gd name="T5" fmla="*/ 0 h 219"/>
                  <a:gd name="T6" fmla="*/ 1 w 179"/>
                  <a:gd name="T7" fmla="*/ 1 h 219"/>
                  <a:gd name="T8" fmla="*/ 1 w 179"/>
                  <a:gd name="T9" fmla="*/ 1 h 2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9" h="219">
                    <a:moveTo>
                      <a:pt x="7" y="219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9" y="45"/>
                    </a:lnTo>
                    <a:lnTo>
                      <a:pt x="7" y="219"/>
                    </a:lnTo>
                    <a:close/>
                  </a:path>
                </a:pathLst>
              </a:custGeom>
              <a:solidFill>
                <a:srgbClr val="700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69" name="Freeform 560">
                <a:extLst>
                  <a:ext uri="{FF2B5EF4-FFF2-40B4-BE49-F238E27FC236}">
                    <a16:creationId xmlns:a16="http://schemas.microsoft.com/office/drawing/2014/main" id="{A8AC48CF-2788-F3EB-E942-F7C39D0663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9" y="2299"/>
                <a:ext cx="106" cy="136"/>
              </a:xfrm>
              <a:custGeom>
                <a:avLst/>
                <a:gdLst>
                  <a:gd name="T0" fmla="*/ 1 w 177"/>
                  <a:gd name="T1" fmla="*/ 1 h 221"/>
                  <a:gd name="T2" fmla="*/ 0 w 177"/>
                  <a:gd name="T3" fmla="*/ 1 h 221"/>
                  <a:gd name="T4" fmla="*/ 1 w 177"/>
                  <a:gd name="T5" fmla="*/ 0 h 221"/>
                  <a:gd name="T6" fmla="*/ 1 w 177"/>
                  <a:gd name="T7" fmla="*/ 1 h 221"/>
                  <a:gd name="T8" fmla="*/ 1 w 177"/>
                  <a:gd name="T9" fmla="*/ 1 h 2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7" h="221">
                    <a:moveTo>
                      <a:pt x="5" y="221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7" y="47"/>
                    </a:lnTo>
                    <a:lnTo>
                      <a:pt x="5" y="221"/>
                    </a:lnTo>
                    <a:close/>
                  </a:path>
                </a:pathLst>
              </a:custGeom>
              <a:solidFill>
                <a:srgbClr val="700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0" name="Freeform 561">
                <a:extLst>
                  <a:ext uri="{FF2B5EF4-FFF2-40B4-BE49-F238E27FC236}">
                    <a16:creationId xmlns:a16="http://schemas.microsoft.com/office/drawing/2014/main" id="{31DED387-2281-CD70-6864-EE5A27D22F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6" y="2269"/>
                <a:ext cx="107" cy="136"/>
              </a:xfrm>
              <a:custGeom>
                <a:avLst/>
                <a:gdLst>
                  <a:gd name="T0" fmla="*/ 1 w 177"/>
                  <a:gd name="T1" fmla="*/ 1 h 224"/>
                  <a:gd name="T2" fmla="*/ 0 w 177"/>
                  <a:gd name="T3" fmla="*/ 1 h 224"/>
                  <a:gd name="T4" fmla="*/ 1 w 177"/>
                  <a:gd name="T5" fmla="*/ 0 h 224"/>
                  <a:gd name="T6" fmla="*/ 1 w 177"/>
                  <a:gd name="T7" fmla="*/ 1 h 224"/>
                  <a:gd name="T8" fmla="*/ 1 w 177"/>
                  <a:gd name="T9" fmla="*/ 1 h 2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7" h="224">
                    <a:moveTo>
                      <a:pt x="5" y="224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7" y="50"/>
                    </a:lnTo>
                    <a:lnTo>
                      <a:pt x="5" y="224"/>
                    </a:lnTo>
                    <a:close/>
                  </a:path>
                </a:pathLst>
              </a:custGeom>
              <a:solidFill>
                <a:srgbClr val="700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1" name="Freeform 562">
                <a:extLst>
                  <a:ext uri="{FF2B5EF4-FFF2-40B4-BE49-F238E27FC236}">
                    <a16:creationId xmlns:a16="http://schemas.microsoft.com/office/drawing/2014/main" id="{026F7359-E405-1E4B-6A0C-D6D25D4ADE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4" y="2237"/>
                <a:ext cx="105" cy="138"/>
              </a:xfrm>
              <a:custGeom>
                <a:avLst/>
                <a:gdLst>
                  <a:gd name="T0" fmla="*/ 1 w 176"/>
                  <a:gd name="T1" fmla="*/ 1 h 225"/>
                  <a:gd name="T2" fmla="*/ 0 w 176"/>
                  <a:gd name="T3" fmla="*/ 1 h 225"/>
                  <a:gd name="T4" fmla="*/ 1 w 176"/>
                  <a:gd name="T5" fmla="*/ 0 h 225"/>
                  <a:gd name="T6" fmla="*/ 1 w 176"/>
                  <a:gd name="T7" fmla="*/ 1 h 225"/>
                  <a:gd name="T8" fmla="*/ 1 w 176"/>
                  <a:gd name="T9" fmla="*/ 1 h 2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225">
                    <a:moveTo>
                      <a:pt x="4" y="225"/>
                    </a:moveTo>
                    <a:lnTo>
                      <a:pt x="0" y="174"/>
                    </a:lnTo>
                    <a:lnTo>
                      <a:pt x="173" y="0"/>
                    </a:lnTo>
                    <a:lnTo>
                      <a:pt x="176" y="51"/>
                    </a:lnTo>
                    <a:lnTo>
                      <a:pt x="4" y="225"/>
                    </a:lnTo>
                    <a:close/>
                  </a:path>
                </a:pathLst>
              </a:custGeom>
              <a:solidFill>
                <a:srgbClr val="700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2" name="Freeform 563">
                <a:extLst>
                  <a:ext uri="{FF2B5EF4-FFF2-40B4-BE49-F238E27FC236}">
                    <a16:creationId xmlns:a16="http://schemas.microsoft.com/office/drawing/2014/main" id="{5045A225-307D-1855-1C72-515A5CB5BB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4" y="2237"/>
                <a:ext cx="103" cy="107"/>
              </a:xfrm>
              <a:custGeom>
                <a:avLst/>
                <a:gdLst>
                  <a:gd name="T0" fmla="*/ 0 w 173"/>
                  <a:gd name="T1" fmla="*/ 1 h 176"/>
                  <a:gd name="T2" fmla="*/ 0 w 173"/>
                  <a:gd name="T3" fmla="*/ 1 h 176"/>
                  <a:gd name="T4" fmla="*/ 1 w 173"/>
                  <a:gd name="T5" fmla="*/ 0 h 176"/>
                  <a:gd name="T6" fmla="*/ 1 w 173"/>
                  <a:gd name="T7" fmla="*/ 1 h 176"/>
                  <a:gd name="T8" fmla="*/ 0 w 173"/>
                  <a:gd name="T9" fmla="*/ 1 h 1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3" h="176">
                    <a:moveTo>
                      <a:pt x="0" y="176"/>
                    </a:moveTo>
                    <a:lnTo>
                      <a:pt x="0" y="174"/>
                    </a:lnTo>
                    <a:lnTo>
                      <a:pt x="173" y="0"/>
                    </a:lnTo>
                    <a:lnTo>
                      <a:pt x="173" y="2"/>
                    </a:lnTo>
                    <a:lnTo>
                      <a:pt x="0" y="176"/>
                    </a:lnTo>
                    <a:close/>
                  </a:path>
                </a:pathLst>
              </a:custGeom>
              <a:solidFill>
                <a:srgbClr val="700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3" name="Freeform 564">
                <a:extLst>
                  <a:ext uri="{FF2B5EF4-FFF2-40B4-BE49-F238E27FC236}">
                    <a16:creationId xmlns:a16="http://schemas.microsoft.com/office/drawing/2014/main" id="{4E7CCBF8-3320-C334-213B-D4E6DF2CCE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1" y="2221"/>
                <a:ext cx="106" cy="122"/>
              </a:xfrm>
              <a:custGeom>
                <a:avLst/>
                <a:gdLst>
                  <a:gd name="T0" fmla="*/ 1 w 176"/>
                  <a:gd name="T1" fmla="*/ 1 h 199"/>
                  <a:gd name="T2" fmla="*/ 0 w 176"/>
                  <a:gd name="T3" fmla="*/ 1 h 199"/>
                  <a:gd name="T4" fmla="*/ 1 w 176"/>
                  <a:gd name="T5" fmla="*/ 0 h 199"/>
                  <a:gd name="T6" fmla="*/ 1 w 176"/>
                  <a:gd name="T7" fmla="*/ 1 h 199"/>
                  <a:gd name="T8" fmla="*/ 1 w 176"/>
                  <a:gd name="T9" fmla="*/ 1 h 1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199">
                    <a:moveTo>
                      <a:pt x="3" y="199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6" y="25"/>
                    </a:lnTo>
                    <a:lnTo>
                      <a:pt x="3" y="199"/>
                    </a:lnTo>
                    <a:close/>
                  </a:path>
                </a:pathLst>
              </a:custGeom>
              <a:solidFill>
                <a:srgbClr val="700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" name="Freeform 565">
                <a:extLst>
                  <a:ext uri="{FF2B5EF4-FFF2-40B4-BE49-F238E27FC236}">
                    <a16:creationId xmlns:a16="http://schemas.microsoft.com/office/drawing/2014/main" id="{0D583DDF-1EB0-0AD8-165E-5C8DFAA66C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1" y="2201"/>
                <a:ext cx="105" cy="126"/>
              </a:xfrm>
              <a:custGeom>
                <a:avLst/>
                <a:gdLst>
                  <a:gd name="T0" fmla="*/ 1 w 174"/>
                  <a:gd name="T1" fmla="*/ 1 h 205"/>
                  <a:gd name="T2" fmla="*/ 0 w 174"/>
                  <a:gd name="T3" fmla="*/ 1 h 205"/>
                  <a:gd name="T4" fmla="*/ 1 w 174"/>
                  <a:gd name="T5" fmla="*/ 0 h 205"/>
                  <a:gd name="T6" fmla="*/ 1 w 174"/>
                  <a:gd name="T7" fmla="*/ 1 h 205"/>
                  <a:gd name="T8" fmla="*/ 1 w 174"/>
                  <a:gd name="T9" fmla="*/ 1 h 2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4" h="205">
                    <a:moveTo>
                      <a:pt x="2" y="205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4" y="31"/>
                    </a:lnTo>
                    <a:lnTo>
                      <a:pt x="2" y="205"/>
                    </a:lnTo>
                    <a:close/>
                  </a:path>
                </a:pathLst>
              </a:custGeom>
              <a:solidFill>
                <a:srgbClr val="700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5" name="Freeform 566">
                <a:extLst>
                  <a:ext uri="{FF2B5EF4-FFF2-40B4-BE49-F238E27FC236}">
                    <a16:creationId xmlns:a16="http://schemas.microsoft.com/office/drawing/2014/main" id="{79893A77-FEFC-A019-D28E-A44ADCBB13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9" y="2182"/>
                <a:ext cx="105" cy="127"/>
              </a:xfrm>
              <a:custGeom>
                <a:avLst/>
                <a:gdLst>
                  <a:gd name="T0" fmla="*/ 1 w 175"/>
                  <a:gd name="T1" fmla="*/ 1 h 206"/>
                  <a:gd name="T2" fmla="*/ 0 w 175"/>
                  <a:gd name="T3" fmla="*/ 1 h 206"/>
                  <a:gd name="T4" fmla="*/ 1 w 175"/>
                  <a:gd name="T5" fmla="*/ 0 h 206"/>
                  <a:gd name="T6" fmla="*/ 1 w 175"/>
                  <a:gd name="T7" fmla="*/ 1 h 206"/>
                  <a:gd name="T8" fmla="*/ 1 w 175"/>
                  <a:gd name="T9" fmla="*/ 1 h 2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5" h="206">
                    <a:moveTo>
                      <a:pt x="3" y="206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5" y="32"/>
                    </a:lnTo>
                    <a:lnTo>
                      <a:pt x="3" y="206"/>
                    </a:lnTo>
                    <a:close/>
                  </a:path>
                </a:pathLst>
              </a:custGeom>
              <a:solidFill>
                <a:srgbClr val="700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6" name="Freeform 567">
                <a:extLst>
                  <a:ext uri="{FF2B5EF4-FFF2-40B4-BE49-F238E27FC236}">
                    <a16:creationId xmlns:a16="http://schemas.microsoft.com/office/drawing/2014/main" id="{D6A7CBE8-4396-896C-D848-1625AE0FA8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8" y="2161"/>
                <a:ext cx="104" cy="127"/>
              </a:xfrm>
              <a:custGeom>
                <a:avLst/>
                <a:gdLst>
                  <a:gd name="T0" fmla="*/ 1 w 174"/>
                  <a:gd name="T1" fmla="*/ 1 h 209"/>
                  <a:gd name="T2" fmla="*/ 0 w 174"/>
                  <a:gd name="T3" fmla="*/ 1 h 209"/>
                  <a:gd name="T4" fmla="*/ 1 w 174"/>
                  <a:gd name="T5" fmla="*/ 0 h 209"/>
                  <a:gd name="T6" fmla="*/ 1 w 174"/>
                  <a:gd name="T7" fmla="*/ 1 h 209"/>
                  <a:gd name="T8" fmla="*/ 1 w 174"/>
                  <a:gd name="T9" fmla="*/ 1 h 2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4" h="209">
                    <a:moveTo>
                      <a:pt x="2" y="209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4" y="35"/>
                    </a:lnTo>
                    <a:lnTo>
                      <a:pt x="2" y="209"/>
                    </a:lnTo>
                    <a:close/>
                  </a:path>
                </a:pathLst>
              </a:custGeom>
              <a:solidFill>
                <a:srgbClr val="700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7" name="Freeform 568">
                <a:extLst>
                  <a:ext uri="{FF2B5EF4-FFF2-40B4-BE49-F238E27FC236}">
                    <a16:creationId xmlns:a16="http://schemas.microsoft.com/office/drawing/2014/main" id="{5DFEEDA8-ED8A-F9F2-E4A9-4D545A82CB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4" y="2117"/>
                <a:ext cx="107" cy="150"/>
              </a:xfrm>
              <a:custGeom>
                <a:avLst/>
                <a:gdLst>
                  <a:gd name="T0" fmla="*/ 1 w 177"/>
                  <a:gd name="T1" fmla="*/ 1 h 247"/>
                  <a:gd name="T2" fmla="*/ 0 w 177"/>
                  <a:gd name="T3" fmla="*/ 1 h 247"/>
                  <a:gd name="T4" fmla="*/ 1 w 177"/>
                  <a:gd name="T5" fmla="*/ 0 h 247"/>
                  <a:gd name="T6" fmla="*/ 1 w 177"/>
                  <a:gd name="T7" fmla="*/ 1 h 247"/>
                  <a:gd name="T8" fmla="*/ 1 w 177"/>
                  <a:gd name="T9" fmla="*/ 1 h 2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7" h="247">
                    <a:moveTo>
                      <a:pt x="5" y="247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7" y="73"/>
                    </a:lnTo>
                    <a:lnTo>
                      <a:pt x="5" y="247"/>
                    </a:lnTo>
                    <a:close/>
                  </a:path>
                </a:pathLst>
              </a:custGeom>
              <a:solidFill>
                <a:srgbClr val="700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8" name="Freeform 569">
                <a:extLst>
                  <a:ext uri="{FF2B5EF4-FFF2-40B4-BE49-F238E27FC236}">
                    <a16:creationId xmlns:a16="http://schemas.microsoft.com/office/drawing/2014/main" id="{442A6FB1-4BBF-A3BE-8952-271456FED6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3" y="2070"/>
                <a:ext cx="105" cy="153"/>
              </a:xfrm>
              <a:custGeom>
                <a:avLst/>
                <a:gdLst>
                  <a:gd name="T0" fmla="*/ 1 w 176"/>
                  <a:gd name="T1" fmla="*/ 1 h 251"/>
                  <a:gd name="T2" fmla="*/ 0 w 176"/>
                  <a:gd name="T3" fmla="*/ 1 h 251"/>
                  <a:gd name="T4" fmla="*/ 1 w 176"/>
                  <a:gd name="T5" fmla="*/ 0 h 251"/>
                  <a:gd name="T6" fmla="*/ 1 w 176"/>
                  <a:gd name="T7" fmla="*/ 1 h 251"/>
                  <a:gd name="T8" fmla="*/ 1 w 176"/>
                  <a:gd name="T9" fmla="*/ 1 h 2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251">
                    <a:moveTo>
                      <a:pt x="4" y="251"/>
                    </a:moveTo>
                    <a:lnTo>
                      <a:pt x="0" y="174"/>
                    </a:lnTo>
                    <a:lnTo>
                      <a:pt x="173" y="0"/>
                    </a:lnTo>
                    <a:lnTo>
                      <a:pt x="176" y="77"/>
                    </a:lnTo>
                    <a:lnTo>
                      <a:pt x="4" y="251"/>
                    </a:lnTo>
                    <a:close/>
                  </a:path>
                </a:pathLst>
              </a:custGeom>
              <a:solidFill>
                <a:srgbClr val="700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9" name="Freeform 570">
                <a:extLst>
                  <a:ext uri="{FF2B5EF4-FFF2-40B4-BE49-F238E27FC236}">
                    <a16:creationId xmlns:a16="http://schemas.microsoft.com/office/drawing/2014/main" id="{5469A148-C08A-9DDB-6B94-6934960C16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2" y="2020"/>
                <a:ext cx="104" cy="156"/>
              </a:xfrm>
              <a:custGeom>
                <a:avLst/>
                <a:gdLst>
                  <a:gd name="T0" fmla="*/ 1 w 174"/>
                  <a:gd name="T1" fmla="*/ 1 h 256"/>
                  <a:gd name="T2" fmla="*/ 0 w 174"/>
                  <a:gd name="T3" fmla="*/ 1 h 256"/>
                  <a:gd name="T4" fmla="*/ 1 w 174"/>
                  <a:gd name="T5" fmla="*/ 0 h 256"/>
                  <a:gd name="T6" fmla="*/ 1 w 174"/>
                  <a:gd name="T7" fmla="*/ 1 h 256"/>
                  <a:gd name="T8" fmla="*/ 1 w 174"/>
                  <a:gd name="T9" fmla="*/ 1 h 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4" h="256">
                    <a:moveTo>
                      <a:pt x="1" y="256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4" y="82"/>
                    </a:lnTo>
                    <a:lnTo>
                      <a:pt x="1" y="256"/>
                    </a:lnTo>
                    <a:close/>
                  </a:path>
                </a:pathLst>
              </a:custGeom>
              <a:solidFill>
                <a:srgbClr val="700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80" name="Freeform 571">
                <a:extLst>
                  <a:ext uri="{FF2B5EF4-FFF2-40B4-BE49-F238E27FC236}">
                    <a16:creationId xmlns:a16="http://schemas.microsoft.com/office/drawing/2014/main" id="{2279B656-2405-2CFE-ABC6-8FA61B3DD5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1" y="1968"/>
                <a:ext cx="104" cy="158"/>
              </a:xfrm>
              <a:custGeom>
                <a:avLst/>
                <a:gdLst>
                  <a:gd name="T0" fmla="*/ 1 w 174"/>
                  <a:gd name="T1" fmla="*/ 1 h 257"/>
                  <a:gd name="T2" fmla="*/ 0 w 174"/>
                  <a:gd name="T3" fmla="*/ 1 h 257"/>
                  <a:gd name="T4" fmla="*/ 1 w 174"/>
                  <a:gd name="T5" fmla="*/ 0 h 257"/>
                  <a:gd name="T6" fmla="*/ 1 w 174"/>
                  <a:gd name="T7" fmla="*/ 1 h 257"/>
                  <a:gd name="T8" fmla="*/ 1 w 174"/>
                  <a:gd name="T9" fmla="*/ 1 h 2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4" h="257">
                    <a:moveTo>
                      <a:pt x="2" y="257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4" y="83"/>
                    </a:lnTo>
                    <a:lnTo>
                      <a:pt x="2" y="257"/>
                    </a:lnTo>
                    <a:close/>
                  </a:path>
                </a:pathLst>
              </a:custGeom>
              <a:solidFill>
                <a:srgbClr val="700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81" name="Freeform 572">
                <a:extLst>
                  <a:ext uri="{FF2B5EF4-FFF2-40B4-BE49-F238E27FC236}">
                    <a16:creationId xmlns:a16="http://schemas.microsoft.com/office/drawing/2014/main" id="{A5CE73E1-4331-DE59-BB91-75DFAE067B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1866"/>
                <a:ext cx="105" cy="209"/>
              </a:xfrm>
              <a:custGeom>
                <a:avLst/>
                <a:gdLst>
                  <a:gd name="T0" fmla="*/ 1 w 174"/>
                  <a:gd name="T1" fmla="*/ 1 h 343"/>
                  <a:gd name="T2" fmla="*/ 0 w 174"/>
                  <a:gd name="T3" fmla="*/ 1 h 343"/>
                  <a:gd name="T4" fmla="*/ 1 w 174"/>
                  <a:gd name="T5" fmla="*/ 0 h 343"/>
                  <a:gd name="T6" fmla="*/ 1 w 174"/>
                  <a:gd name="T7" fmla="*/ 1 h 343"/>
                  <a:gd name="T8" fmla="*/ 1 w 174"/>
                  <a:gd name="T9" fmla="*/ 1 h 3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4" h="343">
                    <a:moveTo>
                      <a:pt x="2" y="343"/>
                    </a:moveTo>
                    <a:lnTo>
                      <a:pt x="0" y="174"/>
                    </a:lnTo>
                    <a:lnTo>
                      <a:pt x="173" y="0"/>
                    </a:lnTo>
                    <a:lnTo>
                      <a:pt x="174" y="169"/>
                    </a:lnTo>
                    <a:lnTo>
                      <a:pt x="2" y="343"/>
                    </a:lnTo>
                    <a:close/>
                  </a:path>
                </a:pathLst>
              </a:custGeom>
              <a:solidFill>
                <a:srgbClr val="700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82" name="Freeform 573">
                <a:extLst>
                  <a:ext uri="{FF2B5EF4-FFF2-40B4-BE49-F238E27FC236}">
                    <a16:creationId xmlns:a16="http://schemas.microsoft.com/office/drawing/2014/main" id="{4F799D1F-1C5A-E961-076E-18DA030439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1815"/>
                <a:ext cx="103" cy="157"/>
              </a:xfrm>
              <a:custGeom>
                <a:avLst/>
                <a:gdLst>
                  <a:gd name="T0" fmla="*/ 0 w 173"/>
                  <a:gd name="T1" fmla="*/ 1 h 258"/>
                  <a:gd name="T2" fmla="*/ 0 w 173"/>
                  <a:gd name="T3" fmla="*/ 1 h 258"/>
                  <a:gd name="T4" fmla="*/ 1 w 173"/>
                  <a:gd name="T5" fmla="*/ 0 h 258"/>
                  <a:gd name="T6" fmla="*/ 1 w 173"/>
                  <a:gd name="T7" fmla="*/ 1 h 258"/>
                  <a:gd name="T8" fmla="*/ 0 w 173"/>
                  <a:gd name="T9" fmla="*/ 1 h 2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3" h="258">
                    <a:moveTo>
                      <a:pt x="0" y="258"/>
                    </a:moveTo>
                    <a:lnTo>
                      <a:pt x="0" y="174"/>
                    </a:lnTo>
                    <a:lnTo>
                      <a:pt x="173" y="0"/>
                    </a:lnTo>
                    <a:lnTo>
                      <a:pt x="173" y="84"/>
                    </a:lnTo>
                    <a:lnTo>
                      <a:pt x="0" y="258"/>
                    </a:lnTo>
                    <a:close/>
                  </a:path>
                </a:pathLst>
              </a:custGeom>
              <a:solidFill>
                <a:srgbClr val="700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83" name="Freeform 574">
                <a:extLst>
                  <a:ext uri="{FF2B5EF4-FFF2-40B4-BE49-F238E27FC236}">
                    <a16:creationId xmlns:a16="http://schemas.microsoft.com/office/drawing/2014/main" id="{103D7640-AADE-B6EB-D238-670CE1607E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1766"/>
                <a:ext cx="103" cy="155"/>
              </a:xfrm>
              <a:custGeom>
                <a:avLst/>
                <a:gdLst>
                  <a:gd name="T0" fmla="*/ 0 w 173"/>
                  <a:gd name="T1" fmla="*/ 1 h 254"/>
                  <a:gd name="T2" fmla="*/ 0 w 173"/>
                  <a:gd name="T3" fmla="*/ 1 h 254"/>
                  <a:gd name="T4" fmla="*/ 1 w 173"/>
                  <a:gd name="T5" fmla="*/ 0 h 254"/>
                  <a:gd name="T6" fmla="*/ 1 w 173"/>
                  <a:gd name="T7" fmla="*/ 1 h 254"/>
                  <a:gd name="T8" fmla="*/ 0 w 173"/>
                  <a:gd name="T9" fmla="*/ 1 h 2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3" h="254">
                    <a:moveTo>
                      <a:pt x="0" y="254"/>
                    </a:moveTo>
                    <a:lnTo>
                      <a:pt x="0" y="174"/>
                    </a:lnTo>
                    <a:lnTo>
                      <a:pt x="173" y="0"/>
                    </a:lnTo>
                    <a:lnTo>
                      <a:pt x="173" y="80"/>
                    </a:lnTo>
                    <a:lnTo>
                      <a:pt x="0" y="254"/>
                    </a:lnTo>
                    <a:close/>
                  </a:path>
                </a:pathLst>
              </a:custGeom>
              <a:solidFill>
                <a:srgbClr val="700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84" name="Freeform 575">
                <a:extLst>
                  <a:ext uri="{FF2B5EF4-FFF2-40B4-BE49-F238E27FC236}">
                    <a16:creationId xmlns:a16="http://schemas.microsoft.com/office/drawing/2014/main" id="{CD51AB19-CB83-6EA9-B63C-2F7A925747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1719"/>
                <a:ext cx="105" cy="153"/>
              </a:xfrm>
              <a:custGeom>
                <a:avLst/>
                <a:gdLst>
                  <a:gd name="T0" fmla="*/ 0 w 174"/>
                  <a:gd name="T1" fmla="*/ 1 h 251"/>
                  <a:gd name="T2" fmla="*/ 1 w 174"/>
                  <a:gd name="T3" fmla="*/ 1 h 251"/>
                  <a:gd name="T4" fmla="*/ 1 w 174"/>
                  <a:gd name="T5" fmla="*/ 0 h 251"/>
                  <a:gd name="T6" fmla="*/ 1 w 174"/>
                  <a:gd name="T7" fmla="*/ 1 h 251"/>
                  <a:gd name="T8" fmla="*/ 0 w 174"/>
                  <a:gd name="T9" fmla="*/ 1 h 2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4" h="251">
                    <a:moveTo>
                      <a:pt x="0" y="251"/>
                    </a:moveTo>
                    <a:lnTo>
                      <a:pt x="2" y="174"/>
                    </a:lnTo>
                    <a:lnTo>
                      <a:pt x="174" y="0"/>
                    </a:lnTo>
                    <a:lnTo>
                      <a:pt x="173" y="77"/>
                    </a:lnTo>
                    <a:lnTo>
                      <a:pt x="0" y="251"/>
                    </a:lnTo>
                    <a:close/>
                  </a:path>
                </a:pathLst>
              </a:custGeom>
              <a:solidFill>
                <a:srgbClr val="700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85" name="Freeform 576">
                <a:extLst>
                  <a:ext uri="{FF2B5EF4-FFF2-40B4-BE49-F238E27FC236}">
                    <a16:creationId xmlns:a16="http://schemas.microsoft.com/office/drawing/2014/main" id="{C28607CA-1E6F-1F71-DD13-5C24350221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1" y="1697"/>
                <a:ext cx="103" cy="129"/>
              </a:xfrm>
              <a:custGeom>
                <a:avLst/>
                <a:gdLst>
                  <a:gd name="T0" fmla="*/ 0 w 172"/>
                  <a:gd name="T1" fmla="*/ 1 h 209"/>
                  <a:gd name="T2" fmla="*/ 0 w 172"/>
                  <a:gd name="T3" fmla="*/ 1 h 209"/>
                  <a:gd name="T4" fmla="*/ 1 w 172"/>
                  <a:gd name="T5" fmla="*/ 0 h 209"/>
                  <a:gd name="T6" fmla="*/ 1 w 172"/>
                  <a:gd name="T7" fmla="*/ 1 h 209"/>
                  <a:gd name="T8" fmla="*/ 0 w 172"/>
                  <a:gd name="T9" fmla="*/ 1 h 2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2" h="209">
                    <a:moveTo>
                      <a:pt x="0" y="209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2" y="35"/>
                    </a:lnTo>
                    <a:lnTo>
                      <a:pt x="0" y="209"/>
                    </a:lnTo>
                    <a:close/>
                  </a:path>
                </a:pathLst>
              </a:custGeom>
              <a:solidFill>
                <a:srgbClr val="700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86" name="Freeform 577">
                <a:extLst>
                  <a:ext uri="{FF2B5EF4-FFF2-40B4-BE49-F238E27FC236}">
                    <a16:creationId xmlns:a16="http://schemas.microsoft.com/office/drawing/2014/main" id="{0D910205-D3BD-8718-6E8C-49C82B4504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1" y="1677"/>
                <a:ext cx="104" cy="127"/>
              </a:xfrm>
              <a:custGeom>
                <a:avLst/>
                <a:gdLst>
                  <a:gd name="T0" fmla="*/ 0 w 174"/>
                  <a:gd name="T1" fmla="*/ 1 h 209"/>
                  <a:gd name="T2" fmla="*/ 1 w 174"/>
                  <a:gd name="T3" fmla="*/ 1 h 209"/>
                  <a:gd name="T4" fmla="*/ 1 w 174"/>
                  <a:gd name="T5" fmla="*/ 0 h 209"/>
                  <a:gd name="T6" fmla="*/ 1 w 174"/>
                  <a:gd name="T7" fmla="*/ 1 h 209"/>
                  <a:gd name="T8" fmla="*/ 0 w 174"/>
                  <a:gd name="T9" fmla="*/ 1 h 2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4" h="209">
                    <a:moveTo>
                      <a:pt x="0" y="209"/>
                    </a:moveTo>
                    <a:lnTo>
                      <a:pt x="2" y="174"/>
                    </a:lnTo>
                    <a:lnTo>
                      <a:pt x="174" y="0"/>
                    </a:lnTo>
                    <a:lnTo>
                      <a:pt x="172" y="35"/>
                    </a:lnTo>
                    <a:lnTo>
                      <a:pt x="0" y="209"/>
                    </a:lnTo>
                    <a:close/>
                  </a:path>
                </a:pathLst>
              </a:custGeom>
              <a:solidFill>
                <a:srgbClr val="700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87" name="Freeform 578">
                <a:extLst>
                  <a:ext uri="{FF2B5EF4-FFF2-40B4-BE49-F238E27FC236}">
                    <a16:creationId xmlns:a16="http://schemas.microsoft.com/office/drawing/2014/main" id="{F8798170-03BA-35BE-28DD-6E03D16A28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2" y="1656"/>
                <a:ext cx="103" cy="127"/>
              </a:xfrm>
              <a:custGeom>
                <a:avLst/>
                <a:gdLst>
                  <a:gd name="T0" fmla="*/ 0 w 172"/>
                  <a:gd name="T1" fmla="*/ 1 h 206"/>
                  <a:gd name="T2" fmla="*/ 0 w 172"/>
                  <a:gd name="T3" fmla="*/ 1 h 206"/>
                  <a:gd name="T4" fmla="*/ 1 w 172"/>
                  <a:gd name="T5" fmla="*/ 0 h 206"/>
                  <a:gd name="T6" fmla="*/ 1 w 172"/>
                  <a:gd name="T7" fmla="*/ 1 h 206"/>
                  <a:gd name="T8" fmla="*/ 0 w 172"/>
                  <a:gd name="T9" fmla="*/ 1 h 2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2" h="206">
                    <a:moveTo>
                      <a:pt x="0" y="206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2" y="32"/>
                    </a:lnTo>
                    <a:lnTo>
                      <a:pt x="0" y="206"/>
                    </a:lnTo>
                    <a:close/>
                  </a:path>
                </a:pathLst>
              </a:custGeom>
              <a:solidFill>
                <a:srgbClr val="700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88" name="Freeform 579">
                <a:extLst>
                  <a:ext uri="{FF2B5EF4-FFF2-40B4-BE49-F238E27FC236}">
                    <a16:creationId xmlns:a16="http://schemas.microsoft.com/office/drawing/2014/main" id="{B5927655-6566-4FFE-5F07-4C7DBC9140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2" y="1638"/>
                <a:ext cx="103" cy="124"/>
              </a:xfrm>
              <a:custGeom>
                <a:avLst/>
                <a:gdLst>
                  <a:gd name="T0" fmla="*/ 0 w 172"/>
                  <a:gd name="T1" fmla="*/ 1 h 205"/>
                  <a:gd name="T2" fmla="*/ 0 w 172"/>
                  <a:gd name="T3" fmla="*/ 1 h 205"/>
                  <a:gd name="T4" fmla="*/ 1 w 172"/>
                  <a:gd name="T5" fmla="*/ 0 h 205"/>
                  <a:gd name="T6" fmla="*/ 1 w 172"/>
                  <a:gd name="T7" fmla="*/ 1 h 205"/>
                  <a:gd name="T8" fmla="*/ 0 w 172"/>
                  <a:gd name="T9" fmla="*/ 1 h 2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2" h="205">
                    <a:moveTo>
                      <a:pt x="0" y="205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2" y="31"/>
                    </a:lnTo>
                    <a:lnTo>
                      <a:pt x="0" y="205"/>
                    </a:lnTo>
                    <a:close/>
                  </a:path>
                </a:pathLst>
              </a:custGeom>
              <a:solidFill>
                <a:srgbClr val="700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89" name="Freeform 580">
                <a:extLst>
                  <a:ext uri="{FF2B5EF4-FFF2-40B4-BE49-F238E27FC236}">
                    <a16:creationId xmlns:a16="http://schemas.microsoft.com/office/drawing/2014/main" id="{567E3E2B-B306-6FB4-447E-DAAA6282FF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2" y="1621"/>
                <a:ext cx="104" cy="123"/>
              </a:xfrm>
              <a:custGeom>
                <a:avLst/>
                <a:gdLst>
                  <a:gd name="T0" fmla="*/ 0 w 174"/>
                  <a:gd name="T1" fmla="*/ 1 h 203"/>
                  <a:gd name="T2" fmla="*/ 1 w 174"/>
                  <a:gd name="T3" fmla="*/ 1 h 203"/>
                  <a:gd name="T4" fmla="*/ 1 w 174"/>
                  <a:gd name="T5" fmla="*/ 0 h 203"/>
                  <a:gd name="T6" fmla="*/ 1 w 174"/>
                  <a:gd name="T7" fmla="*/ 1 h 203"/>
                  <a:gd name="T8" fmla="*/ 0 w 174"/>
                  <a:gd name="T9" fmla="*/ 1 h 2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4" h="203">
                    <a:moveTo>
                      <a:pt x="0" y="203"/>
                    </a:moveTo>
                    <a:lnTo>
                      <a:pt x="1" y="174"/>
                    </a:lnTo>
                    <a:lnTo>
                      <a:pt x="174" y="0"/>
                    </a:lnTo>
                    <a:lnTo>
                      <a:pt x="172" y="29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700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90" name="Freeform 581">
                <a:extLst>
                  <a:ext uri="{FF2B5EF4-FFF2-40B4-BE49-F238E27FC236}">
                    <a16:creationId xmlns:a16="http://schemas.microsoft.com/office/drawing/2014/main" id="{E4AC68B6-A38C-4E50-65F6-B2D8F47E17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3" y="1605"/>
                <a:ext cx="104" cy="122"/>
              </a:xfrm>
              <a:custGeom>
                <a:avLst/>
                <a:gdLst>
                  <a:gd name="T0" fmla="*/ 0 w 175"/>
                  <a:gd name="T1" fmla="*/ 1 h 199"/>
                  <a:gd name="T2" fmla="*/ 1 w 175"/>
                  <a:gd name="T3" fmla="*/ 1 h 199"/>
                  <a:gd name="T4" fmla="*/ 1 w 175"/>
                  <a:gd name="T5" fmla="*/ 0 h 199"/>
                  <a:gd name="T6" fmla="*/ 1 w 175"/>
                  <a:gd name="T7" fmla="*/ 1 h 199"/>
                  <a:gd name="T8" fmla="*/ 0 w 175"/>
                  <a:gd name="T9" fmla="*/ 1 h 1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5" h="199">
                    <a:moveTo>
                      <a:pt x="0" y="199"/>
                    </a:moveTo>
                    <a:lnTo>
                      <a:pt x="2" y="174"/>
                    </a:lnTo>
                    <a:lnTo>
                      <a:pt x="175" y="0"/>
                    </a:lnTo>
                    <a:lnTo>
                      <a:pt x="173" y="25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700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91" name="Freeform 582">
                <a:extLst>
                  <a:ext uri="{FF2B5EF4-FFF2-40B4-BE49-F238E27FC236}">
                    <a16:creationId xmlns:a16="http://schemas.microsoft.com/office/drawing/2014/main" id="{B4E9E59F-B763-29B4-ECC4-1EBC3EC1D8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4" y="1590"/>
                <a:ext cx="103" cy="121"/>
              </a:xfrm>
              <a:custGeom>
                <a:avLst/>
                <a:gdLst>
                  <a:gd name="T0" fmla="*/ 0 w 173"/>
                  <a:gd name="T1" fmla="*/ 1 h 198"/>
                  <a:gd name="T2" fmla="*/ 0 w 173"/>
                  <a:gd name="T3" fmla="*/ 1 h 198"/>
                  <a:gd name="T4" fmla="*/ 1 w 173"/>
                  <a:gd name="T5" fmla="*/ 0 h 198"/>
                  <a:gd name="T6" fmla="*/ 1 w 173"/>
                  <a:gd name="T7" fmla="*/ 1 h 198"/>
                  <a:gd name="T8" fmla="*/ 0 w 173"/>
                  <a:gd name="T9" fmla="*/ 1 h 1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3" h="198">
                    <a:moveTo>
                      <a:pt x="0" y="198"/>
                    </a:moveTo>
                    <a:lnTo>
                      <a:pt x="0" y="174"/>
                    </a:lnTo>
                    <a:lnTo>
                      <a:pt x="173" y="0"/>
                    </a:lnTo>
                    <a:lnTo>
                      <a:pt x="173" y="24"/>
                    </a:lnTo>
                    <a:lnTo>
                      <a:pt x="0" y="198"/>
                    </a:lnTo>
                    <a:close/>
                  </a:path>
                </a:pathLst>
              </a:custGeom>
              <a:solidFill>
                <a:srgbClr val="700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92" name="Freeform 583">
                <a:extLst>
                  <a:ext uri="{FF2B5EF4-FFF2-40B4-BE49-F238E27FC236}">
                    <a16:creationId xmlns:a16="http://schemas.microsoft.com/office/drawing/2014/main" id="{01EA9459-E6B8-071B-DD6D-2120B8176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4" y="1577"/>
                <a:ext cx="104" cy="119"/>
              </a:xfrm>
              <a:custGeom>
                <a:avLst/>
                <a:gdLst>
                  <a:gd name="T0" fmla="*/ 0 w 174"/>
                  <a:gd name="T1" fmla="*/ 1 h 196"/>
                  <a:gd name="T2" fmla="*/ 1 w 174"/>
                  <a:gd name="T3" fmla="*/ 1 h 196"/>
                  <a:gd name="T4" fmla="*/ 1 w 174"/>
                  <a:gd name="T5" fmla="*/ 0 h 196"/>
                  <a:gd name="T6" fmla="*/ 1 w 174"/>
                  <a:gd name="T7" fmla="*/ 1 h 196"/>
                  <a:gd name="T8" fmla="*/ 0 w 174"/>
                  <a:gd name="T9" fmla="*/ 1 h 1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4" h="196">
                    <a:moveTo>
                      <a:pt x="0" y="196"/>
                    </a:moveTo>
                    <a:lnTo>
                      <a:pt x="2" y="174"/>
                    </a:lnTo>
                    <a:lnTo>
                      <a:pt x="174" y="0"/>
                    </a:lnTo>
                    <a:lnTo>
                      <a:pt x="173" y="22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700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93" name="Freeform 584">
                <a:extLst>
                  <a:ext uri="{FF2B5EF4-FFF2-40B4-BE49-F238E27FC236}">
                    <a16:creationId xmlns:a16="http://schemas.microsoft.com/office/drawing/2014/main" id="{342226EE-3B99-5138-A3F3-5C6AEEDA24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4" y="1564"/>
                <a:ext cx="104" cy="119"/>
              </a:xfrm>
              <a:custGeom>
                <a:avLst/>
                <a:gdLst>
                  <a:gd name="T0" fmla="*/ 0 w 172"/>
                  <a:gd name="T1" fmla="*/ 1 h 193"/>
                  <a:gd name="T2" fmla="*/ 0 w 172"/>
                  <a:gd name="T3" fmla="*/ 1 h 193"/>
                  <a:gd name="T4" fmla="*/ 1 w 172"/>
                  <a:gd name="T5" fmla="*/ 0 h 193"/>
                  <a:gd name="T6" fmla="*/ 1 w 172"/>
                  <a:gd name="T7" fmla="*/ 1 h 193"/>
                  <a:gd name="T8" fmla="*/ 0 w 172"/>
                  <a:gd name="T9" fmla="*/ 1 h 1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2" h="193">
                    <a:moveTo>
                      <a:pt x="0" y="193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2" y="19"/>
                    </a:lnTo>
                    <a:lnTo>
                      <a:pt x="0" y="193"/>
                    </a:lnTo>
                    <a:close/>
                  </a:path>
                </a:pathLst>
              </a:custGeom>
              <a:solidFill>
                <a:srgbClr val="700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94" name="Freeform 585">
                <a:extLst>
                  <a:ext uri="{FF2B5EF4-FFF2-40B4-BE49-F238E27FC236}">
                    <a16:creationId xmlns:a16="http://schemas.microsoft.com/office/drawing/2014/main" id="{4623C090-A4C6-E27A-4413-7FBC77A655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4" y="1557"/>
                <a:ext cx="104" cy="114"/>
              </a:xfrm>
              <a:custGeom>
                <a:avLst/>
                <a:gdLst>
                  <a:gd name="T0" fmla="*/ 0 w 174"/>
                  <a:gd name="T1" fmla="*/ 1 h 188"/>
                  <a:gd name="T2" fmla="*/ 1 w 174"/>
                  <a:gd name="T3" fmla="*/ 1 h 188"/>
                  <a:gd name="T4" fmla="*/ 1 w 174"/>
                  <a:gd name="T5" fmla="*/ 0 h 188"/>
                  <a:gd name="T6" fmla="*/ 1 w 174"/>
                  <a:gd name="T7" fmla="*/ 1 h 188"/>
                  <a:gd name="T8" fmla="*/ 0 w 174"/>
                  <a:gd name="T9" fmla="*/ 1 h 1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4" h="188">
                    <a:moveTo>
                      <a:pt x="0" y="188"/>
                    </a:moveTo>
                    <a:lnTo>
                      <a:pt x="2" y="174"/>
                    </a:lnTo>
                    <a:lnTo>
                      <a:pt x="174" y="0"/>
                    </a:lnTo>
                    <a:lnTo>
                      <a:pt x="172" y="14"/>
                    </a:lnTo>
                    <a:lnTo>
                      <a:pt x="0" y="188"/>
                    </a:lnTo>
                    <a:close/>
                  </a:path>
                </a:pathLst>
              </a:custGeom>
              <a:solidFill>
                <a:srgbClr val="700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95" name="Freeform 586">
                <a:extLst>
                  <a:ext uri="{FF2B5EF4-FFF2-40B4-BE49-F238E27FC236}">
                    <a16:creationId xmlns:a16="http://schemas.microsoft.com/office/drawing/2014/main" id="{5802C555-9639-730E-784E-AA6188EB2A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1" y="1662"/>
                <a:ext cx="115" cy="1123"/>
              </a:xfrm>
              <a:custGeom>
                <a:avLst/>
                <a:gdLst>
                  <a:gd name="T0" fmla="*/ 1 w 192"/>
                  <a:gd name="T1" fmla="*/ 0 h 1840"/>
                  <a:gd name="T2" fmla="*/ 1 w 192"/>
                  <a:gd name="T3" fmla="*/ 1 h 1840"/>
                  <a:gd name="T4" fmla="*/ 1 w 192"/>
                  <a:gd name="T5" fmla="*/ 1 h 1840"/>
                  <a:gd name="T6" fmla="*/ 1 w 192"/>
                  <a:gd name="T7" fmla="*/ 1 h 1840"/>
                  <a:gd name="T8" fmla="*/ 1 w 192"/>
                  <a:gd name="T9" fmla="*/ 1 h 1840"/>
                  <a:gd name="T10" fmla="*/ 1 w 192"/>
                  <a:gd name="T11" fmla="*/ 1 h 1840"/>
                  <a:gd name="T12" fmla="*/ 0 w 192"/>
                  <a:gd name="T13" fmla="*/ 2 h 1840"/>
                  <a:gd name="T14" fmla="*/ 1 w 192"/>
                  <a:gd name="T15" fmla="*/ 3 h 1840"/>
                  <a:gd name="T16" fmla="*/ 1 w 192"/>
                  <a:gd name="T17" fmla="*/ 4 h 1840"/>
                  <a:gd name="T18" fmla="*/ 1 w 192"/>
                  <a:gd name="T19" fmla="*/ 4 h 1840"/>
                  <a:gd name="T20" fmla="*/ 1 w 192"/>
                  <a:gd name="T21" fmla="*/ 4 h 1840"/>
                  <a:gd name="T22" fmla="*/ 1 w 192"/>
                  <a:gd name="T23" fmla="*/ 5 h 1840"/>
                  <a:gd name="T24" fmla="*/ 1 w 192"/>
                  <a:gd name="T25" fmla="*/ 5 h 1840"/>
                  <a:gd name="T26" fmla="*/ 1 w 192"/>
                  <a:gd name="T27" fmla="*/ 6 h 1840"/>
                  <a:gd name="T28" fmla="*/ 1 w 192"/>
                  <a:gd name="T29" fmla="*/ 6 h 1840"/>
                  <a:gd name="T30" fmla="*/ 1 w 192"/>
                  <a:gd name="T31" fmla="*/ 6 h 1840"/>
                  <a:gd name="T32" fmla="*/ 1 w 192"/>
                  <a:gd name="T33" fmla="*/ 7 h 1840"/>
                  <a:gd name="T34" fmla="*/ 1 w 192"/>
                  <a:gd name="T35" fmla="*/ 7 h 1840"/>
                  <a:gd name="T36" fmla="*/ 1 w 192"/>
                  <a:gd name="T37" fmla="*/ 7 h 1840"/>
                  <a:gd name="T38" fmla="*/ 1 w 192"/>
                  <a:gd name="T39" fmla="*/ 7 h 1840"/>
                  <a:gd name="T40" fmla="*/ 1 w 192"/>
                  <a:gd name="T41" fmla="*/ 8 h 1840"/>
                  <a:gd name="T42" fmla="*/ 1 w 192"/>
                  <a:gd name="T43" fmla="*/ 8 h 1840"/>
                  <a:gd name="T44" fmla="*/ 1 w 192"/>
                  <a:gd name="T45" fmla="*/ 8 h 1840"/>
                  <a:gd name="T46" fmla="*/ 1 w 192"/>
                  <a:gd name="T47" fmla="*/ 8 h 1840"/>
                  <a:gd name="T48" fmla="*/ 1 w 192"/>
                  <a:gd name="T49" fmla="*/ 8 h 1840"/>
                  <a:gd name="T50" fmla="*/ 1 w 192"/>
                  <a:gd name="T51" fmla="*/ 8 h 1840"/>
                  <a:gd name="T52" fmla="*/ 1 w 192"/>
                  <a:gd name="T53" fmla="*/ 8 h 1840"/>
                  <a:gd name="T54" fmla="*/ 1 w 192"/>
                  <a:gd name="T55" fmla="*/ 8 h 1840"/>
                  <a:gd name="T56" fmla="*/ 1 w 192"/>
                  <a:gd name="T57" fmla="*/ 8 h 1840"/>
                  <a:gd name="T58" fmla="*/ 1 w 192"/>
                  <a:gd name="T59" fmla="*/ 8 h 1840"/>
                  <a:gd name="T60" fmla="*/ 1 w 192"/>
                  <a:gd name="T61" fmla="*/ 7 h 1840"/>
                  <a:gd name="T62" fmla="*/ 1 w 192"/>
                  <a:gd name="T63" fmla="*/ 7 h 1840"/>
                  <a:gd name="T64" fmla="*/ 1 w 192"/>
                  <a:gd name="T65" fmla="*/ 7 h 1840"/>
                  <a:gd name="T66" fmla="*/ 1 w 192"/>
                  <a:gd name="T67" fmla="*/ 7 h 1840"/>
                  <a:gd name="T68" fmla="*/ 1 w 192"/>
                  <a:gd name="T69" fmla="*/ 6 h 1840"/>
                  <a:gd name="T70" fmla="*/ 1 w 192"/>
                  <a:gd name="T71" fmla="*/ 6 h 1840"/>
                  <a:gd name="T72" fmla="*/ 1 w 192"/>
                  <a:gd name="T73" fmla="*/ 6 h 1840"/>
                  <a:gd name="T74" fmla="*/ 1 w 192"/>
                  <a:gd name="T75" fmla="*/ 5 h 1840"/>
                  <a:gd name="T76" fmla="*/ 1 w 192"/>
                  <a:gd name="T77" fmla="*/ 5 h 1840"/>
                  <a:gd name="T78" fmla="*/ 1 w 192"/>
                  <a:gd name="T79" fmla="*/ 5 h 1840"/>
                  <a:gd name="T80" fmla="*/ 1 w 192"/>
                  <a:gd name="T81" fmla="*/ 4 h 1840"/>
                  <a:gd name="T82" fmla="*/ 1 w 192"/>
                  <a:gd name="T83" fmla="*/ 4 h 1840"/>
                  <a:gd name="T84" fmla="*/ 1 w 192"/>
                  <a:gd name="T85" fmla="*/ 3 h 1840"/>
                  <a:gd name="T86" fmla="*/ 1 w 192"/>
                  <a:gd name="T87" fmla="*/ 2 h 1840"/>
                  <a:gd name="T88" fmla="*/ 1 w 192"/>
                  <a:gd name="T89" fmla="*/ 1 h 1840"/>
                  <a:gd name="T90" fmla="*/ 1 w 192"/>
                  <a:gd name="T91" fmla="*/ 1 h 1840"/>
                  <a:gd name="T92" fmla="*/ 1 w 192"/>
                  <a:gd name="T93" fmla="*/ 1 h 1840"/>
                  <a:gd name="T94" fmla="*/ 1 w 192"/>
                  <a:gd name="T95" fmla="*/ 1 h 1840"/>
                  <a:gd name="T96" fmla="*/ 1 w 192"/>
                  <a:gd name="T97" fmla="*/ 1 h 1840"/>
                  <a:gd name="T98" fmla="*/ 1 w 192"/>
                  <a:gd name="T99" fmla="*/ 1 h 1840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192" h="1840">
                    <a:moveTo>
                      <a:pt x="41" y="1"/>
                    </a:moveTo>
                    <a:lnTo>
                      <a:pt x="10" y="0"/>
                    </a:lnTo>
                    <a:lnTo>
                      <a:pt x="8" y="15"/>
                    </a:lnTo>
                    <a:lnTo>
                      <a:pt x="8" y="34"/>
                    </a:lnTo>
                    <a:lnTo>
                      <a:pt x="6" y="56"/>
                    </a:lnTo>
                    <a:lnTo>
                      <a:pt x="6" y="80"/>
                    </a:lnTo>
                    <a:lnTo>
                      <a:pt x="5" y="105"/>
                    </a:lnTo>
                    <a:lnTo>
                      <a:pt x="3" y="134"/>
                    </a:lnTo>
                    <a:lnTo>
                      <a:pt x="3" y="165"/>
                    </a:lnTo>
                    <a:lnTo>
                      <a:pt x="3" y="197"/>
                    </a:lnTo>
                    <a:lnTo>
                      <a:pt x="1" y="232"/>
                    </a:lnTo>
                    <a:lnTo>
                      <a:pt x="1" y="267"/>
                    </a:lnTo>
                    <a:lnTo>
                      <a:pt x="0" y="344"/>
                    </a:lnTo>
                    <a:lnTo>
                      <a:pt x="0" y="424"/>
                    </a:lnTo>
                    <a:lnTo>
                      <a:pt x="0" y="508"/>
                    </a:lnTo>
                    <a:lnTo>
                      <a:pt x="1" y="677"/>
                    </a:lnTo>
                    <a:lnTo>
                      <a:pt x="3" y="760"/>
                    </a:lnTo>
                    <a:lnTo>
                      <a:pt x="5" y="842"/>
                    </a:lnTo>
                    <a:lnTo>
                      <a:pt x="8" y="919"/>
                    </a:lnTo>
                    <a:lnTo>
                      <a:pt x="13" y="992"/>
                    </a:lnTo>
                    <a:lnTo>
                      <a:pt x="15" y="1027"/>
                    </a:lnTo>
                    <a:lnTo>
                      <a:pt x="18" y="1059"/>
                    </a:lnTo>
                    <a:lnTo>
                      <a:pt x="20" y="1090"/>
                    </a:lnTo>
                    <a:lnTo>
                      <a:pt x="24" y="1119"/>
                    </a:lnTo>
                    <a:lnTo>
                      <a:pt x="27" y="1168"/>
                    </a:lnTo>
                    <a:lnTo>
                      <a:pt x="32" y="1218"/>
                    </a:lnTo>
                    <a:lnTo>
                      <a:pt x="37" y="1265"/>
                    </a:lnTo>
                    <a:lnTo>
                      <a:pt x="44" y="1310"/>
                    </a:lnTo>
                    <a:lnTo>
                      <a:pt x="49" y="1352"/>
                    </a:lnTo>
                    <a:lnTo>
                      <a:pt x="56" y="1393"/>
                    </a:lnTo>
                    <a:lnTo>
                      <a:pt x="63" y="1433"/>
                    </a:lnTo>
                    <a:lnTo>
                      <a:pt x="70" y="1468"/>
                    </a:lnTo>
                    <a:lnTo>
                      <a:pt x="71" y="1475"/>
                    </a:lnTo>
                    <a:lnTo>
                      <a:pt x="78" y="1509"/>
                    </a:lnTo>
                    <a:lnTo>
                      <a:pt x="85" y="1542"/>
                    </a:lnTo>
                    <a:lnTo>
                      <a:pt x="92" y="1573"/>
                    </a:lnTo>
                    <a:lnTo>
                      <a:pt x="99" y="1602"/>
                    </a:lnTo>
                    <a:lnTo>
                      <a:pt x="112" y="1656"/>
                    </a:lnTo>
                    <a:lnTo>
                      <a:pt x="123" y="1701"/>
                    </a:lnTo>
                    <a:lnTo>
                      <a:pt x="124" y="1718"/>
                    </a:lnTo>
                    <a:lnTo>
                      <a:pt x="126" y="1724"/>
                    </a:lnTo>
                    <a:lnTo>
                      <a:pt x="129" y="1741"/>
                    </a:lnTo>
                    <a:lnTo>
                      <a:pt x="133" y="1759"/>
                    </a:lnTo>
                    <a:lnTo>
                      <a:pt x="136" y="1770"/>
                    </a:lnTo>
                    <a:lnTo>
                      <a:pt x="140" y="1782"/>
                    </a:lnTo>
                    <a:lnTo>
                      <a:pt x="143" y="1791"/>
                    </a:lnTo>
                    <a:lnTo>
                      <a:pt x="148" y="1806"/>
                    </a:lnTo>
                    <a:lnTo>
                      <a:pt x="152" y="1817"/>
                    </a:lnTo>
                    <a:lnTo>
                      <a:pt x="157" y="1825"/>
                    </a:lnTo>
                    <a:lnTo>
                      <a:pt x="160" y="1832"/>
                    </a:lnTo>
                    <a:lnTo>
                      <a:pt x="163" y="1840"/>
                    </a:lnTo>
                    <a:lnTo>
                      <a:pt x="192" y="1832"/>
                    </a:lnTo>
                    <a:lnTo>
                      <a:pt x="189" y="1820"/>
                    </a:lnTo>
                    <a:lnTo>
                      <a:pt x="186" y="1813"/>
                    </a:lnTo>
                    <a:lnTo>
                      <a:pt x="181" y="1805"/>
                    </a:lnTo>
                    <a:lnTo>
                      <a:pt x="177" y="1794"/>
                    </a:lnTo>
                    <a:lnTo>
                      <a:pt x="172" y="1779"/>
                    </a:lnTo>
                    <a:lnTo>
                      <a:pt x="169" y="1770"/>
                    </a:lnTo>
                    <a:lnTo>
                      <a:pt x="165" y="1759"/>
                    </a:lnTo>
                    <a:lnTo>
                      <a:pt x="162" y="1747"/>
                    </a:lnTo>
                    <a:lnTo>
                      <a:pt x="158" y="1730"/>
                    </a:lnTo>
                    <a:lnTo>
                      <a:pt x="155" y="1712"/>
                    </a:lnTo>
                    <a:lnTo>
                      <a:pt x="152" y="1695"/>
                    </a:lnTo>
                    <a:lnTo>
                      <a:pt x="152" y="1694"/>
                    </a:lnTo>
                    <a:lnTo>
                      <a:pt x="141" y="1644"/>
                    </a:lnTo>
                    <a:lnTo>
                      <a:pt x="128" y="1590"/>
                    </a:lnTo>
                    <a:lnTo>
                      <a:pt x="121" y="1561"/>
                    </a:lnTo>
                    <a:lnTo>
                      <a:pt x="114" y="1530"/>
                    </a:lnTo>
                    <a:lnTo>
                      <a:pt x="107" y="1497"/>
                    </a:lnTo>
                    <a:lnTo>
                      <a:pt x="100" y="1463"/>
                    </a:lnTo>
                    <a:lnTo>
                      <a:pt x="93" y="1433"/>
                    </a:lnTo>
                    <a:lnTo>
                      <a:pt x="87" y="1393"/>
                    </a:lnTo>
                    <a:lnTo>
                      <a:pt x="80" y="1352"/>
                    </a:lnTo>
                    <a:lnTo>
                      <a:pt x="75" y="1310"/>
                    </a:lnTo>
                    <a:lnTo>
                      <a:pt x="68" y="1265"/>
                    </a:lnTo>
                    <a:lnTo>
                      <a:pt x="63" y="1218"/>
                    </a:lnTo>
                    <a:lnTo>
                      <a:pt x="58" y="1168"/>
                    </a:lnTo>
                    <a:lnTo>
                      <a:pt x="54" y="1117"/>
                    </a:lnTo>
                    <a:lnTo>
                      <a:pt x="54" y="1115"/>
                    </a:lnTo>
                    <a:lnTo>
                      <a:pt x="51" y="1090"/>
                    </a:lnTo>
                    <a:lnTo>
                      <a:pt x="49" y="1059"/>
                    </a:lnTo>
                    <a:lnTo>
                      <a:pt x="46" y="1027"/>
                    </a:lnTo>
                    <a:lnTo>
                      <a:pt x="44" y="992"/>
                    </a:lnTo>
                    <a:lnTo>
                      <a:pt x="39" y="919"/>
                    </a:lnTo>
                    <a:lnTo>
                      <a:pt x="35" y="842"/>
                    </a:lnTo>
                    <a:lnTo>
                      <a:pt x="34" y="760"/>
                    </a:lnTo>
                    <a:lnTo>
                      <a:pt x="32" y="677"/>
                    </a:lnTo>
                    <a:lnTo>
                      <a:pt x="30" y="508"/>
                    </a:lnTo>
                    <a:lnTo>
                      <a:pt x="30" y="424"/>
                    </a:lnTo>
                    <a:lnTo>
                      <a:pt x="30" y="344"/>
                    </a:lnTo>
                    <a:lnTo>
                      <a:pt x="32" y="267"/>
                    </a:lnTo>
                    <a:lnTo>
                      <a:pt x="32" y="232"/>
                    </a:lnTo>
                    <a:lnTo>
                      <a:pt x="34" y="197"/>
                    </a:lnTo>
                    <a:lnTo>
                      <a:pt x="34" y="165"/>
                    </a:lnTo>
                    <a:lnTo>
                      <a:pt x="34" y="134"/>
                    </a:lnTo>
                    <a:lnTo>
                      <a:pt x="35" y="105"/>
                    </a:lnTo>
                    <a:lnTo>
                      <a:pt x="37" y="80"/>
                    </a:lnTo>
                    <a:lnTo>
                      <a:pt x="37" y="56"/>
                    </a:lnTo>
                    <a:lnTo>
                      <a:pt x="39" y="34"/>
                    </a:lnTo>
                    <a:lnTo>
                      <a:pt x="39" y="15"/>
                    </a:lnTo>
                    <a:lnTo>
                      <a:pt x="41" y="1"/>
                    </a:lnTo>
                    <a:close/>
                  </a:path>
                </a:pathLst>
              </a:custGeom>
              <a:solidFill>
                <a:srgbClr val="6200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96" name="Freeform 587">
                <a:extLst>
                  <a:ext uri="{FF2B5EF4-FFF2-40B4-BE49-F238E27FC236}">
                    <a16:creationId xmlns:a16="http://schemas.microsoft.com/office/drawing/2014/main" id="{4BB3EC2A-757E-C2DA-3DF4-A6BE9CD96D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1" y="1852"/>
                <a:ext cx="103" cy="125"/>
              </a:xfrm>
              <a:custGeom>
                <a:avLst/>
                <a:gdLst>
                  <a:gd name="T0" fmla="*/ 0 w 172"/>
                  <a:gd name="T1" fmla="*/ 1 h 205"/>
                  <a:gd name="T2" fmla="*/ 0 w 172"/>
                  <a:gd name="T3" fmla="*/ 1 h 205"/>
                  <a:gd name="T4" fmla="*/ 1 w 172"/>
                  <a:gd name="T5" fmla="*/ 0 h 205"/>
                  <a:gd name="T6" fmla="*/ 1 w 172"/>
                  <a:gd name="T7" fmla="*/ 1 h 205"/>
                  <a:gd name="T8" fmla="*/ 0 w 172"/>
                  <a:gd name="T9" fmla="*/ 1 h 2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2" h="205">
                    <a:moveTo>
                      <a:pt x="0" y="205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2" y="31"/>
                    </a:lnTo>
                    <a:lnTo>
                      <a:pt x="0" y="205"/>
                    </a:lnTo>
                    <a:close/>
                  </a:path>
                </a:pathLst>
              </a:custGeom>
              <a:solidFill>
                <a:srgbClr val="700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97" name="Freeform 588">
                <a:extLst>
                  <a:ext uri="{FF2B5EF4-FFF2-40B4-BE49-F238E27FC236}">
                    <a16:creationId xmlns:a16="http://schemas.microsoft.com/office/drawing/2014/main" id="{620E7DB4-2679-8D74-C399-C0F569F2A2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3" y="1974"/>
                <a:ext cx="103" cy="125"/>
              </a:xfrm>
              <a:custGeom>
                <a:avLst/>
                <a:gdLst>
                  <a:gd name="T0" fmla="*/ 0 w 172"/>
                  <a:gd name="T1" fmla="*/ 1 h 205"/>
                  <a:gd name="T2" fmla="*/ 0 w 172"/>
                  <a:gd name="T3" fmla="*/ 1 h 205"/>
                  <a:gd name="T4" fmla="*/ 1 w 172"/>
                  <a:gd name="T5" fmla="*/ 0 h 205"/>
                  <a:gd name="T6" fmla="*/ 1 w 172"/>
                  <a:gd name="T7" fmla="*/ 1 h 205"/>
                  <a:gd name="T8" fmla="*/ 0 w 172"/>
                  <a:gd name="T9" fmla="*/ 1 h 2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2" h="205">
                    <a:moveTo>
                      <a:pt x="0" y="205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2" y="31"/>
                    </a:lnTo>
                    <a:lnTo>
                      <a:pt x="0" y="205"/>
                    </a:lnTo>
                    <a:close/>
                  </a:path>
                </a:pathLst>
              </a:custGeom>
              <a:solidFill>
                <a:srgbClr val="700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98" name="Freeform 589">
                <a:extLst>
                  <a:ext uri="{FF2B5EF4-FFF2-40B4-BE49-F238E27FC236}">
                    <a16:creationId xmlns:a16="http://schemas.microsoft.com/office/drawing/2014/main" id="{CBD7315A-F7FC-9478-FAD7-B0DDFBA736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3" y="2004"/>
                <a:ext cx="103" cy="124"/>
              </a:xfrm>
              <a:custGeom>
                <a:avLst/>
                <a:gdLst>
                  <a:gd name="T0" fmla="*/ 0 w 172"/>
                  <a:gd name="T1" fmla="*/ 1 h 205"/>
                  <a:gd name="T2" fmla="*/ 0 w 172"/>
                  <a:gd name="T3" fmla="*/ 1 h 205"/>
                  <a:gd name="T4" fmla="*/ 1 w 172"/>
                  <a:gd name="T5" fmla="*/ 0 h 205"/>
                  <a:gd name="T6" fmla="*/ 1 w 172"/>
                  <a:gd name="T7" fmla="*/ 1 h 205"/>
                  <a:gd name="T8" fmla="*/ 0 w 172"/>
                  <a:gd name="T9" fmla="*/ 1 h 2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2" h="205">
                    <a:moveTo>
                      <a:pt x="0" y="205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2" y="31"/>
                    </a:lnTo>
                    <a:lnTo>
                      <a:pt x="0" y="205"/>
                    </a:lnTo>
                    <a:close/>
                  </a:path>
                </a:pathLst>
              </a:custGeom>
              <a:solidFill>
                <a:srgbClr val="700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99" name="Freeform 590">
                <a:extLst>
                  <a:ext uri="{FF2B5EF4-FFF2-40B4-BE49-F238E27FC236}">
                    <a16:creationId xmlns:a16="http://schemas.microsoft.com/office/drawing/2014/main" id="{F9B4E5A5-7671-8C37-4069-DD2776E5B3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3" y="2057"/>
                <a:ext cx="103" cy="125"/>
              </a:xfrm>
              <a:custGeom>
                <a:avLst/>
                <a:gdLst>
                  <a:gd name="T0" fmla="*/ 0 w 172"/>
                  <a:gd name="T1" fmla="*/ 1 h 205"/>
                  <a:gd name="T2" fmla="*/ 0 w 172"/>
                  <a:gd name="T3" fmla="*/ 1 h 205"/>
                  <a:gd name="T4" fmla="*/ 1 w 172"/>
                  <a:gd name="T5" fmla="*/ 0 h 205"/>
                  <a:gd name="T6" fmla="*/ 1 w 172"/>
                  <a:gd name="T7" fmla="*/ 1 h 205"/>
                  <a:gd name="T8" fmla="*/ 0 w 172"/>
                  <a:gd name="T9" fmla="*/ 1 h 2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2" h="205">
                    <a:moveTo>
                      <a:pt x="0" y="205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2" y="31"/>
                    </a:lnTo>
                    <a:lnTo>
                      <a:pt x="0" y="205"/>
                    </a:lnTo>
                    <a:close/>
                  </a:path>
                </a:pathLst>
              </a:custGeom>
              <a:solidFill>
                <a:srgbClr val="700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00" name="Freeform 591">
                <a:extLst>
                  <a:ext uri="{FF2B5EF4-FFF2-40B4-BE49-F238E27FC236}">
                    <a16:creationId xmlns:a16="http://schemas.microsoft.com/office/drawing/2014/main" id="{2DFB1304-DABA-0753-0BF1-EEF609E055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3" y="2175"/>
                <a:ext cx="103" cy="124"/>
              </a:xfrm>
              <a:custGeom>
                <a:avLst/>
                <a:gdLst>
                  <a:gd name="T0" fmla="*/ 0 w 172"/>
                  <a:gd name="T1" fmla="*/ 1 h 205"/>
                  <a:gd name="T2" fmla="*/ 0 w 172"/>
                  <a:gd name="T3" fmla="*/ 1 h 205"/>
                  <a:gd name="T4" fmla="*/ 1 w 172"/>
                  <a:gd name="T5" fmla="*/ 0 h 205"/>
                  <a:gd name="T6" fmla="*/ 1 w 172"/>
                  <a:gd name="T7" fmla="*/ 1 h 205"/>
                  <a:gd name="T8" fmla="*/ 0 w 172"/>
                  <a:gd name="T9" fmla="*/ 1 h 2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2" h="205">
                    <a:moveTo>
                      <a:pt x="0" y="205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2" y="31"/>
                    </a:lnTo>
                    <a:lnTo>
                      <a:pt x="0" y="205"/>
                    </a:lnTo>
                    <a:close/>
                  </a:path>
                </a:pathLst>
              </a:custGeom>
              <a:solidFill>
                <a:srgbClr val="700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01" name="Freeform 592">
                <a:extLst>
                  <a:ext uri="{FF2B5EF4-FFF2-40B4-BE49-F238E27FC236}">
                    <a16:creationId xmlns:a16="http://schemas.microsoft.com/office/drawing/2014/main" id="{76F9B09D-109A-5C99-3BF7-CE17552FC0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1" y="2167"/>
                <a:ext cx="103" cy="125"/>
              </a:xfrm>
              <a:custGeom>
                <a:avLst/>
                <a:gdLst>
                  <a:gd name="T0" fmla="*/ 0 w 172"/>
                  <a:gd name="T1" fmla="*/ 1 h 205"/>
                  <a:gd name="T2" fmla="*/ 0 w 172"/>
                  <a:gd name="T3" fmla="*/ 1 h 205"/>
                  <a:gd name="T4" fmla="*/ 1 w 172"/>
                  <a:gd name="T5" fmla="*/ 0 h 205"/>
                  <a:gd name="T6" fmla="*/ 1 w 172"/>
                  <a:gd name="T7" fmla="*/ 1 h 205"/>
                  <a:gd name="T8" fmla="*/ 0 w 172"/>
                  <a:gd name="T9" fmla="*/ 1 h 2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2" h="205">
                    <a:moveTo>
                      <a:pt x="0" y="205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2" y="31"/>
                    </a:lnTo>
                    <a:lnTo>
                      <a:pt x="0" y="205"/>
                    </a:lnTo>
                    <a:close/>
                  </a:path>
                </a:pathLst>
              </a:custGeom>
              <a:solidFill>
                <a:srgbClr val="700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02" name="Freeform 593">
                <a:extLst>
                  <a:ext uri="{FF2B5EF4-FFF2-40B4-BE49-F238E27FC236}">
                    <a16:creationId xmlns:a16="http://schemas.microsoft.com/office/drawing/2014/main" id="{848CE26D-BFB5-DB3F-68DD-D8D3866D86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7" y="2262"/>
                <a:ext cx="103" cy="125"/>
              </a:xfrm>
              <a:custGeom>
                <a:avLst/>
                <a:gdLst>
                  <a:gd name="T0" fmla="*/ 0 w 172"/>
                  <a:gd name="T1" fmla="*/ 1 h 205"/>
                  <a:gd name="T2" fmla="*/ 0 w 172"/>
                  <a:gd name="T3" fmla="*/ 1 h 205"/>
                  <a:gd name="T4" fmla="*/ 1 w 172"/>
                  <a:gd name="T5" fmla="*/ 0 h 205"/>
                  <a:gd name="T6" fmla="*/ 1 w 172"/>
                  <a:gd name="T7" fmla="*/ 1 h 205"/>
                  <a:gd name="T8" fmla="*/ 0 w 172"/>
                  <a:gd name="T9" fmla="*/ 1 h 2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2" h="205">
                    <a:moveTo>
                      <a:pt x="0" y="205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2" y="31"/>
                    </a:lnTo>
                    <a:lnTo>
                      <a:pt x="0" y="205"/>
                    </a:lnTo>
                    <a:close/>
                  </a:path>
                </a:pathLst>
              </a:custGeom>
              <a:solidFill>
                <a:srgbClr val="700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03" name="Freeform 594">
                <a:extLst>
                  <a:ext uri="{FF2B5EF4-FFF2-40B4-BE49-F238E27FC236}">
                    <a16:creationId xmlns:a16="http://schemas.microsoft.com/office/drawing/2014/main" id="{4B62851C-7B8F-C3C4-694F-B5C554EE4D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3" y="2194"/>
                <a:ext cx="103" cy="125"/>
              </a:xfrm>
              <a:custGeom>
                <a:avLst/>
                <a:gdLst>
                  <a:gd name="T0" fmla="*/ 0 w 172"/>
                  <a:gd name="T1" fmla="*/ 1 h 205"/>
                  <a:gd name="T2" fmla="*/ 0 w 172"/>
                  <a:gd name="T3" fmla="*/ 1 h 205"/>
                  <a:gd name="T4" fmla="*/ 1 w 172"/>
                  <a:gd name="T5" fmla="*/ 0 h 205"/>
                  <a:gd name="T6" fmla="*/ 1 w 172"/>
                  <a:gd name="T7" fmla="*/ 1 h 205"/>
                  <a:gd name="T8" fmla="*/ 0 w 172"/>
                  <a:gd name="T9" fmla="*/ 1 h 2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2" h="205">
                    <a:moveTo>
                      <a:pt x="0" y="205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2" y="31"/>
                    </a:lnTo>
                    <a:lnTo>
                      <a:pt x="0" y="205"/>
                    </a:lnTo>
                    <a:close/>
                  </a:path>
                </a:pathLst>
              </a:custGeom>
              <a:solidFill>
                <a:srgbClr val="700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04" name="Freeform 595">
                <a:extLst>
                  <a:ext uri="{FF2B5EF4-FFF2-40B4-BE49-F238E27FC236}">
                    <a16:creationId xmlns:a16="http://schemas.microsoft.com/office/drawing/2014/main" id="{FA45C36C-9F57-3833-BA1B-969834F979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0" y="2197"/>
                <a:ext cx="103" cy="124"/>
              </a:xfrm>
              <a:custGeom>
                <a:avLst/>
                <a:gdLst>
                  <a:gd name="T0" fmla="*/ 0 w 172"/>
                  <a:gd name="T1" fmla="*/ 1 h 205"/>
                  <a:gd name="T2" fmla="*/ 0 w 172"/>
                  <a:gd name="T3" fmla="*/ 1 h 205"/>
                  <a:gd name="T4" fmla="*/ 1 w 172"/>
                  <a:gd name="T5" fmla="*/ 0 h 205"/>
                  <a:gd name="T6" fmla="*/ 1 w 172"/>
                  <a:gd name="T7" fmla="*/ 1 h 205"/>
                  <a:gd name="T8" fmla="*/ 0 w 172"/>
                  <a:gd name="T9" fmla="*/ 1 h 2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2" h="205">
                    <a:moveTo>
                      <a:pt x="0" y="205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2" y="31"/>
                    </a:lnTo>
                    <a:lnTo>
                      <a:pt x="0" y="205"/>
                    </a:lnTo>
                    <a:close/>
                  </a:path>
                </a:pathLst>
              </a:custGeom>
              <a:solidFill>
                <a:srgbClr val="700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05" name="Freeform 596">
                <a:extLst>
                  <a:ext uri="{FF2B5EF4-FFF2-40B4-BE49-F238E27FC236}">
                    <a16:creationId xmlns:a16="http://schemas.microsoft.com/office/drawing/2014/main" id="{42EBE512-F4E2-19A5-B33C-98813B1949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3" y="1713"/>
                <a:ext cx="103" cy="125"/>
              </a:xfrm>
              <a:custGeom>
                <a:avLst/>
                <a:gdLst>
                  <a:gd name="T0" fmla="*/ 0 w 172"/>
                  <a:gd name="T1" fmla="*/ 1 h 205"/>
                  <a:gd name="T2" fmla="*/ 0 w 172"/>
                  <a:gd name="T3" fmla="*/ 1 h 205"/>
                  <a:gd name="T4" fmla="*/ 1 w 172"/>
                  <a:gd name="T5" fmla="*/ 0 h 205"/>
                  <a:gd name="T6" fmla="*/ 1 w 172"/>
                  <a:gd name="T7" fmla="*/ 1 h 205"/>
                  <a:gd name="T8" fmla="*/ 0 w 172"/>
                  <a:gd name="T9" fmla="*/ 1 h 2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2" h="205">
                    <a:moveTo>
                      <a:pt x="0" y="205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2" y="31"/>
                    </a:lnTo>
                    <a:lnTo>
                      <a:pt x="0" y="205"/>
                    </a:lnTo>
                    <a:close/>
                  </a:path>
                </a:pathLst>
              </a:custGeom>
              <a:solidFill>
                <a:srgbClr val="700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06" name="Freeform 597">
                <a:extLst>
                  <a:ext uri="{FF2B5EF4-FFF2-40B4-BE49-F238E27FC236}">
                    <a16:creationId xmlns:a16="http://schemas.microsoft.com/office/drawing/2014/main" id="{0B7F5B2C-69FE-F709-D771-2D5632AAF9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8" y="1657"/>
                <a:ext cx="103" cy="125"/>
              </a:xfrm>
              <a:custGeom>
                <a:avLst/>
                <a:gdLst>
                  <a:gd name="T0" fmla="*/ 0 w 172"/>
                  <a:gd name="T1" fmla="*/ 1 h 205"/>
                  <a:gd name="T2" fmla="*/ 0 w 172"/>
                  <a:gd name="T3" fmla="*/ 1 h 205"/>
                  <a:gd name="T4" fmla="*/ 1 w 172"/>
                  <a:gd name="T5" fmla="*/ 0 h 205"/>
                  <a:gd name="T6" fmla="*/ 1 w 172"/>
                  <a:gd name="T7" fmla="*/ 1 h 205"/>
                  <a:gd name="T8" fmla="*/ 0 w 172"/>
                  <a:gd name="T9" fmla="*/ 1 h 2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2" h="205">
                    <a:moveTo>
                      <a:pt x="0" y="205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2" y="31"/>
                    </a:lnTo>
                    <a:lnTo>
                      <a:pt x="0" y="205"/>
                    </a:lnTo>
                    <a:close/>
                  </a:path>
                </a:pathLst>
              </a:custGeom>
              <a:solidFill>
                <a:srgbClr val="700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07" name="Freeform 598">
                <a:extLst>
                  <a:ext uri="{FF2B5EF4-FFF2-40B4-BE49-F238E27FC236}">
                    <a16:creationId xmlns:a16="http://schemas.microsoft.com/office/drawing/2014/main" id="{9DB9274D-9B42-067F-BC76-1272A5D9A0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5" y="1567"/>
                <a:ext cx="103" cy="124"/>
              </a:xfrm>
              <a:custGeom>
                <a:avLst/>
                <a:gdLst>
                  <a:gd name="T0" fmla="*/ 0 w 172"/>
                  <a:gd name="T1" fmla="*/ 1 h 205"/>
                  <a:gd name="T2" fmla="*/ 0 w 172"/>
                  <a:gd name="T3" fmla="*/ 1 h 205"/>
                  <a:gd name="T4" fmla="*/ 1 w 172"/>
                  <a:gd name="T5" fmla="*/ 0 h 205"/>
                  <a:gd name="T6" fmla="*/ 1 w 172"/>
                  <a:gd name="T7" fmla="*/ 1 h 205"/>
                  <a:gd name="T8" fmla="*/ 0 w 172"/>
                  <a:gd name="T9" fmla="*/ 1 h 2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2" h="205">
                    <a:moveTo>
                      <a:pt x="0" y="205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2" y="31"/>
                    </a:lnTo>
                    <a:lnTo>
                      <a:pt x="0" y="205"/>
                    </a:lnTo>
                    <a:close/>
                  </a:path>
                </a:pathLst>
              </a:custGeom>
              <a:solidFill>
                <a:srgbClr val="700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08" name="Freeform 599">
                <a:extLst>
                  <a:ext uri="{FF2B5EF4-FFF2-40B4-BE49-F238E27FC236}">
                    <a16:creationId xmlns:a16="http://schemas.microsoft.com/office/drawing/2014/main" id="{135C95AE-C6BA-840F-7866-E3BF6F2ABA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3" y="1606"/>
                <a:ext cx="103" cy="124"/>
              </a:xfrm>
              <a:custGeom>
                <a:avLst/>
                <a:gdLst>
                  <a:gd name="T0" fmla="*/ 0 w 172"/>
                  <a:gd name="T1" fmla="*/ 1 h 205"/>
                  <a:gd name="T2" fmla="*/ 0 w 172"/>
                  <a:gd name="T3" fmla="*/ 1 h 205"/>
                  <a:gd name="T4" fmla="*/ 1 w 172"/>
                  <a:gd name="T5" fmla="*/ 0 h 205"/>
                  <a:gd name="T6" fmla="*/ 1 w 172"/>
                  <a:gd name="T7" fmla="*/ 1 h 205"/>
                  <a:gd name="T8" fmla="*/ 0 w 172"/>
                  <a:gd name="T9" fmla="*/ 1 h 2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2" h="205">
                    <a:moveTo>
                      <a:pt x="0" y="205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2" y="31"/>
                    </a:lnTo>
                    <a:lnTo>
                      <a:pt x="0" y="205"/>
                    </a:lnTo>
                    <a:close/>
                  </a:path>
                </a:pathLst>
              </a:custGeom>
              <a:solidFill>
                <a:srgbClr val="700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09" name="Freeform 600">
                <a:extLst>
                  <a:ext uri="{FF2B5EF4-FFF2-40B4-BE49-F238E27FC236}">
                    <a16:creationId xmlns:a16="http://schemas.microsoft.com/office/drawing/2014/main" id="{627BBF9B-559D-5AFE-ED1A-924C846E4C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3" y="1674"/>
                <a:ext cx="57" cy="115"/>
              </a:xfrm>
              <a:custGeom>
                <a:avLst/>
                <a:gdLst>
                  <a:gd name="T0" fmla="*/ 0 w 172"/>
                  <a:gd name="T1" fmla="*/ 1 h 205"/>
                  <a:gd name="T2" fmla="*/ 0 w 172"/>
                  <a:gd name="T3" fmla="*/ 1 h 205"/>
                  <a:gd name="T4" fmla="*/ 0 w 172"/>
                  <a:gd name="T5" fmla="*/ 0 h 205"/>
                  <a:gd name="T6" fmla="*/ 0 w 172"/>
                  <a:gd name="T7" fmla="*/ 1 h 205"/>
                  <a:gd name="T8" fmla="*/ 0 w 172"/>
                  <a:gd name="T9" fmla="*/ 1 h 2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2" h="205">
                    <a:moveTo>
                      <a:pt x="0" y="205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2" y="31"/>
                    </a:lnTo>
                    <a:lnTo>
                      <a:pt x="0" y="205"/>
                    </a:lnTo>
                    <a:close/>
                  </a:path>
                </a:pathLst>
              </a:custGeom>
              <a:solidFill>
                <a:srgbClr val="700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10" name="Freeform 601">
                <a:extLst>
                  <a:ext uri="{FF2B5EF4-FFF2-40B4-BE49-F238E27FC236}">
                    <a16:creationId xmlns:a16="http://schemas.microsoft.com/office/drawing/2014/main" id="{F0EC92E5-44F8-4746-2FF9-01EC6316CB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7" y="2294"/>
                <a:ext cx="103" cy="128"/>
              </a:xfrm>
              <a:custGeom>
                <a:avLst/>
                <a:gdLst>
                  <a:gd name="T0" fmla="*/ 0 w 172"/>
                  <a:gd name="T1" fmla="*/ 1 h 209"/>
                  <a:gd name="T2" fmla="*/ 0 w 172"/>
                  <a:gd name="T3" fmla="*/ 1 h 209"/>
                  <a:gd name="T4" fmla="*/ 1 w 172"/>
                  <a:gd name="T5" fmla="*/ 0 h 209"/>
                  <a:gd name="T6" fmla="*/ 1 w 172"/>
                  <a:gd name="T7" fmla="*/ 1 h 209"/>
                  <a:gd name="T8" fmla="*/ 0 w 172"/>
                  <a:gd name="T9" fmla="*/ 1 h 2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2" h="209">
                    <a:moveTo>
                      <a:pt x="0" y="209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2" y="35"/>
                    </a:lnTo>
                    <a:lnTo>
                      <a:pt x="0" y="209"/>
                    </a:lnTo>
                    <a:close/>
                  </a:path>
                </a:pathLst>
              </a:custGeom>
              <a:solidFill>
                <a:srgbClr val="700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11" name="Freeform 602">
                <a:extLst>
                  <a:ext uri="{FF2B5EF4-FFF2-40B4-BE49-F238E27FC236}">
                    <a16:creationId xmlns:a16="http://schemas.microsoft.com/office/drawing/2014/main" id="{AC9D9656-2D7F-4D2E-4528-B442FCFFF8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7" y="2364"/>
                <a:ext cx="103" cy="128"/>
              </a:xfrm>
              <a:custGeom>
                <a:avLst/>
                <a:gdLst>
                  <a:gd name="T0" fmla="*/ 0 w 172"/>
                  <a:gd name="T1" fmla="*/ 1 h 209"/>
                  <a:gd name="T2" fmla="*/ 0 w 172"/>
                  <a:gd name="T3" fmla="*/ 1 h 209"/>
                  <a:gd name="T4" fmla="*/ 1 w 172"/>
                  <a:gd name="T5" fmla="*/ 0 h 209"/>
                  <a:gd name="T6" fmla="*/ 1 w 172"/>
                  <a:gd name="T7" fmla="*/ 1 h 209"/>
                  <a:gd name="T8" fmla="*/ 0 w 172"/>
                  <a:gd name="T9" fmla="*/ 1 h 2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2" h="209">
                    <a:moveTo>
                      <a:pt x="0" y="209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2" y="35"/>
                    </a:lnTo>
                    <a:lnTo>
                      <a:pt x="0" y="209"/>
                    </a:lnTo>
                    <a:close/>
                  </a:path>
                </a:pathLst>
              </a:custGeom>
              <a:solidFill>
                <a:srgbClr val="700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12" name="Freeform 603">
                <a:extLst>
                  <a:ext uri="{FF2B5EF4-FFF2-40B4-BE49-F238E27FC236}">
                    <a16:creationId xmlns:a16="http://schemas.microsoft.com/office/drawing/2014/main" id="{8185E6A7-2671-FA6B-2461-BED5807769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2" y="2322"/>
                <a:ext cx="103" cy="128"/>
              </a:xfrm>
              <a:custGeom>
                <a:avLst/>
                <a:gdLst>
                  <a:gd name="T0" fmla="*/ 0 w 172"/>
                  <a:gd name="T1" fmla="*/ 1 h 209"/>
                  <a:gd name="T2" fmla="*/ 0 w 172"/>
                  <a:gd name="T3" fmla="*/ 1 h 209"/>
                  <a:gd name="T4" fmla="*/ 1 w 172"/>
                  <a:gd name="T5" fmla="*/ 0 h 209"/>
                  <a:gd name="T6" fmla="*/ 1 w 172"/>
                  <a:gd name="T7" fmla="*/ 1 h 209"/>
                  <a:gd name="T8" fmla="*/ 0 w 172"/>
                  <a:gd name="T9" fmla="*/ 1 h 2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2" h="209">
                    <a:moveTo>
                      <a:pt x="0" y="209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2" y="35"/>
                    </a:lnTo>
                    <a:lnTo>
                      <a:pt x="0" y="209"/>
                    </a:lnTo>
                    <a:close/>
                  </a:path>
                </a:pathLst>
              </a:custGeom>
              <a:solidFill>
                <a:srgbClr val="700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13" name="Freeform 604">
                <a:extLst>
                  <a:ext uri="{FF2B5EF4-FFF2-40B4-BE49-F238E27FC236}">
                    <a16:creationId xmlns:a16="http://schemas.microsoft.com/office/drawing/2014/main" id="{67394C0B-C175-89A5-18E4-7CCA46EEDD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0" y="2499"/>
                <a:ext cx="109" cy="137"/>
              </a:xfrm>
              <a:custGeom>
                <a:avLst/>
                <a:gdLst>
                  <a:gd name="T0" fmla="*/ 1 w 183"/>
                  <a:gd name="T1" fmla="*/ 1 h 224"/>
                  <a:gd name="T2" fmla="*/ 0 w 183"/>
                  <a:gd name="T3" fmla="*/ 1 h 224"/>
                  <a:gd name="T4" fmla="*/ 1 w 183"/>
                  <a:gd name="T5" fmla="*/ 0 h 224"/>
                  <a:gd name="T6" fmla="*/ 1 w 183"/>
                  <a:gd name="T7" fmla="*/ 1 h 224"/>
                  <a:gd name="T8" fmla="*/ 1 w 183"/>
                  <a:gd name="T9" fmla="*/ 1 h 2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3" h="224">
                    <a:moveTo>
                      <a:pt x="11" y="224"/>
                    </a:moveTo>
                    <a:lnTo>
                      <a:pt x="0" y="174"/>
                    </a:lnTo>
                    <a:lnTo>
                      <a:pt x="173" y="0"/>
                    </a:lnTo>
                    <a:lnTo>
                      <a:pt x="183" y="50"/>
                    </a:lnTo>
                    <a:lnTo>
                      <a:pt x="11" y="224"/>
                    </a:lnTo>
                    <a:close/>
                  </a:path>
                </a:pathLst>
              </a:custGeom>
              <a:solidFill>
                <a:srgbClr val="6F00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14" name="Freeform 605">
                <a:extLst>
                  <a:ext uri="{FF2B5EF4-FFF2-40B4-BE49-F238E27FC236}">
                    <a16:creationId xmlns:a16="http://schemas.microsoft.com/office/drawing/2014/main" id="{8885F10C-8E56-25FB-B770-F159BF1CF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0" y="2585"/>
                <a:ext cx="106" cy="117"/>
              </a:xfrm>
              <a:custGeom>
                <a:avLst/>
                <a:gdLst>
                  <a:gd name="T0" fmla="*/ 1 w 176"/>
                  <a:gd name="T1" fmla="*/ 1 h 192"/>
                  <a:gd name="T2" fmla="*/ 0 w 176"/>
                  <a:gd name="T3" fmla="*/ 1 h 192"/>
                  <a:gd name="T4" fmla="*/ 1 w 176"/>
                  <a:gd name="T5" fmla="*/ 0 h 192"/>
                  <a:gd name="T6" fmla="*/ 1 w 176"/>
                  <a:gd name="T7" fmla="*/ 1 h 192"/>
                  <a:gd name="T8" fmla="*/ 1 w 176"/>
                  <a:gd name="T9" fmla="*/ 1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192">
                    <a:moveTo>
                      <a:pt x="3" y="192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6" y="17"/>
                    </a:lnTo>
                    <a:lnTo>
                      <a:pt x="3" y="192"/>
                    </a:lnTo>
                    <a:close/>
                  </a:path>
                </a:pathLst>
              </a:custGeom>
              <a:solidFill>
                <a:srgbClr val="6F00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15" name="Freeform 606">
                <a:extLst>
                  <a:ext uri="{FF2B5EF4-FFF2-40B4-BE49-F238E27FC236}">
                    <a16:creationId xmlns:a16="http://schemas.microsoft.com/office/drawing/2014/main" id="{14FB0CD9-42BC-BCB3-8E6E-5C3D82A935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7" y="2607"/>
                <a:ext cx="106" cy="117"/>
              </a:xfrm>
              <a:custGeom>
                <a:avLst/>
                <a:gdLst>
                  <a:gd name="T0" fmla="*/ 1 w 176"/>
                  <a:gd name="T1" fmla="*/ 1 h 192"/>
                  <a:gd name="T2" fmla="*/ 0 w 176"/>
                  <a:gd name="T3" fmla="*/ 1 h 192"/>
                  <a:gd name="T4" fmla="*/ 1 w 176"/>
                  <a:gd name="T5" fmla="*/ 0 h 192"/>
                  <a:gd name="T6" fmla="*/ 1 w 176"/>
                  <a:gd name="T7" fmla="*/ 1 h 192"/>
                  <a:gd name="T8" fmla="*/ 1 w 176"/>
                  <a:gd name="T9" fmla="*/ 1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192">
                    <a:moveTo>
                      <a:pt x="3" y="192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6" y="17"/>
                    </a:lnTo>
                    <a:lnTo>
                      <a:pt x="3" y="192"/>
                    </a:lnTo>
                    <a:close/>
                  </a:path>
                </a:pathLst>
              </a:custGeom>
              <a:solidFill>
                <a:srgbClr val="6F00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16" name="Freeform 607">
                <a:extLst>
                  <a:ext uri="{FF2B5EF4-FFF2-40B4-BE49-F238E27FC236}">
                    <a16:creationId xmlns:a16="http://schemas.microsoft.com/office/drawing/2014/main" id="{F435A0A0-948D-AD44-D423-8080072088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4" y="2616"/>
                <a:ext cx="106" cy="118"/>
              </a:xfrm>
              <a:custGeom>
                <a:avLst/>
                <a:gdLst>
                  <a:gd name="T0" fmla="*/ 1 w 176"/>
                  <a:gd name="T1" fmla="*/ 1 h 192"/>
                  <a:gd name="T2" fmla="*/ 0 w 176"/>
                  <a:gd name="T3" fmla="*/ 1 h 192"/>
                  <a:gd name="T4" fmla="*/ 1 w 176"/>
                  <a:gd name="T5" fmla="*/ 0 h 192"/>
                  <a:gd name="T6" fmla="*/ 1 w 176"/>
                  <a:gd name="T7" fmla="*/ 1 h 192"/>
                  <a:gd name="T8" fmla="*/ 1 w 176"/>
                  <a:gd name="T9" fmla="*/ 1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192">
                    <a:moveTo>
                      <a:pt x="3" y="192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6" y="17"/>
                    </a:lnTo>
                    <a:lnTo>
                      <a:pt x="3" y="192"/>
                    </a:lnTo>
                    <a:close/>
                  </a:path>
                </a:pathLst>
              </a:custGeom>
              <a:solidFill>
                <a:srgbClr val="6F00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17" name="Freeform 608">
                <a:extLst>
                  <a:ext uri="{FF2B5EF4-FFF2-40B4-BE49-F238E27FC236}">
                    <a16:creationId xmlns:a16="http://schemas.microsoft.com/office/drawing/2014/main" id="{20F181C7-4792-009E-4F8E-DE0629B1CF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0" y="2626"/>
                <a:ext cx="105" cy="117"/>
              </a:xfrm>
              <a:custGeom>
                <a:avLst/>
                <a:gdLst>
                  <a:gd name="T0" fmla="*/ 1 w 176"/>
                  <a:gd name="T1" fmla="*/ 1 h 192"/>
                  <a:gd name="T2" fmla="*/ 0 w 176"/>
                  <a:gd name="T3" fmla="*/ 1 h 192"/>
                  <a:gd name="T4" fmla="*/ 1 w 176"/>
                  <a:gd name="T5" fmla="*/ 0 h 192"/>
                  <a:gd name="T6" fmla="*/ 1 w 176"/>
                  <a:gd name="T7" fmla="*/ 1 h 192"/>
                  <a:gd name="T8" fmla="*/ 1 w 176"/>
                  <a:gd name="T9" fmla="*/ 1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192">
                    <a:moveTo>
                      <a:pt x="3" y="192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6" y="17"/>
                    </a:lnTo>
                    <a:lnTo>
                      <a:pt x="3" y="192"/>
                    </a:lnTo>
                    <a:close/>
                  </a:path>
                </a:pathLst>
              </a:custGeom>
              <a:solidFill>
                <a:srgbClr val="6F00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18" name="Freeform 609">
                <a:extLst>
                  <a:ext uri="{FF2B5EF4-FFF2-40B4-BE49-F238E27FC236}">
                    <a16:creationId xmlns:a16="http://schemas.microsoft.com/office/drawing/2014/main" id="{A75A586B-F889-2F57-7218-3B97E2A211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2" y="2653"/>
                <a:ext cx="105" cy="117"/>
              </a:xfrm>
              <a:custGeom>
                <a:avLst/>
                <a:gdLst>
                  <a:gd name="T0" fmla="*/ 1 w 176"/>
                  <a:gd name="T1" fmla="*/ 1 h 192"/>
                  <a:gd name="T2" fmla="*/ 0 w 176"/>
                  <a:gd name="T3" fmla="*/ 1 h 192"/>
                  <a:gd name="T4" fmla="*/ 1 w 176"/>
                  <a:gd name="T5" fmla="*/ 0 h 192"/>
                  <a:gd name="T6" fmla="*/ 1 w 176"/>
                  <a:gd name="T7" fmla="*/ 1 h 192"/>
                  <a:gd name="T8" fmla="*/ 1 w 176"/>
                  <a:gd name="T9" fmla="*/ 1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192">
                    <a:moveTo>
                      <a:pt x="3" y="192"/>
                    </a:moveTo>
                    <a:lnTo>
                      <a:pt x="0" y="174"/>
                    </a:lnTo>
                    <a:lnTo>
                      <a:pt x="172" y="0"/>
                    </a:lnTo>
                    <a:lnTo>
                      <a:pt x="176" y="17"/>
                    </a:lnTo>
                    <a:lnTo>
                      <a:pt x="3" y="192"/>
                    </a:lnTo>
                    <a:close/>
                  </a:path>
                </a:pathLst>
              </a:custGeom>
              <a:solidFill>
                <a:srgbClr val="6F00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456" name="Freeform 610">
              <a:extLst>
                <a:ext uri="{FF2B5EF4-FFF2-40B4-BE49-F238E27FC236}">
                  <a16:creationId xmlns:a16="http://schemas.microsoft.com/office/drawing/2014/main" id="{1242D831-DF42-D2D5-68F1-87CCECBBA0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3" y="1964"/>
              <a:ext cx="103" cy="1110"/>
            </a:xfrm>
            <a:custGeom>
              <a:avLst/>
              <a:gdLst>
                <a:gd name="T0" fmla="*/ 103 w 103"/>
                <a:gd name="T1" fmla="*/ 1 h 1110"/>
                <a:gd name="T2" fmla="*/ 77 w 103"/>
                <a:gd name="T3" fmla="*/ 0 h 1110"/>
                <a:gd name="T4" fmla="*/ 60 w 103"/>
                <a:gd name="T5" fmla="*/ 588 h 1110"/>
                <a:gd name="T6" fmla="*/ 73 w 103"/>
                <a:gd name="T7" fmla="*/ 588 h 1110"/>
                <a:gd name="T8" fmla="*/ 60 w 103"/>
                <a:gd name="T9" fmla="*/ 588 h 1110"/>
                <a:gd name="T10" fmla="*/ 56 w 103"/>
                <a:gd name="T11" fmla="*/ 659 h 1110"/>
                <a:gd name="T12" fmla="*/ 50 w 103"/>
                <a:gd name="T13" fmla="*/ 732 h 1110"/>
                <a:gd name="T14" fmla="*/ 43 w 103"/>
                <a:gd name="T15" fmla="*/ 805 h 1110"/>
                <a:gd name="T16" fmla="*/ 37 w 103"/>
                <a:gd name="T17" fmla="*/ 877 h 1110"/>
                <a:gd name="T18" fmla="*/ 34 w 103"/>
                <a:gd name="T19" fmla="*/ 911 h 1110"/>
                <a:gd name="T20" fmla="*/ 30 w 103"/>
                <a:gd name="T21" fmla="*/ 945 h 1110"/>
                <a:gd name="T22" fmla="*/ 27 w 103"/>
                <a:gd name="T23" fmla="*/ 976 h 1110"/>
                <a:gd name="T24" fmla="*/ 20 w 103"/>
                <a:gd name="T25" fmla="*/ 1004 h 1110"/>
                <a:gd name="T26" fmla="*/ 10 w 103"/>
                <a:gd name="T27" fmla="*/ 1044 h 1110"/>
                <a:gd name="T28" fmla="*/ 4 w 103"/>
                <a:gd name="T29" fmla="*/ 1076 h 1110"/>
                <a:gd name="T30" fmla="*/ 0 w 103"/>
                <a:gd name="T31" fmla="*/ 1110 h 1110"/>
                <a:gd name="T32" fmla="*/ 16 w 103"/>
                <a:gd name="T33" fmla="*/ 1106 h 1110"/>
                <a:gd name="T34" fmla="*/ 34 w 103"/>
                <a:gd name="T35" fmla="*/ 1108 h 1110"/>
                <a:gd name="T36" fmla="*/ 36 w 103"/>
                <a:gd name="T37" fmla="*/ 1086 h 1110"/>
                <a:gd name="T38" fmla="*/ 38 w 103"/>
                <a:gd name="T39" fmla="*/ 1060 h 1110"/>
                <a:gd name="T40" fmla="*/ 46 w 103"/>
                <a:gd name="T41" fmla="*/ 1032 h 1110"/>
                <a:gd name="T42" fmla="*/ 50 w 103"/>
                <a:gd name="T43" fmla="*/ 1006 h 1110"/>
                <a:gd name="T44" fmla="*/ 53 w 103"/>
                <a:gd name="T45" fmla="*/ 976 h 1110"/>
                <a:gd name="T46" fmla="*/ 56 w 103"/>
                <a:gd name="T47" fmla="*/ 945 h 1110"/>
                <a:gd name="T48" fmla="*/ 60 w 103"/>
                <a:gd name="T49" fmla="*/ 911 h 1110"/>
                <a:gd name="T50" fmla="*/ 63 w 103"/>
                <a:gd name="T51" fmla="*/ 877 h 1110"/>
                <a:gd name="T52" fmla="*/ 70 w 103"/>
                <a:gd name="T53" fmla="*/ 805 h 1110"/>
                <a:gd name="T54" fmla="*/ 77 w 103"/>
                <a:gd name="T55" fmla="*/ 732 h 1110"/>
                <a:gd name="T56" fmla="*/ 82 w 103"/>
                <a:gd name="T57" fmla="*/ 659 h 1110"/>
                <a:gd name="T58" fmla="*/ 87 w 103"/>
                <a:gd name="T59" fmla="*/ 590 h 1110"/>
                <a:gd name="T60" fmla="*/ 87 w 103"/>
                <a:gd name="T61" fmla="*/ 590 h 1110"/>
                <a:gd name="T62" fmla="*/ 103 w 103"/>
                <a:gd name="T63" fmla="*/ 1 h 111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03" h="1110">
                  <a:moveTo>
                    <a:pt x="103" y="1"/>
                  </a:moveTo>
                  <a:lnTo>
                    <a:pt x="77" y="0"/>
                  </a:lnTo>
                  <a:lnTo>
                    <a:pt x="60" y="588"/>
                  </a:lnTo>
                  <a:lnTo>
                    <a:pt x="73" y="588"/>
                  </a:lnTo>
                  <a:lnTo>
                    <a:pt x="60" y="588"/>
                  </a:lnTo>
                  <a:lnTo>
                    <a:pt x="56" y="659"/>
                  </a:lnTo>
                  <a:lnTo>
                    <a:pt x="50" y="732"/>
                  </a:lnTo>
                  <a:lnTo>
                    <a:pt x="43" y="805"/>
                  </a:lnTo>
                  <a:lnTo>
                    <a:pt x="37" y="877"/>
                  </a:lnTo>
                  <a:lnTo>
                    <a:pt x="34" y="911"/>
                  </a:lnTo>
                  <a:lnTo>
                    <a:pt x="30" y="945"/>
                  </a:lnTo>
                  <a:lnTo>
                    <a:pt x="27" y="976"/>
                  </a:lnTo>
                  <a:lnTo>
                    <a:pt x="20" y="1004"/>
                  </a:lnTo>
                  <a:lnTo>
                    <a:pt x="10" y="1044"/>
                  </a:lnTo>
                  <a:lnTo>
                    <a:pt x="4" y="1076"/>
                  </a:lnTo>
                  <a:lnTo>
                    <a:pt x="0" y="1110"/>
                  </a:lnTo>
                  <a:lnTo>
                    <a:pt x="16" y="1106"/>
                  </a:lnTo>
                  <a:lnTo>
                    <a:pt x="34" y="1108"/>
                  </a:lnTo>
                  <a:lnTo>
                    <a:pt x="36" y="1086"/>
                  </a:lnTo>
                  <a:lnTo>
                    <a:pt x="38" y="1060"/>
                  </a:lnTo>
                  <a:lnTo>
                    <a:pt x="46" y="1032"/>
                  </a:lnTo>
                  <a:lnTo>
                    <a:pt x="50" y="1006"/>
                  </a:lnTo>
                  <a:lnTo>
                    <a:pt x="53" y="976"/>
                  </a:lnTo>
                  <a:lnTo>
                    <a:pt x="56" y="945"/>
                  </a:lnTo>
                  <a:lnTo>
                    <a:pt x="60" y="911"/>
                  </a:lnTo>
                  <a:lnTo>
                    <a:pt x="63" y="877"/>
                  </a:lnTo>
                  <a:lnTo>
                    <a:pt x="70" y="805"/>
                  </a:lnTo>
                  <a:lnTo>
                    <a:pt x="77" y="732"/>
                  </a:lnTo>
                  <a:lnTo>
                    <a:pt x="82" y="659"/>
                  </a:lnTo>
                  <a:lnTo>
                    <a:pt x="87" y="590"/>
                  </a:lnTo>
                  <a:lnTo>
                    <a:pt x="103" y="1"/>
                  </a:lnTo>
                  <a:close/>
                </a:path>
              </a:pathLst>
            </a:cu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57" name="Freeform 611">
              <a:extLst>
                <a:ext uri="{FF2B5EF4-FFF2-40B4-BE49-F238E27FC236}">
                  <a16:creationId xmlns:a16="http://schemas.microsoft.com/office/drawing/2014/main" id="{678A6E3E-82B1-4DB4-C737-35BF60B346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968"/>
              <a:ext cx="1136" cy="144"/>
            </a:xfrm>
            <a:custGeom>
              <a:avLst/>
              <a:gdLst>
                <a:gd name="T0" fmla="*/ 20 w 1679"/>
                <a:gd name="T1" fmla="*/ 22 h 173"/>
                <a:gd name="T2" fmla="*/ 0 w 1679"/>
                <a:gd name="T3" fmla="*/ 22 h 173"/>
                <a:gd name="T4" fmla="*/ 2 w 1679"/>
                <a:gd name="T5" fmla="*/ 0 h 173"/>
                <a:gd name="T6" fmla="*/ 23 w 1679"/>
                <a:gd name="T7" fmla="*/ 0 h 173"/>
                <a:gd name="T8" fmla="*/ 20 w 1679"/>
                <a:gd name="T9" fmla="*/ 22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79" h="173">
                  <a:moveTo>
                    <a:pt x="1505" y="173"/>
                  </a:moveTo>
                  <a:lnTo>
                    <a:pt x="0" y="173"/>
                  </a:lnTo>
                  <a:lnTo>
                    <a:pt x="174" y="0"/>
                  </a:lnTo>
                  <a:lnTo>
                    <a:pt x="1679" y="0"/>
                  </a:lnTo>
                  <a:lnTo>
                    <a:pt x="1505" y="173"/>
                  </a:lnTo>
                  <a:close/>
                </a:path>
              </a:pathLst>
            </a:cu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19" name="Freeform 612">
            <a:extLst>
              <a:ext uri="{FF2B5EF4-FFF2-40B4-BE49-F238E27FC236}">
                <a16:creationId xmlns:a16="http://schemas.microsoft.com/office/drawing/2014/main" id="{9877866C-2369-A4FA-33F7-DAB6A3CE4DD4}"/>
              </a:ext>
            </a:extLst>
          </p:cNvPr>
          <p:cNvSpPr>
            <a:spLocks/>
          </p:cNvSpPr>
          <p:nvPr/>
        </p:nvSpPr>
        <p:spPr bwMode="auto">
          <a:xfrm>
            <a:off x="1158472" y="2838227"/>
            <a:ext cx="4384675" cy="3035300"/>
          </a:xfrm>
          <a:custGeom>
            <a:avLst/>
            <a:gdLst>
              <a:gd name="T0" fmla="*/ 2147483646 w 2305"/>
              <a:gd name="T1" fmla="*/ 2147483646 h 1567"/>
              <a:gd name="T2" fmla="*/ 2147483646 w 2305"/>
              <a:gd name="T3" fmla="*/ 2147483646 h 1567"/>
              <a:gd name="T4" fmla="*/ 2147483646 w 2305"/>
              <a:gd name="T5" fmla="*/ 2147483646 h 1567"/>
              <a:gd name="T6" fmla="*/ 2147483646 w 2305"/>
              <a:gd name="T7" fmla="*/ 2147483646 h 1567"/>
              <a:gd name="T8" fmla="*/ 2147483646 w 2305"/>
              <a:gd name="T9" fmla="*/ 2147483646 h 1567"/>
              <a:gd name="T10" fmla="*/ 2147483646 w 2305"/>
              <a:gd name="T11" fmla="*/ 2147483646 h 1567"/>
              <a:gd name="T12" fmla="*/ 2147483646 w 2305"/>
              <a:gd name="T13" fmla="*/ 2147483646 h 1567"/>
              <a:gd name="T14" fmla="*/ 2147483646 w 2305"/>
              <a:gd name="T15" fmla="*/ 2147483646 h 1567"/>
              <a:gd name="T16" fmla="*/ 2147483646 w 2305"/>
              <a:gd name="T17" fmla="*/ 2147483646 h 1567"/>
              <a:gd name="T18" fmla="*/ 2147483646 w 2305"/>
              <a:gd name="T19" fmla="*/ 2147483646 h 1567"/>
              <a:gd name="T20" fmla="*/ 2147483646 w 2305"/>
              <a:gd name="T21" fmla="*/ 2147483646 h 1567"/>
              <a:gd name="T22" fmla="*/ 2147483646 w 2305"/>
              <a:gd name="T23" fmla="*/ 2147483646 h 1567"/>
              <a:gd name="T24" fmla="*/ 2147483646 w 2305"/>
              <a:gd name="T25" fmla="*/ 2147483646 h 1567"/>
              <a:gd name="T26" fmla="*/ 2147483646 w 2305"/>
              <a:gd name="T27" fmla="*/ 2147483646 h 1567"/>
              <a:gd name="T28" fmla="*/ 2147483646 w 2305"/>
              <a:gd name="T29" fmla="*/ 2147483646 h 1567"/>
              <a:gd name="T30" fmla="*/ 2147483646 w 2305"/>
              <a:gd name="T31" fmla="*/ 2147483646 h 1567"/>
              <a:gd name="T32" fmla="*/ 2147483646 w 2305"/>
              <a:gd name="T33" fmla="*/ 2147483646 h 1567"/>
              <a:gd name="T34" fmla="*/ 2147483646 w 2305"/>
              <a:gd name="T35" fmla="*/ 2147483646 h 1567"/>
              <a:gd name="T36" fmla="*/ 2147483646 w 2305"/>
              <a:gd name="T37" fmla="*/ 2147483646 h 1567"/>
              <a:gd name="T38" fmla="*/ 2147483646 w 2305"/>
              <a:gd name="T39" fmla="*/ 2147483646 h 1567"/>
              <a:gd name="T40" fmla="*/ 2147483646 w 2305"/>
              <a:gd name="T41" fmla="*/ 2147483646 h 1567"/>
              <a:gd name="T42" fmla="*/ 2147483646 w 2305"/>
              <a:gd name="T43" fmla="*/ 2147483646 h 1567"/>
              <a:gd name="T44" fmla="*/ 2147483646 w 2305"/>
              <a:gd name="T45" fmla="*/ 2147483646 h 1567"/>
              <a:gd name="T46" fmla="*/ 2147483646 w 2305"/>
              <a:gd name="T47" fmla="*/ 2147483646 h 1567"/>
              <a:gd name="T48" fmla="*/ 2147483646 w 2305"/>
              <a:gd name="T49" fmla="*/ 2147483646 h 1567"/>
              <a:gd name="T50" fmla="*/ 2147483646 w 2305"/>
              <a:gd name="T51" fmla="*/ 2147483646 h 1567"/>
              <a:gd name="T52" fmla="*/ 2147483646 w 2305"/>
              <a:gd name="T53" fmla="*/ 2147483646 h 1567"/>
              <a:gd name="T54" fmla="*/ 2147483646 w 2305"/>
              <a:gd name="T55" fmla="*/ 2147483646 h 1567"/>
              <a:gd name="T56" fmla="*/ 2147483646 w 2305"/>
              <a:gd name="T57" fmla="*/ 2147483646 h 1567"/>
              <a:gd name="T58" fmla="*/ 2147483646 w 2305"/>
              <a:gd name="T59" fmla="*/ 2147483646 h 1567"/>
              <a:gd name="T60" fmla="*/ 2147483646 w 2305"/>
              <a:gd name="T61" fmla="*/ 2147483646 h 1567"/>
              <a:gd name="T62" fmla="*/ 2147483646 w 2305"/>
              <a:gd name="T63" fmla="*/ 2147483646 h 1567"/>
              <a:gd name="T64" fmla="*/ 2147483646 w 2305"/>
              <a:gd name="T65" fmla="*/ 2147483646 h 1567"/>
              <a:gd name="T66" fmla="*/ 2147483646 w 2305"/>
              <a:gd name="T67" fmla="*/ 2147483646 h 1567"/>
              <a:gd name="T68" fmla="*/ 2147483646 w 2305"/>
              <a:gd name="T69" fmla="*/ 2147483646 h 1567"/>
              <a:gd name="T70" fmla="*/ 0 w 2305"/>
              <a:gd name="T71" fmla="*/ 2147483646 h 1567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2305" h="1567">
                <a:moveTo>
                  <a:pt x="0" y="1567"/>
                </a:moveTo>
                <a:lnTo>
                  <a:pt x="2305" y="1567"/>
                </a:lnTo>
                <a:lnTo>
                  <a:pt x="2292" y="79"/>
                </a:lnTo>
                <a:lnTo>
                  <a:pt x="1986" y="78"/>
                </a:lnTo>
                <a:lnTo>
                  <a:pt x="1885" y="78"/>
                </a:lnTo>
                <a:lnTo>
                  <a:pt x="1825" y="79"/>
                </a:lnTo>
                <a:lnTo>
                  <a:pt x="1646" y="79"/>
                </a:lnTo>
                <a:lnTo>
                  <a:pt x="1645" y="116"/>
                </a:lnTo>
                <a:lnTo>
                  <a:pt x="1643" y="215"/>
                </a:lnTo>
                <a:lnTo>
                  <a:pt x="1639" y="355"/>
                </a:lnTo>
                <a:lnTo>
                  <a:pt x="1636" y="435"/>
                </a:lnTo>
                <a:lnTo>
                  <a:pt x="1632" y="520"/>
                </a:lnTo>
                <a:lnTo>
                  <a:pt x="1628" y="604"/>
                </a:lnTo>
                <a:lnTo>
                  <a:pt x="1622" y="688"/>
                </a:lnTo>
                <a:lnTo>
                  <a:pt x="1616" y="767"/>
                </a:lnTo>
                <a:lnTo>
                  <a:pt x="1608" y="841"/>
                </a:lnTo>
                <a:lnTo>
                  <a:pt x="1605" y="875"/>
                </a:lnTo>
                <a:lnTo>
                  <a:pt x="1601" y="906"/>
                </a:lnTo>
                <a:lnTo>
                  <a:pt x="1595" y="935"/>
                </a:lnTo>
                <a:lnTo>
                  <a:pt x="1591" y="961"/>
                </a:lnTo>
                <a:lnTo>
                  <a:pt x="1585" y="984"/>
                </a:lnTo>
                <a:lnTo>
                  <a:pt x="1580" y="1002"/>
                </a:lnTo>
                <a:lnTo>
                  <a:pt x="1574" y="1018"/>
                </a:lnTo>
                <a:lnTo>
                  <a:pt x="1572" y="1024"/>
                </a:lnTo>
                <a:lnTo>
                  <a:pt x="1568" y="1028"/>
                </a:lnTo>
                <a:lnTo>
                  <a:pt x="816" y="1028"/>
                </a:lnTo>
                <a:lnTo>
                  <a:pt x="809" y="1026"/>
                </a:lnTo>
                <a:lnTo>
                  <a:pt x="801" y="1023"/>
                </a:lnTo>
                <a:lnTo>
                  <a:pt x="795" y="1019"/>
                </a:lnTo>
                <a:lnTo>
                  <a:pt x="788" y="1014"/>
                </a:lnTo>
                <a:lnTo>
                  <a:pt x="782" y="1007"/>
                </a:lnTo>
                <a:lnTo>
                  <a:pt x="776" y="999"/>
                </a:lnTo>
                <a:lnTo>
                  <a:pt x="770" y="991"/>
                </a:lnTo>
                <a:lnTo>
                  <a:pt x="765" y="981"/>
                </a:lnTo>
                <a:lnTo>
                  <a:pt x="760" y="971"/>
                </a:lnTo>
                <a:lnTo>
                  <a:pt x="755" y="959"/>
                </a:lnTo>
                <a:lnTo>
                  <a:pt x="746" y="934"/>
                </a:lnTo>
                <a:lnTo>
                  <a:pt x="738" y="906"/>
                </a:lnTo>
                <a:lnTo>
                  <a:pt x="730" y="874"/>
                </a:lnTo>
                <a:lnTo>
                  <a:pt x="723" y="841"/>
                </a:lnTo>
                <a:lnTo>
                  <a:pt x="717" y="805"/>
                </a:lnTo>
                <a:lnTo>
                  <a:pt x="713" y="768"/>
                </a:lnTo>
                <a:lnTo>
                  <a:pt x="708" y="729"/>
                </a:lnTo>
                <a:lnTo>
                  <a:pt x="705" y="689"/>
                </a:lnTo>
                <a:lnTo>
                  <a:pt x="701" y="648"/>
                </a:lnTo>
                <a:lnTo>
                  <a:pt x="697" y="563"/>
                </a:lnTo>
                <a:lnTo>
                  <a:pt x="694" y="479"/>
                </a:lnTo>
                <a:lnTo>
                  <a:pt x="692" y="397"/>
                </a:lnTo>
                <a:lnTo>
                  <a:pt x="691" y="319"/>
                </a:lnTo>
                <a:lnTo>
                  <a:pt x="692" y="249"/>
                </a:lnTo>
                <a:lnTo>
                  <a:pt x="693" y="141"/>
                </a:lnTo>
                <a:lnTo>
                  <a:pt x="693" y="107"/>
                </a:lnTo>
                <a:lnTo>
                  <a:pt x="692" y="90"/>
                </a:lnTo>
                <a:lnTo>
                  <a:pt x="693" y="19"/>
                </a:lnTo>
                <a:lnTo>
                  <a:pt x="722" y="0"/>
                </a:lnTo>
                <a:lnTo>
                  <a:pt x="726" y="55"/>
                </a:lnTo>
                <a:lnTo>
                  <a:pt x="626" y="53"/>
                </a:lnTo>
                <a:lnTo>
                  <a:pt x="551" y="51"/>
                </a:lnTo>
                <a:lnTo>
                  <a:pt x="496" y="51"/>
                </a:lnTo>
                <a:lnTo>
                  <a:pt x="456" y="52"/>
                </a:lnTo>
                <a:lnTo>
                  <a:pt x="432" y="54"/>
                </a:lnTo>
                <a:lnTo>
                  <a:pt x="415" y="56"/>
                </a:lnTo>
                <a:lnTo>
                  <a:pt x="405" y="59"/>
                </a:lnTo>
                <a:lnTo>
                  <a:pt x="398" y="62"/>
                </a:lnTo>
                <a:lnTo>
                  <a:pt x="390" y="65"/>
                </a:lnTo>
                <a:lnTo>
                  <a:pt x="377" y="67"/>
                </a:lnTo>
                <a:lnTo>
                  <a:pt x="355" y="71"/>
                </a:lnTo>
                <a:lnTo>
                  <a:pt x="322" y="73"/>
                </a:lnTo>
                <a:lnTo>
                  <a:pt x="274" y="76"/>
                </a:lnTo>
                <a:lnTo>
                  <a:pt x="206" y="78"/>
                </a:lnTo>
                <a:lnTo>
                  <a:pt x="116" y="79"/>
                </a:lnTo>
                <a:lnTo>
                  <a:pt x="0" y="79"/>
                </a:lnTo>
                <a:lnTo>
                  <a:pt x="0" y="1567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620" name="Group 613">
            <a:extLst>
              <a:ext uri="{FF2B5EF4-FFF2-40B4-BE49-F238E27FC236}">
                <a16:creationId xmlns:a16="http://schemas.microsoft.com/office/drawing/2014/main" id="{909CB369-3F75-0ED4-00CA-5A9B9F014D14}"/>
              </a:ext>
            </a:extLst>
          </p:cNvPr>
          <p:cNvGrpSpPr>
            <a:grpSpLocks/>
          </p:cNvGrpSpPr>
          <p:nvPr/>
        </p:nvGrpSpPr>
        <p:grpSpPr bwMode="auto">
          <a:xfrm>
            <a:off x="1158472" y="2801715"/>
            <a:ext cx="1485900" cy="222250"/>
            <a:chOff x="2932" y="1359"/>
            <a:chExt cx="781" cy="115"/>
          </a:xfrm>
          <a:solidFill>
            <a:srgbClr val="273E63"/>
          </a:solidFill>
        </p:grpSpPr>
        <p:sp>
          <p:nvSpPr>
            <p:cNvPr id="621" name="Freeform 614">
              <a:extLst>
                <a:ext uri="{FF2B5EF4-FFF2-40B4-BE49-F238E27FC236}">
                  <a16:creationId xmlns:a16="http://schemas.microsoft.com/office/drawing/2014/main" id="{309F56FB-255E-966A-7EFA-9A275539E8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6" y="1359"/>
              <a:ext cx="87" cy="115"/>
            </a:xfrm>
            <a:custGeom>
              <a:avLst/>
              <a:gdLst>
                <a:gd name="T0" fmla="*/ 0 w 174"/>
                <a:gd name="T1" fmla="*/ 0 h 231"/>
                <a:gd name="T2" fmla="*/ 0 w 174"/>
                <a:gd name="T3" fmla="*/ 0 h 231"/>
                <a:gd name="T4" fmla="*/ 1 w 174"/>
                <a:gd name="T5" fmla="*/ 0 h 231"/>
                <a:gd name="T6" fmla="*/ 1 w 174"/>
                <a:gd name="T7" fmla="*/ 0 h 231"/>
                <a:gd name="T8" fmla="*/ 0 w 174"/>
                <a:gd name="T9" fmla="*/ 0 h 2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4" h="231">
                  <a:moveTo>
                    <a:pt x="0" y="231"/>
                  </a:moveTo>
                  <a:lnTo>
                    <a:pt x="0" y="174"/>
                  </a:lnTo>
                  <a:lnTo>
                    <a:pt x="174" y="0"/>
                  </a:lnTo>
                  <a:lnTo>
                    <a:pt x="174" y="57"/>
                  </a:lnTo>
                  <a:lnTo>
                    <a:pt x="0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22" name="Freeform 615">
              <a:extLst>
                <a:ext uri="{FF2B5EF4-FFF2-40B4-BE49-F238E27FC236}">
                  <a16:creationId xmlns:a16="http://schemas.microsoft.com/office/drawing/2014/main" id="{9077E206-88D0-7D25-E707-688E86DAE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2" y="1359"/>
              <a:ext cx="781" cy="87"/>
            </a:xfrm>
            <a:custGeom>
              <a:avLst/>
              <a:gdLst>
                <a:gd name="T0" fmla="*/ 1 w 1561"/>
                <a:gd name="T1" fmla="*/ 1 h 174"/>
                <a:gd name="T2" fmla="*/ 0 w 1561"/>
                <a:gd name="T3" fmla="*/ 1 h 174"/>
                <a:gd name="T4" fmla="*/ 1 w 1561"/>
                <a:gd name="T5" fmla="*/ 0 h 174"/>
                <a:gd name="T6" fmla="*/ 1 w 1561"/>
                <a:gd name="T7" fmla="*/ 0 h 174"/>
                <a:gd name="T8" fmla="*/ 1 w 1561"/>
                <a:gd name="T9" fmla="*/ 1 h 1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61" h="174">
                  <a:moveTo>
                    <a:pt x="1387" y="174"/>
                  </a:moveTo>
                  <a:lnTo>
                    <a:pt x="0" y="174"/>
                  </a:lnTo>
                  <a:lnTo>
                    <a:pt x="174" y="0"/>
                  </a:lnTo>
                  <a:lnTo>
                    <a:pt x="1561" y="0"/>
                  </a:lnTo>
                  <a:lnTo>
                    <a:pt x="1387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23" name="Rectangle 616">
              <a:extLst>
                <a:ext uri="{FF2B5EF4-FFF2-40B4-BE49-F238E27FC236}">
                  <a16:creationId xmlns:a16="http://schemas.microsoft.com/office/drawing/2014/main" id="{40DE0A3D-0C65-C956-D64C-B1A9027055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2" y="1446"/>
              <a:ext cx="694" cy="2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fr-FR" altLang="fr-FR"/>
            </a:p>
          </p:txBody>
        </p:sp>
      </p:grpSp>
      <p:grpSp>
        <p:nvGrpSpPr>
          <p:cNvPr id="624" name="Group 617">
            <a:extLst>
              <a:ext uri="{FF2B5EF4-FFF2-40B4-BE49-F238E27FC236}">
                <a16:creationId xmlns:a16="http://schemas.microsoft.com/office/drawing/2014/main" id="{C1676498-E15D-6FA3-0891-EC4113AA3216}"/>
              </a:ext>
            </a:extLst>
          </p:cNvPr>
          <p:cNvGrpSpPr>
            <a:grpSpLocks/>
          </p:cNvGrpSpPr>
          <p:nvPr/>
        </p:nvGrpSpPr>
        <p:grpSpPr bwMode="auto">
          <a:xfrm>
            <a:off x="4285847" y="2790602"/>
            <a:ext cx="1409700" cy="214313"/>
            <a:chOff x="4597" y="1357"/>
            <a:chExt cx="776" cy="110"/>
          </a:xfrm>
          <a:solidFill>
            <a:srgbClr val="273E63"/>
          </a:solidFill>
        </p:grpSpPr>
        <p:sp>
          <p:nvSpPr>
            <p:cNvPr id="625" name="Freeform 618">
              <a:extLst>
                <a:ext uri="{FF2B5EF4-FFF2-40B4-BE49-F238E27FC236}">
                  <a16:creationId xmlns:a16="http://schemas.microsoft.com/office/drawing/2014/main" id="{263F4BF6-D97D-16BA-5D45-BF3560E500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6" y="1357"/>
              <a:ext cx="87" cy="110"/>
            </a:xfrm>
            <a:custGeom>
              <a:avLst/>
              <a:gdLst>
                <a:gd name="T0" fmla="*/ 0 w 174"/>
                <a:gd name="T1" fmla="*/ 1 h 218"/>
                <a:gd name="T2" fmla="*/ 0 w 174"/>
                <a:gd name="T3" fmla="*/ 1 h 218"/>
                <a:gd name="T4" fmla="*/ 1 w 174"/>
                <a:gd name="T5" fmla="*/ 0 h 218"/>
                <a:gd name="T6" fmla="*/ 1 w 174"/>
                <a:gd name="T7" fmla="*/ 1 h 218"/>
                <a:gd name="T8" fmla="*/ 0 w 174"/>
                <a:gd name="T9" fmla="*/ 1 h 2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4" h="218">
                  <a:moveTo>
                    <a:pt x="0" y="218"/>
                  </a:moveTo>
                  <a:lnTo>
                    <a:pt x="0" y="174"/>
                  </a:lnTo>
                  <a:lnTo>
                    <a:pt x="174" y="0"/>
                  </a:lnTo>
                  <a:lnTo>
                    <a:pt x="174" y="44"/>
                  </a:lnTo>
                  <a:lnTo>
                    <a:pt x="0" y="2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26" name="Freeform 619">
              <a:extLst>
                <a:ext uri="{FF2B5EF4-FFF2-40B4-BE49-F238E27FC236}">
                  <a16:creationId xmlns:a16="http://schemas.microsoft.com/office/drawing/2014/main" id="{E8F039AA-44C3-8187-C80E-E430C2AB91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7" y="1357"/>
              <a:ext cx="776" cy="87"/>
            </a:xfrm>
            <a:custGeom>
              <a:avLst/>
              <a:gdLst>
                <a:gd name="T0" fmla="*/ 0 w 1553"/>
                <a:gd name="T1" fmla="*/ 1 h 174"/>
                <a:gd name="T2" fmla="*/ 0 w 1553"/>
                <a:gd name="T3" fmla="*/ 1 h 174"/>
                <a:gd name="T4" fmla="*/ 0 w 1553"/>
                <a:gd name="T5" fmla="*/ 0 h 174"/>
                <a:gd name="T6" fmla="*/ 0 w 1553"/>
                <a:gd name="T7" fmla="*/ 0 h 174"/>
                <a:gd name="T8" fmla="*/ 0 w 1553"/>
                <a:gd name="T9" fmla="*/ 1 h 1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53" h="174">
                  <a:moveTo>
                    <a:pt x="1379" y="174"/>
                  </a:moveTo>
                  <a:lnTo>
                    <a:pt x="0" y="174"/>
                  </a:lnTo>
                  <a:lnTo>
                    <a:pt x="174" y="0"/>
                  </a:lnTo>
                  <a:lnTo>
                    <a:pt x="1553" y="0"/>
                  </a:lnTo>
                  <a:lnTo>
                    <a:pt x="1379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27" name="Rectangle 620">
              <a:extLst>
                <a:ext uri="{FF2B5EF4-FFF2-40B4-BE49-F238E27FC236}">
                  <a16:creationId xmlns:a16="http://schemas.microsoft.com/office/drawing/2014/main" id="{11DDF864-8078-D28C-CCA9-8942E4481A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7" y="1444"/>
              <a:ext cx="689" cy="2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fr-FR" altLang="fr-FR"/>
            </a:p>
          </p:txBody>
        </p:sp>
      </p:grpSp>
      <p:sp>
        <p:nvSpPr>
          <p:cNvPr id="628" name="Freeform 621">
            <a:extLst>
              <a:ext uri="{FF2B5EF4-FFF2-40B4-BE49-F238E27FC236}">
                <a16:creationId xmlns:a16="http://schemas.microsoft.com/office/drawing/2014/main" id="{578A90AB-51D8-10A7-E04D-C28BFC34B089}"/>
              </a:ext>
            </a:extLst>
          </p:cNvPr>
          <p:cNvSpPr>
            <a:spLocks/>
          </p:cNvSpPr>
          <p:nvPr/>
        </p:nvSpPr>
        <p:spPr bwMode="auto">
          <a:xfrm>
            <a:off x="2641197" y="4600352"/>
            <a:ext cx="1533525" cy="230188"/>
          </a:xfrm>
          <a:custGeom>
            <a:avLst/>
            <a:gdLst>
              <a:gd name="T0" fmla="*/ 2147483646 w 966"/>
              <a:gd name="T1" fmla="*/ 2147483646 h 145"/>
              <a:gd name="T2" fmla="*/ 2147483646 w 966"/>
              <a:gd name="T3" fmla="*/ 2147483646 h 145"/>
              <a:gd name="T4" fmla="*/ 2147483646 w 966"/>
              <a:gd name="T5" fmla="*/ 2147483646 h 145"/>
              <a:gd name="T6" fmla="*/ 0 w 966"/>
              <a:gd name="T7" fmla="*/ 2147483646 h 145"/>
              <a:gd name="T8" fmla="*/ 2147483646 w 966"/>
              <a:gd name="T9" fmla="*/ 0 h 145"/>
              <a:gd name="T10" fmla="*/ 2147483646 w 966"/>
              <a:gd name="T11" fmla="*/ 0 h 145"/>
              <a:gd name="T12" fmla="*/ 2147483646 w 966"/>
              <a:gd name="T13" fmla="*/ 2147483646 h 145"/>
              <a:gd name="T14" fmla="*/ 2147483646 w 966"/>
              <a:gd name="T15" fmla="*/ 2147483646 h 145"/>
              <a:gd name="T16" fmla="*/ 2147483646 w 966"/>
              <a:gd name="T17" fmla="*/ 2147483646 h 145"/>
              <a:gd name="T18" fmla="*/ 2147483646 w 966"/>
              <a:gd name="T19" fmla="*/ 2147483646 h 14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966" h="145">
                <a:moveTo>
                  <a:pt x="941" y="145"/>
                </a:moveTo>
                <a:lnTo>
                  <a:pt x="38" y="145"/>
                </a:lnTo>
                <a:lnTo>
                  <a:pt x="8" y="128"/>
                </a:lnTo>
                <a:lnTo>
                  <a:pt x="0" y="112"/>
                </a:lnTo>
                <a:lnTo>
                  <a:pt x="88" y="0"/>
                </a:lnTo>
                <a:lnTo>
                  <a:pt x="966" y="0"/>
                </a:lnTo>
                <a:lnTo>
                  <a:pt x="966" y="24"/>
                </a:lnTo>
                <a:lnTo>
                  <a:pt x="964" y="56"/>
                </a:lnTo>
                <a:lnTo>
                  <a:pt x="954" y="96"/>
                </a:lnTo>
                <a:lnTo>
                  <a:pt x="941" y="145"/>
                </a:lnTo>
                <a:close/>
              </a:path>
            </a:pathLst>
          </a:custGeom>
          <a:solidFill>
            <a:srgbClr val="E8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grpSp>
        <p:nvGrpSpPr>
          <p:cNvPr id="629" name="Group 622">
            <a:extLst>
              <a:ext uri="{FF2B5EF4-FFF2-40B4-BE49-F238E27FC236}">
                <a16:creationId xmlns:a16="http://schemas.microsoft.com/office/drawing/2014/main" id="{0124618D-5B81-ADFA-7F2B-5AE579EBB29A}"/>
              </a:ext>
            </a:extLst>
          </p:cNvPr>
          <p:cNvGrpSpPr>
            <a:grpSpLocks/>
          </p:cNvGrpSpPr>
          <p:nvPr/>
        </p:nvGrpSpPr>
        <p:grpSpPr bwMode="auto">
          <a:xfrm>
            <a:off x="2799947" y="2863627"/>
            <a:ext cx="1295400" cy="2543175"/>
            <a:chOff x="3504" y="1872"/>
            <a:chExt cx="816" cy="1602"/>
          </a:xfrm>
        </p:grpSpPr>
        <p:sp>
          <p:nvSpPr>
            <p:cNvPr id="630" name="Rectangle 623">
              <a:extLst>
                <a:ext uri="{FF2B5EF4-FFF2-40B4-BE49-F238E27FC236}">
                  <a16:creationId xmlns:a16="http://schemas.microsoft.com/office/drawing/2014/main" id="{0C542140-922C-F3A9-8578-7B89825210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7" y="3359"/>
              <a:ext cx="42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fr-FR" altLang="fr-FR" sz="1200" b="1">
                  <a:solidFill>
                    <a:srgbClr val="3333CC"/>
                  </a:solidFill>
                  <a:latin typeface="Comic Sans MS" panose="030F0702030302020204" pitchFamily="66" charset="0"/>
                </a:rPr>
                <a:t> </a:t>
              </a:r>
              <a:endParaRPr lang="fr-FR" altLang="fr-FR" sz="2400">
                <a:latin typeface="Times New Roman" panose="02020603050405020304" pitchFamily="18" charset="0"/>
              </a:endParaRPr>
            </a:p>
          </p:txBody>
        </p:sp>
        <p:sp>
          <p:nvSpPr>
            <p:cNvPr id="631" name="Rectangle 624">
              <a:extLst>
                <a:ext uri="{FF2B5EF4-FFF2-40B4-BE49-F238E27FC236}">
                  <a16:creationId xmlns:a16="http://schemas.microsoft.com/office/drawing/2014/main" id="{6C8A1F3C-B928-38FC-4B56-1050F8E27C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9" y="3359"/>
              <a:ext cx="42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fr-FR" altLang="fr-FR" sz="1200" b="1">
                  <a:solidFill>
                    <a:srgbClr val="3333CC"/>
                  </a:solidFill>
                  <a:latin typeface="Comic Sans MS" panose="030F0702030302020204" pitchFamily="66" charset="0"/>
                </a:rPr>
                <a:t> </a:t>
              </a:r>
              <a:endParaRPr lang="fr-FR" altLang="fr-FR" sz="2400">
                <a:latin typeface="Times New Roman" panose="02020603050405020304" pitchFamily="18" charset="0"/>
              </a:endParaRPr>
            </a:p>
          </p:txBody>
        </p:sp>
        <p:sp>
          <p:nvSpPr>
            <p:cNvPr id="632" name="Rectangle 625">
              <a:extLst>
                <a:ext uri="{FF2B5EF4-FFF2-40B4-BE49-F238E27FC236}">
                  <a16:creationId xmlns:a16="http://schemas.microsoft.com/office/drawing/2014/main" id="{A5A25BC7-F29C-6019-13E2-35D661619E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1" y="2717"/>
              <a:ext cx="110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fr-FR" altLang="fr-FR" sz="1400" b="1" dirty="0">
                  <a:solidFill>
                    <a:srgbClr val="B2B2B2"/>
                  </a:solidFill>
                  <a:latin typeface="Comic Sans MS" panose="030F0702030302020204" pitchFamily="66" charset="0"/>
                </a:rPr>
                <a:t>Ti</a:t>
              </a:r>
              <a:endParaRPr lang="fr-FR" altLang="fr-FR" sz="2400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633" name="Rectangle 626">
              <a:extLst>
                <a:ext uri="{FF2B5EF4-FFF2-40B4-BE49-F238E27FC236}">
                  <a16:creationId xmlns:a16="http://schemas.microsoft.com/office/drawing/2014/main" id="{877E828C-34E3-372B-3C60-F3EAEB729A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8" y="2717"/>
              <a:ext cx="69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fr-FR" altLang="fr-FR" sz="1400" b="1" dirty="0">
                  <a:solidFill>
                    <a:srgbClr val="42CE45"/>
                  </a:solidFill>
                  <a:latin typeface="Comic Sans MS" panose="030F0702030302020204" pitchFamily="66" charset="0"/>
                </a:rPr>
                <a:t>F</a:t>
              </a:r>
              <a:endParaRPr lang="fr-FR" altLang="fr-FR" sz="2400" dirty="0">
                <a:solidFill>
                  <a:srgbClr val="42CE45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34" name="Rectangle 627">
              <a:extLst>
                <a:ext uri="{FF2B5EF4-FFF2-40B4-BE49-F238E27FC236}">
                  <a16:creationId xmlns:a16="http://schemas.microsoft.com/office/drawing/2014/main" id="{BA3D3AEE-82B0-2CDA-6B31-89DD3E5CCC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8" y="2794"/>
              <a:ext cx="44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fr-FR" altLang="fr-FR" sz="900" b="1" dirty="0">
                  <a:solidFill>
                    <a:srgbClr val="42CE45"/>
                  </a:solidFill>
                  <a:latin typeface="Comic Sans MS" panose="030F0702030302020204" pitchFamily="66" charset="0"/>
                </a:rPr>
                <a:t>4</a:t>
              </a:r>
              <a:endParaRPr lang="fr-FR" altLang="fr-FR" sz="2400" b="1" dirty="0">
                <a:solidFill>
                  <a:srgbClr val="42CE45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35" name="Oval 628">
              <a:extLst>
                <a:ext uri="{FF2B5EF4-FFF2-40B4-BE49-F238E27FC236}">
                  <a16:creationId xmlns:a16="http://schemas.microsoft.com/office/drawing/2014/main" id="{94F5B329-C643-FF73-9BF9-E66839F033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" y="2736"/>
              <a:ext cx="48" cy="49"/>
            </a:xfrm>
            <a:prstGeom prst="ellipse">
              <a:avLst/>
            </a:prstGeom>
            <a:solidFill>
              <a:srgbClr val="990099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36" name="Oval 629">
              <a:extLst>
                <a:ext uri="{FF2B5EF4-FFF2-40B4-BE49-F238E27FC236}">
                  <a16:creationId xmlns:a16="http://schemas.microsoft.com/office/drawing/2014/main" id="{118DED1C-3530-C05D-F7A8-8150F4BBF7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1920"/>
              <a:ext cx="61" cy="64"/>
            </a:xfrm>
            <a:prstGeom prst="ellipse">
              <a:avLst/>
            </a:prstGeom>
            <a:solidFill>
              <a:srgbClr val="42CE45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37" name="Oval 630">
              <a:extLst>
                <a:ext uri="{FF2B5EF4-FFF2-40B4-BE49-F238E27FC236}">
                  <a16:creationId xmlns:a16="http://schemas.microsoft.com/office/drawing/2014/main" id="{BEDDF362-A9FB-9D75-6694-6081C575EE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304"/>
              <a:ext cx="61" cy="64"/>
            </a:xfrm>
            <a:prstGeom prst="ellipse">
              <a:avLst/>
            </a:prstGeom>
            <a:solidFill>
              <a:srgbClr val="42CE45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38" name="Oval 631">
              <a:extLst>
                <a:ext uri="{FF2B5EF4-FFF2-40B4-BE49-F238E27FC236}">
                  <a16:creationId xmlns:a16="http://schemas.microsoft.com/office/drawing/2014/main" id="{432C4643-5E0C-67A1-57B7-5C2C8CEFD1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2096"/>
              <a:ext cx="61" cy="64"/>
            </a:xfrm>
            <a:prstGeom prst="ellipse">
              <a:avLst/>
            </a:prstGeom>
            <a:solidFill>
              <a:srgbClr val="42CE45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39" name="Oval 632">
              <a:extLst>
                <a:ext uri="{FF2B5EF4-FFF2-40B4-BE49-F238E27FC236}">
                  <a16:creationId xmlns:a16="http://schemas.microsoft.com/office/drawing/2014/main" id="{5391E639-6D79-FB49-8195-44CF6A9AE3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2160"/>
              <a:ext cx="61" cy="64"/>
            </a:xfrm>
            <a:prstGeom prst="ellipse">
              <a:avLst/>
            </a:prstGeom>
            <a:solidFill>
              <a:srgbClr val="42CE45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0" name="Oval 633">
              <a:extLst>
                <a:ext uri="{FF2B5EF4-FFF2-40B4-BE49-F238E27FC236}">
                  <a16:creationId xmlns:a16="http://schemas.microsoft.com/office/drawing/2014/main" id="{51FF3533-5BEC-B993-C184-260D678332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2640"/>
              <a:ext cx="61" cy="64"/>
            </a:xfrm>
            <a:prstGeom prst="ellipse">
              <a:avLst/>
            </a:prstGeom>
            <a:solidFill>
              <a:srgbClr val="42CE45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1" name="Oval 634">
              <a:extLst>
                <a:ext uri="{FF2B5EF4-FFF2-40B4-BE49-F238E27FC236}">
                  <a16:creationId xmlns:a16="http://schemas.microsoft.com/office/drawing/2014/main" id="{6815C31F-E594-E9AF-704C-86AB6C2B2D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976"/>
              <a:ext cx="61" cy="64"/>
            </a:xfrm>
            <a:prstGeom prst="ellipse">
              <a:avLst/>
            </a:prstGeom>
            <a:solidFill>
              <a:srgbClr val="42CE45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2" name="Oval 635">
              <a:extLst>
                <a:ext uri="{FF2B5EF4-FFF2-40B4-BE49-F238E27FC236}">
                  <a16:creationId xmlns:a16="http://schemas.microsoft.com/office/drawing/2014/main" id="{E4618776-82A7-F380-6ABE-6C5A7F28C1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2016"/>
              <a:ext cx="48" cy="49"/>
            </a:xfrm>
            <a:prstGeom prst="ellipse">
              <a:avLst/>
            </a:prstGeom>
            <a:solidFill>
              <a:srgbClr val="990099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3" name="Oval 636">
              <a:extLst>
                <a:ext uri="{FF2B5EF4-FFF2-40B4-BE49-F238E27FC236}">
                  <a16:creationId xmlns:a16="http://schemas.microsoft.com/office/drawing/2014/main" id="{0E0701F4-7510-89FC-F3AC-F77921B0B4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" y="2111"/>
              <a:ext cx="48" cy="49"/>
            </a:xfrm>
            <a:prstGeom prst="ellipse">
              <a:avLst/>
            </a:prstGeom>
            <a:solidFill>
              <a:srgbClr val="990099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4" name="Oval 637">
              <a:extLst>
                <a:ext uri="{FF2B5EF4-FFF2-40B4-BE49-F238E27FC236}">
                  <a16:creationId xmlns:a16="http://schemas.microsoft.com/office/drawing/2014/main" id="{AEC1E845-64FC-8589-F9B1-68E94233E1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2976"/>
              <a:ext cx="48" cy="49"/>
            </a:xfrm>
            <a:prstGeom prst="ellipse">
              <a:avLst/>
            </a:prstGeom>
            <a:solidFill>
              <a:srgbClr val="990099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5" name="Oval 638">
              <a:extLst>
                <a:ext uri="{FF2B5EF4-FFF2-40B4-BE49-F238E27FC236}">
                  <a16:creationId xmlns:a16="http://schemas.microsoft.com/office/drawing/2014/main" id="{0CDF4152-533D-68C9-A686-A258077EE8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2" y="2400"/>
              <a:ext cx="48" cy="49"/>
            </a:xfrm>
            <a:prstGeom prst="ellipse">
              <a:avLst/>
            </a:prstGeom>
            <a:solidFill>
              <a:srgbClr val="990099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6" name="Oval 639">
              <a:extLst>
                <a:ext uri="{FF2B5EF4-FFF2-40B4-BE49-F238E27FC236}">
                  <a16:creationId xmlns:a16="http://schemas.microsoft.com/office/drawing/2014/main" id="{84A05D95-6240-5F43-F46B-812068B705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0" y="2111"/>
              <a:ext cx="48" cy="49"/>
            </a:xfrm>
            <a:prstGeom prst="ellipse">
              <a:avLst/>
            </a:prstGeom>
            <a:solidFill>
              <a:srgbClr val="990099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47" name="Oval 640">
              <a:extLst>
                <a:ext uri="{FF2B5EF4-FFF2-40B4-BE49-F238E27FC236}">
                  <a16:creationId xmlns:a16="http://schemas.microsoft.com/office/drawing/2014/main" id="{86485BF6-C874-CCE4-A4B8-66057D4F35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2496"/>
              <a:ext cx="48" cy="49"/>
            </a:xfrm>
            <a:prstGeom prst="ellipse">
              <a:avLst/>
            </a:prstGeom>
            <a:solidFill>
              <a:srgbClr val="990099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fr-FR" altLang="fr-FR"/>
            </a:p>
          </p:txBody>
        </p:sp>
        <p:grpSp>
          <p:nvGrpSpPr>
            <p:cNvPr id="648" name="Group 641">
              <a:extLst>
                <a:ext uri="{FF2B5EF4-FFF2-40B4-BE49-F238E27FC236}">
                  <a16:creationId xmlns:a16="http://schemas.microsoft.com/office/drawing/2014/main" id="{93442193-F1D1-9442-79E6-90C0755D4F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96" y="1872"/>
              <a:ext cx="112" cy="114"/>
              <a:chOff x="3744" y="1193"/>
              <a:chExt cx="94" cy="93"/>
            </a:xfrm>
          </p:grpSpPr>
          <p:sp>
            <p:nvSpPr>
              <p:cNvPr id="811" name="Oval 642">
                <a:extLst>
                  <a:ext uri="{FF2B5EF4-FFF2-40B4-BE49-F238E27FC236}">
                    <a16:creationId xmlns:a16="http://schemas.microsoft.com/office/drawing/2014/main" id="{04302F36-C8A5-BAA1-4C68-FE08D019A3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4" y="1225"/>
                <a:ext cx="42" cy="44"/>
              </a:xfrm>
              <a:prstGeom prst="ellipse">
                <a:avLst/>
              </a:prstGeom>
              <a:solidFill>
                <a:srgbClr val="42CE45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812" name="Oval 643">
                <a:extLst>
                  <a:ext uri="{FF2B5EF4-FFF2-40B4-BE49-F238E27FC236}">
                    <a16:creationId xmlns:a16="http://schemas.microsoft.com/office/drawing/2014/main" id="{064F7C35-78A3-9E60-E0D3-F30B189BA3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3" y="1205"/>
                <a:ext cx="60" cy="61"/>
              </a:xfrm>
              <a:prstGeom prst="ellipse">
                <a:avLst/>
              </a:prstGeom>
              <a:solidFill>
                <a:srgbClr val="FFFF00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813" name="Oval 644">
                <a:extLst>
                  <a:ext uri="{FF2B5EF4-FFF2-40B4-BE49-F238E27FC236}">
                    <a16:creationId xmlns:a16="http://schemas.microsoft.com/office/drawing/2014/main" id="{C69B81A0-95DE-9E46-C9A4-F2B2AAC47A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2" y="1193"/>
                <a:ext cx="43" cy="43"/>
              </a:xfrm>
              <a:prstGeom prst="ellipse">
                <a:avLst/>
              </a:prstGeom>
              <a:solidFill>
                <a:srgbClr val="42CE45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814" name="Oval 645">
                <a:extLst>
                  <a:ext uri="{FF2B5EF4-FFF2-40B4-BE49-F238E27FC236}">
                    <a16:creationId xmlns:a16="http://schemas.microsoft.com/office/drawing/2014/main" id="{144596DE-B844-F988-3934-E436A0416A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7" y="1234"/>
                <a:ext cx="51" cy="52"/>
              </a:xfrm>
              <a:prstGeom prst="ellipse">
                <a:avLst/>
              </a:prstGeom>
              <a:solidFill>
                <a:srgbClr val="42CE45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fr-FR" altLang="fr-FR"/>
              </a:p>
            </p:txBody>
          </p:sp>
        </p:grpSp>
        <p:sp>
          <p:nvSpPr>
            <p:cNvPr id="649" name="Oval 646">
              <a:extLst>
                <a:ext uri="{FF2B5EF4-FFF2-40B4-BE49-F238E27FC236}">
                  <a16:creationId xmlns:a16="http://schemas.microsoft.com/office/drawing/2014/main" id="{ACA49B2F-9446-60CB-0DDA-817A0F1267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976"/>
              <a:ext cx="61" cy="64"/>
            </a:xfrm>
            <a:prstGeom prst="ellipse">
              <a:avLst/>
            </a:prstGeom>
            <a:solidFill>
              <a:srgbClr val="42CE45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fr-FR" altLang="fr-FR"/>
            </a:p>
          </p:txBody>
        </p:sp>
        <p:grpSp>
          <p:nvGrpSpPr>
            <p:cNvPr id="650" name="Group 647">
              <a:extLst>
                <a:ext uri="{FF2B5EF4-FFF2-40B4-BE49-F238E27FC236}">
                  <a16:creationId xmlns:a16="http://schemas.microsoft.com/office/drawing/2014/main" id="{E0E35FBE-AF6B-074F-21A0-26AC199991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86" y="2352"/>
              <a:ext cx="490" cy="720"/>
              <a:chOff x="3686" y="2352"/>
              <a:chExt cx="490" cy="720"/>
            </a:xfrm>
          </p:grpSpPr>
          <p:grpSp>
            <p:nvGrpSpPr>
              <p:cNvPr id="651" name="Group 648">
                <a:extLst>
                  <a:ext uri="{FF2B5EF4-FFF2-40B4-BE49-F238E27FC236}">
                    <a16:creationId xmlns:a16="http://schemas.microsoft.com/office/drawing/2014/main" id="{7DAD9CE1-6C87-AD7B-0E59-105E014452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86" y="2912"/>
                <a:ext cx="114" cy="112"/>
                <a:chOff x="3963" y="2170"/>
                <a:chExt cx="95" cy="92"/>
              </a:xfrm>
            </p:grpSpPr>
            <p:sp>
              <p:nvSpPr>
                <p:cNvPr id="772" name="Oval 649">
                  <a:extLst>
                    <a:ext uri="{FF2B5EF4-FFF2-40B4-BE49-F238E27FC236}">
                      <a16:creationId xmlns:a16="http://schemas.microsoft.com/office/drawing/2014/main" id="{FD8190E8-1C65-C0E5-2B60-926B33B96C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63" y="2202"/>
                  <a:ext cx="43" cy="43"/>
                </a:xfrm>
                <a:prstGeom prst="ellipse">
                  <a:avLst/>
                </a:prstGeom>
                <a:solidFill>
                  <a:srgbClr val="42CE45"/>
                </a:solidFill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773" name="Oval 650">
                  <a:extLst>
                    <a:ext uri="{FF2B5EF4-FFF2-40B4-BE49-F238E27FC236}">
                      <a16:creationId xmlns:a16="http://schemas.microsoft.com/office/drawing/2014/main" id="{A0AB02BD-B7B8-175C-453B-DFDFFA77A7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09" y="2173"/>
                  <a:ext cx="38" cy="38"/>
                </a:xfrm>
                <a:prstGeom prst="ellipse">
                  <a:avLst/>
                </a:prstGeom>
                <a:solidFill>
                  <a:srgbClr val="42CE45"/>
                </a:solidFill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grpSp>
              <p:nvGrpSpPr>
                <p:cNvPr id="774" name="Group 651">
                  <a:extLst>
                    <a:ext uri="{FF2B5EF4-FFF2-40B4-BE49-F238E27FC236}">
                      <a16:creationId xmlns:a16="http://schemas.microsoft.com/office/drawing/2014/main" id="{22D7376D-33B4-D574-7670-B946F9B67C2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983" y="2182"/>
                  <a:ext cx="59" cy="60"/>
                  <a:chOff x="3983" y="2182"/>
                  <a:chExt cx="59" cy="60"/>
                </a:xfrm>
              </p:grpSpPr>
              <p:grpSp>
                <p:nvGrpSpPr>
                  <p:cNvPr id="777" name="Group 652">
                    <a:extLst>
                      <a:ext uri="{FF2B5EF4-FFF2-40B4-BE49-F238E27FC236}">
                        <a16:creationId xmlns:a16="http://schemas.microsoft.com/office/drawing/2014/main" id="{7C6B1A9A-388E-8D78-87AF-1A6A195108F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983" y="2182"/>
                    <a:ext cx="59" cy="60"/>
                    <a:chOff x="3983" y="2182"/>
                    <a:chExt cx="59" cy="60"/>
                  </a:xfrm>
                </p:grpSpPr>
                <p:sp>
                  <p:nvSpPr>
                    <p:cNvPr id="779" name="Oval 653">
                      <a:extLst>
                        <a:ext uri="{FF2B5EF4-FFF2-40B4-BE49-F238E27FC236}">
                          <a16:creationId xmlns:a16="http://schemas.microsoft.com/office/drawing/2014/main" id="{3432D9EC-515B-84C8-463E-1C2301FF640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83" y="2182"/>
                      <a:ext cx="59" cy="60"/>
                    </a:xfrm>
                    <a:prstGeom prst="ellipse">
                      <a:avLst/>
                    </a:prstGeom>
                    <a:solidFill>
                      <a:srgbClr val="CCCC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80" name="Oval 654">
                      <a:extLst>
                        <a:ext uri="{FF2B5EF4-FFF2-40B4-BE49-F238E27FC236}">
                          <a16:creationId xmlns:a16="http://schemas.microsoft.com/office/drawing/2014/main" id="{8F7475DD-3B23-86B7-C283-A1238976A25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83" y="2182"/>
                      <a:ext cx="58" cy="58"/>
                    </a:xfrm>
                    <a:prstGeom prst="ellipse">
                      <a:avLst/>
                    </a:prstGeom>
                    <a:solidFill>
                      <a:srgbClr val="CCCC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81" name="Oval 655">
                      <a:extLst>
                        <a:ext uri="{FF2B5EF4-FFF2-40B4-BE49-F238E27FC236}">
                          <a16:creationId xmlns:a16="http://schemas.microsoft.com/office/drawing/2014/main" id="{F67F145F-9E90-DC3C-D102-37AE7198CEB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83" y="2182"/>
                      <a:ext cx="57" cy="58"/>
                    </a:xfrm>
                    <a:prstGeom prst="ellipse">
                      <a:avLst/>
                    </a:prstGeom>
                    <a:solidFill>
                      <a:srgbClr val="CCCC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82" name="Oval 656">
                      <a:extLst>
                        <a:ext uri="{FF2B5EF4-FFF2-40B4-BE49-F238E27FC236}">
                          <a16:creationId xmlns:a16="http://schemas.microsoft.com/office/drawing/2014/main" id="{1AE2B50E-E23A-936B-3736-12EFEFC6D37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84" y="2183"/>
                      <a:ext cx="55" cy="56"/>
                    </a:xfrm>
                    <a:prstGeom prst="ellipse">
                      <a:avLst/>
                    </a:prstGeom>
                    <a:solidFill>
                      <a:srgbClr val="CCCD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83" name="Oval 657">
                      <a:extLst>
                        <a:ext uri="{FF2B5EF4-FFF2-40B4-BE49-F238E27FC236}">
                          <a16:creationId xmlns:a16="http://schemas.microsoft.com/office/drawing/2014/main" id="{1005AB0C-52D5-E290-AC74-33B1BCE83FC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85" y="2184"/>
                      <a:ext cx="53" cy="54"/>
                    </a:xfrm>
                    <a:prstGeom prst="ellipse">
                      <a:avLst/>
                    </a:prstGeom>
                    <a:solidFill>
                      <a:srgbClr val="CDCE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84" name="Oval 658">
                      <a:extLst>
                        <a:ext uri="{FF2B5EF4-FFF2-40B4-BE49-F238E27FC236}">
                          <a16:creationId xmlns:a16="http://schemas.microsoft.com/office/drawing/2014/main" id="{21061F7C-3B5E-161E-D9A4-4DD00F74E19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86" y="2185"/>
                      <a:ext cx="51" cy="52"/>
                    </a:xfrm>
                    <a:prstGeom prst="ellipse">
                      <a:avLst/>
                    </a:prstGeom>
                    <a:solidFill>
                      <a:srgbClr val="CDC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85" name="Oval 659">
                      <a:extLst>
                        <a:ext uri="{FF2B5EF4-FFF2-40B4-BE49-F238E27FC236}">
                          <a16:creationId xmlns:a16="http://schemas.microsoft.com/office/drawing/2014/main" id="{6B18BCFD-6684-C772-E91E-CCBF8C81759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87" y="2186"/>
                      <a:ext cx="49" cy="50"/>
                    </a:xfrm>
                    <a:prstGeom prst="ellipse">
                      <a:avLst/>
                    </a:prstGeom>
                    <a:solidFill>
                      <a:srgbClr val="CED0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86" name="Oval 660">
                      <a:extLst>
                        <a:ext uri="{FF2B5EF4-FFF2-40B4-BE49-F238E27FC236}">
                          <a16:creationId xmlns:a16="http://schemas.microsoft.com/office/drawing/2014/main" id="{A6EDB6F8-0AD8-A880-0597-CFADAC5142B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88" y="2187"/>
                      <a:ext cx="48" cy="48"/>
                    </a:xfrm>
                    <a:prstGeom prst="ellipse">
                      <a:avLst/>
                    </a:prstGeom>
                    <a:solidFill>
                      <a:srgbClr val="CED1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87" name="Oval 661">
                      <a:extLst>
                        <a:ext uri="{FF2B5EF4-FFF2-40B4-BE49-F238E27FC236}">
                          <a16:creationId xmlns:a16="http://schemas.microsoft.com/office/drawing/2014/main" id="{21377C3D-F50F-978C-72D8-737AE31F8C1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89" y="2188"/>
                      <a:ext cx="46" cy="46"/>
                    </a:xfrm>
                    <a:prstGeom prst="ellipse">
                      <a:avLst/>
                    </a:prstGeom>
                    <a:solidFill>
                      <a:srgbClr val="CFD3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88" name="Oval 662">
                      <a:extLst>
                        <a:ext uri="{FF2B5EF4-FFF2-40B4-BE49-F238E27FC236}">
                          <a16:creationId xmlns:a16="http://schemas.microsoft.com/office/drawing/2014/main" id="{5F774EAB-785A-7DDF-D80C-CAD94732A5C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89" y="2189"/>
                      <a:ext cx="44" cy="44"/>
                    </a:xfrm>
                    <a:prstGeom prst="ellipse">
                      <a:avLst/>
                    </a:prstGeom>
                    <a:solidFill>
                      <a:srgbClr val="D0D4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89" name="Oval 663">
                      <a:extLst>
                        <a:ext uri="{FF2B5EF4-FFF2-40B4-BE49-F238E27FC236}">
                          <a16:creationId xmlns:a16="http://schemas.microsoft.com/office/drawing/2014/main" id="{51ECE601-2401-E3D4-E291-C1BF7658F24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90" y="2190"/>
                      <a:ext cx="42" cy="42"/>
                    </a:xfrm>
                    <a:prstGeom prst="ellipse">
                      <a:avLst/>
                    </a:prstGeom>
                    <a:solidFill>
                      <a:srgbClr val="D1D6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90" name="Oval 664">
                      <a:extLst>
                        <a:ext uri="{FF2B5EF4-FFF2-40B4-BE49-F238E27FC236}">
                          <a16:creationId xmlns:a16="http://schemas.microsoft.com/office/drawing/2014/main" id="{1493FAAE-A923-FE7C-529C-FD1D8F9785E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92" y="2191"/>
                      <a:ext cx="39" cy="40"/>
                    </a:xfrm>
                    <a:prstGeom prst="ellipse">
                      <a:avLst/>
                    </a:prstGeom>
                    <a:solidFill>
                      <a:srgbClr val="D2D8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91" name="Oval 665">
                      <a:extLst>
                        <a:ext uri="{FF2B5EF4-FFF2-40B4-BE49-F238E27FC236}">
                          <a16:creationId xmlns:a16="http://schemas.microsoft.com/office/drawing/2014/main" id="{AD160A3A-DC64-DA3A-55C5-9BA26B908CC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93" y="2192"/>
                      <a:ext cx="37" cy="38"/>
                    </a:xfrm>
                    <a:prstGeom prst="ellipse">
                      <a:avLst/>
                    </a:prstGeom>
                    <a:solidFill>
                      <a:srgbClr val="D3DA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92" name="Oval 666">
                      <a:extLst>
                        <a:ext uri="{FF2B5EF4-FFF2-40B4-BE49-F238E27FC236}">
                          <a16:creationId xmlns:a16="http://schemas.microsoft.com/office/drawing/2014/main" id="{BBB76C82-6B68-BC50-55F7-76B510C1CE1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94" y="2193"/>
                      <a:ext cx="36" cy="36"/>
                    </a:xfrm>
                    <a:prstGeom prst="ellipse">
                      <a:avLst/>
                    </a:prstGeom>
                    <a:solidFill>
                      <a:srgbClr val="D4DD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93" name="Oval 667">
                      <a:extLst>
                        <a:ext uri="{FF2B5EF4-FFF2-40B4-BE49-F238E27FC236}">
                          <a16:creationId xmlns:a16="http://schemas.microsoft.com/office/drawing/2014/main" id="{4B4EB931-AC6D-C7BF-9A32-DC5869779E2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95" y="2193"/>
                      <a:ext cx="34" cy="35"/>
                    </a:xfrm>
                    <a:prstGeom prst="ellipse">
                      <a:avLst/>
                    </a:prstGeom>
                    <a:solidFill>
                      <a:srgbClr val="D5D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94" name="Oval 668">
                      <a:extLst>
                        <a:ext uri="{FF2B5EF4-FFF2-40B4-BE49-F238E27FC236}">
                          <a16:creationId xmlns:a16="http://schemas.microsoft.com/office/drawing/2014/main" id="{62CB17AA-4950-4B49-14BB-281E0D93DA7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95" y="2194"/>
                      <a:ext cx="33" cy="34"/>
                    </a:xfrm>
                    <a:prstGeom prst="ellipse">
                      <a:avLst/>
                    </a:prstGeom>
                    <a:solidFill>
                      <a:srgbClr val="D6E1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95" name="Oval 669">
                      <a:extLst>
                        <a:ext uri="{FF2B5EF4-FFF2-40B4-BE49-F238E27FC236}">
                          <a16:creationId xmlns:a16="http://schemas.microsoft.com/office/drawing/2014/main" id="{8967B9F4-663D-879D-65F9-CF4B5DC4358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96" y="2196"/>
                      <a:ext cx="31" cy="31"/>
                    </a:xfrm>
                    <a:prstGeom prst="ellipse">
                      <a:avLst/>
                    </a:prstGeom>
                    <a:solidFill>
                      <a:srgbClr val="D7E4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96" name="Oval 670">
                      <a:extLst>
                        <a:ext uri="{FF2B5EF4-FFF2-40B4-BE49-F238E27FC236}">
                          <a16:creationId xmlns:a16="http://schemas.microsoft.com/office/drawing/2014/main" id="{D4B63B35-6E75-5DAC-A403-E639FF29004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97" y="2197"/>
                      <a:ext cx="29" cy="29"/>
                    </a:xfrm>
                    <a:prstGeom prst="ellipse">
                      <a:avLst/>
                    </a:prstGeom>
                    <a:solidFill>
                      <a:srgbClr val="D9E6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97" name="Oval 671">
                      <a:extLst>
                        <a:ext uri="{FF2B5EF4-FFF2-40B4-BE49-F238E27FC236}">
                          <a16:creationId xmlns:a16="http://schemas.microsoft.com/office/drawing/2014/main" id="{C2192C25-A6A8-1E44-4D20-214463A66E1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98" y="2198"/>
                      <a:ext cx="27" cy="27"/>
                    </a:xfrm>
                    <a:prstGeom prst="ellipse">
                      <a:avLst/>
                    </a:prstGeom>
                    <a:solidFill>
                      <a:srgbClr val="DAE9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98" name="Oval 672">
                      <a:extLst>
                        <a:ext uri="{FF2B5EF4-FFF2-40B4-BE49-F238E27FC236}">
                          <a16:creationId xmlns:a16="http://schemas.microsoft.com/office/drawing/2014/main" id="{B5DAD23B-7D48-7438-F11C-5C93BF5E229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99" y="2199"/>
                      <a:ext cx="25" cy="25"/>
                    </a:xfrm>
                    <a:prstGeom prst="ellipse">
                      <a:avLst/>
                    </a:prstGeom>
                    <a:solidFill>
                      <a:srgbClr val="DBEB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99" name="Oval 673">
                      <a:extLst>
                        <a:ext uri="{FF2B5EF4-FFF2-40B4-BE49-F238E27FC236}">
                          <a16:creationId xmlns:a16="http://schemas.microsoft.com/office/drawing/2014/main" id="{41A4971D-CC04-7556-0E6D-C5DBBD4BF70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00" y="2199"/>
                      <a:ext cx="24" cy="24"/>
                    </a:xfrm>
                    <a:prstGeom prst="ellipse">
                      <a:avLst/>
                    </a:prstGeom>
                    <a:solidFill>
                      <a:srgbClr val="DCED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800" name="Oval 674">
                      <a:extLst>
                        <a:ext uri="{FF2B5EF4-FFF2-40B4-BE49-F238E27FC236}">
                          <a16:creationId xmlns:a16="http://schemas.microsoft.com/office/drawing/2014/main" id="{2D7EBCF1-F651-4C3B-1E18-5D4F1D4EC26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01" y="2200"/>
                      <a:ext cx="22" cy="22"/>
                    </a:xfrm>
                    <a:prstGeom prst="ellipse">
                      <a:avLst/>
                    </a:prstGeom>
                    <a:solidFill>
                      <a:srgbClr val="DDE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801" name="Oval 675">
                      <a:extLst>
                        <a:ext uri="{FF2B5EF4-FFF2-40B4-BE49-F238E27FC236}">
                          <a16:creationId xmlns:a16="http://schemas.microsoft.com/office/drawing/2014/main" id="{2CD79510-F6DB-D2E9-1D66-6E2943F395D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02" y="2201"/>
                      <a:ext cx="20" cy="21"/>
                    </a:xfrm>
                    <a:prstGeom prst="ellipse">
                      <a:avLst/>
                    </a:prstGeom>
                    <a:solidFill>
                      <a:srgbClr val="DEF1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802" name="Oval 676">
                      <a:extLst>
                        <a:ext uri="{FF2B5EF4-FFF2-40B4-BE49-F238E27FC236}">
                          <a16:creationId xmlns:a16="http://schemas.microsoft.com/office/drawing/2014/main" id="{592CA9D3-0EA8-2700-D512-5077229DED8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03" y="2202"/>
                      <a:ext cx="18" cy="19"/>
                    </a:xfrm>
                    <a:prstGeom prst="ellipse">
                      <a:avLst/>
                    </a:prstGeom>
                    <a:solidFill>
                      <a:srgbClr val="DFF2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803" name="Oval 677">
                      <a:extLst>
                        <a:ext uri="{FF2B5EF4-FFF2-40B4-BE49-F238E27FC236}">
                          <a16:creationId xmlns:a16="http://schemas.microsoft.com/office/drawing/2014/main" id="{1F1C8392-2BDD-E160-4CD5-C3355AF5864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04" y="2204"/>
                      <a:ext cx="16" cy="16"/>
                    </a:xfrm>
                    <a:prstGeom prst="ellipse">
                      <a:avLst/>
                    </a:prstGeom>
                    <a:solidFill>
                      <a:srgbClr val="DFF4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804" name="Oval 678">
                      <a:extLst>
                        <a:ext uri="{FF2B5EF4-FFF2-40B4-BE49-F238E27FC236}">
                          <a16:creationId xmlns:a16="http://schemas.microsoft.com/office/drawing/2014/main" id="{3ADD8A9E-50EB-1112-E0BF-F432F8EE8BD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05" y="2205"/>
                      <a:ext cx="13" cy="13"/>
                    </a:xfrm>
                    <a:prstGeom prst="ellipse">
                      <a:avLst/>
                    </a:prstGeom>
                    <a:solidFill>
                      <a:srgbClr val="E0F5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805" name="Oval 679">
                      <a:extLst>
                        <a:ext uri="{FF2B5EF4-FFF2-40B4-BE49-F238E27FC236}">
                          <a16:creationId xmlns:a16="http://schemas.microsoft.com/office/drawing/2014/main" id="{6F85F4DF-0562-0DD9-CF5B-18292CFE759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06" y="2205"/>
                      <a:ext cx="12" cy="12"/>
                    </a:xfrm>
                    <a:prstGeom prst="ellipse">
                      <a:avLst/>
                    </a:prstGeom>
                    <a:solidFill>
                      <a:srgbClr val="E1F6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806" name="Oval 680">
                      <a:extLst>
                        <a:ext uri="{FF2B5EF4-FFF2-40B4-BE49-F238E27FC236}">
                          <a16:creationId xmlns:a16="http://schemas.microsoft.com/office/drawing/2014/main" id="{019BD54D-3E89-41AF-463C-48E36F34679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07" y="2206"/>
                      <a:ext cx="10" cy="11"/>
                    </a:xfrm>
                    <a:prstGeom prst="ellipse">
                      <a:avLst/>
                    </a:prstGeom>
                    <a:solidFill>
                      <a:srgbClr val="E1F7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807" name="Oval 681">
                      <a:extLst>
                        <a:ext uri="{FF2B5EF4-FFF2-40B4-BE49-F238E27FC236}">
                          <a16:creationId xmlns:a16="http://schemas.microsoft.com/office/drawing/2014/main" id="{0506AD78-19B8-163D-7A0C-745E294E155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07" y="2207"/>
                      <a:ext cx="9" cy="9"/>
                    </a:xfrm>
                    <a:prstGeom prst="ellipse">
                      <a:avLst/>
                    </a:prstGeom>
                    <a:solidFill>
                      <a:srgbClr val="E2F8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808" name="Oval 682">
                      <a:extLst>
                        <a:ext uri="{FF2B5EF4-FFF2-40B4-BE49-F238E27FC236}">
                          <a16:creationId xmlns:a16="http://schemas.microsoft.com/office/drawing/2014/main" id="{A6BFCAD6-9E3B-AE4B-8104-4C896DAA453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08" y="2208"/>
                      <a:ext cx="7" cy="7"/>
                    </a:xfrm>
                    <a:prstGeom prst="ellipse">
                      <a:avLst/>
                    </a:prstGeom>
                    <a:solidFill>
                      <a:srgbClr val="E2F8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809" name="Oval 683">
                      <a:extLst>
                        <a:ext uri="{FF2B5EF4-FFF2-40B4-BE49-F238E27FC236}">
                          <a16:creationId xmlns:a16="http://schemas.microsoft.com/office/drawing/2014/main" id="{A6380353-7EB2-6C03-1DAF-124AEB53358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09" y="2209"/>
                      <a:ext cx="5" cy="5"/>
                    </a:xfrm>
                    <a:prstGeom prst="ellipse">
                      <a:avLst/>
                    </a:prstGeom>
                    <a:solidFill>
                      <a:srgbClr val="E2F9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810" name="Oval 684">
                      <a:extLst>
                        <a:ext uri="{FF2B5EF4-FFF2-40B4-BE49-F238E27FC236}">
                          <a16:creationId xmlns:a16="http://schemas.microsoft.com/office/drawing/2014/main" id="{F4115A82-A738-2623-A60D-60E9375C826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10" y="2210"/>
                      <a:ext cx="3" cy="3"/>
                    </a:xfrm>
                    <a:prstGeom prst="ellipse">
                      <a:avLst/>
                    </a:prstGeom>
                    <a:solidFill>
                      <a:srgbClr val="E2F9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</p:grpSp>
              <p:sp>
                <p:nvSpPr>
                  <p:cNvPr id="778" name="Oval 685">
                    <a:extLst>
                      <a:ext uri="{FF2B5EF4-FFF2-40B4-BE49-F238E27FC236}">
                        <a16:creationId xmlns:a16="http://schemas.microsoft.com/office/drawing/2014/main" id="{C9C16FFF-B395-08AD-7326-0DEACAD0B44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983" y="2182"/>
                    <a:ext cx="59" cy="60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</p:grpSp>
            <p:sp>
              <p:nvSpPr>
                <p:cNvPr id="775" name="Oval 686">
                  <a:extLst>
                    <a:ext uri="{FF2B5EF4-FFF2-40B4-BE49-F238E27FC236}">
                      <a16:creationId xmlns:a16="http://schemas.microsoft.com/office/drawing/2014/main" id="{31628BFD-0C90-3893-948F-04F9BF470F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72" y="2170"/>
                  <a:ext cx="42" cy="42"/>
                </a:xfrm>
                <a:prstGeom prst="ellipse">
                  <a:avLst/>
                </a:prstGeom>
                <a:solidFill>
                  <a:srgbClr val="42CE45"/>
                </a:solidFill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776" name="Oval 687">
                  <a:extLst>
                    <a:ext uri="{FF2B5EF4-FFF2-40B4-BE49-F238E27FC236}">
                      <a16:creationId xmlns:a16="http://schemas.microsoft.com/office/drawing/2014/main" id="{90234263-4F49-C26A-6EB4-AB57C2F4C8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07" y="2211"/>
                  <a:ext cx="51" cy="51"/>
                </a:xfrm>
                <a:prstGeom prst="ellipse">
                  <a:avLst/>
                </a:prstGeom>
                <a:solidFill>
                  <a:srgbClr val="42CE45"/>
                </a:solidFill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</p:grpSp>
          <p:grpSp>
            <p:nvGrpSpPr>
              <p:cNvPr id="652" name="Group 688">
                <a:extLst>
                  <a:ext uri="{FF2B5EF4-FFF2-40B4-BE49-F238E27FC236}">
                    <a16:creationId xmlns:a16="http://schemas.microsoft.com/office/drawing/2014/main" id="{83BF1FAB-190D-9762-BE79-46874F5BC15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66" y="2960"/>
                <a:ext cx="114" cy="112"/>
                <a:chOff x="3963" y="2170"/>
                <a:chExt cx="95" cy="92"/>
              </a:xfrm>
            </p:grpSpPr>
            <p:sp>
              <p:nvSpPr>
                <p:cNvPr id="733" name="Oval 689">
                  <a:extLst>
                    <a:ext uri="{FF2B5EF4-FFF2-40B4-BE49-F238E27FC236}">
                      <a16:creationId xmlns:a16="http://schemas.microsoft.com/office/drawing/2014/main" id="{F4ADE3F5-CFFD-D04E-4D09-CCA574A476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63" y="2202"/>
                  <a:ext cx="43" cy="43"/>
                </a:xfrm>
                <a:prstGeom prst="ellipse">
                  <a:avLst/>
                </a:prstGeom>
                <a:solidFill>
                  <a:srgbClr val="42CE45"/>
                </a:solidFill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734" name="Oval 690">
                  <a:extLst>
                    <a:ext uri="{FF2B5EF4-FFF2-40B4-BE49-F238E27FC236}">
                      <a16:creationId xmlns:a16="http://schemas.microsoft.com/office/drawing/2014/main" id="{4109287B-7589-259A-D58E-CF690CEEDE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09" y="2173"/>
                  <a:ext cx="38" cy="38"/>
                </a:xfrm>
                <a:prstGeom prst="ellipse">
                  <a:avLst/>
                </a:prstGeom>
                <a:solidFill>
                  <a:srgbClr val="42CE45"/>
                </a:solidFill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grpSp>
              <p:nvGrpSpPr>
                <p:cNvPr id="735" name="Group 691">
                  <a:extLst>
                    <a:ext uri="{FF2B5EF4-FFF2-40B4-BE49-F238E27FC236}">
                      <a16:creationId xmlns:a16="http://schemas.microsoft.com/office/drawing/2014/main" id="{F14372B9-AECD-2294-2A8E-11A6093A0F1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983" y="2182"/>
                  <a:ext cx="59" cy="60"/>
                  <a:chOff x="3983" y="2182"/>
                  <a:chExt cx="59" cy="60"/>
                </a:xfrm>
              </p:grpSpPr>
              <p:grpSp>
                <p:nvGrpSpPr>
                  <p:cNvPr id="738" name="Group 692">
                    <a:extLst>
                      <a:ext uri="{FF2B5EF4-FFF2-40B4-BE49-F238E27FC236}">
                        <a16:creationId xmlns:a16="http://schemas.microsoft.com/office/drawing/2014/main" id="{45115D0E-58EB-4FE0-7AAA-820878D7954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983" y="2182"/>
                    <a:ext cx="59" cy="60"/>
                    <a:chOff x="3983" y="2182"/>
                    <a:chExt cx="59" cy="60"/>
                  </a:xfrm>
                </p:grpSpPr>
                <p:sp>
                  <p:nvSpPr>
                    <p:cNvPr id="740" name="Oval 693">
                      <a:extLst>
                        <a:ext uri="{FF2B5EF4-FFF2-40B4-BE49-F238E27FC236}">
                          <a16:creationId xmlns:a16="http://schemas.microsoft.com/office/drawing/2014/main" id="{9E64ED34-3480-F851-4F09-BE04C383F99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83" y="2182"/>
                      <a:ext cx="59" cy="60"/>
                    </a:xfrm>
                    <a:prstGeom prst="ellipse">
                      <a:avLst/>
                    </a:prstGeom>
                    <a:solidFill>
                      <a:srgbClr val="CCCC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41" name="Oval 694">
                      <a:extLst>
                        <a:ext uri="{FF2B5EF4-FFF2-40B4-BE49-F238E27FC236}">
                          <a16:creationId xmlns:a16="http://schemas.microsoft.com/office/drawing/2014/main" id="{BBD2CDDB-5F36-0360-5E8B-3D7AE7775A1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83" y="2182"/>
                      <a:ext cx="58" cy="58"/>
                    </a:xfrm>
                    <a:prstGeom prst="ellipse">
                      <a:avLst/>
                    </a:prstGeom>
                    <a:solidFill>
                      <a:srgbClr val="CCCC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42" name="Oval 695">
                      <a:extLst>
                        <a:ext uri="{FF2B5EF4-FFF2-40B4-BE49-F238E27FC236}">
                          <a16:creationId xmlns:a16="http://schemas.microsoft.com/office/drawing/2014/main" id="{55FE88D4-F51F-4A4C-89CD-CBAC434D1C6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83" y="2182"/>
                      <a:ext cx="57" cy="58"/>
                    </a:xfrm>
                    <a:prstGeom prst="ellipse">
                      <a:avLst/>
                    </a:prstGeom>
                    <a:solidFill>
                      <a:srgbClr val="CCCC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43" name="Oval 696">
                      <a:extLst>
                        <a:ext uri="{FF2B5EF4-FFF2-40B4-BE49-F238E27FC236}">
                          <a16:creationId xmlns:a16="http://schemas.microsoft.com/office/drawing/2014/main" id="{FC603417-0304-6E8D-1D0D-8DDC9E18D7D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84" y="2183"/>
                      <a:ext cx="55" cy="56"/>
                    </a:xfrm>
                    <a:prstGeom prst="ellipse">
                      <a:avLst/>
                    </a:prstGeom>
                    <a:solidFill>
                      <a:srgbClr val="CCCD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44" name="Oval 697">
                      <a:extLst>
                        <a:ext uri="{FF2B5EF4-FFF2-40B4-BE49-F238E27FC236}">
                          <a16:creationId xmlns:a16="http://schemas.microsoft.com/office/drawing/2014/main" id="{AD8AE5E3-D704-523E-959E-1B61F3CAED1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85" y="2184"/>
                      <a:ext cx="53" cy="54"/>
                    </a:xfrm>
                    <a:prstGeom prst="ellipse">
                      <a:avLst/>
                    </a:prstGeom>
                    <a:solidFill>
                      <a:srgbClr val="CDCE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45" name="Oval 698">
                      <a:extLst>
                        <a:ext uri="{FF2B5EF4-FFF2-40B4-BE49-F238E27FC236}">
                          <a16:creationId xmlns:a16="http://schemas.microsoft.com/office/drawing/2014/main" id="{56174733-6FE4-7C62-884F-D1346BEBC28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86" y="2185"/>
                      <a:ext cx="51" cy="52"/>
                    </a:xfrm>
                    <a:prstGeom prst="ellipse">
                      <a:avLst/>
                    </a:prstGeom>
                    <a:solidFill>
                      <a:srgbClr val="CDC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46" name="Oval 699">
                      <a:extLst>
                        <a:ext uri="{FF2B5EF4-FFF2-40B4-BE49-F238E27FC236}">
                          <a16:creationId xmlns:a16="http://schemas.microsoft.com/office/drawing/2014/main" id="{BEF50ADD-F57A-16BA-C443-7C79BEF4E70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87" y="2186"/>
                      <a:ext cx="49" cy="50"/>
                    </a:xfrm>
                    <a:prstGeom prst="ellipse">
                      <a:avLst/>
                    </a:prstGeom>
                    <a:solidFill>
                      <a:srgbClr val="CED0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47" name="Oval 700">
                      <a:extLst>
                        <a:ext uri="{FF2B5EF4-FFF2-40B4-BE49-F238E27FC236}">
                          <a16:creationId xmlns:a16="http://schemas.microsoft.com/office/drawing/2014/main" id="{F1B4D08A-CD32-B272-7321-9154225C559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88" y="2187"/>
                      <a:ext cx="48" cy="48"/>
                    </a:xfrm>
                    <a:prstGeom prst="ellipse">
                      <a:avLst/>
                    </a:prstGeom>
                    <a:solidFill>
                      <a:srgbClr val="CED1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48" name="Oval 701">
                      <a:extLst>
                        <a:ext uri="{FF2B5EF4-FFF2-40B4-BE49-F238E27FC236}">
                          <a16:creationId xmlns:a16="http://schemas.microsoft.com/office/drawing/2014/main" id="{509CFD37-A6FC-9DC9-4181-84C3004909E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89" y="2188"/>
                      <a:ext cx="46" cy="46"/>
                    </a:xfrm>
                    <a:prstGeom prst="ellipse">
                      <a:avLst/>
                    </a:prstGeom>
                    <a:solidFill>
                      <a:srgbClr val="CFD3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49" name="Oval 702">
                      <a:extLst>
                        <a:ext uri="{FF2B5EF4-FFF2-40B4-BE49-F238E27FC236}">
                          <a16:creationId xmlns:a16="http://schemas.microsoft.com/office/drawing/2014/main" id="{59203EC6-F9F7-F456-E2BB-033E6629CE3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89" y="2189"/>
                      <a:ext cx="44" cy="44"/>
                    </a:xfrm>
                    <a:prstGeom prst="ellipse">
                      <a:avLst/>
                    </a:prstGeom>
                    <a:solidFill>
                      <a:srgbClr val="D0D4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50" name="Oval 703">
                      <a:extLst>
                        <a:ext uri="{FF2B5EF4-FFF2-40B4-BE49-F238E27FC236}">
                          <a16:creationId xmlns:a16="http://schemas.microsoft.com/office/drawing/2014/main" id="{59B95782-3621-028F-64FC-F42CC42ADD8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90" y="2190"/>
                      <a:ext cx="42" cy="42"/>
                    </a:xfrm>
                    <a:prstGeom prst="ellipse">
                      <a:avLst/>
                    </a:prstGeom>
                    <a:solidFill>
                      <a:srgbClr val="D1D6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51" name="Oval 704">
                      <a:extLst>
                        <a:ext uri="{FF2B5EF4-FFF2-40B4-BE49-F238E27FC236}">
                          <a16:creationId xmlns:a16="http://schemas.microsoft.com/office/drawing/2014/main" id="{1C8AF860-4490-ED52-F203-3F45B9AAB6C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92" y="2191"/>
                      <a:ext cx="39" cy="40"/>
                    </a:xfrm>
                    <a:prstGeom prst="ellipse">
                      <a:avLst/>
                    </a:prstGeom>
                    <a:solidFill>
                      <a:srgbClr val="D2D8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52" name="Oval 705">
                      <a:extLst>
                        <a:ext uri="{FF2B5EF4-FFF2-40B4-BE49-F238E27FC236}">
                          <a16:creationId xmlns:a16="http://schemas.microsoft.com/office/drawing/2014/main" id="{C4B132CD-81B1-6945-191C-77C1019B774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93" y="2192"/>
                      <a:ext cx="37" cy="38"/>
                    </a:xfrm>
                    <a:prstGeom prst="ellipse">
                      <a:avLst/>
                    </a:prstGeom>
                    <a:solidFill>
                      <a:srgbClr val="D3DA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53" name="Oval 706">
                      <a:extLst>
                        <a:ext uri="{FF2B5EF4-FFF2-40B4-BE49-F238E27FC236}">
                          <a16:creationId xmlns:a16="http://schemas.microsoft.com/office/drawing/2014/main" id="{63C6D426-E5FF-BEDF-CF6F-9229E0CE47C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94" y="2193"/>
                      <a:ext cx="36" cy="36"/>
                    </a:xfrm>
                    <a:prstGeom prst="ellipse">
                      <a:avLst/>
                    </a:prstGeom>
                    <a:solidFill>
                      <a:srgbClr val="D4DD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54" name="Oval 707">
                      <a:extLst>
                        <a:ext uri="{FF2B5EF4-FFF2-40B4-BE49-F238E27FC236}">
                          <a16:creationId xmlns:a16="http://schemas.microsoft.com/office/drawing/2014/main" id="{9C9E47E9-4F31-B7F2-584C-99CFB48294F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95" y="2193"/>
                      <a:ext cx="34" cy="35"/>
                    </a:xfrm>
                    <a:prstGeom prst="ellipse">
                      <a:avLst/>
                    </a:prstGeom>
                    <a:solidFill>
                      <a:srgbClr val="D5D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55" name="Oval 708">
                      <a:extLst>
                        <a:ext uri="{FF2B5EF4-FFF2-40B4-BE49-F238E27FC236}">
                          <a16:creationId xmlns:a16="http://schemas.microsoft.com/office/drawing/2014/main" id="{E0163320-CC71-2C89-BB81-A8A814921E1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95" y="2194"/>
                      <a:ext cx="33" cy="34"/>
                    </a:xfrm>
                    <a:prstGeom prst="ellipse">
                      <a:avLst/>
                    </a:prstGeom>
                    <a:solidFill>
                      <a:srgbClr val="D6E1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56" name="Oval 709">
                      <a:extLst>
                        <a:ext uri="{FF2B5EF4-FFF2-40B4-BE49-F238E27FC236}">
                          <a16:creationId xmlns:a16="http://schemas.microsoft.com/office/drawing/2014/main" id="{991CC1CB-1888-E23A-001D-AD7C078883F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96" y="2196"/>
                      <a:ext cx="31" cy="31"/>
                    </a:xfrm>
                    <a:prstGeom prst="ellipse">
                      <a:avLst/>
                    </a:prstGeom>
                    <a:solidFill>
                      <a:srgbClr val="D7E4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57" name="Oval 710">
                      <a:extLst>
                        <a:ext uri="{FF2B5EF4-FFF2-40B4-BE49-F238E27FC236}">
                          <a16:creationId xmlns:a16="http://schemas.microsoft.com/office/drawing/2014/main" id="{A4E28BD5-2192-7C94-3A6C-C55C75C7CD2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97" y="2197"/>
                      <a:ext cx="29" cy="29"/>
                    </a:xfrm>
                    <a:prstGeom prst="ellipse">
                      <a:avLst/>
                    </a:prstGeom>
                    <a:solidFill>
                      <a:srgbClr val="D9E6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58" name="Oval 711">
                      <a:extLst>
                        <a:ext uri="{FF2B5EF4-FFF2-40B4-BE49-F238E27FC236}">
                          <a16:creationId xmlns:a16="http://schemas.microsoft.com/office/drawing/2014/main" id="{1550760E-B948-19ED-0B5E-071B49205B5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98" y="2198"/>
                      <a:ext cx="27" cy="27"/>
                    </a:xfrm>
                    <a:prstGeom prst="ellipse">
                      <a:avLst/>
                    </a:prstGeom>
                    <a:solidFill>
                      <a:srgbClr val="DAE9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59" name="Oval 712">
                      <a:extLst>
                        <a:ext uri="{FF2B5EF4-FFF2-40B4-BE49-F238E27FC236}">
                          <a16:creationId xmlns:a16="http://schemas.microsoft.com/office/drawing/2014/main" id="{E4692140-2F81-1BE1-79D1-280216BEEFD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99" y="2199"/>
                      <a:ext cx="25" cy="25"/>
                    </a:xfrm>
                    <a:prstGeom prst="ellipse">
                      <a:avLst/>
                    </a:prstGeom>
                    <a:solidFill>
                      <a:srgbClr val="DBEB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60" name="Oval 713">
                      <a:extLst>
                        <a:ext uri="{FF2B5EF4-FFF2-40B4-BE49-F238E27FC236}">
                          <a16:creationId xmlns:a16="http://schemas.microsoft.com/office/drawing/2014/main" id="{C646F019-6DB9-D2A4-0EF6-C9981E336A1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00" y="2199"/>
                      <a:ext cx="24" cy="24"/>
                    </a:xfrm>
                    <a:prstGeom prst="ellipse">
                      <a:avLst/>
                    </a:prstGeom>
                    <a:solidFill>
                      <a:srgbClr val="DCED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61" name="Oval 714">
                      <a:extLst>
                        <a:ext uri="{FF2B5EF4-FFF2-40B4-BE49-F238E27FC236}">
                          <a16:creationId xmlns:a16="http://schemas.microsoft.com/office/drawing/2014/main" id="{50550BF6-0193-BB39-2EEB-D8F55C3FA3E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01" y="2200"/>
                      <a:ext cx="22" cy="22"/>
                    </a:xfrm>
                    <a:prstGeom prst="ellipse">
                      <a:avLst/>
                    </a:prstGeom>
                    <a:solidFill>
                      <a:srgbClr val="DDE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62" name="Oval 715">
                      <a:extLst>
                        <a:ext uri="{FF2B5EF4-FFF2-40B4-BE49-F238E27FC236}">
                          <a16:creationId xmlns:a16="http://schemas.microsoft.com/office/drawing/2014/main" id="{0C8E083D-A017-EEE0-5F14-885719B8191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02" y="2201"/>
                      <a:ext cx="20" cy="21"/>
                    </a:xfrm>
                    <a:prstGeom prst="ellipse">
                      <a:avLst/>
                    </a:prstGeom>
                    <a:solidFill>
                      <a:srgbClr val="DEF1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63" name="Oval 716">
                      <a:extLst>
                        <a:ext uri="{FF2B5EF4-FFF2-40B4-BE49-F238E27FC236}">
                          <a16:creationId xmlns:a16="http://schemas.microsoft.com/office/drawing/2014/main" id="{E3FACA05-30D2-59F1-F723-820139EDD42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03" y="2202"/>
                      <a:ext cx="18" cy="19"/>
                    </a:xfrm>
                    <a:prstGeom prst="ellipse">
                      <a:avLst/>
                    </a:prstGeom>
                    <a:solidFill>
                      <a:srgbClr val="DFF2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64" name="Oval 717">
                      <a:extLst>
                        <a:ext uri="{FF2B5EF4-FFF2-40B4-BE49-F238E27FC236}">
                          <a16:creationId xmlns:a16="http://schemas.microsoft.com/office/drawing/2014/main" id="{A95137C3-F93C-A14F-3743-F4D8CACB7B7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04" y="2204"/>
                      <a:ext cx="16" cy="16"/>
                    </a:xfrm>
                    <a:prstGeom prst="ellipse">
                      <a:avLst/>
                    </a:prstGeom>
                    <a:solidFill>
                      <a:srgbClr val="DFF4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65" name="Oval 718">
                      <a:extLst>
                        <a:ext uri="{FF2B5EF4-FFF2-40B4-BE49-F238E27FC236}">
                          <a16:creationId xmlns:a16="http://schemas.microsoft.com/office/drawing/2014/main" id="{64ED8D45-1F74-B28B-ABD5-03B618BD900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05" y="2205"/>
                      <a:ext cx="13" cy="13"/>
                    </a:xfrm>
                    <a:prstGeom prst="ellipse">
                      <a:avLst/>
                    </a:prstGeom>
                    <a:solidFill>
                      <a:srgbClr val="E0F5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66" name="Oval 719">
                      <a:extLst>
                        <a:ext uri="{FF2B5EF4-FFF2-40B4-BE49-F238E27FC236}">
                          <a16:creationId xmlns:a16="http://schemas.microsoft.com/office/drawing/2014/main" id="{7DFA2FA5-1499-ACEF-D87B-967F30AC093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06" y="2205"/>
                      <a:ext cx="12" cy="12"/>
                    </a:xfrm>
                    <a:prstGeom prst="ellipse">
                      <a:avLst/>
                    </a:prstGeom>
                    <a:solidFill>
                      <a:srgbClr val="E1F6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67" name="Oval 720">
                      <a:extLst>
                        <a:ext uri="{FF2B5EF4-FFF2-40B4-BE49-F238E27FC236}">
                          <a16:creationId xmlns:a16="http://schemas.microsoft.com/office/drawing/2014/main" id="{A9DCEE28-255E-851F-DF53-AA3E3DDD6B1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07" y="2206"/>
                      <a:ext cx="10" cy="11"/>
                    </a:xfrm>
                    <a:prstGeom prst="ellipse">
                      <a:avLst/>
                    </a:prstGeom>
                    <a:solidFill>
                      <a:srgbClr val="E1F7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68" name="Oval 721">
                      <a:extLst>
                        <a:ext uri="{FF2B5EF4-FFF2-40B4-BE49-F238E27FC236}">
                          <a16:creationId xmlns:a16="http://schemas.microsoft.com/office/drawing/2014/main" id="{2889FC95-D8AF-06EC-6EEB-E209978A35D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07" y="2207"/>
                      <a:ext cx="9" cy="9"/>
                    </a:xfrm>
                    <a:prstGeom prst="ellipse">
                      <a:avLst/>
                    </a:prstGeom>
                    <a:solidFill>
                      <a:srgbClr val="E2F8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69" name="Oval 722">
                      <a:extLst>
                        <a:ext uri="{FF2B5EF4-FFF2-40B4-BE49-F238E27FC236}">
                          <a16:creationId xmlns:a16="http://schemas.microsoft.com/office/drawing/2014/main" id="{19C78F6B-41DC-92DD-6086-2860CD65419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08" y="2208"/>
                      <a:ext cx="7" cy="7"/>
                    </a:xfrm>
                    <a:prstGeom prst="ellipse">
                      <a:avLst/>
                    </a:prstGeom>
                    <a:solidFill>
                      <a:srgbClr val="E2F8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70" name="Oval 723">
                      <a:extLst>
                        <a:ext uri="{FF2B5EF4-FFF2-40B4-BE49-F238E27FC236}">
                          <a16:creationId xmlns:a16="http://schemas.microsoft.com/office/drawing/2014/main" id="{458BE70D-572F-0E06-2A32-3F973FAE9C7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09" y="2209"/>
                      <a:ext cx="5" cy="5"/>
                    </a:xfrm>
                    <a:prstGeom prst="ellipse">
                      <a:avLst/>
                    </a:prstGeom>
                    <a:solidFill>
                      <a:srgbClr val="E2F9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71" name="Oval 724">
                      <a:extLst>
                        <a:ext uri="{FF2B5EF4-FFF2-40B4-BE49-F238E27FC236}">
                          <a16:creationId xmlns:a16="http://schemas.microsoft.com/office/drawing/2014/main" id="{2556B4D1-3BA6-1814-EDCD-68610420CC2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10" y="2210"/>
                      <a:ext cx="3" cy="3"/>
                    </a:xfrm>
                    <a:prstGeom prst="ellipse">
                      <a:avLst/>
                    </a:prstGeom>
                    <a:solidFill>
                      <a:srgbClr val="E2F9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</p:grpSp>
              <p:sp>
                <p:nvSpPr>
                  <p:cNvPr id="739" name="Oval 725">
                    <a:extLst>
                      <a:ext uri="{FF2B5EF4-FFF2-40B4-BE49-F238E27FC236}">
                        <a16:creationId xmlns:a16="http://schemas.microsoft.com/office/drawing/2014/main" id="{099D6258-4414-FE57-817B-8EEC7765E1F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983" y="2182"/>
                    <a:ext cx="59" cy="60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</p:grpSp>
            <p:sp>
              <p:nvSpPr>
                <p:cNvPr id="736" name="Oval 726">
                  <a:extLst>
                    <a:ext uri="{FF2B5EF4-FFF2-40B4-BE49-F238E27FC236}">
                      <a16:creationId xmlns:a16="http://schemas.microsoft.com/office/drawing/2014/main" id="{EBEF3A6E-1D53-CF94-3FDD-9C4A81A682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72" y="2170"/>
                  <a:ext cx="42" cy="42"/>
                </a:xfrm>
                <a:prstGeom prst="ellipse">
                  <a:avLst/>
                </a:prstGeom>
                <a:solidFill>
                  <a:srgbClr val="42CE45"/>
                </a:solidFill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737" name="Oval 727">
                  <a:extLst>
                    <a:ext uri="{FF2B5EF4-FFF2-40B4-BE49-F238E27FC236}">
                      <a16:creationId xmlns:a16="http://schemas.microsoft.com/office/drawing/2014/main" id="{2DDEB21D-3B5A-CAD4-36B0-01C3958174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07" y="2211"/>
                  <a:ext cx="51" cy="51"/>
                </a:xfrm>
                <a:prstGeom prst="ellipse">
                  <a:avLst/>
                </a:prstGeom>
                <a:solidFill>
                  <a:srgbClr val="42CE45"/>
                </a:solidFill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</p:grpSp>
          <p:grpSp>
            <p:nvGrpSpPr>
              <p:cNvPr id="653" name="Group 728">
                <a:extLst>
                  <a:ext uri="{FF2B5EF4-FFF2-40B4-BE49-F238E27FC236}">
                    <a16:creationId xmlns:a16="http://schemas.microsoft.com/office/drawing/2014/main" id="{BD3E4442-85A8-2BC7-AF09-3AA7FBE177E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2496"/>
                <a:ext cx="114" cy="112"/>
                <a:chOff x="3963" y="2170"/>
                <a:chExt cx="95" cy="92"/>
              </a:xfrm>
            </p:grpSpPr>
            <p:sp>
              <p:nvSpPr>
                <p:cNvPr id="694" name="Oval 729">
                  <a:extLst>
                    <a:ext uri="{FF2B5EF4-FFF2-40B4-BE49-F238E27FC236}">
                      <a16:creationId xmlns:a16="http://schemas.microsoft.com/office/drawing/2014/main" id="{1D6CDB1F-3A08-54D2-CBEE-569414C43E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63" y="2202"/>
                  <a:ext cx="43" cy="43"/>
                </a:xfrm>
                <a:prstGeom prst="ellipse">
                  <a:avLst/>
                </a:prstGeom>
                <a:solidFill>
                  <a:srgbClr val="42CE45"/>
                </a:solidFill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695" name="Oval 730">
                  <a:extLst>
                    <a:ext uri="{FF2B5EF4-FFF2-40B4-BE49-F238E27FC236}">
                      <a16:creationId xmlns:a16="http://schemas.microsoft.com/office/drawing/2014/main" id="{0FDD382F-F162-6433-5235-618416A1A4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09" y="2173"/>
                  <a:ext cx="38" cy="38"/>
                </a:xfrm>
                <a:prstGeom prst="ellipse">
                  <a:avLst/>
                </a:prstGeom>
                <a:solidFill>
                  <a:srgbClr val="42CE45"/>
                </a:solidFill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grpSp>
              <p:nvGrpSpPr>
                <p:cNvPr id="696" name="Group 731">
                  <a:extLst>
                    <a:ext uri="{FF2B5EF4-FFF2-40B4-BE49-F238E27FC236}">
                      <a16:creationId xmlns:a16="http://schemas.microsoft.com/office/drawing/2014/main" id="{023EF756-13C3-34FD-87AD-3A7B5E91EDF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983" y="2182"/>
                  <a:ext cx="59" cy="60"/>
                  <a:chOff x="3983" y="2182"/>
                  <a:chExt cx="59" cy="60"/>
                </a:xfrm>
              </p:grpSpPr>
              <p:grpSp>
                <p:nvGrpSpPr>
                  <p:cNvPr id="699" name="Group 732">
                    <a:extLst>
                      <a:ext uri="{FF2B5EF4-FFF2-40B4-BE49-F238E27FC236}">
                        <a16:creationId xmlns:a16="http://schemas.microsoft.com/office/drawing/2014/main" id="{ED8E2E5A-F304-CCF9-E379-CDFBC6BCA92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983" y="2182"/>
                    <a:ext cx="59" cy="60"/>
                    <a:chOff x="3983" y="2182"/>
                    <a:chExt cx="59" cy="60"/>
                  </a:xfrm>
                </p:grpSpPr>
                <p:sp>
                  <p:nvSpPr>
                    <p:cNvPr id="701" name="Oval 733">
                      <a:extLst>
                        <a:ext uri="{FF2B5EF4-FFF2-40B4-BE49-F238E27FC236}">
                          <a16:creationId xmlns:a16="http://schemas.microsoft.com/office/drawing/2014/main" id="{4A8E53B4-3116-60B3-D860-66C6E9C759C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83" y="2182"/>
                      <a:ext cx="59" cy="60"/>
                    </a:xfrm>
                    <a:prstGeom prst="ellipse">
                      <a:avLst/>
                    </a:prstGeom>
                    <a:solidFill>
                      <a:srgbClr val="CCCC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02" name="Oval 734">
                      <a:extLst>
                        <a:ext uri="{FF2B5EF4-FFF2-40B4-BE49-F238E27FC236}">
                          <a16:creationId xmlns:a16="http://schemas.microsoft.com/office/drawing/2014/main" id="{A65A7887-BB40-D8BC-DF7D-851C65DF9D6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83" y="2182"/>
                      <a:ext cx="58" cy="58"/>
                    </a:xfrm>
                    <a:prstGeom prst="ellipse">
                      <a:avLst/>
                    </a:prstGeom>
                    <a:solidFill>
                      <a:srgbClr val="CCCC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03" name="Oval 735">
                      <a:extLst>
                        <a:ext uri="{FF2B5EF4-FFF2-40B4-BE49-F238E27FC236}">
                          <a16:creationId xmlns:a16="http://schemas.microsoft.com/office/drawing/2014/main" id="{FE9C0523-90C9-24E9-92E2-1541EC7506B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83" y="2182"/>
                      <a:ext cx="57" cy="58"/>
                    </a:xfrm>
                    <a:prstGeom prst="ellipse">
                      <a:avLst/>
                    </a:prstGeom>
                    <a:solidFill>
                      <a:srgbClr val="CCCC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04" name="Oval 736">
                      <a:extLst>
                        <a:ext uri="{FF2B5EF4-FFF2-40B4-BE49-F238E27FC236}">
                          <a16:creationId xmlns:a16="http://schemas.microsoft.com/office/drawing/2014/main" id="{9124968D-530A-A139-E540-7E5F417FA4A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84" y="2183"/>
                      <a:ext cx="55" cy="56"/>
                    </a:xfrm>
                    <a:prstGeom prst="ellipse">
                      <a:avLst/>
                    </a:prstGeom>
                    <a:solidFill>
                      <a:srgbClr val="CCCD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05" name="Oval 737">
                      <a:extLst>
                        <a:ext uri="{FF2B5EF4-FFF2-40B4-BE49-F238E27FC236}">
                          <a16:creationId xmlns:a16="http://schemas.microsoft.com/office/drawing/2014/main" id="{B28E46D6-C579-0947-76D0-4C2C064F943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85" y="2184"/>
                      <a:ext cx="53" cy="54"/>
                    </a:xfrm>
                    <a:prstGeom prst="ellipse">
                      <a:avLst/>
                    </a:prstGeom>
                    <a:solidFill>
                      <a:srgbClr val="CDCE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06" name="Oval 738">
                      <a:extLst>
                        <a:ext uri="{FF2B5EF4-FFF2-40B4-BE49-F238E27FC236}">
                          <a16:creationId xmlns:a16="http://schemas.microsoft.com/office/drawing/2014/main" id="{FE9657CE-5F13-10F7-7D1D-D8935F25702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86" y="2185"/>
                      <a:ext cx="51" cy="52"/>
                    </a:xfrm>
                    <a:prstGeom prst="ellipse">
                      <a:avLst/>
                    </a:prstGeom>
                    <a:solidFill>
                      <a:srgbClr val="CDC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07" name="Oval 739">
                      <a:extLst>
                        <a:ext uri="{FF2B5EF4-FFF2-40B4-BE49-F238E27FC236}">
                          <a16:creationId xmlns:a16="http://schemas.microsoft.com/office/drawing/2014/main" id="{25D24A67-3404-F4BE-AD2D-DD7ACA99DDA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87" y="2186"/>
                      <a:ext cx="49" cy="50"/>
                    </a:xfrm>
                    <a:prstGeom prst="ellipse">
                      <a:avLst/>
                    </a:prstGeom>
                    <a:solidFill>
                      <a:srgbClr val="CED0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08" name="Oval 740">
                      <a:extLst>
                        <a:ext uri="{FF2B5EF4-FFF2-40B4-BE49-F238E27FC236}">
                          <a16:creationId xmlns:a16="http://schemas.microsoft.com/office/drawing/2014/main" id="{3EBACFE2-7F62-CA34-B852-738FBAB81A5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88" y="2187"/>
                      <a:ext cx="48" cy="48"/>
                    </a:xfrm>
                    <a:prstGeom prst="ellipse">
                      <a:avLst/>
                    </a:prstGeom>
                    <a:solidFill>
                      <a:srgbClr val="CED1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09" name="Oval 741">
                      <a:extLst>
                        <a:ext uri="{FF2B5EF4-FFF2-40B4-BE49-F238E27FC236}">
                          <a16:creationId xmlns:a16="http://schemas.microsoft.com/office/drawing/2014/main" id="{C05FC726-77D6-85F6-5F6F-18CEA098F3F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89" y="2188"/>
                      <a:ext cx="46" cy="46"/>
                    </a:xfrm>
                    <a:prstGeom prst="ellipse">
                      <a:avLst/>
                    </a:prstGeom>
                    <a:solidFill>
                      <a:srgbClr val="CFD3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10" name="Oval 742">
                      <a:extLst>
                        <a:ext uri="{FF2B5EF4-FFF2-40B4-BE49-F238E27FC236}">
                          <a16:creationId xmlns:a16="http://schemas.microsoft.com/office/drawing/2014/main" id="{907874F2-8832-C738-57A9-5E784EDEE55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89" y="2189"/>
                      <a:ext cx="44" cy="44"/>
                    </a:xfrm>
                    <a:prstGeom prst="ellipse">
                      <a:avLst/>
                    </a:prstGeom>
                    <a:solidFill>
                      <a:srgbClr val="D0D4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11" name="Oval 743">
                      <a:extLst>
                        <a:ext uri="{FF2B5EF4-FFF2-40B4-BE49-F238E27FC236}">
                          <a16:creationId xmlns:a16="http://schemas.microsoft.com/office/drawing/2014/main" id="{D1B40787-0840-3F99-A4F2-896A2017B10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90" y="2190"/>
                      <a:ext cx="42" cy="42"/>
                    </a:xfrm>
                    <a:prstGeom prst="ellipse">
                      <a:avLst/>
                    </a:prstGeom>
                    <a:solidFill>
                      <a:srgbClr val="D1D6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12" name="Oval 744">
                      <a:extLst>
                        <a:ext uri="{FF2B5EF4-FFF2-40B4-BE49-F238E27FC236}">
                          <a16:creationId xmlns:a16="http://schemas.microsoft.com/office/drawing/2014/main" id="{26F34570-D3FA-B216-E10E-F849905858C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92" y="2191"/>
                      <a:ext cx="39" cy="40"/>
                    </a:xfrm>
                    <a:prstGeom prst="ellipse">
                      <a:avLst/>
                    </a:prstGeom>
                    <a:solidFill>
                      <a:srgbClr val="D2D8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13" name="Oval 745">
                      <a:extLst>
                        <a:ext uri="{FF2B5EF4-FFF2-40B4-BE49-F238E27FC236}">
                          <a16:creationId xmlns:a16="http://schemas.microsoft.com/office/drawing/2014/main" id="{76851D04-3437-92DB-5327-EDE071CDD3B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93" y="2192"/>
                      <a:ext cx="37" cy="38"/>
                    </a:xfrm>
                    <a:prstGeom prst="ellipse">
                      <a:avLst/>
                    </a:prstGeom>
                    <a:solidFill>
                      <a:srgbClr val="D3DA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14" name="Oval 746">
                      <a:extLst>
                        <a:ext uri="{FF2B5EF4-FFF2-40B4-BE49-F238E27FC236}">
                          <a16:creationId xmlns:a16="http://schemas.microsoft.com/office/drawing/2014/main" id="{9B701F35-ADD3-4DC6-466E-7C2F2B285A7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94" y="2193"/>
                      <a:ext cx="36" cy="36"/>
                    </a:xfrm>
                    <a:prstGeom prst="ellipse">
                      <a:avLst/>
                    </a:prstGeom>
                    <a:solidFill>
                      <a:srgbClr val="D4DD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15" name="Oval 747">
                      <a:extLst>
                        <a:ext uri="{FF2B5EF4-FFF2-40B4-BE49-F238E27FC236}">
                          <a16:creationId xmlns:a16="http://schemas.microsoft.com/office/drawing/2014/main" id="{9C5D5A1C-E88A-54EF-1AF7-2DC837CABD7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95" y="2193"/>
                      <a:ext cx="34" cy="35"/>
                    </a:xfrm>
                    <a:prstGeom prst="ellipse">
                      <a:avLst/>
                    </a:prstGeom>
                    <a:solidFill>
                      <a:srgbClr val="D5D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16" name="Oval 748">
                      <a:extLst>
                        <a:ext uri="{FF2B5EF4-FFF2-40B4-BE49-F238E27FC236}">
                          <a16:creationId xmlns:a16="http://schemas.microsoft.com/office/drawing/2014/main" id="{27AF0FDE-1B22-E629-433C-61405A21CA7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95" y="2194"/>
                      <a:ext cx="33" cy="34"/>
                    </a:xfrm>
                    <a:prstGeom prst="ellipse">
                      <a:avLst/>
                    </a:prstGeom>
                    <a:solidFill>
                      <a:srgbClr val="D6E1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17" name="Oval 749">
                      <a:extLst>
                        <a:ext uri="{FF2B5EF4-FFF2-40B4-BE49-F238E27FC236}">
                          <a16:creationId xmlns:a16="http://schemas.microsoft.com/office/drawing/2014/main" id="{8F840176-1123-7C6C-64E2-113A48B51F4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96" y="2196"/>
                      <a:ext cx="31" cy="31"/>
                    </a:xfrm>
                    <a:prstGeom prst="ellipse">
                      <a:avLst/>
                    </a:prstGeom>
                    <a:solidFill>
                      <a:srgbClr val="D7E4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18" name="Oval 750">
                      <a:extLst>
                        <a:ext uri="{FF2B5EF4-FFF2-40B4-BE49-F238E27FC236}">
                          <a16:creationId xmlns:a16="http://schemas.microsoft.com/office/drawing/2014/main" id="{C737621E-EAF6-2DA7-5F63-645538A9A66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97" y="2197"/>
                      <a:ext cx="29" cy="29"/>
                    </a:xfrm>
                    <a:prstGeom prst="ellipse">
                      <a:avLst/>
                    </a:prstGeom>
                    <a:solidFill>
                      <a:srgbClr val="D9E6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19" name="Oval 751">
                      <a:extLst>
                        <a:ext uri="{FF2B5EF4-FFF2-40B4-BE49-F238E27FC236}">
                          <a16:creationId xmlns:a16="http://schemas.microsoft.com/office/drawing/2014/main" id="{26296F72-08A2-DDDA-9EE7-060DB7DEE17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98" y="2198"/>
                      <a:ext cx="27" cy="27"/>
                    </a:xfrm>
                    <a:prstGeom prst="ellipse">
                      <a:avLst/>
                    </a:prstGeom>
                    <a:solidFill>
                      <a:srgbClr val="DAE9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20" name="Oval 752">
                      <a:extLst>
                        <a:ext uri="{FF2B5EF4-FFF2-40B4-BE49-F238E27FC236}">
                          <a16:creationId xmlns:a16="http://schemas.microsoft.com/office/drawing/2014/main" id="{2714F913-A866-61A6-E5BB-8AD2AEB9B53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99" y="2199"/>
                      <a:ext cx="25" cy="25"/>
                    </a:xfrm>
                    <a:prstGeom prst="ellipse">
                      <a:avLst/>
                    </a:prstGeom>
                    <a:solidFill>
                      <a:srgbClr val="DBEB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21" name="Oval 753">
                      <a:extLst>
                        <a:ext uri="{FF2B5EF4-FFF2-40B4-BE49-F238E27FC236}">
                          <a16:creationId xmlns:a16="http://schemas.microsoft.com/office/drawing/2014/main" id="{0B8F7067-D702-A0B2-E8CA-CBA7F53E4E6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00" y="2199"/>
                      <a:ext cx="24" cy="24"/>
                    </a:xfrm>
                    <a:prstGeom prst="ellipse">
                      <a:avLst/>
                    </a:prstGeom>
                    <a:solidFill>
                      <a:srgbClr val="DCED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22" name="Oval 754">
                      <a:extLst>
                        <a:ext uri="{FF2B5EF4-FFF2-40B4-BE49-F238E27FC236}">
                          <a16:creationId xmlns:a16="http://schemas.microsoft.com/office/drawing/2014/main" id="{47D49315-E2B5-7DF4-DD84-CB119D3FA22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01" y="2200"/>
                      <a:ext cx="22" cy="22"/>
                    </a:xfrm>
                    <a:prstGeom prst="ellipse">
                      <a:avLst/>
                    </a:prstGeom>
                    <a:solidFill>
                      <a:srgbClr val="DDE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23" name="Oval 755">
                      <a:extLst>
                        <a:ext uri="{FF2B5EF4-FFF2-40B4-BE49-F238E27FC236}">
                          <a16:creationId xmlns:a16="http://schemas.microsoft.com/office/drawing/2014/main" id="{FE67E669-3DD5-B6B8-DF02-71BA5B3A749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02" y="2201"/>
                      <a:ext cx="20" cy="21"/>
                    </a:xfrm>
                    <a:prstGeom prst="ellipse">
                      <a:avLst/>
                    </a:prstGeom>
                    <a:solidFill>
                      <a:srgbClr val="DEF1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24" name="Oval 756">
                      <a:extLst>
                        <a:ext uri="{FF2B5EF4-FFF2-40B4-BE49-F238E27FC236}">
                          <a16:creationId xmlns:a16="http://schemas.microsoft.com/office/drawing/2014/main" id="{8C4105C1-F6D2-1B17-C186-8A5BAD49017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03" y="2202"/>
                      <a:ext cx="18" cy="19"/>
                    </a:xfrm>
                    <a:prstGeom prst="ellipse">
                      <a:avLst/>
                    </a:prstGeom>
                    <a:solidFill>
                      <a:srgbClr val="DFF2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25" name="Oval 757">
                      <a:extLst>
                        <a:ext uri="{FF2B5EF4-FFF2-40B4-BE49-F238E27FC236}">
                          <a16:creationId xmlns:a16="http://schemas.microsoft.com/office/drawing/2014/main" id="{A406CF5A-E616-8426-4546-D04C10C706D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04" y="2204"/>
                      <a:ext cx="16" cy="16"/>
                    </a:xfrm>
                    <a:prstGeom prst="ellipse">
                      <a:avLst/>
                    </a:prstGeom>
                    <a:solidFill>
                      <a:srgbClr val="DFF4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26" name="Oval 758">
                      <a:extLst>
                        <a:ext uri="{FF2B5EF4-FFF2-40B4-BE49-F238E27FC236}">
                          <a16:creationId xmlns:a16="http://schemas.microsoft.com/office/drawing/2014/main" id="{4E3FFF5C-91A1-8D44-7E19-B7654EA0E06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05" y="2205"/>
                      <a:ext cx="13" cy="13"/>
                    </a:xfrm>
                    <a:prstGeom prst="ellipse">
                      <a:avLst/>
                    </a:prstGeom>
                    <a:solidFill>
                      <a:srgbClr val="E0F5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27" name="Oval 759">
                      <a:extLst>
                        <a:ext uri="{FF2B5EF4-FFF2-40B4-BE49-F238E27FC236}">
                          <a16:creationId xmlns:a16="http://schemas.microsoft.com/office/drawing/2014/main" id="{08866112-F503-2651-E8D4-D1489D7311B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06" y="2205"/>
                      <a:ext cx="12" cy="12"/>
                    </a:xfrm>
                    <a:prstGeom prst="ellipse">
                      <a:avLst/>
                    </a:prstGeom>
                    <a:solidFill>
                      <a:srgbClr val="E1F6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28" name="Oval 760">
                      <a:extLst>
                        <a:ext uri="{FF2B5EF4-FFF2-40B4-BE49-F238E27FC236}">
                          <a16:creationId xmlns:a16="http://schemas.microsoft.com/office/drawing/2014/main" id="{68DF166B-651D-884F-C5CE-499D1006673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07" y="2206"/>
                      <a:ext cx="10" cy="11"/>
                    </a:xfrm>
                    <a:prstGeom prst="ellipse">
                      <a:avLst/>
                    </a:prstGeom>
                    <a:solidFill>
                      <a:srgbClr val="E1F7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29" name="Oval 761">
                      <a:extLst>
                        <a:ext uri="{FF2B5EF4-FFF2-40B4-BE49-F238E27FC236}">
                          <a16:creationId xmlns:a16="http://schemas.microsoft.com/office/drawing/2014/main" id="{6069F0BF-04A3-BCCB-F9ED-27E0C4A2425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07" y="2207"/>
                      <a:ext cx="9" cy="9"/>
                    </a:xfrm>
                    <a:prstGeom prst="ellipse">
                      <a:avLst/>
                    </a:prstGeom>
                    <a:solidFill>
                      <a:srgbClr val="E2F8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30" name="Oval 762">
                      <a:extLst>
                        <a:ext uri="{FF2B5EF4-FFF2-40B4-BE49-F238E27FC236}">
                          <a16:creationId xmlns:a16="http://schemas.microsoft.com/office/drawing/2014/main" id="{6F76C9C7-7F5D-41FE-B75B-F1C60B650B2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08" y="2208"/>
                      <a:ext cx="7" cy="7"/>
                    </a:xfrm>
                    <a:prstGeom prst="ellipse">
                      <a:avLst/>
                    </a:prstGeom>
                    <a:solidFill>
                      <a:srgbClr val="E2F8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31" name="Oval 763">
                      <a:extLst>
                        <a:ext uri="{FF2B5EF4-FFF2-40B4-BE49-F238E27FC236}">
                          <a16:creationId xmlns:a16="http://schemas.microsoft.com/office/drawing/2014/main" id="{78403B06-80DC-1F29-DBA4-C6828931379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09" y="2209"/>
                      <a:ext cx="5" cy="5"/>
                    </a:xfrm>
                    <a:prstGeom prst="ellipse">
                      <a:avLst/>
                    </a:prstGeom>
                    <a:solidFill>
                      <a:srgbClr val="E2F9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32" name="Oval 764">
                      <a:extLst>
                        <a:ext uri="{FF2B5EF4-FFF2-40B4-BE49-F238E27FC236}">
                          <a16:creationId xmlns:a16="http://schemas.microsoft.com/office/drawing/2014/main" id="{DC52C330-DF20-D41F-7608-B87B5408ED3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10" y="2210"/>
                      <a:ext cx="3" cy="3"/>
                    </a:xfrm>
                    <a:prstGeom prst="ellipse">
                      <a:avLst/>
                    </a:prstGeom>
                    <a:solidFill>
                      <a:srgbClr val="E2F9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</p:grpSp>
              <p:sp>
                <p:nvSpPr>
                  <p:cNvPr id="700" name="Oval 765">
                    <a:extLst>
                      <a:ext uri="{FF2B5EF4-FFF2-40B4-BE49-F238E27FC236}">
                        <a16:creationId xmlns:a16="http://schemas.microsoft.com/office/drawing/2014/main" id="{925BB6DB-B382-71E4-50FD-3A4152AF4F8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983" y="2182"/>
                    <a:ext cx="59" cy="60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</p:grpSp>
            <p:sp>
              <p:nvSpPr>
                <p:cNvPr id="697" name="Oval 766">
                  <a:extLst>
                    <a:ext uri="{FF2B5EF4-FFF2-40B4-BE49-F238E27FC236}">
                      <a16:creationId xmlns:a16="http://schemas.microsoft.com/office/drawing/2014/main" id="{877FE204-06B6-D0AD-3A92-475D66043C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72" y="2170"/>
                  <a:ext cx="42" cy="42"/>
                </a:xfrm>
                <a:prstGeom prst="ellipse">
                  <a:avLst/>
                </a:prstGeom>
                <a:solidFill>
                  <a:srgbClr val="42CE45"/>
                </a:solidFill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698" name="Oval 767">
                  <a:extLst>
                    <a:ext uri="{FF2B5EF4-FFF2-40B4-BE49-F238E27FC236}">
                      <a16:creationId xmlns:a16="http://schemas.microsoft.com/office/drawing/2014/main" id="{DFD702F3-A684-2A76-AB46-D45A8666D4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07" y="2211"/>
                  <a:ext cx="51" cy="51"/>
                </a:xfrm>
                <a:prstGeom prst="ellipse">
                  <a:avLst/>
                </a:prstGeom>
                <a:solidFill>
                  <a:srgbClr val="42CE45"/>
                </a:solidFill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</p:grpSp>
          <p:grpSp>
            <p:nvGrpSpPr>
              <p:cNvPr id="654" name="Group 768">
                <a:extLst>
                  <a:ext uri="{FF2B5EF4-FFF2-40B4-BE49-F238E27FC236}">
                    <a16:creationId xmlns:a16="http://schemas.microsoft.com/office/drawing/2014/main" id="{B02B7D66-704B-8029-4046-62BF4DD2ED1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62" y="2352"/>
                <a:ext cx="114" cy="112"/>
                <a:chOff x="3963" y="2170"/>
                <a:chExt cx="95" cy="92"/>
              </a:xfrm>
            </p:grpSpPr>
            <p:sp>
              <p:nvSpPr>
                <p:cNvPr id="655" name="Oval 769">
                  <a:extLst>
                    <a:ext uri="{FF2B5EF4-FFF2-40B4-BE49-F238E27FC236}">
                      <a16:creationId xmlns:a16="http://schemas.microsoft.com/office/drawing/2014/main" id="{75EFB2C6-7AFA-1A5D-8500-3691D3B714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63" y="2202"/>
                  <a:ext cx="43" cy="43"/>
                </a:xfrm>
                <a:prstGeom prst="ellipse">
                  <a:avLst/>
                </a:prstGeom>
                <a:solidFill>
                  <a:srgbClr val="42CE45"/>
                </a:solidFill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656" name="Oval 770">
                  <a:extLst>
                    <a:ext uri="{FF2B5EF4-FFF2-40B4-BE49-F238E27FC236}">
                      <a16:creationId xmlns:a16="http://schemas.microsoft.com/office/drawing/2014/main" id="{9DDD2771-49C1-68A3-7D72-04BB77992B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09" y="2173"/>
                  <a:ext cx="38" cy="38"/>
                </a:xfrm>
                <a:prstGeom prst="ellipse">
                  <a:avLst/>
                </a:prstGeom>
                <a:solidFill>
                  <a:srgbClr val="42CE45"/>
                </a:solidFill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grpSp>
              <p:nvGrpSpPr>
                <p:cNvPr id="657" name="Group 771">
                  <a:extLst>
                    <a:ext uri="{FF2B5EF4-FFF2-40B4-BE49-F238E27FC236}">
                      <a16:creationId xmlns:a16="http://schemas.microsoft.com/office/drawing/2014/main" id="{C5A39F04-CCF1-77BB-9B58-46EAAAB6963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983" y="2182"/>
                  <a:ext cx="59" cy="60"/>
                  <a:chOff x="3983" y="2182"/>
                  <a:chExt cx="59" cy="60"/>
                </a:xfrm>
              </p:grpSpPr>
              <p:grpSp>
                <p:nvGrpSpPr>
                  <p:cNvPr id="660" name="Group 772">
                    <a:extLst>
                      <a:ext uri="{FF2B5EF4-FFF2-40B4-BE49-F238E27FC236}">
                        <a16:creationId xmlns:a16="http://schemas.microsoft.com/office/drawing/2014/main" id="{0B7687E4-31B3-0D41-FC78-058B85D87F6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983" y="2182"/>
                    <a:ext cx="59" cy="60"/>
                    <a:chOff x="3983" y="2182"/>
                    <a:chExt cx="59" cy="60"/>
                  </a:xfrm>
                </p:grpSpPr>
                <p:sp>
                  <p:nvSpPr>
                    <p:cNvPr id="662" name="Oval 773">
                      <a:extLst>
                        <a:ext uri="{FF2B5EF4-FFF2-40B4-BE49-F238E27FC236}">
                          <a16:creationId xmlns:a16="http://schemas.microsoft.com/office/drawing/2014/main" id="{4B7A6C38-7302-37AA-FC38-EB6D7D56D7F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83" y="2182"/>
                      <a:ext cx="59" cy="60"/>
                    </a:xfrm>
                    <a:prstGeom prst="ellipse">
                      <a:avLst/>
                    </a:prstGeom>
                    <a:solidFill>
                      <a:srgbClr val="CCCC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663" name="Oval 774">
                      <a:extLst>
                        <a:ext uri="{FF2B5EF4-FFF2-40B4-BE49-F238E27FC236}">
                          <a16:creationId xmlns:a16="http://schemas.microsoft.com/office/drawing/2014/main" id="{319D676B-5845-4942-5427-2365930D6F0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83" y="2182"/>
                      <a:ext cx="58" cy="58"/>
                    </a:xfrm>
                    <a:prstGeom prst="ellipse">
                      <a:avLst/>
                    </a:prstGeom>
                    <a:solidFill>
                      <a:srgbClr val="CCCC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664" name="Oval 775">
                      <a:extLst>
                        <a:ext uri="{FF2B5EF4-FFF2-40B4-BE49-F238E27FC236}">
                          <a16:creationId xmlns:a16="http://schemas.microsoft.com/office/drawing/2014/main" id="{99478D3A-3C19-2076-D31C-F4CC02CF81E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83" y="2182"/>
                      <a:ext cx="57" cy="58"/>
                    </a:xfrm>
                    <a:prstGeom prst="ellipse">
                      <a:avLst/>
                    </a:prstGeom>
                    <a:solidFill>
                      <a:srgbClr val="CCCC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665" name="Oval 776">
                      <a:extLst>
                        <a:ext uri="{FF2B5EF4-FFF2-40B4-BE49-F238E27FC236}">
                          <a16:creationId xmlns:a16="http://schemas.microsoft.com/office/drawing/2014/main" id="{0A97E618-9875-188B-CB06-71447F658F6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84" y="2183"/>
                      <a:ext cx="55" cy="56"/>
                    </a:xfrm>
                    <a:prstGeom prst="ellipse">
                      <a:avLst/>
                    </a:prstGeom>
                    <a:solidFill>
                      <a:srgbClr val="CCCD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666" name="Oval 777">
                      <a:extLst>
                        <a:ext uri="{FF2B5EF4-FFF2-40B4-BE49-F238E27FC236}">
                          <a16:creationId xmlns:a16="http://schemas.microsoft.com/office/drawing/2014/main" id="{5785BF4A-6621-46B2-92B2-9403D17378C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85" y="2184"/>
                      <a:ext cx="53" cy="54"/>
                    </a:xfrm>
                    <a:prstGeom prst="ellipse">
                      <a:avLst/>
                    </a:prstGeom>
                    <a:solidFill>
                      <a:srgbClr val="CDCE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667" name="Oval 778">
                      <a:extLst>
                        <a:ext uri="{FF2B5EF4-FFF2-40B4-BE49-F238E27FC236}">
                          <a16:creationId xmlns:a16="http://schemas.microsoft.com/office/drawing/2014/main" id="{C0BC4FD5-0DE1-BF86-81C4-00B2518C039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86" y="2185"/>
                      <a:ext cx="51" cy="52"/>
                    </a:xfrm>
                    <a:prstGeom prst="ellipse">
                      <a:avLst/>
                    </a:prstGeom>
                    <a:solidFill>
                      <a:srgbClr val="CDC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668" name="Oval 779">
                      <a:extLst>
                        <a:ext uri="{FF2B5EF4-FFF2-40B4-BE49-F238E27FC236}">
                          <a16:creationId xmlns:a16="http://schemas.microsoft.com/office/drawing/2014/main" id="{6193C5D5-800F-56B0-F871-127DE3CC5E0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87" y="2186"/>
                      <a:ext cx="49" cy="50"/>
                    </a:xfrm>
                    <a:prstGeom prst="ellipse">
                      <a:avLst/>
                    </a:prstGeom>
                    <a:solidFill>
                      <a:srgbClr val="CED0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669" name="Oval 780">
                      <a:extLst>
                        <a:ext uri="{FF2B5EF4-FFF2-40B4-BE49-F238E27FC236}">
                          <a16:creationId xmlns:a16="http://schemas.microsoft.com/office/drawing/2014/main" id="{1C2C2D9F-B402-2D38-ED86-C1F26C560F3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88" y="2187"/>
                      <a:ext cx="48" cy="48"/>
                    </a:xfrm>
                    <a:prstGeom prst="ellipse">
                      <a:avLst/>
                    </a:prstGeom>
                    <a:solidFill>
                      <a:srgbClr val="CED1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670" name="Oval 781">
                      <a:extLst>
                        <a:ext uri="{FF2B5EF4-FFF2-40B4-BE49-F238E27FC236}">
                          <a16:creationId xmlns:a16="http://schemas.microsoft.com/office/drawing/2014/main" id="{94AAC6EC-A206-702E-AEC2-6EE76C14195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89" y="2188"/>
                      <a:ext cx="46" cy="46"/>
                    </a:xfrm>
                    <a:prstGeom prst="ellipse">
                      <a:avLst/>
                    </a:prstGeom>
                    <a:solidFill>
                      <a:srgbClr val="CFD3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671" name="Oval 782">
                      <a:extLst>
                        <a:ext uri="{FF2B5EF4-FFF2-40B4-BE49-F238E27FC236}">
                          <a16:creationId xmlns:a16="http://schemas.microsoft.com/office/drawing/2014/main" id="{E1C262ED-21BA-1A34-C989-9E369EE799F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89" y="2189"/>
                      <a:ext cx="44" cy="44"/>
                    </a:xfrm>
                    <a:prstGeom prst="ellipse">
                      <a:avLst/>
                    </a:prstGeom>
                    <a:solidFill>
                      <a:srgbClr val="D0D4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672" name="Oval 783">
                      <a:extLst>
                        <a:ext uri="{FF2B5EF4-FFF2-40B4-BE49-F238E27FC236}">
                          <a16:creationId xmlns:a16="http://schemas.microsoft.com/office/drawing/2014/main" id="{41EBB178-81B0-3CFB-E860-25342CBF5AB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90" y="2190"/>
                      <a:ext cx="42" cy="42"/>
                    </a:xfrm>
                    <a:prstGeom prst="ellipse">
                      <a:avLst/>
                    </a:prstGeom>
                    <a:solidFill>
                      <a:srgbClr val="D1D6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673" name="Oval 784">
                      <a:extLst>
                        <a:ext uri="{FF2B5EF4-FFF2-40B4-BE49-F238E27FC236}">
                          <a16:creationId xmlns:a16="http://schemas.microsoft.com/office/drawing/2014/main" id="{833D95C7-CFB4-7FF8-A87F-596A6AD2785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92" y="2191"/>
                      <a:ext cx="39" cy="40"/>
                    </a:xfrm>
                    <a:prstGeom prst="ellipse">
                      <a:avLst/>
                    </a:prstGeom>
                    <a:solidFill>
                      <a:srgbClr val="D2D8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674" name="Oval 785">
                      <a:extLst>
                        <a:ext uri="{FF2B5EF4-FFF2-40B4-BE49-F238E27FC236}">
                          <a16:creationId xmlns:a16="http://schemas.microsoft.com/office/drawing/2014/main" id="{38FF4061-98AD-45C8-9E48-36006BE8EF3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93" y="2192"/>
                      <a:ext cx="37" cy="38"/>
                    </a:xfrm>
                    <a:prstGeom prst="ellipse">
                      <a:avLst/>
                    </a:prstGeom>
                    <a:solidFill>
                      <a:srgbClr val="D3DA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675" name="Oval 786">
                      <a:extLst>
                        <a:ext uri="{FF2B5EF4-FFF2-40B4-BE49-F238E27FC236}">
                          <a16:creationId xmlns:a16="http://schemas.microsoft.com/office/drawing/2014/main" id="{85AC8634-2E64-EF83-31E4-BE610D139B6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94" y="2193"/>
                      <a:ext cx="36" cy="36"/>
                    </a:xfrm>
                    <a:prstGeom prst="ellipse">
                      <a:avLst/>
                    </a:prstGeom>
                    <a:solidFill>
                      <a:srgbClr val="D4DD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676" name="Oval 787">
                      <a:extLst>
                        <a:ext uri="{FF2B5EF4-FFF2-40B4-BE49-F238E27FC236}">
                          <a16:creationId xmlns:a16="http://schemas.microsoft.com/office/drawing/2014/main" id="{398D7182-5F32-2201-E854-6B75FA0071D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95" y="2193"/>
                      <a:ext cx="34" cy="35"/>
                    </a:xfrm>
                    <a:prstGeom prst="ellipse">
                      <a:avLst/>
                    </a:prstGeom>
                    <a:solidFill>
                      <a:srgbClr val="D5D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677" name="Oval 788">
                      <a:extLst>
                        <a:ext uri="{FF2B5EF4-FFF2-40B4-BE49-F238E27FC236}">
                          <a16:creationId xmlns:a16="http://schemas.microsoft.com/office/drawing/2014/main" id="{D6D7A5BC-ED5E-A81D-7D96-EB5EE1A4121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95" y="2194"/>
                      <a:ext cx="33" cy="34"/>
                    </a:xfrm>
                    <a:prstGeom prst="ellipse">
                      <a:avLst/>
                    </a:prstGeom>
                    <a:solidFill>
                      <a:srgbClr val="D6E1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678" name="Oval 789">
                      <a:extLst>
                        <a:ext uri="{FF2B5EF4-FFF2-40B4-BE49-F238E27FC236}">
                          <a16:creationId xmlns:a16="http://schemas.microsoft.com/office/drawing/2014/main" id="{D87FC40D-11D5-76FC-D3FA-14A84FD2D63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96" y="2196"/>
                      <a:ext cx="31" cy="31"/>
                    </a:xfrm>
                    <a:prstGeom prst="ellipse">
                      <a:avLst/>
                    </a:prstGeom>
                    <a:solidFill>
                      <a:srgbClr val="D7E4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679" name="Oval 790">
                      <a:extLst>
                        <a:ext uri="{FF2B5EF4-FFF2-40B4-BE49-F238E27FC236}">
                          <a16:creationId xmlns:a16="http://schemas.microsoft.com/office/drawing/2014/main" id="{DE4E3CB3-6ECD-1A8D-3CC0-5D851DB0D68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97" y="2197"/>
                      <a:ext cx="29" cy="29"/>
                    </a:xfrm>
                    <a:prstGeom prst="ellipse">
                      <a:avLst/>
                    </a:prstGeom>
                    <a:solidFill>
                      <a:srgbClr val="D9E6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680" name="Oval 791">
                      <a:extLst>
                        <a:ext uri="{FF2B5EF4-FFF2-40B4-BE49-F238E27FC236}">
                          <a16:creationId xmlns:a16="http://schemas.microsoft.com/office/drawing/2014/main" id="{9FB96C4D-5040-1172-A7E0-E210F188FEB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98" y="2198"/>
                      <a:ext cx="27" cy="27"/>
                    </a:xfrm>
                    <a:prstGeom prst="ellipse">
                      <a:avLst/>
                    </a:prstGeom>
                    <a:solidFill>
                      <a:srgbClr val="DAE9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681" name="Oval 792">
                      <a:extLst>
                        <a:ext uri="{FF2B5EF4-FFF2-40B4-BE49-F238E27FC236}">
                          <a16:creationId xmlns:a16="http://schemas.microsoft.com/office/drawing/2014/main" id="{3203D7B2-D83F-E835-25EE-D3377C36A80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99" y="2199"/>
                      <a:ext cx="25" cy="25"/>
                    </a:xfrm>
                    <a:prstGeom prst="ellipse">
                      <a:avLst/>
                    </a:prstGeom>
                    <a:solidFill>
                      <a:srgbClr val="DBEB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682" name="Oval 793">
                      <a:extLst>
                        <a:ext uri="{FF2B5EF4-FFF2-40B4-BE49-F238E27FC236}">
                          <a16:creationId xmlns:a16="http://schemas.microsoft.com/office/drawing/2014/main" id="{9EB8CFF3-A8FA-1FE2-35DB-C3981992C3E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00" y="2199"/>
                      <a:ext cx="24" cy="24"/>
                    </a:xfrm>
                    <a:prstGeom prst="ellipse">
                      <a:avLst/>
                    </a:prstGeom>
                    <a:solidFill>
                      <a:srgbClr val="DCED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683" name="Oval 794">
                      <a:extLst>
                        <a:ext uri="{FF2B5EF4-FFF2-40B4-BE49-F238E27FC236}">
                          <a16:creationId xmlns:a16="http://schemas.microsoft.com/office/drawing/2014/main" id="{B772E3F4-24E3-188C-4754-995A1A1DBBD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01" y="2200"/>
                      <a:ext cx="22" cy="22"/>
                    </a:xfrm>
                    <a:prstGeom prst="ellipse">
                      <a:avLst/>
                    </a:prstGeom>
                    <a:solidFill>
                      <a:srgbClr val="DDE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684" name="Oval 795">
                      <a:extLst>
                        <a:ext uri="{FF2B5EF4-FFF2-40B4-BE49-F238E27FC236}">
                          <a16:creationId xmlns:a16="http://schemas.microsoft.com/office/drawing/2014/main" id="{F1F7266E-5BBD-E5C1-1ABB-7BF0DBB3923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02" y="2201"/>
                      <a:ext cx="20" cy="21"/>
                    </a:xfrm>
                    <a:prstGeom prst="ellipse">
                      <a:avLst/>
                    </a:prstGeom>
                    <a:solidFill>
                      <a:srgbClr val="DEF1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685" name="Oval 796">
                      <a:extLst>
                        <a:ext uri="{FF2B5EF4-FFF2-40B4-BE49-F238E27FC236}">
                          <a16:creationId xmlns:a16="http://schemas.microsoft.com/office/drawing/2014/main" id="{C29E74FD-AE0F-6613-3C55-4F5CE051E4C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03" y="2202"/>
                      <a:ext cx="18" cy="19"/>
                    </a:xfrm>
                    <a:prstGeom prst="ellipse">
                      <a:avLst/>
                    </a:prstGeom>
                    <a:solidFill>
                      <a:srgbClr val="DFF2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686" name="Oval 797">
                      <a:extLst>
                        <a:ext uri="{FF2B5EF4-FFF2-40B4-BE49-F238E27FC236}">
                          <a16:creationId xmlns:a16="http://schemas.microsoft.com/office/drawing/2014/main" id="{A6D7C38C-DF46-1DEC-FB14-C99D50ACCBB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04" y="2204"/>
                      <a:ext cx="16" cy="16"/>
                    </a:xfrm>
                    <a:prstGeom prst="ellipse">
                      <a:avLst/>
                    </a:prstGeom>
                    <a:solidFill>
                      <a:srgbClr val="DFF4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687" name="Oval 798">
                      <a:extLst>
                        <a:ext uri="{FF2B5EF4-FFF2-40B4-BE49-F238E27FC236}">
                          <a16:creationId xmlns:a16="http://schemas.microsoft.com/office/drawing/2014/main" id="{3AC0BFFF-4C29-2C62-C093-0CC98081233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05" y="2205"/>
                      <a:ext cx="13" cy="13"/>
                    </a:xfrm>
                    <a:prstGeom prst="ellipse">
                      <a:avLst/>
                    </a:prstGeom>
                    <a:solidFill>
                      <a:srgbClr val="E0F5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688" name="Oval 799">
                      <a:extLst>
                        <a:ext uri="{FF2B5EF4-FFF2-40B4-BE49-F238E27FC236}">
                          <a16:creationId xmlns:a16="http://schemas.microsoft.com/office/drawing/2014/main" id="{7BE81007-1769-D290-1D58-74140CE5599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06" y="2205"/>
                      <a:ext cx="12" cy="12"/>
                    </a:xfrm>
                    <a:prstGeom prst="ellipse">
                      <a:avLst/>
                    </a:prstGeom>
                    <a:solidFill>
                      <a:srgbClr val="E1F6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689" name="Oval 800">
                      <a:extLst>
                        <a:ext uri="{FF2B5EF4-FFF2-40B4-BE49-F238E27FC236}">
                          <a16:creationId xmlns:a16="http://schemas.microsoft.com/office/drawing/2014/main" id="{1F123B96-C4E6-081C-55DD-F9EBDE2A847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07" y="2206"/>
                      <a:ext cx="10" cy="11"/>
                    </a:xfrm>
                    <a:prstGeom prst="ellipse">
                      <a:avLst/>
                    </a:prstGeom>
                    <a:solidFill>
                      <a:srgbClr val="E1F7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690" name="Oval 801">
                      <a:extLst>
                        <a:ext uri="{FF2B5EF4-FFF2-40B4-BE49-F238E27FC236}">
                          <a16:creationId xmlns:a16="http://schemas.microsoft.com/office/drawing/2014/main" id="{015E2E59-9570-E89A-FA89-E8425510486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07" y="2207"/>
                      <a:ext cx="9" cy="9"/>
                    </a:xfrm>
                    <a:prstGeom prst="ellipse">
                      <a:avLst/>
                    </a:prstGeom>
                    <a:solidFill>
                      <a:srgbClr val="E2F8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691" name="Oval 802">
                      <a:extLst>
                        <a:ext uri="{FF2B5EF4-FFF2-40B4-BE49-F238E27FC236}">
                          <a16:creationId xmlns:a16="http://schemas.microsoft.com/office/drawing/2014/main" id="{6CE53D31-2C31-C7AE-85FB-225CA0E58FF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08" y="2208"/>
                      <a:ext cx="7" cy="7"/>
                    </a:xfrm>
                    <a:prstGeom prst="ellipse">
                      <a:avLst/>
                    </a:prstGeom>
                    <a:solidFill>
                      <a:srgbClr val="E2F8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692" name="Oval 803">
                      <a:extLst>
                        <a:ext uri="{FF2B5EF4-FFF2-40B4-BE49-F238E27FC236}">
                          <a16:creationId xmlns:a16="http://schemas.microsoft.com/office/drawing/2014/main" id="{2F3152C6-61BB-B9C2-AC16-01BC381791E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09" y="2209"/>
                      <a:ext cx="5" cy="5"/>
                    </a:xfrm>
                    <a:prstGeom prst="ellipse">
                      <a:avLst/>
                    </a:prstGeom>
                    <a:solidFill>
                      <a:srgbClr val="E2F9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693" name="Oval 804">
                      <a:extLst>
                        <a:ext uri="{FF2B5EF4-FFF2-40B4-BE49-F238E27FC236}">
                          <a16:creationId xmlns:a16="http://schemas.microsoft.com/office/drawing/2014/main" id="{421A3271-E5EA-49CB-2BE1-7E236D6199E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10" y="2210"/>
                      <a:ext cx="3" cy="3"/>
                    </a:xfrm>
                    <a:prstGeom prst="ellipse">
                      <a:avLst/>
                    </a:prstGeom>
                    <a:solidFill>
                      <a:srgbClr val="E2F9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</p:grpSp>
              <p:sp>
                <p:nvSpPr>
                  <p:cNvPr id="661" name="Oval 805">
                    <a:extLst>
                      <a:ext uri="{FF2B5EF4-FFF2-40B4-BE49-F238E27FC236}">
                        <a16:creationId xmlns:a16="http://schemas.microsoft.com/office/drawing/2014/main" id="{59AD2A69-FB2C-5DA8-C35D-D2AA304F315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983" y="2182"/>
                    <a:ext cx="59" cy="60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</p:grpSp>
            <p:sp>
              <p:nvSpPr>
                <p:cNvPr id="658" name="Oval 806">
                  <a:extLst>
                    <a:ext uri="{FF2B5EF4-FFF2-40B4-BE49-F238E27FC236}">
                      <a16:creationId xmlns:a16="http://schemas.microsoft.com/office/drawing/2014/main" id="{8FDE92FD-9FEB-5B04-946B-4BA993EEC3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72" y="2170"/>
                  <a:ext cx="42" cy="42"/>
                </a:xfrm>
                <a:prstGeom prst="ellipse">
                  <a:avLst/>
                </a:prstGeom>
                <a:solidFill>
                  <a:srgbClr val="42CE45"/>
                </a:solidFill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659" name="Oval 807">
                  <a:extLst>
                    <a:ext uri="{FF2B5EF4-FFF2-40B4-BE49-F238E27FC236}">
                      <a16:creationId xmlns:a16="http://schemas.microsoft.com/office/drawing/2014/main" id="{9741B87F-556A-56B2-45AC-50D3200424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07" y="2211"/>
                  <a:ext cx="51" cy="51"/>
                </a:xfrm>
                <a:prstGeom prst="ellipse">
                  <a:avLst/>
                </a:prstGeom>
                <a:solidFill>
                  <a:srgbClr val="42CE45"/>
                </a:solidFill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</p:grpSp>
        </p:grpSp>
      </p:grpSp>
      <p:grpSp>
        <p:nvGrpSpPr>
          <p:cNvPr id="815" name="Group 808">
            <a:extLst>
              <a:ext uri="{FF2B5EF4-FFF2-40B4-BE49-F238E27FC236}">
                <a16:creationId xmlns:a16="http://schemas.microsoft.com/office/drawing/2014/main" id="{6E42F04B-FF1C-DC28-F72A-F0DD77C7780D}"/>
              </a:ext>
            </a:extLst>
          </p:cNvPr>
          <p:cNvGrpSpPr>
            <a:grpSpLocks/>
          </p:cNvGrpSpPr>
          <p:nvPr/>
        </p:nvGrpSpPr>
        <p:grpSpPr bwMode="auto">
          <a:xfrm>
            <a:off x="2717397" y="3465290"/>
            <a:ext cx="1316037" cy="1219200"/>
            <a:chOff x="3443" y="2256"/>
            <a:chExt cx="829" cy="768"/>
          </a:xfrm>
        </p:grpSpPr>
        <p:grpSp>
          <p:nvGrpSpPr>
            <p:cNvPr id="816" name="Group 809">
              <a:extLst>
                <a:ext uri="{FF2B5EF4-FFF2-40B4-BE49-F238E27FC236}">
                  <a16:creationId xmlns:a16="http://schemas.microsoft.com/office/drawing/2014/main" id="{07E25A4F-C0A7-4171-4B49-4B35D2881D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88" y="2479"/>
              <a:ext cx="64" cy="65"/>
              <a:chOff x="4149" y="922"/>
              <a:chExt cx="53" cy="53"/>
            </a:xfrm>
          </p:grpSpPr>
          <p:grpSp>
            <p:nvGrpSpPr>
              <p:cNvPr id="882" name="Group 810">
                <a:extLst>
                  <a:ext uri="{FF2B5EF4-FFF2-40B4-BE49-F238E27FC236}">
                    <a16:creationId xmlns:a16="http://schemas.microsoft.com/office/drawing/2014/main" id="{D0A4C359-99B2-DB96-5DFA-AE02DC1994B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49" y="922"/>
                <a:ext cx="53" cy="53"/>
                <a:chOff x="4149" y="922"/>
                <a:chExt cx="53" cy="53"/>
              </a:xfrm>
            </p:grpSpPr>
            <p:sp>
              <p:nvSpPr>
                <p:cNvPr id="884" name="Oval 811">
                  <a:extLst>
                    <a:ext uri="{FF2B5EF4-FFF2-40B4-BE49-F238E27FC236}">
                      <a16:creationId xmlns:a16="http://schemas.microsoft.com/office/drawing/2014/main" id="{88B21D4E-0EEA-3848-CDDB-0802BFE705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49" y="922"/>
                  <a:ext cx="53" cy="53"/>
                </a:xfrm>
                <a:prstGeom prst="ellipse">
                  <a:avLst/>
                </a:prstGeom>
                <a:solidFill>
                  <a:srgbClr val="F0A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885" name="Oval 812">
                  <a:extLst>
                    <a:ext uri="{FF2B5EF4-FFF2-40B4-BE49-F238E27FC236}">
                      <a16:creationId xmlns:a16="http://schemas.microsoft.com/office/drawing/2014/main" id="{13FB6785-950F-0C2A-7686-92BD2EBFD0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49" y="922"/>
                  <a:ext cx="51" cy="52"/>
                </a:xfrm>
                <a:prstGeom prst="ellipse">
                  <a:avLst/>
                </a:prstGeom>
                <a:solidFill>
                  <a:srgbClr val="F09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886" name="Oval 813">
                  <a:extLst>
                    <a:ext uri="{FF2B5EF4-FFF2-40B4-BE49-F238E27FC236}">
                      <a16:creationId xmlns:a16="http://schemas.microsoft.com/office/drawing/2014/main" id="{4A2EDC92-1811-C100-7899-32E185F8DA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50" y="923"/>
                  <a:ext cx="49" cy="50"/>
                </a:xfrm>
                <a:prstGeom prst="ellipse">
                  <a:avLst/>
                </a:prstGeom>
                <a:solidFill>
                  <a:srgbClr val="F09D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887" name="Oval 814">
                  <a:extLst>
                    <a:ext uri="{FF2B5EF4-FFF2-40B4-BE49-F238E27FC236}">
                      <a16:creationId xmlns:a16="http://schemas.microsoft.com/office/drawing/2014/main" id="{FFE9A1D2-A183-B404-C7A3-0566DBEFE7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51" y="924"/>
                  <a:ext cx="48" cy="48"/>
                </a:xfrm>
                <a:prstGeom prst="ellipse">
                  <a:avLst/>
                </a:prstGeom>
                <a:solidFill>
                  <a:srgbClr val="F09C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888" name="Oval 815">
                  <a:extLst>
                    <a:ext uri="{FF2B5EF4-FFF2-40B4-BE49-F238E27FC236}">
                      <a16:creationId xmlns:a16="http://schemas.microsoft.com/office/drawing/2014/main" id="{C300E320-A2D9-6A33-E6BE-24F5DC3896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52" y="926"/>
                  <a:ext cx="45" cy="44"/>
                </a:xfrm>
                <a:prstGeom prst="ellipse">
                  <a:avLst/>
                </a:prstGeom>
                <a:solidFill>
                  <a:srgbClr val="F19A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889" name="Oval 816">
                  <a:extLst>
                    <a:ext uri="{FF2B5EF4-FFF2-40B4-BE49-F238E27FC236}">
                      <a16:creationId xmlns:a16="http://schemas.microsoft.com/office/drawing/2014/main" id="{877CD49F-3F74-AA29-BB7F-6320F73C11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53" y="927"/>
                  <a:ext cx="43" cy="42"/>
                </a:xfrm>
                <a:prstGeom prst="ellipse">
                  <a:avLst/>
                </a:prstGeom>
                <a:solidFill>
                  <a:srgbClr val="F197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890" name="Oval 817">
                  <a:extLst>
                    <a:ext uri="{FF2B5EF4-FFF2-40B4-BE49-F238E27FC236}">
                      <a16:creationId xmlns:a16="http://schemas.microsoft.com/office/drawing/2014/main" id="{FF0E3CED-D1ED-A7BD-5259-D21EC5F836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54" y="928"/>
                  <a:ext cx="41" cy="40"/>
                </a:xfrm>
                <a:prstGeom prst="ellipse">
                  <a:avLst/>
                </a:prstGeom>
                <a:solidFill>
                  <a:srgbClr val="F294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891" name="Oval 818">
                  <a:extLst>
                    <a:ext uri="{FF2B5EF4-FFF2-40B4-BE49-F238E27FC236}">
                      <a16:creationId xmlns:a16="http://schemas.microsoft.com/office/drawing/2014/main" id="{D46D34CE-9C96-63B4-5B64-6CA2BD6AE2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56" y="929"/>
                  <a:ext cx="37" cy="38"/>
                </a:xfrm>
                <a:prstGeom prst="ellipse">
                  <a:avLst/>
                </a:prstGeom>
                <a:solidFill>
                  <a:srgbClr val="F29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892" name="Oval 819">
                  <a:extLst>
                    <a:ext uri="{FF2B5EF4-FFF2-40B4-BE49-F238E27FC236}">
                      <a16:creationId xmlns:a16="http://schemas.microsoft.com/office/drawing/2014/main" id="{DEF37242-FE34-3E70-AD4C-1ABDE66A04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57" y="930"/>
                  <a:ext cx="36" cy="36"/>
                </a:xfrm>
                <a:prstGeom prst="ellipse">
                  <a:avLst/>
                </a:prstGeom>
                <a:solidFill>
                  <a:srgbClr val="F38B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893" name="Oval 820">
                  <a:extLst>
                    <a:ext uri="{FF2B5EF4-FFF2-40B4-BE49-F238E27FC236}">
                      <a16:creationId xmlns:a16="http://schemas.microsoft.com/office/drawing/2014/main" id="{064EF1C1-2969-23B2-C6C8-6B0BB27692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58" y="931"/>
                  <a:ext cx="34" cy="34"/>
                </a:xfrm>
                <a:prstGeom prst="ellipse">
                  <a:avLst/>
                </a:prstGeom>
                <a:solidFill>
                  <a:srgbClr val="F48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894" name="Oval 821">
                  <a:extLst>
                    <a:ext uri="{FF2B5EF4-FFF2-40B4-BE49-F238E27FC236}">
                      <a16:creationId xmlns:a16="http://schemas.microsoft.com/office/drawing/2014/main" id="{37F20624-F641-F0EA-1FF9-B924E7EB5F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58" y="933"/>
                  <a:ext cx="32" cy="30"/>
                </a:xfrm>
                <a:prstGeom prst="ellipse">
                  <a:avLst/>
                </a:prstGeom>
                <a:solidFill>
                  <a:srgbClr val="F57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895" name="Oval 822">
                  <a:extLst>
                    <a:ext uri="{FF2B5EF4-FFF2-40B4-BE49-F238E27FC236}">
                      <a16:creationId xmlns:a16="http://schemas.microsoft.com/office/drawing/2014/main" id="{DCFFBC17-FAA3-EB83-7BD6-50A15FC7DF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60" y="933"/>
                  <a:ext cx="29" cy="29"/>
                </a:xfrm>
                <a:prstGeom prst="ellipse">
                  <a:avLst/>
                </a:prstGeom>
                <a:solidFill>
                  <a:srgbClr val="F678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896" name="Oval 823">
                  <a:extLst>
                    <a:ext uri="{FF2B5EF4-FFF2-40B4-BE49-F238E27FC236}">
                      <a16:creationId xmlns:a16="http://schemas.microsoft.com/office/drawing/2014/main" id="{F03F4453-8A65-CF12-B5EA-B340967374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61" y="934"/>
                  <a:ext cx="27" cy="28"/>
                </a:xfrm>
                <a:prstGeom prst="ellipse">
                  <a:avLst/>
                </a:prstGeom>
                <a:solidFill>
                  <a:srgbClr val="F771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897" name="Oval 824">
                  <a:extLst>
                    <a:ext uri="{FF2B5EF4-FFF2-40B4-BE49-F238E27FC236}">
                      <a16:creationId xmlns:a16="http://schemas.microsoft.com/office/drawing/2014/main" id="{1B6251AF-33C1-7F01-B0CA-ED49BDC87C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62" y="936"/>
                  <a:ext cx="25" cy="25"/>
                </a:xfrm>
                <a:prstGeom prst="ellipse">
                  <a:avLst/>
                </a:prstGeom>
                <a:solidFill>
                  <a:srgbClr val="F86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898" name="Oval 825">
                  <a:extLst>
                    <a:ext uri="{FF2B5EF4-FFF2-40B4-BE49-F238E27FC236}">
                      <a16:creationId xmlns:a16="http://schemas.microsoft.com/office/drawing/2014/main" id="{55014589-E506-3C22-0782-E3845383A8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64" y="937"/>
                  <a:ext cx="23" cy="23"/>
                </a:xfrm>
                <a:prstGeom prst="ellipse">
                  <a:avLst/>
                </a:prstGeom>
                <a:solidFill>
                  <a:srgbClr val="F96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899" name="Oval 826">
                  <a:extLst>
                    <a:ext uri="{FF2B5EF4-FFF2-40B4-BE49-F238E27FC236}">
                      <a16:creationId xmlns:a16="http://schemas.microsoft.com/office/drawing/2014/main" id="{5B88FB5A-2DCC-46CE-BD67-0AE7184627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64" y="938"/>
                  <a:ext cx="22" cy="21"/>
                </a:xfrm>
                <a:prstGeom prst="ellipse">
                  <a:avLst/>
                </a:prstGeom>
                <a:solidFill>
                  <a:srgbClr val="FA57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900" name="Oval 827">
                  <a:extLst>
                    <a:ext uri="{FF2B5EF4-FFF2-40B4-BE49-F238E27FC236}">
                      <a16:creationId xmlns:a16="http://schemas.microsoft.com/office/drawing/2014/main" id="{8DB36E07-C995-9354-DBC6-CCA076FD50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65" y="939"/>
                  <a:ext cx="19" cy="18"/>
                </a:xfrm>
                <a:prstGeom prst="ellipse">
                  <a:avLst/>
                </a:prstGeom>
                <a:solidFill>
                  <a:srgbClr val="FB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901" name="Oval 828">
                  <a:extLst>
                    <a:ext uri="{FF2B5EF4-FFF2-40B4-BE49-F238E27FC236}">
                      <a16:creationId xmlns:a16="http://schemas.microsoft.com/office/drawing/2014/main" id="{FE23B5CC-0723-D9C1-C72F-AD6EA4DEE2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66" y="940"/>
                  <a:ext cx="17" cy="17"/>
                </a:xfrm>
                <a:prstGeom prst="ellipse">
                  <a:avLst/>
                </a:prstGeom>
                <a:solidFill>
                  <a:srgbClr val="FC4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902" name="Oval 829">
                  <a:extLst>
                    <a:ext uri="{FF2B5EF4-FFF2-40B4-BE49-F238E27FC236}">
                      <a16:creationId xmlns:a16="http://schemas.microsoft.com/office/drawing/2014/main" id="{075CF676-AF79-F5FF-93D4-30C04AA8C0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68" y="941"/>
                  <a:ext cx="14" cy="15"/>
                </a:xfrm>
                <a:prstGeom prst="ellipse">
                  <a:avLst/>
                </a:prstGeom>
                <a:solidFill>
                  <a:srgbClr val="FC3C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903" name="Oval 830">
                  <a:extLst>
                    <a:ext uri="{FF2B5EF4-FFF2-40B4-BE49-F238E27FC236}">
                      <a16:creationId xmlns:a16="http://schemas.microsoft.com/office/drawing/2014/main" id="{A3208E8C-8C54-00F5-83DF-69365F7CB9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69" y="943"/>
                  <a:ext cx="12" cy="11"/>
                </a:xfrm>
                <a:prstGeom prst="ellipse">
                  <a:avLst/>
                </a:prstGeom>
                <a:solidFill>
                  <a:srgbClr val="FD33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904" name="Oval 831">
                  <a:extLst>
                    <a:ext uri="{FF2B5EF4-FFF2-40B4-BE49-F238E27FC236}">
                      <a16:creationId xmlns:a16="http://schemas.microsoft.com/office/drawing/2014/main" id="{A3081A31-6C30-6F02-D806-3AC8097CCF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69" y="944"/>
                  <a:ext cx="11" cy="9"/>
                </a:xfrm>
                <a:prstGeom prst="ellipse">
                  <a:avLst/>
                </a:prstGeom>
                <a:solidFill>
                  <a:srgbClr val="FD2A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905" name="Oval 832">
                  <a:extLst>
                    <a:ext uri="{FF2B5EF4-FFF2-40B4-BE49-F238E27FC236}">
                      <a16:creationId xmlns:a16="http://schemas.microsoft.com/office/drawing/2014/main" id="{625E1375-DF12-027F-F235-6270C8B998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71" y="945"/>
                  <a:ext cx="8" cy="7"/>
                </a:xfrm>
                <a:prstGeom prst="ellipse">
                  <a:avLst/>
                </a:prstGeom>
                <a:solidFill>
                  <a:srgbClr val="FE22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906" name="Oval 833">
                  <a:extLst>
                    <a:ext uri="{FF2B5EF4-FFF2-40B4-BE49-F238E27FC236}">
                      <a16:creationId xmlns:a16="http://schemas.microsoft.com/office/drawing/2014/main" id="{1DDFC124-1BB1-DD29-E882-775A77F008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72" y="946"/>
                  <a:ext cx="5" cy="5"/>
                </a:xfrm>
                <a:prstGeom prst="ellipse">
                  <a:avLst/>
                </a:prstGeom>
                <a:solidFill>
                  <a:srgbClr val="FE1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907" name="Oval 834">
                  <a:extLst>
                    <a:ext uri="{FF2B5EF4-FFF2-40B4-BE49-F238E27FC236}">
                      <a16:creationId xmlns:a16="http://schemas.microsoft.com/office/drawing/2014/main" id="{A8AF9FE5-B7FF-164C-E34A-7C10A540EB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73" y="947"/>
                  <a:ext cx="3" cy="3"/>
                </a:xfrm>
                <a:prstGeom prst="ellipse">
                  <a:avLst/>
                </a:prstGeom>
                <a:solidFill>
                  <a:srgbClr val="FE1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908" name="Oval 835">
                  <a:extLst>
                    <a:ext uri="{FF2B5EF4-FFF2-40B4-BE49-F238E27FC236}">
                      <a16:creationId xmlns:a16="http://schemas.microsoft.com/office/drawing/2014/main" id="{A80FF5EB-D8E4-F8C4-0DDD-B49F038959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74" y="948"/>
                  <a:ext cx="1" cy="1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</p:grpSp>
          <p:sp>
            <p:nvSpPr>
              <p:cNvPr id="883" name="Oval 836">
                <a:extLst>
                  <a:ext uri="{FF2B5EF4-FFF2-40B4-BE49-F238E27FC236}">
                    <a16:creationId xmlns:a16="http://schemas.microsoft.com/office/drawing/2014/main" id="{B684ADF7-2092-A080-0C2E-8A92E909EA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9" y="922"/>
                <a:ext cx="53" cy="53"/>
              </a:xfrm>
              <a:prstGeom prst="ellips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fr-FR" altLang="fr-FR"/>
              </a:p>
            </p:txBody>
          </p:sp>
        </p:grpSp>
        <p:grpSp>
          <p:nvGrpSpPr>
            <p:cNvPr id="817" name="Group 837">
              <a:extLst>
                <a:ext uri="{FF2B5EF4-FFF2-40B4-BE49-F238E27FC236}">
                  <a16:creationId xmlns:a16="http://schemas.microsoft.com/office/drawing/2014/main" id="{45DE6A24-64B4-6D50-43C7-436B3269F8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63" y="2606"/>
              <a:ext cx="109" cy="418"/>
              <a:chOff x="4128" y="1026"/>
              <a:chExt cx="91" cy="342"/>
            </a:xfrm>
          </p:grpSpPr>
          <p:sp>
            <p:nvSpPr>
              <p:cNvPr id="880" name="Rectangle 838">
                <a:extLst>
                  <a:ext uri="{FF2B5EF4-FFF2-40B4-BE49-F238E27FC236}">
                    <a16:creationId xmlns:a16="http://schemas.microsoft.com/office/drawing/2014/main" id="{5B9E6AFF-572A-A0CB-7F98-621AC01479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4" y="1026"/>
                <a:ext cx="20" cy="252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881" name="Freeform 839">
                <a:extLst>
                  <a:ext uri="{FF2B5EF4-FFF2-40B4-BE49-F238E27FC236}">
                    <a16:creationId xmlns:a16="http://schemas.microsoft.com/office/drawing/2014/main" id="{32BF0D8A-039D-15DF-2E8D-0EA6516063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8" y="1276"/>
                <a:ext cx="91" cy="92"/>
              </a:xfrm>
              <a:custGeom>
                <a:avLst/>
                <a:gdLst>
                  <a:gd name="T0" fmla="*/ 0 w 183"/>
                  <a:gd name="T1" fmla="*/ 0 h 182"/>
                  <a:gd name="T2" fmla="*/ 0 w 183"/>
                  <a:gd name="T3" fmla="*/ 1 h 182"/>
                  <a:gd name="T4" fmla="*/ 0 w 183"/>
                  <a:gd name="T5" fmla="*/ 0 h 182"/>
                  <a:gd name="T6" fmla="*/ 0 w 183"/>
                  <a:gd name="T7" fmla="*/ 0 h 18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3" h="182">
                    <a:moveTo>
                      <a:pt x="0" y="0"/>
                    </a:moveTo>
                    <a:lnTo>
                      <a:pt x="93" y="182"/>
                    </a:lnTo>
                    <a:lnTo>
                      <a:pt x="18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818" name="Group 840">
              <a:extLst>
                <a:ext uri="{FF2B5EF4-FFF2-40B4-BE49-F238E27FC236}">
                  <a16:creationId xmlns:a16="http://schemas.microsoft.com/office/drawing/2014/main" id="{0FBEB5D1-7986-1468-733C-BE36504057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7" y="2256"/>
              <a:ext cx="64" cy="65"/>
              <a:chOff x="4149" y="922"/>
              <a:chExt cx="53" cy="53"/>
            </a:xfrm>
          </p:grpSpPr>
          <p:grpSp>
            <p:nvGrpSpPr>
              <p:cNvPr id="853" name="Group 841">
                <a:extLst>
                  <a:ext uri="{FF2B5EF4-FFF2-40B4-BE49-F238E27FC236}">
                    <a16:creationId xmlns:a16="http://schemas.microsoft.com/office/drawing/2014/main" id="{A7C5DBFD-C7A8-5E76-9AC3-943BC37D1B0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49" y="922"/>
                <a:ext cx="53" cy="53"/>
                <a:chOff x="4149" y="922"/>
                <a:chExt cx="53" cy="53"/>
              </a:xfrm>
            </p:grpSpPr>
            <p:sp>
              <p:nvSpPr>
                <p:cNvPr id="855" name="Oval 842">
                  <a:extLst>
                    <a:ext uri="{FF2B5EF4-FFF2-40B4-BE49-F238E27FC236}">
                      <a16:creationId xmlns:a16="http://schemas.microsoft.com/office/drawing/2014/main" id="{CEFC272D-A1F7-1400-B6C5-C907523125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49" y="922"/>
                  <a:ext cx="53" cy="53"/>
                </a:xfrm>
                <a:prstGeom prst="ellipse">
                  <a:avLst/>
                </a:prstGeom>
                <a:solidFill>
                  <a:srgbClr val="F0A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856" name="Oval 843">
                  <a:extLst>
                    <a:ext uri="{FF2B5EF4-FFF2-40B4-BE49-F238E27FC236}">
                      <a16:creationId xmlns:a16="http://schemas.microsoft.com/office/drawing/2014/main" id="{C3F79F42-7F18-DD0C-EB1F-2BECB63D3B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49" y="922"/>
                  <a:ext cx="51" cy="52"/>
                </a:xfrm>
                <a:prstGeom prst="ellipse">
                  <a:avLst/>
                </a:prstGeom>
                <a:solidFill>
                  <a:srgbClr val="F09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857" name="Oval 844">
                  <a:extLst>
                    <a:ext uri="{FF2B5EF4-FFF2-40B4-BE49-F238E27FC236}">
                      <a16:creationId xmlns:a16="http://schemas.microsoft.com/office/drawing/2014/main" id="{0B51BD0F-69F2-1492-68B1-F0814EF3C9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50" y="923"/>
                  <a:ext cx="49" cy="50"/>
                </a:xfrm>
                <a:prstGeom prst="ellipse">
                  <a:avLst/>
                </a:prstGeom>
                <a:solidFill>
                  <a:srgbClr val="F09D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858" name="Oval 845">
                  <a:extLst>
                    <a:ext uri="{FF2B5EF4-FFF2-40B4-BE49-F238E27FC236}">
                      <a16:creationId xmlns:a16="http://schemas.microsoft.com/office/drawing/2014/main" id="{BA917BF9-7586-F58A-9F16-23B9040BBF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51" y="924"/>
                  <a:ext cx="48" cy="48"/>
                </a:xfrm>
                <a:prstGeom prst="ellipse">
                  <a:avLst/>
                </a:prstGeom>
                <a:solidFill>
                  <a:srgbClr val="F09C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859" name="Oval 846">
                  <a:extLst>
                    <a:ext uri="{FF2B5EF4-FFF2-40B4-BE49-F238E27FC236}">
                      <a16:creationId xmlns:a16="http://schemas.microsoft.com/office/drawing/2014/main" id="{10BD7C86-E259-4569-E847-E6D5650EA1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52" y="926"/>
                  <a:ext cx="45" cy="44"/>
                </a:xfrm>
                <a:prstGeom prst="ellipse">
                  <a:avLst/>
                </a:prstGeom>
                <a:solidFill>
                  <a:srgbClr val="F19A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860" name="Oval 847">
                  <a:extLst>
                    <a:ext uri="{FF2B5EF4-FFF2-40B4-BE49-F238E27FC236}">
                      <a16:creationId xmlns:a16="http://schemas.microsoft.com/office/drawing/2014/main" id="{DB7749E8-09EE-0400-9877-F7D203D408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53" y="927"/>
                  <a:ext cx="43" cy="42"/>
                </a:xfrm>
                <a:prstGeom prst="ellipse">
                  <a:avLst/>
                </a:prstGeom>
                <a:solidFill>
                  <a:srgbClr val="F197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861" name="Oval 848">
                  <a:extLst>
                    <a:ext uri="{FF2B5EF4-FFF2-40B4-BE49-F238E27FC236}">
                      <a16:creationId xmlns:a16="http://schemas.microsoft.com/office/drawing/2014/main" id="{0F6ED39F-41F2-FA06-EC23-2C86A011F8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54" y="928"/>
                  <a:ext cx="41" cy="40"/>
                </a:xfrm>
                <a:prstGeom prst="ellipse">
                  <a:avLst/>
                </a:prstGeom>
                <a:solidFill>
                  <a:srgbClr val="F294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862" name="Oval 849">
                  <a:extLst>
                    <a:ext uri="{FF2B5EF4-FFF2-40B4-BE49-F238E27FC236}">
                      <a16:creationId xmlns:a16="http://schemas.microsoft.com/office/drawing/2014/main" id="{067ED97E-8EB3-C834-2B20-F3244E800A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56" y="929"/>
                  <a:ext cx="37" cy="38"/>
                </a:xfrm>
                <a:prstGeom prst="ellipse">
                  <a:avLst/>
                </a:prstGeom>
                <a:solidFill>
                  <a:srgbClr val="F29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863" name="Oval 850">
                  <a:extLst>
                    <a:ext uri="{FF2B5EF4-FFF2-40B4-BE49-F238E27FC236}">
                      <a16:creationId xmlns:a16="http://schemas.microsoft.com/office/drawing/2014/main" id="{2C55FD97-5C3C-5AEB-416E-FA6C07761F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57" y="930"/>
                  <a:ext cx="36" cy="36"/>
                </a:xfrm>
                <a:prstGeom prst="ellipse">
                  <a:avLst/>
                </a:prstGeom>
                <a:solidFill>
                  <a:srgbClr val="F38B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864" name="Oval 851">
                  <a:extLst>
                    <a:ext uri="{FF2B5EF4-FFF2-40B4-BE49-F238E27FC236}">
                      <a16:creationId xmlns:a16="http://schemas.microsoft.com/office/drawing/2014/main" id="{1D22D160-E88F-EBBA-A4F3-00093DF80D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58" y="931"/>
                  <a:ext cx="34" cy="34"/>
                </a:xfrm>
                <a:prstGeom prst="ellipse">
                  <a:avLst/>
                </a:prstGeom>
                <a:solidFill>
                  <a:srgbClr val="F48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865" name="Oval 852">
                  <a:extLst>
                    <a:ext uri="{FF2B5EF4-FFF2-40B4-BE49-F238E27FC236}">
                      <a16:creationId xmlns:a16="http://schemas.microsoft.com/office/drawing/2014/main" id="{CC0ED0E9-8119-FAD9-5217-71F521F549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58" y="933"/>
                  <a:ext cx="32" cy="30"/>
                </a:xfrm>
                <a:prstGeom prst="ellipse">
                  <a:avLst/>
                </a:prstGeom>
                <a:solidFill>
                  <a:srgbClr val="F57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866" name="Oval 853">
                  <a:extLst>
                    <a:ext uri="{FF2B5EF4-FFF2-40B4-BE49-F238E27FC236}">
                      <a16:creationId xmlns:a16="http://schemas.microsoft.com/office/drawing/2014/main" id="{54A168B8-CA32-39E5-057E-A07DE19897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60" y="933"/>
                  <a:ext cx="29" cy="29"/>
                </a:xfrm>
                <a:prstGeom prst="ellipse">
                  <a:avLst/>
                </a:prstGeom>
                <a:solidFill>
                  <a:srgbClr val="F678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867" name="Oval 854">
                  <a:extLst>
                    <a:ext uri="{FF2B5EF4-FFF2-40B4-BE49-F238E27FC236}">
                      <a16:creationId xmlns:a16="http://schemas.microsoft.com/office/drawing/2014/main" id="{A0A7533E-322F-6785-6421-B344D2DCCD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61" y="934"/>
                  <a:ext cx="27" cy="28"/>
                </a:xfrm>
                <a:prstGeom prst="ellipse">
                  <a:avLst/>
                </a:prstGeom>
                <a:solidFill>
                  <a:srgbClr val="F771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868" name="Oval 855">
                  <a:extLst>
                    <a:ext uri="{FF2B5EF4-FFF2-40B4-BE49-F238E27FC236}">
                      <a16:creationId xmlns:a16="http://schemas.microsoft.com/office/drawing/2014/main" id="{F95CBC4E-07FE-22DA-65CA-6A49624998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62" y="936"/>
                  <a:ext cx="25" cy="25"/>
                </a:xfrm>
                <a:prstGeom prst="ellipse">
                  <a:avLst/>
                </a:prstGeom>
                <a:solidFill>
                  <a:srgbClr val="F86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869" name="Oval 856">
                  <a:extLst>
                    <a:ext uri="{FF2B5EF4-FFF2-40B4-BE49-F238E27FC236}">
                      <a16:creationId xmlns:a16="http://schemas.microsoft.com/office/drawing/2014/main" id="{E5B2B815-A406-5013-BEE9-583335E759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64" y="937"/>
                  <a:ext cx="23" cy="23"/>
                </a:xfrm>
                <a:prstGeom prst="ellipse">
                  <a:avLst/>
                </a:prstGeom>
                <a:solidFill>
                  <a:srgbClr val="F96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870" name="Oval 857">
                  <a:extLst>
                    <a:ext uri="{FF2B5EF4-FFF2-40B4-BE49-F238E27FC236}">
                      <a16:creationId xmlns:a16="http://schemas.microsoft.com/office/drawing/2014/main" id="{494F34E1-84F5-85DD-0EEA-A001E0934D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64" y="938"/>
                  <a:ext cx="22" cy="21"/>
                </a:xfrm>
                <a:prstGeom prst="ellipse">
                  <a:avLst/>
                </a:prstGeom>
                <a:solidFill>
                  <a:srgbClr val="FA57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871" name="Oval 858">
                  <a:extLst>
                    <a:ext uri="{FF2B5EF4-FFF2-40B4-BE49-F238E27FC236}">
                      <a16:creationId xmlns:a16="http://schemas.microsoft.com/office/drawing/2014/main" id="{4DA531B9-FB41-3622-4D3E-BD0B3B9EFD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65" y="939"/>
                  <a:ext cx="19" cy="18"/>
                </a:xfrm>
                <a:prstGeom prst="ellipse">
                  <a:avLst/>
                </a:prstGeom>
                <a:solidFill>
                  <a:srgbClr val="FB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872" name="Oval 859">
                  <a:extLst>
                    <a:ext uri="{FF2B5EF4-FFF2-40B4-BE49-F238E27FC236}">
                      <a16:creationId xmlns:a16="http://schemas.microsoft.com/office/drawing/2014/main" id="{BEBA625F-2340-0FD3-E9E1-7D038465EC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66" y="940"/>
                  <a:ext cx="17" cy="17"/>
                </a:xfrm>
                <a:prstGeom prst="ellipse">
                  <a:avLst/>
                </a:prstGeom>
                <a:solidFill>
                  <a:srgbClr val="FC4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873" name="Oval 860">
                  <a:extLst>
                    <a:ext uri="{FF2B5EF4-FFF2-40B4-BE49-F238E27FC236}">
                      <a16:creationId xmlns:a16="http://schemas.microsoft.com/office/drawing/2014/main" id="{1BED537F-CB2D-3006-B5D1-0F3886E149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68" y="941"/>
                  <a:ext cx="14" cy="15"/>
                </a:xfrm>
                <a:prstGeom prst="ellipse">
                  <a:avLst/>
                </a:prstGeom>
                <a:solidFill>
                  <a:srgbClr val="FC3C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874" name="Oval 861">
                  <a:extLst>
                    <a:ext uri="{FF2B5EF4-FFF2-40B4-BE49-F238E27FC236}">
                      <a16:creationId xmlns:a16="http://schemas.microsoft.com/office/drawing/2014/main" id="{A57DBF0A-3E41-A06B-C9BE-3E9477AF65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69" y="943"/>
                  <a:ext cx="12" cy="11"/>
                </a:xfrm>
                <a:prstGeom prst="ellipse">
                  <a:avLst/>
                </a:prstGeom>
                <a:solidFill>
                  <a:srgbClr val="FD33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875" name="Oval 862">
                  <a:extLst>
                    <a:ext uri="{FF2B5EF4-FFF2-40B4-BE49-F238E27FC236}">
                      <a16:creationId xmlns:a16="http://schemas.microsoft.com/office/drawing/2014/main" id="{6D8EED83-03A1-6F2E-5A55-A8CA0B4F71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69" y="944"/>
                  <a:ext cx="11" cy="9"/>
                </a:xfrm>
                <a:prstGeom prst="ellipse">
                  <a:avLst/>
                </a:prstGeom>
                <a:solidFill>
                  <a:srgbClr val="FD2A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876" name="Oval 863">
                  <a:extLst>
                    <a:ext uri="{FF2B5EF4-FFF2-40B4-BE49-F238E27FC236}">
                      <a16:creationId xmlns:a16="http://schemas.microsoft.com/office/drawing/2014/main" id="{341AD20E-5464-0120-5F28-F2DC00DE94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71" y="945"/>
                  <a:ext cx="8" cy="7"/>
                </a:xfrm>
                <a:prstGeom prst="ellipse">
                  <a:avLst/>
                </a:prstGeom>
                <a:solidFill>
                  <a:srgbClr val="FE22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877" name="Oval 864">
                  <a:extLst>
                    <a:ext uri="{FF2B5EF4-FFF2-40B4-BE49-F238E27FC236}">
                      <a16:creationId xmlns:a16="http://schemas.microsoft.com/office/drawing/2014/main" id="{C03A6F79-300B-F9A1-A5B6-717C1047E4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72" y="946"/>
                  <a:ext cx="5" cy="5"/>
                </a:xfrm>
                <a:prstGeom prst="ellipse">
                  <a:avLst/>
                </a:prstGeom>
                <a:solidFill>
                  <a:srgbClr val="FE1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878" name="Oval 865">
                  <a:extLst>
                    <a:ext uri="{FF2B5EF4-FFF2-40B4-BE49-F238E27FC236}">
                      <a16:creationId xmlns:a16="http://schemas.microsoft.com/office/drawing/2014/main" id="{C7A1B501-E407-00BD-66A5-741B224DDD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73" y="947"/>
                  <a:ext cx="3" cy="3"/>
                </a:xfrm>
                <a:prstGeom prst="ellipse">
                  <a:avLst/>
                </a:prstGeom>
                <a:solidFill>
                  <a:srgbClr val="FE1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879" name="Oval 866">
                  <a:extLst>
                    <a:ext uri="{FF2B5EF4-FFF2-40B4-BE49-F238E27FC236}">
                      <a16:creationId xmlns:a16="http://schemas.microsoft.com/office/drawing/2014/main" id="{A72BA133-09E2-BD7F-424B-E18EED45FF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74" y="948"/>
                  <a:ext cx="1" cy="1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</p:grpSp>
          <p:sp>
            <p:nvSpPr>
              <p:cNvPr id="854" name="Oval 867">
                <a:extLst>
                  <a:ext uri="{FF2B5EF4-FFF2-40B4-BE49-F238E27FC236}">
                    <a16:creationId xmlns:a16="http://schemas.microsoft.com/office/drawing/2014/main" id="{F3150C4F-0044-629C-BC52-7E18779906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9" y="922"/>
                <a:ext cx="53" cy="53"/>
              </a:xfrm>
              <a:prstGeom prst="ellips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fr-FR" altLang="fr-FR"/>
              </a:p>
            </p:txBody>
          </p:sp>
        </p:grpSp>
        <p:grpSp>
          <p:nvGrpSpPr>
            <p:cNvPr id="819" name="Group 868">
              <a:extLst>
                <a:ext uri="{FF2B5EF4-FFF2-40B4-BE49-F238E27FC236}">
                  <a16:creationId xmlns:a16="http://schemas.microsoft.com/office/drawing/2014/main" id="{1B3FB407-BE84-D6F3-4589-D93E87D1DE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92" y="2383"/>
              <a:ext cx="109" cy="418"/>
              <a:chOff x="4128" y="1026"/>
              <a:chExt cx="91" cy="342"/>
            </a:xfrm>
          </p:grpSpPr>
          <p:sp>
            <p:nvSpPr>
              <p:cNvPr id="851" name="Rectangle 869">
                <a:extLst>
                  <a:ext uri="{FF2B5EF4-FFF2-40B4-BE49-F238E27FC236}">
                    <a16:creationId xmlns:a16="http://schemas.microsoft.com/office/drawing/2014/main" id="{E7E54E15-EFF4-3C7D-FEF9-F570D35ACA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4" y="1026"/>
                <a:ext cx="20" cy="252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852" name="Freeform 870">
                <a:extLst>
                  <a:ext uri="{FF2B5EF4-FFF2-40B4-BE49-F238E27FC236}">
                    <a16:creationId xmlns:a16="http://schemas.microsoft.com/office/drawing/2014/main" id="{4311CA65-6EEA-C60D-1E96-EAEF68FC6B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8" y="1276"/>
                <a:ext cx="91" cy="92"/>
              </a:xfrm>
              <a:custGeom>
                <a:avLst/>
                <a:gdLst>
                  <a:gd name="T0" fmla="*/ 0 w 183"/>
                  <a:gd name="T1" fmla="*/ 0 h 182"/>
                  <a:gd name="T2" fmla="*/ 0 w 183"/>
                  <a:gd name="T3" fmla="*/ 1 h 182"/>
                  <a:gd name="T4" fmla="*/ 0 w 183"/>
                  <a:gd name="T5" fmla="*/ 0 h 182"/>
                  <a:gd name="T6" fmla="*/ 0 w 183"/>
                  <a:gd name="T7" fmla="*/ 0 h 18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3" h="182">
                    <a:moveTo>
                      <a:pt x="0" y="0"/>
                    </a:moveTo>
                    <a:lnTo>
                      <a:pt x="93" y="182"/>
                    </a:lnTo>
                    <a:lnTo>
                      <a:pt x="18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820" name="Group 871">
              <a:extLst>
                <a:ext uri="{FF2B5EF4-FFF2-40B4-BE49-F238E27FC236}">
                  <a16:creationId xmlns:a16="http://schemas.microsoft.com/office/drawing/2014/main" id="{260C410E-EC0B-08E3-CB2C-DF0B4FE8C6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68" y="2479"/>
              <a:ext cx="64" cy="65"/>
              <a:chOff x="4149" y="922"/>
              <a:chExt cx="53" cy="53"/>
            </a:xfrm>
          </p:grpSpPr>
          <p:grpSp>
            <p:nvGrpSpPr>
              <p:cNvPr id="824" name="Group 872">
                <a:extLst>
                  <a:ext uri="{FF2B5EF4-FFF2-40B4-BE49-F238E27FC236}">
                    <a16:creationId xmlns:a16="http://schemas.microsoft.com/office/drawing/2014/main" id="{14499C38-CADD-B25E-8F4E-D28CE256544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49" y="922"/>
                <a:ext cx="53" cy="53"/>
                <a:chOff x="4149" y="922"/>
                <a:chExt cx="53" cy="53"/>
              </a:xfrm>
            </p:grpSpPr>
            <p:sp>
              <p:nvSpPr>
                <p:cNvPr id="826" name="Oval 873">
                  <a:extLst>
                    <a:ext uri="{FF2B5EF4-FFF2-40B4-BE49-F238E27FC236}">
                      <a16:creationId xmlns:a16="http://schemas.microsoft.com/office/drawing/2014/main" id="{47FF0BF1-54E2-C305-CBAD-85CB07AB3B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49" y="922"/>
                  <a:ext cx="53" cy="53"/>
                </a:xfrm>
                <a:prstGeom prst="ellipse">
                  <a:avLst/>
                </a:prstGeom>
                <a:solidFill>
                  <a:srgbClr val="F0A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827" name="Oval 874">
                  <a:extLst>
                    <a:ext uri="{FF2B5EF4-FFF2-40B4-BE49-F238E27FC236}">
                      <a16:creationId xmlns:a16="http://schemas.microsoft.com/office/drawing/2014/main" id="{4CA123C7-E293-E273-0254-41CBB05B4B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49" y="922"/>
                  <a:ext cx="51" cy="52"/>
                </a:xfrm>
                <a:prstGeom prst="ellipse">
                  <a:avLst/>
                </a:prstGeom>
                <a:solidFill>
                  <a:srgbClr val="F09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828" name="Oval 875">
                  <a:extLst>
                    <a:ext uri="{FF2B5EF4-FFF2-40B4-BE49-F238E27FC236}">
                      <a16:creationId xmlns:a16="http://schemas.microsoft.com/office/drawing/2014/main" id="{B52FA062-CE9A-F4B0-0B23-25C71367F8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50" y="923"/>
                  <a:ext cx="49" cy="50"/>
                </a:xfrm>
                <a:prstGeom prst="ellipse">
                  <a:avLst/>
                </a:prstGeom>
                <a:solidFill>
                  <a:srgbClr val="F09D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829" name="Oval 876">
                  <a:extLst>
                    <a:ext uri="{FF2B5EF4-FFF2-40B4-BE49-F238E27FC236}">
                      <a16:creationId xmlns:a16="http://schemas.microsoft.com/office/drawing/2014/main" id="{52731AD5-024E-0D07-6EEB-18C0F7D227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51" y="924"/>
                  <a:ext cx="48" cy="48"/>
                </a:xfrm>
                <a:prstGeom prst="ellipse">
                  <a:avLst/>
                </a:prstGeom>
                <a:solidFill>
                  <a:srgbClr val="F09C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830" name="Oval 877">
                  <a:extLst>
                    <a:ext uri="{FF2B5EF4-FFF2-40B4-BE49-F238E27FC236}">
                      <a16:creationId xmlns:a16="http://schemas.microsoft.com/office/drawing/2014/main" id="{E1752520-BFB6-C4E0-4E18-400E6E5381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52" y="926"/>
                  <a:ext cx="45" cy="44"/>
                </a:xfrm>
                <a:prstGeom prst="ellipse">
                  <a:avLst/>
                </a:prstGeom>
                <a:solidFill>
                  <a:srgbClr val="F19A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831" name="Oval 878">
                  <a:extLst>
                    <a:ext uri="{FF2B5EF4-FFF2-40B4-BE49-F238E27FC236}">
                      <a16:creationId xmlns:a16="http://schemas.microsoft.com/office/drawing/2014/main" id="{D679BF4D-85A7-623B-42E9-A0860E39F9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53" y="927"/>
                  <a:ext cx="43" cy="42"/>
                </a:xfrm>
                <a:prstGeom prst="ellipse">
                  <a:avLst/>
                </a:prstGeom>
                <a:solidFill>
                  <a:srgbClr val="F197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832" name="Oval 879">
                  <a:extLst>
                    <a:ext uri="{FF2B5EF4-FFF2-40B4-BE49-F238E27FC236}">
                      <a16:creationId xmlns:a16="http://schemas.microsoft.com/office/drawing/2014/main" id="{184BFA90-210A-4F6B-F454-82769C44AC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54" y="928"/>
                  <a:ext cx="41" cy="40"/>
                </a:xfrm>
                <a:prstGeom prst="ellipse">
                  <a:avLst/>
                </a:prstGeom>
                <a:solidFill>
                  <a:srgbClr val="F294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833" name="Oval 880">
                  <a:extLst>
                    <a:ext uri="{FF2B5EF4-FFF2-40B4-BE49-F238E27FC236}">
                      <a16:creationId xmlns:a16="http://schemas.microsoft.com/office/drawing/2014/main" id="{CC3348B4-BC8A-89E4-3ADE-E0B4EDFC61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56" y="929"/>
                  <a:ext cx="37" cy="38"/>
                </a:xfrm>
                <a:prstGeom prst="ellipse">
                  <a:avLst/>
                </a:prstGeom>
                <a:solidFill>
                  <a:srgbClr val="F29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834" name="Oval 881">
                  <a:extLst>
                    <a:ext uri="{FF2B5EF4-FFF2-40B4-BE49-F238E27FC236}">
                      <a16:creationId xmlns:a16="http://schemas.microsoft.com/office/drawing/2014/main" id="{87B773A4-1B0B-CF85-98A5-4F43455F17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57" y="930"/>
                  <a:ext cx="36" cy="36"/>
                </a:xfrm>
                <a:prstGeom prst="ellipse">
                  <a:avLst/>
                </a:prstGeom>
                <a:solidFill>
                  <a:srgbClr val="F38B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835" name="Oval 882">
                  <a:extLst>
                    <a:ext uri="{FF2B5EF4-FFF2-40B4-BE49-F238E27FC236}">
                      <a16:creationId xmlns:a16="http://schemas.microsoft.com/office/drawing/2014/main" id="{9AF7F864-C93F-6D28-FE5D-FE90647E6B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58" y="931"/>
                  <a:ext cx="34" cy="34"/>
                </a:xfrm>
                <a:prstGeom prst="ellipse">
                  <a:avLst/>
                </a:prstGeom>
                <a:solidFill>
                  <a:srgbClr val="F48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836" name="Oval 883">
                  <a:extLst>
                    <a:ext uri="{FF2B5EF4-FFF2-40B4-BE49-F238E27FC236}">
                      <a16:creationId xmlns:a16="http://schemas.microsoft.com/office/drawing/2014/main" id="{4054FC2B-2514-E4C0-59E9-F7FD8D4049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58" y="933"/>
                  <a:ext cx="32" cy="30"/>
                </a:xfrm>
                <a:prstGeom prst="ellipse">
                  <a:avLst/>
                </a:prstGeom>
                <a:solidFill>
                  <a:srgbClr val="F57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837" name="Oval 884">
                  <a:extLst>
                    <a:ext uri="{FF2B5EF4-FFF2-40B4-BE49-F238E27FC236}">
                      <a16:creationId xmlns:a16="http://schemas.microsoft.com/office/drawing/2014/main" id="{B670511F-AA48-52FA-351C-1F8E01FDCC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60" y="933"/>
                  <a:ext cx="29" cy="29"/>
                </a:xfrm>
                <a:prstGeom prst="ellipse">
                  <a:avLst/>
                </a:prstGeom>
                <a:solidFill>
                  <a:srgbClr val="F678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838" name="Oval 885">
                  <a:extLst>
                    <a:ext uri="{FF2B5EF4-FFF2-40B4-BE49-F238E27FC236}">
                      <a16:creationId xmlns:a16="http://schemas.microsoft.com/office/drawing/2014/main" id="{62EBD65C-3939-92E7-C010-86CD3BE66E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61" y="934"/>
                  <a:ext cx="27" cy="28"/>
                </a:xfrm>
                <a:prstGeom prst="ellipse">
                  <a:avLst/>
                </a:prstGeom>
                <a:solidFill>
                  <a:srgbClr val="F771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839" name="Oval 886">
                  <a:extLst>
                    <a:ext uri="{FF2B5EF4-FFF2-40B4-BE49-F238E27FC236}">
                      <a16:creationId xmlns:a16="http://schemas.microsoft.com/office/drawing/2014/main" id="{9A56C6C3-127B-BA51-4A8C-1EDA158B82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62" y="936"/>
                  <a:ext cx="25" cy="25"/>
                </a:xfrm>
                <a:prstGeom prst="ellipse">
                  <a:avLst/>
                </a:prstGeom>
                <a:solidFill>
                  <a:srgbClr val="F86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840" name="Oval 887">
                  <a:extLst>
                    <a:ext uri="{FF2B5EF4-FFF2-40B4-BE49-F238E27FC236}">
                      <a16:creationId xmlns:a16="http://schemas.microsoft.com/office/drawing/2014/main" id="{B8D52F9B-D18C-70F5-CAEA-A7D0203309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64" y="937"/>
                  <a:ext cx="23" cy="23"/>
                </a:xfrm>
                <a:prstGeom prst="ellipse">
                  <a:avLst/>
                </a:prstGeom>
                <a:solidFill>
                  <a:srgbClr val="F96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841" name="Oval 888">
                  <a:extLst>
                    <a:ext uri="{FF2B5EF4-FFF2-40B4-BE49-F238E27FC236}">
                      <a16:creationId xmlns:a16="http://schemas.microsoft.com/office/drawing/2014/main" id="{D8320D2B-A21C-DBC5-D8DE-BEBE17DDF0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64" y="938"/>
                  <a:ext cx="22" cy="21"/>
                </a:xfrm>
                <a:prstGeom prst="ellipse">
                  <a:avLst/>
                </a:prstGeom>
                <a:solidFill>
                  <a:srgbClr val="FA57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842" name="Oval 889">
                  <a:extLst>
                    <a:ext uri="{FF2B5EF4-FFF2-40B4-BE49-F238E27FC236}">
                      <a16:creationId xmlns:a16="http://schemas.microsoft.com/office/drawing/2014/main" id="{0C6F903A-5FAE-DD07-39ED-303E585628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65" y="939"/>
                  <a:ext cx="19" cy="18"/>
                </a:xfrm>
                <a:prstGeom prst="ellipse">
                  <a:avLst/>
                </a:prstGeom>
                <a:solidFill>
                  <a:srgbClr val="FB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843" name="Oval 890">
                  <a:extLst>
                    <a:ext uri="{FF2B5EF4-FFF2-40B4-BE49-F238E27FC236}">
                      <a16:creationId xmlns:a16="http://schemas.microsoft.com/office/drawing/2014/main" id="{72DE38E8-0212-CA51-A219-443EAD1B71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66" y="940"/>
                  <a:ext cx="17" cy="17"/>
                </a:xfrm>
                <a:prstGeom prst="ellipse">
                  <a:avLst/>
                </a:prstGeom>
                <a:solidFill>
                  <a:srgbClr val="FC4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844" name="Oval 891">
                  <a:extLst>
                    <a:ext uri="{FF2B5EF4-FFF2-40B4-BE49-F238E27FC236}">
                      <a16:creationId xmlns:a16="http://schemas.microsoft.com/office/drawing/2014/main" id="{F352675B-4DB5-E57C-2BB0-1B4F07E2AD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68" y="941"/>
                  <a:ext cx="14" cy="15"/>
                </a:xfrm>
                <a:prstGeom prst="ellipse">
                  <a:avLst/>
                </a:prstGeom>
                <a:solidFill>
                  <a:srgbClr val="FC3C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845" name="Oval 892">
                  <a:extLst>
                    <a:ext uri="{FF2B5EF4-FFF2-40B4-BE49-F238E27FC236}">
                      <a16:creationId xmlns:a16="http://schemas.microsoft.com/office/drawing/2014/main" id="{0610D22E-7E11-5205-130E-BC58AF7256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69" y="943"/>
                  <a:ext cx="12" cy="11"/>
                </a:xfrm>
                <a:prstGeom prst="ellipse">
                  <a:avLst/>
                </a:prstGeom>
                <a:solidFill>
                  <a:srgbClr val="FD33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846" name="Oval 893">
                  <a:extLst>
                    <a:ext uri="{FF2B5EF4-FFF2-40B4-BE49-F238E27FC236}">
                      <a16:creationId xmlns:a16="http://schemas.microsoft.com/office/drawing/2014/main" id="{7CB4603B-4031-9050-C5F2-92EF49A1DB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69" y="944"/>
                  <a:ext cx="11" cy="9"/>
                </a:xfrm>
                <a:prstGeom prst="ellipse">
                  <a:avLst/>
                </a:prstGeom>
                <a:solidFill>
                  <a:srgbClr val="FD2A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847" name="Oval 894">
                  <a:extLst>
                    <a:ext uri="{FF2B5EF4-FFF2-40B4-BE49-F238E27FC236}">
                      <a16:creationId xmlns:a16="http://schemas.microsoft.com/office/drawing/2014/main" id="{A1484A34-5B69-E190-A7D6-56DD4F7771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71" y="945"/>
                  <a:ext cx="8" cy="7"/>
                </a:xfrm>
                <a:prstGeom prst="ellipse">
                  <a:avLst/>
                </a:prstGeom>
                <a:solidFill>
                  <a:srgbClr val="FE22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848" name="Oval 895">
                  <a:extLst>
                    <a:ext uri="{FF2B5EF4-FFF2-40B4-BE49-F238E27FC236}">
                      <a16:creationId xmlns:a16="http://schemas.microsoft.com/office/drawing/2014/main" id="{8C47E97E-9B45-CDD4-75AD-18A672EA96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72" y="946"/>
                  <a:ext cx="5" cy="5"/>
                </a:xfrm>
                <a:prstGeom prst="ellipse">
                  <a:avLst/>
                </a:prstGeom>
                <a:solidFill>
                  <a:srgbClr val="FE1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849" name="Oval 896">
                  <a:extLst>
                    <a:ext uri="{FF2B5EF4-FFF2-40B4-BE49-F238E27FC236}">
                      <a16:creationId xmlns:a16="http://schemas.microsoft.com/office/drawing/2014/main" id="{E0566870-7F51-5F66-BDEA-304E6456EB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73" y="947"/>
                  <a:ext cx="3" cy="3"/>
                </a:xfrm>
                <a:prstGeom prst="ellipse">
                  <a:avLst/>
                </a:prstGeom>
                <a:solidFill>
                  <a:srgbClr val="FE1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850" name="Oval 897">
                  <a:extLst>
                    <a:ext uri="{FF2B5EF4-FFF2-40B4-BE49-F238E27FC236}">
                      <a16:creationId xmlns:a16="http://schemas.microsoft.com/office/drawing/2014/main" id="{8208AAA9-B83E-8591-6553-08158E6A41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74" y="948"/>
                  <a:ext cx="1" cy="1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fr-FR" altLang="fr-FR"/>
                </a:p>
              </p:txBody>
            </p:sp>
          </p:grpSp>
          <p:sp>
            <p:nvSpPr>
              <p:cNvPr id="825" name="Oval 898">
                <a:extLst>
                  <a:ext uri="{FF2B5EF4-FFF2-40B4-BE49-F238E27FC236}">
                    <a16:creationId xmlns:a16="http://schemas.microsoft.com/office/drawing/2014/main" id="{10DA9484-8226-FE5B-31F0-9EDFBEE9BD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9" y="922"/>
                <a:ext cx="53" cy="53"/>
              </a:xfrm>
              <a:prstGeom prst="ellips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fr-FR" altLang="fr-FR"/>
              </a:p>
            </p:txBody>
          </p:sp>
        </p:grpSp>
        <p:grpSp>
          <p:nvGrpSpPr>
            <p:cNvPr id="821" name="Group 899">
              <a:extLst>
                <a:ext uri="{FF2B5EF4-FFF2-40B4-BE49-F238E27FC236}">
                  <a16:creationId xmlns:a16="http://schemas.microsoft.com/office/drawing/2014/main" id="{EAF2E7AF-C1ED-50DA-D970-531A2E8879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43" y="2606"/>
              <a:ext cx="109" cy="418"/>
              <a:chOff x="4128" y="1026"/>
              <a:chExt cx="91" cy="342"/>
            </a:xfrm>
          </p:grpSpPr>
          <p:sp>
            <p:nvSpPr>
              <p:cNvPr id="822" name="Rectangle 900">
                <a:extLst>
                  <a:ext uri="{FF2B5EF4-FFF2-40B4-BE49-F238E27FC236}">
                    <a16:creationId xmlns:a16="http://schemas.microsoft.com/office/drawing/2014/main" id="{A673CE00-9B65-4E5E-FE2F-EA2C4555B6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4" y="1026"/>
                <a:ext cx="20" cy="252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823" name="Freeform 901">
                <a:extLst>
                  <a:ext uri="{FF2B5EF4-FFF2-40B4-BE49-F238E27FC236}">
                    <a16:creationId xmlns:a16="http://schemas.microsoft.com/office/drawing/2014/main" id="{F29ECFBE-4F30-D89B-5CDD-1FC0EF542A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8" y="1276"/>
                <a:ext cx="91" cy="92"/>
              </a:xfrm>
              <a:custGeom>
                <a:avLst/>
                <a:gdLst>
                  <a:gd name="T0" fmla="*/ 0 w 183"/>
                  <a:gd name="T1" fmla="*/ 0 h 182"/>
                  <a:gd name="T2" fmla="*/ 0 w 183"/>
                  <a:gd name="T3" fmla="*/ 1 h 182"/>
                  <a:gd name="T4" fmla="*/ 0 w 183"/>
                  <a:gd name="T5" fmla="*/ 0 h 182"/>
                  <a:gd name="T6" fmla="*/ 0 w 183"/>
                  <a:gd name="T7" fmla="*/ 0 h 18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3" h="182">
                    <a:moveTo>
                      <a:pt x="0" y="0"/>
                    </a:moveTo>
                    <a:lnTo>
                      <a:pt x="93" y="182"/>
                    </a:lnTo>
                    <a:lnTo>
                      <a:pt x="18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</p:grpSp>
      <p:sp>
        <p:nvSpPr>
          <p:cNvPr id="909" name="Text Box 902">
            <a:extLst>
              <a:ext uri="{FF2B5EF4-FFF2-40B4-BE49-F238E27FC236}">
                <a16:creationId xmlns:a16="http://schemas.microsoft.com/office/drawing/2014/main" id="{EE8B0065-1C87-EA0B-DDB6-32B8060A83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1047" y="2758852"/>
            <a:ext cx="6174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sz="14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Mask</a:t>
            </a:r>
          </a:p>
        </p:txBody>
      </p:sp>
      <p:sp>
        <p:nvSpPr>
          <p:cNvPr id="910" name="Text Box 903">
            <a:extLst>
              <a:ext uri="{FF2B5EF4-FFF2-40B4-BE49-F238E27FC236}">
                <a16:creationId xmlns:a16="http://schemas.microsoft.com/office/drawing/2014/main" id="{E2AFC75A-DAD6-5B1D-8D2A-EE10351CE3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2622" y="5158474"/>
            <a:ext cx="3886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fr-FR" sz="1400" b="1" dirty="0">
                <a:solidFill>
                  <a:schemeClr val="bg1"/>
                </a:solidFill>
                <a:latin typeface="+mn-lt"/>
              </a:rPr>
              <a:t>Substrate</a:t>
            </a:r>
            <a:endParaRPr lang="en-US" altLang="fr-FR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11" name="Text Box 904">
            <a:extLst>
              <a:ext uri="{FF2B5EF4-FFF2-40B4-BE49-F238E27FC236}">
                <a16:creationId xmlns:a16="http://schemas.microsoft.com/office/drawing/2014/main" id="{A693D79D-2DE2-A80E-9FEB-B6F4B8384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9272" y="3244627"/>
            <a:ext cx="1219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1400" b="1" dirty="0">
                <a:solidFill>
                  <a:schemeClr val="bg1"/>
                </a:solidFill>
                <a:latin typeface="+mn-lt"/>
              </a:rPr>
              <a:t>Passivation layer (</a:t>
            </a:r>
            <a:r>
              <a:rPr lang="fr-FR" altLang="fr-FR" sz="1400" b="1" dirty="0" err="1">
                <a:solidFill>
                  <a:schemeClr val="bg1"/>
                </a:solidFill>
                <a:latin typeface="+mn-lt"/>
              </a:rPr>
              <a:t>TiO</a:t>
            </a:r>
            <a:r>
              <a:rPr lang="fr-FR" altLang="fr-FR" sz="1400" b="1" baseline="-25000" dirty="0" err="1">
                <a:solidFill>
                  <a:schemeClr val="bg1"/>
                </a:solidFill>
                <a:latin typeface="+mn-lt"/>
              </a:rPr>
              <a:t>x</a:t>
            </a:r>
            <a:r>
              <a:rPr lang="fr-FR" altLang="fr-FR" sz="1400" b="1" dirty="0" err="1">
                <a:solidFill>
                  <a:schemeClr val="bg1"/>
                </a:solidFill>
                <a:latin typeface="+mn-lt"/>
              </a:rPr>
              <a:t>F</a:t>
            </a:r>
            <a:r>
              <a:rPr lang="fr-FR" altLang="fr-FR" sz="1400" b="1" baseline="-25000" dirty="0" err="1">
                <a:solidFill>
                  <a:schemeClr val="bg1"/>
                </a:solidFill>
                <a:latin typeface="+mn-lt"/>
              </a:rPr>
              <a:t>y</a:t>
            </a:r>
            <a:r>
              <a:rPr lang="fr-FR" altLang="fr-FR" sz="1400" b="1" dirty="0">
                <a:solidFill>
                  <a:schemeClr val="bg1"/>
                </a:solidFill>
                <a:latin typeface="+mn-lt"/>
              </a:rPr>
              <a:t>)</a:t>
            </a:r>
            <a:endParaRPr lang="fr-FR" altLang="fr-FR" sz="1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14" name="ZoneTexte 913">
            <a:extLst>
              <a:ext uri="{FF2B5EF4-FFF2-40B4-BE49-F238E27FC236}">
                <a16:creationId xmlns:a16="http://schemas.microsoft.com/office/drawing/2014/main" id="{6FBB0968-77CF-A05A-9542-F08ED73AC260}"/>
              </a:ext>
            </a:extLst>
          </p:cNvPr>
          <p:cNvSpPr txBox="1"/>
          <p:nvPr/>
        </p:nvSpPr>
        <p:spPr>
          <a:xfrm>
            <a:off x="6692496" y="3528801"/>
            <a:ext cx="4583468" cy="1429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8775" lvl="1" indent="-342900" algn="ctr">
              <a:lnSpc>
                <a:spcPct val="150000"/>
              </a:lnSpc>
            </a:pPr>
            <a:r>
              <a:rPr lang="en-US" sz="2000" dirty="0">
                <a:highlight>
                  <a:srgbClr val="D9F1F7"/>
                </a:highlight>
              </a:rPr>
              <a:t>Synergistic process</a:t>
            </a:r>
            <a:r>
              <a:rPr lang="en-US" sz="2000" dirty="0"/>
              <a:t> between </a:t>
            </a:r>
            <a:r>
              <a:rPr lang="en-US" sz="2000" dirty="0">
                <a:highlight>
                  <a:srgbClr val="D9F1F7"/>
                </a:highlight>
              </a:rPr>
              <a:t>chemically active species</a:t>
            </a:r>
            <a:r>
              <a:rPr lang="en-US" sz="2000" dirty="0"/>
              <a:t> and </a:t>
            </a:r>
            <a:r>
              <a:rPr lang="en-US" sz="2000" dirty="0">
                <a:highlight>
                  <a:srgbClr val="D9F1F7"/>
                </a:highlight>
              </a:rPr>
              <a:t>energetic ion bombardment</a:t>
            </a:r>
            <a:r>
              <a:rPr lang="en-US" sz="2000" dirty="0"/>
              <a:t>.</a:t>
            </a:r>
          </a:p>
        </p:txBody>
      </p:sp>
      <p:sp>
        <p:nvSpPr>
          <p:cNvPr id="915" name="Titre 1">
            <a:extLst>
              <a:ext uri="{FF2B5EF4-FFF2-40B4-BE49-F238E27FC236}">
                <a16:creationId xmlns:a16="http://schemas.microsoft.com/office/drawing/2014/main" id="{0E8C9396-AE93-DCBD-52EF-755577C50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80000"/>
          </a:xfrm>
        </p:spPr>
        <p:txBody>
          <a:bodyPr>
            <a:normAutofit/>
          </a:bodyPr>
          <a:lstStyle/>
          <a:p>
            <a:r>
              <a:rPr lang="fr-FR" sz="4000" b="1" dirty="0" smtClean="0">
                <a:latin typeface="+mn-lt"/>
              </a:rPr>
              <a:t>Basic </a:t>
            </a:r>
            <a:r>
              <a:rPr lang="fr-FR" sz="4000" b="1" dirty="0" err="1" smtClean="0">
                <a:latin typeface="+mn-lt"/>
              </a:rPr>
              <a:t>Etching</a:t>
            </a:r>
            <a:r>
              <a:rPr lang="fr-FR" sz="4000" b="1" dirty="0" smtClean="0">
                <a:latin typeface="+mn-lt"/>
              </a:rPr>
              <a:t> </a:t>
            </a:r>
            <a:r>
              <a:rPr lang="fr-FR" sz="4000" b="1" dirty="0" err="1" smtClean="0">
                <a:latin typeface="+mn-lt"/>
              </a:rPr>
              <a:t>Mechanisms</a:t>
            </a:r>
            <a:endParaRPr lang="fr-FR" sz="4000" b="1" dirty="0">
              <a:latin typeface="+mn-lt"/>
            </a:endParaRPr>
          </a:p>
        </p:txBody>
      </p:sp>
      <p:sp>
        <p:nvSpPr>
          <p:cNvPr id="916" name="Rectangle 30">
            <a:extLst>
              <a:ext uri="{FF2B5EF4-FFF2-40B4-BE49-F238E27FC236}">
                <a16:creationId xmlns:a16="http://schemas.microsoft.com/office/drawing/2014/main" id="{576604CB-23AF-5230-A1CB-0F53A6B61A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9872" y="6494063"/>
            <a:ext cx="2844800" cy="31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33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accent6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47550D-6F77-4F43-8A17-DADF3BC2947D}" type="slidenum">
              <a:rPr lang="fr-FR" altLang="fr-FR" sz="1400" b="1" smtClean="0">
                <a:solidFill>
                  <a:srgbClr val="C00000"/>
                </a:solidFill>
              </a:rPr>
              <a:pPr/>
              <a:t>18</a:t>
            </a:fld>
            <a:endParaRPr lang="fr-FR" altLang="fr-FR" sz="1400" b="1" dirty="0">
              <a:solidFill>
                <a:srgbClr val="C00000"/>
              </a:solidFill>
            </a:endParaRPr>
          </a:p>
        </p:txBody>
      </p:sp>
      <p:pic>
        <p:nvPicPr>
          <p:cNvPr id="917" name="Image 9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37"/>
          <a:stretch/>
        </p:blipFill>
        <p:spPr>
          <a:xfrm>
            <a:off x="0" y="6138000"/>
            <a:ext cx="2767852" cy="720000"/>
          </a:xfrm>
          <a:prstGeom prst="rect">
            <a:avLst/>
          </a:prstGeom>
        </p:spPr>
      </p:pic>
      <p:pic>
        <p:nvPicPr>
          <p:cNvPr id="918" name="Image 917" descr="Une image contenant ciel nocturne&#10;&#10;Description générée automatiquement">
            <a:extLst>
              <a:ext uri="{FF2B5EF4-FFF2-40B4-BE49-F238E27FC236}">
                <a16:creationId xmlns:a16="http://schemas.microsoft.com/office/drawing/2014/main" id="{31CC92CD-D412-EB74-CAF4-86B07E09FC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1784" y="6363376"/>
            <a:ext cx="1400401" cy="360000"/>
          </a:xfrm>
          <a:prstGeom prst="rect">
            <a:avLst/>
          </a:prstGeom>
        </p:spPr>
      </p:pic>
      <p:pic>
        <p:nvPicPr>
          <p:cNvPr id="919" name="Image 918">
            <a:extLst>
              <a:ext uri="{FF2B5EF4-FFF2-40B4-BE49-F238E27FC236}">
                <a16:creationId xmlns:a16="http://schemas.microsoft.com/office/drawing/2014/main" id="{075EA3F7-5603-5F2B-3C54-1718A11837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077" b="16420"/>
          <a:stretch/>
        </p:blipFill>
        <p:spPr>
          <a:xfrm>
            <a:off x="2855640" y="6363376"/>
            <a:ext cx="1195163" cy="360000"/>
          </a:xfrm>
          <a:prstGeom prst="rect">
            <a:avLst/>
          </a:prstGeom>
        </p:spPr>
      </p:pic>
      <p:pic>
        <p:nvPicPr>
          <p:cNvPr id="920" name="Graphique 14">
            <a:extLst>
              <a:ext uri="{FF2B5EF4-FFF2-40B4-BE49-F238E27FC236}">
                <a16:creationId xmlns:a16="http://schemas.microsoft.com/office/drawing/2014/main" id="{BC9F49D7-BDD4-8788-E841-F81FD949F4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600056" y="6291376"/>
            <a:ext cx="504000" cy="504000"/>
          </a:xfrm>
          <a:prstGeom prst="rect">
            <a:avLst/>
          </a:prstGeom>
        </p:spPr>
      </p:pic>
      <p:pic>
        <p:nvPicPr>
          <p:cNvPr id="921" name="Image 920">
            <a:extLst>
              <a:ext uri="{FF2B5EF4-FFF2-40B4-BE49-F238E27FC236}">
                <a16:creationId xmlns:a16="http://schemas.microsoft.com/office/drawing/2014/main" id="{53DAECF3-3EE7-E221-B9F5-E2C50350750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0406" b="10406"/>
          <a:stretch/>
        </p:blipFill>
        <p:spPr>
          <a:xfrm>
            <a:off x="8122605" y="6291376"/>
            <a:ext cx="709699" cy="504000"/>
          </a:xfrm>
          <a:prstGeom prst="rect">
            <a:avLst/>
          </a:prstGeom>
        </p:spPr>
      </p:pic>
      <p:pic>
        <p:nvPicPr>
          <p:cNvPr id="922" name="Image 921">
            <a:extLst>
              <a:ext uri="{FF2B5EF4-FFF2-40B4-BE49-F238E27FC236}">
                <a16:creationId xmlns:a16="http://schemas.microsoft.com/office/drawing/2014/main" id="{3AFA26CC-F6C9-9B6F-DCA8-CB5186BBBDE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1622" b="12201"/>
          <a:stretch/>
        </p:blipFill>
        <p:spPr>
          <a:xfrm>
            <a:off x="7353216" y="6291376"/>
            <a:ext cx="733092" cy="504000"/>
          </a:xfrm>
          <a:prstGeom prst="rect">
            <a:avLst/>
          </a:prstGeom>
        </p:spPr>
      </p:pic>
      <p:pic>
        <p:nvPicPr>
          <p:cNvPr id="923" name="Image 922" descr="Une image contenant texte, périphérique&#10;&#10;Description générée automatiquement">
            <a:extLst>
              <a:ext uri="{FF2B5EF4-FFF2-40B4-BE49-F238E27FC236}">
                <a16:creationId xmlns:a16="http://schemas.microsoft.com/office/drawing/2014/main" id="{0E97BD6C-943C-FC29-7531-550A6DB230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83095" y="6273376"/>
            <a:ext cx="528929" cy="540000"/>
          </a:xfrm>
          <a:prstGeom prst="rect">
            <a:avLst/>
          </a:prstGeom>
        </p:spPr>
      </p:pic>
      <p:sp>
        <p:nvSpPr>
          <p:cNvPr id="924" name="Rectangle 923"/>
          <p:cNvSpPr/>
          <p:nvPr/>
        </p:nvSpPr>
        <p:spPr>
          <a:xfrm>
            <a:off x="9349731" y="6281766"/>
            <a:ext cx="21822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b="1" i="1" dirty="0" smtClean="0">
                <a:solidFill>
                  <a:srgbClr val="CB1B1B"/>
                </a:solidFill>
              </a:rPr>
              <a:t>Rim Ettouri</a:t>
            </a:r>
            <a:endParaRPr lang="fr-FR" sz="1400" b="1" i="1" dirty="0" smtClean="0">
              <a:solidFill>
                <a:srgbClr val="CB1B1B"/>
              </a:solidFill>
              <a:hlinkClick r:id="rId12"/>
            </a:endParaRPr>
          </a:p>
          <a:p>
            <a:pPr algn="r"/>
            <a:r>
              <a:rPr lang="fr-FR" sz="1400" i="1" dirty="0" smtClean="0">
                <a:hlinkClick r:id="rId12"/>
              </a:rPr>
              <a:t>rim.ettouri@univ-orleans.fr</a:t>
            </a:r>
            <a:endParaRPr lang="fr-FR" sz="1400" i="1" dirty="0"/>
          </a:p>
        </p:txBody>
      </p:sp>
      <p:sp>
        <p:nvSpPr>
          <p:cNvPr id="925" name="Rectangle 924"/>
          <p:cNvSpPr/>
          <p:nvPr/>
        </p:nvSpPr>
        <p:spPr>
          <a:xfrm>
            <a:off x="48000" y="45296"/>
            <a:ext cx="12096000" cy="6048000"/>
          </a:xfrm>
          <a:prstGeom prst="rect">
            <a:avLst/>
          </a:prstGeom>
          <a:noFill/>
          <a:ln w="114300">
            <a:solidFill>
              <a:srgbClr val="74C5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6" name="ZoneTexte 925">
            <a:extLst>
              <a:ext uri="{FF2B5EF4-FFF2-40B4-BE49-F238E27FC236}">
                <a16:creationId xmlns:a16="http://schemas.microsoft.com/office/drawing/2014/main" id="{8CB34AFF-B6EE-00FE-CA83-6392B11C1072}"/>
              </a:ext>
            </a:extLst>
          </p:cNvPr>
          <p:cNvSpPr txBox="1"/>
          <p:nvPr/>
        </p:nvSpPr>
        <p:spPr>
          <a:xfrm>
            <a:off x="9144450" y="1981319"/>
            <a:ext cx="1915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 err="1"/>
              <a:t>Cl</a:t>
            </a:r>
            <a:r>
              <a:rPr lang="en-US" b="0" dirty="0"/>
              <a:t>-based plasma chemistry</a:t>
            </a:r>
          </a:p>
        </p:txBody>
      </p:sp>
      <p:sp>
        <p:nvSpPr>
          <p:cNvPr id="927" name="ZoneTexte 926">
            <a:extLst>
              <a:ext uri="{FF2B5EF4-FFF2-40B4-BE49-F238E27FC236}">
                <a16:creationId xmlns:a16="http://schemas.microsoft.com/office/drawing/2014/main" id="{331CA390-4705-3C04-2A4A-77E72CF8927D}"/>
              </a:ext>
            </a:extLst>
          </p:cNvPr>
          <p:cNvSpPr txBox="1"/>
          <p:nvPr/>
        </p:nvSpPr>
        <p:spPr>
          <a:xfrm>
            <a:off x="6940501" y="1987630"/>
            <a:ext cx="1915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/>
              <a:t>F-based plasma chemistry</a:t>
            </a:r>
          </a:p>
        </p:txBody>
      </p:sp>
    </p:spTree>
    <p:extLst>
      <p:ext uri="{BB962C8B-B14F-4D97-AF65-F5344CB8AC3E}">
        <p14:creationId xmlns:p14="http://schemas.microsoft.com/office/powerpoint/2010/main" val="378541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" grpId="0" autoUpdateAnimBg="0"/>
      <p:bldP spid="914" grpId="0"/>
      <p:bldP spid="926" grpId="0"/>
      <p:bldP spid="9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8C9396-AE93-DCBD-52EF-755577C50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80000"/>
          </a:xfrm>
        </p:spPr>
        <p:txBody>
          <a:bodyPr>
            <a:normAutofit/>
          </a:bodyPr>
          <a:lstStyle/>
          <a:p>
            <a:r>
              <a:rPr lang="fr-FR" sz="4000" b="1" dirty="0">
                <a:latin typeface="+mn-lt"/>
              </a:rPr>
              <a:t>High-Aspect-Ratio (HAR) Titanium </a:t>
            </a:r>
            <a:r>
              <a:rPr lang="fr-FR" sz="4000" b="1" dirty="0" err="1">
                <a:latin typeface="+mn-lt"/>
              </a:rPr>
              <a:t>Etching</a:t>
            </a:r>
            <a:endParaRPr lang="fr-FR" sz="4000" b="1" dirty="0">
              <a:latin typeface="+mn-lt"/>
            </a:endParaRPr>
          </a:p>
        </p:txBody>
      </p:sp>
      <p:sp>
        <p:nvSpPr>
          <p:cNvPr id="8" name="Rectangle 30">
            <a:extLst>
              <a:ext uri="{FF2B5EF4-FFF2-40B4-BE49-F238E27FC236}">
                <a16:creationId xmlns:a16="http://schemas.microsoft.com/office/drawing/2014/main" id="{576604CB-23AF-5230-A1CB-0F53A6B61A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9872" y="6494063"/>
            <a:ext cx="2844800" cy="31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33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accent6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47550D-6F77-4F43-8A17-DADF3BC2947D}" type="slidenum">
              <a:rPr lang="fr-FR" altLang="fr-FR" sz="1400" b="1" smtClean="0">
                <a:solidFill>
                  <a:srgbClr val="C00000"/>
                </a:solidFill>
              </a:rPr>
              <a:pPr/>
              <a:t>19</a:t>
            </a:fld>
            <a:endParaRPr lang="fr-FR" altLang="fr-FR" sz="1400" b="1" dirty="0">
              <a:solidFill>
                <a:srgbClr val="C0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1B4CA04-C0D5-6D9E-7A56-041F59B66721}"/>
              </a:ext>
            </a:extLst>
          </p:cNvPr>
          <p:cNvSpPr txBox="1"/>
          <p:nvPr/>
        </p:nvSpPr>
        <p:spPr>
          <a:xfrm>
            <a:off x="832551" y="1563918"/>
            <a:ext cx="3967305" cy="9911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</a:pPr>
            <a:r>
              <a:rPr lang="en-US" b="1" kern="0" dirty="0">
                <a:solidFill>
                  <a:srgbClr val="378C94"/>
                </a:solidFill>
              </a:rPr>
              <a:t>Titanium can be etched provided thermodynamically stable and volatile by-products are formed </a:t>
            </a:r>
            <a:endParaRPr lang="en-US" b="1" dirty="0">
              <a:solidFill>
                <a:srgbClr val="378C94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CB34AFF-B6EE-00FE-CA83-6392B11C1072}"/>
              </a:ext>
            </a:extLst>
          </p:cNvPr>
          <p:cNvSpPr txBox="1"/>
          <p:nvPr/>
        </p:nvSpPr>
        <p:spPr>
          <a:xfrm>
            <a:off x="9144450" y="1981319"/>
            <a:ext cx="1915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 err="1"/>
              <a:t>Cl</a:t>
            </a:r>
            <a:r>
              <a:rPr lang="en-US" b="0" dirty="0"/>
              <a:t>-based plasma chemistry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B46A0CF2-09F4-2F45-C964-CA2F5FFEEDF3}"/>
              </a:ext>
            </a:extLst>
          </p:cNvPr>
          <p:cNvGrpSpPr/>
          <p:nvPr/>
        </p:nvGrpSpPr>
        <p:grpSpPr>
          <a:xfrm>
            <a:off x="9468142" y="2634334"/>
            <a:ext cx="1537325" cy="1903972"/>
            <a:chOff x="6337764" y="2429821"/>
            <a:chExt cx="1402312" cy="1903972"/>
          </a:xfrm>
        </p:grpSpPr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5BB4665C-BB7B-5464-CC9B-03076829BD8A}"/>
                </a:ext>
              </a:extLst>
            </p:cNvPr>
            <p:cNvSpPr txBox="1"/>
            <p:nvPr/>
          </p:nvSpPr>
          <p:spPr>
            <a:xfrm>
              <a:off x="7099684" y="2429821"/>
              <a:ext cx="3600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/>
                <a:t>Ti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B8F892F9-9EA1-C09B-7ABF-33C9BE5E72DD}"/>
                </a:ext>
              </a:extLst>
            </p:cNvPr>
            <p:cNvSpPr txBox="1"/>
            <p:nvPr/>
          </p:nvSpPr>
          <p:spPr>
            <a:xfrm>
              <a:off x="7099684" y="2821903"/>
              <a:ext cx="52498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err="1"/>
                <a:t>TiCl</a:t>
              </a:r>
              <a:endParaRPr lang="fr-FR" sz="1600" dirty="0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09217A0-C05C-01F8-A943-0256A330DBC2}"/>
                </a:ext>
              </a:extLst>
            </p:cNvPr>
            <p:cNvSpPr txBox="1"/>
            <p:nvPr/>
          </p:nvSpPr>
          <p:spPr>
            <a:xfrm>
              <a:off x="7099684" y="3213015"/>
              <a:ext cx="6403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/>
                <a:t>TiCl</a:t>
              </a:r>
              <a:r>
                <a:rPr lang="fr-FR" sz="1600" baseline="-25000" dirty="0"/>
                <a:t>2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A37834C0-6A20-D943-24F6-087AD4369A3C}"/>
                </a:ext>
              </a:extLst>
            </p:cNvPr>
            <p:cNvSpPr txBox="1"/>
            <p:nvPr/>
          </p:nvSpPr>
          <p:spPr>
            <a:xfrm>
              <a:off x="7099684" y="3604127"/>
              <a:ext cx="6403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/>
                <a:t>TiCl</a:t>
              </a:r>
              <a:r>
                <a:rPr lang="fr-FR" sz="1600" baseline="-25000" dirty="0"/>
                <a:t>3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53A8D4F4-7A50-8D33-6608-172070909BE9}"/>
                </a:ext>
              </a:extLst>
            </p:cNvPr>
            <p:cNvSpPr txBox="1"/>
            <p:nvPr/>
          </p:nvSpPr>
          <p:spPr>
            <a:xfrm>
              <a:off x="7096472" y="3995239"/>
              <a:ext cx="6403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/>
                <a:t>TiCl</a:t>
              </a:r>
              <a:r>
                <a:rPr lang="fr-FR" sz="1600" baseline="-25000" dirty="0"/>
                <a:t>4</a:t>
              </a:r>
            </a:p>
          </p:txBody>
        </p:sp>
        <p:sp>
          <p:nvSpPr>
            <p:cNvPr id="17" name="Flèche courbée vers la droite 27">
              <a:extLst>
                <a:ext uri="{FF2B5EF4-FFF2-40B4-BE49-F238E27FC236}">
                  <a16:creationId xmlns:a16="http://schemas.microsoft.com/office/drawing/2014/main" id="{767B4E59-73FC-A9EC-C259-B8644488CCB1}"/>
                </a:ext>
              </a:extLst>
            </p:cNvPr>
            <p:cNvSpPr/>
            <p:nvPr/>
          </p:nvSpPr>
          <p:spPr bwMode="auto">
            <a:xfrm>
              <a:off x="6773024" y="2583709"/>
              <a:ext cx="288032" cy="392082"/>
            </a:xfrm>
            <a:prstGeom prst="curvedRightArrow">
              <a:avLst/>
            </a:prstGeom>
            <a:solidFill>
              <a:srgbClr val="378C94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Flèche courbée vers la droite 28">
              <a:extLst>
                <a:ext uri="{FF2B5EF4-FFF2-40B4-BE49-F238E27FC236}">
                  <a16:creationId xmlns:a16="http://schemas.microsoft.com/office/drawing/2014/main" id="{B627FDA9-FF35-166E-691C-D35466082640}"/>
                </a:ext>
              </a:extLst>
            </p:cNvPr>
            <p:cNvSpPr/>
            <p:nvPr/>
          </p:nvSpPr>
          <p:spPr bwMode="auto">
            <a:xfrm>
              <a:off x="6736432" y="3016974"/>
              <a:ext cx="288032" cy="392082"/>
            </a:xfrm>
            <a:prstGeom prst="curvedRightArrow">
              <a:avLst/>
            </a:prstGeom>
            <a:solidFill>
              <a:srgbClr val="378C94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Flèche courbée vers la droite 29">
              <a:extLst>
                <a:ext uri="{FF2B5EF4-FFF2-40B4-BE49-F238E27FC236}">
                  <a16:creationId xmlns:a16="http://schemas.microsoft.com/office/drawing/2014/main" id="{291312C0-56C0-3674-AC88-55D48070EDC0}"/>
                </a:ext>
              </a:extLst>
            </p:cNvPr>
            <p:cNvSpPr/>
            <p:nvPr/>
          </p:nvSpPr>
          <p:spPr bwMode="auto">
            <a:xfrm>
              <a:off x="6720448" y="3447334"/>
              <a:ext cx="288032" cy="392082"/>
            </a:xfrm>
            <a:prstGeom prst="curvedRightArrow">
              <a:avLst/>
            </a:prstGeom>
            <a:solidFill>
              <a:srgbClr val="378C94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Flèche courbée vers la droite 30">
              <a:extLst>
                <a:ext uri="{FF2B5EF4-FFF2-40B4-BE49-F238E27FC236}">
                  <a16:creationId xmlns:a16="http://schemas.microsoft.com/office/drawing/2014/main" id="{57C9CFD1-78E0-24F4-F20F-98D6A7EE67ED}"/>
                </a:ext>
              </a:extLst>
            </p:cNvPr>
            <p:cNvSpPr/>
            <p:nvPr/>
          </p:nvSpPr>
          <p:spPr bwMode="auto">
            <a:xfrm>
              <a:off x="6720448" y="3872444"/>
              <a:ext cx="288032" cy="392082"/>
            </a:xfrm>
            <a:prstGeom prst="curvedRightArrow">
              <a:avLst/>
            </a:prstGeom>
            <a:solidFill>
              <a:srgbClr val="378C94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5A90BF64-F6EC-9E66-28B2-84511B9528AA}"/>
                </a:ext>
              </a:extLst>
            </p:cNvPr>
            <p:cNvSpPr txBox="1"/>
            <p:nvPr/>
          </p:nvSpPr>
          <p:spPr>
            <a:xfrm>
              <a:off x="6337764" y="2629571"/>
              <a:ext cx="3966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/>
                <a:t>Cl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2D9C6C59-E444-A7EF-0EEB-83087E66D320}"/>
                </a:ext>
              </a:extLst>
            </p:cNvPr>
            <p:cNvSpPr txBox="1"/>
            <p:nvPr/>
          </p:nvSpPr>
          <p:spPr>
            <a:xfrm>
              <a:off x="6341889" y="3057258"/>
              <a:ext cx="3966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/>
                <a:t>Cl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3AD22DB1-298E-0C4C-D4F1-D0A35E31F4DF}"/>
                </a:ext>
              </a:extLst>
            </p:cNvPr>
            <p:cNvSpPr txBox="1"/>
            <p:nvPr/>
          </p:nvSpPr>
          <p:spPr>
            <a:xfrm>
              <a:off x="6337764" y="3469603"/>
              <a:ext cx="3966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/>
                <a:t>Cl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6AFBA3E3-6852-86F6-67B9-81AE2BA2993E}"/>
                </a:ext>
              </a:extLst>
            </p:cNvPr>
            <p:cNvSpPr txBox="1"/>
            <p:nvPr/>
          </p:nvSpPr>
          <p:spPr>
            <a:xfrm>
              <a:off x="6337764" y="3897290"/>
              <a:ext cx="3966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/>
                <a:t>Cl</a:t>
              </a:r>
            </a:p>
          </p:txBody>
        </p:sp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8277880E-C996-BCCE-C2F2-2D6EB94F7950}"/>
              </a:ext>
            </a:extLst>
          </p:cNvPr>
          <p:cNvSpPr txBox="1"/>
          <p:nvPr/>
        </p:nvSpPr>
        <p:spPr>
          <a:xfrm>
            <a:off x="10591184" y="2751919"/>
            <a:ext cx="1269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i="1" dirty="0">
                <a:solidFill>
                  <a:srgbClr val="FF0000"/>
                </a:solidFill>
              </a:rPr>
              <a:t>Endothermic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F01521D-3555-39FE-7AE4-63B4365DE395}"/>
              </a:ext>
            </a:extLst>
          </p:cNvPr>
          <p:cNvSpPr/>
          <p:nvPr/>
        </p:nvSpPr>
        <p:spPr bwMode="auto">
          <a:xfrm>
            <a:off x="10355426" y="3041844"/>
            <a:ext cx="396000" cy="324000"/>
          </a:xfrm>
          <a:prstGeom prst="rect">
            <a:avLst/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EE30F89A-EFCD-B73C-97D8-97F229F186F1}"/>
              </a:ext>
            </a:extLst>
          </p:cNvPr>
          <p:cNvGrpSpPr/>
          <p:nvPr/>
        </p:nvGrpSpPr>
        <p:grpSpPr>
          <a:xfrm>
            <a:off x="7200714" y="2591697"/>
            <a:ext cx="1379668" cy="1903972"/>
            <a:chOff x="1087604" y="2429821"/>
            <a:chExt cx="1379668" cy="1903972"/>
          </a:xfrm>
        </p:grpSpPr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517F384B-1554-FC1F-A652-74A2521DF211}"/>
                </a:ext>
              </a:extLst>
            </p:cNvPr>
            <p:cNvSpPr txBox="1"/>
            <p:nvPr/>
          </p:nvSpPr>
          <p:spPr>
            <a:xfrm>
              <a:off x="1826880" y="2429821"/>
              <a:ext cx="3600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/>
                <a:t>Ti</a:t>
              </a: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9436A64A-F6AA-304F-782D-97EC5F13DDB7}"/>
                </a:ext>
              </a:extLst>
            </p:cNvPr>
            <p:cNvSpPr txBox="1"/>
            <p:nvPr/>
          </p:nvSpPr>
          <p:spPr>
            <a:xfrm>
              <a:off x="1826880" y="2821903"/>
              <a:ext cx="4963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err="1"/>
                <a:t>TiF</a:t>
              </a:r>
              <a:endParaRPr lang="fr-FR" sz="1600" dirty="0"/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6A6393A9-9AD3-BEA8-16C5-E5BDFEE2F03D}"/>
                </a:ext>
              </a:extLst>
            </p:cNvPr>
            <p:cNvSpPr txBox="1"/>
            <p:nvPr/>
          </p:nvSpPr>
          <p:spPr>
            <a:xfrm>
              <a:off x="1826880" y="3213015"/>
              <a:ext cx="6403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/>
                <a:t>TiF</a:t>
              </a:r>
              <a:r>
                <a:rPr lang="fr-FR" sz="1600" baseline="-25000" dirty="0"/>
                <a:t>2</a:t>
              </a: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8ACB5929-FE4A-2D07-45C4-E833A91F37D4}"/>
                </a:ext>
              </a:extLst>
            </p:cNvPr>
            <p:cNvSpPr txBox="1"/>
            <p:nvPr/>
          </p:nvSpPr>
          <p:spPr>
            <a:xfrm>
              <a:off x="1826880" y="3604127"/>
              <a:ext cx="6403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/>
                <a:t>TiF</a:t>
              </a:r>
              <a:r>
                <a:rPr lang="fr-FR" sz="1600" baseline="-25000" dirty="0"/>
                <a:t>3</a:t>
              </a: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7B5EA49F-7694-3D3B-3D6B-C3CCC17521AE}"/>
                </a:ext>
              </a:extLst>
            </p:cNvPr>
            <p:cNvSpPr txBox="1"/>
            <p:nvPr/>
          </p:nvSpPr>
          <p:spPr>
            <a:xfrm>
              <a:off x="1823668" y="3995239"/>
              <a:ext cx="6403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/>
                <a:t>TiF</a:t>
              </a:r>
              <a:r>
                <a:rPr lang="fr-FR" sz="1600" baseline="-25000" dirty="0"/>
                <a:t>4</a:t>
              </a:r>
            </a:p>
          </p:txBody>
        </p:sp>
        <p:sp>
          <p:nvSpPr>
            <p:cNvPr id="33" name="Flèche courbée vers la droite 5">
              <a:extLst>
                <a:ext uri="{FF2B5EF4-FFF2-40B4-BE49-F238E27FC236}">
                  <a16:creationId xmlns:a16="http://schemas.microsoft.com/office/drawing/2014/main" id="{C8147AFD-FEBB-592C-3CE2-6484F0A52CED}"/>
                </a:ext>
              </a:extLst>
            </p:cNvPr>
            <p:cNvSpPr/>
            <p:nvPr/>
          </p:nvSpPr>
          <p:spPr bwMode="auto">
            <a:xfrm>
              <a:off x="1500220" y="2583709"/>
              <a:ext cx="288032" cy="392082"/>
            </a:xfrm>
            <a:prstGeom prst="curvedRightArrow">
              <a:avLst/>
            </a:prstGeom>
            <a:solidFill>
              <a:srgbClr val="74C5BE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4" name="Flèche courbée vers la droite 12">
              <a:extLst>
                <a:ext uri="{FF2B5EF4-FFF2-40B4-BE49-F238E27FC236}">
                  <a16:creationId xmlns:a16="http://schemas.microsoft.com/office/drawing/2014/main" id="{AC8ED56F-7A89-F2D3-DE66-15B1CD5B25AD}"/>
                </a:ext>
              </a:extLst>
            </p:cNvPr>
            <p:cNvSpPr/>
            <p:nvPr/>
          </p:nvSpPr>
          <p:spPr bwMode="auto">
            <a:xfrm>
              <a:off x="1463628" y="3016974"/>
              <a:ext cx="288032" cy="392082"/>
            </a:xfrm>
            <a:prstGeom prst="curvedRightArrow">
              <a:avLst/>
            </a:prstGeom>
            <a:solidFill>
              <a:srgbClr val="74C5BE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5" name="Flèche courbée vers la droite 13">
              <a:extLst>
                <a:ext uri="{FF2B5EF4-FFF2-40B4-BE49-F238E27FC236}">
                  <a16:creationId xmlns:a16="http://schemas.microsoft.com/office/drawing/2014/main" id="{F52EC96C-041D-E7C0-364E-4FBE5A681452}"/>
                </a:ext>
              </a:extLst>
            </p:cNvPr>
            <p:cNvSpPr/>
            <p:nvPr/>
          </p:nvSpPr>
          <p:spPr bwMode="auto">
            <a:xfrm>
              <a:off x="1447644" y="3447334"/>
              <a:ext cx="288032" cy="392082"/>
            </a:xfrm>
            <a:prstGeom prst="curvedRightArrow">
              <a:avLst/>
            </a:prstGeom>
            <a:solidFill>
              <a:srgbClr val="74C5BE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9" name="Flèche courbée vers la droite 14">
              <a:extLst>
                <a:ext uri="{FF2B5EF4-FFF2-40B4-BE49-F238E27FC236}">
                  <a16:creationId xmlns:a16="http://schemas.microsoft.com/office/drawing/2014/main" id="{C32C7150-DFB2-DC0F-0E5D-459691B0C8FF}"/>
                </a:ext>
              </a:extLst>
            </p:cNvPr>
            <p:cNvSpPr/>
            <p:nvPr/>
          </p:nvSpPr>
          <p:spPr bwMode="auto">
            <a:xfrm>
              <a:off x="1447644" y="3872444"/>
              <a:ext cx="288032" cy="392082"/>
            </a:xfrm>
            <a:prstGeom prst="curvedRightArrow">
              <a:avLst/>
            </a:prstGeom>
            <a:solidFill>
              <a:srgbClr val="74C5BE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7DCC112A-F82C-2FC8-2910-56F39F385857}"/>
                </a:ext>
              </a:extLst>
            </p:cNvPr>
            <p:cNvSpPr txBox="1"/>
            <p:nvPr/>
          </p:nvSpPr>
          <p:spPr>
            <a:xfrm>
              <a:off x="1101552" y="2629571"/>
              <a:ext cx="3600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/>
                <a:t>F</a:t>
              </a:r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391593F5-B19C-DFF6-0C81-1F0DB3D1A16F}"/>
                </a:ext>
              </a:extLst>
            </p:cNvPr>
            <p:cNvSpPr txBox="1"/>
            <p:nvPr/>
          </p:nvSpPr>
          <p:spPr>
            <a:xfrm>
              <a:off x="1087604" y="3059270"/>
              <a:ext cx="3600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/>
                <a:t>F</a:t>
              </a:r>
            </a:p>
          </p:txBody>
        </p: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4F3C73AC-923A-2E20-9F73-D90197F5E7D0}"/>
                </a:ext>
              </a:extLst>
            </p:cNvPr>
            <p:cNvSpPr txBox="1"/>
            <p:nvPr/>
          </p:nvSpPr>
          <p:spPr>
            <a:xfrm>
              <a:off x="1087604" y="3488969"/>
              <a:ext cx="3600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/>
                <a:t>F</a:t>
              </a:r>
            </a:p>
          </p:txBody>
        </p: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D93AC0AB-CB39-8DC1-64A0-DB3DBEA8ECCE}"/>
                </a:ext>
              </a:extLst>
            </p:cNvPr>
            <p:cNvSpPr txBox="1"/>
            <p:nvPr/>
          </p:nvSpPr>
          <p:spPr>
            <a:xfrm>
              <a:off x="1087604" y="3881051"/>
              <a:ext cx="3600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/>
                <a:t>F</a:t>
              </a:r>
            </a:p>
          </p:txBody>
        </p:sp>
      </p:grpSp>
      <p:sp>
        <p:nvSpPr>
          <p:cNvPr id="44" name="ZoneTexte 43">
            <a:extLst>
              <a:ext uri="{FF2B5EF4-FFF2-40B4-BE49-F238E27FC236}">
                <a16:creationId xmlns:a16="http://schemas.microsoft.com/office/drawing/2014/main" id="{331CA390-4705-3C04-2A4A-77E72CF8927D}"/>
              </a:ext>
            </a:extLst>
          </p:cNvPr>
          <p:cNvSpPr txBox="1"/>
          <p:nvPr/>
        </p:nvSpPr>
        <p:spPr>
          <a:xfrm>
            <a:off x="6940501" y="1987630"/>
            <a:ext cx="1915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/>
              <a:t>F-based plasma chemistry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BAAAC33-1B44-1422-D8C8-5088720B7BDF}"/>
              </a:ext>
            </a:extLst>
          </p:cNvPr>
          <p:cNvSpPr/>
          <p:nvPr/>
        </p:nvSpPr>
        <p:spPr bwMode="auto">
          <a:xfrm>
            <a:off x="7977726" y="4165485"/>
            <a:ext cx="396000" cy="324000"/>
          </a:xfrm>
          <a:prstGeom prst="rect">
            <a:avLst/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AC8C18C5-18BE-04AC-516A-43121F690338}"/>
              </a:ext>
            </a:extLst>
          </p:cNvPr>
          <p:cNvSpPr txBox="1"/>
          <p:nvPr/>
        </p:nvSpPr>
        <p:spPr>
          <a:xfrm>
            <a:off x="7569740" y="4458598"/>
            <a:ext cx="13276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i="1" dirty="0">
                <a:solidFill>
                  <a:srgbClr val="FF0000"/>
                </a:solidFill>
              </a:rPr>
              <a:t>Low volatility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1018BCA4-529F-7F36-A2E7-9BE6E36F4056}"/>
              </a:ext>
            </a:extLst>
          </p:cNvPr>
          <p:cNvSpPr txBox="1"/>
          <p:nvPr/>
        </p:nvSpPr>
        <p:spPr>
          <a:xfrm>
            <a:off x="7449975" y="4942909"/>
            <a:ext cx="3256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>
                <a:solidFill>
                  <a:srgbClr val="C00000"/>
                </a:solidFill>
              </a:rPr>
              <a:t>Each basic scheme </a:t>
            </a:r>
            <a:br>
              <a:rPr lang="en-US" b="0" dirty="0">
                <a:solidFill>
                  <a:srgbClr val="C00000"/>
                </a:solidFill>
              </a:rPr>
            </a:br>
            <a:r>
              <a:rPr lang="en-US" b="0" dirty="0">
                <a:solidFill>
                  <a:srgbClr val="C00000"/>
                </a:solidFill>
              </a:rPr>
              <a:t>presents one limitation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9263E7E2-2F69-56DB-76D0-4E462B87C3FA}"/>
              </a:ext>
            </a:extLst>
          </p:cNvPr>
          <p:cNvSpPr txBox="1"/>
          <p:nvPr/>
        </p:nvSpPr>
        <p:spPr>
          <a:xfrm>
            <a:off x="5097765" y="2977125"/>
            <a:ext cx="1675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New scheme</a:t>
            </a:r>
          </a:p>
        </p:txBody>
      </p:sp>
      <p:pic>
        <p:nvPicPr>
          <p:cNvPr id="49" name="Espace réservé du contenu 26">
            <a:extLst>
              <a:ext uri="{FF2B5EF4-FFF2-40B4-BE49-F238E27FC236}">
                <a16:creationId xmlns:a16="http://schemas.microsoft.com/office/drawing/2014/main" id="{DB8F6BC7-9594-85ED-FE35-6194C9AEDB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49" r="35294" b="36129"/>
          <a:stretch/>
        </p:blipFill>
        <p:spPr>
          <a:xfrm>
            <a:off x="983432" y="2637272"/>
            <a:ext cx="3060000" cy="306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Graphique 49">
            <a:extLst>
              <a:ext uri="{FF2B5EF4-FFF2-40B4-BE49-F238E27FC236}">
                <a16:creationId xmlns:a16="http://schemas.microsoft.com/office/drawing/2014/main" id="{E2220E7D-2E3C-F79E-98FB-4D69E42521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5114" t="26784"/>
          <a:stretch/>
        </p:blipFill>
        <p:spPr>
          <a:xfrm rot="5400000">
            <a:off x="5547108" y="3521216"/>
            <a:ext cx="717335" cy="640392"/>
          </a:xfrm>
          <a:prstGeom prst="rect">
            <a:avLst/>
          </a:prstGeom>
        </p:spPr>
      </p:pic>
      <p:sp>
        <p:nvSpPr>
          <p:cNvPr id="51" name="ZoneTexte 50">
            <a:extLst>
              <a:ext uri="{FF2B5EF4-FFF2-40B4-BE49-F238E27FC236}">
                <a16:creationId xmlns:a16="http://schemas.microsoft.com/office/drawing/2014/main" id="{6126707D-0FF4-55A6-2FC2-E20426554440}"/>
              </a:ext>
            </a:extLst>
          </p:cNvPr>
          <p:cNvSpPr txBox="1"/>
          <p:nvPr/>
        </p:nvSpPr>
        <p:spPr>
          <a:xfrm>
            <a:off x="7134985" y="1441823"/>
            <a:ext cx="3886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78C94"/>
                </a:solidFill>
              </a:rPr>
              <a:t>Reaction pathway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1376E2D4-1F9C-4F8D-5CD9-BC8BDCFC3F47}"/>
              </a:ext>
            </a:extLst>
          </p:cNvPr>
          <p:cNvSpPr txBox="1"/>
          <p:nvPr/>
        </p:nvSpPr>
        <p:spPr>
          <a:xfrm>
            <a:off x="4231852" y="4447605"/>
            <a:ext cx="27848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Synergistic effect between F and Cl radicals</a:t>
            </a:r>
            <a:r>
              <a:rPr lang="en-US" baseline="30000" dirty="0"/>
              <a:t>*</a:t>
            </a:r>
            <a:r>
              <a:rPr lang="en-US" dirty="0"/>
              <a:t>, which increases the etch rate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AE5DDDD-AF2F-3A89-D891-B34BCE0D705B}"/>
              </a:ext>
            </a:extLst>
          </p:cNvPr>
          <p:cNvSpPr/>
          <p:nvPr/>
        </p:nvSpPr>
        <p:spPr>
          <a:xfrm>
            <a:off x="3780102" y="5618461"/>
            <a:ext cx="36883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200" b="0" dirty="0"/>
              <a:t>* d’Agostino </a:t>
            </a:r>
            <a:r>
              <a:rPr lang="fr-FR" sz="1200" b="0" i="1" dirty="0"/>
              <a:t>et al.</a:t>
            </a:r>
            <a:r>
              <a:rPr lang="fr-FR" sz="1200" b="0" dirty="0"/>
              <a:t>, Journal of </a:t>
            </a:r>
            <a:r>
              <a:rPr lang="fr-FR" sz="1200" b="0" dirty="0" err="1"/>
              <a:t>Applied</a:t>
            </a:r>
            <a:r>
              <a:rPr lang="fr-FR" sz="1200" b="0" dirty="0"/>
              <a:t> </a:t>
            </a:r>
            <a:r>
              <a:rPr lang="fr-FR" sz="1200" b="0" dirty="0" err="1"/>
              <a:t>Physics</a:t>
            </a:r>
            <a:r>
              <a:rPr lang="fr-FR" sz="1200" b="0" dirty="0"/>
              <a:t> 72 (1992),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48B86C9C-5A0B-C781-47F4-FFBF096183E3}"/>
              </a:ext>
            </a:extLst>
          </p:cNvPr>
          <p:cNvSpPr txBox="1"/>
          <p:nvPr/>
        </p:nvSpPr>
        <p:spPr>
          <a:xfrm>
            <a:off x="8638569" y="3766533"/>
            <a:ext cx="70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>
                <a:highlight>
                  <a:srgbClr val="DBEDCF"/>
                </a:highlight>
              </a:rPr>
              <a:t>TiF</a:t>
            </a:r>
            <a:r>
              <a:rPr lang="fr-FR" sz="1600" baseline="-25000" dirty="0" err="1">
                <a:highlight>
                  <a:srgbClr val="DBEDCF"/>
                </a:highlight>
              </a:rPr>
              <a:t>x</a:t>
            </a:r>
            <a:r>
              <a:rPr lang="fr-FR" sz="1600" dirty="0" err="1">
                <a:highlight>
                  <a:srgbClr val="DBEDCF"/>
                </a:highlight>
              </a:rPr>
              <a:t>Cl</a:t>
            </a:r>
            <a:r>
              <a:rPr lang="fr-FR" sz="1600" baseline="-25000" dirty="0" err="1">
                <a:highlight>
                  <a:srgbClr val="DBEDCF"/>
                </a:highlight>
              </a:rPr>
              <a:t>y</a:t>
            </a:r>
            <a:endParaRPr lang="fr-FR" sz="1600" baseline="-25000" dirty="0">
              <a:highlight>
                <a:srgbClr val="DBEDCF"/>
              </a:highlight>
            </a:endParaRPr>
          </a:p>
        </p:txBody>
      </p:sp>
      <p:sp>
        <p:nvSpPr>
          <p:cNvPr id="55" name="Flèche vers le bas 47">
            <a:extLst>
              <a:ext uri="{FF2B5EF4-FFF2-40B4-BE49-F238E27FC236}">
                <a16:creationId xmlns:a16="http://schemas.microsoft.com/office/drawing/2014/main" id="{CF7C3DA9-FE51-D18A-DA9E-16DA27C8E90F}"/>
              </a:ext>
            </a:extLst>
          </p:cNvPr>
          <p:cNvSpPr/>
          <p:nvPr/>
        </p:nvSpPr>
        <p:spPr bwMode="auto">
          <a:xfrm rot="16814605">
            <a:off x="8560573" y="3468409"/>
            <a:ext cx="81500" cy="380213"/>
          </a:xfrm>
          <a:prstGeom prst="downArrow">
            <a:avLst/>
          </a:prstGeom>
          <a:solidFill>
            <a:srgbClr val="38572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98CE209D-B1A8-5748-99F5-303F741CFABC}"/>
              </a:ext>
            </a:extLst>
          </p:cNvPr>
          <p:cNvSpPr txBox="1"/>
          <p:nvPr/>
        </p:nvSpPr>
        <p:spPr>
          <a:xfrm>
            <a:off x="8437490" y="3314031"/>
            <a:ext cx="3581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Cl</a:t>
            </a:r>
            <a:endParaRPr lang="fr-FR" sz="1400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56A9C9D-6ADA-DFD6-1BE5-764EF0E43EC3}"/>
              </a:ext>
            </a:extLst>
          </p:cNvPr>
          <p:cNvSpPr/>
          <p:nvPr/>
        </p:nvSpPr>
        <p:spPr>
          <a:xfrm>
            <a:off x="9493354" y="4153560"/>
            <a:ext cx="260062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731FE78F-E53E-45B1-F5CA-00EC4ECBDC00}"/>
              </a:ext>
            </a:extLst>
          </p:cNvPr>
          <p:cNvSpPr txBox="1"/>
          <p:nvPr/>
        </p:nvSpPr>
        <p:spPr>
          <a:xfrm>
            <a:off x="9312481" y="3971658"/>
            <a:ext cx="3966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Cl</a:t>
            </a:r>
          </a:p>
        </p:txBody>
      </p:sp>
      <p:sp>
        <p:nvSpPr>
          <p:cNvPr id="59" name="Flèche vers le bas 49">
            <a:extLst>
              <a:ext uri="{FF2B5EF4-FFF2-40B4-BE49-F238E27FC236}">
                <a16:creationId xmlns:a16="http://schemas.microsoft.com/office/drawing/2014/main" id="{F34B53F8-9372-0EAD-902D-D48A58366AA3}"/>
              </a:ext>
            </a:extLst>
          </p:cNvPr>
          <p:cNvSpPr/>
          <p:nvPr/>
        </p:nvSpPr>
        <p:spPr bwMode="auto">
          <a:xfrm rot="16814605">
            <a:off x="9425084" y="4070882"/>
            <a:ext cx="78397" cy="483423"/>
          </a:xfrm>
          <a:prstGeom prst="downArrow">
            <a:avLst/>
          </a:prstGeom>
          <a:solidFill>
            <a:srgbClr val="38572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D0E76ED3-5B81-4168-0C77-30B2CEEE60D5}"/>
              </a:ext>
            </a:extLst>
          </p:cNvPr>
          <p:cNvCxnSpPr>
            <a:cxnSpLocks/>
          </p:cNvCxnSpPr>
          <p:nvPr/>
        </p:nvCxnSpPr>
        <p:spPr>
          <a:xfrm>
            <a:off x="2361032" y="5172051"/>
            <a:ext cx="304800" cy="0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1" name="ZoneTexte 60">
            <a:extLst>
              <a:ext uri="{FF2B5EF4-FFF2-40B4-BE49-F238E27FC236}">
                <a16:creationId xmlns:a16="http://schemas.microsoft.com/office/drawing/2014/main" id="{804DF294-1FDA-91E6-175F-361296BC5FD2}"/>
              </a:ext>
            </a:extLst>
          </p:cNvPr>
          <p:cNvSpPr txBox="1"/>
          <p:nvPr/>
        </p:nvSpPr>
        <p:spPr>
          <a:xfrm>
            <a:off x="2090878" y="5229130"/>
            <a:ext cx="845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35 µm</a:t>
            </a:r>
          </a:p>
        </p:txBody>
      </p:sp>
      <p:pic>
        <p:nvPicPr>
          <p:cNvPr id="65" name="Image 6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37"/>
          <a:stretch/>
        </p:blipFill>
        <p:spPr>
          <a:xfrm>
            <a:off x="0" y="6138000"/>
            <a:ext cx="2767852" cy="720000"/>
          </a:xfrm>
          <a:prstGeom prst="rect">
            <a:avLst/>
          </a:prstGeom>
        </p:spPr>
      </p:pic>
      <p:pic>
        <p:nvPicPr>
          <p:cNvPr id="66" name="Image 65" descr="Une image contenant ciel nocturne&#10;&#10;Description générée automatiquement">
            <a:extLst>
              <a:ext uri="{FF2B5EF4-FFF2-40B4-BE49-F238E27FC236}">
                <a16:creationId xmlns:a16="http://schemas.microsoft.com/office/drawing/2014/main" id="{31CC92CD-D412-EB74-CAF4-86B07E09FC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51784" y="6363376"/>
            <a:ext cx="1400401" cy="360000"/>
          </a:xfrm>
          <a:prstGeom prst="rect">
            <a:avLst/>
          </a:prstGeom>
        </p:spPr>
      </p:pic>
      <p:pic>
        <p:nvPicPr>
          <p:cNvPr id="67" name="Image 66">
            <a:extLst>
              <a:ext uri="{FF2B5EF4-FFF2-40B4-BE49-F238E27FC236}">
                <a16:creationId xmlns:a16="http://schemas.microsoft.com/office/drawing/2014/main" id="{075EA3F7-5603-5F2B-3C54-1718A118371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5077" b="16420"/>
          <a:stretch/>
        </p:blipFill>
        <p:spPr>
          <a:xfrm>
            <a:off x="2855640" y="6363376"/>
            <a:ext cx="1195163" cy="360000"/>
          </a:xfrm>
          <a:prstGeom prst="rect">
            <a:avLst/>
          </a:prstGeom>
        </p:spPr>
      </p:pic>
      <p:pic>
        <p:nvPicPr>
          <p:cNvPr id="71" name="Graphique 14">
            <a:extLst>
              <a:ext uri="{FF2B5EF4-FFF2-40B4-BE49-F238E27FC236}">
                <a16:creationId xmlns:a16="http://schemas.microsoft.com/office/drawing/2014/main" id="{BC9F49D7-BDD4-8788-E841-F81FD949F43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600056" y="6291376"/>
            <a:ext cx="504000" cy="504000"/>
          </a:xfrm>
          <a:prstGeom prst="rect">
            <a:avLst/>
          </a:prstGeom>
        </p:spPr>
      </p:pic>
      <p:pic>
        <p:nvPicPr>
          <p:cNvPr id="72" name="Image 71">
            <a:extLst>
              <a:ext uri="{FF2B5EF4-FFF2-40B4-BE49-F238E27FC236}">
                <a16:creationId xmlns:a16="http://schemas.microsoft.com/office/drawing/2014/main" id="{53DAECF3-3EE7-E221-B9F5-E2C50350750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0406" b="10406"/>
          <a:stretch/>
        </p:blipFill>
        <p:spPr>
          <a:xfrm>
            <a:off x="8122605" y="6291376"/>
            <a:ext cx="709699" cy="504000"/>
          </a:xfrm>
          <a:prstGeom prst="rect">
            <a:avLst/>
          </a:prstGeom>
        </p:spPr>
      </p:pic>
      <p:pic>
        <p:nvPicPr>
          <p:cNvPr id="73" name="Image 72">
            <a:extLst>
              <a:ext uri="{FF2B5EF4-FFF2-40B4-BE49-F238E27FC236}">
                <a16:creationId xmlns:a16="http://schemas.microsoft.com/office/drawing/2014/main" id="{3AFA26CC-F6C9-9B6F-DCA8-CB5186BBBDE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1622" b="12201"/>
          <a:stretch/>
        </p:blipFill>
        <p:spPr>
          <a:xfrm>
            <a:off x="7353216" y="6291376"/>
            <a:ext cx="733092" cy="504000"/>
          </a:xfrm>
          <a:prstGeom prst="rect">
            <a:avLst/>
          </a:prstGeom>
        </p:spPr>
      </p:pic>
      <p:pic>
        <p:nvPicPr>
          <p:cNvPr id="74" name="Image 73" descr="Une image contenant texte, périphérique&#10;&#10;Description générée automatiquement">
            <a:extLst>
              <a:ext uri="{FF2B5EF4-FFF2-40B4-BE49-F238E27FC236}">
                <a16:creationId xmlns:a16="http://schemas.microsoft.com/office/drawing/2014/main" id="{0E97BD6C-943C-FC29-7531-550A6DB2302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83095" y="6273376"/>
            <a:ext cx="528929" cy="540000"/>
          </a:xfrm>
          <a:prstGeom prst="rect">
            <a:avLst/>
          </a:prstGeom>
        </p:spPr>
      </p:pic>
      <p:sp>
        <p:nvSpPr>
          <p:cNvPr id="75" name="Rectangle 74"/>
          <p:cNvSpPr/>
          <p:nvPr/>
        </p:nvSpPr>
        <p:spPr>
          <a:xfrm>
            <a:off x="9349731" y="6281766"/>
            <a:ext cx="21822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b="1" i="1" dirty="0" smtClean="0">
                <a:solidFill>
                  <a:srgbClr val="CB1B1B"/>
                </a:solidFill>
              </a:rPr>
              <a:t>Rim Ettouri</a:t>
            </a:r>
            <a:endParaRPr lang="fr-FR" sz="1400" b="1" i="1" dirty="0" smtClean="0">
              <a:solidFill>
                <a:srgbClr val="CB1B1B"/>
              </a:solidFill>
              <a:hlinkClick r:id="rId15"/>
            </a:endParaRPr>
          </a:p>
          <a:p>
            <a:pPr algn="r"/>
            <a:r>
              <a:rPr lang="fr-FR" sz="1400" i="1" dirty="0" smtClean="0">
                <a:hlinkClick r:id="rId15"/>
              </a:rPr>
              <a:t>rim.ettouri@univ-orleans.fr</a:t>
            </a:r>
            <a:endParaRPr lang="fr-FR" sz="1400" i="1" dirty="0"/>
          </a:p>
        </p:txBody>
      </p:sp>
      <p:sp>
        <p:nvSpPr>
          <p:cNvPr id="76" name="Rectangle 75"/>
          <p:cNvSpPr/>
          <p:nvPr/>
        </p:nvSpPr>
        <p:spPr>
          <a:xfrm>
            <a:off x="48000" y="45296"/>
            <a:ext cx="12096000" cy="6048000"/>
          </a:xfrm>
          <a:prstGeom prst="rect">
            <a:avLst/>
          </a:prstGeom>
          <a:noFill/>
          <a:ln w="114300">
            <a:solidFill>
              <a:srgbClr val="74C5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817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45" grpId="0" animBg="1"/>
      <p:bldP spid="46" grpId="0"/>
      <p:bldP spid="47" grpId="0"/>
      <p:bldP spid="48" grpId="0"/>
      <p:bldP spid="52" grpId="0"/>
      <p:bldP spid="53" grpId="0"/>
      <p:bldP spid="54" grpId="0"/>
      <p:bldP spid="55" grpId="0" animBg="1"/>
      <p:bldP spid="56" grpId="0"/>
      <p:bldP spid="57" grpId="0" animBg="1"/>
      <p:bldP spid="58" grpId="0"/>
      <p:bldP spid="59" grpId="0" animBg="1"/>
      <p:bldP spid="6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F0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24000" y="2780928"/>
            <a:ext cx="12240000" cy="1440000"/>
          </a:xfrm>
          <a:prstGeom prst="rect">
            <a:avLst/>
          </a:prstGeom>
          <a:solidFill>
            <a:srgbClr val="378C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8DE195FA-80C2-BE4C-81F9-578FEB29B5C5}"/>
              </a:ext>
            </a:extLst>
          </p:cNvPr>
          <p:cNvSpPr txBox="1"/>
          <p:nvPr/>
        </p:nvSpPr>
        <p:spPr>
          <a:xfrm>
            <a:off x="-6000" y="1988840"/>
            <a:ext cx="12204000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fr-FR" sz="4000" b="1" cap="small" dirty="0">
                <a:solidFill>
                  <a:srgbClr val="CB1B1B"/>
                </a:solidFill>
              </a:rPr>
              <a:t>Plasma </a:t>
            </a:r>
            <a:r>
              <a:rPr lang="fr-FR" sz="4000" b="1" cap="small" dirty="0" err="1">
                <a:solidFill>
                  <a:srgbClr val="CB1B1B"/>
                </a:solidFill>
              </a:rPr>
              <a:t>Etching</a:t>
            </a:r>
            <a:r>
              <a:rPr lang="fr-FR" sz="4000" b="1" cap="small" dirty="0">
                <a:solidFill>
                  <a:srgbClr val="CB1B1B"/>
                </a:solidFill>
              </a:rPr>
              <a:t> of </a:t>
            </a:r>
            <a:r>
              <a:rPr lang="fr-FR" sz="4000" b="1" cap="small" dirty="0" err="1" smtClean="0">
                <a:solidFill>
                  <a:srgbClr val="CB1B1B"/>
                </a:solidFill>
              </a:rPr>
              <a:t>Titanium</a:t>
            </a:r>
            <a:r>
              <a:rPr lang="fr-FR" sz="4000" b="1" cap="small" dirty="0" smtClean="0">
                <a:solidFill>
                  <a:srgbClr val="CB1B1B"/>
                </a:solidFill>
              </a:rPr>
              <a:t> </a:t>
            </a:r>
            <a:r>
              <a:rPr lang="fr-FR" sz="4000" b="1" dirty="0" smtClean="0"/>
              <a:t>:</a:t>
            </a:r>
          </a:p>
          <a:p>
            <a:pPr algn="ctr">
              <a:spcAft>
                <a:spcPts val="2400"/>
              </a:spcAft>
            </a:pPr>
            <a:r>
              <a:rPr lang="en-US" sz="4000" b="1" dirty="0" smtClean="0">
                <a:solidFill>
                  <a:schemeClr val="bg1"/>
                </a:solidFill>
              </a:rPr>
              <a:t>An Innovative Technique </a:t>
            </a:r>
            <a:r>
              <a:rPr lang="en-US" sz="4000" b="1" dirty="0">
                <a:solidFill>
                  <a:schemeClr val="bg1"/>
                </a:solidFill>
              </a:rPr>
              <a:t>for </a:t>
            </a:r>
            <a:r>
              <a:rPr lang="en-US" sz="4000" b="1" dirty="0" smtClean="0">
                <a:solidFill>
                  <a:schemeClr val="bg1"/>
                </a:solidFill>
              </a:rPr>
              <a:t>Miniaturizing</a:t>
            </a:r>
            <a:r>
              <a:rPr lang="en-US" sz="4000" b="1" dirty="0">
                <a:solidFill>
                  <a:schemeClr val="bg1"/>
                </a:solidFill>
              </a:rPr>
              <a:t/>
            </a:r>
            <a:br>
              <a:rPr lang="en-US" sz="4000" b="1" dirty="0">
                <a:solidFill>
                  <a:schemeClr val="bg1"/>
                </a:solidFill>
              </a:rPr>
            </a:br>
            <a:r>
              <a:rPr lang="en-US" sz="4000" b="1" dirty="0" smtClean="0">
                <a:solidFill>
                  <a:schemeClr val="bg1"/>
                </a:solidFill>
              </a:rPr>
              <a:t>Implantable Medical Devices</a:t>
            </a:r>
            <a:endParaRPr lang="fr-FR" sz="4000" b="1" dirty="0" smtClean="0">
              <a:solidFill>
                <a:schemeClr val="bg1"/>
              </a:solidFill>
            </a:endParaRPr>
          </a:p>
          <a:p>
            <a:pPr algn="ctr"/>
            <a:r>
              <a:rPr lang="fr-FR" u="sng" dirty="0" smtClean="0"/>
              <a:t>Rim Ettouri</a:t>
            </a:r>
            <a:r>
              <a:rPr lang="fr-FR" baseline="30000" dirty="0" smtClean="0"/>
              <a:t>1</a:t>
            </a:r>
            <a:r>
              <a:rPr lang="fr-FR" dirty="0" smtClean="0"/>
              <a:t>, Thomas Tillocher</a:t>
            </a:r>
            <a:r>
              <a:rPr lang="fr-FR" baseline="30000" dirty="0" smtClean="0"/>
              <a:t>1</a:t>
            </a:r>
            <a:r>
              <a:rPr lang="fr-FR" dirty="0" smtClean="0"/>
              <a:t>, Philippe Lefaucheux</a:t>
            </a:r>
            <a:r>
              <a:rPr lang="fr-FR" baseline="30000" dirty="0" smtClean="0"/>
              <a:t>1</a:t>
            </a:r>
            <a:r>
              <a:rPr lang="fr-FR" dirty="0" smtClean="0"/>
              <a:t>, Bertrand Boutaud</a:t>
            </a:r>
            <a:r>
              <a:rPr lang="fr-FR" baseline="30000" dirty="0" smtClean="0"/>
              <a:t>2</a:t>
            </a:r>
            <a:r>
              <a:rPr lang="fr-FR" dirty="0" smtClean="0"/>
              <a:t> et Rémi Dussart</a:t>
            </a:r>
            <a:r>
              <a:rPr lang="fr-FR" baseline="30000" dirty="0" smtClean="0"/>
              <a:t>1</a:t>
            </a:r>
            <a:endParaRPr lang="fr-FR" dirty="0" smtClean="0"/>
          </a:p>
          <a:p>
            <a:pPr marL="540000" algn="r"/>
            <a:r>
              <a:rPr lang="fr-FR" dirty="0"/>
              <a:t> </a:t>
            </a:r>
          </a:p>
          <a:p>
            <a:pPr marL="540000" algn="r"/>
            <a:r>
              <a:rPr lang="fr-FR" sz="1600" baseline="30000" dirty="0"/>
              <a:t>1</a:t>
            </a:r>
            <a:r>
              <a:rPr lang="fr-FR" sz="1600" dirty="0"/>
              <a:t> Groupe de </a:t>
            </a:r>
            <a:r>
              <a:rPr lang="fr-FR" sz="1600" dirty="0" smtClean="0"/>
              <a:t>Recherches </a:t>
            </a:r>
            <a:r>
              <a:rPr lang="fr-FR" sz="1600" dirty="0"/>
              <a:t>sur </a:t>
            </a:r>
            <a:r>
              <a:rPr lang="fr-FR" sz="1600" dirty="0" smtClean="0"/>
              <a:t>l’Energétique </a:t>
            </a:r>
            <a:r>
              <a:rPr lang="fr-FR" sz="1600" dirty="0"/>
              <a:t>des </a:t>
            </a:r>
            <a:r>
              <a:rPr lang="fr-FR" sz="1600" dirty="0" smtClean="0"/>
              <a:t>Milieux Ionisés </a:t>
            </a:r>
            <a:r>
              <a:rPr lang="fr-FR" sz="1600" dirty="0"/>
              <a:t>(</a:t>
            </a:r>
            <a:r>
              <a:rPr lang="fr-FR" sz="1600" dirty="0" smtClean="0"/>
              <a:t>GREMI), 45067 </a:t>
            </a:r>
            <a:r>
              <a:rPr lang="fr-FR" sz="1600" dirty="0"/>
              <a:t>Orléans, </a:t>
            </a:r>
            <a:r>
              <a:rPr lang="fr-FR" sz="1600" dirty="0" smtClean="0"/>
              <a:t>France	</a:t>
            </a:r>
            <a:endParaRPr lang="fr-FR" sz="1600" dirty="0"/>
          </a:p>
          <a:p>
            <a:pPr marL="540000" algn="r"/>
            <a:r>
              <a:rPr lang="fr-FR" sz="1600" baseline="30000" dirty="0"/>
              <a:t>2</a:t>
            </a:r>
            <a:r>
              <a:rPr lang="fr-FR" sz="1600" dirty="0"/>
              <a:t> MISTIC SAS, Issy-les-Moulineaux, 92130, </a:t>
            </a:r>
            <a:r>
              <a:rPr lang="fr-FR" sz="1600" dirty="0" smtClean="0"/>
              <a:t>France		</a:t>
            </a:r>
          </a:p>
          <a:p>
            <a:pPr marL="540000" algn="r"/>
            <a:r>
              <a:rPr lang="fr-FR" i="1" dirty="0" smtClean="0">
                <a:hlinkClick r:id="rId3"/>
              </a:rPr>
              <a:t>rim.ettouri@univ-orleans.fr</a:t>
            </a:r>
            <a:r>
              <a:rPr lang="fr-FR" i="1" dirty="0" smtClean="0"/>
              <a:t>		</a:t>
            </a:r>
            <a:endParaRPr lang="fr-FR" i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37"/>
          <a:stretch/>
        </p:blipFill>
        <p:spPr>
          <a:xfrm>
            <a:off x="1" y="0"/>
            <a:ext cx="4151777" cy="1080000"/>
          </a:xfrm>
          <a:prstGeom prst="rect">
            <a:avLst/>
          </a:prstGeom>
        </p:spPr>
      </p:pic>
      <p:pic>
        <p:nvPicPr>
          <p:cNvPr id="3" name="Image 2" descr="Une image contenant ciel nocturne&#10;&#10;Description générée automatiquement">
            <a:extLst>
              <a:ext uri="{FF2B5EF4-FFF2-40B4-BE49-F238E27FC236}">
                <a16:creationId xmlns:a16="http://schemas.microsoft.com/office/drawing/2014/main" id="{31CC92CD-D412-EB74-CAF4-86B07E09FC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9615" y="208361"/>
            <a:ext cx="2100601" cy="540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75EA3F7-5603-5F2B-3C54-1718A118371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077" b="16420"/>
          <a:stretch/>
        </p:blipFill>
        <p:spPr>
          <a:xfrm>
            <a:off x="4087233" y="208361"/>
            <a:ext cx="1792743" cy="540000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BC9F49D7-BDD4-8788-E841-F81FD949F4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9192424" y="118361"/>
            <a:ext cx="720000" cy="720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3DAECF3-3EE7-E221-B9F5-E2C50350750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0406" b="10406"/>
          <a:stretch/>
        </p:blipFill>
        <p:spPr>
          <a:xfrm>
            <a:off x="11012081" y="113067"/>
            <a:ext cx="1013857" cy="72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AFA26CC-F6C9-9B6F-DCA8-CB5186BBBDE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1622" b="12201"/>
          <a:stretch/>
        </p:blipFill>
        <p:spPr>
          <a:xfrm>
            <a:off x="9964805" y="113067"/>
            <a:ext cx="1047276" cy="720000"/>
          </a:xfrm>
          <a:prstGeom prst="rect">
            <a:avLst/>
          </a:prstGeom>
        </p:spPr>
      </p:pic>
      <p:pic>
        <p:nvPicPr>
          <p:cNvPr id="14" name="Image 13" descr="Une image contenant texte, périphérique&#10;&#10;Description générée automatiquement">
            <a:extLst>
              <a:ext uri="{FF2B5EF4-FFF2-40B4-BE49-F238E27FC236}">
                <a16:creationId xmlns:a16="http://schemas.microsoft.com/office/drawing/2014/main" id="{0E97BD6C-943C-FC29-7531-550A6DB230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00557" y="82361"/>
            <a:ext cx="775763" cy="7920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336" y="4941368"/>
            <a:ext cx="2434134" cy="1800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6000" y="1084674"/>
            <a:ext cx="12204000" cy="400110"/>
          </a:xfrm>
          <a:prstGeom prst="rect">
            <a:avLst/>
          </a:prstGeom>
          <a:solidFill>
            <a:srgbClr val="74C5BE"/>
          </a:solidFill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fr-FR" sz="2000" b="1" spc="-100" dirty="0">
                <a:solidFill>
                  <a:schemeClr val="bg1"/>
                </a:solidFill>
              </a:rPr>
              <a:t>MC23 Plasmas industriels pour la microélectronique et les nouveaux matériaux </a:t>
            </a:r>
          </a:p>
        </p:txBody>
      </p:sp>
    </p:spTree>
    <p:extLst>
      <p:ext uri="{BB962C8B-B14F-4D97-AF65-F5344CB8AC3E}">
        <p14:creationId xmlns:p14="http://schemas.microsoft.com/office/powerpoint/2010/main" val="147691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07CEDDF4-EB9B-9E63-5B7F-4F84D53EBC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3857" y="1483900"/>
            <a:ext cx="4653820" cy="108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9BBC1B7A-6F11-A145-32B7-D65FF9C34B9E}"/>
              </a:ext>
            </a:extLst>
          </p:cNvPr>
          <p:cNvSpPr txBox="1"/>
          <p:nvPr/>
        </p:nvSpPr>
        <p:spPr>
          <a:xfrm>
            <a:off x="808892" y="4697849"/>
            <a:ext cx="63604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pt-BR" sz="1400" b="1" i="0" u="none" strike="noStrike" baseline="0" dirty="0">
                <a:solidFill>
                  <a:srgbClr val="000000"/>
                </a:solidFill>
              </a:rPr>
              <a:t>          (a) SF</a:t>
            </a:r>
            <a:r>
              <a:rPr lang="pt-BR" sz="1400" b="1" i="0" u="none" strike="noStrike" baseline="-25000" dirty="0">
                <a:solidFill>
                  <a:srgbClr val="000000"/>
                </a:solidFill>
              </a:rPr>
              <a:t>6</a:t>
            </a:r>
            <a:r>
              <a:rPr lang="pt-BR" sz="1400" b="1" i="0" u="none" strike="noStrike" baseline="0" dirty="0">
                <a:solidFill>
                  <a:srgbClr val="000000"/>
                </a:solidFill>
              </a:rPr>
              <a:t>:O</a:t>
            </a:r>
            <a:r>
              <a:rPr lang="pt-BR" sz="1400" b="1" i="0" u="none" strike="noStrike" baseline="-25000" dirty="0">
                <a:solidFill>
                  <a:srgbClr val="000000"/>
                </a:solidFill>
              </a:rPr>
              <a:t>2</a:t>
            </a:r>
            <a:r>
              <a:rPr lang="pt-BR" sz="1400" b="1" i="0" u="none" strike="noStrike" baseline="0" dirty="0">
                <a:solidFill>
                  <a:srgbClr val="000000"/>
                </a:solidFill>
              </a:rPr>
              <a:t>:Ar = </a:t>
            </a:r>
            <a:r>
              <a:rPr lang="pt-BR" sz="1400" b="0" i="0" u="none" strike="noStrike" baseline="0" dirty="0">
                <a:solidFill>
                  <a:srgbClr val="000000"/>
                </a:solidFill>
              </a:rPr>
              <a:t>80:40:20   </a:t>
            </a:r>
            <a:r>
              <a:rPr lang="pt-BR" sz="1400" b="1" i="0" u="none" strike="noStrike" baseline="0" dirty="0">
                <a:solidFill>
                  <a:srgbClr val="000000"/>
                </a:solidFill>
              </a:rPr>
              <a:t>(b) SF</a:t>
            </a:r>
            <a:r>
              <a:rPr lang="pt-BR" sz="1400" b="1" i="0" u="none" strike="noStrike" baseline="-25000" dirty="0">
                <a:solidFill>
                  <a:srgbClr val="000000"/>
                </a:solidFill>
              </a:rPr>
              <a:t>6</a:t>
            </a:r>
            <a:r>
              <a:rPr lang="pt-BR" sz="1400" b="1" i="0" u="none" strike="noStrike" baseline="0" dirty="0">
                <a:solidFill>
                  <a:srgbClr val="000000"/>
                </a:solidFill>
              </a:rPr>
              <a:t>:O</a:t>
            </a:r>
            <a:r>
              <a:rPr lang="pt-BR" sz="1400" b="1" i="0" u="none" strike="noStrike" baseline="-25000" dirty="0">
                <a:solidFill>
                  <a:srgbClr val="000000"/>
                </a:solidFill>
              </a:rPr>
              <a:t>2</a:t>
            </a:r>
            <a:r>
              <a:rPr lang="pt-BR" sz="1400" b="1" i="0" u="none" strike="noStrike" baseline="0" dirty="0">
                <a:solidFill>
                  <a:srgbClr val="000000"/>
                </a:solidFill>
              </a:rPr>
              <a:t>:Ar</a:t>
            </a:r>
            <a:r>
              <a:rPr lang="pt-BR" sz="1400" b="0" i="0" u="none" strike="noStrike" baseline="0" dirty="0">
                <a:solidFill>
                  <a:srgbClr val="000000"/>
                </a:solidFill>
              </a:rPr>
              <a:t> = 80:20:20   </a:t>
            </a:r>
            <a:r>
              <a:rPr lang="pt-BR" sz="1400" b="1" i="0" u="none" strike="noStrike" baseline="0" dirty="0">
                <a:solidFill>
                  <a:srgbClr val="000000"/>
                </a:solidFill>
              </a:rPr>
              <a:t>(c) SF</a:t>
            </a:r>
            <a:r>
              <a:rPr lang="pt-BR" sz="1400" b="1" i="0" u="none" strike="noStrike" baseline="-25000" dirty="0">
                <a:solidFill>
                  <a:srgbClr val="000000"/>
                </a:solidFill>
              </a:rPr>
              <a:t>6</a:t>
            </a:r>
            <a:r>
              <a:rPr lang="pt-BR" sz="1400" b="1" i="0" u="none" strike="noStrike" baseline="0" dirty="0">
                <a:solidFill>
                  <a:srgbClr val="000000"/>
                </a:solidFill>
              </a:rPr>
              <a:t>:O</a:t>
            </a:r>
            <a:r>
              <a:rPr lang="pt-BR" sz="1400" b="1" i="0" u="none" strike="noStrike" baseline="-25000" dirty="0">
                <a:solidFill>
                  <a:srgbClr val="000000"/>
                </a:solidFill>
              </a:rPr>
              <a:t>2</a:t>
            </a:r>
            <a:r>
              <a:rPr lang="pt-BR" sz="1400" b="1" i="0" u="none" strike="noStrike" baseline="0" dirty="0">
                <a:solidFill>
                  <a:srgbClr val="000000"/>
                </a:solidFill>
              </a:rPr>
              <a:t>:Ar = </a:t>
            </a:r>
            <a:r>
              <a:rPr lang="pt-BR" sz="1400" b="0" i="0" u="none" strike="noStrike" baseline="0" dirty="0">
                <a:solidFill>
                  <a:srgbClr val="000000"/>
                </a:solidFill>
              </a:rPr>
              <a:t>60:40:40 </a:t>
            </a:r>
          </a:p>
          <a:p>
            <a:pPr algn="just"/>
            <a:r>
              <a:rPr lang="en-US" sz="1400" b="1" u="sng" dirty="0"/>
              <a:t>Cross sections of 25 </a:t>
            </a:r>
            <a:r>
              <a:rPr lang="en-US" sz="1400" b="1" u="sng" dirty="0" err="1"/>
              <a:t>μm</a:t>
            </a:r>
            <a:r>
              <a:rPr lang="en-US" sz="1400" b="1" u="sng" dirty="0"/>
              <a:t> wide trenches &amp; top view images of 100 </a:t>
            </a:r>
            <a:r>
              <a:rPr lang="en-US" sz="1400" b="1" u="sng" dirty="0" err="1"/>
              <a:t>μm</a:t>
            </a:r>
            <a:r>
              <a:rPr lang="en-US" sz="1400" b="1" u="sng" dirty="0"/>
              <a:t> wide trenches </a:t>
            </a:r>
          </a:p>
          <a:p>
            <a:pPr algn="just"/>
            <a:r>
              <a:rPr lang="en-US" sz="1400" b="1" u="sng" dirty="0"/>
              <a:t>etched under various O</a:t>
            </a:r>
            <a:r>
              <a:rPr lang="en-US" sz="1400" b="1" u="sng" baseline="-25000" dirty="0"/>
              <a:t>2</a:t>
            </a:r>
            <a:r>
              <a:rPr lang="en-US" sz="1400" b="1" u="sng" dirty="0"/>
              <a:t>-based etching environments: (a) SF</a:t>
            </a:r>
            <a:r>
              <a:rPr lang="en-US" sz="1400" b="1" u="sng" baseline="-25000" dirty="0"/>
              <a:t>6</a:t>
            </a:r>
            <a:r>
              <a:rPr lang="en-US" sz="1400" b="1" u="sng" dirty="0"/>
              <a:t>:O</a:t>
            </a:r>
            <a:r>
              <a:rPr lang="en-US" sz="1400" b="1" u="sng" baseline="-25000" dirty="0"/>
              <a:t>2</a:t>
            </a:r>
            <a:r>
              <a:rPr lang="en-US" sz="1400" b="1" u="sng" dirty="0"/>
              <a:t>:Ar = 80:40:20, </a:t>
            </a:r>
          </a:p>
          <a:p>
            <a:pPr algn="just"/>
            <a:r>
              <a:rPr lang="en-US" sz="1400" b="1" u="sng" dirty="0"/>
              <a:t>(b) SF</a:t>
            </a:r>
            <a:r>
              <a:rPr lang="en-US" sz="1400" b="1" u="sng" baseline="-25000" dirty="0"/>
              <a:t>6</a:t>
            </a:r>
            <a:r>
              <a:rPr lang="en-US" sz="1400" b="1" u="sng" dirty="0"/>
              <a:t>:O</a:t>
            </a:r>
            <a:r>
              <a:rPr lang="en-US" sz="1400" b="1" u="sng" baseline="-25000" dirty="0"/>
              <a:t>2</a:t>
            </a:r>
            <a:r>
              <a:rPr lang="en-US" sz="1400" b="1" u="sng" dirty="0"/>
              <a:t>:Ar = 80:20:20 and (c) SF</a:t>
            </a:r>
            <a:r>
              <a:rPr lang="en-US" sz="1400" b="1" u="sng" baseline="-25000" dirty="0"/>
              <a:t>6</a:t>
            </a:r>
            <a:r>
              <a:rPr lang="en-US" sz="1400" b="1" u="sng" dirty="0"/>
              <a:t>:O</a:t>
            </a:r>
            <a:r>
              <a:rPr lang="en-US" sz="1400" b="1" u="sng" baseline="-25000" dirty="0"/>
              <a:t>2</a:t>
            </a:r>
            <a:r>
              <a:rPr lang="en-US" sz="1400" b="1" u="sng" dirty="0"/>
              <a:t>:Ar = 60:40:40. </a:t>
            </a:r>
            <a:endParaRPr lang="en-US" sz="1400" b="1" i="0" u="sng" strike="noStrike" baseline="0" dirty="0">
              <a:solidFill>
                <a:srgbClr val="000000"/>
              </a:solidFill>
            </a:endParaRPr>
          </a:p>
          <a:p>
            <a:pPr algn="just"/>
            <a:r>
              <a:rPr lang="en-US" sz="1400" b="1" i="0" u="sng" strike="noStrike" baseline="0" dirty="0">
                <a:solidFill>
                  <a:srgbClr val="000000"/>
                </a:solidFill>
              </a:rPr>
              <a:t>Conditions</a:t>
            </a:r>
            <a:r>
              <a:rPr lang="en-US" sz="1400" b="1" i="0" u="none" strike="noStrike" baseline="0" dirty="0">
                <a:solidFill>
                  <a:srgbClr val="000000"/>
                </a:solidFill>
              </a:rPr>
              <a:t>: </a:t>
            </a:r>
            <a:r>
              <a:rPr lang="en-US" sz="1400" b="1" dirty="0"/>
              <a:t>10 </a:t>
            </a:r>
            <a:r>
              <a:rPr lang="en-US" sz="1400" b="1" dirty="0" err="1"/>
              <a:t>mTorr</a:t>
            </a:r>
            <a:r>
              <a:rPr lang="en-US" sz="1400" b="1" dirty="0"/>
              <a:t>, P</a:t>
            </a:r>
            <a:r>
              <a:rPr lang="en-US" sz="1400" b="1" baseline="-25000" dirty="0"/>
              <a:t>ICP</a:t>
            </a:r>
            <a:r>
              <a:rPr lang="en-US" sz="1400" b="1" dirty="0"/>
              <a:t>=1200 W, </a:t>
            </a:r>
            <a:r>
              <a:rPr lang="en-US" sz="1400" b="1" dirty="0" err="1"/>
              <a:t>P</a:t>
            </a:r>
            <a:r>
              <a:rPr lang="en-US" sz="1400" b="1" baseline="-25000" dirty="0" err="1"/>
              <a:t>bias</a:t>
            </a:r>
            <a:r>
              <a:rPr lang="en-US" sz="1400" b="1" dirty="0"/>
              <a:t>=250 W and </a:t>
            </a:r>
            <a:r>
              <a:rPr lang="el-GR" sz="1400" b="1" dirty="0">
                <a:latin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lang="fr-FR" sz="1400" b="1" dirty="0">
                <a:latin typeface="Calibri" panose="020F0502020204030204" pitchFamily="34" charset="0"/>
                <a:cs typeface="Calibri" panose="020F0502020204030204" pitchFamily="34" charset="0"/>
              </a:rPr>
              <a:t>t=</a:t>
            </a:r>
            <a:r>
              <a:rPr lang="en-US" sz="1400" b="1" dirty="0"/>
              <a:t>30 min. 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04C94658-8DA0-F9AF-1FB5-63D915721A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2526" y="2564260"/>
            <a:ext cx="5396483" cy="216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4F42FE9-B664-466B-8185-F150800FEFF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" r="480" b="74183"/>
          <a:stretch/>
        </p:blipFill>
        <p:spPr>
          <a:xfrm>
            <a:off x="7412918" y="1700928"/>
            <a:ext cx="3900222" cy="10800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BD9F115-76B6-4F4A-9ED6-5C1677883CC4}"/>
              </a:ext>
            </a:extLst>
          </p:cNvPr>
          <p:cNvSpPr txBox="1"/>
          <p:nvPr/>
        </p:nvSpPr>
        <p:spPr>
          <a:xfrm>
            <a:off x="7333859" y="2777801"/>
            <a:ext cx="4058339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/>
              <a:t>Sequence of colors obtained as a function of oxide layer thickness in the range of 0-90 nm.</a:t>
            </a:r>
          </a:p>
          <a:p>
            <a:pPr>
              <a:spcBef>
                <a:spcPts val="600"/>
              </a:spcBef>
            </a:pPr>
            <a:r>
              <a:rPr lang="en-US" sz="1200" dirty="0"/>
              <a:t>[5] </a:t>
            </a:r>
            <a:r>
              <a:rPr lang="en-US" sz="1200" dirty="0" err="1"/>
              <a:t>Antończak</a:t>
            </a:r>
            <a:r>
              <a:rPr lang="en-US" sz="1200" dirty="0"/>
              <a:t>, A.J., </a:t>
            </a:r>
            <a:r>
              <a:rPr lang="en-US" sz="1200" dirty="0" err="1"/>
              <a:t>Stępak</a:t>
            </a:r>
            <a:r>
              <a:rPr lang="en-US" sz="1200" dirty="0"/>
              <a:t>, B., </a:t>
            </a:r>
            <a:r>
              <a:rPr lang="en-US" sz="1200" dirty="0" err="1"/>
              <a:t>Kozioł</a:t>
            </a:r>
            <a:r>
              <a:rPr lang="en-US" sz="1200" dirty="0"/>
              <a:t>, P.E. </a:t>
            </a:r>
            <a:r>
              <a:rPr lang="en-US" sz="1200" i="1" dirty="0"/>
              <a:t>et al.</a:t>
            </a:r>
            <a:r>
              <a:rPr lang="en-US" sz="1200" dirty="0"/>
              <a:t> The influence of process parameters on the laser-induced coloring of titanium. </a:t>
            </a:r>
            <a:r>
              <a:rPr lang="en-US" sz="1200" i="1" dirty="0"/>
              <a:t>Appl. Phys. A</a:t>
            </a:r>
            <a:r>
              <a:rPr lang="en-US" sz="1200" dirty="0"/>
              <a:t> </a:t>
            </a:r>
            <a:r>
              <a:rPr lang="en-US" sz="1200" b="1" dirty="0"/>
              <a:t>115, </a:t>
            </a:r>
            <a:r>
              <a:rPr lang="en-US" sz="1200" dirty="0"/>
              <a:t>1003–1013 (2014). </a:t>
            </a:r>
            <a:endParaRPr lang="fr-FR" sz="1200" dirty="0"/>
          </a:p>
        </p:txBody>
      </p:sp>
      <p:pic>
        <p:nvPicPr>
          <p:cNvPr id="29" name="Graphique 28">
            <a:extLst>
              <a:ext uri="{FF2B5EF4-FFF2-40B4-BE49-F238E27FC236}">
                <a16:creationId xmlns:a16="http://schemas.microsoft.com/office/drawing/2014/main" id="{BE6E18FB-C136-413A-8B40-EA40B7DEC4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rot="415525" flipV="1">
            <a:off x="6783407" y="1841074"/>
            <a:ext cx="494054" cy="5798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F149E62-FF52-0999-28C9-7BF44A35B0CA}"/>
              </a:ext>
            </a:extLst>
          </p:cNvPr>
          <p:cNvSpPr/>
          <p:nvPr/>
        </p:nvSpPr>
        <p:spPr>
          <a:xfrm>
            <a:off x="4942114" y="1242564"/>
            <a:ext cx="1766895" cy="37706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C28B69-3E16-7CF6-C70C-A9DC5A677D6F}"/>
              </a:ext>
            </a:extLst>
          </p:cNvPr>
          <p:cNvSpPr/>
          <p:nvPr/>
        </p:nvSpPr>
        <p:spPr>
          <a:xfrm>
            <a:off x="2637094" y="5584660"/>
            <a:ext cx="2209612" cy="21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0667EDF5-C8B9-AE7E-9574-F11090EF569E}"/>
              </a:ext>
            </a:extLst>
          </p:cNvPr>
          <p:cNvSpPr txBox="1"/>
          <p:nvPr/>
        </p:nvSpPr>
        <p:spPr>
          <a:xfrm>
            <a:off x="8204676" y="1412776"/>
            <a:ext cx="18592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(a)         (b)	         (c) </a:t>
            </a:r>
            <a:endParaRPr lang="fr-FR" sz="14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55F4A07-63A2-CB51-414E-F3F67CB9ECE0}"/>
              </a:ext>
            </a:extLst>
          </p:cNvPr>
          <p:cNvSpPr/>
          <p:nvPr/>
        </p:nvSpPr>
        <p:spPr>
          <a:xfrm flipH="1">
            <a:off x="9506656" y="1211877"/>
            <a:ext cx="371785" cy="2551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5D2708F-B037-9971-FB31-0FACC3DD5CDD}"/>
              </a:ext>
            </a:extLst>
          </p:cNvPr>
          <p:cNvSpPr/>
          <p:nvPr/>
        </p:nvSpPr>
        <p:spPr>
          <a:xfrm>
            <a:off x="6636109" y="1340769"/>
            <a:ext cx="4775919" cy="36557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Titre 1">
            <a:extLst>
              <a:ext uri="{FF2B5EF4-FFF2-40B4-BE49-F238E27FC236}">
                <a16:creationId xmlns:a16="http://schemas.microsoft.com/office/drawing/2014/main" id="{0E8C9396-AE93-DCBD-52EF-755577C50923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08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latin typeface="+mn-lt"/>
              </a:rPr>
              <a:t>Effect </a:t>
            </a:r>
            <a:r>
              <a:rPr lang="en-US" sz="3600" b="1" dirty="0">
                <a:latin typeface="+mn-lt"/>
              </a:rPr>
              <a:t>of Process Gases on Fabricating Anisotropic </a:t>
            </a:r>
            <a:r>
              <a:rPr lang="en-US" sz="3600" b="1" dirty="0" err="1">
                <a:latin typeface="+mn-lt"/>
              </a:rPr>
              <a:t>Ti</a:t>
            </a:r>
            <a:r>
              <a:rPr lang="en-US" sz="3600" b="1" dirty="0">
                <a:latin typeface="+mn-lt"/>
              </a:rPr>
              <a:t> Structures:</a:t>
            </a:r>
            <a:r>
              <a:rPr lang="en-US" sz="3200" dirty="0"/>
              <a:t> </a:t>
            </a:r>
            <a:r>
              <a:rPr lang="en-US" sz="3100" dirty="0">
                <a:latin typeface="+mn-lt"/>
              </a:rPr>
              <a:t>Oxidation Behavior of </a:t>
            </a:r>
            <a:r>
              <a:rPr lang="en-US" sz="3100" dirty="0" err="1">
                <a:latin typeface="+mn-lt"/>
              </a:rPr>
              <a:t>Ti</a:t>
            </a:r>
            <a:r>
              <a:rPr lang="en-US" sz="3100" dirty="0">
                <a:latin typeface="+mn-lt"/>
              </a:rPr>
              <a:t> in an SF</a:t>
            </a:r>
            <a:r>
              <a:rPr lang="en-US" sz="3100" baseline="-25000" dirty="0">
                <a:latin typeface="+mn-lt"/>
              </a:rPr>
              <a:t>6</a:t>
            </a:r>
            <a:r>
              <a:rPr lang="en-US" sz="3100" dirty="0">
                <a:latin typeface="+mn-lt"/>
              </a:rPr>
              <a:t>/O</a:t>
            </a:r>
            <a:r>
              <a:rPr lang="en-US" sz="3100" baseline="-25000" dirty="0">
                <a:latin typeface="+mn-lt"/>
              </a:rPr>
              <a:t>2</a:t>
            </a:r>
            <a:r>
              <a:rPr lang="en-US" sz="3100" dirty="0">
                <a:latin typeface="+mn-lt"/>
              </a:rPr>
              <a:t>/</a:t>
            </a:r>
            <a:r>
              <a:rPr lang="en-US" sz="3100" dirty="0" err="1">
                <a:latin typeface="+mn-lt"/>
              </a:rPr>
              <a:t>Ar</a:t>
            </a:r>
            <a:r>
              <a:rPr lang="en-US" sz="3100" dirty="0">
                <a:latin typeface="+mn-lt"/>
              </a:rPr>
              <a:t> plasma</a:t>
            </a:r>
            <a:endParaRPr lang="fr-FR" sz="3100" dirty="0">
              <a:latin typeface="+mn-lt"/>
            </a:endParaRPr>
          </a:p>
        </p:txBody>
      </p:sp>
      <p:sp>
        <p:nvSpPr>
          <p:cNvPr id="26" name="Rectangle 30">
            <a:extLst>
              <a:ext uri="{FF2B5EF4-FFF2-40B4-BE49-F238E27FC236}">
                <a16:creationId xmlns:a16="http://schemas.microsoft.com/office/drawing/2014/main" id="{576604CB-23AF-5230-A1CB-0F53A6B61A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9872" y="6494063"/>
            <a:ext cx="2844800" cy="31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33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accent6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47550D-6F77-4F43-8A17-DADF3BC2947D}" type="slidenum">
              <a:rPr lang="fr-FR" altLang="fr-FR" sz="1400" b="1" smtClean="0">
                <a:solidFill>
                  <a:srgbClr val="C00000"/>
                </a:solidFill>
              </a:rPr>
              <a:pPr/>
              <a:t>20</a:t>
            </a:fld>
            <a:endParaRPr lang="fr-FR" altLang="fr-FR" sz="1400" b="1" dirty="0">
              <a:solidFill>
                <a:srgbClr val="C00000"/>
              </a:solidFill>
            </a:endParaRPr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37"/>
          <a:stretch/>
        </p:blipFill>
        <p:spPr>
          <a:xfrm>
            <a:off x="0" y="6138000"/>
            <a:ext cx="2767852" cy="720000"/>
          </a:xfrm>
          <a:prstGeom prst="rect">
            <a:avLst/>
          </a:prstGeom>
        </p:spPr>
      </p:pic>
      <p:pic>
        <p:nvPicPr>
          <p:cNvPr id="28" name="Image 27" descr="Une image contenant ciel nocturne&#10;&#10;Description générée automatiquement">
            <a:extLst>
              <a:ext uri="{FF2B5EF4-FFF2-40B4-BE49-F238E27FC236}">
                <a16:creationId xmlns:a16="http://schemas.microsoft.com/office/drawing/2014/main" id="{31CC92CD-D412-EB74-CAF4-86B07E09FC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51784" y="6363376"/>
            <a:ext cx="1400401" cy="360000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075EA3F7-5603-5F2B-3C54-1718A118371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5077" b="16420"/>
          <a:stretch/>
        </p:blipFill>
        <p:spPr>
          <a:xfrm>
            <a:off x="2855640" y="6363376"/>
            <a:ext cx="1195163" cy="360000"/>
          </a:xfrm>
          <a:prstGeom prst="rect">
            <a:avLst/>
          </a:prstGeom>
        </p:spPr>
      </p:pic>
      <p:pic>
        <p:nvPicPr>
          <p:cNvPr id="31" name="Graphique 14">
            <a:extLst>
              <a:ext uri="{FF2B5EF4-FFF2-40B4-BE49-F238E27FC236}">
                <a16:creationId xmlns:a16="http://schemas.microsoft.com/office/drawing/2014/main" id="{BC9F49D7-BDD4-8788-E841-F81FD949F43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6600056" y="6291376"/>
            <a:ext cx="504000" cy="50400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53DAECF3-3EE7-E221-B9F5-E2C503507500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10406" b="10406"/>
          <a:stretch/>
        </p:blipFill>
        <p:spPr>
          <a:xfrm>
            <a:off x="8122605" y="6291376"/>
            <a:ext cx="709699" cy="504000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3AFA26CC-F6C9-9B6F-DCA8-CB5186BBBDE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1622" b="12201"/>
          <a:stretch/>
        </p:blipFill>
        <p:spPr>
          <a:xfrm>
            <a:off x="7353216" y="6291376"/>
            <a:ext cx="733092" cy="504000"/>
          </a:xfrm>
          <a:prstGeom prst="rect">
            <a:avLst/>
          </a:prstGeom>
        </p:spPr>
      </p:pic>
      <p:pic>
        <p:nvPicPr>
          <p:cNvPr id="34" name="Image 33" descr="Une image contenant texte, périphérique&#10;&#10;Description générée automatiquement">
            <a:extLst>
              <a:ext uri="{FF2B5EF4-FFF2-40B4-BE49-F238E27FC236}">
                <a16:creationId xmlns:a16="http://schemas.microsoft.com/office/drawing/2014/main" id="{0E97BD6C-943C-FC29-7531-550A6DB2302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83095" y="6273376"/>
            <a:ext cx="528929" cy="540000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9349731" y="6281766"/>
            <a:ext cx="21822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b="1" i="1" dirty="0" smtClean="0">
                <a:solidFill>
                  <a:srgbClr val="CB1B1B"/>
                </a:solidFill>
              </a:rPr>
              <a:t>Rim Ettouri</a:t>
            </a:r>
            <a:endParaRPr lang="fr-FR" sz="1400" b="1" i="1" dirty="0" smtClean="0">
              <a:solidFill>
                <a:srgbClr val="CB1B1B"/>
              </a:solidFill>
              <a:hlinkClick r:id="rId17"/>
            </a:endParaRPr>
          </a:p>
          <a:p>
            <a:pPr algn="r"/>
            <a:r>
              <a:rPr lang="fr-FR" sz="1400" i="1" dirty="0" smtClean="0">
                <a:hlinkClick r:id="rId17"/>
              </a:rPr>
              <a:t>rim.ettouri@univ-orleans.fr</a:t>
            </a:r>
            <a:endParaRPr lang="fr-FR" sz="1400" i="1" dirty="0"/>
          </a:p>
        </p:txBody>
      </p:sp>
      <p:sp>
        <p:nvSpPr>
          <p:cNvPr id="36" name="Rectangle 35"/>
          <p:cNvSpPr/>
          <p:nvPr/>
        </p:nvSpPr>
        <p:spPr>
          <a:xfrm>
            <a:off x="48000" y="45296"/>
            <a:ext cx="12096000" cy="6048000"/>
          </a:xfrm>
          <a:prstGeom prst="rect">
            <a:avLst/>
          </a:prstGeom>
          <a:noFill/>
          <a:ln w="114300">
            <a:solidFill>
              <a:srgbClr val="74C5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86119422-CFFB-5E6C-A14A-75D3617AE59B}"/>
              </a:ext>
            </a:extLst>
          </p:cNvPr>
          <p:cNvSpPr txBox="1"/>
          <p:nvPr/>
        </p:nvSpPr>
        <p:spPr>
          <a:xfrm>
            <a:off x="7731747" y="4398203"/>
            <a:ext cx="326256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fr-FR" sz="1600" b="1" dirty="0" err="1">
                <a:solidFill>
                  <a:srgbClr val="273E63"/>
                </a:solidFill>
              </a:rPr>
              <a:t>yellow</a:t>
            </a:r>
            <a:r>
              <a:rPr lang="fr-FR" sz="1600" b="1" dirty="0">
                <a:solidFill>
                  <a:srgbClr val="273E63"/>
                </a:solidFill>
              </a:rPr>
              <a:t> (17nm); </a:t>
            </a:r>
            <a:r>
              <a:rPr lang="en-US" sz="1600" b="1" dirty="0">
                <a:solidFill>
                  <a:srgbClr val="273E63"/>
                </a:solidFill>
              </a:rPr>
              <a:t>light brown (24nm); </a:t>
            </a:r>
            <a:r>
              <a:rPr lang="en-US" sz="1600" b="1" dirty="0">
                <a:solidFill>
                  <a:srgbClr val="273E63"/>
                </a:solidFill>
                <a:highlight>
                  <a:srgbClr val="D3EFF5"/>
                </a:highlight>
              </a:rPr>
              <a:t>brown</a:t>
            </a:r>
            <a:r>
              <a:rPr lang="en-US" sz="1600" b="1" dirty="0">
                <a:solidFill>
                  <a:srgbClr val="273E63"/>
                </a:solidFill>
              </a:rPr>
              <a:t> (28nm); violet (31nm); </a:t>
            </a:r>
            <a:r>
              <a:rPr lang="en-US" sz="1600" b="1" dirty="0">
                <a:solidFill>
                  <a:srgbClr val="273E63"/>
                </a:solidFill>
                <a:highlight>
                  <a:srgbClr val="D3EFF5"/>
                </a:highlight>
              </a:rPr>
              <a:t>dark</a:t>
            </a:r>
            <a:r>
              <a:rPr lang="en-US" sz="1600" b="1" dirty="0">
                <a:solidFill>
                  <a:srgbClr val="273E63"/>
                </a:solidFill>
              </a:rPr>
              <a:t> </a:t>
            </a:r>
            <a:r>
              <a:rPr lang="en-US" sz="1600" b="1" dirty="0">
                <a:solidFill>
                  <a:srgbClr val="273E63"/>
                </a:solidFill>
                <a:highlight>
                  <a:srgbClr val="D3EFF5"/>
                </a:highlight>
              </a:rPr>
              <a:t>blue</a:t>
            </a:r>
            <a:r>
              <a:rPr lang="en-US" sz="1600" b="1" dirty="0">
                <a:solidFill>
                  <a:srgbClr val="273E63"/>
                </a:solidFill>
              </a:rPr>
              <a:t> (40nm); </a:t>
            </a:r>
            <a:r>
              <a:rPr lang="en-US" sz="1600" b="1" dirty="0">
                <a:solidFill>
                  <a:srgbClr val="273E63"/>
                </a:solidFill>
                <a:highlight>
                  <a:srgbClr val="D3EFF5"/>
                </a:highlight>
              </a:rPr>
              <a:t>sky blue </a:t>
            </a:r>
            <a:r>
              <a:rPr lang="en-US" sz="1600" b="1" dirty="0">
                <a:solidFill>
                  <a:srgbClr val="273E63"/>
                </a:solidFill>
              </a:rPr>
              <a:t>(46nm);</a:t>
            </a:r>
            <a:r>
              <a:rPr lang="fr-FR" sz="1600" b="1" dirty="0">
                <a:solidFill>
                  <a:srgbClr val="273E63"/>
                </a:solidFill>
              </a:rPr>
              <a:t> </a:t>
            </a:r>
            <a:r>
              <a:rPr lang="fr-FR" sz="1600" b="1" dirty="0" smtClean="0">
                <a:solidFill>
                  <a:srgbClr val="273E63"/>
                </a:solidFill>
              </a:rPr>
              <a:t>green</a:t>
            </a:r>
            <a:endParaRPr lang="fr-FR" sz="1600" b="1" dirty="0">
              <a:solidFill>
                <a:srgbClr val="273E63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365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24" grpId="0" animBg="1"/>
      <p:bldP spid="17" grpId="0" animBg="1"/>
      <p:bldP spid="3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5624B6DF-3CD2-8479-A82C-F47DAEC3C5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9342" y="1485184"/>
            <a:ext cx="4340729" cy="3600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EDBA151-1D76-4B35-B3F5-630F8BC414DE}"/>
              </a:ext>
            </a:extLst>
          </p:cNvPr>
          <p:cNvSpPr txBox="1"/>
          <p:nvPr/>
        </p:nvSpPr>
        <p:spPr>
          <a:xfrm>
            <a:off x="3171731" y="1415678"/>
            <a:ext cx="326256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fr-FR" sz="1600" b="1" dirty="0" err="1">
                <a:solidFill>
                  <a:srgbClr val="273E63"/>
                </a:solidFill>
              </a:rPr>
              <a:t>yellow</a:t>
            </a:r>
            <a:r>
              <a:rPr lang="fr-FR" sz="1600" b="1" dirty="0">
                <a:solidFill>
                  <a:srgbClr val="273E63"/>
                </a:solidFill>
              </a:rPr>
              <a:t> (17nm); </a:t>
            </a:r>
            <a:r>
              <a:rPr lang="en-US" sz="1600" b="1" dirty="0">
                <a:solidFill>
                  <a:srgbClr val="273E63"/>
                </a:solidFill>
              </a:rPr>
              <a:t>light brown (24nm); </a:t>
            </a:r>
            <a:r>
              <a:rPr lang="en-US" sz="1600" b="1" dirty="0">
                <a:solidFill>
                  <a:srgbClr val="273E63"/>
                </a:solidFill>
                <a:highlight>
                  <a:srgbClr val="D3EFF5"/>
                </a:highlight>
              </a:rPr>
              <a:t>brown</a:t>
            </a:r>
            <a:r>
              <a:rPr lang="en-US" sz="1600" b="1" dirty="0">
                <a:solidFill>
                  <a:srgbClr val="273E63"/>
                </a:solidFill>
              </a:rPr>
              <a:t> (28nm); violet (31nm); </a:t>
            </a:r>
            <a:r>
              <a:rPr lang="en-US" sz="1600" b="1" dirty="0">
                <a:solidFill>
                  <a:srgbClr val="273E63"/>
                </a:solidFill>
                <a:highlight>
                  <a:srgbClr val="D3EFF5"/>
                </a:highlight>
              </a:rPr>
              <a:t>dark</a:t>
            </a:r>
            <a:r>
              <a:rPr lang="en-US" sz="1600" b="1" dirty="0">
                <a:solidFill>
                  <a:srgbClr val="273E63"/>
                </a:solidFill>
              </a:rPr>
              <a:t> </a:t>
            </a:r>
            <a:r>
              <a:rPr lang="en-US" sz="1600" b="1" dirty="0">
                <a:solidFill>
                  <a:srgbClr val="273E63"/>
                </a:solidFill>
                <a:highlight>
                  <a:srgbClr val="D3EFF5"/>
                </a:highlight>
              </a:rPr>
              <a:t>blue</a:t>
            </a:r>
            <a:r>
              <a:rPr lang="en-US" sz="1600" b="1" dirty="0">
                <a:solidFill>
                  <a:srgbClr val="273E63"/>
                </a:solidFill>
              </a:rPr>
              <a:t> (40nm); </a:t>
            </a:r>
            <a:r>
              <a:rPr lang="en-US" sz="1600" b="1" dirty="0">
                <a:solidFill>
                  <a:srgbClr val="273E63"/>
                </a:solidFill>
                <a:highlight>
                  <a:srgbClr val="D3EFF5"/>
                </a:highlight>
              </a:rPr>
              <a:t>sky blue </a:t>
            </a:r>
            <a:r>
              <a:rPr lang="en-US" sz="1600" b="1" dirty="0">
                <a:solidFill>
                  <a:srgbClr val="273E63"/>
                </a:solidFill>
              </a:rPr>
              <a:t>(46nm);</a:t>
            </a:r>
            <a:r>
              <a:rPr lang="fr-FR" sz="1600" b="1" dirty="0">
                <a:solidFill>
                  <a:srgbClr val="273E63"/>
                </a:solidFill>
              </a:rPr>
              <a:t> </a:t>
            </a:r>
            <a:r>
              <a:rPr lang="fr-FR" sz="1600" b="1" dirty="0" smtClean="0">
                <a:solidFill>
                  <a:srgbClr val="273E63"/>
                </a:solidFill>
              </a:rPr>
              <a:t>green</a:t>
            </a:r>
            <a:endParaRPr lang="fr-FR" sz="1600" b="1" dirty="0">
              <a:solidFill>
                <a:srgbClr val="273E63"/>
              </a:solidFill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D72421B0-EC5A-4A5E-AE7D-F95F38E24C75}"/>
              </a:ext>
            </a:extLst>
          </p:cNvPr>
          <p:cNvSpPr txBox="1"/>
          <p:nvPr/>
        </p:nvSpPr>
        <p:spPr>
          <a:xfrm>
            <a:off x="808892" y="4697849"/>
            <a:ext cx="63604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pt-BR" sz="1400" b="1" i="0" u="none" strike="noStrike" baseline="0" dirty="0">
                <a:solidFill>
                  <a:srgbClr val="000000"/>
                </a:solidFill>
              </a:rPr>
              <a:t>          (a) SF</a:t>
            </a:r>
            <a:r>
              <a:rPr lang="pt-BR" sz="1400" b="1" i="0" u="none" strike="noStrike" baseline="-25000" dirty="0">
                <a:solidFill>
                  <a:srgbClr val="000000"/>
                </a:solidFill>
              </a:rPr>
              <a:t>6</a:t>
            </a:r>
            <a:r>
              <a:rPr lang="pt-BR" sz="1400" b="1" i="0" u="none" strike="noStrike" baseline="0" dirty="0">
                <a:solidFill>
                  <a:srgbClr val="000000"/>
                </a:solidFill>
              </a:rPr>
              <a:t>:O</a:t>
            </a:r>
            <a:r>
              <a:rPr lang="pt-BR" sz="1400" b="1" i="0" u="none" strike="noStrike" baseline="-25000" dirty="0">
                <a:solidFill>
                  <a:srgbClr val="000000"/>
                </a:solidFill>
              </a:rPr>
              <a:t>2</a:t>
            </a:r>
            <a:r>
              <a:rPr lang="pt-BR" sz="1400" b="1" i="0" u="none" strike="noStrike" baseline="0" dirty="0">
                <a:solidFill>
                  <a:srgbClr val="000000"/>
                </a:solidFill>
              </a:rPr>
              <a:t>:Ar = </a:t>
            </a:r>
            <a:r>
              <a:rPr lang="pt-BR" sz="1400" b="0" i="0" u="none" strike="noStrike" baseline="0" dirty="0">
                <a:solidFill>
                  <a:srgbClr val="000000"/>
                </a:solidFill>
              </a:rPr>
              <a:t>80:40:20   </a:t>
            </a:r>
            <a:r>
              <a:rPr lang="pt-BR" sz="1400" b="1" i="0" u="none" strike="noStrike" baseline="0" dirty="0">
                <a:solidFill>
                  <a:srgbClr val="000000"/>
                </a:solidFill>
              </a:rPr>
              <a:t>(b) SF</a:t>
            </a:r>
            <a:r>
              <a:rPr lang="pt-BR" sz="1400" b="1" i="0" u="none" strike="noStrike" baseline="-25000" dirty="0">
                <a:solidFill>
                  <a:srgbClr val="000000"/>
                </a:solidFill>
              </a:rPr>
              <a:t>6</a:t>
            </a:r>
            <a:r>
              <a:rPr lang="pt-BR" sz="1400" b="1" i="0" u="none" strike="noStrike" baseline="0" dirty="0">
                <a:solidFill>
                  <a:srgbClr val="000000"/>
                </a:solidFill>
              </a:rPr>
              <a:t>:O</a:t>
            </a:r>
            <a:r>
              <a:rPr lang="pt-BR" sz="1400" b="1" i="0" u="none" strike="noStrike" baseline="-25000" dirty="0">
                <a:solidFill>
                  <a:srgbClr val="000000"/>
                </a:solidFill>
              </a:rPr>
              <a:t>2</a:t>
            </a:r>
            <a:r>
              <a:rPr lang="pt-BR" sz="1400" b="1" i="0" u="none" strike="noStrike" baseline="0" dirty="0">
                <a:solidFill>
                  <a:srgbClr val="000000"/>
                </a:solidFill>
              </a:rPr>
              <a:t>:Ar</a:t>
            </a:r>
            <a:r>
              <a:rPr lang="pt-BR" sz="1400" b="0" i="0" u="none" strike="noStrike" baseline="0" dirty="0">
                <a:solidFill>
                  <a:srgbClr val="000000"/>
                </a:solidFill>
              </a:rPr>
              <a:t> = 80:20:20   </a:t>
            </a:r>
            <a:r>
              <a:rPr lang="pt-BR" sz="1400" b="1" i="0" u="none" strike="noStrike" baseline="0" dirty="0">
                <a:solidFill>
                  <a:srgbClr val="000000"/>
                </a:solidFill>
              </a:rPr>
              <a:t>(c) SF</a:t>
            </a:r>
            <a:r>
              <a:rPr lang="pt-BR" sz="1400" b="1" i="0" u="none" strike="noStrike" baseline="-25000" dirty="0">
                <a:solidFill>
                  <a:srgbClr val="000000"/>
                </a:solidFill>
              </a:rPr>
              <a:t>6</a:t>
            </a:r>
            <a:r>
              <a:rPr lang="pt-BR" sz="1400" b="1" i="0" u="none" strike="noStrike" baseline="0" dirty="0">
                <a:solidFill>
                  <a:srgbClr val="000000"/>
                </a:solidFill>
              </a:rPr>
              <a:t>:O</a:t>
            </a:r>
            <a:r>
              <a:rPr lang="pt-BR" sz="1400" b="1" i="0" u="none" strike="noStrike" baseline="-25000" dirty="0">
                <a:solidFill>
                  <a:srgbClr val="000000"/>
                </a:solidFill>
              </a:rPr>
              <a:t>2</a:t>
            </a:r>
            <a:r>
              <a:rPr lang="pt-BR" sz="1400" b="1" i="0" u="none" strike="noStrike" baseline="0" dirty="0">
                <a:solidFill>
                  <a:srgbClr val="000000"/>
                </a:solidFill>
              </a:rPr>
              <a:t>:Ar = </a:t>
            </a:r>
            <a:r>
              <a:rPr lang="pt-BR" sz="1400" b="0" i="0" u="none" strike="noStrike" baseline="0" dirty="0">
                <a:solidFill>
                  <a:srgbClr val="000000"/>
                </a:solidFill>
              </a:rPr>
              <a:t>60:40:40 </a:t>
            </a:r>
          </a:p>
          <a:p>
            <a:pPr algn="just"/>
            <a:r>
              <a:rPr lang="en-US" sz="1400" b="1" u="sng" dirty="0"/>
              <a:t>Cross sections of 25 </a:t>
            </a:r>
            <a:r>
              <a:rPr lang="en-US" sz="1400" b="1" u="sng" dirty="0" err="1"/>
              <a:t>μm</a:t>
            </a:r>
            <a:r>
              <a:rPr lang="en-US" sz="1400" b="1" u="sng" dirty="0"/>
              <a:t> wide trenches &amp; top view images of 100 </a:t>
            </a:r>
            <a:r>
              <a:rPr lang="en-US" sz="1400" b="1" u="sng" dirty="0" err="1"/>
              <a:t>μm</a:t>
            </a:r>
            <a:r>
              <a:rPr lang="en-US" sz="1400" b="1" u="sng" dirty="0"/>
              <a:t> wide trenches </a:t>
            </a:r>
          </a:p>
          <a:p>
            <a:pPr algn="just"/>
            <a:r>
              <a:rPr lang="en-US" sz="1400" b="1" u="sng" dirty="0"/>
              <a:t>etched under various O</a:t>
            </a:r>
            <a:r>
              <a:rPr lang="en-US" sz="1400" b="1" u="sng" baseline="-25000" dirty="0"/>
              <a:t>2</a:t>
            </a:r>
            <a:r>
              <a:rPr lang="en-US" sz="1400" b="1" u="sng" dirty="0"/>
              <a:t>-based etching environments: (a) SF</a:t>
            </a:r>
            <a:r>
              <a:rPr lang="en-US" sz="1400" b="1" u="sng" baseline="-25000" dirty="0"/>
              <a:t>6</a:t>
            </a:r>
            <a:r>
              <a:rPr lang="en-US" sz="1400" b="1" u="sng" dirty="0"/>
              <a:t>:O</a:t>
            </a:r>
            <a:r>
              <a:rPr lang="en-US" sz="1400" b="1" u="sng" baseline="-25000" dirty="0"/>
              <a:t>2</a:t>
            </a:r>
            <a:r>
              <a:rPr lang="en-US" sz="1400" b="1" u="sng" dirty="0"/>
              <a:t>:Ar = 80:40:20, </a:t>
            </a:r>
          </a:p>
          <a:p>
            <a:pPr algn="just"/>
            <a:r>
              <a:rPr lang="en-US" sz="1400" b="1" u="sng" dirty="0"/>
              <a:t>(b) SF</a:t>
            </a:r>
            <a:r>
              <a:rPr lang="en-US" sz="1400" b="1" u="sng" baseline="-25000" dirty="0"/>
              <a:t>6</a:t>
            </a:r>
            <a:r>
              <a:rPr lang="en-US" sz="1400" b="1" u="sng" dirty="0"/>
              <a:t>:O</a:t>
            </a:r>
            <a:r>
              <a:rPr lang="en-US" sz="1400" b="1" u="sng" baseline="-25000" dirty="0"/>
              <a:t>2</a:t>
            </a:r>
            <a:r>
              <a:rPr lang="en-US" sz="1400" b="1" u="sng" dirty="0"/>
              <a:t>:Ar = 80:20:20 and (c) SF</a:t>
            </a:r>
            <a:r>
              <a:rPr lang="en-US" sz="1400" b="1" u="sng" baseline="-25000" dirty="0"/>
              <a:t>6</a:t>
            </a:r>
            <a:r>
              <a:rPr lang="en-US" sz="1400" b="1" u="sng" dirty="0"/>
              <a:t>:O</a:t>
            </a:r>
            <a:r>
              <a:rPr lang="en-US" sz="1400" b="1" u="sng" baseline="-25000" dirty="0"/>
              <a:t>2</a:t>
            </a:r>
            <a:r>
              <a:rPr lang="en-US" sz="1400" b="1" u="sng" dirty="0"/>
              <a:t>:Ar = 60:40:40. </a:t>
            </a:r>
            <a:endParaRPr lang="en-US" sz="1400" b="1" i="0" u="sng" strike="noStrike" baseline="0" dirty="0">
              <a:solidFill>
                <a:srgbClr val="000000"/>
              </a:solidFill>
            </a:endParaRPr>
          </a:p>
          <a:p>
            <a:pPr algn="just"/>
            <a:r>
              <a:rPr lang="en-US" sz="1400" b="1" i="0" u="sng" strike="noStrike" baseline="0" dirty="0">
                <a:solidFill>
                  <a:srgbClr val="000000"/>
                </a:solidFill>
              </a:rPr>
              <a:t>Conditions</a:t>
            </a:r>
            <a:r>
              <a:rPr lang="en-US" sz="1400" b="1" i="0" u="none" strike="noStrike" baseline="0" dirty="0">
                <a:solidFill>
                  <a:srgbClr val="000000"/>
                </a:solidFill>
              </a:rPr>
              <a:t>: </a:t>
            </a:r>
            <a:r>
              <a:rPr lang="en-US" sz="1400" b="1" dirty="0"/>
              <a:t>10 </a:t>
            </a:r>
            <a:r>
              <a:rPr lang="en-US" sz="1400" b="1" dirty="0" err="1"/>
              <a:t>mTorr</a:t>
            </a:r>
            <a:r>
              <a:rPr lang="en-US" sz="1400" b="1" dirty="0"/>
              <a:t>, P</a:t>
            </a:r>
            <a:r>
              <a:rPr lang="en-US" sz="1400" b="1" baseline="-25000" dirty="0"/>
              <a:t>ICP</a:t>
            </a:r>
            <a:r>
              <a:rPr lang="en-US" sz="1400" b="1" dirty="0"/>
              <a:t>=1200 W, </a:t>
            </a:r>
            <a:r>
              <a:rPr lang="en-US" sz="1400" b="1" dirty="0" err="1"/>
              <a:t>P</a:t>
            </a:r>
            <a:r>
              <a:rPr lang="en-US" sz="1400" b="1" baseline="-25000" dirty="0" err="1"/>
              <a:t>bias</a:t>
            </a:r>
            <a:r>
              <a:rPr lang="en-US" sz="1400" b="1" dirty="0"/>
              <a:t>=250 W and </a:t>
            </a:r>
            <a:r>
              <a:rPr lang="el-GR" sz="1400" b="1" dirty="0">
                <a:latin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lang="fr-FR" sz="1400" b="1" dirty="0">
                <a:latin typeface="Calibri" panose="020F0502020204030204" pitchFamily="34" charset="0"/>
                <a:cs typeface="Calibri" panose="020F0502020204030204" pitchFamily="34" charset="0"/>
              </a:rPr>
              <a:t>t=</a:t>
            </a:r>
            <a:r>
              <a:rPr lang="en-US" sz="1400" b="1" dirty="0"/>
              <a:t>30 min. 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2642B88C-BD58-468C-84CC-0A5A381F82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2526" y="2564260"/>
            <a:ext cx="5396483" cy="2160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583757A-5010-4558-8392-AA6ECE09518B}"/>
              </a:ext>
            </a:extLst>
          </p:cNvPr>
          <p:cNvSpPr/>
          <p:nvPr/>
        </p:nvSpPr>
        <p:spPr>
          <a:xfrm>
            <a:off x="1600200" y="1160616"/>
            <a:ext cx="1474915" cy="1077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4085860-963A-F1A2-01B7-212AC5965C5C}"/>
              </a:ext>
            </a:extLst>
          </p:cNvPr>
          <p:cNvSpPr txBox="1"/>
          <p:nvPr/>
        </p:nvSpPr>
        <p:spPr>
          <a:xfrm>
            <a:off x="7432227" y="5026834"/>
            <a:ext cx="381495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u="sng" dirty="0"/>
              <a:t>Grazing incidence X-ray diffraction (</a:t>
            </a:r>
            <a:r>
              <a:rPr lang="en-US" sz="1400" b="1" u="sng" dirty="0" err="1"/>
              <a:t>GiXRD</a:t>
            </a:r>
            <a:r>
              <a:rPr lang="en-US" sz="1400" b="1" u="sng" dirty="0"/>
              <a:t>) patterns of a bulk titanium sample after etching in an SF</a:t>
            </a:r>
            <a:r>
              <a:rPr lang="en-US" sz="1400" b="1" u="sng" baseline="-25000" dirty="0"/>
              <a:t>6</a:t>
            </a:r>
            <a:r>
              <a:rPr lang="en-US" sz="1400" b="1" u="sng" dirty="0"/>
              <a:t>/O</a:t>
            </a:r>
            <a:r>
              <a:rPr lang="en-US" sz="1400" b="1" u="sng" baseline="-25000" dirty="0"/>
              <a:t>2</a:t>
            </a:r>
            <a:r>
              <a:rPr lang="en-US" sz="1400" b="1" u="sng" dirty="0"/>
              <a:t>/</a:t>
            </a:r>
            <a:r>
              <a:rPr lang="en-US" sz="1400" b="1" u="sng" dirty="0" err="1"/>
              <a:t>Ar</a:t>
            </a:r>
            <a:r>
              <a:rPr lang="en-US" sz="1400" b="1" u="sng" dirty="0"/>
              <a:t> = 60:40:40 plasma.</a:t>
            </a:r>
            <a:endParaRPr lang="fr-FR" sz="1400" b="1" u="sng" dirty="0"/>
          </a:p>
        </p:txBody>
      </p:sp>
      <p:sp>
        <p:nvSpPr>
          <p:cNvPr id="17" name="Rectangle 30">
            <a:extLst>
              <a:ext uri="{FF2B5EF4-FFF2-40B4-BE49-F238E27FC236}">
                <a16:creationId xmlns:a16="http://schemas.microsoft.com/office/drawing/2014/main" id="{576604CB-23AF-5230-A1CB-0F53A6B61A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9872" y="6494063"/>
            <a:ext cx="2844800" cy="31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33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accent6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47550D-6F77-4F43-8A17-DADF3BC2947D}" type="slidenum">
              <a:rPr lang="fr-FR" altLang="fr-FR" sz="1400" b="1" smtClean="0">
                <a:solidFill>
                  <a:srgbClr val="C00000"/>
                </a:solidFill>
              </a:rPr>
              <a:pPr/>
              <a:t>21</a:t>
            </a:fld>
            <a:endParaRPr lang="fr-FR" altLang="fr-FR" sz="1400" b="1" dirty="0">
              <a:solidFill>
                <a:srgbClr val="C00000"/>
              </a:solidFill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37"/>
          <a:stretch/>
        </p:blipFill>
        <p:spPr>
          <a:xfrm>
            <a:off x="0" y="6138000"/>
            <a:ext cx="2767852" cy="720000"/>
          </a:xfrm>
          <a:prstGeom prst="rect">
            <a:avLst/>
          </a:prstGeom>
        </p:spPr>
      </p:pic>
      <p:pic>
        <p:nvPicPr>
          <p:cNvPr id="21" name="Image 20" descr="Une image contenant ciel nocturne&#10;&#10;Description générée automatiquement">
            <a:extLst>
              <a:ext uri="{FF2B5EF4-FFF2-40B4-BE49-F238E27FC236}">
                <a16:creationId xmlns:a16="http://schemas.microsoft.com/office/drawing/2014/main" id="{31CC92CD-D412-EB74-CAF4-86B07E09FC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1784" y="6363376"/>
            <a:ext cx="1400401" cy="360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75EA3F7-5603-5F2B-3C54-1718A118371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5077" b="16420"/>
          <a:stretch/>
        </p:blipFill>
        <p:spPr>
          <a:xfrm>
            <a:off x="2855640" y="6363376"/>
            <a:ext cx="1195163" cy="360000"/>
          </a:xfrm>
          <a:prstGeom prst="rect">
            <a:avLst/>
          </a:prstGeom>
        </p:spPr>
      </p:pic>
      <p:pic>
        <p:nvPicPr>
          <p:cNvPr id="23" name="Graphique 14">
            <a:extLst>
              <a:ext uri="{FF2B5EF4-FFF2-40B4-BE49-F238E27FC236}">
                <a16:creationId xmlns:a16="http://schemas.microsoft.com/office/drawing/2014/main" id="{BC9F49D7-BDD4-8788-E841-F81FD949F4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6600056" y="6291376"/>
            <a:ext cx="504000" cy="504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53DAECF3-3EE7-E221-B9F5-E2C50350750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0406" b="10406"/>
          <a:stretch/>
        </p:blipFill>
        <p:spPr>
          <a:xfrm>
            <a:off x="8122605" y="6291376"/>
            <a:ext cx="709699" cy="5040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3AFA26CC-F6C9-9B6F-DCA8-CB5186BBBDE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1622" b="12201"/>
          <a:stretch/>
        </p:blipFill>
        <p:spPr>
          <a:xfrm>
            <a:off x="7353216" y="6291376"/>
            <a:ext cx="733092" cy="504000"/>
          </a:xfrm>
          <a:prstGeom prst="rect">
            <a:avLst/>
          </a:prstGeom>
        </p:spPr>
      </p:pic>
      <p:pic>
        <p:nvPicPr>
          <p:cNvPr id="26" name="Image 25" descr="Une image contenant texte, périphérique&#10;&#10;Description générée automatiquement">
            <a:extLst>
              <a:ext uri="{FF2B5EF4-FFF2-40B4-BE49-F238E27FC236}">
                <a16:creationId xmlns:a16="http://schemas.microsoft.com/office/drawing/2014/main" id="{0E97BD6C-943C-FC29-7531-550A6DB2302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83095" y="6273376"/>
            <a:ext cx="528929" cy="54000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9349731" y="6281766"/>
            <a:ext cx="21822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b="1" i="1" dirty="0" smtClean="0">
                <a:solidFill>
                  <a:srgbClr val="CB1B1B"/>
                </a:solidFill>
              </a:rPr>
              <a:t>Rim Ettouri</a:t>
            </a:r>
            <a:endParaRPr lang="fr-FR" sz="1400" b="1" i="1" dirty="0" smtClean="0">
              <a:solidFill>
                <a:srgbClr val="CB1B1B"/>
              </a:solidFill>
              <a:hlinkClick r:id="rId14"/>
            </a:endParaRPr>
          </a:p>
          <a:p>
            <a:pPr algn="r"/>
            <a:r>
              <a:rPr lang="fr-FR" sz="1400" i="1" dirty="0" smtClean="0">
                <a:hlinkClick r:id="rId14"/>
              </a:rPr>
              <a:t>rim.ettouri@univ-orleans.fr</a:t>
            </a:r>
            <a:endParaRPr lang="fr-FR" sz="1400" i="1" dirty="0"/>
          </a:p>
        </p:txBody>
      </p:sp>
      <p:sp>
        <p:nvSpPr>
          <p:cNvPr id="28" name="Rectangle 27"/>
          <p:cNvSpPr/>
          <p:nvPr/>
        </p:nvSpPr>
        <p:spPr>
          <a:xfrm>
            <a:off x="48000" y="45296"/>
            <a:ext cx="12096000" cy="6048000"/>
          </a:xfrm>
          <a:prstGeom prst="rect">
            <a:avLst/>
          </a:prstGeom>
          <a:noFill/>
          <a:ln w="114300">
            <a:solidFill>
              <a:srgbClr val="74C5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Titre 1">
            <a:extLst>
              <a:ext uri="{FF2B5EF4-FFF2-40B4-BE49-F238E27FC236}">
                <a16:creationId xmlns:a16="http://schemas.microsoft.com/office/drawing/2014/main" id="{0E8C9396-AE93-DCBD-52EF-755577C50923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08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latin typeface="+mn-lt"/>
              </a:rPr>
              <a:t>Effect </a:t>
            </a:r>
            <a:r>
              <a:rPr lang="en-US" sz="3600" b="1" dirty="0">
                <a:latin typeface="+mn-lt"/>
              </a:rPr>
              <a:t>of Process Gases on Fabricating Anisotropic </a:t>
            </a:r>
            <a:r>
              <a:rPr lang="en-US" sz="3600" b="1" dirty="0" err="1">
                <a:latin typeface="+mn-lt"/>
              </a:rPr>
              <a:t>Ti</a:t>
            </a:r>
            <a:r>
              <a:rPr lang="en-US" sz="3600" b="1" dirty="0">
                <a:latin typeface="+mn-lt"/>
              </a:rPr>
              <a:t> Structures:</a:t>
            </a:r>
            <a:r>
              <a:rPr lang="en-US" sz="3200" dirty="0"/>
              <a:t> </a:t>
            </a:r>
            <a:r>
              <a:rPr lang="en-US" sz="3100" dirty="0">
                <a:latin typeface="+mn-lt"/>
              </a:rPr>
              <a:t>Oxidation Behavior of </a:t>
            </a:r>
            <a:r>
              <a:rPr lang="en-US" sz="3100" dirty="0" err="1">
                <a:latin typeface="+mn-lt"/>
              </a:rPr>
              <a:t>Ti</a:t>
            </a:r>
            <a:r>
              <a:rPr lang="en-US" sz="3100" dirty="0">
                <a:latin typeface="+mn-lt"/>
              </a:rPr>
              <a:t> in an SF</a:t>
            </a:r>
            <a:r>
              <a:rPr lang="en-US" sz="3100" baseline="-25000" dirty="0">
                <a:latin typeface="+mn-lt"/>
              </a:rPr>
              <a:t>6</a:t>
            </a:r>
            <a:r>
              <a:rPr lang="en-US" sz="3100" dirty="0">
                <a:latin typeface="+mn-lt"/>
              </a:rPr>
              <a:t>/O</a:t>
            </a:r>
            <a:r>
              <a:rPr lang="en-US" sz="3100" baseline="-25000" dirty="0">
                <a:latin typeface="+mn-lt"/>
              </a:rPr>
              <a:t>2</a:t>
            </a:r>
            <a:r>
              <a:rPr lang="en-US" sz="3100" dirty="0">
                <a:latin typeface="+mn-lt"/>
              </a:rPr>
              <a:t>/</a:t>
            </a:r>
            <a:r>
              <a:rPr lang="en-US" sz="3100" dirty="0" err="1">
                <a:latin typeface="+mn-lt"/>
              </a:rPr>
              <a:t>Ar</a:t>
            </a:r>
            <a:r>
              <a:rPr lang="en-US" sz="3100" dirty="0">
                <a:latin typeface="+mn-lt"/>
              </a:rPr>
              <a:t> plasma</a:t>
            </a:r>
            <a:endParaRPr lang="fr-FR" sz="3100" dirty="0">
              <a:latin typeface="+mn-lt"/>
            </a:endParaRP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07CEDDF4-EB9B-9E63-5B7F-4F84D53EBC1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3857" y="1483900"/>
            <a:ext cx="4653820" cy="108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30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8C9396-AE93-DCBD-52EF-755577C50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1080000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Path to Manufacturability:</a:t>
            </a:r>
            <a:r>
              <a:rPr lang="en-US" sz="4000" b="1" dirty="0">
                <a:latin typeface="+mn-lt"/>
              </a:rPr>
              <a:t/>
            </a:r>
            <a:br>
              <a:rPr lang="en-US" sz="4000" b="1" dirty="0">
                <a:latin typeface="+mn-lt"/>
              </a:rPr>
            </a:br>
            <a:r>
              <a:rPr lang="en-US" sz="3000" dirty="0">
                <a:latin typeface="+mn-lt"/>
              </a:rPr>
              <a:t>Influence of the Reactor Walls on the Reproducibility</a:t>
            </a:r>
            <a:endParaRPr lang="fr-FR" sz="3000" dirty="0">
              <a:latin typeface="+mn-lt"/>
            </a:endParaRPr>
          </a:p>
        </p:txBody>
      </p:sp>
      <p:sp>
        <p:nvSpPr>
          <p:cNvPr id="8" name="Rectangle 30">
            <a:extLst>
              <a:ext uri="{FF2B5EF4-FFF2-40B4-BE49-F238E27FC236}">
                <a16:creationId xmlns:a16="http://schemas.microsoft.com/office/drawing/2014/main" id="{576604CB-23AF-5230-A1CB-0F53A6B61A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9872" y="6494063"/>
            <a:ext cx="2844800" cy="31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33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accent6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47550D-6F77-4F43-8A17-DADF3BC2947D}" type="slidenum">
              <a:rPr lang="fr-FR" altLang="fr-FR" sz="1400" b="1" smtClean="0">
                <a:solidFill>
                  <a:srgbClr val="C00000"/>
                </a:solidFill>
              </a:rPr>
              <a:pPr/>
              <a:t>22</a:t>
            </a:fld>
            <a:endParaRPr lang="fr-FR" altLang="fr-FR" sz="1400" b="1" dirty="0">
              <a:solidFill>
                <a:srgbClr val="C0000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51EC5DA-65C5-72AB-F32D-B7840523DFF8}"/>
              </a:ext>
            </a:extLst>
          </p:cNvPr>
          <p:cNvSpPr txBox="1"/>
          <p:nvPr/>
        </p:nvSpPr>
        <p:spPr>
          <a:xfrm>
            <a:off x="3530922" y="5266388"/>
            <a:ext cx="2557207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b="1" i="1" dirty="0"/>
              <a:t>Quartz Reactor Walls</a:t>
            </a:r>
            <a:endParaRPr lang="en-US" sz="1200" i="1" dirty="0"/>
          </a:p>
        </p:txBody>
      </p:sp>
      <p:pic>
        <p:nvPicPr>
          <p:cNvPr id="12" name="Espace réservé du contenu 5" descr="Une image contenant intérieur, plafond&#10;&#10;Description générée automatiquement">
            <a:extLst>
              <a:ext uri="{FF2B5EF4-FFF2-40B4-BE49-F238E27FC236}">
                <a16:creationId xmlns:a16="http://schemas.microsoft.com/office/drawing/2014/main" id="{DF7A549B-1E5E-7F12-569C-2A700C2FA8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920" r="4951"/>
          <a:stretch/>
        </p:blipFill>
        <p:spPr>
          <a:xfrm>
            <a:off x="794618" y="1916832"/>
            <a:ext cx="2564034" cy="32400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D7A8C95A-9EDF-3897-E823-656654A36112}"/>
              </a:ext>
            </a:extLst>
          </p:cNvPr>
          <p:cNvSpPr txBox="1"/>
          <p:nvPr/>
        </p:nvSpPr>
        <p:spPr>
          <a:xfrm>
            <a:off x="794618" y="5266387"/>
            <a:ext cx="2564034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b="1" i="1" dirty="0"/>
              <a:t>Quartz Shuttle Substrate Holder</a:t>
            </a:r>
            <a:endParaRPr lang="en-US" sz="1200" i="1" dirty="0"/>
          </a:p>
        </p:txBody>
      </p:sp>
      <p:pic>
        <p:nvPicPr>
          <p:cNvPr id="14" name="Image 13" descr="Une image contenant intérieur, assis, plane, aérien&#10;&#10;Description générée automatiquement">
            <a:extLst>
              <a:ext uri="{FF2B5EF4-FFF2-40B4-BE49-F238E27FC236}">
                <a16:creationId xmlns:a16="http://schemas.microsoft.com/office/drawing/2014/main" id="{52D9089C-7D19-573D-9FD7-A8B5893B33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74"/>
          <a:stretch/>
        </p:blipFill>
        <p:spPr>
          <a:xfrm>
            <a:off x="3530923" y="1916832"/>
            <a:ext cx="2557208" cy="3240000"/>
          </a:xfrm>
          <a:prstGeom prst="rect">
            <a:avLst/>
          </a:prstGeom>
        </p:spPr>
      </p:pic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98EB02E7-2948-06F8-E02B-742605EF06EF}"/>
              </a:ext>
            </a:extLst>
          </p:cNvPr>
          <p:cNvSpPr txBox="1">
            <a:spLocks/>
          </p:cNvSpPr>
          <p:nvPr/>
        </p:nvSpPr>
        <p:spPr>
          <a:xfrm>
            <a:off x="6672064" y="1994953"/>
            <a:ext cx="4725318" cy="3545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1800"/>
              </a:spcBef>
            </a:pPr>
            <a:r>
              <a:rPr lang="en-US" sz="2000" b="1"/>
              <a:t>Semiconductor processing infrastructure</a:t>
            </a:r>
          </a:p>
          <a:p>
            <a:pPr marL="1400175" lvl="1" indent="-415925">
              <a:lnSpc>
                <a:spcPct val="130000"/>
              </a:lnSpc>
              <a:spcBef>
                <a:spcPts val="600"/>
              </a:spcBef>
              <a:buFont typeface="Wingdings" panose="05000000000000000000" pitchFamily="2" charset="2"/>
              <a:buChar char="F"/>
            </a:pPr>
            <a:r>
              <a:rPr lang="en-US" sz="1800"/>
              <a:t>Sub-μm resolution &amp; tolerances</a:t>
            </a:r>
          </a:p>
          <a:p>
            <a:pPr marL="1400175" lvl="1" indent="-415925">
              <a:lnSpc>
                <a:spcPct val="130000"/>
              </a:lnSpc>
              <a:spcBef>
                <a:spcPts val="600"/>
              </a:spcBef>
              <a:buFont typeface="Wingdings" panose="05000000000000000000" pitchFamily="2" charset="2"/>
              <a:buChar char="F"/>
            </a:pPr>
            <a:r>
              <a:rPr lang="en-US" sz="1800"/>
              <a:t>High fabrication yield</a:t>
            </a:r>
          </a:p>
          <a:p>
            <a:pPr marL="1400175" lvl="1" indent="-415925">
              <a:lnSpc>
                <a:spcPct val="130000"/>
              </a:lnSpc>
              <a:spcBef>
                <a:spcPts val="600"/>
              </a:spcBef>
              <a:buFont typeface="Wingdings" panose="05000000000000000000" pitchFamily="2" charset="2"/>
              <a:buChar char="F"/>
            </a:pPr>
            <a:r>
              <a:rPr lang="en-US" sz="1800"/>
              <a:t>Large scale integration</a:t>
            </a:r>
          </a:p>
          <a:p>
            <a:pPr marL="1400175" lvl="1" indent="-415925">
              <a:lnSpc>
                <a:spcPct val="130000"/>
              </a:lnSpc>
              <a:spcBef>
                <a:spcPts val="600"/>
              </a:spcBef>
              <a:spcAft>
                <a:spcPts val="3000"/>
              </a:spcAft>
              <a:buFont typeface="Wingdings" panose="05000000000000000000" pitchFamily="2" charset="2"/>
              <a:buChar char="F"/>
            </a:pPr>
            <a:r>
              <a:rPr lang="en-US" sz="1800"/>
              <a:t>Excellent reproducibility</a:t>
            </a:r>
          </a:p>
          <a:p>
            <a:pPr>
              <a:lnSpc>
                <a:spcPct val="110000"/>
              </a:lnSpc>
              <a:spcBef>
                <a:spcPts val="3000"/>
              </a:spcBef>
            </a:pPr>
            <a:r>
              <a:rPr lang="en-US" sz="2000" b="1"/>
              <a:t>Prevention of contamination and defects</a:t>
            </a:r>
            <a:endParaRPr lang="en-US" sz="2000" b="1" dirty="0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37"/>
          <a:stretch/>
        </p:blipFill>
        <p:spPr>
          <a:xfrm>
            <a:off x="0" y="6138000"/>
            <a:ext cx="2767852" cy="720000"/>
          </a:xfrm>
          <a:prstGeom prst="rect">
            <a:avLst/>
          </a:prstGeom>
        </p:spPr>
      </p:pic>
      <p:pic>
        <p:nvPicPr>
          <p:cNvPr id="20" name="Image 19" descr="Une image contenant ciel nocturne&#10;&#10;Description générée automatiquement">
            <a:extLst>
              <a:ext uri="{FF2B5EF4-FFF2-40B4-BE49-F238E27FC236}">
                <a16:creationId xmlns:a16="http://schemas.microsoft.com/office/drawing/2014/main" id="{31CC92CD-D412-EB74-CAF4-86B07E09FC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1784" y="6363376"/>
            <a:ext cx="1400401" cy="360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75EA3F7-5603-5F2B-3C54-1718A118371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5077" b="16420"/>
          <a:stretch/>
        </p:blipFill>
        <p:spPr>
          <a:xfrm>
            <a:off x="2855640" y="6363376"/>
            <a:ext cx="1195163" cy="360000"/>
          </a:xfrm>
          <a:prstGeom prst="rect">
            <a:avLst/>
          </a:prstGeom>
        </p:spPr>
      </p:pic>
      <p:pic>
        <p:nvPicPr>
          <p:cNvPr id="22" name="Graphique 14">
            <a:extLst>
              <a:ext uri="{FF2B5EF4-FFF2-40B4-BE49-F238E27FC236}">
                <a16:creationId xmlns:a16="http://schemas.microsoft.com/office/drawing/2014/main" id="{BC9F49D7-BDD4-8788-E841-F81FD949F4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600056" y="6291376"/>
            <a:ext cx="504000" cy="504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53DAECF3-3EE7-E221-B9F5-E2C50350750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0406" b="10406"/>
          <a:stretch/>
        </p:blipFill>
        <p:spPr>
          <a:xfrm>
            <a:off x="8122605" y="6291376"/>
            <a:ext cx="709699" cy="504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AFA26CC-F6C9-9B6F-DCA8-CB5186BBBDE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1622" b="12201"/>
          <a:stretch/>
        </p:blipFill>
        <p:spPr>
          <a:xfrm>
            <a:off x="7353216" y="6291376"/>
            <a:ext cx="733092" cy="504000"/>
          </a:xfrm>
          <a:prstGeom prst="rect">
            <a:avLst/>
          </a:prstGeom>
        </p:spPr>
      </p:pic>
      <p:pic>
        <p:nvPicPr>
          <p:cNvPr id="25" name="Image 24" descr="Une image contenant texte, périphérique&#10;&#10;Description générée automatiquement">
            <a:extLst>
              <a:ext uri="{FF2B5EF4-FFF2-40B4-BE49-F238E27FC236}">
                <a16:creationId xmlns:a16="http://schemas.microsoft.com/office/drawing/2014/main" id="{0E97BD6C-943C-FC29-7531-550A6DB2302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83095" y="6273376"/>
            <a:ext cx="528929" cy="5400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9349731" y="6281766"/>
            <a:ext cx="21822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b="1" i="1" dirty="0" smtClean="0">
                <a:solidFill>
                  <a:srgbClr val="CB1B1B"/>
                </a:solidFill>
              </a:rPr>
              <a:t>Rim Ettouri</a:t>
            </a:r>
            <a:endParaRPr lang="fr-FR" sz="1400" b="1" i="1" dirty="0" smtClean="0">
              <a:solidFill>
                <a:srgbClr val="CB1B1B"/>
              </a:solidFill>
              <a:hlinkClick r:id="rId13"/>
            </a:endParaRPr>
          </a:p>
          <a:p>
            <a:pPr algn="r"/>
            <a:r>
              <a:rPr lang="fr-FR" sz="1400" i="1" dirty="0" smtClean="0">
                <a:hlinkClick r:id="rId13"/>
              </a:rPr>
              <a:t>rim.ettouri@univ-orleans.fr</a:t>
            </a:r>
            <a:endParaRPr lang="fr-FR" sz="1400" i="1" dirty="0"/>
          </a:p>
        </p:txBody>
      </p:sp>
      <p:sp>
        <p:nvSpPr>
          <p:cNvPr id="27" name="Rectangle 26"/>
          <p:cNvSpPr/>
          <p:nvPr/>
        </p:nvSpPr>
        <p:spPr>
          <a:xfrm>
            <a:off x="48000" y="45296"/>
            <a:ext cx="12096000" cy="6048000"/>
          </a:xfrm>
          <a:prstGeom prst="rect">
            <a:avLst/>
          </a:prstGeom>
          <a:noFill/>
          <a:ln w="114300">
            <a:solidFill>
              <a:srgbClr val="74C5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590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8C9396-AE93-DCBD-52EF-755577C50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600" y="365124"/>
            <a:ext cx="10656000" cy="1080000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latin typeface="+mn-lt"/>
              </a:rPr>
              <a:t>Path to Manufacturability:</a:t>
            </a:r>
            <a:br>
              <a:rPr lang="en-US" sz="4000" b="1" dirty="0">
                <a:latin typeface="+mn-lt"/>
              </a:rPr>
            </a:br>
            <a:r>
              <a:rPr lang="en-US" sz="3300" dirty="0">
                <a:latin typeface="+mn-lt"/>
              </a:rPr>
              <a:t>Study of Etching Residues and Contamination of the Plasma Reactor</a:t>
            </a:r>
            <a:endParaRPr lang="fr-FR" sz="3300" dirty="0">
              <a:latin typeface="+mn-lt"/>
            </a:endParaRPr>
          </a:p>
        </p:txBody>
      </p:sp>
      <p:sp>
        <p:nvSpPr>
          <p:cNvPr id="8" name="Rectangle 30">
            <a:extLst>
              <a:ext uri="{FF2B5EF4-FFF2-40B4-BE49-F238E27FC236}">
                <a16:creationId xmlns:a16="http://schemas.microsoft.com/office/drawing/2014/main" id="{576604CB-23AF-5230-A1CB-0F53A6B61A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9872" y="6494063"/>
            <a:ext cx="2844800" cy="31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33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accent6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47550D-6F77-4F43-8A17-DADF3BC2947D}" type="slidenum">
              <a:rPr lang="fr-FR" altLang="fr-FR" sz="1400" b="1" smtClean="0">
                <a:solidFill>
                  <a:srgbClr val="C00000"/>
                </a:solidFill>
              </a:rPr>
              <a:pPr/>
              <a:t>23</a:t>
            </a:fld>
            <a:endParaRPr lang="fr-FR" altLang="fr-FR" sz="1400" b="1" dirty="0">
              <a:solidFill>
                <a:srgbClr val="C00000"/>
              </a:solidFill>
            </a:endParaRPr>
          </a:p>
        </p:txBody>
      </p:sp>
      <p:pic>
        <p:nvPicPr>
          <p:cNvPr id="19" name="Image 18" descr="Une image contenant équipement électronique, intérieur, haut-parleur, objectif de caméra&#10;&#10;Description générée automatiquement">
            <a:extLst>
              <a:ext uri="{FF2B5EF4-FFF2-40B4-BE49-F238E27FC236}">
                <a16:creationId xmlns:a16="http://schemas.microsoft.com/office/drawing/2014/main" id="{C36431F0-8978-46FF-16C4-D589922458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446" y="1845459"/>
            <a:ext cx="1915795" cy="2233295"/>
          </a:xfrm>
          <a:prstGeom prst="rect">
            <a:avLst/>
          </a:prstGeom>
        </p:spPr>
      </p:pic>
      <p:pic>
        <p:nvPicPr>
          <p:cNvPr id="20" name="Image 19" descr="Une image contenant équipement électronique, tasse, intérieur, haut-parleur&#10;&#10;Description générée automatiquement">
            <a:extLst>
              <a:ext uri="{FF2B5EF4-FFF2-40B4-BE49-F238E27FC236}">
                <a16:creationId xmlns:a16="http://schemas.microsoft.com/office/drawing/2014/main" id="{F79AB28B-63A5-7078-4C7B-09C0258EEE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804" y="1845459"/>
            <a:ext cx="1915795" cy="2232025"/>
          </a:xfrm>
          <a:prstGeom prst="rect">
            <a:avLst/>
          </a:prstGeom>
        </p:spPr>
      </p:pic>
      <p:pic>
        <p:nvPicPr>
          <p:cNvPr id="21" name="Image 20" descr="Une image contenant équipement électronique, tasse, intérieur&#10;&#10;Description générée automatiquement">
            <a:extLst>
              <a:ext uri="{FF2B5EF4-FFF2-40B4-BE49-F238E27FC236}">
                <a16:creationId xmlns:a16="http://schemas.microsoft.com/office/drawing/2014/main" id="{C4AAB9B9-FCE2-7181-A6DD-3B81384AA2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162" y="1844824"/>
            <a:ext cx="1916430" cy="2232660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2A8DF5F9-375B-A557-DA25-82B02225E026}"/>
              </a:ext>
            </a:extLst>
          </p:cNvPr>
          <p:cNvSpPr txBox="1"/>
          <p:nvPr/>
        </p:nvSpPr>
        <p:spPr>
          <a:xfrm>
            <a:off x="5407446" y="4161425"/>
            <a:ext cx="60171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b="1" dirty="0"/>
              <a:t>	(a)				(b)					(c)	</a:t>
            </a:r>
          </a:p>
          <a:p>
            <a:pPr algn="ctr"/>
            <a:endParaRPr lang="fr-FR" sz="1200" b="1" dirty="0"/>
          </a:p>
          <a:p>
            <a:pPr algn="ctr"/>
            <a:r>
              <a:rPr lang="fr-FR" sz="1200" b="1" dirty="0" err="1"/>
              <a:t>Evolution</a:t>
            </a:r>
            <a:r>
              <a:rPr lang="fr-FR" sz="1200" b="1" dirty="0"/>
              <a:t> of </a:t>
            </a:r>
            <a:r>
              <a:rPr lang="fr-FR" sz="1200" b="1" dirty="0" err="1"/>
              <a:t>Reactor</a:t>
            </a:r>
            <a:r>
              <a:rPr lang="fr-FR" sz="1200" b="1" dirty="0"/>
              <a:t> Wall Contamination </a:t>
            </a:r>
            <a:r>
              <a:rPr lang="fr-FR" sz="1200" b="1" dirty="0" err="1"/>
              <a:t>During</a:t>
            </a:r>
            <a:r>
              <a:rPr lang="fr-FR" sz="1200" b="1" dirty="0"/>
              <a:t> Plasma </a:t>
            </a:r>
            <a:r>
              <a:rPr lang="fr-FR" sz="1200" b="1" dirty="0" err="1"/>
              <a:t>Etching</a:t>
            </a:r>
            <a:r>
              <a:rPr lang="fr-FR" sz="1200" b="1" dirty="0"/>
              <a:t> Of Cl</a:t>
            </a:r>
            <a:r>
              <a:rPr lang="fr-FR" sz="1200" b="1" baseline="-25000" dirty="0"/>
              <a:t>2</a:t>
            </a:r>
            <a:r>
              <a:rPr lang="fr-FR" sz="1200" b="1" dirty="0"/>
              <a:t>/SF</a:t>
            </a:r>
            <a:r>
              <a:rPr lang="fr-FR" sz="1200" b="1" baseline="-25000" dirty="0"/>
              <a:t>6</a:t>
            </a:r>
            <a:r>
              <a:rPr lang="fr-FR" sz="1200" b="1" dirty="0"/>
              <a:t>/O</a:t>
            </a:r>
            <a:r>
              <a:rPr lang="fr-FR" sz="1200" b="1" baseline="-25000" dirty="0"/>
              <a:t>2</a:t>
            </a:r>
            <a:r>
              <a:rPr lang="fr-FR" sz="1200" b="1" dirty="0"/>
              <a:t> </a:t>
            </a:r>
            <a:br>
              <a:rPr lang="fr-FR" sz="1200" b="1" dirty="0"/>
            </a:br>
            <a:r>
              <a:rPr lang="fr-FR" sz="1200" b="1" dirty="0" err="1"/>
              <a:t>after</a:t>
            </a:r>
            <a:r>
              <a:rPr lang="fr-FR" sz="1200" b="1" dirty="0"/>
              <a:t> (a) 30, (b) 120 and (c) 360 minutes </a:t>
            </a:r>
            <a:r>
              <a:rPr lang="fr-FR" sz="1200" b="1" dirty="0" err="1"/>
              <a:t>respectively</a:t>
            </a:r>
            <a:r>
              <a:rPr lang="fr-FR" sz="1200" b="1" dirty="0"/>
              <a:t>.</a:t>
            </a:r>
          </a:p>
        </p:txBody>
      </p:sp>
      <p:pic>
        <p:nvPicPr>
          <p:cNvPr id="24" name="Image 23" descr="Une image contenant texte&#10;&#10;Description générée automatiquement">
            <a:extLst>
              <a:ext uri="{FF2B5EF4-FFF2-40B4-BE49-F238E27FC236}">
                <a16:creationId xmlns:a16="http://schemas.microsoft.com/office/drawing/2014/main" id="{CF95306B-BD14-2604-FB5B-353E5663038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0600" y="1677306"/>
            <a:ext cx="4768524" cy="3240000"/>
          </a:xfrm>
          <a:prstGeom prst="rect">
            <a:avLst/>
          </a:prstGeom>
        </p:spPr>
      </p:pic>
      <p:pic>
        <p:nvPicPr>
          <p:cNvPr id="25" name="Image 24" descr="Une image contenant intérieur, draps et couvertures&#10;&#10;Description générée automatiquement">
            <a:extLst>
              <a:ext uri="{FF2B5EF4-FFF2-40B4-BE49-F238E27FC236}">
                <a16:creationId xmlns:a16="http://schemas.microsoft.com/office/drawing/2014/main" id="{0A9791FD-533C-0FDF-A69A-89C9ADA6BD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485" y="1763649"/>
            <a:ext cx="4141130" cy="2593804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DB575BAD-A17E-CF93-884F-9489F16571E6}"/>
              </a:ext>
            </a:extLst>
          </p:cNvPr>
          <p:cNvSpPr txBox="1"/>
          <p:nvPr/>
        </p:nvSpPr>
        <p:spPr>
          <a:xfrm>
            <a:off x="840600" y="5030221"/>
            <a:ext cx="47685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/>
              <a:t>EDS mapping of the composition of the residues deposited in the titanium trench after etching.</a:t>
            </a:r>
            <a:endParaRPr lang="fr-FR" sz="1200" b="1" dirty="0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37"/>
          <a:stretch/>
        </p:blipFill>
        <p:spPr>
          <a:xfrm>
            <a:off x="0" y="6138000"/>
            <a:ext cx="2767852" cy="720000"/>
          </a:xfrm>
          <a:prstGeom prst="rect">
            <a:avLst/>
          </a:prstGeom>
        </p:spPr>
      </p:pic>
      <p:pic>
        <p:nvPicPr>
          <p:cNvPr id="22" name="Image 21" descr="Une image contenant ciel nocturne&#10;&#10;Description générée automatiquement">
            <a:extLst>
              <a:ext uri="{FF2B5EF4-FFF2-40B4-BE49-F238E27FC236}">
                <a16:creationId xmlns:a16="http://schemas.microsoft.com/office/drawing/2014/main" id="{31CC92CD-D412-EB74-CAF4-86B07E09FC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51784" y="6363376"/>
            <a:ext cx="1400401" cy="3600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075EA3F7-5603-5F2B-3C54-1718A118371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5077" b="16420"/>
          <a:stretch/>
        </p:blipFill>
        <p:spPr>
          <a:xfrm>
            <a:off x="2855640" y="6363376"/>
            <a:ext cx="1195163" cy="360000"/>
          </a:xfrm>
          <a:prstGeom prst="rect">
            <a:avLst/>
          </a:prstGeom>
        </p:spPr>
      </p:pic>
      <p:pic>
        <p:nvPicPr>
          <p:cNvPr id="28" name="Graphique 14">
            <a:extLst>
              <a:ext uri="{FF2B5EF4-FFF2-40B4-BE49-F238E27FC236}">
                <a16:creationId xmlns:a16="http://schemas.microsoft.com/office/drawing/2014/main" id="{BC9F49D7-BDD4-8788-E841-F81FD949F4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6600056" y="6291376"/>
            <a:ext cx="504000" cy="5040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53DAECF3-3EE7-E221-B9F5-E2C50350750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0406" b="10406"/>
          <a:stretch/>
        </p:blipFill>
        <p:spPr>
          <a:xfrm>
            <a:off x="8122605" y="6291376"/>
            <a:ext cx="709699" cy="504000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3AFA26CC-F6C9-9B6F-DCA8-CB5186BBBDE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1622" b="12201"/>
          <a:stretch/>
        </p:blipFill>
        <p:spPr>
          <a:xfrm>
            <a:off x="7353216" y="6291376"/>
            <a:ext cx="733092" cy="504000"/>
          </a:xfrm>
          <a:prstGeom prst="rect">
            <a:avLst/>
          </a:prstGeom>
        </p:spPr>
      </p:pic>
      <p:pic>
        <p:nvPicPr>
          <p:cNvPr id="31" name="Image 30" descr="Une image contenant texte, périphérique&#10;&#10;Description générée automatiquement">
            <a:extLst>
              <a:ext uri="{FF2B5EF4-FFF2-40B4-BE49-F238E27FC236}">
                <a16:creationId xmlns:a16="http://schemas.microsoft.com/office/drawing/2014/main" id="{0E97BD6C-943C-FC29-7531-550A6DB2302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83095" y="6273376"/>
            <a:ext cx="528929" cy="54000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9349731" y="6281766"/>
            <a:ext cx="21822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b="1" i="1" dirty="0" smtClean="0">
                <a:solidFill>
                  <a:srgbClr val="CB1B1B"/>
                </a:solidFill>
              </a:rPr>
              <a:t>Rim Ettouri</a:t>
            </a:r>
            <a:endParaRPr lang="fr-FR" sz="1400" b="1" i="1" dirty="0" smtClean="0">
              <a:solidFill>
                <a:srgbClr val="CB1B1B"/>
              </a:solidFill>
              <a:hlinkClick r:id="rId16"/>
            </a:endParaRPr>
          </a:p>
          <a:p>
            <a:pPr algn="r"/>
            <a:r>
              <a:rPr lang="fr-FR" sz="1400" i="1" dirty="0" smtClean="0">
                <a:hlinkClick r:id="rId16"/>
              </a:rPr>
              <a:t>rim.ettouri@univ-orleans.fr</a:t>
            </a:r>
            <a:endParaRPr lang="fr-FR" sz="1400" i="1" dirty="0"/>
          </a:p>
        </p:txBody>
      </p:sp>
      <p:sp>
        <p:nvSpPr>
          <p:cNvPr id="33" name="Rectangle 32"/>
          <p:cNvSpPr/>
          <p:nvPr/>
        </p:nvSpPr>
        <p:spPr>
          <a:xfrm>
            <a:off x="48000" y="45296"/>
            <a:ext cx="12096000" cy="6048000"/>
          </a:xfrm>
          <a:prstGeom prst="rect">
            <a:avLst/>
          </a:prstGeom>
          <a:noFill/>
          <a:ln w="114300">
            <a:solidFill>
              <a:srgbClr val="74C5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052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8C9396-AE93-DCBD-52EF-755577C50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80000"/>
          </a:xfrm>
        </p:spPr>
        <p:txBody>
          <a:bodyPr>
            <a:normAutofit/>
          </a:bodyPr>
          <a:lstStyle/>
          <a:p>
            <a:r>
              <a:rPr lang="fr-FR" sz="4000" b="1" dirty="0" err="1">
                <a:solidFill>
                  <a:srgbClr val="74C5BE"/>
                </a:solidFill>
                <a:latin typeface="+mn-lt"/>
              </a:rPr>
              <a:t>Summary</a:t>
            </a:r>
            <a:endParaRPr lang="fr-FR" sz="4000" b="1" dirty="0">
              <a:solidFill>
                <a:srgbClr val="74C5BE"/>
              </a:solidFill>
              <a:latin typeface="+mn-lt"/>
            </a:endParaRP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D21020BF-CB09-5F79-8954-33EE7BFC14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96752"/>
            <a:ext cx="10515600" cy="4544728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Fabrication of Titanium-based MEMS for Biomedical Applications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74C5BE"/>
              </a:buClr>
              <a:buFont typeface="Wingdings" panose="05000000000000000000" pitchFamily="2" charset="2"/>
              <a:buChar char="§"/>
            </a:pPr>
            <a:r>
              <a:rPr lang="en-US" sz="1700" b="1" dirty="0"/>
              <a:t>Titanium</a:t>
            </a:r>
            <a:r>
              <a:rPr lang="en-US" sz="1700" dirty="0"/>
              <a:t>: particularly interesting for many applications</a:t>
            </a:r>
          </a:p>
          <a:p>
            <a:pPr marL="0" lvl="1" indent="0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b="1" dirty="0" smtClean="0"/>
              <a:t>Critical </a:t>
            </a:r>
            <a:r>
              <a:rPr lang="en-US" b="1" dirty="0"/>
              <a:t>Tasks in High-Aspect-Ratio Titanium Deep Etching</a:t>
            </a:r>
          </a:p>
          <a:p>
            <a:pPr marL="898525" lvl="1" indent="-441325">
              <a:lnSpc>
                <a:spcPct val="110000"/>
              </a:lnSpc>
              <a:spcBef>
                <a:spcPts val="0"/>
              </a:spcBef>
              <a:buClr>
                <a:srgbClr val="C00000"/>
              </a:buClr>
              <a:buFont typeface="Wingdings" panose="05000000000000000000" pitchFamily="2" charset="2"/>
              <a:buChar char=""/>
            </a:pPr>
            <a:r>
              <a:rPr lang="en-US" sz="2000" b="1" dirty="0" smtClean="0"/>
              <a:t>Anisotropic </a:t>
            </a:r>
            <a:r>
              <a:rPr lang="en-US" sz="2000" b="1" dirty="0"/>
              <a:t>features can be etched by a fluorine based plasma (SF</a:t>
            </a:r>
            <a:r>
              <a:rPr lang="en-US" sz="2000" b="1" baseline="-25000" dirty="0"/>
              <a:t>6</a:t>
            </a:r>
            <a:r>
              <a:rPr lang="en-US" sz="2000" b="1" dirty="0"/>
              <a:t>/</a:t>
            </a:r>
            <a:r>
              <a:rPr lang="en-US" sz="2000" b="1" dirty="0" err="1"/>
              <a:t>Ar</a:t>
            </a:r>
            <a:r>
              <a:rPr lang="en-US" sz="2000" b="1" dirty="0"/>
              <a:t>/O</a:t>
            </a:r>
            <a:r>
              <a:rPr lang="en-US" sz="2000" b="1" baseline="-25000" dirty="0"/>
              <a:t>2</a:t>
            </a:r>
            <a:r>
              <a:rPr lang="en-US" sz="2000" b="1" dirty="0"/>
              <a:t>)</a:t>
            </a:r>
          </a:p>
          <a:p>
            <a:pPr lvl="2">
              <a:lnSpc>
                <a:spcPct val="110000"/>
              </a:lnSpc>
              <a:spcBef>
                <a:spcPts val="0"/>
              </a:spcBef>
              <a:buClr>
                <a:srgbClr val="74C5BE"/>
              </a:buClr>
              <a:buFont typeface="Wingdings" panose="05000000000000000000" pitchFamily="2" charset="2"/>
              <a:buChar char="§"/>
            </a:pPr>
            <a:r>
              <a:rPr lang="en-US" sz="1700" dirty="0" smtClean="0"/>
              <a:t>Necessary </a:t>
            </a:r>
            <a:r>
              <a:rPr lang="en-US" sz="1700" dirty="0"/>
              <a:t>to heat the substrate for both etching and passivation</a:t>
            </a:r>
          </a:p>
          <a:p>
            <a:pPr lvl="2">
              <a:lnSpc>
                <a:spcPct val="110000"/>
              </a:lnSpc>
              <a:spcBef>
                <a:spcPts val="0"/>
              </a:spcBef>
              <a:buClr>
                <a:srgbClr val="74C5BE"/>
              </a:buClr>
              <a:buFont typeface="Wingdings" panose="05000000000000000000" pitchFamily="2" charset="2"/>
              <a:buChar char="§"/>
            </a:pPr>
            <a:r>
              <a:rPr lang="en-US" sz="1700" dirty="0" err="1" smtClean="0"/>
              <a:t>TiO</a:t>
            </a:r>
            <a:r>
              <a:rPr lang="en-US" sz="1700" baseline="-25000" dirty="0" err="1" smtClean="0"/>
              <a:t>x</a:t>
            </a:r>
            <a:r>
              <a:rPr lang="en-US" sz="1700" dirty="0" err="1" smtClean="0"/>
              <a:t>F</a:t>
            </a:r>
            <a:r>
              <a:rPr lang="en-US" sz="1700" baseline="-25000" dirty="0" err="1" smtClean="0"/>
              <a:t>y</a:t>
            </a:r>
            <a:r>
              <a:rPr lang="en-US" sz="1700" dirty="0" smtClean="0"/>
              <a:t> passivation </a:t>
            </a:r>
            <a:r>
              <a:rPr lang="en-US" sz="1700" dirty="0"/>
              <a:t>layer at the </a:t>
            </a:r>
            <a:r>
              <a:rPr lang="en-US" sz="1700" dirty="0" smtClean="0"/>
              <a:t>sidewalls</a:t>
            </a:r>
          </a:p>
          <a:p>
            <a:pPr marL="898525" lvl="1" indent="-441325">
              <a:lnSpc>
                <a:spcPct val="110000"/>
              </a:lnSpc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"/>
            </a:pPr>
            <a:r>
              <a:rPr lang="en-US" sz="2000" b="1" dirty="0"/>
              <a:t>High aspect ratio features can be etched by </a:t>
            </a:r>
            <a:r>
              <a:rPr lang="en-US" sz="2000" b="1" dirty="0" smtClean="0"/>
              <a:t>Cl</a:t>
            </a:r>
            <a:r>
              <a:rPr lang="en-US" sz="2000" b="1" baseline="-25000" dirty="0" smtClean="0"/>
              <a:t>2</a:t>
            </a:r>
            <a:r>
              <a:rPr lang="en-US" sz="2000" b="1" dirty="0" smtClean="0"/>
              <a:t>/SF</a:t>
            </a:r>
            <a:r>
              <a:rPr lang="en-US" sz="2000" b="1" baseline="-25000" dirty="0" smtClean="0"/>
              <a:t>6</a:t>
            </a:r>
            <a:r>
              <a:rPr lang="en-US" sz="2000" b="1" dirty="0" smtClean="0"/>
              <a:t>/O</a:t>
            </a:r>
            <a:r>
              <a:rPr lang="en-US" sz="2000" b="1" baseline="-25000" dirty="0" smtClean="0"/>
              <a:t>2</a:t>
            </a:r>
            <a:r>
              <a:rPr lang="en-US" sz="2000" b="1" dirty="0" smtClean="0"/>
              <a:t> plasma</a:t>
            </a:r>
            <a:endParaRPr lang="en-US" sz="2000" b="1" dirty="0"/>
          </a:p>
          <a:p>
            <a:pPr lvl="2">
              <a:lnSpc>
                <a:spcPct val="110000"/>
              </a:lnSpc>
              <a:spcBef>
                <a:spcPts val="0"/>
              </a:spcBef>
              <a:buClr>
                <a:srgbClr val="74C5BE"/>
              </a:buClr>
              <a:buFont typeface="Wingdings" panose="05000000000000000000" pitchFamily="2" charset="2"/>
              <a:buChar char="§"/>
            </a:pPr>
            <a:r>
              <a:rPr lang="en-US" sz="1700" dirty="0" smtClean="0"/>
              <a:t>Synergistic </a:t>
            </a:r>
            <a:r>
              <a:rPr lang="en-US" sz="1700" dirty="0"/>
              <a:t>effect of F and Cl radical</a:t>
            </a:r>
          </a:p>
          <a:p>
            <a:pPr lvl="2">
              <a:lnSpc>
                <a:spcPct val="110000"/>
              </a:lnSpc>
              <a:spcBef>
                <a:spcPts val="0"/>
              </a:spcBef>
              <a:buClr>
                <a:srgbClr val="74C5BE"/>
              </a:buClr>
              <a:buFont typeface="Wingdings" panose="05000000000000000000" pitchFamily="2" charset="2"/>
              <a:buChar char="§"/>
            </a:pPr>
            <a:r>
              <a:rPr lang="en-US" sz="1700" dirty="0" smtClean="0"/>
              <a:t>Increase </a:t>
            </a:r>
            <a:r>
              <a:rPr lang="en-US" sz="1700" dirty="0"/>
              <a:t>of both etch rate selectivity to the Ni mask</a:t>
            </a:r>
          </a:p>
          <a:p>
            <a:pPr lvl="2">
              <a:lnSpc>
                <a:spcPct val="110000"/>
              </a:lnSpc>
              <a:spcBef>
                <a:spcPts val="0"/>
              </a:spcBef>
              <a:buClr>
                <a:srgbClr val="74C5BE"/>
              </a:buClr>
              <a:buFont typeface="Wingdings" panose="05000000000000000000" pitchFamily="2" charset="2"/>
              <a:buChar char="§"/>
            </a:pPr>
            <a:r>
              <a:rPr lang="en-US" sz="1700" dirty="0" smtClean="0"/>
              <a:t>Enhancement </a:t>
            </a:r>
            <a:r>
              <a:rPr lang="en-US" sz="1700" dirty="0"/>
              <a:t>of anisotropy with addition of O</a:t>
            </a:r>
            <a:r>
              <a:rPr lang="en-US" sz="1700" baseline="-25000" dirty="0"/>
              <a:t>2</a:t>
            </a:r>
          </a:p>
          <a:p>
            <a:pPr lvl="2">
              <a:lnSpc>
                <a:spcPct val="110000"/>
              </a:lnSpc>
              <a:spcBef>
                <a:spcPts val="0"/>
              </a:spcBef>
              <a:buClr>
                <a:srgbClr val="74C5BE"/>
              </a:buClr>
              <a:buFont typeface="Wingdings" panose="05000000000000000000" pitchFamily="2" charset="2"/>
              <a:buChar char="§"/>
            </a:pPr>
            <a:r>
              <a:rPr lang="en-US" sz="1700" dirty="0" smtClean="0"/>
              <a:t>Aspect </a:t>
            </a:r>
            <a:r>
              <a:rPr lang="en-US" sz="1700" dirty="0"/>
              <a:t>ratio as high as 12 could be obtained</a:t>
            </a:r>
          </a:p>
          <a:p>
            <a:pPr marL="898525" lvl="1" indent="-441325">
              <a:lnSpc>
                <a:spcPct val="110000"/>
              </a:lnSpc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"/>
            </a:pPr>
            <a:r>
              <a:rPr lang="en-US" sz="2000" b="1" dirty="0"/>
              <a:t>Process Flow Optimization for Reproducible Microfabrication </a:t>
            </a:r>
            <a:r>
              <a:rPr lang="en-US" sz="2000" b="1" dirty="0" smtClean="0"/>
              <a:t>Processes</a:t>
            </a:r>
            <a:endParaRPr lang="en-US" sz="2000" b="1" dirty="0"/>
          </a:p>
        </p:txBody>
      </p:sp>
      <p:sp>
        <p:nvSpPr>
          <p:cNvPr id="8" name="Rectangle 30">
            <a:extLst>
              <a:ext uri="{FF2B5EF4-FFF2-40B4-BE49-F238E27FC236}">
                <a16:creationId xmlns:a16="http://schemas.microsoft.com/office/drawing/2014/main" id="{576604CB-23AF-5230-A1CB-0F53A6B61A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9872" y="6494063"/>
            <a:ext cx="2844800" cy="31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33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accent6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47550D-6F77-4F43-8A17-DADF3BC2947D}" type="slidenum">
              <a:rPr lang="fr-FR" altLang="fr-FR" sz="1400" b="1" smtClean="0">
                <a:solidFill>
                  <a:srgbClr val="C00000"/>
                </a:solidFill>
              </a:rPr>
              <a:pPr/>
              <a:t>24</a:t>
            </a:fld>
            <a:endParaRPr lang="fr-FR" altLang="fr-FR" sz="1400" b="1" dirty="0">
              <a:solidFill>
                <a:srgbClr val="C00000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37"/>
          <a:stretch/>
        </p:blipFill>
        <p:spPr>
          <a:xfrm>
            <a:off x="0" y="6138000"/>
            <a:ext cx="2767852" cy="720000"/>
          </a:xfrm>
          <a:prstGeom prst="rect">
            <a:avLst/>
          </a:prstGeom>
        </p:spPr>
      </p:pic>
      <p:pic>
        <p:nvPicPr>
          <p:cNvPr id="13" name="Image 12" descr="Une image contenant ciel nocturne&#10;&#10;Description générée automatiquement">
            <a:extLst>
              <a:ext uri="{FF2B5EF4-FFF2-40B4-BE49-F238E27FC236}">
                <a16:creationId xmlns:a16="http://schemas.microsoft.com/office/drawing/2014/main" id="{31CC92CD-D412-EB74-CAF4-86B07E09FC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1784" y="6363376"/>
            <a:ext cx="1400401" cy="360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75EA3F7-5603-5F2B-3C54-1718A11837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077" b="16420"/>
          <a:stretch/>
        </p:blipFill>
        <p:spPr>
          <a:xfrm>
            <a:off x="2855640" y="6363376"/>
            <a:ext cx="1195163" cy="360000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BC9F49D7-BDD4-8788-E841-F81FD949F4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600056" y="6291376"/>
            <a:ext cx="504000" cy="504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3DAECF3-3EE7-E221-B9F5-E2C50350750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0406" b="10406"/>
          <a:stretch/>
        </p:blipFill>
        <p:spPr>
          <a:xfrm>
            <a:off x="8122605" y="6291376"/>
            <a:ext cx="709699" cy="504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AFA26CC-F6C9-9B6F-DCA8-CB5186BBBDE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1622" b="12201"/>
          <a:stretch/>
        </p:blipFill>
        <p:spPr>
          <a:xfrm>
            <a:off x="7353216" y="6291376"/>
            <a:ext cx="733092" cy="504000"/>
          </a:xfrm>
          <a:prstGeom prst="rect">
            <a:avLst/>
          </a:prstGeom>
        </p:spPr>
      </p:pic>
      <p:pic>
        <p:nvPicPr>
          <p:cNvPr id="18" name="Image 17" descr="Une image contenant texte, périphérique&#10;&#10;Description générée automatiquement">
            <a:extLst>
              <a:ext uri="{FF2B5EF4-FFF2-40B4-BE49-F238E27FC236}">
                <a16:creationId xmlns:a16="http://schemas.microsoft.com/office/drawing/2014/main" id="{0E97BD6C-943C-FC29-7531-550A6DB230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83095" y="6273376"/>
            <a:ext cx="528929" cy="5400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9349731" y="6281766"/>
            <a:ext cx="21822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b="1" i="1" dirty="0" smtClean="0">
                <a:solidFill>
                  <a:srgbClr val="CB1B1B"/>
                </a:solidFill>
              </a:rPr>
              <a:t>Rim Ettouri</a:t>
            </a:r>
            <a:endParaRPr lang="fr-FR" sz="1400" b="1" i="1" dirty="0" smtClean="0">
              <a:solidFill>
                <a:srgbClr val="CB1B1B"/>
              </a:solidFill>
              <a:hlinkClick r:id="rId12"/>
            </a:endParaRPr>
          </a:p>
          <a:p>
            <a:pPr algn="r"/>
            <a:r>
              <a:rPr lang="fr-FR" sz="1400" i="1" dirty="0" smtClean="0">
                <a:hlinkClick r:id="rId12"/>
              </a:rPr>
              <a:t>rim.ettouri@univ-orleans.fr</a:t>
            </a:r>
            <a:endParaRPr lang="fr-FR" sz="1400" i="1" dirty="0"/>
          </a:p>
        </p:txBody>
      </p:sp>
      <p:sp>
        <p:nvSpPr>
          <p:cNvPr id="20" name="Rectangle 19"/>
          <p:cNvSpPr/>
          <p:nvPr/>
        </p:nvSpPr>
        <p:spPr>
          <a:xfrm>
            <a:off x="48000" y="45296"/>
            <a:ext cx="12096000" cy="6048000"/>
          </a:xfrm>
          <a:prstGeom prst="rect">
            <a:avLst/>
          </a:prstGeom>
          <a:noFill/>
          <a:ln w="114300">
            <a:solidFill>
              <a:srgbClr val="74C5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809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8C9396-AE93-DCBD-52EF-755577C50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80000"/>
          </a:xfrm>
        </p:spPr>
        <p:txBody>
          <a:bodyPr>
            <a:normAutofit/>
          </a:bodyPr>
          <a:lstStyle/>
          <a:p>
            <a:r>
              <a:rPr lang="fr-FR" sz="4000" b="1" dirty="0" err="1">
                <a:latin typeface="+mn-lt"/>
              </a:rPr>
              <a:t>Acknowledgements</a:t>
            </a:r>
            <a:endParaRPr lang="fr-FR" sz="4000" b="1" dirty="0">
              <a:latin typeface="+mn-lt"/>
            </a:endParaRP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D21020BF-CB09-5F79-8954-33EE7BFC14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0768"/>
            <a:ext cx="5257800" cy="4400711"/>
          </a:xfrm>
          <a:ln>
            <a:noFill/>
          </a:ln>
        </p:spPr>
        <p:txBody>
          <a:bodyPr>
            <a:normAutofit/>
          </a:bodyPr>
          <a:lstStyle/>
          <a:p>
            <a:pPr marL="0" lvl="1" indent="0">
              <a:lnSpc>
                <a:spcPct val="130000"/>
              </a:lnSpc>
              <a:spcBef>
                <a:spcPts val="1200"/>
              </a:spcBef>
              <a:buNone/>
            </a:pPr>
            <a:r>
              <a:rPr lang="en-US" b="1" dirty="0">
                <a:solidFill>
                  <a:srgbClr val="74C5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GREMI</a:t>
            </a:r>
          </a:p>
          <a:p>
            <a:pPr marL="898525" lvl="1" indent="-441325">
              <a:lnSpc>
                <a:spcPct val="130000"/>
              </a:lnSpc>
              <a:spcBef>
                <a:spcPts val="0"/>
              </a:spcBef>
              <a:buClr>
                <a:srgbClr val="378C94"/>
              </a:buClr>
              <a:buFont typeface="Wingdings" panose="05000000000000000000" pitchFamily="2" charset="2"/>
              <a:buChar char=""/>
            </a:pPr>
            <a:r>
              <a:rPr lang="en-US" sz="2000" b="1" dirty="0"/>
              <a:t>Prof. Rémi </a:t>
            </a:r>
            <a:r>
              <a:rPr lang="en-US" sz="2000" b="1" dirty="0" err="1"/>
              <a:t>Dussart</a:t>
            </a:r>
            <a:endParaRPr lang="en-US" sz="2000" b="1" dirty="0"/>
          </a:p>
          <a:p>
            <a:pPr marL="898525" lvl="1" indent="-441325">
              <a:lnSpc>
                <a:spcPct val="130000"/>
              </a:lnSpc>
              <a:spcBef>
                <a:spcPts val="0"/>
              </a:spcBef>
              <a:buClr>
                <a:srgbClr val="378C94"/>
              </a:buClr>
              <a:buFont typeface="Wingdings" panose="05000000000000000000" pitchFamily="2" charset="2"/>
              <a:buChar char=""/>
            </a:pPr>
            <a:r>
              <a:rPr lang="en-US" sz="2000" b="1" dirty="0"/>
              <a:t>Dr. Thomas </a:t>
            </a:r>
            <a:r>
              <a:rPr lang="en-US" sz="2000" b="1" dirty="0" err="1" smtClean="0"/>
              <a:t>Tillocher</a:t>
            </a:r>
            <a:endParaRPr lang="en-US" sz="2000" b="1" dirty="0" smtClean="0"/>
          </a:p>
          <a:p>
            <a:pPr marL="898525" lvl="1" indent="-441325">
              <a:lnSpc>
                <a:spcPct val="130000"/>
              </a:lnSpc>
              <a:spcBef>
                <a:spcPts val="0"/>
              </a:spcBef>
              <a:buClr>
                <a:srgbClr val="378C94"/>
              </a:buClr>
              <a:buFont typeface="Wingdings" panose="05000000000000000000" pitchFamily="2" charset="2"/>
              <a:buChar char=""/>
            </a:pPr>
            <a:r>
              <a:rPr lang="en-US" sz="2000" b="1" dirty="0" smtClean="0"/>
              <a:t>Mr. Philippe </a:t>
            </a:r>
            <a:r>
              <a:rPr lang="en-US" sz="2000" b="1" dirty="0" err="1" smtClean="0"/>
              <a:t>Lefaucheux</a:t>
            </a:r>
            <a:endParaRPr lang="en-US" sz="2000" b="1" dirty="0" smtClean="0"/>
          </a:p>
          <a:p>
            <a:pPr marL="898525" lvl="1" indent="-441325">
              <a:lnSpc>
                <a:spcPct val="130000"/>
              </a:lnSpc>
              <a:spcBef>
                <a:spcPts val="0"/>
              </a:spcBef>
              <a:buClr>
                <a:srgbClr val="378C94"/>
              </a:buClr>
              <a:buFont typeface="Wingdings" panose="05000000000000000000" pitchFamily="2" charset="2"/>
              <a:buChar char=""/>
            </a:pPr>
            <a:r>
              <a:rPr lang="en-US" sz="2000" b="1" dirty="0" smtClean="0"/>
              <a:t>Dr. </a:t>
            </a:r>
            <a:r>
              <a:rPr lang="en-US" sz="2000" b="1" dirty="0" err="1" smtClean="0"/>
              <a:t>Tinghui</a:t>
            </a:r>
            <a:r>
              <a:rPr lang="en-US" sz="2000" b="1" dirty="0" smtClean="0"/>
              <a:t> Zhang</a:t>
            </a:r>
            <a:endParaRPr lang="en-US" sz="2000" dirty="0"/>
          </a:p>
          <a:p>
            <a:pPr marL="0" lvl="1" indent="0">
              <a:lnSpc>
                <a:spcPct val="130000"/>
              </a:lnSpc>
              <a:spcBef>
                <a:spcPts val="1200"/>
              </a:spcBef>
              <a:buNone/>
            </a:pPr>
            <a:r>
              <a:rPr lang="en-US" b="1" dirty="0">
                <a:solidFill>
                  <a:srgbClr val="74C5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MISTIC</a:t>
            </a:r>
          </a:p>
          <a:p>
            <a:pPr marL="898525" lvl="1" indent="-441325">
              <a:lnSpc>
                <a:spcPct val="130000"/>
              </a:lnSpc>
              <a:spcBef>
                <a:spcPts val="0"/>
              </a:spcBef>
              <a:buClr>
                <a:srgbClr val="378C94"/>
              </a:buClr>
              <a:buFont typeface="Wingdings" panose="05000000000000000000" pitchFamily="2" charset="2"/>
              <a:buChar char=""/>
            </a:pPr>
            <a:r>
              <a:rPr lang="en-US" sz="2000" b="1" dirty="0" smtClean="0"/>
              <a:t>Mr. </a:t>
            </a:r>
            <a:r>
              <a:rPr lang="en-US" sz="2000" b="1" dirty="0"/>
              <a:t>Bertrand </a:t>
            </a:r>
            <a:r>
              <a:rPr lang="en-US" sz="2000" b="1" dirty="0" err="1"/>
              <a:t>Boutaud</a:t>
            </a:r>
            <a:endParaRPr lang="en-US" sz="2000" b="1" dirty="0"/>
          </a:p>
          <a:p>
            <a:pPr marL="898525" lvl="1" indent="-441325">
              <a:lnSpc>
                <a:spcPct val="130000"/>
              </a:lnSpc>
              <a:spcBef>
                <a:spcPts val="0"/>
              </a:spcBef>
              <a:buClr>
                <a:srgbClr val="378C94"/>
              </a:buClr>
              <a:buFont typeface="Wingdings" panose="05000000000000000000" pitchFamily="2" charset="2"/>
              <a:buChar char=""/>
            </a:pPr>
            <a:r>
              <a:rPr lang="en-US" sz="2000" b="1" dirty="0"/>
              <a:t>Dr. </a:t>
            </a:r>
            <a:r>
              <a:rPr lang="en-US" sz="2000" b="1" dirty="0" err="1" smtClean="0"/>
              <a:t>Gwenaël</a:t>
            </a:r>
            <a:r>
              <a:rPr lang="en-US" sz="2000" b="1" dirty="0" smtClean="0"/>
              <a:t> </a:t>
            </a:r>
            <a:r>
              <a:rPr lang="en-US" sz="2000" b="1" dirty="0" err="1"/>
              <a:t>Bécan</a:t>
            </a:r>
            <a:endParaRPr lang="en-US" sz="2000" b="1" dirty="0"/>
          </a:p>
          <a:p>
            <a:pPr marL="898525" lvl="1" indent="-441325">
              <a:lnSpc>
                <a:spcPct val="130000"/>
              </a:lnSpc>
              <a:spcBef>
                <a:spcPts val="0"/>
              </a:spcBef>
              <a:buClr>
                <a:srgbClr val="378C94"/>
              </a:buClr>
              <a:buFont typeface="Wingdings" panose="05000000000000000000" pitchFamily="2" charset="2"/>
              <a:buChar char=""/>
            </a:pPr>
            <a:r>
              <a:rPr lang="en-US" sz="2000" b="1" dirty="0" smtClean="0"/>
              <a:t>Mr. </a:t>
            </a:r>
            <a:r>
              <a:rPr lang="en-US" sz="2000" b="1" dirty="0" err="1"/>
              <a:t>Hadrien</a:t>
            </a:r>
            <a:r>
              <a:rPr lang="en-US" sz="2000" b="1" dirty="0"/>
              <a:t> Philippe</a:t>
            </a:r>
          </a:p>
          <a:p>
            <a:pPr marL="898525" lvl="1" indent="-441325">
              <a:lnSpc>
                <a:spcPct val="130000"/>
              </a:lnSpc>
              <a:spcBef>
                <a:spcPts val="0"/>
              </a:spcBef>
              <a:buClr>
                <a:srgbClr val="378C94"/>
              </a:buClr>
              <a:buFont typeface="Wingdings" panose="05000000000000000000" pitchFamily="2" charset="2"/>
              <a:buChar char=""/>
            </a:pPr>
            <a:r>
              <a:rPr lang="en-US" sz="2000" b="1" dirty="0"/>
              <a:t>Ms. Jodie </a:t>
            </a:r>
            <a:r>
              <a:rPr lang="en-US" sz="2000" b="1" dirty="0" err="1" smtClean="0"/>
              <a:t>Phung</a:t>
            </a:r>
            <a:endParaRPr lang="en-US" b="1" dirty="0"/>
          </a:p>
        </p:txBody>
      </p:sp>
      <p:sp>
        <p:nvSpPr>
          <p:cNvPr id="8" name="Rectangle 30">
            <a:extLst>
              <a:ext uri="{FF2B5EF4-FFF2-40B4-BE49-F238E27FC236}">
                <a16:creationId xmlns:a16="http://schemas.microsoft.com/office/drawing/2014/main" id="{576604CB-23AF-5230-A1CB-0F53A6B61A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9872" y="6494063"/>
            <a:ext cx="2844800" cy="31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33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accent6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47550D-6F77-4F43-8A17-DADF3BC2947D}" type="slidenum">
              <a:rPr lang="fr-FR" altLang="fr-FR" sz="1400" b="1" smtClean="0">
                <a:solidFill>
                  <a:srgbClr val="C00000"/>
                </a:solidFill>
              </a:rPr>
              <a:pPr/>
              <a:t>25</a:t>
            </a:fld>
            <a:endParaRPr lang="fr-FR" altLang="fr-FR" sz="1400" b="1" dirty="0">
              <a:solidFill>
                <a:srgbClr val="C00000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72E81FA-4E4E-B8E6-334F-951DD08C5C31}"/>
              </a:ext>
            </a:extLst>
          </p:cNvPr>
          <p:cNvSpPr txBox="1"/>
          <p:nvPr/>
        </p:nvSpPr>
        <p:spPr>
          <a:xfrm>
            <a:off x="6127870" y="1124744"/>
            <a:ext cx="5257800" cy="3127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 work has been supported by the Centre </a:t>
            </a:r>
            <a:r>
              <a:rPr lang="en-US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val</a:t>
            </a: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de Loire Region under the PSPC-Regions project n°1, </a:t>
            </a:r>
            <a:r>
              <a:rPr lang="en-US" sz="1800" u="sng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Project Tech2AIM </a:t>
            </a:r>
          </a:p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US" sz="1800" b="1" dirty="0">
                <a:solidFill>
                  <a:srgbClr val="62A0D7"/>
                </a:solidFill>
              </a:rPr>
              <a:t>T</a:t>
            </a:r>
            <a:r>
              <a:rPr lang="en-US" sz="1800" b="1" dirty="0"/>
              <a:t>urnkey </a:t>
            </a:r>
            <a:r>
              <a:rPr lang="en-US" sz="1800" b="1" dirty="0" err="1">
                <a:solidFill>
                  <a:srgbClr val="62A0D7"/>
                </a:solidFill>
              </a:rPr>
              <a:t>TECH</a:t>
            </a:r>
            <a:r>
              <a:rPr lang="en-US" sz="1800" b="1" dirty="0" err="1"/>
              <a:t>nologies</a:t>
            </a:r>
            <a:r>
              <a:rPr lang="en-US" sz="1800" b="1" dirty="0"/>
              <a:t> to enable next generation </a:t>
            </a:r>
            <a:r>
              <a:rPr lang="en-US" sz="1800" b="1" dirty="0">
                <a:solidFill>
                  <a:srgbClr val="62A0D7"/>
                </a:solidFill>
              </a:rPr>
              <a:t>A</a:t>
            </a:r>
            <a:r>
              <a:rPr lang="en-US" sz="1800" b="1" dirty="0"/>
              <a:t>ctive </a:t>
            </a:r>
            <a:r>
              <a:rPr lang="en-US" sz="1800" b="1" dirty="0">
                <a:solidFill>
                  <a:srgbClr val="62A0D7"/>
                </a:solidFill>
              </a:rPr>
              <a:t>I</a:t>
            </a:r>
            <a:r>
              <a:rPr lang="en-US" sz="1800" b="1" dirty="0"/>
              <a:t>mplantable </a:t>
            </a:r>
            <a:r>
              <a:rPr lang="en-US" sz="1800" b="1" dirty="0">
                <a:solidFill>
                  <a:srgbClr val="62A0D7"/>
                </a:solidFill>
              </a:rPr>
              <a:t>M</a:t>
            </a:r>
            <a:r>
              <a:rPr lang="en-US" sz="1800" b="1" dirty="0"/>
              <a:t>edical devices</a:t>
            </a:r>
          </a:p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and within the framework of the </a:t>
            </a:r>
            <a:r>
              <a:rPr lang="en-US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CERTeM</a:t>
            </a: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5.0, </a:t>
            </a:r>
            <a:b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through the </a:t>
            </a:r>
            <a:r>
              <a:rPr lang="en-US" sz="18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ProTiMe</a:t>
            </a: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project.</a:t>
            </a:r>
            <a:endParaRPr lang="fr-FR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6CD86B14-8B90-DD6E-2221-CE53D1612B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770" y="2780928"/>
            <a:ext cx="2448000" cy="66288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5943708-4B7B-FD1A-F0C2-6801679629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35" r="7579" b="29471"/>
          <a:stretch/>
        </p:blipFill>
        <p:spPr>
          <a:xfrm>
            <a:off x="4604010" y="4509120"/>
            <a:ext cx="1231929" cy="504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CF291A0-05D8-EC3E-A787-DADA08A461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9974" y="2348880"/>
            <a:ext cx="1320002" cy="39600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37"/>
          <a:stretch/>
        </p:blipFill>
        <p:spPr>
          <a:xfrm>
            <a:off x="0" y="6138000"/>
            <a:ext cx="2767852" cy="720000"/>
          </a:xfrm>
          <a:prstGeom prst="rect">
            <a:avLst/>
          </a:prstGeom>
        </p:spPr>
      </p:pic>
      <p:pic>
        <p:nvPicPr>
          <p:cNvPr id="20" name="Image 19" descr="Une image contenant ciel nocturne&#10;&#10;Description générée automatiquement">
            <a:extLst>
              <a:ext uri="{FF2B5EF4-FFF2-40B4-BE49-F238E27FC236}">
                <a16:creationId xmlns:a16="http://schemas.microsoft.com/office/drawing/2014/main" id="{31CC92CD-D412-EB74-CAF4-86B07E09FC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1784" y="6363376"/>
            <a:ext cx="1400401" cy="360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75EA3F7-5603-5F2B-3C54-1718A118371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5077" b="16420"/>
          <a:stretch/>
        </p:blipFill>
        <p:spPr>
          <a:xfrm>
            <a:off x="2855640" y="6363376"/>
            <a:ext cx="1195163" cy="360000"/>
          </a:xfrm>
          <a:prstGeom prst="rect">
            <a:avLst/>
          </a:prstGeom>
        </p:spPr>
      </p:pic>
      <p:pic>
        <p:nvPicPr>
          <p:cNvPr id="22" name="Graphique 14">
            <a:extLst>
              <a:ext uri="{FF2B5EF4-FFF2-40B4-BE49-F238E27FC236}">
                <a16:creationId xmlns:a16="http://schemas.microsoft.com/office/drawing/2014/main" id="{BC9F49D7-BDD4-8788-E841-F81FD949F4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6600056" y="6291376"/>
            <a:ext cx="504000" cy="504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53DAECF3-3EE7-E221-B9F5-E2C50350750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0406" b="10406"/>
          <a:stretch/>
        </p:blipFill>
        <p:spPr>
          <a:xfrm>
            <a:off x="8122605" y="6291376"/>
            <a:ext cx="709699" cy="504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AFA26CC-F6C9-9B6F-DCA8-CB5186BBBDE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1622" b="12201"/>
          <a:stretch/>
        </p:blipFill>
        <p:spPr>
          <a:xfrm>
            <a:off x="7353216" y="6291376"/>
            <a:ext cx="733092" cy="504000"/>
          </a:xfrm>
          <a:prstGeom prst="rect">
            <a:avLst/>
          </a:prstGeom>
        </p:spPr>
      </p:pic>
      <p:pic>
        <p:nvPicPr>
          <p:cNvPr id="25" name="Image 24" descr="Une image contenant texte, périphérique&#10;&#10;Description générée automatiquement">
            <a:extLst>
              <a:ext uri="{FF2B5EF4-FFF2-40B4-BE49-F238E27FC236}">
                <a16:creationId xmlns:a16="http://schemas.microsoft.com/office/drawing/2014/main" id="{0E97BD6C-943C-FC29-7531-550A6DB2302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83095" y="6273376"/>
            <a:ext cx="528929" cy="5400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9349731" y="6281766"/>
            <a:ext cx="21822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b="1" i="1" dirty="0" smtClean="0">
                <a:solidFill>
                  <a:srgbClr val="CB1B1B"/>
                </a:solidFill>
              </a:rPr>
              <a:t>Rim Ettouri</a:t>
            </a:r>
            <a:endParaRPr lang="fr-FR" sz="1400" b="1" i="1" dirty="0" smtClean="0">
              <a:solidFill>
                <a:srgbClr val="CB1B1B"/>
              </a:solidFill>
              <a:hlinkClick r:id="rId14"/>
            </a:endParaRPr>
          </a:p>
          <a:p>
            <a:pPr algn="r"/>
            <a:r>
              <a:rPr lang="fr-FR" sz="1400" i="1" dirty="0" smtClean="0">
                <a:hlinkClick r:id="rId14"/>
              </a:rPr>
              <a:t>rim.ettouri@univ-orleans.fr</a:t>
            </a:r>
            <a:endParaRPr lang="fr-FR" sz="1400" i="1" dirty="0"/>
          </a:p>
        </p:txBody>
      </p:sp>
      <p:sp>
        <p:nvSpPr>
          <p:cNvPr id="27" name="Rectangle 26"/>
          <p:cNvSpPr/>
          <p:nvPr/>
        </p:nvSpPr>
        <p:spPr>
          <a:xfrm>
            <a:off x="48000" y="45296"/>
            <a:ext cx="12096000" cy="6048000"/>
          </a:xfrm>
          <a:prstGeom prst="rect">
            <a:avLst/>
          </a:prstGeom>
          <a:noFill/>
          <a:ln w="114300">
            <a:solidFill>
              <a:srgbClr val="74C5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7633852" y="4779611"/>
            <a:ext cx="22523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 smtClean="0">
                <a:solidFill>
                  <a:srgbClr val="74C5B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Thank You!</a:t>
            </a:r>
            <a:endParaRPr lang="fr-FR" sz="3600" i="1" dirty="0">
              <a:solidFill>
                <a:srgbClr val="74C5B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80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8C9396-AE93-DCBD-52EF-755577C50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00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CB1B1B"/>
                </a:solidFill>
                <a:latin typeface="+mn-lt"/>
              </a:rPr>
              <a:t>Overview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D21020BF-CB09-5F79-8954-33EE7BFC14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97232"/>
            <a:ext cx="10440000" cy="4320000"/>
          </a:xfrm>
        </p:spPr>
        <p:txBody>
          <a:bodyPr anchor="ctr">
            <a:noAutofit/>
          </a:bodyPr>
          <a:lstStyle/>
          <a:p>
            <a:pPr marL="0" lvl="1" indent="0">
              <a:lnSpc>
                <a:spcPct val="110000"/>
              </a:lnSpc>
              <a:spcBef>
                <a:spcPts val="1800"/>
              </a:spcBef>
              <a:buNone/>
            </a:pPr>
            <a:r>
              <a:rPr lang="en-US" sz="2000" b="1" dirty="0"/>
              <a:t>Introduction to Titanium-based MEMS for Biomedical Applications</a:t>
            </a:r>
          </a:p>
          <a:p>
            <a:pPr marL="898525" lvl="1" indent="-441325">
              <a:lnSpc>
                <a:spcPct val="110000"/>
              </a:lnSpc>
              <a:spcBef>
                <a:spcPts val="0"/>
              </a:spcBef>
              <a:buClr>
                <a:srgbClr val="CB1B1B"/>
              </a:buClr>
              <a:buFont typeface="Wingdings" panose="05000000000000000000" pitchFamily="2" charset="2"/>
              <a:buChar char=""/>
            </a:pPr>
            <a:r>
              <a:rPr lang="fr-FR" sz="1800" dirty="0"/>
              <a:t>Active Implantable </a:t>
            </a:r>
            <a:r>
              <a:rPr lang="fr-FR" sz="1800" dirty="0" err="1"/>
              <a:t>Medical</a:t>
            </a:r>
            <a:r>
              <a:rPr lang="fr-FR" sz="1800" dirty="0"/>
              <a:t> </a:t>
            </a:r>
            <a:r>
              <a:rPr lang="fr-FR" sz="1800" dirty="0" err="1"/>
              <a:t>Devices</a:t>
            </a:r>
            <a:r>
              <a:rPr lang="fr-FR" sz="1800" dirty="0"/>
              <a:t> (AIMD)</a:t>
            </a:r>
            <a:endParaRPr lang="en-US" sz="1800" dirty="0" smtClean="0"/>
          </a:p>
          <a:p>
            <a:pPr marL="898525" lvl="1" indent="-441325">
              <a:lnSpc>
                <a:spcPct val="110000"/>
              </a:lnSpc>
              <a:spcBef>
                <a:spcPts val="0"/>
              </a:spcBef>
              <a:buClr>
                <a:srgbClr val="CB1B1B"/>
              </a:buClr>
              <a:buFont typeface="Wingdings" panose="05000000000000000000" pitchFamily="2" charset="2"/>
              <a:buChar char=""/>
            </a:pPr>
            <a:r>
              <a:rPr lang="en-US" sz="1800" dirty="0" smtClean="0"/>
              <a:t>Why </a:t>
            </a:r>
            <a:r>
              <a:rPr lang="en-US" sz="1800" dirty="0"/>
              <a:t>Titanium</a:t>
            </a:r>
            <a:r>
              <a:rPr lang="en-US" sz="1800" dirty="0" smtClean="0"/>
              <a:t>?</a:t>
            </a:r>
            <a:endParaRPr lang="en-US" sz="1800" dirty="0"/>
          </a:p>
          <a:p>
            <a:pPr marL="898525" lvl="1" indent="-441325">
              <a:lnSpc>
                <a:spcPct val="110000"/>
              </a:lnSpc>
              <a:spcBef>
                <a:spcPts val="0"/>
              </a:spcBef>
              <a:buClr>
                <a:srgbClr val="CB1B1B"/>
              </a:buClr>
              <a:buFont typeface="Wingdings" panose="05000000000000000000" pitchFamily="2" charset="2"/>
              <a:buChar char=""/>
            </a:pPr>
            <a:r>
              <a:rPr lang="en-US" sz="1800" dirty="0"/>
              <a:t>Sampling of Current Projects</a:t>
            </a:r>
          </a:p>
          <a:p>
            <a:pPr marL="0" lvl="1" indent="0">
              <a:lnSpc>
                <a:spcPct val="110000"/>
              </a:lnSpc>
              <a:spcBef>
                <a:spcPts val="1800"/>
              </a:spcBef>
              <a:buNone/>
            </a:pPr>
            <a:r>
              <a:rPr lang="en-US" sz="2000" b="1" dirty="0"/>
              <a:t>Introduction to Microsystems and Microfabrication</a:t>
            </a:r>
          </a:p>
          <a:p>
            <a:pPr marL="898525" lvl="1" indent="-441325">
              <a:lnSpc>
                <a:spcPct val="110000"/>
              </a:lnSpc>
              <a:spcBef>
                <a:spcPts val="0"/>
              </a:spcBef>
              <a:buClr>
                <a:srgbClr val="CB1B1B"/>
              </a:buClr>
              <a:buFont typeface="Wingdings" panose="05000000000000000000" pitchFamily="2" charset="2"/>
              <a:buChar char=""/>
            </a:pPr>
            <a:r>
              <a:rPr lang="en-US" sz="1800" dirty="0"/>
              <a:t>The Microelectronics Paradigm</a:t>
            </a:r>
          </a:p>
          <a:p>
            <a:pPr marL="898525" lvl="1" indent="-441325">
              <a:lnSpc>
                <a:spcPct val="110000"/>
              </a:lnSpc>
              <a:spcBef>
                <a:spcPts val="0"/>
              </a:spcBef>
              <a:buClr>
                <a:srgbClr val="CB1B1B"/>
              </a:buClr>
              <a:buFont typeface="Wingdings" panose="05000000000000000000" pitchFamily="2" charset="2"/>
              <a:buChar char=""/>
            </a:pPr>
            <a:r>
              <a:rPr lang="en-US" sz="1800" dirty="0"/>
              <a:t>Microsystems Fabrication Schemes</a:t>
            </a:r>
          </a:p>
          <a:p>
            <a:pPr marL="898525" lvl="1" indent="-441325">
              <a:lnSpc>
                <a:spcPct val="110000"/>
              </a:lnSpc>
              <a:spcBef>
                <a:spcPts val="0"/>
              </a:spcBef>
              <a:buClr>
                <a:srgbClr val="CB1B1B"/>
              </a:buClr>
              <a:buFont typeface="Wingdings" panose="05000000000000000000" pitchFamily="2" charset="2"/>
              <a:buChar char=""/>
            </a:pPr>
            <a:r>
              <a:rPr lang="en-US" sz="1800" dirty="0"/>
              <a:t>Microsystems Materials Landscape</a:t>
            </a:r>
          </a:p>
          <a:p>
            <a:pPr marL="0" lvl="1" indent="0">
              <a:lnSpc>
                <a:spcPct val="110000"/>
              </a:lnSpc>
              <a:spcBef>
                <a:spcPts val="1800"/>
              </a:spcBef>
              <a:buNone/>
            </a:pPr>
            <a:r>
              <a:rPr lang="en-US" sz="2000" b="1" dirty="0" smtClean="0"/>
              <a:t>Critical </a:t>
            </a:r>
            <a:r>
              <a:rPr lang="en-US" sz="2000" b="1" dirty="0"/>
              <a:t>Tasks in High-Aspect-Ratio Titanium Deep Etching</a:t>
            </a:r>
          </a:p>
          <a:p>
            <a:pPr marL="898525" lvl="1" indent="-441325">
              <a:lnSpc>
                <a:spcPct val="110000"/>
              </a:lnSpc>
              <a:spcBef>
                <a:spcPts val="0"/>
              </a:spcBef>
              <a:buClr>
                <a:srgbClr val="CB1B1B"/>
              </a:buClr>
              <a:buFont typeface="Wingdings" panose="05000000000000000000" pitchFamily="2" charset="2"/>
              <a:buChar char=""/>
            </a:pPr>
            <a:r>
              <a:rPr lang="en-US" sz="1800" dirty="0"/>
              <a:t>High-Aspect-Ratio (HAR) Titanium Etching</a:t>
            </a:r>
          </a:p>
          <a:p>
            <a:pPr marL="898525" lvl="1" indent="-441325">
              <a:lnSpc>
                <a:spcPct val="110000"/>
              </a:lnSpc>
              <a:spcBef>
                <a:spcPts val="0"/>
              </a:spcBef>
              <a:buClr>
                <a:srgbClr val="CB1B1B"/>
              </a:buClr>
              <a:buFont typeface="Wingdings" panose="05000000000000000000" pitchFamily="2" charset="2"/>
              <a:buChar char=""/>
            </a:pPr>
            <a:r>
              <a:rPr lang="en-US" sz="1800" dirty="0"/>
              <a:t>Study of Etching Residues and Contamination of the Plasma Reactor</a:t>
            </a:r>
          </a:p>
          <a:p>
            <a:pPr marL="898525" lvl="1" indent="-441325">
              <a:lnSpc>
                <a:spcPct val="110000"/>
              </a:lnSpc>
              <a:spcBef>
                <a:spcPts val="0"/>
              </a:spcBef>
              <a:buClr>
                <a:srgbClr val="CB1B1B"/>
              </a:buClr>
              <a:buFont typeface="Wingdings" panose="05000000000000000000" pitchFamily="2" charset="2"/>
              <a:buChar char=""/>
            </a:pPr>
            <a:r>
              <a:rPr lang="en-US" sz="1800" dirty="0"/>
              <a:t>Process Flow Optimization for Reproducible Microfabrication Processes</a:t>
            </a:r>
          </a:p>
        </p:txBody>
      </p:sp>
      <p:sp>
        <p:nvSpPr>
          <p:cNvPr id="14" name="Rectangle 30">
            <a:extLst>
              <a:ext uri="{FF2B5EF4-FFF2-40B4-BE49-F238E27FC236}">
                <a16:creationId xmlns:a16="http://schemas.microsoft.com/office/drawing/2014/main" id="{5FFFD739-0DD4-EF51-5166-AA2912A0E7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9872" y="6494063"/>
            <a:ext cx="2844800" cy="31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33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accent6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47550D-6F77-4F43-8A17-DADF3BC2947D}" type="slidenum">
              <a:rPr lang="fr-FR" altLang="fr-FR" sz="1400" b="1" smtClean="0">
                <a:solidFill>
                  <a:srgbClr val="CB1B1B"/>
                </a:solidFill>
              </a:rPr>
              <a:pPr/>
              <a:t>3</a:t>
            </a:fld>
            <a:endParaRPr lang="fr-FR" altLang="fr-FR" sz="1400" b="1" dirty="0">
              <a:solidFill>
                <a:srgbClr val="CB1B1B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37"/>
          <a:stretch/>
        </p:blipFill>
        <p:spPr>
          <a:xfrm>
            <a:off x="0" y="6138000"/>
            <a:ext cx="2767852" cy="720000"/>
          </a:xfrm>
          <a:prstGeom prst="rect">
            <a:avLst/>
          </a:prstGeom>
        </p:spPr>
      </p:pic>
      <p:pic>
        <p:nvPicPr>
          <p:cNvPr id="10" name="Image 9" descr="Une image contenant ciel nocturne&#10;&#10;Description générée automatiquement">
            <a:extLst>
              <a:ext uri="{FF2B5EF4-FFF2-40B4-BE49-F238E27FC236}">
                <a16:creationId xmlns:a16="http://schemas.microsoft.com/office/drawing/2014/main" id="{31CC92CD-D412-EB74-CAF4-86B07E09FC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1784" y="6363376"/>
            <a:ext cx="1400401" cy="360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75EA3F7-5603-5F2B-3C54-1718A11837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077" b="16420"/>
          <a:stretch/>
        </p:blipFill>
        <p:spPr>
          <a:xfrm>
            <a:off x="2855640" y="6363376"/>
            <a:ext cx="1195163" cy="360000"/>
          </a:xfrm>
          <a:prstGeom prst="rect">
            <a:avLst/>
          </a:prstGeom>
        </p:spPr>
      </p:pic>
      <p:pic>
        <p:nvPicPr>
          <p:cNvPr id="12" name="Graphique 14">
            <a:extLst>
              <a:ext uri="{FF2B5EF4-FFF2-40B4-BE49-F238E27FC236}">
                <a16:creationId xmlns:a16="http://schemas.microsoft.com/office/drawing/2014/main" id="{BC9F49D7-BDD4-8788-E841-F81FD949F4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600056" y="6291376"/>
            <a:ext cx="504000" cy="504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3DAECF3-3EE7-E221-B9F5-E2C50350750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0406" b="10406"/>
          <a:stretch/>
        </p:blipFill>
        <p:spPr>
          <a:xfrm>
            <a:off x="8122605" y="6291376"/>
            <a:ext cx="709699" cy="504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AFA26CC-F6C9-9B6F-DCA8-CB5186BBBDE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1622" b="12201"/>
          <a:stretch/>
        </p:blipFill>
        <p:spPr>
          <a:xfrm>
            <a:off x="7353216" y="6291376"/>
            <a:ext cx="733092" cy="504000"/>
          </a:xfrm>
          <a:prstGeom prst="rect">
            <a:avLst/>
          </a:prstGeom>
        </p:spPr>
      </p:pic>
      <p:pic>
        <p:nvPicPr>
          <p:cNvPr id="16" name="Image 15" descr="Une image contenant texte, périphérique&#10;&#10;Description générée automatiquement">
            <a:extLst>
              <a:ext uri="{FF2B5EF4-FFF2-40B4-BE49-F238E27FC236}">
                <a16:creationId xmlns:a16="http://schemas.microsoft.com/office/drawing/2014/main" id="{0E97BD6C-943C-FC29-7531-550A6DB230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83095" y="6273376"/>
            <a:ext cx="528929" cy="540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349731" y="6281766"/>
            <a:ext cx="21822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b="1" i="1" dirty="0" smtClean="0">
                <a:solidFill>
                  <a:srgbClr val="CB1B1B"/>
                </a:solidFill>
              </a:rPr>
              <a:t>Rim Ettouri</a:t>
            </a:r>
            <a:endParaRPr lang="fr-FR" sz="1400" b="1" i="1" dirty="0" smtClean="0">
              <a:solidFill>
                <a:srgbClr val="CB1B1B"/>
              </a:solidFill>
              <a:hlinkClick r:id="rId12"/>
            </a:endParaRPr>
          </a:p>
          <a:p>
            <a:pPr algn="r"/>
            <a:r>
              <a:rPr lang="fr-FR" sz="1400" i="1" dirty="0" smtClean="0">
                <a:hlinkClick r:id="rId12"/>
              </a:rPr>
              <a:t>rim.ettouri@univ-orleans.fr</a:t>
            </a:r>
            <a:endParaRPr lang="fr-FR" sz="1400" i="1" dirty="0"/>
          </a:p>
        </p:txBody>
      </p:sp>
      <p:sp>
        <p:nvSpPr>
          <p:cNvPr id="7" name="Rectangle 6"/>
          <p:cNvSpPr/>
          <p:nvPr/>
        </p:nvSpPr>
        <p:spPr>
          <a:xfrm>
            <a:off x="48000" y="45296"/>
            <a:ext cx="12096000" cy="6048000"/>
          </a:xfrm>
          <a:prstGeom prst="rect">
            <a:avLst/>
          </a:prstGeom>
          <a:noFill/>
          <a:ln w="114300">
            <a:solidFill>
              <a:srgbClr val="74C5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473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d’image 9">
            <a:extLst>
              <a:ext uri="{FF2B5EF4-FFF2-40B4-BE49-F238E27FC236}">
                <a16:creationId xmlns:a16="http://schemas.microsoft.com/office/drawing/2014/main" id="{ABD7F97D-15E8-4032-B615-0562046B754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7" r="5487"/>
          <a:stretch/>
        </p:blipFill>
        <p:spPr>
          <a:xfrm flipH="1">
            <a:off x="3139472" y="1700808"/>
            <a:ext cx="5913056" cy="4320000"/>
          </a:xfrm>
          <a:noFill/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953FE65-422C-4C2E-9B19-BBBE50762C5A}"/>
              </a:ext>
            </a:extLst>
          </p:cNvPr>
          <p:cNvSpPr txBox="1">
            <a:spLocks/>
          </p:cNvSpPr>
          <p:nvPr/>
        </p:nvSpPr>
        <p:spPr>
          <a:xfrm>
            <a:off x="-1" y="3"/>
            <a:ext cx="12192001" cy="1700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4000" dirty="0">
                <a:solidFill>
                  <a:srgbClr val="CB1B1B"/>
                </a:solidFill>
                <a:latin typeface="+mn-lt"/>
              </a:rPr>
              <a:t>Introduction to Titanium-based MEMS</a:t>
            </a:r>
            <a:br>
              <a:rPr lang="en-US" sz="4000" dirty="0">
                <a:solidFill>
                  <a:srgbClr val="CB1B1B"/>
                </a:solidFill>
                <a:latin typeface="+mn-lt"/>
              </a:rPr>
            </a:br>
            <a:r>
              <a:rPr lang="en-US" sz="4000" dirty="0">
                <a:solidFill>
                  <a:srgbClr val="CB1B1B"/>
                </a:solidFill>
                <a:latin typeface="+mn-lt"/>
              </a:rPr>
              <a:t>for Biomedical Applications</a:t>
            </a:r>
          </a:p>
        </p:txBody>
      </p:sp>
      <p:sp>
        <p:nvSpPr>
          <p:cNvPr id="14" name="Rectangle 30">
            <a:extLst>
              <a:ext uri="{FF2B5EF4-FFF2-40B4-BE49-F238E27FC236}">
                <a16:creationId xmlns:a16="http://schemas.microsoft.com/office/drawing/2014/main" id="{B2A3D26D-C47B-CCFC-52F9-7000839F7A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9872" y="6494063"/>
            <a:ext cx="2844800" cy="31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33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accent6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47550D-6F77-4F43-8A17-DADF3BC2947D}" type="slidenum">
              <a:rPr lang="fr-FR" altLang="fr-FR" sz="1400" b="1" smtClean="0">
                <a:solidFill>
                  <a:srgbClr val="FFC000"/>
                </a:solidFill>
              </a:rPr>
              <a:pPr/>
              <a:t>4</a:t>
            </a:fld>
            <a:endParaRPr lang="fr-FR" altLang="fr-FR" sz="1400" b="1" dirty="0">
              <a:solidFill>
                <a:srgbClr val="FFC000"/>
              </a:solidFill>
            </a:endParaRPr>
          </a:p>
        </p:txBody>
      </p:sp>
      <p:sp>
        <p:nvSpPr>
          <p:cNvPr id="21" name="Espace réservé d’image 14">
            <a:extLst>
              <a:ext uri="{FF2B5EF4-FFF2-40B4-BE49-F238E27FC236}">
                <a16:creationId xmlns:a16="http://schemas.microsoft.com/office/drawing/2014/main" id="{1FB3CA6E-86C7-A6C8-6B27-E96378E72B6B}"/>
              </a:ext>
            </a:extLst>
          </p:cNvPr>
          <p:cNvSpPr txBox="1">
            <a:spLocks noChangeAspect="1"/>
          </p:cNvSpPr>
          <p:nvPr/>
        </p:nvSpPr>
        <p:spPr>
          <a:xfrm>
            <a:off x="3139472" y="1701288"/>
            <a:ext cx="5913056" cy="4320000"/>
          </a:xfrm>
          <a:custGeom>
            <a:avLst/>
            <a:gdLst>
              <a:gd name="connsiteX0" fmla="*/ 3103200 w 6206400"/>
              <a:gd name="connsiteY0" fmla="*/ 0 h 4587625"/>
              <a:gd name="connsiteX1" fmla="*/ 6206400 w 6206400"/>
              <a:gd name="connsiteY1" fmla="*/ 3103200 h 4587625"/>
              <a:gd name="connsiteX2" fmla="*/ 5831861 w 6206400"/>
              <a:gd name="connsiteY2" fmla="*/ 4582370 h 4587625"/>
              <a:gd name="connsiteX3" fmla="*/ 5828668 w 6206400"/>
              <a:gd name="connsiteY3" fmla="*/ 4587625 h 4587625"/>
              <a:gd name="connsiteX4" fmla="*/ 377733 w 6206400"/>
              <a:gd name="connsiteY4" fmla="*/ 4587625 h 4587625"/>
              <a:gd name="connsiteX5" fmla="*/ 374540 w 6206400"/>
              <a:gd name="connsiteY5" fmla="*/ 4582370 h 4587625"/>
              <a:gd name="connsiteX6" fmla="*/ 0 w 6206400"/>
              <a:gd name="connsiteY6" fmla="*/ 3103200 h 4587625"/>
              <a:gd name="connsiteX7" fmla="*/ 3103200 w 6206400"/>
              <a:gd name="connsiteY7" fmla="*/ 0 h 4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00" h="4587625">
                <a:moveTo>
                  <a:pt x="3103200" y="0"/>
                </a:moveTo>
                <a:cubicBezTo>
                  <a:pt x="4817050" y="0"/>
                  <a:pt x="6206400" y="1389350"/>
                  <a:pt x="6206400" y="3103200"/>
                </a:cubicBezTo>
                <a:cubicBezTo>
                  <a:pt x="6206400" y="3638778"/>
                  <a:pt x="6070721" y="4142667"/>
                  <a:pt x="5831861" y="4582370"/>
                </a:cubicBezTo>
                <a:lnTo>
                  <a:pt x="5828668" y="4587625"/>
                </a:lnTo>
                <a:lnTo>
                  <a:pt x="377733" y="4587625"/>
                </a:lnTo>
                <a:lnTo>
                  <a:pt x="374540" y="4582370"/>
                </a:lnTo>
                <a:cubicBezTo>
                  <a:pt x="135679" y="4142667"/>
                  <a:pt x="0" y="3638778"/>
                  <a:pt x="0" y="3103200"/>
                </a:cubicBezTo>
                <a:cubicBezTo>
                  <a:pt x="0" y="1389350"/>
                  <a:pt x="1389350" y="0"/>
                  <a:pt x="3103200" y="0"/>
                </a:cubicBezTo>
                <a:close/>
              </a:path>
            </a:pathLst>
          </a:custGeom>
          <a:solidFill>
            <a:srgbClr val="378C94">
              <a:alpha val="30000"/>
            </a:srgb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sp>
        <p:nvSpPr>
          <p:cNvPr id="24" name="Rectangle 30">
            <a:extLst>
              <a:ext uri="{FF2B5EF4-FFF2-40B4-BE49-F238E27FC236}">
                <a16:creationId xmlns:a16="http://schemas.microsoft.com/office/drawing/2014/main" id="{C99E767C-34F4-B704-DC3E-26EEEC77C7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9872" y="6494063"/>
            <a:ext cx="2844800" cy="31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33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accent6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47550D-6F77-4F43-8A17-DADF3BC2947D}" type="slidenum">
              <a:rPr lang="fr-FR" altLang="fr-FR" sz="1400" b="1" smtClean="0">
                <a:solidFill>
                  <a:srgbClr val="CB1B1B"/>
                </a:solidFill>
              </a:rPr>
              <a:pPr/>
              <a:t>4</a:t>
            </a:fld>
            <a:endParaRPr lang="fr-FR" altLang="fr-FR" sz="1400" b="1" dirty="0">
              <a:solidFill>
                <a:srgbClr val="CB1B1B"/>
              </a:solidFill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37"/>
          <a:stretch/>
        </p:blipFill>
        <p:spPr>
          <a:xfrm>
            <a:off x="0" y="6138000"/>
            <a:ext cx="2767852" cy="720000"/>
          </a:xfrm>
          <a:prstGeom prst="rect">
            <a:avLst/>
          </a:prstGeom>
        </p:spPr>
      </p:pic>
      <p:pic>
        <p:nvPicPr>
          <p:cNvPr id="16" name="Image 15" descr="Une image contenant ciel nocturne&#10;&#10;Description générée automatiquement">
            <a:extLst>
              <a:ext uri="{FF2B5EF4-FFF2-40B4-BE49-F238E27FC236}">
                <a16:creationId xmlns:a16="http://schemas.microsoft.com/office/drawing/2014/main" id="{31CC92CD-D412-EB74-CAF4-86B07E09FC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1784" y="6363376"/>
            <a:ext cx="1400401" cy="360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75EA3F7-5603-5F2B-3C54-1718A118371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077" b="16420"/>
          <a:stretch/>
        </p:blipFill>
        <p:spPr>
          <a:xfrm>
            <a:off x="2855640" y="6363376"/>
            <a:ext cx="1195163" cy="360000"/>
          </a:xfrm>
          <a:prstGeom prst="rect">
            <a:avLst/>
          </a:prstGeom>
        </p:spPr>
      </p:pic>
      <p:pic>
        <p:nvPicPr>
          <p:cNvPr id="19" name="Graphique 14">
            <a:extLst>
              <a:ext uri="{FF2B5EF4-FFF2-40B4-BE49-F238E27FC236}">
                <a16:creationId xmlns:a16="http://schemas.microsoft.com/office/drawing/2014/main" id="{BC9F49D7-BDD4-8788-E841-F81FD949F4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600056" y="6291376"/>
            <a:ext cx="504000" cy="504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3DAECF3-3EE7-E221-B9F5-E2C50350750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0406" b="10406"/>
          <a:stretch/>
        </p:blipFill>
        <p:spPr>
          <a:xfrm>
            <a:off x="8122605" y="6291376"/>
            <a:ext cx="709699" cy="504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AFA26CC-F6C9-9B6F-DCA8-CB5186BBBDE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1622" b="12201"/>
          <a:stretch/>
        </p:blipFill>
        <p:spPr>
          <a:xfrm>
            <a:off x="7353216" y="6291376"/>
            <a:ext cx="733092" cy="504000"/>
          </a:xfrm>
          <a:prstGeom prst="rect">
            <a:avLst/>
          </a:prstGeom>
        </p:spPr>
      </p:pic>
      <p:pic>
        <p:nvPicPr>
          <p:cNvPr id="23" name="Image 22" descr="Une image contenant texte, périphérique&#10;&#10;Description générée automatiquement">
            <a:extLst>
              <a:ext uri="{FF2B5EF4-FFF2-40B4-BE49-F238E27FC236}">
                <a16:creationId xmlns:a16="http://schemas.microsoft.com/office/drawing/2014/main" id="{0E97BD6C-943C-FC29-7531-550A6DB230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83095" y="6273376"/>
            <a:ext cx="528929" cy="5400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9349731" y="6281766"/>
            <a:ext cx="21822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b="1" i="1" dirty="0" smtClean="0">
                <a:solidFill>
                  <a:srgbClr val="CB1B1B"/>
                </a:solidFill>
              </a:rPr>
              <a:t>Rim Ettouri</a:t>
            </a:r>
            <a:endParaRPr lang="fr-FR" sz="1400" b="1" i="1" dirty="0" smtClean="0">
              <a:solidFill>
                <a:srgbClr val="CB1B1B"/>
              </a:solidFill>
              <a:hlinkClick r:id="rId12"/>
            </a:endParaRPr>
          </a:p>
          <a:p>
            <a:pPr algn="r"/>
            <a:r>
              <a:rPr lang="fr-FR" sz="1400" i="1" dirty="0" smtClean="0">
                <a:hlinkClick r:id="rId12"/>
              </a:rPr>
              <a:t>rim.ettouri@univ-orleans.fr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105292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8C9396-AE93-DCBD-52EF-755577C50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80000"/>
          </a:xfrm>
        </p:spPr>
        <p:txBody>
          <a:bodyPr>
            <a:normAutofit/>
          </a:bodyPr>
          <a:lstStyle/>
          <a:p>
            <a:r>
              <a:rPr lang="fr-FR" sz="4000" b="1" dirty="0">
                <a:latin typeface="+mn-lt"/>
              </a:rPr>
              <a:t>Active Implantable </a:t>
            </a:r>
            <a:r>
              <a:rPr lang="fr-FR" sz="4000" b="1" dirty="0" err="1">
                <a:latin typeface="+mn-lt"/>
              </a:rPr>
              <a:t>Medical</a:t>
            </a:r>
            <a:r>
              <a:rPr lang="fr-FR" sz="4000" b="1" dirty="0">
                <a:latin typeface="+mn-lt"/>
              </a:rPr>
              <a:t> </a:t>
            </a:r>
            <a:r>
              <a:rPr lang="fr-FR" sz="4000" b="1" dirty="0" err="1">
                <a:latin typeface="+mn-lt"/>
              </a:rPr>
              <a:t>Devices</a:t>
            </a:r>
            <a:r>
              <a:rPr lang="fr-FR" sz="4000" b="1" dirty="0">
                <a:latin typeface="+mn-lt"/>
              </a:rPr>
              <a:t> (AIMD</a:t>
            </a:r>
            <a:r>
              <a:rPr lang="fr-FR" sz="4000" b="1" dirty="0" smtClean="0">
                <a:latin typeface="+mn-lt"/>
              </a:rPr>
              <a:t>)</a:t>
            </a:r>
            <a:endParaRPr lang="fr-FR" sz="4000" b="1" dirty="0">
              <a:latin typeface="+mn-lt"/>
            </a:endParaRPr>
          </a:p>
        </p:txBody>
      </p:sp>
      <p:sp>
        <p:nvSpPr>
          <p:cNvPr id="8" name="Rectangle 30">
            <a:extLst>
              <a:ext uri="{FF2B5EF4-FFF2-40B4-BE49-F238E27FC236}">
                <a16:creationId xmlns:a16="http://schemas.microsoft.com/office/drawing/2014/main" id="{1A360369-EA6D-A35D-F2FB-72B63BB366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9872" y="6494063"/>
            <a:ext cx="2844800" cy="31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33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accent6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47550D-6F77-4F43-8A17-DADF3BC2947D}" type="slidenum">
              <a:rPr lang="fr-FR" altLang="fr-FR" sz="1400" b="1" smtClean="0">
                <a:solidFill>
                  <a:srgbClr val="CB1B1B"/>
                </a:solidFill>
              </a:rPr>
              <a:pPr/>
              <a:t>5</a:t>
            </a:fld>
            <a:endParaRPr lang="fr-FR" altLang="fr-FR" sz="1400" b="1" dirty="0">
              <a:solidFill>
                <a:srgbClr val="CB1B1B"/>
              </a:solidFill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37"/>
          <a:stretch/>
        </p:blipFill>
        <p:spPr>
          <a:xfrm>
            <a:off x="0" y="6138000"/>
            <a:ext cx="2767852" cy="720000"/>
          </a:xfrm>
          <a:prstGeom prst="rect">
            <a:avLst/>
          </a:prstGeom>
        </p:spPr>
      </p:pic>
      <p:pic>
        <p:nvPicPr>
          <p:cNvPr id="18" name="Image 17" descr="Une image contenant ciel nocturne&#10;&#10;Description générée automatiquement">
            <a:extLst>
              <a:ext uri="{FF2B5EF4-FFF2-40B4-BE49-F238E27FC236}">
                <a16:creationId xmlns:a16="http://schemas.microsoft.com/office/drawing/2014/main" id="{31CC92CD-D412-EB74-CAF4-86B07E09FC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1784" y="6363376"/>
            <a:ext cx="1400401" cy="360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75EA3F7-5603-5F2B-3C54-1718A11837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077" b="16420"/>
          <a:stretch/>
        </p:blipFill>
        <p:spPr>
          <a:xfrm>
            <a:off x="2855640" y="6363376"/>
            <a:ext cx="1195163" cy="360000"/>
          </a:xfrm>
          <a:prstGeom prst="rect">
            <a:avLst/>
          </a:prstGeom>
        </p:spPr>
      </p:pic>
      <p:pic>
        <p:nvPicPr>
          <p:cNvPr id="20" name="Graphique 14">
            <a:extLst>
              <a:ext uri="{FF2B5EF4-FFF2-40B4-BE49-F238E27FC236}">
                <a16:creationId xmlns:a16="http://schemas.microsoft.com/office/drawing/2014/main" id="{BC9F49D7-BDD4-8788-E841-F81FD949F4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600056" y="6291376"/>
            <a:ext cx="504000" cy="504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3DAECF3-3EE7-E221-B9F5-E2C50350750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0406" b="10406"/>
          <a:stretch/>
        </p:blipFill>
        <p:spPr>
          <a:xfrm>
            <a:off x="8122605" y="6291376"/>
            <a:ext cx="709699" cy="504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AFA26CC-F6C9-9B6F-DCA8-CB5186BBBDE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1622" b="12201"/>
          <a:stretch/>
        </p:blipFill>
        <p:spPr>
          <a:xfrm>
            <a:off x="7353216" y="6291376"/>
            <a:ext cx="733092" cy="504000"/>
          </a:xfrm>
          <a:prstGeom prst="rect">
            <a:avLst/>
          </a:prstGeom>
        </p:spPr>
      </p:pic>
      <p:pic>
        <p:nvPicPr>
          <p:cNvPr id="23" name="Image 22" descr="Une image contenant texte, périphérique&#10;&#10;Description générée automatiquement">
            <a:extLst>
              <a:ext uri="{FF2B5EF4-FFF2-40B4-BE49-F238E27FC236}">
                <a16:creationId xmlns:a16="http://schemas.microsoft.com/office/drawing/2014/main" id="{0E97BD6C-943C-FC29-7531-550A6DB230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83095" y="6273376"/>
            <a:ext cx="528929" cy="5400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9349731" y="6281766"/>
            <a:ext cx="21822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b="1" i="1" dirty="0" smtClean="0">
                <a:solidFill>
                  <a:srgbClr val="CB1B1B"/>
                </a:solidFill>
              </a:rPr>
              <a:t>Rim Ettouri</a:t>
            </a:r>
            <a:endParaRPr lang="fr-FR" sz="1400" b="1" i="1" dirty="0" smtClean="0">
              <a:solidFill>
                <a:srgbClr val="CB1B1B"/>
              </a:solidFill>
              <a:hlinkClick r:id="rId12"/>
            </a:endParaRPr>
          </a:p>
          <a:p>
            <a:pPr algn="r"/>
            <a:r>
              <a:rPr lang="fr-FR" sz="1400" i="1" dirty="0" smtClean="0">
                <a:hlinkClick r:id="rId12"/>
              </a:rPr>
              <a:t>rim.ettouri@univ-orleans.fr</a:t>
            </a:r>
            <a:endParaRPr lang="fr-FR" sz="1400" i="1" dirty="0"/>
          </a:p>
        </p:txBody>
      </p:sp>
      <p:sp>
        <p:nvSpPr>
          <p:cNvPr id="25" name="Rectangle 24"/>
          <p:cNvSpPr/>
          <p:nvPr/>
        </p:nvSpPr>
        <p:spPr>
          <a:xfrm>
            <a:off x="48000" y="45296"/>
            <a:ext cx="12096000" cy="6048000"/>
          </a:xfrm>
          <a:prstGeom prst="rect">
            <a:avLst/>
          </a:prstGeom>
          <a:noFill/>
          <a:ln w="114300">
            <a:solidFill>
              <a:srgbClr val="74C5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84568" y="1196752"/>
            <a:ext cx="5095200" cy="3600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6315" y="1489829"/>
            <a:ext cx="6013742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2200" b="1" dirty="0"/>
              <a:t>Devices implanted in the human body &gt; 29 days</a:t>
            </a:r>
          </a:p>
          <a:p>
            <a:pPr marL="612000" indent="-3600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200" dirty="0" smtClean="0"/>
              <a:t>Detection</a:t>
            </a:r>
            <a:r>
              <a:rPr lang="en-US" sz="2200" dirty="0"/>
              <a:t>, monitoring, </a:t>
            </a:r>
            <a:r>
              <a:rPr lang="en-US" sz="2200" dirty="0" smtClean="0"/>
              <a:t>treatment </a:t>
            </a:r>
            <a:r>
              <a:rPr lang="en-US" sz="2200" dirty="0"/>
              <a:t>of </a:t>
            </a:r>
            <a:r>
              <a:rPr lang="en-US" sz="2200" dirty="0" smtClean="0"/>
              <a:t>diseases</a:t>
            </a:r>
            <a:endParaRPr lang="en-US" sz="2200" dirty="0"/>
          </a:p>
          <a:p>
            <a:pPr marL="612000" indent="-3600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200" dirty="0" smtClean="0"/>
              <a:t>Implanted </a:t>
            </a:r>
            <a:r>
              <a:rPr lang="en-US" sz="2200" dirty="0"/>
              <a:t>as close as possible to organs</a:t>
            </a:r>
            <a:endParaRPr lang="fr-FR" sz="2200" dirty="0"/>
          </a:p>
        </p:txBody>
      </p:sp>
      <p:sp>
        <p:nvSpPr>
          <p:cNvPr id="7" name="Rectangle 6"/>
          <p:cNvSpPr/>
          <p:nvPr/>
        </p:nvSpPr>
        <p:spPr>
          <a:xfrm>
            <a:off x="586313" y="2996952"/>
            <a:ext cx="5196782" cy="2662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Evolution of </a:t>
            </a:r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AIMD</a:t>
            </a:r>
            <a:endParaRPr lang="en-US" dirty="0" smtClean="0"/>
          </a:p>
          <a:p>
            <a:pPr marL="540000" indent="-540000">
              <a:lnSpc>
                <a:spcPct val="110000"/>
              </a:lnSpc>
              <a:spcAft>
                <a:spcPts val="600"/>
              </a:spcAft>
              <a:buClr>
                <a:srgbClr val="74C5BE"/>
              </a:buClr>
              <a:buFont typeface="Wingdings" panose="05000000000000000000" pitchFamily="2" charset="2"/>
              <a:buChar char="Ü"/>
            </a:pPr>
            <a:r>
              <a:rPr lang="en-US" sz="2200" b="1" dirty="0" smtClean="0">
                <a:solidFill>
                  <a:srgbClr val="CB1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Smaller</a:t>
            </a:r>
            <a:r>
              <a:rPr lang="en-US" sz="2200" dirty="0" smtClean="0"/>
              <a:t>: Ease implantation by surgeons, closer to areas to be treated</a:t>
            </a:r>
          </a:p>
          <a:p>
            <a:pPr marL="540000" indent="-540000">
              <a:lnSpc>
                <a:spcPct val="110000"/>
              </a:lnSpc>
              <a:spcAft>
                <a:spcPts val="600"/>
              </a:spcAft>
              <a:buClr>
                <a:srgbClr val="74C5BE"/>
              </a:buClr>
              <a:buFont typeface="Wingdings" panose="05000000000000000000" pitchFamily="2" charset="2"/>
              <a:buChar char="Ü"/>
            </a:pPr>
            <a:r>
              <a:rPr lang="en-US" sz="2200" b="1" dirty="0" smtClean="0">
                <a:solidFill>
                  <a:srgbClr val="CB1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Smarter</a:t>
            </a:r>
            <a:r>
              <a:rPr lang="en-US" sz="2200" dirty="0"/>
              <a:t>: more functions (communication, monitoring…)</a:t>
            </a:r>
          </a:p>
          <a:p>
            <a:pPr marL="540000" indent="-540000">
              <a:lnSpc>
                <a:spcPct val="110000"/>
              </a:lnSpc>
              <a:spcAft>
                <a:spcPts val="600"/>
              </a:spcAft>
              <a:buClr>
                <a:srgbClr val="74C5BE"/>
              </a:buClr>
              <a:buFont typeface="Wingdings" panose="05000000000000000000" pitchFamily="2" charset="2"/>
              <a:buChar char="Ü"/>
            </a:pPr>
            <a:r>
              <a:rPr lang="en-US" sz="2200" dirty="0" smtClean="0"/>
              <a:t>Longer </a:t>
            </a:r>
            <a:r>
              <a:rPr lang="en-US" sz="2200" dirty="0"/>
              <a:t>lifetime</a:t>
            </a:r>
            <a:endParaRPr lang="fr-FR" sz="2200" dirty="0"/>
          </a:p>
        </p:txBody>
      </p:sp>
      <p:sp>
        <p:nvSpPr>
          <p:cNvPr id="14" name="Rectangle 13"/>
          <p:cNvSpPr/>
          <p:nvPr/>
        </p:nvSpPr>
        <p:spPr>
          <a:xfrm>
            <a:off x="5863681" y="4788703"/>
            <a:ext cx="6136975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dirty="0" smtClean="0"/>
              <a:t>AIMD </a:t>
            </a:r>
            <a:r>
              <a:rPr lang="en-US" sz="2000" dirty="0"/>
              <a:t>are embedded in a sealed </a:t>
            </a:r>
            <a:r>
              <a:rPr lang="en-US" sz="2000" dirty="0">
                <a:solidFill>
                  <a:srgbClr val="0000FF"/>
                </a:solidFill>
              </a:rPr>
              <a:t>titanium-based housing </a:t>
            </a:r>
          </a:p>
          <a:p>
            <a:pPr algn="ctr">
              <a:spcAft>
                <a:spcPts val="600"/>
              </a:spcAft>
            </a:pPr>
            <a:r>
              <a:rPr lang="en-US" sz="2000" b="1" dirty="0" smtClean="0">
                <a:solidFill>
                  <a:srgbClr val="0000FF"/>
                </a:solidFill>
              </a:rPr>
              <a:t>Functionalization </a:t>
            </a:r>
            <a:r>
              <a:rPr lang="en-US" sz="2000" b="1" dirty="0">
                <a:solidFill>
                  <a:srgbClr val="000000"/>
                </a:solidFill>
              </a:rPr>
              <a:t>of the housing to </a:t>
            </a:r>
            <a:r>
              <a:rPr lang="en-US" sz="2000" b="1" dirty="0" smtClean="0">
                <a:solidFill>
                  <a:srgbClr val="000000"/>
                </a:solidFill>
              </a:rPr>
              <a:t>miniaturize AIMD </a:t>
            </a:r>
            <a:r>
              <a:rPr lang="en-US" sz="2000" b="1" dirty="0">
                <a:solidFill>
                  <a:srgbClr val="000000"/>
                </a:solidFill>
              </a:rPr>
              <a:t>and integrated more functions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22200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8C9396-AE93-DCBD-52EF-755577C50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80000"/>
          </a:xfrm>
        </p:spPr>
        <p:txBody>
          <a:bodyPr>
            <a:normAutofit/>
          </a:bodyPr>
          <a:lstStyle/>
          <a:p>
            <a:r>
              <a:rPr lang="fr-FR" sz="4000" b="1" dirty="0">
                <a:latin typeface="+mn-lt"/>
              </a:rPr>
              <a:t>Why Titanium?</a:t>
            </a:r>
          </a:p>
        </p:txBody>
      </p:sp>
      <p:sp>
        <p:nvSpPr>
          <p:cNvPr id="8" name="Rectangle 30">
            <a:extLst>
              <a:ext uri="{FF2B5EF4-FFF2-40B4-BE49-F238E27FC236}">
                <a16:creationId xmlns:a16="http://schemas.microsoft.com/office/drawing/2014/main" id="{1A360369-EA6D-A35D-F2FB-72B63BB366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9872" y="6494063"/>
            <a:ext cx="2844800" cy="31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33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accent6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47550D-6F77-4F43-8A17-DADF3BC2947D}" type="slidenum">
              <a:rPr lang="fr-FR" altLang="fr-FR" sz="1400" b="1" smtClean="0">
                <a:solidFill>
                  <a:srgbClr val="CB1B1B"/>
                </a:solidFill>
              </a:rPr>
              <a:pPr/>
              <a:t>6</a:t>
            </a:fld>
            <a:endParaRPr lang="fr-FR" altLang="fr-FR" sz="1400" b="1" dirty="0">
              <a:solidFill>
                <a:srgbClr val="CB1B1B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4FDF2D6-1DB1-6D97-994B-07BC856EF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143" y="1253957"/>
            <a:ext cx="5085714" cy="359999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F0EB398-E0D2-2DB7-1A14-A0E650358052}"/>
              </a:ext>
            </a:extLst>
          </p:cNvPr>
          <p:cNvSpPr txBox="1"/>
          <p:nvPr/>
        </p:nvSpPr>
        <p:spPr>
          <a:xfrm>
            <a:off x="527107" y="3970913"/>
            <a:ext cx="4953227" cy="16903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2200" dirty="0"/>
              <a:t>The aerospace, chemical </a:t>
            </a:r>
            <a:br>
              <a:rPr lang="en-US" sz="2200" dirty="0"/>
            </a:br>
            <a:r>
              <a:rPr lang="en-US" sz="2200" dirty="0"/>
              <a:t>and medical sectors rely on titanium’s strength-to-weight ratio, </a:t>
            </a:r>
            <a:r>
              <a:rPr lang="en-US" sz="2200" dirty="0">
                <a:highlight>
                  <a:srgbClr val="F1F8EC"/>
                </a:highlight>
              </a:rPr>
              <a:t>biocompatibility</a:t>
            </a:r>
            <a:r>
              <a:rPr lang="en-US" sz="2200" dirty="0"/>
              <a:t> and </a:t>
            </a:r>
            <a:r>
              <a:rPr lang="en-US" sz="2200" dirty="0">
                <a:highlight>
                  <a:srgbClr val="F1F8EC"/>
                </a:highlight>
              </a:rPr>
              <a:t>corrosion properties</a:t>
            </a:r>
            <a:r>
              <a:rPr lang="en-US" sz="2200" dirty="0"/>
              <a:t>.</a:t>
            </a:r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A891FC15-00E0-B3C5-96C2-2210AD95B5A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CB1B1B">
                <a:tint val="45000"/>
                <a:satMod val="400000"/>
              </a:srgbClr>
            </a:duotone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6200000" flipH="1" flipV="1">
            <a:off x="2589240" y="3081446"/>
            <a:ext cx="828959" cy="835082"/>
          </a:xfrm>
          <a:prstGeom prst="rect">
            <a:avLst/>
          </a:prstGeom>
        </p:spPr>
      </p:pic>
      <p:pic>
        <p:nvPicPr>
          <p:cNvPr id="12" name="Graphique 11">
            <a:extLst>
              <a:ext uri="{FF2B5EF4-FFF2-40B4-BE49-F238E27FC236}">
                <a16:creationId xmlns:a16="http://schemas.microsoft.com/office/drawing/2014/main" id="{B77B5C9C-9B0E-DB99-86D0-89FFB716F4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CB1B1B">
                <a:tint val="45000"/>
                <a:satMod val="400000"/>
              </a:srgbClr>
            </a:duotone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-4881" t="42980"/>
          <a:stretch/>
        </p:blipFill>
        <p:spPr>
          <a:xfrm rot="2373920" flipV="1">
            <a:off x="8305567" y="1331368"/>
            <a:ext cx="666574" cy="583165"/>
          </a:xfrm>
          <a:prstGeom prst="rect">
            <a:avLst/>
          </a:prstGeom>
        </p:spPr>
      </p:pic>
      <p:sp>
        <p:nvSpPr>
          <p:cNvPr id="13" name="Espace réservé du contenu 5">
            <a:extLst>
              <a:ext uri="{FF2B5EF4-FFF2-40B4-BE49-F238E27FC236}">
                <a16:creationId xmlns:a16="http://schemas.microsoft.com/office/drawing/2014/main" id="{F30C3182-889B-85F3-C989-4EAE943A4996}"/>
              </a:ext>
            </a:extLst>
          </p:cNvPr>
          <p:cNvSpPr txBox="1">
            <a:spLocks/>
          </p:cNvSpPr>
          <p:nvPr/>
        </p:nvSpPr>
        <p:spPr>
          <a:xfrm>
            <a:off x="8638857" y="1397560"/>
            <a:ext cx="3026036" cy="4408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2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“Bio-MEMS”</a:t>
            </a:r>
          </a:p>
          <a:p>
            <a:pPr marL="0" indent="0" algn="ctr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2400" dirty="0"/>
              <a:t>Functionalizing the titanium-based housing of medical implants:</a:t>
            </a:r>
          </a:p>
          <a:p>
            <a:pPr marL="627063" indent="-285750">
              <a:lnSpc>
                <a:spcPct val="110000"/>
              </a:lnSpc>
            </a:pPr>
            <a:r>
              <a:rPr lang="en-US" sz="2400" dirty="0">
                <a:highlight>
                  <a:srgbClr val="F1F8EC"/>
                </a:highlight>
              </a:rPr>
              <a:t>Feedthroughs</a:t>
            </a:r>
          </a:p>
          <a:p>
            <a:pPr marL="627063" indent="-285750">
              <a:lnSpc>
                <a:spcPct val="110000"/>
              </a:lnSpc>
            </a:pPr>
            <a:r>
              <a:rPr lang="en-US" sz="2400" dirty="0">
                <a:highlight>
                  <a:srgbClr val="F1F8EC"/>
                </a:highlight>
              </a:rPr>
              <a:t>Embedded capacitive filter</a:t>
            </a:r>
          </a:p>
          <a:p>
            <a:pPr marL="627063" indent="-285750">
              <a:lnSpc>
                <a:spcPct val="110000"/>
              </a:lnSpc>
            </a:pPr>
            <a:r>
              <a:rPr lang="en-US" sz="2400" dirty="0">
                <a:highlight>
                  <a:srgbClr val="F1F8EC"/>
                </a:highlight>
              </a:rPr>
              <a:t>RF Antenna</a:t>
            </a:r>
          </a:p>
          <a:p>
            <a:pPr marL="627063" indent="-285750">
              <a:lnSpc>
                <a:spcPct val="110000"/>
              </a:lnSpc>
            </a:pPr>
            <a:r>
              <a:rPr lang="en-US" sz="2400" dirty="0">
                <a:highlight>
                  <a:srgbClr val="F1F8EC"/>
                </a:highlight>
              </a:rPr>
              <a:t>Electrodes / Sensors</a:t>
            </a:r>
            <a:endParaRPr lang="fr-FR" sz="2400" dirty="0">
              <a:highlight>
                <a:srgbClr val="F1F8EC"/>
              </a:highlight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37"/>
          <a:stretch/>
        </p:blipFill>
        <p:spPr>
          <a:xfrm>
            <a:off x="0" y="6138000"/>
            <a:ext cx="2767852" cy="720000"/>
          </a:xfrm>
          <a:prstGeom prst="rect">
            <a:avLst/>
          </a:prstGeom>
        </p:spPr>
      </p:pic>
      <p:pic>
        <p:nvPicPr>
          <p:cNvPr id="18" name="Image 17" descr="Une image contenant ciel nocturne&#10;&#10;Description générée automatiquement">
            <a:extLst>
              <a:ext uri="{FF2B5EF4-FFF2-40B4-BE49-F238E27FC236}">
                <a16:creationId xmlns:a16="http://schemas.microsoft.com/office/drawing/2014/main" id="{31CC92CD-D412-EB74-CAF4-86B07E09FC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51784" y="6363376"/>
            <a:ext cx="1400401" cy="360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75EA3F7-5603-5F2B-3C54-1718A118371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5077" b="16420"/>
          <a:stretch/>
        </p:blipFill>
        <p:spPr>
          <a:xfrm>
            <a:off x="2855640" y="6363376"/>
            <a:ext cx="1195163" cy="360000"/>
          </a:xfrm>
          <a:prstGeom prst="rect">
            <a:avLst/>
          </a:prstGeom>
        </p:spPr>
      </p:pic>
      <p:pic>
        <p:nvPicPr>
          <p:cNvPr id="20" name="Graphique 14">
            <a:extLst>
              <a:ext uri="{FF2B5EF4-FFF2-40B4-BE49-F238E27FC236}">
                <a16:creationId xmlns:a16="http://schemas.microsoft.com/office/drawing/2014/main" id="{BC9F49D7-BDD4-8788-E841-F81FD949F43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600056" y="6291376"/>
            <a:ext cx="504000" cy="504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3DAECF3-3EE7-E221-B9F5-E2C50350750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0406" b="10406"/>
          <a:stretch/>
        </p:blipFill>
        <p:spPr>
          <a:xfrm>
            <a:off x="8122605" y="6291376"/>
            <a:ext cx="709699" cy="504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AFA26CC-F6C9-9B6F-DCA8-CB5186BBBDE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1622" b="12201"/>
          <a:stretch/>
        </p:blipFill>
        <p:spPr>
          <a:xfrm>
            <a:off x="7353216" y="6291376"/>
            <a:ext cx="733092" cy="504000"/>
          </a:xfrm>
          <a:prstGeom prst="rect">
            <a:avLst/>
          </a:prstGeom>
        </p:spPr>
      </p:pic>
      <p:pic>
        <p:nvPicPr>
          <p:cNvPr id="23" name="Image 22" descr="Une image contenant texte, périphérique&#10;&#10;Description générée automatiquement">
            <a:extLst>
              <a:ext uri="{FF2B5EF4-FFF2-40B4-BE49-F238E27FC236}">
                <a16:creationId xmlns:a16="http://schemas.microsoft.com/office/drawing/2014/main" id="{0E97BD6C-943C-FC29-7531-550A6DB2302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83095" y="6273376"/>
            <a:ext cx="528929" cy="5400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9349731" y="6281766"/>
            <a:ext cx="21822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b="1" i="1" dirty="0" smtClean="0">
                <a:solidFill>
                  <a:srgbClr val="CB1B1B"/>
                </a:solidFill>
              </a:rPr>
              <a:t>Rim Ettouri</a:t>
            </a:r>
            <a:endParaRPr lang="fr-FR" sz="1400" b="1" i="1" dirty="0" smtClean="0">
              <a:solidFill>
                <a:srgbClr val="CB1B1B"/>
              </a:solidFill>
              <a:hlinkClick r:id="rId15"/>
            </a:endParaRPr>
          </a:p>
          <a:p>
            <a:pPr algn="r"/>
            <a:r>
              <a:rPr lang="fr-FR" sz="1400" i="1" dirty="0" smtClean="0">
                <a:hlinkClick r:id="rId15"/>
              </a:rPr>
              <a:t>rim.ettouri@univ-orleans.fr</a:t>
            </a:r>
            <a:endParaRPr lang="fr-FR" sz="1400" i="1" dirty="0"/>
          </a:p>
        </p:txBody>
      </p:sp>
      <p:sp>
        <p:nvSpPr>
          <p:cNvPr id="25" name="Rectangle 24"/>
          <p:cNvSpPr/>
          <p:nvPr/>
        </p:nvSpPr>
        <p:spPr>
          <a:xfrm>
            <a:off x="48000" y="45296"/>
            <a:ext cx="12096000" cy="6048000"/>
          </a:xfrm>
          <a:prstGeom prst="rect">
            <a:avLst/>
          </a:prstGeom>
          <a:noFill/>
          <a:ln w="114300">
            <a:solidFill>
              <a:srgbClr val="74C5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9669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8C9396-AE93-DCBD-52EF-755577C50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80000"/>
          </a:xfrm>
        </p:spPr>
        <p:txBody>
          <a:bodyPr>
            <a:normAutofit/>
          </a:bodyPr>
          <a:lstStyle/>
          <a:p>
            <a:r>
              <a:rPr lang="fr-FR" sz="4000" b="1" dirty="0">
                <a:latin typeface="+mn-lt"/>
              </a:rPr>
              <a:t>Why Titanium?</a:t>
            </a:r>
          </a:p>
        </p:txBody>
      </p:sp>
      <p:sp>
        <p:nvSpPr>
          <p:cNvPr id="8" name="Rectangle 30">
            <a:extLst>
              <a:ext uri="{FF2B5EF4-FFF2-40B4-BE49-F238E27FC236}">
                <a16:creationId xmlns:a16="http://schemas.microsoft.com/office/drawing/2014/main" id="{1A360369-EA6D-A35D-F2FB-72B63BB366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9872" y="6494063"/>
            <a:ext cx="2844800" cy="31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33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accent6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47550D-6F77-4F43-8A17-DADF3BC2947D}" type="slidenum">
              <a:rPr lang="fr-FR" altLang="fr-FR" sz="1400" b="1" smtClean="0">
                <a:solidFill>
                  <a:srgbClr val="CB1B1B"/>
                </a:solidFill>
              </a:rPr>
              <a:pPr/>
              <a:t>7</a:t>
            </a:fld>
            <a:endParaRPr lang="fr-FR" altLang="fr-FR" sz="1400" b="1" dirty="0">
              <a:solidFill>
                <a:srgbClr val="CB1B1B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4FDF2D6-1DB1-6D97-994B-07BC856EF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144" y="1253957"/>
            <a:ext cx="5085712" cy="3599999"/>
          </a:xfrm>
          <a:prstGeom prst="rect">
            <a:avLst/>
          </a:prstGeom>
        </p:spPr>
      </p:pic>
      <p:pic>
        <p:nvPicPr>
          <p:cNvPr id="12" name="Graphique 11">
            <a:extLst>
              <a:ext uri="{FF2B5EF4-FFF2-40B4-BE49-F238E27FC236}">
                <a16:creationId xmlns:a16="http://schemas.microsoft.com/office/drawing/2014/main" id="{B77B5C9C-9B0E-DB99-86D0-89FFB716F4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CB1B1B">
                <a:tint val="45000"/>
                <a:satMod val="400000"/>
              </a:srgbClr>
            </a:duotone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-4881" t="42980"/>
          <a:stretch/>
        </p:blipFill>
        <p:spPr>
          <a:xfrm rot="2373920" flipV="1">
            <a:off x="8305567" y="1331368"/>
            <a:ext cx="666574" cy="583165"/>
          </a:xfrm>
          <a:prstGeom prst="rect">
            <a:avLst/>
          </a:prstGeom>
        </p:spPr>
      </p:pic>
      <p:sp>
        <p:nvSpPr>
          <p:cNvPr id="13" name="Espace réservé du contenu 5">
            <a:extLst>
              <a:ext uri="{FF2B5EF4-FFF2-40B4-BE49-F238E27FC236}">
                <a16:creationId xmlns:a16="http://schemas.microsoft.com/office/drawing/2014/main" id="{F30C3182-889B-85F3-C989-4EAE943A4996}"/>
              </a:ext>
            </a:extLst>
          </p:cNvPr>
          <p:cNvSpPr txBox="1">
            <a:spLocks/>
          </p:cNvSpPr>
          <p:nvPr/>
        </p:nvSpPr>
        <p:spPr>
          <a:xfrm>
            <a:off x="8638857" y="1397560"/>
            <a:ext cx="3026036" cy="4408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2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“Bio-MEMS”</a:t>
            </a:r>
          </a:p>
          <a:p>
            <a:pPr marL="0" indent="0" algn="ctr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2400" dirty="0"/>
              <a:t>Functionalizing the titanium-based housing of medical implants:</a:t>
            </a:r>
          </a:p>
          <a:p>
            <a:pPr marL="627063" indent="-285750">
              <a:lnSpc>
                <a:spcPct val="110000"/>
              </a:lnSpc>
            </a:pPr>
            <a:r>
              <a:rPr lang="en-US" sz="2400" dirty="0">
                <a:highlight>
                  <a:srgbClr val="F1F8EC"/>
                </a:highlight>
              </a:rPr>
              <a:t>Feedthroughs</a:t>
            </a:r>
          </a:p>
          <a:p>
            <a:pPr marL="627063" indent="-285750">
              <a:lnSpc>
                <a:spcPct val="110000"/>
              </a:lnSpc>
            </a:pPr>
            <a:r>
              <a:rPr lang="en-US" sz="2400" dirty="0">
                <a:highlight>
                  <a:srgbClr val="F1F8EC"/>
                </a:highlight>
              </a:rPr>
              <a:t>Embedded capacitive filter</a:t>
            </a:r>
          </a:p>
          <a:p>
            <a:pPr marL="627063" indent="-285750">
              <a:lnSpc>
                <a:spcPct val="110000"/>
              </a:lnSpc>
            </a:pPr>
            <a:r>
              <a:rPr lang="en-US" sz="2400" dirty="0">
                <a:highlight>
                  <a:srgbClr val="F1F8EC"/>
                </a:highlight>
              </a:rPr>
              <a:t>RF Antenna</a:t>
            </a:r>
          </a:p>
          <a:p>
            <a:pPr marL="627063" indent="-285750">
              <a:lnSpc>
                <a:spcPct val="110000"/>
              </a:lnSpc>
            </a:pPr>
            <a:r>
              <a:rPr lang="en-US" sz="2400" dirty="0">
                <a:highlight>
                  <a:srgbClr val="F1F8EC"/>
                </a:highlight>
              </a:rPr>
              <a:t>Electrodes / Sensors</a:t>
            </a:r>
            <a:endParaRPr lang="fr-FR" sz="2400" dirty="0">
              <a:highlight>
                <a:srgbClr val="F1F8EC"/>
              </a:highlight>
            </a:endParaRPr>
          </a:p>
        </p:txBody>
      </p:sp>
      <p:pic>
        <p:nvPicPr>
          <p:cNvPr id="14" name="Espace réservé du contenu 6">
            <a:extLst>
              <a:ext uri="{FF2B5EF4-FFF2-40B4-BE49-F238E27FC236}">
                <a16:creationId xmlns:a16="http://schemas.microsoft.com/office/drawing/2014/main" id="{2CC184FC-7F75-6A9B-B226-5132E5A2A66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7"/>
          <a:stretch>
            <a:fillRect/>
          </a:stretch>
        </p:blipFill>
        <p:spPr>
          <a:xfrm>
            <a:off x="694588" y="1629000"/>
            <a:ext cx="1908000" cy="3412191"/>
          </a:xfr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AC2D5AF-0EBF-5AFC-BF63-861A7DEA78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6089" y="3092698"/>
            <a:ext cx="1908000" cy="2547495"/>
          </a:xfrm>
          <a:prstGeom prst="rect">
            <a:avLst/>
          </a:prstGeom>
        </p:spPr>
      </p:pic>
      <p:pic>
        <p:nvPicPr>
          <p:cNvPr id="16" name="Graphique 15">
            <a:extLst>
              <a:ext uri="{FF2B5EF4-FFF2-40B4-BE49-F238E27FC236}">
                <a16:creationId xmlns:a16="http://schemas.microsoft.com/office/drawing/2014/main" id="{18A9F7C0-7631-C2A4-B89C-DE252872E3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rot="5400000" flipV="1">
            <a:off x="2757741" y="1974253"/>
            <a:ext cx="900000" cy="104126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33C5893F-9E12-F020-64A8-01898E6E5B5F}"/>
              </a:ext>
            </a:extLst>
          </p:cNvPr>
          <p:cNvSpPr txBox="1"/>
          <p:nvPr/>
        </p:nvSpPr>
        <p:spPr>
          <a:xfrm>
            <a:off x="694589" y="5186076"/>
            <a:ext cx="1992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Courtesy of </a:t>
            </a:r>
            <a:r>
              <a:rPr lang="en-US" sz="1200" i="1" dirty="0" err="1"/>
              <a:t>MicroPort</a:t>
            </a:r>
            <a:r>
              <a:rPr lang="en-US" sz="1200" i="1" dirty="0"/>
              <a:t> CRM</a:t>
            </a:r>
          </a:p>
          <a:p>
            <a:pPr algn="ctr"/>
            <a:r>
              <a:rPr lang="en-US" sz="1200" i="1" dirty="0"/>
              <a:t> (ex SORIN CRM)</a:t>
            </a: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37"/>
          <a:stretch/>
        </p:blipFill>
        <p:spPr>
          <a:xfrm>
            <a:off x="0" y="6138000"/>
            <a:ext cx="2767852" cy="720000"/>
          </a:xfrm>
          <a:prstGeom prst="rect">
            <a:avLst/>
          </a:prstGeom>
        </p:spPr>
      </p:pic>
      <p:pic>
        <p:nvPicPr>
          <p:cNvPr id="22" name="Image 21" descr="Une image contenant ciel nocturne&#10;&#10;Description générée automatiquement">
            <a:extLst>
              <a:ext uri="{FF2B5EF4-FFF2-40B4-BE49-F238E27FC236}">
                <a16:creationId xmlns:a16="http://schemas.microsoft.com/office/drawing/2014/main" id="{31CC92CD-D412-EB74-CAF4-86B07E09FC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51784" y="6363376"/>
            <a:ext cx="1400401" cy="360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75EA3F7-5603-5F2B-3C54-1718A118371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5077" b="16420"/>
          <a:stretch/>
        </p:blipFill>
        <p:spPr>
          <a:xfrm>
            <a:off x="2855640" y="6363376"/>
            <a:ext cx="1195163" cy="360000"/>
          </a:xfrm>
          <a:prstGeom prst="rect">
            <a:avLst/>
          </a:prstGeom>
        </p:spPr>
      </p:pic>
      <p:pic>
        <p:nvPicPr>
          <p:cNvPr id="24" name="Graphique 14">
            <a:extLst>
              <a:ext uri="{FF2B5EF4-FFF2-40B4-BE49-F238E27FC236}">
                <a16:creationId xmlns:a16="http://schemas.microsoft.com/office/drawing/2014/main" id="{BC9F49D7-BDD4-8788-E841-F81FD949F43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6600056" y="6291376"/>
            <a:ext cx="504000" cy="5040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53DAECF3-3EE7-E221-B9F5-E2C503507500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10406" b="10406"/>
          <a:stretch/>
        </p:blipFill>
        <p:spPr>
          <a:xfrm>
            <a:off x="8122605" y="6291376"/>
            <a:ext cx="709699" cy="5040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3AFA26CC-F6C9-9B6F-DCA8-CB5186BBBDED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1622" b="12201"/>
          <a:stretch/>
        </p:blipFill>
        <p:spPr>
          <a:xfrm>
            <a:off x="7353216" y="6291376"/>
            <a:ext cx="733092" cy="504000"/>
          </a:xfrm>
          <a:prstGeom prst="rect">
            <a:avLst/>
          </a:prstGeom>
        </p:spPr>
      </p:pic>
      <p:pic>
        <p:nvPicPr>
          <p:cNvPr id="27" name="Image 26" descr="Une image contenant texte, périphérique&#10;&#10;Description générée automatiquement">
            <a:extLst>
              <a:ext uri="{FF2B5EF4-FFF2-40B4-BE49-F238E27FC236}">
                <a16:creationId xmlns:a16="http://schemas.microsoft.com/office/drawing/2014/main" id="{0E97BD6C-943C-FC29-7531-550A6DB2302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783095" y="6273376"/>
            <a:ext cx="528929" cy="54000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9349731" y="6281766"/>
            <a:ext cx="21822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b="1" i="1" dirty="0" smtClean="0">
                <a:solidFill>
                  <a:srgbClr val="CB1B1B"/>
                </a:solidFill>
              </a:rPr>
              <a:t>Rim Ettouri</a:t>
            </a:r>
            <a:endParaRPr lang="fr-FR" sz="1400" b="1" i="1" dirty="0" smtClean="0">
              <a:solidFill>
                <a:srgbClr val="CB1B1B"/>
              </a:solidFill>
              <a:hlinkClick r:id="rId19"/>
            </a:endParaRPr>
          </a:p>
          <a:p>
            <a:pPr algn="r"/>
            <a:r>
              <a:rPr lang="fr-FR" sz="1400" i="1" dirty="0" smtClean="0">
                <a:hlinkClick r:id="rId19"/>
              </a:rPr>
              <a:t>rim.ettouri@univ-orleans.fr</a:t>
            </a:r>
            <a:endParaRPr lang="fr-FR" sz="1400" i="1" dirty="0"/>
          </a:p>
        </p:txBody>
      </p:sp>
      <p:sp>
        <p:nvSpPr>
          <p:cNvPr id="29" name="Rectangle 28"/>
          <p:cNvSpPr/>
          <p:nvPr/>
        </p:nvSpPr>
        <p:spPr>
          <a:xfrm>
            <a:off x="48000" y="45296"/>
            <a:ext cx="12096000" cy="6048000"/>
          </a:xfrm>
          <a:prstGeom prst="rect">
            <a:avLst/>
          </a:prstGeom>
          <a:noFill/>
          <a:ln w="114300">
            <a:solidFill>
              <a:srgbClr val="74C5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427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8C9396-AE93-DCBD-52EF-755577C50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80000"/>
          </a:xfrm>
        </p:spPr>
        <p:txBody>
          <a:bodyPr>
            <a:normAutofit/>
          </a:bodyPr>
          <a:lstStyle/>
          <a:p>
            <a:r>
              <a:rPr lang="fr-FR" sz="4000" b="1" dirty="0">
                <a:latin typeface="+mn-lt"/>
              </a:rPr>
              <a:t>Sampling of </a:t>
            </a:r>
            <a:r>
              <a:rPr lang="fr-FR" sz="4000" b="1" dirty="0" err="1">
                <a:latin typeface="+mn-lt"/>
              </a:rPr>
              <a:t>Current</a:t>
            </a:r>
            <a:r>
              <a:rPr lang="fr-FR" sz="4000" b="1" dirty="0">
                <a:latin typeface="+mn-lt"/>
              </a:rPr>
              <a:t> </a:t>
            </a:r>
            <a:r>
              <a:rPr lang="fr-FR" sz="4000" b="1" dirty="0" err="1">
                <a:latin typeface="+mn-lt"/>
              </a:rPr>
              <a:t>Projects</a:t>
            </a:r>
            <a:endParaRPr lang="fr-FR" sz="4000" b="1" dirty="0">
              <a:latin typeface="+mn-lt"/>
            </a:endParaRPr>
          </a:p>
        </p:txBody>
      </p:sp>
      <p:sp>
        <p:nvSpPr>
          <p:cNvPr id="8" name="Rectangle 30">
            <a:extLst>
              <a:ext uri="{FF2B5EF4-FFF2-40B4-BE49-F238E27FC236}">
                <a16:creationId xmlns:a16="http://schemas.microsoft.com/office/drawing/2014/main" id="{576604CB-23AF-5230-A1CB-0F53A6B61A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9872" y="6494063"/>
            <a:ext cx="2844800" cy="31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33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accent6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47550D-6F77-4F43-8A17-DADF3BC2947D}" type="slidenum">
              <a:rPr lang="fr-FR" altLang="fr-FR" sz="1400" b="1" smtClean="0">
                <a:solidFill>
                  <a:srgbClr val="FFC000"/>
                </a:solidFill>
              </a:rPr>
              <a:pPr/>
              <a:t>8</a:t>
            </a:fld>
            <a:endParaRPr lang="fr-FR" altLang="fr-FR" sz="1400" b="1" dirty="0">
              <a:solidFill>
                <a:srgbClr val="FFC000"/>
              </a:solidFill>
            </a:endParaRPr>
          </a:p>
        </p:txBody>
      </p:sp>
      <p:sp>
        <p:nvSpPr>
          <p:cNvPr id="12" name="Ovale 5">
            <a:extLst>
              <a:ext uri="{FF2B5EF4-FFF2-40B4-BE49-F238E27FC236}">
                <a16:creationId xmlns:a16="http://schemas.microsoft.com/office/drawing/2014/main" id="{F5B8E6CD-4FE2-547C-4E5D-8670B69A5FA9}"/>
              </a:ext>
            </a:extLst>
          </p:cNvPr>
          <p:cNvSpPr/>
          <p:nvPr/>
        </p:nvSpPr>
        <p:spPr>
          <a:xfrm>
            <a:off x="7005579" y="1340768"/>
            <a:ext cx="1160580" cy="116058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ts val="2000"/>
              </a:lnSpc>
            </a:pPr>
            <a:r>
              <a:rPr lang="fr-FR" sz="2400" b="1" dirty="0" smtClean="0">
                <a:solidFill>
                  <a:schemeClr val="accent3"/>
                </a:solidFill>
              </a:rPr>
              <a:t>2021 </a:t>
            </a:r>
            <a:r>
              <a:rPr lang="fr-FR" sz="2400" b="1" dirty="0">
                <a:solidFill>
                  <a:schemeClr val="accent3"/>
                </a:solidFill>
              </a:rPr>
              <a:t>- </a:t>
            </a:r>
            <a:r>
              <a:rPr lang="fr-FR" sz="2400" b="1" dirty="0" smtClean="0">
                <a:solidFill>
                  <a:schemeClr val="accent3"/>
                </a:solidFill>
              </a:rPr>
              <a:t>2024</a:t>
            </a:r>
            <a:endParaRPr lang="fr-FR" sz="2400" b="1" dirty="0">
              <a:solidFill>
                <a:schemeClr val="accent3"/>
              </a:solidFill>
            </a:endParaRPr>
          </a:p>
        </p:txBody>
      </p:sp>
      <p:sp>
        <p:nvSpPr>
          <p:cNvPr id="39" name="Espace réservé du texte 15">
            <a:extLst>
              <a:ext uri="{FF2B5EF4-FFF2-40B4-BE49-F238E27FC236}">
                <a16:creationId xmlns:a16="http://schemas.microsoft.com/office/drawing/2014/main" id="{EBB6C98C-0736-7DA1-1EFC-43265701AC19}"/>
              </a:ext>
            </a:extLst>
          </p:cNvPr>
          <p:cNvSpPr txBox="1">
            <a:spLocks/>
          </p:cNvSpPr>
          <p:nvPr/>
        </p:nvSpPr>
        <p:spPr>
          <a:xfrm>
            <a:off x="6505869" y="3031645"/>
            <a:ext cx="2160000" cy="4933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 err="1">
                <a:solidFill>
                  <a:schemeClr val="bg1">
                    <a:lumMod val="50000"/>
                  </a:schemeClr>
                </a:solidFill>
              </a:rPr>
              <a:t>ProTiMe</a:t>
            </a:r>
            <a:endParaRPr lang="en-US" sz="1600" b="1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US" sz="1400" i="1" u="sng" dirty="0">
                <a:solidFill>
                  <a:schemeClr val="tx1"/>
                </a:solidFill>
              </a:rPr>
              <a:t>ARD CVL </a:t>
            </a:r>
            <a:r>
              <a:rPr lang="en-US" sz="1400" i="1" u="sng" dirty="0" err="1">
                <a:solidFill>
                  <a:schemeClr val="tx1"/>
                </a:solidFill>
              </a:rPr>
              <a:t>Microélectronique</a:t>
            </a:r>
            <a:endParaRPr lang="en-US" sz="1400" i="1" u="sng" dirty="0">
              <a:solidFill>
                <a:schemeClr val="tx1"/>
              </a:solidFill>
            </a:endParaRPr>
          </a:p>
        </p:txBody>
      </p:sp>
      <p:sp>
        <p:nvSpPr>
          <p:cNvPr id="40" name="Espace réservé du texte 16">
            <a:extLst>
              <a:ext uri="{FF2B5EF4-FFF2-40B4-BE49-F238E27FC236}">
                <a16:creationId xmlns:a16="http://schemas.microsoft.com/office/drawing/2014/main" id="{BB24E87A-E97B-A604-CEE2-F4C5853F7A80}"/>
              </a:ext>
            </a:extLst>
          </p:cNvPr>
          <p:cNvSpPr txBox="1">
            <a:spLocks/>
          </p:cNvSpPr>
          <p:nvPr/>
        </p:nvSpPr>
        <p:spPr>
          <a:xfrm>
            <a:off x="6587897" y="3599257"/>
            <a:ext cx="1995944" cy="11142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/>
              <a:t>Post-process characterization of titanium-based surfaces for implantable medical devices.</a:t>
            </a:r>
          </a:p>
        </p:txBody>
      </p:sp>
      <p:pic>
        <p:nvPicPr>
          <p:cNvPr id="7" name="Image 6" descr="Une image contenant intérieur, plafond, plancher, gens&#10;&#10;Description générée automatiquement">
            <a:extLst>
              <a:ext uri="{FF2B5EF4-FFF2-40B4-BE49-F238E27FC236}">
                <a16:creationId xmlns:a16="http://schemas.microsoft.com/office/drawing/2014/main" id="{3625F46B-2FBF-714C-2D6A-3CD0F4B365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23" t="22189"/>
          <a:stretch/>
        </p:blipFill>
        <p:spPr>
          <a:xfrm>
            <a:off x="9067574" y="393509"/>
            <a:ext cx="2768025" cy="4320000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ADC1B636-F839-E7E4-980D-06943E0238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869" y="5229200"/>
            <a:ext cx="720000" cy="540000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DF8BF20D-9866-4CF3-924D-AE8EE52F9C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52" t="16595" r="7126" b="15191"/>
          <a:stretch/>
        </p:blipFill>
        <p:spPr>
          <a:xfrm>
            <a:off x="7770159" y="4941168"/>
            <a:ext cx="792000" cy="276155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5C5462C5-8523-714F-7E61-BA13C8B828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6917" y="4941168"/>
            <a:ext cx="840002" cy="252000"/>
          </a:xfrm>
          <a:prstGeom prst="rect">
            <a:avLst/>
          </a:prstGeom>
        </p:spPr>
      </p:pic>
      <p:sp>
        <p:nvSpPr>
          <p:cNvPr id="47" name="ZoneTexte 46">
            <a:extLst>
              <a:ext uri="{FF2B5EF4-FFF2-40B4-BE49-F238E27FC236}">
                <a16:creationId xmlns:a16="http://schemas.microsoft.com/office/drawing/2014/main" id="{19C1BBCF-A6BF-1DE3-8EC1-5D1AFA0F1AF5}"/>
              </a:ext>
            </a:extLst>
          </p:cNvPr>
          <p:cNvSpPr txBox="1"/>
          <p:nvPr/>
        </p:nvSpPr>
        <p:spPr>
          <a:xfrm>
            <a:off x="9336360" y="4979880"/>
            <a:ext cx="115200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b="1" i="1" dirty="0"/>
              <a:t>C²P²L </a:t>
            </a:r>
            <a:r>
              <a:rPr lang="en-US" sz="1200" i="1" dirty="0"/>
              <a:t>Platform</a:t>
            </a:r>
          </a:p>
          <a:p>
            <a:pPr algn="ctr"/>
            <a:r>
              <a:rPr lang="en-US" sz="1200" i="1" dirty="0"/>
              <a:t>Clean room (GREMI)</a:t>
            </a:r>
          </a:p>
        </p:txBody>
      </p:sp>
      <p:pic>
        <p:nvPicPr>
          <p:cNvPr id="49" name="Image 48" descr="Une image contenant texte, périphérique&#10;&#10;Description générée automatiquement">
            <a:extLst>
              <a:ext uri="{FF2B5EF4-FFF2-40B4-BE49-F238E27FC236}">
                <a16:creationId xmlns:a16="http://schemas.microsoft.com/office/drawing/2014/main" id="{DB1E45CA-0F0A-D80F-DCE5-47B0F75253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88488" y="4905272"/>
            <a:ext cx="952072" cy="972000"/>
          </a:xfrm>
          <a:prstGeom prst="rect">
            <a:avLst/>
          </a:prstGeom>
        </p:spPr>
      </p:pic>
      <p:sp>
        <p:nvSpPr>
          <p:cNvPr id="29" name="Espace réservé du contenu 8">
            <a:extLst>
              <a:ext uri="{FF2B5EF4-FFF2-40B4-BE49-F238E27FC236}">
                <a16:creationId xmlns:a16="http://schemas.microsoft.com/office/drawing/2014/main" id="{A4302AD6-0F27-729D-65B0-782C42B2D638}"/>
              </a:ext>
            </a:extLst>
          </p:cNvPr>
          <p:cNvSpPr txBox="1">
            <a:spLocks/>
          </p:cNvSpPr>
          <p:nvPr/>
        </p:nvSpPr>
        <p:spPr>
          <a:xfrm>
            <a:off x="556863" y="1340768"/>
            <a:ext cx="5472000" cy="449475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fr-FR" sz="2400" b="1" dirty="0" err="1">
                <a:solidFill>
                  <a:srgbClr val="378C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4D1"/>
                </a:highlight>
              </a:rPr>
              <a:t>ProTiMe</a:t>
            </a:r>
            <a:endParaRPr lang="fr-FR" sz="2400" b="1" dirty="0">
              <a:solidFill>
                <a:srgbClr val="378C9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4D1"/>
              </a:highlight>
            </a:endParaRPr>
          </a:p>
          <a:p>
            <a:pPr marL="0" indent="271463">
              <a:lnSpc>
                <a:spcPct val="11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000" b="1" dirty="0">
                <a:solidFill>
                  <a:srgbClr val="385723"/>
                </a:solidFill>
              </a:rPr>
              <a:t>Realization and characterization of micro/nano-structured titanium-based surfaces</a:t>
            </a:r>
          </a:p>
          <a:p>
            <a:pPr marL="625475" lvl="2" indent="-358775" algn="just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600" dirty="0"/>
              <a:t>Micro/</a:t>
            </a:r>
            <a:r>
              <a:rPr lang="en-US" sz="1600" dirty="0" err="1"/>
              <a:t>nanostructuring</a:t>
            </a:r>
            <a:r>
              <a:rPr lang="en-US" sz="1600" dirty="0"/>
              <a:t> of titanium by etching it through micro/nanostructured polymer surfaces.</a:t>
            </a:r>
          </a:p>
          <a:p>
            <a:pPr marL="625475" lvl="2" indent="-358775" algn="just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600" dirty="0"/>
              <a:t>Analysis of the structure and chemical composition of titanium after etching.</a:t>
            </a:r>
          </a:p>
          <a:p>
            <a:pPr marL="0" indent="271463">
              <a:lnSpc>
                <a:spcPct val="110000"/>
              </a:lnSpc>
              <a:spcBef>
                <a:spcPts val="1800"/>
              </a:spcBef>
              <a:buFont typeface="+mj-lt"/>
              <a:buAutoNum type="arabicPeriod"/>
              <a:tabLst>
                <a:tab pos="354013" algn="l"/>
              </a:tabLst>
            </a:pPr>
            <a:r>
              <a:rPr lang="en-US" sz="2000" b="1" dirty="0">
                <a:solidFill>
                  <a:srgbClr val="385723"/>
                </a:solidFill>
              </a:rPr>
              <a:t>Characterization of processed titanium surfaces</a:t>
            </a:r>
          </a:p>
          <a:p>
            <a:pPr marL="625475" lvl="2" indent="-358775" algn="just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600" dirty="0"/>
              <a:t>Influence of the nature of the titanium surface on the biocompatibility.</a:t>
            </a:r>
            <a:endParaRPr lang="en-US" sz="1600" dirty="0">
              <a:highlight>
                <a:srgbClr val="FFFF00"/>
              </a:highlight>
            </a:endParaRPr>
          </a:p>
          <a:p>
            <a:pPr marL="625475" lvl="2" indent="-358775" algn="just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600" dirty="0"/>
              <a:t>Study of the contamination the substrate surface.</a:t>
            </a:r>
            <a:endParaRPr lang="fr-FR" sz="1600" dirty="0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37"/>
          <a:stretch/>
        </p:blipFill>
        <p:spPr>
          <a:xfrm>
            <a:off x="0" y="6138000"/>
            <a:ext cx="2767852" cy="720000"/>
          </a:xfrm>
          <a:prstGeom prst="rect">
            <a:avLst/>
          </a:prstGeom>
        </p:spPr>
      </p:pic>
      <p:pic>
        <p:nvPicPr>
          <p:cNvPr id="20" name="Image 19" descr="Une image contenant ciel nocturne&#10;&#10;Description générée automatiquement">
            <a:extLst>
              <a:ext uri="{FF2B5EF4-FFF2-40B4-BE49-F238E27FC236}">
                <a16:creationId xmlns:a16="http://schemas.microsoft.com/office/drawing/2014/main" id="{31CC92CD-D412-EB74-CAF4-86B07E09FC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51784" y="6363376"/>
            <a:ext cx="1400401" cy="360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75EA3F7-5603-5F2B-3C54-1718A11837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077" b="16420"/>
          <a:stretch/>
        </p:blipFill>
        <p:spPr>
          <a:xfrm>
            <a:off x="2855640" y="6363376"/>
            <a:ext cx="1195163" cy="360000"/>
          </a:xfrm>
          <a:prstGeom prst="rect">
            <a:avLst/>
          </a:prstGeom>
        </p:spPr>
      </p:pic>
      <p:pic>
        <p:nvPicPr>
          <p:cNvPr id="22" name="Graphique 14">
            <a:extLst>
              <a:ext uri="{FF2B5EF4-FFF2-40B4-BE49-F238E27FC236}">
                <a16:creationId xmlns:a16="http://schemas.microsoft.com/office/drawing/2014/main" id="{BC9F49D7-BDD4-8788-E841-F81FD949F43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600056" y="6291376"/>
            <a:ext cx="504000" cy="504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53DAECF3-3EE7-E221-B9F5-E2C50350750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0406" b="10406"/>
          <a:stretch/>
        </p:blipFill>
        <p:spPr>
          <a:xfrm>
            <a:off x="8122605" y="6291376"/>
            <a:ext cx="709699" cy="504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AFA26CC-F6C9-9B6F-DCA8-CB5186BBBDE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1622" b="12201"/>
          <a:stretch/>
        </p:blipFill>
        <p:spPr>
          <a:xfrm>
            <a:off x="7353216" y="6291376"/>
            <a:ext cx="733092" cy="504000"/>
          </a:xfrm>
          <a:prstGeom prst="rect">
            <a:avLst/>
          </a:prstGeom>
        </p:spPr>
      </p:pic>
      <p:pic>
        <p:nvPicPr>
          <p:cNvPr id="25" name="Image 24" descr="Une image contenant texte, périphérique&#10;&#10;Description générée automatiquement">
            <a:extLst>
              <a:ext uri="{FF2B5EF4-FFF2-40B4-BE49-F238E27FC236}">
                <a16:creationId xmlns:a16="http://schemas.microsoft.com/office/drawing/2014/main" id="{0E97BD6C-943C-FC29-7531-550A6DB230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3095" y="6273376"/>
            <a:ext cx="528929" cy="5400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9349731" y="6281766"/>
            <a:ext cx="21822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b="1" i="1" dirty="0" smtClean="0">
                <a:solidFill>
                  <a:srgbClr val="CB1B1B"/>
                </a:solidFill>
              </a:rPr>
              <a:t>Rim Ettouri</a:t>
            </a:r>
            <a:endParaRPr lang="fr-FR" sz="1400" b="1" i="1" dirty="0" smtClean="0">
              <a:solidFill>
                <a:srgbClr val="CB1B1B"/>
              </a:solidFill>
              <a:hlinkClick r:id="rId14"/>
            </a:endParaRPr>
          </a:p>
          <a:p>
            <a:pPr algn="r"/>
            <a:r>
              <a:rPr lang="fr-FR" sz="1400" i="1" dirty="0" smtClean="0">
                <a:hlinkClick r:id="rId14"/>
              </a:rPr>
              <a:t>rim.ettouri@univ-orleans.fr</a:t>
            </a:r>
            <a:endParaRPr lang="fr-FR" sz="1400" i="1" dirty="0"/>
          </a:p>
        </p:txBody>
      </p:sp>
      <p:sp>
        <p:nvSpPr>
          <p:cNvPr id="27" name="Rectangle 26"/>
          <p:cNvSpPr/>
          <p:nvPr/>
        </p:nvSpPr>
        <p:spPr>
          <a:xfrm>
            <a:off x="48000" y="45296"/>
            <a:ext cx="12096000" cy="6048000"/>
          </a:xfrm>
          <a:prstGeom prst="rect">
            <a:avLst/>
          </a:prstGeom>
          <a:noFill/>
          <a:ln w="114300">
            <a:solidFill>
              <a:srgbClr val="74C5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155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8C9396-AE93-DCBD-52EF-755577C50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80000"/>
          </a:xfrm>
        </p:spPr>
        <p:txBody>
          <a:bodyPr>
            <a:normAutofit/>
          </a:bodyPr>
          <a:lstStyle/>
          <a:p>
            <a:r>
              <a:rPr lang="fr-FR" sz="4000" b="1" dirty="0">
                <a:latin typeface="+mn-lt"/>
              </a:rPr>
              <a:t>Sampling of </a:t>
            </a:r>
            <a:r>
              <a:rPr lang="fr-FR" sz="4000" b="1" dirty="0" err="1">
                <a:latin typeface="+mn-lt"/>
              </a:rPr>
              <a:t>Current</a:t>
            </a:r>
            <a:r>
              <a:rPr lang="fr-FR" sz="4000" b="1" dirty="0">
                <a:latin typeface="+mn-lt"/>
              </a:rPr>
              <a:t> </a:t>
            </a:r>
            <a:r>
              <a:rPr lang="fr-FR" sz="4000" b="1" dirty="0" err="1">
                <a:latin typeface="+mn-lt"/>
              </a:rPr>
              <a:t>Projects</a:t>
            </a:r>
            <a:endParaRPr lang="fr-FR" sz="4000" b="1" dirty="0">
              <a:latin typeface="+mn-lt"/>
            </a:endParaRPr>
          </a:p>
        </p:txBody>
      </p:sp>
      <p:sp>
        <p:nvSpPr>
          <p:cNvPr id="8" name="Rectangle 30">
            <a:extLst>
              <a:ext uri="{FF2B5EF4-FFF2-40B4-BE49-F238E27FC236}">
                <a16:creationId xmlns:a16="http://schemas.microsoft.com/office/drawing/2014/main" id="{576604CB-23AF-5230-A1CB-0F53A6B61A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9872" y="6494063"/>
            <a:ext cx="2844800" cy="31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33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accent6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47550D-6F77-4F43-8A17-DADF3BC2947D}" type="slidenum">
              <a:rPr lang="fr-FR" altLang="fr-FR" sz="1400" b="1" smtClean="0">
                <a:solidFill>
                  <a:srgbClr val="FFC000"/>
                </a:solidFill>
              </a:rPr>
              <a:pPr/>
              <a:t>9</a:t>
            </a:fld>
            <a:endParaRPr lang="fr-FR" altLang="fr-FR" sz="1400" b="1" dirty="0">
              <a:solidFill>
                <a:srgbClr val="FFC000"/>
              </a:solidFill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37"/>
          <a:stretch/>
        </p:blipFill>
        <p:spPr>
          <a:xfrm>
            <a:off x="0" y="6138000"/>
            <a:ext cx="2767852" cy="720000"/>
          </a:xfrm>
          <a:prstGeom prst="rect">
            <a:avLst/>
          </a:prstGeom>
        </p:spPr>
      </p:pic>
      <p:pic>
        <p:nvPicPr>
          <p:cNvPr id="20" name="Image 19" descr="Une image contenant ciel nocturne&#10;&#10;Description générée automatiquement">
            <a:extLst>
              <a:ext uri="{FF2B5EF4-FFF2-40B4-BE49-F238E27FC236}">
                <a16:creationId xmlns:a16="http://schemas.microsoft.com/office/drawing/2014/main" id="{31CC92CD-D412-EB74-CAF4-86B07E09FC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1784" y="6363376"/>
            <a:ext cx="1400401" cy="360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75EA3F7-5603-5F2B-3C54-1718A11837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077" b="16420"/>
          <a:stretch/>
        </p:blipFill>
        <p:spPr>
          <a:xfrm>
            <a:off x="2855640" y="6363376"/>
            <a:ext cx="1195163" cy="360000"/>
          </a:xfrm>
          <a:prstGeom prst="rect">
            <a:avLst/>
          </a:prstGeom>
        </p:spPr>
      </p:pic>
      <p:pic>
        <p:nvPicPr>
          <p:cNvPr id="22" name="Graphique 14">
            <a:extLst>
              <a:ext uri="{FF2B5EF4-FFF2-40B4-BE49-F238E27FC236}">
                <a16:creationId xmlns:a16="http://schemas.microsoft.com/office/drawing/2014/main" id="{BC9F49D7-BDD4-8788-E841-F81FD949F4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600056" y="6291376"/>
            <a:ext cx="504000" cy="504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53DAECF3-3EE7-E221-B9F5-E2C50350750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0406" b="10406"/>
          <a:stretch/>
        </p:blipFill>
        <p:spPr>
          <a:xfrm>
            <a:off x="8122605" y="6291376"/>
            <a:ext cx="709699" cy="504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AFA26CC-F6C9-9B6F-DCA8-CB5186BBBDE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1622" b="12201"/>
          <a:stretch/>
        </p:blipFill>
        <p:spPr>
          <a:xfrm>
            <a:off x="7353216" y="6291376"/>
            <a:ext cx="733092" cy="504000"/>
          </a:xfrm>
          <a:prstGeom prst="rect">
            <a:avLst/>
          </a:prstGeom>
        </p:spPr>
      </p:pic>
      <p:pic>
        <p:nvPicPr>
          <p:cNvPr id="25" name="Image 24" descr="Une image contenant texte, périphérique&#10;&#10;Description générée automatiquement">
            <a:extLst>
              <a:ext uri="{FF2B5EF4-FFF2-40B4-BE49-F238E27FC236}">
                <a16:creationId xmlns:a16="http://schemas.microsoft.com/office/drawing/2014/main" id="{0E97BD6C-943C-FC29-7531-550A6DB230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83095" y="6273376"/>
            <a:ext cx="528929" cy="5400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9349731" y="6281766"/>
            <a:ext cx="21822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b="1" i="1" dirty="0" smtClean="0">
                <a:solidFill>
                  <a:srgbClr val="CB1B1B"/>
                </a:solidFill>
              </a:rPr>
              <a:t>Rim Ettouri</a:t>
            </a:r>
            <a:endParaRPr lang="fr-FR" sz="1400" b="1" i="1" dirty="0" smtClean="0">
              <a:solidFill>
                <a:srgbClr val="CB1B1B"/>
              </a:solidFill>
              <a:hlinkClick r:id="rId12"/>
            </a:endParaRPr>
          </a:p>
          <a:p>
            <a:pPr algn="r"/>
            <a:r>
              <a:rPr lang="fr-FR" sz="1400" i="1" dirty="0" smtClean="0">
                <a:hlinkClick r:id="rId12"/>
              </a:rPr>
              <a:t>rim.ettouri@univ-orleans.fr</a:t>
            </a:r>
            <a:endParaRPr lang="fr-FR" sz="1400" i="1" dirty="0"/>
          </a:p>
        </p:txBody>
      </p:sp>
      <p:sp>
        <p:nvSpPr>
          <p:cNvPr id="27" name="Rectangle 26"/>
          <p:cNvSpPr/>
          <p:nvPr/>
        </p:nvSpPr>
        <p:spPr>
          <a:xfrm>
            <a:off x="48000" y="45296"/>
            <a:ext cx="12096000" cy="6048000"/>
          </a:xfrm>
          <a:prstGeom prst="rect">
            <a:avLst/>
          </a:prstGeom>
          <a:noFill/>
          <a:ln w="114300">
            <a:solidFill>
              <a:srgbClr val="74C5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01CB31B7-BE56-CDD4-3002-582BF4F8596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017" y="2959710"/>
            <a:ext cx="4891170" cy="1800000"/>
          </a:xfrm>
          <a:prstGeom prst="rect">
            <a:avLst/>
          </a:prstGeom>
        </p:spPr>
      </p:pic>
      <p:pic>
        <p:nvPicPr>
          <p:cNvPr id="32" name="Espace réservé du contenu 26">
            <a:extLst>
              <a:ext uri="{FF2B5EF4-FFF2-40B4-BE49-F238E27FC236}">
                <a16:creationId xmlns:a16="http://schemas.microsoft.com/office/drawing/2014/main" id="{260EA7F6-29B7-5310-FE40-471BB98CF2A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769" t="-4415" r="2523" b="12487"/>
          <a:stretch/>
        </p:blipFill>
        <p:spPr>
          <a:xfrm>
            <a:off x="4902220" y="2125698"/>
            <a:ext cx="741787" cy="1440000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75741192-9FDE-B287-8520-7D074994847B}"/>
              </a:ext>
            </a:extLst>
          </p:cNvPr>
          <p:cNvCxnSpPr>
            <a:cxnSpLocks/>
          </p:cNvCxnSpPr>
          <p:nvPr/>
        </p:nvCxnSpPr>
        <p:spPr>
          <a:xfrm>
            <a:off x="5232666" y="3622722"/>
            <a:ext cx="80894" cy="0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ZoneTexte 33">
            <a:extLst>
              <a:ext uri="{FF2B5EF4-FFF2-40B4-BE49-F238E27FC236}">
                <a16:creationId xmlns:a16="http://schemas.microsoft.com/office/drawing/2014/main" id="{F476E486-5EEA-9E4B-9954-CFDF57434612}"/>
              </a:ext>
            </a:extLst>
          </p:cNvPr>
          <p:cNvSpPr txBox="1"/>
          <p:nvPr/>
        </p:nvSpPr>
        <p:spPr>
          <a:xfrm>
            <a:off x="4850559" y="3618314"/>
            <a:ext cx="845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5 µm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549239" y="1556792"/>
            <a:ext cx="14516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fr-FR" sz="2400" b="1" dirty="0" smtClean="0">
                <a:solidFill>
                  <a:srgbClr val="378C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4D1"/>
                </a:highlight>
              </a:rPr>
              <a:t>Tech2AIM</a:t>
            </a:r>
            <a:endParaRPr lang="fr-FR" sz="2400" b="1" dirty="0">
              <a:solidFill>
                <a:srgbClr val="378C9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4D1"/>
              </a:highlight>
            </a:endParaRPr>
          </a:p>
        </p:txBody>
      </p:sp>
      <p:sp>
        <p:nvSpPr>
          <p:cNvPr id="52" name="Espace réservé du contenu 7">
            <a:extLst>
              <a:ext uri="{FF2B5EF4-FFF2-40B4-BE49-F238E27FC236}">
                <a16:creationId xmlns:a16="http://schemas.microsoft.com/office/drawing/2014/main" id="{DC3A7A4E-C280-9CA0-2CAC-9C36A28A2AD8}"/>
              </a:ext>
            </a:extLst>
          </p:cNvPr>
          <p:cNvSpPr txBox="1">
            <a:spLocks/>
          </p:cNvSpPr>
          <p:nvPr/>
        </p:nvSpPr>
        <p:spPr>
          <a:xfrm>
            <a:off x="3491242" y="4889661"/>
            <a:ext cx="3224960" cy="1008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rgbClr val="62A0D7"/>
                </a:solidFill>
              </a:rPr>
              <a:t>T</a:t>
            </a:r>
            <a:r>
              <a:rPr lang="en-US" sz="1800" b="1" dirty="0"/>
              <a:t>urnkey </a:t>
            </a:r>
            <a:r>
              <a:rPr lang="en-US" sz="1800" b="1" dirty="0" err="1">
                <a:solidFill>
                  <a:srgbClr val="62A0D7"/>
                </a:solidFill>
              </a:rPr>
              <a:t>TECH</a:t>
            </a:r>
            <a:r>
              <a:rPr lang="en-US" sz="1800" b="1" dirty="0" err="1"/>
              <a:t>nologies</a:t>
            </a:r>
            <a:r>
              <a:rPr lang="en-US" sz="1800" b="1" dirty="0"/>
              <a:t> to enable next generation </a:t>
            </a:r>
            <a:r>
              <a:rPr lang="en-US" sz="1800" b="1" dirty="0">
                <a:solidFill>
                  <a:srgbClr val="62A0D7"/>
                </a:solidFill>
              </a:rPr>
              <a:t>A</a:t>
            </a:r>
            <a:r>
              <a:rPr lang="en-US" sz="1800" b="1" dirty="0"/>
              <a:t>ctive </a:t>
            </a:r>
            <a:r>
              <a:rPr lang="en-US" sz="1800" b="1" dirty="0">
                <a:solidFill>
                  <a:srgbClr val="62A0D7"/>
                </a:solidFill>
              </a:rPr>
              <a:t>I</a:t>
            </a:r>
            <a:r>
              <a:rPr lang="en-US" sz="1800" b="1" dirty="0"/>
              <a:t>mplantable </a:t>
            </a:r>
            <a:r>
              <a:rPr lang="en-US" sz="1800" b="1" dirty="0">
                <a:solidFill>
                  <a:srgbClr val="62A0D7"/>
                </a:solidFill>
              </a:rPr>
              <a:t>M</a:t>
            </a:r>
            <a:r>
              <a:rPr lang="en-US" sz="1800" b="1" dirty="0"/>
              <a:t>edical devices</a:t>
            </a:r>
          </a:p>
        </p:txBody>
      </p:sp>
      <p:pic>
        <p:nvPicPr>
          <p:cNvPr id="53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4D612DDB-BF1E-E8AB-6750-E1E14D9CF88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722" y="4366432"/>
            <a:ext cx="1620000" cy="438668"/>
          </a:xfrm>
          <a:prstGeom prst="rect">
            <a:avLst/>
          </a:prstGeom>
        </p:spPr>
      </p:pic>
      <p:sp>
        <p:nvSpPr>
          <p:cNvPr id="54" name="ZoneTexte 53">
            <a:extLst>
              <a:ext uri="{FF2B5EF4-FFF2-40B4-BE49-F238E27FC236}">
                <a16:creationId xmlns:a16="http://schemas.microsoft.com/office/drawing/2014/main" id="{B08E47CE-2578-5E20-F718-1239F34C41F3}"/>
              </a:ext>
            </a:extLst>
          </p:cNvPr>
          <p:cNvSpPr txBox="1"/>
          <p:nvPr/>
        </p:nvSpPr>
        <p:spPr>
          <a:xfrm>
            <a:off x="6821835" y="4897989"/>
            <a:ext cx="50557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50825" defTabSz="457200">
              <a:buFont typeface="+mj-lt"/>
              <a:buAutoNum type="arabicPeriod"/>
            </a:pPr>
            <a:r>
              <a:rPr lang="en-US" sz="1400" i="1" dirty="0">
                <a:solidFill>
                  <a:schemeClr val="tx1">
                    <a:tint val="75000"/>
                  </a:schemeClr>
                </a:solidFill>
              </a:rPr>
              <a:t>Development of an ultrasound recharging system.</a:t>
            </a:r>
          </a:p>
          <a:p>
            <a:pPr indent="-250825" defTabSz="457200">
              <a:buFont typeface="+mj-lt"/>
              <a:buAutoNum type="arabicPeriod"/>
            </a:pPr>
            <a:r>
              <a:rPr lang="en-US" sz="1400" i="1" dirty="0">
                <a:solidFill>
                  <a:schemeClr val="tx1">
                    <a:tint val="75000"/>
                  </a:schemeClr>
                </a:solidFill>
              </a:rPr>
              <a:t>Communication by antenna integrated on the titanium housing.</a:t>
            </a:r>
          </a:p>
          <a:p>
            <a:pPr indent="-250825" defTabSz="457200">
              <a:buFont typeface="+mj-lt"/>
              <a:buAutoNum type="arabicPeriod"/>
            </a:pPr>
            <a:r>
              <a:rPr lang="en-US" sz="1400" i="1" dirty="0">
                <a:solidFill>
                  <a:schemeClr val="tx1">
                    <a:tint val="75000"/>
                  </a:schemeClr>
                </a:solidFill>
              </a:rPr>
              <a:t>Electrodes for electrocardiogram (ECG) detection also integrated on the titanium housing.</a:t>
            </a:r>
            <a:endParaRPr lang="fr-FR" sz="1400" i="1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55" name="Image 54">
            <a:extLst>
              <a:ext uri="{FF2B5EF4-FFF2-40B4-BE49-F238E27FC236}">
                <a16:creationId xmlns:a16="http://schemas.microsoft.com/office/drawing/2014/main" id="{DAC827B8-9730-32F6-1B47-DF60037F00C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7448" y="5085176"/>
            <a:ext cx="929330" cy="180000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C7BEB2D6-8731-10CA-8B00-C5B824499F7E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635" b="19424"/>
          <a:stretch/>
        </p:blipFill>
        <p:spPr>
          <a:xfrm>
            <a:off x="2250405" y="5013176"/>
            <a:ext cx="822427" cy="324000"/>
          </a:xfrm>
          <a:prstGeom prst="rect">
            <a:avLst/>
          </a:prstGeom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B9489E8A-1AAE-4774-9056-188DF6F1CF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52" t="16595" r="7126" b="15191"/>
          <a:stretch/>
        </p:blipFill>
        <p:spPr>
          <a:xfrm>
            <a:off x="2269306" y="5430029"/>
            <a:ext cx="792000" cy="276155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B8BAE247-B15B-FEF2-2C32-C3F5E9EA4BD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6064" y="5454184"/>
            <a:ext cx="840002" cy="252000"/>
          </a:xfrm>
          <a:prstGeom prst="rect">
            <a:avLst/>
          </a:prstGeom>
        </p:spPr>
      </p:pic>
      <p:pic>
        <p:nvPicPr>
          <p:cNvPr id="59" name="Image 58">
            <a:extLst>
              <a:ext uri="{FF2B5EF4-FFF2-40B4-BE49-F238E27FC236}">
                <a16:creationId xmlns:a16="http://schemas.microsoft.com/office/drawing/2014/main" id="{D25A0D6E-51B1-D6D4-0A67-DB92E106F3D4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94" y="1871028"/>
            <a:ext cx="2950016" cy="2880000"/>
          </a:xfrm>
          <a:prstGeom prst="rect">
            <a:avLst/>
          </a:prstGeom>
        </p:spPr>
      </p:pic>
      <p:sp>
        <p:nvSpPr>
          <p:cNvPr id="60" name="Ovale 5">
            <a:extLst>
              <a:ext uri="{FF2B5EF4-FFF2-40B4-BE49-F238E27FC236}">
                <a16:creationId xmlns:a16="http://schemas.microsoft.com/office/drawing/2014/main" id="{F5B8E6CD-4FE2-547C-4E5D-8670B69A5FA9}"/>
              </a:ext>
            </a:extLst>
          </p:cNvPr>
          <p:cNvSpPr/>
          <p:nvPr/>
        </p:nvSpPr>
        <p:spPr>
          <a:xfrm>
            <a:off x="7005579" y="1340768"/>
            <a:ext cx="1160580" cy="116058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ts val="2000"/>
              </a:lnSpc>
            </a:pPr>
            <a:r>
              <a:rPr lang="fr-FR" sz="2400" b="1" dirty="0">
                <a:solidFill>
                  <a:schemeClr val="accent3"/>
                </a:solidFill>
              </a:rPr>
              <a:t>2020 - </a:t>
            </a:r>
            <a:r>
              <a:rPr lang="fr-FR" sz="2400" b="1" dirty="0" smtClean="0">
                <a:solidFill>
                  <a:schemeClr val="accent3"/>
                </a:solidFill>
              </a:rPr>
              <a:t>2023</a:t>
            </a:r>
            <a:endParaRPr lang="fr-FR" sz="24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21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52" grpId="0"/>
      <p:bldP spid="5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9|3.7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9|3.7|1.2"/>
</p:tagLst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54685</TotalTime>
  <Words>1814</Words>
  <Application>Microsoft Office PowerPoint</Application>
  <PresentationFormat>Grand écran</PresentationFormat>
  <Paragraphs>367</Paragraphs>
  <Slides>25</Slides>
  <Notes>25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4" baseType="lpstr">
      <vt:lpstr>Arial</vt:lpstr>
      <vt:lpstr>Calibri</vt:lpstr>
      <vt:lpstr>Calibri Light</vt:lpstr>
      <vt:lpstr>Century Gothic</vt:lpstr>
      <vt:lpstr>Comic Sans MS</vt:lpstr>
      <vt:lpstr>Tahoma</vt:lpstr>
      <vt:lpstr>Times New Roman</vt:lpstr>
      <vt:lpstr>Wingdings</vt:lpstr>
      <vt:lpstr>Conception personnalisée</vt:lpstr>
      <vt:lpstr>Présentation PowerPoint</vt:lpstr>
      <vt:lpstr>Présentation PowerPoint</vt:lpstr>
      <vt:lpstr>Overview</vt:lpstr>
      <vt:lpstr>Présentation PowerPoint</vt:lpstr>
      <vt:lpstr>Active Implantable Medical Devices (AIMD)</vt:lpstr>
      <vt:lpstr>Why Titanium?</vt:lpstr>
      <vt:lpstr>Why Titanium?</vt:lpstr>
      <vt:lpstr>Sampling of Current Projects</vt:lpstr>
      <vt:lpstr>Sampling of Current Projects</vt:lpstr>
      <vt:lpstr>Overview</vt:lpstr>
      <vt:lpstr>Présentation PowerPoint</vt:lpstr>
      <vt:lpstr>The Microelectronics Paradigm</vt:lpstr>
      <vt:lpstr>Microsystems Fabrication Schemes</vt:lpstr>
      <vt:lpstr>Microsystems Fabrication Schemes</vt:lpstr>
      <vt:lpstr>Microsystems Materials Landscape</vt:lpstr>
      <vt:lpstr>Overview</vt:lpstr>
      <vt:lpstr>Présentation PowerPoint</vt:lpstr>
      <vt:lpstr>Basic Etching Mechanisms</vt:lpstr>
      <vt:lpstr>High-Aspect-Ratio (HAR) Titanium Etching</vt:lpstr>
      <vt:lpstr>Présentation PowerPoint</vt:lpstr>
      <vt:lpstr>Présentation PowerPoint</vt:lpstr>
      <vt:lpstr>Path to Manufacturability: Influence of the Reactor Walls on the Reproducibility</vt:lpstr>
      <vt:lpstr>Path to Manufacturability: Study of Etching Residues and Contamination of the Plasma Reactor</vt:lpstr>
      <vt:lpstr>Summary</vt:lpstr>
      <vt:lpstr>Acknowledgements</vt:lpstr>
    </vt:vector>
  </TitlesOfParts>
  <Company>IRFE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Rim Ettouri</dc:creator>
  <cp:lastModifiedBy>Ettouri Rim</cp:lastModifiedBy>
  <cp:revision>618</cp:revision>
  <dcterms:created xsi:type="dcterms:W3CDTF">2017-11-20T11:12:34Z</dcterms:created>
  <dcterms:modified xsi:type="dcterms:W3CDTF">2023-07-05T20:05:26Z</dcterms:modified>
</cp:coreProperties>
</file>