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84" r:id="rId5"/>
    <p:sldId id="264" r:id="rId6"/>
    <p:sldId id="267" r:id="rId7"/>
    <p:sldId id="268" r:id="rId8"/>
    <p:sldId id="280" r:id="rId9"/>
    <p:sldId id="270" r:id="rId10"/>
    <p:sldId id="271" r:id="rId11"/>
    <p:sldId id="272" r:id="rId12"/>
    <p:sldId id="288" r:id="rId13"/>
    <p:sldId id="276" r:id="rId14"/>
    <p:sldId id="289" r:id="rId15"/>
    <p:sldId id="293" r:id="rId16"/>
    <p:sldId id="290" r:id="rId17"/>
    <p:sldId id="291" r:id="rId18"/>
    <p:sldId id="278" r:id="rId19"/>
    <p:sldId id="29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4668" autoAdjust="0"/>
  </p:normalViewPr>
  <p:slideViewPr>
    <p:cSldViewPr>
      <p:cViewPr varScale="1">
        <p:scale>
          <a:sx n="83" d="100"/>
          <a:sy n="83" d="100"/>
        </p:scale>
        <p:origin x="10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244847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44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124978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1614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7845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95401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306800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33935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393519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62479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67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University of Warwick, October 3rd, 2013                                                                                           Giovanni Manfredi, IPCMS, Strasbourg </a:t>
            </a:r>
          </a:p>
        </p:txBody>
      </p:sp>
    </p:spTree>
    <p:extLst>
      <p:ext uri="{BB962C8B-B14F-4D97-AF65-F5344CB8AC3E}">
        <p14:creationId xmlns:p14="http://schemas.microsoft.com/office/powerpoint/2010/main" val="356160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28/06/2023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endParaRPr lang="fr-FR" altLang="fr-FR"/>
          </a:p>
          <a:p>
            <a:pPr lvl="4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1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20.png"/><Relationship Id="rId5" Type="http://schemas.openxmlformats.org/officeDocument/2006/relationships/image" Target="../media/image10.wmf"/><Relationship Id="rId1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fr-FR" sz="3200" dirty="0"/>
              <a:t>Cosmological structure formation with negative mass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36676" y="1765846"/>
            <a:ext cx="835183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fr-FR" sz="2400" b="1" dirty="0">
                <a:solidFill>
                  <a:srgbClr val="000000"/>
                </a:solidFill>
              </a:rPr>
              <a:t>Giovanni Manfredi</a:t>
            </a:r>
            <a:endParaRPr lang="en-US" altLang="fr-FR" sz="800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fr-FR" i="1" dirty="0">
                <a:solidFill>
                  <a:srgbClr val="000000"/>
                </a:solidFill>
              </a:rPr>
              <a:t>Centre National de la </a:t>
            </a:r>
            <a:r>
              <a:rPr lang="en-US" altLang="fr-FR" i="1" dirty="0" err="1">
                <a:solidFill>
                  <a:srgbClr val="000000"/>
                </a:solidFill>
              </a:rPr>
              <a:t>Recherche</a:t>
            </a:r>
            <a:r>
              <a:rPr lang="en-US" altLang="fr-FR" i="1" dirty="0">
                <a:solidFill>
                  <a:srgbClr val="000000"/>
                </a:solidFill>
              </a:rPr>
              <a:t> </a:t>
            </a:r>
            <a:r>
              <a:rPr lang="en-US" altLang="fr-FR" i="1" dirty="0" err="1">
                <a:solidFill>
                  <a:srgbClr val="000000"/>
                </a:solidFill>
              </a:rPr>
              <a:t>Scientifique</a:t>
            </a:r>
            <a:endParaRPr lang="en-US" altLang="fr-FR" i="1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altLang="fr-FR" i="1" dirty="0" err="1">
                <a:solidFill>
                  <a:srgbClr val="000000"/>
                </a:solidFill>
              </a:rPr>
              <a:t>Institut</a:t>
            </a:r>
            <a:r>
              <a:rPr lang="en-US" altLang="fr-FR" i="1" dirty="0">
                <a:solidFill>
                  <a:srgbClr val="000000"/>
                </a:solidFill>
              </a:rPr>
              <a:t> de Physique et </a:t>
            </a:r>
            <a:r>
              <a:rPr lang="en-US" altLang="fr-FR" i="1" dirty="0" err="1">
                <a:solidFill>
                  <a:srgbClr val="000000"/>
                </a:solidFill>
              </a:rPr>
              <a:t>Chimie</a:t>
            </a:r>
            <a:r>
              <a:rPr lang="en-US" altLang="fr-FR" i="1" dirty="0">
                <a:solidFill>
                  <a:srgbClr val="000000"/>
                </a:solidFill>
              </a:rPr>
              <a:t> des </a:t>
            </a:r>
            <a:r>
              <a:rPr lang="en-US" altLang="fr-FR" i="1" dirty="0" err="1">
                <a:solidFill>
                  <a:srgbClr val="000000"/>
                </a:solidFill>
              </a:rPr>
              <a:t>Matériaux</a:t>
            </a:r>
            <a:r>
              <a:rPr lang="en-US" altLang="fr-FR" i="1" dirty="0">
                <a:solidFill>
                  <a:srgbClr val="000000"/>
                </a:solidFill>
              </a:rPr>
              <a:t> de Strasbourg</a:t>
            </a:r>
          </a:p>
        </p:txBody>
      </p:sp>
      <p:pic>
        <p:nvPicPr>
          <p:cNvPr id="238598" name="Picture 6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49713"/>
            <a:ext cx="11811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3284984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Gabriel Chardin</a:t>
            </a:r>
            <a:r>
              <a:rPr lang="en-US" dirty="0"/>
              <a:t>, CNRS, France </a:t>
            </a:r>
          </a:p>
          <a:p>
            <a:pPr>
              <a:spcAft>
                <a:spcPts val="600"/>
              </a:spcAft>
            </a:pPr>
            <a:r>
              <a:rPr lang="en-US" b="1" dirty="0"/>
              <a:t>Bruce Miller</a:t>
            </a:r>
            <a:r>
              <a:rPr lang="en-US" dirty="0"/>
              <a:t>, Texas Christian University, USA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Jean-Louis </a:t>
            </a:r>
            <a:r>
              <a:rPr lang="en-US" b="1" dirty="0" err="1"/>
              <a:t>Rouet</a:t>
            </a:r>
            <a:r>
              <a:rPr lang="en-US" dirty="0"/>
              <a:t>, </a:t>
            </a:r>
            <a:r>
              <a:rPr lang="en-US" dirty="0" err="1"/>
              <a:t>Université</a:t>
            </a:r>
            <a:r>
              <a:rPr lang="en-US" dirty="0"/>
              <a:t> </a:t>
            </a:r>
            <a:r>
              <a:rPr lang="en-US" dirty="0" err="1"/>
              <a:t>d’Orléans</a:t>
            </a:r>
            <a:r>
              <a:rPr lang="en-US" dirty="0"/>
              <a:t>, France</a:t>
            </a:r>
          </a:p>
        </p:txBody>
      </p:sp>
      <p:pic>
        <p:nvPicPr>
          <p:cNvPr id="9218" name="Picture 2" descr="C:\Users\gmanfred\Documents\Documents\Manfredi\logos\1200px-Université_de_Strasbour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7447"/>
            <a:ext cx="2618656" cy="9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3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l-GR" sz="2800" dirty="0"/>
              <a:t>Λ</a:t>
            </a:r>
            <a:r>
              <a:rPr lang="en-US" sz="2800" dirty="0"/>
              <a:t>CDM cosmology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2160414" y="980728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dirty="0"/>
              <a:t>Density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5508104" y="980728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dirty="0"/>
              <a:t>Phase space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660DDE-E239-48E1-84E4-DA92E2D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23294"/>
            <a:ext cx="7027689" cy="51628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40B979-4038-49F6-8B70-8DFC98ACDFBE}"/>
              </a:ext>
            </a:extLst>
          </p:cNvPr>
          <p:cNvSpPr txBox="1"/>
          <p:nvPr/>
        </p:nvSpPr>
        <p:spPr>
          <a:xfrm>
            <a:off x="8028384" y="4653136"/>
            <a:ext cx="80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Now </a:t>
            </a:r>
          </a:p>
        </p:txBody>
      </p:sp>
    </p:spTree>
    <p:extLst>
      <p:ext uri="{BB962C8B-B14F-4D97-AF65-F5344CB8AC3E}">
        <p14:creationId xmlns:p14="http://schemas.microsoft.com/office/powerpoint/2010/main" val="206060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800" dirty="0"/>
              <a:t>Dirac-Milne</a:t>
            </a:r>
            <a:r>
              <a:rPr lang="en-US" sz="2800" dirty="0"/>
              <a:t> cosmology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2160414" y="980728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dirty="0"/>
              <a:t>Density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5508104" y="980728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dirty="0"/>
              <a:t>Phase space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96328" y="4653136"/>
            <a:ext cx="80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Now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192787-D07F-4456-8446-A6B3CE3C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58" y="1318558"/>
            <a:ext cx="7075884" cy="52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Matter-density power spectrum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D5C9E1-1CA7-477E-ABB4-1D10A82D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37848"/>
            <a:ext cx="4096149" cy="49272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C8C719-1775-413B-A919-4EEE92B2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50" y="1196752"/>
            <a:ext cx="4195200" cy="5056410"/>
          </a:xfrm>
          <a:prstGeom prst="rect">
            <a:avLst/>
          </a:prstGeom>
        </p:spPr>
      </p:pic>
      <p:sp>
        <p:nvSpPr>
          <p:cNvPr id="13" name="ZoneTexte 4">
            <a:extLst>
              <a:ext uri="{FF2B5EF4-FFF2-40B4-BE49-F238E27FC236}">
                <a16:creationId xmlns:a16="http://schemas.microsoft.com/office/drawing/2014/main" id="{451B2C92-4655-4C5D-B3EE-3FDBBB23B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083959"/>
            <a:ext cx="1299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 dirty="0"/>
              <a:t>Dirac-Milne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28F7B57E-7927-46F4-A4C8-14AB4304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861048"/>
            <a:ext cx="867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fr-FR" sz="1600" b="1" dirty="0"/>
              <a:t>Λ</a:t>
            </a:r>
            <a:r>
              <a:rPr lang="fr-FR" altLang="fr-FR" sz="1600" b="1" dirty="0"/>
              <a:t>CDM</a:t>
            </a:r>
            <a:endParaRPr lang="en-US" alt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48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7044AF-22FF-41DF-9854-A268E0FC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81" y="1412776"/>
            <a:ext cx="4561763" cy="36004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362D046-538D-41E2-920A-74AA3E93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Matter-density power spectrum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0B20-3471-47A0-9150-4CE4ECB1AB3B}"/>
              </a:ext>
            </a:extLst>
          </p:cNvPr>
          <p:cNvSpPr/>
          <p:nvPr/>
        </p:nvSpPr>
        <p:spPr>
          <a:xfrm>
            <a:off x="1619672" y="5424596"/>
            <a:ext cx="5133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CDM data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Tegmark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606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702 (2004)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6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AE2A78C0-5A2C-4A7F-8731-C0155A3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/>
              <a:t>Two-component </a:t>
            </a:r>
            <a:r>
              <a:rPr lang="en-US" sz="2800" dirty="0"/>
              <a:t>Dirac-Milne system</a:t>
            </a:r>
          </a:p>
        </p:txBody>
      </p:sp>
      <p:pic>
        <p:nvPicPr>
          <p:cNvPr id="2" name="fMDR2DiMiTCGSwb03_movie-1">
            <a:hlinkClick r:id="" action="ppaction://media"/>
            <a:extLst>
              <a:ext uri="{FF2B5EF4-FFF2-40B4-BE49-F238E27FC236}">
                <a16:creationId xmlns:a16="http://schemas.microsoft.com/office/drawing/2014/main" id="{898DD915-185D-4B7C-907C-20BF5BD0F4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4076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362D046-538D-41E2-920A-74AA3E93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3D simulations and dark matter/MOND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507F26-EBC8-4B12-A8C0-C8B487796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6" y="1754581"/>
            <a:ext cx="3688333" cy="36499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A9444C-E509-418F-8BAD-7BD5BC843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83" y="1842333"/>
            <a:ext cx="3982729" cy="35622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56439F-7450-4EBA-9CB6-47A4AD5F858C}"/>
              </a:ext>
            </a:extLst>
          </p:cNvPr>
          <p:cNvSpPr/>
          <p:nvPr/>
        </p:nvSpPr>
        <p:spPr>
          <a:xfrm>
            <a:off x="5796136" y="1460356"/>
            <a:ext cx="2417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NimbusRomNo9L-Regu"/>
              </a:rPr>
              <a:t>Faber-Jackson relation</a:t>
            </a:r>
            <a:r>
              <a:rPr lang="fr-FR" b="1" dirty="0"/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557380-1D90-4B71-8842-80462A81CFD7}"/>
                  </a:ext>
                </a:extLst>
              </p:cNvPr>
              <p:cNvSpPr txBox="1"/>
              <p:nvPr/>
            </p:nvSpPr>
            <p:spPr>
              <a:xfrm>
                <a:off x="5508104" y="2459717"/>
                <a:ext cx="1651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557380-1D90-4B71-8842-80462A81C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459717"/>
                <a:ext cx="1651671" cy="276999"/>
              </a:xfrm>
              <a:prstGeom prst="rect">
                <a:avLst/>
              </a:prstGeom>
              <a:blipFill>
                <a:blip r:embed="rId4"/>
                <a:stretch>
                  <a:fillRect l="-1476" r="-258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4DAF4D4-7666-4C67-B142-EFB1A752CFFC}"/>
              </a:ext>
            </a:extLst>
          </p:cNvPr>
          <p:cNvSpPr txBox="1"/>
          <p:nvPr/>
        </p:nvSpPr>
        <p:spPr>
          <a:xfrm>
            <a:off x="1259632" y="13733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RAMSES</a:t>
            </a:r>
            <a:r>
              <a:rPr lang="en-US" b="1" dirty="0"/>
              <a:t> code simulation</a:t>
            </a:r>
          </a:p>
        </p:txBody>
      </p:sp>
    </p:spTree>
    <p:extLst>
      <p:ext uri="{BB962C8B-B14F-4D97-AF65-F5344CB8AC3E}">
        <p14:creationId xmlns:p14="http://schemas.microsoft.com/office/powerpoint/2010/main" val="21610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362D046-538D-41E2-920A-74AA3E93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3D simulations and dark matter/MOND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6F1B9A-D7E5-4BF9-8A1A-588DB719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2225889" cy="22322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1890BDE-2713-483F-848A-E27E9E1E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43688"/>
            <a:ext cx="4276725" cy="1419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D660A0-7FF1-4E31-96A9-6C0CAE29681D}"/>
              </a:ext>
            </a:extLst>
          </p:cNvPr>
          <p:cNvSpPr txBox="1"/>
          <p:nvPr/>
        </p:nvSpPr>
        <p:spPr>
          <a:xfrm>
            <a:off x="4355976" y="111306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Neg. mass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989288-E9B2-4761-BEFC-4B1739DF538A}"/>
              </a:ext>
            </a:extLst>
          </p:cNvPr>
          <p:cNvSpPr txBox="1"/>
          <p:nvPr/>
        </p:nvSpPr>
        <p:spPr>
          <a:xfrm>
            <a:off x="5856540" y="113510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“Galaxy”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D018AB-708F-4BE0-8EBF-F36E17195D00}"/>
              </a:ext>
            </a:extLst>
          </p:cNvPr>
          <p:cNvSpPr txBox="1"/>
          <p:nvPr/>
        </p:nvSpPr>
        <p:spPr>
          <a:xfrm>
            <a:off x="7299096" y="110818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Pos. mass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20F6F7B-58B4-4C89-BC13-977E6464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331" y="3296367"/>
            <a:ext cx="2443530" cy="56253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FD0692-80E5-4B38-835F-5A6922CA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651" y="3217706"/>
            <a:ext cx="2225889" cy="7198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77D67F8-900C-48BD-A8E2-D481E4F94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096301"/>
            <a:ext cx="3094050" cy="24045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33DDD00-D76C-495D-9308-499B09070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671" y="4077072"/>
            <a:ext cx="2985319" cy="24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7848872" cy="5040560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Newtonian gravity with negative mass</a:t>
            </a:r>
          </a:p>
          <a:p>
            <a:pPr lvl="1"/>
            <a:r>
              <a:rPr lang="en-US" sz="1600" dirty="0"/>
              <a:t>Standard cases with various choices of m</a:t>
            </a:r>
            <a:r>
              <a:rPr lang="en-US" sz="1600" baseline="-25000" dirty="0"/>
              <a:t>i</a:t>
            </a:r>
            <a:r>
              <a:rPr lang="en-US" sz="1600" dirty="0"/>
              <a:t>, m</a:t>
            </a:r>
            <a:r>
              <a:rPr lang="en-US" sz="1600" baseline="-25000" dirty="0"/>
              <a:t>a</a:t>
            </a:r>
            <a:r>
              <a:rPr lang="en-US" sz="1600" dirty="0"/>
              <a:t>,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r>
              <a:rPr lang="en-US" sz="1600" dirty="0"/>
              <a:t> (Bondi, </a:t>
            </a:r>
            <a:r>
              <a:rPr lang="en-US" sz="1600" dirty="0" err="1"/>
              <a:t>antiplasma</a:t>
            </a:r>
            <a:r>
              <a:rPr lang="en-US" sz="1600" dirty="0"/>
              <a:t>,…)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Alternative “</a:t>
            </a:r>
            <a:r>
              <a:rPr lang="en-US" sz="1600" dirty="0" err="1"/>
              <a:t>bimetric</a:t>
            </a:r>
            <a:r>
              <a:rPr lang="en-US" sz="1600" dirty="0"/>
              <a:t>” theories → Dirac-Milne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Cosmological structure formation with negative mass</a:t>
            </a:r>
          </a:p>
          <a:p>
            <a:pPr lvl="1"/>
            <a:r>
              <a:rPr lang="en-US" sz="1600" dirty="0"/>
              <a:t>Comparison between </a:t>
            </a:r>
            <a:r>
              <a:rPr lang="el-GR" sz="1600" dirty="0"/>
              <a:t>Λ</a:t>
            </a:r>
            <a:r>
              <a:rPr lang="en-US" sz="1600" dirty="0"/>
              <a:t>CDM and Dirac-Milne</a:t>
            </a:r>
          </a:p>
          <a:p>
            <a:pPr lvl="1"/>
            <a:r>
              <a:rPr lang="en-US" sz="1600" dirty="0"/>
              <a:t>In Dirac-Milne universe, structure formation begins at an earlier epoch and freezes before ≈ 10</a:t>
            </a:r>
            <a:r>
              <a:rPr lang="en-US" sz="1600" baseline="30000" dirty="0"/>
              <a:t>10</a:t>
            </a:r>
            <a:r>
              <a:rPr lang="en-US" sz="1600" dirty="0"/>
              <a:t> </a:t>
            </a:r>
            <a:r>
              <a:rPr lang="en-US" sz="1600" dirty="0" err="1"/>
              <a:t>Gy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dirty="0"/>
              <a:t>Present power spectra are qualitatively similar to </a:t>
            </a:r>
            <a:r>
              <a:rPr lang="el-GR" sz="1600" dirty="0"/>
              <a:t>Λ</a:t>
            </a:r>
            <a:r>
              <a:rPr lang="en-US" sz="1600" dirty="0"/>
              <a:t>CDM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Local MOND-like behavior</a:t>
            </a:r>
          </a:p>
          <a:p>
            <a:pPr lvl="1"/>
            <a:r>
              <a:rPr lang="en-US" sz="1600" dirty="0"/>
              <a:t>3D simulations show depletion zone and antimatter halos</a:t>
            </a:r>
          </a:p>
          <a:p>
            <a:pPr lvl="1"/>
            <a:r>
              <a:rPr lang="fr-FR" sz="1600" dirty="0"/>
              <a:t>Compatible </a:t>
            </a:r>
            <a:r>
              <a:rPr lang="fr-FR" sz="1600" dirty="0" err="1"/>
              <a:t>with</a:t>
            </a:r>
            <a:r>
              <a:rPr lang="fr-FR" sz="1600" dirty="0"/>
              <a:t> Faber-Jackson relation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exponent</a:t>
            </a:r>
            <a:r>
              <a:rPr lang="fr-FR" sz="1600" dirty="0"/>
              <a:t> 2.6</a:t>
            </a:r>
          </a:p>
          <a:p>
            <a:pPr lvl="1"/>
            <a:r>
              <a:rPr lang="fr-FR" sz="1600" dirty="0" err="1"/>
              <a:t>Flattening</a:t>
            </a:r>
            <a:r>
              <a:rPr lang="fr-FR" sz="1600" dirty="0"/>
              <a:t> of rotation </a:t>
            </a:r>
            <a:r>
              <a:rPr lang="fr-FR" sz="1600" dirty="0" err="1"/>
              <a:t>curves</a:t>
            </a:r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en-US" baseline="300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979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Bibliography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0AA5A-E4EB-4326-8272-DB457A78854B}"/>
              </a:ext>
            </a:extLst>
          </p:cNvPr>
          <p:cNvSpPr/>
          <p:nvPr/>
        </p:nvSpPr>
        <p:spPr>
          <a:xfrm>
            <a:off x="755576" y="1700808"/>
            <a:ext cx="76328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Manfredi, J.-L.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Miller, G. Chardin,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Cosmological structure formation with negative mass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023514 (2018).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  Chardin, G.  Manfredi,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Gravity, antimatter and the Dirac-Milne universe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Hyperfine Interactions,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45 (2018)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Manfredi, JL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BN Miller, G Chardin,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formation in a Dirac-Milne universe: comparison with the standard cosmological model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Physical Review 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103518 (2020)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  Chardin, Y. Dubois, G. 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Manfredi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Miller and C. Stahl, 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MOND-like </a:t>
            </a:r>
            <a:r>
              <a:rPr lang="fr-FR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Dirac–Milne </a:t>
            </a:r>
            <a:r>
              <a:rPr lang="fr-FR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universe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Flat rotation </a:t>
            </a:r>
            <a:r>
              <a:rPr lang="fr-FR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curves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mass versus </a:t>
            </a:r>
            <a:r>
              <a:rPr lang="fr-FR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velocity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relations in galaxies and clusters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Astronomy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Astrophysics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652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A91 (2021).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fr-FR" sz="2800" dirty="0"/>
              <a:t>Antimatter and gravitation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64896" cy="475252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fr-FR" sz="2000" b="1" dirty="0">
                <a:solidFill>
                  <a:schemeClr val="accent2"/>
                </a:solidFill>
              </a:rPr>
              <a:t>Why we see no antimatter in today’s universe?</a:t>
            </a:r>
            <a:endParaRPr lang="en-US" altLang="fr-FR" sz="2000" b="1" dirty="0">
              <a:solidFill>
                <a:schemeClr val="accent2"/>
              </a:solidFill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altLang="fr-FR" sz="1800" dirty="0">
                <a:cs typeface="Arial" charset="0"/>
              </a:rPr>
              <a:t>Antimatter created in the primordial universe, but…</a:t>
            </a:r>
          </a:p>
          <a:p>
            <a:pPr lvl="1">
              <a:lnSpc>
                <a:spcPct val="110000"/>
              </a:lnSpc>
            </a:pPr>
            <a:r>
              <a:rPr lang="en-US" altLang="fr-FR" sz="1800" dirty="0">
                <a:cs typeface="Arial" charset="0"/>
              </a:rPr>
              <a:t>Observations exclude large amounts of antimatter in visible universe</a:t>
            </a:r>
          </a:p>
          <a:p>
            <a:pPr lvl="2">
              <a:lnSpc>
                <a:spcPct val="110000"/>
              </a:lnSpc>
            </a:pPr>
            <a:r>
              <a:rPr lang="en-US" altLang="fr-FR" sz="1600" dirty="0">
                <a:cs typeface="Arial" charset="0"/>
              </a:rPr>
              <a:t>No signature of gamma rays produced during annihilations</a:t>
            </a:r>
          </a:p>
          <a:p>
            <a:pPr lvl="1">
              <a:lnSpc>
                <a:spcPct val="110000"/>
              </a:lnSpc>
            </a:pPr>
            <a:r>
              <a:rPr lang="fr-FR" altLang="fr-FR" sz="1800" dirty="0">
                <a:cs typeface="Arial" charset="0"/>
              </a:rPr>
              <a:t>CP violation </a:t>
            </a:r>
            <a:r>
              <a:rPr lang="fr-FR" altLang="fr-FR" sz="1800" dirty="0" err="1">
                <a:cs typeface="Arial" charset="0"/>
              </a:rPr>
              <a:t>cannot</a:t>
            </a:r>
            <a:r>
              <a:rPr lang="fr-FR" altLang="fr-FR" sz="1800" dirty="0">
                <a:cs typeface="Arial" charset="0"/>
              </a:rPr>
              <a:t> </a:t>
            </a:r>
            <a:r>
              <a:rPr lang="fr-FR" altLang="fr-FR" sz="1800" dirty="0" err="1">
                <a:cs typeface="Arial" charset="0"/>
              </a:rPr>
              <a:t>explain</a:t>
            </a:r>
            <a:r>
              <a:rPr lang="fr-FR" altLang="fr-FR" sz="1800" dirty="0">
                <a:cs typeface="Arial" charset="0"/>
              </a:rPr>
              <a:t> </a:t>
            </a:r>
            <a:r>
              <a:rPr lang="fr-FR" altLang="fr-FR" sz="1800" dirty="0" err="1">
                <a:cs typeface="Arial" charset="0"/>
              </a:rPr>
              <a:t>observed</a:t>
            </a:r>
            <a:r>
              <a:rPr lang="fr-FR" altLang="fr-FR" sz="1800" dirty="0">
                <a:cs typeface="Arial" charset="0"/>
              </a:rPr>
              <a:t> </a:t>
            </a:r>
            <a:r>
              <a:rPr lang="fr-FR" altLang="fr-FR" sz="1800" dirty="0" err="1">
                <a:cs typeface="Arial" charset="0"/>
              </a:rPr>
              <a:t>asymmetry</a:t>
            </a:r>
            <a:endParaRPr lang="en-US" altLang="fr-FR" sz="1800" dirty="0">
              <a:cs typeface="Arial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altLang="fr-FR" sz="1100" dirty="0"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altLang="fr-FR" sz="2000" b="1" dirty="0">
                <a:solidFill>
                  <a:schemeClr val="accent2"/>
                </a:solidFill>
                <a:cs typeface="Arial" charset="0"/>
              </a:rPr>
              <a:t>Open questions on gravitation</a:t>
            </a:r>
          </a:p>
          <a:p>
            <a:pPr lvl="1">
              <a:lnSpc>
                <a:spcPct val="110000"/>
              </a:lnSpc>
            </a:pPr>
            <a:r>
              <a:rPr lang="en-US" altLang="fr-FR" sz="1800" dirty="0">
                <a:cs typeface="Arial" charset="0"/>
              </a:rPr>
              <a:t>Acceleration of the expansion of the universe (1998)  ‒ </a:t>
            </a:r>
            <a:r>
              <a:rPr lang="en-US" altLang="fr-FR" sz="1800" i="1" dirty="0">
                <a:cs typeface="Arial" charset="0"/>
              </a:rPr>
              <a:t>Dark Energy</a:t>
            </a:r>
          </a:p>
          <a:p>
            <a:pPr lvl="1">
              <a:lnSpc>
                <a:spcPct val="110000"/>
              </a:lnSpc>
            </a:pPr>
            <a:r>
              <a:rPr lang="en-US" altLang="fr-FR" sz="1800" dirty="0">
                <a:cs typeface="Arial" charset="0"/>
              </a:rPr>
              <a:t>Matter content of the universe ‒ </a:t>
            </a:r>
            <a:r>
              <a:rPr lang="en-US" altLang="fr-FR" sz="1800" i="1" dirty="0">
                <a:cs typeface="Arial" charset="0"/>
              </a:rPr>
              <a:t>Dark Matter</a:t>
            </a:r>
          </a:p>
          <a:p>
            <a:pPr lvl="1">
              <a:lnSpc>
                <a:spcPct val="110000"/>
              </a:lnSpc>
            </a:pPr>
            <a:r>
              <a:rPr lang="en-US" altLang="fr-FR" sz="1800" dirty="0">
                <a:cs typeface="Arial" charset="0"/>
              </a:rPr>
              <a:t>Primordial inflation (~1980) ‒ </a:t>
            </a:r>
            <a:r>
              <a:rPr lang="en-US" altLang="fr-FR" sz="1800" i="1" dirty="0" err="1">
                <a:cs typeface="Arial" charset="0"/>
              </a:rPr>
              <a:t>Inflaton</a:t>
            </a:r>
            <a:r>
              <a:rPr lang="en-US" altLang="fr-FR" sz="1800" i="1" dirty="0">
                <a:cs typeface="Arial" charset="0"/>
              </a:rPr>
              <a:t> field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altLang="fr-FR" sz="1100" i="1" dirty="0">
              <a:cs typeface="Arial" charset="0"/>
            </a:endParaRPr>
          </a:p>
          <a:p>
            <a:r>
              <a:rPr lang="en-US" altLang="fr-FR" sz="1800" b="1" dirty="0">
                <a:solidFill>
                  <a:schemeClr val="accent2"/>
                </a:solidFill>
                <a:cs typeface="Arial" charset="0"/>
              </a:rPr>
              <a:t>Gravitational behavior of antimatter</a:t>
            </a:r>
          </a:p>
          <a:p>
            <a:pPr lvl="1"/>
            <a:r>
              <a:rPr lang="en-US" altLang="fr-FR" sz="1600" dirty="0">
                <a:cs typeface="Arial" charset="0"/>
              </a:rPr>
              <a:t>Current experiments at CERN: GBAR, ALPHA-g, AEGIS</a:t>
            </a:r>
          </a:p>
          <a:p>
            <a:pPr>
              <a:lnSpc>
                <a:spcPct val="110000"/>
              </a:lnSpc>
            </a:pPr>
            <a:endParaRPr lang="en-US" altLang="fr-FR" sz="2000" i="1" dirty="0">
              <a:cs typeface="Arial" charset="0"/>
            </a:endParaRPr>
          </a:p>
          <a:p>
            <a:pPr lvl="1">
              <a:lnSpc>
                <a:spcPct val="110000"/>
              </a:lnSpc>
            </a:pPr>
            <a:endParaRPr lang="en-US" altLang="fr-FR" sz="1800" dirty="0">
              <a:cs typeface="Arial" charset="0"/>
            </a:endParaRPr>
          </a:p>
          <a:p>
            <a:pPr lvl="1">
              <a:lnSpc>
                <a:spcPct val="110000"/>
              </a:lnSpc>
            </a:pPr>
            <a:endParaRPr lang="en-US" altLang="fr-FR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Cosmological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98984" y="980728"/>
                <a:ext cx="8280920" cy="2952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fr-FR" altLang="fr-FR" sz="2000" b="1" kern="0" dirty="0">
                    <a:solidFill>
                      <a:schemeClr val="accent2"/>
                    </a:solidFill>
                    <a:cs typeface="Arial" charset="0"/>
                  </a:rPr>
                  <a:t>The standard model:  </a:t>
                </a:r>
                <a:r>
                  <a:rPr lang="el-GR" altLang="fr-FR" sz="2000" b="1" kern="0" dirty="0">
                    <a:solidFill>
                      <a:schemeClr val="accent2"/>
                    </a:solidFill>
                    <a:cs typeface="Arial" charset="0"/>
                  </a:rPr>
                  <a:t>Λ</a:t>
                </a:r>
                <a:r>
                  <a:rPr lang="fr-FR" altLang="fr-FR" sz="2000" b="1" kern="0" dirty="0">
                    <a:solidFill>
                      <a:schemeClr val="accent2"/>
                    </a:solidFill>
                    <a:cs typeface="Arial" charset="0"/>
                  </a:rPr>
                  <a:t>CDM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l-GR" altLang="fr-FR" sz="1800" b="1" kern="0" dirty="0">
                    <a:cs typeface="Arial" charset="0"/>
                  </a:rPr>
                  <a:t>Λ</a:t>
                </a:r>
                <a:r>
                  <a:rPr lang="fr-FR" altLang="fr-FR" sz="1800" kern="0" dirty="0">
                    <a:cs typeface="Arial" charset="0"/>
                  </a:rPr>
                  <a:t> → </a:t>
                </a:r>
                <a:r>
                  <a:rPr lang="fr-FR" altLang="fr-FR" sz="1800" kern="0" dirty="0" err="1">
                    <a:cs typeface="Arial" charset="0"/>
                  </a:rPr>
                  <a:t>dark</a:t>
                </a:r>
                <a:r>
                  <a:rPr lang="fr-FR" altLang="fr-FR" sz="1800" kern="0" dirty="0">
                    <a:cs typeface="Arial" charset="0"/>
                  </a:rPr>
                  <a:t> </a:t>
                </a:r>
                <a:r>
                  <a:rPr lang="fr-FR" altLang="fr-FR" sz="1800" kern="0" dirty="0" err="1">
                    <a:cs typeface="Arial" charset="0"/>
                  </a:rPr>
                  <a:t>energy</a:t>
                </a:r>
                <a:r>
                  <a:rPr lang="fr-FR" altLang="fr-FR" sz="1800" kern="0" dirty="0">
                    <a:cs typeface="Arial" charset="0"/>
                  </a:rPr>
                  <a:t> (70%) → </a:t>
                </a:r>
                <a:r>
                  <a:rPr lang="fr-FR" altLang="fr-FR" sz="1800" kern="0" dirty="0" err="1">
                    <a:cs typeface="Arial" charset="0"/>
                  </a:rPr>
                  <a:t>accelerated</a:t>
                </a:r>
                <a:r>
                  <a:rPr lang="fr-FR" altLang="fr-FR" sz="1800" kern="0" dirty="0">
                    <a:cs typeface="Arial" charset="0"/>
                  </a:rPr>
                  <a:t> expansion (≈ </a:t>
                </a:r>
                <a:r>
                  <a:rPr lang="fr-FR" altLang="fr-FR" sz="1800" i="1" kern="0" dirty="0" err="1">
                    <a:cs typeface="Arial" charset="0"/>
                  </a:rPr>
                  <a:t>repulsive</a:t>
                </a:r>
                <a:r>
                  <a:rPr lang="fr-FR" altLang="fr-FR" sz="1800" i="1" kern="0" dirty="0">
                    <a:cs typeface="Arial" charset="0"/>
                  </a:rPr>
                  <a:t> </a:t>
                </a:r>
                <a:r>
                  <a:rPr lang="fr-FR" altLang="fr-FR" sz="1800" i="1" kern="0" dirty="0" err="1">
                    <a:cs typeface="Arial" charset="0"/>
                  </a:rPr>
                  <a:t>gravity</a:t>
                </a:r>
                <a:r>
                  <a:rPr lang="fr-FR" altLang="fr-FR" sz="1800" i="1" kern="0" dirty="0">
                    <a:cs typeface="Arial" charset="0"/>
                  </a:rPr>
                  <a:t>!</a:t>
                </a:r>
                <a:r>
                  <a:rPr lang="fr-FR" altLang="fr-FR" sz="1800" kern="0" dirty="0">
                    <a:cs typeface="Arial" charset="0"/>
                  </a:rPr>
                  <a:t>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altLang="fr-FR" sz="1800" b="1" kern="0" dirty="0">
                    <a:cs typeface="Arial" charset="0"/>
                  </a:rPr>
                  <a:t>CDM</a:t>
                </a:r>
                <a:r>
                  <a:rPr lang="fr-FR" altLang="fr-FR" sz="1800" kern="0" dirty="0">
                    <a:cs typeface="Arial" charset="0"/>
                  </a:rPr>
                  <a:t> (Cold </a:t>
                </a:r>
                <a:r>
                  <a:rPr lang="fr-FR" altLang="fr-FR" sz="1800" kern="0" dirty="0" err="1">
                    <a:cs typeface="Arial" charset="0"/>
                  </a:rPr>
                  <a:t>Dark</a:t>
                </a:r>
                <a:r>
                  <a:rPr lang="fr-FR" altLang="fr-FR" sz="1800" kern="0" dirty="0">
                    <a:cs typeface="Arial" charset="0"/>
                  </a:rPr>
                  <a:t> </a:t>
                </a:r>
                <a:r>
                  <a:rPr lang="fr-FR" altLang="fr-FR" sz="1800" kern="0" dirty="0" err="1">
                    <a:cs typeface="Arial" charset="0"/>
                  </a:rPr>
                  <a:t>Matter</a:t>
                </a:r>
                <a:r>
                  <a:rPr lang="fr-FR" altLang="fr-FR" sz="1800" kern="0" dirty="0">
                    <a:cs typeface="Arial" charset="0"/>
                  </a:rPr>
                  <a:t>): 25%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altLang="fr-FR" sz="1800" kern="0" dirty="0" err="1">
                    <a:cs typeface="Arial" charset="0"/>
                  </a:rPr>
                  <a:t>Ordinary</a:t>
                </a:r>
                <a:r>
                  <a:rPr lang="fr-FR" altLang="fr-FR" sz="1800" kern="0" dirty="0">
                    <a:cs typeface="Arial" charset="0"/>
                  </a:rPr>
                  <a:t> </a:t>
                </a:r>
                <a:r>
                  <a:rPr lang="fr-FR" altLang="fr-FR" sz="1800" kern="0" dirty="0" err="1">
                    <a:cs typeface="Arial" charset="0"/>
                  </a:rPr>
                  <a:t>matter</a:t>
                </a:r>
                <a:r>
                  <a:rPr lang="fr-FR" altLang="fr-FR" sz="1800" kern="0" dirty="0">
                    <a:cs typeface="Arial" charset="0"/>
                  </a:rPr>
                  <a:t> (</a:t>
                </a:r>
                <a:r>
                  <a:rPr lang="fr-FR" altLang="fr-FR" sz="1800" kern="0" dirty="0" err="1">
                    <a:cs typeface="Arial" charset="0"/>
                  </a:rPr>
                  <a:t>baryonic</a:t>
                </a:r>
                <a:r>
                  <a:rPr lang="fr-FR" altLang="fr-FR" sz="1800" kern="0" dirty="0">
                    <a:cs typeface="Arial" charset="0"/>
                  </a:rPr>
                  <a:t>) : 5%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altLang="fr-FR" sz="1800" b="0" kern="0" dirty="0" err="1">
                    <a:cs typeface="Arial" charset="0"/>
                  </a:rPr>
                  <a:t>Scale</a:t>
                </a:r>
                <a:r>
                  <a:rPr lang="fr-FR" altLang="fr-FR" sz="1800" b="0" kern="0" dirty="0">
                    <a:cs typeface="Arial" charset="0"/>
                  </a:rPr>
                  <a:t> factor:</a:t>
                </a:r>
              </a:p>
              <a:p>
                <a:pPr lvl="2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/>
                        <a:cs typeface="Arial" charset="0"/>
                      </a:rPr>
                      <m:t>𝑎</m:t>
                    </m:r>
                    <m:d>
                      <m:dPr>
                        <m:ctrlPr>
                          <a:rPr lang="fr-FR" altLang="fr-FR" sz="1600" b="0" i="1" kern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fr-FR" altLang="fr-FR" sz="1600" b="0" i="1" kern="0" smtClean="0">
                            <a:latin typeface="Cambria Math"/>
                            <a:cs typeface="Arial" charset="0"/>
                          </a:rPr>
                          <m:t>𝑡</m:t>
                        </m:r>
                      </m:e>
                    </m:d>
                    <m:r>
                      <a:rPr lang="fr-FR" altLang="fr-FR" sz="1600" b="0" i="1" kern="0" smtClean="0"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fr-FR" altLang="fr-FR" sz="1600" b="0" i="1" kern="0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fr-FR" altLang="fr-FR" sz="16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 </m:t>
                        </m:r>
                        <m:r>
                          <a:rPr lang="fr-FR" altLang="fr-FR" sz="16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𝑡</m:t>
                        </m:r>
                      </m:e>
                      <m:sup>
                        <m:r>
                          <a:rPr lang="fr-FR" altLang="fr-FR" sz="16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fr-FR" altLang="fr-FR" sz="1600" kern="0" dirty="0">
                    <a:cs typeface="Arial" charset="0"/>
                  </a:rPr>
                  <a:t> (</a:t>
                </a:r>
                <a:r>
                  <a:rPr lang="fr-FR" altLang="fr-FR" sz="1600" kern="0" dirty="0" err="1">
                    <a:cs typeface="Arial" charset="0"/>
                  </a:rPr>
                  <a:t>matter-dominated</a:t>
                </a:r>
                <a:r>
                  <a:rPr lang="fr-FR" altLang="fr-FR" sz="1600" kern="0" dirty="0">
                    <a:cs typeface="Arial" charset="0"/>
                  </a:rPr>
                  <a:t> </a:t>
                </a:r>
                <a:r>
                  <a:rPr lang="fr-FR" altLang="fr-FR" sz="1600" kern="0" dirty="0" err="1">
                    <a:cs typeface="Arial" charset="0"/>
                  </a:rPr>
                  <a:t>age</a:t>
                </a:r>
                <a:r>
                  <a:rPr lang="fr-FR" altLang="fr-FR" sz="1600" kern="0" dirty="0">
                    <a:cs typeface="Arial" charset="0"/>
                  </a:rPr>
                  <a:t>)</a:t>
                </a:r>
                <a:r>
                  <a:rPr lang="en-US" sz="1600" dirty="0"/>
                  <a:t> </a:t>
                </a:r>
                <a:endParaRPr lang="fr-FR" altLang="fr-FR" sz="1600" b="0" i="1" kern="0" dirty="0">
                  <a:latin typeface="Cambria Math"/>
                  <a:cs typeface="Arial" charset="0"/>
                </a:endParaRPr>
              </a:p>
              <a:p>
                <a:pPr lvl="2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altLang="fr-FR" sz="1600" b="0" i="1" kern="0" smtClean="0">
                        <a:latin typeface="Cambria Math"/>
                        <a:cs typeface="Arial" charset="0"/>
                      </a:rPr>
                      <m:t>𝑎</m:t>
                    </m:r>
                    <m:d>
                      <m:dPr>
                        <m:ctrlPr>
                          <a:rPr lang="fr-FR" altLang="fr-FR" sz="1600" b="0" i="1" kern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fr-FR" altLang="fr-FR" sz="1600" b="0" i="1" kern="0" smtClean="0">
                            <a:latin typeface="Cambria Math"/>
                            <a:cs typeface="Arial" charset="0"/>
                          </a:rPr>
                          <m:t>𝑡</m:t>
                        </m:r>
                      </m:e>
                    </m:d>
                    <m:r>
                      <a:rPr lang="fr-FR" altLang="fr-FR" sz="1600" b="0" i="1" kern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altLang="fr-FR" sz="1600" b="0" i="1" kern="0" smtClean="0">
                        <a:latin typeface="Cambria Math"/>
                        <a:ea typeface="Cambria Math"/>
                        <a:cs typeface="Arial" charset="0"/>
                      </a:rPr>
                      <m:t>~ </m:t>
                    </m:r>
                    <m:sSup>
                      <m:sSupPr>
                        <m:ctrlPr>
                          <a:rPr lang="fr-FR" altLang="fr-FR" sz="1600" b="0" i="1" kern="0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fr-FR" altLang="fr-FR" sz="16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fr-FR" sz="16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Λ</m:t>
                        </m:r>
                        <m:r>
                          <a:rPr lang="fr-FR" altLang="fr-FR" sz="16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altLang="fr-FR" sz="1600" kern="0" dirty="0">
                    <a:cs typeface="Arial" charset="0"/>
                  </a:rPr>
                  <a:t>  (</a:t>
                </a:r>
                <a:r>
                  <a:rPr lang="el-GR" altLang="fr-FR" sz="1600" kern="0" dirty="0">
                    <a:cs typeface="Arial" charset="0"/>
                  </a:rPr>
                  <a:t>Λ</a:t>
                </a:r>
                <a:r>
                  <a:rPr lang="fr-FR" altLang="fr-FR" sz="1600" kern="0" dirty="0">
                    <a:cs typeface="Arial" charset="0"/>
                  </a:rPr>
                  <a:t>-</a:t>
                </a:r>
                <a:r>
                  <a:rPr lang="fr-FR" altLang="fr-FR" sz="1600" kern="0" dirty="0" err="1">
                    <a:cs typeface="Arial" charset="0"/>
                  </a:rPr>
                  <a:t>dominated</a:t>
                </a:r>
                <a:r>
                  <a:rPr lang="fr-FR" altLang="fr-FR" sz="1600" kern="0" dirty="0">
                    <a:cs typeface="Arial" charset="0"/>
                  </a:rPr>
                  <a:t> </a:t>
                </a:r>
                <a:r>
                  <a:rPr lang="fr-FR" altLang="fr-FR" sz="1600" kern="0" dirty="0" err="1">
                    <a:cs typeface="Arial" charset="0"/>
                  </a:rPr>
                  <a:t>age</a:t>
                </a:r>
                <a:r>
                  <a:rPr lang="fr-FR" altLang="fr-FR" sz="1600" kern="0" dirty="0">
                    <a:cs typeface="Arial" charset="0"/>
                  </a:rPr>
                  <a:t>)</a:t>
                </a:r>
              </a:p>
              <a:p>
                <a:pPr lvl="1"/>
                <a:endParaRPr lang="fr-FR" altLang="fr-FR" kern="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984" y="980728"/>
                <a:ext cx="8280920" cy="2952328"/>
              </a:xfrm>
              <a:prstGeom prst="rect">
                <a:avLst/>
              </a:prstGeom>
              <a:blipFill rotWithShape="1">
                <a:blip r:embed="rId2"/>
                <a:stretch>
                  <a:fillRect l="-5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3933056"/>
                <a:ext cx="7776864" cy="2736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1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fr-FR" altLang="fr-FR" sz="2000" b="1" kern="0" dirty="0">
                    <a:solidFill>
                      <a:schemeClr val="accent2"/>
                    </a:solidFill>
                    <a:cs typeface="Arial" charset="0"/>
                  </a:rPr>
                  <a:t>Dirac-</a:t>
                </a:r>
                <a:r>
                  <a:rPr lang="fr-FR" altLang="fr-FR" sz="2000" b="1" kern="0" dirty="0" err="1">
                    <a:solidFill>
                      <a:schemeClr val="accent2"/>
                    </a:solidFill>
                    <a:cs typeface="Arial" charset="0"/>
                  </a:rPr>
                  <a:t>Milne</a:t>
                </a:r>
                <a:r>
                  <a:rPr lang="fr-FR" altLang="fr-FR" sz="2000" b="1" kern="0" dirty="0">
                    <a:solidFill>
                      <a:schemeClr val="accent2"/>
                    </a:solidFill>
                    <a:cs typeface="Arial" charset="0"/>
                  </a:rPr>
                  <a:t> </a:t>
                </a:r>
                <a:r>
                  <a:rPr lang="fr-FR" altLang="fr-FR" sz="2000" b="1" kern="0" dirty="0" err="1">
                    <a:solidFill>
                      <a:schemeClr val="accent2"/>
                    </a:solidFill>
                    <a:cs typeface="Arial" charset="0"/>
                  </a:rPr>
                  <a:t>universe</a:t>
                </a:r>
                <a:endParaRPr lang="fr-FR" altLang="fr-FR" sz="2000" b="1" kern="0" dirty="0">
                  <a:solidFill>
                    <a:schemeClr val="accent2"/>
                  </a:solidFill>
                  <a:cs typeface="Arial" charset="0"/>
                </a:endParaRPr>
              </a:p>
              <a:p>
                <a:pPr lvl="1">
                  <a:spcBef>
                    <a:spcPts val="400"/>
                  </a:spcBef>
                </a:pPr>
                <a:r>
                  <a:rPr lang="fr-FR" altLang="fr-FR" sz="1800" kern="0" dirty="0" err="1">
                    <a:cs typeface="Arial" charset="0"/>
                  </a:rPr>
                  <a:t>Matter-antimatter</a:t>
                </a:r>
                <a:r>
                  <a:rPr lang="fr-FR" altLang="fr-FR" sz="1800" kern="0" dirty="0">
                    <a:cs typeface="Arial" charset="0"/>
                  </a:rPr>
                  <a:t> </a:t>
                </a:r>
                <a:r>
                  <a:rPr lang="fr-FR" altLang="fr-FR" sz="1800" kern="0" dirty="0" err="1">
                    <a:cs typeface="Arial" charset="0"/>
                  </a:rPr>
                  <a:t>symmetric</a:t>
                </a:r>
                <a:r>
                  <a:rPr lang="fr-FR" altLang="fr-FR" sz="1800" kern="0" dirty="0">
                    <a:cs typeface="Arial" charset="0"/>
                  </a:rPr>
                  <a:t> </a:t>
                </a:r>
                <a:r>
                  <a:rPr lang="fr-FR" altLang="fr-FR" sz="1800" kern="0" dirty="0" err="1">
                    <a:cs typeface="Arial" charset="0"/>
                  </a:rPr>
                  <a:t>universe</a:t>
                </a:r>
                <a:endParaRPr lang="fr-FR" altLang="fr-FR" sz="1800" kern="0" dirty="0">
                  <a:cs typeface="Arial" charset="0"/>
                </a:endParaRPr>
              </a:p>
              <a:p>
                <a:pPr lvl="2">
                  <a:spcBef>
                    <a:spcPts val="400"/>
                  </a:spcBef>
                </a:pPr>
                <a:r>
                  <a:rPr lang="fr-FR" altLang="fr-FR" sz="1600" kern="0" dirty="0" err="1">
                    <a:cs typeface="Arial" charset="0"/>
                  </a:rPr>
                  <a:t>Repulsion</a:t>
                </a:r>
                <a:r>
                  <a:rPr lang="fr-FR" altLang="fr-FR" sz="1600" kern="0" dirty="0">
                    <a:cs typeface="Arial" charset="0"/>
                  </a:rPr>
                  <a:t> </a:t>
                </a:r>
                <a:r>
                  <a:rPr lang="fr-FR" altLang="fr-FR" sz="1600" kern="0" dirty="0" err="1">
                    <a:cs typeface="Arial" charset="0"/>
                  </a:rPr>
                  <a:t>between</a:t>
                </a:r>
                <a:r>
                  <a:rPr lang="fr-FR" altLang="fr-FR" sz="1600" kern="0" dirty="0">
                    <a:cs typeface="Arial" charset="0"/>
                  </a:rPr>
                  <a:t> </a:t>
                </a:r>
                <a:r>
                  <a:rPr lang="fr-FR" altLang="fr-FR" sz="1600" kern="0" dirty="0" err="1">
                    <a:cs typeface="Arial" charset="0"/>
                  </a:rPr>
                  <a:t>matter</a:t>
                </a:r>
                <a:r>
                  <a:rPr lang="fr-FR" altLang="fr-FR" sz="1600" kern="0" dirty="0">
                    <a:cs typeface="Arial" charset="0"/>
                  </a:rPr>
                  <a:t> and </a:t>
                </a:r>
                <a:r>
                  <a:rPr lang="fr-FR" altLang="fr-FR" sz="1600" kern="0" dirty="0" err="1">
                    <a:cs typeface="Arial" charset="0"/>
                  </a:rPr>
                  <a:t>antimatter</a:t>
                </a:r>
                <a:r>
                  <a:rPr lang="fr-FR" altLang="fr-FR" sz="1600" kern="0" dirty="0">
                    <a:cs typeface="Arial" charset="0"/>
                  </a:rPr>
                  <a:t> (</a:t>
                </a:r>
                <a:r>
                  <a:rPr lang="fr-FR" altLang="fr-FR" sz="1600" kern="0" dirty="0" err="1">
                    <a:cs typeface="Arial" charset="0"/>
                  </a:rPr>
                  <a:t>negative</a:t>
                </a:r>
                <a:r>
                  <a:rPr lang="fr-FR" altLang="fr-FR" sz="1600" kern="0" dirty="0">
                    <a:cs typeface="Arial" charset="0"/>
                  </a:rPr>
                  <a:t> mass)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fr-FR" altLang="fr-FR" sz="1600" kern="0" dirty="0" err="1">
                    <a:cs typeface="Arial" charset="0"/>
                  </a:rPr>
                  <a:t>Antimatter</a:t>
                </a:r>
                <a:r>
                  <a:rPr lang="fr-FR" altLang="fr-FR" sz="1600" kern="0" dirty="0">
                    <a:cs typeface="Arial" charset="0"/>
                  </a:rPr>
                  <a:t> spreads </a:t>
                </a:r>
                <a:r>
                  <a:rPr lang="fr-FR" altLang="fr-FR" sz="1600" kern="0" dirty="0" err="1">
                    <a:cs typeface="Arial" charset="0"/>
                  </a:rPr>
                  <a:t>almost</a:t>
                </a:r>
                <a:r>
                  <a:rPr lang="fr-FR" altLang="fr-FR" sz="1600" kern="0" dirty="0">
                    <a:cs typeface="Arial" charset="0"/>
                  </a:rPr>
                  <a:t> </a:t>
                </a:r>
                <a:r>
                  <a:rPr lang="fr-FR" altLang="fr-FR" sz="1600" kern="0" dirty="0" err="1">
                    <a:cs typeface="Arial" charset="0"/>
                  </a:rPr>
                  <a:t>uniformly</a:t>
                </a:r>
                <a:r>
                  <a:rPr lang="fr-FR" altLang="fr-FR" sz="1600" kern="0" dirty="0">
                    <a:cs typeface="Arial" charset="0"/>
                  </a:rPr>
                  <a:t> </a:t>
                </a:r>
                <a:r>
                  <a:rPr lang="fr-FR" altLang="fr-FR" sz="1600" kern="0" dirty="0" err="1">
                    <a:cs typeface="Arial" charset="0"/>
                  </a:rPr>
                  <a:t>across</a:t>
                </a:r>
                <a:r>
                  <a:rPr lang="fr-FR" altLang="fr-FR" sz="1600" kern="0" dirty="0">
                    <a:cs typeface="Arial" charset="0"/>
                  </a:rPr>
                  <a:t> the </a:t>
                </a:r>
                <a:r>
                  <a:rPr lang="fr-FR" altLang="fr-FR" sz="1600" kern="0" dirty="0" err="1">
                    <a:cs typeface="Arial" charset="0"/>
                  </a:rPr>
                  <a:t>universe</a:t>
                </a:r>
                <a:endParaRPr lang="fr-FR" altLang="fr-FR" sz="1600" kern="0" dirty="0">
                  <a:cs typeface="Arial" charset="0"/>
                </a:endParaRPr>
              </a:p>
              <a:p>
                <a:pPr lvl="1">
                  <a:spcBef>
                    <a:spcPts val="400"/>
                  </a:spcBef>
                </a:pPr>
                <a:r>
                  <a:rPr lang="fr-FR" altLang="fr-FR" sz="1800" kern="0" dirty="0">
                    <a:cs typeface="Arial" charset="0"/>
                  </a:rPr>
                  <a:t>Total </a:t>
                </a:r>
                <a:r>
                  <a:rPr lang="fr-FR" altLang="fr-FR" sz="1800" kern="0" dirty="0" err="1">
                    <a:cs typeface="Arial" charset="0"/>
                  </a:rPr>
                  <a:t>matter</a:t>
                </a:r>
                <a:r>
                  <a:rPr lang="fr-FR" altLang="fr-FR" sz="1800" kern="0" dirty="0">
                    <a:cs typeface="Arial" charset="0"/>
                  </a:rPr>
                  <a:t> content = 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fr-FR" sz="1800" i="1" kern="0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fr-FR" sz="1800" i="1" kern="0">
                            <a:latin typeface="Cambria Math"/>
                            <a:ea typeface="Cambria Math"/>
                            <a:cs typeface="Arial" charset="0"/>
                          </a:rPr>
                          <m:t>Ω</m:t>
                        </m:r>
                      </m:e>
                      <m:sub>
                        <m:r>
                          <a:rPr lang="fr-FR" altLang="fr-FR" sz="1800" b="0" i="1" kern="0" smtClean="0">
                            <a:latin typeface="Cambria Math"/>
                            <a:ea typeface="Cambria Math"/>
                            <a:cs typeface="Arial" charset="0"/>
                          </a:rPr>
                          <m:t>𝑀</m:t>
                        </m:r>
                      </m:sub>
                    </m:sSub>
                    <m:r>
                      <a:rPr lang="fr-FR" altLang="fr-FR" sz="1800" b="0" i="1" kern="0" smtClean="0">
                        <a:latin typeface="Cambria Math"/>
                        <a:ea typeface="Cambria Math"/>
                        <a:cs typeface="Arial" charset="0"/>
                      </a:rPr>
                      <m:t>=0)</m:t>
                    </m:r>
                  </m:oMath>
                </a14:m>
                <a:endParaRPr lang="fr-FR" altLang="fr-FR" sz="1800" b="0" kern="0" dirty="0">
                  <a:ea typeface="Cambria Math"/>
                  <a:cs typeface="Arial" charset="0"/>
                </a:endParaRPr>
              </a:p>
              <a:p>
                <a:pPr lvl="1">
                  <a:spcBef>
                    <a:spcPts val="400"/>
                  </a:spcBef>
                </a:pPr>
                <a:r>
                  <a:rPr lang="fr-FR" altLang="fr-FR" sz="1800" kern="0" dirty="0">
                    <a:cs typeface="Arial" charset="0"/>
                  </a:rPr>
                  <a:t>No </a:t>
                </a:r>
                <a:r>
                  <a:rPr lang="fr-FR" altLang="fr-FR" sz="1800" kern="0" dirty="0" err="1">
                    <a:cs typeface="Arial" charset="0"/>
                  </a:rPr>
                  <a:t>cosmological</a:t>
                </a:r>
                <a:r>
                  <a:rPr lang="fr-FR" altLang="fr-FR" sz="1800" kern="0" dirty="0">
                    <a:cs typeface="Arial" charset="0"/>
                  </a:rPr>
                  <a:t> constant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fr-FR" sz="1800" i="1" ker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fr-FR" sz="1800" i="1" kern="0">
                            <a:latin typeface="Cambria Math"/>
                            <a:ea typeface="Cambria Math"/>
                            <a:cs typeface="Arial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fr-FR" sz="1800" i="1" kern="0">
                            <a:latin typeface="Cambria Math"/>
                            <a:ea typeface="Cambria Math"/>
                            <a:cs typeface="Arial" charset="0"/>
                          </a:rPr>
                          <m:t>Λ</m:t>
                        </m:r>
                      </m:sub>
                    </m:sSub>
                    <m:r>
                      <a:rPr lang="fr-FR" altLang="fr-FR" sz="1800" i="1" kern="0">
                        <a:latin typeface="Cambria Math"/>
                        <a:ea typeface="Cambria Math"/>
                        <a:cs typeface="Arial" charset="0"/>
                      </a:rPr>
                      <m:t>=0)</m:t>
                    </m:r>
                  </m:oMath>
                </a14:m>
                <a:r>
                  <a:rPr lang="fr-FR" altLang="fr-FR" sz="1800" kern="0" dirty="0">
                    <a:cs typeface="Arial" charset="0"/>
                  </a:rPr>
                  <a:t>;  No </a:t>
                </a:r>
                <a:r>
                  <a:rPr lang="fr-FR" altLang="fr-FR" sz="1800" kern="0" dirty="0" err="1">
                    <a:cs typeface="Arial" charset="0"/>
                  </a:rPr>
                  <a:t>need</a:t>
                </a:r>
                <a:r>
                  <a:rPr lang="fr-FR" altLang="fr-FR" sz="1800" kern="0" dirty="0">
                    <a:cs typeface="Arial" charset="0"/>
                  </a:rPr>
                  <a:t> for </a:t>
                </a:r>
                <a:r>
                  <a:rPr lang="fr-FR" altLang="fr-FR" sz="1800" kern="0" dirty="0" err="1">
                    <a:cs typeface="Arial" charset="0"/>
                  </a:rPr>
                  <a:t>inflationary</a:t>
                </a:r>
                <a:r>
                  <a:rPr lang="fr-FR" altLang="fr-FR" sz="1800" kern="0" dirty="0">
                    <a:cs typeface="Arial" charset="0"/>
                  </a:rPr>
                  <a:t> phase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fr-FR" altLang="fr-FR" sz="1800" kern="0" dirty="0" err="1">
                    <a:cs typeface="Arial" charset="0"/>
                  </a:rPr>
                  <a:t>Scale</a:t>
                </a:r>
                <a:r>
                  <a:rPr lang="fr-FR" altLang="fr-FR" sz="1800" kern="0" dirty="0">
                    <a:cs typeface="Arial" charset="0"/>
                  </a:rPr>
                  <a:t> factor: </a:t>
                </a:r>
                <a14:m>
                  <m:oMath xmlns:m="http://schemas.openxmlformats.org/officeDocument/2006/math">
                    <m:r>
                      <a:rPr lang="fr-FR" altLang="fr-FR" sz="1800" i="1" kern="0">
                        <a:latin typeface="Cambria Math"/>
                        <a:cs typeface="Arial" charset="0"/>
                      </a:rPr>
                      <m:t>𝑎</m:t>
                    </m:r>
                    <m:d>
                      <m:dPr>
                        <m:ctrlPr>
                          <a:rPr lang="fr-FR" altLang="fr-FR" sz="1800" i="1" ker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fr-FR" altLang="fr-FR" sz="1800" i="1" kern="0">
                            <a:latin typeface="Cambria Math"/>
                            <a:cs typeface="Arial" charset="0"/>
                          </a:rPr>
                          <m:t>𝑡</m:t>
                        </m:r>
                      </m:e>
                    </m:d>
                    <m:r>
                      <a:rPr lang="fr-FR" altLang="fr-FR" sz="1800" i="1" kern="0">
                        <a:latin typeface="Cambria Math"/>
                        <a:cs typeface="Arial" charset="0"/>
                      </a:rPr>
                      <m:t>~</m:t>
                    </m:r>
                    <m:r>
                      <a:rPr lang="fr-FR" altLang="fr-FR" sz="1800" b="0" i="1" kern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altLang="fr-FR" sz="1800" b="0" i="1" kern="0" smtClean="0">
                        <a:latin typeface="Cambria Math"/>
                        <a:ea typeface="Cambria Math"/>
                        <a:cs typeface="Arial" charset="0"/>
                      </a:rPr>
                      <m:t>𝑡</m:t>
                    </m:r>
                  </m:oMath>
                </a14:m>
                <a:r>
                  <a:rPr lang="fr-FR" altLang="fr-FR" sz="1800" kern="0" dirty="0"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933056"/>
                <a:ext cx="7776864" cy="2736304"/>
              </a:xfrm>
              <a:prstGeom prst="rect">
                <a:avLst/>
              </a:prstGeom>
              <a:blipFill rotWithShape="1">
                <a:blip r:embed="rId3"/>
                <a:stretch>
                  <a:fillRect l="-7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563888" y="3991863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(see: A. Benoit-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Lévy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Chardin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A&amp;A 537, A78 (2012))</a:t>
            </a:r>
            <a:endParaRPr lang="fr-FR" altLang="fr-FR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90805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Mass in Newtonian mechanics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7733"/>
            <a:ext cx="2304256" cy="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92" y="1521388"/>
            <a:ext cx="147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052736"/>
                <a:ext cx="7772400" cy="1800200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Active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Passive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Inertial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Equation of motion:   </a:t>
                </a:r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052736"/>
                <a:ext cx="7772400" cy="1800200"/>
              </a:xfrm>
              <a:blipFill rotWithShape="1">
                <a:blip r:embed="rId4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16" y="1954584"/>
            <a:ext cx="1028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912768" cy="17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15" y="2264469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300192" y="1972987"/>
                <a:ext cx="2016224" cy="42377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𝐸𝑃</m:t>
                      </m:r>
                      <m:r>
                        <a:rPr lang="fr-FR" sz="2000" b="0" i="1" smtClean="0">
                          <a:latin typeface="Cambria Math"/>
                        </a:rPr>
                        <m:t>:    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72987"/>
                <a:ext cx="2016224" cy="423770"/>
              </a:xfrm>
              <a:prstGeom prst="rect">
                <a:avLst/>
              </a:prstGeom>
              <a:blipFill rotWithShape="1">
                <a:blip r:embed="rId8"/>
                <a:stretch>
                  <a:fillRect b="-2778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0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878"/>
            <a:ext cx="9144000" cy="90805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Mass in Newtonian mechanics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559520" y="5147679"/>
            <a:ext cx="708224" cy="792088"/>
            <a:chOff x="3560" y="663"/>
            <a:chExt cx="809" cy="862"/>
          </a:xfrm>
        </p:grpSpPr>
        <p:pic>
          <p:nvPicPr>
            <p:cNvPr id="17" name="Picture 18" descr="green-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663"/>
              <a:ext cx="809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8" name="Object 19"/>
            <p:cNvGraphicFramePr>
              <a:graphicFrameLocks noChangeAspect="1"/>
            </p:cNvGraphicFramePr>
            <p:nvPr/>
          </p:nvGraphicFramePr>
          <p:xfrm>
            <a:off x="3884" y="996"/>
            <a:ext cx="251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0" name="Equation" r:id="rId4" imgW="126720" imgH="190440" progId="Equation.3">
                    <p:embed/>
                  </p:oleObj>
                </mc:Choice>
                <mc:Fallback>
                  <p:oleObj name="Equation" r:id="rId4" imgW="126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4" y="996"/>
                          <a:ext cx="251" cy="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2771800" y="5183826"/>
            <a:ext cx="1009502" cy="864096"/>
            <a:chOff x="4377" y="754"/>
            <a:chExt cx="1089" cy="862"/>
          </a:xfrm>
        </p:grpSpPr>
        <p:pic>
          <p:nvPicPr>
            <p:cNvPr id="15" name="Picture 9" descr="app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754"/>
              <a:ext cx="1089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4830" y="1071"/>
            <a:ext cx="24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1" name="Equation" r:id="rId7" imgW="126720" imgH="139680" progId="Equation.3">
                    <p:embed/>
                  </p:oleObj>
                </mc:Choice>
                <mc:Fallback>
                  <p:oleObj name="Equation" r:id="rId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1071"/>
                          <a:ext cx="248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7733"/>
            <a:ext cx="2304256" cy="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92" y="1521388"/>
            <a:ext cx="147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052736"/>
                <a:ext cx="7772400" cy="1800200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Active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Passive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Inertial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Equation of motion:   </a:t>
                </a:r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052736"/>
                <a:ext cx="7772400" cy="1800200"/>
              </a:xfrm>
              <a:blipFill rotWithShape="1">
                <a:blip r:embed="rId11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16" y="1954584"/>
            <a:ext cx="1028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912768" cy="17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15" y="2264469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458112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Bondi: runaway acceleration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5736" y="3799867"/>
            <a:ext cx="5688632" cy="257949"/>
          </a:xfrm>
          <a:prstGeom prst="rect">
            <a:avLst/>
          </a:prstGeom>
          <a:solidFill>
            <a:schemeClr val="accent1">
              <a:alpha val="3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300192" y="1972987"/>
                <a:ext cx="2016224" cy="42377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𝐸𝑃</m:t>
                      </m:r>
                      <m:r>
                        <a:rPr lang="fr-FR" sz="2000" b="0" i="1" smtClean="0">
                          <a:latin typeface="Cambria Math"/>
                        </a:rPr>
                        <m:t>:    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72987"/>
                <a:ext cx="2016224" cy="423770"/>
              </a:xfrm>
              <a:prstGeom prst="rect">
                <a:avLst/>
              </a:prstGeom>
              <a:blipFill rotWithShape="1">
                <a:blip r:embed="rId15"/>
                <a:stretch>
                  <a:fillRect b="-2778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46406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8507 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Dirac-Milne scenario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08720"/>
            <a:ext cx="7844408" cy="2376264"/>
          </a:xfrm>
        </p:spPr>
        <p:txBody>
          <a:bodyPr/>
          <a:lstStyle/>
          <a:p>
            <a:r>
              <a:rPr lang="en-US" dirty="0"/>
              <a:t>However, the above scenarios are not suited to model the Dirac-Milne universe</a:t>
            </a:r>
          </a:p>
          <a:p>
            <a:r>
              <a:rPr lang="en-US" b="1" dirty="0" err="1"/>
              <a:t>Antiplasma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respect the EP</a:t>
            </a:r>
          </a:p>
          <a:p>
            <a:pPr lvl="1"/>
            <a:r>
              <a:rPr lang="en-US" dirty="0"/>
              <a:t>Allows formation of negative mass structures</a:t>
            </a:r>
          </a:p>
          <a:p>
            <a:r>
              <a:rPr lang="en-US" b="1" dirty="0"/>
              <a:t>Bondi:</a:t>
            </a:r>
          </a:p>
          <a:p>
            <a:pPr lvl="1"/>
            <a:r>
              <a:rPr lang="en-US" dirty="0"/>
              <a:t>Requires negative inertial mass to ensure energy conservation</a:t>
            </a:r>
          </a:p>
          <a:p>
            <a:pPr lvl="1"/>
            <a:r>
              <a:rPr lang="en-US" dirty="0"/>
              <a:t>Unlikely features such as runaway acceleration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79976"/>
            <a:ext cx="2969121" cy="63816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29568" y="3792680"/>
            <a:ext cx="2546888" cy="123110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Antimatter spreads uniformly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Matter coalesces into structures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192" y="3275700"/>
            <a:ext cx="7443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 need a </a:t>
            </a:r>
            <a:r>
              <a:rPr lang="en-US" sz="1600" b="1" dirty="0">
                <a:solidFill>
                  <a:srgbClr val="FF0000"/>
                </a:solidFill>
              </a:rPr>
              <a:t>generalization of Newtonian gravity </a:t>
            </a:r>
            <a:r>
              <a:rPr lang="en-US" sz="1600" dirty="0"/>
              <a:t>for two particle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Cannot be realized with a single Poisson’s equation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71987"/>
            <a:ext cx="3672408" cy="14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ccolade fermante 13"/>
          <p:cNvSpPr/>
          <p:nvPr/>
        </p:nvSpPr>
        <p:spPr>
          <a:xfrm>
            <a:off x="5652120" y="3699449"/>
            <a:ext cx="288032" cy="1398346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General matrix formalism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3" y="1153207"/>
            <a:ext cx="2709466" cy="50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1772816"/>
            <a:ext cx="4970147" cy="7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57053" y="1203184"/>
            <a:ext cx="280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Matrix Poisson’s equation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10" y="1933272"/>
            <a:ext cx="954212" cy="3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45832" y="2868637"/>
            <a:ext cx="9073008" cy="424838"/>
            <a:chOff x="815032" y="3496949"/>
            <a:chExt cx="7337954" cy="42483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101" y="3496949"/>
              <a:ext cx="878075" cy="41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815032" y="3552455"/>
              <a:ext cx="7337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Since                  there are 2</a:t>
              </a:r>
              <a:r>
                <a:rPr lang="en-US" baseline="30000" dirty="0"/>
                <a:t>3</a:t>
              </a:r>
              <a:r>
                <a:rPr lang="en-US" dirty="0"/>
                <a:t> = 8 possible cases (one trivial, with all elements = +1)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7681"/>
            <a:ext cx="6198551" cy="9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42200" y="35007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Antiplasma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30432" y="3521038"/>
            <a:ext cx="865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Bondi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90672" y="352103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Anti-inertia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93" y="3799689"/>
            <a:ext cx="1742889" cy="808557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013410" y="345948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Dirac-Milne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42200" y="5013176"/>
            <a:ext cx="7596951" cy="8002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Open question</a:t>
            </a:r>
            <a:r>
              <a:rPr lang="en-US" dirty="0"/>
              <a:t>: how to incorporate this approach into General Relativity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Bimetric</a:t>
            </a:r>
            <a:r>
              <a:rPr lang="en-US" dirty="0"/>
              <a:t> theory?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406AE38-D62E-4037-9099-75B6E9163324}"/>
              </a:ext>
            </a:extLst>
          </p:cNvPr>
          <p:cNvSpPr/>
          <p:nvPr/>
        </p:nvSpPr>
        <p:spPr>
          <a:xfrm>
            <a:off x="1331640" y="1153207"/>
            <a:ext cx="6326895" cy="50543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Expanding universe  ‒ </a:t>
            </a:r>
            <a:r>
              <a:rPr lang="en-US" sz="2800" dirty="0" err="1"/>
              <a:t>Comoving</a:t>
            </a:r>
            <a:r>
              <a:rPr lang="en-US" sz="2800" dirty="0"/>
              <a:t> coordinates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75820"/>
            <a:ext cx="1836204" cy="81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66084"/>
            <a:ext cx="1795434" cy="5862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llipse 5"/>
          <p:cNvSpPr>
            <a:spLocks noChangeAspect="1"/>
          </p:cNvSpPr>
          <p:nvPr/>
        </p:nvSpPr>
        <p:spPr bwMode="auto">
          <a:xfrm>
            <a:off x="1115616" y="2708920"/>
            <a:ext cx="3744416" cy="3658592"/>
          </a:xfrm>
          <a:prstGeom prst="ellipse">
            <a:avLst/>
          </a:prstGeom>
          <a:solidFill>
            <a:srgbClr val="92D050">
              <a:alpha val="42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834560" y="1106488"/>
            <a:ext cx="25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Equation of motion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24129" y="109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Scale </a:t>
            </a:r>
            <a:r>
              <a:rPr lang="en-US" b="1" dirty="0"/>
              <a:t>factor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067944" y="5517232"/>
            <a:ext cx="720080" cy="648072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938523" y="2767185"/>
            <a:ext cx="828092" cy="792088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1186488" y="5462008"/>
            <a:ext cx="648072" cy="582431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1368321" y="2798012"/>
            <a:ext cx="721216" cy="713615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716016" y="5813606"/>
                <a:ext cx="846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fr-FR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fr-FR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fr-FR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813606"/>
                <a:ext cx="846707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71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/>
          <p:nvPr/>
        </p:nvGrpSpPr>
        <p:grpSpPr>
          <a:xfrm>
            <a:off x="5148065" y="3593994"/>
            <a:ext cx="3686258" cy="1635206"/>
            <a:chOff x="2956102" y="2706599"/>
            <a:chExt cx="3357532" cy="1635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3100569" y="3941695"/>
                  <a:ext cx="1049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𝑎</m:t>
                      </m:r>
                      <m:r>
                        <a:rPr lang="fr-FR" sz="2000" b="0" i="1" smtClean="0">
                          <a:latin typeface="Cambria Math"/>
                        </a:rPr>
                        <m:t>(</m:t>
                      </m:r>
                      <m:r>
                        <a:rPr lang="fr-FR" sz="2000" b="0" i="1" smtClean="0">
                          <a:latin typeface="Cambria Math"/>
                        </a:rPr>
                        <m:t>𝑡</m:t>
                      </m:r>
                      <m:r>
                        <a:rPr lang="fr-FR" sz="20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000" dirty="0"/>
                    <a:t> ~ </a:t>
                  </a:r>
                  <a14:m>
                    <m:oMath xmlns:m="http://schemas.openxmlformats.org/officeDocument/2006/math">
                      <m:r>
                        <a:rPr lang="fr-FR" sz="2000" i="1">
                          <a:latin typeface="Cambria Math"/>
                        </a:rPr>
                        <m:t>𝑡</m:t>
                      </m:r>
                    </m:oMath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569" y="3941695"/>
                  <a:ext cx="1049903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3107137" y="3309700"/>
                  <a:ext cx="1515798" cy="41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𝑎</m:t>
                      </m:r>
                      <m:r>
                        <a:rPr lang="fr-FR" sz="2000" b="0" i="1" smtClean="0">
                          <a:latin typeface="Cambria Math"/>
                        </a:rPr>
                        <m:t>(</m:t>
                      </m:r>
                      <m:r>
                        <a:rPr lang="fr-FR" sz="2000" b="0" i="1" smtClean="0">
                          <a:latin typeface="Cambria Math"/>
                        </a:rPr>
                        <m:t>𝑡</m:t>
                      </m:r>
                      <m:r>
                        <a:rPr lang="fr-FR" sz="20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000" dirty="0"/>
                    <a:t> ~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/>
                            </a:rPr>
                            <m:t>2/3</m:t>
                          </m:r>
                        </m:sup>
                      </m:sSup>
                    </m:oMath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137" y="3309700"/>
                  <a:ext cx="1515798" cy="411651"/>
                </a:xfrm>
                <a:prstGeom prst="rect">
                  <a:avLst/>
                </a:prstGeom>
                <a:blipFill>
                  <a:blip r:embed="rId8"/>
                  <a:stretch>
                    <a:fillRect t="-441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ZoneTexte 20"/>
            <p:cNvSpPr txBox="1"/>
            <p:nvPr/>
          </p:nvSpPr>
          <p:spPr>
            <a:xfrm>
              <a:off x="4503906" y="3357498"/>
              <a:ext cx="1797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Einstein–de Sitter (</a:t>
              </a:r>
              <a:r>
                <a:rPr lang="el-GR" sz="1600" dirty="0"/>
                <a:t>Λ</a:t>
              </a:r>
              <a:r>
                <a:rPr lang="fr-FR" sz="1600" dirty="0"/>
                <a:t>CDM </a:t>
              </a:r>
              <a:r>
                <a:rPr lang="fr-FR" sz="1600" dirty="0" err="1"/>
                <a:t>early</a:t>
              </a:r>
              <a:r>
                <a:rPr lang="fr-FR" sz="1600" dirty="0"/>
                <a:t> times</a:t>
              </a:r>
              <a:r>
                <a:rPr lang="en-US" sz="1600" dirty="0"/>
                <a:t>)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590143" y="3990071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Dirac – Milne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2956102" y="2706599"/>
                  <a:ext cx="1471882" cy="407099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102" y="2706599"/>
                  <a:ext cx="1471882" cy="4070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158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>
              <a:off x="4516522" y="2738297"/>
              <a:ext cx="17971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dirty="0"/>
                <a:t>Λ</a:t>
              </a:r>
              <a:r>
                <a:rPr lang="fr-FR" sz="1600" dirty="0"/>
                <a:t>CDM </a:t>
              </a:r>
              <a:r>
                <a:rPr lang="fr-FR" sz="1600" dirty="0" err="1"/>
                <a:t>late</a:t>
              </a:r>
              <a:r>
                <a:rPr lang="fr-FR" sz="1600" dirty="0"/>
                <a:t>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6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fr-FR" sz="2800" dirty="0"/>
              <a:t>One-dimensional geometry</a:t>
            </a:r>
            <a:endParaRPr lang="en-US" sz="2800" dirty="0"/>
          </a:p>
        </p:txBody>
      </p:sp>
      <p:grpSp>
        <p:nvGrpSpPr>
          <p:cNvPr id="4" name="Groupe 2"/>
          <p:cNvGrpSpPr>
            <a:grpSpLocks/>
          </p:cNvGrpSpPr>
          <p:nvPr/>
        </p:nvGrpSpPr>
        <p:grpSpPr bwMode="auto">
          <a:xfrm>
            <a:off x="6694488" y="2273621"/>
            <a:ext cx="2376487" cy="3311525"/>
            <a:chOff x="6516688" y="2978150"/>
            <a:chExt cx="2376487" cy="3311525"/>
          </a:xfrm>
        </p:grpSpPr>
        <p:sp>
          <p:nvSpPr>
            <p:cNvPr id="5" name="ZoneTexte 4"/>
            <p:cNvSpPr txBox="1"/>
            <p:nvPr/>
          </p:nvSpPr>
          <p:spPr>
            <a:xfrm>
              <a:off x="8459788" y="4437062"/>
              <a:ext cx="433387" cy="400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56438" y="2978150"/>
              <a:ext cx="611187" cy="3311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6516688" y="4616450"/>
              <a:ext cx="1943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Ellipse 7"/>
          <p:cNvSpPr>
            <a:spLocks noChangeAspect="1"/>
          </p:cNvSpPr>
          <p:nvPr/>
        </p:nvSpPr>
        <p:spPr bwMode="auto">
          <a:xfrm>
            <a:off x="1252538" y="1966913"/>
            <a:ext cx="3751262" cy="37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 bwMode="auto">
          <a:xfrm>
            <a:off x="1712913" y="2465388"/>
            <a:ext cx="2840037" cy="2774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Connecteur droit 9"/>
          <p:cNvCxnSpPr/>
          <p:nvPr/>
        </p:nvCxnSpPr>
        <p:spPr bwMode="auto">
          <a:xfrm flipV="1">
            <a:off x="3154363" y="2781300"/>
            <a:ext cx="2065337" cy="10541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 bwMode="auto">
          <a:xfrm>
            <a:off x="4367213" y="4578350"/>
            <a:ext cx="427037" cy="2000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 bwMode="auto">
          <a:xfrm>
            <a:off x="5219700" y="2524125"/>
            <a:ext cx="431800" cy="400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r</a:t>
            </a: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4829175" y="4678363"/>
            <a:ext cx="238125" cy="400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5153025" y="3645024"/>
            <a:ext cx="1147763" cy="539750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1119188" y="1844675"/>
            <a:ext cx="644525" cy="523875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/>
              <a:t>3D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990523" y="1628800"/>
            <a:ext cx="644592" cy="52322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1D</a:t>
            </a:r>
          </a:p>
        </p:txBody>
      </p:sp>
    </p:spTree>
    <p:extLst>
      <p:ext uri="{BB962C8B-B14F-4D97-AF65-F5344CB8AC3E}">
        <p14:creationId xmlns:p14="http://schemas.microsoft.com/office/powerpoint/2010/main" val="12467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808</Words>
  <Application>Microsoft Office PowerPoint</Application>
  <PresentationFormat>Affichage à l'écran (4:3)</PresentationFormat>
  <Paragraphs>136</Paragraphs>
  <Slides>18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NimbusRomNo9L-Regu</vt:lpstr>
      <vt:lpstr>Times New Roman</vt:lpstr>
      <vt:lpstr>Wingdings</vt:lpstr>
      <vt:lpstr>Thème Office</vt:lpstr>
      <vt:lpstr>Modèle par défaut</vt:lpstr>
      <vt:lpstr>Equation</vt:lpstr>
      <vt:lpstr>Cosmological structure formation with negative mass</vt:lpstr>
      <vt:lpstr>Antimatter and gravitation</vt:lpstr>
      <vt:lpstr>Cosmological models</vt:lpstr>
      <vt:lpstr>Mass in Newtonian mechanics</vt:lpstr>
      <vt:lpstr>Mass in Newtonian mechanics</vt:lpstr>
      <vt:lpstr>Dirac-Milne scenario</vt:lpstr>
      <vt:lpstr>General matrix formalism</vt:lpstr>
      <vt:lpstr>Expanding universe  ‒ Comoving coordinates</vt:lpstr>
      <vt:lpstr>One-dimensional geometry</vt:lpstr>
      <vt:lpstr>ΛCDM cosmology</vt:lpstr>
      <vt:lpstr>Dirac-Milne cosmology</vt:lpstr>
      <vt:lpstr>Matter-density power spectrum</vt:lpstr>
      <vt:lpstr>Matter-density power spectrum</vt:lpstr>
      <vt:lpstr>Two-component Dirac-Milne system</vt:lpstr>
      <vt:lpstr>3D simulations and dark matter/MOND</vt:lpstr>
      <vt:lpstr>3D simulations and dark matter/MOND</vt:lpstr>
      <vt:lpstr>Conclusions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 with negative mass</dc:title>
  <dc:creator>Giovanni,Manfredi,don,chercheur</dc:creator>
  <cp:lastModifiedBy>Giovanni,Manfredi,don,chercheur</cp:lastModifiedBy>
  <cp:revision>292</cp:revision>
  <dcterms:created xsi:type="dcterms:W3CDTF">2018-03-05T10:37:16Z</dcterms:created>
  <dcterms:modified xsi:type="dcterms:W3CDTF">2023-06-28T12:02:33Z</dcterms:modified>
</cp:coreProperties>
</file>