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3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1" r:id="rId3"/>
    <p:sldId id="257" r:id="rId4"/>
    <p:sldId id="262" r:id="rId5"/>
    <p:sldId id="284" r:id="rId6"/>
    <p:sldId id="285" r:id="rId7"/>
    <p:sldId id="268" r:id="rId8"/>
    <p:sldId id="272" r:id="rId9"/>
    <p:sldId id="258" r:id="rId10"/>
    <p:sldId id="286" r:id="rId11"/>
    <p:sldId id="259" r:id="rId12"/>
    <p:sldId id="261" r:id="rId13"/>
    <p:sldId id="264" r:id="rId14"/>
    <p:sldId id="270" r:id="rId15"/>
    <p:sldId id="269" r:id="rId16"/>
    <p:sldId id="424" r:id="rId17"/>
    <p:sldId id="607" r:id="rId18"/>
    <p:sldId id="419" r:id="rId19"/>
    <p:sldId id="409" r:id="rId20"/>
    <p:sldId id="413" r:id="rId21"/>
    <p:sldId id="608" r:id="rId22"/>
    <p:sldId id="275" r:id="rId23"/>
    <p:sldId id="274" r:id="rId24"/>
    <p:sldId id="604" r:id="rId25"/>
    <p:sldId id="26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93E9"/>
    <a:srgbClr val="17AB2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25"/>
    <p:restoredTop sz="95964"/>
  </p:normalViewPr>
  <p:slideViewPr>
    <p:cSldViewPr snapToGrid="0">
      <p:cViewPr varScale="1">
        <p:scale>
          <a:sx n="93" d="100"/>
          <a:sy n="93" d="100"/>
        </p:scale>
        <p:origin x="2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90B8A74-28C8-0C3A-A675-9DBCF41A2C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/>
              <a:t>Labex SEAM 2022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BA3B0F-01B2-D4F9-DCDC-3CF5A3D1D1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83F3A-254C-784E-B98C-05EC4DA2C03A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BBFBC5-FFE0-301D-F7C7-98F299998D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5E52C2-F6C5-C836-29E7-CCABC71426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153DC-F606-5A49-B49A-7ABD1ECB11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62653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/>
              <a:t>Labex SEAM 2022 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26951-8468-B944-A8F2-B616F934C02D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4DC58-5542-7B49-875B-A3691BCA8D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330889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0B8C5-E407-A547-9911-8BC8D7970067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2681-F4C2-DF4A-9CAA-D1C77076B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725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DDF7-9C91-1A47-B98F-1600A636A37A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2681-F4C2-DF4A-9CAA-D1C77076B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54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E49DC-3E64-FE4E-8727-94315B955C9D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2681-F4C2-DF4A-9CAA-D1C77076B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35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12F2-1A07-F246-814D-D9C86662552D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2681-F4C2-DF4A-9CAA-D1C77076B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520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CA9-F0CB-8C44-BAC7-5996C953F09D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2681-F4C2-DF4A-9CAA-D1C77076B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0558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35767-2383-9549-B6A7-A3BDBE6FAE43}" type="datetime1">
              <a:rPr lang="fr-FR" smtClean="0"/>
              <a:t>04/07/2023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2681-F4C2-DF4A-9CAA-D1C77076B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32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2E73-DA65-E943-9758-893A1E69ED46}" type="datetime1">
              <a:rPr lang="fr-FR" smtClean="0"/>
              <a:t>04/07/2023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2681-F4C2-DF4A-9CAA-D1C77076B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160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6423-2B52-4B4F-80F4-2077A32106FB}" type="datetime1">
              <a:rPr lang="fr-FR" smtClean="0"/>
              <a:t>04/07/2023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2681-F4C2-DF4A-9CAA-D1C77076B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20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6C215-312F-184B-9613-121C34713C97}" type="datetime1">
              <a:rPr lang="fr-FR" smtClean="0"/>
              <a:t>04/07/2023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2681-F4C2-DF4A-9CAA-D1C77076B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021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EB49-6917-8541-A7C0-AD3C82FA4844}" type="datetime1">
              <a:rPr lang="fr-FR" smtClean="0"/>
              <a:t>04/07/2023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2681-F4C2-DF4A-9CAA-D1C77076B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924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FBBD-5854-2F4C-85E4-0A59DCC04C5A}" type="datetime1">
              <a:rPr lang="fr-FR" smtClean="0"/>
              <a:t>04/07/2023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52681-F4C2-DF4A-9CAA-D1C77076B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401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182E0-00E1-3F41-92D7-E58571FFCE6C}" type="datetime1">
              <a:rPr lang="fr-FR" smtClean="0"/>
              <a:t>04/07/2023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SFP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52681-F4C2-DF4A-9CAA-D1C77076BE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24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png"/><Relationship Id="rId7" Type="http://schemas.openxmlformats.org/officeDocument/2006/relationships/image" Target="../media/image56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10" Type="http://schemas.openxmlformats.org/officeDocument/2006/relationships/image" Target="../media/image59.emf"/><Relationship Id="rId4" Type="http://schemas.openxmlformats.org/officeDocument/2006/relationships/image" Target="../media/image53.png"/><Relationship Id="rId9" Type="http://schemas.openxmlformats.org/officeDocument/2006/relationships/image" Target="../media/image5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70.png"/><Relationship Id="rId7" Type="http://schemas.openxmlformats.org/officeDocument/2006/relationships/image" Target="../media/image41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0.png"/><Relationship Id="rId5" Type="http://schemas.openxmlformats.org/officeDocument/2006/relationships/image" Target="../media/image390.png"/><Relationship Id="rId4" Type="http://schemas.openxmlformats.org/officeDocument/2006/relationships/image" Target="../media/image6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AF89690-2063-27B4-E57F-BC54F59B8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421656" cy="2928470"/>
          </a:xfrm>
        </p:spPr>
        <p:txBody>
          <a:bodyPr anchor="b">
            <a:normAutofit/>
          </a:bodyPr>
          <a:lstStyle/>
          <a:p>
            <a:pPr algn="l"/>
            <a:r>
              <a:rPr lang="fr-FR" sz="4200" dirty="0" err="1">
                <a:solidFill>
                  <a:srgbClr val="FFFFFF"/>
                </a:solidFill>
              </a:rPr>
              <a:t>Disentangling</a:t>
            </a:r>
            <a:r>
              <a:rPr lang="fr-FR" sz="4200" dirty="0">
                <a:solidFill>
                  <a:srgbClr val="FFFFFF"/>
                </a:solidFill>
              </a:rPr>
              <a:t> </a:t>
            </a:r>
            <a:r>
              <a:rPr lang="fr-FR" sz="4200" dirty="0" err="1">
                <a:solidFill>
                  <a:srgbClr val="FFFFFF"/>
                </a:solidFill>
              </a:rPr>
              <a:t>lattice</a:t>
            </a:r>
            <a:r>
              <a:rPr lang="fr-FR" sz="4200" dirty="0">
                <a:solidFill>
                  <a:srgbClr val="FFFFFF"/>
                </a:solidFill>
              </a:rPr>
              <a:t> and </a:t>
            </a:r>
            <a:r>
              <a:rPr lang="fr-FR" sz="4200" dirty="0" err="1">
                <a:solidFill>
                  <a:srgbClr val="FFFFFF"/>
                </a:solidFill>
              </a:rPr>
              <a:t>electronic</a:t>
            </a:r>
            <a:r>
              <a:rPr lang="fr-FR" sz="4200" dirty="0">
                <a:solidFill>
                  <a:srgbClr val="FFFFFF"/>
                </a:solidFill>
              </a:rPr>
              <a:t> </a:t>
            </a:r>
            <a:r>
              <a:rPr lang="fr-FR" sz="4200" dirty="0" err="1">
                <a:solidFill>
                  <a:srgbClr val="FFFFFF"/>
                </a:solidFill>
              </a:rPr>
              <a:t>instabilities</a:t>
            </a:r>
            <a:r>
              <a:rPr lang="fr-FR" sz="4200" dirty="0">
                <a:solidFill>
                  <a:srgbClr val="FFFFFF"/>
                </a:solidFill>
              </a:rPr>
              <a:t> in the </a:t>
            </a:r>
            <a:r>
              <a:rPr lang="fr-FR" sz="4200" dirty="0" err="1">
                <a:solidFill>
                  <a:srgbClr val="FFFFFF"/>
                </a:solidFill>
              </a:rPr>
              <a:t>excitonic</a:t>
            </a:r>
            <a:r>
              <a:rPr lang="fr-FR" sz="4200" dirty="0">
                <a:solidFill>
                  <a:srgbClr val="FFFFFF"/>
                </a:solidFill>
              </a:rPr>
              <a:t> </a:t>
            </a:r>
            <a:r>
              <a:rPr lang="fr-FR" sz="4200" dirty="0" err="1">
                <a:solidFill>
                  <a:srgbClr val="FFFFFF"/>
                </a:solidFill>
              </a:rPr>
              <a:t>insulator</a:t>
            </a:r>
            <a:r>
              <a:rPr lang="fr-FR" sz="4200" dirty="0">
                <a:solidFill>
                  <a:srgbClr val="FFFFFF"/>
                </a:solidFill>
              </a:rPr>
              <a:t> candidate Ta</a:t>
            </a:r>
            <a:r>
              <a:rPr lang="fr-FR" sz="4200" baseline="-25000" dirty="0">
                <a:solidFill>
                  <a:srgbClr val="FFFFFF"/>
                </a:solidFill>
              </a:rPr>
              <a:t>2</a:t>
            </a:r>
            <a:r>
              <a:rPr lang="fr-FR" sz="4200" dirty="0">
                <a:solidFill>
                  <a:srgbClr val="FFFFFF"/>
                </a:solidFill>
              </a:rPr>
              <a:t>NiSe</a:t>
            </a:r>
            <a:r>
              <a:rPr lang="fr-FR" sz="4200" baseline="-25000" dirty="0">
                <a:solidFill>
                  <a:srgbClr val="FFFFFF"/>
                </a:solidFill>
              </a:rPr>
              <a:t>5</a:t>
            </a:r>
            <a:r>
              <a:rPr lang="fr-FR" sz="4200" dirty="0">
                <a:solidFill>
                  <a:srgbClr val="FFFFFF"/>
                </a:solidFill>
              </a:rPr>
              <a:t> by non-</a:t>
            </a:r>
            <a:r>
              <a:rPr lang="fr-FR" sz="4200" dirty="0" err="1">
                <a:solidFill>
                  <a:srgbClr val="FFFFFF"/>
                </a:solidFill>
              </a:rPr>
              <a:t>equilibrium</a:t>
            </a:r>
            <a:r>
              <a:rPr lang="fr-FR" sz="4200" dirty="0">
                <a:solidFill>
                  <a:srgbClr val="FFFFFF"/>
                </a:solidFill>
              </a:rPr>
              <a:t> </a:t>
            </a:r>
            <a:r>
              <a:rPr lang="fr-FR" sz="4200" dirty="0" err="1">
                <a:solidFill>
                  <a:srgbClr val="FFFFFF"/>
                </a:solidFill>
              </a:rPr>
              <a:t>spectroscopy</a:t>
            </a:r>
            <a:r>
              <a:rPr lang="fr-FR" sz="4200" dirty="0">
                <a:solidFill>
                  <a:srgbClr val="FFFFFF"/>
                </a:solidFill>
              </a:rPr>
              <a:t> </a:t>
            </a:r>
            <a:endParaRPr lang="fr-FR" sz="4200" baseline="-25000" dirty="0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D7269E-5881-774F-DBF8-85860DDC4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992" y="4612858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fr-FR" dirty="0"/>
              <a:t>Yann Gallais</a:t>
            </a:r>
          </a:p>
        </p:txBody>
      </p:sp>
      <p:pic>
        <p:nvPicPr>
          <p:cNvPr id="2050" name="Picture 2" descr="Université Paris Cité">
            <a:extLst>
              <a:ext uri="{FF2B5EF4-FFF2-40B4-BE49-F238E27FC236}">
                <a16:creationId xmlns:a16="http://schemas.microsoft.com/office/drawing/2014/main" id="{6FA67FC4-7B76-3793-FD9B-807BFCCA3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6" y="5802022"/>
            <a:ext cx="2645503" cy="80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aboratoire Matériaux et Phénomènes Quantiques">
            <a:extLst>
              <a:ext uri="{FF2B5EF4-FFF2-40B4-BE49-F238E27FC236}">
                <a16:creationId xmlns:a16="http://schemas.microsoft.com/office/drawing/2014/main" id="{1AF553C2-CAEF-F2BC-3797-9E120086E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81" y="5831517"/>
            <a:ext cx="1706482" cy="90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Université Paris Cité| UFR Physique | LabEx SEAM">
            <a:extLst>
              <a:ext uri="{FF2B5EF4-FFF2-40B4-BE49-F238E27FC236}">
                <a16:creationId xmlns:a16="http://schemas.microsoft.com/office/drawing/2014/main" id="{D8EA67D4-6706-3CD8-31F6-6B055B18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256" y="5707357"/>
            <a:ext cx="2476376" cy="110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L'évaluation IdEx confirme l'excellence du projet Université Paris Cité |  Université Paris Cité">
            <a:extLst>
              <a:ext uri="{FF2B5EF4-FFF2-40B4-BE49-F238E27FC236}">
                <a16:creationId xmlns:a16="http://schemas.microsoft.com/office/drawing/2014/main" id="{FD71F3B2-6223-A4FF-FE77-BD3DBB241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922" y="5720795"/>
            <a:ext cx="1014154" cy="101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228CF53-6BC3-4A4A-DDB3-DA774BC5A1DE}"/>
              </a:ext>
            </a:extLst>
          </p:cNvPr>
          <p:cNvSpPr txBox="1"/>
          <p:nvPr/>
        </p:nvSpPr>
        <p:spPr>
          <a:xfrm>
            <a:off x="6751729" y="4795199"/>
            <a:ext cx="5281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Katsumi</a:t>
            </a:r>
            <a:r>
              <a:rPr lang="fr-FR" sz="2000" dirty="0"/>
              <a:t> et al. Phys. </a:t>
            </a:r>
            <a:r>
              <a:rPr lang="fr-FR" sz="2000" dirty="0" err="1"/>
              <a:t>Rev</a:t>
            </a:r>
            <a:r>
              <a:rPr lang="fr-FR" sz="2000" dirty="0"/>
              <a:t>. </a:t>
            </a:r>
            <a:r>
              <a:rPr lang="fr-FR" sz="2000" dirty="0" err="1"/>
              <a:t>Lett</a:t>
            </a:r>
            <a:r>
              <a:rPr lang="fr-FR" sz="2000" dirty="0"/>
              <a:t>. 130, 106904 (2023)</a:t>
            </a:r>
          </a:p>
        </p:txBody>
      </p:sp>
    </p:spTree>
    <p:extLst>
      <p:ext uri="{BB962C8B-B14F-4D97-AF65-F5344CB8AC3E}">
        <p14:creationId xmlns:p14="http://schemas.microsoft.com/office/powerpoint/2010/main" val="1693986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6E9693-5953-F395-B9E9-9581C528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24" y="54929"/>
            <a:ext cx="10515600" cy="901815"/>
          </a:xfrm>
        </p:spPr>
        <p:txBody>
          <a:bodyPr>
            <a:normAutofit/>
          </a:bodyPr>
          <a:lstStyle/>
          <a:p>
            <a:r>
              <a:rPr lang="fr-FR" dirty="0"/>
              <a:t>Optical </a:t>
            </a:r>
            <a:r>
              <a:rPr lang="fr-FR" dirty="0" err="1"/>
              <a:t>emission</a:t>
            </a:r>
            <a:r>
              <a:rPr lang="fr-FR" dirty="0"/>
              <a:t> in the </a:t>
            </a:r>
            <a:r>
              <a:rPr lang="fr-FR" dirty="0" err="1"/>
              <a:t>insulating</a:t>
            </a:r>
            <a:r>
              <a:rPr lang="fr-FR" dirty="0"/>
              <a:t> phase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CE517D-4043-7F32-313F-5A82E55BE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80" y="2040104"/>
            <a:ext cx="4220511" cy="349858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FB4E429-0A76-8DCF-6A1B-1161F66D0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100" y="1365205"/>
            <a:ext cx="2983502" cy="43513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7FA52F5-C060-BE39-7FCA-9AA2E242F94C}"/>
              </a:ext>
            </a:extLst>
          </p:cNvPr>
          <p:cNvSpPr txBox="1"/>
          <p:nvPr/>
        </p:nvSpPr>
        <p:spPr>
          <a:xfrm>
            <a:off x="6233724" y="5725560"/>
            <a:ext cx="4697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 err="1"/>
              <a:t>Opening</a:t>
            </a:r>
            <a:r>
              <a:rPr lang="fr-FR" sz="1600" dirty="0"/>
              <a:t> of gap: </a:t>
            </a:r>
            <a:r>
              <a:rPr lang="fr-FR" sz="1600" dirty="0" err="1"/>
              <a:t>quench</a:t>
            </a:r>
            <a:r>
              <a:rPr lang="fr-FR" sz="1600" dirty="0"/>
              <a:t> of non-radiative </a:t>
            </a:r>
            <a:r>
              <a:rPr lang="fr-FR" sz="1600" dirty="0" err="1"/>
              <a:t>processes</a:t>
            </a:r>
            <a:endParaRPr lang="fr-FR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 err="1"/>
              <a:t>Increase</a:t>
            </a:r>
            <a:r>
              <a:rPr lang="fr-FR" sz="1600" dirty="0"/>
              <a:t> of </a:t>
            </a:r>
            <a:r>
              <a:rPr lang="fr-FR" sz="1600" dirty="0" err="1"/>
              <a:t>emission</a:t>
            </a:r>
            <a:r>
              <a:rPr lang="fr-FR" sz="1600" dirty="0"/>
              <a:t> </a:t>
            </a:r>
            <a:r>
              <a:rPr lang="fr-FR" sz="1600" dirty="0" err="1"/>
              <a:t>across</a:t>
            </a:r>
            <a:r>
              <a:rPr lang="fr-FR" sz="1600" dirty="0"/>
              <a:t> the gap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AC2A6-1EB8-5835-74EA-FB033398CE7C}"/>
              </a:ext>
            </a:extLst>
          </p:cNvPr>
          <p:cNvSpPr/>
          <p:nvPr/>
        </p:nvSpPr>
        <p:spPr>
          <a:xfrm>
            <a:off x="128841" y="2187007"/>
            <a:ext cx="621565" cy="47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73B921-5FAE-CD1B-CFFC-1544B57D45E1}"/>
              </a:ext>
            </a:extLst>
          </p:cNvPr>
          <p:cNvSpPr/>
          <p:nvPr/>
        </p:nvSpPr>
        <p:spPr>
          <a:xfrm>
            <a:off x="241380" y="5255044"/>
            <a:ext cx="621565" cy="47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38E7E8F-A324-9EDA-8264-DF1D1CE9B660}"/>
              </a:ext>
            </a:extLst>
          </p:cNvPr>
          <p:cNvSpPr txBox="1"/>
          <p:nvPr/>
        </p:nvSpPr>
        <p:spPr>
          <a:xfrm>
            <a:off x="363507" y="1387903"/>
            <a:ext cx="4648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Look for </a:t>
            </a:r>
            <a:r>
              <a:rPr lang="fr-FR" dirty="0" err="1"/>
              <a:t>fingerprint</a:t>
            </a:r>
            <a:r>
              <a:rPr lang="fr-FR" dirty="0"/>
              <a:t> of </a:t>
            </a:r>
            <a:r>
              <a:rPr lang="fr-FR" dirty="0" err="1"/>
              <a:t>insulating</a:t>
            </a:r>
            <a:r>
              <a:rPr lang="fr-FR" dirty="0"/>
              <a:t> gap at high Raman shift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EA93636-C68E-3B9A-9CA7-48AC1C18C24D}"/>
              </a:ext>
            </a:extLst>
          </p:cNvPr>
          <p:cNvSpPr txBox="1"/>
          <p:nvPr/>
        </p:nvSpPr>
        <p:spPr>
          <a:xfrm>
            <a:off x="8864360" y="1314909"/>
            <a:ext cx="3327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Not Raman but Photoluminescence (PL) process !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9223F18-1FEC-80A8-F966-26D07B9078C0}"/>
              </a:ext>
            </a:extLst>
          </p:cNvPr>
          <p:cNvCxnSpPr/>
          <p:nvPr/>
        </p:nvCxnSpPr>
        <p:spPr>
          <a:xfrm>
            <a:off x="0" y="1009168"/>
            <a:ext cx="682777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042127C3-0DDF-3294-06AD-8A23453DA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4046" y="2034234"/>
            <a:ext cx="1969781" cy="3528289"/>
          </a:xfrm>
          <a:prstGeom prst="rect">
            <a:avLst/>
          </a:prstGeom>
        </p:spPr>
      </p:pic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2A4F6DFF-047D-AC36-76EB-36B9E1FD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27912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20F365-EFE1-C598-2058-6F6A251B6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41" y="132908"/>
            <a:ext cx="10515600" cy="835714"/>
          </a:xfrm>
        </p:spPr>
        <p:txBody>
          <a:bodyPr>
            <a:normAutofit/>
          </a:bodyPr>
          <a:lstStyle/>
          <a:p>
            <a:r>
              <a:rPr lang="fr-FR" dirty="0"/>
              <a:t>Out of </a:t>
            </a:r>
            <a:r>
              <a:rPr lang="fr-FR" dirty="0" err="1"/>
              <a:t>equilibrium</a:t>
            </a:r>
            <a:r>
              <a:rPr lang="fr-FR" dirty="0"/>
              <a:t> </a:t>
            </a:r>
            <a:r>
              <a:rPr lang="fr-FR" dirty="0" err="1"/>
              <a:t>lattice</a:t>
            </a:r>
            <a:r>
              <a:rPr lang="fr-FR" dirty="0"/>
              <a:t> </a:t>
            </a:r>
            <a:r>
              <a:rPr lang="fr-FR" dirty="0" err="1"/>
              <a:t>dynamics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53E6461-7D80-64C6-6073-1D53BC13C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2" y="1858368"/>
            <a:ext cx="3356352" cy="27067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136F3D7-5B99-0FFA-59CC-AFAE67F1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996" y="4549657"/>
            <a:ext cx="4847520" cy="230834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3903DBB-382D-2BD4-DC50-83BAC3C8903C}"/>
              </a:ext>
            </a:extLst>
          </p:cNvPr>
          <p:cNvSpPr txBox="1"/>
          <p:nvPr/>
        </p:nvSpPr>
        <p:spPr>
          <a:xfrm>
            <a:off x="444346" y="5370181"/>
            <a:ext cx="5651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 err="1"/>
              <a:t>Lattice</a:t>
            </a:r>
            <a:r>
              <a:rPr lang="fr-FR" dirty="0"/>
              <a:t> </a:t>
            </a:r>
            <a:r>
              <a:rPr lang="fr-FR" dirty="0" err="1"/>
              <a:t>distortion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weakened</a:t>
            </a:r>
            <a:r>
              <a:rPr lang="fr-FR" dirty="0"/>
              <a:t> in the first 4 </a:t>
            </a:r>
            <a:r>
              <a:rPr lang="fr-FR" dirty="0" err="1"/>
              <a:t>ps</a:t>
            </a:r>
            <a:r>
              <a:rPr lang="fr-FR" dirty="0"/>
              <a:t> but </a:t>
            </a:r>
            <a:r>
              <a:rPr lang="fr-FR" dirty="0" err="1"/>
              <a:t>recovers</a:t>
            </a:r>
            <a:r>
              <a:rPr lang="fr-FR" dirty="0"/>
              <a:t> </a:t>
            </a:r>
            <a:r>
              <a:rPr lang="fr-FR" dirty="0" err="1"/>
              <a:t>afterwards</a:t>
            </a: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b="1" dirty="0" err="1"/>
              <a:t>Remains</a:t>
            </a:r>
            <a:r>
              <a:rPr lang="fr-FR" b="1" dirty="0"/>
              <a:t> in the </a:t>
            </a:r>
            <a:r>
              <a:rPr lang="fr-FR" b="1" dirty="0" err="1"/>
              <a:t>monoclinic</a:t>
            </a:r>
            <a:r>
              <a:rPr lang="fr-FR" b="1" dirty="0"/>
              <a:t> phase at all times</a:t>
            </a: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4510AE-D0A4-8FDB-B4D2-B3C40648F15A}"/>
              </a:ext>
            </a:extLst>
          </p:cNvPr>
          <p:cNvSpPr/>
          <p:nvPr/>
        </p:nvSpPr>
        <p:spPr>
          <a:xfrm>
            <a:off x="616944" y="1826284"/>
            <a:ext cx="621565" cy="47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C350B5-39EC-8F35-B0F1-251F7FF69280}"/>
              </a:ext>
            </a:extLst>
          </p:cNvPr>
          <p:cNvSpPr/>
          <p:nvPr/>
        </p:nvSpPr>
        <p:spPr>
          <a:xfrm>
            <a:off x="3727817" y="1816563"/>
            <a:ext cx="621565" cy="47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C7D3B7-6E1B-750B-DF6C-F5ED42A7539A}"/>
              </a:ext>
            </a:extLst>
          </p:cNvPr>
          <p:cNvSpPr/>
          <p:nvPr/>
        </p:nvSpPr>
        <p:spPr>
          <a:xfrm>
            <a:off x="5785217" y="1042136"/>
            <a:ext cx="621565" cy="47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73031B-E936-C446-507D-C86EDD9A5D61}"/>
              </a:ext>
            </a:extLst>
          </p:cNvPr>
          <p:cNvSpPr/>
          <p:nvPr/>
        </p:nvSpPr>
        <p:spPr>
          <a:xfrm>
            <a:off x="6025005" y="4347705"/>
            <a:ext cx="621565" cy="47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4CAE439-8383-4E00-7200-9D7A4881D560}"/>
              </a:ext>
            </a:extLst>
          </p:cNvPr>
          <p:cNvSpPr txBox="1"/>
          <p:nvPr/>
        </p:nvSpPr>
        <p:spPr>
          <a:xfrm>
            <a:off x="3604490" y="4227611"/>
            <a:ext cx="200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Time </a:t>
            </a:r>
            <a:r>
              <a:rPr lang="fr-FR" sz="1400" dirty="0" err="1"/>
              <a:t>resolution</a:t>
            </a:r>
            <a:r>
              <a:rPr lang="fr-FR" sz="1400" dirty="0"/>
              <a:t>: 2.5 </a:t>
            </a:r>
            <a:r>
              <a:rPr lang="fr-FR" sz="1400" dirty="0" err="1"/>
              <a:t>ps</a:t>
            </a:r>
            <a:endParaRPr lang="fr-FR" sz="1400" dirty="0"/>
          </a:p>
          <a:p>
            <a:r>
              <a:rPr lang="fr-FR" sz="1400" dirty="0"/>
              <a:t>Energy </a:t>
            </a:r>
            <a:r>
              <a:rPr lang="fr-FR" sz="1400" dirty="0" err="1"/>
              <a:t>resolution</a:t>
            </a:r>
            <a:r>
              <a:rPr lang="fr-FR" sz="1400" dirty="0"/>
              <a:t>: 9 cm</a:t>
            </a:r>
            <a:r>
              <a:rPr lang="fr-FR" sz="1400" baseline="30000" dirty="0"/>
              <a:t>-1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4C49AFE-C96B-61FE-A5AB-32A8EF77B4DD}"/>
              </a:ext>
            </a:extLst>
          </p:cNvPr>
          <p:cNvCxnSpPr/>
          <p:nvPr/>
        </p:nvCxnSpPr>
        <p:spPr>
          <a:xfrm>
            <a:off x="7934439" y="919967"/>
            <a:ext cx="0" cy="4108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A90CB14-5E94-D61D-D789-F2BDE056768B}"/>
              </a:ext>
            </a:extLst>
          </p:cNvPr>
          <p:cNvCxnSpPr/>
          <p:nvPr/>
        </p:nvCxnSpPr>
        <p:spPr>
          <a:xfrm>
            <a:off x="10265009" y="932846"/>
            <a:ext cx="0" cy="4108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9871E212-BD42-2751-E75C-60C5FBA48963}"/>
              </a:ext>
            </a:extLst>
          </p:cNvPr>
          <p:cNvSpPr txBox="1"/>
          <p:nvPr/>
        </p:nvSpPr>
        <p:spPr>
          <a:xfrm>
            <a:off x="833554" y="1267039"/>
            <a:ext cx="3877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 err="1"/>
              <a:t>Polarization</a:t>
            </a:r>
            <a:r>
              <a:rPr lang="fr-FR" dirty="0"/>
              <a:t> </a:t>
            </a:r>
            <a:r>
              <a:rPr lang="fr-FR" dirty="0" err="1"/>
              <a:t>resolved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endParaRPr lang="fr-FR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7716E5E-0B28-C482-76F2-054A3E358289}"/>
              </a:ext>
            </a:extLst>
          </p:cNvPr>
          <p:cNvCxnSpPr/>
          <p:nvPr/>
        </p:nvCxnSpPr>
        <p:spPr>
          <a:xfrm>
            <a:off x="0" y="1009168"/>
            <a:ext cx="682777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14">
            <a:extLst>
              <a:ext uri="{FF2B5EF4-FFF2-40B4-BE49-F238E27FC236}">
                <a16:creationId xmlns:a16="http://schemas.microsoft.com/office/drawing/2014/main" id="{B6863D1A-9F72-3391-E293-DDBCFC1B5F41}"/>
              </a:ext>
            </a:extLst>
          </p:cNvPr>
          <p:cNvGrpSpPr/>
          <p:nvPr/>
        </p:nvGrpSpPr>
        <p:grpSpPr>
          <a:xfrm>
            <a:off x="5720792" y="1300363"/>
            <a:ext cx="2825579" cy="3112769"/>
            <a:chOff x="1079500" y="999794"/>
            <a:chExt cx="3492499" cy="4112174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6C1EE6E6-E31F-1A86-1DA6-F0D377FAE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079500" y="1073369"/>
              <a:ext cx="3492499" cy="4038599"/>
            </a:xfrm>
            <a:prstGeom prst="rect">
              <a:avLst/>
            </a:prstGeom>
          </p:spPr>
        </p:pic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FA304115-9F4E-4C68-32EE-A2D8E1A79423}"/>
                </a:ext>
              </a:extLst>
            </p:cNvPr>
            <p:cNvSpPr txBox="1"/>
            <p:nvPr/>
          </p:nvSpPr>
          <p:spPr>
            <a:xfrm>
              <a:off x="2669297" y="99979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dirty="0"/>
                <a:t>5</a:t>
              </a:r>
            </a:p>
          </p:txBody>
        </p: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70832DB1-D858-01F0-DAC4-1B9140980657}"/>
                </a:ext>
              </a:extLst>
            </p:cNvPr>
            <p:cNvSpPr txBox="1"/>
            <p:nvPr/>
          </p:nvSpPr>
          <p:spPr>
            <a:xfrm>
              <a:off x="3195949" y="99979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dirty="0"/>
                <a:t>3</a:t>
              </a:r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F0210C67-23E4-83CC-CB3F-2949A42B5597}"/>
                </a:ext>
              </a:extLst>
            </p:cNvPr>
            <p:cNvSpPr txBox="1"/>
            <p:nvPr/>
          </p:nvSpPr>
          <p:spPr>
            <a:xfrm>
              <a:off x="3654187" y="99979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dirty="0">
                  <a:solidFill>
                    <a:srgbClr val="FF80E5"/>
                  </a:solidFill>
                </a:rPr>
                <a:t>2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419C30B2-BEF1-113D-48E8-766795FF88CB}"/>
              </a:ext>
            </a:extLst>
          </p:cNvPr>
          <p:cNvGrpSpPr/>
          <p:nvPr/>
        </p:nvGrpSpPr>
        <p:grpSpPr>
          <a:xfrm>
            <a:off x="8318052" y="1302749"/>
            <a:ext cx="2552862" cy="3110856"/>
            <a:chOff x="4701222" y="881168"/>
            <a:chExt cx="3056553" cy="4109647"/>
          </a:xfrm>
        </p:grpSpPr>
        <p:pic>
          <p:nvPicPr>
            <p:cNvPr id="23" name="Picture 21">
              <a:extLst>
                <a:ext uri="{FF2B5EF4-FFF2-40B4-BE49-F238E27FC236}">
                  <a16:creationId xmlns:a16="http://schemas.microsoft.com/office/drawing/2014/main" id="{9EFF9E64-21B4-4450-2AE9-87B8BC652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482"/>
            <a:stretch/>
          </p:blipFill>
          <p:spPr>
            <a:xfrm>
              <a:off x="4701222" y="952215"/>
              <a:ext cx="3056553" cy="4038600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6FDF4FA0-B1CE-C3C3-8373-5E5427DD0CF3}"/>
                </a:ext>
              </a:extLst>
            </p:cNvPr>
            <p:cNvSpPr txBox="1"/>
            <p:nvPr/>
          </p:nvSpPr>
          <p:spPr>
            <a:xfrm>
              <a:off x="6865354" y="88116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dirty="0">
                  <a:solidFill>
                    <a:srgbClr val="FF80E5"/>
                  </a:solidFill>
                </a:rPr>
                <a:t>2</a:t>
              </a:r>
            </a:p>
          </p:txBody>
        </p:sp>
      </p:grpSp>
      <p:sp>
        <p:nvSpPr>
          <p:cNvPr id="25" name="Espace réservé du pied de page 24">
            <a:extLst>
              <a:ext uri="{FF2B5EF4-FFF2-40B4-BE49-F238E27FC236}">
                <a16:creationId xmlns:a16="http://schemas.microsoft.com/office/drawing/2014/main" id="{6B5545BF-761D-5551-F25E-AD0231712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105138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447B80-507A-8174-1F24-D18784988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61" y="183059"/>
            <a:ext cx="10515600" cy="69215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Metastable</a:t>
            </a:r>
            <a:r>
              <a:rPr lang="fr-FR" dirty="0"/>
              <a:t> </a:t>
            </a:r>
            <a:r>
              <a:rPr lang="fr-FR" dirty="0" err="1"/>
              <a:t>gapless</a:t>
            </a:r>
            <a:r>
              <a:rPr lang="fr-FR" dirty="0"/>
              <a:t> state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D16EF8B-0642-5800-C1DF-F490253B1F7A}"/>
              </a:ext>
            </a:extLst>
          </p:cNvPr>
          <p:cNvSpPr txBox="1"/>
          <p:nvPr/>
        </p:nvSpPr>
        <p:spPr>
          <a:xfrm>
            <a:off x="7544730" y="4075114"/>
            <a:ext cx="46472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 err="1"/>
              <a:t>After</a:t>
            </a:r>
            <a:r>
              <a:rPr lang="fr-FR" sz="1600" dirty="0"/>
              <a:t> 4 </a:t>
            </a:r>
            <a:r>
              <a:rPr lang="fr-FR" sz="1600" dirty="0" err="1"/>
              <a:t>ps</a:t>
            </a:r>
            <a:r>
              <a:rPr lang="fr-FR" sz="1600" dirty="0"/>
              <a:t>: </a:t>
            </a:r>
            <a:r>
              <a:rPr lang="fr-FR" sz="1600" dirty="0" err="1"/>
              <a:t>optical</a:t>
            </a:r>
            <a:r>
              <a:rPr lang="fr-FR" sz="1600" dirty="0"/>
              <a:t> </a:t>
            </a:r>
            <a:r>
              <a:rPr lang="fr-FR" sz="1600" dirty="0" err="1"/>
              <a:t>emission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quenched</a:t>
            </a:r>
            <a:r>
              <a:rPr lang="fr-FR" sz="1600" dirty="0"/>
              <a:t> to </a:t>
            </a:r>
            <a:r>
              <a:rPr lang="fr-FR" sz="1600" dirty="0" err="1"/>
              <a:t>above</a:t>
            </a:r>
            <a:r>
              <a:rPr lang="fr-FR" sz="1600" dirty="0"/>
              <a:t> Tc-like </a:t>
            </a:r>
            <a:r>
              <a:rPr lang="fr-FR" sz="1600" dirty="0" err="1"/>
              <a:t>spectrum</a:t>
            </a:r>
            <a:endParaRPr lang="fr-FR" sz="1600" dirty="0"/>
          </a:p>
          <a:p>
            <a:endParaRPr lang="fr-FR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b="1" dirty="0" err="1"/>
              <a:t>Gapless</a:t>
            </a:r>
            <a:r>
              <a:rPr lang="fr-FR" sz="1600" b="1" dirty="0"/>
              <a:t> </a:t>
            </a:r>
            <a:r>
              <a:rPr lang="fr-FR" sz="1600" b="1" dirty="0" err="1"/>
              <a:t>metastable</a:t>
            </a:r>
            <a:r>
              <a:rPr lang="fr-FR" sz="1600" b="1" dirty="0"/>
              <a:t> state </a:t>
            </a:r>
            <a:r>
              <a:rPr lang="fr-FR" sz="1600" b="1" dirty="0" err="1"/>
              <a:t>with</a:t>
            </a:r>
            <a:r>
              <a:rPr lang="fr-FR" sz="1600" b="1" dirty="0"/>
              <a:t> </a:t>
            </a:r>
            <a:r>
              <a:rPr lang="fr-FR" sz="1600" b="1" dirty="0" err="1"/>
              <a:t>monoclinic</a:t>
            </a:r>
            <a:r>
              <a:rPr lang="fr-FR" sz="1600" b="1" dirty="0"/>
              <a:t> structure</a:t>
            </a:r>
          </a:p>
          <a:p>
            <a:endParaRPr lang="fr-FR" sz="1600" dirty="0"/>
          </a:p>
          <a:p>
            <a:endParaRPr lang="fr-FR" sz="1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5294A6-6525-F2EB-CB4A-8AB814920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711" y="1493493"/>
            <a:ext cx="4208014" cy="19714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99816C-EB23-7702-3C45-A0DDB4E3D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61" y="1113479"/>
            <a:ext cx="3149600" cy="5105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050242E-FD5E-B361-E0B7-DBF95CD4C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1957" y="1400180"/>
            <a:ext cx="3086100" cy="203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388A3C9-18A2-A8C2-A70B-F3D203CDF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813" y="3850294"/>
            <a:ext cx="3187700" cy="20193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FEF226D-D8AB-ADA7-1A55-55E7BC83ED4D}"/>
              </a:ext>
            </a:extLst>
          </p:cNvPr>
          <p:cNvSpPr txBox="1"/>
          <p:nvPr/>
        </p:nvSpPr>
        <p:spPr>
          <a:xfrm>
            <a:off x="8318253" y="5684928"/>
            <a:ext cx="3810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Favors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excitonic</a:t>
            </a:r>
            <a:r>
              <a:rPr lang="fr-FR" dirty="0">
                <a:solidFill>
                  <a:srgbClr val="FF0000"/>
                </a:solidFill>
              </a:rPr>
              <a:t> scenario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D8F320-95EA-305C-CDED-65FDB6C049EB}"/>
              </a:ext>
            </a:extLst>
          </p:cNvPr>
          <p:cNvSpPr/>
          <p:nvPr/>
        </p:nvSpPr>
        <p:spPr>
          <a:xfrm>
            <a:off x="281811" y="1050000"/>
            <a:ext cx="546582" cy="268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E9047F4-747A-23EB-F698-46272555A607}"/>
              </a:ext>
            </a:extLst>
          </p:cNvPr>
          <p:cNvSpPr txBox="1"/>
          <p:nvPr/>
        </p:nvSpPr>
        <p:spPr>
          <a:xfrm>
            <a:off x="3214708" y="6226212"/>
            <a:ext cx="200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Time </a:t>
            </a:r>
            <a:r>
              <a:rPr lang="fr-FR" sz="1400" dirty="0" err="1"/>
              <a:t>resolution</a:t>
            </a:r>
            <a:r>
              <a:rPr lang="fr-FR" sz="1400" dirty="0"/>
              <a:t>: 0.7 </a:t>
            </a:r>
            <a:r>
              <a:rPr lang="fr-FR" sz="1400" dirty="0" err="1"/>
              <a:t>ps</a:t>
            </a:r>
            <a:endParaRPr lang="fr-FR" sz="1400" dirty="0"/>
          </a:p>
          <a:p>
            <a:r>
              <a:rPr lang="fr-FR" sz="1400" dirty="0"/>
              <a:t>Energy </a:t>
            </a:r>
            <a:r>
              <a:rPr lang="fr-FR" sz="1400" dirty="0" err="1"/>
              <a:t>resolution</a:t>
            </a:r>
            <a:r>
              <a:rPr lang="fr-FR" sz="1400" dirty="0"/>
              <a:t>: 3 cm</a:t>
            </a:r>
            <a:r>
              <a:rPr lang="fr-FR" sz="1400" baseline="30000" dirty="0"/>
              <a:t>-1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BE6ADB3-5269-3752-04D9-1C0EA89C1B6D}"/>
              </a:ext>
            </a:extLst>
          </p:cNvPr>
          <p:cNvCxnSpPr/>
          <p:nvPr/>
        </p:nvCxnSpPr>
        <p:spPr>
          <a:xfrm>
            <a:off x="0" y="983410"/>
            <a:ext cx="682777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87AF9DA-8275-B10B-DB51-E7FB24680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351616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2170050-D856-DF2E-CAB7-B4C59E2C3E26}"/>
              </a:ext>
            </a:extLst>
          </p:cNvPr>
          <p:cNvSpPr/>
          <p:nvPr/>
        </p:nvSpPr>
        <p:spPr>
          <a:xfrm>
            <a:off x="566690" y="1556861"/>
            <a:ext cx="2871904" cy="959991"/>
          </a:xfrm>
          <a:prstGeom prst="rect">
            <a:avLst/>
          </a:prstGeom>
          <a:solidFill>
            <a:srgbClr val="8793E9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4571AC8-3A58-3EA4-864E-28ED247E3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7" y="142302"/>
            <a:ext cx="10515600" cy="806450"/>
          </a:xfrm>
        </p:spPr>
        <p:txBody>
          <a:bodyPr/>
          <a:lstStyle/>
          <a:p>
            <a:r>
              <a:rPr lang="fr-FR" dirty="0"/>
              <a:t>Phonon Mode effective </a:t>
            </a:r>
            <a:r>
              <a:rPr lang="fr-FR" dirty="0" err="1"/>
              <a:t>temperature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82133DC-B25D-FD21-7361-EFBCC7B7400C}"/>
                  </a:ext>
                </a:extLst>
              </p:cNvPr>
              <p:cNvSpPr txBox="1"/>
              <p:nvPr/>
            </p:nvSpPr>
            <p:spPr>
              <a:xfrm>
                <a:off x="746702" y="2148018"/>
                <a:ext cx="2691891" cy="283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𝑆𝑡𝑜𝑘𝑒𝑠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+1)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82133DC-B25D-FD21-7361-EFBCC7B74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02" y="2148018"/>
                <a:ext cx="2691891" cy="283667"/>
              </a:xfrm>
              <a:prstGeom prst="rect">
                <a:avLst/>
              </a:prstGeom>
              <a:blipFill>
                <a:blip r:embed="rId2"/>
                <a:stretch>
                  <a:fillRect l="-1408" r="-2347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97F6D98-ADCE-695E-F8DD-D459C2EB7507}"/>
                  </a:ext>
                </a:extLst>
              </p:cNvPr>
              <p:cNvSpPr txBox="1"/>
              <p:nvPr/>
            </p:nvSpPr>
            <p:spPr>
              <a:xfrm>
                <a:off x="746702" y="1571149"/>
                <a:ext cx="2588657" cy="283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𝐴𝑛𝑡𝑖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𝑆𝑡𝑜𝑘𝑒𝑠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97F6D98-ADCE-695E-F8DD-D459C2EB7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02" y="1571149"/>
                <a:ext cx="2588657" cy="283667"/>
              </a:xfrm>
              <a:prstGeom prst="rect">
                <a:avLst/>
              </a:prstGeom>
              <a:blipFill>
                <a:blip r:embed="rId3"/>
                <a:stretch>
                  <a:fillRect l="-1463" r="-2439" b="-304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6CE417C-021D-8BFE-2F58-4591A49C7CF9}"/>
                  </a:ext>
                </a:extLst>
              </p:cNvPr>
              <p:cNvSpPr txBox="1"/>
              <p:nvPr/>
            </p:nvSpPr>
            <p:spPr>
              <a:xfrm>
                <a:off x="3790040" y="1981473"/>
                <a:ext cx="1573251" cy="564514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6CE417C-021D-8BFE-2F58-4591A49C7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040" y="1981473"/>
                <a:ext cx="1573251" cy="564514"/>
              </a:xfrm>
              <a:prstGeom prst="rect">
                <a:avLst/>
              </a:prstGeom>
              <a:blipFill>
                <a:blip r:embed="rId4"/>
                <a:stretch>
                  <a:fillRect l="-1600" t="-4444" r="-1600" b="-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0CB1285B-13A7-8D28-A7DA-C9E60EF0DBC4}"/>
              </a:ext>
            </a:extLst>
          </p:cNvPr>
          <p:cNvSpPr txBox="1"/>
          <p:nvPr/>
        </p:nvSpPr>
        <p:spPr>
          <a:xfrm>
            <a:off x="545245" y="2810054"/>
            <a:ext cx="25850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/>
              <a:t>Effective phonon </a:t>
            </a:r>
            <a:r>
              <a:rPr lang="fr-FR" sz="1500" dirty="0" err="1"/>
              <a:t>temperature</a:t>
            </a:r>
            <a:r>
              <a:rPr lang="fr-FR" sz="1500" dirty="0"/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C07211E-E370-F03E-9E7F-2B69767E146A}"/>
                  </a:ext>
                </a:extLst>
              </p:cNvPr>
              <p:cNvSpPr txBox="1"/>
              <p:nvPr/>
            </p:nvSpPr>
            <p:spPr>
              <a:xfrm>
                <a:off x="2498220" y="2818990"/>
                <a:ext cx="1347789" cy="341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fr-FR" sz="1500" dirty="0"/>
              </a:p>
            </p:txBody>
          </p:sp>
        </mc:Choice>
        <mc:Fallback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C07211E-E370-F03E-9E7F-2B69767E1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220" y="2818990"/>
                <a:ext cx="1347789" cy="3416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2CC614A-F78C-F772-31FF-73981FE44993}"/>
                  </a:ext>
                </a:extLst>
              </p:cNvPr>
              <p:cNvSpPr txBox="1"/>
              <p:nvPr/>
            </p:nvSpPr>
            <p:spPr>
              <a:xfrm flipH="1">
                <a:off x="2300503" y="3173770"/>
                <a:ext cx="992981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fr-FR" sz="15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</m:oMath>
                  </m:oMathPara>
                </a14:m>
                <a:endParaRPr lang="fr-FR" sz="1500" dirty="0"/>
              </a:p>
            </p:txBody>
          </p:sp>
        </mc:Choice>
        <mc:Fallback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2CC614A-F78C-F772-31FF-73981FE44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300503" y="3173770"/>
                <a:ext cx="992981" cy="3231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3024BFA4-8BE7-28E9-1178-919CCF41764B}"/>
              </a:ext>
            </a:extLst>
          </p:cNvPr>
          <p:cNvSpPr txBox="1"/>
          <p:nvPr/>
        </p:nvSpPr>
        <p:spPr>
          <a:xfrm>
            <a:off x="569146" y="3160687"/>
            <a:ext cx="21794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/>
              <a:t>Phonon Raman </a:t>
            </a:r>
            <a:r>
              <a:rPr lang="fr-FR" sz="1500" dirty="0" err="1"/>
              <a:t>response</a:t>
            </a:r>
            <a:r>
              <a:rPr lang="fr-FR" sz="1500" dirty="0"/>
              <a:t>: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AEFBD49-4B77-9EE9-8CEC-BD0F6703CE37}"/>
              </a:ext>
            </a:extLst>
          </p:cNvPr>
          <p:cNvGrpSpPr/>
          <p:nvPr/>
        </p:nvGrpSpPr>
        <p:grpSpPr>
          <a:xfrm>
            <a:off x="6827777" y="1219202"/>
            <a:ext cx="4346397" cy="5315916"/>
            <a:chOff x="5364957" y="2152803"/>
            <a:chExt cx="3434946" cy="3972159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75FA7B5-09BB-61BC-45ED-C23B65C29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06682" y="2152803"/>
              <a:ext cx="3393221" cy="3972159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17B983-782B-3B45-CDEB-0E6F3D13589D}"/>
                </a:ext>
              </a:extLst>
            </p:cNvPr>
            <p:cNvSpPr/>
            <p:nvPr/>
          </p:nvSpPr>
          <p:spPr>
            <a:xfrm>
              <a:off x="5364957" y="3946347"/>
              <a:ext cx="310614" cy="323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A90DAC6E-F820-DDE2-F1AF-F6EE744AE864}"/>
              </a:ext>
            </a:extLst>
          </p:cNvPr>
          <p:cNvSpPr txBox="1"/>
          <p:nvPr/>
        </p:nvSpPr>
        <p:spPr>
          <a:xfrm>
            <a:off x="303820" y="4232570"/>
            <a:ext cx="63353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 err="1"/>
              <a:t>Preferential</a:t>
            </a:r>
            <a:r>
              <a:rPr lang="fr-FR" sz="1600" dirty="0"/>
              <a:t> </a:t>
            </a:r>
            <a:r>
              <a:rPr lang="fr-FR" sz="1600" dirty="0" err="1"/>
              <a:t>coupling</a:t>
            </a:r>
            <a:r>
              <a:rPr lang="fr-FR" sz="1600" dirty="0"/>
              <a:t> of photo-</a:t>
            </a:r>
            <a:r>
              <a:rPr lang="fr-FR" sz="1600" dirty="0" err="1"/>
              <a:t>induced</a:t>
            </a:r>
            <a:r>
              <a:rPr lang="fr-FR" sz="1600" dirty="0"/>
              <a:t> carriers to mode 2 phonon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/>
              <a:t>Back to quasi-</a:t>
            </a:r>
            <a:r>
              <a:rPr lang="fr-FR" sz="1600" dirty="0" err="1"/>
              <a:t>equilibrium</a:t>
            </a:r>
            <a:r>
              <a:rPr lang="fr-FR" sz="1600" dirty="0"/>
              <a:t> </a:t>
            </a:r>
            <a:r>
              <a:rPr lang="fr-FR" sz="1600" dirty="0" err="1"/>
              <a:t>after</a:t>
            </a:r>
            <a:r>
              <a:rPr lang="fr-FR" sz="1600" dirty="0"/>
              <a:t> 15ps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b="1" dirty="0" err="1"/>
              <a:t>Gapless</a:t>
            </a:r>
            <a:r>
              <a:rPr lang="fr-FR" sz="1600" b="1" dirty="0"/>
              <a:t> state: not a thermal state (i.e. simple </a:t>
            </a:r>
            <a:r>
              <a:rPr lang="fr-FR" sz="1600" b="1" dirty="0" err="1"/>
              <a:t>heating</a:t>
            </a:r>
            <a:r>
              <a:rPr lang="fr-FR" sz="1600" b="1" dirty="0"/>
              <a:t>)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7C568F2-7473-A1F9-4DAD-8BE35F08228E}"/>
              </a:ext>
            </a:extLst>
          </p:cNvPr>
          <p:cNvCxnSpPr/>
          <p:nvPr/>
        </p:nvCxnSpPr>
        <p:spPr>
          <a:xfrm>
            <a:off x="0" y="1009168"/>
            <a:ext cx="682777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pied de page 22">
            <a:extLst>
              <a:ext uri="{FF2B5EF4-FFF2-40B4-BE49-F238E27FC236}">
                <a16:creationId xmlns:a16="http://schemas.microsoft.com/office/drawing/2014/main" id="{0F5495A1-9217-9CA1-1F11-C7E43A9FE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402228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72CA02-62BE-7713-FA66-F66B73E8C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3519"/>
            <a:ext cx="10515600" cy="1325563"/>
          </a:xfrm>
        </p:spPr>
        <p:txBody>
          <a:bodyPr/>
          <a:lstStyle/>
          <a:p>
            <a:r>
              <a:rPr lang="fr-FR" dirty="0" err="1"/>
              <a:t>Summary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F4EC49F-B4AF-A86F-6C89-698C4B9BE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195" y="1756868"/>
            <a:ext cx="5297577" cy="25226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DCAFC52-2593-ACA7-7F40-B94C1FA0D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05" y="1835718"/>
            <a:ext cx="4208014" cy="197142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E7BF2E3-1BB3-E58A-94B3-7618937E961D}"/>
              </a:ext>
            </a:extLst>
          </p:cNvPr>
          <p:cNvSpPr txBox="1"/>
          <p:nvPr/>
        </p:nvSpPr>
        <p:spPr>
          <a:xfrm>
            <a:off x="934825" y="1275851"/>
            <a:ext cx="270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Metastable</a:t>
            </a:r>
            <a:r>
              <a:rPr lang="fr-FR" dirty="0"/>
              <a:t> </a:t>
            </a:r>
            <a:r>
              <a:rPr lang="fr-FR" dirty="0" err="1"/>
              <a:t>gapless</a:t>
            </a:r>
            <a:r>
              <a:rPr lang="fr-FR" dirty="0"/>
              <a:t> state….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9AEF91-E459-567A-FE09-D471D61A02E1}"/>
              </a:ext>
            </a:extLst>
          </p:cNvPr>
          <p:cNvSpPr txBox="1"/>
          <p:nvPr/>
        </p:nvSpPr>
        <p:spPr>
          <a:xfrm>
            <a:off x="6956480" y="1272942"/>
            <a:ext cx="3847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….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preserved</a:t>
            </a:r>
            <a:r>
              <a:rPr lang="fr-FR" dirty="0"/>
              <a:t> </a:t>
            </a:r>
            <a:r>
              <a:rPr lang="fr-FR" dirty="0" err="1"/>
              <a:t>monoclinic</a:t>
            </a:r>
            <a:r>
              <a:rPr lang="fr-FR" dirty="0"/>
              <a:t> </a:t>
            </a:r>
            <a:r>
              <a:rPr lang="fr-FR" dirty="0" err="1"/>
              <a:t>distortion</a:t>
            </a:r>
            <a:endParaRPr lang="fr-FR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3542077-18B9-0A2C-63BF-1B39EB0450A0}"/>
              </a:ext>
            </a:extLst>
          </p:cNvPr>
          <p:cNvCxnSpPr/>
          <p:nvPr/>
        </p:nvCxnSpPr>
        <p:spPr>
          <a:xfrm>
            <a:off x="0" y="931580"/>
            <a:ext cx="6827777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r 3">
            <a:extLst>
              <a:ext uri="{FF2B5EF4-FFF2-40B4-BE49-F238E27FC236}">
                <a16:creationId xmlns:a16="http://schemas.microsoft.com/office/drawing/2014/main" id="{C4B99168-18BD-DF2A-1C31-414F7B047721}"/>
              </a:ext>
            </a:extLst>
          </p:cNvPr>
          <p:cNvGrpSpPr/>
          <p:nvPr/>
        </p:nvGrpSpPr>
        <p:grpSpPr>
          <a:xfrm>
            <a:off x="6560324" y="4429997"/>
            <a:ext cx="3368304" cy="2332822"/>
            <a:chOff x="6660232" y="4581128"/>
            <a:chExt cx="1872208" cy="134523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125C272-2360-7B15-B9B6-1B5ED1BE1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0232" y="4581128"/>
              <a:ext cx="1621656" cy="134523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F66A09-C42E-3121-13BF-71E16FC58DF9}"/>
                </a:ext>
              </a:extLst>
            </p:cNvPr>
            <p:cNvSpPr/>
            <p:nvPr/>
          </p:nvSpPr>
          <p:spPr bwMode="auto">
            <a:xfrm>
              <a:off x="7524328" y="4797152"/>
              <a:ext cx="1008112" cy="216024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sng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15EC747D-EDB4-B885-AD5D-32627E26021A}"/>
              </a:ext>
            </a:extLst>
          </p:cNvPr>
          <p:cNvSpPr txBox="1"/>
          <p:nvPr/>
        </p:nvSpPr>
        <p:spPr>
          <a:xfrm>
            <a:off x="300236" y="5032618"/>
            <a:ext cx="5795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 </a:t>
            </a:r>
            <a:r>
              <a:rPr lang="fr-FR" dirty="0" err="1"/>
              <a:t>example</a:t>
            </a:r>
            <a:r>
              <a:rPr lang="fr-FR" dirty="0"/>
              <a:t> of light </a:t>
            </a:r>
            <a:r>
              <a:rPr lang="fr-FR" dirty="0" err="1"/>
              <a:t>induced</a:t>
            </a:r>
            <a:r>
              <a:rPr lang="fr-FR" dirty="0"/>
              <a:t> </a:t>
            </a:r>
            <a:r>
              <a:rPr lang="fr-FR" dirty="0" err="1"/>
              <a:t>metastable</a:t>
            </a:r>
            <a:r>
              <a:rPr lang="fr-FR" dirty="0"/>
              <a:t> state </a:t>
            </a:r>
            <a:r>
              <a:rPr lang="fr-FR" dirty="0" err="1"/>
              <a:t>with</a:t>
            </a:r>
            <a:r>
              <a:rPr lang="fr-FR" dirty="0"/>
              <a:t> unique </a:t>
            </a:r>
            <a:r>
              <a:rPr lang="fr-FR" dirty="0" err="1"/>
              <a:t>properties</a:t>
            </a:r>
            <a:r>
              <a:rPr lang="fr-FR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2A8255-21C8-EBDD-3A62-EF650977623C}"/>
              </a:ext>
            </a:extLst>
          </p:cNvPr>
          <p:cNvSpPr/>
          <p:nvPr/>
        </p:nvSpPr>
        <p:spPr>
          <a:xfrm>
            <a:off x="6281195" y="1756868"/>
            <a:ext cx="546582" cy="268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D7EFDEC-49B7-B7DF-D247-1F4B83268ADA}"/>
              </a:ext>
            </a:extLst>
          </p:cNvPr>
          <p:cNvSpPr txBox="1"/>
          <p:nvPr/>
        </p:nvSpPr>
        <p:spPr>
          <a:xfrm>
            <a:off x="5378175" y="254179"/>
            <a:ext cx="5281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Katsumi</a:t>
            </a:r>
            <a:r>
              <a:rPr lang="fr-FR" sz="2000" dirty="0"/>
              <a:t> et al. Phys. </a:t>
            </a:r>
            <a:r>
              <a:rPr lang="fr-FR" sz="2000" dirty="0" err="1"/>
              <a:t>Rev</a:t>
            </a:r>
            <a:r>
              <a:rPr lang="fr-FR" sz="2000" dirty="0"/>
              <a:t>. </a:t>
            </a:r>
            <a:r>
              <a:rPr lang="fr-FR" sz="2000" dirty="0" err="1"/>
              <a:t>Lett</a:t>
            </a:r>
            <a:r>
              <a:rPr lang="fr-FR" sz="2000" dirty="0"/>
              <a:t>. 130, 106904 (2023)</a:t>
            </a:r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820BCA9F-D580-5F0D-FC1E-D1FA3F4EB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766109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3F3D4F-51E6-18DC-93A7-BC08DFBA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34"/>
            <a:ext cx="10515600" cy="992918"/>
          </a:xfrm>
        </p:spPr>
        <p:txBody>
          <a:bodyPr/>
          <a:lstStyle/>
          <a:p>
            <a:r>
              <a:rPr lang="fr-FR" dirty="0"/>
              <a:t>Origin of </a:t>
            </a:r>
            <a:r>
              <a:rPr lang="fr-FR" dirty="0" err="1"/>
              <a:t>metastable</a:t>
            </a:r>
            <a:r>
              <a:rPr lang="fr-FR" dirty="0"/>
              <a:t> state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85D6E5-9D78-BDF3-3509-8546E7087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65" y="1552788"/>
            <a:ext cx="3287713" cy="4940087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42A8361-28DD-8FF9-2124-8D58E978E2FA}"/>
              </a:ext>
            </a:extLst>
          </p:cNvPr>
          <p:cNvSpPr/>
          <p:nvPr/>
        </p:nvSpPr>
        <p:spPr>
          <a:xfrm>
            <a:off x="1892469" y="1690688"/>
            <a:ext cx="432594" cy="75247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C03FD40-977E-50CB-53BD-ED8B05970C0C}"/>
              </a:ext>
            </a:extLst>
          </p:cNvPr>
          <p:cNvSpPr txBox="1"/>
          <p:nvPr/>
        </p:nvSpPr>
        <p:spPr>
          <a:xfrm>
            <a:off x="7612955" y="1658333"/>
            <a:ext cx="4803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Metastable</a:t>
            </a:r>
            <a:r>
              <a:rPr lang="fr-FR" sz="1600" dirty="0"/>
              <a:t> </a:t>
            </a:r>
            <a:r>
              <a:rPr lang="fr-FR" sz="1600" dirty="0" err="1"/>
              <a:t>red</a:t>
            </a:r>
            <a:r>
              <a:rPr lang="fr-FR" sz="1600" dirty="0"/>
              <a:t>-shift of mode 5 </a:t>
            </a:r>
            <a:r>
              <a:rPr lang="fr-FR" sz="1600" dirty="0" err="1"/>
              <a:t>optical</a:t>
            </a:r>
            <a:r>
              <a:rPr lang="fr-FR" sz="1600" dirty="0"/>
              <a:t> phonon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Mode 5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symmetry</a:t>
            </a:r>
            <a:r>
              <a:rPr lang="fr-FR" sz="1600" dirty="0"/>
              <a:t> </a:t>
            </a:r>
            <a:r>
              <a:rPr lang="fr-FR" sz="1600" dirty="0" err="1"/>
              <a:t>preserving</a:t>
            </a:r>
            <a:r>
              <a:rPr lang="fr-FR" sz="1600" dirty="0"/>
              <a:t>: not </a:t>
            </a:r>
            <a:r>
              <a:rPr lang="fr-FR" sz="1600" dirty="0" err="1"/>
              <a:t>related</a:t>
            </a:r>
            <a:r>
              <a:rPr lang="fr-FR" sz="1600" dirty="0"/>
              <a:t> to </a:t>
            </a:r>
            <a:r>
              <a:rPr lang="fr-FR" sz="1600" dirty="0" err="1"/>
              <a:t>monoclinic</a:t>
            </a:r>
            <a:r>
              <a:rPr lang="fr-FR" sz="1600" dirty="0"/>
              <a:t> </a:t>
            </a:r>
            <a:r>
              <a:rPr lang="fr-FR" sz="1600" dirty="0" err="1"/>
              <a:t>distortion</a:t>
            </a:r>
            <a:r>
              <a:rPr lang="fr-FR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Not a simple </a:t>
            </a:r>
            <a:r>
              <a:rPr lang="fr-FR" sz="1600" dirty="0" err="1"/>
              <a:t>heating</a:t>
            </a:r>
            <a:r>
              <a:rPr lang="fr-FR" sz="1600" dirty="0"/>
              <a:t> </a:t>
            </a:r>
            <a:r>
              <a:rPr lang="fr-FR" sz="1600" dirty="0" err="1"/>
              <a:t>effect</a:t>
            </a:r>
            <a:endParaRPr lang="fr-FR" sz="16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EF6EDF-960F-006A-BEE2-C0D468A465FA}"/>
              </a:ext>
            </a:extLst>
          </p:cNvPr>
          <p:cNvSpPr txBox="1"/>
          <p:nvPr/>
        </p:nvSpPr>
        <p:spPr>
          <a:xfrm>
            <a:off x="7973150" y="4564422"/>
            <a:ext cx="4082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Possible </a:t>
            </a:r>
            <a:r>
              <a:rPr lang="fr-FR" b="1" dirty="0" err="1"/>
              <a:t>metastable</a:t>
            </a:r>
            <a:r>
              <a:rPr lang="fr-FR" b="1" dirty="0"/>
              <a:t> change of the </a:t>
            </a:r>
            <a:r>
              <a:rPr lang="fr-FR" b="1" dirty="0" err="1"/>
              <a:t>lattice</a:t>
            </a:r>
            <a:endParaRPr lang="fr-FR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07C5A89-3F82-D977-6C0D-3FFC91866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040" y="3623166"/>
            <a:ext cx="3431383" cy="225184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CF19F38-9392-BF17-9C61-55FA67FD0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052" y="1520605"/>
            <a:ext cx="3028951" cy="18143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E0A58E-7660-47BD-6674-D176CC92FB63}"/>
              </a:ext>
            </a:extLst>
          </p:cNvPr>
          <p:cNvSpPr/>
          <p:nvPr/>
        </p:nvSpPr>
        <p:spPr>
          <a:xfrm>
            <a:off x="167653" y="1520605"/>
            <a:ext cx="442912" cy="546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AE1F65-3073-DEA3-0CF5-0C54DCB7DF30}"/>
              </a:ext>
            </a:extLst>
          </p:cNvPr>
          <p:cNvSpPr/>
          <p:nvPr/>
        </p:nvSpPr>
        <p:spPr>
          <a:xfrm>
            <a:off x="3887950" y="3151066"/>
            <a:ext cx="442912" cy="546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C56A27-50F5-DCF1-EFF5-86749B9048D7}"/>
              </a:ext>
            </a:extLst>
          </p:cNvPr>
          <p:cNvSpPr/>
          <p:nvPr/>
        </p:nvSpPr>
        <p:spPr>
          <a:xfrm>
            <a:off x="3483142" y="1708235"/>
            <a:ext cx="442912" cy="1280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A89BB5-27D3-E9B4-3BD3-FB00A2DFDDE9}"/>
              </a:ext>
            </a:extLst>
          </p:cNvPr>
          <p:cNvSpPr/>
          <p:nvPr/>
        </p:nvSpPr>
        <p:spPr>
          <a:xfrm rot="16200000">
            <a:off x="6152143" y="1378814"/>
            <a:ext cx="438148" cy="1096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90D4D0E-D126-E7E9-8015-7DA138F488AB}"/>
              </a:ext>
            </a:extLst>
          </p:cNvPr>
          <p:cNvCxnSpPr/>
          <p:nvPr/>
        </p:nvCxnSpPr>
        <p:spPr>
          <a:xfrm>
            <a:off x="0" y="1009168"/>
            <a:ext cx="682777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AE8B1A-56E9-0AC0-54B1-954F2C71A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707975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41D6-1C3E-6C34-2B6B-C3D04F102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606"/>
            <a:ext cx="10515600" cy="377670"/>
          </a:xfrm>
        </p:spPr>
        <p:txBody>
          <a:bodyPr>
            <a:normAutofit fontScale="90000"/>
          </a:bodyPr>
          <a:lstStyle/>
          <a:p>
            <a:r>
              <a:rPr lang="en-JP" dirty="0"/>
              <a:t>R</a:t>
            </a:r>
            <a:r>
              <a:rPr lang="en-US" dirty="0"/>
              <a:t>a</a:t>
            </a:r>
            <a:r>
              <a:rPr lang="en-JP" dirty="0"/>
              <a:t>man spectra in equilibrium with </a:t>
            </a:r>
            <a:r>
              <a:rPr lang="en-JP" i="1" dirty="0"/>
              <a:t>CW laser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B02C0-52B6-0113-CF34-9BACF7C5D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630" y="742795"/>
            <a:ext cx="3860800" cy="358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AD13F4-D64C-0C79-4A66-B60D887AF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59"/>
          <a:stretch/>
        </p:blipFill>
        <p:spPr>
          <a:xfrm>
            <a:off x="6684078" y="742795"/>
            <a:ext cx="3566722" cy="3581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D00439-2282-253F-48C2-835834299829}"/>
              </a:ext>
            </a:extLst>
          </p:cNvPr>
          <p:cNvSpPr txBox="1"/>
          <p:nvPr/>
        </p:nvSpPr>
        <p:spPr>
          <a:xfrm>
            <a:off x="8563887" y="1029947"/>
            <a:ext cx="1008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>
                <a:solidFill>
                  <a:srgbClr val="FF0000"/>
                </a:solidFill>
              </a:rPr>
              <a:t>Above </a:t>
            </a:r>
            <a:r>
              <a:rPr lang="en-JP" i="1" dirty="0">
                <a:solidFill>
                  <a:srgbClr val="FF0000"/>
                </a:solidFill>
              </a:rPr>
              <a:t>T</a:t>
            </a:r>
            <a:r>
              <a:rPr lang="en-JP" baseline="-250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F73F5-F54B-9589-66F0-A2BB986B9CDA}"/>
              </a:ext>
            </a:extLst>
          </p:cNvPr>
          <p:cNvSpPr txBox="1"/>
          <p:nvPr/>
        </p:nvSpPr>
        <p:spPr>
          <a:xfrm>
            <a:off x="5543916" y="13992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i="1" dirty="0"/>
              <a:t>T</a:t>
            </a:r>
            <a:r>
              <a:rPr lang="en-JP" baseline="-25000" dirty="0"/>
              <a:t>c</a:t>
            </a:r>
            <a:r>
              <a:rPr lang="en-JP" dirty="0"/>
              <a:t> </a:t>
            </a:r>
            <a:r>
              <a:rPr lang="en-JP"/>
              <a:t>= 32</a:t>
            </a:r>
            <a:r>
              <a:rPr lang="en-US" dirty="0"/>
              <a:t>6</a:t>
            </a:r>
            <a:r>
              <a:rPr lang="en-JP"/>
              <a:t> </a:t>
            </a:r>
            <a:r>
              <a:rPr lang="en-JP" dirty="0"/>
              <a:t>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059AC5-C050-4655-EF5C-21C1BC5D371B}"/>
              </a:ext>
            </a:extLst>
          </p:cNvPr>
          <p:cNvSpPr txBox="1"/>
          <p:nvPr/>
        </p:nvSpPr>
        <p:spPr>
          <a:xfrm>
            <a:off x="2051824" y="5212337"/>
            <a:ext cx="4546822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/>
              <a:t>Mode 2</a:t>
            </a:r>
            <a:r>
              <a:rPr lang="en-US" dirty="0"/>
              <a:t> </a:t>
            </a:r>
            <a:r>
              <a:rPr lang="en-JP"/>
              <a:t>in </a:t>
            </a:r>
            <a:r>
              <a:rPr lang="en-JP" i="1"/>
              <a:t>ac</a:t>
            </a:r>
            <a:r>
              <a:rPr lang="en-US" dirty="0"/>
              <a:t> shows</a:t>
            </a:r>
            <a:r>
              <a:rPr lang="en-JP"/>
              <a:t> </a:t>
            </a:r>
            <a:r>
              <a:rPr lang="en-US" b="1" dirty="0">
                <a:solidFill>
                  <a:srgbClr val="FF40FF"/>
                </a:solidFill>
              </a:rPr>
              <a:t>a</a:t>
            </a:r>
            <a:r>
              <a:rPr lang="en-JP" b="1">
                <a:solidFill>
                  <a:srgbClr val="FF40FF"/>
                </a:solidFill>
              </a:rPr>
              <a:t>ssymetric </a:t>
            </a:r>
            <a:r>
              <a:rPr lang="en-JP" b="1" dirty="0">
                <a:solidFill>
                  <a:srgbClr val="FF40FF"/>
                </a:solidFill>
              </a:rPr>
              <a:t>broadening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152341-80DE-B19E-77B9-1B7F1EA528A7}"/>
              </a:ext>
            </a:extLst>
          </p:cNvPr>
          <p:cNvSpPr txBox="1"/>
          <p:nvPr/>
        </p:nvSpPr>
        <p:spPr>
          <a:xfrm>
            <a:off x="2437938" y="5601987"/>
            <a:ext cx="603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→ </a:t>
            </a:r>
            <a:r>
              <a:rPr lang="en-JP" b="1" dirty="0"/>
              <a:t>Fano lineshape</a:t>
            </a:r>
            <a:r>
              <a:rPr lang="en-JP" dirty="0"/>
              <a:t> due to the </a:t>
            </a:r>
            <a:r>
              <a:rPr lang="en-JP" u="sng" dirty="0"/>
              <a:t>strong electron-phonon coupling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D41156-13DD-C2C6-B8FA-2FA50209014F}"/>
              </a:ext>
            </a:extLst>
          </p:cNvPr>
          <p:cNvSpPr txBox="1"/>
          <p:nvPr/>
        </p:nvSpPr>
        <p:spPr>
          <a:xfrm>
            <a:off x="2018912" y="5997403"/>
            <a:ext cx="7511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>
                <a:solidFill>
                  <a:schemeClr val="bg1">
                    <a:lumMod val="50000"/>
                  </a:schemeClr>
                </a:solidFill>
              </a:rPr>
              <a:t>K. Kim </a:t>
            </a:r>
            <a:r>
              <a:rPr lang="en-JP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JP" dirty="0">
                <a:solidFill>
                  <a:schemeClr val="bg1">
                    <a:lumMod val="50000"/>
                  </a:schemeClr>
                </a:solidFill>
              </a:rPr>
              <a:t>., 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JP" dirty="0">
                <a:solidFill>
                  <a:schemeClr val="bg1">
                    <a:lumMod val="50000"/>
                  </a:schemeClr>
                </a:solidFill>
              </a:rPr>
              <a:t>t. Comunn. </a:t>
            </a:r>
            <a:r>
              <a:rPr lang="en-JP" b="1" dirty="0">
                <a:solidFill>
                  <a:schemeClr val="bg1">
                    <a:lumMod val="50000"/>
                  </a:schemeClr>
                </a:solidFill>
              </a:rPr>
              <a:t>12</a:t>
            </a:r>
            <a:r>
              <a:rPr lang="en-JP" dirty="0">
                <a:solidFill>
                  <a:schemeClr val="bg1">
                    <a:lumMod val="50000"/>
                  </a:schemeClr>
                </a:solidFill>
              </a:rPr>
              <a:t>, 1969 (2021)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P. A. Volkov,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npj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Quantum Mater.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52 (2021) from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G. Blumberg Gr. [P2]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E3C2DB2-5D48-ADEE-47C3-1E53EC0E2A51}"/>
              </a:ext>
            </a:extLst>
          </p:cNvPr>
          <p:cNvCxnSpPr>
            <a:cxnSpLocks/>
          </p:cNvCxnSpPr>
          <p:nvPr/>
        </p:nvCxnSpPr>
        <p:spPr>
          <a:xfrm>
            <a:off x="7647008" y="823418"/>
            <a:ext cx="0" cy="410003"/>
          </a:xfrm>
          <a:prstGeom prst="straightConnector1">
            <a:avLst/>
          </a:prstGeom>
          <a:ln w="571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0D7B513-871C-2730-D83B-7A3DE6689942}"/>
              </a:ext>
            </a:extLst>
          </p:cNvPr>
          <p:cNvSpPr txBox="1"/>
          <p:nvPr/>
        </p:nvSpPr>
        <p:spPr>
          <a:xfrm>
            <a:off x="3983392" y="4290209"/>
            <a:ext cx="396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Black: </a:t>
            </a:r>
            <a:r>
              <a:rPr lang="en-US" i="1" dirty="0"/>
              <a:t>A</a:t>
            </a:r>
            <a:r>
              <a:rPr lang="en-US" i="1" baseline="-25000" dirty="0"/>
              <a:t>g</a:t>
            </a:r>
            <a:r>
              <a:rPr lang="en-US" dirty="0"/>
              <a:t>, </a:t>
            </a:r>
            <a:r>
              <a:rPr lang="en-US" dirty="0">
                <a:solidFill>
                  <a:srgbClr val="FF40FF"/>
                </a:solidFill>
              </a:rPr>
              <a:t>Magenta: </a:t>
            </a:r>
            <a:r>
              <a:rPr lang="en-US" i="1" dirty="0">
                <a:solidFill>
                  <a:srgbClr val="FF40FF"/>
                </a:solidFill>
              </a:rPr>
              <a:t>B</a:t>
            </a:r>
            <a:r>
              <a:rPr lang="en-US" baseline="-25000" dirty="0">
                <a:solidFill>
                  <a:srgbClr val="FF40FF"/>
                </a:solidFill>
              </a:rPr>
              <a:t>2</a:t>
            </a:r>
            <a:r>
              <a:rPr lang="en-US" i="1" baseline="-25000" dirty="0">
                <a:solidFill>
                  <a:srgbClr val="FF40FF"/>
                </a:solidFill>
              </a:rPr>
              <a:t>g</a:t>
            </a:r>
            <a:r>
              <a:rPr lang="en-US" dirty="0"/>
              <a:t> defined above </a:t>
            </a:r>
            <a:r>
              <a:rPr lang="en-US" i="1" dirty="0"/>
              <a:t>T</a:t>
            </a:r>
            <a:r>
              <a:rPr lang="en-US" baseline="-25000" dirty="0"/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27B678-AF82-B325-1FC5-006614ED6C02}"/>
              </a:ext>
            </a:extLst>
          </p:cNvPr>
          <p:cNvSpPr txBox="1"/>
          <p:nvPr/>
        </p:nvSpPr>
        <p:spPr>
          <a:xfrm>
            <a:off x="2051824" y="4746119"/>
            <a:ext cx="4317144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/>
              <a:t>Mode 2</a:t>
            </a:r>
            <a:r>
              <a:rPr lang="en-US" dirty="0"/>
              <a:t> (70 cm</a:t>
            </a:r>
            <a:r>
              <a:rPr lang="en-US" baseline="30000" dirty="0"/>
              <a:t>-1</a:t>
            </a:r>
            <a:r>
              <a:rPr lang="en-US" dirty="0"/>
              <a:t>)</a:t>
            </a:r>
            <a:r>
              <a:rPr lang="en-JP"/>
              <a:t> </a:t>
            </a:r>
            <a:r>
              <a:rPr lang="en-US" dirty="0"/>
              <a:t>appears in</a:t>
            </a:r>
            <a:r>
              <a:rPr lang="en-JP"/>
              <a:t> </a:t>
            </a:r>
            <a:r>
              <a:rPr lang="en-JP" i="1"/>
              <a:t>a</a:t>
            </a:r>
            <a:r>
              <a:rPr lang="en-US" i="1" dirty="0"/>
              <a:t>a </a:t>
            </a:r>
            <a:r>
              <a:rPr lang="en-US" dirty="0"/>
              <a:t>below</a:t>
            </a:r>
            <a:r>
              <a:rPr lang="en-US" i="1" dirty="0"/>
              <a:t> T</a:t>
            </a:r>
            <a:r>
              <a:rPr lang="en-US" baseline="-25000" dirty="0"/>
              <a:t>c</a:t>
            </a:r>
            <a:r>
              <a:rPr lang="en-US" dirty="0"/>
              <a:t> </a:t>
            </a:r>
            <a:endParaRPr lang="en-JP" b="1" dirty="0">
              <a:solidFill>
                <a:srgbClr val="FF40FF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644B84-6908-E22E-3F29-7E3C038F2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245822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41D6-1C3E-6C34-2B6B-C3D04F102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9221"/>
            <a:ext cx="10515600" cy="820329"/>
          </a:xfrm>
        </p:spPr>
        <p:txBody>
          <a:bodyPr/>
          <a:lstStyle/>
          <a:p>
            <a:r>
              <a:rPr lang="en-JP" dirty="0"/>
              <a:t>R</a:t>
            </a:r>
            <a:r>
              <a:rPr lang="en-US" dirty="0"/>
              <a:t>a</a:t>
            </a:r>
            <a:r>
              <a:rPr lang="en-JP" dirty="0"/>
              <a:t>man spectra in equilibrium with </a:t>
            </a:r>
            <a:r>
              <a:rPr lang="en-JP" i="1" dirty="0"/>
              <a:t>CW laser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B02C0-52B6-0113-CF34-9BACF7C5D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630" y="742795"/>
            <a:ext cx="3860800" cy="358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AD13F4-D64C-0C79-4A66-B60D887AF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59"/>
          <a:stretch/>
        </p:blipFill>
        <p:spPr>
          <a:xfrm>
            <a:off x="6684078" y="742795"/>
            <a:ext cx="3566722" cy="3581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ABA128-3743-D306-D4CE-F48EBA7010D2}"/>
              </a:ext>
            </a:extLst>
          </p:cNvPr>
          <p:cNvSpPr txBox="1"/>
          <p:nvPr/>
        </p:nvSpPr>
        <p:spPr>
          <a:xfrm>
            <a:off x="3427609" y="6280145"/>
            <a:ext cx="5336782" cy="369332"/>
          </a:xfrm>
          <a:prstGeom prst="rect">
            <a:avLst/>
          </a:prstGeom>
          <a:noFill/>
          <a:ln w="19050">
            <a:solidFill>
              <a:srgbClr val="FF80E5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JP" dirty="0"/>
              <a:t>Mode 2</a:t>
            </a:r>
            <a:r>
              <a:rPr lang="en-JP"/>
              <a:t>: Reporter of the </a:t>
            </a:r>
            <a:r>
              <a:rPr lang="en-JP" b="1"/>
              <a:t>structural </a:t>
            </a:r>
            <a:r>
              <a:rPr lang="en-JP" b="1" dirty="0"/>
              <a:t>symmetry breaking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F73F5-F54B-9589-66F0-A2BB986B9CDA}"/>
              </a:ext>
            </a:extLst>
          </p:cNvPr>
          <p:cNvSpPr txBox="1"/>
          <p:nvPr/>
        </p:nvSpPr>
        <p:spPr>
          <a:xfrm>
            <a:off x="5543916" y="13992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i="1" dirty="0"/>
              <a:t>T</a:t>
            </a:r>
            <a:r>
              <a:rPr lang="en-JP" baseline="-25000" dirty="0"/>
              <a:t>c</a:t>
            </a:r>
            <a:r>
              <a:rPr lang="en-JP" dirty="0"/>
              <a:t> </a:t>
            </a:r>
            <a:r>
              <a:rPr lang="en-JP"/>
              <a:t>= 32</a:t>
            </a:r>
            <a:r>
              <a:rPr lang="en-US" dirty="0"/>
              <a:t>6</a:t>
            </a:r>
            <a:r>
              <a:rPr lang="en-JP"/>
              <a:t> </a:t>
            </a:r>
            <a:r>
              <a:rPr lang="en-JP" dirty="0"/>
              <a:t>K</a:t>
            </a:r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C3013542-DFEF-F0C8-C024-C71DEF8E5D7C}"/>
              </a:ext>
            </a:extLst>
          </p:cNvPr>
          <p:cNvGraphicFramePr>
            <a:graphicFrameLocks noGrp="1"/>
          </p:cNvGraphicFramePr>
          <p:nvPr/>
        </p:nvGraphicFramePr>
        <p:xfrm>
          <a:off x="2210847" y="4864366"/>
          <a:ext cx="37800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62568161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13450977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4539362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JP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2000" i="1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2000" i="1" dirty="0"/>
                        <a:t>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133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JP" sz="2000" i="0" dirty="0"/>
                        <a:t>Above</a:t>
                      </a:r>
                      <a:r>
                        <a:rPr lang="en-JP" sz="2000" i="1" dirty="0"/>
                        <a:t> T</a:t>
                      </a:r>
                      <a:r>
                        <a:rPr lang="en-JP" sz="2000" baseline="-25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2000" i="1" dirty="0"/>
                        <a:t>A</a:t>
                      </a:r>
                      <a:r>
                        <a:rPr lang="en-JP" sz="2000" i="1" baseline="-250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2000" i="1" dirty="0">
                          <a:solidFill>
                            <a:srgbClr val="FF40FF"/>
                          </a:solidFill>
                        </a:rPr>
                        <a:t>B</a:t>
                      </a:r>
                      <a:r>
                        <a:rPr lang="en-JP" sz="2000" baseline="-25000" dirty="0">
                          <a:solidFill>
                            <a:srgbClr val="FF40FF"/>
                          </a:solidFill>
                        </a:rPr>
                        <a:t>2</a:t>
                      </a:r>
                      <a:r>
                        <a:rPr lang="en-JP" sz="2000" i="1" baseline="-25000" dirty="0">
                          <a:solidFill>
                            <a:srgbClr val="FF40FF"/>
                          </a:solidFill>
                        </a:rPr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698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JP" sz="2000" i="0" dirty="0"/>
                        <a:t>Below</a:t>
                      </a:r>
                      <a:r>
                        <a:rPr lang="en-JP" sz="2000" dirty="0"/>
                        <a:t> </a:t>
                      </a:r>
                      <a:r>
                        <a:rPr lang="en-JP" sz="2000" i="1" dirty="0"/>
                        <a:t>T</a:t>
                      </a:r>
                      <a:r>
                        <a:rPr lang="en-JP" sz="2000" baseline="-25000" dirty="0"/>
                        <a:t>c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2000" i="1" dirty="0"/>
                        <a:t>A</a:t>
                      </a:r>
                      <a:r>
                        <a:rPr lang="en-JP" sz="2000" i="1" baseline="-25000" dirty="0"/>
                        <a:t>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JP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99927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B5DC6CF-12E9-237C-07DB-E0A3916C25C7}"/>
              </a:ext>
            </a:extLst>
          </p:cNvPr>
          <p:cNvSpPr txBox="1"/>
          <p:nvPr/>
        </p:nvSpPr>
        <p:spPr>
          <a:xfrm>
            <a:off x="2803857" y="4345415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000" b="1" dirty="0"/>
              <a:t>Raman selection rule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872B32-243D-3C93-D376-8E81B34B6B9B}"/>
              </a:ext>
            </a:extLst>
          </p:cNvPr>
          <p:cNvSpPr txBox="1"/>
          <p:nvPr/>
        </p:nvSpPr>
        <p:spPr>
          <a:xfrm>
            <a:off x="8563887" y="1029947"/>
            <a:ext cx="1008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>
                <a:solidFill>
                  <a:srgbClr val="FF0000"/>
                </a:solidFill>
              </a:rPr>
              <a:t>Above </a:t>
            </a:r>
            <a:r>
              <a:rPr lang="en-JP" i="1" dirty="0">
                <a:solidFill>
                  <a:srgbClr val="FF0000"/>
                </a:solidFill>
              </a:rPr>
              <a:t>T</a:t>
            </a:r>
            <a:r>
              <a:rPr lang="en-JP" baseline="-25000" dirty="0">
                <a:solidFill>
                  <a:srgbClr val="FF0000"/>
                </a:solidFill>
              </a:rPr>
              <a:t>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4B874B-7C3D-7453-32BF-73140E5CDE30}"/>
              </a:ext>
            </a:extLst>
          </p:cNvPr>
          <p:cNvGrpSpPr/>
          <p:nvPr/>
        </p:nvGrpSpPr>
        <p:grpSpPr>
          <a:xfrm>
            <a:off x="6213159" y="4024235"/>
            <a:ext cx="4076700" cy="2260600"/>
            <a:chOff x="6099810" y="4019545"/>
            <a:chExt cx="4076700" cy="22606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DBD9B6-C6D9-A0AF-F1B1-2A97E83DD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099810" y="4019545"/>
              <a:ext cx="4076700" cy="2260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83A3FE-E719-414F-7DEF-DC90266A4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88986" y="5172871"/>
              <a:ext cx="1384300" cy="304800"/>
            </a:xfrm>
            <a:prstGeom prst="rect">
              <a:avLst/>
            </a:prstGeom>
          </p:spPr>
        </p:pic>
      </p:grp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53F99EB-22B2-2FA5-2E22-2FEB3C784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3722736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F5D85-82B4-4988-0EDF-2B6A89F6A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882" y="133584"/>
            <a:ext cx="10515600" cy="487108"/>
          </a:xfrm>
        </p:spPr>
        <p:txBody>
          <a:bodyPr>
            <a:normAutofit fontScale="90000"/>
          </a:bodyPr>
          <a:lstStyle/>
          <a:p>
            <a:r>
              <a:rPr lang="en-JP" dirty="0"/>
              <a:t>R</a:t>
            </a:r>
            <a:r>
              <a:rPr lang="en-US" dirty="0"/>
              <a:t>a</a:t>
            </a:r>
            <a:r>
              <a:rPr lang="en-JP"/>
              <a:t>man </a:t>
            </a:r>
            <a:r>
              <a:rPr lang="en-US" dirty="0"/>
              <a:t>spectroscopy</a:t>
            </a:r>
            <a:r>
              <a:rPr lang="en-JP"/>
              <a:t> </a:t>
            </a:r>
            <a:r>
              <a:rPr lang="en-JP" dirty="0"/>
              <a:t>in equilibrium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73599E5-39B1-B208-560E-607AF40762F8}"/>
              </a:ext>
            </a:extLst>
          </p:cNvPr>
          <p:cNvGraphicFramePr>
            <a:graphicFrameLocks noGrp="1"/>
          </p:cNvGraphicFramePr>
          <p:nvPr/>
        </p:nvGraphicFramePr>
        <p:xfrm>
          <a:off x="1872210" y="5271359"/>
          <a:ext cx="37800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62568161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13450977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4539362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JP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2000" i="1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2000" i="1" dirty="0"/>
                        <a:t>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133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JP" sz="2000" i="0" dirty="0"/>
                        <a:t>Above</a:t>
                      </a:r>
                      <a:r>
                        <a:rPr lang="en-JP" sz="2000" i="1" dirty="0"/>
                        <a:t> T</a:t>
                      </a:r>
                      <a:r>
                        <a:rPr lang="en-JP" sz="2000" baseline="-25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2000" i="1" dirty="0"/>
                        <a:t>A</a:t>
                      </a:r>
                      <a:r>
                        <a:rPr lang="en-JP" sz="2000" i="1" baseline="-250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2000" i="1" dirty="0">
                          <a:solidFill>
                            <a:srgbClr val="FF40FF"/>
                          </a:solidFill>
                        </a:rPr>
                        <a:t>B</a:t>
                      </a:r>
                      <a:r>
                        <a:rPr lang="en-JP" sz="2000" baseline="-25000" dirty="0">
                          <a:solidFill>
                            <a:srgbClr val="FF40FF"/>
                          </a:solidFill>
                        </a:rPr>
                        <a:t>2</a:t>
                      </a:r>
                      <a:r>
                        <a:rPr lang="en-JP" sz="2000" i="1" baseline="-25000" dirty="0">
                          <a:solidFill>
                            <a:srgbClr val="FF40FF"/>
                          </a:solidFill>
                        </a:rPr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698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JP" sz="2000" i="0" dirty="0"/>
                        <a:t>Below</a:t>
                      </a:r>
                      <a:r>
                        <a:rPr lang="en-JP" sz="2000" dirty="0"/>
                        <a:t> </a:t>
                      </a:r>
                      <a:r>
                        <a:rPr lang="en-JP" sz="2000" i="1" dirty="0"/>
                        <a:t>T</a:t>
                      </a:r>
                      <a:r>
                        <a:rPr lang="en-JP" sz="2000" baseline="-25000" dirty="0"/>
                        <a:t>c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2000" i="1" dirty="0"/>
                        <a:t>A</a:t>
                      </a:r>
                      <a:r>
                        <a:rPr lang="en-JP" sz="2000" i="1" baseline="-25000" dirty="0"/>
                        <a:t>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JP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9992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2005032-C96D-2E94-3F96-C0FADE9F464D}"/>
              </a:ext>
            </a:extLst>
          </p:cNvPr>
          <p:cNvSpPr txBox="1"/>
          <p:nvPr/>
        </p:nvSpPr>
        <p:spPr>
          <a:xfrm>
            <a:off x="2325588" y="4831441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000" b="1" dirty="0"/>
              <a:t>Raman selection rule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3CC310-340C-E8AE-EBA4-E2FC6566CB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73103" y="852375"/>
            <a:ext cx="2913768" cy="24331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B389A8-47DA-A023-D999-441566831809}"/>
              </a:ext>
            </a:extLst>
          </p:cNvPr>
          <p:cNvSpPr txBox="1"/>
          <p:nvPr/>
        </p:nvSpPr>
        <p:spPr>
          <a:xfrm>
            <a:off x="4393810" y="2716767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>
                <a:solidFill>
                  <a:srgbClr val="00B050"/>
                </a:solidFill>
              </a:rPr>
              <a:t>CW laser</a:t>
            </a:r>
            <a:endParaRPr lang="en-US" dirty="0">
              <a:solidFill>
                <a:srgbClr val="00B050"/>
              </a:solidFill>
            </a:endParaRPr>
          </a:p>
          <a:p>
            <a:pPr algn="ctr"/>
            <a:r>
              <a:rPr lang="en-JP">
                <a:solidFill>
                  <a:srgbClr val="00B050"/>
                </a:solidFill>
              </a:rPr>
              <a:t>(514</a:t>
            </a:r>
            <a:r>
              <a:rPr lang="en-US" dirty="0">
                <a:solidFill>
                  <a:srgbClr val="00B050"/>
                </a:solidFill>
              </a:rPr>
              <a:t>.5</a:t>
            </a:r>
            <a:r>
              <a:rPr lang="en-JP">
                <a:solidFill>
                  <a:srgbClr val="00B050"/>
                </a:solidFill>
              </a:rPr>
              <a:t> nm)</a:t>
            </a:r>
            <a:endParaRPr lang="en-JP" dirty="0">
              <a:solidFill>
                <a:srgbClr val="00B05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BA3A0B-D834-AB29-0694-37681F93FBB1}"/>
              </a:ext>
            </a:extLst>
          </p:cNvPr>
          <p:cNvGrpSpPr/>
          <p:nvPr/>
        </p:nvGrpSpPr>
        <p:grpSpPr>
          <a:xfrm>
            <a:off x="2181780" y="3382996"/>
            <a:ext cx="2605091" cy="1375359"/>
            <a:chOff x="5370785" y="4864667"/>
            <a:chExt cx="2605091" cy="137535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FF78BC-7B97-FEBE-D5B9-5973429AA772}"/>
                </a:ext>
              </a:extLst>
            </p:cNvPr>
            <p:cNvSpPr txBox="1"/>
            <p:nvPr/>
          </p:nvSpPr>
          <p:spPr>
            <a:xfrm>
              <a:off x="5646116" y="5178893"/>
              <a:ext cx="2109873" cy="958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JP" sz="2000" b="1" i="1" dirty="0"/>
                <a:t>aa</a:t>
              </a:r>
              <a:r>
                <a:rPr lang="en-JP" sz="2000" dirty="0"/>
                <a:t> </a:t>
              </a:r>
              <a:r>
                <a:rPr lang="en-JP" sz="2000"/>
                <a:t>: </a:t>
              </a:r>
              <a:r>
                <a:rPr lang="en-US" sz="2000" b="1" dirty="0" err="1"/>
                <a:t>e</a:t>
              </a:r>
              <a:r>
                <a:rPr lang="en-US" sz="2000" b="1" baseline="-25000" dirty="0" err="1"/>
                <a:t>i</a:t>
              </a:r>
              <a:r>
                <a:rPr lang="en-JP" sz="2000"/>
                <a:t> </a:t>
              </a:r>
              <a:r>
                <a:rPr lang="en-JP" sz="2000" dirty="0"/>
                <a:t>// </a:t>
              </a:r>
              <a:r>
                <a:rPr lang="en-JP" sz="2000" i="1" dirty="0"/>
                <a:t>a</a:t>
              </a:r>
              <a:r>
                <a:rPr lang="en-JP" sz="2000"/>
                <a:t>, </a:t>
              </a:r>
              <a:r>
                <a:rPr lang="en-US" sz="2000" b="1" dirty="0" err="1"/>
                <a:t>e</a:t>
              </a:r>
              <a:r>
                <a:rPr lang="en-US" sz="2000" b="1" baseline="-25000" dirty="0" err="1"/>
                <a:t>o</a:t>
              </a:r>
              <a:r>
                <a:rPr lang="en-JP" sz="2000"/>
                <a:t> </a:t>
              </a:r>
              <a:r>
                <a:rPr lang="en-JP" sz="2000" dirty="0"/>
                <a:t>// </a:t>
              </a:r>
              <a:r>
                <a:rPr lang="en-JP" sz="2000" i="1" dirty="0"/>
                <a:t>a</a:t>
              </a:r>
            </a:p>
            <a:p>
              <a:pPr>
                <a:lnSpc>
                  <a:spcPct val="150000"/>
                </a:lnSpc>
              </a:pPr>
              <a:r>
                <a:rPr lang="en-JP" sz="2000" b="1" i="1" dirty="0"/>
                <a:t>ac</a:t>
              </a:r>
              <a:r>
                <a:rPr lang="en-JP" sz="2000" i="1" dirty="0"/>
                <a:t> </a:t>
              </a:r>
              <a:r>
                <a:rPr lang="en-JP" sz="2000"/>
                <a:t>: </a:t>
              </a:r>
              <a:r>
                <a:rPr lang="en-US" sz="2000" b="1" dirty="0" err="1"/>
                <a:t>e</a:t>
              </a:r>
              <a:r>
                <a:rPr lang="en-US" sz="2000" b="1" baseline="-25000" dirty="0" err="1"/>
                <a:t>i</a:t>
              </a:r>
              <a:r>
                <a:rPr lang="en-JP" sz="2000"/>
                <a:t> </a:t>
              </a:r>
              <a:r>
                <a:rPr lang="en-JP" sz="2000" dirty="0"/>
                <a:t>// </a:t>
              </a:r>
              <a:r>
                <a:rPr lang="en-JP" sz="2000" i="1" dirty="0"/>
                <a:t>a</a:t>
              </a:r>
              <a:r>
                <a:rPr lang="en-JP" sz="2000"/>
                <a:t>, </a:t>
              </a:r>
              <a:r>
                <a:rPr lang="en-US" sz="2000" b="1" dirty="0" err="1"/>
                <a:t>e</a:t>
              </a:r>
              <a:r>
                <a:rPr lang="en-US" sz="2000" b="1" baseline="-25000" dirty="0" err="1"/>
                <a:t>o</a:t>
              </a:r>
              <a:r>
                <a:rPr lang="en-JP" sz="2000"/>
                <a:t> </a:t>
              </a:r>
              <a:r>
                <a:rPr lang="en-JP" sz="2000" dirty="0"/>
                <a:t>// </a:t>
              </a:r>
              <a:r>
                <a:rPr lang="en-JP" sz="2000" i="1" dirty="0"/>
                <a:t>c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B279ACF-1D6D-053D-FB2D-07241D2C4FF0}"/>
                </a:ext>
              </a:extLst>
            </p:cNvPr>
            <p:cNvSpPr/>
            <p:nvPr/>
          </p:nvSpPr>
          <p:spPr>
            <a:xfrm>
              <a:off x="5370785" y="5075624"/>
              <a:ext cx="2605091" cy="1164402"/>
            </a:xfrm>
            <a:prstGeom prst="roundRect">
              <a:avLst>
                <a:gd name="adj" fmla="val 9763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5C81109-23D7-CA53-4CA8-F2BA87409F7A}"/>
                </a:ext>
              </a:extLst>
            </p:cNvPr>
            <p:cNvSpPr txBox="1"/>
            <p:nvPr/>
          </p:nvSpPr>
          <p:spPr>
            <a:xfrm>
              <a:off x="6061161" y="4864667"/>
              <a:ext cx="1146468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JP" dirty="0"/>
                <a:t>Definition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BCB74BC-61B1-3BDA-9B45-E591CDB4C2A6}"/>
              </a:ext>
            </a:extLst>
          </p:cNvPr>
          <p:cNvSpPr txBox="1"/>
          <p:nvPr/>
        </p:nvSpPr>
        <p:spPr>
          <a:xfrm>
            <a:off x="5798110" y="4788074"/>
            <a:ext cx="2366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Raman tensor </a:t>
            </a:r>
            <a:r>
              <a:rPr lang="en-US" b="1" dirty="0"/>
              <a:t>below </a:t>
            </a:r>
            <a:r>
              <a:rPr lang="en-US" b="1" i="1" dirty="0"/>
              <a:t>T</a:t>
            </a:r>
            <a:r>
              <a:rPr lang="en-US" b="1" baseline="-25000" dirty="0"/>
              <a:t>c</a:t>
            </a:r>
          </a:p>
          <a:p>
            <a:r>
              <a:rPr lang="en-US" b="1" dirty="0"/>
              <a:t>No separation</a:t>
            </a:r>
          </a:p>
        </p:txBody>
      </p:sp>
      <p:pic>
        <p:nvPicPr>
          <p:cNvPr id="32" name="Picture 31" descr="A picture containing font, handwriting, white, typography&#10;&#10;Description automatically generated">
            <a:extLst>
              <a:ext uri="{FF2B5EF4-FFF2-40B4-BE49-F238E27FC236}">
                <a16:creationId xmlns:a16="http://schemas.microsoft.com/office/drawing/2014/main" id="{87386264-F577-61F2-8CFD-6D2E0B651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456" y="5508030"/>
            <a:ext cx="2311400" cy="8890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FE3DE6D-AE3D-B5CA-7C2B-771C202468BF}"/>
              </a:ext>
            </a:extLst>
          </p:cNvPr>
          <p:cNvGrpSpPr/>
          <p:nvPr/>
        </p:nvGrpSpPr>
        <p:grpSpPr>
          <a:xfrm>
            <a:off x="8769266" y="4758355"/>
            <a:ext cx="1488280" cy="1923147"/>
            <a:chOff x="7312697" y="4756100"/>
            <a:chExt cx="1488280" cy="192314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7BEEA5F-4FB1-8427-E25B-BAD6AFA5E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8774" t="13360"/>
            <a:stretch/>
          </p:blipFill>
          <p:spPr>
            <a:xfrm>
              <a:off x="7451398" y="4759450"/>
              <a:ext cx="1349579" cy="1919797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BFFD11B-5BB9-9803-D551-8A4FFD92424E}"/>
                </a:ext>
              </a:extLst>
            </p:cNvPr>
            <p:cNvSpPr/>
            <p:nvPr/>
          </p:nvSpPr>
          <p:spPr>
            <a:xfrm>
              <a:off x="7312697" y="4756100"/>
              <a:ext cx="277402" cy="678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809BD2A-017F-7F98-A31A-8B4F585D2B4C}"/>
              </a:ext>
            </a:extLst>
          </p:cNvPr>
          <p:cNvGrpSpPr/>
          <p:nvPr/>
        </p:nvGrpSpPr>
        <p:grpSpPr>
          <a:xfrm>
            <a:off x="5669717" y="944122"/>
            <a:ext cx="4793887" cy="3803105"/>
            <a:chOff x="4145716" y="944121"/>
            <a:chExt cx="4793887" cy="3803105"/>
          </a:xfrm>
        </p:grpSpPr>
        <p:pic>
          <p:nvPicPr>
            <p:cNvPr id="22" name="Picture 21" descr="A black text on a white background&#10;&#10;Description automatically generated with low confidence">
              <a:extLst>
                <a:ext uri="{FF2B5EF4-FFF2-40B4-BE49-F238E27FC236}">
                  <a16:creationId xmlns:a16="http://schemas.microsoft.com/office/drawing/2014/main" id="{5587948B-3796-702E-65C5-271B522FA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9693" y="1918661"/>
              <a:ext cx="4072283" cy="94653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4E9A74-D7A5-9F34-9E74-9FEE9FCFF742}"/>
                </a:ext>
              </a:extLst>
            </p:cNvPr>
            <p:cNvSpPr txBox="1"/>
            <p:nvPr/>
          </p:nvSpPr>
          <p:spPr>
            <a:xfrm>
              <a:off x="4145716" y="1529008"/>
              <a:ext cx="3533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Raman tensors in </a:t>
              </a:r>
              <a:r>
                <a:rPr lang="en-US" i="1" dirty="0"/>
                <a:t>ac</a:t>
              </a:r>
              <a:r>
                <a:rPr lang="en-US" dirty="0"/>
                <a:t>-plane </a:t>
              </a:r>
              <a:r>
                <a:rPr lang="en-US" b="1" dirty="0"/>
                <a:t>above </a:t>
              </a:r>
              <a:r>
                <a:rPr lang="en-US" b="1" i="1" dirty="0"/>
                <a:t>T</a:t>
              </a:r>
              <a:r>
                <a:rPr lang="en-US" b="1" baseline="-25000" dirty="0"/>
                <a:t>c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507ACD-1AA3-D077-8657-5ADA6E59DB8C}"/>
                </a:ext>
              </a:extLst>
            </p:cNvPr>
            <p:cNvSpPr txBox="1"/>
            <p:nvPr/>
          </p:nvSpPr>
          <p:spPr>
            <a:xfrm>
              <a:off x="4147110" y="944121"/>
              <a:ext cx="1698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Raman intensity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A8F49DA-352A-97FA-6E9C-83071E1CD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8628" y="3139737"/>
              <a:ext cx="2417325" cy="40010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D5796D4-A467-0B67-6F81-F2D995784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738628" y="3649481"/>
              <a:ext cx="2417325" cy="400108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EA4662F-A490-5BDB-F3AE-F1184B840D00}"/>
                </a:ext>
              </a:extLst>
            </p:cNvPr>
            <p:cNvGrpSpPr/>
            <p:nvPr/>
          </p:nvGrpSpPr>
          <p:grpSpPr>
            <a:xfrm>
              <a:off x="7571211" y="2826333"/>
              <a:ext cx="1368392" cy="1920893"/>
              <a:chOff x="7571211" y="2826333"/>
              <a:chExt cx="1368392" cy="1920893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13CD5EA-E37F-FB95-2A1E-D7A5646E5B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" t="13310" r="61861"/>
              <a:stretch/>
            </p:blipFill>
            <p:spPr>
              <a:xfrm>
                <a:off x="7571211" y="2826333"/>
                <a:ext cx="1248520" cy="1920893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7EA40F1-62A9-AD4C-C873-6FB3CE6F2E3C}"/>
                  </a:ext>
                </a:extLst>
              </p:cNvPr>
              <p:cNvSpPr/>
              <p:nvPr/>
            </p:nvSpPr>
            <p:spPr>
              <a:xfrm>
                <a:off x="8662201" y="2848298"/>
                <a:ext cx="277402" cy="6780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E314A7A8-3D90-AFC7-9012-4C0BF3EEEA24}"/>
                </a:ext>
              </a:extLst>
            </p:cNvPr>
            <p:cNvSpPr/>
            <p:nvPr/>
          </p:nvSpPr>
          <p:spPr>
            <a:xfrm>
              <a:off x="4564681" y="3037863"/>
              <a:ext cx="2719500" cy="1112178"/>
            </a:xfrm>
            <a:prstGeom prst="roundRect">
              <a:avLst>
                <a:gd name="adj" fmla="val 7429"/>
              </a:avLst>
            </a:prstGeom>
            <a:noFill/>
            <a:ln w="38100">
              <a:solidFill>
                <a:srgbClr val="FF80E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E8A54BB-A657-9BB5-6830-AE613897D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55039" y="944121"/>
              <a:ext cx="2622889" cy="487108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2152DF6-0E20-65EA-18C3-DD9094413F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9871" y="1520943"/>
            <a:ext cx="254000" cy="2286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6EE2AC1-F5AB-CC6B-94D7-4002BF2135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4655" y="2538218"/>
            <a:ext cx="317500" cy="215900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B24FD39-69E3-4E5A-28D6-7D856241B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285295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89288-7FD0-FDD8-48FD-991E287BA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Pump-probe Raman spectrosopy: Results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D622A0-E376-E08F-1EAA-AFA2A588B5E4}"/>
              </a:ext>
            </a:extLst>
          </p:cNvPr>
          <p:cNvGrpSpPr/>
          <p:nvPr/>
        </p:nvGrpSpPr>
        <p:grpSpPr>
          <a:xfrm>
            <a:off x="2732724" y="1072818"/>
            <a:ext cx="3492499" cy="4112174"/>
            <a:chOff x="1079500" y="999794"/>
            <a:chExt cx="3492499" cy="41121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306E09-37FD-8689-4847-B7B5019DD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079500" y="1073369"/>
              <a:ext cx="3492499" cy="40385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9B9DFA-9C38-20C3-C279-8B936BD77437}"/>
                </a:ext>
              </a:extLst>
            </p:cNvPr>
            <p:cNvSpPr txBox="1"/>
            <p:nvPr/>
          </p:nvSpPr>
          <p:spPr>
            <a:xfrm>
              <a:off x="2669297" y="99979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dirty="0"/>
                <a:t>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845578-831C-4799-ABD7-BEDA73AE95F6}"/>
                </a:ext>
              </a:extLst>
            </p:cNvPr>
            <p:cNvSpPr txBox="1"/>
            <p:nvPr/>
          </p:nvSpPr>
          <p:spPr>
            <a:xfrm>
              <a:off x="3195949" y="99979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dirty="0"/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A722CA-02DE-7BAA-E12B-36C750E9EEF4}"/>
                </a:ext>
              </a:extLst>
            </p:cNvPr>
            <p:cNvSpPr txBox="1"/>
            <p:nvPr/>
          </p:nvSpPr>
          <p:spPr>
            <a:xfrm>
              <a:off x="3654187" y="99979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dirty="0">
                  <a:solidFill>
                    <a:srgbClr val="FF80E5"/>
                  </a:solidFill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DD3CE5-F4F1-78E5-40C4-4F3367F4B196}"/>
              </a:ext>
            </a:extLst>
          </p:cNvPr>
          <p:cNvGrpSpPr/>
          <p:nvPr/>
        </p:nvGrpSpPr>
        <p:grpSpPr>
          <a:xfrm>
            <a:off x="6225223" y="1075346"/>
            <a:ext cx="3056553" cy="4109647"/>
            <a:chOff x="4701222" y="881168"/>
            <a:chExt cx="3056553" cy="410964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569BC76-2A21-D1DE-ED2D-9C9341000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482"/>
            <a:stretch/>
          </p:blipFill>
          <p:spPr>
            <a:xfrm>
              <a:off x="4701222" y="952215"/>
              <a:ext cx="3056553" cy="40386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1DB755-6F70-DD75-5871-EEECFFA271D2}"/>
                </a:ext>
              </a:extLst>
            </p:cNvPr>
            <p:cNvSpPr txBox="1"/>
            <p:nvPr/>
          </p:nvSpPr>
          <p:spPr>
            <a:xfrm>
              <a:off x="6865354" y="88116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dirty="0">
                  <a:solidFill>
                    <a:srgbClr val="FF80E5"/>
                  </a:solidFill>
                </a:rPr>
                <a:t>2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D31A630-9CBF-6B96-E65A-B4FB3B6542EF}"/>
              </a:ext>
            </a:extLst>
          </p:cNvPr>
          <p:cNvSpPr txBox="1"/>
          <p:nvPr/>
        </p:nvSpPr>
        <p:spPr>
          <a:xfrm>
            <a:off x="2383039" y="5264425"/>
            <a:ext cx="7908575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Pump fluence </a:t>
            </a:r>
            <a:r>
              <a:rPr lang="en-US" b="1" dirty="0">
                <a:solidFill>
                  <a:srgbClr val="FF0000"/>
                </a:solidFill>
              </a:rPr>
              <a:t>1.7 </a:t>
            </a:r>
            <a:r>
              <a:rPr lang="en-US" b="1" dirty="0" err="1">
                <a:solidFill>
                  <a:srgbClr val="FF0000"/>
                </a:solidFill>
              </a:rPr>
              <a:t>mJ</a:t>
            </a:r>
            <a:r>
              <a:rPr lang="en-US" b="1" dirty="0">
                <a:solidFill>
                  <a:srgbClr val="FF0000"/>
                </a:solidFill>
              </a:rPr>
              <a:t>/cm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JP" b="1"/>
              <a:t>Mode </a:t>
            </a:r>
            <a:r>
              <a:rPr lang="en-JP" b="1" dirty="0"/>
              <a:t>2 and 3</a:t>
            </a:r>
            <a:r>
              <a:rPr lang="en-JP" dirty="0"/>
              <a:t> intensities increases, while </a:t>
            </a:r>
            <a:r>
              <a:rPr lang="en-JP" b="1" dirty="0"/>
              <a:t>mode 5</a:t>
            </a:r>
            <a:r>
              <a:rPr lang="en-JP" dirty="0"/>
              <a:t> intensity decreases.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Mode 2 in </a:t>
            </a:r>
            <a:r>
              <a:rPr lang="en-US" i="1" dirty="0">
                <a:solidFill>
                  <a:srgbClr val="FF0000"/>
                </a:solidFill>
              </a:rPr>
              <a:t>aa</a:t>
            </a:r>
            <a:r>
              <a:rPr lang="en-US" dirty="0">
                <a:solidFill>
                  <a:srgbClr val="FF0000"/>
                </a:solidFill>
              </a:rPr>
              <a:t> is finite after photoexcitation!</a:t>
            </a:r>
            <a:endParaRPr lang="en-JP" dirty="0">
              <a:solidFill>
                <a:srgbClr val="FF0000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25B9622-7EF4-87B6-8726-2629F1D4A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596355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E8AD9F-3E88-3BCC-AC4B-0E869524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30" y="-82033"/>
            <a:ext cx="10515600" cy="1325563"/>
          </a:xfrm>
        </p:spPr>
        <p:txBody>
          <a:bodyPr/>
          <a:lstStyle/>
          <a:p>
            <a:r>
              <a:rPr lang="fr-FR" dirty="0"/>
              <a:t>Main </a:t>
            </a:r>
            <a:r>
              <a:rPr lang="fr-FR" dirty="0" err="1"/>
              <a:t>players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A1533E2-4963-B586-64EC-1A55294CBE69}"/>
              </a:ext>
            </a:extLst>
          </p:cNvPr>
          <p:cNvSpPr txBox="1"/>
          <p:nvPr/>
        </p:nvSpPr>
        <p:spPr>
          <a:xfrm>
            <a:off x="455638" y="1119499"/>
            <a:ext cx="139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b="1" dirty="0"/>
              <a:t>Tr-Raman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4276D9-82A2-46F5-6F84-C6B264F8CC2A}"/>
              </a:ext>
            </a:extLst>
          </p:cNvPr>
          <p:cNvSpPr txBox="1"/>
          <p:nvPr/>
        </p:nvSpPr>
        <p:spPr>
          <a:xfrm>
            <a:off x="258938" y="3942955"/>
            <a:ext cx="3918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b="1" dirty="0" err="1"/>
              <a:t>Sample</a:t>
            </a:r>
            <a:r>
              <a:rPr lang="fr-FR" b="1" dirty="0"/>
              <a:t> </a:t>
            </a:r>
            <a:r>
              <a:rPr lang="fr-FR" b="1" dirty="0" err="1"/>
              <a:t>growth</a:t>
            </a:r>
            <a:r>
              <a:rPr lang="fr-FR" b="1" dirty="0"/>
              <a:t> and </a:t>
            </a:r>
            <a:r>
              <a:rPr lang="fr-FR" b="1" dirty="0" err="1"/>
              <a:t>characterization</a:t>
            </a:r>
            <a:endParaRPr lang="fr-FR" b="1" dirty="0"/>
          </a:p>
        </p:txBody>
      </p:sp>
      <p:pic>
        <p:nvPicPr>
          <p:cNvPr id="1026" name="Picture 2" descr="Alexandr Alekhin">
            <a:extLst>
              <a:ext uri="{FF2B5EF4-FFF2-40B4-BE49-F238E27FC236}">
                <a16:creationId xmlns:a16="http://schemas.microsoft.com/office/drawing/2014/main" id="{E1BA386B-AA64-254F-5363-B6DA22F4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691" y="1533815"/>
            <a:ext cx="1118736" cy="148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BF569C3-B5C4-4DCB-A865-83A73F6F7C2A}"/>
              </a:ext>
            </a:extLst>
          </p:cNvPr>
          <p:cNvSpPr txBox="1"/>
          <p:nvPr/>
        </p:nvSpPr>
        <p:spPr>
          <a:xfrm>
            <a:off x="5063393" y="1123192"/>
            <a:ext cx="141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Kota </a:t>
            </a:r>
            <a:r>
              <a:rPr lang="fr-FR" dirty="0" err="1"/>
              <a:t>Katsumi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1B7FEC-774D-8EAC-DEEE-106EA704AA3C}"/>
              </a:ext>
            </a:extLst>
          </p:cNvPr>
          <p:cNvSpPr txBox="1"/>
          <p:nvPr/>
        </p:nvSpPr>
        <p:spPr>
          <a:xfrm>
            <a:off x="7823482" y="1122694"/>
            <a:ext cx="1767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Alexandr</a:t>
            </a:r>
            <a:r>
              <a:rPr lang="fr-FR" dirty="0"/>
              <a:t> </a:t>
            </a:r>
            <a:r>
              <a:rPr lang="fr-FR" dirty="0" err="1"/>
              <a:t>Alekhin</a:t>
            </a:r>
            <a:endParaRPr lang="fr-FR" dirty="0"/>
          </a:p>
        </p:txBody>
      </p:sp>
      <p:pic>
        <p:nvPicPr>
          <p:cNvPr id="1032" name="Picture 8" descr="Dr. Amir Abbas Haghighirad Appointed Editor-in-Chief of the “Quantum  Materials” Section of Condensed Matter">
            <a:extLst>
              <a:ext uri="{FF2B5EF4-FFF2-40B4-BE49-F238E27FC236}">
                <a16:creationId xmlns:a16="http://schemas.microsoft.com/office/drawing/2014/main" id="{23D2E779-BCDC-5D55-9423-EEDD4246E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539" y="4552992"/>
            <a:ext cx="1130102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IT - IQMT -Staff">
            <a:extLst>
              <a:ext uri="{FF2B5EF4-FFF2-40B4-BE49-F238E27FC236}">
                <a16:creationId xmlns:a16="http://schemas.microsoft.com/office/drawing/2014/main" id="{98EC67C4-88E3-EFB6-E75F-55FDC3775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105" y="4502147"/>
            <a:ext cx="1410835" cy="167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B6D89E6-CAD1-F2D8-E665-E6B5B7E75C0D}"/>
              </a:ext>
            </a:extLst>
          </p:cNvPr>
          <p:cNvSpPr txBox="1"/>
          <p:nvPr/>
        </p:nvSpPr>
        <p:spPr>
          <a:xfrm>
            <a:off x="4826168" y="4131391"/>
            <a:ext cx="181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Amir </a:t>
            </a:r>
            <a:r>
              <a:rPr lang="fr-FR" dirty="0" err="1"/>
              <a:t>Haghighirad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4ECC553-9C6A-CF17-270A-13DF4F5628C1}"/>
              </a:ext>
            </a:extLst>
          </p:cNvPr>
          <p:cNvSpPr txBox="1"/>
          <p:nvPr/>
        </p:nvSpPr>
        <p:spPr>
          <a:xfrm>
            <a:off x="7741569" y="4076776"/>
            <a:ext cx="191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Matthieu Le Tacon</a:t>
            </a:r>
          </a:p>
        </p:txBody>
      </p:sp>
      <p:pic>
        <p:nvPicPr>
          <p:cNvPr id="1038" name="Picture 14" descr="Institut de technologie de Karlsruhe — Wikipédia">
            <a:extLst>
              <a:ext uri="{FF2B5EF4-FFF2-40B4-BE49-F238E27FC236}">
                <a16:creationId xmlns:a16="http://schemas.microsoft.com/office/drawing/2014/main" id="{8CD886B2-2357-AEDC-169E-D65BA6D81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5" y="5445784"/>
            <a:ext cx="2007090" cy="100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niversité Paris Cité">
            <a:extLst>
              <a:ext uri="{FF2B5EF4-FFF2-40B4-BE49-F238E27FC236}">
                <a16:creationId xmlns:a16="http://schemas.microsoft.com/office/drawing/2014/main" id="{1AB003A3-3784-49BB-C71F-EBF374ACE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59" y="2327117"/>
            <a:ext cx="2743663" cy="83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AC57B37-D5D5-DBF4-B05D-8C59BD9F38E5}"/>
              </a:ext>
            </a:extLst>
          </p:cNvPr>
          <p:cNvSpPr txBox="1"/>
          <p:nvPr/>
        </p:nvSpPr>
        <p:spPr>
          <a:xfrm>
            <a:off x="702559" y="1678253"/>
            <a:ext cx="3336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S. </a:t>
            </a:r>
            <a:r>
              <a:rPr lang="fr-FR" dirty="0" err="1"/>
              <a:t>Houver</a:t>
            </a:r>
            <a:r>
              <a:rPr lang="fr-FR" dirty="0"/>
              <a:t>, M. </a:t>
            </a:r>
            <a:r>
              <a:rPr lang="fr-FR" dirty="0" err="1"/>
              <a:t>Cazayous</a:t>
            </a:r>
            <a:r>
              <a:rPr lang="fr-FR" dirty="0"/>
              <a:t>, A. </a:t>
            </a:r>
            <a:r>
              <a:rPr lang="fr-FR" dirty="0" err="1"/>
              <a:t>Sacuto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6A5AB78-02F9-8786-3576-310011E54B96}"/>
              </a:ext>
            </a:extLst>
          </p:cNvPr>
          <p:cNvSpPr txBox="1"/>
          <p:nvPr/>
        </p:nvSpPr>
        <p:spPr>
          <a:xfrm>
            <a:off x="733062" y="4705637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M. Merz, S. </a:t>
            </a:r>
            <a:r>
              <a:rPr lang="fr-FR" dirty="0" err="1"/>
              <a:t>Souliou</a:t>
            </a:r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7527B11-546F-11BA-9704-AE304C4F6739}"/>
              </a:ext>
            </a:extLst>
          </p:cNvPr>
          <p:cNvCxnSpPr/>
          <p:nvPr/>
        </p:nvCxnSpPr>
        <p:spPr>
          <a:xfrm>
            <a:off x="0" y="1009168"/>
            <a:ext cx="682777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en]2016: Kota Katsumi[:ja]2[:de]2[:zh]2[:] | TOMODACHI STEM @ Rice  University">
            <a:extLst>
              <a:ext uri="{FF2B5EF4-FFF2-40B4-BE49-F238E27FC236}">
                <a16:creationId xmlns:a16="http://schemas.microsoft.com/office/drawing/2014/main" id="{16D880ED-A43D-B097-1CEA-70D07F464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103" y="1554848"/>
            <a:ext cx="1735674" cy="232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1DEA1A06-C0D5-A264-2842-79DD0D8D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2305464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89288-7FD0-FDD8-48FD-991E287BA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Pump-probe Raman spectrosopy: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A0079-87E4-B33D-5396-4B71D1A7A07F}"/>
              </a:ext>
            </a:extLst>
          </p:cNvPr>
          <p:cNvSpPr txBox="1"/>
          <p:nvPr/>
        </p:nvSpPr>
        <p:spPr>
          <a:xfrm>
            <a:off x="2284740" y="4319092"/>
            <a:ext cx="8117191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JP"/>
              <a:t>Mode-2 ratio </a:t>
            </a:r>
            <a:r>
              <a:rPr lang="en-JP" dirty="0"/>
              <a:t>decreases </a:t>
            </a:r>
            <a:r>
              <a:rPr lang="en-JP"/>
              <a:t>after </a:t>
            </a:r>
            <a:r>
              <a:rPr lang="en-US" dirty="0"/>
              <a:t>pump: </a:t>
            </a:r>
            <a:r>
              <a:rPr lang="en-US" b="1" dirty="0"/>
              <a:t>weakening monoclinic distortion</a:t>
            </a:r>
            <a:endParaRPr lang="en-JP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JP" b="1" dirty="0"/>
              <a:t>Note</a:t>
            </a:r>
            <a:r>
              <a:rPr lang="en-JP" dirty="0"/>
              <a:t>: time-resolution is </a:t>
            </a:r>
            <a:r>
              <a:rPr lang="en-JP" u="sng" dirty="0"/>
              <a:t>2.5 ps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After 5 </a:t>
            </a:r>
            <a:r>
              <a:rPr lang="en-US" dirty="0" err="1"/>
              <a:t>ps</a:t>
            </a:r>
            <a:r>
              <a:rPr lang="en-JP"/>
              <a:t>, </a:t>
            </a:r>
            <a:r>
              <a:rPr lang="en-JP" dirty="0">
                <a:solidFill>
                  <a:srgbClr val="003FFE"/>
                </a:solidFill>
              </a:rPr>
              <a:t>it is always greater than that </a:t>
            </a:r>
            <a:r>
              <a:rPr lang="en-JP">
                <a:solidFill>
                  <a:srgbClr val="003FFE"/>
                </a:solidFill>
              </a:rPr>
              <a:t>above </a:t>
            </a:r>
            <a:r>
              <a:rPr lang="en-JP" i="1">
                <a:solidFill>
                  <a:srgbClr val="003FFE"/>
                </a:solidFill>
              </a:rPr>
              <a:t>T</a:t>
            </a:r>
            <a:r>
              <a:rPr lang="en-JP" baseline="-25000">
                <a:solidFill>
                  <a:srgbClr val="003FFE"/>
                </a:solidFill>
              </a:rPr>
              <a:t>c</a:t>
            </a:r>
            <a:endParaRPr lang="en-US" baseline="-25000" dirty="0">
              <a:solidFill>
                <a:srgbClr val="003FF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BDB96-EE94-320F-69CC-A0093D70FD37}"/>
              </a:ext>
            </a:extLst>
          </p:cNvPr>
          <p:cNvSpPr txBox="1"/>
          <p:nvPr/>
        </p:nvSpPr>
        <p:spPr>
          <a:xfrm>
            <a:off x="2331892" y="6114270"/>
            <a:ext cx="7528215" cy="369332"/>
          </a:xfrm>
          <a:prstGeom prst="rect">
            <a:avLst/>
          </a:prstGeom>
          <a:noFill/>
          <a:ln w="28575">
            <a:solidFill>
              <a:srgbClr val="003FFE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JP" dirty="0"/>
              <a:t>Structural symmetry </a:t>
            </a:r>
            <a:r>
              <a:rPr lang="en-JP" b="1" dirty="0"/>
              <a:t>remains in low-</a:t>
            </a:r>
            <a:r>
              <a:rPr lang="en-JP" b="1" i="1" dirty="0"/>
              <a:t>T</a:t>
            </a:r>
            <a:r>
              <a:rPr lang="en-JP" b="1" dirty="0"/>
              <a:t> monoclinic phase</a:t>
            </a:r>
            <a:r>
              <a:rPr lang="en-JP" dirty="0"/>
              <a:t> after photoexcitation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E4DD13-4C26-9BDD-7B7B-BB66CD4101A5}"/>
              </a:ext>
            </a:extLst>
          </p:cNvPr>
          <p:cNvSpPr txBox="1"/>
          <p:nvPr/>
        </p:nvSpPr>
        <p:spPr>
          <a:xfrm>
            <a:off x="2284739" y="867943"/>
            <a:ext cx="2320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Mode-2 intensity ratio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0206F9-BA80-8C67-A69D-005CEE00D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626" y="1130832"/>
            <a:ext cx="5511800" cy="335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3D4B70-3EA6-3192-8698-716A374CCA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49042" y="1080032"/>
            <a:ext cx="4152900" cy="34544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23C831-AAF7-F583-7859-346C6CBF7324}"/>
              </a:ext>
            </a:extLst>
          </p:cNvPr>
          <p:cNvCxnSpPr>
            <a:cxnSpLocks/>
          </p:cNvCxnSpPr>
          <p:nvPr/>
        </p:nvCxnSpPr>
        <p:spPr>
          <a:xfrm flipV="1">
            <a:off x="3569706" y="3400749"/>
            <a:ext cx="0" cy="5215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A948C2E-A6AD-140B-E770-DC1952E1D170}"/>
              </a:ext>
            </a:extLst>
          </p:cNvPr>
          <p:cNvSpPr txBox="1"/>
          <p:nvPr/>
        </p:nvSpPr>
        <p:spPr>
          <a:xfrm>
            <a:off x="2284739" y="5606624"/>
            <a:ext cx="4731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to</a:t>
            </a:r>
            <a:r>
              <a:rPr lang="en-US" dirty="0">
                <a:solidFill>
                  <a:srgbClr val="FF0000"/>
                </a:solidFill>
              </a:rPr>
              <a:t> 2.8 </a:t>
            </a:r>
            <a:r>
              <a:rPr lang="en-US" dirty="0" err="1">
                <a:solidFill>
                  <a:srgbClr val="FF0000"/>
                </a:solidFill>
              </a:rPr>
              <a:t>mJ</a:t>
            </a:r>
            <a:r>
              <a:rPr lang="en-US" dirty="0">
                <a:solidFill>
                  <a:srgbClr val="FF0000"/>
                </a:solidFill>
              </a:rPr>
              <a:t>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JP" baseline="30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BBAC01-AB58-59A8-32FE-C4EE4EF1321F}"/>
              </a:ext>
            </a:extLst>
          </p:cNvPr>
          <p:cNvSpPr txBox="1"/>
          <p:nvPr/>
        </p:nvSpPr>
        <p:spPr>
          <a:xfrm>
            <a:off x="3674666" y="3216083"/>
            <a:ext cx="1233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FFE"/>
                </a:solidFill>
              </a:rPr>
              <a:t>1.7 </a:t>
            </a:r>
            <a:r>
              <a:rPr lang="en-US" dirty="0" err="1">
                <a:solidFill>
                  <a:srgbClr val="003FFE"/>
                </a:solidFill>
              </a:rPr>
              <a:t>mJ</a:t>
            </a:r>
            <a:r>
              <a:rPr lang="en-US" dirty="0">
                <a:solidFill>
                  <a:srgbClr val="003FFE"/>
                </a:solidFill>
              </a:rPr>
              <a:t>/cm</a:t>
            </a:r>
            <a:r>
              <a:rPr lang="en-US" baseline="30000" dirty="0">
                <a:solidFill>
                  <a:srgbClr val="003FFE"/>
                </a:solidFill>
              </a:rPr>
              <a:t>2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D2BB780-EE9B-638D-BE5F-60C5A4D80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310254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2170050-D856-DF2E-CAB7-B4C59E2C3E26}"/>
              </a:ext>
            </a:extLst>
          </p:cNvPr>
          <p:cNvSpPr/>
          <p:nvPr/>
        </p:nvSpPr>
        <p:spPr>
          <a:xfrm>
            <a:off x="5609744" y="1565452"/>
            <a:ext cx="2871904" cy="959991"/>
          </a:xfrm>
          <a:prstGeom prst="rect">
            <a:avLst/>
          </a:prstGeom>
          <a:solidFill>
            <a:srgbClr val="8793E9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4571AC8-3A58-3EA4-864E-28ED247E3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7" y="142302"/>
            <a:ext cx="10515600" cy="806450"/>
          </a:xfrm>
        </p:spPr>
        <p:txBody>
          <a:bodyPr/>
          <a:lstStyle/>
          <a:p>
            <a:r>
              <a:rPr lang="fr-FR" dirty="0"/>
              <a:t>Phonon Mode effective </a:t>
            </a:r>
            <a:r>
              <a:rPr lang="fr-FR" dirty="0" err="1"/>
              <a:t>temperature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95F389-A299-AC81-6A23-DF359D1CAC4A}"/>
              </a:ext>
            </a:extLst>
          </p:cNvPr>
          <p:cNvSpPr txBox="1"/>
          <p:nvPr/>
        </p:nvSpPr>
        <p:spPr>
          <a:xfrm>
            <a:off x="3858795" y="1386573"/>
            <a:ext cx="80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Stokes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A8D16CE-D6C2-9B4C-1BF6-73827D13FCA7}"/>
              </a:ext>
            </a:extLst>
          </p:cNvPr>
          <p:cNvSpPr txBox="1"/>
          <p:nvPr/>
        </p:nvSpPr>
        <p:spPr>
          <a:xfrm>
            <a:off x="992099" y="1359225"/>
            <a:ext cx="1273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Anti-Stokes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82133DC-B25D-FD21-7361-EFBCC7B7400C}"/>
                  </a:ext>
                </a:extLst>
              </p:cNvPr>
              <p:cNvSpPr txBox="1"/>
              <p:nvPr/>
            </p:nvSpPr>
            <p:spPr>
              <a:xfrm>
                <a:off x="5789756" y="2156609"/>
                <a:ext cx="2691891" cy="283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𝑆𝑡𝑜𝑘𝑒𝑠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+1)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82133DC-B25D-FD21-7361-EFBCC7B74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9756" y="2156609"/>
                <a:ext cx="2691891" cy="283667"/>
              </a:xfrm>
              <a:prstGeom prst="rect">
                <a:avLst/>
              </a:prstGeom>
              <a:blipFill>
                <a:blip r:embed="rId2"/>
                <a:stretch>
                  <a:fillRect l="-1415" r="-2358" b="-304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97F6D98-ADCE-695E-F8DD-D459C2EB7507}"/>
                  </a:ext>
                </a:extLst>
              </p:cNvPr>
              <p:cNvSpPr txBox="1"/>
              <p:nvPr/>
            </p:nvSpPr>
            <p:spPr>
              <a:xfrm>
                <a:off x="5789756" y="1579740"/>
                <a:ext cx="2588657" cy="283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𝐴𝑛𝑡𝑖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𝑆𝑡𝑜𝑘𝑒𝑠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97F6D98-ADCE-695E-F8DD-D459C2EB7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9756" y="1579740"/>
                <a:ext cx="2588657" cy="283667"/>
              </a:xfrm>
              <a:prstGeom prst="rect">
                <a:avLst/>
              </a:prstGeom>
              <a:blipFill>
                <a:blip r:embed="rId3"/>
                <a:stretch>
                  <a:fillRect l="-1471" r="-2451" b="-304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06510D6F-74CB-EFF2-7348-1EB322C57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7" y="1773282"/>
            <a:ext cx="4991517" cy="41184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6CE417C-021D-8BFE-2F58-4591A49C7CF9}"/>
                  </a:ext>
                </a:extLst>
              </p:cNvPr>
              <p:cNvSpPr txBox="1"/>
              <p:nvPr/>
            </p:nvSpPr>
            <p:spPr>
              <a:xfrm>
                <a:off x="5750097" y="2710099"/>
                <a:ext cx="1573251" cy="564514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6CE417C-021D-8BFE-2F58-4591A49C7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097" y="2710099"/>
                <a:ext cx="1573251" cy="564514"/>
              </a:xfrm>
              <a:prstGeom prst="rect">
                <a:avLst/>
              </a:prstGeom>
              <a:blipFill>
                <a:blip r:embed="rId5"/>
                <a:stretch>
                  <a:fillRect l="-800" t="-2222" r="-2400"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0CB1285B-13A7-8D28-A7DA-C9E60EF0DBC4}"/>
              </a:ext>
            </a:extLst>
          </p:cNvPr>
          <p:cNvSpPr txBox="1"/>
          <p:nvPr/>
        </p:nvSpPr>
        <p:spPr>
          <a:xfrm>
            <a:off x="5422344" y="3469502"/>
            <a:ext cx="25850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/>
              <a:t>Effective phonon </a:t>
            </a:r>
            <a:r>
              <a:rPr lang="fr-FR" sz="1500" dirty="0" err="1"/>
              <a:t>temperature</a:t>
            </a:r>
            <a:r>
              <a:rPr lang="fr-FR" sz="15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C07211E-E370-F03E-9E7F-2B69767E146A}"/>
                  </a:ext>
                </a:extLst>
              </p:cNvPr>
              <p:cNvSpPr txBox="1"/>
              <p:nvPr/>
            </p:nvSpPr>
            <p:spPr>
              <a:xfrm>
                <a:off x="7375319" y="3478438"/>
                <a:ext cx="1347789" cy="341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fr-FR" sz="15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C07211E-E370-F03E-9E7F-2B69767E1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319" y="3478438"/>
                <a:ext cx="1347789" cy="341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2CC614A-F78C-F772-31FF-73981FE44993}"/>
                  </a:ext>
                </a:extLst>
              </p:cNvPr>
              <p:cNvSpPr txBox="1"/>
              <p:nvPr/>
            </p:nvSpPr>
            <p:spPr>
              <a:xfrm flipH="1">
                <a:off x="7177602" y="3833218"/>
                <a:ext cx="992981" cy="323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fr-FR" sz="15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</m:oMath>
                  </m:oMathPara>
                </a14:m>
                <a:endParaRPr lang="fr-FR" sz="1500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2CC614A-F78C-F772-31FF-73981FE44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177602" y="3833218"/>
                <a:ext cx="992981" cy="3231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3024BFA4-8BE7-28E9-1178-919CCF41764B}"/>
              </a:ext>
            </a:extLst>
          </p:cNvPr>
          <p:cNvSpPr txBox="1"/>
          <p:nvPr/>
        </p:nvSpPr>
        <p:spPr>
          <a:xfrm>
            <a:off x="5446245" y="3820135"/>
            <a:ext cx="21794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/>
              <a:t>Phonon Raman </a:t>
            </a:r>
            <a:r>
              <a:rPr lang="fr-FR" sz="1500" dirty="0" err="1"/>
              <a:t>response</a:t>
            </a:r>
            <a:r>
              <a:rPr lang="fr-FR" sz="1500" dirty="0"/>
              <a:t>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B8AB06-6820-9644-F2C3-AEDE45BD9DBC}"/>
              </a:ext>
            </a:extLst>
          </p:cNvPr>
          <p:cNvSpPr/>
          <p:nvPr/>
        </p:nvSpPr>
        <p:spPr>
          <a:xfrm>
            <a:off x="5249211" y="2419189"/>
            <a:ext cx="310614" cy="323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AEFBD49-4B77-9EE9-8CEC-BD0F6703CE37}"/>
              </a:ext>
            </a:extLst>
          </p:cNvPr>
          <p:cNvGrpSpPr/>
          <p:nvPr/>
        </p:nvGrpSpPr>
        <p:grpSpPr>
          <a:xfrm>
            <a:off x="8681337" y="1003313"/>
            <a:ext cx="3434946" cy="3972159"/>
            <a:chOff x="5364957" y="2152803"/>
            <a:chExt cx="3434946" cy="3972159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75FA7B5-09BB-61BC-45ED-C23B65C29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06682" y="2152803"/>
              <a:ext cx="3393221" cy="3972159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17B983-782B-3B45-CDEB-0E6F3D13589D}"/>
                </a:ext>
              </a:extLst>
            </p:cNvPr>
            <p:cNvSpPr/>
            <p:nvPr/>
          </p:nvSpPr>
          <p:spPr>
            <a:xfrm>
              <a:off x="5364957" y="3946347"/>
              <a:ext cx="310614" cy="323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A90DAC6E-F820-DDE2-F1AF-F6EE744AE864}"/>
              </a:ext>
            </a:extLst>
          </p:cNvPr>
          <p:cNvSpPr txBox="1"/>
          <p:nvPr/>
        </p:nvSpPr>
        <p:spPr>
          <a:xfrm>
            <a:off x="5198454" y="5128562"/>
            <a:ext cx="63353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 err="1"/>
              <a:t>Preferential</a:t>
            </a:r>
            <a:r>
              <a:rPr lang="fr-FR" sz="1600" dirty="0"/>
              <a:t> </a:t>
            </a:r>
            <a:r>
              <a:rPr lang="fr-FR" sz="1600" dirty="0" err="1"/>
              <a:t>coupling</a:t>
            </a:r>
            <a:r>
              <a:rPr lang="fr-FR" sz="1600" dirty="0"/>
              <a:t> of photo-</a:t>
            </a:r>
            <a:r>
              <a:rPr lang="fr-FR" sz="1600" dirty="0" err="1"/>
              <a:t>induced</a:t>
            </a:r>
            <a:r>
              <a:rPr lang="fr-FR" sz="1600" dirty="0"/>
              <a:t> carriers to mode 2 phonon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/>
              <a:t>Back to quasi-</a:t>
            </a:r>
            <a:r>
              <a:rPr lang="fr-FR" sz="1600" dirty="0" err="1"/>
              <a:t>equilibrium</a:t>
            </a:r>
            <a:r>
              <a:rPr lang="fr-FR" sz="1600" dirty="0"/>
              <a:t> </a:t>
            </a:r>
            <a:r>
              <a:rPr lang="fr-FR" sz="1600" dirty="0" err="1"/>
              <a:t>after</a:t>
            </a:r>
            <a:r>
              <a:rPr lang="fr-FR" sz="1600" dirty="0"/>
              <a:t> 15ps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b="1" dirty="0" err="1"/>
              <a:t>Gapless</a:t>
            </a:r>
            <a:r>
              <a:rPr lang="fr-FR" sz="1600" b="1" dirty="0"/>
              <a:t> state: not a thermal state (i.e. simple </a:t>
            </a:r>
            <a:r>
              <a:rPr lang="fr-FR" sz="1600" b="1" dirty="0" err="1"/>
              <a:t>heating</a:t>
            </a:r>
            <a:r>
              <a:rPr lang="fr-FR" sz="1600" b="1" dirty="0"/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1B6045-5DF3-F528-23B2-35338C02AA6E}"/>
              </a:ext>
            </a:extLst>
          </p:cNvPr>
          <p:cNvSpPr/>
          <p:nvPr/>
        </p:nvSpPr>
        <p:spPr>
          <a:xfrm>
            <a:off x="7696" y="1810542"/>
            <a:ext cx="546582" cy="268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7C568F2-7473-A1F9-4DAD-8BE35F08228E}"/>
              </a:ext>
            </a:extLst>
          </p:cNvPr>
          <p:cNvCxnSpPr/>
          <p:nvPr/>
        </p:nvCxnSpPr>
        <p:spPr>
          <a:xfrm>
            <a:off x="0" y="1009168"/>
            <a:ext cx="682777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E1CE05-C50C-1DED-F96A-F6235CAA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147513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0FEBEF-5527-801E-9B2D-E40EE85EA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9396"/>
          </a:xfrm>
        </p:spPr>
        <p:txBody>
          <a:bodyPr/>
          <a:lstStyle/>
          <a:p>
            <a:r>
              <a:rPr lang="fr-FR" dirty="0" err="1"/>
              <a:t>Pump</a:t>
            </a:r>
            <a:r>
              <a:rPr lang="fr-FR" dirty="0"/>
              <a:t> probe </a:t>
            </a:r>
            <a:r>
              <a:rPr lang="fr-FR" dirty="0" err="1"/>
              <a:t>reflectivity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9BA9B5-FE85-F7FC-AB19-254A392D8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230593"/>
            <a:ext cx="7784805" cy="5488476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8D8C3E-D769-0D37-9F80-BE2C798AB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3847729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56DEFF0-2224-A870-9ECF-634931F4F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624" y="1518867"/>
            <a:ext cx="5469417" cy="41271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D20F365-EFE1-C598-2058-6F6A251B6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41" y="118621"/>
            <a:ext cx="10515600" cy="835714"/>
          </a:xfrm>
        </p:spPr>
        <p:txBody>
          <a:bodyPr>
            <a:normAutofit/>
          </a:bodyPr>
          <a:lstStyle/>
          <a:p>
            <a:r>
              <a:rPr lang="fr-FR" dirty="0"/>
              <a:t>Out of </a:t>
            </a:r>
            <a:r>
              <a:rPr lang="fr-FR" dirty="0" err="1"/>
              <a:t>equilibrium</a:t>
            </a:r>
            <a:r>
              <a:rPr lang="fr-FR" dirty="0"/>
              <a:t> </a:t>
            </a:r>
            <a:r>
              <a:rPr lang="fr-FR" dirty="0" err="1"/>
              <a:t>spectroscopy</a:t>
            </a:r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BA4A679-3E8E-DF6F-7AB5-1FE086417104}"/>
              </a:ext>
            </a:extLst>
          </p:cNvPr>
          <p:cNvGrpSpPr/>
          <p:nvPr/>
        </p:nvGrpSpPr>
        <p:grpSpPr>
          <a:xfrm>
            <a:off x="104700" y="1635305"/>
            <a:ext cx="3810077" cy="2829153"/>
            <a:chOff x="304727" y="1220571"/>
            <a:chExt cx="4885399" cy="375210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53E6461-7D80-64C6-6073-1D53BC13C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864" y="1220571"/>
              <a:ext cx="4652608" cy="375210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4510AE-D0A4-8FDB-B4D2-B3C40648F15A}"/>
                </a:ext>
              </a:extLst>
            </p:cNvPr>
            <p:cNvSpPr/>
            <p:nvPr/>
          </p:nvSpPr>
          <p:spPr>
            <a:xfrm>
              <a:off x="304727" y="1297776"/>
              <a:ext cx="621565" cy="470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C350B5-39EC-8F35-B0F1-251F7FF69280}"/>
                </a:ext>
              </a:extLst>
            </p:cNvPr>
            <p:cNvSpPr/>
            <p:nvPr/>
          </p:nvSpPr>
          <p:spPr>
            <a:xfrm>
              <a:off x="4568561" y="1297776"/>
              <a:ext cx="621565" cy="470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C0198D84-CC73-9936-9472-F51FDD75FC49}"/>
              </a:ext>
            </a:extLst>
          </p:cNvPr>
          <p:cNvSpPr txBox="1"/>
          <p:nvPr/>
        </p:nvSpPr>
        <p:spPr>
          <a:xfrm>
            <a:off x="478483" y="1046416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b="1" dirty="0" err="1"/>
              <a:t>principle</a:t>
            </a:r>
            <a:endParaRPr lang="fr-FR" b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0D95EF8-1E5B-020B-F4CB-B972B0C2D673}"/>
              </a:ext>
            </a:extLst>
          </p:cNvPr>
          <p:cNvSpPr txBox="1"/>
          <p:nvPr/>
        </p:nvSpPr>
        <p:spPr>
          <a:xfrm>
            <a:off x="4882985" y="1057788"/>
            <a:ext cx="2008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b="1" dirty="0" err="1"/>
              <a:t>implementation</a:t>
            </a:r>
            <a:endParaRPr lang="fr-FR" b="1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C538093-43F2-1CF6-49BE-BE4ACA64E3FB}"/>
              </a:ext>
            </a:extLst>
          </p:cNvPr>
          <p:cNvCxnSpPr/>
          <p:nvPr/>
        </p:nvCxnSpPr>
        <p:spPr>
          <a:xfrm>
            <a:off x="0" y="966304"/>
            <a:ext cx="6827777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07907F4-972A-47C8-7F20-443DB5BBB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2102021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EEE2B-C058-45CF-08CA-C989B735C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4785"/>
          </a:xfrm>
        </p:spPr>
        <p:txBody>
          <a:bodyPr>
            <a:normAutofit fontScale="90000"/>
          </a:bodyPr>
          <a:lstStyle/>
          <a:p>
            <a:r>
              <a:rPr lang="en-US" dirty="0"/>
              <a:t>Discussion : Metastable state with reduced PL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40EDD4-6D82-4F92-AC79-6EA449D6ABD9}"/>
              </a:ext>
            </a:extLst>
          </p:cNvPr>
          <p:cNvSpPr txBox="1"/>
          <p:nvPr/>
        </p:nvSpPr>
        <p:spPr>
          <a:xfrm>
            <a:off x="2149291" y="1111780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670B3-6B7A-6EED-40A0-962628E05EE8}"/>
              </a:ext>
            </a:extLst>
          </p:cNvPr>
          <p:cNvSpPr txBox="1"/>
          <p:nvPr/>
        </p:nvSpPr>
        <p:spPr>
          <a:xfrm>
            <a:off x="2149292" y="5479779"/>
            <a:ext cx="3448445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arenBoth"/>
            </a:pPr>
            <a:r>
              <a:rPr lang="en-US" dirty="0"/>
              <a:t>Long-lived photoexcited carrier</a:t>
            </a:r>
          </a:p>
          <a:p>
            <a:pPr>
              <a:lnSpc>
                <a:spcPct val="150000"/>
              </a:lnSpc>
            </a:pPr>
            <a:r>
              <a:rPr lang="en-US" dirty="0"/>
              <a:t>→ Screen the Coulomb interaction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0154AB-3F0F-3876-C263-EF4F7129D142}"/>
              </a:ext>
            </a:extLst>
          </p:cNvPr>
          <p:cNvSpPr txBox="1"/>
          <p:nvPr/>
        </p:nvSpPr>
        <p:spPr>
          <a:xfrm>
            <a:off x="2290541" y="4377540"/>
            <a:ext cx="3343351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Temperature recovers to below </a:t>
            </a:r>
            <a:r>
              <a:rPr lang="en-US" i="1" dirty="0"/>
              <a:t>T</a:t>
            </a:r>
            <a:r>
              <a:rPr lang="en-US" baseline="-25000" dirty="0"/>
              <a:t>c</a:t>
            </a:r>
          </a:p>
          <a:p>
            <a:pPr>
              <a:lnSpc>
                <a:spcPct val="150000"/>
              </a:lnSpc>
            </a:pPr>
            <a:r>
              <a:rPr lang="en-US" dirty="0"/>
              <a:t>→ </a:t>
            </a:r>
            <a:r>
              <a:rPr lang="en-US" b="1" dirty="0"/>
              <a:t>Not</a:t>
            </a:r>
            <a:r>
              <a:rPr lang="en-US" dirty="0"/>
              <a:t> the temperature increase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CD3FC4-462F-3858-0749-48F58037A8DD}"/>
              </a:ext>
            </a:extLst>
          </p:cNvPr>
          <p:cNvSpPr txBox="1"/>
          <p:nvPr/>
        </p:nvSpPr>
        <p:spPr>
          <a:xfrm>
            <a:off x="7236835" y="1130998"/>
            <a:ext cx="2275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Phonon temperatures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14A273-3DCF-EDA3-0AF4-C37148288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019" y="1500330"/>
            <a:ext cx="3784600" cy="2844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FBA32F-76EE-0FFE-FE67-DBD9592AEA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60790" y="1481112"/>
            <a:ext cx="4064000" cy="2857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271F9-A7EF-A946-DED6-4C130A947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835" y="4527775"/>
            <a:ext cx="2373706" cy="721735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2F803-8521-9922-B550-F55553C87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3409552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06381E-F41F-8BF1-4D65-CDB5C5951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44"/>
            <a:ext cx="10515600" cy="806450"/>
          </a:xfrm>
        </p:spPr>
        <p:txBody>
          <a:bodyPr/>
          <a:lstStyle/>
          <a:p>
            <a:r>
              <a:rPr lang="fr-FR" dirty="0" err="1"/>
              <a:t>Electronic</a:t>
            </a:r>
            <a:r>
              <a:rPr lang="fr-FR" dirty="0"/>
              <a:t> or structural </a:t>
            </a:r>
            <a:r>
              <a:rPr lang="fr-FR" dirty="0" err="1"/>
              <a:t>instability</a:t>
            </a:r>
            <a:r>
              <a:rPr lang="fr-FR" dirty="0"/>
              <a:t>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539B35B-A1D0-F59A-B1D7-1E285392463F}"/>
              </a:ext>
            </a:extLst>
          </p:cNvPr>
          <p:cNvSpPr txBox="1"/>
          <p:nvPr/>
        </p:nvSpPr>
        <p:spPr>
          <a:xfrm>
            <a:off x="6531109" y="1141725"/>
            <a:ext cx="5272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Lattice</a:t>
            </a:r>
            <a:r>
              <a:rPr lang="fr-FR" dirty="0"/>
              <a:t> </a:t>
            </a:r>
            <a:r>
              <a:rPr lang="fr-FR" dirty="0" err="1"/>
              <a:t>distortion</a:t>
            </a:r>
            <a:r>
              <a:rPr lang="fr-FR" dirty="0"/>
              <a:t> -&gt; </a:t>
            </a:r>
            <a:r>
              <a:rPr lang="fr-FR" dirty="0" err="1"/>
              <a:t>finite</a:t>
            </a:r>
            <a:r>
              <a:rPr lang="fr-FR" dirty="0"/>
              <a:t> </a:t>
            </a:r>
            <a:r>
              <a:rPr lang="fr-FR" dirty="0" err="1"/>
              <a:t>hybridization</a:t>
            </a:r>
            <a:r>
              <a:rPr lang="fr-FR" dirty="0"/>
              <a:t> -&gt; gap </a:t>
            </a:r>
            <a:r>
              <a:rPr lang="fr-FR" dirty="0" err="1"/>
              <a:t>opening</a:t>
            </a:r>
            <a:endParaRPr lang="fr-FR" dirty="0"/>
          </a:p>
          <a:p>
            <a:pPr marL="400050" indent="-400050">
              <a:buFont typeface="+mj-lt"/>
              <a:buAutoNum type="romanUcPeriod"/>
            </a:pP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CC704B-7AD8-F833-8EC4-E2E00230D9B9}"/>
              </a:ext>
            </a:extLst>
          </p:cNvPr>
          <p:cNvSpPr/>
          <p:nvPr/>
        </p:nvSpPr>
        <p:spPr>
          <a:xfrm>
            <a:off x="185393" y="1141725"/>
            <a:ext cx="5910607" cy="415498"/>
          </a:xfrm>
          <a:prstGeom prst="rect">
            <a:avLst/>
          </a:prstGeom>
          <a:solidFill>
            <a:srgbClr val="8793E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err="1">
                <a:solidFill>
                  <a:schemeClr val="tx1"/>
                </a:solidFill>
              </a:rPr>
              <a:t>Excitonic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instability</a:t>
            </a:r>
            <a:r>
              <a:rPr lang="fr-FR" dirty="0">
                <a:solidFill>
                  <a:schemeClr val="tx1"/>
                </a:solidFill>
              </a:rPr>
              <a:t> -&gt; </a:t>
            </a:r>
            <a:r>
              <a:rPr lang="fr-FR" dirty="0" err="1">
                <a:solidFill>
                  <a:schemeClr val="tx1"/>
                </a:solidFill>
              </a:rPr>
              <a:t>finite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hybridization</a:t>
            </a:r>
            <a:r>
              <a:rPr lang="fr-FR" dirty="0">
                <a:solidFill>
                  <a:schemeClr val="tx1"/>
                </a:solidFill>
              </a:rPr>
              <a:t> -&gt; </a:t>
            </a:r>
            <a:r>
              <a:rPr lang="fr-FR" dirty="0" err="1">
                <a:solidFill>
                  <a:schemeClr val="tx1"/>
                </a:solidFill>
              </a:rPr>
              <a:t>lattice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distortion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928E5B-BD29-30BC-D1C8-2CDAAA12F569}"/>
              </a:ext>
            </a:extLst>
          </p:cNvPr>
          <p:cNvSpPr/>
          <p:nvPr/>
        </p:nvSpPr>
        <p:spPr>
          <a:xfrm>
            <a:off x="6096000" y="1141725"/>
            <a:ext cx="6096000" cy="415498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39769E-DC5F-CD59-34EE-795924C61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69" y="2172892"/>
            <a:ext cx="2626874" cy="223480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7E7545A-E5A3-7873-EE95-1B76E7A15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50" y="4632525"/>
            <a:ext cx="4947491" cy="14762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985AAA1-3AFF-624F-7F61-F6F26AC4E21F}"/>
              </a:ext>
            </a:extLst>
          </p:cNvPr>
          <p:cNvSpPr txBox="1"/>
          <p:nvPr/>
        </p:nvSpPr>
        <p:spPr>
          <a:xfrm>
            <a:off x="417722" y="1784554"/>
            <a:ext cx="5405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/>
              <a:t>U-V Hartree </a:t>
            </a:r>
            <a:r>
              <a:rPr lang="fr-FR" sz="1600" dirty="0" err="1"/>
              <a:t>Fock</a:t>
            </a:r>
            <a:r>
              <a:rPr lang="fr-FR" sz="1600" dirty="0"/>
              <a:t> </a:t>
            </a:r>
            <a:r>
              <a:rPr lang="fr-FR" sz="1600" dirty="0" err="1"/>
              <a:t>calculations</a:t>
            </a:r>
            <a:r>
              <a:rPr lang="fr-FR" sz="1600" dirty="0"/>
              <a:t>: </a:t>
            </a:r>
            <a:r>
              <a:rPr lang="fr-FR" sz="1600" dirty="0" err="1"/>
              <a:t>finite</a:t>
            </a:r>
            <a:r>
              <a:rPr lang="fr-FR" sz="1600" dirty="0"/>
              <a:t> « </a:t>
            </a:r>
            <a:r>
              <a:rPr lang="fr-FR" sz="1600" dirty="0" err="1"/>
              <a:t>excitonic</a:t>
            </a:r>
            <a:r>
              <a:rPr lang="fr-FR" sz="1600" dirty="0"/>
              <a:t> » OP </a:t>
            </a:r>
            <a:r>
              <a:rPr lang="fr-FR" sz="1600" dirty="0" err="1"/>
              <a:t>region</a:t>
            </a:r>
            <a:endParaRPr lang="fr-FR" sz="1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00439C-F4BE-FCB2-DD21-3FC22F8FA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173" y="2331779"/>
            <a:ext cx="5865007" cy="275673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2996A7C-95ED-D62A-1C25-1644717772EB}"/>
              </a:ext>
            </a:extLst>
          </p:cNvPr>
          <p:cNvSpPr txBox="1"/>
          <p:nvPr/>
        </p:nvSpPr>
        <p:spPr>
          <a:xfrm>
            <a:off x="6246564" y="1769165"/>
            <a:ext cx="4679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/>
              <a:t>DFT: </a:t>
            </a:r>
            <a:r>
              <a:rPr lang="fr-FR" sz="1600" dirty="0" err="1"/>
              <a:t>unstable</a:t>
            </a:r>
            <a:r>
              <a:rPr lang="fr-FR" sz="1600" dirty="0"/>
              <a:t> </a:t>
            </a:r>
            <a:r>
              <a:rPr lang="fr-FR" sz="1600" dirty="0" err="1"/>
              <a:t>optical</a:t>
            </a:r>
            <a:r>
              <a:rPr lang="fr-FR" sz="1600" dirty="0"/>
              <a:t> phonon mode in ortho phase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AA2039-FA96-9DD6-28F1-55E6D5E48318}"/>
              </a:ext>
            </a:extLst>
          </p:cNvPr>
          <p:cNvSpPr txBox="1"/>
          <p:nvPr/>
        </p:nvSpPr>
        <p:spPr>
          <a:xfrm>
            <a:off x="3252943" y="3920875"/>
            <a:ext cx="2626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Mazza</a:t>
            </a:r>
            <a:r>
              <a:rPr lang="fr-FR" sz="1400" dirty="0"/>
              <a:t> et al. Phys. </a:t>
            </a:r>
            <a:r>
              <a:rPr lang="fr-FR" sz="1400" dirty="0" err="1"/>
              <a:t>Rev</a:t>
            </a:r>
            <a:r>
              <a:rPr lang="fr-FR" sz="1400" dirty="0"/>
              <a:t>. </a:t>
            </a:r>
            <a:r>
              <a:rPr lang="fr-FR" sz="1400" dirty="0" err="1"/>
              <a:t>Lett</a:t>
            </a:r>
            <a:r>
              <a:rPr lang="fr-FR" sz="1400" dirty="0"/>
              <a:t>. ‘2020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C6E185-0AEF-BD2A-848E-9428D4F5BCEB}"/>
              </a:ext>
            </a:extLst>
          </p:cNvPr>
          <p:cNvSpPr txBox="1"/>
          <p:nvPr/>
        </p:nvSpPr>
        <p:spPr>
          <a:xfrm>
            <a:off x="8814910" y="5130472"/>
            <a:ext cx="336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Sudebi</a:t>
            </a:r>
            <a:r>
              <a:rPr lang="fr-FR" sz="1400" dirty="0"/>
              <a:t>, Phys. </a:t>
            </a:r>
            <a:r>
              <a:rPr lang="fr-FR" sz="1400" dirty="0" err="1"/>
              <a:t>Rev</a:t>
            </a:r>
            <a:r>
              <a:rPr lang="fr-FR" sz="1400" dirty="0"/>
              <a:t>. Mat. ‘2020</a:t>
            </a:r>
          </a:p>
          <a:p>
            <a:r>
              <a:rPr lang="fr-FR" sz="1400" dirty="0" err="1"/>
              <a:t>Windgatter</a:t>
            </a:r>
            <a:r>
              <a:rPr lang="fr-FR" sz="1400" dirty="0"/>
              <a:t> et al. </a:t>
            </a:r>
            <a:r>
              <a:rPr lang="fr-FR" sz="1400" dirty="0" err="1"/>
              <a:t>npj</a:t>
            </a:r>
            <a:r>
              <a:rPr lang="fr-FR" sz="1400" dirty="0"/>
              <a:t> Comput. Mater. ‘2022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5062B71-E65C-49E9-0A62-4699722F8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001294" y="3572297"/>
            <a:ext cx="913756" cy="168013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6B27821-B5F7-636C-529E-F9994206B6A9}"/>
              </a:ext>
            </a:extLst>
          </p:cNvPr>
          <p:cNvSpPr txBox="1"/>
          <p:nvPr/>
        </p:nvSpPr>
        <p:spPr>
          <a:xfrm>
            <a:off x="7965197" y="3736210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Ta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FF21E56-5BA8-B7CC-42EF-CA0B3B4254C7}"/>
              </a:ext>
            </a:extLst>
          </p:cNvPr>
          <p:cNvSpPr txBox="1"/>
          <p:nvPr/>
        </p:nvSpPr>
        <p:spPr>
          <a:xfrm>
            <a:off x="8185318" y="4015125"/>
            <a:ext cx="364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B050"/>
                </a:solidFill>
              </a:rPr>
              <a:t>Ni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F900048-6901-F66F-4EAB-F51B3C726B5D}"/>
              </a:ext>
            </a:extLst>
          </p:cNvPr>
          <p:cNvCxnSpPr/>
          <p:nvPr/>
        </p:nvCxnSpPr>
        <p:spPr>
          <a:xfrm>
            <a:off x="0" y="980592"/>
            <a:ext cx="6827777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56A3C84-9E82-1AC5-A0E5-B4B905C46B6E}"/>
              </a:ext>
            </a:extLst>
          </p:cNvPr>
          <p:cNvSpPr txBox="1"/>
          <p:nvPr/>
        </p:nvSpPr>
        <p:spPr>
          <a:xfrm>
            <a:off x="1328659" y="6308282"/>
            <a:ext cx="9534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b="1" dirty="0"/>
              <a:t>Out-of-</a:t>
            </a:r>
            <a:r>
              <a:rPr lang="fr-FR" b="1" dirty="0" err="1"/>
              <a:t>equilibrium</a:t>
            </a:r>
            <a:r>
              <a:rPr lang="fr-FR" b="1" dirty="0"/>
              <a:t> </a:t>
            </a:r>
            <a:r>
              <a:rPr lang="fr-FR" b="1" dirty="0" err="1"/>
              <a:t>approach</a:t>
            </a:r>
            <a:r>
              <a:rPr lang="fr-FR" dirty="0"/>
              <a:t>: </a:t>
            </a:r>
            <a:r>
              <a:rPr lang="fr-FR" dirty="0" err="1"/>
              <a:t>decouples</a:t>
            </a:r>
            <a:r>
              <a:rPr lang="fr-FR" dirty="0"/>
              <a:t> fast </a:t>
            </a:r>
            <a:r>
              <a:rPr lang="fr-FR" dirty="0" err="1"/>
              <a:t>electronic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slow </a:t>
            </a:r>
            <a:r>
              <a:rPr lang="fr-FR" dirty="0" err="1"/>
              <a:t>lattice</a:t>
            </a:r>
            <a:r>
              <a:rPr lang="fr-FR" dirty="0"/>
              <a:t> </a:t>
            </a:r>
            <a:r>
              <a:rPr lang="fr-FR" dirty="0" err="1"/>
              <a:t>degrees</a:t>
            </a:r>
            <a:r>
              <a:rPr lang="fr-FR" dirty="0"/>
              <a:t> of </a:t>
            </a:r>
            <a:r>
              <a:rPr lang="fr-FR" dirty="0" err="1"/>
              <a:t>freedom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321709B-054B-E038-ED68-33F208254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3422044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6C1D29-26D4-AB55-9D1D-CFAF815D3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19" y="67348"/>
            <a:ext cx="10515600" cy="941820"/>
          </a:xfrm>
        </p:spPr>
        <p:txBody>
          <a:bodyPr>
            <a:normAutofit/>
          </a:bodyPr>
          <a:lstStyle/>
          <a:p>
            <a:r>
              <a:rPr lang="fr-FR" dirty="0" err="1"/>
              <a:t>Excitonic</a:t>
            </a:r>
            <a:r>
              <a:rPr lang="fr-FR" dirty="0"/>
              <a:t> </a:t>
            </a:r>
            <a:r>
              <a:rPr lang="fr-FR" dirty="0" err="1"/>
              <a:t>insulator</a:t>
            </a:r>
            <a:r>
              <a:rPr lang="fr-FR" dirty="0"/>
              <a:t>: the concept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4FFA2C2-2012-EB41-1D87-69702E0B052C}"/>
              </a:ext>
            </a:extLst>
          </p:cNvPr>
          <p:cNvGrpSpPr/>
          <p:nvPr/>
        </p:nvGrpSpPr>
        <p:grpSpPr>
          <a:xfrm>
            <a:off x="199150" y="1828801"/>
            <a:ext cx="6247946" cy="4094837"/>
            <a:chOff x="392019" y="1690688"/>
            <a:chExt cx="5983077" cy="359595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4350F4B-9110-BEFE-32F0-EC70FB0A7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019" y="1690688"/>
              <a:ext cx="5413872" cy="359595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DE2389-84FE-B29C-D59F-C759F40D25A3}"/>
                </a:ext>
              </a:extLst>
            </p:cNvPr>
            <p:cNvSpPr/>
            <p:nvPr/>
          </p:nvSpPr>
          <p:spPr>
            <a:xfrm>
              <a:off x="5343181" y="1690688"/>
              <a:ext cx="774853" cy="1438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1BAA53-0015-E73B-BC5E-26D3029682AF}"/>
                </a:ext>
              </a:extLst>
            </p:cNvPr>
            <p:cNvSpPr/>
            <p:nvPr/>
          </p:nvSpPr>
          <p:spPr>
            <a:xfrm>
              <a:off x="5600243" y="2577745"/>
              <a:ext cx="774853" cy="1438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B0F8DE23-F064-8765-1572-3A3924C2B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417" y="1641513"/>
            <a:ext cx="6134874" cy="451691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B2471F8-E8AC-C309-7379-25F032E98DDA}"/>
              </a:ext>
            </a:extLst>
          </p:cNvPr>
          <p:cNvSpPr txBox="1"/>
          <p:nvPr/>
        </p:nvSpPr>
        <p:spPr>
          <a:xfrm>
            <a:off x="7121914" y="1272181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BCS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A9967E0-6A51-F747-7840-894A11365457}"/>
              </a:ext>
            </a:extLst>
          </p:cNvPr>
          <p:cNvSpPr txBox="1"/>
          <p:nvPr/>
        </p:nvSpPr>
        <p:spPr>
          <a:xfrm>
            <a:off x="10636294" y="1272181"/>
            <a:ext cx="542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BEC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69DE42-1485-C634-2E73-CD33A0C4E096}"/>
              </a:ext>
            </a:extLst>
          </p:cNvPr>
          <p:cNvSpPr/>
          <p:nvPr/>
        </p:nvSpPr>
        <p:spPr>
          <a:xfrm>
            <a:off x="258710" y="1828801"/>
            <a:ext cx="3867920" cy="490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89DEF17-9077-9B77-D8FE-AD245463D594}"/>
              </a:ext>
            </a:extLst>
          </p:cNvPr>
          <p:cNvSpPr txBox="1"/>
          <p:nvPr/>
        </p:nvSpPr>
        <p:spPr>
          <a:xfrm>
            <a:off x="258709" y="1272181"/>
            <a:ext cx="3860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N. </a:t>
            </a:r>
            <a:r>
              <a:rPr lang="fr-FR" sz="1400" dirty="0" err="1"/>
              <a:t>Mott</a:t>
            </a:r>
            <a:r>
              <a:rPr lang="fr-FR" sz="1400" dirty="0"/>
              <a:t> Phil. </a:t>
            </a:r>
            <a:r>
              <a:rPr lang="fr-FR" sz="1400" dirty="0" err="1"/>
              <a:t>Mag</a:t>
            </a:r>
            <a:r>
              <a:rPr lang="fr-FR" sz="1400" dirty="0"/>
              <a:t>. ‘1961</a:t>
            </a:r>
          </a:p>
          <a:p>
            <a:r>
              <a:rPr lang="fr-FR" sz="1400" dirty="0"/>
              <a:t>D. Jérôme, T.M. Rice and W. Kohn, Phys. </a:t>
            </a:r>
            <a:r>
              <a:rPr lang="fr-FR" sz="1400" dirty="0" err="1"/>
              <a:t>Rev</a:t>
            </a:r>
            <a:r>
              <a:rPr lang="fr-FR" sz="1400" dirty="0"/>
              <a:t>. ‘1967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F74D56-44C1-012F-2DBE-E0969921A827}"/>
              </a:ext>
            </a:extLst>
          </p:cNvPr>
          <p:cNvCxnSpPr/>
          <p:nvPr/>
        </p:nvCxnSpPr>
        <p:spPr>
          <a:xfrm>
            <a:off x="0" y="1009168"/>
            <a:ext cx="682777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D9583E9C-06A9-7CE7-716E-F1D6F200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299574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6C1D29-26D4-AB55-9D1D-CFAF815D3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19" y="67348"/>
            <a:ext cx="10515600" cy="941820"/>
          </a:xfrm>
        </p:spPr>
        <p:txBody>
          <a:bodyPr>
            <a:normAutofit/>
          </a:bodyPr>
          <a:lstStyle/>
          <a:p>
            <a:r>
              <a:rPr lang="fr-FR" dirty="0"/>
              <a:t>TNS: an </a:t>
            </a:r>
            <a:r>
              <a:rPr lang="fr-FR" dirty="0" err="1"/>
              <a:t>excitonic</a:t>
            </a:r>
            <a:r>
              <a:rPr lang="fr-FR" dirty="0"/>
              <a:t> </a:t>
            </a:r>
            <a:r>
              <a:rPr lang="fr-FR" dirty="0" err="1"/>
              <a:t>insultator</a:t>
            </a:r>
            <a:r>
              <a:rPr lang="fr-FR" dirty="0"/>
              <a:t> ?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175D985-7E11-BA6A-B660-FEEA74F48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596" y="1255514"/>
            <a:ext cx="5914210" cy="215859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A311955-F86F-3F2A-E531-1E3830EC1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700" y="3751903"/>
            <a:ext cx="3075811" cy="2606345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B0537357-B365-B373-11DD-3EACF50EBA21}"/>
              </a:ext>
            </a:extLst>
          </p:cNvPr>
          <p:cNvGrpSpPr/>
          <p:nvPr/>
        </p:nvGrpSpPr>
        <p:grpSpPr>
          <a:xfrm>
            <a:off x="392019" y="3587573"/>
            <a:ext cx="3725175" cy="2917399"/>
            <a:chOff x="4897191" y="3950452"/>
            <a:chExt cx="2732195" cy="179510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6421E57-2D3F-6E98-8906-A20E6DEA8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7191" y="3950452"/>
              <a:ext cx="2716650" cy="1554016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91FE4D6-8208-CD94-CA97-65C463F07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5897" y="5508951"/>
              <a:ext cx="2343489" cy="236602"/>
            </a:xfrm>
            <a:prstGeom prst="rect">
              <a:avLst/>
            </a:prstGeom>
          </p:spPr>
        </p:pic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2163710A-CA6D-169C-C258-C41338F77A9A}"/>
              </a:ext>
            </a:extLst>
          </p:cNvPr>
          <p:cNvSpPr txBox="1"/>
          <p:nvPr/>
        </p:nvSpPr>
        <p:spPr>
          <a:xfrm>
            <a:off x="966850" y="3396996"/>
            <a:ext cx="1498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/>
              <a:t>transport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9E493EB-C41C-F099-2ADE-635CCE577B1D}"/>
              </a:ext>
            </a:extLst>
          </p:cNvPr>
          <p:cNvSpPr txBox="1"/>
          <p:nvPr/>
        </p:nvSpPr>
        <p:spPr>
          <a:xfrm>
            <a:off x="5217631" y="3421701"/>
            <a:ext cx="146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 err="1"/>
              <a:t>optics</a:t>
            </a:r>
            <a:endParaRPr lang="fr-FR" sz="1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DEA856C-6F5F-D8C5-8688-404DB0417325}"/>
              </a:ext>
            </a:extLst>
          </p:cNvPr>
          <p:cNvSpPr txBox="1"/>
          <p:nvPr/>
        </p:nvSpPr>
        <p:spPr>
          <a:xfrm>
            <a:off x="622315" y="1159461"/>
            <a:ext cx="51665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Ta</a:t>
            </a:r>
            <a:r>
              <a:rPr lang="fr-FR" b="1" baseline="-25000" dirty="0"/>
              <a:t>2</a:t>
            </a:r>
            <a:r>
              <a:rPr lang="fr-FR" b="1" dirty="0"/>
              <a:t>NiSe</a:t>
            </a:r>
            <a:r>
              <a:rPr lang="fr-FR" b="1" baseline="-25000" dirty="0"/>
              <a:t>5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2D </a:t>
            </a:r>
            <a:r>
              <a:rPr lang="fr-FR" dirty="0" err="1"/>
              <a:t>material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Small (</a:t>
            </a:r>
            <a:r>
              <a:rPr lang="fr-FR" dirty="0" err="1"/>
              <a:t>zero</a:t>
            </a:r>
            <a:r>
              <a:rPr lang="fr-FR" dirty="0"/>
              <a:t>?) direct band-gap at high-</a:t>
            </a:r>
            <a:r>
              <a:rPr lang="fr-FR" dirty="0" err="1"/>
              <a:t>temperature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Semi-</a:t>
            </a:r>
            <a:r>
              <a:rPr lang="fr-FR" b="1" dirty="0" err="1"/>
              <a:t>metal</a:t>
            </a:r>
            <a:r>
              <a:rPr lang="fr-FR" b="1" dirty="0"/>
              <a:t> to </a:t>
            </a:r>
            <a:r>
              <a:rPr lang="fr-FR" b="1" dirty="0" err="1"/>
              <a:t>insultator</a:t>
            </a:r>
            <a:r>
              <a:rPr lang="fr-FR" b="1" dirty="0"/>
              <a:t> </a:t>
            </a:r>
            <a:r>
              <a:rPr lang="fr-FR" dirty="0"/>
              <a:t>transition at 326K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F039B98-B478-4F60-824A-57DBB499D3D3}"/>
              </a:ext>
            </a:extLst>
          </p:cNvPr>
          <p:cNvSpPr txBox="1"/>
          <p:nvPr/>
        </p:nvSpPr>
        <p:spPr>
          <a:xfrm>
            <a:off x="9412211" y="3713764"/>
            <a:ext cx="2387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Larkin et al. Nat. </a:t>
            </a:r>
            <a:r>
              <a:rPr lang="fr-FR" sz="1400" dirty="0" err="1"/>
              <a:t>Comm</a:t>
            </a:r>
            <a:r>
              <a:rPr lang="fr-FR" sz="1400" dirty="0"/>
              <a:t>. ‘2017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F9B6E3-9872-7066-1D83-C4E39CD13111}"/>
              </a:ext>
            </a:extLst>
          </p:cNvPr>
          <p:cNvSpPr/>
          <p:nvPr/>
        </p:nvSpPr>
        <p:spPr>
          <a:xfrm>
            <a:off x="5924683" y="1212651"/>
            <a:ext cx="621565" cy="47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D1FB5B-E530-8815-68FA-B06D57AEA6B3}"/>
              </a:ext>
            </a:extLst>
          </p:cNvPr>
          <p:cNvSpPr/>
          <p:nvPr/>
        </p:nvSpPr>
        <p:spPr>
          <a:xfrm>
            <a:off x="8827516" y="1068317"/>
            <a:ext cx="621565" cy="47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66FB04F-E1FE-7C93-27A7-AA5DCA38714F}"/>
              </a:ext>
            </a:extLst>
          </p:cNvPr>
          <p:cNvCxnSpPr/>
          <p:nvPr/>
        </p:nvCxnSpPr>
        <p:spPr>
          <a:xfrm>
            <a:off x="0" y="1009168"/>
            <a:ext cx="682777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9EC130-472E-24E1-AF6C-04FEEF2F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171305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6C1D29-26D4-AB55-9D1D-CFAF815D3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19" y="67348"/>
            <a:ext cx="10515600" cy="941820"/>
          </a:xfrm>
        </p:spPr>
        <p:txBody>
          <a:bodyPr>
            <a:normAutofit/>
          </a:bodyPr>
          <a:lstStyle/>
          <a:p>
            <a:r>
              <a:rPr lang="fr-FR" dirty="0"/>
              <a:t>TNS: an </a:t>
            </a:r>
            <a:r>
              <a:rPr lang="fr-FR" dirty="0" err="1"/>
              <a:t>excitonic</a:t>
            </a:r>
            <a:r>
              <a:rPr lang="fr-FR" dirty="0"/>
              <a:t> </a:t>
            </a:r>
            <a:r>
              <a:rPr lang="fr-FR" dirty="0" err="1"/>
              <a:t>insultator</a:t>
            </a:r>
            <a:r>
              <a:rPr lang="fr-FR" dirty="0"/>
              <a:t> ?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A311955-F86F-3F2A-E531-1E3830EC1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700" y="3751903"/>
            <a:ext cx="3075811" cy="2606345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B0537357-B365-B373-11DD-3EACF50EBA21}"/>
              </a:ext>
            </a:extLst>
          </p:cNvPr>
          <p:cNvGrpSpPr/>
          <p:nvPr/>
        </p:nvGrpSpPr>
        <p:grpSpPr>
          <a:xfrm>
            <a:off x="392019" y="3587573"/>
            <a:ext cx="3725175" cy="2917399"/>
            <a:chOff x="4897191" y="3950452"/>
            <a:chExt cx="2732195" cy="179510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6421E57-2D3F-6E98-8906-A20E6DEA8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7191" y="3950452"/>
              <a:ext cx="2716650" cy="1554016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91FE4D6-8208-CD94-CA97-65C463F07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5897" y="5508951"/>
              <a:ext cx="2343489" cy="236602"/>
            </a:xfrm>
            <a:prstGeom prst="rect">
              <a:avLst/>
            </a:prstGeom>
          </p:spPr>
        </p:pic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2163710A-CA6D-169C-C258-C41338F77A9A}"/>
              </a:ext>
            </a:extLst>
          </p:cNvPr>
          <p:cNvSpPr txBox="1"/>
          <p:nvPr/>
        </p:nvSpPr>
        <p:spPr>
          <a:xfrm>
            <a:off x="966850" y="3396996"/>
            <a:ext cx="1498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/>
              <a:t>transport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9E493EB-C41C-F099-2ADE-635CCE577B1D}"/>
              </a:ext>
            </a:extLst>
          </p:cNvPr>
          <p:cNvSpPr txBox="1"/>
          <p:nvPr/>
        </p:nvSpPr>
        <p:spPr>
          <a:xfrm>
            <a:off x="5217631" y="3421701"/>
            <a:ext cx="146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 err="1"/>
              <a:t>optics</a:t>
            </a:r>
            <a:endParaRPr lang="fr-FR" sz="16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DEA856C-6F5F-D8C5-8688-404DB0417325}"/>
              </a:ext>
            </a:extLst>
          </p:cNvPr>
          <p:cNvSpPr txBox="1"/>
          <p:nvPr/>
        </p:nvSpPr>
        <p:spPr>
          <a:xfrm>
            <a:off x="622315" y="1159461"/>
            <a:ext cx="51665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Ta</a:t>
            </a:r>
            <a:r>
              <a:rPr lang="fr-FR" b="1" baseline="-25000" dirty="0"/>
              <a:t>2</a:t>
            </a:r>
            <a:r>
              <a:rPr lang="fr-FR" b="1" dirty="0"/>
              <a:t>NiSe</a:t>
            </a:r>
            <a:r>
              <a:rPr lang="fr-FR" b="1" baseline="-25000" dirty="0"/>
              <a:t>5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2D </a:t>
            </a:r>
            <a:r>
              <a:rPr lang="fr-FR" dirty="0" err="1"/>
              <a:t>material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Small (</a:t>
            </a:r>
            <a:r>
              <a:rPr lang="fr-FR" dirty="0" err="1"/>
              <a:t>zero</a:t>
            </a:r>
            <a:r>
              <a:rPr lang="fr-FR" dirty="0"/>
              <a:t>?) direct band-gap at high-</a:t>
            </a:r>
            <a:r>
              <a:rPr lang="fr-FR" dirty="0" err="1"/>
              <a:t>temperature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Semi-</a:t>
            </a:r>
            <a:r>
              <a:rPr lang="fr-FR" b="1" dirty="0" err="1"/>
              <a:t>metal</a:t>
            </a:r>
            <a:r>
              <a:rPr lang="fr-FR" b="1" dirty="0"/>
              <a:t> to </a:t>
            </a:r>
            <a:r>
              <a:rPr lang="fr-FR" b="1" dirty="0" err="1"/>
              <a:t>insultator</a:t>
            </a:r>
            <a:r>
              <a:rPr lang="fr-FR" b="1" dirty="0"/>
              <a:t> </a:t>
            </a:r>
            <a:r>
              <a:rPr lang="fr-FR" dirty="0"/>
              <a:t>transition at 326K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F9B6E3-9872-7066-1D83-C4E39CD13111}"/>
              </a:ext>
            </a:extLst>
          </p:cNvPr>
          <p:cNvSpPr/>
          <p:nvPr/>
        </p:nvSpPr>
        <p:spPr>
          <a:xfrm>
            <a:off x="5924683" y="1212651"/>
            <a:ext cx="621565" cy="47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D1FB5B-E530-8815-68FA-B06D57AEA6B3}"/>
              </a:ext>
            </a:extLst>
          </p:cNvPr>
          <p:cNvSpPr/>
          <p:nvPr/>
        </p:nvSpPr>
        <p:spPr>
          <a:xfrm>
            <a:off x="8827516" y="1068317"/>
            <a:ext cx="621565" cy="47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42A448-075F-F445-0F81-814D07E45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548" y="2411044"/>
            <a:ext cx="2456083" cy="32174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ADCAC7C-5239-D74E-267B-006404D68EB5}"/>
              </a:ext>
            </a:extLst>
          </p:cNvPr>
          <p:cNvSpPr txBox="1"/>
          <p:nvPr/>
        </p:nvSpPr>
        <p:spPr>
          <a:xfrm>
            <a:off x="8658054" y="1780638"/>
            <a:ext cx="305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ARPES </a:t>
            </a:r>
            <a:r>
              <a:rPr lang="fr-FR" dirty="0" err="1"/>
              <a:t>experiments</a:t>
            </a:r>
            <a:r>
              <a:rPr lang="fr-FR" dirty="0"/>
              <a:t> on TNS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F29EC5-3793-20E3-3D90-055D427A24DF}"/>
              </a:ext>
            </a:extLst>
          </p:cNvPr>
          <p:cNvSpPr txBox="1"/>
          <p:nvPr/>
        </p:nvSpPr>
        <p:spPr>
          <a:xfrm>
            <a:off x="9286204" y="6009818"/>
            <a:ext cx="2226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Seki</a:t>
            </a:r>
            <a:r>
              <a:rPr lang="fr-FR" sz="1400" dirty="0"/>
              <a:t> et al. Phys. </a:t>
            </a:r>
            <a:r>
              <a:rPr lang="fr-FR" sz="1400" dirty="0" err="1"/>
              <a:t>Rev</a:t>
            </a:r>
            <a:r>
              <a:rPr lang="fr-FR" sz="1400" dirty="0"/>
              <a:t>. B ‘2014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3EBCF80-9579-545F-74F8-665A482B91F2}"/>
              </a:ext>
            </a:extLst>
          </p:cNvPr>
          <p:cNvCxnSpPr/>
          <p:nvPr/>
        </p:nvCxnSpPr>
        <p:spPr>
          <a:xfrm>
            <a:off x="0" y="1009168"/>
            <a:ext cx="682777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34FF8D-7268-FD01-96FA-EF0BD4E6D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3520084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8ADDE-CC4F-2AF4-4A42-CFFE81C2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15" y="195163"/>
            <a:ext cx="10515600" cy="821989"/>
          </a:xfrm>
        </p:spPr>
        <p:txBody>
          <a:bodyPr/>
          <a:lstStyle/>
          <a:p>
            <a:r>
              <a:rPr lang="fr-FR" dirty="0"/>
              <a:t>Structural transition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982526-647C-F3E4-CD2A-D5E501702589}"/>
              </a:ext>
            </a:extLst>
          </p:cNvPr>
          <p:cNvSpPr txBox="1"/>
          <p:nvPr/>
        </p:nvSpPr>
        <p:spPr>
          <a:xfrm>
            <a:off x="445668" y="1124566"/>
            <a:ext cx="4340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 err="1"/>
              <a:t>Simultaneous</a:t>
            </a:r>
            <a:r>
              <a:rPr lang="fr-FR" dirty="0"/>
              <a:t> </a:t>
            </a:r>
            <a:r>
              <a:rPr lang="fr-FR" b="1" dirty="0"/>
              <a:t>structural transition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474E88-17D8-8005-770A-297F89258332}"/>
              </a:ext>
            </a:extLst>
          </p:cNvPr>
          <p:cNvSpPr txBox="1"/>
          <p:nvPr/>
        </p:nvSpPr>
        <p:spPr>
          <a:xfrm>
            <a:off x="1096408" y="5617273"/>
            <a:ext cx="6003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Is the </a:t>
            </a:r>
            <a:r>
              <a:rPr lang="fr-FR" dirty="0" err="1"/>
              <a:t>insulating</a:t>
            </a:r>
            <a:r>
              <a:rPr lang="fr-FR" dirty="0"/>
              <a:t> state a </a:t>
            </a:r>
            <a:r>
              <a:rPr lang="fr-FR" dirty="0" err="1"/>
              <a:t>result</a:t>
            </a:r>
            <a:r>
              <a:rPr lang="fr-FR" dirty="0"/>
              <a:t> of </a:t>
            </a:r>
            <a:r>
              <a:rPr lang="fr-FR" dirty="0" err="1"/>
              <a:t>lattice</a:t>
            </a:r>
            <a:r>
              <a:rPr lang="fr-FR" dirty="0"/>
              <a:t> </a:t>
            </a:r>
            <a:r>
              <a:rPr lang="fr-FR" dirty="0" err="1"/>
              <a:t>distortion</a:t>
            </a:r>
            <a:r>
              <a:rPr lang="fr-FR" dirty="0"/>
              <a:t> transition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5C2782-E3BD-0983-6CFE-FEFDC125586A}"/>
              </a:ext>
            </a:extLst>
          </p:cNvPr>
          <p:cNvSpPr/>
          <p:nvPr/>
        </p:nvSpPr>
        <p:spPr>
          <a:xfrm>
            <a:off x="6863786" y="3159889"/>
            <a:ext cx="1531540" cy="729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67A6378-AA14-456D-B13D-E12B10012977}"/>
              </a:ext>
            </a:extLst>
          </p:cNvPr>
          <p:cNvSpPr txBox="1"/>
          <p:nvPr/>
        </p:nvSpPr>
        <p:spPr>
          <a:xfrm>
            <a:off x="9404145" y="5593912"/>
            <a:ext cx="2674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Subedi</a:t>
            </a:r>
            <a:r>
              <a:rPr lang="fr-FR" sz="1400" dirty="0"/>
              <a:t> et al. Phys. </a:t>
            </a:r>
            <a:r>
              <a:rPr lang="fr-FR" sz="1400" dirty="0" err="1"/>
              <a:t>Rev</a:t>
            </a:r>
            <a:r>
              <a:rPr lang="fr-FR" sz="1400" dirty="0"/>
              <a:t>. Mat. ‘2020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079FA32-6864-6BCB-8909-610FC12E6DFB}"/>
              </a:ext>
            </a:extLst>
          </p:cNvPr>
          <p:cNvSpPr txBox="1"/>
          <p:nvPr/>
        </p:nvSpPr>
        <p:spPr>
          <a:xfrm>
            <a:off x="9404145" y="5901940"/>
            <a:ext cx="2692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Watson et al. Phys. </a:t>
            </a:r>
            <a:r>
              <a:rPr lang="fr-FR" sz="1400" dirty="0" err="1"/>
              <a:t>Rev</a:t>
            </a:r>
            <a:r>
              <a:rPr lang="fr-FR" sz="1400" dirty="0"/>
              <a:t>. </a:t>
            </a:r>
            <a:r>
              <a:rPr lang="fr-FR" sz="1400" dirty="0" err="1"/>
              <a:t>Res</a:t>
            </a:r>
            <a:r>
              <a:rPr lang="fr-FR" sz="1400" dirty="0"/>
              <a:t>. ‘2020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6E50CFE-71E1-692F-4308-5DD29224F284}"/>
              </a:ext>
            </a:extLst>
          </p:cNvPr>
          <p:cNvSpPr txBox="1"/>
          <p:nvPr/>
        </p:nvSpPr>
        <p:spPr>
          <a:xfrm>
            <a:off x="8435538" y="4163200"/>
            <a:ext cx="3208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/>
              <a:t>Finite</a:t>
            </a:r>
            <a:r>
              <a:rPr lang="fr-FR" sz="1600" b="1" dirty="0"/>
              <a:t> </a:t>
            </a:r>
            <a:r>
              <a:rPr lang="fr-FR" sz="1600" b="1" dirty="0" err="1"/>
              <a:t>hybrization</a:t>
            </a:r>
            <a:r>
              <a:rPr lang="fr-FR" sz="1600" dirty="0"/>
              <a:t>: gap </a:t>
            </a:r>
            <a:r>
              <a:rPr lang="fr-FR" sz="1600" dirty="0" err="1"/>
              <a:t>opening</a:t>
            </a:r>
            <a:r>
              <a:rPr lang="fr-FR" sz="1600" dirty="0"/>
              <a:t> and </a:t>
            </a:r>
            <a:r>
              <a:rPr lang="fr-FR" sz="1600" dirty="0" err="1"/>
              <a:t>monoclinic</a:t>
            </a:r>
            <a:r>
              <a:rPr lang="fr-FR" sz="1600" dirty="0"/>
              <a:t> </a:t>
            </a:r>
            <a:r>
              <a:rPr lang="fr-FR" sz="1600" dirty="0" err="1"/>
              <a:t>distortion</a:t>
            </a:r>
            <a:endParaRPr lang="fr-FR" sz="16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4C5976E-83D3-2368-61A7-473C89C711C0}"/>
              </a:ext>
            </a:extLst>
          </p:cNvPr>
          <p:cNvSpPr txBox="1"/>
          <p:nvPr/>
        </p:nvSpPr>
        <p:spPr>
          <a:xfrm>
            <a:off x="8307778" y="2424461"/>
            <a:ext cx="3464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Ortho. Phase: </a:t>
            </a:r>
            <a:r>
              <a:rPr lang="fr-FR" sz="1600" dirty="0" err="1"/>
              <a:t>interchain</a:t>
            </a:r>
            <a:r>
              <a:rPr lang="fr-FR" sz="1600" dirty="0"/>
              <a:t> Ni-Ta </a:t>
            </a:r>
            <a:r>
              <a:rPr lang="fr-FR" sz="1600" dirty="0" err="1"/>
              <a:t>hopping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b="1" dirty="0" err="1"/>
              <a:t>forbidden</a:t>
            </a:r>
            <a:r>
              <a:rPr lang="fr-FR" sz="1600" b="1" dirty="0"/>
              <a:t> by </a:t>
            </a:r>
            <a:r>
              <a:rPr lang="fr-FR" sz="1600" b="1" dirty="0" err="1"/>
              <a:t>mirror</a:t>
            </a:r>
            <a:r>
              <a:rPr lang="fr-FR" sz="1600" b="1" dirty="0"/>
              <a:t> </a:t>
            </a:r>
            <a:r>
              <a:rPr lang="fr-FR" sz="1600" b="1" dirty="0" err="1"/>
              <a:t>symmetry</a:t>
            </a:r>
            <a:endParaRPr lang="fr-FR" sz="1600" b="1"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F0EF729-7D64-27C1-07F7-8177E0928029}"/>
              </a:ext>
            </a:extLst>
          </p:cNvPr>
          <p:cNvGrpSpPr/>
          <p:nvPr/>
        </p:nvGrpSpPr>
        <p:grpSpPr>
          <a:xfrm>
            <a:off x="1959427" y="1698171"/>
            <a:ext cx="6275480" cy="3772098"/>
            <a:chOff x="2624446" y="1698171"/>
            <a:chExt cx="6275480" cy="377209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AA1762F-4B07-51A0-6207-8CC0B238E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1487" y="1884146"/>
              <a:ext cx="6088439" cy="3586123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0E21480-6D4D-E0D0-39D2-49B14A1B29FA}"/>
                </a:ext>
              </a:extLst>
            </p:cNvPr>
            <p:cNvSpPr/>
            <p:nvPr/>
          </p:nvSpPr>
          <p:spPr>
            <a:xfrm>
              <a:off x="2624446" y="1698171"/>
              <a:ext cx="3063834" cy="36813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2B3F0EBF-94E5-F22B-7DEA-E0EFE42C96D6}"/>
              </a:ext>
            </a:extLst>
          </p:cNvPr>
          <p:cNvGrpSpPr/>
          <p:nvPr/>
        </p:nvGrpSpPr>
        <p:grpSpPr>
          <a:xfrm>
            <a:off x="206574" y="1970644"/>
            <a:ext cx="3308522" cy="3072075"/>
            <a:chOff x="7980484" y="3645697"/>
            <a:chExt cx="2311061" cy="211949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93B4933-077C-A163-EC2E-DF39D5004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82454" y="3645697"/>
              <a:ext cx="1809091" cy="211949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E68939-61F7-0D93-4BBB-1727822EF219}"/>
                </a:ext>
              </a:extLst>
            </p:cNvPr>
            <p:cNvSpPr/>
            <p:nvPr/>
          </p:nvSpPr>
          <p:spPr>
            <a:xfrm>
              <a:off x="7980484" y="4873960"/>
              <a:ext cx="621565" cy="470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38CE87BC-DC97-5B10-BC73-383A1E46EF77}"/>
              </a:ext>
            </a:extLst>
          </p:cNvPr>
          <p:cNvSpPr txBox="1"/>
          <p:nvPr/>
        </p:nvSpPr>
        <p:spPr>
          <a:xfrm>
            <a:off x="5214437" y="1126302"/>
            <a:ext cx="201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b="1" dirty="0"/>
              <a:t>DFT </a:t>
            </a:r>
            <a:r>
              <a:rPr lang="fr-FR" b="1" dirty="0" err="1"/>
              <a:t>calculations</a:t>
            </a:r>
            <a:endParaRPr lang="fr-FR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A2A06F4-C7D5-5CD6-B3E4-D4F6822FA0E2}"/>
              </a:ext>
            </a:extLst>
          </p:cNvPr>
          <p:cNvSpPr txBox="1"/>
          <p:nvPr/>
        </p:nvSpPr>
        <p:spPr>
          <a:xfrm>
            <a:off x="1959427" y="6082142"/>
            <a:ext cx="305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b="1" dirty="0"/>
              <a:t>Non-</a:t>
            </a:r>
            <a:r>
              <a:rPr lang="fr-FR" b="1" dirty="0" err="1"/>
              <a:t>equillibrium</a:t>
            </a:r>
            <a:r>
              <a:rPr lang="fr-FR" b="1" dirty="0"/>
              <a:t> </a:t>
            </a:r>
            <a:r>
              <a:rPr lang="fr-FR" b="1" dirty="0" err="1"/>
              <a:t>approach</a:t>
            </a:r>
            <a:endParaRPr lang="fr-FR" b="1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2767814-5AC2-F268-8D42-CB1D82F98184}"/>
              </a:ext>
            </a:extLst>
          </p:cNvPr>
          <p:cNvCxnSpPr/>
          <p:nvPr/>
        </p:nvCxnSpPr>
        <p:spPr>
          <a:xfrm>
            <a:off x="0" y="1009168"/>
            <a:ext cx="682777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832107A0-966C-C028-EC77-D6F3F93E8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74474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20F365-EFE1-C598-2058-6F6A251B6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41" y="118621"/>
            <a:ext cx="10515600" cy="835714"/>
          </a:xfrm>
        </p:spPr>
        <p:txBody>
          <a:bodyPr>
            <a:normAutofit/>
          </a:bodyPr>
          <a:lstStyle/>
          <a:p>
            <a:r>
              <a:rPr lang="fr-FR" dirty="0"/>
              <a:t>Time-</a:t>
            </a:r>
            <a:r>
              <a:rPr lang="fr-FR" dirty="0" err="1"/>
              <a:t>resolved</a:t>
            </a:r>
            <a:r>
              <a:rPr lang="fr-FR" dirty="0"/>
              <a:t> Raman </a:t>
            </a:r>
            <a:r>
              <a:rPr lang="fr-FR" dirty="0" err="1"/>
              <a:t>scattering</a:t>
            </a:r>
            <a:r>
              <a:rPr lang="fr-FR" dirty="0"/>
              <a:t> </a:t>
            </a:r>
            <a:r>
              <a:rPr lang="fr-FR" dirty="0" err="1"/>
              <a:t>set-up</a:t>
            </a:r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BA4A679-3E8E-DF6F-7AB5-1FE086417104}"/>
              </a:ext>
            </a:extLst>
          </p:cNvPr>
          <p:cNvGrpSpPr/>
          <p:nvPr/>
        </p:nvGrpSpPr>
        <p:grpSpPr>
          <a:xfrm>
            <a:off x="106568" y="1183064"/>
            <a:ext cx="4372245" cy="3249480"/>
            <a:chOff x="304727" y="1220571"/>
            <a:chExt cx="4885399" cy="375210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53E6461-7D80-64C6-6073-1D53BC13C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864" y="1220571"/>
              <a:ext cx="4652608" cy="375210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4510AE-D0A4-8FDB-B4D2-B3C40648F15A}"/>
                </a:ext>
              </a:extLst>
            </p:cNvPr>
            <p:cNvSpPr/>
            <p:nvPr/>
          </p:nvSpPr>
          <p:spPr>
            <a:xfrm>
              <a:off x="304727" y="1297776"/>
              <a:ext cx="621565" cy="470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C350B5-39EC-8F35-B0F1-251F7FF69280}"/>
                </a:ext>
              </a:extLst>
            </p:cNvPr>
            <p:cNvSpPr/>
            <p:nvPr/>
          </p:nvSpPr>
          <p:spPr>
            <a:xfrm>
              <a:off x="4568561" y="1297776"/>
              <a:ext cx="621565" cy="470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D7F4FF29-F413-63F6-31D1-9892E6EEC752}"/>
              </a:ext>
            </a:extLst>
          </p:cNvPr>
          <p:cNvSpPr txBox="1"/>
          <p:nvPr/>
        </p:nvSpPr>
        <p:spPr>
          <a:xfrm>
            <a:off x="651270" y="4846202"/>
            <a:ext cx="8971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Raman</a:t>
            </a:r>
            <a:r>
              <a:rPr lang="fr-FR" dirty="0"/>
              <a:t> : probe </a:t>
            </a:r>
            <a:r>
              <a:rPr lang="fr-FR" dirty="0" err="1"/>
              <a:t>optical</a:t>
            </a:r>
            <a:r>
              <a:rPr lang="fr-FR" dirty="0"/>
              <a:t> phonon and </a:t>
            </a:r>
            <a:r>
              <a:rPr lang="fr-FR" dirty="0" err="1"/>
              <a:t>electronic</a:t>
            </a:r>
            <a:r>
              <a:rPr lang="fr-FR" dirty="0"/>
              <a:t> excitations</a:t>
            </a:r>
          </a:p>
          <a:p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Light </a:t>
            </a:r>
            <a:r>
              <a:rPr lang="fr-FR" dirty="0" err="1"/>
              <a:t>polarizations</a:t>
            </a:r>
            <a:r>
              <a:rPr lang="fr-FR" dirty="0"/>
              <a:t>: </a:t>
            </a:r>
            <a:r>
              <a:rPr lang="fr-FR" dirty="0" err="1"/>
              <a:t>lattice</a:t>
            </a:r>
            <a:r>
              <a:rPr lang="fr-FR" dirty="0"/>
              <a:t> </a:t>
            </a:r>
            <a:r>
              <a:rPr lang="fr-FR" dirty="0" err="1"/>
              <a:t>symmetry</a:t>
            </a: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/>
              <a:t>Stokes/anti-Stokes: </a:t>
            </a:r>
            <a:r>
              <a:rPr lang="fr-FR" dirty="0" err="1"/>
              <a:t>excited</a:t>
            </a:r>
            <a:r>
              <a:rPr lang="fr-FR" dirty="0"/>
              <a:t> state populations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1B046105-01A3-2F76-981F-5061019369C4}"/>
              </a:ext>
            </a:extLst>
          </p:cNvPr>
          <p:cNvGrpSpPr/>
          <p:nvPr/>
        </p:nvGrpSpPr>
        <p:grpSpPr>
          <a:xfrm>
            <a:off x="4905941" y="1841729"/>
            <a:ext cx="7393277" cy="2301688"/>
            <a:chOff x="4798723" y="1739089"/>
            <a:chExt cx="7393277" cy="2301688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5B0A4DE-48ED-C207-4975-0C714C050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8723" y="1739089"/>
              <a:ext cx="7220121" cy="2301413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C262975-69D4-35EA-5588-22A9EEA880F2}"/>
                </a:ext>
              </a:extLst>
            </p:cNvPr>
            <p:cNvSpPr/>
            <p:nvPr/>
          </p:nvSpPr>
          <p:spPr>
            <a:xfrm>
              <a:off x="9043988" y="1855710"/>
              <a:ext cx="3148012" cy="2185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C0853632-29AE-91F0-55A0-CF6856D3E8B9}"/>
              </a:ext>
            </a:extLst>
          </p:cNvPr>
          <p:cNvSpPr txBox="1"/>
          <p:nvPr/>
        </p:nvSpPr>
        <p:spPr>
          <a:xfrm>
            <a:off x="9379002" y="2661410"/>
            <a:ext cx="2727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Raman shift  </a:t>
            </a:r>
            <a:r>
              <a:rPr lang="fr-FR" b="1" dirty="0" err="1">
                <a:latin typeface="Symbol" pitchFamily="2" charset="2"/>
              </a:rPr>
              <a:t>w</a:t>
            </a:r>
            <a:r>
              <a:rPr lang="fr-FR" b="1" baseline="-25000" dirty="0" err="1"/>
              <a:t>i</a:t>
            </a:r>
            <a:r>
              <a:rPr lang="fr-FR" b="1" dirty="0" err="1"/>
              <a:t>-</a:t>
            </a:r>
            <a:r>
              <a:rPr lang="fr-FR" b="1" dirty="0" err="1">
                <a:latin typeface="Symbol" pitchFamily="2" charset="2"/>
              </a:rPr>
              <a:t>w</a:t>
            </a:r>
            <a:r>
              <a:rPr lang="fr-FR" b="1" baseline="-25000" dirty="0" err="1"/>
              <a:t>s</a:t>
            </a:r>
            <a:r>
              <a:rPr lang="fr-FR" dirty="0"/>
              <a:t>:</a:t>
            </a:r>
          </a:p>
          <a:p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of excitation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EB87AC0-0142-C258-53FD-74A4DC32932D}"/>
              </a:ext>
            </a:extLst>
          </p:cNvPr>
          <p:cNvSpPr/>
          <p:nvPr/>
        </p:nvSpPr>
        <p:spPr>
          <a:xfrm>
            <a:off x="6496747" y="1841729"/>
            <a:ext cx="1576025" cy="308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2FC9742-71F9-3557-7FA5-DB2CF9E2DF74}"/>
              </a:ext>
            </a:extLst>
          </p:cNvPr>
          <p:cNvSpPr/>
          <p:nvPr/>
        </p:nvSpPr>
        <p:spPr>
          <a:xfrm>
            <a:off x="1817225" y="4015931"/>
            <a:ext cx="77550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3F58A3A-F9EC-0F15-5FE4-857F791E2994}"/>
              </a:ext>
            </a:extLst>
          </p:cNvPr>
          <p:cNvSpPr txBox="1"/>
          <p:nvPr/>
        </p:nvSpPr>
        <p:spPr>
          <a:xfrm>
            <a:off x="3821046" y="1597755"/>
            <a:ext cx="445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B050"/>
                </a:solidFill>
                <a:latin typeface="Symbol" pitchFamily="2" charset="2"/>
              </a:rPr>
              <a:t>w</a:t>
            </a:r>
            <a:r>
              <a:rPr lang="fr-FR" sz="2400" b="1" baseline="-25000" dirty="0" err="1">
                <a:solidFill>
                  <a:srgbClr val="00B050"/>
                </a:solidFill>
              </a:rPr>
              <a:t>i</a:t>
            </a:r>
            <a:endParaRPr lang="fr-FR" sz="2400" b="1" baseline="-25000" dirty="0">
              <a:solidFill>
                <a:srgbClr val="00B05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87DB4D-D134-6F0B-D2D5-86DF58376E3E}"/>
              </a:ext>
            </a:extLst>
          </p:cNvPr>
          <p:cNvSpPr txBox="1"/>
          <p:nvPr/>
        </p:nvSpPr>
        <p:spPr>
          <a:xfrm>
            <a:off x="3525574" y="3871582"/>
            <a:ext cx="51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00B050"/>
                </a:solidFill>
                <a:latin typeface="Symbol" pitchFamily="2" charset="2"/>
              </a:rPr>
              <a:t>w</a:t>
            </a:r>
            <a:r>
              <a:rPr lang="fr-FR" sz="2400" b="1" baseline="-25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fr-FR" sz="2400" b="1" baseline="-25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7929C43-C7AC-DA3D-FF8A-3A66DAFEC928}"/>
              </a:ext>
            </a:extLst>
          </p:cNvPr>
          <p:cNvCxnSpPr/>
          <p:nvPr/>
        </p:nvCxnSpPr>
        <p:spPr>
          <a:xfrm>
            <a:off x="0" y="1009168"/>
            <a:ext cx="682777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459982-8C95-B149-31D5-76446C783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21824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73031B-E936-C446-507D-C86EDD9A5D61}"/>
              </a:ext>
            </a:extLst>
          </p:cNvPr>
          <p:cNvSpPr/>
          <p:nvPr/>
        </p:nvSpPr>
        <p:spPr>
          <a:xfrm>
            <a:off x="6025005" y="4347705"/>
            <a:ext cx="621565" cy="47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8478A74-723E-DC62-D9B2-70D12F0EA423}"/>
              </a:ext>
            </a:extLst>
          </p:cNvPr>
          <p:cNvGrpSpPr/>
          <p:nvPr/>
        </p:nvGrpSpPr>
        <p:grpSpPr>
          <a:xfrm>
            <a:off x="7546689" y="2402158"/>
            <a:ext cx="4211471" cy="3489538"/>
            <a:chOff x="7897663" y="1875104"/>
            <a:chExt cx="4120657" cy="3090493"/>
          </a:xfrm>
        </p:grpSpPr>
        <p:pic>
          <p:nvPicPr>
            <p:cNvPr id="11" name="Image 10" descr="Une image contenant intérieur&#10;&#10;Description générée automatiquement">
              <a:extLst>
                <a:ext uri="{FF2B5EF4-FFF2-40B4-BE49-F238E27FC236}">
                  <a16:creationId xmlns:a16="http://schemas.microsoft.com/office/drawing/2014/main" id="{D1890FF8-61B4-D099-D464-124375427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97663" y="1875104"/>
              <a:ext cx="4120657" cy="3090493"/>
            </a:xfrm>
            <a:prstGeom prst="rect">
              <a:avLst/>
            </a:prstGeom>
          </p:spPr>
        </p:pic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7B4C41B6-30D2-DAC2-3869-FE6FF902699B}"/>
                </a:ext>
              </a:extLst>
            </p:cNvPr>
            <p:cNvCxnSpPr>
              <a:stCxn id="11" idx="2"/>
            </p:cNvCxnSpPr>
            <p:nvPr/>
          </p:nvCxnSpPr>
          <p:spPr>
            <a:xfrm flipV="1">
              <a:off x="9957992" y="3429000"/>
              <a:ext cx="1499550" cy="153659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E9C01105-983F-A423-AA80-652034AAE65D}"/>
                </a:ext>
              </a:extLst>
            </p:cNvPr>
            <p:cNvCxnSpPr>
              <a:cxnSpLocks/>
            </p:cNvCxnSpPr>
            <p:nvPr/>
          </p:nvCxnSpPr>
          <p:spPr>
            <a:xfrm>
              <a:off x="9450260" y="2601433"/>
              <a:ext cx="2007282" cy="74458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31DCF87B-08BA-EC11-6D50-BBC7D026BF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22195" y="2573081"/>
              <a:ext cx="1335347" cy="744586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33E7F305-021D-8147-5ED4-10F87555AC74}"/>
                </a:ext>
              </a:extLst>
            </p:cNvPr>
            <p:cNvSpPr/>
            <p:nvPr/>
          </p:nvSpPr>
          <p:spPr>
            <a:xfrm rot="5400000">
              <a:off x="11332278" y="3245625"/>
              <a:ext cx="207997" cy="267027"/>
            </a:xfrm>
            <a:prstGeom prst="triangle">
              <a:avLst>
                <a:gd name="adj" fmla="val 40030"/>
              </a:avLst>
            </a:prstGeom>
            <a:solidFill>
              <a:srgbClr val="17AB22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FC62EBE-D86B-1598-8BBD-CFA4C39F55F0}"/>
                </a:ext>
              </a:extLst>
            </p:cNvPr>
            <p:cNvSpPr/>
            <p:nvPr/>
          </p:nvSpPr>
          <p:spPr>
            <a:xfrm>
              <a:off x="9009321" y="3296404"/>
              <a:ext cx="2279266" cy="132596"/>
            </a:xfrm>
            <a:prstGeom prst="rect">
              <a:avLst/>
            </a:prstGeom>
            <a:solidFill>
              <a:srgbClr val="17AB22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039BAD2E-65F3-877D-956C-08036AE8DA8D}"/>
                </a:ext>
              </a:extLst>
            </p:cNvPr>
            <p:cNvCxnSpPr>
              <a:cxnSpLocks/>
            </p:cNvCxnSpPr>
            <p:nvPr/>
          </p:nvCxnSpPr>
          <p:spPr>
            <a:xfrm>
              <a:off x="10178902" y="2573081"/>
              <a:ext cx="1390888" cy="152400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57DA150-5CCB-F7A9-740D-824D1C0BEF67}"/>
              </a:ext>
            </a:extLst>
          </p:cNvPr>
          <p:cNvCxnSpPr/>
          <p:nvPr/>
        </p:nvCxnSpPr>
        <p:spPr>
          <a:xfrm>
            <a:off x="0" y="966304"/>
            <a:ext cx="6827777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541BC522-22B9-4B46-ECDE-97BAAFC4699A}"/>
              </a:ext>
            </a:extLst>
          </p:cNvPr>
          <p:cNvSpPr txBox="1"/>
          <p:nvPr/>
        </p:nvSpPr>
        <p:spPr>
          <a:xfrm>
            <a:off x="7680798" y="1369709"/>
            <a:ext cx="145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spectrometer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F488FFE-8B32-8ADE-3848-C2BFB2DF531C}"/>
              </a:ext>
            </a:extLst>
          </p:cNvPr>
          <p:cNvSpPr txBox="1"/>
          <p:nvPr/>
        </p:nvSpPr>
        <p:spPr>
          <a:xfrm>
            <a:off x="10159263" y="6174635"/>
            <a:ext cx="181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Cryostat (3-300K)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69B223-9A70-832C-FF3E-3C6C353791EE}"/>
              </a:ext>
            </a:extLst>
          </p:cNvPr>
          <p:cNvGrpSpPr/>
          <p:nvPr/>
        </p:nvGrpSpPr>
        <p:grpSpPr>
          <a:xfrm>
            <a:off x="-3999" y="1873705"/>
            <a:ext cx="6893453" cy="4075144"/>
            <a:chOff x="4882985" y="1450801"/>
            <a:chExt cx="7174924" cy="371888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60763B4-C6DE-C413-5748-CAB418FED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2985" y="1450801"/>
              <a:ext cx="7174924" cy="3666768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3E371FD-AE62-81D8-C6F8-5DB81EFB7946}"/>
                </a:ext>
              </a:extLst>
            </p:cNvPr>
            <p:cNvSpPr/>
            <p:nvPr/>
          </p:nvSpPr>
          <p:spPr>
            <a:xfrm>
              <a:off x="4882985" y="4196753"/>
              <a:ext cx="3587462" cy="972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7FDFFAD-7110-3B49-EF15-DC77C0F210BC}"/>
              </a:ext>
            </a:extLst>
          </p:cNvPr>
          <p:cNvSpPr txBox="1">
            <a:spLocks/>
          </p:cNvSpPr>
          <p:nvPr/>
        </p:nvSpPr>
        <p:spPr>
          <a:xfrm>
            <a:off x="342441" y="118621"/>
            <a:ext cx="10515600" cy="835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Time-</a:t>
            </a:r>
            <a:r>
              <a:rPr lang="fr-FR" dirty="0" err="1"/>
              <a:t>resolved</a:t>
            </a:r>
            <a:r>
              <a:rPr lang="fr-FR" dirty="0"/>
              <a:t> Raman </a:t>
            </a:r>
            <a:r>
              <a:rPr lang="fr-FR" dirty="0" err="1"/>
              <a:t>scattering</a:t>
            </a:r>
            <a:r>
              <a:rPr lang="fr-FR" dirty="0"/>
              <a:t> </a:t>
            </a:r>
            <a:r>
              <a:rPr lang="fr-FR" dirty="0" err="1"/>
              <a:t>set-up</a:t>
            </a:r>
            <a:endParaRPr lang="fr-FR" dirty="0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33667B6-CF3F-B90F-4810-AE1E3A48FB9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7680798" y="1739041"/>
            <a:ext cx="726609" cy="162329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3F131121-C7AB-AA24-D4E6-8D865417A68A}"/>
              </a:ext>
            </a:extLst>
          </p:cNvPr>
          <p:cNvCxnSpPr>
            <a:cxnSpLocks/>
          </p:cNvCxnSpPr>
          <p:nvPr/>
        </p:nvCxnSpPr>
        <p:spPr>
          <a:xfrm flipV="1">
            <a:off x="11357702" y="4596106"/>
            <a:ext cx="179874" cy="154182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C4384CF6-781E-871C-C7BE-27E4E3C4676B}"/>
              </a:ext>
            </a:extLst>
          </p:cNvPr>
          <p:cNvSpPr txBox="1"/>
          <p:nvPr/>
        </p:nvSpPr>
        <p:spPr>
          <a:xfrm>
            <a:off x="334723" y="6137929"/>
            <a:ext cx="471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Recent</a:t>
            </a:r>
            <a:r>
              <a:rPr lang="fr-FR" dirty="0"/>
              <a:t> upgrade: pulse </a:t>
            </a:r>
            <a:r>
              <a:rPr lang="fr-FR" dirty="0" err="1"/>
              <a:t>compressor</a:t>
            </a:r>
            <a:r>
              <a:rPr lang="fr-FR" dirty="0"/>
              <a:t> (50 </a:t>
            </a:r>
            <a:r>
              <a:rPr lang="fr-FR" dirty="0" err="1"/>
              <a:t>fs</a:t>
            </a:r>
            <a:r>
              <a:rPr lang="fr-FR" dirty="0"/>
              <a:t> pulses)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521E4C1-EC59-6A5C-CC46-9C7369A65B61}"/>
              </a:ext>
            </a:extLst>
          </p:cNvPr>
          <p:cNvSpPr txBox="1"/>
          <p:nvPr/>
        </p:nvSpPr>
        <p:spPr>
          <a:xfrm>
            <a:off x="555585" y="1369709"/>
            <a:ext cx="1501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2-color </a:t>
            </a:r>
            <a:r>
              <a:rPr lang="fr-FR" b="1" dirty="0" err="1"/>
              <a:t>set-up</a:t>
            </a:r>
            <a:endParaRPr lang="fr-FR" b="1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EF9957-A372-7791-4C25-7F9CAE6C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3617162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F2658F-69E0-3E60-BD89-4EE295D6C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12" y="122755"/>
            <a:ext cx="10515600" cy="736562"/>
          </a:xfrm>
        </p:spPr>
        <p:txBody>
          <a:bodyPr>
            <a:normAutofit/>
          </a:bodyPr>
          <a:lstStyle/>
          <a:p>
            <a:r>
              <a:rPr lang="fr-FR" dirty="0" err="1"/>
              <a:t>Static</a:t>
            </a:r>
            <a:r>
              <a:rPr lang="fr-FR" dirty="0"/>
              <a:t> Raman </a:t>
            </a:r>
            <a:r>
              <a:rPr lang="fr-FR" dirty="0" err="1"/>
              <a:t>scattering</a:t>
            </a:r>
            <a:r>
              <a:rPr lang="fr-FR" dirty="0"/>
              <a:t>: phonon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AB986A-DD8B-C133-AC4C-6810BE19C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64" y="1002197"/>
            <a:ext cx="3426247" cy="57647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54F5EB-7B4B-8877-2C3E-C6A8F4FA0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359" y="3337077"/>
            <a:ext cx="3819181" cy="33981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EA3E5D6-5114-1979-9AEF-B791D7621094}"/>
              </a:ext>
            </a:extLst>
          </p:cNvPr>
          <p:cNvSpPr txBox="1"/>
          <p:nvPr/>
        </p:nvSpPr>
        <p:spPr>
          <a:xfrm>
            <a:off x="7228398" y="1398443"/>
            <a:ext cx="55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dirty="0"/>
              <a:t>Mode 2: « </a:t>
            </a:r>
            <a:r>
              <a:rPr lang="fr-FR" sz="1600" dirty="0" err="1"/>
              <a:t>monoclinic</a:t>
            </a:r>
            <a:r>
              <a:rPr lang="fr-FR" sz="1600" dirty="0"/>
              <a:t> » B</a:t>
            </a:r>
            <a:r>
              <a:rPr lang="fr-FR" sz="1600" baseline="-25000" dirty="0"/>
              <a:t>2g</a:t>
            </a:r>
            <a:r>
              <a:rPr lang="fr-FR" sz="1600" dirty="0"/>
              <a:t> </a:t>
            </a:r>
            <a:r>
              <a:rPr lang="fr-FR" sz="1600" dirty="0" err="1"/>
              <a:t>optical</a:t>
            </a:r>
            <a:r>
              <a:rPr lang="fr-FR" sz="1600" dirty="0"/>
              <a:t> phonon</a:t>
            </a:r>
          </a:p>
          <a:p>
            <a:endParaRPr lang="fr-FR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b="1" dirty="0"/>
              <a:t>Raman </a:t>
            </a:r>
            <a:r>
              <a:rPr lang="fr-FR" sz="1600" b="1" dirty="0" err="1"/>
              <a:t>selection</a:t>
            </a:r>
            <a:r>
              <a:rPr lang="fr-FR" sz="1600" b="1" dirty="0"/>
              <a:t> </a:t>
            </a:r>
            <a:r>
              <a:rPr lang="fr-FR" sz="1600" b="1" dirty="0" err="1"/>
              <a:t>rules</a:t>
            </a:r>
            <a:r>
              <a:rPr lang="fr-FR" sz="1600" dirty="0"/>
              <a:t>: </a:t>
            </a:r>
            <a:r>
              <a:rPr lang="fr-FR" sz="1600" dirty="0" err="1"/>
              <a:t>activated</a:t>
            </a:r>
            <a:r>
              <a:rPr lang="fr-FR" sz="1600" dirty="0"/>
              <a:t> in </a:t>
            </a:r>
            <a:r>
              <a:rPr lang="fr-FR" sz="1600" dirty="0" err="1"/>
              <a:t>aa</a:t>
            </a:r>
            <a:r>
              <a:rPr lang="fr-FR" sz="1600" dirty="0"/>
              <a:t> </a:t>
            </a:r>
            <a:r>
              <a:rPr lang="fr-FR" sz="1600" dirty="0" err="1"/>
              <a:t>geometry</a:t>
            </a:r>
            <a:r>
              <a:rPr lang="fr-FR" sz="1600" dirty="0"/>
              <a:t> in </a:t>
            </a:r>
            <a:r>
              <a:rPr lang="fr-FR" sz="1600" dirty="0" err="1"/>
              <a:t>monoclinic</a:t>
            </a:r>
            <a:r>
              <a:rPr lang="fr-FR" sz="1600" dirty="0"/>
              <a:t> phase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dirty="0" err="1"/>
              <a:t>Polarization</a:t>
            </a:r>
            <a:r>
              <a:rPr lang="fr-FR" sz="1600" dirty="0"/>
              <a:t> </a:t>
            </a:r>
            <a:r>
              <a:rPr lang="fr-FR" sz="1600" dirty="0" err="1"/>
              <a:t>dependence</a:t>
            </a:r>
            <a:r>
              <a:rPr lang="fr-FR" sz="1600" dirty="0"/>
              <a:t>: </a:t>
            </a:r>
            <a:r>
              <a:rPr lang="fr-FR" sz="1600" b="1" dirty="0"/>
              <a:t>marker of </a:t>
            </a:r>
            <a:r>
              <a:rPr lang="fr-FR" sz="1600" b="1" dirty="0" err="1"/>
              <a:t>lattice</a:t>
            </a:r>
            <a:r>
              <a:rPr lang="fr-FR" sz="1600" b="1" dirty="0"/>
              <a:t> distorsion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996F44-FB9B-49BC-67BB-3C8B81252FAA}"/>
              </a:ext>
            </a:extLst>
          </p:cNvPr>
          <p:cNvSpPr/>
          <p:nvPr/>
        </p:nvSpPr>
        <p:spPr>
          <a:xfrm>
            <a:off x="5412352" y="3158127"/>
            <a:ext cx="720371" cy="736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380DC25-DDF4-1BBE-2600-EE20CCB65215}"/>
              </a:ext>
            </a:extLst>
          </p:cNvPr>
          <p:cNvCxnSpPr/>
          <p:nvPr/>
        </p:nvCxnSpPr>
        <p:spPr>
          <a:xfrm>
            <a:off x="3530278" y="2361234"/>
            <a:ext cx="0" cy="3356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CA98E2BC-E72B-54D1-23DE-9E3D0FC52EB1}"/>
              </a:ext>
            </a:extLst>
          </p:cNvPr>
          <p:cNvSpPr txBox="1"/>
          <p:nvPr/>
        </p:nvSpPr>
        <p:spPr>
          <a:xfrm>
            <a:off x="3402956" y="201399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327D5AA-1351-4A5E-1052-DFA39AEC6519}"/>
              </a:ext>
            </a:extLst>
          </p:cNvPr>
          <p:cNvCxnSpPr/>
          <p:nvPr/>
        </p:nvCxnSpPr>
        <p:spPr>
          <a:xfrm flipV="1">
            <a:off x="4186411" y="2013996"/>
            <a:ext cx="0" cy="5150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774AF88-9B88-1759-5817-6644D97C9B42}"/>
              </a:ext>
            </a:extLst>
          </p:cNvPr>
          <p:cNvCxnSpPr/>
          <p:nvPr/>
        </p:nvCxnSpPr>
        <p:spPr>
          <a:xfrm flipV="1">
            <a:off x="4315662" y="2013996"/>
            <a:ext cx="0" cy="5150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C0A1222-BE75-C3EE-23A5-D0CB1D63EF7A}"/>
              </a:ext>
            </a:extLst>
          </p:cNvPr>
          <p:cNvCxnSpPr/>
          <p:nvPr/>
        </p:nvCxnSpPr>
        <p:spPr>
          <a:xfrm flipV="1">
            <a:off x="4256092" y="2731625"/>
            <a:ext cx="0" cy="51507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16AE3B3-61A9-FAF8-6C02-A187094F19AA}"/>
              </a:ext>
            </a:extLst>
          </p:cNvPr>
          <p:cNvCxnSpPr>
            <a:cxnSpLocks/>
          </p:cNvCxnSpPr>
          <p:nvPr/>
        </p:nvCxnSpPr>
        <p:spPr>
          <a:xfrm>
            <a:off x="4023867" y="2989160"/>
            <a:ext cx="46444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BA13AE2B-C3AE-96C9-7689-7CFDBB100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821" y="1469716"/>
            <a:ext cx="1988408" cy="1639298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FA2CE35-DA61-C4E3-25FF-8D191E0997E5}"/>
              </a:ext>
            </a:extLst>
          </p:cNvPr>
          <p:cNvCxnSpPr/>
          <p:nvPr/>
        </p:nvCxnSpPr>
        <p:spPr>
          <a:xfrm>
            <a:off x="0" y="1009168"/>
            <a:ext cx="682777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9AB1AA4-FEE6-B7AD-78C7-6BA2CDF6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SFP 2023</a:t>
            </a:r>
          </a:p>
        </p:txBody>
      </p:sp>
    </p:spTree>
    <p:extLst>
      <p:ext uri="{BB962C8B-B14F-4D97-AF65-F5344CB8AC3E}">
        <p14:creationId xmlns:p14="http://schemas.microsoft.com/office/powerpoint/2010/main" val="312707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{3409C336-8068-264F-BF93-3083A2B46288}tf10001120</Template>
  <TotalTime>6479</TotalTime>
  <Words>1108</Words>
  <Application>Microsoft Macintosh PowerPoint</Application>
  <PresentationFormat>Grand écran</PresentationFormat>
  <Paragraphs>235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Thème Office</vt:lpstr>
      <vt:lpstr>Disentangling lattice and electronic instabilities in the excitonic insulator candidate Ta2NiSe5 by non-equilibrium spectroscopy </vt:lpstr>
      <vt:lpstr>Main players</vt:lpstr>
      <vt:lpstr>Excitonic insulator: the concept</vt:lpstr>
      <vt:lpstr>TNS: an excitonic insultator ?</vt:lpstr>
      <vt:lpstr>TNS: an excitonic insultator ?</vt:lpstr>
      <vt:lpstr>Structural transition</vt:lpstr>
      <vt:lpstr>Time-resolved Raman scattering set-up</vt:lpstr>
      <vt:lpstr>Présentation PowerPoint</vt:lpstr>
      <vt:lpstr>Static Raman scattering: phonon</vt:lpstr>
      <vt:lpstr>Optical emission in the insulating phase </vt:lpstr>
      <vt:lpstr>Out of equilibrium lattice dynamics</vt:lpstr>
      <vt:lpstr>Metastable gapless state</vt:lpstr>
      <vt:lpstr>Phonon Mode effective temperature</vt:lpstr>
      <vt:lpstr>Summary</vt:lpstr>
      <vt:lpstr>Origin of metastable state ?</vt:lpstr>
      <vt:lpstr>Raman spectra in equilibrium with CW laser</vt:lpstr>
      <vt:lpstr>Raman spectra in equilibrium with CW laser</vt:lpstr>
      <vt:lpstr>Raman spectroscopy in equilibrium</vt:lpstr>
      <vt:lpstr>Pump-probe Raman spectrosopy: Results</vt:lpstr>
      <vt:lpstr>Pump-probe Raman spectrosopy: Results</vt:lpstr>
      <vt:lpstr>Phonon Mode effective temperature</vt:lpstr>
      <vt:lpstr>Pump probe reflectivity</vt:lpstr>
      <vt:lpstr>Out of equilibrium spectroscopy</vt:lpstr>
      <vt:lpstr>Discussion : Metastable state with reduced PL</vt:lpstr>
      <vt:lpstr>Electronic or structural instability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Out-of-equilibrium lattice and electronic structures in a excitonic insulator candidate Ta2NiSe5</dc:title>
  <dc:creator>Yann Gallais</dc:creator>
  <cp:lastModifiedBy>Yann Gallais</cp:lastModifiedBy>
  <cp:revision>47</cp:revision>
  <dcterms:created xsi:type="dcterms:W3CDTF">2022-10-19T12:26:29Z</dcterms:created>
  <dcterms:modified xsi:type="dcterms:W3CDTF">2023-07-04T20:12:55Z</dcterms:modified>
</cp:coreProperties>
</file>