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83" r:id="rId6"/>
    <p:sldId id="423" r:id="rId7"/>
    <p:sldId id="281" r:id="rId8"/>
    <p:sldId id="262" r:id="rId9"/>
    <p:sldId id="282" r:id="rId10"/>
    <p:sldId id="402" r:id="rId11"/>
    <p:sldId id="400" r:id="rId12"/>
    <p:sldId id="275" r:id="rId13"/>
    <p:sldId id="277" r:id="rId14"/>
    <p:sldId id="405" r:id="rId15"/>
    <p:sldId id="264" r:id="rId16"/>
    <p:sldId id="410" r:id="rId17"/>
    <p:sldId id="279" r:id="rId18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59"/>
    <p:restoredTop sz="94681"/>
  </p:normalViewPr>
  <p:slideViewPr>
    <p:cSldViewPr snapToGrid="0" snapToObjects="1">
      <p:cViewPr>
        <p:scale>
          <a:sx n="96" d="100"/>
          <a:sy n="96" d="100"/>
        </p:scale>
        <p:origin x="25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93156-7363-0742-813A-D5E9BD9CC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B0652-F4A2-4141-9016-9070E56F3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038FB-CFC3-EE4A-A9D5-E9904AB8E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7/3/23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80CA4-3A6F-B54A-B510-13B571CB2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936AD-7416-904F-8CD5-F7F3CC434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4015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06B67-4C69-3448-92EF-BEBAA79BF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27760-09A5-EA4C-9829-23BFBAFE3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9A885-E4A7-9145-8FC7-0D68AD79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7/3/23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370F0-95E4-5644-8115-F1C9D5B36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6ABA0-9CFB-EC46-A6BD-935E8DF1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1925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86E5C4-AF1E-D34C-9EC9-695EC0076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EAD8-6410-8E41-8C1C-666489E94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B162-EC11-6A43-A45E-684F6C97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7/3/23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DA1EC-A552-4049-BEDB-0A2AFD71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FA7BB-76DF-8A4C-AB84-63ED6865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4266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CCDC5-C3D9-1145-A2B3-CCB85B94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6D801-1D40-1046-B5DC-AF0882E3C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09095-5320-A240-8456-72B6E2406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7/3/23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DDD81-3BCE-F14D-BFE8-FBCDE6F2A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24ACF-5C12-534E-8C15-B3A037CD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5436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716E1-0060-0A4C-B8AD-55D3E87F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37824-EE74-6440-BEFA-DFEEA5BD9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63E27-570F-0645-9CA5-23FAF548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7/3/23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0648-D8C7-B140-A782-18FB47F5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918D2-4AD4-FD4A-88CA-77DFC062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7023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8837-8E58-134C-B6B3-4AAA72B5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F2D41-8AE8-844E-9D23-C6F216E6D4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90168-254B-CD4C-ACDD-F4ADEB2D9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C4987-155C-4B48-B6F1-AF4DB36BE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7/3/23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73074-4D04-404E-90D0-3DE57CD0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D8C5C-C274-994D-AE7D-83CA9761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7573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06580-CA98-874A-9F75-DA438A4A6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6B635-26A6-8E40-AF15-E72F6CD63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1A169-5E3C-B245-8E4A-AEFACF726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5890EA-9457-2D4C-8A4D-C28DBB26C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45D5A7-7753-CA4D-A91A-BBC2B92F8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FAEBE5-13A4-EE4C-8001-555487884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7/3/23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2124B5-407E-724D-8740-6A20F87C2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972CA6-D211-7A4A-BC2F-2237C2F9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23452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14B4F-08D0-434D-99AE-979C913B9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44F7B-7575-F24F-B49F-3313CE69E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7/3/23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27B0C5-620E-7148-97D7-91C9497B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6454A-869D-D34A-9D9C-5302C794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5116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4B0768-1A46-0646-A045-7D2C414B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7/3/23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114FC3-DDE0-C04B-871C-C538E4D61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FDA6B-533A-B04A-887E-C70B0E99A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2085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CCCBE-DA76-6541-9F85-6941B9FF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00F44-CAE7-0C4A-8948-BEBB72F4F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B3C3E-0C78-8E47-BE7C-C8D0BCA7E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F966B-EFEF-394C-B034-88D920C0F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7/3/23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27355-1455-9546-8564-F0891CD12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64F69-7A7F-CD4F-BC59-C738C178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6002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D677-9235-F443-870A-067D1573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EE1014-A526-8D45-A5BA-8283D17BED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B2149-E1B2-2445-8700-5DA2E0D0D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7373F-C6F5-EB46-B3AD-D34FE078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7/3/23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05D31-582E-E04D-B855-884F30C79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C5A42-9674-7847-9B3D-2C1F2D6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8076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B723F-412C-1D4C-8336-58D9C90E6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90161-2F6E-0D4E-AA47-30287A071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0769D-5E7A-684B-837A-F6C4B7AC7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B2A42-E188-6A4B-854B-ACE7783AF68D}" type="datetimeFigureOut">
              <a:rPr lang="en-FR" smtClean="0"/>
              <a:t>7/3/23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2F388-E707-E34E-B531-66531B19A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B32B3-F0EE-C840-B781-EE457F3E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4641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1E424-0822-264D-B7F0-EEA9B02DC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837"/>
            <a:ext cx="9144000" cy="2387600"/>
          </a:xfrm>
        </p:spPr>
        <p:txBody>
          <a:bodyPr/>
          <a:lstStyle/>
          <a:p>
            <a:r>
              <a:rPr lang="en-FR" dirty="0"/>
              <a:t>Solid State Neuroscience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6A088-2C68-8E41-A233-15B05571A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522" y="2604512"/>
            <a:ext cx="9860478" cy="1655762"/>
          </a:xfrm>
        </p:spPr>
        <p:txBody>
          <a:bodyPr>
            <a:normAutofit/>
          </a:bodyPr>
          <a:lstStyle/>
          <a:p>
            <a:r>
              <a:rPr lang="en-FR" dirty="0"/>
              <a:t>M. Rozenberg</a:t>
            </a:r>
          </a:p>
          <a:p>
            <a:r>
              <a:rPr lang="en-FR" dirty="0"/>
              <a:t>              Laboratoire de Physique des Solides (Orsay)</a:t>
            </a:r>
          </a:p>
          <a:p>
            <a:r>
              <a:rPr lang="en-FR" dirty="0"/>
              <a:t>CNRS  &amp;  Université Paris-Saclay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69722F-C15A-9A46-B689-0949460096C9}"/>
              </a:ext>
            </a:extLst>
          </p:cNvPr>
          <p:cNvSpPr/>
          <p:nvPr/>
        </p:nvSpPr>
        <p:spPr>
          <a:xfrm>
            <a:off x="2189018" y="4214891"/>
            <a:ext cx="7813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FR" sz="2800" dirty="0"/>
              <a:t>why do Neuroscience in a Solid State Physics Lab??</a:t>
            </a:r>
          </a:p>
        </p:txBody>
      </p:sp>
    </p:spTree>
    <p:extLst>
      <p:ext uri="{BB962C8B-B14F-4D97-AF65-F5344CB8AC3E}">
        <p14:creationId xmlns:p14="http://schemas.microsoft.com/office/powerpoint/2010/main" val="69625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07816-9776-5345-B51F-5EDEB4B2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68389"/>
            <a:ext cx="9694985" cy="757404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T</a:t>
            </a:r>
            <a:r>
              <a:rPr lang="en-FR" sz="3200" b="1" dirty="0">
                <a:latin typeface="+mn-lt"/>
              </a:rPr>
              <a:t>owards physical artificial neurons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03EAF-6D03-9147-A73F-BC1DDD6BB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64" y="3231333"/>
            <a:ext cx="5226909" cy="249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245814-E157-8647-B190-8809B0B2F044}"/>
              </a:ext>
            </a:extLst>
          </p:cNvPr>
          <p:cNvSpPr txBox="1"/>
          <p:nvPr/>
        </p:nvSpPr>
        <p:spPr>
          <a:xfrm>
            <a:off x="378294" y="5738949"/>
            <a:ext cx="2173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</a:t>
            </a:r>
            <a:r>
              <a:rPr lang="en-FR" sz="1400" dirty="0"/>
              <a:t>el Valle et al, Nature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3FA81-8004-9046-8909-D040618AF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002" y="1756528"/>
            <a:ext cx="2481965" cy="152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879E8C-8ED7-C046-AAAD-AA7AA7B096CC}"/>
              </a:ext>
            </a:extLst>
          </p:cNvPr>
          <p:cNvSpPr txBox="1"/>
          <p:nvPr/>
        </p:nvSpPr>
        <p:spPr>
          <a:xfrm>
            <a:off x="378294" y="6046726"/>
            <a:ext cx="38543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Del Valle, Ramirez, MR, Schuller JAP 2018 (review)</a:t>
            </a:r>
          </a:p>
          <a:p>
            <a:r>
              <a:rPr lang="en-FR" sz="1400" dirty="0"/>
              <a:t>Kalcheim et al Nat Comm 2020</a:t>
            </a:r>
          </a:p>
          <a:p>
            <a:r>
              <a:rPr lang="en-FR" sz="1400" dirty="0"/>
              <a:t>Del Valle et al, Science 2021 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43170C-ED88-BA4F-8783-2380178808C7}"/>
              </a:ext>
            </a:extLst>
          </p:cNvPr>
          <p:cNvGrpSpPr/>
          <p:nvPr/>
        </p:nvGrpSpPr>
        <p:grpSpPr>
          <a:xfrm>
            <a:off x="6482900" y="924395"/>
            <a:ext cx="5373911" cy="5040548"/>
            <a:chOff x="6482900" y="924395"/>
            <a:chExt cx="5373911" cy="5040548"/>
          </a:xfrm>
          <a:solidFill>
            <a:schemeClr val="bg1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03C8902-B23F-8A45-A6CA-E43D0B5A3C10}"/>
                </a:ext>
              </a:extLst>
            </p:cNvPr>
            <p:cNvGrpSpPr/>
            <p:nvPr/>
          </p:nvGrpSpPr>
          <p:grpSpPr>
            <a:xfrm>
              <a:off x="6482900" y="1293727"/>
              <a:ext cx="5373911" cy="4671216"/>
              <a:chOff x="6096000" y="1647278"/>
              <a:chExt cx="4788345" cy="4171497"/>
            </a:xfrm>
            <a:grpFill/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BA2EF2-24DA-044E-A5DE-737B1CAE7A1B}"/>
                  </a:ext>
                </a:extLst>
              </p:cNvPr>
              <p:cNvSpPr txBox="1"/>
              <p:nvPr/>
            </p:nvSpPr>
            <p:spPr>
              <a:xfrm>
                <a:off x="6262204" y="1647278"/>
                <a:ext cx="4622141" cy="57718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FR" dirty="0"/>
                  <a:t>Everything can be done with conventional electronics</a:t>
                </a:r>
              </a:p>
              <a:p>
                <a:r>
                  <a:rPr lang="en-GB" dirty="0"/>
                  <a:t>B</a:t>
                </a:r>
                <a:r>
                  <a:rPr lang="en-FR" dirty="0"/>
                  <a:t>ut </a:t>
                </a:r>
                <a:r>
                  <a:rPr lang="en-FR" b="1" i="1" dirty="0"/>
                  <a:t>silicon neurons </a:t>
                </a:r>
                <a:r>
                  <a:rPr lang="en-FR" dirty="0"/>
                  <a:t>are not that simple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3CA7E51-67D3-0047-B7BB-B103AE82104E}"/>
                  </a:ext>
                </a:extLst>
              </p:cNvPr>
              <p:cNvGrpSpPr/>
              <p:nvPr/>
            </p:nvGrpSpPr>
            <p:grpSpPr>
              <a:xfrm>
                <a:off x="6096000" y="2312519"/>
                <a:ext cx="4552711" cy="3506256"/>
                <a:chOff x="1475656" y="3991496"/>
                <a:chExt cx="3808121" cy="2896530"/>
              </a:xfrm>
              <a:grpFill/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01A7E28D-2783-8149-8CCA-DF736E6AF5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75656" y="3991496"/>
                  <a:ext cx="3718553" cy="223113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DB171987-824D-2F4A-BF0A-4922183897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98805" y="6222628"/>
                  <a:ext cx="3784972" cy="206871"/>
                </a:xfrm>
                <a:prstGeom prst="rect">
                  <a:avLst/>
                </a:prstGeom>
                <a:grpFill/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E210161-9E80-C046-8281-240F22BC592F}"/>
                    </a:ext>
                  </a:extLst>
                </p:cNvPr>
                <p:cNvSpPr txBox="1"/>
                <p:nvPr/>
              </p:nvSpPr>
              <p:spPr>
                <a:xfrm>
                  <a:off x="1719526" y="6502032"/>
                  <a:ext cx="2420859" cy="385994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 err="1"/>
                    <a:t>Indiveri</a:t>
                  </a:r>
                  <a:r>
                    <a:rPr lang="fr-FR" sz="1400" dirty="0"/>
                    <a:t>, </a:t>
                  </a:r>
                  <a:r>
                    <a:rPr lang="fr-FR" sz="1400" dirty="0" err="1"/>
                    <a:t>Stefanini</a:t>
                  </a:r>
                  <a:r>
                    <a:rPr lang="fr-FR" sz="1400" dirty="0"/>
                    <a:t>, </a:t>
                  </a:r>
                  <a:r>
                    <a:rPr lang="fr-FR" sz="1400" dirty="0" err="1"/>
                    <a:t>Chicca</a:t>
                  </a:r>
                  <a:r>
                    <a:rPr lang="fr-FR" sz="1400" dirty="0"/>
                    <a:t> IEEE (2010)</a:t>
                  </a:r>
                </a:p>
                <a:p>
                  <a:r>
                    <a:rPr lang="fr-FR" sz="1400" dirty="0" err="1"/>
                    <a:t>Indiveri</a:t>
                  </a:r>
                  <a:r>
                    <a:rPr lang="fr-FR" sz="1400" dirty="0"/>
                    <a:t> et al Front </a:t>
                  </a:r>
                  <a:r>
                    <a:rPr lang="fr-FR" sz="1400" dirty="0" err="1"/>
                    <a:t>Neurosci</a:t>
                  </a:r>
                  <a:r>
                    <a:rPr lang="fr-FR" sz="1400" dirty="0"/>
                    <a:t> 2011 (</a:t>
                  </a:r>
                  <a:r>
                    <a:rPr lang="fr-FR" sz="1400" dirty="0" err="1"/>
                    <a:t>review</a:t>
                  </a:r>
                  <a:r>
                    <a:rPr lang="fr-FR" sz="1400" dirty="0"/>
                    <a:t>)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9A4698-94E5-1F4F-9C48-45ECA6233848}"/>
                </a:ext>
              </a:extLst>
            </p:cNvPr>
            <p:cNvSpPr txBox="1"/>
            <p:nvPr/>
          </p:nvSpPr>
          <p:spPr>
            <a:xfrm>
              <a:off x="6673580" y="924395"/>
              <a:ext cx="287982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FR" b="1" dirty="0"/>
                <a:t>Silicon neurons are a reality</a:t>
              </a:r>
              <a:r>
                <a:rPr lang="en-FR" dirty="0"/>
                <a:t>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DEA165E-AB22-08DB-1C3B-3EB6722F83C2}"/>
              </a:ext>
            </a:extLst>
          </p:cNvPr>
          <p:cNvSpPr txBox="1"/>
          <p:nvPr/>
        </p:nvSpPr>
        <p:spPr>
          <a:xfrm>
            <a:off x="3133013" y="6273225"/>
            <a:ext cx="248478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sz="1600" b="1" dirty="0"/>
              <a:t>R.Rocco et al PRApp (2022)</a:t>
            </a:r>
          </a:p>
          <a:p>
            <a:r>
              <a:rPr lang="en-FR" sz="1600" dirty="0"/>
              <a:t>Editor’s Suggestion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68F236-1461-EB24-4C97-88415E873492}"/>
              </a:ext>
            </a:extLst>
          </p:cNvPr>
          <p:cNvSpPr txBox="1"/>
          <p:nvPr/>
        </p:nvSpPr>
        <p:spPr>
          <a:xfrm>
            <a:off x="164123" y="900073"/>
            <a:ext cx="5226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b="1" dirty="0"/>
              <a:t>Mott materials (VO</a:t>
            </a:r>
            <a:r>
              <a:rPr lang="en-FR" b="1" baseline="-25000" dirty="0"/>
              <a:t>2</a:t>
            </a:r>
            <a:r>
              <a:rPr lang="en-FR" b="1" dirty="0"/>
              <a:t>) are promising</a:t>
            </a:r>
          </a:p>
          <a:p>
            <a:r>
              <a:rPr lang="en-GB" dirty="0"/>
              <a:t>B</a:t>
            </a:r>
            <a:r>
              <a:rPr lang="en-FR" dirty="0"/>
              <a:t>ut also difficult to make and control, and we are begin</a:t>
            </a:r>
            <a:r>
              <a:rPr lang="en-GB" dirty="0"/>
              <a:t>n</a:t>
            </a:r>
            <a:r>
              <a:rPr lang="en-FR" dirty="0"/>
              <a:t>ing to understand (filamentary conduction)</a:t>
            </a:r>
          </a:p>
        </p:txBody>
      </p:sp>
    </p:spTree>
    <p:extLst>
      <p:ext uri="{BB962C8B-B14F-4D97-AF65-F5344CB8AC3E}">
        <p14:creationId xmlns:p14="http://schemas.microsoft.com/office/powerpoint/2010/main" val="212178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503A52-5E82-1349-BB5D-E4E6C9A02D1A}"/>
              </a:ext>
            </a:extLst>
          </p:cNvPr>
          <p:cNvSpPr txBox="1"/>
          <p:nvPr/>
        </p:nvSpPr>
        <p:spPr>
          <a:xfrm>
            <a:off x="2712862" y="2286000"/>
            <a:ext cx="67662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800" dirty="0"/>
              <a:t>Can’t we have the “best of both worlds”?</a:t>
            </a:r>
          </a:p>
          <a:p>
            <a:endParaRPr lang="en-FR" sz="2800" dirty="0"/>
          </a:p>
          <a:p>
            <a:r>
              <a:rPr lang="en-GB" sz="2800" i="1" dirty="0"/>
              <a:t>Simplicity</a:t>
            </a:r>
            <a:r>
              <a:rPr lang="en-GB" sz="2800" dirty="0"/>
              <a:t>   of Mott memristors</a:t>
            </a:r>
          </a:p>
          <a:p>
            <a:r>
              <a:rPr lang="en-GB" sz="2800" i="1" dirty="0"/>
              <a:t>Reliability</a:t>
            </a:r>
            <a:r>
              <a:rPr lang="en-GB" sz="2800" dirty="0"/>
              <a:t>   of conventional silicon electronics</a:t>
            </a:r>
            <a:endParaRPr lang="en-FR" sz="2800" dirty="0"/>
          </a:p>
        </p:txBody>
      </p:sp>
    </p:spTree>
    <p:extLst>
      <p:ext uri="{BB962C8B-B14F-4D97-AF65-F5344CB8AC3E}">
        <p14:creationId xmlns:p14="http://schemas.microsoft.com/office/powerpoint/2010/main" val="3805667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605EF-E905-FE40-8221-B16E3C20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10" y="0"/>
            <a:ext cx="10809790" cy="1325563"/>
          </a:xfrm>
        </p:spPr>
        <p:txBody>
          <a:bodyPr>
            <a:noAutofit/>
          </a:bodyPr>
          <a:lstStyle/>
          <a:p>
            <a:r>
              <a:rPr lang="en-FR" sz="3200" dirty="0"/>
              <a:t>Best of both worlds: </a:t>
            </a:r>
            <a:br>
              <a:rPr lang="en-FR" sz="3200" dirty="0"/>
            </a:br>
            <a:r>
              <a:rPr lang="en-FR" sz="3200" b="1" dirty="0">
                <a:latin typeface="+mn-lt"/>
              </a:rPr>
              <a:t>Memristive Silicon Spiking Neuron</a:t>
            </a:r>
            <a:br>
              <a:rPr lang="en-FR" sz="3200" dirty="0"/>
            </a:br>
            <a:r>
              <a:rPr lang="en-FR" sz="2000" dirty="0"/>
              <a:t>aka Ultra-Compact Neuron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2E08F-56E6-8D4B-85B2-4256C4FF9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586" y="2744129"/>
            <a:ext cx="6804248" cy="3625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9A6071-8652-564E-8165-8D88E57EB812}"/>
              </a:ext>
            </a:extLst>
          </p:cNvPr>
          <p:cNvSpPr txBox="1"/>
          <p:nvPr/>
        </p:nvSpPr>
        <p:spPr>
          <a:xfrm>
            <a:off x="380378" y="1428924"/>
            <a:ext cx="415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MR, O. </a:t>
            </a:r>
            <a:r>
              <a:rPr lang="fr-FR" sz="1600" dirty="0" err="1"/>
              <a:t>Schneegans</a:t>
            </a:r>
            <a:r>
              <a:rPr lang="fr-FR" sz="1600" dirty="0"/>
              <a:t> and P. </a:t>
            </a:r>
            <a:r>
              <a:rPr lang="fr-FR" sz="1600" dirty="0" err="1"/>
              <a:t>Stoliar</a:t>
            </a:r>
            <a:r>
              <a:rPr lang="fr-FR" sz="1600" dirty="0"/>
              <a:t>, </a:t>
            </a:r>
            <a:r>
              <a:rPr lang="fr-FR" sz="1600" dirty="0" err="1"/>
              <a:t>Sci</a:t>
            </a:r>
            <a:r>
              <a:rPr lang="fr-FR" sz="1600" dirty="0"/>
              <a:t> </a:t>
            </a:r>
            <a:r>
              <a:rPr lang="fr-FR" sz="1600" dirty="0" err="1"/>
              <a:t>Rep</a:t>
            </a:r>
            <a:r>
              <a:rPr lang="fr-FR" sz="1600" dirty="0"/>
              <a:t> (2019)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13F348-ED81-7F4D-7B7A-4BD0AA5EDD8A}"/>
              </a:ext>
            </a:extLst>
          </p:cNvPr>
          <p:cNvSpPr/>
          <p:nvPr/>
        </p:nvSpPr>
        <p:spPr>
          <a:xfrm>
            <a:off x="5410100" y="2808594"/>
            <a:ext cx="3092632" cy="3344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F592F-8DE1-BA48-9ACD-79BDD366B234}"/>
              </a:ext>
            </a:extLst>
          </p:cNvPr>
          <p:cNvSpPr txBox="1"/>
          <p:nvPr/>
        </p:nvSpPr>
        <p:spPr>
          <a:xfrm>
            <a:off x="8246368" y="2097798"/>
            <a:ext cx="2460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</a:t>
            </a:r>
            <a:r>
              <a:rPr lang="en-FR" b="1" dirty="0"/>
              <a:t>hyristor</a:t>
            </a:r>
          </a:p>
          <a:p>
            <a:r>
              <a:rPr lang="en-GB" b="1" dirty="0"/>
              <a:t>T</a:t>
            </a:r>
            <a:r>
              <a:rPr lang="en-FR" b="1" dirty="0"/>
              <a:t>hreshold control diode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45973-A23F-E14F-932F-06D980D8F7B3}"/>
              </a:ext>
            </a:extLst>
          </p:cNvPr>
          <p:cNvSpPr txBox="1"/>
          <p:nvPr/>
        </p:nvSpPr>
        <p:spPr>
          <a:xfrm>
            <a:off x="7383035" y="1449385"/>
            <a:ext cx="388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FR" dirty="0"/>
              <a:t>emory-resistive effect </a:t>
            </a:r>
            <a:r>
              <a:rPr lang="en-FR" dirty="0">
                <a:sym typeface="Wingdings" pitchFamily="2" charset="2"/>
              </a:rPr>
              <a:t> hysteresis</a:t>
            </a:r>
            <a:endParaRPr lang="en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11CB18-6352-96F4-9F2C-7DBEC757ECCF}"/>
              </a:ext>
            </a:extLst>
          </p:cNvPr>
          <p:cNvSpPr/>
          <p:nvPr/>
        </p:nvSpPr>
        <p:spPr>
          <a:xfrm>
            <a:off x="783771" y="2097798"/>
            <a:ext cx="4726380" cy="349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FC3A2F-8ED9-2D57-4810-50A17D389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8" y="4012449"/>
            <a:ext cx="5855269" cy="20773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7BDC7D3-1179-BFC1-3722-487922ECA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33" y="2409448"/>
            <a:ext cx="4839874" cy="140286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DA9330C-47D0-DA4A-92F1-81F642E92E49}"/>
              </a:ext>
            </a:extLst>
          </p:cNvPr>
          <p:cNvGrpSpPr/>
          <p:nvPr/>
        </p:nvGrpSpPr>
        <p:grpSpPr>
          <a:xfrm>
            <a:off x="2761689" y="4458309"/>
            <a:ext cx="3218588" cy="2176850"/>
            <a:chOff x="2761689" y="4458309"/>
            <a:chExt cx="3218588" cy="21768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1ED49B-8E8B-D744-BC2B-D040285168A8}"/>
                </a:ext>
              </a:extLst>
            </p:cNvPr>
            <p:cNvSpPr txBox="1"/>
            <p:nvPr/>
          </p:nvSpPr>
          <p:spPr>
            <a:xfrm>
              <a:off x="2761689" y="6000140"/>
              <a:ext cx="1029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integrate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D6541F-C9C6-8447-B319-F6A596A29E82}"/>
                </a:ext>
              </a:extLst>
            </p:cNvPr>
            <p:cNvSpPr txBox="1"/>
            <p:nvPr/>
          </p:nvSpPr>
          <p:spPr>
            <a:xfrm>
              <a:off x="5412493" y="6265827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leak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D7BA73-FA6A-AF44-A3B0-C035BC77DED3}"/>
                </a:ext>
              </a:extLst>
            </p:cNvPr>
            <p:cNvSpPr txBox="1"/>
            <p:nvPr/>
          </p:nvSpPr>
          <p:spPr>
            <a:xfrm>
              <a:off x="4346115" y="6153478"/>
              <a:ext cx="500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fire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7CAB854-95CC-4149-A409-CC0FEDAE30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8607" y="5506317"/>
              <a:ext cx="256457" cy="49382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2A74AE8-C58B-634D-9811-BE2F8D782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7918" y="5583825"/>
              <a:ext cx="150410" cy="6175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7351FB8-3483-8B4B-B268-B8D2C23251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0100" y="5391177"/>
              <a:ext cx="178374" cy="81018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5A97FB1-C355-D447-B984-5C3252E76D51}"/>
                </a:ext>
              </a:extLst>
            </p:cNvPr>
            <p:cNvSpPr/>
            <p:nvPr/>
          </p:nvSpPr>
          <p:spPr>
            <a:xfrm>
              <a:off x="3477807" y="4458309"/>
              <a:ext cx="301566" cy="111923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E5B64B-8D43-164C-B94A-F1F4BAA10688}"/>
                </a:ext>
              </a:extLst>
            </p:cNvPr>
            <p:cNvSpPr/>
            <p:nvPr/>
          </p:nvSpPr>
          <p:spPr>
            <a:xfrm>
              <a:off x="5087618" y="4474066"/>
              <a:ext cx="301566" cy="111923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ED1EE0-923E-2A44-A921-823027EF440C}"/>
                </a:ext>
              </a:extLst>
            </p:cNvPr>
            <p:cNvSpPr/>
            <p:nvPr/>
          </p:nvSpPr>
          <p:spPr>
            <a:xfrm>
              <a:off x="4758215" y="4695640"/>
              <a:ext cx="301567" cy="82253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55DE5F-C8F0-95A4-1A1C-9DD2985BDD08}"/>
              </a:ext>
            </a:extLst>
          </p:cNvPr>
          <p:cNvSpPr txBox="1"/>
          <p:nvPr/>
        </p:nvSpPr>
        <p:spPr>
          <a:xfrm>
            <a:off x="3752828" y="3850757"/>
            <a:ext cx="309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  <a:r>
              <a:rPr lang="en-FR" dirty="0"/>
              <a:t>eaky-Integrate and Fire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5DDFB1-2E0E-B134-F677-36794E8544B2}"/>
              </a:ext>
            </a:extLst>
          </p:cNvPr>
          <p:cNvSpPr txBox="1"/>
          <p:nvPr/>
        </p:nvSpPr>
        <p:spPr>
          <a:xfrm>
            <a:off x="7864865" y="294182"/>
            <a:ext cx="305436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sz="2400" dirty="0"/>
              <a:t>2nd   Aha! </a:t>
            </a:r>
            <a:r>
              <a:rPr lang="en-GB" sz="2400" dirty="0"/>
              <a:t>M</a:t>
            </a:r>
            <a:r>
              <a:rPr lang="en-FR" sz="2400" dirty="0"/>
              <a:t>oment  !!!</a:t>
            </a:r>
          </a:p>
        </p:txBody>
      </p:sp>
    </p:spTree>
    <p:extLst>
      <p:ext uri="{BB962C8B-B14F-4D97-AF65-F5344CB8AC3E}">
        <p14:creationId xmlns:p14="http://schemas.microsoft.com/office/powerpoint/2010/main" val="17682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6C4F6-9C49-8E33-EB07-7874EFA79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60" y="1035050"/>
            <a:ext cx="6337300" cy="4787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151564-07FD-7DE4-5989-702D1FD3D6F4}"/>
              </a:ext>
            </a:extLst>
          </p:cNvPr>
          <p:cNvSpPr txBox="1"/>
          <p:nvPr/>
        </p:nvSpPr>
        <p:spPr>
          <a:xfrm>
            <a:off x="595333" y="163098"/>
            <a:ext cx="376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Memristive</a:t>
            </a:r>
            <a:r>
              <a:rPr lang="en-US" sz="2400" b="1" dirty="0"/>
              <a:t> Bursting neuron</a:t>
            </a:r>
            <a:endParaRPr lang="en-FR" sz="2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76CE17-C336-E595-DD4E-79EAB44632BF}"/>
              </a:ext>
            </a:extLst>
          </p:cNvPr>
          <p:cNvSpPr txBox="1"/>
          <p:nvPr/>
        </p:nvSpPr>
        <p:spPr>
          <a:xfrm>
            <a:off x="322134" y="850384"/>
            <a:ext cx="364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2-compartment Pinsky-</a:t>
            </a:r>
            <a:r>
              <a:rPr lang="en-US" b="1" dirty="0" err="1"/>
              <a:t>Rinzel</a:t>
            </a:r>
            <a:r>
              <a:rPr lang="en-US" b="1" dirty="0"/>
              <a:t> model</a:t>
            </a:r>
            <a:endParaRPr lang="en-FR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95FB76-47B9-447F-C4C5-A6B1B1EEEA4C}"/>
              </a:ext>
            </a:extLst>
          </p:cNvPr>
          <p:cNvGrpSpPr/>
          <p:nvPr/>
        </p:nvGrpSpPr>
        <p:grpSpPr>
          <a:xfrm>
            <a:off x="7629099" y="598066"/>
            <a:ext cx="4066371" cy="5224883"/>
            <a:chOff x="8346884" y="598067"/>
            <a:chExt cx="3348586" cy="45285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FDB629-B474-2828-DC80-C90CA7DA8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20252" y="2982026"/>
              <a:ext cx="1973614" cy="2640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A17D33-02D9-71E3-3CF0-25A1E92C9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0949" y="2160991"/>
              <a:ext cx="3324521" cy="7873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3CCC48-E172-BD5A-269C-49076CFD1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6884" y="598067"/>
              <a:ext cx="3295882" cy="14423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659B36-1BBE-B244-3C48-C1696856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38437" y="3347824"/>
              <a:ext cx="2547436" cy="177881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06F7621-B943-3A8C-34FA-93DF8046B596}"/>
              </a:ext>
            </a:extLst>
          </p:cNvPr>
          <p:cNvSpPr txBox="1"/>
          <p:nvPr/>
        </p:nvSpPr>
        <p:spPr>
          <a:xfrm>
            <a:off x="134886" y="6308091"/>
            <a:ext cx="2111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Wu et al  (</a:t>
            </a:r>
            <a:r>
              <a:rPr lang="fr-FR" sz="1400" dirty="0" err="1"/>
              <a:t>submitted</a:t>
            </a:r>
            <a:r>
              <a:rPr lang="fr-F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4661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3D5FBF-CE96-AD48-823E-7CA3D2948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DAE1E0-D860-C241-A61E-5A8B8C88F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4E2693-3C86-A24B-B71E-5B075E434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4" y="3429000"/>
            <a:ext cx="4572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0AF0D1-D7CA-6948-99B6-92A4CD5EB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4" y="0"/>
            <a:ext cx="4572000" cy="3429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465E0A-93FB-F147-967E-CBD75A137D5E}"/>
              </a:ext>
            </a:extLst>
          </p:cNvPr>
          <p:cNvCxnSpPr/>
          <p:nvPr/>
        </p:nvCxnSpPr>
        <p:spPr>
          <a:xfrm>
            <a:off x="4598504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705CD-8035-0842-B89F-D4698B7743A7}"/>
              </a:ext>
            </a:extLst>
          </p:cNvPr>
          <p:cNvCxnSpPr>
            <a:cxnSpLocks/>
          </p:cNvCxnSpPr>
          <p:nvPr/>
        </p:nvCxnSpPr>
        <p:spPr>
          <a:xfrm>
            <a:off x="13252" y="3326295"/>
            <a:ext cx="457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52BB63D-86E4-8489-6909-7E6CD09AEAC8}"/>
              </a:ext>
            </a:extLst>
          </p:cNvPr>
          <p:cNvSpPr txBox="1"/>
          <p:nvPr/>
        </p:nvSpPr>
        <p:spPr>
          <a:xfrm>
            <a:off x="8022475" y="180623"/>
            <a:ext cx="361714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N</a:t>
            </a:r>
            <a:r>
              <a:rPr lang="en-FR" sz="2000" dirty="0"/>
              <a:t>ew Experimental Activity at LPS</a:t>
            </a:r>
          </a:p>
          <a:p>
            <a:r>
              <a:rPr lang="en-FR" sz="2000" b="1" dirty="0"/>
              <a:t>Solid State Neuroscience Lab</a:t>
            </a:r>
          </a:p>
          <a:p>
            <a:r>
              <a:rPr lang="en-FR" sz="2000" dirty="0"/>
              <a:t>Thanks to LPS for initial support!</a:t>
            </a:r>
          </a:p>
        </p:txBody>
      </p:sp>
    </p:spTree>
    <p:extLst>
      <p:ext uri="{BB962C8B-B14F-4D97-AF65-F5344CB8AC3E}">
        <p14:creationId xmlns:p14="http://schemas.microsoft.com/office/powerpoint/2010/main" val="3902558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230D83-7CD2-4443-AF38-4F39EDC65FEA}"/>
              </a:ext>
            </a:extLst>
          </p:cNvPr>
          <p:cNvSpPr/>
          <p:nvPr/>
        </p:nvSpPr>
        <p:spPr>
          <a:xfrm>
            <a:off x="254481" y="230962"/>
            <a:ext cx="2276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New </a:t>
            </a:r>
            <a:r>
              <a:rPr lang="en-FR" sz="2400" b="1"/>
              <a:t>Project:</a:t>
            </a:r>
            <a:endParaRPr lang="en-FR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41FBCB-535F-D94D-9F54-4992764F5F9D}"/>
              </a:ext>
            </a:extLst>
          </p:cNvPr>
          <p:cNvSpPr txBox="1"/>
          <p:nvPr/>
        </p:nvSpPr>
        <p:spPr>
          <a:xfrm>
            <a:off x="4953314" y="174014"/>
            <a:ext cx="53880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 Z</a:t>
            </a:r>
            <a:r>
              <a:rPr lang="en-FR" dirty="0"/>
              <a:t>ebra fish larva optical recording and stimulation</a:t>
            </a:r>
            <a:endParaRPr lang="en-GB" b="1" dirty="0"/>
          </a:p>
          <a:p>
            <a:endParaRPr lang="en-GB" b="1" dirty="0"/>
          </a:p>
          <a:p>
            <a:r>
              <a:rPr lang="en-GB" dirty="0"/>
              <a:t>S</a:t>
            </a:r>
            <a:r>
              <a:rPr lang="en-FR" dirty="0"/>
              <a:t>tudy fundamental questions of Neuroscience:</a:t>
            </a:r>
          </a:p>
          <a:p>
            <a:r>
              <a:rPr lang="en-FR" dirty="0"/>
              <a:t>- Neural code?    </a:t>
            </a:r>
            <a:r>
              <a:rPr lang="en-GB" dirty="0"/>
              <a:t>S</a:t>
            </a:r>
            <a:r>
              <a:rPr lang="en-FR" dirty="0"/>
              <a:t>pike timing versus spike rates</a:t>
            </a:r>
          </a:p>
          <a:p>
            <a:r>
              <a:rPr lang="en-FR" dirty="0"/>
              <a:t>- State of matter? Criticality, chaos, phase diagram</a:t>
            </a:r>
          </a:p>
          <a:p>
            <a:r>
              <a:rPr lang="en-FR" dirty="0"/>
              <a:t>- Dynamics? Waves, bumps, spike avalanches, epilepsy?</a:t>
            </a:r>
          </a:p>
          <a:p>
            <a:r>
              <a:rPr lang="en-FR" dirty="0"/>
              <a:t>- Information How different networks communicate?</a:t>
            </a:r>
          </a:p>
          <a:p>
            <a:r>
              <a:rPr lang="en-FR" dirty="0"/>
              <a:t>- Dynamical patterns, working memory</a:t>
            </a:r>
          </a:p>
          <a:p>
            <a:endParaRPr lang="en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46087-E0C3-FE47-A8F5-844FBD77B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979" y="3171639"/>
            <a:ext cx="4247013" cy="2254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596BFD-15E4-EC49-922C-75CFEB00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730" y="3388183"/>
            <a:ext cx="4556249" cy="3116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3B6383-914D-5540-80B7-738121A3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91" y="3343915"/>
            <a:ext cx="2406194" cy="31777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C6616D-C201-1FDF-09E4-ABCC18C01970}"/>
              </a:ext>
            </a:extLst>
          </p:cNvPr>
          <p:cNvSpPr/>
          <p:nvPr/>
        </p:nvSpPr>
        <p:spPr>
          <a:xfrm>
            <a:off x="254482" y="951390"/>
            <a:ext cx="41584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FR" sz="2400" b="1"/>
              <a:t>B</a:t>
            </a:r>
            <a:r>
              <a:rPr lang="en-US" sz="2400" b="1" dirty="0"/>
              <a:t>rain-</a:t>
            </a:r>
            <a:r>
              <a:rPr lang="en-FR" sz="2400" b="1"/>
              <a:t>M</a:t>
            </a:r>
            <a:r>
              <a:rPr lang="en-US" sz="2400" b="1" dirty="0" err="1"/>
              <a:t>achine</a:t>
            </a:r>
            <a:r>
              <a:rPr lang="en-US" sz="2400" b="1" dirty="0"/>
              <a:t>-</a:t>
            </a:r>
            <a:r>
              <a:rPr lang="en-FR" sz="2400" b="1"/>
              <a:t>I</a:t>
            </a:r>
            <a:r>
              <a:rPr lang="en-US" sz="2400" b="1" dirty="0" err="1"/>
              <a:t>nterface</a:t>
            </a:r>
            <a:r>
              <a:rPr lang="en-FR" sz="2400" b="1"/>
              <a:t>:</a:t>
            </a:r>
            <a:endParaRPr lang="en-US" sz="2400" b="1" dirty="0"/>
          </a:p>
          <a:p>
            <a:r>
              <a:rPr lang="en-US" sz="2400" b="1" dirty="0"/>
              <a:t>memristive neural network</a:t>
            </a:r>
          </a:p>
          <a:p>
            <a:r>
              <a:rPr lang="en-US" sz="2400" b="1" dirty="0"/>
              <a:t>zebra fish neural network</a:t>
            </a:r>
            <a:endParaRPr lang="en-FR" sz="2400" b="1" dirty="0"/>
          </a:p>
          <a:p>
            <a:r>
              <a:rPr lang="en-FR" sz="2400"/>
              <a:t>w/</a:t>
            </a:r>
            <a:r>
              <a:rPr lang="en-US" sz="2400" dirty="0"/>
              <a:t>G. </a:t>
            </a:r>
            <a:r>
              <a:rPr lang="en-FR" sz="2400"/>
              <a:t>Sumbre </a:t>
            </a:r>
            <a:r>
              <a:rPr lang="en-FR" sz="2400" dirty="0"/>
              <a:t>@ ENS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8C446A-DC47-2748-8E47-5E174F54F74B}"/>
              </a:ext>
            </a:extLst>
          </p:cNvPr>
          <p:cNvSpPr txBox="1"/>
          <p:nvPr/>
        </p:nvSpPr>
        <p:spPr>
          <a:xfrm>
            <a:off x="3816625" y="2997625"/>
            <a:ext cx="22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Brain of the zebra fish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305975-FD93-B242-9AC2-8F6BD3AA2F4D}"/>
              </a:ext>
            </a:extLst>
          </p:cNvPr>
          <p:cNvCxnSpPr>
            <a:cxnSpLocks/>
          </p:cNvCxnSpPr>
          <p:nvPr/>
        </p:nvCxnSpPr>
        <p:spPr>
          <a:xfrm flipH="1">
            <a:off x="8878958" y="4452730"/>
            <a:ext cx="538776" cy="1391478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2368540-A96F-1B40-9288-5E96D958DB17}"/>
              </a:ext>
            </a:extLst>
          </p:cNvPr>
          <p:cNvSpPr txBox="1"/>
          <p:nvPr/>
        </p:nvSpPr>
        <p:spPr>
          <a:xfrm>
            <a:off x="8017770" y="5848567"/>
            <a:ext cx="1748877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zebra fish under </a:t>
            </a:r>
          </a:p>
          <a:p>
            <a:r>
              <a:rPr lang="en-US" dirty="0"/>
              <a:t>the microscope</a:t>
            </a:r>
          </a:p>
        </p:txBody>
      </p:sp>
    </p:spTree>
    <p:extLst>
      <p:ext uri="{BB962C8B-B14F-4D97-AF65-F5344CB8AC3E}">
        <p14:creationId xmlns:p14="http://schemas.microsoft.com/office/powerpoint/2010/main" val="157364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ichard Feynman&amp;#39;s - Fransiskus X Ivan, Ph.D.">
            <a:extLst>
              <a:ext uri="{FF2B5EF4-FFF2-40B4-BE49-F238E27FC236}">
                <a16:creationId xmlns:a16="http://schemas.microsoft.com/office/drawing/2014/main" id="{A94F7B20-0B1D-DD4E-A70F-513EA6115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76" y="1095668"/>
            <a:ext cx="9093200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B62701-04C6-E720-CBA3-6AE57BE13AAC}"/>
              </a:ext>
            </a:extLst>
          </p:cNvPr>
          <p:cNvGrpSpPr/>
          <p:nvPr/>
        </p:nvGrpSpPr>
        <p:grpSpPr>
          <a:xfrm>
            <a:off x="2027626" y="481356"/>
            <a:ext cx="8563755" cy="1760070"/>
            <a:chOff x="2027626" y="1502632"/>
            <a:chExt cx="8563755" cy="17600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CF7B88-8C98-254E-BBC8-40AABAFF79B4}"/>
                </a:ext>
              </a:extLst>
            </p:cNvPr>
            <p:cNvSpPr/>
            <p:nvPr/>
          </p:nvSpPr>
          <p:spPr>
            <a:xfrm>
              <a:off x="3781778" y="2116944"/>
              <a:ext cx="3817257" cy="114575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B78008-AF2F-8042-A336-165E22A6538D}"/>
                </a:ext>
              </a:extLst>
            </p:cNvPr>
            <p:cNvSpPr txBox="1"/>
            <p:nvPr/>
          </p:nvSpPr>
          <p:spPr>
            <a:xfrm>
              <a:off x="2027626" y="1502632"/>
              <a:ext cx="85637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2800" i="1" dirty="0"/>
                <a:t>“What I cannot create, I do not understand” (R. Feynman)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355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828E04-A410-9ABD-640E-A3F49DEBA9DE}"/>
              </a:ext>
            </a:extLst>
          </p:cNvPr>
          <p:cNvSpPr txBox="1"/>
          <p:nvPr/>
        </p:nvSpPr>
        <p:spPr>
          <a:xfrm>
            <a:off x="4975760" y="3099460"/>
            <a:ext cx="1474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2355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3FE84-ED2F-524C-8350-6114C51AA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4000" dirty="0"/>
              <a:t>An analogy</a:t>
            </a:r>
            <a:br>
              <a:rPr lang="en-FR" sz="4000" dirty="0"/>
            </a:br>
            <a:endParaRPr lang="en-FR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B625EC-624B-354C-BE50-DED8B4CA1C99}"/>
              </a:ext>
            </a:extLst>
          </p:cNvPr>
          <p:cNvSpPr txBox="1"/>
          <p:nvPr/>
        </p:nvSpPr>
        <p:spPr>
          <a:xfrm>
            <a:off x="999744" y="2060448"/>
            <a:ext cx="97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Material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A811E4-F595-514A-973E-4FB7B5EDD506}"/>
              </a:ext>
            </a:extLst>
          </p:cNvPr>
          <p:cNvSpPr txBox="1"/>
          <p:nvPr/>
        </p:nvSpPr>
        <p:spPr>
          <a:xfrm>
            <a:off x="3487471" y="205182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Functionality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1DF293-FDEB-0C45-9C08-07B2D5669F14}"/>
              </a:ext>
            </a:extLst>
          </p:cNvPr>
          <p:cNvSpPr txBox="1"/>
          <p:nvPr/>
        </p:nvSpPr>
        <p:spPr>
          <a:xfrm>
            <a:off x="6093990" y="2038671"/>
            <a:ext cx="1597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State of matter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D2D3C-76EF-6F48-BACA-1398AD48AD93}"/>
              </a:ext>
            </a:extLst>
          </p:cNvPr>
          <p:cNvSpPr txBox="1"/>
          <p:nvPr/>
        </p:nvSpPr>
        <p:spPr>
          <a:xfrm>
            <a:off x="9513534" y="2036890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Modeling</a:t>
            </a:r>
          </a:p>
        </p:txBody>
      </p:sp>
      <p:pic>
        <p:nvPicPr>
          <p:cNvPr id="1026" name="Picture 2" descr="Image result for iron">
            <a:extLst>
              <a:ext uri="{FF2B5EF4-FFF2-40B4-BE49-F238E27FC236}">
                <a16:creationId xmlns:a16="http://schemas.microsoft.com/office/drawing/2014/main" id="{2F4666EC-CD3E-DF49-945A-CD463FB5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26" y="2631155"/>
            <a:ext cx="2144860" cy="120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ron">
            <a:extLst>
              <a:ext uri="{FF2B5EF4-FFF2-40B4-BE49-F238E27FC236}">
                <a16:creationId xmlns:a16="http://schemas.microsoft.com/office/drawing/2014/main" id="{77890CD9-07B8-AA43-9EA2-5FE389143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0" y="2429780"/>
            <a:ext cx="1105900" cy="1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iron magnet">
            <a:extLst>
              <a:ext uri="{FF2B5EF4-FFF2-40B4-BE49-F238E27FC236}">
                <a16:creationId xmlns:a16="http://schemas.microsoft.com/office/drawing/2014/main" id="{ABAFAE72-AE91-7F4E-AD3F-62E6F9F0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23" y="2433352"/>
            <a:ext cx="2154606" cy="154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gure">
            <a:extLst>
              <a:ext uri="{FF2B5EF4-FFF2-40B4-BE49-F238E27FC236}">
                <a16:creationId xmlns:a16="http://schemas.microsoft.com/office/drawing/2014/main" id="{3AC9991D-8078-FD4B-B61C-9F51E4B4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18" y="2495395"/>
            <a:ext cx="1817990" cy="17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ising model">
            <a:extLst>
              <a:ext uri="{FF2B5EF4-FFF2-40B4-BE49-F238E27FC236}">
                <a16:creationId xmlns:a16="http://schemas.microsoft.com/office/drawing/2014/main" id="{AEB0478F-A72E-0B43-A16F-2CC4DAB31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487" y="2429780"/>
            <a:ext cx="2021586" cy="144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ising model">
            <a:extLst>
              <a:ext uri="{FF2B5EF4-FFF2-40B4-BE49-F238E27FC236}">
                <a16:creationId xmlns:a16="http://schemas.microsoft.com/office/drawing/2014/main" id="{C7DAA911-8B31-0E45-81D7-FCC6AEAD5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65" y="2946154"/>
            <a:ext cx="1735133" cy="1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brain">
            <a:extLst>
              <a:ext uri="{FF2B5EF4-FFF2-40B4-BE49-F238E27FC236}">
                <a16:creationId xmlns:a16="http://schemas.microsoft.com/office/drawing/2014/main" id="{2880F313-663B-574D-8BAF-4C201A99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7" y="5008919"/>
            <a:ext cx="236707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brain">
            <a:extLst>
              <a:ext uri="{FF2B5EF4-FFF2-40B4-BE49-F238E27FC236}">
                <a16:creationId xmlns:a16="http://schemas.microsoft.com/office/drawing/2014/main" id="{039D29E7-6DDA-E84D-BFAC-93950E3B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0" y="4455969"/>
            <a:ext cx="1105900" cy="1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einstein">
            <a:extLst>
              <a:ext uri="{FF2B5EF4-FFF2-40B4-BE49-F238E27FC236}">
                <a16:creationId xmlns:a16="http://schemas.microsoft.com/office/drawing/2014/main" id="{55F4B572-3DEB-1C48-89AA-1C176824A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54" y="4929070"/>
            <a:ext cx="1876298" cy="140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eeg">
            <a:extLst>
              <a:ext uri="{FF2B5EF4-FFF2-40B4-BE49-F238E27FC236}">
                <a16:creationId xmlns:a16="http://schemas.microsoft.com/office/drawing/2014/main" id="{EA15086F-0870-D246-AFC5-901BE206C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963" y="4751774"/>
            <a:ext cx="2802637" cy="16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eeg">
            <a:extLst>
              <a:ext uri="{FF2B5EF4-FFF2-40B4-BE49-F238E27FC236}">
                <a16:creationId xmlns:a16="http://schemas.microsoft.com/office/drawing/2014/main" id="{D1552019-3F17-F849-8547-B18FA80C3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823" y="5047417"/>
            <a:ext cx="967777" cy="11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BD836D-2C53-5C4B-870A-1DDBDD6DB89A}"/>
              </a:ext>
            </a:extLst>
          </p:cNvPr>
          <p:cNvSpPr txBox="1"/>
          <p:nvPr/>
        </p:nvSpPr>
        <p:spPr>
          <a:xfrm>
            <a:off x="9959610" y="5066124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0728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neuron">
            <a:extLst>
              <a:ext uri="{FF2B5EF4-FFF2-40B4-BE49-F238E27FC236}">
                <a16:creationId xmlns:a16="http://schemas.microsoft.com/office/drawing/2014/main" id="{7412F7C9-47F1-6D4F-AE6B-DCC051057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193" y="1475232"/>
            <a:ext cx="4935220" cy="31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BD83ADE2-CAF7-E44F-BEE1-C0242DAA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168" y="3429000"/>
            <a:ext cx="2882152" cy="288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iron atom">
            <a:extLst>
              <a:ext uri="{FF2B5EF4-FFF2-40B4-BE49-F238E27FC236}">
                <a16:creationId xmlns:a16="http://schemas.microsoft.com/office/drawing/2014/main" id="{33398CFB-E75A-6E4A-A9E4-A32EEC355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" y="2239264"/>
            <a:ext cx="2478277" cy="238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0E8ED6D-18D6-8B4D-9C89-98EE74872D58}"/>
              </a:ext>
            </a:extLst>
          </p:cNvPr>
          <p:cNvCxnSpPr/>
          <p:nvPr/>
        </p:nvCxnSpPr>
        <p:spPr>
          <a:xfrm>
            <a:off x="957195" y="4822293"/>
            <a:ext cx="0" cy="8961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2D6FCC-D513-8047-9CBA-9B86BF92427D}"/>
              </a:ext>
            </a:extLst>
          </p:cNvPr>
          <p:cNvCxnSpPr>
            <a:cxnSpLocks/>
          </p:cNvCxnSpPr>
          <p:nvPr/>
        </p:nvCxnSpPr>
        <p:spPr>
          <a:xfrm flipV="1">
            <a:off x="1280283" y="4807053"/>
            <a:ext cx="0" cy="8961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Image result for action potential">
            <a:extLst>
              <a:ext uri="{FF2B5EF4-FFF2-40B4-BE49-F238E27FC236}">
                <a16:creationId xmlns:a16="http://schemas.microsoft.com/office/drawing/2014/main" id="{5BDC9998-693C-364E-8DBF-7D0F827C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40" y="4160012"/>
            <a:ext cx="3355123" cy="244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478105-54E7-0249-9DFF-0050E08001FE}"/>
              </a:ext>
            </a:extLst>
          </p:cNvPr>
          <p:cNvSpPr txBox="1"/>
          <p:nvPr/>
        </p:nvSpPr>
        <p:spPr>
          <a:xfrm>
            <a:off x="1645146" y="5070443"/>
            <a:ext cx="1491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FR" dirty="0"/>
              <a:t>agnetic spin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E8F4B6-3E84-A246-A374-12CF2C14F2F1}"/>
              </a:ext>
            </a:extLst>
          </p:cNvPr>
          <p:cNvSpPr txBox="1"/>
          <p:nvPr/>
        </p:nvSpPr>
        <p:spPr>
          <a:xfrm>
            <a:off x="603505" y="719328"/>
            <a:ext cx="2161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Degrees of freedom?</a:t>
            </a:r>
          </a:p>
          <a:p>
            <a:r>
              <a:rPr lang="en-FR" dirty="0"/>
              <a:t>Interactions?</a:t>
            </a:r>
          </a:p>
          <a:p>
            <a:r>
              <a:rPr lang="en-FR" dirty="0"/>
              <a:t>Networks?</a:t>
            </a:r>
          </a:p>
        </p:txBody>
      </p:sp>
      <p:pic>
        <p:nvPicPr>
          <p:cNvPr id="3080" name="Picture 8" descr="Image result for iron lattice structure">
            <a:extLst>
              <a:ext uri="{FF2B5EF4-FFF2-40B4-BE49-F238E27FC236}">
                <a16:creationId xmlns:a16="http://schemas.microsoft.com/office/drawing/2014/main" id="{807F3C0D-375B-D44E-9993-59AFB7F9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6" y="5890077"/>
            <a:ext cx="1664084" cy="83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F21444-FE5B-104E-A157-0DA9A99B0271}"/>
              </a:ext>
            </a:extLst>
          </p:cNvPr>
          <p:cNvSpPr txBox="1"/>
          <p:nvPr/>
        </p:nvSpPr>
        <p:spPr>
          <a:xfrm>
            <a:off x="2338788" y="6115629"/>
            <a:ext cx="85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lattices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908693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3FFC-7C28-A44E-8CCF-71E3CA9F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"/>
            <a:ext cx="10515600" cy="1325563"/>
          </a:xfrm>
        </p:spPr>
        <p:txBody>
          <a:bodyPr>
            <a:normAutofit/>
          </a:bodyPr>
          <a:lstStyle/>
          <a:p>
            <a:r>
              <a:rPr lang="en-FR" sz="4000" dirty="0"/>
              <a:t>Neural networks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785FDB-554B-C942-9C60-75A49E2E80D6}"/>
              </a:ext>
            </a:extLst>
          </p:cNvPr>
          <p:cNvGrpSpPr/>
          <p:nvPr/>
        </p:nvGrpSpPr>
        <p:grpSpPr>
          <a:xfrm>
            <a:off x="8443608" y="1860956"/>
            <a:ext cx="3357681" cy="4661837"/>
            <a:chOff x="83133" y="2040598"/>
            <a:chExt cx="3357681" cy="4584666"/>
          </a:xfrm>
        </p:grpSpPr>
        <p:pic>
          <p:nvPicPr>
            <p:cNvPr id="2050" name="Picture 2" descr="Image result for brainscales">
              <a:extLst>
                <a:ext uri="{FF2B5EF4-FFF2-40B4-BE49-F238E27FC236}">
                  <a16:creationId xmlns:a16="http://schemas.microsoft.com/office/drawing/2014/main" id="{FD66786F-A962-D844-9A57-2AAEA20D1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33" y="2918992"/>
              <a:ext cx="2667403" cy="2242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Image result for neuromorphic chip">
              <a:extLst>
                <a:ext uri="{FF2B5EF4-FFF2-40B4-BE49-F238E27FC236}">
                  <a16:creationId xmlns:a16="http://schemas.microsoft.com/office/drawing/2014/main" id="{5A4109AD-1EE3-194F-89AE-2912B7B24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834" y="4592248"/>
              <a:ext cx="2023980" cy="203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A8CE83-0BE2-8945-9B1C-F3CDE4B0A554}"/>
                </a:ext>
              </a:extLst>
            </p:cNvPr>
            <p:cNvSpPr txBox="1"/>
            <p:nvPr/>
          </p:nvSpPr>
          <p:spPr>
            <a:xfrm>
              <a:off x="204711" y="2040598"/>
              <a:ext cx="184731" cy="363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8E74B5B-F17C-3B47-A328-5DA6C623241F}"/>
              </a:ext>
            </a:extLst>
          </p:cNvPr>
          <p:cNvGrpSpPr/>
          <p:nvPr/>
        </p:nvGrpSpPr>
        <p:grpSpPr>
          <a:xfrm>
            <a:off x="64039" y="1325218"/>
            <a:ext cx="5250084" cy="5361160"/>
            <a:chOff x="7167625" y="1654057"/>
            <a:chExt cx="4855169" cy="4971207"/>
          </a:xfrm>
        </p:grpSpPr>
        <p:pic>
          <p:nvPicPr>
            <p:cNvPr id="2054" name="Picture 6" descr="Image result for neural network mathematical models">
              <a:extLst>
                <a:ext uri="{FF2B5EF4-FFF2-40B4-BE49-F238E27FC236}">
                  <a16:creationId xmlns:a16="http://schemas.microsoft.com/office/drawing/2014/main" id="{7CBE7A8D-DC1E-4742-A71D-90D2B9A85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1378" y="4937760"/>
              <a:ext cx="1995707" cy="168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Image result for adex model">
              <a:extLst>
                <a:ext uri="{FF2B5EF4-FFF2-40B4-BE49-F238E27FC236}">
                  <a16:creationId xmlns:a16="http://schemas.microsoft.com/office/drawing/2014/main" id="{78874F68-FAA4-5F46-889E-F273565EB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625" y="2281428"/>
              <a:ext cx="2844800" cy="288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Image result for adex model">
              <a:extLst>
                <a:ext uri="{FF2B5EF4-FFF2-40B4-BE49-F238E27FC236}">
                  <a16:creationId xmlns:a16="http://schemas.microsoft.com/office/drawing/2014/main" id="{B8C26308-EFDF-8542-A21C-D8050AD85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6809" y="2363764"/>
              <a:ext cx="1985985" cy="269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36F128-7270-154B-BEDC-063EA1979BDF}"/>
                </a:ext>
              </a:extLst>
            </p:cNvPr>
            <p:cNvSpPr txBox="1"/>
            <p:nvPr/>
          </p:nvSpPr>
          <p:spPr>
            <a:xfrm>
              <a:off x="7666545" y="1654057"/>
              <a:ext cx="41537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b="1" dirty="0"/>
                <a:t>Mathematical models</a:t>
              </a:r>
            </a:p>
            <a:p>
              <a:r>
                <a:rPr lang="en-GB" dirty="0"/>
                <a:t>Differential equations that are discretized</a:t>
              </a:r>
              <a:endParaRPr lang="en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B724A0C-AB09-2B4A-B490-AB0EF1225BF6}"/>
              </a:ext>
            </a:extLst>
          </p:cNvPr>
          <p:cNvSpPr/>
          <p:nvPr/>
        </p:nvSpPr>
        <p:spPr>
          <a:xfrm>
            <a:off x="8220431" y="1091742"/>
            <a:ext cx="37101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FR" b="1" dirty="0"/>
              <a:t>Neuromorphic chips </a:t>
            </a:r>
          </a:p>
          <a:p>
            <a:endParaRPr lang="en-FR" dirty="0"/>
          </a:p>
          <a:p>
            <a:r>
              <a:rPr lang="en-FR" dirty="0"/>
              <a:t>IBM </a:t>
            </a:r>
            <a:r>
              <a:rPr lang="en-FR" i="1" dirty="0"/>
              <a:t>TrueNorth</a:t>
            </a:r>
            <a:r>
              <a:rPr lang="en-FR" dirty="0"/>
              <a:t>, Intel </a:t>
            </a:r>
            <a:r>
              <a:rPr lang="en-FR" i="1" dirty="0"/>
              <a:t>Loihi</a:t>
            </a:r>
            <a:r>
              <a:rPr lang="en-FR" dirty="0"/>
              <a:t>, FPGAs</a:t>
            </a:r>
            <a:endParaRPr lang="en-FR" i="1" dirty="0"/>
          </a:p>
          <a:p>
            <a:r>
              <a:rPr lang="en-FR" i="1" dirty="0"/>
              <a:t>Conventional</a:t>
            </a:r>
            <a:r>
              <a:rPr lang="en-FR" dirty="0"/>
              <a:t> computers optimized to</a:t>
            </a:r>
          </a:p>
          <a:p>
            <a:r>
              <a:rPr lang="en-GB" dirty="0"/>
              <a:t>r</a:t>
            </a:r>
            <a:r>
              <a:rPr lang="en-FR" dirty="0"/>
              <a:t>un the mathematical models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2A9195-AAFF-F34D-B2DF-83DCFF2657D6}"/>
              </a:ext>
            </a:extLst>
          </p:cNvPr>
          <p:cNvGrpSpPr/>
          <p:nvPr/>
        </p:nvGrpSpPr>
        <p:grpSpPr>
          <a:xfrm>
            <a:off x="4822632" y="4318261"/>
            <a:ext cx="4639219" cy="2204532"/>
            <a:chOff x="5316202" y="4206318"/>
            <a:chExt cx="4639219" cy="2204532"/>
          </a:xfrm>
          <a:solidFill>
            <a:schemeClr val="bg1"/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82DA4E-5505-DE46-90F6-6BBB564A9237}"/>
                </a:ext>
              </a:extLst>
            </p:cNvPr>
            <p:cNvSpPr txBox="1"/>
            <p:nvPr/>
          </p:nvSpPr>
          <p:spPr>
            <a:xfrm>
              <a:off x="5316202" y="5210521"/>
              <a:ext cx="4639219" cy="120032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I</a:t>
              </a:r>
              <a:r>
                <a:rPr lang="en-FR" sz="2400" dirty="0"/>
                <a:t>s there an alternative route?</a:t>
              </a:r>
            </a:p>
            <a:p>
              <a:r>
                <a:rPr lang="en-GB" sz="2400" dirty="0"/>
                <a:t>M</a:t>
              </a:r>
              <a:r>
                <a:rPr lang="en-FR" sz="2400" dirty="0"/>
                <a:t>ake neurons directly in hardware!</a:t>
              </a:r>
            </a:p>
            <a:p>
              <a:r>
                <a:rPr lang="en-FR" sz="2400" b="1" dirty="0"/>
                <a:t>New neuromorphic functionalities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025B16-6CA2-194E-980E-11434449FD1A}"/>
                </a:ext>
              </a:extLst>
            </p:cNvPr>
            <p:cNvSpPr txBox="1"/>
            <p:nvPr/>
          </p:nvSpPr>
          <p:spPr>
            <a:xfrm>
              <a:off x="6305393" y="4206318"/>
              <a:ext cx="2408608" cy="95410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FR" sz="2000" b="1" dirty="0"/>
                <a:t>AI driven</a:t>
              </a:r>
            </a:p>
            <a:p>
              <a:r>
                <a:rPr lang="en-FR" dirty="0"/>
                <a:t>Long-time simulations</a:t>
              </a:r>
            </a:p>
            <a:p>
              <a:r>
                <a:rPr lang="en-GB" dirty="0"/>
                <a:t>M</a:t>
              </a:r>
              <a:r>
                <a:rPr lang="en-FR" dirty="0"/>
                <a:t>athematical artifacts?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05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0AECAC-25B1-32EF-D393-2CC0B781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31" y="320433"/>
            <a:ext cx="10521538" cy="3158534"/>
          </a:xfrm>
        </p:spPr>
        <p:txBody>
          <a:bodyPr>
            <a:normAutofit/>
          </a:bodyPr>
          <a:lstStyle/>
          <a:p>
            <a:r>
              <a:rPr lang="en-FR" sz="4000" b="1"/>
              <a:t>Neuromorphic materials</a:t>
            </a:r>
            <a:br>
              <a:rPr lang="en-FR"/>
            </a:br>
            <a:r>
              <a:rPr lang="en-FR" sz="2800" b="1"/>
              <a:t>resistive switching &amp; </a:t>
            </a:r>
            <a:r>
              <a:rPr lang="en-FR" sz="2800" b="1" i="1"/>
              <a:t>memristors</a:t>
            </a:r>
            <a:br>
              <a:rPr lang="en-FR" sz="2800" i="1"/>
            </a:br>
            <a:br>
              <a:rPr lang="en-FR" sz="2800" i="1"/>
            </a:br>
            <a:r>
              <a:rPr lang="en-FR" sz="2400"/>
              <a:t>memory + resistors</a:t>
            </a:r>
            <a:br>
              <a:rPr lang="en-FR" sz="2400"/>
            </a:br>
            <a:r>
              <a:rPr lang="en-FR" sz="2400"/>
              <a:t>sudden change in resistance under applied electric field (voltage)</a:t>
            </a:r>
            <a:br>
              <a:rPr lang="en-FR" sz="2400" i="1"/>
            </a:br>
            <a:r>
              <a:rPr lang="en-FR" sz="2400"/>
              <a:t>hysteresis in the </a:t>
            </a:r>
            <a:r>
              <a:rPr lang="en-FR" sz="2400" i="1"/>
              <a:t>I-V</a:t>
            </a:r>
            <a:br>
              <a:rPr lang="en-FR" sz="2400" i="1"/>
            </a:br>
            <a:endParaRPr lang="en-FR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FB4717-D159-AE0E-F6D8-513C3EC31718}"/>
              </a:ext>
            </a:extLst>
          </p:cNvPr>
          <p:cNvSpPr txBox="1"/>
          <p:nvPr/>
        </p:nvSpPr>
        <p:spPr>
          <a:xfrm>
            <a:off x="2465338" y="3583250"/>
            <a:ext cx="7518901" cy="2308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algn="ctr"/>
            <a:r>
              <a:rPr lang="en-FR" sz="2400"/>
              <a:t>Electric </a:t>
            </a:r>
            <a:r>
              <a:rPr lang="en-FR" sz="2400" dirty="0"/>
              <a:t>breakdown in </a:t>
            </a:r>
            <a:r>
              <a:rPr lang="en-FR" sz="2400" b="1" dirty="0">
                <a:solidFill>
                  <a:srgbClr val="FF0000"/>
                </a:solidFill>
              </a:rPr>
              <a:t>Mott insulators</a:t>
            </a:r>
            <a:r>
              <a:rPr lang="en-FR" sz="2400" dirty="0"/>
              <a:t>: </a:t>
            </a:r>
          </a:p>
          <a:p>
            <a:pPr algn="ctr"/>
            <a:r>
              <a:rPr lang="en-GB" sz="2400" i="1" dirty="0"/>
              <a:t>v</a:t>
            </a:r>
            <a:r>
              <a:rPr lang="en-FR" sz="2400" i="1" dirty="0"/>
              <a:t>olatile effect</a:t>
            </a:r>
          </a:p>
          <a:p>
            <a:pPr algn="ctr"/>
            <a:endParaRPr lang="en-US" sz="2400" dirty="0"/>
          </a:p>
          <a:p>
            <a:pPr algn="ctr"/>
            <a:r>
              <a:rPr lang="en-FR" sz="2400"/>
              <a:t>a </a:t>
            </a:r>
            <a:r>
              <a:rPr lang="en-FR" sz="2400" dirty="0"/>
              <a:t>new (and unexpected) </a:t>
            </a:r>
            <a:r>
              <a:rPr lang="en-FR" sz="2400"/>
              <a:t>neuromorphic functionality</a:t>
            </a:r>
            <a:endParaRPr lang="en-US" sz="2400" dirty="0"/>
          </a:p>
          <a:p>
            <a:endParaRPr lang="en-FR" sz="2400" dirty="0"/>
          </a:p>
        </p:txBody>
      </p:sp>
    </p:spTree>
    <p:extLst>
      <p:ext uri="{BB962C8B-B14F-4D97-AF65-F5344CB8AC3E}">
        <p14:creationId xmlns:p14="http://schemas.microsoft.com/office/powerpoint/2010/main" val="2517405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DE20384-61C6-884B-AF8C-B6A746CD9EA7}"/>
              </a:ext>
            </a:extLst>
          </p:cNvPr>
          <p:cNvGrpSpPr/>
          <p:nvPr/>
        </p:nvGrpSpPr>
        <p:grpSpPr>
          <a:xfrm>
            <a:off x="464141" y="2238886"/>
            <a:ext cx="10371116" cy="4129518"/>
            <a:chOff x="464141" y="2238886"/>
            <a:chExt cx="10371116" cy="41295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52E0701-3E62-B221-03C5-6B602292D8E6}"/>
                </a:ext>
              </a:extLst>
            </p:cNvPr>
            <p:cNvGrpSpPr/>
            <p:nvPr/>
          </p:nvGrpSpPr>
          <p:grpSpPr>
            <a:xfrm>
              <a:off x="1013196" y="3465670"/>
              <a:ext cx="9822061" cy="2902734"/>
              <a:chOff x="1062032" y="3603923"/>
              <a:chExt cx="9822061" cy="290273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6708A0C-CEA4-D8DA-DDB7-D72B2F025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62032" y="3603923"/>
                <a:ext cx="3931469" cy="2902734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8A027B-D0D3-16DE-8E71-DCC3490D8D3B}"/>
                  </a:ext>
                </a:extLst>
              </p:cNvPr>
              <p:cNvSpPr txBox="1"/>
              <p:nvPr/>
            </p:nvSpPr>
            <p:spPr>
              <a:xfrm>
                <a:off x="5356196" y="3761626"/>
                <a:ext cx="3931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/>
                  <a:t>Strongly Correlated Material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/>
                  <a:t>Famous </a:t>
                </a:r>
                <a:r>
                  <a:rPr lang="en-FR" dirty="0"/>
                  <a:t>High Tc Superconductors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00068C-92D3-C90A-A6E5-D7CDE0EABAD6}"/>
                  </a:ext>
                </a:extLst>
              </p:cNvPr>
              <p:cNvSpPr txBox="1"/>
              <p:nvPr/>
            </p:nvSpPr>
            <p:spPr>
              <a:xfrm>
                <a:off x="4993501" y="5648848"/>
                <a:ext cx="19822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/>
                  <a:t>Acha, Camjayi @ UBA</a:t>
                </a:r>
              </a:p>
              <a:p>
                <a:r>
                  <a:rPr lang="en-FR" sz="1600" dirty="0"/>
                  <a:t>Phys Rev Lett (2014)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059826C-F4AF-86FD-9140-4F139E73B7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75708" y="3780270"/>
                <a:ext cx="1108385" cy="1459970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5DA447-36BC-F623-C727-1A6952DDE2FB}"/>
                </a:ext>
              </a:extLst>
            </p:cNvPr>
            <p:cNvSpPr txBox="1"/>
            <p:nvPr/>
          </p:nvSpPr>
          <p:spPr>
            <a:xfrm>
              <a:off x="464141" y="2238886"/>
              <a:ext cx="52967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2800" b="1"/>
                <a:t>Mott Materials</a:t>
              </a:r>
              <a:r>
                <a:rPr lang="en-US" sz="2800" b="1" dirty="0"/>
                <a:t> (quantum matter)</a:t>
              </a:r>
              <a:endParaRPr lang="en-FR" sz="28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6C9627-EF83-2393-3521-789949107E74}"/>
                </a:ext>
              </a:extLst>
            </p:cNvPr>
            <p:cNvSpPr txBox="1"/>
            <p:nvPr/>
          </p:nvSpPr>
          <p:spPr>
            <a:xfrm>
              <a:off x="5760847" y="2323011"/>
              <a:ext cx="4868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S</a:t>
              </a:r>
              <a:r>
                <a:rPr lang="en-FR" b="1" dirty="0"/>
                <a:t>hould be metals….  </a:t>
              </a:r>
              <a:r>
                <a:rPr lang="en-GB" b="1" dirty="0"/>
                <a:t>B</a:t>
              </a:r>
              <a:r>
                <a:rPr lang="en-FR" b="1" dirty="0"/>
                <a:t>ut are insulators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9E1128-234E-424D-B6C3-9AC6B9469AC4}"/>
                </a:ext>
              </a:extLst>
            </p:cNvPr>
            <p:cNvSpPr txBox="1"/>
            <p:nvPr/>
          </p:nvSpPr>
          <p:spPr>
            <a:xfrm>
              <a:off x="1167488" y="2862604"/>
              <a:ext cx="386593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insulator to metal (1</a:t>
              </a:r>
              <a:r>
                <a:rPr lang="en-US" b="1" baseline="30000" dirty="0"/>
                <a:t>st</a:t>
              </a:r>
              <a:r>
                <a:rPr lang="en-US" b="1" dirty="0"/>
                <a:t> order) transition</a:t>
              </a:r>
            </a:p>
            <a:p>
              <a:pPr algn="ctr"/>
              <a:r>
                <a:rPr lang="en-US" sz="1600" dirty="0"/>
                <a:t>10 orders of magnitude!!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4ABB73C-A55F-934B-AA6D-2435E5349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96" y="241596"/>
            <a:ext cx="1681446" cy="12062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1B7988F-EE29-A74C-B31D-2F8374A37C9C}"/>
              </a:ext>
            </a:extLst>
          </p:cNvPr>
          <p:cNvSpPr txBox="1"/>
          <p:nvPr/>
        </p:nvSpPr>
        <p:spPr>
          <a:xfrm>
            <a:off x="3100448" y="463521"/>
            <a:ext cx="503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Ordinary matter:</a:t>
            </a:r>
          </a:p>
          <a:p>
            <a:r>
              <a:rPr lang="en-US" dirty="0"/>
              <a:t>cable made of metal (copper) and insulator (plastic)</a:t>
            </a:r>
          </a:p>
        </p:txBody>
      </p:sp>
    </p:spTree>
    <p:extLst>
      <p:ext uri="{BB962C8B-B14F-4D97-AF65-F5344CB8AC3E}">
        <p14:creationId xmlns:p14="http://schemas.microsoft.com/office/powerpoint/2010/main" val="315818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0CE146-A9DB-4F1A-C293-4291ACD9A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203" y="2922830"/>
            <a:ext cx="1705674" cy="22467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30B197-F93D-76BF-DDA8-3E765208EA2B}"/>
              </a:ext>
            </a:extLst>
          </p:cNvPr>
          <p:cNvSpPr txBox="1"/>
          <p:nvPr/>
        </p:nvSpPr>
        <p:spPr>
          <a:xfrm>
            <a:off x="282436" y="897466"/>
            <a:ext cx="6588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Surprise: Electrically driven Mott transition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CC034-99FB-A769-ACDC-6AB874ACF307}"/>
              </a:ext>
            </a:extLst>
          </p:cNvPr>
          <p:cNvSpPr txBox="1"/>
          <p:nvPr/>
        </p:nvSpPr>
        <p:spPr>
          <a:xfrm>
            <a:off x="5965174" y="6290843"/>
            <a:ext cx="528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800" dirty="0">
                <a:solidFill>
                  <a:srgbClr val="FF0000"/>
                </a:solidFill>
              </a:rPr>
              <a:t>How about a non trivial validation?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3116E2-0208-D244-AF74-38C239891B43}"/>
              </a:ext>
            </a:extLst>
          </p:cNvPr>
          <p:cNvGrpSpPr/>
          <p:nvPr/>
        </p:nvGrpSpPr>
        <p:grpSpPr>
          <a:xfrm>
            <a:off x="282436" y="2165817"/>
            <a:ext cx="3285454" cy="3559894"/>
            <a:chOff x="8775697" y="3163537"/>
            <a:chExt cx="3285454" cy="355989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DD9F3CF-BCB5-1E3D-307E-FF3F6DAF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5697" y="3248150"/>
              <a:ext cx="3285454" cy="34752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C4BAFD-6F38-B5EC-186D-DE59C21CEB96}"/>
                </a:ext>
              </a:extLst>
            </p:cNvPr>
            <p:cNvSpPr txBox="1"/>
            <p:nvPr/>
          </p:nvSpPr>
          <p:spPr>
            <a:xfrm>
              <a:off x="10580337" y="3163537"/>
              <a:ext cx="1085618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V</a:t>
              </a:r>
              <a:r>
                <a:rPr lang="en-FR" dirty="0"/>
                <a:t>olatile </a:t>
              </a:r>
            </a:p>
            <a:p>
              <a:r>
                <a:rPr lang="en-GB" dirty="0"/>
                <a:t>R</a:t>
              </a:r>
              <a:r>
                <a:rPr lang="en-FR" dirty="0"/>
                <a:t>esistive</a:t>
              </a:r>
            </a:p>
            <a:p>
              <a:r>
                <a:rPr lang="en-FR" dirty="0"/>
                <a:t>transition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95ED246-0D6B-3911-A85E-EB241AB34BC1}"/>
              </a:ext>
            </a:extLst>
          </p:cNvPr>
          <p:cNvGrpSpPr/>
          <p:nvPr/>
        </p:nvGrpSpPr>
        <p:grpSpPr>
          <a:xfrm>
            <a:off x="3357349" y="331548"/>
            <a:ext cx="8766851" cy="5778612"/>
            <a:chOff x="3357349" y="331548"/>
            <a:chExt cx="8766851" cy="577861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4894D7-D9F7-008B-CA48-0C618D4249C7}"/>
                </a:ext>
              </a:extLst>
            </p:cNvPr>
            <p:cNvGrpSpPr/>
            <p:nvPr/>
          </p:nvGrpSpPr>
          <p:grpSpPr>
            <a:xfrm>
              <a:off x="3357349" y="1889253"/>
              <a:ext cx="8079475" cy="4220907"/>
              <a:chOff x="4279392" y="1132438"/>
              <a:chExt cx="7792968" cy="422090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E139EBE-0ABB-F223-B41A-52AE246EE8B3}"/>
                  </a:ext>
                </a:extLst>
              </p:cNvPr>
              <p:cNvGrpSpPr/>
              <p:nvPr/>
            </p:nvGrpSpPr>
            <p:grpSpPr>
              <a:xfrm>
                <a:off x="4279392" y="1132438"/>
                <a:ext cx="7792968" cy="4220907"/>
                <a:chOff x="31312" y="1379737"/>
                <a:chExt cx="8493176" cy="4306592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60B410C3-862D-ADC7-4CD6-0464B28FCC7E}"/>
                    </a:ext>
                  </a:extLst>
                </p:cNvPr>
                <p:cNvSpPr/>
                <p:nvPr/>
              </p:nvSpPr>
              <p:spPr>
                <a:xfrm>
                  <a:off x="31312" y="4200980"/>
                  <a:ext cx="316145" cy="927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D1A8A1BD-A4EA-91B2-A630-5847DBBDC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9641" y="1863417"/>
                  <a:ext cx="7223667" cy="1614579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A5FB47C4-D99C-EE0B-8AD7-608F0E2E7B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1427" y="1379737"/>
                  <a:ext cx="4115034" cy="421224"/>
                </a:xfrm>
                <a:prstGeom prst="rect">
                  <a:avLst/>
                </a:prstGeom>
              </p:spPr>
            </p:pic>
            <p:grpSp>
              <p:nvGrpSpPr>
                <p:cNvPr id="19" name="Group 403">
                  <a:extLst>
                    <a:ext uri="{FF2B5EF4-FFF2-40B4-BE49-F238E27FC236}">
                      <a16:creationId xmlns:a16="http://schemas.microsoft.com/office/drawing/2014/main" id="{5F0F9326-3196-D0B3-6EC8-7A71197438C1}"/>
                    </a:ext>
                  </a:extLst>
                </p:cNvPr>
                <p:cNvGrpSpPr/>
                <p:nvPr/>
              </p:nvGrpSpPr>
              <p:grpSpPr>
                <a:xfrm>
                  <a:off x="389641" y="3750397"/>
                  <a:ext cx="8134847" cy="1464219"/>
                  <a:chOff x="0" y="0"/>
                  <a:chExt cx="8134845" cy="1464218"/>
                </a:xfrm>
              </p:grpSpPr>
              <p:pic>
                <p:nvPicPr>
                  <p:cNvPr id="20" name="image57.png">
                    <a:extLst>
                      <a:ext uri="{FF2B5EF4-FFF2-40B4-BE49-F238E27FC236}">
                        <a16:creationId xmlns:a16="http://schemas.microsoft.com/office/drawing/2014/main" id="{1473BD82-1DF8-645E-0637-428289D24828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" y="-1"/>
                    <a:ext cx="4037422" cy="14543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" name="image58.png">
                    <a:extLst>
                      <a:ext uri="{FF2B5EF4-FFF2-40B4-BE49-F238E27FC236}">
                        <a16:creationId xmlns:a16="http://schemas.microsoft.com/office/drawing/2014/main" id="{CBE1CAA3-1483-B21F-AD78-D12723EE4A3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037420" y="0"/>
                    <a:ext cx="4097426" cy="146421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1E1B08B-1C9D-CE15-A871-8B3EEF4B7CD8}"/>
                    </a:ext>
                  </a:extLst>
                </p:cNvPr>
                <p:cNvSpPr txBox="1"/>
                <p:nvPr/>
              </p:nvSpPr>
              <p:spPr>
                <a:xfrm>
                  <a:off x="1966201" y="3171120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FR" dirty="0"/>
                    <a:t>2013</a:t>
                  </a:r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5ACCF811-0ABA-9D86-3A73-D9CBE7F1C78F}"/>
                    </a:ext>
                  </a:extLst>
                </p:cNvPr>
                <p:cNvSpPr/>
                <p:nvPr/>
              </p:nvSpPr>
              <p:spPr>
                <a:xfrm>
                  <a:off x="389640" y="3657600"/>
                  <a:ext cx="1000248" cy="927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F6AF2D3-E739-E728-63B9-9808B4EEE98C}"/>
                    </a:ext>
                  </a:extLst>
                </p:cNvPr>
                <p:cNvSpPr/>
                <p:nvPr/>
              </p:nvSpPr>
              <p:spPr>
                <a:xfrm>
                  <a:off x="377448" y="5202353"/>
                  <a:ext cx="1000248" cy="927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2E63BD8D-E93B-AF1C-5554-19FBD29351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8804" y="5295149"/>
                  <a:ext cx="0" cy="39118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1340787C-C2B9-F9B2-AE06-175A42811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58415" y="5686329"/>
                  <a:ext cx="657945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EAC04B81-F2E1-0877-91D3-2E38B2BBF1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9007" y="4404407"/>
                  <a:ext cx="3882" cy="128192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863E76E-EE72-3FF1-87E0-078268E01343}"/>
                    </a:ext>
                  </a:extLst>
                </p:cNvPr>
                <p:cNvGrpSpPr/>
                <p:nvPr/>
              </p:nvGrpSpPr>
              <p:grpSpPr>
                <a:xfrm flipV="1">
                  <a:off x="164049" y="3477995"/>
                  <a:ext cx="675915" cy="690429"/>
                  <a:chOff x="354057" y="4870704"/>
                  <a:chExt cx="675915" cy="968025"/>
                </a:xfrm>
              </p:grpSpPr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11127EFC-FB10-2821-9AB3-DEC508E922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29972" y="5447549"/>
                    <a:ext cx="0" cy="39118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4FE6F4BA-E403-BF69-B92A-EFF1746BA2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59583" y="5838729"/>
                    <a:ext cx="657945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382C033D-F32E-E414-40C0-2CE7D7707E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4057" y="4870704"/>
                    <a:ext cx="0" cy="968025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9B38891-9EA0-B812-67E6-9B25829A98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475" y="4404407"/>
                  <a:ext cx="25272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4EE271-D388-534D-1A27-A1639C1D2D36}"/>
                  </a:ext>
                </a:extLst>
              </p:cNvPr>
              <p:cNvSpPr/>
              <p:nvPr/>
            </p:nvSpPr>
            <p:spPr>
              <a:xfrm>
                <a:off x="6460459" y="3178355"/>
                <a:ext cx="1960210" cy="2958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69E9AC1-FDDE-E916-BC49-67276149DCB5}"/>
                </a:ext>
              </a:extLst>
            </p:cNvPr>
            <p:cNvGrpSpPr/>
            <p:nvPr/>
          </p:nvGrpSpPr>
          <p:grpSpPr>
            <a:xfrm>
              <a:off x="10366603" y="331548"/>
              <a:ext cx="1757597" cy="2383212"/>
              <a:chOff x="514350" y="414338"/>
              <a:chExt cx="2181559" cy="307173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97CEB1F-6562-2825-3845-B1C652BCD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1534" y="1184815"/>
                <a:ext cx="1970823" cy="2301261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83BEEC-D56B-9F03-CF21-EB1F3F372618}"/>
                  </a:ext>
                </a:extLst>
              </p:cNvPr>
              <p:cNvSpPr txBox="1"/>
              <p:nvPr/>
            </p:nvSpPr>
            <p:spPr>
              <a:xfrm>
                <a:off x="514350" y="414338"/>
                <a:ext cx="2181559" cy="674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M</a:t>
                </a:r>
                <a:r>
                  <a:rPr lang="en-FR" sz="1400" dirty="0"/>
                  <a:t>etastability of the </a:t>
                </a:r>
              </a:p>
              <a:p>
                <a:r>
                  <a:rPr lang="en-FR" sz="1400" dirty="0"/>
                  <a:t>1st order MIT (DMFT)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143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7FD950D-1063-665D-F171-581FDB620CC4}"/>
              </a:ext>
            </a:extLst>
          </p:cNvPr>
          <p:cNvGrpSpPr/>
          <p:nvPr/>
        </p:nvGrpSpPr>
        <p:grpSpPr>
          <a:xfrm>
            <a:off x="3004897" y="1036346"/>
            <a:ext cx="5438330" cy="3229455"/>
            <a:chOff x="76197" y="2951284"/>
            <a:chExt cx="5438330" cy="3229455"/>
          </a:xfrm>
        </p:grpSpPr>
        <p:pic>
          <p:nvPicPr>
            <p:cNvPr id="5" name="image59.png">
              <a:extLst>
                <a:ext uri="{FF2B5EF4-FFF2-40B4-BE49-F238E27FC236}">
                  <a16:creationId xmlns:a16="http://schemas.microsoft.com/office/drawing/2014/main" id="{7FF60EF7-CBAE-1D02-288A-A94D57F5044F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359249" y="2951284"/>
              <a:ext cx="4155278" cy="12991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Shape 428">
              <a:extLst>
                <a:ext uri="{FF2B5EF4-FFF2-40B4-BE49-F238E27FC236}">
                  <a16:creationId xmlns:a16="http://schemas.microsoft.com/office/drawing/2014/main" id="{02B903E0-DF17-8675-391A-8EF5208810F5}"/>
                </a:ext>
              </a:extLst>
            </p:cNvPr>
            <p:cNvSpPr/>
            <p:nvPr/>
          </p:nvSpPr>
          <p:spPr>
            <a:xfrm>
              <a:off x="125596" y="3422820"/>
              <a:ext cx="1154161" cy="624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 lvl="0"/>
              <a:r>
                <a:t>Model</a:t>
              </a:r>
            </a:p>
            <a:p>
              <a:pPr lvl="0"/>
              <a:r>
                <a:t>prediction</a:t>
              </a:r>
            </a:p>
          </p:txBody>
        </p:sp>
        <p:pic>
          <p:nvPicPr>
            <p:cNvPr id="9" name="image61.png">
              <a:extLst>
                <a:ext uri="{FF2B5EF4-FFF2-40B4-BE49-F238E27FC236}">
                  <a16:creationId xmlns:a16="http://schemas.microsoft.com/office/drawing/2014/main" id="{9643D990-51FA-71F0-BEAC-5D662A51AB9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359250" y="4848167"/>
              <a:ext cx="4117179" cy="13325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Shape 431">
              <a:extLst>
                <a:ext uri="{FF2B5EF4-FFF2-40B4-BE49-F238E27FC236}">
                  <a16:creationId xmlns:a16="http://schemas.microsoft.com/office/drawing/2014/main" id="{12A71801-6F9E-A68E-04DE-27B9E3CF14D8}"/>
                </a:ext>
              </a:extLst>
            </p:cNvPr>
            <p:cNvSpPr/>
            <p:nvPr/>
          </p:nvSpPr>
          <p:spPr>
            <a:xfrm>
              <a:off x="76197" y="5014331"/>
              <a:ext cx="1277167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/>
              <a:r>
                <a:t>Experiment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CF8997-3563-57E1-ECFE-A228CA5369CC}"/>
              </a:ext>
            </a:extLst>
          </p:cNvPr>
          <p:cNvSpPr txBox="1"/>
          <p:nvPr/>
        </p:nvSpPr>
        <p:spPr>
          <a:xfrm>
            <a:off x="1751722" y="4791711"/>
            <a:ext cx="9087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Electric p</a:t>
            </a:r>
            <a:r>
              <a:rPr lang="en-FR" sz="2400" dirty="0"/>
              <a:t>ulses provoke a collapse of resistance, then a surge of current!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3CDCBC-BC57-D0C9-7E01-F5B59169012F}"/>
              </a:ext>
            </a:extLst>
          </p:cNvPr>
          <p:cNvSpPr txBox="1"/>
          <p:nvPr/>
        </p:nvSpPr>
        <p:spPr>
          <a:xfrm>
            <a:off x="4526968" y="5599978"/>
            <a:ext cx="3537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</a:t>
            </a:r>
            <a:r>
              <a:rPr lang="en-GB" sz="2800" baseline="30000" dirty="0"/>
              <a:t>st</a:t>
            </a:r>
            <a:r>
              <a:rPr lang="en-GB" sz="2800" dirty="0"/>
              <a:t>  A</a:t>
            </a:r>
            <a:r>
              <a:rPr lang="en-FR" sz="2800" dirty="0"/>
              <a:t>ha! </a:t>
            </a:r>
            <a:r>
              <a:rPr lang="en-GB" sz="2800" dirty="0"/>
              <a:t>M</a:t>
            </a:r>
            <a:r>
              <a:rPr lang="en-FR" sz="2800" dirty="0"/>
              <a:t>oment   !!!!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88A3BC-02C6-EE6A-741B-5B77A8C47A06}"/>
              </a:ext>
            </a:extLst>
          </p:cNvPr>
          <p:cNvGrpSpPr/>
          <p:nvPr/>
        </p:nvGrpSpPr>
        <p:grpSpPr>
          <a:xfrm>
            <a:off x="514350" y="414338"/>
            <a:ext cx="2206758" cy="3071738"/>
            <a:chOff x="514350" y="414338"/>
            <a:chExt cx="2206758" cy="30717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143EF0-B4EE-4B5A-02C9-24C8C7C0E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534" y="1184815"/>
              <a:ext cx="1970823" cy="230126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F79E35A-C362-4DEC-8A7C-F92DC6C83940}"/>
                </a:ext>
              </a:extLst>
            </p:cNvPr>
            <p:cNvSpPr txBox="1"/>
            <p:nvPr/>
          </p:nvSpPr>
          <p:spPr>
            <a:xfrm>
              <a:off x="514350" y="414338"/>
              <a:ext cx="22067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</a:t>
              </a:r>
              <a:r>
                <a:rPr lang="en-FR" dirty="0"/>
                <a:t>etastability of the </a:t>
              </a:r>
            </a:p>
            <a:p>
              <a:r>
                <a:rPr lang="en-FR" dirty="0"/>
                <a:t>1st order MIT (DMFT)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840A2A-0A08-6E7D-8C5D-190E671EA132}"/>
              </a:ext>
            </a:extLst>
          </p:cNvPr>
          <p:cNvCxnSpPr/>
          <p:nvPr/>
        </p:nvCxnSpPr>
        <p:spPr>
          <a:xfrm>
            <a:off x="5362222" y="1507882"/>
            <a:ext cx="2935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E7641C-D77D-421F-BB62-CD6CF6C96134}"/>
              </a:ext>
            </a:extLst>
          </p:cNvPr>
          <p:cNvSpPr txBox="1"/>
          <p:nvPr/>
        </p:nvSpPr>
        <p:spPr>
          <a:xfrm>
            <a:off x="5325126" y="1091622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>
                <a:solidFill>
                  <a:srgbClr val="0070C0"/>
                </a:solidFill>
                <a:latin typeface="Symbol" pitchFamily="2" charset="2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61145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euron - Wikipedia">
            <a:extLst>
              <a:ext uri="{FF2B5EF4-FFF2-40B4-BE49-F238E27FC236}">
                <a16:creationId xmlns:a16="http://schemas.microsoft.com/office/drawing/2014/main" id="{8F0F0896-0598-A60C-E3BF-4DCE905A1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44" y="1210848"/>
            <a:ext cx="6524449" cy="420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69144-BB36-4B8C-C984-6E4AAD9B2D9B}"/>
              </a:ext>
            </a:extLst>
          </p:cNvPr>
          <p:cNvSpPr txBox="1"/>
          <p:nvPr/>
        </p:nvSpPr>
        <p:spPr>
          <a:xfrm>
            <a:off x="146756" y="1129860"/>
            <a:ext cx="4273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i</a:t>
            </a:r>
            <a:r>
              <a:rPr lang="en-FR" sz="2800" dirty="0"/>
              <a:t>t is like what </a:t>
            </a:r>
            <a:r>
              <a:rPr lang="en-FR" sz="2800" b="1" dirty="0"/>
              <a:t>neurons</a:t>
            </a:r>
            <a:r>
              <a:rPr lang="en-FR" sz="2800" dirty="0"/>
              <a:t> do 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B5B05F-BE87-C962-CAC4-3B51F3467099}"/>
              </a:ext>
            </a:extLst>
          </p:cNvPr>
          <p:cNvSpPr txBox="1"/>
          <p:nvPr/>
        </p:nvSpPr>
        <p:spPr>
          <a:xfrm>
            <a:off x="146756" y="1860545"/>
            <a:ext cx="302659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FR" dirty="0"/>
              <a:t> neuron is a cell</a:t>
            </a:r>
          </a:p>
          <a:p>
            <a:r>
              <a:rPr lang="en-GB" dirty="0"/>
              <a:t>G</a:t>
            </a:r>
            <a:r>
              <a:rPr lang="en-FR" dirty="0"/>
              <a:t>enerates and communicates </a:t>
            </a:r>
          </a:p>
          <a:p>
            <a:r>
              <a:rPr lang="en-GB" dirty="0"/>
              <a:t>t</a:t>
            </a:r>
            <a:r>
              <a:rPr lang="en-FR" dirty="0"/>
              <a:t>hrough </a:t>
            </a:r>
            <a:r>
              <a:rPr lang="en-GB" dirty="0"/>
              <a:t>e</a:t>
            </a:r>
            <a:r>
              <a:rPr lang="en-FR" dirty="0"/>
              <a:t>lectric signals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197FF-B9FB-8E85-38A8-280D34B47E09}"/>
              </a:ext>
            </a:extLst>
          </p:cNvPr>
          <p:cNvSpPr txBox="1"/>
          <p:nvPr/>
        </p:nvSpPr>
        <p:spPr>
          <a:xfrm>
            <a:off x="10340093" y="1653080"/>
            <a:ext cx="132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FR" dirty="0"/>
              <a:t>ext neuron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67D240-8D79-40C7-0A8E-0647512B9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23" y="1335027"/>
            <a:ext cx="1165953" cy="92262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7904A4-1AA4-25B8-FBD3-DAB525617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719" y="3314880"/>
            <a:ext cx="1535135" cy="103289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78499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5075</TotalTime>
  <Words>633</Words>
  <Application>Microsoft Macintosh PowerPoint</Application>
  <PresentationFormat>Widescreen</PresentationFormat>
  <Paragraphs>119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Wingdings</vt:lpstr>
      <vt:lpstr>Office Theme</vt:lpstr>
      <vt:lpstr>Solid State Neuroscience</vt:lpstr>
      <vt:lpstr>An analogy </vt:lpstr>
      <vt:lpstr>PowerPoint Presentation</vt:lpstr>
      <vt:lpstr>Neural networks</vt:lpstr>
      <vt:lpstr>Neuromorphic materials resistive switching &amp; memristors  memory + resistors sudden change in resistance under applied electric field (voltage) hysteresis in the I-V </vt:lpstr>
      <vt:lpstr>PowerPoint Presentation</vt:lpstr>
      <vt:lpstr>PowerPoint Presentation</vt:lpstr>
      <vt:lpstr>PowerPoint Presentation</vt:lpstr>
      <vt:lpstr>PowerPoint Presentation</vt:lpstr>
      <vt:lpstr>Towards physical artificial neurons</vt:lpstr>
      <vt:lpstr>PowerPoint Presentation</vt:lpstr>
      <vt:lpstr>Best of both worlds:  Memristive Silicon Spiking Neuron aka Ultra-Compact Neuron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 State Neuroscience</dc:title>
  <dc:creator>Microsoft Office User</dc:creator>
  <cp:lastModifiedBy>Microsoft Office User</cp:lastModifiedBy>
  <cp:revision>113</cp:revision>
  <dcterms:created xsi:type="dcterms:W3CDTF">2021-02-17T08:59:45Z</dcterms:created>
  <dcterms:modified xsi:type="dcterms:W3CDTF">2023-07-03T14:20:56Z</dcterms:modified>
</cp:coreProperties>
</file>