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>
        <p:scale>
          <a:sx n="89" d="100"/>
          <a:sy n="89" d="100"/>
        </p:scale>
        <p:origin x="53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25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ct val="125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For giving me this time slot to present a quantitative nano-imaging technique called vaTIRF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niveau 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48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2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ti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ov"/><Relationship Id="rId13" Type="http://schemas.openxmlformats.org/officeDocument/2006/relationships/image" Target="../media/image42.png"/><Relationship Id="rId3" Type="http://schemas.microsoft.com/office/2007/relationships/media" Target="../media/media6.mov"/><Relationship Id="rId7" Type="http://schemas.microsoft.com/office/2007/relationships/media" Target="../media/media8.mov"/><Relationship Id="rId12" Type="http://schemas.openxmlformats.org/officeDocument/2006/relationships/image" Target="../media/image41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ov"/><Relationship Id="rId11" Type="http://schemas.openxmlformats.org/officeDocument/2006/relationships/image" Target="../media/image40.png"/><Relationship Id="rId5" Type="http://schemas.microsoft.com/office/2007/relationships/media" Target="../media/media7.mov"/><Relationship Id="rId10" Type="http://schemas.openxmlformats.org/officeDocument/2006/relationships/image" Target="../media/image39.png"/><Relationship Id="rId4" Type="http://schemas.openxmlformats.org/officeDocument/2006/relationships/video" Target="../media/media6.mov"/><Relationship Id="rId9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image" Target="../media/image60.png"/><Relationship Id="rId7" Type="http://schemas.openxmlformats.org/officeDocument/2006/relationships/image" Target="../media/image14.png"/><Relationship Id="rId12" Type="http://schemas.openxmlformats.org/officeDocument/2006/relationships/image" Target="../media/image5.tif"/><Relationship Id="rId17" Type="http://schemas.openxmlformats.org/officeDocument/2006/relationships/image" Target="../media/image10.png"/><Relationship Id="rId2" Type="http://schemas.openxmlformats.org/officeDocument/2006/relationships/image" Target="../media/image59.pn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image" Target="../media/image61.png"/><Relationship Id="rId9" Type="http://schemas.openxmlformats.org/officeDocument/2006/relationships/image" Target="../media/image2.jpe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23.png"/><Relationship Id="rId4" Type="http://schemas.openxmlformats.org/officeDocument/2006/relationships/image" Target="../media/image67.jpe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ov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3.png"/><Relationship Id="rId4" Type="http://schemas.openxmlformats.org/officeDocument/2006/relationships/image" Target="../media/image26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ov"/><Relationship Id="rId7" Type="http://schemas.openxmlformats.org/officeDocument/2006/relationships/image" Target="../media/image32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o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RICM.jpg" descr="RIC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3564" y="695411"/>
            <a:ext cx="1905001" cy="1416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NEFM.jpg" descr="NEFM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6303" y="127235"/>
            <a:ext cx="1649944" cy="157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18710" y="157124"/>
            <a:ext cx="1143749" cy="1143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focus beam.png" descr="focus beam.png"/>
          <p:cNvPicPr>
            <a:picLocks noChangeAspect="1"/>
          </p:cNvPicPr>
          <p:nvPr/>
        </p:nvPicPr>
        <p:blipFill>
          <a:blip r:embed="rId6">
            <a:alphaModFix amt="63000"/>
            <a:extLst/>
          </a:blip>
          <a:stretch>
            <a:fillRect/>
          </a:stretch>
        </p:blipFill>
        <p:spPr>
          <a:xfrm>
            <a:off x="9355021" y="639819"/>
            <a:ext cx="736117" cy="1155187"/>
          </a:xfrm>
          <a:prstGeom prst="rect">
            <a:avLst/>
          </a:prstGeom>
          <a:ln w="12700"/>
        </p:spPr>
      </p:pic>
      <p:pic>
        <p:nvPicPr>
          <p:cNvPr id="140" name="illustration 01.tiff" descr="illustration 01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96776" y="460194"/>
            <a:ext cx="2550560" cy="180205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wo-state micropattern: dynamic adhesion assay at the single cell level"/>
          <p:cNvSpPr txBox="1"/>
          <p:nvPr/>
        </p:nvSpPr>
        <p:spPr>
          <a:xfrm>
            <a:off x="1165098" y="3506429"/>
            <a:ext cx="10674604" cy="139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630555" marR="595630" defTabSz="449580">
              <a:lnSpc>
                <a:spcPct val="130000"/>
              </a:lnSpc>
              <a:spcBef>
                <a:spcPts val="500"/>
              </a:spcBef>
              <a:defRPr sz="4000">
                <a:solidFill>
                  <a:schemeClr val="accent1">
                    <a:hueOff val="114395"/>
                    <a:lumOff val="-249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Two-state micropattern: dynamic adhesion assay at the single cell level</a:t>
            </a:r>
          </a:p>
        </p:txBody>
      </p:sp>
      <p:pic>
        <p:nvPicPr>
          <p:cNvPr id="142" name="acf.png" descr="acf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70207" y="546100"/>
            <a:ext cx="2334343" cy="1715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evel.png" descr="level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211422" y="222250"/>
            <a:ext cx="1164252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DIC.jpg" descr="DIC.jpg"/>
          <p:cNvPicPr>
            <a:picLocks noChangeAspect="1"/>
          </p:cNvPicPr>
          <p:nvPr/>
        </p:nvPicPr>
        <p:blipFill>
          <a:blip r:embed="rId10">
            <a:alphaModFix amt="93575"/>
            <a:extLst/>
          </a:blip>
          <a:stretch>
            <a:fillRect/>
          </a:stretch>
        </p:blipFill>
        <p:spPr>
          <a:xfrm rot="5383370">
            <a:off x="39846" y="366397"/>
            <a:ext cx="1016001" cy="71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tirf.jpg" descr="tirf.jpg"/>
          <p:cNvPicPr>
            <a:picLocks noChangeAspect="1"/>
          </p:cNvPicPr>
          <p:nvPr/>
        </p:nvPicPr>
        <p:blipFill>
          <a:blip r:embed="rId11">
            <a:alphaModFix amt="78430"/>
            <a:extLst/>
          </a:blip>
          <a:stretch>
            <a:fillRect/>
          </a:stretch>
        </p:blipFill>
        <p:spPr>
          <a:xfrm rot="5400000">
            <a:off x="496506" y="834743"/>
            <a:ext cx="1270001" cy="9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NEFM scheme.png" descr="NEFM schem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959941" y="450136"/>
            <a:ext cx="1848427" cy="1525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vaTIRF.png" descr="vaTIRF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420967">
            <a:off x="1435038" y="68148"/>
            <a:ext cx="1565714" cy="168994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ingle molecule"/>
          <p:cNvSpPr txBox="1"/>
          <p:nvPr/>
        </p:nvSpPr>
        <p:spPr>
          <a:xfrm>
            <a:off x="8633097" y="-6958"/>
            <a:ext cx="13398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single molecule</a:t>
            </a:r>
          </a:p>
        </p:txBody>
      </p:sp>
      <p:sp>
        <p:nvSpPr>
          <p:cNvPr id="149" name="FCS"/>
          <p:cNvSpPr txBox="1"/>
          <p:nvPr/>
        </p:nvSpPr>
        <p:spPr>
          <a:xfrm>
            <a:off x="8428468" y="323045"/>
            <a:ext cx="4699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FCS</a:t>
            </a:r>
          </a:p>
        </p:txBody>
      </p:sp>
      <p:sp>
        <p:nvSpPr>
          <p:cNvPr id="150" name="NEFM"/>
          <p:cNvSpPr txBox="1"/>
          <p:nvPr/>
        </p:nvSpPr>
        <p:spPr>
          <a:xfrm>
            <a:off x="5795403" y="119181"/>
            <a:ext cx="6180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NEFM</a:t>
            </a:r>
          </a:p>
        </p:txBody>
      </p:sp>
      <p:sp>
        <p:nvSpPr>
          <p:cNvPr id="151" name="RICM"/>
          <p:cNvSpPr txBox="1"/>
          <p:nvPr/>
        </p:nvSpPr>
        <p:spPr>
          <a:xfrm>
            <a:off x="3859954" y="1814511"/>
            <a:ext cx="56861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RICM</a:t>
            </a:r>
          </a:p>
        </p:txBody>
      </p:sp>
      <p:sp>
        <p:nvSpPr>
          <p:cNvPr id="152" name="vaTIRF"/>
          <p:cNvSpPr txBox="1"/>
          <p:nvPr/>
        </p:nvSpPr>
        <p:spPr>
          <a:xfrm>
            <a:off x="2046740" y="94338"/>
            <a:ext cx="69710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vaTIRF</a:t>
            </a:r>
          </a:p>
        </p:txBody>
      </p:sp>
      <p:sp>
        <p:nvSpPr>
          <p:cNvPr id="153" name="TIRF"/>
          <p:cNvSpPr txBox="1"/>
          <p:nvPr/>
        </p:nvSpPr>
        <p:spPr>
          <a:xfrm>
            <a:off x="1087551" y="1653044"/>
            <a:ext cx="50931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TIRF</a:t>
            </a:r>
          </a:p>
        </p:txBody>
      </p:sp>
      <p:sp>
        <p:nvSpPr>
          <p:cNvPr id="154" name="Rodolphe JAFFIOL…"/>
          <p:cNvSpPr txBox="1"/>
          <p:nvPr/>
        </p:nvSpPr>
        <p:spPr>
          <a:xfrm>
            <a:off x="4271615" y="5258582"/>
            <a:ext cx="4461570" cy="871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buClr>
                <a:srgbClr val="FFFFFF"/>
              </a:buClr>
              <a:buFont typeface="Times New Roman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u="sng"/>
              <a:t>Rodolphe JAFFIOL</a:t>
            </a:r>
          </a:p>
          <a:p>
            <a:pPr>
              <a:lnSpc>
                <a:spcPct val="120000"/>
              </a:lnSpc>
              <a:buClr>
                <a:srgbClr val="FFFFFF"/>
              </a:buClr>
              <a:buFont typeface="Times New Roman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Cyrille VEZY, Demetrio MACIAS</a:t>
            </a:r>
          </a:p>
        </p:txBody>
      </p:sp>
      <p:sp>
        <p:nvSpPr>
          <p:cNvPr id="155" name="NanoBioPhotonics and NanoSensors Axis / L2n EMR CNRS 7004…"/>
          <p:cNvSpPr txBox="1"/>
          <p:nvPr/>
        </p:nvSpPr>
        <p:spPr>
          <a:xfrm>
            <a:off x="2884130" y="6582916"/>
            <a:ext cx="7236540" cy="93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Clr>
                <a:srgbClr val="FFFFFF"/>
              </a:buClr>
              <a:buFont typeface="Times New Roman"/>
              <a:defRPr sz="1900" b="0">
                <a:latin typeface="Arial"/>
                <a:ea typeface="Arial"/>
                <a:cs typeface="Arial"/>
                <a:sym typeface="Arial"/>
              </a:defRPr>
            </a:pPr>
            <a:r>
              <a:t>NanoBioPhotonics and NanoSensors Axis / L2n EMR CNRS 7004</a:t>
            </a:r>
          </a:p>
          <a:p>
            <a:pPr>
              <a:buClr>
                <a:srgbClr val="FFFFFF"/>
              </a:buClr>
              <a:buFont typeface="Times New Roman"/>
              <a:defRPr sz="1900" b="0">
                <a:latin typeface="Arial"/>
                <a:ea typeface="Arial"/>
                <a:cs typeface="Arial"/>
                <a:sym typeface="Arial"/>
              </a:defRPr>
            </a:pPr>
            <a:r>
              <a:t>University of Technology of Troyes</a:t>
            </a:r>
          </a:p>
          <a:p>
            <a:pPr>
              <a:buClr>
                <a:srgbClr val="FFFFFF"/>
              </a:buClr>
              <a:buFont typeface="Times New Roman"/>
              <a:defRPr sz="1900" b="0">
                <a:latin typeface="Arial"/>
                <a:ea typeface="Arial"/>
                <a:cs typeface="Arial"/>
                <a:sym typeface="Arial"/>
              </a:defRPr>
            </a:pPr>
            <a:r>
              <a:t>France</a:t>
            </a:r>
          </a:p>
        </p:txBody>
      </p:sp>
      <p:pic>
        <p:nvPicPr>
          <p:cNvPr id="156" name="logol2nessai4aEng.png" descr="logol2nessai4aEng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423517" y="8630320"/>
            <a:ext cx="2525198" cy="87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UTT - print.jpg" descr="UTT - print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35845" y="8630320"/>
            <a:ext cx="2443177" cy="87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Logo CNRS 2019.psd" descr="Logo CNRS 2019.psd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614960" y="8523385"/>
            <a:ext cx="1092201" cy="109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epi-fluorescence @365nm"/>
          <p:cNvSpPr txBox="1"/>
          <p:nvPr/>
        </p:nvSpPr>
        <p:spPr>
          <a:xfrm>
            <a:off x="8803323" y="2067385"/>
            <a:ext cx="3231488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sz="2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500"/>
            </a:pPr>
            <a:r>
              <a:rPr sz="2100"/>
              <a:t>epi-fluorescence @365nm</a:t>
            </a:r>
          </a:p>
        </p:txBody>
      </p:sp>
      <p:sp>
        <p:nvSpPr>
          <p:cNvPr id="674" name="(nucleus labeling with Hœchst)"/>
          <p:cNvSpPr txBox="1"/>
          <p:nvPr/>
        </p:nvSpPr>
        <p:spPr>
          <a:xfrm>
            <a:off x="8786472" y="2378770"/>
            <a:ext cx="3303204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(nucleus labeling with Hœchst)</a:t>
            </a:r>
          </a:p>
        </p:txBody>
      </p:sp>
      <p:sp>
        <p:nvSpPr>
          <p:cNvPr id="675" name="M 1"/>
          <p:cNvSpPr txBox="1"/>
          <p:nvPr/>
        </p:nvSpPr>
        <p:spPr>
          <a:xfrm>
            <a:off x="2517860" y="3007946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676" name="M 2"/>
          <p:cNvSpPr txBox="1"/>
          <p:nvPr/>
        </p:nvSpPr>
        <p:spPr>
          <a:xfrm>
            <a:off x="3633647" y="3007946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677" name="pattern…"/>
          <p:cNvSpPr txBox="1"/>
          <p:nvPr/>
        </p:nvSpPr>
        <p:spPr>
          <a:xfrm>
            <a:off x="717850" y="3572844"/>
            <a:ext cx="1247496" cy="90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grpSp>
        <p:nvGrpSpPr>
          <p:cNvPr id="687" name="Groupe"/>
          <p:cNvGrpSpPr/>
          <p:nvPr/>
        </p:nvGrpSpPr>
        <p:grpSpPr>
          <a:xfrm>
            <a:off x="2449019" y="3648716"/>
            <a:ext cx="1952568" cy="793084"/>
            <a:chOff x="0" y="0"/>
            <a:chExt cx="1952567" cy="793082"/>
          </a:xfrm>
        </p:grpSpPr>
        <p:sp>
          <p:nvSpPr>
            <p:cNvPr id="678" name="Rectangle"/>
            <p:cNvSpPr/>
            <p:nvPr/>
          </p:nvSpPr>
          <p:spPr>
            <a:xfrm>
              <a:off x="592639" y="317233"/>
              <a:ext cx="819380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682" name="Groupe"/>
            <p:cNvGrpSpPr/>
            <p:nvPr/>
          </p:nvGrpSpPr>
          <p:grpSpPr>
            <a:xfrm>
              <a:off x="0" y="0"/>
              <a:ext cx="789344" cy="793083"/>
              <a:chOff x="4310" y="0"/>
              <a:chExt cx="789343" cy="793082"/>
            </a:xfrm>
          </p:grpSpPr>
          <p:sp>
            <p:nvSpPr>
              <p:cNvPr id="679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0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1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686" name="Groupe"/>
            <p:cNvGrpSpPr/>
            <p:nvPr/>
          </p:nvGrpSpPr>
          <p:grpSpPr>
            <a:xfrm rot="16200000">
              <a:off x="1161354" y="0"/>
              <a:ext cx="789345" cy="793083"/>
              <a:chOff x="0" y="0"/>
              <a:chExt cx="789343" cy="793082"/>
            </a:xfrm>
          </p:grpSpPr>
          <p:sp>
            <p:nvSpPr>
              <p:cNvPr id="683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4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5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697" name="Groupe"/>
          <p:cNvGrpSpPr/>
          <p:nvPr/>
        </p:nvGrpSpPr>
        <p:grpSpPr>
          <a:xfrm>
            <a:off x="2449018" y="6527245"/>
            <a:ext cx="1952569" cy="793084"/>
            <a:chOff x="0" y="0"/>
            <a:chExt cx="1952568" cy="793082"/>
          </a:xfrm>
        </p:grpSpPr>
        <p:sp>
          <p:nvSpPr>
            <p:cNvPr id="688" name="Rectangle"/>
            <p:cNvSpPr/>
            <p:nvPr/>
          </p:nvSpPr>
          <p:spPr>
            <a:xfrm>
              <a:off x="594509" y="317232"/>
              <a:ext cx="568756" cy="158618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692" name="Groupe"/>
            <p:cNvGrpSpPr/>
            <p:nvPr/>
          </p:nvGrpSpPr>
          <p:grpSpPr>
            <a:xfrm rot="16200000">
              <a:off x="1869" y="-1"/>
              <a:ext cx="789345" cy="793084"/>
              <a:chOff x="4310" y="0"/>
              <a:chExt cx="789343" cy="793082"/>
            </a:xfrm>
          </p:grpSpPr>
          <p:sp>
            <p:nvSpPr>
              <p:cNvPr id="689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90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91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696" name="Groupe"/>
            <p:cNvGrpSpPr/>
            <p:nvPr/>
          </p:nvGrpSpPr>
          <p:grpSpPr>
            <a:xfrm>
              <a:off x="1163224" y="0"/>
              <a:ext cx="789345" cy="793083"/>
              <a:chOff x="0" y="0"/>
              <a:chExt cx="789343" cy="793082"/>
            </a:xfrm>
          </p:grpSpPr>
          <p:sp>
            <p:nvSpPr>
              <p:cNvPr id="693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94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95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698" name="pattern…"/>
          <p:cNvSpPr txBox="1"/>
          <p:nvPr/>
        </p:nvSpPr>
        <p:spPr>
          <a:xfrm>
            <a:off x="717850" y="6473764"/>
            <a:ext cx="1247496" cy="90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699" name="M 1"/>
          <p:cNvSpPr txBox="1"/>
          <p:nvPr/>
        </p:nvSpPr>
        <p:spPr>
          <a:xfrm>
            <a:off x="2517860" y="5886475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700" name="M 2"/>
          <p:cNvSpPr txBox="1"/>
          <p:nvPr/>
        </p:nvSpPr>
        <p:spPr>
          <a:xfrm>
            <a:off x="3633647" y="5886475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pic>
        <p:nvPicPr>
          <p:cNvPr id="701" name="cell7_line1_Fluo(bin2x2) (converti).mov" descr="cell7_line1_Fluo(bin2x2) (converti)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8812473" y="3116570"/>
            <a:ext cx="3302001" cy="1857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cell7_line1_Ph(bin2x2) (converti).mov" descr="cell7_line1_Ph(bin2x2) (converti)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226727" y="3116232"/>
            <a:ext cx="3303204" cy="1858052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phase contrast"/>
          <p:cNvSpPr txBox="1"/>
          <p:nvPr/>
        </p:nvSpPr>
        <p:spPr>
          <a:xfrm>
            <a:off x="5946460" y="2067385"/>
            <a:ext cx="1863739" cy="3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sz="21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500"/>
            </a:pPr>
            <a:r>
              <a:rPr sz="2100"/>
              <a:t>phase contrast</a:t>
            </a:r>
          </a:p>
        </p:txBody>
      </p:sp>
      <p:pic>
        <p:nvPicPr>
          <p:cNvPr id="704" name="cell10_line2_Fluo(bin2x2) (converti).mov" descr="cell10_line2_Fluo(bin2x2) (converti).mov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8787073" y="5970939"/>
            <a:ext cx="3352801" cy="1934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cell10_line2_Ph(bin2x2) (converti).mov" descr="cell10_line2_Ph(bin2x2) (converti).mov"/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5201929" y="5970939"/>
            <a:ext cx="3352801" cy="1934309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Ligne"/>
          <p:cNvSpPr/>
          <p:nvPr/>
        </p:nvSpPr>
        <p:spPr>
          <a:xfrm>
            <a:off x="7960418" y="4876800"/>
            <a:ext cx="508754" cy="0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7" name="Ligne"/>
          <p:cNvSpPr/>
          <p:nvPr/>
        </p:nvSpPr>
        <p:spPr>
          <a:xfrm>
            <a:off x="11523762" y="4876800"/>
            <a:ext cx="508754" cy="0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8" name="20 μm"/>
          <p:cNvSpPr txBox="1"/>
          <p:nvPr/>
        </p:nvSpPr>
        <p:spPr>
          <a:xfrm>
            <a:off x="7666328" y="4878627"/>
            <a:ext cx="1096936" cy="49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 μm</a:t>
            </a:r>
          </a:p>
        </p:txBody>
      </p:sp>
      <p:sp>
        <p:nvSpPr>
          <p:cNvPr id="709" name="20 μm"/>
          <p:cNvSpPr txBox="1"/>
          <p:nvPr/>
        </p:nvSpPr>
        <p:spPr>
          <a:xfrm>
            <a:off x="11229671" y="4878627"/>
            <a:ext cx="1096936" cy="49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 μm</a:t>
            </a:r>
          </a:p>
        </p:txBody>
      </p:sp>
      <p:sp>
        <p:nvSpPr>
          <p:cNvPr id="710" name="Ligne"/>
          <p:cNvSpPr/>
          <p:nvPr/>
        </p:nvSpPr>
        <p:spPr>
          <a:xfrm>
            <a:off x="7973118" y="7776124"/>
            <a:ext cx="508754" cy="1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1" name="Ligne"/>
          <p:cNvSpPr/>
          <p:nvPr/>
        </p:nvSpPr>
        <p:spPr>
          <a:xfrm>
            <a:off x="11523762" y="7776124"/>
            <a:ext cx="508754" cy="1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2" name="20 μm"/>
          <p:cNvSpPr txBox="1"/>
          <p:nvPr/>
        </p:nvSpPr>
        <p:spPr>
          <a:xfrm>
            <a:off x="7722333" y="7798167"/>
            <a:ext cx="1096936" cy="49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 μm</a:t>
            </a:r>
          </a:p>
        </p:txBody>
      </p:sp>
      <p:sp>
        <p:nvSpPr>
          <p:cNvPr id="713" name="20 μm"/>
          <p:cNvSpPr txBox="1"/>
          <p:nvPr/>
        </p:nvSpPr>
        <p:spPr>
          <a:xfrm>
            <a:off x="11285676" y="7798167"/>
            <a:ext cx="1096936" cy="49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 μm</a:t>
            </a:r>
          </a:p>
        </p:txBody>
      </p:sp>
      <p:sp>
        <p:nvSpPr>
          <p:cNvPr id="714" name="RPE1 cell tracking on 2-state micropattern"/>
          <p:cNvSpPr txBox="1"/>
          <p:nvPr/>
        </p:nvSpPr>
        <p:spPr>
          <a:xfrm>
            <a:off x="1660666" y="284941"/>
            <a:ext cx="9683469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 tracking on 2-state micropattern</a:t>
            </a:r>
          </a:p>
        </p:txBody>
      </p:sp>
      <p:sp>
        <p:nvSpPr>
          <p:cNvPr id="715" name="Ligne"/>
          <p:cNvSpPr/>
          <p:nvPr/>
        </p:nvSpPr>
        <p:spPr>
          <a:xfrm>
            <a:off x="3425302" y="4888402"/>
            <a:ext cx="1" cy="876842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16" name="↺"/>
          <p:cNvSpPr txBox="1"/>
          <p:nvPr/>
        </p:nvSpPr>
        <p:spPr>
          <a:xfrm>
            <a:off x="2070584" y="4514022"/>
            <a:ext cx="102847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↺</a:t>
            </a:r>
          </a:p>
        </p:txBody>
      </p:sp>
      <p:sp>
        <p:nvSpPr>
          <p:cNvPr id="717" name="8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</a:t>
            </a:r>
          </a:p>
        </p:txBody>
      </p:sp>
      <p:sp>
        <p:nvSpPr>
          <p:cNvPr id="718" name="↺"/>
          <p:cNvSpPr txBox="1"/>
          <p:nvPr/>
        </p:nvSpPr>
        <p:spPr>
          <a:xfrm>
            <a:off x="3648656" y="4514022"/>
            <a:ext cx="102847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↺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01"/>
                </p:tgtEl>
              </p:cMediaNode>
            </p:video>
            <p:video>
              <p:cMediaNode vol="10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02"/>
                </p:tgtEl>
              </p:cMediaNode>
            </p:video>
            <p:video>
              <p:cMediaNode vol="10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05"/>
                </p:tgtEl>
              </p:cMediaNode>
            </p:video>
            <p:video>
              <p:cMediaNode vol="10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0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M 1"/>
          <p:cNvSpPr txBox="1"/>
          <p:nvPr/>
        </p:nvSpPr>
        <p:spPr>
          <a:xfrm>
            <a:off x="1818445" y="2465060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721" name="M 2"/>
          <p:cNvSpPr txBox="1"/>
          <p:nvPr/>
        </p:nvSpPr>
        <p:spPr>
          <a:xfrm>
            <a:off x="2966763" y="24704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722" name="pattern…"/>
          <p:cNvSpPr txBox="1"/>
          <p:nvPr/>
        </p:nvSpPr>
        <p:spPr>
          <a:xfrm>
            <a:off x="164824" y="30523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grpSp>
        <p:nvGrpSpPr>
          <p:cNvPr id="732" name="Groupe"/>
          <p:cNvGrpSpPr/>
          <p:nvPr/>
        </p:nvGrpSpPr>
        <p:grpSpPr>
          <a:xfrm>
            <a:off x="1749604" y="3105830"/>
            <a:ext cx="1952569" cy="793084"/>
            <a:chOff x="0" y="0"/>
            <a:chExt cx="1952567" cy="793082"/>
          </a:xfrm>
        </p:grpSpPr>
        <p:sp>
          <p:nvSpPr>
            <p:cNvPr id="723" name="Rectangle"/>
            <p:cNvSpPr/>
            <p:nvPr/>
          </p:nvSpPr>
          <p:spPr>
            <a:xfrm>
              <a:off x="592639" y="317233"/>
              <a:ext cx="819380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727" name="Groupe"/>
            <p:cNvGrpSpPr/>
            <p:nvPr/>
          </p:nvGrpSpPr>
          <p:grpSpPr>
            <a:xfrm>
              <a:off x="0" y="0"/>
              <a:ext cx="789344" cy="793083"/>
              <a:chOff x="4310" y="0"/>
              <a:chExt cx="789343" cy="793082"/>
            </a:xfrm>
          </p:grpSpPr>
          <p:sp>
            <p:nvSpPr>
              <p:cNvPr id="724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25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26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731" name="Groupe"/>
            <p:cNvGrpSpPr/>
            <p:nvPr/>
          </p:nvGrpSpPr>
          <p:grpSpPr>
            <a:xfrm rot="16200000">
              <a:off x="1161354" y="0"/>
              <a:ext cx="789345" cy="793083"/>
              <a:chOff x="0" y="0"/>
              <a:chExt cx="789343" cy="793082"/>
            </a:xfrm>
          </p:grpSpPr>
          <p:sp>
            <p:nvSpPr>
              <p:cNvPr id="728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29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0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733" name="Flèche"/>
          <p:cNvSpPr/>
          <p:nvPr/>
        </p:nvSpPr>
        <p:spPr>
          <a:xfrm>
            <a:off x="4168005" y="32109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grpSp>
        <p:nvGrpSpPr>
          <p:cNvPr id="743" name="Groupe"/>
          <p:cNvGrpSpPr/>
          <p:nvPr/>
        </p:nvGrpSpPr>
        <p:grpSpPr>
          <a:xfrm>
            <a:off x="1752599" y="5461000"/>
            <a:ext cx="1952570" cy="793083"/>
            <a:chOff x="0" y="0"/>
            <a:chExt cx="1952568" cy="793082"/>
          </a:xfrm>
        </p:grpSpPr>
        <p:sp>
          <p:nvSpPr>
            <p:cNvPr id="734" name="Rectangle"/>
            <p:cNvSpPr/>
            <p:nvPr/>
          </p:nvSpPr>
          <p:spPr>
            <a:xfrm>
              <a:off x="594509" y="317232"/>
              <a:ext cx="568756" cy="158618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738" name="Groupe"/>
            <p:cNvGrpSpPr/>
            <p:nvPr/>
          </p:nvGrpSpPr>
          <p:grpSpPr>
            <a:xfrm rot="16200000">
              <a:off x="1869" y="-1"/>
              <a:ext cx="789345" cy="793084"/>
              <a:chOff x="4310" y="0"/>
              <a:chExt cx="789343" cy="793082"/>
            </a:xfrm>
          </p:grpSpPr>
          <p:sp>
            <p:nvSpPr>
              <p:cNvPr id="735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6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7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742" name="Groupe"/>
            <p:cNvGrpSpPr/>
            <p:nvPr/>
          </p:nvGrpSpPr>
          <p:grpSpPr>
            <a:xfrm>
              <a:off x="1163224" y="0"/>
              <a:ext cx="789345" cy="793083"/>
              <a:chOff x="0" y="0"/>
              <a:chExt cx="789343" cy="793082"/>
            </a:xfrm>
          </p:grpSpPr>
          <p:sp>
            <p:nvSpPr>
              <p:cNvPr id="739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40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41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744" name="pattern…"/>
          <p:cNvSpPr txBox="1"/>
          <p:nvPr/>
        </p:nvSpPr>
        <p:spPr>
          <a:xfrm>
            <a:off x="164824" y="54018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745" name="M 1"/>
          <p:cNvSpPr txBox="1"/>
          <p:nvPr/>
        </p:nvSpPr>
        <p:spPr>
          <a:xfrm>
            <a:off x="1818445" y="481456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746" name="M 2"/>
          <p:cNvSpPr txBox="1"/>
          <p:nvPr/>
        </p:nvSpPr>
        <p:spPr>
          <a:xfrm>
            <a:off x="2966763" y="48199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747" name="Flèche"/>
          <p:cNvSpPr/>
          <p:nvPr/>
        </p:nvSpPr>
        <p:spPr>
          <a:xfrm>
            <a:off x="4168005" y="55604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748" name="single cell x-trajectories"/>
          <p:cNvSpPr txBox="1"/>
          <p:nvPr/>
        </p:nvSpPr>
        <p:spPr>
          <a:xfrm>
            <a:off x="6839650" y="1290445"/>
            <a:ext cx="3552112" cy="506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single cell </a:t>
            </a:r>
            <a:r>
              <a:rPr sz="2800" i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t>-trajectories</a:t>
            </a:r>
          </a:p>
        </p:txBody>
      </p:sp>
      <p:pic>
        <p:nvPicPr>
          <p:cNvPr id="749" name="exemple cell line 1" descr="exemple cell l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5929" y="2132362"/>
            <a:ext cx="4445001" cy="2333626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time (min)"/>
          <p:cNvSpPr txBox="1"/>
          <p:nvPr/>
        </p:nvSpPr>
        <p:spPr>
          <a:xfrm>
            <a:off x="7994125" y="4457266"/>
            <a:ext cx="1243162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 (min)</a:t>
            </a:r>
          </a:p>
        </p:txBody>
      </p:sp>
      <p:sp>
        <p:nvSpPr>
          <p:cNvPr id="751" name="Δx(t) (μm)"/>
          <p:cNvSpPr txBox="1"/>
          <p:nvPr/>
        </p:nvSpPr>
        <p:spPr>
          <a:xfrm rot="16200000">
            <a:off x="5209315" y="3060718"/>
            <a:ext cx="1361164" cy="45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752" name="Ligne"/>
          <p:cNvSpPr/>
          <p:nvPr/>
        </p:nvSpPr>
        <p:spPr>
          <a:xfrm>
            <a:off x="6539469" y="3152076"/>
            <a:ext cx="4152474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753" name="exemple cell line 2" descr="exemple cell l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1143" y="4819980"/>
            <a:ext cx="4445001" cy="2333626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Ligne"/>
          <p:cNvSpPr/>
          <p:nvPr/>
        </p:nvSpPr>
        <p:spPr>
          <a:xfrm>
            <a:off x="6528643" y="5837723"/>
            <a:ext cx="4152474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755" name="time (min)"/>
          <p:cNvSpPr txBox="1"/>
          <p:nvPr/>
        </p:nvSpPr>
        <p:spPr>
          <a:xfrm>
            <a:off x="7994125" y="7209460"/>
            <a:ext cx="1243162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 (min)</a:t>
            </a:r>
          </a:p>
        </p:txBody>
      </p:sp>
      <p:sp>
        <p:nvSpPr>
          <p:cNvPr id="756" name="Δx(t) (μm)"/>
          <p:cNvSpPr txBox="1"/>
          <p:nvPr/>
        </p:nvSpPr>
        <p:spPr>
          <a:xfrm rot="16200000">
            <a:off x="5209315" y="5596033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757" name="Ligne"/>
          <p:cNvSpPr/>
          <p:nvPr/>
        </p:nvSpPr>
        <p:spPr>
          <a:xfrm flipV="1">
            <a:off x="2716079" y="2530213"/>
            <a:ext cx="1" cy="153792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58" name="xo"/>
          <p:cNvSpPr txBox="1"/>
          <p:nvPr/>
        </p:nvSpPr>
        <p:spPr>
          <a:xfrm>
            <a:off x="2533700" y="2096447"/>
            <a:ext cx="384376" cy="48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6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</a:t>
            </a:r>
            <a:r>
              <a:rPr baseline="-5999"/>
              <a:t>o</a:t>
            </a:r>
          </a:p>
        </p:txBody>
      </p:sp>
      <p:grpSp>
        <p:nvGrpSpPr>
          <p:cNvPr id="761" name="Groupe"/>
          <p:cNvGrpSpPr/>
          <p:nvPr/>
        </p:nvGrpSpPr>
        <p:grpSpPr>
          <a:xfrm>
            <a:off x="3313191" y="4256814"/>
            <a:ext cx="1852219" cy="513275"/>
            <a:chOff x="0" y="0"/>
            <a:chExt cx="1852217" cy="513274"/>
          </a:xfrm>
        </p:grpSpPr>
        <p:sp>
          <p:nvSpPr>
            <p:cNvPr id="759" name="Δx(t)   x(t)-xo"/>
            <p:cNvSpPr txBox="1"/>
            <p:nvPr/>
          </p:nvSpPr>
          <p:spPr>
            <a:xfrm>
              <a:off x="0" y="0"/>
              <a:ext cx="1852218" cy="482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600" b="0" i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Δx(t)   x(t)-x</a:t>
              </a:r>
              <a:r>
                <a:rPr baseline="-5999"/>
                <a:t>o</a:t>
              </a:r>
            </a:p>
          </p:txBody>
        </p:sp>
        <p:sp>
          <p:nvSpPr>
            <p:cNvPr id="760" name="="/>
            <p:cNvSpPr txBox="1"/>
            <p:nvPr/>
          </p:nvSpPr>
          <p:spPr>
            <a:xfrm>
              <a:off x="655897" y="68272"/>
              <a:ext cx="333431" cy="445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l" defTabSz="575249">
                <a:defRPr b="0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=</a:t>
              </a:r>
            </a:p>
          </p:txBody>
        </p:sp>
      </p:grpSp>
      <p:sp>
        <p:nvSpPr>
          <p:cNvPr id="762" name="Ligne"/>
          <p:cNvSpPr/>
          <p:nvPr/>
        </p:nvSpPr>
        <p:spPr>
          <a:xfrm flipV="1">
            <a:off x="2716079" y="4860040"/>
            <a:ext cx="1" cy="1537924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3" name="xo"/>
          <p:cNvSpPr txBox="1"/>
          <p:nvPr/>
        </p:nvSpPr>
        <p:spPr>
          <a:xfrm>
            <a:off x="2533700" y="4426274"/>
            <a:ext cx="384376" cy="48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6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</a:t>
            </a:r>
            <a:r>
              <a:rPr baseline="-5999"/>
              <a:t>o</a:t>
            </a:r>
          </a:p>
        </p:txBody>
      </p:sp>
      <p:sp>
        <p:nvSpPr>
          <p:cNvPr id="764" name="9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9</a:t>
            </a:r>
          </a:p>
        </p:txBody>
      </p:sp>
      <p:sp>
        <p:nvSpPr>
          <p:cNvPr id="765" name="RPE1 cell tracking on 2-state micropattern"/>
          <p:cNvSpPr txBox="1"/>
          <p:nvPr/>
        </p:nvSpPr>
        <p:spPr>
          <a:xfrm>
            <a:off x="1660666" y="284941"/>
            <a:ext cx="9683469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 tracking on 2-state micropattern</a:t>
            </a:r>
          </a:p>
        </p:txBody>
      </p:sp>
      <p:sp>
        <p:nvSpPr>
          <p:cNvPr id="766" name="Ligne"/>
          <p:cNvSpPr/>
          <p:nvPr/>
        </p:nvSpPr>
        <p:spPr>
          <a:xfrm>
            <a:off x="1651000" y="2907456"/>
            <a:ext cx="21497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7" name="x"/>
          <p:cNvSpPr txBox="1"/>
          <p:nvPr/>
        </p:nvSpPr>
        <p:spPr>
          <a:xfrm>
            <a:off x="3849732" y="2615644"/>
            <a:ext cx="274309" cy="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600"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768" name="Ligne"/>
          <p:cNvSpPr/>
          <p:nvPr/>
        </p:nvSpPr>
        <p:spPr>
          <a:xfrm>
            <a:off x="1675484" y="5298948"/>
            <a:ext cx="214977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69" name="x"/>
          <p:cNvSpPr txBox="1"/>
          <p:nvPr/>
        </p:nvSpPr>
        <p:spPr>
          <a:xfrm>
            <a:off x="3874216" y="5007137"/>
            <a:ext cx="274310" cy="48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600"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770" name="M1"/>
          <p:cNvSpPr txBox="1"/>
          <p:nvPr/>
        </p:nvSpPr>
        <p:spPr>
          <a:xfrm>
            <a:off x="11431927" y="6082532"/>
            <a:ext cx="551167" cy="46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M1</a:t>
            </a:r>
          </a:p>
        </p:txBody>
      </p:sp>
      <p:sp>
        <p:nvSpPr>
          <p:cNvPr id="771" name="{"/>
          <p:cNvSpPr txBox="1"/>
          <p:nvPr/>
        </p:nvSpPr>
        <p:spPr>
          <a:xfrm rot="10800000" flipH="1">
            <a:off x="10969447" y="5853989"/>
            <a:ext cx="55838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{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robability of occupancy"/>
          <p:cNvSpPr txBox="1"/>
          <p:nvPr/>
        </p:nvSpPr>
        <p:spPr>
          <a:xfrm>
            <a:off x="6179735" y="1347918"/>
            <a:ext cx="2342458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probability of occupancy</a:t>
            </a:r>
          </a:p>
        </p:txBody>
      </p:sp>
      <p:pic>
        <p:nvPicPr>
          <p:cNvPr id="774" name="histo_position_line1" descr="histo_position_line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9963" y="2612546"/>
            <a:ext cx="3302001" cy="1725137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Δx(t) (μm)"/>
          <p:cNvSpPr txBox="1"/>
          <p:nvPr/>
        </p:nvSpPr>
        <p:spPr>
          <a:xfrm>
            <a:off x="6799659" y="4421836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776" name="occurence"/>
          <p:cNvSpPr txBox="1"/>
          <p:nvPr/>
        </p:nvSpPr>
        <p:spPr>
          <a:xfrm rot="16200000">
            <a:off x="4862127" y="3177065"/>
            <a:ext cx="118245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occurence</a:t>
            </a:r>
          </a:p>
        </p:txBody>
      </p:sp>
      <p:sp>
        <p:nvSpPr>
          <p:cNvPr id="777" name="speed distribution"/>
          <p:cNvSpPr txBox="1"/>
          <p:nvPr/>
        </p:nvSpPr>
        <p:spPr>
          <a:xfrm>
            <a:off x="9629626" y="1347918"/>
            <a:ext cx="2453893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speed distribution</a:t>
            </a:r>
          </a:p>
        </p:txBody>
      </p:sp>
      <p:sp>
        <p:nvSpPr>
          <p:cNvPr id="778" name="M 1"/>
          <p:cNvSpPr txBox="1"/>
          <p:nvPr/>
        </p:nvSpPr>
        <p:spPr>
          <a:xfrm>
            <a:off x="1818445" y="2465060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779" name="M 2"/>
          <p:cNvSpPr txBox="1"/>
          <p:nvPr/>
        </p:nvSpPr>
        <p:spPr>
          <a:xfrm>
            <a:off x="2966763" y="24704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780" name="pattern…"/>
          <p:cNvSpPr txBox="1"/>
          <p:nvPr/>
        </p:nvSpPr>
        <p:spPr>
          <a:xfrm>
            <a:off x="164824" y="30523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grpSp>
        <p:nvGrpSpPr>
          <p:cNvPr id="790" name="Groupe"/>
          <p:cNvGrpSpPr/>
          <p:nvPr/>
        </p:nvGrpSpPr>
        <p:grpSpPr>
          <a:xfrm>
            <a:off x="1749604" y="3105830"/>
            <a:ext cx="1952569" cy="793084"/>
            <a:chOff x="0" y="0"/>
            <a:chExt cx="1952567" cy="793082"/>
          </a:xfrm>
        </p:grpSpPr>
        <p:sp>
          <p:nvSpPr>
            <p:cNvPr id="781" name="Rectangle"/>
            <p:cNvSpPr/>
            <p:nvPr/>
          </p:nvSpPr>
          <p:spPr>
            <a:xfrm>
              <a:off x="592639" y="317233"/>
              <a:ext cx="819380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785" name="Groupe"/>
            <p:cNvGrpSpPr/>
            <p:nvPr/>
          </p:nvGrpSpPr>
          <p:grpSpPr>
            <a:xfrm>
              <a:off x="0" y="0"/>
              <a:ext cx="789344" cy="793083"/>
              <a:chOff x="4310" y="0"/>
              <a:chExt cx="789343" cy="793082"/>
            </a:xfrm>
          </p:grpSpPr>
          <p:sp>
            <p:nvSpPr>
              <p:cNvPr id="782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83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84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789" name="Groupe"/>
            <p:cNvGrpSpPr/>
            <p:nvPr/>
          </p:nvGrpSpPr>
          <p:grpSpPr>
            <a:xfrm rot="16200000">
              <a:off x="1161354" y="0"/>
              <a:ext cx="789345" cy="793083"/>
              <a:chOff x="0" y="0"/>
              <a:chExt cx="789343" cy="793082"/>
            </a:xfrm>
          </p:grpSpPr>
          <p:sp>
            <p:nvSpPr>
              <p:cNvPr id="786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87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88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791" name="Flèche"/>
          <p:cNvSpPr/>
          <p:nvPr/>
        </p:nvSpPr>
        <p:spPr>
          <a:xfrm>
            <a:off x="4168005" y="32109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grpSp>
        <p:nvGrpSpPr>
          <p:cNvPr id="801" name="Groupe"/>
          <p:cNvGrpSpPr/>
          <p:nvPr/>
        </p:nvGrpSpPr>
        <p:grpSpPr>
          <a:xfrm>
            <a:off x="1752599" y="5461000"/>
            <a:ext cx="1952570" cy="793083"/>
            <a:chOff x="0" y="0"/>
            <a:chExt cx="1952568" cy="793082"/>
          </a:xfrm>
        </p:grpSpPr>
        <p:sp>
          <p:nvSpPr>
            <p:cNvPr id="792" name="Rectangle"/>
            <p:cNvSpPr/>
            <p:nvPr/>
          </p:nvSpPr>
          <p:spPr>
            <a:xfrm>
              <a:off x="594509" y="317232"/>
              <a:ext cx="568756" cy="158618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796" name="Groupe"/>
            <p:cNvGrpSpPr/>
            <p:nvPr/>
          </p:nvGrpSpPr>
          <p:grpSpPr>
            <a:xfrm rot="16200000">
              <a:off x="1869" y="-1"/>
              <a:ext cx="789345" cy="793084"/>
              <a:chOff x="4310" y="0"/>
              <a:chExt cx="789343" cy="793082"/>
            </a:xfrm>
          </p:grpSpPr>
          <p:sp>
            <p:nvSpPr>
              <p:cNvPr id="793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4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5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800" name="Groupe"/>
            <p:cNvGrpSpPr/>
            <p:nvPr/>
          </p:nvGrpSpPr>
          <p:grpSpPr>
            <a:xfrm>
              <a:off x="1163224" y="0"/>
              <a:ext cx="789345" cy="793083"/>
              <a:chOff x="0" y="0"/>
              <a:chExt cx="789343" cy="793082"/>
            </a:xfrm>
          </p:grpSpPr>
          <p:sp>
            <p:nvSpPr>
              <p:cNvPr id="797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8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9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pic>
        <p:nvPicPr>
          <p:cNvPr id="802" name="histo_position_line2" descr="histo_position_line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2300" y="4965700"/>
            <a:ext cx="3302000" cy="1726153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pattern…"/>
          <p:cNvSpPr txBox="1"/>
          <p:nvPr/>
        </p:nvSpPr>
        <p:spPr>
          <a:xfrm>
            <a:off x="164824" y="54018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804" name="M 1"/>
          <p:cNvSpPr txBox="1"/>
          <p:nvPr/>
        </p:nvSpPr>
        <p:spPr>
          <a:xfrm>
            <a:off x="1818445" y="481456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805" name="M 2"/>
          <p:cNvSpPr txBox="1"/>
          <p:nvPr/>
        </p:nvSpPr>
        <p:spPr>
          <a:xfrm>
            <a:off x="2966763" y="48199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806" name="Flèche"/>
          <p:cNvSpPr/>
          <p:nvPr/>
        </p:nvSpPr>
        <p:spPr>
          <a:xfrm>
            <a:off x="4168005" y="55604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807" name="Δx(t) (μm)"/>
          <p:cNvSpPr txBox="1"/>
          <p:nvPr/>
        </p:nvSpPr>
        <p:spPr>
          <a:xfrm>
            <a:off x="6799659" y="6771336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808" name="occurence"/>
          <p:cNvSpPr txBox="1"/>
          <p:nvPr/>
        </p:nvSpPr>
        <p:spPr>
          <a:xfrm rot="16200000">
            <a:off x="4862127" y="5526565"/>
            <a:ext cx="118245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occurence</a:t>
            </a:r>
          </a:p>
        </p:txBody>
      </p:sp>
      <p:sp>
        <p:nvSpPr>
          <p:cNvPr id="809" name="cells trap…"/>
          <p:cNvSpPr txBox="1"/>
          <p:nvPr/>
        </p:nvSpPr>
        <p:spPr>
          <a:xfrm>
            <a:off x="6129348" y="7781638"/>
            <a:ext cx="2625586" cy="1319145"/>
          </a:xfrm>
          <a:prstGeom prst="rect">
            <a:avLst/>
          </a:prstGeom>
          <a:ln w="25400">
            <a:solidFill>
              <a:srgbClr val="FF0A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cells trap 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on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 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pic>
        <p:nvPicPr>
          <p:cNvPr id="810" name="histo_vitesse_line1" descr="histo_vitesse_line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32794" y="2612546"/>
            <a:ext cx="3302001" cy="1716572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𝑣 (μm/min)"/>
          <p:cNvSpPr txBox="1"/>
          <p:nvPr/>
        </p:nvSpPr>
        <p:spPr>
          <a:xfrm>
            <a:off x="10296431" y="4357942"/>
            <a:ext cx="1374728" cy="58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𝑣</a:t>
            </a:r>
            <a:r>
              <a:t>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(μm/min)</a:t>
            </a:r>
          </a:p>
        </p:txBody>
      </p:sp>
      <p:pic>
        <p:nvPicPr>
          <p:cNvPr id="812" name="histo_vitesse_line2" descr="histo_vitesse_line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32794" y="4971014"/>
            <a:ext cx="3302001" cy="1716572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𝑣 (μm/min)"/>
          <p:cNvSpPr txBox="1"/>
          <p:nvPr/>
        </p:nvSpPr>
        <p:spPr>
          <a:xfrm>
            <a:off x="10294726" y="6707442"/>
            <a:ext cx="1374727" cy="58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𝑣</a:t>
            </a:r>
            <a:r>
              <a:t>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(μm/min)</a:t>
            </a:r>
          </a:p>
        </p:txBody>
      </p:sp>
      <p:sp>
        <p:nvSpPr>
          <p:cNvPr id="814" name="# cell = 28"/>
          <p:cNvSpPr txBox="1"/>
          <p:nvPr/>
        </p:nvSpPr>
        <p:spPr>
          <a:xfrm>
            <a:off x="4023092" y="2737409"/>
            <a:ext cx="117620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28</a:t>
            </a:r>
          </a:p>
        </p:txBody>
      </p:sp>
      <p:sp>
        <p:nvSpPr>
          <p:cNvPr id="815" name="# cell = 23"/>
          <p:cNvSpPr txBox="1"/>
          <p:nvPr/>
        </p:nvSpPr>
        <p:spPr>
          <a:xfrm>
            <a:off x="4023092" y="5032702"/>
            <a:ext cx="117620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23</a:t>
            </a:r>
          </a:p>
        </p:txBody>
      </p:sp>
      <p:sp>
        <p:nvSpPr>
          <p:cNvPr id="816" name="-30"/>
          <p:cNvSpPr txBox="1"/>
          <p:nvPr/>
        </p:nvSpPr>
        <p:spPr>
          <a:xfrm>
            <a:off x="5745533" y="4199546"/>
            <a:ext cx="403083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-30</a:t>
            </a:r>
          </a:p>
        </p:txBody>
      </p:sp>
      <p:sp>
        <p:nvSpPr>
          <p:cNvPr id="817" name="0"/>
          <p:cNvSpPr txBox="1"/>
          <p:nvPr/>
        </p:nvSpPr>
        <p:spPr>
          <a:xfrm>
            <a:off x="7350692" y="4199546"/>
            <a:ext cx="233698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</a:t>
            </a:r>
          </a:p>
        </p:txBody>
      </p:sp>
      <p:sp>
        <p:nvSpPr>
          <p:cNvPr id="818" name="30"/>
          <p:cNvSpPr txBox="1"/>
          <p:nvPr/>
        </p:nvSpPr>
        <p:spPr>
          <a:xfrm>
            <a:off x="8786466" y="4199546"/>
            <a:ext cx="339645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30</a:t>
            </a:r>
          </a:p>
        </p:txBody>
      </p:sp>
      <p:sp>
        <p:nvSpPr>
          <p:cNvPr id="819" name="-30"/>
          <p:cNvSpPr txBox="1"/>
          <p:nvPr/>
        </p:nvSpPr>
        <p:spPr>
          <a:xfrm>
            <a:off x="5764552" y="6552156"/>
            <a:ext cx="403082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-30</a:t>
            </a:r>
          </a:p>
        </p:txBody>
      </p:sp>
      <p:sp>
        <p:nvSpPr>
          <p:cNvPr id="820" name="0"/>
          <p:cNvSpPr txBox="1"/>
          <p:nvPr/>
        </p:nvSpPr>
        <p:spPr>
          <a:xfrm>
            <a:off x="7369711" y="6552156"/>
            <a:ext cx="233698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</a:t>
            </a:r>
          </a:p>
        </p:txBody>
      </p:sp>
      <p:sp>
        <p:nvSpPr>
          <p:cNvPr id="821" name="30"/>
          <p:cNvSpPr txBox="1"/>
          <p:nvPr/>
        </p:nvSpPr>
        <p:spPr>
          <a:xfrm>
            <a:off x="8805485" y="6552156"/>
            <a:ext cx="339645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30</a:t>
            </a:r>
          </a:p>
        </p:txBody>
      </p:sp>
      <p:sp>
        <p:nvSpPr>
          <p:cNvPr id="822" name="0.0"/>
          <p:cNvSpPr txBox="1"/>
          <p:nvPr/>
        </p:nvSpPr>
        <p:spPr>
          <a:xfrm>
            <a:off x="9429098" y="4186846"/>
            <a:ext cx="392572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0.0</a:t>
            </a:r>
          </a:p>
        </p:txBody>
      </p:sp>
      <p:sp>
        <p:nvSpPr>
          <p:cNvPr id="823" name="1.0"/>
          <p:cNvSpPr txBox="1"/>
          <p:nvPr/>
        </p:nvSpPr>
        <p:spPr>
          <a:xfrm>
            <a:off x="11429379" y="4186846"/>
            <a:ext cx="392572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1.0</a:t>
            </a:r>
          </a:p>
        </p:txBody>
      </p:sp>
      <p:sp>
        <p:nvSpPr>
          <p:cNvPr id="824" name="0.0"/>
          <p:cNvSpPr txBox="1"/>
          <p:nvPr/>
        </p:nvSpPr>
        <p:spPr>
          <a:xfrm>
            <a:off x="9424334" y="6552156"/>
            <a:ext cx="392572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0.0</a:t>
            </a:r>
          </a:p>
        </p:txBody>
      </p:sp>
      <p:sp>
        <p:nvSpPr>
          <p:cNvPr id="825" name="1.0"/>
          <p:cNvSpPr txBox="1"/>
          <p:nvPr/>
        </p:nvSpPr>
        <p:spPr>
          <a:xfrm>
            <a:off x="11424616" y="6552156"/>
            <a:ext cx="392572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1.0</a:t>
            </a:r>
          </a:p>
        </p:txBody>
      </p:sp>
      <p:sp>
        <p:nvSpPr>
          <p:cNvPr id="826" name="10"/>
          <p:cNvSpPr txBox="1"/>
          <p:nvPr/>
        </p:nvSpPr>
        <p:spPr>
          <a:xfrm>
            <a:off x="6303987" y="9277115"/>
            <a:ext cx="396826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10</a:t>
            </a:r>
          </a:p>
        </p:txBody>
      </p:sp>
      <p:sp>
        <p:nvSpPr>
          <p:cNvPr id="827" name="RPE1 cell tracking on 2-state micropattern"/>
          <p:cNvSpPr txBox="1"/>
          <p:nvPr/>
        </p:nvSpPr>
        <p:spPr>
          <a:xfrm>
            <a:off x="1660666" y="284941"/>
            <a:ext cx="9683469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 tracking on 2-state micropattern</a:t>
            </a:r>
          </a:p>
        </p:txBody>
      </p:sp>
      <p:sp>
        <p:nvSpPr>
          <p:cNvPr id="828" name="Flèche"/>
          <p:cNvSpPr/>
          <p:nvPr/>
        </p:nvSpPr>
        <p:spPr>
          <a:xfrm rot="16200000">
            <a:off x="5848678" y="7184004"/>
            <a:ext cx="1016916" cy="422660"/>
          </a:xfrm>
          <a:prstGeom prst="rightArrow">
            <a:avLst>
              <a:gd name="adj1" fmla="val 37344"/>
              <a:gd name="adj2" fmla="val 12285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29" name="Flèche"/>
          <p:cNvSpPr/>
          <p:nvPr/>
        </p:nvSpPr>
        <p:spPr>
          <a:xfrm rot="16200000">
            <a:off x="7998286" y="7184004"/>
            <a:ext cx="1016916" cy="422660"/>
          </a:xfrm>
          <a:prstGeom prst="rightArrow">
            <a:avLst>
              <a:gd name="adj1" fmla="val 37344"/>
              <a:gd name="adj2" fmla="val 12285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robability of occupancy"/>
          <p:cNvSpPr txBox="1"/>
          <p:nvPr/>
        </p:nvSpPr>
        <p:spPr>
          <a:xfrm>
            <a:off x="6179735" y="1347918"/>
            <a:ext cx="2342458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probability of occupancy</a:t>
            </a:r>
          </a:p>
        </p:txBody>
      </p:sp>
      <p:pic>
        <p:nvPicPr>
          <p:cNvPr id="832" name="histo_position_line1" descr="histo_position_line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9963" y="2612546"/>
            <a:ext cx="3302001" cy="1725137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Δx(t) (μm)"/>
          <p:cNvSpPr txBox="1"/>
          <p:nvPr/>
        </p:nvSpPr>
        <p:spPr>
          <a:xfrm>
            <a:off x="6799659" y="4421836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834" name="occurence"/>
          <p:cNvSpPr txBox="1"/>
          <p:nvPr/>
        </p:nvSpPr>
        <p:spPr>
          <a:xfrm rot="16200000">
            <a:off x="4862127" y="3177065"/>
            <a:ext cx="118245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occurence</a:t>
            </a:r>
          </a:p>
        </p:txBody>
      </p:sp>
      <p:sp>
        <p:nvSpPr>
          <p:cNvPr id="835" name="speed distribution"/>
          <p:cNvSpPr txBox="1"/>
          <p:nvPr/>
        </p:nvSpPr>
        <p:spPr>
          <a:xfrm>
            <a:off x="9629626" y="1347918"/>
            <a:ext cx="2453893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speed distribution</a:t>
            </a:r>
          </a:p>
        </p:txBody>
      </p:sp>
      <p:sp>
        <p:nvSpPr>
          <p:cNvPr id="836" name="M 1"/>
          <p:cNvSpPr txBox="1"/>
          <p:nvPr/>
        </p:nvSpPr>
        <p:spPr>
          <a:xfrm>
            <a:off x="1818445" y="2465060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837" name="M 2"/>
          <p:cNvSpPr txBox="1"/>
          <p:nvPr/>
        </p:nvSpPr>
        <p:spPr>
          <a:xfrm>
            <a:off x="2966763" y="24704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838" name="pattern…"/>
          <p:cNvSpPr txBox="1"/>
          <p:nvPr/>
        </p:nvSpPr>
        <p:spPr>
          <a:xfrm>
            <a:off x="164824" y="30523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grpSp>
        <p:nvGrpSpPr>
          <p:cNvPr id="848" name="Groupe"/>
          <p:cNvGrpSpPr/>
          <p:nvPr/>
        </p:nvGrpSpPr>
        <p:grpSpPr>
          <a:xfrm>
            <a:off x="1749604" y="3105830"/>
            <a:ext cx="1952569" cy="793084"/>
            <a:chOff x="0" y="0"/>
            <a:chExt cx="1952567" cy="793082"/>
          </a:xfrm>
        </p:grpSpPr>
        <p:sp>
          <p:nvSpPr>
            <p:cNvPr id="839" name="Rectangle"/>
            <p:cNvSpPr/>
            <p:nvPr/>
          </p:nvSpPr>
          <p:spPr>
            <a:xfrm>
              <a:off x="592639" y="317233"/>
              <a:ext cx="819380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843" name="Groupe"/>
            <p:cNvGrpSpPr/>
            <p:nvPr/>
          </p:nvGrpSpPr>
          <p:grpSpPr>
            <a:xfrm>
              <a:off x="0" y="0"/>
              <a:ext cx="789344" cy="793083"/>
              <a:chOff x="4310" y="0"/>
              <a:chExt cx="789343" cy="793082"/>
            </a:xfrm>
          </p:grpSpPr>
          <p:sp>
            <p:nvSpPr>
              <p:cNvPr id="840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41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42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847" name="Groupe"/>
            <p:cNvGrpSpPr/>
            <p:nvPr/>
          </p:nvGrpSpPr>
          <p:grpSpPr>
            <a:xfrm rot="16200000">
              <a:off x="1161354" y="0"/>
              <a:ext cx="789345" cy="793083"/>
              <a:chOff x="0" y="0"/>
              <a:chExt cx="789343" cy="793082"/>
            </a:xfrm>
          </p:grpSpPr>
          <p:sp>
            <p:nvSpPr>
              <p:cNvPr id="844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45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46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849" name="Flèche"/>
          <p:cNvSpPr/>
          <p:nvPr/>
        </p:nvSpPr>
        <p:spPr>
          <a:xfrm>
            <a:off x="4168005" y="32109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grpSp>
        <p:nvGrpSpPr>
          <p:cNvPr id="859" name="Groupe"/>
          <p:cNvGrpSpPr/>
          <p:nvPr/>
        </p:nvGrpSpPr>
        <p:grpSpPr>
          <a:xfrm>
            <a:off x="1752599" y="5461000"/>
            <a:ext cx="1952570" cy="793083"/>
            <a:chOff x="0" y="0"/>
            <a:chExt cx="1952568" cy="793082"/>
          </a:xfrm>
        </p:grpSpPr>
        <p:sp>
          <p:nvSpPr>
            <p:cNvPr id="850" name="Rectangle"/>
            <p:cNvSpPr/>
            <p:nvPr/>
          </p:nvSpPr>
          <p:spPr>
            <a:xfrm>
              <a:off x="594509" y="317232"/>
              <a:ext cx="568756" cy="158618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854" name="Groupe"/>
            <p:cNvGrpSpPr/>
            <p:nvPr/>
          </p:nvGrpSpPr>
          <p:grpSpPr>
            <a:xfrm rot="16200000">
              <a:off x="1869" y="-1"/>
              <a:ext cx="789345" cy="793084"/>
              <a:chOff x="4310" y="0"/>
              <a:chExt cx="789343" cy="793082"/>
            </a:xfrm>
          </p:grpSpPr>
          <p:sp>
            <p:nvSpPr>
              <p:cNvPr id="851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52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53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858" name="Groupe"/>
            <p:cNvGrpSpPr/>
            <p:nvPr/>
          </p:nvGrpSpPr>
          <p:grpSpPr>
            <a:xfrm>
              <a:off x="1163224" y="0"/>
              <a:ext cx="789345" cy="793083"/>
              <a:chOff x="0" y="0"/>
              <a:chExt cx="789343" cy="793082"/>
            </a:xfrm>
          </p:grpSpPr>
          <p:sp>
            <p:nvSpPr>
              <p:cNvPr id="855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56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57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pic>
        <p:nvPicPr>
          <p:cNvPr id="860" name="histo_position_line2" descr="histo_position_line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2300" y="4965700"/>
            <a:ext cx="3302000" cy="1726153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pattern…"/>
          <p:cNvSpPr txBox="1"/>
          <p:nvPr/>
        </p:nvSpPr>
        <p:spPr>
          <a:xfrm>
            <a:off x="164824" y="54018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862" name="M 1"/>
          <p:cNvSpPr txBox="1"/>
          <p:nvPr/>
        </p:nvSpPr>
        <p:spPr>
          <a:xfrm>
            <a:off x="1818445" y="481456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863" name="M 2"/>
          <p:cNvSpPr txBox="1"/>
          <p:nvPr/>
        </p:nvSpPr>
        <p:spPr>
          <a:xfrm>
            <a:off x="2966763" y="48199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864" name="Flèche"/>
          <p:cNvSpPr/>
          <p:nvPr/>
        </p:nvSpPr>
        <p:spPr>
          <a:xfrm>
            <a:off x="4168005" y="55604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865" name="Δx(t) (μm)"/>
          <p:cNvSpPr txBox="1"/>
          <p:nvPr/>
        </p:nvSpPr>
        <p:spPr>
          <a:xfrm>
            <a:off x="6799659" y="6771336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866" name="occurence"/>
          <p:cNvSpPr txBox="1"/>
          <p:nvPr/>
        </p:nvSpPr>
        <p:spPr>
          <a:xfrm rot="16200000">
            <a:off x="4862127" y="5526565"/>
            <a:ext cx="118245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occurence</a:t>
            </a:r>
          </a:p>
        </p:txBody>
      </p:sp>
      <p:sp>
        <p:nvSpPr>
          <p:cNvPr id="867" name="cells more dynamic on pattern No. I"/>
          <p:cNvSpPr txBox="1"/>
          <p:nvPr/>
        </p:nvSpPr>
        <p:spPr>
          <a:xfrm>
            <a:off x="9792342" y="7781638"/>
            <a:ext cx="2625586" cy="1319145"/>
          </a:xfrm>
          <a:prstGeom prst="rect">
            <a:avLst/>
          </a:prstGeom>
          <a:ln w="25400">
            <a:solidFill>
              <a:srgbClr val="FF0A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cells more dynamic on pattern 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sp>
        <p:nvSpPr>
          <p:cNvPr id="868" name="𝑣 (μm/min)"/>
          <p:cNvSpPr txBox="1"/>
          <p:nvPr/>
        </p:nvSpPr>
        <p:spPr>
          <a:xfrm>
            <a:off x="10604821" y="5948519"/>
            <a:ext cx="1374727" cy="58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𝑣</a:t>
            </a:r>
            <a:r>
              <a:t>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(μm/min)</a:t>
            </a:r>
          </a:p>
        </p:txBody>
      </p:sp>
      <p:pic>
        <p:nvPicPr>
          <p:cNvPr id="869" name="Capture d’écran 2023-05-29 à 18.55.42.png" descr="Capture d’écran 2023-05-29 à 18.55.4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69208" y="4252746"/>
            <a:ext cx="3373728" cy="1780828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◼︎ pattern No. I…"/>
          <p:cNvSpPr txBox="1"/>
          <p:nvPr/>
        </p:nvSpPr>
        <p:spPr>
          <a:xfrm>
            <a:off x="10334630" y="3481383"/>
            <a:ext cx="1541009" cy="582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AppleMyungjo"/>
                <a:ea typeface="AppleMyungjo"/>
                <a:cs typeface="AppleMyungjo"/>
                <a:sym typeface="AppleMyungjo"/>
              </a:rPr>
              <a:t>◼︎</a:t>
            </a:r>
            <a:r>
              <a:t> pattern No.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  <a:p>
            <a: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ppleMyungjo"/>
                <a:ea typeface="AppleMyungjo"/>
                <a:cs typeface="AppleMyungjo"/>
                <a:sym typeface="AppleMyungjo"/>
              </a:rPr>
              <a:t>◼︎</a:t>
            </a:r>
            <a:r>
              <a:rPr>
                <a:latin typeface="AppleMyungjo"/>
                <a:ea typeface="AppleMyungjo"/>
                <a:cs typeface="AppleMyungjo"/>
                <a:sym typeface="AppleMyungjo"/>
              </a:rPr>
              <a:t> </a:t>
            </a:r>
            <a:r>
              <a:t>pattern No.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871" name="proba density"/>
          <p:cNvSpPr txBox="1"/>
          <p:nvPr/>
        </p:nvSpPr>
        <p:spPr>
          <a:xfrm rot="16200000">
            <a:off x="8488085" y="4943324"/>
            <a:ext cx="1500244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 density</a:t>
            </a:r>
          </a:p>
        </p:txBody>
      </p:sp>
      <p:sp>
        <p:nvSpPr>
          <p:cNvPr id="872" name="# cell = 28"/>
          <p:cNvSpPr txBox="1"/>
          <p:nvPr/>
        </p:nvSpPr>
        <p:spPr>
          <a:xfrm>
            <a:off x="4023092" y="2737409"/>
            <a:ext cx="117620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28</a:t>
            </a:r>
          </a:p>
        </p:txBody>
      </p:sp>
      <p:sp>
        <p:nvSpPr>
          <p:cNvPr id="873" name="# cell = 23"/>
          <p:cNvSpPr txBox="1"/>
          <p:nvPr/>
        </p:nvSpPr>
        <p:spPr>
          <a:xfrm>
            <a:off x="4023092" y="5032702"/>
            <a:ext cx="117620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23</a:t>
            </a:r>
          </a:p>
        </p:txBody>
      </p:sp>
      <p:sp>
        <p:nvSpPr>
          <p:cNvPr id="874" name="-30"/>
          <p:cNvSpPr txBox="1"/>
          <p:nvPr/>
        </p:nvSpPr>
        <p:spPr>
          <a:xfrm>
            <a:off x="5764552" y="6552156"/>
            <a:ext cx="403082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-30</a:t>
            </a:r>
          </a:p>
        </p:txBody>
      </p:sp>
      <p:sp>
        <p:nvSpPr>
          <p:cNvPr id="875" name="0"/>
          <p:cNvSpPr txBox="1"/>
          <p:nvPr/>
        </p:nvSpPr>
        <p:spPr>
          <a:xfrm>
            <a:off x="7369711" y="6552156"/>
            <a:ext cx="233698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</a:t>
            </a:r>
          </a:p>
        </p:txBody>
      </p:sp>
      <p:sp>
        <p:nvSpPr>
          <p:cNvPr id="876" name="30"/>
          <p:cNvSpPr txBox="1"/>
          <p:nvPr/>
        </p:nvSpPr>
        <p:spPr>
          <a:xfrm>
            <a:off x="8805485" y="6552156"/>
            <a:ext cx="339645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30</a:t>
            </a:r>
          </a:p>
        </p:txBody>
      </p:sp>
      <p:sp>
        <p:nvSpPr>
          <p:cNvPr id="877" name="0.0"/>
          <p:cNvSpPr txBox="1"/>
          <p:nvPr/>
        </p:nvSpPr>
        <p:spPr>
          <a:xfrm>
            <a:off x="9621288" y="5829678"/>
            <a:ext cx="392572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0.0</a:t>
            </a:r>
          </a:p>
        </p:txBody>
      </p:sp>
      <p:sp>
        <p:nvSpPr>
          <p:cNvPr id="878" name="1.0"/>
          <p:cNvSpPr txBox="1"/>
          <p:nvPr/>
        </p:nvSpPr>
        <p:spPr>
          <a:xfrm>
            <a:off x="11637550" y="5829678"/>
            <a:ext cx="392572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1.0</a:t>
            </a:r>
          </a:p>
        </p:txBody>
      </p:sp>
      <p:sp>
        <p:nvSpPr>
          <p:cNvPr id="879" name="-30"/>
          <p:cNvSpPr txBox="1"/>
          <p:nvPr/>
        </p:nvSpPr>
        <p:spPr>
          <a:xfrm>
            <a:off x="5745533" y="4199546"/>
            <a:ext cx="403083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-30</a:t>
            </a:r>
          </a:p>
        </p:txBody>
      </p:sp>
      <p:sp>
        <p:nvSpPr>
          <p:cNvPr id="880" name="0"/>
          <p:cNvSpPr txBox="1"/>
          <p:nvPr/>
        </p:nvSpPr>
        <p:spPr>
          <a:xfrm>
            <a:off x="7350692" y="4199546"/>
            <a:ext cx="233698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</a:t>
            </a:r>
          </a:p>
        </p:txBody>
      </p:sp>
      <p:sp>
        <p:nvSpPr>
          <p:cNvPr id="881" name="30"/>
          <p:cNvSpPr txBox="1"/>
          <p:nvPr/>
        </p:nvSpPr>
        <p:spPr>
          <a:xfrm>
            <a:off x="8786466" y="4199546"/>
            <a:ext cx="339645" cy="324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30</a:t>
            </a:r>
          </a:p>
        </p:txBody>
      </p:sp>
      <p:sp>
        <p:nvSpPr>
          <p:cNvPr id="882" name="10"/>
          <p:cNvSpPr txBox="1"/>
          <p:nvPr/>
        </p:nvSpPr>
        <p:spPr>
          <a:xfrm>
            <a:off x="6303987" y="9277115"/>
            <a:ext cx="396826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10</a:t>
            </a:r>
          </a:p>
        </p:txBody>
      </p:sp>
      <p:sp>
        <p:nvSpPr>
          <p:cNvPr id="883" name="RPE1 cell tracking on 2-state micropattern"/>
          <p:cNvSpPr txBox="1"/>
          <p:nvPr/>
        </p:nvSpPr>
        <p:spPr>
          <a:xfrm>
            <a:off x="1660666" y="284941"/>
            <a:ext cx="9683469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 tracking on 2-state micropattern</a:t>
            </a:r>
          </a:p>
        </p:txBody>
      </p:sp>
      <p:sp>
        <p:nvSpPr>
          <p:cNvPr id="884" name="cells trap…"/>
          <p:cNvSpPr txBox="1"/>
          <p:nvPr/>
        </p:nvSpPr>
        <p:spPr>
          <a:xfrm>
            <a:off x="6129348" y="7781638"/>
            <a:ext cx="2625586" cy="1319145"/>
          </a:xfrm>
          <a:prstGeom prst="rect">
            <a:avLst/>
          </a:prstGeom>
          <a:ln w="25400">
            <a:solidFill>
              <a:srgbClr val="FF0A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cells trap 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on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 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885" name="Flèche"/>
          <p:cNvSpPr/>
          <p:nvPr/>
        </p:nvSpPr>
        <p:spPr>
          <a:xfrm rot="16200000">
            <a:off x="5848678" y="7184004"/>
            <a:ext cx="1016916" cy="422660"/>
          </a:xfrm>
          <a:prstGeom prst="rightArrow">
            <a:avLst>
              <a:gd name="adj1" fmla="val 37344"/>
              <a:gd name="adj2" fmla="val 12285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86" name="Flèche"/>
          <p:cNvSpPr/>
          <p:nvPr/>
        </p:nvSpPr>
        <p:spPr>
          <a:xfrm rot="16200000">
            <a:off x="7998286" y="7184004"/>
            <a:ext cx="1016916" cy="422660"/>
          </a:xfrm>
          <a:prstGeom prst="rightArrow">
            <a:avLst>
              <a:gd name="adj1" fmla="val 37344"/>
              <a:gd name="adj2" fmla="val 122858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Rectangle aux angles arrondis"/>
          <p:cNvSpPr/>
          <p:nvPr/>
        </p:nvSpPr>
        <p:spPr>
          <a:xfrm>
            <a:off x="5764966" y="2102121"/>
            <a:ext cx="1843932" cy="3693871"/>
          </a:xfrm>
          <a:prstGeom prst="roundRect">
            <a:avLst>
              <a:gd name="adj" fmla="val 15000"/>
            </a:avLst>
          </a:prstGeom>
          <a:solidFill>
            <a:schemeClr val="accent1">
              <a:lumOff val="16847"/>
              <a:alpha val="5636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89" name="11"/>
          <p:cNvSpPr txBox="1"/>
          <p:nvPr/>
        </p:nvSpPr>
        <p:spPr>
          <a:xfrm>
            <a:off x="6313413" y="9277115"/>
            <a:ext cx="37797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11</a:t>
            </a:r>
          </a:p>
        </p:txBody>
      </p:sp>
      <p:sp>
        <p:nvSpPr>
          <p:cNvPr id="890" name="deep learning approach to sort the cell"/>
          <p:cNvSpPr txBox="1"/>
          <p:nvPr/>
        </p:nvSpPr>
        <p:spPr>
          <a:xfrm>
            <a:off x="2097352" y="253511"/>
            <a:ext cx="8810096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deep learning approach to sort the cell</a:t>
            </a:r>
          </a:p>
        </p:txBody>
      </p:sp>
      <p:sp>
        <p:nvSpPr>
          <p:cNvPr id="891" name="training with neural network (5k epochs) and ≈ 50 single cell trajectories"/>
          <p:cNvSpPr txBox="1"/>
          <p:nvPr/>
        </p:nvSpPr>
        <p:spPr>
          <a:xfrm>
            <a:off x="1288885" y="1091473"/>
            <a:ext cx="10719893" cy="49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training with neural network (5k epochs) and ≈ 50 single cell trajectories</a:t>
            </a:r>
          </a:p>
        </p:txBody>
      </p:sp>
      <p:grpSp>
        <p:nvGrpSpPr>
          <p:cNvPr id="952" name="Groupe"/>
          <p:cNvGrpSpPr/>
          <p:nvPr/>
        </p:nvGrpSpPr>
        <p:grpSpPr>
          <a:xfrm>
            <a:off x="5015639" y="2461443"/>
            <a:ext cx="3266386" cy="3488695"/>
            <a:chOff x="0" y="0"/>
            <a:chExt cx="3266385" cy="3488694"/>
          </a:xfrm>
        </p:grpSpPr>
        <p:sp>
          <p:nvSpPr>
            <p:cNvPr id="892" name="Cercle"/>
            <p:cNvSpPr/>
            <p:nvPr/>
          </p:nvSpPr>
          <p:spPr>
            <a:xfrm>
              <a:off x="158858" y="0"/>
              <a:ext cx="317501" cy="317500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3" name="Cercle"/>
            <p:cNvSpPr/>
            <p:nvPr/>
          </p:nvSpPr>
          <p:spPr>
            <a:xfrm>
              <a:off x="158858" y="388461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4" name="Cercle"/>
            <p:cNvSpPr/>
            <p:nvPr/>
          </p:nvSpPr>
          <p:spPr>
            <a:xfrm>
              <a:off x="158858" y="776923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5" name="Cercle"/>
            <p:cNvSpPr/>
            <p:nvPr/>
          </p:nvSpPr>
          <p:spPr>
            <a:xfrm>
              <a:off x="158858" y="1165385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6" name="Cercle"/>
            <p:cNvSpPr/>
            <p:nvPr/>
          </p:nvSpPr>
          <p:spPr>
            <a:xfrm>
              <a:off x="158858" y="1553846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7" name="Cercle"/>
            <p:cNvSpPr/>
            <p:nvPr/>
          </p:nvSpPr>
          <p:spPr>
            <a:xfrm>
              <a:off x="158858" y="1942308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8" name="Cercle"/>
            <p:cNvSpPr/>
            <p:nvPr/>
          </p:nvSpPr>
          <p:spPr>
            <a:xfrm>
              <a:off x="158858" y="2330770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9" name="Cercle"/>
            <p:cNvSpPr/>
            <p:nvPr/>
          </p:nvSpPr>
          <p:spPr>
            <a:xfrm>
              <a:off x="158858" y="2710470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0" name="Cercle"/>
            <p:cNvSpPr/>
            <p:nvPr/>
          </p:nvSpPr>
          <p:spPr>
            <a:xfrm>
              <a:off x="1145099" y="920844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chemeClr val="accent1">
                  <a:lumOff val="168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1" name="Cercle"/>
            <p:cNvSpPr/>
            <p:nvPr/>
          </p:nvSpPr>
          <p:spPr>
            <a:xfrm>
              <a:off x="1145099" y="1409926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chemeClr val="accent1">
                  <a:lumOff val="168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2" name="Cercle"/>
            <p:cNvSpPr/>
            <p:nvPr/>
          </p:nvSpPr>
          <p:spPr>
            <a:xfrm>
              <a:off x="1145099" y="1899008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chemeClr val="accent1">
                  <a:lumOff val="168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3" name="Cercle"/>
            <p:cNvSpPr/>
            <p:nvPr/>
          </p:nvSpPr>
          <p:spPr>
            <a:xfrm>
              <a:off x="1145099" y="2388090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chemeClr val="accent1">
                  <a:lumOff val="168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4" name="Cercle"/>
            <p:cNvSpPr/>
            <p:nvPr/>
          </p:nvSpPr>
          <p:spPr>
            <a:xfrm>
              <a:off x="2073611" y="1489902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chemeClr val="accent1">
                  <a:lumOff val="168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5" name="Cercle"/>
            <p:cNvSpPr/>
            <p:nvPr/>
          </p:nvSpPr>
          <p:spPr>
            <a:xfrm>
              <a:off x="2073611" y="2159648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chemeClr val="accent1">
                  <a:lumOff val="1684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6" name="Cercle"/>
            <p:cNvSpPr/>
            <p:nvPr/>
          </p:nvSpPr>
          <p:spPr>
            <a:xfrm>
              <a:off x="2948885" y="1825155"/>
              <a:ext cx="317501" cy="317501"/>
            </a:xfrm>
            <a:prstGeom prst="ellipse">
              <a:avLst/>
            </a:prstGeom>
            <a:solidFill>
              <a:srgbClr val="D6D5D5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7" name="Ligne"/>
            <p:cNvSpPr/>
            <p:nvPr/>
          </p:nvSpPr>
          <p:spPr>
            <a:xfrm flipH="1" flipV="1">
              <a:off x="484704" y="180029"/>
              <a:ext cx="652049" cy="87771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08" name="Ligne"/>
            <p:cNvSpPr/>
            <p:nvPr/>
          </p:nvSpPr>
          <p:spPr>
            <a:xfrm flipH="1" flipV="1">
              <a:off x="484704" y="180030"/>
              <a:ext cx="652049" cy="137912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09" name="Ligne"/>
            <p:cNvSpPr/>
            <p:nvPr/>
          </p:nvSpPr>
          <p:spPr>
            <a:xfrm flipH="1" flipV="1">
              <a:off x="484704" y="180030"/>
              <a:ext cx="652049" cy="190653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0" name="Ligne"/>
            <p:cNvSpPr/>
            <p:nvPr/>
          </p:nvSpPr>
          <p:spPr>
            <a:xfrm flipH="1" flipV="1">
              <a:off x="484704" y="180030"/>
              <a:ext cx="652049" cy="238779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1" name="Ligne"/>
            <p:cNvSpPr/>
            <p:nvPr/>
          </p:nvSpPr>
          <p:spPr>
            <a:xfrm flipH="1" flipV="1">
              <a:off x="472004" y="552344"/>
              <a:ext cx="664749" cy="50540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2" name="Ligne"/>
            <p:cNvSpPr/>
            <p:nvPr/>
          </p:nvSpPr>
          <p:spPr>
            <a:xfrm flipH="1" flipV="1">
              <a:off x="484704" y="568491"/>
              <a:ext cx="652049" cy="99066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3" name="Ligne"/>
            <p:cNvSpPr/>
            <p:nvPr/>
          </p:nvSpPr>
          <p:spPr>
            <a:xfrm flipH="1" flipV="1">
              <a:off x="484704" y="555488"/>
              <a:ext cx="652049" cy="153729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4" name="Ligne"/>
            <p:cNvSpPr/>
            <p:nvPr/>
          </p:nvSpPr>
          <p:spPr>
            <a:xfrm flipH="1" flipV="1">
              <a:off x="484704" y="569532"/>
              <a:ext cx="652049" cy="199828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5" name="Ligne"/>
            <p:cNvSpPr/>
            <p:nvPr/>
          </p:nvSpPr>
          <p:spPr>
            <a:xfrm flipH="1" flipV="1">
              <a:off x="484704" y="933893"/>
              <a:ext cx="652049" cy="12385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6" name="Ligne"/>
            <p:cNvSpPr/>
            <p:nvPr/>
          </p:nvSpPr>
          <p:spPr>
            <a:xfrm flipH="1" flipV="1">
              <a:off x="484704" y="932506"/>
              <a:ext cx="652049" cy="62664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7" name="Ligne"/>
            <p:cNvSpPr/>
            <p:nvPr/>
          </p:nvSpPr>
          <p:spPr>
            <a:xfrm flipH="1" flipV="1">
              <a:off x="484704" y="937465"/>
              <a:ext cx="652049" cy="1149103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8" name="Ligne"/>
            <p:cNvSpPr/>
            <p:nvPr/>
          </p:nvSpPr>
          <p:spPr>
            <a:xfrm flipH="1" flipV="1">
              <a:off x="484704" y="934440"/>
              <a:ext cx="652049" cy="163338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19" name="Ligne"/>
            <p:cNvSpPr/>
            <p:nvPr/>
          </p:nvSpPr>
          <p:spPr>
            <a:xfrm flipH="1" flipV="1">
              <a:off x="484704" y="1332163"/>
              <a:ext cx="652049" cy="123565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0" name="Ligne"/>
            <p:cNvSpPr/>
            <p:nvPr/>
          </p:nvSpPr>
          <p:spPr>
            <a:xfrm flipH="1">
              <a:off x="484704" y="1057747"/>
              <a:ext cx="652049" cy="27012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1" name="Ligne"/>
            <p:cNvSpPr/>
            <p:nvPr/>
          </p:nvSpPr>
          <p:spPr>
            <a:xfrm flipH="1" flipV="1">
              <a:off x="484704" y="1333472"/>
              <a:ext cx="652049" cy="225683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2" name="Ligne"/>
            <p:cNvSpPr/>
            <p:nvPr/>
          </p:nvSpPr>
          <p:spPr>
            <a:xfrm flipH="1" flipV="1">
              <a:off x="484704" y="1332626"/>
              <a:ext cx="652049" cy="75394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3" name="Ligne"/>
            <p:cNvSpPr/>
            <p:nvPr/>
          </p:nvSpPr>
          <p:spPr>
            <a:xfrm flipH="1" flipV="1">
              <a:off x="484704" y="1718047"/>
              <a:ext cx="652049" cy="84977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4" name="Ligne"/>
            <p:cNvSpPr/>
            <p:nvPr/>
          </p:nvSpPr>
          <p:spPr>
            <a:xfrm flipH="1" flipV="1">
              <a:off x="484704" y="1715352"/>
              <a:ext cx="652049" cy="374216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5" name="Ligne"/>
            <p:cNvSpPr/>
            <p:nvPr/>
          </p:nvSpPr>
          <p:spPr>
            <a:xfrm flipH="1">
              <a:off x="484704" y="1559154"/>
              <a:ext cx="652049" cy="15359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6" name="Ligne"/>
            <p:cNvSpPr/>
            <p:nvPr/>
          </p:nvSpPr>
          <p:spPr>
            <a:xfrm flipH="1">
              <a:off x="484704" y="1057747"/>
              <a:ext cx="652049" cy="65204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7" name="Ligne"/>
            <p:cNvSpPr/>
            <p:nvPr/>
          </p:nvSpPr>
          <p:spPr>
            <a:xfrm flipH="1" flipV="1">
              <a:off x="484704" y="2107076"/>
              <a:ext cx="652049" cy="46074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8" name="Ligne"/>
            <p:cNvSpPr/>
            <p:nvPr/>
          </p:nvSpPr>
          <p:spPr>
            <a:xfrm flipH="1">
              <a:off x="484704" y="2089567"/>
              <a:ext cx="652049" cy="1270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29" name="Ligne"/>
            <p:cNvSpPr/>
            <p:nvPr/>
          </p:nvSpPr>
          <p:spPr>
            <a:xfrm flipH="1">
              <a:off x="484704" y="1559154"/>
              <a:ext cx="652049" cy="54622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0" name="Ligne"/>
            <p:cNvSpPr/>
            <p:nvPr/>
          </p:nvSpPr>
          <p:spPr>
            <a:xfrm flipH="1">
              <a:off x="484704" y="1057747"/>
              <a:ext cx="652049" cy="103455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1" name="Ligne"/>
            <p:cNvSpPr/>
            <p:nvPr/>
          </p:nvSpPr>
          <p:spPr>
            <a:xfrm flipH="1" flipV="1">
              <a:off x="484704" y="2491620"/>
              <a:ext cx="652049" cy="7620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2" name="Ligne"/>
            <p:cNvSpPr/>
            <p:nvPr/>
          </p:nvSpPr>
          <p:spPr>
            <a:xfrm flipH="1">
              <a:off x="484704" y="2085184"/>
              <a:ext cx="652049" cy="40522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3" name="Ligne"/>
            <p:cNvSpPr/>
            <p:nvPr/>
          </p:nvSpPr>
          <p:spPr>
            <a:xfrm flipH="1">
              <a:off x="484704" y="1559154"/>
              <a:ext cx="652049" cy="92609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4" name="Ligne"/>
            <p:cNvSpPr/>
            <p:nvPr/>
          </p:nvSpPr>
          <p:spPr>
            <a:xfrm flipH="1">
              <a:off x="484704" y="1064808"/>
              <a:ext cx="652049" cy="142344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5" name="Ligne"/>
            <p:cNvSpPr/>
            <p:nvPr/>
          </p:nvSpPr>
          <p:spPr>
            <a:xfrm flipH="1">
              <a:off x="484704" y="2568874"/>
              <a:ext cx="652049" cy="29843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6" name="Ligne"/>
            <p:cNvSpPr/>
            <p:nvPr/>
          </p:nvSpPr>
          <p:spPr>
            <a:xfrm flipH="1">
              <a:off x="484704" y="2085184"/>
              <a:ext cx="652049" cy="779048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7" name="Ligne"/>
            <p:cNvSpPr/>
            <p:nvPr/>
          </p:nvSpPr>
          <p:spPr>
            <a:xfrm flipH="1">
              <a:off x="484704" y="1559154"/>
              <a:ext cx="652049" cy="1304286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8" name="Ligne"/>
            <p:cNvSpPr/>
            <p:nvPr/>
          </p:nvSpPr>
          <p:spPr>
            <a:xfrm flipH="1">
              <a:off x="484704" y="1064808"/>
              <a:ext cx="652049" cy="179576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39" name="Ligne"/>
            <p:cNvSpPr/>
            <p:nvPr/>
          </p:nvSpPr>
          <p:spPr>
            <a:xfrm flipH="1" flipV="1">
              <a:off x="1463834" y="1082354"/>
              <a:ext cx="595843" cy="57044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0" name="Ligne"/>
            <p:cNvSpPr/>
            <p:nvPr/>
          </p:nvSpPr>
          <p:spPr>
            <a:xfrm flipH="1" flipV="1">
              <a:off x="1463834" y="1088704"/>
              <a:ext cx="595842" cy="1247786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1" name="Ligne"/>
            <p:cNvSpPr/>
            <p:nvPr/>
          </p:nvSpPr>
          <p:spPr>
            <a:xfrm flipH="1" flipV="1">
              <a:off x="1471052" y="1568207"/>
              <a:ext cx="581406" cy="76354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2" name="Ligne"/>
            <p:cNvSpPr/>
            <p:nvPr/>
          </p:nvSpPr>
          <p:spPr>
            <a:xfrm flipH="1" flipV="1">
              <a:off x="1476535" y="1569851"/>
              <a:ext cx="583142" cy="88901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3" name="Ligne"/>
            <p:cNvSpPr/>
            <p:nvPr/>
          </p:nvSpPr>
          <p:spPr>
            <a:xfrm flipH="1">
              <a:off x="1470184" y="1658751"/>
              <a:ext cx="583142" cy="405526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4" name="Ligne"/>
            <p:cNvSpPr/>
            <p:nvPr/>
          </p:nvSpPr>
          <p:spPr>
            <a:xfrm flipH="1" flipV="1">
              <a:off x="1471052" y="2065430"/>
              <a:ext cx="581406" cy="26633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5" name="Ligne"/>
            <p:cNvSpPr/>
            <p:nvPr/>
          </p:nvSpPr>
          <p:spPr>
            <a:xfrm flipH="1">
              <a:off x="1471052" y="2331763"/>
              <a:ext cx="581406" cy="22145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6" name="Ligne"/>
            <p:cNvSpPr/>
            <p:nvPr/>
          </p:nvSpPr>
          <p:spPr>
            <a:xfrm flipH="1">
              <a:off x="1470184" y="1659909"/>
              <a:ext cx="583142" cy="8823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7" name="Ligne"/>
            <p:cNvSpPr/>
            <p:nvPr/>
          </p:nvSpPr>
          <p:spPr>
            <a:xfrm flipH="1" flipV="1">
              <a:off x="2400277" y="1653895"/>
              <a:ext cx="537006" cy="33750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8" name="Ligne"/>
            <p:cNvSpPr/>
            <p:nvPr/>
          </p:nvSpPr>
          <p:spPr>
            <a:xfrm flipH="1">
              <a:off x="2405311" y="2001016"/>
              <a:ext cx="537143" cy="32193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49" name="…"/>
            <p:cNvSpPr txBox="1"/>
            <p:nvPr/>
          </p:nvSpPr>
          <p:spPr>
            <a:xfrm rot="16200000">
              <a:off x="14064" y="3055529"/>
              <a:ext cx="419101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…</a:t>
              </a:r>
            </a:p>
          </p:txBody>
        </p:sp>
        <p:sp>
          <p:nvSpPr>
            <p:cNvPr id="950" name="…"/>
            <p:cNvSpPr txBox="1"/>
            <p:nvPr/>
          </p:nvSpPr>
          <p:spPr>
            <a:xfrm rot="16200000">
              <a:off x="1005809" y="2721865"/>
              <a:ext cx="419101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…</a:t>
              </a:r>
            </a:p>
          </p:txBody>
        </p:sp>
        <p:sp>
          <p:nvSpPr>
            <p:cNvPr id="951" name="…"/>
            <p:cNvSpPr txBox="1"/>
            <p:nvPr/>
          </p:nvSpPr>
          <p:spPr>
            <a:xfrm rot="16200000">
              <a:off x="1955724" y="2494474"/>
              <a:ext cx="419101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…</a:t>
              </a:r>
            </a:p>
          </p:txBody>
        </p:sp>
      </p:grpSp>
      <p:sp>
        <p:nvSpPr>
          <p:cNvPr id="953" name="Flèche"/>
          <p:cNvSpPr/>
          <p:nvPr/>
        </p:nvSpPr>
        <p:spPr>
          <a:xfrm>
            <a:off x="3961645" y="4206210"/>
            <a:ext cx="886382" cy="528380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954" name="input"/>
          <p:cNvSpPr txBox="1"/>
          <p:nvPr/>
        </p:nvSpPr>
        <p:spPr>
          <a:xfrm>
            <a:off x="4166971" y="1757452"/>
            <a:ext cx="2342458" cy="49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input</a:t>
            </a:r>
          </a:p>
        </p:txBody>
      </p:sp>
      <p:sp>
        <p:nvSpPr>
          <p:cNvPr id="955" name="output"/>
          <p:cNvSpPr txBox="1"/>
          <p:nvPr/>
        </p:nvSpPr>
        <p:spPr>
          <a:xfrm>
            <a:off x="6987199" y="3454970"/>
            <a:ext cx="2342458" cy="49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output</a:t>
            </a:r>
          </a:p>
        </p:txBody>
      </p:sp>
      <p:sp>
        <p:nvSpPr>
          <p:cNvPr id="956" name="hidden layers"/>
          <p:cNvSpPr txBox="1"/>
          <p:nvPr/>
        </p:nvSpPr>
        <p:spPr>
          <a:xfrm>
            <a:off x="5932279" y="2141393"/>
            <a:ext cx="1509306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hidden layers</a:t>
            </a:r>
          </a:p>
        </p:txBody>
      </p:sp>
      <p:sp>
        <p:nvSpPr>
          <p:cNvPr id="957" name="neurons:"/>
          <p:cNvSpPr txBox="1"/>
          <p:nvPr/>
        </p:nvSpPr>
        <p:spPr>
          <a:xfrm>
            <a:off x="3073299" y="5932679"/>
            <a:ext cx="2342458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neurons:</a:t>
            </a:r>
          </a:p>
        </p:txBody>
      </p:sp>
      <p:sp>
        <p:nvSpPr>
          <p:cNvPr id="958" name="288"/>
          <p:cNvSpPr txBox="1"/>
          <p:nvPr/>
        </p:nvSpPr>
        <p:spPr>
          <a:xfrm>
            <a:off x="4934621" y="5932679"/>
            <a:ext cx="807157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288</a:t>
            </a:r>
          </a:p>
        </p:txBody>
      </p:sp>
      <p:sp>
        <p:nvSpPr>
          <p:cNvPr id="959" name="144"/>
          <p:cNvSpPr txBox="1"/>
          <p:nvPr/>
        </p:nvSpPr>
        <p:spPr>
          <a:xfrm>
            <a:off x="5894778" y="5932679"/>
            <a:ext cx="807157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144</a:t>
            </a:r>
          </a:p>
        </p:txBody>
      </p:sp>
      <p:sp>
        <p:nvSpPr>
          <p:cNvPr id="960" name="72"/>
          <p:cNvSpPr txBox="1"/>
          <p:nvPr/>
        </p:nvSpPr>
        <p:spPr>
          <a:xfrm>
            <a:off x="6854935" y="5932679"/>
            <a:ext cx="807158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72</a:t>
            </a:r>
          </a:p>
        </p:txBody>
      </p:sp>
      <p:sp>
        <p:nvSpPr>
          <p:cNvPr id="961" name="1"/>
          <p:cNvSpPr txBox="1"/>
          <p:nvPr/>
        </p:nvSpPr>
        <p:spPr>
          <a:xfrm>
            <a:off x="7754849" y="5932679"/>
            <a:ext cx="807158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962" name="wi"/>
          <p:cNvSpPr txBox="1"/>
          <p:nvPr/>
        </p:nvSpPr>
        <p:spPr>
          <a:xfrm>
            <a:off x="5528754" y="2641888"/>
            <a:ext cx="807158" cy="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defTabSz="575249">
              <a:defRPr sz="26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</a:t>
            </a:r>
            <a:r>
              <a:rPr baseline="-5999"/>
              <a:t>i</a:t>
            </a:r>
          </a:p>
        </p:txBody>
      </p:sp>
      <p:grpSp>
        <p:nvGrpSpPr>
          <p:cNvPr id="967" name="Groupe"/>
          <p:cNvGrpSpPr/>
          <p:nvPr/>
        </p:nvGrpSpPr>
        <p:grpSpPr>
          <a:xfrm>
            <a:off x="197476" y="3047723"/>
            <a:ext cx="3598469" cy="2606604"/>
            <a:chOff x="0" y="0"/>
            <a:chExt cx="3598467" cy="2606603"/>
          </a:xfrm>
        </p:grpSpPr>
        <p:pic>
          <p:nvPicPr>
            <p:cNvPr id="963" name="exemple cell line 1" descr="exemple cell lin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5862" y="532755"/>
              <a:ext cx="3081315" cy="1617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4" name="single cell x-trajectories"/>
            <p:cNvSpPr txBox="1"/>
            <p:nvPr/>
          </p:nvSpPr>
          <p:spPr>
            <a:xfrm>
              <a:off x="596170" y="0"/>
              <a:ext cx="3002298" cy="42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575249">
                <a:defRPr sz="2200" b="0">
                  <a:latin typeface="Arial"/>
                  <a:ea typeface="Arial"/>
                  <a:cs typeface="Arial"/>
                  <a:sym typeface="Arial"/>
                </a:defRPr>
              </a:pPr>
              <a:r>
                <a:t>single cell </a:t>
              </a:r>
              <a:r>
                <a:rPr i="1">
                  <a:latin typeface="Times New Roman"/>
                  <a:ea typeface="Times New Roman"/>
                  <a:cs typeface="Times New Roman"/>
                  <a:sym typeface="Times New Roman"/>
                </a:rPr>
                <a:t>x</a:t>
              </a:r>
              <a:r>
                <a:t>-trajectories</a:t>
              </a:r>
            </a:p>
          </p:txBody>
        </p:sp>
        <p:sp>
          <p:nvSpPr>
            <p:cNvPr id="965" name="time (min)"/>
            <p:cNvSpPr txBox="1"/>
            <p:nvPr/>
          </p:nvSpPr>
          <p:spPr>
            <a:xfrm>
              <a:off x="1501138" y="2221213"/>
              <a:ext cx="1243162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time (min)</a:t>
              </a:r>
            </a:p>
          </p:txBody>
        </p:sp>
        <p:sp>
          <p:nvSpPr>
            <p:cNvPr id="966" name="Δx(t) (μm)"/>
            <p:cNvSpPr txBox="1"/>
            <p:nvPr/>
          </p:nvSpPr>
          <p:spPr>
            <a:xfrm rot="16200000">
              <a:off x="-452001" y="1087619"/>
              <a:ext cx="1361164" cy="457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500" b="0" i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Δx(t) </a:t>
              </a:r>
              <a:r>
                <a:rPr sz="2000" i="0">
                  <a:latin typeface="Arial"/>
                  <a:ea typeface="Arial"/>
                  <a:cs typeface="Arial"/>
                  <a:sym typeface="Arial"/>
                </a:rPr>
                <a:t>(μm)</a:t>
              </a:r>
            </a:p>
          </p:txBody>
        </p:sp>
      </p:grpSp>
      <p:sp>
        <p:nvSpPr>
          <p:cNvPr id="968" name="wj"/>
          <p:cNvSpPr txBox="1"/>
          <p:nvPr/>
        </p:nvSpPr>
        <p:spPr>
          <a:xfrm>
            <a:off x="6430784" y="3311409"/>
            <a:ext cx="807158" cy="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defTabSz="575249">
              <a:defRPr sz="26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</a:t>
            </a:r>
            <a:r>
              <a:rPr baseline="-5999"/>
              <a:t>j</a:t>
            </a:r>
          </a:p>
        </p:txBody>
      </p:sp>
      <p:sp>
        <p:nvSpPr>
          <p:cNvPr id="969" name="wk"/>
          <p:cNvSpPr txBox="1"/>
          <p:nvPr/>
        </p:nvSpPr>
        <p:spPr>
          <a:xfrm>
            <a:off x="7312786" y="3784046"/>
            <a:ext cx="807158" cy="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defTabSz="575249">
              <a:defRPr sz="26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</a:t>
            </a:r>
            <a:r>
              <a:rPr baseline="-5999"/>
              <a:t>k</a:t>
            </a:r>
          </a:p>
        </p:txBody>
      </p:sp>
      <p:sp>
        <p:nvSpPr>
          <p:cNvPr id="973" name="Flèche"/>
          <p:cNvSpPr/>
          <p:nvPr/>
        </p:nvSpPr>
        <p:spPr>
          <a:xfrm>
            <a:off x="8687919" y="4206210"/>
            <a:ext cx="886382" cy="528380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974" name="P.pdf" descr="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7669" y="3894395"/>
            <a:ext cx="304801" cy="2822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4" name="Groupe"/>
          <p:cNvGrpSpPr/>
          <p:nvPr/>
        </p:nvGrpSpPr>
        <p:grpSpPr>
          <a:xfrm>
            <a:off x="10939764" y="2891458"/>
            <a:ext cx="1524001" cy="619010"/>
            <a:chOff x="0" y="0"/>
            <a:chExt cx="1523999" cy="619009"/>
          </a:xfrm>
        </p:grpSpPr>
        <p:sp>
          <p:nvSpPr>
            <p:cNvPr id="975" name="Rectangle"/>
            <p:cNvSpPr/>
            <p:nvPr/>
          </p:nvSpPr>
          <p:spPr>
            <a:xfrm>
              <a:off x="462561" y="247604"/>
              <a:ext cx="639535" cy="12380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979" name="Groupe"/>
            <p:cNvGrpSpPr/>
            <p:nvPr/>
          </p:nvGrpSpPr>
          <p:grpSpPr>
            <a:xfrm>
              <a:off x="-1" y="0"/>
              <a:ext cx="616093" cy="619010"/>
              <a:chOff x="3364" y="0"/>
              <a:chExt cx="616091" cy="619009"/>
            </a:xfrm>
          </p:grpSpPr>
          <p:sp>
            <p:nvSpPr>
              <p:cNvPr id="976" name="Rectangle"/>
              <p:cNvSpPr/>
              <p:nvPr/>
            </p:nvSpPr>
            <p:spPr>
              <a:xfrm rot="16200000">
                <a:off x="154771" y="146031"/>
                <a:ext cx="309506" cy="326947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77" name="Rectangle"/>
              <p:cNvSpPr/>
              <p:nvPr/>
            </p:nvSpPr>
            <p:spPr>
              <a:xfrm>
                <a:off x="3364" y="0"/>
                <a:ext cx="165070" cy="61901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78" name="Rectangle"/>
              <p:cNvSpPr/>
              <p:nvPr/>
            </p:nvSpPr>
            <p:spPr>
              <a:xfrm>
                <a:off x="454386" y="0"/>
                <a:ext cx="165070" cy="61901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983" name="Groupe"/>
            <p:cNvGrpSpPr/>
            <p:nvPr/>
          </p:nvGrpSpPr>
          <p:grpSpPr>
            <a:xfrm rot="16200000">
              <a:off x="906449" y="-1"/>
              <a:ext cx="616092" cy="619011"/>
              <a:chOff x="0" y="0"/>
              <a:chExt cx="616091" cy="619009"/>
            </a:xfrm>
          </p:grpSpPr>
          <p:sp>
            <p:nvSpPr>
              <p:cNvPr id="980" name="Rectangle"/>
              <p:cNvSpPr/>
              <p:nvPr/>
            </p:nvSpPr>
            <p:spPr>
              <a:xfrm rot="16200000">
                <a:off x="152728" y="166056"/>
                <a:ext cx="309505" cy="28689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81" name="Rectangle"/>
              <p:cNvSpPr/>
              <p:nvPr/>
            </p:nvSpPr>
            <p:spPr>
              <a:xfrm>
                <a:off x="0" y="0"/>
                <a:ext cx="165070" cy="619010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82" name="Rectangle"/>
              <p:cNvSpPr/>
              <p:nvPr/>
            </p:nvSpPr>
            <p:spPr>
              <a:xfrm>
                <a:off x="451022" y="0"/>
                <a:ext cx="165070" cy="619010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994" name="Groupe"/>
          <p:cNvGrpSpPr/>
          <p:nvPr/>
        </p:nvGrpSpPr>
        <p:grpSpPr>
          <a:xfrm>
            <a:off x="10995968" y="4567295"/>
            <a:ext cx="1524001" cy="619010"/>
            <a:chOff x="0" y="0"/>
            <a:chExt cx="1524000" cy="619009"/>
          </a:xfrm>
        </p:grpSpPr>
        <p:sp>
          <p:nvSpPr>
            <p:cNvPr id="985" name="Rectangle"/>
            <p:cNvSpPr/>
            <p:nvPr/>
          </p:nvSpPr>
          <p:spPr>
            <a:xfrm>
              <a:off x="464020" y="247603"/>
              <a:ext cx="443920" cy="12380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989" name="Groupe"/>
            <p:cNvGrpSpPr/>
            <p:nvPr/>
          </p:nvGrpSpPr>
          <p:grpSpPr>
            <a:xfrm rot="16200000">
              <a:off x="1458" y="-1"/>
              <a:ext cx="616093" cy="619011"/>
              <a:chOff x="3364" y="0"/>
              <a:chExt cx="616091" cy="619009"/>
            </a:xfrm>
          </p:grpSpPr>
          <p:sp>
            <p:nvSpPr>
              <p:cNvPr id="986" name="Rectangle"/>
              <p:cNvSpPr/>
              <p:nvPr/>
            </p:nvSpPr>
            <p:spPr>
              <a:xfrm rot="16200000">
                <a:off x="154771" y="146031"/>
                <a:ext cx="309505" cy="326947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87" name="Rectangle"/>
              <p:cNvSpPr/>
              <p:nvPr/>
            </p:nvSpPr>
            <p:spPr>
              <a:xfrm>
                <a:off x="3364" y="0"/>
                <a:ext cx="165070" cy="61901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88" name="Rectangle"/>
              <p:cNvSpPr/>
              <p:nvPr/>
            </p:nvSpPr>
            <p:spPr>
              <a:xfrm>
                <a:off x="454386" y="0"/>
                <a:ext cx="165070" cy="61901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993" name="Groupe"/>
            <p:cNvGrpSpPr/>
            <p:nvPr/>
          </p:nvGrpSpPr>
          <p:grpSpPr>
            <a:xfrm>
              <a:off x="907908" y="0"/>
              <a:ext cx="616093" cy="619010"/>
              <a:chOff x="0" y="0"/>
              <a:chExt cx="616091" cy="619009"/>
            </a:xfrm>
          </p:grpSpPr>
          <p:sp>
            <p:nvSpPr>
              <p:cNvPr id="990" name="Rectangle"/>
              <p:cNvSpPr/>
              <p:nvPr/>
            </p:nvSpPr>
            <p:spPr>
              <a:xfrm rot="16200000">
                <a:off x="152728" y="166056"/>
                <a:ext cx="309505" cy="28689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91" name="Rectangle"/>
              <p:cNvSpPr/>
              <p:nvPr/>
            </p:nvSpPr>
            <p:spPr>
              <a:xfrm>
                <a:off x="0" y="0"/>
                <a:ext cx="165070" cy="619010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92" name="Rectangle"/>
              <p:cNvSpPr/>
              <p:nvPr/>
            </p:nvSpPr>
            <p:spPr>
              <a:xfrm>
                <a:off x="451021" y="0"/>
                <a:ext cx="165071" cy="619010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995" name="No.II"/>
          <p:cNvSpPr txBox="1"/>
          <p:nvPr/>
        </p:nvSpPr>
        <p:spPr>
          <a:xfrm>
            <a:off x="9980194" y="4630353"/>
            <a:ext cx="864978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996" name="No.I"/>
          <p:cNvSpPr txBox="1"/>
          <p:nvPr/>
        </p:nvSpPr>
        <p:spPr>
          <a:xfrm>
            <a:off x="10072633" y="2954515"/>
            <a:ext cx="746560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pic>
        <p:nvPicPr>
          <p:cNvPr id="997" name="P=1.pdf" descr="P=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53637" y="5459588"/>
            <a:ext cx="1016001" cy="282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8" name="P=0.pdf" descr="P=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39764" y="3730783"/>
            <a:ext cx="952031" cy="279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93BCFDD-F2EB-0947-AE94-AC3865BE938F}"/>
              </a:ext>
            </a:extLst>
          </p:cNvPr>
          <p:cNvGrpSpPr/>
          <p:nvPr/>
        </p:nvGrpSpPr>
        <p:grpSpPr>
          <a:xfrm>
            <a:off x="624911" y="6822158"/>
            <a:ext cx="12214750" cy="2027628"/>
            <a:chOff x="624911" y="6822158"/>
            <a:chExt cx="12214750" cy="2027628"/>
          </a:xfrm>
        </p:grpSpPr>
        <p:grpSp>
          <p:nvGrpSpPr>
            <p:cNvPr id="972" name="Groupe"/>
            <p:cNvGrpSpPr/>
            <p:nvPr/>
          </p:nvGrpSpPr>
          <p:grpSpPr>
            <a:xfrm>
              <a:off x="7027617" y="7436080"/>
              <a:ext cx="2224786" cy="794387"/>
              <a:chOff x="0" y="0"/>
              <a:chExt cx="2224785" cy="794386"/>
            </a:xfrm>
          </p:grpSpPr>
          <p:sp>
            <p:nvSpPr>
              <p:cNvPr id="970" name="Rectangle"/>
              <p:cNvSpPr/>
              <p:nvPr/>
            </p:nvSpPr>
            <p:spPr>
              <a:xfrm>
                <a:off x="0" y="0"/>
                <a:ext cx="2224786" cy="794387"/>
              </a:xfrm>
              <a:prstGeom prst="rect">
                <a:avLst/>
              </a:prstGeom>
              <a:noFill/>
              <a:ln w="254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971" name="0_leqslant_P_leq.pdf" descr="0_leqslant_P_leq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10400" y="235356"/>
                <a:ext cx="1683103" cy="3236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99" name="Ligne"/>
            <p:cNvSpPr/>
            <p:nvPr/>
          </p:nvSpPr>
          <p:spPr>
            <a:xfrm rot="14613402" flipH="1">
              <a:off x="301326" y="7283190"/>
              <a:ext cx="911668" cy="26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257"/>
                  </a:moveTo>
                  <a:lnTo>
                    <a:pt x="1588" y="13282"/>
                  </a:lnTo>
                  <a:lnTo>
                    <a:pt x="3081" y="9576"/>
                  </a:lnTo>
                  <a:lnTo>
                    <a:pt x="4807" y="5652"/>
                  </a:lnTo>
                  <a:lnTo>
                    <a:pt x="7255" y="1641"/>
                  </a:lnTo>
                  <a:lnTo>
                    <a:pt x="9584" y="0"/>
                  </a:lnTo>
                  <a:lnTo>
                    <a:pt x="12337" y="18"/>
                  </a:lnTo>
                  <a:lnTo>
                    <a:pt x="14146" y="1830"/>
                  </a:lnTo>
                  <a:lnTo>
                    <a:pt x="15768" y="4312"/>
                  </a:lnTo>
                  <a:cubicBezTo>
                    <a:pt x="16455" y="6249"/>
                    <a:pt x="17137" y="8205"/>
                    <a:pt x="17814" y="10180"/>
                  </a:cubicBezTo>
                  <a:cubicBezTo>
                    <a:pt x="18449" y="12030"/>
                    <a:pt x="19079" y="13897"/>
                    <a:pt x="19705" y="15780"/>
                  </a:cubicBezTo>
                  <a:lnTo>
                    <a:pt x="21600" y="21600"/>
                  </a:lnTo>
                </a:path>
              </a:pathLst>
            </a:custGeom>
            <a:ln w="50800">
              <a:solidFill>
                <a:srgbClr val="535353"/>
              </a:solidFill>
              <a:tailEnd type="triangle"/>
            </a:ln>
            <a:effectLst>
              <a:outerShdw blurRad="38100" dist="12700" dir="4783277" rotWithShape="0">
                <a:srgbClr val="000000">
                  <a:alpha val="38000"/>
                </a:srgbClr>
              </a:outerShdw>
            </a:effectLst>
          </p:spPr>
          <p:txBody>
            <a:bodyPr lIns="57524" tIns="57524" rIns="57524" bIns="57524"/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000" name="random"/>
            <p:cNvSpPr txBox="1"/>
            <p:nvPr/>
          </p:nvSpPr>
          <p:spPr>
            <a:xfrm>
              <a:off x="5274906" y="6988312"/>
              <a:ext cx="1524001" cy="4979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7524" tIns="57524" rIns="57524" bIns="57524">
              <a:spAutoFit/>
            </a:bodyPr>
            <a:lstStyle>
              <a:lvl1pPr defTabSz="575249">
                <a:defRPr sz="26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random</a:t>
              </a:r>
            </a:p>
          </p:txBody>
        </p:sp>
        <p:pic>
          <p:nvPicPr>
            <p:cNvPr id="1001" name="exemple cell line 1" descr="exemple cell line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7386" y="6822158"/>
              <a:ext cx="1651001" cy="8667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02" name="exemple cell line 1 control" descr="exemple cell line 1 control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29259" y="6823338"/>
              <a:ext cx="1651001" cy="8644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03" name="exemple cell line 2 control" descr="exemple cell line 2 control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97386" y="7825285"/>
              <a:ext cx="1651001" cy="86565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04" name="exemple cell line 2" descr="exemple cell line 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229259" y="7825285"/>
              <a:ext cx="1651001" cy="8667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05" name="Flèche"/>
            <p:cNvSpPr/>
            <p:nvPr/>
          </p:nvSpPr>
          <p:spPr>
            <a:xfrm>
              <a:off x="5593716" y="7569083"/>
              <a:ext cx="886382" cy="528380"/>
            </a:xfrm>
            <a:prstGeom prst="rightArrow">
              <a:avLst>
                <a:gd name="adj1" fmla="val 33930"/>
                <a:gd name="adj2" fmla="val 59787"/>
              </a:avLst>
            </a:prstGeom>
            <a:solidFill>
              <a:srgbClr val="FFFFFF"/>
            </a:solidFill>
            <a:ln w="25400">
              <a:solidFill>
                <a:srgbClr val="000000"/>
              </a:solidFill>
            </a:ln>
          </p:spPr>
          <p:txBody>
            <a:bodyPr lIns="57524" tIns="57524" rIns="57524" bIns="57524"/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grpSp>
          <p:nvGrpSpPr>
            <p:cNvPr id="1015" name="Groupe"/>
            <p:cNvGrpSpPr/>
            <p:nvPr/>
          </p:nvGrpSpPr>
          <p:grpSpPr>
            <a:xfrm>
              <a:off x="10397483" y="7560384"/>
              <a:ext cx="1524001" cy="619010"/>
              <a:chOff x="0" y="0"/>
              <a:chExt cx="1523999" cy="619009"/>
            </a:xfrm>
          </p:grpSpPr>
          <p:sp>
            <p:nvSpPr>
              <p:cNvPr id="1006" name="Rectangle"/>
              <p:cNvSpPr/>
              <p:nvPr/>
            </p:nvSpPr>
            <p:spPr>
              <a:xfrm>
                <a:off x="462561" y="247604"/>
                <a:ext cx="639535" cy="123802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1010" name="Groupe"/>
              <p:cNvGrpSpPr/>
              <p:nvPr/>
            </p:nvGrpSpPr>
            <p:grpSpPr>
              <a:xfrm>
                <a:off x="-1" y="0"/>
                <a:ext cx="616093" cy="619010"/>
                <a:chOff x="3364" y="0"/>
                <a:chExt cx="616091" cy="619009"/>
              </a:xfrm>
            </p:grpSpPr>
            <p:sp>
              <p:nvSpPr>
                <p:cNvPr id="1007" name="Rectangle"/>
                <p:cNvSpPr/>
                <p:nvPr/>
              </p:nvSpPr>
              <p:spPr>
                <a:xfrm rot="16200000">
                  <a:off x="154771" y="146031"/>
                  <a:ext cx="309506" cy="326947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008" name="Rectangle"/>
                <p:cNvSpPr/>
                <p:nvPr/>
              </p:nvSpPr>
              <p:spPr>
                <a:xfrm>
                  <a:off x="3364" y="0"/>
                  <a:ext cx="165070" cy="61901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009" name="Rectangle"/>
                <p:cNvSpPr/>
                <p:nvPr/>
              </p:nvSpPr>
              <p:spPr>
                <a:xfrm>
                  <a:off x="454386" y="0"/>
                  <a:ext cx="165070" cy="619010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1014" name="Groupe"/>
              <p:cNvGrpSpPr/>
              <p:nvPr/>
            </p:nvGrpSpPr>
            <p:grpSpPr>
              <a:xfrm rot="16200000">
                <a:off x="906449" y="-1"/>
                <a:ext cx="616092" cy="619011"/>
                <a:chOff x="0" y="0"/>
                <a:chExt cx="616091" cy="619009"/>
              </a:xfrm>
            </p:grpSpPr>
            <p:sp>
              <p:nvSpPr>
                <p:cNvPr id="1011" name="Rectangle"/>
                <p:cNvSpPr/>
                <p:nvPr/>
              </p:nvSpPr>
              <p:spPr>
                <a:xfrm rot="16200000">
                  <a:off x="152728" y="166056"/>
                  <a:ext cx="309505" cy="286897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012" name="Rectangle"/>
                <p:cNvSpPr/>
                <p:nvPr/>
              </p:nvSpPr>
              <p:spPr>
                <a:xfrm>
                  <a:off x="0" y="0"/>
                  <a:ext cx="165070" cy="619010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013" name="Rectangle"/>
                <p:cNvSpPr/>
                <p:nvPr/>
              </p:nvSpPr>
              <p:spPr>
                <a:xfrm>
                  <a:off x="451022" y="0"/>
                  <a:ext cx="165070" cy="619010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1016" name="cells on pattern No.I"/>
            <p:cNvSpPr txBox="1"/>
            <p:nvPr/>
          </p:nvSpPr>
          <p:spPr>
            <a:xfrm>
              <a:off x="9620669" y="6990839"/>
              <a:ext cx="3077630" cy="49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defTabSz="575249">
                <a:defRPr sz="2600" b="0">
                  <a:latin typeface="Arial"/>
                  <a:ea typeface="Arial"/>
                  <a:cs typeface="Arial"/>
                  <a:sym typeface="Arial"/>
                </a:defRPr>
              </a:pPr>
              <a:r>
                <a:t>cells on pattern No.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I</a:t>
              </a:r>
            </a:p>
          </p:txBody>
        </p:sp>
        <p:sp>
          <p:nvSpPr>
            <p:cNvPr id="1017" name="with ≈ 10-20% of error"/>
            <p:cNvSpPr txBox="1"/>
            <p:nvPr/>
          </p:nvSpPr>
          <p:spPr>
            <a:xfrm>
              <a:off x="9479307" y="8365287"/>
              <a:ext cx="3360354" cy="4844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defTabSz="575249">
                <a:defRPr sz="26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with ≈ 10-20% of error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Rectangle"/>
          <p:cNvSpPr/>
          <p:nvPr/>
        </p:nvSpPr>
        <p:spPr>
          <a:xfrm>
            <a:off x="3881388" y="6855965"/>
            <a:ext cx="4290197" cy="213947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20" name="Conclusion"/>
          <p:cNvSpPr txBox="1"/>
          <p:nvPr/>
        </p:nvSpPr>
        <p:spPr>
          <a:xfrm>
            <a:off x="5161599" y="316371"/>
            <a:ext cx="2681602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Conclusion</a:t>
            </a:r>
          </a:p>
        </p:txBody>
      </p:sp>
      <p:sp>
        <p:nvSpPr>
          <p:cNvPr id="1021" name="✔︎  new way to sort cells according to their adhesiveness and contractility"/>
          <p:cNvSpPr txBox="1"/>
          <p:nvPr/>
        </p:nvSpPr>
        <p:spPr>
          <a:xfrm>
            <a:off x="657277" y="1388965"/>
            <a:ext cx="11499943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0"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✓</a:t>
            </a:r>
            <a:r>
              <a:rPr dirty="0"/>
              <a:t>  </a:t>
            </a:r>
            <a:r>
              <a:rPr sz="2700" dirty="0"/>
              <a:t>new way to sort cells according to their adhesiveness and contractility</a:t>
            </a:r>
          </a:p>
        </p:txBody>
      </p:sp>
      <p:sp>
        <p:nvSpPr>
          <p:cNvPr id="1022" name="✔︎  specific patterned substrate"/>
          <p:cNvSpPr txBox="1"/>
          <p:nvPr/>
        </p:nvSpPr>
        <p:spPr>
          <a:xfrm>
            <a:off x="671462" y="2257844"/>
            <a:ext cx="4754507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0">
                <a:latin typeface="Arial"/>
                <a:ea typeface="Arial"/>
                <a:cs typeface="Arial"/>
                <a:sym typeface="Arial"/>
              </a:defRPr>
            </a:pPr>
            <a:r>
              <a:rPr lang="fr-FR" dirty="0"/>
              <a:t>✓</a:t>
            </a:r>
            <a:r>
              <a:rPr dirty="0"/>
              <a:t>  </a:t>
            </a:r>
            <a:r>
              <a:rPr sz="2700" dirty="0"/>
              <a:t>specific patterned substrate</a:t>
            </a:r>
          </a:p>
        </p:txBody>
      </p:sp>
      <p:pic>
        <p:nvPicPr>
          <p:cNvPr id="1023" name="image pattern 79.jpg" descr="image pattern 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813" y="2954242"/>
            <a:ext cx="5391144" cy="336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024" name="M 1"/>
          <p:cNvSpPr txBox="1"/>
          <p:nvPr/>
        </p:nvSpPr>
        <p:spPr>
          <a:xfrm>
            <a:off x="7960105" y="2504931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1025" name="M 2"/>
          <p:cNvSpPr txBox="1"/>
          <p:nvPr/>
        </p:nvSpPr>
        <p:spPr>
          <a:xfrm>
            <a:off x="9344910" y="2504931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1026" name="pattern…"/>
          <p:cNvSpPr txBox="1"/>
          <p:nvPr/>
        </p:nvSpPr>
        <p:spPr>
          <a:xfrm>
            <a:off x="6194916" y="3119342"/>
            <a:ext cx="1247497" cy="90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grpSp>
        <p:nvGrpSpPr>
          <p:cNvPr id="1036" name="Groupe"/>
          <p:cNvGrpSpPr/>
          <p:nvPr/>
        </p:nvGrpSpPr>
        <p:grpSpPr>
          <a:xfrm>
            <a:off x="7749371" y="3081221"/>
            <a:ext cx="2540001" cy="1031683"/>
            <a:chOff x="0" y="0"/>
            <a:chExt cx="2539999" cy="1031681"/>
          </a:xfrm>
        </p:grpSpPr>
        <p:sp>
          <p:nvSpPr>
            <p:cNvPr id="1027" name="Rectangle"/>
            <p:cNvSpPr/>
            <p:nvPr/>
          </p:nvSpPr>
          <p:spPr>
            <a:xfrm>
              <a:off x="770936" y="412673"/>
              <a:ext cx="1065891" cy="20633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1031" name="Groupe"/>
            <p:cNvGrpSpPr/>
            <p:nvPr/>
          </p:nvGrpSpPr>
          <p:grpSpPr>
            <a:xfrm>
              <a:off x="-1" y="0"/>
              <a:ext cx="1026820" cy="1031682"/>
              <a:chOff x="5607" y="0"/>
              <a:chExt cx="1026818" cy="1031681"/>
            </a:xfrm>
          </p:grpSpPr>
          <p:sp>
            <p:nvSpPr>
              <p:cNvPr id="1028" name="Rectangle"/>
              <p:cNvSpPr/>
              <p:nvPr/>
            </p:nvSpPr>
            <p:spPr>
              <a:xfrm rot="16200000">
                <a:off x="257952" y="243385"/>
                <a:ext cx="515842" cy="544912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29" name="Rectangle"/>
              <p:cNvSpPr/>
              <p:nvPr/>
            </p:nvSpPr>
            <p:spPr>
              <a:xfrm>
                <a:off x="5607" y="0"/>
                <a:ext cx="275116" cy="1031682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30" name="Rectangle"/>
              <p:cNvSpPr/>
              <p:nvPr/>
            </p:nvSpPr>
            <p:spPr>
              <a:xfrm>
                <a:off x="757310" y="0"/>
                <a:ext cx="275117" cy="1031682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035" name="Groupe"/>
            <p:cNvGrpSpPr/>
            <p:nvPr/>
          </p:nvGrpSpPr>
          <p:grpSpPr>
            <a:xfrm rot="16200000">
              <a:off x="1510749" y="-1"/>
              <a:ext cx="1026820" cy="1031684"/>
              <a:chOff x="0" y="0"/>
              <a:chExt cx="1026818" cy="1031682"/>
            </a:xfrm>
          </p:grpSpPr>
          <p:sp>
            <p:nvSpPr>
              <p:cNvPr id="1032" name="Rectangle"/>
              <p:cNvSpPr/>
              <p:nvPr/>
            </p:nvSpPr>
            <p:spPr>
              <a:xfrm rot="16200000">
                <a:off x="254546" y="276761"/>
                <a:ext cx="515842" cy="47816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33" name="Rectangle"/>
              <p:cNvSpPr/>
              <p:nvPr/>
            </p:nvSpPr>
            <p:spPr>
              <a:xfrm>
                <a:off x="0" y="0"/>
                <a:ext cx="275116" cy="10316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34" name="Rectangle"/>
              <p:cNvSpPr/>
              <p:nvPr/>
            </p:nvSpPr>
            <p:spPr>
              <a:xfrm>
                <a:off x="751703" y="0"/>
                <a:ext cx="275116" cy="10316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grpSp>
        <p:nvGrpSpPr>
          <p:cNvPr id="1046" name="Groupe"/>
          <p:cNvGrpSpPr/>
          <p:nvPr/>
        </p:nvGrpSpPr>
        <p:grpSpPr>
          <a:xfrm>
            <a:off x="7749371" y="5065436"/>
            <a:ext cx="2540001" cy="1031683"/>
            <a:chOff x="0" y="0"/>
            <a:chExt cx="2540000" cy="1031681"/>
          </a:xfrm>
        </p:grpSpPr>
        <p:sp>
          <p:nvSpPr>
            <p:cNvPr id="1037" name="Rectangle"/>
            <p:cNvSpPr/>
            <p:nvPr/>
          </p:nvSpPr>
          <p:spPr>
            <a:xfrm>
              <a:off x="773367" y="412672"/>
              <a:ext cx="739867" cy="206338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1041" name="Groupe"/>
            <p:cNvGrpSpPr/>
            <p:nvPr/>
          </p:nvGrpSpPr>
          <p:grpSpPr>
            <a:xfrm rot="16200000">
              <a:off x="2431" y="-1"/>
              <a:ext cx="1026820" cy="1031683"/>
              <a:chOff x="5607" y="0"/>
              <a:chExt cx="1026818" cy="1031681"/>
            </a:xfrm>
          </p:grpSpPr>
          <p:sp>
            <p:nvSpPr>
              <p:cNvPr id="1038" name="Rectangle"/>
              <p:cNvSpPr/>
              <p:nvPr/>
            </p:nvSpPr>
            <p:spPr>
              <a:xfrm rot="16200000">
                <a:off x="257952" y="243385"/>
                <a:ext cx="515842" cy="544912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39" name="Rectangle"/>
              <p:cNvSpPr/>
              <p:nvPr/>
            </p:nvSpPr>
            <p:spPr>
              <a:xfrm>
                <a:off x="5607" y="0"/>
                <a:ext cx="275116" cy="1031682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40" name="Rectangle"/>
              <p:cNvSpPr/>
              <p:nvPr/>
            </p:nvSpPr>
            <p:spPr>
              <a:xfrm>
                <a:off x="757310" y="0"/>
                <a:ext cx="275116" cy="1031682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045" name="Groupe"/>
            <p:cNvGrpSpPr/>
            <p:nvPr/>
          </p:nvGrpSpPr>
          <p:grpSpPr>
            <a:xfrm>
              <a:off x="1513181" y="0"/>
              <a:ext cx="1026819" cy="1031682"/>
              <a:chOff x="0" y="0"/>
              <a:chExt cx="1026818" cy="1031681"/>
            </a:xfrm>
          </p:grpSpPr>
          <p:sp>
            <p:nvSpPr>
              <p:cNvPr id="1042" name="Rectangle"/>
              <p:cNvSpPr/>
              <p:nvPr/>
            </p:nvSpPr>
            <p:spPr>
              <a:xfrm rot="16200000">
                <a:off x="254546" y="276761"/>
                <a:ext cx="515842" cy="47816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43" name="Rectangle"/>
              <p:cNvSpPr/>
              <p:nvPr/>
            </p:nvSpPr>
            <p:spPr>
              <a:xfrm>
                <a:off x="0" y="0"/>
                <a:ext cx="275116" cy="1031682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44" name="Rectangle"/>
              <p:cNvSpPr/>
              <p:nvPr/>
            </p:nvSpPr>
            <p:spPr>
              <a:xfrm>
                <a:off x="751703" y="0"/>
                <a:ext cx="275116" cy="1031682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1047" name="pattern…"/>
          <p:cNvSpPr txBox="1"/>
          <p:nvPr/>
        </p:nvSpPr>
        <p:spPr>
          <a:xfrm>
            <a:off x="6194916" y="5131255"/>
            <a:ext cx="1247497" cy="90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grpSp>
        <p:nvGrpSpPr>
          <p:cNvPr id="1051" name="Groupe"/>
          <p:cNvGrpSpPr/>
          <p:nvPr/>
        </p:nvGrpSpPr>
        <p:grpSpPr>
          <a:xfrm>
            <a:off x="2101982" y="7265793"/>
            <a:ext cx="1270001" cy="1319823"/>
            <a:chOff x="6935" y="0"/>
            <a:chExt cx="1270000" cy="1319821"/>
          </a:xfrm>
        </p:grpSpPr>
        <p:sp>
          <p:nvSpPr>
            <p:cNvPr id="1048" name="Rectangle"/>
            <p:cNvSpPr/>
            <p:nvPr/>
          </p:nvSpPr>
          <p:spPr>
            <a:xfrm rot="16200000">
              <a:off x="308091" y="322930"/>
              <a:ext cx="659912" cy="673962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49" name="Rectangle"/>
            <p:cNvSpPr/>
            <p:nvPr/>
          </p:nvSpPr>
          <p:spPr>
            <a:xfrm>
              <a:off x="6935" y="-1"/>
              <a:ext cx="340272" cy="131982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50" name="Rectangle"/>
            <p:cNvSpPr/>
            <p:nvPr/>
          </p:nvSpPr>
          <p:spPr>
            <a:xfrm>
              <a:off x="936664" y="-1"/>
              <a:ext cx="340272" cy="131982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052" name="TIRF01.jpg" descr="TIRF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7997" y="6990961"/>
            <a:ext cx="1863770" cy="1869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TIRF02.jpg" descr="TIRF0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01696" y="6885783"/>
            <a:ext cx="2073482" cy="2079843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Ligne"/>
          <p:cNvSpPr/>
          <p:nvPr/>
        </p:nvSpPr>
        <p:spPr>
          <a:xfrm>
            <a:off x="2212326" y="7925704"/>
            <a:ext cx="1049313" cy="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55" name="Ligne"/>
          <p:cNvSpPr/>
          <p:nvPr/>
        </p:nvSpPr>
        <p:spPr>
          <a:xfrm flipV="1">
            <a:off x="2136126" y="7499491"/>
            <a:ext cx="1125513" cy="5080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56" name="Ligne"/>
          <p:cNvSpPr/>
          <p:nvPr/>
        </p:nvSpPr>
        <p:spPr>
          <a:xfrm>
            <a:off x="2263126" y="8271678"/>
            <a:ext cx="998513" cy="11430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57" name="Ligne"/>
          <p:cNvSpPr/>
          <p:nvPr/>
        </p:nvSpPr>
        <p:spPr>
          <a:xfrm>
            <a:off x="10235300" y="7031808"/>
            <a:ext cx="1049313" cy="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58" name="contractile…"/>
          <p:cNvSpPr txBox="1"/>
          <p:nvPr/>
        </p:nvSpPr>
        <p:spPr>
          <a:xfrm>
            <a:off x="9776053" y="7411859"/>
            <a:ext cx="1967807" cy="127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75249">
              <a:defRPr sz="26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contractile </a:t>
            </a:r>
          </a:p>
          <a:p>
            <a:pPr defTabSz="575249">
              <a:defRPr sz="26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actomyosin </a:t>
            </a:r>
          </a:p>
          <a:p>
            <a:pPr defTabSz="575249">
              <a:defRPr sz="26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stress fibers</a:t>
            </a:r>
          </a:p>
        </p:txBody>
      </p:sp>
      <p:sp>
        <p:nvSpPr>
          <p:cNvPr id="1059" name="TIRF imaging of actin"/>
          <p:cNvSpPr txBox="1"/>
          <p:nvPr/>
        </p:nvSpPr>
        <p:spPr>
          <a:xfrm>
            <a:off x="3923723" y="6519018"/>
            <a:ext cx="2286783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TIRF imaging of actin</a:t>
            </a:r>
          </a:p>
        </p:txBody>
      </p:sp>
      <p:sp>
        <p:nvSpPr>
          <p:cNvPr id="1060" name="Ligne"/>
          <p:cNvSpPr/>
          <p:nvPr/>
        </p:nvSpPr>
        <p:spPr>
          <a:xfrm>
            <a:off x="7749371" y="3597062"/>
            <a:ext cx="1049314" cy="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1" name="Ligne"/>
          <p:cNvSpPr/>
          <p:nvPr/>
        </p:nvSpPr>
        <p:spPr>
          <a:xfrm>
            <a:off x="7840491" y="3895371"/>
            <a:ext cx="973113" cy="8890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2" name="Ligne"/>
          <p:cNvSpPr/>
          <p:nvPr/>
        </p:nvSpPr>
        <p:spPr>
          <a:xfrm>
            <a:off x="7787472" y="3184453"/>
            <a:ext cx="973113" cy="114301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3" name="Flèche"/>
          <p:cNvSpPr/>
          <p:nvPr/>
        </p:nvSpPr>
        <p:spPr>
          <a:xfrm>
            <a:off x="10498671" y="3382757"/>
            <a:ext cx="527957" cy="428612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064" name="Ligne"/>
          <p:cNvSpPr/>
          <p:nvPr/>
        </p:nvSpPr>
        <p:spPr>
          <a:xfrm flipV="1">
            <a:off x="8224535" y="5138974"/>
            <a:ext cx="98986" cy="792200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5" name="Ligne"/>
          <p:cNvSpPr/>
          <p:nvPr/>
        </p:nvSpPr>
        <p:spPr>
          <a:xfrm flipH="1" flipV="1">
            <a:off x="8556750" y="5185178"/>
            <a:ext cx="28016" cy="843000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6" name="Ligne"/>
          <p:cNvSpPr/>
          <p:nvPr/>
        </p:nvSpPr>
        <p:spPr>
          <a:xfrm flipH="1" flipV="1">
            <a:off x="7935806" y="5185178"/>
            <a:ext cx="28017" cy="843000"/>
          </a:xfrm>
          <a:prstGeom prst="line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67" name="Flèche"/>
          <p:cNvSpPr/>
          <p:nvPr/>
        </p:nvSpPr>
        <p:spPr>
          <a:xfrm>
            <a:off x="10498671" y="5392372"/>
            <a:ext cx="527957" cy="428612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068" name="promote…"/>
          <p:cNvSpPr txBox="1"/>
          <p:nvPr/>
        </p:nvSpPr>
        <p:spPr>
          <a:xfrm>
            <a:off x="11091376" y="2954389"/>
            <a:ext cx="1536595" cy="1336148"/>
          </a:xfrm>
          <a:prstGeom prst="rect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promote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cell 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migration</a:t>
            </a:r>
          </a:p>
        </p:txBody>
      </p:sp>
      <p:sp>
        <p:nvSpPr>
          <p:cNvPr id="1069" name="trap…"/>
          <p:cNvSpPr txBox="1"/>
          <p:nvPr/>
        </p:nvSpPr>
        <p:spPr>
          <a:xfrm>
            <a:off x="11394248" y="5089249"/>
            <a:ext cx="930852" cy="942449"/>
          </a:xfrm>
          <a:prstGeom prst="rect">
            <a:avLst/>
          </a:pr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trap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cells </a:t>
            </a:r>
          </a:p>
        </p:txBody>
      </p:sp>
      <p:sp>
        <p:nvSpPr>
          <p:cNvPr id="1070" name="12"/>
          <p:cNvSpPr txBox="1"/>
          <p:nvPr/>
        </p:nvSpPr>
        <p:spPr>
          <a:xfrm>
            <a:off x="6303987" y="9277115"/>
            <a:ext cx="396826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12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Rectangle"/>
          <p:cNvSpPr/>
          <p:nvPr/>
        </p:nvSpPr>
        <p:spPr>
          <a:xfrm>
            <a:off x="1354099" y="3503893"/>
            <a:ext cx="10349513" cy="2908301"/>
          </a:xfrm>
          <a:prstGeom prst="rect">
            <a:avLst/>
          </a:prstGeom>
          <a:ln w="25400">
            <a:solidFill>
              <a:srgbClr val="7A7A7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107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4296" y="4229206"/>
            <a:ext cx="1905001" cy="1442758"/>
          </a:xfrm>
          <a:prstGeom prst="rect">
            <a:avLst/>
          </a:prstGeom>
          <a:ln w="12700">
            <a:miter lim="400000"/>
          </a:ln>
        </p:spPr>
      </p:pic>
      <p:sp>
        <p:nvSpPr>
          <p:cNvPr id="1074" name="financial support:"/>
          <p:cNvSpPr txBox="1"/>
          <p:nvPr/>
        </p:nvSpPr>
        <p:spPr>
          <a:xfrm>
            <a:off x="5324972" y="3604128"/>
            <a:ext cx="241860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financial support:</a:t>
            </a:r>
          </a:p>
        </p:txBody>
      </p:sp>
      <p:sp>
        <p:nvSpPr>
          <p:cNvPr id="1075" name="Thanks to"/>
          <p:cNvSpPr txBox="1"/>
          <p:nvPr/>
        </p:nvSpPr>
        <p:spPr>
          <a:xfrm>
            <a:off x="5595664" y="2808703"/>
            <a:ext cx="1793678" cy="49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Thanks to</a:t>
            </a:r>
          </a:p>
        </p:txBody>
      </p:sp>
      <p:sp>
        <p:nvSpPr>
          <p:cNvPr id="1076" name="and you for your attention !"/>
          <p:cNvSpPr txBox="1"/>
          <p:nvPr/>
        </p:nvSpPr>
        <p:spPr>
          <a:xfrm>
            <a:off x="3791359" y="6929573"/>
            <a:ext cx="5402288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and you for your attention !</a:t>
            </a:r>
          </a:p>
        </p:txBody>
      </p:sp>
      <p:sp>
        <p:nvSpPr>
          <p:cNvPr id="1077" name="comité de l’Aube"/>
          <p:cNvSpPr txBox="1"/>
          <p:nvPr/>
        </p:nvSpPr>
        <p:spPr>
          <a:xfrm>
            <a:off x="9043120" y="5700993"/>
            <a:ext cx="241860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comité de l’Aube</a:t>
            </a:r>
          </a:p>
        </p:txBody>
      </p:sp>
      <p:sp>
        <p:nvSpPr>
          <p:cNvPr id="1078" name="Fonds Européen de Développement Régional (FEDER) CELLnanoFLUO and Qnanoscopy projects"/>
          <p:cNvSpPr txBox="1"/>
          <p:nvPr/>
        </p:nvSpPr>
        <p:spPr>
          <a:xfrm>
            <a:off x="1268694" y="5749182"/>
            <a:ext cx="7109824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Fonds Européen de Développement Régional (FEDER) CELLnanoFLUO and Qnanoscopy projects</a:t>
            </a:r>
          </a:p>
        </p:txBody>
      </p:sp>
      <p:pic>
        <p:nvPicPr>
          <p:cNvPr id="1079" name="logo Grand Est.png" descr="logo Grand Es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0785" y="4541360"/>
            <a:ext cx="3339380" cy="107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7451" y="4133071"/>
            <a:ext cx="1649944" cy="1649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logol2nessai4aEng.png" descr="logol2nessai4aEn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23517" y="8630320"/>
            <a:ext cx="2525198" cy="87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UTT - print.jpg" descr="UTT - print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5845" y="8630320"/>
            <a:ext cx="2443177" cy="87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3" name="Logo CNRS 2019.psd" descr="Logo CNRS 2019.psd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14960" y="8523385"/>
            <a:ext cx="1092201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4" name="RICM.jpg" descr="RICM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523564" y="695411"/>
            <a:ext cx="1905001" cy="1416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NEFM.jpg" descr="NEFM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06303" y="127235"/>
            <a:ext cx="1649944" cy="1571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6" name="droppedImage.pdf" descr="dropped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718710" y="157124"/>
            <a:ext cx="1143749" cy="1143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focus beam.png" descr="focus beam.png"/>
          <p:cNvPicPr>
            <a:picLocks noChangeAspect="1"/>
          </p:cNvPicPr>
          <p:nvPr/>
        </p:nvPicPr>
        <p:blipFill>
          <a:blip r:embed="rId11">
            <a:alphaModFix amt="63000"/>
            <a:extLst/>
          </a:blip>
          <a:stretch>
            <a:fillRect/>
          </a:stretch>
        </p:blipFill>
        <p:spPr>
          <a:xfrm>
            <a:off x="9355021" y="639819"/>
            <a:ext cx="736117" cy="1155187"/>
          </a:xfrm>
          <a:prstGeom prst="rect">
            <a:avLst/>
          </a:prstGeom>
          <a:ln w="12700"/>
        </p:spPr>
      </p:pic>
      <p:pic>
        <p:nvPicPr>
          <p:cNvPr id="1088" name="illustration 01.tiff" descr="illustration 01.tif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396776" y="460194"/>
            <a:ext cx="2550560" cy="1802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acf.png" descr="acf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670207" y="546100"/>
            <a:ext cx="2334343" cy="1715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level.png" descr="level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211422" y="222250"/>
            <a:ext cx="1164252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DIC.jpg" descr="DIC.jpg"/>
          <p:cNvPicPr>
            <a:picLocks noChangeAspect="1"/>
          </p:cNvPicPr>
          <p:nvPr/>
        </p:nvPicPr>
        <p:blipFill>
          <a:blip r:embed="rId15">
            <a:alphaModFix amt="93575"/>
            <a:extLst/>
          </a:blip>
          <a:stretch>
            <a:fillRect/>
          </a:stretch>
        </p:blipFill>
        <p:spPr>
          <a:xfrm rot="5383370">
            <a:off x="39846" y="366397"/>
            <a:ext cx="1016001" cy="71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2" name="tirf.jpg" descr="tirf.jpg"/>
          <p:cNvPicPr>
            <a:picLocks noChangeAspect="1"/>
          </p:cNvPicPr>
          <p:nvPr/>
        </p:nvPicPr>
        <p:blipFill>
          <a:blip r:embed="rId16">
            <a:alphaModFix amt="78430"/>
            <a:extLst/>
          </a:blip>
          <a:stretch>
            <a:fillRect/>
          </a:stretch>
        </p:blipFill>
        <p:spPr>
          <a:xfrm rot="5400000">
            <a:off x="496506" y="834743"/>
            <a:ext cx="1270001" cy="9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3" name="NEFM scheme.png" descr="NEFM schem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959941" y="450136"/>
            <a:ext cx="1848427" cy="1525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4" name="vaTIRF.png" descr="vaTIRF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420967">
            <a:off x="1435038" y="68148"/>
            <a:ext cx="1565714" cy="1689941"/>
          </a:xfrm>
          <a:prstGeom prst="rect">
            <a:avLst/>
          </a:prstGeom>
          <a:ln w="12700">
            <a:miter lim="400000"/>
          </a:ln>
        </p:spPr>
      </p:pic>
      <p:sp>
        <p:nvSpPr>
          <p:cNvPr id="1095" name="single molecule"/>
          <p:cNvSpPr txBox="1"/>
          <p:nvPr/>
        </p:nvSpPr>
        <p:spPr>
          <a:xfrm>
            <a:off x="8633097" y="-6958"/>
            <a:ext cx="13398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single molecule</a:t>
            </a:r>
          </a:p>
        </p:txBody>
      </p:sp>
      <p:sp>
        <p:nvSpPr>
          <p:cNvPr id="1096" name="FCS"/>
          <p:cNvSpPr txBox="1"/>
          <p:nvPr/>
        </p:nvSpPr>
        <p:spPr>
          <a:xfrm>
            <a:off x="8428468" y="323045"/>
            <a:ext cx="46990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FCS</a:t>
            </a:r>
          </a:p>
        </p:txBody>
      </p:sp>
      <p:sp>
        <p:nvSpPr>
          <p:cNvPr id="1097" name="NEFM"/>
          <p:cNvSpPr txBox="1"/>
          <p:nvPr/>
        </p:nvSpPr>
        <p:spPr>
          <a:xfrm>
            <a:off x="5795403" y="119181"/>
            <a:ext cx="6180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NEFM</a:t>
            </a:r>
          </a:p>
        </p:txBody>
      </p:sp>
      <p:sp>
        <p:nvSpPr>
          <p:cNvPr id="1098" name="RICM"/>
          <p:cNvSpPr txBox="1"/>
          <p:nvPr/>
        </p:nvSpPr>
        <p:spPr>
          <a:xfrm>
            <a:off x="3859954" y="1814511"/>
            <a:ext cx="56861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RICM</a:t>
            </a:r>
          </a:p>
        </p:txBody>
      </p:sp>
      <p:sp>
        <p:nvSpPr>
          <p:cNvPr id="1099" name="vaTIRF"/>
          <p:cNvSpPr txBox="1"/>
          <p:nvPr/>
        </p:nvSpPr>
        <p:spPr>
          <a:xfrm>
            <a:off x="2046740" y="94338"/>
            <a:ext cx="69710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vaTIRF</a:t>
            </a:r>
          </a:p>
        </p:txBody>
      </p:sp>
      <p:sp>
        <p:nvSpPr>
          <p:cNvPr id="1100" name="TIRF"/>
          <p:cNvSpPr txBox="1"/>
          <p:nvPr/>
        </p:nvSpPr>
        <p:spPr>
          <a:xfrm>
            <a:off x="1087551" y="1653044"/>
            <a:ext cx="50931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TIRF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Ligne"/>
          <p:cNvSpPr/>
          <p:nvPr/>
        </p:nvSpPr>
        <p:spPr>
          <a:xfrm>
            <a:off x="4418783" y="5128018"/>
            <a:ext cx="1597212" cy="1"/>
          </a:xfrm>
          <a:prstGeom prst="line">
            <a:avLst/>
          </a:prstGeom>
          <a:ln w="25400">
            <a:solidFill>
              <a:srgbClr val="A7A7A7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103" name="Ligne"/>
          <p:cNvSpPr/>
          <p:nvPr/>
        </p:nvSpPr>
        <p:spPr>
          <a:xfrm>
            <a:off x="4403462" y="4355727"/>
            <a:ext cx="2625586" cy="1"/>
          </a:xfrm>
          <a:prstGeom prst="line">
            <a:avLst/>
          </a:prstGeom>
          <a:ln w="25400">
            <a:solidFill>
              <a:srgbClr val="A7A7A7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104" name="Incubation with dye-conjugated fibronectin to evaluate the relative surface concentration within patterns"/>
          <p:cNvSpPr txBox="1"/>
          <p:nvPr/>
        </p:nvSpPr>
        <p:spPr>
          <a:xfrm>
            <a:off x="1081873" y="2598359"/>
            <a:ext cx="6188476" cy="69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l"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Incubation with dye-conjugated fibronectin to evaluate the relative surface concentration within patterns</a:t>
            </a:r>
          </a:p>
        </p:txBody>
      </p:sp>
      <p:grpSp>
        <p:nvGrpSpPr>
          <p:cNvPr id="1109" name="Groupe"/>
          <p:cNvGrpSpPr/>
          <p:nvPr/>
        </p:nvGrpSpPr>
        <p:grpSpPr>
          <a:xfrm>
            <a:off x="9174799" y="3249029"/>
            <a:ext cx="3529329" cy="4728002"/>
            <a:chOff x="0" y="0"/>
            <a:chExt cx="3529327" cy="4728001"/>
          </a:xfrm>
        </p:grpSpPr>
        <p:pic>
          <p:nvPicPr>
            <p:cNvPr id="1105" name="plot dose.psd" descr="plot dose.psd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120560" cy="4728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6" name="10 μg/mL…"/>
            <p:cNvSpPr txBox="1"/>
            <p:nvPr/>
          </p:nvSpPr>
          <p:spPr>
            <a:xfrm>
              <a:off x="2205743" y="883222"/>
              <a:ext cx="1323585" cy="690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 b="0">
                  <a:latin typeface="Arial"/>
                  <a:ea typeface="Arial"/>
                  <a:cs typeface="Arial"/>
                  <a:sym typeface="Arial"/>
                </a:defRPr>
              </a:pPr>
              <a:r>
                <a:t>10 μg/mL </a:t>
              </a:r>
            </a:p>
            <a:p>
              <a:pPr algn="l" defTabSz="575249">
                <a:defRPr sz="2000" b="0">
                  <a:latin typeface="Arial"/>
                  <a:ea typeface="Arial"/>
                  <a:cs typeface="Arial"/>
                  <a:sym typeface="Arial"/>
                </a:defRPr>
              </a:pPr>
              <a:r>
                <a:t>20 μg/mL</a:t>
              </a:r>
            </a:p>
          </p:txBody>
        </p:sp>
        <p:sp>
          <p:nvSpPr>
            <p:cNvPr id="1107" name="Cercle"/>
            <p:cNvSpPr/>
            <p:nvPr/>
          </p:nvSpPr>
          <p:spPr>
            <a:xfrm>
              <a:off x="1932169" y="1291273"/>
              <a:ext cx="152401" cy="15240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108" name="Carré"/>
            <p:cNvSpPr/>
            <p:nvPr/>
          </p:nvSpPr>
          <p:spPr>
            <a:xfrm>
              <a:off x="1932169" y="1004316"/>
              <a:ext cx="152401" cy="1524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</p:grpSp>
      <p:grpSp>
        <p:nvGrpSpPr>
          <p:cNvPr id="1119" name="Groupe"/>
          <p:cNvGrpSpPr/>
          <p:nvPr/>
        </p:nvGrpSpPr>
        <p:grpSpPr>
          <a:xfrm>
            <a:off x="1354856" y="3597414"/>
            <a:ext cx="3022951" cy="2770234"/>
            <a:chOff x="602015" y="0"/>
            <a:chExt cx="3022949" cy="2770233"/>
          </a:xfrm>
        </p:grpSpPr>
        <p:sp>
          <p:nvSpPr>
            <p:cNvPr id="1110" name="epi-fluorescence image @488 nm with HiLyte FN"/>
            <p:cNvSpPr/>
            <p:nvPr/>
          </p:nvSpPr>
          <p:spPr>
            <a:xfrm>
              <a:off x="647400" y="2743595"/>
              <a:ext cx="252552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524" tIns="57524" rIns="57524" bIns="57524" numCol="1" anchor="t">
              <a:spAutoFit/>
            </a:bodyPr>
            <a:lstStyle>
              <a:lvl1pPr algn="l" defTabSz="575249">
                <a:defRPr sz="16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epi-fluorescence image @488 nm with HiLyte FN</a:t>
              </a:r>
            </a:p>
          </p:txBody>
        </p:sp>
        <p:pic>
          <p:nvPicPr>
            <p:cNvPr id="1111" name="exemple d'image dose.jpg" descr="exemple d'image dose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7400" y="365617"/>
              <a:ext cx="2352015" cy="2404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2" name="d1"/>
            <p:cNvSpPr/>
            <p:nvPr/>
          </p:nvSpPr>
          <p:spPr>
            <a:xfrm>
              <a:off x="1361917" y="577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5999"/>
                <a:t>1</a:t>
              </a:r>
            </a:p>
          </p:txBody>
        </p:sp>
        <p:sp>
          <p:nvSpPr>
            <p:cNvPr id="1113" name="d2"/>
            <p:cNvSpPr/>
            <p:nvPr/>
          </p:nvSpPr>
          <p:spPr>
            <a:xfrm>
              <a:off x="91480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5999"/>
                <a:t>2</a:t>
              </a:r>
            </a:p>
          </p:txBody>
        </p:sp>
        <p:sp>
          <p:nvSpPr>
            <p:cNvPr id="1114" name="d1"/>
            <p:cNvSpPr/>
            <p:nvPr/>
          </p:nvSpPr>
          <p:spPr>
            <a:xfrm>
              <a:off x="2354964" y="1270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5999"/>
                <a:t>1</a:t>
              </a:r>
            </a:p>
          </p:txBody>
        </p:sp>
        <p:sp>
          <p:nvSpPr>
            <p:cNvPr id="1115" name="d2"/>
            <p:cNvSpPr/>
            <p:nvPr/>
          </p:nvSpPr>
          <p:spPr>
            <a:xfrm>
              <a:off x="1907849" y="69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5999"/>
                <a:t>2</a:t>
              </a:r>
            </a:p>
          </p:txBody>
        </p:sp>
        <p:sp>
          <p:nvSpPr>
            <p:cNvPr id="1116" name="dose"/>
            <p:cNvSpPr/>
            <p:nvPr/>
          </p:nvSpPr>
          <p:spPr>
            <a:xfrm>
              <a:off x="602015" y="3669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r" defTabSz="575249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dose</a:t>
              </a:r>
            </a:p>
          </p:txBody>
        </p:sp>
        <p:sp>
          <p:nvSpPr>
            <p:cNvPr id="1117" name="Rectangle"/>
            <p:cNvSpPr/>
            <p:nvPr/>
          </p:nvSpPr>
          <p:spPr>
            <a:xfrm>
              <a:off x="2457520" y="2632702"/>
              <a:ext cx="393701" cy="461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118" name="50 μm"/>
            <p:cNvSpPr/>
            <p:nvPr/>
          </p:nvSpPr>
          <p:spPr>
            <a:xfrm>
              <a:off x="2227607" y="2318870"/>
              <a:ext cx="9117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524" tIns="57524" rIns="57524" bIns="57524" numCol="1" anchor="t">
              <a:spAutoFit/>
            </a:bodyPr>
            <a:lstStyle>
              <a:lvl1pPr defTabSz="575249">
                <a:lnSpc>
                  <a:spcPct val="80000"/>
                </a:lnSpc>
                <a:defRPr sz="1600" b="0">
                  <a:solidFill>
                    <a:srgbClr val="FFFFFF"/>
                  </a:solidFill>
                </a:defRPr>
              </a:lvl1pPr>
            </a:lstStyle>
            <a:p>
              <a:r>
                <a:t>50 μm</a:t>
              </a:r>
            </a:p>
          </p:txBody>
        </p:sp>
      </p:grpSp>
      <p:sp>
        <p:nvSpPr>
          <p:cNvPr id="1120" name="d1 = 550 mJ/mm2"/>
          <p:cNvSpPr txBox="1"/>
          <p:nvPr/>
        </p:nvSpPr>
        <p:spPr>
          <a:xfrm>
            <a:off x="2366539" y="7080905"/>
            <a:ext cx="1923428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1</a:t>
            </a:r>
            <a:r>
              <a:t> </a:t>
            </a:r>
            <a:r>
              <a:rPr sz="1800" b="0"/>
              <a:t>= 550 mJ/mm</a:t>
            </a:r>
            <a:r>
              <a:rPr sz="1800" b="0" baseline="31999"/>
              <a:t>2</a:t>
            </a:r>
          </a:p>
        </p:txBody>
      </p:sp>
      <p:sp>
        <p:nvSpPr>
          <p:cNvPr id="1121" name="d2 = 275 mJ/mm2"/>
          <p:cNvSpPr txBox="1"/>
          <p:nvPr/>
        </p:nvSpPr>
        <p:spPr>
          <a:xfrm>
            <a:off x="4754541" y="7080905"/>
            <a:ext cx="1923428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2</a:t>
            </a:r>
            <a:r>
              <a:t> </a:t>
            </a:r>
            <a:r>
              <a:rPr sz="1800" b="0"/>
              <a:t>= 275 mJ/mm</a:t>
            </a:r>
            <a:r>
              <a:rPr sz="1800" b="0" baseline="31999"/>
              <a:t>2</a:t>
            </a:r>
          </a:p>
        </p:txBody>
      </p:sp>
      <p:sp>
        <p:nvSpPr>
          <p:cNvPr id="1122" name="Ligne"/>
          <p:cNvSpPr/>
          <p:nvPr/>
        </p:nvSpPr>
        <p:spPr>
          <a:xfrm>
            <a:off x="1436641" y="5169702"/>
            <a:ext cx="1218774" cy="1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123" name="profile"/>
          <p:cNvSpPr txBox="1"/>
          <p:nvPr/>
        </p:nvSpPr>
        <p:spPr>
          <a:xfrm>
            <a:off x="683669" y="5001201"/>
            <a:ext cx="681193" cy="337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r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profile</a:t>
            </a:r>
          </a:p>
        </p:txBody>
      </p:sp>
      <p:grpSp>
        <p:nvGrpSpPr>
          <p:cNvPr id="1129" name="Groupe"/>
          <p:cNvGrpSpPr/>
          <p:nvPr/>
        </p:nvGrpSpPr>
        <p:grpSpPr>
          <a:xfrm>
            <a:off x="4281708" y="3681731"/>
            <a:ext cx="4471470" cy="3743841"/>
            <a:chOff x="0" y="0"/>
            <a:chExt cx="4471469" cy="3743839"/>
          </a:xfrm>
        </p:grpSpPr>
        <p:pic>
          <p:nvPicPr>
            <p:cNvPr id="1124" name="dose profile d'intensite.psd" descr="dose profile d'intensite.psd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44709"/>
              <a:ext cx="3139389" cy="1886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5" name="Fluorescence intensity profile"/>
            <p:cNvSpPr/>
            <p:nvPr/>
          </p:nvSpPr>
          <p:spPr>
            <a:xfrm>
              <a:off x="2988600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r" defTabSz="575249">
                <a:defRPr sz="16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Fluorescence intensity profile</a:t>
              </a:r>
            </a:p>
          </p:txBody>
        </p:sp>
        <p:sp>
          <p:nvSpPr>
            <p:cNvPr id="1126" name="pixel"/>
            <p:cNvSpPr/>
            <p:nvPr/>
          </p:nvSpPr>
          <p:spPr>
            <a:xfrm>
              <a:off x="3201469" y="247383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r" defTabSz="575249">
                <a:defRPr sz="16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pixel</a:t>
              </a:r>
            </a:p>
          </p:txBody>
        </p:sp>
        <p:sp>
          <p:nvSpPr>
            <p:cNvPr id="1127" name="d1"/>
            <p:cNvSpPr/>
            <p:nvPr/>
          </p:nvSpPr>
          <p:spPr>
            <a:xfrm>
              <a:off x="2146300" y="159840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5999"/>
                <a:t>1</a:t>
              </a:r>
            </a:p>
          </p:txBody>
        </p:sp>
        <p:sp>
          <p:nvSpPr>
            <p:cNvPr id="1128" name="d2"/>
            <p:cNvSpPr/>
            <p:nvPr/>
          </p:nvSpPr>
          <p:spPr>
            <a:xfrm>
              <a:off x="1096058" y="159840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5999"/>
                <a:t>2</a:t>
              </a:r>
            </a:p>
          </p:txBody>
        </p:sp>
      </p:grpSp>
      <p:sp>
        <p:nvSpPr>
          <p:cNvPr id="1130" name="d2 (mJ/mm2)"/>
          <p:cNvSpPr txBox="1"/>
          <p:nvPr/>
        </p:nvSpPr>
        <p:spPr>
          <a:xfrm>
            <a:off x="10244220" y="8043261"/>
            <a:ext cx="1418682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2 </a:t>
            </a:r>
            <a:r>
              <a:rPr b="0"/>
              <a:t>(</a:t>
            </a:r>
            <a:r>
              <a:rPr sz="1800" b="0"/>
              <a:t>mJ/mm</a:t>
            </a:r>
            <a:r>
              <a:rPr sz="1800" b="0" baseline="31999"/>
              <a:t>2</a:t>
            </a:r>
            <a:r>
              <a:rPr sz="1800" b="0"/>
              <a:t>)</a:t>
            </a:r>
          </a:p>
        </p:txBody>
      </p:sp>
      <p:grpSp>
        <p:nvGrpSpPr>
          <p:cNvPr id="1133" name="Groupe"/>
          <p:cNvGrpSpPr/>
          <p:nvPr/>
        </p:nvGrpSpPr>
        <p:grpSpPr>
          <a:xfrm>
            <a:off x="2067872" y="7654040"/>
            <a:ext cx="3909135" cy="1564775"/>
            <a:chOff x="0" y="0"/>
            <a:chExt cx="3909134" cy="1564774"/>
          </a:xfrm>
        </p:grpSpPr>
        <p:sp>
          <p:nvSpPr>
            <p:cNvPr id="1131" name="@ d1 = 550 mJ/mm2    →  maximal concentration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@ d</a:t>
              </a:r>
              <a:r>
                <a:rPr baseline="-5999"/>
                <a:t>1</a:t>
              </a:r>
              <a:r>
                <a:t> </a:t>
              </a:r>
              <a:r>
                <a:rPr sz="1800" b="0"/>
                <a:t>= 550 mJ/mm</a:t>
              </a:r>
              <a:r>
                <a:rPr sz="1800" b="0" baseline="31999"/>
                <a:t>2    </a:t>
              </a:r>
              <a:r>
                <a:rPr sz="1800" b="0"/>
                <a:t>→  maximal concentration</a:t>
              </a:r>
            </a:p>
          </p:txBody>
        </p:sp>
        <p:sp>
          <p:nvSpPr>
            <p:cNvPr id="1132" name="of fibronectine"/>
            <p:cNvSpPr/>
            <p:nvPr/>
          </p:nvSpPr>
          <p:spPr>
            <a:xfrm>
              <a:off x="2639134" y="29477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rPr b="0"/>
                <a:t>o</a:t>
              </a:r>
              <a:r>
                <a:rPr sz="1800" b="0"/>
                <a:t>f fibronectine</a:t>
              </a:r>
            </a:p>
          </p:txBody>
        </p:sp>
      </p:grpSp>
      <p:sp>
        <p:nvSpPr>
          <p:cNvPr id="1134" name="I"/>
          <p:cNvSpPr txBox="1"/>
          <p:nvPr/>
        </p:nvSpPr>
        <p:spPr>
          <a:xfrm>
            <a:off x="8276589" y="4798574"/>
            <a:ext cx="296919" cy="72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4000" b="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I</a:t>
            </a:r>
          </a:p>
        </p:txBody>
      </p:sp>
      <p:sp>
        <p:nvSpPr>
          <p:cNvPr id="1135" name="I"/>
          <p:cNvSpPr txBox="1"/>
          <p:nvPr/>
        </p:nvSpPr>
        <p:spPr>
          <a:xfrm>
            <a:off x="8276589" y="5497074"/>
            <a:ext cx="296919" cy="72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4000" b="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I</a:t>
            </a:r>
          </a:p>
        </p:txBody>
      </p:sp>
      <p:sp>
        <p:nvSpPr>
          <p:cNvPr id="1136" name="Ligne"/>
          <p:cNvSpPr/>
          <p:nvPr/>
        </p:nvSpPr>
        <p:spPr>
          <a:xfrm flipV="1">
            <a:off x="8274952" y="5522474"/>
            <a:ext cx="528793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137" name="d1"/>
          <p:cNvSpPr txBox="1"/>
          <p:nvPr/>
        </p:nvSpPr>
        <p:spPr>
          <a:xfrm>
            <a:off x="8463664" y="5077218"/>
            <a:ext cx="377080" cy="39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1</a:t>
            </a:r>
          </a:p>
        </p:txBody>
      </p:sp>
      <p:sp>
        <p:nvSpPr>
          <p:cNvPr id="1138" name="d2"/>
          <p:cNvSpPr txBox="1"/>
          <p:nvPr/>
        </p:nvSpPr>
        <p:spPr>
          <a:xfrm>
            <a:off x="8477722" y="5784097"/>
            <a:ext cx="377080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2</a:t>
            </a:r>
          </a:p>
        </p:txBody>
      </p:sp>
      <p:sp>
        <p:nvSpPr>
          <p:cNvPr id="1139" name="I"/>
          <p:cNvSpPr txBox="1"/>
          <p:nvPr/>
        </p:nvSpPr>
        <p:spPr>
          <a:xfrm>
            <a:off x="3898774" y="3993402"/>
            <a:ext cx="246168" cy="54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800" b="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I</a:t>
            </a:r>
          </a:p>
        </p:txBody>
      </p:sp>
      <p:sp>
        <p:nvSpPr>
          <p:cNvPr id="1140" name="d1"/>
          <p:cNvSpPr txBox="1"/>
          <p:nvPr/>
        </p:nvSpPr>
        <p:spPr>
          <a:xfrm>
            <a:off x="4023109" y="4214703"/>
            <a:ext cx="289814" cy="30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1</a:t>
            </a:r>
          </a:p>
        </p:txBody>
      </p:sp>
      <p:sp>
        <p:nvSpPr>
          <p:cNvPr id="1141" name="Ligne"/>
          <p:cNvSpPr/>
          <p:nvPr/>
        </p:nvSpPr>
        <p:spPr>
          <a:xfrm>
            <a:off x="7553540" y="5530978"/>
            <a:ext cx="589640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142" name="Ligne"/>
          <p:cNvSpPr/>
          <p:nvPr/>
        </p:nvSpPr>
        <p:spPr>
          <a:xfrm>
            <a:off x="9544976" y="5497450"/>
            <a:ext cx="278897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143" name="I"/>
          <p:cNvSpPr txBox="1"/>
          <p:nvPr/>
        </p:nvSpPr>
        <p:spPr>
          <a:xfrm>
            <a:off x="3906869" y="4813727"/>
            <a:ext cx="246169" cy="54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800" b="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I</a:t>
            </a:r>
          </a:p>
        </p:txBody>
      </p:sp>
      <p:sp>
        <p:nvSpPr>
          <p:cNvPr id="1144" name="d2"/>
          <p:cNvSpPr txBox="1"/>
          <p:nvPr/>
        </p:nvSpPr>
        <p:spPr>
          <a:xfrm>
            <a:off x="4031204" y="5035028"/>
            <a:ext cx="289815" cy="300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2</a:t>
            </a:r>
          </a:p>
        </p:txBody>
      </p:sp>
      <p:sp>
        <p:nvSpPr>
          <p:cNvPr id="1145" name="Fibronectin micropatterning"/>
          <p:cNvSpPr txBox="1"/>
          <p:nvPr/>
        </p:nvSpPr>
        <p:spPr>
          <a:xfrm>
            <a:off x="2871712" y="206564"/>
            <a:ext cx="7708612" cy="80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900" b="0">
                <a:solidFill>
                  <a:srgbClr val="020766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Fibronectin micropatterning</a:t>
            </a:r>
          </a:p>
        </p:txBody>
      </p:sp>
      <p:sp>
        <p:nvSpPr>
          <p:cNvPr id="1146" name="Flèche"/>
          <p:cNvSpPr/>
          <p:nvPr/>
        </p:nvSpPr>
        <p:spPr>
          <a:xfrm>
            <a:off x="2877909" y="1461532"/>
            <a:ext cx="681193" cy="337003"/>
          </a:xfrm>
          <a:prstGeom prst="rightArrow">
            <a:avLst>
              <a:gd name="adj1" fmla="val 33930"/>
              <a:gd name="adj2" fmla="val 71770"/>
            </a:avLst>
          </a:prstGeom>
          <a:solidFill>
            <a:srgbClr val="5E5E5E"/>
          </a:solidFill>
          <a:ln w="12700"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147" name="control of the relative surface concentration"/>
          <p:cNvSpPr txBox="1"/>
          <p:nvPr/>
        </p:nvSpPr>
        <p:spPr>
          <a:xfrm>
            <a:off x="3747606" y="1387784"/>
            <a:ext cx="6428247" cy="484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 of the relative surface concentration</a:t>
            </a:r>
          </a:p>
        </p:txBody>
      </p:sp>
      <p:grpSp>
        <p:nvGrpSpPr>
          <p:cNvPr id="1150" name="Groupe"/>
          <p:cNvGrpSpPr/>
          <p:nvPr/>
        </p:nvGrpSpPr>
        <p:grpSpPr>
          <a:xfrm>
            <a:off x="9869647" y="3277952"/>
            <a:ext cx="1275427" cy="1273541"/>
            <a:chOff x="0" y="0"/>
            <a:chExt cx="1275426" cy="1273540"/>
          </a:xfrm>
        </p:grpSpPr>
        <p:sp>
          <p:nvSpPr>
            <p:cNvPr id="1148" name="Ovale"/>
            <p:cNvSpPr/>
            <p:nvPr/>
          </p:nvSpPr>
          <p:spPr>
            <a:xfrm>
              <a:off x="0" y="438476"/>
              <a:ext cx="867957" cy="835065"/>
            </a:xfrm>
            <a:prstGeom prst="ellipse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49" name="Ligne"/>
            <p:cNvSpPr/>
            <p:nvPr/>
          </p:nvSpPr>
          <p:spPr>
            <a:xfrm flipV="1">
              <a:off x="755614" y="-1"/>
              <a:ext cx="519813" cy="519813"/>
            </a:xfrm>
            <a:prstGeom prst="line">
              <a:avLst/>
            </a:prstGeom>
            <a:noFill/>
            <a:ln w="762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pattern1_1.jpg" descr="pattern1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2292" y="4500867"/>
            <a:ext cx="2159001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pattern1_2.jpg" descr="pattern1_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72610" y="4513255"/>
            <a:ext cx="2159001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4" name="pattern1_3.jpg" descr="pattern1_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5066" y="4503942"/>
            <a:ext cx="2159001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pattern2_1.jpg" descr="pattern2_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72292" y="7146712"/>
            <a:ext cx="2159001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6" name="pattern2_2.jpg" descr="pattern2_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5066" y="7146712"/>
            <a:ext cx="2159001" cy="215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7" name="pattern2_3.jpg" descr="pattern2_3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72610" y="7144853"/>
            <a:ext cx="2159001" cy="2159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8" name="20μm"/>
          <p:cNvSpPr txBox="1"/>
          <p:nvPr/>
        </p:nvSpPr>
        <p:spPr>
          <a:xfrm>
            <a:off x="8885682" y="8757733"/>
            <a:ext cx="818804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20μm</a:t>
            </a:r>
          </a:p>
        </p:txBody>
      </p:sp>
      <p:sp>
        <p:nvSpPr>
          <p:cNvPr id="1159" name="20μm"/>
          <p:cNvSpPr txBox="1"/>
          <p:nvPr/>
        </p:nvSpPr>
        <p:spPr>
          <a:xfrm>
            <a:off x="8885682" y="6121888"/>
            <a:ext cx="818804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20μm</a:t>
            </a:r>
          </a:p>
        </p:txBody>
      </p:sp>
      <p:sp>
        <p:nvSpPr>
          <p:cNvPr id="1160" name="TIRF imaging @561nm on fixed REP1 cells (AlexaFluor561 phalloidin)"/>
          <p:cNvSpPr txBox="1"/>
          <p:nvPr/>
        </p:nvSpPr>
        <p:spPr>
          <a:xfrm>
            <a:off x="2855681" y="4153519"/>
            <a:ext cx="7374793" cy="37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TIRF imaging @561nm on fixed REP1 cells (AlexaFluor561 phalloidin)</a:t>
            </a:r>
          </a:p>
        </p:txBody>
      </p:sp>
      <p:grpSp>
        <p:nvGrpSpPr>
          <p:cNvPr id="1164" name="Groupe"/>
          <p:cNvGrpSpPr/>
          <p:nvPr/>
        </p:nvGrpSpPr>
        <p:grpSpPr>
          <a:xfrm>
            <a:off x="11385301" y="5232491"/>
            <a:ext cx="805783" cy="837394"/>
            <a:chOff x="4400" y="0"/>
            <a:chExt cx="805781" cy="837392"/>
          </a:xfrm>
        </p:grpSpPr>
        <p:sp>
          <p:nvSpPr>
            <p:cNvPr id="1161" name="Rectangle"/>
            <p:cNvSpPr/>
            <p:nvPr/>
          </p:nvSpPr>
          <p:spPr>
            <a:xfrm rot="16200000">
              <a:off x="195476" y="204890"/>
              <a:ext cx="418697" cy="427612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62" name="Rectangle"/>
            <p:cNvSpPr/>
            <p:nvPr/>
          </p:nvSpPr>
          <p:spPr>
            <a:xfrm>
              <a:off x="4400" y="-1"/>
              <a:ext cx="215894" cy="83739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63" name="Rectangle"/>
            <p:cNvSpPr/>
            <p:nvPr/>
          </p:nvSpPr>
          <p:spPr>
            <a:xfrm>
              <a:off x="594289" y="-1"/>
              <a:ext cx="215894" cy="83739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165" name="Motif 1"/>
          <p:cNvSpPr txBox="1"/>
          <p:nvPr/>
        </p:nvSpPr>
        <p:spPr>
          <a:xfrm>
            <a:off x="11273695" y="4701152"/>
            <a:ext cx="102899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Motif 1</a:t>
            </a:r>
          </a:p>
        </p:txBody>
      </p:sp>
      <p:sp>
        <p:nvSpPr>
          <p:cNvPr id="1166" name="Flèche"/>
          <p:cNvSpPr/>
          <p:nvPr/>
        </p:nvSpPr>
        <p:spPr>
          <a:xfrm>
            <a:off x="10196817" y="5386904"/>
            <a:ext cx="675445" cy="528380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167" name="pro-contractile"/>
          <p:cNvSpPr txBox="1"/>
          <p:nvPr/>
        </p:nvSpPr>
        <p:spPr>
          <a:xfrm>
            <a:off x="10664095" y="6147177"/>
            <a:ext cx="2248199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pro-contractile</a:t>
            </a:r>
          </a:p>
        </p:txBody>
      </p:sp>
      <p:sp>
        <p:nvSpPr>
          <p:cNvPr id="1168" name="Two connected motifs M1 and M2"/>
          <p:cNvSpPr txBox="1"/>
          <p:nvPr/>
        </p:nvSpPr>
        <p:spPr>
          <a:xfrm>
            <a:off x="669630" y="2044311"/>
            <a:ext cx="2599607" cy="76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Two connected motifs M1 and M2</a:t>
            </a:r>
          </a:p>
        </p:txBody>
      </p:sp>
      <p:grpSp>
        <p:nvGrpSpPr>
          <p:cNvPr id="1186" name="Groupe"/>
          <p:cNvGrpSpPr/>
          <p:nvPr/>
        </p:nvGrpSpPr>
        <p:grpSpPr>
          <a:xfrm>
            <a:off x="3263477" y="1290375"/>
            <a:ext cx="3317784" cy="2159196"/>
            <a:chOff x="0" y="0"/>
            <a:chExt cx="3317783" cy="2159194"/>
          </a:xfrm>
        </p:grpSpPr>
        <p:grpSp>
          <p:nvGrpSpPr>
            <p:cNvPr id="1178" name="Groupe"/>
            <p:cNvGrpSpPr/>
            <p:nvPr/>
          </p:nvGrpSpPr>
          <p:grpSpPr>
            <a:xfrm>
              <a:off x="275381" y="739719"/>
              <a:ext cx="1952569" cy="793084"/>
              <a:chOff x="0" y="0"/>
              <a:chExt cx="1952568" cy="793082"/>
            </a:xfrm>
          </p:grpSpPr>
          <p:sp>
            <p:nvSpPr>
              <p:cNvPr id="1169" name="Rectangle"/>
              <p:cNvSpPr/>
              <p:nvPr/>
            </p:nvSpPr>
            <p:spPr>
              <a:xfrm>
                <a:off x="594509" y="317232"/>
                <a:ext cx="568756" cy="15861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1173" name="Groupe"/>
              <p:cNvGrpSpPr/>
              <p:nvPr/>
            </p:nvGrpSpPr>
            <p:grpSpPr>
              <a:xfrm rot="16200000">
                <a:off x="1869" y="-1"/>
                <a:ext cx="789345" cy="793084"/>
                <a:chOff x="4310" y="0"/>
                <a:chExt cx="789343" cy="793082"/>
              </a:xfrm>
            </p:grpSpPr>
            <p:sp>
              <p:nvSpPr>
                <p:cNvPr id="1170" name="Rectangle"/>
                <p:cNvSpPr/>
                <p:nvPr/>
              </p:nvSpPr>
              <p:spPr>
                <a:xfrm rot="16200000">
                  <a:off x="198295" y="187097"/>
                  <a:ext cx="396542" cy="418888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171" name="Rectangle"/>
                <p:cNvSpPr/>
                <p:nvPr/>
              </p:nvSpPr>
              <p:spPr>
                <a:xfrm>
                  <a:off x="4310" y="0"/>
                  <a:ext cx="211490" cy="793083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172" name="Rectangle"/>
                <p:cNvSpPr/>
                <p:nvPr/>
              </p:nvSpPr>
              <p:spPr>
                <a:xfrm>
                  <a:off x="582165" y="0"/>
                  <a:ext cx="211490" cy="793083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1177" name="Groupe"/>
              <p:cNvGrpSpPr/>
              <p:nvPr/>
            </p:nvGrpSpPr>
            <p:grpSpPr>
              <a:xfrm>
                <a:off x="1163224" y="0"/>
                <a:ext cx="789345" cy="793083"/>
                <a:chOff x="0" y="0"/>
                <a:chExt cx="789343" cy="793082"/>
              </a:xfrm>
            </p:grpSpPr>
            <p:sp>
              <p:nvSpPr>
                <p:cNvPr id="1174" name="Rectangle"/>
                <p:cNvSpPr/>
                <p:nvPr/>
              </p:nvSpPr>
              <p:spPr>
                <a:xfrm rot="16200000">
                  <a:off x="195677" y="212754"/>
                  <a:ext cx="396542" cy="367575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175" name="Rectangle"/>
                <p:cNvSpPr/>
                <p:nvPr/>
              </p:nvSpPr>
              <p:spPr>
                <a:xfrm>
                  <a:off x="0" y="0"/>
                  <a:ext cx="211489" cy="793083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176" name="Rectangle"/>
                <p:cNvSpPr/>
                <p:nvPr/>
              </p:nvSpPr>
              <p:spPr>
                <a:xfrm>
                  <a:off x="577855" y="0"/>
                  <a:ext cx="211489" cy="793083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1179" name="M 1"/>
            <p:cNvSpPr txBox="1"/>
            <p:nvPr/>
          </p:nvSpPr>
          <p:spPr>
            <a:xfrm>
              <a:off x="314785" y="382194"/>
              <a:ext cx="657685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lnSpc>
                  <a:spcPct val="80000"/>
                </a:lnSpc>
                <a:defRPr sz="2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 1 </a:t>
              </a:r>
            </a:p>
          </p:txBody>
        </p:sp>
        <p:sp>
          <p:nvSpPr>
            <p:cNvPr id="1180" name="M 2"/>
            <p:cNvSpPr txBox="1"/>
            <p:nvPr/>
          </p:nvSpPr>
          <p:spPr>
            <a:xfrm>
              <a:off x="1455644" y="378857"/>
              <a:ext cx="657685" cy="422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lnSpc>
                  <a:spcPct val="80000"/>
                </a:lnSpc>
                <a:defRPr sz="2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 2 </a:t>
              </a:r>
            </a:p>
          </p:txBody>
        </p:sp>
        <p:sp>
          <p:nvSpPr>
            <p:cNvPr id="1181" name="asymmetric pattern"/>
            <p:cNvSpPr txBox="1"/>
            <p:nvPr/>
          </p:nvSpPr>
          <p:spPr>
            <a:xfrm>
              <a:off x="0" y="0"/>
              <a:ext cx="2503333" cy="436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l" defTabSz="575249">
                <a:defRPr sz="2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asymmetric pattern</a:t>
              </a:r>
            </a:p>
          </p:txBody>
        </p:sp>
        <p:sp>
          <p:nvSpPr>
            <p:cNvPr id="1182" name="Ligne"/>
            <p:cNvSpPr/>
            <p:nvPr/>
          </p:nvSpPr>
          <p:spPr>
            <a:xfrm>
              <a:off x="258543" y="1754276"/>
              <a:ext cx="198624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183" name="Ligne"/>
            <p:cNvSpPr/>
            <p:nvPr/>
          </p:nvSpPr>
          <p:spPr>
            <a:xfrm flipV="1">
              <a:off x="2479662" y="739720"/>
              <a:ext cx="1" cy="7930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184" name="30 μm"/>
            <p:cNvSpPr txBox="1"/>
            <p:nvPr/>
          </p:nvSpPr>
          <p:spPr>
            <a:xfrm>
              <a:off x="2406001" y="982036"/>
              <a:ext cx="911783" cy="337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524" tIns="57524" rIns="57524" bIns="57524" numCol="1" anchor="t">
              <a:spAutoFit/>
            </a:bodyPr>
            <a:lstStyle>
              <a:lvl1pPr defTabSz="575249">
                <a:lnSpc>
                  <a:spcPct val="80000"/>
                </a:lnSpc>
                <a:defRPr sz="1600" b="0"/>
              </a:lvl1pPr>
            </a:lstStyle>
            <a:p>
              <a:r>
                <a:t>30 μm</a:t>
              </a:r>
            </a:p>
          </p:txBody>
        </p:sp>
        <p:sp>
          <p:nvSpPr>
            <p:cNvPr id="1185" name="75 μm"/>
            <p:cNvSpPr txBox="1"/>
            <p:nvPr/>
          </p:nvSpPr>
          <p:spPr>
            <a:xfrm>
              <a:off x="795776" y="1821234"/>
              <a:ext cx="911782" cy="337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524" tIns="57524" rIns="57524" bIns="57524" numCol="1" anchor="t">
              <a:spAutoFit/>
            </a:bodyPr>
            <a:lstStyle>
              <a:lvl1pPr defTabSz="575249">
                <a:lnSpc>
                  <a:spcPct val="80000"/>
                </a:lnSpc>
                <a:defRPr sz="1600" b="0"/>
              </a:lvl1pPr>
            </a:lstStyle>
            <a:p>
              <a:r>
                <a:t>75 μm</a:t>
              </a:r>
            </a:p>
          </p:txBody>
        </p:sp>
      </p:grpSp>
      <p:sp>
        <p:nvSpPr>
          <p:cNvPr id="1187" name="Control cell adhesion, contractility…"/>
          <p:cNvSpPr txBox="1"/>
          <p:nvPr/>
        </p:nvSpPr>
        <p:spPr>
          <a:xfrm>
            <a:off x="7704115" y="1289932"/>
            <a:ext cx="5985751" cy="715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algn="l" defTabSz="575249">
              <a:defRPr sz="2100" b="0">
                <a:latin typeface="Arial"/>
                <a:ea typeface="Arial"/>
                <a:cs typeface="Arial"/>
                <a:sym typeface="Arial"/>
              </a:defRPr>
            </a:pPr>
            <a:r>
              <a:t>Control cell adhesion, contractility </a:t>
            </a:r>
          </a:p>
          <a:p>
            <a:pPr algn="l" defTabSz="575249">
              <a:defRPr sz="2100" b="0">
                <a:latin typeface="Arial"/>
                <a:ea typeface="Arial"/>
                <a:cs typeface="Arial"/>
                <a:sym typeface="Arial"/>
              </a:defRPr>
            </a:pPr>
            <a:r>
              <a:t>and migration</a:t>
            </a:r>
          </a:p>
        </p:txBody>
      </p:sp>
      <p:pic>
        <p:nvPicPr>
          <p:cNvPr id="1188" name="cell schematic contractility.psd" descr="cell schematic contractility.psd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99805" y="1784968"/>
            <a:ext cx="3463859" cy="1251403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Flèche"/>
          <p:cNvSpPr/>
          <p:nvPr/>
        </p:nvSpPr>
        <p:spPr>
          <a:xfrm>
            <a:off x="6756520" y="2273732"/>
            <a:ext cx="989908" cy="307469"/>
          </a:xfrm>
          <a:prstGeom prst="rightArrow">
            <a:avLst>
              <a:gd name="adj1" fmla="val 33930"/>
              <a:gd name="adj2" fmla="val 105954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grpSp>
        <p:nvGrpSpPr>
          <p:cNvPr id="1204" name="Groupe"/>
          <p:cNvGrpSpPr/>
          <p:nvPr/>
        </p:nvGrpSpPr>
        <p:grpSpPr>
          <a:xfrm>
            <a:off x="305635" y="4885902"/>
            <a:ext cx="2532949" cy="3988764"/>
            <a:chOff x="0" y="223614"/>
            <a:chExt cx="2532947" cy="3988762"/>
          </a:xfrm>
        </p:grpSpPr>
        <p:grpSp>
          <p:nvGrpSpPr>
            <p:cNvPr id="1193" name="Groupe"/>
            <p:cNvGrpSpPr/>
            <p:nvPr/>
          </p:nvGrpSpPr>
          <p:grpSpPr>
            <a:xfrm>
              <a:off x="735376" y="487557"/>
              <a:ext cx="1004344" cy="1043744"/>
              <a:chOff x="0" y="0"/>
              <a:chExt cx="1004342" cy="1043742"/>
            </a:xfrm>
          </p:grpSpPr>
          <p:sp>
            <p:nvSpPr>
              <p:cNvPr id="1190" name="Rectangle"/>
              <p:cNvSpPr/>
              <p:nvPr/>
            </p:nvSpPr>
            <p:spPr>
              <a:xfrm rot="16200000">
                <a:off x="238160" y="255379"/>
                <a:ext cx="521872" cy="532984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1" name="Rectangle"/>
              <p:cNvSpPr/>
              <p:nvPr/>
            </p:nvSpPr>
            <p:spPr>
              <a:xfrm>
                <a:off x="0" y="0"/>
                <a:ext cx="269094" cy="104374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2" name="Rectangle"/>
              <p:cNvSpPr/>
              <p:nvPr/>
            </p:nvSpPr>
            <p:spPr>
              <a:xfrm>
                <a:off x="735249" y="0"/>
                <a:ext cx="269094" cy="104374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197" name="Groupe"/>
            <p:cNvGrpSpPr/>
            <p:nvPr/>
          </p:nvGrpSpPr>
          <p:grpSpPr>
            <a:xfrm>
              <a:off x="735897" y="3137444"/>
              <a:ext cx="1003301" cy="1008053"/>
              <a:chOff x="0" y="0"/>
              <a:chExt cx="1003299" cy="1008052"/>
            </a:xfrm>
          </p:grpSpPr>
          <p:sp>
            <p:nvSpPr>
              <p:cNvPr id="1194" name="Rectangle"/>
              <p:cNvSpPr/>
              <p:nvPr/>
            </p:nvSpPr>
            <p:spPr>
              <a:xfrm rot="16200000">
                <a:off x="248716" y="270422"/>
                <a:ext cx="504027" cy="46720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5" name="Rectangle"/>
              <p:cNvSpPr/>
              <p:nvPr/>
            </p:nvSpPr>
            <p:spPr>
              <a:xfrm>
                <a:off x="0" y="0"/>
                <a:ext cx="268814" cy="100805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6" name="Rectangle"/>
              <p:cNvSpPr/>
              <p:nvPr/>
            </p:nvSpPr>
            <p:spPr>
              <a:xfrm>
                <a:off x="734486" y="0"/>
                <a:ext cx="268814" cy="100805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198" name="Rectangle"/>
            <p:cNvSpPr/>
            <p:nvPr/>
          </p:nvSpPr>
          <p:spPr>
            <a:xfrm>
              <a:off x="0" y="2062209"/>
              <a:ext cx="414881" cy="8979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99" name="Rectangle"/>
            <p:cNvSpPr/>
            <p:nvPr/>
          </p:nvSpPr>
          <p:spPr>
            <a:xfrm>
              <a:off x="0" y="2467404"/>
              <a:ext cx="414881" cy="89797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0" name="M1"/>
            <p:cNvSpPr/>
            <p:nvPr/>
          </p:nvSpPr>
          <p:spPr>
            <a:xfrm>
              <a:off x="1262947" y="22361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M1</a:t>
              </a:r>
            </a:p>
          </p:txBody>
        </p:sp>
        <p:sp>
          <p:nvSpPr>
            <p:cNvPr id="1201" name="M2"/>
            <p:cNvSpPr/>
            <p:nvPr/>
          </p:nvSpPr>
          <p:spPr>
            <a:xfrm>
              <a:off x="1217756" y="294237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M2</a:t>
              </a:r>
            </a:p>
          </p:txBody>
        </p:sp>
        <p:sp>
          <p:nvSpPr>
            <p:cNvPr id="1202" name="d1 = 550 mJ/mm2"/>
            <p:cNvSpPr/>
            <p:nvPr/>
          </p:nvSpPr>
          <p:spPr>
            <a:xfrm>
              <a:off x="487430" y="187948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5999"/>
                <a:t>1</a:t>
              </a:r>
              <a:r>
                <a:t> </a:t>
              </a:r>
              <a:r>
                <a:rPr sz="1800" b="0"/>
                <a:t>= 550 mJ/mm</a:t>
              </a:r>
              <a:r>
                <a:rPr sz="1800" b="0" baseline="31999"/>
                <a:t>2</a:t>
              </a:r>
            </a:p>
          </p:txBody>
        </p:sp>
        <p:sp>
          <p:nvSpPr>
            <p:cNvPr id="1203" name="d2 = 275 mJ/mm2"/>
            <p:cNvSpPr/>
            <p:nvPr/>
          </p:nvSpPr>
          <p:spPr>
            <a:xfrm>
              <a:off x="487430" y="22943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/>
            <a:p>
              <a:pPr algn="l" defTabSz="575249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t>d</a:t>
              </a:r>
              <a:r>
                <a:rPr baseline="-5999"/>
                <a:t>2</a:t>
              </a:r>
              <a:r>
                <a:t> </a:t>
              </a:r>
              <a:r>
                <a:rPr sz="1800" b="0"/>
                <a:t>= 275 mJ/mm</a:t>
              </a:r>
              <a:r>
                <a:rPr sz="1800" b="0" baseline="31999"/>
                <a:t>2</a:t>
              </a:r>
            </a:p>
          </p:txBody>
        </p:sp>
      </p:grpSp>
      <p:sp>
        <p:nvSpPr>
          <p:cNvPr id="1205" name="Two-state micropattern system"/>
          <p:cNvSpPr txBox="1"/>
          <p:nvPr/>
        </p:nvSpPr>
        <p:spPr>
          <a:xfrm>
            <a:off x="2959935" y="210640"/>
            <a:ext cx="7084930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Two-state micropattern system</a:t>
            </a:r>
          </a:p>
        </p:txBody>
      </p:sp>
      <p:grpSp>
        <p:nvGrpSpPr>
          <p:cNvPr id="1211" name="Groupe"/>
          <p:cNvGrpSpPr/>
          <p:nvPr/>
        </p:nvGrpSpPr>
        <p:grpSpPr>
          <a:xfrm>
            <a:off x="-516281" y="3206072"/>
            <a:ext cx="6084608" cy="965201"/>
            <a:chOff x="0" y="0"/>
            <a:chExt cx="6084606" cy="965200"/>
          </a:xfrm>
        </p:grpSpPr>
        <p:sp>
          <p:nvSpPr>
            <p:cNvPr id="1206" name="Rectangle"/>
            <p:cNvSpPr/>
            <p:nvPr/>
          </p:nvSpPr>
          <p:spPr>
            <a:xfrm>
              <a:off x="3714658" y="462248"/>
              <a:ext cx="414881" cy="8979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7" name="Rectangle"/>
            <p:cNvSpPr/>
            <p:nvPr/>
          </p:nvSpPr>
          <p:spPr>
            <a:xfrm>
              <a:off x="4987717" y="462248"/>
              <a:ext cx="414881" cy="89797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08" name="Fibronectine surface concentration"/>
            <p:cNvSpPr txBox="1"/>
            <p:nvPr/>
          </p:nvSpPr>
          <p:spPr>
            <a:xfrm>
              <a:off x="0" y="209997"/>
              <a:ext cx="3529328" cy="5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>
                <a:lnSpc>
                  <a:spcPct val="80000"/>
                </a:lnSpc>
                <a:defRPr sz="18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Fibronectine surface concentration</a:t>
              </a:r>
            </a:p>
          </p:txBody>
        </p:sp>
        <p:pic>
          <p:nvPicPr>
            <p:cNvPr id="1209" name="C_0.pdf" descr="C_0.pdf"/>
            <p:cNvPicPr>
              <a:picLocks noChangeAspect="1"/>
            </p:cNvPicPr>
            <p:nvPr/>
          </p:nvPicPr>
          <p:blipFill>
            <a:blip r:embed="rId9">
              <a:extLst/>
            </a:blip>
            <a:srcRect/>
            <a:stretch>
              <a:fillRect/>
            </a:stretch>
          </p:blipFill>
          <p:spPr>
            <a:xfrm>
              <a:off x="4245050" y="302557"/>
              <a:ext cx="473317" cy="4093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0" name="frac_C_0_2.5.pdf" descr="frac_C_0_2.5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487706" y="0"/>
              <a:ext cx="596901" cy="96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3" name="image 2 (870 x 560 μm).jpg" descr="image 2 (870 x 560 μm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6643" y="2759899"/>
            <a:ext cx="7508020" cy="4833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pattern 34.jpg" descr="pattern 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1642" y="4009463"/>
            <a:ext cx="1898794" cy="1964443"/>
          </a:xfrm>
          <a:prstGeom prst="rect">
            <a:avLst/>
          </a:prstGeom>
          <a:ln w="12700">
            <a:miter lim="400000"/>
          </a:ln>
        </p:spPr>
      </p:pic>
      <p:sp>
        <p:nvSpPr>
          <p:cNvPr id="1215" name="pattern"/>
          <p:cNvSpPr txBox="1"/>
          <p:nvPr/>
        </p:nvSpPr>
        <p:spPr>
          <a:xfrm>
            <a:off x="2378964" y="3481201"/>
            <a:ext cx="98415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pattern</a:t>
            </a:r>
          </a:p>
        </p:txBody>
      </p:sp>
      <p:sp>
        <p:nvSpPr>
          <p:cNvPr id="1216" name="Cellules U87MG"/>
          <p:cNvSpPr txBox="1"/>
          <p:nvPr/>
        </p:nvSpPr>
        <p:spPr>
          <a:xfrm>
            <a:off x="4421325" y="7650970"/>
            <a:ext cx="1963490" cy="3853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Cellules U87MG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ell patterning"/>
          <p:cNvSpPr txBox="1"/>
          <p:nvPr/>
        </p:nvSpPr>
        <p:spPr>
          <a:xfrm>
            <a:off x="4836782" y="290900"/>
            <a:ext cx="3331236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cell patterning</a:t>
            </a:r>
          </a:p>
        </p:txBody>
      </p:sp>
      <p:sp>
        <p:nvSpPr>
          <p:cNvPr id="163" name="2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</a:t>
            </a:r>
          </a:p>
        </p:txBody>
      </p:sp>
      <p:pic>
        <p:nvPicPr>
          <p:cNvPr id="164" name="1-s2.0-S0006349514004688-mmc6.mp4" descr="1-s2.0-S0006349514004688-mmc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99433" y="6720324"/>
            <a:ext cx="6482296" cy="164429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D. Caballero, R. Voituriez, D. Riveline. Biophys. J. (2014) vol 107, p34"/>
          <p:cNvSpPr txBox="1"/>
          <p:nvPr/>
        </p:nvSpPr>
        <p:spPr>
          <a:xfrm>
            <a:off x="237898" y="8456793"/>
            <a:ext cx="640536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 b="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D. Caballero, R. Voituriez, D. Riveline. Biophys. J. (2014) vol 107, p34</a:t>
            </a:r>
          </a:p>
        </p:txBody>
      </p:sp>
      <p:sp>
        <p:nvSpPr>
          <p:cNvPr id="166" name="Cellules NIH3T3"/>
          <p:cNvSpPr txBox="1"/>
          <p:nvPr/>
        </p:nvSpPr>
        <p:spPr>
          <a:xfrm>
            <a:off x="192843" y="6310644"/>
            <a:ext cx="196349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000" b="0">
                <a:solidFill>
                  <a:srgbClr val="2E2E2E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Cellules NIH3T3</a:t>
            </a:r>
          </a:p>
        </p:txBody>
      </p:sp>
      <p:sp>
        <p:nvSpPr>
          <p:cNvPr id="167" name="K. Kushiro &amp; A. Asthagiri, Langmuir (2012) vol 28, p4357"/>
          <p:cNvSpPr txBox="1"/>
          <p:nvPr/>
        </p:nvSpPr>
        <p:spPr>
          <a:xfrm>
            <a:off x="1601706" y="5545364"/>
            <a:ext cx="3367739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600" b="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K. Kushiro &amp; A. Asthagiri, Langmuir (2012) vol 28, p4357</a:t>
            </a:r>
          </a:p>
        </p:txBody>
      </p:sp>
      <p:pic>
        <p:nvPicPr>
          <p:cNvPr id="168" name="la204872c_si_004.mov" descr="la204872c_si_004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75136" y="2533253"/>
            <a:ext cx="4015029" cy="301127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MCF-10A cell"/>
          <p:cNvSpPr txBox="1"/>
          <p:nvPr/>
        </p:nvSpPr>
        <p:spPr>
          <a:xfrm>
            <a:off x="1634627" y="2180562"/>
            <a:ext cx="1638673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MCF-10A cell</a:t>
            </a:r>
          </a:p>
        </p:txBody>
      </p:sp>
      <p:sp>
        <p:nvSpPr>
          <p:cNvPr id="170" name="control of migration"/>
          <p:cNvSpPr txBox="1"/>
          <p:nvPr/>
        </p:nvSpPr>
        <p:spPr>
          <a:xfrm>
            <a:off x="1998781" y="1232747"/>
            <a:ext cx="3367739" cy="534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3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 of migration</a:t>
            </a:r>
          </a:p>
        </p:txBody>
      </p:sp>
      <p:sp>
        <p:nvSpPr>
          <p:cNvPr id="171" name="control cell polarity,…"/>
          <p:cNvSpPr txBox="1"/>
          <p:nvPr/>
        </p:nvSpPr>
        <p:spPr>
          <a:xfrm>
            <a:off x="8236583" y="1016847"/>
            <a:ext cx="3572192" cy="966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3000" b="0">
                <a:latin typeface="Arial"/>
                <a:ea typeface="Arial"/>
                <a:cs typeface="Arial"/>
                <a:sym typeface="Arial"/>
              </a:defRPr>
            </a:pPr>
            <a:r>
              <a:t>control cell polarity, </a:t>
            </a:r>
          </a:p>
          <a:p>
            <a:pPr algn="l" defTabSz="575249">
              <a:defRPr sz="3000" b="0">
                <a:latin typeface="Arial"/>
                <a:ea typeface="Arial"/>
                <a:cs typeface="Arial"/>
                <a:sym typeface="Arial"/>
              </a:defRPr>
            </a:pPr>
            <a:r>
              <a:t>contractility…</a:t>
            </a:r>
          </a:p>
        </p:txBody>
      </p:sp>
      <p:pic>
        <p:nvPicPr>
          <p:cNvPr id="172" name="Capture d’écran 2023-07-03 à 23.25.35.png" descr="Capture d’écran 2023-07-03 à 23.25.3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64036" y="2317683"/>
            <a:ext cx="5910886" cy="609432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RPE1 cells"/>
          <p:cNvSpPr txBox="1"/>
          <p:nvPr/>
        </p:nvSpPr>
        <p:spPr>
          <a:xfrm>
            <a:off x="11569627" y="4036916"/>
            <a:ext cx="1356519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cells</a:t>
            </a:r>
          </a:p>
        </p:txBody>
      </p:sp>
      <p:sp>
        <p:nvSpPr>
          <p:cNvPr id="174" name="M. Théry, M. Piel et al., PNAS (2006) vol 103, p19771"/>
          <p:cNvSpPr txBox="1"/>
          <p:nvPr/>
        </p:nvSpPr>
        <p:spPr>
          <a:xfrm>
            <a:off x="7192166" y="8456793"/>
            <a:ext cx="5254626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b="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M. Théry, M. Piel et al., PNAS (2006) vol 103, p19771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  <p:video>
              <p:cMediaNode vol="10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Two connected patterns"/>
          <p:cNvSpPr txBox="1"/>
          <p:nvPr/>
        </p:nvSpPr>
        <p:spPr>
          <a:xfrm>
            <a:off x="4557340" y="280013"/>
            <a:ext cx="389012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Two connected patterns</a:t>
            </a:r>
          </a:p>
        </p:txBody>
      </p:sp>
      <p:pic>
        <p:nvPicPr>
          <p:cNvPr id="1219" name="Stack.mov" descr="Stack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101063"/>
            <a:ext cx="13004801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1220" name="Cellules RPE1 (48h)"/>
          <p:cNvSpPr txBox="1"/>
          <p:nvPr/>
        </p:nvSpPr>
        <p:spPr>
          <a:xfrm>
            <a:off x="5294684" y="9191221"/>
            <a:ext cx="2415432" cy="3853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Cellules RPE1 (48h)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000" fill="hold"/>
                                        <p:tgtEl>
                                          <p:spTgt spid="1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1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Probability of occupancy and speed"/>
          <p:cNvSpPr txBox="1"/>
          <p:nvPr/>
        </p:nvSpPr>
        <p:spPr>
          <a:xfrm>
            <a:off x="1505742" y="169046"/>
            <a:ext cx="9993316" cy="805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900" b="0">
                <a:solidFill>
                  <a:srgbClr val="020766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Probability of occupancy and speed</a:t>
            </a:r>
          </a:p>
        </p:txBody>
      </p:sp>
      <p:sp>
        <p:nvSpPr>
          <p:cNvPr id="1223" name="M 1"/>
          <p:cNvSpPr txBox="1"/>
          <p:nvPr/>
        </p:nvSpPr>
        <p:spPr>
          <a:xfrm>
            <a:off x="1818445" y="2465060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1224" name="M 2"/>
          <p:cNvSpPr txBox="1"/>
          <p:nvPr/>
        </p:nvSpPr>
        <p:spPr>
          <a:xfrm>
            <a:off x="2966763" y="24704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1225" name="pattern…"/>
          <p:cNvSpPr txBox="1"/>
          <p:nvPr/>
        </p:nvSpPr>
        <p:spPr>
          <a:xfrm>
            <a:off x="164824" y="30523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sp>
        <p:nvSpPr>
          <p:cNvPr id="1226" name="typical single cell x-trajectories"/>
          <p:cNvSpPr txBox="1"/>
          <p:nvPr/>
        </p:nvSpPr>
        <p:spPr>
          <a:xfrm>
            <a:off x="6013135" y="1647845"/>
            <a:ext cx="4579795" cy="506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typical single cell </a:t>
            </a:r>
            <a:r>
              <a:rPr sz="2800" i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t>-trajectories</a:t>
            </a:r>
          </a:p>
        </p:txBody>
      </p:sp>
      <p:grpSp>
        <p:nvGrpSpPr>
          <p:cNvPr id="1236" name="Groupe"/>
          <p:cNvGrpSpPr/>
          <p:nvPr/>
        </p:nvGrpSpPr>
        <p:grpSpPr>
          <a:xfrm>
            <a:off x="1749604" y="3105830"/>
            <a:ext cx="1952569" cy="793084"/>
            <a:chOff x="0" y="0"/>
            <a:chExt cx="1952567" cy="793082"/>
          </a:xfrm>
        </p:grpSpPr>
        <p:sp>
          <p:nvSpPr>
            <p:cNvPr id="1227" name="Rectangle"/>
            <p:cNvSpPr/>
            <p:nvPr/>
          </p:nvSpPr>
          <p:spPr>
            <a:xfrm>
              <a:off x="592639" y="317233"/>
              <a:ext cx="819380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1231" name="Groupe"/>
            <p:cNvGrpSpPr/>
            <p:nvPr/>
          </p:nvGrpSpPr>
          <p:grpSpPr>
            <a:xfrm>
              <a:off x="0" y="0"/>
              <a:ext cx="789344" cy="793083"/>
              <a:chOff x="4310" y="0"/>
              <a:chExt cx="789343" cy="793082"/>
            </a:xfrm>
          </p:grpSpPr>
          <p:sp>
            <p:nvSpPr>
              <p:cNvPr id="1228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29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30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235" name="Groupe"/>
            <p:cNvGrpSpPr/>
            <p:nvPr/>
          </p:nvGrpSpPr>
          <p:grpSpPr>
            <a:xfrm rot="16200000">
              <a:off x="1161354" y="0"/>
              <a:ext cx="789345" cy="793083"/>
              <a:chOff x="0" y="0"/>
              <a:chExt cx="789343" cy="793082"/>
            </a:xfrm>
          </p:grpSpPr>
          <p:sp>
            <p:nvSpPr>
              <p:cNvPr id="1232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33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34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1237" name="Flèche"/>
          <p:cNvSpPr/>
          <p:nvPr/>
        </p:nvSpPr>
        <p:spPr>
          <a:xfrm>
            <a:off x="4168005" y="32109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38" name="# cell = 28"/>
          <p:cNvSpPr txBox="1"/>
          <p:nvPr/>
        </p:nvSpPr>
        <p:spPr>
          <a:xfrm>
            <a:off x="3984992" y="1899445"/>
            <a:ext cx="1176208" cy="37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28</a:t>
            </a:r>
          </a:p>
        </p:txBody>
      </p:sp>
      <p:pic>
        <p:nvPicPr>
          <p:cNvPr id="1239" name="exemple cell line 1" descr="exemple cell lin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9160" y="2439675"/>
            <a:ext cx="4445001" cy="2333626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time (min)"/>
          <p:cNvSpPr txBox="1"/>
          <p:nvPr/>
        </p:nvSpPr>
        <p:spPr>
          <a:xfrm>
            <a:off x="7827355" y="4758098"/>
            <a:ext cx="1243162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 (min)</a:t>
            </a:r>
          </a:p>
        </p:txBody>
      </p:sp>
      <p:sp>
        <p:nvSpPr>
          <p:cNvPr id="1241" name="Δx(t) (μm)"/>
          <p:cNvSpPr txBox="1"/>
          <p:nvPr/>
        </p:nvSpPr>
        <p:spPr>
          <a:xfrm rot="16200000">
            <a:off x="5063582" y="3338238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1242" name="Ligne"/>
          <p:cNvSpPr/>
          <p:nvPr/>
        </p:nvSpPr>
        <p:spPr>
          <a:xfrm>
            <a:off x="6372700" y="3459390"/>
            <a:ext cx="4152474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grpSp>
        <p:nvGrpSpPr>
          <p:cNvPr id="1250" name="Groupe"/>
          <p:cNvGrpSpPr/>
          <p:nvPr/>
        </p:nvGrpSpPr>
        <p:grpSpPr>
          <a:xfrm>
            <a:off x="1763225" y="6535551"/>
            <a:ext cx="1952568" cy="793083"/>
            <a:chOff x="0" y="0"/>
            <a:chExt cx="1952567" cy="793082"/>
          </a:xfrm>
        </p:grpSpPr>
        <p:sp>
          <p:nvSpPr>
            <p:cNvPr id="1243" name="Rectangle"/>
            <p:cNvSpPr/>
            <p:nvPr/>
          </p:nvSpPr>
          <p:spPr>
            <a:xfrm>
              <a:off x="592639" y="317233"/>
              <a:ext cx="819381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44" name="Rectangle"/>
            <p:cNvSpPr/>
            <p:nvPr/>
          </p:nvSpPr>
          <p:spPr>
            <a:xfrm rot="16200000">
              <a:off x="193984" y="187098"/>
              <a:ext cx="396542" cy="418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45" name="Rectangle"/>
            <p:cNvSpPr/>
            <p:nvPr/>
          </p:nvSpPr>
          <p:spPr>
            <a:xfrm>
              <a:off x="0" y="0"/>
              <a:ext cx="211489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46" name="Rectangle"/>
            <p:cNvSpPr/>
            <p:nvPr/>
          </p:nvSpPr>
          <p:spPr>
            <a:xfrm>
              <a:off x="577855" y="0"/>
              <a:ext cx="211489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47" name="Rectangle"/>
            <p:cNvSpPr/>
            <p:nvPr/>
          </p:nvSpPr>
          <p:spPr>
            <a:xfrm rot="10800000">
              <a:off x="1357756" y="213478"/>
              <a:ext cx="396542" cy="36757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48" name="Rectangle"/>
            <p:cNvSpPr/>
            <p:nvPr/>
          </p:nvSpPr>
          <p:spPr>
            <a:xfrm rot="16200000">
              <a:off x="1450282" y="288928"/>
              <a:ext cx="211489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49" name="Rectangle"/>
            <p:cNvSpPr/>
            <p:nvPr/>
          </p:nvSpPr>
          <p:spPr>
            <a:xfrm rot="16200000">
              <a:off x="1450282" y="-288929"/>
              <a:ext cx="211489" cy="7930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251" name="Flèche"/>
          <p:cNvSpPr/>
          <p:nvPr/>
        </p:nvSpPr>
        <p:spPr>
          <a:xfrm>
            <a:off x="4168005" y="6667903"/>
            <a:ext cx="886382" cy="528380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52" name="Ligne"/>
          <p:cNvSpPr/>
          <p:nvPr/>
        </p:nvSpPr>
        <p:spPr>
          <a:xfrm rot="14613402" flipH="1">
            <a:off x="974695" y="5089286"/>
            <a:ext cx="911668" cy="264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57"/>
                </a:moveTo>
                <a:lnTo>
                  <a:pt x="1588" y="13282"/>
                </a:lnTo>
                <a:lnTo>
                  <a:pt x="3081" y="9576"/>
                </a:lnTo>
                <a:lnTo>
                  <a:pt x="4807" y="5652"/>
                </a:lnTo>
                <a:lnTo>
                  <a:pt x="7255" y="1641"/>
                </a:lnTo>
                <a:lnTo>
                  <a:pt x="9584" y="0"/>
                </a:lnTo>
                <a:lnTo>
                  <a:pt x="12337" y="18"/>
                </a:lnTo>
                <a:lnTo>
                  <a:pt x="14146" y="1830"/>
                </a:lnTo>
                <a:lnTo>
                  <a:pt x="15768" y="4312"/>
                </a:lnTo>
                <a:cubicBezTo>
                  <a:pt x="16455" y="6249"/>
                  <a:pt x="17137" y="8205"/>
                  <a:pt x="17814" y="10180"/>
                </a:cubicBezTo>
                <a:cubicBezTo>
                  <a:pt x="18449" y="12030"/>
                  <a:pt x="19079" y="13897"/>
                  <a:pt x="19705" y="15780"/>
                </a:cubicBezTo>
                <a:lnTo>
                  <a:pt x="21600" y="21600"/>
                </a:lnTo>
              </a:path>
            </a:pathLst>
          </a:custGeom>
          <a:ln w="50800">
            <a:solidFill>
              <a:srgbClr val="535353"/>
            </a:solidFill>
            <a:tailEnd type="triangle"/>
          </a:ln>
          <a:effectLst>
            <a:outerShdw blurRad="38100" dist="12700" dir="4783277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53" name="control"/>
          <p:cNvSpPr txBox="1"/>
          <p:nvPr/>
        </p:nvSpPr>
        <p:spPr>
          <a:xfrm>
            <a:off x="1213525" y="5678347"/>
            <a:ext cx="1118834" cy="49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</a:t>
            </a:r>
          </a:p>
        </p:txBody>
      </p:sp>
      <p:pic>
        <p:nvPicPr>
          <p:cNvPr id="1254" name="exemple cell line 1 control" descr="exemple cell line 1 contro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0532" y="5588433"/>
            <a:ext cx="4445001" cy="2327276"/>
          </a:xfrm>
          <a:prstGeom prst="rect">
            <a:avLst/>
          </a:prstGeom>
          <a:ln w="12700">
            <a:miter lim="400000"/>
          </a:ln>
        </p:spPr>
      </p:pic>
      <p:sp>
        <p:nvSpPr>
          <p:cNvPr id="1255" name="Δx(t) (μm)"/>
          <p:cNvSpPr txBox="1"/>
          <p:nvPr/>
        </p:nvSpPr>
        <p:spPr>
          <a:xfrm rot="16200000">
            <a:off x="5104182" y="6516153"/>
            <a:ext cx="1361164" cy="45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1256" name="Ligne"/>
          <p:cNvSpPr/>
          <p:nvPr/>
        </p:nvSpPr>
        <p:spPr>
          <a:xfrm>
            <a:off x="6404328" y="6610271"/>
            <a:ext cx="4152474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57" name="# cell = 18"/>
          <p:cNvSpPr txBox="1"/>
          <p:nvPr/>
        </p:nvSpPr>
        <p:spPr>
          <a:xfrm>
            <a:off x="3984992" y="5413564"/>
            <a:ext cx="117620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18</a:t>
            </a:r>
          </a:p>
        </p:txBody>
      </p:sp>
      <p:sp>
        <p:nvSpPr>
          <p:cNvPr id="1258" name="time (min)"/>
          <p:cNvSpPr txBox="1"/>
          <p:nvPr/>
        </p:nvSpPr>
        <p:spPr>
          <a:xfrm>
            <a:off x="7827355" y="7915472"/>
            <a:ext cx="1243162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 (min)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Probability of occupancy and speed"/>
          <p:cNvSpPr txBox="1"/>
          <p:nvPr/>
        </p:nvSpPr>
        <p:spPr>
          <a:xfrm>
            <a:off x="1505742" y="169046"/>
            <a:ext cx="9993316" cy="805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900" b="0">
                <a:solidFill>
                  <a:srgbClr val="020766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Probability of occupancy and speed</a:t>
            </a:r>
          </a:p>
        </p:txBody>
      </p:sp>
      <p:grpSp>
        <p:nvGrpSpPr>
          <p:cNvPr id="1270" name="Groupe"/>
          <p:cNvGrpSpPr/>
          <p:nvPr/>
        </p:nvGrpSpPr>
        <p:grpSpPr>
          <a:xfrm>
            <a:off x="1752599" y="3111500"/>
            <a:ext cx="1952570" cy="793083"/>
            <a:chOff x="0" y="0"/>
            <a:chExt cx="1952568" cy="793082"/>
          </a:xfrm>
        </p:grpSpPr>
        <p:sp>
          <p:nvSpPr>
            <p:cNvPr id="1261" name="Rectangle"/>
            <p:cNvSpPr/>
            <p:nvPr/>
          </p:nvSpPr>
          <p:spPr>
            <a:xfrm>
              <a:off x="594509" y="317232"/>
              <a:ext cx="568756" cy="158618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1265" name="Groupe"/>
            <p:cNvGrpSpPr/>
            <p:nvPr/>
          </p:nvGrpSpPr>
          <p:grpSpPr>
            <a:xfrm rot="16200000">
              <a:off x="1869" y="-1"/>
              <a:ext cx="789345" cy="793084"/>
              <a:chOff x="4310" y="0"/>
              <a:chExt cx="789343" cy="793082"/>
            </a:xfrm>
          </p:grpSpPr>
          <p:sp>
            <p:nvSpPr>
              <p:cNvPr id="1262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3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4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269" name="Groupe"/>
            <p:cNvGrpSpPr/>
            <p:nvPr/>
          </p:nvGrpSpPr>
          <p:grpSpPr>
            <a:xfrm>
              <a:off x="1163224" y="0"/>
              <a:ext cx="789345" cy="793083"/>
              <a:chOff x="0" y="0"/>
              <a:chExt cx="789343" cy="793082"/>
            </a:xfrm>
          </p:grpSpPr>
          <p:sp>
            <p:nvSpPr>
              <p:cNvPr id="1266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7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8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pic>
        <p:nvPicPr>
          <p:cNvPr id="1271" name="exemple cell line 2" descr="exemple cell l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45200" y="2438400"/>
            <a:ext cx="4445000" cy="2333625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Ligne"/>
          <p:cNvSpPr/>
          <p:nvPr/>
        </p:nvSpPr>
        <p:spPr>
          <a:xfrm>
            <a:off x="6372699" y="3456143"/>
            <a:ext cx="4152474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73" name="pattern…"/>
          <p:cNvSpPr txBox="1"/>
          <p:nvPr/>
        </p:nvSpPr>
        <p:spPr>
          <a:xfrm>
            <a:off x="164824" y="30523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1274" name="Ligne"/>
          <p:cNvSpPr/>
          <p:nvPr/>
        </p:nvSpPr>
        <p:spPr>
          <a:xfrm rot="14613402" flipH="1">
            <a:off x="974695" y="5089286"/>
            <a:ext cx="911668" cy="264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57"/>
                </a:moveTo>
                <a:lnTo>
                  <a:pt x="1588" y="13282"/>
                </a:lnTo>
                <a:lnTo>
                  <a:pt x="3081" y="9576"/>
                </a:lnTo>
                <a:lnTo>
                  <a:pt x="4807" y="5652"/>
                </a:lnTo>
                <a:lnTo>
                  <a:pt x="7255" y="1641"/>
                </a:lnTo>
                <a:lnTo>
                  <a:pt x="9584" y="0"/>
                </a:lnTo>
                <a:lnTo>
                  <a:pt x="12337" y="18"/>
                </a:lnTo>
                <a:lnTo>
                  <a:pt x="14146" y="1830"/>
                </a:lnTo>
                <a:lnTo>
                  <a:pt x="15768" y="4312"/>
                </a:lnTo>
                <a:cubicBezTo>
                  <a:pt x="16455" y="6249"/>
                  <a:pt x="17137" y="8205"/>
                  <a:pt x="17814" y="10180"/>
                </a:cubicBezTo>
                <a:cubicBezTo>
                  <a:pt x="18449" y="12030"/>
                  <a:pt x="19079" y="13897"/>
                  <a:pt x="19705" y="15780"/>
                </a:cubicBezTo>
                <a:lnTo>
                  <a:pt x="21600" y="21600"/>
                </a:lnTo>
              </a:path>
            </a:pathLst>
          </a:custGeom>
          <a:ln w="50800">
            <a:solidFill>
              <a:srgbClr val="535353"/>
            </a:solidFill>
            <a:tailEnd type="triangle"/>
          </a:ln>
          <a:effectLst>
            <a:outerShdw blurRad="38100" dist="12700" dir="4783277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75" name="control"/>
          <p:cNvSpPr txBox="1"/>
          <p:nvPr/>
        </p:nvSpPr>
        <p:spPr>
          <a:xfrm>
            <a:off x="1213525" y="5678347"/>
            <a:ext cx="1118834" cy="49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</a:t>
            </a:r>
          </a:p>
        </p:txBody>
      </p:sp>
      <p:sp>
        <p:nvSpPr>
          <p:cNvPr id="1276" name="M 1"/>
          <p:cNvSpPr txBox="1"/>
          <p:nvPr/>
        </p:nvSpPr>
        <p:spPr>
          <a:xfrm>
            <a:off x="1818445" y="2465060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1277" name="M 2"/>
          <p:cNvSpPr txBox="1"/>
          <p:nvPr/>
        </p:nvSpPr>
        <p:spPr>
          <a:xfrm>
            <a:off x="2966763" y="24704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1278" name="Flèche"/>
          <p:cNvSpPr/>
          <p:nvPr/>
        </p:nvSpPr>
        <p:spPr>
          <a:xfrm>
            <a:off x="4168005" y="32109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79" name="# cell = 23"/>
          <p:cNvSpPr txBox="1"/>
          <p:nvPr/>
        </p:nvSpPr>
        <p:spPr>
          <a:xfrm>
            <a:off x="3984992" y="1899445"/>
            <a:ext cx="1176208" cy="37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23</a:t>
            </a:r>
          </a:p>
        </p:txBody>
      </p:sp>
      <p:sp>
        <p:nvSpPr>
          <p:cNvPr id="1280" name="typical single cell x-trajectories"/>
          <p:cNvSpPr txBox="1"/>
          <p:nvPr/>
        </p:nvSpPr>
        <p:spPr>
          <a:xfrm>
            <a:off x="6013135" y="1647845"/>
            <a:ext cx="4579795" cy="506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typical single cell </a:t>
            </a:r>
            <a:r>
              <a:rPr sz="2800" i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t>-trajectories</a:t>
            </a:r>
          </a:p>
        </p:txBody>
      </p:sp>
      <p:sp>
        <p:nvSpPr>
          <p:cNvPr id="1281" name="time (min)"/>
          <p:cNvSpPr txBox="1"/>
          <p:nvPr/>
        </p:nvSpPr>
        <p:spPr>
          <a:xfrm>
            <a:off x="7827355" y="4758098"/>
            <a:ext cx="1243162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 (min)</a:t>
            </a:r>
          </a:p>
        </p:txBody>
      </p:sp>
      <p:sp>
        <p:nvSpPr>
          <p:cNvPr id="1282" name="Δx(t) (μm)"/>
          <p:cNvSpPr txBox="1"/>
          <p:nvPr/>
        </p:nvSpPr>
        <p:spPr>
          <a:xfrm rot="16200000">
            <a:off x="5063582" y="3338238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grpSp>
        <p:nvGrpSpPr>
          <p:cNvPr id="1290" name="Groupe"/>
          <p:cNvGrpSpPr/>
          <p:nvPr/>
        </p:nvGrpSpPr>
        <p:grpSpPr>
          <a:xfrm>
            <a:off x="1765299" y="6540500"/>
            <a:ext cx="1952570" cy="793083"/>
            <a:chOff x="0" y="0"/>
            <a:chExt cx="1952568" cy="793082"/>
          </a:xfrm>
        </p:grpSpPr>
        <p:sp>
          <p:nvSpPr>
            <p:cNvPr id="1283" name="Rectangle"/>
            <p:cNvSpPr/>
            <p:nvPr/>
          </p:nvSpPr>
          <p:spPr>
            <a:xfrm>
              <a:off x="594509" y="317233"/>
              <a:ext cx="568756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84" name="Rectangle"/>
            <p:cNvSpPr/>
            <p:nvPr/>
          </p:nvSpPr>
          <p:spPr>
            <a:xfrm rot="10800000">
              <a:off x="198270" y="189514"/>
              <a:ext cx="396542" cy="41888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85" name="Rectangle"/>
            <p:cNvSpPr/>
            <p:nvPr/>
          </p:nvSpPr>
          <p:spPr>
            <a:xfrm rot="16200000">
              <a:off x="290796" y="288928"/>
              <a:ext cx="211490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86" name="Rectangle"/>
            <p:cNvSpPr/>
            <p:nvPr/>
          </p:nvSpPr>
          <p:spPr>
            <a:xfrm rot="16200000">
              <a:off x="290796" y="-288929"/>
              <a:ext cx="211490" cy="7930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87" name="Rectangle"/>
            <p:cNvSpPr/>
            <p:nvPr/>
          </p:nvSpPr>
          <p:spPr>
            <a:xfrm rot="16200000">
              <a:off x="1358901" y="212756"/>
              <a:ext cx="396542" cy="36757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88" name="Rectangle"/>
            <p:cNvSpPr/>
            <p:nvPr/>
          </p:nvSpPr>
          <p:spPr>
            <a:xfrm>
              <a:off x="1163224" y="0"/>
              <a:ext cx="211490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89" name="Rectangle"/>
            <p:cNvSpPr/>
            <p:nvPr/>
          </p:nvSpPr>
          <p:spPr>
            <a:xfrm>
              <a:off x="1741079" y="0"/>
              <a:ext cx="211490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291" name="exemple cell line 2 control" descr="exemple cell line 2 control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3300" y="5588000"/>
            <a:ext cx="4445000" cy="2330605"/>
          </a:xfrm>
          <a:prstGeom prst="rect">
            <a:avLst/>
          </a:prstGeom>
          <a:ln w="12700">
            <a:miter lim="400000"/>
          </a:ln>
        </p:spPr>
      </p:pic>
      <p:sp>
        <p:nvSpPr>
          <p:cNvPr id="1292" name="Ligne"/>
          <p:cNvSpPr/>
          <p:nvPr/>
        </p:nvSpPr>
        <p:spPr>
          <a:xfrm>
            <a:off x="6410799" y="6605680"/>
            <a:ext cx="4152474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93" name="Flèche"/>
          <p:cNvSpPr/>
          <p:nvPr/>
        </p:nvSpPr>
        <p:spPr>
          <a:xfrm>
            <a:off x="4168005" y="6667903"/>
            <a:ext cx="886382" cy="528380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294" name="# cell = 28"/>
          <p:cNvSpPr txBox="1"/>
          <p:nvPr/>
        </p:nvSpPr>
        <p:spPr>
          <a:xfrm>
            <a:off x="3984992" y="5413564"/>
            <a:ext cx="117620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28</a:t>
            </a:r>
          </a:p>
        </p:txBody>
      </p:sp>
      <p:sp>
        <p:nvSpPr>
          <p:cNvPr id="1295" name="Δx(t) (μm)"/>
          <p:cNvSpPr txBox="1"/>
          <p:nvPr/>
        </p:nvSpPr>
        <p:spPr>
          <a:xfrm rot="16200000">
            <a:off x="5104182" y="6516153"/>
            <a:ext cx="1361164" cy="45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1296" name="time (min)"/>
          <p:cNvSpPr txBox="1"/>
          <p:nvPr/>
        </p:nvSpPr>
        <p:spPr>
          <a:xfrm>
            <a:off x="7827355" y="7915472"/>
            <a:ext cx="1243162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 (min)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robability of occupancy and speed"/>
          <p:cNvSpPr txBox="1"/>
          <p:nvPr/>
        </p:nvSpPr>
        <p:spPr>
          <a:xfrm>
            <a:off x="1505742" y="169046"/>
            <a:ext cx="9993316" cy="805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900" b="0">
                <a:solidFill>
                  <a:srgbClr val="020766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Probability of occupancy and speed</a:t>
            </a:r>
          </a:p>
        </p:txBody>
      </p:sp>
      <p:sp>
        <p:nvSpPr>
          <p:cNvPr id="1299" name="probability of occupancy"/>
          <p:cNvSpPr txBox="1"/>
          <p:nvPr/>
        </p:nvSpPr>
        <p:spPr>
          <a:xfrm>
            <a:off x="6179735" y="1347918"/>
            <a:ext cx="2342458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probability of occupancy</a:t>
            </a:r>
          </a:p>
        </p:txBody>
      </p:sp>
      <p:pic>
        <p:nvPicPr>
          <p:cNvPr id="1300" name="histo_position_line1" descr="histo_position_line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9963" y="2612546"/>
            <a:ext cx="3302001" cy="1725137"/>
          </a:xfrm>
          <a:prstGeom prst="rect">
            <a:avLst/>
          </a:prstGeom>
          <a:ln w="12700">
            <a:miter lim="400000"/>
          </a:ln>
        </p:spPr>
      </p:pic>
      <p:sp>
        <p:nvSpPr>
          <p:cNvPr id="1301" name="Δx(t) (μm)"/>
          <p:cNvSpPr txBox="1"/>
          <p:nvPr/>
        </p:nvSpPr>
        <p:spPr>
          <a:xfrm>
            <a:off x="6799659" y="4421836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1302" name="occurence"/>
          <p:cNvSpPr txBox="1"/>
          <p:nvPr/>
        </p:nvSpPr>
        <p:spPr>
          <a:xfrm rot="16200000">
            <a:off x="4862127" y="3177065"/>
            <a:ext cx="118245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occurence</a:t>
            </a:r>
          </a:p>
        </p:txBody>
      </p:sp>
      <p:sp>
        <p:nvSpPr>
          <p:cNvPr id="1303" name="speed distribution"/>
          <p:cNvSpPr txBox="1"/>
          <p:nvPr/>
        </p:nvSpPr>
        <p:spPr>
          <a:xfrm>
            <a:off x="9629626" y="1347918"/>
            <a:ext cx="2453893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speed distribution</a:t>
            </a:r>
          </a:p>
        </p:txBody>
      </p:sp>
      <p:pic>
        <p:nvPicPr>
          <p:cNvPr id="1304" name="histo_vitesse_line1" descr="histo_vitesse_line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32794" y="2612546"/>
            <a:ext cx="3302001" cy="171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305" name="𝑣 (μm/min)"/>
          <p:cNvSpPr txBox="1"/>
          <p:nvPr/>
        </p:nvSpPr>
        <p:spPr>
          <a:xfrm>
            <a:off x="10296431" y="4357942"/>
            <a:ext cx="1374728" cy="58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𝑣</a:t>
            </a:r>
            <a:r>
              <a:t>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(μm/min)</a:t>
            </a:r>
          </a:p>
        </p:txBody>
      </p:sp>
      <p:sp>
        <p:nvSpPr>
          <p:cNvPr id="1306" name="M 1"/>
          <p:cNvSpPr txBox="1"/>
          <p:nvPr/>
        </p:nvSpPr>
        <p:spPr>
          <a:xfrm>
            <a:off x="1818445" y="2465060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1307" name="M 2"/>
          <p:cNvSpPr txBox="1"/>
          <p:nvPr/>
        </p:nvSpPr>
        <p:spPr>
          <a:xfrm>
            <a:off x="2966763" y="24704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1308" name="pattern…"/>
          <p:cNvSpPr txBox="1"/>
          <p:nvPr/>
        </p:nvSpPr>
        <p:spPr>
          <a:xfrm>
            <a:off x="164824" y="30523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</p:txBody>
      </p:sp>
      <p:grpSp>
        <p:nvGrpSpPr>
          <p:cNvPr id="1318" name="Groupe"/>
          <p:cNvGrpSpPr/>
          <p:nvPr/>
        </p:nvGrpSpPr>
        <p:grpSpPr>
          <a:xfrm>
            <a:off x="1749604" y="3105830"/>
            <a:ext cx="1952569" cy="793084"/>
            <a:chOff x="0" y="0"/>
            <a:chExt cx="1952567" cy="793082"/>
          </a:xfrm>
        </p:grpSpPr>
        <p:sp>
          <p:nvSpPr>
            <p:cNvPr id="1309" name="Rectangle"/>
            <p:cNvSpPr/>
            <p:nvPr/>
          </p:nvSpPr>
          <p:spPr>
            <a:xfrm>
              <a:off x="592639" y="317233"/>
              <a:ext cx="819380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1313" name="Groupe"/>
            <p:cNvGrpSpPr/>
            <p:nvPr/>
          </p:nvGrpSpPr>
          <p:grpSpPr>
            <a:xfrm>
              <a:off x="0" y="0"/>
              <a:ext cx="789344" cy="793083"/>
              <a:chOff x="4310" y="0"/>
              <a:chExt cx="789343" cy="793082"/>
            </a:xfrm>
          </p:grpSpPr>
          <p:sp>
            <p:nvSpPr>
              <p:cNvPr id="1310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1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2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317" name="Groupe"/>
            <p:cNvGrpSpPr/>
            <p:nvPr/>
          </p:nvGrpSpPr>
          <p:grpSpPr>
            <a:xfrm rot="16200000">
              <a:off x="1161354" y="0"/>
              <a:ext cx="789345" cy="793083"/>
              <a:chOff x="0" y="0"/>
              <a:chExt cx="789343" cy="793082"/>
            </a:xfrm>
          </p:grpSpPr>
          <p:sp>
            <p:nvSpPr>
              <p:cNvPr id="1314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5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6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1319" name="Flèche"/>
          <p:cNvSpPr/>
          <p:nvPr/>
        </p:nvSpPr>
        <p:spPr>
          <a:xfrm>
            <a:off x="4168005" y="32109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320" name="# cell = 28"/>
          <p:cNvSpPr txBox="1"/>
          <p:nvPr/>
        </p:nvSpPr>
        <p:spPr>
          <a:xfrm>
            <a:off x="3984992" y="1899445"/>
            <a:ext cx="1176208" cy="37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28</a:t>
            </a:r>
          </a:p>
        </p:txBody>
      </p:sp>
      <p:grpSp>
        <p:nvGrpSpPr>
          <p:cNvPr id="1328" name="Groupe"/>
          <p:cNvGrpSpPr/>
          <p:nvPr/>
        </p:nvGrpSpPr>
        <p:grpSpPr>
          <a:xfrm>
            <a:off x="1763225" y="6535551"/>
            <a:ext cx="1952568" cy="793083"/>
            <a:chOff x="0" y="0"/>
            <a:chExt cx="1952567" cy="793082"/>
          </a:xfrm>
        </p:grpSpPr>
        <p:sp>
          <p:nvSpPr>
            <p:cNvPr id="1321" name="Rectangle"/>
            <p:cNvSpPr/>
            <p:nvPr/>
          </p:nvSpPr>
          <p:spPr>
            <a:xfrm>
              <a:off x="592639" y="317233"/>
              <a:ext cx="819381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22" name="Rectangle"/>
            <p:cNvSpPr/>
            <p:nvPr/>
          </p:nvSpPr>
          <p:spPr>
            <a:xfrm rot="16200000">
              <a:off x="193984" y="187098"/>
              <a:ext cx="396542" cy="41888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23" name="Rectangle"/>
            <p:cNvSpPr/>
            <p:nvPr/>
          </p:nvSpPr>
          <p:spPr>
            <a:xfrm>
              <a:off x="0" y="0"/>
              <a:ext cx="211489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24" name="Rectangle"/>
            <p:cNvSpPr/>
            <p:nvPr/>
          </p:nvSpPr>
          <p:spPr>
            <a:xfrm>
              <a:off x="577855" y="0"/>
              <a:ext cx="211489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25" name="Rectangle"/>
            <p:cNvSpPr/>
            <p:nvPr/>
          </p:nvSpPr>
          <p:spPr>
            <a:xfrm rot="10800000">
              <a:off x="1357756" y="213478"/>
              <a:ext cx="396542" cy="36757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26" name="Rectangle"/>
            <p:cNvSpPr/>
            <p:nvPr/>
          </p:nvSpPr>
          <p:spPr>
            <a:xfrm rot="16200000">
              <a:off x="1450282" y="288928"/>
              <a:ext cx="211489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27" name="Rectangle"/>
            <p:cNvSpPr/>
            <p:nvPr/>
          </p:nvSpPr>
          <p:spPr>
            <a:xfrm rot="16200000">
              <a:off x="1450282" y="-288929"/>
              <a:ext cx="211489" cy="7930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329" name="Flèche"/>
          <p:cNvSpPr/>
          <p:nvPr/>
        </p:nvSpPr>
        <p:spPr>
          <a:xfrm>
            <a:off x="4168005" y="6667903"/>
            <a:ext cx="886382" cy="528380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330" name="Ligne"/>
          <p:cNvSpPr/>
          <p:nvPr/>
        </p:nvSpPr>
        <p:spPr>
          <a:xfrm rot="14613402" flipH="1">
            <a:off x="974695" y="5089286"/>
            <a:ext cx="911668" cy="264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57"/>
                </a:moveTo>
                <a:lnTo>
                  <a:pt x="1588" y="13282"/>
                </a:lnTo>
                <a:lnTo>
                  <a:pt x="3081" y="9576"/>
                </a:lnTo>
                <a:lnTo>
                  <a:pt x="4807" y="5652"/>
                </a:lnTo>
                <a:lnTo>
                  <a:pt x="7255" y="1641"/>
                </a:lnTo>
                <a:lnTo>
                  <a:pt x="9584" y="0"/>
                </a:lnTo>
                <a:lnTo>
                  <a:pt x="12337" y="18"/>
                </a:lnTo>
                <a:lnTo>
                  <a:pt x="14146" y="1830"/>
                </a:lnTo>
                <a:lnTo>
                  <a:pt x="15768" y="4312"/>
                </a:lnTo>
                <a:cubicBezTo>
                  <a:pt x="16455" y="6249"/>
                  <a:pt x="17137" y="8205"/>
                  <a:pt x="17814" y="10180"/>
                </a:cubicBezTo>
                <a:cubicBezTo>
                  <a:pt x="18449" y="12030"/>
                  <a:pt x="19079" y="13897"/>
                  <a:pt x="19705" y="15780"/>
                </a:cubicBezTo>
                <a:lnTo>
                  <a:pt x="21600" y="21600"/>
                </a:lnTo>
              </a:path>
            </a:pathLst>
          </a:custGeom>
          <a:ln w="50800">
            <a:solidFill>
              <a:srgbClr val="535353"/>
            </a:solidFill>
            <a:tailEnd type="triangle"/>
          </a:ln>
          <a:effectLst>
            <a:outerShdw blurRad="38100" dist="12700" dir="4783277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331" name="control"/>
          <p:cNvSpPr txBox="1"/>
          <p:nvPr/>
        </p:nvSpPr>
        <p:spPr>
          <a:xfrm>
            <a:off x="1213525" y="5678347"/>
            <a:ext cx="1118834" cy="49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</a:t>
            </a:r>
          </a:p>
        </p:txBody>
      </p:sp>
      <p:sp>
        <p:nvSpPr>
          <p:cNvPr id="1332" name="# cell = 18"/>
          <p:cNvSpPr txBox="1"/>
          <p:nvPr/>
        </p:nvSpPr>
        <p:spPr>
          <a:xfrm>
            <a:off x="3984992" y="5413564"/>
            <a:ext cx="117620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18</a:t>
            </a:r>
          </a:p>
        </p:txBody>
      </p:sp>
      <p:pic>
        <p:nvPicPr>
          <p:cNvPr id="1333" name="histo_position_line1_control" descr="histo_position_line1_contro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2300" y="5975290"/>
            <a:ext cx="3302000" cy="172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histo_vitesse_line1_control" descr="histo_vitesse_line1_contro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32794" y="5975290"/>
            <a:ext cx="3302001" cy="1716573"/>
          </a:xfrm>
          <a:prstGeom prst="rect">
            <a:avLst/>
          </a:prstGeom>
          <a:ln w="12700">
            <a:miter lim="400000"/>
          </a:ln>
        </p:spPr>
      </p:pic>
      <p:sp>
        <p:nvSpPr>
          <p:cNvPr id="1335" name="Δx(t) (μm)"/>
          <p:cNvSpPr txBox="1"/>
          <p:nvPr/>
        </p:nvSpPr>
        <p:spPr>
          <a:xfrm>
            <a:off x="6827318" y="7678083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1336" name="𝑣 (μm/min)"/>
          <p:cNvSpPr txBox="1"/>
          <p:nvPr/>
        </p:nvSpPr>
        <p:spPr>
          <a:xfrm>
            <a:off x="10324090" y="7614189"/>
            <a:ext cx="1374727" cy="58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𝑣</a:t>
            </a:r>
            <a:r>
              <a:t>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(μm/min)</a:t>
            </a:r>
          </a:p>
        </p:txBody>
      </p:sp>
      <p:sp>
        <p:nvSpPr>
          <p:cNvPr id="1337" name="occurence"/>
          <p:cNvSpPr txBox="1"/>
          <p:nvPr/>
        </p:nvSpPr>
        <p:spPr>
          <a:xfrm rot="16200000">
            <a:off x="4862127" y="6648882"/>
            <a:ext cx="1182458" cy="37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occurence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Probability of occupancy and speed"/>
          <p:cNvSpPr txBox="1"/>
          <p:nvPr/>
        </p:nvSpPr>
        <p:spPr>
          <a:xfrm>
            <a:off x="1505742" y="169046"/>
            <a:ext cx="9993316" cy="805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900" b="0">
                <a:solidFill>
                  <a:srgbClr val="020766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Probability of occupancy and speed</a:t>
            </a:r>
          </a:p>
        </p:txBody>
      </p:sp>
      <p:grpSp>
        <p:nvGrpSpPr>
          <p:cNvPr id="1349" name="Groupe"/>
          <p:cNvGrpSpPr/>
          <p:nvPr/>
        </p:nvGrpSpPr>
        <p:grpSpPr>
          <a:xfrm>
            <a:off x="1752599" y="3111500"/>
            <a:ext cx="1952570" cy="793083"/>
            <a:chOff x="0" y="0"/>
            <a:chExt cx="1952568" cy="793082"/>
          </a:xfrm>
        </p:grpSpPr>
        <p:sp>
          <p:nvSpPr>
            <p:cNvPr id="1340" name="Rectangle"/>
            <p:cNvSpPr/>
            <p:nvPr/>
          </p:nvSpPr>
          <p:spPr>
            <a:xfrm>
              <a:off x="594509" y="317232"/>
              <a:ext cx="568756" cy="158618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1344" name="Groupe"/>
            <p:cNvGrpSpPr/>
            <p:nvPr/>
          </p:nvGrpSpPr>
          <p:grpSpPr>
            <a:xfrm rot="16200000">
              <a:off x="1869" y="-1"/>
              <a:ext cx="789345" cy="793084"/>
              <a:chOff x="4310" y="0"/>
              <a:chExt cx="789343" cy="793082"/>
            </a:xfrm>
          </p:grpSpPr>
          <p:sp>
            <p:nvSpPr>
              <p:cNvPr id="1341" name="Rectangle"/>
              <p:cNvSpPr/>
              <p:nvPr/>
            </p:nvSpPr>
            <p:spPr>
              <a:xfrm rot="16200000">
                <a:off x="198295" y="187097"/>
                <a:ext cx="396542" cy="4188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2" name="Rectangle"/>
              <p:cNvSpPr/>
              <p:nvPr/>
            </p:nvSpPr>
            <p:spPr>
              <a:xfrm>
                <a:off x="4310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3" name="Rectangle"/>
              <p:cNvSpPr/>
              <p:nvPr/>
            </p:nvSpPr>
            <p:spPr>
              <a:xfrm>
                <a:off x="582165" y="0"/>
                <a:ext cx="211490" cy="79308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1348" name="Groupe"/>
            <p:cNvGrpSpPr/>
            <p:nvPr/>
          </p:nvGrpSpPr>
          <p:grpSpPr>
            <a:xfrm>
              <a:off x="1163224" y="0"/>
              <a:ext cx="789345" cy="793083"/>
              <a:chOff x="0" y="0"/>
              <a:chExt cx="789343" cy="793082"/>
            </a:xfrm>
          </p:grpSpPr>
          <p:sp>
            <p:nvSpPr>
              <p:cNvPr id="1345" name="Rectangle"/>
              <p:cNvSpPr/>
              <p:nvPr/>
            </p:nvSpPr>
            <p:spPr>
              <a:xfrm rot="16200000">
                <a:off x="195677" y="212754"/>
                <a:ext cx="396542" cy="367575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6" name="Rectangle"/>
              <p:cNvSpPr/>
              <p:nvPr/>
            </p:nvSpPr>
            <p:spPr>
              <a:xfrm>
                <a:off x="0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7" name="Rectangle"/>
              <p:cNvSpPr/>
              <p:nvPr/>
            </p:nvSpPr>
            <p:spPr>
              <a:xfrm>
                <a:off x="577855" y="0"/>
                <a:ext cx="211489" cy="793083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pic>
        <p:nvPicPr>
          <p:cNvPr id="1350" name="histo_position_line2" descr="histo_position_line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2300" y="2616200"/>
            <a:ext cx="3302000" cy="1726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histo_vitesse_line2" descr="histo_vitesse_line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34500" y="2616200"/>
            <a:ext cx="3302000" cy="1716572"/>
          </a:xfrm>
          <a:prstGeom prst="rect">
            <a:avLst/>
          </a:prstGeom>
          <a:ln w="12700">
            <a:miter lim="400000"/>
          </a:ln>
        </p:spPr>
      </p:pic>
      <p:sp>
        <p:nvSpPr>
          <p:cNvPr id="1352" name="pattern…"/>
          <p:cNvSpPr txBox="1"/>
          <p:nvPr/>
        </p:nvSpPr>
        <p:spPr>
          <a:xfrm>
            <a:off x="164824" y="3052350"/>
            <a:ext cx="1247497" cy="9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pattern</a:t>
            </a:r>
          </a:p>
          <a:p>
            <a:pPr defTabSz="575249">
              <a:defRPr sz="2600" b="0">
                <a:latin typeface="Arial"/>
                <a:ea typeface="Arial"/>
                <a:cs typeface="Arial"/>
                <a:sym typeface="Arial"/>
              </a:defRPr>
            </a:pPr>
            <a:r>
              <a:t>No. 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II</a:t>
            </a:r>
          </a:p>
        </p:txBody>
      </p:sp>
      <p:sp>
        <p:nvSpPr>
          <p:cNvPr id="1353" name="Ligne"/>
          <p:cNvSpPr/>
          <p:nvPr/>
        </p:nvSpPr>
        <p:spPr>
          <a:xfrm rot="14613402" flipH="1">
            <a:off x="974695" y="5089286"/>
            <a:ext cx="911668" cy="264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57"/>
                </a:moveTo>
                <a:lnTo>
                  <a:pt x="1588" y="13282"/>
                </a:lnTo>
                <a:lnTo>
                  <a:pt x="3081" y="9576"/>
                </a:lnTo>
                <a:lnTo>
                  <a:pt x="4807" y="5652"/>
                </a:lnTo>
                <a:lnTo>
                  <a:pt x="7255" y="1641"/>
                </a:lnTo>
                <a:lnTo>
                  <a:pt x="9584" y="0"/>
                </a:lnTo>
                <a:lnTo>
                  <a:pt x="12337" y="18"/>
                </a:lnTo>
                <a:lnTo>
                  <a:pt x="14146" y="1830"/>
                </a:lnTo>
                <a:lnTo>
                  <a:pt x="15768" y="4312"/>
                </a:lnTo>
                <a:cubicBezTo>
                  <a:pt x="16455" y="6249"/>
                  <a:pt x="17137" y="8205"/>
                  <a:pt x="17814" y="10180"/>
                </a:cubicBezTo>
                <a:cubicBezTo>
                  <a:pt x="18449" y="12030"/>
                  <a:pt x="19079" y="13897"/>
                  <a:pt x="19705" y="15780"/>
                </a:cubicBezTo>
                <a:lnTo>
                  <a:pt x="21600" y="21600"/>
                </a:lnTo>
              </a:path>
            </a:pathLst>
          </a:custGeom>
          <a:ln w="50800">
            <a:solidFill>
              <a:srgbClr val="535353"/>
            </a:solidFill>
            <a:tailEnd type="triangle"/>
          </a:ln>
          <a:effectLst>
            <a:outerShdw blurRad="38100" dist="12700" dir="4783277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354" name="M 1"/>
          <p:cNvSpPr txBox="1"/>
          <p:nvPr/>
        </p:nvSpPr>
        <p:spPr>
          <a:xfrm>
            <a:off x="1818445" y="2465060"/>
            <a:ext cx="657685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1355" name="M 2"/>
          <p:cNvSpPr txBox="1"/>
          <p:nvPr/>
        </p:nvSpPr>
        <p:spPr>
          <a:xfrm>
            <a:off x="2966763" y="2470480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1356" name="Flèche"/>
          <p:cNvSpPr/>
          <p:nvPr/>
        </p:nvSpPr>
        <p:spPr>
          <a:xfrm>
            <a:off x="4168005" y="3210924"/>
            <a:ext cx="886382" cy="528381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357" name="# cell = 23"/>
          <p:cNvSpPr txBox="1"/>
          <p:nvPr/>
        </p:nvSpPr>
        <p:spPr>
          <a:xfrm>
            <a:off x="3984992" y="1899445"/>
            <a:ext cx="1176208" cy="37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23</a:t>
            </a:r>
          </a:p>
        </p:txBody>
      </p:sp>
      <p:sp>
        <p:nvSpPr>
          <p:cNvPr id="1358" name="control"/>
          <p:cNvSpPr txBox="1"/>
          <p:nvPr/>
        </p:nvSpPr>
        <p:spPr>
          <a:xfrm>
            <a:off x="1213525" y="5678347"/>
            <a:ext cx="1118834" cy="497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control</a:t>
            </a:r>
          </a:p>
        </p:txBody>
      </p:sp>
      <p:grpSp>
        <p:nvGrpSpPr>
          <p:cNvPr id="1366" name="Groupe"/>
          <p:cNvGrpSpPr/>
          <p:nvPr/>
        </p:nvGrpSpPr>
        <p:grpSpPr>
          <a:xfrm>
            <a:off x="1765299" y="6540500"/>
            <a:ext cx="1952570" cy="793083"/>
            <a:chOff x="0" y="0"/>
            <a:chExt cx="1952568" cy="793082"/>
          </a:xfrm>
        </p:grpSpPr>
        <p:sp>
          <p:nvSpPr>
            <p:cNvPr id="1359" name="Rectangle"/>
            <p:cNvSpPr/>
            <p:nvPr/>
          </p:nvSpPr>
          <p:spPr>
            <a:xfrm>
              <a:off x="594509" y="317233"/>
              <a:ext cx="568756" cy="15861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0" name="Rectangle"/>
            <p:cNvSpPr/>
            <p:nvPr/>
          </p:nvSpPr>
          <p:spPr>
            <a:xfrm rot="10800000">
              <a:off x="198270" y="189514"/>
              <a:ext cx="396542" cy="41888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1" name="Rectangle"/>
            <p:cNvSpPr/>
            <p:nvPr/>
          </p:nvSpPr>
          <p:spPr>
            <a:xfrm rot="16200000">
              <a:off x="290796" y="288928"/>
              <a:ext cx="211490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2" name="Rectangle"/>
            <p:cNvSpPr/>
            <p:nvPr/>
          </p:nvSpPr>
          <p:spPr>
            <a:xfrm rot="16200000">
              <a:off x="290796" y="-288929"/>
              <a:ext cx="211490" cy="7930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3" name="Rectangle"/>
            <p:cNvSpPr/>
            <p:nvPr/>
          </p:nvSpPr>
          <p:spPr>
            <a:xfrm rot="16200000">
              <a:off x="1358901" y="212756"/>
              <a:ext cx="396542" cy="36757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4" name="Rectangle"/>
            <p:cNvSpPr/>
            <p:nvPr/>
          </p:nvSpPr>
          <p:spPr>
            <a:xfrm>
              <a:off x="1163224" y="0"/>
              <a:ext cx="211490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65" name="Rectangle"/>
            <p:cNvSpPr/>
            <p:nvPr/>
          </p:nvSpPr>
          <p:spPr>
            <a:xfrm>
              <a:off x="1741079" y="0"/>
              <a:ext cx="211490" cy="79308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367" name="Flèche"/>
          <p:cNvSpPr/>
          <p:nvPr/>
        </p:nvSpPr>
        <p:spPr>
          <a:xfrm>
            <a:off x="4168005" y="6667903"/>
            <a:ext cx="886382" cy="528380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1368" name="# cell = 28"/>
          <p:cNvSpPr txBox="1"/>
          <p:nvPr/>
        </p:nvSpPr>
        <p:spPr>
          <a:xfrm>
            <a:off x="3984992" y="5413564"/>
            <a:ext cx="117620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# cell = 28</a:t>
            </a:r>
          </a:p>
        </p:txBody>
      </p:sp>
      <p:sp>
        <p:nvSpPr>
          <p:cNvPr id="1369" name="probability of occupancy"/>
          <p:cNvSpPr txBox="1"/>
          <p:nvPr/>
        </p:nvSpPr>
        <p:spPr>
          <a:xfrm>
            <a:off x="6179735" y="1347918"/>
            <a:ext cx="2342458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probability of occupancy</a:t>
            </a:r>
          </a:p>
        </p:txBody>
      </p:sp>
      <p:sp>
        <p:nvSpPr>
          <p:cNvPr id="1370" name="Δx(t) (μm)"/>
          <p:cNvSpPr txBox="1"/>
          <p:nvPr/>
        </p:nvSpPr>
        <p:spPr>
          <a:xfrm>
            <a:off x="6799659" y="4421836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1371" name="occurence"/>
          <p:cNvSpPr txBox="1"/>
          <p:nvPr/>
        </p:nvSpPr>
        <p:spPr>
          <a:xfrm rot="16200000">
            <a:off x="4862127" y="3177065"/>
            <a:ext cx="1182458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occurence</a:t>
            </a:r>
          </a:p>
        </p:txBody>
      </p:sp>
      <p:sp>
        <p:nvSpPr>
          <p:cNvPr id="1372" name="speed distribution"/>
          <p:cNvSpPr txBox="1"/>
          <p:nvPr/>
        </p:nvSpPr>
        <p:spPr>
          <a:xfrm>
            <a:off x="9629626" y="1347918"/>
            <a:ext cx="2453893" cy="89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defRPr sz="2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speed distribution</a:t>
            </a:r>
          </a:p>
        </p:txBody>
      </p:sp>
      <p:sp>
        <p:nvSpPr>
          <p:cNvPr id="1373" name="𝑣 (μm/min)"/>
          <p:cNvSpPr txBox="1"/>
          <p:nvPr/>
        </p:nvSpPr>
        <p:spPr>
          <a:xfrm>
            <a:off x="10296431" y="4357942"/>
            <a:ext cx="1374728" cy="58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𝑣</a:t>
            </a:r>
            <a:r>
              <a:t>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(μm/min)</a:t>
            </a:r>
          </a:p>
        </p:txBody>
      </p:sp>
      <p:sp>
        <p:nvSpPr>
          <p:cNvPr id="1374" name="Δx(t) (μm)"/>
          <p:cNvSpPr txBox="1"/>
          <p:nvPr/>
        </p:nvSpPr>
        <p:spPr>
          <a:xfrm>
            <a:off x="6827318" y="7678083"/>
            <a:ext cx="1361164" cy="45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1375" name="𝑣 (μm/min)"/>
          <p:cNvSpPr txBox="1"/>
          <p:nvPr/>
        </p:nvSpPr>
        <p:spPr>
          <a:xfrm>
            <a:off x="10324090" y="7614189"/>
            <a:ext cx="1374727" cy="58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𝑣</a:t>
            </a:r>
            <a:r>
              <a:t>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(μm/min)</a:t>
            </a:r>
          </a:p>
        </p:txBody>
      </p:sp>
      <p:sp>
        <p:nvSpPr>
          <p:cNvPr id="1376" name="occurence"/>
          <p:cNvSpPr txBox="1"/>
          <p:nvPr/>
        </p:nvSpPr>
        <p:spPr>
          <a:xfrm rot="16200000">
            <a:off x="4862127" y="6648882"/>
            <a:ext cx="1182458" cy="37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occurence</a:t>
            </a:r>
          </a:p>
        </p:txBody>
      </p:sp>
      <p:pic>
        <p:nvPicPr>
          <p:cNvPr id="1377" name="histo_position_line2_control" descr="histo_position_line2_control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2300" y="5969000"/>
            <a:ext cx="3302000" cy="1720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8" name="histo_vitesse_line2_control" descr="histo_vitesse_line2_control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34500" y="5969000"/>
            <a:ext cx="3302000" cy="1715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EG brush"/>
          <p:cNvSpPr txBox="1"/>
          <p:nvPr/>
        </p:nvSpPr>
        <p:spPr>
          <a:xfrm>
            <a:off x="-50992" y="3044329"/>
            <a:ext cx="763325" cy="499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lnSpc>
                <a:spcPct val="70000"/>
              </a:lnSpc>
              <a:defRPr sz="1600" b="0">
                <a:solidFill>
                  <a:srgbClr val="007DB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PEG brush</a:t>
            </a:r>
          </a:p>
        </p:txBody>
      </p:sp>
      <p:sp>
        <p:nvSpPr>
          <p:cNvPr id="177" name="PLL"/>
          <p:cNvSpPr txBox="1"/>
          <p:nvPr/>
        </p:nvSpPr>
        <p:spPr>
          <a:xfrm>
            <a:off x="86018" y="3376412"/>
            <a:ext cx="489304" cy="337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PLL</a:t>
            </a:r>
          </a:p>
        </p:txBody>
      </p:sp>
      <p:grpSp>
        <p:nvGrpSpPr>
          <p:cNvPr id="214" name="Groupe"/>
          <p:cNvGrpSpPr/>
          <p:nvPr/>
        </p:nvGrpSpPr>
        <p:grpSpPr>
          <a:xfrm>
            <a:off x="633355" y="3067851"/>
            <a:ext cx="3008076" cy="757415"/>
            <a:chOff x="0" y="0"/>
            <a:chExt cx="3008075" cy="757414"/>
          </a:xfrm>
        </p:grpSpPr>
        <p:sp>
          <p:nvSpPr>
            <p:cNvPr id="178" name="Rectangle"/>
            <p:cNvSpPr/>
            <p:nvPr/>
          </p:nvSpPr>
          <p:spPr>
            <a:xfrm>
              <a:off x="0" y="476577"/>
              <a:ext cx="3008076" cy="252247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79" name="Ligne"/>
            <p:cNvSpPr/>
            <p:nvPr/>
          </p:nvSpPr>
          <p:spPr>
            <a:xfrm>
              <a:off x="91157" y="403544"/>
              <a:ext cx="982950" cy="65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77"/>
                  </a:moveTo>
                  <a:lnTo>
                    <a:pt x="1308" y="5673"/>
                  </a:lnTo>
                  <a:lnTo>
                    <a:pt x="2261" y="18820"/>
                  </a:lnTo>
                  <a:lnTo>
                    <a:pt x="4095" y="13931"/>
                  </a:lnTo>
                  <a:lnTo>
                    <a:pt x="5401" y="7372"/>
                  </a:lnTo>
                  <a:lnTo>
                    <a:pt x="6181" y="18673"/>
                  </a:lnTo>
                  <a:lnTo>
                    <a:pt x="7716" y="14858"/>
                  </a:lnTo>
                  <a:lnTo>
                    <a:pt x="7938" y="3394"/>
                  </a:lnTo>
                  <a:lnTo>
                    <a:pt x="9543" y="13698"/>
                  </a:lnTo>
                  <a:lnTo>
                    <a:pt x="11092" y="20813"/>
                  </a:lnTo>
                  <a:lnTo>
                    <a:pt x="11308" y="11638"/>
                  </a:lnTo>
                  <a:lnTo>
                    <a:pt x="12428" y="7520"/>
                  </a:lnTo>
                  <a:lnTo>
                    <a:pt x="13106" y="21600"/>
                  </a:lnTo>
                  <a:lnTo>
                    <a:pt x="14384" y="19567"/>
                  </a:lnTo>
                  <a:lnTo>
                    <a:pt x="15517" y="8239"/>
                  </a:lnTo>
                  <a:lnTo>
                    <a:pt x="16840" y="4794"/>
                  </a:lnTo>
                  <a:lnTo>
                    <a:pt x="17641" y="16160"/>
                  </a:lnTo>
                  <a:lnTo>
                    <a:pt x="18744" y="0"/>
                  </a:lnTo>
                  <a:lnTo>
                    <a:pt x="19492" y="17493"/>
                  </a:lnTo>
                  <a:lnTo>
                    <a:pt x="21600" y="18941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0" name="Ligne"/>
            <p:cNvSpPr/>
            <p:nvPr/>
          </p:nvSpPr>
          <p:spPr>
            <a:xfrm>
              <a:off x="1048652" y="399676"/>
              <a:ext cx="1521886" cy="7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423"/>
                  </a:moveTo>
                  <a:lnTo>
                    <a:pt x="1432" y="4078"/>
                  </a:lnTo>
                  <a:lnTo>
                    <a:pt x="1825" y="17340"/>
                  </a:lnTo>
                  <a:lnTo>
                    <a:pt x="3022" y="16323"/>
                  </a:lnTo>
                  <a:lnTo>
                    <a:pt x="3649" y="3781"/>
                  </a:lnTo>
                  <a:lnTo>
                    <a:pt x="4206" y="11900"/>
                  </a:lnTo>
                  <a:lnTo>
                    <a:pt x="5672" y="21600"/>
                  </a:lnTo>
                  <a:lnTo>
                    <a:pt x="5965" y="5626"/>
                  </a:lnTo>
                  <a:lnTo>
                    <a:pt x="7027" y="8550"/>
                  </a:lnTo>
                  <a:lnTo>
                    <a:pt x="7611" y="18651"/>
                  </a:lnTo>
                  <a:lnTo>
                    <a:pt x="8406" y="5572"/>
                  </a:lnTo>
                  <a:lnTo>
                    <a:pt x="8972" y="21342"/>
                  </a:lnTo>
                  <a:lnTo>
                    <a:pt x="9856" y="11902"/>
                  </a:lnTo>
                  <a:lnTo>
                    <a:pt x="11237" y="10925"/>
                  </a:lnTo>
                  <a:lnTo>
                    <a:pt x="12483" y="5016"/>
                  </a:lnTo>
                  <a:lnTo>
                    <a:pt x="13318" y="18574"/>
                  </a:lnTo>
                  <a:lnTo>
                    <a:pt x="14109" y="8495"/>
                  </a:lnTo>
                  <a:lnTo>
                    <a:pt x="15292" y="15705"/>
                  </a:lnTo>
                  <a:lnTo>
                    <a:pt x="16161" y="0"/>
                  </a:lnTo>
                  <a:lnTo>
                    <a:pt x="16661" y="13557"/>
                  </a:lnTo>
                  <a:lnTo>
                    <a:pt x="17553" y="17220"/>
                  </a:lnTo>
                  <a:lnTo>
                    <a:pt x="18082" y="9861"/>
                  </a:lnTo>
                  <a:lnTo>
                    <a:pt x="19335" y="19824"/>
                  </a:lnTo>
                  <a:lnTo>
                    <a:pt x="19831" y="12429"/>
                  </a:lnTo>
                  <a:lnTo>
                    <a:pt x="21068" y="21418"/>
                  </a:lnTo>
                  <a:lnTo>
                    <a:pt x="21600" y="9098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1" name="Ligne"/>
            <p:cNvSpPr/>
            <p:nvPr/>
          </p:nvSpPr>
          <p:spPr>
            <a:xfrm>
              <a:off x="2573363" y="426762"/>
              <a:ext cx="394770" cy="4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31"/>
                  </a:moveTo>
                  <a:lnTo>
                    <a:pt x="3213" y="0"/>
                  </a:lnTo>
                  <a:lnTo>
                    <a:pt x="7196" y="12729"/>
                  </a:lnTo>
                  <a:lnTo>
                    <a:pt x="11714" y="21600"/>
                  </a:lnTo>
                  <a:lnTo>
                    <a:pt x="13301" y="6758"/>
                  </a:lnTo>
                  <a:lnTo>
                    <a:pt x="18022" y="3194"/>
                  </a:lnTo>
                  <a:lnTo>
                    <a:pt x="21600" y="1946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2" name="Ligne"/>
            <p:cNvSpPr/>
            <p:nvPr/>
          </p:nvSpPr>
          <p:spPr>
            <a:xfrm>
              <a:off x="214485" y="49925"/>
              <a:ext cx="53819" cy="40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303" y="18101"/>
                  </a:lnTo>
                  <a:lnTo>
                    <a:pt x="261" y="15679"/>
                  </a:lnTo>
                  <a:lnTo>
                    <a:pt x="1633" y="12344"/>
                  </a:lnTo>
                  <a:lnTo>
                    <a:pt x="13122" y="9126"/>
                  </a:lnTo>
                  <a:lnTo>
                    <a:pt x="16487" y="6599"/>
                  </a:lnTo>
                  <a:lnTo>
                    <a:pt x="4047" y="5363"/>
                  </a:lnTo>
                  <a:lnTo>
                    <a:pt x="5303" y="233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3" name="Ligne"/>
            <p:cNvSpPr/>
            <p:nvPr/>
          </p:nvSpPr>
          <p:spPr>
            <a:xfrm>
              <a:off x="303367" y="43096"/>
              <a:ext cx="55550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4" name="Ligne"/>
            <p:cNvSpPr/>
            <p:nvPr/>
          </p:nvSpPr>
          <p:spPr>
            <a:xfrm>
              <a:off x="112638" y="64372"/>
              <a:ext cx="64007" cy="3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21600"/>
                  </a:moveTo>
                  <a:lnTo>
                    <a:pt x="6964" y="16918"/>
                  </a:lnTo>
                  <a:lnTo>
                    <a:pt x="5439" y="12869"/>
                  </a:lnTo>
                  <a:lnTo>
                    <a:pt x="21600" y="9125"/>
                  </a:lnTo>
                  <a:lnTo>
                    <a:pt x="0" y="6708"/>
                  </a:lnTo>
                  <a:lnTo>
                    <a:pt x="763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5" name="Ligne"/>
            <p:cNvSpPr/>
            <p:nvPr/>
          </p:nvSpPr>
          <p:spPr>
            <a:xfrm>
              <a:off x="392261" y="56737"/>
              <a:ext cx="74256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6" name="Ligne"/>
            <p:cNvSpPr/>
            <p:nvPr/>
          </p:nvSpPr>
          <p:spPr>
            <a:xfrm>
              <a:off x="507959" y="53447"/>
              <a:ext cx="51145" cy="38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830" y="18714"/>
                  </a:lnTo>
                  <a:lnTo>
                    <a:pt x="1084" y="12902"/>
                  </a:lnTo>
                  <a:lnTo>
                    <a:pt x="21600" y="6307"/>
                  </a:lnTo>
                  <a:lnTo>
                    <a:pt x="12399" y="2976"/>
                  </a:lnTo>
                  <a:lnTo>
                    <a:pt x="8615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7" name="Ligne"/>
            <p:cNvSpPr/>
            <p:nvPr/>
          </p:nvSpPr>
          <p:spPr>
            <a:xfrm>
              <a:off x="580911" y="59423"/>
              <a:ext cx="82533" cy="39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750" y="15182"/>
                  </a:lnTo>
                  <a:lnTo>
                    <a:pt x="1547" y="11151"/>
                  </a:lnTo>
                  <a:lnTo>
                    <a:pt x="21600" y="2397"/>
                  </a:lnTo>
                  <a:lnTo>
                    <a:pt x="13311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8" name="Ligne"/>
            <p:cNvSpPr/>
            <p:nvPr/>
          </p:nvSpPr>
          <p:spPr>
            <a:xfrm>
              <a:off x="684876" y="48877"/>
              <a:ext cx="34144" cy="41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" y="21600"/>
                  </a:moveTo>
                  <a:lnTo>
                    <a:pt x="2586" y="16827"/>
                  </a:lnTo>
                  <a:lnTo>
                    <a:pt x="0" y="11374"/>
                  </a:lnTo>
                  <a:lnTo>
                    <a:pt x="20232" y="7295"/>
                  </a:lnTo>
                  <a:lnTo>
                    <a:pt x="21600" y="1906"/>
                  </a:lnTo>
                  <a:lnTo>
                    <a:pt x="1621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89" name="Ligne"/>
            <p:cNvSpPr/>
            <p:nvPr/>
          </p:nvSpPr>
          <p:spPr>
            <a:xfrm>
              <a:off x="772715" y="55729"/>
              <a:ext cx="32284" cy="37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19" y="16630"/>
                  </a:lnTo>
                  <a:lnTo>
                    <a:pt x="3223" y="12189"/>
                  </a:lnTo>
                  <a:lnTo>
                    <a:pt x="21600" y="7077"/>
                  </a:lnTo>
                  <a:lnTo>
                    <a:pt x="18092" y="3243"/>
                  </a:lnTo>
                  <a:lnTo>
                    <a:pt x="18092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0" name="Ligne"/>
            <p:cNvSpPr/>
            <p:nvPr/>
          </p:nvSpPr>
          <p:spPr>
            <a:xfrm>
              <a:off x="860545" y="77087"/>
              <a:ext cx="34196" cy="34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2022" y="17433"/>
                  </a:lnTo>
                  <a:lnTo>
                    <a:pt x="1444" y="13058"/>
                  </a:lnTo>
                  <a:lnTo>
                    <a:pt x="21600" y="7505"/>
                  </a:lnTo>
                  <a:lnTo>
                    <a:pt x="18383" y="4688"/>
                  </a:lnTo>
                  <a:lnTo>
                    <a:pt x="183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1" name="Ligne"/>
            <p:cNvSpPr/>
            <p:nvPr/>
          </p:nvSpPr>
          <p:spPr>
            <a:xfrm>
              <a:off x="948101" y="46232"/>
              <a:ext cx="44001" cy="355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526" y="17315"/>
                  </a:lnTo>
                  <a:lnTo>
                    <a:pt x="9867" y="12268"/>
                  </a:lnTo>
                  <a:lnTo>
                    <a:pt x="8233" y="3732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2" name="Ligne"/>
            <p:cNvSpPr/>
            <p:nvPr/>
          </p:nvSpPr>
          <p:spPr>
            <a:xfrm>
              <a:off x="1020315" y="39425"/>
              <a:ext cx="66554" cy="40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224" y="17192"/>
                  </a:lnTo>
                  <a:lnTo>
                    <a:pt x="14899" y="10240"/>
                  </a:lnTo>
                  <a:lnTo>
                    <a:pt x="7361" y="6773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3" name="Ligne"/>
            <p:cNvSpPr/>
            <p:nvPr/>
          </p:nvSpPr>
          <p:spPr>
            <a:xfrm>
              <a:off x="1128419" y="49125"/>
              <a:ext cx="63048" cy="36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5" y="21600"/>
                  </a:moveTo>
                  <a:lnTo>
                    <a:pt x="6593" y="14198"/>
                  </a:lnTo>
                  <a:lnTo>
                    <a:pt x="0" y="11047"/>
                  </a:lnTo>
                  <a:lnTo>
                    <a:pt x="21600" y="5189"/>
                  </a:lnTo>
                  <a:lnTo>
                    <a:pt x="232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4" name="Ligne"/>
            <p:cNvSpPr/>
            <p:nvPr/>
          </p:nvSpPr>
          <p:spPr>
            <a:xfrm>
              <a:off x="1344682" y="32115"/>
              <a:ext cx="53818" cy="40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303" y="18101"/>
                  </a:lnTo>
                  <a:lnTo>
                    <a:pt x="261" y="15679"/>
                  </a:lnTo>
                  <a:lnTo>
                    <a:pt x="1633" y="12344"/>
                  </a:lnTo>
                  <a:lnTo>
                    <a:pt x="13122" y="9126"/>
                  </a:lnTo>
                  <a:lnTo>
                    <a:pt x="16487" y="6599"/>
                  </a:lnTo>
                  <a:lnTo>
                    <a:pt x="4047" y="5363"/>
                  </a:lnTo>
                  <a:lnTo>
                    <a:pt x="5303" y="233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5" name="Ligne"/>
            <p:cNvSpPr/>
            <p:nvPr/>
          </p:nvSpPr>
          <p:spPr>
            <a:xfrm>
              <a:off x="1452869" y="43096"/>
              <a:ext cx="55549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6" name="Ligne"/>
            <p:cNvSpPr/>
            <p:nvPr/>
          </p:nvSpPr>
          <p:spPr>
            <a:xfrm>
              <a:off x="1223892" y="52959"/>
              <a:ext cx="64006" cy="38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21600"/>
                  </a:moveTo>
                  <a:lnTo>
                    <a:pt x="6964" y="16918"/>
                  </a:lnTo>
                  <a:lnTo>
                    <a:pt x="5439" y="12869"/>
                  </a:lnTo>
                  <a:lnTo>
                    <a:pt x="21600" y="9125"/>
                  </a:lnTo>
                  <a:lnTo>
                    <a:pt x="0" y="6708"/>
                  </a:lnTo>
                  <a:lnTo>
                    <a:pt x="763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7" name="Ligne"/>
            <p:cNvSpPr/>
            <p:nvPr/>
          </p:nvSpPr>
          <p:spPr>
            <a:xfrm>
              <a:off x="1535795" y="42489"/>
              <a:ext cx="74255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8" name="Ligne"/>
            <p:cNvSpPr/>
            <p:nvPr/>
          </p:nvSpPr>
          <p:spPr>
            <a:xfrm>
              <a:off x="1644879" y="45155"/>
              <a:ext cx="51145" cy="38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830" y="18714"/>
                  </a:lnTo>
                  <a:lnTo>
                    <a:pt x="1084" y="12902"/>
                  </a:lnTo>
                  <a:lnTo>
                    <a:pt x="21600" y="6307"/>
                  </a:lnTo>
                  <a:lnTo>
                    <a:pt x="12399" y="2976"/>
                  </a:lnTo>
                  <a:lnTo>
                    <a:pt x="8615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99" name="Ligne"/>
            <p:cNvSpPr/>
            <p:nvPr/>
          </p:nvSpPr>
          <p:spPr>
            <a:xfrm>
              <a:off x="1722900" y="39343"/>
              <a:ext cx="82533" cy="39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750" y="15182"/>
                  </a:lnTo>
                  <a:lnTo>
                    <a:pt x="1547" y="11151"/>
                  </a:lnTo>
                  <a:lnTo>
                    <a:pt x="21600" y="2397"/>
                  </a:lnTo>
                  <a:lnTo>
                    <a:pt x="13311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0" name="Ligne"/>
            <p:cNvSpPr/>
            <p:nvPr/>
          </p:nvSpPr>
          <p:spPr>
            <a:xfrm>
              <a:off x="1830425" y="22241"/>
              <a:ext cx="34144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" y="21600"/>
                  </a:moveTo>
                  <a:lnTo>
                    <a:pt x="2586" y="16827"/>
                  </a:lnTo>
                  <a:lnTo>
                    <a:pt x="0" y="11374"/>
                  </a:lnTo>
                  <a:lnTo>
                    <a:pt x="20232" y="7295"/>
                  </a:lnTo>
                  <a:lnTo>
                    <a:pt x="21600" y="1906"/>
                  </a:lnTo>
                  <a:lnTo>
                    <a:pt x="1621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1" name="Ligne"/>
            <p:cNvSpPr/>
            <p:nvPr/>
          </p:nvSpPr>
          <p:spPr>
            <a:xfrm>
              <a:off x="1918263" y="35340"/>
              <a:ext cx="32284" cy="373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19" y="16630"/>
                  </a:lnTo>
                  <a:lnTo>
                    <a:pt x="3223" y="12189"/>
                  </a:lnTo>
                  <a:lnTo>
                    <a:pt x="21600" y="7077"/>
                  </a:lnTo>
                  <a:lnTo>
                    <a:pt x="18092" y="3243"/>
                  </a:lnTo>
                  <a:lnTo>
                    <a:pt x="18092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2" name="Ligne"/>
            <p:cNvSpPr/>
            <p:nvPr/>
          </p:nvSpPr>
          <p:spPr>
            <a:xfrm>
              <a:off x="2000799" y="44487"/>
              <a:ext cx="29094" cy="37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2022" y="17433"/>
                  </a:lnTo>
                  <a:lnTo>
                    <a:pt x="1444" y="13058"/>
                  </a:lnTo>
                  <a:lnTo>
                    <a:pt x="21600" y="7505"/>
                  </a:lnTo>
                  <a:lnTo>
                    <a:pt x="18383" y="4688"/>
                  </a:lnTo>
                  <a:lnTo>
                    <a:pt x="183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3" name="Ligne"/>
            <p:cNvSpPr/>
            <p:nvPr/>
          </p:nvSpPr>
          <p:spPr>
            <a:xfrm>
              <a:off x="2081097" y="78182"/>
              <a:ext cx="44001" cy="355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526" y="17315"/>
                  </a:lnTo>
                  <a:lnTo>
                    <a:pt x="9867" y="12268"/>
                  </a:lnTo>
                  <a:lnTo>
                    <a:pt x="8233" y="3732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4" name="Ligne"/>
            <p:cNvSpPr/>
            <p:nvPr/>
          </p:nvSpPr>
          <p:spPr>
            <a:xfrm>
              <a:off x="2172268" y="0"/>
              <a:ext cx="66555" cy="40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224" y="17192"/>
                  </a:lnTo>
                  <a:lnTo>
                    <a:pt x="14899" y="10240"/>
                  </a:lnTo>
                  <a:lnTo>
                    <a:pt x="7361" y="6773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5" name="Ligne"/>
            <p:cNvSpPr/>
            <p:nvPr/>
          </p:nvSpPr>
          <p:spPr>
            <a:xfrm>
              <a:off x="2273967" y="75283"/>
              <a:ext cx="63049" cy="36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5" y="21600"/>
                  </a:moveTo>
                  <a:lnTo>
                    <a:pt x="6593" y="14198"/>
                  </a:lnTo>
                  <a:lnTo>
                    <a:pt x="0" y="11047"/>
                  </a:lnTo>
                  <a:lnTo>
                    <a:pt x="21600" y="5189"/>
                  </a:lnTo>
                  <a:lnTo>
                    <a:pt x="232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6" name="Ligne"/>
            <p:cNvSpPr/>
            <p:nvPr/>
          </p:nvSpPr>
          <p:spPr>
            <a:xfrm>
              <a:off x="2366844" y="73042"/>
              <a:ext cx="23907" cy="3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0" y="0"/>
                  </a:moveTo>
                  <a:lnTo>
                    <a:pt x="21600" y="7755"/>
                  </a:lnTo>
                  <a:lnTo>
                    <a:pt x="0" y="10966"/>
                  </a:lnTo>
                  <a:lnTo>
                    <a:pt x="8610" y="17072"/>
                  </a:lnTo>
                  <a:lnTo>
                    <a:pt x="14282" y="2160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7" name="Ligne"/>
            <p:cNvSpPr/>
            <p:nvPr/>
          </p:nvSpPr>
          <p:spPr>
            <a:xfrm>
              <a:off x="2432112" y="54545"/>
              <a:ext cx="70342" cy="37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953" y="15602"/>
                  </a:lnTo>
                  <a:lnTo>
                    <a:pt x="10967" y="9806"/>
                  </a:lnTo>
                  <a:lnTo>
                    <a:pt x="9310" y="2736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8" name="Ligne"/>
            <p:cNvSpPr/>
            <p:nvPr/>
          </p:nvSpPr>
          <p:spPr>
            <a:xfrm>
              <a:off x="2530749" y="77554"/>
              <a:ext cx="63048" cy="36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5" y="21600"/>
                  </a:moveTo>
                  <a:lnTo>
                    <a:pt x="6593" y="14198"/>
                  </a:lnTo>
                  <a:lnTo>
                    <a:pt x="0" y="11047"/>
                  </a:lnTo>
                  <a:lnTo>
                    <a:pt x="21600" y="5189"/>
                  </a:lnTo>
                  <a:lnTo>
                    <a:pt x="232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09" name="Ligne"/>
            <p:cNvSpPr/>
            <p:nvPr/>
          </p:nvSpPr>
          <p:spPr>
            <a:xfrm>
              <a:off x="2619521" y="78182"/>
              <a:ext cx="44001" cy="355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526" y="17315"/>
                  </a:lnTo>
                  <a:lnTo>
                    <a:pt x="9867" y="12268"/>
                  </a:lnTo>
                  <a:lnTo>
                    <a:pt x="8233" y="3732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10" name="Ligne"/>
            <p:cNvSpPr/>
            <p:nvPr/>
          </p:nvSpPr>
          <p:spPr>
            <a:xfrm>
              <a:off x="2699294" y="49028"/>
              <a:ext cx="34143" cy="41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" y="21600"/>
                  </a:moveTo>
                  <a:lnTo>
                    <a:pt x="2586" y="16827"/>
                  </a:lnTo>
                  <a:lnTo>
                    <a:pt x="0" y="11374"/>
                  </a:lnTo>
                  <a:lnTo>
                    <a:pt x="20232" y="7295"/>
                  </a:lnTo>
                  <a:lnTo>
                    <a:pt x="21600" y="1906"/>
                  </a:lnTo>
                  <a:lnTo>
                    <a:pt x="1621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11" name="Ligne"/>
            <p:cNvSpPr/>
            <p:nvPr/>
          </p:nvSpPr>
          <p:spPr>
            <a:xfrm>
              <a:off x="2796490" y="60299"/>
              <a:ext cx="74256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12" name="Ligne"/>
            <p:cNvSpPr/>
            <p:nvPr/>
          </p:nvSpPr>
          <p:spPr>
            <a:xfrm>
              <a:off x="2902146" y="43927"/>
              <a:ext cx="55550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13" name="glass"/>
            <p:cNvSpPr txBox="1"/>
            <p:nvPr/>
          </p:nvSpPr>
          <p:spPr>
            <a:xfrm>
              <a:off x="1169428" y="420412"/>
              <a:ext cx="602116" cy="337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l" defTabSz="575249">
                <a:defRPr sz="16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glass</a:t>
              </a:r>
            </a:p>
          </p:txBody>
        </p:sp>
      </p:grpSp>
      <p:sp>
        <p:nvSpPr>
          <p:cNvPr id="215" name="glass cleaning and activation with UV-O3 cleaner…"/>
          <p:cNvSpPr txBox="1"/>
          <p:nvPr/>
        </p:nvSpPr>
        <p:spPr>
          <a:xfrm>
            <a:off x="752318" y="1565095"/>
            <a:ext cx="2770151" cy="125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glass cleaning and activation with UV-O</a:t>
            </a:r>
            <a:r>
              <a:rPr baseline="-5999"/>
              <a:t>3 </a:t>
            </a:r>
            <a:r>
              <a:t>cleaner</a:t>
            </a:r>
          </a:p>
          <a:p>
            <a:pPr defTabSz="575249"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+</a:t>
            </a:r>
          </a:p>
          <a:p>
            <a: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pPr>
            <a:r>
              <a:t>Incubation with PLL-g-PEG @ 0.15 mg/mL (SuSoS)</a:t>
            </a:r>
          </a:p>
        </p:txBody>
      </p:sp>
      <p:grpSp>
        <p:nvGrpSpPr>
          <p:cNvPr id="252" name="Groupe"/>
          <p:cNvGrpSpPr/>
          <p:nvPr/>
        </p:nvGrpSpPr>
        <p:grpSpPr>
          <a:xfrm>
            <a:off x="5078355" y="3067851"/>
            <a:ext cx="3008077" cy="757415"/>
            <a:chOff x="0" y="0"/>
            <a:chExt cx="3008075" cy="757414"/>
          </a:xfrm>
        </p:grpSpPr>
        <p:sp>
          <p:nvSpPr>
            <p:cNvPr id="216" name="Rectangle"/>
            <p:cNvSpPr/>
            <p:nvPr/>
          </p:nvSpPr>
          <p:spPr>
            <a:xfrm>
              <a:off x="0" y="476577"/>
              <a:ext cx="3008076" cy="252247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17" name="Ligne"/>
            <p:cNvSpPr/>
            <p:nvPr/>
          </p:nvSpPr>
          <p:spPr>
            <a:xfrm>
              <a:off x="91157" y="403544"/>
              <a:ext cx="982950" cy="65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77"/>
                  </a:moveTo>
                  <a:lnTo>
                    <a:pt x="1308" y="5673"/>
                  </a:lnTo>
                  <a:lnTo>
                    <a:pt x="2261" y="18820"/>
                  </a:lnTo>
                  <a:lnTo>
                    <a:pt x="4095" y="13931"/>
                  </a:lnTo>
                  <a:lnTo>
                    <a:pt x="5401" y="7372"/>
                  </a:lnTo>
                  <a:lnTo>
                    <a:pt x="6181" y="18673"/>
                  </a:lnTo>
                  <a:lnTo>
                    <a:pt x="7716" y="14858"/>
                  </a:lnTo>
                  <a:lnTo>
                    <a:pt x="7938" y="3394"/>
                  </a:lnTo>
                  <a:lnTo>
                    <a:pt x="9543" y="13698"/>
                  </a:lnTo>
                  <a:lnTo>
                    <a:pt x="11092" y="20813"/>
                  </a:lnTo>
                  <a:lnTo>
                    <a:pt x="11308" y="11638"/>
                  </a:lnTo>
                  <a:lnTo>
                    <a:pt x="12428" y="7520"/>
                  </a:lnTo>
                  <a:lnTo>
                    <a:pt x="13106" y="21600"/>
                  </a:lnTo>
                  <a:lnTo>
                    <a:pt x="14384" y="19567"/>
                  </a:lnTo>
                  <a:lnTo>
                    <a:pt x="15517" y="8239"/>
                  </a:lnTo>
                  <a:lnTo>
                    <a:pt x="16840" y="4794"/>
                  </a:lnTo>
                  <a:lnTo>
                    <a:pt x="17641" y="16160"/>
                  </a:lnTo>
                  <a:lnTo>
                    <a:pt x="18744" y="0"/>
                  </a:lnTo>
                  <a:lnTo>
                    <a:pt x="19492" y="17493"/>
                  </a:lnTo>
                  <a:lnTo>
                    <a:pt x="21600" y="18941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18" name="Ligne"/>
            <p:cNvSpPr/>
            <p:nvPr/>
          </p:nvSpPr>
          <p:spPr>
            <a:xfrm>
              <a:off x="1048652" y="399676"/>
              <a:ext cx="1521886" cy="7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423"/>
                  </a:moveTo>
                  <a:lnTo>
                    <a:pt x="1432" y="4078"/>
                  </a:lnTo>
                  <a:lnTo>
                    <a:pt x="1825" y="17340"/>
                  </a:lnTo>
                  <a:lnTo>
                    <a:pt x="3022" y="16323"/>
                  </a:lnTo>
                  <a:lnTo>
                    <a:pt x="3649" y="3781"/>
                  </a:lnTo>
                  <a:lnTo>
                    <a:pt x="4206" y="11900"/>
                  </a:lnTo>
                  <a:lnTo>
                    <a:pt x="5672" y="21600"/>
                  </a:lnTo>
                  <a:lnTo>
                    <a:pt x="5965" y="5626"/>
                  </a:lnTo>
                  <a:lnTo>
                    <a:pt x="7027" y="8550"/>
                  </a:lnTo>
                  <a:lnTo>
                    <a:pt x="7611" y="18651"/>
                  </a:lnTo>
                  <a:lnTo>
                    <a:pt x="8406" y="5572"/>
                  </a:lnTo>
                  <a:lnTo>
                    <a:pt x="8972" y="21342"/>
                  </a:lnTo>
                  <a:lnTo>
                    <a:pt x="9856" y="11902"/>
                  </a:lnTo>
                  <a:lnTo>
                    <a:pt x="11237" y="10925"/>
                  </a:lnTo>
                  <a:lnTo>
                    <a:pt x="12483" y="5016"/>
                  </a:lnTo>
                  <a:lnTo>
                    <a:pt x="13318" y="18574"/>
                  </a:lnTo>
                  <a:lnTo>
                    <a:pt x="14109" y="8495"/>
                  </a:lnTo>
                  <a:lnTo>
                    <a:pt x="15292" y="15705"/>
                  </a:lnTo>
                  <a:lnTo>
                    <a:pt x="16161" y="0"/>
                  </a:lnTo>
                  <a:lnTo>
                    <a:pt x="16661" y="13557"/>
                  </a:lnTo>
                  <a:lnTo>
                    <a:pt x="17553" y="17220"/>
                  </a:lnTo>
                  <a:lnTo>
                    <a:pt x="18082" y="9861"/>
                  </a:lnTo>
                  <a:lnTo>
                    <a:pt x="19335" y="19824"/>
                  </a:lnTo>
                  <a:lnTo>
                    <a:pt x="19831" y="12429"/>
                  </a:lnTo>
                  <a:lnTo>
                    <a:pt x="21068" y="21418"/>
                  </a:lnTo>
                  <a:lnTo>
                    <a:pt x="21600" y="9098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19" name="Ligne"/>
            <p:cNvSpPr/>
            <p:nvPr/>
          </p:nvSpPr>
          <p:spPr>
            <a:xfrm>
              <a:off x="2573363" y="426762"/>
              <a:ext cx="394770" cy="4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31"/>
                  </a:moveTo>
                  <a:lnTo>
                    <a:pt x="3213" y="0"/>
                  </a:lnTo>
                  <a:lnTo>
                    <a:pt x="7196" y="12729"/>
                  </a:lnTo>
                  <a:lnTo>
                    <a:pt x="11714" y="21600"/>
                  </a:lnTo>
                  <a:lnTo>
                    <a:pt x="13301" y="6758"/>
                  </a:lnTo>
                  <a:lnTo>
                    <a:pt x="18022" y="3194"/>
                  </a:lnTo>
                  <a:lnTo>
                    <a:pt x="21600" y="1946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0" name="Ligne"/>
            <p:cNvSpPr/>
            <p:nvPr/>
          </p:nvSpPr>
          <p:spPr>
            <a:xfrm>
              <a:off x="214485" y="49925"/>
              <a:ext cx="53819" cy="40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303" y="18101"/>
                  </a:lnTo>
                  <a:lnTo>
                    <a:pt x="261" y="15679"/>
                  </a:lnTo>
                  <a:lnTo>
                    <a:pt x="1633" y="12344"/>
                  </a:lnTo>
                  <a:lnTo>
                    <a:pt x="13122" y="9126"/>
                  </a:lnTo>
                  <a:lnTo>
                    <a:pt x="16487" y="6599"/>
                  </a:lnTo>
                  <a:lnTo>
                    <a:pt x="4047" y="5363"/>
                  </a:lnTo>
                  <a:lnTo>
                    <a:pt x="5303" y="233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1" name="Ligne"/>
            <p:cNvSpPr/>
            <p:nvPr/>
          </p:nvSpPr>
          <p:spPr>
            <a:xfrm>
              <a:off x="303367" y="43096"/>
              <a:ext cx="55550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2" name="Ligne"/>
            <p:cNvSpPr/>
            <p:nvPr/>
          </p:nvSpPr>
          <p:spPr>
            <a:xfrm>
              <a:off x="112638" y="64372"/>
              <a:ext cx="64007" cy="3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21600"/>
                  </a:moveTo>
                  <a:lnTo>
                    <a:pt x="6964" y="16918"/>
                  </a:lnTo>
                  <a:lnTo>
                    <a:pt x="5439" y="12869"/>
                  </a:lnTo>
                  <a:lnTo>
                    <a:pt x="21600" y="9125"/>
                  </a:lnTo>
                  <a:lnTo>
                    <a:pt x="0" y="6708"/>
                  </a:lnTo>
                  <a:lnTo>
                    <a:pt x="763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3" name="Ligne"/>
            <p:cNvSpPr/>
            <p:nvPr/>
          </p:nvSpPr>
          <p:spPr>
            <a:xfrm>
              <a:off x="392261" y="56737"/>
              <a:ext cx="74256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4" name="Ligne"/>
            <p:cNvSpPr/>
            <p:nvPr/>
          </p:nvSpPr>
          <p:spPr>
            <a:xfrm>
              <a:off x="507959" y="53447"/>
              <a:ext cx="51145" cy="38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830" y="18714"/>
                  </a:lnTo>
                  <a:lnTo>
                    <a:pt x="1084" y="12902"/>
                  </a:lnTo>
                  <a:lnTo>
                    <a:pt x="21600" y="6307"/>
                  </a:lnTo>
                  <a:lnTo>
                    <a:pt x="12399" y="2976"/>
                  </a:lnTo>
                  <a:lnTo>
                    <a:pt x="8615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5" name="Ligne"/>
            <p:cNvSpPr/>
            <p:nvPr/>
          </p:nvSpPr>
          <p:spPr>
            <a:xfrm>
              <a:off x="580911" y="59423"/>
              <a:ext cx="82533" cy="39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750" y="15182"/>
                  </a:lnTo>
                  <a:lnTo>
                    <a:pt x="1547" y="11151"/>
                  </a:lnTo>
                  <a:lnTo>
                    <a:pt x="21600" y="2397"/>
                  </a:lnTo>
                  <a:lnTo>
                    <a:pt x="13311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6" name="Ligne"/>
            <p:cNvSpPr/>
            <p:nvPr/>
          </p:nvSpPr>
          <p:spPr>
            <a:xfrm>
              <a:off x="684876" y="48877"/>
              <a:ext cx="34144" cy="41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" y="21600"/>
                  </a:moveTo>
                  <a:lnTo>
                    <a:pt x="2586" y="16827"/>
                  </a:lnTo>
                  <a:lnTo>
                    <a:pt x="0" y="11374"/>
                  </a:lnTo>
                  <a:lnTo>
                    <a:pt x="20232" y="7295"/>
                  </a:lnTo>
                  <a:lnTo>
                    <a:pt x="21600" y="1906"/>
                  </a:lnTo>
                  <a:lnTo>
                    <a:pt x="1621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7" name="Ligne"/>
            <p:cNvSpPr/>
            <p:nvPr/>
          </p:nvSpPr>
          <p:spPr>
            <a:xfrm>
              <a:off x="772715" y="55729"/>
              <a:ext cx="32284" cy="37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19" y="16630"/>
                  </a:lnTo>
                  <a:lnTo>
                    <a:pt x="3223" y="12189"/>
                  </a:lnTo>
                  <a:lnTo>
                    <a:pt x="21600" y="7077"/>
                  </a:lnTo>
                  <a:lnTo>
                    <a:pt x="18092" y="3243"/>
                  </a:lnTo>
                  <a:lnTo>
                    <a:pt x="18092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8" name="Ligne"/>
            <p:cNvSpPr/>
            <p:nvPr/>
          </p:nvSpPr>
          <p:spPr>
            <a:xfrm>
              <a:off x="860545" y="77087"/>
              <a:ext cx="34196" cy="34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2022" y="17433"/>
                  </a:lnTo>
                  <a:lnTo>
                    <a:pt x="1444" y="13058"/>
                  </a:lnTo>
                  <a:lnTo>
                    <a:pt x="21600" y="7505"/>
                  </a:lnTo>
                  <a:lnTo>
                    <a:pt x="18383" y="4688"/>
                  </a:lnTo>
                  <a:lnTo>
                    <a:pt x="183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29" name="Ligne"/>
            <p:cNvSpPr/>
            <p:nvPr/>
          </p:nvSpPr>
          <p:spPr>
            <a:xfrm>
              <a:off x="948101" y="46232"/>
              <a:ext cx="44001" cy="355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526" y="17315"/>
                  </a:lnTo>
                  <a:lnTo>
                    <a:pt x="9867" y="12268"/>
                  </a:lnTo>
                  <a:lnTo>
                    <a:pt x="8233" y="3732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0" name="Ligne"/>
            <p:cNvSpPr/>
            <p:nvPr/>
          </p:nvSpPr>
          <p:spPr>
            <a:xfrm>
              <a:off x="1020315" y="39425"/>
              <a:ext cx="66554" cy="40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224" y="17192"/>
                  </a:lnTo>
                  <a:lnTo>
                    <a:pt x="14899" y="10240"/>
                  </a:lnTo>
                  <a:lnTo>
                    <a:pt x="7361" y="6773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1" name="Ligne"/>
            <p:cNvSpPr/>
            <p:nvPr/>
          </p:nvSpPr>
          <p:spPr>
            <a:xfrm>
              <a:off x="1128419" y="49125"/>
              <a:ext cx="63048" cy="36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5" y="21600"/>
                  </a:moveTo>
                  <a:lnTo>
                    <a:pt x="6593" y="14198"/>
                  </a:lnTo>
                  <a:lnTo>
                    <a:pt x="0" y="11047"/>
                  </a:lnTo>
                  <a:lnTo>
                    <a:pt x="21600" y="5189"/>
                  </a:lnTo>
                  <a:lnTo>
                    <a:pt x="232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2" name="Ligne"/>
            <p:cNvSpPr/>
            <p:nvPr/>
          </p:nvSpPr>
          <p:spPr>
            <a:xfrm>
              <a:off x="1344682" y="32115"/>
              <a:ext cx="53818" cy="40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303" y="18101"/>
                  </a:lnTo>
                  <a:lnTo>
                    <a:pt x="261" y="15679"/>
                  </a:lnTo>
                  <a:lnTo>
                    <a:pt x="1633" y="12344"/>
                  </a:lnTo>
                  <a:lnTo>
                    <a:pt x="13122" y="9126"/>
                  </a:lnTo>
                  <a:lnTo>
                    <a:pt x="16487" y="6599"/>
                  </a:lnTo>
                  <a:lnTo>
                    <a:pt x="4047" y="5363"/>
                  </a:lnTo>
                  <a:lnTo>
                    <a:pt x="5303" y="233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3" name="Ligne"/>
            <p:cNvSpPr/>
            <p:nvPr/>
          </p:nvSpPr>
          <p:spPr>
            <a:xfrm>
              <a:off x="1452869" y="43096"/>
              <a:ext cx="55549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4" name="Ligne"/>
            <p:cNvSpPr/>
            <p:nvPr/>
          </p:nvSpPr>
          <p:spPr>
            <a:xfrm>
              <a:off x="1223892" y="52959"/>
              <a:ext cx="64006" cy="38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21600"/>
                  </a:moveTo>
                  <a:lnTo>
                    <a:pt x="6964" y="16918"/>
                  </a:lnTo>
                  <a:lnTo>
                    <a:pt x="5439" y="12869"/>
                  </a:lnTo>
                  <a:lnTo>
                    <a:pt x="21600" y="9125"/>
                  </a:lnTo>
                  <a:lnTo>
                    <a:pt x="0" y="6708"/>
                  </a:lnTo>
                  <a:lnTo>
                    <a:pt x="763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5" name="Ligne"/>
            <p:cNvSpPr/>
            <p:nvPr/>
          </p:nvSpPr>
          <p:spPr>
            <a:xfrm>
              <a:off x="1535795" y="42489"/>
              <a:ext cx="74255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6" name="Ligne"/>
            <p:cNvSpPr/>
            <p:nvPr/>
          </p:nvSpPr>
          <p:spPr>
            <a:xfrm>
              <a:off x="1644879" y="45155"/>
              <a:ext cx="51145" cy="38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830" y="18714"/>
                  </a:lnTo>
                  <a:lnTo>
                    <a:pt x="1084" y="12902"/>
                  </a:lnTo>
                  <a:lnTo>
                    <a:pt x="21600" y="6307"/>
                  </a:lnTo>
                  <a:lnTo>
                    <a:pt x="12399" y="2976"/>
                  </a:lnTo>
                  <a:lnTo>
                    <a:pt x="8615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7" name="Ligne"/>
            <p:cNvSpPr/>
            <p:nvPr/>
          </p:nvSpPr>
          <p:spPr>
            <a:xfrm>
              <a:off x="1722900" y="39343"/>
              <a:ext cx="82533" cy="39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750" y="15182"/>
                  </a:lnTo>
                  <a:lnTo>
                    <a:pt x="1547" y="11151"/>
                  </a:lnTo>
                  <a:lnTo>
                    <a:pt x="21600" y="2397"/>
                  </a:lnTo>
                  <a:lnTo>
                    <a:pt x="13311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8" name="Ligne"/>
            <p:cNvSpPr/>
            <p:nvPr/>
          </p:nvSpPr>
          <p:spPr>
            <a:xfrm>
              <a:off x="1830425" y="22241"/>
              <a:ext cx="34144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" y="21600"/>
                  </a:moveTo>
                  <a:lnTo>
                    <a:pt x="2586" y="16827"/>
                  </a:lnTo>
                  <a:lnTo>
                    <a:pt x="0" y="11374"/>
                  </a:lnTo>
                  <a:lnTo>
                    <a:pt x="20232" y="7295"/>
                  </a:lnTo>
                  <a:lnTo>
                    <a:pt x="21600" y="1906"/>
                  </a:lnTo>
                  <a:lnTo>
                    <a:pt x="1621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39" name="Ligne"/>
            <p:cNvSpPr/>
            <p:nvPr/>
          </p:nvSpPr>
          <p:spPr>
            <a:xfrm>
              <a:off x="1918263" y="35340"/>
              <a:ext cx="32284" cy="373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19" y="16630"/>
                  </a:lnTo>
                  <a:lnTo>
                    <a:pt x="3223" y="12189"/>
                  </a:lnTo>
                  <a:lnTo>
                    <a:pt x="21600" y="7077"/>
                  </a:lnTo>
                  <a:lnTo>
                    <a:pt x="18092" y="3243"/>
                  </a:lnTo>
                  <a:lnTo>
                    <a:pt x="18092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0" name="Ligne"/>
            <p:cNvSpPr/>
            <p:nvPr/>
          </p:nvSpPr>
          <p:spPr>
            <a:xfrm>
              <a:off x="2000799" y="44487"/>
              <a:ext cx="29094" cy="379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2022" y="17433"/>
                  </a:lnTo>
                  <a:lnTo>
                    <a:pt x="1444" y="13058"/>
                  </a:lnTo>
                  <a:lnTo>
                    <a:pt x="21600" y="7505"/>
                  </a:lnTo>
                  <a:lnTo>
                    <a:pt x="18383" y="4688"/>
                  </a:lnTo>
                  <a:lnTo>
                    <a:pt x="183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1" name="Ligne"/>
            <p:cNvSpPr/>
            <p:nvPr/>
          </p:nvSpPr>
          <p:spPr>
            <a:xfrm>
              <a:off x="2081097" y="78182"/>
              <a:ext cx="44001" cy="355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526" y="17315"/>
                  </a:lnTo>
                  <a:lnTo>
                    <a:pt x="9867" y="12268"/>
                  </a:lnTo>
                  <a:lnTo>
                    <a:pt x="8233" y="3732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2" name="Ligne"/>
            <p:cNvSpPr/>
            <p:nvPr/>
          </p:nvSpPr>
          <p:spPr>
            <a:xfrm>
              <a:off x="2172268" y="0"/>
              <a:ext cx="66555" cy="40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224" y="17192"/>
                  </a:lnTo>
                  <a:lnTo>
                    <a:pt x="14899" y="10240"/>
                  </a:lnTo>
                  <a:lnTo>
                    <a:pt x="7361" y="6773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3" name="Ligne"/>
            <p:cNvSpPr/>
            <p:nvPr/>
          </p:nvSpPr>
          <p:spPr>
            <a:xfrm>
              <a:off x="2273967" y="75283"/>
              <a:ext cx="63049" cy="36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5" y="21600"/>
                  </a:moveTo>
                  <a:lnTo>
                    <a:pt x="6593" y="14198"/>
                  </a:lnTo>
                  <a:lnTo>
                    <a:pt x="0" y="11047"/>
                  </a:lnTo>
                  <a:lnTo>
                    <a:pt x="21600" y="5189"/>
                  </a:lnTo>
                  <a:lnTo>
                    <a:pt x="232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4" name="Ligne"/>
            <p:cNvSpPr/>
            <p:nvPr/>
          </p:nvSpPr>
          <p:spPr>
            <a:xfrm>
              <a:off x="2366844" y="73042"/>
              <a:ext cx="23907" cy="359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80" y="0"/>
                  </a:moveTo>
                  <a:lnTo>
                    <a:pt x="21600" y="7755"/>
                  </a:lnTo>
                  <a:lnTo>
                    <a:pt x="0" y="10966"/>
                  </a:lnTo>
                  <a:lnTo>
                    <a:pt x="8610" y="17072"/>
                  </a:lnTo>
                  <a:lnTo>
                    <a:pt x="14282" y="2160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5" name="Ligne"/>
            <p:cNvSpPr/>
            <p:nvPr/>
          </p:nvSpPr>
          <p:spPr>
            <a:xfrm>
              <a:off x="2432112" y="54545"/>
              <a:ext cx="70342" cy="37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953" y="15602"/>
                  </a:lnTo>
                  <a:lnTo>
                    <a:pt x="10967" y="9806"/>
                  </a:lnTo>
                  <a:lnTo>
                    <a:pt x="9310" y="2736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6" name="Ligne"/>
            <p:cNvSpPr/>
            <p:nvPr/>
          </p:nvSpPr>
          <p:spPr>
            <a:xfrm>
              <a:off x="2530749" y="77554"/>
              <a:ext cx="63048" cy="36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5" y="21600"/>
                  </a:moveTo>
                  <a:lnTo>
                    <a:pt x="6593" y="14198"/>
                  </a:lnTo>
                  <a:lnTo>
                    <a:pt x="0" y="11047"/>
                  </a:lnTo>
                  <a:lnTo>
                    <a:pt x="21600" y="5189"/>
                  </a:lnTo>
                  <a:lnTo>
                    <a:pt x="232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7" name="Ligne"/>
            <p:cNvSpPr/>
            <p:nvPr/>
          </p:nvSpPr>
          <p:spPr>
            <a:xfrm>
              <a:off x="2619521" y="78182"/>
              <a:ext cx="44001" cy="355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526" y="17315"/>
                  </a:lnTo>
                  <a:lnTo>
                    <a:pt x="9867" y="12268"/>
                  </a:lnTo>
                  <a:lnTo>
                    <a:pt x="8233" y="3732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8" name="Ligne"/>
            <p:cNvSpPr/>
            <p:nvPr/>
          </p:nvSpPr>
          <p:spPr>
            <a:xfrm>
              <a:off x="2699294" y="49028"/>
              <a:ext cx="34143" cy="41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" y="21600"/>
                  </a:moveTo>
                  <a:lnTo>
                    <a:pt x="2586" y="16827"/>
                  </a:lnTo>
                  <a:lnTo>
                    <a:pt x="0" y="11374"/>
                  </a:lnTo>
                  <a:lnTo>
                    <a:pt x="20232" y="7295"/>
                  </a:lnTo>
                  <a:lnTo>
                    <a:pt x="21600" y="1906"/>
                  </a:lnTo>
                  <a:lnTo>
                    <a:pt x="1621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49" name="Ligne"/>
            <p:cNvSpPr/>
            <p:nvPr/>
          </p:nvSpPr>
          <p:spPr>
            <a:xfrm>
              <a:off x="2796490" y="60299"/>
              <a:ext cx="74256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50" name="Ligne"/>
            <p:cNvSpPr/>
            <p:nvPr/>
          </p:nvSpPr>
          <p:spPr>
            <a:xfrm>
              <a:off x="2902146" y="43927"/>
              <a:ext cx="55550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51" name="glass"/>
            <p:cNvSpPr txBox="1"/>
            <p:nvPr/>
          </p:nvSpPr>
          <p:spPr>
            <a:xfrm>
              <a:off x="1169428" y="420412"/>
              <a:ext cx="602116" cy="337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l" defTabSz="575249">
                <a:defRPr sz="16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glass</a:t>
              </a:r>
            </a:p>
          </p:txBody>
        </p:sp>
      </p:grpSp>
      <p:sp>
        <p:nvSpPr>
          <p:cNvPr id="253" name="(1) glass coating with PEG"/>
          <p:cNvSpPr txBox="1"/>
          <p:nvPr/>
        </p:nvSpPr>
        <p:spPr>
          <a:xfrm>
            <a:off x="577113" y="4081651"/>
            <a:ext cx="3120560" cy="39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(1) glass coating with PEG</a:t>
            </a:r>
          </a:p>
        </p:txBody>
      </p:sp>
      <p:sp>
        <p:nvSpPr>
          <p:cNvPr id="254" name="(2) maskless UV-photolithography @375nm with PRIMO system (Alvéole)"/>
          <p:cNvSpPr txBox="1"/>
          <p:nvPr/>
        </p:nvSpPr>
        <p:spPr>
          <a:xfrm>
            <a:off x="4278891" y="4064893"/>
            <a:ext cx="4632404" cy="69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l"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(2) maskless UV-photolithography @375nm with PRIMO system (Alvéole)</a:t>
            </a:r>
          </a:p>
        </p:txBody>
      </p:sp>
      <p:sp>
        <p:nvSpPr>
          <p:cNvPr id="255" name="Flèche"/>
          <p:cNvSpPr/>
          <p:nvPr/>
        </p:nvSpPr>
        <p:spPr>
          <a:xfrm rot="16200000">
            <a:off x="5006431" y="2670128"/>
            <a:ext cx="1752601" cy="969832"/>
          </a:xfrm>
          <a:prstGeom prst="rightArrow">
            <a:avLst>
              <a:gd name="adj1" fmla="val 62359"/>
              <a:gd name="adj2" fmla="val 51302"/>
            </a:avLst>
          </a:prstGeom>
          <a:gradFill>
            <a:gsLst>
              <a:gs pos="0">
                <a:srgbClr val="E0DAE4">
                  <a:alpha val="50000"/>
                </a:srgbClr>
              </a:gs>
              <a:gs pos="100000">
                <a:srgbClr val="9399FF">
                  <a:alpha val="50000"/>
                </a:srgbClr>
              </a:gs>
            </a:gsLst>
          </a:gradFill>
          <a:ln w="25400">
            <a:solidFill>
              <a:srgbClr val="009CDE">
                <a:alpha val="50000"/>
              </a:srgbClr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56" name="Flèche"/>
          <p:cNvSpPr/>
          <p:nvPr/>
        </p:nvSpPr>
        <p:spPr>
          <a:xfrm rot="16200000">
            <a:off x="6311523" y="2670128"/>
            <a:ext cx="1752601" cy="969832"/>
          </a:xfrm>
          <a:prstGeom prst="rightArrow">
            <a:avLst>
              <a:gd name="adj1" fmla="val 62359"/>
              <a:gd name="adj2" fmla="val 51302"/>
            </a:avLst>
          </a:prstGeom>
          <a:gradFill>
            <a:gsLst>
              <a:gs pos="0">
                <a:srgbClr val="E0DAE4">
                  <a:alpha val="50000"/>
                </a:srgbClr>
              </a:gs>
              <a:gs pos="100000">
                <a:srgbClr val="9399FF">
                  <a:alpha val="50000"/>
                </a:srgbClr>
              </a:gs>
            </a:gsLst>
          </a:gradFill>
          <a:ln w="25400">
            <a:solidFill>
              <a:srgbClr val="009CDE">
                <a:alpha val="50000"/>
              </a:srgbClr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57" name="Ligne"/>
          <p:cNvSpPr/>
          <p:nvPr/>
        </p:nvSpPr>
        <p:spPr>
          <a:xfrm rot="1262769">
            <a:off x="5723709" y="1853312"/>
            <a:ext cx="733868" cy="212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57"/>
                </a:moveTo>
                <a:lnTo>
                  <a:pt x="1588" y="13282"/>
                </a:lnTo>
                <a:lnTo>
                  <a:pt x="3081" y="9576"/>
                </a:lnTo>
                <a:lnTo>
                  <a:pt x="4807" y="5652"/>
                </a:lnTo>
                <a:lnTo>
                  <a:pt x="7255" y="1641"/>
                </a:lnTo>
                <a:lnTo>
                  <a:pt x="9584" y="0"/>
                </a:lnTo>
                <a:lnTo>
                  <a:pt x="12337" y="18"/>
                </a:lnTo>
                <a:lnTo>
                  <a:pt x="14146" y="1830"/>
                </a:lnTo>
                <a:lnTo>
                  <a:pt x="15768" y="4312"/>
                </a:lnTo>
                <a:lnTo>
                  <a:pt x="17814" y="10180"/>
                </a:lnTo>
                <a:lnTo>
                  <a:pt x="19705" y="1578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535353"/>
            </a:solidFill>
            <a:tailEnd type="triangle"/>
          </a:ln>
          <a:effectLst>
            <a:outerShdw blurRad="38100" dist="12700" dir="4783277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58" name="PLPP (photoactivable reagent)"/>
          <p:cNvSpPr txBox="1"/>
          <p:nvPr/>
        </p:nvSpPr>
        <p:spPr>
          <a:xfrm>
            <a:off x="4864752" y="1356448"/>
            <a:ext cx="2948044" cy="56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PLPP (photoactivable reagent)</a:t>
            </a:r>
          </a:p>
        </p:txBody>
      </p:sp>
      <p:sp>
        <p:nvSpPr>
          <p:cNvPr id="259" name="Ligne"/>
          <p:cNvSpPr/>
          <p:nvPr/>
        </p:nvSpPr>
        <p:spPr>
          <a:xfrm>
            <a:off x="8402001" y="3395437"/>
            <a:ext cx="805783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60" name="Ligne"/>
          <p:cNvSpPr/>
          <p:nvPr/>
        </p:nvSpPr>
        <p:spPr>
          <a:xfrm>
            <a:off x="3957002" y="3395437"/>
            <a:ext cx="805783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261" name="rinsing"/>
          <p:cNvSpPr txBox="1"/>
          <p:nvPr/>
        </p:nvSpPr>
        <p:spPr>
          <a:xfrm>
            <a:off x="8334892" y="2836520"/>
            <a:ext cx="875984" cy="39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rinsing</a:t>
            </a:r>
          </a:p>
        </p:txBody>
      </p:sp>
      <p:sp>
        <p:nvSpPr>
          <p:cNvPr id="262" name="d1"/>
          <p:cNvSpPr txBox="1"/>
          <p:nvPr/>
        </p:nvSpPr>
        <p:spPr>
          <a:xfrm>
            <a:off x="5712598" y="2463080"/>
            <a:ext cx="377080" cy="39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1</a:t>
            </a:r>
          </a:p>
        </p:txBody>
      </p:sp>
      <p:sp>
        <p:nvSpPr>
          <p:cNvPr id="263" name="d2&lt;d1"/>
          <p:cNvSpPr txBox="1"/>
          <p:nvPr/>
        </p:nvSpPr>
        <p:spPr>
          <a:xfrm>
            <a:off x="6801652" y="2459495"/>
            <a:ext cx="774740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2</a:t>
            </a:r>
            <a:r>
              <a:t>&lt;d</a:t>
            </a:r>
            <a:r>
              <a:rPr baseline="-5999"/>
              <a:t>1</a:t>
            </a:r>
          </a:p>
        </p:txBody>
      </p:sp>
      <p:sp>
        <p:nvSpPr>
          <p:cNvPr id="264" name="dose…"/>
          <p:cNvSpPr txBox="1"/>
          <p:nvPr/>
        </p:nvSpPr>
        <p:spPr>
          <a:xfrm>
            <a:off x="4456509" y="2516621"/>
            <a:ext cx="819380" cy="516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r" defTabSz="575249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dose </a:t>
            </a:r>
          </a:p>
          <a:p>
            <a:pPr algn="r" defTabSz="575249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(mJ/mm</a:t>
            </a:r>
            <a:r>
              <a:rPr baseline="31999"/>
              <a:t>2</a:t>
            </a:r>
            <a:r>
              <a:t>)</a:t>
            </a:r>
          </a:p>
        </p:txBody>
      </p:sp>
      <p:grpSp>
        <p:nvGrpSpPr>
          <p:cNvPr id="291" name="Groupe"/>
          <p:cNvGrpSpPr/>
          <p:nvPr/>
        </p:nvGrpSpPr>
        <p:grpSpPr>
          <a:xfrm>
            <a:off x="9523355" y="3099966"/>
            <a:ext cx="3008076" cy="725300"/>
            <a:chOff x="0" y="0"/>
            <a:chExt cx="3008075" cy="725298"/>
          </a:xfrm>
        </p:grpSpPr>
        <p:sp>
          <p:nvSpPr>
            <p:cNvPr id="265" name="Rectangle"/>
            <p:cNvSpPr/>
            <p:nvPr/>
          </p:nvSpPr>
          <p:spPr>
            <a:xfrm>
              <a:off x="0" y="444462"/>
              <a:ext cx="3008076" cy="252246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66" name="Ligne"/>
            <p:cNvSpPr/>
            <p:nvPr/>
          </p:nvSpPr>
          <p:spPr>
            <a:xfrm>
              <a:off x="91157" y="371428"/>
              <a:ext cx="982951" cy="65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77"/>
                  </a:moveTo>
                  <a:lnTo>
                    <a:pt x="1308" y="5673"/>
                  </a:lnTo>
                  <a:lnTo>
                    <a:pt x="2261" y="18820"/>
                  </a:lnTo>
                  <a:lnTo>
                    <a:pt x="4095" y="13931"/>
                  </a:lnTo>
                  <a:lnTo>
                    <a:pt x="5401" y="7372"/>
                  </a:lnTo>
                  <a:lnTo>
                    <a:pt x="6181" y="18673"/>
                  </a:lnTo>
                  <a:lnTo>
                    <a:pt x="7716" y="14858"/>
                  </a:lnTo>
                  <a:lnTo>
                    <a:pt x="7938" y="3394"/>
                  </a:lnTo>
                  <a:lnTo>
                    <a:pt x="9543" y="13698"/>
                  </a:lnTo>
                  <a:lnTo>
                    <a:pt x="11092" y="20813"/>
                  </a:lnTo>
                  <a:lnTo>
                    <a:pt x="11308" y="11638"/>
                  </a:lnTo>
                  <a:lnTo>
                    <a:pt x="12428" y="7520"/>
                  </a:lnTo>
                  <a:lnTo>
                    <a:pt x="13106" y="21600"/>
                  </a:lnTo>
                  <a:lnTo>
                    <a:pt x="14384" y="19567"/>
                  </a:lnTo>
                  <a:lnTo>
                    <a:pt x="15517" y="8239"/>
                  </a:lnTo>
                  <a:lnTo>
                    <a:pt x="16840" y="4794"/>
                  </a:lnTo>
                  <a:lnTo>
                    <a:pt x="17641" y="16160"/>
                  </a:lnTo>
                  <a:lnTo>
                    <a:pt x="18744" y="0"/>
                  </a:lnTo>
                  <a:lnTo>
                    <a:pt x="19492" y="17493"/>
                  </a:lnTo>
                  <a:lnTo>
                    <a:pt x="21600" y="18941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67" name="Ligne"/>
            <p:cNvSpPr/>
            <p:nvPr/>
          </p:nvSpPr>
          <p:spPr>
            <a:xfrm>
              <a:off x="1048652" y="367560"/>
              <a:ext cx="1521886" cy="7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423"/>
                  </a:moveTo>
                  <a:lnTo>
                    <a:pt x="1432" y="4078"/>
                  </a:lnTo>
                  <a:lnTo>
                    <a:pt x="1825" y="17340"/>
                  </a:lnTo>
                  <a:lnTo>
                    <a:pt x="3022" y="16323"/>
                  </a:lnTo>
                  <a:lnTo>
                    <a:pt x="3649" y="3781"/>
                  </a:lnTo>
                  <a:lnTo>
                    <a:pt x="4206" y="11900"/>
                  </a:lnTo>
                  <a:lnTo>
                    <a:pt x="5672" y="21600"/>
                  </a:lnTo>
                  <a:lnTo>
                    <a:pt x="5965" y="5626"/>
                  </a:lnTo>
                  <a:lnTo>
                    <a:pt x="7027" y="8550"/>
                  </a:lnTo>
                  <a:lnTo>
                    <a:pt x="7611" y="18651"/>
                  </a:lnTo>
                  <a:lnTo>
                    <a:pt x="8406" y="5572"/>
                  </a:lnTo>
                  <a:lnTo>
                    <a:pt x="8972" y="21342"/>
                  </a:lnTo>
                  <a:lnTo>
                    <a:pt x="9856" y="11902"/>
                  </a:lnTo>
                  <a:lnTo>
                    <a:pt x="11237" y="10925"/>
                  </a:lnTo>
                  <a:lnTo>
                    <a:pt x="12483" y="5016"/>
                  </a:lnTo>
                  <a:lnTo>
                    <a:pt x="13318" y="18574"/>
                  </a:lnTo>
                  <a:lnTo>
                    <a:pt x="14109" y="8495"/>
                  </a:lnTo>
                  <a:lnTo>
                    <a:pt x="15292" y="15705"/>
                  </a:lnTo>
                  <a:lnTo>
                    <a:pt x="16161" y="0"/>
                  </a:lnTo>
                  <a:lnTo>
                    <a:pt x="16661" y="13557"/>
                  </a:lnTo>
                  <a:lnTo>
                    <a:pt x="17553" y="17220"/>
                  </a:lnTo>
                  <a:lnTo>
                    <a:pt x="18082" y="9861"/>
                  </a:lnTo>
                  <a:lnTo>
                    <a:pt x="19335" y="19824"/>
                  </a:lnTo>
                  <a:lnTo>
                    <a:pt x="19831" y="12429"/>
                  </a:lnTo>
                  <a:lnTo>
                    <a:pt x="21068" y="21418"/>
                  </a:lnTo>
                  <a:lnTo>
                    <a:pt x="21600" y="9098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68" name="Ligne"/>
            <p:cNvSpPr/>
            <p:nvPr/>
          </p:nvSpPr>
          <p:spPr>
            <a:xfrm>
              <a:off x="2573363" y="394646"/>
              <a:ext cx="394770" cy="4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31"/>
                  </a:moveTo>
                  <a:lnTo>
                    <a:pt x="3213" y="0"/>
                  </a:lnTo>
                  <a:lnTo>
                    <a:pt x="7196" y="12729"/>
                  </a:lnTo>
                  <a:lnTo>
                    <a:pt x="11714" y="21600"/>
                  </a:lnTo>
                  <a:lnTo>
                    <a:pt x="13301" y="6758"/>
                  </a:lnTo>
                  <a:lnTo>
                    <a:pt x="18022" y="3194"/>
                  </a:lnTo>
                  <a:lnTo>
                    <a:pt x="21600" y="19460"/>
                  </a:ln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69" name="Ligne"/>
            <p:cNvSpPr/>
            <p:nvPr/>
          </p:nvSpPr>
          <p:spPr>
            <a:xfrm>
              <a:off x="214486" y="17809"/>
              <a:ext cx="53818" cy="40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303" y="18101"/>
                  </a:lnTo>
                  <a:lnTo>
                    <a:pt x="261" y="15679"/>
                  </a:lnTo>
                  <a:lnTo>
                    <a:pt x="1633" y="12344"/>
                  </a:lnTo>
                  <a:lnTo>
                    <a:pt x="13122" y="9126"/>
                  </a:lnTo>
                  <a:lnTo>
                    <a:pt x="16487" y="6599"/>
                  </a:lnTo>
                  <a:lnTo>
                    <a:pt x="4047" y="5363"/>
                  </a:lnTo>
                  <a:lnTo>
                    <a:pt x="5303" y="233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0" name="Ligne"/>
            <p:cNvSpPr/>
            <p:nvPr/>
          </p:nvSpPr>
          <p:spPr>
            <a:xfrm>
              <a:off x="303367" y="10980"/>
              <a:ext cx="55550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1" name="Ligne"/>
            <p:cNvSpPr/>
            <p:nvPr/>
          </p:nvSpPr>
          <p:spPr>
            <a:xfrm>
              <a:off x="112638" y="32256"/>
              <a:ext cx="64007" cy="3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21600"/>
                  </a:moveTo>
                  <a:lnTo>
                    <a:pt x="6964" y="16918"/>
                  </a:lnTo>
                  <a:lnTo>
                    <a:pt x="5439" y="12869"/>
                  </a:lnTo>
                  <a:lnTo>
                    <a:pt x="21600" y="9125"/>
                  </a:lnTo>
                  <a:lnTo>
                    <a:pt x="0" y="6708"/>
                  </a:lnTo>
                  <a:lnTo>
                    <a:pt x="763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2" name="Ligne"/>
            <p:cNvSpPr/>
            <p:nvPr/>
          </p:nvSpPr>
          <p:spPr>
            <a:xfrm>
              <a:off x="392262" y="24621"/>
              <a:ext cx="74255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3" name="Ligne"/>
            <p:cNvSpPr/>
            <p:nvPr/>
          </p:nvSpPr>
          <p:spPr>
            <a:xfrm>
              <a:off x="1128419" y="17009"/>
              <a:ext cx="63048" cy="362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5" y="21600"/>
                  </a:moveTo>
                  <a:lnTo>
                    <a:pt x="6593" y="14198"/>
                  </a:lnTo>
                  <a:lnTo>
                    <a:pt x="0" y="11047"/>
                  </a:lnTo>
                  <a:lnTo>
                    <a:pt x="21600" y="5189"/>
                  </a:lnTo>
                  <a:lnTo>
                    <a:pt x="232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4" name="Ligne"/>
            <p:cNvSpPr/>
            <p:nvPr/>
          </p:nvSpPr>
          <p:spPr>
            <a:xfrm>
              <a:off x="1344682" y="0"/>
              <a:ext cx="53819" cy="40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4303" y="18101"/>
                  </a:lnTo>
                  <a:lnTo>
                    <a:pt x="261" y="15679"/>
                  </a:lnTo>
                  <a:lnTo>
                    <a:pt x="1633" y="12344"/>
                  </a:lnTo>
                  <a:lnTo>
                    <a:pt x="13122" y="9126"/>
                  </a:lnTo>
                  <a:lnTo>
                    <a:pt x="16487" y="6599"/>
                  </a:lnTo>
                  <a:lnTo>
                    <a:pt x="4047" y="5363"/>
                  </a:lnTo>
                  <a:lnTo>
                    <a:pt x="5303" y="233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5" name="Ligne"/>
            <p:cNvSpPr/>
            <p:nvPr/>
          </p:nvSpPr>
          <p:spPr>
            <a:xfrm>
              <a:off x="1452869" y="10980"/>
              <a:ext cx="55549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6" name="Ligne"/>
            <p:cNvSpPr/>
            <p:nvPr/>
          </p:nvSpPr>
          <p:spPr>
            <a:xfrm>
              <a:off x="1223892" y="20843"/>
              <a:ext cx="64007" cy="38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25" y="21600"/>
                  </a:moveTo>
                  <a:lnTo>
                    <a:pt x="6964" y="16918"/>
                  </a:lnTo>
                  <a:lnTo>
                    <a:pt x="5439" y="12869"/>
                  </a:lnTo>
                  <a:lnTo>
                    <a:pt x="21600" y="9125"/>
                  </a:lnTo>
                  <a:lnTo>
                    <a:pt x="0" y="6708"/>
                  </a:lnTo>
                  <a:lnTo>
                    <a:pt x="763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7" name="Ligne"/>
            <p:cNvSpPr/>
            <p:nvPr/>
          </p:nvSpPr>
          <p:spPr>
            <a:xfrm>
              <a:off x="1535795" y="10373"/>
              <a:ext cx="74255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8" name="Ligne"/>
            <p:cNvSpPr/>
            <p:nvPr/>
          </p:nvSpPr>
          <p:spPr>
            <a:xfrm>
              <a:off x="1644880" y="13039"/>
              <a:ext cx="51144" cy="38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830" y="18714"/>
                  </a:lnTo>
                  <a:lnTo>
                    <a:pt x="1084" y="12902"/>
                  </a:lnTo>
                  <a:lnTo>
                    <a:pt x="21600" y="6307"/>
                  </a:lnTo>
                  <a:lnTo>
                    <a:pt x="12399" y="2976"/>
                  </a:lnTo>
                  <a:lnTo>
                    <a:pt x="8615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79" name="Ligne"/>
            <p:cNvSpPr/>
            <p:nvPr/>
          </p:nvSpPr>
          <p:spPr>
            <a:xfrm>
              <a:off x="1722901" y="7227"/>
              <a:ext cx="82532" cy="397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750" y="15182"/>
                  </a:lnTo>
                  <a:lnTo>
                    <a:pt x="1547" y="11151"/>
                  </a:lnTo>
                  <a:lnTo>
                    <a:pt x="21600" y="2397"/>
                  </a:lnTo>
                  <a:lnTo>
                    <a:pt x="13311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0" name="Ligne"/>
            <p:cNvSpPr/>
            <p:nvPr/>
          </p:nvSpPr>
          <p:spPr>
            <a:xfrm>
              <a:off x="2432112" y="22429"/>
              <a:ext cx="70342" cy="37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953" y="15602"/>
                  </a:lnTo>
                  <a:lnTo>
                    <a:pt x="10967" y="9806"/>
                  </a:lnTo>
                  <a:lnTo>
                    <a:pt x="9310" y="2736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1" name="Ligne"/>
            <p:cNvSpPr/>
            <p:nvPr/>
          </p:nvSpPr>
          <p:spPr>
            <a:xfrm>
              <a:off x="2530749" y="45438"/>
              <a:ext cx="63048" cy="362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55" y="21600"/>
                  </a:moveTo>
                  <a:lnTo>
                    <a:pt x="6593" y="14198"/>
                  </a:lnTo>
                  <a:lnTo>
                    <a:pt x="0" y="11047"/>
                  </a:lnTo>
                  <a:lnTo>
                    <a:pt x="21600" y="5189"/>
                  </a:lnTo>
                  <a:lnTo>
                    <a:pt x="232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2" name="Ligne"/>
            <p:cNvSpPr/>
            <p:nvPr/>
          </p:nvSpPr>
          <p:spPr>
            <a:xfrm>
              <a:off x="2619520" y="46066"/>
              <a:ext cx="44002" cy="355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526" y="17315"/>
                  </a:lnTo>
                  <a:lnTo>
                    <a:pt x="9867" y="12268"/>
                  </a:lnTo>
                  <a:lnTo>
                    <a:pt x="8233" y="3732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3" name="Ligne"/>
            <p:cNvSpPr/>
            <p:nvPr/>
          </p:nvSpPr>
          <p:spPr>
            <a:xfrm>
              <a:off x="2699294" y="16912"/>
              <a:ext cx="34143" cy="41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" y="21600"/>
                  </a:moveTo>
                  <a:lnTo>
                    <a:pt x="2586" y="16827"/>
                  </a:lnTo>
                  <a:lnTo>
                    <a:pt x="0" y="11374"/>
                  </a:lnTo>
                  <a:lnTo>
                    <a:pt x="20232" y="7295"/>
                  </a:lnTo>
                  <a:lnTo>
                    <a:pt x="21600" y="1906"/>
                  </a:lnTo>
                  <a:lnTo>
                    <a:pt x="16217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4" name="Ligne"/>
            <p:cNvSpPr/>
            <p:nvPr/>
          </p:nvSpPr>
          <p:spPr>
            <a:xfrm>
              <a:off x="2796491" y="28183"/>
              <a:ext cx="74255" cy="38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89" y="21600"/>
                  </a:moveTo>
                  <a:lnTo>
                    <a:pt x="0" y="16117"/>
                  </a:lnTo>
                  <a:lnTo>
                    <a:pt x="21600" y="11722"/>
                  </a:lnTo>
                  <a:lnTo>
                    <a:pt x="12853" y="10083"/>
                  </a:lnTo>
                  <a:lnTo>
                    <a:pt x="8783" y="5985"/>
                  </a:lnTo>
                  <a:lnTo>
                    <a:pt x="8783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5" name="Ligne"/>
            <p:cNvSpPr/>
            <p:nvPr/>
          </p:nvSpPr>
          <p:spPr>
            <a:xfrm>
              <a:off x="2902146" y="11811"/>
              <a:ext cx="55550" cy="388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32" y="16859"/>
                  </a:lnTo>
                  <a:lnTo>
                    <a:pt x="4088" y="13886"/>
                  </a:lnTo>
                  <a:lnTo>
                    <a:pt x="4628" y="7406"/>
                  </a:lnTo>
                  <a:lnTo>
                    <a:pt x="21600" y="1559"/>
                  </a:lnTo>
                  <a:lnTo>
                    <a:pt x="1620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6" name="glass"/>
            <p:cNvSpPr txBox="1"/>
            <p:nvPr/>
          </p:nvSpPr>
          <p:spPr>
            <a:xfrm>
              <a:off x="1169428" y="388296"/>
              <a:ext cx="602116" cy="337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l" defTabSz="575249">
                <a:defRPr sz="16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glass</a:t>
              </a:r>
            </a:p>
          </p:txBody>
        </p:sp>
        <p:sp>
          <p:nvSpPr>
            <p:cNvPr id="287" name="Ligne"/>
            <p:cNvSpPr/>
            <p:nvPr/>
          </p:nvSpPr>
          <p:spPr>
            <a:xfrm>
              <a:off x="1853654" y="246266"/>
              <a:ext cx="46363" cy="153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37" y="21600"/>
                  </a:moveTo>
                  <a:lnTo>
                    <a:pt x="0" y="6927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8" name="Ligne"/>
            <p:cNvSpPr/>
            <p:nvPr/>
          </p:nvSpPr>
          <p:spPr>
            <a:xfrm>
              <a:off x="1983088" y="292217"/>
              <a:ext cx="18550" cy="112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10" y="21600"/>
                  </a:moveTo>
                  <a:lnTo>
                    <a:pt x="21600" y="5804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89" name="Ligne"/>
            <p:cNvSpPr/>
            <p:nvPr/>
          </p:nvSpPr>
          <p:spPr>
            <a:xfrm>
              <a:off x="2134257" y="240180"/>
              <a:ext cx="76550" cy="15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8" y="21600"/>
                  </a:moveTo>
                  <a:lnTo>
                    <a:pt x="0" y="9173"/>
                  </a:lnTo>
                  <a:lnTo>
                    <a:pt x="21600" y="2563"/>
                  </a:lnTo>
                  <a:lnTo>
                    <a:pt x="14544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290" name="Ligne"/>
            <p:cNvSpPr/>
            <p:nvPr/>
          </p:nvSpPr>
          <p:spPr>
            <a:xfrm>
              <a:off x="2308745" y="310550"/>
              <a:ext cx="18419" cy="9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7071"/>
                  </a:lnTo>
                  <a:lnTo>
                    <a:pt x="14149" y="0"/>
                  </a:lnTo>
                </a:path>
              </a:pathLst>
            </a:custGeom>
            <a:noFill/>
            <a:ln w="25400" cap="flat">
              <a:solidFill>
                <a:srgbClr val="007DB2"/>
              </a:solidFill>
              <a:prstDash val="solid"/>
              <a:round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</p:grpSp>
      <p:sp>
        <p:nvSpPr>
          <p:cNvPr id="292" name="(3) local degradation of PEG chains…"/>
          <p:cNvSpPr txBox="1"/>
          <p:nvPr/>
        </p:nvSpPr>
        <p:spPr>
          <a:xfrm>
            <a:off x="8879403" y="4064893"/>
            <a:ext cx="4295980" cy="69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algn="l" defTabSz="575249"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(3) local degradation of PEG chains</a:t>
            </a:r>
          </a:p>
          <a:p>
            <a:pPr algn="l" defTabSz="575249"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t>depending of the dose of irradiation</a:t>
            </a:r>
          </a:p>
        </p:txBody>
      </p:sp>
      <p:sp>
        <p:nvSpPr>
          <p:cNvPr id="293" name="Incubation with fibronectin (FN) @ 10-20 μg/mL"/>
          <p:cNvSpPr txBox="1"/>
          <p:nvPr/>
        </p:nvSpPr>
        <p:spPr>
          <a:xfrm>
            <a:off x="711898" y="5364218"/>
            <a:ext cx="2937377" cy="565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Incubation with fibronectin (FN) @ 10-20 μg/mL</a:t>
            </a:r>
          </a:p>
        </p:txBody>
      </p:sp>
      <p:sp>
        <p:nvSpPr>
          <p:cNvPr id="294" name="(4) fibronectin adsorption"/>
          <p:cNvSpPr txBox="1"/>
          <p:nvPr/>
        </p:nvSpPr>
        <p:spPr>
          <a:xfrm>
            <a:off x="668704" y="7468773"/>
            <a:ext cx="2937378" cy="39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(4) fibronectin adsorption</a:t>
            </a:r>
          </a:p>
        </p:txBody>
      </p:sp>
      <p:sp>
        <p:nvSpPr>
          <p:cNvPr id="295" name="PEG brush"/>
          <p:cNvSpPr txBox="1"/>
          <p:nvPr/>
        </p:nvSpPr>
        <p:spPr>
          <a:xfrm>
            <a:off x="-50992" y="6457624"/>
            <a:ext cx="763325" cy="499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lnSpc>
                <a:spcPct val="70000"/>
              </a:lnSpc>
              <a:defRPr sz="1600" b="0">
                <a:solidFill>
                  <a:srgbClr val="007DB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PEG brush</a:t>
            </a:r>
          </a:p>
        </p:txBody>
      </p:sp>
      <p:sp>
        <p:nvSpPr>
          <p:cNvPr id="296" name="PLL"/>
          <p:cNvSpPr txBox="1"/>
          <p:nvPr/>
        </p:nvSpPr>
        <p:spPr>
          <a:xfrm>
            <a:off x="86018" y="6789708"/>
            <a:ext cx="489304" cy="337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PLL</a:t>
            </a:r>
          </a:p>
        </p:txBody>
      </p:sp>
      <p:sp>
        <p:nvSpPr>
          <p:cNvPr id="297" name="FN"/>
          <p:cNvSpPr txBox="1"/>
          <p:nvPr/>
        </p:nvSpPr>
        <p:spPr>
          <a:xfrm>
            <a:off x="131361" y="6239982"/>
            <a:ext cx="398618" cy="337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600" b="0">
                <a:solidFill>
                  <a:srgbClr val="FF000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FN</a:t>
            </a:r>
          </a:p>
        </p:txBody>
      </p:sp>
      <p:grpSp>
        <p:nvGrpSpPr>
          <p:cNvPr id="333" name="Groupe"/>
          <p:cNvGrpSpPr/>
          <p:nvPr/>
        </p:nvGrpSpPr>
        <p:grpSpPr>
          <a:xfrm>
            <a:off x="633355" y="6429387"/>
            <a:ext cx="3008076" cy="813243"/>
            <a:chOff x="0" y="0"/>
            <a:chExt cx="3008075" cy="813242"/>
          </a:xfrm>
        </p:grpSpPr>
        <p:grpSp>
          <p:nvGrpSpPr>
            <p:cNvPr id="324" name="Groupe"/>
            <p:cNvGrpSpPr/>
            <p:nvPr/>
          </p:nvGrpSpPr>
          <p:grpSpPr>
            <a:xfrm>
              <a:off x="0" y="87943"/>
              <a:ext cx="3008076" cy="725300"/>
              <a:chOff x="0" y="0"/>
              <a:chExt cx="3008075" cy="725298"/>
            </a:xfrm>
          </p:grpSpPr>
          <p:sp>
            <p:nvSpPr>
              <p:cNvPr id="298" name="Rectangle"/>
              <p:cNvSpPr/>
              <p:nvPr/>
            </p:nvSpPr>
            <p:spPr>
              <a:xfrm>
                <a:off x="0" y="444462"/>
                <a:ext cx="3008076" cy="252246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299" name="Ligne"/>
              <p:cNvSpPr/>
              <p:nvPr/>
            </p:nvSpPr>
            <p:spPr>
              <a:xfrm>
                <a:off x="91157" y="371428"/>
                <a:ext cx="982951" cy="65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177"/>
                    </a:moveTo>
                    <a:lnTo>
                      <a:pt x="1308" y="5673"/>
                    </a:lnTo>
                    <a:lnTo>
                      <a:pt x="2261" y="18820"/>
                    </a:lnTo>
                    <a:lnTo>
                      <a:pt x="4095" y="13931"/>
                    </a:lnTo>
                    <a:lnTo>
                      <a:pt x="5401" y="7372"/>
                    </a:lnTo>
                    <a:lnTo>
                      <a:pt x="6181" y="18673"/>
                    </a:lnTo>
                    <a:lnTo>
                      <a:pt x="7716" y="14858"/>
                    </a:lnTo>
                    <a:lnTo>
                      <a:pt x="7938" y="3394"/>
                    </a:lnTo>
                    <a:lnTo>
                      <a:pt x="9543" y="13698"/>
                    </a:lnTo>
                    <a:lnTo>
                      <a:pt x="11092" y="20813"/>
                    </a:lnTo>
                    <a:lnTo>
                      <a:pt x="11308" y="11638"/>
                    </a:lnTo>
                    <a:lnTo>
                      <a:pt x="12428" y="7520"/>
                    </a:lnTo>
                    <a:lnTo>
                      <a:pt x="13106" y="21600"/>
                    </a:lnTo>
                    <a:lnTo>
                      <a:pt x="14384" y="19567"/>
                    </a:lnTo>
                    <a:lnTo>
                      <a:pt x="15517" y="8239"/>
                    </a:lnTo>
                    <a:lnTo>
                      <a:pt x="16840" y="4794"/>
                    </a:lnTo>
                    <a:lnTo>
                      <a:pt x="17641" y="16160"/>
                    </a:lnTo>
                    <a:lnTo>
                      <a:pt x="18744" y="0"/>
                    </a:lnTo>
                    <a:lnTo>
                      <a:pt x="19492" y="17493"/>
                    </a:lnTo>
                    <a:lnTo>
                      <a:pt x="21600" y="18941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0" name="Ligne"/>
              <p:cNvSpPr/>
              <p:nvPr/>
            </p:nvSpPr>
            <p:spPr>
              <a:xfrm>
                <a:off x="1048652" y="367560"/>
                <a:ext cx="1521886" cy="77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423"/>
                    </a:moveTo>
                    <a:lnTo>
                      <a:pt x="1432" y="4078"/>
                    </a:lnTo>
                    <a:lnTo>
                      <a:pt x="1825" y="17340"/>
                    </a:lnTo>
                    <a:lnTo>
                      <a:pt x="3022" y="16323"/>
                    </a:lnTo>
                    <a:lnTo>
                      <a:pt x="3649" y="3781"/>
                    </a:lnTo>
                    <a:lnTo>
                      <a:pt x="4206" y="11900"/>
                    </a:lnTo>
                    <a:lnTo>
                      <a:pt x="5672" y="21600"/>
                    </a:lnTo>
                    <a:lnTo>
                      <a:pt x="5965" y="5626"/>
                    </a:lnTo>
                    <a:lnTo>
                      <a:pt x="7027" y="8550"/>
                    </a:lnTo>
                    <a:lnTo>
                      <a:pt x="7611" y="18651"/>
                    </a:lnTo>
                    <a:lnTo>
                      <a:pt x="8406" y="5572"/>
                    </a:lnTo>
                    <a:lnTo>
                      <a:pt x="8972" y="21342"/>
                    </a:lnTo>
                    <a:lnTo>
                      <a:pt x="9856" y="11902"/>
                    </a:lnTo>
                    <a:lnTo>
                      <a:pt x="11237" y="10925"/>
                    </a:lnTo>
                    <a:lnTo>
                      <a:pt x="12483" y="5016"/>
                    </a:lnTo>
                    <a:lnTo>
                      <a:pt x="13318" y="18574"/>
                    </a:lnTo>
                    <a:lnTo>
                      <a:pt x="14109" y="8495"/>
                    </a:lnTo>
                    <a:lnTo>
                      <a:pt x="15292" y="15705"/>
                    </a:lnTo>
                    <a:lnTo>
                      <a:pt x="16161" y="0"/>
                    </a:lnTo>
                    <a:lnTo>
                      <a:pt x="16661" y="13557"/>
                    </a:lnTo>
                    <a:lnTo>
                      <a:pt x="17553" y="17220"/>
                    </a:lnTo>
                    <a:lnTo>
                      <a:pt x="18082" y="9861"/>
                    </a:lnTo>
                    <a:lnTo>
                      <a:pt x="19335" y="19824"/>
                    </a:lnTo>
                    <a:lnTo>
                      <a:pt x="19831" y="12429"/>
                    </a:lnTo>
                    <a:lnTo>
                      <a:pt x="21068" y="21418"/>
                    </a:lnTo>
                    <a:lnTo>
                      <a:pt x="21600" y="9098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1" name="Ligne"/>
              <p:cNvSpPr/>
              <p:nvPr/>
            </p:nvSpPr>
            <p:spPr>
              <a:xfrm>
                <a:off x="2573363" y="394646"/>
                <a:ext cx="394770" cy="49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731"/>
                    </a:moveTo>
                    <a:lnTo>
                      <a:pt x="3213" y="0"/>
                    </a:lnTo>
                    <a:lnTo>
                      <a:pt x="7196" y="12729"/>
                    </a:lnTo>
                    <a:lnTo>
                      <a:pt x="11714" y="21600"/>
                    </a:lnTo>
                    <a:lnTo>
                      <a:pt x="13301" y="6758"/>
                    </a:lnTo>
                    <a:lnTo>
                      <a:pt x="18022" y="3194"/>
                    </a:lnTo>
                    <a:lnTo>
                      <a:pt x="21600" y="19460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2" name="Ligne"/>
              <p:cNvSpPr/>
              <p:nvPr/>
            </p:nvSpPr>
            <p:spPr>
              <a:xfrm>
                <a:off x="214486" y="17809"/>
                <a:ext cx="53818" cy="40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303" y="18101"/>
                    </a:lnTo>
                    <a:lnTo>
                      <a:pt x="261" y="15679"/>
                    </a:lnTo>
                    <a:lnTo>
                      <a:pt x="1633" y="12344"/>
                    </a:lnTo>
                    <a:lnTo>
                      <a:pt x="13122" y="9126"/>
                    </a:lnTo>
                    <a:lnTo>
                      <a:pt x="16487" y="6599"/>
                    </a:lnTo>
                    <a:lnTo>
                      <a:pt x="4047" y="5363"/>
                    </a:lnTo>
                    <a:lnTo>
                      <a:pt x="5303" y="233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3" name="Ligne"/>
              <p:cNvSpPr/>
              <p:nvPr/>
            </p:nvSpPr>
            <p:spPr>
              <a:xfrm>
                <a:off x="303367" y="10980"/>
                <a:ext cx="55550" cy="388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632" y="16859"/>
                    </a:lnTo>
                    <a:lnTo>
                      <a:pt x="4088" y="13886"/>
                    </a:lnTo>
                    <a:lnTo>
                      <a:pt x="4628" y="7406"/>
                    </a:lnTo>
                    <a:lnTo>
                      <a:pt x="21600" y="1559"/>
                    </a:lnTo>
                    <a:lnTo>
                      <a:pt x="16204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4" name="Ligne"/>
              <p:cNvSpPr/>
              <p:nvPr/>
            </p:nvSpPr>
            <p:spPr>
              <a:xfrm>
                <a:off x="112638" y="32256"/>
                <a:ext cx="64007" cy="366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25" y="21600"/>
                    </a:moveTo>
                    <a:lnTo>
                      <a:pt x="6964" y="16918"/>
                    </a:lnTo>
                    <a:lnTo>
                      <a:pt x="5439" y="12869"/>
                    </a:lnTo>
                    <a:lnTo>
                      <a:pt x="21600" y="9125"/>
                    </a:lnTo>
                    <a:lnTo>
                      <a:pt x="0" y="6708"/>
                    </a:lnTo>
                    <a:lnTo>
                      <a:pt x="763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5" name="Ligne"/>
              <p:cNvSpPr/>
              <p:nvPr/>
            </p:nvSpPr>
            <p:spPr>
              <a:xfrm>
                <a:off x="392262" y="24621"/>
                <a:ext cx="74255" cy="383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9" y="21600"/>
                    </a:moveTo>
                    <a:lnTo>
                      <a:pt x="0" y="16117"/>
                    </a:lnTo>
                    <a:lnTo>
                      <a:pt x="21600" y="11722"/>
                    </a:lnTo>
                    <a:lnTo>
                      <a:pt x="12853" y="10083"/>
                    </a:lnTo>
                    <a:lnTo>
                      <a:pt x="8783" y="5985"/>
                    </a:lnTo>
                    <a:lnTo>
                      <a:pt x="8783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6" name="Ligne"/>
              <p:cNvSpPr/>
              <p:nvPr/>
            </p:nvSpPr>
            <p:spPr>
              <a:xfrm>
                <a:off x="1128419" y="17009"/>
                <a:ext cx="63048" cy="362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5" y="21600"/>
                    </a:moveTo>
                    <a:lnTo>
                      <a:pt x="6593" y="14198"/>
                    </a:lnTo>
                    <a:lnTo>
                      <a:pt x="0" y="11047"/>
                    </a:lnTo>
                    <a:lnTo>
                      <a:pt x="21600" y="5189"/>
                    </a:lnTo>
                    <a:lnTo>
                      <a:pt x="232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7" name="Ligne"/>
              <p:cNvSpPr/>
              <p:nvPr/>
            </p:nvSpPr>
            <p:spPr>
              <a:xfrm>
                <a:off x="1344682" y="0"/>
                <a:ext cx="53819" cy="40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303" y="18101"/>
                    </a:lnTo>
                    <a:lnTo>
                      <a:pt x="261" y="15679"/>
                    </a:lnTo>
                    <a:lnTo>
                      <a:pt x="1633" y="12344"/>
                    </a:lnTo>
                    <a:lnTo>
                      <a:pt x="13122" y="9126"/>
                    </a:lnTo>
                    <a:lnTo>
                      <a:pt x="16487" y="6599"/>
                    </a:lnTo>
                    <a:lnTo>
                      <a:pt x="4047" y="5363"/>
                    </a:lnTo>
                    <a:lnTo>
                      <a:pt x="5303" y="233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8" name="Ligne"/>
              <p:cNvSpPr/>
              <p:nvPr/>
            </p:nvSpPr>
            <p:spPr>
              <a:xfrm>
                <a:off x="1452869" y="10980"/>
                <a:ext cx="55549" cy="388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632" y="16859"/>
                    </a:lnTo>
                    <a:lnTo>
                      <a:pt x="4088" y="13886"/>
                    </a:lnTo>
                    <a:lnTo>
                      <a:pt x="4628" y="7406"/>
                    </a:lnTo>
                    <a:lnTo>
                      <a:pt x="21600" y="1559"/>
                    </a:lnTo>
                    <a:lnTo>
                      <a:pt x="16204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09" name="Ligne"/>
              <p:cNvSpPr/>
              <p:nvPr/>
            </p:nvSpPr>
            <p:spPr>
              <a:xfrm>
                <a:off x="1223892" y="20843"/>
                <a:ext cx="64007" cy="38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25" y="21600"/>
                    </a:moveTo>
                    <a:lnTo>
                      <a:pt x="6964" y="16918"/>
                    </a:lnTo>
                    <a:lnTo>
                      <a:pt x="5439" y="12869"/>
                    </a:lnTo>
                    <a:lnTo>
                      <a:pt x="21600" y="9125"/>
                    </a:lnTo>
                    <a:lnTo>
                      <a:pt x="0" y="6708"/>
                    </a:lnTo>
                    <a:lnTo>
                      <a:pt x="763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0" name="Ligne"/>
              <p:cNvSpPr/>
              <p:nvPr/>
            </p:nvSpPr>
            <p:spPr>
              <a:xfrm>
                <a:off x="1535795" y="10373"/>
                <a:ext cx="74255" cy="383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9" y="21600"/>
                    </a:moveTo>
                    <a:lnTo>
                      <a:pt x="0" y="16117"/>
                    </a:lnTo>
                    <a:lnTo>
                      <a:pt x="21600" y="11722"/>
                    </a:lnTo>
                    <a:lnTo>
                      <a:pt x="12853" y="10083"/>
                    </a:lnTo>
                    <a:lnTo>
                      <a:pt x="8783" y="5985"/>
                    </a:lnTo>
                    <a:lnTo>
                      <a:pt x="8783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1" name="Ligne"/>
              <p:cNvSpPr/>
              <p:nvPr/>
            </p:nvSpPr>
            <p:spPr>
              <a:xfrm>
                <a:off x="1644880" y="13039"/>
                <a:ext cx="51144" cy="380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830" y="18714"/>
                    </a:lnTo>
                    <a:lnTo>
                      <a:pt x="1084" y="12902"/>
                    </a:lnTo>
                    <a:lnTo>
                      <a:pt x="21600" y="6307"/>
                    </a:lnTo>
                    <a:lnTo>
                      <a:pt x="12399" y="2976"/>
                    </a:lnTo>
                    <a:lnTo>
                      <a:pt x="8615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2" name="Ligne"/>
              <p:cNvSpPr/>
              <p:nvPr/>
            </p:nvSpPr>
            <p:spPr>
              <a:xfrm>
                <a:off x="1722901" y="7227"/>
                <a:ext cx="82532" cy="397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750" y="15182"/>
                    </a:lnTo>
                    <a:lnTo>
                      <a:pt x="1547" y="11151"/>
                    </a:lnTo>
                    <a:lnTo>
                      <a:pt x="21600" y="2397"/>
                    </a:lnTo>
                    <a:lnTo>
                      <a:pt x="13311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3" name="Ligne"/>
              <p:cNvSpPr/>
              <p:nvPr/>
            </p:nvSpPr>
            <p:spPr>
              <a:xfrm>
                <a:off x="2432112" y="22429"/>
                <a:ext cx="70342" cy="378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953" y="15602"/>
                    </a:lnTo>
                    <a:lnTo>
                      <a:pt x="10967" y="9806"/>
                    </a:lnTo>
                    <a:lnTo>
                      <a:pt x="9310" y="2736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4" name="Ligne"/>
              <p:cNvSpPr/>
              <p:nvPr/>
            </p:nvSpPr>
            <p:spPr>
              <a:xfrm>
                <a:off x="2530749" y="45438"/>
                <a:ext cx="63048" cy="362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5" y="21600"/>
                    </a:moveTo>
                    <a:lnTo>
                      <a:pt x="6593" y="14198"/>
                    </a:lnTo>
                    <a:lnTo>
                      <a:pt x="0" y="11047"/>
                    </a:lnTo>
                    <a:lnTo>
                      <a:pt x="21600" y="5189"/>
                    </a:lnTo>
                    <a:lnTo>
                      <a:pt x="232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5" name="Ligne"/>
              <p:cNvSpPr/>
              <p:nvPr/>
            </p:nvSpPr>
            <p:spPr>
              <a:xfrm>
                <a:off x="2619520" y="46066"/>
                <a:ext cx="44002" cy="35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3526" y="17315"/>
                    </a:lnTo>
                    <a:lnTo>
                      <a:pt x="9867" y="12268"/>
                    </a:lnTo>
                    <a:lnTo>
                      <a:pt x="8233" y="3732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6" name="Ligne"/>
              <p:cNvSpPr/>
              <p:nvPr/>
            </p:nvSpPr>
            <p:spPr>
              <a:xfrm>
                <a:off x="2699294" y="16912"/>
                <a:ext cx="34143" cy="41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5" y="21600"/>
                    </a:moveTo>
                    <a:lnTo>
                      <a:pt x="2586" y="16827"/>
                    </a:lnTo>
                    <a:lnTo>
                      <a:pt x="0" y="11374"/>
                    </a:lnTo>
                    <a:lnTo>
                      <a:pt x="20232" y="7295"/>
                    </a:lnTo>
                    <a:lnTo>
                      <a:pt x="21600" y="1906"/>
                    </a:lnTo>
                    <a:lnTo>
                      <a:pt x="1621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7" name="Ligne"/>
              <p:cNvSpPr/>
              <p:nvPr/>
            </p:nvSpPr>
            <p:spPr>
              <a:xfrm>
                <a:off x="2796491" y="28183"/>
                <a:ext cx="74255" cy="383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9" y="21600"/>
                    </a:moveTo>
                    <a:lnTo>
                      <a:pt x="0" y="16117"/>
                    </a:lnTo>
                    <a:lnTo>
                      <a:pt x="21600" y="11722"/>
                    </a:lnTo>
                    <a:lnTo>
                      <a:pt x="12853" y="10083"/>
                    </a:lnTo>
                    <a:lnTo>
                      <a:pt x="8783" y="5985"/>
                    </a:lnTo>
                    <a:lnTo>
                      <a:pt x="8783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8" name="Ligne"/>
              <p:cNvSpPr/>
              <p:nvPr/>
            </p:nvSpPr>
            <p:spPr>
              <a:xfrm>
                <a:off x="2902146" y="11811"/>
                <a:ext cx="55550" cy="388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632" y="16859"/>
                    </a:lnTo>
                    <a:lnTo>
                      <a:pt x="4088" y="13886"/>
                    </a:lnTo>
                    <a:lnTo>
                      <a:pt x="4628" y="7406"/>
                    </a:lnTo>
                    <a:lnTo>
                      <a:pt x="21600" y="1559"/>
                    </a:lnTo>
                    <a:lnTo>
                      <a:pt x="16204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19" name="glass"/>
              <p:cNvSpPr txBox="1"/>
              <p:nvPr/>
            </p:nvSpPr>
            <p:spPr>
              <a:xfrm>
                <a:off x="1169428" y="388296"/>
                <a:ext cx="602116" cy="3370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7524" tIns="57524" rIns="57524" bIns="57524" numCol="1" anchor="t">
                <a:spAutoFit/>
              </a:bodyPr>
              <a:lstStyle>
                <a:lvl1pPr algn="l" defTabSz="575249">
                  <a:defRPr sz="1600" b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glass</a:t>
                </a:r>
              </a:p>
            </p:txBody>
          </p:sp>
          <p:sp>
            <p:nvSpPr>
              <p:cNvPr id="320" name="Ligne"/>
              <p:cNvSpPr/>
              <p:nvPr/>
            </p:nvSpPr>
            <p:spPr>
              <a:xfrm>
                <a:off x="1853654" y="246266"/>
                <a:ext cx="46363" cy="153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037" y="21600"/>
                    </a:moveTo>
                    <a:lnTo>
                      <a:pt x="0" y="6927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21" name="Ligne"/>
              <p:cNvSpPr/>
              <p:nvPr/>
            </p:nvSpPr>
            <p:spPr>
              <a:xfrm>
                <a:off x="1983088" y="292217"/>
                <a:ext cx="18550" cy="112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10" y="21600"/>
                    </a:moveTo>
                    <a:lnTo>
                      <a:pt x="21600" y="5804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22" name="Ligne"/>
              <p:cNvSpPr/>
              <p:nvPr/>
            </p:nvSpPr>
            <p:spPr>
              <a:xfrm>
                <a:off x="2134257" y="240180"/>
                <a:ext cx="76550" cy="151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8" y="21600"/>
                    </a:moveTo>
                    <a:lnTo>
                      <a:pt x="0" y="9173"/>
                    </a:lnTo>
                    <a:lnTo>
                      <a:pt x="21600" y="2563"/>
                    </a:lnTo>
                    <a:lnTo>
                      <a:pt x="14544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23" name="Ligne"/>
              <p:cNvSpPr/>
              <p:nvPr/>
            </p:nvSpPr>
            <p:spPr>
              <a:xfrm>
                <a:off x="2308745" y="310550"/>
                <a:ext cx="18419" cy="90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7071"/>
                    </a:lnTo>
                    <a:lnTo>
                      <a:pt x="14149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</p:grpSp>
        <p:sp>
          <p:nvSpPr>
            <p:cNvPr id="325" name="Ligne"/>
            <p:cNvSpPr/>
            <p:nvPr/>
          </p:nvSpPr>
          <p:spPr>
            <a:xfrm>
              <a:off x="524782" y="52962"/>
              <a:ext cx="83627" cy="420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838" y="19625"/>
                  </a:lnTo>
                  <a:lnTo>
                    <a:pt x="21600" y="16001"/>
                  </a:lnTo>
                  <a:lnTo>
                    <a:pt x="5870" y="13194"/>
                  </a:lnTo>
                  <a:lnTo>
                    <a:pt x="4482" y="7673"/>
                  </a:lnTo>
                  <a:lnTo>
                    <a:pt x="19702" y="6612"/>
                  </a:lnTo>
                  <a:lnTo>
                    <a:pt x="13385" y="2403"/>
                  </a:lnTo>
                  <a:lnTo>
                    <a:pt x="3054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26" name="Ligne"/>
            <p:cNvSpPr/>
            <p:nvPr/>
          </p:nvSpPr>
          <p:spPr>
            <a:xfrm>
              <a:off x="651067" y="3207"/>
              <a:ext cx="100708" cy="484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033" y="18348"/>
                  </a:lnTo>
                  <a:lnTo>
                    <a:pt x="4511" y="16045"/>
                  </a:lnTo>
                  <a:lnTo>
                    <a:pt x="21600" y="10676"/>
                  </a:lnTo>
                  <a:lnTo>
                    <a:pt x="8294" y="7228"/>
                  </a:lnTo>
                  <a:lnTo>
                    <a:pt x="4016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27" name="Ligne"/>
            <p:cNvSpPr/>
            <p:nvPr/>
          </p:nvSpPr>
          <p:spPr>
            <a:xfrm>
              <a:off x="791601" y="750"/>
              <a:ext cx="94725" cy="48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5400"/>
                  </a:lnTo>
                  <a:lnTo>
                    <a:pt x="21600" y="13313"/>
                  </a:lnTo>
                  <a:lnTo>
                    <a:pt x="9091" y="9254"/>
                  </a:lnTo>
                  <a:lnTo>
                    <a:pt x="103" y="4018"/>
                  </a:lnTo>
                  <a:lnTo>
                    <a:pt x="14234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28" name="Ligne"/>
            <p:cNvSpPr/>
            <p:nvPr/>
          </p:nvSpPr>
          <p:spPr>
            <a:xfrm>
              <a:off x="898769" y="12833"/>
              <a:ext cx="105934" cy="4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2" y="21600"/>
                  </a:moveTo>
                  <a:lnTo>
                    <a:pt x="2924" y="17110"/>
                  </a:lnTo>
                  <a:lnTo>
                    <a:pt x="21600" y="13754"/>
                  </a:lnTo>
                  <a:lnTo>
                    <a:pt x="12330" y="10160"/>
                  </a:lnTo>
                  <a:lnTo>
                    <a:pt x="0" y="2779"/>
                  </a:lnTo>
                  <a:lnTo>
                    <a:pt x="16387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29" name="Ligne"/>
            <p:cNvSpPr/>
            <p:nvPr/>
          </p:nvSpPr>
          <p:spPr>
            <a:xfrm>
              <a:off x="1031644" y="25592"/>
              <a:ext cx="71782" cy="44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81" y="21600"/>
                  </a:moveTo>
                  <a:lnTo>
                    <a:pt x="0" y="17765"/>
                  </a:lnTo>
                  <a:lnTo>
                    <a:pt x="10332" y="13414"/>
                  </a:lnTo>
                  <a:lnTo>
                    <a:pt x="6827" y="8806"/>
                  </a:lnTo>
                  <a:lnTo>
                    <a:pt x="5364" y="3597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30" name="Ligne"/>
            <p:cNvSpPr/>
            <p:nvPr/>
          </p:nvSpPr>
          <p:spPr>
            <a:xfrm>
              <a:off x="1912646" y="7295"/>
              <a:ext cx="73789" cy="44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0" y="21600"/>
                  </a:moveTo>
                  <a:lnTo>
                    <a:pt x="13528" y="13970"/>
                  </a:lnTo>
                  <a:lnTo>
                    <a:pt x="2866" y="10420"/>
                  </a:lnTo>
                  <a:lnTo>
                    <a:pt x="0" y="5384"/>
                  </a:lnTo>
                  <a:lnTo>
                    <a:pt x="6281" y="163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B0008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31" name="Ligne"/>
            <p:cNvSpPr/>
            <p:nvPr/>
          </p:nvSpPr>
          <p:spPr>
            <a:xfrm>
              <a:off x="2083701" y="0"/>
              <a:ext cx="87332" cy="48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118" y="13436"/>
                  </a:lnTo>
                  <a:lnTo>
                    <a:pt x="21600" y="10174"/>
                  </a:lnTo>
                  <a:lnTo>
                    <a:pt x="9172" y="6886"/>
                  </a:lnTo>
                  <a:lnTo>
                    <a:pt x="5878" y="0"/>
                  </a:lnTo>
                </a:path>
              </a:pathLst>
            </a:custGeom>
            <a:noFill/>
            <a:ln w="25400" cap="flat">
              <a:solidFill>
                <a:srgbClr val="FB0008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32" name="Ligne"/>
            <p:cNvSpPr/>
            <p:nvPr/>
          </p:nvSpPr>
          <p:spPr>
            <a:xfrm>
              <a:off x="2258621" y="24390"/>
              <a:ext cx="150127" cy="47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151" y="15062"/>
                  </a:lnTo>
                  <a:lnTo>
                    <a:pt x="21600" y="12923"/>
                  </a:lnTo>
                  <a:lnTo>
                    <a:pt x="10368" y="9671"/>
                  </a:lnTo>
                  <a:lnTo>
                    <a:pt x="3844" y="4025"/>
                  </a:lnTo>
                  <a:lnTo>
                    <a:pt x="10190" y="0"/>
                  </a:lnTo>
                </a:path>
              </a:pathLst>
            </a:custGeom>
            <a:noFill/>
            <a:ln w="25400" cap="flat">
              <a:solidFill>
                <a:srgbClr val="FB0008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</p:grpSp>
      <p:sp>
        <p:nvSpPr>
          <p:cNvPr id="334" name="U87MG cells"/>
          <p:cNvSpPr txBox="1"/>
          <p:nvPr/>
        </p:nvSpPr>
        <p:spPr>
          <a:xfrm>
            <a:off x="10145090" y="6661532"/>
            <a:ext cx="1764607" cy="3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U87MG cells</a:t>
            </a:r>
          </a:p>
        </p:txBody>
      </p:sp>
      <p:pic>
        <p:nvPicPr>
          <p:cNvPr id="335" name="cell UTT new.jpg" descr="cell UTT new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37460" y="4912846"/>
            <a:ext cx="3579867" cy="177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Ligne"/>
          <p:cNvSpPr/>
          <p:nvPr/>
        </p:nvSpPr>
        <p:spPr>
          <a:xfrm>
            <a:off x="3957002" y="6879980"/>
            <a:ext cx="805783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grpSp>
        <p:nvGrpSpPr>
          <p:cNvPr id="372" name="Groupe"/>
          <p:cNvGrpSpPr/>
          <p:nvPr/>
        </p:nvGrpSpPr>
        <p:grpSpPr>
          <a:xfrm>
            <a:off x="5078355" y="6429387"/>
            <a:ext cx="3008077" cy="813243"/>
            <a:chOff x="0" y="0"/>
            <a:chExt cx="3008075" cy="813242"/>
          </a:xfrm>
        </p:grpSpPr>
        <p:grpSp>
          <p:nvGrpSpPr>
            <p:cNvPr id="363" name="Groupe"/>
            <p:cNvGrpSpPr/>
            <p:nvPr/>
          </p:nvGrpSpPr>
          <p:grpSpPr>
            <a:xfrm>
              <a:off x="0" y="87943"/>
              <a:ext cx="3008076" cy="725300"/>
              <a:chOff x="0" y="0"/>
              <a:chExt cx="3008075" cy="725298"/>
            </a:xfrm>
          </p:grpSpPr>
          <p:sp>
            <p:nvSpPr>
              <p:cNvPr id="337" name="Rectangle"/>
              <p:cNvSpPr/>
              <p:nvPr/>
            </p:nvSpPr>
            <p:spPr>
              <a:xfrm>
                <a:off x="0" y="444462"/>
                <a:ext cx="3008076" cy="252246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38" name="Ligne"/>
              <p:cNvSpPr/>
              <p:nvPr/>
            </p:nvSpPr>
            <p:spPr>
              <a:xfrm>
                <a:off x="91157" y="371428"/>
                <a:ext cx="982951" cy="65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177"/>
                    </a:moveTo>
                    <a:lnTo>
                      <a:pt x="1308" y="5673"/>
                    </a:lnTo>
                    <a:lnTo>
                      <a:pt x="2261" y="18820"/>
                    </a:lnTo>
                    <a:lnTo>
                      <a:pt x="4095" y="13931"/>
                    </a:lnTo>
                    <a:lnTo>
                      <a:pt x="5401" y="7372"/>
                    </a:lnTo>
                    <a:lnTo>
                      <a:pt x="6181" y="18673"/>
                    </a:lnTo>
                    <a:lnTo>
                      <a:pt x="7716" y="14858"/>
                    </a:lnTo>
                    <a:lnTo>
                      <a:pt x="7938" y="3394"/>
                    </a:lnTo>
                    <a:lnTo>
                      <a:pt x="9543" y="13698"/>
                    </a:lnTo>
                    <a:lnTo>
                      <a:pt x="11092" y="20813"/>
                    </a:lnTo>
                    <a:lnTo>
                      <a:pt x="11308" y="11638"/>
                    </a:lnTo>
                    <a:lnTo>
                      <a:pt x="12428" y="7520"/>
                    </a:lnTo>
                    <a:lnTo>
                      <a:pt x="13106" y="21600"/>
                    </a:lnTo>
                    <a:lnTo>
                      <a:pt x="14384" y="19567"/>
                    </a:lnTo>
                    <a:lnTo>
                      <a:pt x="15517" y="8239"/>
                    </a:lnTo>
                    <a:lnTo>
                      <a:pt x="16840" y="4794"/>
                    </a:lnTo>
                    <a:lnTo>
                      <a:pt x="17641" y="16160"/>
                    </a:lnTo>
                    <a:lnTo>
                      <a:pt x="18744" y="0"/>
                    </a:lnTo>
                    <a:lnTo>
                      <a:pt x="19492" y="17493"/>
                    </a:lnTo>
                    <a:lnTo>
                      <a:pt x="21600" y="18941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39" name="Ligne"/>
              <p:cNvSpPr/>
              <p:nvPr/>
            </p:nvSpPr>
            <p:spPr>
              <a:xfrm>
                <a:off x="1048652" y="367560"/>
                <a:ext cx="1521886" cy="771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423"/>
                    </a:moveTo>
                    <a:lnTo>
                      <a:pt x="1432" y="4078"/>
                    </a:lnTo>
                    <a:lnTo>
                      <a:pt x="1825" y="17340"/>
                    </a:lnTo>
                    <a:lnTo>
                      <a:pt x="3022" y="16323"/>
                    </a:lnTo>
                    <a:lnTo>
                      <a:pt x="3649" y="3781"/>
                    </a:lnTo>
                    <a:lnTo>
                      <a:pt x="4206" y="11900"/>
                    </a:lnTo>
                    <a:lnTo>
                      <a:pt x="5672" y="21600"/>
                    </a:lnTo>
                    <a:lnTo>
                      <a:pt x="5965" y="5626"/>
                    </a:lnTo>
                    <a:lnTo>
                      <a:pt x="7027" y="8550"/>
                    </a:lnTo>
                    <a:lnTo>
                      <a:pt x="7611" y="18651"/>
                    </a:lnTo>
                    <a:lnTo>
                      <a:pt x="8406" y="5572"/>
                    </a:lnTo>
                    <a:lnTo>
                      <a:pt x="8972" y="21342"/>
                    </a:lnTo>
                    <a:lnTo>
                      <a:pt x="9856" y="11902"/>
                    </a:lnTo>
                    <a:lnTo>
                      <a:pt x="11237" y="10925"/>
                    </a:lnTo>
                    <a:lnTo>
                      <a:pt x="12483" y="5016"/>
                    </a:lnTo>
                    <a:lnTo>
                      <a:pt x="13318" y="18574"/>
                    </a:lnTo>
                    <a:lnTo>
                      <a:pt x="14109" y="8495"/>
                    </a:lnTo>
                    <a:lnTo>
                      <a:pt x="15292" y="15705"/>
                    </a:lnTo>
                    <a:lnTo>
                      <a:pt x="16161" y="0"/>
                    </a:lnTo>
                    <a:lnTo>
                      <a:pt x="16661" y="13557"/>
                    </a:lnTo>
                    <a:lnTo>
                      <a:pt x="17553" y="17220"/>
                    </a:lnTo>
                    <a:lnTo>
                      <a:pt x="18082" y="9861"/>
                    </a:lnTo>
                    <a:lnTo>
                      <a:pt x="19335" y="19824"/>
                    </a:lnTo>
                    <a:lnTo>
                      <a:pt x="19831" y="12429"/>
                    </a:lnTo>
                    <a:lnTo>
                      <a:pt x="21068" y="21418"/>
                    </a:lnTo>
                    <a:lnTo>
                      <a:pt x="21600" y="9098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0" name="Ligne"/>
              <p:cNvSpPr/>
              <p:nvPr/>
            </p:nvSpPr>
            <p:spPr>
              <a:xfrm>
                <a:off x="2573363" y="394646"/>
                <a:ext cx="394770" cy="49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731"/>
                    </a:moveTo>
                    <a:lnTo>
                      <a:pt x="3213" y="0"/>
                    </a:lnTo>
                    <a:lnTo>
                      <a:pt x="7196" y="12729"/>
                    </a:lnTo>
                    <a:lnTo>
                      <a:pt x="11714" y="21600"/>
                    </a:lnTo>
                    <a:lnTo>
                      <a:pt x="13301" y="6758"/>
                    </a:lnTo>
                    <a:lnTo>
                      <a:pt x="18022" y="3194"/>
                    </a:lnTo>
                    <a:lnTo>
                      <a:pt x="21600" y="19460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1" name="Ligne"/>
              <p:cNvSpPr/>
              <p:nvPr/>
            </p:nvSpPr>
            <p:spPr>
              <a:xfrm>
                <a:off x="214486" y="17809"/>
                <a:ext cx="53818" cy="40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303" y="18101"/>
                    </a:lnTo>
                    <a:lnTo>
                      <a:pt x="261" y="15679"/>
                    </a:lnTo>
                    <a:lnTo>
                      <a:pt x="1633" y="12344"/>
                    </a:lnTo>
                    <a:lnTo>
                      <a:pt x="13122" y="9126"/>
                    </a:lnTo>
                    <a:lnTo>
                      <a:pt x="16487" y="6599"/>
                    </a:lnTo>
                    <a:lnTo>
                      <a:pt x="4047" y="5363"/>
                    </a:lnTo>
                    <a:lnTo>
                      <a:pt x="5303" y="233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2" name="Ligne"/>
              <p:cNvSpPr/>
              <p:nvPr/>
            </p:nvSpPr>
            <p:spPr>
              <a:xfrm>
                <a:off x="303367" y="10980"/>
                <a:ext cx="55550" cy="388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632" y="16859"/>
                    </a:lnTo>
                    <a:lnTo>
                      <a:pt x="4088" y="13886"/>
                    </a:lnTo>
                    <a:lnTo>
                      <a:pt x="4628" y="7406"/>
                    </a:lnTo>
                    <a:lnTo>
                      <a:pt x="21600" y="1559"/>
                    </a:lnTo>
                    <a:lnTo>
                      <a:pt x="16204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3" name="Ligne"/>
              <p:cNvSpPr/>
              <p:nvPr/>
            </p:nvSpPr>
            <p:spPr>
              <a:xfrm>
                <a:off x="112638" y="32256"/>
                <a:ext cx="64007" cy="366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25" y="21600"/>
                    </a:moveTo>
                    <a:lnTo>
                      <a:pt x="6964" y="16918"/>
                    </a:lnTo>
                    <a:lnTo>
                      <a:pt x="5439" y="12869"/>
                    </a:lnTo>
                    <a:lnTo>
                      <a:pt x="21600" y="9125"/>
                    </a:lnTo>
                    <a:lnTo>
                      <a:pt x="0" y="6708"/>
                    </a:lnTo>
                    <a:lnTo>
                      <a:pt x="763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4" name="Ligne"/>
              <p:cNvSpPr/>
              <p:nvPr/>
            </p:nvSpPr>
            <p:spPr>
              <a:xfrm>
                <a:off x="392262" y="24621"/>
                <a:ext cx="74255" cy="383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9" y="21600"/>
                    </a:moveTo>
                    <a:lnTo>
                      <a:pt x="0" y="16117"/>
                    </a:lnTo>
                    <a:lnTo>
                      <a:pt x="21600" y="11722"/>
                    </a:lnTo>
                    <a:lnTo>
                      <a:pt x="12853" y="10083"/>
                    </a:lnTo>
                    <a:lnTo>
                      <a:pt x="8783" y="5985"/>
                    </a:lnTo>
                    <a:lnTo>
                      <a:pt x="8783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5" name="Ligne"/>
              <p:cNvSpPr/>
              <p:nvPr/>
            </p:nvSpPr>
            <p:spPr>
              <a:xfrm>
                <a:off x="1128419" y="17009"/>
                <a:ext cx="63048" cy="362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5" y="21600"/>
                    </a:moveTo>
                    <a:lnTo>
                      <a:pt x="6593" y="14198"/>
                    </a:lnTo>
                    <a:lnTo>
                      <a:pt x="0" y="11047"/>
                    </a:lnTo>
                    <a:lnTo>
                      <a:pt x="21600" y="5189"/>
                    </a:lnTo>
                    <a:lnTo>
                      <a:pt x="232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6" name="Ligne"/>
              <p:cNvSpPr/>
              <p:nvPr/>
            </p:nvSpPr>
            <p:spPr>
              <a:xfrm>
                <a:off x="1344682" y="0"/>
                <a:ext cx="53819" cy="4094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4303" y="18101"/>
                    </a:lnTo>
                    <a:lnTo>
                      <a:pt x="261" y="15679"/>
                    </a:lnTo>
                    <a:lnTo>
                      <a:pt x="1633" y="12344"/>
                    </a:lnTo>
                    <a:lnTo>
                      <a:pt x="13122" y="9126"/>
                    </a:lnTo>
                    <a:lnTo>
                      <a:pt x="16487" y="6599"/>
                    </a:lnTo>
                    <a:lnTo>
                      <a:pt x="4047" y="5363"/>
                    </a:lnTo>
                    <a:lnTo>
                      <a:pt x="5303" y="2330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7" name="Ligne"/>
              <p:cNvSpPr/>
              <p:nvPr/>
            </p:nvSpPr>
            <p:spPr>
              <a:xfrm>
                <a:off x="1452869" y="10980"/>
                <a:ext cx="55549" cy="388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632" y="16859"/>
                    </a:lnTo>
                    <a:lnTo>
                      <a:pt x="4088" y="13886"/>
                    </a:lnTo>
                    <a:lnTo>
                      <a:pt x="4628" y="7406"/>
                    </a:lnTo>
                    <a:lnTo>
                      <a:pt x="21600" y="1559"/>
                    </a:lnTo>
                    <a:lnTo>
                      <a:pt x="16204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8" name="Ligne"/>
              <p:cNvSpPr/>
              <p:nvPr/>
            </p:nvSpPr>
            <p:spPr>
              <a:xfrm>
                <a:off x="1223892" y="20843"/>
                <a:ext cx="64007" cy="38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25" y="21600"/>
                    </a:moveTo>
                    <a:lnTo>
                      <a:pt x="6964" y="16918"/>
                    </a:lnTo>
                    <a:lnTo>
                      <a:pt x="5439" y="12869"/>
                    </a:lnTo>
                    <a:lnTo>
                      <a:pt x="21600" y="9125"/>
                    </a:lnTo>
                    <a:lnTo>
                      <a:pt x="0" y="6708"/>
                    </a:lnTo>
                    <a:lnTo>
                      <a:pt x="763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49" name="Ligne"/>
              <p:cNvSpPr/>
              <p:nvPr/>
            </p:nvSpPr>
            <p:spPr>
              <a:xfrm>
                <a:off x="1535795" y="10373"/>
                <a:ext cx="74255" cy="383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9" y="21600"/>
                    </a:moveTo>
                    <a:lnTo>
                      <a:pt x="0" y="16117"/>
                    </a:lnTo>
                    <a:lnTo>
                      <a:pt x="21600" y="11722"/>
                    </a:lnTo>
                    <a:lnTo>
                      <a:pt x="12853" y="10083"/>
                    </a:lnTo>
                    <a:lnTo>
                      <a:pt x="8783" y="5985"/>
                    </a:lnTo>
                    <a:lnTo>
                      <a:pt x="8783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0" name="Ligne"/>
              <p:cNvSpPr/>
              <p:nvPr/>
            </p:nvSpPr>
            <p:spPr>
              <a:xfrm>
                <a:off x="1644880" y="13039"/>
                <a:ext cx="51144" cy="3801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4830" y="18714"/>
                    </a:lnTo>
                    <a:lnTo>
                      <a:pt x="1084" y="12902"/>
                    </a:lnTo>
                    <a:lnTo>
                      <a:pt x="21600" y="6307"/>
                    </a:lnTo>
                    <a:lnTo>
                      <a:pt x="12399" y="2976"/>
                    </a:lnTo>
                    <a:lnTo>
                      <a:pt x="8615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1" name="Ligne"/>
              <p:cNvSpPr/>
              <p:nvPr/>
            </p:nvSpPr>
            <p:spPr>
              <a:xfrm>
                <a:off x="1722901" y="7227"/>
                <a:ext cx="82532" cy="397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750" y="15182"/>
                    </a:lnTo>
                    <a:lnTo>
                      <a:pt x="1547" y="11151"/>
                    </a:lnTo>
                    <a:lnTo>
                      <a:pt x="21600" y="2397"/>
                    </a:lnTo>
                    <a:lnTo>
                      <a:pt x="13311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2" name="Ligne"/>
              <p:cNvSpPr/>
              <p:nvPr/>
            </p:nvSpPr>
            <p:spPr>
              <a:xfrm>
                <a:off x="2432112" y="22429"/>
                <a:ext cx="70342" cy="378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953" y="15602"/>
                    </a:lnTo>
                    <a:lnTo>
                      <a:pt x="10967" y="9806"/>
                    </a:lnTo>
                    <a:lnTo>
                      <a:pt x="9310" y="2736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3" name="Ligne"/>
              <p:cNvSpPr/>
              <p:nvPr/>
            </p:nvSpPr>
            <p:spPr>
              <a:xfrm>
                <a:off x="2530749" y="45438"/>
                <a:ext cx="63048" cy="362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5" y="21600"/>
                    </a:moveTo>
                    <a:lnTo>
                      <a:pt x="6593" y="14198"/>
                    </a:lnTo>
                    <a:lnTo>
                      <a:pt x="0" y="11047"/>
                    </a:lnTo>
                    <a:lnTo>
                      <a:pt x="21600" y="5189"/>
                    </a:lnTo>
                    <a:lnTo>
                      <a:pt x="232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4" name="Ligne"/>
              <p:cNvSpPr/>
              <p:nvPr/>
            </p:nvSpPr>
            <p:spPr>
              <a:xfrm>
                <a:off x="2619520" y="46066"/>
                <a:ext cx="44002" cy="35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3526" y="17315"/>
                    </a:lnTo>
                    <a:lnTo>
                      <a:pt x="9867" y="12268"/>
                    </a:lnTo>
                    <a:lnTo>
                      <a:pt x="8233" y="3732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5" name="Ligne"/>
              <p:cNvSpPr/>
              <p:nvPr/>
            </p:nvSpPr>
            <p:spPr>
              <a:xfrm>
                <a:off x="2699294" y="16912"/>
                <a:ext cx="34143" cy="411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5" y="21600"/>
                    </a:moveTo>
                    <a:lnTo>
                      <a:pt x="2586" y="16827"/>
                    </a:lnTo>
                    <a:lnTo>
                      <a:pt x="0" y="11374"/>
                    </a:lnTo>
                    <a:lnTo>
                      <a:pt x="20232" y="7295"/>
                    </a:lnTo>
                    <a:lnTo>
                      <a:pt x="21600" y="1906"/>
                    </a:lnTo>
                    <a:lnTo>
                      <a:pt x="16217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6" name="Ligne"/>
              <p:cNvSpPr/>
              <p:nvPr/>
            </p:nvSpPr>
            <p:spPr>
              <a:xfrm>
                <a:off x="2796491" y="28183"/>
                <a:ext cx="74255" cy="383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89" y="21600"/>
                    </a:moveTo>
                    <a:lnTo>
                      <a:pt x="0" y="16117"/>
                    </a:lnTo>
                    <a:lnTo>
                      <a:pt x="21600" y="11722"/>
                    </a:lnTo>
                    <a:lnTo>
                      <a:pt x="12853" y="10083"/>
                    </a:lnTo>
                    <a:lnTo>
                      <a:pt x="8783" y="5985"/>
                    </a:lnTo>
                    <a:lnTo>
                      <a:pt x="8783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7" name="Ligne"/>
              <p:cNvSpPr/>
              <p:nvPr/>
            </p:nvSpPr>
            <p:spPr>
              <a:xfrm>
                <a:off x="2902146" y="11811"/>
                <a:ext cx="55550" cy="388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632" y="16859"/>
                    </a:lnTo>
                    <a:lnTo>
                      <a:pt x="4088" y="13886"/>
                    </a:lnTo>
                    <a:lnTo>
                      <a:pt x="4628" y="7406"/>
                    </a:lnTo>
                    <a:lnTo>
                      <a:pt x="21600" y="1559"/>
                    </a:lnTo>
                    <a:lnTo>
                      <a:pt x="16204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58" name="glass"/>
              <p:cNvSpPr txBox="1"/>
              <p:nvPr/>
            </p:nvSpPr>
            <p:spPr>
              <a:xfrm>
                <a:off x="1169428" y="388296"/>
                <a:ext cx="602116" cy="3370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7524" tIns="57524" rIns="57524" bIns="57524" numCol="1" anchor="t">
                <a:spAutoFit/>
              </a:bodyPr>
              <a:lstStyle>
                <a:lvl1pPr algn="l" defTabSz="575249">
                  <a:defRPr sz="1600" b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glass</a:t>
                </a:r>
              </a:p>
            </p:txBody>
          </p:sp>
          <p:sp>
            <p:nvSpPr>
              <p:cNvPr id="359" name="Ligne"/>
              <p:cNvSpPr/>
              <p:nvPr/>
            </p:nvSpPr>
            <p:spPr>
              <a:xfrm>
                <a:off x="1853654" y="246266"/>
                <a:ext cx="46363" cy="153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037" y="21600"/>
                    </a:moveTo>
                    <a:lnTo>
                      <a:pt x="0" y="6927"/>
                    </a:lnTo>
                    <a:lnTo>
                      <a:pt x="2160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60" name="Ligne"/>
              <p:cNvSpPr/>
              <p:nvPr/>
            </p:nvSpPr>
            <p:spPr>
              <a:xfrm>
                <a:off x="1983088" y="292217"/>
                <a:ext cx="18550" cy="1125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10" y="21600"/>
                    </a:moveTo>
                    <a:lnTo>
                      <a:pt x="21600" y="5804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61" name="Ligne"/>
              <p:cNvSpPr/>
              <p:nvPr/>
            </p:nvSpPr>
            <p:spPr>
              <a:xfrm>
                <a:off x="2134257" y="240180"/>
                <a:ext cx="76550" cy="151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8" y="21600"/>
                    </a:moveTo>
                    <a:lnTo>
                      <a:pt x="0" y="9173"/>
                    </a:lnTo>
                    <a:lnTo>
                      <a:pt x="21600" y="2563"/>
                    </a:lnTo>
                    <a:lnTo>
                      <a:pt x="14544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362" name="Ligne"/>
              <p:cNvSpPr/>
              <p:nvPr/>
            </p:nvSpPr>
            <p:spPr>
              <a:xfrm>
                <a:off x="2308745" y="310550"/>
                <a:ext cx="18419" cy="90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7071"/>
                    </a:lnTo>
                    <a:lnTo>
                      <a:pt x="14149" y="0"/>
                    </a:lnTo>
                  </a:path>
                </a:pathLst>
              </a:custGeom>
              <a:noFill/>
              <a:ln w="25400" cap="flat">
                <a:solidFill>
                  <a:srgbClr val="007DB2"/>
                </a:solidFill>
                <a:prstDash val="solid"/>
                <a:round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</p:grpSp>
        <p:sp>
          <p:nvSpPr>
            <p:cNvPr id="364" name="Ligne"/>
            <p:cNvSpPr/>
            <p:nvPr/>
          </p:nvSpPr>
          <p:spPr>
            <a:xfrm>
              <a:off x="524782" y="52962"/>
              <a:ext cx="83627" cy="420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838" y="19625"/>
                  </a:lnTo>
                  <a:lnTo>
                    <a:pt x="21600" y="16001"/>
                  </a:lnTo>
                  <a:lnTo>
                    <a:pt x="5870" y="13194"/>
                  </a:lnTo>
                  <a:lnTo>
                    <a:pt x="4482" y="7673"/>
                  </a:lnTo>
                  <a:lnTo>
                    <a:pt x="19702" y="6612"/>
                  </a:lnTo>
                  <a:lnTo>
                    <a:pt x="13385" y="2403"/>
                  </a:lnTo>
                  <a:lnTo>
                    <a:pt x="3054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65" name="Ligne"/>
            <p:cNvSpPr/>
            <p:nvPr/>
          </p:nvSpPr>
          <p:spPr>
            <a:xfrm>
              <a:off x="651067" y="3207"/>
              <a:ext cx="100708" cy="484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1033" y="18348"/>
                  </a:lnTo>
                  <a:lnTo>
                    <a:pt x="4511" y="16045"/>
                  </a:lnTo>
                  <a:lnTo>
                    <a:pt x="21600" y="10676"/>
                  </a:lnTo>
                  <a:lnTo>
                    <a:pt x="8294" y="7228"/>
                  </a:lnTo>
                  <a:lnTo>
                    <a:pt x="4016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66" name="Ligne"/>
            <p:cNvSpPr/>
            <p:nvPr/>
          </p:nvSpPr>
          <p:spPr>
            <a:xfrm>
              <a:off x="791601" y="750"/>
              <a:ext cx="94725" cy="48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5400"/>
                  </a:lnTo>
                  <a:lnTo>
                    <a:pt x="21600" y="13313"/>
                  </a:lnTo>
                  <a:lnTo>
                    <a:pt x="9091" y="9254"/>
                  </a:lnTo>
                  <a:lnTo>
                    <a:pt x="103" y="4018"/>
                  </a:lnTo>
                  <a:lnTo>
                    <a:pt x="14234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67" name="Ligne"/>
            <p:cNvSpPr/>
            <p:nvPr/>
          </p:nvSpPr>
          <p:spPr>
            <a:xfrm>
              <a:off x="898769" y="12833"/>
              <a:ext cx="105934" cy="4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32" y="21600"/>
                  </a:moveTo>
                  <a:lnTo>
                    <a:pt x="2924" y="17110"/>
                  </a:lnTo>
                  <a:lnTo>
                    <a:pt x="21600" y="13754"/>
                  </a:lnTo>
                  <a:lnTo>
                    <a:pt x="12330" y="10160"/>
                  </a:lnTo>
                  <a:lnTo>
                    <a:pt x="0" y="2779"/>
                  </a:lnTo>
                  <a:lnTo>
                    <a:pt x="16387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68" name="Ligne"/>
            <p:cNvSpPr/>
            <p:nvPr/>
          </p:nvSpPr>
          <p:spPr>
            <a:xfrm>
              <a:off x="1031644" y="25592"/>
              <a:ext cx="71782" cy="44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81" y="21600"/>
                  </a:moveTo>
                  <a:lnTo>
                    <a:pt x="0" y="17765"/>
                  </a:lnTo>
                  <a:lnTo>
                    <a:pt x="10332" y="13414"/>
                  </a:lnTo>
                  <a:lnTo>
                    <a:pt x="6827" y="8806"/>
                  </a:lnTo>
                  <a:lnTo>
                    <a:pt x="5364" y="3597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000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69" name="Ligne"/>
            <p:cNvSpPr/>
            <p:nvPr/>
          </p:nvSpPr>
          <p:spPr>
            <a:xfrm>
              <a:off x="1912646" y="7295"/>
              <a:ext cx="73789" cy="44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50" y="21600"/>
                  </a:moveTo>
                  <a:lnTo>
                    <a:pt x="13528" y="13970"/>
                  </a:lnTo>
                  <a:lnTo>
                    <a:pt x="2866" y="10420"/>
                  </a:lnTo>
                  <a:lnTo>
                    <a:pt x="0" y="5384"/>
                  </a:lnTo>
                  <a:lnTo>
                    <a:pt x="6281" y="163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B0008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70" name="Ligne"/>
            <p:cNvSpPr/>
            <p:nvPr/>
          </p:nvSpPr>
          <p:spPr>
            <a:xfrm>
              <a:off x="2083701" y="0"/>
              <a:ext cx="87332" cy="482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118" y="13436"/>
                  </a:lnTo>
                  <a:lnTo>
                    <a:pt x="21600" y="10174"/>
                  </a:lnTo>
                  <a:lnTo>
                    <a:pt x="9172" y="6886"/>
                  </a:lnTo>
                  <a:lnTo>
                    <a:pt x="5878" y="0"/>
                  </a:lnTo>
                </a:path>
              </a:pathLst>
            </a:custGeom>
            <a:noFill/>
            <a:ln w="25400" cap="flat">
              <a:solidFill>
                <a:srgbClr val="FB0008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371" name="Ligne"/>
            <p:cNvSpPr/>
            <p:nvPr/>
          </p:nvSpPr>
          <p:spPr>
            <a:xfrm>
              <a:off x="2258621" y="24390"/>
              <a:ext cx="150127" cy="470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151" y="15062"/>
                  </a:lnTo>
                  <a:lnTo>
                    <a:pt x="21600" y="12923"/>
                  </a:lnTo>
                  <a:lnTo>
                    <a:pt x="10368" y="9671"/>
                  </a:lnTo>
                  <a:lnTo>
                    <a:pt x="3844" y="4025"/>
                  </a:lnTo>
                  <a:lnTo>
                    <a:pt x="10190" y="0"/>
                  </a:lnTo>
                </a:path>
              </a:pathLst>
            </a:custGeom>
            <a:noFill/>
            <a:ln w="25400" cap="flat">
              <a:solidFill>
                <a:srgbClr val="FB0008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</p:grpSp>
      <p:sp>
        <p:nvSpPr>
          <p:cNvPr id="373" name="(5) cell adhesion"/>
          <p:cNvSpPr txBox="1"/>
          <p:nvPr/>
        </p:nvSpPr>
        <p:spPr>
          <a:xfrm>
            <a:off x="5586667" y="7468773"/>
            <a:ext cx="1991452" cy="39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(5) cell adhesion</a:t>
            </a:r>
          </a:p>
        </p:txBody>
      </p:sp>
      <p:sp>
        <p:nvSpPr>
          <p:cNvPr id="374" name="Rectangle"/>
          <p:cNvSpPr/>
          <p:nvPr/>
        </p:nvSpPr>
        <p:spPr>
          <a:xfrm>
            <a:off x="12225573" y="6572197"/>
            <a:ext cx="398618" cy="461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75" name="Ligne"/>
          <p:cNvSpPr/>
          <p:nvPr/>
        </p:nvSpPr>
        <p:spPr>
          <a:xfrm flipV="1">
            <a:off x="8291141" y="6219730"/>
            <a:ext cx="752545" cy="359000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76" name="Ligne"/>
          <p:cNvSpPr/>
          <p:nvPr/>
        </p:nvSpPr>
        <p:spPr>
          <a:xfrm>
            <a:off x="8290965" y="7049788"/>
            <a:ext cx="751955" cy="32181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77" name="100 μm"/>
          <p:cNvSpPr txBox="1"/>
          <p:nvPr/>
        </p:nvSpPr>
        <p:spPr>
          <a:xfrm>
            <a:off x="11968990" y="6333063"/>
            <a:ext cx="911782" cy="26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lnSpc>
                <a:spcPct val="80000"/>
              </a:lnSpc>
              <a:defRPr sz="1100" b="0">
                <a:solidFill>
                  <a:srgbClr val="FFFFFF"/>
                </a:solidFill>
              </a:defRPr>
            </a:lvl1pPr>
          </a:lstStyle>
          <a:p>
            <a:r>
              <a:t>100 μm</a:t>
            </a:r>
          </a:p>
        </p:txBody>
      </p:sp>
      <p:sp>
        <p:nvSpPr>
          <p:cNvPr id="378" name="Rectangle"/>
          <p:cNvSpPr/>
          <p:nvPr/>
        </p:nvSpPr>
        <p:spPr>
          <a:xfrm>
            <a:off x="12066823" y="8729479"/>
            <a:ext cx="339913" cy="334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79" name="Figure"/>
          <p:cNvSpPr/>
          <p:nvPr/>
        </p:nvSpPr>
        <p:spPr>
          <a:xfrm>
            <a:off x="5486621" y="5922507"/>
            <a:ext cx="747869" cy="508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7" extrusionOk="0">
                <a:moveTo>
                  <a:pt x="7290" y="169"/>
                </a:moveTo>
                <a:cubicBezTo>
                  <a:pt x="5862" y="431"/>
                  <a:pt x="4467" y="996"/>
                  <a:pt x="3150" y="1845"/>
                </a:cubicBezTo>
                <a:lnTo>
                  <a:pt x="596" y="4971"/>
                </a:lnTo>
                <a:lnTo>
                  <a:pt x="0" y="8791"/>
                </a:lnTo>
                <a:lnTo>
                  <a:pt x="685" y="13852"/>
                </a:lnTo>
                <a:lnTo>
                  <a:pt x="2675" y="18829"/>
                </a:lnTo>
                <a:lnTo>
                  <a:pt x="4916" y="20642"/>
                </a:lnTo>
                <a:lnTo>
                  <a:pt x="8359" y="20802"/>
                </a:lnTo>
                <a:lnTo>
                  <a:pt x="12261" y="21191"/>
                </a:lnTo>
                <a:lnTo>
                  <a:pt x="17133" y="21467"/>
                </a:lnTo>
                <a:lnTo>
                  <a:pt x="20579" y="19610"/>
                </a:lnTo>
                <a:lnTo>
                  <a:pt x="21600" y="15567"/>
                </a:lnTo>
                <a:lnTo>
                  <a:pt x="20986" y="9097"/>
                </a:lnTo>
                <a:lnTo>
                  <a:pt x="17223" y="3076"/>
                </a:lnTo>
                <a:lnTo>
                  <a:pt x="12234" y="476"/>
                </a:lnTo>
                <a:cubicBezTo>
                  <a:pt x="10609" y="-29"/>
                  <a:pt x="8938" y="-133"/>
                  <a:pt x="7290" y="16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80" name="Figure"/>
          <p:cNvSpPr/>
          <p:nvPr/>
        </p:nvSpPr>
        <p:spPr>
          <a:xfrm>
            <a:off x="6856591" y="5886317"/>
            <a:ext cx="700844" cy="541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38" y="793"/>
                </a:moveTo>
                <a:cubicBezTo>
                  <a:pt x="5195" y="1389"/>
                  <a:pt x="3888" y="2115"/>
                  <a:pt x="2629" y="2964"/>
                </a:cubicBezTo>
                <a:lnTo>
                  <a:pt x="0" y="7697"/>
                </a:lnTo>
                <a:lnTo>
                  <a:pt x="735" y="14421"/>
                </a:lnTo>
                <a:lnTo>
                  <a:pt x="1508" y="18388"/>
                </a:lnTo>
                <a:lnTo>
                  <a:pt x="4160" y="20205"/>
                </a:lnTo>
                <a:lnTo>
                  <a:pt x="10412" y="21600"/>
                </a:lnTo>
                <a:lnTo>
                  <a:pt x="16965" y="20918"/>
                </a:lnTo>
                <a:lnTo>
                  <a:pt x="20086" y="19210"/>
                </a:lnTo>
                <a:lnTo>
                  <a:pt x="21600" y="15154"/>
                </a:lnTo>
                <a:lnTo>
                  <a:pt x="21121" y="10783"/>
                </a:lnTo>
                <a:lnTo>
                  <a:pt x="17330" y="4455"/>
                </a:lnTo>
                <a:lnTo>
                  <a:pt x="12989" y="557"/>
                </a:lnTo>
                <a:lnTo>
                  <a:pt x="8570" y="0"/>
                </a:lnTo>
                <a:cubicBezTo>
                  <a:pt x="7885" y="231"/>
                  <a:pt x="7208" y="496"/>
                  <a:pt x="6538" y="79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81" name="Ovale"/>
          <p:cNvSpPr/>
          <p:nvPr/>
        </p:nvSpPr>
        <p:spPr>
          <a:xfrm>
            <a:off x="5729279" y="6082680"/>
            <a:ext cx="262553" cy="187961"/>
          </a:xfrm>
          <a:prstGeom prst="ellipse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82" name="Ovale"/>
          <p:cNvSpPr/>
          <p:nvPr/>
        </p:nvSpPr>
        <p:spPr>
          <a:xfrm>
            <a:off x="7075737" y="6025755"/>
            <a:ext cx="262553" cy="213361"/>
          </a:xfrm>
          <a:prstGeom prst="ellipse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383" name="add cell"/>
          <p:cNvSpPr txBox="1"/>
          <p:nvPr/>
        </p:nvSpPr>
        <p:spPr>
          <a:xfrm>
            <a:off x="5684813" y="5068215"/>
            <a:ext cx="828136" cy="337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add cell</a:t>
            </a:r>
          </a:p>
        </p:txBody>
      </p:sp>
      <p:sp>
        <p:nvSpPr>
          <p:cNvPr id="384" name="Ligne"/>
          <p:cNvSpPr/>
          <p:nvPr/>
        </p:nvSpPr>
        <p:spPr>
          <a:xfrm rot="1262769">
            <a:off x="5098674" y="5367527"/>
            <a:ext cx="733869" cy="212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57"/>
                </a:moveTo>
                <a:lnTo>
                  <a:pt x="1588" y="13282"/>
                </a:lnTo>
                <a:lnTo>
                  <a:pt x="3081" y="9576"/>
                </a:lnTo>
                <a:lnTo>
                  <a:pt x="4807" y="5652"/>
                </a:lnTo>
                <a:lnTo>
                  <a:pt x="7255" y="1641"/>
                </a:lnTo>
                <a:lnTo>
                  <a:pt x="9584" y="0"/>
                </a:lnTo>
                <a:lnTo>
                  <a:pt x="12337" y="18"/>
                </a:lnTo>
                <a:lnTo>
                  <a:pt x="14146" y="1830"/>
                </a:lnTo>
                <a:lnTo>
                  <a:pt x="15768" y="4312"/>
                </a:lnTo>
                <a:lnTo>
                  <a:pt x="17814" y="10180"/>
                </a:lnTo>
                <a:lnTo>
                  <a:pt x="19705" y="1578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535353"/>
            </a:solidFill>
            <a:tailEnd type="triangle"/>
          </a:ln>
          <a:effectLst>
            <a:outerShdw blurRad="38100" dist="12700" dir="4783277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385" name="flower.jpg" descr="flow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33622" y="7010400"/>
            <a:ext cx="2587542" cy="2345204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RPE1 cells"/>
          <p:cNvSpPr txBox="1"/>
          <p:nvPr/>
        </p:nvSpPr>
        <p:spPr>
          <a:xfrm>
            <a:off x="10314147" y="9380918"/>
            <a:ext cx="1764608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cells</a:t>
            </a:r>
          </a:p>
        </p:txBody>
      </p:sp>
      <p:sp>
        <p:nvSpPr>
          <p:cNvPr id="387" name="cell patterning"/>
          <p:cNvSpPr txBox="1"/>
          <p:nvPr/>
        </p:nvSpPr>
        <p:spPr>
          <a:xfrm>
            <a:off x="4836782" y="290900"/>
            <a:ext cx="3331236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cell patterning</a:t>
            </a:r>
          </a:p>
        </p:txBody>
      </p:sp>
      <p:sp>
        <p:nvSpPr>
          <p:cNvPr id="388" name="3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ro-adhesive and pro-contractile motif"/>
          <p:cNvSpPr txBox="1"/>
          <p:nvPr/>
        </p:nvSpPr>
        <p:spPr>
          <a:xfrm>
            <a:off x="2012671" y="364826"/>
            <a:ext cx="8695747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pro-adhesive and pro-contractile motif</a:t>
            </a:r>
          </a:p>
        </p:txBody>
      </p:sp>
      <p:pic>
        <p:nvPicPr>
          <p:cNvPr id="391" name="pattern1_1_zoom.jpg" descr="pattern1_1_zoo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00" y="4495800"/>
            <a:ext cx="2159000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attern2_1_zoom.jpg" descr="pattern2_1_zoo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0200" y="7150100"/>
            <a:ext cx="2159000" cy="2159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6" name="Groupe"/>
          <p:cNvGrpSpPr/>
          <p:nvPr/>
        </p:nvGrpSpPr>
        <p:grpSpPr>
          <a:xfrm>
            <a:off x="1041012" y="5149846"/>
            <a:ext cx="1004343" cy="1043744"/>
            <a:chOff x="5484" y="0"/>
            <a:chExt cx="1004342" cy="1043742"/>
          </a:xfrm>
        </p:grpSpPr>
        <p:sp>
          <p:nvSpPr>
            <p:cNvPr id="393" name="Rectangle"/>
            <p:cNvSpPr/>
            <p:nvPr/>
          </p:nvSpPr>
          <p:spPr>
            <a:xfrm rot="16200000">
              <a:off x="243645" y="255379"/>
              <a:ext cx="521872" cy="532984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4" name="Rectangle"/>
            <p:cNvSpPr/>
            <p:nvPr/>
          </p:nvSpPr>
          <p:spPr>
            <a:xfrm>
              <a:off x="5484" y="-1"/>
              <a:ext cx="269094" cy="10437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5" name="Rectangle"/>
            <p:cNvSpPr/>
            <p:nvPr/>
          </p:nvSpPr>
          <p:spPr>
            <a:xfrm>
              <a:off x="740734" y="-1"/>
              <a:ext cx="269094" cy="10437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00" name="Groupe"/>
          <p:cNvGrpSpPr/>
          <p:nvPr/>
        </p:nvGrpSpPr>
        <p:grpSpPr>
          <a:xfrm>
            <a:off x="1041533" y="7799732"/>
            <a:ext cx="1003301" cy="1008053"/>
            <a:chOff x="0" y="0"/>
            <a:chExt cx="1003299" cy="1008052"/>
          </a:xfrm>
        </p:grpSpPr>
        <p:sp>
          <p:nvSpPr>
            <p:cNvPr id="397" name="Rectangle"/>
            <p:cNvSpPr/>
            <p:nvPr/>
          </p:nvSpPr>
          <p:spPr>
            <a:xfrm rot="16200000">
              <a:off x="248716" y="270422"/>
              <a:ext cx="504027" cy="46720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8" name="Rectangle"/>
            <p:cNvSpPr/>
            <p:nvPr/>
          </p:nvSpPr>
          <p:spPr>
            <a:xfrm>
              <a:off x="0" y="0"/>
              <a:ext cx="268814" cy="100805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9" name="Rectangle"/>
            <p:cNvSpPr/>
            <p:nvPr/>
          </p:nvSpPr>
          <p:spPr>
            <a:xfrm>
              <a:off x="734486" y="0"/>
              <a:ext cx="268814" cy="100805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01" name="Rectangle"/>
          <p:cNvSpPr/>
          <p:nvPr/>
        </p:nvSpPr>
        <p:spPr>
          <a:xfrm>
            <a:off x="7013075" y="3065190"/>
            <a:ext cx="414881" cy="897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7013075" y="3470386"/>
            <a:ext cx="414881" cy="89796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3" name="M1"/>
          <p:cNvSpPr txBox="1"/>
          <p:nvPr/>
        </p:nvSpPr>
        <p:spPr>
          <a:xfrm>
            <a:off x="1299725" y="4662288"/>
            <a:ext cx="53771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M1</a:t>
            </a:r>
          </a:p>
        </p:txBody>
      </p:sp>
      <p:sp>
        <p:nvSpPr>
          <p:cNvPr id="404" name="M2"/>
          <p:cNvSpPr txBox="1"/>
          <p:nvPr/>
        </p:nvSpPr>
        <p:spPr>
          <a:xfrm>
            <a:off x="1254534" y="7381051"/>
            <a:ext cx="53771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M2</a:t>
            </a:r>
          </a:p>
        </p:txBody>
      </p:sp>
      <p:sp>
        <p:nvSpPr>
          <p:cNvPr id="405" name="d1 = 550 mJ/mm2"/>
          <p:cNvSpPr txBox="1"/>
          <p:nvPr/>
        </p:nvSpPr>
        <p:spPr>
          <a:xfrm>
            <a:off x="7500506" y="2882466"/>
            <a:ext cx="1923428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1</a:t>
            </a:r>
            <a:r>
              <a:t> </a:t>
            </a:r>
            <a:r>
              <a:rPr sz="1800" b="0"/>
              <a:t>= 550 mJ/mm</a:t>
            </a:r>
            <a:r>
              <a:rPr sz="1800" b="0" baseline="31999"/>
              <a:t>2</a:t>
            </a:r>
          </a:p>
        </p:txBody>
      </p:sp>
      <p:sp>
        <p:nvSpPr>
          <p:cNvPr id="406" name="d2 = 275 mJ/mm2"/>
          <p:cNvSpPr txBox="1"/>
          <p:nvPr/>
        </p:nvSpPr>
        <p:spPr>
          <a:xfrm>
            <a:off x="7500506" y="3297292"/>
            <a:ext cx="1923428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2</a:t>
            </a:r>
            <a:r>
              <a:t> </a:t>
            </a:r>
            <a:r>
              <a:rPr sz="1800" b="0"/>
              <a:t>= 275 mJ/mm</a:t>
            </a:r>
            <a:r>
              <a:rPr sz="1800" b="0" baseline="31999"/>
              <a:t>2</a:t>
            </a:r>
          </a:p>
        </p:txBody>
      </p:sp>
      <p:sp>
        <p:nvSpPr>
          <p:cNvPr id="407" name="TIRF imaging @488nm…"/>
          <p:cNvSpPr txBox="1"/>
          <p:nvPr/>
        </p:nvSpPr>
        <p:spPr>
          <a:xfrm>
            <a:off x="2860911" y="4164715"/>
            <a:ext cx="2521695" cy="692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algn="l" defTabSz="575249">
              <a:lnSpc>
                <a:spcPct val="120000"/>
              </a:lnSpc>
              <a:defRPr sz="1800" b="0">
                <a:latin typeface="Arial"/>
                <a:ea typeface="Arial"/>
                <a:cs typeface="Arial"/>
                <a:sym typeface="Arial"/>
              </a:defRPr>
            </a:pPr>
            <a:r>
              <a:t>TIRF imaging @488nm</a:t>
            </a:r>
          </a:p>
          <a:p>
            <a:pPr algn="l" defTabSz="575249">
              <a:lnSpc>
                <a:spcPct val="120000"/>
              </a:lnSpc>
              <a:defRPr sz="18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(HiLyte fibronectin)</a:t>
            </a:r>
          </a:p>
        </p:txBody>
      </p:sp>
      <p:sp>
        <p:nvSpPr>
          <p:cNvPr id="408" name="20μm"/>
          <p:cNvSpPr txBox="1"/>
          <p:nvPr/>
        </p:nvSpPr>
        <p:spPr>
          <a:xfrm>
            <a:off x="4193341" y="6140701"/>
            <a:ext cx="818804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20μm</a:t>
            </a:r>
          </a:p>
        </p:txBody>
      </p:sp>
      <p:grpSp>
        <p:nvGrpSpPr>
          <p:cNvPr id="412" name="Groupe"/>
          <p:cNvGrpSpPr/>
          <p:nvPr/>
        </p:nvGrpSpPr>
        <p:grpSpPr>
          <a:xfrm>
            <a:off x="3510148" y="1632771"/>
            <a:ext cx="1004343" cy="1043744"/>
            <a:chOff x="5484" y="0"/>
            <a:chExt cx="1004342" cy="1043742"/>
          </a:xfrm>
        </p:grpSpPr>
        <p:sp>
          <p:nvSpPr>
            <p:cNvPr id="409" name="Rectangle"/>
            <p:cNvSpPr/>
            <p:nvPr/>
          </p:nvSpPr>
          <p:spPr>
            <a:xfrm rot="16200000">
              <a:off x="243645" y="255379"/>
              <a:ext cx="521872" cy="532984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0" name="Rectangle"/>
            <p:cNvSpPr/>
            <p:nvPr/>
          </p:nvSpPr>
          <p:spPr>
            <a:xfrm>
              <a:off x="5484" y="-1"/>
              <a:ext cx="269094" cy="10437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1" name="Rectangle"/>
            <p:cNvSpPr/>
            <p:nvPr/>
          </p:nvSpPr>
          <p:spPr>
            <a:xfrm>
              <a:off x="740734" y="-1"/>
              <a:ext cx="269094" cy="10437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13" name="2 motifs:"/>
          <p:cNvSpPr txBox="1"/>
          <p:nvPr/>
        </p:nvSpPr>
        <p:spPr>
          <a:xfrm>
            <a:off x="2013728" y="1936587"/>
            <a:ext cx="1208671" cy="43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 motifs:</a:t>
            </a:r>
          </a:p>
        </p:txBody>
      </p:sp>
      <p:grpSp>
        <p:nvGrpSpPr>
          <p:cNvPr id="417" name="Groupe"/>
          <p:cNvGrpSpPr/>
          <p:nvPr/>
        </p:nvGrpSpPr>
        <p:grpSpPr>
          <a:xfrm>
            <a:off x="5470359" y="1668462"/>
            <a:ext cx="1003301" cy="1008053"/>
            <a:chOff x="0" y="0"/>
            <a:chExt cx="1003299" cy="1008052"/>
          </a:xfrm>
        </p:grpSpPr>
        <p:sp>
          <p:nvSpPr>
            <p:cNvPr id="414" name="Rectangle"/>
            <p:cNvSpPr/>
            <p:nvPr/>
          </p:nvSpPr>
          <p:spPr>
            <a:xfrm rot="16200000">
              <a:off x="248716" y="270422"/>
              <a:ext cx="504027" cy="46720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5" name="Rectangle"/>
            <p:cNvSpPr/>
            <p:nvPr/>
          </p:nvSpPr>
          <p:spPr>
            <a:xfrm>
              <a:off x="0" y="0"/>
              <a:ext cx="268814" cy="100805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6" name="Rectangle"/>
            <p:cNvSpPr/>
            <p:nvPr/>
          </p:nvSpPr>
          <p:spPr>
            <a:xfrm>
              <a:off x="734486" y="0"/>
              <a:ext cx="268814" cy="100805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18" name="M1"/>
          <p:cNvSpPr txBox="1"/>
          <p:nvPr/>
        </p:nvSpPr>
        <p:spPr>
          <a:xfrm>
            <a:off x="3761103" y="1084901"/>
            <a:ext cx="502432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M1</a:t>
            </a:r>
          </a:p>
        </p:txBody>
      </p:sp>
      <p:sp>
        <p:nvSpPr>
          <p:cNvPr id="419" name="&amp;"/>
          <p:cNvSpPr txBox="1"/>
          <p:nvPr/>
        </p:nvSpPr>
        <p:spPr>
          <a:xfrm>
            <a:off x="3960869" y="1936587"/>
            <a:ext cx="1208671" cy="43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&amp;</a:t>
            </a:r>
          </a:p>
        </p:txBody>
      </p:sp>
      <p:sp>
        <p:nvSpPr>
          <p:cNvPr id="420" name="M2"/>
          <p:cNvSpPr txBox="1"/>
          <p:nvPr/>
        </p:nvSpPr>
        <p:spPr>
          <a:xfrm>
            <a:off x="5720794" y="1084901"/>
            <a:ext cx="502432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M2</a:t>
            </a:r>
          </a:p>
        </p:txBody>
      </p:sp>
      <p:sp>
        <p:nvSpPr>
          <p:cNvPr id="421" name="4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</a:t>
            </a:r>
          </a:p>
        </p:txBody>
      </p:sp>
      <p:grpSp>
        <p:nvGrpSpPr>
          <p:cNvPr id="427" name="Groupe"/>
          <p:cNvGrpSpPr/>
          <p:nvPr/>
        </p:nvGrpSpPr>
        <p:grpSpPr>
          <a:xfrm>
            <a:off x="1769857" y="2941546"/>
            <a:ext cx="4531123" cy="780375"/>
            <a:chOff x="0" y="10663"/>
            <a:chExt cx="4531121" cy="780374"/>
          </a:xfrm>
        </p:grpSpPr>
        <p:sp>
          <p:nvSpPr>
            <p:cNvPr id="422" name="Rectangle"/>
            <p:cNvSpPr/>
            <p:nvPr/>
          </p:nvSpPr>
          <p:spPr>
            <a:xfrm>
              <a:off x="2068196" y="383139"/>
              <a:ext cx="414882" cy="8979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3" name="Rectangle"/>
            <p:cNvSpPr/>
            <p:nvPr/>
          </p:nvSpPr>
          <p:spPr>
            <a:xfrm>
              <a:off x="3440950" y="378911"/>
              <a:ext cx="414882" cy="89797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4" name="fibronectine surface concentration"/>
            <p:cNvSpPr/>
            <p:nvPr/>
          </p:nvSpPr>
          <p:spPr>
            <a:xfrm>
              <a:off x="0" y="428037"/>
              <a:ext cx="169641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>
                <a:lnSpc>
                  <a:spcPct val="80000"/>
                </a:lnSpc>
                <a:defRPr sz="20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fibronectine surface concentration</a:t>
              </a:r>
            </a:p>
          </p:txBody>
        </p:sp>
        <p:pic>
          <p:nvPicPr>
            <p:cNvPr id="425" name="C_0.pdf" descr="C_0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2726567" y="223448"/>
              <a:ext cx="381001" cy="329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frac_C_0_2.5.pdf" descr="frac_C_0_2.5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048521" y="10663"/>
              <a:ext cx="482601" cy="780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roupe"/>
          <p:cNvGrpSpPr/>
          <p:nvPr/>
        </p:nvGrpSpPr>
        <p:grpSpPr>
          <a:xfrm>
            <a:off x="11385301" y="5232491"/>
            <a:ext cx="805783" cy="837394"/>
            <a:chOff x="4400" y="0"/>
            <a:chExt cx="805781" cy="837392"/>
          </a:xfrm>
        </p:grpSpPr>
        <p:sp>
          <p:nvSpPr>
            <p:cNvPr id="429" name="Rectangle"/>
            <p:cNvSpPr/>
            <p:nvPr/>
          </p:nvSpPr>
          <p:spPr>
            <a:xfrm rot="16200000">
              <a:off x="195476" y="204890"/>
              <a:ext cx="418697" cy="427612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0" name="Rectangle"/>
            <p:cNvSpPr/>
            <p:nvPr/>
          </p:nvSpPr>
          <p:spPr>
            <a:xfrm>
              <a:off x="4400" y="-1"/>
              <a:ext cx="215894" cy="83739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1" name="Rectangle"/>
            <p:cNvSpPr/>
            <p:nvPr/>
          </p:nvSpPr>
          <p:spPr>
            <a:xfrm>
              <a:off x="594289" y="-1"/>
              <a:ext cx="215894" cy="83739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33" name="Motif 1"/>
          <p:cNvSpPr txBox="1"/>
          <p:nvPr/>
        </p:nvSpPr>
        <p:spPr>
          <a:xfrm>
            <a:off x="11273695" y="4701152"/>
            <a:ext cx="102899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Motif 1</a:t>
            </a:r>
          </a:p>
        </p:txBody>
      </p:sp>
      <p:sp>
        <p:nvSpPr>
          <p:cNvPr id="434" name="Flèche"/>
          <p:cNvSpPr/>
          <p:nvPr/>
        </p:nvSpPr>
        <p:spPr>
          <a:xfrm>
            <a:off x="10196817" y="5386904"/>
            <a:ext cx="675445" cy="528380"/>
          </a:xfrm>
          <a:prstGeom prst="rightArrow">
            <a:avLst>
              <a:gd name="adj1" fmla="val 33930"/>
              <a:gd name="adj2" fmla="val 59787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35" name="pro-adhesive"/>
          <p:cNvSpPr txBox="1"/>
          <p:nvPr/>
        </p:nvSpPr>
        <p:spPr>
          <a:xfrm>
            <a:off x="10782486" y="7124699"/>
            <a:ext cx="2011413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pro-adhesive</a:t>
            </a:r>
          </a:p>
        </p:txBody>
      </p:sp>
      <p:pic>
        <p:nvPicPr>
          <p:cNvPr id="436" name="cell schematic contractility.psd" descr="cell schematic contractility.ps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09413" y="2774497"/>
            <a:ext cx="3463860" cy="12514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0" name="Groupe"/>
          <p:cNvGrpSpPr/>
          <p:nvPr/>
        </p:nvGrpSpPr>
        <p:grpSpPr>
          <a:xfrm>
            <a:off x="1041012" y="5149846"/>
            <a:ext cx="1004343" cy="1043744"/>
            <a:chOff x="5484" y="0"/>
            <a:chExt cx="1004342" cy="1043742"/>
          </a:xfrm>
        </p:grpSpPr>
        <p:sp>
          <p:nvSpPr>
            <p:cNvPr id="437" name="Rectangle"/>
            <p:cNvSpPr/>
            <p:nvPr/>
          </p:nvSpPr>
          <p:spPr>
            <a:xfrm rot="16200000">
              <a:off x="243645" y="255379"/>
              <a:ext cx="521872" cy="532984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8" name="Rectangle"/>
            <p:cNvSpPr/>
            <p:nvPr/>
          </p:nvSpPr>
          <p:spPr>
            <a:xfrm>
              <a:off x="5484" y="-1"/>
              <a:ext cx="269094" cy="10437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39" name="Rectangle"/>
            <p:cNvSpPr/>
            <p:nvPr/>
          </p:nvSpPr>
          <p:spPr>
            <a:xfrm>
              <a:off x="740734" y="-1"/>
              <a:ext cx="269094" cy="10437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44" name="Groupe"/>
          <p:cNvGrpSpPr/>
          <p:nvPr/>
        </p:nvGrpSpPr>
        <p:grpSpPr>
          <a:xfrm>
            <a:off x="1041533" y="7799732"/>
            <a:ext cx="1003301" cy="1008053"/>
            <a:chOff x="0" y="0"/>
            <a:chExt cx="1003299" cy="1008052"/>
          </a:xfrm>
        </p:grpSpPr>
        <p:sp>
          <p:nvSpPr>
            <p:cNvPr id="441" name="Rectangle"/>
            <p:cNvSpPr/>
            <p:nvPr/>
          </p:nvSpPr>
          <p:spPr>
            <a:xfrm rot="16200000">
              <a:off x="248716" y="270422"/>
              <a:ext cx="504027" cy="46720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2" name="Rectangle"/>
            <p:cNvSpPr/>
            <p:nvPr/>
          </p:nvSpPr>
          <p:spPr>
            <a:xfrm>
              <a:off x="0" y="0"/>
              <a:ext cx="268814" cy="100805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43" name="Rectangle"/>
            <p:cNvSpPr/>
            <p:nvPr/>
          </p:nvSpPr>
          <p:spPr>
            <a:xfrm>
              <a:off x="734486" y="0"/>
              <a:ext cx="268814" cy="100805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45" name="M1"/>
          <p:cNvSpPr txBox="1"/>
          <p:nvPr/>
        </p:nvSpPr>
        <p:spPr>
          <a:xfrm>
            <a:off x="1299725" y="4662288"/>
            <a:ext cx="537717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M1</a:t>
            </a:r>
          </a:p>
        </p:txBody>
      </p:sp>
      <p:sp>
        <p:nvSpPr>
          <p:cNvPr id="446" name="M2"/>
          <p:cNvSpPr txBox="1"/>
          <p:nvPr/>
        </p:nvSpPr>
        <p:spPr>
          <a:xfrm>
            <a:off x="1254534" y="7381051"/>
            <a:ext cx="53771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M2</a:t>
            </a:r>
          </a:p>
        </p:txBody>
      </p:sp>
      <p:pic>
        <p:nvPicPr>
          <p:cNvPr id="447" name="pro_im3.jpg" descr="pro_im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870200" y="4508500"/>
            <a:ext cx="2159000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pro_im4.jpg" descr="pro_im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5219700" y="4508500"/>
            <a:ext cx="2159000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pro_im5.jpg" descr="pro_im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7569200" y="4508500"/>
            <a:ext cx="2159000" cy="215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TIRF imaging @488 &amp; 561nm on fixed REP1 cells"/>
          <p:cNvSpPr txBox="1"/>
          <p:nvPr/>
        </p:nvSpPr>
        <p:spPr>
          <a:xfrm>
            <a:off x="2984233" y="4142538"/>
            <a:ext cx="5372762" cy="37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l" defTabSz="575249">
              <a:defRPr sz="18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TIRF imaging @488 &amp; 561nm on fixed REP1 cells</a:t>
            </a:r>
          </a:p>
        </p:txBody>
      </p:sp>
      <p:sp>
        <p:nvSpPr>
          <p:cNvPr id="451" name="AlexaFluor488 phalloidin"/>
          <p:cNvSpPr txBox="1"/>
          <p:nvPr/>
        </p:nvSpPr>
        <p:spPr>
          <a:xfrm>
            <a:off x="3536071" y="6734330"/>
            <a:ext cx="2353129" cy="337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AlexaFluor488 phalloidin</a:t>
            </a:r>
          </a:p>
        </p:txBody>
      </p:sp>
      <p:sp>
        <p:nvSpPr>
          <p:cNvPr id="452" name="paxillin immunolabeling (AlexaFluor568)"/>
          <p:cNvSpPr txBox="1"/>
          <p:nvPr/>
        </p:nvSpPr>
        <p:spPr>
          <a:xfrm>
            <a:off x="6638711" y="6731237"/>
            <a:ext cx="3787137" cy="337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paxillin immunolabeling (AlexaFluor568) </a:t>
            </a:r>
          </a:p>
        </p:txBody>
      </p:sp>
      <p:pic>
        <p:nvPicPr>
          <p:cNvPr id="453" name="non_pro_im2.jpg" descr="non_pro_im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2870200" y="7150100"/>
            <a:ext cx="2159000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non_pro_im4.jpg" descr="non_pro_im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219700" y="7150100"/>
            <a:ext cx="2159000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non_pro_im5.jpg" descr="non_pro_im5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7569200" y="7150100"/>
            <a:ext cx="2159000" cy="215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Ligne"/>
          <p:cNvSpPr/>
          <p:nvPr/>
        </p:nvSpPr>
        <p:spPr>
          <a:xfrm>
            <a:off x="3154231" y="6902831"/>
            <a:ext cx="339913" cy="1"/>
          </a:xfrm>
          <a:prstGeom prst="line">
            <a:avLst/>
          </a:prstGeom>
          <a:ln w="63500">
            <a:solidFill>
              <a:srgbClr val="00D82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57" name="Ligne"/>
          <p:cNvSpPr/>
          <p:nvPr/>
        </p:nvSpPr>
        <p:spPr>
          <a:xfrm>
            <a:off x="6217361" y="6915531"/>
            <a:ext cx="339913" cy="1"/>
          </a:xfrm>
          <a:prstGeom prst="line">
            <a:avLst/>
          </a:prstGeom>
          <a:ln w="63500">
            <a:solidFill>
              <a:srgbClr val="D80200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58" name="Ligne"/>
          <p:cNvSpPr/>
          <p:nvPr/>
        </p:nvSpPr>
        <p:spPr>
          <a:xfrm>
            <a:off x="8764177" y="6554546"/>
            <a:ext cx="819380" cy="1"/>
          </a:xfrm>
          <a:prstGeom prst="line">
            <a:avLst/>
          </a:prstGeom>
          <a:ln w="63500">
            <a:solidFill>
              <a:srgbClr val="FFFFFF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59" name="Ligne"/>
          <p:cNvSpPr/>
          <p:nvPr/>
        </p:nvSpPr>
        <p:spPr>
          <a:xfrm>
            <a:off x="6456760" y="6554546"/>
            <a:ext cx="819381" cy="1"/>
          </a:xfrm>
          <a:prstGeom prst="line">
            <a:avLst/>
          </a:prstGeom>
          <a:ln w="63500">
            <a:solidFill>
              <a:srgbClr val="FFFFFF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60" name="Ligne"/>
          <p:cNvSpPr/>
          <p:nvPr/>
        </p:nvSpPr>
        <p:spPr>
          <a:xfrm>
            <a:off x="4089602" y="6554546"/>
            <a:ext cx="819380" cy="1"/>
          </a:xfrm>
          <a:prstGeom prst="line">
            <a:avLst/>
          </a:prstGeom>
          <a:ln w="63500">
            <a:solidFill>
              <a:srgbClr val="FFFFFF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61" name="Ligne"/>
          <p:cNvSpPr/>
          <p:nvPr/>
        </p:nvSpPr>
        <p:spPr>
          <a:xfrm>
            <a:off x="8753306" y="9125328"/>
            <a:ext cx="819380" cy="1"/>
          </a:xfrm>
          <a:prstGeom prst="line">
            <a:avLst/>
          </a:prstGeom>
          <a:ln w="63500">
            <a:solidFill>
              <a:srgbClr val="FFFFFF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62" name="Ligne"/>
          <p:cNvSpPr/>
          <p:nvPr/>
        </p:nvSpPr>
        <p:spPr>
          <a:xfrm>
            <a:off x="6456760" y="9125328"/>
            <a:ext cx="819381" cy="1"/>
          </a:xfrm>
          <a:prstGeom prst="line">
            <a:avLst/>
          </a:prstGeom>
          <a:ln w="63500">
            <a:solidFill>
              <a:srgbClr val="FFFFFF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63" name="Ligne"/>
          <p:cNvSpPr/>
          <p:nvPr/>
        </p:nvSpPr>
        <p:spPr>
          <a:xfrm>
            <a:off x="4078731" y="9125328"/>
            <a:ext cx="819380" cy="1"/>
          </a:xfrm>
          <a:prstGeom prst="line">
            <a:avLst/>
          </a:prstGeom>
          <a:ln w="63500">
            <a:solidFill>
              <a:srgbClr val="FFFFFF"/>
            </a:solidFill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464" name="20μm"/>
          <p:cNvSpPr txBox="1"/>
          <p:nvPr/>
        </p:nvSpPr>
        <p:spPr>
          <a:xfrm>
            <a:off x="8764465" y="6121149"/>
            <a:ext cx="818804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20μm</a:t>
            </a:r>
          </a:p>
        </p:txBody>
      </p:sp>
      <p:sp>
        <p:nvSpPr>
          <p:cNvPr id="465" name="20μm"/>
          <p:cNvSpPr txBox="1"/>
          <p:nvPr/>
        </p:nvSpPr>
        <p:spPr>
          <a:xfrm>
            <a:off x="8764465" y="8713677"/>
            <a:ext cx="818804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20μm</a:t>
            </a:r>
          </a:p>
        </p:txBody>
      </p:sp>
      <p:sp>
        <p:nvSpPr>
          <p:cNvPr id="466" name="pro-contractile"/>
          <p:cNvSpPr txBox="1"/>
          <p:nvPr/>
        </p:nvSpPr>
        <p:spPr>
          <a:xfrm>
            <a:off x="10664095" y="6285682"/>
            <a:ext cx="2248199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pro-contractile</a:t>
            </a:r>
          </a:p>
        </p:txBody>
      </p:sp>
      <p:sp>
        <p:nvSpPr>
          <p:cNvPr id="467" name="and"/>
          <p:cNvSpPr txBox="1"/>
          <p:nvPr/>
        </p:nvSpPr>
        <p:spPr>
          <a:xfrm>
            <a:off x="11476770" y="6691917"/>
            <a:ext cx="622846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and</a:t>
            </a:r>
          </a:p>
        </p:txBody>
      </p:sp>
      <p:sp>
        <p:nvSpPr>
          <p:cNvPr id="468" name="pro-adhesive and pro-contractile motif"/>
          <p:cNvSpPr txBox="1"/>
          <p:nvPr/>
        </p:nvSpPr>
        <p:spPr>
          <a:xfrm>
            <a:off x="2012671" y="364826"/>
            <a:ext cx="8695747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pro-adhesive and pro-contractile motif</a:t>
            </a:r>
          </a:p>
        </p:txBody>
      </p:sp>
      <p:sp>
        <p:nvSpPr>
          <p:cNvPr id="469" name="4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</a:t>
            </a:r>
          </a:p>
        </p:txBody>
      </p:sp>
      <p:sp>
        <p:nvSpPr>
          <p:cNvPr id="470" name="Ligne"/>
          <p:cNvSpPr/>
          <p:nvPr/>
        </p:nvSpPr>
        <p:spPr>
          <a:xfrm flipV="1">
            <a:off x="9737849" y="3399590"/>
            <a:ext cx="885609" cy="321982"/>
          </a:xfrm>
          <a:prstGeom prst="line">
            <a:avLst/>
          </a:prstGeom>
          <a:ln w="4445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1" name="Ligne"/>
          <p:cNvSpPr/>
          <p:nvPr/>
        </p:nvSpPr>
        <p:spPr>
          <a:xfrm flipV="1">
            <a:off x="10281331" y="3470385"/>
            <a:ext cx="462869" cy="251187"/>
          </a:xfrm>
          <a:prstGeom prst="line">
            <a:avLst/>
          </a:prstGeom>
          <a:ln w="4445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2" name="Ligne"/>
          <p:cNvSpPr/>
          <p:nvPr/>
        </p:nvSpPr>
        <p:spPr>
          <a:xfrm flipV="1">
            <a:off x="10872262" y="3503725"/>
            <a:ext cx="55172" cy="197379"/>
          </a:xfrm>
          <a:prstGeom prst="line">
            <a:avLst/>
          </a:prstGeom>
          <a:ln w="4445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3" name="Ligne"/>
          <p:cNvSpPr/>
          <p:nvPr/>
        </p:nvSpPr>
        <p:spPr>
          <a:xfrm flipH="1" flipV="1">
            <a:off x="11160513" y="3455699"/>
            <a:ext cx="826238" cy="264486"/>
          </a:xfrm>
          <a:prstGeom prst="line">
            <a:avLst/>
          </a:prstGeom>
          <a:ln w="4445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477" name="Groupe"/>
          <p:cNvGrpSpPr/>
          <p:nvPr/>
        </p:nvGrpSpPr>
        <p:grpSpPr>
          <a:xfrm>
            <a:off x="3510147" y="1632771"/>
            <a:ext cx="1004344" cy="1043744"/>
            <a:chOff x="5484" y="0"/>
            <a:chExt cx="1004342" cy="1043742"/>
          </a:xfrm>
        </p:grpSpPr>
        <p:sp>
          <p:nvSpPr>
            <p:cNvPr id="474" name="Rectangle"/>
            <p:cNvSpPr/>
            <p:nvPr/>
          </p:nvSpPr>
          <p:spPr>
            <a:xfrm rot="16200000">
              <a:off x="243645" y="255379"/>
              <a:ext cx="521872" cy="532984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5" name="Rectangle"/>
            <p:cNvSpPr/>
            <p:nvPr/>
          </p:nvSpPr>
          <p:spPr>
            <a:xfrm>
              <a:off x="5484" y="-1"/>
              <a:ext cx="269094" cy="10437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76" name="Rectangle"/>
            <p:cNvSpPr/>
            <p:nvPr/>
          </p:nvSpPr>
          <p:spPr>
            <a:xfrm>
              <a:off x="740734" y="-1"/>
              <a:ext cx="269094" cy="104374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78" name="2 motifs:"/>
          <p:cNvSpPr txBox="1"/>
          <p:nvPr/>
        </p:nvSpPr>
        <p:spPr>
          <a:xfrm>
            <a:off x="2013728" y="1936587"/>
            <a:ext cx="1208671" cy="43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 motifs:</a:t>
            </a:r>
          </a:p>
        </p:txBody>
      </p:sp>
      <p:grpSp>
        <p:nvGrpSpPr>
          <p:cNvPr id="482" name="Groupe"/>
          <p:cNvGrpSpPr/>
          <p:nvPr/>
        </p:nvGrpSpPr>
        <p:grpSpPr>
          <a:xfrm>
            <a:off x="5470359" y="1668462"/>
            <a:ext cx="1003301" cy="1008053"/>
            <a:chOff x="0" y="0"/>
            <a:chExt cx="1003299" cy="1008052"/>
          </a:xfrm>
        </p:grpSpPr>
        <p:sp>
          <p:nvSpPr>
            <p:cNvPr id="479" name="Rectangle"/>
            <p:cNvSpPr/>
            <p:nvPr/>
          </p:nvSpPr>
          <p:spPr>
            <a:xfrm rot="16200000">
              <a:off x="248716" y="270422"/>
              <a:ext cx="504027" cy="46720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0" name="Rectangle"/>
            <p:cNvSpPr/>
            <p:nvPr/>
          </p:nvSpPr>
          <p:spPr>
            <a:xfrm>
              <a:off x="0" y="0"/>
              <a:ext cx="268814" cy="100805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1" name="Rectangle"/>
            <p:cNvSpPr/>
            <p:nvPr/>
          </p:nvSpPr>
          <p:spPr>
            <a:xfrm>
              <a:off x="734486" y="0"/>
              <a:ext cx="268814" cy="1008053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483" name="M1"/>
          <p:cNvSpPr txBox="1"/>
          <p:nvPr/>
        </p:nvSpPr>
        <p:spPr>
          <a:xfrm>
            <a:off x="3761103" y="1084901"/>
            <a:ext cx="502432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M1</a:t>
            </a:r>
          </a:p>
        </p:txBody>
      </p:sp>
      <p:sp>
        <p:nvSpPr>
          <p:cNvPr id="484" name="&amp;"/>
          <p:cNvSpPr txBox="1"/>
          <p:nvPr/>
        </p:nvSpPr>
        <p:spPr>
          <a:xfrm>
            <a:off x="3960869" y="1936587"/>
            <a:ext cx="1208670" cy="43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&amp;</a:t>
            </a:r>
          </a:p>
        </p:txBody>
      </p:sp>
      <p:sp>
        <p:nvSpPr>
          <p:cNvPr id="485" name="M2"/>
          <p:cNvSpPr txBox="1"/>
          <p:nvPr/>
        </p:nvSpPr>
        <p:spPr>
          <a:xfrm>
            <a:off x="5720794" y="1084901"/>
            <a:ext cx="502432" cy="422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M2</a:t>
            </a:r>
          </a:p>
        </p:txBody>
      </p:sp>
      <p:grpSp>
        <p:nvGrpSpPr>
          <p:cNvPr id="491" name="Groupe"/>
          <p:cNvGrpSpPr/>
          <p:nvPr/>
        </p:nvGrpSpPr>
        <p:grpSpPr>
          <a:xfrm>
            <a:off x="1769857" y="2941546"/>
            <a:ext cx="4531123" cy="780375"/>
            <a:chOff x="0" y="10663"/>
            <a:chExt cx="4531121" cy="780374"/>
          </a:xfrm>
        </p:grpSpPr>
        <p:sp>
          <p:nvSpPr>
            <p:cNvPr id="486" name="Rectangle"/>
            <p:cNvSpPr/>
            <p:nvPr/>
          </p:nvSpPr>
          <p:spPr>
            <a:xfrm>
              <a:off x="2068196" y="383139"/>
              <a:ext cx="414882" cy="8979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7" name="Rectangle"/>
            <p:cNvSpPr/>
            <p:nvPr/>
          </p:nvSpPr>
          <p:spPr>
            <a:xfrm>
              <a:off x="3440950" y="378911"/>
              <a:ext cx="414882" cy="89797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88" name="fibronectine surface concentration"/>
            <p:cNvSpPr/>
            <p:nvPr/>
          </p:nvSpPr>
          <p:spPr>
            <a:xfrm>
              <a:off x="0" y="428037"/>
              <a:ext cx="169641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>
                <a:lnSpc>
                  <a:spcPct val="80000"/>
                </a:lnSpc>
                <a:defRPr sz="20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fibronectine surface concentration</a:t>
              </a:r>
            </a:p>
          </p:txBody>
        </p:sp>
        <p:pic>
          <p:nvPicPr>
            <p:cNvPr id="489" name="C_0.pdf" descr="C_0.pdf"/>
            <p:cNvPicPr>
              <a:picLocks noChangeAspect="1"/>
            </p:cNvPicPr>
            <p:nvPr/>
          </p:nvPicPr>
          <p:blipFill>
            <a:blip r:embed="rId9">
              <a:extLst/>
            </a:blip>
            <a:srcRect/>
            <a:stretch>
              <a:fillRect/>
            </a:stretch>
          </p:blipFill>
          <p:spPr>
            <a:xfrm>
              <a:off x="2726567" y="223448"/>
              <a:ext cx="381001" cy="329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frac_C_0_2.5.pdf" descr="frac_C_0_2.5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048521" y="10663"/>
              <a:ext cx="482601" cy="780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2" name="Rectangle"/>
          <p:cNvSpPr/>
          <p:nvPr/>
        </p:nvSpPr>
        <p:spPr>
          <a:xfrm>
            <a:off x="7013075" y="3065190"/>
            <a:ext cx="414881" cy="897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3" name="Rectangle"/>
          <p:cNvSpPr/>
          <p:nvPr/>
        </p:nvSpPr>
        <p:spPr>
          <a:xfrm>
            <a:off x="7013075" y="3470386"/>
            <a:ext cx="414881" cy="89797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94" name="d1 = 550 mJ/mm2"/>
          <p:cNvSpPr txBox="1"/>
          <p:nvPr/>
        </p:nvSpPr>
        <p:spPr>
          <a:xfrm>
            <a:off x="7500505" y="2882466"/>
            <a:ext cx="1923429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1</a:t>
            </a:r>
            <a:r>
              <a:t> </a:t>
            </a:r>
            <a:r>
              <a:rPr sz="1800" b="0"/>
              <a:t>= 550 mJ/mm</a:t>
            </a:r>
            <a:r>
              <a:rPr sz="1800" b="0" baseline="31999"/>
              <a:t>2</a:t>
            </a:r>
          </a:p>
        </p:txBody>
      </p:sp>
      <p:sp>
        <p:nvSpPr>
          <p:cNvPr id="495" name="d2 = 275 mJ/mm2"/>
          <p:cNvSpPr txBox="1"/>
          <p:nvPr/>
        </p:nvSpPr>
        <p:spPr>
          <a:xfrm>
            <a:off x="7500505" y="3297292"/>
            <a:ext cx="1923429" cy="39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d</a:t>
            </a:r>
            <a:r>
              <a:rPr baseline="-5999"/>
              <a:t>2</a:t>
            </a:r>
            <a:r>
              <a:t> </a:t>
            </a:r>
            <a:r>
              <a:rPr sz="1800" b="0"/>
              <a:t>= 275 mJ/mm</a:t>
            </a:r>
            <a:r>
              <a:rPr sz="1800" b="0" baseline="31999"/>
              <a:t>2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wo connected motifs M1 and M2"/>
          <p:cNvSpPr txBox="1"/>
          <p:nvPr/>
        </p:nvSpPr>
        <p:spPr>
          <a:xfrm>
            <a:off x="865993" y="2076916"/>
            <a:ext cx="2599607" cy="76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Two connected motifs M1 and M2</a:t>
            </a:r>
          </a:p>
        </p:txBody>
      </p:sp>
      <p:grpSp>
        <p:nvGrpSpPr>
          <p:cNvPr id="507" name="Groupe"/>
          <p:cNvGrpSpPr/>
          <p:nvPr/>
        </p:nvGrpSpPr>
        <p:grpSpPr>
          <a:xfrm>
            <a:off x="3801928" y="1957783"/>
            <a:ext cx="2473269" cy="1004578"/>
            <a:chOff x="0" y="0"/>
            <a:chExt cx="2473268" cy="1004577"/>
          </a:xfrm>
        </p:grpSpPr>
        <p:sp>
          <p:nvSpPr>
            <p:cNvPr id="498" name="Rectangle"/>
            <p:cNvSpPr/>
            <p:nvPr/>
          </p:nvSpPr>
          <p:spPr>
            <a:xfrm>
              <a:off x="753049" y="401830"/>
              <a:ext cx="720428" cy="200917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502" name="Groupe"/>
            <p:cNvGrpSpPr/>
            <p:nvPr/>
          </p:nvGrpSpPr>
          <p:grpSpPr>
            <a:xfrm rot="16200000">
              <a:off x="2367" y="-1"/>
              <a:ext cx="999843" cy="1004578"/>
              <a:chOff x="5460" y="0"/>
              <a:chExt cx="999841" cy="1004577"/>
            </a:xfrm>
          </p:grpSpPr>
          <p:sp>
            <p:nvSpPr>
              <p:cNvPr id="499" name="Rectangle"/>
              <p:cNvSpPr/>
              <p:nvPr/>
            </p:nvSpPr>
            <p:spPr>
              <a:xfrm rot="16200000">
                <a:off x="251175" y="236991"/>
                <a:ext cx="502289" cy="530595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0" name="Rectangle"/>
              <p:cNvSpPr/>
              <p:nvPr/>
            </p:nvSpPr>
            <p:spPr>
              <a:xfrm>
                <a:off x="5460" y="0"/>
                <a:ext cx="267888" cy="100457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1" name="Rectangle"/>
              <p:cNvSpPr/>
              <p:nvPr/>
            </p:nvSpPr>
            <p:spPr>
              <a:xfrm>
                <a:off x="737414" y="0"/>
                <a:ext cx="267888" cy="100457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506" name="Groupe"/>
            <p:cNvGrpSpPr/>
            <p:nvPr/>
          </p:nvGrpSpPr>
          <p:grpSpPr>
            <a:xfrm>
              <a:off x="1473426" y="0"/>
              <a:ext cx="999843" cy="1004578"/>
              <a:chOff x="0" y="0"/>
              <a:chExt cx="999841" cy="1004577"/>
            </a:xfrm>
          </p:grpSpPr>
          <p:sp>
            <p:nvSpPr>
              <p:cNvPr id="503" name="Rectangle"/>
              <p:cNvSpPr/>
              <p:nvPr/>
            </p:nvSpPr>
            <p:spPr>
              <a:xfrm rot="16200000">
                <a:off x="247859" y="269490"/>
                <a:ext cx="502289" cy="46559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4" name="Rectangle"/>
              <p:cNvSpPr/>
              <p:nvPr/>
            </p:nvSpPr>
            <p:spPr>
              <a:xfrm>
                <a:off x="0" y="0"/>
                <a:ext cx="267888" cy="100457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5" name="Rectangle"/>
              <p:cNvSpPr/>
              <p:nvPr/>
            </p:nvSpPr>
            <p:spPr>
              <a:xfrm>
                <a:off x="731954" y="0"/>
                <a:ext cx="267888" cy="100457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508" name="M 1"/>
          <p:cNvSpPr txBox="1"/>
          <p:nvPr/>
        </p:nvSpPr>
        <p:spPr>
          <a:xfrm>
            <a:off x="3987923" y="1528011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509" name="M 2"/>
          <p:cNvSpPr txBox="1"/>
          <p:nvPr/>
        </p:nvSpPr>
        <p:spPr>
          <a:xfrm>
            <a:off x="5427399" y="1528011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510" name="asymmetric pattern"/>
          <p:cNvSpPr txBox="1"/>
          <p:nvPr/>
        </p:nvSpPr>
        <p:spPr>
          <a:xfrm>
            <a:off x="3900655" y="986236"/>
            <a:ext cx="2503333" cy="436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asymmetric pattern</a:t>
            </a:r>
          </a:p>
        </p:txBody>
      </p:sp>
      <p:sp>
        <p:nvSpPr>
          <p:cNvPr id="511" name="Ligne"/>
          <p:cNvSpPr/>
          <p:nvPr/>
        </p:nvSpPr>
        <p:spPr>
          <a:xfrm>
            <a:off x="3775263" y="3158350"/>
            <a:ext cx="252659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512" name="Ligne"/>
          <p:cNvSpPr/>
          <p:nvPr/>
        </p:nvSpPr>
        <p:spPr>
          <a:xfrm flipV="1">
            <a:off x="6433844" y="1957783"/>
            <a:ext cx="1" cy="98712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513" name="30 μm"/>
          <p:cNvSpPr txBox="1"/>
          <p:nvPr/>
        </p:nvSpPr>
        <p:spPr>
          <a:xfrm>
            <a:off x="6486642" y="2253702"/>
            <a:ext cx="911783" cy="41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lnSpc>
                <a:spcPct val="80000"/>
              </a:lnSpc>
              <a:defRPr sz="2000" b="0"/>
            </a:lvl1pPr>
          </a:lstStyle>
          <a:p>
            <a:r>
              <a:t>30 μm</a:t>
            </a:r>
          </a:p>
        </p:txBody>
      </p:sp>
      <p:sp>
        <p:nvSpPr>
          <p:cNvPr id="514" name="75 μm"/>
          <p:cNvSpPr txBox="1"/>
          <p:nvPr/>
        </p:nvSpPr>
        <p:spPr>
          <a:xfrm>
            <a:off x="4582672" y="3179490"/>
            <a:ext cx="911782" cy="412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defTabSz="575249">
              <a:lnSpc>
                <a:spcPct val="80000"/>
              </a:lnSpc>
              <a:defRPr sz="2000" b="0"/>
            </a:lvl1pPr>
          </a:lstStyle>
          <a:p>
            <a:r>
              <a:t>75 μm</a:t>
            </a:r>
          </a:p>
        </p:txBody>
      </p:sp>
      <p:sp>
        <p:nvSpPr>
          <p:cNvPr id="515" name="Two-state micropattern system"/>
          <p:cNvSpPr txBox="1"/>
          <p:nvPr/>
        </p:nvSpPr>
        <p:spPr>
          <a:xfrm>
            <a:off x="2959935" y="210640"/>
            <a:ext cx="7084930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Two-state micropattern system</a:t>
            </a:r>
          </a:p>
        </p:txBody>
      </p:sp>
      <p:sp>
        <p:nvSpPr>
          <p:cNvPr id="516" name="Rectangle"/>
          <p:cNvSpPr/>
          <p:nvPr/>
        </p:nvSpPr>
        <p:spPr>
          <a:xfrm>
            <a:off x="8188764" y="2406448"/>
            <a:ext cx="414881" cy="897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7" name="Rectangle"/>
          <p:cNvSpPr/>
          <p:nvPr/>
        </p:nvSpPr>
        <p:spPr>
          <a:xfrm>
            <a:off x="9615385" y="2406448"/>
            <a:ext cx="414882" cy="89797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8" name="fibronectine surface concentration"/>
          <p:cNvSpPr txBox="1"/>
          <p:nvPr/>
        </p:nvSpPr>
        <p:spPr>
          <a:xfrm>
            <a:off x="7492627" y="1546645"/>
            <a:ext cx="4319123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fibronectine surface concentration</a:t>
            </a:r>
          </a:p>
        </p:txBody>
      </p:sp>
      <p:pic>
        <p:nvPicPr>
          <p:cNvPr id="519" name="C_0.pdf" descr="C_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8914" y="2286643"/>
            <a:ext cx="381001" cy="329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frac_C_0_2.5.pdf" descr="frac_C_0_2.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1652" y="2023059"/>
            <a:ext cx="482601" cy="780375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5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</a:t>
            </a:r>
          </a:p>
        </p:txBody>
      </p:sp>
      <p:grpSp>
        <p:nvGrpSpPr>
          <p:cNvPr id="527" name="Groupe"/>
          <p:cNvGrpSpPr/>
          <p:nvPr/>
        </p:nvGrpSpPr>
        <p:grpSpPr>
          <a:xfrm>
            <a:off x="1936705" y="2164425"/>
            <a:ext cx="4402977" cy="3278285"/>
            <a:chOff x="0" y="0"/>
            <a:chExt cx="4402975" cy="3278284"/>
          </a:xfrm>
        </p:grpSpPr>
        <p:grpSp>
          <p:nvGrpSpPr>
            <p:cNvPr id="525" name="Groupe"/>
            <p:cNvGrpSpPr/>
            <p:nvPr/>
          </p:nvGrpSpPr>
          <p:grpSpPr>
            <a:xfrm>
              <a:off x="2349574" y="0"/>
              <a:ext cx="700845" cy="591293"/>
              <a:chOff x="0" y="0"/>
              <a:chExt cx="700843" cy="591292"/>
            </a:xfrm>
          </p:grpSpPr>
          <p:sp>
            <p:nvSpPr>
              <p:cNvPr id="522" name="Figure"/>
              <p:cNvSpPr/>
              <p:nvPr/>
            </p:nvSpPr>
            <p:spPr>
              <a:xfrm>
                <a:off x="0" y="0"/>
                <a:ext cx="700844" cy="541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38" y="793"/>
                    </a:moveTo>
                    <a:cubicBezTo>
                      <a:pt x="5195" y="1389"/>
                      <a:pt x="3888" y="2115"/>
                      <a:pt x="2629" y="2964"/>
                    </a:cubicBezTo>
                    <a:lnTo>
                      <a:pt x="0" y="7697"/>
                    </a:lnTo>
                    <a:lnTo>
                      <a:pt x="735" y="14421"/>
                    </a:lnTo>
                    <a:lnTo>
                      <a:pt x="1508" y="18388"/>
                    </a:lnTo>
                    <a:lnTo>
                      <a:pt x="4160" y="20205"/>
                    </a:lnTo>
                    <a:lnTo>
                      <a:pt x="10412" y="21600"/>
                    </a:lnTo>
                    <a:lnTo>
                      <a:pt x="16965" y="20918"/>
                    </a:lnTo>
                    <a:lnTo>
                      <a:pt x="20086" y="19210"/>
                    </a:lnTo>
                    <a:lnTo>
                      <a:pt x="21600" y="15154"/>
                    </a:lnTo>
                    <a:lnTo>
                      <a:pt x="21121" y="10783"/>
                    </a:lnTo>
                    <a:lnTo>
                      <a:pt x="17330" y="4455"/>
                    </a:lnTo>
                    <a:lnTo>
                      <a:pt x="12989" y="557"/>
                    </a:lnTo>
                    <a:lnTo>
                      <a:pt x="8570" y="0"/>
                    </a:lnTo>
                    <a:cubicBezTo>
                      <a:pt x="7885" y="231"/>
                      <a:pt x="7208" y="496"/>
                      <a:pt x="6538" y="793"/>
                    </a:cubicBezTo>
                    <a:close/>
                  </a:path>
                </a:pathLst>
              </a:custGeom>
              <a:solidFill>
                <a:srgbClr val="FFFFFF">
                  <a:alpha val="80633"/>
                </a:srgbClr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523" name="Ovale"/>
              <p:cNvSpPr/>
              <p:nvPr/>
            </p:nvSpPr>
            <p:spPr>
              <a:xfrm>
                <a:off x="179660" y="151553"/>
                <a:ext cx="262553" cy="213361"/>
              </a:xfrm>
              <a:prstGeom prst="ellipse">
                <a:avLst/>
              </a:prstGeom>
              <a:solidFill>
                <a:srgbClr val="A7A7A7">
                  <a:alpha val="8063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524" name="cell"/>
              <p:cNvSpPr txBox="1"/>
              <p:nvPr/>
            </p:nvSpPr>
            <p:spPr>
              <a:xfrm>
                <a:off x="239004" y="254290"/>
                <a:ext cx="432650" cy="3370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7524" tIns="57524" rIns="57524" bIns="57524" numCol="1" anchor="t">
                <a:spAutoFit/>
              </a:bodyPr>
              <a:lstStyle>
                <a:lvl1pPr algn="l" defTabSz="575249">
                  <a:defRPr sz="16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cell</a:t>
                </a:r>
              </a:p>
            </p:txBody>
          </p:sp>
        </p:grpSp>
        <p:sp>
          <p:nvSpPr>
            <p:cNvPr id="526" name="data recording (48h)…"/>
            <p:cNvSpPr txBox="1"/>
            <p:nvPr/>
          </p:nvSpPr>
          <p:spPr>
            <a:xfrm>
              <a:off x="0" y="1851574"/>
              <a:ext cx="4402976" cy="1426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524" tIns="57524" rIns="57524" bIns="57524" numCol="1" anchor="t">
              <a:spAutoFit/>
            </a:bodyPr>
            <a:lstStyle/>
            <a:p>
              <a:pPr algn="r" defTabSz="575249">
                <a:defRPr sz="2200" b="0">
                  <a:latin typeface="Arial"/>
                  <a:ea typeface="Arial"/>
                  <a:cs typeface="Arial"/>
                  <a:sym typeface="Arial"/>
                </a:defRPr>
              </a:pPr>
              <a:r>
                <a:t>data recording (48h)</a:t>
              </a:r>
            </a:p>
            <a:p>
              <a:pPr algn="r" defTabSz="575249">
                <a:defRPr sz="2200" b="0">
                  <a:latin typeface="Arial"/>
                  <a:ea typeface="Arial"/>
                  <a:cs typeface="Arial"/>
                  <a:sym typeface="Arial"/>
                </a:defRPr>
              </a:pPr>
              <a:r>
                <a:t>acquisition rate: every 10mn</a:t>
              </a:r>
            </a:p>
            <a:p>
              <a:pPr algn="r" defTabSz="575249">
                <a:defRPr sz="2200" b="0">
                  <a:latin typeface="Arial"/>
                  <a:ea typeface="Arial"/>
                  <a:cs typeface="Arial"/>
                  <a:sym typeface="Arial"/>
                </a:defRPr>
              </a:pPr>
              <a:r>
                <a:t>10x objective</a:t>
              </a:r>
            </a:p>
            <a:p>
              <a:pPr algn="r" defTabSz="575249">
                <a:defRPr sz="2200" b="0">
                  <a:latin typeface="Arial"/>
                  <a:ea typeface="Arial"/>
                  <a:cs typeface="Arial"/>
                  <a:sym typeface="Arial"/>
                </a:defRPr>
              </a:pPr>
              <a:r>
                <a:t>@ 37°C &amp; 5% CO</a:t>
              </a:r>
              <a:r>
                <a:rPr baseline="-5999"/>
                <a:t>2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Ligne"/>
          <p:cNvSpPr/>
          <p:nvPr/>
        </p:nvSpPr>
        <p:spPr>
          <a:xfrm>
            <a:off x="7960418" y="5054600"/>
            <a:ext cx="508754" cy="0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0" name="Ligne"/>
          <p:cNvSpPr/>
          <p:nvPr/>
        </p:nvSpPr>
        <p:spPr>
          <a:xfrm>
            <a:off x="11523762" y="5054600"/>
            <a:ext cx="508754" cy="0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1" name="Ligne"/>
          <p:cNvSpPr/>
          <p:nvPr/>
        </p:nvSpPr>
        <p:spPr>
          <a:xfrm>
            <a:off x="11523762" y="7953924"/>
            <a:ext cx="508754" cy="1"/>
          </a:xfrm>
          <a:prstGeom prst="line">
            <a:avLst/>
          </a:prstGeom>
          <a:ln w="762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32" name="RPE1 cell tracking on 2-state micropattern"/>
          <p:cNvSpPr txBox="1"/>
          <p:nvPr/>
        </p:nvSpPr>
        <p:spPr>
          <a:xfrm>
            <a:off x="1660666" y="284941"/>
            <a:ext cx="9683469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 tracking on 2-state micropattern</a:t>
            </a:r>
          </a:p>
        </p:txBody>
      </p:sp>
      <p:pic>
        <p:nvPicPr>
          <p:cNvPr id="533" name="Fluo.mov" descr="Fluo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52400" y="6340126"/>
            <a:ext cx="12700000" cy="2932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Ph.mov" descr="Ph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52400" y="3197337"/>
            <a:ext cx="12700000" cy="2932428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phase contrast"/>
          <p:cNvSpPr txBox="1"/>
          <p:nvPr/>
        </p:nvSpPr>
        <p:spPr>
          <a:xfrm>
            <a:off x="5409964" y="3248137"/>
            <a:ext cx="2613498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phase contrast</a:t>
            </a:r>
          </a:p>
        </p:txBody>
      </p:sp>
      <p:sp>
        <p:nvSpPr>
          <p:cNvPr id="536" name="50 μm"/>
          <p:cNvSpPr txBox="1"/>
          <p:nvPr/>
        </p:nvSpPr>
        <p:spPr>
          <a:xfrm>
            <a:off x="11563015" y="5302280"/>
            <a:ext cx="1096936" cy="49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50 μm</a:t>
            </a:r>
          </a:p>
        </p:txBody>
      </p:sp>
      <p:sp>
        <p:nvSpPr>
          <p:cNvPr id="537" name="epi-fluorescence @365nm"/>
          <p:cNvSpPr txBox="1"/>
          <p:nvPr/>
        </p:nvSpPr>
        <p:spPr>
          <a:xfrm>
            <a:off x="2822008" y="6424229"/>
            <a:ext cx="4567425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epi-fluorescence @365nm</a:t>
            </a:r>
          </a:p>
        </p:txBody>
      </p:sp>
      <p:sp>
        <p:nvSpPr>
          <p:cNvPr id="538" name="(nucleus labeling with Hœchst)"/>
          <p:cNvSpPr txBox="1"/>
          <p:nvPr/>
        </p:nvSpPr>
        <p:spPr>
          <a:xfrm>
            <a:off x="7326989" y="6473783"/>
            <a:ext cx="4366171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(nucleus labeling with Hœchst)</a:t>
            </a:r>
          </a:p>
        </p:txBody>
      </p:sp>
      <p:sp>
        <p:nvSpPr>
          <p:cNvPr id="539" name="50 μm"/>
          <p:cNvSpPr txBox="1"/>
          <p:nvPr/>
        </p:nvSpPr>
        <p:spPr>
          <a:xfrm>
            <a:off x="11563015" y="8378294"/>
            <a:ext cx="1096936" cy="49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50 μm</a:t>
            </a:r>
          </a:p>
        </p:txBody>
      </p:sp>
      <p:sp>
        <p:nvSpPr>
          <p:cNvPr id="540" name="movie 48h"/>
          <p:cNvSpPr txBox="1"/>
          <p:nvPr/>
        </p:nvSpPr>
        <p:spPr>
          <a:xfrm>
            <a:off x="282945" y="3284990"/>
            <a:ext cx="1520578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75249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movie 48h</a:t>
            </a:r>
          </a:p>
        </p:txBody>
      </p:sp>
      <p:sp>
        <p:nvSpPr>
          <p:cNvPr id="541" name="Two connected motifs M1 and M2"/>
          <p:cNvSpPr txBox="1"/>
          <p:nvPr/>
        </p:nvSpPr>
        <p:spPr>
          <a:xfrm>
            <a:off x="865993" y="2076916"/>
            <a:ext cx="2599607" cy="76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r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Two connected motifs M1 and M2</a:t>
            </a:r>
          </a:p>
        </p:txBody>
      </p:sp>
      <p:grpSp>
        <p:nvGrpSpPr>
          <p:cNvPr id="551" name="Groupe"/>
          <p:cNvGrpSpPr/>
          <p:nvPr/>
        </p:nvGrpSpPr>
        <p:grpSpPr>
          <a:xfrm>
            <a:off x="3801928" y="1957783"/>
            <a:ext cx="2473269" cy="1004578"/>
            <a:chOff x="0" y="0"/>
            <a:chExt cx="2473268" cy="1004577"/>
          </a:xfrm>
        </p:grpSpPr>
        <p:sp>
          <p:nvSpPr>
            <p:cNvPr id="542" name="Rectangle"/>
            <p:cNvSpPr/>
            <p:nvPr/>
          </p:nvSpPr>
          <p:spPr>
            <a:xfrm>
              <a:off x="753049" y="401830"/>
              <a:ext cx="720428" cy="200917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grpSp>
          <p:nvGrpSpPr>
            <p:cNvPr id="546" name="Groupe"/>
            <p:cNvGrpSpPr/>
            <p:nvPr/>
          </p:nvGrpSpPr>
          <p:grpSpPr>
            <a:xfrm rot="16200000">
              <a:off x="2367" y="-1"/>
              <a:ext cx="999843" cy="1004578"/>
              <a:chOff x="5460" y="0"/>
              <a:chExt cx="999841" cy="1004577"/>
            </a:xfrm>
          </p:grpSpPr>
          <p:sp>
            <p:nvSpPr>
              <p:cNvPr id="543" name="Rectangle"/>
              <p:cNvSpPr/>
              <p:nvPr/>
            </p:nvSpPr>
            <p:spPr>
              <a:xfrm rot="16200000">
                <a:off x="251175" y="236991"/>
                <a:ext cx="502289" cy="530595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4" name="Rectangle"/>
              <p:cNvSpPr/>
              <p:nvPr/>
            </p:nvSpPr>
            <p:spPr>
              <a:xfrm>
                <a:off x="5460" y="0"/>
                <a:ext cx="267888" cy="100457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5" name="Rectangle"/>
              <p:cNvSpPr/>
              <p:nvPr/>
            </p:nvSpPr>
            <p:spPr>
              <a:xfrm>
                <a:off x="737414" y="0"/>
                <a:ext cx="267888" cy="100457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550" name="Groupe"/>
            <p:cNvGrpSpPr/>
            <p:nvPr/>
          </p:nvGrpSpPr>
          <p:grpSpPr>
            <a:xfrm>
              <a:off x="1473426" y="0"/>
              <a:ext cx="999843" cy="1004578"/>
              <a:chOff x="0" y="0"/>
              <a:chExt cx="999841" cy="1004577"/>
            </a:xfrm>
          </p:grpSpPr>
          <p:sp>
            <p:nvSpPr>
              <p:cNvPr id="547" name="Rectangle"/>
              <p:cNvSpPr/>
              <p:nvPr/>
            </p:nvSpPr>
            <p:spPr>
              <a:xfrm rot="16200000">
                <a:off x="247859" y="269490"/>
                <a:ext cx="502289" cy="465598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8" name="Rectangle"/>
              <p:cNvSpPr/>
              <p:nvPr/>
            </p:nvSpPr>
            <p:spPr>
              <a:xfrm>
                <a:off x="0" y="0"/>
                <a:ext cx="267888" cy="100457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9" name="Rectangle"/>
              <p:cNvSpPr/>
              <p:nvPr/>
            </p:nvSpPr>
            <p:spPr>
              <a:xfrm>
                <a:off x="731954" y="0"/>
                <a:ext cx="267888" cy="100457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552" name="M 1"/>
          <p:cNvSpPr txBox="1"/>
          <p:nvPr/>
        </p:nvSpPr>
        <p:spPr>
          <a:xfrm>
            <a:off x="3987923" y="1528011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1 </a:t>
            </a:r>
          </a:p>
        </p:txBody>
      </p:sp>
      <p:sp>
        <p:nvSpPr>
          <p:cNvPr id="553" name="M 2"/>
          <p:cNvSpPr txBox="1"/>
          <p:nvPr/>
        </p:nvSpPr>
        <p:spPr>
          <a:xfrm>
            <a:off x="5427399" y="1528011"/>
            <a:ext cx="65768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80000"/>
              </a:lnSpc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 2 </a:t>
            </a:r>
          </a:p>
        </p:txBody>
      </p:sp>
      <p:sp>
        <p:nvSpPr>
          <p:cNvPr id="554" name="asymmetric pattern"/>
          <p:cNvSpPr txBox="1"/>
          <p:nvPr/>
        </p:nvSpPr>
        <p:spPr>
          <a:xfrm>
            <a:off x="3900655" y="986236"/>
            <a:ext cx="2503333" cy="436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asymmetric pattern</a:t>
            </a:r>
          </a:p>
        </p:txBody>
      </p:sp>
      <p:sp>
        <p:nvSpPr>
          <p:cNvPr id="555" name="Rectangle"/>
          <p:cNvSpPr/>
          <p:nvPr/>
        </p:nvSpPr>
        <p:spPr>
          <a:xfrm>
            <a:off x="8188764" y="2406448"/>
            <a:ext cx="414881" cy="8979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56" name="Rectangle"/>
          <p:cNvSpPr/>
          <p:nvPr/>
        </p:nvSpPr>
        <p:spPr>
          <a:xfrm>
            <a:off x="9615385" y="2406448"/>
            <a:ext cx="414882" cy="89797"/>
          </a:xfrm>
          <a:prstGeom prst="rect">
            <a:avLst/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57" name="fibronectine surface concentration"/>
          <p:cNvSpPr txBox="1"/>
          <p:nvPr/>
        </p:nvSpPr>
        <p:spPr>
          <a:xfrm>
            <a:off x="7492627" y="1546645"/>
            <a:ext cx="4319123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fibronectine surface concentration</a:t>
            </a:r>
          </a:p>
        </p:txBody>
      </p:sp>
      <p:pic>
        <p:nvPicPr>
          <p:cNvPr id="558" name="C_0.pdf" descr="C_0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38914" y="2286643"/>
            <a:ext cx="381001" cy="329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frac_C_0_2.5.pdf" descr="frac_C_0_2.5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221652" y="2023059"/>
            <a:ext cx="482601" cy="780375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6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</a:t>
            </a:r>
          </a:p>
        </p:txBody>
      </p:sp>
      <p:grpSp>
        <p:nvGrpSpPr>
          <p:cNvPr id="564" name="Groupe"/>
          <p:cNvGrpSpPr/>
          <p:nvPr/>
        </p:nvGrpSpPr>
        <p:grpSpPr>
          <a:xfrm>
            <a:off x="4538998" y="2164425"/>
            <a:ext cx="700845" cy="591293"/>
            <a:chOff x="0" y="0"/>
            <a:chExt cx="700843" cy="591292"/>
          </a:xfrm>
        </p:grpSpPr>
        <p:sp>
          <p:nvSpPr>
            <p:cNvPr id="561" name="Figure"/>
            <p:cNvSpPr/>
            <p:nvPr/>
          </p:nvSpPr>
          <p:spPr>
            <a:xfrm>
              <a:off x="0" y="0"/>
              <a:ext cx="700844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38" y="793"/>
                  </a:moveTo>
                  <a:cubicBezTo>
                    <a:pt x="5195" y="1389"/>
                    <a:pt x="3888" y="2115"/>
                    <a:pt x="2629" y="2964"/>
                  </a:cubicBezTo>
                  <a:lnTo>
                    <a:pt x="0" y="7697"/>
                  </a:lnTo>
                  <a:lnTo>
                    <a:pt x="735" y="14421"/>
                  </a:lnTo>
                  <a:lnTo>
                    <a:pt x="1508" y="18388"/>
                  </a:lnTo>
                  <a:lnTo>
                    <a:pt x="4160" y="20205"/>
                  </a:lnTo>
                  <a:lnTo>
                    <a:pt x="10412" y="21600"/>
                  </a:lnTo>
                  <a:lnTo>
                    <a:pt x="16965" y="20918"/>
                  </a:lnTo>
                  <a:lnTo>
                    <a:pt x="20086" y="19210"/>
                  </a:lnTo>
                  <a:lnTo>
                    <a:pt x="21600" y="15154"/>
                  </a:lnTo>
                  <a:lnTo>
                    <a:pt x="21121" y="10783"/>
                  </a:lnTo>
                  <a:lnTo>
                    <a:pt x="17330" y="4455"/>
                  </a:lnTo>
                  <a:lnTo>
                    <a:pt x="12989" y="557"/>
                  </a:lnTo>
                  <a:lnTo>
                    <a:pt x="8570" y="0"/>
                  </a:lnTo>
                  <a:cubicBezTo>
                    <a:pt x="7885" y="231"/>
                    <a:pt x="7208" y="496"/>
                    <a:pt x="6538" y="793"/>
                  </a:cubicBezTo>
                  <a:close/>
                </a:path>
              </a:pathLst>
            </a:custGeom>
            <a:solidFill>
              <a:srgbClr val="FFFFFF">
                <a:alpha val="80633"/>
              </a:srgbClr>
            </a:solidFill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562" name="Ovale"/>
            <p:cNvSpPr/>
            <p:nvPr/>
          </p:nvSpPr>
          <p:spPr>
            <a:xfrm>
              <a:off x="179660" y="151553"/>
              <a:ext cx="262553" cy="213361"/>
            </a:xfrm>
            <a:prstGeom prst="ellipse">
              <a:avLst/>
            </a:prstGeom>
            <a:solidFill>
              <a:srgbClr val="A7A7A7">
                <a:alpha val="8063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7524" tIns="57524" rIns="57524" bIns="57524" numCol="1" anchor="t">
              <a:noAutofit/>
            </a:bodyPr>
            <a:lstStyle/>
            <a:p>
              <a:pPr algn="l" defTabSz="575249">
                <a:defRPr sz="2200" b="0">
                  <a:solidFill>
                    <a:srgbClr val="000066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563" name="cell"/>
            <p:cNvSpPr txBox="1"/>
            <p:nvPr/>
          </p:nvSpPr>
          <p:spPr>
            <a:xfrm>
              <a:off x="239004" y="254290"/>
              <a:ext cx="432650" cy="337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l" defTabSz="575249">
                <a:defRPr sz="16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cell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000" fill="hold"/>
                                        <p:tgtEl>
                                          <p:spTgt spid="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20000" fill="hold"/>
                                        <p:tgtEl>
                                          <p:spTgt spid="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534"/>
                </p:tgtEl>
              </p:cMediaNode>
            </p:vide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53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angle"/>
          <p:cNvSpPr/>
          <p:nvPr/>
        </p:nvSpPr>
        <p:spPr>
          <a:xfrm>
            <a:off x="5867245" y="2658863"/>
            <a:ext cx="685187" cy="191088"/>
          </a:xfrm>
          <a:prstGeom prst="rect">
            <a:avLst/>
          </a:prstGeom>
          <a:solidFill>
            <a:srgbClr val="929292">
              <a:alpha val="63000"/>
            </a:srgbClr>
          </a:solidFill>
          <a:ln w="12700">
            <a:miter lim="400000"/>
          </a:ln>
        </p:spPr>
        <p:txBody>
          <a:bodyPr lIns="75406" tIns="75406" rIns="75406" bIns="75406" anchor="ctr"/>
          <a:lstStyle/>
          <a:p>
            <a:pPr defTabSz="867171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570" name="Groupe"/>
          <p:cNvGrpSpPr/>
          <p:nvPr/>
        </p:nvGrpSpPr>
        <p:grpSpPr>
          <a:xfrm rot="16200000">
            <a:off x="5153285" y="2276690"/>
            <a:ext cx="950933" cy="955437"/>
            <a:chOff x="5192" y="0"/>
            <a:chExt cx="950932" cy="955435"/>
          </a:xfrm>
        </p:grpSpPr>
        <p:sp>
          <p:nvSpPr>
            <p:cNvPr id="567" name="Rectangle"/>
            <p:cNvSpPr/>
            <p:nvPr/>
          </p:nvSpPr>
          <p:spPr>
            <a:xfrm rot="16200000">
              <a:off x="238888" y="225398"/>
              <a:ext cx="477719" cy="504640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8" name="Rectangle"/>
            <p:cNvSpPr/>
            <p:nvPr/>
          </p:nvSpPr>
          <p:spPr>
            <a:xfrm>
              <a:off x="5192" y="0"/>
              <a:ext cx="254784" cy="95543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69" name="Rectangle"/>
            <p:cNvSpPr/>
            <p:nvPr/>
          </p:nvSpPr>
          <p:spPr>
            <a:xfrm>
              <a:off x="701342" y="0"/>
              <a:ext cx="254784" cy="95543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74" name="Groupe"/>
          <p:cNvGrpSpPr/>
          <p:nvPr/>
        </p:nvGrpSpPr>
        <p:grpSpPr>
          <a:xfrm>
            <a:off x="6552383" y="2276688"/>
            <a:ext cx="950933" cy="955437"/>
            <a:chOff x="0" y="0"/>
            <a:chExt cx="950932" cy="955436"/>
          </a:xfrm>
        </p:grpSpPr>
        <p:sp>
          <p:nvSpPr>
            <p:cNvPr id="571" name="Rectangle"/>
            <p:cNvSpPr/>
            <p:nvPr/>
          </p:nvSpPr>
          <p:spPr>
            <a:xfrm rot="16200000">
              <a:off x="235734" y="256307"/>
              <a:ext cx="477719" cy="44282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2" name="Rectangle"/>
            <p:cNvSpPr/>
            <p:nvPr/>
          </p:nvSpPr>
          <p:spPr>
            <a:xfrm>
              <a:off x="0" y="0"/>
              <a:ext cx="254783" cy="955437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73" name="Rectangle"/>
            <p:cNvSpPr/>
            <p:nvPr/>
          </p:nvSpPr>
          <p:spPr>
            <a:xfrm>
              <a:off x="696149" y="0"/>
              <a:ext cx="254784" cy="955437"/>
            </a:xfrm>
            <a:prstGeom prst="rect">
              <a:avLst/>
            </a:prstGeom>
            <a:solidFill>
              <a:srgbClr val="929292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5406" tIns="75406" rIns="75406" bIns="75406" numCol="1" anchor="ctr">
              <a:noAutofit/>
            </a:bodyPr>
            <a:lstStyle/>
            <a:p>
              <a:pPr defTabSz="867171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575" name="Figure"/>
          <p:cNvSpPr/>
          <p:nvPr/>
        </p:nvSpPr>
        <p:spPr>
          <a:xfrm>
            <a:off x="6527207" y="2486855"/>
            <a:ext cx="700844" cy="541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38" y="793"/>
                </a:moveTo>
                <a:cubicBezTo>
                  <a:pt x="5195" y="1389"/>
                  <a:pt x="3888" y="2115"/>
                  <a:pt x="2629" y="2964"/>
                </a:cubicBezTo>
                <a:lnTo>
                  <a:pt x="0" y="7697"/>
                </a:lnTo>
                <a:lnTo>
                  <a:pt x="735" y="14421"/>
                </a:lnTo>
                <a:lnTo>
                  <a:pt x="1508" y="18388"/>
                </a:lnTo>
                <a:lnTo>
                  <a:pt x="4160" y="20205"/>
                </a:lnTo>
                <a:lnTo>
                  <a:pt x="10412" y="21600"/>
                </a:lnTo>
                <a:lnTo>
                  <a:pt x="16965" y="20918"/>
                </a:lnTo>
                <a:lnTo>
                  <a:pt x="20086" y="19210"/>
                </a:lnTo>
                <a:lnTo>
                  <a:pt x="21600" y="15154"/>
                </a:lnTo>
                <a:lnTo>
                  <a:pt x="21121" y="10783"/>
                </a:lnTo>
                <a:lnTo>
                  <a:pt x="17330" y="4455"/>
                </a:lnTo>
                <a:lnTo>
                  <a:pt x="12989" y="557"/>
                </a:lnTo>
                <a:lnTo>
                  <a:pt x="8570" y="0"/>
                </a:lnTo>
                <a:cubicBezTo>
                  <a:pt x="7885" y="231"/>
                  <a:pt x="7208" y="496"/>
                  <a:pt x="6538" y="793"/>
                </a:cubicBezTo>
                <a:close/>
              </a:path>
            </a:pathLst>
          </a:custGeom>
          <a:solidFill>
            <a:srgbClr val="FFFFFF">
              <a:alpha val="80633"/>
            </a:srgbClr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576" name="Ovale"/>
          <p:cNvSpPr/>
          <p:nvPr/>
        </p:nvSpPr>
        <p:spPr>
          <a:xfrm>
            <a:off x="6746351" y="2626291"/>
            <a:ext cx="262554" cy="213361"/>
          </a:xfrm>
          <a:prstGeom prst="ellipse">
            <a:avLst/>
          </a:prstGeom>
          <a:solidFill>
            <a:srgbClr val="A7A7A7">
              <a:alpha val="80633"/>
            </a:srgbClr>
          </a:solidFill>
          <a:ln w="12700"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577" name="M1"/>
          <p:cNvSpPr txBox="1"/>
          <p:nvPr/>
        </p:nvSpPr>
        <p:spPr>
          <a:xfrm>
            <a:off x="5407414" y="1895826"/>
            <a:ext cx="551167" cy="46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M1</a:t>
            </a:r>
          </a:p>
        </p:txBody>
      </p:sp>
      <p:sp>
        <p:nvSpPr>
          <p:cNvPr id="578" name="M2"/>
          <p:cNvSpPr txBox="1"/>
          <p:nvPr/>
        </p:nvSpPr>
        <p:spPr>
          <a:xfrm>
            <a:off x="6748912" y="1908389"/>
            <a:ext cx="551167" cy="46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M2</a:t>
            </a:r>
          </a:p>
        </p:txBody>
      </p:sp>
      <p:sp>
        <p:nvSpPr>
          <p:cNvPr id="579" name="cell"/>
          <p:cNvSpPr txBox="1"/>
          <p:nvPr/>
        </p:nvSpPr>
        <p:spPr>
          <a:xfrm>
            <a:off x="6808171" y="2728051"/>
            <a:ext cx="432650" cy="337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16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cell</a:t>
            </a:r>
          </a:p>
        </p:txBody>
      </p:sp>
      <p:pic>
        <p:nvPicPr>
          <p:cNvPr id="580" name="suivi trajectoire XY zoom.jpg" descr="suivi trajectoire XY zoo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4334" y="4964782"/>
            <a:ext cx="4639771" cy="2905359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1D cell trajectory"/>
          <p:cNvSpPr txBox="1"/>
          <p:nvPr/>
        </p:nvSpPr>
        <p:spPr>
          <a:xfrm>
            <a:off x="8690969" y="4348195"/>
            <a:ext cx="2506500" cy="46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l" defTabSz="575249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1D cell trajectory</a:t>
            </a:r>
          </a:p>
        </p:txBody>
      </p:sp>
      <p:sp>
        <p:nvSpPr>
          <p:cNvPr id="582" name="Ligne"/>
          <p:cNvSpPr/>
          <p:nvPr/>
        </p:nvSpPr>
        <p:spPr>
          <a:xfrm>
            <a:off x="6500362" y="6489689"/>
            <a:ext cx="805783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583" name="asymmetric pattern"/>
          <p:cNvSpPr txBox="1"/>
          <p:nvPr/>
        </p:nvSpPr>
        <p:spPr>
          <a:xfrm>
            <a:off x="5032124" y="1159099"/>
            <a:ext cx="2503333" cy="43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asymmetric pattern</a:t>
            </a:r>
          </a:p>
        </p:txBody>
      </p:sp>
      <p:sp>
        <p:nvSpPr>
          <p:cNvPr id="584" name="RPE1 cell tracking on 2-state micropattern"/>
          <p:cNvSpPr txBox="1"/>
          <p:nvPr/>
        </p:nvSpPr>
        <p:spPr>
          <a:xfrm>
            <a:off x="1660666" y="284941"/>
            <a:ext cx="9683469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 tracking on 2-state micropattern</a:t>
            </a:r>
          </a:p>
        </p:txBody>
      </p:sp>
      <p:grpSp>
        <p:nvGrpSpPr>
          <p:cNvPr id="589" name="Groupe"/>
          <p:cNvGrpSpPr/>
          <p:nvPr/>
        </p:nvGrpSpPr>
        <p:grpSpPr>
          <a:xfrm>
            <a:off x="410683" y="4670731"/>
            <a:ext cx="2907120" cy="1815574"/>
            <a:chOff x="0" y="0"/>
            <a:chExt cx="2907119" cy="1815572"/>
          </a:xfrm>
        </p:grpSpPr>
        <p:pic>
          <p:nvPicPr>
            <p:cNvPr id="585" name="im_to.jpg" descr="im_to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3195"/>
              <a:ext cx="2794000" cy="179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6" name="t0"/>
            <p:cNvSpPr txBox="1"/>
            <p:nvPr/>
          </p:nvSpPr>
          <p:spPr>
            <a:xfrm>
              <a:off x="1151718" y="0"/>
              <a:ext cx="414365" cy="432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5999"/>
                <a:t>0</a:t>
              </a:r>
            </a:p>
          </p:txBody>
        </p:sp>
        <p:sp>
          <p:nvSpPr>
            <p:cNvPr id="587" name="Figure"/>
            <p:cNvSpPr/>
            <p:nvPr/>
          </p:nvSpPr>
          <p:spPr>
            <a:xfrm>
              <a:off x="432511" y="481421"/>
              <a:ext cx="1852847" cy="76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70" y="642"/>
                  </a:moveTo>
                  <a:lnTo>
                    <a:pt x="0" y="741"/>
                  </a:lnTo>
                  <a:lnTo>
                    <a:pt x="20" y="5851"/>
                  </a:lnTo>
                  <a:lnTo>
                    <a:pt x="2264" y="5721"/>
                  </a:lnTo>
                  <a:lnTo>
                    <a:pt x="2219" y="15935"/>
                  </a:lnTo>
                  <a:lnTo>
                    <a:pt x="106" y="16392"/>
                  </a:lnTo>
                  <a:lnTo>
                    <a:pt x="80" y="21600"/>
                  </a:lnTo>
                  <a:lnTo>
                    <a:pt x="8719" y="21322"/>
                  </a:lnTo>
                  <a:lnTo>
                    <a:pt x="8757" y="16300"/>
                  </a:lnTo>
                  <a:lnTo>
                    <a:pt x="6596" y="16086"/>
                  </a:lnTo>
                  <a:lnTo>
                    <a:pt x="6653" y="13367"/>
                  </a:lnTo>
                  <a:lnTo>
                    <a:pt x="12841" y="13346"/>
                  </a:lnTo>
                  <a:lnTo>
                    <a:pt x="12821" y="21374"/>
                  </a:lnTo>
                  <a:lnTo>
                    <a:pt x="15201" y="21464"/>
                  </a:lnTo>
                  <a:lnTo>
                    <a:pt x="15240" y="16311"/>
                  </a:lnTo>
                  <a:lnTo>
                    <a:pt x="19244" y="16133"/>
                  </a:lnTo>
                  <a:lnTo>
                    <a:pt x="19193" y="21328"/>
                  </a:lnTo>
                  <a:lnTo>
                    <a:pt x="21563" y="21397"/>
                  </a:lnTo>
                  <a:lnTo>
                    <a:pt x="21600" y="212"/>
                  </a:lnTo>
                  <a:lnTo>
                    <a:pt x="19192" y="0"/>
                  </a:lnTo>
                  <a:lnTo>
                    <a:pt x="19096" y="5717"/>
                  </a:lnTo>
                  <a:lnTo>
                    <a:pt x="15161" y="5448"/>
                  </a:lnTo>
                  <a:lnTo>
                    <a:pt x="15150" y="297"/>
                  </a:lnTo>
                  <a:lnTo>
                    <a:pt x="12736" y="69"/>
                  </a:lnTo>
                  <a:lnTo>
                    <a:pt x="12803" y="8394"/>
                  </a:lnTo>
                  <a:lnTo>
                    <a:pt x="6577" y="8298"/>
                  </a:lnTo>
                  <a:lnTo>
                    <a:pt x="6528" y="5874"/>
                  </a:lnTo>
                  <a:lnTo>
                    <a:pt x="8738" y="5812"/>
                  </a:lnTo>
                  <a:lnTo>
                    <a:pt x="8670" y="642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588" name="20 μm"/>
            <p:cNvSpPr txBox="1"/>
            <p:nvPr/>
          </p:nvSpPr>
          <p:spPr>
            <a:xfrm>
              <a:off x="1810184" y="1187989"/>
              <a:ext cx="1096936" cy="493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 μm</a:t>
              </a:r>
            </a:p>
          </p:txBody>
        </p:sp>
      </p:grpSp>
      <p:grpSp>
        <p:nvGrpSpPr>
          <p:cNvPr id="593" name="Groupe"/>
          <p:cNvGrpSpPr/>
          <p:nvPr/>
        </p:nvGrpSpPr>
        <p:grpSpPr>
          <a:xfrm>
            <a:off x="3270695" y="4677039"/>
            <a:ext cx="2794001" cy="1806594"/>
            <a:chOff x="0" y="0"/>
            <a:chExt cx="2794000" cy="1806592"/>
          </a:xfrm>
        </p:grpSpPr>
        <p:pic>
          <p:nvPicPr>
            <p:cNvPr id="590" name="im_to+60mn.jpg" descr="im_to+60mn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4215"/>
              <a:ext cx="2794000" cy="179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1" name="t0+1h"/>
            <p:cNvSpPr txBox="1"/>
            <p:nvPr/>
          </p:nvSpPr>
          <p:spPr>
            <a:xfrm>
              <a:off x="962871" y="0"/>
              <a:ext cx="868258" cy="447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5999"/>
                <a:t>0</a:t>
              </a:r>
              <a:r>
                <a:t>+1h</a:t>
              </a:r>
            </a:p>
          </p:txBody>
        </p:sp>
        <p:sp>
          <p:nvSpPr>
            <p:cNvPr id="592" name="Figure"/>
            <p:cNvSpPr/>
            <p:nvPr/>
          </p:nvSpPr>
          <p:spPr>
            <a:xfrm>
              <a:off x="423021" y="466381"/>
              <a:ext cx="1852847" cy="76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70" y="642"/>
                  </a:moveTo>
                  <a:lnTo>
                    <a:pt x="0" y="741"/>
                  </a:lnTo>
                  <a:lnTo>
                    <a:pt x="20" y="5851"/>
                  </a:lnTo>
                  <a:lnTo>
                    <a:pt x="2264" y="5721"/>
                  </a:lnTo>
                  <a:lnTo>
                    <a:pt x="2219" y="15935"/>
                  </a:lnTo>
                  <a:lnTo>
                    <a:pt x="106" y="16392"/>
                  </a:lnTo>
                  <a:lnTo>
                    <a:pt x="80" y="21600"/>
                  </a:lnTo>
                  <a:lnTo>
                    <a:pt x="8719" y="21322"/>
                  </a:lnTo>
                  <a:lnTo>
                    <a:pt x="8757" y="16300"/>
                  </a:lnTo>
                  <a:lnTo>
                    <a:pt x="6596" y="16086"/>
                  </a:lnTo>
                  <a:lnTo>
                    <a:pt x="6653" y="13367"/>
                  </a:lnTo>
                  <a:lnTo>
                    <a:pt x="12841" y="13346"/>
                  </a:lnTo>
                  <a:lnTo>
                    <a:pt x="12821" y="21374"/>
                  </a:lnTo>
                  <a:lnTo>
                    <a:pt x="15201" y="21464"/>
                  </a:lnTo>
                  <a:lnTo>
                    <a:pt x="15240" y="16311"/>
                  </a:lnTo>
                  <a:lnTo>
                    <a:pt x="19244" y="16133"/>
                  </a:lnTo>
                  <a:lnTo>
                    <a:pt x="19193" y="21328"/>
                  </a:lnTo>
                  <a:lnTo>
                    <a:pt x="21563" y="21397"/>
                  </a:lnTo>
                  <a:lnTo>
                    <a:pt x="21600" y="212"/>
                  </a:lnTo>
                  <a:lnTo>
                    <a:pt x="19192" y="0"/>
                  </a:lnTo>
                  <a:lnTo>
                    <a:pt x="19096" y="5717"/>
                  </a:lnTo>
                  <a:lnTo>
                    <a:pt x="15161" y="5448"/>
                  </a:lnTo>
                  <a:lnTo>
                    <a:pt x="15150" y="297"/>
                  </a:lnTo>
                  <a:lnTo>
                    <a:pt x="12736" y="69"/>
                  </a:lnTo>
                  <a:lnTo>
                    <a:pt x="12803" y="8394"/>
                  </a:lnTo>
                  <a:lnTo>
                    <a:pt x="6577" y="8298"/>
                  </a:lnTo>
                  <a:lnTo>
                    <a:pt x="6528" y="5874"/>
                  </a:lnTo>
                  <a:lnTo>
                    <a:pt x="8738" y="5812"/>
                  </a:lnTo>
                  <a:lnTo>
                    <a:pt x="8670" y="642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97" name="Groupe"/>
          <p:cNvGrpSpPr/>
          <p:nvPr/>
        </p:nvGrpSpPr>
        <p:grpSpPr>
          <a:xfrm>
            <a:off x="410683" y="6485543"/>
            <a:ext cx="2794001" cy="1853956"/>
            <a:chOff x="0" y="0"/>
            <a:chExt cx="2794000" cy="1853954"/>
          </a:xfrm>
        </p:grpSpPr>
        <p:pic>
          <p:nvPicPr>
            <p:cNvPr id="594" name="im_to+90mn.jpg" descr="im_to+90mn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577"/>
              <a:ext cx="2794000" cy="179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5" name="t0+1h30"/>
            <p:cNvSpPr txBox="1"/>
            <p:nvPr/>
          </p:nvSpPr>
          <p:spPr>
            <a:xfrm>
              <a:off x="898196" y="0"/>
              <a:ext cx="1157671" cy="521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5999"/>
                <a:t>0</a:t>
              </a:r>
              <a:r>
                <a:t>+1h30</a:t>
              </a:r>
            </a:p>
          </p:txBody>
        </p:sp>
        <p:sp>
          <p:nvSpPr>
            <p:cNvPr id="596" name="Figure"/>
            <p:cNvSpPr/>
            <p:nvPr/>
          </p:nvSpPr>
          <p:spPr>
            <a:xfrm>
              <a:off x="423021" y="508359"/>
              <a:ext cx="1852847" cy="76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70" y="642"/>
                  </a:moveTo>
                  <a:lnTo>
                    <a:pt x="0" y="741"/>
                  </a:lnTo>
                  <a:lnTo>
                    <a:pt x="20" y="5851"/>
                  </a:lnTo>
                  <a:lnTo>
                    <a:pt x="2264" y="5721"/>
                  </a:lnTo>
                  <a:lnTo>
                    <a:pt x="2219" y="15935"/>
                  </a:lnTo>
                  <a:lnTo>
                    <a:pt x="106" y="16392"/>
                  </a:lnTo>
                  <a:lnTo>
                    <a:pt x="80" y="21600"/>
                  </a:lnTo>
                  <a:lnTo>
                    <a:pt x="8719" y="21322"/>
                  </a:lnTo>
                  <a:lnTo>
                    <a:pt x="8757" y="16300"/>
                  </a:lnTo>
                  <a:lnTo>
                    <a:pt x="6596" y="16086"/>
                  </a:lnTo>
                  <a:lnTo>
                    <a:pt x="6653" y="13367"/>
                  </a:lnTo>
                  <a:lnTo>
                    <a:pt x="12841" y="13346"/>
                  </a:lnTo>
                  <a:lnTo>
                    <a:pt x="12821" y="21374"/>
                  </a:lnTo>
                  <a:lnTo>
                    <a:pt x="15201" y="21464"/>
                  </a:lnTo>
                  <a:lnTo>
                    <a:pt x="15240" y="16311"/>
                  </a:lnTo>
                  <a:lnTo>
                    <a:pt x="19244" y="16133"/>
                  </a:lnTo>
                  <a:lnTo>
                    <a:pt x="19193" y="21328"/>
                  </a:lnTo>
                  <a:lnTo>
                    <a:pt x="21563" y="21397"/>
                  </a:lnTo>
                  <a:lnTo>
                    <a:pt x="21600" y="212"/>
                  </a:lnTo>
                  <a:lnTo>
                    <a:pt x="19192" y="0"/>
                  </a:lnTo>
                  <a:lnTo>
                    <a:pt x="19096" y="5717"/>
                  </a:lnTo>
                  <a:lnTo>
                    <a:pt x="15161" y="5448"/>
                  </a:lnTo>
                  <a:lnTo>
                    <a:pt x="15150" y="297"/>
                  </a:lnTo>
                  <a:lnTo>
                    <a:pt x="12736" y="69"/>
                  </a:lnTo>
                  <a:lnTo>
                    <a:pt x="12803" y="8394"/>
                  </a:lnTo>
                  <a:lnTo>
                    <a:pt x="6577" y="8298"/>
                  </a:lnTo>
                  <a:lnTo>
                    <a:pt x="6528" y="5874"/>
                  </a:lnTo>
                  <a:lnTo>
                    <a:pt x="8738" y="5812"/>
                  </a:lnTo>
                  <a:lnTo>
                    <a:pt x="8670" y="642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01" name="Groupe"/>
          <p:cNvGrpSpPr/>
          <p:nvPr/>
        </p:nvGrpSpPr>
        <p:grpSpPr>
          <a:xfrm>
            <a:off x="3273871" y="6538713"/>
            <a:ext cx="2794001" cy="1799843"/>
            <a:chOff x="0" y="0"/>
            <a:chExt cx="2794000" cy="1799841"/>
          </a:xfrm>
        </p:grpSpPr>
        <p:pic>
          <p:nvPicPr>
            <p:cNvPr id="598" name="im_to+165mn.jpg" descr="im_to+165mn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7464"/>
              <a:ext cx="2794000" cy="179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9" name="t0+2h45"/>
            <p:cNvSpPr txBox="1"/>
            <p:nvPr/>
          </p:nvSpPr>
          <p:spPr>
            <a:xfrm>
              <a:off x="802471" y="0"/>
              <a:ext cx="1189058" cy="417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5999"/>
                <a:t>0</a:t>
              </a:r>
              <a:r>
                <a:t>+2h45</a:t>
              </a:r>
            </a:p>
          </p:txBody>
        </p:sp>
        <p:sp>
          <p:nvSpPr>
            <p:cNvPr id="600" name="Figure"/>
            <p:cNvSpPr/>
            <p:nvPr/>
          </p:nvSpPr>
          <p:spPr>
            <a:xfrm>
              <a:off x="423021" y="462554"/>
              <a:ext cx="1852847" cy="76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70" y="642"/>
                  </a:moveTo>
                  <a:lnTo>
                    <a:pt x="0" y="741"/>
                  </a:lnTo>
                  <a:lnTo>
                    <a:pt x="20" y="5851"/>
                  </a:lnTo>
                  <a:lnTo>
                    <a:pt x="2264" y="5721"/>
                  </a:lnTo>
                  <a:lnTo>
                    <a:pt x="2219" y="15935"/>
                  </a:lnTo>
                  <a:lnTo>
                    <a:pt x="106" y="16392"/>
                  </a:lnTo>
                  <a:lnTo>
                    <a:pt x="80" y="21600"/>
                  </a:lnTo>
                  <a:lnTo>
                    <a:pt x="8719" y="21322"/>
                  </a:lnTo>
                  <a:lnTo>
                    <a:pt x="8757" y="16300"/>
                  </a:lnTo>
                  <a:lnTo>
                    <a:pt x="6596" y="16086"/>
                  </a:lnTo>
                  <a:lnTo>
                    <a:pt x="6653" y="13367"/>
                  </a:lnTo>
                  <a:lnTo>
                    <a:pt x="12841" y="13346"/>
                  </a:lnTo>
                  <a:lnTo>
                    <a:pt x="12821" y="21374"/>
                  </a:lnTo>
                  <a:lnTo>
                    <a:pt x="15201" y="21464"/>
                  </a:lnTo>
                  <a:lnTo>
                    <a:pt x="15240" y="16311"/>
                  </a:lnTo>
                  <a:lnTo>
                    <a:pt x="19244" y="16133"/>
                  </a:lnTo>
                  <a:lnTo>
                    <a:pt x="19193" y="21328"/>
                  </a:lnTo>
                  <a:lnTo>
                    <a:pt x="21563" y="21397"/>
                  </a:lnTo>
                  <a:lnTo>
                    <a:pt x="21600" y="212"/>
                  </a:lnTo>
                  <a:lnTo>
                    <a:pt x="19192" y="0"/>
                  </a:lnTo>
                  <a:lnTo>
                    <a:pt x="19096" y="5717"/>
                  </a:lnTo>
                  <a:lnTo>
                    <a:pt x="15161" y="5448"/>
                  </a:lnTo>
                  <a:lnTo>
                    <a:pt x="15150" y="297"/>
                  </a:lnTo>
                  <a:lnTo>
                    <a:pt x="12736" y="69"/>
                  </a:lnTo>
                  <a:lnTo>
                    <a:pt x="12803" y="8394"/>
                  </a:lnTo>
                  <a:lnTo>
                    <a:pt x="6577" y="8298"/>
                  </a:lnTo>
                  <a:lnTo>
                    <a:pt x="6528" y="5874"/>
                  </a:lnTo>
                  <a:lnTo>
                    <a:pt x="8738" y="5812"/>
                  </a:lnTo>
                  <a:lnTo>
                    <a:pt x="8670" y="642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602" name="cell tracking (phase contrast)"/>
          <p:cNvSpPr txBox="1"/>
          <p:nvPr/>
        </p:nvSpPr>
        <p:spPr>
          <a:xfrm>
            <a:off x="434641" y="4145359"/>
            <a:ext cx="4151865" cy="43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l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cell tracking (phase contrast)</a:t>
            </a:r>
          </a:p>
        </p:txBody>
      </p:sp>
      <p:sp>
        <p:nvSpPr>
          <p:cNvPr id="603" name="7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Δx(t)   x(t)-xo"/>
          <p:cNvSpPr txBox="1"/>
          <p:nvPr/>
        </p:nvSpPr>
        <p:spPr>
          <a:xfrm>
            <a:off x="6236153" y="3453911"/>
            <a:ext cx="2117521" cy="53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30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  x(t)-x</a:t>
            </a:r>
            <a:r>
              <a:rPr baseline="-5999"/>
              <a:t>o</a:t>
            </a:r>
          </a:p>
        </p:txBody>
      </p:sp>
      <p:sp>
        <p:nvSpPr>
          <p:cNvPr id="606" name="="/>
          <p:cNvSpPr txBox="1"/>
          <p:nvPr/>
        </p:nvSpPr>
        <p:spPr>
          <a:xfrm>
            <a:off x="6963145" y="3504711"/>
            <a:ext cx="384852" cy="530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3000" b="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=</a:t>
            </a:r>
          </a:p>
        </p:txBody>
      </p:sp>
      <p:sp>
        <p:nvSpPr>
          <p:cNvPr id="607" name="Ligne"/>
          <p:cNvSpPr/>
          <p:nvPr/>
        </p:nvSpPr>
        <p:spPr>
          <a:xfrm flipV="1">
            <a:off x="7491926" y="4928370"/>
            <a:ext cx="1" cy="259984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8" name="Ligne"/>
          <p:cNvSpPr/>
          <p:nvPr/>
        </p:nvSpPr>
        <p:spPr>
          <a:xfrm flipV="1">
            <a:off x="8115412" y="4928370"/>
            <a:ext cx="1" cy="259984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9" name="Ligne"/>
          <p:cNvSpPr/>
          <p:nvPr/>
        </p:nvSpPr>
        <p:spPr>
          <a:xfrm flipV="1">
            <a:off x="8634685" y="4928370"/>
            <a:ext cx="1" cy="259984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0" name="τ1"/>
          <p:cNvSpPr txBox="1"/>
          <p:nvPr/>
        </p:nvSpPr>
        <p:spPr>
          <a:xfrm>
            <a:off x="7578616" y="6560955"/>
            <a:ext cx="41040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0">
                <a:latin typeface="Times"/>
                <a:ea typeface="Times"/>
                <a:cs typeface="Times"/>
                <a:sym typeface="Times"/>
              </a:defRPr>
            </a:pPr>
            <a:r>
              <a:t>τ</a:t>
            </a:r>
            <a:r>
              <a:rPr baseline="-5999"/>
              <a:t>1</a:t>
            </a:r>
          </a:p>
        </p:txBody>
      </p:sp>
      <p:sp>
        <p:nvSpPr>
          <p:cNvPr id="611" name="τ2"/>
          <p:cNvSpPr txBox="1"/>
          <p:nvPr/>
        </p:nvSpPr>
        <p:spPr>
          <a:xfrm>
            <a:off x="8163999" y="4432285"/>
            <a:ext cx="41040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0">
                <a:latin typeface="Times"/>
                <a:ea typeface="Times"/>
                <a:cs typeface="Times"/>
                <a:sym typeface="Times"/>
              </a:defRPr>
            </a:pPr>
            <a:r>
              <a:t>τ</a:t>
            </a:r>
            <a:r>
              <a:rPr baseline="-5999"/>
              <a:t>2</a:t>
            </a:r>
          </a:p>
        </p:txBody>
      </p:sp>
      <p:sp>
        <p:nvSpPr>
          <p:cNvPr id="612" name="Ligne"/>
          <p:cNvSpPr/>
          <p:nvPr/>
        </p:nvSpPr>
        <p:spPr>
          <a:xfrm>
            <a:off x="7504627" y="7396290"/>
            <a:ext cx="55838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3" name="Ligne"/>
          <p:cNvSpPr/>
          <p:nvPr/>
        </p:nvSpPr>
        <p:spPr>
          <a:xfrm>
            <a:off x="8090011" y="5031724"/>
            <a:ext cx="55838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14" name="suivi trajectoire XY" descr="suivi trajectoire X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1849" y="5131569"/>
            <a:ext cx="5738754" cy="293725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relative x-position of the cell"/>
          <p:cNvSpPr txBox="1"/>
          <p:nvPr/>
        </p:nvSpPr>
        <p:spPr>
          <a:xfrm>
            <a:off x="7328911" y="4144745"/>
            <a:ext cx="4748341" cy="43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/>
          <a:p>
            <a:pPr defTabSz="575249">
              <a:defRPr sz="2200" b="0">
                <a:latin typeface="Arial"/>
                <a:ea typeface="Arial"/>
                <a:cs typeface="Arial"/>
                <a:sym typeface="Arial"/>
              </a:defRPr>
            </a:pPr>
            <a:r>
              <a:t>relative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r>
              <a:t>-position of the cell</a:t>
            </a:r>
          </a:p>
        </p:txBody>
      </p:sp>
      <p:sp>
        <p:nvSpPr>
          <p:cNvPr id="616" name="Δx(t) (μm)"/>
          <p:cNvSpPr txBox="1"/>
          <p:nvPr/>
        </p:nvSpPr>
        <p:spPr>
          <a:xfrm rot="16200000">
            <a:off x="5565109" y="6179245"/>
            <a:ext cx="1361164" cy="45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algn="l" defTabSz="575249">
              <a:defRPr sz="2500" b="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Δx(t) </a:t>
            </a:r>
            <a:r>
              <a:rPr sz="2000" i="0">
                <a:latin typeface="Arial"/>
                <a:ea typeface="Arial"/>
                <a:cs typeface="Arial"/>
                <a:sym typeface="Arial"/>
              </a:rPr>
              <a:t>(μm)</a:t>
            </a:r>
          </a:p>
        </p:txBody>
      </p:sp>
      <p:sp>
        <p:nvSpPr>
          <p:cNvPr id="617" name="Ligne"/>
          <p:cNvSpPr/>
          <p:nvPr/>
        </p:nvSpPr>
        <p:spPr>
          <a:xfrm rot="14613402" flipH="1">
            <a:off x="6179068" y="8363070"/>
            <a:ext cx="911669" cy="264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57"/>
                </a:moveTo>
                <a:lnTo>
                  <a:pt x="1588" y="13282"/>
                </a:lnTo>
                <a:lnTo>
                  <a:pt x="3081" y="9576"/>
                </a:lnTo>
                <a:lnTo>
                  <a:pt x="4807" y="5652"/>
                </a:lnTo>
                <a:lnTo>
                  <a:pt x="7255" y="1641"/>
                </a:lnTo>
                <a:lnTo>
                  <a:pt x="9584" y="0"/>
                </a:lnTo>
                <a:lnTo>
                  <a:pt x="12337" y="18"/>
                </a:lnTo>
                <a:lnTo>
                  <a:pt x="14146" y="1830"/>
                </a:lnTo>
                <a:lnTo>
                  <a:pt x="15768" y="4312"/>
                </a:lnTo>
                <a:cubicBezTo>
                  <a:pt x="16455" y="6249"/>
                  <a:pt x="17137" y="8205"/>
                  <a:pt x="17814" y="10180"/>
                </a:cubicBezTo>
                <a:cubicBezTo>
                  <a:pt x="18449" y="12030"/>
                  <a:pt x="19079" y="13897"/>
                  <a:pt x="19705" y="15780"/>
                </a:cubicBezTo>
                <a:lnTo>
                  <a:pt x="21600" y="21600"/>
                </a:lnTo>
              </a:path>
            </a:pathLst>
          </a:custGeom>
          <a:ln w="50800">
            <a:solidFill>
              <a:srgbClr val="535353"/>
            </a:solidFill>
            <a:tailEnd type="triangle"/>
          </a:ln>
          <a:effectLst>
            <a:outerShdw blurRad="38100" dist="12700" dir="4783277" rotWithShape="0">
              <a:srgbClr val="000000">
                <a:alpha val="38000"/>
              </a:srgbClr>
            </a:outerShdw>
          </a:effectLst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618" name="Ligne"/>
          <p:cNvSpPr/>
          <p:nvPr/>
        </p:nvSpPr>
        <p:spPr>
          <a:xfrm flipV="1">
            <a:off x="8003115" y="5180398"/>
            <a:ext cx="327053" cy="1882105"/>
          </a:xfrm>
          <a:prstGeom prst="line">
            <a:avLst/>
          </a:prstGeom>
          <a:ln w="50800">
            <a:solidFill>
              <a:srgbClr val="D8000F"/>
            </a:solidFill>
            <a:custDash>
              <a:ds d="200000" sp="200000"/>
            </a:custDash>
            <a:miter lim="400000"/>
          </a:ln>
        </p:spPr>
        <p:txBody>
          <a:bodyPr lIns="57524" tIns="57524" rIns="57524" bIns="57524"/>
          <a:lstStyle/>
          <a:p>
            <a:pPr algn="l" defTabSz="575249">
              <a:defRPr sz="2200" b="0">
                <a:solidFill>
                  <a:srgbClr val="000066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sp>
        <p:nvSpPr>
          <p:cNvPr id="619" name="τ11"/>
          <p:cNvSpPr txBox="1"/>
          <p:nvPr/>
        </p:nvSpPr>
        <p:spPr>
          <a:xfrm rot="16924563">
            <a:off x="7599536" y="5809818"/>
            <a:ext cx="541555" cy="584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>
              <a:defRPr sz="3000" b="0">
                <a:solidFill>
                  <a:srgbClr val="FF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τ</a:t>
            </a:r>
            <a:r>
              <a:rPr baseline="-5999"/>
              <a:t>11</a:t>
            </a:r>
          </a:p>
        </p:txBody>
      </p:sp>
      <p:sp>
        <p:nvSpPr>
          <p:cNvPr id="620" name="Δx probability of occupancy…"/>
          <p:cNvSpPr txBox="1"/>
          <p:nvPr/>
        </p:nvSpPr>
        <p:spPr>
          <a:xfrm>
            <a:off x="7404911" y="8271130"/>
            <a:ext cx="4596340" cy="1394265"/>
          </a:xfrm>
          <a:prstGeom prst="rect">
            <a:avLst/>
          </a:prstGeom>
          <a:ln w="25400">
            <a:solidFill>
              <a:srgbClr val="0021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/>
          <a:p>
            <a:pPr marL="250657" indent="-250657" algn="l" defTabSz="575249">
              <a:buSzPct val="100000"/>
              <a:buChar char="☞"/>
              <a:defRPr sz="2500" b="0"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sz="2800" i="1">
                <a:latin typeface="Times New Roman"/>
                <a:ea typeface="Times New Roman"/>
                <a:cs typeface="Times New Roman"/>
                <a:sym typeface="Times New Roman"/>
              </a:rPr>
              <a:t>Δx</a:t>
            </a:r>
            <a:r>
              <a:t> probability of occupancy</a:t>
            </a:r>
          </a:p>
          <a:p>
            <a:pPr marL="250657" indent="-250657" algn="l" defTabSz="575249">
              <a:buSzPct val="100000"/>
              <a:buChar char="☞"/>
              <a:defRPr sz="2500" b="0">
                <a:latin typeface="Arial"/>
                <a:ea typeface="Arial"/>
                <a:cs typeface="Arial"/>
                <a:sym typeface="Arial"/>
              </a:defRPr>
            </a:pPr>
            <a:r>
              <a:t>  dwell times </a:t>
            </a:r>
            <a:r>
              <a:rPr sz="3000">
                <a:latin typeface="Times New Roman"/>
                <a:ea typeface="Times New Roman"/>
                <a:cs typeface="Times New Roman"/>
                <a:sym typeface="Times New Roman"/>
              </a:rPr>
              <a:t>τ</a:t>
            </a:r>
            <a:r>
              <a:rPr sz="3000" baseline="-5999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</a:p>
          <a:p>
            <a:pPr marL="300789" indent="-300789" algn="l" defTabSz="575249">
              <a:buSzPct val="100000"/>
              <a:buChar char="☞"/>
              <a:defRPr sz="2500" b="0">
                <a:latin typeface="Arial"/>
                <a:ea typeface="Arial"/>
                <a:cs typeface="Arial"/>
                <a:sym typeface="Arial"/>
              </a:defRPr>
            </a:pPr>
            <a:r>
              <a:rPr sz="3000" baseline="-5999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t>transition rate</a:t>
            </a:r>
            <a:r>
              <a:rPr sz="3000">
                <a:latin typeface="Times New Roman"/>
                <a:ea typeface="Times New Roman"/>
                <a:cs typeface="Times New Roman"/>
                <a:sym typeface="Times New Roman"/>
              </a:rPr>
              <a:t> τ</a:t>
            </a:r>
            <a:r>
              <a:rPr sz="3000" baseline="-5999">
                <a:latin typeface="Times New Roman"/>
                <a:ea typeface="Times New Roman"/>
                <a:cs typeface="Times New Roman"/>
                <a:sym typeface="Times New Roman"/>
              </a:rPr>
              <a:t>ij</a:t>
            </a:r>
          </a:p>
        </p:txBody>
      </p:sp>
      <p:sp>
        <p:nvSpPr>
          <p:cNvPr id="621" name="M1"/>
          <p:cNvSpPr txBox="1"/>
          <p:nvPr/>
        </p:nvSpPr>
        <p:spPr>
          <a:xfrm>
            <a:off x="12413147" y="6712270"/>
            <a:ext cx="551167" cy="46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M1</a:t>
            </a:r>
          </a:p>
        </p:txBody>
      </p:sp>
      <p:sp>
        <p:nvSpPr>
          <p:cNvPr id="622" name="M2"/>
          <p:cNvSpPr txBox="1"/>
          <p:nvPr/>
        </p:nvSpPr>
        <p:spPr>
          <a:xfrm>
            <a:off x="12387747" y="5591594"/>
            <a:ext cx="551167" cy="46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M2</a:t>
            </a:r>
          </a:p>
        </p:txBody>
      </p:sp>
      <p:sp>
        <p:nvSpPr>
          <p:cNvPr id="623" name="{"/>
          <p:cNvSpPr txBox="1"/>
          <p:nvPr/>
        </p:nvSpPr>
        <p:spPr>
          <a:xfrm rot="10800000" flipH="1">
            <a:off x="11922748" y="5374796"/>
            <a:ext cx="55838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 b="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{</a:t>
            </a:r>
          </a:p>
        </p:txBody>
      </p:sp>
      <p:sp>
        <p:nvSpPr>
          <p:cNvPr id="624" name="{"/>
          <p:cNvSpPr txBox="1"/>
          <p:nvPr/>
        </p:nvSpPr>
        <p:spPr>
          <a:xfrm rot="10800000" flipH="1">
            <a:off x="11950666" y="6498483"/>
            <a:ext cx="55838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 b="0"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dirty="0"/>
              <a:t>{</a:t>
            </a:r>
          </a:p>
        </p:txBody>
      </p:sp>
      <p:sp>
        <p:nvSpPr>
          <p:cNvPr id="625" name="RPE1 cell tracking on 2-state micropattern"/>
          <p:cNvSpPr txBox="1"/>
          <p:nvPr/>
        </p:nvSpPr>
        <p:spPr>
          <a:xfrm>
            <a:off x="1660666" y="284941"/>
            <a:ext cx="9683469" cy="66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marL="40640" marR="40640" algn="l" defTabSz="914400">
              <a:defRPr sz="4000" b="0">
                <a:solidFill>
                  <a:schemeClr val="accent1">
                    <a:hueOff val="114395"/>
                    <a:lumOff val="-24975"/>
                  </a:schemeClr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RPE1 cell tracking on 2-state micropattern</a:t>
            </a:r>
          </a:p>
        </p:txBody>
      </p:sp>
      <p:grpSp>
        <p:nvGrpSpPr>
          <p:cNvPr id="630" name="Groupe"/>
          <p:cNvGrpSpPr/>
          <p:nvPr/>
        </p:nvGrpSpPr>
        <p:grpSpPr>
          <a:xfrm>
            <a:off x="410683" y="4670731"/>
            <a:ext cx="2907120" cy="1815574"/>
            <a:chOff x="0" y="0"/>
            <a:chExt cx="2907119" cy="1815572"/>
          </a:xfrm>
        </p:grpSpPr>
        <p:pic>
          <p:nvPicPr>
            <p:cNvPr id="626" name="im_to.jpg" descr="im_to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3195"/>
              <a:ext cx="2794000" cy="179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7" name="t0"/>
            <p:cNvSpPr txBox="1"/>
            <p:nvPr/>
          </p:nvSpPr>
          <p:spPr>
            <a:xfrm>
              <a:off x="1151718" y="0"/>
              <a:ext cx="414365" cy="432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5999"/>
                <a:t>0</a:t>
              </a:r>
            </a:p>
          </p:txBody>
        </p:sp>
        <p:sp>
          <p:nvSpPr>
            <p:cNvPr id="628" name="Figure"/>
            <p:cNvSpPr/>
            <p:nvPr/>
          </p:nvSpPr>
          <p:spPr>
            <a:xfrm>
              <a:off x="432511" y="481421"/>
              <a:ext cx="1852847" cy="76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70" y="642"/>
                  </a:moveTo>
                  <a:lnTo>
                    <a:pt x="0" y="741"/>
                  </a:lnTo>
                  <a:lnTo>
                    <a:pt x="20" y="5851"/>
                  </a:lnTo>
                  <a:lnTo>
                    <a:pt x="2264" y="5721"/>
                  </a:lnTo>
                  <a:lnTo>
                    <a:pt x="2219" y="15935"/>
                  </a:lnTo>
                  <a:lnTo>
                    <a:pt x="106" y="16392"/>
                  </a:lnTo>
                  <a:lnTo>
                    <a:pt x="80" y="21600"/>
                  </a:lnTo>
                  <a:lnTo>
                    <a:pt x="8719" y="21322"/>
                  </a:lnTo>
                  <a:lnTo>
                    <a:pt x="8757" y="16300"/>
                  </a:lnTo>
                  <a:lnTo>
                    <a:pt x="6596" y="16086"/>
                  </a:lnTo>
                  <a:lnTo>
                    <a:pt x="6653" y="13367"/>
                  </a:lnTo>
                  <a:lnTo>
                    <a:pt x="12841" y="13346"/>
                  </a:lnTo>
                  <a:lnTo>
                    <a:pt x="12821" y="21374"/>
                  </a:lnTo>
                  <a:lnTo>
                    <a:pt x="15201" y="21464"/>
                  </a:lnTo>
                  <a:lnTo>
                    <a:pt x="15240" y="16311"/>
                  </a:lnTo>
                  <a:lnTo>
                    <a:pt x="19244" y="16133"/>
                  </a:lnTo>
                  <a:lnTo>
                    <a:pt x="19193" y="21328"/>
                  </a:lnTo>
                  <a:lnTo>
                    <a:pt x="21563" y="21397"/>
                  </a:lnTo>
                  <a:lnTo>
                    <a:pt x="21600" y="212"/>
                  </a:lnTo>
                  <a:lnTo>
                    <a:pt x="19192" y="0"/>
                  </a:lnTo>
                  <a:lnTo>
                    <a:pt x="19096" y="5717"/>
                  </a:lnTo>
                  <a:lnTo>
                    <a:pt x="15161" y="5448"/>
                  </a:lnTo>
                  <a:lnTo>
                    <a:pt x="15150" y="297"/>
                  </a:lnTo>
                  <a:lnTo>
                    <a:pt x="12736" y="69"/>
                  </a:lnTo>
                  <a:lnTo>
                    <a:pt x="12803" y="8394"/>
                  </a:lnTo>
                  <a:lnTo>
                    <a:pt x="6577" y="8298"/>
                  </a:lnTo>
                  <a:lnTo>
                    <a:pt x="6528" y="5874"/>
                  </a:lnTo>
                  <a:lnTo>
                    <a:pt x="8738" y="5812"/>
                  </a:lnTo>
                  <a:lnTo>
                    <a:pt x="8670" y="642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29" name="20 μm"/>
            <p:cNvSpPr txBox="1"/>
            <p:nvPr/>
          </p:nvSpPr>
          <p:spPr>
            <a:xfrm>
              <a:off x="1810184" y="1187989"/>
              <a:ext cx="1096936" cy="493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 μm</a:t>
              </a:r>
            </a:p>
          </p:txBody>
        </p:sp>
      </p:grpSp>
      <p:grpSp>
        <p:nvGrpSpPr>
          <p:cNvPr id="634" name="Groupe"/>
          <p:cNvGrpSpPr/>
          <p:nvPr/>
        </p:nvGrpSpPr>
        <p:grpSpPr>
          <a:xfrm>
            <a:off x="3270695" y="4677039"/>
            <a:ext cx="2794001" cy="1806594"/>
            <a:chOff x="0" y="0"/>
            <a:chExt cx="2794000" cy="1806592"/>
          </a:xfrm>
        </p:grpSpPr>
        <p:pic>
          <p:nvPicPr>
            <p:cNvPr id="631" name="im_to+60mn.jpg" descr="im_to+60mn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4215"/>
              <a:ext cx="2794000" cy="179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2" name="t0+1h"/>
            <p:cNvSpPr txBox="1"/>
            <p:nvPr/>
          </p:nvSpPr>
          <p:spPr>
            <a:xfrm>
              <a:off x="962871" y="0"/>
              <a:ext cx="868258" cy="447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5999"/>
                <a:t>0</a:t>
              </a:r>
              <a:r>
                <a:t>+1h</a:t>
              </a:r>
            </a:p>
          </p:txBody>
        </p:sp>
        <p:sp>
          <p:nvSpPr>
            <p:cNvPr id="633" name="Figure"/>
            <p:cNvSpPr/>
            <p:nvPr/>
          </p:nvSpPr>
          <p:spPr>
            <a:xfrm>
              <a:off x="423021" y="466381"/>
              <a:ext cx="1852847" cy="76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70" y="642"/>
                  </a:moveTo>
                  <a:lnTo>
                    <a:pt x="0" y="741"/>
                  </a:lnTo>
                  <a:lnTo>
                    <a:pt x="20" y="5851"/>
                  </a:lnTo>
                  <a:lnTo>
                    <a:pt x="2264" y="5721"/>
                  </a:lnTo>
                  <a:lnTo>
                    <a:pt x="2219" y="15935"/>
                  </a:lnTo>
                  <a:lnTo>
                    <a:pt x="106" y="16392"/>
                  </a:lnTo>
                  <a:lnTo>
                    <a:pt x="80" y="21600"/>
                  </a:lnTo>
                  <a:lnTo>
                    <a:pt x="8719" y="21322"/>
                  </a:lnTo>
                  <a:lnTo>
                    <a:pt x="8757" y="16300"/>
                  </a:lnTo>
                  <a:lnTo>
                    <a:pt x="6596" y="16086"/>
                  </a:lnTo>
                  <a:lnTo>
                    <a:pt x="6653" y="13367"/>
                  </a:lnTo>
                  <a:lnTo>
                    <a:pt x="12841" y="13346"/>
                  </a:lnTo>
                  <a:lnTo>
                    <a:pt x="12821" y="21374"/>
                  </a:lnTo>
                  <a:lnTo>
                    <a:pt x="15201" y="21464"/>
                  </a:lnTo>
                  <a:lnTo>
                    <a:pt x="15240" y="16311"/>
                  </a:lnTo>
                  <a:lnTo>
                    <a:pt x="19244" y="16133"/>
                  </a:lnTo>
                  <a:lnTo>
                    <a:pt x="19193" y="21328"/>
                  </a:lnTo>
                  <a:lnTo>
                    <a:pt x="21563" y="21397"/>
                  </a:lnTo>
                  <a:lnTo>
                    <a:pt x="21600" y="212"/>
                  </a:lnTo>
                  <a:lnTo>
                    <a:pt x="19192" y="0"/>
                  </a:lnTo>
                  <a:lnTo>
                    <a:pt x="19096" y="5717"/>
                  </a:lnTo>
                  <a:lnTo>
                    <a:pt x="15161" y="5448"/>
                  </a:lnTo>
                  <a:lnTo>
                    <a:pt x="15150" y="297"/>
                  </a:lnTo>
                  <a:lnTo>
                    <a:pt x="12736" y="69"/>
                  </a:lnTo>
                  <a:lnTo>
                    <a:pt x="12803" y="8394"/>
                  </a:lnTo>
                  <a:lnTo>
                    <a:pt x="6577" y="8298"/>
                  </a:lnTo>
                  <a:lnTo>
                    <a:pt x="6528" y="5874"/>
                  </a:lnTo>
                  <a:lnTo>
                    <a:pt x="8738" y="5812"/>
                  </a:lnTo>
                  <a:lnTo>
                    <a:pt x="8670" y="642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38" name="Groupe"/>
          <p:cNvGrpSpPr/>
          <p:nvPr/>
        </p:nvGrpSpPr>
        <p:grpSpPr>
          <a:xfrm>
            <a:off x="410683" y="6485543"/>
            <a:ext cx="2794001" cy="1853956"/>
            <a:chOff x="0" y="0"/>
            <a:chExt cx="2794000" cy="1853954"/>
          </a:xfrm>
        </p:grpSpPr>
        <p:pic>
          <p:nvPicPr>
            <p:cNvPr id="635" name="im_to+90mn.jpg" descr="im_to+90mn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577"/>
              <a:ext cx="2794000" cy="179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6" name="t0+1h30"/>
            <p:cNvSpPr txBox="1"/>
            <p:nvPr/>
          </p:nvSpPr>
          <p:spPr>
            <a:xfrm>
              <a:off x="898196" y="0"/>
              <a:ext cx="1157671" cy="521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5999"/>
                <a:t>0</a:t>
              </a:r>
              <a:r>
                <a:t>+1h30</a:t>
              </a:r>
            </a:p>
          </p:txBody>
        </p:sp>
        <p:sp>
          <p:nvSpPr>
            <p:cNvPr id="637" name="Figure"/>
            <p:cNvSpPr/>
            <p:nvPr/>
          </p:nvSpPr>
          <p:spPr>
            <a:xfrm>
              <a:off x="423021" y="508359"/>
              <a:ext cx="1852847" cy="76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70" y="642"/>
                  </a:moveTo>
                  <a:lnTo>
                    <a:pt x="0" y="741"/>
                  </a:lnTo>
                  <a:lnTo>
                    <a:pt x="20" y="5851"/>
                  </a:lnTo>
                  <a:lnTo>
                    <a:pt x="2264" y="5721"/>
                  </a:lnTo>
                  <a:lnTo>
                    <a:pt x="2219" y="15935"/>
                  </a:lnTo>
                  <a:lnTo>
                    <a:pt x="106" y="16392"/>
                  </a:lnTo>
                  <a:lnTo>
                    <a:pt x="80" y="21600"/>
                  </a:lnTo>
                  <a:lnTo>
                    <a:pt x="8719" y="21322"/>
                  </a:lnTo>
                  <a:lnTo>
                    <a:pt x="8757" y="16300"/>
                  </a:lnTo>
                  <a:lnTo>
                    <a:pt x="6596" y="16086"/>
                  </a:lnTo>
                  <a:lnTo>
                    <a:pt x="6653" y="13367"/>
                  </a:lnTo>
                  <a:lnTo>
                    <a:pt x="12841" y="13346"/>
                  </a:lnTo>
                  <a:lnTo>
                    <a:pt x="12821" y="21374"/>
                  </a:lnTo>
                  <a:lnTo>
                    <a:pt x="15201" y="21464"/>
                  </a:lnTo>
                  <a:lnTo>
                    <a:pt x="15240" y="16311"/>
                  </a:lnTo>
                  <a:lnTo>
                    <a:pt x="19244" y="16133"/>
                  </a:lnTo>
                  <a:lnTo>
                    <a:pt x="19193" y="21328"/>
                  </a:lnTo>
                  <a:lnTo>
                    <a:pt x="21563" y="21397"/>
                  </a:lnTo>
                  <a:lnTo>
                    <a:pt x="21600" y="212"/>
                  </a:lnTo>
                  <a:lnTo>
                    <a:pt x="19192" y="0"/>
                  </a:lnTo>
                  <a:lnTo>
                    <a:pt x="19096" y="5717"/>
                  </a:lnTo>
                  <a:lnTo>
                    <a:pt x="15161" y="5448"/>
                  </a:lnTo>
                  <a:lnTo>
                    <a:pt x="15150" y="297"/>
                  </a:lnTo>
                  <a:lnTo>
                    <a:pt x="12736" y="69"/>
                  </a:lnTo>
                  <a:lnTo>
                    <a:pt x="12803" y="8394"/>
                  </a:lnTo>
                  <a:lnTo>
                    <a:pt x="6577" y="8298"/>
                  </a:lnTo>
                  <a:lnTo>
                    <a:pt x="6528" y="5874"/>
                  </a:lnTo>
                  <a:lnTo>
                    <a:pt x="8738" y="5812"/>
                  </a:lnTo>
                  <a:lnTo>
                    <a:pt x="8670" y="642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42" name="Groupe"/>
          <p:cNvGrpSpPr/>
          <p:nvPr/>
        </p:nvGrpSpPr>
        <p:grpSpPr>
          <a:xfrm>
            <a:off x="3273871" y="6538713"/>
            <a:ext cx="2794001" cy="1799843"/>
            <a:chOff x="0" y="0"/>
            <a:chExt cx="2794000" cy="1799841"/>
          </a:xfrm>
        </p:grpSpPr>
        <p:pic>
          <p:nvPicPr>
            <p:cNvPr id="639" name="im_to+165mn.jpg" descr="im_to+165mn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7464"/>
              <a:ext cx="2794000" cy="1792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0" name="t0+2h45"/>
            <p:cNvSpPr txBox="1"/>
            <p:nvPr/>
          </p:nvSpPr>
          <p:spPr>
            <a:xfrm>
              <a:off x="802471" y="0"/>
              <a:ext cx="1189058" cy="417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</a:t>
              </a:r>
              <a:r>
                <a:rPr baseline="-5999"/>
                <a:t>0</a:t>
              </a:r>
              <a:r>
                <a:t>+2h45</a:t>
              </a:r>
            </a:p>
          </p:txBody>
        </p:sp>
        <p:sp>
          <p:nvSpPr>
            <p:cNvPr id="641" name="Figure"/>
            <p:cNvSpPr/>
            <p:nvPr/>
          </p:nvSpPr>
          <p:spPr>
            <a:xfrm>
              <a:off x="423021" y="462554"/>
              <a:ext cx="1852847" cy="762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70" y="642"/>
                  </a:moveTo>
                  <a:lnTo>
                    <a:pt x="0" y="741"/>
                  </a:lnTo>
                  <a:lnTo>
                    <a:pt x="20" y="5851"/>
                  </a:lnTo>
                  <a:lnTo>
                    <a:pt x="2264" y="5721"/>
                  </a:lnTo>
                  <a:lnTo>
                    <a:pt x="2219" y="15935"/>
                  </a:lnTo>
                  <a:lnTo>
                    <a:pt x="106" y="16392"/>
                  </a:lnTo>
                  <a:lnTo>
                    <a:pt x="80" y="21600"/>
                  </a:lnTo>
                  <a:lnTo>
                    <a:pt x="8719" y="21322"/>
                  </a:lnTo>
                  <a:lnTo>
                    <a:pt x="8757" y="16300"/>
                  </a:lnTo>
                  <a:lnTo>
                    <a:pt x="6596" y="16086"/>
                  </a:lnTo>
                  <a:lnTo>
                    <a:pt x="6653" y="13367"/>
                  </a:lnTo>
                  <a:lnTo>
                    <a:pt x="12841" y="13346"/>
                  </a:lnTo>
                  <a:lnTo>
                    <a:pt x="12821" y="21374"/>
                  </a:lnTo>
                  <a:lnTo>
                    <a:pt x="15201" y="21464"/>
                  </a:lnTo>
                  <a:lnTo>
                    <a:pt x="15240" y="16311"/>
                  </a:lnTo>
                  <a:lnTo>
                    <a:pt x="19244" y="16133"/>
                  </a:lnTo>
                  <a:lnTo>
                    <a:pt x="19193" y="21328"/>
                  </a:lnTo>
                  <a:lnTo>
                    <a:pt x="21563" y="21397"/>
                  </a:lnTo>
                  <a:lnTo>
                    <a:pt x="21600" y="212"/>
                  </a:lnTo>
                  <a:lnTo>
                    <a:pt x="19192" y="0"/>
                  </a:lnTo>
                  <a:lnTo>
                    <a:pt x="19096" y="5717"/>
                  </a:lnTo>
                  <a:lnTo>
                    <a:pt x="15161" y="5448"/>
                  </a:lnTo>
                  <a:lnTo>
                    <a:pt x="15150" y="297"/>
                  </a:lnTo>
                  <a:lnTo>
                    <a:pt x="12736" y="69"/>
                  </a:lnTo>
                  <a:lnTo>
                    <a:pt x="12803" y="8394"/>
                  </a:lnTo>
                  <a:lnTo>
                    <a:pt x="6577" y="8298"/>
                  </a:lnTo>
                  <a:lnTo>
                    <a:pt x="6528" y="5874"/>
                  </a:lnTo>
                  <a:lnTo>
                    <a:pt x="8738" y="5812"/>
                  </a:lnTo>
                  <a:lnTo>
                    <a:pt x="8670" y="642"/>
                  </a:lnTo>
                  <a:close/>
                </a:path>
              </a:pathLst>
            </a:cu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643" name="cell tracking (phase contrast)"/>
          <p:cNvSpPr txBox="1"/>
          <p:nvPr/>
        </p:nvSpPr>
        <p:spPr>
          <a:xfrm>
            <a:off x="434641" y="4145359"/>
            <a:ext cx="4151865" cy="43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524" tIns="57524" rIns="57524" bIns="57524">
            <a:spAutoFit/>
          </a:bodyPr>
          <a:lstStyle>
            <a:lvl1pPr algn="l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cell tracking (phase contrast)</a:t>
            </a:r>
          </a:p>
        </p:txBody>
      </p:sp>
      <p:grpSp>
        <p:nvGrpSpPr>
          <p:cNvPr id="669" name="Groupe"/>
          <p:cNvGrpSpPr/>
          <p:nvPr/>
        </p:nvGrpSpPr>
        <p:grpSpPr>
          <a:xfrm>
            <a:off x="4444355" y="1510345"/>
            <a:ext cx="4451758" cy="2738831"/>
            <a:chOff x="0" y="0"/>
            <a:chExt cx="4451756" cy="2738829"/>
          </a:xfrm>
        </p:grpSpPr>
        <p:grpSp>
          <p:nvGrpSpPr>
            <p:cNvPr id="665" name="Groupe"/>
            <p:cNvGrpSpPr/>
            <p:nvPr/>
          </p:nvGrpSpPr>
          <p:grpSpPr>
            <a:xfrm>
              <a:off x="0" y="0"/>
              <a:ext cx="4451757" cy="2738830"/>
              <a:chOff x="0" y="0"/>
              <a:chExt cx="4451756" cy="2738829"/>
            </a:xfrm>
          </p:grpSpPr>
          <p:sp>
            <p:nvSpPr>
              <p:cNvPr id="644" name="Rectangle"/>
              <p:cNvSpPr/>
              <p:nvPr/>
            </p:nvSpPr>
            <p:spPr>
              <a:xfrm>
                <a:off x="1422889" y="1148517"/>
                <a:ext cx="685187" cy="191088"/>
              </a:xfrm>
              <a:prstGeom prst="rect">
                <a:avLst/>
              </a:prstGeom>
              <a:solidFill>
                <a:srgbClr val="929292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5406" tIns="75406" rIns="75406" bIns="75406" numCol="1" anchor="ctr">
                <a:noAutofit/>
              </a:bodyPr>
              <a:lstStyle/>
              <a:p>
                <a:pPr defTabSz="867171"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648" name="Groupe"/>
              <p:cNvGrpSpPr/>
              <p:nvPr/>
            </p:nvGrpSpPr>
            <p:grpSpPr>
              <a:xfrm rot="16200000">
                <a:off x="708929" y="766344"/>
                <a:ext cx="950933" cy="955437"/>
                <a:chOff x="0" y="0"/>
                <a:chExt cx="950932" cy="955436"/>
              </a:xfrm>
            </p:grpSpPr>
            <p:sp>
              <p:nvSpPr>
                <p:cNvPr id="645" name="Rectangle"/>
                <p:cNvSpPr/>
                <p:nvPr/>
              </p:nvSpPr>
              <p:spPr>
                <a:xfrm rot="16200000">
                  <a:off x="233695" y="225398"/>
                  <a:ext cx="477719" cy="504640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6" name="Rectangle"/>
                <p:cNvSpPr/>
                <p:nvPr/>
              </p:nvSpPr>
              <p:spPr>
                <a:xfrm>
                  <a:off x="0" y="0"/>
                  <a:ext cx="254783" cy="955437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7" name="Rectangle"/>
                <p:cNvSpPr/>
                <p:nvPr/>
              </p:nvSpPr>
              <p:spPr>
                <a:xfrm>
                  <a:off x="696149" y="0"/>
                  <a:ext cx="254784" cy="955437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652" name="Groupe"/>
              <p:cNvGrpSpPr/>
              <p:nvPr/>
            </p:nvGrpSpPr>
            <p:grpSpPr>
              <a:xfrm>
                <a:off x="2108027" y="766342"/>
                <a:ext cx="950933" cy="955437"/>
                <a:chOff x="0" y="0"/>
                <a:chExt cx="950932" cy="955436"/>
              </a:xfrm>
            </p:grpSpPr>
            <p:sp>
              <p:nvSpPr>
                <p:cNvPr id="649" name="Rectangle"/>
                <p:cNvSpPr/>
                <p:nvPr/>
              </p:nvSpPr>
              <p:spPr>
                <a:xfrm rot="16200000">
                  <a:off x="235734" y="256307"/>
                  <a:ext cx="477719" cy="442822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0" name="Rectangle"/>
                <p:cNvSpPr/>
                <p:nvPr/>
              </p:nvSpPr>
              <p:spPr>
                <a:xfrm>
                  <a:off x="0" y="0"/>
                  <a:ext cx="254783" cy="955437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51" name="Rectangle"/>
                <p:cNvSpPr/>
                <p:nvPr/>
              </p:nvSpPr>
              <p:spPr>
                <a:xfrm>
                  <a:off x="696149" y="0"/>
                  <a:ext cx="254784" cy="955437"/>
                </a:xfrm>
                <a:prstGeom prst="rect">
                  <a:avLst/>
                </a:prstGeom>
                <a:solidFill>
                  <a:srgbClr val="929292">
                    <a:alpha val="63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75406" tIns="75406" rIns="75406" bIns="75406" numCol="1" anchor="ctr">
                  <a:noAutofit/>
                </a:bodyPr>
                <a:lstStyle/>
                <a:p>
                  <a:pPr defTabSz="867171">
                    <a:defRPr sz="3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653" name="Ligne"/>
              <p:cNvSpPr/>
              <p:nvPr/>
            </p:nvSpPr>
            <p:spPr>
              <a:xfrm flipV="1">
                <a:off x="1882818" y="410821"/>
                <a:ext cx="1" cy="159441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54" name="Ligne"/>
              <p:cNvSpPr/>
              <p:nvPr/>
            </p:nvSpPr>
            <p:spPr>
              <a:xfrm>
                <a:off x="1896454" y="1953798"/>
                <a:ext cx="55838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55" name="Ligne"/>
              <p:cNvSpPr/>
              <p:nvPr/>
            </p:nvSpPr>
            <p:spPr>
              <a:xfrm>
                <a:off x="378780" y="482908"/>
                <a:ext cx="3008077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656" name="Ligne"/>
              <p:cNvSpPr/>
              <p:nvPr/>
            </p:nvSpPr>
            <p:spPr>
              <a:xfrm flipH="1">
                <a:off x="517782" y="325917"/>
                <a:ext cx="1" cy="152505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657" name="x"/>
              <p:cNvSpPr/>
              <p:nvPr/>
            </p:nvSpPr>
            <p:spPr>
              <a:xfrm>
                <a:off x="3181756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7524" tIns="57524" rIns="57524" bIns="57524" numCol="1" anchor="t">
                <a:spAutoFit/>
              </a:bodyPr>
              <a:lstStyle>
                <a:lvl1pPr algn="l" defTabSz="575249">
                  <a:defRPr sz="2600" b="0" i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x</a:t>
                </a:r>
              </a:p>
            </p:txBody>
          </p:sp>
          <p:sp>
            <p:nvSpPr>
              <p:cNvPr id="658" name="y"/>
              <p:cNvSpPr/>
              <p:nvPr/>
            </p:nvSpPr>
            <p:spPr>
              <a:xfrm>
                <a:off x="175757" y="146882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7524" tIns="57524" rIns="57524" bIns="57524" numCol="1" anchor="t">
                <a:spAutoFit/>
              </a:bodyPr>
              <a:lstStyle>
                <a:lvl1pPr algn="l" defTabSz="575249">
                  <a:defRPr sz="2600" b="0" i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y</a:t>
                </a:r>
              </a:p>
            </p:txBody>
          </p:sp>
          <p:sp>
            <p:nvSpPr>
              <p:cNvPr id="659" name="xo"/>
              <p:cNvSpPr/>
              <p:nvPr/>
            </p:nvSpPr>
            <p:spPr>
              <a:xfrm>
                <a:off x="1745663" y="80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7524" tIns="57524" rIns="57524" bIns="57524" numCol="1" anchor="t">
                <a:spAutoFit/>
              </a:bodyPr>
              <a:lstStyle/>
              <a:p>
                <a:pPr algn="l" defTabSz="575249">
                  <a:defRPr sz="2600" b="0" i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x</a:t>
                </a:r>
                <a:r>
                  <a:rPr baseline="-5999"/>
                  <a:t>o</a:t>
                </a:r>
              </a:p>
            </p:txBody>
          </p:sp>
          <p:sp>
            <p:nvSpPr>
              <p:cNvPr id="660" name="yo"/>
              <p:cNvSpPr/>
              <p:nvPr/>
            </p:nvSpPr>
            <p:spPr>
              <a:xfrm>
                <a:off x="0" y="967018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7524" tIns="57524" rIns="57524" bIns="57524" numCol="1" anchor="t">
                <a:spAutoFit/>
              </a:bodyPr>
              <a:lstStyle/>
              <a:p>
                <a:pPr algn="l" defTabSz="575249">
                  <a:defRPr sz="2600" b="0" i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t>y</a:t>
                </a:r>
                <a:r>
                  <a:rPr baseline="-5999"/>
                  <a:t>o</a:t>
                </a:r>
              </a:p>
            </p:txBody>
          </p:sp>
          <p:sp>
            <p:nvSpPr>
              <p:cNvPr id="661" name="Ligne"/>
              <p:cNvSpPr/>
              <p:nvPr/>
            </p:nvSpPr>
            <p:spPr>
              <a:xfrm flipV="1">
                <a:off x="2433272" y="1244061"/>
                <a:ext cx="1" cy="67382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2" name="Ligne"/>
              <p:cNvSpPr/>
              <p:nvPr/>
            </p:nvSpPr>
            <p:spPr>
              <a:xfrm>
                <a:off x="401835" y="1244062"/>
                <a:ext cx="277015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3" name="Figure"/>
              <p:cNvSpPr/>
              <p:nvPr/>
            </p:nvSpPr>
            <p:spPr>
              <a:xfrm>
                <a:off x="2082851" y="976509"/>
                <a:ext cx="700844" cy="541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538" y="793"/>
                    </a:moveTo>
                    <a:cubicBezTo>
                      <a:pt x="5195" y="1389"/>
                      <a:pt x="3888" y="2115"/>
                      <a:pt x="2629" y="2964"/>
                    </a:cubicBezTo>
                    <a:lnTo>
                      <a:pt x="0" y="7697"/>
                    </a:lnTo>
                    <a:lnTo>
                      <a:pt x="735" y="14421"/>
                    </a:lnTo>
                    <a:lnTo>
                      <a:pt x="1508" y="18388"/>
                    </a:lnTo>
                    <a:lnTo>
                      <a:pt x="4160" y="20205"/>
                    </a:lnTo>
                    <a:lnTo>
                      <a:pt x="10412" y="21600"/>
                    </a:lnTo>
                    <a:lnTo>
                      <a:pt x="16965" y="20918"/>
                    </a:lnTo>
                    <a:lnTo>
                      <a:pt x="20086" y="19210"/>
                    </a:lnTo>
                    <a:lnTo>
                      <a:pt x="21600" y="15154"/>
                    </a:lnTo>
                    <a:lnTo>
                      <a:pt x="21121" y="10783"/>
                    </a:lnTo>
                    <a:lnTo>
                      <a:pt x="17330" y="4455"/>
                    </a:lnTo>
                    <a:lnTo>
                      <a:pt x="12989" y="557"/>
                    </a:lnTo>
                    <a:lnTo>
                      <a:pt x="8570" y="0"/>
                    </a:lnTo>
                    <a:cubicBezTo>
                      <a:pt x="7885" y="231"/>
                      <a:pt x="7208" y="496"/>
                      <a:pt x="6538" y="793"/>
                    </a:cubicBezTo>
                    <a:close/>
                  </a:path>
                </a:pathLst>
              </a:custGeom>
              <a:solidFill>
                <a:srgbClr val="FFFFFF">
                  <a:alpha val="80633"/>
                </a:srgbClr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  <p:sp>
            <p:nvSpPr>
              <p:cNvPr id="664" name="Ovale"/>
              <p:cNvSpPr/>
              <p:nvPr/>
            </p:nvSpPr>
            <p:spPr>
              <a:xfrm>
                <a:off x="2301995" y="1115945"/>
                <a:ext cx="262554" cy="213361"/>
              </a:xfrm>
              <a:prstGeom prst="ellipse">
                <a:avLst/>
              </a:prstGeom>
              <a:solidFill>
                <a:srgbClr val="A7A7A7">
                  <a:alpha val="8063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7524" tIns="57524" rIns="57524" bIns="57524" numCol="1" anchor="t">
                <a:noAutofit/>
              </a:bodyPr>
              <a:lstStyle/>
              <a:p>
                <a:pPr algn="l" defTabSz="575249">
                  <a:defRPr sz="2200" b="0">
                    <a:solidFill>
                      <a:srgbClr val="000066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endParaRPr/>
              </a:p>
            </p:txBody>
          </p:sp>
        </p:grpSp>
        <p:sp>
          <p:nvSpPr>
            <p:cNvPr id="666" name="M1"/>
            <p:cNvSpPr/>
            <p:nvPr/>
          </p:nvSpPr>
          <p:spPr>
            <a:xfrm>
              <a:off x="1238641" y="3854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M1</a:t>
              </a:r>
            </a:p>
          </p:txBody>
        </p:sp>
        <p:sp>
          <p:nvSpPr>
            <p:cNvPr id="667" name="M2"/>
            <p:cNvSpPr/>
            <p:nvPr/>
          </p:nvSpPr>
          <p:spPr>
            <a:xfrm>
              <a:off x="2580139" y="39804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M2</a:t>
              </a:r>
            </a:p>
          </p:txBody>
        </p:sp>
        <p:sp>
          <p:nvSpPr>
            <p:cNvPr id="668" name="cell"/>
            <p:cNvSpPr/>
            <p:nvPr/>
          </p:nvSpPr>
          <p:spPr>
            <a:xfrm>
              <a:off x="2363815" y="121770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7524" tIns="57524" rIns="57524" bIns="57524" numCol="1" anchor="t">
              <a:spAutoFit/>
            </a:bodyPr>
            <a:lstStyle>
              <a:lvl1pPr algn="l" defTabSz="575249">
                <a:defRPr sz="16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cell</a:t>
              </a:r>
            </a:p>
          </p:txBody>
        </p:sp>
      </p:grpSp>
      <p:sp>
        <p:nvSpPr>
          <p:cNvPr id="670" name="asymmetric pattern"/>
          <p:cNvSpPr txBox="1"/>
          <p:nvPr/>
        </p:nvSpPr>
        <p:spPr>
          <a:xfrm>
            <a:off x="5032124" y="1159099"/>
            <a:ext cx="2503333" cy="43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7524" tIns="57524" rIns="57524" bIns="57524">
            <a:spAutoFit/>
          </a:bodyPr>
          <a:lstStyle>
            <a:lvl1pPr algn="l" defTabSz="575249">
              <a:defRPr sz="2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asymmetric pattern</a:t>
            </a:r>
          </a:p>
        </p:txBody>
      </p:sp>
      <p:sp>
        <p:nvSpPr>
          <p:cNvPr id="671" name="7"/>
          <p:cNvSpPr txBox="1"/>
          <p:nvPr/>
        </p:nvSpPr>
        <p:spPr>
          <a:xfrm>
            <a:off x="6374618" y="9277115"/>
            <a:ext cx="255564" cy="38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1312</Words>
  <Application>Microsoft Macintosh PowerPoint</Application>
  <PresentationFormat>Personnalisé</PresentationFormat>
  <Paragraphs>437</Paragraphs>
  <Slides>24</Slides>
  <Notes>1</Notes>
  <HiddenSlides>0</HiddenSlides>
  <MMClips>9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8" baseType="lpstr">
      <vt:lpstr>AppleMyungjo</vt:lpstr>
      <vt:lpstr>Arial</vt:lpstr>
      <vt:lpstr>Baskerville</vt:lpstr>
      <vt:lpstr>Gill Sans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Segoe UI</vt:lpstr>
      <vt:lpstr>Times</vt:lpstr>
      <vt:lpstr>Times New Roman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4</cp:revision>
  <dcterms:modified xsi:type="dcterms:W3CDTF">2023-07-04T15:49:25Z</dcterms:modified>
</cp:coreProperties>
</file>