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0" r:id="rId3"/>
    <p:sldId id="276" r:id="rId4"/>
    <p:sldId id="273" r:id="rId5"/>
    <p:sldId id="262" r:id="rId6"/>
    <p:sldId id="263" r:id="rId7"/>
    <p:sldId id="275" r:id="rId8"/>
    <p:sldId id="271" r:id="rId9"/>
    <p:sldId id="266" r:id="rId10"/>
    <p:sldId id="264" r:id="rId11"/>
    <p:sldId id="278" r:id="rId12"/>
    <p:sldId id="265" r:id="rId13"/>
    <p:sldId id="261" r:id="rId14"/>
    <p:sldId id="27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6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26B90-4E97-4808-93A1-CAAF5F80A258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2AE05-6950-4CF0-85F4-EAA7629598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891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301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946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169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190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46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559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762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751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4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329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563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067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541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BC46-32D4-4975-8386-F10784F8600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26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97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28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23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88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47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90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5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28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080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99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63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5ED07-4BE0-47A5-91FC-FE8CBA39D749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17259-9F36-4331-93CA-DE4ACD834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30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Physics</a:t>
            </a:r>
            <a:r>
              <a:rPr lang="fr-FR" dirty="0" smtClean="0"/>
              <a:t> of </a:t>
            </a:r>
            <a:r>
              <a:rPr lang="fr-FR" dirty="0" err="1" smtClean="0"/>
              <a:t>bacterial</a:t>
            </a:r>
            <a:r>
              <a:rPr lang="fr-FR" dirty="0" smtClean="0"/>
              <a:t> exploration in </a:t>
            </a:r>
            <a:r>
              <a:rPr lang="fr-FR" dirty="0" err="1" smtClean="0"/>
              <a:t>confined</a:t>
            </a:r>
            <a:r>
              <a:rPr lang="fr-FR" dirty="0" smtClean="0"/>
              <a:t> </a:t>
            </a:r>
            <a:r>
              <a:rPr lang="fr-FR" dirty="0" err="1" smtClean="0"/>
              <a:t>environments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94326" y="4066825"/>
            <a:ext cx="10603346" cy="2475489"/>
          </a:xfrm>
        </p:spPr>
        <p:txBody>
          <a:bodyPr>
            <a:normAutofit/>
          </a:bodyPr>
          <a:lstStyle/>
          <a:p>
            <a:pPr algn="l"/>
            <a:r>
              <a:rPr lang="fr-FR" b="1" u="sng" dirty="0" smtClean="0"/>
              <a:t>Renaud </a:t>
            </a:r>
            <a:r>
              <a:rPr lang="fr-FR" b="1" u="sng" dirty="0" err="1" smtClean="0"/>
              <a:t>Baillou</a:t>
            </a:r>
            <a:r>
              <a:rPr lang="fr-FR" dirty="0" smtClean="0"/>
              <a:t>, PMMH-ESPCI-PSL </a:t>
            </a:r>
            <a:endParaRPr lang="fr-FR" dirty="0"/>
          </a:p>
          <a:p>
            <a:pPr algn="l"/>
            <a:r>
              <a:rPr lang="fr-FR" i="1" dirty="0" err="1" smtClean="0"/>
              <a:t>Physics</a:t>
            </a:r>
            <a:r>
              <a:rPr lang="fr-FR" dirty="0" smtClean="0"/>
              <a:t> : Marta </a:t>
            </a:r>
            <a:r>
              <a:rPr lang="fr-FR" dirty="0" err="1" smtClean="0"/>
              <a:t>Pedrosa</a:t>
            </a:r>
            <a:r>
              <a:rPr lang="fr-FR" dirty="0"/>
              <a:t>,</a:t>
            </a:r>
            <a:r>
              <a:rPr lang="fr-FR" dirty="0" smtClean="0"/>
              <a:t> Thierry </a:t>
            </a:r>
            <a:r>
              <a:rPr lang="fr-FR" dirty="0" err="1" smtClean="0"/>
              <a:t>Darnige</a:t>
            </a:r>
            <a:r>
              <a:rPr lang="fr-FR" dirty="0"/>
              <a:t>,</a:t>
            </a:r>
            <a:r>
              <a:rPr lang="fr-FR" dirty="0" smtClean="0"/>
              <a:t> Fernando </a:t>
            </a:r>
            <a:r>
              <a:rPr lang="fr-FR" dirty="0" err="1" smtClean="0"/>
              <a:t>Peruani</a:t>
            </a:r>
            <a:r>
              <a:rPr lang="fr-FR" dirty="0"/>
              <a:t>,</a:t>
            </a:r>
            <a:r>
              <a:rPr lang="fr-FR" dirty="0" smtClean="0"/>
              <a:t> </a:t>
            </a:r>
            <a:r>
              <a:rPr lang="fr-FR" b="1" dirty="0" smtClean="0"/>
              <a:t>Eric Clément</a:t>
            </a:r>
          </a:p>
          <a:p>
            <a:pPr algn="l"/>
            <a:r>
              <a:rPr lang="fr-FR" i="1" dirty="0" err="1" smtClean="0"/>
              <a:t>Biology</a:t>
            </a:r>
            <a:r>
              <a:rPr lang="fr-FR" i="1" dirty="0" smtClean="0"/>
              <a:t>/</a:t>
            </a:r>
            <a:r>
              <a:rPr lang="fr-FR" i="1" dirty="0" err="1" smtClean="0"/>
              <a:t>Medicine</a:t>
            </a:r>
            <a:r>
              <a:rPr lang="fr-FR" dirty="0" smtClean="0"/>
              <a:t> : Marta </a:t>
            </a:r>
            <a:r>
              <a:rPr lang="fr-FR" dirty="0" err="1" smtClean="0"/>
              <a:t>Vazquez</a:t>
            </a:r>
            <a:r>
              <a:rPr lang="fr-FR" dirty="0"/>
              <a:t>,</a:t>
            </a:r>
            <a:r>
              <a:rPr lang="fr-FR" dirty="0" smtClean="0"/>
              <a:t> Tiphaine Le Roy, </a:t>
            </a:r>
            <a:r>
              <a:rPr lang="fr-FR" dirty="0"/>
              <a:t>Karine </a:t>
            </a:r>
            <a:r>
              <a:rPr lang="fr-FR" dirty="0" smtClean="0"/>
              <a:t>Clément</a:t>
            </a:r>
          </a:p>
          <a:p>
            <a:pPr algn="l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" y="364410"/>
            <a:ext cx="11397673" cy="89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Impact of confinement on transport </a:t>
            </a:r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properties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21" y="1169971"/>
            <a:ext cx="6503516" cy="3950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 rot="210379">
                <a:off x="5359175" y="2060631"/>
                <a:ext cx="1489767" cy="280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 Run» l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imit</m:t>
                    </m:r>
                    <m:r>
                      <a:rPr lang="fr-FR" sz="12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fr-FR" sz="1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fr-FR" sz="1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=∞</m:t>
                    </m:r>
                  </m:oMath>
                </a14:m>
                <a:endPara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0379">
                <a:off x="5359175" y="2060631"/>
                <a:ext cx="1489767" cy="28033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 rot="21099203">
                <a:off x="5270981" y="3922532"/>
                <a:ext cx="1573123" cy="280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« Stick » l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b="0" i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imit</m:t>
                    </m:r>
                    <m:r>
                      <a:rPr lang="fr-FR" sz="1200" b="0" i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fr-FR" sz="1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fr-FR" sz="1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2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099203">
                <a:off x="5270981" y="3922532"/>
                <a:ext cx="1573123" cy="280333"/>
              </a:xfrm>
              <a:prstGeom prst="rect">
                <a:avLst/>
              </a:prstGeom>
              <a:blipFill rotWithShape="0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8509121" y="2613350"/>
                <a:ext cx="669029" cy="281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fr-FR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121" y="2613350"/>
                <a:ext cx="669029" cy="281616"/>
              </a:xfrm>
              <a:prstGeom prst="rect">
                <a:avLst/>
              </a:prstGeom>
              <a:blipFill rotWithShape="0">
                <a:blip r:embed="rId6"/>
                <a:stretch>
                  <a:fillRect t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1243374" y="5550572"/>
            <a:ext cx="1010621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The </a:t>
            </a:r>
            <a:r>
              <a:rPr lang="fr-FR" sz="2400" dirty="0" err="1" smtClean="0"/>
              <a:t>numerical</a:t>
            </a:r>
            <a:r>
              <a:rPr lang="fr-FR" sz="2400" dirty="0" smtClean="0"/>
              <a:t> model </a:t>
            </a:r>
            <a:r>
              <a:rPr lang="fr-FR" sz="2400" dirty="0" err="1" smtClean="0"/>
              <a:t>is</a:t>
            </a:r>
            <a:r>
              <a:rPr lang="fr-FR" sz="2400" dirty="0" smtClean="0"/>
              <a:t> in </a:t>
            </a:r>
            <a:r>
              <a:rPr lang="fr-FR" sz="2400" dirty="0" err="1" smtClean="0"/>
              <a:t>remarkable</a:t>
            </a:r>
            <a:r>
              <a:rPr lang="fr-FR" sz="2400" dirty="0" smtClean="0"/>
              <a:t> </a:t>
            </a:r>
            <a:r>
              <a:rPr lang="fr-FR" sz="2400" dirty="0" smtClean="0"/>
              <a:t>quantitative agreement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experiments</a:t>
            </a:r>
            <a:r>
              <a:rPr lang="fr-FR" sz="2400" dirty="0" smtClean="0"/>
              <a:t> (no </a:t>
            </a:r>
            <a:r>
              <a:rPr lang="fr-FR" sz="2400" dirty="0" err="1" smtClean="0"/>
              <a:t>fitted</a:t>
            </a:r>
            <a:r>
              <a:rPr lang="fr-FR" sz="2400" dirty="0" smtClean="0"/>
              <a:t> parameters).</a:t>
            </a:r>
          </a:p>
        </p:txBody>
      </p:sp>
      <p:sp>
        <p:nvSpPr>
          <p:cNvPr id="2" name="Rectangle 1"/>
          <p:cNvSpPr/>
          <p:nvPr/>
        </p:nvSpPr>
        <p:spPr>
          <a:xfrm>
            <a:off x="7912547" y="1268213"/>
            <a:ext cx="1162528" cy="932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0" t="18595" r="16818" b="63762"/>
          <a:stretch/>
        </p:blipFill>
        <p:spPr>
          <a:xfrm>
            <a:off x="7903417" y="1268213"/>
            <a:ext cx="1180788" cy="932584"/>
          </a:xfrm>
          <a:prstGeom prst="rect">
            <a:avLst/>
          </a:prstGeom>
          <a:ln>
            <a:noFill/>
          </a:ln>
        </p:spPr>
      </p:pic>
      <p:sp>
        <p:nvSpPr>
          <p:cNvPr id="11" name="ZoneTexte 10"/>
          <p:cNvSpPr txBox="1"/>
          <p:nvPr/>
        </p:nvSpPr>
        <p:spPr>
          <a:xfrm>
            <a:off x="9097990" y="4898243"/>
            <a:ext cx="239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500&lt;H&lt;1000µm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9178150" y="4898243"/>
            <a:ext cx="227497" cy="1482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4" t="84093" r="57494" b="321"/>
          <a:stretch/>
        </p:blipFill>
        <p:spPr>
          <a:xfrm>
            <a:off x="9731990" y="4169698"/>
            <a:ext cx="1034675" cy="61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0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Conclusions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0084" y="881911"/>
            <a:ext cx="111918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/>
              <a:t>Study</a:t>
            </a:r>
            <a:r>
              <a:rPr lang="fr-FR" sz="2400" dirty="0"/>
              <a:t> </a:t>
            </a:r>
            <a:r>
              <a:rPr lang="fr-FR" sz="2400" dirty="0" smtClean="0"/>
              <a:t>the </a:t>
            </a:r>
            <a:r>
              <a:rPr lang="fr-FR" sz="2400" dirty="0" err="1" smtClean="0"/>
              <a:t>emerging</a:t>
            </a:r>
            <a:r>
              <a:rPr lang="fr-FR" sz="2400" dirty="0" smtClean="0"/>
              <a:t> </a:t>
            </a:r>
            <a:r>
              <a:rPr lang="fr-FR" sz="2400" dirty="0"/>
              <a:t>dispersion </a:t>
            </a:r>
            <a:r>
              <a:rPr lang="fr-FR" sz="2400" dirty="0" err="1" smtClean="0"/>
              <a:t>process</a:t>
            </a:r>
            <a:r>
              <a:rPr lang="fr-FR" sz="2400" dirty="0" smtClean="0"/>
              <a:t> </a:t>
            </a:r>
            <a:r>
              <a:rPr lang="fr-FR" sz="2400" dirty="0"/>
              <a:t>for motile </a:t>
            </a:r>
            <a:r>
              <a:rPr lang="fr-FR" sz="2400" dirty="0" err="1"/>
              <a:t>wild</a:t>
            </a:r>
            <a:r>
              <a:rPr lang="fr-FR" sz="2400" dirty="0"/>
              <a:t>-type E. </a:t>
            </a:r>
            <a:r>
              <a:rPr lang="fr-FR" sz="2400" dirty="0" smtClean="0"/>
              <a:t>coli </a:t>
            </a:r>
            <a:r>
              <a:rPr lang="fr-FR" sz="2400" dirty="0" err="1"/>
              <a:t>bacteria</a:t>
            </a:r>
            <a:r>
              <a:rPr lang="fr-FR" sz="2400" dirty="0"/>
              <a:t> </a:t>
            </a:r>
            <a:r>
              <a:rPr lang="fr-FR" sz="2400" dirty="0" err="1"/>
              <a:t>exploring</a:t>
            </a:r>
            <a:r>
              <a:rPr lang="fr-FR" sz="2400" dirty="0"/>
              <a:t> </a:t>
            </a:r>
            <a:r>
              <a:rPr lang="fr-FR" sz="2400" dirty="0" err="1"/>
              <a:t>their</a:t>
            </a:r>
            <a:r>
              <a:rPr lang="fr-FR" sz="2400" dirty="0"/>
              <a:t> </a:t>
            </a:r>
            <a:r>
              <a:rPr lang="fr-FR" sz="2400" dirty="0" err="1"/>
              <a:t>environment</a:t>
            </a:r>
            <a:r>
              <a:rPr lang="fr-FR" sz="2400" dirty="0"/>
              <a:t> </a:t>
            </a:r>
            <a:r>
              <a:rPr lang="fr-FR" sz="2400" dirty="0" err="1"/>
              <a:t>under</a:t>
            </a:r>
            <a:r>
              <a:rPr lang="fr-FR" sz="2400" dirty="0"/>
              <a:t> </a:t>
            </a:r>
            <a:r>
              <a:rPr lang="fr-FR" sz="2400" dirty="0" smtClean="0"/>
              <a:t>confinement :</a:t>
            </a:r>
            <a:endParaRPr lang="fr-FR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400" dirty="0" smtClean="0"/>
              <a:t>Diffusion coefficients </a:t>
            </a:r>
            <a:r>
              <a:rPr lang="fr-FR" sz="2400" dirty="0" err="1"/>
              <a:t>essentially</a:t>
            </a:r>
            <a:r>
              <a:rPr lang="fr-FR" sz="2400" dirty="0"/>
              <a:t> </a:t>
            </a:r>
            <a:r>
              <a:rPr lang="fr-FR" sz="2400" dirty="0" err="1" smtClean="0"/>
              <a:t>increase</a:t>
            </a:r>
            <a:r>
              <a:rPr lang="fr-FR" sz="2400" dirty="0" smtClean="0"/>
              <a:t> </a:t>
            </a:r>
            <a:r>
              <a:rPr lang="fr-FR" sz="2400" dirty="0" err="1"/>
              <a:t>with</a:t>
            </a:r>
            <a:r>
              <a:rPr lang="fr-FR" sz="2400" dirty="0"/>
              <a:t> confinement height and surface </a:t>
            </a:r>
            <a:r>
              <a:rPr lang="fr-FR" sz="2400" dirty="0" err="1"/>
              <a:t>gyration</a:t>
            </a:r>
            <a:r>
              <a:rPr lang="fr-FR" sz="2400" dirty="0"/>
              <a:t> </a:t>
            </a:r>
            <a:r>
              <a:rPr lang="fr-FR" sz="2400" dirty="0" err="1"/>
              <a:t>radii</a:t>
            </a:r>
            <a:r>
              <a:rPr lang="fr-FR" sz="2400" dirty="0"/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400" dirty="0"/>
              <a:t>The surface </a:t>
            </a:r>
            <a:r>
              <a:rPr lang="fr-FR" sz="2400" dirty="0" err="1"/>
              <a:t>residence</a:t>
            </a:r>
            <a:r>
              <a:rPr lang="fr-FR" sz="2400" dirty="0"/>
              <a:t> time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smtClean="0"/>
              <a:t>log-normal </a:t>
            </a:r>
            <a:r>
              <a:rPr lang="fr-FR" sz="2400" dirty="0" err="1" smtClean="0"/>
              <a:t>distributed</a:t>
            </a:r>
            <a:r>
              <a:rPr lang="fr-FR" sz="2400" dirty="0" smtClean="0"/>
              <a:t>.</a:t>
            </a:r>
            <a:endParaRPr lang="fr-FR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400" dirty="0" err="1"/>
              <a:t>Mean</a:t>
            </a:r>
            <a:r>
              <a:rPr lang="fr-FR" sz="2400" dirty="0"/>
              <a:t> </a:t>
            </a:r>
            <a:r>
              <a:rPr lang="fr-FR" sz="2400" dirty="0" err="1"/>
              <a:t>bulk</a:t>
            </a:r>
            <a:r>
              <a:rPr lang="fr-FR" sz="2400" dirty="0"/>
              <a:t> </a:t>
            </a:r>
            <a:r>
              <a:rPr lang="fr-FR" sz="2400" dirty="0" err="1"/>
              <a:t>residence</a:t>
            </a:r>
            <a:r>
              <a:rPr lang="fr-FR" sz="2400" dirty="0"/>
              <a:t> times </a:t>
            </a:r>
            <a:r>
              <a:rPr lang="fr-FR" sz="2400" dirty="0" err="1"/>
              <a:t>increase</a:t>
            </a:r>
            <a:r>
              <a:rPr lang="fr-FR" sz="2400" dirty="0"/>
              <a:t> quasi </a:t>
            </a:r>
            <a:r>
              <a:rPr lang="fr-FR" sz="2400" dirty="0" err="1"/>
              <a:t>linearly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confinement </a:t>
            </a:r>
            <a:r>
              <a:rPr lang="fr-FR" sz="2400" dirty="0" smtClean="0"/>
              <a:t>height.</a:t>
            </a:r>
            <a:endParaRPr lang="fr-FR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400" dirty="0" err="1"/>
              <a:t>Numerical</a:t>
            </a:r>
            <a:r>
              <a:rPr lang="fr-FR" sz="2400" dirty="0"/>
              <a:t> "</a:t>
            </a:r>
            <a:r>
              <a:rPr lang="fr-FR" sz="2400" dirty="0" err="1"/>
              <a:t>behavioral</a:t>
            </a:r>
            <a:r>
              <a:rPr lang="fr-FR" sz="2400" dirty="0"/>
              <a:t>" simulations </a:t>
            </a:r>
            <a:r>
              <a:rPr lang="fr-FR" sz="2400" dirty="0" err="1"/>
              <a:t>quantitatively</a:t>
            </a:r>
            <a:r>
              <a:rPr lang="fr-FR" sz="2400" dirty="0"/>
              <a:t> </a:t>
            </a:r>
            <a:r>
              <a:rPr lang="fr-FR" sz="2400" dirty="0" err="1"/>
              <a:t>reproduce</a:t>
            </a:r>
            <a:r>
              <a:rPr lang="fr-FR" sz="2400" dirty="0"/>
              <a:t> </a:t>
            </a:r>
            <a:r>
              <a:rPr lang="fr-FR" sz="2400" dirty="0" smtClean="0"/>
              <a:t>surface and </a:t>
            </a:r>
            <a:r>
              <a:rPr lang="fr-FR" sz="2400" dirty="0" err="1" smtClean="0"/>
              <a:t>bulk</a:t>
            </a:r>
            <a:r>
              <a:rPr lang="fr-FR" sz="2400" dirty="0" smtClean="0"/>
              <a:t> </a:t>
            </a:r>
            <a:r>
              <a:rPr lang="fr-FR" sz="2400" dirty="0" err="1" smtClean="0"/>
              <a:t>residence</a:t>
            </a:r>
            <a:r>
              <a:rPr lang="fr-FR" sz="2400" dirty="0" smtClean="0"/>
              <a:t> </a:t>
            </a:r>
            <a:r>
              <a:rPr lang="fr-FR" sz="2400" dirty="0"/>
              <a:t>times </a:t>
            </a:r>
            <a:r>
              <a:rPr lang="fr-FR" sz="2400" dirty="0" smtClean="0"/>
              <a:t>as </a:t>
            </a:r>
            <a:r>
              <a:rPr lang="fr-FR" sz="2400" dirty="0" err="1" smtClean="0"/>
              <a:t>well</a:t>
            </a:r>
            <a:r>
              <a:rPr lang="fr-FR" sz="2400" dirty="0" smtClean="0"/>
              <a:t> as </a:t>
            </a:r>
            <a:r>
              <a:rPr lang="fr-FR" sz="2400" dirty="0"/>
              <a:t>diffusion </a:t>
            </a:r>
            <a:r>
              <a:rPr lang="fr-FR" sz="2400" dirty="0" err="1" smtClean="0"/>
              <a:t>phenomenology</a:t>
            </a:r>
            <a:r>
              <a:rPr lang="fr-FR" sz="2400" dirty="0" smtClean="0"/>
              <a:t>.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/>
              <a:t>This </a:t>
            </a:r>
            <a:r>
              <a:rPr lang="fr-FR" sz="2400" dirty="0" err="1"/>
              <a:t>study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a base to </a:t>
            </a:r>
            <a:r>
              <a:rPr lang="fr-FR" sz="2400" dirty="0" err="1"/>
              <a:t>understand</a:t>
            </a:r>
            <a:r>
              <a:rPr lang="fr-FR" sz="2400" dirty="0"/>
              <a:t> </a:t>
            </a:r>
            <a:r>
              <a:rPr lang="fr-FR" sz="2400" dirty="0" err="1"/>
              <a:t>bacterial</a:t>
            </a:r>
            <a:r>
              <a:rPr lang="fr-FR" sz="2400" dirty="0"/>
              <a:t> infection and </a:t>
            </a:r>
            <a:r>
              <a:rPr lang="fr-FR" sz="2400" dirty="0" err="1"/>
              <a:t>spreading</a:t>
            </a:r>
            <a:r>
              <a:rPr lang="fr-FR" sz="2400" dirty="0"/>
              <a:t> of </a:t>
            </a:r>
            <a:r>
              <a:rPr lang="fr-FR" sz="2400" dirty="0" err="1"/>
              <a:t>bacteria</a:t>
            </a:r>
            <a:r>
              <a:rPr lang="fr-FR" sz="2400" dirty="0"/>
              <a:t> in more </a:t>
            </a:r>
            <a:r>
              <a:rPr lang="fr-FR" sz="2400" dirty="0" err="1"/>
              <a:t>complex</a:t>
            </a:r>
            <a:r>
              <a:rPr lang="fr-FR" sz="2400" dirty="0"/>
              <a:t> situations </a:t>
            </a:r>
            <a:r>
              <a:rPr lang="fr-FR" sz="2400" dirty="0" smtClean="0"/>
              <a:t>:</a:t>
            </a:r>
            <a:endParaRPr lang="fr-FR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err="1" smtClean="0"/>
              <a:t>Geometrical</a:t>
            </a:r>
            <a:r>
              <a:rPr lang="fr-FR" sz="2400" dirty="0" smtClean="0"/>
              <a:t> </a:t>
            </a:r>
            <a:r>
              <a:rPr lang="fr-FR" sz="2400" dirty="0" err="1"/>
              <a:t>disorder</a:t>
            </a:r>
            <a:r>
              <a:rPr lang="fr-FR" sz="2400" dirty="0"/>
              <a:t> (</a:t>
            </a:r>
            <a:r>
              <a:rPr lang="fr-FR" sz="2400" dirty="0" err="1"/>
              <a:t>porous</a:t>
            </a:r>
            <a:r>
              <a:rPr lang="fr-FR" sz="2400" dirty="0"/>
              <a:t> </a:t>
            </a:r>
            <a:r>
              <a:rPr lang="fr-FR" sz="2400" dirty="0" smtClean="0"/>
              <a:t>media)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err="1" smtClean="0"/>
              <a:t>Chemotactic</a:t>
            </a:r>
            <a:r>
              <a:rPr lang="fr-FR" sz="2400" dirty="0" smtClean="0"/>
              <a:t> </a:t>
            </a:r>
            <a:r>
              <a:rPr lang="fr-FR" sz="2400" dirty="0" err="1" smtClean="0"/>
              <a:t>response</a:t>
            </a:r>
            <a:endParaRPr lang="fr-FR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Flow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5969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Behavioral variability (BV) model for the dynamics of run times</a:t>
            </a:r>
          </a:p>
        </p:txBody>
      </p:sp>
      <p:pic>
        <p:nvPicPr>
          <p:cNvPr id="3" name="motorSwit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634" y="1444041"/>
            <a:ext cx="2978630" cy="176216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8775" y="1017545"/>
            <a:ext cx="379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err="1" smtClean="0"/>
              <a:t>Role</a:t>
            </a:r>
            <a:r>
              <a:rPr lang="fr-FR" u="sng" dirty="0" smtClean="0"/>
              <a:t> of </a:t>
            </a:r>
            <a:r>
              <a:rPr lang="fr-FR" u="sng" dirty="0" err="1" smtClean="0"/>
              <a:t>CheY</a:t>
            </a:r>
            <a:r>
              <a:rPr lang="fr-FR" u="sng" dirty="0" smtClean="0"/>
              <a:t>-P in the </a:t>
            </a:r>
            <a:r>
              <a:rPr lang="fr-FR" u="sng" dirty="0" err="1" smtClean="0"/>
              <a:t>flagellar</a:t>
            </a:r>
            <a:r>
              <a:rPr lang="fr-FR" u="sng" dirty="0" smtClean="0"/>
              <a:t> </a:t>
            </a:r>
            <a:r>
              <a:rPr lang="fr-FR" u="sng" dirty="0" err="1" smtClean="0"/>
              <a:t>motor</a:t>
            </a:r>
            <a:endParaRPr lang="fr-FR" u="sng" dirty="0"/>
          </a:p>
        </p:txBody>
      </p:sp>
      <p:sp>
        <p:nvSpPr>
          <p:cNvPr id="6" name="Rectangle 5"/>
          <p:cNvSpPr/>
          <p:nvPr/>
        </p:nvSpPr>
        <p:spPr>
          <a:xfrm>
            <a:off x="339659" y="3320884"/>
            <a:ext cx="326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/>
              <a:t>Chang</a:t>
            </a:r>
            <a:r>
              <a:rPr lang="en-US" sz="1200" dirty="0"/>
              <a:t>, Y. </a:t>
            </a:r>
            <a:r>
              <a:rPr lang="en-US" sz="1200" i="1" dirty="0"/>
              <a:t>et al.</a:t>
            </a:r>
            <a:r>
              <a:rPr lang="en-US" sz="1200" dirty="0"/>
              <a:t> Molecular mechanism for rotational switching of the bacterial </a:t>
            </a:r>
            <a:r>
              <a:rPr lang="en-US" sz="1200" dirty="0" err="1"/>
              <a:t>flagellar</a:t>
            </a:r>
            <a:r>
              <a:rPr lang="en-US" sz="1200" dirty="0"/>
              <a:t> motor. </a:t>
            </a:r>
            <a:r>
              <a:rPr lang="en-US" sz="1200" i="1" dirty="0"/>
              <a:t>Nat </a:t>
            </a:r>
            <a:r>
              <a:rPr lang="en-US" sz="1200" i="1" dirty="0" err="1"/>
              <a:t>Struct</a:t>
            </a:r>
            <a:r>
              <a:rPr lang="en-US" sz="1200" i="1" dirty="0"/>
              <a:t> </a:t>
            </a:r>
            <a:r>
              <a:rPr lang="en-US" sz="1200" i="1" dirty="0" err="1"/>
              <a:t>Mol</a:t>
            </a:r>
            <a:r>
              <a:rPr lang="en-US" sz="1200" i="1" dirty="0"/>
              <a:t> </a:t>
            </a:r>
            <a:r>
              <a:rPr lang="en-US" sz="1200" i="1" dirty="0" err="1"/>
              <a:t>Biol</a:t>
            </a:r>
            <a:r>
              <a:rPr lang="en-US" sz="1200" dirty="0"/>
              <a:t> </a:t>
            </a:r>
            <a:r>
              <a:rPr lang="en-US" sz="1200" b="1" dirty="0"/>
              <a:t>27</a:t>
            </a:r>
            <a:r>
              <a:rPr lang="en-US" sz="1200" dirty="0"/>
              <a:t>, 1041–1047 (2020).</a:t>
            </a:r>
            <a:endParaRPr lang="en-US" sz="1200" dirty="0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64804" y="3440451"/>
            <a:ext cx="326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/>
              <a:t>Figueroa</a:t>
            </a:r>
            <a:r>
              <a:rPr lang="fr-FR" sz="1200" dirty="0"/>
              <a:t>-Morales, N. </a:t>
            </a:r>
            <a:r>
              <a:rPr lang="fr-FR" sz="1200" i="1" dirty="0"/>
              <a:t>et al.</a:t>
            </a:r>
            <a:r>
              <a:rPr lang="fr-FR" sz="1200" dirty="0"/>
              <a:t> 3D Spatial Exploration by </a:t>
            </a:r>
            <a:r>
              <a:rPr lang="fr-FR" sz="1200" i="1" dirty="0"/>
              <a:t>E. coli</a:t>
            </a:r>
            <a:r>
              <a:rPr lang="fr-FR" sz="1200" dirty="0"/>
              <a:t> </a:t>
            </a:r>
            <a:r>
              <a:rPr lang="fr-FR" sz="1200" dirty="0" err="1"/>
              <a:t>Echoes</a:t>
            </a:r>
            <a:r>
              <a:rPr lang="fr-FR" sz="1200" dirty="0"/>
              <a:t> </a:t>
            </a:r>
            <a:r>
              <a:rPr lang="fr-FR" sz="1200" dirty="0" err="1"/>
              <a:t>Motor</a:t>
            </a:r>
            <a:r>
              <a:rPr lang="fr-FR" sz="1200" dirty="0"/>
              <a:t> Temporal </a:t>
            </a:r>
            <a:r>
              <a:rPr lang="fr-FR" sz="1200" dirty="0" err="1"/>
              <a:t>Variability</a:t>
            </a:r>
            <a:r>
              <a:rPr lang="fr-FR" sz="1200" dirty="0"/>
              <a:t>. </a:t>
            </a:r>
            <a:r>
              <a:rPr lang="fr-FR" sz="1200" i="1" dirty="0"/>
              <a:t>Phys. </a:t>
            </a:r>
            <a:r>
              <a:rPr lang="fr-FR" sz="1200" i="1" dirty="0" err="1"/>
              <a:t>Rev</a:t>
            </a:r>
            <a:r>
              <a:rPr lang="fr-FR" sz="1200" i="1" dirty="0"/>
              <a:t>. X</a:t>
            </a:r>
            <a:r>
              <a:rPr lang="fr-FR" sz="1200" dirty="0"/>
              <a:t> </a:t>
            </a:r>
            <a:r>
              <a:rPr lang="fr-FR" sz="1200" b="1" dirty="0"/>
              <a:t>10</a:t>
            </a:r>
            <a:r>
              <a:rPr lang="fr-FR" sz="1200" dirty="0"/>
              <a:t>, 021004 (2020).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811" y="1311750"/>
            <a:ext cx="2491094" cy="21287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3756396" y="1889415"/>
            <a:ext cx="149816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err="1"/>
              <a:t>Persistence</a:t>
            </a:r>
            <a:r>
              <a:rPr lang="fr-FR" sz="1400" dirty="0"/>
              <a:t> times </a:t>
            </a:r>
            <a:endParaRPr lang="fr-FR" sz="1400" dirty="0" smtClean="0"/>
          </a:p>
          <a:p>
            <a:pPr algn="ctr"/>
            <a:r>
              <a:rPr lang="fr-FR" sz="1400" dirty="0" smtClean="0"/>
              <a:t>self-</a:t>
            </a:r>
            <a:r>
              <a:rPr lang="fr-FR" sz="1400" dirty="0" err="1" smtClean="0"/>
              <a:t>correlation</a:t>
            </a:r>
            <a:r>
              <a:rPr lang="fr-FR" sz="1400" dirty="0" smtClean="0"/>
              <a:t> </a:t>
            </a:r>
          </a:p>
          <a:p>
            <a:pPr algn="ctr"/>
            <a:r>
              <a:rPr lang="fr-FR" sz="1400" dirty="0" err="1" smtClean="0"/>
              <a:t>function</a:t>
            </a:r>
            <a:r>
              <a:rPr lang="fr-FR" sz="1400" dirty="0" smtClean="0"/>
              <a:t> </a:t>
            </a:r>
            <a:r>
              <a:rPr lang="fr-FR" sz="1400" dirty="0"/>
              <a:t>Cp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367409" y="1019767"/>
            <a:ext cx="35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Distribution of </a:t>
            </a:r>
            <a:r>
              <a:rPr lang="fr-FR" u="sng" dirty="0" err="1" smtClean="0"/>
              <a:t>run</a:t>
            </a:r>
            <a:r>
              <a:rPr lang="fr-FR" u="sng" dirty="0" smtClean="0"/>
              <a:t> times</a:t>
            </a:r>
            <a:endParaRPr lang="fr-FR" u="sng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/>
          <a:stretch/>
        </p:blipFill>
        <p:spPr>
          <a:xfrm>
            <a:off x="8776452" y="1502652"/>
            <a:ext cx="2530262" cy="175849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57923" y="3440451"/>
            <a:ext cx="326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 smtClean="0"/>
              <a:t>Korobkova</a:t>
            </a:r>
            <a:r>
              <a:rPr lang="fr-FR" sz="1200" dirty="0"/>
              <a:t>, </a:t>
            </a:r>
            <a:r>
              <a:rPr lang="fr-FR" sz="1200" i="1" dirty="0"/>
              <a:t>et al</a:t>
            </a:r>
            <a:r>
              <a:rPr lang="fr-FR" sz="1200" dirty="0"/>
              <a:t>.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molecular</a:t>
            </a:r>
            <a:r>
              <a:rPr lang="fr-FR" sz="1200" dirty="0"/>
              <a:t> noise to </a:t>
            </a:r>
            <a:r>
              <a:rPr lang="fr-FR" sz="1200" dirty="0" err="1"/>
              <a:t>behavioural</a:t>
            </a:r>
            <a:r>
              <a:rPr lang="fr-FR" sz="1200" dirty="0"/>
              <a:t> </a:t>
            </a:r>
            <a:r>
              <a:rPr lang="fr-FR" sz="1200" dirty="0" err="1"/>
              <a:t>variability</a:t>
            </a:r>
            <a:r>
              <a:rPr lang="fr-FR" sz="1200" dirty="0"/>
              <a:t> in a single </a:t>
            </a:r>
            <a:r>
              <a:rPr lang="fr-FR" sz="1200" dirty="0" err="1"/>
              <a:t>bacterium</a:t>
            </a:r>
            <a:r>
              <a:rPr lang="fr-FR" sz="1200" dirty="0"/>
              <a:t>. </a:t>
            </a:r>
            <a:r>
              <a:rPr lang="fr-FR" sz="1200" i="1" dirty="0"/>
              <a:t>Nature</a:t>
            </a:r>
            <a:r>
              <a:rPr lang="fr-FR" sz="1200" dirty="0"/>
              <a:t> </a:t>
            </a:r>
            <a:r>
              <a:rPr lang="fr-FR" sz="1200" b="1" dirty="0"/>
              <a:t>428</a:t>
            </a:r>
            <a:r>
              <a:rPr lang="fr-FR" sz="1200" dirty="0"/>
              <a:t>, 574–578 (2004).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538671" y="994071"/>
            <a:ext cx="35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Memory</a:t>
            </a:r>
            <a:endParaRPr lang="fr-FR" u="sng" dirty="0"/>
          </a:p>
        </p:txBody>
      </p:sp>
      <p:pic>
        <p:nvPicPr>
          <p:cNvPr id="17" name="Google Shape;108;p1"/>
          <p:cNvPicPr preferRelativeResize="0"/>
          <p:nvPr/>
        </p:nvPicPr>
        <p:blipFill rotWithShape="1">
          <a:blip r:embed="rId8">
            <a:alphaModFix/>
          </a:blip>
          <a:srcRect t="21721" r="58373" b="9313"/>
          <a:stretch/>
        </p:blipFill>
        <p:spPr>
          <a:xfrm>
            <a:off x="2293766" y="4910185"/>
            <a:ext cx="1895257" cy="1063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468091" y="5227223"/>
            <a:ext cx="9952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Model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Google Shape;109;p1"/>
          <p:cNvPicPr preferRelativeResize="0"/>
          <p:nvPr/>
        </p:nvPicPr>
        <p:blipFill rotWithShape="1">
          <a:blip r:embed="rId9">
            <a:alphaModFix/>
          </a:blip>
          <a:srcRect r="42279" b="68678"/>
          <a:stretch/>
        </p:blipFill>
        <p:spPr>
          <a:xfrm>
            <a:off x="2452235" y="6098436"/>
            <a:ext cx="1578317" cy="49351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0" y="539843"/>
            <a:ext cx="82140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/>
              <a:t>Figueroa</a:t>
            </a:r>
            <a:r>
              <a:rPr lang="fr-FR" sz="1200" dirty="0"/>
              <a:t>-Morales, N. </a:t>
            </a:r>
            <a:r>
              <a:rPr lang="fr-FR" sz="1200" i="1" dirty="0"/>
              <a:t>et al.</a:t>
            </a:r>
            <a:r>
              <a:rPr lang="fr-FR" sz="1200" dirty="0"/>
              <a:t> 3D Spatial Exploration by </a:t>
            </a:r>
            <a:r>
              <a:rPr lang="fr-FR" sz="1200" i="1" dirty="0"/>
              <a:t>E. coli</a:t>
            </a:r>
            <a:r>
              <a:rPr lang="fr-FR" sz="1200" dirty="0"/>
              <a:t> </a:t>
            </a:r>
            <a:r>
              <a:rPr lang="fr-FR" sz="1200" dirty="0" err="1"/>
              <a:t>Echoes</a:t>
            </a:r>
            <a:r>
              <a:rPr lang="fr-FR" sz="1200" dirty="0"/>
              <a:t> </a:t>
            </a:r>
            <a:r>
              <a:rPr lang="fr-FR" sz="1200" dirty="0" err="1"/>
              <a:t>Motor</a:t>
            </a:r>
            <a:r>
              <a:rPr lang="fr-FR" sz="1200" dirty="0"/>
              <a:t> Temporal </a:t>
            </a:r>
            <a:r>
              <a:rPr lang="fr-FR" sz="1200" dirty="0" err="1"/>
              <a:t>Variability</a:t>
            </a:r>
            <a:r>
              <a:rPr lang="fr-FR" sz="1200" dirty="0"/>
              <a:t>. </a:t>
            </a:r>
            <a:r>
              <a:rPr lang="fr-FR" sz="1200" i="1" dirty="0"/>
              <a:t>Phys. </a:t>
            </a:r>
            <a:r>
              <a:rPr lang="fr-FR" sz="1200" i="1" dirty="0" err="1"/>
              <a:t>Rev</a:t>
            </a:r>
            <a:r>
              <a:rPr lang="fr-FR" sz="1200" i="1" dirty="0"/>
              <a:t>. X</a:t>
            </a:r>
            <a:r>
              <a:rPr lang="fr-FR" sz="1200" dirty="0"/>
              <a:t> </a:t>
            </a:r>
            <a:r>
              <a:rPr lang="fr-FR" sz="1200" b="1" dirty="0"/>
              <a:t>10</a:t>
            </a:r>
            <a:r>
              <a:rPr lang="fr-FR" sz="1200" dirty="0"/>
              <a:t>, 021004 (2020).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109851" y="4493452"/>
            <a:ext cx="245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err="1" smtClean="0"/>
              <a:t>CheY</a:t>
            </a:r>
            <a:r>
              <a:rPr lang="fr-FR" u="sng" dirty="0" smtClean="0"/>
              <a:t>-P fluctuations </a:t>
            </a:r>
            <a:r>
              <a:rPr lang="fr-FR" i="1" u="sng" dirty="0" smtClean="0"/>
              <a:t>Y(t)</a:t>
            </a:r>
            <a:endParaRPr lang="fr-FR" i="1" u="sng" dirty="0"/>
          </a:p>
        </p:txBody>
      </p:sp>
      <p:sp>
        <p:nvSpPr>
          <p:cNvPr id="23" name="ZoneTexte 22"/>
          <p:cNvSpPr txBox="1"/>
          <p:nvPr/>
        </p:nvSpPr>
        <p:spPr>
          <a:xfrm>
            <a:off x="5180602" y="4477766"/>
            <a:ext cx="272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Activation </a:t>
            </a:r>
            <a:r>
              <a:rPr lang="fr-FR" u="sng" dirty="0" err="1" smtClean="0"/>
              <a:t>barrier</a:t>
            </a:r>
            <a:r>
              <a:rPr lang="fr-FR" u="sng" dirty="0" smtClean="0"/>
              <a:t> </a:t>
            </a:r>
            <a:r>
              <a:rPr lang="el-GR" u="sng" dirty="0"/>
              <a:t>Δ</a:t>
            </a:r>
            <a:r>
              <a:rPr lang="fr-FR" u="sng" dirty="0"/>
              <a:t>G</a:t>
            </a:r>
            <a:r>
              <a:rPr lang="fr-FR" u="sng" baseline="-25000" dirty="0"/>
              <a:t>0</a:t>
            </a:r>
            <a:r>
              <a:rPr lang="fr-FR" u="sng" dirty="0"/>
              <a:t>[Y(t)]</a:t>
            </a:r>
            <a:endParaRPr lang="fr-FR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Google Shape;109;p1"/>
          <p:cNvPicPr preferRelativeResize="0"/>
          <p:nvPr/>
        </p:nvPicPr>
        <p:blipFill rotWithShape="1">
          <a:blip r:embed="rId9">
            <a:alphaModFix/>
          </a:blip>
          <a:srcRect t="34063" b="30937"/>
          <a:stretch/>
        </p:blipFill>
        <p:spPr>
          <a:xfrm>
            <a:off x="5206048" y="6075972"/>
            <a:ext cx="2669782" cy="53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973" y="4919166"/>
            <a:ext cx="1649932" cy="1077778"/>
          </a:xfrm>
          <a:prstGeom prst="rect">
            <a:avLst/>
          </a:prstGeom>
        </p:spPr>
      </p:pic>
      <p:cxnSp>
        <p:nvCxnSpPr>
          <p:cNvPr id="28" name="Connecteur droit avec flèche 27"/>
          <p:cNvCxnSpPr/>
          <p:nvPr/>
        </p:nvCxnSpPr>
        <p:spPr>
          <a:xfrm>
            <a:off x="6117822" y="5293101"/>
            <a:ext cx="0" cy="67546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771827" y="5400000"/>
            <a:ext cx="420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i="1" dirty="0">
                <a:solidFill>
                  <a:srgbClr val="FF0000"/>
                </a:solidFill>
              </a:rPr>
              <a:t>Δ</a:t>
            </a:r>
            <a:r>
              <a:rPr lang="fr-FR" sz="1200" i="1" dirty="0" smtClean="0">
                <a:solidFill>
                  <a:srgbClr val="FF0000"/>
                </a:solidFill>
              </a:rPr>
              <a:t>G</a:t>
            </a:r>
            <a:r>
              <a:rPr lang="fr-FR" sz="1200" i="1" baseline="-25000" dirty="0" smtClean="0">
                <a:solidFill>
                  <a:srgbClr val="FF0000"/>
                </a:solidFill>
              </a:rPr>
              <a:t>0</a:t>
            </a:r>
            <a:endParaRPr lang="fr-FR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Google Shape;109;p1"/>
          <p:cNvPicPr preferRelativeResize="0"/>
          <p:nvPr/>
        </p:nvPicPr>
        <p:blipFill rotWithShape="1">
          <a:blip r:embed="rId9">
            <a:alphaModFix/>
          </a:blip>
          <a:srcRect t="72300" r="32958" b="-541"/>
          <a:stretch/>
        </p:blipFill>
        <p:spPr>
          <a:xfrm>
            <a:off x="9097387" y="4928047"/>
            <a:ext cx="2279706" cy="55335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ZoneTexte 30"/>
          <p:cNvSpPr txBox="1"/>
          <p:nvPr/>
        </p:nvSpPr>
        <p:spPr>
          <a:xfrm>
            <a:off x="9097387" y="4473214"/>
            <a:ext cx="213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Run time </a:t>
            </a:r>
            <a:r>
              <a:rPr lang="el-GR" u="sng" dirty="0" smtClean="0"/>
              <a:t>τ</a:t>
            </a:r>
            <a:r>
              <a:rPr lang="fr-FR" u="sng" baseline="-25000" dirty="0" smtClean="0"/>
              <a:t>r</a:t>
            </a:r>
            <a:r>
              <a:rPr lang="fr-FR" u="sng" dirty="0" smtClean="0"/>
              <a:t> </a:t>
            </a:r>
            <a:r>
              <a:rPr lang="fr-FR" u="sng" dirty="0" err="1" smtClean="0"/>
              <a:t>at</a:t>
            </a:r>
            <a:r>
              <a:rPr lang="fr-FR" u="sng" dirty="0" smtClean="0"/>
              <a:t> time t</a:t>
            </a:r>
            <a:endParaRPr lang="fr-FR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50684" y="1547994"/>
            <a:ext cx="1166585" cy="23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9217957" y="5752806"/>
            <a:ext cx="20173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Large distribution.</a:t>
            </a:r>
          </a:p>
          <a:p>
            <a:pPr algn="ctr"/>
            <a:r>
              <a:rPr lang="fr-FR" dirty="0" err="1" smtClean="0"/>
              <a:t>Mood</a:t>
            </a:r>
            <a:r>
              <a:rPr lang="fr-F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478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Lagrangian</a:t>
            </a:r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tracking</a:t>
            </a:r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of active </a:t>
            </a:r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objects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045202" y="1895049"/>
            <a:ext cx="1914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How ?</a:t>
            </a:r>
            <a:r>
              <a:rPr lang="fr-FR" u="sng" dirty="0" smtClean="0"/>
              <a:t> </a:t>
            </a:r>
          </a:p>
          <a:p>
            <a:pPr algn="ctr"/>
            <a:r>
              <a:rPr lang="fr-FR" u="sng" dirty="0" smtClean="0"/>
              <a:t>Machine </a:t>
            </a:r>
            <a:r>
              <a:rPr lang="fr-FR" u="sng" dirty="0" err="1" smtClean="0"/>
              <a:t>learning</a:t>
            </a:r>
            <a:endParaRPr lang="fr-FR" u="sng" dirty="0"/>
          </a:p>
        </p:txBody>
      </p:sp>
      <p:pic>
        <p:nvPicPr>
          <p:cNvPr id="16" name="Picture 4" descr="https://lh3.googleusercontent.com/g0rK_dFX3dh6L94e72BbgH8zYlc_BND05ZbR234I6cHHcpjUBvJbM81BlTgFa7XlQjwBANH1SeMpBmi0nDbS9dUm8uBbn4rT8K3L8cBPK36a5UYvGy0M05BR7EXeInIttLil9oGzg6gCtRhdiHkSepq3N7K2x5cCjJpIaIrWK1OJa5MVvoiPnDZOGs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08" y="12929666"/>
            <a:ext cx="1472094" cy="281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55;p1"/>
          <p:cNvSpPr/>
          <p:nvPr/>
        </p:nvSpPr>
        <p:spPr>
          <a:xfrm>
            <a:off x="1161675" y="12204200"/>
            <a:ext cx="5420400" cy="3963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Google Shape;64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6000" y="13469607"/>
            <a:ext cx="504825" cy="1724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Google Shape;65;p1"/>
          <p:cNvCxnSpPr/>
          <p:nvPr/>
        </p:nvCxnSpPr>
        <p:spPr>
          <a:xfrm rot="10800000">
            <a:off x="1776050" y="12888438"/>
            <a:ext cx="0" cy="2838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66;p1"/>
          <p:cNvSpPr txBox="1"/>
          <p:nvPr/>
        </p:nvSpPr>
        <p:spPr>
          <a:xfrm rot="-5400000">
            <a:off x="1123575" y="14101663"/>
            <a:ext cx="9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Z-sweep</a:t>
            </a:r>
            <a:endParaRPr/>
          </a:p>
        </p:txBody>
      </p:sp>
      <p:cxnSp>
        <p:nvCxnSpPr>
          <p:cNvPr id="32" name="Google Shape;67;p1"/>
          <p:cNvCxnSpPr/>
          <p:nvPr/>
        </p:nvCxnSpPr>
        <p:spPr>
          <a:xfrm>
            <a:off x="3009525" y="13716963"/>
            <a:ext cx="2278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68;p1"/>
          <p:cNvCxnSpPr/>
          <p:nvPr/>
        </p:nvCxnSpPr>
        <p:spPr>
          <a:xfrm>
            <a:off x="3019050" y="14331613"/>
            <a:ext cx="2268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69;p1"/>
          <p:cNvCxnSpPr/>
          <p:nvPr/>
        </p:nvCxnSpPr>
        <p:spPr>
          <a:xfrm>
            <a:off x="3000000" y="14922163"/>
            <a:ext cx="2287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70;p1"/>
          <p:cNvSpPr txBox="1"/>
          <p:nvPr/>
        </p:nvSpPr>
        <p:spPr>
          <a:xfrm>
            <a:off x="4243050" y="12349463"/>
            <a:ext cx="2101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Radial intensity profile during a Z-sweep</a:t>
            </a:r>
            <a:endParaRPr/>
          </a:p>
        </p:txBody>
      </p:sp>
      <p:cxnSp>
        <p:nvCxnSpPr>
          <p:cNvPr id="36" name="Google Shape;71;p1"/>
          <p:cNvCxnSpPr/>
          <p:nvPr/>
        </p:nvCxnSpPr>
        <p:spPr>
          <a:xfrm>
            <a:off x="4563675" y="15731513"/>
            <a:ext cx="1467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" name="Google Shape;72;p1"/>
          <p:cNvCxnSpPr/>
          <p:nvPr/>
        </p:nvCxnSpPr>
        <p:spPr>
          <a:xfrm rot="10800000">
            <a:off x="4560425" y="12926513"/>
            <a:ext cx="0" cy="2805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" name="Google Shape;73;p1"/>
          <p:cNvSpPr txBox="1"/>
          <p:nvPr/>
        </p:nvSpPr>
        <p:spPr>
          <a:xfrm>
            <a:off x="3943925" y="12780838"/>
            <a:ext cx="9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</a:rPr>
              <a:t>Δ</a:t>
            </a:r>
            <a:r>
              <a:rPr lang="en-US"/>
              <a:t>Z</a:t>
            </a:r>
            <a:endParaRPr/>
          </a:p>
        </p:txBody>
      </p:sp>
      <p:sp>
        <p:nvSpPr>
          <p:cNvPr id="39" name="Google Shape;74;p1"/>
          <p:cNvSpPr txBox="1"/>
          <p:nvPr/>
        </p:nvSpPr>
        <p:spPr>
          <a:xfrm>
            <a:off x="1887275" y="14737513"/>
            <a:ext cx="947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02124"/>
                </a:solidFill>
                <a:highlight>
                  <a:srgbClr val="FFFFFF"/>
                </a:highlight>
              </a:rPr>
              <a:t>Δ</a:t>
            </a:r>
            <a:r>
              <a:rPr lang="en-US" sz="1000"/>
              <a:t>Z = -5µm</a:t>
            </a:r>
            <a:endParaRPr sz="1000"/>
          </a:p>
        </p:txBody>
      </p:sp>
      <p:sp>
        <p:nvSpPr>
          <p:cNvPr id="40" name="Google Shape;75;p1"/>
          <p:cNvSpPr txBox="1"/>
          <p:nvPr/>
        </p:nvSpPr>
        <p:spPr>
          <a:xfrm>
            <a:off x="1887275" y="14146975"/>
            <a:ext cx="947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02124"/>
                </a:solidFill>
                <a:highlight>
                  <a:srgbClr val="FFFFFF"/>
                </a:highlight>
              </a:rPr>
              <a:t>Δ</a:t>
            </a:r>
            <a:r>
              <a:rPr lang="en-US" sz="1000"/>
              <a:t>Z = 0µm</a:t>
            </a:r>
            <a:endParaRPr sz="1000"/>
          </a:p>
        </p:txBody>
      </p:sp>
      <p:sp>
        <p:nvSpPr>
          <p:cNvPr id="41" name="Google Shape;76;p1"/>
          <p:cNvSpPr txBox="1"/>
          <p:nvPr/>
        </p:nvSpPr>
        <p:spPr>
          <a:xfrm>
            <a:off x="1887275" y="13532313"/>
            <a:ext cx="947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02124"/>
                </a:solidFill>
                <a:highlight>
                  <a:srgbClr val="FFFFFF"/>
                </a:highlight>
              </a:rPr>
              <a:t>Δ</a:t>
            </a:r>
            <a:r>
              <a:rPr lang="en-US" sz="1000"/>
              <a:t>Z = +5µm</a:t>
            </a:r>
            <a:endParaRPr sz="1000"/>
          </a:p>
        </p:txBody>
      </p:sp>
      <p:sp>
        <p:nvSpPr>
          <p:cNvPr id="42" name="Google Shape;77;p1"/>
          <p:cNvSpPr txBox="1"/>
          <p:nvPr/>
        </p:nvSpPr>
        <p:spPr>
          <a:xfrm>
            <a:off x="5682000" y="15546863"/>
            <a:ext cx="9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</a:rPr>
              <a:t>r</a:t>
            </a:r>
            <a:endParaRPr/>
          </a:p>
        </p:txBody>
      </p:sp>
      <p:cxnSp>
        <p:nvCxnSpPr>
          <p:cNvPr id="43" name="Google Shape;78;p1"/>
          <p:cNvCxnSpPr/>
          <p:nvPr/>
        </p:nvCxnSpPr>
        <p:spPr>
          <a:xfrm>
            <a:off x="5293938" y="12926012"/>
            <a:ext cx="0" cy="281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79;p1"/>
          <p:cNvSpPr txBox="1"/>
          <p:nvPr/>
        </p:nvSpPr>
        <p:spPr>
          <a:xfrm>
            <a:off x="4843925" y="15672663"/>
            <a:ext cx="9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</a:rPr>
              <a:t>r=0</a:t>
            </a:r>
            <a:endParaRPr/>
          </a:p>
        </p:txBody>
      </p:sp>
      <p:sp>
        <p:nvSpPr>
          <p:cNvPr id="45" name="Google Shape;80;p1"/>
          <p:cNvSpPr txBox="1"/>
          <p:nvPr/>
        </p:nvSpPr>
        <p:spPr>
          <a:xfrm>
            <a:off x="1892013" y="12707375"/>
            <a:ext cx="221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 </a:t>
            </a:r>
            <a:r>
              <a:rPr lang="en-US" dirty="0" err="1"/>
              <a:t>visualisation</a:t>
            </a:r>
            <a:r>
              <a:rPr lang="en-US" dirty="0"/>
              <a:t> at different defocus position</a:t>
            </a:r>
            <a:endParaRPr dirty="0"/>
          </a:p>
        </p:txBody>
      </p:sp>
      <p:sp>
        <p:nvSpPr>
          <p:cNvPr id="46" name="Google Shape;84;p1"/>
          <p:cNvSpPr txBox="1"/>
          <p:nvPr/>
        </p:nvSpPr>
        <p:spPr>
          <a:xfrm>
            <a:off x="2466975" y="11627050"/>
            <a:ext cx="2809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 smtClean="0"/>
              <a:t>Training </a:t>
            </a:r>
            <a:r>
              <a:rPr lang="en-US" sz="2000" b="1" u="sng" dirty="0"/>
              <a:t>d</a:t>
            </a:r>
            <a:r>
              <a:rPr lang="en-US" sz="2000" b="1" u="sng" dirty="0" smtClean="0"/>
              <a:t>ataset</a:t>
            </a:r>
            <a:endParaRPr sz="2000" b="1" u="sng" dirty="0"/>
          </a:p>
        </p:txBody>
      </p:sp>
      <p:sp>
        <p:nvSpPr>
          <p:cNvPr id="47" name="Google Shape;85;p1"/>
          <p:cNvSpPr txBox="1"/>
          <p:nvPr/>
        </p:nvSpPr>
        <p:spPr>
          <a:xfrm>
            <a:off x="10121225" y="11627050"/>
            <a:ext cx="2809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 smtClean="0"/>
              <a:t>Inference</a:t>
            </a:r>
            <a:endParaRPr sz="2000" b="1" u="sng" dirty="0"/>
          </a:p>
        </p:txBody>
      </p:sp>
      <p:sp>
        <p:nvSpPr>
          <p:cNvPr id="48" name="Google Shape;86;p1"/>
          <p:cNvSpPr/>
          <p:nvPr/>
        </p:nvSpPr>
        <p:spPr>
          <a:xfrm>
            <a:off x="8815925" y="12204200"/>
            <a:ext cx="5420400" cy="3963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" name="Google Shape;88;p1"/>
          <p:cNvCxnSpPr/>
          <p:nvPr/>
        </p:nvCxnSpPr>
        <p:spPr>
          <a:xfrm>
            <a:off x="11710696" y="14135818"/>
            <a:ext cx="4827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" name="Google Shape;89;p1"/>
          <p:cNvSpPr txBox="1"/>
          <p:nvPr/>
        </p:nvSpPr>
        <p:spPr>
          <a:xfrm>
            <a:off x="12441021" y="13940968"/>
            <a:ext cx="117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</a:rPr>
              <a:t>Δ</a:t>
            </a:r>
            <a:r>
              <a:rPr lang="en-US">
                <a:solidFill>
                  <a:schemeClr val="dk1"/>
                </a:solidFill>
              </a:rPr>
              <a:t>Z = +5 µm</a:t>
            </a:r>
            <a:endParaRPr/>
          </a:p>
        </p:txBody>
      </p:sp>
      <p:pic>
        <p:nvPicPr>
          <p:cNvPr id="51" name="Picture 2" descr="https://lh4.googleusercontent.com/cS_9GbZjgk0lWeK8sNKZvrEQWrYdCW8dMA5QezkG0-FCIovTZ9Btw7uQRrt2-T-GEUzrqsomgg6iW_GiihUrPfafq5K1tJJ8jHpfNyqUUrSm2vcT8TZe0fVBig2yQZFKe23qYSrxx9vuIb10Z9TotkQNzNJXR0VcaEJuVdG3yrgot2MQih1BoCg1lr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635" y="13369317"/>
            <a:ext cx="1555315" cy="155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Google Shape;80;p1"/>
          <p:cNvSpPr txBox="1"/>
          <p:nvPr/>
        </p:nvSpPr>
        <p:spPr>
          <a:xfrm>
            <a:off x="9313325" y="12973718"/>
            <a:ext cx="22128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Image of the object</a:t>
            </a:r>
            <a:endParaRPr dirty="0"/>
          </a:p>
        </p:txBody>
      </p:sp>
      <p:sp>
        <p:nvSpPr>
          <p:cNvPr id="53" name="Google Shape;80;p1"/>
          <p:cNvSpPr txBox="1"/>
          <p:nvPr/>
        </p:nvSpPr>
        <p:spPr>
          <a:xfrm>
            <a:off x="11904164" y="12973718"/>
            <a:ext cx="22128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Defocus position</a:t>
            </a:r>
            <a:endParaRPr dirty="0"/>
          </a:p>
        </p:txBody>
      </p:sp>
      <p:sp>
        <p:nvSpPr>
          <p:cNvPr id="54" name="Google Shape;85;p1"/>
          <p:cNvSpPr txBox="1"/>
          <p:nvPr/>
        </p:nvSpPr>
        <p:spPr>
          <a:xfrm>
            <a:off x="6294100" y="13723633"/>
            <a:ext cx="2809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 smtClean="0"/>
              <a:t>Neural network</a:t>
            </a:r>
            <a:endParaRPr sz="2000" b="1" u="sng" dirty="0"/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6681370" y="14295595"/>
            <a:ext cx="204396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72" y="1042584"/>
            <a:ext cx="6985893" cy="2379508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731201" y="4618905"/>
            <a:ext cx="243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Why</a:t>
            </a:r>
            <a:r>
              <a:rPr lang="fr-FR" dirty="0" smtClean="0"/>
              <a:t> ?</a:t>
            </a:r>
          </a:p>
          <a:p>
            <a:pPr algn="ctr"/>
            <a:r>
              <a:rPr lang="fr-FR" u="sng" dirty="0" err="1" smtClean="0"/>
              <a:t>Lagrangian</a:t>
            </a:r>
            <a:r>
              <a:rPr lang="fr-FR" u="sng" dirty="0" smtClean="0"/>
              <a:t> &gt; </a:t>
            </a:r>
            <a:r>
              <a:rPr lang="fr-FR" u="sng" dirty="0" err="1" smtClean="0"/>
              <a:t>Eulerian</a:t>
            </a:r>
            <a:endParaRPr lang="fr-FR" u="sng" dirty="0"/>
          </a:p>
        </p:txBody>
      </p:sp>
      <p:sp>
        <p:nvSpPr>
          <p:cNvPr id="57" name="ZoneTexte 56"/>
          <p:cNvSpPr txBox="1"/>
          <p:nvPr/>
        </p:nvSpPr>
        <p:spPr>
          <a:xfrm>
            <a:off x="3482429" y="4342632"/>
            <a:ext cx="374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Long </a:t>
            </a:r>
            <a:r>
              <a:rPr lang="fr-FR" sz="1400" dirty="0" err="1" smtClean="0"/>
              <a:t>track</a:t>
            </a:r>
            <a:r>
              <a:rPr lang="fr-FR" sz="1400" dirty="0" smtClean="0"/>
              <a:t> on large </a:t>
            </a:r>
            <a:r>
              <a:rPr lang="fr-FR" sz="1400" dirty="0" err="1" smtClean="0"/>
              <a:t>length</a:t>
            </a:r>
            <a:r>
              <a:rPr lang="fr-FR" sz="1400" dirty="0" smtClean="0"/>
              <a:t> </a:t>
            </a:r>
            <a:r>
              <a:rPr lang="fr-FR" sz="1400" dirty="0" err="1" smtClean="0"/>
              <a:t>scale</a:t>
            </a:r>
            <a:r>
              <a:rPr lang="fr-FR" sz="1400" dirty="0" smtClean="0"/>
              <a:t> </a:t>
            </a:r>
          </a:p>
          <a:p>
            <a:pPr algn="ctr"/>
            <a:r>
              <a:rPr lang="fr-FR" sz="1400" dirty="0" smtClean="0"/>
              <a:t>(</a:t>
            </a:r>
            <a:r>
              <a:rPr lang="fr-FR" sz="1400" dirty="0" err="1" smtClean="0"/>
              <a:t>only</a:t>
            </a:r>
            <a:r>
              <a:rPr lang="fr-FR" sz="1400" dirty="0" smtClean="0"/>
              <a:t> </a:t>
            </a:r>
            <a:r>
              <a:rPr lang="fr-FR" sz="1400" dirty="0" err="1" smtClean="0"/>
              <a:t>limited</a:t>
            </a:r>
            <a:r>
              <a:rPr lang="fr-FR" sz="1400" dirty="0" smtClean="0"/>
              <a:t> in z axis)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7828363" y="4358165"/>
            <a:ext cx="337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Visualization</a:t>
            </a:r>
            <a:r>
              <a:rPr lang="fr-FR" sz="1400" dirty="0" smtClean="0"/>
              <a:t> of the </a:t>
            </a:r>
            <a:r>
              <a:rPr lang="fr-FR" sz="1400" dirty="0" err="1" smtClean="0"/>
              <a:t>tracked</a:t>
            </a:r>
            <a:r>
              <a:rPr lang="fr-FR" sz="1400" dirty="0" smtClean="0"/>
              <a:t> </a:t>
            </a:r>
            <a:r>
              <a:rPr lang="fr-FR" sz="1400" dirty="0" err="1" smtClean="0"/>
              <a:t>object</a:t>
            </a:r>
            <a:r>
              <a:rPr lang="fr-FR" sz="1400" dirty="0" smtClean="0"/>
              <a:t> and </a:t>
            </a:r>
            <a:r>
              <a:rPr lang="fr-FR" sz="1400" dirty="0" err="1" smtClean="0"/>
              <a:t>its</a:t>
            </a:r>
            <a:r>
              <a:rPr lang="fr-FR" sz="1400" dirty="0" smtClean="0"/>
              <a:t> </a:t>
            </a:r>
            <a:r>
              <a:rPr lang="fr-FR" sz="1400" dirty="0" err="1" smtClean="0"/>
              <a:t>surrounding</a:t>
            </a:r>
            <a:r>
              <a:rPr lang="fr-FR" sz="1400" dirty="0" smtClean="0"/>
              <a:t> </a:t>
            </a:r>
            <a:r>
              <a:rPr lang="fr-FR" sz="1400" dirty="0" err="1" smtClean="0"/>
              <a:t>environment</a:t>
            </a:r>
            <a:endParaRPr lang="fr-FR" sz="1400" dirty="0" smtClean="0"/>
          </a:p>
        </p:txBody>
      </p:sp>
      <p:cxnSp>
        <p:nvCxnSpPr>
          <p:cNvPr id="60" name="Connecteur droit avec flèche 59"/>
          <p:cNvCxnSpPr/>
          <p:nvPr/>
        </p:nvCxnSpPr>
        <p:spPr>
          <a:xfrm flipH="1">
            <a:off x="4126943" y="4972245"/>
            <a:ext cx="637573" cy="4295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3165802" y="5469106"/>
            <a:ext cx="128826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Temporal </a:t>
            </a:r>
          </a:p>
          <a:p>
            <a:pPr algn="ctr"/>
            <a:r>
              <a:rPr lang="fr-FR" sz="1400" dirty="0" err="1" smtClean="0"/>
              <a:t>variability</a:t>
            </a:r>
            <a:endParaRPr lang="fr-FR" sz="1400" dirty="0" smtClean="0"/>
          </a:p>
        </p:txBody>
      </p:sp>
      <p:cxnSp>
        <p:nvCxnSpPr>
          <p:cNvPr id="63" name="Connecteur droit avec flèche 62"/>
          <p:cNvCxnSpPr/>
          <p:nvPr/>
        </p:nvCxnSpPr>
        <p:spPr>
          <a:xfrm>
            <a:off x="5712626" y="4972245"/>
            <a:ext cx="701762" cy="4295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5481497" y="5469106"/>
            <a:ext cx="175052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Large </a:t>
            </a:r>
            <a:r>
              <a:rPr lang="fr-FR" sz="1400" b="1" dirty="0" err="1" smtClean="0"/>
              <a:t>scale</a:t>
            </a:r>
            <a:r>
              <a:rPr lang="fr-FR" sz="1400" b="1" dirty="0" smtClean="0"/>
              <a:t> transport </a:t>
            </a:r>
            <a:r>
              <a:rPr lang="fr-FR" sz="1400" b="1" dirty="0" err="1" smtClean="0"/>
              <a:t>properties</a:t>
            </a:r>
            <a:endParaRPr lang="fr-FR" sz="1400" b="1" dirty="0" smtClean="0"/>
          </a:p>
        </p:txBody>
      </p:sp>
      <p:cxnSp>
        <p:nvCxnSpPr>
          <p:cNvPr id="67" name="Connecteur droit avec flèche 66"/>
          <p:cNvCxnSpPr/>
          <p:nvPr/>
        </p:nvCxnSpPr>
        <p:spPr>
          <a:xfrm flipH="1">
            <a:off x="8576925" y="4978690"/>
            <a:ext cx="637573" cy="4295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/>
          <p:cNvSpPr txBox="1"/>
          <p:nvPr/>
        </p:nvSpPr>
        <p:spPr>
          <a:xfrm>
            <a:off x="7684874" y="5473474"/>
            <a:ext cx="17023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Interaction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complex</a:t>
            </a:r>
            <a:r>
              <a:rPr lang="fr-FR" sz="1400" dirty="0" smtClean="0"/>
              <a:t> </a:t>
            </a:r>
            <a:r>
              <a:rPr lang="fr-FR" sz="1400" dirty="0" err="1" smtClean="0"/>
              <a:t>fluids</a:t>
            </a:r>
            <a:endParaRPr lang="fr-FR" sz="1400" dirty="0" smtClean="0"/>
          </a:p>
        </p:txBody>
      </p:sp>
      <p:cxnSp>
        <p:nvCxnSpPr>
          <p:cNvPr id="69" name="Connecteur droit avec flèche 68"/>
          <p:cNvCxnSpPr/>
          <p:nvPr/>
        </p:nvCxnSpPr>
        <p:spPr>
          <a:xfrm>
            <a:off x="9964728" y="4954650"/>
            <a:ext cx="712136" cy="4455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9851807" y="5473474"/>
            <a:ext cx="17023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Morphological</a:t>
            </a:r>
            <a:r>
              <a:rPr lang="fr-FR" sz="1400" dirty="0" smtClean="0"/>
              <a:t> </a:t>
            </a:r>
            <a:r>
              <a:rPr lang="fr-FR" sz="1400" dirty="0" err="1" smtClean="0"/>
              <a:t>evolution</a:t>
            </a:r>
            <a:endParaRPr lang="fr-FR" sz="1400" dirty="0" smtClean="0"/>
          </a:p>
        </p:txBody>
      </p:sp>
      <p:cxnSp>
        <p:nvCxnSpPr>
          <p:cNvPr id="73" name="Connecteur droit 72"/>
          <p:cNvCxnSpPr/>
          <p:nvPr/>
        </p:nvCxnSpPr>
        <p:spPr>
          <a:xfrm>
            <a:off x="823005" y="3767615"/>
            <a:ext cx="105546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8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Conclusion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000" y="2401992"/>
            <a:ext cx="1654768" cy="15696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07" y="4043967"/>
            <a:ext cx="1731554" cy="13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Motivations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20" y="2750604"/>
            <a:ext cx="2338139" cy="11680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162" y="2339748"/>
            <a:ext cx="1507331" cy="14573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09945" y="1786562"/>
            <a:ext cx="201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Medical</a:t>
            </a:r>
            <a:r>
              <a:rPr lang="fr-FR" sz="2000" dirty="0" smtClean="0"/>
              <a:t> tubing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4251935" y="1764322"/>
            <a:ext cx="2291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Physiological</a:t>
            </a:r>
            <a:r>
              <a:rPr lang="fr-FR" sz="2000" dirty="0" smtClean="0"/>
              <a:t> </a:t>
            </a:r>
            <a:r>
              <a:rPr lang="fr-FR" sz="2000" dirty="0" err="1" smtClean="0"/>
              <a:t>ducts</a:t>
            </a:r>
            <a:endParaRPr lang="fr-FR" sz="2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612" y="2339748"/>
            <a:ext cx="3136120" cy="175783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188357" y="1764589"/>
            <a:ext cx="2291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Porous</a:t>
            </a:r>
            <a:r>
              <a:rPr lang="fr-FR" sz="2000" dirty="0" smtClean="0"/>
              <a:t> </a:t>
            </a:r>
            <a:r>
              <a:rPr lang="fr-FR" sz="2000" dirty="0" err="1" smtClean="0"/>
              <a:t>soils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40875" y="975192"/>
            <a:ext cx="201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 smtClean="0"/>
              <a:t>In nature</a:t>
            </a:r>
            <a:endParaRPr lang="fr-FR" sz="2400" u="sng" dirty="0"/>
          </a:p>
        </p:txBody>
      </p:sp>
      <p:sp>
        <p:nvSpPr>
          <p:cNvPr id="13" name="ZoneTexte 12"/>
          <p:cNvSpPr txBox="1"/>
          <p:nvPr/>
        </p:nvSpPr>
        <p:spPr>
          <a:xfrm>
            <a:off x="240875" y="4488339"/>
            <a:ext cx="201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 smtClean="0"/>
              <a:t>In the </a:t>
            </a:r>
            <a:r>
              <a:rPr lang="fr-FR" sz="2400" u="sng" dirty="0" err="1" smtClean="0"/>
              <a:t>lab</a:t>
            </a:r>
            <a:endParaRPr lang="fr-FR" sz="2400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1051329" y="5452448"/>
            <a:ext cx="95622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What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the impact of confinement on transport </a:t>
            </a:r>
            <a:r>
              <a:rPr lang="fr-FR" sz="2400" dirty="0" err="1" smtClean="0"/>
              <a:t>properties</a:t>
            </a:r>
            <a:r>
              <a:rPr lang="fr-FR" sz="2400" dirty="0"/>
              <a:t> </a:t>
            </a:r>
            <a:r>
              <a:rPr lang="fr-FR" sz="2400" dirty="0" smtClean="0"/>
              <a:t>?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073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E. Coli : a model </a:t>
            </a:r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bacterium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60625" y="1952850"/>
            <a:ext cx="3523904" cy="1047990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 flipV="1">
            <a:off x="2008124" y="2680953"/>
            <a:ext cx="650109" cy="12032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818523" y="2664215"/>
            <a:ext cx="10648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2-3 µm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2690494" y="2692985"/>
            <a:ext cx="225603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330669" y="2664215"/>
            <a:ext cx="10648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5-10 µm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692313" y="941548"/>
            <a:ext cx="351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 smtClean="0"/>
              <a:t>Wild-type</a:t>
            </a:r>
            <a:r>
              <a:rPr lang="fr-FR" sz="2400" i="1" u="sng" dirty="0" smtClean="0"/>
              <a:t> E. Coli </a:t>
            </a:r>
            <a:r>
              <a:rPr lang="fr-FR" sz="2400" u="sng" dirty="0" smtClean="0"/>
              <a:t>in the </a:t>
            </a:r>
            <a:r>
              <a:rPr lang="fr-FR" sz="2400" u="sng" dirty="0" err="1" smtClean="0"/>
              <a:t>lab</a:t>
            </a:r>
            <a:r>
              <a:rPr lang="fr-FR" sz="2400" u="sng" dirty="0" smtClean="0"/>
              <a:t> </a:t>
            </a:r>
            <a:endParaRPr lang="fr-FR" sz="2400" u="sng" dirty="0"/>
          </a:p>
        </p:txBody>
      </p:sp>
      <p:pic>
        <p:nvPicPr>
          <p:cNvPr id="26" name="Google Shape;18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9673" y="1584783"/>
            <a:ext cx="3300302" cy="184296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ZoneTexte 26"/>
          <p:cNvSpPr txBox="1"/>
          <p:nvPr/>
        </p:nvSpPr>
        <p:spPr>
          <a:xfrm>
            <a:off x="6993959" y="861651"/>
            <a:ext cx="351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 smtClean="0"/>
              <a:t>Run &amp; </a:t>
            </a:r>
            <a:r>
              <a:rPr lang="fr-FR" sz="2400" u="sng" dirty="0" err="1" smtClean="0"/>
              <a:t>Tumble</a:t>
            </a:r>
            <a:endParaRPr lang="fr-FR" sz="2400" u="sng" dirty="0"/>
          </a:p>
        </p:txBody>
      </p:sp>
      <p:sp>
        <p:nvSpPr>
          <p:cNvPr id="28" name="Rectangle 27"/>
          <p:cNvSpPr/>
          <p:nvPr/>
        </p:nvSpPr>
        <p:spPr>
          <a:xfrm>
            <a:off x="6906825" y="3481395"/>
            <a:ext cx="41700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Lauga</a:t>
            </a:r>
            <a:r>
              <a:rPr lang="en-US" sz="1200" dirty="0"/>
              <a:t>, E. </a:t>
            </a:r>
            <a:r>
              <a:rPr lang="en-US" sz="1200" i="1" dirty="0" smtClean="0"/>
              <a:t>Annual </a:t>
            </a:r>
            <a:r>
              <a:rPr lang="en-US" sz="1200" i="1" dirty="0"/>
              <a:t>Review of Fluid Mechanics</a:t>
            </a:r>
            <a:r>
              <a:rPr lang="en-US" sz="1200" dirty="0"/>
              <a:t> </a:t>
            </a:r>
            <a:r>
              <a:rPr lang="en-US" sz="1200" b="1" dirty="0"/>
              <a:t>48</a:t>
            </a:r>
            <a:r>
              <a:rPr lang="en-US" sz="1200" dirty="0"/>
              <a:t>, 105–130 (2016).</a:t>
            </a:r>
            <a:endParaRPr lang="en-US" sz="1200" dirty="0">
              <a:effectLst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8"/>
          <a:stretch/>
        </p:blipFill>
        <p:spPr>
          <a:xfrm>
            <a:off x="5779925" y="4219936"/>
            <a:ext cx="2859495" cy="210442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33" y="3830841"/>
            <a:ext cx="1882670" cy="218096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517132" y="1578468"/>
            <a:ext cx="201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Run</a:t>
            </a:r>
            <a:endParaRPr lang="fr-FR" sz="2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517132" y="3281340"/>
            <a:ext cx="201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Tumble</a:t>
            </a:r>
            <a:endParaRPr lang="fr-FR" sz="2000" dirty="0"/>
          </a:p>
        </p:txBody>
      </p:sp>
      <p:sp>
        <p:nvSpPr>
          <p:cNvPr id="22" name="ZoneTexte 21"/>
          <p:cNvSpPr txBox="1"/>
          <p:nvPr/>
        </p:nvSpPr>
        <p:spPr>
          <a:xfrm>
            <a:off x="8859824" y="4671984"/>
            <a:ext cx="295913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Run &amp; </a:t>
            </a:r>
            <a:r>
              <a:rPr lang="fr-FR" sz="2400" dirty="0" err="1" smtClean="0"/>
              <a:t>tumble</a:t>
            </a:r>
            <a:r>
              <a:rPr lang="fr-FR" sz="2400" dirty="0" smtClean="0"/>
              <a:t> </a:t>
            </a:r>
            <a:r>
              <a:rPr lang="fr-FR" sz="2400" dirty="0" err="1" smtClean="0"/>
              <a:t>dynamics</a:t>
            </a:r>
            <a:r>
              <a:rPr lang="fr-FR" sz="2400" dirty="0" smtClean="0"/>
              <a:t> leads to diffusive </a:t>
            </a:r>
            <a:r>
              <a:rPr lang="fr-FR" sz="2400" dirty="0" err="1" smtClean="0"/>
              <a:t>process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cxnSp>
        <p:nvCxnSpPr>
          <p:cNvPr id="4" name="Connecteur droit 3"/>
          <p:cNvCxnSpPr/>
          <p:nvPr/>
        </p:nvCxnSpPr>
        <p:spPr>
          <a:xfrm flipH="1">
            <a:off x="7384126" y="4755799"/>
            <a:ext cx="684650" cy="55139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7384126" y="4755799"/>
            <a:ext cx="0" cy="55139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7384126" y="4755799"/>
            <a:ext cx="684650" cy="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05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Lagrangian</a:t>
            </a:r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3D </a:t>
            </a:r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tracking</a:t>
            </a:r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of motile E. coli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Google Shape;8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173" y="1205441"/>
            <a:ext cx="4574081" cy="187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3184" y="4195063"/>
            <a:ext cx="3021489" cy="165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5251" y="1598298"/>
            <a:ext cx="1484829" cy="148482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732768" y="805331"/>
            <a:ext cx="201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Setup</a:t>
            </a:r>
            <a:endParaRPr lang="fr-FR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822362" y="3654550"/>
            <a:ext cx="201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Labview</a:t>
            </a:r>
            <a:r>
              <a:rPr lang="fr-FR" sz="2000" dirty="0" smtClean="0"/>
              <a:t> interface</a:t>
            </a:r>
            <a:endParaRPr lang="fr-FR" sz="2000" dirty="0"/>
          </a:p>
        </p:txBody>
      </p:sp>
      <p:sp>
        <p:nvSpPr>
          <p:cNvPr id="2" name="Rectangle 1"/>
          <p:cNvSpPr/>
          <p:nvPr/>
        </p:nvSpPr>
        <p:spPr>
          <a:xfrm>
            <a:off x="860258" y="3086336"/>
            <a:ext cx="6607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 smtClean="0"/>
              <a:t>Darnige</a:t>
            </a:r>
            <a:r>
              <a:rPr lang="fr-FR" sz="1200" dirty="0"/>
              <a:t>, </a:t>
            </a:r>
            <a:r>
              <a:rPr lang="fr-FR" sz="1200" i="1" dirty="0"/>
              <a:t>et al</a:t>
            </a:r>
            <a:r>
              <a:rPr lang="fr-FR" sz="1200" dirty="0"/>
              <a:t>, E. </a:t>
            </a:r>
            <a:r>
              <a:rPr lang="fr-FR" sz="1200" i="1" dirty="0" err="1" smtClean="0"/>
              <a:t>Review</a:t>
            </a:r>
            <a:r>
              <a:rPr lang="fr-FR" sz="1200" i="1" dirty="0" smtClean="0"/>
              <a:t> </a:t>
            </a:r>
            <a:r>
              <a:rPr lang="fr-FR" sz="1200" i="1" dirty="0"/>
              <a:t>of </a:t>
            </a:r>
            <a:r>
              <a:rPr lang="fr-FR" sz="1200" i="1" dirty="0" err="1"/>
              <a:t>Scientific</a:t>
            </a:r>
            <a:r>
              <a:rPr lang="fr-FR" sz="1200" i="1" dirty="0"/>
              <a:t> Instruments</a:t>
            </a:r>
            <a:r>
              <a:rPr lang="fr-FR" sz="1200" dirty="0"/>
              <a:t> </a:t>
            </a:r>
            <a:r>
              <a:rPr lang="fr-FR" sz="1200" b="1" dirty="0"/>
              <a:t>88</a:t>
            </a:r>
            <a:r>
              <a:rPr lang="fr-FR" sz="1200" dirty="0"/>
              <a:t>, 055106 (2017).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957717" y="941620"/>
            <a:ext cx="3730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Live-</a:t>
            </a:r>
            <a:r>
              <a:rPr lang="fr-FR" sz="2000" dirty="0" err="1" smtClean="0"/>
              <a:t>visualization</a:t>
            </a:r>
            <a:r>
              <a:rPr lang="fr-FR" sz="2000" dirty="0" smtClean="0"/>
              <a:t> and </a:t>
            </a:r>
            <a:r>
              <a:rPr lang="fr-FR" sz="2000" dirty="0" err="1" smtClean="0"/>
              <a:t>trajectory</a:t>
            </a:r>
            <a:endParaRPr lang="fr-FR" sz="2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193037" y="5234735"/>
            <a:ext cx="534925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Long </a:t>
            </a:r>
            <a:r>
              <a:rPr lang="fr-FR" sz="2400" dirty="0" err="1" smtClean="0"/>
              <a:t>trajectory</a:t>
            </a:r>
            <a:r>
              <a:rPr lang="fr-FR" sz="2400" dirty="0" smtClean="0"/>
              <a:t> (</a:t>
            </a:r>
            <a:r>
              <a:rPr lang="fr-FR" sz="2400" dirty="0" err="1" smtClean="0"/>
              <a:t>around</a:t>
            </a:r>
            <a:r>
              <a:rPr lang="fr-FR" sz="2400" dirty="0" smtClean="0"/>
              <a:t> 10 min).</a:t>
            </a:r>
          </a:p>
          <a:p>
            <a:pPr algn="ctr"/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extract</a:t>
            </a:r>
            <a:r>
              <a:rPr lang="fr-FR" sz="2400" dirty="0" smtClean="0"/>
              <a:t> the </a:t>
            </a:r>
            <a:r>
              <a:rPr lang="fr-FR" sz="2400" dirty="0" err="1" smtClean="0"/>
              <a:t>swimming</a:t>
            </a:r>
            <a:r>
              <a:rPr lang="fr-FR" sz="2400" dirty="0" smtClean="0"/>
              <a:t> speed </a:t>
            </a:r>
            <a:r>
              <a:rPr lang="fr-FR" sz="2400" b="1" dirty="0" smtClean="0"/>
              <a:t>V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pic>
        <p:nvPicPr>
          <p:cNvPr id="15" name="Google Shape;91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0385" y="3429452"/>
            <a:ext cx="5156693" cy="13306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 rot="16200000">
            <a:off x="10098701" y="3823827"/>
            <a:ext cx="21256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Swimming</a:t>
            </a:r>
            <a:r>
              <a:rPr lang="fr-FR" dirty="0" smtClean="0"/>
              <a:t> speed </a:t>
            </a:r>
            <a:r>
              <a:rPr lang="fr-FR" sz="2400" b="1" dirty="0" smtClean="0"/>
              <a:t>V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3802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Bacterial exploration </a:t>
            </a:r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under</a:t>
            </a:r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confinement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72844" y="4957089"/>
            <a:ext cx="563070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Circular</a:t>
            </a:r>
            <a:r>
              <a:rPr lang="fr-FR" sz="2400" dirty="0" smtClean="0"/>
              <a:t> motion </a:t>
            </a:r>
            <a:r>
              <a:rPr lang="fr-FR" sz="2400" dirty="0" err="1" smtClean="0"/>
              <a:t>at</a:t>
            </a:r>
            <a:r>
              <a:rPr lang="fr-FR" sz="2400" dirty="0" smtClean="0"/>
              <a:t> surfaces =&gt; </a:t>
            </a:r>
            <a:r>
              <a:rPr lang="fr-FR" sz="2400" dirty="0" smtClean="0"/>
              <a:t>« </a:t>
            </a:r>
            <a:r>
              <a:rPr lang="fr-FR" sz="2400" dirty="0" err="1" smtClean="0"/>
              <a:t>trapping</a:t>
            </a:r>
            <a:r>
              <a:rPr lang="fr-FR" sz="2400" dirty="0" smtClean="0"/>
              <a:t> </a:t>
            </a:r>
            <a:r>
              <a:rPr lang="fr-FR" sz="2400" dirty="0" smtClean="0"/>
              <a:t>».</a:t>
            </a:r>
            <a:endParaRPr lang="fr-FR" sz="240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1827722" y="1694466"/>
            <a:ext cx="333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 err="1" smtClean="0"/>
              <a:t>Experimental</a:t>
            </a:r>
            <a:r>
              <a:rPr lang="fr-FR" sz="2400" u="sng" dirty="0" smtClean="0"/>
              <a:t> </a:t>
            </a:r>
            <a:r>
              <a:rPr lang="fr-FR" sz="2400" u="sng" dirty="0" err="1" smtClean="0"/>
              <a:t>set-up</a:t>
            </a:r>
            <a:endParaRPr lang="fr-FR" sz="2400" u="sng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4715" r="29635" b="12852"/>
          <a:stretch/>
        </p:blipFill>
        <p:spPr>
          <a:xfrm>
            <a:off x="5507204" y="1860461"/>
            <a:ext cx="6273048" cy="268047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60" y="2462590"/>
            <a:ext cx="3185539" cy="99021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727601" y="2725759"/>
            <a:ext cx="153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</a:t>
            </a:r>
            <a:r>
              <a:rPr lang="fr-FR" dirty="0" err="1" smtClean="0"/>
              <a:t>Chamber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783543" y="2671574"/>
            <a:ext cx="410789" cy="423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0" y="2658821"/>
            <a:ext cx="2263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/>
              <a:t>40</a:t>
            </a:r>
            <a:r>
              <a:rPr lang="fr-FR" sz="2000" dirty="0" smtClean="0"/>
              <a:t>µm </a:t>
            </a:r>
            <a:r>
              <a:rPr lang="fr-FR" sz="2000" dirty="0"/>
              <a:t>&lt;</a:t>
            </a:r>
            <a:r>
              <a:rPr lang="fr-FR" sz="2000" b="1" dirty="0" smtClean="0"/>
              <a:t> </a:t>
            </a:r>
            <a:r>
              <a:rPr lang="fr-FR" sz="2400" b="1" dirty="0" smtClean="0"/>
              <a:t>H </a:t>
            </a:r>
            <a:r>
              <a:rPr lang="fr-FR" sz="2000" dirty="0" smtClean="0"/>
              <a:t>&lt; 260µm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46135" y="4540933"/>
            <a:ext cx="473355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Archetypal</a:t>
            </a:r>
            <a:r>
              <a:rPr lang="fr-FR" sz="2400" dirty="0" smtClean="0"/>
              <a:t> system to </a:t>
            </a:r>
            <a:r>
              <a:rPr lang="fr-FR" sz="2400" dirty="0" err="1" smtClean="0"/>
              <a:t>study</a:t>
            </a:r>
            <a:r>
              <a:rPr lang="fr-FR" sz="2400" dirty="0" smtClean="0"/>
              <a:t> the </a:t>
            </a:r>
            <a:r>
              <a:rPr lang="fr-FR" sz="2400" dirty="0" err="1" smtClean="0"/>
              <a:t>interplay</a:t>
            </a:r>
            <a:r>
              <a:rPr lang="fr-FR" sz="2400" dirty="0" smtClean="0"/>
              <a:t>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</a:t>
            </a:r>
            <a:r>
              <a:rPr lang="fr-FR" sz="2400" dirty="0" err="1" smtClean="0"/>
              <a:t>bulk</a:t>
            </a:r>
            <a:r>
              <a:rPr lang="fr-FR" sz="2400" dirty="0" smtClean="0"/>
              <a:t> and surface in transport </a:t>
            </a:r>
            <a:r>
              <a:rPr lang="fr-FR" sz="2400" dirty="0" err="1" smtClean="0"/>
              <a:t>properties</a:t>
            </a:r>
            <a:r>
              <a:rPr lang="fr-FR" sz="2400" dirty="0" smtClean="0"/>
              <a:t>.</a:t>
            </a:r>
            <a:endParaRPr lang="fr-FR" sz="240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6822431" y="1205896"/>
            <a:ext cx="333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 err="1" smtClean="0"/>
              <a:t>Tracking</a:t>
            </a:r>
            <a:r>
              <a:rPr lang="fr-FR" sz="2400" u="sng" dirty="0" smtClean="0"/>
              <a:t> in the </a:t>
            </a:r>
            <a:r>
              <a:rPr lang="fr-FR" sz="2400" u="sng" dirty="0" err="1" smtClean="0"/>
              <a:t>chamber</a:t>
            </a:r>
            <a:endParaRPr lang="fr-FR" sz="2400" u="sng" dirty="0" smtClean="0"/>
          </a:p>
        </p:txBody>
      </p:sp>
    </p:spTree>
    <p:extLst>
      <p:ext uri="{BB962C8B-B14F-4D97-AF65-F5344CB8AC3E}">
        <p14:creationId xmlns:p14="http://schemas.microsoft.com/office/powerpoint/2010/main" val="153428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Large </a:t>
            </a:r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variability</a:t>
            </a:r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in </a:t>
            </a:r>
            <a:r>
              <a:rPr lang="fr-FR" sz="32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E. coli </a:t>
            </a:r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population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44330" y="5229077"/>
            <a:ext cx="454608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Variability</a:t>
            </a:r>
            <a:r>
              <a:rPr lang="fr-FR" sz="2400" dirty="0" smtClean="0"/>
              <a:t> of </a:t>
            </a:r>
            <a:r>
              <a:rPr lang="fr-FR" sz="2400" dirty="0"/>
              <a:t>the </a:t>
            </a:r>
            <a:r>
              <a:rPr lang="fr-FR" sz="2400" dirty="0" err="1"/>
              <a:t>measured</a:t>
            </a:r>
            <a:r>
              <a:rPr lang="fr-FR" sz="2400" dirty="0"/>
              <a:t> </a:t>
            </a:r>
            <a:endParaRPr lang="fr-FR" sz="2400" dirty="0" smtClean="0"/>
          </a:p>
          <a:p>
            <a:pPr algn="ctr"/>
            <a:r>
              <a:rPr lang="fr-FR" sz="2400" dirty="0" smtClean="0"/>
              <a:t>diffusion </a:t>
            </a:r>
            <a:r>
              <a:rPr lang="fr-FR" sz="2400" dirty="0"/>
              <a:t>coefficient </a:t>
            </a:r>
            <a:r>
              <a:rPr lang="fr-FR" sz="2400" b="1" dirty="0" smtClean="0"/>
              <a:t>D </a:t>
            </a:r>
          </a:p>
          <a:p>
            <a:pPr algn="ctr"/>
            <a:r>
              <a:rPr lang="fr-FR" sz="2400" dirty="0" err="1" smtClean="0"/>
              <a:t>at</a:t>
            </a:r>
            <a:r>
              <a:rPr lang="fr-FR" sz="2400" dirty="0" smtClean="0"/>
              <a:t> constant confinement height </a:t>
            </a:r>
            <a:r>
              <a:rPr lang="fr-FR" sz="2400" b="1" dirty="0" smtClean="0"/>
              <a:t>H</a:t>
            </a:r>
            <a:r>
              <a:rPr lang="fr-FR" sz="2400" dirty="0" smtClean="0"/>
              <a:t>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6"/>
          <a:stretch/>
        </p:blipFill>
        <p:spPr>
          <a:xfrm>
            <a:off x="508105" y="1502557"/>
            <a:ext cx="5249466" cy="346657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461910" y="5208057"/>
            <a:ext cx="492443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Large </a:t>
            </a:r>
            <a:r>
              <a:rPr lang="fr-FR" sz="2400" dirty="0" err="1" smtClean="0"/>
              <a:t>variability</a:t>
            </a:r>
            <a:r>
              <a:rPr lang="fr-FR" sz="2400" dirty="0" smtClean="0"/>
              <a:t> of </a:t>
            </a:r>
            <a:r>
              <a:rPr lang="fr-FR" sz="2400" dirty="0" err="1" smtClean="0"/>
              <a:t>bacterial</a:t>
            </a:r>
            <a:r>
              <a:rPr lang="fr-FR" sz="2400" dirty="0" smtClean="0"/>
              <a:t> </a:t>
            </a:r>
            <a:r>
              <a:rPr lang="fr-FR" sz="2400" dirty="0" err="1" smtClean="0"/>
              <a:t>track</a:t>
            </a:r>
            <a:r>
              <a:rPr lang="fr-FR" sz="2400" dirty="0" smtClean="0"/>
              <a:t> parameters </a:t>
            </a:r>
            <a:r>
              <a:rPr lang="fr-FR" sz="2400" b="1" dirty="0" smtClean="0"/>
              <a:t>V</a:t>
            </a:r>
            <a:r>
              <a:rPr lang="fr-FR" sz="2400" dirty="0" smtClean="0"/>
              <a:t> and </a:t>
            </a:r>
            <a:r>
              <a:rPr lang="fr-FR" sz="2400" b="1" dirty="0" smtClean="0"/>
              <a:t>R</a:t>
            </a:r>
            <a:r>
              <a:rPr lang="fr-FR" sz="2400" dirty="0" smtClean="0"/>
              <a:t> as </a:t>
            </a:r>
            <a:r>
              <a:rPr lang="fr-FR" sz="2400" dirty="0" err="1" smtClean="0"/>
              <a:t>well</a:t>
            </a:r>
            <a:r>
              <a:rPr lang="fr-FR" sz="2400" dirty="0" smtClean="0"/>
              <a:t> as the exploration quantifier </a:t>
            </a:r>
            <a:r>
              <a:rPr lang="fr-FR" sz="2400" b="1" dirty="0" smtClean="0"/>
              <a:t>D</a:t>
            </a:r>
            <a:r>
              <a:rPr lang="fr-FR" sz="2400" dirty="0" smtClean="0"/>
              <a:t>.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/>
          <a:stretch/>
        </p:blipFill>
        <p:spPr>
          <a:xfrm>
            <a:off x="6328611" y="1387682"/>
            <a:ext cx="5191037" cy="361763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364706" y="1367679"/>
            <a:ext cx="34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6841918" y="721348"/>
            <a:ext cx="397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117 </a:t>
            </a:r>
            <a:r>
              <a:rPr lang="fr-FR" b="1" dirty="0" err="1" smtClean="0"/>
              <a:t>bacterial</a:t>
            </a:r>
            <a:r>
              <a:rPr lang="fr-FR" b="1" dirty="0" smtClean="0"/>
              <a:t> </a:t>
            </a:r>
            <a:r>
              <a:rPr lang="fr-FR" b="1" dirty="0" err="1" smtClean="0"/>
              <a:t>tracks</a:t>
            </a:r>
            <a:endParaRPr lang="fr-FR" b="1" dirty="0"/>
          </a:p>
          <a:p>
            <a:pPr algn="ctr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= [40, 60, 90, 110, 220] µm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77169" y="720500"/>
            <a:ext cx="508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Top </a:t>
            </a:r>
            <a:r>
              <a:rPr lang="fr-FR" b="1" dirty="0" err="1" smtClean="0"/>
              <a:t>view</a:t>
            </a:r>
            <a:r>
              <a:rPr lang="fr-FR" b="1" dirty="0" smtClean="0"/>
              <a:t> of </a:t>
            </a:r>
            <a:r>
              <a:rPr lang="fr-FR" b="1" dirty="0" err="1" smtClean="0"/>
              <a:t>several</a:t>
            </a:r>
            <a:r>
              <a:rPr lang="fr-FR" b="1" dirty="0" smtClean="0"/>
              <a:t> </a:t>
            </a:r>
            <a:r>
              <a:rPr lang="fr-FR" b="1" dirty="0" err="1" smtClean="0"/>
              <a:t>tracks</a:t>
            </a:r>
            <a:r>
              <a:rPr lang="fr-FR" b="1" dirty="0" smtClean="0"/>
              <a:t> of </a:t>
            </a:r>
          </a:p>
          <a:p>
            <a:pPr algn="ctr"/>
            <a:r>
              <a:rPr lang="fr-FR" b="1" dirty="0" err="1" smtClean="0"/>
              <a:t>same</a:t>
            </a:r>
            <a:r>
              <a:rPr lang="fr-FR" b="1" dirty="0" smtClean="0"/>
              <a:t> duration T=250s </a:t>
            </a:r>
            <a:r>
              <a:rPr lang="fr-FR" b="1" dirty="0" err="1" smtClean="0"/>
              <a:t>at</a:t>
            </a:r>
            <a:r>
              <a:rPr lang="fr-FR" b="1" dirty="0" smtClean="0"/>
              <a:t> a </a:t>
            </a:r>
            <a:r>
              <a:rPr lang="fr-FR" b="1" dirty="0" err="1" smtClean="0"/>
              <a:t>given</a:t>
            </a:r>
            <a:r>
              <a:rPr lang="fr-FR" b="1" dirty="0" smtClean="0"/>
              <a:t> height H=210µm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6423775" y="1676400"/>
            <a:ext cx="389530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7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Impact of confinement on transport </a:t>
            </a:r>
            <a:r>
              <a:rPr lang="fr-FR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properties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4" t="84093" r="22477" b="321"/>
          <a:stretch/>
        </p:blipFill>
        <p:spPr>
          <a:xfrm>
            <a:off x="3174962" y="784193"/>
            <a:ext cx="4704061" cy="72021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179938" y="884441"/>
            <a:ext cx="3749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 err="1" smtClean="0"/>
              <a:t>Dimensionless</a:t>
            </a:r>
            <a:r>
              <a:rPr lang="fr-FR" sz="2000" u="sng" dirty="0" smtClean="0"/>
              <a:t> </a:t>
            </a:r>
            <a:r>
              <a:rPr lang="fr-FR" sz="2000" u="sng" dirty="0" smtClean="0"/>
              <a:t>variables</a:t>
            </a:r>
            <a:endParaRPr lang="fr-FR" sz="2000" u="sng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1866937" y="5676011"/>
            <a:ext cx="860501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Bacteria</a:t>
            </a:r>
            <a:r>
              <a:rPr lang="fr-FR" sz="2400" dirty="0" smtClean="0"/>
              <a:t> explore more as the confinement height </a:t>
            </a:r>
            <a:r>
              <a:rPr lang="fr-FR" sz="2400" dirty="0" err="1" smtClean="0"/>
              <a:t>increases</a:t>
            </a:r>
            <a:r>
              <a:rPr lang="fr-FR" sz="2400" dirty="0" smtClean="0"/>
              <a:t>.</a:t>
            </a:r>
          </a:p>
          <a:p>
            <a:pPr algn="ctr"/>
            <a:r>
              <a:rPr lang="fr-FR" sz="2400" dirty="0" smtClean="0"/>
              <a:t>The </a:t>
            </a:r>
            <a:r>
              <a:rPr lang="fr-FR" sz="2400" dirty="0" err="1" smtClean="0"/>
              <a:t>gyration</a:t>
            </a:r>
            <a:r>
              <a:rPr lang="fr-FR" sz="2400" dirty="0" smtClean="0"/>
              <a:t> radius </a:t>
            </a:r>
            <a:r>
              <a:rPr lang="fr-FR" sz="2400" dirty="0" err="1" smtClean="0"/>
              <a:t>is</a:t>
            </a:r>
            <a:r>
              <a:rPr lang="fr-FR" sz="2400" dirty="0" smtClean="0"/>
              <a:t> an important </a:t>
            </a:r>
            <a:r>
              <a:rPr lang="fr-FR" sz="2400" dirty="0" err="1" smtClean="0"/>
              <a:t>parameter</a:t>
            </a:r>
            <a:r>
              <a:rPr lang="fr-FR" sz="2400" dirty="0" smtClean="0"/>
              <a:t>.</a:t>
            </a:r>
            <a:endParaRPr lang="fr-FR" sz="2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7917631" y="840106"/>
            <a:ext cx="255431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fr-FR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=2.2s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time</a:t>
            </a:r>
            <a:r>
              <a:rPr lang="fr-FR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30944" y="1149658"/>
            <a:ext cx="39135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Junot</a:t>
            </a:r>
            <a:r>
              <a:rPr lang="en-US" sz="1200" dirty="0"/>
              <a:t>, G. </a:t>
            </a:r>
            <a:r>
              <a:rPr lang="en-US" sz="1200" i="1" dirty="0"/>
              <a:t>et al.</a:t>
            </a:r>
            <a:r>
              <a:rPr lang="en-US" sz="1200" dirty="0"/>
              <a:t> </a:t>
            </a:r>
            <a:r>
              <a:rPr lang="en-US" sz="1200" i="1" dirty="0" smtClean="0"/>
              <a:t>Phys</a:t>
            </a:r>
            <a:r>
              <a:rPr lang="en-US" sz="1200" i="1" dirty="0"/>
              <a:t>. Rev. </a:t>
            </a:r>
            <a:r>
              <a:rPr lang="en-US" sz="1200" i="1" dirty="0" err="1"/>
              <a:t>Lett</a:t>
            </a:r>
            <a:r>
              <a:rPr lang="en-US" sz="1200" i="1" dirty="0"/>
              <a:t>.</a:t>
            </a:r>
            <a:r>
              <a:rPr lang="en-US" sz="1200" dirty="0"/>
              <a:t> </a:t>
            </a:r>
            <a:r>
              <a:rPr lang="en-US" sz="1200" b="1" dirty="0"/>
              <a:t>128</a:t>
            </a:r>
            <a:r>
              <a:rPr lang="en-US" sz="1200" dirty="0"/>
              <a:t>, 248101 (2022).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9" t="4108" r="5392"/>
          <a:stretch/>
        </p:blipFill>
        <p:spPr>
          <a:xfrm>
            <a:off x="5471165" y="1659196"/>
            <a:ext cx="5451091" cy="3845888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58" y="2361074"/>
            <a:ext cx="2762190" cy="268375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255459" y="1892752"/>
            <a:ext cx="3200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 smtClean="0">
                <a:cs typeface="Arial" pitchFamily="34" charset="0"/>
              </a:rPr>
              <a:t>Group of </a:t>
            </a:r>
            <a:r>
              <a:rPr lang="fr-FR" sz="2000" u="sng" dirty="0" err="1" smtClean="0">
                <a:cs typeface="Arial" pitchFamily="34" charset="0"/>
              </a:rPr>
              <a:t>radii</a:t>
            </a:r>
            <a:endParaRPr lang="fr-FR" sz="2000" u="sng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76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Run &amp; </a:t>
            </a:r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tumble</a:t>
            </a:r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simulations </a:t>
            </a:r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under</a:t>
            </a:r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confinement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0274" y="785044"/>
            <a:ext cx="10628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cs typeface="Arial" pitchFamily="34" charset="0"/>
              </a:rPr>
              <a:t>(i) </a:t>
            </a:r>
            <a:r>
              <a:rPr lang="fr-FR" sz="2000" dirty="0" err="1" smtClean="0">
                <a:cs typeface="Arial" pitchFamily="34" charset="0"/>
              </a:rPr>
              <a:t>Bahvioral</a:t>
            </a:r>
            <a:r>
              <a:rPr lang="fr-FR" sz="2000" dirty="0" smtClean="0">
                <a:cs typeface="Arial" pitchFamily="34" charset="0"/>
              </a:rPr>
              <a:t> </a:t>
            </a:r>
            <a:r>
              <a:rPr lang="fr-FR" sz="2000" dirty="0" err="1" smtClean="0">
                <a:cs typeface="Arial" pitchFamily="34" charset="0"/>
              </a:rPr>
              <a:t>variability</a:t>
            </a:r>
            <a:r>
              <a:rPr lang="fr-FR" sz="2000" dirty="0" smtClean="0">
                <a:cs typeface="Arial" pitchFamily="34" charset="0"/>
              </a:rPr>
              <a:t> </a:t>
            </a:r>
            <a:r>
              <a:rPr lang="fr-FR" sz="2000" dirty="0">
                <a:cs typeface="Arial" pitchFamily="34" charset="0"/>
              </a:rPr>
              <a:t>(BV) model for </a:t>
            </a:r>
            <a:r>
              <a:rPr lang="fr-FR" sz="2000" u="sng" dirty="0" err="1" smtClean="0">
                <a:cs typeface="Arial" pitchFamily="34" charset="0"/>
              </a:rPr>
              <a:t>run</a:t>
            </a:r>
            <a:r>
              <a:rPr lang="fr-FR" sz="2000" u="sng" dirty="0" smtClean="0">
                <a:cs typeface="Arial" pitchFamily="34" charset="0"/>
              </a:rPr>
              <a:t> </a:t>
            </a:r>
            <a:r>
              <a:rPr lang="fr-FR" sz="2000" u="sng" dirty="0" smtClean="0">
                <a:cs typeface="Arial" pitchFamily="34" charset="0"/>
              </a:rPr>
              <a:t>times</a:t>
            </a:r>
            <a:r>
              <a:rPr lang="fr-FR" sz="2000" dirty="0" smtClean="0">
                <a:cs typeface="Arial" pitchFamily="34" charset="0"/>
              </a:rPr>
              <a:t> </a:t>
            </a:r>
            <a:r>
              <a:rPr lang="fr-FR" sz="1600" dirty="0" smtClean="0">
                <a:cs typeface="Arial" pitchFamily="34" charset="0"/>
              </a:rPr>
              <a:t>[</a:t>
            </a:r>
            <a:r>
              <a:rPr lang="fr-FR" sz="1600" dirty="0" err="1" smtClean="0">
                <a:cs typeface="Arial" pitchFamily="34" charset="0"/>
              </a:rPr>
              <a:t>calibrated</a:t>
            </a:r>
            <a:r>
              <a:rPr lang="fr-FR" sz="1600" dirty="0" smtClean="0">
                <a:cs typeface="Arial" pitchFamily="34" charset="0"/>
              </a:rPr>
              <a:t> in </a:t>
            </a:r>
            <a:r>
              <a:rPr lang="fr-FR" sz="1600" dirty="0" smtClean="0"/>
              <a:t>F-M</a:t>
            </a:r>
            <a:r>
              <a:rPr lang="fr-FR" sz="1600" i="1" dirty="0" smtClean="0"/>
              <a:t>. </a:t>
            </a:r>
            <a:r>
              <a:rPr lang="fr-FR" sz="1600" i="1" dirty="0"/>
              <a:t>Phys. </a:t>
            </a:r>
            <a:r>
              <a:rPr lang="fr-FR" sz="1600" i="1" dirty="0" err="1"/>
              <a:t>Rev</a:t>
            </a:r>
            <a:r>
              <a:rPr lang="fr-FR" sz="1600" i="1" dirty="0"/>
              <a:t>. X</a:t>
            </a:r>
            <a:r>
              <a:rPr lang="fr-FR" sz="1600" dirty="0"/>
              <a:t> </a:t>
            </a:r>
            <a:r>
              <a:rPr lang="fr-FR" sz="1600" b="1" dirty="0"/>
              <a:t>10</a:t>
            </a:r>
            <a:r>
              <a:rPr lang="fr-FR" sz="1600" dirty="0"/>
              <a:t>, 021004 (2020</a:t>
            </a:r>
            <a:r>
              <a:rPr lang="fr-FR" sz="1600" dirty="0" smtClean="0"/>
              <a:t>)]</a:t>
            </a:r>
            <a:r>
              <a:rPr lang="fr-FR" sz="2000" dirty="0" smtClean="0"/>
              <a:t>.</a:t>
            </a:r>
            <a:r>
              <a:rPr lang="fr-FR" sz="2000" dirty="0" smtClean="0">
                <a:cs typeface="Arial" pitchFamily="34" charset="0"/>
              </a:rPr>
              <a:t> </a:t>
            </a:r>
            <a:endParaRPr lang="fr-FR" sz="2000" dirty="0"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302" y="854049"/>
            <a:ext cx="82140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22438" t="-15" r="56595" b="41695"/>
          <a:stretch/>
        </p:blipFill>
        <p:spPr>
          <a:xfrm>
            <a:off x="3979986" y="2324910"/>
            <a:ext cx="1219200" cy="13878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3540"/>
          <a:stretch/>
        </p:blipFill>
        <p:spPr>
          <a:xfrm>
            <a:off x="862200" y="1992892"/>
            <a:ext cx="2273372" cy="160557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979986" y="2002083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 err="1"/>
              <a:t>Exploring</a:t>
            </a:r>
            <a:endParaRPr lang="fr-FR" sz="2000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6275734" y="2126316"/>
            <a:ext cx="107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 err="1"/>
              <a:t>Foraging</a:t>
            </a:r>
            <a:endParaRPr lang="fr-FR" sz="2000" u="sng" dirty="0"/>
          </a:p>
        </p:txBody>
      </p:sp>
      <p:sp>
        <p:nvSpPr>
          <p:cNvPr id="16" name="ZoneTexte 15"/>
          <p:cNvSpPr txBox="1"/>
          <p:nvPr/>
        </p:nvSpPr>
        <p:spPr>
          <a:xfrm>
            <a:off x="4251709" y="1247007"/>
            <a:ext cx="3240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cs typeface="Arial" pitchFamily="34" charset="0"/>
              </a:rPr>
              <a:t>Internal</a:t>
            </a:r>
            <a:r>
              <a:rPr lang="fr-FR" sz="2000" dirty="0" smtClean="0">
                <a:cs typeface="Arial" pitchFamily="34" charset="0"/>
              </a:rPr>
              <a:t> variable </a:t>
            </a:r>
            <a:r>
              <a:rPr lang="el-GR" sz="2000" dirty="0" smtClean="0">
                <a:cs typeface="Arial" pitchFamily="34" charset="0"/>
              </a:rPr>
              <a:t>δ</a:t>
            </a:r>
            <a:r>
              <a:rPr lang="fr-FR" sz="2000" dirty="0" smtClean="0">
                <a:cs typeface="Arial" pitchFamily="34" charset="0"/>
              </a:rPr>
              <a:t>X(t) </a:t>
            </a:r>
            <a:r>
              <a:rPr lang="fr-FR" sz="2000" dirty="0" smtClean="0">
                <a:cs typeface="Arial" pitchFamily="34" charset="0"/>
              </a:rPr>
              <a:t>: </a:t>
            </a:r>
            <a:r>
              <a:rPr lang="fr-FR" sz="2000" u="sng" dirty="0" smtClean="0">
                <a:cs typeface="Arial" pitchFamily="34" charset="0"/>
              </a:rPr>
              <a:t>« </a:t>
            </a:r>
            <a:r>
              <a:rPr lang="fr-FR" sz="2000" u="sng" dirty="0" err="1" smtClean="0">
                <a:cs typeface="Arial" pitchFamily="34" charset="0"/>
              </a:rPr>
              <a:t>Mood</a:t>
            </a:r>
            <a:r>
              <a:rPr lang="fr-FR" sz="2000" u="sng" dirty="0" smtClean="0">
                <a:cs typeface="Arial" pitchFamily="34" charset="0"/>
              </a:rPr>
              <a:t> »</a:t>
            </a:r>
            <a:endParaRPr lang="fr-FR" sz="2000" u="sng" dirty="0"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360256" y="1581809"/>
            <a:ext cx="1277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cs typeface="Arial" pitchFamily="34" charset="0"/>
              </a:rPr>
              <a:t>Trajectory</a:t>
            </a:r>
            <a:endParaRPr lang="fr-FR" sz="2000" dirty="0">
              <a:cs typeface="Arial" pitchFamily="34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6106191" y="1951141"/>
            <a:ext cx="425498" cy="2290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5058452" y="1928951"/>
            <a:ext cx="583437" cy="2219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808998" y="2232472"/>
            <a:ext cx="408651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Large distribution of </a:t>
            </a:r>
            <a:r>
              <a:rPr lang="fr-FR" sz="2400" dirty="0" err="1" smtClean="0"/>
              <a:t>run</a:t>
            </a:r>
            <a:r>
              <a:rPr lang="fr-FR" sz="2400" dirty="0" smtClean="0"/>
              <a:t> times. </a:t>
            </a:r>
          </a:p>
          <a:p>
            <a:pPr algn="ctr"/>
            <a:r>
              <a:rPr lang="fr-FR" sz="2400" dirty="0" smtClean="0"/>
              <a:t>Temporal variations: « </a:t>
            </a:r>
            <a:r>
              <a:rPr lang="fr-FR" sz="2400" dirty="0" err="1" smtClean="0"/>
              <a:t>mood</a:t>
            </a:r>
            <a:r>
              <a:rPr lang="fr-FR" sz="2400" dirty="0" smtClean="0"/>
              <a:t> ».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315123" y="6293673"/>
            <a:ext cx="2394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time </a:t>
            </a:r>
            <a:r>
              <a:rPr lang="fr-FR" sz="1400" i="1" dirty="0"/>
              <a:t>t</a:t>
            </a:r>
            <a:endParaRPr lang="fr-FR" sz="1400" dirty="0" smtClean="0"/>
          </a:p>
        </p:txBody>
      </p:sp>
      <p:sp>
        <p:nvSpPr>
          <p:cNvPr id="23" name="ZoneTexte 22"/>
          <p:cNvSpPr txBox="1"/>
          <p:nvPr/>
        </p:nvSpPr>
        <p:spPr>
          <a:xfrm>
            <a:off x="9985692" y="4400414"/>
            <a:ext cx="2394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Take</a:t>
            </a:r>
            <a:r>
              <a:rPr lang="fr-FR" sz="2000" dirty="0" smtClean="0"/>
              <a:t> off</a:t>
            </a:r>
          </a:p>
          <a:p>
            <a:pPr algn="ctr"/>
            <a:r>
              <a:rPr lang="fr-FR" sz="2000" dirty="0" err="1"/>
              <a:t>a</a:t>
            </a:r>
            <a:r>
              <a:rPr lang="fr-FR" sz="2000" dirty="0" err="1" smtClean="0"/>
              <a:t>fter</a:t>
            </a:r>
            <a:r>
              <a:rPr lang="fr-FR" sz="2000" dirty="0" smtClean="0"/>
              <a:t> tumbling </a:t>
            </a:r>
          </a:p>
          <a:p>
            <a:pPr algn="ctr"/>
            <a:r>
              <a:rPr lang="fr-FR" sz="2000" dirty="0" smtClean="0"/>
              <a:t>if </a:t>
            </a:r>
            <a:r>
              <a:rPr lang="fr-FR" sz="2000" dirty="0" err="1" smtClean="0"/>
              <a:t>pointing</a:t>
            </a:r>
            <a:r>
              <a:rPr lang="fr-FR" sz="2000" dirty="0" smtClean="0"/>
              <a:t> out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993974" y="4389347"/>
            <a:ext cx="49148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Circular</a:t>
            </a:r>
            <a:r>
              <a:rPr lang="fr-FR" sz="2400" dirty="0" smtClean="0"/>
              <a:t> </a:t>
            </a:r>
            <a:r>
              <a:rPr lang="fr-FR" sz="2400" dirty="0" err="1" smtClean="0"/>
              <a:t>trajectory</a:t>
            </a:r>
            <a:r>
              <a:rPr lang="fr-FR" sz="2400" dirty="0" smtClean="0"/>
              <a:t> of </a:t>
            </a:r>
            <a:r>
              <a:rPr lang="fr-FR" sz="2400" dirty="0" err="1" smtClean="0"/>
              <a:t>gyration</a:t>
            </a:r>
            <a:r>
              <a:rPr lang="fr-FR" sz="2400" dirty="0" smtClean="0"/>
              <a:t> radius </a:t>
            </a: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4697227" y="4605091"/>
            <a:ext cx="0" cy="14872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10174221" y="4531546"/>
            <a:ext cx="0" cy="14872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49" y="4853911"/>
            <a:ext cx="5134295" cy="1281390"/>
          </a:xfrm>
          <a:prstGeom prst="rect">
            <a:avLst/>
          </a:prstGeom>
        </p:spPr>
      </p:pic>
      <p:cxnSp>
        <p:nvCxnSpPr>
          <p:cNvPr id="28" name="Connecteur droit avec flèche 27"/>
          <p:cNvCxnSpPr/>
          <p:nvPr/>
        </p:nvCxnSpPr>
        <p:spPr>
          <a:xfrm>
            <a:off x="3819727" y="6250718"/>
            <a:ext cx="6958520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3777134" y="6250718"/>
            <a:ext cx="349267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2587567" y="4660114"/>
            <a:ext cx="2394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Alignment</a:t>
            </a:r>
            <a:r>
              <a:rPr lang="fr-FR" sz="2000" dirty="0" smtClean="0"/>
              <a:t> </a:t>
            </a:r>
          </a:p>
          <a:p>
            <a:pPr algn="ctr"/>
            <a:r>
              <a:rPr lang="fr-FR" sz="2000" dirty="0" err="1" smtClean="0"/>
              <a:t>at</a:t>
            </a:r>
            <a:r>
              <a:rPr lang="fr-FR" sz="2000" dirty="0" smtClean="0"/>
              <a:t> landing</a:t>
            </a:r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2874726" y="5348718"/>
            <a:ext cx="900551" cy="90200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10773783" y="5416078"/>
            <a:ext cx="818656" cy="83464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50275" y="4889560"/>
            <a:ext cx="314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Nunito" panose="020B0604020202020204" charset="0"/>
              </a:rPr>
              <a:t>(iii) </a:t>
            </a:r>
            <a:r>
              <a:rPr lang="fr-FR" sz="2000" u="sng" dirty="0" err="1">
                <a:latin typeface="Nunito" panose="020B0604020202020204" charset="0"/>
              </a:rPr>
              <a:t>Kinematics</a:t>
            </a:r>
            <a:r>
              <a:rPr lang="fr-FR" sz="2000" u="sng" dirty="0">
                <a:latin typeface="Nunito" panose="020B0604020202020204" charset="0"/>
              </a:rPr>
              <a:t> </a:t>
            </a:r>
            <a:endParaRPr lang="fr-FR" sz="2000" u="sng" dirty="0" smtClean="0">
              <a:latin typeface="Nunito" panose="020B0604020202020204" charset="0"/>
            </a:endParaRPr>
          </a:p>
          <a:p>
            <a:r>
              <a:rPr lang="fr-FR" sz="2000" dirty="0">
                <a:latin typeface="Nunito" panose="020B0604020202020204" charset="0"/>
              </a:rPr>
              <a:t> </a:t>
            </a:r>
            <a:r>
              <a:rPr lang="fr-FR" sz="2000" dirty="0" smtClean="0">
                <a:latin typeface="Nunito" panose="020B0604020202020204" charset="0"/>
              </a:rPr>
              <a:t>     </a:t>
            </a:r>
            <a:r>
              <a:rPr lang="fr-FR" sz="2000" u="sng" dirty="0" err="1" smtClean="0">
                <a:latin typeface="Nunito" panose="020B0604020202020204" charset="0"/>
              </a:rPr>
              <a:t>at</a:t>
            </a:r>
            <a:r>
              <a:rPr lang="fr-FR" sz="2000" u="sng" dirty="0" smtClean="0">
                <a:latin typeface="Nunito" panose="020B0604020202020204" charset="0"/>
              </a:rPr>
              <a:t> </a:t>
            </a:r>
            <a:r>
              <a:rPr lang="fr-FR" sz="2000" u="sng" dirty="0">
                <a:latin typeface="Nunito" panose="020B0604020202020204" charset="0"/>
              </a:rPr>
              <a:t>surface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3"/>
          <a:srcRect l="63760" t="1372" r="9697" b="54206"/>
          <a:stretch/>
        </p:blipFill>
        <p:spPr>
          <a:xfrm>
            <a:off x="6096000" y="2553606"/>
            <a:ext cx="1543455" cy="1057073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450274" y="3817784"/>
            <a:ext cx="5592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Nunito" panose="020B0604020202020204" charset="0"/>
              </a:rPr>
              <a:t>(</a:t>
            </a:r>
            <a:r>
              <a:rPr lang="fr-FR" sz="2000" dirty="0" smtClean="0">
                <a:latin typeface="Nunito" panose="020B0604020202020204" charset="0"/>
              </a:rPr>
              <a:t>ii</a:t>
            </a:r>
            <a:r>
              <a:rPr lang="fr-FR" sz="2000" dirty="0">
                <a:latin typeface="Nunito" panose="020B0604020202020204" charset="0"/>
              </a:rPr>
              <a:t>) </a:t>
            </a:r>
            <a:r>
              <a:rPr lang="fr-FR" sz="2000" dirty="0" smtClean="0">
                <a:latin typeface="Nunito" panose="020B0604020202020204" charset="0"/>
              </a:rPr>
              <a:t>Effective </a:t>
            </a:r>
            <a:r>
              <a:rPr lang="fr-FR" sz="2000" dirty="0" err="1" smtClean="0">
                <a:latin typeface="Nunito" panose="020B0604020202020204" charset="0"/>
              </a:rPr>
              <a:t>rotational</a:t>
            </a:r>
            <a:r>
              <a:rPr lang="fr-FR" sz="2000" dirty="0" smtClean="0">
                <a:latin typeface="Nunito" panose="020B0604020202020204" charset="0"/>
              </a:rPr>
              <a:t> diffusion for the </a:t>
            </a:r>
            <a:r>
              <a:rPr lang="fr-FR" sz="2000" u="sng" dirty="0" err="1" smtClean="0">
                <a:latin typeface="Nunito" panose="020B0604020202020204" charset="0"/>
              </a:rPr>
              <a:t>tumbles</a:t>
            </a:r>
            <a:endParaRPr lang="fr-FR" sz="2000" u="sng" dirty="0">
              <a:latin typeface="Nuni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6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Impact of confinement on </a:t>
            </a:r>
            <a:r>
              <a:rPr lang="fr-FR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residence</a:t>
            </a:r>
            <a:r>
              <a:rPr lang="fr-F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times</a:t>
            </a:r>
            <a:endParaRPr lang="fr-FR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812" y="1193246"/>
            <a:ext cx="3383755" cy="18212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65253" r="273"/>
          <a:stretch/>
        </p:blipFill>
        <p:spPr>
          <a:xfrm>
            <a:off x="6253459" y="3576899"/>
            <a:ext cx="2127063" cy="19788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4784" r="52234"/>
          <a:stretch/>
        </p:blipFill>
        <p:spPr>
          <a:xfrm>
            <a:off x="1863129" y="3435088"/>
            <a:ext cx="3444438" cy="20913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9469" y="1701769"/>
            <a:ext cx="182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 err="1" smtClean="0"/>
              <a:t>Residence</a:t>
            </a:r>
            <a:r>
              <a:rPr lang="fr-FR" sz="2000" u="sng" dirty="0" smtClean="0"/>
              <a:t> time in the </a:t>
            </a:r>
            <a:r>
              <a:rPr lang="fr-FR" sz="2000" u="sng" dirty="0" err="1" smtClean="0"/>
              <a:t>bulk</a:t>
            </a:r>
            <a:endParaRPr lang="fr-FR" sz="2000" u="sng" dirty="0"/>
          </a:p>
        </p:txBody>
      </p:sp>
      <p:sp>
        <p:nvSpPr>
          <p:cNvPr id="10" name="ZoneTexte 9"/>
          <p:cNvSpPr txBox="1"/>
          <p:nvPr/>
        </p:nvSpPr>
        <p:spPr>
          <a:xfrm>
            <a:off x="85528" y="3902661"/>
            <a:ext cx="1838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 err="1" smtClean="0"/>
              <a:t>Residence</a:t>
            </a:r>
            <a:r>
              <a:rPr lang="fr-FR" sz="2000" u="sng" dirty="0" smtClean="0"/>
              <a:t> time </a:t>
            </a:r>
            <a:r>
              <a:rPr lang="fr-FR" sz="2000" u="sng" dirty="0" err="1" smtClean="0"/>
              <a:t>at</a:t>
            </a:r>
            <a:r>
              <a:rPr lang="fr-FR" sz="2000" u="sng" dirty="0" smtClean="0"/>
              <a:t> surface</a:t>
            </a:r>
            <a:endParaRPr lang="fr-FR" sz="2000" u="sng" dirty="0"/>
          </a:p>
        </p:txBody>
      </p:sp>
      <p:sp>
        <p:nvSpPr>
          <p:cNvPr id="11" name="ZoneTexte 10"/>
          <p:cNvSpPr txBox="1"/>
          <p:nvPr/>
        </p:nvSpPr>
        <p:spPr>
          <a:xfrm>
            <a:off x="2721757" y="5732482"/>
            <a:ext cx="674848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G</a:t>
            </a:r>
            <a:r>
              <a:rPr lang="fr-FR" sz="2400" dirty="0" smtClean="0"/>
              <a:t>ood </a:t>
            </a:r>
            <a:r>
              <a:rPr lang="fr-FR" sz="2400" dirty="0" smtClean="0"/>
              <a:t>agreement </a:t>
            </a:r>
            <a:r>
              <a:rPr lang="fr-FR" sz="2400" dirty="0" err="1" smtClean="0"/>
              <a:t>experiments</a:t>
            </a:r>
            <a:r>
              <a:rPr lang="fr-FR" sz="2400" dirty="0" smtClean="0"/>
              <a:t>/model </a:t>
            </a:r>
            <a:r>
              <a:rPr lang="fr-FR" sz="2400" dirty="0" smtClean="0"/>
              <a:t>in </a:t>
            </a:r>
            <a:r>
              <a:rPr lang="fr-FR" sz="2400" dirty="0" err="1" smtClean="0"/>
              <a:t>average</a:t>
            </a:r>
            <a:r>
              <a:rPr lang="fr-FR" sz="2400" dirty="0" smtClean="0"/>
              <a:t> values and distributions.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8"/>
          <a:stretch/>
        </p:blipFill>
        <p:spPr>
          <a:xfrm>
            <a:off x="5888583" y="1020240"/>
            <a:ext cx="2950616" cy="196446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404028" y="1781726"/>
            <a:ext cx="20089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Exponential</a:t>
            </a:r>
            <a:r>
              <a:rPr lang="fr-FR" sz="2400" dirty="0"/>
              <a:t> </a:t>
            </a:r>
            <a:r>
              <a:rPr lang="fr-FR" sz="2400" dirty="0" err="1" smtClean="0"/>
              <a:t>cut</a:t>
            </a:r>
            <a:r>
              <a:rPr lang="fr-FR" sz="2400" dirty="0" smtClean="0"/>
              <a:t>-off.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43345" y="4111426"/>
            <a:ext cx="253028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Log-normal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2890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726</Words>
  <Application>Microsoft Office PowerPoint</Application>
  <PresentationFormat>Grand écran</PresentationFormat>
  <Paragraphs>153</Paragraphs>
  <Slides>14</Slides>
  <Notes>14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Courier New</vt:lpstr>
      <vt:lpstr>Nunito</vt:lpstr>
      <vt:lpstr>Times New Roman</vt:lpstr>
      <vt:lpstr>Thème Office</vt:lpstr>
      <vt:lpstr>Physics of bacterial exploration in confined environments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of bacterial exploration in complex environments</dc:title>
  <dc:creator>Renaud</dc:creator>
  <cp:lastModifiedBy>Renaud</cp:lastModifiedBy>
  <cp:revision>100</cp:revision>
  <dcterms:created xsi:type="dcterms:W3CDTF">2023-06-28T15:39:08Z</dcterms:created>
  <dcterms:modified xsi:type="dcterms:W3CDTF">2023-07-04T10:19:24Z</dcterms:modified>
</cp:coreProperties>
</file>