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3"/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9144000"/>
  <p:notesSz cx="6858000" cy="9144000"/>
  <p:embeddedFontLst>
    <p:embeddedFont>
      <p:font typeface="Raleway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  <p:embeddedFont>
      <p:font typeface="Noto Sans Symbols"/>
      <p:regular r:id="rId27"/>
      <p:bold r:id="rId28"/>
    </p:embeddedFont>
    <p:embeddedFont>
      <p:font typeface="Open Sans Ligh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.fntdata"/><Relationship Id="rId22" Type="http://schemas.openxmlformats.org/officeDocument/2006/relationships/font" Target="fonts/Raleway-boldItalic.fntdata"/><Relationship Id="rId21" Type="http://schemas.openxmlformats.org/officeDocument/2006/relationships/font" Target="fonts/Raleway-italic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28" Type="http://schemas.openxmlformats.org/officeDocument/2006/relationships/font" Target="fonts/NotoSansSymbols-bold.fntdata"/><Relationship Id="rId27" Type="http://schemas.openxmlformats.org/officeDocument/2006/relationships/font" Target="fonts/NotoSansSymbol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Light-italic.fntdata"/><Relationship Id="rId30" Type="http://schemas.openxmlformats.org/officeDocument/2006/relationships/font" Target="fonts/OpenSansLigh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OpenSans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aleway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 txBox="1"/>
          <p:nvPr>
            <p:ph idx="3"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5607101601_4_684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25607101601_4_684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2:notes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2:notes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3:notes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3:notes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56ec84c4a3_1_4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256ec84c4a3_1_4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5607101601_0_0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5607101601_0_0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25607101601_0_0:notes"/>
          <p:cNvSpPr txBox="1"/>
          <p:nvPr>
            <p:ph idx="12" type="sldNum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/>
          <p:nvPr>
            <p:ph idx="2" type="sldImg"/>
          </p:nvPr>
        </p:nvSpPr>
        <p:spPr>
          <a:xfrm>
            <a:off x="1371600" y="1143000"/>
            <a:ext cx="411372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2:notes"/>
          <p:cNvSpPr txBox="1"/>
          <p:nvPr>
            <p:ph idx="1"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:notes"/>
          <p:cNvSpPr txBox="1"/>
          <p:nvPr>
            <p:ph idx="12" type="sldNum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r-F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/>
          <p:nvPr>
            <p:ph idx="2" type="sldImg"/>
          </p:nvPr>
        </p:nvSpPr>
        <p:spPr>
          <a:xfrm>
            <a:off x="1371600" y="1143000"/>
            <a:ext cx="4112640" cy="30841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p3:notes"/>
          <p:cNvSpPr txBox="1"/>
          <p:nvPr>
            <p:ph idx="1"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:notes"/>
          <p:cNvSpPr txBox="1"/>
          <p:nvPr>
            <p:ph idx="12" type="sldNum"/>
          </p:nvPr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r-F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:notes"/>
          <p:cNvSpPr/>
          <p:nvPr>
            <p:ph idx="2" type="sldImg"/>
          </p:nvPr>
        </p:nvSpPr>
        <p:spPr>
          <a:xfrm>
            <a:off x="1371600" y="1143000"/>
            <a:ext cx="4111920" cy="3083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" name="Google Shape;215;p6:notes"/>
          <p:cNvSpPr txBox="1"/>
          <p:nvPr>
            <p:ph idx="1"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6:notes"/>
          <p:cNvSpPr txBox="1"/>
          <p:nvPr>
            <p:ph idx="12" type="sldNum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r-F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7:notes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8:notes"/>
          <p:cNvSpPr/>
          <p:nvPr>
            <p:ph idx="2" type="sldImg"/>
          </p:nvPr>
        </p:nvSpPr>
        <p:spPr>
          <a:xfrm>
            <a:off x="1371600" y="1143000"/>
            <a:ext cx="411372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p8:notes"/>
          <p:cNvSpPr txBox="1"/>
          <p:nvPr>
            <p:ph idx="1"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8:notes"/>
          <p:cNvSpPr txBox="1"/>
          <p:nvPr>
            <p:ph idx="12" type="sldNum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r-F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:notes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9:notes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0:notes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0:notes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:notes"/>
          <p:cNvSpPr txBox="1"/>
          <p:nvPr>
            <p:ph idx="1"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1:notes"/>
          <p:cNvSpPr/>
          <p:nvPr>
            <p:ph idx="2" type="sldImg"/>
          </p:nvPr>
        </p:nvSpPr>
        <p:spPr>
          <a:xfrm>
            <a:off x="533520" y="764280"/>
            <a:ext cx="6704640" cy="3771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16" name="Google Shape;16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729450" y="1763267"/>
            <a:ext cx="7688100" cy="22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729627" y="4230533"/>
            <a:ext cx="7688100" cy="72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11"/>
          <p:cNvGrpSpPr/>
          <p:nvPr/>
        </p:nvGrpSpPr>
        <p:grpSpPr>
          <a:xfrm>
            <a:off x="830392" y="5558926"/>
            <a:ext cx="745763" cy="61102"/>
            <a:chOff x="4580561" y="2589004"/>
            <a:chExt cx="1064464" cy="25200"/>
          </a:xfrm>
        </p:grpSpPr>
        <p:sp>
          <p:nvSpPr>
            <p:cNvPr id="79" name="Google Shape;79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" name="Google Shape;81;p11"/>
          <p:cNvSpPr txBox="1"/>
          <p:nvPr>
            <p:ph hasCustomPrompt="1" type="title"/>
          </p:nvPr>
        </p:nvSpPr>
        <p:spPr>
          <a:xfrm>
            <a:off x="729450" y="978600"/>
            <a:ext cx="7688400" cy="16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1"/>
          <p:cNvSpPr txBox="1"/>
          <p:nvPr>
            <p:ph idx="1" type="body"/>
          </p:nvPr>
        </p:nvSpPr>
        <p:spPr>
          <a:xfrm>
            <a:off x="729450" y="3030517"/>
            <a:ext cx="7688400" cy="21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11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_presentations.png" id="87" name="Google Shape;8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8" cy="646780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>
            <p:ph type="title"/>
          </p:nvPr>
        </p:nvSpPr>
        <p:spPr>
          <a:xfrm>
            <a:off x="1571604" y="142852"/>
            <a:ext cx="60723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C869C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>
            <a:off x="457200" y="857232"/>
            <a:ext cx="8229600" cy="52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grpSp>
        <p:nvGrpSpPr>
          <p:cNvPr id="93" name="Google Shape;93;p13"/>
          <p:cNvGrpSpPr/>
          <p:nvPr/>
        </p:nvGrpSpPr>
        <p:grpSpPr>
          <a:xfrm>
            <a:off x="142847" y="70768"/>
            <a:ext cx="8845285" cy="357847"/>
            <a:chOff x="508028" y="267974"/>
            <a:chExt cx="42834309" cy="1732913"/>
          </a:xfrm>
        </p:grpSpPr>
        <p:pic>
          <p:nvPicPr>
            <p:cNvPr descr="I:\logo_cnrs.png" id="94" name="Google Shape;94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8028" y="267974"/>
              <a:ext cx="1712186" cy="172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:\upmc_logo.png" id="95" name="Google Shape;95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83764" y="446434"/>
              <a:ext cx="4248472" cy="1554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:\logo_LJP.png" id="96" name="Google Shape;96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179359" y="439543"/>
              <a:ext cx="6162978" cy="119337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6"/>
          <p:cNvSpPr txBox="1"/>
          <p:nvPr>
            <p:ph idx="1" type="subTitle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1" type="body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1" type="body"/>
          </p:nvPr>
        </p:nvSpPr>
        <p:spPr>
          <a:xfrm>
            <a:off x="45720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2" type="body"/>
          </p:nvPr>
        </p:nvSpPr>
        <p:spPr>
          <a:xfrm>
            <a:off x="467424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idx="1" type="subTitle"/>
          </p:nvPr>
        </p:nvSpPr>
        <p:spPr>
          <a:xfrm>
            <a:off x="457200" y="273600"/>
            <a:ext cx="8229300" cy="53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2" type="body"/>
          </p:nvPr>
        </p:nvSpPr>
        <p:spPr>
          <a:xfrm>
            <a:off x="467424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1"/>
          <p:cNvSpPr txBox="1"/>
          <p:nvPr>
            <p:ph idx="3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23" name="Google Shape;23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" name="Google Shape;25;p3"/>
          <p:cNvSpPr txBox="1"/>
          <p:nvPr>
            <p:ph type="title"/>
          </p:nvPr>
        </p:nvSpPr>
        <p:spPr>
          <a:xfrm>
            <a:off x="729450" y="1763267"/>
            <a:ext cx="7688400" cy="20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45720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2"/>
          <p:cNvSpPr txBox="1"/>
          <p:nvPr>
            <p:ph idx="2" type="body"/>
          </p:nvPr>
        </p:nvSpPr>
        <p:spPr>
          <a:xfrm>
            <a:off x="467424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2"/>
          <p:cNvSpPr txBox="1"/>
          <p:nvPr>
            <p:ph idx="3" type="body"/>
          </p:nvPr>
        </p:nvSpPr>
        <p:spPr>
          <a:xfrm>
            <a:off x="467424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3"/>
          <p:cNvSpPr txBox="1"/>
          <p:nvPr>
            <p:ph idx="2" type="body"/>
          </p:nvPr>
        </p:nvSpPr>
        <p:spPr>
          <a:xfrm>
            <a:off x="467424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3"/>
          <p:cNvSpPr txBox="1"/>
          <p:nvPr>
            <p:ph idx="3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457200" y="160452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4"/>
          <p:cNvSpPr txBox="1"/>
          <p:nvPr>
            <p:ph idx="2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5"/>
          <p:cNvSpPr txBox="1"/>
          <p:nvPr>
            <p:ph idx="2" type="body"/>
          </p:nvPr>
        </p:nvSpPr>
        <p:spPr>
          <a:xfrm>
            <a:off x="467424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5"/>
          <p:cNvSpPr txBox="1"/>
          <p:nvPr>
            <p:ph idx="3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5"/>
          <p:cNvSpPr txBox="1"/>
          <p:nvPr>
            <p:ph idx="4" type="body"/>
          </p:nvPr>
        </p:nvSpPr>
        <p:spPr>
          <a:xfrm>
            <a:off x="467424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457200" y="1604520"/>
            <a:ext cx="26496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6"/>
          <p:cNvSpPr txBox="1"/>
          <p:nvPr>
            <p:ph idx="2" type="body"/>
          </p:nvPr>
        </p:nvSpPr>
        <p:spPr>
          <a:xfrm>
            <a:off x="3239640" y="1604520"/>
            <a:ext cx="26496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6"/>
          <p:cNvSpPr txBox="1"/>
          <p:nvPr>
            <p:ph idx="3" type="body"/>
          </p:nvPr>
        </p:nvSpPr>
        <p:spPr>
          <a:xfrm>
            <a:off x="6022080" y="1604520"/>
            <a:ext cx="26496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6"/>
          <p:cNvSpPr txBox="1"/>
          <p:nvPr>
            <p:ph idx="4" type="body"/>
          </p:nvPr>
        </p:nvSpPr>
        <p:spPr>
          <a:xfrm>
            <a:off x="457200" y="3682080"/>
            <a:ext cx="26496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6"/>
          <p:cNvSpPr txBox="1"/>
          <p:nvPr>
            <p:ph idx="5" type="body"/>
          </p:nvPr>
        </p:nvSpPr>
        <p:spPr>
          <a:xfrm>
            <a:off x="3239640" y="3682080"/>
            <a:ext cx="26496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6"/>
          <p:cNvSpPr txBox="1"/>
          <p:nvPr>
            <p:ph idx="6" type="body"/>
          </p:nvPr>
        </p:nvSpPr>
        <p:spPr>
          <a:xfrm>
            <a:off x="6022080" y="3682080"/>
            <a:ext cx="26496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" name="Google Shape;29;p4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30" name="Google Shape;30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" name="Google Shape;32;p4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729450" y="2771833"/>
            <a:ext cx="7688700" cy="30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" name="Google Shape;37;p5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38" name="Google Shape;38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" name="Google Shape;40;p5"/>
          <p:cNvSpPr txBox="1"/>
          <p:nvPr>
            <p:ph type="title"/>
          </p:nvPr>
        </p:nvSpPr>
        <p:spPr>
          <a:xfrm>
            <a:off x="729450" y="1758200"/>
            <a:ext cx="76884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1" name="Google Shape;41;p5"/>
          <p:cNvSpPr txBox="1"/>
          <p:nvPr>
            <p:ph idx="1" type="body"/>
          </p:nvPr>
        </p:nvSpPr>
        <p:spPr>
          <a:xfrm>
            <a:off x="729325" y="2771833"/>
            <a:ext cx="3774300" cy="30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2" type="body"/>
          </p:nvPr>
        </p:nvSpPr>
        <p:spPr>
          <a:xfrm>
            <a:off x="4643604" y="2771833"/>
            <a:ext cx="3774300" cy="30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" name="Google Shape;46;p6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47" name="Google Shape;47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6"/>
          <p:cNvSpPr txBox="1"/>
          <p:nvPr>
            <p:ph type="title"/>
          </p:nvPr>
        </p:nvSpPr>
        <p:spPr>
          <a:xfrm>
            <a:off x="729450" y="1758200"/>
            <a:ext cx="76884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" name="Google Shape;53;p7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54" name="Google Shape;54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" name="Google Shape;56;p7"/>
          <p:cNvSpPr txBox="1"/>
          <p:nvPr>
            <p:ph type="title"/>
          </p:nvPr>
        </p:nvSpPr>
        <p:spPr>
          <a:xfrm>
            <a:off x="730000" y="1758200"/>
            <a:ext cx="3300900" cy="18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7" name="Google Shape;57;p7"/>
          <p:cNvSpPr txBox="1"/>
          <p:nvPr>
            <p:ph idx="1" type="body"/>
          </p:nvPr>
        </p:nvSpPr>
        <p:spPr>
          <a:xfrm>
            <a:off x="721225" y="3708967"/>
            <a:ext cx="3300900" cy="21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8"/>
          <p:cNvGrpSpPr/>
          <p:nvPr/>
        </p:nvGrpSpPr>
        <p:grpSpPr>
          <a:xfrm>
            <a:off x="830392" y="5558926"/>
            <a:ext cx="745763" cy="61102"/>
            <a:chOff x="4580561" y="2589004"/>
            <a:chExt cx="1064464" cy="25200"/>
          </a:xfrm>
        </p:grpSpPr>
        <p:sp>
          <p:nvSpPr>
            <p:cNvPr id="61" name="Google Shape;61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8"/>
          <p:cNvSpPr txBox="1"/>
          <p:nvPr>
            <p:ph type="title"/>
          </p:nvPr>
        </p:nvSpPr>
        <p:spPr>
          <a:xfrm>
            <a:off x="729450" y="1152400"/>
            <a:ext cx="7021200" cy="398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" name="Google Shape;67;p9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68" name="Google Shape;68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" name="Google Shape;70;p9"/>
          <p:cNvSpPr txBox="1"/>
          <p:nvPr>
            <p:ph type="title"/>
          </p:nvPr>
        </p:nvSpPr>
        <p:spPr>
          <a:xfrm>
            <a:off x="730000" y="1758200"/>
            <a:ext cx="3300900" cy="22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1" name="Google Shape;71;p9"/>
          <p:cNvSpPr txBox="1"/>
          <p:nvPr>
            <p:ph idx="1" type="subTitle"/>
          </p:nvPr>
        </p:nvSpPr>
        <p:spPr>
          <a:xfrm>
            <a:off x="724950" y="4215367"/>
            <a:ext cx="3300900" cy="10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2" name="Google Shape;72;p9"/>
          <p:cNvSpPr txBox="1"/>
          <p:nvPr>
            <p:ph idx="2" type="body"/>
          </p:nvPr>
        </p:nvSpPr>
        <p:spPr>
          <a:xfrm>
            <a:off x="5174225" y="1803500"/>
            <a:ext cx="3374400" cy="40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/>
          <p:nvPr>
            <p:ph idx="1" type="body"/>
          </p:nvPr>
        </p:nvSpPr>
        <p:spPr>
          <a:xfrm>
            <a:off x="724950" y="5830068"/>
            <a:ext cx="7697400" cy="6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6" name="Google Shape;76;p10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background_presentation_front.png" id="98" name="Google Shape;98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1119" cy="68551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14"/>
          <p:cNvGrpSpPr/>
          <p:nvPr/>
        </p:nvGrpSpPr>
        <p:grpSpPr>
          <a:xfrm>
            <a:off x="214200" y="142920"/>
            <a:ext cx="8732880" cy="353880"/>
            <a:chOff x="214200" y="142920"/>
            <a:chExt cx="8732880" cy="353880"/>
          </a:xfrm>
        </p:grpSpPr>
        <p:pic>
          <p:nvPicPr>
            <p:cNvPr descr="I:\logo_cnrs.png" id="100" name="Google Shape;100;p1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14200" y="142920"/>
              <a:ext cx="350640" cy="353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:\upmc_logo.png" id="101" name="Google Shape;101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072640" y="142920"/>
              <a:ext cx="874440" cy="318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:\logo_LJP.png" id="102" name="Google Shape;102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071960" y="142920"/>
              <a:ext cx="1269720" cy="2437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Google Shape;103;p14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4" name="Google Shape;104;p14"/>
          <p:cNvSpPr txBox="1"/>
          <p:nvPr>
            <p:ph idx="1" type="body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38.png"/><Relationship Id="rId6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44.png"/><Relationship Id="rId5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gif"/><Relationship Id="rId4" Type="http://schemas.openxmlformats.org/officeDocument/2006/relationships/image" Target="../media/image21.gif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9.png"/><Relationship Id="rId5" Type="http://schemas.openxmlformats.org/officeDocument/2006/relationships/image" Target="../media/image19.png"/><Relationship Id="rId6" Type="http://schemas.openxmlformats.org/officeDocument/2006/relationships/image" Target="../media/image36.png"/><Relationship Id="rId7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Relationship Id="rId7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idx="4294967295" type="title"/>
          </p:nvPr>
        </p:nvSpPr>
        <p:spPr>
          <a:xfrm>
            <a:off x="685800" y="887400"/>
            <a:ext cx="7769400" cy="14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69C"/>
              </a:buClr>
              <a:buSzPts val="3200"/>
              <a:buFont typeface="Calibri"/>
              <a:buNone/>
            </a:pPr>
            <a:r>
              <a:rPr b="1" i="0" lang="fr-FR" sz="3200" u="none" cap="none" strike="noStrike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A biomimetic approach to cell-cell communication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7"/>
          <p:cNvSpPr txBox="1"/>
          <p:nvPr>
            <p:ph idx="4294967295" type="subTitle"/>
          </p:nvPr>
        </p:nvSpPr>
        <p:spPr>
          <a:xfrm>
            <a:off x="0" y="2971800"/>
            <a:ext cx="9141600" cy="3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SzPts val="2830"/>
              <a:buFont typeface="Calibri"/>
              <a:buNone/>
            </a:pPr>
            <a:r>
              <a:rPr b="0" i="0" lang="fr-FR" sz="2400" u="sng" cap="none" strike="noStrike">
                <a:solidFill>
                  <a:srgbClr val="787878"/>
                </a:solidFill>
                <a:latin typeface="Calibri"/>
                <a:ea typeface="Calibri"/>
                <a:cs typeface="Calibri"/>
                <a:sym typeface="Calibri"/>
              </a:rPr>
              <a:t>Sapna Ravindran</a:t>
            </a:r>
            <a:endParaRPr b="0" i="0" sz="2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SzPts val="2830"/>
              <a:buFont typeface="Calibri"/>
              <a:buNone/>
            </a:pPr>
            <a:r>
              <a:rPr lang="fr-FR" sz="2400">
                <a:solidFill>
                  <a:srgbClr val="787878"/>
                </a:solidFill>
                <a:latin typeface="Calibri"/>
                <a:ea typeface="Calibri"/>
                <a:cs typeface="Calibri"/>
                <a:sym typeface="Calibri"/>
              </a:rPr>
              <a:t>Cécile</a:t>
            </a:r>
            <a:r>
              <a:rPr b="0" i="0" lang="fr-FR" sz="2400" u="none" cap="none" strike="noStrike">
                <a:solidFill>
                  <a:srgbClr val="787878"/>
                </a:solidFill>
                <a:latin typeface="Calibri"/>
                <a:ea typeface="Calibri"/>
                <a:cs typeface="Calibri"/>
                <a:sym typeface="Calibri"/>
              </a:rPr>
              <a:t> Vincent, Alexis Prevost, Léa-Laetitia Pontani, and Elie Wandersman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rPr lang="fr-FR" sz="2100"/>
              <a:t>26ème Congrès Général de la SFP</a:t>
            </a:r>
            <a:br>
              <a:rPr lang="fr-FR" sz="2100"/>
            </a:br>
            <a:r>
              <a:rPr lang="fr-FR" sz="1400"/>
              <a:t>3–7 Jul 2023</a:t>
            </a:r>
            <a:endParaRPr sz="14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/>
              <a:t>Cité des sciences et de l'Industrie, Paris</a:t>
            </a:r>
            <a:endParaRPr sz="14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sz="2400"/>
          </a:p>
        </p:txBody>
      </p:sp>
      <p:pic>
        <p:nvPicPr>
          <p:cNvPr id="159" name="Google Shape;15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6468" y="576670"/>
            <a:ext cx="1011064" cy="410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6"/>
          <p:cNvSpPr txBox="1"/>
          <p:nvPr>
            <p:ph idx="4294967295" type="title"/>
          </p:nvPr>
        </p:nvSpPr>
        <p:spPr>
          <a:xfrm>
            <a:off x="98500" y="142925"/>
            <a:ext cx="87534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69C"/>
              </a:buClr>
              <a:buSzPts val="2100"/>
              <a:buFont typeface="Calibri"/>
              <a:buNone/>
            </a:pPr>
            <a:r>
              <a:rPr lang="fr-FR" sz="2700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Perspective: </a:t>
            </a:r>
            <a:r>
              <a:rPr i="0" lang="fr-FR" sz="2700" u="none" cap="none" strike="noStrike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Mechanical excitation device for the mechanical deformations of a DIB network.</a:t>
            </a:r>
            <a:endParaRPr b="0" i="0" sz="2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36"/>
          <p:cNvPicPr preferRelativeResize="0"/>
          <p:nvPr/>
        </p:nvPicPr>
        <p:blipFill rotWithShape="1">
          <a:blip r:embed="rId3">
            <a:alphaModFix/>
          </a:blip>
          <a:srcRect b="31214" l="38107" r="0" t="0"/>
          <a:stretch/>
        </p:blipFill>
        <p:spPr>
          <a:xfrm>
            <a:off x="4554825" y="862200"/>
            <a:ext cx="4449376" cy="329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7200" y="5257080"/>
            <a:ext cx="2289960" cy="159803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6"/>
          <p:cNvSpPr/>
          <p:nvPr/>
        </p:nvSpPr>
        <p:spPr>
          <a:xfrm rot="5400000">
            <a:off x="5890425" y="4989350"/>
            <a:ext cx="723900" cy="903300"/>
          </a:xfrm>
          <a:prstGeom prst="corner">
            <a:avLst>
              <a:gd fmla="val 23659" name="adj1"/>
              <a:gd fmla="val 16395" name="adj2"/>
            </a:avLst>
          </a:prstGeom>
          <a:solidFill>
            <a:schemeClr val="lt2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6"/>
          <p:cNvSpPr/>
          <p:nvPr/>
        </p:nvSpPr>
        <p:spPr>
          <a:xfrm>
            <a:off x="6707140" y="4853345"/>
            <a:ext cx="240600" cy="5349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36"/>
          <p:cNvSpPr/>
          <p:nvPr/>
        </p:nvSpPr>
        <p:spPr>
          <a:xfrm>
            <a:off x="6263280" y="5520000"/>
            <a:ext cx="27864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Piezoelectric transducer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6"/>
          <p:cNvSpPr/>
          <p:nvPr/>
        </p:nvSpPr>
        <p:spPr>
          <a:xfrm>
            <a:off x="6365040" y="4560480"/>
            <a:ext cx="957600" cy="1569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9225" lIns="90000" spcFirstLastPara="1" rIns="90000" wrap="square" tIns="39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6"/>
          <p:cNvSpPr/>
          <p:nvPr/>
        </p:nvSpPr>
        <p:spPr>
          <a:xfrm>
            <a:off x="6680160" y="4249800"/>
            <a:ext cx="30552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Actuated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6"/>
          <p:cNvSpPr/>
          <p:nvPr/>
        </p:nvSpPr>
        <p:spPr>
          <a:xfrm>
            <a:off x="8233320" y="4797360"/>
            <a:ext cx="13542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Signal</a:t>
            </a:r>
            <a:br>
              <a:rPr b="0" i="0" lang="fr-FR" sz="1400" u="none" cap="none" strike="noStrike">
                <a:latin typeface="Arial"/>
                <a:ea typeface="Arial"/>
                <a:cs typeface="Arial"/>
                <a:sym typeface="Arial"/>
              </a:rPr>
            </a:br>
            <a:r>
              <a:rPr b="0" i="0" lang="fr-F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generator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6"/>
          <p:cNvSpPr/>
          <p:nvPr/>
        </p:nvSpPr>
        <p:spPr>
          <a:xfrm>
            <a:off x="6954000" y="5063400"/>
            <a:ext cx="900000" cy="119100"/>
          </a:xfrm>
          <a:prstGeom prst="leftArrow">
            <a:avLst>
              <a:gd fmla="val 35894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400" lIns="90000" spcFirstLastPara="1" rIns="90000" wrap="square" tIns="59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6"/>
          <p:cNvSpPr txBox="1"/>
          <p:nvPr/>
        </p:nvSpPr>
        <p:spPr>
          <a:xfrm>
            <a:off x="250900" y="4025600"/>
            <a:ext cx="386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Models of the E. coli MscL in the closed, and open states. (Sukharev, Sigurdson et al.,)</a:t>
            </a:r>
            <a:endParaRPr/>
          </a:p>
        </p:txBody>
      </p:sp>
      <p:pic>
        <p:nvPicPr>
          <p:cNvPr id="366" name="Google Shape;366;p36"/>
          <p:cNvPicPr preferRelativeResize="0"/>
          <p:nvPr/>
        </p:nvPicPr>
        <p:blipFill rotWithShape="1">
          <a:blip r:embed="rId5">
            <a:alphaModFix/>
          </a:blip>
          <a:srcRect b="0" l="0" r="71603" t="0"/>
          <a:stretch/>
        </p:blipFill>
        <p:spPr>
          <a:xfrm>
            <a:off x="343800" y="1026600"/>
            <a:ext cx="1096899" cy="311074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6"/>
          <p:cNvSpPr/>
          <p:nvPr/>
        </p:nvSpPr>
        <p:spPr>
          <a:xfrm>
            <a:off x="7654200" y="4776675"/>
            <a:ext cx="609000" cy="608700"/>
          </a:xfrm>
          <a:prstGeom prst="ellipse">
            <a:avLst/>
          </a:prstGeom>
          <a:solidFill>
            <a:srgbClr val="F4F4F6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6"/>
          <p:cNvSpPr/>
          <p:nvPr/>
        </p:nvSpPr>
        <p:spPr>
          <a:xfrm>
            <a:off x="-103999" y="5291400"/>
            <a:ext cx="4217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Mechanosensitive Channels ?</a:t>
            </a:r>
            <a:br>
              <a:rPr b="1" lang="fr-F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fr-F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Diffusion=f(stress)?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6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370" name="Google Shape;370;p36"/>
          <p:cNvPicPr preferRelativeResize="0"/>
          <p:nvPr/>
        </p:nvPicPr>
        <p:blipFill rotWithShape="1">
          <a:blip r:embed="rId5">
            <a:alphaModFix/>
          </a:blip>
          <a:srcRect b="-1910" l="60885" r="-1230" t="1910"/>
          <a:stretch/>
        </p:blipFill>
        <p:spPr>
          <a:xfrm>
            <a:off x="2228151" y="1093925"/>
            <a:ext cx="1558451" cy="311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1925" y="4928175"/>
            <a:ext cx="414854" cy="277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2" name="Google Shape;372;p36"/>
          <p:cNvCxnSpPr/>
          <p:nvPr/>
        </p:nvCxnSpPr>
        <p:spPr>
          <a:xfrm flipH="1">
            <a:off x="2274900" y="932675"/>
            <a:ext cx="8700" cy="3077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3" name="Google Shape;373;p36"/>
          <p:cNvCxnSpPr/>
          <p:nvPr/>
        </p:nvCxnSpPr>
        <p:spPr>
          <a:xfrm>
            <a:off x="1821850" y="1680175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4" name="Google Shape;374;p36"/>
          <p:cNvCxnSpPr/>
          <p:nvPr/>
        </p:nvCxnSpPr>
        <p:spPr>
          <a:xfrm>
            <a:off x="1821850" y="2975575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36"/>
          <p:cNvCxnSpPr/>
          <p:nvPr/>
        </p:nvCxnSpPr>
        <p:spPr>
          <a:xfrm flipH="1">
            <a:off x="3740300" y="986750"/>
            <a:ext cx="3600" cy="3078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6" name="Google Shape;376;p36"/>
          <p:cNvCxnSpPr/>
          <p:nvPr/>
        </p:nvCxnSpPr>
        <p:spPr>
          <a:xfrm rot="10800000">
            <a:off x="3726850" y="1680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7" name="Google Shape;377;p36"/>
          <p:cNvCxnSpPr/>
          <p:nvPr/>
        </p:nvCxnSpPr>
        <p:spPr>
          <a:xfrm rot="10800000">
            <a:off x="3726850" y="29754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8" name="Google Shape;378;p36"/>
          <p:cNvSpPr txBox="1"/>
          <p:nvPr/>
        </p:nvSpPr>
        <p:spPr>
          <a:xfrm>
            <a:off x="1893925" y="2569575"/>
            <a:ext cx="691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>
                <a:latin typeface="Lato"/>
                <a:ea typeface="Lato"/>
                <a:cs typeface="Lato"/>
                <a:sym typeface="Lato"/>
              </a:rPr>
              <a:t>F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79" name="Google Shape;379;p36"/>
          <p:cNvCxnSpPr/>
          <p:nvPr/>
        </p:nvCxnSpPr>
        <p:spPr>
          <a:xfrm>
            <a:off x="1901800" y="2623800"/>
            <a:ext cx="312300" cy="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0" name="Google Shape;380;p36"/>
          <p:cNvSpPr/>
          <p:nvPr/>
        </p:nvSpPr>
        <p:spPr>
          <a:xfrm>
            <a:off x="4921200" y="2341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1" name="Google Shape;381;p36"/>
          <p:cNvCxnSpPr/>
          <p:nvPr/>
        </p:nvCxnSpPr>
        <p:spPr>
          <a:xfrm>
            <a:off x="3814275" y="2601825"/>
            <a:ext cx="312300" cy="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2" name="Google Shape;382;p36"/>
          <p:cNvCxnSpPr/>
          <p:nvPr/>
        </p:nvCxnSpPr>
        <p:spPr>
          <a:xfrm rot="10800000">
            <a:off x="1713775" y="2276800"/>
            <a:ext cx="528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83" name="Google Shape;383;p36"/>
          <p:cNvCxnSpPr/>
          <p:nvPr/>
        </p:nvCxnSpPr>
        <p:spPr>
          <a:xfrm>
            <a:off x="3771175" y="2276800"/>
            <a:ext cx="528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84" name="Google Shape;384;p36"/>
          <p:cNvSpPr/>
          <p:nvPr/>
        </p:nvSpPr>
        <p:spPr>
          <a:xfrm>
            <a:off x="4921200" y="1579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6"/>
          <p:cNvSpPr/>
          <p:nvPr/>
        </p:nvSpPr>
        <p:spPr>
          <a:xfrm>
            <a:off x="5378400" y="1579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6"/>
          <p:cNvSpPr txBox="1"/>
          <p:nvPr/>
        </p:nvSpPr>
        <p:spPr>
          <a:xfrm>
            <a:off x="3806400" y="2547600"/>
            <a:ext cx="691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>
                <a:latin typeface="Lato"/>
                <a:ea typeface="Lato"/>
                <a:cs typeface="Lato"/>
                <a:sym typeface="Lato"/>
              </a:rPr>
              <a:t>F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7" name="Google Shape;387;p36"/>
          <p:cNvSpPr/>
          <p:nvPr/>
        </p:nvSpPr>
        <p:spPr>
          <a:xfrm>
            <a:off x="5799600" y="1579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6"/>
          <p:cNvSpPr/>
          <p:nvPr/>
        </p:nvSpPr>
        <p:spPr>
          <a:xfrm>
            <a:off x="6220800" y="1579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6"/>
          <p:cNvSpPr/>
          <p:nvPr/>
        </p:nvSpPr>
        <p:spPr>
          <a:xfrm>
            <a:off x="6678000" y="1579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6"/>
          <p:cNvSpPr/>
          <p:nvPr/>
        </p:nvSpPr>
        <p:spPr>
          <a:xfrm>
            <a:off x="7095600" y="1579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6"/>
          <p:cNvSpPr/>
          <p:nvPr/>
        </p:nvSpPr>
        <p:spPr>
          <a:xfrm>
            <a:off x="6876000" y="1960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6"/>
          <p:cNvSpPr/>
          <p:nvPr/>
        </p:nvSpPr>
        <p:spPr>
          <a:xfrm>
            <a:off x="6440400" y="1960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6"/>
          <p:cNvSpPr/>
          <p:nvPr/>
        </p:nvSpPr>
        <p:spPr>
          <a:xfrm>
            <a:off x="6026400" y="1960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6"/>
          <p:cNvSpPr/>
          <p:nvPr/>
        </p:nvSpPr>
        <p:spPr>
          <a:xfrm>
            <a:off x="5580600" y="1960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6"/>
          <p:cNvSpPr/>
          <p:nvPr/>
        </p:nvSpPr>
        <p:spPr>
          <a:xfrm>
            <a:off x="5137200" y="1960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6"/>
          <p:cNvSpPr/>
          <p:nvPr/>
        </p:nvSpPr>
        <p:spPr>
          <a:xfrm>
            <a:off x="5352000" y="2341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6"/>
          <p:cNvSpPr/>
          <p:nvPr/>
        </p:nvSpPr>
        <p:spPr>
          <a:xfrm>
            <a:off x="5809200" y="2341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6"/>
          <p:cNvSpPr/>
          <p:nvPr/>
        </p:nvSpPr>
        <p:spPr>
          <a:xfrm>
            <a:off x="6253200" y="2341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6"/>
          <p:cNvSpPr/>
          <p:nvPr/>
        </p:nvSpPr>
        <p:spPr>
          <a:xfrm>
            <a:off x="6663600" y="2341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6"/>
          <p:cNvSpPr/>
          <p:nvPr/>
        </p:nvSpPr>
        <p:spPr>
          <a:xfrm>
            <a:off x="7104600" y="2341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6"/>
          <p:cNvSpPr/>
          <p:nvPr/>
        </p:nvSpPr>
        <p:spPr>
          <a:xfrm>
            <a:off x="6876000" y="2722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6"/>
          <p:cNvSpPr/>
          <p:nvPr/>
        </p:nvSpPr>
        <p:spPr>
          <a:xfrm>
            <a:off x="6436800" y="2722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6"/>
          <p:cNvSpPr/>
          <p:nvPr/>
        </p:nvSpPr>
        <p:spPr>
          <a:xfrm>
            <a:off x="6019200" y="2722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6"/>
          <p:cNvSpPr/>
          <p:nvPr/>
        </p:nvSpPr>
        <p:spPr>
          <a:xfrm>
            <a:off x="5580600" y="2722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6"/>
          <p:cNvSpPr/>
          <p:nvPr/>
        </p:nvSpPr>
        <p:spPr>
          <a:xfrm>
            <a:off x="5140800" y="2722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6"/>
          <p:cNvSpPr/>
          <p:nvPr/>
        </p:nvSpPr>
        <p:spPr>
          <a:xfrm>
            <a:off x="4914000" y="3096000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6"/>
          <p:cNvSpPr/>
          <p:nvPr/>
        </p:nvSpPr>
        <p:spPr>
          <a:xfrm>
            <a:off x="5352000" y="3103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6"/>
          <p:cNvSpPr/>
          <p:nvPr/>
        </p:nvSpPr>
        <p:spPr>
          <a:xfrm>
            <a:off x="5809200" y="3103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6"/>
          <p:cNvSpPr/>
          <p:nvPr/>
        </p:nvSpPr>
        <p:spPr>
          <a:xfrm>
            <a:off x="6220800" y="3103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6"/>
          <p:cNvSpPr/>
          <p:nvPr/>
        </p:nvSpPr>
        <p:spPr>
          <a:xfrm>
            <a:off x="6656400" y="3103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6"/>
          <p:cNvSpPr/>
          <p:nvPr/>
        </p:nvSpPr>
        <p:spPr>
          <a:xfrm>
            <a:off x="7104600" y="3103775"/>
            <a:ext cx="387600" cy="38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6"/>
          <p:cNvSpPr/>
          <p:nvPr/>
        </p:nvSpPr>
        <p:spPr>
          <a:xfrm>
            <a:off x="7003450" y="3846025"/>
            <a:ext cx="1633500" cy="15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7"/>
          <p:cNvSpPr txBox="1"/>
          <p:nvPr>
            <p:ph idx="4294967295" type="title"/>
          </p:nvPr>
        </p:nvSpPr>
        <p:spPr>
          <a:xfrm>
            <a:off x="193500" y="142925"/>
            <a:ext cx="88035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69C"/>
              </a:buClr>
              <a:buSzPts val="2100"/>
              <a:buFont typeface="Calibri"/>
              <a:buNone/>
            </a:pPr>
            <a:r>
              <a:rPr b="1" i="0" lang="fr-FR" sz="2700" u="none" cap="none" strike="noStrike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Mechanical excitation device for the mechanical deformations of a DIB network.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7160" y="993600"/>
            <a:ext cx="5874480" cy="491436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7"/>
          <p:cNvSpPr/>
          <p:nvPr/>
        </p:nvSpPr>
        <p:spPr>
          <a:xfrm>
            <a:off x="750125" y="977250"/>
            <a:ext cx="915300" cy="4944300"/>
          </a:xfrm>
          <a:prstGeom prst="rect">
            <a:avLst/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7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21" name="Google Shape;421;p37"/>
          <p:cNvSpPr txBox="1"/>
          <p:nvPr/>
        </p:nvSpPr>
        <p:spPr>
          <a:xfrm flipH="1" rot="-5400000">
            <a:off x="-2058075" y="1024100"/>
            <a:ext cx="6399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>
                <a:latin typeface="Lato"/>
                <a:ea typeface="Lato"/>
                <a:cs typeface="Lato"/>
                <a:sym typeface="Lato"/>
              </a:rPr>
              <a:t>Agar Piston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2" name="Google Shape;422;p37"/>
          <p:cNvSpPr txBox="1"/>
          <p:nvPr/>
        </p:nvSpPr>
        <p:spPr>
          <a:xfrm>
            <a:off x="763075" y="6018875"/>
            <a:ext cx="6983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latin typeface="Lato"/>
                <a:ea typeface="Lato"/>
                <a:cs typeface="Lato"/>
                <a:sym typeface="Lato"/>
              </a:rPr>
              <a:t>Setup is operational. Rheological characterisation in progress.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3" name="Google Shape;423;p37"/>
          <p:cNvSpPr txBox="1"/>
          <p:nvPr/>
        </p:nvSpPr>
        <p:spPr>
          <a:xfrm>
            <a:off x="7976300" y="2172575"/>
            <a:ext cx="118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latin typeface="Lato"/>
                <a:ea typeface="Lato"/>
                <a:cs typeface="Lato"/>
                <a:sym typeface="Lato"/>
              </a:rPr>
              <a:t>f= 2 Hz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4" name="Google Shape;424;p37"/>
          <p:cNvSpPr/>
          <p:nvPr/>
        </p:nvSpPr>
        <p:spPr>
          <a:xfrm>
            <a:off x="6659160" y="5920440"/>
            <a:ext cx="8349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200 µm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7"/>
          <p:cNvSpPr/>
          <p:nvPr/>
        </p:nvSpPr>
        <p:spPr>
          <a:xfrm>
            <a:off x="6756475" y="5949600"/>
            <a:ext cx="411900" cy="40200"/>
          </a:xfrm>
          <a:prstGeom prst="leftRightArrow">
            <a:avLst>
              <a:gd fmla="val 7576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7"/>
          <p:cNvSpPr txBox="1"/>
          <p:nvPr/>
        </p:nvSpPr>
        <p:spPr>
          <a:xfrm>
            <a:off x="7796150" y="3629575"/>
            <a:ext cx="1368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Tune diffusion as f(stress)</a:t>
            </a:r>
            <a:r>
              <a:rPr lang="fr-FR" sz="1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8"/>
          <p:cNvSpPr txBox="1"/>
          <p:nvPr>
            <p:ph idx="4294967295" type="title"/>
          </p:nvPr>
        </p:nvSpPr>
        <p:spPr>
          <a:xfrm>
            <a:off x="449850" y="142925"/>
            <a:ext cx="81627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69C"/>
              </a:buClr>
              <a:buSzPts val="2400"/>
              <a:buFont typeface="Calibri"/>
              <a:buNone/>
            </a:pPr>
            <a:r>
              <a:rPr lang="fr-FR" sz="2700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 b="0" i="0" sz="2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8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33" name="Google Shape;433;p38"/>
          <p:cNvSpPr txBox="1"/>
          <p:nvPr/>
        </p:nvSpPr>
        <p:spPr>
          <a:xfrm>
            <a:off x="0" y="0"/>
            <a:ext cx="300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700"/>
              <a:t> </a:t>
            </a:r>
            <a:endParaRPr/>
          </a:p>
        </p:txBody>
      </p:sp>
      <p:sp>
        <p:nvSpPr>
          <p:cNvPr id="434" name="Google Shape;434;p38"/>
          <p:cNvSpPr/>
          <p:nvPr/>
        </p:nvSpPr>
        <p:spPr>
          <a:xfrm>
            <a:off x="74125" y="1052725"/>
            <a:ext cx="898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200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A biomimetic tissue: DIB array decorated with ion channels .</a:t>
            </a:r>
            <a:endParaRPr sz="2200"/>
          </a:p>
        </p:txBody>
      </p:sp>
      <p:sp>
        <p:nvSpPr>
          <p:cNvPr id="435" name="Google Shape;435;p38"/>
          <p:cNvSpPr/>
          <p:nvPr/>
        </p:nvSpPr>
        <p:spPr>
          <a:xfrm>
            <a:off x="58875" y="2085750"/>
            <a:ext cx="88965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200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Diffusion is faster with the increase of nanopore concentration.</a:t>
            </a:r>
            <a:endParaRPr sz="2200"/>
          </a:p>
        </p:txBody>
      </p:sp>
      <p:sp>
        <p:nvSpPr>
          <p:cNvPr id="436" name="Google Shape;436;p38"/>
          <p:cNvSpPr/>
          <p:nvPr/>
        </p:nvSpPr>
        <p:spPr>
          <a:xfrm>
            <a:off x="58875" y="3182225"/>
            <a:ext cx="90261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200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Analytical model with </a:t>
            </a:r>
            <a:r>
              <a:rPr b="1" lang="fr-FR" sz="2200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continuous</a:t>
            </a:r>
            <a:r>
              <a:rPr b="1" lang="fr-FR" sz="2200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 time random walk</a:t>
            </a:r>
            <a:br>
              <a:rPr b="1" lang="fr-FR" sz="2200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fr-FR" sz="2200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 fits the diffusion process. </a:t>
            </a:r>
            <a:endParaRPr sz="2200"/>
          </a:p>
        </p:txBody>
      </p:sp>
      <p:sp>
        <p:nvSpPr>
          <p:cNvPr id="437" name="Google Shape;437;p38"/>
          <p:cNvSpPr/>
          <p:nvPr/>
        </p:nvSpPr>
        <p:spPr>
          <a:xfrm>
            <a:off x="58875" y="4453200"/>
            <a:ext cx="898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Origin of 𝛌?</a:t>
            </a:r>
            <a:endParaRPr b="1" sz="2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Mechanosensitive Channels ?</a:t>
            </a:r>
            <a:br>
              <a:rPr b="1" lang="fr-FR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fr-FR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Diffusion=f(stress)?</a:t>
            </a:r>
            <a:endParaRPr b="1" sz="2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2616250" y="2220450"/>
            <a:ext cx="655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/>
              <a:t>Thank you…</a:t>
            </a:r>
            <a:endParaRPr sz="3000"/>
          </a:p>
        </p:txBody>
      </p:sp>
      <p:sp>
        <p:nvSpPr>
          <p:cNvPr id="444" name="Google Shape;444;p39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idx="4294967295" type="title"/>
          </p:nvPr>
        </p:nvSpPr>
        <p:spPr>
          <a:xfrm>
            <a:off x="1161000" y="109800"/>
            <a:ext cx="683136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69C"/>
              </a:buClr>
              <a:buSzPts val="2000"/>
              <a:buFont typeface="Calibri"/>
              <a:buNone/>
            </a:pPr>
            <a:r>
              <a:rPr b="1" i="0" lang="fr-FR" sz="2700" u="none" cap="none" strike="noStrike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Cell-cell communication in tissues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8"/>
          <p:cNvSpPr/>
          <p:nvPr/>
        </p:nvSpPr>
        <p:spPr>
          <a:xfrm>
            <a:off x="5957274" y="2044075"/>
            <a:ext cx="31065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eg: </a:t>
            </a:r>
            <a:r>
              <a:rPr b="0" i="0" lang="fr-FR" sz="1800" u="none" cap="none" strike="noStrike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Gap junctions in tissues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8"/>
          <p:cNvSpPr/>
          <p:nvPr/>
        </p:nvSpPr>
        <p:spPr>
          <a:xfrm>
            <a:off x="761725" y="2052725"/>
            <a:ext cx="37587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eg: </a:t>
            </a:r>
            <a:r>
              <a:rPr b="0" i="0" lang="fr-FR" sz="1800" u="none" cap="none" strike="noStrike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Ion channel-</a:t>
            </a:r>
            <a:r>
              <a:rPr lang="fr-FR" sz="1800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transmembrane</a:t>
            </a:r>
            <a:r>
              <a:rPr lang="fr-FR" sz="1800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 protein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8"/>
          <p:cNvSpPr/>
          <p:nvPr/>
        </p:nvSpPr>
        <p:spPr>
          <a:xfrm>
            <a:off x="1562040" y="1602000"/>
            <a:ext cx="109476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Distant	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8"/>
          <p:cNvSpPr/>
          <p:nvPr/>
        </p:nvSpPr>
        <p:spPr>
          <a:xfrm>
            <a:off x="6400800" y="1602000"/>
            <a:ext cx="200844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Contact</a:t>
            </a:r>
            <a:r>
              <a:rPr b="1" i="0" lang="fr-FR" sz="2400" u="none" cap="none" strike="noStrike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8"/>
          <p:cNvSpPr/>
          <p:nvPr/>
        </p:nvSpPr>
        <p:spPr>
          <a:xfrm>
            <a:off x="560520" y="620640"/>
            <a:ext cx="8503200" cy="82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200" u="none" cap="none" strike="noStrike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Cell synchronisation, regulation, patterning…</a:t>
            </a:r>
            <a:br>
              <a:rPr b="0" i="0" lang="fr-FR" sz="2200" u="none" cap="none" strike="noStrike">
                <a:latin typeface="Arial"/>
                <a:ea typeface="Arial"/>
                <a:cs typeface="Arial"/>
                <a:sym typeface="Arial"/>
              </a:rPr>
            </a:br>
            <a:r>
              <a:rPr b="1" i="0" lang="fr-FR" sz="2200" u="none" cap="none" strike="noStrike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 Multiple communication modes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438400"/>
            <a:ext cx="3968639" cy="241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 rotWithShape="1">
          <a:blip r:embed="rId4">
            <a:alphaModFix/>
          </a:blip>
          <a:srcRect b="0" l="-277" r="0" t="8583"/>
          <a:stretch/>
        </p:blipFill>
        <p:spPr>
          <a:xfrm>
            <a:off x="4316040" y="2437200"/>
            <a:ext cx="4598637" cy="255059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/>
          <p:nvPr/>
        </p:nvSpPr>
        <p:spPr>
          <a:xfrm>
            <a:off x="4343400" y="5365800"/>
            <a:ext cx="1370880" cy="11988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8"/>
          <p:cNvSpPr/>
          <p:nvPr/>
        </p:nvSpPr>
        <p:spPr>
          <a:xfrm>
            <a:off x="2127775" y="4834200"/>
            <a:ext cx="22983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©Science Photo Library (SPL</a:t>
            </a:r>
            <a:r>
              <a:rPr b="0" i="0" lang="fr-FR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8"/>
          <p:cNvSpPr txBox="1"/>
          <p:nvPr/>
        </p:nvSpPr>
        <p:spPr>
          <a:xfrm>
            <a:off x="525250" y="5218800"/>
            <a:ext cx="8189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Molecular transport: a</a:t>
            </a: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simplified biomimetic experimental framework </a:t>
            </a:r>
            <a:b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 statistical physics-based theoretical models </a:t>
            </a:r>
            <a:endParaRPr sz="2000"/>
          </a:p>
        </p:txBody>
      </p:sp>
      <p:sp>
        <p:nvSpPr>
          <p:cNvPr id="176" name="Google Shape;176;p28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8349" y="2407224"/>
            <a:ext cx="2519951" cy="246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/>
          <p:nvPr/>
        </p:nvSpPr>
        <p:spPr>
          <a:xfrm>
            <a:off x="7779375" y="4834200"/>
            <a:ext cx="13710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800"/>
              <a:t>Chang et al.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/>
          <p:nvPr/>
        </p:nvSpPr>
        <p:spPr>
          <a:xfrm flipH="1">
            <a:off x="4493520" y="1425600"/>
            <a:ext cx="153000" cy="4919400"/>
          </a:xfrm>
          <a:prstGeom prst="rect">
            <a:avLst/>
          </a:prstGeom>
          <a:solidFill>
            <a:srgbClr val="0000FF">
              <a:alpha val="9803"/>
            </a:srgbClr>
          </a:solidFill>
          <a:ln>
            <a:noFill/>
          </a:ln>
        </p:spPr>
        <p:txBody>
          <a:bodyPr anchorCtr="0" anchor="ctr" bIns="43550" lIns="86750" spcFirstLastPara="1" rIns="86750" wrap="square" tIns="43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IB1-01.png" id="185" name="Google Shape;18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640" y="1412640"/>
            <a:ext cx="3104640" cy="1808640"/>
          </a:xfrm>
          <a:prstGeom prst="rect">
            <a:avLst/>
          </a:prstGeom>
          <a:noFill/>
          <a:ln>
            <a:noFill/>
          </a:ln>
          <a:effectLst>
            <a:outerShdw blurRad="50760" rotWithShape="0" algn="tl" dir="2700000" dist="37674">
              <a:srgbClr val="5C869C">
                <a:alpha val="42745"/>
              </a:srgbClr>
            </a:outerShdw>
          </a:effectLst>
        </p:spPr>
      </p:pic>
      <p:pic>
        <p:nvPicPr>
          <p:cNvPr descr="DIB2-01.png" id="186" name="Google Shape;18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120" y="1417680"/>
            <a:ext cx="3104640" cy="1808640"/>
          </a:xfrm>
          <a:prstGeom prst="rect">
            <a:avLst/>
          </a:prstGeom>
          <a:noFill/>
          <a:ln>
            <a:noFill/>
          </a:ln>
          <a:effectLst>
            <a:outerShdw blurRad="50760" rotWithShape="0" algn="tl" dir="2700000" dist="37674">
              <a:srgbClr val="5C869C">
                <a:alpha val="42745"/>
              </a:srgbClr>
            </a:outerShdw>
          </a:effectLst>
        </p:spPr>
      </p:pic>
      <p:sp>
        <p:nvSpPr>
          <p:cNvPr id="187" name="Google Shape;187;p29"/>
          <p:cNvSpPr/>
          <p:nvPr/>
        </p:nvSpPr>
        <p:spPr>
          <a:xfrm>
            <a:off x="1170000" y="228600"/>
            <a:ext cx="6830280" cy="312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700" u="none" cap="none" strike="noStrike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 A biomimetic Tissue Model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9"/>
          <p:cNvSpPr/>
          <p:nvPr/>
        </p:nvSpPr>
        <p:spPr>
          <a:xfrm>
            <a:off x="19920" y="675000"/>
            <a:ext cx="8502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200" u="none" cap="none" strike="noStrike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Model lipid membranes: Droplet Interface Bilayers(DIB)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9"/>
          <p:cNvSpPr/>
          <p:nvPr/>
        </p:nvSpPr>
        <p:spPr>
          <a:xfrm>
            <a:off x="85320" y="6035400"/>
            <a:ext cx="2031840" cy="7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0950" lIns="90000" spcFirstLastPara="1" rIns="90000" wrap="square" tIns="3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0" name="Google Shape;190;p29"/>
          <p:cNvGrpSpPr/>
          <p:nvPr/>
        </p:nvGrpSpPr>
        <p:grpSpPr>
          <a:xfrm>
            <a:off x="73080" y="2310120"/>
            <a:ext cx="4417920" cy="4191480"/>
            <a:chOff x="73080" y="2310120"/>
            <a:chExt cx="4417920" cy="4191480"/>
          </a:xfrm>
        </p:grpSpPr>
        <p:cxnSp>
          <p:nvCxnSpPr>
            <p:cNvPr id="191" name="Google Shape;191;p29"/>
            <p:cNvCxnSpPr/>
            <p:nvPr/>
          </p:nvCxnSpPr>
          <p:spPr>
            <a:xfrm flipH="1" rot="10800000">
              <a:off x="1650240" y="2542680"/>
              <a:ext cx="636480" cy="10746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92" name="Google Shape;192;p29"/>
            <p:cNvSpPr/>
            <p:nvPr/>
          </p:nvSpPr>
          <p:spPr>
            <a:xfrm>
              <a:off x="73080" y="3660120"/>
              <a:ext cx="4417920" cy="363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fr-FR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Transmembrane protein: </a:t>
              </a:r>
              <a:r>
                <a:rPr b="1" i="0" lang="fr-FR" sz="1800" u="none" cap="none" strike="noStrike">
                  <a:solidFill>
                    <a:srgbClr val="000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α</a:t>
              </a:r>
              <a:r>
                <a:rPr b="1" i="0" lang="fr-FR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Hemolysin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29"/>
            <p:cNvGrpSpPr/>
            <p:nvPr/>
          </p:nvGrpSpPr>
          <p:grpSpPr>
            <a:xfrm>
              <a:off x="2085120" y="2310120"/>
              <a:ext cx="411480" cy="266760"/>
              <a:chOff x="2085120" y="2310120"/>
              <a:chExt cx="411480" cy="266760"/>
            </a:xfrm>
          </p:grpSpPr>
          <p:sp>
            <p:nvSpPr>
              <p:cNvPr id="194" name="Google Shape;194;p29"/>
              <p:cNvSpPr/>
              <p:nvPr/>
            </p:nvSpPr>
            <p:spPr>
              <a:xfrm>
                <a:off x="2085120" y="2387160"/>
                <a:ext cx="405360" cy="116640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anchorCtr="0" anchor="ctr" bIns="45000" lIns="90000" spcFirstLastPara="1" rIns="90000" wrap="square" tIns="450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29"/>
              <p:cNvSpPr/>
              <p:nvPr/>
            </p:nvSpPr>
            <p:spPr>
              <a:xfrm rot="190800">
                <a:off x="2125440" y="2341440"/>
                <a:ext cx="285840" cy="52200"/>
              </a:xfrm>
              <a:prstGeom prst="roundRect">
                <a:avLst>
                  <a:gd fmla="val 16667" name="adj"/>
                </a:avLst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3950" lIns="90000" spcFirstLastPara="1" rIns="90000" wrap="square" tIns="39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29"/>
              <p:cNvSpPr/>
              <p:nvPr/>
            </p:nvSpPr>
            <p:spPr>
              <a:xfrm>
                <a:off x="2085120" y="2310120"/>
                <a:ext cx="108360" cy="979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25900" lIns="90000" spcFirstLastPara="1" rIns="90000" wrap="square" tIns="25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29"/>
              <p:cNvSpPr/>
              <p:nvPr/>
            </p:nvSpPr>
            <p:spPr>
              <a:xfrm>
                <a:off x="2391480" y="2310120"/>
                <a:ext cx="105120" cy="108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33100" lIns="90000" spcFirstLastPara="1" rIns="90000" wrap="square" tIns="331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29"/>
              <p:cNvSpPr/>
              <p:nvPr/>
            </p:nvSpPr>
            <p:spPr>
              <a:xfrm rot="329400">
                <a:off x="2164680" y="2479680"/>
                <a:ext cx="250560" cy="58680"/>
              </a:xfrm>
              <a:prstGeom prst="roundRect">
                <a:avLst>
                  <a:gd fmla="val 16667" name="adj"/>
                </a:avLst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9700" lIns="90000" spcFirstLastPara="1" rIns="90000" wrap="square" tIns="9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29"/>
              <p:cNvSpPr/>
              <p:nvPr/>
            </p:nvSpPr>
            <p:spPr>
              <a:xfrm>
                <a:off x="2085120" y="2441880"/>
                <a:ext cx="121320" cy="99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26275" lIns="90000" spcFirstLastPara="1" rIns="90000" wrap="square" tIns="26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29"/>
              <p:cNvSpPr/>
              <p:nvPr/>
            </p:nvSpPr>
            <p:spPr>
              <a:xfrm>
                <a:off x="2406240" y="2471400"/>
                <a:ext cx="90000" cy="1054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31300" lIns="90000" spcFirstLastPara="1" rIns="90000" wrap="square" tIns="313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1" name="Google Shape;201;p29"/>
            <p:cNvSpPr/>
            <p:nvPr/>
          </p:nvSpPr>
          <p:spPr>
            <a:xfrm>
              <a:off x="2426400" y="6198840"/>
              <a:ext cx="1699560" cy="302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fr-FR" sz="1400" u="none" cap="none" strike="noStrike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Song et al., 1996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2" name="Google Shape;202;p29"/>
            <p:cNvPicPr preferRelativeResize="0"/>
            <p:nvPr/>
          </p:nvPicPr>
          <p:blipFill rotWithShape="1">
            <a:blip r:embed="rId5">
              <a:alphaModFix/>
            </a:blip>
            <a:srcRect b="904" l="1434" r="0" t="0"/>
            <a:stretch/>
          </p:blipFill>
          <p:spPr>
            <a:xfrm>
              <a:off x="633240" y="4300560"/>
              <a:ext cx="3405240" cy="18961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3" name="Google Shape;203;p29"/>
          <p:cNvSpPr/>
          <p:nvPr/>
        </p:nvSpPr>
        <p:spPr>
          <a:xfrm>
            <a:off x="5029200" y="1236240"/>
            <a:ext cx="3385800" cy="82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Aqueous Droplets </a:t>
            </a:r>
            <a:r>
              <a:rPr b="0" i="0" lang="fr-F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bathing in </a:t>
            </a:r>
            <a:r>
              <a:rPr b="1" i="0" lang="fr-FR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oil/lipid mix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9"/>
          <p:cNvGrpSpPr/>
          <p:nvPr/>
        </p:nvGrpSpPr>
        <p:grpSpPr>
          <a:xfrm>
            <a:off x="4792320" y="2207520"/>
            <a:ext cx="3808440" cy="1145160"/>
            <a:chOff x="4792320" y="2207520"/>
            <a:chExt cx="3808440" cy="1145160"/>
          </a:xfrm>
        </p:grpSpPr>
        <p:sp>
          <p:nvSpPr>
            <p:cNvPr id="205" name="Google Shape;205;p29"/>
            <p:cNvSpPr/>
            <p:nvPr/>
          </p:nvSpPr>
          <p:spPr>
            <a:xfrm>
              <a:off x="4840920" y="2207520"/>
              <a:ext cx="3385800" cy="821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fr-FR" sz="22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Lipid bilayer </a:t>
              </a:r>
              <a:endPara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fr-FR" sz="2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is formed at </a:t>
              </a:r>
              <a:r>
                <a:rPr b="1" i="0" lang="fr-FR" sz="22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contact</a:t>
              </a:r>
              <a:endPara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792320" y="2988720"/>
              <a:ext cx="3808440" cy="363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fr-FR" sz="1800" u="none" cap="none" strike="noStrike">
                  <a:solidFill>
                    <a:srgbClr val="2D2D91"/>
                  </a:solidFill>
                  <a:latin typeface="Arial"/>
                  <a:ea typeface="Arial"/>
                  <a:cs typeface="Arial"/>
                  <a:sym typeface="Arial"/>
                </a:rPr>
                <a:t>Hagan Bayley Mol. Biosyst. (2017)</a:t>
              </a:r>
              <a:r>
                <a:rPr b="0" i="0" lang="fr-FR" sz="1800" u="none" cap="none" strike="noStrike">
                  <a:solidFill>
                    <a:srgbClr val="211E1E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" name="Google Shape;207;p29"/>
          <p:cNvSpPr/>
          <p:nvPr/>
        </p:nvSpPr>
        <p:spPr>
          <a:xfrm>
            <a:off x="4751280" y="3477600"/>
            <a:ext cx="3933720" cy="82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Insert Transmembrane </a:t>
            </a:r>
            <a:r>
              <a:rPr b="1" i="0" lang="fr-FR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nanopores in the membrane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7800" y="4428000"/>
            <a:ext cx="3198600" cy="204588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/>
          <p:nvPr/>
        </p:nvSpPr>
        <p:spPr>
          <a:xfrm>
            <a:off x="4466601" y="5515250"/>
            <a:ext cx="4823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lang="fr-FR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Dependance with pore concentration ?</a:t>
            </a:r>
            <a:endParaRPr b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9"/>
          <p:cNvSpPr/>
          <p:nvPr/>
        </p:nvSpPr>
        <p:spPr>
          <a:xfrm>
            <a:off x="4320250" y="4565275"/>
            <a:ext cx="482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Which physical mechanism controls diffusion in tissues?</a:t>
            </a:r>
            <a:endParaRPr b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Diffusion timescale ?</a:t>
            </a:r>
            <a:endParaRPr b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9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12" name="Google Shape;212;p29"/>
          <p:cNvSpPr/>
          <p:nvPr/>
        </p:nvSpPr>
        <p:spPr>
          <a:xfrm>
            <a:off x="493560" y="6198840"/>
            <a:ext cx="21903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latin typeface="Open Sans Light"/>
                <a:ea typeface="Open Sans Light"/>
                <a:cs typeface="Open Sans Light"/>
                <a:sym typeface="Open Sans Light"/>
              </a:rPr>
              <a:t>~</a:t>
            </a:r>
            <a:r>
              <a:rPr b="1" i="0" lang="fr-FR" sz="12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 nm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>
            <p:ph idx="4294967295" type="title"/>
          </p:nvPr>
        </p:nvSpPr>
        <p:spPr>
          <a:xfrm>
            <a:off x="1571760" y="142920"/>
            <a:ext cx="6069240" cy="294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69C"/>
              </a:buClr>
              <a:buSzPts val="2000"/>
              <a:buFont typeface="Calibri"/>
              <a:buNone/>
            </a:pPr>
            <a:r>
              <a:rPr b="1" i="0" lang="fr-FR" sz="2700" u="none" cap="none" strike="noStrike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How to make a DIB ? Slow Microfluidics</a:t>
            </a:r>
            <a:r>
              <a:rPr b="1" i="0" lang="fr-FR" sz="2000" u="none" cap="none" strike="noStrike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0"/>
          <p:cNvPicPr preferRelativeResize="0"/>
          <p:nvPr/>
        </p:nvPicPr>
        <p:blipFill rotWithShape="1">
          <a:blip r:embed="rId3">
            <a:alphaModFix/>
          </a:blip>
          <a:srcRect b="0" l="0" r="0" t="9"/>
          <a:stretch/>
        </p:blipFill>
        <p:spPr>
          <a:xfrm>
            <a:off x="2978985" y="1363800"/>
            <a:ext cx="2862362" cy="22895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/>
          <p:nvPr/>
        </p:nvSpPr>
        <p:spPr>
          <a:xfrm>
            <a:off x="4782125" y="1420475"/>
            <a:ext cx="7284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fr-FR" sz="1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1" i="0" lang="fr-FR" sz="1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0"/>
          <p:cNvSpPr/>
          <p:nvPr/>
        </p:nvSpPr>
        <p:spPr>
          <a:xfrm>
            <a:off x="4636683" y="2786980"/>
            <a:ext cx="16305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800" u="none" cap="none" strike="noStrik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Aqueous phase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0"/>
          <p:cNvSpPr/>
          <p:nvPr/>
        </p:nvSpPr>
        <p:spPr>
          <a:xfrm>
            <a:off x="3793260" y="3217665"/>
            <a:ext cx="10347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oil+lipids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30"/>
          <p:cNvCxnSpPr>
            <a:stCxn id="221" idx="1"/>
          </p:cNvCxnSpPr>
          <p:nvPr/>
        </p:nvCxnSpPr>
        <p:spPr>
          <a:xfrm rot="10800000">
            <a:off x="4442883" y="2786830"/>
            <a:ext cx="193800" cy="18210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24" name="Google Shape;224;p30"/>
          <p:cNvSpPr/>
          <p:nvPr/>
        </p:nvSpPr>
        <p:spPr>
          <a:xfrm>
            <a:off x="3102801" y="2635025"/>
            <a:ext cx="11586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cap</a:t>
            </a:r>
            <a:r>
              <a:rPr b="1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1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llary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" name="Google Shape;225;p30"/>
          <p:cNvCxnSpPr/>
          <p:nvPr/>
        </p:nvCxnSpPr>
        <p:spPr>
          <a:xfrm flipH="1" rot="10800000">
            <a:off x="3869445" y="2503375"/>
            <a:ext cx="395400" cy="2721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26" name="Google Shape;226;p30"/>
          <p:cNvPicPr preferRelativeResize="0"/>
          <p:nvPr/>
        </p:nvPicPr>
        <p:blipFill rotWithShape="1">
          <a:blip r:embed="rId4">
            <a:alphaModFix/>
          </a:blip>
          <a:srcRect b="0" l="69" r="59" t="0"/>
          <a:stretch/>
        </p:blipFill>
        <p:spPr>
          <a:xfrm>
            <a:off x="55388" y="4389843"/>
            <a:ext cx="1690200" cy="229032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0"/>
          <p:cNvSpPr/>
          <p:nvPr/>
        </p:nvSpPr>
        <p:spPr>
          <a:xfrm>
            <a:off x="7546320" y="4575960"/>
            <a:ext cx="57276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baseline="-25000" i="0" lang="fr-F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0"/>
          <p:cNvSpPr/>
          <p:nvPr/>
        </p:nvSpPr>
        <p:spPr>
          <a:xfrm>
            <a:off x="7355520" y="5559480"/>
            <a:ext cx="95436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baseline="-25000" i="0" lang="fr-F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0" i="0" lang="fr-F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+12 h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0"/>
          <p:cNvSpPr/>
          <p:nvPr/>
        </p:nvSpPr>
        <p:spPr>
          <a:xfrm rot="10800000">
            <a:off x="3125040" y="1680240"/>
            <a:ext cx="289800" cy="636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3A5F8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1600" lIns="90000" spcFirstLastPara="1" rIns="90000" wrap="square" tIns="21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0"/>
          <p:cNvSpPr/>
          <p:nvPr/>
        </p:nvSpPr>
        <p:spPr>
          <a:xfrm>
            <a:off x="7768080" y="3971880"/>
            <a:ext cx="728280" cy="30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200 µm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0"/>
          <p:cNvSpPr/>
          <p:nvPr/>
        </p:nvSpPr>
        <p:spPr>
          <a:xfrm>
            <a:off x="2987880" y="1415880"/>
            <a:ext cx="8331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 mm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0"/>
          <p:cNvSpPr/>
          <p:nvPr/>
        </p:nvSpPr>
        <p:spPr>
          <a:xfrm>
            <a:off x="381650" y="648350"/>
            <a:ext cx="84507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200" u="none" cap="none" strike="noStrike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On Demand microfluidic to produce DIB networks : the « Capillary Trap »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0"/>
          <p:cNvSpPr/>
          <p:nvPr/>
        </p:nvSpPr>
        <p:spPr>
          <a:xfrm>
            <a:off x="5739240" y="1167480"/>
            <a:ext cx="3385200" cy="55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i="0" lang="fr-FR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new capillary instability </a:t>
            </a:r>
            <a:r>
              <a:rPr b="0" i="0" lang="fr-F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produce droplets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2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b="1" i="0" lang="fr-F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-25000" i="0" lang="fr-F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ow</a:t>
            </a:r>
            <a:r>
              <a:rPr b="1" i="0" lang="fr-F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&lt; </a:t>
            </a:r>
            <a:r>
              <a:rPr b="1" i="0" lang="fr-FR" sz="22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b="1" i="0" lang="fr-F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-25000" i="0" lang="fr-F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aw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Quasi static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Versatile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Low-cost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b="0" i="0" lang="fr-F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 = [40 – 500] µm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Adapted to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DIB network</a:t>
            </a:r>
            <a:br>
              <a:rPr b="0" i="0" lang="fr-FR" sz="2200" u="none" cap="none" strike="noStrike">
                <a:latin typeface="Arial"/>
                <a:ea typeface="Arial"/>
                <a:cs typeface="Arial"/>
                <a:sym typeface="Arial"/>
              </a:rPr>
            </a:br>
            <a:r>
              <a:rPr b="1" i="0" lang="fr-FR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0"/>
          <p:cNvSpPr/>
          <p:nvPr/>
        </p:nvSpPr>
        <p:spPr>
          <a:xfrm>
            <a:off x="5669640" y="6572880"/>
            <a:ext cx="2928600" cy="363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M. Valet </a:t>
            </a:r>
            <a:r>
              <a:rPr b="0" i="1" lang="fr-F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 al.</a:t>
            </a:r>
            <a:r>
              <a:rPr b="0" i="0" lang="fr-F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0" i="1" lang="fr-F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Phys Rev Applied</a:t>
            </a:r>
            <a:r>
              <a:rPr b="0" i="0" lang="fr-F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r>
              <a:rPr b="0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30"/>
          <p:cNvPicPr preferRelativeResize="0"/>
          <p:nvPr/>
        </p:nvPicPr>
        <p:blipFill rotWithShape="1">
          <a:blip r:embed="rId5">
            <a:alphaModFix/>
          </a:blip>
          <a:srcRect b="8195" l="67870" r="0" t="53146"/>
          <a:stretch/>
        </p:blipFill>
        <p:spPr>
          <a:xfrm>
            <a:off x="2810668" y="4389850"/>
            <a:ext cx="2662030" cy="218302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0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237" name="Google Shape;23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393325"/>
            <a:ext cx="2768925" cy="226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1"/>
          <p:cNvSpPr txBox="1"/>
          <p:nvPr>
            <p:ph idx="4294967295" type="title"/>
          </p:nvPr>
        </p:nvSpPr>
        <p:spPr>
          <a:xfrm>
            <a:off x="1055520" y="215280"/>
            <a:ext cx="691812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69C"/>
              </a:buClr>
              <a:buSzPts val="2800"/>
              <a:buFont typeface="Calibri"/>
              <a:buNone/>
            </a:pPr>
            <a:r>
              <a:rPr b="1" i="0" lang="fr-FR" sz="2700" u="none" cap="none" strike="noStrike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Artificial systems to mimic cellular tissues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750" y="1503613"/>
            <a:ext cx="4204800" cy="35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 rotWithShape="1">
          <a:blip r:embed="rId4">
            <a:alphaModFix/>
          </a:blip>
          <a:srcRect b="9" l="0" r="0" t="9"/>
          <a:stretch/>
        </p:blipFill>
        <p:spPr>
          <a:xfrm>
            <a:off x="4815100" y="1504800"/>
            <a:ext cx="4203952" cy="35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 txBox="1"/>
          <p:nvPr/>
        </p:nvSpPr>
        <p:spPr>
          <a:xfrm>
            <a:off x="655250" y="5336475"/>
            <a:ext cx="329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/>
              <a:t>Control without the nanopores</a:t>
            </a:r>
            <a:endParaRPr sz="1800"/>
          </a:p>
        </p:txBody>
      </p:sp>
      <p:sp>
        <p:nvSpPr>
          <p:cNvPr id="246" name="Google Shape;246;p31"/>
          <p:cNvSpPr txBox="1"/>
          <p:nvPr/>
        </p:nvSpPr>
        <p:spPr>
          <a:xfrm>
            <a:off x="5208750" y="5335200"/>
            <a:ext cx="396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/>
              <a:t>Experiment with 100 µg/ml of 𝛼HL</a:t>
            </a:r>
            <a:endParaRPr sz="1800"/>
          </a:p>
        </p:txBody>
      </p:sp>
      <p:sp>
        <p:nvSpPr>
          <p:cNvPr id="247" name="Google Shape;247;p31"/>
          <p:cNvSpPr txBox="1"/>
          <p:nvPr/>
        </p:nvSpPr>
        <p:spPr>
          <a:xfrm>
            <a:off x="405375" y="833338"/>
            <a:ext cx="853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>
                <a:solidFill>
                  <a:srgbClr val="0000FF"/>
                </a:solidFill>
              </a:rPr>
              <a:t>Diffusion experiment in DIB network decorated with inert nanopore</a:t>
            </a:r>
            <a:endParaRPr sz="2200">
              <a:solidFill>
                <a:srgbClr val="0000FF"/>
              </a:solidFill>
            </a:endParaRPr>
          </a:p>
        </p:txBody>
      </p:sp>
      <p:sp>
        <p:nvSpPr>
          <p:cNvPr id="248" name="Google Shape;248;p31"/>
          <p:cNvSpPr/>
          <p:nvPr/>
        </p:nvSpPr>
        <p:spPr>
          <a:xfrm>
            <a:off x="8335560" y="5082240"/>
            <a:ext cx="8349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200 µm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1"/>
          <p:cNvSpPr/>
          <p:nvPr/>
        </p:nvSpPr>
        <p:spPr>
          <a:xfrm>
            <a:off x="8356675" y="5111400"/>
            <a:ext cx="266400" cy="39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1"/>
          <p:cNvSpPr/>
          <p:nvPr/>
        </p:nvSpPr>
        <p:spPr>
          <a:xfrm>
            <a:off x="3611160" y="5082240"/>
            <a:ext cx="8349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200 µm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1"/>
          <p:cNvSpPr/>
          <p:nvPr/>
        </p:nvSpPr>
        <p:spPr>
          <a:xfrm>
            <a:off x="3632275" y="5111400"/>
            <a:ext cx="266400" cy="39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1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53" name="Google Shape;253;p31"/>
          <p:cNvSpPr txBox="1"/>
          <p:nvPr/>
        </p:nvSpPr>
        <p:spPr>
          <a:xfrm>
            <a:off x="669025" y="5945450"/>
            <a:ext cx="684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Lato"/>
                <a:ea typeface="Lato"/>
                <a:cs typeface="Lato"/>
                <a:sym typeface="Lato"/>
              </a:rPr>
              <a:t>Duration of the experiment: ~16 hours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/>
          <p:nvPr>
            <p:ph idx="4294967295" type="title"/>
          </p:nvPr>
        </p:nvSpPr>
        <p:spPr>
          <a:xfrm>
            <a:off x="1047250" y="295325"/>
            <a:ext cx="7380900" cy="29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69C"/>
              </a:buClr>
              <a:buSzPts val="2000"/>
              <a:buFont typeface="Calibri"/>
              <a:buNone/>
            </a:pPr>
            <a:r>
              <a:rPr lang="fr-FR" sz="2700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Preliminary results: Diffusion in </a:t>
            </a:r>
            <a:r>
              <a:rPr b="1" i="0" lang="fr-FR" sz="2700" u="none" cap="none" strike="noStrike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DIB Networks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2"/>
          <p:cNvSpPr/>
          <p:nvPr/>
        </p:nvSpPr>
        <p:spPr>
          <a:xfrm>
            <a:off x="2113800" y="660475"/>
            <a:ext cx="43872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200" u="none" cap="none" strike="noStrike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Diffusion in 2D </a:t>
            </a:r>
            <a:r>
              <a:rPr lang="fr-FR" sz="2200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𝛼</a:t>
            </a:r>
            <a:r>
              <a:rPr b="0" i="0" lang="fr-FR" sz="2200" u="none" cap="none" strike="noStrike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HL-DIB networks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2"/>
          <p:cNvSpPr/>
          <p:nvPr/>
        </p:nvSpPr>
        <p:spPr>
          <a:xfrm>
            <a:off x="5037773" y="1024375"/>
            <a:ext cx="33222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00" u="none" cap="none" strike="noStrike">
                <a:solidFill>
                  <a:srgbClr val="3333CC"/>
                </a:solidFill>
                <a:latin typeface="Calibri"/>
                <a:ea typeface="Calibri"/>
                <a:cs typeface="Calibri"/>
                <a:sym typeface="Calibri"/>
              </a:rPr>
              <a:t>Epifluorescence Microscopy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2"/>
          <p:cNvPicPr preferRelativeResize="0"/>
          <p:nvPr/>
        </p:nvPicPr>
        <p:blipFill rotWithShape="1">
          <a:blip r:embed="rId3">
            <a:alphaModFix/>
          </a:blip>
          <a:srcRect b="1969" l="0" r="0" t="1969"/>
          <a:stretch/>
        </p:blipFill>
        <p:spPr>
          <a:xfrm>
            <a:off x="502920" y="1688520"/>
            <a:ext cx="2925361" cy="303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 rotWithShape="1">
          <a:blip r:embed="rId4">
            <a:alphaModFix/>
          </a:blip>
          <a:srcRect b="2162" l="0" r="0" t="2162"/>
          <a:stretch/>
        </p:blipFill>
        <p:spPr>
          <a:xfrm>
            <a:off x="502920" y="1689600"/>
            <a:ext cx="2925359" cy="303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/>
          <p:cNvPicPr preferRelativeResize="0"/>
          <p:nvPr/>
        </p:nvPicPr>
        <p:blipFill rotWithShape="1">
          <a:blip r:embed="rId5">
            <a:alphaModFix/>
          </a:blip>
          <a:srcRect b="1996" l="0" r="0" t="1996"/>
          <a:stretch/>
        </p:blipFill>
        <p:spPr>
          <a:xfrm>
            <a:off x="504000" y="1688520"/>
            <a:ext cx="2925358" cy="303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46800" y="1586650"/>
            <a:ext cx="3819185" cy="451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2"/>
          <p:cNvSpPr txBox="1"/>
          <p:nvPr/>
        </p:nvSpPr>
        <p:spPr>
          <a:xfrm>
            <a:off x="6361000" y="1615925"/>
            <a:ext cx="281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/>
              <a:t>Control with no pores</a:t>
            </a:r>
            <a:endParaRPr b="1" sz="1200"/>
          </a:p>
        </p:txBody>
      </p:sp>
      <p:pic>
        <p:nvPicPr>
          <p:cNvPr id="267" name="Google Shape;267;p32"/>
          <p:cNvPicPr preferRelativeResize="0"/>
          <p:nvPr/>
        </p:nvPicPr>
        <p:blipFill rotWithShape="1">
          <a:blip r:embed="rId7">
            <a:alphaModFix/>
          </a:blip>
          <a:srcRect b="0" l="54360" r="0" t="0"/>
          <a:stretch/>
        </p:blipFill>
        <p:spPr>
          <a:xfrm rot="-5400000">
            <a:off x="4709625" y="2528175"/>
            <a:ext cx="548700" cy="5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2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69" name="Google Shape;269;p32"/>
          <p:cNvSpPr/>
          <p:nvPr/>
        </p:nvSpPr>
        <p:spPr>
          <a:xfrm>
            <a:off x="5635100" y="3138325"/>
            <a:ext cx="1202400" cy="697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2"/>
          <p:cNvSpPr txBox="1"/>
          <p:nvPr/>
        </p:nvSpPr>
        <p:spPr>
          <a:xfrm>
            <a:off x="6574075" y="2472475"/>
            <a:ext cx="617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C10000"/>
                </a:solidFill>
                <a:latin typeface="Lato"/>
                <a:ea typeface="Lato"/>
                <a:cs typeface="Lato"/>
                <a:sym typeface="Lato"/>
              </a:rPr>
              <a:t>Source</a:t>
            </a:r>
            <a:endParaRPr b="1" sz="1200">
              <a:solidFill>
                <a:srgbClr val="C1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1" name="Google Shape;271;p32"/>
          <p:cNvSpPr txBox="1"/>
          <p:nvPr/>
        </p:nvSpPr>
        <p:spPr>
          <a:xfrm>
            <a:off x="6345475" y="3844075"/>
            <a:ext cx="617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FF8D00"/>
                </a:solidFill>
                <a:latin typeface="Lato"/>
                <a:ea typeface="Lato"/>
                <a:cs typeface="Lato"/>
                <a:sym typeface="Lato"/>
              </a:rPr>
              <a:t>First neighbour</a:t>
            </a:r>
            <a:endParaRPr b="1" sz="1200">
              <a:solidFill>
                <a:srgbClr val="FF8D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p32"/>
          <p:cNvSpPr txBox="1"/>
          <p:nvPr/>
        </p:nvSpPr>
        <p:spPr>
          <a:xfrm>
            <a:off x="6421675" y="4758475"/>
            <a:ext cx="617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Second neighbour</a:t>
            </a:r>
            <a:endParaRPr b="1" sz="12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3" name="Google Shape;273;p32"/>
          <p:cNvSpPr txBox="1"/>
          <p:nvPr/>
        </p:nvSpPr>
        <p:spPr>
          <a:xfrm>
            <a:off x="6650275" y="5368075"/>
            <a:ext cx="617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1A73E8"/>
                </a:solidFill>
                <a:latin typeface="Lato"/>
                <a:ea typeface="Lato"/>
                <a:cs typeface="Lato"/>
                <a:sym typeface="Lato"/>
              </a:rPr>
              <a:t>Third neighbour</a:t>
            </a:r>
            <a:endParaRPr b="1" sz="1200">
              <a:solidFill>
                <a:srgbClr val="1A73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4" name="Google Shape;274;p32"/>
          <p:cNvSpPr txBox="1"/>
          <p:nvPr/>
        </p:nvSpPr>
        <p:spPr>
          <a:xfrm>
            <a:off x="-40550" y="6169150"/>
            <a:ext cx="684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"/>
          <p:cNvSpPr txBox="1"/>
          <p:nvPr/>
        </p:nvSpPr>
        <p:spPr>
          <a:xfrm>
            <a:off x="1571604" y="142852"/>
            <a:ext cx="60723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700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Diff</a:t>
            </a:r>
            <a:r>
              <a:rPr b="1" lang="fr-FR" sz="2700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usion with nanopore concentration</a:t>
            </a:r>
            <a:endParaRPr b="1" sz="2700">
              <a:solidFill>
                <a:srgbClr val="5C86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3"/>
          <p:cNvSpPr txBox="1"/>
          <p:nvPr/>
        </p:nvSpPr>
        <p:spPr>
          <a:xfrm>
            <a:off x="4700375" y="4376550"/>
            <a:ext cx="4158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/>
              <a:t>Increasing the pore concentration makes the diffusion faster.</a:t>
            </a:r>
            <a:endParaRPr sz="2000"/>
          </a:p>
        </p:txBody>
      </p:sp>
      <p:sp>
        <p:nvSpPr>
          <p:cNvPr id="281" name="Google Shape;281;p33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282" name="Google Shape;28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91952"/>
            <a:ext cx="3960002" cy="297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9999" y="591952"/>
            <a:ext cx="3960002" cy="297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738351"/>
            <a:ext cx="3960002" cy="297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3"/>
          <p:cNvSpPr/>
          <p:nvPr/>
        </p:nvSpPr>
        <p:spPr>
          <a:xfrm rot="5400000">
            <a:off x="1369450" y="992150"/>
            <a:ext cx="1049400" cy="1103400"/>
          </a:xfrm>
          <a:prstGeom prst="arc">
            <a:avLst>
              <a:gd fmla="val 13536684" name="adj1"/>
              <a:gd fmla="val 0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3"/>
          <p:cNvSpPr/>
          <p:nvPr/>
        </p:nvSpPr>
        <p:spPr>
          <a:xfrm flipH="1" rot="4978888">
            <a:off x="5034124" y="1324594"/>
            <a:ext cx="1421552" cy="674924"/>
          </a:xfrm>
          <a:prstGeom prst="arc">
            <a:avLst>
              <a:gd fmla="val 13536684" name="adj1"/>
              <a:gd fmla="val 21562676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3"/>
          <p:cNvSpPr txBox="1"/>
          <p:nvPr/>
        </p:nvSpPr>
        <p:spPr>
          <a:xfrm>
            <a:off x="5257800" y="129540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[𝝰HL]</a:t>
            </a:r>
            <a:r>
              <a:rPr lang="fr-FR" sz="2100"/>
              <a:t> </a:t>
            </a:r>
            <a:endParaRPr/>
          </a:p>
        </p:txBody>
      </p:sp>
      <p:sp>
        <p:nvSpPr>
          <p:cNvPr id="288" name="Google Shape;288;p33"/>
          <p:cNvSpPr/>
          <p:nvPr/>
        </p:nvSpPr>
        <p:spPr>
          <a:xfrm>
            <a:off x="5902975" y="1358150"/>
            <a:ext cx="91800" cy="2715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3"/>
          <p:cNvSpPr/>
          <p:nvPr/>
        </p:nvSpPr>
        <p:spPr>
          <a:xfrm flipH="1" rot="4979618">
            <a:off x="1091448" y="4712237"/>
            <a:ext cx="1527305" cy="823022"/>
          </a:xfrm>
          <a:prstGeom prst="arc">
            <a:avLst>
              <a:gd fmla="val 13536684" name="adj1"/>
              <a:gd fmla="val 21562676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3"/>
          <p:cNvSpPr txBox="1"/>
          <p:nvPr/>
        </p:nvSpPr>
        <p:spPr>
          <a:xfrm>
            <a:off x="2362200" y="152400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[𝝰HL]</a:t>
            </a:r>
            <a:r>
              <a:rPr lang="fr-FR" sz="2100"/>
              <a:t> </a:t>
            </a:r>
            <a:endParaRPr/>
          </a:p>
        </p:txBody>
      </p:sp>
      <p:sp>
        <p:nvSpPr>
          <p:cNvPr id="291" name="Google Shape;291;p33"/>
          <p:cNvSpPr/>
          <p:nvPr/>
        </p:nvSpPr>
        <p:spPr>
          <a:xfrm>
            <a:off x="3007375" y="1586750"/>
            <a:ext cx="91800" cy="2715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3"/>
          <p:cNvSpPr txBox="1"/>
          <p:nvPr/>
        </p:nvSpPr>
        <p:spPr>
          <a:xfrm>
            <a:off x="1371600" y="480060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[𝝰HL]</a:t>
            </a:r>
            <a:r>
              <a:rPr lang="fr-FR" sz="2100"/>
              <a:t> </a:t>
            </a:r>
            <a:endParaRPr/>
          </a:p>
        </p:txBody>
      </p:sp>
      <p:sp>
        <p:nvSpPr>
          <p:cNvPr id="293" name="Google Shape;293;p33"/>
          <p:cNvSpPr/>
          <p:nvPr/>
        </p:nvSpPr>
        <p:spPr>
          <a:xfrm>
            <a:off x="2016775" y="4863350"/>
            <a:ext cx="91800" cy="2715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/>
          <p:nvPr>
            <p:ph idx="4294967295" type="title"/>
          </p:nvPr>
        </p:nvSpPr>
        <p:spPr>
          <a:xfrm>
            <a:off x="1571760" y="142920"/>
            <a:ext cx="60696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69C"/>
              </a:buClr>
              <a:buSzPts val="2400"/>
              <a:buFont typeface="Calibri"/>
              <a:buNone/>
            </a:pPr>
            <a:r>
              <a:rPr b="1" lang="fr-FR" sz="2700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The 2D hexagonal network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4"/>
          <p:cNvSpPr/>
          <p:nvPr/>
        </p:nvSpPr>
        <p:spPr>
          <a:xfrm>
            <a:off x="1116040" y="2557595"/>
            <a:ext cx="75906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4"/>
          <p:cNvSpPr txBox="1"/>
          <p:nvPr/>
        </p:nvSpPr>
        <p:spPr>
          <a:xfrm>
            <a:off x="1279975" y="4907650"/>
            <a:ext cx="789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presence probability is obtained by analytically solving </a:t>
            </a:r>
            <a:r>
              <a:rPr lang="fr-FR"/>
              <a:t>continuous</a:t>
            </a:r>
            <a:r>
              <a:rPr lang="fr-FR"/>
              <a:t> time random walk on a hexagonal n</a:t>
            </a:r>
            <a:r>
              <a:rPr lang="fr-FR"/>
              <a:t>etw</a:t>
            </a:r>
            <a:r>
              <a:rPr lang="fr-FR"/>
              <a:t>ork.</a:t>
            </a:r>
            <a:endParaRPr/>
          </a:p>
        </p:txBody>
      </p:sp>
      <p:sp>
        <p:nvSpPr>
          <p:cNvPr id="301" name="Google Shape;301;p34"/>
          <p:cNvSpPr txBox="1"/>
          <p:nvPr/>
        </p:nvSpPr>
        <p:spPr>
          <a:xfrm>
            <a:off x="4959775" y="794225"/>
            <a:ext cx="4029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Continuous</a:t>
            </a:r>
            <a:r>
              <a:rPr lang="fr-FR"/>
              <a:t> time random walk model with exponential waiting time is used to find the presence probability: In collaboration with </a:t>
            </a:r>
            <a:r>
              <a:rPr b="1" lang="fr-FR"/>
              <a:t>O Bénichou</a:t>
            </a:r>
            <a:r>
              <a:rPr lang="fr-FR"/>
              <a:t>, LPTMC, Paris.</a:t>
            </a:r>
            <a:endParaRPr/>
          </a:p>
        </p:txBody>
      </p:sp>
      <p:pic>
        <p:nvPicPr>
          <p:cNvPr id="302" name="Google Shape;3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50" y="5595150"/>
            <a:ext cx="9048280" cy="104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880595"/>
            <a:ext cx="3614401" cy="396711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4"/>
          <p:cNvSpPr txBox="1"/>
          <p:nvPr/>
        </p:nvSpPr>
        <p:spPr>
          <a:xfrm>
            <a:off x="4961850" y="2506950"/>
            <a:ext cx="389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Walker at </a:t>
            </a:r>
            <a:r>
              <a:rPr lang="fr-FR"/>
              <a:t>position</a:t>
            </a:r>
            <a:r>
              <a:rPr lang="fr-FR"/>
              <a:t> i, waits for some time.</a:t>
            </a:r>
            <a:br>
              <a:rPr lang="fr-FR"/>
            </a:br>
            <a:r>
              <a:rPr lang="fr-FR"/>
              <a:t>𝝉= 1/𝛌</a:t>
            </a:r>
            <a:r>
              <a:rPr baseline="-25000" lang="fr-FR"/>
              <a:t>0</a:t>
            </a:r>
            <a:endParaRPr baseline="-25000"/>
          </a:p>
        </p:txBody>
      </p:sp>
      <p:pic>
        <p:nvPicPr>
          <p:cNvPr id="305" name="Google Shape;305;p34"/>
          <p:cNvPicPr preferRelativeResize="0"/>
          <p:nvPr/>
        </p:nvPicPr>
        <p:blipFill rotWithShape="1">
          <a:blip r:embed="rId5">
            <a:alphaModFix/>
          </a:blip>
          <a:srcRect b="0" l="29" r="19" t="0"/>
          <a:stretch/>
        </p:blipFill>
        <p:spPr>
          <a:xfrm>
            <a:off x="838200" y="880595"/>
            <a:ext cx="3614402" cy="396711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4"/>
          <p:cNvSpPr txBox="1"/>
          <p:nvPr/>
        </p:nvSpPr>
        <p:spPr>
          <a:xfrm>
            <a:off x="5266650" y="2964150"/>
            <a:ext cx="389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Then makes a jump to any of the six </a:t>
            </a:r>
            <a:r>
              <a:rPr lang="fr-FR"/>
              <a:t>accessible</a:t>
            </a:r>
            <a:r>
              <a:rPr lang="fr-FR"/>
              <a:t> points from the site</a:t>
            </a:r>
            <a:r>
              <a:rPr lang="fr-FR"/>
              <a:t>.</a:t>
            </a:r>
            <a:endParaRPr/>
          </a:p>
        </p:txBody>
      </p:sp>
      <p:pic>
        <p:nvPicPr>
          <p:cNvPr id="307" name="Google Shape;307;p34"/>
          <p:cNvPicPr preferRelativeResize="0"/>
          <p:nvPr/>
        </p:nvPicPr>
        <p:blipFill rotWithShape="1">
          <a:blip r:embed="rId6">
            <a:alphaModFix/>
          </a:blip>
          <a:srcRect b="0" l="149" r="149" t="0"/>
          <a:stretch/>
        </p:blipFill>
        <p:spPr>
          <a:xfrm>
            <a:off x="838200" y="880595"/>
            <a:ext cx="3614402" cy="396711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4"/>
          <p:cNvSpPr txBox="1"/>
          <p:nvPr/>
        </p:nvSpPr>
        <p:spPr>
          <a:xfrm>
            <a:off x="5266650" y="3573750"/>
            <a:ext cx="389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process repeats to i+2 and so on..</a:t>
            </a:r>
            <a:endParaRPr/>
          </a:p>
        </p:txBody>
      </p:sp>
      <p:sp>
        <p:nvSpPr>
          <p:cNvPr id="309" name="Google Shape;309;p34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310" name="Google Shape;31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8800" y="882000"/>
            <a:ext cx="3614400" cy="3967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34"/>
          <p:cNvCxnSpPr/>
          <p:nvPr/>
        </p:nvCxnSpPr>
        <p:spPr>
          <a:xfrm>
            <a:off x="865340" y="2467000"/>
            <a:ext cx="7899900" cy="0"/>
          </a:xfrm>
          <a:prstGeom prst="straightConnector1">
            <a:avLst/>
          </a:prstGeom>
          <a:noFill/>
          <a:ln cap="flat" cmpd="sng" w="31750">
            <a:solidFill>
              <a:srgbClr val="4A7DBA"/>
            </a:solidFill>
            <a:prstDash val="solid"/>
            <a:round/>
            <a:headEnd len="sm" w="sm" type="none"/>
            <a:tailEnd len="lg" w="lg" type="triangle"/>
          </a:ln>
        </p:spPr>
      </p:cxnSp>
      <p:sp>
        <p:nvSpPr>
          <p:cNvPr id="312" name="Google Shape;312;p34"/>
          <p:cNvSpPr/>
          <p:nvPr/>
        </p:nvSpPr>
        <p:spPr>
          <a:xfrm>
            <a:off x="2863007" y="2376383"/>
            <a:ext cx="196500" cy="196500"/>
          </a:xfrm>
          <a:prstGeom prst="ellipse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4"/>
          <p:cNvSpPr/>
          <p:nvPr/>
        </p:nvSpPr>
        <p:spPr>
          <a:xfrm>
            <a:off x="1949284" y="2393145"/>
            <a:ext cx="196500" cy="196500"/>
          </a:xfrm>
          <a:prstGeom prst="ellipse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4"/>
          <p:cNvSpPr/>
          <p:nvPr/>
        </p:nvSpPr>
        <p:spPr>
          <a:xfrm>
            <a:off x="3749507" y="2379212"/>
            <a:ext cx="196500" cy="196500"/>
          </a:xfrm>
          <a:prstGeom prst="ellipse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4"/>
          <p:cNvSpPr/>
          <p:nvPr/>
        </p:nvSpPr>
        <p:spPr>
          <a:xfrm>
            <a:off x="5522507" y="2376382"/>
            <a:ext cx="196500" cy="196500"/>
          </a:xfrm>
          <a:prstGeom prst="ellipse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4"/>
          <p:cNvSpPr/>
          <p:nvPr/>
        </p:nvSpPr>
        <p:spPr>
          <a:xfrm>
            <a:off x="4636007" y="2376381"/>
            <a:ext cx="196500" cy="196500"/>
          </a:xfrm>
          <a:prstGeom prst="ellipse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4"/>
          <p:cNvSpPr/>
          <p:nvPr/>
        </p:nvSpPr>
        <p:spPr>
          <a:xfrm>
            <a:off x="6409007" y="2379211"/>
            <a:ext cx="196500" cy="196500"/>
          </a:xfrm>
          <a:prstGeom prst="ellipse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4"/>
          <p:cNvSpPr/>
          <p:nvPr/>
        </p:nvSpPr>
        <p:spPr>
          <a:xfrm>
            <a:off x="8182008" y="2373552"/>
            <a:ext cx="196500" cy="196500"/>
          </a:xfrm>
          <a:prstGeom prst="ellipse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4"/>
          <p:cNvSpPr/>
          <p:nvPr/>
        </p:nvSpPr>
        <p:spPr>
          <a:xfrm>
            <a:off x="7295507" y="2373551"/>
            <a:ext cx="196500" cy="196500"/>
          </a:xfrm>
          <a:prstGeom prst="ellipse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4"/>
          <p:cNvSpPr/>
          <p:nvPr/>
        </p:nvSpPr>
        <p:spPr>
          <a:xfrm>
            <a:off x="3745018" y="2642267"/>
            <a:ext cx="231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4"/>
          <p:cNvSpPr/>
          <p:nvPr/>
        </p:nvSpPr>
        <p:spPr>
          <a:xfrm>
            <a:off x="4622044" y="2651682"/>
            <a:ext cx="43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i+1</a:t>
            </a:r>
            <a:endParaRPr/>
          </a:p>
        </p:txBody>
      </p:sp>
      <p:sp>
        <p:nvSpPr>
          <p:cNvPr id="322" name="Google Shape;322;p34"/>
          <p:cNvSpPr/>
          <p:nvPr/>
        </p:nvSpPr>
        <p:spPr>
          <a:xfrm>
            <a:off x="5396349" y="2693850"/>
            <a:ext cx="62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i+2 …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3" name="Google Shape;323;p34"/>
          <p:cNvGrpSpPr/>
          <p:nvPr/>
        </p:nvGrpSpPr>
        <p:grpSpPr>
          <a:xfrm>
            <a:off x="3492545" y="1974315"/>
            <a:ext cx="736200" cy="598371"/>
            <a:chOff x="3187745" y="1136115"/>
            <a:chExt cx="736200" cy="598371"/>
          </a:xfrm>
        </p:grpSpPr>
        <p:sp>
          <p:nvSpPr>
            <p:cNvPr id="324" name="Google Shape;324;p34"/>
            <p:cNvSpPr/>
            <p:nvPr/>
          </p:nvSpPr>
          <p:spPr>
            <a:xfrm>
              <a:off x="3445187" y="1552086"/>
              <a:ext cx="192300" cy="18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3187745" y="1136115"/>
              <a:ext cx="736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-FR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wait..</a:t>
              </a:r>
              <a:endParaRPr i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34"/>
          <p:cNvGrpSpPr/>
          <p:nvPr/>
        </p:nvGrpSpPr>
        <p:grpSpPr>
          <a:xfrm>
            <a:off x="3590065" y="1660402"/>
            <a:ext cx="1587024" cy="1290300"/>
            <a:chOff x="3285265" y="822202"/>
            <a:chExt cx="1587024" cy="1290300"/>
          </a:xfrm>
        </p:grpSpPr>
        <p:grpSp>
          <p:nvGrpSpPr>
            <p:cNvPr id="327" name="Google Shape;327;p34"/>
            <p:cNvGrpSpPr/>
            <p:nvPr/>
          </p:nvGrpSpPr>
          <p:grpSpPr>
            <a:xfrm>
              <a:off x="4084789" y="1138974"/>
              <a:ext cx="787500" cy="598371"/>
              <a:chOff x="3187745" y="1136115"/>
              <a:chExt cx="787500" cy="598371"/>
            </a:xfrm>
          </p:grpSpPr>
          <p:sp>
            <p:nvSpPr>
              <p:cNvPr id="328" name="Google Shape;328;p34"/>
              <p:cNvSpPr/>
              <p:nvPr/>
            </p:nvSpPr>
            <p:spPr>
              <a:xfrm>
                <a:off x="3445187" y="1552086"/>
                <a:ext cx="192300" cy="182400"/>
              </a:xfrm>
              <a:prstGeom prst="ellipse">
                <a:avLst/>
              </a:prstGeom>
              <a:solidFill>
                <a:srgbClr val="00D2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34"/>
              <p:cNvSpPr/>
              <p:nvPr/>
            </p:nvSpPr>
            <p:spPr>
              <a:xfrm>
                <a:off x="3187745" y="1136115"/>
                <a:ext cx="787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fr-FR" sz="1800">
                    <a:solidFill>
                      <a:srgbClr val="00D2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jump !</a:t>
                </a:r>
                <a:endParaRPr i="1" sz="1800">
                  <a:solidFill>
                    <a:srgbClr val="00D2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0" name="Google Shape;330;p34"/>
            <p:cNvSpPr/>
            <p:nvPr/>
          </p:nvSpPr>
          <p:spPr>
            <a:xfrm rot="7864578">
              <a:off x="3473153" y="1010090"/>
              <a:ext cx="914523" cy="914523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D200"/>
              </a:solidFill>
              <a:prstDash val="solid"/>
              <a:round/>
              <a:headEnd len="med" w="med" type="stealth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p34"/>
          <p:cNvSpPr txBox="1"/>
          <p:nvPr/>
        </p:nvSpPr>
        <p:spPr>
          <a:xfrm>
            <a:off x="5266650" y="1744950"/>
            <a:ext cx="389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Walker at position i, waits for some time.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"/>
          <p:cNvSpPr txBox="1"/>
          <p:nvPr>
            <p:ph idx="4294967295" type="title"/>
          </p:nvPr>
        </p:nvSpPr>
        <p:spPr>
          <a:xfrm>
            <a:off x="373650" y="142925"/>
            <a:ext cx="81627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69C"/>
              </a:buClr>
              <a:buSzPts val="2400"/>
              <a:buFont typeface="Calibri"/>
              <a:buNone/>
            </a:pPr>
            <a:r>
              <a:rPr lang="fr-FR" sz="2700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Analytical model </a:t>
            </a:r>
            <a:r>
              <a:rPr i="0" lang="fr-FR" sz="2700" u="none" cap="none" strike="noStrike">
                <a:solidFill>
                  <a:srgbClr val="5C869C"/>
                </a:solidFill>
                <a:latin typeface="Calibri"/>
                <a:ea typeface="Calibri"/>
                <a:cs typeface="Calibri"/>
                <a:sym typeface="Calibri"/>
              </a:rPr>
              <a:t> and experimental comparison</a:t>
            </a:r>
            <a:endParaRPr b="0" i="0" sz="2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4400" y="3447600"/>
            <a:ext cx="3775999" cy="2831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35"/>
          <p:cNvCxnSpPr/>
          <p:nvPr/>
        </p:nvCxnSpPr>
        <p:spPr>
          <a:xfrm flipH="1" rot="10800000">
            <a:off x="5085050" y="3847950"/>
            <a:ext cx="2859900" cy="2068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9" name="Google Shape;339;p35"/>
          <p:cNvPicPr preferRelativeResize="0"/>
          <p:nvPr/>
        </p:nvPicPr>
        <p:blipFill rotWithShape="1">
          <a:blip r:embed="rId4">
            <a:alphaModFix/>
          </a:blip>
          <a:srcRect b="0" l="0" r="0" t="11824"/>
          <a:stretch/>
        </p:blipFill>
        <p:spPr>
          <a:xfrm>
            <a:off x="235600" y="1023550"/>
            <a:ext cx="3560376" cy="23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5"/>
          <p:cNvPicPr preferRelativeResize="0"/>
          <p:nvPr/>
        </p:nvPicPr>
        <p:blipFill rotWithShape="1">
          <a:blip r:embed="rId5">
            <a:alphaModFix/>
          </a:blip>
          <a:srcRect b="0" l="0" r="0" t="11816"/>
          <a:stretch/>
        </p:blipFill>
        <p:spPr>
          <a:xfrm>
            <a:off x="4605950" y="1023550"/>
            <a:ext cx="3560376" cy="23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5"/>
          <p:cNvPicPr preferRelativeResize="0"/>
          <p:nvPr/>
        </p:nvPicPr>
        <p:blipFill rotWithShape="1">
          <a:blip r:embed="rId6">
            <a:alphaModFix/>
          </a:blip>
          <a:srcRect b="0" l="0" r="0" t="11824"/>
          <a:stretch/>
        </p:blipFill>
        <p:spPr>
          <a:xfrm>
            <a:off x="234000" y="3791850"/>
            <a:ext cx="3560374" cy="235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5"/>
          <p:cNvSpPr txBox="1"/>
          <p:nvPr/>
        </p:nvSpPr>
        <p:spPr>
          <a:xfrm>
            <a:off x="5435250" y="514800"/>
            <a:ext cx="5758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/>
              <a:t>[𝝰HL]</a:t>
            </a:r>
            <a:r>
              <a:rPr lang="fr-FR" sz="2100"/>
              <a:t>=100 µg/ml</a:t>
            </a:r>
            <a:endParaRPr sz="2100"/>
          </a:p>
        </p:txBody>
      </p:sp>
      <p:sp>
        <p:nvSpPr>
          <p:cNvPr id="343" name="Google Shape;343;p35"/>
          <p:cNvSpPr txBox="1"/>
          <p:nvPr/>
        </p:nvSpPr>
        <p:spPr>
          <a:xfrm>
            <a:off x="788400" y="3317250"/>
            <a:ext cx="5758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/>
              <a:t>[𝝰HL]</a:t>
            </a:r>
            <a:r>
              <a:rPr lang="fr-FR" sz="2100"/>
              <a:t>=150 µg/ml</a:t>
            </a:r>
            <a:endParaRPr sz="2100"/>
          </a:p>
        </p:txBody>
      </p:sp>
      <p:sp>
        <p:nvSpPr>
          <p:cNvPr id="344" name="Google Shape;344;p35"/>
          <p:cNvSpPr txBox="1"/>
          <p:nvPr/>
        </p:nvSpPr>
        <p:spPr>
          <a:xfrm>
            <a:off x="787050" y="516525"/>
            <a:ext cx="293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/>
              <a:t>[𝝰HL]=50 µg/ml</a:t>
            </a:r>
            <a:endParaRPr sz="2100"/>
          </a:p>
        </p:txBody>
      </p:sp>
      <p:sp>
        <p:nvSpPr>
          <p:cNvPr id="345" name="Google Shape;345;p35"/>
          <p:cNvSpPr/>
          <p:nvPr/>
        </p:nvSpPr>
        <p:spPr>
          <a:xfrm>
            <a:off x="5998675" y="5273400"/>
            <a:ext cx="93600" cy="93600"/>
          </a:xfrm>
          <a:prstGeom prst="rect">
            <a:avLst/>
          </a:prstGeom>
          <a:solidFill>
            <a:srgbClr val="0070C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5"/>
          <p:cNvSpPr/>
          <p:nvPr/>
        </p:nvSpPr>
        <p:spPr>
          <a:xfrm>
            <a:off x="5084275" y="5847475"/>
            <a:ext cx="93600" cy="93600"/>
          </a:xfrm>
          <a:prstGeom prst="rect">
            <a:avLst/>
          </a:prstGeom>
          <a:solidFill>
            <a:srgbClr val="0070C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5"/>
          <p:cNvSpPr/>
          <p:nvPr/>
        </p:nvSpPr>
        <p:spPr>
          <a:xfrm>
            <a:off x="6989275" y="4094875"/>
            <a:ext cx="93600" cy="93600"/>
          </a:xfrm>
          <a:prstGeom prst="rect">
            <a:avLst/>
          </a:prstGeom>
          <a:solidFill>
            <a:srgbClr val="0070C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5"/>
          <p:cNvSpPr/>
          <p:nvPr/>
        </p:nvSpPr>
        <p:spPr>
          <a:xfrm>
            <a:off x="7979875" y="3949200"/>
            <a:ext cx="93600" cy="93600"/>
          </a:xfrm>
          <a:prstGeom prst="rect">
            <a:avLst/>
          </a:prstGeom>
          <a:solidFill>
            <a:srgbClr val="0070C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5"/>
          <p:cNvSpPr txBox="1"/>
          <p:nvPr/>
        </p:nvSpPr>
        <p:spPr>
          <a:xfrm>
            <a:off x="429200" y="6279600"/>
            <a:ext cx="847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</a:t>
            </a:r>
            <a:r>
              <a:rPr lang="fr-FR"/>
              <a:t>preliminary</a:t>
            </a:r>
            <a:r>
              <a:rPr lang="fr-FR"/>
              <a:t> results shows qualitative agreement with the theoretical model.</a:t>
            </a:r>
            <a:endParaRPr/>
          </a:p>
        </p:txBody>
      </p:sp>
      <p:sp>
        <p:nvSpPr>
          <p:cNvPr id="350" name="Google Shape;350;p35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