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32C"/>
    <a:srgbClr val="38B16E"/>
    <a:srgbClr val="6294ED"/>
    <a:srgbClr val="FFFFFF"/>
    <a:srgbClr val="E8A700"/>
    <a:srgbClr val="00B400"/>
    <a:srgbClr val="FF2100"/>
    <a:srgbClr val="B22222"/>
    <a:srgbClr val="DA70D6"/>
    <a:srgbClr val="FF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8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626BD-DED1-4E45-99E9-08085CEEB231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DF61-9EBE-468C-B2B2-4537860163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39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626BD-DED1-4E45-99E9-08085CEEB231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DF61-9EBE-468C-B2B2-4537860163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09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626BD-DED1-4E45-99E9-08085CEEB231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DF61-9EBE-468C-B2B2-4537860163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57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626BD-DED1-4E45-99E9-08085CEEB231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DF61-9EBE-468C-B2B2-4537860163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94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626BD-DED1-4E45-99E9-08085CEEB231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DF61-9EBE-468C-B2B2-4537860163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49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626BD-DED1-4E45-99E9-08085CEEB231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DF61-9EBE-468C-B2B2-4537860163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61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626BD-DED1-4E45-99E9-08085CEEB231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DF61-9EBE-468C-B2B2-4537860163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77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626BD-DED1-4E45-99E9-08085CEEB231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DF61-9EBE-468C-B2B2-4537860163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9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626BD-DED1-4E45-99E9-08085CEEB231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DF61-9EBE-468C-B2B2-4537860163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83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626BD-DED1-4E45-99E9-08085CEEB231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DF61-9EBE-468C-B2B2-4537860163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19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626BD-DED1-4E45-99E9-08085CEEB231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DF61-9EBE-468C-B2B2-4537860163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76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626BD-DED1-4E45-99E9-08085CEEB231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2DF61-9EBE-468C-B2B2-4537860163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8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EEDA25-7B17-4F9B-ABA5-0CE9446FB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331" y="1122363"/>
            <a:ext cx="8071338" cy="2387600"/>
          </a:xfrm>
        </p:spPr>
        <p:txBody>
          <a:bodyPr>
            <a:noAutofit/>
          </a:bodyPr>
          <a:lstStyle/>
          <a:p>
            <a:r>
              <a:rPr lang="en-US" sz="4400" b="1" i="0" dirty="0">
                <a:solidFill>
                  <a:srgbClr val="222222"/>
                </a:solidFill>
                <a:effectLst/>
              </a:rPr>
              <a:t>Adhesion hierarchy and mechanical stress drive the organization of biomimetic emulsions</a:t>
            </a:r>
            <a:endParaRPr lang="en-US" sz="4400" b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5693CF6-1744-4215-89CE-78A54B6AA5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053254"/>
            <a:ext cx="6858000" cy="2268416"/>
          </a:xfrm>
        </p:spPr>
        <p:txBody>
          <a:bodyPr/>
          <a:lstStyle/>
          <a:p>
            <a:r>
              <a:rPr lang="fr-FR" b="1" u="sng" dirty="0"/>
              <a:t>Quentin GUIGUE</a:t>
            </a:r>
            <a:r>
              <a:rPr lang="fr-FR" b="1" dirty="0"/>
              <a:t>, </a:t>
            </a:r>
            <a:r>
              <a:rPr lang="fr-FR" b="1" dirty="0" err="1"/>
              <a:t>Lea-Laetitia</a:t>
            </a:r>
            <a:r>
              <a:rPr lang="fr-FR" b="1" dirty="0"/>
              <a:t> PONTANI</a:t>
            </a:r>
          </a:p>
          <a:p>
            <a:r>
              <a:rPr lang="fr-FR" sz="2000" dirty="0" err="1"/>
              <a:t>Mechanics</a:t>
            </a:r>
            <a:r>
              <a:rPr lang="fr-FR" sz="2000" dirty="0"/>
              <a:t> of </a:t>
            </a:r>
            <a:r>
              <a:rPr lang="fr-FR" sz="2000" dirty="0" err="1"/>
              <a:t>integrated</a:t>
            </a:r>
            <a:r>
              <a:rPr lang="fr-FR" sz="2000" dirty="0"/>
              <a:t> and </a:t>
            </a:r>
            <a:r>
              <a:rPr lang="fr-FR" sz="2000" dirty="0" err="1"/>
              <a:t>artificial</a:t>
            </a:r>
            <a:r>
              <a:rPr lang="fr-FR" sz="2000" dirty="0"/>
              <a:t> </a:t>
            </a:r>
            <a:r>
              <a:rPr lang="fr-FR" sz="2000" dirty="0" err="1"/>
              <a:t>biological</a:t>
            </a:r>
            <a:r>
              <a:rPr lang="fr-FR" sz="2000" dirty="0"/>
              <a:t> </a:t>
            </a:r>
            <a:r>
              <a:rPr lang="fr-FR" sz="2000" dirty="0" err="1"/>
              <a:t>systems</a:t>
            </a:r>
            <a:endParaRPr lang="fr-FR" sz="2000" dirty="0"/>
          </a:p>
          <a:p>
            <a:r>
              <a:rPr lang="en-US" dirty="0"/>
              <a:t>Laboratoire Jean Perrin</a:t>
            </a:r>
          </a:p>
          <a:p>
            <a:endParaRPr lang="en-US" dirty="0"/>
          </a:p>
          <a:p>
            <a:r>
              <a:rPr lang="fr-F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26ème Congrès Général de la SFP</a:t>
            </a:r>
            <a:endParaRPr lang="en-US" dirty="0"/>
          </a:p>
        </p:txBody>
      </p:sp>
      <p:pic>
        <p:nvPicPr>
          <p:cNvPr id="4" name="Picture 4" descr="Centre national de la recherche scientifique — Wikipédia">
            <a:extLst>
              <a:ext uri="{FF2B5EF4-FFF2-40B4-BE49-F238E27FC236}">
                <a16:creationId xmlns:a16="http://schemas.microsoft.com/office/drawing/2014/main" id="{7CE2470E-BD41-4E7D-A15B-3216450BC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2900" y="125225"/>
            <a:ext cx="658154" cy="658154"/>
          </a:xfrm>
          <a:prstGeom prst="rect">
            <a:avLst/>
          </a:prstGeom>
          <a:noFill/>
        </p:spPr>
      </p:pic>
      <p:pic>
        <p:nvPicPr>
          <p:cNvPr id="5" name="Picture 8" descr="Fichier:Logo Sorbonne Université.png — Wikipédia">
            <a:extLst>
              <a:ext uri="{FF2B5EF4-FFF2-40B4-BE49-F238E27FC236}">
                <a16:creationId xmlns:a16="http://schemas.microsoft.com/office/drawing/2014/main" id="{730BA201-286D-4283-9082-82C32C10F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8663" y="161540"/>
            <a:ext cx="1415337" cy="577013"/>
          </a:xfrm>
          <a:prstGeom prst="rect">
            <a:avLst/>
          </a:prstGeom>
          <a:noFill/>
        </p:spPr>
      </p:pic>
      <p:pic>
        <p:nvPicPr>
          <p:cNvPr id="6" name="Picture 6" descr="Laboratoire Jean Perrin">
            <a:extLst>
              <a:ext uri="{FF2B5EF4-FFF2-40B4-BE49-F238E27FC236}">
                <a16:creationId xmlns:a16="http://schemas.microsoft.com/office/drawing/2014/main" id="{3F41D687-DC75-4B96-B818-65D769CD8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32" y="174828"/>
            <a:ext cx="2366088" cy="563726"/>
          </a:xfrm>
          <a:prstGeom prst="rect">
            <a:avLst/>
          </a:prstGeom>
          <a:noFill/>
        </p:spPr>
      </p:pic>
      <p:pic>
        <p:nvPicPr>
          <p:cNvPr id="7" name="Picture 2" descr="Consultation par auteur - Institut de Biologie Paris Seine">
            <a:extLst>
              <a:ext uri="{FF2B5EF4-FFF2-40B4-BE49-F238E27FC236}">
                <a16:creationId xmlns:a16="http://schemas.microsoft.com/office/drawing/2014/main" id="{60487739-7AB5-4FD0-BF8B-0DC66DB1B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82745" y="219653"/>
            <a:ext cx="1297529" cy="5189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6555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C5E5914-E36E-457D-941A-CC9908878CB6}"/>
              </a:ext>
            </a:extLst>
          </p:cNvPr>
          <p:cNvSpPr txBox="1"/>
          <p:nvPr/>
        </p:nvSpPr>
        <p:spPr>
          <a:xfrm>
            <a:off x="0" y="246185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/>
              <a:t>Adhesion</a:t>
            </a:r>
            <a:r>
              <a:rPr lang="fr-FR" sz="4000" dirty="0"/>
              <a:t> in tissues </a:t>
            </a:r>
            <a:r>
              <a:rPr lang="fr-FR" sz="4000" dirty="0" err="1"/>
              <a:t>mechanics</a:t>
            </a:r>
            <a:r>
              <a:rPr lang="fr-FR" sz="4000" dirty="0"/>
              <a:t> &amp; </a:t>
            </a:r>
            <a:r>
              <a:rPr lang="fr-FR" sz="4000" dirty="0" err="1"/>
              <a:t>morphogenesis</a:t>
            </a:r>
            <a:endParaRPr lang="en-US" sz="4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3DE1939-3F5A-42F7-826C-DA4E01EDE222}"/>
              </a:ext>
            </a:extLst>
          </p:cNvPr>
          <p:cNvSpPr txBox="1"/>
          <p:nvPr/>
        </p:nvSpPr>
        <p:spPr>
          <a:xfrm>
            <a:off x="413657" y="1508249"/>
            <a:ext cx="8316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See</a:t>
            </a:r>
            <a:r>
              <a:rPr lang="fr-FR" sz="1600" dirty="0"/>
              <a:t> </a:t>
            </a:r>
            <a:r>
              <a:rPr lang="fr-FR" sz="1600" dirty="0" err="1"/>
              <a:t>review</a:t>
            </a:r>
            <a:r>
              <a:rPr lang="fr-FR" sz="1600" dirty="0"/>
              <a:t> [</a:t>
            </a:r>
            <a:r>
              <a:rPr lang="fr-FR" sz="1600" dirty="0" err="1"/>
              <a:t>Montel</a:t>
            </a:r>
            <a:r>
              <a:rPr lang="fr-FR" sz="1600" dirty="0"/>
              <a:t>, Guigue &amp; Pontani, </a:t>
            </a:r>
            <a:r>
              <a:rPr lang="fr-FR" sz="1600" dirty="0" err="1"/>
              <a:t>Frontiers</a:t>
            </a:r>
            <a:r>
              <a:rPr lang="fr-FR" sz="1600" dirty="0"/>
              <a:t> in </a:t>
            </a:r>
            <a:r>
              <a:rPr lang="fr-FR" sz="1600" dirty="0" err="1"/>
              <a:t>Physics</a:t>
            </a:r>
            <a:r>
              <a:rPr lang="fr-FR" sz="1600" dirty="0"/>
              <a:t>, 2022] </a:t>
            </a:r>
            <a:endParaRPr lang="en-US" sz="16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FABC069-A95D-4742-B80C-1E1C2BA9D477}"/>
              </a:ext>
            </a:extLst>
          </p:cNvPr>
          <p:cNvSpPr txBox="1"/>
          <p:nvPr/>
        </p:nvSpPr>
        <p:spPr>
          <a:xfrm>
            <a:off x="272033" y="5576384"/>
            <a:ext cx="85999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cs typeface="Calibri" pitchFamily="34" charset="0"/>
              </a:rPr>
              <a:t>Are applied forces and adhesion enough to induce the emergence of organization in tissues?</a:t>
            </a:r>
            <a:r>
              <a:rPr lang="fr-FR" sz="2400" b="1" dirty="0">
                <a:cs typeface="Calibri" pitchFamily="34" charset="0"/>
              </a:rPr>
              <a:t>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B002877C-2BDF-44E6-B545-6F5785ADE73F}"/>
              </a:ext>
            </a:extLst>
          </p:cNvPr>
          <p:cNvGrpSpPr/>
          <p:nvPr/>
        </p:nvGrpSpPr>
        <p:grpSpPr>
          <a:xfrm>
            <a:off x="299361" y="3889364"/>
            <a:ext cx="8844639" cy="1342526"/>
            <a:chOff x="299361" y="4364153"/>
            <a:chExt cx="8844639" cy="134252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75F1CE-8510-4171-AF6C-918BEC4892D5}"/>
                </a:ext>
              </a:extLst>
            </p:cNvPr>
            <p:cNvSpPr/>
            <p:nvPr/>
          </p:nvSpPr>
          <p:spPr>
            <a:xfrm>
              <a:off x="3903785" y="5392051"/>
              <a:ext cx="255614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[Foty et al., </a:t>
              </a:r>
              <a:r>
                <a:rPr lang="fr-FR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Rev</a:t>
              </a:r>
              <a:r>
                <a:rPr lang="fr-FR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. Dev. Biol., 2021]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B703090-5B42-421B-944D-2273FF720915}"/>
                </a:ext>
              </a:extLst>
            </p:cNvPr>
            <p:cNvSpPr txBox="1"/>
            <p:nvPr/>
          </p:nvSpPr>
          <p:spPr>
            <a:xfrm>
              <a:off x="3903785" y="4364153"/>
              <a:ext cx="52402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600" b="1" dirty="0"/>
                <a:t>In vitro, cell types organize according to their intercellular adhesion :</a:t>
              </a:r>
            </a:p>
            <a:p>
              <a:r>
                <a:rPr lang="en-US" sz="1600" dirty="0"/>
                <a:t>Analogy with fluids: red cells adhere more i.e. they have a higher surface tension → surface minimization at the core.</a:t>
              </a:r>
              <a:endParaRPr lang="en-US" sz="1600" b="1" dirty="0"/>
            </a:p>
          </p:txBody>
        </p: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350427D3-7CB4-457C-9E02-11FE01C824CB}"/>
                </a:ext>
              </a:extLst>
            </p:cNvPr>
            <p:cNvGrpSpPr/>
            <p:nvPr/>
          </p:nvGrpSpPr>
          <p:grpSpPr>
            <a:xfrm>
              <a:off x="299361" y="4364153"/>
              <a:ext cx="3533379" cy="1342526"/>
              <a:chOff x="299361" y="4364153"/>
              <a:chExt cx="3533379" cy="1342526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FFA2B8DE-973B-4416-B751-E5EE3FD4AC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58139" b="265"/>
              <a:stretch/>
            </p:blipFill>
            <p:spPr>
              <a:xfrm>
                <a:off x="399792" y="4410679"/>
                <a:ext cx="1683070" cy="1296000"/>
              </a:xfrm>
              <a:prstGeom prst="rect">
                <a:avLst/>
              </a:prstGeom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E06603B9-B7E1-4E0B-A057-5BFEC26A54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54" t="-105" r="208" b="368"/>
              <a:stretch/>
            </p:blipFill>
            <p:spPr>
              <a:xfrm>
                <a:off x="2105519" y="4410679"/>
                <a:ext cx="1617836" cy="1296000"/>
              </a:xfrm>
              <a:prstGeom prst="rect">
                <a:avLst/>
              </a:prstGeom>
            </p:spPr>
          </p:pic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50D0CEB1-37DB-4D8D-A992-050690792765}"/>
                  </a:ext>
                </a:extLst>
              </p:cNvPr>
              <p:cNvSpPr txBox="1"/>
              <p:nvPr/>
            </p:nvSpPr>
            <p:spPr>
              <a:xfrm>
                <a:off x="1575241" y="4364153"/>
                <a:ext cx="6025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chemeClr val="bg1"/>
                    </a:solidFill>
                  </a:rPr>
                  <a:t>2.5h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FB6F1D3-AFA2-43D2-BE2E-9CBCA0861C05}"/>
                  </a:ext>
                </a:extLst>
              </p:cNvPr>
              <p:cNvSpPr txBox="1"/>
              <p:nvPr/>
            </p:nvSpPr>
            <p:spPr>
              <a:xfrm>
                <a:off x="3230196" y="4364153"/>
                <a:ext cx="6025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chemeClr val="bg1"/>
                    </a:solidFill>
                  </a:rPr>
                  <a:t>24h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5C77DDF4-BE7B-4995-ACA4-931ED6669EC3}"/>
                  </a:ext>
                </a:extLst>
              </p:cNvPr>
              <p:cNvSpPr txBox="1"/>
              <p:nvPr/>
            </p:nvSpPr>
            <p:spPr>
              <a:xfrm>
                <a:off x="299361" y="5392051"/>
                <a:ext cx="7163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dirty="0">
                    <a:solidFill>
                      <a:schemeClr val="bg1"/>
                    </a:solidFill>
                  </a:rPr>
                  <a:t>150µm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9AB191F1-8547-4915-BB57-5D92DEF778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6904" y="5638249"/>
                <a:ext cx="468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5FCA828-A012-4F03-8FD7-294736F3DD34}"/>
              </a:ext>
            </a:extLst>
          </p:cNvPr>
          <p:cNvGrpSpPr/>
          <p:nvPr/>
        </p:nvGrpSpPr>
        <p:grpSpPr>
          <a:xfrm>
            <a:off x="318411" y="2145827"/>
            <a:ext cx="8620231" cy="1328466"/>
            <a:chOff x="318411" y="2805257"/>
            <a:chExt cx="8620231" cy="1328466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F25E9434-8687-4E2C-A8FE-6650273B3BAD}"/>
                </a:ext>
              </a:extLst>
            </p:cNvPr>
            <p:cNvSpPr txBox="1"/>
            <p:nvPr/>
          </p:nvSpPr>
          <p:spPr>
            <a:xfrm>
              <a:off x="318411" y="2807771"/>
              <a:ext cx="524021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1600" b="1" dirty="0"/>
                <a:t>Tissue remodeling under external forces </a:t>
              </a:r>
              <a:r>
                <a:rPr lang="en-US" sz="1600" dirty="0"/>
                <a:t>:</a:t>
              </a:r>
            </a:p>
            <a:p>
              <a:r>
                <a:rPr lang="en-US" sz="1600" dirty="0"/>
                <a:t>During germ-band extension the tissues is elongated by extrinsic forces, short time scale (no signaling)</a:t>
              </a:r>
            </a:p>
            <a:p>
              <a:r>
                <a:rPr lang="en-US" sz="1600" dirty="0"/>
                <a:t>→ The </a:t>
              </a:r>
              <a:r>
                <a:rPr lang="en-US" sz="1600" dirty="0" err="1"/>
                <a:t>elasto</a:t>
              </a:r>
              <a:r>
                <a:rPr lang="en-US" sz="1600" dirty="0"/>
                <a:t>-plastic response of the tissue can be studied in a soft matter framework</a:t>
              </a: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A412031-8FEF-4060-812C-99B2421D8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5763" y="2805257"/>
              <a:ext cx="3502879" cy="13284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479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4533F5FF-C9F4-47BE-A759-5FE55F990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767" y="2162730"/>
            <a:ext cx="5040000" cy="65610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6612986-BC9D-4A7F-AD82-0584AF335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767" y="2162730"/>
            <a:ext cx="5040000" cy="65610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06917C4-64AA-44F0-B48E-AD6E31FF1BF1}"/>
              </a:ext>
            </a:extLst>
          </p:cNvPr>
          <p:cNvSpPr txBox="1"/>
          <p:nvPr/>
        </p:nvSpPr>
        <p:spPr>
          <a:xfrm>
            <a:off x="0" y="24618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System – Biomimetic </a:t>
            </a:r>
            <a:r>
              <a:rPr lang="fr-FR" sz="4000" dirty="0" err="1"/>
              <a:t>adhesive</a:t>
            </a:r>
            <a:r>
              <a:rPr lang="fr-FR" sz="4000" dirty="0"/>
              <a:t> </a:t>
            </a:r>
            <a:r>
              <a:rPr lang="fr-FR" sz="4000" dirty="0" err="1"/>
              <a:t>emulsion</a:t>
            </a:r>
            <a:endParaRPr lang="en-US" sz="4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24550B-736D-41C3-8003-01F332C00CF8}"/>
              </a:ext>
            </a:extLst>
          </p:cNvPr>
          <p:cNvSpPr txBox="1"/>
          <p:nvPr/>
        </p:nvSpPr>
        <p:spPr>
          <a:xfrm>
            <a:off x="378580" y="1038678"/>
            <a:ext cx="833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trike="noStrike" spc="-1" dirty="0">
                <a:solidFill>
                  <a:srgbClr val="000000"/>
                </a:solidFill>
              </a:rPr>
              <a:t>Deformable oil droplets (</a:t>
            </a:r>
            <a:r>
              <a:rPr lang="en-US" sz="1600" b="0" i="0" u="none" strike="noStrike" dirty="0">
                <a:effectLst/>
              </a:rPr>
              <a:t>Ø=30µm)</a:t>
            </a:r>
            <a:r>
              <a:rPr lang="en-US" strike="noStrike" spc="-1" dirty="0">
                <a:solidFill>
                  <a:srgbClr val="000000"/>
                </a:solidFill>
              </a:rPr>
              <a:t> stabilized with </a:t>
            </a:r>
            <a:r>
              <a:rPr lang="en-US" spc="-1" dirty="0">
                <a:solidFill>
                  <a:srgbClr val="000000"/>
                </a:solidFill>
              </a:rPr>
              <a:t>phospholipids diffusing on the surface and </a:t>
            </a:r>
            <a:r>
              <a:rPr lang="en-US" strike="noStrike" spc="-1" dirty="0">
                <a:solidFill>
                  <a:srgbClr val="000000"/>
                </a:solidFill>
              </a:rPr>
              <a:t>decorated with complementary DNA strands.</a:t>
            </a:r>
            <a:endParaRPr lang="en-US" strike="noStrike" spc="-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C928BF-668C-495C-BA1E-3BABCD748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64" y="1758029"/>
            <a:ext cx="2631259" cy="1570542"/>
          </a:xfrm>
          <a:prstGeom prst="rect">
            <a:avLst/>
          </a:prstGeom>
        </p:spPr>
      </p:pic>
      <p:grpSp>
        <p:nvGrpSpPr>
          <p:cNvPr id="52" name="Groupe 51">
            <a:extLst>
              <a:ext uri="{FF2B5EF4-FFF2-40B4-BE49-F238E27FC236}">
                <a16:creationId xmlns:a16="http://schemas.microsoft.com/office/drawing/2014/main" id="{CD158D0B-E0DC-4FF5-AA5E-D37AE94E3F30}"/>
              </a:ext>
            </a:extLst>
          </p:cNvPr>
          <p:cNvGrpSpPr/>
          <p:nvPr/>
        </p:nvGrpSpPr>
        <p:grpSpPr>
          <a:xfrm>
            <a:off x="-150227" y="3575815"/>
            <a:ext cx="2997225" cy="3079255"/>
            <a:chOff x="-239882" y="3639539"/>
            <a:chExt cx="2997225" cy="307925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B93CB2A-326C-4573-8407-5B9FDDAE0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2" t="10919" r="2300" b="14499"/>
            <a:stretch/>
          </p:blipFill>
          <p:spPr>
            <a:xfrm>
              <a:off x="420642" y="5361739"/>
              <a:ext cx="1688783" cy="1008000"/>
            </a:xfrm>
            <a:prstGeom prst="rect">
              <a:avLst/>
            </a:prstGeom>
          </p:spPr>
        </p:pic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0764C44C-567E-49F9-9839-CFAEA0FD0D49}"/>
                </a:ext>
              </a:extLst>
            </p:cNvPr>
            <p:cNvCxnSpPr>
              <a:cxnSpLocks/>
            </p:cNvCxnSpPr>
            <p:nvPr/>
          </p:nvCxnSpPr>
          <p:spPr>
            <a:xfrm>
              <a:off x="1913555" y="4685379"/>
              <a:ext cx="0" cy="62065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D9FBD46-897E-422F-A978-8031F7534A08}"/>
                </a:ext>
              </a:extLst>
            </p:cNvPr>
            <p:cNvSpPr txBox="1"/>
            <p:nvPr/>
          </p:nvSpPr>
          <p:spPr>
            <a:xfrm>
              <a:off x="340671" y="4747643"/>
              <a:ext cx="148387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strike="noStrike" spc="-1" dirty="0">
                  <a:solidFill>
                    <a:srgbClr val="000000"/>
                  </a:solidFill>
                </a:rPr>
                <a:t>Surface diffusion over few minutes</a:t>
              </a:r>
              <a:endParaRPr lang="en-US" sz="1400" strike="noStrike" spc="-1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38CFEF0-88C1-4D60-BBBE-1E7EAA28A05A}"/>
                </a:ext>
              </a:extLst>
            </p:cNvPr>
            <p:cNvSpPr txBox="1"/>
            <p:nvPr/>
          </p:nvSpPr>
          <p:spPr>
            <a:xfrm>
              <a:off x="-239882" y="6411017"/>
              <a:ext cx="29972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fr-FR" sz="1400" spc="-1" dirty="0">
                  <a:solidFill>
                    <a:srgbClr val="000000"/>
                  </a:solidFill>
                </a:rPr>
                <a:t>S</a:t>
              </a:r>
              <a:r>
                <a:rPr lang="en-US" sz="1400" spc="-1" dirty="0" err="1">
                  <a:solidFill>
                    <a:srgbClr val="000000"/>
                  </a:solidFill>
                </a:rPr>
                <a:t>trong</a:t>
              </a:r>
              <a:r>
                <a:rPr lang="en-US" sz="1400" spc="-1" dirty="0">
                  <a:solidFill>
                    <a:srgbClr val="000000"/>
                  </a:solidFill>
                </a:rPr>
                <a:t> adhesion at the contact zone</a:t>
              </a:r>
              <a:endParaRPr lang="en-US" sz="1400" strike="noStrike" spc="-1" dirty="0">
                <a:solidFill>
                  <a:srgbClr val="000000"/>
                </a:solidFill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73AE1E6-ACC4-48AC-8BE2-8021A4BFA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" t="8402" r="3304" b="14991"/>
            <a:stretch/>
          </p:blipFill>
          <p:spPr>
            <a:xfrm>
              <a:off x="420642" y="3639539"/>
              <a:ext cx="1676178" cy="100800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12FF923-DB8E-4922-98C9-5EE1A46E35A8}"/>
                </a:ext>
              </a:extLst>
            </p:cNvPr>
            <p:cNvSpPr txBox="1"/>
            <p:nvPr/>
          </p:nvSpPr>
          <p:spPr>
            <a:xfrm>
              <a:off x="319087" y="3672028"/>
              <a:ext cx="6435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chemeClr val="bg1"/>
                  </a:solidFill>
                </a:rPr>
                <a:t>15µm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81C74D47-EDDA-4EC9-B2E7-AB9793EA1E3E}"/>
                </a:ext>
              </a:extLst>
            </p:cNvPr>
            <p:cNvCxnSpPr>
              <a:cxnSpLocks/>
            </p:cNvCxnSpPr>
            <p:nvPr/>
          </p:nvCxnSpPr>
          <p:spPr>
            <a:xfrm>
              <a:off x="460882" y="3695747"/>
              <a:ext cx="36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Légende : encadrée à une bordure 20">
            <a:extLst>
              <a:ext uri="{FF2B5EF4-FFF2-40B4-BE49-F238E27FC236}">
                <a16:creationId xmlns:a16="http://schemas.microsoft.com/office/drawing/2014/main" id="{093D0A33-83AA-4FA5-BC2A-14DBC79D7DCF}"/>
              </a:ext>
            </a:extLst>
          </p:cNvPr>
          <p:cNvSpPr/>
          <p:nvPr/>
        </p:nvSpPr>
        <p:spPr>
          <a:xfrm rot="5400000">
            <a:off x="3151742" y="2920380"/>
            <a:ext cx="287307" cy="429133"/>
          </a:xfrm>
          <a:prstGeom prst="accentCallout1">
            <a:avLst>
              <a:gd name="adj1" fmla="val 72531"/>
              <a:gd name="adj2" fmla="val -8333"/>
              <a:gd name="adj3" fmla="val -60190"/>
              <a:gd name="adj4" fmla="val -15017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DSPE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2" name="Légende : encadrée à une bordure 21">
            <a:extLst>
              <a:ext uri="{FF2B5EF4-FFF2-40B4-BE49-F238E27FC236}">
                <a16:creationId xmlns:a16="http://schemas.microsoft.com/office/drawing/2014/main" id="{D67CE2B2-361E-4824-8B40-107E013EA33B}"/>
              </a:ext>
            </a:extLst>
          </p:cNvPr>
          <p:cNvSpPr/>
          <p:nvPr/>
        </p:nvSpPr>
        <p:spPr>
          <a:xfrm rot="5400000">
            <a:off x="3819525" y="2859504"/>
            <a:ext cx="287307" cy="550886"/>
          </a:xfrm>
          <a:prstGeom prst="accentCallout1">
            <a:avLst>
              <a:gd name="adj1" fmla="val 72531"/>
              <a:gd name="adj2" fmla="val -8333"/>
              <a:gd name="adj3" fmla="val 31589"/>
              <a:gd name="adj4" fmla="val -1474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PEG</a:t>
            </a:r>
            <a:r>
              <a:rPr lang="fr-FR" sz="1200" b="1" baseline="-25000" dirty="0">
                <a:solidFill>
                  <a:schemeClr val="tx1"/>
                </a:solidFill>
              </a:rPr>
              <a:t>2000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B10975-FEEB-4B2D-8AD0-D72906EAC614}"/>
              </a:ext>
            </a:extLst>
          </p:cNvPr>
          <p:cNvSpPr/>
          <p:nvPr/>
        </p:nvSpPr>
        <p:spPr>
          <a:xfrm>
            <a:off x="5042378" y="2328452"/>
            <a:ext cx="684305" cy="329431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égende : encadrée à une bordure 23">
            <a:extLst>
              <a:ext uri="{FF2B5EF4-FFF2-40B4-BE49-F238E27FC236}">
                <a16:creationId xmlns:a16="http://schemas.microsoft.com/office/drawing/2014/main" id="{BBD11337-AFAF-47D4-9CD9-C0901D24109F}"/>
              </a:ext>
            </a:extLst>
          </p:cNvPr>
          <p:cNvSpPr/>
          <p:nvPr/>
        </p:nvSpPr>
        <p:spPr>
          <a:xfrm rot="5400000">
            <a:off x="4680355" y="2735296"/>
            <a:ext cx="287307" cy="799302"/>
          </a:xfrm>
          <a:prstGeom prst="accentCallout1">
            <a:avLst>
              <a:gd name="adj1" fmla="val 51364"/>
              <a:gd name="adj2" fmla="val -8334"/>
              <a:gd name="adj3" fmla="val -13435"/>
              <a:gd name="adj4" fmla="val -11734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BACKBONE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FEB875-CB0B-45E6-9273-E538BD6E0FAD}"/>
              </a:ext>
            </a:extLst>
          </p:cNvPr>
          <p:cNvSpPr/>
          <p:nvPr/>
        </p:nvSpPr>
        <p:spPr>
          <a:xfrm>
            <a:off x="5728176" y="2328452"/>
            <a:ext cx="490368" cy="329431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égende : encadrée à une bordure 25">
            <a:extLst>
              <a:ext uri="{FF2B5EF4-FFF2-40B4-BE49-F238E27FC236}">
                <a16:creationId xmlns:a16="http://schemas.microsoft.com/office/drawing/2014/main" id="{A0E5A4E1-2922-4D32-9CDB-6AA6A692294C}"/>
              </a:ext>
            </a:extLst>
          </p:cNvPr>
          <p:cNvSpPr/>
          <p:nvPr/>
        </p:nvSpPr>
        <p:spPr>
          <a:xfrm rot="5400000">
            <a:off x="5851505" y="2554969"/>
            <a:ext cx="348580" cy="1257316"/>
          </a:xfrm>
          <a:prstGeom prst="accentCallout1">
            <a:avLst>
              <a:gd name="adj1" fmla="val 38617"/>
              <a:gd name="adj2" fmla="val -12432"/>
              <a:gd name="adj3" fmla="val 54574"/>
              <a:gd name="adj4" fmla="val -10405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COMPLEMENTARY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sz="1200" b="1" dirty="0">
                <a:solidFill>
                  <a:schemeClr val="tx1"/>
                </a:solidFill>
              </a:rPr>
              <a:t>SEQUENCES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Légende : encadrée à une bordure 26">
            <a:extLst>
              <a:ext uri="{FF2B5EF4-FFF2-40B4-BE49-F238E27FC236}">
                <a16:creationId xmlns:a16="http://schemas.microsoft.com/office/drawing/2014/main" id="{AF58B825-12C6-4BCB-B0B6-268D300A89A9}"/>
              </a:ext>
            </a:extLst>
          </p:cNvPr>
          <p:cNvSpPr/>
          <p:nvPr/>
        </p:nvSpPr>
        <p:spPr>
          <a:xfrm rot="5400000">
            <a:off x="7215781" y="2633514"/>
            <a:ext cx="287307" cy="1002866"/>
          </a:xfrm>
          <a:prstGeom prst="accentCallout1">
            <a:avLst>
              <a:gd name="adj1" fmla="val 48615"/>
              <a:gd name="adj2" fmla="val -8336"/>
              <a:gd name="adj3" fmla="val 59722"/>
              <a:gd name="adj4" fmla="val -18365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STREPTAVIDIN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8" name="Légende : encadrée à une bordure 27">
            <a:extLst>
              <a:ext uri="{FF2B5EF4-FFF2-40B4-BE49-F238E27FC236}">
                <a16:creationId xmlns:a16="http://schemas.microsoft.com/office/drawing/2014/main" id="{EC91B6FC-DA18-49FA-B613-A9AC1AE4B465}"/>
              </a:ext>
            </a:extLst>
          </p:cNvPr>
          <p:cNvSpPr/>
          <p:nvPr/>
        </p:nvSpPr>
        <p:spPr>
          <a:xfrm rot="5400000">
            <a:off x="8309187" y="2743472"/>
            <a:ext cx="287307" cy="779858"/>
          </a:xfrm>
          <a:prstGeom prst="accentCallout1">
            <a:avLst>
              <a:gd name="adj1" fmla="val 72531"/>
              <a:gd name="adj2" fmla="val -8333"/>
              <a:gd name="adj3" fmla="val 160027"/>
              <a:gd name="adj4" fmla="val -18109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BIOTIN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60A01C1D-AA0B-4166-BBCC-C4489C5C95FC}"/>
              </a:ext>
            </a:extLst>
          </p:cNvPr>
          <p:cNvCxnSpPr>
            <a:cxnSpLocks/>
          </p:cNvCxnSpPr>
          <p:nvPr/>
        </p:nvCxnSpPr>
        <p:spPr>
          <a:xfrm>
            <a:off x="3866597" y="2232272"/>
            <a:ext cx="2389592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BFE391AF-967E-4E78-BE00-0BD99DD332B1}"/>
              </a:ext>
            </a:extLst>
          </p:cNvPr>
          <p:cNvSpPr txBox="1"/>
          <p:nvPr/>
        </p:nvSpPr>
        <p:spPr>
          <a:xfrm>
            <a:off x="4558387" y="1851219"/>
            <a:ext cx="1030851" cy="437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strike="noStrike" spc="-1" dirty="0">
                <a:solidFill>
                  <a:srgbClr val="000000"/>
                </a:solidFill>
              </a:rPr>
              <a:t>~</a:t>
            </a:r>
            <a:r>
              <a:rPr lang="fr-FR" sz="2400" b="1" strike="noStrike" spc="-1" dirty="0">
                <a:solidFill>
                  <a:srgbClr val="000000"/>
                </a:solidFill>
              </a:rPr>
              <a:t> </a:t>
            </a:r>
            <a:r>
              <a:rPr lang="fr-FR" sz="1600" b="1" strike="noStrike" spc="-1" dirty="0">
                <a:solidFill>
                  <a:srgbClr val="000000"/>
                </a:solidFill>
              </a:rPr>
              <a:t>60</a:t>
            </a:r>
            <a:r>
              <a:rPr lang="fr-FR" sz="2400" b="1" strike="noStrike" spc="-1" dirty="0">
                <a:solidFill>
                  <a:srgbClr val="000000"/>
                </a:solidFill>
              </a:rPr>
              <a:t> </a:t>
            </a:r>
            <a:r>
              <a:rPr lang="fr-FR" sz="1600" b="1" strike="noStrike" spc="-1" dirty="0">
                <a:solidFill>
                  <a:srgbClr val="000000"/>
                </a:solidFill>
              </a:rPr>
              <a:t>nm</a:t>
            </a:r>
            <a:endParaRPr lang="en-US" sz="2400" b="1" dirty="0"/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FC9BF994-9571-41F5-942E-8E3F8D3F81D0}"/>
              </a:ext>
            </a:extLst>
          </p:cNvPr>
          <p:cNvGrpSpPr/>
          <p:nvPr/>
        </p:nvGrpSpPr>
        <p:grpSpPr>
          <a:xfrm>
            <a:off x="3009839" y="3735713"/>
            <a:ext cx="5832927" cy="2692670"/>
            <a:chOff x="3143250" y="3962400"/>
            <a:chExt cx="5832927" cy="2692670"/>
          </a:xfrm>
        </p:grpSpPr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82008B7C-A502-4BC8-8794-0E23EF0808A6}"/>
                </a:ext>
              </a:extLst>
            </p:cNvPr>
            <p:cNvSpPr txBox="1"/>
            <p:nvPr/>
          </p:nvSpPr>
          <p:spPr>
            <a:xfrm>
              <a:off x="3214241" y="4057270"/>
              <a:ext cx="544243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600" strike="noStrike" spc="-1" dirty="0">
                  <a:solidFill>
                    <a:srgbClr val="000000"/>
                  </a:solidFill>
                </a:rPr>
                <a:t>Use of palindromic (self-adhering) DNA sequence in order to introduce a differential of adhesion</a:t>
              </a:r>
              <a:endParaRPr lang="en-US" sz="1600" spc="-1" dirty="0">
                <a:solidFill>
                  <a:srgbClr val="000000"/>
                </a:solidFill>
              </a:endParaRPr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55A04774-E995-4FB3-92EF-5652517A18A0}"/>
                </a:ext>
              </a:extLst>
            </p:cNvPr>
            <p:cNvGrpSpPr/>
            <p:nvPr/>
          </p:nvGrpSpPr>
          <p:grpSpPr>
            <a:xfrm>
              <a:off x="3261698" y="4737599"/>
              <a:ext cx="2860199" cy="1455417"/>
              <a:chOff x="3299007" y="4642045"/>
              <a:chExt cx="2860199" cy="1455417"/>
            </a:xfrm>
          </p:grpSpPr>
          <p:pic>
            <p:nvPicPr>
              <p:cNvPr id="62" name="Image 61">
                <a:extLst>
                  <a:ext uri="{FF2B5EF4-FFF2-40B4-BE49-F238E27FC236}">
                    <a16:creationId xmlns:a16="http://schemas.microsoft.com/office/drawing/2014/main" id="{FCC7A576-7F45-4A13-8A5F-896C2117C5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630" r="34711" b="19608"/>
              <a:stretch/>
            </p:blipFill>
            <p:spPr>
              <a:xfrm>
                <a:off x="4695663" y="4642045"/>
                <a:ext cx="1463543" cy="1455417"/>
              </a:xfrm>
              <a:prstGeom prst="rect">
                <a:avLst/>
              </a:prstGeom>
            </p:spPr>
          </p:pic>
          <p:pic>
            <p:nvPicPr>
              <p:cNvPr id="63" name="Image 62">
                <a:extLst>
                  <a:ext uri="{FF2B5EF4-FFF2-40B4-BE49-F238E27FC236}">
                    <a16:creationId xmlns:a16="http://schemas.microsoft.com/office/drawing/2014/main" id="{0DA54335-B786-430C-B9C6-13A5E5EF10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985" b="19608"/>
              <a:stretch/>
            </p:blipFill>
            <p:spPr>
              <a:xfrm>
                <a:off x="3299007" y="4642045"/>
                <a:ext cx="1432772" cy="1455417"/>
              </a:xfrm>
              <a:prstGeom prst="rect">
                <a:avLst/>
              </a:prstGeom>
            </p:spPr>
          </p:pic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869EC23-B66E-4F3F-A3CD-A3902304123F}"/>
                </a:ext>
              </a:extLst>
            </p:cNvPr>
            <p:cNvSpPr txBox="1"/>
            <p:nvPr/>
          </p:nvSpPr>
          <p:spPr>
            <a:xfrm>
              <a:off x="4102571" y="6258181"/>
              <a:ext cx="1178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2100"/>
                  </a:solidFill>
                </a:rPr>
                <a:t>Eb</a:t>
              </a:r>
              <a:r>
                <a:rPr lang="en-US" b="1" baseline="-25000" dirty="0">
                  <a:solidFill>
                    <a:srgbClr val="FF2100"/>
                  </a:solidFill>
                </a:rPr>
                <a:t>1</a:t>
              </a:r>
              <a:r>
                <a:rPr lang="en-US" b="1" dirty="0"/>
                <a:t>  &gt; </a:t>
              </a:r>
              <a:r>
                <a:rPr lang="en-US" b="1" dirty="0">
                  <a:solidFill>
                    <a:srgbClr val="00B400"/>
                  </a:solidFill>
                </a:rPr>
                <a:t>EB</a:t>
              </a:r>
              <a:r>
                <a:rPr lang="en-US" b="1" baseline="-25000" dirty="0">
                  <a:solidFill>
                    <a:srgbClr val="00B400"/>
                  </a:solidFill>
                </a:rPr>
                <a:t>2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DB95FFDC-2957-44DC-B36E-C06044B4E64F}"/>
                </a:ext>
              </a:extLst>
            </p:cNvPr>
            <p:cNvSpPr txBox="1"/>
            <p:nvPr/>
          </p:nvSpPr>
          <p:spPr>
            <a:xfrm>
              <a:off x="6389600" y="4658714"/>
              <a:ext cx="25347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600" dirty="0"/>
                <a:t>Tune :</a:t>
              </a:r>
            </a:p>
            <a:p>
              <a:r>
                <a:rPr lang="en-US" sz="1600" dirty="0"/>
                <a:t>Adhesion differential (</a:t>
              </a:r>
              <a:r>
                <a:rPr lang="el-GR" sz="1600" spc="-1" dirty="0">
                  <a:solidFill>
                    <a:srgbClr val="000000"/>
                  </a:solidFill>
                </a:rPr>
                <a:t>Δ</a:t>
              </a:r>
              <a:r>
                <a:rPr lang="fr-FR" sz="1600" spc="-1" dirty="0">
                  <a:solidFill>
                    <a:srgbClr val="000000"/>
                  </a:solidFill>
                </a:rPr>
                <a:t>Eb)</a:t>
              </a:r>
              <a:endParaRPr lang="en-US" sz="1600" dirty="0"/>
            </a:p>
            <a:p>
              <a:r>
                <a:rPr lang="en-US" sz="1600" dirty="0"/>
                <a:t>Global binding energy (</a:t>
              </a:r>
              <a:r>
                <a:rPr lang="el-GR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Σ</a:t>
              </a:r>
              <a:r>
                <a:rPr lang="en-US" sz="1600" dirty="0"/>
                <a:t>Eb)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77F92602-0372-4CAB-9B2E-C8C1CA5DC81F}"/>
                </a:ext>
              </a:extLst>
            </p:cNvPr>
            <p:cNvSpPr txBox="1"/>
            <p:nvPr/>
          </p:nvSpPr>
          <p:spPr>
            <a:xfrm>
              <a:off x="6091126" y="5802015"/>
              <a:ext cx="2818548" cy="738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P0 vs P14 :  </a:t>
              </a:r>
              <a:r>
                <a:rPr lang="fr-FR" sz="1400" dirty="0" err="1">
                  <a:latin typeface="Symbol" panose="05050102010706020507" pitchFamily="18" charset="2"/>
                </a:rPr>
                <a:t>D</a:t>
              </a:r>
              <a:r>
                <a:rPr lang="fr-FR" sz="1400" dirty="0" err="1"/>
                <a:t>Eb</a:t>
              </a:r>
              <a:r>
                <a:rPr lang="fr-FR" sz="1400" dirty="0"/>
                <a:t> = 14 bp</a:t>
              </a:r>
            </a:p>
            <a:p>
              <a:r>
                <a:rPr lang="fr-FR" sz="1400" dirty="0"/>
                <a:t>P0 vs P10 :  </a:t>
              </a:r>
              <a:r>
                <a:rPr lang="fr-FR" sz="1400" dirty="0" err="1">
                  <a:latin typeface="Symbol" panose="05050102010706020507" pitchFamily="18" charset="2"/>
                </a:rPr>
                <a:t>D</a:t>
              </a:r>
              <a:r>
                <a:rPr lang="fr-FR" sz="1400" dirty="0" err="1"/>
                <a:t>Eb</a:t>
              </a:r>
              <a:r>
                <a:rPr lang="fr-FR" sz="1400" dirty="0"/>
                <a:t> = 10 bp</a:t>
              </a:r>
            </a:p>
            <a:p>
              <a:r>
                <a:rPr lang="fr-FR" sz="1400" dirty="0"/>
                <a:t>P6 vs P10 :  </a:t>
              </a:r>
              <a:r>
                <a:rPr lang="fr-FR" sz="1400" dirty="0" err="1">
                  <a:latin typeface="Symbol" panose="05050102010706020507" pitchFamily="18" charset="2"/>
                </a:rPr>
                <a:t>D</a:t>
              </a:r>
              <a:r>
                <a:rPr lang="fr-FR" sz="1400" dirty="0" err="1"/>
                <a:t>Eb</a:t>
              </a:r>
              <a:r>
                <a:rPr lang="fr-FR" sz="1400" dirty="0"/>
                <a:t> = 4 bp but high ∑Eb</a:t>
              </a:r>
              <a:endParaRPr lang="en-US" sz="1400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4DE6B1A-F39C-4426-A71F-BC1567A22B3B}"/>
                </a:ext>
              </a:extLst>
            </p:cNvPr>
            <p:cNvSpPr/>
            <p:nvPr/>
          </p:nvSpPr>
          <p:spPr>
            <a:xfrm>
              <a:off x="3143250" y="3962400"/>
              <a:ext cx="5832927" cy="26926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Légende : encadrée à une bordure 39">
            <a:extLst>
              <a:ext uri="{FF2B5EF4-FFF2-40B4-BE49-F238E27FC236}">
                <a16:creationId xmlns:a16="http://schemas.microsoft.com/office/drawing/2014/main" id="{A3739943-1339-4491-A979-6FA6470AA091}"/>
              </a:ext>
            </a:extLst>
          </p:cNvPr>
          <p:cNvSpPr/>
          <p:nvPr/>
        </p:nvSpPr>
        <p:spPr>
          <a:xfrm rot="5400000">
            <a:off x="5851505" y="2554333"/>
            <a:ext cx="348580" cy="1257316"/>
          </a:xfrm>
          <a:prstGeom prst="accentCallout1">
            <a:avLst>
              <a:gd name="adj1" fmla="val 38617"/>
              <a:gd name="adj2" fmla="val -12432"/>
              <a:gd name="adj3" fmla="val 53816"/>
              <a:gd name="adj4" fmla="val -10132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PALINDROMIC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sz="1200" b="1" dirty="0">
                <a:solidFill>
                  <a:schemeClr val="tx1"/>
                </a:solidFill>
              </a:rPr>
              <a:t>SEQUENCES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4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6" grpId="1" animBg="1"/>
      <p:bldP spid="27" grpId="0" animBg="1"/>
      <p:bldP spid="28" grpId="0" animBg="1"/>
      <p:bldP spid="30" grpId="0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>
            <a:extLst>
              <a:ext uri="{FF2B5EF4-FFF2-40B4-BE49-F238E27FC236}">
                <a16:creationId xmlns:a16="http://schemas.microsoft.com/office/drawing/2014/main" id="{17BA44CF-2485-4D47-8BE9-0E8CFDD2DC34}"/>
              </a:ext>
            </a:extLst>
          </p:cNvPr>
          <p:cNvGrpSpPr/>
          <p:nvPr/>
        </p:nvGrpSpPr>
        <p:grpSpPr>
          <a:xfrm>
            <a:off x="199851" y="3731892"/>
            <a:ext cx="4819135" cy="1199018"/>
            <a:chOff x="199851" y="3731892"/>
            <a:chExt cx="4819135" cy="1199018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6F7DD70C-DFEB-48A4-BB9B-39B506799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816" y="3731892"/>
              <a:ext cx="2208170" cy="1199018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EFB9D1AB-6891-4EF9-92CA-3C83E0D7558B}"/>
                </a:ext>
              </a:extLst>
            </p:cNvPr>
            <p:cNvSpPr txBox="1"/>
            <p:nvPr/>
          </p:nvSpPr>
          <p:spPr>
            <a:xfrm>
              <a:off x="199851" y="3883230"/>
              <a:ext cx="26181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strike="noStrike" spc="-1" dirty="0">
                  <a:solidFill>
                    <a:srgbClr val="000000"/>
                  </a:solidFill>
                </a:rPr>
                <a:t>Thermalisation system : </a:t>
              </a:r>
            </a:p>
            <a:p>
              <a:r>
                <a:rPr lang="fr-FR" sz="1600" strike="noStrike" spc="-1" dirty="0" err="1">
                  <a:solidFill>
                    <a:srgbClr val="000000"/>
                  </a:solidFill>
                </a:rPr>
                <a:t>keep</a:t>
              </a:r>
              <a:r>
                <a:rPr lang="fr-FR" sz="1600" strike="noStrike" spc="-1" dirty="0">
                  <a:solidFill>
                    <a:srgbClr val="000000"/>
                  </a:solidFill>
                </a:rPr>
                <a:t> </a:t>
              </a:r>
              <a:r>
                <a:rPr lang="fr-FR" sz="1600" strike="noStrike" spc="-1" dirty="0" err="1">
                  <a:solidFill>
                    <a:srgbClr val="000000"/>
                  </a:solidFill>
                </a:rPr>
                <a:t>surrounding</a:t>
              </a:r>
              <a:r>
                <a:rPr lang="fr-FR" sz="1600" strike="noStrike" spc="-1" dirty="0">
                  <a:solidFill>
                    <a:srgbClr val="000000"/>
                  </a:solidFill>
                </a:rPr>
                <a:t> </a:t>
              </a:r>
              <a:r>
                <a:rPr lang="fr-FR" sz="1600" strike="noStrike" spc="-1" dirty="0" err="1">
                  <a:solidFill>
                    <a:srgbClr val="000000"/>
                  </a:solidFill>
                </a:rPr>
                <a:t>temperature</a:t>
              </a:r>
              <a:r>
                <a:rPr lang="fr-FR" sz="1600" strike="noStrike" spc="-1" dirty="0">
                  <a:solidFill>
                    <a:srgbClr val="000000"/>
                  </a:solidFill>
                </a:rPr>
                <a:t> </a:t>
              </a:r>
              <a:r>
                <a:rPr lang="fr-FR" sz="1600" strike="noStrike" spc="-1" dirty="0" err="1">
                  <a:solidFill>
                    <a:srgbClr val="000000"/>
                  </a:solidFill>
                </a:rPr>
                <a:t>around</a:t>
              </a:r>
              <a:r>
                <a:rPr lang="fr-FR" sz="1600" strike="noStrike" spc="-1" dirty="0">
                  <a:solidFill>
                    <a:srgbClr val="000000"/>
                  </a:solidFill>
                </a:rPr>
                <a:t> 18-20°C</a:t>
              </a:r>
              <a:endParaRPr lang="en-US" sz="1600" dirty="0"/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159D50CD-AE17-4AED-81F8-6121B2918F21}"/>
              </a:ext>
            </a:extLst>
          </p:cNvPr>
          <p:cNvSpPr txBox="1"/>
          <p:nvPr/>
        </p:nvSpPr>
        <p:spPr>
          <a:xfrm>
            <a:off x="334655" y="933664"/>
            <a:ext cx="19073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strike="noStrike" spc="-1" dirty="0">
                <a:solidFill>
                  <a:srgbClr val="000000"/>
                </a:solidFill>
              </a:rPr>
              <a:t>Micro channel :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AB1D60-5927-456B-82C0-5DAE20156E53}"/>
              </a:ext>
            </a:extLst>
          </p:cNvPr>
          <p:cNvSpPr txBox="1"/>
          <p:nvPr/>
        </p:nvSpPr>
        <p:spPr>
          <a:xfrm>
            <a:off x="3968751" y="2781367"/>
            <a:ext cx="13536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strike="noStrike" spc="-1" dirty="0">
                <a:solidFill>
                  <a:srgbClr val="000000"/>
                </a:solidFill>
              </a:rPr>
              <a:t>« Entry » (#1)</a:t>
            </a:r>
            <a:endParaRPr lang="en-US" sz="16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C9DF682-67E0-4046-82D7-365E0624ED4A}"/>
              </a:ext>
            </a:extLst>
          </p:cNvPr>
          <p:cNvSpPr txBox="1"/>
          <p:nvPr/>
        </p:nvSpPr>
        <p:spPr>
          <a:xfrm>
            <a:off x="6212064" y="2789326"/>
            <a:ext cx="13747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strike="noStrike" spc="-1" dirty="0">
                <a:solidFill>
                  <a:srgbClr val="000000"/>
                </a:solidFill>
              </a:rPr>
              <a:t>« Exit » (#20)</a:t>
            </a:r>
            <a:endParaRPr lang="en-US" sz="1600" b="1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BE05D31-C757-4CF1-BBA6-A79F93713E18}"/>
              </a:ext>
            </a:extLst>
          </p:cNvPr>
          <p:cNvCxnSpPr>
            <a:cxnSpLocks/>
          </p:cNvCxnSpPr>
          <p:nvPr/>
        </p:nvCxnSpPr>
        <p:spPr>
          <a:xfrm flipH="1" flipV="1">
            <a:off x="4881566" y="2505864"/>
            <a:ext cx="132424" cy="3206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F2279F7-849D-4046-9FF8-AD40B44C6753}"/>
              </a:ext>
            </a:extLst>
          </p:cNvPr>
          <p:cNvCxnSpPr>
            <a:cxnSpLocks/>
          </p:cNvCxnSpPr>
          <p:nvPr/>
        </p:nvCxnSpPr>
        <p:spPr>
          <a:xfrm flipH="1" flipV="1">
            <a:off x="7167094" y="2505864"/>
            <a:ext cx="8919" cy="3496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0B0979CF-1586-40A1-948E-FC9BE39E8799}"/>
              </a:ext>
            </a:extLst>
          </p:cNvPr>
          <p:cNvSpPr txBox="1"/>
          <p:nvPr/>
        </p:nvSpPr>
        <p:spPr>
          <a:xfrm>
            <a:off x="0" y="24618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System – Experimental </a:t>
            </a:r>
            <a:r>
              <a:rPr lang="fr-FR" sz="4000" dirty="0" err="1"/>
              <a:t>set-up</a:t>
            </a:r>
            <a:endParaRPr lang="en-US" sz="4000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01C83A2A-44A7-45AB-8528-4E83695158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92" y="2055347"/>
            <a:ext cx="5207482" cy="901033"/>
          </a:xfrm>
          <a:prstGeom prst="rect">
            <a:avLst/>
          </a:prstGeom>
        </p:spPr>
      </p:pic>
      <p:grpSp>
        <p:nvGrpSpPr>
          <p:cNvPr id="53" name="Groupe 52">
            <a:extLst>
              <a:ext uri="{FF2B5EF4-FFF2-40B4-BE49-F238E27FC236}">
                <a16:creationId xmlns:a16="http://schemas.microsoft.com/office/drawing/2014/main" id="{8E479AC6-86BA-4DF1-837A-79438CFBB3ED}"/>
              </a:ext>
            </a:extLst>
          </p:cNvPr>
          <p:cNvGrpSpPr/>
          <p:nvPr/>
        </p:nvGrpSpPr>
        <p:grpSpPr>
          <a:xfrm>
            <a:off x="1123945" y="2273701"/>
            <a:ext cx="3702404" cy="1010420"/>
            <a:chOff x="1123945" y="2273701"/>
            <a:chExt cx="3702404" cy="101042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59F4F21-3129-4390-84C6-D677B2DB1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945" y="2273701"/>
              <a:ext cx="1911336" cy="101042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0BE7EFC-590F-449F-BF68-55001073A790}"/>
                </a:ext>
              </a:extLst>
            </p:cNvPr>
            <p:cNvSpPr/>
            <p:nvPr/>
          </p:nvSpPr>
          <p:spPr>
            <a:xfrm>
              <a:off x="4176397" y="2318623"/>
              <a:ext cx="649952" cy="37691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90CC3040-F8A1-45E6-99E9-0908C0239FDE}"/>
                </a:ext>
              </a:extLst>
            </p:cNvPr>
            <p:cNvCxnSpPr>
              <a:cxnSpLocks/>
              <a:stCxn id="14" idx="3"/>
              <a:endCxn id="15" idx="1"/>
            </p:cNvCxnSpPr>
            <p:nvPr/>
          </p:nvCxnSpPr>
          <p:spPr>
            <a:xfrm flipV="1">
              <a:off x="3035281" y="2507082"/>
              <a:ext cx="1141116" cy="27182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isocèle 18">
              <a:extLst>
                <a:ext uri="{FF2B5EF4-FFF2-40B4-BE49-F238E27FC236}">
                  <a16:creationId xmlns:a16="http://schemas.microsoft.com/office/drawing/2014/main" id="{BDCF8796-0063-43F4-BB3B-37CDDE120732}"/>
                </a:ext>
              </a:extLst>
            </p:cNvPr>
            <p:cNvSpPr/>
            <p:nvPr/>
          </p:nvSpPr>
          <p:spPr>
            <a:xfrm rot="8535865">
              <a:off x="1980868" y="2533229"/>
              <a:ext cx="83018" cy="7320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riangle isocèle 27">
              <a:extLst>
                <a:ext uri="{FF2B5EF4-FFF2-40B4-BE49-F238E27FC236}">
                  <a16:creationId xmlns:a16="http://schemas.microsoft.com/office/drawing/2014/main" id="{5576CA22-12A3-432F-ACBA-FA9C0D7F70C8}"/>
                </a:ext>
              </a:extLst>
            </p:cNvPr>
            <p:cNvSpPr/>
            <p:nvPr/>
          </p:nvSpPr>
          <p:spPr>
            <a:xfrm rot="19506257">
              <a:off x="2033043" y="2608230"/>
              <a:ext cx="83018" cy="7320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318DA20-032C-4DE7-8073-B103A0CB226E}"/>
                </a:ext>
              </a:extLst>
            </p:cNvPr>
            <p:cNvSpPr txBox="1"/>
            <p:nvPr/>
          </p:nvSpPr>
          <p:spPr>
            <a:xfrm>
              <a:off x="1543314" y="2328284"/>
              <a:ext cx="5522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15µm</a:t>
              </a: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36DC3315-DBD6-4AAD-BAD0-32241A6F21D3}"/>
              </a:ext>
            </a:extLst>
          </p:cNvPr>
          <p:cNvGrpSpPr/>
          <p:nvPr/>
        </p:nvGrpSpPr>
        <p:grpSpPr>
          <a:xfrm>
            <a:off x="199851" y="5136062"/>
            <a:ext cx="4775879" cy="1271873"/>
            <a:chOff x="199851" y="5136062"/>
            <a:chExt cx="4775879" cy="1271873"/>
          </a:xfrm>
        </p:grpSpPr>
        <p:pic>
          <p:nvPicPr>
            <p:cNvPr id="31" name="image8.png" descr="image8.png">
              <a:extLst>
                <a:ext uri="{FF2B5EF4-FFF2-40B4-BE49-F238E27FC236}">
                  <a16:creationId xmlns:a16="http://schemas.microsoft.com/office/drawing/2014/main" id="{0BF8DAEB-2DE6-4C90-B8B8-3CAAF4479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222" t="25704" r="27575" b="19135"/>
            <a:stretch/>
          </p:blipFill>
          <p:spPr>
            <a:xfrm>
              <a:off x="2889222" y="5241799"/>
              <a:ext cx="2086508" cy="11661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B2B01821-0107-4187-A993-2E44D5815DEF}"/>
                </a:ext>
              </a:extLst>
            </p:cNvPr>
            <p:cNvSpPr txBox="1"/>
            <p:nvPr/>
          </p:nvSpPr>
          <p:spPr>
            <a:xfrm>
              <a:off x="199851" y="5136062"/>
              <a:ext cx="221849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strike="noStrike" spc="-1" dirty="0" err="1">
                  <a:solidFill>
                    <a:srgbClr val="000000"/>
                  </a:solidFill>
                </a:rPr>
                <a:t>Transparency</a:t>
              </a:r>
              <a:r>
                <a:rPr lang="fr-FR" sz="1600" strike="noStrike" spc="-1" dirty="0">
                  <a:solidFill>
                    <a:srgbClr val="000000"/>
                  </a:solidFill>
                </a:rPr>
                <a:t> by index </a:t>
              </a:r>
              <a:r>
                <a:rPr lang="fr-FR" sz="1600" strike="noStrike" spc="-1" dirty="0" err="1">
                  <a:solidFill>
                    <a:srgbClr val="000000"/>
                  </a:solidFill>
                </a:rPr>
                <a:t>matching</a:t>
              </a:r>
              <a:r>
                <a:rPr lang="fr-FR" sz="1600" strike="noStrike" spc="-1" dirty="0">
                  <a:solidFill>
                    <a:srgbClr val="000000"/>
                  </a:solidFill>
                </a:rPr>
                <a:t> of the </a:t>
              </a:r>
              <a:r>
                <a:rPr lang="fr-FR" sz="1600" strike="noStrike" spc="-1" dirty="0" err="1">
                  <a:solidFill>
                    <a:srgbClr val="000000"/>
                  </a:solidFill>
                </a:rPr>
                <a:t>oil</a:t>
              </a:r>
              <a:r>
                <a:rPr lang="fr-FR" sz="1600" strike="noStrike" spc="-1" dirty="0">
                  <a:solidFill>
                    <a:srgbClr val="000000"/>
                  </a:solidFill>
                </a:rPr>
                <a:t> and water phases</a:t>
              </a:r>
            </a:p>
            <a:p>
              <a:r>
                <a:rPr lang="fr-FR" sz="1600" spc="-1" dirty="0">
                  <a:solidFill>
                    <a:srgbClr val="000000"/>
                  </a:solidFill>
                </a:rPr>
                <a:t>→ Confocal </a:t>
              </a:r>
              <a:r>
                <a:rPr lang="fr-FR" sz="1600" spc="-1" dirty="0" err="1">
                  <a:solidFill>
                    <a:srgbClr val="000000"/>
                  </a:solidFill>
                </a:rPr>
                <a:t>microscopy</a:t>
              </a:r>
              <a:endParaRPr lang="en-US" sz="1600" dirty="0"/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0BEE5C2F-D878-434D-AB75-9EDE7251F7B4}"/>
              </a:ext>
            </a:extLst>
          </p:cNvPr>
          <p:cNvGrpSpPr/>
          <p:nvPr/>
        </p:nvGrpSpPr>
        <p:grpSpPr>
          <a:xfrm>
            <a:off x="5733825" y="1004533"/>
            <a:ext cx="2617936" cy="1693878"/>
            <a:chOff x="5733825" y="1004533"/>
            <a:chExt cx="2617936" cy="1693878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F05CC8F-E5D6-43EE-9E6C-C759685ED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6" b="5492"/>
            <a:stretch/>
          </p:blipFill>
          <p:spPr>
            <a:xfrm>
              <a:off x="6034414" y="1004533"/>
              <a:ext cx="2317347" cy="962192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8CE3E24-D3AA-41AC-963F-1BD8C6865BD5}"/>
                </a:ext>
              </a:extLst>
            </p:cNvPr>
            <p:cNvSpPr/>
            <p:nvPr/>
          </p:nvSpPr>
          <p:spPr>
            <a:xfrm>
              <a:off x="5733825" y="2321493"/>
              <a:ext cx="534712" cy="37691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2713E086-1FE9-4868-B010-DA1C9025C6E5}"/>
                </a:ext>
              </a:extLst>
            </p:cNvPr>
            <p:cNvCxnSpPr>
              <a:cxnSpLocks/>
              <a:stCxn id="33" idx="0"/>
              <a:endCxn id="12" idx="2"/>
            </p:cNvCxnSpPr>
            <p:nvPr/>
          </p:nvCxnSpPr>
          <p:spPr>
            <a:xfrm flipV="1">
              <a:off x="6001181" y="1966725"/>
              <a:ext cx="1191907" cy="3547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E10D4994-CCBF-4B28-BBA9-B4232A5F6D74}"/>
                </a:ext>
              </a:extLst>
            </p:cNvPr>
            <p:cNvCxnSpPr/>
            <p:nvPr/>
          </p:nvCxnSpPr>
          <p:spPr>
            <a:xfrm>
              <a:off x="6429375" y="1144038"/>
              <a:ext cx="711994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1D98CB00-F8C2-40FF-8477-E400F4EC207C}"/>
                </a:ext>
              </a:extLst>
            </p:cNvPr>
            <p:cNvCxnSpPr/>
            <p:nvPr/>
          </p:nvCxnSpPr>
          <p:spPr>
            <a:xfrm>
              <a:off x="6429375" y="1296438"/>
              <a:ext cx="711994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6EC075B1-AA5E-4577-B0BB-D2BA33099A75}"/>
                </a:ext>
              </a:extLst>
            </p:cNvPr>
            <p:cNvCxnSpPr/>
            <p:nvPr/>
          </p:nvCxnSpPr>
          <p:spPr>
            <a:xfrm>
              <a:off x="7195099" y="1127587"/>
              <a:ext cx="0" cy="180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DF01F1B5-7AC5-4617-A2D4-4E0B397B04D9}"/>
                </a:ext>
              </a:extLst>
            </p:cNvPr>
            <p:cNvSpPr txBox="1"/>
            <p:nvPr/>
          </p:nvSpPr>
          <p:spPr>
            <a:xfrm>
              <a:off x="7167465" y="1071704"/>
              <a:ext cx="9026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50µm</a:t>
              </a:r>
            </a:p>
          </p:txBody>
        </p: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0757A1A4-189B-4BCC-AF29-C3186243A506}"/>
              </a:ext>
            </a:extLst>
          </p:cNvPr>
          <p:cNvSpPr txBox="1"/>
          <p:nvPr/>
        </p:nvSpPr>
        <p:spPr>
          <a:xfrm>
            <a:off x="3610353" y="2384099"/>
            <a:ext cx="328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1B5660D7-810A-4EB8-8700-ADBA7E865DCA}"/>
              </a:ext>
            </a:extLst>
          </p:cNvPr>
          <p:cNvSpPr txBox="1"/>
          <p:nvPr/>
        </p:nvSpPr>
        <p:spPr>
          <a:xfrm>
            <a:off x="7586822" y="2384099"/>
            <a:ext cx="534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OUT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490F2B40-04E5-48BC-B726-50928647C257}"/>
              </a:ext>
            </a:extLst>
          </p:cNvPr>
          <p:cNvSpPr txBox="1"/>
          <p:nvPr/>
        </p:nvSpPr>
        <p:spPr>
          <a:xfrm>
            <a:off x="329753" y="1172487"/>
            <a:ext cx="4305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spc="-1" dirty="0">
                <a:solidFill>
                  <a:srgbClr val="000000"/>
                </a:solidFill>
              </a:rPr>
              <a:t>-Channel </a:t>
            </a:r>
            <a:r>
              <a:rPr lang="en-US" sz="1600" spc="-1" dirty="0">
                <a:solidFill>
                  <a:srgbClr val="000000"/>
                </a:solidFill>
              </a:rPr>
              <a:t>decorated</a:t>
            </a:r>
            <a:r>
              <a:rPr lang="fr-FR" sz="1600" spc="-1" dirty="0">
                <a:solidFill>
                  <a:srgbClr val="000000"/>
                </a:solidFill>
              </a:rPr>
              <a:t> with sinusoïdal oscillations </a:t>
            </a:r>
          </a:p>
          <a:p>
            <a:r>
              <a:rPr lang="fr-FR" sz="1600" spc="-1" dirty="0">
                <a:solidFill>
                  <a:srgbClr val="000000"/>
                </a:solidFill>
              </a:rPr>
              <a:t>→ </a:t>
            </a:r>
            <a:r>
              <a:rPr lang="en-US" sz="1600" spc="-1" dirty="0">
                <a:solidFill>
                  <a:srgbClr val="000000"/>
                </a:solidFill>
              </a:rPr>
              <a:t>periodical</a:t>
            </a:r>
            <a:r>
              <a:rPr lang="fr-FR" sz="1600" spc="-1" dirty="0">
                <a:solidFill>
                  <a:srgbClr val="000000"/>
                </a:solidFill>
              </a:rPr>
              <a:t> force </a:t>
            </a:r>
            <a:r>
              <a:rPr lang="en-US" sz="1600" spc="-1" dirty="0">
                <a:solidFill>
                  <a:srgbClr val="000000"/>
                </a:solidFill>
              </a:rPr>
              <a:t>application</a:t>
            </a:r>
            <a:r>
              <a:rPr lang="fr-FR" sz="1600" spc="-1" dirty="0">
                <a:solidFill>
                  <a:srgbClr val="000000"/>
                </a:solidFill>
              </a:rPr>
              <a:t> on droplets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31244B5E-3243-45DA-BFEA-C26AB9A0B255}"/>
              </a:ext>
            </a:extLst>
          </p:cNvPr>
          <p:cNvSpPr txBox="1"/>
          <p:nvPr/>
        </p:nvSpPr>
        <p:spPr>
          <a:xfrm>
            <a:off x="329753" y="1656841"/>
            <a:ext cx="53863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-Evacuation channel near the entry and constriction at the exit</a:t>
            </a:r>
          </a:p>
          <a:p>
            <a:r>
              <a:rPr lang="en-US" sz="1600" dirty="0"/>
              <a:t>→ helps for droplet packing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F8E9501-E029-4C33-A592-244C6ECA2F00}"/>
              </a:ext>
            </a:extLst>
          </p:cNvPr>
          <p:cNvGrpSpPr/>
          <p:nvPr/>
        </p:nvGrpSpPr>
        <p:grpSpPr>
          <a:xfrm>
            <a:off x="5229100" y="2515480"/>
            <a:ext cx="3555826" cy="3957709"/>
            <a:chOff x="5229100" y="2515480"/>
            <a:chExt cx="3555826" cy="3957709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4D0BF3CD-D6B5-4E5F-A9E9-B8B640314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071" y="3812787"/>
              <a:ext cx="3389884" cy="2579507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038AFE8-1E5E-4C23-8CE2-CB45EA2C2F27}"/>
                </a:ext>
              </a:extLst>
            </p:cNvPr>
            <p:cNvSpPr/>
            <p:nvPr/>
          </p:nvSpPr>
          <p:spPr>
            <a:xfrm>
              <a:off x="5229100" y="3731892"/>
              <a:ext cx="3555826" cy="274129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947F495D-8F50-464D-A94B-1C12A70A2F4A}"/>
                </a:ext>
              </a:extLst>
            </p:cNvPr>
            <p:cNvCxnSpPr>
              <a:cxnSpLocks/>
              <a:endCxn id="47" idx="0"/>
            </p:cNvCxnSpPr>
            <p:nvPr/>
          </p:nvCxnSpPr>
          <p:spPr>
            <a:xfrm>
              <a:off x="5244545" y="2515480"/>
              <a:ext cx="1762468" cy="12164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4806821F-1E53-405E-A35A-337179AE572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749132" y="5924225"/>
              <a:ext cx="0" cy="7200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F3016176-94FF-444D-BB19-52773A5E4A73}"/>
                </a:ext>
              </a:extLst>
            </p:cNvPr>
            <p:cNvSpPr txBox="1"/>
            <p:nvPr/>
          </p:nvSpPr>
          <p:spPr>
            <a:xfrm>
              <a:off x="5424848" y="6049687"/>
              <a:ext cx="6435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chemeClr val="bg1"/>
                  </a:solidFill>
                </a:rPr>
                <a:t>100µm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99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316B6DB5-EDD8-4ABD-81E3-D58110EE3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" y="1097677"/>
            <a:ext cx="3095613" cy="235395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69B4B18-7BC6-46BC-BB13-43B4A50A77F4}"/>
              </a:ext>
            </a:extLst>
          </p:cNvPr>
          <p:cNvSpPr txBox="1"/>
          <p:nvPr/>
        </p:nvSpPr>
        <p:spPr>
          <a:xfrm>
            <a:off x="0" y="24618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Image </a:t>
            </a:r>
            <a:r>
              <a:rPr lang="en-US" sz="4000" dirty="0"/>
              <a:t>analysis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72BC955-8F5B-4B7C-B65D-05750EA6F63F}"/>
              </a:ext>
            </a:extLst>
          </p:cNvPr>
          <p:cNvGrpSpPr/>
          <p:nvPr/>
        </p:nvGrpSpPr>
        <p:grpSpPr>
          <a:xfrm>
            <a:off x="4495800" y="750441"/>
            <a:ext cx="4527625" cy="3917846"/>
            <a:chOff x="4495800" y="750441"/>
            <a:chExt cx="4527625" cy="3917846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58CD6A0-00EF-4B19-B99F-DA34E7C8B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7889" y="2916581"/>
              <a:ext cx="1893699" cy="1440000"/>
            </a:xfrm>
            <a:prstGeom prst="rect">
              <a:avLst/>
            </a:prstGeom>
          </p:spPr>
        </p:pic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E89FB6D0-7096-4795-AEFF-D5B15F57E490}"/>
                </a:ext>
              </a:extLst>
            </p:cNvPr>
            <p:cNvGrpSpPr/>
            <p:nvPr/>
          </p:nvGrpSpPr>
          <p:grpSpPr>
            <a:xfrm>
              <a:off x="5426052" y="1088134"/>
              <a:ext cx="3597373" cy="1705950"/>
              <a:chOff x="5426052" y="1220021"/>
              <a:chExt cx="3597373" cy="1705950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99AD050A-07B7-46B5-96AA-FC8DD5306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6052" y="1220021"/>
                <a:ext cx="1893699" cy="1440000"/>
              </a:xfrm>
              <a:prstGeom prst="rect">
                <a:avLst/>
              </a:prstGeom>
            </p:spPr>
          </p:pic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B34A09DF-BE9D-4AEF-A409-DEF8108EA4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9726" y="1485971"/>
                <a:ext cx="1893699" cy="1440000"/>
              </a:xfrm>
              <a:prstGeom prst="rect">
                <a:avLst/>
              </a:prstGeom>
            </p:spPr>
          </p:pic>
        </p:grp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299A930D-D275-4847-B324-640FE8E676E0}"/>
                </a:ext>
              </a:extLst>
            </p:cNvPr>
            <p:cNvSpPr txBox="1"/>
            <p:nvPr/>
          </p:nvSpPr>
          <p:spPr>
            <a:xfrm>
              <a:off x="6034988" y="750441"/>
              <a:ext cx="218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Droplet identification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8B03527E-832A-4CFC-9D07-E98A40946E85}"/>
                </a:ext>
              </a:extLst>
            </p:cNvPr>
            <p:cNvSpPr txBox="1"/>
            <p:nvPr/>
          </p:nvSpPr>
          <p:spPr>
            <a:xfrm>
              <a:off x="6239643" y="4298955"/>
              <a:ext cx="20658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Voronoi Tessellation</a:t>
              </a:r>
            </a:p>
          </p:txBody>
        </p: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35412FA2-0E77-4030-A172-68572365EC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5800" y="1843460"/>
              <a:ext cx="854878" cy="71552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874EDF89-7328-411F-B126-1FC39448BE4C}"/>
                </a:ext>
              </a:extLst>
            </p:cNvPr>
            <p:cNvCxnSpPr>
              <a:cxnSpLocks/>
            </p:cNvCxnSpPr>
            <p:nvPr/>
          </p:nvCxnSpPr>
          <p:spPr>
            <a:xfrm>
              <a:off x="4840612" y="3030879"/>
              <a:ext cx="1110608" cy="5810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60361799-6EA3-44A3-A450-D8DF8A9B123E}"/>
              </a:ext>
            </a:extLst>
          </p:cNvPr>
          <p:cNvGrpSpPr/>
          <p:nvPr/>
        </p:nvGrpSpPr>
        <p:grpSpPr>
          <a:xfrm>
            <a:off x="1017694" y="2679958"/>
            <a:ext cx="3765460" cy="1620000"/>
            <a:chOff x="1017694" y="2679958"/>
            <a:chExt cx="3765460" cy="1620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76479C4-BC10-442B-A124-465803E38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2744" y="2679958"/>
              <a:ext cx="2130410" cy="1620000"/>
            </a:xfrm>
            <a:prstGeom prst="rect">
              <a:avLst/>
            </a:prstGeom>
          </p:spPr>
        </p:pic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8EE380F2-AAF1-4F20-91EC-E7014E4C67A5}"/>
                </a:ext>
              </a:extLst>
            </p:cNvPr>
            <p:cNvCxnSpPr>
              <a:cxnSpLocks/>
            </p:cNvCxnSpPr>
            <p:nvPr/>
          </p:nvCxnSpPr>
          <p:spPr>
            <a:xfrm>
              <a:off x="1647825" y="3903967"/>
              <a:ext cx="94059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0F88A2D-D413-44E2-BF78-7CD9A341401E}"/>
                </a:ext>
              </a:extLst>
            </p:cNvPr>
            <p:cNvSpPr txBox="1"/>
            <p:nvPr/>
          </p:nvSpPr>
          <p:spPr>
            <a:xfrm>
              <a:off x="1017694" y="3853939"/>
              <a:ext cx="1490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Segmentation</a:t>
              </a:r>
            </a:p>
          </p:txBody>
        </p: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96473668-B8E8-43BC-9886-708E59341F54}"/>
                </a:ext>
              </a:extLst>
            </p:cNvPr>
            <p:cNvCxnSpPr>
              <a:cxnSpLocks/>
            </p:cNvCxnSpPr>
            <p:nvPr/>
          </p:nvCxnSpPr>
          <p:spPr>
            <a:xfrm>
              <a:off x="1669072" y="3514725"/>
              <a:ext cx="0" cy="37438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C4527727-4392-4894-894D-9F57AA19E798}"/>
                  </a:ext>
                </a:extLst>
              </p:cNvPr>
              <p:cNvSpPr txBox="1"/>
              <p:nvPr/>
            </p:nvSpPr>
            <p:spPr>
              <a:xfrm>
                <a:off x="2698091" y="5608567"/>
                <a:ext cx="1557358" cy="668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Gabriola" panose="04040605051002020D02" pitchFamily="82" charset="0"/>
                  </a:rPr>
                  <a:t>A</a:t>
                </a:r>
                <a:r>
                  <a:rPr lang="en-US" sz="2800" dirty="0">
                    <a:latin typeface="Gabriola" panose="04040605051002020D02" pitchFamily="82" charset="0"/>
                  </a:rPr>
                  <a:t> </a:t>
                </a:r>
                <a:r>
                  <a:rPr lang="en-US" sz="2400" dirty="0"/>
                  <a:t>=</a:t>
                </a:r>
                <a14:m>
                  <m:oMath xmlns:m="http://schemas.openxmlformats.org/officeDocument/2006/math">
                    <m:r>
                      <a:rPr lang="fr-FR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2400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p>
                            <m:r>
                              <a:rPr lang="fr-FR" sz="24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sz="24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πa</m:t>
                        </m:r>
                      </m:den>
                    </m:f>
                  </m:oMath>
                </a14:m>
                <a:endParaRPr lang="en-US" sz="2000" dirty="0">
                  <a:latin typeface="Gabriola" panose="04040605051002020D02" pitchFamily="82" charset="0"/>
                </a:endParaRPr>
              </a:p>
            </p:txBody>
          </p:sp>
        </mc:Choice>
        <mc:Fallback xmlns="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C4527727-4392-4894-894D-9F57AA19E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091" y="5608567"/>
                <a:ext cx="1557358" cy="668388"/>
              </a:xfrm>
              <a:prstGeom prst="rect">
                <a:avLst/>
              </a:prstGeom>
              <a:blipFill>
                <a:blip r:embed="rId7"/>
                <a:stretch>
                  <a:fillRect l="-10196" t="-9091" b="-1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ZoneTexte 54">
            <a:extLst>
              <a:ext uri="{FF2B5EF4-FFF2-40B4-BE49-F238E27FC236}">
                <a16:creationId xmlns:a16="http://schemas.microsoft.com/office/drawing/2014/main" id="{F7875676-0095-4E9E-BD3E-B89F955B87AA}"/>
              </a:ext>
            </a:extLst>
          </p:cNvPr>
          <p:cNvSpPr txBox="1"/>
          <p:nvPr/>
        </p:nvSpPr>
        <p:spPr>
          <a:xfrm>
            <a:off x="1848197" y="4397964"/>
            <a:ext cx="204620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Droplet Analysis:</a:t>
            </a:r>
          </a:p>
          <a:p>
            <a:r>
              <a:rPr lang="en-US" sz="1600" dirty="0"/>
              <a:t>-Position</a:t>
            </a:r>
          </a:p>
          <a:p>
            <a:r>
              <a:rPr lang="en-US" sz="1600" dirty="0"/>
              <a:t>-Orientation</a:t>
            </a:r>
          </a:p>
          <a:p>
            <a:r>
              <a:rPr lang="en-US" sz="1600" dirty="0"/>
              <a:t>-Local packing fraction</a:t>
            </a:r>
          </a:p>
          <a:p>
            <a:r>
              <a:rPr lang="en-US" sz="1600" dirty="0"/>
              <a:t>-Shape factor </a:t>
            </a:r>
            <a:r>
              <a:rPr lang="en-US" sz="2000" b="0" i="0" dirty="0">
                <a:solidFill>
                  <a:srgbClr val="061622"/>
                </a:solidFill>
                <a:effectLst/>
                <a:latin typeface="Roboto" panose="020B0604020202020204" pitchFamily="2" charset="0"/>
              </a:rPr>
              <a:t>↴</a:t>
            </a:r>
            <a:endParaRPr lang="en-US" sz="1600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5709DA8-81E0-45D1-BEFD-4D84DC0488F1}"/>
              </a:ext>
            </a:extLst>
          </p:cNvPr>
          <p:cNvGrpSpPr/>
          <p:nvPr/>
        </p:nvGrpSpPr>
        <p:grpSpPr>
          <a:xfrm>
            <a:off x="4386323" y="4721039"/>
            <a:ext cx="4388898" cy="1943528"/>
            <a:chOff x="4386323" y="4721039"/>
            <a:chExt cx="4388898" cy="1943528"/>
          </a:xfrm>
        </p:grpSpPr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2CD7D220-D93B-4762-8E8E-B2AA4B876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63062">
              <a:off x="4638691" y="4730180"/>
              <a:ext cx="2130410" cy="1618161"/>
            </a:xfrm>
            <a:prstGeom prst="rect">
              <a:avLst/>
            </a:prstGeom>
          </p:spPr>
        </p:pic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2A2BC1EE-296B-4347-B4CE-EB89B6B2AF6B}"/>
                </a:ext>
              </a:extLst>
            </p:cNvPr>
            <p:cNvSpPr txBox="1"/>
            <p:nvPr/>
          </p:nvSpPr>
          <p:spPr>
            <a:xfrm>
              <a:off x="6146322" y="5307286"/>
              <a:ext cx="262889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u="sng" dirty="0"/>
                <a:t>Cluster analysis:</a:t>
              </a:r>
            </a:p>
            <a:p>
              <a:r>
                <a:rPr lang="en-US" sz="1600" dirty="0"/>
                <a:t>For a continuous group of same color droplets we find each member and their valency inside the cluster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D36AB45-F2DC-4BFF-BE38-B9B1979EEE8C}"/>
                </a:ext>
              </a:extLst>
            </p:cNvPr>
            <p:cNvSpPr/>
            <p:nvPr/>
          </p:nvSpPr>
          <p:spPr>
            <a:xfrm>
              <a:off x="4386323" y="4721039"/>
              <a:ext cx="4370815" cy="194352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6C92CCB-6EED-47E6-B906-BD421C7BF0A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90" y="4238131"/>
            <a:ext cx="1550915" cy="235395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11FFA131-522E-4CDB-AB86-5A8BBA7765BB}"/>
              </a:ext>
            </a:extLst>
          </p:cNvPr>
          <p:cNvGrpSpPr/>
          <p:nvPr/>
        </p:nvGrpSpPr>
        <p:grpSpPr>
          <a:xfrm>
            <a:off x="1998550" y="6094381"/>
            <a:ext cx="1019234" cy="646331"/>
            <a:chOff x="1998550" y="6094381"/>
            <a:chExt cx="1019234" cy="646331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2E542936-602D-4E2B-B99E-6452BB0C8301}"/>
                </a:ext>
              </a:extLst>
            </p:cNvPr>
            <p:cNvSpPr txBox="1"/>
            <p:nvPr/>
          </p:nvSpPr>
          <p:spPr>
            <a:xfrm>
              <a:off x="1998550" y="6094381"/>
              <a:ext cx="101923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Gabriola" panose="04040605051002020D02" pitchFamily="82" charset="0"/>
                </a:rPr>
                <a:t>A</a:t>
              </a:r>
              <a:r>
                <a:rPr lang="en-US" dirty="0"/>
                <a:t>(    ) = 1</a:t>
              </a:r>
            </a:p>
            <a:p>
              <a:r>
                <a:rPr lang="en-US" dirty="0">
                  <a:latin typeface="Gabriola" panose="04040605051002020D02" pitchFamily="82" charset="0"/>
                </a:rPr>
                <a:t>A</a:t>
              </a:r>
              <a:r>
                <a:rPr lang="en-US" dirty="0"/>
                <a:t>(    ) &gt; 1</a:t>
              </a: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A6741766-B9D9-428B-92AB-6E096C066584}"/>
                </a:ext>
              </a:extLst>
            </p:cNvPr>
            <p:cNvSpPr/>
            <p:nvPr/>
          </p:nvSpPr>
          <p:spPr>
            <a:xfrm>
              <a:off x="2285339" y="6194046"/>
              <a:ext cx="180000" cy="180000"/>
            </a:xfrm>
            <a:prstGeom prst="ellipse">
              <a:avLst/>
            </a:prstGeom>
            <a:solidFill>
              <a:srgbClr val="FFD32C"/>
            </a:solidFill>
            <a:ln>
              <a:solidFill>
                <a:srgbClr val="FFD3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AEC645B-0841-4E75-A115-8C25DA2C8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4328">
              <a:off x="2286667" y="6440166"/>
              <a:ext cx="183933" cy="263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946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F1B016-9905-4F20-8330-48D5F577E64B}"/>
              </a:ext>
            </a:extLst>
          </p:cNvPr>
          <p:cNvSpPr txBox="1"/>
          <p:nvPr/>
        </p:nvSpPr>
        <p:spPr>
          <a:xfrm>
            <a:off x="0" y="24618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Shape factor</a:t>
            </a:r>
            <a:endParaRPr lang="en-US" sz="4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D96B1BE-E652-46D4-862A-DBA8ADB1B5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t="7769" r="8792" b="4213"/>
          <a:stretch/>
        </p:blipFill>
        <p:spPr>
          <a:xfrm>
            <a:off x="330311" y="1041908"/>
            <a:ext cx="3504471" cy="23551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640091-41E5-4A47-9551-72560E1D8E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t="7769" r="8792" b="4213"/>
          <a:stretch/>
        </p:blipFill>
        <p:spPr>
          <a:xfrm>
            <a:off x="3832558" y="1041908"/>
            <a:ext cx="3504471" cy="235517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86C3755-F32F-4506-9DC8-C49DC7A33AD2}"/>
              </a:ext>
            </a:extLst>
          </p:cNvPr>
          <p:cNvSpPr txBox="1"/>
          <p:nvPr/>
        </p:nvSpPr>
        <p:spPr>
          <a:xfrm>
            <a:off x="4995161" y="4405436"/>
            <a:ext cx="3808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Higher adhesion contrast increases the accumulation of deformation after mechanical perturbation.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Independent of any compaction effect.</a:t>
            </a:r>
          </a:p>
          <a:p>
            <a:r>
              <a:rPr lang="en-US" sz="1600" dirty="0"/>
              <a:t>Restricted packing fraction : 0.94 ≤ </a:t>
            </a:r>
            <a:r>
              <a:rPr lang="el-GR" sz="1600" dirty="0"/>
              <a:t>φ</a:t>
            </a:r>
            <a:r>
              <a:rPr lang="fr-FR" sz="1600" dirty="0"/>
              <a:t> </a:t>
            </a:r>
            <a:r>
              <a:rPr lang="en-US" sz="1600" dirty="0"/>
              <a:t>≤</a:t>
            </a:r>
            <a:r>
              <a:rPr lang="fr-FR" sz="1600" dirty="0"/>
              <a:t> 0.97</a:t>
            </a:r>
            <a:endParaRPr lang="en-US" sz="1600" dirty="0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80BCD42-5AED-43D3-A7F8-F3042E75C7DB}"/>
              </a:ext>
            </a:extLst>
          </p:cNvPr>
          <p:cNvGrpSpPr/>
          <p:nvPr/>
        </p:nvGrpSpPr>
        <p:grpSpPr>
          <a:xfrm>
            <a:off x="7569989" y="1157980"/>
            <a:ext cx="1691919" cy="1920118"/>
            <a:chOff x="7623644" y="1157821"/>
            <a:chExt cx="1691919" cy="1920118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E936824D-017F-4405-95F2-6682DB9A6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3644" y="1157821"/>
              <a:ext cx="1341557" cy="192011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A93B9093-5A89-4249-81C5-BDA91D5D2C2E}"/>
                    </a:ext>
                  </a:extLst>
                </p:cNvPr>
                <p:cNvSpPr txBox="1"/>
                <p:nvPr/>
              </p:nvSpPr>
              <p:spPr>
                <a:xfrm>
                  <a:off x="7792133" y="1833851"/>
                  <a:ext cx="1523430" cy="668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latin typeface="Gabriola" panose="04040605051002020D02" pitchFamily="82" charset="0"/>
                    </a:rPr>
                    <a:t>A</a:t>
                  </a:r>
                  <a:r>
                    <a:rPr lang="en-US" sz="2800" dirty="0">
                      <a:latin typeface="Gabriola" panose="04040605051002020D02" pitchFamily="82" charset="0"/>
                    </a:rPr>
                    <a:t> </a:t>
                  </a:r>
                  <a:r>
                    <a:rPr lang="en-US" sz="2400" dirty="0"/>
                    <a:t>=</a:t>
                  </a:r>
                  <a14:m>
                    <m:oMath xmlns:m="http://schemas.openxmlformats.org/officeDocument/2006/math">
                      <m:r>
                        <a:rPr lang="fr-F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24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lang="fr-FR" sz="2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πa</m:t>
                          </m:r>
                        </m:den>
                      </m:f>
                    </m:oMath>
                  </a14:m>
                  <a:endParaRPr lang="en-US" sz="2000" dirty="0">
                    <a:latin typeface="Gabriola" panose="04040605051002020D02" pitchFamily="82" charset="0"/>
                  </a:endParaRPr>
                </a:p>
              </p:txBody>
            </p:sp>
          </mc:Choice>
          <mc:Fallback xmlns="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A93B9093-5A89-4249-81C5-BDA91D5D2C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2133" y="1833851"/>
                  <a:ext cx="1523430" cy="668388"/>
                </a:xfrm>
                <a:prstGeom prst="rect">
                  <a:avLst/>
                </a:prstGeom>
                <a:blipFill>
                  <a:blip r:embed="rId5"/>
                  <a:stretch>
                    <a:fillRect l="-10442" t="-9174" b="-201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FCA3F227-B19E-4A0A-9206-B4FED3FF45D0}"/>
              </a:ext>
            </a:extLst>
          </p:cNvPr>
          <p:cNvCxnSpPr>
            <a:cxnSpLocks/>
          </p:cNvCxnSpPr>
          <p:nvPr/>
        </p:nvCxnSpPr>
        <p:spPr>
          <a:xfrm>
            <a:off x="1709181" y="2156427"/>
            <a:ext cx="445182" cy="9577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EF0EE434-D902-48FA-B390-9E2FCBB88DE8}"/>
              </a:ext>
            </a:extLst>
          </p:cNvPr>
          <p:cNvSpPr txBox="1"/>
          <p:nvPr/>
        </p:nvSpPr>
        <p:spPr>
          <a:xfrm>
            <a:off x="1421382" y="2016840"/>
            <a:ext cx="4506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spc="-1" dirty="0">
                <a:solidFill>
                  <a:srgbClr val="BE7EFF"/>
                </a:solidFill>
              </a:rPr>
              <a:t>#1</a:t>
            </a:r>
            <a:endParaRPr lang="en-US" sz="1200" b="1" dirty="0">
              <a:solidFill>
                <a:srgbClr val="BE7EFF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AB2771A-91F5-46E4-BEF0-660375286B31}"/>
              </a:ext>
            </a:extLst>
          </p:cNvPr>
          <p:cNvSpPr txBox="1"/>
          <p:nvPr/>
        </p:nvSpPr>
        <p:spPr>
          <a:xfrm>
            <a:off x="2100026" y="2016840"/>
            <a:ext cx="5249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spc="-1" dirty="0">
                <a:solidFill>
                  <a:srgbClr val="FF5858"/>
                </a:solidFill>
              </a:rPr>
              <a:t>#20</a:t>
            </a:r>
            <a:endParaRPr lang="en-US" sz="1200" b="1" dirty="0">
              <a:solidFill>
                <a:srgbClr val="FF5858"/>
              </a:solidFill>
            </a:endParaRP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7ABC1E95-E6DD-42B0-8169-7270A420860F}"/>
              </a:ext>
            </a:extLst>
          </p:cNvPr>
          <p:cNvCxnSpPr>
            <a:cxnSpLocks/>
          </p:cNvCxnSpPr>
          <p:nvPr/>
        </p:nvCxnSpPr>
        <p:spPr>
          <a:xfrm>
            <a:off x="5257705" y="2155535"/>
            <a:ext cx="322761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5D97E6FF-B1D6-4649-B60D-697D56AC04E4}"/>
              </a:ext>
            </a:extLst>
          </p:cNvPr>
          <p:cNvSpPr txBox="1"/>
          <p:nvPr/>
        </p:nvSpPr>
        <p:spPr>
          <a:xfrm>
            <a:off x="4968442" y="2017035"/>
            <a:ext cx="4506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spc="-1" dirty="0">
                <a:solidFill>
                  <a:srgbClr val="BE7EFF"/>
                </a:solidFill>
              </a:rPr>
              <a:t>#1</a:t>
            </a:r>
            <a:endParaRPr lang="en-US" sz="1200" b="1" dirty="0">
              <a:solidFill>
                <a:srgbClr val="BE7EFF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776D15B6-8BD9-47C1-AA2C-42B58B4F97CF}"/>
              </a:ext>
            </a:extLst>
          </p:cNvPr>
          <p:cNvSpPr txBox="1"/>
          <p:nvPr/>
        </p:nvSpPr>
        <p:spPr>
          <a:xfrm>
            <a:off x="5532146" y="2016840"/>
            <a:ext cx="5249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spc="-1" dirty="0">
                <a:solidFill>
                  <a:srgbClr val="FF5858"/>
                </a:solidFill>
              </a:rPr>
              <a:t>#20</a:t>
            </a:r>
            <a:endParaRPr lang="en-US" sz="1200" b="1" dirty="0">
              <a:solidFill>
                <a:srgbClr val="FF5858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C5E7538-1D84-4753-B644-5CDE325E5042}"/>
              </a:ext>
            </a:extLst>
          </p:cNvPr>
          <p:cNvGrpSpPr/>
          <p:nvPr/>
        </p:nvGrpSpPr>
        <p:grpSpPr>
          <a:xfrm>
            <a:off x="360019" y="3671018"/>
            <a:ext cx="4570323" cy="3048337"/>
            <a:chOff x="360019" y="3671018"/>
            <a:chExt cx="4570323" cy="3048337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2E1CEC4C-3D1E-426A-96B1-306658C51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9" b="-1"/>
            <a:stretch/>
          </p:blipFill>
          <p:spPr>
            <a:xfrm flipV="1">
              <a:off x="824982" y="6359745"/>
              <a:ext cx="3683518" cy="285730"/>
            </a:xfrm>
            <a:prstGeom prst="rect">
              <a:avLst/>
            </a:prstGeom>
          </p:spPr>
        </p:pic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3D91C5E9-8A09-4487-BB28-41E0AA8ED008}"/>
                </a:ext>
              </a:extLst>
            </p:cNvPr>
            <p:cNvCxnSpPr>
              <a:cxnSpLocks/>
            </p:cNvCxnSpPr>
            <p:nvPr/>
          </p:nvCxnSpPr>
          <p:spPr>
            <a:xfrm>
              <a:off x="847883" y="6496143"/>
              <a:ext cx="3636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B1B2340F-855A-4C3D-97E3-A44EAEE53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5" t="7897" r="9231" b="6587"/>
            <a:stretch/>
          </p:blipFill>
          <p:spPr>
            <a:xfrm>
              <a:off x="360732" y="3671018"/>
              <a:ext cx="4282574" cy="2751245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61FE7401-5BEA-41A3-9C76-531DE2179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5" t="92991" r="9231" b="2515"/>
            <a:stretch/>
          </p:blipFill>
          <p:spPr>
            <a:xfrm>
              <a:off x="360019" y="6574714"/>
              <a:ext cx="4284000" cy="144641"/>
            </a:xfrm>
            <a:prstGeom prst="rect">
              <a:avLst/>
            </a:prstGeom>
          </p:spPr>
        </p:pic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8A1944C4-7ED3-4E65-94CD-F6E557FBB0BC}"/>
                </a:ext>
              </a:extLst>
            </p:cNvPr>
            <p:cNvSpPr txBox="1"/>
            <p:nvPr/>
          </p:nvSpPr>
          <p:spPr>
            <a:xfrm>
              <a:off x="3731104" y="5583944"/>
              <a:ext cx="119923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400" b="1" spc="-1" dirty="0">
                  <a:solidFill>
                    <a:srgbClr val="38B16E"/>
                  </a:solidFill>
                </a:rPr>
                <a:t>Δ</a:t>
              </a:r>
              <a:r>
                <a:rPr lang="fr-FR" sz="1400" b="1" spc="-1" dirty="0">
                  <a:solidFill>
                    <a:srgbClr val="38B16E"/>
                  </a:solidFill>
                </a:rPr>
                <a:t>Eb=14bp</a:t>
              </a:r>
              <a:endParaRPr lang="fr-FR" sz="1400" b="1" spc="-1" dirty="0">
                <a:solidFill>
                  <a:srgbClr val="FFA500"/>
                </a:solidFill>
              </a:endParaRPr>
            </a:p>
            <a:p>
              <a:r>
                <a:rPr lang="el-GR" sz="1400" b="1" spc="-1" dirty="0">
                  <a:solidFill>
                    <a:srgbClr val="FFA500"/>
                  </a:solidFill>
                </a:rPr>
                <a:t>Δ</a:t>
              </a:r>
              <a:r>
                <a:rPr lang="fr-FR" sz="1400" b="1" spc="-1" dirty="0">
                  <a:solidFill>
                    <a:srgbClr val="FFA500"/>
                  </a:solidFill>
                </a:rPr>
                <a:t>Eb=10bp</a:t>
              </a:r>
            </a:p>
            <a:p>
              <a:r>
                <a:rPr lang="el-GR" sz="1400" b="1" spc="-1" dirty="0">
                  <a:solidFill>
                    <a:srgbClr val="6294ED"/>
                  </a:solidFill>
                </a:rPr>
                <a:t>Δ</a:t>
              </a:r>
              <a:r>
                <a:rPr lang="fr-FR" sz="1400" b="1" spc="-1" dirty="0">
                  <a:solidFill>
                    <a:srgbClr val="6294ED"/>
                  </a:solidFill>
                </a:rPr>
                <a:t>Eb=4bp</a:t>
              </a:r>
            </a:p>
          </p:txBody>
        </p:sp>
      </p:grpSp>
      <p:sp>
        <p:nvSpPr>
          <p:cNvPr id="46" name="ZoneTexte 45">
            <a:extLst>
              <a:ext uri="{FF2B5EF4-FFF2-40B4-BE49-F238E27FC236}">
                <a16:creationId xmlns:a16="http://schemas.microsoft.com/office/drawing/2014/main" id="{BFB6E17E-BF9A-420C-B326-191926C39125}"/>
              </a:ext>
            </a:extLst>
          </p:cNvPr>
          <p:cNvSpPr txBox="1"/>
          <p:nvPr/>
        </p:nvSpPr>
        <p:spPr>
          <a:xfrm>
            <a:off x="2911152" y="2944946"/>
            <a:ext cx="119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spc="-1" dirty="0">
                <a:solidFill>
                  <a:srgbClr val="FFA500"/>
                </a:solidFill>
              </a:rPr>
              <a:t>Δ</a:t>
            </a:r>
            <a:r>
              <a:rPr lang="fr-FR" sz="1400" b="1" spc="-1" dirty="0">
                <a:solidFill>
                  <a:srgbClr val="FFA500"/>
                </a:solidFill>
              </a:rPr>
              <a:t>Eb=10bp</a:t>
            </a:r>
            <a:endParaRPr lang="fr-FR" sz="1400" b="1" spc="-1" dirty="0">
              <a:solidFill>
                <a:srgbClr val="6294ED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06A936EC-6244-42A2-A468-F8C6B3FB76F3}"/>
              </a:ext>
            </a:extLst>
          </p:cNvPr>
          <p:cNvSpPr txBox="1"/>
          <p:nvPr/>
        </p:nvSpPr>
        <p:spPr>
          <a:xfrm>
            <a:off x="6497678" y="2944946"/>
            <a:ext cx="119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spc="-1" dirty="0">
                <a:solidFill>
                  <a:srgbClr val="6294ED"/>
                </a:solidFill>
              </a:rPr>
              <a:t>Δ</a:t>
            </a:r>
            <a:r>
              <a:rPr lang="fr-FR" sz="1400" b="1" spc="-1" dirty="0">
                <a:solidFill>
                  <a:srgbClr val="6294ED"/>
                </a:solidFill>
              </a:rPr>
              <a:t>Eb=4bp</a:t>
            </a:r>
          </a:p>
        </p:txBody>
      </p:sp>
    </p:spTree>
    <p:extLst>
      <p:ext uri="{BB962C8B-B14F-4D97-AF65-F5344CB8AC3E}">
        <p14:creationId xmlns:p14="http://schemas.microsoft.com/office/powerpoint/2010/main" val="276922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e 76">
            <a:extLst>
              <a:ext uri="{FF2B5EF4-FFF2-40B4-BE49-F238E27FC236}">
                <a16:creationId xmlns:a16="http://schemas.microsoft.com/office/drawing/2014/main" id="{D3F8FCC3-8B73-4603-A30A-12DCB1D9F6F2}"/>
              </a:ext>
            </a:extLst>
          </p:cNvPr>
          <p:cNvGrpSpPr/>
          <p:nvPr/>
        </p:nvGrpSpPr>
        <p:grpSpPr>
          <a:xfrm>
            <a:off x="4599989" y="1505249"/>
            <a:ext cx="3919235" cy="2698097"/>
            <a:chOff x="3491545" y="2112236"/>
            <a:chExt cx="3006875" cy="214301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DCF9716-DAFE-4BF7-B5CB-A27AC80DA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6" t="8183" r="8021" b="11461"/>
            <a:stretch/>
          </p:blipFill>
          <p:spPr>
            <a:xfrm>
              <a:off x="3491545" y="2112236"/>
              <a:ext cx="2988000" cy="1799533"/>
            </a:xfrm>
            <a:prstGeom prst="rect">
              <a:avLst/>
            </a:prstGeom>
          </p:spPr>
        </p:pic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484D4AA0-EFE2-44EB-A4DE-66B3B672546F}"/>
                </a:ext>
              </a:extLst>
            </p:cNvPr>
            <p:cNvSpPr txBox="1"/>
            <p:nvPr/>
          </p:nvSpPr>
          <p:spPr>
            <a:xfrm>
              <a:off x="5656275" y="2171758"/>
              <a:ext cx="842145" cy="2689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600" b="1" spc="-1" dirty="0">
                  <a:solidFill>
                    <a:srgbClr val="000000"/>
                  </a:solidFill>
                </a:rPr>
                <a:t>Δ</a:t>
              </a:r>
              <a:r>
                <a:rPr lang="fr-FR" sz="1600" b="1" spc="-1" dirty="0">
                  <a:solidFill>
                    <a:srgbClr val="000000"/>
                  </a:solidFill>
                </a:rPr>
                <a:t>Eb=10bp</a:t>
              </a:r>
              <a:endParaRPr lang="en-US" sz="1600" b="1" dirty="0"/>
            </a:p>
          </p:txBody>
        </p:sp>
        <p:cxnSp>
          <p:nvCxnSpPr>
            <p:cNvPr id="62" name="Connecteur droit avec flèche 61">
              <a:extLst>
                <a:ext uri="{FF2B5EF4-FFF2-40B4-BE49-F238E27FC236}">
                  <a16:creationId xmlns:a16="http://schemas.microsoft.com/office/drawing/2014/main" id="{560BE640-46A8-4BD8-BE01-B0760476D5AD}"/>
                </a:ext>
              </a:extLst>
            </p:cNvPr>
            <p:cNvCxnSpPr>
              <a:cxnSpLocks/>
            </p:cNvCxnSpPr>
            <p:nvPr/>
          </p:nvCxnSpPr>
          <p:spPr>
            <a:xfrm>
              <a:off x="3704625" y="3929873"/>
              <a:ext cx="271231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22B37891-DF4E-4DA0-B565-6B15CBA2213D}"/>
                </a:ext>
              </a:extLst>
            </p:cNvPr>
            <p:cNvSpPr txBox="1"/>
            <p:nvPr/>
          </p:nvSpPr>
          <p:spPr>
            <a:xfrm>
              <a:off x="6052255" y="3885918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X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6672793D-C76A-4A3A-A240-7C419ADB5610}"/>
              </a:ext>
            </a:extLst>
          </p:cNvPr>
          <p:cNvSpPr txBox="1"/>
          <p:nvPr/>
        </p:nvSpPr>
        <p:spPr>
          <a:xfrm>
            <a:off x="0" y="24618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Orientation</a:t>
            </a:r>
            <a:endParaRPr lang="en-US" sz="4000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97BA4AB1-3F75-4304-9AF4-4EC1C32DF064}"/>
              </a:ext>
            </a:extLst>
          </p:cNvPr>
          <p:cNvSpPr txBox="1"/>
          <p:nvPr/>
        </p:nvSpPr>
        <p:spPr>
          <a:xfrm>
            <a:off x="3414429" y="1003362"/>
            <a:ext cx="5557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Droplet orientation depends on the position along one wave</a:t>
            </a:r>
          </a:p>
        </p:txBody>
      </p: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34C747BD-42F8-46FF-9656-4ADAF6FD4C4E}"/>
              </a:ext>
            </a:extLst>
          </p:cNvPr>
          <p:cNvGrpSpPr/>
          <p:nvPr/>
        </p:nvGrpSpPr>
        <p:grpSpPr>
          <a:xfrm>
            <a:off x="190175" y="1046028"/>
            <a:ext cx="3201478" cy="2405606"/>
            <a:chOff x="190175" y="1046028"/>
            <a:chExt cx="3201478" cy="2405606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9FF3CB71-B844-4A1C-8B2E-5F09C02EA406}"/>
                </a:ext>
              </a:extLst>
            </p:cNvPr>
            <p:cNvGrpSpPr/>
            <p:nvPr/>
          </p:nvGrpSpPr>
          <p:grpSpPr>
            <a:xfrm>
              <a:off x="266697" y="1097677"/>
              <a:ext cx="3095613" cy="2353957"/>
              <a:chOff x="266697" y="1097677"/>
              <a:chExt cx="3095613" cy="2353957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E78A99C2-1778-480E-9B17-A1DC083C4E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697" y="1097677"/>
                <a:ext cx="3095613" cy="2353957"/>
              </a:xfrm>
              <a:prstGeom prst="rect">
                <a:avLst/>
              </a:prstGeom>
            </p:spPr>
          </p:pic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70D1A264-B2C6-444D-8FD0-FA3A081A01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0929" y="1839674"/>
                <a:ext cx="252000" cy="0"/>
              </a:xfrm>
              <a:prstGeom prst="line">
                <a:avLst/>
              </a:prstGeom>
              <a:ln w="28575">
                <a:solidFill>
                  <a:srgbClr val="FFFFFF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DFF74B11-E409-4E90-A4D9-0E02C56FB9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0929" y="2071205"/>
                <a:ext cx="252000" cy="0"/>
              </a:xfrm>
              <a:prstGeom prst="line">
                <a:avLst/>
              </a:prstGeom>
              <a:ln w="28575">
                <a:solidFill>
                  <a:srgbClr val="FFFFFF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B2CA2947-C867-4BBA-BA6D-51D1ABAD10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0929" y="2302736"/>
                <a:ext cx="252000" cy="0"/>
              </a:xfrm>
              <a:prstGeom prst="line">
                <a:avLst/>
              </a:prstGeom>
              <a:ln w="28575">
                <a:solidFill>
                  <a:srgbClr val="FFFFFF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77FE56F6-ADEB-4BAE-A46B-15A63193D0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0929" y="2534267"/>
                <a:ext cx="252000" cy="0"/>
              </a:xfrm>
              <a:prstGeom prst="line">
                <a:avLst/>
              </a:prstGeom>
              <a:ln w="28575">
                <a:solidFill>
                  <a:srgbClr val="FFFFFF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A6F289F7-A73E-4412-86E3-5496D1E5BB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0929" y="2765797"/>
                <a:ext cx="252000" cy="0"/>
              </a:xfrm>
              <a:prstGeom prst="line">
                <a:avLst/>
              </a:prstGeom>
              <a:ln w="28575">
                <a:solidFill>
                  <a:srgbClr val="FFFFFF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4DEF3682-AF8F-44DA-BCB2-6E5826BCB8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7447" y="1839674"/>
                <a:ext cx="252000" cy="0"/>
              </a:xfrm>
              <a:prstGeom prst="line">
                <a:avLst/>
              </a:prstGeom>
              <a:ln w="28575">
                <a:solidFill>
                  <a:srgbClr val="FFFFFF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94EB4765-B172-44CC-B40B-281705A99A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7447" y="2071205"/>
                <a:ext cx="252000" cy="0"/>
              </a:xfrm>
              <a:prstGeom prst="line">
                <a:avLst/>
              </a:prstGeom>
              <a:ln w="28575">
                <a:solidFill>
                  <a:srgbClr val="FFFFFF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5B45BFE5-1C50-4375-AD7F-47EA21E0D4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7447" y="2302736"/>
                <a:ext cx="252000" cy="0"/>
              </a:xfrm>
              <a:prstGeom prst="line">
                <a:avLst/>
              </a:prstGeom>
              <a:ln w="28575">
                <a:solidFill>
                  <a:srgbClr val="FFFFFF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E2AACA13-C87F-40CE-8923-63E8C7ECB3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7447" y="2534267"/>
                <a:ext cx="252000" cy="0"/>
              </a:xfrm>
              <a:prstGeom prst="line">
                <a:avLst/>
              </a:prstGeom>
              <a:ln w="28575">
                <a:solidFill>
                  <a:srgbClr val="FFFFFF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E5D9218E-F8B2-4709-93D3-CA9ACFF1AE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7447" y="2765797"/>
                <a:ext cx="252000" cy="0"/>
              </a:xfrm>
              <a:prstGeom prst="line">
                <a:avLst/>
              </a:prstGeom>
              <a:ln w="28575">
                <a:solidFill>
                  <a:srgbClr val="FFFFFF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86160371-F63C-4BB3-9207-467DC1054F6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765825" y="1480538"/>
                <a:ext cx="252000" cy="0"/>
              </a:xfrm>
              <a:prstGeom prst="line">
                <a:avLst/>
              </a:prstGeom>
              <a:ln w="28575">
                <a:solidFill>
                  <a:srgbClr val="FFFFFF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1E8A5747-E34B-415C-AF05-C36F009C218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614965" y="1482830"/>
                <a:ext cx="252000" cy="0"/>
              </a:xfrm>
              <a:prstGeom prst="line">
                <a:avLst/>
              </a:prstGeom>
              <a:ln w="28575">
                <a:solidFill>
                  <a:srgbClr val="FFFFFF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ADBCE6FB-BACE-4F08-B894-AC6C86E1C41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763933" y="1892881"/>
                <a:ext cx="252000" cy="0"/>
              </a:xfrm>
              <a:prstGeom prst="line">
                <a:avLst/>
              </a:prstGeom>
              <a:ln w="28575">
                <a:solidFill>
                  <a:srgbClr val="FFFFFF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0B47C9C2-C080-412E-B860-CED14C2CC53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613073" y="1895173"/>
                <a:ext cx="252000" cy="0"/>
              </a:xfrm>
              <a:prstGeom prst="line">
                <a:avLst/>
              </a:prstGeom>
              <a:ln w="28575">
                <a:solidFill>
                  <a:srgbClr val="FFFFFF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EEDC0968-20EA-4A5C-B5ED-ACF72523BA1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767220" y="2305224"/>
                <a:ext cx="252000" cy="0"/>
              </a:xfrm>
              <a:prstGeom prst="line">
                <a:avLst/>
              </a:prstGeom>
              <a:ln w="28575">
                <a:solidFill>
                  <a:srgbClr val="FFFFFF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7382BF70-0326-4C63-8041-5087AA31A86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616360" y="2307516"/>
                <a:ext cx="252000" cy="0"/>
              </a:xfrm>
              <a:prstGeom prst="line">
                <a:avLst/>
              </a:prstGeom>
              <a:ln w="28575">
                <a:solidFill>
                  <a:srgbClr val="FFFFFF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1A2E370C-251A-4BD5-AE7E-8C9727C359E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765155" y="2717567"/>
                <a:ext cx="252000" cy="0"/>
              </a:xfrm>
              <a:prstGeom prst="line">
                <a:avLst/>
              </a:prstGeom>
              <a:ln w="28575">
                <a:solidFill>
                  <a:srgbClr val="FFFFFF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9E1A4AEC-897F-40CC-9B71-1BA1D6510EE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614295" y="2719859"/>
                <a:ext cx="252000" cy="0"/>
              </a:xfrm>
              <a:prstGeom prst="line">
                <a:avLst/>
              </a:prstGeom>
              <a:ln w="28575">
                <a:solidFill>
                  <a:srgbClr val="FFFFFF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8B4BDB7F-CC07-4CDF-9A16-E0830242402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765825" y="3129910"/>
                <a:ext cx="252000" cy="0"/>
              </a:xfrm>
              <a:prstGeom prst="line">
                <a:avLst/>
              </a:prstGeom>
              <a:ln w="28575">
                <a:solidFill>
                  <a:srgbClr val="FFFFFF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07568B53-6589-48B8-81EB-7DDDDA3C2E7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614965" y="3132202"/>
                <a:ext cx="252000" cy="0"/>
              </a:xfrm>
              <a:prstGeom prst="line">
                <a:avLst/>
              </a:prstGeom>
              <a:ln w="28575">
                <a:solidFill>
                  <a:srgbClr val="FFFFFF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140E3EE7-6349-41D6-BE31-EA34431A81A6}"/>
                </a:ext>
              </a:extLst>
            </p:cNvPr>
            <p:cNvCxnSpPr/>
            <p:nvPr/>
          </p:nvCxnSpPr>
          <p:spPr>
            <a:xfrm>
              <a:off x="266697" y="3381292"/>
              <a:ext cx="3095613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CD62D9B-0655-411A-8F0C-E32703EDB3AE}"/>
                </a:ext>
              </a:extLst>
            </p:cNvPr>
            <p:cNvSpPr txBox="1"/>
            <p:nvPr/>
          </p:nvSpPr>
          <p:spPr>
            <a:xfrm>
              <a:off x="3080349" y="3033314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X</a:t>
              </a:r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12DFD5F8-B224-48EB-8FE6-3CBE6CD5AB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4799" y="1568073"/>
              <a:ext cx="316231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4EBA7EE6-BF5A-4F71-B9FB-ED63B14A6C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030" y="1117989"/>
              <a:ext cx="0" cy="448161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95575D67-E1C6-463B-80F3-E59FFAF5827E}"/>
                </a:ext>
              </a:extLst>
            </p:cNvPr>
            <p:cNvSpPr txBox="1"/>
            <p:nvPr/>
          </p:nvSpPr>
          <p:spPr>
            <a:xfrm>
              <a:off x="285479" y="1046028"/>
              <a:ext cx="3834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00" dirty="0">
                  <a:solidFill>
                    <a:schemeClr val="bg1"/>
                  </a:solidFill>
                </a:rPr>
                <a:t>θ</a:t>
              </a:r>
              <a:r>
                <a:rPr lang="fr-FR" sz="1000" dirty="0">
                  <a:solidFill>
                    <a:schemeClr val="bg1"/>
                  </a:solidFill>
                </a:rPr>
                <a:t>=0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67F77A68-34B9-4AC9-BB4A-C3DD5CFA6D1F}"/>
                </a:ext>
              </a:extLst>
            </p:cNvPr>
            <p:cNvSpPr txBox="1"/>
            <p:nvPr/>
          </p:nvSpPr>
          <p:spPr>
            <a:xfrm>
              <a:off x="190175" y="1360317"/>
              <a:ext cx="5036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00" dirty="0">
                  <a:solidFill>
                    <a:schemeClr val="bg1"/>
                  </a:solidFill>
                </a:rPr>
                <a:t>θ</a:t>
              </a:r>
              <a:r>
                <a:rPr lang="fr-FR" sz="1000" dirty="0">
                  <a:solidFill>
                    <a:schemeClr val="bg1"/>
                  </a:solidFill>
                </a:rPr>
                <a:t>=</a:t>
              </a:r>
              <a:r>
                <a:rPr lang="el-GR" sz="1000" dirty="0">
                  <a:solidFill>
                    <a:schemeClr val="bg1"/>
                  </a:solidFill>
                </a:rPr>
                <a:t>π</a:t>
              </a:r>
              <a:r>
                <a:rPr lang="fr-FR" sz="1000" dirty="0">
                  <a:solidFill>
                    <a:schemeClr val="bg1"/>
                  </a:solidFill>
                </a:rPr>
                <a:t>/2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2492DC25-2023-4582-B676-7C260CAD0ADF}"/>
              </a:ext>
            </a:extLst>
          </p:cNvPr>
          <p:cNvGrpSpPr/>
          <p:nvPr/>
        </p:nvGrpSpPr>
        <p:grpSpPr>
          <a:xfrm>
            <a:off x="6805591" y="1790317"/>
            <a:ext cx="834549" cy="1832231"/>
            <a:chOff x="7719236" y="2647228"/>
            <a:chExt cx="834549" cy="1476065"/>
          </a:xfrm>
        </p:grpSpPr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C8185ECA-E19B-463A-9623-16CC3EDF9F0B}"/>
                </a:ext>
              </a:extLst>
            </p:cNvPr>
            <p:cNvCxnSpPr/>
            <p:nvPr/>
          </p:nvCxnSpPr>
          <p:spPr>
            <a:xfrm>
              <a:off x="7719646" y="2647228"/>
              <a:ext cx="0" cy="1476065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657E4D7E-CDB4-4675-B36A-79BD8E30A4D1}"/>
                </a:ext>
              </a:extLst>
            </p:cNvPr>
            <p:cNvSpPr txBox="1"/>
            <p:nvPr/>
          </p:nvSpPr>
          <p:spPr>
            <a:xfrm>
              <a:off x="7719236" y="3007192"/>
              <a:ext cx="834549" cy="371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spc="-1" dirty="0"/>
                <a:t>Δ</a:t>
              </a:r>
              <a:r>
                <a:rPr lang="el-GR" sz="2400" dirty="0"/>
                <a:t>θ</a:t>
              </a:r>
              <a:r>
                <a:rPr lang="fr-FR" sz="2400" dirty="0"/>
                <a:t>?</a:t>
              </a:r>
              <a:endParaRPr lang="en-US" sz="2400" dirty="0"/>
            </a:p>
          </p:txBody>
        </p:sp>
      </p:grpSp>
      <p:sp>
        <p:nvSpPr>
          <p:cNvPr id="61" name="ZoneTexte 60">
            <a:extLst>
              <a:ext uri="{FF2B5EF4-FFF2-40B4-BE49-F238E27FC236}">
                <a16:creationId xmlns:a16="http://schemas.microsoft.com/office/drawing/2014/main" id="{F91C4B90-C956-4CD6-8F19-F743CDE2DD70}"/>
              </a:ext>
            </a:extLst>
          </p:cNvPr>
          <p:cNvSpPr txBox="1"/>
          <p:nvPr/>
        </p:nvSpPr>
        <p:spPr>
          <a:xfrm>
            <a:off x="4877723" y="4191194"/>
            <a:ext cx="39115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Accumulation of polarization after periodic perturbations depends more on the contrast of adhesion between the two population than on the adhesion itself.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FE3E0C4-74EA-4CCD-B8E8-962C01B0BC78}"/>
              </a:ext>
            </a:extLst>
          </p:cNvPr>
          <p:cNvGrpSpPr/>
          <p:nvPr/>
        </p:nvGrpSpPr>
        <p:grpSpPr>
          <a:xfrm>
            <a:off x="5137084" y="1719789"/>
            <a:ext cx="2565871" cy="2038925"/>
            <a:chOff x="5117269" y="1640720"/>
            <a:chExt cx="2565871" cy="2038925"/>
          </a:xfrm>
        </p:grpSpPr>
        <p:cxnSp>
          <p:nvCxnSpPr>
            <p:cNvPr id="68" name="Connecteur droit avec flèche 67">
              <a:extLst>
                <a:ext uri="{FF2B5EF4-FFF2-40B4-BE49-F238E27FC236}">
                  <a16:creationId xmlns:a16="http://schemas.microsoft.com/office/drawing/2014/main" id="{1D7B5531-AEB2-4F0E-85FC-609A4B901B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388" y="1863245"/>
              <a:ext cx="450712" cy="496816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avec flèche 70">
              <a:extLst>
                <a:ext uri="{FF2B5EF4-FFF2-40B4-BE49-F238E27FC236}">
                  <a16:creationId xmlns:a16="http://schemas.microsoft.com/office/drawing/2014/main" id="{65D80D3B-9FA9-4994-9865-990131BC1898}"/>
                </a:ext>
              </a:extLst>
            </p:cNvPr>
            <p:cNvCxnSpPr>
              <a:cxnSpLocks/>
            </p:cNvCxnSpPr>
            <p:nvPr/>
          </p:nvCxnSpPr>
          <p:spPr>
            <a:xfrm>
              <a:off x="6938653" y="2930360"/>
              <a:ext cx="379141" cy="521274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9D95A736-8601-43BE-B571-CE76E18F5679}"/>
                </a:ext>
              </a:extLst>
            </p:cNvPr>
            <p:cNvSpPr txBox="1"/>
            <p:nvPr/>
          </p:nvSpPr>
          <p:spPr>
            <a:xfrm>
              <a:off x="5117269" y="2236555"/>
              <a:ext cx="45064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b="1" spc="-1" dirty="0">
                  <a:solidFill>
                    <a:srgbClr val="BE7EFF"/>
                  </a:solidFill>
                </a:rPr>
                <a:t>#1</a:t>
              </a:r>
              <a:endParaRPr lang="en-US" sz="1200" b="1" dirty="0">
                <a:solidFill>
                  <a:srgbClr val="BE7EFF"/>
                </a:solidFill>
              </a:endParaRP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67A45D6C-7F51-4B47-BF2E-684EE47E0ACB}"/>
                </a:ext>
              </a:extLst>
            </p:cNvPr>
            <p:cNvSpPr txBox="1"/>
            <p:nvPr/>
          </p:nvSpPr>
          <p:spPr>
            <a:xfrm>
              <a:off x="6775310" y="2714196"/>
              <a:ext cx="45064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b="1" spc="-1" dirty="0">
                  <a:solidFill>
                    <a:srgbClr val="BE7EFF"/>
                  </a:solidFill>
                </a:rPr>
                <a:t>#1</a:t>
              </a:r>
              <a:endParaRPr lang="en-US" sz="1200" b="1" dirty="0">
                <a:solidFill>
                  <a:srgbClr val="BE7EFF"/>
                </a:solidFill>
              </a:endParaRP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08F70089-5CFA-4BC5-A5C7-97AC4A880B66}"/>
                </a:ext>
              </a:extLst>
            </p:cNvPr>
            <p:cNvSpPr txBox="1"/>
            <p:nvPr/>
          </p:nvSpPr>
          <p:spPr>
            <a:xfrm>
              <a:off x="7158183" y="3402646"/>
              <a:ext cx="52495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b="1" spc="-1" dirty="0">
                  <a:solidFill>
                    <a:srgbClr val="FF5858"/>
                  </a:solidFill>
                </a:rPr>
                <a:t>#20</a:t>
              </a:r>
              <a:endParaRPr lang="en-US" sz="1200" b="1" dirty="0">
                <a:solidFill>
                  <a:srgbClr val="FF5858"/>
                </a:solidFill>
              </a:endParaRP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5C371365-D299-4EDD-A32F-AB0C4A636CEB}"/>
                </a:ext>
              </a:extLst>
            </p:cNvPr>
            <p:cNvSpPr txBox="1"/>
            <p:nvPr/>
          </p:nvSpPr>
          <p:spPr>
            <a:xfrm>
              <a:off x="5726840" y="1640720"/>
              <a:ext cx="52495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b="1" spc="-1" dirty="0">
                  <a:solidFill>
                    <a:srgbClr val="FF5858"/>
                  </a:solidFill>
                </a:rPr>
                <a:t>#20</a:t>
              </a:r>
              <a:endParaRPr lang="en-US" sz="1200" b="1" dirty="0">
                <a:solidFill>
                  <a:srgbClr val="FF5858"/>
                </a:solidFill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F76BBA7-BAE1-4CA3-8716-14DC66262378}"/>
              </a:ext>
            </a:extLst>
          </p:cNvPr>
          <p:cNvGrpSpPr/>
          <p:nvPr/>
        </p:nvGrpSpPr>
        <p:grpSpPr>
          <a:xfrm>
            <a:off x="239228" y="3611976"/>
            <a:ext cx="4294952" cy="3045961"/>
            <a:chOff x="239228" y="3611976"/>
            <a:chExt cx="4294952" cy="304596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8291733-8020-45A3-BB83-7E82523C4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8" t="8736" r="9500" b="7073"/>
            <a:stretch/>
          </p:blipFill>
          <p:spPr>
            <a:xfrm>
              <a:off x="251114" y="3611976"/>
              <a:ext cx="4234509" cy="2742051"/>
            </a:xfrm>
            <a:prstGeom prst="rect">
              <a:avLst/>
            </a:prstGeom>
          </p:spPr>
        </p:pic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F403B2CC-CC8C-4664-9C80-CBF88C5D8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9" b="-1"/>
            <a:stretch/>
          </p:blipFill>
          <p:spPr>
            <a:xfrm flipV="1">
              <a:off x="632605" y="6301290"/>
              <a:ext cx="3719107" cy="293386"/>
            </a:xfrm>
            <a:prstGeom prst="rect">
              <a:avLst/>
            </a:prstGeom>
          </p:spPr>
        </p:pic>
        <p:cxnSp>
          <p:nvCxnSpPr>
            <p:cNvPr id="85" name="Connecteur droit avec flèche 84">
              <a:extLst>
                <a:ext uri="{FF2B5EF4-FFF2-40B4-BE49-F238E27FC236}">
                  <a16:creationId xmlns:a16="http://schemas.microsoft.com/office/drawing/2014/main" id="{6B5FF803-F584-49A7-81DF-C7A2EB433049}"/>
                </a:ext>
              </a:extLst>
            </p:cNvPr>
            <p:cNvCxnSpPr>
              <a:cxnSpLocks/>
            </p:cNvCxnSpPr>
            <p:nvPr/>
          </p:nvCxnSpPr>
          <p:spPr>
            <a:xfrm>
              <a:off x="664047" y="6443377"/>
              <a:ext cx="3672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B040C20B-3A82-4955-9310-AE161D300BBA}"/>
                </a:ext>
              </a:extLst>
            </p:cNvPr>
            <p:cNvSpPr txBox="1"/>
            <p:nvPr/>
          </p:nvSpPr>
          <p:spPr>
            <a:xfrm>
              <a:off x="494980" y="3690396"/>
              <a:ext cx="119923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400" b="1" spc="-1" dirty="0">
                  <a:solidFill>
                    <a:srgbClr val="38B16E"/>
                  </a:solidFill>
                </a:rPr>
                <a:t>Δ</a:t>
              </a:r>
              <a:r>
                <a:rPr lang="fr-FR" sz="1400" b="1" spc="-1" dirty="0">
                  <a:solidFill>
                    <a:srgbClr val="38B16E"/>
                  </a:solidFill>
                </a:rPr>
                <a:t>Eb=14bp</a:t>
              </a:r>
              <a:endParaRPr lang="fr-FR" sz="1400" b="1" spc="-1" dirty="0">
                <a:solidFill>
                  <a:srgbClr val="FFA500"/>
                </a:solidFill>
              </a:endParaRPr>
            </a:p>
            <a:p>
              <a:r>
                <a:rPr lang="el-GR" sz="1400" b="1" spc="-1" dirty="0">
                  <a:solidFill>
                    <a:srgbClr val="FFA500"/>
                  </a:solidFill>
                </a:rPr>
                <a:t>Δ</a:t>
              </a:r>
              <a:r>
                <a:rPr lang="fr-FR" sz="1400" b="1" spc="-1" dirty="0">
                  <a:solidFill>
                    <a:srgbClr val="FFA500"/>
                  </a:solidFill>
                </a:rPr>
                <a:t>Eb=10bp</a:t>
              </a:r>
            </a:p>
            <a:p>
              <a:r>
                <a:rPr lang="el-GR" sz="1400" b="1" spc="-1" dirty="0">
                  <a:solidFill>
                    <a:srgbClr val="6294ED"/>
                  </a:solidFill>
                </a:rPr>
                <a:t>Δ</a:t>
              </a:r>
              <a:r>
                <a:rPr lang="fr-FR" sz="1400" b="1" spc="-1" dirty="0">
                  <a:solidFill>
                    <a:srgbClr val="6294ED"/>
                  </a:solidFill>
                </a:rPr>
                <a:t>Eb=4bp</a:t>
              </a:r>
            </a:p>
          </p:txBody>
        </p:sp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23313C85-AE35-4A2A-88B2-6910304B3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8" t="93125" r="8756" b="2972"/>
            <a:stretch/>
          </p:blipFill>
          <p:spPr>
            <a:xfrm>
              <a:off x="239228" y="6531414"/>
              <a:ext cx="4294952" cy="126523"/>
            </a:xfrm>
            <a:prstGeom prst="rect">
              <a:avLst/>
            </a:prstGeom>
          </p:spPr>
        </p:pic>
      </p:grpSp>
      <p:sp>
        <p:nvSpPr>
          <p:cNvPr id="60" name="ZoneTexte 59">
            <a:extLst>
              <a:ext uri="{FF2B5EF4-FFF2-40B4-BE49-F238E27FC236}">
                <a16:creationId xmlns:a16="http://schemas.microsoft.com/office/drawing/2014/main" id="{BD4DA0B2-C3EE-454E-AC0D-54E8CFF8851D}"/>
              </a:ext>
            </a:extLst>
          </p:cNvPr>
          <p:cNvSpPr txBox="1"/>
          <p:nvPr/>
        </p:nvSpPr>
        <p:spPr>
          <a:xfrm>
            <a:off x="4877723" y="5590505"/>
            <a:ext cx="3808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Rules for tissues organization 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i="1" dirty="0"/>
              <a:t>Total adhesion energy? (</a:t>
            </a:r>
            <a:r>
              <a:rPr lang="el-G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Eb)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Adhesion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differential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(</a:t>
            </a:r>
            <a:r>
              <a:rPr lang="el-G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Eb)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68940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3502CDDA-58D5-4F11-AC08-D135604437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 t="7143" r="9327" b="1786"/>
          <a:stretch/>
        </p:blipFill>
        <p:spPr>
          <a:xfrm>
            <a:off x="448184" y="3482761"/>
            <a:ext cx="4000725" cy="288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47E62-65DE-4FFC-9008-DD25CEE5EC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 t="7143" r="9327" b="1786"/>
          <a:stretch/>
        </p:blipFill>
        <p:spPr>
          <a:xfrm>
            <a:off x="4747844" y="3472960"/>
            <a:ext cx="4000724" cy="2880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34C543-3317-47B3-882F-6E1319E74147}"/>
              </a:ext>
            </a:extLst>
          </p:cNvPr>
          <p:cNvSpPr txBox="1"/>
          <p:nvPr/>
        </p:nvSpPr>
        <p:spPr>
          <a:xfrm>
            <a:off x="0" y="24618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Perspectives</a:t>
            </a:r>
            <a:endParaRPr lang="en-US" sz="4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BBEE449-CC4C-419C-B74C-36847C64AB27}"/>
              </a:ext>
            </a:extLst>
          </p:cNvPr>
          <p:cNvSpPr txBox="1"/>
          <p:nvPr/>
        </p:nvSpPr>
        <p:spPr>
          <a:xfrm>
            <a:off x="619124" y="1060788"/>
            <a:ext cx="7800975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1800" strike="noStrike" spc="-1" dirty="0"/>
              <a:t>Consolidate preliminary results &amp; </a:t>
            </a:r>
            <a:r>
              <a:rPr lang="en-US" spc="-1" dirty="0"/>
              <a:t>try</a:t>
            </a:r>
            <a:r>
              <a:rPr lang="en-US" sz="1800" strike="noStrike" spc="-1" dirty="0"/>
              <a:t> other DNA sequences combinations</a:t>
            </a:r>
            <a:endParaRPr lang="en-US" sz="1800" spc="-1" dirty="0"/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1800" strike="noStrike" spc="-1" dirty="0"/>
              <a:t>Vary </a:t>
            </a:r>
            <a:r>
              <a:rPr lang="en-US" sz="1800" spc="-1" dirty="0"/>
              <a:t>the amplitude of the wave perturbation to vary the imposed stress</a:t>
            </a:r>
          </a:p>
          <a:p>
            <a:pPr>
              <a:lnSpc>
                <a:spcPct val="100000"/>
              </a:lnSpc>
            </a:pPr>
            <a:endParaRPr lang="en-US" spc="-1" dirty="0"/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1800" spc="-1" dirty="0"/>
              <a:t>Try to evidence organization at a more global scale (i.e. cluster scale) </a:t>
            </a:r>
            <a:r>
              <a:rPr lang="en-US" sz="3200" b="0" i="0" dirty="0">
                <a:solidFill>
                  <a:srgbClr val="061622"/>
                </a:solidFill>
                <a:effectLst/>
                <a:latin typeface="Roboto" panose="020B0604020202020204" pitchFamily="2" charset="0"/>
              </a:rPr>
              <a:t>↴</a:t>
            </a:r>
            <a:r>
              <a:rPr lang="en-US" sz="1800" spc="-1" dirty="0"/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E44A738-35FB-48C1-8CCD-5CD9A1D63C41}"/>
              </a:ext>
            </a:extLst>
          </p:cNvPr>
          <p:cNvSpPr txBox="1"/>
          <p:nvPr/>
        </p:nvSpPr>
        <p:spPr>
          <a:xfrm>
            <a:off x="619123" y="3008688"/>
            <a:ext cx="7800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spc="-1" dirty="0"/>
              <a:t>Size of colored cluster quantified as number of constitutive droplets (PDF) 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253FC48-B0EF-4814-9719-66BC17CAE6FB}"/>
              </a:ext>
            </a:extLst>
          </p:cNvPr>
          <p:cNvSpPr txBox="1"/>
          <p:nvPr/>
        </p:nvSpPr>
        <p:spPr>
          <a:xfrm>
            <a:off x="3531022" y="4374420"/>
            <a:ext cx="119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spc="-1" dirty="0">
                <a:solidFill>
                  <a:srgbClr val="FFA500"/>
                </a:solidFill>
              </a:rPr>
              <a:t>Δ</a:t>
            </a:r>
            <a:r>
              <a:rPr lang="fr-FR" sz="1400" b="1" spc="-1" dirty="0">
                <a:solidFill>
                  <a:srgbClr val="FFA500"/>
                </a:solidFill>
              </a:rPr>
              <a:t>Eb=10bp</a:t>
            </a:r>
            <a:endParaRPr lang="fr-FR" sz="1400" b="1" spc="-1" dirty="0">
              <a:solidFill>
                <a:srgbClr val="6294ED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324481A-AB6A-4985-B1C1-39123326C7E2}"/>
              </a:ext>
            </a:extLst>
          </p:cNvPr>
          <p:cNvSpPr txBox="1"/>
          <p:nvPr/>
        </p:nvSpPr>
        <p:spPr>
          <a:xfrm>
            <a:off x="7917647" y="4374420"/>
            <a:ext cx="119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spc="-1" dirty="0">
                <a:solidFill>
                  <a:srgbClr val="6294ED"/>
                </a:solidFill>
              </a:rPr>
              <a:t>Δ</a:t>
            </a:r>
            <a:r>
              <a:rPr lang="fr-FR" sz="1400" b="1" spc="-1" dirty="0">
                <a:solidFill>
                  <a:srgbClr val="6294ED"/>
                </a:solidFill>
              </a:rPr>
              <a:t>Eb=4bp</a:t>
            </a:r>
          </a:p>
        </p:txBody>
      </p:sp>
    </p:spTree>
    <p:extLst>
      <p:ext uri="{BB962C8B-B14F-4D97-AF65-F5344CB8AC3E}">
        <p14:creationId xmlns:p14="http://schemas.microsoft.com/office/powerpoint/2010/main" val="647868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A9C6773-234C-4137-8734-5310736858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33016" b="41499"/>
          <a:stretch/>
        </p:blipFill>
        <p:spPr>
          <a:xfrm>
            <a:off x="0" y="5285014"/>
            <a:ext cx="9144000" cy="157298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6078E9E-2777-4DD8-9B84-096DCFE4883C}"/>
              </a:ext>
            </a:extLst>
          </p:cNvPr>
          <p:cNvSpPr txBox="1"/>
          <p:nvPr/>
        </p:nvSpPr>
        <p:spPr>
          <a:xfrm>
            <a:off x="343840" y="2058935"/>
            <a:ext cx="4698060" cy="184665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fr-FR" sz="1600" b="1" dirty="0"/>
              <a:t>Léa-L</a:t>
            </a:r>
            <a:r>
              <a:rPr lang="en-US" sz="1600" b="1" i="0" dirty="0">
                <a:solidFill>
                  <a:srgbClr val="000000"/>
                </a:solidFill>
                <a:effectLst/>
              </a:rPr>
              <a:t>æ</a:t>
            </a:r>
            <a:r>
              <a:rPr lang="fr-FR" sz="1600" b="1" dirty="0" err="1"/>
              <a:t>titia</a:t>
            </a:r>
            <a:r>
              <a:rPr lang="fr-FR" sz="1600" b="1" dirty="0"/>
              <a:t> Pontani</a:t>
            </a:r>
          </a:p>
          <a:p>
            <a:r>
              <a:rPr lang="fr-FR" sz="1600" b="1" dirty="0"/>
              <a:t>Alexis Prevost</a:t>
            </a:r>
          </a:p>
          <a:p>
            <a:r>
              <a:rPr lang="fr-FR" sz="1600" b="1" dirty="0"/>
              <a:t>Elie </a:t>
            </a:r>
            <a:r>
              <a:rPr lang="fr-FR" sz="1600" b="1" dirty="0" err="1"/>
              <a:t>Wandersman</a:t>
            </a:r>
            <a:endParaRPr lang="fr-FR" sz="1600" b="1" dirty="0"/>
          </a:p>
          <a:p>
            <a:endParaRPr lang="fr-FR" sz="1600" b="1" dirty="0"/>
          </a:p>
          <a:p>
            <a:endParaRPr lang="fr-FR" sz="1600" b="1" dirty="0"/>
          </a:p>
          <a:p>
            <a:endParaRPr lang="fr-FR" sz="1600" b="1" dirty="0"/>
          </a:p>
          <a:p>
            <a:endParaRPr lang="fr-FR" sz="1600" b="1" dirty="0"/>
          </a:p>
          <a:p>
            <a:r>
              <a:rPr lang="fr-FR" sz="1600" dirty="0"/>
              <a:t>Nicolas </a:t>
            </a:r>
            <a:r>
              <a:rPr lang="fr-FR" sz="1600" dirty="0" err="1"/>
              <a:t>Escoubet</a:t>
            </a:r>
            <a:endParaRPr lang="fr-FR" sz="1600" dirty="0"/>
          </a:p>
          <a:p>
            <a:r>
              <a:rPr lang="fr-FR" sz="1600" dirty="0"/>
              <a:t>Pierre Tapie</a:t>
            </a:r>
          </a:p>
          <a:p>
            <a:r>
              <a:rPr lang="fr-FR" sz="1600" dirty="0"/>
              <a:t>Cécile Vincent</a:t>
            </a:r>
          </a:p>
          <a:p>
            <a:r>
              <a:rPr lang="fr-FR" sz="1600" dirty="0" err="1"/>
              <a:t>Sapna</a:t>
            </a:r>
            <a:r>
              <a:rPr lang="fr-FR" sz="1600" dirty="0"/>
              <a:t> </a:t>
            </a:r>
            <a:r>
              <a:rPr lang="fr-FR" sz="1600" dirty="0" err="1"/>
              <a:t>Ravindran</a:t>
            </a:r>
            <a:endParaRPr lang="fr-FR" sz="1600" dirty="0"/>
          </a:p>
          <a:p>
            <a:r>
              <a:rPr lang="fr-FR" sz="1600" dirty="0"/>
              <a:t>Dario </a:t>
            </a:r>
            <a:r>
              <a:rPr lang="en-US" sz="1600" i="0" dirty="0" err="1">
                <a:solidFill>
                  <a:srgbClr val="000000"/>
                </a:solidFill>
                <a:effectLst/>
              </a:rPr>
              <a:t>Dell'Arciprete</a:t>
            </a:r>
            <a:endParaRPr lang="fr-FR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CF447A-E73A-4B8A-B524-3CD5825CE26D}"/>
              </a:ext>
            </a:extLst>
          </p:cNvPr>
          <p:cNvSpPr/>
          <p:nvPr/>
        </p:nvSpPr>
        <p:spPr>
          <a:xfrm>
            <a:off x="343840" y="1315269"/>
            <a:ext cx="41179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MECHANIC OF BIOLOGICAL SYSTEMS INTEGRATED AND ARTIFICIAL</a:t>
            </a:r>
            <a:endParaRPr lang="en-US" sz="2000" b="1" i="0" dirty="0">
              <a:effectLst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6B558AD-B552-42A6-87CC-305AD442A1DB}"/>
              </a:ext>
            </a:extLst>
          </p:cNvPr>
          <p:cNvSpPr txBox="1"/>
          <p:nvPr/>
        </p:nvSpPr>
        <p:spPr>
          <a:xfrm>
            <a:off x="4878885" y="1260448"/>
            <a:ext cx="4187000" cy="283154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fr-FR" sz="1600" b="1" dirty="0"/>
              <a:t>LJP</a:t>
            </a:r>
          </a:p>
          <a:p>
            <a:r>
              <a:rPr lang="fr-FR" sz="1600" dirty="0"/>
              <a:t>Clément </a:t>
            </a:r>
            <a:r>
              <a:rPr lang="fr-FR" sz="1600" dirty="0" err="1"/>
              <a:t>Nizak</a:t>
            </a:r>
            <a:endParaRPr lang="fr-FR" sz="1600" b="1" dirty="0"/>
          </a:p>
          <a:p>
            <a:r>
              <a:rPr lang="fr-FR" sz="1600" dirty="0"/>
              <a:t>Silvia </a:t>
            </a:r>
            <a:r>
              <a:rPr lang="fr-FR" sz="1600" dirty="0" err="1"/>
              <a:t>Grigolon</a:t>
            </a:r>
            <a:endParaRPr lang="fr-FR" sz="1600" dirty="0"/>
          </a:p>
          <a:p>
            <a:r>
              <a:rPr lang="fr-FR" sz="1600" dirty="0"/>
              <a:t>Jean-Christophe Galas </a:t>
            </a:r>
          </a:p>
          <a:p>
            <a:r>
              <a:rPr lang="fr-FR" sz="1600" dirty="0"/>
              <a:t>Thomas Panier</a:t>
            </a:r>
          </a:p>
          <a:p>
            <a:endParaRPr lang="fr-FR" sz="900" dirty="0"/>
          </a:p>
          <a:p>
            <a:endParaRPr lang="fr-FR" sz="900" dirty="0"/>
          </a:p>
          <a:p>
            <a:r>
              <a:rPr lang="fr-FR" sz="1600" b="1" dirty="0"/>
              <a:t>IPGG</a:t>
            </a:r>
            <a:endParaRPr lang="fr-FR" sz="900" b="1" dirty="0"/>
          </a:p>
          <a:p>
            <a:r>
              <a:rPr lang="fr-FR" sz="1600" dirty="0"/>
              <a:t>- Jacques </a:t>
            </a:r>
            <a:r>
              <a:rPr lang="fr-FR" sz="1600" dirty="0" err="1"/>
              <a:t>Fattaccioli</a:t>
            </a:r>
            <a:r>
              <a:rPr lang="fr-FR" sz="1600" dirty="0"/>
              <a:t> </a:t>
            </a:r>
          </a:p>
          <a:p>
            <a:r>
              <a:rPr lang="fr-FR" sz="1600" dirty="0"/>
              <a:t>(for membrane </a:t>
            </a:r>
            <a:r>
              <a:rPr lang="fr-FR" sz="1600" dirty="0" err="1"/>
              <a:t>emulsification</a:t>
            </a:r>
            <a:r>
              <a:rPr lang="fr-FR" sz="1600" dirty="0"/>
              <a:t> </a:t>
            </a:r>
            <a:r>
              <a:rPr lang="fr-FR" sz="1600" dirty="0" err="1"/>
              <a:t>device</a:t>
            </a:r>
            <a:r>
              <a:rPr lang="fr-FR" sz="1600" dirty="0"/>
              <a:t>)</a:t>
            </a:r>
          </a:p>
          <a:p>
            <a:r>
              <a:rPr lang="en-US" sz="1600" i="0" dirty="0">
                <a:solidFill>
                  <a:srgbClr val="222222"/>
                </a:solidFill>
                <a:effectLst/>
              </a:rPr>
              <a:t>- Bertrand </a:t>
            </a:r>
            <a:r>
              <a:rPr lang="en-US" sz="1600" i="0" dirty="0" err="1">
                <a:solidFill>
                  <a:srgbClr val="222222"/>
                </a:solidFill>
                <a:effectLst/>
              </a:rPr>
              <a:t>Cinquin</a:t>
            </a:r>
            <a:r>
              <a:rPr lang="en-US" sz="1600" i="0" dirty="0">
                <a:solidFill>
                  <a:srgbClr val="222222"/>
                </a:solidFill>
                <a:effectLst/>
              </a:rPr>
              <a:t> &amp; Thao Phuong</a:t>
            </a:r>
          </a:p>
          <a:p>
            <a:r>
              <a:rPr lang="en-US" sz="1600" i="0" dirty="0">
                <a:solidFill>
                  <a:srgbClr val="222222"/>
                </a:solidFill>
                <a:effectLst/>
              </a:rPr>
              <a:t>(microfluidic platform)</a:t>
            </a:r>
            <a:endParaRPr lang="fr-FR" sz="16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CBE794-09BB-467A-BA1F-2245CF8E1014}"/>
              </a:ext>
            </a:extLst>
          </p:cNvPr>
          <p:cNvSpPr txBox="1"/>
          <p:nvPr/>
        </p:nvSpPr>
        <p:spPr>
          <a:xfrm>
            <a:off x="343840" y="3465872"/>
            <a:ext cx="33818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/>
              <a:t>Lorraine </a:t>
            </a:r>
            <a:r>
              <a:rPr lang="fr-FR" sz="1600" b="1" dirty="0" err="1"/>
              <a:t>Montel</a:t>
            </a:r>
            <a:r>
              <a:rPr lang="fr-FR" sz="1600" b="1" dirty="0"/>
              <a:t> (</a:t>
            </a:r>
            <a:r>
              <a:rPr lang="fr-FR" sz="1600" b="1" dirty="0" err="1"/>
              <a:t>Now</a:t>
            </a:r>
            <a:r>
              <a:rPr lang="fr-FR" sz="1600" b="1" dirty="0"/>
              <a:t> ILM, CNRS)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68FDE28-0CDA-4DB8-9385-411EA60892A2}"/>
              </a:ext>
            </a:extLst>
          </p:cNvPr>
          <p:cNvCxnSpPr>
            <a:cxnSpLocks/>
          </p:cNvCxnSpPr>
          <p:nvPr/>
        </p:nvCxnSpPr>
        <p:spPr>
          <a:xfrm flipV="1">
            <a:off x="4647712" y="1315268"/>
            <a:ext cx="0" cy="2772000"/>
          </a:xfrm>
          <a:prstGeom prst="line">
            <a:avLst/>
          </a:prstGeom>
          <a:ln w="3810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4940B6C8-FCC9-4AFC-8AAB-5B9AB603FA15}"/>
              </a:ext>
            </a:extLst>
          </p:cNvPr>
          <p:cNvSpPr txBox="1"/>
          <p:nvPr/>
        </p:nvSpPr>
        <p:spPr>
          <a:xfrm>
            <a:off x="0" y="24618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Thank</a:t>
            </a:r>
            <a:r>
              <a:rPr lang="fr-FR" sz="4000" dirty="0"/>
              <a:t> </a:t>
            </a:r>
            <a:r>
              <a:rPr lang="en-US" sz="4000" dirty="0"/>
              <a:t>you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09B0EC6-C26E-499A-A491-9B040EADE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384" y="4434275"/>
            <a:ext cx="1426231" cy="58105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716D925-FAF7-4A30-BB12-6FA7E264C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261" y="4091992"/>
            <a:ext cx="1055245" cy="92334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44C92FD-9019-4777-B130-C23C7E2AE58C}"/>
              </a:ext>
            </a:extLst>
          </p:cNvPr>
          <p:cNvSpPr txBox="1"/>
          <p:nvPr/>
        </p:nvSpPr>
        <p:spPr>
          <a:xfrm>
            <a:off x="6173298" y="4946621"/>
            <a:ext cx="123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Emergence</a:t>
            </a:r>
          </a:p>
        </p:txBody>
      </p:sp>
    </p:spTree>
    <p:extLst>
      <p:ext uri="{BB962C8B-B14F-4D97-AF65-F5344CB8AC3E}">
        <p14:creationId xmlns:p14="http://schemas.microsoft.com/office/powerpoint/2010/main" val="276244709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2074</TotalTime>
  <Words>681</Words>
  <Application>Microsoft Office PowerPoint</Application>
  <PresentationFormat>Affichage à l'écran (4:3)</PresentationFormat>
  <Paragraphs>140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Courier New</vt:lpstr>
      <vt:lpstr>Gabriola</vt:lpstr>
      <vt:lpstr>Roboto</vt:lpstr>
      <vt:lpstr>Symbol</vt:lpstr>
      <vt:lpstr>Wingdings</vt:lpstr>
      <vt:lpstr>Thème Office</vt:lpstr>
      <vt:lpstr>Adhesion hierarchy and mechanical stress drive the organization of biomimetic emulsions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Elasto-plastic properties and self organization of tissues probed with biomimetic emulsion</dc:title>
  <dc:creator>Quentin .</dc:creator>
  <cp:lastModifiedBy>Quentin .</cp:lastModifiedBy>
  <cp:revision>136</cp:revision>
  <dcterms:created xsi:type="dcterms:W3CDTF">2023-05-01T17:50:08Z</dcterms:created>
  <dcterms:modified xsi:type="dcterms:W3CDTF">2023-07-03T22:36:43Z</dcterms:modified>
</cp:coreProperties>
</file>