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 ContentType="image/t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6"/>
  </p:notesMasterIdLst>
  <p:sldIdLst>
    <p:sldId id="256" r:id="rId2"/>
    <p:sldId id="262" r:id="rId3"/>
    <p:sldId id="263" r:id="rId4"/>
    <p:sldId id="264" r:id="rId5"/>
    <p:sldId id="265" r:id="rId6"/>
    <p:sldId id="268" r:id="rId7"/>
    <p:sldId id="269" r:id="rId8"/>
    <p:sldId id="267" r:id="rId9"/>
    <p:sldId id="380" r:id="rId10"/>
    <p:sldId id="382" r:id="rId11"/>
    <p:sldId id="272" r:id="rId12"/>
    <p:sldId id="271" r:id="rId13"/>
    <p:sldId id="261" r:id="rId14"/>
    <p:sldId id="367" r:id="rId15"/>
    <p:sldId id="369" r:id="rId16"/>
    <p:sldId id="302" r:id="rId17"/>
    <p:sldId id="372" r:id="rId18"/>
    <p:sldId id="354" r:id="rId19"/>
    <p:sldId id="374" r:id="rId20"/>
    <p:sldId id="377" r:id="rId21"/>
    <p:sldId id="375" r:id="rId22"/>
    <p:sldId id="381" r:id="rId23"/>
    <p:sldId id="379" r:id="rId24"/>
    <p:sldId id="378"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3C17"/>
    <a:srgbClr val="0C257C"/>
    <a:srgbClr val="001B70"/>
    <a:srgbClr val="1C1C1C"/>
    <a:srgbClr val="2932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71" autoAdjust="0"/>
    <p:restoredTop sz="85124" autoAdjust="0"/>
  </p:normalViewPr>
  <p:slideViewPr>
    <p:cSldViewPr snapToGrid="0" showGuides="1">
      <p:cViewPr varScale="1">
        <p:scale>
          <a:sx n="84" d="100"/>
          <a:sy n="84" d="100"/>
        </p:scale>
        <p:origin x="1140"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669070-0115-4393-8E3E-048A80F6C96E}" type="datetimeFigureOut">
              <a:rPr lang="en-CA" smtClean="0"/>
              <a:t>2023-07-05</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4A93AE-8A27-4838-9D27-5DCAB3335D53}" type="slidenum">
              <a:rPr lang="en-CA" smtClean="0"/>
              <a:t>‹#›</a:t>
            </a:fld>
            <a:endParaRPr lang="en-CA"/>
          </a:p>
        </p:txBody>
      </p:sp>
    </p:spTree>
    <p:extLst>
      <p:ext uri="{BB962C8B-B14F-4D97-AF65-F5344CB8AC3E}">
        <p14:creationId xmlns:p14="http://schemas.microsoft.com/office/powerpoint/2010/main" val="3570041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Looking at active force transmission in an epithelial tissue, which could give rise to </a:t>
            </a:r>
            <a:r>
              <a:rPr lang="en-CA" dirty="0" err="1"/>
              <a:t>supracellular</a:t>
            </a:r>
            <a:r>
              <a:rPr lang="en-CA" dirty="0"/>
              <a:t> actomyosin cables in a self-organized way.</a:t>
            </a:r>
          </a:p>
        </p:txBody>
      </p:sp>
      <p:sp>
        <p:nvSpPr>
          <p:cNvPr id="4" name="Slide Number Placeholder 3"/>
          <p:cNvSpPr>
            <a:spLocks noGrp="1"/>
          </p:cNvSpPr>
          <p:nvPr>
            <p:ph type="sldNum" sz="quarter" idx="5"/>
          </p:nvPr>
        </p:nvSpPr>
        <p:spPr/>
        <p:txBody>
          <a:bodyPr/>
          <a:lstStyle/>
          <a:p>
            <a:fld id="{7B4A93AE-8A27-4838-9D27-5DCAB3335D53}" type="slidenum">
              <a:rPr lang="en-CA" smtClean="0"/>
              <a:t>1</a:t>
            </a:fld>
            <a:endParaRPr lang="en-CA"/>
          </a:p>
        </p:txBody>
      </p:sp>
    </p:spTree>
    <p:extLst>
      <p:ext uri="{BB962C8B-B14F-4D97-AF65-F5344CB8AC3E}">
        <p14:creationId xmlns:p14="http://schemas.microsoft.com/office/powerpoint/2010/main" val="6728547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B4A93AE-8A27-4838-9D27-5DCAB3335D53}" type="slidenum">
              <a:rPr lang="en-CA" smtClean="0"/>
              <a:t>10</a:t>
            </a:fld>
            <a:endParaRPr lang="en-CA"/>
          </a:p>
        </p:txBody>
      </p:sp>
    </p:spTree>
    <p:extLst>
      <p:ext uri="{BB962C8B-B14F-4D97-AF65-F5344CB8AC3E}">
        <p14:creationId xmlns:p14="http://schemas.microsoft.com/office/powerpoint/2010/main" val="2923913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Self-organization using mechanical signals can be fast, and takes advantage of the mechanical state of tissues.</a:t>
            </a:r>
          </a:p>
          <a:p>
            <a:r>
              <a:rPr lang="en-CA" dirty="0"/>
              <a:t>It is particularly advantageous in protecting tissue, for example, from over-stretching.</a:t>
            </a:r>
          </a:p>
          <a:p>
            <a:r>
              <a:rPr lang="en-CA" dirty="0"/>
              <a:t>It can drive development without precise biochemical cues.</a:t>
            </a:r>
          </a:p>
        </p:txBody>
      </p:sp>
      <p:sp>
        <p:nvSpPr>
          <p:cNvPr id="4" name="Slide Number Placeholder 3"/>
          <p:cNvSpPr>
            <a:spLocks noGrp="1"/>
          </p:cNvSpPr>
          <p:nvPr>
            <p:ph type="sldNum" sz="quarter" idx="5"/>
          </p:nvPr>
        </p:nvSpPr>
        <p:spPr/>
        <p:txBody>
          <a:bodyPr/>
          <a:lstStyle/>
          <a:p>
            <a:fld id="{7B4A93AE-8A27-4838-9D27-5DCAB3335D53}" type="slidenum">
              <a:rPr lang="en-CA" smtClean="0"/>
              <a:t>12</a:t>
            </a:fld>
            <a:endParaRPr lang="en-CA"/>
          </a:p>
        </p:txBody>
      </p:sp>
    </p:spTree>
    <p:extLst>
      <p:ext uri="{BB962C8B-B14F-4D97-AF65-F5344CB8AC3E}">
        <p14:creationId xmlns:p14="http://schemas.microsoft.com/office/powerpoint/2010/main" val="3544251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Cadherin: 1. maintain integrity; 2. transmit force</a:t>
            </a:r>
          </a:p>
        </p:txBody>
      </p:sp>
      <p:sp>
        <p:nvSpPr>
          <p:cNvPr id="4" name="Slide Number Placeholder 3"/>
          <p:cNvSpPr>
            <a:spLocks noGrp="1"/>
          </p:cNvSpPr>
          <p:nvPr>
            <p:ph type="sldNum" sz="quarter" idx="5"/>
          </p:nvPr>
        </p:nvSpPr>
        <p:spPr/>
        <p:txBody>
          <a:bodyPr/>
          <a:lstStyle/>
          <a:p>
            <a:fld id="{4CB0A952-5651-4347-BB71-BBF87EFFE2C9}" type="slidenum">
              <a:rPr lang="en-CA" smtClean="0"/>
              <a:t>14</a:t>
            </a:fld>
            <a:endParaRPr lang="en-CA"/>
          </a:p>
        </p:txBody>
      </p:sp>
    </p:spTree>
    <p:extLst>
      <p:ext uri="{BB962C8B-B14F-4D97-AF65-F5344CB8AC3E}">
        <p14:creationId xmlns:p14="http://schemas.microsoft.com/office/powerpoint/2010/main" val="2616959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Give context</a:t>
            </a:r>
          </a:p>
        </p:txBody>
      </p:sp>
      <p:sp>
        <p:nvSpPr>
          <p:cNvPr id="4" name="Slide Number Placeholder 3"/>
          <p:cNvSpPr>
            <a:spLocks noGrp="1"/>
          </p:cNvSpPr>
          <p:nvPr>
            <p:ph type="sldNum" sz="quarter" idx="5"/>
          </p:nvPr>
        </p:nvSpPr>
        <p:spPr/>
        <p:txBody>
          <a:bodyPr/>
          <a:lstStyle/>
          <a:p>
            <a:fld id="{4CB0A952-5651-4347-BB71-BBF87EFFE2C9}" type="slidenum">
              <a:rPr lang="en-CA" smtClean="0"/>
              <a:t>15</a:t>
            </a:fld>
            <a:endParaRPr lang="en-CA"/>
          </a:p>
        </p:txBody>
      </p:sp>
    </p:spTree>
    <p:extLst>
      <p:ext uri="{BB962C8B-B14F-4D97-AF65-F5344CB8AC3E}">
        <p14:creationId xmlns:p14="http://schemas.microsoft.com/office/powerpoint/2010/main" val="3258880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CB0A952-5651-4347-BB71-BBF87EFFE2C9}" type="slidenum">
              <a:rPr lang="en-CA" smtClean="0"/>
              <a:t>16</a:t>
            </a:fld>
            <a:endParaRPr lang="en-CA"/>
          </a:p>
        </p:txBody>
      </p:sp>
    </p:spTree>
    <p:extLst>
      <p:ext uri="{BB962C8B-B14F-4D97-AF65-F5344CB8AC3E}">
        <p14:creationId xmlns:p14="http://schemas.microsoft.com/office/powerpoint/2010/main" val="1571854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CB0A952-5651-4347-BB71-BBF87EFFE2C9}" type="slidenum">
              <a:rPr lang="en-CA" smtClean="0"/>
              <a:t>19</a:t>
            </a:fld>
            <a:endParaRPr lang="en-CA"/>
          </a:p>
        </p:txBody>
      </p:sp>
    </p:spTree>
    <p:extLst>
      <p:ext uri="{BB962C8B-B14F-4D97-AF65-F5344CB8AC3E}">
        <p14:creationId xmlns:p14="http://schemas.microsoft.com/office/powerpoint/2010/main" val="4187198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Some simplified theoretical analysis to identify the qualitative behaviour of the active edges.</a:t>
            </a:r>
          </a:p>
          <a:p>
            <a:r>
              <a:rPr lang="en-CA" dirty="0"/>
              <a:t>focus on physical intuition of symmetry breaking (and lateral inhibition)</a:t>
            </a:r>
          </a:p>
        </p:txBody>
      </p:sp>
      <p:sp>
        <p:nvSpPr>
          <p:cNvPr id="4" name="Slide Number Placeholder 3"/>
          <p:cNvSpPr>
            <a:spLocks noGrp="1"/>
          </p:cNvSpPr>
          <p:nvPr>
            <p:ph type="sldNum" sz="quarter" idx="5"/>
          </p:nvPr>
        </p:nvSpPr>
        <p:spPr/>
        <p:txBody>
          <a:bodyPr/>
          <a:lstStyle/>
          <a:p>
            <a:fld id="{7B4A93AE-8A27-4838-9D27-5DCAB3335D53}" type="slidenum">
              <a:rPr lang="en-CA" smtClean="0"/>
              <a:t>20</a:t>
            </a:fld>
            <a:endParaRPr lang="en-CA"/>
          </a:p>
        </p:txBody>
      </p:sp>
    </p:spTree>
    <p:extLst>
      <p:ext uri="{BB962C8B-B14F-4D97-AF65-F5344CB8AC3E}">
        <p14:creationId xmlns:p14="http://schemas.microsoft.com/office/powerpoint/2010/main" val="306499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State the relationship with conventional “passive” vertex models.</a:t>
            </a:r>
          </a:p>
          <a:p>
            <a:endParaRPr lang="en-CA" dirty="0"/>
          </a:p>
          <a:p>
            <a:r>
              <a:rPr lang="en-CA" dirty="0"/>
              <a:t>remove old equations</a:t>
            </a:r>
          </a:p>
          <a:p>
            <a:r>
              <a:rPr lang="en-CA" dirty="0"/>
              <a:t>focus on the physics</a:t>
            </a:r>
          </a:p>
        </p:txBody>
      </p:sp>
      <p:sp>
        <p:nvSpPr>
          <p:cNvPr id="4" name="Slide Number Placeholder 3"/>
          <p:cNvSpPr>
            <a:spLocks noGrp="1"/>
          </p:cNvSpPr>
          <p:nvPr>
            <p:ph type="sldNum" sz="quarter" idx="5"/>
          </p:nvPr>
        </p:nvSpPr>
        <p:spPr/>
        <p:txBody>
          <a:bodyPr/>
          <a:lstStyle/>
          <a:p>
            <a:fld id="{4CB0A952-5651-4347-BB71-BBF87EFFE2C9}" type="slidenum">
              <a:rPr lang="en-CA" smtClean="0"/>
              <a:t>21</a:t>
            </a:fld>
            <a:endParaRPr lang="en-CA"/>
          </a:p>
        </p:txBody>
      </p:sp>
    </p:spTree>
    <p:extLst>
      <p:ext uri="{BB962C8B-B14F-4D97-AF65-F5344CB8AC3E}">
        <p14:creationId xmlns:p14="http://schemas.microsoft.com/office/powerpoint/2010/main" val="8481581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Next we pull at different locations. After the simulations, we compute the average number of active edges in the cable formed.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We can control the length of the cables by modulating the magnitude of the pulling force.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lambda = 0.3, xi = 2.0</a:t>
            </a:r>
          </a:p>
          <a:p>
            <a:r>
              <a:rPr lang="en-CA" dirty="0"/>
              <a:t>a = 0.7, b = 0.7</a:t>
            </a:r>
          </a:p>
        </p:txBody>
      </p:sp>
      <p:sp>
        <p:nvSpPr>
          <p:cNvPr id="4" name="Slide Number Placeholder 3"/>
          <p:cNvSpPr>
            <a:spLocks noGrp="1"/>
          </p:cNvSpPr>
          <p:nvPr>
            <p:ph type="sldNum" sz="quarter" idx="5"/>
          </p:nvPr>
        </p:nvSpPr>
        <p:spPr/>
        <p:txBody>
          <a:bodyPr/>
          <a:lstStyle/>
          <a:p>
            <a:fld id="{7B4A93AE-8A27-4838-9D27-5DCAB3335D53}" type="slidenum">
              <a:rPr lang="en-CA" smtClean="0"/>
              <a:t>22</a:t>
            </a:fld>
            <a:endParaRPr lang="en-CA"/>
          </a:p>
        </p:txBody>
      </p:sp>
    </p:spTree>
    <p:extLst>
      <p:ext uri="{BB962C8B-B14F-4D97-AF65-F5344CB8AC3E}">
        <p14:creationId xmlns:p14="http://schemas.microsoft.com/office/powerpoint/2010/main" val="32556115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B4A93AE-8A27-4838-9D27-5DCAB3335D53}" type="slidenum">
              <a:rPr lang="en-CA" smtClean="0"/>
              <a:t>23</a:t>
            </a:fld>
            <a:endParaRPr lang="en-CA"/>
          </a:p>
        </p:txBody>
      </p:sp>
    </p:spTree>
    <p:extLst>
      <p:ext uri="{BB962C8B-B14F-4D97-AF65-F5344CB8AC3E}">
        <p14:creationId xmlns:p14="http://schemas.microsoft.com/office/powerpoint/2010/main" val="1329683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Zooming in: the force-generating machinery that we are interested in is the cortical actomyosin cytoskeleton.</a:t>
            </a:r>
          </a:p>
          <a:p>
            <a:r>
              <a:rPr lang="en-CA" dirty="0"/>
              <a:t>The contractile rings are cross-linked by adherens junctions, providing confluency and transmitting forces throughout the tissue.</a:t>
            </a:r>
          </a:p>
          <a:p>
            <a:r>
              <a:rPr lang="en-CA" dirty="0"/>
              <a:t>Unlike purely passive materials such as elastic springs, these edges can sense mechanical signals and actively respond. It has been well known that…</a:t>
            </a:r>
          </a:p>
        </p:txBody>
      </p:sp>
      <p:sp>
        <p:nvSpPr>
          <p:cNvPr id="4" name="Slide Number Placeholder 3"/>
          <p:cNvSpPr>
            <a:spLocks noGrp="1"/>
          </p:cNvSpPr>
          <p:nvPr>
            <p:ph type="sldNum" sz="quarter" idx="5"/>
          </p:nvPr>
        </p:nvSpPr>
        <p:spPr/>
        <p:txBody>
          <a:bodyPr/>
          <a:lstStyle/>
          <a:p>
            <a:fld id="{7B4A93AE-8A27-4838-9D27-5DCAB3335D53}" type="slidenum">
              <a:rPr lang="en-CA" smtClean="0"/>
              <a:t>2</a:t>
            </a:fld>
            <a:endParaRPr lang="en-CA"/>
          </a:p>
        </p:txBody>
      </p:sp>
    </p:spTree>
    <p:extLst>
      <p:ext uri="{BB962C8B-B14F-4D97-AF65-F5344CB8AC3E}">
        <p14:creationId xmlns:p14="http://schemas.microsoft.com/office/powerpoint/2010/main" val="15418060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B4A93AE-8A27-4838-9D27-5DCAB3335D53}" type="slidenum">
              <a:rPr lang="en-CA" smtClean="0"/>
              <a:t>24</a:t>
            </a:fld>
            <a:endParaRPr lang="en-CA"/>
          </a:p>
        </p:txBody>
      </p:sp>
    </p:spTree>
    <p:extLst>
      <p:ext uri="{BB962C8B-B14F-4D97-AF65-F5344CB8AC3E}">
        <p14:creationId xmlns:p14="http://schemas.microsoft.com/office/powerpoint/2010/main" val="3050625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a:t>Supracellular</a:t>
            </a:r>
            <a:r>
              <a:rPr lang="en-CA" dirty="0"/>
              <a:t> actomyosin cables are everywhere. They consist of strongly contracting active cell-cell junctions across multiple cells.</a:t>
            </a:r>
          </a:p>
          <a:p>
            <a:r>
              <a:rPr lang="en-CA" dirty="0"/>
              <a:t>Examples: compartmental boundaries, front of a healing wound, ring that can drive buckling of the tissue into a 3</a:t>
            </a:r>
            <a:r>
              <a:rPr lang="en-CA" baseline="30000" dirty="0"/>
              <a:t>rd</a:t>
            </a:r>
            <a:r>
              <a:rPr lang="en-CA" dirty="0"/>
              <a:t> dimension, tensile ring driving tissue flow to form the primitive streak in avian embryos.</a:t>
            </a:r>
          </a:p>
          <a:p>
            <a:r>
              <a:rPr lang="en-CA" dirty="0"/>
              <a:t>The cables often reside at cell population boundaries and thus there are cues already in the biochemistry. But what role could the active mechanics play in assembling and controlling them? In other words, can cables self organize?</a:t>
            </a:r>
          </a:p>
        </p:txBody>
      </p:sp>
      <p:sp>
        <p:nvSpPr>
          <p:cNvPr id="4" name="Slide Number Placeholder 3"/>
          <p:cNvSpPr>
            <a:spLocks noGrp="1"/>
          </p:cNvSpPr>
          <p:nvPr>
            <p:ph type="sldNum" sz="quarter" idx="5"/>
          </p:nvPr>
        </p:nvSpPr>
        <p:spPr/>
        <p:txBody>
          <a:bodyPr/>
          <a:lstStyle/>
          <a:p>
            <a:fld id="{7B4A93AE-8A27-4838-9D27-5DCAB3335D53}" type="slidenum">
              <a:rPr lang="en-CA" smtClean="0"/>
              <a:t>3</a:t>
            </a:fld>
            <a:endParaRPr lang="en-CA"/>
          </a:p>
        </p:txBody>
      </p:sp>
    </p:spTree>
    <p:extLst>
      <p:ext uri="{BB962C8B-B14F-4D97-AF65-F5344CB8AC3E}">
        <p14:creationId xmlns:p14="http://schemas.microsoft.com/office/powerpoint/2010/main" val="1828605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xi term is analogous to the perimeter contractility in classical vertex models, e.g. by </a:t>
            </a:r>
            <a:r>
              <a:rPr lang="en-CA" dirty="0" err="1"/>
              <a:t>Farhadifar</a:t>
            </a:r>
            <a:r>
              <a:rPr lang="en-CA" dirty="0"/>
              <a:t> et al.</a:t>
            </a:r>
          </a:p>
          <a:p>
            <a:r>
              <a:rPr lang="en-CA" dirty="0"/>
              <a:t>This edge elasticity is permanent.</a:t>
            </a:r>
          </a:p>
        </p:txBody>
      </p:sp>
      <p:sp>
        <p:nvSpPr>
          <p:cNvPr id="4" name="Slide Number Placeholder 3"/>
          <p:cNvSpPr>
            <a:spLocks noGrp="1"/>
          </p:cNvSpPr>
          <p:nvPr>
            <p:ph type="sldNum" sz="quarter" idx="5"/>
          </p:nvPr>
        </p:nvSpPr>
        <p:spPr/>
        <p:txBody>
          <a:bodyPr/>
          <a:lstStyle/>
          <a:p>
            <a:fld id="{7B4A93AE-8A27-4838-9D27-5DCAB3335D53}" type="slidenum">
              <a:rPr lang="en-CA" smtClean="0"/>
              <a:t>4</a:t>
            </a:fld>
            <a:endParaRPr lang="en-CA"/>
          </a:p>
        </p:txBody>
      </p:sp>
    </p:spTree>
    <p:extLst>
      <p:ext uri="{BB962C8B-B14F-4D97-AF65-F5344CB8AC3E}">
        <p14:creationId xmlns:p14="http://schemas.microsoft.com/office/powerpoint/2010/main" val="2899755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Some simplified theoretical analysis to identify the qualitative behaviour of the active edges.</a:t>
            </a:r>
          </a:p>
          <a:p>
            <a:r>
              <a:rPr lang="en-CA" dirty="0"/>
              <a:t>focus on physical intuition of symmetry breaking (and lateral inhibition)</a:t>
            </a:r>
          </a:p>
        </p:txBody>
      </p:sp>
      <p:sp>
        <p:nvSpPr>
          <p:cNvPr id="4" name="Slide Number Placeholder 3"/>
          <p:cNvSpPr>
            <a:spLocks noGrp="1"/>
          </p:cNvSpPr>
          <p:nvPr>
            <p:ph type="sldNum" sz="quarter" idx="5"/>
          </p:nvPr>
        </p:nvSpPr>
        <p:spPr/>
        <p:txBody>
          <a:bodyPr/>
          <a:lstStyle/>
          <a:p>
            <a:fld id="{7B4A93AE-8A27-4838-9D27-5DCAB3335D53}" type="slidenum">
              <a:rPr lang="en-CA" smtClean="0"/>
              <a:t>5</a:t>
            </a:fld>
            <a:endParaRPr lang="en-CA"/>
          </a:p>
        </p:txBody>
      </p:sp>
    </p:spTree>
    <p:extLst>
      <p:ext uri="{BB962C8B-B14F-4D97-AF65-F5344CB8AC3E}">
        <p14:creationId xmlns:p14="http://schemas.microsoft.com/office/powerpoint/2010/main" val="3893040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Now we study the force transmission in a 2D tissue equipped with the mechanical feedback.</a:t>
            </a:r>
          </a:p>
          <a:p>
            <a:r>
              <a:rPr lang="en-CA" dirty="0"/>
              <a:t>We implement the active edge behaviour in a vertex model and perform numerical simulations.</a:t>
            </a:r>
          </a:p>
          <a:p>
            <a:r>
              <a:rPr lang="en-CA" dirty="0"/>
              <a:t>We pull a vertex in the lattice slowly and examine the response of the network.</a:t>
            </a:r>
          </a:p>
          <a:p>
            <a:endParaRPr lang="en-CA" dirty="0"/>
          </a:p>
          <a:p>
            <a:r>
              <a:rPr lang="en-CA" dirty="0"/>
              <a:t>An example case where we pull a vertex and increase the force magnitude slowly.</a:t>
            </a:r>
          </a:p>
          <a:p>
            <a:r>
              <a:rPr lang="en-CA" dirty="0"/>
              <a:t>A cable forms by consecutively recruiting neighbouring edges.</a:t>
            </a:r>
          </a:p>
          <a:p>
            <a:r>
              <a:rPr lang="en-CA" dirty="0"/>
              <a:t>An edge stretches its neighbour, which experiences higher tension thanks to the tendency to restore a fixed length. </a:t>
            </a:r>
          </a:p>
          <a:p>
            <a:r>
              <a:rPr lang="en-CA" dirty="0"/>
              <a:t>This tension decays as the distance to the pulling force becomes larger.</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lambda = 0.3, xi = 2.0</a:t>
            </a:r>
          </a:p>
          <a:p>
            <a:r>
              <a:rPr lang="en-CA" dirty="0"/>
              <a:t>a = 0.7, b = 0.7</a:t>
            </a:r>
          </a:p>
          <a:p>
            <a:r>
              <a:rPr lang="en-CA" dirty="0"/>
              <a:t>v347</a:t>
            </a:r>
          </a:p>
          <a:p>
            <a:r>
              <a:rPr lang="en-CA" dirty="0" err="1"/>
              <a:t>f_ex</a:t>
            </a:r>
            <a:r>
              <a:rPr lang="en-CA" dirty="0"/>
              <a:t> = 1</a:t>
            </a:r>
          </a:p>
        </p:txBody>
      </p:sp>
      <p:sp>
        <p:nvSpPr>
          <p:cNvPr id="4" name="Slide Number Placeholder 3"/>
          <p:cNvSpPr>
            <a:spLocks noGrp="1"/>
          </p:cNvSpPr>
          <p:nvPr>
            <p:ph type="sldNum" sz="quarter" idx="5"/>
          </p:nvPr>
        </p:nvSpPr>
        <p:spPr/>
        <p:txBody>
          <a:bodyPr/>
          <a:lstStyle/>
          <a:p>
            <a:fld id="{7B4A93AE-8A27-4838-9D27-5DCAB3335D53}" type="slidenum">
              <a:rPr lang="en-CA" smtClean="0"/>
              <a:t>6</a:t>
            </a:fld>
            <a:endParaRPr lang="en-CA"/>
          </a:p>
        </p:txBody>
      </p:sp>
    </p:spTree>
    <p:extLst>
      <p:ext uri="{BB962C8B-B14F-4D97-AF65-F5344CB8AC3E}">
        <p14:creationId xmlns:p14="http://schemas.microsoft.com/office/powerpoint/2010/main" val="3460842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Next we pull at different locations. After the simulations, we compute the average number of active edges in the cable formed.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We can control the length of the cables by modulating the magnitude of the pulling force.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lambda = 0.3, xi = 2.0</a:t>
            </a:r>
          </a:p>
          <a:p>
            <a:r>
              <a:rPr lang="en-CA" dirty="0"/>
              <a:t>a = 0.7, b = 0.7</a:t>
            </a:r>
          </a:p>
        </p:txBody>
      </p:sp>
      <p:sp>
        <p:nvSpPr>
          <p:cNvPr id="4" name="Slide Number Placeholder 3"/>
          <p:cNvSpPr>
            <a:spLocks noGrp="1"/>
          </p:cNvSpPr>
          <p:nvPr>
            <p:ph type="sldNum" sz="quarter" idx="5"/>
          </p:nvPr>
        </p:nvSpPr>
        <p:spPr/>
        <p:txBody>
          <a:bodyPr/>
          <a:lstStyle/>
          <a:p>
            <a:fld id="{7B4A93AE-8A27-4838-9D27-5DCAB3335D53}" type="slidenum">
              <a:rPr lang="en-CA" smtClean="0"/>
              <a:t>7</a:t>
            </a:fld>
            <a:endParaRPr lang="en-CA"/>
          </a:p>
        </p:txBody>
      </p:sp>
    </p:spTree>
    <p:extLst>
      <p:ext uri="{BB962C8B-B14F-4D97-AF65-F5344CB8AC3E}">
        <p14:creationId xmlns:p14="http://schemas.microsoft.com/office/powerpoint/2010/main" val="3206050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Pull-stop simulations</a:t>
            </a:r>
          </a:p>
          <a:p>
            <a:r>
              <a:rPr lang="en-CA" dirty="0"/>
              <a:t>Every square shows the number of activated edges as a proportion of all available edges in the lattice. This is averaged across 22 simulations in which we pull at different locations.</a:t>
            </a:r>
          </a:p>
          <a:p>
            <a:r>
              <a:rPr lang="en-CA" dirty="0"/>
              <a:t>The phase diagram shows three types of qualitative behaviour.</a:t>
            </a:r>
          </a:p>
          <a:p>
            <a:r>
              <a:rPr lang="en-CA" dirty="0"/>
              <a:t>We have focused on the regime where cables grow with a limited length, since this is the regime in which it is the easiest to control cable growth.</a:t>
            </a:r>
          </a:p>
          <a:p>
            <a:endParaRPr lang="en-CA" dirty="0"/>
          </a:p>
          <a:p>
            <a:r>
              <a:rPr lang="en-CA" dirty="0"/>
              <a:t>lambda = 0.3, xi = 2.0</a:t>
            </a:r>
          </a:p>
          <a:p>
            <a:r>
              <a:rPr lang="en-CA" dirty="0" err="1"/>
              <a:t>kf</a:t>
            </a:r>
            <a:r>
              <a:rPr lang="en-CA" dirty="0"/>
              <a:t> = 0.0005</a:t>
            </a:r>
          </a:p>
          <a:p>
            <a:r>
              <a:rPr lang="en-CA" dirty="0"/>
              <a:t>eta = 0.1</a:t>
            </a:r>
          </a:p>
          <a:p>
            <a:r>
              <a:rPr lang="en-CA" dirty="0"/>
              <a:t>mu = 4</a:t>
            </a:r>
          </a:p>
          <a:p>
            <a:r>
              <a:rPr lang="en-CA" dirty="0"/>
              <a:t>dt = 0.0025</a:t>
            </a:r>
          </a:p>
        </p:txBody>
      </p:sp>
      <p:sp>
        <p:nvSpPr>
          <p:cNvPr id="4" name="Slide Number Placeholder 3"/>
          <p:cNvSpPr>
            <a:spLocks noGrp="1"/>
          </p:cNvSpPr>
          <p:nvPr>
            <p:ph type="sldNum" sz="quarter" idx="5"/>
          </p:nvPr>
        </p:nvSpPr>
        <p:spPr/>
        <p:txBody>
          <a:bodyPr/>
          <a:lstStyle/>
          <a:p>
            <a:fld id="{7B4A93AE-8A27-4838-9D27-5DCAB3335D53}" type="slidenum">
              <a:rPr lang="en-CA" smtClean="0"/>
              <a:t>8</a:t>
            </a:fld>
            <a:endParaRPr lang="en-CA"/>
          </a:p>
        </p:txBody>
      </p:sp>
    </p:spTree>
    <p:extLst>
      <p:ext uri="{BB962C8B-B14F-4D97-AF65-F5344CB8AC3E}">
        <p14:creationId xmlns:p14="http://schemas.microsoft.com/office/powerpoint/2010/main" val="2048111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B4A93AE-8A27-4838-9D27-5DCAB3335D53}" type="slidenum">
              <a:rPr lang="en-CA" smtClean="0"/>
              <a:t>9</a:t>
            </a:fld>
            <a:endParaRPr lang="en-CA"/>
          </a:p>
        </p:txBody>
      </p:sp>
    </p:spTree>
    <p:extLst>
      <p:ext uri="{BB962C8B-B14F-4D97-AF65-F5344CB8AC3E}">
        <p14:creationId xmlns:p14="http://schemas.microsoft.com/office/powerpoint/2010/main" val="1249352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C7382F8-5CDB-438E-8D06-5B42320CE64F}" type="datetimeFigureOut">
              <a:rPr lang="fr-FR" smtClean="0"/>
              <a:t>05/07/2023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794A143-8388-4BED-874B-553F76EBB1C8}" type="slidenum">
              <a:rPr lang="fr-FR" smtClean="0"/>
              <a:t>‹#›</a:t>
            </a:fld>
            <a:endParaRPr lang="fr-FR"/>
          </a:p>
        </p:txBody>
      </p:sp>
    </p:spTree>
    <p:extLst>
      <p:ext uri="{BB962C8B-B14F-4D97-AF65-F5344CB8AC3E}">
        <p14:creationId xmlns:p14="http://schemas.microsoft.com/office/powerpoint/2010/main" val="1007375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7382F8-5CDB-438E-8D06-5B42320CE64F}" type="datetimeFigureOut">
              <a:rPr lang="fr-FR" smtClean="0"/>
              <a:t>05/07/2023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794A143-8388-4BED-874B-553F76EBB1C8}" type="slidenum">
              <a:rPr lang="fr-FR" smtClean="0"/>
              <a:t>‹#›</a:t>
            </a:fld>
            <a:endParaRPr lang="fr-FR"/>
          </a:p>
        </p:txBody>
      </p:sp>
    </p:spTree>
    <p:extLst>
      <p:ext uri="{BB962C8B-B14F-4D97-AF65-F5344CB8AC3E}">
        <p14:creationId xmlns:p14="http://schemas.microsoft.com/office/powerpoint/2010/main" val="3893861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7382F8-5CDB-438E-8D06-5B42320CE64F}" type="datetimeFigureOut">
              <a:rPr lang="fr-FR" smtClean="0"/>
              <a:t>05/07/2023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794A143-8388-4BED-874B-553F76EBB1C8}" type="slidenum">
              <a:rPr lang="fr-FR" smtClean="0"/>
              <a:t>‹#›</a:t>
            </a:fld>
            <a:endParaRPr lang="fr-FR"/>
          </a:p>
        </p:txBody>
      </p:sp>
    </p:spTree>
    <p:extLst>
      <p:ext uri="{BB962C8B-B14F-4D97-AF65-F5344CB8AC3E}">
        <p14:creationId xmlns:p14="http://schemas.microsoft.com/office/powerpoint/2010/main" val="4149258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7382F8-5CDB-438E-8D06-5B42320CE64F}" type="datetimeFigureOut">
              <a:rPr lang="fr-FR" smtClean="0"/>
              <a:t>05/07/2023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794A143-8388-4BED-874B-553F76EBB1C8}" type="slidenum">
              <a:rPr lang="fr-FR" smtClean="0"/>
              <a:t>‹#›</a:t>
            </a:fld>
            <a:endParaRPr lang="fr-FR"/>
          </a:p>
        </p:txBody>
      </p:sp>
    </p:spTree>
    <p:extLst>
      <p:ext uri="{BB962C8B-B14F-4D97-AF65-F5344CB8AC3E}">
        <p14:creationId xmlns:p14="http://schemas.microsoft.com/office/powerpoint/2010/main" val="2308289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C7382F8-5CDB-438E-8D06-5B42320CE64F}" type="datetimeFigureOut">
              <a:rPr lang="fr-FR" smtClean="0"/>
              <a:t>05/07/2023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794A143-8388-4BED-874B-553F76EBB1C8}" type="slidenum">
              <a:rPr lang="fr-FR" smtClean="0"/>
              <a:t>‹#›</a:t>
            </a:fld>
            <a:endParaRPr lang="fr-FR"/>
          </a:p>
        </p:txBody>
      </p:sp>
    </p:spTree>
    <p:extLst>
      <p:ext uri="{BB962C8B-B14F-4D97-AF65-F5344CB8AC3E}">
        <p14:creationId xmlns:p14="http://schemas.microsoft.com/office/powerpoint/2010/main" val="1312360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C7382F8-5CDB-438E-8D06-5B42320CE64F}" type="datetimeFigureOut">
              <a:rPr lang="fr-FR" smtClean="0"/>
              <a:t>05/07/2023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0794A143-8388-4BED-874B-553F76EBB1C8}" type="slidenum">
              <a:rPr lang="fr-FR" smtClean="0"/>
              <a:t>‹#›</a:t>
            </a:fld>
            <a:endParaRPr lang="fr-FR"/>
          </a:p>
        </p:txBody>
      </p:sp>
    </p:spTree>
    <p:extLst>
      <p:ext uri="{BB962C8B-B14F-4D97-AF65-F5344CB8AC3E}">
        <p14:creationId xmlns:p14="http://schemas.microsoft.com/office/powerpoint/2010/main" val="420581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C7382F8-5CDB-438E-8D06-5B42320CE64F}" type="datetimeFigureOut">
              <a:rPr lang="fr-FR" smtClean="0"/>
              <a:t>05/07/2023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0794A143-8388-4BED-874B-553F76EBB1C8}" type="slidenum">
              <a:rPr lang="fr-FR" smtClean="0"/>
              <a:t>‹#›</a:t>
            </a:fld>
            <a:endParaRPr lang="fr-FR"/>
          </a:p>
        </p:txBody>
      </p:sp>
    </p:spTree>
    <p:extLst>
      <p:ext uri="{BB962C8B-B14F-4D97-AF65-F5344CB8AC3E}">
        <p14:creationId xmlns:p14="http://schemas.microsoft.com/office/powerpoint/2010/main" val="2798745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C7382F8-5CDB-438E-8D06-5B42320CE64F}" type="datetimeFigureOut">
              <a:rPr lang="fr-FR" smtClean="0"/>
              <a:t>05/07/2023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0794A143-8388-4BED-874B-553F76EBB1C8}" type="slidenum">
              <a:rPr lang="fr-FR" smtClean="0"/>
              <a:t>‹#›</a:t>
            </a:fld>
            <a:endParaRPr lang="fr-FR"/>
          </a:p>
        </p:txBody>
      </p:sp>
    </p:spTree>
    <p:extLst>
      <p:ext uri="{BB962C8B-B14F-4D97-AF65-F5344CB8AC3E}">
        <p14:creationId xmlns:p14="http://schemas.microsoft.com/office/powerpoint/2010/main" val="3273380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7382F8-5CDB-438E-8D06-5B42320CE64F}" type="datetimeFigureOut">
              <a:rPr lang="fr-FR" smtClean="0"/>
              <a:t>05/07/2023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0794A143-8388-4BED-874B-553F76EBB1C8}" type="slidenum">
              <a:rPr lang="fr-FR" smtClean="0"/>
              <a:t>‹#›</a:t>
            </a:fld>
            <a:endParaRPr lang="fr-FR"/>
          </a:p>
        </p:txBody>
      </p:sp>
    </p:spTree>
    <p:extLst>
      <p:ext uri="{BB962C8B-B14F-4D97-AF65-F5344CB8AC3E}">
        <p14:creationId xmlns:p14="http://schemas.microsoft.com/office/powerpoint/2010/main" val="2816082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C7382F8-5CDB-438E-8D06-5B42320CE64F}" type="datetimeFigureOut">
              <a:rPr lang="fr-FR" smtClean="0"/>
              <a:t>05/07/2023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0794A143-8388-4BED-874B-553F76EBB1C8}" type="slidenum">
              <a:rPr lang="fr-FR" smtClean="0"/>
              <a:t>‹#›</a:t>
            </a:fld>
            <a:endParaRPr lang="fr-FR"/>
          </a:p>
        </p:txBody>
      </p:sp>
    </p:spTree>
    <p:extLst>
      <p:ext uri="{BB962C8B-B14F-4D97-AF65-F5344CB8AC3E}">
        <p14:creationId xmlns:p14="http://schemas.microsoft.com/office/powerpoint/2010/main" val="3518015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C7382F8-5CDB-438E-8D06-5B42320CE64F}" type="datetimeFigureOut">
              <a:rPr lang="fr-FR" smtClean="0"/>
              <a:t>05/07/2023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0794A143-8388-4BED-874B-553F76EBB1C8}" type="slidenum">
              <a:rPr lang="fr-FR" smtClean="0"/>
              <a:t>‹#›</a:t>
            </a:fld>
            <a:endParaRPr lang="fr-FR"/>
          </a:p>
        </p:txBody>
      </p:sp>
    </p:spTree>
    <p:extLst>
      <p:ext uri="{BB962C8B-B14F-4D97-AF65-F5344CB8AC3E}">
        <p14:creationId xmlns:p14="http://schemas.microsoft.com/office/powerpoint/2010/main" val="4087774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7382F8-5CDB-438E-8D06-5B42320CE64F}" type="datetimeFigureOut">
              <a:rPr lang="fr-FR" smtClean="0"/>
              <a:t>05/07/2023</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94A143-8388-4BED-874B-553F76EBB1C8}" type="slidenum">
              <a:rPr lang="fr-FR" smtClean="0"/>
              <a:t>‹#›</a:t>
            </a:fld>
            <a:endParaRPr lang="fr-FR"/>
          </a:p>
        </p:txBody>
      </p:sp>
    </p:spTree>
    <p:extLst>
      <p:ext uri="{BB962C8B-B14F-4D97-AF65-F5344CB8AC3E}">
        <p14:creationId xmlns:p14="http://schemas.microsoft.com/office/powerpoint/2010/main" val="2636419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gif"/><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0.jpeg"/><Relationship Id="rId7" Type="http://schemas.openxmlformats.org/officeDocument/2006/relationships/image" Target="../media/image52.png"/><Relationship Id="rId2" Type="http://schemas.openxmlformats.org/officeDocument/2006/relationships/image" Target="../media/image49.jpg"/><Relationship Id="rId1" Type="http://schemas.openxmlformats.org/officeDocument/2006/relationships/slideLayout" Target="../slideLayouts/slideLayout1.xml"/><Relationship Id="rId6" Type="http://schemas.openxmlformats.org/officeDocument/2006/relationships/hyperlink" Target="mailto:mingfeng.qiu@phys.ens.fr" TargetMode="External"/><Relationship Id="rId11" Type="http://schemas.openxmlformats.org/officeDocument/2006/relationships/image" Target="../media/image45.png"/><Relationship Id="rId5" Type="http://schemas.microsoft.com/office/2007/relationships/hdphoto" Target="../media/hdphoto1.wdp"/><Relationship Id="rId10" Type="http://schemas.openxmlformats.org/officeDocument/2006/relationships/image" Target="../media/image55.jpg"/><Relationship Id="rId4" Type="http://schemas.openxmlformats.org/officeDocument/2006/relationships/image" Target="../media/image51.png"/><Relationship Id="rId9" Type="http://schemas.openxmlformats.org/officeDocument/2006/relationships/image" Target="../media/image54.jp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7.jpg"/><Relationship Id="rId5" Type="http://schemas.openxmlformats.org/officeDocument/2006/relationships/image" Target="../media/image56.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tif"/><Relationship Id="rId4" Type="http://schemas.openxmlformats.org/officeDocument/2006/relationships/image" Target="../media/image61.tif"/></Relationships>
</file>

<file path=ppt/slides/_rels/slide1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tags" Target="../tags/tag11.xml"/><Relationship Id="rId7" Type="http://schemas.openxmlformats.org/officeDocument/2006/relationships/image" Target="../media/image22.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slideLayout" Target="../slideLayouts/slideLayout2.xml"/><Relationship Id="rId9" Type="http://schemas.openxmlformats.org/officeDocument/2006/relationships/image" Target="../media/image67.png"/></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tags" Target="../tags/tag15.xml"/><Relationship Id="rId7" Type="http://schemas.openxmlformats.org/officeDocument/2006/relationships/image" Target="../media/image72.png"/><Relationship Id="rId12" Type="http://schemas.openxmlformats.org/officeDocument/2006/relationships/image" Target="../media/image73.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notesSlide" Target="../notesSlides/notesSlide15.xml"/><Relationship Id="rId11" Type="http://schemas.openxmlformats.org/officeDocument/2006/relationships/image" Target="../media/image26.png"/><Relationship Id="rId5" Type="http://schemas.openxmlformats.org/officeDocument/2006/relationships/slideLayout" Target="../slideLayouts/slideLayout2.xml"/><Relationship Id="rId10" Type="http://schemas.openxmlformats.org/officeDocument/2006/relationships/image" Target="../media/image21.png"/><Relationship Id="rId4" Type="http://schemas.openxmlformats.org/officeDocument/2006/relationships/tags" Target="../tags/tag16.xml"/><Relationship Id="rId9"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78.png"/><Relationship Id="rId3" Type="http://schemas.openxmlformats.org/officeDocument/2006/relationships/tags" Target="../tags/tag19.xml"/><Relationship Id="rId7" Type="http://schemas.openxmlformats.org/officeDocument/2006/relationships/image" Target="../media/image74.png"/><Relationship Id="rId12" Type="http://schemas.openxmlformats.org/officeDocument/2006/relationships/image" Target="../media/image77.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7.emf"/><Relationship Id="rId11" Type="http://schemas.openxmlformats.org/officeDocument/2006/relationships/image" Target="../media/image76.png"/><Relationship Id="rId5" Type="http://schemas.openxmlformats.org/officeDocument/2006/relationships/notesSlide" Target="../notesSlides/notesSlide16.xml"/><Relationship Id="rId10" Type="http://schemas.openxmlformats.org/officeDocument/2006/relationships/image" Target="../media/image24.png"/><Relationship Id="rId4" Type="http://schemas.openxmlformats.org/officeDocument/2006/relationships/slideLayout" Target="../slideLayouts/slideLayout2.xml"/><Relationship Id="rId9" Type="http://schemas.openxmlformats.org/officeDocument/2006/relationships/image" Target="../media/image23.gif"/></Relationships>
</file>

<file path=ppt/slides/_rels/slide2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80.png"/></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19.xml"/><Relationship Id="rId7" Type="http://schemas.openxmlformats.org/officeDocument/2006/relationships/image" Target="../media/image81.pn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38.png"/><Relationship Id="rId5" Type="http://schemas.openxmlformats.org/officeDocument/2006/relationships/image" Target="../media/image32.png"/><Relationship Id="rId4" Type="http://schemas.openxmlformats.org/officeDocument/2006/relationships/image" Target="../media/image7.emf"/></Relationships>
</file>

<file path=ppt/slides/_rels/slide24.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42.png"/><Relationship Id="rId3" Type="http://schemas.openxmlformats.org/officeDocument/2006/relationships/tags" Target="../tags/tag23.xml"/><Relationship Id="rId7" Type="http://schemas.openxmlformats.org/officeDocument/2006/relationships/notesSlide" Target="../notesSlides/notesSlide20.xml"/><Relationship Id="rId12" Type="http://schemas.openxmlformats.org/officeDocument/2006/relationships/image" Target="../media/image41.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slideLayout" Target="../slideLayouts/slideLayout2.xml"/><Relationship Id="rId11" Type="http://schemas.openxmlformats.org/officeDocument/2006/relationships/image" Target="../media/image40.png"/><Relationship Id="rId5" Type="http://schemas.openxmlformats.org/officeDocument/2006/relationships/tags" Target="../tags/tag25.xml"/><Relationship Id="rId10" Type="http://schemas.openxmlformats.org/officeDocument/2006/relationships/image" Target="../media/image39.png"/><Relationship Id="rId4" Type="http://schemas.openxmlformats.org/officeDocument/2006/relationships/tags" Target="../tags/tag24.xml"/><Relationship Id="rId9" Type="http://schemas.openxmlformats.org/officeDocument/2006/relationships/image" Target="../media/image38.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emf"/><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3.xml"/><Relationship Id="rId7" Type="http://schemas.openxmlformats.org/officeDocument/2006/relationships/image" Target="../media/image1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7.emf"/><Relationship Id="rId5" Type="http://schemas.openxmlformats.org/officeDocument/2006/relationships/notesSlide" Target="../notesSlides/notesSlide4.xml"/><Relationship Id="rId10" Type="http://schemas.openxmlformats.org/officeDocument/2006/relationships/image" Target="../media/image22.png"/><Relationship Id="rId4" Type="http://schemas.openxmlformats.org/officeDocument/2006/relationships/slideLayout" Target="../slideLayouts/slideLayout2.xml"/><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gif"/></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gif"/></Relationships>
</file>

<file path=ppt/slides/_rels/slide7.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image" Target="../media/image7.emf"/><Relationship Id="rId7" Type="http://schemas.openxmlformats.org/officeDocument/2006/relationships/image" Target="../media/image30.gi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7.emf"/><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42.png"/><Relationship Id="rId3" Type="http://schemas.openxmlformats.org/officeDocument/2006/relationships/tags" Target="../tags/tag6.xml"/><Relationship Id="rId7" Type="http://schemas.openxmlformats.org/officeDocument/2006/relationships/notesSlide" Target="../notesSlides/notesSlide9.xml"/><Relationship Id="rId12" Type="http://schemas.openxmlformats.org/officeDocument/2006/relationships/image" Target="../media/image41.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slideLayout" Target="../slideLayouts/slideLayout2.xml"/><Relationship Id="rId11" Type="http://schemas.openxmlformats.org/officeDocument/2006/relationships/image" Target="../media/image40.png"/><Relationship Id="rId5" Type="http://schemas.openxmlformats.org/officeDocument/2006/relationships/tags" Target="../tags/tag8.xml"/><Relationship Id="rId10" Type="http://schemas.openxmlformats.org/officeDocument/2006/relationships/image" Target="../media/image39.png"/><Relationship Id="rId4" Type="http://schemas.openxmlformats.org/officeDocument/2006/relationships/tags" Target="../tags/tag7.xml"/><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C257C"/>
        </a:soli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462013" y="1554227"/>
            <a:ext cx="8094845" cy="3395459"/>
          </a:xfrm>
        </p:spPr>
        <p:txBody>
          <a:bodyPr anchor="ctr" anchorCtr="0">
            <a:normAutofit/>
          </a:bodyPr>
          <a:lstStyle/>
          <a:p>
            <a:r>
              <a:rPr lang="en-US" sz="2800" dirty="0">
                <a:solidFill>
                  <a:schemeClr val="bg1"/>
                </a:solidFill>
              </a:rPr>
              <a:t>Self-organized cable formation and force transmission in an active vertex model for epithelial tissues</a:t>
            </a:r>
            <a:br>
              <a:rPr lang="en-US" sz="2800" b="1" dirty="0">
                <a:solidFill>
                  <a:schemeClr val="bg1"/>
                </a:solidFill>
              </a:rPr>
            </a:br>
            <a:br>
              <a:rPr lang="en-US" sz="2800" b="1" dirty="0">
                <a:solidFill>
                  <a:schemeClr val="bg1"/>
                </a:solidFill>
              </a:rPr>
            </a:br>
            <a:br>
              <a:rPr lang="fr-FR" sz="1600" b="1" dirty="0">
                <a:solidFill>
                  <a:schemeClr val="bg1"/>
                </a:solidFill>
              </a:rPr>
            </a:br>
            <a:r>
              <a:rPr lang="en-US" altLang="zh-CN" sz="1600" dirty="0">
                <a:solidFill>
                  <a:schemeClr val="bg1"/>
                </a:solidFill>
              </a:rPr>
              <a:t>Mingfeng Qiu, Vincent Hakim, Francis Corson</a:t>
            </a:r>
            <a:br>
              <a:rPr lang="en-US" altLang="zh-CN" sz="1600" dirty="0">
                <a:solidFill>
                  <a:schemeClr val="bg1"/>
                </a:solidFill>
              </a:rPr>
            </a:br>
            <a:r>
              <a:rPr lang="en-US" altLang="zh-CN" sz="1600" dirty="0" err="1">
                <a:solidFill>
                  <a:schemeClr val="bg1"/>
                </a:solidFill>
              </a:rPr>
              <a:t>Laboratoire</a:t>
            </a:r>
            <a:r>
              <a:rPr lang="en-US" altLang="zh-CN" sz="1600" dirty="0">
                <a:solidFill>
                  <a:schemeClr val="bg1"/>
                </a:solidFill>
              </a:rPr>
              <a:t> de Physique de l</a:t>
            </a:r>
            <a:r>
              <a:rPr lang="fr-CA" altLang="zh-CN" sz="1600" dirty="0">
                <a:solidFill>
                  <a:schemeClr val="bg1"/>
                </a:solidFill>
              </a:rPr>
              <a:t>’École Normale Supérieure</a:t>
            </a:r>
            <a:br>
              <a:rPr lang="fr-CA" altLang="zh-CN" sz="1600" dirty="0">
                <a:solidFill>
                  <a:schemeClr val="bg1"/>
                </a:solidFill>
              </a:rPr>
            </a:br>
            <a:endParaRPr lang="fr-FR" sz="1600" b="1" dirty="0">
              <a:solidFill>
                <a:schemeClr val="bg1"/>
              </a:solidFill>
            </a:endParaRPr>
          </a:p>
        </p:txBody>
      </p:sp>
      <p:pic>
        <p:nvPicPr>
          <p:cNvPr id="10" name="Image 8">
            <a:extLst>
              <a:ext uri="{FF2B5EF4-FFF2-40B4-BE49-F238E27FC236}">
                <a16:creationId xmlns:a16="http://schemas.microsoft.com/office/drawing/2014/main" id="{6632D3A0-AC93-409A-BD9A-3D92FD940D64}"/>
              </a:ext>
            </a:extLst>
          </p:cNvPr>
          <p:cNvPicPr>
            <a:picLocks noChangeAspect="1"/>
          </p:cNvPicPr>
          <p:nvPr/>
        </p:nvPicPr>
        <p:blipFill>
          <a:blip r:embed="rId3"/>
          <a:stretch>
            <a:fillRect/>
          </a:stretch>
        </p:blipFill>
        <p:spPr>
          <a:xfrm>
            <a:off x="2775796" y="506932"/>
            <a:ext cx="1593935" cy="541138"/>
          </a:xfrm>
          <a:prstGeom prst="rect">
            <a:avLst/>
          </a:prstGeom>
        </p:spPr>
      </p:pic>
      <p:grpSp>
        <p:nvGrpSpPr>
          <p:cNvPr id="11" name="Groupe 9">
            <a:extLst>
              <a:ext uri="{FF2B5EF4-FFF2-40B4-BE49-F238E27FC236}">
                <a16:creationId xmlns:a16="http://schemas.microsoft.com/office/drawing/2014/main" id="{748E8C8C-6876-4974-AF95-493622AA4325}"/>
              </a:ext>
            </a:extLst>
          </p:cNvPr>
          <p:cNvGrpSpPr/>
          <p:nvPr/>
        </p:nvGrpSpPr>
        <p:grpSpPr>
          <a:xfrm>
            <a:off x="2243592" y="6069387"/>
            <a:ext cx="4645822" cy="441218"/>
            <a:chOff x="2504589" y="5624171"/>
            <a:chExt cx="7238106" cy="687410"/>
          </a:xfrm>
        </p:grpSpPr>
        <p:pic>
          <p:nvPicPr>
            <p:cNvPr id="12" name="Image 15">
              <a:extLst>
                <a:ext uri="{FF2B5EF4-FFF2-40B4-BE49-F238E27FC236}">
                  <a16:creationId xmlns:a16="http://schemas.microsoft.com/office/drawing/2014/main" id="{1F0068AA-1F0B-440E-B1CE-79D9B2EBA6D9}"/>
                </a:ext>
              </a:extLst>
            </p:cNvPr>
            <p:cNvPicPr>
              <a:picLocks noChangeAspect="1"/>
            </p:cNvPicPr>
            <p:nvPr/>
          </p:nvPicPr>
          <p:blipFill>
            <a:blip r:embed="rId4"/>
            <a:stretch>
              <a:fillRect/>
            </a:stretch>
          </p:blipFill>
          <p:spPr>
            <a:xfrm>
              <a:off x="2504589" y="5672921"/>
              <a:ext cx="1775935" cy="589908"/>
            </a:xfrm>
            <a:prstGeom prst="rect">
              <a:avLst/>
            </a:prstGeom>
          </p:spPr>
        </p:pic>
        <p:pic>
          <p:nvPicPr>
            <p:cNvPr id="13" name="Image 16">
              <a:extLst>
                <a:ext uri="{FF2B5EF4-FFF2-40B4-BE49-F238E27FC236}">
                  <a16:creationId xmlns:a16="http://schemas.microsoft.com/office/drawing/2014/main" id="{9C5FBD64-2670-4EA7-A2D8-8769BEDCE2B6}"/>
                </a:ext>
              </a:extLst>
            </p:cNvPr>
            <p:cNvPicPr>
              <a:picLocks noChangeAspect="1"/>
            </p:cNvPicPr>
            <p:nvPr/>
          </p:nvPicPr>
          <p:blipFill>
            <a:blip r:embed="rId5"/>
            <a:stretch>
              <a:fillRect/>
            </a:stretch>
          </p:blipFill>
          <p:spPr>
            <a:xfrm>
              <a:off x="4965401" y="5624171"/>
              <a:ext cx="687410" cy="687410"/>
            </a:xfrm>
            <a:prstGeom prst="rect">
              <a:avLst/>
            </a:prstGeom>
          </p:spPr>
        </p:pic>
        <p:pic>
          <p:nvPicPr>
            <p:cNvPr id="14" name="Image 17">
              <a:extLst>
                <a:ext uri="{FF2B5EF4-FFF2-40B4-BE49-F238E27FC236}">
                  <a16:creationId xmlns:a16="http://schemas.microsoft.com/office/drawing/2014/main" id="{AAC16B4C-0657-46B2-A9B0-9E441DF43152}"/>
                </a:ext>
              </a:extLst>
            </p:cNvPr>
            <p:cNvPicPr>
              <a:picLocks noChangeAspect="1"/>
            </p:cNvPicPr>
            <p:nvPr/>
          </p:nvPicPr>
          <p:blipFill>
            <a:blip r:embed="rId6"/>
            <a:stretch>
              <a:fillRect/>
            </a:stretch>
          </p:blipFill>
          <p:spPr>
            <a:xfrm>
              <a:off x="6176188" y="5696358"/>
              <a:ext cx="1349361" cy="543037"/>
            </a:xfrm>
            <a:prstGeom prst="rect">
              <a:avLst/>
            </a:prstGeom>
          </p:spPr>
        </p:pic>
        <p:pic>
          <p:nvPicPr>
            <p:cNvPr id="15" name="Image 18">
              <a:extLst>
                <a:ext uri="{FF2B5EF4-FFF2-40B4-BE49-F238E27FC236}">
                  <a16:creationId xmlns:a16="http://schemas.microsoft.com/office/drawing/2014/main" id="{B37A9B22-AFD6-4066-9C9F-92F052DBF5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64262" y="5733243"/>
              <a:ext cx="1578433" cy="469264"/>
            </a:xfrm>
            <a:prstGeom prst="rect">
              <a:avLst/>
            </a:prstGeom>
          </p:spPr>
        </p:pic>
      </p:grpSp>
      <p:pic>
        <p:nvPicPr>
          <p:cNvPr id="6" name="Picture 5">
            <a:extLst>
              <a:ext uri="{FF2B5EF4-FFF2-40B4-BE49-F238E27FC236}">
                <a16:creationId xmlns:a16="http://schemas.microsoft.com/office/drawing/2014/main" id="{890398F3-CF03-43F6-BEF5-95302D48C81F}"/>
              </a:ext>
            </a:extLst>
          </p:cNvPr>
          <p:cNvPicPr>
            <a:picLocks noChangeAspect="1"/>
          </p:cNvPicPr>
          <p:nvPr/>
        </p:nvPicPr>
        <p:blipFill>
          <a:blip r:embed="rId8"/>
          <a:stretch>
            <a:fillRect/>
          </a:stretch>
        </p:blipFill>
        <p:spPr>
          <a:xfrm>
            <a:off x="4509435" y="269969"/>
            <a:ext cx="2586200" cy="1284258"/>
          </a:xfrm>
          <a:prstGeom prst="rect">
            <a:avLst/>
          </a:prstGeom>
        </p:spPr>
      </p:pic>
      <p:sp>
        <p:nvSpPr>
          <p:cNvPr id="16" name="Titre 1">
            <a:extLst>
              <a:ext uri="{FF2B5EF4-FFF2-40B4-BE49-F238E27FC236}">
                <a16:creationId xmlns:a16="http://schemas.microsoft.com/office/drawing/2014/main" id="{ABDEBB1D-5BB6-4F1D-8F52-46C72412F347}"/>
              </a:ext>
            </a:extLst>
          </p:cNvPr>
          <p:cNvSpPr txBox="1">
            <a:spLocks/>
          </p:cNvSpPr>
          <p:nvPr/>
        </p:nvSpPr>
        <p:spPr>
          <a:xfrm>
            <a:off x="2742292" y="4266136"/>
            <a:ext cx="3659413" cy="1367101"/>
          </a:xfrm>
          <a:prstGeom prst="rect">
            <a:avLst/>
          </a:prstGeom>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CA" altLang="zh-CN" sz="1600" dirty="0">
                <a:solidFill>
                  <a:schemeClr val="bg1"/>
                </a:solidFill>
              </a:rPr>
              <a:t>Congrès Général </a:t>
            </a:r>
            <a:r>
              <a:rPr lang="en-US" altLang="zh-CN" sz="1600" dirty="0">
                <a:solidFill>
                  <a:schemeClr val="bg1"/>
                </a:solidFill>
              </a:rPr>
              <a:t>des 150 </a:t>
            </a:r>
            <a:r>
              <a:rPr lang="en-US" altLang="zh-CN" sz="1600" dirty="0" err="1">
                <a:solidFill>
                  <a:schemeClr val="bg1"/>
                </a:solidFill>
              </a:rPr>
              <a:t>ans</a:t>
            </a:r>
            <a:r>
              <a:rPr lang="fr-CA" altLang="zh-CN" sz="1600" dirty="0">
                <a:solidFill>
                  <a:schemeClr val="bg1"/>
                </a:solidFill>
              </a:rPr>
              <a:t> de la SFP</a:t>
            </a:r>
            <a:br>
              <a:rPr lang="fr-CA" altLang="zh-CN" sz="1600" dirty="0">
                <a:solidFill>
                  <a:schemeClr val="bg1"/>
                </a:solidFill>
              </a:rPr>
            </a:br>
            <a:r>
              <a:rPr lang="fr-CA" altLang="zh-CN" sz="1600" dirty="0">
                <a:solidFill>
                  <a:schemeClr val="bg1"/>
                </a:solidFill>
              </a:rPr>
              <a:t>2023.7.5</a:t>
            </a:r>
            <a:r>
              <a:rPr lang="en-CA" altLang="zh-CN" sz="1600" dirty="0">
                <a:solidFill>
                  <a:schemeClr val="bg1"/>
                </a:solidFill>
              </a:rPr>
              <a:t>,</a:t>
            </a:r>
            <a:r>
              <a:rPr lang="zh-CN" altLang="en-US" sz="1600" dirty="0">
                <a:solidFill>
                  <a:schemeClr val="bg1"/>
                </a:solidFill>
              </a:rPr>
              <a:t> </a:t>
            </a:r>
            <a:r>
              <a:rPr lang="en-CA" altLang="zh-CN" sz="1600" dirty="0">
                <a:solidFill>
                  <a:schemeClr val="bg1"/>
                </a:solidFill>
              </a:rPr>
              <a:t>Paris</a:t>
            </a:r>
            <a:endParaRPr lang="fr-FR" sz="1600" b="1" dirty="0">
              <a:solidFill>
                <a:schemeClr val="bg1"/>
              </a:solidFill>
            </a:endParaRPr>
          </a:p>
        </p:txBody>
      </p:sp>
    </p:spTree>
    <p:extLst>
      <p:ext uri="{BB962C8B-B14F-4D97-AF65-F5344CB8AC3E}">
        <p14:creationId xmlns:p14="http://schemas.microsoft.com/office/powerpoint/2010/main" val="597249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483943" y="6237972"/>
            <a:ext cx="1199863" cy="405000"/>
          </a:xfrm>
          <a:prstGeom prst="rect">
            <a:avLst/>
          </a:prstGeom>
        </p:spPr>
      </p:pic>
      <p:sp>
        <p:nvSpPr>
          <p:cNvPr id="12" name="Google Shape;591;p68"/>
          <p:cNvSpPr txBox="1">
            <a:spLocks noGrp="1"/>
          </p:cNvSpPr>
          <p:nvPr>
            <p:ph type="title"/>
          </p:nvPr>
        </p:nvSpPr>
        <p:spPr>
          <a:xfrm>
            <a:off x="442743" y="310354"/>
            <a:ext cx="8100000" cy="954882"/>
          </a:xfrm>
          <a:prstGeom prst="rect">
            <a:avLst/>
          </a:prstGeom>
          <a:noFill/>
          <a:ln>
            <a:noFill/>
          </a:ln>
        </p:spPr>
        <p:txBody>
          <a:bodyPr spcFirstLastPara="1" vert="horz" wrap="square" lIns="68569" tIns="34275" rIns="68569" bIns="34275" rtlCol="0" anchor="t" anchorCtr="0">
            <a:noAutofit/>
          </a:bodyPr>
          <a:lstStyle/>
          <a:p>
            <a:pPr>
              <a:lnSpc>
                <a:spcPct val="115000"/>
              </a:lnSpc>
              <a:spcBef>
                <a:spcPts val="0"/>
              </a:spcBef>
              <a:buClr>
                <a:schemeClr val="accent1"/>
              </a:buClr>
              <a:buSzPts val="2200"/>
            </a:pPr>
            <a:r>
              <a:rPr lang="fr-FR" sz="2800" b="1" dirty="0">
                <a:solidFill>
                  <a:srgbClr val="0C257C"/>
                </a:solidFill>
                <a:latin typeface="+mn-lt"/>
              </a:rPr>
              <a:t>Cable </a:t>
            </a:r>
            <a:r>
              <a:rPr lang="fr-FR" sz="2800" b="1" dirty="0" err="1">
                <a:solidFill>
                  <a:srgbClr val="0C257C"/>
                </a:solidFill>
                <a:latin typeface="+mn-lt"/>
              </a:rPr>
              <a:t>growth</a:t>
            </a:r>
            <a:r>
              <a:rPr lang="fr-FR" sz="2800" b="1" dirty="0">
                <a:solidFill>
                  <a:srgbClr val="0C257C"/>
                </a:solidFill>
                <a:latin typeface="+mn-lt"/>
              </a:rPr>
              <a:t> and </a:t>
            </a:r>
            <a:r>
              <a:rPr lang="fr-FR" sz="2800" b="1" dirty="0" err="1">
                <a:solidFill>
                  <a:srgbClr val="0C257C"/>
                </a:solidFill>
                <a:latin typeface="+mn-lt"/>
              </a:rPr>
              <a:t>reversibility</a:t>
            </a:r>
            <a:br>
              <a:rPr lang="fr-FR" sz="2100" b="1" dirty="0">
                <a:solidFill>
                  <a:srgbClr val="0C257C"/>
                </a:solidFill>
                <a:latin typeface="+mn-lt"/>
              </a:rPr>
            </a:br>
            <a:endParaRPr sz="2000" b="1" dirty="0">
              <a:solidFill>
                <a:srgbClr val="0C257C"/>
              </a:solidFill>
              <a:latin typeface="+mn-lt"/>
            </a:endParaRPr>
          </a:p>
        </p:txBody>
      </p:sp>
      <p:sp>
        <p:nvSpPr>
          <p:cNvPr id="9" name="Google Shape;589;p68"/>
          <p:cNvSpPr txBox="1">
            <a:spLocks noGrp="1"/>
          </p:cNvSpPr>
          <p:nvPr>
            <p:ph type="sldNum" sz="quarter" idx="12"/>
          </p:nvPr>
        </p:nvSpPr>
        <p:spPr>
          <a:xfrm>
            <a:off x="8289672" y="6453972"/>
            <a:ext cx="405000" cy="189000"/>
          </a:xfrm>
          <a:prstGeom prst="rect">
            <a:avLst/>
          </a:prstGeom>
          <a:noFill/>
          <a:ln>
            <a:noFill/>
          </a:ln>
        </p:spPr>
        <p:txBody>
          <a:bodyPr spcFirstLastPara="1" vert="horz" wrap="square" lIns="68569" tIns="34275" rIns="68569" bIns="34275" rtlCol="0" anchor="ctr" anchorCtr="0">
            <a:noAutofit/>
          </a:bodyPr>
          <a:lstStyle/>
          <a:p>
            <a:pPr>
              <a:lnSpc>
                <a:spcPct val="115000"/>
              </a:lnSpc>
            </a:pPr>
            <a:fld id="{00000000-1234-1234-1234-123412341234}" type="slidenum">
              <a:rPr lang="fr-FR" b="1">
                <a:solidFill>
                  <a:srgbClr val="0C257C"/>
                </a:solidFill>
              </a:rPr>
              <a:pPr>
                <a:lnSpc>
                  <a:spcPct val="115000"/>
                </a:lnSpc>
              </a:pPr>
              <a:t>10</a:t>
            </a:fld>
            <a:endParaRPr b="1" dirty="0">
              <a:solidFill>
                <a:srgbClr val="0C257C"/>
              </a:solidFill>
            </a:endParaRPr>
          </a:p>
        </p:txBody>
      </p:sp>
      <p:pic>
        <p:nvPicPr>
          <p:cNvPr id="23" name="Picture 22">
            <a:extLst>
              <a:ext uri="{FF2B5EF4-FFF2-40B4-BE49-F238E27FC236}">
                <a16:creationId xmlns:a16="http://schemas.microsoft.com/office/drawing/2014/main" id="{8F81AC99-5DEC-4A60-9669-258DCEB0F3A7}"/>
              </a:ext>
            </a:extLst>
          </p:cNvPr>
          <p:cNvPicPr>
            <a:picLocks noChangeAspect="1"/>
          </p:cNvPicPr>
          <p:nvPr/>
        </p:nvPicPr>
        <p:blipFill rotWithShape="1">
          <a:blip r:embed="rId4"/>
          <a:srcRect l="38625" t="42128" r="36750" b="43333"/>
          <a:stretch/>
        </p:blipFill>
        <p:spPr>
          <a:xfrm>
            <a:off x="6576324" y="3200602"/>
            <a:ext cx="1914750" cy="847930"/>
          </a:xfrm>
          <a:prstGeom prst="rect">
            <a:avLst/>
          </a:prstGeom>
        </p:spPr>
      </p:pic>
      <p:grpSp>
        <p:nvGrpSpPr>
          <p:cNvPr id="24" name="Group 23">
            <a:extLst>
              <a:ext uri="{FF2B5EF4-FFF2-40B4-BE49-F238E27FC236}">
                <a16:creationId xmlns:a16="http://schemas.microsoft.com/office/drawing/2014/main" id="{9A038222-2697-4E35-8E46-7A6705B38AA3}"/>
              </a:ext>
            </a:extLst>
          </p:cNvPr>
          <p:cNvGrpSpPr/>
          <p:nvPr/>
        </p:nvGrpSpPr>
        <p:grpSpPr>
          <a:xfrm>
            <a:off x="570603" y="1838514"/>
            <a:ext cx="5318624" cy="3952416"/>
            <a:chOff x="931800" y="1838598"/>
            <a:chExt cx="5318624" cy="3952416"/>
          </a:xfrm>
        </p:grpSpPr>
        <p:pic>
          <p:nvPicPr>
            <p:cNvPr id="7" name="Picture 6">
              <a:extLst>
                <a:ext uri="{FF2B5EF4-FFF2-40B4-BE49-F238E27FC236}">
                  <a16:creationId xmlns:a16="http://schemas.microsoft.com/office/drawing/2014/main" id="{44C64CC5-0278-4E2C-97D8-64F1AE262AF8}"/>
                </a:ext>
              </a:extLst>
            </p:cNvPr>
            <p:cNvPicPr>
              <a:picLocks noChangeAspect="1"/>
            </p:cNvPicPr>
            <p:nvPr/>
          </p:nvPicPr>
          <p:blipFill>
            <a:blip r:embed="rId5"/>
            <a:stretch>
              <a:fillRect/>
            </a:stretch>
          </p:blipFill>
          <p:spPr>
            <a:xfrm>
              <a:off x="980536" y="1838598"/>
              <a:ext cx="5269888" cy="3952416"/>
            </a:xfrm>
            <a:prstGeom prst="rect">
              <a:avLst/>
            </a:prstGeom>
          </p:spPr>
        </p:pic>
        <p:sp>
          <p:nvSpPr>
            <p:cNvPr id="38" name="TextBox 37">
              <a:extLst>
                <a:ext uri="{FF2B5EF4-FFF2-40B4-BE49-F238E27FC236}">
                  <a16:creationId xmlns:a16="http://schemas.microsoft.com/office/drawing/2014/main" id="{FFB80E19-2C87-4EE7-B4FF-EEFBA3B90B8A}"/>
                </a:ext>
              </a:extLst>
            </p:cNvPr>
            <p:cNvSpPr txBox="1"/>
            <p:nvPr/>
          </p:nvSpPr>
          <p:spPr>
            <a:xfrm>
              <a:off x="1200150" y="5416347"/>
              <a:ext cx="5050274" cy="307777"/>
            </a:xfrm>
            <a:prstGeom prst="rect">
              <a:avLst/>
            </a:prstGeom>
            <a:solidFill>
              <a:schemeClr val="bg1"/>
            </a:solidFill>
          </p:spPr>
          <p:txBody>
            <a:bodyPr wrap="square" rtlCol="0">
              <a:spAutoFit/>
            </a:bodyPr>
            <a:lstStyle/>
            <a:p>
              <a:pPr algn="ctr"/>
              <a:r>
                <a:rPr lang="en-CA" sz="1400" dirty="0">
                  <a:solidFill>
                    <a:srgbClr val="1C1C1C"/>
                  </a:solidFill>
                  <a:latin typeface="+mj-lt"/>
                  <a:cs typeface="Times New Roman" panose="02020603050405020304" pitchFamily="18" charset="0"/>
                </a:rPr>
                <a:t>myosin activation threshold </a:t>
              </a:r>
              <a:r>
                <a:rPr lang="en-CA" sz="1400" i="1" dirty="0">
                  <a:solidFill>
                    <a:srgbClr val="1C1C1C"/>
                  </a:solidFill>
                  <a:latin typeface="Times New Roman" panose="02020603050405020304" pitchFamily="18" charset="0"/>
                  <a:cs typeface="Times New Roman" panose="02020603050405020304" pitchFamily="18" charset="0"/>
                </a:rPr>
                <a:t>a</a:t>
              </a:r>
            </a:p>
          </p:txBody>
        </p:sp>
        <p:sp>
          <p:nvSpPr>
            <p:cNvPr id="39" name="TextBox 38">
              <a:extLst>
                <a:ext uri="{FF2B5EF4-FFF2-40B4-BE49-F238E27FC236}">
                  <a16:creationId xmlns:a16="http://schemas.microsoft.com/office/drawing/2014/main" id="{37A991EA-E124-4404-8C44-9CFE926FCBB1}"/>
                </a:ext>
              </a:extLst>
            </p:cNvPr>
            <p:cNvSpPr txBox="1"/>
            <p:nvPr/>
          </p:nvSpPr>
          <p:spPr>
            <a:xfrm rot="16200000">
              <a:off x="-610374" y="3380772"/>
              <a:ext cx="3607567" cy="523220"/>
            </a:xfrm>
            <a:prstGeom prst="rect">
              <a:avLst/>
            </a:prstGeom>
            <a:solidFill>
              <a:schemeClr val="bg1"/>
            </a:solidFill>
          </p:spPr>
          <p:txBody>
            <a:bodyPr wrap="square" rtlCol="0">
              <a:spAutoFit/>
            </a:bodyPr>
            <a:lstStyle/>
            <a:p>
              <a:pPr algn="ctr"/>
              <a:r>
                <a:rPr lang="en-US" altLang="zh-CN" sz="1400" dirty="0">
                  <a:solidFill>
                    <a:srgbClr val="1C1C1C"/>
                  </a:solidFill>
                  <a:latin typeface="+mj-lt"/>
                  <a:cs typeface="Times New Roman" panose="02020603050405020304" pitchFamily="18" charset="0"/>
                </a:rPr>
                <a:t>pulling force </a:t>
              </a:r>
              <a:r>
                <a:rPr lang="en-US" altLang="zh-CN" sz="1400" i="1" dirty="0">
                  <a:solidFill>
                    <a:srgbClr val="1C1C1C"/>
                  </a:solidFill>
                  <a:latin typeface="Times New Roman" panose="02020603050405020304" pitchFamily="18" charset="0"/>
                  <a:cs typeface="Times New Roman" panose="02020603050405020304" pitchFamily="18" charset="0"/>
                </a:rPr>
                <a:t>P</a:t>
              </a:r>
            </a:p>
            <a:p>
              <a:pPr algn="ctr"/>
              <a:endParaRPr lang="en-CA" sz="1400" i="1" dirty="0">
                <a:solidFill>
                  <a:srgbClr val="1C1C1C"/>
                </a:solidFill>
                <a:latin typeface="Times New Roman" panose="02020603050405020304" pitchFamily="18" charset="0"/>
                <a:cs typeface="Times New Roman" panose="02020603050405020304" pitchFamily="18" charset="0"/>
              </a:endParaRPr>
            </a:p>
          </p:txBody>
        </p:sp>
      </p:grpSp>
      <p:sp>
        <p:nvSpPr>
          <p:cNvPr id="40" name="Oval 39">
            <a:extLst>
              <a:ext uri="{FF2B5EF4-FFF2-40B4-BE49-F238E27FC236}">
                <a16:creationId xmlns:a16="http://schemas.microsoft.com/office/drawing/2014/main" id="{4B599323-3E1D-47D7-A9F7-924AA10D9A76}"/>
              </a:ext>
            </a:extLst>
          </p:cNvPr>
          <p:cNvSpPr/>
          <p:nvPr/>
        </p:nvSpPr>
        <p:spPr>
          <a:xfrm>
            <a:off x="3072584" y="1484494"/>
            <a:ext cx="301337" cy="301337"/>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bg1">
                    <a:lumMod val="50000"/>
                  </a:schemeClr>
                </a:solidFill>
              </a:rPr>
              <a:t>B</a:t>
            </a:r>
          </a:p>
        </p:txBody>
      </p:sp>
      <p:sp>
        <p:nvSpPr>
          <p:cNvPr id="41" name="Oval 40">
            <a:extLst>
              <a:ext uri="{FF2B5EF4-FFF2-40B4-BE49-F238E27FC236}">
                <a16:creationId xmlns:a16="http://schemas.microsoft.com/office/drawing/2014/main" id="{9CEEF83E-A702-4EB7-9C75-DC28BD43790A}"/>
              </a:ext>
            </a:extLst>
          </p:cNvPr>
          <p:cNvSpPr/>
          <p:nvPr/>
        </p:nvSpPr>
        <p:spPr>
          <a:xfrm>
            <a:off x="4029135" y="1484009"/>
            <a:ext cx="301337" cy="3013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tx1"/>
                </a:solidFill>
              </a:rPr>
              <a:t>A</a:t>
            </a:r>
          </a:p>
        </p:txBody>
      </p:sp>
      <p:sp>
        <p:nvSpPr>
          <p:cNvPr id="42" name="Oval 41">
            <a:extLst>
              <a:ext uri="{FF2B5EF4-FFF2-40B4-BE49-F238E27FC236}">
                <a16:creationId xmlns:a16="http://schemas.microsoft.com/office/drawing/2014/main" id="{C68E7B78-2F73-4987-A019-92F2E20C8A3C}"/>
              </a:ext>
            </a:extLst>
          </p:cNvPr>
          <p:cNvSpPr/>
          <p:nvPr/>
        </p:nvSpPr>
        <p:spPr>
          <a:xfrm>
            <a:off x="1878582" y="1484009"/>
            <a:ext cx="301337" cy="301337"/>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bg1">
                    <a:lumMod val="75000"/>
                  </a:schemeClr>
                </a:solidFill>
              </a:rPr>
              <a:t>C</a:t>
            </a:r>
          </a:p>
        </p:txBody>
      </p:sp>
      <p:sp>
        <p:nvSpPr>
          <p:cNvPr id="44" name="Oval 43">
            <a:extLst>
              <a:ext uri="{FF2B5EF4-FFF2-40B4-BE49-F238E27FC236}">
                <a16:creationId xmlns:a16="http://schemas.microsoft.com/office/drawing/2014/main" id="{579F5346-D626-4134-B339-C740D71ADBDD}"/>
              </a:ext>
            </a:extLst>
          </p:cNvPr>
          <p:cNvSpPr/>
          <p:nvPr/>
        </p:nvSpPr>
        <p:spPr>
          <a:xfrm>
            <a:off x="6439162" y="4347592"/>
            <a:ext cx="301337" cy="3013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tx1"/>
                </a:solidFill>
              </a:rPr>
              <a:t>A</a:t>
            </a:r>
          </a:p>
        </p:txBody>
      </p:sp>
      <p:sp>
        <p:nvSpPr>
          <p:cNvPr id="45" name="TextBox 44">
            <a:extLst>
              <a:ext uri="{FF2B5EF4-FFF2-40B4-BE49-F238E27FC236}">
                <a16:creationId xmlns:a16="http://schemas.microsoft.com/office/drawing/2014/main" id="{ADACCB04-ED88-4BFC-87DD-ADEBA67CE210}"/>
              </a:ext>
            </a:extLst>
          </p:cNvPr>
          <p:cNvSpPr txBox="1"/>
          <p:nvPr/>
        </p:nvSpPr>
        <p:spPr>
          <a:xfrm>
            <a:off x="6740499" y="4354850"/>
            <a:ext cx="1810794" cy="307777"/>
          </a:xfrm>
          <a:prstGeom prst="rect">
            <a:avLst/>
          </a:prstGeom>
          <a:noFill/>
        </p:spPr>
        <p:txBody>
          <a:bodyPr wrap="square" rtlCol="0">
            <a:spAutoFit/>
          </a:bodyPr>
          <a:lstStyle/>
          <a:p>
            <a:pPr>
              <a:spcBef>
                <a:spcPts val="600"/>
              </a:spcBef>
            </a:pPr>
            <a:r>
              <a:rPr lang="en-CA" sz="1400" dirty="0">
                <a:latin typeface="Calibri Light" panose="020F0302020204030204" pitchFamily="34" charset="0"/>
                <a:cs typeface="Calibri Light" panose="020F0302020204030204" pitchFamily="34" charset="0"/>
              </a:rPr>
              <a:t>finite cable, reversible</a:t>
            </a:r>
          </a:p>
        </p:txBody>
      </p:sp>
      <p:sp>
        <p:nvSpPr>
          <p:cNvPr id="46" name="Oval 45">
            <a:extLst>
              <a:ext uri="{FF2B5EF4-FFF2-40B4-BE49-F238E27FC236}">
                <a16:creationId xmlns:a16="http://schemas.microsoft.com/office/drawing/2014/main" id="{64ECD278-A4B2-4E53-8DC7-2E02663FC856}"/>
              </a:ext>
            </a:extLst>
          </p:cNvPr>
          <p:cNvSpPr/>
          <p:nvPr/>
        </p:nvSpPr>
        <p:spPr>
          <a:xfrm>
            <a:off x="6439162" y="4745558"/>
            <a:ext cx="301337" cy="301337"/>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bg1">
                    <a:lumMod val="50000"/>
                  </a:schemeClr>
                </a:solidFill>
              </a:rPr>
              <a:t>B</a:t>
            </a:r>
          </a:p>
        </p:txBody>
      </p:sp>
      <p:sp>
        <p:nvSpPr>
          <p:cNvPr id="47" name="TextBox 46">
            <a:extLst>
              <a:ext uri="{FF2B5EF4-FFF2-40B4-BE49-F238E27FC236}">
                <a16:creationId xmlns:a16="http://schemas.microsoft.com/office/drawing/2014/main" id="{043E996A-1476-42D2-8063-C1A78914D826}"/>
              </a:ext>
            </a:extLst>
          </p:cNvPr>
          <p:cNvSpPr txBox="1"/>
          <p:nvPr/>
        </p:nvSpPr>
        <p:spPr>
          <a:xfrm>
            <a:off x="6740499" y="4752816"/>
            <a:ext cx="1810794" cy="523220"/>
          </a:xfrm>
          <a:prstGeom prst="rect">
            <a:avLst/>
          </a:prstGeom>
          <a:noFill/>
        </p:spPr>
        <p:txBody>
          <a:bodyPr wrap="square" rtlCol="0">
            <a:spAutoFit/>
          </a:bodyPr>
          <a:lstStyle/>
          <a:p>
            <a:pPr>
              <a:spcBef>
                <a:spcPts val="600"/>
              </a:spcBef>
            </a:pPr>
            <a:r>
              <a:rPr lang="en-CA" sz="1400" dirty="0">
                <a:latin typeface="Calibri Light" panose="020F0302020204030204" pitchFamily="34" charset="0"/>
                <a:cs typeface="Calibri Light" panose="020F0302020204030204" pitchFamily="34" charset="0"/>
              </a:rPr>
              <a:t>finite cable, reversible if short</a:t>
            </a:r>
          </a:p>
        </p:txBody>
      </p:sp>
      <p:sp>
        <p:nvSpPr>
          <p:cNvPr id="48" name="Oval 47">
            <a:extLst>
              <a:ext uri="{FF2B5EF4-FFF2-40B4-BE49-F238E27FC236}">
                <a16:creationId xmlns:a16="http://schemas.microsoft.com/office/drawing/2014/main" id="{F60FA292-AD70-4EE9-B058-982D34FC1BA9}"/>
              </a:ext>
            </a:extLst>
          </p:cNvPr>
          <p:cNvSpPr/>
          <p:nvPr/>
        </p:nvSpPr>
        <p:spPr>
          <a:xfrm>
            <a:off x="6439162" y="5369248"/>
            <a:ext cx="301337" cy="301337"/>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bg1">
                    <a:lumMod val="75000"/>
                  </a:schemeClr>
                </a:solidFill>
              </a:rPr>
              <a:t>C</a:t>
            </a:r>
          </a:p>
        </p:txBody>
      </p:sp>
      <p:sp>
        <p:nvSpPr>
          <p:cNvPr id="49" name="TextBox 48">
            <a:extLst>
              <a:ext uri="{FF2B5EF4-FFF2-40B4-BE49-F238E27FC236}">
                <a16:creationId xmlns:a16="http://schemas.microsoft.com/office/drawing/2014/main" id="{198E27E6-5611-4CEA-AEEF-ADBEC69FC899}"/>
              </a:ext>
            </a:extLst>
          </p:cNvPr>
          <p:cNvSpPr txBox="1"/>
          <p:nvPr/>
        </p:nvSpPr>
        <p:spPr>
          <a:xfrm>
            <a:off x="6740499" y="5376506"/>
            <a:ext cx="1810794" cy="307777"/>
          </a:xfrm>
          <a:prstGeom prst="rect">
            <a:avLst/>
          </a:prstGeom>
          <a:noFill/>
        </p:spPr>
        <p:txBody>
          <a:bodyPr wrap="square" rtlCol="0">
            <a:spAutoFit/>
          </a:bodyPr>
          <a:lstStyle/>
          <a:p>
            <a:pPr>
              <a:spcBef>
                <a:spcPts val="600"/>
              </a:spcBef>
            </a:pPr>
            <a:r>
              <a:rPr lang="en-CA" sz="1400" dirty="0">
                <a:latin typeface="Calibri Light" panose="020F0302020204030204" pitchFamily="34" charset="0"/>
                <a:cs typeface="Calibri Light" panose="020F0302020204030204" pitchFamily="34" charset="0"/>
              </a:rPr>
              <a:t>infinite cable</a:t>
            </a:r>
          </a:p>
        </p:txBody>
      </p:sp>
      <p:sp>
        <p:nvSpPr>
          <p:cNvPr id="51" name="TextBox 50">
            <a:extLst>
              <a:ext uri="{FF2B5EF4-FFF2-40B4-BE49-F238E27FC236}">
                <a16:creationId xmlns:a16="http://schemas.microsoft.com/office/drawing/2014/main" id="{4319E9BD-05FF-411D-A748-076D1DFFA5F7}"/>
              </a:ext>
            </a:extLst>
          </p:cNvPr>
          <p:cNvSpPr txBox="1"/>
          <p:nvPr/>
        </p:nvSpPr>
        <p:spPr>
          <a:xfrm>
            <a:off x="6439162" y="2543055"/>
            <a:ext cx="437713" cy="307777"/>
          </a:xfrm>
          <a:prstGeom prst="rect">
            <a:avLst/>
          </a:prstGeom>
          <a:noFill/>
        </p:spPr>
        <p:txBody>
          <a:bodyPr wrap="square" rtlCol="0">
            <a:spAutoFit/>
          </a:bodyPr>
          <a:lstStyle/>
          <a:p>
            <a:pPr>
              <a:spcBef>
                <a:spcPts val="600"/>
              </a:spcBef>
            </a:pPr>
            <a:r>
              <a:rPr lang="en-CA" sz="1400" i="1" dirty="0">
                <a:solidFill>
                  <a:schemeClr val="accent5"/>
                </a:solidFill>
                <a:latin typeface="Times New Roman" panose="02020603050405020304" pitchFamily="18" charset="0"/>
                <a:cs typeface="Times New Roman" panose="02020603050405020304" pitchFamily="18" charset="0"/>
              </a:rPr>
              <a:t>F</a:t>
            </a:r>
            <a:r>
              <a:rPr lang="en-CA" sz="1400" baseline="-25000" dirty="0">
                <a:solidFill>
                  <a:schemeClr val="accent5"/>
                </a:solidFill>
                <a:latin typeface="Times New Roman" panose="02020603050405020304" pitchFamily="18" charset="0"/>
                <a:cs typeface="Times New Roman" panose="02020603050405020304" pitchFamily="18" charset="0"/>
              </a:rPr>
              <a:t>-1</a:t>
            </a:r>
          </a:p>
        </p:txBody>
      </p:sp>
      <p:sp>
        <p:nvSpPr>
          <p:cNvPr id="52" name="TextBox 51">
            <a:extLst>
              <a:ext uri="{FF2B5EF4-FFF2-40B4-BE49-F238E27FC236}">
                <a16:creationId xmlns:a16="http://schemas.microsoft.com/office/drawing/2014/main" id="{0854E596-B1FF-42BC-8FE0-7B8A5F4645A5}"/>
              </a:ext>
            </a:extLst>
          </p:cNvPr>
          <p:cNvSpPr txBox="1"/>
          <p:nvPr/>
        </p:nvSpPr>
        <p:spPr>
          <a:xfrm>
            <a:off x="6927974" y="2529448"/>
            <a:ext cx="437713" cy="307777"/>
          </a:xfrm>
          <a:prstGeom prst="rect">
            <a:avLst/>
          </a:prstGeom>
          <a:noFill/>
        </p:spPr>
        <p:txBody>
          <a:bodyPr wrap="square" rtlCol="0">
            <a:spAutoFit/>
          </a:bodyPr>
          <a:lstStyle/>
          <a:p>
            <a:pPr>
              <a:spcBef>
                <a:spcPts val="600"/>
              </a:spcBef>
            </a:pPr>
            <a:r>
              <a:rPr lang="en-CA" sz="1400" i="1" dirty="0">
                <a:solidFill>
                  <a:srgbClr val="EA3C17"/>
                </a:solidFill>
                <a:latin typeface="Times New Roman" panose="02020603050405020304" pitchFamily="18" charset="0"/>
                <a:cs typeface="Times New Roman" panose="02020603050405020304" pitchFamily="18" charset="0"/>
              </a:rPr>
              <a:t>F</a:t>
            </a:r>
            <a:r>
              <a:rPr lang="en-CA" sz="1400" baseline="-25000" dirty="0">
                <a:solidFill>
                  <a:srgbClr val="EA3C17"/>
                </a:solidFill>
                <a:latin typeface="Times New Roman" panose="02020603050405020304" pitchFamily="18" charset="0"/>
                <a:cs typeface="Times New Roman" panose="02020603050405020304" pitchFamily="18" charset="0"/>
              </a:rPr>
              <a:t>0</a:t>
            </a:r>
          </a:p>
        </p:txBody>
      </p:sp>
      <p:cxnSp>
        <p:nvCxnSpPr>
          <p:cNvPr id="53" name="Straight Connector 52">
            <a:extLst>
              <a:ext uri="{FF2B5EF4-FFF2-40B4-BE49-F238E27FC236}">
                <a16:creationId xmlns:a16="http://schemas.microsoft.com/office/drawing/2014/main" id="{CE9BF572-5200-4BC1-8E83-08464AF0315B}"/>
              </a:ext>
            </a:extLst>
          </p:cNvPr>
          <p:cNvCxnSpPr>
            <a:cxnSpLocks/>
          </p:cNvCxnSpPr>
          <p:nvPr/>
        </p:nvCxnSpPr>
        <p:spPr>
          <a:xfrm flipV="1">
            <a:off x="6904775" y="2830195"/>
            <a:ext cx="194255" cy="812103"/>
          </a:xfrm>
          <a:prstGeom prst="line">
            <a:avLst/>
          </a:prstGeom>
          <a:ln>
            <a:solidFill>
              <a:srgbClr val="EA3C17"/>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C6892F1-CD40-46B7-8721-4B6079DBE51B}"/>
              </a:ext>
            </a:extLst>
          </p:cNvPr>
          <p:cNvCxnSpPr>
            <a:cxnSpLocks/>
          </p:cNvCxnSpPr>
          <p:nvPr/>
        </p:nvCxnSpPr>
        <p:spPr>
          <a:xfrm flipH="1" flipV="1">
            <a:off x="6604224" y="2831805"/>
            <a:ext cx="196626" cy="810493"/>
          </a:xfrm>
          <a:prstGeom prst="line">
            <a:avLst/>
          </a:prstGeom>
          <a:ln>
            <a:solidFill>
              <a:schemeClr val="accent1"/>
            </a:solidFill>
            <a:headEnd type="stealth"/>
            <a:tailEnd type="non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B45FA2D1-1D39-4116-9547-1086E4E547E4}"/>
              </a:ext>
            </a:extLst>
          </p:cNvPr>
          <p:cNvSpPr txBox="1"/>
          <p:nvPr/>
        </p:nvSpPr>
        <p:spPr>
          <a:xfrm>
            <a:off x="6458701" y="1707762"/>
            <a:ext cx="1810794" cy="523220"/>
          </a:xfrm>
          <a:prstGeom prst="rect">
            <a:avLst/>
          </a:prstGeom>
          <a:noFill/>
        </p:spPr>
        <p:txBody>
          <a:bodyPr wrap="square" rtlCol="0">
            <a:spAutoFit/>
          </a:bodyPr>
          <a:lstStyle/>
          <a:p>
            <a:pPr>
              <a:spcBef>
                <a:spcPts val="600"/>
              </a:spcBef>
            </a:pPr>
            <a:r>
              <a:rPr lang="en-CA" sz="1400" dirty="0">
                <a:latin typeface="Calibri Light" panose="020F0302020204030204" pitchFamily="34" charset="0"/>
                <a:cs typeface="Calibri Light" panose="020F0302020204030204" pitchFamily="34" charset="0"/>
              </a:rPr>
              <a:t>comparing with numerical simulations</a:t>
            </a:r>
            <a:endParaRPr lang="en-CA" sz="1400" i="1" dirty="0">
              <a:latin typeface="Times New Roman" panose="02020603050405020304" pitchFamily="18" charset="0"/>
              <a:cs typeface="Times New Roman" panose="02020603050405020304" pitchFamily="18" charset="0"/>
            </a:endParaRPr>
          </a:p>
        </p:txBody>
      </p:sp>
      <p:sp>
        <p:nvSpPr>
          <p:cNvPr id="60" name="TextBox 59">
            <a:extLst>
              <a:ext uri="{FF2B5EF4-FFF2-40B4-BE49-F238E27FC236}">
                <a16:creationId xmlns:a16="http://schemas.microsoft.com/office/drawing/2014/main" id="{57FBE324-891B-426E-9145-497F035B94BA}"/>
              </a:ext>
            </a:extLst>
          </p:cNvPr>
          <p:cNvSpPr txBox="1"/>
          <p:nvPr/>
        </p:nvSpPr>
        <p:spPr>
          <a:xfrm>
            <a:off x="3609820" y="4200961"/>
            <a:ext cx="638062" cy="307777"/>
          </a:xfrm>
          <a:prstGeom prst="rect">
            <a:avLst/>
          </a:prstGeom>
          <a:noFill/>
        </p:spPr>
        <p:txBody>
          <a:bodyPr wrap="square" rtlCol="0">
            <a:spAutoFit/>
          </a:bodyPr>
          <a:lstStyle/>
          <a:p>
            <a:pPr>
              <a:spcBef>
                <a:spcPts val="600"/>
              </a:spcBef>
            </a:pPr>
            <a:r>
              <a:rPr lang="en-CA" sz="1400" i="1" dirty="0">
                <a:latin typeface="Times New Roman" panose="02020603050405020304" pitchFamily="18" charset="0"/>
                <a:cs typeface="Times New Roman" panose="02020603050405020304" pitchFamily="18" charset="0"/>
              </a:rPr>
              <a:t>N</a:t>
            </a:r>
            <a:r>
              <a:rPr lang="en-CA" sz="1400" dirty="0">
                <a:latin typeface="Times New Roman" panose="02020603050405020304" pitchFamily="18" charset="0"/>
                <a:cs typeface="Times New Roman" panose="02020603050405020304" pitchFamily="18" charset="0"/>
              </a:rPr>
              <a:t> = 0</a:t>
            </a:r>
            <a:endParaRPr lang="en-CA" sz="1400" i="1" dirty="0">
              <a:latin typeface="Times New Roman" panose="02020603050405020304" pitchFamily="18" charset="0"/>
              <a:cs typeface="Times New Roman" panose="02020603050405020304" pitchFamily="18" charset="0"/>
            </a:endParaRPr>
          </a:p>
        </p:txBody>
      </p:sp>
      <p:sp>
        <p:nvSpPr>
          <p:cNvPr id="61" name="TextBox 60">
            <a:extLst>
              <a:ext uri="{FF2B5EF4-FFF2-40B4-BE49-F238E27FC236}">
                <a16:creationId xmlns:a16="http://schemas.microsoft.com/office/drawing/2014/main" id="{F588E884-77DD-461C-B98F-ACA8FF3A6D41}"/>
              </a:ext>
            </a:extLst>
          </p:cNvPr>
          <p:cNvSpPr txBox="1"/>
          <p:nvPr/>
        </p:nvSpPr>
        <p:spPr>
          <a:xfrm>
            <a:off x="3609918" y="2652525"/>
            <a:ext cx="1437199" cy="307777"/>
          </a:xfrm>
          <a:prstGeom prst="rect">
            <a:avLst/>
          </a:prstGeom>
          <a:noFill/>
        </p:spPr>
        <p:txBody>
          <a:bodyPr wrap="square" rtlCol="0">
            <a:spAutoFit/>
          </a:bodyPr>
          <a:lstStyle/>
          <a:p>
            <a:pPr>
              <a:spcBef>
                <a:spcPts val="600"/>
              </a:spcBef>
            </a:pPr>
            <a:r>
              <a:rPr lang="en-CA" sz="1400" i="1" dirty="0">
                <a:latin typeface="Times New Roman" panose="02020603050405020304" pitchFamily="18" charset="0"/>
                <a:cs typeface="Times New Roman" panose="02020603050405020304" pitchFamily="18" charset="0"/>
              </a:rPr>
              <a:t>N</a:t>
            </a:r>
            <a:r>
              <a:rPr lang="en-CA" sz="1400" dirty="0">
                <a:latin typeface="Times New Roman" panose="02020603050405020304" pitchFamily="18" charset="0"/>
                <a:cs typeface="Times New Roman" panose="02020603050405020304" pitchFamily="18" charset="0"/>
              </a:rPr>
              <a:t> = 2</a:t>
            </a:r>
            <a:r>
              <a:rPr lang="en-CA" sz="1400" dirty="0">
                <a:latin typeface="+mj-lt"/>
                <a:cs typeface="Times New Roman" panose="02020603050405020304" pitchFamily="18" charset="0"/>
              </a:rPr>
              <a:t>, reversible</a:t>
            </a:r>
            <a:endParaRPr lang="en-CA" sz="1400" i="1" dirty="0">
              <a:latin typeface="+mj-lt"/>
              <a:cs typeface="Times New Roman" panose="02020603050405020304" pitchFamily="18" charset="0"/>
            </a:endParaRPr>
          </a:p>
        </p:txBody>
      </p:sp>
      <p:sp>
        <p:nvSpPr>
          <p:cNvPr id="62" name="TextBox 61">
            <a:extLst>
              <a:ext uri="{FF2B5EF4-FFF2-40B4-BE49-F238E27FC236}">
                <a16:creationId xmlns:a16="http://schemas.microsoft.com/office/drawing/2014/main" id="{F72F72BD-3690-47D2-99F7-EBE31163DB23}"/>
              </a:ext>
            </a:extLst>
          </p:cNvPr>
          <p:cNvSpPr txBox="1"/>
          <p:nvPr/>
        </p:nvSpPr>
        <p:spPr>
          <a:xfrm>
            <a:off x="3616744" y="2004119"/>
            <a:ext cx="1437199" cy="307777"/>
          </a:xfrm>
          <a:prstGeom prst="rect">
            <a:avLst/>
          </a:prstGeom>
          <a:noFill/>
        </p:spPr>
        <p:txBody>
          <a:bodyPr wrap="square" rtlCol="0">
            <a:spAutoFit/>
          </a:bodyPr>
          <a:lstStyle/>
          <a:p>
            <a:pPr>
              <a:spcBef>
                <a:spcPts val="600"/>
              </a:spcBef>
            </a:pPr>
            <a:r>
              <a:rPr lang="en-CA" sz="1400" i="1" dirty="0">
                <a:latin typeface="Times New Roman" panose="02020603050405020304" pitchFamily="18" charset="0"/>
                <a:cs typeface="Times New Roman" panose="02020603050405020304" pitchFamily="18" charset="0"/>
              </a:rPr>
              <a:t>N</a:t>
            </a:r>
            <a:r>
              <a:rPr lang="en-CA" sz="1400" dirty="0">
                <a:latin typeface="Times New Roman" panose="02020603050405020304" pitchFamily="18" charset="0"/>
                <a:cs typeface="Times New Roman" panose="02020603050405020304" pitchFamily="18" charset="0"/>
              </a:rPr>
              <a:t> = 3</a:t>
            </a:r>
            <a:r>
              <a:rPr lang="en-CA" sz="1400" dirty="0">
                <a:latin typeface="+mj-lt"/>
                <a:cs typeface="Times New Roman" panose="02020603050405020304" pitchFamily="18" charset="0"/>
              </a:rPr>
              <a:t>, reversible</a:t>
            </a:r>
            <a:endParaRPr lang="en-CA" sz="1400" i="1" dirty="0">
              <a:latin typeface="+mj-lt"/>
              <a:cs typeface="Times New Roman" panose="02020603050405020304" pitchFamily="18" charset="0"/>
            </a:endParaRPr>
          </a:p>
        </p:txBody>
      </p:sp>
      <p:sp>
        <p:nvSpPr>
          <p:cNvPr id="64" name="TextBox 63">
            <a:extLst>
              <a:ext uri="{FF2B5EF4-FFF2-40B4-BE49-F238E27FC236}">
                <a16:creationId xmlns:a16="http://schemas.microsoft.com/office/drawing/2014/main" id="{7A82EA71-C13B-4F3A-97B3-12523E66918C}"/>
              </a:ext>
            </a:extLst>
          </p:cNvPr>
          <p:cNvSpPr txBox="1"/>
          <p:nvPr/>
        </p:nvSpPr>
        <p:spPr>
          <a:xfrm>
            <a:off x="3055544" y="3660833"/>
            <a:ext cx="1437199" cy="307777"/>
          </a:xfrm>
          <a:prstGeom prst="rect">
            <a:avLst/>
          </a:prstGeom>
          <a:noFill/>
        </p:spPr>
        <p:txBody>
          <a:bodyPr wrap="square" rtlCol="0">
            <a:spAutoFit/>
          </a:bodyPr>
          <a:lstStyle/>
          <a:p>
            <a:pPr>
              <a:spcBef>
                <a:spcPts val="600"/>
              </a:spcBef>
            </a:pPr>
            <a:r>
              <a:rPr lang="en-CA" sz="1400" i="1" dirty="0">
                <a:latin typeface="Times New Roman" panose="02020603050405020304" pitchFamily="18" charset="0"/>
                <a:cs typeface="Times New Roman" panose="02020603050405020304" pitchFamily="18" charset="0"/>
              </a:rPr>
              <a:t>N</a:t>
            </a:r>
            <a:r>
              <a:rPr lang="en-CA" sz="1400" dirty="0">
                <a:latin typeface="Times New Roman" panose="02020603050405020304" pitchFamily="18" charset="0"/>
                <a:cs typeface="Times New Roman" panose="02020603050405020304" pitchFamily="18" charset="0"/>
              </a:rPr>
              <a:t> = 3</a:t>
            </a:r>
            <a:r>
              <a:rPr lang="en-CA" sz="1400" dirty="0">
                <a:latin typeface="+mj-lt"/>
                <a:cs typeface="Times New Roman" panose="02020603050405020304" pitchFamily="18" charset="0"/>
              </a:rPr>
              <a:t>, reversible</a:t>
            </a:r>
            <a:endParaRPr lang="en-CA" sz="1400" i="1" dirty="0">
              <a:latin typeface="+mj-lt"/>
              <a:cs typeface="Times New Roman" panose="02020603050405020304" pitchFamily="18" charset="0"/>
            </a:endParaRPr>
          </a:p>
        </p:txBody>
      </p:sp>
      <p:sp>
        <p:nvSpPr>
          <p:cNvPr id="65" name="TextBox 64">
            <a:extLst>
              <a:ext uri="{FF2B5EF4-FFF2-40B4-BE49-F238E27FC236}">
                <a16:creationId xmlns:a16="http://schemas.microsoft.com/office/drawing/2014/main" id="{84A4132F-3D2F-4DEE-8308-FA22D79436BC}"/>
              </a:ext>
            </a:extLst>
          </p:cNvPr>
          <p:cNvSpPr txBox="1"/>
          <p:nvPr/>
        </p:nvSpPr>
        <p:spPr>
          <a:xfrm>
            <a:off x="1829525" y="2158007"/>
            <a:ext cx="1556837" cy="307777"/>
          </a:xfrm>
          <a:prstGeom prst="rect">
            <a:avLst/>
          </a:prstGeom>
          <a:noFill/>
        </p:spPr>
        <p:txBody>
          <a:bodyPr wrap="square" rtlCol="0">
            <a:spAutoFit/>
          </a:bodyPr>
          <a:lstStyle/>
          <a:p>
            <a:pPr>
              <a:spcBef>
                <a:spcPts val="600"/>
              </a:spcBef>
            </a:pPr>
            <a:r>
              <a:rPr lang="en-CA" sz="1400" i="1" dirty="0">
                <a:latin typeface="Times New Roman" panose="02020603050405020304" pitchFamily="18" charset="0"/>
                <a:cs typeface="Times New Roman" panose="02020603050405020304" pitchFamily="18" charset="0"/>
              </a:rPr>
              <a:t>N</a:t>
            </a:r>
            <a:r>
              <a:rPr lang="en-CA" sz="1400" dirty="0">
                <a:latin typeface="Times New Roman" panose="02020603050405020304" pitchFamily="18" charset="0"/>
                <a:cs typeface="Times New Roman" panose="02020603050405020304" pitchFamily="18" charset="0"/>
              </a:rPr>
              <a:t> = 18</a:t>
            </a:r>
            <a:r>
              <a:rPr lang="en-CA" sz="1400" dirty="0">
                <a:latin typeface="+mj-lt"/>
                <a:cs typeface="Times New Roman" panose="02020603050405020304" pitchFamily="18" charset="0"/>
              </a:rPr>
              <a:t>, irreversible</a:t>
            </a:r>
            <a:endParaRPr lang="en-CA" sz="1400" i="1" dirty="0">
              <a:latin typeface="+mj-lt"/>
              <a:cs typeface="Times New Roman" panose="02020603050405020304" pitchFamily="18" charset="0"/>
            </a:endParaRPr>
          </a:p>
        </p:txBody>
      </p:sp>
      <p:sp>
        <p:nvSpPr>
          <p:cNvPr id="66" name="TextBox 65">
            <a:extLst>
              <a:ext uri="{FF2B5EF4-FFF2-40B4-BE49-F238E27FC236}">
                <a16:creationId xmlns:a16="http://schemas.microsoft.com/office/drawing/2014/main" id="{B5A8134D-D22D-4EB0-BB32-D1733B29EC4E}"/>
              </a:ext>
            </a:extLst>
          </p:cNvPr>
          <p:cNvSpPr txBox="1"/>
          <p:nvPr/>
        </p:nvSpPr>
        <p:spPr>
          <a:xfrm>
            <a:off x="1093823" y="4670976"/>
            <a:ext cx="1437199" cy="307777"/>
          </a:xfrm>
          <a:prstGeom prst="rect">
            <a:avLst/>
          </a:prstGeom>
          <a:noFill/>
        </p:spPr>
        <p:txBody>
          <a:bodyPr wrap="square" rtlCol="0">
            <a:spAutoFit/>
          </a:bodyPr>
          <a:lstStyle/>
          <a:p>
            <a:pPr>
              <a:spcBef>
                <a:spcPts val="600"/>
              </a:spcBef>
            </a:pPr>
            <a:r>
              <a:rPr lang="en-CA" sz="1400" dirty="0">
                <a:latin typeface="+mj-lt"/>
                <a:cs typeface="Times New Roman" panose="02020603050405020304" pitchFamily="18" charset="0"/>
              </a:rPr>
              <a:t>full activation</a:t>
            </a:r>
          </a:p>
        </p:txBody>
      </p:sp>
    </p:spTree>
    <p:extLst>
      <p:ext uri="{BB962C8B-B14F-4D97-AF65-F5344CB8AC3E}">
        <p14:creationId xmlns:p14="http://schemas.microsoft.com/office/powerpoint/2010/main" val="2606235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Google Shape;591;p68"/>
          <p:cNvSpPr txBox="1">
            <a:spLocks noGrp="1"/>
          </p:cNvSpPr>
          <p:nvPr>
            <p:ph type="title"/>
          </p:nvPr>
        </p:nvSpPr>
        <p:spPr>
          <a:xfrm>
            <a:off x="442743" y="310354"/>
            <a:ext cx="8100000" cy="954882"/>
          </a:xfrm>
          <a:prstGeom prst="rect">
            <a:avLst/>
          </a:prstGeom>
          <a:noFill/>
          <a:ln>
            <a:noFill/>
          </a:ln>
        </p:spPr>
        <p:txBody>
          <a:bodyPr spcFirstLastPara="1" vert="horz" wrap="square" lIns="68569" tIns="34275" rIns="68569" bIns="34275" rtlCol="0" anchor="t" anchorCtr="0">
            <a:noAutofit/>
          </a:bodyPr>
          <a:lstStyle/>
          <a:p>
            <a:pPr>
              <a:lnSpc>
                <a:spcPct val="115000"/>
              </a:lnSpc>
              <a:spcBef>
                <a:spcPts val="0"/>
              </a:spcBef>
              <a:buClr>
                <a:schemeClr val="accent1"/>
              </a:buClr>
              <a:buSzPts val="2200"/>
            </a:pPr>
            <a:r>
              <a:rPr lang="fr-FR" sz="2800" b="1" dirty="0" err="1">
                <a:solidFill>
                  <a:schemeClr val="accent5">
                    <a:lumMod val="60000"/>
                    <a:lumOff val="40000"/>
                  </a:schemeClr>
                </a:solidFill>
                <a:latin typeface="+mn-lt"/>
              </a:rPr>
              <a:t>Experimental</a:t>
            </a:r>
            <a:r>
              <a:rPr lang="fr-FR" sz="2800" b="1" dirty="0">
                <a:solidFill>
                  <a:schemeClr val="accent5">
                    <a:lumMod val="60000"/>
                    <a:lumOff val="40000"/>
                  </a:schemeClr>
                </a:solidFill>
                <a:latin typeface="+mn-lt"/>
              </a:rPr>
              <a:t> </a:t>
            </a:r>
            <a:r>
              <a:rPr lang="fr-FR" sz="2800" b="1" dirty="0" err="1">
                <a:solidFill>
                  <a:schemeClr val="accent5">
                    <a:lumMod val="60000"/>
                    <a:lumOff val="40000"/>
                  </a:schemeClr>
                </a:solidFill>
                <a:latin typeface="+mn-lt"/>
              </a:rPr>
              <a:t>evidence</a:t>
            </a:r>
            <a:br>
              <a:rPr lang="fr-FR" sz="2100" b="1" dirty="0">
                <a:solidFill>
                  <a:schemeClr val="accent5">
                    <a:lumMod val="60000"/>
                    <a:lumOff val="40000"/>
                  </a:schemeClr>
                </a:solidFill>
                <a:latin typeface="+mn-lt"/>
              </a:rPr>
            </a:br>
            <a:endParaRPr sz="2000" b="1" dirty="0">
              <a:solidFill>
                <a:schemeClr val="accent5">
                  <a:lumMod val="60000"/>
                  <a:lumOff val="40000"/>
                </a:schemeClr>
              </a:solidFill>
              <a:latin typeface="+mn-lt"/>
            </a:endParaRPr>
          </a:p>
        </p:txBody>
      </p:sp>
      <p:sp>
        <p:nvSpPr>
          <p:cNvPr id="9" name="Google Shape;589;p68"/>
          <p:cNvSpPr txBox="1">
            <a:spLocks noGrp="1"/>
          </p:cNvSpPr>
          <p:nvPr>
            <p:ph type="sldNum" sz="quarter" idx="12"/>
          </p:nvPr>
        </p:nvSpPr>
        <p:spPr>
          <a:xfrm>
            <a:off x="8289672" y="6453972"/>
            <a:ext cx="405000" cy="189000"/>
          </a:xfrm>
          <a:prstGeom prst="rect">
            <a:avLst/>
          </a:prstGeom>
          <a:noFill/>
          <a:ln>
            <a:noFill/>
          </a:ln>
        </p:spPr>
        <p:txBody>
          <a:bodyPr spcFirstLastPara="1" vert="horz" wrap="square" lIns="68569" tIns="34275" rIns="68569" bIns="34275" rtlCol="0" anchor="ctr" anchorCtr="0">
            <a:noAutofit/>
          </a:bodyPr>
          <a:lstStyle/>
          <a:p>
            <a:pPr>
              <a:lnSpc>
                <a:spcPct val="115000"/>
              </a:lnSpc>
            </a:pPr>
            <a:fld id="{00000000-1234-1234-1234-123412341234}" type="slidenum">
              <a:rPr lang="fr-FR" b="1">
                <a:solidFill>
                  <a:schemeClr val="accent5">
                    <a:lumMod val="60000"/>
                    <a:lumOff val="40000"/>
                  </a:schemeClr>
                </a:solidFill>
              </a:rPr>
              <a:pPr>
                <a:lnSpc>
                  <a:spcPct val="115000"/>
                </a:lnSpc>
              </a:pPr>
              <a:t>11</a:t>
            </a:fld>
            <a:endParaRPr b="1" dirty="0">
              <a:solidFill>
                <a:schemeClr val="accent5">
                  <a:lumMod val="60000"/>
                  <a:lumOff val="40000"/>
                </a:schemeClr>
              </a:solidFill>
            </a:endParaRPr>
          </a:p>
        </p:txBody>
      </p:sp>
      <p:sp>
        <p:nvSpPr>
          <p:cNvPr id="5" name="Google Shape;590;p68">
            <a:extLst>
              <a:ext uri="{FF2B5EF4-FFF2-40B4-BE49-F238E27FC236}">
                <a16:creationId xmlns:a16="http://schemas.microsoft.com/office/drawing/2014/main" id="{3F360918-AACC-430F-9AB0-A8CCD30A9D25}"/>
              </a:ext>
            </a:extLst>
          </p:cNvPr>
          <p:cNvSpPr txBox="1">
            <a:spLocks/>
          </p:cNvSpPr>
          <p:nvPr/>
        </p:nvSpPr>
        <p:spPr>
          <a:xfrm>
            <a:off x="442743" y="1093498"/>
            <a:ext cx="8100000" cy="1312818"/>
          </a:xfrm>
          <a:prstGeom prst="rect">
            <a:avLst/>
          </a:prstGeom>
          <a:noFill/>
          <a:ln>
            <a:noFill/>
          </a:ln>
        </p:spPr>
        <p:txBody>
          <a:bodyPr spcFirstLastPara="1" wrap="square" lIns="81000" tIns="34275" rIns="68569" bIns="3427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Bef>
                <a:spcPts val="0"/>
              </a:spcBef>
              <a:buClr>
                <a:schemeClr val="dk1"/>
              </a:buClr>
              <a:buSzPts val="1400"/>
              <a:buNone/>
            </a:pPr>
            <a:r>
              <a:rPr lang="en-US" sz="1400" i="1" dirty="0">
                <a:solidFill>
                  <a:schemeClr val="bg1">
                    <a:lumMod val="85000"/>
                  </a:schemeClr>
                </a:solidFill>
              </a:rPr>
              <a:t>Drosophila</a:t>
            </a:r>
            <a:r>
              <a:rPr lang="en-US" sz="1400" dirty="0">
                <a:solidFill>
                  <a:schemeClr val="bg1">
                    <a:lumMod val="85000"/>
                  </a:schemeClr>
                </a:solidFill>
              </a:rPr>
              <a:t> wing imaginal discs migrating on the larval epidermis</a:t>
            </a:r>
          </a:p>
          <a:p>
            <a:pPr>
              <a:lnSpc>
                <a:spcPct val="130000"/>
              </a:lnSpc>
              <a:spcBef>
                <a:spcPts val="0"/>
              </a:spcBef>
              <a:buClr>
                <a:schemeClr val="accent5">
                  <a:lumMod val="60000"/>
                  <a:lumOff val="40000"/>
                </a:schemeClr>
              </a:buClr>
              <a:buSzPts val="1400"/>
            </a:pPr>
            <a:r>
              <a:rPr lang="en-US" sz="1400" dirty="0" err="1">
                <a:solidFill>
                  <a:schemeClr val="bg1">
                    <a:lumMod val="85000"/>
                  </a:schemeClr>
                </a:solidFill>
              </a:rPr>
              <a:t>Supracellular</a:t>
            </a:r>
            <a:r>
              <a:rPr lang="en-US" sz="1400" dirty="0">
                <a:solidFill>
                  <a:schemeClr val="bg1">
                    <a:lumMod val="85000"/>
                  </a:schemeClr>
                </a:solidFill>
              </a:rPr>
              <a:t> cables assemble in the larval epidermis.</a:t>
            </a:r>
          </a:p>
        </p:txBody>
      </p:sp>
      <p:grpSp>
        <p:nvGrpSpPr>
          <p:cNvPr id="110" name="Group 109">
            <a:extLst>
              <a:ext uri="{FF2B5EF4-FFF2-40B4-BE49-F238E27FC236}">
                <a16:creationId xmlns:a16="http://schemas.microsoft.com/office/drawing/2014/main" id="{8119B6DF-63B0-4F73-B96B-1987DB06B7C2}"/>
              </a:ext>
            </a:extLst>
          </p:cNvPr>
          <p:cNvGrpSpPr/>
          <p:nvPr/>
        </p:nvGrpSpPr>
        <p:grpSpPr>
          <a:xfrm>
            <a:off x="4075123" y="1707757"/>
            <a:ext cx="3854636" cy="3854637"/>
            <a:chOff x="4983480" y="1737097"/>
            <a:chExt cx="3854636" cy="3854637"/>
          </a:xfrm>
        </p:grpSpPr>
        <p:pic>
          <p:nvPicPr>
            <p:cNvPr id="13" name="200610sqh25X">
              <a:hlinkClick r:id="" action="ppaction://media"/>
              <a:extLst>
                <a:ext uri="{FF2B5EF4-FFF2-40B4-BE49-F238E27FC236}">
                  <a16:creationId xmlns:a16="http://schemas.microsoft.com/office/drawing/2014/main" id="{583AD894-24E1-484C-9591-0E9B07FE77D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983480" y="1737098"/>
              <a:ext cx="3854636" cy="3854636"/>
            </a:xfrm>
            <a:prstGeom prst="rect">
              <a:avLst/>
            </a:prstGeom>
          </p:spPr>
        </p:pic>
        <p:sp>
          <p:nvSpPr>
            <p:cNvPr id="14" name="TextBox 13">
              <a:extLst>
                <a:ext uri="{FF2B5EF4-FFF2-40B4-BE49-F238E27FC236}">
                  <a16:creationId xmlns:a16="http://schemas.microsoft.com/office/drawing/2014/main" id="{2811810A-75FE-48CD-A153-9DD70B09D768}"/>
                </a:ext>
              </a:extLst>
            </p:cNvPr>
            <p:cNvSpPr txBox="1"/>
            <p:nvPr/>
          </p:nvSpPr>
          <p:spPr>
            <a:xfrm>
              <a:off x="8051950" y="1737097"/>
              <a:ext cx="786166" cy="307777"/>
            </a:xfrm>
            <a:prstGeom prst="rect">
              <a:avLst/>
            </a:prstGeom>
            <a:noFill/>
          </p:spPr>
          <p:txBody>
            <a:bodyPr wrap="square" rtlCol="0">
              <a:spAutoFit/>
            </a:bodyPr>
            <a:lstStyle/>
            <a:p>
              <a:pPr algn="r"/>
              <a:r>
                <a:rPr lang="en-CA" sz="1400" dirty="0">
                  <a:solidFill>
                    <a:schemeClr val="bg1">
                      <a:lumMod val="85000"/>
                    </a:schemeClr>
                  </a:solidFill>
                  <a:latin typeface="+mj-lt"/>
                </a:rPr>
                <a:t>myosin</a:t>
              </a:r>
            </a:p>
          </p:txBody>
        </p:sp>
      </p:grpSp>
      <p:pic>
        <p:nvPicPr>
          <p:cNvPr id="3" name="Picture 2">
            <a:extLst>
              <a:ext uri="{FF2B5EF4-FFF2-40B4-BE49-F238E27FC236}">
                <a16:creationId xmlns:a16="http://schemas.microsoft.com/office/drawing/2014/main" id="{55ED8B51-AD3E-4CFE-BF50-79E703E9496C}"/>
              </a:ext>
            </a:extLst>
          </p:cNvPr>
          <p:cNvPicPr>
            <a:picLocks noChangeAspect="1"/>
          </p:cNvPicPr>
          <p:nvPr/>
        </p:nvPicPr>
        <p:blipFill>
          <a:blip r:embed="rId5">
            <a:duotone>
              <a:prstClr val="black"/>
              <a:schemeClr val="accent5">
                <a:tint val="45000"/>
                <a:satMod val="400000"/>
              </a:schemeClr>
            </a:duotone>
          </a:blip>
          <a:stretch>
            <a:fillRect/>
          </a:stretch>
        </p:blipFill>
        <p:spPr>
          <a:xfrm>
            <a:off x="449328" y="6236172"/>
            <a:ext cx="1196471" cy="406800"/>
          </a:xfrm>
          <a:prstGeom prst="rect">
            <a:avLst/>
          </a:prstGeom>
        </p:spPr>
      </p:pic>
      <p:sp>
        <p:nvSpPr>
          <p:cNvPr id="15" name="TextBox 14">
            <a:extLst>
              <a:ext uri="{FF2B5EF4-FFF2-40B4-BE49-F238E27FC236}">
                <a16:creationId xmlns:a16="http://schemas.microsoft.com/office/drawing/2014/main" id="{2DF5B0C2-F345-494C-B3D0-58B355A93A1B}"/>
              </a:ext>
            </a:extLst>
          </p:cNvPr>
          <p:cNvSpPr txBox="1"/>
          <p:nvPr/>
        </p:nvSpPr>
        <p:spPr>
          <a:xfrm>
            <a:off x="5043365" y="5724058"/>
            <a:ext cx="3436518" cy="461665"/>
          </a:xfrm>
          <a:prstGeom prst="rect">
            <a:avLst/>
          </a:prstGeom>
          <a:noFill/>
        </p:spPr>
        <p:txBody>
          <a:bodyPr wrap="square" rtlCol="0">
            <a:spAutoFit/>
          </a:bodyPr>
          <a:lstStyle/>
          <a:p>
            <a:r>
              <a:rPr lang="fr-FR" sz="1200" dirty="0">
                <a:solidFill>
                  <a:schemeClr val="bg1">
                    <a:lumMod val="85000"/>
                  </a:schemeClr>
                </a:solidFill>
              </a:rPr>
              <a:t>Loïc Le Goff, </a:t>
            </a:r>
            <a:r>
              <a:rPr lang="fr-FR" sz="1200" dirty="0" err="1">
                <a:solidFill>
                  <a:schemeClr val="bg1">
                    <a:lumMod val="85000"/>
                  </a:schemeClr>
                </a:solidFill>
                <a:latin typeface="+mj-lt"/>
              </a:rPr>
              <a:t>Huicheng</a:t>
            </a:r>
            <a:r>
              <a:rPr lang="fr-FR" sz="1200" dirty="0">
                <a:solidFill>
                  <a:schemeClr val="bg1">
                    <a:lumMod val="85000"/>
                  </a:schemeClr>
                </a:solidFill>
                <a:latin typeface="+mj-lt"/>
              </a:rPr>
              <a:t> Meng, Angughali Sumi</a:t>
            </a:r>
          </a:p>
          <a:p>
            <a:r>
              <a:rPr lang="fr-FR" sz="1200" dirty="0">
                <a:solidFill>
                  <a:schemeClr val="bg1">
                    <a:lumMod val="85000"/>
                  </a:schemeClr>
                </a:solidFill>
                <a:latin typeface="+mj-lt"/>
              </a:rPr>
              <a:t>Institut Fresnel, Aix-Marseille Université</a:t>
            </a:r>
            <a:endParaRPr lang="en-US" sz="1200" dirty="0">
              <a:solidFill>
                <a:schemeClr val="bg1">
                  <a:lumMod val="85000"/>
                </a:schemeClr>
              </a:solidFill>
              <a:latin typeface="+mj-lt"/>
            </a:endParaRPr>
          </a:p>
        </p:txBody>
      </p:sp>
      <p:pic>
        <p:nvPicPr>
          <p:cNvPr id="21" name="Picture 20">
            <a:extLst>
              <a:ext uri="{FF2B5EF4-FFF2-40B4-BE49-F238E27FC236}">
                <a16:creationId xmlns:a16="http://schemas.microsoft.com/office/drawing/2014/main" id="{5BEFF2C1-80A0-41DD-9B5E-68C9B55257E4}"/>
              </a:ext>
            </a:extLst>
          </p:cNvPr>
          <p:cNvPicPr>
            <a:picLocks noChangeAspect="1"/>
          </p:cNvPicPr>
          <p:nvPr/>
        </p:nvPicPr>
        <p:blipFill>
          <a:blip r:embed="rId6">
            <a:duotone>
              <a:schemeClr val="accent5">
                <a:shade val="45000"/>
                <a:satMod val="135000"/>
              </a:schemeClr>
              <a:prstClr val="white"/>
            </a:duotone>
          </a:blip>
          <a:stretch>
            <a:fillRect/>
          </a:stretch>
        </p:blipFill>
        <p:spPr>
          <a:xfrm>
            <a:off x="4008066" y="5582508"/>
            <a:ext cx="1026533" cy="744764"/>
          </a:xfrm>
          <a:prstGeom prst="rect">
            <a:avLst/>
          </a:prstGeom>
        </p:spPr>
      </p:pic>
      <p:grpSp>
        <p:nvGrpSpPr>
          <p:cNvPr id="109" name="Group 108">
            <a:extLst>
              <a:ext uri="{FF2B5EF4-FFF2-40B4-BE49-F238E27FC236}">
                <a16:creationId xmlns:a16="http://schemas.microsoft.com/office/drawing/2014/main" id="{9901F265-8A4B-4BE6-AE70-6456903D157E}"/>
              </a:ext>
            </a:extLst>
          </p:cNvPr>
          <p:cNvGrpSpPr/>
          <p:nvPr/>
        </p:nvGrpSpPr>
        <p:grpSpPr>
          <a:xfrm>
            <a:off x="635660" y="3429000"/>
            <a:ext cx="3246546" cy="1595449"/>
            <a:chOff x="795548" y="4365664"/>
            <a:chExt cx="3246546" cy="1595449"/>
          </a:xfrm>
        </p:grpSpPr>
        <p:sp>
          <p:nvSpPr>
            <p:cNvPr id="95" name="TextBox 94">
              <a:extLst>
                <a:ext uri="{FF2B5EF4-FFF2-40B4-BE49-F238E27FC236}">
                  <a16:creationId xmlns:a16="http://schemas.microsoft.com/office/drawing/2014/main" id="{BBA8B373-AA08-4D95-98C3-E2B7DF003865}"/>
                </a:ext>
              </a:extLst>
            </p:cNvPr>
            <p:cNvSpPr txBox="1"/>
            <p:nvPr/>
          </p:nvSpPr>
          <p:spPr>
            <a:xfrm>
              <a:off x="1267822" y="5091714"/>
              <a:ext cx="1491045" cy="307777"/>
            </a:xfrm>
            <a:prstGeom prst="rect">
              <a:avLst/>
            </a:prstGeom>
            <a:noFill/>
          </p:spPr>
          <p:txBody>
            <a:bodyPr wrap="square" rtlCol="0">
              <a:spAutoFit/>
            </a:bodyPr>
            <a:lstStyle/>
            <a:p>
              <a:r>
                <a:rPr lang="en-CA" sz="1400" dirty="0">
                  <a:solidFill>
                    <a:schemeClr val="accent5">
                      <a:lumMod val="60000"/>
                      <a:lumOff val="40000"/>
                    </a:schemeClr>
                  </a:solidFill>
                  <a:latin typeface="+mj-lt"/>
                </a:rPr>
                <a:t>larval epidermis</a:t>
              </a:r>
            </a:p>
          </p:txBody>
        </p:sp>
        <p:sp>
          <p:nvSpPr>
            <p:cNvPr id="96" name="TextBox 95">
              <a:extLst>
                <a:ext uri="{FF2B5EF4-FFF2-40B4-BE49-F238E27FC236}">
                  <a16:creationId xmlns:a16="http://schemas.microsoft.com/office/drawing/2014/main" id="{FE94B75D-9F9A-47DB-8B0F-CA1F991F6927}"/>
                </a:ext>
              </a:extLst>
            </p:cNvPr>
            <p:cNvSpPr txBox="1"/>
            <p:nvPr/>
          </p:nvSpPr>
          <p:spPr>
            <a:xfrm>
              <a:off x="3088322" y="4592511"/>
              <a:ext cx="953772" cy="307777"/>
            </a:xfrm>
            <a:prstGeom prst="rect">
              <a:avLst/>
            </a:prstGeom>
            <a:noFill/>
          </p:spPr>
          <p:txBody>
            <a:bodyPr wrap="square" rtlCol="0">
              <a:spAutoFit/>
            </a:bodyPr>
            <a:lstStyle/>
            <a:p>
              <a:r>
                <a:rPr lang="en-CA" sz="1400" dirty="0">
                  <a:solidFill>
                    <a:schemeClr val="accent5">
                      <a:lumMod val="60000"/>
                      <a:lumOff val="40000"/>
                    </a:schemeClr>
                  </a:solidFill>
                  <a:latin typeface="+mj-lt"/>
                </a:rPr>
                <a:t>wing disc</a:t>
              </a:r>
            </a:p>
          </p:txBody>
        </p:sp>
        <p:grpSp>
          <p:nvGrpSpPr>
            <p:cNvPr id="106" name="Group 105">
              <a:extLst>
                <a:ext uri="{FF2B5EF4-FFF2-40B4-BE49-F238E27FC236}">
                  <a16:creationId xmlns:a16="http://schemas.microsoft.com/office/drawing/2014/main" id="{212DB12C-2601-41F1-B7FD-3E2E45BEB742}"/>
                </a:ext>
              </a:extLst>
            </p:cNvPr>
            <p:cNvGrpSpPr/>
            <p:nvPr/>
          </p:nvGrpSpPr>
          <p:grpSpPr>
            <a:xfrm>
              <a:off x="795548" y="4606093"/>
              <a:ext cx="2547727" cy="1355020"/>
              <a:chOff x="795548" y="4606093"/>
              <a:chExt cx="2181841" cy="1160422"/>
            </a:xfrm>
          </p:grpSpPr>
          <p:sp>
            <p:nvSpPr>
              <p:cNvPr id="23" name="Arc 22">
                <a:extLst>
                  <a:ext uri="{FF2B5EF4-FFF2-40B4-BE49-F238E27FC236}">
                    <a16:creationId xmlns:a16="http://schemas.microsoft.com/office/drawing/2014/main" id="{F292B034-FFC1-44D2-9F64-36557653A0FD}"/>
                  </a:ext>
                </a:extLst>
              </p:cNvPr>
              <p:cNvSpPr/>
              <p:nvPr/>
            </p:nvSpPr>
            <p:spPr>
              <a:xfrm>
                <a:off x="1084459" y="4877018"/>
                <a:ext cx="1474555" cy="889497"/>
              </a:xfrm>
              <a:prstGeom prst="arc">
                <a:avLst>
                  <a:gd name="adj1" fmla="val 11524679"/>
                  <a:gd name="adj2" fmla="val 20941052"/>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4" name="Arc 23">
                <a:extLst>
                  <a:ext uri="{FF2B5EF4-FFF2-40B4-BE49-F238E27FC236}">
                    <a16:creationId xmlns:a16="http://schemas.microsoft.com/office/drawing/2014/main" id="{508D9E8F-0E7A-480F-A0A3-AB4DDA01583D}"/>
                  </a:ext>
                </a:extLst>
              </p:cNvPr>
              <p:cNvSpPr/>
              <p:nvPr/>
            </p:nvSpPr>
            <p:spPr>
              <a:xfrm>
                <a:off x="931524" y="4685265"/>
                <a:ext cx="1778000" cy="961118"/>
              </a:xfrm>
              <a:prstGeom prst="arc">
                <a:avLst>
                  <a:gd name="adj1" fmla="val 11791190"/>
                  <a:gd name="adj2" fmla="val 20528509"/>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cxnSp>
            <p:nvCxnSpPr>
              <p:cNvPr id="26" name="Straight Connector 25">
                <a:extLst>
                  <a:ext uri="{FF2B5EF4-FFF2-40B4-BE49-F238E27FC236}">
                    <a16:creationId xmlns:a16="http://schemas.microsoft.com/office/drawing/2014/main" id="{2E79C450-5076-4021-806C-5521F4AEC019}"/>
                  </a:ext>
                </a:extLst>
              </p:cNvPr>
              <p:cNvCxnSpPr>
                <a:cxnSpLocks/>
              </p:cNvCxnSpPr>
              <p:nvPr/>
            </p:nvCxnSpPr>
            <p:spPr>
              <a:xfrm>
                <a:off x="1820524" y="4685265"/>
                <a:ext cx="0" cy="191753"/>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BFFEABA-E489-4750-B5DB-8ADC92131A17}"/>
                  </a:ext>
                </a:extLst>
              </p:cNvPr>
              <p:cNvCxnSpPr>
                <a:cxnSpLocks/>
              </p:cNvCxnSpPr>
              <p:nvPr/>
            </p:nvCxnSpPr>
            <p:spPr>
              <a:xfrm>
                <a:off x="1741698" y="4685265"/>
                <a:ext cx="14619" cy="191753"/>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2E234DC-296C-42DE-BF68-276759E1A8B5}"/>
                  </a:ext>
                </a:extLst>
              </p:cNvPr>
              <p:cNvCxnSpPr>
                <a:cxnSpLocks/>
              </p:cNvCxnSpPr>
              <p:nvPr/>
            </p:nvCxnSpPr>
            <p:spPr>
              <a:xfrm>
                <a:off x="1663616" y="4698592"/>
                <a:ext cx="20932" cy="192190"/>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E1D86C3-FE87-4D23-9B46-AF2CCCB6CD01}"/>
                  </a:ext>
                </a:extLst>
              </p:cNvPr>
              <p:cNvCxnSpPr>
                <a:cxnSpLocks/>
              </p:cNvCxnSpPr>
              <p:nvPr/>
            </p:nvCxnSpPr>
            <p:spPr>
              <a:xfrm>
                <a:off x="1579352" y="4700973"/>
                <a:ext cx="27114" cy="189809"/>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0F06644-57D9-4B7E-8697-BCC9B1A135BE}"/>
                  </a:ext>
                </a:extLst>
              </p:cNvPr>
              <p:cNvCxnSpPr>
                <a:cxnSpLocks/>
              </p:cNvCxnSpPr>
              <p:nvPr/>
            </p:nvCxnSpPr>
            <p:spPr>
              <a:xfrm>
                <a:off x="1489530" y="4723365"/>
                <a:ext cx="46290" cy="189154"/>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D878BC4-61F2-4DC9-9272-7866CE74D75C}"/>
                  </a:ext>
                </a:extLst>
              </p:cNvPr>
              <p:cNvCxnSpPr>
                <a:cxnSpLocks/>
              </p:cNvCxnSpPr>
              <p:nvPr/>
            </p:nvCxnSpPr>
            <p:spPr>
              <a:xfrm>
                <a:off x="1425237" y="4735270"/>
                <a:ext cx="49686" cy="197277"/>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4D91580-9E1E-43C3-96AE-573F74AA1095}"/>
                  </a:ext>
                </a:extLst>
              </p:cNvPr>
              <p:cNvCxnSpPr>
                <a:cxnSpLocks/>
              </p:cNvCxnSpPr>
              <p:nvPr/>
            </p:nvCxnSpPr>
            <p:spPr>
              <a:xfrm>
                <a:off x="1346655" y="4766044"/>
                <a:ext cx="72671" cy="188577"/>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C173487-4EED-4D53-BC37-2E686B2032E9}"/>
                  </a:ext>
                </a:extLst>
              </p:cNvPr>
              <p:cNvCxnSpPr>
                <a:cxnSpLocks/>
              </p:cNvCxnSpPr>
              <p:nvPr/>
            </p:nvCxnSpPr>
            <p:spPr>
              <a:xfrm>
                <a:off x="1258549" y="4788084"/>
                <a:ext cx="88106" cy="190897"/>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7952DB2-4F69-4DEB-BD90-E1AB662D6827}"/>
                  </a:ext>
                </a:extLst>
              </p:cNvPr>
              <p:cNvCxnSpPr>
                <a:cxnSpLocks/>
              </p:cNvCxnSpPr>
              <p:nvPr/>
            </p:nvCxnSpPr>
            <p:spPr>
              <a:xfrm>
                <a:off x="1203780" y="4821606"/>
                <a:ext cx="47875" cy="209975"/>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D5E6606-35E8-4D01-ACCE-A3A9D1CEEA8B}"/>
                  </a:ext>
                </a:extLst>
              </p:cNvPr>
              <p:cNvCxnSpPr>
                <a:cxnSpLocks/>
              </p:cNvCxnSpPr>
              <p:nvPr/>
            </p:nvCxnSpPr>
            <p:spPr>
              <a:xfrm>
                <a:off x="1144249" y="4854944"/>
                <a:ext cx="34470" cy="248075"/>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6241F003-67D6-439A-AE09-6E1279808C07}"/>
                  </a:ext>
                </a:extLst>
              </p:cNvPr>
              <p:cNvCxnSpPr>
                <a:cxnSpLocks/>
              </p:cNvCxnSpPr>
              <p:nvPr/>
            </p:nvCxnSpPr>
            <p:spPr>
              <a:xfrm flipH="1">
                <a:off x="1889580" y="4685265"/>
                <a:ext cx="17801" cy="191753"/>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DDE6944-4EEB-4A49-ADDC-7D194626468B}"/>
                  </a:ext>
                </a:extLst>
              </p:cNvPr>
              <p:cNvCxnSpPr>
                <a:cxnSpLocks/>
              </p:cNvCxnSpPr>
              <p:nvPr/>
            </p:nvCxnSpPr>
            <p:spPr>
              <a:xfrm>
                <a:off x="1970085" y="4698592"/>
                <a:ext cx="1" cy="185368"/>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E532E918-BD64-41C2-A227-E8D13A7203AC}"/>
                  </a:ext>
                </a:extLst>
              </p:cNvPr>
              <p:cNvCxnSpPr>
                <a:cxnSpLocks/>
              </p:cNvCxnSpPr>
              <p:nvPr/>
            </p:nvCxnSpPr>
            <p:spPr>
              <a:xfrm flipH="1">
                <a:off x="2041855" y="4710268"/>
                <a:ext cx="34864" cy="184852"/>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3EA0D7D2-E519-4277-B485-1DD990058031}"/>
                  </a:ext>
                </a:extLst>
              </p:cNvPr>
              <p:cNvCxnSpPr>
                <a:cxnSpLocks/>
              </p:cNvCxnSpPr>
              <p:nvPr/>
            </p:nvCxnSpPr>
            <p:spPr>
              <a:xfrm flipH="1">
                <a:off x="2110746" y="4732907"/>
                <a:ext cx="66944" cy="179612"/>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AE8D85F-9C1D-4C36-A7ED-19D6343198E1}"/>
                  </a:ext>
                </a:extLst>
              </p:cNvPr>
              <p:cNvCxnSpPr>
                <a:cxnSpLocks/>
              </p:cNvCxnSpPr>
              <p:nvPr/>
            </p:nvCxnSpPr>
            <p:spPr>
              <a:xfrm flipH="1">
                <a:off x="2195451" y="4742974"/>
                <a:ext cx="45669" cy="183619"/>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5BB96D0-DD9F-43B2-B23D-5F54AFD87CEE}"/>
                  </a:ext>
                </a:extLst>
              </p:cNvPr>
              <p:cNvCxnSpPr>
                <a:cxnSpLocks/>
              </p:cNvCxnSpPr>
              <p:nvPr/>
            </p:nvCxnSpPr>
            <p:spPr>
              <a:xfrm flipH="1">
                <a:off x="2254294" y="4766044"/>
                <a:ext cx="64982" cy="188577"/>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86509110-AFC0-4377-A5C3-25011559C7F2}"/>
                  </a:ext>
                </a:extLst>
              </p:cNvPr>
              <p:cNvCxnSpPr>
                <a:cxnSpLocks/>
              </p:cNvCxnSpPr>
              <p:nvPr/>
            </p:nvCxnSpPr>
            <p:spPr>
              <a:xfrm flipH="1">
                <a:off x="2357797" y="4794905"/>
                <a:ext cx="28273" cy="212864"/>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EED12D3-F450-46F8-A6D9-AFED24CFBBBD}"/>
                  </a:ext>
                </a:extLst>
              </p:cNvPr>
              <p:cNvCxnSpPr>
                <a:cxnSpLocks/>
              </p:cNvCxnSpPr>
              <p:nvPr/>
            </p:nvCxnSpPr>
            <p:spPr>
              <a:xfrm flipH="1">
                <a:off x="2441434" y="4839828"/>
                <a:ext cx="37410" cy="232235"/>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5" name="Arc 84">
                <a:extLst>
                  <a:ext uri="{FF2B5EF4-FFF2-40B4-BE49-F238E27FC236}">
                    <a16:creationId xmlns:a16="http://schemas.microsoft.com/office/drawing/2014/main" id="{E197917A-C457-4772-9344-EEAD82A5A688}"/>
                  </a:ext>
                </a:extLst>
              </p:cNvPr>
              <p:cNvSpPr/>
              <p:nvPr/>
            </p:nvSpPr>
            <p:spPr>
              <a:xfrm>
                <a:off x="1199389" y="4622460"/>
                <a:ext cx="1778000" cy="961118"/>
              </a:xfrm>
              <a:prstGeom prst="arc">
                <a:avLst>
                  <a:gd name="adj1" fmla="val 16896358"/>
                  <a:gd name="adj2" fmla="val 20569165"/>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86" name="Arc 85">
                <a:extLst>
                  <a:ext uri="{FF2B5EF4-FFF2-40B4-BE49-F238E27FC236}">
                    <a16:creationId xmlns:a16="http://schemas.microsoft.com/office/drawing/2014/main" id="{D10FD987-E221-49AD-A384-FC71437C1160}"/>
                  </a:ext>
                </a:extLst>
              </p:cNvPr>
              <p:cNvSpPr/>
              <p:nvPr/>
            </p:nvSpPr>
            <p:spPr>
              <a:xfrm>
                <a:off x="795548" y="4622460"/>
                <a:ext cx="1778000" cy="961118"/>
              </a:xfrm>
              <a:prstGeom prst="arc">
                <a:avLst>
                  <a:gd name="adj1" fmla="val 11421062"/>
                  <a:gd name="adj2" fmla="val 14708991"/>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cxnSp>
            <p:nvCxnSpPr>
              <p:cNvPr id="87" name="Straight Connector 86">
                <a:extLst>
                  <a:ext uri="{FF2B5EF4-FFF2-40B4-BE49-F238E27FC236}">
                    <a16:creationId xmlns:a16="http://schemas.microsoft.com/office/drawing/2014/main" id="{9182A5EF-B938-4C6B-83A7-DB7C0DC4D659}"/>
                  </a:ext>
                </a:extLst>
              </p:cNvPr>
              <p:cNvCxnSpPr>
                <a:cxnSpLocks/>
                <a:stCxn id="86" idx="2"/>
              </p:cNvCxnSpPr>
              <p:nvPr/>
            </p:nvCxnSpPr>
            <p:spPr>
              <a:xfrm>
                <a:off x="1468651" y="4636847"/>
                <a:ext cx="149709" cy="64126"/>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3CA6967-B19C-49C3-BE52-C4746BDBDF37}"/>
                  </a:ext>
                </a:extLst>
              </p:cNvPr>
              <p:cNvCxnSpPr>
                <a:cxnSpLocks/>
                <a:endCxn id="85" idx="0"/>
              </p:cNvCxnSpPr>
              <p:nvPr/>
            </p:nvCxnSpPr>
            <p:spPr>
              <a:xfrm flipV="1">
                <a:off x="2021681" y="4625395"/>
                <a:ext cx="164802" cy="73198"/>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FB1F2633-7072-4E1F-B862-BC9D621F6ABD}"/>
                  </a:ext>
                </a:extLst>
              </p:cNvPr>
              <p:cNvCxnSpPr>
                <a:cxnSpLocks/>
              </p:cNvCxnSpPr>
              <p:nvPr/>
            </p:nvCxnSpPr>
            <p:spPr>
              <a:xfrm flipH="1" flipV="1">
                <a:off x="2512108" y="4606093"/>
                <a:ext cx="286904" cy="125633"/>
              </a:xfrm>
              <a:prstGeom prst="straightConnector1">
                <a:avLst/>
              </a:prstGeom>
              <a:ln>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CAC48FA6-D3D0-4CD5-87FF-4636DC220C6A}"/>
                  </a:ext>
                </a:extLst>
              </p:cNvPr>
              <p:cNvCxnSpPr>
                <a:cxnSpLocks/>
              </p:cNvCxnSpPr>
              <p:nvPr/>
            </p:nvCxnSpPr>
            <p:spPr>
              <a:xfrm flipV="1">
                <a:off x="970176" y="4612559"/>
                <a:ext cx="268585" cy="110200"/>
              </a:xfrm>
              <a:prstGeom prst="straightConnector1">
                <a:avLst/>
              </a:prstGeom>
              <a:ln>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1" name="Arc 100">
                <a:extLst>
                  <a:ext uri="{FF2B5EF4-FFF2-40B4-BE49-F238E27FC236}">
                    <a16:creationId xmlns:a16="http://schemas.microsoft.com/office/drawing/2014/main" id="{4FA7405E-8FA7-490B-8110-D0DB12AF9DC0}"/>
                  </a:ext>
                </a:extLst>
              </p:cNvPr>
              <p:cNvSpPr/>
              <p:nvPr/>
            </p:nvSpPr>
            <p:spPr>
              <a:xfrm>
                <a:off x="939031" y="4692776"/>
                <a:ext cx="1778000" cy="961118"/>
              </a:xfrm>
              <a:prstGeom prst="arc">
                <a:avLst>
                  <a:gd name="adj1" fmla="val 14699059"/>
                  <a:gd name="adj2" fmla="val 17589203"/>
                </a:avLst>
              </a:prstGeom>
              <a:ln w="19050">
                <a:solidFill>
                  <a:srgbClr val="EA3C1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grpSp>
        <p:sp>
          <p:nvSpPr>
            <p:cNvPr id="104" name="TextBox 103">
              <a:extLst>
                <a:ext uri="{FF2B5EF4-FFF2-40B4-BE49-F238E27FC236}">
                  <a16:creationId xmlns:a16="http://schemas.microsoft.com/office/drawing/2014/main" id="{CECCFE0C-1965-494F-B06C-494DBE533AAE}"/>
                </a:ext>
              </a:extLst>
            </p:cNvPr>
            <p:cNvSpPr txBox="1"/>
            <p:nvPr/>
          </p:nvSpPr>
          <p:spPr>
            <a:xfrm>
              <a:off x="1700944" y="4365664"/>
              <a:ext cx="713026" cy="307777"/>
            </a:xfrm>
            <a:prstGeom prst="rect">
              <a:avLst/>
            </a:prstGeom>
            <a:noFill/>
          </p:spPr>
          <p:txBody>
            <a:bodyPr wrap="square" rtlCol="0">
              <a:spAutoFit/>
            </a:bodyPr>
            <a:lstStyle/>
            <a:p>
              <a:r>
                <a:rPr lang="en-CA" sz="1400" dirty="0">
                  <a:solidFill>
                    <a:srgbClr val="EA3C17"/>
                  </a:solidFill>
                  <a:latin typeface="+mj-lt"/>
                </a:rPr>
                <a:t>cables</a:t>
              </a:r>
            </a:p>
          </p:txBody>
        </p:sp>
      </p:grpSp>
    </p:spTree>
    <p:extLst>
      <p:ext uri="{BB962C8B-B14F-4D97-AF65-F5344CB8AC3E}">
        <p14:creationId xmlns:p14="http://schemas.microsoft.com/office/powerpoint/2010/main" val="3226606996"/>
      </p:ext>
    </p:extLst>
  </p:cSld>
  <p:clrMapOvr>
    <a:masterClrMapping/>
  </p:clrMapOvr>
  <p:timing>
    <p:tnLst>
      <p:par>
        <p:cTn id="1" dur="indefinite" restart="never" nodeType="tmRoot">
          <p:childTnLst>
            <p:video>
              <p:cMediaNode vol="80000">
                <p:cTn id="2" fill="hold" display="0">
                  <p:stCondLst>
                    <p:cond delay="indefinite"/>
                  </p:stCondLst>
                </p:cTn>
                <p:tgtEl>
                  <p:spTgt spid="1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483943" y="6237972"/>
            <a:ext cx="1199863" cy="405000"/>
          </a:xfrm>
          <a:prstGeom prst="rect">
            <a:avLst/>
          </a:prstGeom>
        </p:spPr>
      </p:pic>
      <p:sp>
        <p:nvSpPr>
          <p:cNvPr id="12" name="Google Shape;591;p68"/>
          <p:cNvSpPr txBox="1">
            <a:spLocks noGrp="1"/>
          </p:cNvSpPr>
          <p:nvPr>
            <p:ph type="title"/>
          </p:nvPr>
        </p:nvSpPr>
        <p:spPr>
          <a:xfrm>
            <a:off x="442743" y="310354"/>
            <a:ext cx="8100000" cy="954882"/>
          </a:xfrm>
          <a:prstGeom prst="rect">
            <a:avLst/>
          </a:prstGeom>
          <a:noFill/>
          <a:ln>
            <a:noFill/>
          </a:ln>
        </p:spPr>
        <p:txBody>
          <a:bodyPr spcFirstLastPara="1" vert="horz" wrap="square" lIns="68569" tIns="34275" rIns="68569" bIns="34275" rtlCol="0" anchor="t" anchorCtr="0">
            <a:noAutofit/>
          </a:bodyPr>
          <a:lstStyle/>
          <a:p>
            <a:pPr>
              <a:lnSpc>
                <a:spcPct val="115000"/>
              </a:lnSpc>
              <a:spcBef>
                <a:spcPts val="0"/>
              </a:spcBef>
              <a:buClr>
                <a:schemeClr val="accent1"/>
              </a:buClr>
              <a:buSzPts val="2200"/>
            </a:pPr>
            <a:r>
              <a:rPr lang="fr-FR" sz="2800" b="1" dirty="0" err="1">
                <a:solidFill>
                  <a:srgbClr val="0C257C"/>
                </a:solidFill>
                <a:latin typeface="+mn-lt"/>
              </a:rPr>
              <a:t>Summary</a:t>
            </a:r>
            <a:br>
              <a:rPr lang="fr-FR" sz="2100" b="1" dirty="0">
                <a:solidFill>
                  <a:srgbClr val="0C257C"/>
                </a:solidFill>
                <a:latin typeface="+mn-lt"/>
              </a:rPr>
            </a:br>
            <a:endParaRPr sz="2000" b="1" dirty="0">
              <a:solidFill>
                <a:srgbClr val="0C257C"/>
              </a:solidFill>
              <a:latin typeface="+mn-lt"/>
            </a:endParaRPr>
          </a:p>
        </p:txBody>
      </p:sp>
      <p:sp>
        <p:nvSpPr>
          <p:cNvPr id="9" name="Google Shape;589;p68"/>
          <p:cNvSpPr txBox="1">
            <a:spLocks noGrp="1"/>
          </p:cNvSpPr>
          <p:nvPr>
            <p:ph type="sldNum" sz="quarter" idx="12"/>
          </p:nvPr>
        </p:nvSpPr>
        <p:spPr>
          <a:xfrm>
            <a:off x="8289672" y="6453972"/>
            <a:ext cx="405000" cy="189000"/>
          </a:xfrm>
          <a:prstGeom prst="rect">
            <a:avLst/>
          </a:prstGeom>
          <a:noFill/>
          <a:ln>
            <a:noFill/>
          </a:ln>
        </p:spPr>
        <p:txBody>
          <a:bodyPr spcFirstLastPara="1" vert="horz" wrap="square" lIns="68569" tIns="34275" rIns="68569" bIns="34275" rtlCol="0" anchor="ctr" anchorCtr="0">
            <a:noAutofit/>
          </a:bodyPr>
          <a:lstStyle/>
          <a:p>
            <a:pPr>
              <a:lnSpc>
                <a:spcPct val="115000"/>
              </a:lnSpc>
            </a:pPr>
            <a:fld id="{00000000-1234-1234-1234-123412341234}" type="slidenum">
              <a:rPr lang="fr-FR" b="1">
                <a:solidFill>
                  <a:srgbClr val="0C257C"/>
                </a:solidFill>
              </a:rPr>
              <a:pPr>
                <a:lnSpc>
                  <a:spcPct val="115000"/>
                </a:lnSpc>
              </a:pPr>
              <a:t>12</a:t>
            </a:fld>
            <a:endParaRPr b="1" dirty="0">
              <a:solidFill>
                <a:srgbClr val="0C257C"/>
              </a:solidFill>
            </a:endParaRPr>
          </a:p>
        </p:txBody>
      </p:sp>
      <p:sp>
        <p:nvSpPr>
          <p:cNvPr id="5" name="Google Shape;590;p68">
            <a:extLst>
              <a:ext uri="{FF2B5EF4-FFF2-40B4-BE49-F238E27FC236}">
                <a16:creationId xmlns:a16="http://schemas.microsoft.com/office/drawing/2014/main" id="{3F360918-AACC-430F-9AB0-A8CCD30A9D25}"/>
              </a:ext>
            </a:extLst>
          </p:cNvPr>
          <p:cNvSpPr txBox="1">
            <a:spLocks/>
          </p:cNvSpPr>
          <p:nvPr/>
        </p:nvSpPr>
        <p:spPr>
          <a:xfrm>
            <a:off x="442743" y="1093498"/>
            <a:ext cx="8100000" cy="2484092"/>
          </a:xfrm>
          <a:prstGeom prst="rect">
            <a:avLst/>
          </a:prstGeom>
          <a:noFill/>
          <a:ln>
            <a:noFill/>
          </a:ln>
        </p:spPr>
        <p:txBody>
          <a:bodyPr spcFirstLastPara="1" wrap="square" lIns="81000" tIns="34275" rIns="68569" bIns="3427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Bef>
                <a:spcPts val="0"/>
              </a:spcBef>
              <a:buClr>
                <a:schemeClr val="dk1"/>
              </a:buClr>
              <a:buSzPts val="1400"/>
              <a:buNone/>
            </a:pPr>
            <a:r>
              <a:rPr lang="en-US" sz="1400" dirty="0">
                <a:solidFill>
                  <a:srgbClr val="1C1C1C"/>
                </a:solidFill>
              </a:rPr>
              <a:t>An active cellular network equipped with </a:t>
            </a:r>
            <a:r>
              <a:rPr lang="en-US" sz="1400" i="1" dirty="0">
                <a:solidFill>
                  <a:srgbClr val="1C1C1C"/>
                </a:solidFill>
              </a:rPr>
              <a:t>nonlinear</a:t>
            </a:r>
            <a:r>
              <a:rPr lang="en-US" sz="1400" dirty="0">
                <a:solidFill>
                  <a:srgbClr val="1C1C1C"/>
                </a:solidFill>
              </a:rPr>
              <a:t> mechanosensitive feedback</a:t>
            </a:r>
          </a:p>
          <a:p>
            <a:pPr>
              <a:lnSpc>
                <a:spcPct val="130000"/>
              </a:lnSpc>
              <a:spcBef>
                <a:spcPts val="0"/>
              </a:spcBef>
              <a:buClr>
                <a:schemeClr val="dk1"/>
              </a:buClr>
              <a:buSzPts val="1400"/>
            </a:pPr>
            <a:r>
              <a:rPr lang="en-US" sz="1400" dirty="0">
                <a:solidFill>
                  <a:srgbClr val="1C1C1C"/>
                </a:solidFill>
              </a:rPr>
              <a:t>The </a:t>
            </a:r>
            <a:r>
              <a:rPr lang="en-US" sz="1400" dirty="0" err="1">
                <a:solidFill>
                  <a:srgbClr val="1C1C1C"/>
                </a:solidFill>
              </a:rPr>
              <a:t>bistability</a:t>
            </a:r>
            <a:r>
              <a:rPr lang="en-US" sz="1400" dirty="0">
                <a:solidFill>
                  <a:srgbClr val="1C1C1C"/>
                </a:solidFill>
              </a:rPr>
              <a:t> allows for active/inactive states of edges.</a:t>
            </a:r>
          </a:p>
          <a:p>
            <a:pPr>
              <a:lnSpc>
                <a:spcPct val="130000"/>
              </a:lnSpc>
              <a:spcBef>
                <a:spcPts val="0"/>
              </a:spcBef>
              <a:buClr>
                <a:schemeClr val="dk1"/>
              </a:buClr>
              <a:buSzPts val="1400"/>
            </a:pPr>
            <a:r>
              <a:rPr lang="en-US" sz="1400" dirty="0">
                <a:solidFill>
                  <a:srgbClr val="1C1C1C"/>
                </a:solidFill>
              </a:rPr>
              <a:t>Symmetry breaking due to the mechanical feedback.</a:t>
            </a:r>
          </a:p>
          <a:p>
            <a:pPr>
              <a:lnSpc>
                <a:spcPct val="130000"/>
              </a:lnSpc>
              <a:spcBef>
                <a:spcPts val="0"/>
              </a:spcBef>
              <a:buClr>
                <a:schemeClr val="dk1"/>
              </a:buClr>
              <a:buSzPts val="1400"/>
            </a:pPr>
            <a:r>
              <a:rPr lang="en-US" sz="1400" dirty="0">
                <a:solidFill>
                  <a:srgbClr val="1C1C1C"/>
                </a:solidFill>
              </a:rPr>
              <a:t>Tensile cables: long-range, focused, reversible</a:t>
            </a:r>
          </a:p>
          <a:p>
            <a:pPr>
              <a:lnSpc>
                <a:spcPct val="130000"/>
              </a:lnSpc>
              <a:spcBef>
                <a:spcPts val="0"/>
              </a:spcBef>
              <a:buClr>
                <a:schemeClr val="dk1"/>
              </a:buClr>
              <a:buSzPts val="1400"/>
            </a:pPr>
            <a:r>
              <a:rPr lang="en-US" sz="1400" dirty="0">
                <a:solidFill>
                  <a:srgbClr val="1C1C1C"/>
                </a:solidFill>
              </a:rPr>
              <a:t>Mechanical self-organization</a:t>
            </a:r>
          </a:p>
          <a:p>
            <a:pPr lvl="1">
              <a:lnSpc>
                <a:spcPct val="130000"/>
              </a:lnSpc>
              <a:spcBef>
                <a:spcPts val="0"/>
              </a:spcBef>
              <a:buClr>
                <a:schemeClr val="dk1"/>
              </a:buClr>
              <a:buSzPts val="1400"/>
            </a:pPr>
            <a:endParaRPr lang="en-US" sz="1400" dirty="0">
              <a:solidFill>
                <a:srgbClr val="1C1C1C"/>
              </a:solidFill>
            </a:endParaRPr>
          </a:p>
        </p:txBody>
      </p:sp>
      <p:grpSp>
        <p:nvGrpSpPr>
          <p:cNvPr id="6" name="Group 5">
            <a:extLst>
              <a:ext uri="{FF2B5EF4-FFF2-40B4-BE49-F238E27FC236}">
                <a16:creationId xmlns:a16="http://schemas.microsoft.com/office/drawing/2014/main" id="{202BB0E5-85F1-49AC-8405-8C1E291E3FC0}"/>
              </a:ext>
            </a:extLst>
          </p:cNvPr>
          <p:cNvGrpSpPr/>
          <p:nvPr/>
        </p:nvGrpSpPr>
        <p:grpSpPr>
          <a:xfrm>
            <a:off x="889981" y="3466554"/>
            <a:ext cx="1602615" cy="1877705"/>
            <a:chOff x="6273510" y="3919815"/>
            <a:chExt cx="1602615" cy="1877705"/>
          </a:xfrm>
        </p:grpSpPr>
        <p:pic>
          <p:nvPicPr>
            <p:cNvPr id="7" name="Picture 6">
              <a:extLst>
                <a:ext uri="{FF2B5EF4-FFF2-40B4-BE49-F238E27FC236}">
                  <a16:creationId xmlns:a16="http://schemas.microsoft.com/office/drawing/2014/main" id="{B38E0C36-D73D-4BDD-9AD3-DB45E72F915F}"/>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273510" y="3919815"/>
              <a:ext cx="1602615" cy="1602615"/>
            </a:xfrm>
            <a:prstGeom prst="rect">
              <a:avLst/>
            </a:prstGeom>
          </p:spPr>
        </p:pic>
        <p:sp>
          <p:nvSpPr>
            <p:cNvPr id="8" name="TextBox 7">
              <a:extLst>
                <a:ext uri="{FF2B5EF4-FFF2-40B4-BE49-F238E27FC236}">
                  <a16:creationId xmlns:a16="http://schemas.microsoft.com/office/drawing/2014/main" id="{CF6A4531-379F-4760-A688-CED7F86844D8}"/>
                </a:ext>
              </a:extLst>
            </p:cNvPr>
            <p:cNvSpPr txBox="1"/>
            <p:nvPr/>
          </p:nvSpPr>
          <p:spPr>
            <a:xfrm>
              <a:off x="6642846" y="4332646"/>
              <a:ext cx="475188" cy="307777"/>
            </a:xfrm>
            <a:prstGeom prst="rect">
              <a:avLst/>
            </a:prstGeom>
            <a:noFill/>
          </p:spPr>
          <p:txBody>
            <a:bodyPr wrap="square" rtlCol="0">
              <a:spAutoFit/>
            </a:bodyPr>
            <a:lstStyle/>
            <a:p>
              <a:pPr>
                <a:spcBef>
                  <a:spcPts val="600"/>
                </a:spcBef>
              </a:pPr>
              <a:r>
                <a:rPr lang="en-CA" sz="1400" i="1" dirty="0">
                  <a:latin typeface="Times New Roman" panose="02020603050405020304" pitchFamily="18" charset="0"/>
                  <a:cs typeface="Times New Roman" panose="02020603050405020304" pitchFamily="18" charset="0"/>
                </a:rPr>
                <a:t>f</a:t>
              </a:r>
              <a:r>
                <a:rPr lang="en-CA" sz="1400" dirty="0">
                  <a:latin typeface="Times New Roman" panose="02020603050405020304" pitchFamily="18" charset="0"/>
                  <a:cs typeface="Times New Roman" panose="02020603050405020304" pitchFamily="18" charset="0"/>
                </a:rPr>
                <a:t>(</a:t>
              </a:r>
              <a:r>
                <a:rPr lang="en-CA" sz="1400" i="1" dirty="0">
                  <a:latin typeface="Times New Roman" panose="02020603050405020304" pitchFamily="18" charset="0"/>
                  <a:cs typeface="Times New Roman" panose="02020603050405020304" pitchFamily="18" charset="0"/>
                </a:rPr>
                <a:t>F</a:t>
              </a:r>
              <a:r>
                <a:rPr lang="en-CA" sz="1400" dirty="0">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096BE585-1100-4BCB-AAD8-815E54810823}"/>
                </a:ext>
              </a:extLst>
            </p:cNvPr>
            <p:cNvSpPr txBox="1"/>
            <p:nvPr/>
          </p:nvSpPr>
          <p:spPr>
            <a:xfrm>
              <a:off x="6988782" y="5489743"/>
              <a:ext cx="475188" cy="307777"/>
            </a:xfrm>
            <a:prstGeom prst="rect">
              <a:avLst/>
            </a:prstGeom>
            <a:noFill/>
          </p:spPr>
          <p:txBody>
            <a:bodyPr wrap="square" rtlCol="0">
              <a:spAutoFit/>
            </a:bodyPr>
            <a:lstStyle/>
            <a:p>
              <a:pPr>
                <a:spcBef>
                  <a:spcPts val="600"/>
                </a:spcBef>
              </a:pPr>
              <a:r>
                <a:rPr lang="en-CA" sz="1400" i="1" dirty="0">
                  <a:latin typeface="Times New Roman" panose="02020603050405020304" pitchFamily="18" charset="0"/>
                  <a:cs typeface="Times New Roman" panose="02020603050405020304" pitchFamily="18" charset="0"/>
                </a:rPr>
                <a:t>F</a:t>
              </a:r>
              <a:endParaRPr lang="en-CA" sz="1400" dirty="0">
                <a:latin typeface="Times New Roman" panose="02020603050405020304" pitchFamily="18" charset="0"/>
                <a:cs typeface="Times New Roman" panose="02020603050405020304" pitchFamily="18" charset="0"/>
              </a:endParaRPr>
            </a:p>
          </p:txBody>
        </p:sp>
      </p:grpSp>
      <p:pic>
        <p:nvPicPr>
          <p:cNvPr id="11" name="Picture 10">
            <a:extLst>
              <a:ext uri="{FF2B5EF4-FFF2-40B4-BE49-F238E27FC236}">
                <a16:creationId xmlns:a16="http://schemas.microsoft.com/office/drawing/2014/main" id="{E8AF9AA8-BFCA-43B5-BD38-C5CA1F866F49}"/>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915201" y="3381959"/>
            <a:ext cx="1808411" cy="1808411"/>
          </a:xfrm>
          <a:prstGeom prst="rect">
            <a:avLst/>
          </a:prstGeom>
        </p:spPr>
      </p:pic>
      <p:pic>
        <p:nvPicPr>
          <p:cNvPr id="14" name="Picture 13">
            <a:extLst>
              <a:ext uri="{FF2B5EF4-FFF2-40B4-BE49-F238E27FC236}">
                <a16:creationId xmlns:a16="http://schemas.microsoft.com/office/drawing/2014/main" id="{425B9891-E2EF-409C-95B2-E81F4370A1B7}"/>
              </a:ext>
            </a:extLst>
          </p:cNvPr>
          <p:cNvPicPr>
            <a:picLocks noChangeAspect="1"/>
          </p:cNvPicPr>
          <p:nvPr/>
        </p:nvPicPr>
        <p:blipFill rotWithShape="1">
          <a:blip r:embed="rId6">
            <a:extLst>
              <a:ext uri="{28A0092B-C50C-407E-A947-70E740481C1C}">
                <a14:useLocalDpi xmlns:a14="http://schemas.microsoft.com/office/drawing/2010/main" val="0"/>
              </a:ext>
            </a:extLst>
          </a:blip>
          <a:srcRect l="29744" t="27295" r="26725" b="29172"/>
          <a:stretch/>
        </p:blipFill>
        <p:spPr>
          <a:xfrm>
            <a:off x="5170850" y="3005192"/>
            <a:ext cx="2810934" cy="2810934"/>
          </a:xfrm>
          <a:prstGeom prst="rect">
            <a:avLst/>
          </a:prstGeom>
        </p:spPr>
      </p:pic>
    </p:spTree>
    <p:extLst>
      <p:ext uri="{BB962C8B-B14F-4D97-AF65-F5344CB8AC3E}">
        <p14:creationId xmlns:p14="http://schemas.microsoft.com/office/powerpoint/2010/main" val="3315361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C257C"/>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AFAC908-3113-4C97-83A4-76E06A466743}"/>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08757" y="1602072"/>
            <a:ext cx="1323440" cy="1323440"/>
          </a:xfrm>
          <a:prstGeom prst="rect">
            <a:avLst/>
          </a:prstGeom>
        </p:spPr>
      </p:pic>
      <p:pic>
        <p:nvPicPr>
          <p:cNvPr id="12" name="Picture 11">
            <a:extLst>
              <a:ext uri="{FF2B5EF4-FFF2-40B4-BE49-F238E27FC236}">
                <a16:creationId xmlns:a16="http://schemas.microsoft.com/office/drawing/2014/main" id="{F8594894-D38A-477D-B3F2-9FB40C03760D}"/>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21874" r="22136"/>
          <a:stretch/>
        </p:blipFill>
        <p:spPr>
          <a:xfrm>
            <a:off x="2101097" y="1602072"/>
            <a:ext cx="1315783" cy="1321910"/>
          </a:xfrm>
          <a:prstGeom prst="rect">
            <a:avLst/>
          </a:prstGeom>
        </p:spPr>
      </p:pic>
      <p:sp>
        <p:nvSpPr>
          <p:cNvPr id="13" name="TextBox 12">
            <a:extLst>
              <a:ext uri="{FF2B5EF4-FFF2-40B4-BE49-F238E27FC236}">
                <a16:creationId xmlns:a16="http://schemas.microsoft.com/office/drawing/2014/main" id="{73583EF7-66E0-4B13-93D6-F8924346A146}"/>
              </a:ext>
            </a:extLst>
          </p:cNvPr>
          <p:cNvSpPr txBox="1"/>
          <p:nvPr/>
        </p:nvSpPr>
        <p:spPr>
          <a:xfrm>
            <a:off x="410202" y="2925512"/>
            <a:ext cx="1520550" cy="307777"/>
          </a:xfrm>
          <a:prstGeom prst="rect">
            <a:avLst/>
          </a:prstGeom>
          <a:noFill/>
        </p:spPr>
        <p:txBody>
          <a:bodyPr wrap="square" rtlCol="0">
            <a:spAutoFit/>
          </a:bodyPr>
          <a:lstStyle/>
          <a:p>
            <a:pPr algn="ctr">
              <a:spcBef>
                <a:spcPts val="600"/>
              </a:spcBef>
            </a:pPr>
            <a:r>
              <a:rPr lang="en-CA" sz="1400" dirty="0">
                <a:solidFill>
                  <a:schemeClr val="bg1">
                    <a:lumMod val="95000"/>
                  </a:schemeClr>
                </a:solidFill>
                <a:latin typeface="+mj-lt"/>
                <a:cs typeface="Arial" panose="020B0604020202020204" pitchFamily="34" charset="0"/>
              </a:rPr>
              <a:t>Francis Corson</a:t>
            </a:r>
            <a:endParaRPr lang="en-US" sz="1400" dirty="0">
              <a:solidFill>
                <a:schemeClr val="bg1">
                  <a:lumMod val="95000"/>
                </a:schemeClr>
              </a:solidFill>
              <a:latin typeface="+mj-lt"/>
              <a:cs typeface="Arial" panose="020B0604020202020204" pitchFamily="34" charset="0"/>
            </a:endParaRPr>
          </a:p>
        </p:txBody>
      </p:sp>
      <p:sp>
        <p:nvSpPr>
          <p:cNvPr id="14" name="TextBox 13">
            <a:extLst>
              <a:ext uri="{FF2B5EF4-FFF2-40B4-BE49-F238E27FC236}">
                <a16:creationId xmlns:a16="http://schemas.microsoft.com/office/drawing/2014/main" id="{A54E3E0D-88AD-4379-93C8-584B78A17352}"/>
              </a:ext>
            </a:extLst>
          </p:cNvPr>
          <p:cNvSpPr txBox="1"/>
          <p:nvPr/>
        </p:nvSpPr>
        <p:spPr>
          <a:xfrm>
            <a:off x="1988734" y="2925512"/>
            <a:ext cx="1520550" cy="307777"/>
          </a:xfrm>
          <a:prstGeom prst="rect">
            <a:avLst/>
          </a:prstGeom>
          <a:noFill/>
        </p:spPr>
        <p:txBody>
          <a:bodyPr wrap="square" rtlCol="0">
            <a:spAutoFit/>
          </a:bodyPr>
          <a:lstStyle/>
          <a:p>
            <a:pPr algn="ctr">
              <a:spcBef>
                <a:spcPts val="600"/>
              </a:spcBef>
            </a:pPr>
            <a:r>
              <a:rPr lang="en-CA" sz="1400" dirty="0">
                <a:solidFill>
                  <a:schemeClr val="bg1">
                    <a:lumMod val="95000"/>
                  </a:schemeClr>
                </a:solidFill>
                <a:latin typeface="+mj-lt"/>
                <a:cs typeface="Arial" panose="020B0604020202020204" pitchFamily="34" charset="0"/>
              </a:rPr>
              <a:t>Vincent Hakim</a:t>
            </a:r>
            <a:endParaRPr lang="en-US" sz="1400" dirty="0">
              <a:solidFill>
                <a:schemeClr val="bg1">
                  <a:lumMod val="95000"/>
                </a:schemeClr>
              </a:solidFill>
              <a:latin typeface="+mj-lt"/>
              <a:cs typeface="Arial" panose="020B0604020202020204" pitchFamily="34" charset="0"/>
            </a:endParaRPr>
          </a:p>
        </p:txBody>
      </p:sp>
      <p:pic>
        <p:nvPicPr>
          <p:cNvPr id="15" name="Picture 14" descr="Icon&#10;&#10;Description automatically generated with low confidence">
            <a:extLst>
              <a:ext uri="{FF2B5EF4-FFF2-40B4-BE49-F238E27FC236}">
                <a16:creationId xmlns:a16="http://schemas.microsoft.com/office/drawing/2014/main" id="{ED8E2573-8D58-4E61-A76F-63285EB889B6}"/>
              </a:ext>
            </a:extLst>
          </p:cNvPr>
          <p:cNvPicPr>
            <a:picLocks noChangeAspect="1"/>
          </p:cNvPicPr>
          <p:nvPr/>
        </p:nvPicPr>
        <p:blipFill>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670558" y="4111027"/>
            <a:ext cx="1603584" cy="656466"/>
          </a:xfrm>
          <a:prstGeom prst="rect">
            <a:avLst/>
          </a:prstGeom>
        </p:spPr>
      </p:pic>
      <p:grpSp>
        <p:nvGrpSpPr>
          <p:cNvPr id="20" name="Group 19">
            <a:extLst>
              <a:ext uri="{FF2B5EF4-FFF2-40B4-BE49-F238E27FC236}">
                <a16:creationId xmlns:a16="http://schemas.microsoft.com/office/drawing/2014/main" id="{A606CDDC-23AA-42FC-B4E2-D74189D91B09}"/>
              </a:ext>
            </a:extLst>
          </p:cNvPr>
          <p:cNvGrpSpPr/>
          <p:nvPr/>
        </p:nvGrpSpPr>
        <p:grpSpPr>
          <a:xfrm>
            <a:off x="2274142" y="6108712"/>
            <a:ext cx="3024568" cy="661720"/>
            <a:chOff x="737770" y="3204948"/>
            <a:chExt cx="3024568" cy="661720"/>
          </a:xfrm>
        </p:grpSpPr>
        <p:sp>
          <p:nvSpPr>
            <p:cNvPr id="21" name="TextBox 20">
              <a:extLst>
                <a:ext uri="{FF2B5EF4-FFF2-40B4-BE49-F238E27FC236}">
                  <a16:creationId xmlns:a16="http://schemas.microsoft.com/office/drawing/2014/main" id="{BC5B651A-46EF-4E76-BD63-B977D1C48E19}"/>
                </a:ext>
              </a:extLst>
            </p:cNvPr>
            <p:cNvSpPr txBox="1"/>
            <p:nvPr/>
          </p:nvSpPr>
          <p:spPr>
            <a:xfrm>
              <a:off x="1020670" y="3204948"/>
              <a:ext cx="2741668" cy="661720"/>
            </a:xfrm>
            <a:prstGeom prst="rect">
              <a:avLst/>
            </a:prstGeom>
            <a:noFill/>
          </p:spPr>
          <p:txBody>
            <a:bodyPr wrap="square" rtlCol="0">
              <a:spAutoFit/>
            </a:bodyPr>
            <a:lstStyle/>
            <a:p>
              <a:r>
                <a:rPr lang="en-US" sz="1600" dirty="0">
                  <a:solidFill>
                    <a:schemeClr val="bg1">
                      <a:lumMod val="95000"/>
                    </a:schemeClr>
                  </a:solidFill>
                  <a:latin typeface="+mj-lt"/>
                  <a:hlinkClick r:id="rId6">
                    <a:extLst>
                      <a:ext uri="{A12FA001-AC4F-418D-AE19-62706E023703}">
                        <ahyp:hlinkClr xmlns:ahyp="http://schemas.microsoft.com/office/drawing/2018/hyperlinkcolor" val="tx"/>
                      </a:ext>
                    </a:extLst>
                  </a:hlinkClick>
                </a:rPr>
                <a:t>mingfeng.qiu@phys.ens.fr</a:t>
              </a:r>
              <a:endParaRPr lang="en-US" sz="1600" dirty="0">
                <a:solidFill>
                  <a:schemeClr val="bg1">
                    <a:lumMod val="95000"/>
                  </a:schemeClr>
                </a:solidFill>
                <a:latin typeface="+mj-lt"/>
              </a:endParaRPr>
            </a:p>
            <a:p>
              <a:pPr>
                <a:spcBef>
                  <a:spcPts val="600"/>
                </a:spcBef>
              </a:pPr>
              <a:r>
                <a:rPr lang="en-US" sz="1600" dirty="0">
                  <a:solidFill>
                    <a:schemeClr val="bg1">
                      <a:lumMod val="95000"/>
                    </a:schemeClr>
                  </a:solidFill>
                  <a:latin typeface="+mj-lt"/>
                </a:rPr>
                <a:t>@MingfengQiu </a:t>
              </a:r>
            </a:p>
          </p:txBody>
        </p:sp>
        <p:pic>
          <p:nvPicPr>
            <p:cNvPr id="22" name="Picture 21">
              <a:extLst>
                <a:ext uri="{FF2B5EF4-FFF2-40B4-BE49-F238E27FC236}">
                  <a16:creationId xmlns:a16="http://schemas.microsoft.com/office/drawing/2014/main" id="{16B07E79-0B79-4C92-928E-A35369B8EB91}"/>
                </a:ext>
              </a:extLst>
            </p:cNvPr>
            <p:cNvPicPr>
              <a:picLocks noChangeAspect="1"/>
            </p:cNvPicPr>
            <p:nvPr/>
          </p:nvPicPr>
          <p:blipFill>
            <a:blip r:embed="rId7">
              <a:lum bright="70000" contrast="-70000"/>
              <a:extLst>
                <a:ext uri="{28A0092B-C50C-407E-A947-70E740481C1C}">
                  <a14:useLocalDpi xmlns:a14="http://schemas.microsoft.com/office/drawing/2010/main" val="0"/>
                </a:ext>
              </a:extLst>
            </a:blip>
            <a:stretch>
              <a:fillRect/>
            </a:stretch>
          </p:blipFill>
          <p:spPr>
            <a:xfrm>
              <a:off x="737770" y="3555447"/>
              <a:ext cx="291581" cy="291581"/>
            </a:xfrm>
            <a:prstGeom prst="rect">
              <a:avLst/>
            </a:prstGeom>
          </p:spPr>
        </p:pic>
        <p:pic>
          <p:nvPicPr>
            <p:cNvPr id="23" name="Picture 22">
              <a:extLst>
                <a:ext uri="{FF2B5EF4-FFF2-40B4-BE49-F238E27FC236}">
                  <a16:creationId xmlns:a16="http://schemas.microsoft.com/office/drawing/2014/main" id="{30A7F3CA-3FFA-41F8-A892-1BF6323145A2}"/>
                </a:ext>
              </a:extLst>
            </p:cNvPr>
            <p:cNvPicPr>
              <a:picLocks noChangeAspect="1"/>
            </p:cNvPicPr>
            <p:nvPr/>
          </p:nvPicPr>
          <p:blipFill>
            <a:blip r:embed="rId8">
              <a:lum bright="70000" contrast="-70000"/>
              <a:extLst>
                <a:ext uri="{28A0092B-C50C-407E-A947-70E740481C1C}">
                  <a14:useLocalDpi xmlns:a14="http://schemas.microsoft.com/office/drawing/2010/main" val="0"/>
                </a:ext>
              </a:extLst>
            </a:blip>
            <a:stretch>
              <a:fillRect/>
            </a:stretch>
          </p:blipFill>
          <p:spPr>
            <a:xfrm>
              <a:off x="737770" y="3244227"/>
              <a:ext cx="291581" cy="291581"/>
            </a:xfrm>
            <a:prstGeom prst="rect">
              <a:avLst/>
            </a:prstGeom>
          </p:spPr>
        </p:pic>
      </p:grpSp>
      <p:pic>
        <p:nvPicPr>
          <p:cNvPr id="6" name="Picture 5">
            <a:extLst>
              <a:ext uri="{FF2B5EF4-FFF2-40B4-BE49-F238E27FC236}">
                <a16:creationId xmlns:a16="http://schemas.microsoft.com/office/drawing/2014/main" id="{59D0C19F-F90F-4555-8445-117DB448E840}"/>
              </a:ext>
            </a:extLst>
          </p:cNvPr>
          <p:cNvPicPr>
            <a:picLocks noChangeAspect="1"/>
          </p:cNvPicPr>
          <p:nvPr/>
        </p:nvPicPr>
        <p:blipFill>
          <a:blip r:embed="rId9"/>
          <a:stretch>
            <a:fillRect/>
          </a:stretch>
        </p:blipFill>
        <p:spPr>
          <a:xfrm>
            <a:off x="3679629" y="1599182"/>
            <a:ext cx="1321910" cy="1321910"/>
          </a:xfrm>
          <a:prstGeom prst="rect">
            <a:avLst/>
          </a:prstGeom>
        </p:spPr>
      </p:pic>
      <p:sp>
        <p:nvSpPr>
          <p:cNvPr id="24" name="TextBox 23">
            <a:extLst>
              <a:ext uri="{FF2B5EF4-FFF2-40B4-BE49-F238E27FC236}">
                <a16:creationId xmlns:a16="http://schemas.microsoft.com/office/drawing/2014/main" id="{92492FAE-5870-4023-BDCE-FEF713B92D65}"/>
              </a:ext>
            </a:extLst>
          </p:cNvPr>
          <p:cNvSpPr txBox="1"/>
          <p:nvPr/>
        </p:nvSpPr>
        <p:spPr>
          <a:xfrm>
            <a:off x="3601688" y="2917803"/>
            <a:ext cx="1520550" cy="1107996"/>
          </a:xfrm>
          <a:prstGeom prst="rect">
            <a:avLst/>
          </a:prstGeom>
          <a:noFill/>
        </p:spPr>
        <p:txBody>
          <a:bodyPr wrap="square" rtlCol="0">
            <a:spAutoFit/>
          </a:bodyPr>
          <a:lstStyle/>
          <a:p>
            <a:pPr algn="ctr">
              <a:spcBef>
                <a:spcPts val="600"/>
              </a:spcBef>
            </a:pPr>
            <a:r>
              <a:rPr lang="en-CA" sz="1400" dirty="0">
                <a:solidFill>
                  <a:schemeClr val="bg1">
                    <a:lumMod val="95000"/>
                  </a:schemeClr>
                </a:solidFill>
                <a:latin typeface="+mj-lt"/>
                <a:cs typeface="Arial" panose="020B0604020202020204" pitchFamily="34" charset="0"/>
              </a:rPr>
              <a:t>Loïc Le Goff</a:t>
            </a:r>
          </a:p>
          <a:p>
            <a:pPr algn="ctr">
              <a:spcBef>
                <a:spcPts val="600"/>
              </a:spcBef>
            </a:pPr>
            <a:r>
              <a:rPr lang="en-US" sz="1400" dirty="0" err="1">
                <a:solidFill>
                  <a:schemeClr val="bg1">
                    <a:lumMod val="95000"/>
                  </a:schemeClr>
                </a:solidFill>
                <a:latin typeface="+mj-lt"/>
                <a:cs typeface="Arial" panose="020B0604020202020204" pitchFamily="34" charset="0"/>
              </a:rPr>
              <a:t>Huicheng</a:t>
            </a:r>
            <a:r>
              <a:rPr lang="en-US" sz="1400" dirty="0">
                <a:solidFill>
                  <a:schemeClr val="bg1">
                    <a:lumMod val="95000"/>
                  </a:schemeClr>
                </a:solidFill>
                <a:latin typeface="+mj-lt"/>
                <a:cs typeface="Arial" panose="020B0604020202020204" pitchFamily="34" charset="0"/>
              </a:rPr>
              <a:t> Meng Angughali Sumi</a:t>
            </a:r>
          </a:p>
          <a:p>
            <a:pPr algn="ctr">
              <a:spcBef>
                <a:spcPts val="600"/>
              </a:spcBef>
            </a:pPr>
            <a:r>
              <a:rPr lang="en-US" sz="1400" dirty="0">
                <a:solidFill>
                  <a:schemeClr val="bg1">
                    <a:lumMod val="95000"/>
                  </a:schemeClr>
                </a:solidFill>
                <a:latin typeface="+mj-lt"/>
                <a:cs typeface="Arial" panose="020B0604020202020204" pitchFamily="34" charset="0"/>
              </a:rPr>
              <a:t>(Marseille)</a:t>
            </a:r>
          </a:p>
        </p:txBody>
      </p:sp>
      <p:pic>
        <p:nvPicPr>
          <p:cNvPr id="8" name="Picture 7">
            <a:extLst>
              <a:ext uri="{FF2B5EF4-FFF2-40B4-BE49-F238E27FC236}">
                <a16:creationId xmlns:a16="http://schemas.microsoft.com/office/drawing/2014/main" id="{361FA1E0-3834-4626-956E-971E3C570B9D}"/>
              </a:ext>
            </a:extLst>
          </p:cNvPr>
          <p:cNvPicPr>
            <a:picLocks noChangeAspect="1"/>
          </p:cNvPicPr>
          <p:nvPr/>
        </p:nvPicPr>
        <p:blipFill rotWithShape="1">
          <a:blip r:embed="rId10"/>
          <a:srcRect r="5177" b="31557"/>
          <a:stretch/>
        </p:blipFill>
        <p:spPr>
          <a:xfrm>
            <a:off x="5298710" y="1599182"/>
            <a:ext cx="1376551" cy="1324800"/>
          </a:xfrm>
          <a:prstGeom prst="rect">
            <a:avLst/>
          </a:prstGeom>
        </p:spPr>
      </p:pic>
      <p:sp>
        <p:nvSpPr>
          <p:cNvPr id="25" name="TextBox 24">
            <a:extLst>
              <a:ext uri="{FF2B5EF4-FFF2-40B4-BE49-F238E27FC236}">
                <a16:creationId xmlns:a16="http://schemas.microsoft.com/office/drawing/2014/main" id="{40C0FCEE-4DEE-4B4F-A693-B0C460D318E6}"/>
              </a:ext>
            </a:extLst>
          </p:cNvPr>
          <p:cNvSpPr txBox="1"/>
          <p:nvPr/>
        </p:nvSpPr>
        <p:spPr>
          <a:xfrm>
            <a:off x="5200179" y="2915450"/>
            <a:ext cx="1520550" cy="600164"/>
          </a:xfrm>
          <a:prstGeom prst="rect">
            <a:avLst/>
          </a:prstGeom>
          <a:noFill/>
        </p:spPr>
        <p:txBody>
          <a:bodyPr wrap="square" rtlCol="0">
            <a:spAutoFit/>
          </a:bodyPr>
          <a:lstStyle/>
          <a:p>
            <a:pPr algn="ctr">
              <a:spcBef>
                <a:spcPts val="600"/>
              </a:spcBef>
            </a:pPr>
            <a:r>
              <a:rPr lang="en-CA" sz="1400" dirty="0">
                <a:solidFill>
                  <a:schemeClr val="bg1">
                    <a:lumMod val="95000"/>
                  </a:schemeClr>
                </a:solidFill>
                <a:latin typeface="+mj-lt"/>
                <a:cs typeface="Arial" panose="020B0604020202020204" pitchFamily="34" charset="0"/>
              </a:rPr>
              <a:t>François Payre</a:t>
            </a:r>
          </a:p>
          <a:p>
            <a:pPr algn="ctr">
              <a:spcBef>
                <a:spcPts val="600"/>
              </a:spcBef>
            </a:pPr>
            <a:r>
              <a:rPr lang="fr-CA" sz="1400" dirty="0">
                <a:solidFill>
                  <a:schemeClr val="bg1">
                    <a:lumMod val="95000"/>
                  </a:schemeClr>
                </a:solidFill>
                <a:latin typeface="+mj-lt"/>
                <a:cs typeface="Arial" panose="020B0604020202020204" pitchFamily="34" charset="0"/>
              </a:rPr>
              <a:t>(Toulouse</a:t>
            </a:r>
            <a:r>
              <a:rPr lang="en-CA" sz="1400" dirty="0">
                <a:solidFill>
                  <a:schemeClr val="bg1">
                    <a:lumMod val="95000"/>
                  </a:schemeClr>
                </a:solidFill>
                <a:latin typeface="+mj-lt"/>
                <a:cs typeface="Arial" panose="020B0604020202020204" pitchFamily="34" charset="0"/>
              </a:rPr>
              <a:t>)</a:t>
            </a:r>
            <a:endParaRPr lang="en-US" sz="1400" dirty="0">
              <a:solidFill>
                <a:schemeClr val="bg1">
                  <a:lumMod val="95000"/>
                </a:schemeClr>
              </a:solidFill>
              <a:latin typeface="+mj-lt"/>
              <a:cs typeface="Arial" panose="020B0604020202020204" pitchFamily="34" charset="0"/>
            </a:endParaRPr>
          </a:p>
        </p:txBody>
      </p:sp>
      <p:pic>
        <p:nvPicPr>
          <p:cNvPr id="29" name="Picture 28">
            <a:extLst>
              <a:ext uri="{FF2B5EF4-FFF2-40B4-BE49-F238E27FC236}">
                <a16:creationId xmlns:a16="http://schemas.microsoft.com/office/drawing/2014/main" id="{09A769F8-2C63-47A9-8941-760DFFB404C6}"/>
              </a:ext>
            </a:extLst>
          </p:cNvPr>
          <p:cNvPicPr>
            <a:picLocks noChangeAspect="1"/>
          </p:cNvPicPr>
          <p:nvPr/>
        </p:nvPicPr>
        <p:blipFill>
          <a:blip r:embed="rId11"/>
          <a:stretch>
            <a:fillRect/>
          </a:stretch>
        </p:blipFill>
        <p:spPr>
          <a:xfrm>
            <a:off x="508757" y="6236172"/>
            <a:ext cx="1196471" cy="406800"/>
          </a:xfrm>
          <a:prstGeom prst="rect">
            <a:avLst/>
          </a:prstGeom>
        </p:spPr>
      </p:pic>
      <p:sp>
        <p:nvSpPr>
          <p:cNvPr id="32" name="Google Shape;591;p68">
            <a:extLst>
              <a:ext uri="{FF2B5EF4-FFF2-40B4-BE49-F238E27FC236}">
                <a16:creationId xmlns:a16="http://schemas.microsoft.com/office/drawing/2014/main" id="{4823D91A-D32E-4CF9-B2D9-0745E1CCA82D}"/>
              </a:ext>
            </a:extLst>
          </p:cNvPr>
          <p:cNvSpPr txBox="1">
            <a:spLocks/>
          </p:cNvSpPr>
          <p:nvPr/>
        </p:nvSpPr>
        <p:spPr>
          <a:xfrm>
            <a:off x="442743" y="310354"/>
            <a:ext cx="8100000" cy="954882"/>
          </a:xfrm>
          <a:prstGeom prst="rect">
            <a:avLst/>
          </a:prstGeom>
          <a:noFill/>
          <a:ln>
            <a:noFill/>
          </a:ln>
        </p:spPr>
        <p:txBody>
          <a:bodyPr spcFirstLastPara="1" vert="horz" wrap="square" lIns="68569" tIns="34275" rIns="68569" bIns="3427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15000"/>
              </a:lnSpc>
              <a:spcBef>
                <a:spcPts val="0"/>
              </a:spcBef>
              <a:buClr>
                <a:schemeClr val="accent1"/>
              </a:buClr>
              <a:buSzPts val="2200"/>
            </a:pPr>
            <a:r>
              <a:rPr lang="fr-FR" sz="2800" b="1" dirty="0" err="1">
                <a:solidFill>
                  <a:schemeClr val="bg1">
                    <a:lumMod val="95000"/>
                  </a:schemeClr>
                </a:solidFill>
                <a:latin typeface="+mn-lt"/>
              </a:rPr>
              <a:t>Acknowledgement</a:t>
            </a:r>
            <a:br>
              <a:rPr lang="fr-FR" sz="2100" b="1" dirty="0">
                <a:solidFill>
                  <a:schemeClr val="bg1">
                    <a:lumMod val="95000"/>
                  </a:schemeClr>
                </a:solidFill>
                <a:latin typeface="+mn-lt"/>
              </a:rPr>
            </a:br>
            <a:endParaRPr lang="fr-FR" sz="2000" b="1" dirty="0">
              <a:solidFill>
                <a:schemeClr val="bg1">
                  <a:lumMod val="95000"/>
                </a:schemeClr>
              </a:solidFill>
              <a:latin typeface="+mn-lt"/>
            </a:endParaRPr>
          </a:p>
        </p:txBody>
      </p:sp>
    </p:spTree>
    <p:extLst>
      <p:ext uri="{BB962C8B-B14F-4D97-AF65-F5344CB8AC3E}">
        <p14:creationId xmlns:p14="http://schemas.microsoft.com/office/powerpoint/2010/main" val="20698074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8A4AFB-9E54-4224-9297-13ADBCAC1938}"/>
              </a:ext>
            </a:extLst>
          </p:cNvPr>
          <p:cNvSpPr txBox="1"/>
          <p:nvPr/>
        </p:nvSpPr>
        <p:spPr>
          <a:xfrm>
            <a:off x="372107" y="1305892"/>
            <a:ext cx="6762827" cy="661720"/>
          </a:xfrm>
          <a:prstGeom prst="rect">
            <a:avLst/>
          </a:prstGeom>
          <a:noFill/>
        </p:spPr>
        <p:txBody>
          <a:bodyPr wrap="square" rtlCol="0">
            <a:spAutoFit/>
          </a:bodyPr>
          <a:lstStyle/>
          <a:p>
            <a:pPr>
              <a:spcBef>
                <a:spcPts val="600"/>
              </a:spcBef>
            </a:pPr>
            <a:r>
              <a:rPr lang="en-CA" sz="1600" dirty="0">
                <a:solidFill>
                  <a:schemeClr val="tx1">
                    <a:lumMod val="65000"/>
                    <a:lumOff val="35000"/>
                  </a:schemeClr>
                </a:solidFill>
                <a:cs typeface="Arial" panose="020B0604020202020204" pitchFamily="34" charset="0"/>
              </a:rPr>
              <a:t>The (epithelial) tissue may be modelled as a network of active edges.</a:t>
            </a:r>
          </a:p>
          <a:p>
            <a:pPr marL="285750" indent="-285750">
              <a:spcBef>
                <a:spcPts val="600"/>
              </a:spcBef>
              <a:buFont typeface="Courier New" panose="02070309020205020404" pitchFamily="49" charset="0"/>
              <a:buChar char="o"/>
            </a:pPr>
            <a:endParaRPr lang="en-CA" sz="1600" dirty="0">
              <a:solidFill>
                <a:schemeClr val="bg1">
                  <a:lumMod val="65000"/>
                </a:schemeClr>
              </a:solidFill>
              <a:cs typeface="Arial" panose="020B0604020202020204" pitchFamily="34" charset="0"/>
            </a:endParaRPr>
          </a:p>
        </p:txBody>
      </p:sp>
      <p:sp>
        <p:nvSpPr>
          <p:cNvPr id="16" name="Slide Number Placeholder 15">
            <a:extLst>
              <a:ext uri="{FF2B5EF4-FFF2-40B4-BE49-F238E27FC236}">
                <a16:creationId xmlns:a16="http://schemas.microsoft.com/office/drawing/2014/main" id="{C240F640-DBEC-4C92-A2A8-5DF147C4AA60}"/>
              </a:ext>
            </a:extLst>
          </p:cNvPr>
          <p:cNvSpPr>
            <a:spLocks noGrp="1"/>
          </p:cNvSpPr>
          <p:nvPr>
            <p:ph type="sldNum" sz="quarter" idx="12"/>
          </p:nvPr>
        </p:nvSpPr>
        <p:spPr/>
        <p:txBody>
          <a:bodyPr/>
          <a:lstStyle/>
          <a:p>
            <a:fld id="{9B875200-57B3-477B-9064-F0FD15C05931}" type="slidenum">
              <a:rPr lang="en-CA" smtClean="0"/>
              <a:t>14</a:t>
            </a:fld>
            <a:endParaRPr lang="en-CA" dirty="0"/>
          </a:p>
        </p:txBody>
      </p:sp>
      <p:sp>
        <p:nvSpPr>
          <p:cNvPr id="4" name="TextBox 3">
            <a:extLst>
              <a:ext uri="{FF2B5EF4-FFF2-40B4-BE49-F238E27FC236}">
                <a16:creationId xmlns:a16="http://schemas.microsoft.com/office/drawing/2014/main" id="{0681F14B-5DEB-4368-B324-0A6FBB97399B}"/>
              </a:ext>
            </a:extLst>
          </p:cNvPr>
          <p:cNvSpPr txBox="1"/>
          <p:nvPr/>
        </p:nvSpPr>
        <p:spPr>
          <a:xfrm>
            <a:off x="0" y="240227"/>
            <a:ext cx="8515350" cy="584775"/>
          </a:xfrm>
          <a:prstGeom prst="rect">
            <a:avLst/>
          </a:prstGeom>
          <a:noFill/>
        </p:spPr>
        <p:txBody>
          <a:bodyPr wrap="square" rtlCol="0">
            <a:spAutoFit/>
          </a:bodyPr>
          <a:lstStyle/>
          <a:p>
            <a:r>
              <a:rPr lang="en-US" sz="3200" dirty="0">
                <a:solidFill>
                  <a:schemeClr val="tx1">
                    <a:lumMod val="50000"/>
                    <a:lumOff val="50000"/>
                  </a:schemeClr>
                </a:solidFill>
                <a:latin typeface="+mj-lt"/>
              </a:rPr>
              <a:t>    introduction: epithelial tissues</a:t>
            </a:r>
            <a:endParaRPr lang="en-CA" sz="3200" dirty="0">
              <a:solidFill>
                <a:schemeClr val="tx1">
                  <a:lumMod val="50000"/>
                  <a:lumOff val="50000"/>
                </a:schemeClr>
              </a:solidFill>
              <a:latin typeface="+mj-lt"/>
            </a:endParaRPr>
          </a:p>
        </p:txBody>
      </p:sp>
      <p:pic>
        <p:nvPicPr>
          <p:cNvPr id="9" name="Picture 8">
            <a:extLst>
              <a:ext uri="{FF2B5EF4-FFF2-40B4-BE49-F238E27FC236}">
                <a16:creationId xmlns:a16="http://schemas.microsoft.com/office/drawing/2014/main" id="{7B9F4D6C-6DF0-4CB2-96E8-C180EFD625C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37447" y="3250197"/>
            <a:ext cx="1403900" cy="1403900"/>
          </a:xfrm>
          <a:prstGeom prst="rect">
            <a:avLst/>
          </a:prstGeom>
        </p:spPr>
      </p:pic>
      <p:pic>
        <p:nvPicPr>
          <p:cNvPr id="12" name="Picture 11">
            <a:extLst>
              <a:ext uri="{FF2B5EF4-FFF2-40B4-BE49-F238E27FC236}">
                <a16:creationId xmlns:a16="http://schemas.microsoft.com/office/drawing/2014/main" id="{5D294C29-6472-4730-A400-5F88A7811B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7821" y="2697704"/>
            <a:ext cx="1847161" cy="2672226"/>
          </a:xfrm>
          <a:prstGeom prst="rect">
            <a:avLst/>
          </a:prstGeom>
          <a:ln w="12700">
            <a:noFill/>
          </a:ln>
        </p:spPr>
      </p:pic>
      <p:pic>
        <p:nvPicPr>
          <p:cNvPr id="14" name="Picture 13">
            <a:extLst>
              <a:ext uri="{FF2B5EF4-FFF2-40B4-BE49-F238E27FC236}">
                <a16:creationId xmlns:a16="http://schemas.microsoft.com/office/drawing/2014/main" id="{280F990F-9927-43F0-87E6-EF2D36CB07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25675" y="2539736"/>
            <a:ext cx="2889675" cy="1667673"/>
          </a:xfrm>
          <a:prstGeom prst="rect">
            <a:avLst/>
          </a:prstGeom>
          <a:ln>
            <a:solidFill>
              <a:schemeClr val="tx1"/>
            </a:solidFill>
          </a:ln>
        </p:spPr>
      </p:pic>
      <p:pic>
        <p:nvPicPr>
          <p:cNvPr id="15" name="Picture 14">
            <a:extLst>
              <a:ext uri="{FF2B5EF4-FFF2-40B4-BE49-F238E27FC236}">
                <a16:creationId xmlns:a16="http://schemas.microsoft.com/office/drawing/2014/main" id="{3151CB9C-A0F7-453E-9ACF-9E826FD690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21456" y="4762002"/>
            <a:ext cx="2885456" cy="1100702"/>
          </a:xfrm>
          <a:prstGeom prst="rect">
            <a:avLst/>
          </a:prstGeom>
          <a:ln>
            <a:solidFill>
              <a:schemeClr val="tx1"/>
            </a:solidFill>
          </a:ln>
        </p:spPr>
      </p:pic>
      <p:cxnSp>
        <p:nvCxnSpPr>
          <p:cNvPr id="18" name="Straight Connector 17">
            <a:extLst>
              <a:ext uri="{FF2B5EF4-FFF2-40B4-BE49-F238E27FC236}">
                <a16:creationId xmlns:a16="http://schemas.microsoft.com/office/drawing/2014/main" id="{CBAF4F6A-2F56-43A4-803D-C89ADB02DFB7}"/>
              </a:ext>
            </a:extLst>
          </p:cNvPr>
          <p:cNvCxnSpPr>
            <a:cxnSpLocks/>
          </p:cNvCxnSpPr>
          <p:nvPr/>
        </p:nvCxnSpPr>
        <p:spPr>
          <a:xfrm flipV="1">
            <a:off x="1555409" y="3471388"/>
            <a:ext cx="1394031" cy="383735"/>
          </a:xfrm>
          <a:prstGeom prst="line">
            <a:avLst/>
          </a:prstGeom>
          <a:ln w="12700"/>
        </p:spPr>
        <p:style>
          <a:lnRef idx="1">
            <a:schemeClr val="dk1"/>
          </a:lnRef>
          <a:fillRef idx="0">
            <a:schemeClr val="dk1"/>
          </a:fillRef>
          <a:effectRef idx="0">
            <a:schemeClr val="dk1"/>
          </a:effectRef>
          <a:fontRef idx="minor">
            <a:schemeClr val="tx1"/>
          </a:fontRef>
        </p:style>
      </p:cxnSp>
      <p:sp>
        <p:nvSpPr>
          <p:cNvPr id="25" name="Rectangle 24">
            <a:extLst>
              <a:ext uri="{FF2B5EF4-FFF2-40B4-BE49-F238E27FC236}">
                <a16:creationId xmlns:a16="http://schemas.microsoft.com/office/drawing/2014/main" id="{2D8B780C-BB42-4291-BA3A-4ACDF6750856}"/>
              </a:ext>
            </a:extLst>
          </p:cNvPr>
          <p:cNvSpPr/>
          <p:nvPr/>
        </p:nvSpPr>
        <p:spPr>
          <a:xfrm>
            <a:off x="3763463" y="2901196"/>
            <a:ext cx="552163" cy="24749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6" name="Straight Connector 25">
            <a:extLst>
              <a:ext uri="{FF2B5EF4-FFF2-40B4-BE49-F238E27FC236}">
                <a16:creationId xmlns:a16="http://schemas.microsoft.com/office/drawing/2014/main" id="{0DA4213B-B49D-4E53-8F5B-6F609EBD4CD9}"/>
              </a:ext>
            </a:extLst>
          </p:cNvPr>
          <p:cNvCxnSpPr>
            <a:cxnSpLocks/>
          </p:cNvCxnSpPr>
          <p:nvPr/>
        </p:nvCxnSpPr>
        <p:spPr>
          <a:xfrm flipV="1">
            <a:off x="4316572" y="2539736"/>
            <a:ext cx="1305830" cy="361460"/>
          </a:xfrm>
          <a:prstGeom prst="line">
            <a:avLst/>
          </a:prstGeom>
          <a:ln w="12700"/>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0DAAF1E6-5107-46C5-AE6A-730AA796EB87}"/>
              </a:ext>
            </a:extLst>
          </p:cNvPr>
          <p:cNvCxnSpPr>
            <a:cxnSpLocks/>
          </p:cNvCxnSpPr>
          <p:nvPr/>
        </p:nvCxnSpPr>
        <p:spPr>
          <a:xfrm>
            <a:off x="4316572" y="3148694"/>
            <a:ext cx="1304884" cy="1058715"/>
          </a:xfrm>
          <a:prstGeom prst="line">
            <a:avLst/>
          </a:prstGeom>
          <a:ln w="12700"/>
        </p:spPr>
        <p:style>
          <a:lnRef idx="1">
            <a:schemeClr val="dk1"/>
          </a:lnRef>
          <a:fillRef idx="0">
            <a:schemeClr val="dk1"/>
          </a:fillRef>
          <a:effectRef idx="0">
            <a:schemeClr val="dk1"/>
          </a:effectRef>
          <a:fontRef idx="minor">
            <a:schemeClr val="tx1"/>
          </a:fontRef>
        </p:style>
      </p:cxnSp>
      <p:sp>
        <p:nvSpPr>
          <p:cNvPr id="32" name="Rectangle 31">
            <a:extLst>
              <a:ext uri="{FF2B5EF4-FFF2-40B4-BE49-F238E27FC236}">
                <a16:creationId xmlns:a16="http://schemas.microsoft.com/office/drawing/2014/main" id="{4C8734AF-44D1-4243-B9F1-385BDA6A26B3}"/>
              </a:ext>
            </a:extLst>
          </p:cNvPr>
          <p:cNvSpPr/>
          <p:nvPr/>
        </p:nvSpPr>
        <p:spPr>
          <a:xfrm>
            <a:off x="6018790" y="3675107"/>
            <a:ext cx="289885" cy="30785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33" name="Straight Connector 32">
            <a:extLst>
              <a:ext uri="{FF2B5EF4-FFF2-40B4-BE49-F238E27FC236}">
                <a16:creationId xmlns:a16="http://schemas.microsoft.com/office/drawing/2014/main" id="{737120A7-2E18-4E52-AB9E-1F3CEECBF29E}"/>
              </a:ext>
            </a:extLst>
          </p:cNvPr>
          <p:cNvCxnSpPr>
            <a:cxnSpLocks/>
          </p:cNvCxnSpPr>
          <p:nvPr/>
        </p:nvCxnSpPr>
        <p:spPr>
          <a:xfrm flipV="1">
            <a:off x="5621456" y="3983599"/>
            <a:ext cx="396074" cy="778403"/>
          </a:xfrm>
          <a:prstGeom prst="line">
            <a:avLst/>
          </a:prstGeom>
          <a:ln w="12700"/>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95FDB0F7-0F3D-4015-A524-6A09FD3AC182}"/>
              </a:ext>
            </a:extLst>
          </p:cNvPr>
          <p:cNvCxnSpPr>
            <a:cxnSpLocks/>
          </p:cNvCxnSpPr>
          <p:nvPr/>
        </p:nvCxnSpPr>
        <p:spPr>
          <a:xfrm>
            <a:off x="6298358" y="3981041"/>
            <a:ext cx="2208554" cy="780328"/>
          </a:xfrm>
          <a:prstGeom prst="line">
            <a:avLst/>
          </a:prstGeom>
          <a:ln w="12700"/>
        </p:spPr>
        <p:style>
          <a:lnRef idx="1">
            <a:schemeClr val="dk1"/>
          </a:lnRef>
          <a:fillRef idx="0">
            <a:schemeClr val="dk1"/>
          </a:fillRef>
          <a:effectRef idx="0">
            <a:schemeClr val="dk1"/>
          </a:effectRef>
          <a:fontRef idx="minor">
            <a:schemeClr val="tx1"/>
          </a:fontRef>
        </p:style>
      </p:cxnSp>
      <p:sp>
        <p:nvSpPr>
          <p:cNvPr id="41" name="TextBox 40">
            <a:extLst>
              <a:ext uri="{FF2B5EF4-FFF2-40B4-BE49-F238E27FC236}">
                <a16:creationId xmlns:a16="http://schemas.microsoft.com/office/drawing/2014/main" id="{3B91D722-1FAE-46A4-A542-3EA7443B7B1D}"/>
              </a:ext>
            </a:extLst>
          </p:cNvPr>
          <p:cNvSpPr txBox="1"/>
          <p:nvPr/>
        </p:nvSpPr>
        <p:spPr>
          <a:xfrm>
            <a:off x="372107" y="6116677"/>
            <a:ext cx="2550776" cy="707886"/>
          </a:xfrm>
          <a:prstGeom prst="rect">
            <a:avLst/>
          </a:prstGeom>
          <a:noFill/>
        </p:spPr>
        <p:txBody>
          <a:bodyPr wrap="square" rtlCol="0">
            <a:spAutoFit/>
          </a:bodyPr>
          <a:lstStyle/>
          <a:p>
            <a:r>
              <a:rPr lang="en-CA" sz="1000" dirty="0" err="1">
                <a:solidFill>
                  <a:schemeClr val="bg1">
                    <a:lumMod val="50000"/>
                  </a:schemeClr>
                </a:solidFill>
                <a:latin typeface="Gill Sans Nova Light" panose="020B0302020104020203" pitchFamily="34" charset="0"/>
                <a:cs typeface="Arial" panose="020B0604020202020204" pitchFamily="34" charset="0"/>
              </a:rPr>
              <a:t>Sciencetopia</a:t>
            </a:r>
            <a:r>
              <a:rPr lang="en-CA" sz="1000" dirty="0">
                <a:solidFill>
                  <a:schemeClr val="bg1">
                    <a:lumMod val="50000"/>
                  </a:schemeClr>
                </a:solidFill>
                <a:latin typeface="Gill Sans Nova Light" panose="020B0302020104020203" pitchFamily="34" charset="0"/>
                <a:cs typeface="Arial" panose="020B0604020202020204" pitchFamily="34" charset="0"/>
              </a:rPr>
              <a:t> </a:t>
            </a:r>
          </a:p>
          <a:p>
            <a:r>
              <a:rPr lang="en-CA" sz="1000" dirty="0" err="1">
                <a:solidFill>
                  <a:schemeClr val="bg1">
                    <a:lumMod val="50000"/>
                  </a:schemeClr>
                </a:solidFill>
                <a:latin typeface="Gill Sans Nova Light" panose="020B0302020104020203" pitchFamily="34" charset="0"/>
                <a:cs typeface="Arial" panose="020B0604020202020204" pitchFamily="34" charset="0"/>
              </a:rPr>
              <a:t>Farhadifar</a:t>
            </a:r>
            <a:r>
              <a:rPr lang="en-CA" sz="1000" dirty="0">
                <a:solidFill>
                  <a:schemeClr val="bg1">
                    <a:lumMod val="50000"/>
                  </a:schemeClr>
                </a:solidFill>
                <a:latin typeface="Gill Sans Nova Light" panose="020B0302020104020203" pitchFamily="34" charset="0"/>
                <a:cs typeface="Arial" panose="020B0604020202020204" pitchFamily="34" charset="0"/>
              </a:rPr>
              <a:t> et al., </a:t>
            </a:r>
            <a:r>
              <a:rPr lang="en-CA" sz="1000" i="1" dirty="0" err="1">
                <a:solidFill>
                  <a:schemeClr val="bg1">
                    <a:lumMod val="50000"/>
                  </a:schemeClr>
                </a:solidFill>
                <a:latin typeface="Gill Sans Nova Light" panose="020B0302020104020203" pitchFamily="34" charset="0"/>
                <a:cs typeface="Arial" panose="020B0604020202020204" pitchFamily="34" charset="0"/>
              </a:rPr>
              <a:t>Curr</a:t>
            </a:r>
            <a:r>
              <a:rPr lang="en-CA" sz="1000" i="1" dirty="0">
                <a:solidFill>
                  <a:schemeClr val="bg1">
                    <a:lumMod val="50000"/>
                  </a:schemeClr>
                </a:solidFill>
                <a:latin typeface="Gill Sans Nova Light" panose="020B0302020104020203" pitchFamily="34" charset="0"/>
                <a:cs typeface="Arial" panose="020B0604020202020204" pitchFamily="34" charset="0"/>
              </a:rPr>
              <a:t> Biol</a:t>
            </a:r>
            <a:r>
              <a:rPr lang="en-CA" sz="1000" dirty="0">
                <a:solidFill>
                  <a:schemeClr val="bg1">
                    <a:lumMod val="50000"/>
                  </a:schemeClr>
                </a:solidFill>
                <a:latin typeface="Gill Sans Nova Light" panose="020B0302020104020203" pitchFamily="34" charset="0"/>
                <a:cs typeface="Arial" panose="020B0604020202020204" pitchFamily="34" charset="0"/>
              </a:rPr>
              <a:t>, 2007</a:t>
            </a:r>
          </a:p>
          <a:p>
            <a:r>
              <a:rPr lang="en-CA" sz="1000" dirty="0">
                <a:solidFill>
                  <a:schemeClr val="bg1">
                    <a:lumMod val="50000"/>
                  </a:schemeClr>
                </a:solidFill>
                <a:latin typeface="Gill Sans Nova Light" panose="020B0302020104020203" pitchFamily="34" charset="0"/>
                <a:cs typeface="Arial" panose="020B0604020202020204" pitchFamily="34" charset="0"/>
              </a:rPr>
              <a:t>Noll et al., </a:t>
            </a:r>
            <a:r>
              <a:rPr lang="en-CA" sz="1000" i="1" dirty="0">
                <a:solidFill>
                  <a:schemeClr val="bg1">
                    <a:lumMod val="50000"/>
                  </a:schemeClr>
                </a:solidFill>
                <a:latin typeface="Gill Sans Nova Light" panose="020B0302020104020203" pitchFamily="34" charset="0"/>
                <a:cs typeface="Arial" panose="020B0604020202020204" pitchFamily="34" charset="0"/>
              </a:rPr>
              <a:t>Nat Phys</a:t>
            </a:r>
            <a:r>
              <a:rPr lang="en-CA" sz="1000" dirty="0">
                <a:solidFill>
                  <a:schemeClr val="bg1">
                    <a:lumMod val="50000"/>
                  </a:schemeClr>
                </a:solidFill>
                <a:latin typeface="Gill Sans Nova Light" panose="020B0302020104020203" pitchFamily="34" charset="0"/>
                <a:cs typeface="Arial" panose="020B0604020202020204" pitchFamily="34" charset="0"/>
              </a:rPr>
              <a:t>., 2017</a:t>
            </a:r>
          </a:p>
          <a:p>
            <a:r>
              <a:rPr lang="en-US" sz="1000" dirty="0">
                <a:solidFill>
                  <a:schemeClr val="bg1">
                    <a:lumMod val="50000"/>
                  </a:schemeClr>
                </a:solidFill>
                <a:latin typeface="Gill Sans Nova Light" panose="020B0302020104020203" pitchFamily="34" charset="0"/>
                <a:cs typeface="Arial" panose="020B0604020202020204" pitchFamily="34" charset="0"/>
              </a:rPr>
              <a:t>Cooper, The Cell, 2nd Ed., 2000</a:t>
            </a:r>
          </a:p>
        </p:txBody>
      </p:sp>
      <p:sp>
        <p:nvSpPr>
          <p:cNvPr id="43" name="TextBox 42">
            <a:extLst>
              <a:ext uri="{FF2B5EF4-FFF2-40B4-BE49-F238E27FC236}">
                <a16:creationId xmlns:a16="http://schemas.microsoft.com/office/drawing/2014/main" id="{8C3979F1-2FC8-4D5F-A18F-A35223D11AD2}"/>
              </a:ext>
            </a:extLst>
          </p:cNvPr>
          <p:cNvSpPr txBox="1"/>
          <p:nvPr/>
        </p:nvSpPr>
        <p:spPr>
          <a:xfrm>
            <a:off x="898680" y="2788256"/>
            <a:ext cx="1528176" cy="307777"/>
          </a:xfrm>
          <a:prstGeom prst="rect">
            <a:avLst/>
          </a:prstGeom>
          <a:noFill/>
        </p:spPr>
        <p:txBody>
          <a:bodyPr wrap="square" rtlCol="0">
            <a:spAutoFit/>
          </a:bodyPr>
          <a:lstStyle/>
          <a:p>
            <a:pPr>
              <a:spcBef>
                <a:spcPts val="600"/>
              </a:spcBef>
            </a:pPr>
            <a:r>
              <a:rPr lang="en-CA" sz="1400" dirty="0">
                <a:solidFill>
                  <a:schemeClr val="bg1">
                    <a:lumMod val="50000"/>
                  </a:schemeClr>
                </a:solidFill>
                <a:cs typeface="Arial" panose="020B0604020202020204" pitchFamily="34" charset="0"/>
              </a:rPr>
              <a:t>Epithelial tissue</a:t>
            </a:r>
          </a:p>
        </p:txBody>
      </p:sp>
      <p:sp>
        <p:nvSpPr>
          <p:cNvPr id="44" name="TextBox 43">
            <a:extLst>
              <a:ext uri="{FF2B5EF4-FFF2-40B4-BE49-F238E27FC236}">
                <a16:creationId xmlns:a16="http://schemas.microsoft.com/office/drawing/2014/main" id="{FF7AA7AA-4D7E-4AF9-9B09-60DCD4A68CF8}"/>
              </a:ext>
            </a:extLst>
          </p:cNvPr>
          <p:cNvSpPr txBox="1"/>
          <p:nvPr/>
        </p:nvSpPr>
        <p:spPr>
          <a:xfrm>
            <a:off x="2949440" y="2206759"/>
            <a:ext cx="2039953" cy="307777"/>
          </a:xfrm>
          <a:prstGeom prst="rect">
            <a:avLst/>
          </a:prstGeom>
          <a:noFill/>
        </p:spPr>
        <p:txBody>
          <a:bodyPr wrap="square" rtlCol="0">
            <a:spAutoFit/>
          </a:bodyPr>
          <a:lstStyle/>
          <a:p>
            <a:pPr>
              <a:spcBef>
                <a:spcPts val="600"/>
              </a:spcBef>
            </a:pPr>
            <a:r>
              <a:rPr lang="en-CA" sz="1400" dirty="0">
                <a:solidFill>
                  <a:schemeClr val="bg1">
                    <a:lumMod val="50000"/>
                  </a:schemeClr>
                </a:solidFill>
                <a:cs typeface="Arial" panose="020B0604020202020204" pitchFamily="34" charset="0"/>
              </a:rPr>
              <a:t>Actomyosin cytoskeleton</a:t>
            </a:r>
          </a:p>
        </p:txBody>
      </p:sp>
      <p:sp>
        <p:nvSpPr>
          <p:cNvPr id="45" name="TextBox 44">
            <a:extLst>
              <a:ext uri="{FF2B5EF4-FFF2-40B4-BE49-F238E27FC236}">
                <a16:creationId xmlns:a16="http://schemas.microsoft.com/office/drawing/2014/main" id="{F36EE785-7EAF-4F3C-8767-FD7CCF99F616}"/>
              </a:ext>
            </a:extLst>
          </p:cNvPr>
          <p:cNvSpPr txBox="1"/>
          <p:nvPr/>
        </p:nvSpPr>
        <p:spPr>
          <a:xfrm>
            <a:off x="6404546" y="2206758"/>
            <a:ext cx="2039953" cy="307777"/>
          </a:xfrm>
          <a:prstGeom prst="rect">
            <a:avLst/>
          </a:prstGeom>
          <a:noFill/>
        </p:spPr>
        <p:txBody>
          <a:bodyPr wrap="square" rtlCol="0">
            <a:spAutoFit/>
          </a:bodyPr>
          <a:lstStyle/>
          <a:p>
            <a:pPr>
              <a:spcBef>
                <a:spcPts val="600"/>
              </a:spcBef>
            </a:pPr>
            <a:r>
              <a:rPr lang="en-CA" sz="1400" dirty="0">
                <a:solidFill>
                  <a:schemeClr val="bg1">
                    <a:lumMod val="50000"/>
                  </a:schemeClr>
                </a:solidFill>
                <a:cs typeface="Arial" panose="020B0604020202020204" pitchFamily="34" charset="0"/>
              </a:rPr>
              <a:t>Cell-cell junctions</a:t>
            </a:r>
          </a:p>
        </p:txBody>
      </p:sp>
      <p:sp>
        <p:nvSpPr>
          <p:cNvPr id="46" name="TextBox 45">
            <a:extLst>
              <a:ext uri="{FF2B5EF4-FFF2-40B4-BE49-F238E27FC236}">
                <a16:creationId xmlns:a16="http://schemas.microsoft.com/office/drawing/2014/main" id="{F2665092-BAA2-4BFF-97D2-D63D4E568BC0}"/>
              </a:ext>
            </a:extLst>
          </p:cNvPr>
          <p:cNvSpPr txBox="1"/>
          <p:nvPr/>
        </p:nvSpPr>
        <p:spPr>
          <a:xfrm>
            <a:off x="5731349" y="5962789"/>
            <a:ext cx="2775563" cy="307777"/>
          </a:xfrm>
          <a:prstGeom prst="rect">
            <a:avLst/>
          </a:prstGeom>
          <a:noFill/>
        </p:spPr>
        <p:txBody>
          <a:bodyPr wrap="square" rtlCol="0">
            <a:spAutoFit/>
          </a:bodyPr>
          <a:lstStyle/>
          <a:p>
            <a:pPr>
              <a:spcBef>
                <a:spcPts val="600"/>
              </a:spcBef>
            </a:pPr>
            <a:r>
              <a:rPr lang="en-CA" sz="1400" dirty="0">
                <a:solidFill>
                  <a:schemeClr val="bg1">
                    <a:lumMod val="50000"/>
                  </a:schemeClr>
                </a:solidFill>
                <a:cs typeface="Arial" panose="020B0604020202020204" pitchFamily="34" charset="0"/>
              </a:rPr>
              <a:t>Myosin motor on actin filaments</a:t>
            </a:r>
          </a:p>
        </p:txBody>
      </p:sp>
      <p:sp>
        <p:nvSpPr>
          <p:cNvPr id="30" name="TextBox 29">
            <a:extLst>
              <a:ext uri="{FF2B5EF4-FFF2-40B4-BE49-F238E27FC236}">
                <a16:creationId xmlns:a16="http://schemas.microsoft.com/office/drawing/2014/main" id="{7E780635-B327-4F08-9227-CEDA54EF773D}"/>
              </a:ext>
            </a:extLst>
          </p:cNvPr>
          <p:cNvSpPr txBox="1"/>
          <p:nvPr/>
        </p:nvSpPr>
        <p:spPr>
          <a:xfrm>
            <a:off x="3295649" y="5475017"/>
            <a:ext cx="2039953" cy="307777"/>
          </a:xfrm>
          <a:prstGeom prst="rect">
            <a:avLst/>
          </a:prstGeom>
          <a:noFill/>
        </p:spPr>
        <p:txBody>
          <a:bodyPr wrap="square" rtlCol="0">
            <a:spAutoFit/>
          </a:bodyPr>
          <a:lstStyle/>
          <a:p>
            <a:pPr>
              <a:spcBef>
                <a:spcPts val="600"/>
              </a:spcBef>
            </a:pPr>
            <a:r>
              <a:rPr lang="en-CA" sz="1400" dirty="0">
                <a:solidFill>
                  <a:schemeClr val="bg1">
                    <a:lumMod val="50000"/>
                  </a:schemeClr>
                </a:solidFill>
                <a:cs typeface="Arial" panose="020B0604020202020204" pitchFamily="34" charset="0"/>
              </a:rPr>
              <a:t>Vertex model</a:t>
            </a:r>
          </a:p>
        </p:txBody>
      </p:sp>
    </p:spTree>
    <p:extLst>
      <p:ext uri="{BB962C8B-B14F-4D97-AF65-F5344CB8AC3E}">
        <p14:creationId xmlns:p14="http://schemas.microsoft.com/office/powerpoint/2010/main" val="3358388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par>
                                <p:cTn id="22" presetID="10" presetClass="entr" presetSubtype="0"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par>
                                <p:cTn id="25" presetID="10"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500"/>
                                        <p:tgtEl>
                                          <p:spTgt spid="4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par>
                                <p:cTn id="36" presetID="10" presetClass="entr" presetSubtype="0" fill="hold" nodeType="with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500"/>
                                        <p:tgtEl>
                                          <p:spTgt spid="33"/>
                                        </p:tgtEl>
                                      </p:cBhvr>
                                    </p:animEffect>
                                  </p:childTnLst>
                                </p:cTn>
                              </p:par>
                              <p:par>
                                <p:cTn id="39" presetID="10" presetClass="entr" presetSubtype="0" fill="hold"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childTnLst>
                                </p:cTn>
                              </p:par>
                              <p:par>
                                <p:cTn id="42" presetID="10"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fade">
                                      <p:cBhvr>
                                        <p:cTn id="47" dur="500"/>
                                        <p:tgtEl>
                                          <p:spTgt spid="4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2" grpId="0" animBg="1"/>
      <p:bldP spid="44" grpId="0"/>
      <p:bldP spid="45" grpId="0"/>
      <p:bldP spid="46" grpId="0"/>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Slide Number Placeholder 15">
            <a:extLst>
              <a:ext uri="{FF2B5EF4-FFF2-40B4-BE49-F238E27FC236}">
                <a16:creationId xmlns:a16="http://schemas.microsoft.com/office/drawing/2014/main" id="{C240F640-DBEC-4C92-A2A8-5DF147C4AA60}"/>
              </a:ext>
            </a:extLst>
          </p:cNvPr>
          <p:cNvSpPr>
            <a:spLocks noGrp="1"/>
          </p:cNvSpPr>
          <p:nvPr>
            <p:ph type="sldNum" sz="quarter" idx="12"/>
          </p:nvPr>
        </p:nvSpPr>
        <p:spPr/>
        <p:txBody>
          <a:bodyPr/>
          <a:lstStyle/>
          <a:p>
            <a:fld id="{9B875200-57B3-477B-9064-F0FD15C05931}" type="slidenum">
              <a:rPr lang="en-CA" smtClean="0"/>
              <a:t>15</a:t>
            </a:fld>
            <a:endParaRPr lang="en-CA" dirty="0"/>
          </a:p>
        </p:txBody>
      </p:sp>
      <p:pic>
        <p:nvPicPr>
          <p:cNvPr id="12" name="Video_Pour Mingfeng">
            <a:hlinkClick r:id="" action="ppaction://media"/>
            <a:extLst>
              <a:ext uri="{FF2B5EF4-FFF2-40B4-BE49-F238E27FC236}">
                <a16:creationId xmlns:a16="http://schemas.microsoft.com/office/drawing/2014/main" id="{1FDABE43-A125-4821-9D44-C6E396026B7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461730" y="1686951"/>
            <a:ext cx="4265152" cy="4669400"/>
          </a:xfrm>
          <a:prstGeom prst="rect">
            <a:avLst/>
          </a:prstGeom>
        </p:spPr>
      </p:pic>
      <p:pic>
        <p:nvPicPr>
          <p:cNvPr id="4" name="Picture 3">
            <a:extLst>
              <a:ext uri="{FF2B5EF4-FFF2-40B4-BE49-F238E27FC236}">
                <a16:creationId xmlns:a16="http://schemas.microsoft.com/office/drawing/2014/main" id="{91EE449E-957C-4434-B594-7D8E02802DD6}"/>
              </a:ext>
            </a:extLst>
          </p:cNvPr>
          <p:cNvPicPr>
            <a:picLocks noChangeAspect="1"/>
          </p:cNvPicPr>
          <p:nvPr/>
        </p:nvPicPr>
        <p:blipFill>
          <a:blip r:embed="rId6"/>
          <a:stretch>
            <a:fillRect/>
          </a:stretch>
        </p:blipFill>
        <p:spPr>
          <a:xfrm>
            <a:off x="663837" y="2048380"/>
            <a:ext cx="2259285" cy="1839502"/>
          </a:xfrm>
          <a:prstGeom prst="rect">
            <a:avLst/>
          </a:prstGeom>
        </p:spPr>
      </p:pic>
      <p:sp>
        <p:nvSpPr>
          <p:cNvPr id="5" name="TextBox 4">
            <a:extLst>
              <a:ext uri="{FF2B5EF4-FFF2-40B4-BE49-F238E27FC236}">
                <a16:creationId xmlns:a16="http://schemas.microsoft.com/office/drawing/2014/main" id="{050DE3D0-909D-4E8A-97B2-B0F900196EBF}"/>
              </a:ext>
            </a:extLst>
          </p:cNvPr>
          <p:cNvSpPr txBox="1"/>
          <p:nvPr/>
        </p:nvSpPr>
        <p:spPr>
          <a:xfrm>
            <a:off x="572302" y="3879916"/>
            <a:ext cx="2063214" cy="246221"/>
          </a:xfrm>
          <a:prstGeom prst="rect">
            <a:avLst/>
          </a:prstGeom>
          <a:noFill/>
        </p:spPr>
        <p:txBody>
          <a:bodyPr wrap="square" rtlCol="0">
            <a:spAutoFit/>
          </a:bodyPr>
          <a:lstStyle/>
          <a:p>
            <a:r>
              <a:rPr lang="en-CA" sz="1000" dirty="0" err="1">
                <a:solidFill>
                  <a:schemeClr val="bg1">
                    <a:lumMod val="50000"/>
                  </a:schemeClr>
                </a:solidFill>
                <a:latin typeface="Gill Sans Nova Light" panose="020B0302020104020203" pitchFamily="34" charset="0"/>
              </a:rPr>
              <a:t>Aldaz</a:t>
            </a:r>
            <a:r>
              <a:rPr lang="en-CA" sz="1000" dirty="0">
                <a:solidFill>
                  <a:schemeClr val="bg1">
                    <a:lumMod val="50000"/>
                  </a:schemeClr>
                </a:solidFill>
                <a:latin typeface="Gill Sans Nova Light" panose="020B0302020104020203" pitchFamily="34" charset="0"/>
              </a:rPr>
              <a:t> and Escudero, </a:t>
            </a:r>
            <a:r>
              <a:rPr lang="en-CA" sz="1000" i="1" dirty="0" err="1">
                <a:solidFill>
                  <a:schemeClr val="bg1">
                    <a:lumMod val="50000"/>
                  </a:schemeClr>
                </a:solidFill>
                <a:latin typeface="Gill Sans Nova Light" panose="020B0302020104020203" pitchFamily="34" charset="0"/>
              </a:rPr>
              <a:t>Curr</a:t>
            </a:r>
            <a:r>
              <a:rPr lang="en-CA" sz="1000" i="1" dirty="0">
                <a:solidFill>
                  <a:schemeClr val="bg1">
                    <a:lumMod val="50000"/>
                  </a:schemeClr>
                </a:solidFill>
                <a:latin typeface="Gill Sans Nova Light" panose="020B0302020104020203" pitchFamily="34" charset="0"/>
              </a:rPr>
              <a:t> Biol</a:t>
            </a:r>
            <a:r>
              <a:rPr lang="en-CA" sz="1000" dirty="0">
                <a:solidFill>
                  <a:schemeClr val="bg1">
                    <a:lumMod val="50000"/>
                  </a:schemeClr>
                </a:solidFill>
                <a:latin typeface="Gill Sans Nova Light" panose="020B0302020104020203" pitchFamily="34" charset="0"/>
              </a:rPr>
              <a:t>, 2010</a:t>
            </a:r>
            <a:endParaRPr lang="en-CA" sz="1000" i="1" dirty="0">
              <a:solidFill>
                <a:schemeClr val="bg1">
                  <a:lumMod val="50000"/>
                </a:schemeClr>
              </a:solidFill>
              <a:latin typeface="Gill Sans Nova Light" panose="020B0302020104020203" pitchFamily="34" charset="0"/>
            </a:endParaRPr>
          </a:p>
        </p:txBody>
      </p:sp>
    </p:spTree>
    <p:extLst>
      <p:ext uri="{BB962C8B-B14F-4D97-AF65-F5344CB8AC3E}">
        <p14:creationId xmlns:p14="http://schemas.microsoft.com/office/powerpoint/2010/main" val="2848025253"/>
      </p:ext>
    </p:extLst>
  </p:cSld>
  <p:clrMapOvr>
    <a:masterClrMapping/>
  </p:clrMapOvr>
  <p:timing>
    <p:tnLst>
      <p:par>
        <p:cTn id="1" dur="indefinite" restart="never" nodeType="tmRoot">
          <p:childTnLst>
            <p:video>
              <p:cMediaNode vol="80000">
                <p:cTn id="2" fill="hold" display="0">
                  <p:stCondLst>
                    <p:cond delay="indefinite"/>
                  </p:stCondLst>
                </p:cTn>
                <p:tgtEl>
                  <p:spTgt spid="1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Slide Number Placeholder 15">
            <a:extLst>
              <a:ext uri="{FF2B5EF4-FFF2-40B4-BE49-F238E27FC236}">
                <a16:creationId xmlns:a16="http://schemas.microsoft.com/office/drawing/2014/main" id="{C240F640-DBEC-4C92-A2A8-5DF147C4AA60}"/>
              </a:ext>
            </a:extLst>
          </p:cNvPr>
          <p:cNvSpPr>
            <a:spLocks noGrp="1"/>
          </p:cNvSpPr>
          <p:nvPr>
            <p:ph type="sldNum" sz="quarter" idx="12"/>
          </p:nvPr>
        </p:nvSpPr>
        <p:spPr/>
        <p:txBody>
          <a:bodyPr/>
          <a:lstStyle/>
          <a:p>
            <a:fld id="{9B875200-57B3-477B-9064-F0FD15C05931}" type="slidenum">
              <a:rPr lang="en-CA" smtClean="0"/>
              <a:t>16</a:t>
            </a:fld>
            <a:endParaRPr lang="en-CA" dirty="0"/>
          </a:p>
        </p:txBody>
      </p:sp>
      <p:sp>
        <p:nvSpPr>
          <p:cNvPr id="4" name="TextBox 3">
            <a:extLst>
              <a:ext uri="{FF2B5EF4-FFF2-40B4-BE49-F238E27FC236}">
                <a16:creationId xmlns:a16="http://schemas.microsoft.com/office/drawing/2014/main" id="{0681F14B-5DEB-4368-B324-0A6FBB97399B}"/>
              </a:ext>
            </a:extLst>
          </p:cNvPr>
          <p:cNvSpPr txBox="1"/>
          <p:nvPr/>
        </p:nvSpPr>
        <p:spPr>
          <a:xfrm>
            <a:off x="0" y="240227"/>
            <a:ext cx="7701279" cy="584775"/>
          </a:xfrm>
          <a:prstGeom prst="rect">
            <a:avLst/>
          </a:prstGeom>
          <a:noFill/>
        </p:spPr>
        <p:txBody>
          <a:bodyPr wrap="square" rtlCol="0">
            <a:spAutoFit/>
          </a:bodyPr>
          <a:lstStyle/>
          <a:p>
            <a:r>
              <a:rPr lang="en-US" sz="3200" dirty="0">
                <a:solidFill>
                  <a:schemeClr val="tx1">
                    <a:lumMod val="50000"/>
                    <a:lumOff val="50000"/>
                  </a:schemeClr>
                </a:solidFill>
                <a:latin typeface="+mj-lt"/>
              </a:rPr>
              <a:t>    experiments</a:t>
            </a:r>
            <a:endParaRPr lang="en-CA" sz="3200" dirty="0">
              <a:solidFill>
                <a:schemeClr val="tx1">
                  <a:lumMod val="50000"/>
                  <a:lumOff val="50000"/>
                </a:schemeClr>
              </a:solidFill>
              <a:latin typeface="+mj-lt"/>
            </a:endParaRPr>
          </a:p>
        </p:txBody>
      </p:sp>
      <p:grpSp>
        <p:nvGrpSpPr>
          <p:cNvPr id="13" name="Group">
            <a:extLst>
              <a:ext uri="{FF2B5EF4-FFF2-40B4-BE49-F238E27FC236}">
                <a16:creationId xmlns:a16="http://schemas.microsoft.com/office/drawing/2014/main" id="{20E3291A-8899-4ED7-AE90-298B087B68D4}"/>
              </a:ext>
            </a:extLst>
          </p:cNvPr>
          <p:cNvGrpSpPr>
            <a:grpSpLocks noChangeAspect="1"/>
          </p:cNvGrpSpPr>
          <p:nvPr/>
        </p:nvGrpSpPr>
        <p:grpSpPr>
          <a:xfrm>
            <a:off x="252000" y="4734191"/>
            <a:ext cx="8640000" cy="674596"/>
            <a:chOff x="0" y="0"/>
            <a:chExt cx="12202948" cy="952782"/>
          </a:xfrm>
        </p:grpSpPr>
        <p:pic>
          <p:nvPicPr>
            <p:cNvPr id="14" name="200930sqhcad25X_slices41-81montage-1.png" descr="200930sqhcad25X_slices41-81montage-1.png">
              <a:extLst>
                <a:ext uri="{FF2B5EF4-FFF2-40B4-BE49-F238E27FC236}">
                  <a16:creationId xmlns:a16="http://schemas.microsoft.com/office/drawing/2014/main" id="{63CD230E-0E88-492C-A311-867733561EA5}"/>
                </a:ext>
              </a:extLst>
            </p:cNvPr>
            <p:cNvPicPr>
              <a:picLocks noChangeAspect="1"/>
            </p:cNvPicPr>
            <p:nvPr/>
          </p:nvPicPr>
          <p:blipFill>
            <a:blip r:embed="rId3">
              <a:extLst/>
            </a:blip>
            <a:stretch>
              <a:fillRect/>
            </a:stretch>
          </p:blipFill>
          <p:spPr>
            <a:xfrm>
              <a:off x="0" y="0"/>
              <a:ext cx="12202949" cy="952783"/>
            </a:xfrm>
            <a:prstGeom prst="rect">
              <a:avLst/>
            </a:prstGeom>
            <a:ln w="12700" cap="flat">
              <a:noFill/>
              <a:miter lim="400000"/>
            </a:ln>
            <a:effectLst/>
          </p:spPr>
        </p:pic>
        <p:sp>
          <p:nvSpPr>
            <p:cNvPr id="15" name="Line">
              <a:extLst>
                <a:ext uri="{FF2B5EF4-FFF2-40B4-BE49-F238E27FC236}">
                  <a16:creationId xmlns:a16="http://schemas.microsoft.com/office/drawing/2014/main" id="{AA760EE1-9478-44E3-9CAA-6F24F171C003}"/>
                </a:ext>
              </a:extLst>
            </p:cNvPr>
            <p:cNvSpPr/>
            <p:nvPr/>
          </p:nvSpPr>
          <p:spPr>
            <a:xfrm>
              <a:off x="1413729" y="59421"/>
              <a:ext cx="1" cy="155639"/>
            </a:xfrm>
            <a:prstGeom prst="line">
              <a:avLst/>
            </a:prstGeom>
            <a:noFill/>
            <a:ln w="25400" cap="flat">
              <a:solidFill>
                <a:schemeClr val="accent4">
                  <a:hueOff val="366961"/>
                  <a:satOff val="4172"/>
                  <a:lumOff val="11129"/>
                </a:schemeClr>
              </a:solidFill>
              <a:prstDash val="solid"/>
              <a:miter lim="400000"/>
              <a:tailEnd type="triangle" w="med" len="med"/>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7" name="Line">
              <a:extLst>
                <a:ext uri="{FF2B5EF4-FFF2-40B4-BE49-F238E27FC236}">
                  <a16:creationId xmlns:a16="http://schemas.microsoft.com/office/drawing/2014/main" id="{74B1C525-D837-4574-92F9-08443552905F}"/>
                </a:ext>
              </a:extLst>
            </p:cNvPr>
            <p:cNvSpPr/>
            <p:nvPr/>
          </p:nvSpPr>
          <p:spPr>
            <a:xfrm>
              <a:off x="3691262" y="135621"/>
              <a:ext cx="1" cy="155639"/>
            </a:xfrm>
            <a:prstGeom prst="line">
              <a:avLst/>
            </a:prstGeom>
            <a:noFill/>
            <a:ln w="25400" cap="flat">
              <a:solidFill>
                <a:schemeClr val="accent4">
                  <a:hueOff val="366961"/>
                  <a:satOff val="4172"/>
                  <a:lumOff val="11129"/>
                </a:schemeClr>
              </a:solidFill>
              <a:prstDash val="solid"/>
              <a:miter lim="400000"/>
              <a:tailEnd type="triangle" w="med" len="med"/>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8" name="Line">
              <a:extLst>
                <a:ext uri="{FF2B5EF4-FFF2-40B4-BE49-F238E27FC236}">
                  <a16:creationId xmlns:a16="http://schemas.microsoft.com/office/drawing/2014/main" id="{EE0B6125-7AEA-401B-B86B-BA05C7F853F4}"/>
                </a:ext>
              </a:extLst>
            </p:cNvPr>
            <p:cNvSpPr/>
            <p:nvPr/>
          </p:nvSpPr>
          <p:spPr>
            <a:xfrm>
              <a:off x="6163529" y="237221"/>
              <a:ext cx="1" cy="155639"/>
            </a:xfrm>
            <a:prstGeom prst="line">
              <a:avLst/>
            </a:prstGeom>
            <a:noFill/>
            <a:ln w="25400" cap="flat">
              <a:solidFill>
                <a:schemeClr val="accent4">
                  <a:hueOff val="366961"/>
                  <a:satOff val="4172"/>
                  <a:lumOff val="11129"/>
                </a:schemeClr>
              </a:solidFill>
              <a:prstDash val="solid"/>
              <a:miter lim="400000"/>
              <a:tailEnd type="triangle" w="med" len="med"/>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9" name="Line">
              <a:extLst>
                <a:ext uri="{FF2B5EF4-FFF2-40B4-BE49-F238E27FC236}">
                  <a16:creationId xmlns:a16="http://schemas.microsoft.com/office/drawing/2014/main" id="{4FB5CAB6-BA77-4197-BC58-22E303F87D7F}"/>
                </a:ext>
              </a:extLst>
            </p:cNvPr>
            <p:cNvSpPr/>
            <p:nvPr/>
          </p:nvSpPr>
          <p:spPr>
            <a:xfrm>
              <a:off x="8855929" y="330839"/>
              <a:ext cx="1" cy="155638"/>
            </a:xfrm>
            <a:prstGeom prst="line">
              <a:avLst/>
            </a:prstGeom>
            <a:noFill/>
            <a:ln w="25400" cap="flat">
              <a:solidFill>
                <a:schemeClr val="accent4">
                  <a:hueOff val="366961"/>
                  <a:satOff val="4172"/>
                  <a:lumOff val="11129"/>
                </a:schemeClr>
              </a:solidFill>
              <a:prstDash val="solid"/>
              <a:miter lim="400000"/>
              <a:tailEnd type="triangle" w="med" len="med"/>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20" name="Line">
              <a:extLst>
                <a:ext uri="{FF2B5EF4-FFF2-40B4-BE49-F238E27FC236}">
                  <a16:creationId xmlns:a16="http://schemas.microsoft.com/office/drawing/2014/main" id="{2273D6E9-4958-4DC3-9DD1-99CCA7130C80}"/>
                </a:ext>
              </a:extLst>
            </p:cNvPr>
            <p:cNvSpPr/>
            <p:nvPr/>
          </p:nvSpPr>
          <p:spPr>
            <a:xfrm>
              <a:off x="11328196" y="552873"/>
              <a:ext cx="1" cy="155638"/>
            </a:xfrm>
            <a:prstGeom prst="line">
              <a:avLst/>
            </a:prstGeom>
            <a:noFill/>
            <a:ln w="25400" cap="flat">
              <a:solidFill>
                <a:schemeClr val="accent4">
                  <a:hueOff val="366961"/>
                  <a:satOff val="4172"/>
                  <a:lumOff val="11129"/>
                </a:schemeClr>
              </a:solidFill>
              <a:prstDash val="solid"/>
              <a:miter lim="400000"/>
              <a:tailEnd type="triangle" w="med" len="med"/>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grpSp>
      <p:pic>
        <p:nvPicPr>
          <p:cNvPr id="21" name="C1-200930sqhcad25X_slices41-81montage-1.tif" descr="C1-200930sqhcad25X_slices41-81montage-1.tif">
            <a:extLst>
              <a:ext uri="{FF2B5EF4-FFF2-40B4-BE49-F238E27FC236}">
                <a16:creationId xmlns:a16="http://schemas.microsoft.com/office/drawing/2014/main" id="{13C1B28F-1B19-4F3B-80D9-4ED0B4126F38}"/>
              </a:ext>
            </a:extLst>
          </p:cNvPr>
          <p:cNvPicPr>
            <a:picLocks noChangeAspect="1"/>
          </p:cNvPicPr>
          <p:nvPr/>
        </p:nvPicPr>
        <p:blipFill>
          <a:blip r:embed="rId4">
            <a:extLst/>
          </a:blip>
          <a:stretch>
            <a:fillRect/>
          </a:stretch>
        </p:blipFill>
        <p:spPr>
          <a:xfrm>
            <a:off x="252000" y="3385003"/>
            <a:ext cx="8640000" cy="674594"/>
          </a:xfrm>
          <a:prstGeom prst="rect">
            <a:avLst/>
          </a:prstGeom>
          <a:ln w="12700">
            <a:miter lim="400000"/>
          </a:ln>
        </p:spPr>
      </p:pic>
      <p:pic>
        <p:nvPicPr>
          <p:cNvPr id="22" name="C2-200930sqhcad25X_slices41-81montage-1.tif" descr="C2-200930sqhcad25X_slices41-81montage-1.tif">
            <a:extLst>
              <a:ext uri="{FF2B5EF4-FFF2-40B4-BE49-F238E27FC236}">
                <a16:creationId xmlns:a16="http://schemas.microsoft.com/office/drawing/2014/main" id="{86ED2E07-516B-42B7-99EE-662B8D9C6284}"/>
              </a:ext>
            </a:extLst>
          </p:cNvPr>
          <p:cNvPicPr>
            <a:picLocks noChangeAspect="1"/>
          </p:cNvPicPr>
          <p:nvPr/>
        </p:nvPicPr>
        <p:blipFill>
          <a:blip r:embed="rId5">
            <a:extLst/>
          </a:blip>
          <a:stretch>
            <a:fillRect/>
          </a:stretch>
        </p:blipFill>
        <p:spPr>
          <a:xfrm>
            <a:off x="252000" y="4059597"/>
            <a:ext cx="8640000" cy="674594"/>
          </a:xfrm>
          <a:prstGeom prst="rect">
            <a:avLst/>
          </a:prstGeom>
          <a:ln w="12700">
            <a:miter lim="400000"/>
          </a:ln>
        </p:spPr>
      </p:pic>
      <p:sp>
        <p:nvSpPr>
          <p:cNvPr id="23" name="TextBox 22">
            <a:extLst>
              <a:ext uri="{FF2B5EF4-FFF2-40B4-BE49-F238E27FC236}">
                <a16:creationId xmlns:a16="http://schemas.microsoft.com/office/drawing/2014/main" id="{290342F2-B4BF-4D47-A316-97C4815D197D}"/>
              </a:ext>
            </a:extLst>
          </p:cNvPr>
          <p:cNvSpPr txBox="1"/>
          <p:nvPr/>
        </p:nvSpPr>
        <p:spPr>
          <a:xfrm>
            <a:off x="252000" y="3069755"/>
            <a:ext cx="2341910" cy="307777"/>
          </a:xfrm>
          <a:prstGeom prst="rect">
            <a:avLst/>
          </a:prstGeom>
          <a:noFill/>
        </p:spPr>
        <p:txBody>
          <a:bodyPr wrap="square" rtlCol="0">
            <a:spAutoFit/>
          </a:bodyPr>
          <a:lstStyle/>
          <a:p>
            <a:r>
              <a:rPr lang="en-CA" sz="1400" dirty="0">
                <a:solidFill>
                  <a:schemeClr val="accent6"/>
                </a:solidFill>
                <a:latin typeface="Calibri Light" panose="020F0302020204030204" pitchFamily="34" charset="0"/>
                <a:cs typeface="Calibri Light" panose="020F0302020204030204" pitchFamily="34" charset="0"/>
              </a:rPr>
              <a:t>Myosin</a:t>
            </a:r>
            <a:r>
              <a:rPr lang="en-CA" sz="1400" dirty="0">
                <a:solidFill>
                  <a:srgbClr val="00FF00"/>
                </a:solidFill>
                <a:latin typeface="Calibri Light" panose="020F0302020204030204" pitchFamily="34" charset="0"/>
                <a:cs typeface="Calibri Light" panose="020F0302020204030204" pitchFamily="34" charset="0"/>
              </a:rPr>
              <a:t> </a:t>
            </a:r>
            <a:r>
              <a:rPr lang="en-CA" sz="1400" dirty="0">
                <a:solidFill>
                  <a:srgbClr val="CC00CC"/>
                </a:solidFill>
                <a:latin typeface="Calibri Light" panose="020F0302020204030204" pitchFamily="34" charset="0"/>
                <a:cs typeface="Calibri Light" panose="020F0302020204030204" pitchFamily="34" charset="0"/>
              </a:rPr>
              <a:t>Cadherin</a:t>
            </a:r>
          </a:p>
        </p:txBody>
      </p:sp>
      <p:sp>
        <p:nvSpPr>
          <p:cNvPr id="24" name="TextBox 23">
            <a:extLst>
              <a:ext uri="{FF2B5EF4-FFF2-40B4-BE49-F238E27FC236}">
                <a16:creationId xmlns:a16="http://schemas.microsoft.com/office/drawing/2014/main" id="{48F5C92A-6722-4983-AA96-AE291B2EE513}"/>
              </a:ext>
            </a:extLst>
          </p:cNvPr>
          <p:cNvSpPr txBox="1"/>
          <p:nvPr/>
        </p:nvSpPr>
        <p:spPr>
          <a:xfrm>
            <a:off x="252000" y="6538913"/>
            <a:ext cx="1873188" cy="246221"/>
          </a:xfrm>
          <a:prstGeom prst="rect">
            <a:avLst/>
          </a:prstGeom>
          <a:noFill/>
        </p:spPr>
        <p:txBody>
          <a:bodyPr wrap="square" rtlCol="0">
            <a:spAutoFit/>
          </a:bodyPr>
          <a:lstStyle/>
          <a:p>
            <a:r>
              <a:rPr lang="en-CA" sz="1000" dirty="0">
                <a:solidFill>
                  <a:schemeClr val="bg1">
                    <a:lumMod val="50000"/>
                  </a:schemeClr>
                </a:solidFill>
                <a:latin typeface="Gill Sans Nova Light" panose="020B0302020104020203" pitchFamily="34" charset="0"/>
              </a:rPr>
              <a:t>Sumi and Le Goff, </a:t>
            </a:r>
            <a:r>
              <a:rPr lang="en-CA" sz="1000" i="1" dirty="0">
                <a:solidFill>
                  <a:schemeClr val="bg1">
                    <a:lumMod val="50000"/>
                  </a:schemeClr>
                </a:solidFill>
                <a:latin typeface="Gill Sans Nova Light" panose="020B0302020104020203" pitchFamily="34" charset="0"/>
              </a:rPr>
              <a:t>unpublished</a:t>
            </a:r>
          </a:p>
        </p:txBody>
      </p:sp>
      <p:sp>
        <p:nvSpPr>
          <p:cNvPr id="26" name="TextBox 25">
            <a:extLst>
              <a:ext uri="{FF2B5EF4-FFF2-40B4-BE49-F238E27FC236}">
                <a16:creationId xmlns:a16="http://schemas.microsoft.com/office/drawing/2014/main" id="{E3B25507-B304-4D86-94D1-5074D4AE0920}"/>
              </a:ext>
            </a:extLst>
          </p:cNvPr>
          <p:cNvSpPr txBox="1"/>
          <p:nvPr/>
        </p:nvSpPr>
        <p:spPr>
          <a:xfrm>
            <a:off x="358252" y="1057152"/>
            <a:ext cx="6762827" cy="1308050"/>
          </a:xfrm>
          <a:prstGeom prst="rect">
            <a:avLst/>
          </a:prstGeom>
          <a:noFill/>
        </p:spPr>
        <p:txBody>
          <a:bodyPr wrap="square" rtlCol="0">
            <a:spAutoFit/>
          </a:bodyPr>
          <a:lstStyle/>
          <a:p>
            <a:pPr>
              <a:spcBef>
                <a:spcPts val="600"/>
              </a:spcBef>
            </a:pPr>
            <a:r>
              <a:rPr lang="en-CA" sz="1600" dirty="0">
                <a:solidFill>
                  <a:schemeClr val="tx1">
                    <a:lumMod val="65000"/>
                    <a:lumOff val="35000"/>
                  </a:schemeClr>
                </a:solidFill>
                <a:cs typeface="Arial" panose="020B0604020202020204" pitchFamily="34" charset="0"/>
              </a:rPr>
              <a:t>Migration of imaginal wing discs on the larval epidermis.</a:t>
            </a:r>
          </a:p>
          <a:p>
            <a:pPr marL="285750" indent="-285750">
              <a:spcBef>
                <a:spcPts val="600"/>
              </a:spcBef>
              <a:buFont typeface="Courier New" panose="02070309020205020404" pitchFamily="49" charset="0"/>
              <a:buChar char="o"/>
            </a:pPr>
            <a:r>
              <a:rPr lang="en-CA" sz="1600" dirty="0" err="1">
                <a:solidFill>
                  <a:schemeClr val="tx1">
                    <a:lumMod val="65000"/>
                    <a:lumOff val="35000"/>
                  </a:schemeClr>
                </a:solidFill>
                <a:cs typeface="Arial" panose="020B0604020202020204" pitchFamily="34" charset="0"/>
              </a:rPr>
              <a:t>Supracellular</a:t>
            </a:r>
            <a:r>
              <a:rPr lang="en-CA" sz="1600" dirty="0">
                <a:solidFill>
                  <a:schemeClr val="tx1">
                    <a:lumMod val="65000"/>
                    <a:lumOff val="35000"/>
                  </a:schemeClr>
                </a:solidFill>
                <a:cs typeface="Arial" panose="020B0604020202020204" pitchFamily="34" charset="0"/>
              </a:rPr>
              <a:t> actomyosin cables assemble.</a:t>
            </a:r>
          </a:p>
          <a:p>
            <a:pPr marL="285750" indent="-285750">
              <a:spcBef>
                <a:spcPts val="600"/>
              </a:spcBef>
              <a:buFont typeface="Courier New" panose="02070309020205020404" pitchFamily="49" charset="0"/>
              <a:buChar char="o"/>
            </a:pPr>
            <a:r>
              <a:rPr lang="en-CA" sz="1600" dirty="0">
                <a:solidFill>
                  <a:schemeClr val="tx1">
                    <a:lumMod val="65000"/>
                    <a:lumOff val="35000"/>
                  </a:schemeClr>
                </a:solidFill>
                <a:cs typeface="Arial" panose="020B0604020202020204" pitchFamily="34" charset="0"/>
              </a:rPr>
              <a:t>The actomyosin cable appears to colocalize with cell-cell junctions.</a:t>
            </a:r>
          </a:p>
          <a:p>
            <a:pPr marL="285750" indent="-285750">
              <a:spcBef>
                <a:spcPts val="600"/>
              </a:spcBef>
              <a:buFont typeface="Courier New" panose="02070309020205020404" pitchFamily="49" charset="0"/>
              <a:buChar char="o"/>
            </a:pPr>
            <a:endParaRPr lang="en-CA" sz="1600" dirty="0">
              <a:solidFill>
                <a:schemeClr val="bg1">
                  <a:lumMod val="65000"/>
                </a:schemeClr>
              </a:solidFill>
              <a:cs typeface="Arial" panose="020B0604020202020204" pitchFamily="34" charset="0"/>
            </a:endParaRPr>
          </a:p>
        </p:txBody>
      </p:sp>
      <p:pic>
        <p:nvPicPr>
          <p:cNvPr id="28" name="Picture 27">
            <a:extLst>
              <a:ext uri="{FF2B5EF4-FFF2-40B4-BE49-F238E27FC236}">
                <a16:creationId xmlns:a16="http://schemas.microsoft.com/office/drawing/2014/main" id="{8E1F1157-2556-4B90-A0E8-E22442D035EE}"/>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621498" y="1285854"/>
            <a:ext cx="2159562" cy="1054127"/>
          </a:xfrm>
          <a:prstGeom prst="rect">
            <a:avLst/>
          </a:prstGeom>
        </p:spPr>
      </p:pic>
    </p:spTree>
    <p:extLst>
      <p:ext uri="{BB962C8B-B14F-4D97-AF65-F5344CB8AC3E}">
        <p14:creationId xmlns:p14="http://schemas.microsoft.com/office/powerpoint/2010/main" val="34493119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8A4AFB-9E54-4224-9297-13ADBCAC1938}"/>
              </a:ext>
            </a:extLst>
          </p:cNvPr>
          <p:cNvSpPr txBox="1"/>
          <p:nvPr/>
        </p:nvSpPr>
        <p:spPr>
          <a:xfrm>
            <a:off x="383456" y="2692683"/>
            <a:ext cx="6762827" cy="1631216"/>
          </a:xfrm>
          <a:prstGeom prst="rect">
            <a:avLst/>
          </a:prstGeom>
          <a:noFill/>
        </p:spPr>
        <p:txBody>
          <a:bodyPr wrap="square" rtlCol="0">
            <a:spAutoFit/>
          </a:bodyPr>
          <a:lstStyle/>
          <a:p>
            <a:pPr marL="285750" indent="-285750">
              <a:spcBef>
                <a:spcPts val="600"/>
              </a:spcBef>
              <a:buFont typeface="Courier New" panose="02070309020205020404" pitchFamily="49" charset="0"/>
              <a:buChar char="o"/>
            </a:pPr>
            <a:r>
              <a:rPr lang="en-CA" sz="1600" dirty="0">
                <a:solidFill>
                  <a:schemeClr val="tx1">
                    <a:lumMod val="65000"/>
                    <a:lumOff val="35000"/>
                  </a:schemeClr>
                </a:solidFill>
                <a:cs typeface="Arial" panose="020B0604020202020204" pitchFamily="34" charset="0"/>
              </a:rPr>
              <a:t>Steady state (non-trivial)</a:t>
            </a:r>
          </a:p>
          <a:p>
            <a:pPr marL="285750" indent="-285750">
              <a:spcBef>
                <a:spcPts val="600"/>
              </a:spcBef>
              <a:buFont typeface="Courier New" panose="02070309020205020404" pitchFamily="49" charset="0"/>
              <a:buChar char="o"/>
            </a:pPr>
            <a:endParaRPr lang="en-CA" sz="1600" dirty="0">
              <a:solidFill>
                <a:schemeClr val="tx1">
                  <a:lumMod val="65000"/>
                  <a:lumOff val="35000"/>
                </a:schemeClr>
              </a:solidFill>
              <a:cs typeface="Arial" panose="020B0604020202020204" pitchFamily="34" charset="0"/>
            </a:endParaRPr>
          </a:p>
          <a:p>
            <a:pPr marL="285750" indent="-285750">
              <a:spcBef>
                <a:spcPts val="600"/>
              </a:spcBef>
              <a:buFont typeface="Courier New" panose="02070309020205020404" pitchFamily="49" charset="0"/>
              <a:buChar char="o"/>
            </a:pPr>
            <a:endParaRPr lang="en-CA" sz="1600" dirty="0">
              <a:solidFill>
                <a:schemeClr val="tx1">
                  <a:lumMod val="65000"/>
                  <a:lumOff val="35000"/>
                </a:schemeClr>
              </a:solidFill>
              <a:cs typeface="Arial" panose="020B0604020202020204" pitchFamily="34" charset="0"/>
            </a:endParaRPr>
          </a:p>
          <a:p>
            <a:pPr marL="285750" indent="-285750">
              <a:spcBef>
                <a:spcPts val="600"/>
              </a:spcBef>
              <a:buFont typeface="Courier New" panose="02070309020205020404" pitchFamily="49" charset="0"/>
              <a:buChar char="o"/>
            </a:pPr>
            <a:r>
              <a:rPr lang="en-CA" sz="1600" dirty="0">
                <a:solidFill>
                  <a:schemeClr val="tx1">
                    <a:lumMod val="65000"/>
                    <a:lumOff val="35000"/>
                  </a:schemeClr>
                </a:solidFill>
                <a:cs typeface="Arial" panose="020B0604020202020204" pitchFamily="34" charset="0"/>
              </a:rPr>
              <a:t>Stability</a:t>
            </a:r>
          </a:p>
          <a:p>
            <a:pPr marL="285750" indent="-285750">
              <a:spcBef>
                <a:spcPts val="600"/>
              </a:spcBef>
              <a:buFont typeface="Courier New" panose="02070309020205020404" pitchFamily="49" charset="0"/>
              <a:buChar char="o"/>
            </a:pPr>
            <a:endParaRPr lang="en-CA" sz="1600" dirty="0">
              <a:solidFill>
                <a:schemeClr val="tx1">
                  <a:lumMod val="65000"/>
                  <a:lumOff val="35000"/>
                </a:schemeClr>
              </a:solidFill>
              <a:cs typeface="Arial" panose="020B0604020202020204" pitchFamily="34" charset="0"/>
            </a:endParaRPr>
          </a:p>
        </p:txBody>
      </p:sp>
      <p:sp>
        <p:nvSpPr>
          <p:cNvPr id="16" name="Slide Number Placeholder 15">
            <a:extLst>
              <a:ext uri="{FF2B5EF4-FFF2-40B4-BE49-F238E27FC236}">
                <a16:creationId xmlns:a16="http://schemas.microsoft.com/office/drawing/2014/main" id="{C240F640-DBEC-4C92-A2A8-5DF147C4AA60}"/>
              </a:ext>
            </a:extLst>
          </p:cNvPr>
          <p:cNvSpPr>
            <a:spLocks noGrp="1"/>
          </p:cNvSpPr>
          <p:nvPr>
            <p:ph type="sldNum" sz="quarter" idx="12"/>
          </p:nvPr>
        </p:nvSpPr>
        <p:spPr/>
        <p:txBody>
          <a:bodyPr/>
          <a:lstStyle/>
          <a:p>
            <a:fld id="{9B875200-57B3-477B-9064-F0FD15C05931}" type="slidenum">
              <a:rPr lang="en-CA" smtClean="0"/>
              <a:t>17</a:t>
            </a:fld>
            <a:endParaRPr lang="en-CA" dirty="0"/>
          </a:p>
        </p:txBody>
      </p:sp>
      <p:sp>
        <p:nvSpPr>
          <p:cNvPr id="4" name="TextBox 3">
            <a:extLst>
              <a:ext uri="{FF2B5EF4-FFF2-40B4-BE49-F238E27FC236}">
                <a16:creationId xmlns:a16="http://schemas.microsoft.com/office/drawing/2014/main" id="{0681F14B-5DEB-4368-B324-0A6FBB97399B}"/>
              </a:ext>
            </a:extLst>
          </p:cNvPr>
          <p:cNvSpPr txBox="1"/>
          <p:nvPr/>
        </p:nvSpPr>
        <p:spPr>
          <a:xfrm>
            <a:off x="0" y="240227"/>
            <a:ext cx="7701279" cy="584775"/>
          </a:xfrm>
          <a:prstGeom prst="rect">
            <a:avLst/>
          </a:prstGeom>
          <a:noFill/>
        </p:spPr>
        <p:txBody>
          <a:bodyPr wrap="square" rtlCol="0">
            <a:spAutoFit/>
          </a:bodyPr>
          <a:lstStyle/>
          <a:p>
            <a:r>
              <a:rPr lang="en-US" sz="3200" dirty="0">
                <a:solidFill>
                  <a:schemeClr val="tx1">
                    <a:lumMod val="50000"/>
                    <a:lumOff val="50000"/>
                  </a:schemeClr>
                </a:solidFill>
                <a:latin typeface="+mj-lt"/>
              </a:rPr>
              <a:t>    individual edge</a:t>
            </a:r>
            <a:endParaRPr lang="en-CA" sz="3200" dirty="0">
              <a:solidFill>
                <a:schemeClr val="tx1">
                  <a:lumMod val="50000"/>
                  <a:lumOff val="50000"/>
                </a:schemeClr>
              </a:solidFill>
              <a:latin typeface="+mj-lt"/>
            </a:endParaRPr>
          </a:p>
        </p:txBody>
      </p:sp>
      <p:pic>
        <p:nvPicPr>
          <p:cNvPr id="11" name="Picture 10" descr="\documentclass{article}&#10;\usepackage{amsmath}&#10;\pagestyle{empty}&#10;\begin{document}&#10;&#10;\begin{equation*}&#10;    m = F,~l = \frac{l^*}{\xi}\left[F - (f(F) - \xi)\right]&#10;\end{equation*}&#10;&#10;&#10;\end{document}" title="IguanaTex Bitmap Display">
            <a:extLst>
              <a:ext uri="{FF2B5EF4-FFF2-40B4-BE49-F238E27FC236}">
                <a16:creationId xmlns:a16="http://schemas.microsoft.com/office/drawing/2014/main" id="{CAFF41C5-A09F-4E27-A0BC-1E92A5A52FD5}"/>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val="0"/>
              </a:ext>
            </a:extLst>
          </a:blip>
          <a:stretch>
            <a:fillRect/>
          </a:stretch>
        </p:blipFill>
        <p:spPr>
          <a:xfrm>
            <a:off x="1905122" y="3075867"/>
            <a:ext cx="2744077" cy="457143"/>
          </a:xfrm>
          <a:prstGeom prst="rect">
            <a:avLst/>
          </a:prstGeom>
        </p:spPr>
      </p:pic>
      <p:grpSp>
        <p:nvGrpSpPr>
          <p:cNvPr id="27" name="Group 26">
            <a:extLst>
              <a:ext uri="{FF2B5EF4-FFF2-40B4-BE49-F238E27FC236}">
                <a16:creationId xmlns:a16="http://schemas.microsoft.com/office/drawing/2014/main" id="{46F60BFB-1387-48CC-8C83-9776200A2B8F}"/>
              </a:ext>
            </a:extLst>
          </p:cNvPr>
          <p:cNvGrpSpPr/>
          <p:nvPr/>
        </p:nvGrpSpPr>
        <p:grpSpPr>
          <a:xfrm>
            <a:off x="5829583" y="1437611"/>
            <a:ext cx="2531601" cy="651736"/>
            <a:chOff x="5880482" y="1624558"/>
            <a:chExt cx="2531601" cy="651736"/>
          </a:xfrm>
        </p:grpSpPr>
        <p:cxnSp>
          <p:nvCxnSpPr>
            <p:cNvPr id="3" name="Straight Connector 2">
              <a:extLst>
                <a:ext uri="{FF2B5EF4-FFF2-40B4-BE49-F238E27FC236}">
                  <a16:creationId xmlns:a16="http://schemas.microsoft.com/office/drawing/2014/main" id="{2B8CCCD7-3C95-4711-AD3F-6FE500EB1297}"/>
                </a:ext>
              </a:extLst>
            </p:cNvPr>
            <p:cNvCxnSpPr/>
            <p:nvPr/>
          </p:nvCxnSpPr>
          <p:spPr>
            <a:xfrm>
              <a:off x="6473946" y="1932335"/>
              <a:ext cx="1150374" cy="0"/>
            </a:xfrm>
            <a:prstGeom prst="line">
              <a:avLst/>
            </a:prstGeom>
          </p:spPr>
          <p:style>
            <a:lnRef idx="3">
              <a:schemeClr val="dk1"/>
            </a:lnRef>
            <a:fillRef idx="0">
              <a:schemeClr val="dk1"/>
            </a:fillRef>
            <a:effectRef idx="2">
              <a:schemeClr val="dk1"/>
            </a:effectRef>
            <a:fontRef idx="minor">
              <a:schemeClr val="tx1"/>
            </a:fontRef>
          </p:style>
        </p:cxnSp>
        <p:sp>
          <p:nvSpPr>
            <p:cNvPr id="6" name="Oval 5">
              <a:extLst>
                <a:ext uri="{FF2B5EF4-FFF2-40B4-BE49-F238E27FC236}">
                  <a16:creationId xmlns:a16="http://schemas.microsoft.com/office/drawing/2014/main" id="{9CF9C4FB-D960-42F7-A05E-576271CC831F}"/>
                </a:ext>
              </a:extLst>
            </p:cNvPr>
            <p:cNvSpPr/>
            <p:nvPr/>
          </p:nvSpPr>
          <p:spPr>
            <a:xfrm>
              <a:off x="6414808" y="1873197"/>
              <a:ext cx="118276" cy="118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Times New Roman" panose="02020603050405020304" pitchFamily="18" charset="0"/>
                <a:cs typeface="Times New Roman" panose="02020603050405020304" pitchFamily="18" charset="0"/>
              </a:endParaRPr>
            </a:p>
          </p:txBody>
        </p:sp>
        <p:sp>
          <p:nvSpPr>
            <p:cNvPr id="9" name="Oval 8">
              <a:extLst>
                <a:ext uri="{FF2B5EF4-FFF2-40B4-BE49-F238E27FC236}">
                  <a16:creationId xmlns:a16="http://schemas.microsoft.com/office/drawing/2014/main" id="{498F1A0C-08F8-4C7D-84CB-B616263524C2}"/>
                </a:ext>
              </a:extLst>
            </p:cNvPr>
            <p:cNvSpPr/>
            <p:nvPr/>
          </p:nvSpPr>
          <p:spPr>
            <a:xfrm>
              <a:off x="7565182" y="1873197"/>
              <a:ext cx="118276" cy="118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Times New Roman" panose="02020603050405020304" pitchFamily="18"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id="{9A9A877D-CD16-475F-B888-DE4E00DE967A}"/>
                </a:ext>
              </a:extLst>
            </p:cNvPr>
            <p:cNvCxnSpPr>
              <a:cxnSpLocks/>
            </p:cNvCxnSpPr>
            <p:nvPr/>
          </p:nvCxnSpPr>
          <p:spPr>
            <a:xfrm flipH="1">
              <a:off x="6070824" y="1932335"/>
              <a:ext cx="403122" cy="0"/>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1548AA31-EF72-4287-B0E7-DCE7C590A224}"/>
                </a:ext>
              </a:extLst>
            </p:cNvPr>
            <p:cNvCxnSpPr>
              <a:cxnSpLocks/>
            </p:cNvCxnSpPr>
            <p:nvPr/>
          </p:nvCxnSpPr>
          <p:spPr>
            <a:xfrm>
              <a:off x="7624320" y="1932335"/>
              <a:ext cx="403122" cy="0"/>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94F029C2-0B66-4466-9451-85A8AFF0205A}"/>
                </a:ext>
              </a:extLst>
            </p:cNvPr>
            <p:cNvSpPr txBox="1"/>
            <p:nvPr/>
          </p:nvSpPr>
          <p:spPr>
            <a:xfrm>
              <a:off x="5880482" y="1624558"/>
              <a:ext cx="475188" cy="307777"/>
            </a:xfrm>
            <a:prstGeom prst="rect">
              <a:avLst/>
            </a:prstGeom>
            <a:noFill/>
          </p:spPr>
          <p:txBody>
            <a:bodyPr wrap="square" rtlCol="0">
              <a:spAutoFit/>
            </a:bodyPr>
            <a:lstStyle/>
            <a:p>
              <a:pPr>
                <a:spcBef>
                  <a:spcPts val="600"/>
                </a:spcBef>
              </a:pPr>
              <a:r>
                <a:rPr lang="en-CA" sz="1400" i="1" dirty="0">
                  <a:latin typeface="Times New Roman" panose="02020603050405020304" pitchFamily="18" charset="0"/>
                  <a:cs typeface="Times New Roman" panose="02020603050405020304" pitchFamily="18" charset="0"/>
                </a:rPr>
                <a:t>F</a:t>
              </a:r>
              <a:endParaRPr lang="en-CA" sz="14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4B2FD2C5-584E-4C7B-9DB2-5CA346C7DEED}"/>
                </a:ext>
              </a:extLst>
            </p:cNvPr>
            <p:cNvSpPr txBox="1"/>
            <p:nvPr/>
          </p:nvSpPr>
          <p:spPr>
            <a:xfrm>
              <a:off x="7936895" y="1624558"/>
              <a:ext cx="475188" cy="307777"/>
            </a:xfrm>
            <a:prstGeom prst="rect">
              <a:avLst/>
            </a:prstGeom>
            <a:noFill/>
          </p:spPr>
          <p:txBody>
            <a:bodyPr wrap="square" rtlCol="0">
              <a:spAutoFit/>
            </a:bodyPr>
            <a:lstStyle/>
            <a:p>
              <a:pPr>
                <a:spcBef>
                  <a:spcPts val="600"/>
                </a:spcBef>
              </a:pPr>
              <a:r>
                <a:rPr lang="en-CA" sz="1400" i="1" dirty="0">
                  <a:latin typeface="Times New Roman" panose="02020603050405020304" pitchFamily="18" charset="0"/>
                  <a:cs typeface="Times New Roman" panose="02020603050405020304" pitchFamily="18" charset="0"/>
                </a:rPr>
                <a:t>F</a:t>
              </a:r>
              <a:endParaRPr lang="en-CA" sz="1400"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1CEAA899-FBDF-4613-BEBC-B7CA7BFC600B}"/>
                </a:ext>
              </a:extLst>
            </p:cNvPr>
            <p:cNvSpPr txBox="1"/>
            <p:nvPr/>
          </p:nvSpPr>
          <p:spPr>
            <a:xfrm>
              <a:off x="6848871" y="1968517"/>
              <a:ext cx="475188" cy="307777"/>
            </a:xfrm>
            <a:prstGeom prst="rect">
              <a:avLst/>
            </a:prstGeom>
            <a:noFill/>
          </p:spPr>
          <p:txBody>
            <a:bodyPr wrap="square" rtlCol="0">
              <a:spAutoFit/>
            </a:bodyPr>
            <a:lstStyle/>
            <a:p>
              <a:pPr>
                <a:spcBef>
                  <a:spcPts val="600"/>
                </a:spcBef>
              </a:pPr>
              <a:r>
                <a:rPr lang="en-CA" sz="1400" i="1" dirty="0">
                  <a:latin typeface="Times New Roman" panose="02020603050405020304" pitchFamily="18" charset="0"/>
                  <a:cs typeface="Times New Roman" panose="02020603050405020304" pitchFamily="18" charset="0"/>
                </a:rPr>
                <a:t>l, m</a:t>
              </a:r>
              <a:endParaRPr lang="en-CA" sz="1400" dirty="0">
                <a:latin typeface="Times New Roman" panose="02020603050405020304" pitchFamily="18" charset="0"/>
                <a:cs typeface="Times New Roman" panose="02020603050405020304" pitchFamily="18" charset="0"/>
              </a:endParaRPr>
            </a:p>
          </p:txBody>
        </p:sp>
      </p:grpSp>
      <p:grpSp>
        <p:nvGrpSpPr>
          <p:cNvPr id="7" name="Group 6">
            <a:extLst>
              <a:ext uri="{FF2B5EF4-FFF2-40B4-BE49-F238E27FC236}">
                <a16:creationId xmlns:a16="http://schemas.microsoft.com/office/drawing/2014/main" id="{23A91B36-379D-422B-9930-DA541FB312CC}"/>
              </a:ext>
            </a:extLst>
          </p:cNvPr>
          <p:cNvGrpSpPr/>
          <p:nvPr/>
        </p:nvGrpSpPr>
        <p:grpSpPr>
          <a:xfrm>
            <a:off x="5551346" y="2250020"/>
            <a:ext cx="3189874" cy="2271911"/>
            <a:chOff x="2433442" y="3602451"/>
            <a:chExt cx="3189874" cy="2271911"/>
          </a:xfrm>
        </p:grpSpPr>
        <p:pic>
          <p:nvPicPr>
            <p:cNvPr id="29" name="Picture 28">
              <a:extLst>
                <a:ext uri="{FF2B5EF4-FFF2-40B4-BE49-F238E27FC236}">
                  <a16:creationId xmlns:a16="http://schemas.microsoft.com/office/drawing/2014/main" id="{8E4D36D5-543B-4971-ABDB-B7DF35C2C86C}"/>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671036" y="3656429"/>
              <a:ext cx="2714686" cy="2036015"/>
            </a:xfrm>
            <a:prstGeom prst="rect">
              <a:avLst/>
            </a:prstGeom>
          </p:spPr>
        </p:pic>
        <p:sp>
          <p:nvSpPr>
            <p:cNvPr id="30" name="TextBox 29">
              <a:extLst>
                <a:ext uri="{FF2B5EF4-FFF2-40B4-BE49-F238E27FC236}">
                  <a16:creationId xmlns:a16="http://schemas.microsoft.com/office/drawing/2014/main" id="{C26F982A-BDC5-4D22-B666-BF73072CFDCA}"/>
                </a:ext>
              </a:extLst>
            </p:cNvPr>
            <p:cNvSpPr txBox="1"/>
            <p:nvPr/>
          </p:nvSpPr>
          <p:spPr>
            <a:xfrm>
              <a:off x="5148128" y="5566585"/>
              <a:ext cx="475188" cy="307777"/>
            </a:xfrm>
            <a:prstGeom prst="rect">
              <a:avLst/>
            </a:prstGeom>
            <a:noFill/>
          </p:spPr>
          <p:txBody>
            <a:bodyPr wrap="square" rtlCol="0">
              <a:spAutoFit/>
            </a:bodyPr>
            <a:lstStyle/>
            <a:p>
              <a:pPr>
                <a:spcBef>
                  <a:spcPts val="600"/>
                </a:spcBef>
              </a:pPr>
              <a:r>
                <a:rPr lang="en-CA" sz="1400" i="1" dirty="0">
                  <a:latin typeface="Times New Roman" panose="02020603050405020304" pitchFamily="18" charset="0"/>
                  <a:cs typeface="Times New Roman" panose="02020603050405020304" pitchFamily="18" charset="0"/>
                </a:rPr>
                <a:t>F</a:t>
              </a:r>
              <a:endParaRPr lang="en-CA" sz="1400" dirty="0">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C2264951-BFD8-4E17-8059-C2075D6B5D94}"/>
                </a:ext>
              </a:extLst>
            </p:cNvPr>
            <p:cNvSpPr txBox="1"/>
            <p:nvPr/>
          </p:nvSpPr>
          <p:spPr>
            <a:xfrm>
              <a:off x="2433442" y="3602451"/>
              <a:ext cx="475188" cy="338554"/>
            </a:xfrm>
            <a:prstGeom prst="rect">
              <a:avLst/>
            </a:prstGeom>
            <a:noFill/>
          </p:spPr>
          <p:txBody>
            <a:bodyPr wrap="square" rtlCol="0">
              <a:spAutoFit/>
            </a:bodyPr>
            <a:lstStyle/>
            <a:p>
              <a:pPr>
                <a:spcBef>
                  <a:spcPts val="600"/>
                </a:spcBef>
              </a:pPr>
              <a:r>
                <a:rPr lang="en-CA" sz="1600" i="1" dirty="0">
                  <a:latin typeface="Times New Roman" panose="02020603050405020304" pitchFamily="18" charset="0"/>
                  <a:cs typeface="Times New Roman" panose="02020603050405020304" pitchFamily="18" charset="0"/>
                </a:rPr>
                <a:t>l</a:t>
              </a:r>
              <a:endParaRPr lang="en-CA" sz="1600" dirty="0">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8249014F-6F8A-444B-B352-CDD7C9822CA0}"/>
                </a:ext>
              </a:extLst>
            </p:cNvPr>
            <p:cNvSpPr txBox="1"/>
            <p:nvPr/>
          </p:nvSpPr>
          <p:spPr>
            <a:xfrm>
              <a:off x="2433442" y="4505159"/>
              <a:ext cx="475188" cy="338554"/>
            </a:xfrm>
            <a:prstGeom prst="rect">
              <a:avLst/>
            </a:prstGeom>
            <a:noFill/>
          </p:spPr>
          <p:txBody>
            <a:bodyPr wrap="square" rtlCol="0">
              <a:spAutoFit/>
            </a:bodyPr>
            <a:lstStyle/>
            <a:p>
              <a:pPr>
                <a:spcBef>
                  <a:spcPts val="600"/>
                </a:spcBef>
              </a:pPr>
              <a:r>
                <a:rPr lang="en-CA" sz="1600" i="1" dirty="0">
                  <a:latin typeface="Times New Roman" panose="02020603050405020304" pitchFamily="18" charset="0"/>
                  <a:cs typeface="Times New Roman" panose="02020603050405020304" pitchFamily="18" charset="0"/>
                </a:rPr>
                <a:t>l</a:t>
              </a:r>
              <a:r>
                <a:rPr lang="en-CA" sz="1600" baseline="30000" dirty="0">
                  <a:latin typeface="Times New Roman" panose="02020603050405020304" pitchFamily="18" charset="0"/>
                  <a:cs typeface="Times New Roman" panose="02020603050405020304" pitchFamily="18" charset="0"/>
                </a:rPr>
                <a:t>*</a:t>
              </a:r>
            </a:p>
          </p:txBody>
        </p:sp>
      </p:grpSp>
      <p:grpSp>
        <p:nvGrpSpPr>
          <p:cNvPr id="2" name="Group 1">
            <a:extLst>
              <a:ext uri="{FF2B5EF4-FFF2-40B4-BE49-F238E27FC236}">
                <a16:creationId xmlns:a16="http://schemas.microsoft.com/office/drawing/2014/main" id="{74F95D9C-8288-4DA4-8F15-56697257B664}"/>
              </a:ext>
            </a:extLst>
          </p:cNvPr>
          <p:cNvGrpSpPr/>
          <p:nvPr/>
        </p:nvGrpSpPr>
        <p:grpSpPr>
          <a:xfrm>
            <a:off x="6283381" y="4651937"/>
            <a:ext cx="1602615" cy="1877705"/>
            <a:chOff x="7097779" y="4037167"/>
            <a:chExt cx="1602615" cy="1877705"/>
          </a:xfrm>
        </p:grpSpPr>
        <p:pic>
          <p:nvPicPr>
            <p:cNvPr id="22" name="Picture 21">
              <a:extLst>
                <a:ext uri="{FF2B5EF4-FFF2-40B4-BE49-F238E27FC236}">
                  <a16:creationId xmlns:a16="http://schemas.microsoft.com/office/drawing/2014/main" id="{7C4BC832-9727-49A5-AFF0-93D3BB44111B}"/>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7097779" y="4037167"/>
              <a:ext cx="1602615" cy="1602615"/>
            </a:xfrm>
            <a:prstGeom prst="rect">
              <a:avLst/>
            </a:prstGeom>
          </p:spPr>
        </p:pic>
        <p:sp>
          <p:nvSpPr>
            <p:cNvPr id="23" name="TextBox 22">
              <a:extLst>
                <a:ext uri="{FF2B5EF4-FFF2-40B4-BE49-F238E27FC236}">
                  <a16:creationId xmlns:a16="http://schemas.microsoft.com/office/drawing/2014/main" id="{A7D77AC3-6A8A-4EF3-818C-BBE7E4D2644E}"/>
                </a:ext>
              </a:extLst>
            </p:cNvPr>
            <p:cNvSpPr txBox="1"/>
            <p:nvPr/>
          </p:nvSpPr>
          <p:spPr>
            <a:xfrm>
              <a:off x="7467115" y="4449998"/>
              <a:ext cx="475188" cy="307777"/>
            </a:xfrm>
            <a:prstGeom prst="rect">
              <a:avLst/>
            </a:prstGeom>
            <a:noFill/>
          </p:spPr>
          <p:txBody>
            <a:bodyPr wrap="square" rtlCol="0">
              <a:spAutoFit/>
            </a:bodyPr>
            <a:lstStyle/>
            <a:p>
              <a:pPr>
                <a:spcBef>
                  <a:spcPts val="600"/>
                </a:spcBef>
              </a:pPr>
              <a:r>
                <a:rPr lang="en-CA" sz="1400" i="1" dirty="0">
                  <a:latin typeface="Times New Roman" panose="02020603050405020304" pitchFamily="18" charset="0"/>
                  <a:cs typeface="Times New Roman" panose="02020603050405020304" pitchFamily="18" charset="0"/>
                </a:rPr>
                <a:t>f</a:t>
              </a:r>
              <a:r>
                <a:rPr lang="en-CA" sz="1400" dirty="0">
                  <a:latin typeface="Times New Roman" panose="02020603050405020304" pitchFamily="18" charset="0"/>
                  <a:cs typeface="Times New Roman" panose="02020603050405020304" pitchFamily="18" charset="0"/>
                </a:rPr>
                <a:t>(</a:t>
              </a:r>
              <a:r>
                <a:rPr lang="en-CA" sz="1400" i="1" dirty="0">
                  <a:latin typeface="Times New Roman" panose="02020603050405020304" pitchFamily="18" charset="0"/>
                  <a:cs typeface="Times New Roman" panose="02020603050405020304" pitchFamily="18" charset="0"/>
                </a:rPr>
                <a:t>F</a:t>
              </a:r>
              <a:r>
                <a:rPr lang="en-CA" sz="1400" dirty="0">
                  <a:latin typeface="Times New Roman" panose="02020603050405020304" pitchFamily="18" charset="0"/>
                  <a:cs typeface="Times New Roman" panose="02020603050405020304" pitchFamily="18" charset="0"/>
                </a:rPr>
                <a:t>)</a:t>
              </a:r>
            </a:p>
          </p:txBody>
        </p:sp>
        <p:sp>
          <p:nvSpPr>
            <p:cNvPr id="24" name="TextBox 23">
              <a:extLst>
                <a:ext uri="{FF2B5EF4-FFF2-40B4-BE49-F238E27FC236}">
                  <a16:creationId xmlns:a16="http://schemas.microsoft.com/office/drawing/2014/main" id="{E1234232-9590-4A25-92C7-DA286427B77F}"/>
                </a:ext>
              </a:extLst>
            </p:cNvPr>
            <p:cNvSpPr txBox="1"/>
            <p:nvPr/>
          </p:nvSpPr>
          <p:spPr>
            <a:xfrm>
              <a:off x="7813051" y="5607095"/>
              <a:ext cx="475188" cy="307777"/>
            </a:xfrm>
            <a:prstGeom prst="rect">
              <a:avLst/>
            </a:prstGeom>
            <a:noFill/>
          </p:spPr>
          <p:txBody>
            <a:bodyPr wrap="square" rtlCol="0">
              <a:spAutoFit/>
            </a:bodyPr>
            <a:lstStyle/>
            <a:p>
              <a:pPr>
                <a:spcBef>
                  <a:spcPts val="600"/>
                </a:spcBef>
              </a:pPr>
              <a:r>
                <a:rPr lang="en-CA" sz="1400" i="1" dirty="0">
                  <a:latin typeface="Times New Roman" panose="02020603050405020304" pitchFamily="18" charset="0"/>
                  <a:cs typeface="Times New Roman" panose="02020603050405020304" pitchFamily="18" charset="0"/>
                </a:rPr>
                <a:t>F</a:t>
              </a:r>
              <a:endParaRPr lang="en-CA" sz="1400" dirty="0">
                <a:latin typeface="Times New Roman" panose="02020603050405020304" pitchFamily="18" charset="0"/>
                <a:cs typeface="Times New Roman" panose="02020603050405020304" pitchFamily="18" charset="0"/>
              </a:endParaRPr>
            </a:p>
          </p:txBody>
        </p:sp>
      </p:grpSp>
      <p:pic>
        <p:nvPicPr>
          <p:cNvPr id="18" name="Picture 17" descr="\documentclass{article}&#10;\usepackage{amsmath,amsfonts,amssymb,amsthm}&#10;\pagestyle{empty}&#10;\begin{document}&#10;&#10;\begin{align*}&#10;\frac{\dot{l}}{l} &amp;= F - m, \\&#10;\frac{d}{dt}(ml) &amp;= \left[ f(F) + \xi\left(\frac{l}{l^*} - 1\right) -m \right]l.&#10;\end{align*}&#10;&#10;&#10;\end{document}" title="IguanaTex Bitmap Display">
            <a:extLst>
              <a:ext uri="{FF2B5EF4-FFF2-40B4-BE49-F238E27FC236}">
                <a16:creationId xmlns:a16="http://schemas.microsoft.com/office/drawing/2014/main" id="{754E7859-F81F-42DD-9366-96FFB0DAA228}"/>
              </a:ext>
            </a:extLst>
          </p:cNvPr>
          <p:cNvPicPr>
            <a:picLocks noChangeAspect="1"/>
          </p:cNvPicPr>
          <p:nvPr>
            <p:custDataLst>
              <p:tags r:id="rId2"/>
            </p:custDataLst>
          </p:nvPr>
        </p:nvPicPr>
        <p:blipFill>
          <a:blip r:embed="rId8" cstate="screen">
            <a:extLst>
              <a:ext uri="{28A0092B-C50C-407E-A947-70E740481C1C}">
                <a14:useLocalDpi xmlns:a14="http://schemas.microsoft.com/office/drawing/2010/main" val="0"/>
              </a:ext>
            </a:extLst>
          </a:blip>
          <a:stretch>
            <a:fillRect/>
          </a:stretch>
        </p:blipFill>
        <p:spPr>
          <a:xfrm>
            <a:off x="1472492" y="1421085"/>
            <a:ext cx="3314590" cy="1031314"/>
          </a:xfrm>
          <a:prstGeom prst="rect">
            <a:avLst/>
          </a:prstGeom>
        </p:spPr>
      </p:pic>
      <p:grpSp>
        <p:nvGrpSpPr>
          <p:cNvPr id="35" name="Group 34">
            <a:extLst>
              <a:ext uri="{FF2B5EF4-FFF2-40B4-BE49-F238E27FC236}">
                <a16:creationId xmlns:a16="http://schemas.microsoft.com/office/drawing/2014/main" id="{23CBAAD0-2046-4E90-AA07-4C54CC5D4588}"/>
              </a:ext>
            </a:extLst>
          </p:cNvPr>
          <p:cNvGrpSpPr/>
          <p:nvPr/>
        </p:nvGrpSpPr>
        <p:grpSpPr>
          <a:xfrm>
            <a:off x="481845" y="4416533"/>
            <a:ext cx="5132765" cy="1224001"/>
            <a:chOff x="386687" y="1873197"/>
            <a:chExt cx="5132765" cy="1224001"/>
          </a:xfrm>
        </p:grpSpPr>
        <p:sp>
          <p:nvSpPr>
            <p:cNvPr id="36" name="Rectangle: Rounded Corners 35">
              <a:extLst>
                <a:ext uri="{FF2B5EF4-FFF2-40B4-BE49-F238E27FC236}">
                  <a16:creationId xmlns:a16="http://schemas.microsoft.com/office/drawing/2014/main" id="{E55C65C4-5BD4-49DF-9F74-EE93B6FC0D01}"/>
                </a:ext>
              </a:extLst>
            </p:cNvPr>
            <p:cNvSpPr/>
            <p:nvPr/>
          </p:nvSpPr>
          <p:spPr>
            <a:xfrm>
              <a:off x="386687" y="1873197"/>
              <a:ext cx="5132765" cy="1224001"/>
            </a:xfrm>
            <a:prstGeom prst="round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TextBox 36">
              <a:extLst>
                <a:ext uri="{FF2B5EF4-FFF2-40B4-BE49-F238E27FC236}">
                  <a16:creationId xmlns:a16="http://schemas.microsoft.com/office/drawing/2014/main" id="{DA2A1192-F0A2-4BC7-9266-F3190A86E146}"/>
                </a:ext>
              </a:extLst>
            </p:cNvPr>
            <p:cNvSpPr txBox="1"/>
            <p:nvPr/>
          </p:nvSpPr>
          <p:spPr>
            <a:xfrm>
              <a:off x="469308" y="1960651"/>
              <a:ext cx="5050144" cy="584775"/>
            </a:xfrm>
            <a:prstGeom prst="rect">
              <a:avLst/>
            </a:prstGeom>
            <a:noFill/>
          </p:spPr>
          <p:txBody>
            <a:bodyPr wrap="square" rtlCol="0">
              <a:spAutoFit/>
            </a:bodyPr>
            <a:lstStyle>
              <a:defPPr>
                <a:defRPr lang="en-US"/>
              </a:defPPr>
              <a:lvl1pPr>
                <a:spcBef>
                  <a:spcPts val="600"/>
                </a:spcBef>
                <a:defRPr>
                  <a:solidFill>
                    <a:schemeClr val="tx1">
                      <a:lumMod val="65000"/>
                      <a:lumOff val="35000"/>
                    </a:schemeClr>
                  </a:solidFill>
                  <a:cs typeface="Arial" panose="020B0604020202020204" pitchFamily="34" charset="0"/>
                </a:defRPr>
              </a:lvl1pPr>
            </a:lstStyle>
            <a:p>
              <a:r>
                <a:rPr lang="en-CA" sz="1600" dirty="0">
                  <a:latin typeface="Calibri Light" panose="020F0302020204030204" pitchFamily="34" charset="0"/>
                  <a:cs typeface="Calibri Light" panose="020F0302020204030204" pitchFamily="34" charset="0"/>
                </a:rPr>
                <a:t>Given a constant loading </a:t>
              </a:r>
              <a:r>
                <a:rPr lang="en-CA" sz="1600" i="1" dirty="0">
                  <a:latin typeface="Times New Roman" panose="02020603050405020304" pitchFamily="18" charset="0"/>
                  <a:cs typeface="Times New Roman" panose="02020603050405020304" pitchFamily="18" charset="0"/>
                </a:rPr>
                <a:t>F</a:t>
              </a:r>
              <a:r>
                <a:rPr lang="en-CA" sz="1600" dirty="0">
                  <a:latin typeface="Calibri Light" panose="020F0302020204030204" pitchFamily="34" charset="0"/>
                  <a:cs typeface="Calibri Light" panose="020F0302020204030204" pitchFamily="34" charset="0"/>
                </a:rPr>
                <a:t>, the a </a:t>
              </a:r>
              <a:r>
                <a:rPr lang="en-CA" sz="1600" i="1" dirty="0">
                  <a:latin typeface="Calibri Light" panose="020F0302020204030204" pitchFamily="34" charset="0"/>
                  <a:cs typeface="Calibri Light" panose="020F0302020204030204" pitchFamily="34" charset="0"/>
                </a:rPr>
                <a:t>non-trivial </a:t>
              </a:r>
              <a:r>
                <a:rPr lang="en-CA" sz="1600" dirty="0">
                  <a:latin typeface="Calibri Light" panose="020F0302020204030204" pitchFamily="34" charset="0"/>
                  <a:cs typeface="Calibri Light" panose="020F0302020204030204" pitchFamily="34" charset="0"/>
                </a:rPr>
                <a:t>steady-state is </a:t>
              </a:r>
              <a:r>
                <a:rPr lang="en-CA" sz="1600" i="1" dirty="0">
                  <a:latin typeface="Calibri Light" panose="020F0302020204030204" pitchFamily="34" charset="0"/>
                  <a:cs typeface="Calibri Light" panose="020F0302020204030204" pitchFamily="34" charset="0"/>
                </a:rPr>
                <a:t>stable</a:t>
              </a:r>
              <a:r>
                <a:rPr lang="en-CA" sz="1600" dirty="0">
                  <a:latin typeface="Calibri Light" panose="020F0302020204030204" pitchFamily="34" charset="0"/>
                  <a:cs typeface="Calibri Light" panose="020F0302020204030204" pitchFamily="34" charset="0"/>
                </a:rPr>
                <a:t> if and only if</a:t>
              </a:r>
            </a:p>
          </p:txBody>
        </p:sp>
        <p:pic>
          <p:nvPicPr>
            <p:cNvPr id="38" name="Picture 37" descr="\documentclass{article}&#10;\usepackage{amsmath}&#10;\pagestyle{empty}&#10;\begin{document}&#10;&#10;\begin{equation*}&#10;f(F) - \xi &lt; F &lt; 1&#10;\end{equation*}&#10;&#10;&#10;\end{document}" title="IguanaTex Bitmap Display">
              <a:extLst>
                <a:ext uri="{FF2B5EF4-FFF2-40B4-BE49-F238E27FC236}">
                  <a16:creationId xmlns:a16="http://schemas.microsoft.com/office/drawing/2014/main" id="{04C3DDC2-C4D5-4AC2-B917-C6EC346307AC}"/>
                </a:ext>
              </a:extLst>
            </p:cNvPr>
            <p:cNvPicPr>
              <a:picLocks noChangeAspect="1"/>
            </p:cNvPicPr>
            <p:nvPr>
              <p:custDataLst>
                <p:tags r:id="rId3"/>
              </p:custDataLst>
            </p:nvPr>
          </p:nvPicPr>
          <p:blipFill>
            <a:blip r:embed="rId9" cstate="screen">
              <a:extLst>
                <a:ext uri="{28A0092B-C50C-407E-A947-70E740481C1C}">
                  <a14:useLocalDpi xmlns:a14="http://schemas.microsoft.com/office/drawing/2010/main" val="0"/>
                </a:ext>
              </a:extLst>
            </a:blip>
            <a:stretch>
              <a:fillRect/>
            </a:stretch>
          </p:blipFill>
          <p:spPr>
            <a:xfrm>
              <a:off x="2158627" y="2719521"/>
              <a:ext cx="1555505" cy="203581"/>
            </a:xfrm>
            <a:prstGeom prst="rect">
              <a:avLst/>
            </a:prstGeom>
          </p:spPr>
        </p:pic>
      </p:grpSp>
    </p:spTree>
    <p:extLst>
      <p:ext uri="{BB962C8B-B14F-4D97-AF65-F5344CB8AC3E}">
        <p14:creationId xmlns:p14="http://schemas.microsoft.com/office/powerpoint/2010/main" val="2817972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Slide Number Placeholder 15">
            <a:extLst>
              <a:ext uri="{FF2B5EF4-FFF2-40B4-BE49-F238E27FC236}">
                <a16:creationId xmlns:a16="http://schemas.microsoft.com/office/drawing/2014/main" id="{C240F640-DBEC-4C92-A2A8-5DF147C4AA60}"/>
              </a:ext>
            </a:extLst>
          </p:cNvPr>
          <p:cNvSpPr>
            <a:spLocks noGrp="1"/>
          </p:cNvSpPr>
          <p:nvPr>
            <p:ph type="sldNum" sz="quarter" idx="12"/>
          </p:nvPr>
        </p:nvSpPr>
        <p:spPr/>
        <p:txBody>
          <a:bodyPr/>
          <a:lstStyle/>
          <a:p>
            <a:fld id="{9B875200-57B3-477B-9064-F0FD15C05931}" type="slidenum">
              <a:rPr lang="en-CA" smtClean="0"/>
              <a:t>18</a:t>
            </a:fld>
            <a:endParaRPr lang="en-CA" dirty="0"/>
          </a:p>
        </p:txBody>
      </p:sp>
      <p:sp>
        <p:nvSpPr>
          <p:cNvPr id="4" name="TextBox 3">
            <a:extLst>
              <a:ext uri="{FF2B5EF4-FFF2-40B4-BE49-F238E27FC236}">
                <a16:creationId xmlns:a16="http://schemas.microsoft.com/office/drawing/2014/main" id="{0681F14B-5DEB-4368-B324-0A6FBB97399B}"/>
              </a:ext>
            </a:extLst>
          </p:cNvPr>
          <p:cNvSpPr txBox="1"/>
          <p:nvPr/>
        </p:nvSpPr>
        <p:spPr>
          <a:xfrm>
            <a:off x="0" y="240227"/>
            <a:ext cx="7701279" cy="584775"/>
          </a:xfrm>
          <a:prstGeom prst="rect">
            <a:avLst/>
          </a:prstGeom>
          <a:noFill/>
        </p:spPr>
        <p:txBody>
          <a:bodyPr wrap="square" rtlCol="0">
            <a:spAutoFit/>
          </a:bodyPr>
          <a:lstStyle/>
          <a:p>
            <a:r>
              <a:rPr lang="en-US" sz="3200" dirty="0">
                <a:solidFill>
                  <a:schemeClr val="tx1">
                    <a:lumMod val="50000"/>
                    <a:lumOff val="50000"/>
                  </a:schemeClr>
                </a:solidFill>
                <a:latin typeface="+mj-lt"/>
              </a:rPr>
              <a:t>    individual edge</a:t>
            </a:r>
            <a:endParaRPr lang="en-CA" sz="3200" dirty="0">
              <a:solidFill>
                <a:schemeClr val="tx1">
                  <a:lumMod val="50000"/>
                  <a:lumOff val="50000"/>
                </a:schemeClr>
              </a:solidFill>
              <a:latin typeface="+mj-lt"/>
            </a:endParaRPr>
          </a:p>
        </p:txBody>
      </p:sp>
      <p:grpSp>
        <p:nvGrpSpPr>
          <p:cNvPr id="27" name="Group 26">
            <a:extLst>
              <a:ext uri="{FF2B5EF4-FFF2-40B4-BE49-F238E27FC236}">
                <a16:creationId xmlns:a16="http://schemas.microsoft.com/office/drawing/2014/main" id="{46F60BFB-1387-48CC-8C83-9776200A2B8F}"/>
              </a:ext>
            </a:extLst>
          </p:cNvPr>
          <p:cNvGrpSpPr/>
          <p:nvPr/>
        </p:nvGrpSpPr>
        <p:grpSpPr>
          <a:xfrm>
            <a:off x="6181770" y="1402053"/>
            <a:ext cx="2531601" cy="636658"/>
            <a:chOff x="5880482" y="1624558"/>
            <a:chExt cx="2531601" cy="636658"/>
          </a:xfrm>
        </p:grpSpPr>
        <p:cxnSp>
          <p:nvCxnSpPr>
            <p:cNvPr id="3" name="Straight Connector 2">
              <a:extLst>
                <a:ext uri="{FF2B5EF4-FFF2-40B4-BE49-F238E27FC236}">
                  <a16:creationId xmlns:a16="http://schemas.microsoft.com/office/drawing/2014/main" id="{2B8CCCD7-3C95-4711-AD3F-6FE500EB1297}"/>
                </a:ext>
              </a:extLst>
            </p:cNvPr>
            <p:cNvCxnSpPr/>
            <p:nvPr/>
          </p:nvCxnSpPr>
          <p:spPr>
            <a:xfrm>
              <a:off x="6473946" y="1932335"/>
              <a:ext cx="1150374" cy="0"/>
            </a:xfrm>
            <a:prstGeom prst="line">
              <a:avLst/>
            </a:prstGeom>
          </p:spPr>
          <p:style>
            <a:lnRef idx="3">
              <a:schemeClr val="dk1"/>
            </a:lnRef>
            <a:fillRef idx="0">
              <a:schemeClr val="dk1"/>
            </a:fillRef>
            <a:effectRef idx="2">
              <a:schemeClr val="dk1"/>
            </a:effectRef>
            <a:fontRef idx="minor">
              <a:schemeClr val="tx1"/>
            </a:fontRef>
          </p:style>
        </p:cxnSp>
        <p:sp>
          <p:nvSpPr>
            <p:cNvPr id="6" name="Oval 5">
              <a:extLst>
                <a:ext uri="{FF2B5EF4-FFF2-40B4-BE49-F238E27FC236}">
                  <a16:creationId xmlns:a16="http://schemas.microsoft.com/office/drawing/2014/main" id="{9CF9C4FB-D960-42F7-A05E-576271CC831F}"/>
                </a:ext>
              </a:extLst>
            </p:cNvPr>
            <p:cNvSpPr/>
            <p:nvPr/>
          </p:nvSpPr>
          <p:spPr>
            <a:xfrm>
              <a:off x="6414808" y="1873197"/>
              <a:ext cx="118276" cy="118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Times New Roman" panose="02020603050405020304" pitchFamily="18" charset="0"/>
                <a:cs typeface="Times New Roman" panose="02020603050405020304" pitchFamily="18" charset="0"/>
              </a:endParaRPr>
            </a:p>
          </p:txBody>
        </p:sp>
        <p:sp>
          <p:nvSpPr>
            <p:cNvPr id="9" name="Oval 8">
              <a:extLst>
                <a:ext uri="{FF2B5EF4-FFF2-40B4-BE49-F238E27FC236}">
                  <a16:creationId xmlns:a16="http://schemas.microsoft.com/office/drawing/2014/main" id="{498F1A0C-08F8-4C7D-84CB-B616263524C2}"/>
                </a:ext>
              </a:extLst>
            </p:cNvPr>
            <p:cNvSpPr/>
            <p:nvPr/>
          </p:nvSpPr>
          <p:spPr>
            <a:xfrm>
              <a:off x="7565182" y="1873197"/>
              <a:ext cx="118276" cy="118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Times New Roman" panose="02020603050405020304" pitchFamily="18"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id="{9A9A877D-CD16-475F-B888-DE4E00DE967A}"/>
                </a:ext>
              </a:extLst>
            </p:cNvPr>
            <p:cNvCxnSpPr>
              <a:cxnSpLocks/>
            </p:cNvCxnSpPr>
            <p:nvPr/>
          </p:nvCxnSpPr>
          <p:spPr>
            <a:xfrm flipH="1">
              <a:off x="6070824" y="1932335"/>
              <a:ext cx="403122" cy="0"/>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1548AA31-EF72-4287-B0E7-DCE7C590A224}"/>
                </a:ext>
              </a:extLst>
            </p:cNvPr>
            <p:cNvCxnSpPr>
              <a:cxnSpLocks/>
            </p:cNvCxnSpPr>
            <p:nvPr/>
          </p:nvCxnSpPr>
          <p:spPr>
            <a:xfrm>
              <a:off x="7624320" y="1932335"/>
              <a:ext cx="403122" cy="0"/>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94F029C2-0B66-4466-9451-85A8AFF0205A}"/>
                </a:ext>
              </a:extLst>
            </p:cNvPr>
            <p:cNvSpPr txBox="1"/>
            <p:nvPr/>
          </p:nvSpPr>
          <p:spPr>
            <a:xfrm>
              <a:off x="5880482" y="1624558"/>
              <a:ext cx="475188" cy="307777"/>
            </a:xfrm>
            <a:prstGeom prst="rect">
              <a:avLst/>
            </a:prstGeom>
            <a:noFill/>
          </p:spPr>
          <p:txBody>
            <a:bodyPr wrap="square" rtlCol="0">
              <a:spAutoFit/>
            </a:bodyPr>
            <a:lstStyle/>
            <a:p>
              <a:pPr>
                <a:spcBef>
                  <a:spcPts val="600"/>
                </a:spcBef>
              </a:pPr>
              <a:r>
                <a:rPr lang="en-CA" sz="1400" i="1" dirty="0">
                  <a:latin typeface="Times New Roman" panose="02020603050405020304" pitchFamily="18" charset="0"/>
                  <a:cs typeface="Times New Roman" panose="02020603050405020304" pitchFamily="18" charset="0"/>
                </a:rPr>
                <a:t>F</a:t>
              </a:r>
              <a:endParaRPr lang="en-CA" sz="14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4B2FD2C5-584E-4C7B-9DB2-5CA346C7DEED}"/>
                </a:ext>
              </a:extLst>
            </p:cNvPr>
            <p:cNvSpPr txBox="1"/>
            <p:nvPr/>
          </p:nvSpPr>
          <p:spPr>
            <a:xfrm>
              <a:off x="7936895" y="1624558"/>
              <a:ext cx="475188" cy="307777"/>
            </a:xfrm>
            <a:prstGeom prst="rect">
              <a:avLst/>
            </a:prstGeom>
            <a:noFill/>
          </p:spPr>
          <p:txBody>
            <a:bodyPr wrap="square" rtlCol="0">
              <a:spAutoFit/>
            </a:bodyPr>
            <a:lstStyle/>
            <a:p>
              <a:pPr>
                <a:spcBef>
                  <a:spcPts val="600"/>
                </a:spcBef>
              </a:pPr>
              <a:r>
                <a:rPr lang="en-CA" sz="1400" i="1" dirty="0">
                  <a:latin typeface="Times New Roman" panose="02020603050405020304" pitchFamily="18" charset="0"/>
                  <a:cs typeface="Times New Roman" panose="02020603050405020304" pitchFamily="18" charset="0"/>
                </a:rPr>
                <a:t>F</a:t>
              </a:r>
              <a:endParaRPr lang="en-CA" sz="1400"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1CEAA899-FBDF-4613-BEBC-B7CA7BFC600B}"/>
                </a:ext>
              </a:extLst>
            </p:cNvPr>
            <p:cNvSpPr txBox="1"/>
            <p:nvPr/>
          </p:nvSpPr>
          <p:spPr>
            <a:xfrm>
              <a:off x="6808932" y="1953439"/>
              <a:ext cx="475188" cy="307777"/>
            </a:xfrm>
            <a:prstGeom prst="rect">
              <a:avLst/>
            </a:prstGeom>
            <a:noFill/>
          </p:spPr>
          <p:txBody>
            <a:bodyPr wrap="square" rtlCol="0">
              <a:spAutoFit/>
            </a:bodyPr>
            <a:lstStyle/>
            <a:p>
              <a:pPr>
                <a:spcBef>
                  <a:spcPts val="600"/>
                </a:spcBef>
              </a:pPr>
              <a:r>
                <a:rPr lang="en-CA" sz="1400" i="1" dirty="0">
                  <a:latin typeface="Times New Roman" panose="02020603050405020304" pitchFamily="18" charset="0"/>
                  <a:cs typeface="Times New Roman" panose="02020603050405020304" pitchFamily="18" charset="0"/>
                </a:rPr>
                <a:t>l, M</a:t>
              </a:r>
              <a:endParaRPr lang="en-CA" sz="1400" dirty="0">
                <a:latin typeface="Times New Roman" panose="020206030504050203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59CA60B4-EECB-4570-83D2-39A5AD221262}"/>
              </a:ext>
            </a:extLst>
          </p:cNvPr>
          <p:cNvGrpSpPr/>
          <p:nvPr/>
        </p:nvGrpSpPr>
        <p:grpSpPr>
          <a:xfrm>
            <a:off x="428703" y="2421998"/>
            <a:ext cx="8086647" cy="3163046"/>
            <a:chOff x="439953" y="3252420"/>
            <a:chExt cx="8086647" cy="3163046"/>
          </a:xfrm>
        </p:grpSpPr>
        <p:pic>
          <p:nvPicPr>
            <p:cNvPr id="19" name="Picture 18">
              <a:extLst>
                <a:ext uri="{FF2B5EF4-FFF2-40B4-BE49-F238E27FC236}">
                  <a16:creationId xmlns:a16="http://schemas.microsoft.com/office/drawing/2014/main" id="{5BB2F693-9760-4516-8656-72023D4B0FA7}"/>
                </a:ext>
              </a:extLst>
            </p:cNvPr>
            <p:cNvPicPr>
              <a:picLocks noChangeAspect="1"/>
            </p:cNvPicPr>
            <p:nvPr/>
          </p:nvPicPr>
          <p:blipFill>
            <a:blip r:embed="rId3"/>
            <a:stretch>
              <a:fillRect/>
            </a:stretch>
          </p:blipFill>
          <p:spPr>
            <a:xfrm>
              <a:off x="5646600" y="3693001"/>
              <a:ext cx="2880000" cy="2592000"/>
            </a:xfrm>
            <a:prstGeom prst="rect">
              <a:avLst/>
            </a:prstGeom>
          </p:spPr>
        </p:pic>
        <p:pic>
          <p:nvPicPr>
            <p:cNvPr id="15" name="Picture 14">
              <a:extLst>
                <a:ext uri="{FF2B5EF4-FFF2-40B4-BE49-F238E27FC236}">
                  <a16:creationId xmlns:a16="http://schemas.microsoft.com/office/drawing/2014/main" id="{1BC41711-9A7E-4877-9444-FE530E295CEA}"/>
                </a:ext>
              </a:extLst>
            </p:cNvPr>
            <p:cNvPicPr>
              <a:picLocks noChangeAspect="1"/>
            </p:cNvPicPr>
            <p:nvPr/>
          </p:nvPicPr>
          <p:blipFill rotWithShape="1">
            <a:blip r:embed="rId4"/>
            <a:srcRect r="11217"/>
            <a:stretch/>
          </p:blipFill>
          <p:spPr>
            <a:xfrm>
              <a:off x="3259304" y="3693001"/>
              <a:ext cx="2556952" cy="2592000"/>
            </a:xfrm>
            <a:prstGeom prst="rect">
              <a:avLst/>
            </a:prstGeom>
          </p:spPr>
        </p:pic>
        <p:pic>
          <p:nvPicPr>
            <p:cNvPr id="8" name="Picture 7">
              <a:extLst>
                <a:ext uri="{FF2B5EF4-FFF2-40B4-BE49-F238E27FC236}">
                  <a16:creationId xmlns:a16="http://schemas.microsoft.com/office/drawing/2014/main" id="{BE7B8985-A5DA-48B1-B5E7-525729ECA682}"/>
                </a:ext>
              </a:extLst>
            </p:cNvPr>
            <p:cNvPicPr>
              <a:picLocks noChangeAspect="1"/>
            </p:cNvPicPr>
            <p:nvPr/>
          </p:nvPicPr>
          <p:blipFill>
            <a:blip r:embed="rId5"/>
            <a:stretch>
              <a:fillRect/>
            </a:stretch>
          </p:blipFill>
          <p:spPr>
            <a:xfrm>
              <a:off x="549684" y="3693001"/>
              <a:ext cx="2880000" cy="2592000"/>
            </a:xfrm>
            <a:prstGeom prst="rect">
              <a:avLst/>
            </a:prstGeom>
          </p:spPr>
        </p:pic>
        <p:sp>
          <p:nvSpPr>
            <p:cNvPr id="30" name="TextBox 29">
              <a:extLst>
                <a:ext uri="{FF2B5EF4-FFF2-40B4-BE49-F238E27FC236}">
                  <a16:creationId xmlns:a16="http://schemas.microsoft.com/office/drawing/2014/main" id="{54C5EFE4-F92B-4894-8BD8-1EE8EF2781A6}"/>
                </a:ext>
              </a:extLst>
            </p:cNvPr>
            <p:cNvSpPr txBox="1"/>
            <p:nvPr/>
          </p:nvSpPr>
          <p:spPr>
            <a:xfrm>
              <a:off x="7109682" y="6107689"/>
              <a:ext cx="337889" cy="307777"/>
            </a:xfrm>
            <a:prstGeom prst="rect">
              <a:avLst/>
            </a:prstGeom>
            <a:solidFill>
              <a:schemeClr val="bg1"/>
            </a:solidFill>
          </p:spPr>
          <p:txBody>
            <a:bodyPr wrap="square" rtlCol="0">
              <a:spAutoFit/>
            </a:bodyPr>
            <a:lstStyle/>
            <a:p>
              <a:r>
                <a:rPr lang="en-CA" sz="1400" i="1" dirty="0">
                  <a:solidFill>
                    <a:schemeClr val="bg1">
                      <a:lumMod val="50000"/>
                    </a:schemeClr>
                  </a:solidFill>
                  <a:latin typeface="Times New Roman" panose="02020603050405020304" pitchFamily="18" charset="0"/>
                  <a:cs typeface="Times New Roman" panose="02020603050405020304" pitchFamily="18" charset="0"/>
                </a:rPr>
                <a:t>l</a:t>
              </a:r>
            </a:p>
          </p:txBody>
        </p:sp>
        <p:sp>
          <p:nvSpPr>
            <p:cNvPr id="28" name="TextBox 27">
              <a:extLst>
                <a:ext uri="{FF2B5EF4-FFF2-40B4-BE49-F238E27FC236}">
                  <a16:creationId xmlns:a16="http://schemas.microsoft.com/office/drawing/2014/main" id="{940DB534-A84C-4D73-9002-79ADF4DA6608}"/>
                </a:ext>
              </a:extLst>
            </p:cNvPr>
            <p:cNvSpPr txBox="1"/>
            <p:nvPr/>
          </p:nvSpPr>
          <p:spPr>
            <a:xfrm>
              <a:off x="4454240" y="6060332"/>
              <a:ext cx="337889" cy="307777"/>
            </a:xfrm>
            <a:prstGeom prst="rect">
              <a:avLst/>
            </a:prstGeom>
            <a:solidFill>
              <a:schemeClr val="bg1"/>
            </a:solidFill>
          </p:spPr>
          <p:txBody>
            <a:bodyPr wrap="square" rtlCol="0">
              <a:spAutoFit/>
            </a:bodyPr>
            <a:lstStyle/>
            <a:p>
              <a:pPr algn="r"/>
              <a:r>
                <a:rPr lang="en-CA" sz="1400" i="1" dirty="0">
                  <a:solidFill>
                    <a:schemeClr val="bg1">
                      <a:lumMod val="50000"/>
                    </a:schemeClr>
                  </a:solidFill>
                  <a:latin typeface="Times New Roman" panose="02020603050405020304" pitchFamily="18" charset="0"/>
                  <a:cs typeface="Times New Roman" panose="02020603050405020304" pitchFamily="18" charset="0"/>
                </a:rPr>
                <a:t>l</a:t>
              </a:r>
            </a:p>
          </p:txBody>
        </p:sp>
        <p:sp>
          <p:nvSpPr>
            <p:cNvPr id="2" name="TextBox 1">
              <a:extLst>
                <a:ext uri="{FF2B5EF4-FFF2-40B4-BE49-F238E27FC236}">
                  <a16:creationId xmlns:a16="http://schemas.microsoft.com/office/drawing/2014/main" id="{7C22EB67-CE60-447A-8FCF-D22B4AD19F70}"/>
                </a:ext>
              </a:extLst>
            </p:cNvPr>
            <p:cNvSpPr txBox="1"/>
            <p:nvPr/>
          </p:nvSpPr>
          <p:spPr>
            <a:xfrm>
              <a:off x="1989683" y="6052457"/>
              <a:ext cx="337889" cy="307777"/>
            </a:xfrm>
            <a:prstGeom prst="rect">
              <a:avLst/>
            </a:prstGeom>
            <a:solidFill>
              <a:schemeClr val="bg1"/>
            </a:solidFill>
          </p:spPr>
          <p:txBody>
            <a:bodyPr wrap="square" rtlCol="0">
              <a:spAutoFit/>
            </a:bodyPr>
            <a:lstStyle/>
            <a:p>
              <a:r>
                <a:rPr lang="en-CA" sz="1400" i="1" dirty="0">
                  <a:solidFill>
                    <a:schemeClr val="bg1">
                      <a:lumMod val="50000"/>
                    </a:schemeClr>
                  </a:solidFill>
                  <a:latin typeface="Times New Roman" panose="02020603050405020304" pitchFamily="18" charset="0"/>
                  <a:cs typeface="Times New Roman" panose="02020603050405020304" pitchFamily="18" charset="0"/>
                </a:rPr>
                <a:t>l</a:t>
              </a:r>
            </a:p>
          </p:txBody>
        </p:sp>
        <p:sp>
          <p:nvSpPr>
            <p:cNvPr id="33" name="TextBox 32">
              <a:extLst>
                <a:ext uri="{FF2B5EF4-FFF2-40B4-BE49-F238E27FC236}">
                  <a16:creationId xmlns:a16="http://schemas.microsoft.com/office/drawing/2014/main" id="{D3C88FC0-8C42-4C59-90AB-D2C5507F3C85}"/>
                </a:ext>
              </a:extLst>
            </p:cNvPr>
            <p:cNvSpPr txBox="1"/>
            <p:nvPr/>
          </p:nvSpPr>
          <p:spPr>
            <a:xfrm>
              <a:off x="7037704" y="3252420"/>
              <a:ext cx="831482" cy="307777"/>
            </a:xfrm>
            <a:prstGeom prst="rect">
              <a:avLst/>
            </a:prstGeom>
            <a:noFill/>
          </p:spPr>
          <p:txBody>
            <a:bodyPr wrap="square" rtlCol="0">
              <a:spAutoFit/>
            </a:bodyPr>
            <a:lstStyle/>
            <a:p>
              <a:pPr>
                <a:spcBef>
                  <a:spcPts val="600"/>
                </a:spcBef>
              </a:pPr>
              <a:r>
                <a:rPr lang="en-CA" sz="1400" i="1" dirty="0">
                  <a:solidFill>
                    <a:schemeClr val="bg1">
                      <a:lumMod val="50000"/>
                    </a:schemeClr>
                  </a:solidFill>
                  <a:latin typeface="Times New Roman" panose="02020603050405020304" pitchFamily="18" charset="0"/>
                  <a:cs typeface="Times New Roman" panose="02020603050405020304" pitchFamily="18" charset="0"/>
                </a:rPr>
                <a:t>F</a:t>
              </a:r>
              <a:r>
                <a:rPr lang="en-CA" sz="1400" dirty="0">
                  <a:solidFill>
                    <a:schemeClr val="bg1">
                      <a:lumMod val="50000"/>
                    </a:schemeClr>
                  </a:solidFill>
                  <a:latin typeface="Times New Roman" panose="02020603050405020304" pitchFamily="18" charset="0"/>
                  <a:cs typeface="Times New Roman" panose="02020603050405020304" pitchFamily="18" charset="0"/>
                </a:rPr>
                <a:t> &gt; 1</a:t>
              </a:r>
            </a:p>
          </p:txBody>
        </p:sp>
        <p:sp>
          <p:nvSpPr>
            <p:cNvPr id="32" name="TextBox 31">
              <a:extLst>
                <a:ext uri="{FF2B5EF4-FFF2-40B4-BE49-F238E27FC236}">
                  <a16:creationId xmlns:a16="http://schemas.microsoft.com/office/drawing/2014/main" id="{BD0F7EF9-477B-4C87-A920-E81BBD6B3536}"/>
                </a:ext>
              </a:extLst>
            </p:cNvPr>
            <p:cNvSpPr txBox="1"/>
            <p:nvPr/>
          </p:nvSpPr>
          <p:spPr>
            <a:xfrm>
              <a:off x="4440538" y="3252421"/>
              <a:ext cx="831482" cy="307777"/>
            </a:xfrm>
            <a:prstGeom prst="rect">
              <a:avLst/>
            </a:prstGeom>
            <a:noFill/>
          </p:spPr>
          <p:txBody>
            <a:bodyPr wrap="square" rtlCol="0">
              <a:spAutoFit/>
            </a:bodyPr>
            <a:lstStyle/>
            <a:p>
              <a:pPr>
                <a:spcBef>
                  <a:spcPts val="600"/>
                </a:spcBef>
              </a:pPr>
              <a:r>
                <a:rPr lang="en-CA" sz="1400" i="1" dirty="0">
                  <a:solidFill>
                    <a:schemeClr val="bg1">
                      <a:lumMod val="50000"/>
                    </a:schemeClr>
                  </a:solidFill>
                  <a:latin typeface="Times New Roman" panose="02020603050405020304" pitchFamily="18" charset="0"/>
                  <a:cs typeface="Times New Roman" panose="02020603050405020304" pitchFamily="18" charset="0"/>
                </a:rPr>
                <a:t>F</a:t>
              </a:r>
              <a:r>
                <a:rPr lang="en-CA" sz="1400" dirty="0">
                  <a:solidFill>
                    <a:schemeClr val="bg1">
                      <a:lumMod val="50000"/>
                    </a:schemeClr>
                  </a:solidFill>
                  <a:latin typeface="Times New Roman" panose="02020603050405020304" pitchFamily="18" charset="0"/>
                  <a:cs typeface="Times New Roman" panose="02020603050405020304" pitchFamily="18" charset="0"/>
                </a:rPr>
                <a:t> = 1</a:t>
              </a:r>
            </a:p>
          </p:txBody>
        </p:sp>
        <p:sp>
          <p:nvSpPr>
            <p:cNvPr id="31" name="TextBox 30">
              <a:extLst>
                <a:ext uri="{FF2B5EF4-FFF2-40B4-BE49-F238E27FC236}">
                  <a16:creationId xmlns:a16="http://schemas.microsoft.com/office/drawing/2014/main" id="{D5C22383-CD70-41D9-B2A3-0DB2A25F1FC1}"/>
                </a:ext>
              </a:extLst>
            </p:cNvPr>
            <p:cNvSpPr txBox="1"/>
            <p:nvPr/>
          </p:nvSpPr>
          <p:spPr>
            <a:xfrm>
              <a:off x="1911831" y="3254291"/>
              <a:ext cx="831482" cy="307777"/>
            </a:xfrm>
            <a:prstGeom prst="rect">
              <a:avLst/>
            </a:prstGeom>
            <a:noFill/>
          </p:spPr>
          <p:txBody>
            <a:bodyPr wrap="square" rtlCol="0">
              <a:spAutoFit/>
            </a:bodyPr>
            <a:lstStyle/>
            <a:p>
              <a:pPr>
                <a:spcBef>
                  <a:spcPts val="600"/>
                </a:spcBef>
              </a:pPr>
              <a:r>
                <a:rPr lang="en-CA" sz="1400" i="1" dirty="0">
                  <a:solidFill>
                    <a:schemeClr val="bg1">
                      <a:lumMod val="50000"/>
                    </a:schemeClr>
                  </a:solidFill>
                  <a:latin typeface="Times New Roman" panose="02020603050405020304" pitchFamily="18" charset="0"/>
                  <a:cs typeface="Times New Roman" panose="02020603050405020304" pitchFamily="18" charset="0"/>
                </a:rPr>
                <a:t>F</a:t>
              </a:r>
              <a:r>
                <a:rPr lang="en-CA" sz="1400" dirty="0">
                  <a:solidFill>
                    <a:schemeClr val="bg1">
                      <a:lumMod val="50000"/>
                    </a:schemeClr>
                  </a:solidFill>
                  <a:latin typeface="Times New Roman" panose="02020603050405020304" pitchFamily="18" charset="0"/>
                  <a:cs typeface="Times New Roman" panose="02020603050405020304" pitchFamily="18" charset="0"/>
                </a:rPr>
                <a:t> &lt; 1</a:t>
              </a:r>
            </a:p>
          </p:txBody>
        </p:sp>
        <p:sp>
          <p:nvSpPr>
            <p:cNvPr id="34" name="TextBox 33">
              <a:extLst>
                <a:ext uri="{FF2B5EF4-FFF2-40B4-BE49-F238E27FC236}">
                  <a16:creationId xmlns:a16="http://schemas.microsoft.com/office/drawing/2014/main" id="{6F24719D-1EA1-40A8-9679-58AEB39B8365}"/>
                </a:ext>
              </a:extLst>
            </p:cNvPr>
            <p:cNvSpPr txBox="1"/>
            <p:nvPr/>
          </p:nvSpPr>
          <p:spPr>
            <a:xfrm rot="16200000">
              <a:off x="171578" y="4667339"/>
              <a:ext cx="844528" cy="307777"/>
            </a:xfrm>
            <a:prstGeom prst="rect">
              <a:avLst/>
            </a:prstGeom>
            <a:solidFill>
              <a:schemeClr val="bg1"/>
            </a:solidFill>
          </p:spPr>
          <p:txBody>
            <a:bodyPr wrap="square" rtlCol="0">
              <a:spAutoFit/>
            </a:bodyPr>
            <a:lstStyle/>
            <a:p>
              <a:r>
                <a:rPr lang="en-CA" sz="1400" i="1" dirty="0">
                  <a:solidFill>
                    <a:schemeClr val="bg1">
                      <a:lumMod val="50000"/>
                    </a:schemeClr>
                  </a:solidFill>
                  <a:latin typeface="Times New Roman" panose="02020603050405020304" pitchFamily="18" charset="0"/>
                  <a:cs typeface="Times New Roman" panose="02020603050405020304" pitchFamily="18" charset="0"/>
                </a:rPr>
                <a:t>M = ml</a:t>
              </a:r>
            </a:p>
          </p:txBody>
        </p:sp>
      </p:grpSp>
      <p:pic>
        <p:nvPicPr>
          <p:cNvPr id="35" name="Picture 34" descr="\documentclass{article}&#10;\usepackage{amsmath,amsfonts,amssymb,amsthm}&#10;\pagestyle{empty}&#10;\begin{document}&#10;&#10;\begin{equation*}&#10;M = ml&#10;\end{equation*}&#10;&#10;&#10;\end{document}" title="IguanaTex Bitmap Display">
            <a:extLst>
              <a:ext uri="{FF2B5EF4-FFF2-40B4-BE49-F238E27FC236}">
                <a16:creationId xmlns:a16="http://schemas.microsoft.com/office/drawing/2014/main" id="{EA039FE7-386B-4F04-923E-4EF70F55F356}"/>
              </a:ext>
            </a:extLst>
          </p:cNvPr>
          <p:cNvPicPr>
            <a:picLocks noChangeAspect="1"/>
          </p:cNvPicPr>
          <p:nvPr>
            <p:custDataLst>
              <p:tags r:id="rId1"/>
            </p:custDataLst>
          </p:nvPr>
        </p:nvPicPr>
        <p:blipFill>
          <a:blip r:embed="rId6" cstate="screen">
            <a:extLst>
              <a:ext uri="{28A0092B-C50C-407E-A947-70E740481C1C}">
                <a14:useLocalDpi xmlns:a14="http://schemas.microsoft.com/office/drawing/2010/main" val="0"/>
              </a:ext>
            </a:extLst>
          </a:blip>
          <a:stretch>
            <a:fillRect/>
          </a:stretch>
        </p:blipFill>
        <p:spPr>
          <a:xfrm>
            <a:off x="7026454" y="990835"/>
            <a:ext cx="711924" cy="142629"/>
          </a:xfrm>
          <a:prstGeom prst="rect">
            <a:avLst/>
          </a:prstGeom>
        </p:spPr>
      </p:pic>
    </p:spTree>
    <p:extLst>
      <p:ext uri="{BB962C8B-B14F-4D97-AF65-F5344CB8AC3E}">
        <p14:creationId xmlns:p14="http://schemas.microsoft.com/office/powerpoint/2010/main" val="24322506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Slide Number Placeholder 15">
            <a:extLst>
              <a:ext uri="{FF2B5EF4-FFF2-40B4-BE49-F238E27FC236}">
                <a16:creationId xmlns:a16="http://schemas.microsoft.com/office/drawing/2014/main" id="{C240F640-DBEC-4C92-A2A8-5DF147C4AA60}"/>
              </a:ext>
            </a:extLst>
          </p:cNvPr>
          <p:cNvSpPr>
            <a:spLocks noGrp="1"/>
          </p:cNvSpPr>
          <p:nvPr>
            <p:ph type="sldNum" sz="quarter" idx="12"/>
          </p:nvPr>
        </p:nvSpPr>
        <p:spPr/>
        <p:txBody>
          <a:bodyPr/>
          <a:lstStyle/>
          <a:p>
            <a:fld id="{9B875200-57B3-477B-9064-F0FD15C05931}" type="slidenum">
              <a:rPr lang="en-CA" smtClean="0"/>
              <a:t>19</a:t>
            </a:fld>
            <a:endParaRPr lang="en-CA" dirty="0"/>
          </a:p>
        </p:txBody>
      </p:sp>
      <p:sp>
        <p:nvSpPr>
          <p:cNvPr id="4" name="TextBox 3">
            <a:extLst>
              <a:ext uri="{FF2B5EF4-FFF2-40B4-BE49-F238E27FC236}">
                <a16:creationId xmlns:a16="http://schemas.microsoft.com/office/drawing/2014/main" id="{0681F14B-5DEB-4368-B324-0A6FBB97399B}"/>
              </a:ext>
            </a:extLst>
          </p:cNvPr>
          <p:cNvSpPr txBox="1"/>
          <p:nvPr/>
        </p:nvSpPr>
        <p:spPr>
          <a:xfrm>
            <a:off x="0" y="240227"/>
            <a:ext cx="7701279" cy="584775"/>
          </a:xfrm>
          <a:prstGeom prst="rect">
            <a:avLst/>
          </a:prstGeom>
          <a:noFill/>
        </p:spPr>
        <p:txBody>
          <a:bodyPr wrap="square" rtlCol="0">
            <a:spAutoFit/>
          </a:bodyPr>
          <a:lstStyle/>
          <a:p>
            <a:r>
              <a:rPr lang="en-US" sz="3200" dirty="0">
                <a:solidFill>
                  <a:schemeClr val="tx1">
                    <a:lumMod val="50000"/>
                    <a:lumOff val="50000"/>
                  </a:schemeClr>
                </a:solidFill>
                <a:latin typeface="+mj-lt"/>
              </a:rPr>
              <a:t>    assembly of cells</a:t>
            </a:r>
            <a:endParaRPr lang="en-CA" sz="3200" dirty="0">
              <a:solidFill>
                <a:schemeClr val="tx1">
                  <a:lumMod val="50000"/>
                  <a:lumOff val="50000"/>
                </a:schemeClr>
              </a:solidFill>
              <a:latin typeface="+mj-lt"/>
            </a:endParaRPr>
          </a:p>
        </p:txBody>
      </p:sp>
      <p:pic>
        <p:nvPicPr>
          <p:cNvPr id="39" name="Picture 38" descr="\documentclass{article}&#10;\usepackage{amsmath}&#10;\pagestyle{empty}&#10;\begin{document}&#10;&#10;\begin{equation*}&#10;\eta\dot{\mathbf{x}}_i = \mathbf{f}_i = \sum_j \mathbf{F}_{ij} + \sum_{\alpha} \mathbf{P}_{i\alpha}&#10;\end{equation*}&#10;&#10;&#10;\end{document}" title="IguanaTex Bitmap Display">
            <a:extLst>
              <a:ext uri="{FF2B5EF4-FFF2-40B4-BE49-F238E27FC236}">
                <a16:creationId xmlns:a16="http://schemas.microsoft.com/office/drawing/2014/main" id="{F3161982-8C74-4AEE-8064-9949ED5F423B}"/>
              </a:ext>
            </a:extLst>
          </p:cNvPr>
          <p:cNvPicPr>
            <a:picLocks noChangeAspect="1"/>
          </p:cNvPicPr>
          <p:nvPr>
            <p:custDataLst>
              <p:tags r:id="rId1"/>
            </p:custDataLst>
          </p:nvPr>
        </p:nvPicPr>
        <p:blipFill>
          <a:blip r:embed="rId7" cstate="screen">
            <a:extLst>
              <a:ext uri="{28A0092B-C50C-407E-A947-70E740481C1C}">
                <a14:useLocalDpi xmlns:a14="http://schemas.microsoft.com/office/drawing/2010/main" val="0"/>
              </a:ext>
            </a:extLst>
          </a:blip>
          <a:stretch>
            <a:fillRect/>
          </a:stretch>
        </p:blipFill>
        <p:spPr>
          <a:xfrm>
            <a:off x="1830276" y="5767302"/>
            <a:ext cx="2471010" cy="460800"/>
          </a:xfrm>
          <a:prstGeom prst="rect">
            <a:avLst/>
          </a:prstGeom>
        </p:spPr>
      </p:pic>
      <p:sp>
        <p:nvSpPr>
          <p:cNvPr id="46" name="TextBox 45">
            <a:extLst>
              <a:ext uri="{FF2B5EF4-FFF2-40B4-BE49-F238E27FC236}">
                <a16:creationId xmlns:a16="http://schemas.microsoft.com/office/drawing/2014/main" id="{995E7886-606F-4CA6-A97B-461798183660}"/>
              </a:ext>
            </a:extLst>
          </p:cNvPr>
          <p:cNvSpPr txBox="1"/>
          <p:nvPr/>
        </p:nvSpPr>
        <p:spPr>
          <a:xfrm>
            <a:off x="607574" y="1529004"/>
            <a:ext cx="4455089" cy="4216539"/>
          </a:xfrm>
          <a:prstGeom prst="rect">
            <a:avLst/>
          </a:prstGeom>
          <a:noFill/>
        </p:spPr>
        <p:txBody>
          <a:bodyPr wrap="square" rtlCol="0">
            <a:spAutoFit/>
          </a:bodyPr>
          <a:lstStyle/>
          <a:p>
            <a:pPr marL="285750" indent="-285750">
              <a:spcBef>
                <a:spcPts val="600"/>
              </a:spcBef>
              <a:buFont typeface="Courier New" panose="02070309020205020404" pitchFamily="49" charset="0"/>
              <a:buChar char="o"/>
            </a:pPr>
            <a:r>
              <a:rPr lang="en-CA" sz="1600" dirty="0">
                <a:solidFill>
                  <a:schemeClr val="tx1">
                    <a:lumMod val="65000"/>
                    <a:lumOff val="35000"/>
                  </a:schemeClr>
                </a:solidFill>
                <a:cs typeface="Arial" panose="020B0604020202020204" pitchFamily="34" charset="0"/>
              </a:rPr>
              <a:t>Short-time elasticity</a:t>
            </a:r>
          </a:p>
          <a:p>
            <a:pPr marL="285750" indent="-285750">
              <a:spcBef>
                <a:spcPts val="600"/>
              </a:spcBef>
              <a:buFont typeface="Courier New" panose="02070309020205020404" pitchFamily="49" charset="0"/>
              <a:buChar char="o"/>
            </a:pPr>
            <a:endParaRPr lang="en-CA" sz="1600" dirty="0">
              <a:solidFill>
                <a:schemeClr val="tx1">
                  <a:lumMod val="65000"/>
                  <a:lumOff val="35000"/>
                </a:schemeClr>
              </a:solidFill>
              <a:cs typeface="Arial" panose="020B0604020202020204" pitchFamily="34" charset="0"/>
            </a:endParaRPr>
          </a:p>
          <a:p>
            <a:pPr marL="285750" indent="-285750">
              <a:spcBef>
                <a:spcPts val="600"/>
              </a:spcBef>
              <a:buFont typeface="Courier New" panose="02070309020205020404" pitchFamily="49" charset="0"/>
              <a:buChar char="o"/>
            </a:pPr>
            <a:endParaRPr lang="en-CA" sz="1600" dirty="0">
              <a:solidFill>
                <a:schemeClr val="tx1">
                  <a:lumMod val="65000"/>
                  <a:lumOff val="35000"/>
                </a:schemeClr>
              </a:solidFill>
              <a:cs typeface="Arial" panose="020B0604020202020204" pitchFamily="34" charset="0"/>
            </a:endParaRPr>
          </a:p>
          <a:p>
            <a:pPr marL="285750" indent="-285750">
              <a:spcBef>
                <a:spcPts val="600"/>
              </a:spcBef>
              <a:buFont typeface="Courier New" panose="02070309020205020404" pitchFamily="49" charset="0"/>
              <a:buChar char="o"/>
            </a:pPr>
            <a:r>
              <a:rPr lang="en-CA" sz="1600" dirty="0">
                <a:solidFill>
                  <a:schemeClr val="tx1">
                    <a:lumMod val="65000"/>
                    <a:lumOff val="35000"/>
                  </a:schemeClr>
                </a:solidFill>
                <a:cs typeface="Arial" panose="020B0604020202020204" pitchFamily="34" charset="0"/>
              </a:rPr>
              <a:t>Long-time yielding and active contraction</a:t>
            </a:r>
          </a:p>
          <a:p>
            <a:pPr marL="285750" indent="-285750">
              <a:spcBef>
                <a:spcPts val="600"/>
              </a:spcBef>
              <a:buFont typeface="Courier New" panose="02070309020205020404" pitchFamily="49" charset="0"/>
              <a:buChar char="o"/>
            </a:pPr>
            <a:endParaRPr lang="en-CA" sz="1600" dirty="0">
              <a:solidFill>
                <a:schemeClr val="tx1">
                  <a:lumMod val="65000"/>
                  <a:lumOff val="35000"/>
                </a:schemeClr>
              </a:solidFill>
              <a:cs typeface="Arial" panose="020B0604020202020204" pitchFamily="34" charset="0"/>
            </a:endParaRPr>
          </a:p>
          <a:p>
            <a:pPr marL="285750" indent="-285750">
              <a:spcBef>
                <a:spcPts val="600"/>
              </a:spcBef>
              <a:buFont typeface="Courier New" panose="02070309020205020404" pitchFamily="49" charset="0"/>
              <a:buChar char="o"/>
            </a:pPr>
            <a:endParaRPr lang="en-CA" sz="1600" dirty="0">
              <a:solidFill>
                <a:schemeClr val="tx1">
                  <a:lumMod val="65000"/>
                  <a:lumOff val="35000"/>
                </a:schemeClr>
              </a:solidFill>
              <a:cs typeface="Arial" panose="020B0604020202020204" pitchFamily="34" charset="0"/>
            </a:endParaRPr>
          </a:p>
          <a:p>
            <a:pPr marL="285750" indent="-285750">
              <a:spcBef>
                <a:spcPts val="600"/>
              </a:spcBef>
              <a:buFont typeface="Courier New" panose="02070309020205020404" pitchFamily="49" charset="0"/>
              <a:buChar char="o"/>
            </a:pPr>
            <a:endParaRPr lang="en-CA" sz="1600" dirty="0">
              <a:solidFill>
                <a:schemeClr val="tx1">
                  <a:lumMod val="65000"/>
                  <a:lumOff val="35000"/>
                </a:schemeClr>
              </a:solidFill>
              <a:cs typeface="Arial" panose="020B0604020202020204" pitchFamily="34" charset="0"/>
            </a:endParaRPr>
          </a:p>
          <a:p>
            <a:pPr marL="285750" indent="-285750">
              <a:spcBef>
                <a:spcPts val="600"/>
              </a:spcBef>
              <a:buFont typeface="Courier New" panose="02070309020205020404" pitchFamily="49" charset="0"/>
              <a:buChar char="o"/>
            </a:pPr>
            <a:r>
              <a:rPr lang="en-CA" sz="1600" dirty="0">
                <a:solidFill>
                  <a:schemeClr val="tx1">
                    <a:lumMod val="65000"/>
                    <a:lumOff val="35000"/>
                  </a:schemeClr>
                </a:solidFill>
                <a:cs typeface="Arial" panose="020B0604020202020204" pitchFamily="34" charset="0"/>
              </a:rPr>
              <a:t>Myosin kinetics</a:t>
            </a:r>
          </a:p>
          <a:p>
            <a:pPr marL="285750" indent="-285750">
              <a:spcBef>
                <a:spcPts val="600"/>
              </a:spcBef>
              <a:buFont typeface="Courier New" panose="02070309020205020404" pitchFamily="49" charset="0"/>
              <a:buChar char="o"/>
            </a:pPr>
            <a:endParaRPr lang="en-CA" sz="1600" dirty="0">
              <a:solidFill>
                <a:schemeClr val="tx1">
                  <a:lumMod val="65000"/>
                  <a:lumOff val="35000"/>
                </a:schemeClr>
              </a:solidFill>
              <a:cs typeface="Arial" panose="020B0604020202020204" pitchFamily="34" charset="0"/>
            </a:endParaRPr>
          </a:p>
          <a:p>
            <a:pPr marL="285750" indent="-285750">
              <a:spcBef>
                <a:spcPts val="600"/>
              </a:spcBef>
              <a:buFont typeface="Courier New" panose="02070309020205020404" pitchFamily="49" charset="0"/>
              <a:buChar char="o"/>
            </a:pPr>
            <a:endParaRPr lang="en-CA" sz="1600" dirty="0">
              <a:solidFill>
                <a:schemeClr val="tx1">
                  <a:lumMod val="65000"/>
                  <a:lumOff val="35000"/>
                </a:schemeClr>
              </a:solidFill>
              <a:cs typeface="Arial" panose="020B0604020202020204" pitchFamily="34" charset="0"/>
            </a:endParaRPr>
          </a:p>
          <a:p>
            <a:pPr marL="285750" indent="-285750">
              <a:spcBef>
                <a:spcPts val="600"/>
              </a:spcBef>
              <a:buFont typeface="Courier New" panose="02070309020205020404" pitchFamily="49" charset="0"/>
              <a:buChar char="o"/>
            </a:pPr>
            <a:endParaRPr lang="en-CA" sz="1600" dirty="0">
              <a:solidFill>
                <a:schemeClr val="tx1">
                  <a:lumMod val="65000"/>
                  <a:lumOff val="35000"/>
                </a:schemeClr>
              </a:solidFill>
              <a:cs typeface="Arial" panose="020B0604020202020204" pitchFamily="34" charset="0"/>
            </a:endParaRPr>
          </a:p>
          <a:p>
            <a:pPr marL="285750" indent="-285750">
              <a:spcBef>
                <a:spcPts val="600"/>
              </a:spcBef>
              <a:buFont typeface="Courier New" panose="02070309020205020404" pitchFamily="49" charset="0"/>
              <a:buChar char="o"/>
            </a:pPr>
            <a:endParaRPr lang="en-CA" sz="1600" dirty="0">
              <a:solidFill>
                <a:schemeClr val="tx1">
                  <a:lumMod val="65000"/>
                  <a:lumOff val="35000"/>
                </a:schemeClr>
              </a:solidFill>
              <a:cs typeface="Arial" panose="020B0604020202020204" pitchFamily="34" charset="0"/>
            </a:endParaRPr>
          </a:p>
          <a:p>
            <a:pPr marL="285750" indent="-285750">
              <a:spcBef>
                <a:spcPts val="600"/>
              </a:spcBef>
              <a:buFont typeface="Courier New" panose="02070309020205020404" pitchFamily="49" charset="0"/>
              <a:buChar char="o"/>
            </a:pPr>
            <a:r>
              <a:rPr lang="en-CA" sz="1600" dirty="0">
                <a:solidFill>
                  <a:schemeClr val="tx1">
                    <a:lumMod val="65000"/>
                    <a:lumOff val="35000"/>
                  </a:schemeClr>
                </a:solidFill>
                <a:cs typeface="Arial" panose="020B0604020202020204" pitchFamily="34" charset="0"/>
              </a:rPr>
              <a:t>Equations of motion for the vertices</a:t>
            </a:r>
          </a:p>
        </p:txBody>
      </p:sp>
      <p:pic>
        <p:nvPicPr>
          <p:cNvPr id="47" name="Picture 46" descr="\documentclass{article}&#10;\usepackage{amsmath}&#10;\pagestyle{empty}&#10;\begin{document}&#10;&#10;\begin{equation*}&#10;F = \frac{k(l - l_0)}{l_0}&#10;\end{equation*}&#10;&#10;&#10;\end{document}" title="IguanaTex Bitmap Display">
            <a:extLst>
              <a:ext uri="{FF2B5EF4-FFF2-40B4-BE49-F238E27FC236}">
                <a16:creationId xmlns:a16="http://schemas.microsoft.com/office/drawing/2014/main" id="{EF75D25F-73A0-419B-9F73-01545A93A51B}"/>
              </a:ext>
            </a:extLst>
          </p:cNvPr>
          <p:cNvPicPr>
            <a:picLocks noChangeAspect="1"/>
          </p:cNvPicPr>
          <p:nvPr>
            <p:custDataLst>
              <p:tags r:id="rId2"/>
            </p:custDataLst>
          </p:nvPr>
        </p:nvPicPr>
        <p:blipFill>
          <a:blip r:embed="rId8" cstate="screen">
            <a:extLst>
              <a:ext uri="{28A0092B-C50C-407E-A947-70E740481C1C}">
                <a14:useLocalDpi xmlns:a14="http://schemas.microsoft.com/office/drawing/2010/main" val="0"/>
              </a:ext>
            </a:extLst>
          </a:blip>
          <a:stretch>
            <a:fillRect/>
          </a:stretch>
        </p:blipFill>
        <p:spPr>
          <a:xfrm>
            <a:off x="2001012" y="1927245"/>
            <a:ext cx="1177600" cy="460800"/>
          </a:xfrm>
          <a:prstGeom prst="rect">
            <a:avLst/>
          </a:prstGeom>
        </p:spPr>
      </p:pic>
      <p:pic>
        <p:nvPicPr>
          <p:cNvPr id="3" name="Picture 2" descr="\documentclass{article}&#10;\usepackage{amsmath}&#10;\pagestyle{empty}&#10;\begin{document}&#10;&#10;\begin{equation*}&#10;\frac{\dot{l_0}}{l_0} = w(F, m) = F - m&#10;\end{equation*}&#10;&#10;&#10;\end{document}" title="IguanaTex Bitmap Display">
            <a:extLst>
              <a:ext uri="{FF2B5EF4-FFF2-40B4-BE49-F238E27FC236}">
                <a16:creationId xmlns:a16="http://schemas.microsoft.com/office/drawing/2014/main" id="{B2C61FAA-7364-41E3-9E3B-79822CD018B1}"/>
              </a:ext>
            </a:extLst>
          </p:cNvPr>
          <p:cNvPicPr>
            <a:picLocks noChangeAspect="1"/>
          </p:cNvPicPr>
          <p:nvPr>
            <p:custDataLst>
              <p:tags r:id="rId3"/>
            </p:custDataLst>
          </p:nvPr>
        </p:nvPicPr>
        <p:blipFill>
          <a:blip r:embed="rId9" cstate="screen">
            <a:extLst>
              <a:ext uri="{28A0092B-C50C-407E-A947-70E740481C1C}">
                <a14:useLocalDpi xmlns:a14="http://schemas.microsoft.com/office/drawing/2010/main" val="0"/>
              </a:ext>
            </a:extLst>
          </a:blip>
          <a:stretch>
            <a:fillRect/>
          </a:stretch>
        </p:blipFill>
        <p:spPr>
          <a:xfrm>
            <a:off x="1830276" y="2945236"/>
            <a:ext cx="2004115" cy="497371"/>
          </a:xfrm>
          <a:prstGeom prst="rect">
            <a:avLst/>
          </a:prstGeom>
        </p:spPr>
      </p:pic>
      <p:pic>
        <p:nvPicPr>
          <p:cNvPr id="49" name="Picture 48" descr="\documentclass{article}&#10;\usepackage{amsmath}&#10;\pagestyle{empty}&#10;\begin{document}&#10;&#10;\begin{equation*}&#10;\frac{d}{dt}(ml_0) = \left[ f(F) + \xi\left(\frac{l}{l^*} - 1\right) - m \right]l_0&#10;\end{equation*}&#10;&#10;&#10;\end{document}" title="IguanaTex Bitmap Display">
            <a:extLst>
              <a:ext uri="{FF2B5EF4-FFF2-40B4-BE49-F238E27FC236}">
                <a16:creationId xmlns:a16="http://schemas.microsoft.com/office/drawing/2014/main" id="{030CC55B-7CA7-4585-8CD1-443CC7254E8B}"/>
              </a:ext>
            </a:extLst>
          </p:cNvPr>
          <p:cNvPicPr>
            <a:picLocks noChangeAspect="1"/>
          </p:cNvPicPr>
          <p:nvPr>
            <p:custDataLst>
              <p:tags r:id="rId4"/>
            </p:custDataLst>
          </p:nvPr>
        </p:nvPicPr>
        <p:blipFill>
          <a:blip r:embed="rId10" cstate="screen">
            <a:extLst>
              <a:ext uri="{28A0092B-C50C-407E-A947-70E740481C1C}">
                <a14:useLocalDpi xmlns:a14="http://schemas.microsoft.com/office/drawing/2010/main" val="0"/>
              </a:ext>
            </a:extLst>
          </a:blip>
          <a:stretch>
            <a:fillRect/>
          </a:stretch>
        </p:blipFill>
        <p:spPr>
          <a:xfrm>
            <a:off x="1396418" y="4392408"/>
            <a:ext cx="3432838" cy="487619"/>
          </a:xfrm>
          <a:prstGeom prst="rect">
            <a:avLst/>
          </a:prstGeom>
        </p:spPr>
      </p:pic>
      <p:sp>
        <p:nvSpPr>
          <p:cNvPr id="50" name="TextBox 49">
            <a:extLst>
              <a:ext uri="{FF2B5EF4-FFF2-40B4-BE49-F238E27FC236}">
                <a16:creationId xmlns:a16="http://schemas.microsoft.com/office/drawing/2014/main" id="{825F220F-FD1F-4A53-81B1-80463BCEF642}"/>
              </a:ext>
            </a:extLst>
          </p:cNvPr>
          <p:cNvSpPr txBox="1"/>
          <p:nvPr/>
        </p:nvSpPr>
        <p:spPr>
          <a:xfrm>
            <a:off x="1538154" y="4078992"/>
            <a:ext cx="1783713" cy="307777"/>
          </a:xfrm>
          <a:prstGeom prst="rect">
            <a:avLst/>
          </a:prstGeom>
          <a:noFill/>
        </p:spPr>
        <p:txBody>
          <a:bodyPr wrap="square" rtlCol="0">
            <a:spAutoFit/>
          </a:bodyPr>
          <a:lstStyle/>
          <a:p>
            <a:pPr>
              <a:spcBef>
                <a:spcPts val="600"/>
              </a:spcBef>
            </a:pPr>
            <a:r>
              <a:rPr lang="en-CA" sz="1400" dirty="0">
                <a:solidFill>
                  <a:schemeClr val="accent5"/>
                </a:solidFill>
                <a:latin typeface="Calibri Light" panose="020F0302020204030204" pitchFamily="34" charset="0"/>
                <a:cs typeface="Calibri Light" panose="020F0302020204030204" pitchFamily="34" charset="0"/>
              </a:rPr>
              <a:t>mechanical feedback</a:t>
            </a:r>
          </a:p>
        </p:txBody>
      </p:sp>
      <p:sp>
        <p:nvSpPr>
          <p:cNvPr id="51" name="TextBox 50">
            <a:extLst>
              <a:ext uri="{FF2B5EF4-FFF2-40B4-BE49-F238E27FC236}">
                <a16:creationId xmlns:a16="http://schemas.microsoft.com/office/drawing/2014/main" id="{96D6C5B1-3D95-4522-B3E6-FC14EAEB437E}"/>
              </a:ext>
            </a:extLst>
          </p:cNvPr>
          <p:cNvSpPr txBox="1"/>
          <p:nvPr/>
        </p:nvSpPr>
        <p:spPr>
          <a:xfrm>
            <a:off x="3104165" y="2826521"/>
            <a:ext cx="821734" cy="307777"/>
          </a:xfrm>
          <a:prstGeom prst="rect">
            <a:avLst/>
          </a:prstGeom>
          <a:noFill/>
        </p:spPr>
        <p:txBody>
          <a:bodyPr wrap="square" rtlCol="0">
            <a:spAutoFit/>
          </a:bodyPr>
          <a:lstStyle/>
          <a:p>
            <a:pPr>
              <a:spcBef>
                <a:spcPts val="600"/>
              </a:spcBef>
            </a:pPr>
            <a:r>
              <a:rPr lang="en-CA" sz="1400" dirty="0">
                <a:solidFill>
                  <a:schemeClr val="accent5"/>
                </a:solidFill>
                <a:latin typeface="Calibri Light" panose="020F0302020204030204" pitchFamily="34" charset="0"/>
                <a:cs typeface="Calibri Light" panose="020F0302020204030204" pitchFamily="34" charset="0"/>
              </a:rPr>
              <a:t>yielding</a:t>
            </a:r>
          </a:p>
        </p:txBody>
      </p:sp>
      <p:sp>
        <p:nvSpPr>
          <p:cNvPr id="52" name="TextBox 51">
            <a:extLst>
              <a:ext uri="{FF2B5EF4-FFF2-40B4-BE49-F238E27FC236}">
                <a16:creationId xmlns:a16="http://schemas.microsoft.com/office/drawing/2014/main" id="{7DD486AA-35FB-49DD-8A3D-9957340EF63E}"/>
              </a:ext>
            </a:extLst>
          </p:cNvPr>
          <p:cNvSpPr txBox="1"/>
          <p:nvPr/>
        </p:nvSpPr>
        <p:spPr>
          <a:xfrm>
            <a:off x="3645728" y="3269632"/>
            <a:ext cx="1528945" cy="307777"/>
          </a:xfrm>
          <a:prstGeom prst="rect">
            <a:avLst/>
          </a:prstGeom>
          <a:noFill/>
        </p:spPr>
        <p:txBody>
          <a:bodyPr wrap="square" rtlCol="0">
            <a:spAutoFit/>
          </a:bodyPr>
          <a:lstStyle/>
          <a:p>
            <a:pPr>
              <a:spcBef>
                <a:spcPts val="600"/>
              </a:spcBef>
            </a:pPr>
            <a:r>
              <a:rPr lang="en-CA" sz="1400" dirty="0">
                <a:solidFill>
                  <a:schemeClr val="accent5"/>
                </a:solidFill>
                <a:latin typeface="Calibri Light" panose="020F0302020204030204" pitchFamily="34" charset="0"/>
                <a:cs typeface="Calibri Light" panose="020F0302020204030204" pitchFamily="34" charset="0"/>
              </a:rPr>
              <a:t>active contraction</a:t>
            </a:r>
          </a:p>
        </p:txBody>
      </p:sp>
      <p:sp>
        <p:nvSpPr>
          <p:cNvPr id="53" name="TextBox 52">
            <a:extLst>
              <a:ext uri="{FF2B5EF4-FFF2-40B4-BE49-F238E27FC236}">
                <a16:creationId xmlns:a16="http://schemas.microsoft.com/office/drawing/2014/main" id="{4E01E60E-DD56-4614-9BBE-429BBDC040F9}"/>
              </a:ext>
            </a:extLst>
          </p:cNvPr>
          <p:cNvSpPr txBox="1"/>
          <p:nvPr/>
        </p:nvSpPr>
        <p:spPr>
          <a:xfrm>
            <a:off x="3149519" y="5059062"/>
            <a:ext cx="1422481" cy="307777"/>
          </a:xfrm>
          <a:prstGeom prst="rect">
            <a:avLst/>
          </a:prstGeom>
          <a:noFill/>
        </p:spPr>
        <p:txBody>
          <a:bodyPr wrap="square" rtlCol="0">
            <a:spAutoFit/>
          </a:bodyPr>
          <a:lstStyle/>
          <a:p>
            <a:pPr>
              <a:spcBef>
                <a:spcPts val="600"/>
              </a:spcBef>
            </a:pPr>
            <a:r>
              <a:rPr lang="en-CA" sz="1400" dirty="0">
                <a:solidFill>
                  <a:schemeClr val="accent5"/>
                </a:solidFill>
                <a:latin typeface="Calibri Light" panose="020F0302020204030204" pitchFamily="34" charset="0"/>
                <a:cs typeface="Calibri Light" panose="020F0302020204030204" pitchFamily="34" charset="0"/>
              </a:rPr>
              <a:t>preferred length</a:t>
            </a:r>
          </a:p>
        </p:txBody>
      </p:sp>
      <p:cxnSp>
        <p:nvCxnSpPr>
          <p:cNvPr id="54" name="Straight Arrow Connector 53">
            <a:extLst>
              <a:ext uri="{FF2B5EF4-FFF2-40B4-BE49-F238E27FC236}">
                <a16:creationId xmlns:a16="http://schemas.microsoft.com/office/drawing/2014/main" id="{7E5443BB-4DEC-435F-9A67-D8CEAF1DB3AA}"/>
              </a:ext>
            </a:extLst>
          </p:cNvPr>
          <p:cNvCxnSpPr>
            <a:cxnSpLocks/>
            <a:stCxn id="53" idx="0"/>
          </p:cNvCxnSpPr>
          <p:nvPr/>
        </p:nvCxnSpPr>
        <p:spPr>
          <a:xfrm flipH="1" flipV="1">
            <a:off x="3547664" y="4859394"/>
            <a:ext cx="313096" cy="199668"/>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116207F8-79FC-42CB-9EC1-A66782CDDA52}"/>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7581738" y="5717830"/>
            <a:ext cx="782294" cy="505883"/>
          </a:xfrm>
          <a:prstGeom prst="rect">
            <a:avLst/>
          </a:prstGeom>
        </p:spPr>
      </p:pic>
      <p:pic>
        <p:nvPicPr>
          <p:cNvPr id="5" name="Picture 4">
            <a:extLst>
              <a:ext uri="{FF2B5EF4-FFF2-40B4-BE49-F238E27FC236}">
                <a16:creationId xmlns:a16="http://schemas.microsoft.com/office/drawing/2014/main" id="{59DB7F25-8D23-488D-8B84-2B69A940A0D9}"/>
              </a:ext>
            </a:extLst>
          </p:cNvPr>
          <p:cNvPicPr>
            <a:picLocks noChangeAspect="1"/>
          </p:cNvPicPr>
          <p:nvPr/>
        </p:nvPicPr>
        <p:blipFill rotWithShape="1">
          <a:blip r:embed="rId12">
            <a:extLst>
              <a:ext uri="{28A0092B-C50C-407E-A947-70E740481C1C}">
                <a14:useLocalDpi xmlns:a14="http://schemas.microsoft.com/office/drawing/2010/main" val="0"/>
              </a:ext>
            </a:extLst>
          </a:blip>
          <a:srcRect l="48140" t="52164" r="29566" b="26548"/>
          <a:stretch/>
        </p:blipFill>
        <p:spPr>
          <a:xfrm>
            <a:off x="6216267" y="2108663"/>
            <a:ext cx="2299083" cy="2195251"/>
          </a:xfrm>
          <a:prstGeom prst="rect">
            <a:avLst/>
          </a:prstGeom>
        </p:spPr>
      </p:pic>
    </p:spTree>
    <p:extLst>
      <p:ext uri="{BB962C8B-B14F-4D97-AF65-F5344CB8AC3E}">
        <p14:creationId xmlns:p14="http://schemas.microsoft.com/office/powerpoint/2010/main" val="1279289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483943" y="6237972"/>
            <a:ext cx="1199863" cy="405000"/>
          </a:xfrm>
          <a:prstGeom prst="rect">
            <a:avLst/>
          </a:prstGeom>
        </p:spPr>
      </p:pic>
      <p:sp>
        <p:nvSpPr>
          <p:cNvPr id="12" name="Google Shape;591;p68"/>
          <p:cNvSpPr txBox="1">
            <a:spLocks noGrp="1"/>
          </p:cNvSpPr>
          <p:nvPr>
            <p:ph type="title"/>
          </p:nvPr>
        </p:nvSpPr>
        <p:spPr>
          <a:xfrm>
            <a:off x="442743" y="310354"/>
            <a:ext cx="8100000" cy="954882"/>
          </a:xfrm>
          <a:prstGeom prst="rect">
            <a:avLst/>
          </a:prstGeom>
          <a:noFill/>
          <a:ln>
            <a:noFill/>
          </a:ln>
        </p:spPr>
        <p:txBody>
          <a:bodyPr spcFirstLastPara="1" vert="horz" wrap="square" lIns="68569" tIns="34275" rIns="68569" bIns="34275" rtlCol="0" anchor="t" anchorCtr="0">
            <a:noAutofit/>
          </a:bodyPr>
          <a:lstStyle/>
          <a:p>
            <a:pPr>
              <a:lnSpc>
                <a:spcPct val="115000"/>
              </a:lnSpc>
              <a:spcBef>
                <a:spcPts val="0"/>
              </a:spcBef>
              <a:buClr>
                <a:schemeClr val="accent1"/>
              </a:buClr>
              <a:buSzPts val="2200"/>
            </a:pPr>
            <a:r>
              <a:rPr lang="fr-FR" sz="2800" b="1" dirty="0" err="1">
                <a:solidFill>
                  <a:srgbClr val="0C257C"/>
                </a:solidFill>
                <a:latin typeface="+mn-lt"/>
              </a:rPr>
              <a:t>Epithelial</a:t>
            </a:r>
            <a:r>
              <a:rPr lang="fr-FR" sz="2800" b="1" dirty="0">
                <a:solidFill>
                  <a:srgbClr val="0C257C"/>
                </a:solidFill>
                <a:latin typeface="+mn-lt"/>
              </a:rPr>
              <a:t> tissues</a:t>
            </a:r>
            <a:br>
              <a:rPr lang="fr-FR" sz="2100" b="1" dirty="0">
                <a:solidFill>
                  <a:srgbClr val="0C257C"/>
                </a:solidFill>
                <a:latin typeface="+mn-lt"/>
              </a:rPr>
            </a:br>
            <a:endParaRPr sz="2000" b="1" dirty="0">
              <a:solidFill>
                <a:srgbClr val="0C257C"/>
              </a:solidFill>
              <a:latin typeface="+mn-lt"/>
            </a:endParaRPr>
          </a:p>
        </p:txBody>
      </p:sp>
      <p:sp>
        <p:nvSpPr>
          <p:cNvPr id="9" name="Google Shape;589;p68"/>
          <p:cNvSpPr txBox="1">
            <a:spLocks noGrp="1"/>
          </p:cNvSpPr>
          <p:nvPr>
            <p:ph type="sldNum" sz="quarter" idx="12"/>
          </p:nvPr>
        </p:nvSpPr>
        <p:spPr>
          <a:xfrm>
            <a:off x="8289672" y="6453972"/>
            <a:ext cx="405000" cy="189000"/>
          </a:xfrm>
          <a:prstGeom prst="rect">
            <a:avLst/>
          </a:prstGeom>
          <a:noFill/>
          <a:ln>
            <a:noFill/>
          </a:ln>
        </p:spPr>
        <p:txBody>
          <a:bodyPr spcFirstLastPara="1" vert="horz" wrap="square" lIns="68569" tIns="34275" rIns="68569" bIns="34275" rtlCol="0" anchor="ctr" anchorCtr="0">
            <a:noAutofit/>
          </a:bodyPr>
          <a:lstStyle/>
          <a:p>
            <a:pPr>
              <a:lnSpc>
                <a:spcPct val="115000"/>
              </a:lnSpc>
            </a:pPr>
            <a:fld id="{00000000-1234-1234-1234-123412341234}" type="slidenum">
              <a:rPr lang="fr-FR" b="1">
                <a:solidFill>
                  <a:srgbClr val="0C257C"/>
                </a:solidFill>
              </a:rPr>
              <a:pPr>
                <a:lnSpc>
                  <a:spcPct val="115000"/>
                </a:lnSpc>
              </a:pPr>
              <a:t>2</a:t>
            </a:fld>
            <a:endParaRPr b="1" dirty="0">
              <a:solidFill>
                <a:srgbClr val="0C257C"/>
              </a:solidFill>
            </a:endParaRPr>
          </a:p>
        </p:txBody>
      </p:sp>
      <p:sp>
        <p:nvSpPr>
          <p:cNvPr id="11" name="Google Shape;590;p68"/>
          <p:cNvSpPr txBox="1">
            <a:spLocks/>
          </p:cNvSpPr>
          <p:nvPr/>
        </p:nvSpPr>
        <p:spPr>
          <a:xfrm>
            <a:off x="442743" y="1093498"/>
            <a:ext cx="8100000" cy="3027152"/>
          </a:xfrm>
          <a:prstGeom prst="rect">
            <a:avLst/>
          </a:prstGeom>
          <a:noFill/>
          <a:ln>
            <a:noFill/>
          </a:ln>
        </p:spPr>
        <p:txBody>
          <a:bodyPr spcFirstLastPara="1" wrap="square" lIns="81000" tIns="34275" rIns="68569" bIns="3427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Bef>
                <a:spcPts val="0"/>
              </a:spcBef>
              <a:buClr>
                <a:schemeClr val="dk1"/>
              </a:buClr>
              <a:buSzPts val="1400"/>
              <a:buNone/>
            </a:pPr>
            <a:r>
              <a:rPr lang="en-US" sz="1400" dirty="0">
                <a:solidFill>
                  <a:srgbClr val="1C1C1C"/>
                </a:solidFill>
              </a:rPr>
              <a:t>The (epithelial) tissue may be modelled as a network of active edges.</a:t>
            </a:r>
          </a:p>
          <a:p>
            <a:pPr marL="0" indent="0">
              <a:lnSpc>
                <a:spcPct val="130000"/>
              </a:lnSpc>
              <a:spcBef>
                <a:spcPts val="0"/>
              </a:spcBef>
              <a:buClr>
                <a:schemeClr val="dk1"/>
              </a:buClr>
              <a:buSzPts val="1400"/>
              <a:buNone/>
            </a:pPr>
            <a:endParaRPr lang="en-US" sz="1400" dirty="0">
              <a:solidFill>
                <a:srgbClr val="1C1C1C"/>
              </a:solidFill>
            </a:endParaRPr>
          </a:p>
          <a:p>
            <a:pPr marL="0" indent="0">
              <a:lnSpc>
                <a:spcPct val="130000"/>
              </a:lnSpc>
              <a:spcBef>
                <a:spcPts val="0"/>
              </a:spcBef>
              <a:buClr>
                <a:schemeClr val="dk1"/>
              </a:buClr>
              <a:buSzPts val="1400"/>
              <a:buNone/>
            </a:pPr>
            <a:endParaRPr lang="en-US" sz="1400" dirty="0">
              <a:solidFill>
                <a:srgbClr val="1C1C1C"/>
              </a:solidFill>
            </a:endParaRPr>
          </a:p>
          <a:p>
            <a:pPr marL="0" indent="0">
              <a:lnSpc>
                <a:spcPct val="130000"/>
              </a:lnSpc>
              <a:spcBef>
                <a:spcPts val="0"/>
              </a:spcBef>
              <a:buClr>
                <a:schemeClr val="dk1"/>
              </a:buClr>
              <a:buSzPts val="1400"/>
              <a:buNone/>
            </a:pPr>
            <a:endParaRPr lang="en-US" sz="1400" dirty="0">
              <a:solidFill>
                <a:srgbClr val="1C1C1C"/>
              </a:solidFill>
            </a:endParaRPr>
          </a:p>
          <a:p>
            <a:pPr marL="0" indent="0">
              <a:lnSpc>
                <a:spcPct val="130000"/>
              </a:lnSpc>
              <a:spcBef>
                <a:spcPts val="0"/>
              </a:spcBef>
              <a:buClr>
                <a:schemeClr val="dk1"/>
              </a:buClr>
              <a:buSzPts val="1400"/>
              <a:buNone/>
            </a:pPr>
            <a:endParaRPr lang="en-US" sz="1400" dirty="0">
              <a:solidFill>
                <a:srgbClr val="1C1C1C"/>
              </a:solidFill>
            </a:endParaRPr>
          </a:p>
          <a:p>
            <a:pPr marL="0" indent="0">
              <a:lnSpc>
                <a:spcPct val="130000"/>
              </a:lnSpc>
              <a:spcBef>
                <a:spcPts val="0"/>
              </a:spcBef>
              <a:buClr>
                <a:schemeClr val="dk1"/>
              </a:buClr>
              <a:buSzPts val="1400"/>
              <a:buNone/>
            </a:pPr>
            <a:endParaRPr lang="en-US" sz="1400" dirty="0">
              <a:solidFill>
                <a:srgbClr val="1C1C1C"/>
              </a:solidFill>
            </a:endParaRPr>
          </a:p>
          <a:p>
            <a:pPr marL="0" indent="0">
              <a:lnSpc>
                <a:spcPct val="130000"/>
              </a:lnSpc>
              <a:spcBef>
                <a:spcPts val="0"/>
              </a:spcBef>
              <a:buClr>
                <a:schemeClr val="dk1"/>
              </a:buClr>
              <a:buSzPts val="1400"/>
              <a:buNone/>
            </a:pPr>
            <a:endParaRPr lang="en-US" sz="1400" dirty="0">
              <a:solidFill>
                <a:srgbClr val="1C1C1C"/>
              </a:solidFill>
            </a:endParaRPr>
          </a:p>
          <a:p>
            <a:pPr marL="0" indent="0">
              <a:lnSpc>
                <a:spcPct val="130000"/>
              </a:lnSpc>
              <a:spcBef>
                <a:spcPts val="0"/>
              </a:spcBef>
              <a:buClr>
                <a:schemeClr val="dk1"/>
              </a:buClr>
              <a:buSzPts val="1400"/>
              <a:buNone/>
            </a:pPr>
            <a:endParaRPr lang="en-US" sz="1400" dirty="0">
              <a:solidFill>
                <a:srgbClr val="1C1C1C"/>
              </a:solidFill>
            </a:endParaRPr>
          </a:p>
          <a:p>
            <a:pPr marL="0" indent="0">
              <a:lnSpc>
                <a:spcPct val="130000"/>
              </a:lnSpc>
              <a:spcBef>
                <a:spcPts val="0"/>
              </a:spcBef>
              <a:buClr>
                <a:schemeClr val="dk1"/>
              </a:buClr>
              <a:buSzPts val="1400"/>
              <a:buNone/>
            </a:pPr>
            <a:endParaRPr lang="en-US" sz="1400" dirty="0">
              <a:solidFill>
                <a:srgbClr val="1C1C1C"/>
              </a:solidFill>
            </a:endParaRPr>
          </a:p>
          <a:p>
            <a:pPr marL="0" indent="0">
              <a:lnSpc>
                <a:spcPct val="130000"/>
              </a:lnSpc>
              <a:spcBef>
                <a:spcPts val="0"/>
              </a:spcBef>
              <a:buClr>
                <a:schemeClr val="dk1"/>
              </a:buClr>
              <a:buSzPts val="1400"/>
              <a:buNone/>
            </a:pPr>
            <a:r>
              <a:rPr lang="en-US" sz="1400" dirty="0">
                <a:solidFill>
                  <a:srgbClr val="1C1C1C"/>
                </a:solidFill>
              </a:rPr>
              <a:t>The active edges are </a:t>
            </a:r>
            <a:r>
              <a:rPr lang="en-US" sz="1400" i="1" dirty="0">
                <a:solidFill>
                  <a:srgbClr val="1C1C1C"/>
                </a:solidFill>
              </a:rPr>
              <a:t>mechanosensitive</a:t>
            </a:r>
            <a:r>
              <a:rPr lang="en-US" sz="1400" dirty="0">
                <a:solidFill>
                  <a:srgbClr val="1C1C1C"/>
                </a:solidFill>
              </a:rPr>
              <a:t>.</a:t>
            </a:r>
          </a:p>
          <a:p>
            <a:pPr marL="0" indent="0">
              <a:lnSpc>
                <a:spcPct val="130000"/>
              </a:lnSpc>
              <a:spcBef>
                <a:spcPts val="0"/>
              </a:spcBef>
              <a:buClr>
                <a:schemeClr val="dk1"/>
              </a:buClr>
              <a:buSzPts val="1400"/>
              <a:buNone/>
            </a:pPr>
            <a:endParaRPr lang="en-US" sz="1400" dirty="0">
              <a:solidFill>
                <a:srgbClr val="1C1C1C"/>
              </a:solidFill>
            </a:endParaRPr>
          </a:p>
        </p:txBody>
      </p:sp>
      <p:pic>
        <p:nvPicPr>
          <p:cNvPr id="7" name="Picture 6">
            <a:extLst>
              <a:ext uri="{FF2B5EF4-FFF2-40B4-BE49-F238E27FC236}">
                <a16:creationId xmlns:a16="http://schemas.microsoft.com/office/drawing/2014/main" id="{A7EFCE14-CEAF-4097-9CD8-96443FADFD42}"/>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45019" y="1923223"/>
            <a:ext cx="1292111" cy="1292111"/>
          </a:xfrm>
          <a:prstGeom prst="rect">
            <a:avLst/>
          </a:prstGeom>
        </p:spPr>
      </p:pic>
      <p:sp>
        <p:nvSpPr>
          <p:cNvPr id="10" name="TextBox 9">
            <a:extLst>
              <a:ext uri="{FF2B5EF4-FFF2-40B4-BE49-F238E27FC236}">
                <a16:creationId xmlns:a16="http://schemas.microsoft.com/office/drawing/2014/main" id="{F5B26805-A10C-4B0C-8169-EDBCE3FC6603}"/>
              </a:ext>
            </a:extLst>
          </p:cNvPr>
          <p:cNvSpPr txBox="1"/>
          <p:nvPr/>
        </p:nvSpPr>
        <p:spPr>
          <a:xfrm>
            <a:off x="1045019" y="1481852"/>
            <a:ext cx="1528176" cy="307777"/>
          </a:xfrm>
          <a:prstGeom prst="rect">
            <a:avLst/>
          </a:prstGeom>
          <a:noFill/>
        </p:spPr>
        <p:txBody>
          <a:bodyPr wrap="square" rtlCol="0">
            <a:spAutoFit/>
          </a:bodyPr>
          <a:lstStyle/>
          <a:p>
            <a:pPr>
              <a:spcBef>
                <a:spcPts val="600"/>
              </a:spcBef>
            </a:pPr>
            <a:r>
              <a:rPr lang="en-CA" sz="1400" dirty="0">
                <a:solidFill>
                  <a:schemeClr val="accent5"/>
                </a:solidFill>
                <a:cs typeface="Arial" panose="020B0604020202020204" pitchFamily="34" charset="0"/>
              </a:rPr>
              <a:t>epithelial tissue</a:t>
            </a:r>
          </a:p>
        </p:txBody>
      </p:sp>
      <p:sp>
        <p:nvSpPr>
          <p:cNvPr id="13" name="TextBox 12">
            <a:extLst>
              <a:ext uri="{FF2B5EF4-FFF2-40B4-BE49-F238E27FC236}">
                <a16:creationId xmlns:a16="http://schemas.microsoft.com/office/drawing/2014/main" id="{29F1CA84-6023-41F8-A886-DE3A72387E4F}"/>
              </a:ext>
            </a:extLst>
          </p:cNvPr>
          <p:cNvSpPr txBox="1"/>
          <p:nvPr/>
        </p:nvSpPr>
        <p:spPr>
          <a:xfrm>
            <a:off x="2915919" y="1481853"/>
            <a:ext cx="2709304" cy="307777"/>
          </a:xfrm>
          <a:prstGeom prst="rect">
            <a:avLst/>
          </a:prstGeom>
          <a:noFill/>
        </p:spPr>
        <p:txBody>
          <a:bodyPr wrap="square" rtlCol="0">
            <a:spAutoFit/>
          </a:bodyPr>
          <a:lstStyle/>
          <a:p>
            <a:pPr>
              <a:spcBef>
                <a:spcPts val="600"/>
              </a:spcBef>
            </a:pPr>
            <a:r>
              <a:rPr lang="en-CA" sz="1400" dirty="0">
                <a:solidFill>
                  <a:schemeClr val="accent5"/>
                </a:solidFill>
                <a:cs typeface="Arial" panose="020B0604020202020204" pitchFamily="34" charset="0"/>
              </a:rPr>
              <a:t>force-generating machineries</a:t>
            </a:r>
          </a:p>
        </p:txBody>
      </p:sp>
      <p:sp>
        <p:nvSpPr>
          <p:cNvPr id="14" name="TextBox 13">
            <a:extLst>
              <a:ext uri="{FF2B5EF4-FFF2-40B4-BE49-F238E27FC236}">
                <a16:creationId xmlns:a16="http://schemas.microsoft.com/office/drawing/2014/main" id="{11339659-FD99-42E3-A98B-FCC6C978EA0D}"/>
              </a:ext>
            </a:extLst>
          </p:cNvPr>
          <p:cNvSpPr txBox="1"/>
          <p:nvPr/>
        </p:nvSpPr>
        <p:spPr>
          <a:xfrm>
            <a:off x="5767893" y="1481822"/>
            <a:ext cx="2039953" cy="307777"/>
          </a:xfrm>
          <a:prstGeom prst="rect">
            <a:avLst/>
          </a:prstGeom>
          <a:noFill/>
        </p:spPr>
        <p:txBody>
          <a:bodyPr wrap="square" rtlCol="0">
            <a:spAutoFit/>
          </a:bodyPr>
          <a:lstStyle/>
          <a:p>
            <a:pPr>
              <a:spcBef>
                <a:spcPts val="600"/>
              </a:spcBef>
            </a:pPr>
            <a:r>
              <a:rPr lang="en-CA" sz="1400" dirty="0">
                <a:solidFill>
                  <a:schemeClr val="accent5"/>
                </a:solidFill>
                <a:cs typeface="Arial" panose="020B0604020202020204" pitchFamily="34" charset="0"/>
              </a:rPr>
              <a:t>vertex model</a:t>
            </a:r>
          </a:p>
        </p:txBody>
      </p:sp>
      <p:grpSp>
        <p:nvGrpSpPr>
          <p:cNvPr id="15" name="Group 14">
            <a:extLst>
              <a:ext uri="{FF2B5EF4-FFF2-40B4-BE49-F238E27FC236}">
                <a16:creationId xmlns:a16="http://schemas.microsoft.com/office/drawing/2014/main" id="{F97C69BD-3F9F-4192-8FC1-EA603161EC0C}"/>
              </a:ext>
            </a:extLst>
          </p:cNvPr>
          <p:cNvGrpSpPr/>
          <p:nvPr/>
        </p:nvGrpSpPr>
        <p:grpSpPr>
          <a:xfrm>
            <a:off x="5370138" y="1558950"/>
            <a:ext cx="2220642" cy="1757020"/>
            <a:chOff x="667275" y="1847622"/>
            <a:chExt cx="1467925" cy="1161454"/>
          </a:xfrm>
        </p:grpSpPr>
        <p:pic>
          <p:nvPicPr>
            <p:cNvPr id="16" name="Picture 15">
              <a:extLst>
                <a:ext uri="{FF2B5EF4-FFF2-40B4-BE49-F238E27FC236}">
                  <a16:creationId xmlns:a16="http://schemas.microsoft.com/office/drawing/2014/main" id="{36331A2F-6338-4B38-A759-AF6CB63C45A7}"/>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t="53278"/>
            <a:stretch/>
          </p:blipFill>
          <p:spPr>
            <a:xfrm>
              <a:off x="667275" y="2016899"/>
              <a:ext cx="1467925" cy="992177"/>
            </a:xfrm>
            <a:prstGeom prst="rect">
              <a:avLst/>
            </a:prstGeom>
            <a:ln w="12700">
              <a:noFill/>
            </a:ln>
          </p:spPr>
        </p:pic>
        <p:sp>
          <p:nvSpPr>
            <p:cNvPr id="17" name="TextBox 16">
              <a:extLst>
                <a:ext uri="{FF2B5EF4-FFF2-40B4-BE49-F238E27FC236}">
                  <a16:creationId xmlns:a16="http://schemas.microsoft.com/office/drawing/2014/main" id="{1C5ED266-AF1C-4649-A273-30BBD422A7ED}"/>
                </a:ext>
              </a:extLst>
            </p:cNvPr>
            <p:cNvSpPr txBox="1"/>
            <p:nvPr/>
          </p:nvSpPr>
          <p:spPr>
            <a:xfrm>
              <a:off x="1724025" y="1847622"/>
              <a:ext cx="411175" cy="338554"/>
            </a:xfrm>
            <a:prstGeom prst="rect">
              <a:avLst/>
            </a:prstGeom>
            <a:solidFill>
              <a:schemeClr val="bg1"/>
            </a:solidFill>
          </p:spPr>
          <p:txBody>
            <a:bodyPr wrap="square" rtlCol="0">
              <a:spAutoFit/>
            </a:bodyPr>
            <a:lstStyle/>
            <a:p>
              <a:endParaRPr lang="en-CA" sz="1600" dirty="0"/>
            </a:p>
          </p:txBody>
        </p:sp>
      </p:grpSp>
      <p:grpSp>
        <p:nvGrpSpPr>
          <p:cNvPr id="18" name="Group 17">
            <a:extLst>
              <a:ext uri="{FF2B5EF4-FFF2-40B4-BE49-F238E27FC236}">
                <a16:creationId xmlns:a16="http://schemas.microsoft.com/office/drawing/2014/main" id="{93A22398-A3BD-4EA3-AECE-3189982661F9}"/>
              </a:ext>
            </a:extLst>
          </p:cNvPr>
          <p:cNvGrpSpPr/>
          <p:nvPr/>
        </p:nvGrpSpPr>
        <p:grpSpPr>
          <a:xfrm>
            <a:off x="3162098" y="1876259"/>
            <a:ext cx="1897154" cy="1632147"/>
            <a:chOff x="3238494" y="1937129"/>
            <a:chExt cx="2173295" cy="1869714"/>
          </a:xfrm>
        </p:grpSpPr>
        <p:pic>
          <p:nvPicPr>
            <p:cNvPr id="19" name="Picture 18">
              <a:extLst>
                <a:ext uri="{FF2B5EF4-FFF2-40B4-BE49-F238E27FC236}">
                  <a16:creationId xmlns:a16="http://schemas.microsoft.com/office/drawing/2014/main" id="{8F8FF6F1-540F-456F-9974-AA35B481E880}"/>
                </a:ext>
              </a:extLst>
            </p:cNvPr>
            <p:cNvPicPr>
              <a:picLocks noChangeAspect="1"/>
            </p:cNvPicPr>
            <p:nvPr/>
          </p:nvPicPr>
          <p:blipFill rotWithShape="1">
            <a:blip r:embed="rId6">
              <a:extLst>
                <a:ext uri="{28A0092B-C50C-407E-A947-70E740481C1C}">
                  <a14:useLocalDpi xmlns:a14="http://schemas.microsoft.com/office/drawing/2010/main" val="0"/>
                </a:ext>
              </a:extLst>
            </a:blip>
            <a:srcRect b="46248"/>
            <a:stretch/>
          </p:blipFill>
          <p:spPr>
            <a:xfrm>
              <a:off x="3238494" y="1937129"/>
              <a:ext cx="2173295" cy="1689991"/>
            </a:xfrm>
            <a:prstGeom prst="rect">
              <a:avLst/>
            </a:prstGeom>
            <a:ln w="12700">
              <a:noFill/>
            </a:ln>
          </p:spPr>
        </p:pic>
        <p:sp>
          <p:nvSpPr>
            <p:cNvPr id="20" name="TextBox 19">
              <a:extLst>
                <a:ext uri="{FF2B5EF4-FFF2-40B4-BE49-F238E27FC236}">
                  <a16:creationId xmlns:a16="http://schemas.microsoft.com/office/drawing/2014/main" id="{0982825E-1740-4901-BC73-6287BDD42DD0}"/>
                </a:ext>
              </a:extLst>
            </p:cNvPr>
            <p:cNvSpPr txBox="1"/>
            <p:nvPr/>
          </p:nvSpPr>
          <p:spPr>
            <a:xfrm>
              <a:off x="5028438" y="3215631"/>
              <a:ext cx="383351" cy="338554"/>
            </a:xfrm>
            <a:prstGeom prst="rect">
              <a:avLst/>
            </a:prstGeom>
            <a:solidFill>
              <a:schemeClr val="bg1"/>
            </a:solidFill>
          </p:spPr>
          <p:txBody>
            <a:bodyPr wrap="square" rtlCol="0">
              <a:spAutoFit/>
            </a:bodyPr>
            <a:lstStyle/>
            <a:p>
              <a:endParaRPr lang="en-CA" sz="1600" dirty="0"/>
            </a:p>
          </p:txBody>
        </p:sp>
        <p:sp>
          <p:nvSpPr>
            <p:cNvPr id="21" name="TextBox 20">
              <a:extLst>
                <a:ext uri="{FF2B5EF4-FFF2-40B4-BE49-F238E27FC236}">
                  <a16:creationId xmlns:a16="http://schemas.microsoft.com/office/drawing/2014/main" id="{4F38DB91-FEE8-4CBA-973A-76460FE8271B}"/>
                </a:ext>
              </a:extLst>
            </p:cNvPr>
            <p:cNvSpPr txBox="1"/>
            <p:nvPr/>
          </p:nvSpPr>
          <p:spPr>
            <a:xfrm>
              <a:off x="4746877" y="3529844"/>
              <a:ext cx="664912" cy="276999"/>
            </a:xfrm>
            <a:prstGeom prst="rect">
              <a:avLst/>
            </a:prstGeom>
            <a:solidFill>
              <a:schemeClr val="bg1"/>
            </a:solidFill>
          </p:spPr>
          <p:txBody>
            <a:bodyPr wrap="square" rtlCol="0">
              <a:spAutoFit/>
            </a:bodyPr>
            <a:lstStyle/>
            <a:p>
              <a:endParaRPr lang="en-CA" sz="1200" dirty="0"/>
            </a:p>
          </p:txBody>
        </p:sp>
      </p:grpSp>
      <p:pic>
        <p:nvPicPr>
          <p:cNvPr id="22" name="Picture 21">
            <a:extLst>
              <a:ext uri="{FF2B5EF4-FFF2-40B4-BE49-F238E27FC236}">
                <a16:creationId xmlns:a16="http://schemas.microsoft.com/office/drawing/2014/main" id="{1B6B6DFB-F6FC-431D-8A67-74B37185D7B1}"/>
              </a:ext>
            </a:extLst>
          </p:cNvPr>
          <p:cNvPicPr>
            <a:picLocks noChangeAspect="1"/>
          </p:cNvPicPr>
          <p:nvPr/>
        </p:nvPicPr>
        <p:blipFill>
          <a:blip r:embed="rId7"/>
          <a:stretch>
            <a:fillRect/>
          </a:stretch>
        </p:blipFill>
        <p:spPr>
          <a:xfrm>
            <a:off x="2413230" y="4124602"/>
            <a:ext cx="4804815" cy="1222922"/>
          </a:xfrm>
          <a:prstGeom prst="rect">
            <a:avLst/>
          </a:prstGeom>
        </p:spPr>
      </p:pic>
      <p:grpSp>
        <p:nvGrpSpPr>
          <p:cNvPr id="2" name="Group 1">
            <a:extLst>
              <a:ext uri="{FF2B5EF4-FFF2-40B4-BE49-F238E27FC236}">
                <a16:creationId xmlns:a16="http://schemas.microsoft.com/office/drawing/2014/main" id="{96A569E0-3C7E-4C94-8E46-997CCEC0D4CB}"/>
              </a:ext>
            </a:extLst>
          </p:cNvPr>
          <p:cNvGrpSpPr/>
          <p:nvPr/>
        </p:nvGrpSpPr>
        <p:grpSpPr>
          <a:xfrm>
            <a:off x="869205" y="4038407"/>
            <a:ext cx="1467925" cy="1562464"/>
            <a:chOff x="869205" y="3961407"/>
            <a:chExt cx="1467925" cy="1562464"/>
          </a:xfrm>
        </p:grpSpPr>
        <p:grpSp>
          <p:nvGrpSpPr>
            <p:cNvPr id="23" name="Group 22">
              <a:extLst>
                <a:ext uri="{FF2B5EF4-FFF2-40B4-BE49-F238E27FC236}">
                  <a16:creationId xmlns:a16="http://schemas.microsoft.com/office/drawing/2014/main" id="{748395CE-EE02-451A-99D0-74DF6B1FA672}"/>
                </a:ext>
              </a:extLst>
            </p:cNvPr>
            <p:cNvGrpSpPr/>
            <p:nvPr/>
          </p:nvGrpSpPr>
          <p:grpSpPr>
            <a:xfrm>
              <a:off x="869205" y="4096723"/>
              <a:ext cx="1467925" cy="1161454"/>
              <a:chOff x="667275" y="1847622"/>
              <a:chExt cx="1467925" cy="1161454"/>
            </a:xfrm>
          </p:grpSpPr>
          <p:pic>
            <p:nvPicPr>
              <p:cNvPr id="24" name="Picture 23">
                <a:extLst>
                  <a:ext uri="{FF2B5EF4-FFF2-40B4-BE49-F238E27FC236}">
                    <a16:creationId xmlns:a16="http://schemas.microsoft.com/office/drawing/2014/main" id="{B106693C-18A0-480A-BFEA-79BE44356511}"/>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t="53278"/>
              <a:stretch/>
            </p:blipFill>
            <p:spPr>
              <a:xfrm>
                <a:off x="667275" y="2016899"/>
                <a:ext cx="1467925" cy="992177"/>
              </a:xfrm>
              <a:prstGeom prst="rect">
                <a:avLst/>
              </a:prstGeom>
              <a:ln w="12700">
                <a:noFill/>
              </a:ln>
            </p:spPr>
          </p:pic>
          <p:sp>
            <p:nvSpPr>
              <p:cNvPr id="25" name="TextBox 24">
                <a:extLst>
                  <a:ext uri="{FF2B5EF4-FFF2-40B4-BE49-F238E27FC236}">
                    <a16:creationId xmlns:a16="http://schemas.microsoft.com/office/drawing/2014/main" id="{D67C4DF9-0434-4379-AC3D-D43F69EA598F}"/>
                  </a:ext>
                </a:extLst>
              </p:cNvPr>
              <p:cNvSpPr txBox="1"/>
              <p:nvPr/>
            </p:nvSpPr>
            <p:spPr>
              <a:xfrm>
                <a:off x="1724025" y="1847622"/>
                <a:ext cx="411175" cy="338554"/>
              </a:xfrm>
              <a:prstGeom prst="rect">
                <a:avLst/>
              </a:prstGeom>
              <a:solidFill>
                <a:schemeClr val="bg1"/>
              </a:solidFill>
            </p:spPr>
            <p:txBody>
              <a:bodyPr wrap="square" rtlCol="0">
                <a:spAutoFit/>
              </a:bodyPr>
              <a:lstStyle/>
              <a:p>
                <a:endParaRPr lang="en-CA" sz="1600" dirty="0"/>
              </a:p>
            </p:txBody>
          </p:sp>
        </p:grpSp>
        <p:sp>
          <p:nvSpPr>
            <p:cNvPr id="26" name="Arrow: Down 25">
              <a:extLst>
                <a:ext uri="{FF2B5EF4-FFF2-40B4-BE49-F238E27FC236}">
                  <a16:creationId xmlns:a16="http://schemas.microsoft.com/office/drawing/2014/main" id="{21977AE7-B2EF-46FA-9F3A-0AB046DDB575}"/>
                </a:ext>
              </a:extLst>
            </p:cNvPr>
            <p:cNvSpPr/>
            <p:nvPr/>
          </p:nvSpPr>
          <p:spPr>
            <a:xfrm>
              <a:off x="1434291" y="5318937"/>
              <a:ext cx="239666" cy="204934"/>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Arrow: Down 26">
              <a:extLst>
                <a:ext uri="{FF2B5EF4-FFF2-40B4-BE49-F238E27FC236}">
                  <a16:creationId xmlns:a16="http://schemas.microsoft.com/office/drawing/2014/main" id="{A74267DC-CC1C-4637-9DC2-8E35EFBF5A7A}"/>
                </a:ext>
              </a:extLst>
            </p:cNvPr>
            <p:cNvSpPr/>
            <p:nvPr/>
          </p:nvSpPr>
          <p:spPr>
            <a:xfrm flipV="1">
              <a:off x="1434291" y="3961407"/>
              <a:ext cx="239666" cy="204934"/>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28" name="TextBox 27">
            <a:extLst>
              <a:ext uri="{FF2B5EF4-FFF2-40B4-BE49-F238E27FC236}">
                <a16:creationId xmlns:a16="http://schemas.microsoft.com/office/drawing/2014/main" id="{47440177-3E21-4FDA-8517-73C5D9349209}"/>
              </a:ext>
            </a:extLst>
          </p:cNvPr>
          <p:cNvSpPr txBox="1"/>
          <p:nvPr/>
        </p:nvSpPr>
        <p:spPr>
          <a:xfrm>
            <a:off x="6261315" y="5935086"/>
            <a:ext cx="2230857" cy="707886"/>
          </a:xfrm>
          <a:prstGeom prst="rect">
            <a:avLst/>
          </a:prstGeom>
          <a:noFill/>
        </p:spPr>
        <p:txBody>
          <a:bodyPr wrap="square" rtlCol="0">
            <a:spAutoFit/>
          </a:bodyPr>
          <a:lstStyle/>
          <a:p>
            <a:r>
              <a:rPr lang="en-CA" sz="1000" dirty="0" err="1">
                <a:solidFill>
                  <a:schemeClr val="bg1">
                    <a:lumMod val="50000"/>
                  </a:schemeClr>
                </a:solidFill>
                <a:latin typeface="Gill Sans Nova Light" panose="020B0302020104020203" pitchFamily="34" charset="0"/>
                <a:cs typeface="Arial" panose="020B0604020202020204" pitchFamily="34" charset="0"/>
              </a:rPr>
              <a:t>Farhadifar</a:t>
            </a:r>
            <a:r>
              <a:rPr lang="en-CA" sz="1000" dirty="0">
                <a:solidFill>
                  <a:schemeClr val="bg1">
                    <a:lumMod val="50000"/>
                  </a:schemeClr>
                </a:solidFill>
                <a:latin typeface="Gill Sans Nova Light" panose="020B0302020104020203" pitchFamily="34" charset="0"/>
                <a:cs typeface="Arial" panose="020B0604020202020204" pitchFamily="34" charset="0"/>
              </a:rPr>
              <a:t> et al., </a:t>
            </a:r>
            <a:r>
              <a:rPr lang="en-CA" sz="1000" i="1" dirty="0" err="1">
                <a:solidFill>
                  <a:schemeClr val="bg1">
                    <a:lumMod val="50000"/>
                  </a:schemeClr>
                </a:solidFill>
                <a:latin typeface="Gill Sans Nova Light" panose="020B0302020104020203" pitchFamily="34" charset="0"/>
                <a:cs typeface="Arial" panose="020B0604020202020204" pitchFamily="34" charset="0"/>
              </a:rPr>
              <a:t>Curr</a:t>
            </a:r>
            <a:r>
              <a:rPr lang="en-CA" sz="1000" i="1" dirty="0">
                <a:solidFill>
                  <a:schemeClr val="bg1">
                    <a:lumMod val="50000"/>
                  </a:schemeClr>
                </a:solidFill>
                <a:latin typeface="Gill Sans Nova Light" panose="020B0302020104020203" pitchFamily="34" charset="0"/>
                <a:cs typeface="Arial" panose="020B0604020202020204" pitchFamily="34" charset="0"/>
              </a:rPr>
              <a:t> Biol</a:t>
            </a:r>
            <a:r>
              <a:rPr lang="en-CA" sz="1000" dirty="0">
                <a:solidFill>
                  <a:schemeClr val="bg1">
                    <a:lumMod val="50000"/>
                  </a:schemeClr>
                </a:solidFill>
                <a:latin typeface="Gill Sans Nova Light" panose="020B0302020104020203" pitchFamily="34" charset="0"/>
                <a:cs typeface="Arial" panose="020B0604020202020204" pitchFamily="34" charset="0"/>
              </a:rPr>
              <a:t>, 2007; </a:t>
            </a:r>
          </a:p>
          <a:p>
            <a:r>
              <a:rPr lang="en-CA" sz="1000" dirty="0">
                <a:solidFill>
                  <a:schemeClr val="bg1">
                    <a:lumMod val="50000"/>
                  </a:schemeClr>
                </a:solidFill>
                <a:latin typeface="Gill Sans Nova Light" panose="020B0302020104020203" pitchFamily="34" charset="0"/>
              </a:rPr>
              <a:t>Fernandez-Gonzalez et al., </a:t>
            </a:r>
            <a:r>
              <a:rPr lang="en-CA" sz="1000" i="1" dirty="0">
                <a:solidFill>
                  <a:schemeClr val="bg1">
                    <a:lumMod val="50000"/>
                  </a:schemeClr>
                </a:solidFill>
                <a:latin typeface="Gill Sans Nova Light" panose="020B0302020104020203" pitchFamily="34" charset="0"/>
              </a:rPr>
              <a:t>Dev Cell</a:t>
            </a:r>
            <a:r>
              <a:rPr lang="en-CA" sz="1000" dirty="0">
                <a:solidFill>
                  <a:schemeClr val="bg1">
                    <a:lumMod val="50000"/>
                  </a:schemeClr>
                </a:solidFill>
                <a:latin typeface="Gill Sans Nova Light" panose="020B0302020104020203" pitchFamily="34" charset="0"/>
              </a:rPr>
              <a:t>, 2009;</a:t>
            </a:r>
          </a:p>
          <a:p>
            <a:r>
              <a:rPr lang="en-CA" sz="1000" dirty="0">
                <a:solidFill>
                  <a:schemeClr val="bg1">
                    <a:lumMod val="50000"/>
                  </a:schemeClr>
                </a:solidFill>
                <a:latin typeface="Gill Sans Nova Light" panose="020B0302020104020203" pitchFamily="34" charset="0"/>
              </a:rPr>
              <a:t>Sumi et al., </a:t>
            </a:r>
            <a:r>
              <a:rPr lang="en-CA" sz="1000" i="1" dirty="0">
                <a:solidFill>
                  <a:schemeClr val="bg1">
                    <a:lumMod val="50000"/>
                  </a:schemeClr>
                </a:solidFill>
                <a:latin typeface="Gill Sans Nova Light" panose="020B0302020104020203" pitchFamily="34" charset="0"/>
              </a:rPr>
              <a:t>Dev Cell</a:t>
            </a:r>
            <a:r>
              <a:rPr lang="en-CA" sz="1000" dirty="0">
                <a:solidFill>
                  <a:schemeClr val="bg1">
                    <a:lumMod val="50000"/>
                  </a:schemeClr>
                </a:solidFill>
                <a:latin typeface="Gill Sans Nova Light" panose="020B0302020104020203" pitchFamily="34" charset="0"/>
              </a:rPr>
              <a:t>, 2018; </a:t>
            </a:r>
          </a:p>
          <a:p>
            <a:r>
              <a:rPr lang="en-CA" sz="1000" dirty="0" err="1">
                <a:solidFill>
                  <a:schemeClr val="bg1">
                    <a:lumMod val="50000"/>
                  </a:schemeClr>
                </a:solidFill>
                <a:latin typeface="Gill Sans Nova Light" panose="020B0302020104020203" pitchFamily="34" charset="0"/>
              </a:rPr>
              <a:t>Duda</a:t>
            </a:r>
            <a:r>
              <a:rPr lang="en-CA" sz="1000" dirty="0">
                <a:solidFill>
                  <a:schemeClr val="bg1">
                    <a:lumMod val="50000"/>
                  </a:schemeClr>
                </a:solidFill>
                <a:latin typeface="Gill Sans Nova Light" panose="020B0302020104020203" pitchFamily="34" charset="0"/>
              </a:rPr>
              <a:t> et al., </a:t>
            </a:r>
            <a:r>
              <a:rPr lang="en-CA" sz="1000" i="1" dirty="0">
                <a:solidFill>
                  <a:schemeClr val="bg1">
                    <a:lumMod val="50000"/>
                  </a:schemeClr>
                </a:solidFill>
                <a:latin typeface="Gill Sans Nova Light" panose="020B0302020104020203" pitchFamily="34" charset="0"/>
              </a:rPr>
              <a:t>Dev Cell,</a:t>
            </a:r>
            <a:r>
              <a:rPr lang="en-CA" sz="1000" dirty="0">
                <a:solidFill>
                  <a:schemeClr val="bg1">
                    <a:lumMod val="50000"/>
                  </a:schemeClr>
                </a:solidFill>
                <a:latin typeface="Gill Sans Nova Light" panose="020B0302020104020203" pitchFamily="34" charset="0"/>
              </a:rPr>
              <a:t> 2019.</a:t>
            </a:r>
          </a:p>
        </p:txBody>
      </p:sp>
    </p:spTree>
    <p:extLst>
      <p:ext uri="{BB962C8B-B14F-4D97-AF65-F5344CB8AC3E}">
        <p14:creationId xmlns:p14="http://schemas.microsoft.com/office/powerpoint/2010/main" val="49296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xEl>
                                              <p:pRg st="9" end="9"/>
                                            </p:txEl>
                                          </p:spTgt>
                                        </p:tgtEl>
                                        <p:attrNameLst>
                                          <p:attrName>style.visibility</p:attrName>
                                        </p:attrNameLst>
                                      </p:cBhvr>
                                      <p:to>
                                        <p:strVal val="visible"/>
                                      </p:to>
                                    </p:set>
                                    <p:animEffect transition="in" filter="fade">
                                      <p:cBhvr>
                                        <p:cTn id="23" dur="500"/>
                                        <p:tgtEl>
                                          <p:spTgt spid="11">
                                            <p:txEl>
                                              <p:pRg st="9" end="9"/>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 3"/>
          <p:cNvPicPr>
            <a:picLocks noChangeAspect="1"/>
          </p:cNvPicPr>
          <p:nvPr/>
        </p:nvPicPr>
        <p:blipFill>
          <a:blip r:embed="rId6"/>
          <a:stretch>
            <a:fillRect/>
          </a:stretch>
        </p:blipFill>
        <p:spPr>
          <a:xfrm>
            <a:off x="483943" y="6237972"/>
            <a:ext cx="1199863" cy="405000"/>
          </a:xfrm>
          <a:prstGeom prst="rect">
            <a:avLst/>
          </a:prstGeom>
        </p:spPr>
      </p:pic>
      <p:sp>
        <p:nvSpPr>
          <p:cNvPr id="12" name="Google Shape;591;p68"/>
          <p:cNvSpPr txBox="1">
            <a:spLocks noGrp="1"/>
          </p:cNvSpPr>
          <p:nvPr>
            <p:ph type="title"/>
          </p:nvPr>
        </p:nvSpPr>
        <p:spPr>
          <a:xfrm>
            <a:off x="442743" y="310354"/>
            <a:ext cx="8100000" cy="954882"/>
          </a:xfrm>
          <a:prstGeom prst="rect">
            <a:avLst/>
          </a:prstGeom>
          <a:noFill/>
          <a:ln>
            <a:noFill/>
          </a:ln>
        </p:spPr>
        <p:txBody>
          <a:bodyPr spcFirstLastPara="1" vert="horz" wrap="square" lIns="68569" tIns="34275" rIns="68569" bIns="34275" rtlCol="0" anchor="t" anchorCtr="0">
            <a:noAutofit/>
          </a:bodyPr>
          <a:lstStyle/>
          <a:p>
            <a:pPr>
              <a:lnSpc>
                <a:spcPct val="115000"/>
              </a:lnSpc>
              <a:spcBef>
                <a:spcPts val="0"/>
              </a:spcBef>
              <a:buClr>
                <a:schemeClr val="accent1"/>
              </a:buClr>
              <a:buSzPts val="2200"/>
            </a:pPr>
            <a:r>
              <a:rPr lang="fr-FR" sz="2800" b="1" dirty="0" err="1">
                <a:solidFill>
                  <a:srgbClr val="0C257C"/>
                </a:solidFill>
                <a:latin typeface="+mn-lt"/>
              </a:rPr>
              <a:t>Symmetry</a:t>
            </a:r>
            <a:r>
              <a:rPr lang="fr-FR" sz="2800" b="1" dirty="0">
                <a:solidFill>
                  <a:srgbClr val="0C257C"/>
                </a:solidFill>
                <a:latin typeface="+mn-lt"/>
              </a:rPr>
              <a:t> </a:t>
            </a:r>
            <a:r>
              <a:rPr lang="fr-FR" sz="2800" b="1" dirty="0" err="1">
                <a:solidFill>
                  <a:srgbClr val="0C257C"/>
                </a:solidFill>
                <a:latin typeface="+mn-lt"/>
              </a:rPr>
              <a:t>breaking</a:t>
            </a:r>
            <a:r>
              <a:rPr lang="fr-FR" sz="2800" b="1" dirty="0">
                <a:solidFill>
                  <a:srgbClr val="0C257C"/>
                </a:solidFill>
                <a:latin typeface="+mn-lt"/>
              </a:rPr>
              <a:t> leads to tension </a:t>
            </a:r>
            <a:r>
              <a:rPr lang="fr-FR" sz="2800" b="1" dirty="0" err="1">
                <a:solidFill>
                  <a:srgbClr val="0C257C"/>
                </a:solidFill>
                <a:latin typeface="+mn-lt"/>
              </a:rPr>
              <a:t>focusing</a:t>
            </a:r>
            <a:br>
              <a:rPr lang="fr-FR" sz="2100" b="1" dirty="0">
                <a:solidFill>
                  <a:srgbClr val="0C257C"/>
                </a:solidFill>
                <a:latin typeface="+mn-lt"/>
              </a:rPr>
            </a:br>
            <a:endParaRPr sz="2000" b="1" dirty="0">
              <a:solidFill>
                <a:srgbClr val="0C257C"/>
              </a:solidFill>
              <a:latin typeface="+mn-lt"/>
            </a:endParaRPr>
          </a:p>
        </p:txBody>
      </p:sp>
      <p:sp>
        <p:nvSpPr>
          <p:cNvPr id="9" name="Google Shape;589;p68"/>
          <p:cNvSpPr txBox="1">
            <a:spLocks noGrp="1"/>
          </p:cNvSpPr>
          <p:nvPr>
            <p:ph type="sldNum" sz="quarter" idx="12"/>
          </p:nvPr>
        </p:nvSpPr>
        <p:spPr>
          <a:xfrm>
            <a:off x="8289672" y="6453972"/>
            <a:ext cx="405000" cy="189000"/>
          </a:xfrm>
          <a:prstGeom prst="rect">
            <a:avLst/>
          </a:prstGeom>
          <a:noFill/>
          <a:ln>
            <a:noFill/>
          </a:ln>
        </p:spPr>
        <p:txBody>
          <a:bodyPr spcFirstLastPara="1" vert="horz" wrap="square" lIns="68569" tIns="34275" rIns="68569" bIns="34275" rtlCol="0" anchor="ctr" anchorCtr="0">
            <a:noAutofit/>
          </a:bodyPr>
          <a:lstStyle/>
          <a:p>
            <a:pPr>
              <a:lnSpc>
                <a:spcPct val="115000"/>
              </a:lnSpc>
            </a:pPr>
            <a:fld id="{00000000-1234-1234-1234-123412341234}" type="slidenum">
              <a:rPr lang="fr-FR" b="1">
                <a:solidFill>
                  <a:srgbClr val="0C257C"/>
                </a:solidFill>
              </a:rPr>
              <a:pPr>
                <a:lnSpc>
                  <a:spcPct val="115000"/>
                </a:lnSpc>
              </a:pPr>
              <a:t>20</a:t>
            </a:fld>
            <a:endParaRPr b="1" dirty="0">
              <a:solidFill>
                <a:srgbClr val="0C257C"/>
              </a:solidFill>
            </a:endParaRPr>
          </a:p>
        </p:txBody>
      </p:sp>
      <p:sp>
        <p:nvSpPr>
          <p:cNvPr id="11" name="Google Shape;590;p68"/>
          <p:cNvSpPr txBox="1">
            <a:spLocks/>
          </p:cNvSpPr>
          <p:nvPr/>
        </p:nvSpPr>
        <p:spPr>
          <a:xfrm>
            <a:off x="442743" y="1056841"/>
            <a:ext cx="5421011" cy="2995263"/>
          </a:xfrm>
          <a:prstGeom prst="rect">
            <a:avLst/>
          </a:prstGeom>
          <a:noFill/>
          <a:ln>
            <a:noFill/>
          </a:ln>
        </p:spPr>
        <p:txBody>
          <a:bodyPr spcFirstLastPara="1" wrap="square" lIns="81000" tIns="34275" rIns="68569" bIns="3427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spcBef>
                <a:spcPts val="0"/>
              </a:spcBef>
              <a:buClr>
                <a:schemeClr val="dk1"/>
              </a:buClr>
              <a:buSzPts val="1400"/>
            </a:pPr>
            <a:r>
              <a:rPr lang="en-US" sz="1400" dirty="0">
                <a:solidFill>
                  <a:srgbClr val="1C1C1C"/>
                </a:solidFill>
              </a:rPr>
              <a:t>Long-term behavior (                                 )</a:t>
            </a:r>
          </a:p>
          <a:p>
            <a:pPr>
              <a:lnSpc>
                <a:spcPct val="130000"/>
              </a:lnSpc>
              <a:spcBef>
                <a:spcPts val="0"/>
              </a:spcBef>
              <a:buClr>
                <a:schemeClr val="dk1"/>
              </a:buClr>
              <a:buSzPts val="1400"/>
            </a:pPr>
            <a:endParaRPr lang="en-US" sz="1400" dirty="0">
              <a:solidFill>
                <a:srgbClr val="1C1C1C"/>
              </a:solidFill>
            </a:endParaRPr>
          </a:p>
          <a:p>
            <a:pPr>
              <a:lnSpc>
                <a:spcPct val="130000"/>
              </a:lnSpc>
              <a:spcBef>
                <a:spcPts val="0"/>
              </a:spcBef>
              <a:buClr>
                <a:schemeClr val="dk1"/>
              </a:buClr>
              <a:buSzPts val="1400"/>
            </a:pPr>
            <a:endParaRPr lang="en-US" sz="1400" dirty="0">
              <a:solidFill>
                <a:srgbClr val="1C1C1C"/>
              </a:solidFill>
            </a:endParaRPr>
          </a:p>
          <a:p>
            <a:pPr>
              <a:lnSpc>
                <a:spcPct val="130000"/>
              </a:lnSpc>
              <a:spcBef>
                <a:spcPts val="0"/>
              </a:spcBef>
              <a:buClr>
                <a:schemeClr val="dk1"/>
              </a:buClr>
              <a:buSzPts val="1400"/>
            </a:pPr>
            <a:endParaRPr lang="en-US" sz="1400" dirty="0">
              <a:solidFill>
                <a:srgbClr val="1C1C1C"/>
              </a:solidFill>
            </a:endParaRPr>
          </a:p>
          <a:p>
            <a:pPr>
              <a:lnSpc>
                <a:spcPct val="130000"/>
              </a:lnSpc>
              <a:spcBef>
                <a:spcPts val="0"/>
              </a:spcBef>
              <a:buClr>
                <a:schemeClr val="dk1"/>
              </a:buClr>
              <a:buSzPts val="1400"/>
            </a:pPr>
            <a:endParaRPr lang="en-US" sz="1400" dirty="0">
              <a:solidFill>
                <a:srgbClr val="1C1C1C"/>
              </a:solidFill>
            </a:endParaRPr>
          </a:p>
          <a:p>
            <a:pPr>
              <a:lnSpc>
                <a:spcPct val="130000"/>
              </a:lnSpc>
              <a:spcBef>
                <a:spcPts val="0"/>
              </a:spcBef>
              <a:buClr>
                <a:schemeClr val="dk1"/>
              </a:buClr>
              <a:buSzPts val="1400"/>
            </a:pPr>
            <a:endParaRPr lang="en-US" sz="1400" dirty="0">
              <a:solidFill>
                <a:srgbClr val="1C1C1C"/>
              </a:solidFill>
            </a:endParaRPr>
          </a:p>
          <a:p>
            <a:pPr>
              <a:lnSpc>
                <a:spcPct val="130000"/>
              </a:lnSpc>
              <a:spcBef>
                <a:spcPts val="0"/>
              </a:spcBef>
              <a:buClr>
                <a:schemeClr val="dk1"/>
              </a:buClr>
              <a:buSzPts val="1400"/>
            </a:pPr>
            <a:endParaRPr lang="en-US" sz="1400" dirty="0">
              <a:solidFill>
                <a:srgbClr val="1C1C1C"/>
              </a:solidFill>
            </a:endParaRPr>
          </a:p>
          <a:p>
            <a:pPr>
              <a:lnSpc>
                <a:spcPct val="130000"/>
              </a:lnSpc>
              <a:spcBef>
                <a:spcPts val="0"/>
              </a:spcBef>
              <a:buClr>
                <a:schemeClr val="dk1"/>
              </a:buClr>
              <a:buSzPts val="1400"/>
            </a:pPr>
            <a:endParaRPr lang="en-US" sz="1400" dirty="0">
              <a:solidFill>
                <a:srgbClr val="1C1C1C"/>
              </a:solidFill>
            </a:endParaRPr>
          </a:p>
          <a:p>
            <a:pPr>
              <a:lnSpc>
                <a:spcPct val="130000"/>
              </a:lnSpc>
              <a:spcBef>
                <a:spcPts val="0"/>
              </a:spcBef>
              <a:buClr>
                <a:schemeClr val="dk1"/>
              </a:buClr>
              <a:buSzPts val="1400"/>
            </a:pPr>
            <a:endParaRPr lang="en-US" sz="1400" dirty="0">
              <a:solidFill>
                <a:srgbClr val="1C1C1C"/>
              </a:solidFill>
            </a:endParaRPr>
          </a:p>
          <a:p>
            <a:pPr>
              <a:lnSpc>
                <a:spcPct val="130000"/>
              </a:lnSpc>
              <a:spcBef>
                <a:spcPts val="0"/>
              </a:spcBef>
              <a:buClr>
                <a:schemeClr val="dk1"/>
              </a:buClr>
              <a:buSzPts val="1400"/>
            </a:pPr>
            <a:endParaRPr lang="en-US" sz="1400" dirty="0">
              <a:solidFill>
                <a:srgbClr val="1C1C1C"/>
              </a:solidFill>
            </a:endParaRPr>
          </a:p>
          <a:p>
            <a:pPr>
              <a:lnSpc>
                <a:spcPct val="130000"/>
              </a:lnSpc>
              <a:spcBef>
                <a:spcPts val="0"/>
              </a:spcBef>
              <a:buClr>
                <a:schemeClr val="dk1"/>
              </a:buClr>
              <a:buSzPts val="1400"/>
            </a:pPr>
            <a:endParaRPr lang="en-US" sz="1400" dirty="0">
              <a:solidFill>
                <a:srgbClr val="1C1C1C"/>
              </a:solidFill>
            </a:endParaRPr>
          </a:p>
          <a:p>
            <a:pPr>
              <a:lnSpc>
                <a:spcPct val="130000"/>
              </a:lnSpc>
              <a:spcBef>
                <a:spcPts val="0"/>
              </a:spcBef>
              <a:buClr>
                <a:schemeClr val="dk1"/>
              </a:buClr>
              <a:buSzPts val="1400"/>
            </a:pPr>
            <a:endParaRPr lang="en-US" sz="1400" dirty="0">
              <a:solidFill>
                <a:srgbClr val="1C1C1C"/>
              </a:solidFill>
            </a:endParaRPr>
          </a:p>
          <a:p>
            <a:pPr>
              <a:lnSpc>
                <a:spcPct val="130000"/>
              </a:lnSpc>
              <a:spcBef>
                <a:spcPts val="0"/>
              </a:spcBef>
              <a:buClr>
                <a:schemeClr val="dk1"/>
              </a:buClr>
              <a:buSzPts val="1400"/>
            </a:pPr>
            <a:endParaRPr lang="en-US" sz="1400" dirty="0">
              <a:solidFill>
                <a:srgbClr val="1C1C1C"/>
              </a:solidFill>
            </a:endParaRPr>
          </a:p>
          <a:p>
            <a:pPr>
              <a:lnSpc>
                <a:spcPct val="130000"/>
              </a:lnSpc>
              <a:spcBef>
                <a:spcPts val="0"/>
              </a:spcBef>
              <a:buClr>
                <a:schemeClr val="dk1"/>
              </a:buClr>
              <a:buSzPts val="1400"/>
            </a:pPr>
            <a:endParaRPr lang="en-US" sz="1400" dirty="0">
              <a:solidFill>
                <a:srgbClr val="1C1C1C"/>
              </a:solidFill>
            </a:endParaRPr>
          </a:p>
          <a:p>
            <a:pPr>
              <a:lnSpc>
                <a:spcPct val="130000"/>
              </a:lnSpc>
              <a:spcBef>
                <a:spcPts val="0"/>
              </a:spcBef>
              <a:buClr>
                <a:schemeClr val="dk1"/>
              </a:buClr>
              <a:buSzPts val="1400"/>
            </a:pPr>
            <a:endParaRPr lang="en-US" sz="1400" dirty="0">
              <a:solidFill>
                <a:srgbClr val="1C1C1C"/>
              </a:solidFill>
            </a:endParaRPr>
          </a:p>
          <a:p>
            <a:pPr>
              <a:lnSpc>
                <a:spcPct val="130000"/>
              </a:lnSpc>
              <a:spcBef>
                <a:spcPts val="0"/>
              </a:spcBef>
              <a:buClr>
                <a:schemeClr val="dk1"/>
              </a:buClr>
              <a:buSzPts val="1400"/>
            </a:pPr>
            <a:endParaRPr lang="en-US" sz="1400" dirty="0">
              <a:solidFill>
                <a:srgbClr val="1C1C1C"/>
              </a:solidFill>
            </a:endParaRPr>
          </a:p>
          <a:p>
            <a:pPr>
              <a:lnSpc>
                <a:spcPct val="130000"/>
              </a:lnSpc>
              <a:spcBef>
                <a:spcPts val="0"/>
              </a:spcBef>
              <a:buClr>
                <a:schemeClr val="dk1"/>
              </a:buClr>
              <a:buSzPts val="1400"/>
            </a:pPr>
            <a:endParaRPr lang="en-US" sz="1400" dirty="0">
              <a:solidFill>
                <a:srgbClr val="1C1C1C"/>
              </a:solidFill>
            </a:endParaRPr>
          </a:p>
          <a:p>
            <a:pPr>
              <a:lnSpc>
                <a:spcPct val="130000"/>
              </a:lnSpc>
              <a:spcBef>
                <a:spcPts val="0"/>
              </a:spcBef>
              <a:buClr>
                <a:schemeClr val="dk1"/>
              </a:buClr>
              <a:buSzPts val="1400"/>
            </a:pPr>
            <a:r>
              <a:rPr lang="en-US" sz="1400" dirty="0">
                <a:solidFill>
                  <a:srgbClr val="1C1C1C"/>
                </a:solidFill>
              </a:rPr>
              <a:t>Analogous to lateral inhibition in Delta-Notch </a:t>
            </a:r>
            <a:r>
              <a:rPr lang="en-US" sz="1400" dirty="0" err="1">
                <a:solidFill>
                  <a:srgbClr val="1C1C1C"/>
                </a:solidFill>
              </a:rPr>
              <a:t>signalling</a:t>
            </a:r>
            <a:endParaRPr lang="en-US" sz="1400" dirty="0">
              <a:solidFill>
                <a:srgbClr val="1C1C1C"/>
              </a:solidFill>
            </a:endParaRPr>
          </a:p>
          <a:p>
            <a:pPr>
              <a:lnSpc>
                <a:spcPct val="130000"/>
              </a:lnSpc>
              <a:spcBef>
                <a:spcPts val="0"/>
              </a:spcBef>
              <a:buClr>
                <a:schemeClr val="dk1"/>
              </a:buClr>
              <a:buSzPts val="1400"/>
            </a:pPr>
            <a:endParaRPr lang="en-US" sz="1400" dirty="0">
              <a:solidFill>
                <a:srgbClr val="1C1C1C"/>
              </a:solidFill>
            </a:endParaRPr>
          </a:p>
          <a:p>
            <a:pPr>
              <a:lnSpc>
                <a:spcPct val="130000"/>
              </a:lnSpc>
              <a:spcBef>
                <a:spcPts val="0"/>
              </a:spcBef>
              <a:buClr>
                <a:schemeClr val="dk1"/>
              </a:buClr>
              <a:buSzPts val="1400"/>
            </a:pPr>
            <a:endParaRPr lang="en-US" sz="1400" dirty="0">
              <a:solidFill>
                <a:srgbClr val="1C1C1C"/>
              </a:solidFill>
            </a:endParaRPr>
          </a:p>
          <a:p>
            <a:pPr>
              <a:lnSpc>
                <a:spcPct val="130000"/>
              </a:lnSpc>
              <a:spcBef>
                <a:spcPts val="0"/>
              </a:spcBef>
              <a:buClr>
                <a:schemeClr val="dk1"/>
              </a:buClr>
              <a:buSzPts val="1400"/>
            </a:pPr>
            <a:endParaRPr lang="en-US" sz="1400" dirty="0">
              <a:solidFill>
                <a:srgbClr val="1C1C1C"/>
              </a:solidFill>
            </a:endParaRPr>
          </a:p>
          <a:p>
            <a:pPr>
              <a:lnSpc>
                <a:spcPct val="130000"/>
              </a:lnSpc>
              <a:spcBef>
                <a:spcPts val="0"/>
              </a:spcBef>
              <a:buClr>
                <a:schemeClr val="dk1"/>
              </a:buClr>
              <a:buSzPts val="1400"/>
            </a:pPr>
            <a:endParaRPr lang="en-US" sz="1400" dirty="0">
              <a:solidFill>
                <a:srgbClr val="1C1C1C"/>
              </a:solidFill>
            </a:endParaRPr>
          </a:p>
        </p:txBody>
      </p:sp>
      <p:grpSp>
        <p:nvGrpSpPr>
          <p:cNvPr id="32" name="Group 31">
            <a:extLst>
              <a:ext uri="{FF2B5EF4-FFF2-40B4-BE49-F238E27FC236}">
                <a16:creationId xmlns:a16="http://schemas.microsoft.com/office/drawing/2014/main" id="{228F0F7A-D060-4A34-A048-6815E1528C85}"/>
              </a:ext>
            </a:extLst>
          </p:cNvPr>
          <p:cNvGrpSpPr/>
          <p:nvPr/>
        </p:nvGrpSpPr>
        <p:grpSpPr>
          <a:xfrm>
            <a:off x="5158889" y="4267614"/>
            <a:ext cx="2323269" cy="2388367"/>
            <a:chOff x="4860926" y="4216907"/>
            <a:chExt cx="2323269" cy="2388367"/>
          </a:xfrm>
        </p:grpSpPr>
        <p:pic>
          <p:nvPicPr>
            <p:cNvPr id="33" name="Picture 32">
              <a:extLst>
                <a:ext uri="{FF2B5EF4-FFF2-40B4-BE49-F238E27FC236}">
                  <a16:creationId xmlns:a16="http://schemas.microsoft.com/office/drawing/2014/main" id="{A93A7405-57C3-49C0-B2BC-9E67BB32230A}"/>
                </a:ext>
              </a:extLst>
            </p:cNvPr>
            <p:cNvPicPr>
              <a:picLocks noChangeAspect="1"/>
            </p:cNvPicPr>
            <p:nvPr/>
          </p:nvPicPr>
          <p:blipFill>
            <a:blip r:embed="rId7"/>
            <a:stretch>
              <a:fillRect/>
            </a:stretch>
          </p:blipFill>
          <p:spPr>
            <a:xfrm>
              <a:off x="4860926" y="4216907"/>
              <a:ext cx="2249597" cy="1228097"/>
            </a:xfrm>
            <a:prstGeom prst="rect">
              <a:avLst/>
            </a:prstGeom>
          </p:spPr>
        </p:pic>
        <p:pic>
          <p:nvPicPr>
            <p:cNvPr id="34" name="Picture 33">
              <a:extLst>
                <a:ext uri="{FF2B5EF4-FFF2-40B4-BE49-F238E27FC236}">
                  <a16:creationId xmlns:a16="http://schemas.microsoft.com/office/drawing/2014/main" id="{26AC170F-FE21-4E4B-A45C-159B608A5262}"/>
                </a:ext>
              </a:extLst>
            </p:cNvPr>
            <p:cNvPicPr>
              <a:picLocks noChangeAspect="1"/>
            </p:cNvPicPr>
            <p:nvPr/>
          </p:nvPicPr>
          <p:blipFill>
            <a:blip r:embed="rId8"/>
            <a:stretch>
              <a:fillRect/>
            </a:stretch>
          </p:blipFill>
          <p:spPr>
            <a:xfrm>
              <a:off x="5391443" y="5542222"/>
              <a:ext cx="1439179" cy="816831"/>
            </a:xfrm>
            <a:prstGeom prst="rect">
              <a:avLst/>
            </a:prstGeom>
          </p:spPr>
        </p:pic>
        <p:sp>
          <p:nvSpPr>
            <p:cNvPr id="35" name="TextBox 34">
              <a:extLst>
                <a:ext uri="{FF2B5EF4-FFF2-40B4-BE49-F238E27FC236}">
                  <a16:creationId xmlns:a16="http://schemas.microsoft.com/office/drawing/2014/main" id="{E114015A-C566-4E83-A921-092360DDC8A0}"/>
                </a:ext>
              </a:extLst>
            </p:cNvPr>
            <p:cNvSpPr txBox="1"/>
            <p:nvPr/>
          </p:nvSpPr>
          <p:spPr>
            <a:xfrm>
              <a:off x="5277126" y="6359053"/>
              <a:ext cx="1907069" cy="246221"/>
            </a:xfrm>
            <a:prstGeom prst="rect">
              <a:avLst/>
            </a:prstGeom>
            <a:noFill/>
          </p:spPr>
          <p:txBody>
            <a:bodyPr wrap="square" rtlCol="0">
              <a:spAutoFit/>
            </a:bodyPr>
            <a:lstStyle/>
            <a:p>
              <a:r>
                <a:rPr lang="en-CA" sz="1000" dirty="0">
                  <a:solidFill>
                    <a:schemeClr val="bg1">
                      <a:lumMod val="50000"/>
                    </a:schemeClr>
                  </a:solidFill>
                  <a:latin typeface="Gill Sans Nova Light" panose="020B0302020104020203" pitchFamily="34" charset="0"/>
                </a:rPr>
                <a:t>Collier et al., </a:t>
              </a:r>
              <a:r>
                <a:rPr lang="en-CA" sz="1000" i="1" dirty="0">
                  <a:solidFill>
                    <a:schemeClr val="bg1">
                      <a:lumMod val="50000"/>
                    </a:schemeClr>
                  </a:solidFill>
                  <a:latin typeface="Gill Sans Nova Light" panose="020B0302020104020203" pitchFamily="34" charset="0"/>
                </a:rPr>
                <a:t>J </a:t>
              </a:r>
              <a:r>
                <a:rPr lang="en-CA" sz="1000" i="1" dirty="0" err="1">
                  <a:solidFill>
                    <a:schemeClr val="bg1">
                      <a:lumMod val="50000"/>
                    </a:schemeClr>
                  </a:solidFill>
                  <a:latin typeface="Gill Sans Nova Light" panose="020B0302020104020203" pitchFamily="34" charset="0"/>
                </a:rPr>
                <a:t>Theor</a:t>
              </a:r>
              <a:r>
                <a:rPr lang="en-CA" sz="1000" i="1" dirty="0">
                  <a:solidFill>
                    <a:schemeClr val="bg1">
                      <a:lumMod val="50000"/>
                    </a:schemeClr>
                  </a:solidFill>
                  <a:latin typeface="Gill Sans Nova Light" panose="020B0302020104020203" pitchFamily="34" charset="0"/>
                </a:rPr>
                <a:t> Biol</a:t>
              </a:r>
              <a:r>
                <a:rPr lang="en-CA" sz="1000" dirty="0">
                  <a:solidFill>
                    <a:schemeClr val="bg1">
                      <a:lumMod val="50000"/>
                    </a:schemeClr>
                  </a:solidFill>
                  <a:latin typeface="Gill Sans Nova Light" panose="020B0302020104020203" pitchFamily="34" charset="0"/>
                </a:rPr>
                <a:t>, 1996</a:t>
              </a:r>
            </a:p>
          </p:txBody>
        </p:sp>
      </p:grpSp>
      <p:grpSp>
        <p:nvGrpSpPr>
          <p:cNvPr id="36" name="Group 35">
            <a:extLst>
              <a:ext uri="{FF2B5EF4-FFF2-40B4-BE49-F238E27FC236}">
                <a16:creationId xmlns:a16="http://schemas.microsoft.com/office/drawing/2014/main" id="{DB4FE171-0C38-4E33-8278-669036D36A93}"/>
              </a:ext>
            </a:extLst>
          </p:cNvPr>
          <p:cNvGrpSpPr/>
          <p:nvPr/>
        </p:nvGrpSpPr>
        <p:grpSpPr>
          <a:xfrm>
            <a:off x="6361532" y="1032636"/>
            <a:ext cx="2531601" cy="1396729"/>
            <a:chOff x="5880483" y="1624558"/>
            <a:chExt cx="2531601" cy="1396729"/>
          </a:xfrm>
        </p:grpSpPr>
        <p:cxnSp>
          <p:nvCxnSpPr>
            <p:cNvPr id="37" name="Straight Connector 36">
              <a:extLst>
                <a:ext uri="{FF2B5EF4-FFF2-40B4-BE49-F238E27FC236}">
                  <a16:creationId xmlns:a16="http://schemas.microsoft.com/office/drawing/2014/main" id="{75A088A8-05D0-456C-91DA-CFC65DCB956D}"/>
                </a:ext>
              </a:extLst>
            </p:cNvPr>
            <p:cNvCxnSpPr>
              <a:stCxn id="40" idx="0"/>
              <a:endCxn id="67" idx="4"/>
            </p:cNvCxnSpPr>
            <p:nvPr/>
          </p:nvCxnSpPr>
          <p:spPr>
            <a:xfrm>
              <a:off x="6473946" y="1873197"/>
              <a:ext cx="0" cy="870751"/>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8C57ECD8-28FB-48D5-B60D-76D14420EB0B}"/>
                </a:ext>
              </a:extLst>
            </p:cNvPr>
            <p:cNvCxnSpPr/>
            <p:nvPr/>
          </p:nvCxnSpPr>
          <p:spPr>
            <a:xfrm>
              <a:off x="7624320" y="1873197"/>
              <a:ext cx="0" cy="870751"/>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AFBBF252-E142-4673-A147-3551F8862808}"/>
                </a:ext>
              </a:extLst>
            </p:cNvPr>
            <p:cNvCxnSpPr/>
            <p:nvPr/>
          </p:nvCxnSpPr>
          <p:spPr>
            <a:xfrm>
              <a:off x="6473946" y="1932335"/>
              <a:ext cx="1150374" cy="0"/>
            </a:xfrm>
            <a:prstGeom prst="line">
              <a:avLst/>
            </a:prstGeom>
          </p:spPr>
          <p:style>
            <a:lnRef idx="3">
              <a:schemeClr val="dk1"/>
            </a:lnRef>
            <a:fillRef idx="0">
              <a:schemeClr val="dk1"/>
            </a:fillRef>
            <a:effectRef idx="2">
              <a:schemeClr val="dk1"/>
            </a:effectRef>
            <a:fontRef idx="minor">
              <a:schemeClr val="tx1"/>
            </a:fontRef>
          </p:style>
        </p:cxnSp>
        <p:sp>
          <p:nvSpPr>
            <p:cNvPr id="40" name="Oval 39">
              <a:extLst>
                <a:ext uri="{FF2B5EF4-FFF2-40B4-BE49-F238E27FC236}">
                  <a16:creationId xmlns:a16="http://schemas.microsoft.com/office/drawing/2014/main" id="{D80292DB-D0FC-4506-85AC-3302A282F154}"/>
                </a:ext>
              </a:extLst>
            </p:cNvPr>
            <p:cNvSpPr/>
            <p:nvPr/>
          </p:nvSpPr>
          <p:spPr>
            <a:xfrm>
              <a:off x="6414808" y="1873197"/>
              <a:ext cx="118276" cy="118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Times New Roman" panose="02020603050405020304" pitchFamily="18" charset="0"/>
                <a:cs typeface="Times New Roman" panose="02020603050405020304" pitchFamily="18" charset="0"/>
              </a:endParaRPr>
            </a:p>
          </p:txBody>
        </p:sp>
        <p:sp>
          <p:nvSpPr>
            <p:cNvPr id="41" name="Oval 40">
              <a:extLst>
                <a:ext uri="{FF2B5EF4-FFF2-40B4-BE49-F238E27FC236}">
                  <a16:creationId xmlns:a16="http://schemas.microsoft.com/office/drawing/2014/main" id="{270F20F3-1B28-483B-9D2F-BFE06EA08463}"/>
                </a:ext>
              </a:extLst>
            </p:cNvPr>
            <p:cNvSpPr/>
            <p:nvPr/>
          </p:nvSpPr>
          <p:spPr>
            <a:xfrm>
              <a:off x="7565182" y="1873197"/>
              <a:ext cx="118276" cy="118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Times New Roman" panose="02020603050405020304" pitchFamily="18" charset="0"/>
                <a:cs typeface="Times New Roman" panose="02020603050405020304" pitchFamily="18" charset="0"/>
              </a:endParaRPr>
            </a:p>
          </p:txBody>
        </p:sp>
        <p:cxnSp>
          <p:nvCxnSpPr>
            <p:cNvPr id="42" name="Straight Connector 41">
              <a:extLst>
                <a:ext uri="{FF2B5EF4-FFF2-40B4-BE49-F238E27FC236}">
                  <a16:creationId xmlns:a16="http://schemas.microsoft.com/office/drawing/2014/main" id="{F0C5A3FE-C1EE-4DCD-BF07-B236EFC327ED}"/>
                </a:ext>
              </a:extLst>
            </p:cNvPr>
            <p:cNvCxnSpPr>
              <a:cxnSpLocks/>
            </p:cNvCxnSpPr>
            <p:nvPr/>
          </p:nvCxnSpPr>
          <p:spPr>
            <a:xfrm flipH="1">
              <a:off x="6070824" y="2300635"/>
              <a:ext cx="403122" cy="0"/>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FEC66B6B-1810-4D79-9E79-2AF0D10B615D}"/>
                </a:ext>
              </a:extLst>
            </p:cNvPr>
            <p:cNvCxnSpPr>
              <a:cxnSpLocks/>
            </p:cNvCxnSpPr>
            <p:nvPr/>
          </p:nvCxnSpPr>
          <p:spPr>
            <a:xfrm>
              <a:off x="7624320" y="2300635"/>
              <a:ext cx="403122" cy="0"/>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44" name="TextBox 43">
              <a:extLst>
                <a:ext uri="{FF2B5EF4-FFF2-40B4-BE49-F238E27FC236}">
                  <a16:creationId xmlns:a16="http://schemas.microsoft.com/office/drawing/2014/main" id="{8E24E4B2-25F7-4659-A7F7-ED9EB5B4FDEC}"/>
                </a:ext>
              </a:extLst>
            </p:cNvPr>
            <p:cNvSpPr txBox="1"/>
            <p:nvPr/>
          </p:nvSpPr>
          <p:spPr>
            <a:xfrm>
              <a:off x="5880483" y="2030363"/>
              <a:ext cx="475188" cy="307777"/>
            </a:xfrm>
            <a:prstGeom prst="rect">
              <a:avLst/>
            </a:prstGeom>
            <a:noFill/>
          </p:spPr>
          <p:txBody>
            <a:bodyPr wrap="square" rtlCol="0">
              <a:spAutoFit/>
            </a:bodyPr>
            <a:lstStyle/>
            <a:p>
              <a:pPr>
                <a:spcBef>
                  <a:spcPts val="600"/>
                </a:spcBef>
              </a:pPr>
              <a:r>
                <a:rPr lang="en-CA" sz="1400" i="1" dirty="0">
                  <a:latin typeface="Times New Roman" panose="02020603050405020304" pitchFamily="18" charset="0"/>
                  <a:cs typeface="Times New Roman" panose="02020603050405020304" pitchFamily="18" charset="0"/>
                </a:rPr>
                <a:t>T</a:t>
              </a:r>
              <a:endParaRPr lang="en-CA" sz="1400" dirty="0">
                <a:latin typeface="Times New Roman" panose="02020603050405020304" pitchFamily="18" charset="0"/>
                <a:cs typeface="Times New Roman" panose="02020603050405020304" pitchFamily="18" charset="0"/>
              </a:endParaRPr>
            </a:p>
          </p:txBody>
        </p:sp>
        <p:sp>
          <p:nvSpPr>
            <p:cNvPr id="64" name="TextBox 63">
              <a:extLst>
                <a:ext uri="{FF2B5EF4-FFF2-40B4-BE49-F238E27FC236}">
                  <a16:creationId xmlns:a16="http://schemas.microsoft.com/office/drawing/2014/main" id="{1B8696DA-B942-46E9-9F14-4C93046E7BEB}"/>
                </a:ext>
              </a:extLst>
            </p:cNvPr>
            <p:cNvSpPr txBox="1"/>
            <p:nvPr/>
          </p:nvSpPr>
          <p:spPr>
            <a:xfrm>
              <a:off x="7936896" y="2030363"/>
              <a:ext cx="475188" cy="307777"/>
            </a:xfrm>
            <a:prstGeom prst="rect">
              <a:avLst/>
            </a:prstGeom>
            <a:noFill/>
          </p:spPr>
          <p:txBody>
            <a:bodyPr wrap="square" rtlCol="0">
              <a:spAutoFit/>
            </a:bodyPr>
            <a:lstStyle/>
            <a:p>
              <a:pPr>
                <a:spcBef>
                  <a:spcPts val="600"/>
                </a:spcBef>
              </a:pPr>
              <a:r>
                <a:rPr lang="en-CA" sz="1400" i="1" dirty="0">
                  <a:latin typeface="Times New Roman" panose="02020603050405020304" pitchFamily="18" charset="0"/>
                  <a:cs typeface="Times New Roman" panose="02020603050405020304" pitchFamily="18" charset="0"/>
                </a:rPr>
                <a:t>T</a:t>
              </a:r>
              <a:endParaRPr lang="en-CA" sz="1400" dirty="0">
                <a:latin typeface="Times New Roman" panose="02020603050405020304" pitchFamily="18" charset="0"/>
                <a:cs typeface="Times New Roman" panose="02020603050405020304" pitchFamily="18" charset="0"/>
              </a:endParaRPr>
            </a:p>
          </p:txBody>
        </p:sp>
        <p:sp>
          <p:nvSpPr>
            <p:cNvPr id="65" name="TextBox 64">
              <a:extLst>
                <a:ext uri="{FF2B5EF4-FFF2-40B4-BE49-F238E27FC236}">
                  <a16:creationId xmlns:a16="http://schemas.microsoft.com/office/drawing/2014/main" id="{293D2D03-17B3-4EA7-AAF6-972FEF2A1028}"/>
                </a:ext>
              </a:extLst>
            </p:cNvPr>
            <p:cNvSpPr txBox="1"/>
            <p:nvPr/>
          </p:nvSpPr>
          <p:spPr>
            <a:xfrm>
              <a:off x="6941108" y="2713510"/>
              <a:ext cx="475188" cy="307777"/>
            </a:xfrm>
            <a:prstGeom prst="rect">
              <a:avLst/>
            </a:prstGeom>
            <a:noFill/>
          </p:spPr>
          <p:txBody>
            <a:bodyPr wrap="square" rtlCol="0">
              <a:spAutoFit/>
            </a:bodyPr>
            <a:lstStyle/>
            <a:p>
              <a:pPr>
                <a:spcBef>
                  <a:spcPts val="600"/>
                </a:spcBef>
              </a:pPr>
              <a:r>
                <a:rPr lang="en-CA" sz="1400" i="1" dirty="0">
                  <a:latin typeface="Times New Roman" panose="02020603050405020304" pitchFamily="18" charset="0"/>
                  <a:cs typeface="Times New Roman" panose="02020603050405020304" pitchFamily="18" charset="0"/>
                </a:rPr>
                <a:t>l</a:t>
              </a:r>
              <a:endParaRPr lang="en-CA" sz="1400" dirty="0">
                <a:latin typeface="Times New Roman" panose="02020603050405020304" pitchFamily="18" charset="0"/>
                <a:cs typeface="Times New Roman" panose="02020603050405020304" pitchFamily="18" charset="0"/>
              </a:endParaRPr>
            </a:p>
          </p:txBody>
        </p:sp>
        <p:cxnSp>
          <p:nvCxnSpPr>
            <p:cNvPr id="66" name="Straight Connector 65">
              <a:extLst>
                <a:ext uri="{FF2B5EF4-FFF2-40B4-BE49-F238E27FC236}">
                  <a16:creationId xmlns:a16="http://schemas.microsoft.com/office/drawing/2014/main" id="{DF08C5A5-0FEF-4D22-BA67-7DE4C01281A1}"/>
                </a:ext>
              </a:extLst>
            </p:cNvPr>
            <p:cNvCxnSpPr/>
            <p:nvPr/>
          </p:nvCxnSpPr>
          <p:spPr>
            <a:xfrm>
              <a:off x="6473946" y="2684810"/>
              <a:ext cx="1150374" cy="0"/>
            </a:xfrm>
            <a:prstGeom prst="line">
              <a:avLst/>
            </a:prstGeom>
          </p:spPr>
          <p:style>
            <a:lnRef idx="3">
              <a:schemeClr val="dk1"/>
            </a:lnRef>
            <a:fillRef idx="0">
              <a:schemeClr val="dk1"/>
            </a:fillRef>
            <a:effectRef idx="2">
              <a:schemeClr val="dk1"/>
            </a:effectRef>
            <a:fontRef idx="minor">
              <a:schemeClr val="tx1"/>
            </a:fontRef>
          </p:style>
        </p:cxnSp>
        <p:sp>
          <p:nvSpPr>
            <p:cNvPr id="67" name="Oval 66">
              <a:extLst>
                <a:ext uri="{FF2B5EF4-FFF2-40B4-BE49-F238E27FC236}">
                  <a16:creationId xmlns:a16="http://schemas.microsoft.com/office/drawing/2014/main" id="{8C43D09A-D0A5-46B0-ACC5-4456F14CB114}"/>
                </a:ext>
              </a:extLst>
            </p:cNvPr>
            <p:cNvSpPr/>
            <p:nvPr/>
          </p:nvSpPr>
          <p:spPr>
            <a:xfrm>
              <a:off x="6414808" y="2625672"/>
              <a:ext cx="118276" cy="118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Times New Roman" panose="02020603050405020304" pitchFamily="18" charset="0"/>
                <a:cs typeface="Times New Roman" panose="02020603050405020304" pitchFamily="18" charset="0"/>
              </a:endParaRPr>
            </a:p>
          </p:txBody>
        </p:sp>
        <p:sp>
          <p:nvSpPr>
            <p:cNvPr id="68" name="Oval 67">
              <a:extLst>
                <a:ext uri="{FF2B5EF4-FFF2-40B4-BE49-F238E27FC236}">
                  <a16:creationId xmlns:a16="http://schemas.microsoft.com/office/drawing/2014/main" id="{A02DD2E6-DD8B-48CC-AFBD-7DAC98581A54}"/>
                </a:ext>
              </a:extLst>
            </p:cNvPr>
            <p:cNvSpPr/>
            <p:nvPr/>
          </p:nvSpPr>
          <p:spPr>
            <a:xfrm>
              <a:off x="7565182" y="2625672"/>
              <a:ext cx="118276" cy="118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Times New Roman" panose="02020603050405020304" pitchFamily="18" charset="0"/>
                <a:cs typeface="Times New Roman" panose="02020603050405020304" pitchFamily="18" charset="0"/>
              </a:endParaRPr>
            </a:p>
          </p:txBody>
        </p:sp>
        <p:sp>
          <p:nvSpPr>
            <p:cNvPr id="69" name="TextBox 68">
              <a:extLst>
                <a:ext uri="{FF2B5EF4-FFF2-40B4-BE49-F238E27FC236}">
                  <a16:creationId xmlns:a16="http://schemas.microsoft.com/office/drawing/2014/main" id="{0296B511-5E32-4730-B601-A146560E49C6}"/>
                </a:ext>
              </a:extLst>
            </p:cNvPr>
            <p:cNvSpPr txBox="1"/>
            <p:nvPr/>
          </p:nvSpPr>
          <p:spPr>
            <a:xfrm>
              <a:off x="6770157" y="1624558"/>
              <a:ext cx="712779" cy="307777"/>
            </a:xfrm>
            <a:prstGeom prst="rect">
              <a:avLst/>
            </a:prstGeom>
            <a:noFill/>
          </p:spPr>
          <p:txBody>
            <a:bodyPr wrap="square" rtlCol="0">
              <a:spAutoFit/>
            </a:bodyPr>
            <a:lstStyle/>
            <a:p>
              <a:pPr>
                <a:spcBef>
                  <a:spcPts val="600"/>
                </a:spcBef>
              </a:pPr>
              <a:r>
                <a:rPr lang="en-CA" sz="1400" i="1" dirty="0">
                  <a:latin typeface="Times New Roman" panose="02020603050405020304" pitchFamily="18" charset="0"/>
                  <a:cs typeface="Times New Roman" panose="02020603050405020304" pitchFamily="18" charset="0"/>
                </a:rPr>
                <a:t>F</a:t>
              </a:r>
              <a:r>
                <a:rPr lang="en-CA" sz="1400" baseline="-25000" dirty="0">
                  <a:latin typeface="Times New Roman" panose="02020603050405020304" pitchFamily="18" charset="0"/>
                  <a:cs typeface="Times New Roman" panose="02020603050405020304" pitchFamily="18" charset="0"/>
                </a:rPr>
                <a:t>1</a:t>
              </a:r>
              <a:r>
                <a:rPr lang="en-CA" sz="1400" i="1" dirty="0">
                  <a:latin typeface="Times New Roman" panose="02020603050405020304" pitchFamily="18" charset="0"/>
                  <a:cs typeface="Times New Roman" panose="02020603050405020304" pitchFamily="18" charset="0"/>
                </a:rPr>
                <a:t>, m</a:t>
              </a:r>
              <a:r>
                <a:rPr lang="en-CA" sz="1400" baseline="-25000" dirty="0">
                  <a:latin typeface="Times New Roman" panose="02020603050405020304" pitchFamily="18" charset="0"/>
                  <a:cs typeface="Times New Roman" panose="02020603050405020304" pitchFamily="18" charset="0"/>
                </a:rPr>
                <a:t>1</a:t>
              </a:r>
            </a:p>
          </p:txBody>
        </p:sp>
        <p:sp>
          <p:nvSpPr>
            <p:cNvPr id="70" name="TextBox 69">
              <a:extLst>
                <a:ext uri="{FF2B5EF4-FFF2-40B4-BE49-F238E27FC236}">
                  <a16:creationId xmlns:a16="http://schemas.microsoft.com/office/drawing/2014/main" id="{723546C4-BB65-4843-BB34-D5D02ED77B7B}"/>
                </a:ext>
              </a:extLst>
            </p:cNvPr>
            <p:cNvSpPr txBox="1"/>
            <p:nvPr/>
          </p:nvSpPr>
          <p:spPr>
            <a:xfrm>
              <a:off x="6770502" y="2388593"/>
              <a:ext cx="712779" cy="307777"/>
            </a:xfrm>
            <a:prstGeom prst="rect">
              <a:avLst/>
            </a:prstGeom>
            <a:noFill/>
          </p:spPr>
          <p:txBody>
            <a:bodyPr wrap="square" rtlCol="0">
              <a:spAutoFit/>
            </a:bodyPr>
            <a:lstStyle/>
            <a:p>
              <a:pPr>
                <a:spcBef>
                  <a:spcPts val="600"/>
                </a:spcBef>
              </a:pPr>
              <a:r>
                <a:rPr lang="en-CA" sz="1400" i="1" dirty="0">
                  <a:latin typeface="Times New Roman" panose="02020603050405020304" pitchFamily="18" charset="0"/>
                  <a:cs typeface="Times New Roman" panose="02020603050405020304" pitchFamily="18" charset="0"/>
                </a:rPr>
                <a:t>F</a:t>
              </a:r>
              <a:r>
                <a:rPr lang="en-CA" sz="1400" baseline="-25000" dirty="0">
                  <a:latin typeface="Times New Roman" panose="02020603050405020304" pitchFamily="18" charset="0"/>
                  <a:cs typeface="Times New Roman" panose="02020603050405020304" pitchFamily="18" charset="0"/>
                </a:rPr>
                <a:t>2</a:t>
              </a:r>
              <a:r>
                <a:rPr lang="en-CA" sz="1400" i="1" dirty="0">
                  <a:latin typeface="Times New Roman" panose="02020603050405020304" pitchFamily="18" charset="0"/>
                  <a:cs typeface="Times New Roman" panose="02020603050405020304" pitchFamily="18" charset="0"/>
                </a:rPr>
                <a:t>, m</a:t>
              </a:r>
              <a:r>
                <a:rPr lang="en-CA" sz="1400" baseline="-25000" dirty="0">
                  <a:latin typeface="Times New Roman" panose="02020603050405020304" pitchFamily="18" charset="0"/>
                  <a:cs typeface="Times New Roman" panose="02020603050405020304" pitchFamily="18" charset="0"/>
                </a:rPr>
                <a:t>2</a:t>
              </a:r>
            </a:p>
          </p:txBody>
        </p:sp>
        <p:cxnSp>
          <p:nvCxnSpPr>
            <p:cNvPr id="71" name="Straight Connector 70">
              <a:extLst>
                <a:ext uri="{FF2B5EF4-FFF2-40B4-BE49-F238E27FC236}">
                  <a16:creationId xmlns:a16="http://schemas.microsoft.com/office/drawing/2014/main" id="{677D1D15-2183-475B-B53C-94744446AD74}"/>
                </a:ext>
              </a:extLst>
            </p:cNvPr>
            <p:cNvCxnSpPr>
              <a:cxnSpLocks/>
            </p:cNvCxnSpPr>
            <p:nvPr/>
          </p:nvCxnSpPr>
          <p:spPr>
            <a:xfrm>
              <a:off x="6473946" y="2743948"/>
              <a:ext cx="0" cy="246902"/>
            </a:xfrm>
            <a:prstGeom prst="line">
              <a:avLst/>
            </a:prstGeom>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2476CA36-FDB2-4BCC-9035-020BBE9ADB28}"/>
                </a:ext>
              </a:extLst>
            </p:cNvPr>
            <p:cNvCxnSpPr>
              <a:cxnSpLocks/>
            </p:cNvCxnSpPr>
            <p:nvPr/>
          </p:nvCxnSpPr>
          <p:spPr>
            <a:xfrm>
              <a:off x="7624320" y="2743948"/>
              <a:ext cx="0" cy="246902"/>
            </a:xfrm>
            <a:prstGeom prst="line">
              <a:avLst/>
            </a:prstGeom>
          </p:spPr>
          <p:style>
            <a:lnRef idx="1">
              <a:schemeClr val="dk1"/>
            </a:lnRef>
            <a:fillRef idx="0">
              <a:schemeClr val="dk1"/>
            </a:fillRef>
            <a:effectRef idx="0">
              <a:schemeClr val="dk1"/>
            </a:effectRef>
            <a:fontRef idx="minor">
              <a:schemeClr val="tx1"/>
            </a:fontRef>
          </p:style>
        </p:cxnSp>
        <p:cxnSp>
          <p:nvCxnSpPr>
            <p:cNvPr id="73" name="Straight Connector 72">
              <a:extLst>
                <a:ext uri="{FF2B5EF4-FFF2-40B4-BE49-F238E27FC236}">
                  <a16:creationId xmlns:a16="http://schemas.microsoft.com/office/drawing/2014/main" id="{6B5F5850-8702-4E4A-A831-A2F928655EFE}"/>
                </a:ext>
              </a:extLst>
            </p:cNvPr>
            <p:cNvCxnSpPr>
              <a:stCxn id="65" idx="1"/>
            </p:cNvCxnSpPr>
            <p:nvPr/>
          </p:nvCxnSpPr>
          <p:spPr>
            <a:xfrm flipH="1">
              <a:off x="6473946" y="2867399"/>
              <a:ext cx="467162" cy="0"/>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74" name="Straight Connector 73">
              <a:extLst>
                <a:ext uri="{FF2B5EF4-FFF2-40B4-BE49-F238E27FC236}">
                  <a16:creationId xmlns:a16="http://schemas.microsoft.com/office/drawing/2014/main" id="{D733169C-6A72-44E9-830C-6195328189B6}"/>
                </a:ext>
              </a:extLst>
            </p:cNvPr>
            <p:cNvCxnSpPr>
              <a:cxnSpLocks/>
            </p:cNvCxnSpPr>
            <p:nvPr/>
          </p:nvCxnSpPr>
          <p:spPr>
            <a:xfrm>
              <a:off x="7157158" y="2867398"/>
              <a:ext cx="467162" cy="0"/>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grpSp>
      <p:pic>
        <p:nvPicPr>
          <p:cNvPr id="75" name="Picture 74">
            <a:extLst>
              <a:ext uri="{FF2B5EF4-FFF2-40B4-BE49-F238E27FC236}">
                <a16:creationId xmlns:a16="http://schemas.microsoft.com/office/drawing/2014/main" id="{5428B0DB-F2B6-4423-AD7E-49E8DEB2AF1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73026" y="3196676"/>
            <a:ext cx="2288618" cy="2288618"/>
          </a:xfrm>
          <a:prstGeom prst="rect">
            <a:avLst/>
          </a:prstGeom>
        </p:spPr>
      </p:pic>
      <p:grpSp>
        <p:nvGrpSpPr>
          <p:cNvPr id="76" name="Group 75">
            <a:extLst>
              <a:ext uri="{FF2B5EF4-FFF2-40B4-BE49-F238E27FC236}">
                <a16:creationId xmlns:a16="http://schemas.microsoft.com/office/drawing/2014/main" id="{B82E9DEF-9D55-44B6-B47E-70E21E815109}"/>
              </a:ext>
            </a:extLst>
          </p:cNvPr>
          <p:cNvGrpSpPr/>
          <p:nvPr/>
        </p:nvGrpSpPr>
        <p:grpSpPr>
          <a:xfrm>
            <a:off x="6978138" y="2573389"/>
            <a:ext cx="1046821" cy="1308551"/>
            <a:chOff x="7186342" y="4187759"/>
            <a:chExt cx="1046821" cy="1308551"/>
          </a:xfrm>
        </p:grpSpPr>
        <p:pic>
          <p:nvPicPr>
            <p:cNvPr id="77" name="Picture 76">
              <a:extLst>
                <a:ext uri="{FF2B5EF4-FFF2-40B4-BE49-F238E27FC236}">
                  <a16:creationId xmlns:a16="http://schemas.microsoft.com/office/drawing/2014/main" id="{6015B1A8-6D17-44C0-AA15-1E82DE9D5184}"/>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7186342" y="4187759"/>
              <a:ext cx="1046821" cy="1046821"/>
            </a:xfrm>
            <a:prstGeom prst="rect">
              <a:avLst/>
            </a:prstGeom>
          </p:spPr>
        </p:pic>
        <p:sp>
          <p:nvSpPr>
            <p:cNvPr id="78" name="TextBox 77">
              <a:extLst>
                <a:ext uri="{FF2B5EF4-FFF2-40B4-BE49-F238E27FC236}">
                  <a16:creationId xmlns:a16="http://schemas.microsoft.com/office/drawing/2014/main" id="{48E9AAE1-7276-4FA9-8DD4-7822DA8B565D}"/>
                </a:ext>
              </a:extLst>
            </p:cNvPr>
            <p:cNvSpPr txBox="1"/>
            <p:nvPr/>
          </p:nvSpPr>
          <p:spPr>
            <a:xfrm>
              <a:off x="7584868" y="5188533"/>
              <a:ext cx="475188" cy="307777"/>
            </a:xfrm>
            <a:prstGeom prst="rect">
              <a:avLst/>
            </a:prstGeom>
            <a:noFill/>
          </p:spPr>
          <p:txBody>
            <a:bodyPr wrap="square" rtlCol="0">
              <a:spAutoFit/>
            </a:bodyPr>
            <a:lstStyle/>
            <a:p>
              <a:pPr>
                <a:spcBef>
                  <a:spcPts val="600"/>
                </a:spcBef>
              </a:pPr>
              <a:r>
                <a:rPr lang="en-CA" sz="1400" i="1" dirty="0">
                  <a:latin typeface="Times New Roman" panose="02020603050405020304" pitchFamily="18" charset="0"/>
                  <a:cs typeface="Times New Roman" panose="02020603050405020304" pitchFamily="18" charset="0"/>
                </a:rPr>
                <a:t>F</a:t>
              </a:r>
              <a:endParaRPr lang="en-CA" sz="1400" dirty="0">
                <a:latin typeface="Times New Roman" panose="02020603050405020304" pitchFamily="18" charset="0"/>
                <a:cs typeface="Times New Roman" panose="02020603050405020304" pitchFamily="18" charset="0"/>
              </a:endParaRPr>
            </a:p>
          </p:txBody>
        </p:sp>
      </p:grpSp>
      <p:pic>
        <p:nvPicPr>
          <p:cNvPr id="79" name="Picture 78" descr="\documentclass{article}&#10;\usepackage{amsmath}&#10;\pagestyle{empty}&#10;\begin{document}&#10;&#10;\begin{equation*}&#10;k \to \infty&#10;\end{equation*}&#10;&#10;&#10;\end{document}" title="IguanaTex Bitmap Display">
            <a:extLst>
              <a:ext uri="{FF2B5EF4-FFF2-40B4-BE49-F238E27FC236}">
                <a16:creationId xmlns:a16="http://schemas.microsoft.com/office/drawing/2014/main" id="{9AEEC4CF-FF1B-4405-BBF4-6C1FBD873CE5}"/>
              </a:ext>
            </a:extLst>
          </p:cNvPr>
          <p:cNvPicPr>
            <a:picLocks noChangeAspect="1"/>
          </p:cNvPicPr>
          <p:nvPr>
            <p:custDataLst>
              <p:tags r:id="rId1"/>
            </p:custDataLst>
          </p:nvPr>
        </p:nvPicPr>
        <p:blipFill>
          <a:blip r:embed="rId11" cstate="screen">
            <a:extLst>
              <a:ext uri="{28A0092B-C50C-407E-A947-70E740481C1C}">
                <a14:useLocalDpi xmlns:a14="http://schemas.microsoft.com/office/drawing/2010/main" val="0"/>
              </a:ext>
            </a:extLst>
          </a:blip>
          <a:stretch>
            <a:fillRect/>
          </a:stretch>
        </p:blipFill>
        <p:spPr>
          <a:xfrm>
            <a:off x="2336929" y="1166567"/>
            <a:ext cx="607086" cy="142629"/>
          </a:xfrm>
          <a:prstGeom prst="rect">
            <a:avLst/>
          </a:prstGeom>
        </p:spPr>
      </p:pic>
      <p:pic>
        <p:nvPicPr>
          <p:cNvPr id="80" name="Picture 79" descr="\documentclass{article}&#10;\usepackage{amsmath}&#10;\pagestyle{empty}&#10;\begin{document}&#10;&#10;\begin{equation*}&#10;l = l_0&#10;\end{equation*}&#10;&#10;&#10;\end{document}" title="IguanaTex Bitmap Display">
            <a:extLst>
              <a:ext uri="{FF2B5EF4-FFF2-40B4-BE49-F238E27FC236}">
                <a16:creationId xmlns:a16="http://schemas.microsoft.com/office/drawing/2014/main" id="{C4386705-B89A-4D29-AE47-5A540A993327}"/>
              </a:ext>
            </a:extLst>
          </p:cNvPr>
          <p:cNvPicPr>
            <a:picLocks noChangeAspect="1"/>
          </p:cNvPicPr>
          <p:nvPr>
            <p:custDataLst>
              <p:tags r:id="rId2"/>
            </p:custDataLst>
          </p:nvPr>
        </p:nvPicPr>
        <p:blipFill>
          <a:blip r:embed="rId12" cstate="screen">
            <a:extLst>
              <a:ext uri="{28A0092B-C50C-407E-A947-70E740481C1C}">
                <a14:useLocalDpi xmlns:a14="http://schemas.microsoft.com/office/drawing/2010/main" val="0"/>
              </a:ext>
            </a:extLst>
          </a:blip>
          <a:stretch>
            <a:fillRect/>
          </a:stretch>
        </p:blipFill>
        <p:spPr>
          <a:xfrm>
            <a:off x="3091182" y="1162601"/>
            <a:ext cx="459581" cy="173105"/>
          </a:xfrm>
          <a:prstGeom prst="rect">
            <a:avLst/>
          </a:prstGeom>
        </p:spPr>
      </p:pic>
      <p:sp>
        <p:nvSpPr>
          <p:cNvPr id="81" name="TextBox 80">
            <a:extLst>
              <a:ext uri="{FF2B5EF4-FFF2-40B4-BE49-F238E27FC236}">
                <a16:creationId xmlns:a16="http://schemas.microsoft.com/office/drawing/2014/main" id="{D8567174-6751-447E-9135-6DD0A69CD817}"/>
              </a:ext>
            </a:extLst>
          </p:cNvPr>
          <p:cNvSpPr txBox="1"/>
          <p:nvPr/>
        </p:nvSpPr>
        <p:spPr>
          <a:xfrm>
            <a:off x="589638" y="1698512"/>
            <a:ext cx="4999379" cy="830997"/>
          </a:xfrm>
          <a:prstGeom prst="rect">
            <a:avLst/>
          </a:prstGeom>
          <a:noFill/>
        </p:spPr>
        <p:txBody>
          <a:bodyPr wrap="square" rtlCol="0">
            <a:spAutoFit/>
          </a:bodyPr>
          <a:lstStyle>
            <a:defPPr>
              <a:defRPr lang="en-US"/>
            </a:defPPr>
            <a:lvl1pPr>
              <a:spcBef>
                <a:spcPts val="600"/>
              </a:spcBef>
              <a:defRPr>
                <a:solidFill>
                  <a:schemeClr val="tx1">
                    <a:lumMod val="65000"/>
                    <a:lumOff val="35000"/>
                  </a:schemeClr>
                </a:solidFill>
                <a:cs typeface="Arial" panose="020B0604020202020204" pitchFamily="34" charset="0"/>
              </a:defRPr>
            </a:lvl1pPr>
          </a:lstStyle>
          <a:p>
            <a:r>
              <a:rPr lang="en-CA" sz="1600" dirty="0">
                <a:solidFill>
                  <a:srgbClr val="1C1C1C"/>
                </a:solidFill>
                <a:latin typeface="Calibri Light" panose="020F0302020204030204" pitchFamily="34" charset="0"/>
                <a:cs typeface="Calibri Light" panose="020F0302020204030204" pitchFamily="34" charset="0"/>
              </a:rPr>
              <a:t>Given </a:t>
            </a:r>
            <a:r>
              <a:rPr lang="en-CA" sz="1600" i="1" dirty="0">
                <a:solidFill>
                  <a:srgbClr val="1C1C1C"/>
                </a:solidFill>
                <a:latin typeface="Times New Roman" panose="02020603050405020304" pitchFamily="18" charset="0"/>
                <a:cs typeface="Times New Roman" panose="02020603050405020304" pitchFamily="18" charset="0"/>
              </a:rPr>
              <a:t>T</a:t>
            </a:r>
            <a:r>
              <a:rPr lang="en-CA" sz="1600" dirty="0">
                <a:solidFill>
                  <a:srgbClr val="1C1C1C"/>
                </a:solidFill>
                <a:latin typeface="Calibri Light" panose="020F0302020204030204" pitchFamily="34" charset="0"/>
                <a:cs typeface="Calibri Light" panose="020F0302020204030204" pitchFamily="34" charset="0"/>
              </a:rPr>
              <a:t>, the homogeneous steady state </a:t>
            </a:r>
            <a:r>
              <a:rPr lang="en-CA" sz="1600" i="1" dirty="0">
                <a:solidFill>
                  <a:srgbClr val="1C1C1C"/>
                </a:solidFill>
                <a:latin typeface="Times New Roman" panose="02020603050405020304" pitchFamily="18" charset="0"/>
                <a:cs typeface="Times New Roman" panose="02020603050405020304" pitchFamily="18" charset="0"/>
              </a:rPr>
              <a:t>m</a:t>
            </a:r>
            <a:r>
              <a:rPr lang="en-CA" sz="1600" baseline="-25000" dirty="0">
                <a:solidFill>
                  <a:srgbClr val="1C1C1C"/>
                </a:solidFill>
                <a:latin typeface="Times New Roman" panose="02020603050405020304" pitchFamily="18" charset="0"/>
                <a:cs typeface="Times New Roman" panose="02020603050405020304" pitchFamily="18" charset="0"/>
              </a:rPr>
              <a:t>1</a:t>
            </a:r>
            <a:r>
              <a:rPr lang="en-CA" sz="1600" dirty="0">
                <a:solidFill>
                  <a:srgbClr val="1C1C1C"/>
                </a:solidFill>
                <a:latin typeface="Times New Roman" panose="02020603050405020304" pitchFamily="18" charset="0"/>
                <a:cs typeface="Times New Roman" panose="02020603050405020304" pitchFamily="18" charset="0"/>
              </a:rPr>
              <a:t> = </a:t>
            </a:r>
            <a:r>
              <a:rPr lang="en-CA" sz="1600" i="1" dirty="0">
                <a:solidFill>
                  <a:srgbClr val="1C1C1C"/>
                </a:solidFill>
                <a:latin typeface="Times New Roman" panose="02020603050405020304" pitchFamily="18" charset="0"/>
                <a:cs typeface="Times New Roman" panose="02020603050405020304" pitchFamily="18" charset="0"/>
              </a:rPr>
              <a:t>m</a:t>
            </a:r>
            <a:r>
              <a:rPr lang="en-CA" sz="1600" baseline="-25000" dirty="0">
                <a:solidFill>
                  <a:srgbClr val="1C1C1C"/>
                </a:solidFill>
                <a:latin typeface="Times New Roman" panose="02020603050405020304" pitchFamily="18" charset="0"/>
                <a:cs typeface="Times New Roman" panose="02020603050405020304" pitchFamily="18" charset="0"/>
              </a:rPr>
              <a:t>2</a:t>
            </a:r>
            <a:r>
              <a:rPr lang="en-CA" sz="1600" dirty="0">
                <a:solidFill>
                  <a:srgbClr val="1C1C1C"/>
                </a:solidFill>
                <a:latin typeface="Times New Roman" panose="02020603050405020304" pitchFamily="18" charset="0"/>
                <a:cs typeface="Times New Roman" panose="02020603050405020304" pitchFamily="18" charset="0"/>
              </a:rPr>
              <a:t> = </a:t>
            </a:r>
            <a:r>
              <a:rPr lang="en-CA" sz="1600" i="1" dirty="0">
                <a:solidFill>
                  <a:srgbClr val="1C1C1C"/>
                </a:solidFill>
                <a:latin typeface="Times New Roman" panose="02020603050405020304" pitchFamily="18" charset="0"/>
                <a:cs typeface="Times New Roman" panose="02020603050405020304" pitchFamily="18" charset="0"/>
              </a:rPr>
              <a:t>F</a:t>
            </a:r>
            <a:r>
              <a:rPr lang="en-CA" sz="1600" baseline="-25000" dirty="0">
                <a:solidFill>
                  <a:srgbClr val="1C1C1C"/>
                </a:solidFill>
                <a:latin typeface="Times New Roman" panose="02020603050405020304" pitchFamily="18" charset="0"/>
                <a:cs typeface="Times New Roman" panose="02020603050405020304" pitchFamily="18" charset="0"/>
              </a:rPr>
              <a:t>1</a:t>
            </a:r>
            <a:r>
              <a:rPr lang="en-CA" sz="1600" dirty="0">
                <a:solidFill>
                  <a:srgbClr val="1C1C1C"/>
                </a:solidFill>
                <a:latin typeface="Times New Roman" panose="02020603050405020304" pitchFamily="18" charset="0"/>
                <a:cs typeface="Times New Roman" panose="02020603050405020304" pitchFamily="18" charset="0"/>
              </a:rPr>
              <a:t> = </a:t>
            </a:r>
            <a:r>
              <a:rPr lang="en-CA" sz="1600" i="1" dirty="0">
                <a:solidFill>
                  <a:srgbClr val="1C1C1C"/>
                </a:solidFill>
                <a:latin typeface="Times New Roman" panose="02020603050405020304" pitchFamily="18" charset="0"/>
                <a:cs typeface="Times New Roman" panose="02020603050405020304" pitchFamily="18" charset="0"/>
              </a:rPr>
              <a:t>F</a:t>
            </a:r>
            <a:r>
              <a:rPr lang="en-CA" sz="1600" baseline="-25000" dirty="0">
                <a:solidFill>
                  <a:srgbClr val="1C1C1C"/>
                </a:solidFill>
                <a:latin typeface="Times New Roman" panose="02020603050405020304" pitchFamily="18" charset="0"/>
                <a:cs typeface="Times New Roman" panose="02020603050405020304" pitchFamily="18" charset="0"/>
              </a:rPr>
              <a:t>2</a:t>
            </a:r>
            <a:r>
              <a:rPr lang="en-CA" sz="1600" dirty="0">
                <a:solidFill>
                  <a:srgbClr val="1C1C1C"/>
                </a:solidFill>
                <a:latin typeface="Times New Roman" panose="02020603050405020304" pitchFamily="18" charset="0"/>
                <a:cs typeface="Times New Roman" panose="02020603050405020304" pitchFamily="18" charset="0"/>
              </a:rPr>
              <a:t> = </a:t>
            </a:r>
            <a:r>
              <a:rPr lang="en-CA" sz="1600" i="1" dirty="0">
                <a:solidFill>
                  <a:srgbClr val="1C1C1C"/>
                </a:solidFill>
                <a:latin typeface="Times New Roman" panose="02020603050405020304" pitchFamily="18" charset="0"/>
                <a:cs typeface="Times New Roman" panose="02020603050405020304" pitchFamily="18" charset="0"/>
              </a:rPr>
              <a:t>T/2</a:t>
            </a:r>
            <a:r>
              <a:rPr lang="en-CA" sz="1600" dirty="0">
                <a:solidFill>
                  <a:srgbClr val="1C1C1C"/>
                </a:solidFill>
                <a:latin typeface="Calibri Light" panose="020F0302020204030204" pitchFamily="34" charset="0"/>
                <a:cs typeface="Calibri Light" panose="020F0302020204030204" pitchFamily="34" charset="0"/>
              </a:rPr>
              <a:t> is unstable to asymmetric perturbations </a:t>
            </a:r>
            <a:r>
              <a:rPr lang="el-GR" sz="1600" i="1" dirty="0">
                <a:solidFill>
                  <a:srgbClr val="1C1C1C"/>
                </a:solidFill>
                <a:latin typeface="Times New Roman" panose="02020603050405020304" pitchFamily="18" charset="0"/>
                <a:cs typeface="Times New Roman" panose="02020603050405020304" pitchFamily="18" charset="0"/>
              </a:rPr>
              <a:t>δ</a:t>
            </a:r>
            <a:r>
              <a:rPr lang="en-CA" sz="1600" i="1" dirty="0">
                <a:solidFill>
                  <a:srgbClr val="1C1C1C"/>
                </a:solidFill>
                <a:latin typeface="Times New Roman" panose="02020603050405020304" pitchFamily="18" charset="0"/>
                <a:cs typeface="Times New Roman" panose="02020603050405020304" pitchFamily="18" charset="0"/>
              </a:rPr>
              <a:t>m</a:t>
            </a:r>
            <a:r>
              <a:rPr lang="en-CA" sz="1600" baseline="-25000" dirty="0">
                <a:solidFill>
                  <a:srgbClr val="1C1C1C"/>
                </a:solidFill>
                <a:latin typeface="Times New Roman" panose="02020603050405020304" pitchFamily="18" charset="0"/>
                <a:cs typeface="Times New Roman" panose="02020603050405020304" pitchFamily="18" charset="0"/>
              </a:rPr>
              <a:t>1</a:t>
            </a:r>
            <a:r>
              <a:rPr lang="en-CA" sz="1600" dirty="0">
                <a:solidFill>
                  <a:srgbClr val="1C1C1C"/>
                </a:solidFill>
                <a:latin typeface="Times New Roman" panose="02020603050405020304" pitchFamily="18" charset="0"/>
                <a:cs typeface="Times New Roman" panose="02020603050405020304" pitchFamily="18" charset="0"/>
              </a:rPr>
              <a:t> = -</a:t>
            </a:r>
            <a:r>
              <a:rPr lang="el-GR" sz="1600" i="1" dirty="0">
                <a:solidFill>
                  <a:srgbClr val="1C1C1C"/>
                </a:solidFill>
                <a:latin typeface="Times New Roman" panose="02020603050405020304" pitchFamily="18" charset="0"/>
                <a:cs typeface="Times New Roman" panose="02020603050405020304" pitchFamily="18" charset="0"/>
              </a:rPr>
              <a:t> δ</a:t>
            </a:r>
            <a:r>
              <a:rPr lang="en-CA" sz="1600" i="1" dirty="0">
                <a:solidFill>
                  <a:srgbClr val="1C1C1C"/>
                </a:solidFill>
                <a:latin typeface="Times New Roman" panose="02020603050405020304" pitchFamily="18" charset="0"/>
                <a:cs typeface="Times New Roman" panose="02020603050405020304" pitchFamily="18" charset="0"/>
              </a:rPr>
              <a:t>m</a:t>
            </a:r>
            <a:r>
              <a:rPr lang="en-CA" sz="1600" baseline="-25000" dirty="0">
                <a:solidFill>
                  <a:srgbClr val="1C1C1C"/>
                </a:solidFill>
                <a:latin typeface="Times New Roman" panose="02020603050405020304" pitchFamily="18" charset="0"/>
                <a:cs typeface="Times New Roman" panose="02020603050405020304" pitchFamily="18" charset="0"/>
              </a:rPr>
              <a:t>2</a:t>
            </a:r>
            <a:r>
              <a:rPr lang="en-CA" sz="1600" dirty="0">
                <a:solidFill>
                  <a:srgbClr val="1C1C1C"/>
                </a:solidFill>
                <a:latin typeface="Times New Roman" panose="02020603050405020304" pitchFamily="18" charset="0"/>
                <a:cs typeface="Times New Roman" panose="02020603050405020304" pitchFamily="18" charset="0"/>
              </a:rPr>
              <a:t> </a:t>
            </a:r>
            <a:r>
              <a:rPr lang="en-CA" sz="1600" dirty="0">
                <a:solidFill>
                  <a:srgbClr val="1C1C1C"/>
                </a:solidFill>
                <a:latin typeface="Calibri Light" panose="020F0302020204030204" pitchFamily="34" charset="0"/>
                <a:cs typeface="Calibri Light" panose="020F0302020204030204" pitchFamily="34" charset="0"/>
              </a:rPr>
              <a:t>when</a:t>
            </a:r>
          </a:p>
        </p:txBody>
      </p:sp>
      <p:sp>
        <p:nvSpPr>
          <p:cNvPr id="82" name="Rectangle: Rounded Corners 81">
            <a:extLst>
              <a:ext uri="{FF2B5EF4-FFF2-40B4-BE49-F238E27FC236}">
                <a16:creationId xmlns:a16="http://schemas.microsoft.com/office/drawing/2014/main" id="{D12450AB-9EA3-4833-BCBC-867DE3428AA4}"/>
              </a:ext>
            </a:extLst>
          </p:cNvPr>
          <p:cNvSpPr/>
          <p:nvPr/>
        </p:nvSpPr>
        <p:spPr>
          <a:xfrm>
            <a:off x="522720" y="1611125"/>
            <a:ext cx="5043534" cy="1414978"/>
          </a:xfrm>
          <a:prstGeom prst="roundRect">
            <a:avLst/>
          </a:prstGeom>
          <a:noFill/>
          <a:ln>
            <a:solidFill>
              <a:srgbClr val="001B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C257C"/>
              </a:solidFill>
            </a:endParaRPr>
          </a:p>
        </p:txBody>
      </p:sp>
      <p:pic>
        <p:nvPicPr>
          <p:cNvPr id="83" name="Picture 82" descr="\documentclass{article}&#10;\usepackage{amsmath}&#10;\pagestyle{empty}&#10;\begin{document}&#10;&#10;\begin{equation*}&#10;f'\left(\frac{T}{2}\right) &gt; 1&#10;\end{equation*}&#10;&#10;&#10;\end{document}" title="IguanaTex Bitmap Display">
            <a:extLst>
              <a:ext uri="{FF2B5EF4-FFF2-40B4-BE49-F238E27FC236}">
                <a16:creationId xmlns:a16="http://schemas.microsoft.com/office/drawing/2014/main" id="{359DE478-2220-4408-950D-C5F145BF55C8}"/>
              </a:ext>
            </a:extLst>
          </p:cNvPr>
          <p:cNvPicPr>
            <a:picLocks noChangeAspect="1"/>
          </p:cNvPicPr>
          <p:nvPr>
            <p:custDataLst>
              <p:tags r:id="rId3"/>
            </p:custDataLst>
          </p:nvPr>
        </p:nvPicPr>
        <p:blipFill>
          <a:blip r:embed="rId13" cstate="screen">
            <a:extLst>
              <a:ext uri="{28A0092B-C50C-407E-A947-70E740481C1C}">
                <a14:useLocalDpi xmlns:a14="http://schemas.microsoft.com/office/drawing/2010/main" val="0"/>
              </a:ext>
            </a:extLst>
          </a:blip>
          <a:stretch>
            <a:fillRect/>
          </a:stretch>
        </p:blipFill>
        <p:spPr>
          <a:xfrm>
            <a:off x="2564527" y="2424123"/>
            <a:ext cx="1049600" cy="486400"/>
          </a:xfrm>
          <a:prstGeom prst="rect">
            <a:avLst/>
          </a:prstGeom>
        </p:spPr>
      </p:pic>
    </p:spTree>
    <p:extLst>
      <p:ext uri="{BB962C8B-B14F-4D97-AF65-F5344CB8AC3E}">
        <p14:creationId xmlns:p14="http://schemas.microsoft.com/office/powerpoint/2010/main" val="22454188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Slide Number Placeholder 15">
            <a:extLst>
              <a:ext uri="{FF2B5EF4-FFF2-40B4-BE49-F238E27FC236}">
                <a16:creationId xmlns:a16="http://schemas.microsoft.com/office/drawing/2014/main" id="{C240F640-DBEC-4C92-A2A8-5DF147C4AA60}"/>
              </a:ext>
            </a:extLst>
          </p:cNvPr>
          <p:cNvSpPr>
            <a:spLocks noGrp="1"/>
          </p:cNvSpPr>
          <p:nvPr>
            <p:ph type="sldNum" sz="quarter" idx="12"/>
          </p:nvPr>
        </p:nvSpPr>
        <p:spPr/>
        <p:txBody>
          <a:bodyPr/>
          <a:lstStyle/>
          <a:p>
            <a:fld id="{9B875200-57B3-477B-9064-F0FD15C05931}" type="slidenum">
              <a:rPr lang="en-CA" smtClean="0"/>
              <a:t>21</a:t>
            </a:fld>
            <a:endParaRPr lang="en-CA" dirty="0"/>
          </a:p>
        </p:txBody>
      </p:sp>
      <p:sp>
        <p:nvSpPr>
          <p:cNvPr id="4" name="TextBox 3">
            <a:extLst>
              <a:ext uri="{FF2B5EF4-FFF2-40B4-BE49-F238E27FC236}">
                <a16:creationId xmlns:a16="http://schemas.microsoft.com/office/drawing/2014/main" id="{0681F14B-5DEB-4368-B324-0A6FBB97399B}"/>
              </a:ext>
            </a:extLst>
          </p:cNvPr>
          <p:cNvSpPr txBox="1"/>
          <p:nvPr/>
        </p:nvSpPr>
        <p:spPr>
          <a:xfrm>
            <a:off x="0" y="240227"/>
            <a:ext cx="7701279" cy="584775"/>
          </a:xfrm>
          <a:prstGeom prst="rect">
            <a:avLst/>
          </a:prstGeom>
          <a:noFill/>
        </p:spPr>
        <p:txBody>
          <a:bodyPr wrap="square" rtlCol="0">
            <a:spAutoFit/>
          </a:bodyPr>
          <a:lstStyle/>
          <a:p>
            <a:r>
              <a:rPr lang="en-US" sz="3200" dirty="0">
                <a:solidFill>
                  <a:schemeClr val="tx1">
                    <a:lumMod val="50000"/>
                    <a:lumOff val="50000"/>
                  </a:schemeClr>
                </a:solidFill>
                <a:latin typeface="+mj-lt"/>
              </a:rPr>
              <a:t>    assembly of cells</a:t>
            </a:r>
            <a:endParaRPr lang="en-CA" sz="3200" dirty="0">
              <a:solidFill>
                <a:schemeClr val="tx1">
                  <a:lumMod val="50000"/>
                  <a:lumOff val="50000"/>
                </a:schemeClr>
              </a:solidFill>
              <a:latin typeface="+mj-lt"/>
            </a:endParaRPr>
          </a:p>
        </p:txBody>
      </p:sp>
      <p:pic>
        <p:nvPicPr>
          <p:cNvPr id="6" name="Picture 5">
            <a:extLst>
              <a:ext uri="{FF2B5EF4-FFF2-40B4-BE49-F238E27FC236}">
                <a16:creationId xmlns:a16="http://schemas.microsoft.com/office/drawing/2014/main" id="{128DD470-F179-459F-A7B2-87334CFFECC0}"/>
              </a:ext>
            </a:extLst>
          </p:cNvPr>
          <p:cNvPicPr>
            <a:picLocks noChangeAspect="1"/>
          </p:cNvPicPr>
          <p:nvPr/>
        </p:nvPicPr>
        <p:blipFill>
          <a:blip r:embed="rId3"/>
          <a:stretch>
            <a:fillRect/>
          </a:stretch>
        </p:blipFill>
        <p:spPr>
          <a:xfrm>
            <a:off x="1901296" y="1187980"/>
            <a:ext cx="5168371" cy="5168371"/>
          </a:xfrm>
          <a:prstGeom prst="rect">
            <a:avLst/>
          </a:prstGeom>
        </p:spPr>
      </p:pic>
    </p:spTree>
    <p:extLst>
      <p:ext uri="{BB962C8B-B14F-4D97-AF65-F5344CB8AC3E}">
        <p14:creationId xmlns:p14="http://schemas.microsoft.com/office/powerpoint/2010/main" val="3461058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483943" y="6237972"/>
            <a:ext cx="1199863" cy="405000"/>
          </a:xfrm>
          <a:prstGeom prst="rect">
            <a:avLst/>
          </a:prstGeom>
        </p:spPr>
      </p:pic>
      <p:sp>
        <p:nvSpPr>
          <p:cNvPr id="12" name="Google Shape;591;p68"/>
          <p:cNvSpPr txBox="1">
            <a:spLocks noGrp="1"/>
          </p:cNvSpPr>
          <p:nvPr>
            <p:ph type="title"/>
          </p:nvPr>
        </p:nvSpPr>
        <p:spPr>
          <a:xfrm>
            <a:off x="442743" y="310354"/>
            <a:ext cx="8100000" cy="954882"/>
          </a:xfrm>
          <a:prstGeom prst="rect">
            <a:avLst/>
          </a:prstGeom>
          <a:noFill/>
          <a:ln>
            <a:noFill/>
          </a:ln>
        </p:spPr>
        <p:txBody>
          <a:bodyPr spcFirstLastPara="1" vert="horz" wrap="square" lIns="68569" tIns="34275" rIns="68569" bIns="34275" rtlCol="0" anchor="t" anchorCtr="0">
            <a:noAutofit/>
          </a:bodyPr>
          <a:lstStyle/>
          <a:p>
            <a:pPr>
              <a:lnSpc>
                <a:spcPct val="115000"/>
              </a:lnSpc>
              <a:spcBef>
                <a:spcPts val="0"/>
              </a:spcBef>
              <a:buClr>
                <a:schemeClr val="accent1"/>
              </a:buClr>
              <a:buSzPts val="2200"/>
            </a:pPr>
            <a:r>
              <a:rPr lang="fr-FR" sz="2800" b="1" dirty="0">
                <a:solidFill>
                  <a:srgbClr val="0C257C"/>
                </a:solidFill>
                <a:latin typeface="+mn-lt"/>
              </a:rPr>
              <a:t>Cable </a:t>
            </a:r>
            <a:r>
              <a:rPr lang="fr-FR" sz="2800" b="1" dirty="0" err="1">
                <a:solidFill>
                  <a:srgbClr val="0C257C"/>
                </a:solidFill>
                <a:latin typeface="+mn-lt"/>
              </a:rPr>
              <a:t>lengths</a:t>
            </a:r>
            <a:r>
              <a:rPr lang="fr-FR" sz="2800" b="1" dirty="0">
                <a:solidFill>
                  <a:srgbClr val="0C257C"/>
                </a:solidFill>
                <a:latin typeface="+mn-lt"/>
              </a:rPr>
              <a:t> </a:t>
            </a:r>
            <a:r>
              <a:rPr lang="fr-FR" sz="2800" b="1" dirty="0" err="1">
                <a:solidFill>
                  <a:srgbClr val="0C257C"/>
                </a:solidFill>
                <a:latin typeface="+mn-lt"/>
              </a:rPr>
              <a:t>regulated</a:t>
            </a:r>
            <a:r>
              <a:rPr lang="fr-FR" sz="2800" b="1" dirty="0">
                <a:solidFill>
                  <a:srgbClr val="0C257C"/>
                </a:solidFill>
                <a:latin typeface="+mn-lt"/>
              </a:rPr>
              <a:t> by </a:t>
            </a:r>
            <a:r>
              <a:rPr lang="fr-FR" sz="2800" b="1" dirty="0" err="1">
                <a:solidFill>
                  <a:srgbClr val="0C257C"/>
                </a:solidFill>
                <a:latin typeface="+mn-lt"/>
              </a:rPr>
              <a:t>pulling</a:t>
            </a:r>
            <a:r>
              <a:rPr lang="fr-FR" sz="2800" b="1" dirty="0">
                <a:solidFill>
                  <a:srgbClr val="0C257C"/>
                </a:solidFill>
                <a:latin typeface="+mn-lt"/>
              </a:rPr>
              <a:t> forces</a:t>
            </a:r>
            <a:br>
              <a:rPr lang="fr-FR" sz="2100" b="1" dirty="0">
                <a:solidFill>
                  <a:srgbClr val="0C257C"/>
                </a:solidFill>
                <a:latin typeface="+mn-lt"/>
              </a:rPr>
            </a:br>
            <a:endParaRPr sz="2000" b="1" dirty="0">
              <a:solidFill>
                <a:srgbClr val="0C257C"/>
              </a:solidFill>
              <a:latin typeface="+mn-lt"/>
            </a:endParaRPr>
          </a:p>
        </p:txBody>
      </p:sp>
      <p:sp>
        <p:nvSpPr>
          <p:cNvPr id="9" name="Google Shape;589;p68"/>
          <p:cNvSpPr txBox="1">
            <a:spLocks noGrp="1"/>
          </p:cNvSpPr>
          <p:nvPr>
            <p:ph type="sldNum" sz="quarter" idx="12"/>
          </p:nvPr>
        </p:nvSpPr>
        <p:spPr>
          <a:xfrm>
            <a:off x="8289672" y="6453972"/>
            <a:ext cx="405000" cy="189000"/>
          </a:xfrm>
          <a:prstGeom prst="rect">
            <a:avLst/>
          </a:prstGeom>
          <a:noFill/>
          <a:ln>
            <a:noFill/>
          </a:ln>
        </p:spPr>
        <p:txBody>
          <a:bodyPr spcFirstLastPara="1" vert="horz" wrap="square" lIns="68569" tIns="34275" rIns="68569" bIns="34275" rtlCol="0" anchor="ctr" anchorCtr="0">
            <a:noAutofit/>
          </a:bodyPr>
          <a:lstStyle/>
          <a:p>
            <a:pPr>
              <a:lnSpc>
                <a:spcPct val="115000"/>
              </a:lnSpc>
            </a:pPr>
            <a:fld id="{00000000-1234-1234-1234-123412341234}" type="slidenum">
              <a:rPr lang="fr-FR" b="1">
                <a:solidFill>
                  <a:srgbClr val="0C257C"/>
                </a:solidFill>
              </a:rPr>
              <a:pPr>
                <a:lnSpc>
                  <a:spcPct val="115000"/>
                </a:lnSpc>
              </a:pPr>
              <a:t>22</a:t>
            </a:fld>
            <a:endParaRPr b="1" dirty="0">
              <a:solidFill>
                <a:srgbClr val="0C257C"/>
              </a:solidFill>
            </a:endParaRPr>
          </a:p>
        </p:txBody>
      </p:sp>
      <p:pic>
        <p:nvPicPr>
          <p:cNvPr id="3" name="Picture 2">
            <a:extLst>
              <a:ext uri="{FF2B5EF4-FFF2-40B4-BE49-F238E27FC236}">
                <a16:creationId xmlns:a16="http://schemas.microsoft.com/office/drawing/2014/main" id="{934C876C-024A-4ED5-BDC5-B0AA91224469}"/>
              </a:ext>
            </a:extLst>
          </p:cNvPr>
          <p:cNvPicPr>
            <a:picLocks noChangeAspect="1"/>
          </p:cNvPicPr>
          <p:nvPr/>
        </p:nvPicPr>
        <p:blipFill>
          <a:blip r:embed="rId4"/>
          <a:stretch>
            <a:fillRect/>
          </a:stretch>
        </p:blipFill>
        <p:spPr>
          <a:xfrm>
            <a:off x="2005345" y="2561854"/>
            <a:ext cx="4776012" cy="3582010"/>
          </a:xfrm>
          <a:prstGeom prst="rect">
            <a:avLst/>
          </a:prstGeom>
        </p:spPr>
      </p:pic>
      <p:sp>
        <p:nvSpPr>
          <p:cNvPr id="13" name="TextBox 12">
            <a:extLst>
              <a:ext uri="{FF2B5EF4-FFF2-40B4-BE49-F238E27FC236}">
                <a16:creationId xmlns:a16="http://schemas.microsoft.com/office/drawing/2014/main" id="{41C71C57-966A-4358-B2F1-CAD774ED3534}"/>
              </a:ext>
            </a:extLst>
          </p:cNvPr>
          <p:cNvSpPr txBox="1"/>
          <p:nvPr/>
        </p:nvSpPr>
        <p:spPr>
          <a:xfrm>
            <a:off x="3781933" y="5930195"/>
            <a:ext cx="1580134" cy="307777"/>
          </a:xfrm>
          <a:prstGeom prst="rect">
            <a:avLst/>
          </a:prstGeom>
          <a:solidFill>
            <a:schemeClr val="bg1"/>
          </a:solidFill>
        </p:spPr>
        <p:txBody>
          <a:bodyPr wrap="square" rtlCol="0">
            <a:spAutoFit/>
          </a:bodyPr>
          <a:lstStyle/>
          <a:p>
            <a:pPr algn="ctr"/>
            <a:r>
              <a:rPr lang="en-CA" sz="1400" dirty="0">
                <a:solidFill>
                  <a:srgbClr val="1C1C1C"/>
                </a:solidFill>
                <a:latin typeface="+mj-lt"/>
                <a:cs typeface="Times New Roman" panose="02020603050405020304" pitchFamily="18" charset="0"/>
              </a:rPr>
              <a:t>Pulling force </a:t>
            </a:r>
            <a:r>
              <a:rPr lang="en-CA" sz="1400" i="1" dirty="0">
                <a:solidFill>
                  <a:srgbClr val="1C1C1C"/>
                </a:solidFill>
                <a:latin typeface="Times New Roman" panose="02020603050405020304" pitchFamily="18" charset="0"/>
                <a:cs typeface="Times New Roman" panose="02020603050405020304" pitchFamily="18" charset="0"/>
              </a:rPr>
              <a:t>P</a:t>
            </a:r>
          </a:p>
        </p:txBody>
      </p:sp>
      <p:sp>
        <p:nvSpPr>
          <p:cNvPr id="14" name="TextBox 13">
            <a:extLst>
              <a:ext uri="{FF2B5EF4-FFF2-40B4-BE49-F238E27FC236}">
                <a16:creationId xmlns:a16="http://schemas.microsoft.com/office/drawing/2014/main" id="{35ADAA50-DF7A-41CE-AC36-410BBC925E85}"/>
              </a:ext>
            </a:extLst>
          </p:cNvPr>
          <p:cNvSpPr txBox="1"/>
          <p:nvPr/>
        </p:nvSpPr>
        <p:spPr>
          <a:xfrm rot="16200000">
            <a:off x="1230149" y="4078897"/>
            <a:ext cx="1607570" cy="307777"/>
          </a:xfrm>
          <a:prstGeom prst="rect">
            <a:avLst/>
          </a:prstGeom>
          <a:solidFill>
            <a:schemeClr val="bg1"/>
          </a:solidFill>
        </p:spPr>
        <p:txBody>
          <a:bodyPr wrap="square" rtlCol="0">
            <a:spAutoFit/>
          </a:bodyPr>
          <a:lstStyle/>
          <a:p>
            <a:pPr algn="ctr"/>
            <a:r>
              <a:rPr lang="en-CA" sz="1400" dirty="0">
                <a:solidFill>
                  <a:srgbClr val="1C1C1C"/>
                </a:solidFill>
                <a:latin typeface="+mj-lt"/>
                <a:cs typeface="Times New Roman" panose="02020603050405020304" pitchFamily="18" charset="0"/>
              </a:rPr>
              <a:t>Cable length </a:t>
            </a:r>
            <a:r>
              <a:rPr lang="en-CA" sz="1400" i="1" dirty="0" err="1">
                <a:solidFill>
                  <a:srgbClr val="1C1C1C"/>
                </a:solidFill>
                <a:latin typeface="Times New Roman" panose="02020603050405020304" pitchFamily="18" charset="0"/>
                <a:cs typeface="Times New Roman" panose="02020603050405020304" pitchFamily="18" charset="0"/>
              </a:rPr>
              <a:t>n</a:t>
            </a:r>
            <a:r>
              <a:rPr lang="en-CA" sz="1400" i="1" baseline="-25000" dirty="0" err="1">
                <a:solidFill>
                  <a:srgbClr val="1C1C1C"/>
                </a:solidFill>
                <a:latin typeface="Times New Roman" panose="02020603050405020304" pitchFamily="18" charset="0"/>
                <a:cs typeface="Times New Roman" panose="02020603050405020304" pitchFamily="18" charset="0"/>
              </a:rPr>
              <a:t>c</a:t>
            </a:r>
            <a:endParaRPr lang="en-CA" sz="1400" i="1" dirty="0">
              <a:solidFill>
                <a:srgbClr val="1C1C1C"/>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F6BF1F4B-63B2-4C46-A39A-EC7ABAA5153F}"/>
              </a:ext>
            </a:extLst>
          </p:cNvPr>
          <p:cNvPicPr>
            <a:picLocks noChangeAspect="1"/>
          </p:cNvPicPr>
          <p:nvPr/>
        </p:nvPicPr>
        <p:blipFill rotWithShape="1">
          <a:blip r:embed="rId5"/>
          <a:srcRect l="45927" t="46811" r="20725" b="35484"/>
          <a:stretch/>
        </p:blipFill>
        <p:spPr>
          <a:xfrm>
            <a:off x="755132" y="1211780"/>
            <a:ext cx="2286993" cy="1214205"/>
          </a:xfrm>
          <a:prstGeom prst="rect">
            <a:avLst/>
          </a:prstGeom>
          <a:ln>
            <a:solidFill>
              <a:srgbClr val="001B70"/>
            </a:solidFill>
          </a:ln>
        </p:spPr>
      </p:pic>
      <p:pic>
        <p:nvPicPr>
          <p:cNvPr id="7" name="Picture 6">
            <a:extLst>
              <a:ext uri="{FF2B5EF4-FFF2-40B4-BE49-F238E27FC236}">
                <a16:creationId xmlns:a16="http://schemas.microsoft.com/office/drawing/2014/main" id="{CB39D17C-A974-4CFE-B6B8-21CC369CFCD3}"/>
              </a:ext>
            </a:extLst>
          </p:cNvPr>
          <p:cNvPicPr>
            <a:picLocks noChangeAspect="1"/>
          </p:cNvPicPr>
          <p:nvPr/>
        </p:nvPicPr>
        <p:blipFill rotWithShape="1">
          <a:blip r:embed="rId6"/>
          <a:srcRect l="46434" t="46811" r="20218" b="35484"/>
          <a:stretch/>
        </p:blipFill>
        <p:spPr>
          <a:xfrm>
            <a:off x="3428503" y="1216725"/>
            <a:ext cx="2286993" cy="1214205"/>
          </a:xfrm>
          <a:prstGeom prst="rect">
            <a:avLst/>
          </a:prstGeom>
          <a:ln>
            <a:solidFill>
              <a:srgbClr val="001B70"/>
            </a:solidFill>
          </a:ln>
        </p:spPr>
      </p:pic>
      <p:pic>
        <p:nvPicPr>
          <p:cNvPr id="15" name="Picture 14">
            <a:extLst>
              <a:ext uri="{FF2B5EF4-FFF2-40B4-BE49-F238E27FC236}">
                <a16:creationId xmlns:a16="http://schemas.microsoft.com/office/drawing/2014/main" id="{74723354-84D1-4735-BF7A-7126BAFB6BFC}"/>
              </a:ext>
            </a:extLst>
          </p:cNvPr>
          <p:cNvPicPr>
            <a:picLocks noChangeAspect="1"/>
          </p:cNvPicPr>
          <p:nvPr/>
        </p:nvPicPr>
        <p:blipFill rotWithShape="1">
          <a:blip r:embed="rId7"/>
          <a:srcRect l="47175" t="46811" r="20434" b="35484"/>
          <a:stretch/>
        </p:blipFill>
        <p:spPr>
          <a:xfrm>
            <a:off x="6101874" y="1216726"/>
            <a:ext cx="2221335" cy="1214205"/>
          </a:xfrm>
          <a:prstGeom prst="rect">
            <a:avLst/>
          </a:prstGeom>
          <a:ln>
            <a:solidFill>
              <a:srgbClr val="001B70"/>
            </a:solidFill>
          </a:ln>
        </p:spPr>
      </p:pic>
      <p:sp>
        <p:nvSpPr>
          <p:cNvPr id="16" name="TextBox 15">
            <a:extLst>
              <a:ext uri="{FF2B5EF4-FFF2-40B4-BE49-F238E27FC236}">
                <a16:creationId xmlns:a16="http://schemas.microsoft.com/office/drawing/2014/main" id="{690F3C77-E0E6-4C26-80D4-E86B0D3DAC76}"/>
              </a:ext>
            </a:extLst>
          </p:cNvPr>
          <p:cNvSpPr txBox="1"/>
          <p:nvPr/>
        </p:nvSpPr>
        <p:spPr>
          <a:xfrm>
            <a:off x="755132" y="904003"/>
            <a:ext cx="2845666" cy="307777"/>
          </a:xfrm>
          <a:prstGeom prst="rect">
            <a:avLst/>
          </a:prstGeom>
          <a:noFill/>
        </p:spPr>
        <p:txBody>
          <a:bodyPr wrap="square" rtlCol="0">
            <a:spAutoFit/>
          </a:bodyPr>
          <a:lstStyle/>
          <a:p>
            <a:pPr>
              <a:spcBef>
                <a:spcPts val="600"/>
              </a:spcBef>
            </a:pPr>
            <a:r>
              <a:rPr lang="en-CA" sz="1400" dirty="0">
                <a:latin typeface="+mj-lt"/>
                <a:cs typeface="Times New Roman" panose="02020603050405020304" pitchFamily="18" charset="0"/>
              </a:rPr>
              <a:t>vertex 358</a:t>
            </a:r>
            <a:r>
              <a:rPr lang="en-CA" sz="1400" dirty="0">
                <a:latin typeface="Times New Roman" panose="02020603050405020304" pitchFamily="18" charset="0"/>
                <a:cs typeface="Times New Roman" panose="02020603050405020304" pitchFamily="18" charset="0"/>
              </a:rPr>
              <a:t>, </a:t>
            </a:r>
            <a:r>
              <a:rPr lang="en-CA" sz="1400" i="1" dirty="0">
                <a:latin typeface="Times New Roman" panose="02020603050405020304" pitchFamily="18" charset="0"/>
                <a:cs typeface="Times New Roman" panose="02020603050405020304" pitchFamily="18" charset="0"/>
              </a:rPr>
              <a:t>P</a:t>
            </a:r>
            <a:r>
              <a:rPr lang="en-CA" sz="1400" dirty="0">
                <a:latin typeface="Times New Roman" panose="02020603050405020304" pitchFamily="18" charset="0"/>
                <a:cs typeface="Times New Roman" panose="02020603050405020304" pitchFamily="18" charset="0"/>
              </a:rPr>
              <a:t> = 1.0</a:t>
            </a:r>
          </a:p>
        </p:txBody>
      </p:sp>
      <p:sp>
        <p:nvSpPr>
          <p:cNvPr id="18" name="TextBox 17">
            <a:extLst>
              <a:ext uri="{FF2B5EF4-FFF2-40B4-BE49-F238E27FC236}">
                <a16:creationId xmlns:a16="http://schemas.microsoft.com/office/drawing/2014/main" id="{3E196816-881F-47C6-8EFB-C537A05F98FD}"/>
              </a:ext>
            </a:extLst>
          </p:cNvPr>
          <p:cNvSpPr txBox="1"/>
          <p:nvPr/>
        </p:nvSpPr>
        <p:spPr>
          <a:xfrm>
            <a:off x="3428503" y="899058"/>
            <a:ext cx="2845666" cy="307777"/>
          </a:xfrm>
          <a:prstGeom prst="rect">
            <a:avLst/>
          </a:prstGeom>
          <a:noFill/>
        </p:spPr>
        <p:txBody>
          <a:bodyPr wrap="square" rtlCol="0">
            <a:spAutoFit/>
          </a:bodyPr>
          <a:lstStyle/>
          <a:p>
            <a:pPr>
              <a:spcBef>
                <a:spcPts val="600"/>
              </a:spcBef>
            </a:pPr>
            <a:r>
              <a:rPr lang="en-CA" sz="1400" dirty="0">
                <a:latin typeface="+mj-lt"/>
                <a:cs typeface="Times New Roman" panose="02020603050405020304" pitchFamily="18" charset="0"/>
              </a:rPr>
              <a:t>vertex 358</a:t>
            </a:r>
            <a:r>
              <a:rPr lang="en-CA" sz="1400" dirty="0">
                <a:latin typeface="Times New Roman" panose="02020603050405020304" pitchFamily="18" charset="0"/>
                <a:cs typeface="Times New Roman" panose="02020603050405020304" pitchFamily="18" charset="0"/>
              </a:rPr>
              <a:t>, </a:t>
            </a:r>
            <a:r>
              <a:rPr lang="en-CA" sz="1400" i="1" dirty="0">
                <a:latin typeface="Times New Roman" panose="02020603050405020304" pitchFamily="18" charset="0"/>
                <a:cs typeface="Times New Roman" panose="02020603050405020304" pitchFamily="18" charset="0"/>
              </a:rPr>
              <a:t>P</a:t>
            </a:r>
            <a:r>
              <a:rPr lang="en-CA" sz="1400" dirty="0">
                <a:latin typeface="Times New Roman" panose="02020603050405020304" pitchFamily="18" charset="0"/>
                <a:cs typeface="Times New Roman" panose="02020603050405020304" pitchFamily="18" charset="0"/>
              </a:rPr>
              <a:t> = 1.4</a:t>
            </a:r>
          </a:p>
        </p:txBody>
      </p:sp>
      <p:sp>
        <p:nvSpPr>
          <p:cNvPr id="19" name="TextBox 18">
            <a:extLst>
              <a:ext uri="{FF2B5EF4-FFF2-40B4-BE49-F238E27FC236}">
                <a16:creationId xmlns:a16="http://schemas.microsoft.com/office/drawing/2014/main" id="{FEAD825C-7958-4856-AA6D-E9379BE0AC46}"/>
              </a:ext>
            </a:extLst>
          </p:cNvPr>
          <p:cNvSpPr txBox="1"/>
          <p:nvPr/>
        </p:nvSpPr>
        <p:spPr>
          <a:xfrm>
            <a:off x="6101874" y="908948"/>
            <a:ext cx="2845666" cy="307777"/>
          </a:xfrm>
          <a:prstGeom prst="rect">
            <a:avLst/>
          </a:prstGeom>
          <a:noFill/>
        </p:spPr>
        <p:txBody>
          <a:bodyPr wrap="square" rtlCol="0">
            <a:spAutoFit/>
          </a:bodyPr>
          <a:lstStyle/>
          <a:p>
            <a:pPr>
              <a:spcBef>
                <a:spcPts val="600"/>
              </a:spcBef>
            </a:pPr>
            <a:r>
              <a:rPr lang="en-CA" sz="1400" dirty="0">
                <a:latin typeface="+mj-lt"/>
                <a:cs typeface="Times New Roman" panose="02020603050405020304" pitchFamily="18" charset="0"/>
              </a:rPr>
              <a:t>vertex 358</a:t>
            </a:r>
            <a:r>
              <a:rPr lang="en-CA" sz="1400" dirty="0">
                <a:latin typeface="Times New Roman" panose="02020603050405020304" pitchFamily="18" charset="0"/>
                <a:cs typeface="Times New Roman" panose="02020603050405020304" pitchFamily="18" charset="0"/>
              </a:rPr>
              <a:t>, </a:t>
            </a:r>
            <a:r>
              <a:rPr lang="en-CA" sz="1400" i="1" dirty="0">
                <a:latin typeface="Times New Roman" panose="02020603050405020304" pitchFamily="18" charset="0"/>
                <a:cs typeface="Times New Roman" panose="02020603050405020304" pitchFamily="18" charset="0"/>
              </a:rPr>
              <a:t>P</a:t>
            </a:r>
            <a:r>
              <a:rPr lang="en-CA" sz="1400" dirty="0">
                <a:latin typeface="Times New Roman" panose="02020603050405020304" pitchFamily="18" charset="0"/>
                <a:cs typeface="Times New Roman" panose="02020603050405020304" pitchFamily="18" charset="0"/>
              </a:rPr>
              <a:t> = 1.8</a:t>
            </a:r>
          </a:p>
        </p:txBody>
      </p:sp>
    </p:spTree>
    <p:extLst>
      <p:ext uri="{BB962C8B-B14F-4D97-AF65-F5344CB8AC3E}">
        <p14:creationId xmlns:p14="http://schemas.microsoft.com/office/powerpoint/2010/main" val="4666825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 3"/>
          <p:cNvPicPr>
            <a:picLocks noChangeAspect="1"/>
          </p:cNvPicPr>
          <p:nvPr/>
        </p:nvPicPr>
        <p:blipFill>
          <a:blip r:embed="rId4"/>
          <a:stretch>
            <a:fillRect/>
          </a:stretch>
        </p:blipFill>
        <p:spPr>
          <a:xfrm>
            <a:off x="483943" y="6237972"/>
            <a:ext cx="1199863" cy="405000"/>
          </a:xfrm>
          <a:prstGeom prst="rect">
            <a:avLst/>
          </a:prstGeom>
        </p:spPr>
      </p:pic>
      <p:sp>
        <p:nvSpPr>
          <p:cNvPr id="12" name="Google Shape;591;p68"/>
          <p:cNvSpPr txBox="1">
            <a:spLocks noGrp="1"/>
          </p:cNvSpPr>
          <p:nvPr>
            <p:ph type="title"/>
          </p:nvPr>
        </p:nvSpPr>
        <p:spPr>
          <a:xfrm>
            <a:off x="442743" y="310354"/>
            <a:ext cx="8100000" cy="954882"/>
          </a:xfrm>
          <a:prstGeom prst="rect">
            <a:avLst/>
          </a:prstGeom>
          <a:noFill/>
          <a:ln>
            <a:noFill/>
          </a:ln>
        </p:spPr>
        <p:txBody>
          <a:bodyPr spcFirstLastPara="1" vert="horz" wrap="square" lIns="68569" tIns="34275" rIns="68569" bIns="34275" rtlCol="0" anchor="t" anchorCtr="0">
            <a:noAutofit/>
          </a:bodyPr>
          <a:lstStyle/>
          <a:p>
            <a:pPr>
              <a:lnSpc>
                <a:spcPct val="115000"/>
              </a:lnSpc>
              <a:spcBef>
                <a:spcPts val="0"/>
              </a:spcBef>
              <a:buClr>
                <a:schemeClr val="accent1"/>
              </a:buClr>
              <a:buSzPts val="2200"/>
            </a:pPr>
            <a:r>
              <a:rPr lang="fr-FR" sz="2800" b="1" dirty="0">
                <a:solidFill>
                  <a:srgbClr val="0C257C"/>
                </a:solidFill>
                <a:latin typeface="+mn-lt"/>
              </a:rPr>
              <a:t>Force transmission </a:t>
            </a:r>
            <a:r>
              <a:rPr lang="fr-FR" sz="2800" b="1" dirty="0" err="1">
                <a:solidFill>
                  <a:srgbClr val="0C257C"/>
                </a:solidFill>
                <a:latin typeface="+mn-lt"/>
              </a:rPr>
              <a:t>behaviour</a:t>
            </a:r>
            <a:br>
              <a:rPr lang="fr-FR" sz="2100" b="1" dirty="0">
                <a:solidFill>
                  <a:srgbClr val="0C257C"/>
                </a:solidFill>
                <a:latin typeface="+mn-lt"/>
              </a:rPr>
            </a:br>
            <a:endParaRPr sz="2000" b="1" dirty="0">
              <a:solidFill>
                <a:srgbClr val="0C257C"/>
              </a:solidFill>
              <a:latin typeface="+mn-lt"/>
            </a:endParaRPr>
          </a:p>
        </p:txBody>
      </p:sp>
      <p:sp>
        <p:nvSpPr>
          <p:cNvPr id="9" name="Google Shape;589;p68"/>
          <p:cNvSpPr txBox="1">
            <a:spLocks noGrp="1"/>
          </p:cNvSpPr>
          <p:nvPr>
            <p:ph type="sldNum" sz="quarter" idx="12"/>
          </p:nvPr>
        </p:nvSpPr>
        <p:spPr>
          <a:xfrm>
            <a:off x="8289672" y="6453972"/>
            <a:ext cx="405000" cy="189000"/>
          </a:xfrm>
          <a:prstGeom prst="rect">
            <a:avLst/>
          </a:prstGeom>
          <a:noFill/>
          <a:ln>
            <a:noFill/>
          </a:ln>
        </p:spPr>
        <p:txBody>
          <a:bodyPr spcFirstLastPara="1" vert="horz" wrap="square" lIns="68569" tIns="34275" rIns="68569" bIns="34275" rtlCol="0" anchor="ctr" anchorCtr="0">
            <a:noAutofit/>
          </a:bodyPr>
          <a:lstStyle/>
          <a:p>
            <a:pPr>
              <a:lnSpc>
                <a:spcPct val="115000"/>
              </a:lnSpc>
            </a:pPr>
            <a:fld id="{00000000-1234-1234-1234-123412341234}" type="slidenum">
              <a:rPr lang="fr-FR" b="1">
                <a:solidFill>
                  <a:srgbClr val="0C257C"/>
                </a:solidFill>
              </a:rPr>
              <a:pPr>
                <a:lnSpc>
                  <a:spcPct val="115000"/>
                </a:lnSpc>
              </a:pPr>
              <a:t>23</a:t>
            </a:fld>
            <a:endParaRPr b="1" dirty="0">
              <a:solidFill>
                <a:srgbClr val="0C257C"/>
              </a:solidFill>
            </a:endParaRPr>
          </a:p>
        </p:txBody>
      </p:sp>
      <p:grpSp>
        <p:nvGrpSpPr>
          <p:cNvPr id="43" name="Group 42">
            <a:extLst>
              <a:ext uri="{FF2B5EF4-FFF2-40B4-BE49-F238E27FC236}">
                <a16:creationId xmlns:a16="http://schemas.microsoft.com/office/drawing/2014/main" id="{DF404D07-7945-4D94-8A52-E40C2D294EFA}"/>
              </a:ext>
            </a:extLst>
          </p:cNvPr>
          <p:cNvGrpSpPr/>
          <p:nvPr/>
        </p:nvGrpSpPr>
        <p:grpSpPr>
          <a:xfrm>
            <a:off x="7134011" y="1265236"/>
            <a:ext cx="1875066" cy="1873771"/>
            <a:chOff x="7015859" y="1243905"/>
            <a:chExt cx="1875066" cy="1873771"/>
          </a:xfrm>
        </p:grpSpPr>
        <p:pic>
          <p:nvPicPr>
            <p:cNvPr id="8" name="Picture 7">
              <a:extLst>
                <a:ext uri="{FF2B5EF4-FFF2-40B4-BE49-F238E27FC236}">
                  <a16:creationId xmlns:a16="http://schemas.microsoft.com/office/drawing/2014/main" id="{D5069691-9554-4FA5-993D-F6707DA095A3}"/>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015859" y="1243905"/>
              <a:ext cx="1678813" cy="1678813"/>
            </a:xfrm>
            <a:prstGeom prst="rect">
              <a:avLst/>
            </a:prstGeom>
          </p:spPr>
        </p:pic>
        <p:sp>
          <p:nvSpPr>
            <p:cNvPr id="10" name="TextBox 9">
              <a:extLst>
                <a:ext uri="{FF2B5EF4-FFF2-40B4-BE49-F238E27FC236}">
                  <a16:creationId xmlns:a16="http://schemas.microsoft.com/office/drawing/2014/main" id="{9351684F-4C50-46DF-9A21-661519FDD9D2}"/>
                </a:ext>
              </a:extLst>
            </p:cNvPr>
            <p:cNvSpPr txBox="1"/>
            <p:nvPr/>
          </p:nvSpPr>
          <p:spPr>
            <a:xfrm>
              <a:off x="8318704" y="1243905"/>
              <a:ext cx="572221" cy="370625"/>
            </a:xfrm>
            <a:prstGeom prst="rect">
              <a:avLst/>
            </a:prstGeom>
            <a:noFill/>
          </p:spPr>
          <p:txBody>
            <a:bodyPr wrap="square" rtlCol="0">
              <a:spAutoFit/>
            </a:bodyPr>
            <a:lstStyle/>
            <a:p>
              <a:pPr>
                <a:spcBef>
                  <a:spcPts val="600"/>
                </a:spcBef>
              </a:pPr>
              <a:r>
                <a:rPr lang="en-CA" sz="1400" i="1" dirty="0">
                  <a:latin typeface="Times New Roman" panose="02020603050405020304" pitchFamily="18" charset="0"/>
                  <a:cs typeface="Times New Roman" panose="02020603050405020304" pitchFamily="18" charset="0"/>
                </a:rPr>
                <a:t>f</a:t>
              </a:r>
              <a:r>
                <a:rPr lang="en-CA" sz="1400" dirty="0">
                  <a:latin typeface="Times New Roman" panose="02020603050405020304" pitchFamily="18" charset="0"/>
                  <a:cs typeface="Times New Roman" panose="02020603050405020304" pitchFamily="18" charset="0"/>
                </a:rPr>
                <a:t>(</a:t>
              </a:r>
              <a:r>
                <a:rPr lang="en-CA" sz="1400" i="1" dirty="0">
                  <a:latin typeface="Times New Roman" panose="02020603050405020304" pitchFamily="18" charset="0"/>
                  <a:cs typeface="Times New Roman" panose="02020603050405020304" pitchFamily="18" charset="0"/>
                </a:rPr>
                <a:t>F</a:t>
              </a:r>
              <a:r>
                <a:rPr lang="en-CA" sz="1400" dirty="0">
                  <a:latin typeface="Times New Roman" panose="02020603050405020304" pitchFamily="18" charset="0"/>
                  <a:cs typeface="Times New Roman" panose="02020603050405020304" pitchFamily="18" charset="0"/>
                </a:rPr>
                <a:t>)</a:t>
              </a:r>
            </a:p>
          </p:txBody>
        </p:sp>
        <p:cxnSp>
          <p:nvCxnSpPr>
            <p:cNvPr id="11" name="Straight Connector 10">
              <a:extLst>
                <a:ext uri="{FF2B5EF4-FFF2-40B4-BE49-F238E27FC236}">
                  <a16:creationId xmlns:a16="http://schemas.microsoft.com/office/drawing/2014/main" id="{21D06F3D-782E-4FAF-A0F9-EDC2218B04D3}"/>
                </a:ext>
              </a:extLst>
            </p:cNvPr>
            <p:cNvCxnSpPr>
              <a:cxnSpLocks/>
              <a:stCxn id="8" idx="0"/>
            </p:cNvCxnSpPr>
            <p:nvPr/>
          </p:nvCxnSpPr>
          <p:spPr>
            <a:xfrm>
              <a:off x="7855266" y="1243905"/>
              <a:ext cx="0" cy="162381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9D44B51-9279-4221-869A-2B49788EF856}"/>
                </a:ext>
              </a:extLst>
            </p:cNvPr>
            <p:cNvSpPr txBox="1"/>
            <p:nvPr/>
          </p:nvSpPr>
          <p:spPr>
            <a:xfrm>
              <a:off x="7702224" y="2809899"/>
              <a:ext cx="572221" cy="307777"/>
            </a:xfrm>
            <a:prstGeom prst="rect">
              <a:avLst/>
            </a:prstGeom>
            <a:noFill/>
          </p:spPr>
          <p:txBody>
            <a:bodyPr wrap="square" rtlCol="0">
              <a:spAutoFit/>
            </a:bodyPr>
            <a:lstStyle/>
            <a:p>
              <a:pPr>
                <a:spcBef>
                  <a:spcPts val="600"/>
                </a:spcBef>
              </a:pPr>
              <a:r>
                <a:rPr lang="en-CA" sz="1400" i="1" dirty="0">
                  <a:latin typeface="Times New Roman" panose="02020603050405020304" pitchFamily="18" charset="0"/>
                  <a:cs typeface="Times New Roman" panose="02020603050405020304" pitchFamily="18" charset="0"/>
                </a:rPr>
                <a:t>a</a:t>
              </a:r>
              <a:endParaRPr lang="en-CA" sz="1400" dirty="0">
                <a:latin typeface="Times New Roman" panose="02020603050405020304" pitchFamily="18" charset="0"/>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56D9C86F-F42D-47F0-9958-2CDB07C2871F}"/>
                </a:ext>
              </a:extLst>
            </p:cNvPr>
            <p:cNvCxnSpPr>
              <a:cxnSpLocks/>
            </p:cNvCxnSpPr>
            <p:nvPr/>
          </p:nvCxnSpPr>
          <p:spPr>
            <a:xfrm>
              <a:off x="7695089" y="2552176"/>
              <a:ext cx="663464"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C3981E82-B7F2-451D-A8C6-F53DD4B126A6}"/>
                </a:ext>
              </a:extLst>
            </p:cNvPr>
            <p:cNvCxnSpPr>
              <a:cxnSpLocks/>
            </p:cNvCxnSpPr>
            <p:nvPr/>
          </p:nvCxnSpPr>
          <p:spPr>
            <a:xfrm flipV="1">
              <a:off x="8086985" y="1603771"/>
              <a:ext cx="0" cy="948405"/>
            </a:xfrm>
            <a:prstGeom prst="line">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3AACC27B-E8DF-46E0-B624-A5B8D6255671}"/>
                </a:ext>
              </a:extLst>
            </p:cNvPr>
            <p:cNvSpPr txBox="1"/>
            <p:nvPr/>
          </p:nvSpPr>
          <p:spPr>
            <a:xfrm>
              <a:off x="8053262" y="1924085"/>
              <a:ext cx="572221" cy="307777"/>
            </a:xfrm>
            <a:prstGeom prst="rect">
              <a:avLst/>
            </a:prstGeom>
            <a:noFill/>
          </p:spPr>
          <p:txBody>
            <a:bodyPr wrap="square" rtlCol="0">
              <a:spAutoFit/>
            </a:bodyPr>
            <a:lstStyle/>
            <a:p>
              <a:pPr>
                <a:spcBef>
                  <a:spcPts val="600"/>
                </a:spcBef>
              </a:pPr>
              <a:r>
                <a:rPr lang="en-CA" sz="1400" dirty="0">
                  <a:latin typeface="Times New Roman" panose="02020603050405020304" pitchFamily="18" charset="0"/>
                  <a:cs typeface="Times New Roman" panose="02020603050405020304" pitchFamily="18" charset="0"/>
                </a:rPr>
                <a:t>2</a:t>
              </a:r>
              <a:r>
                <a:rPr lang="en-CA" sz="1400" i="1" dirty="0">
                  <a:latin typeface="Times New Roman" panose="02020603050405020304" pitchFamily="18" charset="0"/>
                  <a:cs typeface="Times New Roman" panose="02020603050405020304" pitchFamily="18" charset="0"/>
                </a:rPr>
                <a:t>b</a:t>
              </a:r>
              <a:endParaRPr lang="en-CA" sz="1400" dirty="0">
                <a:latin typeface="Times New Roman" panose="02020603050405020304" pitchFamily="18" charset="0"/>
                <a:cs typeface="Times New Roman" panose="02020603050405020304" pitchFamily="18" charset="0"/>
              </a:endParaRPr>
            </a:p>
          </p:txBody>
        </p:sp>
      </p:grpSp>
      <p:pic>
        <p:nvPicPr>
          <p:cNvPr id="23" name="Picture 22">
            <a:extLst>
              <a:ext uri="{FF2B5EF4-FFF2-40B4-BE49-F238E27FC236}">
                <a16:creationId xmlns:a16="http://schemas.microsoft.com/office/drawing/2014/main" id="{8F81AC99-5DEC-4A60-9669-258DCEB0F3A7}"/>
              </a:ext>
            </a:extLst>
          </p:cNvPr>
          <p:cNvPicPr>
            <a:picLocks noChangeAspect="1"/>
          </p:cNvPicPr>
          <p:nvPr/>
        </p:nvPicPr>
        <p:blipFill rotWithShape="1">
          <a:blip r:embed="rId6"/>
          <a:srcRect l="38625" t="42128" r="36750" b="43333"/>
          <a:stretch/>
        </p:blipFill>
        <p:spPr>
          <a:xfrm>
            <a:off x="7134010" y="3349391"/>
            <a:ext cx="1609625" cy="712808"/>
          </a:xfrm>
          <a:prstGeom prst="rect">
            <a:avLst/>
          </a:prstGeom>
        </p:spPr>
      </p:pic>
      <p:grpSp>
        <p:nvGrpSpPr>
          <p:cNvPr id="24" name="Group 23">
            <a:extLst>
              <a:ext uri="{FF2B5EF4-FFF2-40B4-BE49-F238E27FC236}">
                <a16:creationId xmlns:a16="http://schemas.microsoft.com/office/drawing/2014/main" id="{9A038222-2697-4E35-8E46-7A6705B38AA3}"/>
              </a:ext>
            </a:extLst>
          </p:cNvPr>
          <p:cNvGrpSpPr/>
          <p:nvPr/>
        </p:nvGrpSpPr>
        <p:grpSpPr>
          <a:xfrm>
            <a:off x="918472" y="1861608"/>
            <a:ext cx="5318624" cy="3952416"/>
            <a:chOff x="931800" y="1838598"/>
            <a:chExt cx="5318624" cy="3952416"/>
          </a:xfrm>
        </p:grpSpPr>
        <p:pic>
          <p:nvPicPr>
            <p:cNvPr id="7" name="Picture 6">
              <a:extLst>
                <a:ext uri="{FF2B5EF4-FFF2-40B4-BE49-F238E27FC236}">
                  <a16:creationId xmlns:a16="http://schemas.microsoft.com/office/drawing/2014/main" id="{44C64CC5-0278-4E2C-97D8-64F1AE262AF8}"/>
                </a:ext>
              </a:extLst>
            </p:cNvPr>
            <p:cNvPicPr>
              <a:picLocks noChangeAspect="1"/>
            </p:cNvPicPr>
            <p:nvPr/>
          </p:nvPicPr>
          <p:blipFill>
            <a:blip r:embed="rId7"/>
            <a:stretch>
              <a:fillRect/>
            </a:stretch>
          </p:blipFill>
          <p:spPr>
            <a:xfrm>
              <a:off x="980536" y="1838598"/>
              <a:ext cx="5269888" cy="3952416"/>
            </a:xfrm>
            <a:prstGeom prst="rect">
              <a:avLst/>
            </a:prstGeom>
          </p:spPr>
        </p:pic>
        <p:sp>
          <p:nvSpPr>
            <p:cNvPr id="38" name="TextBox 37">
              <a:extLst>
                <a:ext uri="{FF2B5EF4-FFF2-40B4-BE49-F238E27FC236}">
                  <a16:creationId xmlns:a16="http://schemas.microsoft.com/office/drawing/2014/main" id="{FFB80E19-2C87-4EE7-B4FF-EEFBA3B90B8A}"/>
                </a:ext>
              </a:extLst>
            </p:cNvPr>
            <p:cNvSpPr txBox="1"/>
            <p:nvPr/>
          </p:nvSpPr>
          <p:spPr>
            <a:xfrm>
              <a:off x="1200150" y="5416347"/>
              <a:ext cx="5050274" cy="307777"/>
            </a:xfrm>
            <a:prstGeom prst="rect">
              <a:avLst/>
            </a:prstGeom>
            <a:solidFill>
              <a:schemeClr val="bg1"/>
            </a:solidFill>
          </p:spPr>
          <p:txBody>
            <a:bodyPr wrap="square" rtlCol="0">
              <a:spAutoFit/>
            </a:bodyPr>
            <a:lstStyle/>
            <a:p>
              <a:pPr algn="ctr"/>
              <a:r>
                <a:rPr lang="en-CA" sz="1400" dirty="0">
                  <a:solidFill>
                    <a:srgbClr val="1C1C1C"/>
                  </a:solidFill>
                  <a:latin typeface="+mj-lt"/>
                  <a:cs typeface="Times New Roman" panose="02020603050405020304" pitchFamily="18" charset="0"/>
                </a:rPr>
                <a:t>myosin activation threshold </a:t>
              </a:r>
              <a:r>
                <a:rPr lang="en-CA" sz="1400" i="1" dirty="0">
                  <a:solidFill>
                    <a:srgbClr val="1C1C1C"/>
                  </a:solidFill>
                  <a:latin typeface="Times New Roman" panose="02020603050405020304" pitchFamily="18" charset="0"/>
                  <a:cs typeface="Times New Roman" panose="02020603050405020304" pitchFamily="18" charset="0"/>
                </a:rPr>
                <a:t>a</a:t>
              </a:r>
            </a:p>
          </p:txBody>
        </p:sp>
        <p:sp>
          <p:nvSpPr>
            <p:cNvPr id="39" name="TextBox 38">
              <a:extLst>
                <a:ext uri="{FF2B5EF4-FFF2-40B4-BE49-F238E27FC236}">
                  <a16:creationId xmlns:a16="http://schemas.microsoft.com/office/drawing/2014/main" id="{37A991EA-E124-4404-8C44-9CFE926FCBB1}"/>
                </a:ext>
              </a:extLst>
            </p:cNvPr>
            <p:cNvSpPr txBox="1"/>
            <p:nvPr/>
          </p:nvSpPr>
          <p:spPr>
            <a:xfrm rot="16200000">
              <a:off x="-610374" y="3380772"/>
              <a:ext cx="3607567" cy="523220"/>
            </a:xfrm>
            <a:prstGeom prst="rect">
              <a:avLst/>
            </a:prstGeom>
            <a:solidFill>
              <a:schemeClr val="bg1"/>
            </a:solidFill>
          </p:spPr>
          <p:txBody>
            <a:bodyPr wrap="square" rtlCol="0">
              <a:spAutoFit/>
            </a:bodyPr>
            <a:lstStyle/>
            <a:p>
              <a:pPr algn="ctr"/>
              <a:r>
                <a:rPr lang="en-US" altLang="zh-CN" sz="1400" dirty="0">
                  <a:solidFill>
                    <a:srgbClr val="1C1C1C"/>
                  </a:solidFill>
                  <a:latin typeface="+mj-lt"/>
                  <a:cs typeface="Times New Roman" panose="02020603050405020304" pitchFamily="18" charset="0"/>
                </a:rPr>
                <a:t>pulling force </a:t>
              </a:r>
              <a:r>
                <a:rPr lang="en-US" altLang="zh-CN" sz="1400" i="1" dirty="0">
                  <a:solidFill>
                    <a:srgbClr val="1C1C1C"/>
                  </a:solidFill>
                  <a:latin typeface="Times New Roman" panose="02020603050405020304" pitchFamily="18" charset="0"/>
                  <a:cs typeface="Times New Roman" panose="02020603050405020304" pitchFamily="18" charset="0"/>
                </a:rPr>
                <a:t>P</a:t>
              </a:r>
            </a:p>
            <a:p>
              <a:pPr algn="ctr"/>
              <a:endParaRPr lang="en-CA" sz="1400" i="1" dirty="0">
                <a:solidFill>
                  <a:srgbClr val="1C1C1C"/>
                </a:solidFill>
                <a:latin typeface="Times New Roman" panose="02020603050405020304" pitchFamily="18" charset="0"/>
                <a:cs typeface="Times New Roman" panose="02020603050405020304" pitchFamily="18" charset="0"/>
              </a:endParaRPr>
            </a:p>
          </p:txBody>
        </p:sp>
      </p:grpSp>
      <p:sp>
        <p:nvSpPr>
          <p:cNvPr id="41" name="TextBox 40">
            <a:extLst>
              <a:ext uri="{FF2B5EF4-FFF2-40B4-BE49-F238E27FC236}">
                <a16:creationId xmlns:a16="http://schemas.microsoft.com/office/drawing/2014/main" id="{19BDF139-2794-4CE5-896B-A5A382147701}"/>
              </a:ext>
            </a:extLst>
          </p:cNvPr>
          <p:cNvSpPr txBox="1"/>
          <p:nvPr/>
        </p:nvSpPr>
        <p:spPr>
          <a:xfrm>
            <a:off x="2666074" y="1442780"/>
            <a:ext cx="645083" cy="307777"/>
          </a:xfrm>
          <a:prstGeom prst="rect">
            <a:avLst/>
          </a:prstGeom>
          <a:noFill/>
        </p:spPr>
        <p:txBody>
          <a:bodyPr wrap="square" rtlCol="0">
            <a:spAutoFit/>
          </a:bodyPr>
          <a:lstStyle/>
          <a:p>
            <a:pPr algn="ctr">
              <a:spcBef>
                <a:spcPts val="600"/>
              </a:spcBef>
            </a:pPr>
            <a:r>
              <a:rPr lang="en-CA" sz="1400" dirty="0">
                <a:solidFill>
                  <a:schemeClr val="accent5"/>
                </a:solidFill>
                <a:latin typeface="Calibri Light" panose="020F0302020204030204" pitchFamily="34" charset="0"/>
                <a:cs typeface="Calibri Light" panose="020F0302020204030204" pitchFamily="34" charset="0"/>
              </a:rPr>
              <a:t>N = 16</a:t>
            </a:r>
          </a:p>
        </p:txBody>
      </p:sp>
      <p:sp>
        <p:nvSpPr>
          <p:cNvPr id="44" name="TextBox 43">
            <a:extLst>
              <a:ext uri="{FF2B5EF4-FFF2-40B4-BE49-F238E27FC236}">
                <a16:creationId xmlns:a16="http://schemas.microsoft.com/office/drawing/2014/main" id="{71D19836-A3D9-40AE-9288-92A59C0685A5}"/>
              </a:ext>
            </a:extLst>
          </p:cNvPr>
          <p:cNvSpPr txBox="1"/>
          <p:nvPr/>
        </p:nvSpPr>
        <p:spPr>
          <a:xfrm>
            <a:off x="2274693" y="1713163"/>
            <a:ext cx="645083" cy="307777"/>
          </a:xfrm>
          <a:prstGeom prst="rect">
            <a:avLst/>
          </a:prstGeom>
          <a:noFill/>
        </p:spPr>
        <p:txBody>
          <a:bodyPr wrap="square" rtlCol="0">
            <a:spAutoFit/>
          </a:bodyPr>
          <a:lstStyle/>
          <a:p>
            <a:pPr algn="ctr">
              <a:spcBef>
                <a:spcPts val="600"/>
              </a:spcBef>
            </a:pPr>
            <a:r>
              <a:rPr lang="en-CA" sz="1400" dirty="0">
                <a:solidFill>
                  <a:schemeClr val="accent5"/>
                </a:solidFill>
                <a:latin typeface="Calibri Light" panose="020F0302020204030204" pitchFamily="34" charset="0"/>
                <a:cs typeface="Calibri Light" panose="020F0302020204030204" pitchFamily="34" charset="0"/>
              </a:rPr>
              <a:t>N = 24</a:t>
            </a:r>
          </a:p>
        </p:txBody>
      </p:sp>
      <p:sp>
        <p:nvSpPr>
          <p:cNvPr id="47" name="TextBox 46">
            <a:extLst>
              <a:ext uri="{FF2B5EF4-FFF2-40B4-BE49-F238E27FC236}">
                <a16:creationId xmlns:a16="http://schemas.microsoft.com/office/drawing/2014/main" id="{9DEB6D9D-8449-42F0-8163-F142B3AADB8F}"/>
              </a:ext>
            </a:extLst>
          </p:cNvPr>
          <p:cNvSpPr txBox="1"/>
          <p:nvPr/>
        </p:nvSpPr>
        <p:spPr>
          <a:xfrm>
            <a:off x="3008729" y="1204258"/>
            <a:ext cx="645083" cy="307777"/>
          </a:xfrm>
          <a:prstGeom prst="rect">
            <a:avLst/>
          </a:prstGeom>
          <a:noFill/>
        </p:spPr>
        <p:txBody>
          <a:bodyPr wrap="square" rtlCol="0">
            <a:spAutoFit/>
          </a:bodyPr>
          <a:lstStyle/>
          <a:p>
            <a:pPr algn="ctr">
              <a:spcBef>
                <a:spcPts val="600"/>
              </a:spcBef>
            </a:pPr>
            <a:r>
              <a:rPr lang="en-CA" sz="1400" dirty="0">
                <a:solidFill>
                  <a:schemeClr val="accent5"/>
                </a:solidFill>
                <a:latin typeface="Calibri Light" panose="020F0302020204030204" pitchFamily="34" charset="0"/>
                <a:cs typeface="Calibri Light" panose="020F0302020204030204" pitchFamily="34" charset="0"/>
              </a:rPr>
              <a:t>N = 8</a:t>
            </a:r>
          </a:p>
        </p:txBody>
      </p:sp>
      <p:sp>
        <p:nvSpPr>
          <p:cNvPr id="49" name="TextBox 48">
            <a:extLst>
              <a:ext uri="{FF2B5EF4-FFF2-40B4-BE49-F238E27FC236}">
                <a16:creationId xmlns:a16="http://schemas.microsoft.com/office/drawing/2014/main" id="{EAABD594-5EC7-4364-865B-24C4042AA1A7}"/>
              </a:ext>
            </a:extLst>
          </p:cNvPr>
          <p:cNvSpPr txBox="1"/>
          <p:nvPr/>
        </p:nvSpPr>
        <p:spPr>
          <a:xfrm>
            <a:off x="4170201" y="1999536"/>
            <a:ext cx="645083" cy="307777"/>
          </a:xfrm>
          <a:prstGeom prst="rect">
            <a:avLst/>
          </a:prstGeom>
          <a:noFill/>
        </p:spPr>
        <p:txBody>
          <a:bodyPr wrap="square" rtlCol="0">
            <a:spAutoFit/>
          </a:bodyPr>
          <a:lstStyle/>
          <a:p>
            <a:pPr algn="ctr">
              <a:spcBef>
                <a:spcPts val="600"/>
              </a:spcBef>
            </a:pPr>
            <a:r>
              <a:rPr lang="en-CA" sz="1400" dirty="0">
                <a:solidFill>
                  <a:schemeClr val="accent5"/>
                </a:solidFill>
                <a:latin typeface="Calibri Light" panose="020F0302020204030204" pitchFamily="34" charset="0"/>
                <a:cs typeface="Calibri Light" panose="020F0302020204030204" pitchFamily="34" charset="0"/>
              </a:rPr>
              <a:t>N = 1</a:t>
            </a:r>
          </a:p>
        </p:txBody>
      </p:sp>
      <p:sp>
        <p:nvSpPr>
          <p:cNvPr id="51" name="TextBox 50">
            <a:extLst>
              <a:ext uri="{FF2B5EF4-FFF2-40B4-BE49-F238E27FC236}">
                <a16:creationId xmlns:a16="http://schemas.microsoft.com/office/drawing/2014/main" id="{BFB66CE6-90E1-4F4B-81B6-DA36EC111A91}"/>
              </a:ext>
            </a:extLst>
          </p:cNvPr>
          <p:cNvSpPr txBox="1"/>
          <p:nvPr/>
        </p:nvSpPr>
        <p:spPr>
          <a:xfrm>
            <a:off x="3764916" y="1166818"/>
            <a:ext cx="645083" cy="307777"/>
          </a:xfrm>
          <a:prstGeom prst="rect">
            <a:avLst/>
          </a:prstGeom>
          <a:noFill/>
        </p:spPr>
        <p:txBody>
          <a:bodyPr wrap="square" rtlCol="0">
            <a:spAutoFit/>
          </a:bodyPr>
          <a:lstStyle/>
          <a:p>
            <a:pPr algn="ctr">
              <a:spcBef>
                <a:spcPts val="600"/>
              </a:spcBef>
            </a:pPr>
            <a:r>
              <a:rPr lang="en-CA" sz="1400" dirty="0">
                <a:solidFill>
                  <a:srgbClr val="EA3C17"/>
                </a:solidFill>
                <a:latin typeface="Calibri Light" panose="020F0302020204030204" pitchFamily="34" charset="0"/>
                <a:cs typeface="Calibri Light" panose="020F0302020204030204" pitchFamily="34" charset="0"/>
              </a:rPr>
              <a:t>N = 24</a:t>
            </a:r>
          </a:p>
        </p:txBody>
      </p:sp>
      <p:sp>
        <p:nvSpPr>
          <p:cNvPr id="53" name="TextBox 52">
            <a:extLst>
              <a:ext uri="{FF2B5EF4-FFF2-40B4-BE49-F238E27FC236}">
                <a16:creationId xmlns:a16="http://schemas.microsoft.com/office/drawing/2014/main" id="{A1AD2B9B-E6F5-4A39-BAF9-FE2CEA1F0D11}"/>
              </a:ext>
            </a:extLst>
          </p:cNvPr>
          <p:cNvSpPr txBox="1"/>
          <p:nvPr/>
        </p:nvSpPr>
        <p:spPr>
          <a:xfrm>
            <a:off x="4117249" y="1366852"/>
            <a:ext cx="645083" cy="307777"/>
          </a:xfrm>
          <a:prstGeom prst="rect">
            <a:avLst/>
          </a:prstGeom>
          <a:noFill/>
        </p:spPr>
        <p:txBody>
          <a:bodyPr wrap="square" rtlCol="0">
            <a:spAutoFit/>
          </a:bodyPr>
          <a:lstStyle/>
          <a:p>
            <a:pPr algn="ctr">
              <a:spcBef>
                <a:spcPts val="600"/>
              </a:spcBef>
            </a:pPr>
            <a:r>
              <a:rPr lang="en-CA" sz="1400" dirty="0">
                <a:solidFill>
                  <a:srgbClr val="EA3C17"/>
                </a:solidFill>
                <a:latin typeface="Calibri Light" panose="020F0302020204030204" pitchFamily="34" charset="0"/>
                <a:cs typeface="Calibri Light" panose="020F0302020204030204" pitchFamily="34" charset="0"/>
              </a:rPr>
              <a:t>N = 16</a:t>
            </a:r>
          </a:p>
        </p:txBody>
      </p:sp>
      <p:sp>
        <p:nvSpPr>
          <p:cNvPr id="55" name="TextBox 54">
            <a:extLst>
              <a:ext uri="{FF2B5EF4-FFF2-40B4-BE49-F238E27FC236}">
                <a16:creationId xmlns:a16="http://schemas.microsoft.com/office/drawing/2014/main" id="{CD0D4879-E7E8-45C2-BBE4-5EA07E782E73}"/>
              </a:ext>
            </a:extLst>
          </p:cNvPr>
          <p:cNvSpPr txBox="1"/>
          <p:nvPr/>
        </p:nvSpPr>
        <p:spPr>
          <a:xfrm>
            <a:off x="4362550" y="1559275"/>
            <a:ext cx="645083" cy="307777"/>
          </a:xfrm>
          <a:prstGeom prst="rect">
            <a:avLst/>
          </a:prstGeom>
          <a:noFill/>
        </p:spPr>
        <p:txBody>
          <a:bodyPr wrap="square" rtlCol="0">
            <a:spAutoFit/>
          </a:bodyPr>
          <a:lstStyle/>
          <a:p>
            <a:pPr algn="ctr">
              <a:spcBef>
                <a:spcPts val="600"/>
              </a:spcBef>
            </a:pPr>
            <a:r>
              <a:rPr lang="en-CA" sz="1400" dirty="0">
                <a:solidFill>
                  <a:srgbClr val="EA3C17"/>
                </a:solidFill>
                <a:latin typeface="Calibri Light" panose="020F0302020204030204" pitchFamily="34" charset="0"/>
                <a:cs typeface="Calibri Light" panose="020F0302020204030204" pitchFamily="34" charset="0"/>
              </a:rPr>
              <a:t>N = 8</a:t>
            </a:r>
          </a:p>
        </p:txBody>
      </p:sp>
      <p:sp>
        <p:nvSpPr>
          <p:cNvPr id="57" name="TextBox 56">
            <a:extLst>
              <a:ext uri="{FF2B5EF4-FFF2-40B4-BE49-F238E27FC236}">
                <a16:creationId xmlns:a16="http://schemas.microsoft.com/office/drawing/2014/main" id="{478E024A-76FC-449B-9C52-DCB71FAC7DB5}"/>
              </a:ext>
            </a:extLst>
          </p:cNvPr>
          <p:cNvSpPr txBox="1"/>
          <p:nvPr/>
        </p:nvSpPr>
        <p:spPr>
          <a:xfrm>
            <a:off x="5528861" y="2265730"/>
            <a:ext cx="645083" cy="307777"/>
          </a:xfrm>
          <a:prstGeom prst="rect">
            <a:avLst/>
          </a:prstGeom>
          <a:noFill/>
        </p:spPr>
        <p:txBody>
          <a:bodyPr wrap="square" rtlCol="0">
            <a:spAutoFit/>
          </a:bodyPr>
          <a:lstStyle/>
          <a:p>
            <a:pPr algn="ctr">
              <a:spcBef>
                <a:spcPts val="600"/>
              </a:spcBef>
            </a:pPr>
            <a:r>
              <a:rPr lang="en-CA" sz="1400" dirty="0">
                <a:solidFill>
                  <a:srgbClr val="EA3C17"/>
                </a:solidFill>
                <a:latin typeface="Calibri Light" panose="020F0302020204030204" pitchFamily="34" charset="0"/>
                <a:cs typeface="Calibri Light" panose="020F0302020204030204" pitchFamily="34" charset="0"/>
              </a:rPr>
              <a:t>N = 1</a:t>
            </a:r>
          </a:p>
        </p:txBody>
      </p:sp>
      <p:cxnSp>
        <p:nvCxnSpPr>
          <p:cNvPr id="58" name="Straight Connector 57">
            <a:extLst>
              <a:ext uri="{FF2B5EF4-FFF2-40B4-BE49-F238E27FC236}">
                <a16:creationId xmlns:a16="http://schemas.microsoft.com/office/drawing/2014/main" id="{CD71CC29-D6D9-4B20-8B10-D595FFA7F8D3}"/>
              </a:ext>
            </a:extLst>
          </p:cNvPr>
          <p:cNvCxnSpPr>
            <a:cxnSpLocks/>
          </p:cNvCxnSpPr>
          <p:nvPr/>
        </p:nvCxnSpPr>
        <p:spPr>
          <a:xfrm flipV="1">
            <a:off x="4110384" y="1758461"/>
            <a:ext cx="377090" cy="204002"/>
          </a:xfrm>
          <a:prstGeom prst="line">
            <a:avLst/>
          </a:prstGeom>
          <a:ln>
            <a:solidFill>
              <a:srgbClr val="EA3C17"/>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79C4608-F0C4-4DC3-9B70-C7F916974AF7}"/>
              </a:ext>
            </a:extLst>
          </p:cNvPr>
          <p:cNvCxnSpPr>
            <a:cxnSpLocks/>
          </p:cNvCxnSpPr>
          <p:nvPr/>
        </p:nvCxnSpPr>
        <p:spPr>
          <a:xfrm flipV="1">
            <a:off x="3934760" y="1625102"/>
            <a:ext cx="307413" cy="314470"/>
          </a:xfrm>
          <a:prstGeom prst="line">
            <a:avLst/>
          </a:prstGeom>
          <a:ln>
            <a:solidFill>
              <a:srgbClr val="EA3C17"/>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BCB2F5B-F6AC-45A4-93AA-94023F868FB6}"/>
              </a:ext>
            </a:extLst>
          </p:cNvPr>
          <p:cNvCxnSpPr>
            <a:cxnSpLocks/>
          </p:cNvCxnSpPr>
          <p:nvPr/>
        </p:nvCxnSpPr>
        <p:spPr>
          <a:xfrm flipV="1">
            <a:off x="3843236" y="1415743"/>
            <a:ext cx="133118" cy="510554"/>
          </a:xfrm>
          <a:prstGeom prst="line">
            <a:avLst/>
          </a:prstGeom>
          <a:ln>
            <a:solidFill>
              <a:srgbClr val="EA3C17"/>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4083638-AAA4-4A91-9904-479159C43F85}"/>
              </a:ext>
            </a:extLst>
          </p:cNvPr>
          <p:cNvCxnSpPr>
            <a:cxnSpLocks/>
          </p:cNvCxnSpPr>
          <p:nvPr/>
        </p:nvCxnSpPr>
        <p:spPr>
          <a:xfrm flipH="1" flipV="1">
            <a:off x="2893672" y="1897842"/>
            <a:ext cx="277291" cy="87514"/>
          </a:xfrm>
          <a:prstGeom prst="line">
            <a:avLst/>
          </a:prstGeom>
          <a:ln>
            <a:solidFill>
              <a:schemeClr val="accent1"/>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2B21D5B-8B7D-4B3B-A184-AF0985226EE9}"/>
              </a:ext>
            </a:extLst>
          </p:cNvPr>
          <p:cNvCxnSpPr>
            <a:cxnSpLocks/>
          </p:cNvCxnSpPr>
          <p:nvPr/>
        </p:nvCxnSpPr>
        <p:spPr>
          <a:xfrm flipH="1" flipV="1">
            <a:off x="3099333" y="1677734"/>
            <a:ext cx="165100" cy="270242"/>
          </a:xfrm>
          <a:prstGeom prst="line">
            <a:avLst/>
          </a:prstGeom>
          <a:ln>
            <a:solidFill>
              <a:schemeClr val="accent1"/>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16F4855F-0696-4DE1-97CF-591EBA302F5B}"/>
              </a:ext>
            </a:extLst>
          </p:cNvPr>
          <p:cNvCxnSpPr>
            <a:cxnSpLocks/>
          </p:cNvCxnSpPr>
          <p:nvPr/>
        </p:nvCxnSpPr>
        <p:spPr>
          <a:xfrm flipV="1">
            <a:off x="3423784" y="1430935"/>
            <a:ext cx="14767" cy="528456"/>
          </a:xfrm>
          <a:prstGeom prst="line">
            <a:avLst/>
          </a:prstGeom>
          <a:ln>
            <a:solidFill>
              <a:schemeClr val="accent1"/>
            </a:solidFill>
            <a:headEnd type="stealth"/>
            <a:tailEnd type="non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B684CFE1-1D55-48B2-B664-C8DCBF14593E}"/>
              </a:ext>
            </a:extLst>
          </p:cNvPr>
          <p:cNvSpPr/>
          <p:nvPr/>
        </p:nvSpPr>
        <p:spPr>
          <a:xfrm>
            <a:off x="4736430" y="4646755"/>
            <a:ext cx="89680" cy="119386"/>
          </a:xfrm>
          <a:prstGeom prst="rect">
            <a:avLst/>
          </a:prstGeom>
          <a:solidFill>
            <a:srgbClr val="EA3C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7326B8FA-AE41-4440-AE53-E05C407BEF9D}"/>
              </a:ext>
            </a:extLst>
          </p:cNvPr>
          <p:cNvSpPr txBox="1"/>
          <p:nvPr/>
        </p:nvSpPr>
        <p:spPr>
          <a:xfrm>
            <a:off x="4637672" y="4101614"/>
            <a:ext cx="1371861" cy="523220"/>
          </a:xfrm>
          <a:prstGeom prst="rect">
            <a:avLst/>
          </a:prstGeom>
          <a:noFill/>
        </p:spPr>
        <p:txBody>
          <a:bodyPr wrap="square" rtlCol="0">
            <a:spAutoFit/>
          </a:bodyPr>
          <a:lstStyle/>
          <a:p>
            <a:pPr>
              <a:spcBef>
                <a:spcPts val="600"/>
              </a:spcBef>
            </a:pPr>
            <a:r>
              <a:rPr lang="en-CA" sz="1400" dirty="0">
                <a:latin typeface="Calibri Light" panose="020F0302020204030204" pitchFamily="34" charset="0"/>
                <a:cs typeface="Calibri Light" panose="020F0302020204030204" pitchFamily="34" charset="0"/>
              </a:rPr>
              <a:t>tension at the cable end</a:t>
            </a:r>
          </a:p>
        </p:txBody>
      </p:sp>
      <p:sp>
        <p:nvSpPr>
          <p:cNvPr id="34" name="TextBox 33">
            <a:extLst>
              <a:ext uri="{FF2B5EF4-FFF2-40B4-BE49-F238E27FC236}">
                <a16:creationId xmlns:a16="http://schemas.microsoft.com/office/drawing/2014/main" id="{E5818913-FDA9-47E1-A604-B0D88ADA33D9}"/>
              </a:ext>
            </a:extLst>
          </p:cNvPr>
          <p:cNvSpPr txBox="1"/>
          <p:nvPr/>
        </p:nvSpPr>
        <p:spPr>
          <a:xfrm>
            <a:off x="4781270" y="4736417"/>
            <a:ext cx="1460067" cy="307777"/>
          </a:xfrm>
          <a:prstGeom prst="rect">
            <a:avLst/>
          </a:prstGeom>
          <a:noFill/>
        </p:spPr>
        <p:txBody>
          <a:bodyPr wrap="square" rtlCol="0">
            <a:spAutoFit/>
          </a:bodyPr>
          <a:lstStyle/>
          <a:p>
            <a:pPr>
              <a:spcBef>
                <a:spcPts val="600"/>
              </a:spcBef>
            </a:pPr>
            <a:r>
              <a:rPr lang="en-CA" sz="1400" dirty="0">
                <a:solidFill>
                  <a:schemeClr val="accent5"/>
                </a:solidFill>
                <a:latin typeface="Calibri Light" panose="020F0302020204030204" pitchFamily="34" charset="0"/>
                <a:cs typeface="Calibri Light" panose="020F0302020204030204" pitchFamily="34" charset="0"/>
              </a:rPr>
              <a:t>outside</a:t>
            </a:r>
          </a:p>
        </p:txBody>
      </p:sp>
      <p:sp>
        <p:nvSpPr>
          <p:cNvPr id="35" name="TextBox 34">
            <a:extLst>
              <a:ext uri="{FF2B5EF4-FFF2-40B4-BE49-F238E27FC236}">
                <a16:creationId xmlns:a16="http://schemas.microsoft.com/office/drawing/2014/main" id="{B0B0DAA8-D795-4F75-AA9F-F4439FF35C0D}"/>
              </a:ext>
            </a:extLst>
          </p:cNvPr>
          <p:cNvSpPr txBox="1"/>
          <p:nvPr/>
        </p:nvSpPr>
        <p:spPr>
          <a:xfrm>
            <a:off x="4781270" y="4542430"/>
            <a:ext cx="1460067" cy="307777"/>
          </a:xfrm>
          <a:prstGeom prst="rect">
            <a:avLst/>
          </a:prstGeom>
          <a:noFill/>
        </p:spPr>
        <p:txBody>
          <a:bodyPr wrap="square" rtlCol="0">
            <a:spAutoFit/>
          </a:bodyPr>
          <a:lstStyle/>
          <a:p>
            <a:pPr>
              <a:spcBef>
                <a:spcPts val="600"/>
              </a:spcBef>
            </a:pPr>
            <a:r>
              <a:rPr lang="en-CA" sz="1400" dirty="0">
                <a:solidFill>
                  <a:srgbClr val="EA3C17"/>
                </a:solidFill>
                <a:latin typeface="Calibri Light" panose="020F0302020204030204" pitchFamily="34" charset="0"/>
                <a:cs typeface="Calibri Light" panose="020F0302020204030204" pitchFamily="34" charset="0"/>
              </a:rPr>
              <a:t>inside</a:t>
            </a:r>
          </a:p>
        </p:txBody>
      </p:sp>
      <p:sp>
        <p:nvSpPr>
          <p:cNvPr id="36" name="Rectangle 35">
            <a:extLst>
              <a:ext uri="{FF2B5EF4-FFF2-40B4-BE49-F238E27FC236}">
                <a16:creationId xmlns:a16="http://schemas.microsoft.com/office/drawing/2014/main" id="{3B5950E2-1FF4-4653-BA52-76F64032CD42}"/>
              </a:ext>
            </a:extLst>
          </p:cNvPr>
          <p:cNvSpPr/>
          <p:nvPr/>
        </p:nvSpPr>
        <p:spPr>
          <a:xfrm>
            <a:off x="4736430" y="4846338"/>
            <a:ext cx="89680" cy="119386"/>
          </a:xfrm>
          <a:prstGeom prst="rect">
            <a:avLst/>
          </a:prstGeom>
          <a:solidFill>
            <a:srgbClr val="0C2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7" name="Picture 36" descr="\documentclass{article}&#10;\usepackage{amsmath,amsfonts,amssymb,amsthm}&#10;\pagestyle{empty}&#10;\begin{document}&#10;&#10;\begin{equation*}&#10;N = 0&#10;\end{equation*}&#10;&#10;&#10;\end{document}" title="IguanaTex Bitmap Display">
            <a:extLst>
              <a:ext uri="{FF2B5EF4-FFF2-40B4-BE49-F238E27FC236}">
                <a16:creationId xmlns:a16="http://schemas.microsoft.com/office/drawing/2014/main" id="{2F374B0D-3C43-4BED-83D1-B714AB6CE232}"/>
              </a:ext>
            </a:extLst>
          </p:cNvPr>
          <p:cNvPicPr>
            <a:picLocks noChangeAspect="1"/>
          </p:cNvPicPr>
          <p:nvPr>
            <p:custDataLst>
              <p:tags r:id="rId1"/>
            </p:custDataLst>
          </p:nvPr>
        </p:nvPicPr>
        <p:blipFill>
          <a:blip r:embed="rId8">
            <a:duotone>
              <a:schemeClr val="accent6">
                <a:shade val="45000"/>
                <a:satMod val="135000"/>
              </a:schemeClr>
              <a:prstClr val="white"/>
            </a:duotone>
          </a:blip>
          <a:stretch>
            <a:fillRect/>
          </a:stretch>
        </p:blipFill>
        <p:spPr>
          <a:xfrm>
            <a:off x="5203426" y="1795504"/>
            <a:ext cx="473600" cy="124801"/>
          </a:xfrm>
          <a:prstGeom prst="rect">
            <a:avLst/>
          </a:prstGeom>
        </p:spPr>
      </p:pic>
      <p:sp>
        <p:nvSpPr>
          <p:cNvPr id="40" name="Rectangle 39">
            <a:extLst>
              <a:ext uri="{FF2B5EF4-FFF2-40B4-BE49-F238E27FC236}">
                <a16:creationId xmlns:a16="http://schemas.microsoft.com/office/drawing/2014/main" id="{C0636B0A-B9FC-4BCB-8D0F-25B54C6B136C}"/>
              </a:ext>
            </a:extLst>
          </p:cNvPr>
          <p:cNvSpPr/>
          <p:nvPr/>
        </p:nvSpPr>
        <p:spPr>
          <a:xfrm>
            <a:off x="4736430" y="5043602"/>
            <a:ext cx="89680" cy="11938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2" name="TextBox 41">
            <a:extLst>
              <a:ext uri="{FF2B5EF4-FFF2-40B4-BE49-F238E27FC236}">
                <a16:creationId xmlns:a16="http://schemas.microsoft.com/office/drawing/2014/main" id="{923AD4AE-B766-4B77-BA9E-CCC250A0FA94}"/>
              </a:ext>
            </a:extLst>
          </p:cNvPr>
          <p:cNvSpPr txBox="1"/>
          <p:nvPr/>
        </p:nvSpPr>
        <p:spPr>
          <a:xfrm>
            <a:off x="4781270" y="4939869"/>
            <a:ext cx="1460067" cy="307777"/>
          </a:xfrm>
          <a:prstGeom prst="rect">
            <a:avLst/>
          </a:prstGeom>
          <a:noFill/>
        </p:spPr>
        <p:txBody>
          <a:bodyPr wrap="square" rtlCol="0">
            <a:spAutoFit/>
          </a:bodyPr>
          <a:lstStyle/>
          <a:p>
            <a:pPr>
              <a:spcBef>
                <a:spcPts val="600"/>
              </a:spcBef>
            </a:pPr>
            <a:r>
              <a:rPr lang="fr-CA" sz="1400" dirty="0" err="1">
                <a:solidFill>
                  <a:schemeClr val="accent6"/>
                </a:solidFill>
                <a:latin typeface="Calibri Light" panose="020F0302020204030204" pitchFamily="34" charset="0"/>
                <a:cs typeface="Calibri Light" panose="020F0302020204030204" pitchFamily="34" charset="0"/>
              </a:rPr>
              <a:t>before</a:t>
            </a:r>
            <a:r>
              <a:rPr lang="fr-CA" sz="1400" dirty="0">
                <a:solidFill>
                  <a:schemeClr val="accent6"/>
                </a:solidFill>
                <a:latin typeface="Calibri Light" panose="020F0302020204030204" pitchFamily="34" charset="0"/>
                <a:cs typeface="Calibri Light" panose="020F0302020204030204" pitchFamily="34" charset="0"/>
              </a:rPr>
              <a:t> activation</a:t>
            </a:r>
            <a:endParaRPr lang="en-CA" sz="1400" dirty="0">
              <a:solidFill>
                <a:schemeClr val="accent6"/>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6304131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 3"/>
          <p:cNvPicPr>
            <a:picLocks noChangeAspect="1"/>
          </p:cNvPicPr>
          <p:nvPr/>
        </p:nvPicPr>
        <p:blipFill>
          <a:blip r:embed="rId8"/>
          <a:stretch>
            <a:fillRect/>
          </a:stretch>
        </p:blipFill>
        <p:spPr>
          <a:xfrm>
            <a:off x="483943" y="6237972"/>
            <a:ext cx="1199863" cy="405000"/>
          </a:xfrm>
          <a:prstGeom prst="rect">
            <a:avLst/>
          </a:prstGeom>
        </p:spPr>
      </p:pic>
      <p:sp>
        <p:nvSpPr>
          <p:cNvPr id="12" name="Google Shape;591;p68"/>
          <p:cNvSpPr txBox="1">
            <a:spLocks noGrp="1"/>
          </p:cNvSpPr>
          <p:nvPr>
            <p:ph type="title"/>
          </p:nvPr>
        </p:nvSpPr>
        <p:spPr>
          <a:xfrm>
            <a:off x="442743" y="310354"/>
            <a:ext cx="8100000" cy="954882"/>
          </a:xfrm>
          <a:prstGeom prst="rect">
            <a:avLst/>
          </a:prstGeom>
          <a:noFill/>
          <a:ln>
            <a:noFill/>
          </a:ln>
        </p:spPr>
        <p:txBody>
          <a:bodyPr spcFirstLastPara="1" vert="horz" wrap="square" lIns="68569" tIns="34275" rIns="68569" bIns="34275" rtlCol="0" anchor="t" anchorCtr="0">
            <a:noAutofit/>
          </a:bodyPr>
          <a:lstStyle/>
          <a:p>
            <a:pPr>
              <a:lnSpc>
                <a:spcPct val="115000"/>
              </a:lnSpc>
              <a:spcBef>
                <a:spcPts val="0"/>
              </a:spcBef>
              <a:buClr>
                <a:schemeClr val="accent1"/>
              </a:buClr>
              <a:buSzPts val="2200"/>
            </a:pPr>
            <a:r>
              <a:rPr lang="fr-FR" sz="2800" b="1" dirty="0">
                <a:solidFill>
                  <a:srgbClr val="0C257C"/>
                </a:solidFill>
                <a:latin typeface="+mn-lt"/>
              </a:rPr>
              <a:t>Force transmission </a:t>
            </a:r>
            <a:r>
              <a:rPr lang="fr-FR" sz="2800" b="1" dirty="0" err="1">
                <a:solidFill>
                  <a:srgbClr val="0C257C"/>
                </a:solidFill>
                <a:latin typeface="+mn-lt"/>
              </a:rPr>
              <a:t>behaviour</a:t>
            </a:r>
            <a:br>
              <a:rPr lang="fr-FR" sz="2100" b="1" dirty="0">
                <a:solidFill>
                  <a:srgbClr val="0C257C"/>
                </a:solidFill>
                <a:latin typeface="+mn-lt"/>
              </a:rPr>
            </a:br>
            <a:endParaRPr sz="2000" b="1" dirty="0">
              <a:solidFill>
                <a:srgbClr val="0C257C"/>
              </a:solidFill>
              <a:latin typeface="+mn-lt"/>
            </a:endParaRPr>
          </a:p>
        </p:txBody>
      </p:sp>
      <p:sp>
        <p:nvSpPr>
          <p:cNvPr id="9" name="Google Shape;589;p68"/>
          <p:cNvSpPr txBox="1">
            <a:spLocks noGrp="1"/>
          </p:cNvSpPr>
          <p:nvPr>
            <p:ph type="sldNum" sz="quarter" idx="12"/>
          </p:nvPr>
        </p:nvSpPr>
        <p:spPr>
          <a:xfrm>
            <a:off x="8289672" y="6453972"/>
            <a:ext cx="405000" cy="189000"/>
          </a:xfrm>
          <a:prstGeom prst="rect">
            <a:avLst/>
          </a:prstGeom>
          <a:noFill/>
          <a:ln>
            <a:noFill/>
          </a:ln>
        </p:spPr>
        <p:txBody>
          <a:bodyPr spcFirstLastPara="1" vert="horz" wrap="square" lIns="68569" tIns="34275" rIns="68569" bIns="34275" rtlCol="0" anchor="ctr" anchorCtr="0">
            <a:noAutofit/>
          </a:bodyPr>
          <a:lstStyle/>
          <a:p>
            <a:pPr>
              <a:lnSpc>
                <a:spcPct val="115000"/>
              </a:lnSpc>
            </a:pPr>
            <a:fld id="{00000000-1234-1234-1234-123412341234}" type="slidenum">
              <a:rPr lang="fr-FR" b="1">
                <a:solidFill>
                  <a:srgbClr val="0C257C"/>
                </a:solidFill>
              </a:rPr>
              <a:pPr>
                <a:lnSpc>
                  <a:spcPct val="115000"/>
                </a:lnSpc>
              </a:pPr>
              <a:t>24</a:t>
            </a:fld>
            <a:endParaRPr b="1" dirty="0">
              <a:solidFill>
                <a:srgbClr val="0C257C"/>
              </a:solidFill>
            </a:endParaRPr>
          </a:p>
        </p:txBody>
      </p:sp>
      <p:pic>
        <p:nvPicPr>
          <p:cNvPr id="23" name="Picture 22">
            <a:extLst>
              <a:ext uri="{FF2B5EF4-FFF2-40B4-BE49-F238E27FC236}">
                <a16:creationId xmlns:a16="http://schemas.microsoft.com/office/drawing/2014/main" id="{8F81AC99-5DEC-4A60-9669-258DCEB0F3A7}"/>
              </a:ext>
            </a:extLst>
          </p:cNvPr>
          <p:cNvPicPr>
            <a:picLocks noChangeAspect="1"/>
          </p:cNvPicPr>
          <p:nvPr/>
        </p:nvPicPr>
        <p:blipFill rotWithShape="1">
          <a:blip r:embed="rId9"/>
          <a:srcRect l="38625" t="42128" r="36750" b="43333"/>
          <a:stretch/>
        </p:blipFill>
        <p:spPr>
          <a:xfrm>
            <a:off x="6576324" y="3200602"/>
            <a:ext cx="1914750" cy="847930"/>
          </a:xfrm>
          <a:prstGeom prst="rect">
            <a:avLst/>
          </a:prstGeom>
        </p:spPr>
      </p:pic>
      <p:grpSp>
        <p:nvGrpSpPr>
          <p:cNvPr id="18" name="Group 17">
            <a:extLst>
              <a:ext uri="{FF2B5EF4-FFF2-40B4-BE49-F238E27FC236}">
                <a16:creationId xmlns:a16="http://schemas.microsoft.com/office/drawing/2014/main" id="{228EB64E-444B-47C4-AA1A-1E8A9E8708D6}"/>
              </a:ext>
            </a:extLst>
          </p:cNvPr>
          <p:cNvGrpSpPr/>
          <p:nvPr/>
        </p:nvGrpSpPr>
        <p:grpSpPr>
          <a:xfrm>
            <a:off x="570603" y="1708902"/>
            <a:ext cx="5318624" cy="4082028"/>
            <a:chOff x="570603" y="1708902"/>
            <a:chExt cx="5318624" cy="4082028"/>
          </a:xfrm>
        </p:grpSpPr>
        <p:grpSp>
          <p:nvGrpSpPr>
            <p:cNvPr id="24" name="Group 23">
              <a:extLst>
                <a:ext uri="{FF2B5EF4-FFF2-40B4-BE49-F238E27FC236}">
                  <a16:creationId xmlns:a16="http://schemas.microsoft.com/office/drawing/2014/main" id="{9A038222-2697-4E35-8E46-7A6705B38AA3}"/>
                </a:ext>
              </a:extLst>
            </p:cNvPr>
            <p:cNvGrpSpPr/>
            <p:nvPr/>
          </p:nvGrpSpPr>
          <p:grpSpPr>
            <a:xfrm>
              <a:off x="570603" y="1838514"/>
              <a:ext cx="5318624" cy="3952416"/>
              <a:chOff x="931800" y="1838598"/>
              <a:chExt cx="5318624" cy="3952416"/>
            </a:xfrm>
          </p:grpSpPr>
          <p:pic>
            <p:nvPicPr>
              <p:cNvPr id="7" name="Picture 6">
                <a:extLst>
                  <a:ext uri="{FF2B5EF4-FFF2-40B4-BE49-F238E27FC236}">
                    <a16:creationId xmlns:a16="http://schemas.microsoft.com/office/drawing/2014/main" id="{44C64CC5-0278-4E2C-97D8-64F1AE262AF8}"/>
                  </a:ext>
                </a:extLst>
              </p:cNvPr>
              <p:cNvPicPr>
                <a:picLocks noChangeAspect="1"/>
              </p:cNvPicPr>
              <p:nvPr/>
            </p:nvPicPr>
            <p:blipFill>
              <a:blip r:embed="rId10"/>
              <a:stretch>
                <a:fillRect/>
              </a:stretch>
            </p:blipFill>
            <p:spPr>
              <a:xfrm>
                <a:off x="980536" y="1838598"/>
                <a:ext cx="5269888" cy="3952416"/>
              </a:xfrm>
              <a:prstGeom prst="rect">
                <a:avLst/>
              </a:prstGeom>
            </p:spPr>
          </p:pic>
          <p:sp>
            <p:nvSpPr>
              <p:cNvPr id="38" name="TextBox 37">
                <a:extLst>
                  <a:ext uri="{FF2B5EF4-FFF2-40B4-BE49-F238E27FC236}">
                    <a16:creationId xmlns:a16="http://schemas.microsoft.com/office/drawing/2014/main" id="{FFB80E19-2C87-4EE7-B4FF-EEFBA3B90B8A}"/>
                  </a:ext>
                </a:extLst>
              </p:cNvPr>
              <p:cNvSpPr txBox="1"/>
              <p:nvPr/>
            </p:nvSpPr>
            <p:spPr>
              <a:xfrm>
                <a:off x="1200150" y="5416347"/>
                <a:ext cx="5050274" cy="307777"/>
              </a:xfrm>
              <a:prstGeom prst="rect">
                <a:avLst/>
              </a:prstGeom>
              <a:solidFill>
                <a:schemeClr val="bg1"/>
              </a:solidFill>
            </p:spPr>
            <p:txBody>
              <a:bodyPr wrap="square" rtlCol="0">
                <a:spAutoFit/>
              </a:bodyPr>
              <a:lstStyle/>
              <a:p>
                <a:pPr algn="ctr"/>
                <a:r>
                  <a:rPr lang="en-CA" sz="1400" dirty="0">
                    <a:solidFill>
                      <a:srgbClr val="1C1C1C"/>
                    </a:solidFill>
                    <a:latin typeface="+mj-lt"/>
                    <a:cs typeface="Times New Roman" panose="02020603050405020304" pitchFamily="18" charset="0"/>
                  </a:rPr>
                  <a:t>myosin activation threshold </a:t>
                </a:r>
                <a:r>
                  <a:rPr lang="en-CA" sz="1400" i="1" dirty="0">
                    <a:solidFill>
                      <a:srgbClr val="1C1C1C"/>
                    </a:solidFill>
                    <a:latin typeface="Times New Roman" panose="02020603050405020304" pitchFamily="18" charset="0"/>
                    <a:cs typeface="Times New Roman" panose="02020603050405020304" pitchFamily="18" charset="0"/>
                  </a:rPr>
                  <a:t>a</a:t>
                </a:r>
              </a:p>
            </p:txBody>
          </p:sp>
          <p:sp>
            <p:nvSpPr>
              <p:cNvPr id="39" name="TextBox 38">
                <a:extLst>
                  <a:ext uri="{FF2B5EF4-FFF2-40B4-BE49-F238E27FC236}">
                    <a16:creationId xmlns:a16="http://schemas.microsoft.com/office/drawing/2014/main" id="{37A991EA-E124-4404-8C44-9CFE926FCBB1}"/>
                  </a:ext>
                </a:extLst>
              </p:cNvPr>
              <p:cNvSpPr txBox="1"/>
              <p:nvPr/>
            </p:nvSpPr>
            <p:spPr>
              <a:xfrm rot="16200000">
                <a:off x="-610374" y="3380772"/>
                <a:ext cx="3607567" cy="523220"/>
              </a:xfrm>
              <a:prstGeom prst="rect">
                <a:avLst/>
              </a:prstGeom>
              <a:solidFill>
                <a:schemeClr val="bg1"/>
              </a:solidFill>
            </p:spPr>
            <p:txBody>
              <a:bodyPr wrap="square" rtlCol="0">
                <a:spAutoFit/>
              </a:bodyPr>
              <a:lstStyle/>
              <a:p>
                <a:pPr algn="ctr"/>
                <a:r>
                  <a:rPr lang="en-US" altLang="zh-CN" sz="1400" dirty="0">
                    <a:solidFill>
                      <a:srgbClr val="1C1C1C"/>
                    </a:solidFill>
                    <a:latin typeface="+mj-lt"/>
                    <a:cs typeface="Times New Roman" panose="02020603050405020304" pitchFamily="18" charset="0"/>
                  </a:rPr>
                  <a:t>pulling force </a:t>
                </a:r>
                <a:r>
                  <a:rPr lang="en-US" altLang="zh-CN" sz="1400" i="1" dirty="0">
                    <a:solidFill>
                      <a:srgbClr val="1C1C1C"/>
                    </a:solidFill>
                    <a:latin typeface="Times New Roman" panose="02020603050405020304" pitchFamily="18" charset="0"/>
                    <a:cs typeface="Times New Roman" panose="02020603050405020304" pitchFamily="18" charset="0"/>
                  </a:rPr>
                  <a:t>P</a:t>
                </a:r>
              </a:p>
              <a:p>
                <a:pPr algn="ctr"/>
                <a:endParaRPr lang="en-CA" sz="1400" i="1" dirty="0">
                  <a:solidFill>
                    <a:srgbClr val="1C1C1C"/>
                  </a:solidFill>
                  <a:latin typeface="Times New Roman" panose="02020603050405020304" pitchFamily="18" charset="0"/>
                  <a:cs typeface="Times New Roman" panose="02020603050405020304" pitchFamily="18" charset="0"/>
                </a:endParaRPr>
              </a:p>
            </p:txBody>
          </p:sp>
        </p:grpSp>
        <p:pic>
          <p:nvPicPr>
            <p:cNvPr id="69" name="Picture 68" descr="\documentclass{article}&#10;\usepackage{amsmath,amsfonts,amssymb,amsthm}&#10;\pagestyle{empty}&#10;\begin{document}&#10;&#10;\begin{equation*}&#10;N \to \infty&#10;\end{equation*}&#10;&#10;&#10;\end{document}" title="IguanaTex Bitmap Display">
              <a:extLst>
                <a:ext uri="{FF2B5EF4-FFF2-40B4-BE49-F238E27FC236}">
                  <a16:creationId xmlns:a16="http://schemas.microsoft.com/office/drawing/2014/main" id="{56BEBCC5-9C98-465D-906A-316F5EEF5971}"/>
                </a:ext>
              </a:extLst>
            </p:cNvPr>
            <p:cNvPicPr>
              <a:picLocks noChangeAspect="1"/>
            </p:cNvPicPr>
            <p:nvPr>
              <p:custDataLst>
                <p:tags r:id="rId1"/>
              </p:custDataLst>
            </p:nvPr>
          </p:nvPicPr>
          <p:blipFill>
            <a:blip r:embed="rId11">
              <a:duotone>
                <a:schemeClr val="accent1">
                  <a:shade val="45000"/>
                  <a:satMod val="135000"/>
                </a:schemeClr>
                <a:prstClr val="white"/>
              </a:duotone>
            </a:blip>
            <a:stretch>
              <a:fillRect/>
            </a:stretch>
          </p:blipFill>
          <p:spPr>
            <a:xfrm>
              <a:off x="2474279" y="1708902"/>
              <a:ext cx="597333" cy="122667"/>
            </a:xfrm>
            <a:prstGeom prst="rect">
              <a:avLst/>
            </a:prstGeom>
          </p:spPr>
        </p:pic>
        <p:pic>
          <p:nvPicPr>
            <p:cNvPr id="70" name="Picture 69" descr="\documentclass{article}&#10;\usepackage{amsmath,amsfonts,amssymb,amsthm}&#10;\pagestyle{empty}&#10;\begin{document}&#10;&#10;\begin{equation*}&#10;N \to \infty&#10;\end{equation*}&#10;&#10;&#10;\end{document}" title="IguanaTex Bitmap Display">
              <a:extLst>
                <a:ext uri="{FF2B5EF4-FFF2-40B4-BE49-F238E27FC236}">
                  <a16:creationId xmlns:a16="http://schemas.microsoft.com/office/drawing/2014/main" id="{58DC2913-C848-40AB-B950-BA70C673E985}"/>
                </a:ext>
              </a:extLst>
            </p:cNvPr>
            <p:cNvPicPr>
              <a:picLocks noChangeAspect="1"/>
            </p:cNvPicPr>
            <p:nvPr>
              <p:custDataLst>
                <p:tags r:id="rId2"/>
              </p:custDataLst>
            </p:nvPr>
          </p:nvPicPr>
          <p:blipFill>
            <a:blip r:embed="rId11">
              <a:duotone>
                <a:schemeClr val="accent2">
                  <a:shade val="45000"/>
                  <a:satMod val="135000"/>
                </a:schemeClr>
                <a:prstClr val="white"/>
              </a:duotone>
            </a:blip>
            <a:stretch>
              <a:fillRect/>
            </a:stretch>
          </p:blipFill>
          <p:spPr>
            <a:xfrm>
              <a:off x="3254283" y="1712277"/>
              <a:ext cx="597333" cy="122667"/>
            </a:xfrm>
            <a:prstGeom prst="rect">
              <a:avLst/>
            </a:prstGeom>
          </p:spPr>
        </p:pic>
        <p:pic>
          <p:nvPicPr>
            <p:cNvPr id="74" name="Picture 73" descr="\documentclass{article}&#10;\usepackage{amsmath,amsfonts,amssymb,amsthm}&#10;\pagestyle{empty}&#10;\begin{document}&#10;&#10;\begin{equation*}&#10;N = 1&#10;\end{equation*}&#10;&#10;&#10;\end{document}" title="IguanaTex Bitmap Display">
              <a:extLst>
                <a:ext uri="{FF2B5EF4-FFF2-40B4-BE49-F238E27FC236}">
                  <a16:creationId xmlns:a16="http://schemas.microsoft.com/office/drawing/2014/main" id="{F7E0AFBF-16B3-4975-B2FA-96C7B002B17A}"/>
                </a:ext>
              </a:extLst>
            </p:cNvPr>
            <p:cNvPicPr>
              <a:picLocks noChangeAspect="1"/>
            </p:cNvPicPr>
            <p:nvPr>
              <p:custDataLst>
                <p:tags r:id="rId3"/>
              </p:custDataLst>
            </p:nvPr>
          </p:nvPicPr>
          <p:blipFill>
            <a:blip r:embed="rId12">
              <a:duotone>
                <a:schemeClr val="accent1">
                  <a:shade val="45000"/>
                  <a:satMod val="135000"/>
                </a:schemeClr>
                <a:prstClr val="white"/>
              </a:duotone>
            </a:blip>
            <a:stretch>
              <a:fillRect/>
            </a:stretch>
          </p:blipFill>
          <p:spPr>
            <a:xfrm>
              <a:off x="3911807" y="2105565"/>
              <a:ext cx="466133" cy="120534"/>
            </a:xfrm>
            <a:prstGeom prst="rect">
              <a:avLst/>
            </a:prstGeom>
          </p:spPr>
        </p:pic>
        <p:pic>
          <p:nvPicPr>
            <p:cNvPr id="75" name="Picture 74" descr="\documentclass{article}&#10;\usepackage{amsmath,amsfonts,amssymb,amsthm}&#10;\pagestyle{empty}&#10;\begin{document}&#10;&#10;\begin{equation*}&#10;N = 1&#10;\end{equation*}&#10;&#10;&#10;\end{document}" title="IguanaTex Bitmap Display">
              <a:extLst>
                <a:ext uri="{FF2B5EF4-FFF2-40B4-BE49-F238E27FC236}">
                  <a16:creationId xmlns:a16="http://schemas.microsoft.com/office/drawing/2014/main" id="{111F53F8-9218-458D-B4D0-FF4070516088}"/>
                </a:ext>
              </a:extLst>
            </p:cNvPr>
            <p:cNvPicPr>
              <a:picLocks noChangeAspect="1"/>
            </p:cNvPicPr>
            <p:nvPr>
              <p:custDataLst>
                <p:tags r:id="rId4"/>
              </p:custDataLst>
            </p:nvPr>
          </p:nvPicPr>
          <p:blipFill>
            <a:blip r:embed="rId12">
              <a:duotone>
                <a:schemeClr val="accent2">
                  <a:shade val="45000"/>
                  <a:satMod val="135000"/>
                </a:schemeClr>
                <a:prstClr val="white"/>
              </a:duotone>
            </a:blip>
            <a:stretch>
              <a:fillRect/>
            </a:stretch>
          </p:blipFill>
          <p:spPr>
            <a:xfrm>
              <a:off x="5288154" y="2429879"/>
              <a:ext cx="466133" cy="120534"/>
            </a:xfrm>
            <a:prstGeom prst="rect">
              <a:avLst/>
            </a:prstGeom>
          </p:spPr>
        </p:pic>
        <p:pic>
          <p:nvPicPr>
            <p:cNvPr id="83" name="Picture 82" descr="\documentclass{article}&#10;\usepackage{amsmath,amsfonts,amssymb,amsthm}&#10;\pagestyle{empty}&#10;\begin{document}&#10;&#10;\begin{equation*}&#10;N = 0&#10;\end{equation*}&#10;&#10;&#10;\end{document}" title="IguanaTex Bitmap Display">
              <a:extLst>
                <a:ext uri="{FF2B5EF4-FFF2-40B4-BE49-F238E27FC236}">
                  <a16:creationId xmlns:a16="http://schemas.microsoft.com/office/drawing/2014/main" id="{BE33211D-83CE-4F13-B0DA-322868F2F57C}"/>
                </a:ext>
              </a:extLst>
            </p:cNvPr>
            <p:cNvPicPr>
              <a:picLocks noChangeAspect="1"/>
            </p:cNvPicPr>
            <p:nvPr>
              <p:custDataLst>
                <p:tags r:id="rId5"/>
              </p:custDataLst>
            </p:nvPr>
          </p:nvPicPr>
          <p:blipFill>
            <a:blip r:embed="rId13">
              <a:duotone>
                <a:schemeClr val="accent6">
                  <a:shade val="45000"/>
                  <a:satMod val="135000"/>
                </a:schemeClr>
                <a:prstClr val="white"/>
              </a:duotone>
            </a:blip>
            <a:stretch>
              <a:fillRect/>
            </a:stretch>
          </p:blipFill>
          <p:spPr>
            <a:xfrm>
              <a:off x="4855557" y="1772410"/>
              <a:ext cx="473600" cy="124801"/>
            </a:xfrm>
            <a:prstGeom prst="rect">
              <a:avLst/>
            </a:prstGeom>
          </p:spPr>
        </p:pic>
        <p:grpSp>
          <p:nvGrpSpPr>
            <p:cNvPr id="17" name="Group 16">
              <a:extLst>
                <a:ext uri="{FF2B5EF4-FFF2-40B4-BE49-F238E27FC236}">
                  <a16:creationId xmlns:a16="http://schemas.microsoft.com/office/drawing/2014/main" id="{E9628BE9-22DD-41D9-93AC-C26E882826C2}"/>
                </a:ext>
              </a:extLst>
            </p:cNvPr>
            <p:cNvGrpSpPr/>
            <p:nvPr/>
          </p:nvGrpSpPr>
          <p:grpSpPr>
            <a:xfrm>
              <a:off x="1169281" y="1845082"/>
              <a:ext cx="1603665" cy="1228582"/>
              <a:chOff x="1169281" y="1845082"/>
              <a:chExt cx="1603665" cy="1228582"/>
            </a:xfrm>
          </p:grpSpPr>
          <p:sp>
            <p:nvSpPr>
              <p:cNvPr id="84" name="Rectangle 83">
                <a:extLst>
                  <a:ext uri="{FF2B5EF4-FFF2-40B4-BE49-F238E27FC236}">
                    <a16:creationId xmlns:a16="http://schemas.microsoft.com/office/drawing/2014/main" id="{D6F3232C-8637-487F-B69F-52A6064DE241}"/>
                  </a:ext>
                </a:extLst>
              </p:cNvPr>
              <p:cNvSpPr/>
              <p:nvPr/>
            </p:nvSpPr>
            <p:spPr>
              <a:xfrm>
                <a:off x="1268039" y="2390223"/>
                <a:ext cx="89680" cy="119386"/>
              </a:xfrm>
              <a:prstGeom prst="rect">
                <a:avLst/>
              </a:prstGeom>
              <a:solidFill>
                <a:srgbClr val="EA3C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5" name="TextBox 84">
                <a:extLst>
                  <a:ext uri="{FF2B5EF4-FFF2-40B4-BE49-F238E27FC236}">
                    <a16:creationId xmlns:a16="http://schemas.microsoft.com/office/drawing/2014/main" id="{3339DFB5-C9D4-415E-812D-15503241008A}"/>
                  </a:ext>
                </a:extLst>
              </p:cNvPr>
              <p:cNvSpPr txBox="1"/>
              <p:nvPr/>
            </p:nvSpPr>
            <p:spPr>
              <a:xfrm>
                <a:off x="1169281" y="1845082"/>
                <a:ext cx="1371861" cy="523220"/>
              </a:xfrm>
              <a:prstGeom prst="rect">
                <a:avLst/>
              </a:prstGeom>
              <a:noFill/>
            </p:spPr>
            <p:txBody>
              <a:bodyPr wrap="square" rtlCol="0">
                <a:spAutoFit/>
              </a:bodyPr>
              <a:lstStyle/>
              <a:p>
                <a:pPr>
                  <a:spcBef>
                    <a:spcPts val="600"/>
                  </a:spcBef>
                </a:pPr>
                <a:r>
                  <a:rPr lang="en-CA" sz="1400" dirty="0">
                    <a:latin typeface="Calibri Light" panose="020F0302020204030204" pitchFamily="34" charset="0"/>
                    <a:cs typeface="Calibri Light" panose="020F0302020204030204" pitchFamily="34" charset="0"/>
                  </a:rPr>
                  <a:t>tension at the cable end</a:t>
                </a:r>
              </a:p>
            </p:txBody>
          </p:sp>
          <p:sp>
            <p:nvSpPr>
              <p:cNvPr id="86" name="TextBox 85">
                <a:extLst>
                  <a:ext uri="{FF2B5EF4-FFF2-40B4-BE49-F238E27FC236}">
                    <a16:creationId xmlns:a16="http://schemas.microsoft.com/office/drawing/2014/main" id="{C00B12D4-4142-4E57-B099-38B00D4D01CD}"/>
                  </a:ext>
                </a:extLst>
              </p:cNvPr>
              <p:cNvSpPr txBox="1"/>
              <p:nvPr/>
            </p:nvSpPr>
            <p:spPr>
              <a:xfrm>
                <a:off x="1312879" y="2524486"/>
                <a:ext cx="1460067" cy="307777"/>
              </a:xfrm>
              <a:prstGeom prst="rect">
                <a:avLst/>
              </a:prstGeom>
              <a:noFill/>
            </p:spPr>
            <p:txBody>
              <a:bodyPr wrap="square" rtlCol="0">
                <a:spAutoFit/>
              </a:bodyPr>
              <a:lstStyle/>
              <a:p>
                <a:pPr>
                  <a:spcBef>
                    <a:spcPts val="600"/>
                  </a:spcBef>
                </a:pPr>
                <a:r>
                  <a:rPr lang="en-CA" sz="1400" dirty="0">
                    <a:solidFill>
                      <a:schemeClr val="accent5"/>
                    </a:solidFill>
                    <a:latin typeface="Calibri Light" panose="020F0302020204030204" pitchFamily="34" charset="0"/>
                    <a:cs typeface="Calibri Light" panose="020F0302020204030204" pitchFamily="34" charset="0"/>
                  </a:rPr>
                  <a:t>outside </a:t>
                </a:r>
                <a:r>
                  <a:rPr lang="en-CA" sz="1400" i="1" dirty="0">
                    <a:solidFill>
                      <a:schemeClr val="accent5"/>
                    </a:solidFill>
                    <a:latin typeface="Times New Roman" panose="02020603050405020304" pitchFamily="18" charset="0"/>
                    <a:cs typeface="Times New Roman" panose="02020603050405020304" pitchFamily="18" charset="0"/>
                  </a:rPr>
                  <a:t>F</a:t>
                </a:r>
                <a:r>
                  <a:rPr lang="en-CA" sz="1400" baseline="-25000" dirty="0">
                    <a:solidFill>
                      <a:schemeClr val="accent5"/>
                    </a:solidFill>
                    <a:latin typeface="Times New Roman" panose="02020603050405020304" pitchFamily="18" charset="0"/>
                    <a:cs typeface="Times New Roman" panose="02020603050405020304" pitchFamily="18" charset="0"/>
                  </a:rPr>
                  <a:t>-1</a:t>
                </a:r>
              </a:p>
            </p:txBody>
          </p:sp>
          <p:sp>
            <p:nvSpPr>
              <p:cNvPr id="87" name="TextBox 86">
                <a:extLst>
                  <a:ext uri="{FF2B5EF4-FFF2-40B4-BE49-F238E27FC236}">
                    <a16:creationId xmlns:a16="http://schemas.microsoft.com/office/drawing/2014/main" id="{66105719-D694-4060-9842-ACBFAB3F7A7A}"/>
                  </a:ext>
                </a:extLst>
              </p:cNvPr>
              <p:cNvSpPr txBox="1"/>
              <p:nvPr/>
            </p:nvSpPr>
            <p:spPr>
              <a:xfrm>
                <a:off x="1312879" y="2285898"/>
                <a:ext cx="1460067" cy="307777"/>
              </a:xfrm>
              <a:prstGeom prst="rect">
                <a:avLst/>
              </a:prstGeom>
              <a:noFill/>
            </p:spPr>
            <p:txBody>
              <a:bodyPr wrap="square" rtlCol="0">
                <a:spAutoFit/>
              </a:bodyPr>
              <a:lstStyle/>
              <a:p>
                <a:pPr>
                  <a:spcBef>
                    <a:spcPts val="600"/>
                  </a:spcBef>
                </a:pPr>
                <a:r>
                  <a:rPr lang="en-CA" sz="1400" dirty="0">
                    <a:solidFill>
                      <a:srgbClr val="EA3C17"/>
                    </a:solidFill>
                    <a:latin typeface="Calibri Light" panose="020F0302020204030204" pitchFamily="34" charset="0"/>
                    <a:cs typeface="Calibri Light" panose="020F0302020204030204" pitchFamily="34" charset="0"/>
                  </a:rPr>
                  <a:t>inside </a:t>
                </a:r>
                <a:r>
                  <a:rPr lang="en-CA" sz="1400" i="1" dirty="0">
                    <a:solidFill>
                      <a:srgbClr val="EA3C17"/>
                    </a:solidFill>
                    <a:latin typeface="Times New Roman" panose="02020603050405020304" pitchFamily="18" charset="0"/>
                    <a:cs typeface="Times New Roman" panose="02020603050405020304" pitchFamily="18" charset="0"/>
                  </a:rPr>
                  <a:t>F</a:t>
                </a:r>
                <a:r>
                  <a:rPr lang="en-CA" sz="1400" baseline="-25000" dirty="0">
                    <a:solidFill>
                      <a:srgbClr val="EA3C17"/>
                    </a:solidFill>
                    <a:latin typeface="Times New Roman" panose="02020603050405020304" pitchFamily="18" charset="0"/>
                    <a:cs typeface="Times New Roman" panose="02020603050405020304" pitchFamily="18" charset="0"/>
                  </a:rPr>
                  <a:t>0</a:t>
                </a:r>
              </a:p>
            </p:txBody>
          </p:sp>
          <p:sp>
            <p:nvSpPr>
              <p:cNvPr id="88" name="Rectangle 87">
                <a:extLst>
                  <a:ext uri="{FF2B5EF4-FFF2-40B4-BE49-F238E27FC236}">
                    <a16:creationId xmlns:a16="http://schemas.microsoft.com/office/drawing/2014/main" id="{393CC32F-74C3-4048-9E12-3CE059EE3565}"/>
                  </a:ext>
                </a:extLst>
              </p:cNvPr>
              <p:cNvSpPr/>
              <p:nvPr/>
            </p:nvSpPr>
            <p:spPr>
              <a:xfrm>
                <a:off x="1268039" y="2634407"/>
                <a:ext cx="89680" cy="119386"/>
              </a:xfrm>
              <a:prstGeom prst="rect">
                <a:avLst/>
              </a:prstGeom>
              <a:solidFill>
                <a:srgbClr val="0C2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9" name="Rectangle 88">
                <a:extLst>
                  <a:ext uri="{FF2B5EF4-FFF2-40B4-BE49-F238E27FC236}">
                    <a16:creationId xmlns:a16="http://schemas.microsoft.com/office/drawing/2014/main" id="{14843A61-6DE2-41C0-B9E3-BE8B3F4405A7}"/>
                  </a:ext>
                </a:extLst>
              </p:cNvPr>
              <p:cNvSpPr/>
              <p:nvPr/>
            </p:nvSpPr>
            <p:spPr>
              <a:xfrm>
                <a:off x="1268039" y="2869620"/>
                <a:ext cx="89680" cy="11938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0" name="TextBox 89">
                <a:extLst>
                  <a:ext uri="{FF2B5EF4-FFF2-40B4-BE49-F238E27FC236}">
                    <a16:creationId xmlns:a16="http://schemas.microsoft.com/office/drawing/2014/main" id="{6896C04C-B8DF-4707-9839-354DCB9B732F}"/>
                  </a:ext>
                </a:extLst>
              </p:cNvPr>
              <p:cNvSpPr txBox="1"/>
              <p:nvPr/>
            </p:nvSpPr>
            <p:spPr>
              <a:xfrm>
                <a:off x="1312879" y="2765887"/>
                <a:ext cx="1460067" cy="307777"/>
              </a:xfrm>
              <a:prstGeom prst="rect">
                <a:avLst/>
              </a:prstGeom>
              <a:noFill/>
            </p:spPr>
            <p:txBody>
              <a:bodyPr wrap="square" rtlCol="0">
                <a:spAutoFit/>
              </a:bodyPr>
              <a:lstStyle/>
              <a:p>
                <a:pPr>
                  <a:spcBef>
                    <a:spcPts val="600"/>
                  </a:spcBef>
                </a:pPr>
                <a:r>
                  <a:rPr lang="fr-CA" sz="1400" dirty="0" err="1">
                    <a:solidFill>
                      <a:schemeClr val="accent6"/>
                    </a:solidFill>
                    <a:latin typeface="Calibri Light" panose="020F0302020204030204" pitchFamily="34" charset="0"/>
                    <a:cs typeface="Calibri Light" panose="020F0302020204030204" pitchFamily="34" charset="0"/>
                  </a:rPr>
                  <a:t>before</a:t>
                </a:r>
                <a:r>
                  <a:rPr lang="fr-CA" sz="1400" dirty="0">
                    <a:solidFill>
                      <a:schemeClr val="accent6"/>
                    </a:solidFill>
                    <a:latin typeface="Calibri Light" panose="020F0302020204030204" pitchFamily="34" charset="0"/>
                    <a:cs typeface="Calibri Light" panose="020F0302020204030204" pitchFamily="34" charset="0"/>
                  </a:rPr>
                  <a:t> activation</a:t>
                </a:r>
                <a:endParaRPr lang="en-CA" sz="1400" dirty="0">
                  <a:solidFill>
                    <a:schemeClr val="accent6"/>
                  </a:solidFill>
                  <a:latin typeface="Calibri Light" panose="020F0302020204030204" pitchFamily="34" charset="0"/>
                  <a:cs typeface="Calibri Light" panose="020F0302020204030204" pitchFamily="34" charset="0"/>
                </a:endParaRPr>
              </a:p>
            </p:txBody>
          </p:sp>
        </p:grpSp>
      </p:grpSp>
      <p:cxnSp>
        <p:nvCxnSpPr>
          <p:cNvPr id="5" name="Straight Connector 4">
            <a:extLst>
              <a:ext uri="{FF2B5EF4-FFF2-40B4-BE49-F238E27FC236}">
                <a16:creationId xmlns:a16="http://schemas.microsoft.com/office/drawing/2014/main" id="{829BB035-298B-4E04-8A0A-56F347238FCB}"/>
              </a:ext>
            </a:extLst>
          </p:cNvPr>
          <p:cNvCxnSpPr>
            <a:cxnSpLocks/>
          </p:cNvCxnSpPr>
          <p:nvPr/>
        </p:nvCxnSpPr>
        <p:spPr>
          <a:xfrm>
            <a:off x="1100647" y="5409439"/>
            <a:ext cx="1642702"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68C9A860-58D9-4691-80D9-700A51AD96B5}"/>
              </a:ext>
            </a:extLst>
          </p:cNvPr>
          <p:cNvCxnSpPr>
            <a:cxnSpLocks/>
          </p:cNvCxnSpPr>
          <p:nvPr/>
        </p:nvCxnSpPr>
        <p:spPr>
          <a:xfrm>
            <a:off x="2747245" y="5409439"/>
            <a:ext cx="616845" cy="0"/>
          </a:xfrm>
          <a:prstGeom prst="line">
            <a:avLst/>
          </a:prstGeom>
          <a:ln w="381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B29EB5A5-DD5A-40D6-841E-7DEDDC66DCDA}"/>
              </a:ext>
            </a:extLst>
          </p:cNvPr>
          <p:cNvCxnSpPr>
            <a:cxnSpLocks/>
          </p:cNvCxnSpPr>
          <p:nvPr/>
        </p:nvCxnSpPr>
        <p:spPr>
          <a:xfrm>
            <a:off x="3377738" y="5409439"/>
            <a:ext cx="2450005" cy="0"/>
          </a:xfrm>
          <a:prstGeom prst="line">
            <a:avLst/>
          </a:prstGeom>
          <a:ln w="38100">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40" name="Oval 39">
            <a:extLst>
              <a:ext uri="{FF2B5EF4-FFF2-40B4-BE49-F238E27FC236}">
                <a16:creationId xmlns:a16="http://schemas.microsoft.com/office/drawing/2014/main" id="{4B599323-3E1D-47D7-A9F7-924AA10D9A76}"/>
              </a:ext>
            </a:extLst>
          </p:cNvPr>
          <p:cNvSpPr/>
          <p:nvPr/>
        </p:nvSpPr>
        <p:spPr>
          <a:xfrm>
            <a:off x="2916739" y="5008794"/>
            <a:ext cx="301337" cy="301337"/>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bg1">
                    <a:lumMod val="50000"/>
                  </a:schemeClr>
                </a:solidFill>
              </a:rPr>
              <a:t>B</a:t>
            </a:r>
          </a:p>
        </p:txBody>
      </p:sp>
      <p:sp>
        <p:nvSpPr>
          <p:cNvPr id="41" name="Oval 40">
            <a:extLst>
              <a:ext uri="{FF2B5EF4-FFF2-40B4-BE49-F238E27FC236}">
                <a16:creationId xmlns:a16="http://schemas.microsoft.com/office/drawing/2014/main" id="{9CEEF83E-A702-4EB7-9C75-DC28BD43790A}"/>
              </a:ext>
            </a:extLst>
          </p:cNvPr>
          <p:cNvSpPr/>
          <p:nvPr/>
        </p:nvSpPr>
        <p:spPr>
          <a:xfrm>
            <a:off x="4452071" y="5011351"/>
            <a:ext cx="301337" cy="301337"/>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bg1">
                    <a:lumMod val="75000"/>
                  </a:schemeClr>
                </a:solidFill>
              </a:rPr>
              <a:t>A</a:t>
            </a:r>
          </a:p>
        </p:txBody>
      </p:sp>
      <p:sp>
        <p:nvSpPr>
          <p:cNvPr id="42" name="Oval 41">
            <a:extLst>
              <a:ext uri="{FF2B5EF4-FFF2-40B4-BE49-F238E27FC236}">
                <a16:creationId xmlns:a16="http://schemas.microsoft.com/office/drawing/2014/main" id="{C68E7B78-2F73-4987-A019-92F2E20C8A3C}"/>
              </a:ext>
            </a:extLst>
          </p:cNvPr>
          <p:cNvSpPr/>
          <p:nvPr/>
        </p:nvSpPr>
        <p:spPr>
          <a:xfrm>
            <a:off x="1704542" y="5008794"/>
            <a:ext cx="301337" cy="3013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tx1"/>
                </a:solidFill>
              </a:rPr>
              <a:t>C</a:t>
            </a:r>
          </a:p>
        </p:txBody>
      </p:sp>
      <p:sp>
        <p:nvSpPr>
          <p:cNvPr id="44" name="Oval 43">
            <a:extLst>
              <a:ext uri="{FF2B5EF4-FFF2-40B4-BE49-F238E27FC236}">
                <a16:creationId xmlns:a16="http://schemas.microsoft.com/office/drawing/2014/main" id="{579F5346-D626-4134-B339-C740D71ADBDD}"/>
              </a:ext>
            </a:extLst>
          </p:cNvPr>
          <p:cNvSpPr/>
          <p:nvPr/>
        </p:nvSpPr>
        <p:spPr>
          <a:xfrm>
            <a:off x="6439162" y="4347592"/>
            <a:ext cx="301337" cy="301337"/>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bg1">
                    <a:lumMod val="75000"/>
                  </a:schemeClr>
                </a:solidFill>
              </a:rPr>
              <a:t>A</a:t>
            </a:r>
          </a:p>
        </p:txBody>
      </p:sp>
      <p:sp>
        <p:nvSpPr>
          <p:cNvPr id="45" name="TextBox 44">
            <a:extLst>
              <a:ext uri="{FF2B5EF4-FFF2-40B4-BE49-F238E27FC236}">
                <a16:creationId xmlns:a16="http://schemas.microsoft.com/office/drawing/2014/main" id="{ADACCB04-ED88-4BFC-87DD-ADEBA67CE210}"/>
              </a:ext>
            </a:extLst>
          </p:cNvPr>
          <p:cNvSpPr txBox="1"/>
          <p:nvPr/>
        </p:nvSpPr>
        <p:spPr>
          <a:xfrm>
            <a:off x="6740499" y="4354850"/>
            <a:ext cx="1810794" cy="307777"/>
          </a:xfrm>
          <a:prstGeom prst="rect">
            <a:avLst/>
          </a:prstGeom>
          <a:noFill/>
        </p:spPr>
        <p:txBody>
          <a:bodyPr wrap="square" rtlCol="0">
            <a:spAutoFit/>
          </a:bodyPr>
          <a:lstStyle/>
          <a:p>
            <a:pPr>
              <a:spcBef>
                <a:spcPts val="600"/>
              </a:spcBef>
            </a:pPr>
            <a:r>
              <a:rPr lang="en-CA" sz="1400" dirty="0">
                <a:latin typeface="Calibri Light" panose="020F0302020204030204" pitchFamily="34" charset="0"/>
                <a:cs typeface="Calibri Light" panose="020F0302020204030204" pitchFamily="34" charset="0"/>
              </a:rPr>
              <a:t>finite cable, reversible</a:t>
            </a:r>
          </a:p>
        </p:txBody>
      </p:sp>
      <p:sp>
        <p:nvSpPr>
          <p:cNvPr id="46" name="Oval 45">
            <a:extLst>
              <a:ext uri="{FF2B5EF4-FFF2-40B4-BE49-F238E27FC236}">
                <a16:creationId xmlns:a16="http://schemas.microsoft.com/office/drawing/2014/main" id="{64ECD278-A4B2-4E53-8DC7-2E02663FC856}"/>
              </a:ext>
            </a:extLst>
          </p:cNvPr>
          <p:cNvSpPr/>
          <p:nvPr/>
        </p:nvSpPr>
        <p:spPr>
          <a:xfrm>
            <a:off x="6439162" y="4745558"/>
            <a:ext cx="301337" cy="301337"/>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bg1">
                    <a:lumMod val="50000"/>
                  </a:schemeClr>
                </a:solidFill>
              </a:rPr>
              <a:t>B</a:t>
            </a:r>
          </a:p>
        </p:txBody>
      </p:sp>
      <p:sp>
        <p:nvSpPr>
          <p:cNvPr id="47" name="TextBox 46">
            <a:extLst>
              <a:ext uri="{FF2B5EF4-FFF2-40B4-BE49-F238E27FC236}">
                <a16:creationId xmlns:a16="http://schemas.microsoft.com/office/drawing/2014/main" id="{043E996A-1476-42D2-8063-C1A78914D826}"/>
              </a:ext>
            </a:extLst>
          </p:cNvPr>
          <p:cNvSpPr txBox="1"/>
          <p:nvPr/>
        </p:nvSpPr>
        <p:spPr>
          <a:xfrm>
            <a:off x="6740499" y="4752816"/>
            <a:ext cx="1810794" cy="523220"/>
          </a:xfrm>
          <a:prstGeom prst="rect">
            <a:avLst/>
          </a:prstGeom>
          <a:noFill/>
        </p:spPr>
        <p:txBody>
          <a:bodyPr wrap="square" rtlCol="0">
            <a:spAutoFit/>
          </a:bodyPr>
          <a:lstStyle/>
          <a:p>
            <a:pPr>
              <a:spcBef>
                <a:spcPts val="600"/>
              </a:spcBef>
            </a:pPr>
            <a:r>
              <a:rPr lang="en-CA" sz="1400" dirty="0">
                <a:latin typeface="Calibri Light" panose="020F0302020204030204" pitchFamily="34" charset="0"/>
                <a:cs typeface="Calibri Light" panose="020F0302020204030204" pitchFamily="34" charset="0"/>
              </a:rPr>
              <a:t>finite cable, reversible if short</a:t>
            </a:r>
          </a:p>
        </p:txBody>
      </p:sp>
      <p:sp>
        <p:nvSpPr>
          <p:cNvPr id="48" name="Oval 47">
            <a:extLst>
              <a:ext uri="{FF2B5EF4-FFF2-40B4-BE49-F238E27FC236}">
                <a16:creationId xmlns:a16="http://schemas.microsoft.com/office/drawing/2014/main" id="{F60FA292-AD70-4EE9-B058-982D34FC1BA9}"/>
              </a:ext>
            </a:extLst>
          </p:cNvPr>
          <p:cNvSpPr/>
          <p:nvPr/>
        </p:nvSpPr>
        <p:spPr>
          <a:xfrm>
            <a:off x="6439162" y="5369248"/>
            <a:ext cx="301337" cy="3013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tx1"/>
                </a:solidFill>
              </a:rPr>
              <a:t>C</a:t>
            </a:r>
          </a:p>
        </p:txBody>
      </p:sp>
      <p:sp>
        <p:nvSpPr>
          <p:cNvPr id="49" name="TextBox 48">
            <a:extLst>
              <a:ext uri="{FF2B5EF4-FFF2-40B4-BE49-F238E27FC236}">
                <a16:creationId xmlns:a16="http://schemas.microsoft.com/office/drawing/2014/main" id="{198E27E6-5611-4CEA-AEEF-ADBEC69FC899}"/>
              </a:ext>
            </a:extLst>
          </p:cNvPr>
          <p:cNvSpPr txBox="1"/>
          <p:nvPr/>
        </p:nvSpPr>
        <p:spPr>
          <a:xfrm>
            <a:off x="6740499" y="5376506"/>
            <a:ext cx="1810794" cy="307777"/>
          </a:xfrm>
          <a:prstGeom prst="rect">
            <a:avLst/>
          </a:prstGeom>
          <a:noFill/>
        </p:spPr>
        <p:txBody>
          <a:bodyPr wrap="square" rtlCol="0">
            <a:spAutoFit/>
          </a:bodyPr>
          <a:lstStyle/>
          <a:p>
            <a:pPr>
              <a:spcBef>
                <a:spcPts val="600"/>
              </a:spcBef>
            </a:pPr>
            <a:r>
              <a:rPr lang="en-CA" sz="1400" dirty="0">
                <a:latin typeface="Calibri Light" panose="020F0302020204030204" pitchFamily="34" charset="0"/>
                <a:cs typeface="Calibri Light" panose="020F0302020204030204" pitchFamily="34" charset="0"/>
              </a:rPr>
              <a:t>infinite cable</a:t>
            </a:r>
          </a:p>
        </p:txBody>
      </p:sp>
      <p:sp>
        <p:nvSpPr>
          <p:cNvPr id="50" name="TextBox 49">
            <a:extLst>
              <a:ext uri="{FF2B5EF4-FFF2-40B4-BE49-F238E27FC236}">
                <a16:creationId xmlns:a16="http://schemas.microsoft.com/office/drawing/2014/main" id="{76285A4C-CAD5-41C2-BF54-FE7FD71A1875}"/>
              </a:ext>
            </a:extLst>
          </p:cNvPr>
          <p:cNvSpPr txBox="1"/>
          <p:nvPr/>
        </p:nvSpPr>
        <p:spPr>
          <a:xfrm>
            <a:off x="6458701" y="1707762"/>
            <a:ext cx="1810794" cy="738664"/>
          </a:xfrm>
          <a:prstGeom prst="rect">
            <a:avLst/>
          </a:prstGeom>
          <a:noFill/>
        </p:spPr>
        <p:txBody>
          <a:bodyPr wrap="square" rtlCol="0">
            <a:spAutoFit/>
          </a:bodyPr>
          <a:lstStyle/>
          <a:p>
            <a:pPr>
              <a:spcBef>
                <a:spcPts val="600"/>
              </a:spcBef>
            </a:pPr>
            <a:r>
              <a:rPr lang="en-CA" sz="1400" dirty="0">
                <a:latin typeface="Calibri Light" panose="020F0302020204030204" pitchFamily="34" charset="0"/>
                <a:cs typeface="Calibri Light" panose="020F0302020204030204" pitchFamily="34" charset="0"/>
              </a:rPr>
              <a:t>numerical simulation of a cable of </a:t>
            </a:r>
            <a:r>
              <a:rPr lang="en-CA" sz="1400" i="1" dirty="0">
                <a:latin typeface="Times New Roman" panose="02020603050405020304" pitchFamily="18" charset="0"/>
                <a:cs typeface="Times New Roman" panose="02020603050405020304" pitchFamily="18" charset="0"/>
              </a:rPr>
              <a:t>N</a:t>
            </a:r>
            <a:r>
              <a:rPr lang="en-CA" sz="1400" dirty="0">
                <a:latin typeface="Calibri Light" panose="020F0302020204030204" pitchFamily="34" charset="0"/>
                <a:cs typeface="Calibri Light" panose="020F0302020204030204" pitchFamily="34" charset="0"/>
              </a:rPr>
              <a:t> edges with a pulling force </a:t>
            </a:r>
            <a:r>
              <a:rPr lang="en-CA" sz="1400" i="1" dirty="0">
                <a:latin typeface="Times New Roman" panose="02020603050405020304" pitchFamily="18" charset="0"/>
                <a:cs typeface="Times New Roman" panose="02020603050405020304" pitchFamily="18" charset="0"/>
              </a:rPr>
              <a:t>P</a:t>
            </a:r>
          </a:p>
        </p:txBody>
      </p:sp>
      <p:sp>
        <p:nvSpPr>
          <p:cNvPr id="51" name="TextBox 50">
            <a:extLst>
              <a:ext uri="{FF2B5EF4-FFF2-40B4-BE49-F238E27FC236}">
                <a16:creationId xmlns:a16="http://schemas.microsoft.com/office/drawing/2014/main" id="{4319E9BD-05FF-411D-A748-076D1DFFA5F7}"/>
              </a:ext>
            </a:extLst>
          </p:cNvPr>
          <p:cNvSpPr txBox="1"/>
          <p:nvPr/>
        </p:nvSpPr>
        <p:spPr>
          <a:xfrm>
            <a:off x="6439162" y="2543055"/>
            <a:ext cx="437713" cy="307777"/>
          </a:xfrm>
          <a:prstGeom prst="rect">
            <a:avLst/>
          </a:prstGeom>
          <a:noFill/>
        </p:spPr>
        <p:txBody>
          <a:bodyPr wrap="square" rtlCol="0">
            <a:spAutoFit/>
          </a:bodyPr>
          <a:lstStyle/>
          <a:p>
            <a:pPr>
              <a:spcBef>
                <a:spcPts val="600"/>
              </a:spcBef>
            </a:pPr>
            <a:r>
              <a:rPr lang="en-CA" sz="1400" i="1" dirty="0">
                <a:solidFill>
                  <a:schemeClr val="accent5"/>
                </a:solidFill>
                <a:latin typeface="Times New Roman" panose="02020603050405020304" pitchFamily="18" charset="0"/>
                <a:cs typeface="Times New Roman" panose="02020603050405020304" pitchFamily="18" charset="0"/>
              </a:rPr>
              <a:t>F</a:t>
            </a:r>
            <a:r>
              <a:rPr lang="en-CA" sz="1400" baseline="-25000" dirty="0">
                <a:solidFill>
                  <a:schemeClr val="accent5"/>
                </a:solidFill>
                <a:latin typeface="Times New Roman" panose="02020603050405020304" pitchFamily="18" charset="0"/>
                <a:cs typeface="Times New Roman" panose="02020603050405020304" pitchFamily="18" charset="0"/>
              </a:rPr>
              <a:t>-1</a:t>
            </a:r>
          </a:p>
        </p:txBody>
      </p:sp>
      <p:sp>
        <p:nvSpPr>
          <p:cNvPr id="52" name="TextBox 51">
            <a:extLst>
              <a:ext uri="{FF2B5EF4-FFF2-40B4-BE49-F238E27FC236}">
                <a16:creationId xmlns:a16="http://schemas.microsoft.com/office/drawing/2014/main" id="{0854E596-B1FF-42BC-8FE0-7B8A5F4645A5}"/>
              </a:ext>
            </a:extLst>
          </p:cNvPr>
          <p:cNvSpPr txBox="1"/>
          <p:nvPr/>
        </p:nvSpPr>
        <p:spPr>
          <a:xfrm>
            <a:off x="6927974" y="2529448"/>
            <a:ext cx="437713" cy="307777"/>
          </a:xfrm>
          <a:prstGeom prst="rect">
            <a:avLst/>
          </a:prstGeom>
          <a:noFill/>
        </p:spPr>
        <p:txBody>
          <a:bodyPr wrap="square" rtlCol="0">
            <a:spAutoFit/>
          </a:bodyPr>
          <a:lstStyle/>
          <a:p>
            <a:pPr>
              <a:spcBef>
                <a:spcPts val="600"/>
              </a:spcBef>
            </a:pPr>
            <a:r>
              <a:rPr lang="en-CA" sz="1400" i="1" dirty="0">
                <a:solidFill>
                  <a:srgbClr val="EA3C17"/>
                </a:solidFill>
                <a:latin typeface="Times New Roman" panose="02020603050405020304" pitchFamily="18" charset="0"/>
                <a:cs typeface="Times New Roman" panose="02020603050405020304" pitchFamily="18" charset="0"/>
              </a:rPr>
              <a:t>F</a:t>
            </a:r>
            <a:r>
              <a:rPr lang="en-CA" sz="1400" baseline="-25000" dirty="0">
                <a:solidFill>
                  <a:srgbClr val="EA3C17"/>
                </a:solidFill>
                <a:latin typeface="Times New Roman" panose="02020603050405020304" pitchFamily="18" charset="0"/>
                <a:cs typeface="Times New Roman" panose="02020603050405020304" pitchFamily="18" charset="0"/>
              </a:rPr>
              <a:t>0</a:t>
            </a:r>
          </a:p>
        </p:txBody>
      </p:sp>
      <p:cxnSp>
        <p:nvCxnSpPr>
          <p:cNvPr id="53" name="Straight Connector 52">
            <a:extLst>
              <a:ext uri="{FF2B5EF4-FFF2-40B4-BE49-F238E27FC236}">
                <a16:creationId xmlns:a16="http://schemas.microsoft.com/office/drawing/2014/main" id="{CE9BF572-5200-4BC1-8E83-08464AF0315B}"/>
              </a:ext>
            </a:extLst>
          </p:cNvPr>
          <p:cNvCxnSpPr>
            <a:cxnSpLocks/>
          </p:cNvCxnSpPr>
          <p:nvPr/>
        </p:nvCxnSpPr>
        <p:spPr>
          <a:xfrm flipV="1">
            <a:off x="6904775" y="2830195"/>
            <a:ext cx="194255" cy="812103"/>
          </a:xfrm>
          <a:prstGeom prst="line">
            <a:avLst/>
          </a:prstGeom>
          <a:ln>
            <a:solidFill>
              <a:srgbClr val="EA3C17"/>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C6892F1-CD40-46B7-8721-4B6079DBE51B}"/>
              </a:ext>
            </a:extLst>
          </p:cNvPr>
          <p:cNvCxnSpPr>
            <a:cxnSpLocks/>
          </p:cNvCxnSpPr>
          <p:nvPr/>
        </p:nvCxnSpPr>
        <p:spPr>
          <a:xfrm flipH="1" flipV="1">
            <a:off x="6604224" y="2831805"/>
            <a:ext cx="196626" cy="810493"/>
          </a:xfrm>
          <a:prstGeom prst="line">
            <a:avLst/>
          </a:prstGeom>
          <a:ln>
            <a:solidFill>
              <a:schemeClr val="accent1"/>
            </a:solidFill>
            <a:headEnd type="stealth"/>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3088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483943" y="6237972"/>
            <a:ext cx="1199863" cy="405000"/>
          </a:xfrm>
          <a:prstGeom prst="rect">
            <a:avLst/>
          </a:prstGeom>
        </p:spPr>
      </p:pic>
      <p:sp>
        <p:nvSpPr>
          <p:cNvPr id="12" name="Google Shape;591;p68"/>
          <p:cNvSpPr txBox="1">
            <a:spLocks noGrp="1"/>
          </p:cNvSpPr>
          <p:nvPr>
            <p:ph type="title"/>
          </p:nvPr>
        </p:nvSpPr>
        <p:spPr>
          <a:xfrm>
            <a:off x="442743" y="310354"/>
            <a:ext cx="8100000" cy="954882"/>
          </a:xfrm>
          <a:prstGeom prst="rect">
            <a:avLst/>
          </a:prstGeom>
          <a:noFill/>
          <a:ln>
            <a:noFill/>
          </a:ln>
        </p:spPr>
        <p:txBody>
          <a:bodyPr spcFirstLastPara="1" vert="horz" wrap="square" lIns="68569" tIns="34275" rIns="68569" bIns="34275" rtlCol="0" anchor="t" anchorCtr="0">
            <a:noAutofit/>
          </a:bodyPr>
          <a:lstStyle/>
          <a:p>
            <a:pPr>
              <a:lnSpc>
                <a:spcPct val="115000"/>
              </a:lnSpc>
              <a:spcBef>
                <a:spcPts val="0"/>
              </a:spcBef>
              <a:buClr>
                <a:schemeClr val="accent1"/>
              </a:buClr>
              <a:buSzPts val="2200"/>
            </a:pPr>
            <a:r>
              <a:rPr lang="fr-FR" sz="2800" b="1" dirty="0" err="1">
                <a:solidFill>
                  <a:srgbClr val="0C257C"/>
                </a:solidFill>
                <a:latin typeface="+mn-lt"/>
              </a:rPr>
              <a:t>Actomyosin</a:t>
            </a:r>
            <a:r>
              <a:rPr lang="fr-FR" sz="2800" b="1" dirty="0">
                <a:solidFill>
                  <a:srgbClr val="0C257C"/>
                </a:solidFill>
                <a:latin typeface="+mn-lt"/>
              </a:rPr>
              <a:t> </a:t>
            </a:r>
            <a:r>
              <a:rPr lang="fr-FR" sz="2800" b="1" dirty="0" err="1">
                <a:solidFill>
                  <a:srgbClr val="0C257C"/>
                </a:solidFill>
                <a:latin typeface="+mn-lt"/>
              </a:rPr>
              <a:t>cables</a:t>
            </a:r>
            <a:br>
              <a:rPr lang="fr-FR" sz="2100" b="1" dirty="0">
                <a:solidFill>
                  <a:srgbClr val="0C257C"/>
                </a:solidFill>
                <a:latin typeface="+mn-lt"/>
              </a:rPr>
            </a:br>
            <a:endParaRPr sz="2000" b="1" dirty="0">
              <a:solidFill>
                <a:srgbClr val="0C257C"/>
              </a:solidFill>
              <a:latin typeface="+mn-lt"/>
            </a:endParaRPr>
          </a:p>
        </p:txBody>
      </p:sp>
      <p:sp>
        <p:nvSpPr>
          <p:cNvPr id="9" name="Google Shape;589;p68"/>
          <p:cNvSpPr txBox="1">
            <a:spLocks noGrp="1"/>
          </p:cNvSpPr>
          <p:nvPr>
            <p:ph type="sldNum" sz="quarter" idx="12"/>
          </p:nvPr>
        </p:nvSpPr>
        <p:spPr>
          <a:xfrm>
            <a:off x="8289672" y="6453972"/>
            <a:ext cx="405000" cy="189000"/>
          </a:xfrm>
          <a:prstGeom prst="rect">
            <a:avLst/>
          </a:prstGeom>
          <a:noFill/>
          <a:ln>
            <a:noFill/>
          </a:ln>
        </p:spPr>
        <p:txBody>
          <a:bodyPr spcFirstLastPara="1" vert="horz" wrap="square" lIns="68569" tIns="34275" rIns="68569" bIns="34275" rtlCol="0" anchor="ctr" anchorCtr="0">
            <a:noAutofit/>
          </a:bodyPr>
          <a:lstStyle/>
          <a:p>
            <a:pPr>
              <a:lnSpc>
                <a:spcPct val="115000"/>
              </a:lnSpc>
            </a:pPr>
            <a:fld id="{00000000-1234-1234-1234-123412341234}" type="slidenum">
              <a:rPr lang="fr-FR" b="1">
                <a:solidFill>
                  <a:srgbClr val="0C257C"/>
                </a:solidFill>
              </a:rPr>
              <a:pPr>
                <a:lnSpc>
                  <a:spcPct val="115000"/>
                </a:lnSpc>
              </a:pPr>
              <a:t>3</a:t>
            </a:fld>
            <a:endParaRPr b="1" dirty="0">
              <a:solidFill>
                <a:srgbClr val="0C257C"/>
              </a:solidFill>
            </a:endParaRPr>
          </a:p>
        </p:txBody>
      </p:sp>
      <p:sp>
        <p:nvSpPr>
          <p:cNvPr id="11" name="Google Shape;590;p68"/>
          <p:cNvSpPr txBox="1">
            <a:spLocks/>
          </p:cNvSpPr>
          <p:nvPr/>
        </p:nvSpPr>
        <p:spPr>
          <a:xfrm>
            <a:off x="442743" y="1056842"/>
            <a:ext cx="8100000" cy="3027152"/>
          </a:xfrm>
          <a:prstGeom prst="rect">
            <a:avLst/>
          </a:prstGeom>
          <a:noFill/>
          <a:ln>
            <a:noFill/>
          </a:ln>
        </p:spPr>
        <p:txBody>
          <a:bodyPr spcFirstLastPara="1" wrap="square" lIns="81000" tIns="34275" rIns="68569" bIns="3427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Bef>
                <a:spcPts val="0"/>
              </a:spcBef>
              <a:buClr>
                <a:schemeClr val="dk1"/>
              </a:buClr>
              <a:buSzPts val="1400"/>
              <a:buNone/>
            </a:pPr>
            <a:r>
              <a:rPr lang="en-US" sz="1400" dirty="0" err="1">
                <a:solidFill>
                  <a:srgbClr val="1C1C1C"/>
                </a:solidFill>
              </a:rPr>
              <a:t>Supracellular</a:t>
            </a:r>
            <a:r>
              <a:rPr lang="en-US" sz="1400" dirty="0">
                <a:solidFill>
                  <a:srgbClr val="1C1C1C"/>
                </a:solidFill>
              </a:rPr>
              <a:t> actomyosin cables are ubiquitous in development.</a:t>
            </a:r>
          </a:p>
          <a:p>
            <a:pPr>
              <a:lnSpc>
                <a:spcPct val="130000"/>
              </a:lnSpc>
              <a:spcBef>
                <a:spcPts val="0"/>
              </a:spcBef>
              <a:buClr>
                <a:schemeClr val="dk1"/>
              </a:buClr>
              <a:buSzPts val="1400"/>
            </a:pPr>
            <a:r>
              <a:rPr lang="en-US" sz="1400" dirty="0">
                <a:solidFill>
                  <a:srgbClr val="1C1C1C"/>
                </a:solidFill>
              </a:rPr>
              <a:t>Could mechanical feedback lead to the assembly/refinement of cables?</a:t>
            </a:r>
          </a:p>
        </p:txBody>
      </p:sp>
      <p:sp>
        <p:nvSpPr>
          <p:cNvPr id="29" name="TextBox 28">
            <a:extLst>
              <a:ext uri="{FF2B5EF4-FFF2-40B4-BE49-F238E27FC236}">
                <a16:creationId xmlns:a16="http://schemas.microsoft.com/office/drawing/2014/main" id="{1EBE939C-229F-4983-8B31-0DA2CB04386D}"/>
              </a:ext>
            </a:extLst>
          </p:cNvPr>
          <p:cNvSpPr txBox="1"/>
          <p:nvPr/>
        </p:nvSpPr>
        <p:spPr>
          <a:xfrm>
            <a:off x="6661219" y="5807085"/>
            <a:ext cx="2215132" cy="861774"/>
          </a:xfrm>
          <a:prstGeom prst="rect">
            <a:avLst/>
          </a:prstGeom>
          <a:noFill/>
        </p:spPr>
        <p:txBody>
          <a:bodyPr wrap="square" rtlCol="0">
            <a:spAutoFit/>
          </a:bodyPr>
          <a:lstStyle/>
          <a:p>
            <a:r>
              <a:rPr lang="en-CA" sz="1000" dirty="0">
                <a:solidFill>
                  <a:schemeClr val="bg1">
                    <a:lumMod val="50000"/>
                  </a:schemeClr>
                </a:solidFill>
                <a:latin typeface="Gill Sans Nova Light" panose="020B0302020104020203" pitchFamily="34" charset="0"/>
              </a:rPr>
              <a:t>Landsberg et al., </a:t>
            </a:r>
            <a:r>
              <a:rPr lang="en-CA" sz="1000" i="1" dirty="0" err="1">
                <a:solidFill>
                  <a:schemeClr val="bg1">
                    <a:lumMod val="50000"/>
                  </a:schemeClr>
                </a:solidFill>
                <a:latin typeface="Gill Sans Nova Light" panose="020B0302020104020203" pitchFamily="34" charset="0"/>
              </a:rPr>
              <a:t>Curr</a:t>
            </a:r>
            <a:r>
              <a:rPr lang="en-CA" sz="1000" i="1" dirty="0">
                <a:solidFill>
                  <a:schemeClr val="bg1">
                    <a:lumMod val="50000"/>
                  </a:schemeClr>
                </a:solidFill>
                <a:latin typeface="Gill Sans Nova Light" panose="020B0302020104020203" pitchFamily="34" charset="0"/>
              </a:rPr>
              <a:t> Biol</a:t>
            </a:r>
            <a:r>
              <a:rPr lang="en-CA" sz="1000" dirty="0">
                <a:solidFill>
                  <a:schemeClr val="bg1">
                    <a:lumMod val="50000"/>
                  </a:schemeClr>
                </a:solidFill>
                <a:latin typeface="Gill Sans Nova Light" panose="020B0302020104020203" pitchFamily="34" charset="0"/>
              </a:rPr>
              <a:t>, 2009; </a:t>
            </a:r>
          </a:p>
          <a:p>
            <a:r>
              <a:rPr lang="en-CA" sz="1000" dirty="0" err="1">
                <a:solidFill>
                  <a:schemeClr val="bg1">
                    <a:lumMod val="50000"/>
                  </a:schemeClr>
                </a:solidFill>
                <a:latin typeface="Gill Sans Nova Light" panose="020B0302020104020203" pitchFamily="34" charset="0"/>
              </a:rPr>
              <a:t>Nier</a:t>
            </a:r>
            <a:r>
              <a:rPr lang="en-CA" sz="1000" dirty="0">
                <a:solidFill>
                  <a:schemeClr val="bg1">
                    <a:lumMod val="50000"/>
                  </a:schemeClr>
                </a:solidFill>
                <a:latin typeface="Gill Sans Nova Light" panose="020B0302020104020203" pitchFamily="34" charset="0"/>
              </a:rPr>
              <a:t> et al., </a:t>
            </a:r>
            <a:r>
              <a:rPr lang="en-CA" sz="1000" i="1" dirty="0">
                <a:solidFill>
                  <a:schemeClr val="bg1">
                    <a:lumMod val="50000"/>
                  </a:schemeClr>
                </a:solidFill>
                <a:latin typeface="Gill Sans Nova Light" panose="020B0302020104020203" pitchFamily="34" charset="0"/>
              </a:rPr>
              <a:t>Proc Natl </a:t>
            </a:r>
            <a:r>
              <a:rPr lang="en-CA" sz="1000" i="1" dirty="0" err="1">
                <a:solidFill>
                  <a:schemeClr val="bg1">
                    <a:lumMod val="50000"/>
                  </a:schemeClr>
                </a:solidFill>
                <a:latin typeface="Gill Sans Nova Light" panose="020B0302020104020203" pitchFamily="34" charset="0"/>
              </a:rPr>
              <a:t>Acad</a:t>
            </a:r>
            <a:r>
              <a:rPr lang="en-CA" sz="1000" i="1" dirty="0">
                <a:solidFill>
                  <a:schemeClr val="bg1">
                    <a:lumMod val="50000"/>
                  </a:schemeClr>
                </a:solidFill>
                <a:latin typeface="Gill Sans Nova Light" panose="020B0302020104020203" pitchFamily="34" charset="0"/>
              </a:rPr>
              <a:t> Sci USA</a:t>
            </a:r>
            <a:r>
              <a:rPr lang="en-CA" sz="1000" dirty="0">
                <a:solidFill>
                  <a:schemeClr val="bg1">
                    <a:lumMod val="50000"/>
                  </a:schemeClr>
                </a:solidFill>
                <a:latin typeface="Gill Sans Nova Light" panose="020B0302020104020203" pitchFamily="34" charset="0"/>
              </a:rPr>
              <a:t>, 2015; </a:t>
            </a:r>
          </a:p>
          <a:p>
            <a:r>
              <a:rPr lang="en-CA" sz="1000" dirty="0" err="1">
                <a:solidFill>
                  <a:schemeClr val="bg1">
                    <a:lumMod val="50000"/>
                  </a:schemeClr>
                </a:solidFill>
                <a:latin typeface="Gill Sans Nova Light" panose="020B0302020104020203" pitchFamily="34" charset="0"/>
              </a:rPr>
              <a:t>Röper</a:t>
            </a:r>
            <a:r>
              <a:rPr lang="en-CA" sz="1000" dirty="0">
                <a:solidFill>
                  <a:schemeClr val="bg1">
                    <a:lumMod val="50000"/>
                  </a:schemeClr>
                </a:solidFill>
                <a:latin typeface="Gill Sans Nova Light" panose="020B0302020104020203" pitchFamily="34" charset="0"/>
              </a:rPr>
              <a:t>,</a:t>
            </a:r>
            <a:r>
              <a:rPr lang="zh-CN" altLang="en-US" sz="1000" dirty="0">
                <a:solidFill>
                  <a:schemeClr val="bg1">
                    <a:lumMod val="50000"/>
                  </a:schemeClr>
                </a:solidFill>
                <a:latin typeface="Gill Sans Nova Light" panose="020B0302020104020203" pitchFamily="34" charset="0"/>
              </a:rPr>
              <a:t> </a:t>
            </a:r>
            <a:r>
              <a:rPr lang="en-CA" altLang="zh-CN" sz="1000" dirty="0">
                <a:solidFill>
                  <a:schemeClr val="bg1">
                    <a:lumMod val="50000"/>
                  </a:schemeClr>
                </a:solidFill>
                <a:latin typeface="Gill Sans Nova Light" panose="020B0302020104020203" pitchFamily="34" charset="0"/>
              </a:rPr>
              <a:t>Dev</a:t>
            </a:r>
            <a:r>
              <a:rPr lang="zh-CN" altLang="en-US" sz="1000" dirty="0">
                <a:solidFill>
                  <a:schemeClr val="bg1">
                    <a:lumMod val="50000"/>
                  </a:schemeClr>
                </a:solidFill>
                <a:latin typeface="Gill Sans Nova Light" panose="020B0302020104020203" pitchFamily="34" charset="0"/>
              </a:rPr>
              <a:t> </a:t>
            </a:r>
            <a:r>
              <a:rPr lang="en-CA" altLang="zh-CN" sz="1000" dirty="0">
                <a:solidFill>
                  <a:schemeClr val="bg1">
                    <a:lumMod val="50000"/>
                  </a:schemeClr>
                </a:solidFill>
                <a:latin typeface="Gill Sans Nova Light" panose="020B0302020104020203" pitchFamily="34" charset="0"/>
              </a:rPr>
              <a:t>Cell,</a:t>
            </a:r>
            <a:r>
              <a:rPr lang="zh-CN" altLang="en-US" sz="1000" dirty="0">
                <a:solidFill>
                  <a:schemeClr val="bg1">
                    <a:lumMod val="50000"/>
                  </a:schemeClr>
                </a:solidFill>
                <a:latin typeface="Gill Sans Nova Light" panose="020B0302020104020203" pitchFamily="34" charset="0"/>
              </a:rPr>
              <a:t> </a:t>
            </a:r>
            <a:r>
              <a:rPr lang="en-CA" altLang="zh-CN" sz="1000" dirty="0">
                <a:solidFill>
                  <a:schemeClr val="bg1">
                    <a:lumMod val="50000"/>
                  </a:schemeClr>
                </a:solidFill>
                <a:latin typeface="Gill Sans Nova Light" panose="020B0302020104020203" pitchFamily="34" charset="0"/>
              </a:rPr>
              <a:t>2012;</a:t>
            </a:r>
            <a:r>
              <a:rPr lang="en-CA" sz="1000" dirty="0">
                <a:solidFill>
                  <a:schemeClr val="bg1">
                    <a:lumMod val="50000"/>
                  </a:schemeClr>
                </a:solidFill>
                <a:latin typeface="Gill Sans Nova Light" panose="020B0302020104020203" pitchFamily="34" charset="0"/>
              </a:rPr>
              <a:t> </a:t>
            </a:r>
          </a:p>
          <a:p>
            <a:r>
              <a:rPr lang="en-CA" sz="1000" dirty="0" err="1">
                <a:solidFill>
                  <a:schemeClr val="bg1">
                    <a:lumMod val="50000"/>
                  </a:schemeClr>
                </a:solidFill>
                <a:latin typeface="Gill Sans Nova Light" panose="020B0302020104020203" pitchFamily="34" charset="0"/>
              </a:rPr>
              <a:t>Murisic</a:t>
            </a:r>
            <a:r>
              <a:rPr lang="en-CA" sz="1000" dirty="0">
                <a:solidFill>
                  <a:schemeClr val="bg1">
                    <a:lumMod val="50000"/>
                  </a:schemeClr>
                </a:solidFill>
                <a:latin typeface="Gill Sans Nova Light" panose="020B0302020104020203" pitchFamily="34" charset="0"/>
              </a:rPr>
              <a:t> et al., </a:t>
            </a:r>
            <a:r>
              <a:rPr lang="en-CA" sz="1000" i="1" dirty="0" err="1">
                <a:solidFill>
                  <a:schemeClr val="bg1">
                    <a:lumMod val="50000"/>
                  </a:schemeClr>
                </a:solidFill>
                <a:latin typeface="Gill Sans Nova Light" panose="020B0302020104020203" pitchFamily="34" charset="0"/>
              </a:rPr>
              <a:t>Biophys</a:t>
            </a:r>
            <a:r>
              <a:rPr lang="en-CA" sz="1000" i="1" dirty="0">
                <a:solidFill>
                  <a:schemeClr val="bg1">
                    <a:lumMod val="50000"/>
                  </a:schemeClr>
                </a:solidFill>
                <a:latin typeface="Gill Sans Nova Light" panose="020B0302020104020203" pitchFamily="34" charset="0"/>
              </a:rPr>
              <a:t> J</a:t>
            </a:r>
            <a:r>
              <a:rPr lang="en-CA" sz="1000" dirty="0">
                <a:solidFill>
                  <a:schemeClr val="bg1">
                    <a:lumMod val="50000"/>
                  </a:schemeClr>
                </a:solidFill>
                <a:latin typeface="Gill Sans Nova Light" panose="020B0302020104020203" pitchFamily="34" charset="0"/>
              </a:rPr>
              <a:t>, 2015; </a:t>
            </a:r>
          </a:p>
          <a:p>
            <a:r>
              <a:rPr lang="en-CA" sz="1000" dirty="0" err="1">
                <a:solidFill>
                  <a:schemeClr val="bg1">
                    <a:lumMod val="50000"/>
                  </a:schemeClr>
                </a:solidFill>
                <a:latin typeface="Gill Sans Nova Light" panose="020B0302020104020203" pitchFamily="34" charset="0"/>
              </a:rPr>
              <a:t>Saadaoui</a:t>
            </a:r>
            <a:r>
              <a:rPr lang="en-CA" sz="1000" dirty="0">
                <a:solidFill>
                  <a:schemeClr val="bg1">
                    <a:lumMod val="50000"/>
                  </a:schemeClr>
                </a:solidFill>
                <a:latin typeface="Gill Sans Nova Light" panose="020B0302020104020203" pitchFamily="34" charset="0"/>
              </a:rPr>
              <a:t> et al., </a:t>
            </a:r>
            <a:r>
              <a:rPr lang="en-CA" sz="1000" i="1" dirty="0">
                <a:solidFill>
                  <a:schemeClr val="bg1">
                    <a:lumMod val="50000"/>
                  </a:schemeClr>
                </a:solidFill>
                <a:latin typeface="Gill Sans Nova Light" panose="020B0302020104020203" pitchFamily="34" charset="0"/>
              </a:rPr>
              <a:t>Science</a:t>
            </a:r>
            <a:r>
              <a:rPr lang="en-CA" sz="1000" dirty="0">
                <a:solidFill>
                  <a:schemeClr val="bg1">
                    <a:lumMod val="50000"/>
                  </a:schemeClr>
                </a:solidFill>
                <a:latin typeface="Gill Sans Nova Light" panose="020B0302020104020203" pitchFamily="34" charset="0"/>
              </a:rPr>
              <a:t>, 2020</a:t>
            </a:r>
          </a:p>
        </p:txBody>
      </p:sp>
      <p:pic>
        <p:nvPicPr>
          <p:cNvPr id="30" name="Picture 29">
            <a:extLst>
              <a:ext uri="{FF2B5EF4-FFF2-40B4-BE49-F238E27FC236}">
                <a16:creationId xmlns:a16="http://schemas.microsoft.com/office/drawing/2014/main" id="{BC84F68F-8CA2-44EE-BEDE-FAE2ADFDF72B}"/>
              </a:ext>
            </a:extLst>
          </p:cNvPr>
          <p:cNvPicPr>
            <a:picLocks noChangeAspect="1"/>
          </p:cNvPicPr>
          <p:nvPr/>
        </p:nvPicPr>
        <p:blipFill>
          <a:blip r:embed="rId4"/>
          <a:stretch>
            <a:fillRect/>
          </a:stretch>
        </p:blipFill>
        <p:spPr>
          <a:xfrm>
            <a:off x="504400" y="2133716"/>
            <a:ext cx="1464596" cy="1522486"/>
          </a:xfrm>
          <a:prstGeom prst="rect">
            <a:avLst/>
          </a:prstGeom>
          <a:ln>
            <a:solidFill>
              <a:srgbClr val="001B70"/>
            </a:solidFill>
          </a:ln>
        </p:spPr>
      </p:pic>
      <p:pic>
        <p:nvPicPr>
          <p:cNvPr id="31" name="Picture 30">
            <a:extLst>
              <a:ext uri="{FF2B5EF4-FFF2-40B4-BE49-F238E27FC236}">
                <a16:creationId xmlns:a16="http://schemas.microsoft.com/office/drawing/2014/main" id="{DC1F6278-B9F7-4C49-8021-88E71D927F1D}"/>
              </a:ext>
            </a:extLst>
          </p:cNvPr>
          <p:cNvPicPr>
            <a:picLocks noChangeAspect="1"/>
          </p:cNvPicPr>
          <p:nvPr/>
        </p:nvPicPr>
        <p:blipFill rotWithShape="1">
          <a:blip r:embed="rId5"/>
          <a:srcRect r="14940"/>
          <a:stretch/>
        </p:blipFill>
        <p:spPr>
          <a:xfrm>
            <a:off x="2515237" y="2127705"/>
            <a:ext cx="2109065" cy="1581850"/>
          </a:xfrm>
          <a:prstGeom prst="rect">
            <a:avLst/>
          </a:prstGeom>
          <a:ln>
            <a:solidFill>
              <a:srgbClr val="001B70"/>
            </a:solidFill>
          </a:ln>
        </p:spPr>
      </p:pic>
      <p:grpSp>
        <p:nvGrpSpPr>
          <p:cNvPr id="33" name="Group 32">
            <a:extLst>
              <a:ext uri="{FF2B5EF4-FFF2-40B4-BE49-F238E27FC236}">
                <a16:creationId xmlns:a16="http://schemas.microsoft.com/office/drawing/2014/main" id="{AC4EEA28-DF95-469B-8CD4-A1FEDA2789AA}"/>
              </a:ext>
            </a:extLst>
          </p:cNvPr>
          <p:cNvGrpSpPr/>
          <p:nvPr/>
        </p:nvGrpSpPr>
        <p:grpSpPr>
          <a:xfrm>
            <a:off x="504400" y="3982045"/>
            <a:ext cx="4391025" cy="1475486"/>
            <a:chOff x="1171575" y="4106771"/>
            <a:chExt cx="4391025" cy="1475486"/>
          </a:xfrm>
        </p:grpSpPr>
        <p:pic>
          <p:nvPicPr>
            <p:cNvPr id="34" name="Picture 33">
              <a:extLst>
                <a:ext uri="{FF2B5EF4-FFF2-40B4-BE49-F238E27FC236}">
                  <a16:creationId xmlns:a16="http://schemas.microsoft.com/office/drawing/2014/main" id="{1F940788-C607-4446-B423-100FC53C54C5}"/>
                </a:ext>
              </a:extLst>
            </p:cNvPr>
            <p:cNvPicPr>
              <a:picLocks noChangeAspect="1"/>
            </p:cNvPicPr>
            <p:nvPr/>
          </p:nvPicPr>
          <p:blipFill>
            <a:blip r:embed="rId6"/>
            <a:stretch>
              <a:fillRect/>
            </a:stretch>
          </p:blipFill>
          <p:spPr>
            <a:xfrm>
              <a:off x="2679710" y="4136920"/>
              <a:ext cx="2810990" cy="1415188"/>
            </a:xfrm>
            <a:prstGeom prst="rect">
              <a:avLst/>
            </a:prstGeom>
          </p:spPr>
        </p:pic>
        <p:pic>
          <p:nvPicPr>
            <p:cNvPr id="35" name="Picture 34">
              <a:extLst>
                <a:ext uri="{FF2B5EF4-FFF2-40B4-BE49-F238E27FC236}">
                  <a16:creationId xmlns:a16="http://schemas.microsoft.com/office/drawing/2014/main" id="{82B46804-7F9E-43D0-B8BC-C48A49B0FFFF}"/>
                </a:ext>
              </a:extLst>
            </p:cNvPr>
            <p:cNvPicPr>
              <a:picLocks noChangeAspect="1"/>
            </p:cNvPicPr>
            <p:nvPr/>
          </p:nvPicPr>
          <p:blipFill>
            <a:blip r:embed="rId7"/>
            <a:stretch>
              <a:fillRect/>
            </a:stretch>
          </p:blipFill>
          <p:spPr>
            <a:xfrm>
              <a:off x="1215114" y="4200146"/>
              <a:ext cx="1464596" cy="1330040"/>
            </a:xfrm>
            <a:prstGeom prst="rect">
              <a:avLst/>
            </a:prstGeom>
          </p:spPr>
        </p:pic>
        <p:sp>
          <p:nvSpPr>
            <p:cNvPr id="36" name="Rectangle 35">
              <a:extLst>
                <a:ext uri="{FF2B5EF4-FFF2-40B4-BE49-F238E27FC236}">
                  <a16:creationId xmlns:a16="http://schemas.microsoft.com/office/drawing/2014/main" id="{86638A3A-651A-49C5-B6A0-124CE26A6DF6}"/>
                </a:ext>
              </a:extLst>
            </p:cNvPr>
            <p:cNvSpPr/>
            <p:nvPr/>
          </p:nvSpPr>
          <p:spPr>
            <a:xfrm>
              <a:off x="1171575" y="4106771"/>
              <a:ext cx="4391025" cy="1475486"/>
            </a:xfrm>
            <a:prstGeom prst="rect">
              <a:avLst/>
            </a:prstGeom>
            <a:noFill/>
            <a:ln w="9525">
              <a:solidFill>
                <a:srgbClr val="001B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37" name="Group 36">
            <a:extLst>
              <a:ext uri="{FF2B5EF4-FFF2-40B4-BE49-F238E27FC236}">
                <a16:creationId xmlns:a16="http://schemas.microsoft.com/office/drawing/2014/main" id="{4EE20274-3D86-43F0-B78E-B9708337C5A9}"/>
              </a:ext>
            </a:extLst>
          </p:cNvPr>
          <p:cNvGrpSpPr/>
          <p:nvPr/>
        </p:nvGrpSpPr>
        <p:grpSpPr>
          <a:xfrm>
            <a:off x="4966341" y="2026638"/>
            <a:ext cx="1694878" cy="3430893"/>
            <a:chOff x="5882449" y="2403577"/>
            <a:chExt cx="1694878" cy="3430893"/>
          </a:xfrm>
        </p:grpSpPr>
        <p:grpSp>
          <p:nvGrpSpPr>
            <p:cNvPr id="38" name="Group 37">
              <a:extLst>
                <a:ext uri="{FF2B5EF4-FFF2-40B4-BE49-F238E27FC236}">
                  <a16:creationId xmlns:a16="http://schemas.microsoft.com/office/drawing/2014/main" id="{9FC99E81-8F8C-4402-87DA-57436996843E}"/>
                </a:ext>
              </a:extLst>
            </p:cNvPr>
            <p:cNvGrpSpPr/>
            <p:nvPr/>
          </p:nvGrpSpPr>
          <p:grpSpPr>
            <a:xfrm>
              <a:off x="5882449" y="4831842"/>
              <a:ext cx="1648551" cy="1002628"/>
              <a:chOff x="6238098" y="3079873"/>
              <a:chExt cx="2497104" cy="1518707"/>
            </a:xfrm>
          </p:grpSpPr>
          <p:pic>
            <p:nvPicPr>
              <p:cNvPr id="41" name="Picture 40">
                <a:extLst>
                  <a:ext uri="{FF2B5EF4-FFF2-40B4-BE49-F238E27FC236}">
                    <a16:creationId xmlns:a16="http://schemas.microsoft.com/office/drawing/2014/main" id="{944618D0-D407-4C9A-B4FC-E80D0715D2A9}"/>
                  </a:ext>
                </a:extLst>
              </p:cNvPr>
              <p:cNvPicPr>
                <a:picLocks noChangeAspect="1"/>
              </p:cNvPicPr>
              <p:nvPr/>
            </p:nvPicPr>
            <p:blipFill>
              <a:blip r:embed="rId8"/>
              <a:stretch>
                <a:fillRect/>
              </a:stretch>
            </p:blipFill>
            <p:spPr>
              <a:xfrm>
                <a:off x="6238098" y="3079873"/>
                <a:ext cx="2497104" cy="1518707"/>
              </a:xfrm>
              <a:prstGeom prst="rect">
                <a:avLst/>
              </a:prstGeom>
            </p:spPr>
          </p:pic>
          <p:sp>
            <p:nvSpPr>
              <p:cNvPr id="42" name="TextBox 41">
                <a:extLst>
                  <a:ext uri="{FF2B5EF4-FFF2-40B4-BE49-F238E27FC236}">
                    <a16:creationId xmlns:a16="http://schemas.microsoft.com/office/drawing/2014/main" id="{9A6372F7-4272-44EE-9A29-E4AF7D104725}"/>
                  </a:ext>
                </a:extLst>
              </p:cNvPr>
              <p:cNvSpPr txBox="1"/>
              <p:nvPr/>
            </p:nvSpPr>
            <p:spPr>
              <a:xfrm>
                <a:off x="6245157" y="3161489"/>
                <a:ext cx="212793" cy="369332"/>
              </a:xfrm>
              <a:prstGeom prst="rect">
                <a:avLst/>
              </a:prstGeom>
              <a:solidFill>
                <a:schemeClr val="bg1"/>
              </a:solidFill>
            </p:spPr>
            <p:txBody>
              <a:bodyPr wrap="square" rtlCol="0">
                <a:spAutoFit/>
              </a:bodyPr>
              <a:lstStyle/>
              <a:p>
                <a:endParaRPr lang="en-CA" dirty="0"/>
              </a:p>
            </p:txBody>
          </p:sp>
        </p:grpSp>
        <p:pic>
          <p:nvPicPr>
            <p:cNvPr id="39" name="Picture 38">
              <a:extLst>
                <a:ext uri="{FF2B5EF4-FFF2-40B4-BE49-F238E27FC236}">
                  <a16:creationId xmlns:a16="http://schemas.microsoft.com/office/drawing/2014/main" id="{26968EFB-DC3E-4016-AA8B-8106F751BCE2}"/>
                </a:ext>
              </a:extLst>
            </p:cNvPr>
            <p:cNvPicPr>
              <a:picLocks noChangeAspect="1"/>
            </p:cNvPicPr>
            <p:nvPr/>
          </p:nvPicPr>
          <p:blipFill>
            <a:blip r:embed="rId9"/>
            <a:stretch>
              <a:fillRect/>
            </a:stretch>
          </p:blipFill>
          <p:spPr>
            <a:xfrm>
              <a:off x="5974427" y="2442643"/>
              <a:ext cx="1556573" cy="2331307"/>
            </a:xfrm>
            <a:prstGeom prst="rect">
              <a:avLst/>
            </a:prstGeom>
          </p:spPr>
        </p:pic>
        <p:sp>
          <p:nvSpPr>
            <p:cNvPr id="40" name="Rectangle 39">
              <a:extLst>
                <a:ext uri="{FF2B5EF4-FFF2-40B4-BE49-F238E27FC236}">
                  <a16:creationId xmlns:a16="http://schemas.microsoft.com/office/drawing/2014/main" id="{C0AEC64D-6616-492E-814E-BABBB7E106AF}"/>
                </a:ext>
              </a:extLst>
            </p:cNvPr>
            <p:cNvSpPr/>
            <p:nvPr/>
          </p:nvSpPr>
          <p:spPr>
            <a:xfrm>
              <a:off x="5928776" y="2403577"/>
              <a:ext cx="1648551" cy="3430893"/>
            </a:xfrm>
            <a:prstGeom prst="rect">
              <a:avLst/>
            </a:prstGeom>
            <a:noFill/>
            <a:ln w="9525">
              <a:solidFill>
                <a:srgbClr val="001B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pic>
        <p:nvPicPr>
          <p:cNvPr id="19" name="Picture 18">
            <a:extLst>
              <a:ext uri="{FF2B5EF4-FFF2-40B4-BE49-F238E27FC236}">
                <a16:creationId xmlns:a16="http://schemas.microsoft.com/office/drawing/2014/main" id="{3B62D366-36EE-4B54-935D-3A511A30EBD5}"/>
              </a:ext>
            </a:extLst>
          </p:cNvPr>
          <p:cNvPicPr>
            <a:picLocks noChangeAspect="1"/>
          </p:cNvPicPr>
          <p:nvPr/>
        </p:nvPicPr>
        <p:blipFill rotWithShape="1">
          <a:blip r:embed="rId10">
            <a:extLst>
              <a:ext uri="{28A0092B-C50C-407E-A947-70E740481C1C}">
                <a14:useLocalDpi xmlns:a14="http://schemas.microsoft.com/office/drawing/2010/main" val="0"/>
              </a:ext>
            </a:extLst>
          </a:blip>
          <a:srcRect r="69114"/>
          <a:stretch/>
        </p:blipFill>
        <p:spPr>
          <a:xfrm>
            <a:off x="7202246" y="2092652"/>
            <a:ext cx="1213234" cy="808140"/>
          </a:xfrm>
          <a:prstGeom prst="rect">
            <a:avLst/>
          </a:prstGeom>
        </p:spPr>
      </p:pic>
      <p:pic>
        <p:nvPicPr>
          <p:cNvPr id="20" name="Picture 19">
            <a:extLst>
              <a:ext uri="{FF2B5EF4-FFF2-40B4-BE49-F238E27FC236}">
                <a16:creationId xmlns:a16="http://schemas.microsoft.com/office/drawing/2014/main" id="{99B9F169-5131-4B0B-A952-CCA56F85ACF9}"/>
              </a:ext>
            </a:extLst>
          </p:cNvPr>
          <p:cNvPicPr>
            <a:picLocks noChangeAspect="1"/>
          </p:cNvPicPr>
          <p:nvPr/>
        </p:nvPicPr>
        <p:blipFill rotWithShape="1">
          <a:blip r:embed="rId10">
            <a:extLst>
              <a:ext uri="{28A0092B-C50C-407E-A947-70E740481C1C}">
                <a14:useLocalDpi xmlns:a14="http://schemas.microsoft.com/office/drawing/2010/main" val="0"/>
              </a:ext>
            </a:extLst>
          </a:blip>
          <a:srcRect l="33623" r="31337"/>
          <a:stretch/>
        </p:blipFill>
        <p:spPr>
          <a:xfrm>
            <a:off x="7100403" y="4075708"/>
            <a:ext cx="1376413" cy="808140"/>
          </a:xfrm>
          <a:prstGeom prst="rect">
            <a:avLst/>
          </a:prstGeom>
        </p:spPr>
      </p:pic>
      <p:pic>
        <p:nvPicPr>
          <p:cNvPr id="21" name="Picture 20">
            <a:extLst>
              <a:ext uri="{FF2B5EF4-FFF2-40B4-BE49-F238E27FC236}">
                <a16:creationId xmlns:a16="http://schemas.microsoft.com/office/drawing/2014/main" id="{8C5AA85A-46EB-41C0-8F11-96E0531DD825}"/>
              </a:ext>
            </a:extLst>
          </p:cNvPr>
          <p:cNvPicPr>
            <a:picLocks noChangeAspect="1"/>
          </p:cNvPicPr>
          <p:nvPr/>
        </p:nvPicPr>
        <p:blipFill rotWithShape="1">
          <a:blip r:embed="rId10">
            <a:extLst>
              <a:ext uri="{28A0092B-C50C-407E-A947-70E740481C1C}">
                <a14:useLocalDpi xmlns:a14="http://schemas.microsoft.com/office/drawing/2010/main" val="0"/>
              </a:ext>
            </a:extLst>
          </a:blip>
          <a:srcRect l="69445"/>
          <a:stretch/>
        </p:blipFill>
        <p:spPr>
          <a:xfrm>
            <a:off x="7093396" y="3117917"/>
            <a:ext cx="1200232" cy="808140"/>
          </a:xfrm>
          <a:prstGeom prst="rect">
            <a:avLst/>
          </a:prstGeom>
        </p:spPr>
      </p:pic>
    </p:spTree>
    <p:extLst>
      <p:ext uri="{BB962C8B-B14F-4D97-AF65-F5344CB8AC3E}">
        <p14:creationId xmlns:p14="http://schemas.microsoft.com/office/powerpoint/2010/main" val="2873138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6"/>
          <a:stretch>
            <a:fillRect/>
          </a:stretch>
        </p:blipFill>
        <p:spPr>
          <a:xfrm>
            <a:off x="483943" y="6237972"/>
            <a:ext cx="1199863" cy="405000"/>
          </a:xfrm>
          <a:prstGeom prst="rect">
            <a:avLst/>
          </a:prstGeom>
        </p:spPr>
      </p:pic>
      <p:sp>
        <p:nvSpPr>
          <p:cNvPr id="12" name="Google Shape;591;p68"/>
          <p:cNvSpPr txBox="1">
            <a:spLocks noGrp="1"/>
          </p:cNvSpPr>
          <p:nvPr>
            <p:ph type="title"/>
          </p:nvPr>
        </p:nvSpPr>
        <p:spPr>
          <a:xfrm>
            <a:off x="442743" y="310354"/>
            <a:ext cx="8100000" cy="954882"/>
          </a:xfrm>
          <a:prstGeom prst="rect">
            <a:avLst/>
          </a:prstGeom>
          <a:noFill/>
          <a:ln>
            <a:noFill/>
          </a:ln>
        </p:spPr>
        <p:txBody>
          <a:bodyPr spcFirstLastPara="1" vert="horz" wrap="square" lIns="68569" tIns="34275" rIns="68569" bIns="34275" rtlCol="0" anchor="t" anchorCtr="0">
            <a:noAutofit/>
          </a:bodyPr>
          <a:lstStyle/>
          <a:p>
            <a:pPr>
              <a:lnSpc>
                <a:spcPct val="115000"/>
              </a:lnSpc>
              <a:spcBef>
                <a:spcPts val="0"/>
              </a:spcBef>
              <a:buClr>
                <a:schemeClr val="accent1"/>
              </a:buClr>
              <a:buSzPts val="2200"/>
            </a:pPr>
            <a:r>
              <a:rPr lang="fr-FR" sz="2800" b="1" dirty="0" err="1">
                <a:solidFill>
                  <a:srgbClr val="0C257C"/>
                </a:solidFill>
                <a:latin typeface="+mn-lt"/>
              </a:rPr>
              <a:t>Viscoelastic</a:t>
            </a:r>
            <a:r>
              <a:rPr lang="fr-FR" sz="2800" b="1" dirty="0">
                <a:solidFill>
                  <a:srgbClr val="0C257C"/>
                </a:solidFill>
                <a:latin typeface="+mn-lt"/>
              </a:rPr>
              <a:t> active </a:t>
            </a:r>
            <a:r>
              <a:rPr lang="fr-FR" sz="2800" b="1" dirty="0" err="1">
                <a:solidFill>
                  <a:srgbClr val="0C257C"/>
                </a:solidFill>
                <a:latin typeface="+mn-lt"/>
              </a:rPr>
              <a:t>edges</a:t>
            </a:r>
            <a:endParaRPr sz="2000" b="1" dirty="0">
              <a:solidFill>
                <a:srgbClr val="0C257C"/>
              </a:solidFill>
              <a:latin typeface="+mn-lt"/>
            </a:endParaRPr>
          </a:p>
        </p:txBody>
      </p:sp>
      <p:sp>
        <p:nvSpPr>
          <p:cNvPr id="9" name="Google Shape;589;p68"/>
          <p:cNvSpPr txBox="1">
            <a:spLocks noGrp="1"/>
          </p:cNvSpPr>
          <p:nvPr>
            <p:ph type="sldNum" sz="quarter" idx="12"/>
          </p:nvPr>
        </p:nvSpPr>
        <p:spPr>
          <a:xfrm>
            <a:off x="8289672" y="6453972"/>
            <a:ext cx="405000" cy="189000"/>
          </a:xfrm>
          <a:prstGeom prst="rect">
            <a:avLst/>
          </a:prstGeom>
          <a:noFill/>
          <a:ln>
            <a:noFill/>
          </a:ln>
        </p:spPr>
        <p:txBody>
          <a:bodyPr spcFirstLastPara="1" vert="horz" wrap="square" lIns="68569" tIns="34275" rIns="68569" bIns="34275" rtlCol="0" anchor="ctr" anchorCtr="0">
            <a:noAutofit/>
          </a:bodyPr>
          <a:lstStyle/>
          <a:p>
            <a:pPr>
              <a:lnSpc>
                <a:spcPct val="115000"/>
              </a:lnSpc>
            </a:pPr>
            <a:fld id="{00000000-1234-1234-1234-123412341234}" type="slidenum">
              <a:rPr lang="fr-FR" b="1">
                <a:solidFill>
                  <a:srgbClr val="0C257C"/>
                </a:solidFill>
              </a:rPr>
              <a:pPr>
                <a:lnSpc>
                  <a:spcPct val="115000"/>
                </a:lnSpc>
              </a:pPr>
              <a:t>4</a:t>
            </a:fld>
            <a:endParaRPr b="1" dirty="0">
              <a:solidFill>
                <a:srgbClr val="0C257C"/>
              </a:solidFill>
            </a:endParaRPr>
          </a:p>
        </p:txBody>
      </p:sp>
      <p:sp>
        <p:nvSpPr>
          <p:cNvPr id="11" name="Google Shape;590;p68"/>
          <p:cNvSpPr txBox="1">
            <a:spLocks/>
          </p:cNvSpPr>
          <p:nvPr/>
        </p:nvSpPr>
        <p:spPr>
          <a:xfrm>
            <a:off x="442743" y="1056842"/>
            <a:ext cx="5145535" cy="3803916"/>
          </a:xfrm>
          <a:prstGeom prst="rect">
            <a:avLst/>
          </a:prstGeom>
          <a:noFill/>
          <a:ln>
            <a:noFill/>
          </a:ln>
        </p:spPr>
        <p:txBody>
          <a:bodyPr spcFirstLastPara="1" wrap="square" lIns="81000" tIns="34275" rIns="68569" bIns="3427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spcBef>
                <a:spcPts val="0"/>
              </a:spcBef>
              <a:buClr>
                <a:schemeClr val="dk1"/>
              </a:buClr>
              <a:buSzPts val="1400"/>
            </a:pPr>
            <a:r>
              <a:rPr lang="en-US" sz="1400" dirty="0">
                <a:solidFill>
                  <a:srgbClr val="1C1C1C"/>
                </a:solidFill>
              </a:rPr>
              <a:t>Short-time elasticity</a:t>
            </a:r>
          </a:p>
          <a:p>
            <a:pPr>
              <a:lnSpc>
                <a:spcPct val="130000"/>
              </a:lnSpc>
              <a:spcBef>
                <a:spcPts val="0"/>
              </a:spcBef>
              <a:buClr>
                <a:schemeClr val="dk1"/>
              </a:buClr>
              <a:buSzPts val="1400"/>
            </a:pPr>
            <a:endParaRPr lang="en-US" sz="1400" dirty="0">
              <a:solidFill>
                <a:srgbClr val="1C1C1C"/>
              </a:solidFill>
            </a:endParaRPr>
          </a:p>
          <a:p>
            <a:pPr>
              <a:lnSpc>
                <a:spcPct val="130000"/>
              </a:lnSpc>
              <a:spcBef>
                <a:spcPts val="0"/>
              </a:spcBef>
              <a:buClr>
                <a:schemeClr val="dk1"/>
              </a:buClr>
              <a:buSzPts val="1400"/>
            </a:pPr>
            <a:endParaRPr lang="en-US" sz="1400" dirty="0">
              <a:solidFill>
                <a:srgbClr val="1C1C1C"/>
              </a:solidFill>
            </a:endParaRPr>
          </a:p>
          <a:p>
            <a:pPr>
              <a:lnSpc>
                <a:spcPct val="130000"/>
              </a:lnSpc>
              <a:spcBef>
                <a:spcPts val="0"/>
              </a:spcBef>
              <a:buClr>
                <a:schemeClr val="dk1"/>
              </a:buClr>
              <a:buSzPts val="1400"/>
            </a:pPr>
            <a:endParaRPr lang="en-US" sz="1400" dirty="0">
              <a:solidFill>
                <a:srgbClr val="1C1C1C"/>
              </a:solidFill>
            </a:endParaRPr>
          </a:p>
          <a:p>
            <a:pPr>
              <a:lnSpc>
                <a:spcPct val="130000"/>
              </a:lnSpc>
              <a:spcBef>
                <a:spcPts val="0"/>
              </a:spcBef>
              <a:buClr>
                <a:schemeClr val="dk1"/>
              </a:buClr>
              <a:buSzPts val="1400"/>
            </a:pPr>
            <a:r>
              <a:rPr lang="en-US" sz="1400" dirty="0">
                <a:solidFill>
                  <a:srgbClr val="1C1C1C"/>
                </a:solidFill>
              </a:rPr>
              <a:t>Long-time yielding and active contraction</a:t>
            </a:r>
          </a:p>
          <a:p>
            <a:pPr>
              <a:lnSpc>
                <a:spcPct val="130000"/>
              </a:lnSpc>
              <a:spcBef>
                <a:spcPts val="0"/>
              </a:spcBef>
              <a:buClr>
                <a:schemeClr val="dk1"/>
              </a:buClr>
              <a:buSzPts val="1400"/>
            </a:pPr>
            <a:endParaRPr lang="en-US" sz="1400" dirty="0">
              <a:solidFill>
                <a:srgbClr val="1C1C1C"/>
              </a:solidFill>
            </a:endParaRPr>
          </a:p>
          <a:p>
            <a:pPr>
              <a:lnSpc>
                <a:spcPct val="130000"/>
              </a:lnSpc>
              <a:spcBef>
                <a:spcPts val="0"/>
              </a:spcBef>
              <a:buClr>
                <a:schemeClr val="dk1"/>
              </a:buClr>
              <a:buSzPts val="1400"/>
            </a:pPr>
            <a:endParaRPr lang="en-US" sz="1400" dirty="0">
              <a:solidFill>
                <a:srgbClr val="1C1C1C"/>
              </a:solidFill>
            </a:endParaRPr>
          </a:p>
          <a:p>
            <a:pPr>
              <a:lnSpc>
                <a:spcPct val="130000"/>
              </a:lnSpc>
              <a:spcBef>
                <a:spcPts val="0"/>
              </a:spcBef>
              <a:buClr>
                <a:schemeClr val="dk1"/>
              </a:buClr>
              <a:buSzPts val="1400"/>
            </a:pPr>
            <a:endParaRPr lang="en-US" sz="1400" dirty="0">
              <a:solidFill>
                <a:srgbClr val="1C1C1C"/>
              </a:solidFill>
            </a:endParaRPr>
          </a:p>
          <a:p>
            <a:pPr marL="0" indent="0">
              <a:lnSpc>
                <a:spcPct val="130000"/>
              </a:lnSpc>
              <a:spcBef>
                <a:spcPts val="0"/>
              </a:spcBef>
              <a:buClr>
                <a:schemeClr val="dk1"/>
              </a:buClr>
              <a:buSzPts val="1400"/>
              <a:buNone/>
            </a:pPr>
            <a:endParaRPr lang="en-US" sz="1400" dirty="0">
              <a:solidFill>
                <a:srgbClr val="1C1C1C"/>
              </a:solidFill>
            </a:endParaRPr>
          </a:p>
          <a:p>
            <a:pPr>
              <a:lnSpc>
                <a:spcPct val="130000"/>
              </a:lnSpc>
              <a:spcBef>
                <a:spcPts val="0"/>
              </a:spcBef>
              <a:buClr>
                <a:schemeClr val="dk1"/>
              </a:buClr>
              <a:buSzPts val="1400"/>
            </a:pPr>
            <a:r>
              <a:rPr lang="en-US" sz="1400" dirty="0">
                <a:solidFill>
                  <a:srgbClr val="1C1C1C"/>
                </a:solidFill>
              </a:rPr>
              <a:t>Myosin kinetics</a:t>
            </a:r>
          </a:p>
          <a:p>
            <a:pPr>
              <a:lnSpc>
                <a:spcPct val="130000"/>
              </a:lnSpc>
              <a:spcBef>
                <a:spcPts val="0"/>
              </a:spcBef>
              <a:buClr>
                <a:schemeClr val="dk1"/>
              </a:buClr>
              <a:buSzPts val="1400"/>
            </a:pPr>
            <a:endParaRPr lang="en-US" sz="1400" dirty="0">
              <a:solidFill>
                <a:srgbClr val="1C1C1C"/>
              </a:solidFill>
            </a:endParaRPr>
          </a:p>
          <a:p>
            <a:pPr>
              <a:lnSpc>
                <a:spcPct val="130000"/>
              </a:lnSpc>
              <a:spcBef>
                <a:spcPts val="0"/>
              </a:spcBef>
              <a:buClr>
                <a:schemeClr val="dk1"/>
              </a:buClr>
              <a:buSzPts val="1400"/>
            </a:pPr>
            <a:endParaRPr lang="en-US" sz="1400" dirty="0">
              <a:solidFill>
                <a:srgbClr val="1C1C1C"/>
              </a:solidFill>
            </a:endParaRPr>
          </a:p>
          <a:p>
            <a:pPr>
              <a:lnSpc>
                <a:spcPct val="130000"/>
              </a:lnSpc>
              <a:spcBef>
                <a:spcPts val="0"/>
              </a:spcBef>
              <a:buClr>
                <a:schemeClr val="dk1"/>
              </a:buClr>
              <a:buSzPts val="1400"/>
            </a:pPr>
            <a:endParaRPr lang="en-US" sz="1400" dirty="0">
              <a:solidFill>
                <a:srgbClr val="1C1C1C"/>
              </a:solidFill>
            </a:endParaRPr>
          </a:p>
          <a:p>
            <a:pPr>
              <a:lnSpc>
                <a:spcPct val="130000"/>
              </a:lnSpc>
              <a:spcBef>
                <a:spcPts val="0"/>
              </a:spcBef>
              <a:buClr>
                <a:schemeClr val="dk1"/>
              </a:buClr>
              <a:buSzPts val="1400"/>
            </a:pPr>
            <a:endParaRPr lang="en-US" sz="1400" dirty="0">
              <a:solidFill>
                <a:srgbClr val="1C1C1C"/>
              </a:solidFill>
            </a:endParaRPr>
          </a:p>
        </p:txBody>
      </p:sp>
      <p:pic>
        <p:nvPicPr>
          <p:cNvPr id="22" name="Picture 21" descr="\documentclass{article}&#10;\usepackage{amsmath}&#10;\pagestyle{empty}&#10;\begin{document}&#10;&#10;\begin{equation*}&#10;F = \frac{k(l - l_0)}{l_0}&#10;\end{equation*}&#10;&#10;&#10;\end{document}" title="IguanaTex Bitmap Display">
            <a:extLst>
              <a:ext uri="{FF2B5EF4-FFF2-40B4-BE49-F238E27FC236}">
                <a16:creationId xmlns:a16="http://schemas.microsoft.com/office/drawing/2014/main" id="{5A5CD6D5-7E95-4D1F-9456-2B72F9B36DFA}"/>
              </a:ext>
            </a:extLst>
          </p:cNvPr>
          <p:cNvPicPr>
            <a:picLocks noChangeAspect="1"/>
          </p:cNvPicPr>
          <p:nvPr>
            <p:custDataLst>
              <p:tags r:id="rId1"/>
            </p:custDataLst>
          </p:nvPr>
        </p:nvPicPr>
        <p:blipFill>
          <a:blip r:embed="rId7" cstate="screen">
            <a:extLst>
              <a:ext uri="{28A0092B-C50C-407E-A947-70E740481C1C}">
                <a14:useLocalDpi xmlns:a14="http://schemas.microsoft.com/office/drawing/2010/main" val="0"/>
              </a:ext>
            </a:extLst>
          </a:blip>
          <a:stretch>
            <a:fillRect/>
          </a:stretch>
        </p:blipFill>
        <p:spPr>
          <a:xfrm>
            <a:off x="2039513" y="1533373"/>
            <a:ext cx="1177600" cy="460800"/>
          </a:xfrm>
          <a:prstGeom prst="rect">
            <a:avLst/>
          </a:prstGeom>
        </p:spPr>
      </p:pic>
      <p:pic>
        <p:nvPicPr>
          <p:cNvPr id="23" name="Picture 22" descr="\documentclass{article}&#10;\usepackage{amsmath}&#10;\pagestyle{empty}&#10;\begin{document}&#10;&#10;\begin{equation*}&#10;\frac{\dot{l_0}}{l_0} = w(F, m) = F - m&#10;\end{equation*}&#10;&#10;&#10;\end{document}" title="IguanaTex Bitmap Display">
            <a:extLst>
              <a:ext uri="{FF2B5EF4-FFF2-40B4-BE49-F238E27FC236}">
                <a16:creationId xmlns:a16="http://schemas.microsoft.com/office/drawing/2014/main" id="{CB45FBEE-878D-416C-AC85-6ADAF34BE27A}"/>
              </a:ext>
            </a:extLst>
          </p:cNvPr>
          <p:cNvPicPr>
            <a:picLocks noChangeAspect="1"/>
          </p:cNvPicPr>
          <p:nvPr>
            <p:custDataLst>
              <p:tags r:id="rId2"/>
            </p:custDataLst>
          </p:nvPr>
        </p:nvPicPr>
        <p:blipFill>
          <a:blip r:embed="rId8" cstate="screen">
            <a:extLst>
              <a:ext uri="{28A0092B-C50C-407E-A947-70E740481C1C}">
                <a14:useLocalDpi xmlns:a14="http://schemas.microsoft.com/office/drawing/2010/main" val="0"/>
              </a:ext>
            </a:extLst>
          </a:blip>
          <a:stretch>
            <a:fillRect/>
          </a:stretch>
        </p:blipFill>
        <p:spPr>
          <a:xfrm>
            <a:off x="2032402" y="2726011"/>
            <a:ext cx="2004115" cy="497371"/>
          </a:xfrm>
          <a:prstGeom prst="rect">
            <a:avLst/>
          </a:prstGeom>
        </p:spPr>
      </p:pic>
      <p:pic>
        <p:nvPicPr>
          <p:cNvPr id="24" name="Picture 23" descr="\documentclass{article}&#10;\usepackage{amsmath}&#10;\pagestyle{empty}&#10;\begin{document}&#10;&#10;\begin{equation*}&#10;\frac{d}{dt}(ml_0) = \left[ f(F) + \xi\left(\frac{l}{l^*} - 1\right) - m \right]l_0&#10;\end{equation*}&#10;&#10;&#10;\end{document}" title="IguanaTex Bitmap Display">
            <a:extLst>
              <a:ext uri="{FF2B5EF4-FFF2-40B4-BE49-F238E27FC236}">
                <a16:creationId xmlns:a16="http://schemas.microsoft.com/office/drawing/2014/main" id="{83E90000-CDFF-4FF1-BFC3-1ABA6E098E88}"/>
              </a:ext>
            </a:extLst>
          </p:cNvPr>
          <p:cNvPicPr>
            <a:picLocks noChangeAspect="1"/>
          </p:cNvPicPr>
          <p:nvPr>
            <p:custDataLst>
              <p:tags r:id="rId3"/>
            </p:custDataLst>
          </p:nvPr>
        </p:nvPicPr>
        <p:blipFill>
          <a:blip r:embed="rId9" cstate="screen">
            <a:extLst>
              <a:ext uri="{28A0092B-C50C-407E-A947-70E740481C1C}">
                <a14:useLocalDpi xmlns:a14="http://schemas.microsoft.com/office/drawing/2010/main" val="0"/>
              </a:ext>
            </a:extLst>
          </a:blip>
          <a:stretch>
            <a:fillRect/>
          </a:stretch>
        </p:blipFill>
        <p:spPr>
          <a:xfrm>
            <a:off x="1434919" y="4230936"/>
            <a:ext cx="3432838" cy="487619"/>
          </a:xfrm>
          <a:prstGeom prst="rect">
            <a:avLst/>
          </a:prstGeom>
        </p:spPr>
      </p:pic>
      <p:sp>
        <p:nvSpPr>
          <p:cNvPr id="25" name="TextBox 24">
            <a:extLst>
              <a:ext uri="{FF2B5EF4-FFF2-40B4-BE49-F238E27FC236}">
                <a16:creationId xmlns:a16="http://schemas.microsoft.com/office/drawing/2014/main" id="{BFD37760-76B9-47D8-8AC8-17D043A97D19}"/>
              </a:ext>
            </a:extLst>
          </p:cNvPr>
          <p:cNvSpPr txBox="1"/>
          <p:nvPr/>
        </p:nvSpPr>
        <p:spPr>
          <a:xfrm>
            <a:off x="1576655" y="3917520"/>
            <a:ext cx="2107574" cy="307777"/>
          </a:xfrm>
          <a:prstGeom prst="rect">
            <a:avLst/>
          </a:prstGeom>
          <a:noFill/>
        </p:spPr>
        <p:txBody>
          <a:bodyPr wrap="square" rtlCol="0">
            <a:spAutoFit/>
          </a:bodyPr>
          <a:lstStyle/>
          <a:p>
            <a:pPr>
              <a:spcBef>
                <a:spcPts val="600"/>
              </a:spcBef>
            </a:pPr>
            <a:r>
              <a:rPr lang="en-CA" sz="1400" dirty="0">
                <a:solidFill>
                  <a:schemeClr val="accent5"/>
                </a:solidFill>
                <a:latin typeface="Calibri Light" panose="020F0302020204030204" pitchFamily="34" charset="0"/>
                <a:cs typeface="Calibri Light" panose="020F0302020204030204" pitchFamily="34" charset="0"/>
              </a:rPr>
              <a:t>mechanical feedback</a:t>
            </a:r>
          </a:p>
        </p:txBody>
      </p:sp>
      <p:sp>
        <p:nvSpPr>
          <p:cNvPr id="26" name="TextBox 25">
            <a:extLst>
              <a:ext uri="{FF2B5EF4-FFF2-40B4-BE49-F238E27FC236}">
                <a16:creationId xmlns:a16="http://schemas.microsoft.com/office/drawing/2014/main" id="{76CA51EF-329D-4414-B3DA-B674E5DA601E}"/>
              </a:ext>
            </a:extLst>
          </p:cNvPr>
          <p:cNvSpPr txBox="1"/>
          <p:nvPr/>
        </p:nvSpPr>
        <p:spPr>
          <a:xfrm>
            <a:off x="3921770" y="3917520"/>
            <a:ext cx="1549923" cy="307777"/>
          </a:xfrm>
          <a:prstGeom prst="rect">
            <a:avLst/>
          </a:prstGeom>
          <a:noFill/>
        </p:spPr>
        <p:txBody>
          <a:bodyPr wrap="square" rtlCol="0">
            <a:spAutoFit/>
          </a:bodyPr>
          <a:lstStyle/>
          <a:p>
            <a:pPr>
              <a:spcBef>
                <a:spcPts val="600"/>
              </a:spcBef>
            </a:pPr>
            <a:r>
              <a:rPr lang="en-CA" sz="1400" dirty="0">
                <a:solidFill>
                  <a:schemeClr val="accent5"/>
                </a:solidFill>
                <a:latin typeface="Calibri Light" panose="020F0302020204030204" pitchFamily="34" charset="0"/>
                <a:cs typeface="Calibri Light" panose="020F0302020204030204" pitchFamily="34" charset="0"/>
              </a:rPr>
              <a:t>detachment</a:t>
            </a:r>
          </a:p>
        </p:txBody>
      </p:sp>
      <p:sp>
        <p:nvSpPr>
          <p:cNvPr id="27" name="TextBox 26">
            <a:extLst>
              <a:ext uri="{FF2B5EF4-FFF2-40B4-BE49-F238E27FC236}">
                <a16:creationId xmlns:a16="http://schemas.microsoft.com/office/drawing/2014/main" id="{D1207E4D-A487-4148-9410-BD64378002A5}"/>
              </a:ext>
            </a:extLst>
          </p:cNvPr>
          <p:cNvSpPr txBox="1"/>
          <p:nvPr/>
        </p:nvSpPr>
        <p:spPr>
          <a:xfrm>
            <a:off x="3078677" y="2539757"/>
            <a:ext cx="821734" cy="307777"/>
          </a:xfrm>
          <a:prstGeom prst="rect">
            <a:avLst/>
          </a:prstGeom>
          <a:noFill/>
        </p:spPr>
        <p:txBody>
          <a:bodyPr wrap="square" rtlCol="0">
            <a:spAutoFit/>
          </a:bodyPr>
          <a:lstStyle/>
          <a:p>
            <a:pPr>
              <a:spcBef>
                <a:spcPts val="600"/>
              </a:spcBef>
            </a:pPr>
            <a:r>
              <a:rPr lang="en-CA" sz="1400" dirty="0">
                <a:solidFill>
                  <a:schemeClr val="accent5"/>
                </a:solidFill>
                <a:latin typeface="Calibri Light" panose="020F0302020204030204" pitchFamily="34" charset="0"/>
                <a:cs typeface="Calibri Light" panose="020F0302020204030204" pitchFamily="34" charset="0"/>
              </a:rPr>
              <a:t>yielding</a:t>
            </a:r>
          </a:p>
        </p:txBody>
      </p:sp>
      <p:sp>
        <p:nvSpPr>
          <p:cNvPr id="28" name="TextBox 27">
            <a:extLst>
              <a:ext uri="{FF2B5EF4-FFF2-40B4-BE49-F238E27FC236}">
                <a16:creationId xmlns:a16="http://schemas.microsoft.com/office/drawing/2014/main" id="{B725419E-B266-41B0-AF29-6837FB931282}"/>
              </a:ext>
            </a:extLst>
          </p:cNvPr>
          <p:cNvSpPr txBox="1"/>
          <p:nvPr/>
        </p:nvSpPr>
        <p:spPr>
          <a:xfrm>
            <a:off x="3684229" y="3050407"/>
            <a:ext cx="1787464" cy="307777"/>
          </a:xfrm>
          <a:prstGeom prst="rect">
            <a:avLst/>
          </a:prstGeom>
          <a:noFill/>
        </p:spPr>
        <p:txBody>
          <a:bodyPr wrap="square" rtlCol="0">
            <a:spAutoFit/>
          </a:bodyPr>
          <a:lstStyle/>
          <a:p>
            <a:pPr>
              <a:spcBef>
                <a:spcPts val="600"/>
              </a:spcBef>
            </a:pPr>
            <a:r>
              <a:rPr lang="en-CA" sz="1400" dirty="0">
                <a:solidFill>
                  <a:schemeClr val="accent5"/>
                </a:solidFill>
                <a:latin typeface="Calibri Light" panose="020F0302020204030204" pitchFamily="34" charset="0"/>
                <a:cs typeface="Calibri Light" panose="020F0302020204030204" pitchFamily="34" charset="0"/>
              </a:rPr>
              <a:t>active contraction</a:t>
            </a:r>
          </a:p>
        </p:txBody>
      </p:sp>
      <p:sp>
        <p:nvSpPr>
          <p:cNvPr id="45" name="TextBox 44">
            <a:extLst>
              <a:ext uri="{FF2B5EF4-FFF2-40B4-BE49-F238E27FC236}">
                <a16:creationId xmlns:a16="http://schemas.microsoft.com/office/drawing/2014/main" id="{EB0D830B-3782-4C6D-B389-1D2CFD643C8D}"/>
              </a:ext>
            </a:extLst>
          </p:cNvPr>
          <p:cNvSpPr txBox="1"/>
          <p:nvPr/>
        </p:nvSpPr>
        <p:spPr>
          <a:xfrm>
            <a:off x="3188020" y="4897590"/>
            <a:ext cx="1778616" cy="307777"/>
          </a:xfrm>
          <a:prstGeom prst="rect">
            <a:avLst/>
          </a:prstGeom>
          <a:noFill/>
        </p:spPr>
        <p:txBody>
          <a:bodyPr wrap="square" rtlCol="0">
            <a:spAutoFit/>
          </a:bodyPr>
          <a:lstStyle/>
          <a:p>
            <a:pPr>
              <a:spcBef>
                <a:spcPts val="600"/>
              </a:spcBef>
            </a:pPr>
            <a:r>
              <a:rPr lang="en-CA" sz="1400" dirty="0">
                <a:solidFill>
                  <a:schemeClr val="accent5"/>
                </a:solidFill>
                <a:latin typeface="Calibri Light" panose="020F0302020204030204" pitchFamily="34" charset="0"/>
                <a:cs typeface="Calibri Light" panose="020F0302020204030204" pitchFamily="34" charset="0"/>
              </a:rPr>
              <a:t>preferred length</a:t>
            </a:r>
          </a:p>
        </p:txBody>
      </p:sp>
      <p:cxnSp>
        <p:nvCxnSpPr>
          <p:cNvPr id="46" name="Straight Arrow Connector 45">
            <a:extLst>
              <a:ext uri="{FF2B5EF4-FFF2-40B4-BE49-F238E27FC236}">
                <a16:creationId xmlns:a16="http://schemas.microsoft.com/office/drawing/2014/main" id="{1B1F3D22-7CDC-476B-BD9C-196A63E2B904}"/>
              </a:ext>
            </a:extLst>
          </p:cNvPr>
          <p:cNvCxnSpPr>
            <a:cxnSpLocks/>
            <a:stCxn id="45" idx="0"/>
          </p:cNvCxnSpPr>
          <p:nvPr/>
        </p:nvCxnSpPr>
        <p:spPr>
          <a:xfrm flipH="1" flipV="1">
            <a:off x="3586166" y="4697922"/>
            <a:ext cx="491162" cy="199668"/>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27448D5E-178F-4ECE-BEEA-E204F2958440}"/>
              </a:ext>
            </a:extLst>
          </p:cNvPr>
          <p:cNvGrpSpPr/>
          <p:nvPr/>
        </p:nvGrpSpPr>
        <p:grpSpPr>
          <a:xfrm>
            <a:off x="7300830" y="1621654"/>
            <a:ext cx="691693" cy="724388"/>
            <a:chOff x="5952067" y="1907013"/>
            <a:chExt cx="975499" cy="1021609"/>
          </a:xfrm>
        </p:grpSpPr>
        <p:sp>
          <p:nvSpPr>
            <p:cNvPr id="48" name="Cube 47">
              <a:extLst>
                <a:ext uri="{FF2B5EF4-FFF2-40B4-BE49-F238E27FC236}">
                  <a16:creationId xmlns:a16="http://schemas.microsoft.com/office/drawing/2014/main" id="{C0CE33F9-1915-4094-A166-5BF2E426A0C4}"/>
                </a:ext>
              </a:extLst>
            </p:cNvPr>
            <p:cNvSpPr/>
            <p:nvPr/>
          </p:nvSpPr>
          <p:spPr>
            <a:xfrm>
              <a:off x="6116225" y="2065898"/>
              <a:ext cx="683449" cy="703839"/>
            </a:xfrm>
            <a:prstGeom prst="cube">
              <a:avLst>
                <a:gd name="adj" fmla="val 81933"/>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cxnSp>
          <p:nvCxnSpPr>
            <p:cNvPr id="49" name="Straight Arrow Connector 48">
              <a:extLst>
                <a:ext uri="{FF2B5EF4-FFF2-40B4-BE49-F238E27FC236}">
                  <a16:creationId xmlns:a16="http://schemas.microsoft.com/office/drawing/2014/main" id="{8C1BFF94-C14F-4F10-A5DC-A974E8B840EE}"/>
                </a:ext>
              </a:extLst>
            </p:cNvPr>
            <p:cNvCxnSpPr>
              <a:cxnSpLocks/>
            </p:cNvCxnSpPr>
            <p:nvPr/>
          </p:nvCxnSpPr>
          <p:spPr>
            <a:xfrm flipH="1">
              <a:off x="5952067" y="2677018"/>
              <a:ext cx="223425" cy="25160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0" name="Straight Arrow Connector 49">
              <a:extLst>
                <a:ext uri="{FF2B5EF4-FFF2-40B4-BE49-F238E27FC236}">
                  <a16:creationId xmlns:a16="http://schemas.microsoft.com/office/drawing/2014/main" id="{C1D12476-E986-44D0-9F61-9DA23F204CC9}"/>
                </a:ext>
              </a:extLst>
            </p:cNvPr>
            <p:cNvCxnSpPr>
              <a:cxnSpLocks/>
            </p:cNvCxnSpPr>
            <p:nvPr/>
          </p:nvCxnSpPr>
          <p:spPr>
            <a:xfrm flipV="1">
              <a:off x="6762829" y="1907013"/>
              <a:ext cx="164737" cy="1855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51" name="Group 50">
            <a:extLst>
              <a:ext uri="{FF2B5EF4-FFF2-40B4-BE49-F238E27FC236}">
                <a16:creationId xmlns:a16="http://schemas.microsoft.com/office/drawing/2014/main" id="{438C64D7-7092-4347-868C-85ED32560B8D}"/>
              </a:ext>
            </a:extLst>
          </p:cNvPr>
          <p:cNvGrpSpPr/>
          <p:nvPr/>
        </p:nvGrpSpPr>
        <p:grpSpPr>
          <a:xfrm>
            <a:off x="6056539" y="1540257"/>
            <a:ext cx="976039" cy="942384"/>
            <a:chOff x="5864563" y="3429000"/>
            <a:chExt cx="1622087" cy="1566154"/>
          </a:xfrm>
        </p:grpSpPr>
        <p:sp>
          <p:nvSpPr>
            <p:cNvPr id="52" name="Hexagon 51">
              <a:extLst>
                <a:ext uri="{FF2B5EF4-FFF2-40B4-BE49-F238E27FC236}">
                  <a16:creationId xmlns:a16="http://schemas.microsoft.com/office/drawing/2014/main" id="{1F87A4D2-7A17-4D89-8A4B-BC0F5F037FFB}"/>
                </a:ext>
              </a:extLst>
            </p:cNvPr>
            <p:cNvSpPr/>
            <p:nvPr/>
          </p:nvSpPr>
          <p:spPr>
            <a:xfrm>
              <a:off x="5865779" y="3429000"/>
              <a:ext cx="908369" cy="783077"/>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3" name="Hexagon 52">
              <a:extLst>
                <a:ext uri="{FF2B5EF4-FFF2-40B4-BE49-F238E27FC236}">
                  <a16:creationId xmlns:a16="http://schemas.microsoft.com/office/drawing/2014/main" id="{1D04CCAD-53F5-4E35-B5F5-4543460630AB}"/>
                </a:ext>
              </a:extLst>
            </p:cNvPr>
            <p:cNvSpPr/>
            <p:nvPr/>
          </p:nvSpPr>
          <p:spPr>
            <a:xfrm>
              <a:off x="5864563" y="4212077"/>
              <a:ext cx="908369" cy="783077"/>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4" name="Hexagon 53">
              <a:extLst>
                <a:ext uri="{FF2B5EF4-FFF2-40B4-BE49-F238E27FC236}">
                  <a16:creationId xmlns:a16="http://schemas.microsoft.com/office/drawing/2014/main" id="{4110222E-EEF8-4E1B-846E-478CF469246A}"/>
                </a:ext>
              </a:extLst>
            </p:cNvPr>
            <p:cNvSpPr/>
            <p:nvPr/>
          </p:nvSpPr>
          <p:spPr>
            <a:xfrm>
              <a:off x="6578281" y="3820538"/>
              <a:ext cx="908369" cy="783077"/>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55" name="Group 54">
            <a:extLst>
              <a:ext uri="{FF2B5EF4-FFF2-40B4-BE49-F238E27FC236}">
                <a16:creationId xmlns:a16="http://schemas.microsoft.com/office/drawing/2014/main" id="{A3E09BA3-D2BB-4830-A49B-E91B56F4E035}"/>
              </a:ext>
            </a:extLst>
          </p:cNvPr>
          <p:cNvGrpSpPr/>
          <p:nvPr/>
        </p:nvGrpSpPr>
        <p:grpSpPr>
          <a:xfrm>
            <a:off x="6056539" y="3223382"/>
            <a:ext cx="1948461" cy="2200226"/>
            <a:chOff x="6273510" y="3770615"/>
            <a:chExt cx="1948461" cy="2200226"/>
          </a:xfrm>
        </p:grpSpPr>
        <p:pic>
          <p:nvPicPr>
            <p:cNvPr id="56" name="Picture 55">
              <a:extLst>
                <a:ext uri="{FF2B5EF4-FFF2-40B4-BE49-F238E27FC236}">
                  <a16:creationId xmlns:a16="http://schemas.microsoft.com/office/drawing/2014/main" id="{F111D13C-FBE6-4B8E-B286-884066B57230}"/>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6273510" y="3770615"/>
              <a:ext cx="1948461" cy="1948461"/>
            </a:xfrm>
            <a:prstGeom prst="rect">
              <a:avLst/>
            </a:prstGeom>
          </p:spPr>
        </p:pic>
        <p:sp>
          <p:nvSpPr>
            <p:cNvPr id="57" name="TextBox 56">
              <a:extLst>
                <a:ext uri="{FF2B5EF4-FFF2-40B4-BE49-F238E27FC236}">
                  <a16:creationId xmlns:a16="http://schemas.microsoft.com/office/drawing/2014/main" id="{D9F65550-A676-45ED-9176-AFD08D070291}"/>
                </a:ext>
              </a:extLst>
            </p:cNvPr>
            <p:cNvSpPr txBox="1"/>
            <p:nvPr/>
          </p:nvSpPr>
          <p:spPr>
            <a:xfrm>
              <a:off x="6786838" y="4460383"/>
              <a:ext cx="475188" cy="307777"/>
            </a:xfrm>
            <a:prstGeom prst="rect">
              <a:avLst/>
            </a:prstGeom>
            <a:noFill/>
          </p:spPr>
          <p:txBody>
            <a:bodyPr wrap="square" rtlCol="0">
              <a:spAutoFit/>
            </a:bodyPr>
            <a:lstStyle/>
            <a:p>
              <a:pPr>
                <a:spcBef>
                  <a:spcPts val="600"/>
                </a:spcBef>
              </a:pPr>
              <a:r>
                <a:rPr lang="en-CA" sz="1400" i="1" dirty="0">
                  <a:latin typeface="Times New Roman" panose="02020603050405020304" pitchFamily="18" charset="0"/>
                  <a:cs typeface="Times New Roman" panose="02020603050405020304" pitchFamily="18" charset="0"/>
                </a:rPr>
                <a:t>f</a:t>
              </a:r>
              <a:r>
                <a:rPr lang="en-CA" sz="1400" dirty="0">
                  <a:latin typeface="Times New Roman" panose="02020603050405020304" pitchFamily="18" charset="0"/>
                  <a:cs typeface="Times New Roman" panose="02020603050405020304" pitchFamily="18" charset="0"/>
                </a:rPr>
                <a:t>(</a:t>
              </a:r>
              <a:r>
                <a:rPr lang="en-CA" sz="1400" i="1" dirty="0">
                  <a:latin typeface="Times New Roman" panose="02020603050405020304" pitchFamily="18" charset="0"/>
                  <a:cs typeface="Times New Roman" panose="02020603050405020304" pitchFamily="18" charset="0"/>
                </a:rPr>
                <a:t>F</a:t>
              </a:r>
              <a:r>
                <a:rPr lang="en-CA" sz="1400" dirty="0">
                  <a:latin typeface="Times New Roman" panose="02020603050405020304" pitchFamily="18" charset="0"/>
                  <a:cs typeface="Times New Roman" panose="02020603050405020304" pitchFamily="18" charset="0"/>
                </a:rPr>
                <a:t>)</a:t>
              </a:r>
            </a:p>
          </p:txBody>
        </p:sp>
        <p:sp>
          <p:nvSpPr>
            <p:cNvPr id="58" name="TextBox 57">
              <a:extLst>
                <a:ext uri="{FF2B5EF4-FFF2-40B4-BE49-F238E27FC236}">
                  <a16:creationId xmlns:a16="http://schemas.microsoft.com/office/drawing/2014/main" id="{73AB1750-2C13-48F5-80CD-2788ADED5116}"/>
                </a:ext>
              </a:extLst>
            </p:cNvPr>
            <p:cNvSpPr txBox="1"/>
            <p:nvPr/>
          </p:nvSpPr>
          <p:spPr>
            <a:xfrm>
              <a:off x="7171489" y="5663064"/>
              <a:ext cx="475188" cy="307777"/>
            </a:xfrm>
            <a:prstGeom prst="rect">
              <a:avLst/>
            </a:prstGeom>
            <a:noFill/>
          </p:spPr>
          <p:txBody>
            <a:bodyPr wrap="square" rtlCol="0">
              <a:spAutoFit/>
            </a:bodyPr>
            <a:lstStyle/>
            <a:p>
              <a:pPr>
                <a:spcBef>
                  <a:spcPts val="600"/>
                </a:spcBef>
              </a:pPr>
              <a:r>
                <a:rPr lang="en-CA" sz="1400" i="1" dirty="0">
                  <a:latin typeface="Times New Roman" panose="02020603050405020304" pitchFamily="18" charset="0"/>
                  <a:cs typeface="Times New Roman" panose="02020603050405020304" pitchFamily="18" charset="0"/>
                </a:rPr>
                <a:t>F</a:t>
              </a:r>
              <a:endParaRPr lang="en-CA" sz="1400" dirty="0">
                <a:latin typeface="Times New Roman" panose="02020603050405020304" pitchFamily="18" charset="0"/>
                <a:cs typeface="Times New Roman" panose="02020603050405020304" pitchFamily="18" charset="0"/>
              </a:endParaRPr>
            </a:p>
          </p:txBody>
        </p:sp>
      </p:grpSp>
      <p:sp>
        <p:nvSpPr>
          <p:cNvPr id="59" name="TextBox 58">
            <a:extLst>
              <a:ext uri="{FF2B5EF4-FFF2-40B4-BE49-F238E27FC236}">
                <a16:creationId xmlns:a16="http://schemas.microsoft.com/office/drawing/2014/main" id="{5730BC82-1584-43E3-8953-A4F23DDA9537}"/>
              </a:ext>
            </a:extLst>
          </p:cNvPr>
          <p:cNvSpPr txBox="1"/>
          <p:nvPr/>
        </p:nvSpPr>
        <p:spPr>
          <a:xfrm>
            <a:off x="7261821" y="2287082"/>
            <a:ext cx="475188" cy="307777"/>
          </a:xfrm>
          <a:prstGeom prst="rect">
            <a:avLst/>
          </a:prstGeom>
          <a:noFill/>
        </p:spPr>
        <p:txBody>
          <a:bodyPr wrap="square" rtlCol="0">
            <a:spAutoFit/>
          </a:bodyPr>
          <a:lstStyle/>
          <a:p>
            <a:pPr>
              <a:spcBef>
                <a:spcPts val="600"/>
              </a:spcBef>
            </a:pPr>
            <a:r>
              <a:rPr lang="en-CA" sz="1400" i="1" dirty="0">
                <a:latin typeface="Times New Roman" panose="02020603050405020304" pitchFamily="18" charset="0"/>
                <a:cs typeface="Times New Roman" panose="02020603050405020304" pitchFamily="18" charset="0"/>
              </a:rPr>
              <a:t>F</a:t>
            </a:r>
            <a:endParaRPr lang="en-CA" sz="1400" dirty="0">
              <a:latin typeface="Times New Roman" panose="02020603050405020304" pitchFamily="18" charset="0"/>
              <a:cs typeface="Times New Roman" panose="02020603050405020304" pitchFamily="18" charset="0"/>
            </a:endParaRPr>
          </a:p>
        </p:txBody>
      </p:sp>
      <p:sp>
        <p:nvSpPr>
          <p:cNvPr id="60" name="TextBox 59">
            <a:extLst>
              <a:ext uri="{FF2B5EF4-FFF2-40B4-BE49-F238E27FC236}">
                <a16:creationId xmlns:a16="http://schemas.microsoft.com/office/drawing/2014/main" id="{06B85997-DF64-4FCD-BCCE-D2D321746A0A}"/>
              </a:ext>
            </a:extLst>
          </p:cNvPr>
          <p:cNvSpPr txBox="1"/>
          <p:nvPr/>
        </p:nvSpPr>
        <p:spPr>
          <a:xfrm>
            <a:off x="7737009" y="1386960"/>
            <a:ext cx="475188" cy="307777"/>
          </a:xfrm>
          <a:prstGeom prst="rect">
            <a:avLst/>
          </a:prstGeom>
          <a:noFill/>
        </p:spPr>
        <p:txBody>
          <a:bodyPr wrap="square" rtlCol="0">
            <a:spAutoFit/>
          </a:bodyPr>
          <a:lstStyle/>
          <a:p>
            <a:pPr>
              <a:spcBef>
                <a:spcPts val="600"/>
              </a:spcBef>
            </a:pPr>
            <a:r>
              <a:rPr lang="en-CA" sz="1400" i="1" dirty="0">
                <a:latin typeface="Times New Roman" panose="02020603050405020304" pitchFamily="18" charset="0"/>
                <a:cs typeface="Times New Roman" panose="02020603050405020304" pitchFamily="18" charset="0"/>
              </a:rPr>
              <a:t>F</a:t>
            </a:r>
            <a:endParaRPr lang="en-CA" sz="1400" dirty="0">
              <a:latin typeface="Times New Roman" panose="02020603050405020304" pitchFamily="18" charset="0"/>
              <a:cs typeface="Times New Roman" panose="02020603050405020304" pitchFamily="18" charset="0"/>
            </a:endParaRPr>
          </a:p>
        </p:txBody>
      </p:sp>
      <p:sp>
        <p:nvSpPr>
          <p:cNvPr id="61" name="TextBox 60">
            <a:extLst>
              <a:ext uri="{FF2B5EF4-FFF2-40B4-BE49-F238E27FC236}">
                <a16:creationId xmlns:a16="http://schemas.microsoft.com/office/drawing/2014/main" id="{E81DA315-492E-436F-A540-C99F1618FDE9}"/>
              </a:ext>
            </a:extLst>
          </p:cNvPr>
          <p:cNvSpPr txBox="1"/>
          <p:nvPr/>
        </p:nvSpPr>
        <p:spPr>
          <a:xfrm>
            <a:off x="7091608" y="3322379"/>
            <a:ext cx="1258579" cy="307777"/>
          </a:xfrm>
          <a:prstGeom prst="rect">
            <a:avLst/>
          </a:prstGeom>
          <a:noFill/>
        </p:spPr>
        <p:txBody>
          <a:bodyPr wrap="square" rtlCol="0">
            <a:spAutoFit/>
          </a:bodyPr>
          <a:lstStyle/>
          <a:p>
            <a:pPr>
              <a:spcBef>
                <a:spcPts val="600"/>
              </a:spcBef>
            </a:pPr>
            <a:r>
              <a:rPr lang="en-CA" sz="1400" dirty="0">
                <a:solidFill>
                  <a:schemeClr val="accent5"/>
                </a:solidFill>
                <a:latin typeface="Calibri Light" panose="020F0302020204030204" pitchFamily="34" charset="0"/>
                <a:cs typeface="Calibri Light" panose="020F0302020204030204" pitchFamily="34" charset="0"/>
              </a:rPr>
              <a:t>active state</a:t>
            </a:r>
          </a:p>
        </p:txBody>
      </p:sp>
      <p:sp>
        <p:nvSpPr>
          <p:cNvPr id="62" name="TextBox 61">
            <a:extLst>
              <a:ext uri="{FF2B5EF4-FFF2-40B4-BE49-F238E27FC236}">
                <a16:creationId xmlns:a16="http://schemas.microsoft.com/office/drawing/2014/main" id="{75CBC5CD-0FDE-493C-8484-3FF87EEF7B1B}"/>
              </a:ext>
            </a:extLst>
          </p:cNvPr>
          <p:cNvSpPr txBox="1"/>
          <p:nvPr/>
        </p:nvSpPr>
        <p:spPr>
          <a:xfrm>
            <a:off x="6171127" y="4673193"/>
            <a:ext cx="1258579" cy="307777"/>
          </a:xfrm>
          <a:prstGeom prst="rect">
            <a:avLst/>
          </a:prstGeom>
          <a:noFill/>
        </p:spPr>
        <p:txBody>
          <a:bodyPr wrap="square" rtlCol="0">
            <a:spAutoFit/>
          </a:bodyPr>
          <a:lstStyle/>
          <a:p>
            <a:pPr>
              <a:spcBef>
                <a:spcPts val="600"/>
              </a:spcBef>
            </a:pPr>
            <a:r>
              <a:rPr lang="en-CA" sz="1400" dirty="0">
                <a:solidFill>
                  <a:schemeClr val="accent5"/>
                </a:solidFill>
                <a:latin typeface="Calibri Light" panose="020F0302020204030204" pitchFamily="34" charset="0"/>
                <a:cs typeface="Calibri Light" panose="020F0302020204030204" pitchFamily="34" charset="0"/>
              </a:rPr>
              <a:t>inactive state</a:t>
            </a:r>
          </a:p>
        </p:txBody>
      </p:sp>
      <p:sp>
        <p:nvSpPr>
          <p:cNvPr id="63" name="TextBox 62">
            <a:extLst>
              <a:ext uri="{FF2B5EF4-FFF2-40B4-BE49-F238E27FC236}">
                <a16:creationId xmlns:a16="http://schemas.microsoft.com/office/drawing/2014/main" id="{C381A8C2-44EF-4BB0-9776-EEAE30A63A6C}"/>
              </a:ext>
            </a:extLst>
          </p:cNvPr>
          <p:cNvSpPr txBox="1"/>
          <p:nvPr/>
        </p:nvSpPr>
        <p:spPr>
          <a:xfrm>
            <a:off x="6537807" y="6395808"/>
            <a:ext cx="2122250" cy="246221"/>
          </a:xfrm>
          <a:prstGeom prst="rect">
            <a:avLst/>
          </a:prstGeom>
          <a:noFill/>
        </p:spPr>
        <p:txBody>
          <a:bodyPr wrap="square" rtlCol="0">
            <a:spAutoFit/>
          </a:bodyPr>
          <a:lstStyle/>
          <a:p>
            <a:r>
              <a:rPr lang="en-CA" sz="1000" dirty="0">
                <a:solidFill>
                  <a:schemeClr val="bg1">
                    <a:lumMod val="50000"/>
                  </a:schemeClr>
                </a:solidFill>
                <a:latin typeface="Gill Sans Nova Light" panose="020B0302020104020203" pitchFamily="34" charset="0"/>
                <a:cs typeface="Arial" panose="020B0604020202020204" pitchFamily="34" charset="0"/>
              </a:rPr>
              <a:t>Noll et al., </a:t>
            </a:r>
            <a:r>
              <a:rPr lang="en-CA" sz="1000" i="1" dirty="0">
                <a:solidFill>
                  <a:schemeClr val="bg1">
                    <a:lumMod val="50000"/>
                  </a:schemeClr>
                </a:solidFill>
                <a:latin typeface="Gill Sans Nova Light" panose="020B0302020104020203" pitchFamily="34" charset="0"/>
                <a:cs typeface="Arial" panose="020B0604020202020204" pitchFamily="34" charset="0"/>
              </a:rPr>
              <a:t>Nat Phys</a:t>
            </a:r>
            <a:r>
              <a:rPr lang="en-CA" sz="1000" dirty="0">
                <a:solidFill>
                  <a:schemeClr val="bg1">
                    <a:lumMod val="50000"/>
                  </a:schemeClr>
                </a:solidFill>
                <a:latin typeface="Gill Sans Nova Light" panose="020B0302020104020203" pitchFamily="34" charset="0"/>
                <a:cs typeface="Arial" panose="020B0604020202020204" pitchFamily="34" charset="0"/>
              </a:rPr>
              <a:t>., 2017</a:t>
            </a:r>
          </a:p>
        </p:txBody>
      </p:sp>
    </p:spTree>
    <p:extLst>
      <p:ext uri="{BB962C8B-B14F-4D97-AF65-F5344CB8AC3E}">
        <p14:creationId xmlns:p14="http://schemas.microsoft.com/office/powerpoint/2010/main" val="39484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fade">
                                      <p:cBhvr>
                                        <p:cTn id="35" dur="500"/>
                                        <p:tgtEl>
                                          <p:spTgt spid="5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1"/>
                                        </p:tgtEl>
                                        <p:attrNameLst>
                                          <p:attrName>style.visibility</p:attrName>
                                        </p:attrNameLst>
                                      </p:cBhvr>
                                      <p:to>
                                        <p:strVal val="visible"/>
                                      </p:to>
                                    </p:set>
                                    <p:animEffect transition="in" filter="fade">
                                      <p:cBhvr>
                                        <p:cTn id="40" dur="500"/>
                                        <p:tgtEl>
                                          <p:spTgt spid="6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62"/>
                                        </p:tgtEl>
                                        <p:attrNameLst>
                                          <p:attrName>style.visibility</p:attrName>
                                        </p:attrNameLst>
                                      </p:cBhvr>
                                      <p:to>
                                        <p:strVal val="visible"/>
                                      </p:to>
                                    </p:set>
                                    <p:animEffect transition="in" filter="fade">
                                      <p:cBhvr>
                                        <p:cTn id="45"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45" grpId="0"/>
      <p:bldP spid="61" grpId="0"/>
      <p:bldP spid="6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483943" y="6237972"/>
            <a:ext cx="1199863" cy="405000"/>
          </a:xfrm>
          <a:prstGeom prst="rect">
            <a:avLst/>
          </a:prstGeom>
        </p:spPr>
      </p:pic>
      <p:sp>
        <p:nvSpPr>
          <p:cNvPr id="12" name="Google Shape;591;p68"/>
          <p:cNvSpPr txBox="1">
            <a:spLocks noGrp="1"/>
          </p:cNvSpPr>
          <p:nvPr>
            <p:ph type="title"/>
          </p:nvPr>
        </p:nvSpPr>
        <p:spPr>
          <a:xfrm>
            <a:off x="442743" y="310354"/>
            <a:ext cx="8100000" cy="954882"/>
          </a:xfrm>
          <a:prstGeom prst="rect">
            <a:avLst/>
          </a:prstGeom>
          <a:noFill/>
          <a:ln>
            <a:noFill/>
          </a:ln>
        </p:spPr>
        <p:txBody>
          <a:bodyPr spcFirstLastPara="1" vert="horz" wrap="square" lIns="68569" tIns="34275" rIns="68569" bIns="34275" rtlCol="0" anchor="t" anchorCtr="0">
            <a:noAutofit/>
          </a:bodyPr>
          <a:lstStyle/>
          <a:p>
            <a:pPr>
              <a:lnSpc>
                <a:spcPct val="115000"/>
              </a:lnSpc>
              <a:spcBef>
                <a:spcPts val="0"/>
              </a:spcBef>
              <a:buClr>
                <a:schemeClr val="accent1"/>
              </a:buClr>
              <a:buSzPts val="2200"/>
            </a:pPr>
            <a:r>
              <a:rPr lang="fr-FR" sz="2800" b="1" dirty="0" err="1">
                <a:solidFill>
                  <a:srgbClr val="0C257C"/>
                </a:solidFill>
                <a:latin typeface="+mn-lt"/>
              </a:rPr>
              <a:t>Symmetry</a:t>
            </a:r>
            <a:r>
              <a:rPr lang="fr-FR" sz="2800" b="1" dirty="0">
                <a:solidFill>
                  <a:srgbClr val="0C257C"/>
                </a:solidFill>
                <a:latin typeface="+mn-lt"/>
              </a:rPr>
              <a:t> </a:t>
            </a:r>
            <a:r>
              <a:rPr lang="fr-FR" sz="2800" b="1" dirty="0" err="1">
                <a:solidFill>
                  <a:srgbClr val="0C257C"/>
                </a:solidFill>
                <a:latin typeface="+mn-lt"/>
              </a:rPr>
              <a:t>breaking</a:t>
            </a:r>
            <a:r>
              <a:rPr lang="fr-FR" sz="2800" b="1" dirty="0">
                <a:solidFill>
                  <a:srgbClr val="0C257C"/>
                </a:solidFill>
                <a:latin typeface="+mn-lt"/>
              </a:rPr>
              <a:t> leads to tension </a:t>
            </a:r>
            <a:r>
              <a:rPr lang="fr-FR" sz="2800" b="1" dirty="0" err="1">
                <a:solidFill>
                  <a:srgbClr val="0C257C"/>
                </a:solidFill>
                <a:latin typeface="+mn-lt"/>
              </a:rPr>
              <a:t>focusing</a:t>
            </a:r>
            <a:br>
              <a:rPr lang="fr-FR" sz="2100" b="1" dirty="0">
                <a:solidFill>
                  <a:srgbClr val="0C257C"/>
                </a:solidFill>
                <a:latin typeface="+mn-lt"/>
              </a:rPr>
            </a:br>
            <a:endParaRPr sz="2000" b="1" dirty="0">
              <a:solidFill>
                <a:srgbClr val="0C257C"/>
              </a:solidFill>
              <a:latin typeface="+mn-lt"/>
            </a:endParaRPr>
          </a:p>
        </p:txBody>
      </p:sp>
      <p:sp>
        <p:nvSpPr>
          <p:cNvPr id="9" name="Google Shape;589;p68"/>
          <p:cNvSpPr txBox="1">
            <a:spLocks noGrp="1"/>
          </p:cNvSpPr>
          <p:nvPr>
            <p:ph type="sldNum" sz="quarter" idx="12"/>
          </p:nvPr>
        </p:nvSpPr>
        <p:spPr>
          <a:xfrm>
            <a:off x="8289672" y="6453972"/>
            <a:ext cx="405000" cy="189000"/>
          </a:xfrm>
          <a:prstGeom prst="rect">
            <a:avLst/>
          </a:prstGeom>
          <a:noFill/>
          <a:ln>
            <a:noFill/>
          </a:ln>
        </p:spPr>
        <p:txBody>
          <a:bodyPr spcFirstLastPara="1" vert="horz" wrap="square" lIns="68569" tIns="34275" rIns="68569" bIns="34275" rtlCol="0" anchor="ctr" anchorCtr="0">
            <a:noAutofit/>
          </a:bodyPr>
          <a:lstStyle/>
          <a:p>
            <a:pPr>
              <a:lnSpc>
                <a:spcPct val="115000"/>
              </a:lnSpc>
            </a:pPr>
            <a:fld id="{00000000-1234-1234-1234-123412341234}" type="slidenum">
              <a:rPr lang="fr-FR" b="1">
                <a:solidFill>
                  <a:srgbClr val="0C257C"/>
                </a:solidFill>
              </a:rPr>
              <a:pPr>
                <a:lnSpc>
                  <a:spcPct val="115000"/>
                </a:lnSpc>
              </a:pPr>
              <a:t>5</a:t>
            </a:fld>
            <a:endParaRPr b="1" dirty="0">
              <a:solidFill>
                <a:srgbClr val="0C257C"/>
              </a:solidFill>
            </a:endParaRPr>
          </a:p>
        </p:txBody>
      </p:sp>
      <p:grpSp>
        <p:nvGrpSpPr>
          <p:cNvPr id="36" name="Group 35">
            <a:extLst>
              <a:ext uri="{FF2B5EF4-FFF2-40B4-BE49-F238E27FC236}">
                <a16:creationId xmlns:a16="http://schemas.microsoft.com/office/drawing/2014/main" id="{DB4FE171-0C38-4E33-8278-669036D36A93}"/>
              </a:ext>
            </a:extLst>
          </p:cNvPr>
          <p:cNvGrpSpPr/>
          <p:nvPr/>
        </p:nvGrpSpPr>
        <p:grpSpPr>
          <a:xfrm>
            <a:off x="1727332" y="1846101"/>
            <a:ext cx="2531601" cy="1396729"/>
            <a:chOff x="5880483" y="1624558"/>
            <a:chExt cx="2531601" cy="1396729"/>
          </a:xfrm>
        </p:grpSpPr>
        <p:cxnSp>
          <p:nvCxnSpPr>
            <p:cNvPr id="37" name="Straight Connector 36">
              <a:extLst>
                <a:ext uri="{FF2B5EF4-FFF2-40B4-BE49-F238E27FC236}">
                  <a16:creationId xmlns:a16="http://schemas.microsoft.com/office/drawing/2014/main" id="{75A088A8-05D0-456C-91DA-CFC65DCB956D}"/>
                </a:ext>
              </a:extLst>
            </p:cNvPr>
            <p:cNvCxnSpPr>
              <a:stCxn id="40" idx="0"/>
              <a:endCxn id="67" idx="4"/>
            </p:cNvCxnSpPr>
            <p:nvPr/>
          </p:nvCxnSpPr>
          <p:spPr>
            <a:xfrm>
              <a:off x="6473946" y="1873197"/>
              <a:ext cx="0" cy="870751"/>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8C57ECD8-28FB-48D5-B60D-76D14420EB0B}"/>
                </a:ext>
              </a:extLst>
            </p:cNvPr>
            <p:cNvCxnSpPr/>
            <p:nvPr/>
          </p:nvCxnSpPr>
          <p:spPr>
            <a:xfrm>
              <a:off x="7624320" y="1873197"/>
              <a:ext cx="0" cy="870751"/>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AFBBF252-E142-4673-A147-3551F8862808}"/>
                </a:ext>
              </a:extLst>
            </p:cNvPr>
            <p:cNvCxnSpPr/>
            <p:nvPr/>
          </p:nvCxnSpPr>
          <p:spPr>
            <a:xfrm>
              <a:off x="6473946" y="1932335"/>
              <a:ext cx="1150374" cy="0"/>
            </a:xfrm>
            <a:prstGeom prst="line">
              <a:avLst/>
            </a:prstGeom>
          </p:spPr>
          <p:style>
            <a:lnRef idx="3">
              <a:schemeClr val="dk1"/>
            </a:lnRef>
            <a:fillRef idx="0">
              <a:schemeClr val="dk1"/>
            </a:fillRef>
            <a:effectRef idx="2">
              <a:schemeClr val="dk1"/>
            </a:effectRef>
            <a:fontRef idx="minor">
              <a:schemeClr val="tx1"/>
            </a:fontRef>
          </p:style>
        </p:cxnSp>
        <p:sp>
          <p:nvSpPr>
            <p:cNvPr id="40" name="Oval 39">
              <a:extLst>
                <a:ext uri="{FF2B5EF4-FFF2-40B4-BE49-F238E27FC236}">
                  <a16:creationId xmlns:a16="http://schemas.microsoft.com/office/drawing/2014/main" id="{D80292DB-D0FC-4506-85AC-3302A282F154}"/>
                </a:ext>
              </a:extLst>
            </p:cNvPr>
            <p:cNvSpPr/>
            <p:nvPr/>
          </p:nvSpPr>
          <p:spPr>
            <a:xfrm>
              <a:off x="6414808" y="1873197"/>
              <a:ext cx="118276" cy="118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Times New Roman" panose="02020603050405020304" pitchFamily="18" charset="0"/>
                <a:cs typeface="Times New Roman" panose="02020603050405020304" pitchFamily="18" charset="0"/>
              </a:endParaRPr>
            </a:p>
          </p:txBody>
        </p:sp>
        <p:sp>
          <p:nvSpPr>
            <p:cNvPr id="41" name="Oval 40">
              <a:extLst>
                <a:ext uri="{FF2B5EF4-FFF2-40B4-BE49-F238E27FC236}">
                  <a16:creationId xmlns:a16="http://schemas.microsoft.com/office/drawing/2014/main" id="{270F20F3-1B28-483B-9D2F-BFE06EA08463}"/>
                </a:ext>
              </a:extLst>
            </p:cNvPr>
            <p:cNvSpPr/>
            <p:nvPr/>
          </p:nvSpPr>
          <p:spPr>
            <a:xfrm>
              <a:off x="7565182" y="1873197"/>
              <a:ext cx="118276" cy="118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Times New Roman" panose="02020603050405020304" pitchFamily="18" charset="0"/>
                <a:cs typeface="Times New Roman" panose="02020603050405020304" pitchFamily="18" charset="0"/>
              </a:endParaRPr>
            </a:p>
          </p:txBody>
        </p:sp>
        <p:cxnSp>
          <p:nvCxnSpPr>
            <p:cNvPr id="42" name="Straight Connector 41">
              <a:extLst>
                <a:ext uri="{FF2B5EF4-FFF2-40B4-BE49-F238E27FC236}">
                  <a16:creationId xmlns:a16="http://schemas.microsoft.com/office/drawing/2014/main" id="{F0C5A3FE-C1EE-4DCD-BF07-B236EFC327ED}"/>
                </a:ext>
              </a:extLst>
            </p:cNvPr>
            <p:cNvCxnSpPr>
              <a:cxnSpLocks/>
            </p:cNvCxnSpPr>
            <p:nvPr/>
          </p:nvCxnSpPr>
          <p:spPr>
            <a:xfrm flipH="1">
              <a:off x="6070824" y="2300635"/>
              <a:ext cx="403122" cy="0"/>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FEC66B6B-1810-4D79-9E79-2AF0D10B615D}"/>
                </a:ext>
              </a:extLst>
            </p:cNvPr>
            <p:cNvCxnSpPr>
              <a:cxnSpLocks/>
            </p:cNvCxnSpPr>
            <p:nvPr/>
          </p:nvCxnSpPr>
          <p:spPr>
            <a:xfrm>
              <a:off x="7624320" y="2300635"/>
              <a:ext cx="403122" cy="0"/>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44" name="TextBox 43">
              <a:extLst>
                <a:ext uri="{FF2B5EF4-FFF2-40B4-BE49-F238E27FC236}">
                  <a16:creationId xmlns:a16="http://schemas.microsoft.com/office/drawing/2014/main" id="{8E24E4B2-25F7-4659-A7F7-ED9EB5B4FDEC}"/>
                </a:ext>
              </a:extLst>
            </p:cNvPr>
            <p:cNvSpPr txBox="1"/>
            <p:nvPr/>
          </p:nvSpPr>
          <p:spPr>
            <a:xfrm>
              <a:off x="5880483" y="2030363"/>
              <a:ext cx="475188" cy="307777"/>
            </a:xfrm>
            <a:prstGeom prst="rect">
              <a:avLst/>
            </a:prstGeom>
            <a:noFill/>
          </p:spPr>
          <p:txBody>
            <a:bodyPr wrap="square" rtlCol="0">
              <a:spAutoFit/>
            </a:bodyPr>
            <a:lstStyle/>
            <a:p>
              <a:pPr>
                <a:spcBef>
                  <a:spcPts val="600"/>
                </a:spcBef>
              </a:pPr>
              <a:r>
                <a:rPr lang="en-CA" sz="1400" i="1" dirty="0">
                  <a:latin typeface="Times New Roman" panose="02020603050405020304" pitchFamily="18" charset="0"/>
                  <a:cs typeface="Times New Roman" panose="02020603050405020304" pitchFamily="18" charset="0"/>
                </a:rPr>
                <a:t>T</a:t>
              </a:r>
              <a:endParaRPr lang="en-CA" sz="1400" dirty="0">
                <a:latin typeface="Times New Roman" panose="02020603050405020304" pitchFamily="18" charset="0"/>
                <a:cs typeface="Times New Roman" panose="02020603050405020304" pitchFamily="18" charset="0"/>
              </a:endParaRPr>
            </a:p>
          </p:txBody>
        </p:sp>
        <p:sp>
          <p:nvSpPr>
            <p:cNvPr id="64" name="TextBox 63">
              <a:extLst>
                <a:ext uri="{FF2B5EF4-FFF2-40B4-BE49-F238E27FC236}">
                  <a16:creationId xmlns:a16="http://schemas.microsoft.com/office/drawing/2014/main" id="{1B8696DA-B942-46E9-9F14-4C93046E7BEB}"/>
                </a:ext>
              </a:extLst>
            </p:cNvPr>
            <p:cNvSpPr txBox="1"/>
            <p:nvPr/>
          </p:nvSpPr>
          <p:spPr>
            <a:xfrm>
              <a:off x="7936896" y="2030363"/>
              <a:ext cx="475188" cy="307777"/>
            </a:xfrm>
            <a:prstGeom prst="rect">
              <a:avLst/>
            </a:prstGeom>
            <a:noFill/>
          </p:spPr>
          <p:txBody>
            <a:bodyPr wrap="square" rtlCol="0">
              <a:spAutoFit/>
            </a:bodyPr>
            <a:lstStyle/>
            <a:p>
              <a:pPr>
                <a:spcBef>
                  <a:spcPts val="600"/>
                </a:spcBef>
              </a:pPr>
              <a:r>
                <a:rPr lang="en-CA" sz="1400" i="1" dirty="0">
                  <a:latin typeface="Times New Roman" panose="02020603050405020304" pitchFamily="18" charset="0"/>
                  <a:cs typeface="Times New Roman" panose="02020603050405020304" pitchFamily="18" charset="0"/>
                </a:rPr>
                <a:t>T</a:t>
              </a:r>
              <a:endParaRPr lang="en-CA" sz="1400" dirty="0">
                <a:latin typeface="Times New Roman" panose="02020603050405020304" pitchFamily="18" charset="0"/>
                <a:cs typeface="Times New Roman" panose="02020603050405020304" pitchFamily="18" charset="0"/>
              </a:endParaRPr>
            </a:p>
          </p:txBody>
        </p:sp>
        <p:sp>
          <p:nvSpPr>
            <p:cNvPr id="65" name="TextBox 64">
              <a:extLst>
                <a:ext uri="{FF2B5EF4-FFF2-40B4-BE49-F238E27FC236}">
                  <a16:creationId xmlns:a16="http://schemas.microsoft.com/office/drawing/2014/main" id="{293D2D03-17B3-4EA7-AAF6-972FEF2A1028}"/>
                </a:ext>
              </a:extLst>
            </p:cNvPr>
            <p:cNvSpPr txBox="1"/>
            <p:nvPr/>
          </p:nvSpPr>
          <p:spPr>
            <a:xfrm>
              <a:off x="6941108" y="2713510"/>
              <a:ext cx="475188" cy="307777"/>
            </a:xfrm>
            <a:prstGeom prst="rect">
              <a:avLst/>
            </a:prstGeom>
            <a:noFill/>
          </p:spPr>
          <p:txBody>
            <a:bodyPr wrap="square" rtlCol="0">
              <a:spAutoFit/>
            </a:bodyPr>
            <a:lstStyle/>
            <a:p>
              <a:pPr>
                <a:spcBef>
                  <a:spcPts val="600"/>
                </a:spcBef>
              </a:pPr>
              <a:r>
                <a:rPr lang="en-CA" sz="1400" i="1" dirty="0">
                  <a:latin typeface="Times New Roman" panose="02020603050405020304" pitchFamily="18" charset="0"/>
                  <a:cs typeface="Times New Roman" panose="02020603050405020304" pitchFamily="18" charset="0"/>
                </a:rPr>
                <a:t>l</a:t>
              </a:r>
              <a:endParaRPr lang="en-CA" sz="1400" dirty="0">
                <a:latin typeface="Times New Roman" panose="02020603050405020304" pitchFamily="18" charset="0"/>
                <a:cs typeface="Times New Roman" panose="02020603050405020304" pitchFamily="18" charset="0"/>
              </a:endParaRPr>
            </a:p>
          </p:txBody>
        </p:sp>
        <p:cxnSp>
          <p:nvCxnSpPr>
            <p:cNvPr id="66" name="Straight Connector 65">
              <a:extLst>
                <a:ext uri="{FF2B5EF4-FFF2-40B4-BE49-F238E27FC236}">
                  <a16:creationId xmlns:a16="http://schemas.microsoft.com/office/drawing/2014/main" id="{DF08C5A5-0FEF-4D22-BA67-7DE4C01281A1}"/>
                </a:ext>
              </a:extLst>
            </p:cNvPr>
            <p:cNvCxnSpPr/>
            <p:nvPr/>
          </p:nvCxnSpPr>
          <p:spPr>
            <a:xfrm>
              <a:off x="6473946" y="2684810"/>
              <a:ext cx="1150374" cy="0"/>
            </a:xfrm>
            <a:prstGeom prst="line">
              <a:avLst/>
            </a:prstGeom>
          </p:spPr>
          <p:style>
            <a:lnRef idx="3">
              <a:schemeClr val="dk1"/>
            </a:lnRef>
            <a:fillRef idx="0">
              <a:schemeClr val="dk1"/>
            </a:fillRef>
            <a:effectRef idx="2">
              <a:schemeClr val="dk1"/>
            </a:effectRef>
            <a:fontRef idx="minor">
              <a:schemeClr val="tx1"/>
            </a:fontRef>
          </p:style>
        </p:cxnSp>
        <p:sp>
          <p:nvSpPr>
            <p:cNvPr id="67" name="Oval 66">
              <a:extLst>
                <a:ext uri="{FF2B5EF4-FFF2-40B4-BE49-F238E27FC236}">
                  <a16:creationId xmlns:a16="http://schemas.microsoft.com/office/drawing/2014/main" id="{8C43D09A-D0A5-46B0-ACC5-4456F14CB114}"/>
                </a:ext>
              </a:extLst>
            </p:cNvPr>
            <p:cNvSpPr/>
            <p:nvPr/>
          </p:nvSpPr>
          <p:spPr>
            <a:xfrm>
              <a:off x="6414808" y="2625672"/>
              <a:ext cx="118276" cy="118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Times New Roman" panose="02020603050405020304" pitchFamily="18" charset="0"/>
                <a:cs typeface="Times New Roman" panose="02020603050405020304" pitchFamily="18" charset="0"/>
              </a:endParaRPr>
            </a:p>
          </p:txBody>
        </p:sp>
        <p:sp>
          <p:nvSpPr>
            <p:cNvPr id="68" name="Oval 67">
              <a:extLst>
                <a:ext uri="{FF2B5EF4-FFF2-40B4-BE49-F238E27FC236}">
                  <a16:creationId xmlns:a16="http://schemas.microsoft.com/office/drawing/2014/main" id="{A02DD2E6-DD8B-48CC-AFBD-7DAC98581A54}"/>
                </a:ext>
              </a:extLst>
            </p:cNvPr>
            <p:cNvSpPr/>
            <p:nvPr/>
          </p:nvSpPr>
          <p:spPr>
            <a:xfrm>
              <a:off x="7565182" y="2625672"/>
              <a:ext cx="118276" cy="1182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Times New Roman" panose="02020603050405020304" pitchFamily="18" charset="0"/>
                <a:cs typeface="Times New Roman" panose="02020603050405020304" pitchFamily="18" charset="0"/>
              </a:endParaRPr>
            </a:p>
          </p:txBody>
        </p:sp>
        <p:sp>
          <p:nvSpPr>
            <p:cNvPr id="69" name="TextBox 68">
              <a:extLst>
                <a:ext uri="{FF2B5EF4-FFF2-40B4-BE49-F238E27FC236}">
                  <a16:creationId xmlns:a16="http://schemas.microsoft.com/office/drawing/2014/main" id="{0296B511-5E32-4730-B601-A146560E49C6}"/>
                </a:ext>
              </a:extLst>
            </p:cNvPr>
            <p:cNvSpPr txBox="1"/>
            <p:nvPr/>
          </p:nvSpPr>
          <p:spPr>
            <a:xfrm>
              <a:off x="6770157" y="1624558"/>
              <a:ext cx="712779" cy="307777"/>
            </a:xfrm>
            <a:prstGeom prst="rect">
              <a:avLst/>
            </a:prstGeom>
            <a:noFill/>
          </p:spPr>
          <p:txBody>
            <a:bodyPr wrap="square" rtlCol="0">
              <a:spAutoFit/>
            </a:bodyPr>
            <a:lstStyle/>
            <a:p>
              <a:pPr>
                <a:spcBef>
                  <a:spcPts val="600"/>
                </a:spcBef>
              </a:pPr>
              <a:r>
                <a:rPr lang="en-CA" sz="1400" i="1" dirty="0">
                  <a:latin typeface="Times New Roman" panose="02020603050405020304" pitchFamily="18" charset="0"/>
                  <a:cs typeface="Times New Roman" panose="02020603050405020304" pitchFamily="18" charset="0"/>
                </a:rPr>
                <a:t>F</a:t>
              </a:r>
              <a:r>
                <a:rPr lang="en-CA" sz="1400" baseline="-25000" dirty="0">
                  <a:latin typeface="Times New Roman" panose="02020603050405020304" pitchFamily="18" charset="0"/>
                  <a:cs typeface="Times New Roman" panose="02020603050405020304" pitchFamily="18" charset="0"/>
                </a:rPr>
                <a:t>1</a:t>
              </a:r>
              <a:r>
                <a:rPr lang="en-CA" sz="1400" i="1" dirty="0">
                  <a:latin typeface="Times New Roman" panose="02020603050405020304" pitchFamily="18" charset="0"/>
                  <a:cs typeface="Times New Roman" panose="02020603050405020304" pitchFamily="18" charset="0"/>
                </a:rPr>
                <a:t>, m</a:t>
              </a:r>
              <a:r>
                <a:rPr lang="en-CA" sz="1400" baseline="-25000" dirty="0">
                  <a:latin typeface="Times New Roman" panose="02020603050405020304" pitchFamily="18" charset="0"/>
                  <a:cs typeface="Times New Roman" panose="02020603050405020304" pitchFamily="18" charset="0"/>
                </a:rPr>
                <a:t>1</a:t>
              </a:r>
            </a:p>
          </p:txBody>
        </p:sp>
        <p:sp>
          <p:nvSpPr>
            <p:cNvPr id="70" name="TextBox 69">
              <a:extLst>
                <a:ext uri="{FF2B5EF4-FFF2-40B4-BE49-F238E27FC236}">
                  <a16:creationId xmlns:a16="http://schemas.microsoft.com/office/drawing/2014/main" id="{723546C4-BB65-4843-BB34-D5D02ED77B7B}"/>
                </a:ext>
              </a:extLst>
            </p:cNvPr>
            <p:cNvSpPr txBox="1"/>
            <p:nvPr/>
          </p:nvSpPr>
          <p:spPr>
            <a:xfrm>
              <a:off x="6770502" y="2388593"/>
              <a:ext cx="712779" cy="307777"/>
            </a:xfrm>
            <a:prstGeom prst="rect">
              <a:avLst/>
            </a:prstGeom>
            <a:noFill/>
          </p:spPr>
          <p:txBody>
            <a:bodyPr wrap="square" rtlCol="0">
              <a:spAutoFit/>
            </a:bodyPr>
            <a:lstStyle/>
            <a:p>
              <a:pPr>
                <a:spcBef>
                  <a:spcPts val="600"/>
                </a:spcBef>
              </a:pPr>
              <a:r>
                <a:rPr lang="en-CA" sz="1400" i="1" dirty="0">
                  <a:latin typeface="Times New Roman" panose="02020603050405020304" pitchFamily="18" charset="0"/>
                  <a:cs typeface="Times New Roman" panose="02020603050405020304" pitchFamily="18" charset="0"/>
                </a:rPr>
                <a:t>F</a:t>
              </a:r>
              <a:r>
                <a:rPr lang="en-CA" sz="1400" baseline="-25000" dirty="0">
                  <a:latin typeface="Times New Roman" panose="02020603050405020304" pitchFamily="18" charset="0"/>
                  <a:cs typeface="Times New Roman" panose="02020603050405020304" pitchFamily="18" charset="0"/>
                </a:rPr>
                <a:t>2</a:t>
              </a:r>
              <a:r>
                <a:rPr lang="en-CA" sz="1400" i="1" dirty="0">
                  <a:latin typeface="Times New Roman" panose="02020603050405020304" pitchFamily="18" charset="0"/>
                  <a:cs typeface="Times New Roman" panose="02020603050405020304" pitchFamily="18" charset="0"/>
                </a:rPr>
                <a:t>, m</a:t>
              </a:r>
              <a:r>
                <a:rPr lang="en-CA" sz="1400" baseline="-25000" dirty="0">
                  <a:latin typeface="Times New Roman" panose="02020603050405020304" pitchFamily="18" charset="0"/>
                  <a:cs typeface="Times New Roman" panose="02020603050405020304" pitchFamily="18" charset="0"/>
                </a:rPr>
                <a:t>2</a:t>
              </a:r>
            </a:p>
          </p:txBody>
        </p:sp>
        <p:cxnSp>
          <p:nvCxnSpPr>
            <p:cNvPr id="71" name="Straight Connector 70">
              <a:extLst>
                <a:ext uri="{FF2B5EF4-FFF2-40B4-BE49-F238E27FC236}">
                  <a16:creationId xmlns:a16="http://schemas.microsoft.com/office/drawing/2014/main" id="{677D1D15-2183-475B-B53C-94744446AD74}"/>
                </a:ext>
              </a:extLst>
            </p:cNvPr>
            <p:cNvCxnSpPr>
              <a:cxnSpLocks/>
            </p:cNvCxnSpPr>
            <p:nvPr/>
          </p:nvCxnSpPr>
          <p:spPr>
            <a:xfrm>
              <a:off x="6473946" y="2743948"/>
              <a:ext cx="0" cy="246902"/>
            </a:xfrm>
            <a:prstGeom prst="line">
              <a:avLst/>
            </a:prstGeom>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2476CA36-FDB2-4BCC-9035-020BBE9ADB28}"/>
                </a:ext>
              </a:extLst>
            </p:cNvPr>
            <p:cNvCxnSpPr>
              <a:cxnSpLocks/>
            </p:cNvCxnSpPr>
            <p:nvPr/>
          </p:nvCxnSpPr>
          <p:spPr>
            <a:xfrm>
              <a:off x="7624320" y="2743948"/>
              <a:ext cx="0" cy="246902"/>
            </a:xfrm>
            <a:prstGeom prst="line">
              <a:avLst/>
            </a:prstGeom>
          </p:spPr>
          <p:style>
            <a:lnRef idx="1">
              <a:schemeClr val="dk1"/>
            </a:lnRef>
            <a:fillRef idx="0">
              <a:schemeClr val="dk1"/>
            </a:fillRef>
            <a:effectRef idx="0">
              <a:schemeClr val="dk1"/>
            </a:effectRef>
            <a:fontRef idx="minor">
              <a:schemeClr val="tx1"/>
            </a:fontRef>
          </p:style>
        </p:cxnSp>
        <p:cxnSp>
          <p:nvCxnSpPr>
            <p:cNvPr id="73" name="Straight Connector 72">
              <a:extLst>
                <a:ext uri="{FF2B5EF4-FFF2-40B4-BE49-F238E27FC236}">
                  <a16:creationId xmlns:a16="http://schemas.microsoft.com/office/drawing/2014/main" id="{6B5F5850-8702-4E4A-A831-A2F928655EFE}"/>
                </a:ext>
              </a:extLst>
            </p:cNvPr>
            <p:cNvCxnSpPr>
              <a:stCxn id="65" idx="1"/>
            </p:cNvCxnSpPr>
            <p:nvPr/>
          </p:nvCxnSpPr>
          <p:spPr>
            <a:xfrm flipH="1">
              <a:off x="6473946" y="2867399"/>
              <a:ext cx="467162" cy="0"/>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74" name="Straight Connector 73">
              <a:extLst>
                <a:ext uri="{FF2B5EF4-FFF2-40B4-BE49-F238E27FC236}">
                  <a16:creationId xmlns:a16="http://schemas.microsoft.com/office/drawing/2014/main" id="{D733169C-6A72-44E9-830C-6195328189B6}"/>
                </a:ext>
              </a:extLst>
            </p:cNvPr>
            <p:cNvCxnSpPr>
              <a:cxnSpLocks/>
            </p:cNvCxnSpPr>
            <p:nvPr/>
          </p:nvCxnSpPr>
          <p:spPr>
            <a:xfrm>
              <a:off x="7157158" y="2867398"/>
              <a:ext cx="467162" cy="0"/>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grpSp>
      <p:pic>
        <p:nvPicPr>
          <p:cNvPr id="75" name="Picture 74">
            <a:extLst>
              <a:ext uri="{FF2B5EF4-FFF2-40B4-BE49-F238E27FC236}">
                <a16:creationId xmlns:a16="http://schemas.microsoft.com/office/drawing/2014/main" id="{5428B0DB-F2B6-4423-AD7E-49E8DEB2AF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3806" y="3453268"/>
            <a:ext cx="2288618" cy="2288618"/>
          </a:xfrm>
          <a:prstGeom prst="rect">
            <a:avLst/>
          </a:prstGeom>
        </p:spPr>
      </p:pic>
      <p:grpSp>
        <p:nvGrpSpPr>
          <p:cNvPr id="76" name="Group 75">
            <a:extLst>
              <a:ext uri="{FF2B5EF4-FFF2-40B4-BE49-F238E27FC236}">
                <a16:creationId xmlns:a16="http://schemas.microsoft.com/office/drawing/2014/main" id="{B82E9DEF-9D55-44B6-B47E-70E21E815109}"/>
              </a:ext>
            </a:extLst>
          </p:cNvPr>
          <p:cNvGrpSpPr/>
          <p:nvPr/>
        </p:nvGrpSpPr>
        <p:grpSpPr>
          <a:xfrm>
            <a:off x="4918428" y="1854110"/>
            <a:ext cx="1354070" cy="1605176"/>
            <a:chOff x="7186342" y="4187759"/>
            <a:chExt cx="1354070" cy="1605176"/>
          </a:xfrm>
        </p:grpSpPr>
        <p:pic>
          <p:nvPicPr>
            <p:cNvPr id="77" name="Picture 76">
              <a:extLst>
                <a:ext uri="{FF2B5EF4-FFF2-40B4-BE49-F238E27FC236}">
                  <a16:creationId xmlns:a16="http://schemas.microsoft.com/office/drawing/2014/main" id="{6015B1A8-6D17-44C0-AA15-1E82DE9D5184}"/>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186342" y="4187759"/>
              <a:ext cx="1354070" cy="1354070"/>
            </a:xfrm>
            <a:prstGeom prst="rect">
              <a:avLst/>
            </a:prstGeom>
          </p:spPr>
        </p:pic>
        <p:sp>
          <p:nvSpPr>
            <p:cNvPr id="78" name="TextBox 77">
              <a:extLst>
                <a:ext uri="{FF2B5EF4-FFF2-40B4-BE49-F238E27FC236}">
                  <a16:creationId xmlns:a16="http://schemas.microsoft.com/office/drawing/2014/main" id="{48E9AAE1-7276-4FA9-8DD4-7822DA8B565D}"/>
                </a:ext>
              </a:extLst>
            </p:cNvPr>
            <p:cNvSpPr txBox="1"/>
            <p:nvPr/>
          </p:nvSpPr>
          <p:spPr>
            <a:xfrm>
              <a:off x="7674340" y="5485158"/>
              <a:ext cx="475188" cy="307777"/>
            </a:xfrm>
            <a:prstGeom prst="rect">
              <a:avLst/>
            </a:prstGeom>
            <a:noFill/>
          </p:spPr>
          <p:txBody>
            <a:bodyPr wrap="square" rtlCol="0">
              <a:spAutoFit/>
            </a:bodyPr>
            <a:lstStyle/>
            <a:p>
              <a:pPr>
                <a:spcBef>
                  <a:spcPts val="600"/>
                </a:spcBef>
              </a:pPr>
              <a:r>
                <a:rPr lang="en-CA" sz="1400" i="1" dirty="0">
                  <a:latin typeface="Times New Roman" panose="02020603050405020304" pitchFamily="18" charset="0"/>
                  <a:cs typeface="Times New Roman" panose="02020603050405020304" pitchFamily="18" charset="0"/>
                </a:rPr>
                <a:t>F</a:t>
              </a:r>
              <a:endParaRPr lang="en-CA" sz="1400" dirty="0">
                <a:latin typeface="Times New Roman" panose="02020603050405020304" pitchFamily="18" charset="0"/>
                <a:cs typeface="Times New Roman" panose="02020603050405020304" pitchFamily="18" charset="0"/>
              </a:endParaRPr>
            </a:p>
          </p:txBody>
        </p:sp>
      </p:grpSp>
      <p:sp>
        <p:nvSpPr>
          <p:cNvPr id="45" name="Google Shape;590;p68">
            <a:extLst>
              <a:ext uri="{FF2B5EF4-FFF2-40B4-BE49-F238E27FC236}">
                <a16:creationId xmlns:a16="http://schemas.microsoft.com/office/drawing/2014/main" id="{FFAF34E3-2C00-48A4-B3B0-E5C1E7F97364}"/>
              </a:ext>
            </a:extLst>
          </p:cNvPr>
          <p:cNvSpPr txBox="1">
            <a:spLocks/>
          </p:cNvSpPr>
          <p:nvPr/>
        </p:nvSpPr>
        <p:spPr>
          <a:xfrm>
            <a:off x="442743" y="1093498"/>
            <a:ext cx="8100000" cy="667824"/>
          </a:xfrm>
          <a:prstGeom prst="rect">
            <a:avLst/>
          </a:prstGeom>
          <a:noFill/>
          <a:ln>
            <a:noFill/>
          </a:ln>
        </p:spPr>
        <p:txBody>
          <a:bodyPr spcFirstLastPara="1" wrap="square" lIns="81000" tIns="34275" rIns="68569" bIns="3427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Bef>
                <a:spcPts val="0"/>
              </a:spcBef>
              <a:buClr>
                <a:schemeClr val="dk1"/>
              </a:buClr>
              <a:buSzPts val="1400"/>
              <a:buNone/>
            </a:pPr>
            <a:r>
              <a:rPr lang="en-US" sz="1400" dirty="0">
                <a:solidFill>
                  <a:srgbClr val="1C1C1C"/>
                </a:solidFill>
              </a:rPr>
              <a:t>The symmetric steady state is unstable if the mechanical feedback is sufficiently nonlinear.</a:t>
            </a:r>
          </a:p>
          <a:p>
            <a:pPr marL="0" indent="0">
              <a:lnSpc>
                <a:spcPct val="130000"/>
              </a:lnSpc>
              <a:spcBef>
                <a:spcPts val="0"/>
              </a:spcBef>
              <a:buClr>
                <a:schemeClr val="dk1"/>
              </a:buClr>
              <a:buSzPts val="1400"/>
              <a:buNone/>
            </a:pPr>
            <a:endParaRPr lang="en-US" sz="1400" dirty="0">
              <a:solidFill>
                <a:srgbClr val="1C1C1C"/>
              </a:solidFill>
            </a:endParaRPr>
          </a:p>
        </p:txBody>
      </p:sp>
    </p:spTree>
    <p:extLst>
      <p:ext uri="{BB962C8B-B14F-4D97-AF65-F5344CB8AC3E}">
        <p14:creationId xmlns:p14="http://schemas.microsoft.com/office/powerpoint/2010/main" val="89874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
                                            <p:txEl>
                                              <p:pRg st="0" end="0"/>
                                            </p:txEl>
                                          </p:spTgt>
                                        </p:tgtEl>
                                        <p:attrNameLst>
                                          <p:attrName>style.visibility</p:attrName>
                                        </p:attrNameLst>
                                      </p:cBhvr>
                                      <p:to>
                                        <p:strVal val="visible"/>
                                      </p:to>
                                    </p:set>
                                    <p:animEffect transition="in" filter="fade">
                                      <p:cBhvr>
                                        <p:cTn id="12" dur="500"/>
                                        <p:tgtEl>
                                          <p:spTgt spid="4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483943" y="6237972"/>
            <a:ext cx="1199863" cy="405000"/>
          </a:xfrm>
          <a:prstGeom prst="rect">
            <a:avLst/>
          </a:prstGeom>
        </p:spPr>
      </p:pic>
      <p:sp>
        <p:nvSpPr>
          <p:cNvPr id="12" name="Google Shape;591;p68"/>
          <p:cNvSpPr txBox="1">
            <a:spLocks noGrp="1"/>
          </p:cNvSpPr>
          <p:nvPr>
            <p:ph type="title"/>
          </p:nvPr>
        </p:nvSpPr>
        <p:spPr>
          <a:xfrm>
            <a:off x="442743" y="310354"/>
            <a:ext cx="8100000" cy="954882"/>
          </a:xfrm>
          <a:prstGeom prst="rect">
            <a:avLst/>
          </a:prstGeom>
          <a:noFill/>
          <a:ln>
            <a:noFill/>
          </a:ln>
        </p:spPr>
        <p:txBody>
          <a:bodyPr spcFirstLastPara="1" vert="horz" wrap="square" lIns="68569" tIns="34275" rIns="68569" bIns="34275" rtlCol="0" anchor="t" anchorCtr="0">
            <a:noAutofit/>
          </a:bodyPr>
          <a:lstStyle/>
          <a:p>
            <a:pPr>
              <a:lnSpc>
                <a:spcPct val="115000"/>
              </a:lnSpc>
              <a:spcBef>
                <a:spcPts val="0"/>
              </a:spcBef>
              <a:buClr>
                <a:schemeClr val="accent1"/>
              </a:buClr>
              <a:buSzPts val="2200"/>
            </a:pPr>
            <a:r>
              <a:rPr lang="fr-FR" sz="2800" b="1" dirty="0">
                <a:solidFill>
                  <a:srgbClr val="0C257C"/>
                </a:solidFill>
                <a:latin typeface="+mn-lt"/>
              </a:rPr>
              <a:t>Self-</a:t>
            </a:r>
            <a:r>
              <a:rPr lang="fr-FR" sz="2800" b="1" dirty="0" err="1">
                <a:solidFill>
                  <a:srgbClr val="0C257C"/>
                </a:solidFill>
                <a:latin typeface="+mn-lt"/>
              </a:rPr>
              <a:t>organized</a:t>
            </a:r>
            <a:r>
              <a:rPr lang="fr-FR" sz="2800" b="1" dirty="0">
                <a:solidFill>
                  <a:srgbClr val="0C257C"/>
                </a:solidFill>
                <a:latin typeface="+mn-lt"/>
              </a:rPr>
              <a:t> </a:t>
            </a:r>
            <a:r>
              <a:rPr lang="fr-FR" sz="2800" b="1" dirty="0" err="1">
                <a:solidFill>
                  <a:srgbClr val="0C257C"/>
                </a:solidFill>
                <a:latin typeface="+mn-lt"/>
              </a:rPr>
              <a:t>cables</a:t>
            </a:r>
            <a:r>
              <a:rPr lang="fr-FR" sz="2800" b="1" dirty="0">
                <a:solidFill>
                  <a:srgbClr val="0C257C"/>
                </a:solidFill>
                <a:latin typeface="+mn-lt"/>
              </a:rPr>
              <a:t> in a 2D tissue</a:t>
            </a:r>
            <a:br>
              <a:rPr lang="fr-FR" sz="2100" b="1" dirty="0">
                <a:solidFill>
                  <a:srgbClr val="0C257C"/>
                </a:solidFill>
                <a:latin typeface="+mn-lt"/>
              </a:rPr>
            </a:br>
            <a:endParaRPr sz="2000" b="1" dirty="0">
              <a:solidFill>
                <a:srgbClr val="0C257C"/>
              </a:solidFill>
              <a:latin typeface="+mn-lt"/>
            </a:endParaRPr>
          </a:p>
        </p:txBody>
      </p:sp>
      <p:sp>
        <p:nvSpPr>
          <p:cNvPr id="9" name="Google Shape;589;p68"/>
          <p:cNvSpPr txBox="1">
            <a:spLocks noGrp="1"/>
          </p:cNvSpPr>
          <p:nvPr>
            <p:ph type="sldNum" sz="quarter" idx="12"/>
          </p:nvPr>
        </p:nvSpPr>
        <p:spPr>
          <a:xfrm>
            <a:off x="8289672" y="6453972"/>
            <a:ext cx="405000" cy="189000"/>
          </a:xfrm>
          <a:prstGeom prst="rect">
            <a:avLst/>
          </a:prstGeom>
          <a:noFill/>
          <a:ln>
            <a:noFill/>
          </a:ln>
        </p:spPr>
        <p:txBody>
          <a:bodyPr spcFirstLastPara="1" vert="horz" wrap="square" lIns="68569" tIns="34275" rIns="68569" bIns="34275" rtlCol="0" anchor="ctr" anchorCtr="0">
            <a:noAutofit/>
          </a:bodyPr>
          <a:lstStyle/>
          <a:p>
            <a:pPr>
              <a:lnSpc>
                <a:spcPct val="115000"/>
              </a:lnSpc>
            </a:pPr>
            <a:fld id="{00000000-1234-1234-1234-123412341234}" type="slidenum">
              <a:rPr lang="fr-FR" b="1">
                <a:solidFill>
                  <a:srgbClr val="0C257C"/>
                </a:solidFill>
              </a:rPr>
              <a:pPr>
                <a:lnSpc>
                  <a:spcPct val="115000"/>
                </a:lnSpc>
              </a:pPr>
              <a:t>6</a:t>
            </a:fld>
            <a:endParaRPr b="1" dirty="0">
              <a:solidFill>
                <a:srgbClr val="0C257C"/>
              </a:solidFill>
            </a:endParaRPr>
          </a:p>
        </p:txBody>
      </p:sp>
      <p:pic>
        <p:nvPicPr>
          <p:cNvPr id="3" name="Picture 2">
            <a:extLst>
              <a:ext uri="{FF2B5EF4-FFF2-40B4-BE49-F238E27FC236}">
                <a16:creationId xmlns:a16="http://schemas.microsoft.com/office/drawing/2014/main" id="{829A0518-F7A9-4E5B-869C-C18262C6A638}"/>
              </a:ext>
            </a:extLst>
          </p:cNvPr>
          <p:cNvPicPr>
            <a:picLocks noChangeAspect="1"/>
          </p:cNvPicPr>
          <p:nvPr/>
        </p:nvPicPr>
        <p:blipFill>
          <a:blip r:embed="rId4"/>
          <a:stretch>
            <a:fillRect/>
          </a:stretch>
        </p:blipFill>
        <p:spPr>
          <a:xfrm>
            <a:off x="1836313" y="902095"/>
            <a:ext cx="5471374" cy="5471374"/>
          </a:xfrm>
          <a:prstGeom prst="rect">
            <a:avLst/>
          </a:prstGeom>
        </p:spPr>
      </p:pic>
      <p:pic>
        <p:nvPicPr>
          <p:cNvPr id="7" name="Picture 6">
            <a:extLst>
              <a:ext uri="{FF2B5EF4-FFF2-40B4-BE49-F238E27FC236}">
                <a16:creationId xmlns:a16="http://schemas.microsoft.com/office/drawing/2014/main" id="{BF98A394-88C6-4342-A43D-D7285CEED19F}"/>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460194" y="6185555"/>
            <a:ext cx="707347" cy="457417"/>
          </a:xfrm>
          <a:prstGeom prst="rect">
            <a:avLst/>
          </a:prstGeom>
        </p:spPr>
      </p:pic>
    </p:spTree>
    <p:extLst>
      <p:ext uri="{BB962C8B-B14F-4D97-AF65-F5344CB8AC3E}">
        <p14:creationId xmlns:p14="http://schemas.microsoft.com/office/powerpoint/2010/main" val="3892492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oogle Shape;590;p68">
            <a:extLst>
              <a:ext uri="{FF2B5EF4-FFF2-40B4-BE49-F238E27FC236}">
                <a16:creationId xmlns:a16="http://schemas.microsoft.com/office/drawing/2014/main" id="{01180C18-78FE-4400-B475-01378D425D0C}"/>
              </a:ext>
            </a:extLst>
          </p:cNvPr>
          <p:cNvSpPr txBox="1">
            <a:spLocks/>
          </p:cNvSpPr>
          <p:nvPr/>
        </p:nvSpPr>
        <p:spPr>
          <a:xfrm>
            <a:off x="442743" y="1056842"/>
            <a:ext cx="5145535" cy="3803916"/>
          </a:xfrm>
          <a:prstGeom prst="rect">
            <a:avLst/>
          </a:prstGeom>
          <a:noFill/>
          <a:ln>
            <a:noFill/>
          </a:ln>
        </p:spPr>
        <p:txBody>
          <a:bodyPr spcFirstLastPara="1" wrap="square" lIns="81000" tIns="34275" rIns="68569" bIns="3427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spcBef>
                <a:spcPts val="0"/>
              </a:spcBef>
              <a:buClr>
                <a:schemeClr val="dk1"/>
              </a:buClr>
              <a:buSzPts val="1400"/>
            </a:pPr>
            <a:r>
              <a:rPr lang="en-US" sz="1400" dirty="0">
                <a:solidFill>
                  <a:srgbClr val="1C1C1C"/>
                </a:solidFill>
              </a:rPr>
              <a:t>The cable length can be modulated by the pulling force.</a:t>
            </a:r>
          </a:p>
          <a:p>
            <a:pPr>
              <a:lnSpc>
                <a:spcPct val="130000"/>
              </a:lnSpc>
              <a:spcBef>
                <a:spcPts val="0"/>
              </a:spcBef>
              <a:buClr>
                <a:schemeClr val="dk1"/>
              </a:buClr>
              <a:buSzPts val="1400"/>
            </a:pPr>
            <a:endParaRPr lang="en-US" sz="1400" dirty="0">
              <a:solidFill>
                <a:srgbClr val="1C1C1C"/>
              </a:solidFill>
            </a:endParaRPr>
          </a:p>
          <a:p>
            <a:pPr>
              <a:lnSpc>
                <a:spcPct val="130000"/>
              </a:lnSpc>
              <a:spcBef>
                <a:spcPts val="0"/>
              </a:spcBef>
              <a:buClr>
                <a:schemeClr val="dk1"/>
              </a:buClr>
              <a:buSzPts val="1400"/>
            </a:pPr>
            <a:endParaRPr lang="en-US" sz="1400" dirty="0">
              <a:solidFill>
                <a:srgbClr val="1C1C1C"/>
              </a:solidFill>
            </a:endParaRPr>
          </a:p>
          <a:p>
            <a:pPr>
              <a:lnSpc>
                <a:spcPct val="130000"/>
              </a:lnSpc>
              <a:spcBef>
                <a:spcPts val="0"/>
              </a:spcBef>
              <a:buClr>
                <a:schemeClr val="dk1"/>
              </a:buClr>
              <a:buSzPts val="1400"/>
            </a:pPr>
            <a:endParaRPr lang="en-US" sz="1400" dirty="0">
              <a:solidFill>
                <a:srgbClr val="1C1C1C"/>
              </a:solidFill>
            </a:endParaRPr>
          </a:p>
          <a:p>
            <a:pPr>
              <a:lnSpc>
                <a:spcPct val="130000"/>
              </a:lnSpc>
              <a:spcBef>
                <a:spcPts val="0"/>
              </a:spcBef>
              <a:buClr>
                <a:schemeClr val="dk1"/>
              </a:buClr>
              <a:buSzPts val="1400"/>
            </a:pPr>
            <a:endParaRPr lang="en-US" sz="1400" dirty="0">
              <a:solidFill>
                <a:srgbClr val="1C1C1C"/>
              </a:solidFill>
            </a:endParaRPr>
          </a:p>
          <a:p>
            <a:pPr>
              <a:lnSpc>
                <a:spcPct val="130000"/>
              </a:lnSpc>
              <a:spcBef>
                <a:spcPts val="0"/>
              </a:spcBef>
              <a:buClr>
                <a:schemeClr val="dk1"/>
              </a:buClr>
              <a:buSzPts val="1400"/>
            </a:pPr>
            <a:endParaRPr lang="en-US" sz="1400" dirty="0">
              <a:solidFill>
                <a:srgbClr val="1C1C1C"/>
              </a:solidFill>
            </a:endParaRPr>
          </a:p>
          <a:p>
            <a:pPr>
              <a:lnSpc>
                <a:spcPct val="130000"/>
              </a:lnSpc>
              <a:spcBef>
                <a:spcPts val="0"/>
              </a:spcBef>
              <a:buClr>
                <a:schemeClr val="dk1"/>
              </a:buClr>
              <a:buSzPts val="1400"/>
            </a:pPr>
            <a:r>
              <a:rPr lang="en-US" sz="1400" dirty="0">
                <a:solidFill>
                  <a:srgbClr val="1C1C1C"/>
                </a:solidFill>
              </a:rPr>
              <a:t>Cables can be reversible</a:t>
            </a:r>
          </a:p>
          <a:p>
            <a:pPr>
              <a:lnSpc>
                <a:spcPct val="130000"/>
              </a:lnSpc>
              <a:spcBef>
                <a:spcPts val="0"/>
              </a:spcBef>
              <a:buClr>
                <a:schemeClr val="dk1"/>
              </a:buClr>
              <a:buSzPts val="1400"/>
            </a:pPr>
            <a:endParaRPr lang="en-US" sz="1400" dirty="0">
              <a:solidFill>
                <a:srgbClr val="1C1C1C"/>
              </a:solidFill>
            </a:endParaRPr>
          </a:p>
          <a:p>
            <a:pPr>
              <a:lnSpc>
                <a:spcPct val="130000"/>
              </a:lnSpc>
              <a:spcBef>
                <a:spcPts val="0"/>
              </a:spcBef>
              <a:buClr>
                <a:schemeClr val="dk1"/>
              </a:buClr>
              <a:buSzPts val="1400"/>
            </a:pPr>
            <a:endParaRPr lang="en-US" sz="1400" dirty="0">
              <a:solidFill>
                <a:srgbClr val="1C1C1C"/>
              </a:solidFill>
            </a:endParaRPr>
          </a:p>
          <a:p>
            <a:pPr>
              <a:lnSpc>
                <a:spcPct val="130000"/>
              </a:lnSpc>
              <a:spcBef>
                <a:spcPts val="0"/>
              </a:spcBef>
              <a:buClr>
                <a:schemeClr val="dk1"/>
              </a:buClr>
              <a:buSzPts val="1400"/>
            </a:pPr>
            <a:endParaRPr lang="en-US" sz="1400" dirty="0">
              <a:solidFill>
                <a:srgbClr val="1C1C1C"/>
              </a:solidFill>
            </a:endParaRPr>
          </a:p>
          <a:p>
            <a:pPr>
              <a:lnSpc>
                <a:spcPct val="130000"/>
              </a:lnSpc>
              <a:spcBef>
                <a:spcPts val="0"/>
              </a:spcBef>
              <a:buClr>
                <a:schemeClr val="dk1"/>
              </a:buClr>
              <a:buSzPts val="1400"/>
            </a:pPr>
            <a:endParaRPr lang="en-US" sz="1400" dirty="0">
              <a:solidFill>
                <a:srgbClr val="1C1C1C"/>
              </a:solidFill>
            </a:endParaRPr>
          </a:p>
        </p:txBody>
      </p:sp>
      <p:pic>
        <p:nvPicPr>
          <p:cNvPr id="4" name="Image 3"/>
          <p:cNvPicPr>
            <a:picLocks noChangeAspect="1"/>
          </p:cNvPicPr>
          <p:nvPr/>
        </p:nvPicPr>
        <p:blipFill>
          <a:blip r:embed="rId3"/>
          <a:stretch>
            <a:fillRect/>
          </a:stretch>
        </p:blipFill>
        <p:spPr>
          <a:xfrm>
            <a:off x="483943" y="6237972"/>
            <a:ext cx="1199863" cy="405000"/>
          </a:xfrm>
          <a:prstGeom prst="rect">
            <a:avLst/>
          </a:prstGeom>
        </p:spPr>
      </p:pic>
      <p:sp>
        <p:nvSpPr>
          <p:cNvPr id="12" name="Google Shape;591;p68"/>
          <p:cNvSpPr txBox="1">
            <a:spLocks noGrp="1"/>
          </p:cNvSpPr>
          <p:nvPr>
            <p:ph type="title"/>
          </p:nvPr>
        </p:nvSpPr>
        <p:spPr>
          <a:xfrm>
            <a:off x="442743" y="310354"/>
            <a:ext cx="8100000" cy="954882"/>
          </a:xfrm>
          <a:prstGeom prst="rect">
            <a:avLst/>
          </a:prstGeom>
          <a:noFill/>
          <a:ln>
            <a:noFill/>
          </a:ln>
        </p:spPr>
        <p:txBody>
          <a:bodyPr spcFirstLastPara="1" vert="horz" wrap="square" lIns="68569" tIns="34275" rIns="68569" bIns="34275" rtlCol="0" anchor="t" anchorCtr="0">
            <a:noAutofit/>
          </a:bodyPr>
          <a:lstStyle/>
          <a:p>
            <a:pPr>
              <a:lnSpc>
                <a:spcPct val="115000"/>
              </a:lnSpc>
              <a:spcBef>
                <a:spcPts val="0"/>
              </a:spcBef>
              <a:buClr>
                <a:schemeClr val="accent1"/>
              </a:buClr>
              <a:buSzPts val="2200"/>
            </a:pPr>
            <a:r>
              <a:rPr lang="fr-FR" sz="2800" b="1" dirty="0" err="1">
                <a:solidFill>
                  <a:srgbClr val="0C257C"/>
                </a:solidFill>
                <a:latin typeface="+mn-lt"/>
              </a:rPr>
              <a:t>Properties</a:t>
            </a:r>
            <a:r>
              <a:rPr lang="fr-FR" sz="2800" b="1" dirty="0">
                <a:solidFill>
                  <a:srgbClr val="0C257C"/>
                </a:solidFill>
                <a:latin typeface="+mn-lt"/>
              </a:rPr>
              <a:t> of a </a:t>
            </a:r>
            <a:r>
              <a:rPr lang="fr-FR" sz="2800" b="1" dirty="0" err="1">
                <a:solidFill>
                  <a:srgbClr val="0C257C"/>
                </a:solidFill>
                <a:latin typeface="+mn-lt"/>
              </a:rPr>
              <a:t>finite</a:t>
            </a:r>
            <a:r>
              <a:rPr lang="fr-FR" sz="2800" b="1" dirty="0">
                <a:solidFill>
                  <a:srgbClr val="0C257C"/>
                </a:solidFill>
                <a:latin typeface="+mn-lt"/>
              </a:rPr>
              <a:t> </a:t>
            </a:r>
            <a:r>
              <a:rPr lang="fr-FR" sz="2800" b="1" dirty="0" err="1">
                <a:solidFill>
                  <a:srgbClr val="0C257C"/>
                </a:solidFill>
                <a:latin typeface="+mn-lt"/>
              </a:rPr>
              <a:t>cable</a:t>
            </a:r>
            <a:br>
              <a:rPr lang="fr-FR" sz="2100" b="1" dirty="0">
                <a:solidFill>
                  <a:srgbClr val="0C257C"/>
                </a:solidFill>
                <a:latin typeface="+mn-lt"/>
              </a:rPr>
            </a:br>
            <a:endParaRPr sz="2000" b="1" dirty="0">
              <a:solidFill>
                <a:srgbClr val="0C257C"/>
              </a:solidFill>
              <a:latin typeface="+mn-lt"/>
            </a:endParaRPr>
          </a:p>
        </p:txBody>
      </p:sp>
      <p:sp>
        <p:nvSpPr>
          <p:cNvPr id="9" name="Google Shape;589;p68"/>
          <p:cNvSpPr txBox="1">
            <a:spLocks noGrp="1"/>
          </p:cNvSpPr>
          <p:nvPr>
            <p:ph type="sldNum" sz="quarter" idx="12"/>
          </p:nvPr>
        </p:nvSpPr>
        <p:spPr>
          <a:xfrm>
            <a:off x="8289672" y="6453972"/>
            <a:ext cx="405000" cy="189000"/>
          </a:xfrm>
          <a:prstGeom prst="rect">
            <a:avLst/>
          </a:prstGeom>
          <a:noFill/>
          <a:ln>
            <a:noFill/>
          </a:ln>
        </p:spPr>
        <p:txBody>
          <a:bodyPr spcFirstLastPara="1" vert="horz" wrap="square" lIns="68569" tIns="34275" rIns="68569" bIns="34275" rtlCol="0" anchor="ctr" anchorCtr="0">
            <a:noAutofit/>
          </a:bodyPr>
          <a:lstStyle/>
          <a:p>
            <a:pPr>
              <a:lnSpc>
                <a:spcPct val="115000"/>
              </a:lnSpc>
            </a:pPr>
            <a:fld id="{00000000-1234-1234-1234-123412341234}" type="slidenum">
              <a:rPr lang="fr-FR" b="1">
                <a:solidFill>
                  <a:srgbClr val="0C257C"/>
                </a:solidFill>
              </a:rPr>
              <a:pPr>
                <a:lnSpc>
                  <a:spcPct val="115000"/>
                </a:lnSpc>
              </a:pPr>
              <a:t>7</a:t>
            </a:fld>
            <a:endParaRPr b="1" dirty="0">
              <a:solidFill>
                <a:srgbClr val="0C257C"/>
              </a:solidFill>
            </a:endParaRPr>
          </a:p>
        </p:txBody>
      </p:sp>
      <p:pic>
        <p:nvPicPr>
          <p:cNvPr id="5" name="Picture 4">
            <a:extLst>
              <a:ext uri="{FF2B5EF4-FFF2-40B4-BE49-F238E27FC236}">
                <a16:creationId xmlns:a16="http://schemas.microsoft.com/office/drawing/2014/main" id="{F6BF1F4B-63B2-4C46-A39A-EC7ABAA5153F}"/>
              </a:ext>
            </a:extLst>
          </p:cNvPr>
          <p:cNvPicPr>
            <a:picLocks noChangeAspect="1"/>
          </p:cNvPicPr>
          <p:nvPr/>
        </p:nvPicPr>
        <p:blipFill rotWithShape="1">
          <a:blip r:embed="rId4"/>
          <a:srcRect l="45927" t="46811" r="20725" b="35484"/>
          <a:stretch/>
        </p:blipFill>
        <p:spPr>
          <a:xfrm>
            <a:off x="744683" y="1656313"/>
            <a:ext cx="1898600" cy="1008000"/>
          </a:xfrm>
          <a:prstGeom prst="rect">
            <a:avLst/>
          </a:prstGeom>
          <a:ln>
            <a:solidFill>
              <a:srgbClr val="001B70"/>
            </a:solidFill>
          </a:ln>
        </p:spPr>
      </p:pic>
      <p:pic>
        <p:nvPicPr>
          <p:cNvPr id="7" name="Picture 6">
            <a:extLst>
              <a:ext uri="{FF2B5EF4-FFF2-40B4-BE49-F238E27FC236}">
                <a16:creationId xmlns:a16="http://schemas.microsoft.com/office/drawing/2014/main" id="{CB39D17C-A974-4CFE-B6B8-21CC369CFCD3}"/>
              </a:ext>
            </a:extLst>
          </p:cNvPr>
          <p:cNvPicPr>
            <a:picLocks noChangeAspect="1"/>
          </p:cNvPicPr>
          <p:nvPr/>
        </p:nvPicPr>
        <p:blipFill rotWithShape="1">
          <a:blip r:embed="rId5"/>
          <a:srcRect l="46434" t="46811" r="20218" b="35484"/>
          <a:stretch/>
        </p:blipFill>
        <p:spPr>
          <a:xfrm>
            <a:off x="3146430" y="1661258"/>
            <a:ext cx="1898600" cy="1008000"/>
          </a:xfrm>
          <a:prstGeom prst="rect">
            <a:avLst/>
          </a:prstGeom>
          <a:ln>
            <a:solidFill>
              <a:srgbClr val="001B70"/>
            </a:solidFill>
          </a:ln>
        </p:spPr>
      </p:pic>
      <p:pic>
        <p:nvPicPr>
          <p:cNvPr id="15" name="Picture 14">
            <a:extLst>
              <a:ext uri="{FF2B5EF4-FFF2-40B4-BE49-F238E27FC236}">
                <a16:creationId xmlns:a16="http://schemas.microsoft.com/office/drawing/2014/main" id="{74723354-84D1-4735-BF7A-7126BAFB6BFC}"/>
              </a:ext>
            </a:extLst>
          </p:cNvPr>
          <p:cNvPicPr>
            <a:picLocks noChangeAspect="1"/>
          </p:cNvPicPr>
          <p:nvPr/>
        </p:nvPicPr>
        <p:blipFill rotWithShape="1">
          <a:blip r:embed="rId6"/>
          <a:srcRect l="47175" t="46811" r="20434" b="35484"/>
          <a:stretch/>
        </p:blipFill>
        <p:spPr>
          <a:xfrm>
            <a:off x="5548177" y="1661258"/>
            <a:ext cx="1844092" cy="1008000"/>
          </a:xfrm>
          <a:prstGeom prst="rect">
            <a:avLst/>
          </a:prstGeom>
          <a:ln>
            <a:solidFill>
              <a:srgbClr val="001B70"/>
            </a:solidFill>
          </a:ln>
        </p:spPr>
      </p:pic>
      <p:sp>
        <p:nvSpPr>
          <p:cNvPr id="16" name="TextBox 15">
            <a:extLst>
              <a:ext uri="{FF2B5EF4-FFF2-40B4-BE49-F238E27FC236}">
                <a16:creationId xmlns:a16="http://schemas.microsoft.com/office/drawing/2014/main" id="{690F3C77-E0E6-4C26-80D4-E86B0D3DAC76}"/>
              </a:ext>
            </a:extLst>
          </p:cNvPr>
          <p:cNvSpPr txBox="1"/>
          <p:nvPr/>
        </p:nvSpPr>
        <p:spPr>
          <a:xfrm>
            <a:off x="744683" y="1338646"/>
            <a:ext cx="1592889" cy="307777"/>
          </a:xfrm>
          <a:prstGeom prst="rect">
            <a:avLst/>
          </a:prstGeom>
          <a:noFill/>
        </p:spPr>
        <p:txBody>
          <a:bodyPr wrap="square" rtlCol="0">
            <a:spAutoFit/>
          </a:bodyPr>
          <a:lstStyle/>
          <a:p>
            <a:pPr>
              <a:spcBef>
                <a:spcPts val="600"/>
              </a:spcBef>
            </a:pPr>
            <a:r>
              <a:rPr lang="en-CA" sz="1400" dirty="0">
                <a:solidFill>
                  <a:schemeClr val="accent5"/>
                </a:solidFill>
                <a:latin typeface="+mj-lt"/>
                <a:cs typeface="Times New Roman" panose="02020603050405020304" pitchFamily="18" charset="0"/>
              </a:rPr>
              <a:t>vertex 358</a:t>
            </a:r>
            <a:r>
              <a:rPr lang="en-CA" sz="1400" dirty="0">
                <a:solidFill>
                  <a:schemeClr val="accent5"/>
                </a:solidFill>
                <a:latin typeface="Times New Roman" panose="02020603050405020304" pitchFamily="18" charset="0"/>
                <a:cs typeface="Times New Roman" panose="02020603050405020304" pitchFamily="18" charset="0"/>
              </a:rPr>
              <a:t>, </a:t>
            </a:r>
            <a:r>
              <a:rPr lang="en-CA" sz="1400" i="1" dirty="0">
                <a:solidFill>
                  <a:schemeClr val="accent5"/>
                </a:solidFill>
                <a:latin typeface="Times New Roman" panose="02020603050405020304" pitchFamily="18" charset="0"/>
                <a:cs typeface="Times New Roman" panose="02020603050405020304" pitchFamily="18" charset="0"/>
              </a:rPr>
              <a:t>P</a:t>
            </a:r>
            <a:r>
              <a:rPr lang="en-CA" sz="1400" dirty="0">
                <a:solidFill>
                  <a:schemeClr val="accent5"/>
                </a:solidFill>
                <a:latin typeface="Times New Roman" panose="02020603050405020304" pitchFamily="18" charset="0"/>
                <a:cs typeface="Times New Roman" panose="02020603050405020304" pitchFamily="18" charset="0"/>
              </a:rPr>
              <a:t> = 1.0</a:t>
            </a:r>
          </a:p>
        </p:txBody>
      </p:sp>
      <p:sp>
        <p:nvSpPr>
          <p:cNvPr id="18" name="TextBox 17">
            <a:extLst>
              <a:ext uri="{FF2B5EF4-FFF2-40B4-BE49-F238E27FC236}">
                <a16:creationId xmlns:a16="http://schemas.microsoft.com/office/drawing/2014/main" id="{3E196816-881F-47C6-8EFB-C537A05F98FD}"/>
              </a:ext>
            </a:extLst>
          </p:cNvPr>
          <p:cNvSpPr txBox="1"/>
          <p:nvPr/>
        </p:nvSpPr>
        <p:spPr>
          <a:xfrm>
            <a:off x="3146430" y="1345929"/>
            <a:ext cx="2845666" cy="307777"/>
          </a:xfrm>
          <a:prstGeom prst="rect">
            <a:avLst/>
          </a:prstGeom>
          <a:noFill/>
        </p:spPr>
        <p:txBody>
          <a:bodyPr wrap="square" rtlCol="0">
            <a:spAutoFit/>
          </a:bodyPr>
          <a:lstStyle/>
          <a:p>
            <a:pPr>
              <a:spcBef>
                <a:spcPts val="600"/>
              </a:spcBef>
            </a:pPr>
            <a:r>
              <a:rPr lang="en-CA" sz="1400" dirty="0">
                <a:solidFill>
                  <a:schemeClr val="accent5"/>
                </a:solidFill>
                <a:latin typeface="+mj-lt"/>
                <a:cs typeface="Times New Roman" panose="02020603050405020304" pitchFamily="18" charset="0"/>
              </a:rPr>
              <a:t>vertex 358</a:t>
            </a:r>
            <a:r>
              <a:rPr lang="en-CA" sz="1400" dirty="0">
                <a:solidFill>
                  <a:schemeClr val="accent5"/>
                </a:solidFill>
                <a:latin typeface="Times New Roman" panose="02020603050405020304" pitchFamily="18" charset="0"/>
                <a:cs typeface="Times New Roman" panose="02020603050405020304" pitchFamily="18" charset="0"/>
              </a:rPr>
              <a:t>, </a:t>
            </a:r>
            <a:r>
              <a:rPr lang="en-CA" sz="1400" i="1" dirty="0">
                <a:solidFill>
                  <a:schemeClr val="accent5"/>
                </a:solidFill>
                <a:latin typeface="Times New Roman" panose="02020603050405020304" pitchFamily="18" charset="0"/>
                <a:cs typeface="Times New Roman" panose="02020603050405020304" pitchFamily="18" charset="0"/>
              </a:rPr>
              <a:t>P</a:t>
            </a:r>
            <a:r>
              <a:rPr lang="en-CA" sz="1400" dirty="0">
                <a:solidFill>
                  <a:schemeClr val="accent5"/>
                </a:solidFill>
                <a:latin typeface="Times New Roman" panose="02020603050405020304" pitchFamily="18" charset="0"/>
                <a:cs typeface="Times New Roman" panose="02020603050405020304" pitchFamily="18" charset="0"/>
              </a:rPr>
              <a:t> = 1.4</a:t>
            </a:r>
          </a:p>
        </p:txBody>
      </p:sp>
      <p:sp>
        <p:nvSpPr>
          <p:cNvPr id="19" name="TextBox 18">
            <a:extLst>
              <a:ext uri="{FF2B5EF4-FFF2-40B4-BE49-F238E27FC236}">
                <a16:creationId xmlns:a16="http://schemas.microsoft.com/office/drawing/2014/main" id="{FEAD825C-7958-4856-AA6D-E9379BE0AC46}"/>
              </a:ext>
            </a:extLst>
          </p:cNvPr>
          <p:cNvSpPr txBox="1"/>
          <p:nvPr/>
        </p:nvSpPr>
        <p:spPr>
          <a:xfrm>
            <a:off x="5548177" y="1345928"/>
            <a:ext cx="2845666" cy="307777"/>
          </a:xfrm>
          <a:prstGeom prst="rect">
            <a:avLst/>
          </a:prstGeom>
          <a:noFill/>
        </p:spPr>
        <p:txBody>
          <a:bodyPr wrap="square" rtlCol="0">
            <a:spAutoFit/>
          </a:bodyPr>
          <a:lstStyle/>
          <a:p>
            <a:pPr>
              <a:spcBef>
                <a:spcPts val="600"/>
              </a:spcBef>
            </a:pPr>
            <a:r>
              <a:rPr lang="en-CA" sz="1400" dirty="0">
                <a:solidFill>
                  <a:schemeClr val="accent5"/>
                </a:solidFill>
                <a:latin typeface="+mj-lt"/>
                <a:cs typeface="Times New Roman" panose="02020603050405020304" pitchFamily="18" charset="0"/>
              </a:rPr>
              <a:t>vertex 358</a:t>
            </a:r>
            <a:r>
              <a:rPr lang="en-CA" sz="1400" dirty="0">
                <a:solidFill>
                  <a:schemeClr val="accent5"/>
                </a:solidFill>
                <a:latin typeface="Times New Roman" panose="02020603050405020304" pitchFamily="18" charset="0"/>
                <a:cs typeface="Times New Roman" panose="02020603050405020304" pitchFamily="18" charset="0"/>
              </a:rPr>
              <a:t>, </a:t>
            </a:r>
            <a:r>
              <a:rPr lang="en-CA" sz="1400" i="1" dirty="0">
                <a:solidFill>
                  <a:schemeClr val="accent5"/>
                </a:solidFill>
                <a:latin typeface="Times New Roman" panose="02020603050405020304" pitchFamily="18" charset="0"/>
                <a:cs typeface="Times New Roman" panose="02020603050405020304" pitchFamily="18" charset="0"/>
              </a:rPr>
              <a:t>P</a:t>
            </a:r>
            <a:r>
              <a:rPr lang="en-CA" sz="1400" dirty="0">
                <a:solidFill>
                  <a:schemeClr val="accent5"/>
                </a:solidFill>
                <a:latin typeface="Times New Roman" panose="02020603050405020304" pitchFamily="18" charset="0"/>
                <a:cs typeface="Times New Roman" panose="02020603050405020304" pitchFamily="18" charset="0"/>
              </a:rPr>
              <a:t> = 1.8</a:t>
            </a:r>
          </a:p>
        </p:txBody>
      </p:sp>
      <p:pic>
        <p:nvPicPr>
          <p:cNvPr id="17" name="Picture 16">
            <a:extLst>
              <a:ext uri="{FF2B5EF4-FFF2-40B4-BE49-F238E27FC236}">
                <a16:creationId xmlns:a16="http://schemas.microsoft.com/office/drawing/2014/main" id="{9BB7539F-DEBA-4AA7-8465-403181AC8CF7}"/>
              </a:ext>
            </a:extLst>
          </p:cNvPr>
          <p:cNvPicPr>
            <a:picLocks noChangeAspect="1"/>
          </p:cNvPicPr>
          <p:nvPr/>
        </p:nvPicPr>
        <p:blipFill>
          <a:blip r:embed="rId7"/>
          <a:stretch>
            <a:fillRect/>
          </a:stretch>
        </p:blipFill>
        <p:spPr>
          <a:xfrm>
            <a:off x="1178986" y="3429000"/>
            <a:ext cx="2725020" cy="2725020"/>
          </a:xfrm>
          <a:prstGeom prst="rect">
            <a:avLst/>
          </a:prstGeom>
        </p:spPr>
      </p:pic>
      <p:pic>
        <p:nvPicPr>
          <p:cNvPr id="20" name="Picture 19">
            <a:extLst>
              <a:ext uri="{FF2B5EF4-FFF2-40B4-BE49-F238E27FC236}">
                <a16:creationId xmlns:a16="http://schemas.microsoft.com/office/drawing/2014/main" id="{CB6B4269-F391-469A-A626-BE533BC8585B}"/>
              </a:ext>
            </a:extLst>
          </p:cNvPr>
          <p:cNvPicPr>
            <a:picLocks noChangeAspect="1"/>
          </p:cNvPicPr>
          <p:nvPr/>
        </p:nvPicPr>
        <p:blipFill>
          <a:blip r:embed="rId8"/>
          <a:stretch>
            <a:fillRect/>
          </a:stretch>
        </p:blipFill>
        <p:spPr>
          <a:xfrm>
            <a:off x="4419243" y="3429000"/>
            <a:ext cx="2725020" cy="2725020"/>
          </a:xfrm>
          <a:prstGeom prst="rect">
            <a:avLst/>
          </a:prstGeom>
        </p:spPr>
      </p:pic>
      <p:sp>
        <p:nvSpPr>
          <p:cNvPr id="21" name="TextBox 20">
            <a:extLst>
              <a:ext uri="{FF2B5EF4-FFF2-40B4-BE49-F238E27FC236}">
                <a16:creationId xmlns:a16="http://schemas.microsoft.com/office/drawing/2014/main" id="{9F6F7AFF-CB08-4386-9AF6-416CD057A162}"/>
              </a:ext>
            </a:extLst>
          </p:cNvPr>
          <p:cNvSpPr txBox="1"/>
          <p:nvPr/>
        </p:nvSpPr>
        <p:spPr>
          <a:xfrm>
            <a:off x="1319080" y="3121223"/>
            <a:ext cx="2845666" cy="307777"/>
          </a:xfrm>
          <a:prstGeom prst="rect">
            <a:avLst/>
          </a:prstGeom>
          <a:noFill/>
        </p:spPr>
        <p:txBody>
          <a:bodyPr wrap="square" rtlCol="0">
            <a:spAutoFit/>
          </a:bodyPr>
          <a:lstStyle/>
          <a:p>
            <a:pPr>
              <a:spcBef>
                <a:spcPts val="600"/>
              </a:spcBef>
            </a:pPr>
            <a:r>
              <a:rPr lang="en-CA" sz="1400" b="1" i="1" dirty="0">
                <a:solidFill>
                  <a:schemeClr val="accent5"/>
                </a:solidFill>
                <a:latin typeface="Times New Roman" panose="02020603050405020304" pitchFamily="18" charset="0"/>
                <a:cs typeface="Times New Roman" panose="02020603050405020304" pitchFamily="18" charset="0"/>
              </a:rPr>
              <a:t>ξ</a:t>
            </a:r>
            <a:r>
              <a:rPr lang="en-CA" sz="1400" b="1" dirty="0">
                <a:solidFill>
                  <a:schemeClr val="accent5"/>
                </a:solidFill>
                <a:latin typeface="Times New Roman" panose="02020603050405020304" pitchFamily="18" charset="0"/>
                <a:cs typeface="Times New Roman" panose="02020603050405020304" pitchFamily="18" charset="0"/>
              </a:rPr>
              <a:t> = 2.0</a:t>
            </a:r>
            <a:r>
              <a:rPr lang="en-CA" sz="1400" dirty="0">
                <a:solidFill>
                  <a:schemeClr val="accent5"/>
                </a:solidFill>
                <a:latin typeface="Times New Roman" panose="02020603050405020304" pitchFamily="18" charset="0"/>
                <a:cs typeface="Times New Roman" panose="02020603050405020304" pitchFamily="18" charset="0"/>
              </a:rPr>
              <a:t>, </a:t>
            </a:r>
            <a:r>
              <a:rPr lang="en-CA" sz="1400" i="1" dirty="0">
                <a:solidFill>
                  <a:schemeClr val="accent5"/>
                </a:solidFill>
                <a:latin typeface="Times New Roman" panose="02020603050405020304" pitchFamily="18" charset="0"/>
                <a:cs typeface="Times New Roman" panose="02020603050405020304" pitchFamily="18" charset="0"/>
              </a:rPr>
              <a:t>a</a:t>
            </a:r>
            <a:r>
              <a:rPr lang="en-CA" sz="1400" dirty="0">
                <a:solidFill>
                  <a:schemeClr val="accent5"/>
                </a:solidFill>
                <a:latin typeface="Times New Roman" panose="02020603050405020304" pitchFamily="18" charset="0"/>
                <a:cs typeface="Times New Roman" panose="02020603050405020304" pitchFamily="18" charset="0"/>
              </a:rPr>
              <a:t> = 0.7, </a:t>
            </a:r>
            <a:r>
              <a:rPr lang="en-CA" sz="1400" i="1" dirty="0">
                <a:solidFill>
                  <a:schemeClr val="accent5"/>
                </a:solidFill>
                <a:latin typeface="Times New Roman" panose="02020603050405020304" pitchFamily="18" charset="0"/>
                <a:cs typeface="Times New Roman" panose="02020603050405020304" pitchFamily="18" charset="0"/>
              </a:rPr>
              <a:t>b</a:t>
            </a:r>
            <a:r>
              <a:rPr lang="en-CA" sz="1400" dirty="0">
                <a:solidFill>
                  <a:schemeClr val="accent5"/>
                </a:solidFill>
                <a:latin typeface="Times New Roman" panose="02020603050405020304" pitchFamily="18" charset="0"/>
                <a:cs typeface="Times New Roman" panose="02020603050405020304" pitchFamily="18" charset="0"/>
              </a:rPr>
              <a:t> = 0.5, </a:t>
            </a:r>
            <a:r>
              <a:rPr lang="en-CA" sz="1400" i="1" dirty="0">
                <a:solidFill>
                  <a:schemeClr val="accent5"/>
                </a:solidFill>
                <a:latin typeface="Times New Roman" panose="02020603050405020304" pitchFamily="18" charset="0"/>
                <a:cs typeface="Times New Roman" panose="02020603050405020304" pitchFamily="18" charset="0"/>
              </a:rPr>
              <a:t>P</a:t>
            </a:r>
            <a:r>
              <a:rPr lang="en-CA" sz="1400" dirty="0">
                <a:solidFill>
                  <a:schemeClr val="accent5"/>
                </a:solidFill>
                <a:latin typeface="Times New Roman" panose="02020603050405020304" pitchFamily="18" charset="0"/>
                <a:cs typeface="Times New Roman" panose="02020603050405020304" pitchFamily="18" charset="0"/>
              </a:rPr>
              <a:t> = 1.5</a:t>
            </a:r>
          </a:p>
        </p:txBody>
      </p:sp>
      <p:sp>
        <p:nvSpPr>
          <p:cNvPr id="22" name="TextBox 21">
            <a:extLst>
              <a:ext uri="{FF2B5EF4-FFF2-40B4-BE49-F238E27FC236}">
                <a16:creationId xmlns:a16="http://schemas.microsoft.com/office/drawing/2014/main" id="{CF41C225-C19A-4F27-827B-EB2DF1627EC4}"/>
              </a:ext>
            </a:extLst>
          </p:cNvPr>
          <p:cNvSpPr txBox="1"/>
          <p:nvPr/>
        </p:nvSpPr>
        <p:spPr>
          <a:xfrm>
            <a:off x="4507429" y="3121223"/>
            <a:ext cx="2845666" cy="307777"/>
          </a:xfrm>
          <a:prstGeom prst="rect">
            <a:avLst/>
          </a:prstGeom>
          <a:noFill/>
        </p:spPr>
        <p:txBody>
          <a:bodyPr wrap="square" rtlCol="0">
            <a:spAutoFit/>
          </a:bodyPr>
          <a:lstStyle/>
          <a:p>
            <a:pPr>
              <a:spcBef>
                <a:spcPts val="600"/>
              </a:spcBef>
            </a:pPr>
            <a:r>
              <a:rPr lang="en-CA" sz="1400" b="1" i="1" dirty="0">
                <a:solidFill>
                  <a:schemeClr val="accent5"/>
                </a:solidFill>
                <a:latin typeface="Times New Roman" panose="02020603050405020304" pitchFamily="18" charset="0"/>
                <a:cs typeface="Times New Roman" panose="02020603050405020304" pitchFamily="18" charset="0"/>
              </a:rPr>
              <a:t>ξ</a:t>
            </a:r>
            <a:r>
              <a:rPr lang="en-CA" sz="1400" b="1" dirty="0">
                <a:solidFill>
                  <a:schemeClr val="accent5"/>
                </a:solidFill>
                <a:latin typeface="Times New Roman" panose="02020603050405020304" pitchFamily="18" charset="0"/>
                <a:cs typeface="Times New Roman" panose="02020603050405020304" pitchFamily="18" charset="0"/>
              </a:rPr>
              <a:t> = 0.2</a:t>
            </a:r>
            <a:r>
              <a:rPr lang="en-CA" sz="1400" dirty="0">
                <a:solidFill>
                  <a:schemeClr val="accent5"/>
                </a:solidFill>
                <a:latin typeface="Times New Roman" panose="02020603050405020304" pitchFamily="18" charset="0"/>
                <a:cs typeface="Times New Roman" panose="02020603050405020304" pitchFamily="18" charset="0"/>
              </a:rPr>
              <a:t>, </a:t>
            </a:r>
            <a:r>
              <a:rPr lang="en-CA" sz="1400" i="1" dirty="0">
                <a:solidFill>
                  <a:schemeClr val="accent5"/>
                </a:solidFill>
                <a:latin typeface="Times New Roman" panose="02020603050405020304" pitchFamily="18" charset="0"/>
                <a:cs typeface="Times New Roman" panose="02020603050405020304" pitchFamily="18" charset="0"/>
              </a:rPr>
              <a:t>a</a:t>
            </a:r>
            <a:r>
              <a:rPr lang="en-CA" sz="1400" dirty="0">
                <a:solidFill>
                  <a:schemeClr val="accent5"/>
                </a:solidFill>
                <a:latin typeface="Times New Roman" panose="02020603050405020304" pitchFamily="18" charset="0"/>
                <a:cs typeface="Times New Roman" panose="02020603050405020304" pitchFamily="18" charset="0"/>
              </a:rPr>
              <a:t> = 0.52, </a:t>
            </a:r>
            <a:r>
              <a:rPr lang="en-CA" sz="1400" i="1" dirty="0">
                <a:solidFill>
                  <a:schemeClr val="accent5"/>
                </a:solidFill>
                <a:latin typeface="Times New Roman" panose="02020603050405020304" pitchFamily="18" charset="0"/>
                <a:cs typeface="Times New Roman" panose="02020603050405020304" pitchFamily="18" charset="0"/>
              </a:rPr>
              <a:t>b</a:t>
            </a:r>
            <a:r>
              <a:rPr lang="en-CA" sz="1400" dirty="0">
                <a:solidFill>
                  <a:schemeClr val="accent5"/>
                </a:solidFill>
                <a:latin typeface="Times New Roman" panose="02020603050405020304" pitchFamily="18" charset="0"/>
                <a:cs typeface="Times New Roman" panose="02020603050405020304" pitchFamily="18" charset="0"/>
              </a:rPr>
              <a:t> = 0.45, </a:t>
            </a:r>
            <a:r>
              <a:rPr lang="en-CA" sz="1400" i="1" dirty="0">
                <a:solidFill>
                  <a:schemeClr val="accent5"/>
                </a:solidFill>
                <a:latin typeface="Times New Roman" panose="02020603050405020304" pitchFamily="18" charset="0"/>
                <a:cs typeface="Times New Roman" panose="02020603050405020304" pitchFamily="18" charset="0"/>
              </a:rPr>
              <a:t>P</a:t>
            </a:r>
            <a:r>
              <a:rPr lang="en-CA" sz="1400" dirty="0">
                <a:solidFill>
                  <a:schemeClr val="accent5"/>
                </a:solidFill>
                <a:latin typeface="Times New Roman" panose="02020603050405020304" pitchFamily="18" charset="0"/>
                <a:cs typeface="Times New Roman" panose="02020603050405020304" pitchFamily="18" charset="0"/>
              </a:rPr>
              <a:t> = 1</a:t>
            </a:r>
          </a:p>
        </p:txBody>
      </p:sp>
    </p:spTree>
    <p:extLst>
      <p:ext uri="{BB962C8B-B14F-4D97-AF65-F5344CB8AC3E}">
        <p14:creationId xmlns:p14="http://schemas.microsoft.com/office/powerpoint/2010/main" val="263065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xEl>
                                              <p:pRg st="6" end="6"/>
                                            </p:txEl>
                                          </p:spTgt>
                                        </p:tgtEl>
                                        <p:attrNameLst>
                                          <p:attrName>style.visibility</p:attrName>
                                        </p:attrNameLst>
                                      </p:cBhvr>
                                      <p:to>
                                        <p:strVal val="visible"/>
                                      </p:to>
                                    </p:set>
                                    <p:animEffect transition="in" filter="fade">
                                      <p:cBhvr>
                                        <p:cTn id="7" dur="500"/>
                                        <p:tgtEl>
                                          <p:spTgt spid="23">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483943" y="6237972"/>
            <a:ext cx="1199863" cy="405000"/>
          </a:xfrm>
          <a:prstGeom prst="rect">
            <a:avLst/>
          </a:prstGeom>
        </p:spPr>
      </p:pic>
      <p:sp>
        <p:nvSpPr>
          <p:cNvPr id="12" name="Google Shape;591;p68"/>
          <p:cNvSpPr txBox="1">
            <a:spLocks noGrp="1"/>
          </p:cNvSpPr>
          <p:nvPr>
            <p:ph type="title"/>
          </p:nvPr>
        </p:nvSpPr>
        <p:spPr>
          <a:xfrm>
            <a:off x="442743" y="310354"/>
            <a:ext cx="8100000" cy="954882"/>
          </a:xfrm>
          <a:prstGeom prst="rect">
            <a:avLst/>
          </a:prstGeom>
          <a:noFill/>
          <a:ln>
            <a:noFill/>
          </a:ln>
        </p:spPr>
        <p:txBody>
          <a:bodyPr spcFirstLastPara="1" vert="horz" wrap="square" lIns="68569" tIns="34275" rIns="68569" bIns="34275" rtlCol="0" anchor="t" anchorCtr="0">
            <a:noAutofit/>
          </a:bodyPr>
          <a:lstStyle/>
          <a:p>
            <a:pPr>
              <a:lnSpc>
                <a:spcPct val="115000"/>
              </a:lnSpc>
              <a:spcBef>
                <a:spcPts val="0"/>
              </a:spcBef>
              <a:buClr>
                <a:schemeClr val="accent1"/>
              </a:buClr>
              <a:buSzPts val="2200"/>
            </a:pPr>
            <a:r>
              <a:rPr lang="fr-FR" sz="2800" b="1" dirty="0" err="1">
                <a:solidFill>
                  <a:srgbClr val="0C257C"/>
                </a:solidFill>
                <a:latin typeface="+mn-lt"/>
              </a:rPr>
              <a:t>Spontaneous</a:t>
            </a:r>
            <a:r>
              <a:rPr lang="fr-FR" sz="2800" b="1" dirty="0">
                <a:solidFill>
                  <a:srgbClr val="0C257C"/>
                </a:solidFill>
                <a:latin typeface="+mn-lt"/>
              </a:rPr>
              <a:t> activation propagation</a:t>
            </a:r>
            <a:br>
              <a:rPr lang="fr-FR" sz="2100" b="1" dirty="0">
                <a:solidFill>
                  <a:srgbClr val="0C257C"/>
                </a:solidFill>
                <a:latin typeface="+mn-lt"/>
              </a:rPr>
            </a:br>
            <a:endParaRPr sz="2000" b="1" dirty="0">
              <a:solidFill>
                <a:srgbClr val="0C257C"/>
              </a:solidFill>
              <a:latin typeface="+mn-lt"/>
            </a:endParaRPr>
          </a:p>
        </p:txBody>
      </p:sp>
      <p:sp>
        <p:nvSpPr>
          <p:cNvPr id="9" name="Google Shape;589;p68"/>
          <p:cNvSpPr txBox="1">
            <a:spLocks noGrp="1"/>
          </p:cNvSpPr>
          <p:nvPr>
            <p:ph type="sldNum" sz="quarter" idx="12"/>
          </p:nvPr>
        </p:nvSpPr>
        <p:spPr>
          <a:xfrm>
            <a:off x="8289672" y="6453972"/>
            <a:ext cx="405000" cy="189000"/>
          </a:xfrm>
          <a:prstGeom prst="rect">
            <a:avLst/>
          </a:prstGeom>
          <a:noFill/>
          <a:ln>
            <a:noFill/>
          </a:ln>
        </p:spPr>
        <p:txBody>
          <a:bodyPr spcFirstLastPara="1" vert="horz" wrap="square" lIns="68569" tIns="34275" rIns="68569" bIns="34275" rtlCol="0" anchor="ctr" anchorCtr="0">
            <a:noAutofit/>
          </a:bodyPr>
          <a:lstStyle/>
          <a:p>
            <a:pPr>
              <a:lnSpc>
                <a:spcPct val="115000"/>
              </a:lnSpc>
            </a:pPr>
            <a:fld id="{00000000-1234-1234-1234-123412341234}" type="slidenum">
              <a:rPr lang="fr-FR" b="1">
                <a:solidFill>
                  <a:srgbClr val="0C257C"/>
                </a:solidFill>
              </a:rPr>
              <a:pPr>
                <a:lnSpc>
                  <a:spcPct val="115000"/>
                </a:lnSpc>
              </a:pPr>
              <a:t>8</a:t>
            </a:fld>
            <a:endParaRPr b="1" dirty="0">
              <a:solidFill>
                <a:srgbClr val="0C257C"/>
              </a:solidFill>
            </a:endParaRPr>
          </a:p>
        </p:txBody>
      </p:sp>
      <p:grpSp>
        <p:nvGrpSpPr>
          <p:cNvPr id="43" name="Group 42">
            <a:extLst>
              <a:ext uri="{FF2B5EF4-FFF2-40B4-BE49-F238E27FC236}">
                <a16:creationId xmlns:a16="http://schemas.microsoft.com/office/drawing/2014/main" id="{DF404D07-7945-4D94-8A52-E40C2D294EFA}"/>
              </a:ext>
            </a:extLst>
          </p:cNvPr>
          <p:cNvGrpSpPr/>
          <p:nvPr/>
        </p:nvGrpSpPr>
        <p:grpSpPr>
          <a:xfrm>
            <a:off x="7134011" y="1265236"/>
            <a:ext cx="1875066" cy="1873771"/>
            <a:chOff x="7015859" y="1243905"/>
            <a:chExt cx="1875066" cy="1873771"/>
          </a:xfrm>
        </p:grpSpPr>
        <p:pic>
          <p:nvPicPr>
            <p:cNvPr id="8" name="Picture 7">
              <a:extLst>
                <a:ext uri="{FF2B5EF4-FFF2-40B4-BE49-F238E27FC236}">
                  <a16:creationId xmlns:a16="http://schemas.microsoft.com/office/drawing/2014/main" id="{D5069691-9554-4FA5-993D-F6707DA095A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015859" y="1243905"/>
              <a:ext cx="1678813" cy="1678813"/>
            </a:xfrm>
            <a:prstGeom prst="rect">
              <a:avLst/>
            </a:prstGeom>
          </p:spPr>
        </p:pic>
        <p:sp>
          <p:nvSpPr>
            <p:cNvPr id="10" name="TextBox 9">
              <a:extLst>
                <a:ext uri="{FF2B5EF4-FFF2-40B4-BE49-F238E27FC236}">
                  <a16:creationId xmlns:a16="http://schemas.microsoft.com/office/drawing/2014/main" id="{9351684F-4C50-46DF-9A21-661519FDD9D2}"/>
                </a:ext>
              </a:extLst>
            </p:cNvPr>
            <p:cNvSpPr txBox="1"/>
            <p:nvPr/>
          </p:nvSpPr>
          <p:spPr>
            <a:xfrm>
              <a:off x="8318704" y="1243905"/>
              <a:ext cx="572221" cy="370625"/>
            </a:xfrm>
            <a:prstGeom prst="rect">
              <a:avLst/>
            </a:prstGeom>
            <a:noFill/>
          </p:spPr>
          <p:txBody>
            <a:bodyPr wrap="square" rtlCol="0">
              <a:spAutoFit/>
            </a:bodyPr>
            <a:lstStyle/>
            <a:p>
              <a:pPr>
                <a:spcBef>
                  <a:spcPts val="600"/>
                </a:spcBef>
              </a:pPr>
              <a:r>
                <a:rPr lang="en-CA" sz="1400" i="1" dirty="0">
                  <a:latin typeface="Times New Roman" panose="02020603050405020304" pitchFamily="18" charset="0"/>
                  <a:cs typeface="Times New Roman" panose="02020603050405020304" pitchFamily="18" charset="0"/>
                </a:rPr>
                <a:t>f</a:t>
              </a:r>
              <a:r>
                <a:rPr lang="en-CA" sz="1400" dirty="0">
                  <a:latin typeface="Times New Roman" panose="02020603050405020304" pitchFamily="18" charset="0"/>
                  <a:cs typeface="Times New Roman" panose="02020603050405020304" pitchFamily="18" charset="0"/>
                </a:rPr>
                <a:t>(</a:t>
              </a:r>
              <a:r>
                <a:rPr lang="en-CA" sz="1400" i="1" dirty="0">
                  <a:latin typeface="Times New Roman" panose="02020603050405020304" pitchFamily="18" charset="0"/>
                  <a:cs typeface="Times New Roman" panose="02020603050405020304" pitchFamily="18" charset="0"/>
                </a:rPr>
                <a:t>F</a:t>
              </a:r>
              <a:r>
                <a:rPr lang="en-CA" sz="1400" dirty="0">
                  <a:latin typeface="Times New Roman" panose="02020603050405020304" pitchFamily="18" charset="0"/>
                  <a:cs typeface="Times New Roman" panose="02020603050405020304" pitchFamily="18" charset="0"/>
                </a:rPr>
                <a:t>)</a:t>
              </a:r>
            </a:p>
          </p:txBody>
        </p:sp>
        <p:cxnSp>
          <p:nvCxnSpPr>
            <p:cNvPr id="11" name="Straight Connector 10">
              <a:extLst>
                <a:ext uri="{FF2B5EF4-FFF2-40B4-BE49-F238E27FC236}">
                  <a16:creationId xmlns:a16="http://schemas.microsoft.com/office/drawing/2014/main" id="{21D06F3D-782E-4FAF-A0F9-EDC2218B04D3}"/>
                </a:ext>
              </a:extLst>
            </p:cNvPr>
            <p:cNvCxnSpPr>
              <a:cxnSpLocks/>
              <a:stCxn id="8" idx="0"/>
            </p:cNvCxnSpPr>
            <p:nvPr/>
          </p:nvCxnSpPr>
          <p:spPr>
            <a:xfrm>
              <a:off x="7855266" y="1243905"/>
              <a:ext cx="0" cy="162381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9D44B51-9279-4221-869A-2B49788EF856}"/>
                </a:ext>
              </a:extLst>
            </p:cNvPr>
            <p:cNvSpPr txBox="1"/>
            <p:nvPr/>
          </p:nvSpPr>
          <p:spPr>
            <a:xfrm>
              <a:off x="7702224" y="2809899"/>
              <a:ext cx="572221" cy="307777"/>
            </a:xfrm>
            <a:prstGeom prst="rect">
              <a:avLst/>
            </a:prstGeom>
            <a:noFill/>
          </p:spPr>
          <p:txBody>
            <a:bodyPr wrap="square" rtlCol="0">
              <a:spAutoFit/>
            </a:bodyPr>
            <a:lstStyle/>
            <a:p>
              <a:pPr>
                <a:spcBef>
                  <a:spcPts val="600"/>
                </a:spcBef>
              </a:pPr>
              <a:r>
                <a:rPr lang="en-CA" sz="1400" i="1" dirty="0">
                  <a:latin typeface="Times New Roman" panose="02020603050405020304" pitchFamily="18" charset="0"/>
                  <a:cs typeface="Times New Roman" panose="02020603050405020304" pitchFamily="18" charset="0"/>
                </a:rPr>
                <a:t>a</a:t>
              </a:r>
              <a:endParaRPr lang="en-CA" sz="1400" dirty="0">
                <a:latin typeface="Times New Roman" panose="02020603050405020304" pitchFamily="18" charset="0"/>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56D9C86F-F42D-47F0-9958-2CDB07C2871F}"/>
                </a:ext>
              </a:extLst>
            </p:cNvPr>
            <p:cNvCxnSpPr>
              <a:cxnSpLocks/>
            </p:cNvCxnSpPr>
            <p:nvPr/>
          </p:nvCxnSpPr>
          <p:spPr>
            <a:xfrm>
              <a:off x="7695089" y="2552176"/>
              <a:ext cx="663464"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C3981E82-B7F2-451D-A8C6-F53DD4B126A6}"/>
                </a:ext>
              </a:extLst>
            </p:cNvPr>
            <p:cNvCxnSpPr>
              <a:cxnSpLocks/>
            </p:cNvCxnSpPr>
            <p:nvPr/>
          </p:nvCxnSpPr>
          <p:spPr>
            <a:xfrm flipV="1">
              <a:off x="8086985" y="1603771"/>
              <a:ext cx="0" cy="948405"/>
            </a:xfrm>
            <a:prstGeom prst="line">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3AACC27B-E8DF-46E0-B624-A5B8D6255671}"/>
                </a:ext>
              </a:extLst>
            </p:cNvPr>
            <p:cNvSpPr txBox="1"/>
            <p:nvPr/>
          </p:nvSpPr>
          <p:spPr>
            <a:xfrm>
              <a:off x="8053262" y="1924085"/>
              <a:ext cx="572221" cy="307777"/>
            </a:xfrm>
            <a:prstGeom prst="rect">
              <a:avLst/>
            </a:prstGeom>
            <a:noFill/>
          </p:spPr>
          <p:txBody>
            <a:bodyPr wrap="square" rtlCol="0">
              <a:spAutoFit/>
            </a:bodyPr>
            <a:lstStyle/>
            <a:p>
              <a:pPr>
                <a:spcBef>
                  <a:spcPts val="600"/>
                </a:spcBef>
              </a:pPr>
              <a:r>
                <a:rPr lang="en-CA" sz="1400" dirty="0">
                  <a:latin typeface="Times New Roman" panose="02020603050405020304" pitchFamily="18" charset="0"/>
                  <a:cs typeface="Times New Roman" panose="02020603050405020304" pitchFamily="18" charset="0"/>
                </a:rPr>
                <a:t>2</a:t>
              </a:r>
              <a:r>
                <a:rPr lang="en-CA" sz="1400" i="1" dirty="0">
                  <a:latin typeface="Times New Roman" panose="02020603050405020304" pitchFamily="18" charset="0"/>
                  <a:cs typeface="Times New Roman" panose="02020603050405020304" pitchFamily="18" charset="0"/>
                </a:rPr>
                <a:t>b</a:t>
              </a:r>
              <a:endParaRPr lang="en-CA" sz="1400" dirty="0">
                <a:latin typeface="Times New Roman" panose="02020603050405020304" pitchFamily="18" charset="0"/>
                <a:cs typeface="Times New Roman" panose="02020603050405020304" pitchFamily="18" charset="0"/>
              </a:endParaRPr>
            </a:p>
          </p:txBody>
        </p:sp>
      </p:grpSp>
      <p:pic>
        <p:nvPicPr>
          <p:cNvPr id="17" name="Picture 16">
            <a:extLst>
              <a:ext uri="{FF2B5EF4-FFF2-40B4-BE49-F238E27FC236}">
                <a16:creationId xmlns:a16="http://schemas.microsoft.com/office/drawing/2014/main" id="{21A75AB9-5F74-4A49-A3A2-71F03BED74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696" y="2837405"/>
            <a:ext cx="3683248" cy="2762436"/>
          </a:xfrm>
          <a:prstGeom prst="rect">
            <a:avLst/>
          </a:prstGeom>
        </p:spPr>
      </p:pic>
      <p:sp>
        <p:nvSpPr>
          <p:cNvPr id="18" name="TextBox 17">
            <a:extLst>
              <a:ext uri="{FF2B5EF4-FFF2-40B4-BE49-F238E27FC236}">
                <a16:creationId xmlns:a16="http://schemas.microsoft.com/office/drawing/2014/main" id="{12E97C9E-E7D6-4F06-9BD8-9084C6A99B5D}"/>
              </a:ext>
            </a:extLst>
          </p:cNvPr>
          <p:cNvSpPr txBox="1"/>
          <p:nvPr/>
        </p:nvSpPr>
        <p:spPr>
          <a:xfrm>
            <a:off x="1368806" y="5445952"/>
            <a:ext cx="2359871" cy="307777"/>
          </a:xfrm>
          <a:prstGeom prst="rect">
            <a:avLst/>
          </a:prstGeom>
          <a:solidFill>
            <a:schemeClr val="bg1"/>
          </a:solidFill>
        </p:spPr>
        <p:txBody>
          <a:bodyPr wrap="square" rtlCol="0">
            <a:spAutoFit/>
          </a:bodyPr>
          <a:lstStyle/>
          <a:p>
            <a:r>
              <a:rPr lang="en-CA" sz="1400" dirty="0">
                <a:solidFill>
                  <a:srgbClr val="1C1C1C"/>
                </a:solidFill>
                <a:latin typeface="+mj-lt"/>
                <a:cs typeface="Times New Roman" panose="02020603050405020304" pitchFamily="18" charset="0"/>
              </a:rPr>
              <a:t>myosin activation strength </a:t>
            </a:r>
            <a:r>
              <a:rPr lang="en-CA" sz="1400" i="1" dirty="0">
                <a:solidFill>
                  <a:srgbClr val="1C1C1C"/>
                </a:solidFill>
                <a:latin typeface="Times New Roman" panose="02020603050405020304" pitchFamily="18" charset="0"/>
                <a:cs typeface="Times New Roman" panose="02020603050405020304" pitchFamily="18" charset="0"/>
              </a:rPr>
              <a:t>b</a:t>
            </a:r>
          </a:p>
        </p:txBody>
      </p:sp>
      <p:sp>
        <p:nvSpPr>
          <p:cNvPr id="19" name="TextBox 18">
            <a:extLst>
              <a:ext uri="{FF2B5EF4-FFF2-40B4-BE49-F238E27FC236}">
                <a16:creationId xmlns:a16="http://schemas.microsoft.com/office/drawing/2014/main" id="{E2B2AB89-EE9F-4158-B751-92E93A7B32F2}"/>
              </a:ext>
            </a:extLst>
          </p:cNvPr>
          <p:cNvSpPr txBox="1"/>
          <p:nvPr/>
        </p:nvSpPr>
        <p:spPr>
          <a:xfrm rot="16200000">
            <a:off x="-748696" y="3868824"/>
            <a:ext cx="2370615" cy="307777"/>
          </a:xfrm>
          <a:prstGeom prst="rect">
            <a:avLst/>
          </a:prstGeom>
          <a:solidFill>
            <a:schemeClr val="bg1"/>
          </a:solidFill>
        </p:spPr>
        <p:txBody>
          <a:bodyPr wrap="square" rtlCol="0">
            <a:spAutoFit/>
          </a:bodyPr>
          <a:lstStyle/>
          <a:p>
            <a:r>
              <a:rPr lang="en-CA" sz="1400" dirty="0">
                <a:solidFill>
                  <a:srgbClr val="1C1C1C"/>
                </a:solidFill>
                <a:latin typeface="+mj-lt"/>
                <a:cs typeface="Times New Roman" panose="02020603050405020304" pitchFamily="18" charset="0"/>
              </a:rPr>
              <a:t>myosin activation threshold </a:t>
            </a:r>
            <a:r>
              <a:rPr lang="en-CA" sz="1400" i="1" dirty="0">
                <a:solidFill>
                  <a:srgbClr val="1C1C1C"/>
                </a:solidFill>
                <a:latin typeface="Times New Roman" panose="02020603050405020304" pitchFamily="18" charset="0"/>
                <a:cs typeface="Times New Roman" panose="02020603050405020304" pitchFamily="18" charset="0"/>
              </a:rPr>
              <a:t>a</a:t>
            </a:r>
          </a:p>
        </p:txBody>
      </p:sp>
      <p:pic>
        <p:nvPicPr>
          <p:cNvPr id="28" name="Picture 27">
            <a:extLst>
              <a:ext uri="{FF2B5EF4-FFF2-40B4-BE49-F238E27FC236}">
                <a16:creationId xmlns:a16="http://schemas.microsoft.com/office/drawing/2014/main" id="{C31B0C06-793F-4DC1-A62A-4AE3E2D10906}"/>
              </a:ext>
            </a:extLst>
          </p:cNvPr>
          <p:cNvPicPr>
            <a:picLocks noChangeAspect="1"/>
          </p:cNvPicPr>
          <p:nvPr/>
        </p:nvPicPr>
        <p:blipFill rotWithShape="1">
          <a:blip r:embed="rId6"/>
          <a:srcRect l="54434" t="37084" r="26927" b="44277"/>
          <a:stretch/>
        </p:blipFill>
        <p:spPr>
          <a:xfrm>
            <a:off x="1952882" y="1468172"/>
            <a:ext cx="1278247" cy="1278247"/>
          </a:xfrm>
          <a:prstGeom prst="rect">
            <a:avLst/>
          </a:prstGeom>
          <a:ln>
            <a:solidFill>
              <a:srgbClr val="001B70"/>
            </a:solidFill>
          </a:ln>
        </p:spPr>
      </p:pic>
      <p:pic>
        <p:nvPicPr>
          <p:cNvPr id="36" name="Picture 35">
            <a:extLst>
              <a:ext uri="{FF2B5EF4-FFF2-40B4-BE49-F238E27FC236}">
                <a16:creationId xmlns:a16="http://schemas.microsoft.com/office/drawing/2014/main" id="{0A18165F-A23A-4D33-83F0-6D562083B09D}"/>
              </a:ext>
            </a:extLst>
          </p:cNvPr>
          <p:cNvPicPr>
            <a:picLocks noChangeAspect="1"/>
          </p:cNvPicPr>
          <p:nvPr/>
        </p:nvPicPr>
        <p:blipFill rotWithShape="1">
          <a:blip r:embed="rId7"/>
          <a:srcRect l="55508" t="35353" r="26345" b="46498"/>
          <a:stretch/>
        </p:blipFill>
        <p:spPr>
          <a:xfrm>
            <a:off x="4192114" y="4367629"/>
            <a:ext cx="1244600" cy="1244600"/>
          </a:xfrm>
          <a:prstGeom prst="rect">
            <a:avLst/>
          </a:prstGeom>
          <a:ln>
            <a:solidFill>
              <a:srgbClr val="001B70"/>
            </a:solidFill>
          </a:ln>
        </p:spPr>
      </p:pic>
      <p:pic>
        <p:nvPicPr>
          <p:cNvPr id="40" name="Picture 39">
            <a:extLst>
              <a:ext uri="{FF2B5EF4-FFF2-40B4-BE49-F238E27FC236}">
                <a16:creationId xmlns:a16="http://schemas.microsoft.com/office/drawing/2014/main" id="{93C2CF6B-7121-4B12-A23A-E964C32E0CA7}"/>
              </a:ext>
            </a:extLst>
          </p:cNvPr>
          <p:cNvPicPr>
            <a:picLocks noChangeAspect="1"/>
          </p:cNvPicPr>
          <p:nvPr/>
        </p:nvPicPr>
        <p:blipFill rotWithShape="1">
          <a:blip r:embed="rId8"/>
          <a:srcRect l="27263" t="43975" r="32691" b="36881"/>
          <a:stretch/>
        </p:blipFill>
        <p:spPr>
          <a:xfrm>
            <a:off x="4119897" y="2385429"/>
            <a:ext cx="2746381" cy="1312889"/>
          </a:xfrm>
          <a:prstGeom prst="rect">
            <a:avLst/>
          </a:prstGeom>
          <a:ln>
            <a:solidFill>
              <a:srgbClr val="001B70"/>
            </a:solidFill>
          </a:ln>
        </p:spPr>
      </p:pic>
      <p:pic>
        <p:nvPicPr>
          <p:cNvPr id="42" name="Picture 41">
            <a:extLst>
              <a:ext uri="{FF2B5EF4-FFF2-40B4-BE49-F238E27FC236}">
                <a16:creationId xmlns:a16="http://schemas.microsoft.com/office/drawing/2014/main" id="{63323D3B-7FF5-4139-B902-D4A7E60576D4}"/>
              </a:ext>
            </a:extLst>
          </p:cNvPr>
          <p:cNvPicPr>
            <a:picLocks noChangeAspect="1"/>
          </p:cNvPicPr>
          <p:nvPr/>
        </p:nvPicPr>
        <p:blipFill rotWithShape="1">
          <a:blip r:embed="rId9"/>
          <a:srcRect l="38533" t="50370" r="21421" b="36772"/>
          <a:stretch/>
        </p:blipFill>
        <p:spPr>
          <a:xfrm>
            <a:off x="4119897" y="1446382"/>
            <a:ext cx="2746381" cy="881741"/>
          </a:xfrm>
          <a:prstGeom prst="rect">
            <a:avLst/>
          </a:prstGeom>
          <a:ln>
            <a:solidFill>
              <a:srgbClr val="001B70"/>
            </a:solidFill>
          </a:ln>
        </p:spPr>
      </p:pic>
      <p:cxnSp>
        <p:nvCxnSpPr>
          <p:cNvPr id="45" name="Straight Connector 44">
            <a:extLst>
              <a:ext uri="{FF2B5EF4-FFF2-40B4-BE49-F238E27FC236}">
                <a16:creationId xmlns:a16="http://schemas.microsoft.com/office/drawing/2014/main" id="{9294DD91-2C42-40D0-8E92-125726257752}"/>
              </a:ext>
            </a:extLst>
          </p:cNvPr>
          <p:cNvCxnSpPr>
            <a:cxnSpLocks/>
            <a:stCxn id="50" idx="7"/>
          </p:cNvCxnSpPr>
          <p:nvPr/>
        </p:nvCxnSpPr>
        <p:spPr>
          <a:xfrm flipV="1">
            <a:off x="1259071" y="2746420"/>
            <a:ext cx="693811" cy="523698"/>
          </a:xfrm>
          <a:prstGeom prst="line">
            <a:avLst/>
          </a:prstGeom>
          <a:ln>
            <a:solidFill>
              <a:srgbClr val="EA3C17"/>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7BCFE1D-8D1D-4EA6-B4AA-37CB5638F6C1}"/>
              </a:ext>
            </a:extLst>
          </p:cNvPr>
          <p:cNvCxnSpPr>
            <a:cxnSpLocks/>
            <a:stCxn id="52" idx="7"/>
          </p:cNvCxnSpPr>
          <p:nvPr/>
        </p:nvCxnSpPr>
        <p:spPr>
          <a:xfrm flipV="1">
            <a:off x="2323024" y="2647252"/>
            <a:ext cx="1796873" cy="1421432"/>
          </a:xfrm>
          <a:prstGeom prst="line">
            <a:avLst/>
          </a:prstGeom>
          <a:ln>
            <a:solidFill>
              <a:srgbClr val="EA3C17"/>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A83AD79-54C8-4692-9617-A2EA8370663D}"/>
              </a:ext>
            </a:extLst>
          </p:cNvPr>
          <p:cNvCxnSpPr>
            <a:cxnSpLocks/>
            <a:stCxn id="54" idx="6"/>
            <a:endCxn id="36" idx="1"/>
          </p:cNvCxnSpPr>
          <p:nvPr/>
        </p:nvCxnSpPr>
        <p:spPr>
          <a:xfrm>
            <a:off x="3508882" y="4908297"/>
            <a:ext cx="683232" cy="81632"/>
          </a:xfrm>
          <a:prstGeom prst="line">
            <a:avLst/>
          </a:prstGeom>
          <a:ln>
            <a:solidFill>
              <a:srgbClr val="EA3C17"/>
            </a:solidFill>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B6A2B2A7-C4BC-45F8-97E8-FDAFCD591895}"/>
              </a:ext>
            </a:extLst>
          </p:cNvPr>
          <p:cNvSpPr/>
          <p:nvPr/>
        </p:nvSpPr>
        <p:spPr>
          <a:xfrm>
            <a:off x="1148276" y="3251109"/>
            <a:ext cx="129804" cy="129804"/>
          </a:xfrm>
          <a:prstGeom prst="ellipse">
            <a:avLst/>
          </a:prstGeom>
          <a:solidFill>
            <a:srgbClr val="EA3C17"/>
          </a:solidFill>
          <a:ln>
            <a:solidFill>
              <a:srgbClr val="EA3C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2" name="Oval 51">
            <a:extLst>
              <a:ext uri="{FF2B5EF4-FFF2-40B4-BE49-F238E27FC236}">
                <a16:creationId xmlns:a16="http://schemas.microsoft.com/office/drawing/2014/main" id="{3E8C471B-ACA7-4189-AD1D-2B12369DD587}"/>
              </a:ext>
            </a:extLst>
          </p:cNvPr>
          <p:cNvSpPr/>
          <p:nvPr/>
        </p:nvSpPr>
        <p:spPr>
          <a:xfrm>
            <a:off x="2212229" y="4049675"/>
            <a:ext cx="129804" cy="129804"/>
          </a:xfrm>
          <a:prstGeom prst="ellipse">
            <a:avLst/>
          </a:prstGeom>
          <a:solidFill>
            <a:srgbClr val="EA3C17"/>
          </a:solidFill>
          <a:ln>
            <a:solidFill>
              <a:srgbClr val="EA3C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4" name="Oval 53">
            <a:extLst>
              <a:ext uri="{FF2B5EF4-FFF2-40B4-BE49-F238E27FC236}">
                <a16:creationId xmlns:a16="http://schemas.microsoft.com/office/drawing/2014/main" id="{3A0DA7BA-4E20-4F0F-86D1-0F08553A8A2E}"/>
              </a:ext>
            </a:extLst>
          </p:cNvPr>
          <p:cNvSpPr/>
          <p:nvPr/>
        </p:nvSpPr>
        <p:spPr>
          <a:xfrm>
            <a:off x="3379078" y="4843395"/>
            <a:ext cx="129804" cy="129804"/>
          </a:xfrm>
          <a:prstGeom prst="ellipse">
            <a:avLst/>
          </a:prstGeom>
          <a:solidFill>
            <a:srgbClr val="EA3C17"/>
          </a:solidFill>
          <a:ln>
            <a:solidFill>
              <a:srgbClr val="EA3C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TextBox 25">
            <a:extLst>
              <a:ext uri="{FF2B5EF4-FFF2-40B4-BE49-F238E27FC236}">
                <a16:creationId xmlns:a16="http://schemas.microsoft.com/office/drawing/2014/main" id="{7D80C5A9-F0A8-4758-8C9B-24A2D8927A16}"/>
              </a:ext>
            </a:extLst>
          </p:cNvPr>
          <p:cNvSpPr txBox="1"/>
          <p:nvPr/>
        </p:nvSpPr>
        <p:spPr>
          <a:xfrm>
            <a:off x="1952882" y="1077907"/>
            <a:ext cx="1278247" cy="307777"/>
          </a:xfrm>
          <a:prstGeom prst="rect">
            <a:avLst/>
          </a:prstGeom>
          <a:noFill/>
        </p:spPr>
        <p:txBody>
          <a:bodyPr wrap="square" rtlCol="0">
            <a:spAutoFit/>
          </a:bodyPr>
          <a:lstStyle/>
          <a:p>
            <a:pPr algn="ctr">
              <a:spcBef>
                <a:spcPts val="600"/>
              </a:spcBef>
            </a:pPr>
            <a:r>
              <a:rPr lang="en-CA" sz="1400" dirty="0">
                <a:solidFill>
                  <a:schemeClr val="accent5"/>
                </a:solidFill>
                <a:latin typeface="Calibri Light" panose="020F0302020204030204" pitchFamily="34" charset="0"/>
                <a:cs typeface="Calibri Light" panose="020F0302020204030204" pitchFamily="34" charset="0"/>
              </a:rPr>
              <a:t>finite growing</a:t>
            </a:r>
          </a:p>
        </p:txBody>
      </p:sp>
      <p:sp>
        <p:nvSpPr>
          <p:cNvPr id="27" name="TextBox 26">
            <a:extLst>
              <a:ext uri="{FF2B5EF4-FFF2-40B4-BE49-F238E27FC236}">
                <a16:creationId xmlns:a16="http://schemas.microsoft.com/office/drawing/2014/main" id="{F461D8D2-52ED-470C-86A0-2EDB06D938CF}"/>
              </a:ext>
            </a:extLst>
          </p:cNvPr>
          <p:cNvSpPr txBox="1"/>
          <p:nvPr/>
        </p:nvSpPr>
        <p:spPr>
          <a:xfrm>
            <a:off x="4853963" y="1091882"/>
            <a:ext cx="1278247" cy="307777"/>
          </a:xfrm>
          <a:prstGeom prst="rect">
            <a:avLst/>
          </a:prstGeom>
          <a:noFill/>
        </p:spPr>
        <p:txBody>
          <a:bodyPr wrap="square" rtlCol="0">
            <a:spAutoFit/>
          </a:bodyPr>
          <a:lstStyle/>
          <a:p>
            <a:pPr algn="ctr">
              <a:spcBef>
                <a:spcPts val="600"/>
              </a:spcBef>
            </a:pPr>
            <a:r>
              <a:rPr lang="en-CA" sz="1400" dirty="0">
                <a:solidFill>
                  <a:schemeClr val="accent5"/>
                </a:solidFill>
                <a:latin typeface="Calibri Light" panose="020F0302020204030204" pitchFamily="34" charset="0"/>
                <a:cs typeface="Calibri Light" panose="020F0302020204030204" pitchFamily="34" charset="0"/>
              </a:rPr>
              <a:t>self-growing</a:t>
            </a:r>
          </a:p>
        </p:txBody>
      </p:sp>
      <p:sp>
        <p:nvSpPr>
          <p:cNvPr id="29" name="TextBox 28">
            <a:extLst>
              <a:ext uri="{FF2B5EF4-FFF2-40B4-BE49-F238E27FC236}">
                <a16:creationId xmlns:a16="http://schemas.microsoft.com/office/drawing/2014/main" id="{7BBEB6E3-4F9F-4850-8B27-88E568480565}"/>
              </a:ext>
            </a:extLst>
          </p:cNvPr>
          <p:cNvSpPr txBox="1"/>
          <p:nvPr/>
        </p:nvSpPr>
        <p:spPr>
          <a:xfrm>
            <a:off x="4192114" y="5640866"/>
            <a:ext cx="1244600" cy="307777"/>
          </a:xfrm>
          <a:prstGeom prst="rect">
            <a:avLst/>
          </a:prstGeom>
          <a:noFill/>
        </p:spPr>
        <p:txBody>
          <a:bodyPr wrap="square" rtlCol="0">
            <a:spAutoFit/>
          </a:bodyPr>
          <a:lstStyle/>
          <a:p>
            <a:pPr algn="ctr">
              <a:spcBef>
                <a:spcPts val="600"/>
              </a:spcBef>
            </a:pPr>
            <a:r>
              <a:rPr lang="en-CA" sz="1400" dirty="0">
                <a:solidFill>
                  <a:schemeClr val="accent5"/>
                </a:solidFill>
                <a:latin typeface="Calibri Light" panose="020F0302020204030204" pitchFamily="34" charset="0"/>
                <a:cs typeface="Calibri Light" panose="020F0302020204030204" pitchFamily="34" charset="0"/>
              </a:rPr>
              <a:t>full activation</a:t>
            </a:r>
          </a:p>
        </p:txBody>
      </p:sp>
      <p:sp>
        <p:nvSpPr>
          <p:cNvPr id="30" name="TextBox 29">
            <a:extLst>
              <a:ext uri="{FF2B5EF4-FFF2-40B4-BE49-F238E27FC236}">
                <a16:creationId xmlns:a16="http://schemas.microsoft.com/office/drawing/2014/main" id="{165E83C2-C35D-413C-B620-1674328A1938}"/>
              </a:ext>
            </a:extLst>
          </p:cNvPr>
          <p:cNvSpPr txBox="1"/>
          <p:nvPr/>
        </p:nvSpPr>
        <p:spPr>
          <a:xfrm>
            <a:off x="6802793" y="4917128"/>
            <a:ext cx="1944802" cy="954107"/>
          </a:xfrm>
          <a:prstGeom prst="rect">
            <a:avLst/>
          </a:prstGeom>
          <a:noFill/>
        </p:spPr>
        <p:txBody>
          <a:bodyPr wrap="square" rtlCol="0">
            <a:spAutoFit/>
          </a:bodyPr>
          <a:lstStyle/>
          <a:p>
            <a:pPr>
              <a:spcBef>
                <a:spcPts val="600"/>
              </a:spcBef>
            </a:pPr>
            <a:r>
              <a:rPr lang="en-CA" sz="1400" i="1" dirty="0">
                <a:latin typeface="Calibri Light" panose="020F0302020204030204" pitchFamily="34" charset="0"/>
                <a:cs typeface="Calibri Light" panose="020F0302020204030204" pitchFamily="34" charset="0"/>
              </a:rPr>
              <a:t>pull-stop</a:t>
            </a:r>
            <a:r>
              <a:rPr lang="en-CA" sz="1400" dirty="0">
                <a:latin typeface="Calibri Light" panose="020F0302020204030204" pitchFamily="34" charset="0"/>
                <a:cs typeface="Calibri Light" panose="020F0302020204030204" pitchFamily="34" charset="0"/>
              </a:rPr>
              <a:t> simulation: increase the pulling force slowly until at least one edge is activated</a:t>
            </a:r>
            <a:endParaRPr lang="en-CA" sz="1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470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10"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par>
                                <p:cTn id="14" presetID="10" presetClass="entr" presetSubtype="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10" presetClass="entr" presetSubtype="0" fill="hold"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500"/>
                                        <p:tgtEl>
                                          <p:spTgt spid="42"/>
                                        </p:tgtEl>
                                      </p:cBhvr>
                                    </p:animEffect>
                                  </p:childTnLst>
                                </p:cTn>
                              </p:par>
                              <p:par>
                                <p:cTn id="25" presetID="10" presetClass="entr" presetSubtype="0" fill="hold" nodeType="with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500"/>
                                        <p:tgtEl>
                                          <p:spTgt spid="40"/>
                                        </p:tgtEl>
                                      </p:cBhvr>
                                    </p:animEffect>
                                  </p:childTnLst>
                                </p:cTn>
                              </p:par>
                              <p:par>
                                <p:cTn id="28" presetID="10" presetClass="entr" presetSubtype="0" fill="hold" nodeType="with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500"/>
                                        <p:tgtEl>
                                          <p:spTgt spid="4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fade">
                                      <p:cBhvr>
                                        <p:cTn id="33" dur="500"/>
                                        <p:tgtEl>
                                          <p:spTgt spid="5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500"/>
                                        <p:tgtEl>
                                          <p:spTgt spid="3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par>
                                <p:cTn id="42" presetID="10" presetClass="entr" presetSubtype="0" fill="hold" nodeType="withEffect">
                                  <p:stCondLst>
                                    <p:cond delay="0"/>
                                  </p:stCondLst>
                                  <p:childTnLst>
                                    <p:set>
                                      <p:cBhvr>
                                        <p:cTn id="43" dur="1" fill="hold">
                                          <p:stCondLst>
                                            <p:cond delay="0"/>
                                          </p:stCondLst>
                                        </p:cTn>
                                        <p:tgtEl>
                                          <p:spTgt spid="48"/>
                                        </p:tgtEl>
                                        <p:attrNameLst>
                                          <p:attrName>style.visibility</p:attrName>
                                        </p:attrNameLst>
                                      </p:cBhvr>
                                      <p:to>
                                        <p:strVal val="visible"/>
                                      </p:to>
                                    </p:set>
                                    <p:animEffect transition="in" filter="fade">
                                      <p:cBhvr>
                                        <p:cTn id="44" dur="500"/>
                                        <p:tgtEl>
                                          <p:spTgt spid="4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fade">
                                      <p:cBhvr>
                                        <p:cTn id="4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2" grpId="0" animBg="1"/>
      <p:bldP spid="54" grpId="0" animBg="1"/>
      <p:bldP spid="26" grpId="0"/>
      <p:bldP spid="27"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8"/>
          <a:stretch>
            <a:fillRect/>
          </a:stretch>
        </p:blipFill>
        <p:spPr>
          <a:xfrm>
            <a:off x="483943" y="6237972"/>
            <a:ext cx="1199863" cy="405000"/>
          </a:xfrm>
          <a:prstGeom prst="rect">
            <a:avLst/>
          </a:prstGeom>
        </p:spPr>
      </p:pic>
      <p:sp>
        <p:nvSpPr>
          <p:cNvPr id="12" name="Google Shape;591;p68"/>
          <p:cNvSpPr txBox="1">
            <a:spLocks noGrp="1"/>
          </p:cNvSpPr>
          <p:nvPr>
            <p:ph type="title"/>
          </p:nvPr>
        </p:nvSpPr>
        <p:spPr>
          <a:xfrm>
            <a:off x="442743" y="310354"/>
            <a:ext cx="8100000" cy="954882"/>
          </a:xfrm>
          <a:prstGeom prst="rect">
            <a:avLst/>
          </a:prstGeom>
          <a:noFill/>
          <a:ln>
            <a:noFill/>
          </a:ln>
        </p:spPr>
        <p:txBody>
          <a:bodyPr spcFirstLastPara="1" vert="horz" wrap="square" lIns="68569" tIns="34275" rIns="68569" bIns="34275" rtlCol="0" anchor="t" anchorCtr="0">
            <a:noAutofit/>
          </a:bodyPr>
          <a:lstStyle/>
          <a:p>
            <a:pPr>
              <a:lnSpc>
                <a:spcPct val="115000"/>
              </a:lnSpc>
              <a:spcBef>
                <a:spcPts val="0"/>
              </a:spcBef>
              <a:buClr>
                <a:schemeClr val="accent1"/>
              </a:buClr>
              <a:buSzPts val="2200"/>
            </a:pPr>
            <a:r>
              <a:rPr lang="fr-FR" sz="2800" b="1" dirty="0">
                <a:solidFill>
                  <a:srgbClr val="0C257C"/>
                </a:solidFill>
                <a:latin typeface="+mn-lt"/>
              </a:rPr>
              <a:t>Cable </a:t>
            </a:r>
            <a:r>
              <a:rPr lang="fr-FR" sz="2800" b="1" dirty="0" err="1">
                <a:solidFill>
                  <a:srgbClr val="0C257C"/>
                </a:solidFill>
                <a:latin typeface="+mn-lt"/>
              </a:rPr>
              <a:t>growth</a:t>
            </a:r>
            <a:r>
              <a:rPr lang="fr-FR" sz="2800" b="1" dirty="0">
                <a:solidFill>
                  <a:srgbClr val="0C257C"/>
                </a:solidFill>
                <a:latin typeface="+mn-lt"/>
              </a:rPr>
              <a:t> and </a:t>
            </a:r>
            <a:r>
              <a:rPr lang="fr-FR" sz="2800" b="1" dirty="0" err="1">
                <a:solidFill>
                  <a:srgbClr val="0C257C"/>
                </a:solidFill>
                <a:latin typeface="+mn-lt"/>
              </a:rPr>
              <a:t>reversibility</a:t>
            </a:r>
            <a:br>
              <a:rPr lang="fr-FR" sz="2100" b="1" dirty="0">
                <a:solidFill>
                  <a:srgbClr val="0C257C"/>
                </a:solidFill>
                <a:latin typeface="+mn-lt"/>
              </a:rPr>
            </a:br>
            <a:endParaRPr sz="2000" b="1" dirty="0">
              <a:solidFill>
                <a:srgbClr val="0C257C"/>
              </a:solidFill>
              <a:latin typeface="+mn-lt"/>
            </a:endParaRPr>
          </a:p>
        </p:txBody>
      </p:sp>
      <p:sp>
        <p:nvSpPr>
          <p:cNvPr id="9" name="Google Shape;589;p68"/>
          <p:cNvSpPr txBox="1">
            <a:spLocks noGrp="1"/>
          </p:cNvSpPr>
          <p:nvPr>
            <p:ph type="sldNum" sz="quarter" idx="12"/>
          </p:nvPr>
        </p:nvSpPr>
        <p:spPr>
          <a:xfrm>
            <a:off x="8289672" y="6453972"/>
            <a:ext cx="405000" cy="189000"/>
          </a:xfrm>
          <a:prstGeom prst="rect">
            <a:avLst/>
          </a:prstGeom>
          <a:noFill/>
          <a:ln>
            <a:noFill/>
          </a:ln>
        </p:spPr>
        <p:txBody>
          <a:bodyPr spcFirstLastPara="1" vert="horz" wrap="square" lIns="68569" tIns="34275" rIns="68569" bIns="34275" rtlCol="0" anchor="ctr" anchorCtr="0">
            <a:noAutofit/>
          </a:bodyPr>
          <a:lstStyle/>
          <a:p>
            <a:pPr>
              <a:lnSpc>
                <a:spcPct val="115000"/>
              </a:lnSpc>
            </a:pPr>
            <a:fld id="{00000000-1234-1234-1234-123412341234}" type="slidenum">
              <a:rPr lang="fr-FR" b="1">
                <a:solidFill>
                  <a:srgbClr val="0C257C"/>
                </a:solidFill>
              </a:rPr>
              <a:pPr>
                <a:lnSpc>
                  <a:spcPct val="115000"/>
                </a:lnSpc>
              </a:pPr>
              <a:t>9</a:t>
            </a:fld>
            <a:endParaRPr b="1" dirty="0">
              <a:solidFill>
                <a:srgbClr val="0C257C"/>
              </a:solidFill>
            </a:endParaRPr>
          </a:p>
        </p:txBody>
      </p:sp>
      <p:pic>
        <p:nvPicPr>
          <p:cNvPr id="23" name="Picture 22">
            <a:extLst>
              <a:ext uri="{FF2B5EF4-FFF2-40B4-BE49-F238E27FC236}">
                <a16:creationId xmlns:a16="http://schemas.microsoft.com/office/drawing/2014/main" id="{8F81AC99-5DEC-4A60-9669-258DCEB0F3A7}"/>
              </a:ext>
            </a:extLst>
          </p:cNvPr>
          <p:cNvPicPr>
            <a:picLocks noChangeAspect="1"/>
          </p:cNvPicPr>
          <p:nvPr/>
        </p:nvPicPr>
        <p:blipFill rotWithShape="1">
          <a:blip r:embed="rId9"/>
          <a:srcRect l="38625" t="42128" r="36750" b="43333"/>
          <a:stretch/>
        </p:blipFill>
        <p:spPr>
          <a:xfrm>
            <a:off x="6576324" y="3200602"/>
            <a:ext cx="1914750" cy="847930"/>
          </a:xfrm>
          <a:prstGeom prst="rect">
            <a:avLst/>
          </a:prstGeom>
        </p:spPr>
      </p:pic>
      <p:grpSp>
        <p:nvGrpSpPr>
          <p:cNvPr id="18" name="Group 17">
            <a:extLst>
              <a:ext uri="{FF2B5EF4-FFF2-40B4-BE49-F238E27FC236}">
                <a16:creationId xmlns:a16="http://schemas.microsoft.com/office/drawing/2014/main" id="{228EB64E-444B-47C4-AA1A-1E8A9E8708D6}"/>
              </a:ext>
            </a:extLst>
          </p:cNvPr>
          <p:cNvGrpSpPr/>
          <p:nvPr/>
        </p:nvGrpSpPr>
        <p:grpSpPr>
          <a:xfrm>
            <a:off x="570603" y="1708902"/>
            <a:ext cx="5318624" cy="4082028"/>
            <a:chOff x="570603" y="1708902"/>
            <a:chExt cx="5318624" cy="4082028"/>
          </a:xfrm>
        </p:grpSpPr>
        <p:grpSp>
          <p:nvGrpSpPr>
            <p:cNvPr id="24" name="Group 23">
              <a:extLst>
                <a:ext uri="{FF2B5EF4-FFF2-40B4-BE49-F238E27FC236}">
                  <a16:creationId xmlns:a16="http://schemas.microsoft.com/office/drawing/2014/main" id="{9A038222-2697-4E35-8E46-7A6705B38AA3}"/>
                </a:ext>
              </a:extLst>
            </p:cNvPr>
            <p:cNvGrpSpPr/>
            <p:nvPr/>
          </p:nvGrpSpPr>
          <p:grpSpPr>
            <a:xfrm>
              <a:off x="570603" y="1838514"/>
              <a:ext cx="5318624" cy="3952416"/>
              <a:chOff x="931800" y="1838598"/>
              <a:chExt cx="5318624" cy="3952416"/>
            </a:xfrm>
          </p:grpSpPr>
          <p:pic>
            <p:nvPicPr>
              <p:cNvPr id="7" name="Picture 6">
                <a:extLst>
                  <a:ext uri="{FF2B5EF4-FFF2-40B4-BE49-F238E27FC236}">
                    <a16:creationId xmlns:a16="http://schemas.microsoft.com/office/drawing/2014/main" id="{44C64CC5-0278-4E2C-97D8-64F1AE262AF8}"/>
                  </a:ext>
                </a:extLst>
              </p:cNvPr>
              <p:cNvPicPr>
                <a:picLocks noChangeAspect="1"/>
              </p:cNvPicPr>
              <p:nvPr/>
            </p:nvPicPr>
            <p:blipFill>
              <a:blip r:embed="rId10"/>
              <a:stretch>
                <a:fillRect/>
              </a:stretch>
            </p:blipFill>
            <p:spPr>
              <a:xfrm>
                <a:off x="980536" y="1838598"/>
                <a:ext cx="5269888" cy="3952416"/>
              </a:xfrm>
              <a:prstGeom prst="rect">
                <a:avLst/>
              </a:prstGeom>
            </p:spPr>
          </p:pic>
          <p:sp>
            <p:nvSpPr>
              <p:cNvPr id="38" name="TextBox 37">
                <a:extLst>
                  <a:ext uri="{FF2B5EF4-FFF2-40B4-BE49-F238E27FC236}">
                    <a16:creationId xmlns:a16="http://schemas.microsoft.com/office/drawing/2014/main" id="{FFB80E19-2C87-4EE7-B4FF-EEFBA3B90B8A}"/>
                  </a:ext>
                </a:extLst>
              </p:cNvPr>
              <p:cNvSpPr txBox="1"/>
              <p:nvPr/>
            </p:nvSpPr>
            <p:spPr>
              <a:xfrm>
                <a:off x="1200150" y="5416347"/>
                <a:ext cx="5050274" cy="307777"/>
              </a:xfrm>
              <a:prstGeom prst="rect">
                <a:avLst/>
              </a:prstGeom>
              <a:solidFill>
                <a:schemeClr val="bg1"/>
              </a:solidFill>
            </p:spPr>
            <p:txBody>
              <a:bodyPr wrap="square" rtlCol="0">
                <a:spAutoFit/>
              </a:bodyPr>
              <a:lstStyle/>
              <a:p>
                <a:pPr algn="ctr"/>
                <a:r>
                  <a:rPr lang="en-CA" sz="1400" dirty="0">
                    <a:solidFill>
                      <a:srgbClr val="1C1C1C"/>
                    </a:solidFill>
                    <a:latin typeface="+mj-lt"/>
                    <a:cs typeface="Times New Roman" panose="02020603050405020304" pitchFamily="18" charset="0"/>
                  </a:rPr>
                  <a:t>myosin activation threshold </a:t>
                </a:r>
                <a:r>
                  <a:rPr lang="en-CA" sz="1400" i="1" dirty="0">
                    <a:solidFill>
                      <a:srgbClr val="1C1C1C"/>
                    </a:solidFill>
                    <a:latin typeface="Times New Roman" panose="02020603050405020304" pitchFamily="18" charset="0"/>
                    <a:cs typeface="Times New Roman" panose="02020603050405020304" pitchFamily="18" charset="0"/>
                  </a:rPr>
                  <a:t>a</a:t>
                </a:r>
              </a:p>
            </p:txBody>
          </p:sp>
          <p:sp>
            <p:nvSpPr>
              <p:cNvPr id="39" name="TextBox 38">
                <a:extLst>
                  <a:ext uri="{FF2B5EF4-FFF2-40B4-BE49-F238E27FC236}">
                    <a16:creationId xmlns:a16="http://schemas.microsoft.com/office/drawing/2014/main" id="{37A991EA-E124-4404-8C44-9CFE926FCBB1}"/>
                  </a:ext>
                </a:extLst>
              </p:cNvPr>
              <p:cNvSpPr txBox="1"/>
              <p:nvPr/>
            </p:nvSpPr>
            <p:spPr>
              <a:xfrm rot="16200000">
                <a:off x="-610374" y="3380772"/>
                <a:ext cx="3607567" cy="523220"/>
              </a:xfrm>
              <a:prstGeom prst="rect">
                <a:avLst/>
              </a:prstGeom>
              <a:solidFill>
                <a:schemeClr val="bg1"/>
              </a:solidFill>
            </p:spPr>
            <p:txBody>
              <a:bodyPr wrap="square" rtlCol="0">
                <a:spAutoFit/>
              </a:bodyPr>
              <a:lstStyle/>
              <a:p>
                <a:pPr algn="ctr"/>
                <a:r>
                  <a:rPr lang="en-US" altLang="zh-CN" sz="1400" dirty="0">
                    <a:solidFill>
                      <a:srgbClr val="1C1C1C"/>
                    </a:solidFill>
                    <a:latin typeface="+mj-lt"/>
                    <a:cs typeface="Times New Roman" panose="02020603050405020304" pitchFamily="18" charset="0"/>
                  </a:rPr>
                  <a:t>pulling force </a:t>
                </a:r>
                <a:r>
                  <a:rPr lang="en-US" altLang="zh-CN" sz="1400" i="1" dirty="0">
                    <a:solidFill>
                      <a:srgbClr val="1C1C1C"/>
                    </a:solidFill>
                    <a:latin typeface="Times New Roman" panose="02020603050405020304" pitchFamily="18" charset="0"/>
                    <a:cs typeface="Times New Roman" panose="02020603050405020304" pitchFamily="18" charset="0"/>
                  </a:rPr>
                  <a:t>P</a:t>
                </a:r>
              </a:p>
              <a:p>
                <a:pPr algn="ctr"/>
                <a:endParaRPr lang="en-CA" sz="1400" i="1" dirty="0">
                  <a:solidFill>
                    <a:srgbClr val="1C1C1C"/>
                  </a:solidFill>
                  <a:latin typeface="Times New Roman" panose="02020603050405020304" pitchFamily="18" charset="0"/>
                  <a:cs typeface="Times New Roman" panose="02020603050405020304" pitchFamily="18" charset="0"/>
                </a:endParaRPr>
              </a:p>
            </p:txBody>
          </p:sp>
        </p:grpSp>
        <p:pic>
          <p:nvPicPr>
            <p:cNvPr id="69" name="Picture 68" descr="\documentclass{article}&#10;\usepackage{amsmath,amsfonts,amssymb,amsthm}&#10;\pagestyle{empty}&#10;\begin{document}&#10;&#10;\begin{equation*}&#10;N \to \infty&#10;\end{equation*}&#10;&#10;&#10;\end{document}" title="IguanaTex Bitmap Display">
              <a:extLst>
                <a:ext uri="{FF2B5EF4-FFF2-40B4-BE49-F238E27FC236}">
                  <a16:creationId xmlns:a16="http://schemas.microsoft.com/office/drawing/2014/main" id="{56BEBCC5-9C98-465D-906A-316F5EEF5971}"/>
                </a:ext>
              </a:extLst>
            </p:cNvPr>
            <p:cNvPicPr>
              <a:picLocks noChangeAspect="1"/>
            </p:cNvPicPr>
            <p:nvPr>
              <p:custDataLst>
                <p:tags r:id="rId1"/>
              </p:custDataLst>
            </p:nvPr>
          </p:nvPicPr>
          <p:blipFill>
            <a:blip r:embed="rId11">
              <a:duotone>
                <a:schemeClr val="accent1">
                  <a:shade val="45000"/>
                  <a:satMod val="135000"/>
                </a:schemeClr>
                <a:prstClr val="white"/>
              </a:duotone>
            </a:blip>
            <a:stretch>
              <a:fillRect/>
            </a:stretch>
          </p:blipFill>
          <p:spPr>
            <a:xfrm>
              <a:off x="2474279" y="1708902"/>
              <a:ext cx="597333" cy="122667"/>
            </a:xfrm>
            <a:prstGeom prst="rect">
              <a:avLst/>
            </a:prstGeom>
          </p:spPr>
        </p:pic>
        <p:pic>
          <p:nvPicPr>
            <p:cNvPr id="70" name="Picture 69" descr="\documentclass{article}&#10;\usepackage{amsmath,amsfonts,amssymb,amsthm}&#10;\pagestyle{empty}&#10;\begin{document}&#10;&#10;\begin{equation*}&#10;N \to \infty&#10;\end{equation*}&#10;&#10;&#10;\end{document}" title="IguanaTex Bitmap Display">
              <a:extLst>
                <a:ext uri="{FF2B5EF4-FFF2-40B4-BE49-F238E27FC236}">
                  <a16:creationId xmlns:a16="http://schemas.microsoft.com/office/drawing/2014/main" id="{58DC2913-C848-40AB-B950-BA70C673E985}"/>
                </a:ext>
              </a:extLst>
            </p:cNvPr>
            <p:cNvPicPr>
              <a:picLocks noChangeAspect="1"/>
            </p:cNvPicPr>
            <p:nvPr>
              <p:custDataLst>
                <p:tags r:id="rId2"/>
              </p:custDataLst>
            </p:nvPr>
          </p:nvPicPr>
          <p:blipFill>
            <a:blip r:embed="rId11">
              <a:duotone>
                <a:schemeClr val="accent2">
                  <a:shade val="45000"/>
                  <a:satMod val="135000"/>
                </a:schemeClr>
                <a:prstClr val="white"/>
              </a:duotone>
            </a:blip>
            <a:stretch>
              <a:fillRect/>
            </a:stretch>
          </p:blipFill>
          <p:spPr>
            <a:xfrm>
              <a:off x="3254283" y="1712277"/>
              <a:ext cx="597333" cy="122667"/>
            </a:xfrm>
            <a:prstGeom prst="rect">
              <a:avLst/>
            </a:prstGeom>
          </p:spPr>
        </p:pic>
        <p:pic>
          <p:nvPicPr>
            <p:cNvPr id="74" name="Picture 73" descr="\documentclass{article}&#10;\usepackage{amsmath,amsfonts,amssymb,amsthm}&#10;\pagestyle{empty}&#10;\begin{document}&#10;&#10;\begin{equation*}&#10;N = 1&#10;\end{equation*}&#10;&#10;&#10;\end{document}" title="IguanaTex Bitmap Display">
              <a:extLst>
                <a:ext uri="{FF2B5EF4-FFF2-40B4-BE49-F238E27FC236}">
                  <a16:creationId xmlns:a16="http://schemas.microsoft.com/office/drawing/2014/main" id="{F7E0AFBF-16B3-4975-B2FA-96C7B002B17A}"/>
                </a:ext>
              </a:extLst>
            </p:cNvPr>
            <p:cNvPicPr>
              <a:picLocks noChangeAspect="1"/>
            </p:cNvPicPr>
            <p:nvPr>
              <p:custDataLst>
                <p:tags r:id="rId3"/>
              </p:custDataLst>
            </p:nvPr>
          </p:nvPicPr>
          <p:blipFill>
            <a:blip r:embed="rId12">
              <a:duotone>
                <a:schemeClr val="accent1">
                  <a:shade val="45000"/>
                  <a:satMod val="135000"/>
                </a:schemeClr>
                <a:prstClr val="white"/>
              </a:duotone>
            </a:blip>
            <a:stretch>
              <a:fillRect/>
            </a:stretch>
          </p:blipFill>
          <p:spPr>
            <a:xfrm>
              <a:off x="3937695" y="1778247"/>
              <a:ext cx="466133" cy="120534"/>
            </a:xfrm>
            <a:prstGeom prst="rect">
              <a:avLst/>
            </a:prstGeom>
          </p:spPr>
        </p:pic>
        <p:pic>
          <p:nvPicPr>
            <p:cNvPr id="75" name="Picture 74" descr="\documentclass{article}&#10;\usepackage{amsmath,amsfonts,amssymb,amsthm}&#10;\pagestyle{empty}&#10;\begin{document}&#10;&#10;\begin{equation*}&#10;N = 1&#10;\end{equation*}&#10;&#10;&#10;\end{document}" title="IguanaTex Bitmap Display">
              <a:extLst>
                <a:ext uri="{FF2B5EF4-FFF2-40B4-BE49-F238E27FC236}">
                  <a16:creationId xmlns:a16="http://schemas.microsoft.com/office/drawing/2014/main" id="{111F53F8-9218-458D-B4D0-FF4070516088}"/>
                </a:ext>
              </a:extLst>
            </p:cNvPr>
            <p:cNvPicPr>
              <a:picLocks noChangeAspect="1"/>
            </p:cNvPicPr>
            <p:nvPr>
              <p:custDataLst>
                <p:tags r:id="rId4"/>
              </p:custDataLst>
            </p:nvPr>
          </p:nvPicPr>
          <p:blipFill>
            <a:blip r:embed="rId12">
              <a:duotone>
                <a:schemeClr val="accent2">
                  <a:shade val="45000"/>
                  <a:satMod val="135000"/>
                </a:schemeClr>
                <a:prstClr val="white"/>
              </a:duotone>
            </a:blip>
            <a:stretch>
              <a:fillRect/>
            </a:stretch>
          </p:blipFill>
          <p:spPr>
            <a:xfrm>
              <a:off x="5288154" y="2429879"/>
              <a:ext cx="466133" cy="120534"/>
            </a:xfrm>
            <a:prstGeom prst="rect">
              <a:avLst/>
            </a:prstGeom>
          </p:spPr>
        </p:pic>
        <p:pic>
          <p:nvPicPr>
            <p:cNvPr id="83" name="Picture 82" descr="\documentclass{article}&#10;\usepackage{amsmath,amsfonts,amssymb,amsthm}&#10;\pagestyle{empty}&#10;\begin{document}&#10;&#10;\begin{equation*}&#10;N = 0&#10;\end{equation*}&#10;&#10;&#10;\end{document}" title="IguanaTex Bitmap Display">
              <a:extLst>
                <a:ext uri="{FF2B5EF4-FFF2-40B4-BE49-F238E27FC236}">
                  <a16:creationId xmlns:a16="http://schemas.microsoft.com/office/drawing/2014/main" id="{BE33211D-83CE-4F13-B0DA-322868F2F57C}"/>
                </a:ext>
              </a:extLst>
            </p:cNvPr>
            <p:cNvPicPr>
              <a:picLocks noChangeAspect="1"/>
            </p:cNvPicPr>
            <p:nvPr>
              <p:custDataLst>
                <p:tags r:id="rId5"/>
              </p:custDataLst>
            </p:nvPr>
          </p:nvPicPr>
          <p:blipFill>
            <a:blip r:embed="rId13">
              <a:duotone>
                <a:schemeClr val="accent6">
                  <a:shade val="45000"/>
                  <a:satMod val="135000"/>
                </a:schemeClr>
                <a:prstClr val="white"/>
              </a:duotone>
            </a:blip>
            <a:stretch>
              <a:fillRect/>
            </a:stretch>
          </p:blipFill>
          <p:spPr>
            <a:xfrm>
              <a:off x="5037107" y="1780642"/>
              <a:ext cx="473600" cy="124801"/>
            </a:xfrm>
            <a:prstGeom prst="rect">
              <a:avLst/>
            </a:prstGeom>
          </p:spPr>
        </p:pic>
        <p:grpSp>
          <p:nvGrpSpPr>
            <p:cNvPr id="17" name="Group 16">
              <a:extLst>
                <a:ext uri="{FF2B5EF4-FFF2-40B4-BE49-F238E27FC236}">
                  <a16:creationId xmlns:a16="http://schemas.microsoft.com/office/drawing/2014/main" id="{E9628BE9-22DD-41D9-93AC-C26E882826C2}"/>
                </a:ext>
              </a:extLst>
            </p:cNvPr>
            <p:cNvGrpSpPr/>
            <p:nvPr/>
          </p:nvGrpSpPr>
          <p:grpSpPr>
            <a:xfrm>
              <a:off x="1169281" y="1845082"/>
              <a:ext cx="1603665" cy="1228582"/>
              <a:chOff x="1169281" y="1845082"/>
              <a:chExt cx="1603665" cy="1228582"/>
            </a:xfrm>
          </p:grpSpPr>
          <p:sp>
            <p:nvSpPr>
              <p:cNvPr id="84" name="Rectangle 83">
                <a:extLst>
                  <a:ext uri="{FF2B5EF4-FFF2-40B4-BE49-F238E27FC236}">
                    <a16:creationId xmlns:a16="http://schemas.microsoft.com/office/drawing/2014/main" id="{D6F3232C-8637-487F-B69F-52A6064DE241}"/>
                  </a:ext>
                </a:extLst>
              </p:cNvPr>
              <p:cNvSpPr/>
              <p:nvPr/>
            </p:nvSpPr>
            <p:spPr>
              <a:xfrm>
                <a:off x="1268039" y="2390223"/>
                <a:ext cx="89680" cy="119386"/>
              </a:xfrm>
              <a:prstGeom prst="rect">
                <a:avLst/>
              </a:prstGeom>
              <a:solidFill>
                <a:srgbClr val="EA3C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5" name="TextBox 84">
                <a:extLst>
                  <a:ext uri="{FF2B5EF4-FFF2-40B4-BE49-F238E27FC236}">
                    <a16:creationId xmlns:a16="http://schemas.microsoft.com/office/drawing/2014/main" id="{3339DFB5-C9D4-415E-812D-15503241008A}"/>
                  </a:ext>
                </a:extLst>
              </p:cNvPr>
              <p:cNvSpPr txBox="1"/>
              <p:nvPr/>
            </p:nvSpPr>
            <p:spPr>
              <a:xfrm>
                <a:off x="1169281" y="1845082"/>
                <a:ext cx="1371861" cy="523220"/>
              </a:xfrm>
              <a:prstGeom prst="rect">
                <a:avLst/>
              </a:prstGeom>
              <a:noFill/>
            </p:spPr>
            <p:txBody>
              <a:bodyPr wrap="square" rtlCol="0">
                <a:spAutoFit/>
              </a:bodyPr>
              <a:lstStyle/>
              <a:p>
                <a:pPr>
                  <a:spcBef>
                    <a:spcPts val="600"/>
                  </a:spcBef>
                </a:pPr>
                <a:r>
                  <a:rPr lang="en-CA" sz="1400" dirty="0">
                    <a:latin typeface="Calibri Light" panose="020F0302020204030204" pitchFamily="34" charset="0"/>
                    <a:cs typeface="Calibri Light" panose="020F0302020204030204" pitchFamily="34" charset="0"/>
                  </a:rPr>
                  <a:t>tension at the cable end</a:t>
                </a:r>
              </a:p>
            </p:txBody>
          </p:sp>
          <p:sp>
            <p:nvSpPr>
              <p:cNvPr id="86" name="TextBox 85">
                <a:extLst>
                  <a:ext uri="{FF2B5EF4-FFF2-40B4-BE49-F238E27FC236}">
                    <a16:creationId xmlns:a16="http://schemas.microsoft.com/office/drawing/2014/main" id="{C00B12D4-4142-4E57-B099-38B00D4D01CD}"/>
                  </a:ext>
                </a:extLst>
              </p:cNvPr>
              <p:cNvSpPr txBox="1"/>
              <p:nvPr/>
            </p:nvSpPr>
            <p:spPr>
              <a:xfrm>
                <a:off x="1312879" y="2524486"/>
                <a:ext cx="1460067" cy="307777"/>
              </a:xfrm>
              <a:prstGeom prst="rect">
                <a:avLst/>
              </a:prstGeom>
              <a:noFill/>
            </p:spPr>
            <p:txBody>
              <a:bodyPr wrap="square" rtlCol="0">
                <a:spAutoFit/>
              </a:bodyPr>
              <a:lstStyle/>
              <a:p>
                <a:pPr>
                  <a:spcBef>
                    <a:spcPts val="600"/>
                  </a:spcBef>
                </a:pPr>
                <a:r>
                  <a:rPr lang="en-CA" sz="1400" dirty="0">
                    <a:solidFill>
                      <a:schemeClr val="accent5"/>
                    </a:solidFill>
                    <a:latin typeface="Calibri Light" panose="020F0302020204030204" pitchFamily="34" charset="0"/>
                    <a:cs typeface="Calibri Light" panose="020F0302020204030204" pitchFamily="34" charset="0"/>
                  </a:rPr>
                  <a:t>outside </a:t>
                </a:r>
                <a:r>
                  <a:rPr lang="en-CA" sz="1400" i="1" dirty="0">
                    <a:solidFill>
                      <a:schemeClr val="accent5"/>
                    </a:solidFill>
                    <a:latin typeface="Times New Roman" panose="02020603050405020304" pitchFamily="18" charset="0"/>
                    <a:cs typeface="Times New Roman" panose="02020603050405020304" pitchFamily="18" charset="0"/>
                  </a:rPr>
                  <a:t>F</a:t>
                </a:r>
                <a:r>
                  <a:rPr lang="en-CA" sz="1400" baseline="-25000" dirty="0">
                    <a:solidFill>
                      <a:schemeClr val="accent5"/>
                    </a:solidFill>
                    <a:latin typeface="Times New Roman" panose="02020603050405020304" pitchFamily="18" charset="0"/>
                    <a:cs typeface="Times New Roman" panose="02020603050405020304" pitchFamily="18" charset="0"/>
                  </a:rPr>
                  <a:t>-1</a:t>
                </a:r>
              </a:p>
            </p:txBody>
          </p:sp>
          <p:sp>
            <p:nvSpPr>
              <p:cNvPr id="87" name="TextBox 86">
                <a:extLst>
                  <a:ext uri="{FF2B5EF4-FFF2-40B4-BE49-F238E27FC236}">
                    <a16:creationId xmlns:a16="http://schemas.microsoft.com/office/drawing/2014/main" id="{66105719-D694-4060-9842-ACBFAB3F7A7A}"/>
                  </a:ext>
                </a:extLst>
              </p:cNvPr>
              <p:cNvSpPr txBox="1"/>
              <p:nvPr/>
            </p:nvSpPr>
            <p:spPr>
              <a:xfrm>
                <a:off x="1312879" y="2285898"/>
                <a:ext cx="1460067" cy="307777"/>
              </a:xfrm>
              <a:prstGeom prst="rect">
                <a:avLst/>
              </a:prstGeom>
              <a:noFill/>
            </p:spPr>
            <p:txBody>
              <a:bodyPr wrap="square" rtlCol="0">
                <a:spAutoFit/>
              </a:bodyPr>
              <a:lstStyle/>
              <a:p>
                <a:pPr>
                  <a:spcBef>
                    <a:spcPts val="600"/>
                  </a:spcBef>
                </a:pPr>
                <a:r>
                  <a:rPr lang="en-CA" sz="1400" dirty="0">
                    <a:solidFill>
                      <a:srgbClr val="EA3C17"/>
                    </a:solidFill>
                    <a:latin typeface="Calibri Light" panose="020F0302020204030204" pitchFamily="34" charset="0"/>
                    <a:cs typeface="Calibri Light" panose="020F0302020204030204" pitchFamily="34" charset="0"/>
                  </a:rPr>
                  <a:t>inside </a:t>
                </a:r>
                <a:r>
                  <a:rPr lang="en-CA" sz="1400" i="1" dirty="0">
                    <a:solidFill>
                      <a:srgbClr val="EA3C17"/>
                    </a:solidFill>
                    <a:latin typeface="Times New Roman" panose="02020603050405020304" pitchFamily="18" charset="0"/>
                    <a:cs typeface="Times New Roman" panose="02020603050405020304" pitchFamily="18" charset="0"/>
                  </a:rPr>
                  <a:t>F</a:t>
                </a:r>
                <a:r>
                  <a:rPr lang="en-CA" sz="1400" baseline="-25000" dirty="0">
                    <a:solidFill>
                      <a:srgbClr val="EA3C17"/>
                    </a:solidFill>
                    <a:latin typeface="Times New Roman" panose="02020603050405020304" pitchFamily="18" charset="0"/>
                    <a:cs typeface="Times New Roman" panose="02020603050405020304" pitchFamily="18" charset="0"/>
                  </a:rPr>
                  <a:t>0</a:t>
                </a:r>
              </a:p>
            </p:txBody>
          </p:sp>
          <p:sp>
            <p:nvSpPr>
              <p:cNvPr id="88" name="Rectangle 87">
                <a:extLst>
                  <a:ext uri="{FF2B5EF4-FFF2-40B4-BE49-F238E27FC236}">
                    <a16:creationId xmlns:a16="http://schemas.microsoft.com/office/drawing/2014/main" id="{393CC32F-74C3-4048-9E12-3CE059EE3565}"/>
                  </a:ext>
                </a:extLst>
              </p:cNvPr>
              <p:cNvSpPr/>
              <p:nvPr/>
            </p:nvSpPr>
            <p:spPr>
              <a:xfrm>
                <a:off x="1268039" y="2634407"/>
                <a:ext cx="89680" cy="119386"/>
              </a:xfrm>
              <a:prstGeom prst="rect">
                <a:avLst/>
              </a:prstGeom>
              <a:solidFill>
                <a:srgbClr val="0C2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9" name="Rectangle 88">
                <a:extLst>
                  <a:ext uri="{FF2B5EF4-FFF2-40B4-BE49-F238E27FC236}">
                    <a16:creationId xmlns:a16="http://schemas.microsoft.com/office/drawing/2014/main" id="{14843A61-6DE2-41C0-B9E3-BE8B3F4405A7}"/>
                  </a:ext>
                </a:extLst>
              </p:cNvPr>
              <p:cNvSpPr/>
              <p:nvPr/>
            </p:nvSpPr>
            <p:spPr>
              <a:xfrm>
                <a:off x="1268039" y="2869620"/>
                <a:ext cx="89680" cy="11938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0" name="TextBox 89">
                <a:extLst>
                  <a:ext uri="{FF2B5EF4-FFF2-40B4-BE49-F238E27FC236}">
                    <a16:creationId xmlns:a16="http://schemas.microsoft.com/office/drawing/2014/main" id="{6896C04C-B8DF-4707-9839-354DCB9B732F}"/>
                  </a:ext>
                </a:extLst>
              </p:cNvPr>
              <p:cNvSpPr txBox="1"/>
              <p:nvPr/>
            </p:nvSpPr>
            <p:spPr>
              <a:xfrm>
                <a:off x="1312879" y="2765887"/>
                <a:ext cx="1460067" cy="307777"/>
              </a:xfrm>
              <a:prstGeom prst="rect">
                <a:avLst/>
              </a:prstGeom>
              <a:noFill/>
            </p:spPr>
            <p:txBody>
              <a:bodyPr wrap="square" rtlCol="0">
                <a:spAutoFit/>
              </a:bodyPr>
              <a:lstStyle/>
              <a:p>
                <a:pPr>
                  <a:spcBef>
                    <a:spcPts val="600"/>
                  </a:spcBef>
                </a:pPr>
                <a:r>
                  <a:rPr lang="fr-CA" sz="1400" dirty="0" err="1">
                    <a:solidFill>
                      <a:schemeClr val="accent6"/>
                    </a:solidFill>
                    <a:latin typeface="Calibri Light" panose="020F0302020204030204" pitchFamily="34" charset="0"/>
                    <a:cs typeface="Calibri Light" panose="020F0302020204030204" pitchFamily="34" charset="0"/>
                  </a:rPr>
                  <a:t>before</a:t>
                </a:r>
                <a:r>
                  <a:rPr lang="fr-CA" sz="1400" dirty="0">
                    <a:solidFill>
                      <a:schemeClr val="accent6"/>
                    </a:solidFill>
                    <a:latin typeface="Calibri Light" panose="020F0302020204030204" pitchFamily="34" charset="0"/>
                    <a:cs typeface="Calibri Light" panose="020F0302020204030204" pitchFamily="34" charset="0"/>
                  </a:rPr>
                  <a:t> activation</a:t>
                </a:r>
                <a:endParaRPr lang="en-CA" sz="1400" dirty="0">
                  <a:solidFill>
                    <a:schemeClr val="accent6"/>
                  </a:solidFill>
                  <a:latin typeface="Calibri Light" panose="020F0302020204030204" pitchFamily="34" charset="0"/>
                  <a:cs typeface="Calibri Light" panose="020F0302020204030204" pitchFamily="34" charset="0"/>
                </a:endParaRPr>
              </a:p>
            </p:txBody>
          </p:sp>
        </p:grpSp>
      </p:grpSp>
      <p:cxnSp>
        <p:nvCxnSpPr>
          <p:cNvPr id="5" name="Straight Connector 4">
            <a:extLst>
              <a:ext uri="{FF2B5EF4-FFF2-40B4-BE49-F238E27FC236}">
                <a16:creationId xmlns:a16="http://schemas.microsoft.com/office/drawing/2014/main" id="{829BB035-298B-4E04-8A0A-56F347238FCB}"/>
              </a:ext>
            </a:extLst>
          </p:cNvPr>
          <p:cNvCxnSpPr>
            <a:cxnSpLocks/>
          </p:cNvCxnSpPr>
          <p:nvPr/>
        </p:nvCxnSpPr>
        <p:spPr>
          <a:xfrm>
            <a:off x="1120717" y="5324420"/>
            <a:ext cx="922195" cy="0"/>
          </a:xfrm>
          <a:prstGeom prst="line">
            <a:avLst/>
          </a:prstGeom>
          <a:ln w="381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68C9A860-58D9-4691-80D9-700A51AD96B5}"/>
              </a:ext>
            </a:extLst>
          </p:cNvPr>
          <p:cNvCxnSpPr>
            <a:cxnSpLocks/>
          </p:cNvCxnSpPr>
          <p:nvPr/>
        </p:nvCxnSpPr>
        <p:spPr>
          <a:xfrm flipV="1">
            <a:off x="2823268" y="3658237"/>
            <a:ext cx="561917" cy="621761"/>
          </a:xfrm>
          <a:prstGeom prst="line">
            <a:avLst/>
          </a:prstGeom>
          <a:ln w="381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B29EB5A5-DD5A-40D6-841E-7DEDDC66DCDA}"/>
              </a:ext>
            </a:extLst>
          </p:cNvPr>
          <p:cNvCxnSpPr>
            <a:cxnSpLocks/>
          </p:cNvCxnSpPr>
          <p:nvPr/>
        </p:nvCxnSpPr>
        <p:spPr>
          <a:xfrm flipV="1">
            <a:off x="3491718" y="1979114"/>
            <a:ext cx="1493473" cy="1557945"/>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40" name="Oval 39">
            <a:extLst>
              <a:ext uri="{FF2B5EF4-FFF2-40B4-BE49-F238E27FC236}">
                <a16:creationId xmlns:a16="http://schemas.microsoft.com/office/drawing/2014/main" id="{4B599323-3E1D-47D7-A9F7-924AA10D9A76}"/>
              </a:ext>
            </a:extLst>
          </p:cNvPr>
          <p:cNvSpPr/>
          <p:nvPr/>
        </p:nvSpPr>
        <p:spPr>
          <a:xfrm>
            <a:off x="3007994" y="2828102"/>
            <a:ext cx="301337" cy="301337"/>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bg1">
                    <a:lumMod val="50000"/>
                  </a:schemeClr>
                </a:solidFill>
              </a:rPr>
              <a:t>B</a:t>
            </a:r>
          </a:p>
        </p:txBody>
      </p:sp>
      <p:sp>
        <p:nvSpPr>
          <p:cNvPr id="41" name="Oval 40">
            <a:extLst>
              <a:ext uri="{FF2B5EF4-FFF2-40B4-BE49-F238E27FC236}">
                <a16:creationId xmlns:a16="http://schemas.microsoft.com/office/drawing/2014/main" id="{9CEEF83E-A702-4EB7-9C75-DC28BD43790A}"/>
              </a:ext>
            </a:extLst>
          </p:cNvPr>
          <p:cNvSpPr/>
          <p:nvPr/>
        </p:nvSpPr>
        <p:spPr>
          <a:xfrm>
            <a:off x="3937695" y="2368302"/>
            <a:ext cx="301337" cy="3013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tx1"/>
                </a:solidFill>
              </a:rPr>
              <a:t>A</a:t>
            </a:r>
          </a:p>
        </p:txBody>
      </p:sp>
      <p:sp>
        <p:nvSpPr>
          <p:cNvPr id="42" name="Oval 41">
            <a:extLst>
              <a:ext uri="{FF2B5EF4-FFF2-40B4-BE49-F238E27FC236}">
                <a16:creationId xmlns:a16="http://schemas.microsoft.com/office/drawing/2014/main" id="{C68E7B78-2F73-4987-A019-92F2E20C8A3C}"/>
              </a:ext>
            </a:extLst>
          </p:cNvPr>
          <p:cNvSpPr/>
          <p:nvPr/>
        </p:nvSpPr>
        <p:spPr>
          <a:xfrm>
            <a:off x="1808820" y="3614100"/>
            <a:ext cx="301337" cy="301337"/>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bg1">
                    <a:lumMod val="75000"/>
                  </a:schemeClr>
                </a:solidFill>
              </a:rPr>
              <a:t>C</a:t>
            </a:r>
          </a:p>
        </p:txBody>
      </p:sp>
      <p:sp>
        <p:nvSpPr>
          <p:cNvPr id="44" name="Oval 43">
            <a:extLst>
              <a:ext uri="{FF2B5EF4-FFF2-40B4-BE49-F238E27FC236}">
                <a16:creationId xmlns:a16="http://schemas.microsoft.com/office/drawing/2014/main" id="{579F5346-D626-4134-B339-C740D71ADBDD}"/>
              </a:ext>
            </a:extLst>
          </p:cNvPr>
          <p:cNvSpPr/>
          <p:nvPr/>
        </p:nvSpPr>
        <p:spPr>
          <a:xfrm>
            <a:off x="6439162" y="4347592"/>
            <a:ext cx="301337" cy="3013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tx1"/>
                </a:solidFill>
              </a:rPr>
              <a:t>A</a:t>
            </a:r>
          </a:p>
        </p:txBody>
      </p:sp>
      <p:sp>
        <p:nvSpPr>
          <p:cNvPr id="45" name="TextBox 44">
            <a:extLst>
              <a:ext uri="{FF2B5EF4-FFF2-40B4-BE49-F238E27FC236}">
                <a16:creationId xmlns:a16="http://schemas.microsoft.com/office/drawing/2014/main" id="{ADACCB04-ED88-4BFC-87DD-ADEBA67CE210}"/>
              </a:ext>
            </a:extLst>
          </p:cNvPr>
          <p:cNvSpPr txBox="1"/>
          <p:nvPr/>
        </p:nvSpPr>
        <p:spPr>
          <a:xfrm>
            <a:off x="6740499" y="4354850"/>
            <a:ext cx="1810794" cy="307777"/>
          </a:xfrm>
          <a:prstGeom prst="rect">
            <a:avLst/>
          </a:prstGeom>
          <a:noFill/>
        </p:spPr>
        <p:txBody>
          <a:bodyPr wrap="square" rtlCol="0">
            <a:spAutoFit/>
          </a:bodyPr>
          <a:lstStyle/>
          <a:p>
            <a:pPr>
              <a:spcBef>
                <a:spcPts val="600"/>
              </a:spcBef>
            </a:pPr>
            <a:r>
              <a:rPr lang="en-CA" sz="1400" dirty="0">
                <a:latin typeface="Calibri Light" panose="020F0302020204030204" pitchFamily="34" charset="0"/>
                <a:cs typeface="Calibri Light" panose="020F0302020204030204" pitchFamily="34" charset="0"/>
              </a:rPr>
              <a:t>finite cable, reversible</a:t>
            </a:r>
          </a:p>
        </p:txBody>
      </p:sp>
      <p:sp>
        <p:nvSpPr>
          <p:cNvPr id="46" name="Oval 45">
            <a:extLst>
              <a:ext uri="{FF2B5EF4-FFF2-40B4-BE49-F238E27FC236}">
                <a16:creationId xmlns:a16="http://schemas.microsoft.com/office/drawing/2014/main" id="{64ECD278-A4B2-4E53-8DC7-2E02663FC856}"/>
              </a:ext>
            </a:extLst>
          </p:cNvPr>
          <p:cNvSpPr/>
          <p:nvPr/>
        </p:nvSpPr>
        <p:spPr>
          <a:xfrm>
            <a:off x="6439162" y="4745558"/>
            <a:ext cx="301337" cy="301337"/>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bg1">
                    <a:lumMod val="50000"/>
                  </a:schemeClr>
                </a:solidFill>
              </a:rPr>
              <a:t>B</a:t>
            </a:r>
          </a:p>
        </p:txBody>
      </p:sp>
      <p:sp>
        <p:nvSpPr>
          <p:cNvPr id="47" name="TextBox 46">
            <a:extLst>
              <a:ext uri="{FF2B5EF4-FFF2-40B4-BE49-F238E27FC236}">
                <a16:creationId xmlns:a16="http://schemas.microsoft.com/office/drawing/2014/main" id="{043E996A-1476-42D2-8063-C1A78914D826}"/>
              </a:ext>
            </a:extLst>
          </p:cNvPr>
          <p:cNvSpPr txBox="1"/>
          <p:nvPr/>
        </p:nvSpPr>
        <p:spPr>
          <a:xfrm>
            <a:off x="6740499" y="4752816"/>
            <a:ext cx="1810794" cy="523220"/>
          </a:xfrm>
          <a:prstGeom prst="rect">
            <a:avLst/>
          </a:prstGeom>
          <a:noFill/>
        </p:spPr>
        <p:txBody>
          <a:bodyPr wrap="square" rtlCol="0">
            <a:spAutoFit/>
          </a:bodyPr>
          <a:lstStyle/>
          <a:p>
            <a:pPr>
              <a:spcBef>
                <a:spcPts val="600"/>
              </a:spcBef>
            </a:pPr>
            <a:r>
              <a:rPr lang="en-CA" sz="1400" dirty="0">
                <a:latin typeface="Calibri Light" panose="020F0302020204030204" pitchFamily="34" charset="0"/>
                <a:cs typeface="Calibri Light" panose="020F0302020204030204" pitchFamily="34" charset="0"/>
              </a:rPr>
              <a:t>finite cable, reversible if short</a:t>
            </a:r>
          </a:p>
        </p:txBody>
      </p:sp>
      <p:sp>
        <p:nvSpPr>
          <p:cNvPr id="48" name="Oval 47">
            <a:extLst>
              <a:ext uri="{FF2B5EF4-FFF2-40B4-BE49-F238E27FC236}">
                <a16:creationId xmlns:a16="http://schemas.microsoft.com/office/drawing/2014/main" id="{F60FA292-AD70-4EE9-B058-982D34FC1BA9}"/>
              </a:ext>
            </a:extLst>
          </p:cNvPr>
          <p:cNvSpPr/>
          <p:nvPr/>
        </p:nvSpPr>
        <p:spPr>
          <a:xfrm>
            <a:off x="6439162" y="5369248"/>
            <a:ext cx="301337" cy="301337"/>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bg1">
                    <a:lumMod val="75000"/>
                  </a:schemeClr>
                </a:solidFill>
              </a:rPr>
              <a:t>C</a:t>
            </a:r>
          </a:p>
        </p:txBody>
      </p:sp>
      <p:sp>
        <p:nvSpPr>
          <p:cNvPr id="49" name="TextBox 48">
            <a:extLst>
              <a:ext uri="{FF2B5EF4-FFF2-40B4-BE49-F238E27FC236}">
                <a16:creationId xmlns:a16="http://schemas.microsoft.com/office/drawing/2014/main" id="{198E27E6-5611-4CEA-AEEF-ADBEC69FC899}"/>
              </a:ext>
            </a:extLst>
          </p:cNvPr>
          <p:cNvSpPr txBox="1"/>
          <p:nvPr/>
        </p:nvSpPr>
        <p:spPr>
          <a:xfrm>
            <a:off x="6740499" y="5376506"/>
            <a:ext cx="1810794" cy="307777"/>
          </a:xfrm>
          <a:prstGeom prst="rect">
            <a:avLst/>
          </a:prstGeom>
          <a:noFill/>
        </p:spPr>
        <p:txBody>
          <a:bodyPr wrap="square" rtlCol="0">
            <a:spAutoFit/>
          </a:bodyPr>
          <a:lstStyle/>
          <a:p>
            <a:pPr>
              <a:spcBef>
                <a:spcPts val="600"/>
              </a:spcBef>
            </a:pPr>
            <a:r>
              <a:rPr lang="en-CA" sz="1400" dirty="0">
                <a:latin typeface="Calibri Light" panose="020F0302020204030204" pitchFamily="34" charset="0"/>
                <a:cs typeface="Calibri Light" panose="020F0302020204030204" pitchFamily="34" charset="0"/>
              </a:rPr>
              <a:t>infinite cable</a:t>
            </a:r>
          </a:p>
        </p:txBody>
      </p:sp>
      <p:sp>
        <p:nvSpPr>
          <p:cNvPr id="50" name="TextBox 49">
            <a:extLst>
              <a:ext uri="{FF2B5EF4-FFF2-40B4-BE49-F238E27FC236}">
                <a16:creationId xmlns:a16="http://schemas.microsoft.com/office/drawing/2014/main" id="{76285A4C-CAD5-41C2-BF54-FE7FD71A1875}"/>
              </a:ext>
            </a:extLst>
          </p:cNvPr>
          <p:cNvSpPr txBox="1"/>
          <p:nvPr/>
        </p:nvSpPr>
        <p:spPr>
          <a:xfrm>
            <a:off x="6458701" y="1707762"/>
            <a:ext cx="1810794" cy="738664"/>
          </a:xfrm>
          <a:prstGeom prst="rect">
            <a:avLst/>
          </a:prstGeom>
          <a:noFill/>
        </p:spPr>
        <p:txBody>
          <a:bodyPr wrap="square" rtlCol="0">
            <a:spAutoFit/>
          </a:bodyPr>
          <a:lstStyle/>
          <a:p>
            <a:pPr>
              <a:spcBef>
                <a:spcPts val="600"/>
              </a:spcBef>
            </a:pPr>
            <a:r>
              <a:rPr lang="en-CA" sz="1400" dirty="0">
                <a:latin typeface="Calibri Light" panose="020F0302020204030204" pitchFamily="34" charset="0"/>
                <a:cs typeface="Calibri Light" panose="020F0302020204030204" pitchFamily="34" charset="0"/>
              </a:rPr>
              <a:t>prescribing a cable of </a:t>
            </a:r>
            <a:r>
              <a:rPr lang="en-CA" sz="1400" i="1" dirty="0">
                <a:latin typeface="Times New Roman" panose="02020603050405020304" pitchFamily="18" charset="0"/>
                <a:cs typeface="Times New Roman" panose="02020603050405020304" pitchFamily="18" charset="0"/>
              </a:rPr>
              <a:t>N</a:t>
            </a:r>
            <a:r>
              <a:rPr lang="en-CA" sz="1400" dirty="0">
                <a:latin typeface="Calibri Light" panose="020F0302020204030204" pitchFamily="34" charset="0"/>
                <a:cs typeface="Calibri Light" panose="020F0302020204030204" pitchFamily="34" charset="0"/>
              </a:rPr>
              <a:t> edges with a pulling force </a:t>
            </a:r>
            <a:r>
              <a:rPr lang="en-CA" sz="1400" i="1" dirty="0">
                <a:latin typeface="Times New Roman" panose="02020603050405020304" pitchFamily="18" charset="0"/>
                <a:cs typeface="Times New Roman" panose="02020603050405020304" pitchFamily="18" charset="0"/>
              </a:rPr>
              <a:t>P</a:t>
            </a:r>
          </a:p>
        </p:txBody>
      </p:sp>
      <p:sp>
        <p:nvSpPr>
          <p:cNvPr id="51" name="TextBox 50">
            <a:extLst>
              <a:ext uri="{FF2B5EF4-FFF2-40B4-BE49-F238E27FC236}">
                <a16:creationId xmlns:a16="http://schemas.microsoft.com/office/drawing/2014/main" id="{4319E9BD-05FF-411D-A748-076D1DFFA5F7}"/>
              </a:ext>
            </a:extLst>
          </p:cNvPr>
          <p:cNvSpPr txBox="1"/>
          <p:nvPr/>
        </p:nvSpPr>
        <p:spPr>
          <a:xfrm>
            <a:off x="6439162" y="2543055"/>
            <a:ext cx="437713" cy="307777"/>
          </a:xfrm>
          <a:prstGeom prst="rect">
            <a:avLst/>
          </a:prstGeom>
          <a:noFill/>
        </p:spPr>
        <p:txBody>
          <a:bodyPr wrap="square" rtlCol="0">
            <a:spAutoFit/>
          </a:bodyPr>
          <a:lstStyle/>
          <a:p>
            <a:pPr>
              <a:spcBef>
                <a:spcPts val="600"/>
              </a:spcBef>
            </a:pPr>
            <a:r>
              <a:rPr lang="en-CA" sz="1400" i="1" dirty="0">
                <a:solidFill>
                  <a:schemeClr val="accent5"/>
                </a:solidFill>
                <a:latin typeface="Times New Roman" panose="02020603050405020304" pitchFamily="18" charset="0"/>
                <a:cs typeface="Times New Roman" panose="02020603050405020304" pitchFamily="18" charset="0"/>
              </a:rPr>
              <a:t>F</a:t>
            </a:r>
            <a:r>
              <a:rPr lang="en-CA" sz="1400" baseline="-25000" dirty="0">
                <a:solidFill>
                  <a:schemeClr val="accent5"/>
                </a:solidFill>
                <a:latin typeface="Times New Roman" panose="02020603050405020304" pitchFamily="18" charset="0"/>
                <a:cs typeface="Times New Roman" panose="02020603050405020304" pitchFamily="18" charset="0"/>
              </a:rPr>
              <a:t>-1</a:t>
            </a:r>
          </a:p>
        </p:txBody>
      </p:sp>
      <p:sp>
        <p:nvSpPr>
          <p:cNvPr id="52" name="TextBox 51">
            <a:extLst>
              <a:ext uri="{FF2B5EF4-FFF2-40B4-BE49-F238E27FC236}">
                <a16:creationId xmlns:a16="http://schemas.microsoft.com/office/drawing/2014/main" id="{0854E596-B1FF-42BC-8FE0-7B8A5F4645A5}"/>
              </a:ext>
            </a:extLst>
          </p:cNvPr>
          <p:cNvSpPr txBox="1"/>
          <p:nvPr/>
        </p:nvSpPr>
        <p:spPr>
          <a:xfrm>
            <a:off x="6927974" y="2529448"/>
            <a:ext cx="437713" cy="307777"/>
          </a:xfrm>
          <a:prstGeom prst="rect">
            <a:avLst/>
          </a:prstGeom>
          <a:noFill/>
        </p:spPr>
        <p:txBody>
          <a:bodyPr wrap="square" rtlCol="0">
            <a:spAutoFit/>
          </a:bodyPr>
          <a:lstStyle/>
          <a:p>
            <a:pPr>
              <a:spcBef>
                <a:spcPts val="600"/>
              </a:spcBef>
            </a:pPr>
            <a:r>
              <a:rPr lang="en-CA" sz="1400" i="1" dirty="0">
                <a:solidFill>
                  <a:srgbClr val="EA3C17"/>
                </a:solidFill>
                <a:latin typeface="Times New Roman" panose="02020603050405020304" pitchFamily="18" charset="0"/>
                <a:cs typeface="Times New Roman" panose="02020603050405020304" pitchFamily="18" charset="0"/>
              </a:rPr>
              <a:t>F</a:t>
            </a:r>
            <a:r>
              <a:rPr lang="en-CA" sz="1400" baseline="-25000" dirty="0">
                <a:solidFill>
                  <a:srgbClr val="EA3C17"/>
                </a:solidFill>
                <a:latin typeface="Times New Roman" panose="02020603050405020304" pitchFamily="18" charset="0"/>
                <a:cs typeface="Times New Roman" panose="02020603050405020304" pitchFamily="18" charset="0"/>
              </a:rPr>
              <a:t>0</a:t>
            </a:r>
          </a:p>
        </p:txBody>
      </p:sp>
      <p:cxnSp>
        <p:nvCxnSpPr>
          <p:cNvPr id="53" name="Straight Connector 52">
            <a:extLst>
              <a:ext uri="{FF2B5EF4-FFF2-40B4-BE49-F238E27FC236}">
                <a16:creationId xmlns:a16="http://schemas.microsoft.com/office/drawing/2014/main" id="{CE9BF572-5200-4BC1-8E83-08464AF0315B}"/>
              </a:ext>
            </a:extLst>
          </p:cNvPr>
          <p:cNvCxnSpPr>
            <a:cxnSpLocks/>
          </p:cNvCxnSpPr>
          <p:nvPr/>
        </p:nvCxnSpPr>
        <p:spPr>
          <a:xfrm flipV="1">
            <a:off x="6904775" y="2830195"/>
            <a:ext cx="194255" cy="812103"/>
          </a:xfrm>
          <a:prstGeom prst="line">
            <a:avLst/>
          </a:prstGeom>
          <a:ln>
            <a:solidFill>
              <a:srgbClr val="EA3C17"/>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C6892F1-CD40-46B7-8721-4B6079DBE51B}"/>
              </a:ext>
            </a:extLst>
          </p:cNvPr>
          <p:cNvCxnSpPr>
            <a:cxnSpLocks/>
          </p:cNvCxnSpPr>
          <p:nvPr/>
        </p:nvCxnSpPr>
        <p:spPr>
          <a:xfrm flipH="1" flipV="1">
            <a:off x="6604224" y="2831805"/>
            <a:ext cx="196626" cy="810493"/>
          </a:xfrm>
          <a:prstGeom prst="line">
            <a:avLst/>
          </a:prstGeom>
          <a:ln>
            <a:solidFill>
              <a:schemeClr val="accent1"/>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4B40AC8-BBA6-404E-BD65-A46485302A03}"/>
              </a:ext>
            </a:extLst>
          </p:cNvPr>
          <p:cNvCxnSpPr>
            <a:cxnSpLocks/>
          </p:cNvCxnSpPr>
          <p:nvPr/>
        </p:nvCxnSpPr>
        <p:spPr>
          <a:xfrm flipV="1">
            <a:off x="2011590" y="4701375"/>
            <a:ext cx="467949" cy="637911"/>
          </a:xfrm>
          <a:prstGeom prst="line">
            <a:avLst/>
          </a:prstGeom>
          <a:ln w="381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D084A741-2DBD-4057-A425-68E0AB831518}"/>
              </a:ext>
            </a:extLst>
          </p:cNvPr>
          <p:cNvCxnSpPr>
            <a:cxnSpLocks/>
          </p:cNvCxnSpPr>
          <p:nvPr/>
        </p:nvCxnSpPr>
        <p:spPr>
          <a:xfrm flipV="1">
            <a:off x="2477936" y="4187824"/>
            <a:ext cx="267720" cy="513551"/>
          </a:xfrm>
          <a:prstGeom prst="line">
            <a:avLst/>
          </a:prstGeom>
          <a:ln w="381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8F61FBFC-BADF-4F66-B8BE-295C00849ADE}"/>
              </a:ext>
            </a:extLst>
          </p:cNvPr>
          <p:cNvCxnSpPr>
            <a:cxnSpLocks/>
          </p:cNvCxnSpPr>
          <p:nvPr/>
        </p:nvCxnSpPr>
        <p:spPr>
          <a:xfrm flipV="1">
            <a:off x="2737718" y="1970598"/>
            <a:ext cx="79167" cy="2229929"/>
          </a:xfrm>
          <a:prstGeom prst="line">
            <a:avLst/>
          </a:prstGeom>
          <a:ln w="381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6EBA6288-89BC-4AC2-977D-963007A820A4}"/>
              </a:ext>
            </a:extLst>
          </p:cNvPr>
          <p:cNvCxnSpPr>
            <a:cxnSpLocks/>
          </p:cNvCxnSpPr>
          <p:nvPr/>
        </p:nvCxnSpPr>
        <p:spPr>
          <a:xfrm flipV="1">
            <a:off x="2831245" y="1963928"/>
            <a:ext cx="82226" cy="2316070"/>
          </a:xfrm>
          <a:prstGeom prst="line">
            <a:avLst/>
          </a:prstGeom>
          <a:ln w="381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6D9BA84F-F632-4834-9F1D-4B7FA1A31417}"/>
              </a:ext>
            </a:extLst>
          </p:cNvPr>
          <p:cNvCxnSpPr>
            <a:cxnSpLocks/>
          </p:cNvCxnSpPr>
          <p:nvPr/>
        </p:nvCxnSpPr>
        <p:spPr>
          <a:xfrm flipV="1">
            <a:off x="3384167" y="1980124"/>
            <a:ext cx="60118" cy="1693351"/>
          </a:xfrm>
          <a:prstGeom prst="line">
            <a:avLst/>
          </a:prstGeom>
          <a:ln w="381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2CE74208-AD28-43A4-93DD-00F5D31F5BDC}"/>
              </a:ext>
            </a:extLst>
          </p:cNvPr>
          <p:cNvCxnSpPr>
            <a:cxnSpLocks/>
          </p:cNvCxnSpPr>
          <p:nvPr/>
        </p:nvCxnSpPr>
        <p:spPr>
          <a:xfrm flipV="1">
            <a:off x="3491718" y="1980124"/>
            <a:ext cx="54735" cy="156579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4584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fade">
                                      <p:cBhvr>
                                        <p:cTn id="12" dur="500"/>
                                        <p:tgtEl>
                                          <p:spTgt spid="6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par>
                                <p:cTn id="16" presetID="10"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500"/>
                                        <p:tgtEl>
                                          <p:spTgt spid="4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500"/>
                                        <p:tgtEl>
                                          <p:spTgt spid="40"/>
                                        </p:tgtEl>
                                      </p:cBhvr>
                                    </p:animEffect>
                                  </p:childTnLst>
                                </p:cTn>
                              </p:par>
                              <p:par>
                                <p:cTn id="30" presetID="10" presetClass="entr" presetSubtype="0" fill="hold" nodeType="with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fade">
                                      <p:cBhvr>
                                        <p:cTn id="32" dur="500"/>
                                        <p:tgtEl>
                                          <p:spTgt spid="57"/>
                                        </p:tgtEl>
                                      </p:cBhvr>
                                    </p:animEffect>
                                  </p:childTnLst>
                                </p:cTn>
                              </p:par>
                              <p:par>
                                <p:cTn id="33" presetID="10" presetClass="entr" presetSubtype="0"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fade">
                                      <p:cBhvr>
                                        <p:cTn id="35" dur="500"/>
                                        <p:tgtEl>
                                          <p:spTgt spid="59"/>
                                        </p:tgtEl>
                                      </p:cBhvr>
                                    </p:animEffect>
                                  </p:childTnLst>
                                </p:cTn>
                              </p:par>
                              <p:par>
                                <p:cTn id="36" presetID="10" presetClass="entr" presetSubtype="0" fill="hold"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fade">
                                      <p:cBhvr>
                                        <p:cTn id="41" dur="500"/>
                                        <p:tgtEl>
                                          <p:spTgt spid="4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fade">
                                      <p:cBhvr>
                                        <p:cTn id="44" dur="500"/>
                                        <p:tgtEl>
                                          <p:spTgt spid="4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fade">
                                      <p:cBhvr>
                                        <p:cTn id="49" dur="500"/>
                                        <p:tgtEl>
                                          <p:spTgt spid="42"/>
                                        </p:tgtEl>
                                      </p:cBhvr>
                                    </p:animEffect>
                                  </p:childTnLst>
                                </p:cTn>
                              </p:par>
                              <p:par>
                                <p:cTn id="50" presetID="10" presetClass="entr" presetSubtype="0" fill="hold" nodeType="withEffect">
                                  <p:stCondLst>
                                    <p:cond delay="0"/>
                                  </p:stCondLst>
                                  <p:childTnLst>
                                    <p:set>
                                      <p:cBhvr>
                                        <p:cTn id="51" dur="1" fill="hold">
                                          <p:stCondLst>
                                            <p:cond delay="0"/>
                                          </p:stCondLst>
                                        </p:cTn>
                                        <p:tgtEl>
                                          <p:spTgt spid="56"/>
                                        </p:tgtEl>
                                        <p:attrNameLst>
                                          <p:attrName>style.visibility</p:attrName>
                                        </p:attrNameLst>
                                      </p:cBhvr>
                                      <p:to>
                                        <p:strVal val="visible"/>
                                      </p:to>
                                    </p:set>
                                    <p:animEffect transition="in" filter="fade">
                                      <p:cBhvr>
                                        <p:cTn id="52" dur="500"/>
                                        <p:tgtEl>
                                          <p:spTgt spid="56"/>
                                        </p:tgtEl>
                                      </p:cBhvr>
                                    </p:animEffect>
                                  </p:childTnLst>
                                </p:cTn>
                              </p:par>
                              <p:par>
                                <p:cTn id="53" presetID="10" presetClass="entr" presetSubtype="0" fill="hold" nodeType="withEffect">
                                  <p:stCondLst>
                                    <p:cond delay="0"/>
                                  </p:stCondLst>
                                  <p:childTnLst>
                                    <p:set>
                                      <p:cBhvr>
                                        <p:cTn id="54" dur="1" fill="hold">
                                          <p:stCondLst>
                                            <p:cond delay="0"/>
                                          </p:stCondLst>
                                        </p:cTn>
                                        <p:tgtEl>
                                          <p:spTgt spid="55"/>
                                        </p:tgtEl>
                                        <p:attrNameLst>
                                          <p:attrName>style.visibility</p:attrName>
                                        </p:attrNameLst>
                                      </p:cBhvr>
                                      <p:to>
                                        <p:strVal val="visible"/>
                                      </p:to>
                                    </p:set>
                                    <p:animEffect transition="in" filter="fade">
                                      <p:cBhvr>
                                        <p:cTn id="55" dur="500"/>
                                        <p:tgtEl>
                                          <p:spTgt spid="55"/>
                                        </p:tgtEl>
                                      </p:cBhvr>
                                    </p:animEffect>
                                  </p:childTnLst>
                                </p:cTn>
                              </p:par>
                              <p:par>
                                <p:cTn id="56" presetID="10" presetClass="entr" presetSubtype="0" fill="hold" nodeType="with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fade">
                                      <p:cBhvr>
                                        <p:cTn id="58" dur="500"/>
                                        <p:tgtEl>
                                          <p:spTgt spid="43"/>
                                        </p:tgtEl>
                                      </p:cBhvr>
                                    </p:animEffect>
                                  </p:childTnLst>
                                </p:cTn>
                              </p:par>
                              <p:par>
                                <p:cTn id="59" presetID="10" presetClass="entr" presetSubtype="0" fill="hold" nodeType="with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500"/>
                                        <p:tgtEl>
                                          <p:spTgt spid="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9"/>
                                        </p:tgtEl>
                                        <p:attrNameLst>
                                          <p:attrName>style.visibility</p:attrName>
                                        </p:attrNameLst>
                                      </p:cBhvr>
                                      <p:to>
                                        <p:strVal val="visible"/>
                                      </p:to>
                                    </p:set>
                                    <p:animEffect transition="in" filter="fade">
                                      <p:cBhvr>
                                        <p:cTn id="64" dur="500"/>
                                        <p:tgtEl>
                                          <p:spTgt spid="4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4" grpId="0" animBg="1"/>
      <p:bldP spid="45" grpId="0"/>
      <p:bldP spid="46" grpId="0" animBg="1"/>
      <p:bldP spid="47" grpId="0"/>
      <p:bldP spid="48" grpId="0" animBg="1"/>
      <p:bldP spid="49" grpId="0"/>
    </p:bldLst>
  </p:timing>
</p:sld>
</file>

<file path=ppt/tags/tag1.xml><?xml version="1.0" encoding="utf-8"?>
<p:tagLst xmlns:a="http://schemas.openxmlformats.org/drawingml/2006/main" xmlns:r="http://schemas.openxmlformats.org/officeDocument/2006/relationships" xmlns:p="http://schemas.openxmlformats.org/presentationml/2006/main">
  <p:tag name="OUTPUTDPI" val="1200"/>
  <p:tag name="ORIGINALHEIGHT" val="283.4646"/>
  <p:tag name="ORIGINALWIDTH" val="724.4094"/>
  <p:tag name="LATEXADDIN" val="\documentclass{article}&#10;\usepackage{amsmath}&#10;\pagestyle{empty}&#10;\begin{document}&#10;&#10;\begin{equation*}&#10;F = \frac{k(l - l_0)}{l_0}&#10;\end{equation*}&#10;&#10;&#10;\end{document}"/>
  <p:tag name="IGUANATEXSIZE" val="16"/>
  <p:tag name="IGUANATEXCURSOR" val="110"/>
  <p:tag name="TRANSPARENCY" val="True"/>
  <p:tag name="FILENAME" val=""/>
  <p:tag name="LATEXENGINEID" val="0"/>
  <p:tag name="TEMPFOLDER" val="C:\Users\oscar\Documents\Tools\IguanaTex\"/>
  <p:tag name="LATEXFORMHEIGHT" val="312"/>
  <p:tag name="LATEXFORMWIDTH" val="384"/>
  <p:tag name="LATEXFORMWRAP" val="True"/>
  <p:tag name="BITMAPVECTOR" val="0"/>
</p:tagLst>
</file>

<file path=ppt/tags/tag10.xml><?xml version="1.0" encoding="utf-8"?>
<p:tagLst xmlns:a="http://schemas.openxmlformats.org/drawingml/2006/main" xmlns:r="http://schemas.openxmlformats.org/officeDocument/2006/relationships" xmlns:p="http://schemas.openxmlformats.org/presentationml/2006/main">
  <p:tag name="OUTPUTDPI" val="1200"/>
  <p:tag name="ORIGINALHEIGHT" val="634.4207"/>
  <p:tag name="ORIGINALWIDTH" val="2038.995"/>
  <p:tag name="LATEXADDIN" val="\documentclass{article}&#10;\usepackage{amsmath,amsfonts,amssymb,amsthm}&#10;\pagestyle{empty}&#10;\begin{document}&#10;&#10;\begin{align*}&#10;\frac{\dot{l}}{l} &amp;= F - m, \\&#10;\frac{d}{dt}(ml) &amp;= \left[ f(F) + \xi\left(\frac{l}{l^*} - 1\right) -m \right]l.&#10;\end{align*}&#10;&#10;&#10;\end{document}"/>
  <p:tag name="IGUANATEXSIZE" val="16"/>
  <p:tag name="IGUANATEXCURSOR" val="169"/>
  <p:tag name="TRANSPARENCY" val="True"/>
  <p:tag name="FILENAME" val=""/>
  <p:tag name="LATEXENGINEID" val="0"/>
  <p:tag name="TEMPFOLDER" val="C:\Users\oscar\Documents\Tools\IguanaTex\"/>
  <p:tag name="LATEXFORMHEIGHT" val="312"/>
  <p:tag name="LATEXFORMWIDTH" val="384"/>
  <p:tag name="LATEXFORMWRAP" val="True"/>
  <p:tag name="BITMAPVECTOR" val="0"/>
</p:tagLst>
</file>

<file path=ppt/tags/tag11.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956.8804"/>
  <p:tag name="LATEXADDIN" val="\documentclass{article}&#10;\usepackage{amsmath}&#10;\pagestyle{empty}&#10;\begin{document}&#10;&#10;\begin{equation*}&#10;f(F) - \xi &lt; F &lt; 1&#10;\end{equation*}&#10;&#10;&#10;\end{document}"/>
  <p:tag name="IGUANATEXSIZE" val="16"/>
  <p:tag name="IGUANATEXCURSOR" val="117"/>
  <p:tag name="TRANSPARENCY" val="True"/>
  <p:tag name="FILENAME" val=""/>
  <p:tag name="LATEXENGINEID" val="0"/>
  <p:tag name="TEMPFOLDER" val="C:\Users\oscar\Documents\Tools\IguanaTex\"/>
  <p:tag name="LATEXFORMHEIGHT" val="312"/>
  <p:tag name="LATEXFORMWIDTH" val="384"/>
  <p:tag name="LATEXFORMWRAP" val="True"/>
  <p:tag name="BITMAPVECTOR" val="0"/>
</p:tagLst>
</file>

<file path=ppt/tags/tag12.xml><?xml version="1.0" encoding="utf-8"?>
<p:tagLst xmlns:a="http://schemas.openxmlformats.org/drawingml/2006/main" xmlns:r="http://schemas.openxmlformats.org/officeDocument/2006/relationships" xmlns:p="http://schemas.openxmlformats.org/presentationml/2006/main">
  <p:tag name="OUTPUTDPI" val="1200"/>
  <p:tag name="ORIGINALHEIGHT" val="87.73905"/>
  <p:tag name="ORIGINALWIDTH" val="437.9453"/>
  <p:tag name="LATEXADDIN" val="\documentclass{article}&#10;\usepackage{amsmath,amsfonts,amssymb,amsthm}&#10;\pagestyle{empty}&#10;\begin{document}&#10;&#10;\begin{equation*}&#10;M = ml&#10;\end{equation*}&#10;&#10;&#10;\end{document}"/>
  <p:tag name="IGUANATEXSIZE" val="16"/>
  <p:tag name="IGUANATEXCURSOR" val="129"/>
  <p:tag name="TRANSPARENCY" val="True"/>
  <p:tag name="FILENAME" val=""/>
  <p:tag name="LATEXENGINEID" val="0"/>
  <p:tag name="TEMPFOLDER" val="C:\Users\oscar\Documents\Tools\IguanaTex\"/>
  <p:tag name="LATEXFORMHEIGHT" val="312"/>
  <p:tag name="LATEXFORMWIDTH" val="384"/>
  <p:tag name="LATEXFORMWRAP" val="True"/>
  <p:tag name="BITMAPVECTOR" val="0"/>
</p:tagLst>
</file>

<file path=ppt/tags/tag13.xml><?xml version="1.0" encoding="utf-8"?>
<p:tagLst xmlns:a="http://schemas.openxmlformats.org/drawingml/2006/main" xmlns:r="http://schemas.openxmlformats.org/officeDocument/2006/relationships" xmlns:p="http://schemas.openxmlformats.org/presentationml/2006/main">
  <p:tag name="OUTPUTDPI" val="1200"/>
  <p:tag name="ORIGINALHEIGHT" val="283.4646"/>
  <p:tag name="ORIGINALWIDTH" val="1520.06"/>
  <p:tag name="LATEXADDIN" val="\documentclass{article}&#10;\usepackage{amsmath}&#10;\pagestyle{empty}&#10;\begin{document}&#10;&#10;\begin{equation*}&#10;\eta\dot{\mathbf{x}}_i = \mathbf{f}_i = \sum_j \mathbf{F}_{ij} + \sum_{\alpha} \mathbf{P}_{i\alpha}&#10;\end{equation*}&#10;&#10;&#10;\end{document}"/>
  <p:tag name="IGUANATEXSIZE" val="16"/>
  <p:tag name="IGUANATEXCURSOR" val="188"/>
  <p:tag name="TRANSPARENCY" val="True"/>
  <p:tag name="FILENAME" val=""/>
  <p:tag name="LATEXENGINEID" val="0"/>
  <p:tag name="TEMPFOLDER" val="C:\Users\oscar\Documents\Tools\IguanaTex\"/>
  <p:tag name="LATEXFORMHEIGHT" val="312"/>
  <p:tag name="LATEXFORMWIDTH" val="384"/>
  <p:tag name="LATEXFORMWRAP" val="True"/>
  <p:tag name="BITMAPVECTOR" val="0"/>
</p:tagLst>
</file>

<file path=ppt/tags/tag14.xml><?xml version="1.0" encoding="utf-8"?>
<p:tagLst xmlns:a="http://schemas.openxmlformats.org/drawingml/2006/main" xmlns:r="http://schemas.openxmlformats.org/officeDocument/2006/relationships" xmlns:p="http://schemas.openxmlformats.org/presentationml/2006/main">
  <p:tag name="OUTPUTDPI" val="1200"/>
  <p:tag name="ORIGINALHEIGHT" val="283.4646"/>
  <p:tag name="ORIGINALWIDTH" val="724.4094"/>
  <p:tag name="LATEXADDIN" val="\documentclass{article}&#10;\usepackage{amsmath}&#10;\pagestyle{empty}&#10;\begin{document}&#10;&#10;\begin{equation*}&#10;F = \frac{k(l - l_0)}{l_0}&#10;\end{equation*}&#10;&#10;&#10;\end{document}"/>
  <p:tag name="IGUANATEXSIZE" val="16"/>
  <p:tag name="IGUANATEXCURSOR" val="110"/>
  <p:tag name="TRANSPARENCY" val="True"/>
  <p:tag name="FILENAME" val=""/>
  <p:tag name="LATEXENGINEID" val="0"/>
  <p:tag name="TEMPFOLDER" val="C:\Users\oscar\Documents\Tools\IguanaTex\"/>
  <p:tag name="LATEXFORMHEIGHT" val="312"/>
  <p:tag name="LATEXFORMWIDTH" val="384"/>
  <p:tag name="LATEXFORMWRAP" val="True"/>
  <p:tag name="BITMAPVECTOR" val="0"/>
</p:tagLst>
</file>

<file path=ppt/tags/tag15.xml><?xml version="1.0" encoding="utf-8"?>
<p:tagLst xmlns:a="http://schemas.openxmlformats.org/drawingml/2006/main" xmlns:r="http://schemas.openxmlformats.org/officeDocument/2006/relationships" xmlns:p="http://schemas.openxmlformats.org/presentationml/2006/main">
  <p:tag name="OUTPUTDPI" val="1200"/>
  <p:tag name="ORIGINALHEIGHT" val="305.9617"/>
  <p:tag name="ORIGINALWIDTH" val="1232.846"/>
  <p:tag name="LATEXADDIN" val="\documentclass{article}&#10;\usepackage{amsmath}&#10;\pagestyle{empty}&#10;\begin{document}&#10;&#10;\begin{equation*}&#10;\frac{\dot{l_0}}{l_0} = w(F, m) = F - m&#10;\end{equation*}&#10;&#10;&#10;\end{document}"/>
  <p:tag name="IGUANATEXSIZE" val="16"/>
  <p:tag name="IGUANATEXCURSOR" val="99"/>
  <p:tag name="TRANSPARENCY" val="True"/>
  <p:tag name="FILENAME" val=""/>
  <p:tag name="LATEXENGINEID" val="0"/>
  <p:tag name="TEMPFOLDER" val="C:\Users\oscar\Documents\Tools\IguanaTex\"/>
  <p:tag name="LATEXFORMHEIGHT" val="487.8"/>
  <p:tag name="LATEXFORMWIDTH" val="480"/>
  <p:tag name="LATEXFORMWRAP" val="True"/>
  <p:tag name="BITMAPVECTOR" val="0"/>
</p:tagLst>
</file>

<file path=ppt/tags/tag16.xml><?xml version="1.0" encoding="utf-8"?>
<p:tagLst xmlns:a="http://schemas.openxmlformats.org/drawingml/2006/main" xmlns:r="http://schemas.openxmlformats.org/officeDocument/2006/relationships" xmlns:p="http://schemas.openxmlformats.org/presentationml/2006/main">
  <p:tag name="OUTPUTDPI" val="1200"/>
  <p:tag name="ORIGINALHEIGHT" val="299.9625"/>
  <p:tag name="ORIGINALWIDTH" val="2111.736"/>
  <p:tag name="LATEXADDIN" val="\documentclass{article}&#10;\usepackage{amsmath}&#10;\pagestyle{empty}&#10;\begin{document}&#10;&#10;\begin{equation*}&#10;\frac{d}{dt}(ml_0) = \left[ f(F) + \xi\left(\frac{l}{l^*} - 1\right) - m \right]l_0&#10;\end{equation*}&#10;&#10;&#10;\end{document}"/>
  <p:tag name="IGUANATEXSIZE" val="16"/>
  <p:tag name="IGUANATEXCURSOR" val="160"/>
  <p:tag name="TRANSPARENCY" val="True"/>
  <p:tag name="FILENAME" val=""/>
  <p:tag name="LATEXENGINEID" val="0"/>
  <p:tag name="TEMPFOLDER" val="C:\Users\oscar\Documents\Tools\IguanaTex\"/>
  <p:tag name="LATEXFORMHEIGHT" val="312"/>
  <p:tag name="LATEXFORMWIDTH" val="384"/>
  <p:tag name="LATEXFORMWRAP" val="True"/>
  <p:tag name="BITMAPVECTOR" val="0"/>
</p:tagLst>
</file>

<file path=ppt/tags/tag17.xml><?xml version="1.0" encoding="utf-8"?>
<p:tagLst xmlns:a="http://schemas.openxmlformats.org/drawingml/2006/main" xmlns:r="http://schemas.openxmlformats.org/officeDocument/2006/relationships" xmlns:p="http://schemas.openxmlformats.org/presentationml/2006/main">
  <p:tag name="OUTPUTDPI" val="1200"/>
  <p:tag name="ORIGINALHEIGHT" val="87.73905"/>
  <p:tag name="ORIGINALWIDTH" val="373.4533"/>
  <p:tag name="LATEXADDIN" val="\documentclass{article}&#10;\usepackage{amsmath}&#10;\pagestyle{empty}&#10;\begin{document}&#10;&#10;\begin{equation*}&#10;k \to \infty&#10;\end{equation*}&#10;&#10;&#10;\end{document}"/>
  <p:tag name="IGUANATEXSIZE" val="16"/>
  <p:tag name="IGUANATEXCURSOR" val="111"/>
  <p:tag name="TRANSPARENCY" val="True"/>
  <p:tag name="FILENAME" val=""/>
  <p:tag name="LATEXENGINEID" val="0"/>
  <p:tag name="TEMPFOLDER" val="C:\Users\oscar\Documents\Tools\IguanaTex\"/>
  <p:tag name="LATEXFORMHEIGHT" val="312"/>
  <p:tag name="LATEXFORMWIDTH" val="384"/>
  <p:tag name="LATEXFORMWRAP" val="True"/>
  <p:tag name="BITMAPVECTOR" val="0"/>
</p:tagLst>
</file>

<file path=ppt/tags/tag18.xml><?xml version="1.0" encoding="utf-8"?>
<p:tagLst xmlns:a="http://schemas.openxmlformats.org/drawingml/2006/main" xmlns:r="http://schemas.openxmlformats.org/officeDocument/2006/relationships" xmlns:p="http://schemas.openxmlformats.org/presentationml/2006/main">
  <p:tag name="OUTPUTDPI" val="1200"/>
  <p:tag name="ORIGINALHEIGHT" val="106.4867"/>
  <p:tag name="ORIGINALWIDTH" val="282.7147"/>
  <p:tag name="LATEXADDIN" val="\documentclass{article}&#10;\usepackage{amsmath}&#10;\pagestyle{empty}&#10;\begin{document}&#10;&#10;\begin{equation*}&#10;l = l_0&#10;\end{equation*}&#10;&#10;&#10;\end{document}"/>
  <p:tag name="IGUANATEXSIZE" val="16"/>
  <p:tag name="IGUANATEXCURSOR" val="120"/>
  <p:tag name="TRANSPARENCY" val="True"/>
  <p:tag name="FILENAME" val=""/>
  <p:tag name="LATEXENGINEID" val="0"/>
  <p:tag name="TEMPFOLDER" val="C:\Users\oscar\Documents\Tools\IguanaTex\"/>
  <p:tag name="LATEXFORMHEIGHT" val="312"/>
  <p:tag name="LATEXFORMWIDTH" val="498"/>
  <p:tag name="LATEXFORMWRAP" val="True"/>
  <p:tag name="BITMAPVECTOR" val="0"/>
</p:tagLst>
</file>

<file path=ppt/tags/tag19.xml><?xml version="1.0" encoding="utf-8"?>
<p:tagLst xmlns:a="http://schemas.openxmlformats.org/drawingml/2006/main" xmlns:r="http://schemas.openxmlformats.org/officeDocument/2006/relationships" xmlns:p="http://schemas.openxmlformats.org/presentationml/2006/main">
  <p:tag name="OUTPUTDPI" val="1200"/>
  <p:tag name="ORIGINALHEIGHT" val="299.2126"/>
  <p:tag name="ORIGINALWIDTH" val="645.6693"/>
  <p:tag name="LATEXADDIN" val="\documentclass{article}&#10;\usepackage{amsmath}&#10;\pagestyle{empty}&#10;\begin{document}&#10;&#10;\begin{equation*}&#10;f'\left(\frac{T}{2}\right) &gt; 1&#10;\end{equation*}&#10;&#10;&#10;\end{document}"/>
  <p:tag name="IGUANATEXSIZE" val="16"/>
  <p:tag name="IGUANATEXCURSOR" val="124"/>
  <p:tag name="TRANSPARENCY" val="True"/>
  <p:tag name="FILENAME" val=""/>
  <p:tag name="LATEXENGINEID" val="0"/>
  <p:tag name="TEMPFOLDER" val="C:\Users\oscar\Documents\Tools\IguanaTex\"/>
  <p:tag name="LATEXFORMHEIGHT" val="312"/>
  <p:tag name="LATEXFORMWIDTH" val="384"/>
  <p:tag name="LATEXFORMWRAP" val="True"/>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OUTPUTDPI" val="1200"/>
  <p:tag name="ORIGINALHEIGHT" val="305.9617"/>
  <p:tag name="ORIGINALWIDTH" val="1232.846"/>
  <p:tag name="LATEXADDIN" val="\documentclass{article}&#10;\usepackage{amsmath}&#10;\pagestyle{empty}&#10;\begin{document}&#10;&#10;\begin{equation*}&#10;\frac{\dot{l_0}}{l_0} = w(F, m) = F - m&#10;\end{equation*}&#10;&#10;&#10;\end{document}"/>
  <p:tag name="IGUANATEXSIZE" val="16"/>
  <p:tag name="IGUANATEXCURSOR" val="99"/>
  <p:tag name="TRANSPARENCY" val="True"/>
  <p:tag name="FILENAME" val=""/>
  <p:tag name="LATEXENGINEID" val="0"/>
  <p:tag name="TEMPFOLDER" val="C:\Users\oscar\Documents\Tools\IguanaTex\"/>
  <p:tag name="LATEXFORMHEIGHT" val="312"/>
  <p:tag name="LATEXFORMWIDTH" val="384"/>
  <p:tag name="LATEXFORMWRAP" val="True"/>
  <p:tag name="BITMAPVECTOR" val="0"/>
</p:tagLst>
</file>

<file path=ppt/tags/tag20.xml><?xml version="1.0" encoding="utf-8"?>
<p:tagLst xmlns:a="http://schemas.openxmlformats.org/drawingml/2006/main" xmlns:r="http://schemas.openxmlformats.org/officeDocument/2006/relationships" xmlns:p="http://schemas.openxmlformats.org/presentationml/2006/main">
  <p:tag name="OUTPUTDPI" val="1200"/>
  <p:tag name="ORIGINALHEIGHT" val="87.73905"/>
  <p:tag name="ORIGINALWIDTH" val="332.9583"/>
  <p:tag name="LATEXADDIN" val="\documentclass{article}&#10;\usepackage{amsmath,amsfonts,amssymb,amsthm}&#10;\pagestyle{empty}&#10;\begin{document}&#10;&#10;\begin{equation*}&#10;N = 0&#10;\end{equation*}&#10;&#10;&#10;\end{document}"/>
  <p:tag name="IGUANATEXSIZE" val="14"/>
  <p:tag name="IGUANATEXCURSOR" val="128"/>
  <p:tag name="TRANSPARENCY" val="True"/>
  <p:tag name="FILENAME" val=""/>
  <p:tag name="LATEXENGINEID" val="0"/>
  <p:tag name="TEMPFOLDER" val="C:\Users\oscar\Documents\Tools\IguanaTex\"/>
  <p:tag name="LATEXFORMHEIGHT" val="312"/>
  <p:tag name="LATEXFORMWIDTH" val="384"/>
  <p:tag name="LATEXFORMWRAP" val="True"/>
  <p:tag name="BITMAPVECTOR" val="0"/>
</p:tagLst>
</file>

<file path=ppt/tags/tag21.xml><?xml version="1.0" encoding="utf-8"?>
<p:tagLst xmlns:a="http://schemas.openxmlformats.org/drawingml/2006/main" xmlns:r="http://schemas.openxmlformats.org/officeDocument/2006/relationships" xmlns:p="http://schemas.openxmlformats.org/presentationml/2006/main">
  <p:tag name="OUTPUTDPI" val="1200"/>
  <p:tag name="ORIGINALHEIGHT" val="86.23921"/>
  <p:tag name="ORIGINALWIDTH" val="419.9475"/>
  <p:tag name="LATEXADDIN" val="\documentclass{article}&#10;\usepackage{amsmath,amsfonts,amssymb,amsthm}&#10;\pagestyle{empty}&#10;\begin{document}&#10;&#10;\begin{equation*}&#10;N \to \infty&#10;\end{equation*}&#10;&#10;&#10;\end{document}"/>
  <p:tag name="IGUANATEXSIZE" val="14"/>
  <p:tag name="IGUANATEXCURSOR" val="135"/>
  <p:tag name="TRANSPARENCY" val="True"/>
  <p:tag name="FILENAME" val=""/>
  <p:tag name="LATEXENGINEID" val="0"/>
  <p:tag name="TEMPFOLDER" val="C:\Users\oscar\Documents\Tools\IguanaTex\"/>
  <p:tag name="LATEXFORMHEIGHT" val="312"/>
  <p:tag name="LATEXFORMWIDTH" val="384"/>
  <p:tag name="LATEXFORMWRAP" val="True"/>
  <p:tag name="BITMAPVECTOR" val="0"/>
</p:tagLst>
</file>

<file path=ppt/tags/tag22.xml><?xml version="1.0" encoding="utf-8"?>
<p:tagLst xmlns:a="http://schemas.openxmlformats.org/drawingml/2006/main" xmlns:r="http://schemas.openxmlformats.org/officeDocument/2006/relationships" xmlns:p="http://schemas.openxmlformats.org/presentationml/2006/main">
  <p:tag name="OUTPUTDPI" val="1200"/>
  <p:tag name="ORIGINALHEIGHT" val="86.23921"/>
  <p:tag name="ORIGINALWIDTH" val="419.9475"/>
  <p:tag name="LATEXADDIN" val="\documentclass{article}&#10;\usepackage{amsmath,amsfonts,amssymb,amsthm}&#10;\pagestyle{empty}&#10;\begin{document}&#10;&#10;\begin{equation*}&#10;N \to \infty&#10;\end{equation*}&#10;&#10;&#10;\end{document}"/>
  <p:tag name="IGUANATEXSIZE" val="14"/>
  <p:tag name="IGUANATEXCURSOR" val="135"/>
  <p:tag name="TRANSPARENCY" val="True"/>
  <p:tag name="FILENAME" val=""/>
  <p:tag name="LATEXENGINEID" val="0"/>
  <p:tag name="TEMPFOLDER" val="C:\Users\oscar\Documents\Tools\IguanaTex\"/>
  <p:tag name="LATEXFORMHEIGHT" val="312"/>
  <p:tag name="LATEXFORMWIDTH" val="384"/>
  <p:tag name="LATEXFORMWRAP" val="True"/>
  <p:tag name="BITMAPVECTOR" val="0"/>
</p:tagLst>
</file>

<file path=ppt/tags/tag23.xml><?xml version="1.0" encoding="utf-8"?>
<p:tagLst xmlns:a="http://schemas.openxmlformats.org/drawingml/2006/main" xmlns:r="http://schemas.openxmlformats.org/officeDocument/2006/relationships" xmlns:p="http://schemas.openxmlformats.org/presentationml/2006/main">
  <p:tag name="OUTPUTDPI" val="1200"/>
  <p:tag name="ORIGINALHEIGHT" val="84.73937"/>
  <p:tag name="ORIGINALWIDTH" val="327.709"/>
  <p:tag name="LATEXADDIN" val="\documentclass{article}&#10;\usepackage{amsmath,amsfonts,amssymb,amsthm}&#10;\pagestyle{empty}&#10;\begin{document}&#10;&#10;\begin{equation*}&#10;N = 1&#10;\end{equation*}&#10;&#10;&#10;\end{document}"/>
  <p:tag name="IGUANATEXSIZE" val="14"/>
  <p:tag name="IGUANATEXCURSOR" val="128"/>
  <p:tag name="TRANSPARENCY" val="True"/>
  <p:tag name="FILENAME" val=""/>
  <p:tag name="LATEXENGINEID" val="0"/>
  <p:tag name="TEMPFOLDER" val="C:\Users\oscar\Documents\Tools\IguanaTex\"/>
  <p:tag name="LATEXFORMHEIGHT" val="312"/>
  <p:tag name="LATEXFORMWIDTH" val="384"/>
  <p:tag name="LATEXFORMWRAP" val="True"/>
  <p:tag name="BITMAPVECTOR" val="0"/>
</p:tagLst>
</file>

<file path=ppt/tags/tag24.xml><?xml version="1.0" encoding="utf-8"?>
<p:tagLst xmlns:a="http://schemas.openxmlformats.org/drawingml/2006/main" xmlns:r="http://schemas.openxmlformats.org/officeDocument/2006/relationships" xmlns:p="http://schemas.openxmlformats.org/presentationml/2006/main">
  <p:tag name="OUTPUTDPI" val="1200"/>
  <p:tag name="ORIGINALHEIGHT" val="84.73937"/>
  <p:tag name="ORIGINALWIDTH" val="327.709"/>
  <p:tag name="LATEXADDIN" val="\documentclass{article}&#10;\usepackage{amsmath,amsfonts,amssymb,amsthm}&#10;\pagestyle{empty}&#10;\begin{document}&#10;&#10;\begin{equation*}&#10;N = 1&#10;\end{equation*}&#10;&#10;&#10;\end{document}"/>
  <p:tag name="IGUANATEXSIZE" val="14"/>
  <p:tag name="IGUANATEXCURSOR" val="128"/>
  <p:tag name="TRANSPARENCY" val="True"/>
  <p:tag name="FILENAME" val=""/>
  <p:tag name="LATEXENGINEID" val="0"/>
  <p:tag name="TEMPFOLDER" val="C:\Users\oscar\Documents\Tools\IguanaTex\"/>
  <p:tag name="LATEXFORMHEIGHT" val="312"/>
  <p:tag name="LATEXFORMWIDTH" val="384"/>
  <p:tag name="LATEXFORMWRAP" val="True"/>
  <p:tag name="BITMAPVECTOR" val="0"/>
</p:tagLst>
</file>

<file path=ppt/tags/tag25.xml><?xml version="1.0" encoding="utf-8"?>
<p:tagLst xmlns:a="http://schemas.openxmlformats.org/drawingml/2006/main" xmlns:r="http://schemas.openxmlformats.org/officeDocument/2006/relationships" xmlns:p="http://schemas.openxmlformats.org/presentationml/2006/main">
  <p:tag name="OUTPUTDPI" val="1200"/>
  <p:tag name="ORIGINALHEIGHT" val="87.73905"/>
  <p:tag name="ORIGINALWIDTH" val="332.9583"/>
  <p:tag name="LATEXADDIN" val="\documentclass{article}&#10;\usepackage{amsmath,amsfonts,amssymb,amsthm}&#10;\pagestyle{empty}&#10;\begin{document}&#10;&#10;\begin{equation*}&#10;N = 0&#10;\end{equation*}&#10;&#10;&#10;\end{document}"/>
  <p:tag name="IGUANATEXSIZE" val="14"/>
  <p:tag name="IGUANATEXCURSOR" val="128"/>
  <p:tag name="TRANSPARENCY" val="True"/>
  <p:tag name="FILENAME" val=""/>
  <p:tag name="LATEXENGINEID" val="0"/>
  <p:tag name="TEMPFOLDER" val="C:\Users\oscar\Documents\Tools\IguanaTex\"/>
  <p:tag name="LATEXFORMHEIGHT" val="312"/>
  <p:tag name="LATEXFORMWIDTH" val="384"/>
  <p:tag name="LATEXFORMWRAP" val="True"/>
  <p:tag name="BITMAPVECTOR" val="0"/>
</p:tagLst>
</file>

<file path=ppt/tags/tag3.xml><?xml version="1.0" encoding="utf-8"?>
<p:tagLst xmlns:a="http://schemas.openxmlformats.org/drawingml/2006/main" xmlns:r="http://schemas.openxmlformats.org/officeDocument/2006/relationships" xmlns:p="http://schemas.openxmlformats.org/presentationml/2006/main">
  <p:tag name="OUTPUTDPI" val="1200"/>
  <p:tag name="ORIGINALHEIGHT" val="299.9625"/>
  <p:tag name="ORIGINALWIDTH" val="2111.736"/>
  <p:tag name="LATEXADDIN" val="\documentclass{article}&#10;\usepackage{amsmath}&#10;\pagestyle{empty}&#10;\begin{document}&#10;&#10;\begin{equation*}&#10;\frac{d}{dt}(ml_0) = \left[ f(F) + \xi\left(\frac{l}{l^*} - 1\right) - m \right]l_0&#10;\end{equation*}&#10;&#10;&#10;\end{document}"/>
  <p:tag name="IGUANATEXSIZE" val="16"/>
  <p:tag name="IGUANATEXCURSOR" val="160"/>
  <p:tag name="TRANSPARENCY" val="True"/>
  <p:tag name="FILENAME" val=""/>
  <p:tag name="LATEXENGINEID" val="0"/>
  <p:tag name="TEMPFOLDER" val="C:\Users\oscar\Documents\Tools\IguanaTex\"/>
  <p:tag name="LATEXFORMHEIGHT" val="312"/>
  <p:tag name="LATEXFORMWIDTH" val="384"/>
  <p:tag name="LATEXFORMWRAP" val="True"/>
  <p:tag name="BITMAPVECTOR" val="0"/>
</p:tagLst>
</file>

<file path=ppt/tags/tag4.xml><?xml version="1.0" encoding="utf-8"?>
<p:tagLst xmlns:a="http://schemas.openxmlformats.org/drawingml/2006/main" xmlns:r="http://schemas.openxmlformats.org/officeDocument/2006/relationships" xmlns:p="http://schemas.openxmlformats.org/presentationml/2006/main">
  <p:tag name="OUTPUTDPI" val="1200"/>
  <p:tag name="ORIGINALHEIGHT" val="86.23921"/>
  <p:tag name="ORIGINALWIDTH" val="419.9475"/>
  <p:tag name="LATEXADDIN" val="\documentclass{article}&#10;\usepackage{amsmath,amsfonts,amssymb,amsthm}&#10;\pagestyle{empty}&#10;\begin{document}&#10;&#10;\begin{equation*}&#10;N \to \infty&#10;\end{equation*}&#10;&#10;&#10;\end{document}"/>
  <p:tag name="IGUANATEXSIZE" val="14"/>
  <p:tag name="IGUANATEXCURSOR" val="135"/>
  <p:tag name="TRANSPARENCY" val="True"/>
  <p:tag name="FILENAME" val=""/>
  <p:tag name="LATEXENGINEID" val="0"/>
  <p:tag name="TEMPFOLDER" val="C:\Users\oscar\Documents\Tools\IguanaTex\"/>
  <p:tag name="LATEXFORMHEIGHT" val="312"/>
  <p:tag name="LATEXFORMWIDTH" val="384"/>
  <p:tag name="LATEXFORMWRAP" val="True"/>
  <p:tag name="BITMAPVECTOR" val="0"/>
</p:tagLst>
</file>

<file path=ppt/tags/tag5.xml><?xml version="1.0" encoding="utf-8"?>
<p:tagLst xmlns:a="http://schemas.openxmlformats.org/drawingml/2006/main" xmlns:r="http://schemas.openxmlformats.org/officeDocument/2006/relationships" xmlns:p="http://schemas.openxmlformats.org/presentationml/2006/main">
  <p:tag name="OUTPUTDPI" val="1200"/>
  <p:tag name="ORIGINALHEIGHT" val="86.23921"/>
  <p:tag name="ORIGINALWIDTH" val="419.9475"/>
  <p:tag name="LATEXADDIN" val="\documentclass{article}&#10;\usepackage{amsmath,amsfonts,amssymb,amsthm}&#10;\pagestyle{empty}&#10;\begin{document}&#10;&#10;\begin{equation*}&#10;N \to \infty&#10;\end{equation*}&#10;&#10;&#10;\end{document}"/>
  <p:tag name="IGUANATEXSIZE" val="14"/>
  <p:tag name="IGUANATEXCURSOR" val="135"/>
  <p:tag name="TRANSPARENCY" val="True"/>
  <p:tag name="FILENAME" val=""/>
  <p:tag name="LATEXENGINEID" val="0"/>
  <p:tag name="TEMPFOLDER" val="C:\Users\oscar\Documents\Tools\IguanaTex\"/>
  <p:tag name="LATEXFORMHEIGHT" val="312"/>
  <p:tag name="LATEXFORMWIDTH" val="384"/>
  <p:tag name="LATEXFORMWRAP" val="True"/>
  <p:tag name="BITMAPVECTOR" val="0"/>
</p:tagLst>
</file>

<file path=ppt/tags/tag6.xml><?xml version="1.0" encoding="utf-8"?>
<p:tagLst xmlns:a="http://schemas.openxmlformats.org/drawingml/2006/main" xmlns:r="http://schemas.openxmlformats.org/officeDocument/2006/relationships" xmlns:p="http://schemas.openxmlformats.org/presentationml/2006/main">
  <p:tag name="OUTPUTDPI" val="1200"/>
  <p:tag name="ORIGINALHEIGHT" val="84.73937"/>
  <p:tag name="ORIGINALWIDTH" val="327.709"/>
  <p:tag name="LATEXADDIN" val="\documentclass{article}&#10;\usepackage{amsmath,amsfonts,amssymb,amsthm}&#10;\pagestyle{empty}&#10;\begin{document}&#10;&#10;\begin{equation*}&#10;N = 1&#10;\end{equation*}&#10;&#10;&#10;\end{document}"/>
  <p:tag name="IGUANATEXSIZE" val="14"/>
  <p:tag name="IGUANATEXCURSOR" val="128"/>
  <p:tag name="TRANSPARENCY" val="True"/>
  <p:tag name="FILENAME" val=""/>
  <p:tag name="LATEXENGINEID" val="0"/>
  <p:tag name="TEMPFOLDER" val="C:\Users\oscar\Documents\Tools\IguanaTex\"/>
  <p:tag name="LATEXFORMHEIGHT" val="312"/>
  <p:tag name="LATEXFORMWIDTH" val="384"/>
  <p:tag name="LATEXFORMWRAP" val="True"/>
  <p:tag name="BITMAPVECTOR" val="0"/>
</p:tagLst>
</file>

<file path=ppt/tags/tag7.xml><?xml version="1.0" encoding="utf-8"?>
<p:tagLst xmlns:a="http://schemas.openxmlformats.org/drawingml/2006/main" xmlns:r="http://schemas.openxmlformats.org/officeDocument/2006/relationships" xmlns:p="http://schemas.openxmlformats.org/presentationml/2006/main">
  <p:tag name="OUTPUTDPI" val="1200"/>
  <p:tag name="ORIGINALHEIGHT" val="84.73937"/>
  <p:tag name="ORIGINALWIDTH" val="327.709"/>
  <p:tag name="LATEXADDIN" val="\documentclass{article}&#10;\usepackage{amsmath,amsfonts,amssymb,amsthm}&#10;\pagestyle{empty}&#10;\begin{document}&#10;&#10;\begin{equation*}&#10;N = 1&#10;\end{equation*}&#10;&#10;&#10;\end{document}"/>
  <p:tag name="IGUANATEXSIZE" val="14"/>
  <p:tag name="IGUANATEXCURSOR" val="128"/>
  <p:tag name="TRANSPARENCY" val="True"/>
  <p:tag name="FILENAME" val=""/>
  <p:tag name="LATEXENGINEID" val="0"/>
  <p:tag name="TEMPFOLDER" val="C:\Users\oscar\Documents\Tools\IguanaTex\"/>
  <p:tag name="LATEXFORMHEIGHT" val="312"/>
  <p:tag name="LATEXFORMWIDTH" val="384"/>
  <p:tag name="LATEXFORMWRAP" val="True"/>
  <p:tag name="BITMAPVECTOR" val="0"/>
</p:tagLst>
</file>

<file path=ppt/tags/tag8.xml><?xml version="1.0" encoding="utf-8"?>
<p:tagLst xmlns:a="http://schemas.openxmlformats.org/drawingml/2006/main" xmlns:r="http://schemas.openxmlformats.org/officeDocument/2006/relationships" xmlns:p="http://schemas.openxmlformats.org/presentationml/2006/main">
  <p:tag name="OUTPUTDPI" val="1200"/>
  <p:tag name="ORIGINALHEIGHT" val="87.73905"/>
  <p:tag name="ORIGINALWIDTH" val="332.9583"/>
  <p:tag name="LATEXADDIN" val="\documentclass{article}&#10;\usepackage{amsmath,amsfonts,amssymb,amsthm}&#10;\pagestyle{empty}&#10;\begin{document}&#10;&#10;\begin{equation*}&#10;N = 0&#10;\end{equation*}&#10;&#10;&#10;\end{document}"/>
  <p:tag name="IGUANATEXSIZE" val="14"/>
  <p:tag name="IGUANATEXCURSOR" val="128"/>
  <p:tag name="TRANSPARENCY" val="True"/>
  <p:tag name="FILENAME" val=""/>
  <p:tag name="LATEXENGINEID" val="0"/>
  <p:tag name="TEMPFOLDER" val="C:\Users\oscar\Documents\Tools\IguanaTex\"/>
  <p:tag name="LATEXFORMHEIGHT" val="312"/>
  <p:tag name="LATEXFORMWIDTH" val="384"/>
  <p:tag name="LATEXFORMWRAP" val="True"/>
  <p:tag name="BITMAPVECTOR" val="0"/>
</p:tagLst>
</file>

<file path=ppt/tags/tag9.xml><?xml version="1.0" encoding="utf-8"?>
<p:tagLst xmlns:a="http://schemas.openxmlformats.org/drawingml/2006/main" xmlns:r="http://schemas.openxmlformats.org/officeDocument/2006/relationships" xmlns:p="http://schemas.openxmlformats.org/presentationml/2006/main">
  <p:tag name="OUTPUTDPI" val="1200"/>
  <p:tag name="ORIGINALHEIGHT" val="281.2149"/>
  <p:tag name="ORIGINALWIDTH" val="1688.039"/>
  <p:tag name="LATEXADDIN" val="\documentclass{article}&#10;\usepackage{amsmath}&#10;\pagestyle{empty}&#10;\begin{document}&#10;&#10;\begin{equation*}&#10;    m = F,~l = \frac{l^*}{\xi}\left[F - (f(F) - \xi)\right]&#10;\end{equation*}&#10;&#10;&#10;\end{document}"/>
  <p:tag name="IGUANATEXSIZE" val="16"/>
  <p:tag name="IGUANATEXCURSOR" val="110"/>
  <p:tag name="TRANSPARENCY" val="True"/>
  <p:tag name="FILENAME" val=""/>
  <p:tag name="LATEXENGINEID" val="0"/>
  <p:tag name="TEMPFOLDER" val="C:\Users\oscar\Documents\Tools\IguanaTex\"/>
  <p:tag name="LATEXFORMHEIGHT" val="312"/>
  <p:tag name="LATEXFORMWIDTH" val="498"/>
  <p:tag name="LATEXFORMWRAP" val="True"/>
  <p:tag name="BITMAPVECTOR" val="0"/>
</p:tagLst>
</file>

<file path=ppt/theme/theme1.xml><?xml version="1.0" encoding="utf-8"?>
<a:theme xmlns:a="http://schemas.openxmlformats.org/drawingml/2006/main" name="Thème 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3068</TotalTime>
  <Words>1697</Words>
  <Application>Microsoft Office PowerPoint</Application>
  <PresentationFormat>On-screen Show (4:3)</PresentationFormat>
  <Paragraphs>385</Paragraphs>
  <Slides>24</Slides>
  <Notes>20</Notes>
  <HiddenSlides>11</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等线</vt:lpstr>
      <vt:lpstr>等线 Light</vt:lpstr>
      <vt:lpstr>Helvetica Neue Medium</vt:lpstr>
      <vt:lpstr>Arial</vt:lpstr>
      <vt:lpstr>Calibri</vt:lpstr>
      <vt:lpstr>Calibri Light</vt:lpstr>
      <vt:lpstr>Courier New</vt:lpstr>
      <vt:lpstr>Gill Sans Nova Light</vt:lpstr>
      <vt:lpstr>Times New Roman</vt:lpstr>
      <vt:lpstr>Thème Office</vt:lpstr>
      <vt:lpstr>Self-organized cable formation and force transmission in an active vertex model for epithelial tissues   Mingfeng Qiu, Vincent Hakim, Francis Corson Laboratoire de Physique de l’École Normale Supérieure </vt:lpstr>
      <vt:lpstr>Epithelial tissues </vt:lpstr>
      <vt:lpstr>Actomyosin cables </vt:lpstr>
      <vt:lpstr>Viscoelastic active edges</vt:lpstr>
      <vt:lpstr>Symmetry breaking leads to tension focusing </vt:lpstr>
      <vt:lpstr>Self-organized cables in a 2D tissue </vt:lpstr>
      <vt:lpstr>Properties of a finite cable </vt:lpstr>
      <vt:lpstr>Spontaneous activation propagation </vt:lpstr>
      <vt:lpstr>Cable growth and reversibility </vt:lpstr>
      <vt:lpstr>Cable growth and reversibility </vt:lpstr>
      <vt:lpstr>Experimental evidence </vt:lpstr>
      <vt:lpstr>Summary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Symmetry breaking leads to tension focusing </vt:lpstr>
      <vt:lpstr>PowerPoint Presentation</vt:lpstr>
      <vt:lpstr>Cable lengths regulated by pulling forces </vt:lpstr>
      <vt:lpstr>Force transmission behaviour </vt:lpstr>
      <vt:lpstr>Force transmission behaviour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win8</dc:creator>
  <cp:lastModifiedBy>Mingfeng Qiu</cp:lastModifiedBy>
  <cp:revision>150</cp:revision>
  <dcterms:created xsi:type="dcterms:W3CDTF">2019-05-28T13:33:30Z</dcterms:created>
  <dcterms:modified xsi:type="dcterms:W3CDTF">2023-07-05T11:27:47Z</dcterms:modified>
</cp:coreProperties>
</file>