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1"/>
  </p:notesMasterIdLst>
  <p:handoutMasterIdLst>
    <p:handoutMasterId r:id="rId12"/>
  </p:handoutMasterIdLst>
  <p:sldIdLst>
    <p:sldId id="256" r:id="rId2"/>
    <p:sldId id="504" r:id="rId3"/>
    <p:sldId id="796" r:id="rId4"/>
    <p:sldId id="797" r:id="rId5"/>
    <p:sldId id="798" r:id="rId6"/>
    <p:sldId id="799" r:id="rId7"/>
    <p:sldId id="805" r:id="rId8"/>
    <p:sldId id="795" r:id="rId9"/>
    <p:sldId id="804" r:id="rId10"/>
  </p:sldIdLst>
  <p:sldSz cx="9144000" cy="6858000" type="screen4x3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F34"/>
    <a:srgbClr val="2C69C3"/>
    <a:srgbClr val="285EAC"/>
    <a:srgbClr val="005187"/>
    <a:srgbClr val="000000"/>
    <a:srgbClr val="E9FFB3"/>
    <a:srgbClr val="303A46"/>
    <a:srgbClr val="CEFFB3"/>
    <a:srgbClr val="FF6600"/>
    <a:srgbClr val="FF9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73" autoAdjust="0"/>
    <p:restoredTop sz="96727" autoAdjust="0"/>
  </p:normalViewPr>
  <p:slideViewPr>
    <p:cSldViewPr snapToGrid="0">
      <p:cViewPr>
        <p:scale>
          <a:sx n="117" d="100"/>
          <a:sy n="117" d="100"/>
        </p:scale>
        <p:origin x="168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348F0-197F-42A7-9744-7674B5BA6A20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48866-C88E-41B8-981D-9EA0BD9816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070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2T12:44:34.59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504 467 24575,'-4'0'0,"-3"0"0,-1 0 0,-5 0 0,2 0 0,-2 0 0,5 0 0,-2-2 0,3 2 0,-2-3 0,0 3 0,4-2 0,-5 2 0,4-3 0,-3 1 0,4 2 0,-5-3 0,2 1 0,1 1 0,-3-3 0,5 3 0,-2-3 0,-1 4 0,3-2 0,-2-1 0,2 3 0,0-4 0,-1 1 0,0-2 0,0 3 0,1 0 0,1-1 0,-1 3 0,2-4 0,-1 3 0,2-3 0,-3 4 0,-2-4 0,1 0 0,-1 0 0,2 2 0,1-1 0,-1 1 0,0 0 0,-2-3 0,2 0 0,-2 2 0,2-1 0,1 1 0,-2 1 0,0-3 0,-2 0 0,0 0 0,2 1 0,1-3 0,0 4 0,0-5 0,1 6 0,1-2 0,-1 3 0,1-3 0,1 1 0,-3-1 0,3 2 0,-3-5 0,2 3 0,-1-3 0,1 3 0,-2-4 0,0 3 0,3-2 0,-3 0 0,3 2 0,-3-5 0,2 4 0,-2 0 0,3 1 0,-1-2 0,-1 1 0,1-3 0,1 1 0,-2 0 0,3-2 0,-3 2 0,1 1 0,0-3 0,-2 5 0,5-5 0,-2 5 0,0-5 0,1 5 0,-1-2 0,0 0 0,1 1 0,-1-3 0,2 4 0,-2-2 0,1 2 0,0-2 0,1 1 0,0-1 0,-3 5 0,3-3 0,-2 3 0,2-3 0,0 0 0,0 1 0,0-1 0,-2 2 0,1-1 0,-1 2 0,2-3 0,2 3 0,-1 2 0,2 0 0,-2 4 0,3-3 0,-1 1 0,-1-1 0,2 0 0,-3 3 0,3-3 0,-4 3 0,5-4 0,-5 4 0,4-3 0,-3 3 0,3-4 0,-4 0 0,3-2 0,-3-3 0,0 1 0,0-1 0,0 1 0,0-1 0,0 0 0,0 2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2T12:44:34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24575,'22'28'0,"0"-1"0,-6-2 0,-1-6 0,-5-12 0,-7-4 0,2 0 0,-1 0 0,-2 0 0,3-2 0,-4 3 0,3-3 0,-2 3 0,3-2 0,-1 1 0,-1 1 0,1-3 0,-4 3 0,2-4 0,-2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2T12:44:34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1 24575,'0'5'0,"-1"0"0,0-1 0,-1 1 0,2-1 0,0 1 0,0-1 0,-2 1 0,2 0 0,-3-1 0,1-1 0,1 1 0,0-2 0,-1 3 0,1 0 0,-1-1 0,2 1 0,0-1 0,0 1 0,0-1 0,0 2 0,0-2 0,0 1 0,-2-1 0,1 3 0,-1-2 0,2 3 0,0-4 0,-2 1 0,2 0 0,-2-1 0,2 0 0,0 1 0,-3 0 0,3-1 0,-4-1 0,-1 1 0,1-1 0,-3 2 0,2 0 0,0 0 0,0-1 0,0 1 0,3 0 0,-2-1 0,1 1 0,-1-1 0,3 1 0,-1-2 0,2-2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2T12:44:34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 24575,'10'0'0,"0"0"0,3 0 0,1 0 0,3 0 0,-3 0 0,-1 0 0,-2 0 0,-1 0 0,0 0 0,0 0 0,-2-2 0,-1 2 0,-2-2 0,-1 0 0,1 1 0,-1-1 0,2 2 0,-2 0 0,1 0 0,-3-2 0,2 2 0,-1-3 0,1 2 0,1 0 0,0-1 0,-1-1 0,1 3 0,-1-2 0,1 0 0,0 1 0,-1 0 0,1-2 0,-1 3 0,-1-4 0,1 3 0,-3-1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chemeClr val="accent2"/>
              </a:buClr>
              <a:buFontTx/>
              <a:buChar char="•"/>
              <a:defRPr kumimoji="1" sz="1200">
                <a:latin typeface="Tahoma" panose="020B0604030504040204" pitchFamily="34" charset="0"/>
              </a:defRPr>
            </a:lvl1pPr>
          </a:lstStyle>
          <a:p>
            <a:endParaRPr lang="en-GB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Clr>
                <a:schemeClr val="accent2"/>
              </a:buClr>
              <a:buFontTx/>
              <a:buChar char="•"/>
              <a:defRPr kumimoji="1" sz="1200">
                <a:latin typeface="Tahoma" panose="020B0604030504040204" pitchFamily="34" charset="0"/>
              </a:defRPr>
            </a:lvl1pPr>
          </a:lstStyle>
          <a:p>
            <a:endParaRPr lang="en-GB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modifier les styles du texte du masque</a:t>
            </a:r>
          </a:p>
          <a:p>
            <a:pPr lvl="1"/>
            <a:r>
              <a:rPr lang="en-GB"/>
              <a:t>Deuxième niveau</a:t>
            </a:r>
          </a:p>
          <a:p>
            <a:pPr lvl="2"/>
            <a:r>
              <a:rPr lang="en-GB"/>
              <a:t>Troisième niveau</a:t>
            </a:r>
          </a:p>
          <a:p>
            <a:pPr lvl="3"/>
            <a:r>
              <a:rPr lang="en-GB"/>
              <a:t>Quatrième niveau</a:t>
            </a:r>
          </a:p>
          <a:p>
            <a:pPr lvl="4"/>
            <a:r>
              <a:rPr lang="en-GB"/>
              <a:t>Cinquième niveau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chemeClr val="accent2"/>
              </a:buClr>
              <a:buFontTx/>
              <a:buChar char="•"/>
              <a:defRPr kumimoji="1" sz="1200">
                <a:latin typeface="Tahoma" panose="020B0604030504040204" pitchFamily="34" charset="0"/>
              </a:defRPr>
            </a:lvl1pPr>
          </a:lstStyle>
          <a:p>
            <a:endParaRPr lang="en-GB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Clr>
                <a:schemeClr val="accent2"/>
              </a:buClr>
              <a:buFontTx/>
              <a:buChar char="•"/>
              <a:defRPr kumimoji="1" sz="1200">
                <a:latin typeface="Tahoma" panose="020B0604030504040204" pitchFamily="34" charset="0"/>
              </a:defRPr>
            </a:lvl1pPr>
          </a:lstStyle>
          <a:p>
            <a:fld id="{DC601FFA-553B-4E79-B1B2-50A6B1E81AE9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037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01FFA-553B-4E79-B1B2-50A6B1E81AE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54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01FFA-553B-4E79-B1B2-50A6B1E81AE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0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01FFA-553B-4E79-B1B2-50A6B1E81AE9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15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93689"/>
            <a:ext cx="9144000" cy="1343223"/>
          </a:xfrm>
        </p:spPr>
        <p:txBody>
          <a:bodyPr/>
          <a:lstStyle>
            <a:lvl1pPr>
              <a:lnSpc>
                <a:spcPct val="130000"/>
              </a:lnSpc>
              <a:defRPr/>
            </a:lvl1pPr>
          </a:lstStyle>
          <a:p>
            <a:pPr lvl="0"/>
            <a:r>
              <a:rPr lang="fr-FR" noProof="0" dirty="0"/>
              <a:t>Modifiez le style du titre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62013" y="4820064"/>
            <a:ext cx="7429500" cy="566738"/>
          </a:xfrm>
        </p:spPr>
        <p:txBody>
          <a:bodyPr/>
          <a:lstStyle>
            <a:lvl1pPr marL="0" indent="0">
              <a:buFontTx/>
              <a:buNone/>
              <a:defRPr sz="2000" b="1">
                <a:ea typeface="ＭＳ Ｐゴシック" panose="020B0600070205080204" pitchFamily="34" charset="-128"/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</a:p>
        </p:txBody>
      </p:sp>
      <p:sp>
        <p:nvSpPr>
          <p:cNvPr id="460806" name="Line 6"/>
          <p:cNvSpPr>
            <a:spLocks noChangeShapeType="1"/>
          </p:cNvSpPr>
          <p:nvPr/>
        </p:nvSpPr>
        <p:spPr bwMode="auto">
          <a:xfrm>
            <a:off x="862013" y="3764901"/>
            <a:ext cx="7323137" cy="0"/>
          </a:xfrm>
          <a:prstGeom prst="line">
            <a:avLst/>
          </a:prstGeom>
          <a:noFill/>
          <a:ln w="28575">
            <a:solidFill>
              <a:srgbClr val="FF960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FF7F1F3-8F6A-CD4E-BF6D-816A92A0983C}"/>
              </a:ext>
            </a:extLst>
          </p:cNvPr>
          <p:cNvGrpSpPr/>
          <p:nvPr userDrawn="1"/>
        </p:nvGrpSpPr>
        <p:grpSpPr>
          <a:xfrm>
            <a:off x="-2682" y="149431"/>
            <a:ext cx="9034922" cy="1380996"/>
            <a:chOff x="1206500" y="1484486"/>
            <a:chExt cx="7206855" cy="110157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4FD0E69-C2AF-6544-91CD-ED7C9FE08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694" b="8455"/>
            <a:stretch/>
          </p:blipFill>
          <p:spPr>
            <a:xfrm>
              <a:off x="3909515" y="1615234"/>
              <a:ext cx="1780084" cy="906871"/>
            </a:xfrm>
            <a:prstGeom prst="rect">
              <a:avLst/>
            </a:prstGeom>
          </p:spPr>
        </p:pic>
        <p:pic>
          <p:nvPicPr>
            <p:cNvPr id="8" name="Image 7" descr="LCF_Logo_RVB.jpg">
              <a:extLst>
                <a:ext uri="{FF2B5EF4-FFF2-40B4-BE49-F238E27FC236}">
                  <a16:creationId xmlns:a16="http://schemas.microsoft.com/office/drawing/2014/main" id="{271E9706-E655-844E-BB9E-14315D160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6500" y="1484486"/>
              <a:ext cx="2019300" cy="110157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F68CDF9-4431-8341-93F2-01E4296B5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44253" y="1653335"/>
              <a:ext cx="1813742" cy="69001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98AE1B8-702D-7E43-987F-4F98CC85C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6126" y="1635054"/>
              <a:ext cx="867229" cy="86722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0F18ED-ACDA-4842-AEEC-83D2F40E090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457200" y="1341438"/>
            <a:ext cx="8147050" cy="46799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557215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DF7ED0-3195-4B91-A22B-01A6A640F698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965275"/>
      </p:ext>
    </p:extLst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96" tIns="45700" rIns="91396" bIns="45700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900E5-67D7-48C2-A725-75F0BED2EC6C}" type="datetime1">
              <a:rPr lang="fr-FR" smtClean="0"/>
              <a:pPr/>
              <a:t>03/07/2023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E5C-0A10-6E44-81B1-B6952D736C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91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1000" y="26988"/>
            <a:ext cx="75374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7675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59780" name="Rectangle 4"/>
          <p:cNvSpPr>
            <a:spLocks noChangeArrowheads="1"/>
          </p:cNvSpPr>
          <p:nvPr/>
        </p:nvSpPr>
        <p:spPr bwMode="auto">
          <a:xfrm>
            <a:off x="8731250" y="6596063"/>
            <a:ext cx="406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fld id="{9637D201-E0B1-4DC0-807F-9D48EACF32E3}" type="slidenum">
              <a:rPr lang="fr-FR" sz="1000">
                <a:solidFill>
                  <a:schemeClr val="bg1"/>
                </a:solidFill>
              </a:rPr>
              <a:pPr algn="r"/>
              <a:t>‹N°›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459782" name="Line 6"/>
          <p:cNvSpPr>
            <a:spLocks noChangeShapeType="1"/>
          </p:cNvSpPr>
          <p:nvPr/>
        </p:nvSpPr>
        <p:spPr bwMode="auto">
          <a:xfrm flipV="1">
            <a:off x="1612900" y="760412"/>
            <a:ext cx="7531100" cy="14942"/>
          </a:xfrm>
          <a:prstGeom prst="line">
            <a:avLst/>
          </a:prstGeom>
          <a:noFill/>
          <a:ln w="28575">
            <a:solidFill>
              <a:srgbClr val="FF960A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9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38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4597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023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5DF7ED0-3195-4B91-A22B-01A6A640F698}" type="slidenum">
              <a:rPr lang="en-GB"/>
              <a:pPr/>
              <a:t>‹N°›</a:t>
            </a:fld>
            <a:endParaRPr lang="en-GB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99"/>
            <a:ext cx="1625600" cy="8910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1" r:id="rId2"/>
    <p:sldLayoutId id="2147483672" r:id="rId3"/>
    <p:sldLayoutId id="2147483673" r:id="rId4"/>
  </p:sldLayoutIdLst>
  <p:transition spd="med">
    <p:wipe dir="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0A325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A3250"/>
          </a:solidFill>
          <a:effectLst>
            <a:outerShdw blurRad="38100" dist="38100" dir="2700000" algn="tl">
              <a:srgbClr val="C0C0C0"/>
            </a:outerShdw>
          </a:effectLst>
          <a:latin typeface="Century Gothic" panose="020B0502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A3250"/>
          </a:solidFill>
          <a:effectLst>
            <a:outerShdw blurRad="38100" dist="38100" dir="2700000" algn="tl">
              <a:srgbClr val="C0C0C0"/>
            </a:outerShdw>
          </a:effectLst>
          <a:latin typeface="Century Gothic" panose="020B0502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A3250"/>
          </a:solidFill>
          <a:effectLst>
            <a:outerShdw blurRad="38100" dist="38100" dir="2700000" algn="tl">
              <a:srgbClr val="C0C0C0"/>
            </a:outerShdw>
          </a:effectLst>
          <a:latin typeface="Century Gothic" panose="020B0502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A3250"/>
          </a:solidFill>
          <a:effectLst>
            <a:outerShdw blurRad="38100" dist="38100" dir="2700000" algn="tl">
              <a:srgbClr val="C0C0C0"/>
            </a:outerShdw>
          </a:effectLst>
          <a:latin typeface="Century Gothic" panose="020B0502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A3250"/>
          </a:solidFill>
          <a:effectLst>
            <a:outerShdw blurRad="38100" dist="38100" dir="2700000" algn="tl">
              <a:srgbClr val="C0C0C0"/>
            </a:outerShdw>
          </a:effectLst>
          <a:latin typeface="Century Gothic" panose="020B0502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A3250"/>
          </a:solidFill>
          <a:effectLst>
            <a:outerShdw blurRad="38100" dist="38100" dir="2700000" algn="tl">
              <a:srgbClr val="C0C0C0"/>
            </a:outerShdw>
          </a:effectLst>
          <a:latin typeface="Century Gothic" panose="020B0502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A3250"/>
          </a:solidFill>
          <a:effectLst>
            <a:outerShdw blurRad="38100" dist="38100" dir="2700000" algn="tl">
              <a:srgbClr val="C0C0C0"/>
            </a:outerShdw>
          </a:effectLst>
          <a:latin typeface="Century Gothic" panose="020B0502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A3250"/>
          </a:solidFill>
          <a:effectLst>
            <a:outerShdw blurRad="38100" dist="38100" dir="2700000" algn="tl">
              <a:srgbClr val="C0C0C0"/>
            </a:outerShdw>
          </a:effectLst>
          <a:latin typeface="Century Gothic" panose="020B0502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0A325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0A325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0A325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0A325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0A32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customXml" Target="../ink/ink2.xml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0" y="2141162"/>
            <a:ext cx="9144000" cy="1343223"/>
          </a:xfrm>
        </p:spPr>
        <p:txBody>
          <a:bodyPr/>
          <a:lstStyle/>
          <a:p>
            <a:r>
              <a:rPr lang="fr-FR" sz="3200" dirty="0" err="1"/>
              <a:t>Microrheology</a:t>
            </a:r>
            <a:r>
              <a:rPr lang="fr-FR" sz="3200" dirty="0"/>
              <a:t> and structural quantification of </a:t>
            </a:r>
            <a:r>
              <a:rPr lang="fr-FR" sz="3200" dirty="0" err="1"/>
              <a:t>blood</a:t>
            </a:r>
            <a:r>
              <a:rPr lang="fr-FR" sz="3200" dirty="0"/>
              <a:t> </a:t>
            </a:r>
            <a:r>
              <a:rPr lang="fr-FR" sz="3200" dirty="0" err="1"/>
              <a:t>clots</a:t>
            </a:r>
            <a:r>
              <a:rPr lang="fr-FR" sz="3200" dirty="0"/>
              <a:t> as a </a:t>
            </a:r>
            <a:r>
              <a:rPr lang="fr-FR" sz="3200" dirty="0" err="1"/>
              <a:t>diagnosis</a:t>
            </a:r>
            <a:r>
              <a:rPr lang="fr-FR" sz="3200" dirty="0"/>
              <a:t> of </a:t>
            </a:r>
            <a:r>
              <a:rPr lang="fr-FR" sz="3200" dirty="0" err="1"/>
              <a:t>hypercoagulability</a:t>
            </a:r>
            <a:endParaRPr lang="en-GB" sz="1600"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41738" y="4045226"/>
            <a:ext cx="8902262" cy="208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800" u="sng" dirty="0"/>
              <a:t>Nathalie </a:t>
            </a:r>
            <a:r>
              <a:rPr lang="fr-FR" sz="1800" u="sng" dirty="0" err="1"/>
              <a:t>Westbrook</a:t>
            </a:r>
            <a:r>
              <a:rPr lang="fr-FR" sz="1800" dirty="0"/>
              <a:t>, Julien Moreau</a:t>
            </a:r>
          </a:p>
          <a:p>
            <a:pPr algn="ctr"/>
            <a:r>
              <a:rPr lang="fr-FR" sz="1800" dirty="0"/>
              <a:t> </a:t>
            </a:r>
            <a:r>
              <a:rPr lang="fr-FR" sz="1800" dirty="0" err="1"/>
              <a:t>Biophotonics</a:t>
            </a:r>
            <a:r>
              <a:rPr lang="fr-FR" sz="1800" dirty="0"/>
              <a:t> group, Lab. Charles Fabry</a:t>
            </a:r>
          </a:p>
          <a:p>
            <a:pPr algn="ctr"/>
            <a:r>
              <a:rPr lang="fr-FR" sz="1400" dirty="0"/>
              <a:t>in collaboration </a:t>
            </a:r>
            <a:r>
              <a:rPr lang="fr-FR" sz="1400" dirty="0" err="1"/>
              <a:t>with</a:t>
            </a:r>
            <a:endParaRPr lang="fr-FR" sz="1400" dirty="0"/>
          </a:p>
          <a:p>
            <a:pPr algn="ctr"/>
            <a:r>
              <a:rPr lang="fr-FR" sz="1800" dirty="0"/>
              <a:t>Jean-Marc Allain</a:t>
            </a:r>
            <a:r>
              <a:rPr lang="fr-FR" sz="1400" dirty="0"/>
              <a:t>, </a:t>
            </a:r>
            <a:r>
              <a:rPr lang="fr-FR" sz="1800" dirty="0"/>
              <a:t>Adrien </a:t>
            </a:r>
            <a:r>
              <a:rPr lang="fr-FR" sz="1800" dirty="0" err="1"/>
              <a:t>Seripa</a:t>
            </a:r>
            <a:r>
              <a:rPr lang="fr-FR" sz="1400" dirty="0"/>
              <a:t>, Lab. Mécanique des Solides, Ecole Polytechnique, IPP</a:t>
            </a:r>
          </a:p>
          <a:p>
            <a:pPr algn="ctr"/>
            <a:r>
              <a:rPr lang="fr-FR" sz="1800" dirty="0"/>
              <a:t>Chloé James</a:t>
            </a:r>
            <a:r>
              <a:rPr lang="fr-FR" sz="1400" dirty="0"/>
              <a:t>, </a:t>
            </a:r>
            <a:r>
              <a:rPr lang="fr-FR" sz="1800" dirty="0"/>
              <a:t>Laura Wolff-</a:t>
            </a:r>
            <a:r>
              <a:rPr lang="fr-FR" sz="1800" dirty="0" err="1"/>
              <a:t>Trombini</a:t>
            </a:r>
            <a:r>
              <a:rPr lang="fr-FR" sz="1400" dirty="0"/>
              <a:t>, </a:t>
            </a:r>
            <a:r>
              <a:rPr lang="fr-FR" sz="1400" dirty="0" err="1"/>
              <a:t>Univ</a:t>
            </a:r>
            <a:r>
              <a:rPr lang="fr-FR" sz="1400" dirty="0"/>
              <a:t>. Bordeaux, INSERM, </a:t>
            </a:r>
            <a:r>
              <a:rPr lang="fr-FR" sz="1400" dirty="0" err="1"/>
              <a:t>Biology</a:t>
            </a:r>
            <a:r>
              <a:rPr lang="fr-FR" sz="1400" dirty="0"/>
              <a:t> of </a:t>
            </a:r>
            <a:r>
              <a:rPr lang="fr-FR" sz="1400" dirty="0" err="1"/>
              <a:t>cardiovascular</a:t>
            </a:r>
            <a:r>
              <a:rPr lang="fr-FR" sz="1400" dirty="0"/>
              <a:t> </a:t>
            </a:r>
            <a:r>
              <a:rPr lang="fr-FR" sz="1400" dirty="0" err="1"/>
              <a:t>diseases</a:t>
            </a:r>
            <a:r>
              <a:rPr lang="fr-FR" sz="1400" dirty="0"/>
              <a:t> &amp; CHU Bordeaux Lab. Hématologie</a:t>
            </a:r>
          </a:p>
          <a:p>
            <a:pPr algn="ctr"/>
            <a:r>
              <a:rPr lang="fr-FR" sz="1800" dirty="0"/>
              <a:t>Hubert </a:t>
            </a:r>
            <a:r>
              <a:rPr lang="fr-FR" sz="1800" dirty="0" err="1"/>
              <a:t>Galinat</a:t>
            </a:r>
            <a:r>
              <a:rPr lang="fr-FR" sz="1400" dirty="0"/>
              <a:t>, CHU Brest, Service Hématologie Biologique</a:t>
            </a:r>
          </a:p>
          <a:p>
            <a:endParaRPr lang="fr-FR" sz="1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A4A9A4-07D3-6641-AB7B-F541F23E8D91}"/>
              </a:ext>
            </a:extLst>
          </p:cNvPr>
          <p:cNvSpPr txBox="1"/>
          <p:nvPr/>
        </p:nvSpPr>
        <p:spPr>
          <a:xfrm>
            <a:off x="4572000" y="6212097"/>
            <a:ext cx="4281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L. Wolff-</a:t>
            </a:r>
            <a:r>
              <a:rPr lang="fr-FR" dirty="0" err="1">
                <a:solidFill>
                  <a:srgbClr val="FF0000"/>
                </a:solidFill>
              </a:rPr>
              <a:t>Trombini</a:t>
            </a:r>
            <a:r>
              <a:rPr lang="fr-FR" dirty="0">
                <a:solidFill>
                  <a:srgbClr val="FF0000"/>
                </a:solidFill>
              </a:rPr>
              <a:t> et al, </a:t>
            </a:r>
            <a:r>
              <a:rPr lang="fr-FR" dirty="0" err="1">
                <a:solidFill>
                  <a:srgbClr val="FF0000"/>
                </a:solidFill>
              </a:rPr>
              <a:t>accepted</a:t>
            </a:r>
            <a:r>
              <a:rPr lang="fr-FR" dirty="0">
                <a:solidFill>
                  <a:srgbClr val="FF0000"/>
                </a:solidFill>
              </a:rPr>
              <a:t> in </a:t>
            </a:r>
            <a:r>
              <a:rPr lang="fr-FR" dirty="0" err="1">
                <a:solidFill>
                  <a:srgbClr val="FF0000"/>
                </a:solidFill>
              </a:rPr>
              <a:t>Biomedical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Optics</a:t>
            </a:r>
            <a:r>
              <a:rPr lang="fr-FR" dirty="0">
                <a:solidFill>
                  <a:srgbClr val="FF0000"/>
                </a:solidFill>
              </a:rPr>
              <a:t> Express (30 </a:t>
            </a:r>
            <a:r>
              <a:rPr lang="fr-FR" dirty="0" err="1">
                <a:solidFill>
                  <a:srgbClr val="FF0000"/>
                </a:solidFill>
              </a:rPr>
              <a:t>june</a:t>
            </a:r>
            <a:r>
              <a:rPr lang="fr-FR" dirty="0">
                <a:solidFill>
                  <a:srgbClr val="FF0000"/>
                </a:solidFill>
              </a:rPr>
              <a:t> 2023)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468C61-64ED-264B-8F19-ABFCEC5FE8C2}"/>
              </a:ext>
            </a:extLst>
          </p:cNvPr>
          <p:cNvSpPr txBox="1"/>
          <p:nvPr/>
        </p:nvSpPr>
        <p:spPr>
          <a:xfrm>
            <a:off x="0" y="6470041"/>
            <a:ext cx="2516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150 ans SFP, 5 </a:t>
            </a:r>
            <a:r>
              <a:rPr lang="fr-FR" dirty="0" err="1"/>
              <a:t>july</a:t>
            </a:r>
            <a:r>
              <a:rPr lang="fr-FR" dirty="0"/>
              <a:t> 2023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/>
              <a:t>Hypercoagulability</a:t>
            </a:r>
            <a:r>
              <a:rPr lang="fr-FR" sz="2400" dirty="0"/>
              <a:t> and </a:t>
            </a:r>
            <a:r>
              <a:rPr lang="fr-FR" sz="2400" dirty="0" err="1"/>
              <a:t>thrombosis</a:t>
            </a:r>
            <a:endParaRPr lang="fr-FR" sz="24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B3EB9B2-F12C-164A-BF4B-545D031F1D3F}"/>
              </a:ext>
            </a:extLst>
          </p:cNvPr>
          <p:cNvSpPr txBox="1">
            <a:spLocks/>
          </p:cNvSpPr>
          <p:nvPr/>
        </p:nvSpPr>
        <p:spPr>
          <a:xfrm>
            <a:off x="164123" y="1606312"/>
            <a:ext cx="8464062" cy="506411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dirty="0"/>
              <a:t>Clot </a:t>
            </a:r>
            <a:r>
              <a:rPr lang="fr-FR" dirty="0" err="1"/>
              <a:t>formed</a:t>
            </a:r>
            <a:r>
              <a:rPr lang="fr-FR" dirty="0"/>
              <a:t> in a </a:t>
            </a:r>
            <a:r>
              <a:rPr lang="fr-FR" dirty="0" err="1"/>
              <a:t>blood</a:t>
            </a:r>
            <a:r>
              <a:rPr lang="fr-FR" dirty="0"/>
              <a:t> </a:t>
            </a:r>
            <a:r>
              <a:rPr lang="fr-FR" dirty="0" err="1"/>
              <a:t>vessel</a:t>
            </a:r>
            <a:endParaRPr lang="fr-FR" dirty="0"/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2 types of </a:t>
            </a:r>
            <a:r>
              <a:rPr lang="fr-FR" dirty="0" err="1"/>
              <a:t>thrombosis</a:t>
            </a:r>
            <a:r>
              <a:rPr lang="fr-FR" dirty="0"/>
              <a:t> :</a:t>
            </a:r>
          </a:p>
          <a:p>
            <a:pPr marL="800100" lvl="1" indent="-342900">
              <a:buFontTx/>
              <a:buChar char="-"/>
            </a:pPr>
            <a:r>
              <a:rPr lang="fr-FR" dirty="0" err="1"/>
              <a:t>Arterial</a:t>
            </a:r>
            <a:r>
              <a:rPr lang="fr-FR" dirty="0"/>
              <a:t> (major) </a:t>
            </a:r>
          </a:p>
          <a:p>
            <a:pPr marL="800100" lvl="1" indent="-342900">
              <a:buFontTx/>
              <a:buChar char="-"/>
            </a:pPr>
            <a:r>
              <a:rPr lang="fr-FR" dirty="0" err="1"/>
              <a:t>Venous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i="1" dirty="0"/>
              <a:t>Complications</a:t>
            </a:r>
            <a:r>
              <a:rPr lang="fr-FR" dirty="0"/>
              <a:t> : </a:t>
            </a:r>
            <a:r>
              <a:rPr lang="fr-FR" dirty="0" err="1"/>
              <a:t>recurrence</a:t>
            </a:r>
            <a:r>
              <a:rPr lang="fr-FR" dirty="0"/>
              <a:t> and </a:t>
            </a:r>
            <a:r>
              <a:rPr lang="fr-FR" dirty="0" err="1"/>
              <a:t>pulmonary</a:t>
            </a:r>
            <a:r>
              <a:rPr lang="fr-FR" dirty="0"/>
              <a:t> </a:t>
            </a:r>
            <a:r>
              <a:rPr lang="fr-FR" dirty="0" err="1"/>
              <a:t>embolism</a:t>
            </a:r>
            <a:endParaRPr lang="fr-FR" dirty="0"/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In France : 50 000 to 100 000 </a:t>
            </a:r>
            <a:r>
              <a:rPr lang="fr-FR" dirty="0" err="1"/>
              <a:t>phlebitis</a:t>
            </a:r>
            <a:r>
              <a:rPr lang="fr-FR" dirty="0"/>
              <a:t>, 40 000 P. </a:t>
            </a:r>
            <a:r>
              <a:rPr lang="fr-FR" dirty="0" err="1"/>
              <a:t>Emb</a:t>
            </a:r>
            <a:r>
              <a:rPr lang="fr-FR" dirty="0"/>
              <a:t> / </a:t>
            </a:r>
            <a:r>
              <a:rPr lang="fr-FR" dirty="0" err="1"/>
              <a:t>year</a:t>
            </a:r>
            <a:endParaRPr lang="fr-FR" dirty="0"/>
          </a:p>
          <a:p>
            <a:pPr>
              <a:buFontTx/>
              <a:buChar char="-"/>
            </a:pPr>
            <a:r>
              <a:rPr lang="fr-FR" dirty="0" err="1"/>
              <a:t>Thromboembolic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: 3</a:t>
            </a:r>
            <a:r>
              <a:rPr lang="fr-FR" baseline="30000" dirty="0"/>
              <a:t>rd</a:t>
            </a:r>
            <a:r>
              <a:rPr lang="fr-FR" dirty="0"/>
              <a:t> cause of </a:t>
            </a:r>
            <a:r>
              <a:rPr lang="fr-FR" dirty="0" err="1"/>
              <a:t>cardiovascular</a:t>
            </a:r>
            <a:r>
              <a:rPr lang="fr-FR" dirty="0"/>
              <a:t> </a:t>
            </a:r>
            <a:r>
              <a:rPr lang="fr-FR" dirty="0" err="1"/>
              <a:t>deaths</a:t>
            </a:r>
            <a:endParaRPr lang="fr-FR" dirty="0"/>
          </a:p>
          <a:p>
            <a:pPr>
              <a:buFontTx/>
              <a:buChar char="-"/>
            </a:pPr>
            <a:endParaRPr lang="fr-FR" dirty="0"/>
          </a:p>
          <a:p>
            <a:pPr marL="0" indent="0">
              <a:buNone/>
            </a:pPr>
            <a:r>
              <a:rPr lang="fr-FR" b="1" dirty="0" err="1"/>
              <a:t>Problem</a:t>
            </a:r>
            <a:r>
              <a:rPr lang="fr-FR" dirty="0"/>
              <a:t> : 50% of </a:t>
            </a:r>
            <a:r>
              <a:rPr lang="fr-FR" dirty="0" err="1"/>
              <a:t>recurrent</a:t>
            </a:r>
            <a:r>
              <a:rPr lang="fr-FR" dirty="0"/>
              <a:t>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venous</a:t>
            </a:r>
            <a:r>
              <a:rPr lang="fr-FR" dirty="0"/>
              <a:t> </a:t>
            </a:r>
            <a:r>
              <a:rPr lang="fr-FR" dirty="0" err="1"/>
              <a:t>thrombosis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remain</a:t>
            </a:r>
            <a:r>
              <a:rPr lang="fr-FR" dirty="0"/>
              <a:t> </a:t>
            </a:r>
            <a:r>
              <a:rPr lang="fr-FR" dirty="0" err="1"/>
              <a:t>unexplained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E172C18-A94B-0947-9D39-1E69CCAE84F5}"/>
              </a:ext>
            </a:extLst>
          </p:cNvPr>
          <p:cNvSpPr txBox="1">
            <a:spLocks/>
          </p:cNvSpPr>
          <p:nvPr/>
        </p:nvSpPr>
        <p:spPr bwMode="auto">
          <a:xfrm>
            <a:off x="164123" y="720999"/>
            <a:ext cx="4827904" cy="100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9pPr>
          </a:lstStyle>
          <a:p>
            <a:r>
              <a:rPr lang="fr-FR" sz="2800" dirty="0" err="1"/>
              <a:t>What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thrombosis</a:t>
            </a:r>
            <a:r>
              <a:rPr lang="fr-FR" sz="2800" dirty="0"/>
              <a:t>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20260ED-C483-694E-AA1F-2F599ECE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384" y="1264932"/>
            <a:ext cx="2942493" cy="22039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A03BEC-48E4-1E4C-9F95-DC6667A350C7}"/>
              </a:ext>
            </a:extLst>
          </p:cNvPr>
          <p:cNvSpPr/>
          <p:nvPr/>
        </p:nvSpPr>
        <p:spPr>
          <a:xfrm>
            <a:off x="5451230" y="3429000"/>
            <a:ext cx="3692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Berthomier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and al.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Adv. Sci. Technol. Eng. Syst. J.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48–59 (2017).</a:t>
            </a:r>
            <a:r>
              <a:rPr lang="fr-F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242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00162-D911-5D4F-AABD-AAF72D42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Blood </a:t>
            </a:r>
            <a:r>
              <a:rPr lang="fr-FR" dirty="0" err="1"/>
              <a:t>clot</a:t>
            </a:r>
            <a:r>
              <a:rPr lang="fr-FR" dirty="0"/>
              <a:t> and coagulation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61FB2F4-779C-EB4C-8BB8-439ADA25D04F}"/>
              </a:ext>
            </a:extLst>
          </p:cNvPr>
          <p:cNvSpPr txBox="1">
            <a:spLocks/>
          </p:cNvSpPr>
          <p:nvPr/>
        </p:nvSpPr>
        <p:spPr bwMode="auto">
          <a:xfrm>
            <a:off x="-373387" y="848685"/>
            <a:ext cx="9691534" cy="82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A32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9pPr>
          </a:lstStyle>
          <a:p>
            <a:r>
              <a:rPr lang="fr-FR" sz="2800" dirty="0" err="1"/>
              <a:t>Physiological</a:t>
            </a:r>
            <a:r>
              <a:rPr lang="fr-FR" sz="2800" dirty="0"/>
              <a:t> </a:t>
            </a:r>
            <a:r>
              <a:rPr lang="fr-FR" sz="2800" dirty="0" err="1"/>
              <a:t>hemostasis</a:t>
            </a:r>
            <a:r>
              <a:rPr lang="fr-FR" sz="2800" dirty="0"/>
              <a:t> and </a:t>
            </a:r>
            <a:r>
              <a:rPr lang="fr-FR" sz="2800" dirty="0" err="1"/>
              <a:t>its</a:t>
            </a:r>
            <a:r>
              <a:rPr lang="fr-FR" sz="2800" dirty="0"/>
              <a:t> </a:t>
            </a:r>
            <a:r>
              <a:rPr lang="fr-FR" sz="2800" dirty="0" err="1"/>
              <a:t>regulation</a:t>
            </a:r>
            <a:endParaRPr lang="fr-FR" sz="28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E45298D-0C65-CD49-AD6E-C65B3F47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39" y="1734678"/>
            <a:ext cx="5240401" cy="33886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0E9D5B3-A246-3243-8A7D-66E2F93F3266}"/>
              </a:ext>
            </a:extLst>
          </p:cNvPr>
          <p:cNvSpPr txBox="1"/>
          <p:nvPr/>
        </p:nvSpPr>
        <p:spPr>
          <a:xfrm>
            <a:off x="5166744" y="1661244"/>
            <a:ext cx="3977256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dirty="0">
                <a:sym typeface="Wingdings" pitchFamily="2" charset="2"/>
              </a:rPr>
              <a:t> </a:t>
            </a:r>
            <a:r>
              <a:rPr lang="fr-FR" dirty="0" err="1">
                <a:sym typeface="Wingdings" pitchFamily="2" charset="2"/>
              </a:rPr>
              <a:t>Maintaining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blood</a:t>
            </a:r>
            <a:r>
              <a:rPr lang="fr-FR" dirty="0">
                <a:sym typeface="Wingdings" pitchFamily="2" charset="2"/>
              </a:rPr>
              <a:t> flow and </a:t>
            </a:r>
            <a:r>
              <a:rPr lang="fr-FR" dirty="0" err="1">
                <a:sym typeface="Wingdings" pitchFamily="2" charset="2"/>
              </a:rPr>
              <a:t>healing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vascular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breaches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A4D81A-B184-9243-BA93-B4D52F4179D7}"/>
              </a:ext>
            </a:extLst>
          </p:cNvPr>
          <p:cNvSpPr txBox="1"/>
          <p:nvPr/>
        </p:nvSpPr>
        <p:spPr>
          <a:xfrm>
            <a:off x="212539" y="5322734"/>
            <a:ext cx="8474261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à"/>
            </a:pPr>
            <a:r>
              <a:rPr lang="fr-FR" dirty="0" err="1">
                <a:sym typeface="Wingdings" pitchFamily="2" charset="2"/>
              </a:rPr>
              <a:t>We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start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from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poor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platelet</a:t>
            </a:r>
            <a:r>
              <a:rPr lang="fr-FR" dirty="0">
                <a:sym typeface="Wingdings" pitchFamily="2" charset="2"/>
              </a:rPr>
              <a:t> plasma (PPP) = no </a:t>
            </a:r>
            <a:r>
              <a:rPr lang="fr-FR" dirty="0" err="1">
                <a:sym typeface="Wingdings" pitchFamily="2" charset="2"/>
              </a:rPr>
              <a:t>red</a:t>
            </a:r>
            <a:r>
              <a:rPr lang="fr-FR" dirty="0">
                <a:sym typeface="Wingdings" pitchFamily="2" charset="2"/>
              </a:rPr>
              <a:t> or white </a:t>
            </a:r>
            <a:r>
              <a:rPr lang="fr-FR" dirty="0" err="1">
                <a:sym typeface="Wingdings" pitchFamily="2" charset="2"/>
              </a:rPr>
              <a:t>blood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cells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nor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platelets</a:t>
            </a:r>
            <a:r>
              <a:rPr lang="fr-FR" dirty="0">
                <a:sym typeface="Wingdings" pitchFamily="2" charset="2"/>
              </a:rPr>
              <a:t> but </a:t>
            </a:r>
            <a:r>
              <a:rPr lang="fr-FR" dirty="0" err="1">
                <a:sym typeface="Wingdings" pitchFamily="2" charset="2"/>
              </a:rPr>
              <a:t>with</a:t>
            </a:r>
            <a:r>
              <a:rPr lang="fr-FR" dirty="0">
                <a:sym typeface="Wingdings" pitchFamily="2" charset="2"/>
              </a:rPr>
              <a:t> coagulation </a:t>
            </a:r>
            <a:r>
              <a:rPr lang="fr-FR" dirty="0" err="1">
                <a:sym typeface="Wingdings" pitchFamily="2" charset="2"/>
              </a:rPr>
              <a:t>factors</a:t>
            </a:r>
            <a:r>
              <a:rPr lang="fr-FR" dirty="0">
                <a:sym typeface="Wingdings" pitchFamily="2" charset="2"/>
              </a:rPr>
              <a:t> (non </a:t>
            </a:r>
            <a:r>
              <a:rPr lang="fr-FR" dirty="0" err="1">
                <a:sym typeface="Wingdings" pitchFamily="2" charset="2"/>
              </a:rPr>
              <a:t>activated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proteins</a:t>
            </a:r>
            <a:r>
              <a:rPr lang="fr-FR" dirty="0">
                <a:sym typeface="Wingdings" pitchFamily="2" charset="2"/>
              </a:rPr>
              <a:t>)</a:t>
            </a:r>
          </a:p>
          <a:p>
            <a:pPr algn="just"/>
            <a:endParaRPr lang="fr-FR" dirty="0">
              <a:sym typeface="Wingdings" pitchFamily="2" charset="2"/>
            </a:endParaRPr>
          </a:p>
          <a:p>
            <a:pPr marL="285750" indent="-285750" algn="just">
              <a:buFont typeface="Wingdings" pitchFamily="2" charset="2"/>
              <a:buChar char="à"/>
            </a:pPr>
            <a:r>
              <a:rPr lang="fr-FR" dirty="0" err="1">
                <a:sym typeface="Wingdings" pitchFamily="2" charset="2"/>
              </a:rPr>
              <a:t>We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initiate</a:t>
            </a:r>
            <a:r>
              <a:rPr lang="fr-FR" dirty="0">
                <a:sym typeface="Wingdings" pitchFamily="2" charset="2"/>
              </a:rPr>
              <a:t> coagulation by </a:t>
            </a:r>
            <a:r>
              <a:rPr lang="fr-FR" dirty="0" err="1">
                <a:sym typeface="Wingdings" pitchFamily="2" charset="2"/>
              </a:rPr>
              <a:t>adding</a:t>
            </a:r>
            <a:r>
              <a:rPr lang="fr-FR" dirty="0">
                <a:sym typeface="Wingdings" pitchFamily="2" charset="2"/>
              </a:rPr>
              <a:t> tissue factor, calcium and </a:t>
            </a:r>
            <a:r>
              <a:rPr lang="fr-FR" dirty="0" err="1">
                <a:sym typeface="Wingdings" pitchFamily="2" charset="2"/>
              </a:rPr>
              <a:t>phospholipids</a:t>
            </a:r>
            <a:r>
              <a:rPr lang="fr-FR" dirty="0">
                <a:sym typeface="Wingdings" pitchFamily="2" charset="2"/>
              </a:rPr>
              <a:t> + </a:t>
            </a:r>
            <a:r>
              <a:rPr lang="fr-FR" dirty="0" err="1">
                <a:sym typeface="Wingdings" pitchFamily="2" charset="2"/>
              </a:rPr>
              <a:t>microbeads</a:t>
            </a:r>
            <a:r>
              <a:rPr lang="fr-FR" dirty="0">
                <a:sym typeface="Wingdings" pitchFamily="2" charset="2"/>
              </a:rPr>
              <a:t> for </a:t>
            </a:r>
            <a:r>
              <a:rPr lang="fr-FR" dirty="0" err="1">
                <a:sym typeface="Wingdings" pitchFamily="2" charset="2"/>
              </a:rPr>
              <a:t>our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optical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microrheology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774EFD-EC58-544B-A9A8-8C28EE93A0C0}"/>
              </a:ext>
            </a:extLst>
          </p:cNvPr>
          <p:cNvSpPr txBox="1"/>
          <p:nvPr/>
        </p:nvSpPr>
        <p:spPr>
          <a:xfrm>
            <a:off x="5166744" y="2484056"/>
            <a:ext cx="3977256" cy="156966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dirty="0" err="1">
                <a:sym typeface="Wingdings" pitchFamily="2" charset="2"/>
              </a:rPr>
              <a:t>Primary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hemostasis</a:t>
            </a:r>
            <a:r>
              <a:rPr lang="fr-FR" dirty="0">
                <a:sym typeface="Wingdings" pitchFamily="2" charset="2"/>
              </a:rPr>
              <a:t>: </a:t>
            </a:r>
            <a:r>
              <a:rPr lang="fr-FR" dirty="0" err="1">
                <a:sym typeface="Wingdings" pitchFamily="2" charset="2"/>
              </a:rPr>
              <a:t>agregation</a:t>
            </a:r>
            <a:r>
              <a:rPr lang="fr-FR" dirty="0">
                <a:sym typeface="Wingdings" pitchFamily="2" charset="2"/>
              </a:rPr>
              <a:t> of </a:t>
            </a:r>
            <a:r>
              <a:rPr lang="fr-FR" dirty="0" err="1">
                <a:sym typeface="Wingdings" pitchFamily="2" charset="2"/>
              </a:rPr>
              <a:t>platelets</a:t>
            </a:r>
            <a:r>
              <a:rPr lang="fr-FR" dirty="0">
                <a:sym typeface="Wingdings" pitchFamily="2" charset="2"/>
              </a:rPr>
              <a:t> in the </a:t>
            </a:r>
            <a:r>
              <a:rPr lang="fr-FR" dirty="0" err="1">
                <a:sym typeface="Wingdings" pitchFamily="2" charset="2"/>
              </a:rPr>
              <a:t>breach</a:t>
            </a:r>
            <a:endParaRPr lang="fr-FR" dirty="0">
              <a:sym typeface="Wingdings" pitchFamily="2" charset="2"/>
            </a:endParaRPr>
          </a:p>
          <a:p>
            <a:pPr algn="just"/>
            <a:endParaRPr lang="fr-FR" dirty="0">
              <a:sym typeface="Wingdings" pitchFamily="2" charset="2"/>
            </a:endParaRPr>
          </a:p>
          <a:p>
            <a:pPr algn="just"/>
            <a:r>
              <a:rPr lang="fr-FR" dirty="0" err="1">
                <a:sym typeface="Wingdings" pitchFamily="2" charset="2"/>
              </a:rPr>
              <a:t>Secondary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hemostasis</a:t>
            </a:r>
            <a:r>
              <a:rPr lang="fr-FR" dirty="0">
                <a:sym typeface="Wingdings" pitchFamily="2" charset="2"/>
              </a:rPr>
              <a:t>: formation of </a:t>
            </a:r>
            <a:r>
              <a:rPr lang="fr-FR" dirty="0" err="1">
                <a:sym typeface="Wingdings" pitchFamily="2" charset="2"/>
              </a:rPr>
              <a:t>fibrin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based</a:t>
            </a:r>
            <a:r>
              <a:rPr lang="fr-FR" dirty="0">
                <a:sym typeface="Wingdings" pitchFamily="2" charset="2"/>
              </a:rPr>
              <a:t> on coagulation </a:t>
            </a:r>
            <a:r>
              <a:rPr lang="fr-FR" dirty="0" err="1">
                <a:sym typeface="Wingdings" pitchFamily="2" charset="2"/>
              </a:rPr>
              <a:t>factors</a:t>
            </a:r>
            <a:r>
              <a:rPr lang="fr-FR" dirty="0">
                <a:sym typeface="Wingdings" pitchFamily="2" charset="2"/>
              </a:rPr>
              <a:t> (</a:t>
            </a:r>
            <a:r>
              <a:rPr lang="fr-FR" dirty="0" err="1">
                <a:sym typeface="Wingdings" pitchFamily="2" charset="2"/>
              </a:rPr>
              <a:t>factors</a:t>
            </a:r>
            <a:r>
              <a:rPr lang="fr-FR" dirty="0">
                <a:sym typeface="Wingdings" pitchFamily="2" charset="2"/>
              </a:rPr>
              <a:t> I to XII)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436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CA6B35-5E38-9A47-8509-90B272599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Passive </a:t>
            </a:r>
            <a:r>
              <a:rPr lang="fr-FR" dirty="0" err="1"/>
              <a:t>microrheology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BD81E9-3027-5247-A602-53C6981C7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173" y="1901933"/>
            <a:ext cx="1459928" cy="14154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FA0C28-3DC2-C24C-B062-30EBA4B874CF}"/>
              </a:ext>
            </a:extLst>
          </p:cNvPr>
          <p:cNvSpPr/>
          <p:nvPr/>
        </p:nvSpPr>
        <p:spPr>
          <a:xfrm>
            <a:off x="82061" y="885709"/>
            <a:ext cx="8968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Microbeads</a:t>
            </a:r>
            <a:r>
              <a:rPr lang="fr-FR" dirty="0"/>
              <a:t> are </a:t>
            </a:r>
            <a:r>
              <a:rPr lang="fr-FR" dirty="0" err="1"/>
              <a:t>incorporated</a:t>
            </a:r>
            <a:r>
              <a:rPr lang="fr-FR" dirty="0"/>
              <a:t> in the </a:t>
            </a:r>
            <a:r>
              <a:rPr lang="fr-FR" dirty="0" err="1"/>
              <a:t>blood</a:t>
            </a:r>
            <a:r>
              <a:rPr lang="fr-FR" dirty="0"/>
              <a:t> </a:t>
            </a:r>
            <a:r>
              <a:rPr lang="fr-FR" dirty="0" err="1"/>
              <a:t>clot</a:t>
            </a:r>
            <a:r>
              <a:rPr lang="fr-FR" dirty="0"/>
              <a:t> and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brownian</a:t>
            </a:r>
            <a:r>
              <a:rPr lang="fr-FR" dirty="0"/>
              <a:t> motion </a:t>
            </a:r>
            <a:r>
              <a:rPr lang="fr-FR" dirty="0" err="1"/>
              <a:t>under</a:t>
            </a:r>
            <a:r>
              <a:rPr lang="fr-FR" dirty="0"/>
              <a:t> thermal fluctuations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measured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an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tweezer</a:t>
            </a:r>
            <a:r>
              <a:rPr lang="fr-FR" dirty="0"/>
              <a:t> setup </a:t>
            </a:r>
            <a:r>
              <a:rPr lang="fr-FR" dirty="0" err="1"/>
              <a:t>when</a:t>
            </a:r>
            <a:r>
              <a:rPr lang="fr-FR" dirty="0"/>
              <a:t> the </a:t>
            </a:r>
            <a:r>
              <a:rPr lang="fr-FR" dirty="0" err="1"/>
              <a:t>reflection</a:t>
            </a:r>
            <a:r>
              <a:rPr lang="fr-FR" dirty="0"/>
              <a:t> of a laser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focused</a:t>
            </a:r>
            <a:r>
              <a:rPr lang="fr-FR" dirty="0"/>
              <a:t> on the </a:t>
            </a:r>
            <a:r>
              <a:rPr lang="fr-FR" dirty="0" err="1"/>
              <a:t>bead</a:t>
            </a:r>
            <a:r>
              <a:rPr lang="fr-FR" dirty="0"/>
              <a:t> </a:t>
            </a:r>
            <a:r>
              <a:rPr lang="fr-FR" dirty="0" err="1"/>
              <a:t>gives</a:t>
            </a:r>
            <a:r>
              <a:rPr lang="fr-FR" dirty="0"/>
              <a:t> </a:t>
            </a:r>
            <a:r>
              <a:rPr lang="fr-FR" dirty="0" err="1"/>
              <a:t>access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precisely</a:t>
            </a:r>
            <a:r>
              <a:rPr lang="fr-FR" dirty="0"/>
              <a:t> to the position of the </a:t>
            </a:r>
            <a:r>
              <a:rPr lang="fr-FR" dirty="0" err="1"/>
              <a:t>bead</a:t>
            </a:r>
            <a:r>
              <a:rPr lang="fr-FR" dirty="0"/>
              <a:t>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D786D5-E782-CB41-B0D6-282A352FE450}"/>
              </a:ext>
            </a:extLst>
          </p:cNvPr>
          <p:cNvSpPr txBox="1"/>
          <p:nvPr/>
        </p:nvSpPr>
        <p:spPr>
          <a:xfrm>
            <a:off x="3740392" y="1969648"/>
            <a:ext cx="15557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</a:rPr>
              <a:t>Measurement</a:t>
            </a:r>
            <a:r>
              <a:rPr lang="fr-FR" dirty="0">
                <a:solidFill>
                  <a:srgbClr val="FF0000"/>
                </a:solidFill>
              </a:rPr>
              <a:t> of </a:t>
            </a:r>
            <a:r>
              <a:rPr lang="fr-FR" dirty="0" err="1">
                <a:solidFill>
                  <a:srgbClr val="FF0000"/>
                </a:solidFill>
              </a:rPr>
              <a:t>brownian</a:t>
            </a:r>
            <a:r>
              <a:rPr lang="fr-FR" dirty="0">
                <a:solidFill>
                  <a:srgbClr val="FF0000"/>
                </a:solidFill>
              </a:rPr>
              <a:t> motion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01BAB3-C0CD-FA48-ABEF-EDB8A4991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2" r="48656" b="9115"/>
          <a:stretch/>
        </p:blipFill>
        <p:spPr>
          <a:xfrm>
            <a:off x="0" y="5439508"/>
            <a:ext cx="2611247" cy="9541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6B9FDE-3576-704D-80C3-67EDE92B93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61"/>
          <a:stretch/>
        </p:blipFill>
        <p:spPr>
          <a:xfrm>
            <a:off x="1651000" y="1868743"/>
            <a:ext cx="5564959" cy="47275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A03E88E-C916-2848-9C29-DC8ADC698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7" t="7767" b="55514"/>
          <a:stretch/>
        </p:blipFill>
        <p:spPr>
          <a:xfrm>
            <a:off x="6105803" y="2307185"/>
            <a:ext cx="2109481" cy="9412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072F9D1-A24C-014D-9EAC-4100351D2E66}"/>
              </a:ext>
            </a:extLst>
          </p:cNvPr>
          <p:cNvSpPr txBox="1"/>
          <p:nvPr/>
        </p:nvSpPr>
        <p:spPr>
          <a:xfrm>
            <a:off x="1635390" y="2148975"/>
            <a:ext cx="116032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Blood </a:t>
            </a:r>
            <a:r>
              <a:rPr lang="fr-FR" sz="1400" dirty="0" err="1"/>
              <a:t>clot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6 µm </a:t>
            </a:r>
            <a:r>
              <a:rPr lang="fr-FR" sz="1400" dirty="0" err="1"/>
              <a:t>polystyrene</a:t>
            </a:r>
            <a:r>
              <a:rPr lang="fr-FR" sz="1400" dirty="0"/>
              <a:t> </a:t>
            </a:r>
            <a:r>
              <a:rPr lang="fr-FR" sz="1400" dirty="0" err="1"/>
              <a:t>beads</a:t>
            </a:r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198268E-DAB2-3241-A44C-FAEDCCC0E198}"/>
              </a:ext>
            </a:extLst>
          </p:cNvPr>
          <p:cNvSpPr txBox="1"/>
          <p:nvPr/>
        </p:nvSpPr>
        <p:spPr>
          <a:xfrm>
            <a:off x="6375164" y="3130112"/>
            <a:ext cx="26498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2C69C3"/>
                </a:solidFill>
              </a:rPr>
              <a:t>Interference</a:t>
            </a:r>
            <a:r>
              <a:rPr lang="fr-FR" dirty="0">
                <a:solidFill>
                  <a:srgbClr val="2C69C3"/>
                </a:solidFill>
              </a:rPr>
              <a:t> pattern </a:t>
            </a:r>
            <a:r>
              <a:rPr lang="fr-FR" dirty="0" err="1">
                <a:solidFill>
                  <a:srgbClr val="2C69C3"/>
                </a:solidFill>
              </a:rPr>
              <a:t>used</a:t>
            </a:r>
            <a:r>
              <a:rPr lang="fr-FR" dirty="0">
                <a:solidFill>
                  <a:srgbClr val="2C69C3"/>
                </a:solidFill>
              </a:rPr>
              <a:t> to center the </a:t>
            </a:r>
            <a:r>
              <a:rPr lang="fr-FR" dirty="0" err="1">
                <a:solidFill>
                  <a:srgbClr val="2C69C3"/>
                </a:solidFill>
              </a:rPr>
              <a:t>bead</a:t>
            </a:r>
            <a:r>
              <a:rPr lang="fr-FR" dirty="0">
                <a:solidFill>
                  <a:srgbClr val="2C69C3"/>
                </a:solidFill>
              </a:rPr>
              <a:t> on the laser focus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15A3D-75D9-F74C-9389-E72C84FA2FD9}"/>
              </a:ext>
            </a:extLst>
          </p:cNvPr>
          <p:cNvSpPr/>
          <p:nvPr/>
        </p:nvSpPr>
        <p:spPr bwMode="auto">
          <a:xfrm>
            <a:off x="4433479" y="5556738"/>
            <a:ext cx="3127906" cy="10395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5E74A65-4AF0-6E4E-8C46-EF923254DC4F}"/>
              </a:ext>
            </a:extLst>
          </p:cNvPr>
          <p:cNvSpPr txBox="1"/>
          <p:nvPr/>
        </p:nvSpPr>
        <p:spPr>
          <a:xfrm>
            <a:off x="2511262" y="6195546"/>
            <a:ext cx="26498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2C69C3"/>
                </a:solidFill>
              </a:rPr>
              <a:t>Image </a:t>
            </a:r>
            <a:r>
              <a:rPr lang="fr-FR" dirty="0" err="1">
                <a:solidFill>
                  <a:srgbClr val="2C69C3"/>
                </a:solidFill>
              </a:rPr>
              <a:t>used</a:t>
            </a:r>
            <a:r>
              <a:rPr lang="fr-FR" dirty="0">
                <a:solidFill>
                  <a:srgbClr val="2C69C3"/>
                </a:solidFill>
              </a:rPr>
              <a:t> to position the </a:t>
            </a:r>
            <a:r>
              <a:rPr lang="fr-FR" dirty="0" err="1">
                <a:solidFill>
                  <a:srgbClr val="2C69C3"/>
                </a:solidFill>
              </a:rPr>
              <a:t>bead</a:t>
            </a:r>
            <a:r>
              <a:rPr lang="fr-FR" dirty="0">
                <a:solidFill>
                  <a:srgbClr val="2C69C3"/>
                </a:solidFill>
              </a:rPr>
              <a:t> on the laser focus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5220266-60D4-BB4B-B9C0-04745028AB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174" b="-13937"/>
          <a:stretch/>
        </p:blipFill>
        <p:spPr>
          <a:xfrm>
            <a:off x="-61466" y="2304907"/>
            <a:ext cx="1870035" cy="18648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C1C87F-A8E6-D64E-9B17-538BE9C94BF9}"/>
              </a:ext>
            </a:extLst>
          </p:cNvPr>
          <p:cNvSpPr txBox="1"/>
          <p:nvPr/>
        </p:nvSpPr>
        <p:spPr>
          <a:xfrm>
            <a:off x="5607252" y="5639984"/>
            <a:ext cx="3429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Beads</a:t>
            </a:r>
            <a:r>
              <a:rPr lang="fr-FR" dirty="0"/>
              <a:t> </a:t>
            </a:r>
            <a:r>
              <a:rPr lang="fr-FR" dirty="0" err="1"/>
              <a:t>trapped</a:t>
            </a:r>
            <a:r>
              <a:rPr lang="fr-FR" dirty="0"/>
              <a:t> by the </a:t>
            </a:r>
            <a:r>
              <a:rPr lang="fr-FR" dirty="0" err="1"/>
              <a:t>clot</a:t>
            </a:r>
            <a:r>
              <a:rPr lang="fr-FR" dirty="0"/>
              <a:t> not by the laser</a:t>
            </a:r>
          </a:p>
          <a:p>
            <a:pPr algn="ctr"/>
            <a:r>
              <a:rPr lang="fr-FR" dirty="0"/>
              <a:t>=&gt; </a:t>
            </a:r>
            <a:r>
              <a:rPr lang="fr-FR" dirty="0" err="1"/>
              <a:t>Need</a:t>
            </a:r>
            <a:r>
              <a:rPr lang="fr-FR" dirty="0"/>
              <a:t> to center the </a:t>
            </a:r>
            <a:r>
              <a:rPr lang="fr-FR" dirty="0" err="1"/>
              <a:t>bead</a:t>
            </a:r>
            <a:r>
              <a:rPr lang="fr-FR" dirty="0"/>
              <a:t> on the laser focus</a:t>
            </a:r>
          </a:p>
        </p:txBody>
      </p:sp>
    </p:spTree>
    <p:extLst>
      <p:ext uri="{BB962C8B-B14F-4D97-AF65-F5344CB8AC3E}">
        <p14:creationId xmlns:p14="http://schemas.microsoft.com/office/powerpoint/2010/main" val="185371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CE1721-3E9D-E246-B8E7-B48F94AA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Extraction of </a:t>
            </a:r>
            <a:r>
              <a:rPr lang="fr-FR" dirty="0" err="1"/>
              <a:t>viscoelastic</a:t>
            </a:r>
            <a:r>
              <a:rPr lang="fr-FR" dirty="0"/>
              <a:t> </a:t>
            </a:r>
            <a:r>
              <a:rPr lang="fr-FR" dirty="0" err="1"/>
              <a:t>ppties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2CF6858-6CB4-A74B-BA71-1D11F1747116}"/>
              </a:ext>
            </a:extLst>
          </p:cNvPr>
          <p:cNvSpPr txBox="1"/>
          <p:nvPr/>
        </p:nvSpPr>
        <p:spPr>
          <a:xfrm>
            <a:off x="1483191" y="6005833"/>
            <a:ext cx="6500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Same</a:t>
            </a:r>
            <a:r>
              <a:rPr lang="fr-FR" sz="2000" dirty="0"/>
              <a:t> </a:t>
            </a:r>
            <a:r>
              <a:rPr lang="fr-FR" sz="2000" dirty="0" err="1"/>
              <a:t>shape</a:t>
            </a:r>
            <a:r>
              <a:rPr lang="fr-FR" sz="2000" dirty="0"/>
              <a:t> for all the </a:t>
            </a:r>
            <a:r>
              <a:rPr lang="fr-FR" sz="2000" dirty="0" err="1"/>
              <a:t>curves</a:t>
            </a:r>
            <a:r>
              <a:rPr lang="fr-FR" sz="2000" dirty="0"/>
              <a:t> =&gt; </a:t>
            </a:r>
            <a:r>
              <a:rPr lang="fr-FR" sz="2000" dirty="0" err="1"/>
              <a:t>characterization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FF0000"/>
                </a:solidFill>
              </a:rPr>
              <a:t>one </a:t>
            </a:r>
            <a:r>
              <a:rPr lang="fr-FR" sz="2000" dirty="0" err="1">
                <a:solidFill>
                  <a:srgbClr val="FF0000"/>
                </a:solidFill>
              </a:rPr>
              <a:t>measurement</a:t>
            </a:r>
            <a:r>
              <a:rPr lang="fr-FR" sz="2000" dirty="0">
                <a:solidFill>
                  <a:srgbClr val="FF0000"/>
                </a:solidFill>
              </a:rPr>
              <a:t> = </a:t>
            </a:r>
            <a:r>
              <a:rPr lang="fr-FR" sz="2000" dirty="0" err="1">
                <a:solidFill>
                  <a:srgbClr val="FF0000"/>
                </a:solidFill>
              </a:rPr>
              <a:t>storage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modulus</a:t>
            </a:r>
            <a:r>
              <a:rPr lang="fr-FR" sz="2000" dirty="0">
                <a:solidFill>
                  <a:srgbClr val="FF0000"/>
                </a:solidFill>
              </a:rPr>
              <a:t> at 30 rad/s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643C795-A3CB-884B-8317-A4BFC2823E2D}"/>
              </a:ext>
            </a:extLst>
          </p:cNvPr>
          <p:cNvSpPr txBox="1"/>
          <p:nvPr/>
        </p:nvSpPr>
        <p:spPr>
          <a:xfrm>
            <a:off x="222739" y="863829"/>
            <a:ext cx="8569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Brownian</a:t>
            </a:r>
            <a:r>
              <a:rPr lang="fr-FR" sz="2000" dirty="0"/>
              <a:t> motion </a:t>
            </a:r>
            <a:r>
              <a:rPr lang="fr-FR" sz="2000" dirty="0" err="1"/>
              <a:t>recorded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high spatial and temporal </a:t>
            </a:r>
            <a:r>
              <a:rPr lang="fr-FR" sz="2000" dirty="0" err="1"/>
              <a:t>resolution</a:t>
            </a:r>
            <a:r>
              <a:rPr lang="fr-FR" sz="2000" dirty="0"/>
              <a:t> (0.1 to 10kHz) </a:t>
            </a:r>
          </a:p>
          <a:p>
            <a:pPr algn="ctr"/>
            <a:r>
              <a:rPr lang="fr-FR" sz="2000" dirty="0"/>
              <a:t>=&gt; Local </a:t>
            </a:r>
            <a:r>
              <a:rPr lang="fr-FR" sz="2000" dirty="0" err="1"/>
              <a:t>viscoelastic</a:t>
            </a:r>
            <a:r>
              <a:rPr lang="fr-FR" sz="2000" dirty="0"/>
              <a:t> </a:t>
            </a:r>
            <a:r>
              <a:rPr lang="fr-FR" sz="2000" dirty="0" err="1"/>
              <a:t>properties</a:t>
            </a:r>
            <a:r>
              <a:rPr lang="fr-FR" sz="2000" dirty="0"/>
              <a:t> of the </a:t>
            </a:r>
            <a:r>
              <a:rPr lang="fr-FR" sz="2000" dirty="0" err="1"/>
              <a:t>blood</a:t>
            </a:r>
            <a:r>
              <a:rPr lang="fr-FR" sz="2000" dirty="0"/>
              <a:t> </a:t>
            </a:r>
            <a:r>
              <a:rPr lang="fr-FR" sz="2000" dirty="0" err="1"/>
              <a:t>clot</a:t>
            </a:r>
            <a:r>
              <a:rPr lang="fr-FR" sz="2000" dirty="0"/>
              <a:t> as a </a:t>
            </a:r>
            <a:r>
              <a:rPr lang="fr-FR" sz="2000" dirty="0" err="1"/>
              <a:t>function</a:t>
            </a:r>
            <a:r>
              <a:rPr lang="fr-FR" sz="2000" dirty="0"/>
              <a:t> of </a:t>
            </a:r>
            <a:r>
              <a:rPr lang="fr-FR" sz="2000" dirty="0" err="1"/>
              <a:t>frequency</a:t>
            </a:r>
            <a:endParaRPr lang="fr-FR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0B823E-D955-6F4B-B30C-A8C28A7A0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0" t="8996"/>
          <a:stretch/>
        </p:blipFill>
        <p:spPr>
          <a:xfrm>
            <a:off x="2204575" y="2381151"/>
            <a:ext cx="3637637" cy="343079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5C04D40-8882-6845-9411-D6DB1C6036A1}"/>
              </a:ext>
            </a:extLst>
          </p:cNvPr>
          <p:cNvSpPr txBox="1"/>
          <p:nvPr/>
        </p:nvSpPr>
        <p:spPr>
          <a:xfrm>
            <a:off x="3933314" y="4625341"/>
            <a:ext cx="1716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2C69C3"/>
                </a:solidFill>
              </a:rPr>
              <a:t>Storage </a:t>
            </a:r>
            <a:r>
              <a:rPr lang="fr-FR" sz="1400" dirty="0" err="1">
                <a:solidFill>
                  <a:srgbClr val="2C69C3"/>
                </a:solidFill>
              </a:rPr>
              <a:t>modulus</a:t>
            </a:r>
            <a:r>
              <a:rPr lang="fr-FR" sz="1400" dirty="0">
                <a:solidFill>
                  <a:srgbClr val="2C69C3"/>
                </a:solidFill>
              </a:rPr>
              <a:t> at 30 rad/s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6CF0058-B46D-A34B-8C38-C4A83B846FF4}"/>
              </a:ext>
            </a:extLst>
          </p:cNvPr>
          <p:cNvCxnSpPr>
            <a:cxnSpLocks/>
          </p:cNvCxnSpPr>
          <p:nvPr/>
        </p:nvCxnSpPr>
        <p:spPr bwMode="auto">
          <a:xfrm>
            <a:off x="4266979" y="2828569"/>
            <a:ext cx="773944" cy="4084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2C69C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BECAA07-FC9F-BC43-BDFC-DD0EB7475AD2}"/>
              </a:ext>
            </a:extLst>
          </p:cNvPr>
          <p:cNvCxnSpPr>
            <a:cxnSpLocks/>
          </p:cNvCxnSpPr>
          <p:nvPr/>
        </p:nvCxnSpPr>
        <p:spPr bwMode="auto">
          <a:xfrm>
            <a:off x="4023393" y="3071446"/>
            <a:ext cx="487172" cy="2478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lèche à angle droit 11">
            <a:extLst>
              <a:ext uri="{FF2B5EF4-FFF2-40B4-BE49-F238E27FC236}">
                <a16:creationId xmlns:a16="http://schemas.microsoft.com/office/drawing/2014/main" id="{4A07B265-67F1-FE47-92F9-2B6E0D8FC72D}"/>
              </a:ext>
            </a:extLst>
          </p:cNvPr>
          <p:cNvSpPr/>
          <p:nvPr/>
        </p:nvSpPr>
        <p:spPr bwMode="auto">
          <a:xfrm flipH="1">
            <a:off x="3611150" y="3932208"/>
            <a:ext cx="322164" cy="807027"/>
          </a:xfrm>
          <a:prstGeom prst="bentUpArrow">
            <a:avLst>
              <a:gd name="adj1" fmla="val 3167"/>
              <a:gd name="adj2" fmla="val 25000"/>
              <a:gd name="adj3" fmla="val 25000"/>
            </a:avLst>
          </a:prstGeom>
          <a:solidFill>
            <a:srgbClr val="2C69C3"/>
          </a:solidFill>
          <a:ln w="9525" cap="flat" cmpd="sng" algn="ctr">
            <a:solidFill>
              <a:srgbClr val="2C69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99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237FCA-8F48-2E40-AD00-781EDC42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601" y="84221"/>
            <a:ext cx="7537450" cy="685800"/>
          </a:xfrm>
        </p:spPr>
        <p:txBody>
          <a:bodyPr/>
          <a:lstStyle/>
          <a:p>
            <a:r>
              <a:rPr lang="fr-FR" dirty="0" err="1"/>
              <a:t>Measurement</a:t>
            </a:r>
            <a:r>
              <a:rPr lang="fr-FR" dirty="0"/>
              <a:t> </a:t>
            </a:r>
            <a:r>
              <a:rPr lang="fr-FR" dirty="0" err="1"/>
              <a:t>protocol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294242-28E4-284A-A07B-E83AAF7199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953" y="880310"/>
            <a:ext cx="7022123" cy="685800"/>
          </a:xfrm>
        </p:spPr>
        <p:txBody>
          <a:bodyPr/>
          <a:lstStyle/>
          <a:p>
            <a:pPr marL="0" indent="0" algn="ctr">
              <a:buNone/>
            </a:pPr>
            <a:r>
              <a:rPr lang="fr-FR" sz="2000" dirty="0" err="1"/>
              <a:t>Choice</a:t>
            </a:r>
            <a:r>
              <a:rPr lang="fr-FR" sz="2000" dirty="0"/>
              <a:t> of </a:t>
            </a:r>
            <a:r>
              <a:rPr lang="fr-FR" sz="2000" dirty="0" err="1"/>
              <a:t>microrheology</a:t>
            </a:r>
            <a:r>
              <a:rPr lang="fr-FR" sz="2000" dirty="0"/>
              <a:t> </a:t>
            </a:r>
            <a:r>
              <a:rPr lang="fr-FR" sz="2000" dirty="0" err="1"/>
              <a:t>parameters</a:t>
            </a:r>
            <a:r>
              <a:rPr lang="fr-FR" sz="2000" dirty="0"/>
              <a:t> to </a:t>
            </a:r>
            <a:r>
              <a:rPr lang="fr-FR" sz="2000" dirty="0" err="1"/>
              <a:t>define</a:t>
            </a:r>
            <a:r>
              <a:rPr lang="fr-FR" sz="2000" dirty="0"/>
              <a:t> a </a:t>
            </a:r>
            <a:r>
              <a:rPr lang="fr-FR" sz="2000" dirty="0" err="1"/>
              <a:t>reference</a:t>
            </a:r>
            <a:r>
              <a:rPr lang="fr-FR" sz="2000" dirty="0"/>
              <a:t> </a:t>
            </a:r>
            <a:r>
              <a:rPr lang="fr-FR" sz="2000" dirty="0" err="1"/>
              <a:t>measurement</a:t>
            </a:r>
            <a:r>
              <a:rPr lang="fr-FR" sz="2000" dirty="0"/>
              <a:t> on normal </a:t>
            </a:r>
            <a:r>
              <a:rPr lang="fr-FR" sz="2000" dirty="0" err="1"/>
              <a:t>clots</a:t>
            </a:r>
            <a:endParaRPr lang="fr-FR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E878C81-618E-FC46-B31F-321400990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53"/>
          <a:stretch/>
        </p:blipFill>
        <p:spPr>
          <a:xfrm>
            <a:off x="217919" y="4081150"/>
            <a:ext cx="3345898" cy="21427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DC86B0-ABBC-9C4E-904B-EC5689713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84" r="51512" b="17182"/>
          <a:stretch/>
        </p:blipFill>
        <p:spPr>
          <a:xfrm>
            <a:off x="0" y="1672024"/>
            <a:ext cx="3259015" cy="2455840"/>
          </a:xfrm>
          <a:prstGeom prst="rect">
            <a:avLst/>
          </a:prstGeom>
        </p:spPr>
      </p:pic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4BE7B269-9857-D64B-BFB4-425A6EEB0697}"/>
              </a:ext>
            </a:extLst>
          </p:cNvPr>
          <p:cNvSpPr txBox="1">
            <a:spLocks/>
          </p:cNvSpPr>
          <p:nvPr/>
        </p:nvSpPr>
        <p:spPr bwMode="auto">
          <a:xfrm>
            <a:off x="3575540" y="2199032"/>
            <a:ext cx="48777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fr-FR" sz="2000" dirty="0" err="1"/>
              <a:t>Choice</a:t>
            </a:r>
            <a:r>
              <a:rPr lang="fr-FR" sz="2000" dirty="0"/>
              <a:t> of </a:t>
            </a:r>
            <a:r>
              <a:rPr lang="fr-FR" sz="2000" dirty="0" err="1"/>
              <a:t>bead</a:t>
            </a:r>
            <a:r>
              <a:rPr lang="fr-FR" sz="2000" dirty="0"/>
              <a:t> </a:t>
            </a:r>
            <a:r>
              <a:rPr lang="fr-FR" sz="2000" dirty="0" err="1"/>
              <a:t>diameter</a:t>
            </a:r>
            <a:r>
              <a:rPr lang="fr-FR" sz="2000" dirty="0"/>
              <a:t>: </a:t>
            </a:r>
            <a:r>
              <a:rPr lang="fr-FR" sz="2000" dirty="0">
                <a:solidFill>
                  <a:srgbClr val="FF0000"/>
                </a:solidFill>
              </a:rPr>
              <a:t>6 µm</a:t>
            </a:r>
            <a:r>
              <a:rPr lang="fr-FR" sz="2000" dirty="0"/>
              <a:t> </a:t>
            </a:r>
          </a:p>
          <a:p>
            <a:pPr marL="0" indent="0" algn="ctr">
              <a:buFontTx/>
              <a:buNone/>
            </a:pPr>
            <a:r>
              <a:rPr lang="fr-FR" sz="2000" dirty="0"/>
              <a:t>=&gt; </a:t>
            </a:r>
            <a:r>
              <a:rPr lang="fr-FR" sz="2000" dirty="0" err="1"/>
              <a:t>less</a:t>
            </a:r>
            <a:r>
              <a:rPr lang="fr-FR" sz="2000" dirty="0"/>
              <a:t> dispersion in the </a:t>
            </a:r>
            <a:r>
              <a:rPr lang="fr-FR" sz="2000" dirty="0" err="1"/>
              <a:t>measurement</a:t>
            </a:r>
            <a:endParaRPr lang="fr-FR" sz="2000" dirty="0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21CF2CAB-73EA-8D4A-AC3F-C750B310A217}"/>
              </a:ext>
            </a:extLst>
          </p:cNvPr>
          <p:cNvSpPr txBox="1">
            <a:spLocks/>
          </p:cNvSpPr>
          <p:nvPr/>
        </p:nvSpPr>
        <p:spPr bwMode="auto">
          <a:xfrm>
            <a:off x="3388457" y="4524206"/>
            <a:ext cx="5251939" cy="13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fr-FR" sz="2000" dirty="0" err="1"/>
              <a:t>Choice</a:t>
            </a:r>
            <a:r>
              <a:rPr lang="fr-FR" sz="2000" dirty="0"/>
              <a:t> of </a:t>
            </a:r>
            <a:r>
              <a:rPr lang="fr-FR" sz="2000" dirty="0" err="1"/>
              <a:t>bead</a:t>
            </a:r>
            <a:r>
              <a:rPr lang="fr-FR" sz="2000" dirty="0"/>
              <a:t> </a:t>
            </a:r>
            <a:r>
              <a:rPr lang="fr-FR" sz="2000" dirty="0" err="1"/>
              <a:t>height</a:t>
            </a:r>
            <a:r>
              <a:rPr lang="fr-FR" sz="2000" dirty="0"/>
              <a:t> </a:t>
            </a:r>
          </a:p>
          <a:p>
            <a:pPr marL="0" indent="0" algn="ctr">
              <a:buFontTx/>
              <a:buNone/>
            </a:pPr>
            <a:r>
              <a:rPr lang="fr-FR" sz="2000" dirty="0"/>
              <a:t>(distance to </a:t>
            </a:r>
            <a:r>
              <a:rPr lang="fr-FR" sz="2000" dirty="0" err="1"/>
              <a:t>coverslip</a:t>
            </a:r>
            <a:r>
              <a:rPr lang="fr-FR" sz="2000" dirty="0"/>
              <a:t>): </a:t>
            </a:r>
            <a:r>
              <a:rPr lang="fr-FR" sz="2000" dirty="0">
                <a:solidFill>
                  <a:srgbClr val="FF0000"/>
                </a:solidFill>
              </a:rPr>
              <a:t>40 to 60µm</a:t>
            </a:r>
          </a:p>
          <a:p>
            <a:pPr marL="0" indent="0" algn="ctr">
              <a:buFontTx/>
              <a:buNone/>
            </a:pPr>
            <a:r>
              <a:rPr lang="fr-FR" sz="2000" dirty="0"/>
              <a:t> =&gt; </a:t>
            </a:r>
            <a:r>
              <a:rPr lang="fr-FR" sz="2000" dirty="0" err="1"/>
              <a:t>less</a:t>
            </a:r>
            <a:r>
              <a:rPr lang="fr-FR" sz="2000" dirty="0"/>
              <a:t> variation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height</a:t>
            </a:r>
            <a:endParaRPr lang="fr-FR" sz="2000" dirty="0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EA3ACD28-7697-594A-AEA6-7B6F7CDF405F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230867" y="4994988"/>
            <a:ext cx="867290" cy="38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fr-FR" sz="1400" dirty="0"/>
              <a:t>@30Hz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1309D4D4-13A8-BE43-9177-28108E718C02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1026459" y="2334625"/>
            <a:ext cx="2624483" cy="2529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A32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fr-FR" sz="1200" dirty="0"/>
              <a:t>Storage </a:t>
            </a:r>
            <a:r>
              <a:rPr lang="fr-FR" sz="1200" dirty="0" err="1"/>
              <a:t>modulus</a:t>
            </a:r>
            <a:r>
              <a:rPr lang="fr-FR" sz="1200" dirty="0"/>
              <a:t> @100Hz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ABCF701-C6B2-C847-BF34-5B02BCB548CA}"/>
              </a:ext>
            </a:extLst>
          </p:cNvPr>
          <p:cNvSpPr/>
          <p:nvPr/>
        </p:nvSpPr>
        <p:spPr bwMode="auto">
          <a:xfrm>
            <a:off x="1714987" y="5644507"/>
            <a:ext cx="562708" cy="40259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336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6973D-DAD9-BD4F-84EC-8E356FEE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262" y="26988"/>
            <a:ext cx="7887188" cy="685800"/>
          </a:xfrm>
        </p:spPr>
        <p:txBody>
          <a:bodyPr/>
          <a:lstStyle/>
          <a:p>
            <a:r>
              <a:rPr lang="fr-FR" dirty="0" err="1"/>
              <a:t>Confocal</a:t>
            </a:r>
            <a:r>
              <a:rPr lang="fr-FR" dirty="0"/>
              <a:t> </a:t>
            </a:r>
            <a:r>
              <a:rPr lang="fr-FR" dirty="0" err="1"/>
              <a:t>imaging</a:t>
            </a:r>
            <a:r>
              <a:rPr lang="fr-FR" dirty="0"/>
              <a:t> of </a:t>
            </a:r>
            <a:r>
              <a:rPr lang="fr-FR" dirty="0" err="1"/>
              <a:t>fibrin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A8A40A-B96D-EB41-AC49-C51D961BDD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9" y="872515"/>
            <a:ext cx="9043866" cy="685800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 err="1"/>
              <a:t>Correlation</a:t>
            </a:r>
            <a:r>
              <a:rPr lang="fr-FR" sz="2000" dirty="0"/>
              <a:t> of </a:t>
            </a:r>
            <a:r>
              <a:rPr lang="fr-FR" sz="2000" dirty="0" err="1"/>
              <a:t>mechanical</a:t>
            </a:r>
            <a:r>
              <a:rPr lang="fr-FR" sz="2000" dirty="0"/>
              <a:t> </a:t>
            </a:r>
            <a:r>
              <a:rPr lang="fr-FR" sz="2000" dirty="0" err="1"/>
              <a:t>measurements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confocal</a:t>
            </a:r>
            <a:r>
              <a:rPr lang="fr-FR" sz="2000" dirty="0"/>
              <a:t> images of </a:t>
            </a:r>
            <a:r>
              <a:rPr lang="fr-FR" sz="2000" dirty="0" err="1"/>
              <a:t>fibrin</a:t>
            </a:r>
            <a:r>
              <a:rPr lang="fr-FR" sz="2000" dirty="0"/>
              <a:t> network (</a:t>
            </a:r>
            <a:r>
              <a:rPr lang="fr-FR" sz="2000" dirty="0" err="1"/>
              <a:t>fibrinogen</a:t>
            </a:r>
            <a:r>
              <a:rPr lang="fr-FR" sz="2000" dirty="0"/>
              <a:t> </a:t>
            </a:r>
            <a:r>
              <a:rPr lang="fr-FR" sz="2000" dirty="0" err="1"/>
              <a:t>labeled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Alexa488)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D6F4D5-6A4B-E34F-B3D5-4CAB7D40F1AA}"/>
              </a:ext>
            </a:extLst>
          </p:cNvPr>
          <p:cNvSpPr/>
          <p:nvPr/>
        </p:nvSpPr>
        <p:spPr>
          <a:xfrm>
            <a:off x="-84992" y="5553433"/>
            <a:ext cx="36019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Confocal</a:t>
            </a:r>
            <a:r>
              <a:rPr lang="fr-FR" dirty="0"/>
              <a:t> image of a </a:t>
            </a:r>
            <a:r>
              <a:rPr lang="fr-FR" dirty="0" err="1"/>
              <a:t>fibrin</a:t>
            </a:r>
            <a:r>
              <a:rPr lang="fr-FR" dirty="0"/>
              <a:t> network.</a:t>
            </a:r>
          </a:p>
          <a:p>
            <a:pPr algn="ctr"/>
            <a:r>
              <a:rPr lang="fr-FR" dirty="0"/>
              <a:t>Control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human</a:t>
            </a:r>
            <a:r>
              <a:rPr lang="fr-FR" dirty="0"/>
              <a:t> pool. FVIII=100%</a:t>
            </a:r>
          </a:p>
          <a:p>
            <a:pPr algn="ctr"/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bar 25µm. Zoom on an area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bead</a:t>
            </a:r>
            <a:r>
              <a:rPr lang="fr-FR" dirty="0"/>
              <a:t> (</a:t>
            </a:r>
            <a:r>
              <a:rPr lang="fr-FR" dirty="0" err="1"/>
              <a:t>scale</a:t>
            </a:r>
            <a:r>
              <a:rPr lang="fr-FR" dirty="0"/>
              <a:t> bar 10µm).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50A6B21-525D-7E46-9243-A24E44507B57}"/>
              </a:ext>
            </a:extLst>
          </p:cNvPr>
          <p:cNvSpPr>
            <a:spLocks noGrp="1"/>
          </p:cNvSpPr>
          <p:nvPr/>
        </p:nvSpPr>
        <p:spPr>
          <a:xfrm>
            <a:off x="3688018" y="5663886"/>
            <a:ext cx="5039230" cy="6431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fr-FR"/>
            </a:defPPr>
            <a:lvl1pPr marL="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995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991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9986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982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7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9973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9968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9964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of </a:t>
            </a:r>
            <a:r>
              <a:rPr lang="fr-F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confocal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images: </a:t>
            </a:r>
          </a:p>
          <a:p>
            <a:pPr algn="ctr"/>
            <a:r>
              <a:rPr lang="fr-F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endParaRPr lang="fr-F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1E4C8A-B996-B842-8B5F-AD8DCF8FC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10981" r="74446"/>
          <a:stretch/>
        </p:blipFill>
        <p:spPr>
          <a:xfrm>
            <a:off x="227133" y="1558315"/>
            <a:ext cx="2589118" cy="4083598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12BA2A2-271C-A142-B623-9D13308ED3AE}"/>
              </a:ext>
            </a:extLst>
          </p:cNvPr>
          <p:cNvCxnSpPr>
            <a:cxnSpLocks/>
          </p:cNvCxnSpPr>
          <p:nvPr/>
        </p:nvCxnSpPr>
        <p:spPr bwMode="auto">
          <a:xfrm flipH="1">
            <a:off x="691663" y="2358049"/>
            <a:ext cx="901834" cy="20029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168CA75-5431-474D-A04F-C442BB14A256}"/>
              </a:ext>
            </a:extLst>
          </p:cNvPr>
          <p:cNvCxnSpPr>
            <a:cxnSpLocks/>
          </p:cNvCxnSpPr>
          <p:nvPr/>
        </p:nvCxnSpPr>
        <p:spPr bwMode="auto">
          <a:xfrm flipH="1">
            <a:off x="2297723" y="2295521"/>
            <a:ext cx="150091" cy="20654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98B2C-F2ED-FE4A-813A-BA748D0FA733}"/>
              </a:ext>
            </a:extLst>
          </p:cNvPr>
          <p:cNvSpPr/>
          <p:nvPr/>
        </p:nvSpPr>
        <p:spPr bwMode="auto">
          <a:xfrm>
            <a:off x="691663" y="4360985"/>
            <a:ext cx="1606060" cy="12079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F863D456-42FC-5147-995B-D6D4227499CA}"/>
              </a:ext>
            </a:extLst>
          </p:cNvPr>
          <p:cNvSpPr>
            <a:spLocks noGrp="1"/>
          </p:cNvSpPr>
          <p:nvPr/>
        </p:nvSpPr>
        <p:spPr>
          <a:xfrm>
            <a:off x="4276388" y="4680764"/>
            <a:ext cx="3862490" cy="576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fr-FR"/>
            </a:defPPr>
            <a:lvl1pPr marL="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995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991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9986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982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7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9973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9968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9964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 err="1"/>
              <a:t>Example</a:t>
            </a:r>
            <a:r>
              <a:rPr lang="fr-FR" sz="1600" dirty="0"/>
              <a:t> of </a:t>
            </a:r>
            <a:r>
              <a:rPr lang="fr-FR" sz="1600" dirty="0" err="1"/>
              <a:t>confocal</a:t>
            </a:r>
            <a:r>
              <a:rPr lang="fr-FR" sz="1600" dirty="0"/>
              <a:t> image of a looser </a:t>
            </a:r>
            <a:r>
              <a:rPr lang="fr-FR" sz="1600" dirty="0" err="1"/>
              <a:t>fibrin</a:t>
            </a:r>
            <a:r>
              <a:rPr lang="fr-FR" sz="1600" dirty="0"/>
              <a:t> network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8625453-69AB-B545-A756-485E86DE4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841" y="1544891"/>
            <a:ext cx="2641584" cy="264158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C9C3764-9DA1-1C4A-A035-7CCD9A98F02A}"/>
              </a:ext>
            </a:extLst>
          </p:cNvPr>
          <p:cNvSpPr txBox="1"/>
          <p:nvPr/>
        </p:nvSpPr>
        <p:spPr>
          <a:xfrm>
            <a:off x="5378720" y="4186475"/>
            <a:ext cx="165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/>
              <a:t>Hemophilic</a:t>
            </a:r>
            <a:r>
              <a:rPr lang="fr-FR" sz="1400" dirty="0"/>
              <a:t> patient</a:t>
            </a:r>
          </a:p>
          <a:p>
            <a:pPr algn="ctr"/>
            <a:r>
              <a:rPr lang="fr-FR" sz="1400" dirty="0"/>
              <a:t>FVIII=1,1%</a:t>
            </a:r>
          </a:p>
        </p:txBody>
      </p:sp>
    </p:spTree>
    <p:extLst>
      <p:ext uri="{BB962C8B-B14F-4D97-AF65-F5344CB8AC3E}">
        <p14:creationId xmlns:p14="http://schemas.microsoft.com/office/powerpoint/2010/main" val="255115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/>
              <a:t>Characterization</a:t>
            </a:r>
            <a:r>
              <a:rPr lang="fr-FR" sz="2400" dirty="0"/>
              <a:t> of </a:t>
            </a:r>
            <a:r>
              <a:rPr lang="fr-FR" sz="2400" dirty="0" err="1"/>
              <a:t>induced</a:t>
            </a:r>
            <a:r>
              <a:rPr lang="fr-FR" sz="2400" dirty="0"/>
              <a:t> </a:t>
            </a:r>
            <a:r>
              <a:rPr lang="fr-FR" sz="2400" dirty="0" err="1"/>
              <a:t>hypercoagulability</a:t>
            </a:r>
            <a:endParaRPr lang="fr-FR" sz="2400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8B5B758-9D7B-E746-8881-5B313EB622C0}"/>
              </a:ext>
            </a:extLst>
          </p:cNvPr>
          <p:cNvSpPr>
            <a:spLocks noGrp="1"/>
          </p:cNvSpPr>
          <p:nvPr/>
        </p:nvSpPr>
        <p:spPr>
          <a:xfrm>
            <a:off x="3727130" y="5865151"/>
            <a:ext cx="4924501" cy="11759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fr-FR"/>
            </a:defPPr>
            <a:lvl1pPr marL="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995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991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9986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982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7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9973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9968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9964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rgbClr val="FF0000"/>
                </a:solidFill>
              </a:rPr>
              <a:t>Blood </a:t>
            </a:r>
            <a:r>
              <a:rPr lang="fr-FR" sz="1600" dirty="0" err="1">
                <a:solidFill>
                  <a:srgbClr val="FF0000"/>
                </a:solidFill>
              </a:rPr>
              <a:t>clots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supplemented</a:t>
            </a:r>
            <a:r>
              <a:rPr lang="fr-FR" sz="1600" dirty="0">
                <a:solidFill>
                  <a:srgbClr val="FF0000"/>
                </a:solidFill>
              </a:rPr>
              <a:t> at 400% </a:t>
            </a:r>
            <a:r>
              <a:rPr lang="fr-FR" sz="1600" dirty="0" err="1">
                <a:solidFill>
                  <a:srgbClr val="FF0000"/>
                </a:solidFill>
              </a:rPr>
              <a:t>with</a:t>
            </a:r>
            <a:r>
              <a:rPr lang="fr-FR" sz="1600" dirty="0">
                <a:solidFill>
                  <a:srgbClr val="FF0000"/>
                </a:solidFill>
              </a:rPr>
              <a:t> one </a:t>
            </a:r>
            <a:r>
              <a:rPr lang="fr-FR" sz="1600" dirty="0" err="1">
                <a:solidFill>
                  <a:srgbClr val="FF0000"/>
                </a:solidFill>
              </a:rPr>
              <a:t>specific</a:t>
            </a:r>
            <a:r>
              <a:rPr lang="fr-FR" sz="1600" dirty="0">
                <a:solidFill>
                  <a:srgbClr val="FF0000"/>
                </a:solidFill>
              </a:rPr>
              <a:t> coagulation factor (Factor VIII) are more </a:t>
            </a:r>
            <a:r>
              <a:rPr lang="fr-FR" sz="1600" dirty="0" err="1">
                <a:solidFill>
                  <a:srgbClr val="FF0000"/>
                </a:solidFill>
              </a:rPr>
              <a:t>rigid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than</a:t>
            </a:r>
            <a:r>
              <a:rPr lang="fr-FR" sz="1600" dirty="0">
                <a:solidFill>
                  <a:srgbClr val="FF0000"/>
                </a:solidFill>
              </a:rPr>
              <a:t> control </a:t>
            </a:r>
            <a:r>
              <a:rPr lang="fr-FR" sz="1600" dirty="0" err="1">
                <a:solidFill>
                  <a:srgbClr val="FF0000"/>
                </a:solidFill>
              </a:rPr>
              <a:t>clots</a:t>
            </a:r>
            <a:endParaRPr lang="fr-FR" sz="1600" dirty="0">
              <a:solidFill>
                <a:srgbClr val="FF0000"/>
              </a:solidFill>
            </a:endParaRPr>
          </a:p>
          <a:p>
            <a:pPr algn="ctr"/>
            <a:endParaRPr lang="fr-FR" sz="1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DEAA798-497F-3D40-BFED-26314FA139A5}"/>
              </a:ext>
            </a:extLst>
          </p:cNvPr>
          <p:cNvSpPr txBox="1"/>
          <p:nvPr/>
        </p:nvSpPr>
        <p:spPr>
          <a:xfrm>
            <a:off x="196285" y="6387555"/>
            <a:ext cx="2335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 point=1 clot (4 beads)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862AF99-52BE-CD44-BA72-D82AD9A87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285" y="992849"/>
            <a:ext cx="4606290" cy="20802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88611A0A-744C-2D49-89E1-75FF5B48693D}"/>
              </a:ext>
            </a:extLst>
          </p:cNvPr>
          <p:cNvSpPr>
            <a:spLocks noGrp="1"/>
          </p:cNvSpPr>
          <p:nvPr/>
        </p:nvSpPr>
        <p:spPr>
          <a:xfrm>
            <a:off x="5280100" y="1001534"/>
            <a:ext cx="3788492" cy="11759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fr-FR"/>
            </a:defPPr>
            <a:lvl1pPr marL="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995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991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9986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982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7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9973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9968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9964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Blood </a:t>
            </a:r>
            <a:r>
              <a:rPr lang="fr-FR" sz="1600" dirty="0" err="1"/>
              <a:t>clots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10% more </a:t>
            </a:r>
            <a:r>
              <a:rPr lang="fr-FR" sz="1600" dirty="0" err="1"/>
              <a:t>fibrinogen</a:t>
            </a:r>
            <a:r>
              <a:rPr lang="fr-FR" sz="1600" dirty="0"/>
              <a:t> are more </a:t>
            </a:r>
            <a:r>
              <a:rPr lang="fr-FR" sz="1600" dirty="0" err="1"/>
              <a:t>rigid</a:t>
            </a:r>
            <a:r>
              <a:rPr lang="fr-FR" sz="1600" dirty="0"/>
              <a:t> </a:t>
            </a:r>
            <a:r>
              <a:rPr lang="fr-FR" sz="1600" dirty="0" err="1"/>
              <a:t>than</a:t>
            </a:r>
            <a:r>
              <a:rPr lang="fr-FR" sz="1600" dirty="0"/>
              <a:t> control </a:t>
            </a:r>
            <a:r>
              <a:rPr lang="fr-FR" sz="1600" dirty="0" err="1"/>
              <a:t>clots</a:t>
            </a:r>
            <a:endParaRPr lang="fr-FR" sz="1600" dirty="0"/>
          </a:p>
          <a:p>
            <a:pPr algn="ctr"/>
            <a:endParaRPr lang="fr-FR" sz="16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BF3EFFD-C74D-CE41-94F9-F264ADE24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013" y="3183893"/>
            <a:ext cx="6140196" cy="278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C46148-C39F-534D-BE15-09B2E8E2429F}"/>
              </a:ext>
            </a:extLst>
          </p:cNvPr>
          <p:cNvSpPr/>
          <p:nvPr/>
        </p:nvSpPr>
        <p:spPr bwMode="auto">
          <a:xfrm>
            <a:off x="196285" y="882065"/>
            <a:ext cx="1573900" cy="23018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5B75C1-1891-0146-B38C-6FB176B05E5A}"/>
              </a:ext>
            </a:extLst>
          </p:cNvPr>
          <p:cNvSpPr/>
          <p:nvPr/>
        </p:nvSpPr>
        <p:spPr bwMode="auto">
          <a:xfrm>
            <a:off x="2678012" y="3183893"/>
            <a:ext cx="1893987" cy="278917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936B6D50-D13F-3440-A297-6DFC2EF6723D}"/>
              </a:ext>
            </a:extLst>
          </p:cNvPr>
          <p:cNvSpPr>
            <a:spLocks noGrp="1"/>
          </p:cNvSpPr>
          <p:nvPr/>
        </p:nvSpPr>
        <p:spPr>
          <a:xfrm>
            <a:off x="495497" y="3665198"/>
            <a:ext cx="1737471" cy="11759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fr-FR"/>
            </a:defPPr>
            <a:lvl1pPr marL="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995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991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9986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982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7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9973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9968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9964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 err="1">
                <a:solidFill>
                  <a:srgbClr val="FF0000"/>
                </a:solidFill>
              </a:rPr>
              <a:t>Microrheology</a:t>
            </a:r>
            <a:r>
              <a:rPr lang="fr-FR" sz="1600" dirty="0"/>
              <a:t> </a:t>
            </a:r>
            <a:r>
              <a:rPr lang="fr-FR" sz="1600" dirty="0" err="1">
                <a:solidFill>
                  <a:srgbClr val="FF0000"/>
                </a:solidFill>
              </a:rPr>
              <a:t>measurements</a:t>
            </a:r>
            <a:endParaRPr lang="fr-FR" sz="1600" dirty="0">
              <a:solidFill>
                <a:srgbClr val="FF0000"/>
              </a:solidFill>
            </a:endParaRPr>
          </a:p>
          <a:p>
            <a:pPr algn="ctr"/>
            <a:endParaRPr lang="fr-FR" sz="1600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E814040-8D30-AC40-8087-A7314E4579EB}"/>
              </a:ext>
            </a:extLst>
          </p:cNvPr>
          <p:cNvCxnSpPr>
            <a:endCxn id="11" idx="2"/>
          </p:cNvCxnSpPr>
          <p:nvPr/>
        </p:nvCxnSpPr>
        <p:spPr bwMode="auto">
          <a:xfrm flipH="1" flipV="1">
            <a:off x="983235" y="3183893"/>
            <a:ext cx="83565" cy="81367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21B5EEE-A76A-DE4F-9C23-444F7D31CE7E}"/>
              </a:ext>
            </a:extLst>
          </p:cNvPr>
          <p:cNvCxnSpPr>
            <a:cxnSpLocks/>
          </p:cNvCxnSpPr>
          <p:nvPr/>
        </p:nvCxnSpPr>
        <p:spPr bwMode="auto">
          <a:xfrm>
            <a:off x="2191187" y="4404407"/>
            <a:ext cx="445042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49F816A-ABB7-844C-9DFC-71696F8BFC20}"/>
              </a:ext>
            </a:extLst>
          </p:cNvPr>
          <p:cNvSpPr/>
          <p:nvPr/>
        </p:nvSpPr>
        <p:spPr bwMode="auto">
          <a:xfrm>
            <a:off x="1891062" y="882064"/>
            <a:ext cx="3268161" cy="2217189"/>
          </a:xfrm>
          <a:prstGeom prst="rect">
            <a:avLst/>
          </a:prstGeom>
          <a:noFill/>
          <a:ln w="19050" cap="flat" cmpd="sng" algn="ctr">
            <a:solidFill>
              <a:srgbClr val="2C69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E3567232-E438-6841-98C2-B85D66DB9790}"/>
              </a:ext>
            </a:extLst>
          </p:cNvPr>
          <p:cNvSpPr>
            <a:spLocks noGrp="1"/>
          </p:cNvSpPr>
          <p:nvPr/>
        </p:nvSpPr>
        <p:spPr>
          <a:xfrm>
            <a:off x="5403934" y="2132354"/>
            <a:ext cx="1737471" cy="6330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fr-FR"/>
            </a:defPPr>
            <a:lvl1pPr marL="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995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991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9986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982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7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9973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9968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9964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rgbClr val="2C69C3"/>
                </a:solidFill>
              </a:rPr>
              <a:t>structural  </a:t>
            </a:r>
            <a:r>
              <a:rPr lang="fr-FR" sz="1600" dirty="0" err="1">
                <a:solidFill>
                  <a:srgbClr val="2C69C3"/>
                </a:solidFill>
              </a:rPr>
              <a:t>imaging</a:t>
            </a:r>
            <a:endParaRPr lang="fr-FR" sz="1600" dirty="0">
              <a:solidFill>
                <a:srgbClr val="2C69C3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FF8089-81A2-2240-8907-F56C08C41E46}"/>
              </a:ext>
            </a:extLst>
          </p:cNvPr>
          <p:cNvSpPr/>
          <p:nvPr/>
        </p:nvSpPr>
        <p:spPr bwMode="auto">
          <a:xfrm>
            <a:off x="4892604" y="3188463"/>
            <a:ext cx="4087273" cy="2784604"/>
          </a:xfrm>
          <a:prstGeom prst="rect">
            <a:avLst/>
          </a:prstGeom>
          <a:noFill/>
          <a:ln w="19050" cap="flat" cmpd="sng" algn="ctr">
            <a:solidFill>
              <a:srgbClr val="2C69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22ED03C-A0C7-4746-84EF-4707B80C6B9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76401" y="2358572"/>
            <a:ext cx="571710" cy="2837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2C69C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ED5DFE0-92F3-1448-9D8C-9018119E3C0D}"/>
              </a:ext>
            </a:extLst>
          </p:cNvPr>
          <p:cNvCxnSpPr>
            <a:cxnSpLocks/>
          </p:cNvCxnSpPr>
          <p:nvPr/>
        </p:nvCxnSpPr>
        <p:spPr bwMode="auto">
          <a:xfrm>
            <a:off x="6272669" y="2750562"/>
            <a:ext cx="1" cy="322547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2C69C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311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BDBE8D-FF63-4E45-9BFB-DE4A3BF2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661FECF-9DAA-7447-8320-5A2BD57AF1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026" y="885167"/>
            <a:ext cx="8640121" cy="9228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fr-FR"/>
            </a:defPPr>
            <a:lvl1pPr marL="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995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991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9986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982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7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9973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99685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99640" algn="l" defTabSz="4399910" rtl="0" eaLnBrk="1" latinLnBrk="0" hangingPunct="1"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fr-FR" sz="2400" dirty="0">
                <a:solidFill>
                  <a:srgbClr val="FF0000"/>
                </a:solidFill>
              </a:rPr>
              <a:t>→ </a:t>
            </a:r>
            <a:r>
              <a:rPr lang="fr-FR" sz="2400" dirty="0" err="1">
                <a:solidFill>
                  <a:srgbClr val="FF0000"/>
                </a:solidFill>
              </a:rPr>
              <a:t>Characterize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blood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clots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from</a:t>
            </a:r>
            <a:r>
              <a:rPr lang="fr-FR" sz="2400" dirty="0">
                <a:solidFill>
                  <a:srgbClr val="FF0000"/>
                </a:solidFill>
              </a:rPr>
              <a:t> patients </a:t>
            </a:r>
            <a:r>
              <a:rPr lang="fr-FR" sz="2400" dirty="0" err="1">
                <a:solidFill>
                  <a:srgbClr val="FF0000"/>
                </a:solidFill>
              </a:rPr>
              <a:t>with</a:t>
            </a:r>
            <a:r>
              <a:rPr lang="fr-FR" sz="2400" dirty="0">
                <a:solidFill>
                  <a:srgbClr val="FF0000"/>
                </a:solidFill>
              </a:rPr>
              <a:t> coagulation </a:t>
            </a:r>
            <a:r>
              <a:rPr lang="fr-FR" sz="2400" dirty="0" err="1">
                <a:solidFill>
                  <a:srgbClr val="FF0000"/>
                </a:solidFill>
              </a:rPr>
              <a:t>pathology</a:t>
            </a:r>
            <a:r>
              <a:rPr lang="fr-FR" sz="2400" dirty="0">
                <a:solidFill>
                  <a:srgbClr val="FF0000"/>
                </a:solidFill>
              </a:rPr>
              <a:t> (</a:t>
            </a:r>
            <a:r>
              <a:rPr lang="fr-FR" sz="2400" dirty="0" err="1">
                <a:solidFill>
                  <a:srgbClr val="FF0000"/>
                </a:solidFill>
              </a:rPr>
              <a:t>thrombotic</a:t>
            </a:r>
            <a:r>
              <a:rPr lang="fr-FR" sz="2400" dirty="0">
                <a:solidFill>
                  <a:srgbClr val="FF0000"/>
                </a:solidFill>
              </a:rPr>
              <a:t> or </a:t>
            </a:r>
            <a:r>
              <a:rPr lang="fr-FR" sz="2400" dirty="0" err="1">
                <a:solidFill>
                  <a:srgbClr val="FF0000"/>
                </a:solidFill>
              </a:rPr>
              <a:t>hemophilic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6D865ED-4AF1-B342-85F8-1137BD40EC67}"/>
              </a:ext>
            </a:extLst>
          </p:cNvPr>
          <p:cNvGrpSpPr/>
          <p:nvPr/>
        </p:nvGrpSpPr>
        <p:grpSpPr>
          <a:xfrm>
            <a:off x="1125268" y="1859381"/>
            <a:ext cx="7397341" cy="3513036"/>
            <a:chOff x="1334455" y="850444"/>
            <a:chExt cx="9863121" cy="4684048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AFB1D90C-81B8-D648-A672-CB347749B0E3}"/>
                </a:ext>
              </a:extLst>
            </p:cNvPr>
            <p:cNvGrpSpPr/>
            <p:nvPr/>
          </p:nvGrpSpPr>
          <p:grpSpPr>
            <a:xfrm>
              <a:off x="1334455" y="850444"/>
              <a:ext cx="9863121" cy="4684048"/>
              <a:chOff x="1334455" y="801701"/>
              <a:chExt cx="9863121" cy="4684048"/>
            </a:xfrm>
          </p:grpSpPr>
          <p:pic>
            <p:nvPicPr>
              <p:cNvPr id="22" name="Image 21" descr="Une image contenant objet, microscope&#10;&#10;Description générée automatiquement">
                <a:extLst>
                  <a:ext uri="{FF2B5EF4-FFF2-40B4-BE49-F238E27FC236}">
                    <a16:creationId xmlns:a16="http://schemas.microsoft.com/office/drawing/2014/main" id="{7D28F8CB-911B-B04B-A4C3-BAB32ED34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01155" y="801701"/>
                <a:ext cx="4684048" cy="4684048"/>
              </a:xfrm>
              <a:prstGeom prst="rect">
                <a:avLst/>
              </a:prstGeom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688A96D8-972A-BF43-96BD-176C80C14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4064" y="2938778"/>
                <a:ext cx="1445997" cy="393633"/>
              </a:xfrm>
              <a:prstGeom prst="rect">
                <a:avLst/>
              </a:prstGeom>
            </p:spPr>
          </p:pic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15C3DA4D-5111-5E42-85A7-06B37E0A1E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90385" y="4111117"/>
                <a:ext cx="2035093" cy="13447"/>
              </a:xfrm>
              <a:prstGeom prst="line">
                <a:avLst/>
              </a:prstGeom>
              <a:ln w="38100" cap="sq">
                <a:solidFill>
                  <a:srgbClr val="FF00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36C92571-BD8B-E940-80E4-D57C98EB90D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627942" y="3984103"/>
                <a:ext cx="288000" cy="2880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328FEAE-49C0-784C-8815-400A22A452C7}"/>
                  </a:ext>
                </a:extLst>
              </p:cNvPr>
              <p:cNvSpPr txBox="1"/>
              <p:nvPr/>
            </p:nvSpPr>
            <p:spPr>
              <a:xfrm>
                <a:off x="8123236" y="2540769"/>
                <a:ext cx="3074340" cy="738664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500" b="1" dirty="0"/>
                  <a:t>Blood </a:t>
                </a:r>
                <a:r>
                  <a:rPr lang="fr-FR" sz="1500" b="1" dirty="0" err="1"/>
                  <a:t>clot</a:t>
                </a:r>
                <a:r>
                  <a:rPr lang="fr-FR" sz="1500" b="1" dirty="0"/>
                  <a:t> </a:t>
                </a:r>
                <a:r>
                  <a:rPr lang="fr-FR" sz="1500" b="1" dirty="0" err="1"/>
                  <a:t>containing</a:t>
                </a:r>
                <a:r>
                  <a:rPr lang="fr-FR" sz="1500" b="1" dirty="0"/>
                  <a:t> </a:t>
                </a:r>
                <a:r>
                  <a:rPr lang="fr-FR" sz="1500" b="1" dirty="0" err="1"/>
                  <a:t>microbeads</a:t>
                </a:r>
                <a:endParaRPr lang="fr-FR" sz="1500" b="1" dirty="0"/>
              </a:p>
            </p:txBody>
          </p:sp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7C0E730E-B30B-7744-A144-21AB018495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3892" b="38913"/>
              <a:stretch/>
            </p:blipFill>
            <p:spPr>
              <a:xfrm>
                <a:off x="5575082" y="3304121"/>
                <a:ext cx="383411" cy="403157"/>
              </a:xfrm>
              <a:prstGeom prst="rect">
                <a:avLst/>
              </a:prstGeom>
            </p:spPr>
          </p:pic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38B388F-B907-CE47-BEB8-53E528BF0BB6}"/>
                  </a:ext>
                </a:extLst>
              </p:cNvPr>
              <p:cNvSpPr txBox="1"/>
              <p:nvPr/>
            </p:nvSpPr>
            <p:spPr>
              <a:xfrm>
                <a:off x="2621583" y="3749052"/>
                <a:ext cx="1043140" cy="73866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500" b="1" dirty="0"/>
                  <a:t>DIODE LASER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93D3684-0CEA-A345-A07B-07F3F03D4E8A}"/>
                  </a:ext>
                </a:extLst>
              </p:cNvPr>
              <p:cNvSpPr txBox="1"/>
              <p:nvPr/>
            </p:nvSpPr>
            <p:spPr>
              <a:xfrm>
                <a:off x="1334455" y="2478257"/>
                <a:ext cx="2751089" cy="738664"/>
              </a:xfrm>
              <a:prstGeom prst="rect">
                <a:avLst/>
              </a:prstGeom>
              <a:noFill/>
              <a:ln w="25400">
                <a:solidFill>
                  <a:srgbClr val="A9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500" b="1" dirty="0" err="1"/>
                  <a:t>Brownian</a:t>
                </a:r>
                <a:r>
                  <a:rPr lang="fr-FR" sz="1500" b="1" dirty="0"/>
                  <a:t> motion </a:t>
                </a:r>
                <a:r>
                  <a:rPr lang="fr-FR" sz="1500" b="1" dirty="0" err="1"/>
                  <a:t>detection</a:t>
                </a:r>
                <a:endParaRPr lang="fr-FR" sz="1500" dirty="0"/>
              </a:p>
            </p:txBody>
          </p: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741C1DB8-8DFC-AA46-A06E-5242ACB35C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3651" y="2675018"/>
                <a:ext cx="288000" cy="28800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E8735543-70F2-6D4E-9D42-410C1F407E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0413" y="3980564"/>
                <a:ext cx="288000" cy="288000"/>
              </a:xfrm>
              <a:prstGeom prst="line">
                <a:avLst/>
              </a:prstGeom>
              <a:ln w="95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A34723EA-AB22-7A49-B4EF-A43233F1F3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52619" y="3007829"/>
                <a:ext cx="2884972" cy="1915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C37CB5A9-99C0-B049-8CDE-F715CDB913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2206" y="3185467"/>
                <a:ext cx="11394" cy="92565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E331DDB6-722A-794E-A5B3-D1F5EAD7A2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13678" y="4332501"/>
                <a:ext cx="279602" cy="3079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Parallélogramme 17">
              <a:extLst>
                <a:ext uri="{FF2B5EF4-FFF2-40B4-BE49-F238E27FC236}">
                  <a16:creationId xmlns:a16="http://schemas.microsoft.com/office/drawing/2014/main" id="{63BA2860-45C6-B045-9131-98FCF36246ED}"/>
                </a:ext>
              </a:extLst>
            </p:cNvPr>
            <p:cNvSpPr/>
            <p:nvPr/>
          </p:nvSpPr>
          <p:spPr>
            <a:xfrm rot="18943274">
              <a:off x="6316405" y="3137977"/>
              <a:ext cx="260543" cy="69091"/>
            </a:xfrm>
            <a:prstGeom prst="parallelogram">
              <a:avLst>
                <a:gd name="adj" fmla="val 64936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6F64F1-6418-8041-9DB2-62FAED280E05}"/>
                </a:ext>
              </a:extLst>
            </p:cNvPr>
            <p:cNvSpPr/>
            <p:nvPr/>
          </p:nvSpPr>
          <p:spPr>
            <a:xfrm>
              <a:off x="6099821" y="3182357"/>
              <a:ext cx="276802" cy="104841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0" name="Parallélogramme 19">
              <a:extLst>
                <a:ext uri="{FF2B5EF4-FFF2-40B4-BE49-F238E27FC236}">
                  <a16:creationId xmlns:a16="http://schemas.microsoft.com/office/drawing/2014/main" id="{923C43FB-6878-2446-A9CF-B89A7AB07153}"/>
                </a:ext>
              </a:extLst>
            </p:cNvPr>
            <p:cNvSpPr/>
            <p:nvPr/>
          </p:nvSpPr>
          <p:spPr>
            <a:xfrm rot="18943274">
              <a:off x="5446510" y="3189691"/>
              <a:ext cx="78684" cy="70331"/>
            </a:xfrm>
            <a:prstGeom prst="parallelogram">
              <a:avLst>
                <a:gd name="adj" fmla="val 64936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68EAD0-2A52-4944-B826-835A55D8B338}"/>
                </a:ext>
              </a:extLst>
            </p:cNvPr>
            <p:cNvSpPr/>
            <p:nvPr/>
          </p:nvSpPr>
          <p:spPr>
            <a:xfrm>
              <a:off x="5119640" y="3178284"/>
              <a:ext cx="356041" cy="104841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D8A5700-0FF2-2346-BE69-F01FAB2F0477}"/>
              </a:ext>
            </a:extLst>
          </p:cNvPr>
          <p:cNvCxnSpPr>
            <a:cxnSpLocks/>
          </p:cNvCxnSpPr>
          <p:nvPr/>
        </p:nvCxnSpPr>
        <p:spPr>
          <a:xfrm flipV="1">
            <a:off x="3383362" y="3381156"/>
            <a:ext cx="5462" cy="771365"/>
          </a:xfrm>
          <a:prstGeom prst="line">
            <a:avLst/>
          </a:prstGeom>
          <a:ln w="38100" cap="sq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696E438-40E5-D14F-B310-39961390430D}"/>
              </a:ext>
            </a:extLst>
          </p:cNvPr>
          <p:cNvCxnSpPr>
            <a:cxnSpLocks/>
          </p:cNvCxnSpPr>
          <p:nvPr/>
        </p:nvCxnSpPr>
        <p:spPr>
          <a:xfrm flipV="1">
            <a:off x="3375479" y="3774528"/>
            <a:ext cx="21229" cy="549802"/>
          </a:xfrm>
          <a:prstGeom prst="line">
            <a:avLst/>
          </a:prstGeom>
          <a:ln w="38100" cap="sq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0F723F-39C5-C74E-8040-135B2D09EAE4}"/>
              </a:ext>
            </a:extLst>
          </p:cNvPr>
          <p:cNvCxnSpPr>
            <a:cxnSpLocks/>
          </p:cNvCxnSpPr>
          <p:nvPr/>
        </p:nvCxnSpPr>
        <p:spPr>
          <a:xfrm>
            <a:off x="2968314" y="4348509"/>
            <a:ext cx="307647" cy="6038"/>
          </a:xfrm>
          <a:prstGeom prst="line">
            <a:avLst/>
          </a:prstGeom>
          <a:ln w="38100" cap="sq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835664D-3BA1-C148-B5FC-9FC6B8236A35}"/>
              </a:ext>
            </a:extLst>
          </p:cNvPr>
          <p:cNvCxnSpPr>
            <a:cxnSpLocks/>
          </p:cNvCxnSpPr>
          <p:nvPr/>
        </p:nvCxnSpPr>
        <p:spPr>
          <a:xfrm>
            <a:off x="3482612" y="4342487"/>
            <a:ext cx="307647" cy="6038"/>
          </a:xfrm>
          <a:prstGeom prst="line">
            <a:avLst/>
          </a:prstGeom>
          <a:ln w="38100" cap="sq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AC228B2-3E70-3747-BF89-77B83AF67985}"/>
              </a:ext>
            </a:extLst>
          </p:cNvPr>
          <p:cNvGrpSpPr/>
          <p:nvPr/>
        </p:nvGrpSpPr>
        <p:grpSpPr>
          <a:xfrm>
            <a:off x="3430658" y="4095412"/>
            <a:ext cx="224718" cy="169743"/>
            <a:chOff x="568034" y="3032848"/>
            <a:chExt cx="224718" cy="16974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C9A1C396-6FB3-D740-B55D-5B902CBD1BBE}"/>
                    </a:ext>
                  </a:extLst>
                </p14:cNvPr>
                <p14:cNvContentPartPr/>
                <p14:nvPr/>
              </p14:nvContentPartPr>
              <p14:xfrm>
                <a:off x="611413" y="3034313"/>
                <a:ext cx="181339" cy="168278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C9A1C396-6FB3-D740-B55D-5B902CBD1B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2418" y="3025324"/>
                  <a:ext cx="198969" cy="1858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70510907-D178-B943-9E19-F6A9DDF55396}"/>
                    </a:ext>
                  </a:extLst>
                </p14:cNvPr>
                <p14:cNvContentPartPr/>
                <p14:nvPr/>
              </p14:nvContentPartPr>
              <p14:xfrm>
                <a:off x="621190" y="3032848"/>
                <a:ext cx="46626" cy="51941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70510907-D178-B943-9E19-F6A9DDF5539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2223" y="3023893"/>
                  <a:ext cx="64200" cy="694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6709E526-329B-EC4C-9BD7-AC1DC38CF8A4}"/>
                    </a:ext>
                  </a:extLst>
                </p14:cNvPr>
                <p14:cNvContentPartPr/>
                <p14:nvPr/>
              </p14:nvContentPartPr>
              <p14:xfrm>
                <a:off x="568034" y="3035734"/>
                <a:ext cx="31135" cy="80494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6709E526-329B-EC4C-9BD7-AC1DC38CF8A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9087" y="3026750"/>
                  <a:ext cx="48671" cy="981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43EDC0D6-1BAB-EC4B-AB88-2612675069A5}"/>
                    </a:ext>
                  </a:extLst>
                </p14:cNvPr>
                <p14:cNvContentPartPr/>
                <p14:nvPr/>
              </p14:nvContentPartPr>
              <p14:xfrm>
                <a:off x="581551" y="3090713"/>
                <a:ext cx="89303" cy="13669"/>
              </p14:xfrm>
            </p:contentPart>
          </mc:Choice>
          <mc:Fallback xmlns=""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43EDC0D6-1BAB-EC4B-AB88-2612675069A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2585" y="3081720"/>
                  <a:ext cx="106877" cy="31295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6BCFF6B-9D66-E445-9F9E-91D98D5E1528}"/>
              </a:ext>
            </a:extLst>
          </p:cNvPr>
          <p:cNvCxnSpPr>
            <a:cxnSpLocks/>
          </p:cNvCxnSpPr>
          <p:nvPr/>
        </p:nvCxnSpPr>
        <p:spPr>
          <a:xfrm flipH="1">
            <a:off x="3159187" y="3393797"/>
            <a:ext cx="265955" cy="0"/>
          </a:xfrm>
          <a:prstGeom prst="line">
            <a:avLst/>
          </a:prstGeom>
          <a:ln w="38100" cap="sq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re 1">
            <a:extLst>
              <a:ext uri="{FF2B5EF4-FFF2-40B4-BE49-F238E27FC236}">
                <a16:creationId xmlns:a16="http://schemas.microsoft.com/office/drawing/2014/main" id="{ADFFE486-6D04-6845-A03B-3A6F275E4B9B}"/>
              </a:ext>
            </a:extLst>
          </p:cNvPr>
          <p:cNvSpPr txBox="1">
            <a:spLocks/>
          </p:cNvSpPr>
          <p:nvPr/>
        </p:nvSpPr>
        <p:spPr bwMode="auto">
          <a:xfrm>
            <a:off x="379232" y="5339566"/>
            <a:ext cx="8640121" cy="81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indent="-342900" algn="l" defTabSz="439991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•"/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9955" indent="-285750" algn="l" defTabSz="439991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–"/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9910" indent="-228600" algn="l" defTabSz="439991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•"/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99865" indent="-228600" algn="l" defTabSz="439991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–"/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9820" indent="-228600" algn="l" defTabSz="439991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75" indent="-228600" algn="l" defTabSz="43999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99730" indent="-228600" algn="l" defTabSz="43999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99685" indent="-228600" algn="l" defTabSz="43999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99640" indent="-228600" algn="l" defTabSz="43999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Tx/>
              <a:buNone/>
            </a:pPr>
            <a:r>
              <a:rPr lang="fr-FR" sz="2400" dirty="0">
                <a:solidFill>
                  <a:srgbClr val="2C69C3"/>
                </a:solidFill>
              </a:rPr>
              <a:t>→ Compact and </a:t>
            </a:r>
            <a:r>
              <a:rPr lang="fr-FR" sz="2400" dirty="0" err="1">
                <a:solidFill>
                  <a:srgbClr val="2C69C3"/>
                </a:solidFill>
              </a:rPr>
              <a:t>automatized</a:t>
            </a:r>
            <a:r>
              <a:rPr lang="fr-FR" sz="2400" dirty="0">
                <a:solidFill>
                  <a:srgbClr val="2C69C3"/>
                </a:solidFill>
              </a:rPr>
              <a:t> prototype transportable to the </a:t>
            </a:r>
            <a:r>
              <a:rPr lang="fr-FR" sz="2400" dirty="0" err="1">
                <a:solidFill>
                  <a:srgbClr val="2C69C3"/>
                </a:solidFill>
              </a:rPr>
              <a:t>hospital</a:t>
            </a:r>
            <a:endParaRPr lang="fr-FR" sz="2400" dirty="0">
              <a:solidFill>
                <a:srgbClr val="2C6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odèle près 2">
  <a:themeElements>
    <a:clrScheme name="modèle près 2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odèle près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modèle près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̀le près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̀le près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̀le près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̀le près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̀le près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̀le près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̀le près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̀le près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̀le près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̀le près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̀le près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091209.ppt [Mode de compatibilité]" id="{006C013B-3AA4-409C-9A75-6BA443C0C9A3}" vid="{D81993B6-E21C-476B-863A-445146C90B59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117842</TotalTime>
  <Words>644</Words>
  <Application>Microsoft Macintosh PowerPoint</Application>
  <PresentationFormat>Affichage à l'écran (4:3)</PresentationFormat>
  <Paragraphs>81</Paragraphs>
  <Slides>9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Tahoma</vt:lpstr>
      <vt:lpstr>Times New Roman</vt:lpstr>
      <vt:lpstr>Wingdings</vt:lpstr>
      <vt:lpstr>modèle près 2</vt:lpstr>
      <vt:lpstr>Microrheology and structural quantification of blood clots as a diagnosis of hypercoagulability</vt:lpstr>
      <vt:lpstr>Hypercoagulability and thrombosis</vt:lpstr>
      <vt:lpstr>Blood clot and coagulation</vt:lpstr>
      <vt:lpstr>Passive microrheology</vt:lpstr>
      <vt:lpstr>Extraction of viscoelastic ppties</vt:lpstr>
      <vt:lpstr>Measurement protocol</vt:lpstr>
      <vt:lpstr>Confocal imaging of fibrin</vt:lpstr>
      <vt:lpstr>Characterization of induced hypercoagulability</vt:lpstr>
      <vt:lpstr>Perspectives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 de laboratoire vendredi 22 mars 2013, 9h – 12h15</dc:title>
  <dc:creator>Pierre Chavel</dc:creator>
  <cp:lastModifiedBy>nathalie.westbrook@gmail.com</cp:lastModifiedBy>
  <cp:revision>5908</cp:revision>
  <cp:lastPrinted>2014-01-30T10:30:58Z</cp:lastPrinted>
  <dcterms:created xsi:type="dcterms:W3CDTF">2013-03-22T07:46:41Z</dcterms:created>
  <dcterms:modified xsi:type="dcterms:W3CDTF">2023-07-04T07:16:28Z</dcterms:modified>
</cp:coreProperties>
</file>