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4" r:id="rId2"/>
    <p:sldId id="256" r:id="rId3"/>
    <p:sldId id="369" r:id="rId4"/>
    <p:sldId id="350" r:id="rId5"/>
    <p:sldId id="312" r:id="rId6"/>
    <p:sldId id="313" r:id="rId7"/>
    <p:sldId id="314" r:id="rId8"/>
    <p:sldId id="310" r:id="rId9"/>
    <p:sldId id="278" r:id="rId10"/>
    <p:sldId id="401" r:id="rId11"/>
    <p:sldId id="407" r:id="rId12"/>
    <p:sldId id="398" r:id="rId13"/>
    <p:sldId id="399" r:id="rId14"/>
    <p:sldId id="400" r:id="rId15"/>
    <p:sldId id="303" r:id="rId16"/>
    <p:sldId id="325" r:id="rId17"/>
    <p:sldId id="319" r:id="rId18"/>
    <p:sldId id="371" r:id="rId19"/>
    <p:sldId id="329" r:id="rId20"/>
    <p:sldId id="331" r:id="rId21"/>
    <p:sldId id="380" r:id="rId22"/>
    <p:sldId id="381" r:id="rId23"/>
    <p:sldId id="394" r:id="rId24"/>
    <p:sldId id="396" r:id="rId25"/>
    <p:sldId id="349" r:id="rId26"/>
    <p:sldId id="392" r:id="rId27"/>
    <p:sldId id="393" r:id="rId28"/>
    <p:sldId id="300" r:id="rId29"/>
    <p:sldId id="408" r:id="rId30"/>
    <p:sldId id="402" r:id="rId31"/>
    <p:sldId id="403" r:id="rId32"/>
    <p:sldId id="404" r:id="rId33"/>
    <p:sldId id="405" r:id="rId34"/>
    <p:sldId id="406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7C80"/>
    <a:srgbClr val="FFCC99"/>
    <a:srgbClr val="FF6699"/>
    <a:srgbClr val="FF99CC"/>
    <a:srgbClr val="FF9966"/>
    <a:srgbClr val="00FF00"/>
    <a:srgbClr val="3333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674F4-0CF8-48CF-A1D2-CFA41098BC6B}" type="datetimeFigureOut">
              <a:rPr lang="fr-FR" smtClean="0"/>
              <a:t>30/06/2023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8359A-234B-48AF-84BE-6E3230F4A9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622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6BA2-1F0A-4991-9018-7AD1A813E8A4}" type="datetimeFigureOut">
              <a:rPr lang="fr-FR" smtClean="0"/>
              <a:t>30/06/2023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CB-4FA8-496B-9BEC-AA08FF4F3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23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6BA2-1F0A-4991-9018-7AD1A813E8A4}" type="datetimeFigureOut">
              <a:rPr lang="fr-FR" smtClean="0"/>
              <a:t>30/06/2023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CB-4FA8-496B-9BEC-AA08FF4F3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72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6BA2-1F0A-4991-9018-7AD1A813E8A4}" type="datetimeFigureOut">
              <a:rPr lang="fr-FR" smtClean="0"/>
              <a:t>30/06/2023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CB-4FA8-496B-9BEC-AA08FF4F3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622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6BA2-1F0A-4991-9018-7AD1A813E8A4}" type="datetimeFigureOut">
              <a:rPr lang="fr-FR" smtClean="0"/>
              <a:t>30/06/2023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CB-4FA8-496B-9BEC-AA08FF4F3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108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6BA2-1F0A-4991-9018-7AD1A813E8A4}" type="datetimeFigureOut">
              <a:rPr lang="fr-FR" smtClean="0"/>
              <a:t>30/06/2023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CB-4FA8-496B-9BEC-AA08FF4F3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58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6BA2-1F0A-4991-9018-7AD1A813E8A4}" type="datetimeFigureOut">
              <a:rPr lang="fr-FR" smtClean="0"/>
              <a:t>30/06/2023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CB-4FA8-496B-9BEC-AA08FF4F3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051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6BA2-1F0A-4991-9018-7AD1A813E8A4}" type="datetimeFigureOut">
              <a:rPr lang="fr-FR" smtClean="0"/>
              <a:t>30/06/2023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CB-4FA8-496B-9BEC-AA08FF4F3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22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6BA2-1F0A-4991-9018-7AD1A813E8A4}" type="datetimeFigureOut">
              <a:rPr lang="fr-FR" smtClean="0"/>
              <a:t>30/06/2023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CB-4FA8-496B-9BEC-AA08FF4F3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25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6BA2-1F0A-4991-9018-7AD1A813E8A4}" type="datetimeFigureOut">
              <a:rPr lang="fr-FR" smtClean="0"/>
              <a:t>30/06/2023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CB-4FA8-496B-9BEC-AA08FF4F3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1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6BA2-1F0A-4991-9018-7AD1A813E8A4}" type="datetimeFigureOut">
              <a:rPr lang="fr-FR" smtClean="0"/>
              <a:t>30/06/2023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CB-4FA8-496B-9BEC-AA08FF4F3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614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6BA2-1F0A-4991-9018-7AD1A813E8A4}" type="datetimeFigureOut">
              <a:rPr lang="fr-FR" smtClean="0"/>
              <a:t>30/06/2023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CB-4FA8-496B-9BEC-AA08FF4F3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21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D6BA2-1F0A-4991-9018-7AD1A813E8A4}" type="datetimeFigureOut">
              <a:rPr lang="fr-FR" smtClean="0"/>
              <a:t>30/06/2023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7EDCB-4FA8-496B-9BEC-AA08FF4F3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9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6.pn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60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60" y="643254"/>
            <a:ext cx="9911080" cy="5574983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1300480" y="4922520"/>
            <a:ext cx="5740400" cy="0"/>
          </a:xfrm>
          <a:prstGeom prst="straightConnector1">
            <a:avLst/>
          </a:prstGeom>
          <a:ln w="254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5130800" y="3215640"/>
            <a:ext cx="1910080" cy="15240"/>
          </a:xfrm>
          <a:prstGeom prst="straightConnector1">
            <a:avLst/>
          </a:prstGeom>
          <a:ln w="254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508" y="2697732"/>
            <a:ext cx="244983" cy="39256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380" y="5052601"/>
            <a:ext cx="622300" cy="37960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l="53383" t="14292" r="38416" b="77276"/>
          <a:stretch/>
        </p:blipFill>
        <p:spPr>
          <a:xfrm>
            <a:off x="7705344" y="726440"/>
            <a:ext cx="2556126" cy="147828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6329680" y="1432244"/>
            <a:ext cx="909320" cy="48768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/>
          <p:cNvCxnSpPr/>
          <p:nvPr/>
        </p:nvCxnSpPr>
        <p:spPr>
          <a:xfrm flipV="1">
            <a:off x="6329680" y="726440"/>
            <a:ext cx="1375664" cy="705804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6329680" y="1919924"/>
            <a:ext cx="1375664" cy="284796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7112" y="819452"/>
            <a:ext cx="772818" cy="36874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8102" y="1551181"/>
            <a:ext cx="699948" cy="368743"/>
          </a:xfrm>
          <a:prstGeom prst="rect">
            <a:avLst/>
          </a:prstGeom>
        </p:spPr>
      </p:pic>
      <p:cxnSp>
        <p:nvCxnSpPr>
          <p:cNvPr id="28" name="Connecteur droit avec flèche 27"/>
          <p:cNvCxnSpPr/>
          <p:nvPr/>
        </p:nvCxnSpPr>
        <p:spPr>
          <a:xfrm flipV="1">
            <a:off x="9137112" y="1472091"/>
            <a:ext cx="14620" cy="359358"/>
          </a:xfrm>
          <a:prstGeom prst="straightConnector1">
            <a:avLst/>
          </a:prstGeom>
          <a:ln w="254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8979851" y="1144650"/>
            <a:ext cx="0" cy="238126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3" idx="0"/>
          </p:cNvCxnSpPr>
          <p:nvPr/>
        </p:nvCxnSpPr>
        <p:spPr>
          <a:xfrm flipH="1">
            <a:off x="8973667" y="726440"/>
            <a:ext cx="9740" cy="277384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1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60" y="643254"/>
            <a:ext cx="9911080" cy="5574983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1300480" y="4922520"/>
            <a:ext cx="5740400" cy="0"/>
          </a:xfrm>
          <a:prstGeom prst="straightConnector1">
            <a:avLst/>
          </a:prstGeom>
          <a:ln w="254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5130800" y="3215640"/>
            <a:ext cx="1910080" cy="15240"/>
          </a:xfrm>
          <a:prstGeom prst="straightConnector1">
            <a:avLst/>
          </a:prstGeom>
          <a:ln w="254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508" y="2697732"/>
            <a:ext cx="244983" cy="39256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380" y="5052601"/>
            <a:ext cx="622300" cy="37960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l="53383" t="14292" r="38416" b="77276"/>
          <a:stretch/>
        </p:blipFill>
        <p:spPr>
          <a:xfrm>
            <a:off x="7705344" y="726440"/>
            <a:ext cx="2556126" cy="147828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6329680" y="1432244"/>
            <a:ext cx="909320" cy="48768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/>
          <p:cNvCxnSpPr/>
          <p:nvPr/>
        </p:nvCxnSpPr>
        <p:spPr>
          <a:xfrm flipV="1">
            <a:off x="6329680" y="726440"/>
            <a:ext cx="1375664" cy="705804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6329680" y="1919924"/>
            <a:ext cx="1375664" cy="284796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7112" y="819452"/>
            <a:ext cx="772818" cy="36874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8102" y="1551181"/>
            <a:ext cx="699948" cy="368743"/>
          </a:xfrm>
          <a:prstGeom prst="rect">
            <a:avLst/>
          </a:prstGeom>
        </p:spPr>
      </p:pic>
      <p:cxnSp>
        <p:nvCxnSpPr>
          <p:cNvPr id="28" name="Connecteur droit avec flèche 27"/>
          <p:cNvCxnSpPr/>
          <p:nvPr/>
        </p:nvCxnSpPr>
        <p:spPr>
          <a:xfrm flipV="1">
            <a:off x="9137112" y="1472091"/>
            <a:ext cx="14620" cy="359358"/>
          </a:xfrm>
          <a:prstGeom prst="straightConnector1">
            <a:avLst/>
          </a:prstGeom>
          <a:ln w="254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8979851" y="1144650"/>
            <a:ext cx="0" cy="238126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3" idx="0"/>
          </p:cNvCxnSpPr>
          <p:nvPr/>
        </p:nvCxnSpPr>
        <p:spPr>
          <a:xfrm flipH="1">
            <a:off x="8973667" y="726440"/>
            <a:ext cx="9740" cy="277384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79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02" y="1877473"/>
            <a:ext cx="8349996" cy="310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02" y="1877473"/>
            <a:ext cx="8349996" cy="310305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678" y="5505068"/>
            <a:ext cx="1411690" cy="32880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094" y="5283364"/>
            <a:ext cx="2771194" cy="8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5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08" y="1956816"/>
            <a:ext cx="9696624" cy="42946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364004"/>
            <a:ext cx="4807672" cy="380699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89782" y="286046"/>
            <a:ext cx="2212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Oil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fingers</a:t>
            </a:r>
            <a:endParaRPr lang="fr-FR" sz="2400" b="1" dirty="0">
              <a:solidFill>
                <a:srgbClr val="FBCC05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r="1120" b="960"/>
          <a:stretch/>
        </p:blipFill>
        <p:spPr>
          <a:xfrm>
            <a:off x="6144768" y="2463913"/>
            <a:ext cx="4730456" cy="376536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53383" t="14292" r="38416" b="77276"/>
          <a:stretch/>
        </p:blipFill>
        <p:spPr>
          <a:xfrm>
            <a:off x="1257480" y="294132"/>
            <a:ext cx="2556126" cy="1478280"/>
          </a:xfrm>
          <a:prstGeom prst="rect">
            <a:avLst/>
          </a:prstGeom>
          <a:ln w="25400"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248" y="387144"/>
            <a:ext cx="772818" cy="36874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238" y="1109729"/>
            <a:ext cx="699948" cy="368743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V="1">
            <a:off x="2689248" y="1030639"/>
            <a:ext cx="14620" cy="359358"/>
          </a:xfrm>
          <a:prstGeom prst="straightConnector1">
            <a:avLst/>
          </a:prstGeom>
          <a:ln w="254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2531987" y="712342"/>
            <a:ext cx="0" cy="238126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8" idx="0"/>
          </p:cNvCxnSpPr>
          <p:nvPr/>
        </p:nvCxnSpPr>
        <p:spPr>
          <a:xfrm flipH="1">
            <a:off x="2525803" y="294132"/>
            <a:ext cx="9740" cy="277384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8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56" y="926592"/>
            <a:ext cx="8171688" cy="5004816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65502" y="286046"/>
            <a:ext cx="110610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Physical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mechanism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: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fingers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feed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in the film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from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the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sides</a:t>
            </a:r>
            <a:endParaRPr lang="fr-FR" sz="2400" b="1" dirty="0">
              <a:solidFill>
                <a:srgbClr val="FBCC05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2262" r="19482" b="10627"/>
          <a:stretch/>
        </p:blipFill>
        <p:spPr>
          <a:xfrm>
            <a:off x="3085453" y="2321305"/>
            <a:ext cx="4504215" cy="3317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745506" y="1990166"/>
            <a:ext cx="914399" cy="3827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6847318" y="2046626"/>
            <a:ext cx="1915682" cy="1447582"/>
          </a:xfrm>
          <a:prstGeom prst="line">
            <a:avLst/>
          </a:prstGeom>
          <a:ln w="38100">
            <a:solidFill>
              <a:schemeClr val="accent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 flipV="1">
            <a:off x="6847318" y="4420800"/>
            <a:ext cx="1961552" cy="1250211"/>
          </a:xfrm>
          <a:prstGeom prst="line">
            <a:avLst/>
          </a:prstGeom>
          <a:ln w="38100">
            <a:solidFill>
              <a:schemeClr val="accent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6847318" y="3550668"/>
            <a:ext cx="0" cy="870132"/>
          </a:xfrm>
          <a:prstGeom prst="line">
            <a:avLst/>
          </a:prstGeom>
          <a:ln w="38100">
            <a:solidFill>
              <a:schemeClr val="accent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45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60" y="908430"/>
            <a:ext cx="9911080" cy="5574983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1300480" y="5187696"/>
            <a:ext cx="5740400" cy="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5130800" y="3480816"/>
            <a:ext cx="1910080" cy="15240"/>
          </a:xfrm>
          <a:prstGeom prst="straightConnector1">
            <a:avLst/>
          </a:prstGeom>
          <a:ln w="254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508" y="2962908"/>
            <a:ext cx="244983" cy="39256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l="53383" t="14292" r="38416" b="77276"/>
          <a:stretch/>
        </p:blipFill>
        <p:spPr>
          <a:xfrm>
            <a:off x="7705344" y="991616"/>
            <a:ext cx="2556126" cy="147828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6329680" y="1697420"/>
            <a:ext cx="909320" cy="48768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/>
          <p:cNvCxnSpPr/>
          <p:nvPr/>
        </p:nvCxnSpPr>
        <p:spPr>
          <a:xfrm flipV="1">
            <a:off x="6329680" y="991616"/>
            <a:ext cx="1375664" cy="705804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6329680" y="2185100"/>
            <a:ext cx="1375664" cy="284796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112" y="1084628"/>
            <a:ext cx="772818" cy="36874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8102" y="1816357"/>
            <a:ext cx="699948" cy="368743"/>
          </a:xfrm>
          <a:prstGeom prst="rect">
            <a:avLst/>
          </a:prstGeom>
        </p:spPr>
      </p:pic>
      <p:cxnSp>
        <p:nvCxnSpPr>
          <p:cNvPr id="28" name="Connecteur droit avec flèche 27"/>
          <p:cNvCxnSpPr/>
          <p:nvPr/>
        </p:nvCxnSpPr>
        <p:spPr>
          <a:xfrm flipV="1">
            <a:off x="9137112" y="1737267"/>
            <a:ext cx="14620" cy="359358"/>
          </a:xfrm>
          <a:prstGeom prst="straightConnector1">
            <a:avLst/>
          </a:prstGeom>
          <a:ln w="254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8979851" y="1409826"/>
            <a:ext cx="0" cy="238126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3" idx="0"/>
          </p:cNvCxnSpPr>
          <p:nvPr/>
        </p:nvCxnSpPr>
        <p:spPr>
          <a:xfrm flipH="1">
            <a:off x="8973667" y="991616"/>
            <a:ext cx="9740" cy="277384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976" y="5282572"/>
            <a:ext cx="589407" cy="368655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4713266" y="286046"/>
            <a:ext cx="27655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Front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dynamics</a:t>
            </a:r>
            <a:endParaRPr lang="fr-FR" sz="2400" b="1" dirty="0">
              <a:solidFill>
                <a:srgbClr val="FBCC05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3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1" y="1498936"/>
            <a:ext cx="4777082" cy="38690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80" y="1498936"/>
            <a:ext cx="5041242" cy="386523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362" y="980749"/>
            <a:ext cx="5359275" cy="32747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661904" y="5029200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(s)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85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10" y="3132785"/>
            <a:ext cx="2826540" cy="3740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857" y="3874736"/>
            <a:ext cx="2440759" cy="7098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035" y="991364"/>
            <a:ext cx="5620094" cy="486570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363199" y="1425388"/>
            <a:ext cx="26161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fr-F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510" y="5976095"/>
            <a:ext cx="2193012" cy="6488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263" y="1702387"/>
            <a:ext cx="3433949" cy="8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4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" y="3002224"/>
            <a:ext cx="1176373" cy="8191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52" y="1014468"/>
            <a:ext cx="5715923" cy="499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48" y="5292231"/>
            <a:ext cx="807704" cy="10710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4" y="5295242"/>
            <a:ext cx="1423462" cy="12230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05" y="5370091"/>
            <a:ext cx="853919" cy="853919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79576" y="2695974"/>
            <a:ext cx="98206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1600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Manon L’Estimé, Maud </a:t>
            </a:r>
            <a:r>
              <a:rPr lang="fr-FR" sz="1600" dirty="0" err="1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Dobler</a:t>
            </a:r>
            <a:r>
              <a:rPr lang="fr-FR" sz="1600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, Laurent </a:t>
            </a:r>
            <a:r>
              <a:rPr lang="fr-FR" sz="1600" dirty="0" err="1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Duchemin</a:t>
            </a:r>
            <a:r>
              <a:rPr lang="fr-FR" sz="1600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, José </a:t>
            </a:r>
            <a:r>
              <a:rPr lang="fr-FR" sz="1600" dirty="0" err="1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Bico</a:t>
            </a:r>
            <a:r>
              <a:rPr lang="fr-FR" sz="1600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fr-FR" sz="16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Etienne </a:t>
            </a:r>
            <a:r>
              <a:rPr lang="fr-FR" sz="1600" b="1" dirty="0" err="1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Reyssat</a:t>
            </a:r>
            <a:endParaRPr lang="fr-FR" sz="16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fr-FR" sz="1600" b="1" dirty="0" smtClean="0">
                <a:solidFill>
                  <a:srgbClr val="FFC000"/>
                </a:solidFill>
                <a:latin typeface="Courier New" pitchFamily="49" charset="0"/>
                <a:cs typeface="Courier New" pitchFamily="49" charset="0"/>
              </a:rPr>
              <a:t>PMMH, ESPCI, Paris, France </a:t>
            </a:r>
            <a:endParaRPr lang="fr-FR" sz="1600" b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36" y="5429313"/>
            <a:ext cx="1828332" cy="735477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682187" y="1512084"/>
            <a:ext cx="8848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Fingering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instability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of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coalescing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thin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films</a:t>
            </a:r>
            <a:endParaRPr lang="fr-FR" sz="2400" b="1" dirty="0">
              <a:solidFill>
                <a:srgbClr val="FBCC05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1810512" y="1443079"/>
            <a:ext cx="8558784" cy="55968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BCC0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r="1"/>
          <a:stretch/>
        </p:blipFill>
        <p:spPr>
          <a:xfrm>
            <a:off x="2413787" y="3473662"/>
            <a:ext cx="995145" cy="12878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0" t="10704" r="10121" b="59869"/>
          <a:stretch/>
        </p:blipFill>
        <p:spPr>
          <a:xfrm>
            <a:off x="5575951" y="3481794"/>
            <a:ext cx="1064367" cy="1286689"/>
          </a:xfrm>
          <a:prstGeom prst="rect">
            <a:avLst/>
          </a:prstGeom>
        </p:spPr>
      </p:pic>
      <p:pic>
        <p:nvPicPr>
          <p:cNvPr id="15" name="Picture 10" descr="José Bic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892" y="3473662"/>
            <a:ext cx="977214" cy="130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t="2805" r="5060"/>
          <a:stretch/>
        </p:blipFill>
        <p:spPr>
          <a:xfrm>
            <a:off x="8800679" y="3481207"/>
            <a:ext cx="1032482" cy="128786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6" r="21396" b="31762"/>
          <a:stretch/>
        </p:blipFill>
        <p:spPr>
          <a:xfrm>
            <a:off x="4000505" y="3482207"/>
            <a:ext cx="983872" cy="129440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48" y="5384050"/>
            <a:ext cx="2567178" cy="78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7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43" y="0"/>
            <a:ext cx="9144714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738" y="5269548"/>
            <a:ext cx="729328" cy="50787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613332" y="6135645"/>
            <a:ext cx="3079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L’Estimé et al., </a:t>
            </a:r>
          </a:p>
          <a:p>
            <a:r>
              <a:rPr lang="fr-FR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fr-FR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fr-FR" dirty="0" err="1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Fluid</a:t>
            </a:r>
            <a:r>
              <a:rPr lang="fr-FR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dirty="0" err="1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Mech</a:t>
            </a:r>
            <a:r>
              <a:rPr lang="fr-FR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(2022)</a:t>
            </a:r>
            <a:endParaRPr lang="fr-FR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006" y="1222248"/>
            <a:ext cx="408296" cy="22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2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962268" y="5238149"/>
            <a:ext cx="32705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fr-FR" sz="1600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Vilmin</a:t>
            </a:r>
            <a:r>
              <a:rPr lang="fr-FR" sz="1600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, Langmuir, 2010</a:t>
            </a:r>
          </a:p>
          <a:p>
            <a:pPr algn="r"/>
            <a:r>
              <a:rPr lang="fr-FR" sz="1600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Chaudhury</a:t>
            </a:r>
            <a:r>
              <a:rPr lang="fr-FR" sz="1600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, EPJE, 2015</a:t>
            </a:r>
          </a:p>
          <a:p>
            <a:pPr algn="r"/>
            <a:r>
              <a:rPr lang="fr-FR" sz="1600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Davis-Purcell, EPJE, 2018</a:t>
            </a:r>
            <a:endParaRPr lang="fr-FR" sz="1600" dirty="0">
              <a:solidFill>
                <a:srgbClr val="FBCC05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95" y="1421888"/>
            <a:ext cx="3804127" cy="38041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11" y="2127450"/>
            <a:ext cx="6224935" cy="260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0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536845" y="5751908"/>
            <a:ext cx="30235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Zik</a:t>
            </a:r>
            <a:r>
              <a:rPr lang="fr-FR" sz="1600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, Phys. </a:t>
            </a:r>
            <a:r>
              <a:rPr lang="fr-FR" sz="1600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Rev</a:t>
            </a:r>
            <a:r>
              <a:rPr lang="fr-FR" sz="1600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. E, 1999</a:t>
            </a:r>
            <a:endParaRPr lang="fr-FR" sz="1600" dirty="0">
              <a:solidFill>
                <a:srgbClr val="FBCC05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658481" y="1135020"/>
            <a:ext cx="8875054" cy="4594807"/>
            <a:chOff x="663399" y="695747"/>
            <a:chExt cx="8875054" cy="459480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447"/>
            <a:stretch/>
          </p:blipFill>
          <p:spPr>
            <a:xfrm>
              <a:off x="663399" y="695747"/>
              <a:ext cx="6741454" cy="4593429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4853" y="695747"/>
              <a:ext cx="2133600" cy="4594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42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805422" y="619786"/>
            <a:ext cx="2581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What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is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next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?</a:t>
            </a:r>
            <a:endParaRPr lang="fr-FR" sz="2400" b="1" dirty="0">
              <a:solidFill>
                <a:srgbClr val="FBCC05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8565" y="2680446"/>
            <a:ext cx="10972800" cy="1506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" y="3221132"/>
            <a:ext cx="10329240" cy="43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9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805422" y="619786"/>
            <a:ext cx="2581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What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is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next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?</a:t>
            </a:r>
            <a:endParaRPr lang="fr-FR" sz="2400" b="1" dirty="0">
              <a:solidFill>
                <a:srgbClr val="FBCC05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8565" y="2680446"/>
            <a:ext cx="10972800" cy="1506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" y="3221132"/>
            <a:ext cx="10329240" cy="430155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2984889" y="2521406"/>
            <a:ext cx="1936376" cy="1936376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05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Fig1_38_sec_mouille_eta50_h50_a0_07Comp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2485" y="1538268"/>
            <a:ext cx="9005316" cy="48571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60057"/>
          <a:stretch/>
        </p:blipFill>
        <p:spPr>
          <a:xfrm>
            <a:off x="4127661" y="247649"/>
            <a:ext cx="3936677" cy="1143002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061662" y="6368034"/>
            <a:ext cx="15424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Maud </a:t>
            </a:r>
            <a:r>
              <a:rPr lang="fr-FR" sz="1600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Dobler</a:t>
            </a:r>
            <a:endParaRPr lang="fr-FR" sz="1600" dirty="0">
              <a:solidFill>
                <a:srgbClr val="FBCC05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8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805422" y="619786"/>
            <a:ext cx="2581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What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is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next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?</a:t>
            </a:r>
            <a:endParaRPr lang="fr-FR" sz="2400" b="1" dirty="0">
              <a:solidFill>
                <a:srgbClr val="FBCC05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8565" y="2680446"/>
            <a:ext cx="10972800" cy="1506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" y="3221132"/>
            <a:ext cx="10329240" cy="430155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5097153" y="2521406"/>
            <a:ext cx="1936376" cy="1936376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15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061662" y="6368034"/>
            <a:ext cx="15424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Maud </a:t>
            </a:r>
            <a:r>
              <a:rPr lang="fr-FR" sz="1600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Dobler</a:t>
            </a:r>
            <a:endParaRPr lang="fr-FR" sz="1600" dirty="0">
              <a:solidFill>
                <a:srgbClr val="FBCC05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6844" y="353606"/>
            <a:ext cx="3282696" cy="9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8" r="39997"/>
          <a:stretch/>
        </p:blipFill>
        <p:spPr>
          <a:xfrm>
            <a:off x="4560667" y="533503"/>
            <a:ext cx="3070665" cy="636349"/>
          </a:xfrm>
          <a:prstGeom prst="rect">
            <a:avLst/>
          </a:prstGeom>
        </p:spPr>
      </p:pic>
      <p:pic>
        <p:nvPicPr>
          <p:cNvPr id="4" name="hauteur_0µm_alpha_0_30co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7069" t="4382" r="21264" b="6397"/>
          <a:stretch/>
        </p:blipFill>
        <p:spPr>
          <a:xfrm>
            <a:off x="3572381" y="1441660"/>
            <a:ext cx="5071621" cy="492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8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12938" t="15977" r="2899"/>
          <a:stretch/>
        </p:blipFill>
        <p:spPr>
          <a:xfrm>
            <a:off x="-1" y="1"/>
            <a:ext cx="12212321" cy="68580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257599" y="6164687"/>
            <a:ext cx="37689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[etienne.reyssat@espci.fr]</a:t>
            </a:r>
            <a:endParaRPr lang="fr-FR" dirty="0">
              <a:solidFill>
                <a:srgbClr val="FBCC05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218249" y="4768804"/>
            <a:ext cx="23326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Thank</a:t>
            </a:r>
            <a:r>
              <a:rPr lang="fr-FR" sz="28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28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you</a:t>
            </a:r>
            <a:r>
              <a:rPr lang="fr-FR" sz="28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!</a:t>
            </a:r>
            <a:endParaRPr lang="fr-FR" sz="2800" b="1" dirty="0">
              <a:solidFill>
                <a:srgbClr val="FBCC05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1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67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90" y="1359438"/>
            <a:ext cx="6233619" cy="413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7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88" y="1920240"/>
            <a:ext cx="9696624" cy="429463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53383" t="14292" r="38416" b="77276"/>
          <a:stretch/>
        </p:blipFill>
        <p:spPr>
          <a:xfrm>
            <a:off x="2007288" y="220980"/>
            <a:ext cx="2556126" cy="1478280"/>
          </a:xfrm>
          <a:prstGeom prst="rect">
            <a:avLst/>
          </a:prstGeom>
          <a:ln w="25400"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056" y="313992"/>
            <a:ext cx="772818" cy="36874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046" y="1045721"/>
            <a:ext cx="699948" cy="368743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 flipV="1">
            <a:off x="3439056" y="966631"/>
            <a:ext cx="14620" cy="359358"/>
          </a:xfrm>
          <a:prstGeom prst="straightConnector1">
            <a:avLst/>
          </a:prstGeom>
          <a:ln w="254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3281795" y="639190"/>
            <a:ext cx="0" cy="238126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1" idx="0"/>
          </p:cNvCxnSpPr>
          <p:nvPr/>
        </p:nvCxnSpPr>
        <p:spPr>
          <a:xfrm flipH="1">
            <a:off x="3275611" y="220980"/>
            <a:ext cx="9740" cy="277384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58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02" y="1877473"/>
            <a:ext cx="8349996" cy="310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02" y="1877473"/>
            <a:ext cx="8349996" cy="310305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678" y="5505068"/>
            <a:ext cx="1411690" cy="32880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094" y="5283364"/>
            <a:ext cx="2771194" cy="8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08" y="1956816"/>
            <a:ext cx="9696624" cy="42946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364004"/>
            <a:ext cx="4807672" cy="380699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89782" y="286046"/>
            <a:ext cx="2212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Oil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fingers</a:t>
            </a:r>
            <a:endParaRPr lang="fr-FR" sz="2400" b="1" dirty="0">
              <a:solidFill>
                <a:srgbClr val="FBCC05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r="1120" b="960"/>
          <a:stretch/>
        </p:blipFill>
        <p:spPr>
          <a:xfrm>
            <a:off x="6144768" y="2463913"/>
            <a:ext cx="4730456" cy="376536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53383" t="14292" r="38416" b="77276"/>
          <a:stretch/>
        </p:blipFill>
        <p:spPr>
          <a:xfrm>
            <a:off x="1257480" y="294132"/>
            <a:ext cx="2556126" cy="1478280"/>
          </a:xfrm>
          <a:prstGeom prst="rect">
            <a:avLst/>
          </a:prstGeom>
          <a:ln w="25400"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248" y="387144"/>
            <a:ext cx="772818" cy="36874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238" y="1109729"/>
            <a:ext cx="699948" cy="368743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V="1">
            <a:off x="2689248" y="1030639"/>
            <a:ext cx="14620" cy="359358"/>
          </a:xfrm>
          <a:prstGeom prst="straightConnector1">
            <a:avLst/>
          </a:prstGeom>
          <a:ln w="254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2531987" y="712342"/>
            <a:ext cx="0" cy="238126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8" idx="0"/>
          </p:cNvCxnSpPr>
          <p:nvPr/>
        </p:nvCxnSpPr>
        <p:spPr>
          <a:xfrm flipH="1">
            <a:off x="2525803" y="294132"/>
            <a:ext cx="9740" cy="277384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53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32" y="1938528"/>
            <a:ext cx="9696624" cy="42946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34212" t="14347" r="41249" b="51090"/>
          <a:stretch/>
        </p:blipFill>
        <p:spPr>
          <a:xfrm>
            <a:off x="6798556" y="228629"/>
            <a:ext cx="1856189" cy="14706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57791" t="17175" r="16505" b="48316"/>
          <a:stretch/>
        </p:blipFill>
        <p:spPr>
          <a:xfrm>
            <a:off x="8753681" y="228629"/>
            <a:ext cx="1947317" cy="147063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/>
          <a:srcRect l="53383" t="14292" r="38416" b="77276"/>
          <a:stretch/>
        </p:blipFill>
        <p:spPr>
          <a:xfrm>
            <a:off x="1257480" y="294132"/>
            <a:ext cx="2556126" cy="1478280"/>
          </a:xfrm>
          <a:prstGeom prst="rect">
            <a:avLst/>
          </a:prstGeom>
          <a:ln w="25400"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248" y="387144"/>
            <a:ext cx="772818" cy="36874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238" y="1109729"/>
            <a:ext cx="699948" cy="368743"/>
          </a:xfrm>
          <a:prstGeom prst="rect">
            <a:avLst/>
          </a:prstGeom>
        </p:spPr>
      </p:pic>
      <p:cxnSp>
        <p:nvCxnSpPr>
          <p:cNvPr id="20" name="Connecteur droit avec flèche 19"/>
          <p:cNvCxnSpPr/>
          <p:nvPr/>
        </p:nvCxnSpPr>
        <p:spPr>
          <a:xfrm flipV="1">
            <a:off x="2689248" y="1030639"/>
            <a:ext cx="14620" cy="359358"/>
          </a:xfrm>
          <a:prstGeom prst="straightConnector1">
            <a:avLst/>
          </a:prstGeom>
          <a:ln w="254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2531987" y="712342"/>
            <a:ext cx="0" cy="238126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7" idx="0"/>
          </p:cNvCxnSpPr>
          <p:nvPr/>
        </p:nvCxnSpPr>
        <p:spPr>
          <a:xfrm flipH="1">
            <a:off x="2525803" y="294132"/>
            <a:ext cx="9740" cy="277384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21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08" y="2260092"/>
            <a:ext cx="7796784" cy="233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5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08" y="2578608"/>
            <a:ext cx="7796784" cy="17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790700"/>
            <a:ext cx="9042400" cy="3298357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1950720" y="5313680"/>
            <a:ext cx="133197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465" y="5418987"/>
            <a:ext cx="658486" cy="2386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120" y="5184237"/>
            <a:ext cx="1524117" cy="2588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552" y="1225954"/>
            <a:ext cx="5668049" cy="34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9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/>
          <p:cNvCxnSpPr/>
          <p:nvPr/>
        </p:nvCxnSpPr>
        <p:spPr>
          <a:xfrm>
            <a:off x="1950720" y="5313680"/>
            <a:ext cx="133197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465" y="5418987"/>
            <a:ext cx="658486" cy="2386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120" y="5184237"/>
            <a:ext cx="1524117" cy="258885"/>
          </a:xfrm>
          <a:prstGeom prst="rect">
            <a:avLst/>
          </a:prstGeom>
        </p:spPr>
      </p:pic>
      <p:pic>
        <p:nvPicPr>
          <p:cNvPr id="11" name="Fig1_Expérience_préliminaire_eta50_mPas_h100_micr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4800" y="1799844"/>
            <a:ext cx="9042400" cy="32766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3552" y="1225954"/>
            <a:ext cx="5668049" cy="34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2470404"/>
            <a:ext cx="6934200" cy="19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Fig1_2 et 1_5_eta50_h100micr_a007dg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6523" y="1015469"/>
            <a:ext cx="8546677" cy="4957256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54149" y="276902"/>
            <a:ext cx="60837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An original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fingering</a:t>
            </a:r>
            <a:r>
              <a:rPr lang="fr-FR" sz="2400" b="1" dirty="0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2400" b="1" dirty="0" err="1" smtClean="0">
                <a:solidFill>
                  <a:srgbClr val="FBCC05"/>
                </a:solidFill>
                <a:latin typeface="Courier New" pitchFamily="49" charset="0"/>
                <a:cs typeface="Courier New" pitchFamily="49" charset="0"/>
              </a:rPr>
              <a:t>phenomenon</a:t>
            </a:r>
            <a:endParaRPr lang="fr-FR" sz="2400" b="1" dirty="0">
              <a:solidFill>
                <a:srgbClr val="FBCC05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292" y="6249627"/>
            <a:ext cx="5151348" cy="28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1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18751</TotalTime>
  <Words>111</Words>
  <Application>Microsoft Office PowerPoint</Application>
  <PresentationFormat>Grand écran</PresentationFormat>
  <Paragraphs>23</Paragraphs>
  <Slides>34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Etienne</dc:creator>
  <cp:lastModifiedBy>Etienne</cp:lastModifiedBy>
  <cp:revision>268</cp:revision>
  <dcterms:created xsi:type="dcterms:W3CDTF">2019-02-27T21:06:16Z</dcterms:created>
  <dcterms:modified xsi:type="dcterms:W3CDTF">2023-07-02T22:28:58Z</dcterms:modified>
</cp:coreProperties>
</file>