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avi" ContentType="video/x-msvide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5" r:id="rId2"/>
    <p:sldId id="256" r:id="rId3"/>
    <p:sldId id="265" r:id="rId4"/>
    <p:sldId id="273" r:id="rId5"/>
    <p:sldId id="276" r:id="rId6"/>
    <p:sldId id="290" r:id="rId7"/>
    <p:sldId id="275" r:id="rId8"/>
    <p:sldId id="278" r:id="rId9"/>
    <p:sldId id="279" r:id="rId10"/>
    <p:sldId id="280" r:id="rId11"/>
    <p:sldId id="284" r:id="rId12"/>
    <p:sldId id="292" r:id="rId13"/>
    <p:sldId id="264" r:id="rId14"/>
    <p:sldId id="285" r:id="rId15"/>
    <p:sldId id="294" r:id="rId16"/>
    <p:sldId id="287" r:id="rId17"/>
    <p:sldId id="304" r:id="rId18"/>
    <p:sldId id="306" r:id="rId19"/>
    <p:sldId id="286" r:id="rId20"/>
    <p:sldId id="300" r:id="rId21"/>
    <p:sldId id="302" r:id="rId22"/>
    <p:sldId id="305" r:id="rId23"/>
    <p:sldId id="301" r:id="rId24"/>
    <p:sldId id="303" r:id="rId25"/>
    <p:sldId id="296" r:id="rId26"/>
    <p:sldId id="297" r:id="rId27"/>
    <p:sldId id="298" r:id="rId28"/>
    <p:sldId id="299" r:id="rId29"/>
    <p:sldId id="281" r:id="rId30"/>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Meyer" initials="CM" lastIdx="1" clrIdx="0">
    <p:extLst>
      <p:ext uri="{19B8F6BF-5375-455C-9EA6-DF929625EA0E}">
        <p15:presenceInfo xmlns:p15="http://schemas.microsoft.com/office/powerpoint/2012/main" userId="d18c237f64c123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FF"/>
    <a:srgbClr val="00CCFF"/>
    <a:srgbClr val="CC00CC"/>
    <a:srgbClr val="33CCFF"/>
    <a:srgbClr val="66FF33"/>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5" autoAdjust="0"/>
    <p:restoredTop sz="94660"/>
  </p:normalViewPr>
  <p:slideViewPr>
    <p:cSldViewPr snapToGrid="0" showGuides="1">
      <p:cViewPr>
        <p:scale>
          <a:sx n="85" d="100"/>
          <a:sy n="85" d="100"/>
        </p:scale>
        <p:origin x="629" y="48"/>
      </p:cViewPr>
      <p:guideLst>
        <p:guide orient="horz" pos="39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C7EA036-B3B3-4D96-8631-4D802B21024E}" type="datetimeFigureOut">
              <a:rPr lang="fr-FR" smtClean="0"/>
              <a:t>04/07/2023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B8215D2-D7CF-43FF-99AA-F35576BF1976}" type="slidenum">
              <a:rPr lang="fr-FR" smtClean="0"/>
              <a:t>‹N°›</a:t>
            </a:fld>
            <a:endParaRPr lang="fr-FR"/>
          </a:p>
        </p:txBody>
      </p:sp>
    </p:spTree>
    <p:extLst>
      <p:ext uri="{BB962C8B-B14F-4D97-AF65-F5344CB8AC3E}">
        <p14:creationId xmlns:p14="http://schemas.microsoft.com/office/powerpoint/2010/main" val="3254973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19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noProof="0" dirty="0"/>
              <a:t>The dynamics of  the biaxial Fréedericksz transition  is qualitatively similar to its uniaxial analog. The on- response time depends on the applied voltage, while the off-time  depends  only on the sample thickness.  As you can see , the  off-time in the biaxial phase is much smaller, indicating that  the rotational viscosity  is two orders of magnitude lower for the secondary director.</a:t>
            </a:r>
          </a:p>
        </p:txBody>
      </p:sp>
      <p:sp>
        <p:nvSpPr>
          <p:cNvPr id="4" name="Espace réservé du numéro de diapositive 3"/>
          <p:cNvSpPr>
            <a:spLocks noGrp="1"/>
          </p:cNvSpPr>
          <p:nvPr>
            <p:ph type="sldNum" sz="quarter" idx="5"/>
          </p:nvPr>
        </p:nvSpPr>
        <p:spPr/>
        <p:txBody>
          <a:bodyPr/>
          <a:lstStyle/>
          <a:p>
            <a:pPr>
              <a:defRPr/>
            </a:pPr>
            <a:fld id="{BD17716B-8606-401F-8BD3-05E65B7EA8CD}"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a:t>As usual, in the nematic the splay modulus increases on cooling. The same trend is observed in the biaxial smectic A,  but starting from a twice lower value. From the dielectric data  we obtain also the  bend elastic modulus.  In the nematic, approaching the NTB phase it shows the  typical </a:t>
            </a:r>
            <a:r>
              <a:rPr lang="en-US" noProof="0" dirty="0" err="1"/>
              <a:t>pretransitional</a:t>
            </a:r>
            <a:r>
              <a:rPr lang="en-US" noProof="0" dirty="0"/>
              <a:t> decrease and almost vanishes.  In the </a:t>
            </a:r>
            <a:r>
              <a:rPr lang="en-US" noProof="0" dirty="0" err="1"/>
              <a:t>SmAb</a:t>
            </a:r>
            <a:r>
              <a:rPr lang="en-US" noProof="0" dirty="0"/>
              <a:t> phase it shows more regular behavior but remains  twice smaller  than the splay modulus.</a:t>
            </a:r>
          </a:p>
        </p:txBody>
      </p:sp>
      <p:sp>
        <p:nvSpPr>
          <p:cNvPr id="4" name="Espace réservé du numéro de diapositive 3"/>
          <p:cNvSpPr>
            <a:spLocks noGrp="1"/>
          </p:cNvSpPr>
          <p:nvPr>
            <p:ph type="sldNum" sz="quarter" idx="10"/>
          </p:nvPr>
        </p:nvSpPr>
        <p:spPr/>
        <p:txBody>
          <a:bodyPr/>
          <a:lstStyle/>
          <a:p>
            <a:fld id="{3C099BA7-006F-4196-A94B-3AE30309D50A}"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measured voltage threshold plotted here is only slightly larger in the  biaxial smectic A.  From these data,  and measuring the dielectric  constants, we obtain the splay modulus in the two phases…</a:t>
            </a:r>
          </a:p>
        </p:txBody>
      </p:sp>
      <p:sp>
        <p:nvSpPr>
          <p:cNvPr id="4" name="Slide Number Placeholder 3"/>
          <p:cNvSpPr>
            <a:spLocks noGrp="1"/>
          </p:cNvSpPr>
          <p:nvPr>
            <p:ph type="sldNum" sz="quarter" idx="5"/>
          </p:nvPr>
        </p:nvSpPr>
        <p:spPr/>
        <p:txBody>
          <a:bodyPr/>
          <a:lstStyle/>
          <a:p>
            <a:fld id="{40733AF1-8CE2-4209-9517-C96F2B89F8B9}" type="slidenum">
              <a:rPr lang="fr-FR" smtClean="0"/>
              <a:t>26</a:t>
            </a:fld>
            <a:endParaRPr lang="fr-FR"/>
          </a:p>
        </p:txBody>
      </p:sp>
    </p:spTree>
    <p:extLst>
      <p:ext uri="{BB962C8B-B14F-4D97-AF65-F5344CB8AC3E}">
        <p14:creationId xmlns:p14="http://schemas.microsoft.com/office/powerpoint/2010/main" val="247853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noProof="0" dirty="0"/>
              <a:t>As usual, in the nematic the splay modulus increases on cooling. The same trend is observed in the biaxial smectic A,  but starting from a twice lower value. From the dielectric data  we obtain also the  bend elastic modulus.  In the nematic, approaching the NTB phase it shows the  typical </a:t>
            </a:r>
            <a:r>
              <a:rPr lang="en-US" noProof="0" dirty="0" err="1"/>
              <a:t>pretransitional</a:t>
            </a:r>
            <a:r>
              <a:rPr lang="en-US" noProof="0" dirty="0"/>
              <a:t> decrease and almost vanishes.  In the </a:t>
            </a:r>
            <a:r>
              <a:rPr lang="en-US" noProof="0" dirty="0" err="1"/>
              <a:t>SmAb</a:t>
            </a:r>
            <a:r>
              <a:rPr lang="en-US" noProof="0" dirty="0"/>
              <a:t> phase it shows more regular behavior but remains  twice smaller  than the splay modulus.</a:t>
            </a:r>
          </a:p>
        </p:txBody>
      </p:sp>
      <p:sp>
        <p:nvSpPr>
          <p:cNvPr id="4" name="Espace réservé du numéro de diapositive 3"/>
          <p:cNvSpPr>
            <a:spLocks noGrp="1"/>
          </p:cNvSpPr>
          <p:nvPr>
            <p:ph type="sldNum" sz="quarter" idx="10"/>
          </p:nvPr>
        </p:nvSpPr>
        <p:spPr/>
        <p:txBody>
          <a:bodyPr/>
          <a:lstStyle/>
          <a:p>
            <a:fld id="{3C099BA7-006F-4196-A94B-3AE30309D50A}"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a:t>Fig.20=Old </a:t>
            </a:r>
            <a:r>
              <a:rPr lang="fr-FR" sz="1300" dirty="0" err="1"/>
              <a:t>Fig</a:t>
            </a:r>
            <a:r>
              <a:rPr lang="fr-FR" sz="1300" dirty="0"/>
              <a:t> 17</a:t>
            </a:r>
            <a:endParaRPr lang="en-US" dirty="0"/>
          </a:p>
        </p:txBody>
      </p:sp>
      <p:sp>
        <p:nvSpPr>
          <p:cNvPr id="4" name="Espace réservé du numéro de diapositive 3"/>
          <p:cNvSpPr>
            <a:spLocks noGrp="1"/>
          </p:cNvSpPr>
          <p:nvPr>
            <p:ph type="sldNum" sz="quarter" idx="10"/>
          </p:nvPr>
        </p:nvSpPr>
        <p:spPr/>
        <p:txBody>
          <a:bodyPr/>
          <a:lstStyle/>
          <a:p>
            <a:fld id="{6443B98A-0970-49B4-868A-523AB18FC878}"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58BFA-813E-48AF-AB63-EFB1E448D7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D4D55ED-1BEE-4A39-A3EF-6C3631156E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D945F55-B4F3-4E21-B7C2-35589A2C6119}"/>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1AF2C9CB-74B1-4619-9C2B-1C67A18BB6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98FA1F-177A-416D-BD09-1488BF241641}"/>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85514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05A174-C268-46E9-BFF8-24B8211A3D2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154B9D3-18B0-44AE-AE17-D985E6E72C6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8D08FF-62AC-405D-B60C-CBBDB65AE35C}"/>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9A28CF7C-EF68-4DA7-9EE1-340D0D3F63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C516CC-7E3F-41D6-AA0F-8BD130BC3FF8}"/>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423344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D462D40-B0A1-479A-AB58-A2DCA6B68574}"/>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371E25A-0733-429B-9FEA-8BC87C21A38B}"/>
              </a:ext>
            </a:extLst>
          </p:cNvPr>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0A4050-7AEE-4040-B533-0339D4D86DEA}"/>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B444E4D1-4F72-46DE-A73A-165A0CA998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1887F4-0134-46A4-8D04-DFC6A89B0687}"/>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364095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42841-91F7-4266-B3C3-82236080CD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AF9F7B-8D19-42E4-B1DD-ED5449D1DD1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D1CB30-0DF6-41B1-9DE9-76D5C29E9F15}"/>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199067F6-DCC5-4288-B9CC-4978D8AE7AB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1A5E73-1721-45DC-8816-1C8A6C2F3F89}"/>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50904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3CC2FB-991B-4C50-8973-FD7DC24950B2}"/>
              </a:ext>
            </a:extLst>
          </p:cNvPr>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E232E12-B60E-48B4-AB26-87EBC385608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7418E2ED-E1CB-4060-8352-F0C52F8BFD0A}"/>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5E47F5B0-7A9D-423D-BAC4-7C466BAE70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BF1D6F-B85E-4E0B-A0F8-B68E918CD080}"/>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89090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BA4B7-AEC9-42B9-B607-C243883F2E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AB8A66E-CE2D-43B9-B87A-5BB2C479B88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9C9CA06-F1EC-4A5C-A8CB-757BD1F5E49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9FF9E44-B2A9-4EFF-B4A5-2884AC13A686}"/>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A5175645-98A5-49AB-9A0F-2FC67F4F0E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6D3712-F6BF-469F-BE25-96AFBF7F6477}"/>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61358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B0C9A-15F6-4A7E-8079-CCA0DEEE0A16}"/>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76A4DB6-34A3-470F-BA13-DCBD79763BA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F3EC752C-171C-4771-A883-87836D88E8A7}"/>
              </a:ext>
            </a:extLst>
          </p:cNvPr>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BEB104A-A646-4196-9361-439744E8D8A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3502D624-705F-46E5-9278-B2932AF3F75E}"/>
              </a:ext>
            </a:extLst>
          </p:cNvPr>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F5818F6-DD96-4521-86A3-44682A4B9AF5}"/>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8" name="Espace réservé du pied de page 7">
            <a:extLst>
              <a:ext uri="{FF2B5EF4-FFF2-40B4-BE49-F238E27FC236}">
                <a16:creationId xmlns:a16="http://schemas.microsoft.com/office/drawing/2014/main" id="{375CF45C-E49D-4EA3-B596-004755A81CB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ED8144B-98FC-4F81-9943-44CF241222FA}"/>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60953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32F4D0-088B-4450-90D9-1AD7146B49E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EB95A6C-3017-4F74-90CB-BCC25708BBD0}"/>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4" name="Espace réservé du pied de page 3">
            <a:extLst>
              <a:ext uri="{FF2B5EF4-FFF2-40B4-BE49-F238E27FC236}">
                <a16:creationId xmlns:a16="http://schemas.microsoft.com/office/drawing/2014/main" id="{FF5692C1-FADD-44B8-997F-8D45C084CD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D5FB98E-8AE4-4B35-A291-FDF8827E8C6E}"/>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6744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0028A98-55F4-48C2-8A86-B791EC52EEB8}"/>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3" name="Espace réservé du pied de page 2">
            <a:extLst>
              <a:ext uri="{FF2B5EF4-FFF2-40B4-BE49-F238E27FC236}">
                <a16:creationId xmlns:a16="http://schemas.microsoft.com/office/drawing/2014/main" id="{232206DD-F66D-4FBB-BD75-D3EA51CE633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2E5E4C-9484-423D-98E0-354F729727D2}"/>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939256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AEA56-20C2-4B45-A54D-0A3AE54B9D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7844EEC-6EF5-46AF-BACD-52705469F61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A2D988E-0B5F-4ADD-A98C-C12E9D103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A9FD5DD-BC81-4496-B434-96F5F13D542A}"/>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994C78DC-73BC-455A-A8D1-296C21E451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2E985DE-2A91-4A33-A744-80EDE24159C1}"/>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276823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41624-0C25-4C5E-A1DD-1D4FDBD98E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0E7B281-0EDE-4136-BC93-96A861AD655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27D003-AFB6-41ED-8488-1678B876D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34E13C3-F12B-47F6-83ED-F1EBC09D41A8}"/>
              </a:ext>
            </a:extLst>
          </p:cNvPr>
          <p:cNvSpPr>
            <a:spLocks noGrp="1"/>
          </p:cNvSpPr>
          <p:nvPr>
            <p:ph type="dt" sz="half" idx="10"/>
          </p:nvPr>
        </p:nvSpPr>
        <p:spPr/>
        <p:txBody>
          <a:bodyPr/>
          <a:lstStyle/>
          <a:p>
            <a:fld id="{8847CAF9-E1B2-4AEB-9702-ECF95C58CBF3}" type="datetimeFigureOut">
              <a:rPr lang="fr-FR" smtClean="0"/>
              <a:t>04/07/2023</a:t>
            </a:fld>
            <a:endParaRPr lang="fr-FR"/>
          </a:p>
        </p:txBody>
      </p:sp>
      <p:sp>
        <p:nvSpPr>
          <p:cNvPr id="6" name="Espace réservé du pied de page 5">
            <a:extLst>
              <a:ext uri="{FF2B5EF4-FFF2-40B4-BE49-F238E27FC236}">
                <a16:creationId xmlns:a16="http://schemas.microsoft.com/office/drawing/2014/main" id="{C490D187-B1E7-47E8-8324-0516066F1D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DD0680-EFFC-47AB-ACCB-EE6699EBAFC3}"/>
              </a:ext>
            </a:extLst>
          </p:cNvPr>
          <p:cNvSpPr>
            <a:spLocks noGrp="1"/>
          </p:cNvSpPr>
          <p:nvPr>
            <p:ph type="sldNum" sz="quarter" idx="12"/>
          </p:nvPr>
        </p:nvSpPr>
        <p:spPr/>
        <p:txBody>
          <a:bodyPr/>
          <a:lstStyle/>
          <a:p>
            <a:fld id="{8123E72C-8524-41E6-BD59-EC056209C0D1}" type="slidenum">
              <a:rPr lang="fr-FR" smtClean="0"/>
              <a:t>‹N°›</a:t>
            </a:fld>
            <a:endParaRPr lang="fr-FR"/>
          </a:p>
        </p:txBody>
      </p:sp>
    </p:spTree>
    <p:extLst>
      <p:ext uri="{BB962C8B-B14F-4D97-AF65-F5344CB8AC3E}">
        <p14:creationId xmlns:p14="http://schemas.microsoft.com/office/powerpoint/2010/main" val="12801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FFDB46-F482-4072-90A6-5FBAC632F6E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2A1D0C1-14DC-4CCE-A702-9FE942133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5E7FF3B-742B-4FE3-9C58-0294A49CAEF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7CAF9-E1B2-4AEB-9702-ECF95C58CBF3}" type="datetimeFigureOut">
              <a:rPr lang="fr-FR" smtClean="0"/>
              <a:t>04/07/2023</a:t>
            </a:fld>
            <a:endParaRPr lang="fr-FR"/>
          </a:p>
        </p:txBody>
      </p:sp>
      <p:sp>
        <p:nvSpPr>
          <p:cNvPr id="5" name="Espace réservé du pied de page 4">
            <a:extLst>
              <a:ext uri="{FF2B5EF4-FFF2-40B4-BE49-F238E27FC236}">
                <a16:creationId xmlns:a16="http://schemas.microsoft.com/office/drawing/2014/main" id="{C6FFF24E-FC18-4853-B0E4-849E00DE5D5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14516F5-BA66-4ABD-ACBD-02BA6360877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3E72C-8524-41E6-BD59-EC056209C0D1}" type="slidenum">
              <a:rPr lang="fr-FR" smtClean="0"/>
              <a:t>‹N°›</a:t>
            </a:fld>
            <a:endParaRPr lang="fr-FR"/>
          </a:p>
        </p:txBody>
      </p:sp>
    </p:spTree>
    <p:extLst>
      <p:ext uri="{BB962C8B-B14F-4D97-AF65-F5344CB8AC3E}">
        <p14:creationId xmlns:p14="http://schemas.microsoft.com/office/powerpoint/2010/main" val="1346416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00.png"/><Relationship Id="rId4" Type="http://schemas.openxmlformats.org/officeDocument/2006/relationships/image" Target="../media/image56.png"/><Relationship Id="rId9"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2.pn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2.wmf"/><Relationship Id="rId5" Type="http://schemas.openxmlformats.org/officeDocument/2006/relationships/oleObject" Target="../embeddings/oleObject1.bin"/><Relationship Id="rId10" Type="http://schemas.openxmlformats.org/officeDocument/2006/relationships/image" Target="../media/image61.svg"/><Relationship Id="rId4" Type="http://schemas.openxmlformats.org/officeDocument/2006/relationships/image" Target="../media/image53.sv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7.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66.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21" Type="http://schemas.openxmlformats.org/officeDocument/2006/relationships/image" Target="../media/image34.svg"/><Relationship Id="rId34" Type="http://schemas.openxmlformats.org/officeDocument/2006/relationships/image" Target="../media/image5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71.svg"/><Relationship Id="rId2" Type="http://schemas.openxmlformats.org/officeDocument/2006/relationships/image" Target="../media/image68.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32" Type="http://schemas.openxmlformats.org/officeDocument/2006/relationships/image" Target="../media/image70.png"/><Relationship Id="rId37" Type="http://schemas.openxmlformats.org/officeDocument/2006/relationships/image" Target="../media/image57.sv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41.png"/><Relationship Id="rId36" Type="http://schemas.openxmlformats.org/officeDocument/2006/relationships/image" Target="../media/image56.png"/><Relationship Id="rId10" Type="http://schemas.openxmlformats.org/officeDocument/2006/relationships/image" Target="../media/image23.png"/><Relationship Id="rId19" Type="http://schemas.openxmlformats.org/officeDocument/2006/relationships/image" Target="../media/image32.svg"/><Relationship Id="rId31"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43.png"/><Relationship Id="rId35" Type="http://schemas.openxmlformats.org/officeDocument/2006/relationships/image" Target="../media/image55.svg"/><Relationship Id="rId8" Type="http://schemas.openxmlformats.org/officeDocument/2006/relationships/image" Target="../media/image21.png"/><Relationship Id="rId3" Type="http://schemas.openxmlformats.org/officeDocument/2006/relationships/image" Target="../media/image69.sv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hyperlink" Target="https://anr.fr/fr/"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75.png"/><Relationship Id="rId5" Type="http://schemas.openxmlformats.org/officeDocument/2006/relationships/image" Target="../media/image6.png"/><Relationship Id="rId10" Type="http://schemas.openxmlformats.org/officeDocument/2006/relationships/image" Target="../media/image74.png"/><Relationship Id="rId4" Type="http://schemas.openxmlformats.org/officeDocument/2006/relationships/image" Target="../media/image5.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9.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0.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1.wmf"/></Relationships>
</file>

<file path=ppt/slides/_rels/slide2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8.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82.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83.wmf"/><Relationship Id="rId5" Type="http://schemas.openxmlformats.org/officeDocument/2006/relationships/oleObject" Target="../embeddings/oleObject10.bin"/><Relationship Id="rId4" Type="http://schemas.openxmlformats.org/officeDocument/2006/relationships/image" Target="../media/image780.png"/></Relationships>
</file>

<file path=ppt/slides/_rels/slide2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8.wmf"/></Relationships>
</file>

<file path=ppt/slides/_rels/slide28.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52.png"/><Relationship Id="rId7" Type="http://schemas.openxmlformats.org/officeDocument/2006/relationships/oleObject" Target="../embeddings/oleObject2.bin"/><Relationship Id="rId12"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62.wmf"/><Relationship Id="rId11" Type="http://schemas.openxmlformats.org/officeDocument/2006/relationships/image" Target="../media/image80.png"/><Relationship Id="rId5" Type="http://schemas.openxmlformats.org/officeDocument/2006/relationships/oleObject" Target="../embeddings/oleObject1.bin"/><Relationship Id="rId10" Type="http://schemas.openxmlformats.org/officeDocument/2006/relationships/image" Target="../media/image61.svg"/><Relationship Id="rId4" Type="http://schemas.openxmlformats.org/officeDocument/2006/relationships/image" Target="../media/image53.sv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40.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svg"/><Relationship Id="rId20" Type="http://schemas.openxmlformats.org/officeDocument/2006/relationships/image" Target="../media/image34.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 Id="rId27" Type="http://schemas.openxmlformats.org/officeDocument/2006/relationships/image" Target="../media/image41.png"/><Relationship Id="rId30"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4236FF-BE6F-4B8D-8338-61366F577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776" y="105931"/>
            <a:ext cx="6490448" cy="1265638"/>
          </a:xfrm>
          <a:prstGeom prst="rect">
            <a:avLst/>
          </a:prstGeom>
        </p:spPr>
      </p:pic>
      <p:sp>
        <p:nvSpPr>
          <p:cNvPr id="5" name="Rectangle 4">
            <a:extLst>
              <a:ext uri="{FF2B5EF4-FFF2-40B4-BE49-F238E27FC236}">
                <a16:creationId xmlns:a16="http://schemas.microsoft.com/office/drawing/2014/main" id="{DD07A18E-6F7D-4106-932D-926169E14942}"/>
              </a:ext>
            </a:extLst>
          </p:cNvPr>
          <p:cNvSpPr/>
          <p:nvPr/>
        </p:nvSpPr>
        <p:spPr>
          <a:xfrm>
            <a:off x="452718" y="1759083"/>
            <a:ext cx="10672482" cy="369332"/>
          </a:xfrm>
          <a:prstGeom prst="rect">
            <a:avLst/>
          </a:prstGeom>
        </p:spPr>
        <p:txBody>
          <a:bodyPr wrap="square">
            <a:spAutoFit/>
          </a:bodyPr>
          <a:lstStyle/>
          <a:p>
            <a:r>
              <a:rPr lang="fr-FR" b="1" u="sng" dirty="0">
                <a:solidFill>
                  <a:srgbClr val="231F20"/>
                </a:solidFill>
                <a:latin typeface="Times New Roman" panose="02020603050405020304" pitchFamily="18" charset="0"/>
                <a:cs typeface="Times New Roman" panose="02020603050405020304" pitchFamily="18" charset="0"/>
              </a:rPr>
              <a:t>C. Meyer</a:t>
            </a:r>
            <a:r>
              <a:rPr lang="fr-FR" b="1" dirty="0">
                <a:solidFill>
                  <a:srgbClr val="231F20"/>
                </a:solidFill>
                <a:latin typeface="Times New Roman" panose="02020603050405020304" pitchFamily="18" charset="0"/>
                <a:cs typeface="Times New Roman" panose="02020603050405020304" pitchFamily="18" charset="0"/>
              </a:rPr>
              <a:t>, P. Davidson, D. Constantin, V. </a:t>
            </a:r>
            <a:r>
              <a:rPr lang="fr-FR" b="1" dirty="0" err="1">
                <a:solidFill>
                  <a:srgbClr val="231F20"/>
                </a:solidFill>
                <a:latin typeface="Times New Roman" panose="02020603050405020304" pitchFamily="18" charset="0"/>
                <a:cs typeface="Times New Roman" panose="02020603050405020304" pitchFamily="18" charset="0"/>
              </a:rPr>
              <a:t>Sergan</a:t>
            </a:r>
            <a:r>
              <a:rPr lang="fr-FR" b="1" dirty="0">
                <a:solidFill>
                  <a:srgbClr val="231F20"/>
                </a:solidFill>
                <a:latin typeface="Times New Roman" panose="02020603050405020304" pitchFamily="18" charset="0"/>
                <a:cs typeface="Times New Roman" panose="02020603050405020304" pitchFamily="18" charset="0"/>
              </a:rPr>
              <a:t>, D. </a:t>
            </a:r>
            <a:r>
              <a:rPr lang="fr-FR" b="1" dirty="0" err="1">
                <a:solidFill>
                  <a:srgbClr val="231F20"/>
                </a:solidFill>
                <a:latin typeface="Times New Roman" panose="02020603050405020304" pitchFamily="18" charset="0"/>
                <a:cs typeface="Times New Roman" panose="02020603050405020304" pitchFamily="18" charset="0"/>
              </a:rPr>
              <a:t>Stoenescu</a:t>
            </a:r>
            <a:r>
              <a:rPr lang="fr-FR" b="1" dirty="0">
                <a:solidFill>
                  <a:srgbClr val="231F20"/>
                </a:solidFill>
                <a:latin typeface="Times New Roman" panose="02020603050405020304" pitchFamily="18" charset="0"/>
                <a:cs typeface="Times New Roman" panose="02020603050405020304" pitchFamily="18" charset="0"/>
              </a:rPr>
              <a:t>, A. </a:t>
            </a:r>
            <a:r>
              <a:rPr lang="fr-FR" b="1" dirty="0" err="1">
                <a:solidFill>
                  <a:srgbClr val="231F20"/>
                </a:solidFill>
                <a:latin typeface="Times New Roman" panose="02020603050405020304" pitchFamily="18" charset="0"/>
                <a:cs typeface="Times New Roman" panose="02020603050405020304" pitchFamily="18" charset="0"/>
              </a:rPr>
              <a:t>Knezevic</a:t>
            </a:r>
            <a:r>
              <a:rPr lang="fr-FR" b="1" dirty="0">
                <a:solidFill>
                  <a:srgbClr val="231F20"/>
                </a:solidFill>
                <a:latin typeface="Times New Roman" panose="02020603050405020304" pitchFamily="18" charset="0"/>
                <a:cs typeface="Times New Roman" panose="02020603050405020304" pitchFamily="18" charset="0"/>
              </a:rPr>
              <a:t>, I. </a:t>
            </a:r>
            <a:r>
              <a:rPr lang="fr-FR" b="1" dirty="0" err="1">
                <a:solidFill>
                  <a:srgbClr val="231F20"/>
                </a:solidFill>
                <a:latin typeface="Times New Roman" panose="02020603050405020304" pitchFamily="18" charset="0"/>
                <a:cs typeface="Times New Roman" panose="02020603050405020304" pitchFamily="18" charset="0"/>
              </a:rPr>
              <a:t>Dokli</a:t>
            </a:r>
            <a:r>
              <a:rPr lang="fr-FR" b="1" dirty="0">
                <a:solidFill>
                  <a:srgbClr val="231F20"/>
                </a:solidFill>
                <a:latin typeface="Times New Roman" panose="02020603050405020304" pitchFamily="18" charset="0"/>
                <a:cs typeface="Times New Roman" panose="02020603050405020304" pitchFamily="18" charset="0"/>
              </a:rPr>
              <a:t>, A. </a:t>
            </a:r>
            <a:r>
              <a:rPr lang="fr-FR" b="1" dirty="0" err="1">
                <a:solidFill>
                  <a:srgbClr val="231F20"/>
                </a:solidFill>
                <a:latin typeface="Times New Roman" panose="02020603050405020304" pitchFamily="18" charset="0"/>
                <a:cs typeface="Times New Roman" panose="02020603050405020304" pitchFamily="18" charset="0"/>
              </a:rPr>
              <a:t>Lesac</a:t>
            </a:r>
            <a:r>
              <a:rPr lang="fr-FR" b="1" dirty="0">
                <a:solidFill>
                  <a:srgbClr val="231F20"/>
                </a:solidFill>
                <a:latin typeface="Times New Roman" panose="02020603050405020304" pitchFamily="18" charset="0"/>
                <a:cs typeface="Times New Roman" panose="02020603050405020304" pitchFamily="18" charset="0"/>
              </a:rPr>
              <a:t> and I. </a:t>
            </a:r>
            <a:r>
              <a:rPr lang="fr-FR" b="1" dirty="0" err="1">
                <a:solidFill>
                  <a:srgbClr val="231F20"/>
                </a:solidFill>
                <a:latin typeface="Times New Roman" panose="02020603050405020304" pitchFamily="18" charset="0"/>
                <a:cs typeface="Times New Roman" panose="02020603050405020304" pitchFamily="18" charset="0"/>
              </a:rPr>
              <a:t>Dozov</a:t>
            </a:r>
            <a:endParaRPr lang="fr-FR" b="1" baseline="30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13E0AE7-3457-4C7A-8BB9-F8943E5C7400}"/>
              </a:ext>
            </a:extLst>
          </p:cNvPr>
          <p:cNvSpPr/>
          <p:nvPr/>
        </p:nvSpPr>
        <p:spPr>
          <a:xfrm>
            <a:off x="3146609" y="3065292"/>
            <a:ext cx="5908862" cy="856068"/>
          </a:xfrm>
          <a:prstGeom prst="rect">
            <a:avLst/>
          </a:prstGeom>
        </p:spPr>
        <p:txBody>
          <a:bodyPr wrap="square">
            <a:spAutoFit/>
          </a:bodyPr>
          <a:lstStyle/>
          <a:p>
            <a:pPr algn="ctr">
              <a:lnSpc>
                <a:spcPct val="107000"/>
              </a:lnSpc>
            </a:pPr>
            <a:r>
              <a:rPr lang="fr-FR"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Analogue d’une transition de </a:t>
            </a:r>
            <a:r>
              <a:rPr lang="fr-FR"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Fréedericksz</a:t>
            </a:r>
            <a:r>
              <a:rPr lang="fr-FR"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pPr>
            <a:r>
              <a:rPr lang="fr-FR"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dans une phase smectique A biaxe (</a:t>
            </a:r>
            <a:r>
              <a:rPr lang="fr-FR"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SmA</a:t>
            </a:r>
            <a:r>
              <a:rPr lang="fr-FR" sz="2400" b="1" baseline="-25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a:t>
            </a:r>
            <a:r>
              <a:rPr lang="fr-FR"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Espace réservé du numéro de diapositive 6">
            <a:extLst>
              <a:ext uri="{FF2B5EF4-FFF2-40B4-BE49-F238E27FC236}">
                <a16:creationId xmlns:a16="http://schemas.microsoft.com/office/drawing/2014/main" id="{695EFE36-C8B6-4E0A-9E20-AAD9C03A45E8}"/>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a:t>
            </a:fld>
            <a:r>
              <a:rPr lang="fr-FR" sz="2000" dirty="0">
                <a:solidFill>
                  <a:srgbClr val="0000FF"/>
                </a:solidFill>
                <a:latin typeface="Times New Roman" panose="02020603050405020304" pitchFamily="18" charset="0"/>
                <a:cs typeface="Times New Roman" panose="02020603050405020304" pitchFamily="18" charset="0"/>
              </a:rPr>
              <a:t>-</a:t>
            </a:r>
          </a:p>
        </p:txBody>
      </p:sp>
      <p:pic>
        <p:nvPicPr>
          <p:cNvPr id="7" name="Image 6">
            <a:extLst>
              <a:ext uri="{FF2B5EF4-FFF2-40B4-BE49-F238E27FC236}">
                <a16:creationId xmlns:a16="http://schemas.microsoft.com/office/drawing/2014/main" id="{9A546F25-A878-493C-ACC7-E625D0AFE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26" y="4806192"/>
            <a:ext cx="1003303" cy="1128991"/>
          </a:xfrm>
          <a:prstGeom prst="rect">
            <a:avLst/>
          </a:prstGeom>
        </p:spPr>
      </p:pic>
      <p:pic>
        <p:nvPicPr>
          <p:cNvPr id="9" name="Image 8">
            <a:extLst>
              <a:ext uri="{FF2B5EF4-FFF2-40B4-BE49-F238E27FC236}">
                <a16:creationId xmlns:a16="http://schemas.microsoft.com/office/drawing/2014/main" id="{22DB666D-8FC6-4A6E-9CA1-43991BC78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268" y="5029435"/>
            <a:ext cx="2832568" cy="768934"/>
          </a:xfrm>
          <a:prstGeom prst="rect">
            <a:avLst/>
          </a:prstGeom>
        </p:spPr>
      </p:pic>
      <p:pic>
        <p:nvPicPr>
          <p:cNvPr id="11" name="Image 10">
            <a:extLst>
              <a:ext uri="{FF2B5EF4-FFF2-40B4-BE49-F238E27FC236}">
                <a16:creationId xmlns:a16="http://schemas.microsoft.com/office/drawing/2014/main" id="{0C4DE102-0B4E-4338-AF2C-2FB10170A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942" y="4995625"/>
            <a:ext cx="1407355" cy="835416"/>
          </a:xfrm>
          <a:prstGeom prst="rect">
            <a:avLst/>
          </a:prstGeom>
        </p:spPr>
      </p:pic>
      <p:pic>
        <p:nvPicPr>
          <p:cNvPr id="13" name="Image 12">
            <a:extLst>
              <a:ext uri="{FF2B5EF4-FFF2-40B4-BE49-F238E27FC236}">
                <a16:creationId xmlns:a16="http://schemas.microsoft.com/office/drawing/2014/main" id="{311DEB59-AAC8-4E9E-BEF5-DC9F0054F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0743" y="4808330"/>
            <a:ext cx="1424269" cy="1424269"/>
          </a:xfrm>
          <a:prstGeom prst="rect">
            <a:avLst/>
          </a:prstGeom>
        </p:spPr>
      </p:pic>
      <p:pic>
        <p:nvPicPr>
          <p:cNvPr id="15" name="Image 14">
            <a:extLst>
              <a:ext uri="{FF2B5EF4-FFF2-40B4-BE49-F238E27FC236}">
                <a16:creationId xmlns:a16="http://schemas.microsoft.com/office/drawing/2014/main" id="{C449C570-661A-4C83-AEE5-6231E5E148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1736" y="4723339"/>
            <a:ext cx="1857375" cy="1238250"/>
          </a:xfrm>
          <a:prstGeom prst="rect">
            <a:avLst/>
          </a:prstGeom>
        </p:spPr>
      </p:pic>
      <p:pic>
        <p:nvPicPr>
          <p:cNvPr id="4" name="Image 3">
            <a:extLst>
              <a:ext uri="{FF2B5EF4-FFF2-40B4-BE49-F238E27FC236}">
                <a16:creationId xmlns:a16="http://schemas.microsoft.com/office/drawing/2014/main" id="{3DBD6310-499B-4C71-829B-C8D13E0B7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8084" y="4782169"/>
            <a:ext cx="1556018" cy="1210236"/>
          </a:xfrm>
          <a:prstGeom prst="rect">
            <a:avLst/>
          </a:prstGeom>
        </p:spPr>
      </p:pic>
      <p:sp>
        <p:nvSpPr>
          <p:cNvPr id="12" name="Rectangle 11">
            <a:extLst>
              <a:ext uri="{FF2B5EF4-FFF2-40B4-BE49-F238E27FC236}">
                <a16:creationId xmlns:a16="http://schemas.microsoft.com/office/drawing/2014/main" id="{AF59A77A-19CD-477D-942A-3E612F4E8E58}"/>
              </a:ext>
            </a:extLst>
          </p:cNvPr>
          <p:cNvSpPr/>
          <p:nvPr/>
        </p:nvSpPr>
        <p:spPr>
          <a:xfrm>
            <a:off x="1174377" y="6290678"/>
            <a:ext cx="9843246" cy="307777"/>
          </a:xfrm>
          <a:prstGeom prst="rect">
            <a:avLst/>
          </a:prstGeom>
        </p:spPr>
        <p:txBody>
          <a:bodyPr wrap="square">
            <a:spAutoFit/>
          </a:bodyPr>
          <a:lstStyle/>
          <a:p>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Meyer, P. Davidson, D. Constantin, V.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Sergan</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Stoenescu</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Knezevic</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Dokli</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Lesac</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and I. </a:t>
            </a:r>
            <a:r>
              <a:rPr lang="en-US"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Dozov</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PRX </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a:t>
            </a: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031012 (2021)</a:t>
            </a:r>
            <a:endParaRPr lang="fr-FR"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122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070F45-290F-428D-B923-ACD2EDF21825}"/>
              </a:ext>
            </a:extLst>
          </p:cNvPr>
          <p:cNvSpPr txBox="1"/>
          <p:nvPr/>
        </p:nvSpPr>
        <p:spPr>
          <a:xfrm flipH="1">
            <a:off x="4518211" y="98613"/>
            <a:ext cx="3639673"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BP12 Biphase N</a:t>
            </a:r>
            <a:r>
              <a:rPr lang="fr-FR" sz="2400" b="1" baseline="-25000" dirty="0">
                <a:solidFill>
                  <a:srgbClr val="0000FF"/>
                </a:solidFill>
                <a:latin typeface="Times New Roman" panose="02020603050405020304" pitchFamily="18" charset="0"/>
                <a:cs typeface="Times New Roman" panose="02020603050405020304" pitchFamily="18" charset="0"/>
              </a:rPr>
              <a:t>TB </a:t>
            </a:r>
            <a:r>
              <a:rPr lang="fr-F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fr-FR" sz="2400" b="1" dirty="0">
                <a:solidFill>
                  <a:srgbClr val="0000FF"/>
                </a:solidFill>
                <a:latin typeface="Times New Roman" panose="02020603050405020304" pitchFamily="18" charset="0"/>
                <a:cs typeface="Times New Roman" panose="02020603050405020304" pitchFamily="18" charset="0"/>
              </a:rPr>
              <a:t>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sp>
        <p:nvSpPr>
          <p:cNvPr id="4" name="Espace réservé du numéro de diapositive 6">
            <a:extLst>
              <a:ext uri="{FF2B5EF4-FFF2-40B4-BE49-F238E27FC236}">
                <a16:creationId xmlns:a16="http://schemas.microsoft.com/office/drawing/2014/main" id="{CEB34EBC-22A8-495F-992B-FB783328CAA8}"/>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10</a:t>
            </a:fld>
            <a:r>
              <a:rPr lang="fr-FR" sz="2000" dirty="0">
                <a:solidFill>
                  <a:srgbClr val="0000FF"/>
                </a:solidFill>
                <a:latin typeface="Times New Roman" panose="02020603050405020304" pitchFamily="18" charset="0"/>
                <a:cs typeface="Times New Roman" panose="02020603050405020304" pitchFamily="18" charset="0"/>
              </a:rPr>
              <a:t>-</a:t>
            </a:r>
          </a:p>
        </p:txBody>
      </p:sp>
      <p:pic>
        <p:nvPicPr>
          <p:cNvPr id="5" name="V18SuperShortCompressed">
            <a:hlinkClick r:id="" action="ppaction://media"/>
            <a:extLst>
              <a:ext uri="{FF2B5EF4-FFF2-40B4-BE49-F238E27FC236}">
                <a16:creationId xmlns:a16="http://schemas.microsoft.com/office/drawing/2014/main" id="{FA8AAFA8-5E66-4144-9637-3070637BAE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9350" y="782425"/>
            <a:ext cx="7057534" cy="5293150"/>
          </a:xfrm>
          <a:prstGeom prst="rect">
            <a:avLst/>
          </a:prstGeom>
        </p:spPr>
      </p:pic>
    </p:spTree>
    <p:extLst>
      <p:ext uri="{BB962C8B-B14F-4D97-AF65-F5344CB8AC3E}">
        <p14:creationId xmlns:p14="http://schemas.microsoft.com/office/powerpoint/2010/main" val="483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088AAA-8201-496E-96F7-C4EFA047651A}"/>
              </a:ext>
            </a:extLst>
          </p:cNvPr>
          <p:cNvPicPr>
            <a:picLocks noChangeAspect="1"/>
          </p:cNvPicPr>
          <p:nvPr/>
        </p:nvPicPr>
        <p:blipFill>
          <a:blip r:embed="rId2"/>
          <a:stretch>
            <a:fillRect/>
          </a:stretch>
        </p:blipFill>
        <p:spPr>
          <a:xfrm>
            <a:off x="1527136" y="990927"/>
            <a:ext cx="6785592" cy="2954246"/>
          </a:xfrm>
          <a:prstGeom prst="rect">
            <a:avLst/>
          </a:prstGeom>
        </p:spPr>
      </p:pic>
      <p:grpSp>
        <p:nvGrpSpPr>
          <p:cNvPr id="24" name="Groupe 23">
            <a:extLst>
              <a:ext uri="{FF2B5EF4-FFF2-40B4-BE49-F238E27FC236}">
                <a16:creationId xmlns:a16="http://schemas.microsoft.com/office/drawing/2014/main" id="{12440F5F-B398-42F7-B52C-DA9E2D34522F}"/>
              </a:ext>
            </a:extLst>
          </p:cNvPr>
          <p:cNvGrpSpPr/>
          <p:nvPr/>
        </p:nvGrpSpPr>
        <p:grpSpPr>
          <a:xfrm>
            <a:off x="802299" y="2257778"/>
            <a:ext cx="5127186" cy="650779"/>
            <a:chOff x="816416" y="3644700"/>
            <a:chExt cx="4519753" cy="650779"/>
          </a:xfrm>
        </p:grpSpPr>
        <p:cxnSp>
          <p:nvCxnSpPr>
            <p:cNvPr id="4" name="Connecteur droit avec flèche 3">
              <a:extLst>
                <a:ext uri="{FF2B5EF4-FFF2-40B4-BE49-F238E27FC236}">
                  <a16:creationId xmlns:a16="http://schemas.microsoft.com/office/drawing/2014/main" id="{359E7EE7-F9E2-4B04-B668-5FBF3B67C78D}"/>
                </a:ext>
              </a:extLst>
            </p:cNvPr>
            <p:cNvCxnSpPr>
              <a:cxnSpLocks/>
            </p:cNvCxnSpPr>
            <p:nvPr/>
          </p:nvCxnSpPr>
          <p:spPr>
            <a:xfrm flipH="1" flipV="1">
              <a:off x="5234170" y="3644700"/>
              <a:ext cx="101999" cy="650779"/>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ZoneTexte 355">
              <a:extLst>
                <a:ext uri="{FF2B5EF4-FFF2-40B4-BE49-F238E27FC236}">
                  <a16:creationId xmlns:a16="http://schemas.microsoft.com/office/drawing/2014/main" id="{27F429A7-3381-40A0-9FE5-EDB8C5DF2561}"/>
                </a:ext>
              </a:extLst>
            </p:cNvPr>
            <p:cNvSpPr txBox="1"/>
            <p:nvPr/>
          </p:nvSpPr>
          <p:spPr>
            <a:xfrm rot="20911105">
              <a:off x="4948797" y="3780523"/>
              <a:ext cx="3156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imes New Roman" panose="02020603050405020304" pitchFamily="18" charset="0"/>
                  <a:cs typeface="Times New Roman" panose="02020603050405020304" pitchFamily="18" charset="0"/>
                </a:rPr>
                <a:t>E</a:t>
              </a:r>
            </a:p>
          </p:txBody>
        </p:sp>
        <p:sp>
          <p:nvSpPr>
            <p:cNvPr id="6" name="ZoneTexte 356">
              <a:extLst>
                <a:ext uri="{FF2B5EF4-FFF2-40B4-BE49-F238E27FC236}">
                  <a16:creationId xmlns:a16="http://schemas.microsoft.com/office/drawing/2014/main" id="{A0E7C120-D299-412D-98FB-B81613A02FA4}"/>
                </a:ext>
              </a:extLst>
            </p:cNvPr>
            <p:cNvSpPr txBox="1"/>
            <p:nvPr/>
          </p:nvSpPr>
          <p:spPr>
            <a:xfrm>
              <a:off x="816416" y="3712378"/>
              <a:ext cx="88174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imes New Roman" panose="02020603050405020304" pitchFamily="18" charset="0"/>
                  <a:cs typeface="Times New Roman" panose="02020603050405020304" pitchFamily="18" charset="0"/>
                </a:rPr>
                <a:t>E = 0</a:t>
              </a:r>
            </a:p>
          </p:txBody>
        </p:sp>
      </p:grpSp>
      <p:cxnSp>
        <p:nvCxnSpPr>
          <p:cNvPr id="19" name="Connecteur droit avec flèche 18">
            <a:extLst>
              <a:ext uri="{FF2B5EF4-FFF2-40B4-BE49-F238E27FC236}">
                <a16:creationId xmlns:a16="http://schemas.microsoft.com/office/drawing/2014/main" id="{EBDD488C-8EE6-4DE9-8F52-F0AF7689373B}"/>
              </a:ext>
            </a:extLst>
          </p:cNvPr>
          <p:cNvCxnSpPr>
            <a:cxnSpLocks/>
          </p:cNvCxnSpPr>
          <p:nvPr/>
        </p:nvCxnSpPr>
        <p:spPr>
          <a:xfrm flipV="1">
            <a:off x="3148703" y="4037100"/>
            <a:ext cx="345219" cy="1729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FD52373-4B76-4511-B0C6-7E7BD0C0ACE2}"/>
              </a:ext>
            </a:extLst>
          </p:cNvPr>
          <p:cNvSpPr/>
          <p:nvPr/>
        </p:nvSpPr>
        <p:spPr>
          <a:xfrm>
            <a:off x="2803210" y="295515"/>
            <a:ext cx="5838073" cy="461665"/>
          </a:xfrm>
          <a:prstGeom prst="rect">
            <a:avLst/>
          </a:prstGeom>
        </p:spPr>
        <p:txBody>
          <a:bodyPr wrap="none">
            <a:spAutoFit/>
          </a:bodyPr>
          <a:lstStyle/>
          <a:p>
            <a:r>
              <a:rPr lang="fr-FR" sz="2400" b="1" dirty="0">
                <a:solidFill>
                  <a:srgbClr val="0000FF"/>
                </a:solidFill>
                <a:latin typeface="Times New Roman" panose="02020603050405020304" pitchFamily="18" charset="0"/>
                <a:cs typeface="Times New Roman" panose="02020603050405020304" pitchFamily="18" charset="0"/>
              </a:rPr>
              <a:t>Transition de </a:t>
            </a:r>
            <a:r>
              <a:rPr lang="fr-FR" sz="2400" b="1" dirty="0" err="1">
                <a:solidFill>
                  <a:srgbClr val="0000FF"/>
                </a:solidFill>
                <a:latin typeface="Times New Roman" panose="02020603050405020304" pitchFamily="18" charset="0"/>
                <a:cs typeface="Times New Roman" panose="02020603050405020304" pitchFamily="18" charset="0"/>
              </a:rPr>
              <a:t>Fréedericksz</a:t>
            </a:r>
            <a:r>
              <a:rPr lang="fr-FR" sz="2400" b="1" dirty="0">
                <a:solidFill>
                  <a:srgbClr val="0000FF"/>
                </a:solidFill>
                <a:latin typeface="Times New Roman" panose="02020603050405020304" pitchFamily="18" charset="0"/>
                <a:cs typeface="Times New Roman" panose="02020603050405020304" pitchFamily="18" charset="0"/>
              </a:rPr>
              <a:t> dans la phase N</a:t>
            </a:r>
          </a:p>
        </p:txBody>
      </p:sp>
      <p:sp>
        <p:nvSpPr>
          <p:cNvPr id="25" name="Espace réservé du numéro de diapositive 6">
            <a:extLst>
              <a:ext uri="{FF2B5EF4-FFF2-40B4-BE49-F238E27FC236}">
                <a16:creationId xmlns:a16="http://schemas.microsoft.com/office/drawing/2014/main" id="{CB62075B-B6DC-46D9-85F1-3D24DD51DBFE}"/>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11</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86" name="ZoneTexte 85">
            <a:extLst>
              <a:ext uri="{FF2B5EF4-FFF2-40B4-BE49-F238E27FC236}">
                <a16:creationId xmlns:a16="http://schemas.microsoft.com/office/drawing/2014/main" id="{7951867B-3514-4B20-A13F-18F47161A9DF}"/>
              </a:ext>
            </a:extLst>
          </p:cNvPr>
          <p:cNvSpPr txBox="1"/>
          <p:nvPr/>
        </p:nvSpPr>
        <p:spPr>
          <a:xfrm>
            <a:off x="10082787" y="2325178"/>
            <a:ext cx="1858201" cy="369332"/>
          </a:xfrm>
          <a:prstGeom prst="rect">
            <a:avLst/>
          </a:prstGeom>
          <a:noFill/>
        </p:spPr>
        <p:txBody>
          <a:bodyPr wrap="none" rtlCol="0">
            <a:spAutoFit/>
          </a:bodyPr>
          <a:lstStyle/>
          <a:p>
            <a:r>
              <a:rPr lang="fr-FR" dirty="0">
                <a:latin typeface="Times New Roman" panose="02020603050405020304" pitchFamily="18" charset="0"/>
                <a:sym typeface="Symbol" panose="05050102010706020507" pitchFamily="18" charset="2"/>
              </a:rPr>
              <a:t>n=n</a:t>
            </a:r>
            <a:r>
              <a:rPr lang="fr-FR" baseline="-25000" dirty="0">
                <a:latin typeface="Times New Roman" panose="02020603050405020304" pitchFamily="18" charset="0"/>
                <a:sym typeface="Symbol" panose="05050102010706020507" pitchFamily="18" charset="2"/>
              </a:rPr>
              <a:t>e</a:t>
            </a:r>
            <a:r>
              <a:rPr lang="fr-FR" dirty="0">
                <a:latin typeface="Times New Roman" panose="02020603050405020304" pitchFamily="18" charset="0"/>
                <a:sym typeface="Symbol" panose="05050102010706020507" pitchFamily="18" charset="2"/>
              </a:rPr>
              <a:t>-n</a:t>
            </a:r>
            <a:r>
              <a:rPr lang="fr-FR" baseline="-25000" dirty="0">
                <a:latin typeface="Times New Roman" panose="02020603050405020304" pitchFamily="18" charset="0"/>
                <a:sym typeface="Symbol" panose="05050102010706020507" pitchFamily="18" charset="2"/>
              </a:rPr>
              <a:t>o  </a:t>
            </a:r>
            <a:r>
              <a:rPr lang="fr-FR" dirty="0">
                <a:latin typeface="Times New Roman" panose="02020603050405020304" pitchFamily="18" charset="0"/>
                <a:sym typeface="Symbol" panose="05050102010706020507" pitchFamily="18" charset="2"/>
              </a:rPr>
              <a:t>diminue</a:t>
            </a:r>
            <a:endParaRPr lang="fr-FR" dirty="0">
              <a:latin typeface="Times New Roman" panose="02020603050405020304" pitchFamily="18" charset="0"/>
            </a:endParaRPr>
          </a:p>
        </p:txBody>
      </p:sp>
      <p:sp>
        <p:nvSpPr>
          <p:cNvPr id="87" name="Rectangle 86">
            <a:extLst>
              <a:ext uri="{FF2B5EF4-FFF2-40B4-BE49-F238E27FC236}">
                <a16:creationId xmlns:a16="http://schemas.microsoft.com/office/drawing/2014/main" id="{7F83DF07-5B93-48E2-8E1E-CD5C7D1A8186}"/>
              </a:ext>
            </a:extLst>
          </p:cNvPr>
          <p:cNvSpPr/>
          <p:nvPr/>
        </p:nvSpPr>
        <p:spPr>
          <a:xfrm>
            <a:off x="10466394" y="1692609"/>
            <a:ext cx="1183337" cy="646331"/>
          </a:xfrm>
          <a:prstGeom prst="rect">
            <a:avLst/>
          </a:prstGeom>
        </p:spPr>
        <p:txBody>
          <a:bodyPr wrap="none">
            <a:spAutoFit/>
          </a:bodyPr>
          <a:lstStyle/>
          <a:p>
            <a:r>
              <a:rPr lang="fr-FR" dirty="0">
                <a:latin typeface="Times New Roman" panose="02020603050405020304" pitchFamily="18" charset="0"/>
                <a:sym typeface="Symbol" panose="05050102010706020507" pitchFamily="18" charset="2"/>
              </a:rPr>
              <a:t>n</a:t>
            </a:r>
            <a:r>
              <a:rPr lang="fr-FR" baseline="-25000" dirty="0">
                <a:latin typeface="Times New Roman" panose="02020603050405020304" pitchFamily="18" charset="0"/>
                <a:sym typeface="Symbol" panose="05050102010706020507" pitchFamily="18" charset="2"/>
              </a:rPr>
              <a:t>e</a:t>
            </a:r>
            <a:r>
              <a:rPr lang="fr-FR" dirty="0">
                <a:latin typeface="Times New Roman" panose="02020603050405020304" pitchFamily="18" charset="0"/>
                <a:sym typeface="Symbol" panose="05050102010706020507" pitchFamily="18" charset="2"/>
              </a:rPr>
              <a:t> diminue</a:t>
            </a:r>
          </a:p>
          <a:p>
            <a:r>
              <a:rPr lang="fr-FR" dirty="0">
                <a:latin typeface="Times New Roman" panose="02020603050405020304" pitchFamily="18" charset="0"/>
                <a:sym typeface="Symbol" panose="05050102010706020507" pitchFamily="18" charset="2"/>
              </a:rPr>
              <a:t>n</a:t>
            </a:r>
            <a:r>
              <a:rPr lang="fr-FR" baseline="-25000" dirty="0">
                <a:latin typeface="Times New Roman" panose="02020603050405020304" pitchFamily="18" charset="0"/>
                <a:sym typeface="Symbol" panose="05050102010706020507" pitchFamily="18" charset="2"/>
              </a:rPr>
              <a:t>o </a:t>
            </a:r>
            <a:r>
              <a:rPr lang="fr-FR" dirty="0">
                <a:latin typeface="Times New Roman" panose="02020603050405020304" pitchFamily="18" charset="0"/>
                <a:sym typeface="Symbol" panose="05050102010706020507" pitchFamily="18" charset="2"/>
              </a:rPr>
              <a:t>constant</a:t>
            </a:r>
            <a:endParaRPr lang="fr-FR" dirty="0"/>
          </a:p>
        </p:txBody>
      </p:sp>
      <p:grpSp>
        <p:nvGrpSpPr>
          <p:cNvPr id="279" name="Groupe 278">
            <a:extLst>
              <a:ext uri="{FF2B5EF4-FFF2-40B4-BE49-F238E27FC236}">
                <a16:creationId xmlns:a16="http://schemas.microsoft.com/office/drawing/2014/main" id="{F3C88371-1EDD-4F24-8BAD-001475ECB068}"/>
              </a:ext>
            </a:extLst>
          </p:cNvPr>
          <p:cNvGrpSpPr/>
          <p:nvPr/>
        </p:nvGrpSpPr>
        <p:grpSpPr>
          <a:xfrm>
            <a:off x="377130" y="4413262"/>
            <a:ext cx="3699213" cy="2346130"/>
            <a:chOff x="1469704" y="4696536"/>
            <a:chExt cx="3699213" cy="2346130"/>
          </a:xfrm>
        </p:grpSpPr>
        <p:grpSp>
          <p:nvGrpSpPr>
            <p:cNvPr id="271" name="Groupe 270">
              <a:extLst>
                <a:ext uri="{FF2B5EF4-FFF2-40B4-BE49-F238E27FC236}">
                  <a16:creationId xmlns:a16="http://schemas.microsoft.com/office/drawing/2014/main" id="{408CA4C9-4BEF-42A8-BBDE-53FB34498E2A}"/>
                </a:ext>
              </a:extLst>
            </p:cNvPr>
            <p:cNvGrpSpPr/>
            <p:nvPr/>
          </p:nvGrpSpPr>
          <p:grpSpPr>
            <a:xfrm>
              <a:off x="1469704" y="4696536"/>
              <a:ext cx="3699213" cy="2043253"/>
              <a:chOff x="2283304" y="5186136"/>
              <a:chExt cx="3699213" cy="2043253"/>
            </a:xfrm>
          </p:grpSpPr>
          <p:grpSp>
            <p:nvGrpSpPr>
              <p:cNvPr id="59" name="Groupe 58">
                <a:extLst>
                  <a:ext uri="{FF2B5EF4-FFF2-40B4-BE49-F238E27FC236}">
                    <a16:creationId xmlns:a16="http://schemas.microsoft.com/office/drawing/2014/main" id="{06EEAEF0-D9B0-4923-A017-2A1186860C1B}"/>
                  </a:ext>
                </a:extLst>
              </p:cNvPr>
              <p:cNvGrpSpPr/>
              <p:nvPr/>
            </p:nvGrpSpPr>
            <p:grpSpPr>
              <a:xfrm rot="21309772">
                <a:off x="2767609" y="5629634"/>
                <a:ext cx="1176775" cy="1599755"/>
                <a:chOff x="8658924" y="7841893"/>
                <a:chExt cx="1176775" cy="1599755"/>
              </a:xfrm>
            </p:grpSpPr>
            <p:sp>
              <p:nvSpPr>
                <p:cNvPr id="35" name="ZoneTexte 34">
                  <a:extLst>
                    <a:ext uri="{FF2B5EF4-FFF2-40B4-BE49-F238E27FC236}">
                      <a16:creationId xmlns:a16="http://schemas.microsoft.com/office/drawing/2014/main" id="{65938A09-FF1B-4E1D-BFB4-1C9211390948}"/>
                    </a:ext>
                  </a:extLst>
                </p:cNvPr>
                <p:cNvSpPr txBox="1"/>
                <p:nvPr/>
              </p:nvSpPr>
              <p:spPr>
                <a:xfrm flipH="1">
                  <a:off x="9407827" y="7841893"/>
                  <a:ext cx="427872"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cxnSp>
              <p:nvCxnSpPr>
                <p:cNvPr id="46" name="Connecteur droit avec flèche 45">
                  <a:extLst>
                    <a:ext uri="{FF2B5EF4-FFF2-40B4-BE49-F238E27FC236}">
                      <a16:creationId xmlns:a16="http://schemas.microsoft.com/office/drawing/2014/main" id="{2BFBE0A3-96A1-43E5-AA9E-7CD660C6CF6D}"/>
                    </a:ext>
                  </a:extLst>
                </p:cNvPr>
                <p:cNvCxnSpPr>
                  <a:cxnSpLocks/>
                </p:cNvCxnSpPr>
                <p:nvPr/>
              </p:nvCxnSpPr>
              <p:spPr>
                <a:xfrm rot="290228" flipH="1">
                  <a:off x="8658924" y="8613922"/>
                  <a:ext cx="816552" cy="827726"/>
                </a:xfrm>
                <a:prstGeom prst="straightConnector1">
                  <a:avLst/>
                </a:prstGeom>
                <a:ln w="6350">
                  <a:solidFill>
                    <a:schemeClr val="tx1"/>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222" name="Groupe 221">
                <a:extLst>
                  <a:ext uri="{FF2B5EF4-FFF2-40B4-BE49-F238E27FC236}">
                    <a16:creationId xmlns:a16="http://schemas.microsoft.com/office/drawing/2014/main" id="{D84028B0-E512-4931-B714-F338E18A848A}"/>
                  </a:ext>
                </a:extLst>
              </p:cNvPr>
              <p:cNvGrpSpPr/>
              <p:nvPr/>
            </p:nvGrpSpPr>
            <p:grpSpPr>
              <a:xfrm rot="258729">
                <a:off x="2283304" y="5186136"/>
                <a:ext cx="3699213" cy="1672884"/>
                <a:chOff x="241588" y="4481347"/>
                <a:chExt cx="3699213" cy="1661883"/>
              </a:xfrm>
            </p:grpSpPr>
            <p:sp>
              <p:nvSpPr>
                <p:cNvPr id="223" name="Parallélogramme 222">
                  <a:extLst>
                    <a:ext uri="{FF2B5EF4-FFF2-40B4-BE49-F238E27FC236}">
                      <a16:creationId xmlns:a16="http://schemas.microsoft.com/office/drawing/2014/main" id="{F8D78BA9-A6EE-4F21-8F29-B2A9621C5AA1}"/>
                    </a:ext>
                  </a:extLst>
                </p:cNvPr>
                <p:cNvSpPr/>
                <p:nvPr/>
              </p:nvSpPr>
              <p:spPr>
                <a:xfrm rot="20664720">
                  <a:off x="802040" y="5403420"/>
                  <a:ext cx="2806614" cy="739810"/>
                </a:xfrm>
                <a:prstGeom prst="parallelogram">
                  <a:avLst>
                    <a:gd name="adj" fmla="val 148977"/>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24" name="Connecteur droit avec flèche 223">
                  <a:extLst>
                    <a:ext uri="{FF2B5EF4-FFF2-40B4-BE49-F238E27FC236}">
                      <a16:creationId xmlns:a16="http://schemas.microsoft.com/office/drawing/2014/main" id="{D1909DDE-D887-41F5-B0E3-CE76D87019C1}"/>
                    </a:ext>
                  </a:extLst>
                </p:cNvPr>
                <p:cNvCxnSpPr>
                  <a:cxnSpLocks/>
                </p:cNvCxnSpPr>
                <p:nvPr/>
              </p:nvCxnSpPr>
              <p:spPr>
                <a:xfrm rot="21341271" flipH="1" flipV="1">
                  <a:off x="1706371" y="4802554"/>
                  <a:ext cx="97724" cy="689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25" name="Groupe 224">
                  <a:extLst>
                    <a:ext uri="{FF2B5EF4-FFF2-40B4-BE49-F238E27FC236}">
                      <a16:creationId xmlns:a16="http://schemas.microsoft.com/office/drawing/2014/main" id="{41C52022-7AE4-4350-882A-9F8D5388EB72}"/>
                    </a:ext>
                  </a:extLst>
                </p:cNvPr>
                <p:cNvGrpSpPr/>
                <p:nvPr/>
              </p:nvGrpSpPr>
              <p:grpSpPr>
                <a:xfrm rot="393776">
                  <a:off x="241588" y="4954463"/>
                  <a:ext cx="2975336" cy="1075795"/>
                  <a:chOff x="-997866" y="3444830"/>
                  <a:chExt cx="2975336" cy="1794652"/>
                </a:xfrm>
              </p:grpSpPr>
              <p:sp>
                <p:nvSpPr>
                  <p:cNvPr id="235" name="Ellipse 234">
                    <a:extLst>
                      <a:ext uri="{FF2B5EF4-FFF2-40B4-BE49-F238E27FC236}">
                        <a16:creationId xmlns:a16="http://schemas.microsoft.com/office/drawing/2014/main" id="{7366D459-595B-4352-AAC6-94F00E2D7DEB}"/>
                      </a:ext>
                    </a:extLst>
                  </p:cNvPr>
                  <p:cNvSpPr/>
                  <p:nvPr/>
                </p:nvSpPr>
                <p:spPr>
                  <a:xfrm rot="9512907">
                    <a:off x="-993597" y="3959847"/>
                    <a:ext cx="2953265" cy="741406"/>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6" name="Ellipse 235">
                    <a:extLst>
                      <a:ext uri="{FF2B5EF4-FFF2-40B4-BE49-F238E27FC236}">
                        <a16:creationId xmlns:a16="http://schemas.microsoft.com/office/drawing/2014/main" id="{F75D149C-38C2-4363-9E5F-BE2BADCE8CCD}"/>
                      </a:ext>
                    </a:extLst>
                  </p:cNvPr>
                  <p:cNvSpPr/>
                  <p:nvPr/>
                </p:nvSpPr>
                <p:spPr>
                  <a:xfrm rot="20301761">
                    <a:off x="-997866" y="3490319"/>
                    <a:ext cx="2975336" cy="1749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39" name="Connecteur droit 238">
                    <a:extLst>
                      <a:ext uri="{FF2B5EF4-FFF2-40B4-BE49-F238E27FC236}">
                        <a16:creationId xmlns:a16="http://schemas.microsoft.com/office/drawing/2014/main" id="{7EE4A1BC-2DA0-4A16-9B0A-E3AA8990EF2E}"/>
                      </a:ext>
                    </a:extLst>
                  </p:cNvPr>
                  <p:cNvCxnSpPr>
                    <a:cxnSpLocks/>
                  </p:cNvCxnSpPr>
                  <p:nvPr/>
                </p:nvCxnSpPr>
                <p:spPr>
                  <a:xfrm rot="20947495">
                    <a:off x="475262" y="3444830"/>
                    <a:ext cx="59346" cy="906455"/>
                  </a:xfrm>
                  <a:prstGeom prst="line">
                    <a:avLst/>
                  </a:prstGeom>
                  <a:ln w="38100"/>
                </p:spPr>
                <p:style>
                  <a:lnRef idx="1">
                    <a:schemeClr val="dk1"/>
                  </a:lnRef>
                  <a:fillRef idx="0">
                    <a:schemeClr val="dk1"/>
                  </a:fillRef>
                  <a:effectRef idx="0">
                    <a:schemeClr val="dk1"/>
                  </a:effectRef>
                  <a:fontRef idx="minor">
                    <a:schemeClr val="tx1"/>
                  </a:fontRef>
                </p:style>
              </p:cxnSp>
              <p:cxnSp>
                <p:nvCxnSpPr>
                  <p:cNvPr id="240" name="Connecteur droit 239">
                    <a:extLst>
                      <a:ext uri="{FF2B5EF4-FFF2-40B4-BE49-F238E27FC236}">
                        <a16:creationId xmlns:a16="http://schemas.microsoft.com/office/drawing/2014/main" id="{8A5784BC-658D-4BC6-A073-62687CD6073B}"/>
                      </a:ext>
                    </a:extLst>
                  </p:cNvPr>
                  <p:cNvCxnSpPr>
                    <a:cxnSpLocks/>
                    <a:stCxn id="236" idx="6"/>
                  </p:cNvCxnSpPr>
                  <p:nvPr/>
                </p:nvCxnSpPr>
                <p:spPr>
                  <a:xfrm rot="20947495" flipH="1">
                    <a:off x="550456" y="3659917"/>
                    <a:ext cx="1360081" cy="454040"/>
                  </a:xfrm>
                  <a:prstGeom prst="line">
                    <a:avLst/>
                  </a:prstGeom>
                  <a:ln w="28575">
                    <a:solidFill>
                      <a:schemeClr val="tx1"/>
                    </a:solidFill>
                    <a:prstDash val="solid"/>
                  </a:ln>
                </p:spPr>
                <p:style>
                  <a:lnRef idx="1">
                    <a:schemeClr val="dk1"/>
                  </a:lnRef>
                  <a:fillRef idx="0">
                    <a:schemeClr val="dk1"/>
                  </a:fillRef>
                  <a:effectRef idx="0">
                    <a:schemeClr val="dk1"/>
                  </a:effectRef>
                  <a:fontRef idx="minor">
                    <a:schemeClr val="tx1"/>
                  </a:fontRef>
                </p:style>
              </p:cxnSp>
            </p:grpSp>
            <p:sp>
              <p:nvSpPr>
                <p:cNvPr id="227" name="ZoneTexte 226">
                  <a:extLst>
                    <a:ext uri="{FF2B5EF4-FFF2-40B4-BE49-F238E27FC236}">
                      <a16:creationId xmlns:a16="http://schemas.microsoft.com/office/drawing/2014/main" id="{FC8ADDA7-00F7-4A44-8E48-A796D7E4EE02}"/>
                    </a:ext>
                  </a:extLst>
                </p:cNvPr>
                <p:cNvSpPr txBox="1"/>
                <p:nvPr/>
              </p:nvSpPr>
              <p:spPr>
                <a:xfrm>
                  <a:off x="2258181" y="4960692"/>
                  <a:ext cx="569387"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e</a:t>
                  </a:r>
                </a:p>
              </p:txBody>
            </p:sp>
            <p:cxnSp>
              <p:nvCxnSpPr>
                <p:cNvPr id="229" name="Connecteur droit avec flèche 228">
                  <a:extLst>
                    <a:ext uri="{FF2B5EF4-FFF2-40B4-BE49-F238E27FC236}">
                      <a16:creationId xmlns:a16="http://schemas.microsoft.com/office/drawing/2014/main" id="{DB11A8CE-4181-4681-9CE2-A68D402133F4}"/>
                    </a:ext>
                  </a:extLst>
                </p:cNvPr>
                <p:cNvCxnSpPr>
                  <a:cxnSpLocks/>
                </p:cNvCxnSpPr>
                <p:nvPr/>
              </p:nvCxnSpPr>
              <p:spPr>
                <a:xfrm rot="21341271" flipH="1">
                  <a:off x="3154513" y="4979423"/>
                  <a:ext cx="546603" cy="112087"/>
                </a:xfrm>
                <a:prstGeom prst="straightConnector1">
                  <a:avLst/>
                </a:prstGeom>
                <a:ln w="6350">
                  <a:solidFill>
                    <a:schemeClr val="tx1"/>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230" name="ZoneTexte 229">
                  <a:extLst>
                    <a:ext uri="{FF2B5EF4-FFF2-40B4-BE49-F238E27FC236}">
                      <a16:creationId xmlns:a16="http://schemas.microsoft.com/office/drawing/2014/main" id="{5BE683E0-08D4-47CB-8DF3-6FD7D9D32988}"/>
                    </a:ext>
                  </a:extLst>
                </p:cNvPr>
                <p:cNvSpPr txBox="1"/>
                <p:nvPr/>
              </p:nvSpPr>
              <p:spPr>
                <a:xfrm>
                  <a:off x="3659412" y="470157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y</a:t>
                  </a:r>
                </a:p>
              </p:txBody>
            </p:sp>
            <p:sp>
              <p:nvSpPr>
                <p:cNvPr id="231" name="ZoneTexte 230">
                  <a:extLst>
                    <a:ext uri="{FF2B5EF4-FFF2-40B4-BE49-F238E27FC236}">
                      <a16:creationId xmlns:a16="http://schemas.microsoft.com/office/drawing/2014/main" id="{A871DE25-33EA-4483-91B9-35AA006CD3C6}"/>
                    </a:ext>
                  </a:extLst>
                </p:cNvPr>
                <p:cNvSpPr txBox="1"/>
                <p:nvPr/>
              </p:nvSpPr>
              <p:spPr>
                <a:xfrm>
                  <a:off x="1544327" y="448134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z</a:t>
                  </a:r>
                </a:p>
              </p:txBody>
            </p:sp>
          </p:grpSp>
          <p:sp>
            <p:nvSpPr>
              <p:cNvPr id="246" name="Ellipse 245">
                <a:extLst>
                  <a:ext uri="{FF2B5EF4-FFF2-40B4-BE49-F238E27FC236}">
                    <a16:creationId xmlns:a16="http://schemas.microsoft.com/office/drawing/2014/main" id="{E099B831-F766-4E30-8270-7A347574195F}"/>
                  </a:ext>
                </a:extLst>
              </p:cNvPr>
              <p:cNvSpPr/>
              <p:nvPr/>
            </p:nvSpPr>
            <p:spPr>
              <a:xfrm rot="21221767">
                <a:off x="3607206" y="5645914"/>
                <a:ext cx="435711" cy="10394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4" name="Connecteur droit 253">
                <a:extLst>
                  <a:ext uri="{FF2B5EF4-FFF2-40B4-BE49-F238E27FC236}">
                    <a16:creationId xmlns:a16="http://schemas.microsoft.com/office/drawing/2014/main" id="{FA6D0CC8-6080-46A8-A016-2D0A44F795AF}"/>
                  </a:ext>
                </a:extLst>
              </p:cNvPr>
              <p:cNvCxnSpPr>
                <a:cxnSpLocks/>
              </p:cNvCxnSpPr>
              <p:nvPr/>
            </p:nvCxnSpPr>
            <p:spPr>
              <a:xfrm flipV="1">
                <a:off x="3643200" y="6165784"/>
                <a:ext cx="222846" cy="227816"/>
              </a:xfrm>
              <a:prstGeom prst="line">
                <a:avLst/>
              </a:prstGeom>
              <a:ln w="38100"/>
            </p:spPr>
            <p:style>
              <a:lnRef idx="1">
                <a:schemeClr val="dk1"/>
              </a:lnRef>
              <a:fillRef idx="0">
                <a:schemeClr val="dk1"/>
              </a:fillRef>
              <a:effectRef idx="0">
                <a:schemeClr val="dk1"/>
              </a:effectRef>
              <a:fontRef idx="minor">
                <a:schemeClr val="tx1"/>
              </a:fontRef>
            </p:style>
          </p:cxnSp>
          <p:sp>
            <p:nvSpPr>
              <p:cNvPr id="259" name="ZoneTexte 258">
                <a:extLst>
                  <a:ext uri="{FF2B5EF4-FFF2-40B4-BE49-F238E27FC236}">
                    <a16:creationId xmlns:a16="http://schemas.microsoft.com/office/drawing/2014/main" id="{15D2C2C3-5C39-4DEE-873E-0113FEBDEEC3}"/>
                  </a:ext>
                </a:extLst>
              </p:cNvPr>
              <p:cNvSpPr txBox="1"/>
              <p:nvPr/>
            </p:nvSpPr>
            <p:spPr>
              <a:xfrm rot="21309772">
                <a:off x="3441045" y="5940380"/>
                <a:ext cx="389850" cy="369332"/>
              </a:xfrm>
              <a:prstGeom prst="rect">
                <a:avLst/>
              </a:prstGeom>
              <a:noFill/>
            </p:spPr>
            <p:txBody>
              <a:bodyPr wrap="non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grpSp>
        <p:sp>
          <p:nvSpPr>
            <p:cNvPr id="276" name="ZoneTexte 275">
              <a:extLst>
                <a:ext uri="{FF2B5EF4-FFF2-40B4-BE49-F238E27FC236}">
                  <a16:creationId xmlns:a16="http://schemas.microsoft.com/office/drawing/2014/main" id="{F58FAFC2-6964-4895-B67B-C034E19DAF7E}"/>
                </a:ext>
              </a:extLst>
            </p:cNvPr>
            <p:cNvSpPr txBox="1"/>
            <p:nvPr/>
          </p:nvSpPr>
          <p:spPr>
            <a:xfrm>
              <a:off x="1760562" y="6673334"/>
              <a:ext cx="30008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a:t>
              </a:r>
            </a:p>
          </p:txBody>
        </p:sp>
      </p:grpSp>
      <p:grpSp>
        <p:nvGrpSpPr>
          <p:cNvPr id="8" name="Groupe 7">
            <a:extLst>
              <a:ext uri="{FF2B5EF4-FFF2-40B4-BE49-F238E27FC236}">
                <a16:creationId xmlns:a16="http://schemas.microsoft.com/office/drawing/2014/main" id="{20B96491-59AB-4BDE-8BF4-964B35D3233A}"/>
              </a:ext>
            </a:extLst>
          </p:cNvPr>
          <p:cNvGrpSpPr/>
          <p:nvPr/>
        </p:nvGrpSpPr>
        <p:grpSpPr>
          <a:xfrm>
            <a:off x="8862442" y="3389612"/>
            <a:ext cx="2934151" cy="3289117"/>
            <a:chOff x="8862442" y="3389612"/>
            <a:chExt cx="2934151" cy="3289117"/>
          </a:xfrm>
        </p:grpSpPr>
        <p:grpSp>
          <p:nvGrpSpPr>
            <p:cNvPr id="350" name="Groupe 349">
              <a:extLst>
                <a:ext uri="{FF2B5EF4-FFF2-40B4-BE49-F238E27FC236}">
                  <a16:creationId xmlns:a16="http://schemas.microsoft.com/office/drawing/2014/main" id="{CBEF85D3-7B78-4D3F-BE14-71B58310AD9B}"/>
                </a:ext>
              </a:extLst>
            </p:cNvPr>
            <p:cNvGrpSpPr/>
            <p:nvPr/>
          </p:nvGrpSpPr>
          <p:grpSpPr>
            <a:xfrm>
              <a:off x="8862442" y="3389612"/>
              <a:ext cx="2934151" cy="3289117"/>
              <a:chOff x="6302017" y="5270506"/>
              <a:chExt cx="2934151" cy="3289117"/>
            </a:xfrm>
          </p:grpSpPr>
          <p:sp>
            <p:nvSpPr>
              <p:cNvPr id="326" name="Parallélogramme 325">
                <a:extLst>
                  <a:ext uri="{FF2B5EF4-FFF2-40B4-BE49-F238E27FC236}">
                    <a16:creationId xmlns:a16="http://schemas.microsoft.com/office/drawing/2014/main" id="{71545CBD-49A2-4D2E-AAF0-338893D6923D}"/>
                  </a:ext>
                </a:extLst>
              </p:cNvPr>
              <p:cNvSpPr/>
              <p:nvPr/>
            </p:nvSpPr>
            <p:spPr>
              <a:xfrm rot="21149953">
                <a:off x="6587921" y="6826023"/>
                <a:ext cx="2257302" cy="767106"/>
              </a:xfrm>
              <a:prstGeom prst="parallelogram">
                <a:avLst>
                  <a:gd name="adj" fmla="val 98979"/>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83" name="Groupe 282">
                <a:extLst>
                  <a:ext uri="{FF2B5EF4-FFF2-40B4-BE49-F238E27FC236}">
                    <a16:creationId xmlns:a16="http://schemas.microsoft.com/office/drawing/2014/main" id="{6ED28936-9694-4731-A7C8-E3E67F283F2F}"/>
                  </a:ext>
                </a:extLst>
              </p:cNvPr>
              <p:cNvGrpSpPr/>
              <p:nvPr/>
            </p:nvGrpSpPr>
            <p:grpSpPr>
              <a:xfrm rot="16279205">
                <a:off x="6428538" y="6599858"/>
                <a:ext cx="1413309" cy="1173472"/>
                <a:chOff x="8846989" y="9640813"/>
                <a:chExt cx="1413309" cy="1173472"/>
              </a:xfrm>
            </p:grpSpPr>
            <p:sp>
              <p:nvSpPr>
                <p:cNvPr id="299" name="ZoneTexte 298">
                  <a:extLst>
                    <a:ext uri="{FF2B5EF4-FFF2-40B4-BE49-F238E27FC236}">
                      <a16:creationId xmlns:a16="http://schemas.microsoft.com/office/drawing/2014/main" id="{011DD9B8-E023-441C-B4DD-7FAFE438FB8C}"/>
                    </a:ext>
                  </a:extLst>
                </p:cNvPr>
                <p:cNvSpPr txBox="1"/>
                <p:nvPr/>
              </p:nvSpPr>
              <p:spPr>
                <a:xfrm rot="5320795" flipH="1">
                  <a:off x="9861696" y="10415683"/>
                  <a:ext cx="427872"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cxnSp>
              <p:nvCxnSpPr>
                <p:cNvPr id="300" name="Connecteur droit avec flèche 299">
                  <a:extLst>
                    <a:ext uri="{FF2B5EF4-FFF2-40B4-BE49-F238E27FC236}">
                      <a16:creationId xmlns:a16="http://schemas.microsoft.com/office/drawing/2014/main" id="{606CDACC-F509-493E-96DB-B61628FF8BBB}"/>
                    </a:ext>
                  </a:extLst>
                </p:cNvPr>
                <p:cNvCxnSpPr>
                  <a:cxnSpLocks/>
                </p:cNvCxnSpPr>
                <p:nvPr/>
              </p:nvCxnSpPr>
              <p:spPr>
                <a:xfrm rot="5320795" flipH="1">
                  <a:off x="8983465" y="9504337"/>
                  <a:ext cx="757451" cy="1030404"/>
                </a:xfrm>
                <a:prstGeom prst="straightConnector1">
                  <a:avLst/>
                </a:prstGeom>
                <a:ln w="6350">
                  <a:solidFill>
                    <a:schemeClr val="tx1"/>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grpSp>
            <p:nvGrpSpPr>
              <p:cNvPr id="284" name="Groupe 283">
                <a:extLst>
                  <a:ext uri="{FF2B5EF4-FFF2-40B4-BE49-F238E27FC236}">
                    <a16:creationId xmlns:a16="http://schemas.microsoft.com/office/drawing/2014/main" id="{F1053D6C-2039-4CDA-84C4-F7A2F66C902D}"/>
                  </a:ext>
                </a:extLst>
              </p:cNvPr>
              <p:cNvGrpSpPr/>
              <p:nvPr/>
            </p:nvGrpSpPr>
            <p:grpSpPr>
              <a:xfrm rot="16828162">
                <a:off x="6232818" y="5556274"/>
                <a:ext cx="3289117" cy="2717582"/>
                <a:chOff x="240030" y="4739362"/>
                <a:chExt cx="3289117" cy="2699700"/>
              </a:xfrm>
            </p:grpSpPr>
            <p:grpSp>
              <p:nvGrpSpPr>
                <p:cNvPr id="290" name="Groupe 289">
                  <a:extLst>
                    <a:ext uri="{FF2B5EF4-FFF2-40B4-BE49-F238E27FC236}">
                      <a16:creationId xmlns:a16="http://schemas.microsoft.com/office/drawing/2014/main" id="{689A8DFB-178F-444A-848B-D04B54AFA6BD}"/>
                    </a:ext>
                  </a:extLst>
                </p:cNvPr>
                <p:cNvGrpSpPr/>
                <p:nvPr/>
              </p:nvGrpSpPr>
              <p:grpSpPr>
                <a:xfrm rot="393776">
                  <a:off x="240030" y="4981642"/>
                  <a:ext cx="2975336" cy="1048527"/>
                  <a:chOff x="-997866" y="3490319"/>
                  <a:chExt cx="2975336" cy="1749163"/>
                </a:xfrm>
              </p:grpSpPr>
              <p:sp>
                <p:nvSpPr>
                  <p:cNvPr id="295" name="Ellipse 294">
                    <a:extLst>
                      <a:ext uri="{FF2B5EF4-FFF2-40B4-BE49-F238E27FC236}">
                        <a16:creationId xmlns:a16="http://schemas.microsoft.com/office/drawing/2014/main" id="{F808A559-AF32-41E6-87EB-5257FD3CED8A}"/>
                      </a:ext>
                    </a:extLst>
                  </p:cNvPr>
                  <p:cNvSpPr/>
                  <p:nvPr/>
                </p:nvSpPr>
                <p:spPr>
                  <a:xfrm rot="9512907">
                    <a:off x="-993597" y="3959847"/>
                    <a:ext cx="2953265" cy="741406"/>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11709E79-A2CB-4637-8574-75897F87C9B2}"/>
                      </a:ext>
                    </a:extLst>
                  </p:cNvPr>
                  <p:cNvSpPr/>
                  <p:nvPr/>
                </p:nvSpPr>
                <p:spPr>
                  <a:xfrm rot="20301761">
                    <a:off x="-997866" y="3490319"/>
                    <a:ext cx="2975336" cy="1749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97" name="Connecteur droit 296">
                    <a:extLst>
                      <a:ext uri="{FF2B5EF4-FFF2-40B4-BE49-F238E27FC236}">
                        <a16:creationId xmlns:a16="http://schemas.microsoft.com/office/drawing/2014/main" id="{D4107B06-D52C-4504-9DD0-40E100945FF2}"/>
                      </a:ext>
                    </a:extLst>
                  </p:cNvPr>
                  <p:cNvCxnSpPr>
                    <a:cxnSpLocks/>
                  </p:cNvCxnSpPr>
                  <p:nvPr/>
                </p:nvCxnSpPr>
                <p:spPr>
                  <a:xfrm rot="4378062" flipV="1">
                    <a:off x="266324" y="4667504"/>
                    <a:ext cx="822630" cy="7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98" name="Connecteur droit 297">
                    <a:extLst>
                      <a:ext uri="{FF2B5EF4-FFF2-40B4-BE49-F238E27FC236}">
                        <a16:creationId xmlns:a16="http://schemas.microsoft.com/office/drawing/2014/main" id="{FF9E946E-3209-41B1-BEDF-EBD3E9A88E1B}"/>
                      </a:ext>
                    </a:extLst>
                  </p:cNvPr>
                  <p:cNvCxnSpPr>
                    <a:cxnSpLocks/>
                  </p:cNvCxnSpPr>
                  <p:nvPr/>
                </p:nvCxnSpPr>
                <p:spPr>
                  <a:xfrm rot="4378062">
                    <a:off x="1085025" y="3190218"/>
                    <a:ext cx="261307" cy="1420230"/>
                  </a:xfrm>
                  <a:prstGeom prst="line">
                    <a:avLst/>
                  </a:prstGeom>
                  <a:ln w="38100">
                    <a:solidFill>
                      <a:schemeClr val="tx1"/>
                    </a:solidFill>
                    <a:prstDash val="solid"/>
                  </a:ln>
                </p:spPr>
                <p:style>
                  <a:lnRef idx="1">
                    <a:schemeClr val="dk1"/>
                  </a:lnRef>
                  <a:fillRef idx="0">
                    <a:schemeClr val="dk1"/>
                  </a:fillRef>
                  <a:effectRef idx="0">
                    <a:schemeClr val="dk1"/>
                  </a:effectRef>
                  <a:fontRef idx="minor">
                    <a:schemeClr val="tx1"/>
                  </a:fontRef>
                </p:style>
              </p:cxnSp>
            </p:grpSp>
            <p:sp>
              <p:nvSpPr>
                <p:cNvPr id="291" name="ZoneTexte 290">
                  <a:extLst>
                    <a:ext uri="{FF2B5EF4-FFF2-40B4-BE49-F238E27FC236}">
                      <a16:creationId xmlns:a16="http://schemas.microsoft.com/office/drawing/2014/main" id="{BA73734F-A704-43EB-9BF9-FE341AA111A5}"/>
                    </a:ext>
                  </a:extLst>
                </p:cNvPr>
                <p:cNvSpPr txBox="1"/>
                <p:nvPr/>
              </p:nvSpPr>
              <p:spPr>
                <a:xfrm rot="4610095">
                  <a:off x="3120540" y="5114601"/>
                  <a:ext cx="447881"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e</a:t>
                  </a:r>
                  <a:r>
                    <a:rPr lang="fr-FR" b="1" dirty="0">
                      <a:latin typeface="Times New Roman" panose="02020603050405020304" pitchFamily="18" charset="0"/>
                      <a:cs typeface="Times New Roman" panose="02020603050405020304" pitchFamily="18" charset="0"/>
                    </a:rPr>
                    <a:t> </a:t>
                  </a:r>
                  <a:endParaRPr lang="fr-FR" b="1" baseline="-25000" dirty="0">
                    <a:latin typeface="Times New Roman" panose="02020603050405020304" pitchFamily="18" charset="0"/>
                    <a:cs typeface="Times New Roman" panose="02020603050405020304" pitchFamily="18" charset="0"/>
                  </a:endParaRPr>
                </a:p>
              </p:txBody>
            </p:sp>
            <p:cxnSp>
              <p:nvCxnSpPr>
                <p:cNvPr id="292" name="Connecteur droit avec flèche 291">
                  <a:extLst>
                    <a:ext uri="{FF2B5EF4-FFF2-40B4-BE49-F238E27FC236}">
                      <a16:creationId xmlns:a16="http://schemas.microsoft.com/office/drawing/2014/main" id="{9D093551-EFFA-42EE-823B-C3BBF7682502}"/>
                    </a:ext>
                  </a:extLst>
                </p:cNvPr>
                <p:cNvCxnSpPr>
                  <a:cxnSpLocks/>
                </p:cNvCxnSpPr>
                <p:nvPr/>
              </p:nvCxnSpPr>
              <p:spPr>
                <a:xfrm rot="4896915">
                  <a:off x="3307583" y="4889413"/>
                  <a:ext cx="48835" cy="331715"/>
                </a:xfrm>
                <a:prstGeom prst="straightConnector1">
                  <a:avLst/>
                </a:prstGeom>
                <a:ln w="6350">
                  <a:solidFill>
                    <a:schemeClr val="tx1"/>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293" name="ZoneTexte 292">
                  <a:extLst>
                    <a:ext uri="{FF2B5EF4-FFF2-40B4-BE49-F238E27FC236}">
                      <a16:creationId xmlns:a16="http://schemas.microsoft.com/office/drawing/2014/main" id="{133C2E25-FFF2-439E-A2ED-78EA5D262979}"/>
                    </a:ext>
                  </a:extLst>
                </p:cNvPr>
                <p:cNvSpPr txBox="1"/>
                <p:nvPr/>
              </p:nvSpPr>
              <p:spPr>
                <a:xfrm rot="4771838">
                  <a:off x="2280783" y="7113404"/>
                  <a:ext cx="279539" cy="371777"/>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y</a:t>
                  </a:r>
                </a:p>
              </p:txBody>
            </p:sp>
            <p:sp>
              <p:nvSpPr>
                <p:cNvPr id="294" name="ZoneTexte 293">
                  <a:extLst>
                    <a:ext uri="{FF2B5EF4-FFF2-40B4-BE49-F238E27FC236}">
                      <a16:creationId xmlns:a16="http://schemas.microsoft.com/office/drawing/2014/main" id="{92284342-F736-46FB-8446-8D745389740B}"/>
                    </a:ext>
                  </a:extLst>
                </p:cNvPr>
                <p:cNvSpPr txBox="1"/>
                <p:nvPr/>
              </p:nvSpPr>
              <p:spPr>
                <a:xfrm rot="4896915">
                  <a:off x="3153495" y="4685139"/>
                  <a:ext cx="263332" cy="371777"/>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z</a:t>
                  </a:r>
                </a:p>
              </p:txBody>
            </p:sp>
          </p:grpSp>
          <p:sp>
            <p:nvSpPr>
              <p:cNvPr id="285" name="Ellipse 284">
                <a:extLst>
                  <a:ext uri="{FF2B5EF4-FFF2-40B4-BE49-F238E27FC236}">
                    <a16:creationId xmlns:a16="http://schemas.microsoft.com/office/drawing/2014/main" id="{E445AB3E-CC70-46D0-8227-CF025F2495AA}"/>
                  </a:ext>
                </a:extLst>
              </p:cNvPr>
              <p:cNvSpPr/>
              <p:nvPr/>
            </p:nvSpPr>
            <p:spPr>
              <a:xfrm rot="15712107">
                <a:off x="7071307" y="6352274"/>
                <a:ext cx="378320" cy="10394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6" name="Connecteur droit 285">
                <a:extLst>
                  <a:ext uri="{FF2B5EF4-FFF2-40B4-BE49-F238E27FC236}">
                    <a16:creationId xmlns:a16="http://schemas.microsoft.com/office/drawing/2014/main" id="{1882EE0D-7CA9-471B-9BE4-F42BDA4ED152}"/>
                  </a:ext>
                </a:extLst>
              </p:cNvPr>
              <p:cNvCxnSpPr>
                <a:cxnSpLocks/>
              </p:cNvCxnSpPr>
              <p:nvPr/>
            </p:nvCxnSpPr>
            <p:spPr>
              <a:xfrm flipV="1">
                <a:off x="7158251" y="6858002"/>
                <a:ext cx="148928" cy="204714"/>
              </a:xfrm>
              <a:prstGeom prst="line">
                <a:avLst/>
              </a:prstGeom>
              <a:ln w="38100"/>
            </p:spPr>
            <p:style>
              <a:lnRef idx="1">
                <a:schemeClr val="dk1"/>
              </a:lnRef>
              <a:fillRef idx="0">
                <a:schemeClr val="dk1"/>
              </a:fillRef>
              <a:effectRef idx="0">
                <a:schemeClr val="dk1"/>
              </a:effectRef>
              <a:fontRef idx="minor">
                <a:schemeClr val="tx1"/>
              </a:fontRef>
            </p:style>
          </p:cxnSp>
          <p:sp>
            <p:nvSpPr>
              <p:cNvPr id="287" name="ZoneTexte 286">
                <a:extLst>
                  <a:ext uri="{FF2B5EF4-FFF2-40B4-BE49-F238E27FC236}">
                    <a16:creationId xmlns:a16="http://schemas.microsoft.com/office/drawing/2014/main" id="{E0D62F59-72A4-41C7-A3F4-2E37CD086A0E}"/>
                  </a:ext>
                </a:extLst>
              </p:cNvPr>
              <p:cNvSpPr txBox="1"/>
              <p:nvPr/>
            </p:nvSpPr>
            <p:spPr>
              <a:xfrm>
                <a:off x="6882822" y="6662045"/>
                <a:ext cx="389850" cy="369332"/>
              </a:xfrm>
              <a:prstGeom prst="rect">
                <a:avLst/>
              </a:prstGeom>
              <a:noFill/>
            </p:spPr>
            <p:txBody>
              <a:bodyPr wrap="non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sp>
            <p:nvSpPr>
              <p:cNvPr id="282" name="ZoneTexte 281">
                <a:extLst>
                  <a:ext uri="{FF2B5EF4-FFF2-40B4-BE49-F238E27FC236}">
                    <a16:creationId xmlns:a16="http://schemas.microsoft.com/office/drawing/2014/main" id="{C03FA0E0-74A4-4955-9C8F-600CF7F4B671}"/>
                  </a:ext>
                </a:extLst>
              </p:cNvPr>
              <p:cNvSpPr txBox="1"/>
              <p:nvPr/>
            </p:nvSpPr>
            <p:spPr>
              <a:xfrm>
                <a:off x="6302017" y="7811445"/>
                <a:ext cx="30008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a:t>
                </a:r>
              </a:p>
            </p:txBody>
          </p:sp>
        </p:grpSp>
        <p:cxnSp>
          <p:nvCxnSpPr>
            <p:cNvPr id="352" name="Connecteur droit avec flèche 351">
              <a:extLst>
                <a:ext uri="{FF2B5EF4-FFF2-40B4-BE49-F238E27FC236}">
                  <a16:creationId xmlns:a16="http://schemas.microsoft.com/office/drawing/2014/main" id="{8D94D022-AE02-401C-93A3-97BA8BB2EDB4}"/>
                </a:ext>
              </a:extLst>
            </p:cNvPr>
            <p:cNvCxnSpPr>
              <a:cxnSpLocks/>
            </p:cNvCxnSpPr>
            <p:nvPr/>
          </p:nvCxnSpPr>
          <p:spPr>
            <a:xfrm flipV="1">
              <a:off x="9833096" y="4753827"/>
              <a:ext cx="1836000" cy="252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2" name="Groupe 11">
            <a:extLst>
              <a:ext uri="{FF2B5EF4-FFF2-40B4-BE49-F238E27FC236}">
                <a16:creationId xmlns:a16="http://schemas.microsoft.com/office/drawing/2014/main" id="{21E654FE-4AA8-4B28-B269-BA50D6F63D7D}"/>
              </a:ext>
            </a:extLst>
          </p:cNvPr>
          <p:cNvGrpSpPr/>
          <p:nvPr/>
        </p:nvGrpSpPr>
        <p:grpSpPr>
          <a:xfrm>
            <a:off x="7693260" y="1962776"/>
            <a:ext cx="1593697" cy="1698641"/>
            <a:chOff x="7693260" y="1962776"/>
            <a:chExt cx="1593697" cy="1698641"/>
          </a:xfrm>
        </p:grpSpPr>
        <p:grpSp>
          <p:nvGrpSpPr>
            <p:cNvPr id="11" name="Groupe 10">
              <a:extLst>
                <a:ext uri="{FF2B5EF4-FFF2-40B4-BE49-F238E27FC236}">
                  <a16:creationId xmlns:a16="http://schemas.microsoft.com/office/drawing/2014/main" id="{87C10EFE-A8AF-4AD6-AA42-28F9D0FE46D2}"/>
                </a:ext>
              </a:extLst>
            </p:cNvPr>
            <p:cNvGrpSpPr/>
            <p:nvPr/>
          </p:nvGrpSpPr>
          <p:grpSpPr>
            <a:xfrm>
              <a:off x="8118266" y="1962776"/>
              <a:ext cx="1168691" cy="1236736"/>
              <a:chOff x="8118266" y="1962776"/>
              <a:chExt cx="1168691" cy="1236736"/>
            </a:xfrm>
          </p:grpSpPr>
          <p:pic>
            <p:nvPicPr>
              <p:cNvPr id="10" name="Graphique 595">
                <a:extLst>
                  <a:ext uri="{FF2B5EF4-FFF2-40B4-BE49-F238E27FC236}">
                    <a16:creationId xmlns:a16="http://schemas.microsoft.com/office/drawing/2014/main" id="{3EA1B570-7B1F-484B-81D6-9B1D633DF7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6165">
                <a:off x="8253935" y="2001522"/>
                <a:ext cx="523435" cy="1197990"/>
              </a:xfrm>
              <a:prstGeom prst="rect">
                <a:avLst/>
              </a:prstGeom>
            </p:spPr>
          </p:pic>
          <p:grpSp>
            <p:nvGrpSpPr>
              <p:cNvPr id="9" name="Groupe 8">
                <a:extLst>
                  <a:ext uri="{FF2B5EF4-FFF2-40B4-BE49-F238E27FC236}">
                    <a16:creationId xmlns:a16="http://schemas.microsoft.com/office/drawing/2014/main" id="{E929A137-D995-43BE-BA4F-084490CFDBCF}"/>
                  </a:ext>
                </a:extLst>
              </p:cNvPr>
              <p:cNvGrpSpPr/>
              <p:nvPr/>
            </p:nvGrpSpPr>
            <p:grpSpPr>
              <a:xfrm>
                <a:off x="8118266" y="1962776"/>
                <a:ext cx="1168691" cy="989974"/>
                <a:chOff x="8118266" y="1962776"/>
                <a:chExt cx="1168691" cy="989974"/>
              </a:xfrm>
            </p:grpSpPr>
            <p:grpSp>
              <p:nvGrpSpPr>
                <p:cNvPr id="360" name="Groupe 359">
                  <a:extLst>
                    <a:ext uri="{FF2B5EF4-FFF2-40B4-BE49-F238E27FC236}">
                      <a16:creationId xmlns:a16="http://schemas.microsoft.com/office/drawing/2014/main" id="{3B4061FF-301B-4234-A238-10E1BCEE6729}"/>
                    </a:ext>
                  </a:extLst>
                </p:cNvPr>
                <p:cNvGrpSpPr/>
                <p:nvPr/>
              </p:nvGrpSpPr>
              <p:grpSpPr>
                <a:xfrm>
                  <a:off x="8118266" y="1962776"/>
                  <a:ext cx="1112331" cy="989974"/>
                  <a:chOff x="12637679" y="2698730"/>
                  <a:chExt cx="1112331" cy="963308"/>
                </a:xfrm>
              </p:grpSpPr>
              <p:sp>
                <p:nvSpPr>
                  <p:cNvPr id="361" name="ZoneTexte 651">
                    <a:extLst>
                      <a:ext uri="{FF2B5EF4-FFF2-40B4-BE49-F238E27FC236}">
                        <a16:creationId xmlns:a16="http://schemas.microsoft.com/office/drawing/2014/main" id="{0A5B9E2C-ECB8-49FA-9FF4-48FB23752A89}"/>
                      </a:ext>
                    </a:extLst>
                  </p:cNvPr>
                  <p:cNvSpPr txBox="1"/>
                  <p:nvPr/>
                </p:nvSpPr>
                <p:spPr>
                  <a:xfrm>
                    <a:off x="12799336" y="2873530"/>
                    <a:ext cx="372218" cy="359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a:t>
                    </a:r>
                  </a:p>
                </p:txBody>
              </p:sp>
              <p:cxnSp>
                <p:nvCxnSpPr>
                  <p:cNvPr id="362" name="Connecteur droit avec flèche 361">
                    <a:extLst>
                      <a:ext uri="{FF2B5EF4-FFF2-40B4-BE49-F238E27FC236}">
                        <a16:creationId xmlns:a16="http://schemas.microsoft.com/office/drawing/2014/main" id="{3F3275F6-310A-4ACD-9801-CFD8DC186C4E}"/>
                      </a:ext>
                    </a:extLst>
                  </p:cNvPr>
                  <p:cNvCxnSpPr>
                    <a:cxnSpLocks/>
                  </p:cNvCxnSpPr>
                  <p:nvPr/>
                </p:nvCxnSpPr>
                <p:spPr>
                  <a:xfrm flipV="1">
                    <a:off x="12637679" y="2698730"/>
                    <a:ext cx="1112331" cy="954036"/>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3" name="Connecteur droit avec flèche 362">
                    <a:extLst>
                      <a:ext uri="{FF2B5EF4-FFF2-40B4-BE49-F238E27FC236}">
                        <a16:creationId xmlns:a16="http://schemas.microsoft.com/office/drawing/2014/main" id="{A6D3E51F-DC36-400C-A8A9-32A6603E7D01}"/>
                      </a:ext>
                    </a:extLst>
                  </p:cNvPr>
                  <p:cNvCxnSpPr>
                    <a:cxnSpLocks/>
                  </p:cNvCxnSpPr>
                  <p:nvPr/>
                </p:nvCxnSpPr>
                <p:spPr>
                  <a:xfrm flipV="1">
                    <a:off x="12653059" y="3573482"/>
                    <a:ext cx="1083734" cy="76895"/>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4" name="Connecteur droit avec flèche 363">
                    <a:extLst>
                      <a:ext uri="{FF2B5EF4-FFF2-40B4-BE49-F238E27FC236}">
                        <a16:creationId xmlns:a16="http://schemas.microsoft.com/office/drawing/2014/main" id="{12F33059-8AE0-474F-8D52-9869D5C67872}"/>
                      </a:ext>
                    </a:extLst>
                  </p:cNvPr>
                  <p:cNvCxnSpPr>
                    <a:cxnSpLocks/>
                  </p:cNvCxnSpPr>
                  <p:nvPr/>
                </p:nvCxnSpPr>
                <p:spPr>
                  <a:xfrm flipV="1">
                    <a:off x="12641063" y="2994711"/>
                    <a:ext cx="762000" cy="667327"/>
                  </a:xfrm>
                  <a:prstGeom prst="straightConnector1">
                    <a:avLst/>
                  </a:prstGeom>
                  <a:ln w="28575">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sp>
              <p:nvSpPr>
                <p:cNvPr id="365" name="ZoneTexte 364">
                  <a:extLst>
                    <a:ext uri="{FF2B5EF4-FFF2-40B4-BE49-F238E27FC236}">
                      <a16:creationId xmlns:a16="http://schemas.microsoft.com/office/drawing/2014/main" id="{86358428-E1A4-4D91-B9F9-F68EB5E41185}"/>
                    </a:ext>
                  </a:extLst>
                </p:cNvPr>
                <p:cNvSpPr txBox="1"/>
                <p:nvPr/>
              </p:nvSpPr>
              <p:spPr>
                <a:xfrm>
                  <a:off x="8780752" y="2297354"/>
                  <a:ext cx="50620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latin typeface="Times New Roman" panose="02020603050405020304" pitchFamily="18" charset="0"/>
                      <a:cs typeface="Times New Roman" panose="02020603050405020304" pitchFamily="18" charset="0"/>
                      <a:sym typeface="Symbol" panose="05050102010706020507" pitchFamily="18" charset="2"/>
                    </a:rPr>
                    <a:t>n</a:t>
                  </a:r>
                  <a:endParaRPr lang="fr-FR" sz="2800" baseline="30000" dirty="0">
                    <a:latin typeface="Times New Roman" panose="02020603050405020304" pitchFamily="18" charset="0"/>
                    <a:cs typeface="Times New Roman" panose="02020603050405020304" pitchFamily="18" charset="0"/>
                  </a:endParaRPr>
                </a:p>
              </p:txBody>
            </p:sp>
          </p:grpSp>
        </p:grpSp>
        <p:sp>
          <p:nvSpPr>
            <p:cNvPr id="366" name="Arc 365">
              <a:extLst>
                <a:ext uri="{FF2B5EF4-FFF2-40B4-BE49-F238E27FC236}">
                  <a16:creationId xmlns:a16="http://schemas.microsoft.com/office/drawing/2014/main" id="{8D9F4E23-C6CC-47D1-BB6F-66D921E3594A}"/>
                </a:ext>
              </a:extLst>
            </p:cNvPr>
            <p:cNvSpPr/>
            <p:nvPr/>
          </p:nvSpPr>
          <p:spPr>
            <a:xfrm rot="2632964">
              <a:off x="7693260" y="2403539"/>
              <a:ext cx="1224000" cy="1257878"/>
            </a:xfrm>
            <a:prstGeom prst="arc">
              <a:avLst>
                <a:gd name="adj1" fmla="val 15438711"/>
                <a:gd name="adj2" fmla="val 18226493"/>
              </a:avLst>
            </a:prstGeom>
            <a:ln w="28575">
              <a:solidFill>
                <a:schemeClr val="tx1"/>
              </a:solidFill>
              <a:prstDash val="solid"/>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404" name="ZoneTexte 403">
            <a:extLst>
              <a:ext uri="{FF2B5EF4-FFF2-40B4-BE49-F238E27FC236}">
                <a16:creationId xmlns:a16="http://schemas.microsoft.com/office/drawing/2014/main" id="{A2DB93DF-EEB3-4D9A-AA56-1BE891291038}"/>
              </a:ext>
            </a:extLst>
          </p:cNvPr>
          <p:cNvSpPr txBox="1"/>
          <p:nvPr/>
        </p:nvSpPr>
        <p:spPr>
          <a:xfrm>
            <a:off x="3169328" y="3986074"/>
            <a:ext cx="264816"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r</a:t>
            </a:r>
          </a:p>
        </p:txBody>
      </p:sp>
      <p:grpSp>
        <p:nvGrpSpPr>
          <p:cNvPr id="409" name="Groupe 408">
            <a:extLst>
              <a:ext uri="{FF2B5EF4-FFF2-40B4-BE49-F238E27FC236}">
                <a16:creationId xmlns:a16="http://schemas.microsoft.com/office/drawing/2014/main" id="{480D9F13-A043-4F6C-9066-7AEFEB735904}"/>
              </a:ext>
            </a:extLst>
          </p:cNvPr>
          <p:cNvGrpSpPr/>
          <p:nvPr/>
        </p:nvGrpSpPr>
        <p:grpSpPr>
          <a:xfrm>
            <a:off x="4327134" y="3983823"/>
            <a:ext cx="4060371" cy="3049878"/>
            <a:chOff x="6362119" y="3992788"/>
            <a:chExt cx="4060371" cy="3049878"/>
          </a:xfrm>
        </p:grpSpPr>
        <p:grpSp>
          <p:nvGrpSpPr>
            <p:cNvPr id="374" name="Groupe 373">
              <a:extLst>
                <a:ext uri="{FF2B5EF4-FFF2-40B4-BE49-F238E27FC236}">
                  <a16:creationId xmlns:a16="http://schemas.microsoft.com/office/drawing/2014/main" id="{0ECC29E4-9C53-495E-BDBD-E1BF62CAE1C1}"/>
                </a:ext>
              </a:extLst>
            </p:cNvPr>
            <p:cNvGrpSpPr/>
            <p:nvPr/>
          </p:nvGrpSpPr>
          <p:grpSpPr>
            <a:xfrm rot="19442133">
              <a:off x="6362119" y="3992788"/>
              <a:ext cx="3973290" cy="2154054"/>
              <a:chOff x="2280501" y="4987975"/>
              <a:chExt cx="3973290" cy="2154054"/>
            </a:xfrm>
          </p:grpSpPr>
          <p:sp>
            <p:nvSpPr>
              <p:cNvPr id="392" name="ZoneTexte 391">
                <a:extLst>
                  <a:ext uri="{FF2B5EF4-FFF2-40B4-BE49-F238E27FC236}">
                    <a16:creationId xmlns:a16="http://schemas.microsoft.com/office/drawing/2014/main" id="{8D99D018-D7BA-4D27-B835-C994DE58FCB8}"/>
                  </a:ext>
                </a:extLst>
              </p:cNvPr>
              <p:cNvSpPr txBox="1"/>
              <p:nvPr/>
            </p:nvSpPr>
            <p:spPr>
              <a:xfrm rot="21309772" flipH="1">
                <a:off x="3463304" y="5600254"/>
                <a:ext cx="427872"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grpSp>
            <p:nvGrpSpPr>
              <p:cNvPr id="377" name="Groupe 376">
                <a:extLst>
                  <a:ext uri="{FF2B5EF4-FFF2-40B4-BE49-F238E27FC236}">
                    <a16:creationId xmlns:a16="http://schemas.microsoft.com/office/drawing/2014/main" id="{1EADAD4C-2FAB-47B8-84C9-954E290BF600}"/>
                  </a:ext>
                </a:extLst>
              </p:cNvPr>
              <p:cNvGrpSpPr/>
              <p:nvPr/>
            </p:nvGrpSpPr>
            <p:grpSpPr>
              <a:xfrm rot="258729">
                <a:off x="2280501" y="4987975"/>
                <a:ext cx="3973290" cy="2154054"/>
                <a:chOff x="241588" y="4274337"/>
                <a:chExt cx="3973290" cy="2139882"/>
              </a:xfrm>
            </p:grpSpPr>
            <p:sp>
              <p:nvSpPr>
                <p:cNvPr id="381" name="Parallélogramme 380">
                  <a:extLst>
                    <a:ext uri="{FF2B5EF4-FFF2-40B4-BE49-F238E27FC236}">
                      <a16:creationId xmlns:a16="http://schemas.microsoft.com/office/drawing/2014/main" id="{F7A289D4-003D-4B3D-90DF-95A05182B27A}"/>
                    </a:ext>
                  </a:extLst>
                </p:cNvPr>
                <p:cNvSpPr/>
                <p:nvPr/>
              </p:nvSpPr>
              <p:spPr>
                <a:xfrm rot="1301879">
                  <a:off x="349290" y="5543516"/>
                  <a:ext cx="3079528" cy="870703"/>
                </a:xfrm>
                <a:prstGeom prst="parallelogram">
                  <a:avLst>
                    <a:gd name="adj" fmla="val 149450"/>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82" name="Connecteur droit avec flèche 381">
                  <a:extLst>
                    <a:ext uri="{FF2B5EF4-FFF2-40B4-BE49-F238E27FC236}">
                      <a16:creationId xmlns:a16="http://schemas.microsoft.com/office/drawing/2014/main" id="{0A02F50D-DF93-435F-B98C-38CC3DD85C26}"/>
                    </a:ext>
                  </a:extLst>
                </p:cNvPr>
                <p:cNvCxnSpPr>
                  <a:cxnSpLocks/>
                </p:cNvCxnSpPr>
                <p:nvPr/>
              </p:nvCxnSpPr>
              <p:spPr>
                <a:xfrm rot="1899138" flipH="1" flipV="1">
                  <a:off x="1778657" y="4610228"/>
                  <a:ext cx="303046" cy="858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83" name="Groupe 382">
                  <a:extLst>
                    <a:ext uri="{FF2B5EF4-FFF2-40B4-BE49-F238E27FC236}">
                      <a16:creationId xmlns:a16="http://schemas.microsoft.com/office/drawing/2014/main" id="{562428E0-3515-453E-83F6-31AC8E65E4E6}"/>
                    </a:ext>
                  </a:extLst>
                </p:cNvPr>
                <p:cNvGrpSpPr/>
                <p:nvPr/>
              </p:nvGrpSpPr>
              <p:grpSpPr>
                <a:xfrm rot="393776">
                  <a:off x="241588" y="4954463"/>
                  <a:ext cx="2975336" cy="1075795"/>
                  <a:chOff x="-997866" y="3444830"/>
                  <a:chExt cx="2975336" cy="1794652"/>
                </a:xfrm>
              </p:grpSpPr>
              <p:sp>
                <p:nvSpPr>
                  <p:cNvPr id="388" name="Ellipse 387">
                    <a:extLst>
                      <a:ext uri="{FF2B5EF4-FFF2-40B4-BE49-F238E27FC236}">
                        <a16:creationId xmlns:a16="http://schemas.microsoft.com/office/drawing/2014/main" id="{0E017F7E-CA1C-4DCD-9E30-12B275F12239}"/>
                      </a:ext>
                    </a:extLst>
                  </p:cNvPr>
                  <p:cNvSpPr/>
                  <p:nvPr/>
                </p:nvSpPr>
                <p:spPr>
                  <a:xfrm rot="9512907">
                    <a:off x="-993597" y="3959847"/>
                    <a:ext cx="2953265" cy="741406"/>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9" name="Ellipse 388">
                    <a:extLst>
                      <a:ext uri="{FF2B5EF4-FFF2-40B4-BE49-F238E27FC236}">
                        <a16:creationId xmlns:a16="http://schemas.microsoft.com/office/drawing/2014/main" id="{ABE866F5-A48D-4777-9B94-216FEEADD11F}"/>
                      </a:ext>
                    </a:extLst>
                  </p:cNvPr>
                  <p:cNvSpPr/>
                  <p:nvPr/>
                </p:nvSpPr>
                <p:spPr>
                  <a:xfrm rot="20301761">
                    <a:off x="-997866" y="3490319"/>
                    <a:ext cx="2975336" cy="1749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90" name="Connecteur droit 389">
                    <a:extLst>
                      <a:ext uri="{FF2B5EF4-FFF2-40B4-BE49-F238E27FC236}">
                        <a16:creationId xmlns:a16="http://schemas.microsoft.com/office/drawing/2014/main" id="{0D73754F-8ECF-4468-BB7B-C016A1BACEB8}"/>
                      </a:ext>
                    </a:extLst>
                  </p:cNvPr>
                  <p:cNvCxnSpPr>
                    <a:cxnSpLocks/>
                  </p:cNvCxnSpPr>
                  <p:nvPr/>
                </p:nvCxnSpPr>
                <p:spPr>
                  <a:xfrm rot="20947495">
                    <a:off x="475262" y="3444830"/>
                    <a:ext cx="59346" cy="906455"/>
                  </a:xfrm>
                  <a:prstGeom prst="line">
                    <a:avLst/>
                  </a:prstGeom>
                  <a:ln w="38100"/>
                </p:spPr>
                <p:style>
                  <a:lnRef idx="1">
                    <a:schemeClr val="dk1"/>
                  </a:lnRef>
                  <a:fillRef idx="0">
                    <a:schemeClr val="dk1"/>
                  </a:fillRef>
                  <a:effectRef idx="0">
                    <a:schemeClr val="dk1"/>
                  </a:effectRef>
                  <a:fontRef idx="minor">
                    <a:schemeClr val="tx1"/>
                  </a:fontRef>
                </p:style>
              </p:cxnSp>
              <p:cxnSp>
                <p:nvCxnSpPr>
                  <p:cNvPr id="391" name="Connecteur droit 390">
                    <a:extLst>
                      <a:ext uri="{FF2B5EF4-FFF2-40B4-BE49-F238E27FC236}">
                        <a16:creationId xmlns:a16="http://schemas.microsoft.com/office/drawing/2014/main" id="{AB77EAB3-1733-49DC-85FF-10F4646AC19F}"/>
                      </a:ext>
                    </a:extLst>
                  </p:cNvPr>
                  <p:cNvCxnSpPr>
                    <a:cxnSpLocks/>
                    <a:stCxn id="389" idx="6"/>
                  </p:cNvCxnSpPr>
                  <p:nvPr/>
                </p:nvCxnSpPr>
                <p:spPr>
                  <a:xfrm rot="20947495" flipH="1">
                    <a:off x="550456" y="3659917"/>
                    <a:ext cx="1360081" cy="454040"/>
                  </a:xfrm>
                  <a:prstGeom prst="line">
                    <a:avLst/>
                  </a:prstGeom>
                  <a:ln w="38100"/>
                </p:spPr>
                <p:style>
                  <a:lnRef idx="1">
                    <a:schemeClr val="dk1"/>
                  </a:lnRef>
                  <a:fillRef idx="0">
                    <a:schemeClr val="dk1"/>
                  </a:fillRef>
                  <a:effectRef idx="0">
                    <a:schemeClr val="dk1"/>
                  </a:effectRef>
                  <a:fontRef idx="minor">
                    <a:schemeClr val="tx1"/>
                  </a:fontRef>
                </p:style>
              </p:cxnSp>
            </p:grpSp>
            <p:sp>
              <p:nvSpPr>
                <p:cNvPr id="384" name="ZoneTexte 383">
                  <a:extLst>
                    <a:ext uri="{FF2B5EF4-FFF2-40B4-BE49-F238E27FC236}">
                      <a16:creationId xmlns:a16="http://schemas.microsoft.com/office/drawing/2014/main" id="{C2D8C448-3FE6-4900-A305-1BFBDFB8A5E3}"/>
                    </a:ext>
                  </a:extLst>
                </p:cNvPr>
                <p:cNvSpPr txBox="1"/>
                <p:nvPr/>
              </p:nvSpPr>
              <p:spPr>
                <a:xfrm rot="1899138">
                  <a:off x="3107669" y="5030695"/>
                  <a:ext cx="1107209" cy="366903"/>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e</a:t>
                  </a:r>
                  <a:r>
                    <a:rPr lang="fr-FR" b="1" dirty="0">
                      <a:latin typeface="Times New Roman" panose="02020603050405020304" pitchFamily="18" charset="0"/>
                      <a:cs typeface="Times New Roman" panose="02020603050405020304" pitchFamily="18" charset="0"/>
                    </a:rPr>
                    <a:t> </a:t>
                  </a:r>
                  <a:endParaRPr lang="fr-FR" b="1" baseline="-25000" dirty="0">
                    <a:latin typeface="Times New Roman" panose="02020603050405020304" pitchFamily="18" charset="0"/>
                    <a:cs typeface="Times New Roman" panose="02020603050405020304" pitchFamily="18" charset="0"/>
                  </a:endParaRPr>
                </a:p>
              </p:txBody>
            </p:sp>
            <p:cxnSp>
              <p:nvCxnSpPr>
                <p:cNvPr id="385" name="Connecteur droit avec flèche 384">
                  <a:extLst>
                    <a:ext uri="{FF2B5EF4-FFF2-40B4-BE49-F238E27FC236}">
                      <a16:creationId xmlns:a16="http://schemas.microsoft.com/office/drawing/2014/main" id="{30537817-5699-4EFB-BEF4-93E94240B00D}"/>
                    </a:ext>
                  </a:extLst>
                </p:cNvPr>
                <p:cNvCxnSpPr>
                  <a:cxnSpLocks/>
                </p:cNvCxnSpPr>
                <p:nvPr/>
              </p:nvCxnSpPr>
              <p:spPr>
                <a:xfrm rot="1899138" flipH="1">
                  <a:off x="1765931" y="5684863"/>
                  <a:ext cx="2056931" cy="350097"/>
                </a:xfrm>
                <a:prstGeom prst="straightConnector1">
                  <a:avLst/>
                </a:prstGeom>
                <a:ln w="6350">
                  <a:solidFill>
                    <a:schemeClr val="tx1"/>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387" name="ZoneTexte 386">
                  <a:extLst>
                    <a:ext uri="{FF2B5EF4-FFF2-40B4-BE49-F238E27FC236}">
                      <a16:creationId xmlns:a16="http://schemas.microsoft.com/office/drawing/2014/main" id="{ED9DA8F3-2905-4607-BCF9-752AC7087548}"/>
                    </a:ext>
                  </a:extLst>
                </p:cNvPr>
                <p:cNvSpPr txBox="1"/>
                <p:nvPr/>
              </p:nvSpPr>
              <p:spPr>
                <a:xfrm rot="1899138">
                  <a:off x="1962528" y="4274337"/>
                  <a:ext cx="301264" cy="366903"/>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z</a:t>
                  </a:r>
                </a:p>
              </p:txBody>
            </p:sp>
          </p:grpSp>
          <p:sp>
            <p:nvSpPr>
              <p:cNvPr id="378" name="Ellipse 377">
                <a:extLst>
                  <a:ext uri="{FF2B5EF4-FFF2-40B4-BE49-F238E27FC236}">
                    <a16:creationId xmlns:a16="http://schemas.microsoft.com/office/drawing/2014/main" id="{57CF06A5-F6DB-45BA-A15E-00438329BF4D}"/>
                  </a:ext>
                </a:extLst>
              </p:cNvPr>
              <p:cNvSpPr/>
              <p:nvPr/>
            </p:nvSpPr>
            <p:spPr>
              <a:xfrm rot="21221767">
                <a:off x="3607206" y="5645914"/>
                <a:ext cx="435711" cy="10394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9" name="Connecteur droit 378">
                <a:extLst>
                  <a:ext uri="{FF2B5EF4-FFF2-40B4-BE49-F238E27FC236}">
                    <a16:creationId xmlns:a16="http://schemas.microsoft.com/office/drawing/2014/main" id="{413AEF97-7DF0-4AA3-BC4E-56EF1F6D9B59}"/>
                  </a:ext>
                </a:extLst>
              </p:cNvPr>
              <p:cNvCxnSpPr>
                <a:cxnSpLocks/>
              </p:cNvCxnSpPr>
              <p:nvPr/>
            </p:nvCxnSpPr>
            <p:spPr>
              <a:xfrm flipV="1">
                <a:off x="3643200" y="6165784"/>
                <a:ext cx="222846" cy="227816"/>
              </a:xfrm>
              <a:prstGeom prst="line">
                <a:avLst/>
              </a:prstGeom>
              <a:ln w="38100"/>
            </p:spPr>
            <p:style>
              <a:lnRef idx="1">
                <a:schemeClr val="dk1"/>
              </a:lnRef>
              <a:fillRef idx="0">
                <a:schemeClr val="dk1"/>
              </a:fillRef>
              <a:effectRef idx="0">
                <a:schemeClr val="dk1"/>
              </a:effectRef>
              <a:fontRef idx="minor">
                <a:schemeClr val="tx1"/>
              </a:fontRef>
            </p:style>
          </p:cxnSp>
          <p:sp>
            <p:nvSpPr>
              <p:cNvPr id="380" name="ZoneTexte 379">
                <a:extLst>
                  <a:ext uri="{FF2B5EF4-FFF2-40B4-BE49-F238E27FC236}">
                    <a16:creationId xmlns:a16="http://schemas.microsoft.com/office/drawing/2014/main" id="{7639D352-1647-4CF1-B25C-F52676967904}"/>
                  </a:ext>
                </a:extLst>
              </p:cNvPr>
              <p:cNvSpPr txBox="1"/>
              <p:nvPr/>
            </p:nvSpPr>
            <p:spPr>
              <a:xfrm rot="21309772">
                <a:off x="3441045" y="5940380"/>
                <a:ext cx="389850" cy="369332"/>
              </a:xfrm>
              <a:prstGeom prst="rect">
                <a:avLst/>
              </a:prstGeom>
              <a:noFill/>
            </p:spPr>
            <p:txBody>
              <a:bodyPr wrap="none" rtlCol="0">
                <a:spAutoFit/>
              </a:bodyPr>
              <a:lstStyle/>
              <a:p>
                <a:r>
                  <a:rPr lang="fr-FR" b="1" dirty="0">
                    <a:latin typeface="Times New Roman" panose="02020603050405020304" pitchFamily="18" charset="0"/>
                    <a:cs typeface="Times New Roman" panose="02020603050405020304" pitchFamily="18" charset="0"/>
                  </a:rPr>
                  <a:t>n</a:t>
                </a:r>
                <a:r>
                  <a:rPr lang="fr-FR" b="1" baseline="-25000" dirty="0">
                    <a:latin typeface="Times New Roman" panose="02020603050405020304" pitchFamily="18" charset="0"/>
                    <a:cs typeface="Times New Roman" panose="02020603050405020304" pitchFamily="18" charset="0"/>
                  </a:rPr>
                  <a:t>o</a:t>
                </a:r>
              </a:p>
            </p:txBody>
          </p:sp>
        </p:grpSp>
        <p:sp>
          <p:nvSpPr>
            <p:cNvPr id="375" name="ZoneTexte 374">
              <a:extLst>
                <a:ext uri="{FF2B5EF4-FFF2-40B4-BE49-F238E27FC236}">
                  <a16:creationId xmlns:a16="http://schemas.microsoft.com/office/drawing/2014/main" id="{CA2C2B86-4B21-496C-82C8-B987F78BADB9}"/>
                </a:ext>
              </a:extLst>
            </p:cNvPr>
            <p:cNvSpPr txBox="1"/>
            <p:nvPr/>
          </p:nvSpPr>
          <p:spPr>
            <a:xfrm>
              <a:off x="6501873" y="6673334"/>
              <a:ext cx="30008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x</a:t>
              </a:r>
            </a:p>
          </p:txBody>
        </p:sp>
        <p:cxnSp>
          <p:nvCxnSpPr>
            <p:cNvPr id="402" name="Connecteur droit avec flèche 401">
              <a:extLst>
                <a:ext uri="{FF2B5EF4-FFF2-40B4-BE49-F238E27FC236}">
                  <a16:creationId xmlns:a16="http://schemas.microsoft.com/office/drawing/2014/main" id="{71DC9C16-5E2D-4042-8B4E-A7933BC8E195}"/>
                </a:ext>
              </a:extLst>
            </p:cNvPr>
            <p:cNvCxnSpPr>
              <a:cxnSpLocks/>
            </p:cNvCxnSpPr>
            <p:nvPr/>
          </p:nvCxnSpPr>
          <p:spPr>
            <a:xfrm flipH="1">
              <a:off x="6754485" y="5373914"/>
              <a:ext cx="1342470" cy="1311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6" name="ZoneTexte 405">
              <a:extLst>
                <a:ext uri="{FF2B5EF4-FFF2-40B4-BE49-F238E27FC236}">
                  <a16:creationId xmlns:a16="http://schemas.microsoft.com/office/drawing/2014/main" id="{6A752DF9-9A86-4325-A1D8-7A72A4D5888D}"/>
                </a:ext>
              </a:extLst>
            </p:cNvPr>
            <p:cNvSpPr txBox="1"/>
            <p:nvPr/>
          </p:nvSpPr>
          <p:spPr>
            <a:xfrm>
              <a:off x="10122408" y="4828032"/>
              <a:ext cx="30008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y</a:t>
              </a:r>
            </a:p>
          </p:txBody>
        </p:sp>
      </p:grpSp>
    </p:spTree>
    <p:extLst>
      <p:ext uri="{BB962C8B-B14F-4D97-AF65-F5344CB8AC3E}">
        <p14:creationId xmlns:p14="http://schemas.microsoft.com/office/powerpoint/2010/main" val="2194229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66F4F561-7648-4AA5-A7B8-011EC30B47AC}"/>
              </a:ext>
            </a:extLst>
          </p:cNvPr>
          <p:cNvGrpSpPr/>
          <p:nvPr/>
        </p:nvGrpSpPr>
        <p:grpSpPr>
          <a:xfrm>
            <a:off x="5992310" y="908462"/>
            <a:ext cx="3536498" cy="2664367"/>
            <a:chOff x="5913932" y="1038523"/>
            <a:chExt cx="5523972" cy="5140465"/>
          </a:xfrm>
        </p:grpSpPr>
        <p:sp>
          <p:nvSpPr>
            <p:cNvPr id="199" name="Forme libre : forme 198">
              <a:extLst>
                <a:ext uri="{FF2B5EF4-FFF2-40B4-BE49-F238E27FC236}">
                  <a16:creationId xmlns:a16="http://schemas.microsoft.com/office/drawing/2014/main" id="{2AB96A51-5C63-4A88-A5B5-D210FB4064AA}"/>
                </a:ext>
              </a:extLst>
            </p:cNvPr>
            <p:cNvSpPr>
              <a:spLocks noChangeAspect="1"/>
            </p:cNvSpPr>
            <p:nvPr/>
          </p:nvSpPr>
          <p:spPr>
            <a:xfrm>
              <a:off x="5917698" y="5598777"/>
              <a:ext cx="5520206" cy="580211"/>
            </a:xfrm>
            <a:custGeom>
              <a:avLst/>
              <a:gdLst>
                <a:gd name="connsiteX0" fmla="*/ 0 w 10378440"/>
                <a:gd name="connsiteY0" fmla="*/ 205740 h 1104900"/>
                <a:gd name="connsiteX1" fmla="*/ 4130040 w 10378440"/>
                <a:gd name="connsiteY1" fmla="*/ 0 h 1104900"/>
                <a:gd name="connsiteX2" fmla="*/ 10378440 w 10378440"/>
                <a:gd name="connsiteY2" fmla="*/ 899160 h 1104900"/>
                <a:gd name="connsiteX3" fmla="*/ 6309360 w 10378440"/>
                <a:gd name="connsiteY3" fmla="*/ 1104900 h 1104900"/>
                <a:gd name="connsiteX4" fmla="*/ 0 w 10378440"/>
                <a:gd name="connsiteY4" fmla="*/ 20574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8440" h="1104900">
                  <a:moveTo>
                    <a:pt x="0" y="205740"/>
                  </a:moveTo>
                  <a:lnTo>
                    <a:pt x="4130040" y="0"/>
                  </a:lnTo>
                  <a:lnTo>
                    <a:pt x="10378440" y="899160"/>
                  </a:lnTo>
                  <a:lnTo>
                    <a:pt x="6309360" y="1104900"/>
                  </a:lnTo>
                  <a:lnTo>
                    <a:pt x="0" y="205740"/>
                  </a:lnTo>
                  <a:close/>
                </a:path>
              </a:pathLst>
            </a:cu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Parallélogramme 201">
              <a:extLst>
                <a:ext uri="{FF2B5EF4-FFF2-40B4-BE49-F238E27FC236}">
                  <a16:creationId xmlns:a16="http://schemas.microsoft.com/office/drawing/2014/main" id="{02B15975-D4D6-4208-A83D-56CDF3725D33}"/>
                </a:ext>
              </a:extLst>
            </p:cNvPr>
            <p:cNvSpPr>
              <a:spLocks noChangeAspect="1"/>
            </p:cNvSpPr>
            <p:nvPr/>
          </p:nvSpPr>
          <p:spPr>
            <a:xfrm rot="10620000">
              <a:off x="6139683" y="1126921"/>
              <a:ext cx="2176081" cy="4558045"/>
            </a:xfrm>
            <a:prstGeom prst="parallelogram">
              <a:avLst>
                <a:gd name="adj" fmla="val 11137"/>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e 14">
              <a:extLst>
                <a:ext uri="{FF2B5EF4-FFF2-40B4-BE49-F238E27FC236}">
                  <a16:creationId xmlns:a16="http://schemas.microsoft.com/office/drawing/2014/main" id="{4B367DEA-C0D1-4951-BD7C-19494A8D0E12}"/>
                </a:ext>
              </a:extLst>
            </p:cNvPr>
            <p:cNvGrpSpPr/>
            <p:nvPr/>
          </p:nvGrpSpPr>
          <p:grpSpPr>
            <a:xfrm>
              <a:off x="6878025" y="1116765"/>
              <a:ext cx="3661416" cy="4989541"/>
              <a:chOff x="5458368" y="8000328"/>
              <a:chExt cx="3661416" cy="4989541"/>
            </a:xfrm>
          </p:grpSpPr>
          <p:pic>
            <p:nvPicPr>
              <p:cNvPr id="388" name="Graphique 387">
                <a:extLst>
                  <a:ext uri="{FF2B5EF4-FFF2-40B4-BE49-F238E27FC236}">
                    <a16:creationId xmlns:a16="http://schemas.microsoft.com/office/drawing/2014/main" id="{367B5D62-6FF7-4B39-87E8-A7E34C6E21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184" y="12327881"/>
                <a:ext cx="3657600" cy="661988"/>
              </a:xfrm>
              <a:prstGeom prst="rect">
                <a:avLst/>
              </a:prstGeom>
            </p:spPr>
          </p:pic>
          <p:cxnSp>
            <p:nvCxnSpPr>
              <p:cNvPr id="389" name="Connecteur droit avec flèche 388">
                <a:extLst>
                  <a:ext uri="{FF2B5EF4-FFF2-40B4-BE49-F238E27FC236}">
                    <a16:creationId xmlns:a16="http://schemas.microsoft.com/office/drawing/2014/main" id="{2FB8F4FE-115F-4A18-B4BF-0857EA2CF03B}"/>
                  </a:ext>
                </a:extLst>
              </p:cNvPr>
              <p:cNvCxnSpPr>
                <a:cxnSpLocks/>
              </p:cNvCxnSpPr>
              <p:nvPr/>
            </p:nvCxnSpPr>
            <p:spPr>
              <a:xfrm>
                <a:off x="5793715" y="12544800"/>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7" name="Connecteur droit avec flèche 386">
                <a:extLst>
                  <a:ext uri="{FF2B5EF4-FFF2-40B4-BE49-F238E27FC236}">
                    <a16:creationId xmlns:a16="http://schemas.microsoft.com/office/drawing/2014/main" id="{01451891-663B-41AF-8780-AAD53006FC87}"/>
                  </a:ext>
                </a:extLst>
              </p:cNvPr>
              <p:cNvCxnSpPr>
                <a:cxnSpLocks/>
              </p:cNvCxnSpPr>
              <p:nvPr/>
            </p:nvCxnSpPr>
            <p:spPr>
              <a:xfrm flipV="1">
                <a:off x="7972788" y="12789067"/>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384" name="Graphique 383">
                <a:extLst>
                  <a:ext uri="{FF2B5EF4-FFF2-40B4-BE49-F238E27FC236}">
                    <a16:creationId xmlns:a16="http://schemas.microsoft.com/office/drawing/2014/main" id="{EAC760B9-9B2E-4F2A-A92B-497EA37993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4117" y="11376936"/>
                <a:ext cx="3584448" cy="1376839"/>
              </a:xfrm>
              <a:prstGeom prst="rect">
                <a:avLst/>
              </a:prstGeom>
            </p:spPr>
          </p:pic>
          <p:cxnSp>
            <p:nvCxnSpPr>
              <p:cNvPr id="385" name="Connecteur droit avec flèche 384">
                <a:extLst>
                  <a:ext uri="{FF2B5EF4-FFF2-40B4-BE49-F238E27FC236}">
                    <a16:creationId xmlns:a16="http://schemas.microsoft.com/office/drawing/2014/main" id="{6A1F720C-6A35-4CAF-B014-BD72B05A9BAD}"/>
                  </a:ext>
                </a:extLst>
              </p:cNvPr>
              <p:cNvCxnSpPr>
                <a:cxnSpLocks/>
              </p:cNvCxnSpPr>
              <p:nvPr/>
            </p:nvCxnSpPr>
            <p:spPr>
              <a:xfrm>
                <a:off x="5761495" y="12270895"/>
                <a:ext cx="1882042" cy="357252"/>
              </a:xfrm>
              <a:prstGeom prst="straightConnector1">
                <a:avLst/>
              </a:prstGeom>
              <a:ln w="44450">
                <a:solidFill>
                  <a:schemeClr val="tx1"/>
                </a:solidFill>
                <a:prstDash val="solid"/>
                <a:headEnd type="stealth" w="lg" len="lg"/>
                <a:tailEnd type="stealth" w="lg" len="lg"/>
              </a:ln>
              <a:scene3d>
                <a:camera prst="orthographicFront">
                  <a:rot lat="9000000" lon="174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83" name="Connecteur droit avec flèche 382">
                <a:extLst>
                  <a:ext uri="{FF2B5EF4-FFF2-40B4-BE49-F238E27FC236}">
                    <a16:creationId xmlns:a16="http://schemas.microsoft.com/office/drawing/2014/main" id="{3318BDA5-FF8A-4D27-91BD-1F7BD00D52BE}"/>
                  </a:ext>
                </a:extLst>
              </p:cNvPr>
              <p:cNvCxnSpPr>
                <a:cxnSpLocks/>
              </p:cNvCxnSpPr>
              <p:nvPr/>
            </p:nvCxnSpPr>
            <p:spPr>
              <a:xfrm flipV="1">
                <a:off x="7876297" y="12198129"/>
                <a:ext cx="1074407" cy="63534"/>
              </a:xfrm>
              <a:prstGeom prst="straightConnector1">
                <a:avLst/>
              </a:prstGeom>
              <a:ln w="44450">
                <a:solidFill>
                  <a:srgbClr val="0000FF"/>
                </a:solidFill>
                <a:prstDash val="solid"/>
                <a:headEnd type="stealth" w="lg" len="lg"/>
                <a:tailEnd type="stealth" w="lg" len="lg"/>
              </a:ln>
              <a:scene3d>
                <a:camera prst="orthographicFront">
                  <a:rot lat="0" lon="1800000" rev="1920000"/>
                </a:camera>
                <a:lightRig rig="threePt" dir="t"/>
              </a:scene3d>
            </p:spPr>
            <p:style>
              <a:lnRef idx="1">
                <a:schemeClr val="accent1"/>
              </a:lnRef>
              <a:fillRef idx="0">
                <a:schemeClr val="accent1"/>
              </a:fillRef>
              <a:effectRef idx="0">
                <a:schemeClr val="accent1"/>
              </a:effectRef>
              <a:fontRef idx="minor">
                <a:schemeClr val="tx1"/>
              </a:fontRef>
            </p:style>
          </p:cxnSp>
          <p:pic>
            <p:nvPicPr>
              <p:cNvPr id="380" name="Graphique 379">
                <a:extLst>
                  <a:ext uri="{FF2B5EF4-FFF2-40B4-BE49-F238E27FC236}">
                    <a16:creationId xmlns:a16="http://schemas.microsoft.com/office/drawing/2014/main" id="{22F8EBE3-B760-487F-BDA2-84D41D462B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2947" y="10554579"/>
                <a:ext cx="3276000" cy="1774500"/>
              </a:xfrm>
              <a:prstGeom prst="rect">
                <a:avLst/>
              </a:prstGeom>
            </p:spPr>
          </p:pic>
          <p:cxnSp>
            <p:nvCxnSpPr>
              <p:cNvPr id="381" name="Connecteur droit avec flèche 380">
                <a:extLst>
                  <a:ext uri="{FF2B5EF4-FFF2-40B4-BE49-F238E27FC236}">
                    <a16:creationId xmlns:a16="http://schemas.microsoft.com/office/drawing/2014/main" id="{F11A5058-FD9E-4F8D-9954-2C19792F073B}"/>
                  </a:ext>
                </a:extLst>
              </p:cNvPr>
              <p:cNvCxnSpPr>
                <a:cxnSpLocks/>
              </p:cNvCxnSpPr>
              <p:nvPr/>
            </p:nvCxnSpPr>
            <p:spPr>
              <a:xfrm>
                <a:off x="5955138" y="11814930"/>
                <a:ext cx="1831792" cy="476335"/>
              </a:xfrm>
              <a:prstGeom prst="straightConnector1">
                <a:avLst/>
              </a:prstGeom>
              <a:ln w="44450">
                <a:solidFill>
                  <a:schemeClr val="tx1"/>
                </a:solidFill>
                <a:prstDash val="solid"/>
                <a:headEnd type="stealth" w="lg" len="lg"/>
                <a:tailEnd type="stealth" w="lg" len="lg"/>
              </a:ln>
              <a:scene3d>
                <a:camera prst="orthographicFront">
                  <a:rot lat="7500000" lon="108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9" name="Connecteur droit avec flèche 378">
                <a:extLst>
                  <a:ext uri="{FF2B5EF4-FFF2-40B4-BE49-F238E27FC236}">
                    <a16:creationId xmlns:a16="http://schemas.microsoft.com/office/drawing/2014/main" id="{E24F3AAC-A55E-4856-A016-EC6E219B1618}"/>
                  </a:ext>
                </a:extLst>
              </p:cNvPr>
              <p:cNvCxnSpPr>
                <a:cxnSpLocks/>
              </p:cNvCxnSpPr>
              <p:nvPr/>
            </p:nvCxnSpPr>
            <p:spPr>
              <a:xfrm flipV="1">
                <a:off x="7889719" y="11575084"/>
                <a:ext cx="1077324" cy="62229"/>
              </a:xfrm>
              <a:prstGeom prst="straightConnector1">
                <a:avLst/>
              </a:prstGeom>
              <a:ln w="44450">
                <a:solidFill>
                  <a:srgbClr val="0000FF"/>
                </a:solidFill>
                <a:prstDash val="solid"/>
                <a:headEnd type="stealth" w="lg" len="lg"/>
                <a:tailEnd type="stealth" w="lg" len="lg"/>
              </a:ln>
              <a:scene3d>
                <a:camera prst="orthographicFront">
                  <a:rot lat="0" lon="0" rev="3420000"/>
                </a:camera>
                <a:lightRig rig="threePt" dir="t"/>
              </a:scene3d>
            </p:spPr>
            <p:style>
              <a:lnRef idx="1">
                <a:schemeClr val="accent1"/>
              </a:lnRef>
              <a:fillRef idx="0">
                <a:schemeClr val="accent1"/>
              </a:fillRef>
              <a:effectRef idx="0">
                <a:schemeClr val="accent1"/>
              </a:effectRef>
              <a:fontRef idx="minor">
                <a:schemeClr val="tx1"/>
              </a:fontRef>
            </p:style>
          </p:cxnSp>
          <p:pic>
            <p:nvPicPr>
              <p:cNvPr id="376" name="Graphique 375">
                <a:extLst>
                  <a:ext uri="{FF2B5EF4-FFF2-40B4-BE49-F238E27FC236}">
                    <a16:creationId xmlns:a16="http://schemas.microsoft.com/office/drawing/2014/main" id="{00F2C794-A467-4448-9688-3A165F03FA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1284" y="9605344"/>
                <a:ext cx="2790000" cy="1816406"/>
              </a:xfrm>
              <a:prstGeom prst="rect">
                <a:avLst/>
              </a:prstGeom>
            </p:spPr>
          </p:pic>
          <p:cxnSp>
            <p:nvCxnSpPr>
              <p:cNvPr id="377" name="Connecteur droit avec flèche 376">
                <a:extLst>
                  <a:ext uri="{FF2B5EF4-FFF2-40B4-BE49-F238E27FC236}">
                    <a16:creationId xmlns:a16="http://schemas.microsoft.com/office/drawing/2014/main" id="{BD17C724-7FAD-493B-908F-624427EFAF5B}"/>
                  </a:ext>
                </a:extLst>
              </p:cNvPr>
              <p:cNvCxnSpPr>
                <a:cxnSpLocks/>
              </p:cNvCxnSpPr>
              <p:nvPr/>
            </p:nvCxnSpPr>
            <p:spPr>
              <a:xfrm flipV="1">
                <a:off x="7890941" y="10647971"/>
                <a:ext cx="1077324" cy="62229"/>
              </a:xfrm>
              <a:prstGeom prst="straightConnector1">
                <a:avLst/>
              </a:prstGeom>
              <a:ln w="44450">
                <a:solidFill>
                  <a:srgbClr val="0000FF"/>
                </a:solidFill>
                <a:prstDash val="solid"/>
                <a:headEnd type="stealth" w="lg" len="lg"/>
                <a:tailEnd type="stealth" w="lg" len="lg"/>
              </a:ln>
              <a:scene3d>
                <a:camera prst="orthographicFront">
                  <a:rot lat="0" lon="0" rev="4680000"/>
                </a:camera>
                <a:lightRig rig="threePt" dir="t"/>
              </a:scene3d>
            </p:spPr>
            <p:style>
              <a:lnRef idx="1">
                <a:schemeClr val="accent1"/>
              </a:lnRef>
              <a:fillRef idx="0">
                <a:schemeClr val="accent1"/>
              </a:fillRef>
              <a:effectRef idx="0">
                <a:schemeClr val="accent1"/>
              </a:effectRef>
              <a:fontRef idx="minor">
                <a:schemeClr val="tx1"/>
              </a:fontRef>
            </p:style>
          </p:cxnSp>
          <p:pic>
            <p:nvPicPr>
              <p:cNvPr id="370" name="Graphique 369">
                <a:extLst>
                  <a:ext uri="{FF2B5EF4-FFF2-40B4-BE49-F238E27FC236}">
                    <a16:creationId xmlns:a16="http://schemas.microsoft.com/office/drawing/2014/main" id="{706B008F-8F14-4EE3-A33C-ADE6EB4118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3335" y="8641395"/>
                <a:ext cx="3276000" cy="1774500"/>
              </a:xfrm>
              <a:prstGeom prst="rect">
                <a:avLst/>
              </a:prstGeom>
            </p:spPr>
          </p:pic>
          <p:cxnSp>
            <p:nvCxnSpPr>
              <p:cNvPr id="371" name="Connecteur droit avec flèche 370">
                <a:extLst>
                  <a:ext uri="{FF2B5EF4-FFF2-40B4-BE49-F238E27FC236}">
                    <a16:creationId xmlns:a16="http://schemas.microsoft.com/office/drawing/2014/main" id="{609EE229-7B33-4A10-9D47-35971D94DB12}"/>
                  </a:ext>
                </a:extLst>
              </p:cNvPr>
              <p:cNvCxnSpPr>
                <a:cxnSpLocks/>
              </p:cNvCxnSpPr>
              <p:nvPr/>
            </p:nvCxnSpPr>
            <p:spPr>
              <a:xfrm>
                <a:off x="6049559" y="9901745"/>
                <a:ext cx="1687177" cy="476335"/>
              </a:xfrm>
              <a:prstGeom prst="straightConnector1">
                <a:avLst/>
              </a:prstGeom>
              <a:ln w="44450">
                <a:solidFill>
                  <a:schemeClr val="tx1"/>
                </a:solidFill>
                <a:prstDash val="solid"/>
                <a:headEnd type="stealth" w="lg" len="lg"/>
                <a:tailEnd type="stealth" w="lg" len="lg"/>
              </a:ln>
              <a:scene3d>
                <a:camera prst="orthographicFront">
                  <a:rot lat="7500000" lon="108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9" name="Connecteur droit avec flèche 368">
                <a:extLst>
                  <a:ext uri="{FF2B5EF4-FFF2-40B4-BE49-F238E27FC236}">
                    <a16:creationId xmlns:a16="http://schemas.microsoft.com/office/drawing/2014/main" id="{6BF134E0-5D61-4FF7-9160-18666E430E17}"/>
                  </a:ext>
                </a:extLst>
              </p:cNvPr>
              <p:cNvCxnSpPr>
                <a:cxnSpLocks/>
              </p:cNvCxnSpPr>
              <p:nvPr/>
            </p:nvCxnSpPr>
            <p:spPr>
              <a:xfrm flipV="1">
                <a:off x="7900107" y="9661900"/>
                <a:ext cx="1077324" cy="62229"/>
              </a:xfrm>
              <a:prstGeom prst="straightConnector1">
                <a:avLst/>
              </a:prstGeom>
              <a:ln w="44450">
                <a:solidFill>
                  <a:srgbClr val="0000FF"/>
                </a:solidFill>
                <a:prstDash val="solid"/>
                <a:headEnd type="stealth" w="lg" len="lg"/>
                <a:tailEnd type="stealth" w="lg" len="lg"/>
              </a:ln>
              <a:scene3d>
                <a:camera prst="orthographicFront">
                  <a:rot lat="0" lon="0" rev="3420000"/>
                </a:camera>
                <a:lightRig rig="threePt" dir="t"/>
              </a:scene3d>
            </p:spPr>
            <p:style>
              <a:lnRef idx="1">
                <a:schemeClr val="accent1"/>
              </a:lnRef>
              <a:fillRef idx="0">
                <a:schemeClr val="accent1"/>
              </a:fillRef>
              <a:effectRef idx="0">
                <a:schemeClr val="accent1"/>
              </a:effectRef>
              <a:fontRef idx="minor">
                <a:schemeClr val="tx1"/>
              </a:fontRef>
            </p:style>
          </p:cxnSp>
          <p:pic>
            <p:nvPicPr>
              <p:cNvPr id="365" name="Graphique 364">
                <a:extLst>
                  <a:ext uri="{FF2B5EF4-FFF2-40B4-BE49-F238E27FC236}">
                    <a16:creationId xmlns:a16="http://schemas.microsoft.com/office/drawing/2014/main" id="{3D78D1F5-EB6B-4F8D-B8B9-30EA638673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1896" y="8212887"/>
                <a:ext cx="3584448" cy="1376839"/>
              </a:xfrm>
              <a:prstGeom prst="rect">
                <a:avLst/>
              </a:prstGeom>
            </p:spPr>
          </p:pic>
          <p:cxnSp>
            <p:nvCxnSpPr>
              <p:cNvPr id="367" name="Connecteur droit avec flèche 366">
                <a:extLst>
                  <a:ext uri="{FF2B5EF4-FFF2-40B4-BE49-F238E27FC236}">
                    <a16:creationId xmlns:a16="http://schemas.microsoft.com/office/drawing/2014/main" id="{B9383641-D28B-466F-B097-5BE54F92DF44}"/>
                  </a:ext>
                </a:extLst>
              </p:cNvPr>
              <p:cNvCxnSpPr>
                <a:cxnSpLocks/>
              </p:cNvCxnSpPr>
              <p:nvPr/>
            </p:nvCxnSpPr>
            <p:spPr>
              <a:xfrm>
                <a:off x="5749273" y="9115123"/>
                <a:ext cx="1980000" cy="357252"/>
              </a:xfrm>
              <a:prstGeom prst="straightConnector1">
                <a:avLst/>
              </a:prstGeom>
              <a:ln w="44450">
                <a:solidFill>
                  <a:schemeClr val="tx1"/>
                </a:solidFill>
                <a:prstDash val="solid"/>
                <a:headEnd type="stealth" w="lg" len="lg"/>
                <a:tailEnd type="stealth" w="lg" len="lg"/>
              </a:ln>
              <a:scene3d>
                <a:camera prst="orthographicFront">
                  <a:rot lat="9000000" lon="174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4" name="Connecteur droit avec flèche 363">
                <a:extLst>
                  <a:ext uri="{FF2B5EF4-FFF2-40B4-BE49-F238E27FC236}">
                    <a16:creationId xmlns:a16="http://schemas.microsoft.com/office/drawing/2014/main" id="{A47EA9E3-7127-4301-BA93-8487C672B40C}"/>
                  </a:ext>
                </a:extLst>
              </p:cNvPr>
              <p:cNvCxnSpPr>
                <a:cxnSpLocks/>
              </p:cNvCxnSpPr>
              <p:nvPr/>
            </p:nvCxnSpPr>
            <p:spPr>
              <a:xfrm flipV="1">
                <a:off x="7864076" y="9034080"/>
                <a:ext cx="1074407" cy="63534"/>
              </a:xfrm>
              <a:prstGeom prst="straightConnector1">
                <a:avLst/>
              </a:prstGeom>
              <a:ln w="44450">
                <a:solidFill>
                  <a:srgbClr val="0000FF"/>
                </a:solidFill>
                <a:prstDash val="solid"/>
                <a:headEnd type="stealth" w="lg" len="lg"/>
                <a:tailEnd type="stealth" w="lg" len="lg"/>
              </a:ln>
              <a:scene3d>
                <a:camera prst="orthographicFront">
                  <a:rot lat="0" lon="1800000" rev="1920000"/>
                </a:camera>
                <a:lightRig rig="threePt" dir="t"/>
              </a:scene3d>
            </p:spPr>
            <p:style>
              <a:lnRef idx="1">
                <a:schemeClr val="accent1"/>
              </a:lnRef>
              <a:fillRef idx="0">
                <a:schemeClr val="accent1"/>
              </a:fillRef>
              <a:effectRef idx="0">
                <a:schemeClr val="accent1"/>
              </a:effectRef>
              <a:fontRef idx="minor">
                <a:schemeClr val="tx1"/>
              </a:fontRef>
            </p:style>
          </p:cxnSp>
          <p:pic>
            <p:nvPicPr>
              <p:cNvPr id="287" name="Graphique 286">
                <a:extLst>
                  <a:ext uri="{FF2B5EF4-FFF2-40B4-BE49-F238E27FC236}">
                    <a16:creationId xmlns:a16="http://schemas.microsoft.com/office/drawing/2014/main" id="{9BD7DC8A-AB82-4708-B714-EC4E8C458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8368" y="8000328"/>
                <a:ext cx="3657600" cy="661988"/>
              </a:xfrm>
              <a:prstGeom prst="rect">
                <a:avLst/>
              </a:prstGeom>
            </p:spPr>
          </p:pic>
          <p:cxnSp>
            <p:nvCxnSpPr>
              <p:cNvPr id="362" name="Connecteur droit avec flèche 361">
                <a:extLst>
                  <a:ext uri="{FF2B5EF4-FFF2-40B4-BE49-F238E27FC236}">
                    <a16:creationId xmlns:a16="http://schemas.microsoft.com/office/drawing/2014/main" id="{C88C20E3-8842-41AD-A97D-FF3AAA90746A}"/>
                  </a:ext>
                </a:extLst>
              </p:cNvPr>
              <p:cNvCxnSpPr>
                <a:cxnSpLocks/>
              </p:cNvCxnSpPr>
              <p:nvPr/>
            </p:nvCxnSpPr>
            <p:spPr>
              <a:xfrm>
                <a:off x="5789899" y="8217247"/>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86" name="Connecteur droit avec flèche 285">
                <a:extLst>
                  <a:ext uri="{FF2B5EF4-FFF2-40B4-BE49-F238E27FC236}">
                    <a16:creationId xmlns:a16="http://schemas.microsoft.com/office/drawing/2014/main" id="{E403675A-A82F-43C4-9078-ADC907530C3C}"/>
                  </a:ext>
                </a:extLst>
              </p:cNvPr>
              <p:cNvCxnSpPr>
                <a:cxnSpLocks/>
              </p:cNvCxnSpPr>
              <p:nvPr/>
            </p:nvCxnSpPr>
            <p:spPr>
              <a:xfrm flipV="1">
                <a:off x="7968972" y="8461514"/>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04" name="Parallélogramme 203">
              <a:extLst>
                <a:ext uri="{FF2B5EF4-FFF2-40B4-BE49-F238E27FC236}">
                  <a16:creationId xmlns:a16="http://schemas.microsoft.com/office/drawing/2014/main" id="{07A43B1B-B393-42B5-BB2B-D9D40C2AF1B2}"/>
                </a:ext>
              </a:extLst>
            </p:cNvPr>
            <p:cNvSpPr>
              <a:spLocks noChangeAspect="1"/>
            </p:cNvSpPr>
            <p:nvPr/>
          </p:nvSpPr>
          <p:spPr>
            <a:xfrm rot="10620000">
              <a:off x="8995028" y="1523556"/>
              <a:ext cx="2176081" cy="4558045"/>
            </a:xfrm>
            <a:prstGeom prst="parallelogram">
              <a:avLst>
                <a:gd name="adj" fmla="val 11137"/>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orme libre : forme 279">
              <a:extLst>
                <a:ext uri="{FF2B5EF4-FFF2-40B4-BE49-F238E27FC236}">
                  <a16:creationId xmlns:a16="http://schemas.microsoft.com/office/drawing/2014/main" id="{08451FE7-0B8A-4B91-B2DC-3CD7CA05C9DB}"/>
                </a:ext>
              </a:extLst>
            </p:cNvPr>
            <p:cNvSpPr>
              <a:spLocks noChangeAspect="1"/>
            </p:cNvSpPr>
            <p:nvPr/>
          </p:nvSpPr>
          <p:spPr>
            <a:xfrm>
              <a:off x="5913932" y="1038523"/>
              <a:ext cx="5520206" cy="580211"/>
            </a:xfrm>
            <a:custGeom>
              <a:avLst/>
              <a:gdLst>
                <a:gd name="connsiteX0" fmla="*/ 0 w 10378440"/>
                <a:gd name="connsiteY0" fmla="*/ 205740 h 1104900"/>
                <a:gd name="connsiteX1" fmla="*/ 4130040 w 10378440"/>
                <a:gd name="connsiteY1" fmla="*/ 0 h 1104900"/>
                <a:gd name="connsiteX2" fmla="*/ 10378440 w 10378440"/>
                <a:gd name="connsiteY2" fmla="*/ 899160 h 1104900"/>
                <a:gd name="connsiteX3" fmla="*/ 6309360 w 10378440"/>
                <a:gd name="connsiteY3" fmla="*/ 1104900 h 1104900"/>
                <a:gd name="connsiteX4" fmla="*/ 0 w 10378440"/>
                <a:gd name="connsiteY4" fmla="*/ 20574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8440" h="1104900">
                  <a:moveTo>
                    <a:pt x="0" y="205740"/>
                  </a:moveTo>
                  <a:lnTo>
                    <a:pt x="4130040" y="0"/>
                  </a:lnTo>
                  <a:lnTo>
                    <a:pt x="10378440" y="899160"/>
                  </a:lnTo>
                  <a:lnTo>
                    <a:pt x="6309360" y="1104900"/>
                  </a:lnTo>
                  <a:lnTo>
                    <a:pt x="0" y="205740"/>
                  </a:lnTo>
                  <a:close/>
                </a:path>
              </a:pathLst>
            </a:cu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e 11">
            <a:extLst>
              <a:ext uri="{FF2B5EF4-FFF2-40B4-BE49-F238E27FC236}">
                <a16:creationId xmlns:a16="http://schemas.microsoft.com/office/drawing/2014/main" id="{85603426-6AD0-4CE7-B619-152D5826FEF1}"/>
              </a:ext>
            </a:extLst>
          </p:cNvPr>
          <p:cNvGrpSpPr/>
          <p:nvPr/>
        </p:nvGrpSpPr>
        <p:grpSpPr>
          <a:xfrm>
            <a:off x="2095322" y="906913"/>
            <a:ext cx="3464881" cy="2610411"/>
            <a:chOff x="783181" y="860989"/>
            <a:chExt cx="5523972" cy="5140465"/>
          </a:xfrm>
        </p:grpSpPr>
        <p:sp>
          <p:nvSpPr>
            <p:cNvPr id="197" name="Forme libre : forme 196">
              <a:extLst>
                <a:ext uri="{FF2B5EF4-FFF2-40B4-BE49-F238E27FC236}">
                  <a16:creationId xmlns:a16="http://schemas.microsoft.com/office/drawing/2014/main" id="{F426C5C3-F98D-427A-98CA-D72ECF14F38D}"/>
                </a:ext>
              </a:extLst>
            </p:cNvPr>
            <p:cNvSpPr>
              <a:spLocks noChangeAspect="1"/>
            </p:cNvSpPr>
            <p:nvPr/>
          </p:nvSpPr>
          <p:spPr>
            <a:xfrm>
              <a:off x="786947" y="5421243"/>
              <a:ext cx="5520206" cy="580211"/>
            </a:xfrm>
            <a:custGeom>
              <a:avLst/>
              <a:gdLst>
                <a:gd name="connsiteX0" fmla="*/ 0 w 10378440"/>
                <a:gd name="connsiteY0" fmla="*/ 205740 h 1104900"/>
                <a:gd name="connsiteX1" fmla="*/ 4130040 w 10378440"/>
                <a:gd name="connsiteY1" fmla="*/ 0 h 1104900"/>
                <a:gd name="connsiteX2" fmla="*/ 10378440 w 10378440"/>
                <a:gd name="connsiteY2" fmla="*/ 899160 h 1104900"/>
                <a:gd name="connsiteX3" fmla="*/ 6309360 w 10378440"/>
                <a:gd name="connsiteY3" fmla="*/ 1104900 h 1104900"/>
                <a:gd name="connsiteX4" fmla="*/ 0 w 10378440"/>
                <a:gd name="connsiteY4" fmla="*/ 20574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8440" h="1104900">
                  <a:moveTo>
                    <a:pt x="0" y="205740"/>
                  </a:moveTo>
                  <a:lnTo>
                    <a:pt x="4130040" y="0"/>
                  </a:lnTo>
                  <a:lnTo>
                    <a:pt x="10378440" y="899160"/>
                  </a:lnTo>
                  <a:lnTo>
                    <a:pt x="6309360" y="1104900"/>
                  </a:lnTo>
                  <a:lnTo>
                    <a:pt x="0" y="205740"/>
                  </a:lnTo>
                  <a:close/>
                </a:path>
              </a:pathLst>
            </a:cu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Parallélogramme 200">
              <a:extLst>
                <a:ext uri="{FF2B5EF4-FFF2-40B4-BE49-F238E27FC236}">
                  <a16:creationId xmlns:a16="http://schemas.microsoft.com/office/drawing/2014/main" id="{EA1774DF-1F23-493A-95B1-009A4825400E}"/>
                </a:ext>
              </a:extLst>
            </p:cNvPr>
            <p:cNvSpPr>
              <a:spLocks noChangeAspect="1"/>
            </p:cNvSpPr>
            <p:nvPr/>
          </p:nvSpPr>
          <p:spPr>
            <a:xfrm rot="10620000">
              <a:off x="1008932" y="949387"/>
              <a:ext cx="2176081" cy="4558045"/>
            </a:xfrm>
            <a:prstGeom prst="parallelogram">
              <a:avLst>
                <a:gd name="adj" fmla="val 11137"/>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a:extLst>
                <a:ext uri="{FF2B5EF4-FFF2-40B4-BE49-F238E27FC236}">
                  <a16:creationId xmlns:a16="http://schemas.microsoft.com/office/drawing/2014/main" id="{71B61C2F-6C34-4334-BBED-98D4B6B6CDA2}"/>
                </a:ext>
              </a:extLst>
            </p:cNvPr>
            <p:cNvGrpSpPr/>
            <p:nvPr/>
          </p:nvGrpSpPr>
          <p:grpSpPr>
            <a:xfrm>
              <a:off x="1751635" y="950538"/>
              <a:ext cx="3676215" cy="4978111"/>
              <a:chOff x="678745" y="7682870"/>
              <a:chExt cx="3676215" cy="4978111"/>
            </a:xfrm>
          </p:grpSpPr>
          <p:pic>
            <p:nvPicPr>
              <p:cNvPr id="463" name="Graphique 462">
                <a:extLst>
                  <a:ext uri="{FF2B5EF4-FFF2-40B4-BE49-F238E27FC236}">
                    <a16:creationId xmlns:a16="http://schemas.microsoft.com/office/drawing/2014/main" id="{FAAA4442-EFE6-4710-B90C-5810D569CE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745" y="11998993"/>
                <a:ext cx="3657600" cy="661988"/>
              </a:xfrm>
              <a:prstGeom prst="rect">
                <a:avLst/>
              </a:prstGeom>
            </p:spPr>
          </p:pic>
          <p:cxnSp>
            <p:nvCxnSpPr>
              <p:cNvPr id="464" name="Connecteur droit avec flèche 463">
                <a:extLst>
                  <a:ext uri="{FF2B5EF4-FFF2-40B4-BE49-F238E27FC236}">
                    <a16:creationId xmlns:a16="http://schemas.microsoft.com/office/drawing/2014/main" id="{41B2A980-F1AF-45AC-B17A-79CEAA76141F}"/>
                  </a:ext>
                </a:extLst>
              </p:cNvPr>
              <p:cNvCxnSpPr>
                <a:cxnSpLocks/>
              </p:cNvCxnSpPr>
              <p:nvPr/>
            </p:nvCxnSpPr>
            <p:spPr>
              <a:xfrm>
                <a:off x="1031231" y="12227342"/>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62" name="Connecteur droit avec flèche 461">
                <a:extLst>
                  <a:ext uri="{FF2B5EF4-FFF2-40B4-BE49-F238E27FC236}">
                    <a16:creationId xmlns:a16="http://schemas.microsoft.com/office/drawing/2014/main" id="{71B9522E-BCFF-4679-B1A0-2384703E438F}"/>
                  </a:ext>
                </a:extLst>
              </p:cNvPr>
              <p:cNvCxnSpPr>
                <a:cxnSpLocks/>
              </p:cNvCxnSpPr>
              <p:nvPr/>
            </p:nvCxnSpPr>
            <p:spPr>
              <a:xfrm flipV="1">
                <a:off x="3210304" y="12471609"/>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59" name="Graphique 458">
                <a:extLst>
                  <a:ext uri="{FF2B5EF4-FFF2-40B4-BE49-F238E27FC236}">
                    <a16:creationId xmlns:a16="http://schemas.microsoft.com/office/drawing/2014/main" id="{25A516FC-5523-4AC6-A8AB-3470C4F56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884" y="7682870"/>
                <a:ext cx="3657600" cy="661988"/>
              </a:xfrm>
              <a:prstGeom prst="rect">
                <a:avLst/>
              </a:prstGeom>
            </p:spPr>
          </p:pic>
          <p:cxnSp>
            <p:nvCxnSpPr>
              <p:cNvPr id="460" name="Connecteur droit avec flèche 459">
                <a:extLst>
                  <a:ext uri="{FF2B5EF4-FFF2-40B4-BE49-F238E27FC236}">
                    <a16:creationId xmlns:a16="http://schemas.microsoft.com/office/drawing/2014/main" id="{CD6F5CA2-C4A4-40D7-8456-AEEE8F0AA056}"/>
                  </a:ext>
                </a:extLst>
              </p:cNvPr>
              <p:cNvCxnSpPr>
                <a:cxnSpLocks/>
              </p:cNvCxnSpPr>
              <p:nvPr/>
            </p:nvCxnSpPr>
            <p:spPr>
              <a:xfrm>
                <a:off x="1027415" y="7899789"/>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58" name="Connecteur droit avec flèche 457">
                <a:extLst>
                  <a:ext uri="{FF2B5EF4-FFF2-40B4-BE49-F238E27FC236}">
                    <a16:creationId xmlns:a16="http://schemas.microsoft.com/office/drawing/2014/main" id="{2D1B9438-85FC-43A2-9AB2-8F691033F0B2}"/>
                  </a:ext>
                </a:extLst>
              </p:cNvPr>
              <p:cNvCxnSpPr>
                <a:cxnSpLocks/>
              </p:cNvCxnSpPr>
              <p:nvPr/>
            </p:nvCxnSpPr>
            <p:spPr>
              <a:xfrm flipV="1">
                <a:off x="3206488" y="8144056"/>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53" name="Graphique 452">
                <a:extLst>
                  <a:ext uri="{FF2B5EF4-FFF2-40B4-BE49-F238E27FC236}">
                    <a16:creationId xmlns:a16="http://schemas.microsoft.com/office/drawing/2014/main" id="{28357DE3-D3A1-436F-9DF1-FEC285E4F3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246" y="11311171"/>
                <a:ext cx="3657600" cy="661988"/>
              </a:xfrm>
              <a:prstGeom prst="rect">
                <a:avLst/>
              </a:prstGeom>
            </p:spPr>
          </p:pic>
          <p:cxnSp>
            <p:nvCxnSpPr>
              <p:cNvPr id="454" name="Connecteur droit avec flèche 453">
                <a:extLst>
                  <a:ext uri="{FF2B5EF4-FFF2-40B4-BE49-F238E27FC236}">
                    <a16:creationId xmlns:a16="http://schemas.microsoft.com/office/drawing/2014/main" id="{253B64B7-063F-4860-9DA3-CF85E266A18E}"/>
                  </a:ext>
                </a:extLst>
              </p:cNvPr>
              <p:cNvCxnSpPr>
                <a:cxnSpLocks/>
              </p:cNvCxnSpPr>
              <p:nvPr/>
            </p:nvCxnSpPr>
            <p:spPr>
              <a:xfrm>
                <a:off x="1027777" y="11528090"/>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52" name="Connecteur droit avec flèche 451">
                <a:extLst>
                  <a:ext uri="{FF2B5EF4-FFF2-40B4-BE49-F238E27FC236}">
                    <a16:creationId xmlns:a16="http://schemas.microsoft.com/office/drawing/2014/main" id="{2A172A79-4029-4406-BB06-7D096C639EAD}"/>
                  </a:ext>
                </a:extLst>
              </p:cNvPr>
              <p:cNvCxnSpPr>
                <a:cxnSpLocks/>
              </p:cNvCxnSpPr>
              <p:nvPr/>
            </p:nvCxnSpPr>
            <p:spPr>
              <a:xfrm flipV="1">
                <a:off x="3206850" y="11772357"/>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49" name="Graphique 448">
                <a:extLst>
                  <a:ext uri="{FF2B5EF4-FFF2-40B4-BE49-F238E27FC236}">
                    <a16:creationId xmlns:a16="http://schemas.microsoft.com/office/drawing/2014/main" id="{393D938C-6CB8-445F-B252-A60D56AB87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071" y="10589581"/>
                <a:ext cx="3657600" cy="661988"/>
              </a:xfrm>
              <a:prstGeom prst="rect">
                <a:avLst/>
              </a:prstGeom>
            </p:spPr>
          </p:pic>
          <p:cxnSp>
            <p:nvCxnSpPr>
              <p:cNvPr id="450" name="Connecteur droit avec flèche 449">
                <a:extLst>
                  <a:ext uri="{FF2B5EF4-FFF2-40B4-BE49-F238E27FC236}">
                    <a16:creationId xmlns:a16="http://schemas.microsoft.com/office/drawing/2014/main" id="{E291835F-00C8-4820-B65B-1BB50A83C8EB}"/>
                  </a:ext>
                </a:extLst>
              </p:cNvPr>
              <p:cNvCxnSpPr>
                <a:cxnSpLocks/>
              </p:cNvCxnSpPr>
              <p:nvPr/>
            </p:nvCxnSpPr>
            <p:spPr>
              <a:xfrm>
                <a:off x="1027602" y="10806500"/>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48" name="Connecteur droit avec flèche 447">
                <a:extLst>
                  <a:ext uri="{FF2B5EF4-FFF2-40B4-BE49-F238E27FC236}">
                    <a16:creationId xmlns:a16="http://schemas.microsoft.com/office/drawing/2014/main" id="{FAF3DA1C-83B7-4483-A8A1-C4658B7595A3}"/>
                  </a:ext>
                </a:extLst>
              </p:cNvPr>
              <p:cNvCxnSpPr>
                <a:cxnSpLocks/>
              </p:cNvCxnSpPr>
              <p:nvPr/>
            </p:nvCxnSpPr>
            <p:spPr>
              <a:xfrm flipV="1">
                <a:off x="3206675" y="11050767"/>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45" name="Graphique 444">
                <a:extLst>
                  <a:ext uri="{FF2B5EF4-FFF2-40B4-BE49-F238E27FC236}">
                    <a16:creationId xmlns:a16="http://schemas.microsoft.com/office/drawing/2014/main" id="{FBCA0FCE-DD3B-48B2-ACCD-3607EDA88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360" y="9864926"/>
                <a:ext cx="3657600" cy="661988"/>
              </a:xfrm>
              <a:prstGeom prst="rect">
                <a:avLst/>
              </a:prstGeom>
            </p:spPr>
          </p:pic>
          <p:cxnSp>
            <p:nvCxnSpPr>
              <p:cNvPr id="446" name="Connecteur droit avec flèche 445">
                <a:extLst>
                  <a:ext uri="{FF2B5EF4-FFF2-40B4-BE49-F238E27FC236}">
                    <a16:creationId xmlns:a16="http://schemas.microsoft.com/office/drawing/2014/main" id="{8E1B47FE-0F3C-4FA0-8C9B-52DDC2B753DD}"/>
                  </a:ext>
                </a:extLst>
              </p:cNvPr>
              <p:cNvCxnSpPr>
                <a:cxnSpLocks/>
              </p:cNvCxnSpPr>
              <p:nvPr/>
            </p:nvCxnSpPr>
            <p:spPr>
              <a:xfrm>
                <a:off x="1028891" y="10081845"/>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44" name="Connecteur droit avec flèche 443">
                <a:extLst>
                  <a:ext uri="{FF2B5EF4-FFF2-40B4-BE49-F238E27FC236}">
                    <a16:creationId xmlns:a16="http://schemas.microsoft.com/office/drawing/2014/main" id="{E729E829-F750-46FA-8D6F-347A2CE22F36}"/>
                  </a:ext>
                </a:extLst>
              </p:cNvPr>
              <p:cNvCxnSpPr>
                <a:cxnSpLocks/>
              </p:cNvCxnSpPr>
              <p:nvPr/>
            </p:nvCxnSpPr>
            <p:spPr>
              <a:xfrm flipV="1">
                <a:off x="3207964" y="10326112"/>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41" name="Graphique 440">
                <a:extLst>
                  <a:ext uri="{FF2B5EF4-FFF2-40B4-BE49-F238E27FC236}">
                    <a16:creationId xmlns:a16="http://schemas.microsoft.com/office/drawing/2014/main" id="{CAF076D3-F0A5-4585-A959-FD888C7C17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884" y="9141958"/>
                <a:ext cx="3657600" cy="661988"/>
              </a:xfrm>
              <a:prstGeom prst="rect">
                <a:avLst/>
              </a:prstGeom>
            </p:spPr>
          </p:pic>
          <p:cxnSp>
            <p:nvCxnSpPr>
              <p:cNvPr id="442" name="Connecteur droit avec flèche 441">
                <a:extLst>
                  <a:ext uri="{FF2B5EF4-FFF2-40B4-BE49-F238E27FC236}">
                    <a16:creationId xmlns:a16="http://schemas.microsoft.com/office/drawing/2014/main" id="{0BC53893-23A0-4512-97F1-C24EBFF984BC}"/>
                  </a:ext>
                </a:extLst>
              </p:cNvPr>
              <p:cNvCxnSpPr>
                <a:cxnSpLocks/>
              </p:cNvCxnSpPr>
              <p:nvPr/>
            </p:nvCxnSpPr>
            <p:spPr>
              <a:xfrm>
                <a:off x="1027415" y="9358877"/>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40" name="Connecteur droit avec flèche 439">
                <a:extLst>
                  <a:ext uri="{FF2B5EF4-FFF2-40B4-BE49-F238E27FC236}">
                    <a16:creationId xmlns:a16="http://schemas.microsoft.com/office/drawing/2014/main" id="{E064B905-AD42-4F3F-B76A-B70AD58914AE}"/>
                  </a:ext>
                </a:extLst>
              </p:cNvPr>
              <p:cNvCxnSpPr>
                <a:cxnSpLocks/>
              </p:cNvCxnSpPr>
              <p:nvPr/>
            </p:nvCxnSpPr>
            <p:spPr>
              <a:xfrm flipV="1">
                <a:off x="3206488" y="9603144"/>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437" name="Graphique 436">
                <a:extLst>
                  <a:ext uri="{FF2B5EF4-FFF2-40B4-BE49-F238E27FC236}">
                    <a16:creationId xmlns:a16="http://schemas.microsoft.com/office/drawing/2014/main" id="{A5C027D6-C132-492A-9C50-CDFF51A834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884" y="8416088"/>
                <a:ext cx="3657600" cy="661988"/>
              </a:xfrm>
              <a:prstGeom prst="rect">
                <a:avLst/>
              </a:prstGeom>
            </p:spPr>
          </p:pic>
          <p:cxnSp>
            <p:nvCxnSpPr>
              <p:cNvPr id="438" name="Connecteur droit avec flèche 437">
                <a:extLst>
                  <a:ext uri="{FF2B5EF4-FFF2-40B4-BE49-F238E27FC236}">
                    <a16:creationId xmlns:a16="http://schemas.microsoft.com/office/drawing/2014/main" id="{AAB5F617-2B63-4AF7-8E90-E00E986A2E1D}"/>
                  </a:ext>
                </a:extLst>
              </p:cNvPr>
              <p:cNvCxnSpPr>
                <a:cxnSpLocks/>
              </p:cNvCxnSpPr>
              <p:nvPr/>
            </p:nvCxnSpPr>
            <p:spPr>
              <a:xfrm>
                <a:off x="1027415" y="8633007"/>
                <a:ext cx="1728000" cy="273424"/>
              </a:xfrm>
              <a:prstGeom prst="straightConnector1">
                <a:avLst/>
              </a:prstGeom>
              <a:ln w="44450">
                <a:solidFill>
                  <a:schemeClr val="tx1"/>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36" name="Connecteur droit avec flèche 435">
                <a:extLst>
                  <a:ext uri="{FF2B5EF4-FFF2-40B4-BE49-F238E27FC236}">
                    <a16:creationId xmlns:a16="http://schemas.microsoft.com/office/drawing/2014/main" id="{EB38C27E-C691-4A41-8F48-F681D7B469A1}"/>
                  </a:ext>
                </a:extLst>
              </p:cNvPr>
              <p:cNvCxnSpPr>
                <a:cxnSpLocks/>
              </p:cNvCxnSpPr>
              <p:nvPr/>
            </p:nvCxnSpPr>
            <p:spPr>
              <a:xfrm flipV="1">
                <a:off x="3206488" y="8877274"/>
                <a:ext cx="903231" cy="49609"/>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7" name="Parallélogramme 6">
              <a:extLst>
                <a:ext uri="{FF2B5EF4-FFF2-40B4-BE49-F238E27FC236}">
                  <a16:creationId xmlns:a16="http://schemas.microsoft.com/office/drawing/2014/main" id="{C885407D-7024-450E-A2CF-1DE504B5043B}"/>
                </a:ext>
              </a:extLst>
            </p:cNvPr>
            <p:cNvSpPr>
              <a:spLocks noChangeAspect="1"/>
            </p:cNvSpPr>
            <p:nvPr/>
          </p:nvSpPr>
          <p:spPr>
            <a:xfrm rot="10620000">
              <a:off x="3864277" y="1346022"/>
              <a:ext cx="2176081" cy="4558045"/>
            </a:xfrm>
            <a:prstGeom prst="parallelogram">
              <a:avLst>
                <a:gd name="adj" fmla="val 11137"/>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Forme libre : forme 365">
              <a:extLst>
                <a:ext uri="{FF2B5EF4-FFF2-40B4-BE49-F238E27FC236}">
                  <a16:creationId xmlns:a16="http://schemas.microsoft.com/office/drawing/2014/main" id="{DBA9A36D-6B5A-4084-BB60-B2A8E8AEA117}"/>
                </a:ext>
              </a:extLst>
            </p:cNvPr>
            <p:cNvSpPr>
              <a:spLocks noChangeAspect="1"/>
            </p:cNvSpPr>
            <p:nvPr/>
          </p:nvSpPr>
          <p:spPr>
            <a:xfrm>
              <a:off x="783181" y="860989"/>
              <a:ext cx="5520206" cy="580211"/>
            </a:xfrm>
            <a:custGeom>
              <a:avLst/>
              <a:gdLst>
                <a:gd name="connsiteX0" fmla="*/ 0 w 10378440"/>
                <a:gd name="connsiteY0" fmla="*/ 205740 h 1104900"/>
                <a:gd name="connsiteX1" fmla="*/ 4130040 w 10378440"/>
                <a:gd name="connsiteY1" fmla="*/ 0 h 1104900"/>
                <a:gd name="connsiteX2" fmla="*/ 10378440 w 10378440"/>
                <a:gd name="connsiteY2" fmla="*/ 899160 h 1104900"/>
                <a:gd name="connsiteX3" fmla="*/ 6309360 w 10378440"/>
                <a:gd name="connsiteY3" fmla="*/ 1104900 h 1104900"/>
                <a:gd name="connsiteX4" fmla="*/ 0 w 10378440"/>
                <a:gd name="connsiteY4" fmla="*/ 205740 h 110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8440" h="1104900">
                  <a:moveTo>
                    <a:pt x="0" y="205740"/>
                  </a:moveTo>
                  <a:lnTo>
                    <a:pt x="4130040" y="0"/>
                  </a:lnTo>
                  <a:lnTo>
                    <a:pt x="10378440" y="899160"/>
                  </a:lnTo>
                  <a:lnTo>
                    <a:pt x="6309360" y="1104900"/>
                  </a:lnTo>
                  <a:lnTo>
                    <a:pt x="0" y="205740"/>
                  </a:lnTo>
                  <a:close/>
                </a:path>
              </a:pathLst>
            </a:custGeom>
            <a:solidFill>
              <a:srgbClr val="4472C4">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Espace réservé du numéro de diapositive 6">
            <a:extLst>
              <a:ext uri="{FF2B5EF4-FFF2-40B4-BE49-F238E27FC236}">
                <a16:creationId xmlns:a16="http://schemas.microsoft.com/office/drawing/2014/main" id="{C1D0C0FE-E4B5-4B40-A687-838DC4C381EC}"/>
              </a:ext>
            </a:extLst>
          </p:cNvPr>
          <p:cNvSpPr txBox="1">
            <a:spLocks/>
          </p:cNvSpPr>
          <p:nvPr/>
        </p:nvSpPr>
        <p:spPr>
          <a:xfrm>
            <a:off x="8763000" y="651771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12</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58" name="Rectangle 57">
            <a:extLst>
              <a:ext uri="{FF2B5EF4-FFF2-40B4-BE49-F238E27FC236}">
                <a16:creationId xmlns:a16="http://schemas.microsoft.com/office/drawing/2014/main" id="{2D614DD2-CCE5-4789-87F2-1DE6A6A0B74C}"/>
              </a:ext>
            </a:extLst>
          </p:cNvPr>
          <p:cNvSpPr/>
          <p:nvPr/>
        </p:nvSpPr>
        <p:spPr>
          <a:xfrm>
            <a:off x="2607668" y="243951"/>
            <a:ext cx="6059287" cy="461665"/>
          </a:xfrm>
          <a:prstGeom prst="rect">
            <a:avLst/>
          </a:prstGeom>
        </p:spPr>
        <p:txBody>
          <a:bodyPr wrap="none">
            <a:spAutoFit/>
          </a:bodyPr>
          <a:lstStyle/>
          <a:p>
            <a:r>
              <a:rPr lang="fr-FR" sz="2400" b="1" dirty="0">
                <a:solidFill>
                  <a:srgbClr val="0000FF"/>
                </a:solidFill>
                <a:latin typeface="Times New Roman" panose="02020603050405020304" pitchFamily="18" charset="0"/>
                <a:cs typeface="Times New Roman" panose="02020603050405020304" pitchFamily="18" charset="0"/>
              </a:rPr>
              <a:t>Transition de </a:t>
            </a:r>
            <a:r>
              <a:rPr lang="fr-FR" sz="2400" b="1" dirty="0" err="1">
                <a:solidFill>
                  <a:srgbClr val="0000FF"/>
                </a:solidFill>
                <a:latin typeface="Times New Roman" panose="02020603050405020304" pitchFamily="18" charset="0"/>
                <a:cs typeface="Times New Roman" panose="02020603050405020304" pitchFamily="18" charset="0"/>
              </a:rPr>
              <a:t>Fréedericksz</a:t>
            </a:r>
            <a:r>
              <a:rPr lang="fr-FR" sz="2400" b="1" dirty="0">
                <a:solidFill>
                  <a:srgbClr val="0000FF"/>
                </a:solidFill>
                <a:latin typeface="Times New Roman" panose="02020603050405020304" pitchFamily="18" charset="0"/>
                <a:cs typeface="Times New Roman" panose="02020603050405020304" pitchFamily="18" charset="0"/>
              </a:rPr>
              <a:t> dans la phase 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cxnSp>
        <p:nvCxnSpPr>
          <p:cNvPr id="75" name="Connecteur droit avec flèche 74">
            <a:extLst>
              <a:ext uri="{FF2B5EF4-FFF2-40B4-BE49-F238E27FC236}">
                <a16:creationId xmlns:a16="http://schemas.microsoft.com/office/drawing/2014/main" id="{7CF778CD-F049-4DC2-A5E1-B6EB1282FFC3}"/>
              </a:ext>
            </a:extLst>
          </p:cNvPr>
          <p:cNvCxnSpPr>
            <a:cxnSpLocks/>
          </p:cNvCxnSpPr>
          <p:nvPr/>
        </p:nvCxnSpPr>
        <p:spPr>
          <a:xfrm flipV="1">
            <a:off x="5978924" y="1819373"/>
            <a:ext cx="36000" cy="75865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ZoneTexte 355">
            <a:extLst>
              <a:ext uri="{FF2B5EF4-FFF2-40B4-BE49-F238E27FC236}">
                <a16:creationId xmlns:a16="http://schemas.microsoft.com/office/drawing/2014/main" id="{EE9B8A2B-8164-4270-B01D-E663ED52685C}"/>
              </a:ext>
            </a:extLst>
          </p:cNvPr>
          <p:cNvSpPr txBox="1"/>
          <p:nvPr/>
        </p:nvSpPr>
        <p:spPr>
          <a:xfrm>
            <a:off x="5649842" y="1921643"/>
            <a:ext cx="37074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imes New Roman" panose="02020603050405020304" pitchFamily="18" charset="0"/>
                <a:cs typeface="Times New Roman" panose="02020603050405020304" pitchFamily="18" charset="0"/>
              </a:rPr>
              <a:t>E</a:t>
            </a:r>
          </a:p>
        </p:txBody>
      </p:sp>
      <p:sp>
        <p:nvSpPr>
          <p:cNvPr id="77" name="ZoneTexte 356">
            <a:extLst>
              <a:ext uri="{FF2B5EF4-FFF2-40B4-BE49-F238E27FC236}">
                <a16:creationId xmlns:a16="http://schemas.microsoft.com/office/drawing/2014/main" id="{6761E8E4-AE15-44F8-851F-CFB083D5A1E8}"/>
              </a:ext>
            </a:extLst>
          </p:cNvPr>
          <p:cNvSpPr txBox="1"/>
          <p:nvPr/>
        </p:nvSpPr>
        <p:spPr>
          <a:xfrm>
            <a:off x="1338362" y="2010648"/>
            <a:ext cx="94765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FF0000"/>
                </a:solidFill>
                <a:latin typeface="Times New Roman" panose="02020603050405020304" pitchFamily="18" charset="0"/>
                <a:cs typeface="Times New Roman" panose="02020603050405020304" pitchFamily="18" charset="0"/>
              </a:rPr>
              <a:t>E = 0</a:t>
            </a:r>
          </a:p>
        </p:txBody>
      </p:sp>
      <p:sp>
        <p:nvSpPr>
          <p:cNvPr id="109" name="ZoneTexte 650">
            <a:extLst>
              <a:ext uri="{FF2B5EF4-FFF2-40B4-BE49-F238E27FC236}">
                <a16:creationId xmlns:a16="http://schemas.microsoft.com/office/drawing/2014/main" id="{78F0134E-FFA7-4F47-857C-3851F73282E5}"/>
              </a:ext>
            </a:extLst>
          </p:cNvPr>
          <p:cNvSpPr txBox="1"/>
          <p:nvPr/>
        </p:nvSpPr>
        <p:spPr>
          <a:xfrm>
            <a:off x="3151876" y="3480875"/>
            <a:ext cx="28725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r</a:t>
            </a:r>
          </a:p>
        </p:txBody>
      </p:sp>
      <p:cxnSp>
        <p:nvCxnSpPr>
          <p:cNvPr id="110" name="Connecteur droit avec flèche 109">
            <a:extLst>
              <a:ext uri="{FF2B5EF4-FFF2-40B4-BE49-F238E27FC236}">
                <a16:creationId xmlns:a16="http://schemas.microsoft.com/office/drawing/2014/main" id="{8A11ADA9-57FC-40D7-BA7D-C86423F829A5}"/>
              </a:ext>
            </a:extLst>
          </p:cNvPr>
          <p:cNvCxnSpPr>
            <a:cxnSpLocks/>
          </p:cNvCxnSpPr>
          <p:nvPr/>
        </p:nvCxnSpPr>
        <p:spPr>
          <a:xfrm rot="20760000">
            <a:off x="3167569" y="3487807"/>
            <a:ext cx="317967" cy="13115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 name="ZoneTexte 163">
            <a:extLst>
              <a:ext uri="{FF2B5EF4-FFF2-40B4-BE49-F238E27FC236}">
                <a16:creationId xmlns:a16="http://schemas.microsoft.com/office/drawing/2014/main" id="{E3E342CA-F2C5-452F-B612-0BAE48F4BFC0}"/>
              </a:ext>
            </a:extLst>
          </p:cNvPr>
          <p:cNvSpPr txBox="1"/>
          <p:nvPr/>
        </p:nvSpPr>
        <p:spPr>
          <a:xfrm flipH="1">
            <a:off x="2199505" y="5470406"/>
            <a:ext cx="2096569"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sym typeface="Symbol" panose="05050102010706020507" pitchFamily="18" charset="2"/>
              </a:rPr>
              <a:t></a:t>
            </a:r>
            <a:r>
              <a:rPr lang="fr-FR" sz="2000" dirty="0">
                <a:latin typeface="Times New Roman" panose="02020603050405020304" pitchFamily="18" charset="0"/>
                <a:cs typeface="Times New Roman" panose="02020603050405020304" pitchFamily="18" charset="0"/>
              </a:rPr>
              <a:t>n= </a:t>
            </a:r>
            <a:r>
              <a:rPr lang="fr-FR" sz="2000" dirty="0" err="1">
                <a:latin typeface="Times New Roman" panose="02020603050405020304" pitchFamily="18" charset="0"/>
                <a:cs typeface="Times New Roman" panose="02020603050405020304" pitchFamily="18" charset="0"/>
              </a:rPr>
              <a:t>n</a:t>
            </a:r>
            <a:r>
              <a:rPr lang="fr-FR" sz="2000" baseline="-25000" dirty="0" err="1">
                <a:latin typeface="Times New Roman" panose="02020603050405020304" pitchFamily="18" charset="0"/>
                <a:cs typeface="Times New Roman" panose="02020603050405020304" pitchFamily="18" charset="0"/>
              </a:rPr>
              <a:t>nn</a:t>
            </a:r>
            <a:r>
              <a:rPr lang="fr-FR" sz="2000" dirty="0">
                <a:solidFill>
                  <a:srgbClr val="00B050"/>
                </a:solidFill>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 </a:t>
            </a:r>
            <a:r>
              <a:rPr lang="fr-FR" sz="2000" dirty="0" err="1">
                <a:solidFill>
                  <a:srgbClr val="0000FF"/>
                </a:solidFill>
                <a:latin typeface="Times New Roman" panose="02020603050405020304" pitchFamily="18" charset="0"/>
                <a:cs typeface="Times New Roman" panose="02020603050405020304" pitchFamily="18" charset="0"/>
              </a:rPr>
              <a:t>n</a:t>
            </a:r>
            <a:r>
              <a:rPr lang="fr-FR" sz="2000" baseline="-25000" dirty="0" err="1">
                <a:solidFill>
                  <a:srgbClr val="0000FF"/>
                </a:solidFill>
                <a:latin typeface="Times New Roman" panose="02020603050405020304" pitchFamily="18" charset="0"/>
                <a:cs typeface="Times New Roman" panose="02020603050405020304" pitchFamily="18" charset="0"/>
              </a:rPr>
              <a:t>mm</a:t>
            </a:r>
            <a:endParaRPr lang="fr-FR" sz="2000" baseline="-25000" dirty="0">
              <a:solidFill>
                <a:srgbClr val="0000FF"/>
              </a:solidFill>
              <a:latin typeface="Times New Roman" panose="02020603050405020304" pitchFamily="18" charset="0"/>
              <a:cs typeface="Times New Roman" panose="02020603050405020304" pitchFamily="18" charset="0"/>
            </a:endParaRPr>
          </a:p>
        </p:txBody>
      </p:sp>
      <p:grpSp>
        <p:nvGrpSpPr>
          <p:cNvPr id="87" name="Groupe 86">
            <a:extLst>
              <a:ext uri="{FF2B5EF4-FFF2-40B4-BE49-F238E27FC236}">
                <a16:creationId xmlns:a16="http://schemas.microsoft.com/office/drawing/2014/main" id="{98973948-48D3-4F9B-A305-92BEB812DD6A}"/>
              </a:ext>
            </a:extLst>
          </p:cNvPr>
          <p:cNvGrpSpPr/>
          <p:nvPr/>
        </p:nvGrpSpPr>
        <p:grpSpPr>
          <a:xfrm>
            <a:off x="1408799" y="3863943"/>
            <a:ext cx="3950583" cy="1584540"/>
            <a:chOff x="236447" y="4501897"/>
            <a:chExt cx="3950583" cy="1584540"/>
          </a:xfrm>
        </p:grpSpPr>
        <p:sp>
          <p:nvSpPr>
            <p:cNvPr id="260" name="Parallélogramme 259">
              <a:extLst>
                <a:ext uri="{FF2B5EF4-FFF2-40B4-BE49-F238E27FC236}">
                  <a16:creationId xmlns:a16="http://schemas.microsoft.com/office/drawing/2014/main" id="{18F1ACA8-23B3-4620-84A7-182C94B04B89}"/>
                </a:ext>
              </a:extLst>
            </p:cNvPr>
            <p:cNvSpPr/>
            <p:nvPr/>
          </p:nvSpPr>
          <p:spPr>
            <a:xfrm rot="372374">
              <a:off x="1824915" y="5293133"/>
              <a:ext cx="2362115" cy="335065"/>
            </a:xfrm>
            <a:prstGeom prst="parallelogram">
              <a:avLst>
                <a:gd name="adj" fmla="val 295157"/>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FE85566-B015-4FDF-BAB7-65D63CF717D4}"/>
                </a:ext>
              </a:extLst>
            </p:cNvPr>
            <p:cNvCxnSpPr>
              <a:cxnSpLocks/>
            </p:cNvCxnSpPr>
            <p:nvPr/>
          </p:nvCxnSpPr>
          <p:spPr>
            <a:xfrm flipV="1">
              <a:off x="1872726" y="4806462"/>
              <a:ext cx="182720" cy="497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70" name="Groupe 469">
              <a:extLst>
                <a:ext uri="{FF2B5EF4-FFF2-40B4-BE49-F238E27FC236}">
                  <a16:creationId xmlns:a16="http://schemas.microsoft.com/office/drawing/2014/main" id="{A76D45EA-1F3C-437A-A173-64395D544B59}"/>
                </a:ext>
              </a:extLst>
            </p:cNvPr>
            <p:cNvGrpSpPr/>
            <p:nvPr/>
          </p:nvGrpSpPr>
          <p:grpSpPr>
            <a:xfrm rot="393776">
              <a:off x="236447" y="5007102"/>
              <a:ext cx="3383549" cy="1030231"/>
              <a:chOff x="-1000897" y="3494381"/>
              <a:chExt cx="3383549" cy="1718642"/>
            </a:xfrm>
          </p:grpSpPr>
          <p:sp>
            <p:nvSpPr>
              <p:cNvPr id="36" name="Ellipse 35">
                <a:extLst>
                  <a:ext uri="{FF2B5EF4-FFF2-40B4-BE49-F238E27FC236}">
                    <a16:creationId xmlns:a16="http://schemas.microsoft.com/office/drawing/2014/main" id="{F12E016F-F194-4B2D-B550-4E9FA2EA1A2D}"/>
                  </a:ext>
                </a:extLst>
              </p:cNvPr>
              <p:cNvSpPr/>
              <p:nvPr/>
            </p:nvSpPr>
            <p:spPr>
              <a:xfrm>
                <a:off x="-994841" y="3941805"/>
                <a:ext cx="2953265" cy="741406"/>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D2893984-0C01-40D0-8270-C24024189B2C}"/>
                  </a:ext>
                </a:extLst>
              </p:cNvPr>
              <p:cNvSpPr/>
              <p:nvPr/>
            </p:nvSpPr>
            <p:spPr>
              <a:xfrm>
                <a:off x="-1000897" y="3494381"/>
                <a:ext cx="2965621" cy="17186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153706F3-B1EA-4580-9042-9620CA5F32D5}"/>
                  </a:ext>
                </a:extLst>
              </p:cNvPr>
              <p:cNvSpPr/>
              <p:nvPr/>
            </p:nvSpPr>
            <p:spPr>
              <a:xfrm rot="4321089">
                <a:off x="197692" y="3251369"/>
                <a:ext cx="619131" cy="220498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45">
                <a:extLst>
                  <a:ext uri="{FF2B5EF4-FFF2-40B4-BE49-F238E27FC236}">
                    <a16:creationId xmlns:a16="http://schemas.microsoft.com/office/drawing/2014/main" id="{E650C516-A4D9-4E68-B692-1748D707E278}"/>
                  </a:ext>
                </a:extLst>
              </p:cNvPr>
              <p:cNvCxnSpPr>
                <a:cxnSpLocks/>
              </p:cNvCxnSpPr>
              <p:nvPr/>
            </p:nvCxnSpPr>
            <p:spPr>
              <a:xfrm rot="21206224">
                <a:off x="556324" y="4206966"/>
                <a:ext cx="1403021" cy="271668"/>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Connecteur droit 47">
                <a:extLst>
                  <a:ext uri="{FF2B5EF4-FFF2-40B4-BE49-F238E27FC236}">
                    <a16:creationId xmlns:a16="http://schemas.microsoft.com/office/drawing/2014/main" id="{B5241B24-2AB4-4E6E-85AF-916CACF4EEFA}"/>
                  </a:ext>
                </a:extLst>
              </p:cNvPr>
              <p:cNvCxnSpPr>
                <a:cxnSpLocks/>
              </p:cNvCxnSpPr>
              <p:nvPr/>
            </p:nvCxnSpPr>
            <p:spPr>
              <a:xfrm rot="21206224" flipH="1">
                <a:off x="536476" y="3911713"/>
                <a:ext cx="96716" cy="411502"/>
              </a:xfrm>
              <a:prstGeom prst="line">
                <a:avLst/>
              </a:prstGeom>
              <a:ln w="38100">
                <a:solidFill>
                  <a:srgbClr val="CC00CC"/>
                </a:solidFill>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C5319878-E7D0-4754-957D-5FC84ED9D9D7}"/>
                  </a:ext>
                </a:extLst>
              </p:cNvPr>
              <p:cNvCxnSpPr>
                <a:cxnSpLocks/>
                <a:stCxn id="37" idx="7"/>
              </p:cNvCxnSpPr>
              <p:nvPr/>
            </p:nvCxnSpPr>
            <p:spPr>
              <a:xfrm rot="21206224" flipH="1">
                <a:off x="521402" y="3842580"/>
                <a:ext cx="1025890" cy="394418"/>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sp>
            <p:nvSpPr>
              <p:cNvPr id="206" name="ZoneTexte 205">
                <a:extLst>
                  <a:ext uri="{FF2B5EF4-FFF2-40B4-BE49-F238E27FC236}">
                    <a16:creationId xmlns:a16="http://schemas.microsoft.com/office/drawing/2014/main" id="{4D1F3CB7-1F48-47DB-BB99-98C7992950D5}"/>
                  </a:ext>
                </a:extLst>
              </p:cNvPr>
              <p:cNvSpPr txBox="1"/>
              <p:nvPr/>
            </p:nvSpPr>
            <p:spPr>
              <a:xfrm>
                <a:off x="1899828" y="4193440"/>
                <a:ext cx="482824" cy="369332"/>
              </a:xfrm>
              <a:prstGeom prst="rect">
                <a:avLst/>
              </a:prstGeom>
              <a:noFill/>
            </p:spPr>
            <p:txBody>
              <a:bodyPr wrap="square" rtlCol="0">
                <a:spAutoFit/>
              </a:bodyPr>
              <a:lstStyle/>
              <a:p>
                <a:r>
                  <a:rPr lang="fr-FR" b="1" dirty="0" err="1">
                    <a:latin typeface="Times New Roman" panose="02020603050405020304" pitchFamily="18" charset="0"/>
                    <a:cs typeface="Times New Roman" panose="02020603050405020304" pitchFamily="18" charset="0"/>
                  </a:rPr>
                  <a:t>n</a:t>
                </a:r>
                <a:r>
                  <a:rPr lang="fr-FR" b="1" baseline="-25000" dirty="0" err="1">
                    <a:latin typeface="Times New Roman" panose="02020603050405020304" pitchFamily="18" charset="0"/>
                    <a:cs typeface="Times New Roman" panose="02020603050405020304" pitchFamily="18" charset="0"/>
                  </a:rPr>
                  <a:t>nn</a:t>
                </a:r>
                <a:endParaRPr lang="fr-FR" b="1" baseline="-25000" dirty="0">
                  <a:latin typeface="Times New Roman" panose="02020603050405020304" pitchFamily="18" charset="0"/>
                  <a:cs typeface="Times New Roman" panose="02020603050405020304" pitchFamily="18" charset="0"/>
                </a:endParaRPr>
              </a:p>
            </p:txBody>
          </p:sp>
        </p:grpSp>
        <p:sp>
          <p:nvSpPr>
            <p:cNvPr id="223" name="ZoneTexte 222">
              <a:extLst>
                <a:ext uri="{FF2B5EF4-FFF2-40B4-BE49-F238E27FC236}">
                  <a16:creationId xmlns:a16="http://schemas.microsoft.com/office/drawing/2014/main" id="{9869B897-3FC1-4E42-855A-FE41E3EE2AF1}"/>
                </a:ext>
              </a:extLst>
            </p:cNvPr>
            <p:cNvSpPr txBox="1"/>
            <p:nvPr/>
          </p:nvSpPr>
          <p:spPr>
            <a:xfrm rot="684010">
              <a:off x="1491318" y="5098668"/>
              <a:ext cx="482824" cy="369332"/>
            </a:xfrm>
            <a:prstGeom prst="rect">
              <a:avLst/>
            </a:prstGeom>
            <a:noFill/>
          </p:spPr>
          <p:txBody>
            <a:bodyPr wrap="square" rtlCol="0">
              <a:spAutoFit/>
            </a:bodyPr>
            <a:lstStyle/>
            <a:p>
              <a:r>
                <a:rPr lang="fr-FR" b="1" dirty="0" err="1">
                  <a:solidFill>
                    <a:srgbClr val="CC00CC"/>
                  </a:solidFill>
                  <a:latin typeface="Times New Roman" panose="02020603050405020304" pitchFamily="18" charset="0"/>
                  <a:cs typeface="Times New Roman" panose="02020603050405020304" pitchFamily="18" charset="0"/>
                </a:rPr>
                <a:t>n</a:t>
              </a:r>
              <a:r>
                <a:rPr lang="fr-FR" b="1" baseline="-25000" dirty="0" err="1">
                  <a:solidFill>
                    <a:srgbClr val="CC00CC"/>
                  </a:solidFill>
                  <a:latin typeface="Times New Roman" panose="02020603050405020304" pitchFamily="18" charset="0"/>
                  <a:cs typeface="Times New Roman" panose="02020603050405020304" pitchFamily="18" charset="0"/>
                </a:rPr>
                <a:t>ll</a:t>
              </a:r>
              <a:endParaRPr lang="fr-FR" b="1" baseline="-25000" dirty="0">
                <a:solidFill>
                  <a:srgbClr val="CC00CC"/>
                </a:solidFill>
                <a:latin typeface="Times New Roman" panose="02020603050405020304" pitchFamily="18" charset="0"/>
                <a:cs typeface="Times New Roman" panose="02020603050405020304" pitchFamily="18" charset="0"/>
              </a:endParaRPr>
            </a:p>
          </p:txBody>
        </p:sp>
        <p:sp>
          <p:nvSpPr>
            <p:cNvPr id="228" name="ZoneTexte 227">
              <a:extLst>
                <a:ext uri="{FF2B5EF4-FFF2-40B4-BE49-F238E27FC236}">
                  <a16:creationId xmlns:a16="http://schemas.microsoft.com/office/drawing/2014/main" id="{F3B27087-0230-456A-B90B-36B7AD8E0463}"/>
                </a:ext>
              </a:extLst>
            </p:cNvPr>
            <p:cNvSpPr txBox="1"/>
            <p:nvPr/>
          </p:nvSpPr>
          <p:spPr>
            <a:xfrm>
              <a:off x="2536163" y="4817928"/>
              <a:ext cx="569387" cy="369332"/>
            </a:xfrm>
            <a:prstGeom prst="rect">
              <a:avLst/>
            </a:prstGeom>
            <a:noFill/>
          </p:spPr>
          <p:txBody>
            <a:bodyPr wrap="square" rtlCol="0">
              <a:spAutoFit/>
            </a:bodyPr>
            <a:lstStyle/>
            <a:p>
              <a:r>
                <a:rPr lang="fr-FR" b="1" dirty="0" err="1">
                  <a:solidFill>
                    <a:srgbClr val="0000FF"/>
                  </a:solidFill>
                  <a:latin typeface="Times New Roman" panose="02020603050405020304" pitchFamily="18" charset="0"/>
                  <a:cs typeface="Times New Roman" panose="02020603050405020304" pitchFamily="18" charset="0"/>
                </a:rPr>
                <a:t>n</a:t>
              </a:r>
              <a:r>
                <a:rPr lang="fr-FR" b="1" baseline="-25000" dirty="0" err="1">
                  <a:solidFill>
                    <a:srgbClr val="0000FF"/>
                  </a:solidFill>
                  <a:latin typeface="Times New Roman" panose="02020603050405020304" pitchFamily="18" charset="0"/>
                  <a:cs typeface="Times New Roman" panose="02020603050405020304" pitchFamily="18" charset="0"/>
                </a:rPr>
                <a:t>mm</a:t>
              </a:r>
              <a:endParaRPr lang="fr-FR" b="1" baseline="-25000" dirty="0">
                <a:solidFill>
                  <a:srgbClr val="0000FF"/>
                </a:solidFill>
                <a:latin typeface="Times New Roman" panose="02020603050405020304" pitchFamily="18" charset="0"/>
                <a:cs typeface="Times New Roman" panose="02020603050405020304" pitchFamily="18" charset="0"/>
              </a:endParaRPr>
            </a:p>
          </p:txBody>
        </p:sp>
        <p:cxnSp>
          <p:nvCxnSpPr>
            <p:cNvPr id="246" name="Connecteur droit avec flèche 245">
              <a:extLst>
                <a:ext uri="{FF2B5EF4-FFF2-40B4-BE49-F238E27FC236}">
                  <a16:creationId xmlns:a16="http://schemas.microsoft.com/office/drawing/2014/main" id="{97C7D3F3-0A53-4733-971B-95D200338D34}"/>
                </a:ext>
              </a:extLst>
            </p:cNvPr>
            <p:cNvCxnSpPr>
              <a:cxnSpLocks/>
            </p:cNvCxnSpPr>
            <p:nvPr/>
          </p:nvCxnSpPr>
          <p:spPr>
            <a:xfrm>
              <a:off x="3195584" y="5667320"/>
              <a:ext cx="468000" cy="36000"/>
            </a:xfrm>
            <a:prstGeom prst="straightConnector1">
              <a:avLst/>
            </a:prstGeom>
            <a:ln w="6350">
              <a:solidFill>
                <a:schemeClr val="tx1"/>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47" name="Connecteur droit avec flèche 246">
              <a:extLst>
                <a:ext uri="{FF2B5EF4-FFF2-40B4-BE49-F238E27FC236}">
                  <a16:creationId xmlns:a16="http://schemas.microsoft.com/office/drawing/2014/main" id="{378DC42F-83EE-4C47-AC2B-D350A14DFF8F}"/>
                </a:ext>
              </a:extLst>
            </p:cNvPr>
            <p:cNvCxnSpPr>
              <a:cxnSpLocks/>
            </p:cNvCxnSpPr>
            <p:nvPr/>
          </p:nvCxnSpPr>
          <p:spPr>
            <a:xfrm flipH="1">
              <a:off x="2789410" y="5090367"/>
              <a:ext cx="831227" cy="173799"/>
            </a:xfrm>
            <a:prstGeom prst="straightConnector1">
              <a:avLst/>
            </a:prstGeom>
            <a:ln w="6350">
              <a:solidFill>
                <a:schemeClr val="tx1"/>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71" name="ZoneTexte 70">
              <a:extLst>
                <a:ext uri="{FF2B5EF4-FFF2-40B4-BE49-F238E27FC236}">
                  <a16:creationId xmlns:a16="http://schemas.microsoft.com/office/drawing/2014/main" id="{78EE93CC-866E-4698-830E-7F430540E4E8}"/>
                </a:ext>
              </a:extLst>
            </p:cNvPr>
            <p:cNvSpPr txBox="1"/>
            <p:nvPr/>
          </p:nvSpPr>
          <p:spPr>
            <a:xfrm>
              <a:off x="3590180" y="485764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y</a:t>
              </a:r>
            </a:p>
          </p:txBody>
        </p:sp>
        <p:sp>
          <p:nvSpPr>
            <p:cNvPr id="272" name="ZoneTexte 271">
              <a:extLst>
                <a:ext uri="{FF2B5EF4-FFF2-40B4-BE49-F238E27FC236}">
                  <a16:creationId xmlns:a16="http://schemas.microsoft.com/office/drawing/2014/main" id="{428A8722-670F-4D0B-9AD3-715A57DF3632}"/>
                </a:ext>
              </a:extLst>
            </p:cNvPr>
            <p:cNvSpPr txBox="1"/>
            <p:nvPr/>
          </p:nvSpPr>
          <p:spPr>
            <a:xfrm>
              <a:off x="1938718" y="450189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z</a:t>
              </a:r>
            </a:p>
          </p:txBody>
        </p:sp>
        <p:sp>
          <p:nvSpPr>
            <p:cNvPr id="273" name="ZoneTexte 272">
              <a:extLst>
                <a:ext uri="{FF2B5EF4-FFF2-40B4-BE49-F238E27FC236}">
                  <a16:creationId xmlns:a16="http://schemas.microsoft.com/office/drawing/2014/main" id="{E24D03F1-8088-4BD7-96A4-3DB2EF00762E}"/>
                </a:ext>
              </a:extLst>
            </p:cNvPr>
            <p:cNvSpPr txBox="1"/>
            <p:nvPr/>
          </p:nvSpPr>
          <p:spPr>
            <a:xfrm>
              <a:off x="3604302" y="5497906"/>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x</a:t>
              </a:r>
            </a:p>
          </p:txBody>
        </p:sp>
        <p:sp>
          <p:nvSpPr>
            <p:cNvPr id="86" name="Arc 85">
              <a:extLst>
                <a:ext uri="{FF2B5EF4-FFF2-40B4-BE49-F238E27FC236}">
                  <a16:creationId xmlns:a16="http://schemas.microsoft.com/office/drawing/2014/main" id="{10AC2363-4FBE-4BD6-B3F1-20EEDBF3E98C}"/>
                </a:ext>
              </a:extLst>
            </p:cNvPr>
            <p:cNvSpPr/>
            <p:nvPr/>
          </p:nvSpPr>
          <p:spPr>
            <a:xfrm rot="1085547">
              <a:off x="1634253" y="4985690"/>
              <a:ext cx="339677" cy="1100747"/>
            </a:xfrm>
            <a:prstGeom prst="arc">
              <a:avLst>
                <a:gd name="adj1" fmla="val 10611424"/>
                <a:gd name="adj2" fmla="val 2019387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75" name="Arc 274">
              <a:extLst>
                <a:ext uri="{FF2B5EF4-FFF2-40B4-BE49-F238E27FC236}">
                  <a16:creationId xmlns:a16="http://schemas.microsoft.com/office/drawing/2014/main" id="{C3B7F546-EC1E-40E7-9CD4-ECDCE30FD48C}"/>
                </a:ext>
              </a:extLst>
            </p:cNvPr>
            <p:cNvSpPr/>
            <p:nvPr/>
          </p:nvSpPr>
          <p:spPr>
            <a:xfrm rot="11992872">
              <a:off x="1642274" y="4988640"/>
              <a:ext cx="334605" cy="1043170"/>
            </a:xfrm>
            <a:prstGeom prst="arc">
              <a:avLst>
                <a:gd name="adj1" fmla="val 10156166"/>
                <a:gd name="adj2" fmla="val 20877162"/>
              </a:avLst>
            </a:prstGeom>
            <a:ln w="127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305" name="ZoneTexte 304">
            <a:extLst>
              <a:ext uri="{FF2B5EF4-FFF2-40B4-BE49-F238E27FC236}">
                <a16:creationId xmlns:a16="http://schemas.microsoft.com/office/drawing/2014/main" id="{6F511E46-BAB2-42B9-B2DB-AD6340DD1471}"/>
              </a:ext>
            </a:extLst>
          </p:cNvPr>
          <p:cNvSpPr txBox="1"/>
          <p:nvPr/>
        </p:nvSpPr>
        <p:spPr>
          <a:xfrm flipH="1">
            <a:off x="7466911" y="5470604"/>
            <a:ext cx="1965051" cy="400110"/>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sym typeface="Symbol" panose="05050102010706020507" pitchFamily="18" charset="2"/>
              </a:rPr>
              <a:t></a:t>
            </a:r>
            <a:r>
              <a:rPr lang="fr-FR" sz="2000" dirty="0">
                <a:latin typeface="Times New Roman" panose="02020603050405020304" pitchFamily="18" charset="0"/>
                <a:cs typeface="Times New Roman" panose="02020603050405020304" pitchFamily="18" charset="0"/>
              </a:rPr>
              <a:t>n = </a:t>
            </a:r>
            <a:r>
              <a:rPr lang="fr-FR" sz="2000" dirty="0" err="1">
                <a:latin typeface="Times New Roman" panose="02020603050405020304" pitchFamily="18" charset="0"/>
                <a:cs typeface="Times New Roman" panose="02020603050405020304" pitchFamily="18" charset="0"/>
              </a:rPr>
              <a:t>n</a:t>
            </a:r>
            <a:r>
              <a:rPr lang="fr-FR" sz="2000" baseline="-25000" dirty="0" err="1">
                <a:latin typeface="Times New Roman" panose="02020603050405020304" pitchFamily="18" charset="0"/>
                <a:cs typeface="Times New Roman" panose="02020603050405020304" pitchFamily="18" charset="0"/>
              </a:rPr>
              <a:t>nn</a:t>
            </a:r>
            <a:r>
              <a:rPr lang="fr-FR" sz="2000" baseline="-25000" dirty="0">
                <a:solidFill>
                  <a:srgbClr val="0000FF"/>
                </a:solidFill>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 </a:t>
            </a:r>
            <a:r>
              <a:rPr lang="fr-FR" sz="2000" dirty="0" err="1">
                <a:solidFill>
                  <a:srgbClr val="CC00CC"/>
                </a:solidFill>
                <a:latin typeface="Times New Roman" panose="02020603050405020304" pitchFamily="18" charset="0"/>
                <a:cs typeface="Times New Roman" panose="02020603050405020304" pitchFamily="18" charset="0"/>
              </a:rPr>
              <a:t>n</a:t>
            </a:r>
            <a:r>
              <a:rPr lang="fr-FR" sz="2000" baseline="-25000" dirty="0" err="1">
                <a:solidFill>
                  <a:srgbClr val="CC00CC"/>
                </a:solidFill>
                <a:latin typeface="Times New Roman" panose="02020603050405020304" pitchFamily="18" charset="0"/>
                <a:cs typeface="Times New Roman" panose="02020603050405020304" pitchFamily="18" charset="0"/>
              </a:rPr>
              <a:t>ll</a:t>
            </a:r>
            <a:endParaRPr lang="fr-FR" sz="2000" baseline="-25000" dirty="0">
              <a:solidFill>
                <a:srgbClr val="CC00CC"/>
              </a:solidFill>
              <a:latin typeface="Times New Roman" panose="02020603050405020304" pitchFamily="18" charset="0"/>
              <a:cs typeface="Times New Roman" panose="02020603050405020304" pitchFamily="18" charset="0"/>
            </a:endParaRPr>
          </a:p>
        </p:txBody>
      </p:sp>
      <p:grpSp>
        <p:nvGrpSpPr>
          <p:cNvPr id="124" name="Groupe 123">
            <a:extLst>
              <a:ext uri="{FF2B5EF4-FFF2-40B4-BE49-F238E27FC236}">
                <a16:creationId xmlns:a16="http://schemas.microsoft.com/office/drawing/2014/main" id="{040BBD77-4AA6-4ABC-A922-6F173CC1561D}"/>
              </a:ext>
            </a:extLst>
          </p:cNvPr>
          <p:cNvGrpSpPr/>
          <p:nvPr/>
        </p:nvGrpSpPr>
        <p:grpSpPr>
          <a:xfrm>
            <a:off x="7230471" y="3711868"/>
            <a:ext cx="3950583" cy="1584540"/>
            <a:chOff x="236447" y="4501897"/>
            <a:chExt cx="3950583" cy="1584540"/>
          </a:xfrm>
        </p:grpSpPr>
        <p:sp>
          <p:nvSpPr>
            <p:cNvPr id="125" name="Parallélogramme 124">
              <a:extLst>
                <a:ext uri="{FF2B5EF4-FFF2-40B4-BE49-F238E27FC236}">
                  <a16:creationId xmlns:a16="http://schemas.microsoft.com/office/drawing/2014/main" id="{381266C9-0F69-4557-8CFD-D3992C89C6DC}"/>
                </a:ext>
              </a:extLst>
            </p:cNvPr>
            <p:cNvSpPr/>
            <p:nvPr/>
          </p:nvSpPr>
          <p:spPr>
            <a:xfrm rot="372374">
              <a:off x="1824915" y="5293133"/>
              <a:ext cx="2362115" cy="335065"/>
            </a:xfrm>
            <a:prstGeom prst="parallelogram">
              <a:avLst>
                <a:gd name="adj" fmla="val 295157"/>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avec flèche 125">
              <a:extLst>
                <a:ext uri="{FF2B5EF4-FFF2-40B4-BE49-F238E27FC236}">
                  <a16:creationId xmlns:a16="http://schemas.microsoft.com/office/drawing/2014/main" id="{9D8067AF-6C95-43BE-AC04-43AE4F0C50E5}"/>
                </a:ext>
              </a:extLst>
            </p:cNvPr>
            <p:cNvCxnSpPr>
              <a:cxnSpLocks/>
            </p:cNvCxnSpPr>
            <p:nvPr/>
          </p:nvCxnSpPr>
          <p:spPr>
            <a:xfrm flipV="1">
              <a:off x="1872726" y="4806462"/>
              <a:ext cx="182720" cy="4971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27" name="Groupe 126">
              <a:extLst>
                <a:ext uri="{FF2B5EF4-FFF2-40B4-BE49-F238E27FC236}">
                  <a16:creationId xmlns:a16="http://schemas.microsoft.com/office/drawing/2014/main" id="{BFB73DB7-3C70-43F7-86C7-094CB625116A}"/>
                </a:ext>
              </a:extLst>
            </p:cNvPr>
            <p:cNvGrpSpPr/>
            <p:nvPr/>
          </p:nvGrpSpPr>
          <p:grpSpPr>
            <a:xfrm rot="393776">
              <a:off x="236447" y="5007102"/>
              <a:ext cx="3383549" cy="1030231"/>
              <a:chOff x="-1000897" y="3494381"/>
              <a:chExt cx="3383549" cy="1718642"/>
            </a:xfrm>
          </p:grpSpPr>
          <p:sp>
            <p:nvSpPr>
              <p:cNvPr id="137" name="Ellipse 136">
                <a:extLst>
                  <a:ext uri="{FF2B5EF4-FFF2-40B4-BE49-F238E27FC236}">
                    <a16:creationId xmlns:a16="http://schemas.microsoft.com/office/drawing/2014/main" id="{1FC48E00-AD0E-49FA-92E8-184107901E70}"/>
                  </a:ext>
                </a:extLst>
              </p:cNvPr>
              <p:cNvSpPr/>
              <p:nvPr/>
            </p:nvSpPr>
            <p:spPr>
              <a:xfrm>
                <a:off x="-994841" y="3941805"/>
                <a:ext cx="2953265" cy="741406"/>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DD21ED93-CEB7-407B-A503-989CA893F4F9}"/>
                  </a:ext>
                </a:extLst>
              </p:cNvPr>
              <p:cNvSpPr/>
              <p:nvPr/>
            </p:nvSpPr>
            <p:spPr>
              <a:xfrm>
                <a:off x="-1000897" y="3494381"/>
                <a:ext cx="2965621" cy="17186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82C08783-3E7D-4EA7-B236-8CD80E0327B8}"/>
                  </a:ext>
                </a:extLst>
              </p:cNvPr>
              <p:cNvSpPr/>
              <p:nvPr/>
            </p:nvSpPr>
            <p:spPr>
              <a:xfrm rot="4321089">
                <a:off x="197692" y="3251369"/>
                <a:ext cx="619131" cy="220498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139">
                <a:extLst>
                  <a:ext uri="{FF2B5EF4-FFF2-40B4-BE49-F238E27FC236}">
                    <a16:creationId xmlns:a16="http://schemas.microsoft.com/office/drawing/2014/main" id="{4B53BA21-4C9A-4BEA-BE5D-2122695D7E8F}"/>
                  </a:ext>
                </a:extLst>
              </p:cNvPr>
              <p:cNvCxnSpPr>
                <a:cxnSpLocks/>
              </p:cNvCxnSpPr>
              <p:nvPr/>
            </p:nvCxnSpPr>
            <p:spPr>
              <a:xfrm rot="21206224">
                <a:off x="556324" y="4206966"/>
                <a:ext cx="1403021" cy="271668"/>
              </a:xfrm>
              <a:prstGeom prst="line">
                <a:avLst/>
              </a:prstGeom>
              <a:ln w="38100"/>
            </p:spPr>
            <p:style>
              <a:lnRef idx="1">
                <a:schemeClr val="dk1"/>
              </a:lnRef>
              <a:fillRef idx="0">
                <a:schemeClr val="dk1"/>
              </a:fillRef>
              <a:effectRef idx="0">
                <a:schemeClr val="dk1"/>
              </a:effectRef>
              <a:fontRef idx="minor">
                <a:schemeClr val="tx1"/>
              </a:fontRef>
            </p:style>
          </p:cxnSp>
          <p:sp>
            <p:nvSpPr>
              <p:cNvPr id="143" name="ZoneTexte 142">
                <a:extLst>
                  <a:ext uri="{FF2B5EF4-FFF2-40B4-BE49-F238E27FC236}">
                    <a16:creationId xmlns:a16="http://schemas.microsoft.com/office/drawing/2014/main" id="{102DBA9F-EF8B-4452-8859-C50BFD903C6A}"/>
                  </a:ext>
                </a:extLst>
              </p:cNvPr>
              <p:cNvSpPr txBox="1"/>
              <p:nvPr/>
            </p:nvSpPr>
            <p:spPr>
              <a:xfrm>
                <a:off x="1899828" y="4193440"/>
                <a:ext cx="482824" cy="369332"/>
              </a:xfrm>
              <a:prstGeom prst="rect">
                <a:avLst/>
              </a:prstGeom>
              <a:noFill/>
            </p:spPr>
            <p:txBody>
              <a:bodyPr wrap="square" rtlCol="0">
                <a:spAutoFit/>
              </a:bodyPr>
              <a:lstStyle/>
              <a:p>
                <a:r>
                  <a:rPr lang="fr-FR" b="1" dirty="0" err="1">
                    <a:latin typeface="Times New Roman" panose="02020603050405020304" pitchFamily="18" charset="0"/>
                    <a:cs typeface="Times New Roman" panose="02020603050405020304" pitchFamily="18" charset="0"/>
                  </a:rPr>
                  <a:t>n</a:t>
                </a:r>
                <a:r>
                  <a:rPr lang="fr-FR" b="1" baseline="-25000" dirty="0" err="1">
                    <a:latin typeface="Times New Roman" panose="02020603050405020304" pitchFamily="18" charset="0"/>
                    <a:cs typeface="Times New Roman" panose="02020603050405020304" pitchFamily="18" charset="0"/>
                  </a:rPr>
                  <a:t>nn</a:t>
                </a:r>
                <a:endParaRPr lang="fr-FR" b="1" baseline="-25000" dirty="0">
                  <a:latin typeface="Times New Roman" panose="02020603050405020304" pitchFamily="18" charset="0"/>
                  <a:cs typeface="Times New Roman" panose="02020603050405020304" pitchFamily="18" charset="0"/>
                </a:endParaRPr>
              </a:p>
            </p:txBody>
          </p:sp>
        </p:grpSp>
        <p:sp>
          <p:nvSpPr>
            <p:cNvPr id="128" name="ZoneTexte 127">
              <a:extLst>
                <a:ext uri="{FF2B5EF4-FFF2-40B4-BE49-F238E27FC236}">
                  <a16:creationId xmlns:a16="http://schemas.microsoft.com/office/drawing/2014/main" id="{981C4690-AA46-499F-89FB-8380DD985659}"/>
                </a:ext>
              </a:extLst>
            </p:cNvPr>
            <p:cNvSpPr txBox="1"/>
            <p:nvPr/>
          </p:nvSpPr>
          <p:spPr>
            <a:xfrm rot="684010">
              <a:off x="297830" y="5562101"/>
              <a:ext cx="482824" cy="369332"/>
            </a:xfrm>
            <a:prstGeom prst="rect">
              <a:avLst/>
            </a:prstGeom>
            <a:noFill/>
          </p:spPr>
          <p:txBody>
            <a:bodyPr wrap="square" rtlCol="0">
              <a:spAutoFit/>
            </a:bodyPr>
            <a:lstStyle/>
            <a:p>
              <a:r>
                <a:rPr lang="fr-FR" b="1" dirty="0" err="1">
                  <a:solidFill>
                    <a:srgbClr val="CC00CC"/>
                  </a:solidFill>
                  <a:latin typeface="Times New Roman" panose="02020603050405020304" pitchFamily="18" charset="0"/>
                  <a:cs typeface="Times New Roman" panose="02020603050405020304" pitchFamily="18" charset="0"/>
                </a:rPr>
                <a:t>n</a:t>
              </a:r>
              <a:r>
                <a:rPr lang="fr-FR" b="1" baseline="-25000" dirty="0" err="1">
                  <a:solidFill>
                    <a:srgbClr val="CC00CC"/>
                  </a:solidFill>
                  <a:latin typeface="Times New Roman" panose="02020603050405020304" pitchFamily="18" charset="0"/>
                  <a:cs typeface="Times New Roman" panose="02020603050405020304" pitchFamily="18" charset="0"/>
                </a:rPr>
                <a:t>ll</a:t>
              </a:r>
              <a:endParaRPr lang="fr-FR" b="1" baseline="-25000" dirty="0">
                <a:solidFill>
                  <a:srgbClr val="CC00CC"/>
                </a:solidFill>
                <a:latin typeface="Times New Roman" panose="02020603050405020304" pitchFamily="18" charset="0"/>
                <a:cs typeface="Times New Roman" panose="02020603050405020304" pitchFamily="18" charset="0"/>
              </a:endParaRPr>
            </a:p>
          </p:txBody>
        </p:sp>
        <p:sp>
          <p:nvSpPr>
            <p:cNvPr id="129" name="ZoneTexte 128">
              <a:extLst>
                <a:ext uri="{FF2B5EF4-FFF2-40B4-BE49-F238E27FC236}">
                  <a16:creationId xmlns:a16="http://schemas.microsoft.com/office/drawing/2014/main" id="{92AFED33-904C-4846-8899-B79814B7654D}"/>
                </a:ext>
              </a:extLst>
            </p:cNvPr>
            <p:cNvSpPr txBox="1"/>
            <p:nvPr/>
          </p:nvSpPr>
          <p:spPr>
            <a:xfrm>
              <a:off x="1462736" y="4599268"/>
              <a:ext cx="569387" cy="369332"/>
            </a:xfrm>
            <a:prstGeom prst="rect">
              <a:avLst/>
            </a:prstGeom>
            <a:noFill/>
          </p:spPr>
          <p:txBody>
            <a:bodyPr wrap="square" rtlCol="0">
              <a:spAutoFit/>
            </a:bodyPr>
            <a:lstStyle/>
            <a:p>
              <a:r>
                <a:rPr lang="fr-FR" b="1" dirty="0" err="1">
                  <a:solidFill>
                    <a:srgbClr val="0000FF"/>
                  </a:solidFill>
                  <a:latin typeface="Times New Roman" panose="02020603050405020304" pitchFamily="18" charset="0"/>
                  <a:cs typeface="Times New Roman" panose="02020603050405020304" pitchFamily="18" charset="0"/>
                </a:rPr>
                <a:t>n</a:t>
              </a:r>
              <a:r>
                <a:rPr lang="fr-FR" b="1" baseline="-25000" dirty="0" err="1">
                  <a:solidFill>
                    <a:srgbClr val="0000FF"/>
                  </a:solidFill>
                  <a:latin typeface="Times New Roman" panose="02020603050405020304" pitchFamily="18" charset="0"/>
                  <a:cs typeface="Times New Roman" panose="02020603050405020304" pitchFamily="18" charset="0"/>
                </a:rPr>
                <a:t>mm</a:t>
              </a:r>
              <a:endParaRPr lang="fr-FR" b="1" baseline="-25000" dirty="0">
                <a:solidFill>
                  <a:srgbClr val="0000FF"/>
                </a:solidFill>
                <a:latin typeface="Times New Roman" panose="02020603050405020304" pitchFamily="18" charset="0"/>
                <a:cs typeface="Times New Roman" panose="02020603050405020304" pitchFamily="18" charset="0"/>
              </a:endParaRPr>
            </a:p>
          </p:txBody>
        </p:sp>
        <p:cxnSp>
          <p:nvCxnSpPr>
            <p:cNvPr id="130" name="Connecteur droit avec flèche 129">
              <a:extLst>
                <a:ext uri="{FF2B5EF4-FFF2-40B4-BE49-F238E27FC236}">
                  <a16:creationId xmlns:a16="http://schemas.microsoft.com/office/drawing/2014/main" id="{6BF0431A-E40A-4313-A615-75B0DC329D1F}"/>
                </a:ext>
              </a:extLst>
            </p:cNvPr>
            <p:cNvCxnSpPr>
              <a:cxnSpLocks/>
            </p:cNvCxnSpPr>
            <p:nvPr/>
          </p:nvCxnSpPr>
          <p:spPr>
            <a:xfrm>
              <a:off x="3195584" y="5667320"/>
              <a:ext cx="468000" cy="36000"/>
            </a:xfrm>
            <a:prstGeom prst="straightConnector1">
              <a:avLst/>
            </a:prstGeom>
            <a:ln w="6350">
              <a:solidFill>
                <a:schemeClr val="tx1"/>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1" name="Connecteur droit avec flèche 130">
              <a:extLst>
                <a:ext uri="{FF2B5EF4-FFF2-40B4-BE49-F238E27FC236}">
                  <a16:creationId xmlns:a16="http://schemas.microsoft.com/office/drawing/2014/main" id="{D0A4EC9C-57F0-4121-A73E-C78E91320817}"/>
                </a:ext>
              </a:extLst>
            </p:cNvPr>
            <p:cNvCxnSpPr>
              <a:cxnSpLocks/>
            </p:cNvCxnSpPr>
            <p:nvPr/>
          </p:nvCxnSpPr>
          <p:spPr>
            <a:xfrm flipH="1">
              <a:off x="2789410" y="5090367"/>
              <a:ext cx="831227" cy="173799"/>
            </a:xfrm>
            <a:prstGeom prst="straightConnector1">
              <a:avLst/>
            </a:prstGeom>
            <a:ln w="6350">
              <a:solidFill>
                <a:schemeClr val="tx1"/>
              </a:solidFill>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132" name="ZoneTexte 131">
              <a:extLst>
                <a:ext uri="{FF2B5EF4-FFF2-40B4-BE49-F238E27FC236}">
                  <a16:creationId xmlns:a16="http://schemas.microsoft.com/office/drawing/2014/main" id="{00C42150-132F-42D0-B93F-D8627A5E6E54}"/>
                </a:ext>
              </a:extLst>
            </p:cNvPr>
            <p:cNvSpPr txBox="1"/>
            <p:nvPr/>
          </p:nvSpPr>
          <p:spPr>
            <a:xfrm>
              <a:off x="3590180" y="485764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y</a:t>
              </a:r>
            </a:p>
          </p:txBody>
        </p:sp>
        <p:sp>
          <p:nvSpPr>
            <p:cNvPr id="133" name="ZoneTexte 132">
              <a:extLst>
                <a:ext uri="{FF2B5EF4-FFF2-40B4-BE49-F238E27FC236}">
                  <a16:creationId xmlns:a16="http://schemas.microsoft.com/office/drawing/2014/main" id="{E955D9F1-7209-42F3-A073-A436087B3076}"/>
                </a:ext>
              </a:extLst>
            </p:cNvPr>
            <p:cNvSpPr txBox="1"/>
            <p:nvPr/>
          </p:nvSpPr>
          <p:spPr>
            <a:xfrm>
              <a:off x="1938718" y="4501897"/>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z</a:t>
              </a:r>
            </a:p>
          </p:txBody>
        </p:sp>
        <p:sp>
          <p:nvSpPr>
            <p:cNvPr id="134" name="ZoneTexte 133">
              <a:extLst>
                <a:ext uri="{FF2B5EF4-FFF2-40B4-BE49-F238E27FC236}">
                  <a16:creationId xmlns:a16="http://schemas.microsoft.com/office/drawing/2014/main" id="{A742A678-EB58-447D-A8AB-EF519A14B3B2}"/>
                </a:ext>
              </a:extLst>
            </p:cNvPr>
            <p:cNvSpPr txBox="1"/>
            <p:nvPr/>
          </p:nvSpPr>
          <p:spPr>
            <a:xfrm>
              <a:off x="3604302" y="5497906"/>
              <a:ext cx="281389"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x</a:t>
              </a:r>
            </a:p>
          </p:txBody>
        </p:sp>
        <p:sp>
          <p:nvSpPr>
            <p:cNvPr id="135" name="Arc 134">
              <a:extLst>
                <a:ext uri="{FF2B5EF4-FFF2-40B4-BE49-F238E27FC236}">
                  <a16:creationId xmlns:a16="http://schemas.microsoft.com/office/drawing/2014/main" id="{346F1A15-8BD3-4569-8416-F0230DD0E052}"/>
                </a:ext>
              </a:extLst>
            </p:cNvPr>
            <p:cNvSpPr/>
            <p:nvPr/>
          </p:nvSpPr>
          <p:spPr>
            <a:xfrm rot="1085547">
              <a:off x="1634253" y="4985690"/>
              <a:ext cx="339677" cy="1100747"/>
            </a:xfrm>
            <a:prstGeom prst="arc">
              <a:avLst>
                <a:gd name="adj1" fmla="val 10611424"/>
                <a:gd name="adj2" fmla="val 20193874"/>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36" name="Arc 135">
              <a:extLst>
                <a:ext uri="{FF2B5EF4-FFF2-40B4-BE49-F238E27FC236}">
                  <a16:creationId xmlns:a16="http://schemas.microsoft.com/office/drawing/2014/main" id="{01405F62-7493-47AA-8F8E-299AA5A7FF38}"/>
                </a:ext>
              </a:extLst>
            </p:cNvPr>
            <p:cNvSpPr/>
            <p:nvPr/>
          </p:nvSpPr>
          <p:spPr>
            <a:xfrm rot="11992872">
              <a:off x="1642274" y="4988640"/>
              <a:ext cx="334605" cy="1043170"/>
            </a:xfrm>
            <a:prstGeom prst="arc">
              <a:avLst>
                <a:gd name="adj1" fmla="val 10156166"/>
                <a:gd name="adj2" fmla="val 20877162"/>
              </a:avLst>
            </a:prstGeom>
            <a:ln w="127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cxnSp>
        <p:nvCxnSpPr>
          <p:cNvPr id="144" name="Connecteur droit 143">
            <a:extLst>
              <a:ext uri="{FF2B5EF4-FFF2-40B4-BE49-F238E27FC236}">
                <a16:creationId xmlns:a16="http://schemas.microsoft.com/office/drawing/2014/main" id="{824FB196-F635-482A-9760-0D2DA118EE89}"/>
              </a:ext>
            </a:extLst>
          </p:cNvPr>
          <p:cNvCxnSpPr>
            <a:cxnSpLocks/>
            <a:endCxn id="138" idx="3"/>
          </p:cNvCxnSpPr>
          <p:nvPr/>
        </p:nvCxnSpPr>
        <p:spPr>
          <a:xfrm flipH="1">
            <a:off x="7631385" y="4704302"/>
            <a:ext cx="1198792" cy="246020"/>
          </a:xfrm>
          <a:prstGeom prst="line">
            <a:avLst/>
          </a:prstGeom>
          <a:ln w="38100">
            <a:solidFill>
              <a:srgbClr val="CC00CC"/>
            </a:solidFill>
          </a:ln>
        </p:spPr>
        <p:style>
          <a:lnRef idx="1">
            <a:schemeClr val="dk1"/>
          </a:lnRef>
          <a:fillRef idx="0">
            <a:schemeClr val="dk1"/>
          </a:fillRef>
          <a:effectRef idx="0">
            <a:schemeClr val="dk1"/>
          </a:effectRef>
          <a:fontRef idx="minor">
            <a:schemeClr val="tx1"/>
          </a:fontRef>
        </p:style>
      </p:cxnSp>
      <p:cxnSp>
        <p:nvCxnSpPr>
          <p:cNvPr id="147" name="Connecteur droit 146">
            <a:extLst>
              <a:ext uri="{FF2B5EF4-FFF2-40B4-BE49-F238E27FC236}">
                <a16:creationId xmlns:a16="http://schemas.microsoft.com/office/drawing/2014/main" id="{AA5615B4-6DB1-48E9-8BC3-1968B6E33560}"/>
              </a:ext>
            </a:extLst>
          </p:cNvPr>
          <p:cNvCxnSpPr>
            <a:cxnSpLocks/>
          </p:cNvCxnSpPr>
          <p:nvPr/>
        </p:nvCxnSpPr>
        <p:spPr>
          <a:xfrm flipH="1">
            <a:off x="8782086" y="4224698"/>
            <a:ext cx="178026" cy="503700"/>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grpSp>
        <p:nvGrpSpPr>
          <p:cNvPr id="3" name="Groupe 2">
            <a:extLst>
              <a:ext uri="{FF2B5EF4-FFF2-40B4-BE49-F238E27FC236}">
                <a16:creationId xmlns:a16="http://schemas.microsoft.com/office/drawing/2014/main" id="{4B3B7F90-9968-4FD7-8E02-C3533FABEE42}"/>
              </a:ext>
            </a:extLst>
          </p:cNvPr>
          <p:cNvGrpSpPr/>
          <p:nvPr/>
        </p:nvGrpSpPr>
        <p:grpSpPr>
          <a:xfrm>
            <a:off x="9757606" y="1701500"/>
            <a:ext cx="1979333" cy="1692888"/>
            <a:chOff x="10063252" y="2060067"/>
            <a:chExt cx="2225392" cy="1903338"/>
          </a:xfrm>
        </p:grpSpPr>
        <p:grpSp>
          <p:nvGrpSpPr>
            <p:cNvPr id="2" name="Groupe 1">
              <a:extLst>
                <a:ext uri="{FF2B5EF4-FFF2-40B4-BE49-F238E27FC236}">
                  <a16:creationId xmlns:a16="http://schemas.microsoft.com/office/drawing/2014/main" id="{80541CF0-9855-47B7-96EA-DFAE9767A106}"/>
                </a:ext>
              </a:extLst>
            </p:cNvPr>
            <p:cNvGrpSpPr/>
            <p:nvPr/>
          </p:nvGrpSpPr>
          <p:grpSpPr>
            <a:xfrm>
              <a:off x="10063252" y="2060067"/>
              <a:ext cx="1854036" cy="1903338"/>
              <a:chOff x="10063252" y="2060067"/>
              <a:chExt cx="1854036" cy="1903338"/>
            </a:xfrm>
          </p:grpSpPr>
          <p:pic>
            <p:nvPicPr>
              <p:cNvPr id="170" name="Graphique 169">
                <a:extLst>
                  <a:ext uri="{FF2B5EF4-FFF2-40B4-BE49-F238E27FC236}">
                    <a16:creationId xmlns:a16="http://schemas.microsoft.com/office/drawing/2014/main" id="{93E49490-25AC-490B-9F6F-B6F8C42211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84745">
                <a:off x="10063252" y="2060067"/>
                <a:ext cx="1162240" cy="1098228"/>
              </a:xfrm>
              <a:prstGeom prst="rect">
                <a:avLst/>
              </a:prstGeom>
            </p:spPr>
          </p:pic>
          <p:sp>
            <p:nvSpPr>
              <p:cNvPr id="107" name="Arc 106">
                <a:extLst>
                  <a:ext uri="{FF2B5EF4-FFF2-40B4-BE49-F238E27FC236}">
                    <a16:creationId xmlns:a16="http://schemas.microsoft.com/office/drawing/2014/main" id="{D82D490F-1968-43E7-8AB2-0B026F2B5046}"/>
                  </a:ext>
                </a:extLst>
              </p:cNvPr>
              <p:cNvSpPr/>
              <p:nvPr/>
            </p:nvSpPr>
            <p:spPr>
              <a:xfrm>
                <a:off x="10426387" y="2705527"/>
                <a:ext cx="1224000" cy="1257878"/>
              </a:xfrm>
              <a:prstGeom prst="arc">
                <a:avLst>
                  <a:gd name="adj1" fmla="val 16598458"/>
                  <a:gd name="adj2" fmla="val 20043199"/>
                </a:avLst>
              </a:prstGeom>
              <a:ln w="28575">
                <a:solidFill>
                  <a:srgbClr val="0000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2" name="Groupe 21">
                <a:extLst>
                  <a:ext uri="{FF2B5EF4-FFF2-40B4-BE49-F238E27FC236}">
                    <a16:creationId xmlns:a16="http://schemas.microsoft.com/office/drawing/2014/main" id="{AC13F479-DC57-4CD2-BBDB-4189F0A24B12}"/>
                  </a:ext>
                </a:extLst>
              </p:cNvPr>
              <p:cNvGrpSpPr/>
              <p:nvPr/>
            </p:nvGrpSpPr>
            <p:grpSpPr>
              <a:xfrm>
                <a:off x="10732427" y="2189173"/>
                <a:ext cx="1184861" cy="1005693"/>
                <a:chOff x="10877395" y="2748769"/>
                <a:chExt cx="1184861" cy="978605"/>
              </a:xfrm>
            </p:grpSpPr>
            <p:sp>
              <p:nvSpPr>
                <p:cNvPr id="99" name="ZoneTexte 651">
                  <a:extLst>
                    <a:ext uri="{FF2B5EF4-FFF2-40B4-BE49-F238E27FC236}">
                      <a16:creationId xmlns:a16="http://schemas.microsoft.com/office/drawing/2014/main" id="{0533F3D3-04DF-4588-A591-C111464DA2FA}"/>
                    </a:ext>
                  </a:extLst>
                </p:cNvPr>
                <p:cNvSpPr txBox="1"/>
                <p:nvPr/>
              </p:nvSpPr>
              <p:spPr>
                <a:xfrm>
                  <a:off x="10877395" y="3024192"/>
                  <a:ext cx="372218" cy="370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FF"/>
                      </a:solidFill>
                      <a:latin typeface="Times New Roman" panose="02020603050405020304" pitchFamily="18" charset="0"/>
                      <a:cs typeface="Times New Roman" panose="02020603050405020304" pitchFamily="18" charset="0"/>
                    </a:rPr>
                    <a:t>m</a:t>
                  </a:r>
                </a:p>
              </p:txBody>
            </p:sp>
            <p:cxnSp>
              <p:nvCxnSpPr>
                <p:cNvPr id="101" name="Connecteur droit avec flèche 100">
                  <a:extLst>
                    <a:ext uri="{FF2B5EF4-FFF2-40B4-BE49-F238E27FC236}">
                      <a16:creationId xmlns:a16="http://schemas.microsoft.com/office/drawing/2014/main" id="{467C2FF5-09D8-4CC9-8A82-E5BAE78F8ACF}"/>
                    </a:ext>
                  </a:extLst>
                </p:cNvPr>
                <p:cNvCxnSpPr>
                  <a:cxnSpLocks/>
                </p:cNvCxnSpPr>
                <p:nvPr/>
              </p:nvCxnSpPr>
              <p:spPr>
                <a:xfrm flipV="1">
                  <a:off x="11159478" y="2748769"/>
                  <a:ext cx="202852" cy="973152"/>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29D62DAC-0115-45C9-A829-49CA4910F0DF}"/>
                    </a:ext>
                  </a:extLst>
                </p:cNvPr>
                <p:cNvCxnSpPr>
                  <a:cxnSpLocks/>
                </p:cNvCxnSpPr>
                <p:nvPr/>
              </p:nvCxnSpPr>
              <p:spPr>
                <a:xfrm flipV="1">
                  <a:off x="11158796" y="3538171"/>
                  <a:ext cx="903460" cy="189203"/>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4A91A626-5EB1-4660-9492-0B108B1251A5}"/>
                    </a:ext>
                  </a:extLst>
                </p:cNvPr>
                <p:cNvCxnSpPr>
                  <a:cxnSpLocks/>
                </p:cNvCxnSpPr>
                <p:nvPr/>
              </p:nvCxnSpPr>
              <p:spPr>
                <a:xfrm flipV="1">
                  <a:off x="11167534" y="2980457"/>
                  <a:ext cx="146751" cy="701054"/>
                </a:xfrm>
                <a:prstGeom prst="straightConnector1">
                  <a:avLst/>
                </a:prstGeom>
                <a:ln w="57150">
                  <a:solidFill>
                    <a:srgbClr val="0000FF"/>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grpSp>
        <p:sp>
          <p:nvSpPr>
            <p:cNvPr id="23" name="ZoneTexte 22">
              <a:extLst>
                <a:ext uri="{FF2B5EF4-FFF2-40B4-BE49-F238E27FC236}">
                  <a16:creationId xmlns:a16="http://schemas.microsoft.com/office/drawing/2014/main" id="{65A5DCB2-B468-4732-AEA3-A784D74AE67B}"/>
                </a:ext>
              </a:extLst>
            </p:cNvPr>
            <p:cNvSpPr txBox="1"/>
            <p:nvPr/>
          </p:nvSpPr>
          <p:spPr>
            <a:xfrm>
              <a:off x="11329639" y="2330607"/>
              <a:ext cx="959005" cy="523220"/>
            </a:xfrm>
            <a:prstGeom prst="rect">
              <a:avLst/>
            </a:prstGeom>
            <a:noFill/>
          </p:spPr>
          <p:txBody>
            <a:bodyPr wrap="square" rtlCol="0">
              <a:spAutoFit/>
            </a:bodyPr>
            <a:lstStyle/>
            <a:p>
              <a:r>
                <a:rPr lang="fr-FR" sz="28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m</a:t>
              </a:r>
              <a:endParaRPr lang="fr-FR" sz="2800" baseline="30000" dirty="0">
                <a:solidFill>
                  <a:srgbClr val="0000FF"/>
                </a:solidFill>
                <a:latin typeface="Times New Roman" panose="02020603050405020304" pitchFamily="18" charset="0"/>
                <a:cs typeface="Times New Roman" panose="02020603050405020304" pitchFamily="18" charset="0"/>
              </a:endParaRPr>
            </a:p>
          </p:txBody>
        </p:sp>
      </p:grpSp>
      <p:cxnSp>
        <p:nvCxnSpPr>
          <p:cNvPr id="26" name="Connecteur droit 25">
            <a:extLst>
              <a:ext uri="{FF2B5EF4-FFF2-40B4-BE49-F238E27FC236}">
                <a16:creationId xmlns:a16="http://schemas.microsoft.com/office/drawing/2014/main" id="{806BFBEE-C315-4989-A2C0-ABFD56B3125E}"/>
              </a:ext>
            </a:extLst>
          </p:cNvPr>
          <p:cNvCxnSpPr>
            <a:cxnSpLocks/>
          </p:cNvCxnSpPr>
          <p:nvPr/>
        </p:nvCxnSpPr>
        <p:spPr>
          <a:xfrm>
            <a:off x="8501687" y="2710997"/>
            <a:ext cx="2097733"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6" name="Connecteur droit 165">
            <a:extLst>
              <a:ext uri="{FF2B5EF4-FFF2-40B4-BE49-F238E27FC236}">
                <a16:creationId xmlns:a16="http://schemas.microsoft.com/office/drawing/2014/main" id="{E4C98873-8C24-4CDF-9EA7-3EF6FBD70219}"/>
              </a:ext>
            </a:extLst>
          </p:cNvPr>
          <p:cNvCxnSpPr>
            <a:cxnSpLocks/>
          </p:cNvCxnSpPr>
          <p:nvPr/>
        </p:nvCxnSpPr>
        <p:spPr>
          <a:xfrm>
            <a:off x="8508173" y="1949536"/>
            <a:ext cx="2252696" cy="0"/>
          </a:xfrm>
          <a:prstGeom prst="line">
            <a:avLst/>
          </a:prstGeom>
          <a:ln>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7" name="ZoneTexte 116">
                <a:extLst>
                  <a:ext uri="{FF2B5EF4-FFF2-40B4-BE49-F238E27FC236}">
                    <a16:creationId xmlns:a16="http://schemas.microsoft.com/office/drawing/2014/main" id="{A6F40FB3-C0F1-4E11-A4D0-0601AAAD5619}"/>
                  </a:ext>
                </a:extLst>
              </p:cNvPr>
              <p:cNvSpPr txBox="1"/>
              <p:nvPr/>
            </p:nvSpPr>
            <p:spPr>
              <a:xfrm>
                <a:off x="3886497" y="5896814"/>
                <a:ext cx="3975191" cy="8426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rPr>
                        <m:t>𝐿</m:t>
                      </m:r>
                      <m:r>
                        <a:rPr lang="fr-FR" sz="1600" i="1" smtClean="0">
                          <a:latin typeface="Cambria Math" panose="02040503050406030204" pitchFamily="18" charset="0"/>
                        </a:rPr>
                        <m:t>=</m:t>
                      </m:r>
                      <m:nary>
                        <m:naryPr>
                          <m:ctrlPr>
                            <a:rPr lang="fr-FR" sz="1600" i="1" smtClean="0">
                              <a:latin typeface="Cambria Math" panose="02040503050406030204" pitchFamily="18" charset="0"/>
                            </a:rPr>
                          </m:ctrlPr>
                        </m:naryPr>
                        <m:sub>
                          <m:r>
                            <m:rPr>
                              <m:brk m:alnAt="23"/>
                            </m:rPr>
                            <a:rPr lang="fr-FR" sz="1600" b="0" i="1" smtClean="0">
                              <a:latin typeface="Cambria Math" panose="02040503050406030204" pitchFamily="18" charset="0"/>
                            </a:rPr>
                            <m:t>0</m:t>
                          </m:r>
                        </m:sub>
                        <m:sup>
                          <m:r>
                            <a:rPr lang="fr-FR" sz="1600" b="0" i="1" smtClean="0">
                              <a:latin typeface="Cambria Math" panose="02040503050406030204" pitchFamily="18" charset="0"/>
                            </a:rPr>
                            <m:t>𝐿</m:t>
                          </m:r>
                        </m:sup>
                        <m:e>
                          <m:d>
                            <m:dPr>
                              <m:begChr m:val="["/>
                              <m:endChr m:val="]"/>
                              <m:ctrlPr>
                                <a:rPr lang="fr-FR" sz="1600" i="1" smtClean="0">
                                  <a:latin typeface="Cambria Math" panose="02040503050406030204" pitchFamily="18" charset="0"/>
                                </a:rPr>
                              </m:ctrlPr>
                            </m:dPr>
                            <m:e>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𝑛</m:t>
                                  </m:r>
                                </m:e>
                                <m:sub>
                                  <m:r>
                                    <a:rPr lang="fr-FR" sz="1600" b="0" i="1" smtClean="0">
                                      <a:latin typeface="Cambria Math" panose="02040503050406030204" pitchFamily="18" charset="0"/>
                                    </a:rPr>
                                    <m:t>𝑛𝑛</m:t>
                                  </m:r>
                                </m:sub>
                              </m:sSub>
                              <m:r>
                                <a:rPr lang="fr-FR" sz="1600" b="0" i="1" smtClean="0">
                                  <a:latin typeface="Cambria Math" panose="02040503050406030204" pitchFamily="18" charset="0"/>
                                </a:rPr>
                                <m:t>−</m:t>
                              </m:r>
                              <m:f>
                                <m:fPr>
                                  <m:ctrlPr>
                                    <a:rPr lang="fr-FR" sz="1600" b="0" i="1" smtClean="0">
                                      <a:latin typeface="Cambria Math" panose="02040503050406030204" pitchFamily="18" charset="0"/>
                                    </a:rPr>
                                  </m:ctrlPr>
                                </m:fPr>
                                <m:num>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𝑛</m:t>
                                      </m:r>
                                    </m:e>
                                    <m:sub>
                                      <m:r>
                                        <a:rPr lang="fr-FR" sz="1600" b="0" i="1" smtClean="0">
                                          <a:latin typeface="Cambria Math" panose="02040503050406030204" pitchFamily="18" charset="0"/>
                                        </a:rPr>
                                        <m:t>𝑚𝑚</m:t>
                                      </m:r>
                                    </m:sub>
                                  </m:sSub>
                                  <m:sSub>
                                    <m:sSubPr>
                                      <m:ctrlPr>
                                        <a:rPr lang="fr-FR" sz="1600" i="1" smtClean="0">
                                          <a:solidFill>
                                            <a:srgbClr val="CC00CC"/>
                                          </a:solidFill>
                                          <a:latin typeface="Cambria Math" panose="02040503050406030204" pitchFamily="18" charset="0"/>
                                        </a:rPr>
                                      </m:ctrlPr>
                                    </m:sSubPr>
                                    <m:e>
                                      <m:r>
                                        <a:rPr lang="fr-FR" sz="1600" b="0" i="1" smtClean="0">
                                          <a:solidFill>
                                            <a:srgbClr val="CC00CC"/>
                                          </a:solidFill>
                                          <a:latin typeface="Cambria Math" panose="02040503050406030204" pitchFamily="18" charset="0"/>
                                        </a:rPr>
                                        <m:t>𝑛</m:t>
                                      </m:r>
                                    </m:e>
                                    <m:sub>
                                      <m:r>
                                        <a:rPr lang="fr-FR" sz="1600" b="0" i="1" smtClean="0">
                                          <a:solidFill>
                                            <a:srgbClr val="CC00CC"/>
                                          </a:solidFill>
                                          <a:latin typeface="Cambria Math" panose="02040503050406030204" pitchFamily="18" charset="0"/>
                                        </a:rPr>
                                        <m:t>𝑙𝑙</m:t>
                                      </m:r>
                                    </m:sub>
                                  </m:sSub>
                                </m:num>
                                <m:den>
                                  <m:rad>
                                    <m:radPr>
                                      <m:degHide m:val="on"/>
                                      <m:ctrlPr>
                                        <a:rPr lang="fr-FR" sz="1600" b="0" i="1" smtClean="0">
                                          <a:latin typeface="Cambria Math" panose="02040503050406030204" pitchFamily="18" charset="0"/>
                                        </a:rPr>
                                      </m:ctrlPr>
                                    </m:radPr>
                                    <m:deg/>
                                    <m:e>
                                      <m:sSubSup>
                                        <m:sSubSupPr>
                                          <m:ctrlPr>
                                            <a:rPr lang="fr-FR" sz="1600" b="0" i="1" smtClean="0">
                                              <a:latin typeface="Cambria Math" panose="02040503050406030204" pitchFamily="18" charset="0"/>
                                            </a:rPr>
                                          </m:ctrlPr>
                                        </m:sSubSupPr>
                                        <m:e>
                                          <m:r>
                                            <a:rPr lang="fr-FR" sz="1600" b="0" i="1" smtClean="0">
                                              <a:latin typeface="Cambria Math" panose="02040503050406030204" pitchFamily="18" charset="0"/>
                                            </a:rPr>
                                            <m:t>𝑛</m:t>
                                          </m:r>
                                        </m:e>
                                        <m:sub>
                                          <m:r>
                                            <a:rPr lang="fr-FR" sz="1600" b="0" i="1" smtClean="0">
                                              <a:latin typeface="Cambria Math" panose="02040503050406030204" pitchFamily="18" charset="0"/>
                                            </a:rPr>
                                            <m:t>𝑚𝑚</m:t>
                                          </m:r>
                                        </m:sub>
                                        <m:sup>
                                          <m:r>
                                            <a:rPr lang="fr-FR" sz="1600" b="0" i="1" smtClean="0">
                                              <a:latin typeface="Cambria Math" panose="02040503050406030204" pitchFamily="18" charset="0"/>
                                            </a:rPr>
                                            <m:t>2</m:t>
                                          </m:r>
                                        </m:sup>
                                      </m:sSubSup>
                                      <m:func>
                                        <m:funcPr>
                                          <m:ctrlPr>
                                            <a:rPr lang="fr-FR" sz="1600" b="0" i="1" smtClean="0">
                                              <a:latin typeface="Cambria Math" panose="02040503050406030204" pitchFamily="18" charset="0"/>
                                            </a:rPr>
                                          </m:ctrlPr>
                                        </m:funcPr>
                                        <m:fName>
                                          <m:r>
                                            <a:rPr lang="fr-FR" sz="1600" b="0" i="1" smtClean="0">
                                              <a:latin typeface="Cambria Math" panose="02040503050406030204" pitchFamily="18" charset="0"/>
                                            </a:rPr>
                                            <m:t>𝑐𝑜𝑠</m:t>
                                          </m:r>
                                          <m:r>
                                            <a:rPr lang="fr-FR" sz="1600" b="0" i="1" baseline="30000" smtClean="0">
                                              <a:latin typeface="Cambria Math" panose="02040503050406030204" pitchFamily="18" charset="0"/>
                                            </a:rPr>
                                            <m:t>2</m:t>
                                          </m:r>
                                        </m:fName>
                                        <m:e>
                                          <m:r>
                                            <a:rPr lang="fr-FR" sz="1600" b="0" i="1" smtClean="0">
                                              <a:latin typeface="Cambria Math" panose="02040503050406030204" pitchFamily="18" charset="0"/>
                                              <a:ea typeface="Cambria Math" panose="02040503050406030204" pitchFamily="18" charset="0"/>
                                            </a:rPr>
                                            <m:t>𝜃</m:t>
                                          </m:r>
                                          <m:r>
                                            <a:rPr lang="fr-FR" sz="1600" b="0" i="1" smtClean="0">
                                              <a:latin typeface="Cambria Math" panose="02040503050406030204" pitchFamily="18" charset="0"/>
                                              <a:ea typeface="Cambria Math" panose="02040503050406030204" pitchFamily="18" charset="0"/>
                                            </a:rPr>
                                            <m:t>+</m:t>
                                          </m:r>
                                          <m:sSubSup>
                                            <m:sSubSupPr>
                                              <m:ctrlPr>
                                                <a:rPr lang="fr-FR" sz="1600" i="1" smtClean="0">
                                                  <a:solidFill>
                                                    <a:srgbClr val="CC00CC"/>
                                                  </a:solidFill>
                                                  <a:latin typeface="Cambria Math" panose="02040503050406030204" pitchFamily="18" charset="0"/>
                                                </a:rPr>
                                              </m:ctrlPr>
                                            </m:sSubSupPr>
                                            <m:e>
                                              <m:r>
                                                <a:rPr lang="fr-FR" sz="1600" i="1">
                                                  <a:solidFill>
                                                    <a:srgbClr val="CC00CC"/>
                                                  </a:solidFill>
                                                  <a:latin typeface="Cambria Math" panose="02040503050406030204" pitchFamily="18" charset="0"/>
                                                </a:rPr>
                                                <m:t>𝑛</m:t>
                                              </m:r>
                                            </m:e>
                                            <m:sub>
                                              <m:r>
                                                <a:rPr lang="fr-FR" sz="1600" b="0" i="1" smtClean="0">
                                                  <a:solidFill>
                                                    <a:srgbClr val="CC00CC"/>
                                                  </a:solidFill>
                                                  <a:latin typeface="Cambria Math" panose="02040503050406030204" pitchFamily="18" charset="0"/>
                                                </a:rPr>
                                                <m:t>𝑙𝑙</m:t>
                                              </m:r>
                                            </m:sub>
                                            <m:sup>
                                              <m:r>
                                                <a:rPr lang="fr-FR" sz="1600" i="1">
                                                  <a:solidFill>
                                                    <a:srgbClr val="CC00CC"/>
                                                  </a:solidFill>
                                                  <a:latin typeface="Cambria Math" panose="02040503050406030204" pitchFamily="18" charset="0"/>
                                                </a:rPr>
                                                <m:t>2</m:t>
                                              </m:r>
                                            </m:sup>
                                          </m:sSubSup>
                                          <m:func>
                                            <m:funcPr>
                                              <m:ctrlPr>
                                                <a:rPr lang="fr-FR" sz="1600" i="1">
                                                  <a:latin typeface="Cambria Math" panose="02040503050406030204" pitchFamily="18" charset="0"/>
                                                </a:rPr>
                                              </m:ctrlPr>
                                            </m:funcPr>
                                            <m:fName>
                                              <m:r>
                                                <a:rPr lang="fr-FR" sz="1600" b="0" i="1" smtClean="0">
                                                  <a:latin typeface="Cambria Math" panose="02040503050406030204" pitchFamily="18" charset="0"/>
                                                </a:rPr>
                                                <m:t>𝑠𝑖𝑛</m:t>
                                              </m:r>
                                              <m:r>
                                                <a:rPr lang="fr-FR" sz="1600" i="1" baseline="30000">
                                                  <a:latin typeface="Cambria Math" panose="02040503050406030204" pitchFamily="18" charset="0"/>
                                                </a:rPr>
                                                <m:t>2</m:t>
                                              </m:r>
                                            </m:fName>
                                            <m:e>
                                              <m:r>
                                                <a:rPr lang="fr-FR" sz="1600" i="1">
                                                  <a:latin typeface="Cambria Math" panose="02040503050406030204" pitchFamily="18" charset="0"/>
                                                  <a:ea typeface="Cambria Math" panose="02040503050406030204" pitchFamily="18" charset="0"/>
                                                </a:rPr>
                                                <m:t>𝜃</m:t>
                                              </m:r>
                                            </m:e>
                                          </m:func>
                                        </m:e>
                                      </m:func>
                                    </m:e>
                                  </m:rad>
                                </m:den>
                              </m:f>
                            </m:e>
                          </m:d>
                          <m:r>
                            <a:rPr lang="fr-FR" sz="1600" b="0" i="1" smtClean="0">
                              <a:latin typeface="Cambria Math" panose="02040503050406030204" pitchFamily="18" charset="0"/>
                            </a:rPr>
                            <m:t>𝑑𝑧</m:t>
                          </m:r>
                        </m:e>
                      </m:nary>
                    </m:oMath>
                  </m:oMathPara>
                </a14:m>
                <a:endParaRPr lang="fr-FR" sz="1600" dirty="0"/>
              </a:p>
            </p:txBody>
          </p:sp>
        </mc:Choice>
        <mc:Fallback xmlns="">
          <p:sp>
            <p:nvSpPr>
              <p:cNvPr id="117" name="ZoneTexte 116">
                <a:extLst>
                  <a:ext uri="{FF2B5EF4-FFF2-40B4-BE49-F238E27FC236}">
                    <a16:creationId xmlns:a16="http://schemas.microsoft.com/office/drawing/2014/main" id="{A6F40FB3-C0F1-4E11-A4D0-0601AAAD5619}"/>
                  </a:ext>
                </a:extLst>
              </p:cNvPr>
              <p:cNvSpPr txBox="1">
                <a:spLocks noRot="1" noChangeAspect="1" noMove="1" noResize="1" noEditPoints="1" noAdjustHandles="1" noChangeArrowheads="1" noChangeShapeType="1" noTextEdit="1"/>
              </p:cNvSpPr>
              <p:nvPr/>
            </p:nvSpPr>
            <p:spPr>
              <a:xfrm>
                <a:off x="3886497" y="5896814"/>
                <a:ext cx="3975191" cy="842603"/>
              </a:xfrm>
              <a:prstGeom prst="rect">
                <a:avLst/>
              </a:prstGeom>
              <a:blipFill>
                <a:blip r:embed="rId10"/>
                <a:stretch>
                  <a:fillRect/>
                </a:stretch>
              </a:blipFill>
            </p:spPr>
            <p:txBody>
              <a:bodyPr/>
              <a:lstStyle/>
              <a:p>
                <a:r>
                  <a:rPr lang="fr-FR">
                    <a:noFill/>
                  </a:rPr>
                  <a:t> </a:t>
                </a:r>
              </a:p>
            </p:txBody>
          </p:sp>
        </mc:Fallback>
      </mc:AlternateContent>
      <p:sp>
        <p:nvSpPr>
          <p:cNvPr id="4" name="ZoneTexte 3">
            <a:extLst>
              <a:ext uri="{FF2B5EF4-FFF2-40B4-BE49-F238E27FC236}">
                <a16:creationId xmlns:a16="http://schemas.microsoft.com/office/drawing/2014/main" id="{8C025F1C-E5CF-4374-A328-251DAAE939F0}"/>
              </a:ext>
            </a:extLst>
          </p:cNvPr>
          <p:cNvSpPr txBox="1"/>
          <p:nvPr/>
        </p:nvSpPr>
        <p:spPr>
          <a:xfrm>
            <a:off x="399852" y="804500"/>
            <a:ext cx="1468362" cy="646331"/>
          </a:xfrm>
          <a:prstGeom prst="rect">
            <a:avLst/>
          </a:prstGeom>
          <a:noFill/>
        </p:spPr>
        <p:txBody>
          <a:bodyPr wrap="square" rtlCol="0">
            <a:spAutoFit/>
          </a:bodyPr>
          <a:lstStyle/>
          <a:p>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Planaire » </a:t>
            </a:r>
          </a:p>
          <a:p>
            <a:pPr algn="ctr"/>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fr-FR" b="1"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m</a:t>
            </a:r>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 /2</a:t>
            </a:r>
            <a:endParaRPr lang="fr-FR" b="1" dirty="0">
              <a:solidFill>
                <a:srgbClr val="0000FF"/>
              </a:solidFill>
              <a:latin typeface="Times New Roman" panose="02020603050405020304" pitchFamily="18" charset="0"/>
              <a:cs typeface="Times New Roman" panose="02020603050405020304" pitchFamily="18" charset="0"/>
            </a:endParaRPr>
          </a:p>
        </p:txBody>
      </p:sp>
      <p:sp>
        <p:nvSpPr>
          <p:cNvPr id="118" name="ZoneTexte 117">
            <a:extLst>
              <a:ext uri="{FF2B5EF4-FFF2-40B4-BE49-F238E27FC236}">
                <a16:creationId xmlns:a16="http://schemas.microsoft.com/office/drawing/2014/main" id="{128B6422-7F5E-4D33-A592-C5A574659C4C}"/>
              </a:ext>
            </a:extLst>
          </p:cNvPr>
          <p:cNvSpPr txBox="1"/>
          <p:nvPr/>
        </p:nvSpPr>
        <p:spPr>
          <a:xfrm>
            <a:off x="9897871" y="883019"/>
            <a:ext cx="1847439" cy="646331"/>
          </a:xfrm>
          <a:prstGeom prst="rect">
            <a:avLst/>
          </a:prstGeom>
          <a:noFill/>
        </p:spPr>
        <p:txBody>
          <a:bodyPr wrap="square" rtlCol="0">
            <a:spAutoFit/>
          </a:bodyPr>
          <a:lstStyle/>
          <a:p>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fr-FR" b="1"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Homéotrope</a:t>
            </a:r>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 </a:t>
            </a:r>
          </a:p>
          <a:p>
            <a:pPr algn="ctr"/>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fr-FR" b="1"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m</a:t>
            </a:r>
            <a:r>
              <a:rPr lang="fr-FR"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 0</a:t>
            </a:r>
            <a:endParaRPr lang="fr-FR" b="1" dirty="0">
              <a:solidFill>
                <a:srgbClr val="0000FF"/>
              </a:solidFill>
              <a:latin typeface="Times New Roman" panose="02020603050405020304" pitchFamily="18" charset="0"/>
              <a:cs typeface="Times New Roman" panose="02020603050405020304" pitchFamily="18" charset="0"/>
            </a:endParaRPr>
          </a:p>
        </p:txBody>
      </p:sp>
      <p:sp>
        <p:nvSpPr>
          <p:cNvPr id="119" name="ZoneTexte 651">
            <a:extLst>
              <a:ext uri="{FF2B5EF4-FFF2-40B4-BE49-F238E27FC236}">
                <a16:creationId xmlns:a16="http://schemas.microsoft.com/office/drawing/2014/main" id="{3D1DB59A-9049-46FE-A77E-608ADD27348E}"/>
              </a:ext>
            </a:extLst>
          </p:cNvPr>
          <p:cNvSpPr txBox="1"/>
          <p:nvPr/>
        </p:nvSpPr>
        <p:spPr>
          <a:xfrm>
            <a:off x="4406316" y="3428180"/>
            <a:ext cx="331062" cy="3382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FF"/>
                </a:solidFill>
                <a:latin typeface="Times New Roman" panose="02020603050405020304" pitchFamily="18" charset="0"/>
                <a:cs typeface="Times New Roman" panose="02020603050405020304" pitchFamily="18" charset="0"/>
              </a:rPr>
              <a:t>m</a:t>
            </a:r>
          </a:p>
        </p:txBody>
      </p:sp>
      <p:sp>
        <p:nvSpPr>
          <p:cNvPr id="120" name="ZoneTexte 651">
            <a:extLst>
              <a:ext uri="{FF2B5EF4-FFF2-40B4-BE49-F238E27FC236}">
                <a16:creationId xmlns:a16="http://schemas.microsoft.com/office/drawing/2014/main" id="{4CC0F4AB-B221-41F7-879F-B5B604529784}"/>
              </a:ext>
            </a:extLst>
          </p:cNvPr>
          <p:cNvSpPr txBox="1"/>
          <p:nvPr/>
        </p:nvSpPr>
        <p:spPr>
          <a:xfrm>
            <a:off x="8587251" y="2088212"/>
            <a:ext cx="331062" cy="3382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FF"/>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4072051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40">
            <a:extLst>
              <a:ext uri="{FF2B5EF4-FFF2-40B4-BE49-F238E27FC236}">
                <a16:creationId xmlns:a16="http://schemas.microsoft.com/office/drawing/2014/main" id="{B879A59F-9F00-4904-BD54-FB9A2E613195}"/>
              </a:ext>
            </a:extLst>
          </p:cNvPr>
          <p:cNvGrpSpPr/>
          <p:nvPr/>
        </p:nvGrpSpPr>
        <p:grpSpPr>
          <a:xfrm>
            <a:off x="1391073" y="1177063"/>
            <a:ext cx="2544433" cy="2624732"/>
            <a:chOff x="7693260" y="1962776"/>
            <a:chExt cx="1646674" cy="1698641"/>
          </a:xfrm>
        </p:grpSpPr>
        <p:grpSp>
          <p:nvGrpSpPr>
            <p:cNvPr id="42" name="Groupe 41">
              <a:extLst>
                <a:ext uri="{FF2B5EF4-FFF2-40B4-BE49-F238E27FC236}">
                  <a16:creationId xmlns:a16="http://schemas.microsoft.com/office/drawing/2014/main" id="{6C413B18-5369-49CF-A2AB-8471CBFC3A80}"/>
                </a:ext>
              </a:extLst>
            </p:cNvPr>
            <p:cNvGrpSpPr/>
            <p:nvPr/>
          </p:nvGrpSpPr>
          <p:grpSpPr>
            <a:xfrm>
              <a:off x="8118266" y="1962776"/>
              <a:ext cx="1221668" cy="1236736"/>
              <a:chOff x="8118266" y="1962776"/>
              <a:chExt cx="1221668" cy="1236736"/>
            </a:xfrm>
          </p:grpSpPr>
          <p:pic>
            <p:nvPicPr>
              <p:cNvPr id="44" name="Graphique 595">
                <a:extLst>
                  <a:ext uri="{FF2B5EF4-FFF2-40B4-BE49-F238E27FC236}">
                    <a16:creationId xmlns:a16="http://schemas.microsoft.com/office/drawing/2014/main" id="{B6A64A27-2688-4F0B-9275-08FF6EB06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6165">
                <a:off x="8253935" y="2001522"/>
                <a:ext cx="523435" cy="1197990"/>
              </a:xfrm>
              <a:prstGeom prst="rect">
                <a:avLst/>
              </a:prstGeom>
            </p:spPr>
          </p:pic>
          <p:grpSp>
            <p:nvGrpSpPr>
              <p:cNvPr id="45" name="Groupe 44">
                <a:extLst>
                  <a:ext uri="{FF2B5EF4-FFF2-40B4-BE49-F238E27FC236}">
                    <a16:creationId xmlns:a16="http://schemas.microsoft.com/office/drawing/2014/main" id="{3186A8C9-2C91-4C85-8841-65BB5D962E64}"/>
                  </a:ext>
                </a:extLst>
              </p:cNvPr>
              <p:cNvGrpSpPr/>
              <p:nvPr/>
            </p:nvGrpSpPr>
            <p:grpSpPr>
              <a:xfrm>
                <a:off x="8118266" y="1962776"/>
                <a:ext cx="1221668" cy="989974"/>
                <a:chOff x="8118266" y="1962776"/>
                <a:chExt cx="1221668" cy="989974"/>
              </a:xfrm>
            </p:grpSpPr>
            <p:grpSp>
              <p:nvGrpSpPr>
                <p:cNvPr id="46" name="Groupe 45">
                  <a:extLst>
                    <a:ext uri="{FF2B5EF4-FFF2-40B4-BE49-F238E27FC236}">
                      <a16:creationId xmlns:a16="http://schemas.microsoft.com/office/drawing/2014/main" id="{A1A66BA6-8E14-48FC-94E4-9D37B10438D4}"/>
                    </a:ext>
                  </a:extLst>
                </p:cNvPr>
                <p:cNvGrpSpPr/>
                <p:nvPr/>
              </p:nvGrpSpPr>
              <p:grpSpPr>
                <a:xfrm>
                  <a:off x="8118266" y="1962776"/>
                  <a:ext cx="1112331" cy="989974"/>
                  <a:chOff x="12637679" y="2698730"/>
                  <a:chExt cx="1112331" cy="963308"/>
                </a:xfrm>
              </p:grpSpPr>
              <p:sp>
                <p:nvSpPr>
                  <p:cNvPr id="48" name="ZoneTexte 651">
                    <a:extLst>
                      <a:ext uri="{FF2B5EF4-FFF2-40B4-BE49-F238E27FC236}">
                        <a16:creationId xmlns:a16="http://schemas.microsoft.com/office/drawing/2014/main" id="{DC8EC145-2A9A-4297-83C8-04FD7DA24863}"/>
                      </a:ext>
                    </a:extLst>
                  </p:cNvPr>
                  <p:cNvSpPr txBox="1"/>
                  <p:nvPr/>
                </p:nvSpPr>
                <p:spPr>
                  <a:xfrm>
                    <a:off x="12799336" y="2873530"/>
                    <a:ext cx="372218" cy="359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a:t>
                    </a:r>
                  </a:p>
                </p:txBody>
              </p:sp>
              <p:cxnSp>
                <p:nvCxnSpPr>
                  <p:cNvPr id="49" name="Connecteur droit avec flèche 48">
                    <a:extLst>
                      <a:ext uri="{FF2B5EF4-FFF2-40B4-BE49-F238E27FC236}">
                        <a16:creationId xmlns:a16="http://schemas.microsoft.com/office/drawing/2014/main" id="{F3DB901C-68BB-481E-BBC9-0E64D222ABCC}"/>
                      </a:ext>
                    </a:extLst>
                  </p:cNvPr>
                  <p:cNvCxnSpPr>
                    <a:cxnSpLocks/>
                  </p:cNvCxnSpPr>
                  <p:nvPr/>
                </p:nvCxnSpPr>
                <p:spPr>
                  <a:xfrm flipV="1">
                    <a:off x="12637679" y="2698730"/>
                    <a:ext cx="1112331" cy="954036"/>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18D79EF6-9A3B-4868-AB22-FA1367F3B18C}"/>
                      </a:ext>
                    </a:extLst>
                  </p:cNvPr>
                  <p:cNvCxnSpPr>
                    <a:cxnSpLocks/>
                  </p:cNvCxnSpPr>
                  <p:nvPr/>
                </p:nvCxnSpPr>
                <p:spPr>
                  <a:xfrm flipV="1">
                    <a:off x="12653059" y="3573482"/>
                    <a:ext cx="1083734" cy="76895"/>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5C93B9B5-FC61-418E-8713-E94F2C5D4F0C}"/>
                      </a:ext>
                    </a:extLst>
                  </p:cNvPr>
                  <p:cNvCxnSpPr>
                    <a:cxnSpLocks/>
                  </p:cNvCxnSpPr>
                  <p:nvPr/>
                </p:nvCxnSpPr>
                <p:spPr>
                  <a:xfrm flipV="1">
                    <a:off x="12641063" y="2994711"/>
                    <a:ext cx="762000" cy="667327"/>
                  </a:xfrm>
                  <a:prstGeom prst="straightConnector1">
                    <a:avLst/>
                  </a:prstGeom>
                  <a:ln w="28575">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sp>
              <p:nvSpPr>
                <p:cNvPr id="47" name="ZoneTexte 46">
                  <a:extLst>
                    <a:ext uri="{FF2B5EF4-FFF2-40B4-BE49-F238E27FC236}">
                      <a16:creationId xmlns:a16="http://schemas.microsoft.com/office/drawing/2014/main" id="{7B954765-7CA9-456A-B773-7D8103F5460D}"/>
                    </a:ext>
                  </a:extLst>
                </p:cNvPr>
                <p:cNvSpPr txBox="1"/>
                <p:nvPr/>
              </p:nvSpPr>
              <p:spPr>
                <a:xfrm>
                  <a:off x="8833729" y="2408606"/>
                  <a:ext cx="50620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latin typeface="Times New Roman" panose="02020603050405020304" pitchFamily="18" charset="0"/>
                      <a:cs typeface="Times New Roman" panose="02020603050405020304" pitchFamily="18" charset="0"/>
                      <a:sym typeface="Symbol" panose="05050102010706020507" pitchFamily="18" charset="2"/>
                    </a:rPr>
                    <a:t>n</a:t>
                  </a:r>
                  <a:endParaRPr lang="fr-FR" sz="2800" baseline="30000" dirty="0">
                    <a:latin typeface="Times New Roman" panose="02020603050405020304" pitchFamily="18" charset="0"/>
                    <a:cs typeface="Times New Roman" panose="02020603050405020304" pitchFamily="18" charset="0"/>
                  </a:endParaRPr>
                </a:p>
              </p:txBody>
            </p:sp>
          </p:grpSp>
        </p:grpSp>
        <p:sp>
          <p:nvSpPr>
            <p:cNvPr id="43" name="Arc 42">
              <a:extLst>
                <a:ext uri="{FF2B5EF4-FFF2-40B4-BE49-F238E27FC236}">
                  <a16:creationId xmlns:a16="http://schemas.microsoft.com/office/drawing/2014/main" id="{9DCA4D00-1E6D-49D3-8EC3-13BF5DD3725B}"/>
                </a:ext>
              </a:extLst>
            </p:cNvPr>
            <p:cNvSpPr/>
            <p:nvPr/>
          </p:nvSpPr>
          <p:spPr>
            <a:xfrm rot="2632964">
              <a:off x="7693260" y="2403539"/>
              <a:ext cx="1224000" cy="1257878"/>
            </a:xfrm>
            <a:prstGeom prst="arc">
              <a:avLst>
                <a:gd name="adj1" fmla="val 15438711"/>
                <a:gd name="adj2" fmla="val 18226493"/>
              </a:avLst>
            </a:prstGeom>
            <a:ln w="28575">
              <a:solidFill>
                <a:schemeClr val="tx1"/>
              </a:solidFill>
              <a:prstDash val="solid"/>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8" name="Espace réservé du numéro de diapositive 6">
            <a:extLst>
              <a:ext uri="{FF2B5EF4-FFF2-40B4-BE49-F238E27FC236}">
                <a16:creationId xmlns:a16="http://schemas.microsoft.com/office/drawing/2014/main" id="{D5BBAAA9-26E0-4803-9B3D-32BD7BC210AE}"/>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13</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C8314CF-7AE8-452E-A326-F2B43B58CF5D}"/>
              </a:ext>
            </a:extLst>
          </p:cNvPr>
          <p:cNvSpPr/>
          <p:nvPr/>
        </p:nvSpPr>
        <p:spPr>
          <a:xfrm>
            <a:off x="3558568" y="177645"/>
            <a:ext cx="3698064" cy="461665"/>
          </a:xfrm>
          <a:prstGeom prst="rect">
            <a:avLst/>
          </a:prstGeom>
        </p:spPr>
        <p:txBody>
          <a:bodyPr wrap="none">
            <a:spAutoFit/>
          </a:bodyPr>
          <a:lstStyle/>
          <a:p>
            <a:r>
              <a:rPr lang="fr-FR" sz="2400" b="1" dirty="0">
                <a:solidFill>
                  <a:srgbClr val="0000FF"/>
                </a:solidFill>
                <a:latin typeface="Times New Roman" panose="02020603050405020304" pitchFamily="18" charset="0"/>
                <a:cs typeface="Times New Roman" panose="02020603050405020304" pitchFamily="18" charset="0"/>
              </a:rPr>
              <a:t>Transition de </a:t>
            </a:r>
            <a:r>
              <a:rPr lang="fr-FR" sz="2400" b="1" dirty="0" err="1">
                <a:solidFill>
                  <a:srgbClr val="0000FF"/>
                </a:solidFill>
                <a:latin typeface="Times New Roman" panose="02020603050405020304" pitchFamily="18" charset="0"/>
                <a:cs typeface="Times New Roman" panose="02020603050405020304" pitchFamily="18" charset="0"/>
              </a:rPr>
              <a:t>Fréedericksz</a:t>
            </a:r>
            <a:endParaRPr lang="fr-FR" sz="24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Object 3">
            <a:extLst>
              <a:ext uri="{FF2B5EF4-FFF2-40B4-BE49-F238E27FC236}">
                <a16:creationId xmlns:a16="http://schemas.microsoft.com/office/drawing/2014/main" id="{9786D2D8-6033-49EC-8B6A-22F411A8C868}"/>
              </a:ext>
            </a:extLst>
          </p:cNvPr>
          <p:cNvGraphicFramePr>
            <a:graphicFrameLocks noChangeAspect="1"/>
          </p:cNvGraphicFramePr>
          <p:nvPr>
            <p:extLst>
              <p:ext uri="{D42A27DB-BD31-4B8C-83A1-F6EECF244321}">
                <p14:modId xmlns:p14="http://schemas.microsoft.com/office/powerpoint/2010/main" val="1144138113"/>
              </p:ext>
            </p:extLst>
          </p:nvPr>
        </p:nvGraphicFramePr>
        <p:xfrm>
          <a:off x="4729977" y="828869"/>
          <a:ext cx="5546966" cy="2981136"/>
        </p:xfrm>
        <a:graphic>
          <a:graphicData uri="http://schemas.openxmlformats.org/presentationml/2006/ole">
            <mc:AlternateContent xmlns:mc="http://schemas.openxmlformats.org/markup-compatibility/2006">
              <mc:Choice xmlns:v="urn:schemas-microsoft-com:vml" Requires="v">
                <p:oleObj spid="_x0000_s1308" name="Graph" r:id="rId5" imgW="2926080" imgH="1561680" progId="Origin50.Graph">
                  <p:embed/>
                </p:oleObj>
              </mc:Choice>
              <mc:Fallback>
                <p:oleObj name="Graph" r:id="rId5" imgW="2926080" imgH="1561680" progId="Origin50.Graph">
                  <p:embed/>
                  <p:pic>
                    <p:nvPicPr>
                      <p:cNvPr id="53" name="Object 3">
                        <a:extLst>
                          <a:ext uri="{FF2B5EF4-FFF2-40B4-BE49-F238E27FC236}">
                            <a16:creationId xmlns:a16="http://schemas.microsoft.com/office/drawing/2014/main" id="{9E4C3547-EB91-4A16-963B-E86683F9117A}"/>
                          </a:ext>
                        </a:extLst>
                      </p:cNvPr>
                      <p:cNvPicPr>
                        <a:picLocks noChangeAspect="1" noChangeArrowheads="1"/>
                      </p:cNvPicPr>
                      <p:nvPr/>
                    </p:nvPicPr>
                    <p:blipFill>
                      <a:blip r:embed="rId6"/>
                      <a:srcRect/>
                      <a:stretch>
                        <a:fillRect/>
                      </a:stretch>
                    </p:blipFill>
                    <p:spPr bwMode="auto">
                      <a:xfrm>
                        <a:off x="4729977" y="828869"/>
                        <a:ext cx="5546966" cy="2981136"/>
                      </a:xfrm>
                      <a:prstGeom prst="rect">
                        <a:avLst/>
                      </a:prstGeom>
                      <a:noFill/>
                    </p:spPr>
                  </p:pic>
                </p:oleObj>
              </mc:Fallback>
            </mc:AlternateContent>
          </a:graphicData>
        </a:graphic>
      </p:graphicFrame>
      <p:graphicFrame>
        <p:nvGraphicFramePr>
          <p:cNvPr id="15" name="Object 3">
            <a:extLst>
              <a:ext uri="{FF2B5EF4-FFF2-40B4-BE49-F238E27FC236}">
                <a16:creationId xmlns:a16="http://schemas.microsoft.com/office/drawing/2014/main" id="{839D9314-DD73-4567-BADC-B2F8B9E97D86}"/>
              </a:ext>
            </a:extLst>
          </p:cNvPr>
          <p:cNvGraphicFramePr>
            <a:graphicFrameLocks noChangeAspect="1"/>
          </p:cNvGraphicFramePr>
          <p:nvPr>
            <p:extLst>
              <p:ext uri="{D42A27DB-BD31-4B8C-83A1-F6EECF244321}">
                <p14:modId xmlns:p14="http://schemas.microsoft.com/office/powerpoint/2010/main" val="609352443"/>
              </p:ext>
            </p:extLst>
          </p:nvPr>
        </p:nvGraphicFramePr>
        <p:xfrm>
          <a:off x="4782334" y="3853709"/>
          <a:ext cx="5513966" cy="2945740"/>
        </p:xfrm>
        <a:graphic>
          <a:graphicData uri="http://schemas.openxmlformats.org/presentationml/2006/ole">
            <mc:AlternateContent xmlns:mc="http://schemas.openxmlformats.org/markup-compatibility/2006">
              <mc:Choice xmlns:v="urn:schemas-microsoft-com:vml" Requires="v">
                <p:oleObj spid="_x0000_s1309" name="Graph" r:id="rId7" imgW="2926080" imgH="1561680" progId="Origin50.Graph">
                  <p:embed/>
                </p:oleObj>
              </mc:Choice>
              <mc:Fallback>
                <p:oleObj name="Graph" r:id="rId7" imgW="2926080" imgH="1561680" progId="Origin50.Graph">
                  <p:embed/>
                  <p:pic>
                    <p:nvPicPr>
                      <p:cNvPr id="51" name="Object 3">
                        <a:extLst>
                          <a:ext uri="{FF2B5EF4-FFF2-40B4-BE49-F238E27FC236}">
                            <a16:creationId xmlns:a16="http://schemas.microsoft.com/office/drawing/2014/main" id="{D9B2AD1E-C69D-4260-8845-963014A78195}"/>
                          </a:ext>
                        </a:extLst>
                      </p:cNvPr>
                      <p:cNvPicPr>
                        <a:picLocks noChangeAspect="1" noChangeArrowheads="1"/>
                      </p:cNvPicPr>
                      <p:nvPr/>
                    </p:nvPicPr>
                    <p:blipFill>
                      <a:blip r:embed="rId8"/>
                      <a:srcRect/>
                      <a:stretch>
                        <a:fillRect/>
                      </a:stretch>
                    </p:blipFill>
                    <p:spPr bwMode="auto">
                      <a:xfrm>
                        <a:off x="4782334" y="3853709"/>
                        <a:ext cx="5513966" cy="2945740"/>
                      </a:xfrm>
                      <a:prstGeom prst="rect">
                        <a:avLst/>
                      </a:prstGeom>
                      <a:noFill/>
                    </p:spPr>
                  </p:pic>
                </p:oleObj>
              </mc:Fallback>
            </mc:AlternateContent>
          </a:graphicData>
        </a:graphic>
      </p:graphicFrame>
      <p:sp>
        <p:nvSpPr>
          <p:cNvPr id="11" name="ZoneTexte 10">
            <a:extLst>
              <a:ext uri="{FF2B5EF4-FFF2-40B4-BE49-F238E27FC236}">
                <a16:creationId xmlns:a16="http://schemas.microsoft.com/office/drawing/2014/main" id="{A594CE70-4977-4E4D-AA22-09B1CC63DF03}"/>
              </a:ext>
            </a:extLst>
          </p:cNvPr>
          <p:cNvSpPr txBox="1"/>
          <p:nvPr/>
        </p:nvSpPr>
        <p:spPr>
          <a:xfrm>
            <a:off x="251011" y="1453733"/>
            <a:ext cx="663388" cy="707886"/>
          </a:xfrm>
          <a:prstGeom prst="rect">
            <a:avLst/>
          </a:prstGeom>
          <a:noFill/>
        </p:spPr>
        <p:txBody>
          <a:bodyPr wrap="square" rtlCol="0">
            <a:spAutoFit/>
          </a:bodyPr>
          <a:lstStyle/>
          <a:p>
            <a:r>
              <a:rPr lang="fr-FR" sz="4000" b="1" dirty="0">
                <a:solidFill>
                  <a:srgbClr val="0000FF"/>
                </a:solidFill>
                <a:latin typeface="Times New Roman" panose="02020603050405020304" pitchFamily="18" charset="0"/>
                <a:cs typeface="Times New Roman" panose="02020603050405020304" pitchFamily="18" charset="0"/>
              </a:rPr>
              <a:t>N</a:t>
            </a:r>
          </a:p>
        </p:txBody>
      </p:sp>
      <p:sp>
        <p:nvSpPr>
          <p:cNvPr id="17" name="ZoneTexte 16">
            <a:extLst>
              <a:ext uri="{FF2B5EF4-FFF2-40B4-BE49-F238E27FC236}">
                <a16:creationId xmlns:a16="http://schemas.microsoft.com/office/drawing/2014/main" id="{F586CC59-BCC6-44F6-911C-68561A077576}"/>
              </a:ext>
            </a:extLst>
          </p:cNvPr>
          <p:cNvSpPr txBox="1"/>
          <p:nvPr/>
        </p:nvSpPr>
        <p:spPr>
          <a:xfrm>
            <a:off x="268940" y="4537447"/>
            <a:ext cx="923366" cy="707886"/>
          </a:xfrm>
          <a:prstGeom prst="rect">
            <a:avLst/>
          </a:prstGeom>
          <a:noFill/>
        </p:spPr>
        <p:txBody>
          <a:bodyPr wrap="square" rtlCol="0">
            <a:spAutoFit/>
          </a:bodyPr>
          <a:lstStyle/>
          <a:p>
            <a:r>
              <a:rPr lang="fr-FR" sz="4000" b="1" dirty="0">
                <a:solidFill>
                  <a:srgbClr val="0000FF"/>
                </a:solidFill>
                <a:latin typeface="Times New Roman" panose="02020603050405020304" pitchFamily="18" charset="0"/>
                <a:cs typeface="Times New Roman" panose="02020603050405020304" pitchFamily="18" charset="0"/>
              </a:rPr>
              <a:t>M</a:t>
            </a:r>
            <a:r>
              <a:rPr lang="fr-FR" sz="4000" b="1" baseline="-25000" dirty="0">
                <a:solidFill>
                  <a:srgbClr val="0000FF"/>
                </a:solidFill>
                <a:latin typeface="Times New Roman" panose="02020603050405020304" pitchFamily="18" charset="0"/>
                <a:cs typeface="Times New Roman" panose="02020603050405020304" pitchFamily="18" charset="0"/>
              </a:rPr>
              <a:t>x</a:t>
            </a:r>
          </a:p>
        </p:txBody>
      </p:sp>
      <p:grpSp>
        <p:nvGrpSpPr>
          <p:cNvPr id="22" name="Groupe 21">
            <a:extLst>
              <a:ext uri="{FF2B5EF4-FFF2-40B4-BE49-F238E27FC236}">
                <a16:creationId xmlns:a16="http://schemas.microsoft.com/office/drawing/2014/main" id="{7478DF1B-7B6A-47F4-9B05-525987A7A3B4}"/>
              </a:ext>
            </a:extLst>
          </p:cNvPr>
          <p:cNvGrpSpPr/>
          <p:nvPr/>
        </p:nvGrpSpPr>
        <p:grpSpPr>
          <a:xfrm>
            <a:off x="1464138" y="3937825"/>
            <a:ext cx="3556104" cy="3866912"/>
            <a:chOff x="10063252" y="1990936"/>
            <a:chExt cx="2225392" cy="1954345"/>
          </a:xfrm>
        </p:grpSpPr>
        <p:grpSp>
          <p:nvGrpSpPr>
            <p:cNvPr id="23" name="Groupe 22">
              <a:extLst>
                <a:ext uri="{FF2B5EF4-FFF2-40B4-BE49-F238E27FC236}">
                  <a16:creationId xmlns:a16="http://schemas.microsoft.com/office/drawing/2014/main" id="{0A98CAB4-DC77-401D-890F-70C21B6DB376}"/>
                </a:ext>
              </a:extLst>
            </p:cNvPr>
            <p:cNvGrpSpPr/>
            <p:nvPr/>
          </p:nvGrpSpPr>
          <p:grpSpPr>
            <a:xfrm>
              <a:off x="10063252" y="1990936"/>
              <a:ext cx="1827420" cy="1954345"/>
              <a:chOff x="10063252" y="1990936"/>
              <a:chExt cx="1827420" cy="1954345"/>
            </a:xfrm>
          </p:grpSpPr>
          <p:pic>
            <p:nvPicPr>
              <p:cNvPr id="25" name="Graphique 24">
                <a:extLst>
                  <a:ext uri="{FF2B5EF4-FFF2-40B4-BE49-F238E27FC236}">
                    <a16:creationId xmlns:a16="http://schemas.microsoft.com/office/drawing/2014/main" id="{04343D36-EDAA-4A3A-BB77-D624D454D9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4745">
                <a:off x="10063252" y="2060067"/>
                <a:ext cx="1162240" cy="1098228"/>
              </a:xfrm>
              <a:prstGeom prst="rect">
                <a:avLst/>
              </a:prstGeom>
            </p:spPr>
          </p:pic>
          <p:sp>
            <p:nvSpPr>
              <p:cNvPr id="26" name="Arc 25">
                <a:extLst>
                  <a:ext uri="{FF2B5EF4-FFF2-40B4-BE49-F238E27FC236}">
                    <a16:creationId xmlns:a16="http://schemas.microsoft.com/office/drawing/2014/main" id="{228FC063-C33D-4AA3-AA64-D5DD1A40D9EB}"/>
                  </a:ext>
                </a:extLst>
              </p:cNvPr>
              <p:cNvSpPr/>
              <p:nvPr/>
            </p:nvSpPr>
            <p:spPr>
              <a:xfrm>
                <a:off x="10398336" y="2687403"/>
                <a:ext cx="1224000" cy="1257878"/>
              </a:xfrm>
              <a:prstGeom prst="arc">
                <a:avLst>
                  <a:gd name="adj1" fmla="val 16598458"/>
                  <a:gd name="adj2" fmla="val 19990245"/>
                </a:avLst>
              </a:prstGeom>
              <a:ln w="28575">
                <a:solidFill>
                  <a:srgbClr val="0000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7" name="Groupe 26">
                <a:extLst>
                  <a:ext uri="{FF2B5EF4-FFF2-40B4-BE49-F238E27FC236}">
                    <a16:creationId xmlns:a16="http://schemas.microsoft.com/office/drawing/2014/main" id="{F2A93D04-D164-4055-A2BA-1245705FBBC0}"/>
                  </a:ext>
                </a:extLst>
              </p:cNvPr>
              <p:cNvGrpSpPr/>
              <p:nvPr/>
            </p:nvGrpSpPr>
            <p:grpSpPr>
              <a:xfrm>
                <a:off x="10810968" y="1990936"/>
                <a:ext cx="1079704" cy="1214460"/>
                <a:chOff x="10955936" y="2555871"/>
                <a:chExt cx="1079704" cy="1181749"/>
              </a:xfrm>
            </p:grpSpPr>
            <p:sp>
              <p:nvSpPr>
                <p:cNvPr id="28" name="ZoneTexte 651">
                  <a:extLst>
                    <a:ext uri="{FF2B5EF4-FFF2-40B4-BE49-F238E27FC236}">
                      <a16:creationId xmlns:a16="http://schemas.microsoft.com/office/drawing/2014/main" id="{038CF49E-70D9-45A8-8A74-087B1001E3BE}"/>
                    </a:ext>
                  </a:extLst>
                </p:cNvPr>
                <p:cNvSpPr txBox="1"/>
                <p:nvPr/>
              </p:nvSpPr>
              <p:spPr>
                <a:xfrm>
                  <a:off x="10955936" y="3094732"/>
                  <a:ext cx="372218" cy="370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FF"/>
                      </a:solidFill>
                      <a:latin typeface="Times New Roman" panose="02020603050405020304" pitchFamily="18" charset="0"/>
                      <a:cs typeface="Times New Roman" panose="02020603050405020304" pitchFamily="18" charset="0"/>
                    </a:rPr>
                    <a:t>m</a:t>
                  </a:r>
                </a:p>
              </p:txBody>
            </p:sp>
            <p:cxnSp>
              <p:nvCxnSpPr>
                <p:cNvPr id="29" name="Connecteur droit avec flèche 28">
                  <a:extLst>
                    <a:ext uri="{FF2B5EF4-FFF2-40B4-BE49-F238E27FC236}">
                      <a16:creationId xmlns:a16="http://schemas.microsoft.com/office/drawing/2014/main" id="{40F8CF7D-8B0C-4426-A1A9-4445D7ECD56C}"/>
                    </a:ext>
                  </a:extLst>
                </p:cNvPr>
                <p:cNvCxnSpPr>
                  <a:cxnSpLocks/>
                </p:cNvCxnSpPr>
                <p:nvPr/>
              </p:nvCxnSpPr>
              <p:spPr>
                <a:xfrm flipV="1">
                  <a:off x="11121766" y="2555871"/>
                  <a:ext cx="319383" cy="1181749"/>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04A804F7-45BD-437D-9A19-C346F7F80A13}"/>
                    </a:ext>
                  </a:extLst>
                </p:cNvPr>
                <p:cNvCxnSpPr>
                  <a:cxnSpLocks/>
                </p:cNvCxnSpPr>
                <p:nvPr/>
              </p:nvCxnSpPr>
              <p:spPr>
                <a:xfrm flipV="1">
                  <a:off x="11132180" y="3538171"/>
                  <a:ext cx="903460" cy="189203"/>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75C486-4578-45D8-B721-E765779179F5}"/>
                    </a:ext>
                  </a:extLst>
                </p:cNvPr>
                <p:cNvCxnSpPr>
                  <a:cxnSpLocks/>
                </p:cNvCxnSpPr>
                <p:nvPr/>
              </p:nvCxnSpPr>
              <p:spPr>
                <a:xfrm flipV="1">
                  <a:off x="11132076" y="2949789"/>
                  <a:ext cx="196352" cy="740669"/>
                </a:xfrm>
                <a:prstGeom prst="straightConnector1">
                  <a:avLst/>
                </a:prstGeom>
                <a:ln w="57150">
                  <a:solidFill>
                    <a:srgbClr val="0000FF"/>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grpSp>
        <p:sp>
          <p:nvSpPr>
            <p:cNvPr id="24" name="ZoneTexte 23">
              <a:extLst>
                <a:ext uri="{FF2B5EF4-FFF2-40B4-BE49-F238E27FC236}">
                  <a16:creationId xmlns:a16="http://schemas.microsoft.com/office/drawing/2014/main" id="{DD7C37EF-503C-4D66-AE9E-ED2262C582A7}"/>
                </a:ext>
              </a:extLst>
            </p:cNvPr>
            <p:cNvSpPr txBox="1"/>
            <p:nvPr/>
          </p:nvSpPr>
          <p:spPr>
            <a:xfrm>
              <a:off x="11329639" y="2330607"/>
              <a:ext cx="959005" cy="523220"/>
            </a:xfrm>
            <a:prstGeom prst="rect">
              <a:avLst/>
            </a:prstGeom>
            <a:noFill/>
          </p:spPr>
          <p:txBody>
            <a:bodyPr wrap="square" rtlCol="0">
              <a:spAutoFit/>
            </a:bodyPr>
            <a:lstStyle/>
            <a:p>
              <a:r>
                <a:rPr lang="fr-FR" sz="28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m</a:t>
              </a:r>
              <a:endParaRPr lang="fr-FR" sz="2800" baseline="30000"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1963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E7F1FC2C-8C2A-4A60-B82F-C6F03C0EDDFC}"/>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14</a:t>
            </a:fld>
            <a:r>
              <a:rPr lang="fr-FR" sz="2000" dirty="0">
                <a:solidFill>
                  <a:srgbClr val="0000FF"/>
                </a:solidFill>
                <a:latin typeface="Times New Roman" panose="02020603050405020304" pitchFamily="18" charset="0"/>
                <a:cs typeface="Times New Roman" panose="02020603050405020304" pitchFamily="18" charset="0"/>
              </a:rPr>
              <a:t>-</a:t>
            </a:r>
          </a:p>
        </p:txBody>
      </p:sp>
      <p:grpSp>
        <p:nvGrpSpPr>
          <p:cNvPr id="36" name="Groupe 35">
            <a:extLst>
              <a:ext uri="{FF2B5EF4-FFF2-40B4-BE49-F238E27FC236}">
                <a16:creationId xmlns:a16="http://schemas.microsoft.com/office/drawing/2014/main" id="{E4C6A6D7-35C5-4D8F-90A8-314F31C2D9D1}"/>
              </a:ext>
            </a:extLst>
          </p:cNvPr>
          <p:cNvGrpSpPr/>
          <p:nvPr/>
        </p:nvGrpSpPr>
        <p:grpSpPr>
          <a:xfrm>
            <a:off x="6454588" y="1407458"/>
            <a:ext cx="4464423" cy="4898704"/>
            <a:chOff x="2387418" y="2254224"/>
            <a:chExt cx="2141259" cy="2349552"/>
          </a:xfrm>
        </p:grpSpPr>
        <p:pic>
          <p:nvPicPr>
            <p:cNvPr id="4" name="Image 3">
              <a:extLst>
                <a:ext uri="{FF2B5EF4-FFF2-40B4-BE49-F238E27FC236}">
                  <a16:creationId xmlns:a16="http://schemas.microsoft.com/office/drawing/2014/main" id="{3BBECB46-3235-4E1F-A9DE-B65E7950FC04}"/>
                </a:ext>
              </a:extLst>
            </p:cNvPr>
            <p:cNvPicPr>
              <a:picLocks noChangeAspect="1"/>
            </p:cNvPicPr>
            <p:nvPr/>
          </p:nvPicPr>
          <p:blipFill>
            <a:blip r:embed="rId2" cstate="print"/>
            <a:srcRect/>
            <a:stretch>
              <a:fillRect/>
            </a:stretch>
          </p:blipFill>
          <p:spPr bwMode="auto">
            <a:xfrm>
              <a:off x="2387418" y="2263776"/>
              <a:ext cx="2141259" cy="2340000"/>
            </a:xfrm>
            <a:prstGeom prst="rect">
              <a:avLst/>
            </a:prstGeom>
            <a:noFill/>
            <a:ln w="9525">
              <a:noFill/>
              <a:miter lim="800000"/>
              <a:headEnd/>
              <a:tailEnd/>
            </a:ln>
          </p:spPr>
        </p:pic>
        <p:cxnSp>
          <p:nvCxnSpPr>
            <p:cNvPr id="5" name="Connecteur droit avec flèche 4">
              <a:extLst>
                <a:ext uri="{FF2B5EF4-FFF2-40B4-BE49-F238E27FC236}">
                  <a16:creationId xmlns:a16="http://schemas.microsoft.com/office/drawing/2014/main" id="{6D3669C4-E238-4438-95C6-DE49E7F579C2}"/>
                </a:ext>
              </a:extLst>
            </p:cNvPr>
            <p:cNvCxnSpPr>
              <a:cxnSpLocks/>
            </p:cNvCxnSpPr>
            <p:nvPr/>
          </p:nvCxnSpPr>
          <p:spPr>
            <a:xfrm rot="16200000" flipV="1">
              <a:off x="2725772" y="3355549"/>
              <a:ext cx="0" cy="43204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6A64CC00-FECD-4AA4-895F-A6EBCD4AA0DE}"/>
                </a:ext>
              </a:extLst>
            </p:cNvPr>
            <p:cNvSpPr txBox="1"/>
            <p:nvPr/>
          </p:nvSpPr>
          <p:spPr>
            <a:xfrm>
              <a:off x="2650939" y="3391187"/>
              <a:ext cx="287258" cy="369332"/>
            </a:xfrm>
            <a:prstGeom prst="rect">
              <a:avLst/>
            </a:prstGeom>
            <a:noFill/>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7" name="Connecteur droit avec flèche 6">
              <a:extLst>
                <a:ext uri="{FF2B5EF4-FFF2-40B4-BE49-F238E27FC236}">
                  <a16:creationId xmlns:a16="http://schemas.microsoft.com/office/drawing/2014/main" id="{CA0C6F00-A2CF-4C98-A261-47903BFD249E}"/>
                </a:ext>
              </a:extLst>
            </p:cNvPr>
            <p:cNvCxnSpPr/>
            <p:nvPr/>
          </p:nvCxnSpPr>
          <p:spPr>
            <a:xfrm rot="8400000">
              <a:off x="2745868" y="2549958"/>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992B99F4-764A-49E8-BCBC-735DB62FCA46}"/>
                </a:ext>
              </a:extLst>
            </p:cNvPr>
            <p:cNvCxnSpPr/>
            <p:nvPr/>
          </p:nvCxnSpPr>
          <p:spPr>
            <a:xfrm rot="3000000">
              <a:off x="2745868" y="2549958"/>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9B25DE27-E3F7-4C8F-BE85-E15CDF869389}"/>
                </a:ext>
              </a:extLst>
            </p:cNvPr>
            <p:cNvSpPr txBox="1"/>
            <p:nvPr/>
          </p:nvSpPr>
          <p:spPr>
            <a:xfrm>
              <a:off x="3683562" y="2479540"/>
              <a:ext cx="439164" cy="339521"/>
            </a:xfrm>
            <a:prstGeom prst="rect">
              <a:avLst/>
            </a:prstGeom>
            <a:noFill/>
          </p:spPr>
          <p:txBody>
            <a:bodyPr wrap="none" rtlCol="0">
              <a:spAutoFit/>
            </a:bodyPr>
            <a:lstStyle/>
            <a:p>
              <a:r>
                <a:rPr lang="fr-FR" sz="4000" b="1" dirty="0">
                  <a:solidFill>
                    <a:srgbClr val="000000"/>
                  </a:solidFill>
                  <a:latin typeface="Times New Roman" panose="02020603050405020304" pitchFamily="18" charset="0"/>
                  <a:cs typeface="Times New Roman" panose="02020603050405020304" pitchFamily="18" charset="0"/>
                </a:rPr>
                <a:t>M</a:t>
              </a:r>
              <a:r>
                <a:rPr lang="fr-FR" sz="4000" b="1" baseline="-25000" dirty="0">
                  <a:solidFill>
                    <a:srgbClr val="000000"/>
                  </a:solidFill>
                  <a:latin typeface="Times New Roman" panose="02020603050405020304" pitchFamily="18" charset="0"/>
                  <a:cs typeface="Times New Roman" panose="02020603050405020304" pitchFamily="18" charset="0"/>
                </a:rPr>
                <a:t>X</a:t>
              </a:r>
              <a:endParaRPr lang="en-US" sz="4000" b="1" baseline="-25000" dirty="0">
                <a:solidFill>
                  <a:srgbClr val="000000"/>
                </a:solidFill>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1577A17E-814A-44E8-AE1E-05682A1BA1F8}"/>
                </a:ext>
              </a:extLst>
            </p:cNvPr>
            <p:cNvSpPr txBox="1"/>
            <p:nvPr/>
          </p:nvSpPr>
          <p:spPr>
            <a:xfrm>
              <a:off x="2915799" y="3703676"/>
              <a:ext cx="484526" cy="339521"/>
            </a:xfrm>
            <a:prstGeom prst="rect">
              <a:avLst/>
            </a:prstGeom>
            <a:noFill/>
          </p:spPr>
          <p:txBody>
            <a:bodyPr wrap="none" rtlCol="0">
              <a:spAutoFit/>
            </a:bodyPr>
            <a:lstStyle/>
            <a:p>
              <a:r>
                <a:rPr lang="fr-FR" sz="4000" b="1" dirty="0">
                  <a:solidFill>
                    <a:schemeClr val="bg1"/>
                  </a:solidFill>
                  <a:latin typeface="Times New Roman" panose="02020603050405020304" pitchFamily="18" charset="0"/>
                  <a:cs typeface="Times New Roman" panose="02020603050405020304" pitchFamily="18" charset="0"/>
                </a:rPr>
                <a:t>N</a:t>
              </a:r>
              <a:r>
                <a:rPr lang="fr-FR" sz="4000" b="1" baseline="-25000" dirty="0">
                  <a:solidFill>
                    <a:schemeClr val="bg1"/>
                  </a:solidFill>
                  <a:latin typeface="Times New Roman" panose="02020603050405020304" pitchFamily="18" charset="0"/>
                  <a:cs typeface="Times New Roman" panose="02020603050405020304" pitchFamily="18" charset="0"/>
                </a:rPr>
                <a:t>TB</a:t>
              </a:r>
              <a:endParaRPr lang="en-US" sz="4000" b="1" baseline="-25000"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4ED99AD-F207-4324-AA47-AE32AB7D54F2}"/>
                </a:ext>
              </a:extLst>
            </p:cNvPr>
            <p:cNvSpPr/>
            <p:nvPr/>
          </p:nvSpPr>
          <p:spPr>
            <a:xfrm>
              <a:off x="2537340" y="4429143"/>
              <a:ext cx="61920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ZoneTexte 11">
              <a:extLst>
                <a:ext uri="{FF2B5EF4-FFF2-40B4-BE49-F238E27FC236}">
                  <a16:creationId xmlns:a16="http://schemas.microsoft.com/office/drawing/2014/main" id="{28F8480E-A7DD-4829-9E4D-4237250D4A30}"/>
                </a:ext>
              </a:extLst>
            </p:cNvPr>
            <p:cNvSpPr txBox="1"/>
            <p:nvPr/>
          </p:nvSpPr>
          <p:spPr>
            <a:xfrm>
              <a:off x="2387418" y="2254224"/>
              <a:ext cx="184731" cy="369332"/>
            </a:xfrm>
            <a:prstGeom prst="rect">
              <a:avLst/>
            </a:prstGeom>
            <a:solidFill>
              <a:srgbClr val="FFFFFF">
                <a:alpha val="50196"/>
              </a:srgbClr>
            </a:solidFill>
          </p:spPr>
          <p:txBody>
            <a:bodyPr wrap="none" rtlCol="0">
              <a:spAutoFit/>
            </a:bodyPr>
            <a:lstStyle/>
            <a:p>
              <a:endParaRPr lang="en-US" b="1">
                <a:latin typeface="Times New Roman" pitchFamily="18" charset="0"/>
              </a:endParaRPr>
            </a:p>
          </p:txBody>
        </p:sp>
      </p:grpSp>
      <p:grpSp>
        <p:nvGrpSpPr>
          <p:cNvPr id="35" name="Groupe 34">
            <a:extLst>
              <a:ext uri="{FF2B5EF4-FFF2-40B4-BE49-F238E27FC236}">
                <a16:creationId xmlns:a16="http://schemas.microsoft.com/office/drawing/2014/main" id="{806C487D-EC4D-45C9-8493-C6317F620165}"/>
              </a:ext>
            </a:extLst>
          </p:cNvPr>
          <p:cNvGrpSpPr/>
          <p:nvPr/>
        </p:nvGrpSpPr>
        <p:grpSpPr>
          <a:xfrm>
            <a:off x="1138504" y="1416423"/>
            <a:ext cx="4578793" cy="4881683"/>
            <a:chOff x="4655670" y="2263516"/>
            <a:chExt cx="2199097" cy="2344566"/>
          </a:xfrm>
        </p:grpSpPr>
        <p:pic>
          <p:nvPicPr>
            <p:cNvPr id="13" name="Image 12">
              <a:extLst>
                <a:ext uri="{FF2B5EF4-FFF2-40B4-BE49-F238E27FC236}">
                  <a16:creationId xmlns:a16="http://schemas.microsoft.com/office/drawing/2014/main" id="{41610977-CFB5-4455-81EF-8C265E6C5D2F}"/>
                </a:ext>
              </a:extLst>
            </p:cNvPr>
            <p:cNvPicPr>
              <a:picLocks noChangeAspect="1"/>
            </p:cNvPicPr>
            <p:nvPr/>
          </p:nvPicPr>
          <p:blipFill>
            <a:blip r:embed="rId3" cstate="print"/>
            <a:srcRect/>
            <a:stretch>
              <a:fillRect/>
            </a:stretch>
          </p:blipFill>
          <p:spPr bwMode="auto">
            <a:xfrm>
              <a:off x="4733168" y="2268082"/>
              <a:ext cx="2121599" cy="2340000"/>
            </a:xfrm>
            <a:prstGeom prst="rect">
              <a:avLst/>
            </a:prstGeom>
            <a:noFill/>
            <a:ln w="9525">
              <a:noFill/>
              <a:miter lim="800000"/>
              <a:headEnd/>
              <a:tailEnd/>
            </a:ln>
          </p:spPr>
        </p:pic>
        <p:cxnSp>
          <p:nvCxnSpPr>
            <p:cNvPr id="14" name="Connecteur droit avec flèche 13">
              <a:extLst>
                <a:ext uri="{FF2B5EF4-FFF2-40B4-BE49-F238E27FC236}">
                  <a16:creationId xmlns:a16="http://schemas.microsoft.com/office/drawing/2014/main" id="{671D93A3-2C15-4516-9E91-94C6BE87C462}"/>
                </a:ext>
              </a:extLst>
            </p:cNvPr>
            <p:cNvCxnSpPr/>
            <p:nvPr/>
          </p:nvCxnSpPr>
          <p:spPr>
            <a:xfrm rot="5400000">
              <a:off x="5015710" y="2551548"/>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63279161-6AE1-4BEE-BDBA-0BEBDA4B53F3}"/>
                </a:ext>
              </a:extLst>
            </p:cNvPr>
            <p:cNvCxnSpPr/>
            <p:nvPr/>
          </p:nvCxnSpPr>
          <p:spPr>
            <a:xfrm>
              <a:off x="5015710" y="2551548"/>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4745B674-6819-44C4-B33E-28BD54CC491F}"/>
                </a:ext>
              </a:extLst>
            </p:cNvPr>
            <p:cNvSpPr txBox="1"/>
            <p:nvPr/>
          </p:nvSpPr>
          <p:spPr>
            <a:xfrm>
              <a:off x="5960959" y="2470248"/>
              <a:ext cx="439760" cy="339982"/>
            </a:xfrm>
            <a:prstGeom prst="rect">
              <a:avLst/>
            </a:prstGeom>
            <a:noFill/>
          </p:spPr>
          <p:txBody>
            <a:bodyPr wrap="none" rtlCol="0">
              <a:spAutoFit/>
            </a:bodyPr>
            <a:lstStyle/>
            <a:p>
              <a:r>
                <a:rPr lang="fr-FR" sz="4000" b="1" dirty="0">
                  <a:solidFill>
                    <a:schemeClr val="bg1"/>
                  </a:solidFill>
                  <a:latin typeface="Times New Roman" panose="02020603050405020304" pitchFamily="18" charset="0"/>
                  <a:cs typeface="Times New Roman" panose="02020603050405020304" pitchFamily="18" charset="0"/>
                </a:rPr>
                <a:t>M</a:t>
              </a:r>
              <a:r>
                <a:rPr lang="fr-FR" sz="4000" b="1" baseline="-25000" dirty="0">
                  <a:solidFill>
                    <a:schemeClr val="bg1"/>
                  </a:solidFill>
                  <a:latin typeface="Times New Roman" panose="02020603050405020304" pitchFamily="18" charset="0"/>
                  <a:cs typeface="Times New Roman" panose="02020603050405020304" pitchFamily="18" charset="0"/>
                </a:rPr>
                <a:t>X</a:t>
              </a:r>
              <a:endParaRPr lang="en-US" sz="4000" b="1" baseline="-25000" dirty="0">
                <a:solidFill>
                  <a:schemeClr val="bg1"/>
                </a:solidFill>
                <a:latin typeface="Times New Roman" panose="02020603050405020304" pitchFamily="18" charset="0"/>
                <a:cs typeface="Times New Roman" panose="02020603050405020304" pitchFamily="18" charset="0"/>
              </a:endParaRPr>
            </a:p>
          </p:txBody>
        </p:sp>
        <p:sp>
          <p:nvSpPr>
            <p:cNvPr id="17" name="ZoneTexte 16">
              <a:extLst>
                <a:ext uri="{FF2B5EF4-FFF2-40B4-BE49-F238E27FC236}">
                  <a16:creationId xmlns:a16="http://schemas.microsoft.com/office/drawing/2014/main" id="{D0223A65-F93E-4958-BAB1-275906368788}"/>
                </a:ext>
              </a:extLst>
            </p:cNvPr>
            <p:cNvSpPr txBox="1"/>
            <p:nvPr/>
          </p:nvSpPr>
          <p:spPr>
            <a:xfrm>
              <a:off x="5231734" y="3703676"/>
              <a:ext cx="485184" cy="339982"/>
            </a:xfrm>
            <a:prstGeom prst="rect">
              <a:avLst/>
            </a:prstGeom>
            <a:noFill/>
          </p:spPr>
          <p:txBody>
            <a:bodyPr wrap="none" rtlCol="0">
              <a:spAutoFit/>
            </a:bodyPr>
            <a:lstStyle/>
            <a:p>
              <a:r>
                <a:rPr lang="fr-FR" sz="4000" b="1" dirty="0">
                  <a:solidFill>
                    <a:schemeClr val="bg1"/>
                  </a:solidFill>
                  <a:latin typeface="Times New Roman" panose="02020603050405020304" pitchFamily="18" charset="0"/>
                  <a:cs typeface="Times New Roman" panose="02020603050405020304" pitchFamily="18" charset="0"/>
                </a:rPr>
                <a:t>N</a:t>
              </a:r>
              <a:r>
                <a:rPr lang="fr-FR" sz="4000" b="1" baseline="-25000" dirty="0">
                  <a:solidFill>
                    <a:schemeClr val="bg1"/>
                  </a:solidFill>
                  <a:latin typeface="Times New Roman" panose="02020603050405020304" pitchFamily="18" charset="0"/>
                  <a:cs typeface="Times New Roman" panose="02020603050405020304" pitchFamily="18" charset="0"/>
                </a:rPr>
                <a:t>TB</a:t>
              </a:r>
              <a:endParaRPr lang="en-US" sz="4000" b="1" baseline="-25000" dirty="0">
                <a:solidFill>
                  <a:schemeClr val="bg1"/>
                </a:solidFill>
                <a:latin typeface="Times New Roman" panose="02020603050405020304" pitchFamily="18" charset="0"/>
                <a:cs typeface="Times New Roman" panose="02020603050405020304" pitchFamily="18" charset="0"/>
              </a:endParaRPr>
            </a:p>
          </p:txBody>
        </p:sp>
        <p:sp>
          <p:nvSpPr>
            <p:cNvPr id="18" name="ZoneTexte 17">
              <a:extLst>
                <a:ext uri="{FF2B5EF4-FFF2-40B4-BE49-F238E27FC236}">
                  <a16:creationId xmlns:a16="http://schemas.microsoft.com/office/drawing/2014/main" id="{CE5FF285-C96B-455A-A0DC-CB78809FCE87}"/>
                </a:ext>
              </a:extLst>
            </p:cNvPr>
            <p:cNvSpPr txBox="1"/>
            <p:nvPr/>
          </p:nvSpPr>
          <p:spPr>
            <a:xfrm>
              <a:off x="4655670" y="2263516"/>
              <a:ext cx="184731" cy="369332"/>
            </a:xfrm>
            <a:prstGeom prst="rect">
              <a:avLst/>
            </a:prstGeom>
            <a:solidFill>
              <a:srgbClr val="FFFFFF">
                <a:alpha val="50196"/>
              </a:srgbClr>
            </a:solidFill>
          </p:spPr>
          <p:txBody>
            <a:bodyPr wrap="none" rtlCol="0">
              <a:spAutoFit/>
            </a:bodyPr>
            <a:lstStyle/>
            <a:p>
              <a:endParaRPr lang="en-US" b="1">
                <a:latin typeface="Times New Roman" pitchFamily="18" charset="0"/>
              </a:endParaRPr>
            </a:p>
          </p:txBody>
        </p:sp>
        <p:cxnSp>
          <p:nvCxnSpPr>
            <p:cNvPr id="19" name="Connecteur droit avec flèche 11">
              <a:extLst>
                <a:ext uri="{FF2B5EF4-FFF2-40B4-BE49-F238E27FC236}">
                  <a16:creationId xmlns:a16="http://schemas.microsoft.com/office/drawing/2014/main" id="{E5DA5A6D-1973-4BBA-BB04-0A4061389E54}"/>
                </a:ext>
              </a:extLst>
            </p:cNvPr>
            <p:cNvCxnSpPr>
              <a:cxnSpLocks/>
            </p:cNvCxnSpPr>
            <p:nvPr/>
          </p:nvCxnSpPr>
          <p:spPr>
            <a:xfrm rot="16200000" flipV="1">
              <a:off x="5014574" y="3350090"/>
              <a:ext cx="0" cy="43204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ZoneTexte 12">
              <a:extLst>
                <a:ext uri="{FF2B5EF4-FFF2-40B4-BE49-F238E27FC236}">
                  <a16:creationId xmlns:a16="http://schemas.microsoft.com/office/drawing/2014/main" id="{6298FDD2-ECE1-4774-94F1-B205C81387C0}"/>
                </a:ext>
              </a:extLst>
            </p:cNvPr>
            <p:cNvSpPr txBox="1"/>
            <p:nvPr/>
          </p:nvSpPr>
          <p:spPr>
            <a:xfrm>
              <a:off x="4939834" y="3385996"/>
              <a:ext cx="287258" cy="369332"/>
            </a:xfrm>
            <a:prstGeom prst="rect">
              <a:avLst/>
            </a:prstGeom>
            <a:noFill/>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grpSp>
      <p:grpSp>
        <p:nvGrpSpPr>
          <p:cNvPr id="22" name="Group 10">
            <a:extLst>
              <a:ext uri="{FF2B5EF4-FFF2-40B4-BE49-F238E27FC236}">
                <a16:creationId xmlns:a16="http://schemas.microsoft.com/office/drawing/2014/main" id="{475761F8-8E90-4047-AC33-85CDA2DC678D}"/>
              </a:ext>
            </a:extLst>
          </p:cNvPr>
          <p:cNvGrpSpPr/>
          <p:nvPr/>
        </p:nvGrpSpPr>
        <p:grpSpPr>
          <a:xfrm>
            <a:off x="216169" y="3876680"/>
            <a:ext cx="637502" cy="461665"/>
            <a:chOff x="2100663" y="1401555"/>
            <a:chExt cx="637502" cy="461665"/>
          </a:xfrm>
        </p:grpSpPr>
        <p:grpSp>
          <p:nvGrpSpPr>
            <p:cNvPr id="31" name="Group 8">
              <a:extLst>
                <a:ext uri="{FF2B5EF4-FFF2-40B4-BE49-F238E27FC236}">
                  <a16:creationId xmlns:a16="http://schemas.microsoft.com/office/drawing/2014/main" id="{89E172A0-C705-4EC6-A9DB-EBDEAEEA323C}"/>
                </a:ext>
              </a:extLst>
            </p:cNvPr>
            <p:cNvGrpSpPr/>
            <p:nvPr/>
          </p:nvGrpSpPr>
          <p:grpSpPr>
            <a:xfrm>
              <a:off x="2522141" y="1532700"/>
              <a:ext cx="216024" cy="216024"/>
              <a:chOff x="2969902" y="1522632"/>
              <a:chExt cx="216024" cy="216024"/>
            </a:xfrm>
          </p:grpSpPr>
          <p:sp>
            <p:nvSpPr>
              <p:cNvPr id="33" name="Oval 5">
                <a:extLst>
                  <a:ext uri="{FF2B5EF4-FFF2-40B4-BE49-F238E27FC236}">
                    <a16:creationId xmlns:a16="http://schemas.microsoft.com/office/drawing/2014/main" id="{56224C34-2D16-44FD-B3B8-F6F6D78FA4A6}"/>
                  </a:ext>
                </a:extLst>
              </p:cNvPr>
              <p:cNvSpPr/>
              <p:nvPr/>
            </p:nvSpPr>
            <p:spPr>
              <a:xfrm>
                <a:off x="2969902" y="1522632"/>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6">
                <a:extLst>
                  <a:ext uri="{FF2B5EF4-FFF2-40B4-BE49-F238E27FC236}">
                    <a16:creationId xmlns:a16="http://schemas.microsoft.com/office/drawing/2014/main" id="{6B65FC31-5069-4203-922D-6D129EAC8460}"/>
                  </a:ext>
                </a:extLst>
              </p:cNvPr>
              <p:cNvSpPr/>
              <p:nvPr/>
            </p:nvSpPr>
            <p:spPr>
              <a:xfrm>
                <a:off x="3041910" y="1594640"/>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9">
              <a:extLst>
                <a:ext uri="{FF2B5EF4-FFF2-40B4-BE49-F238E27FC236}">
                  <a16:creationId xmlns:a16="http://schemas.microsoft.com/office/drawing/2014/main" id="{15F410C0-9D8A-4B21-8CFD-42519041C507}"/>
                </a:ext>
              </a:extLst>
            </p:cNvPr>
            <p:cNvSpPr txBox="1"/>
            <p:nvPr/>
          </p:nvSpPr>
          <p:spPr>
            <a:xfrm>
              <a:off x="2100663" y="1401555"/>
              <a:ext cx="29681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E</a:t>
              </a:r>
            </a:p>
          </p:txBody>
        </p:sp>
      </p:grpSp>
      <p:grpSp>
        <p:nvGrpSpPr>
          <p:cNvPr id="24" name="Group 13">
            <a:extLst>
              <a:ext uri="{FF2B5EF4-FFF2-40B4-BE49-F238E27FC236}">
                <a16:creationId xmlns:a16="http://schemas.microsoft.com/office/drawing/2014/main" id="{458CA17B-7BC1-4F55-8B84-AF7CCB8FB7FE}"/>
              </a:ext>
            </a:extLst>
          </p:cNvPr>
          <p:cNvGrpSpPr/>
          <p:nvPr/>
        </p:nvGrpSpPr>
        <p:grpSpPr>
          <a:xfrm rot="16200000">
            <a:off x="590758" y="3165647"/>
            <a:ext cx="545191" cy="518371"/>
            <a:chOff x="3404064" y="1378797"/>
            <a:chExt cx="545191" cy="518371"/>
          </a:xfrm>
        </p:grpSpPr>
        <p:grpSp>
          <p:nvGrpSpPr>
            <p:cNvPr id="27" name="Group 7">
              <a:extLst>
                <a:ext uri="{FF2B5EF4-FFF2-40B4-BE49-F238E27FC236}">
                  <a16:creationId xmlns:a16="http://schemas.microsoft.com/office/drawing/2014/main" id="{1B01F410-DA36-4C3A-868B-8C8F746DEBA1}"/>
                </a:ext>
              </a:extLst>
            </p:cNvPr>
            <p:cNvGrpSpPr/>
            <p:nvPr/>
          </p:nvGrpSpPr>
          <p:grpSpPr>
            <a:xfrm>
              <a:off x="3733255" y="1449041"/>
              <a:ext cx="216000" cy="216001"/>
              <a:chOff x="3715055" y="1546674"/>
              <a:chExt cx="123678" cy="143186"/>
            </a:xfrm>
          </p:grpSpPr>
          <p:sp>
            <p:nvSpPr>
              <p:cNvPr id="29" name="Oval 27">
                <a:extLst>
                  <a:ext uri="{FF2B5EF4-FFF2-40B4-BE49-F238E27FC236}">
                    <a16:creationId xmlns:a16="http://schemas.microsoft.com/office/drawing/2014/main" id="{A92B6137-047B-42EE-B185-F146498E180D}"/>
                  </a:ext>
                </a:extLst>
              </p:cNvPr>
              <p:cNvSpPr/>
              <p:nvPr/>
            </p:nvSpPr>
            <p:spPr>
              <a:xfrm>
                <a:off x="3715055" y="1546674"/>
                <a:ext cx="123678" cy="143186"/>
              </a:xfrm>
              <a:prstGeom prst="ellipse">
                <a:avLst/>
              </a:prstGeom>
              <a:noFill/>
              <a:ln>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33">
                <a:extLst>
                  <a:ext uri="{FF2B5EF4-FFF2-40B4-BE49-F238E27FC236}">
                    <a16:creationId xmlns:a16="http://schemas.microsoft.com/office/drawing/2014/main" id="{41FDDEFA-FB65-4D53-9CFB-6B603D4BBC61}"/>
                  </a:ext>
                </a:extLst>
              </p:cNvPr>
              <p:cNvSpPr/>
              <p:nvPr/>
            </p:nvSpPr>
            <p:spPr>
              <a:xfrm>
                <a:off x="3756282" y="1594640"/>
                <a:ext cx="41226" cy="47728"/>
              </a:xfrm>
              <a:prstGeom prst="ellipse">
                <a:avLst/>
              </a:prstGeom>
              <a:solidFill>
                <a:schemeClr val="tx1"/>
              </a:solidFill>
              <a:ln>
                <a:solidFill>
                  <a:schemeClr val="tx1">
                    <a:alpha val="9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34">
              <a:extLst>
                <a:ext uri="{FF2B5EF4-FFF2-40B4-BE49-F238E27FC236}">
                  <a16:creationId xmlns:a16="http://schemas.microsoft.com/office/drawing/2014/main" id="{A40FB239-EC70-4028-A959-6B04E227F487}"/>
                </a:ext>
              </a:extLst>
            </p:cNvPr>
            <p:cNvSpPr txBox="1"/>
            <p:nvPr/>
          </p:nvSpPr>
          <p:spPr>
            <a:xfrm rot="5400000">
              <a:off x="3375711" y="1407150"/>
              <a:ext cx="51837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n</a:t>
              </a:r>
            </a:p>
          </p:txBody>
        </p:sp>
      </p:grpSp>
      <p:sp>
        <p:nvSpPr>
          <p:cNvPr id="37" name="ZoneTexte 36">
            <a:extLst>
              <a:ext uri="{FF2B5EF4-FFF2-40B4-BE49-F238E27FC236}">
                <a16:creationId xmlns:a16="http://schemas.microsoft.com/office/drawing/2014/main" id="{C2AAC515-4A24-449B-900C-9F57D40496E7}"/>
              </a:ext>
            </a:extLst>
          </p:cNvPr>
          <p:cNvSpPr txBox="1"/>
          <p:nvPr/>
        </p:nvSpPr>
        <p:spPr>
          <a:xfrm flipH="1">
            <a:off x="2348753" y="349623"/>
            <a:ext cx="7511239" cy="461665"/>
          </a:xfrm>
          <a:prstGeom prst="rect">
            <a:avLst/>
          </a:prstGeom>
          <a:noFill/>
        </p:spPr>
        <p:txBody>
          <a:bodyPr wrap="square" rtlCol="0">
            <a:spAutoFit/>
          </a:bodyPr>
          <a:lstStyle/>
          <a:p>
            <a:r>
              <a:rPr lang="fr-FR" sz="2400" b="1" dirty="0" err="1">
                <a:solidFill>
                  <a:srgbClr val="0000FF"/>
                </a:solidFill>
                <a:latin typeface="Times New Roman" panose="02020603050405020304" pitchFamily="18" charset="0"/>
                <a:cs typeface="Times New Roman" panose="02020603050405020304" pitchFamily="18" charset="0"/>
              </a:rPr>
              <a:t>Biaxialité</a:t>
            </a:r>
            <a:r>
              <a:rPr lang="fr-FR" sz="2400" b="1" dirty="0">
                <a:solidFill>
                  <a:srgbClr val="0000FF"/>
                </a:solidFill>
                <a:latin typeface="Times New Roman" panose="02020603050405020304" pitchFamily="18" charset="0"/>
                <a:cs typeface="Times New Roman" panose="02020603050405020304" pitchFamily="18" charset="0"/>
              </a:rPr>
              <a:t> d’un domaine quasi-</a:t>
            </a:r>
            <a:r>
              <a:rPr lang="fr-FR" sz="2400" b="1" dirty="0" err="1">
                <a:solidFill>
                  <a:srgbClr val="0000FF"/>
                </a:solidFill>
                <a:latin typeface="Times New Roman" panose="02020603050405020304" pitchFamily="18" charset="0"/>
                <a:cs typeface="Times New Roman" panose="02020603050405020304" pitchFamily="18" charset="0"/>
              </a:rPr>
              <a:t>homéotrope</a:t>
            </a:r>
            <a:r>
              <a:rPr lang="fr-FR" sz="2400" b="1" dirty="0">
                <a:solidFill>
                  <a:srgbClr val="0000FF"/>
                </a:solidFill>
                <a:latin typeface="Times New Roman" panose="02020603050405020304" pitchFamily="18" charset="0"/>
                <a:cs typeface="Times New Roman" panose="02020603050405020304" pitchFamily="18" charset="0"/>
              </a:rPr>
              <a:t> de phase 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cxnSp>
        <p:nvCxnSpPr>
          <p:cNvPr id="45" name="Connecteur droit avec flèche 44">
            <a:extLst>
              <a:ext uri="{FF2B5EF4-FFF2-40B4-BE49-F238E27FC236}">
                <a16:creationId xmlns:a16="http://schemas.microsoft.com/office/drawing/2014/main" id="{1FBA7863-635C-4361-BEED-842D53834174}"/>
              </a:ext>
            </a:extLst>
          </p:cNvPr>
          <p:cNvCxnSpPr/>
          <p:nvPr/>
        </p:nvCxnSpPr>
        <p:spPr>
          <a:xfrm flipV="1">
            <a:off x="785003" y="2562048"/>
            <a:ext cx="0" cy="5952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DC9D9612-3AE3-4AF2-BC59-943B1DA406FA}"/>
              </a:ext>
            </a:extLst>
          </p:cNvPr>
          <p:cNvSpPr txBox="1"/>
          <p:nvPr/>
        </p:nvSpPr>
        <p:spPr>
          <a:xfrm>
            <a:off x="612475" y="2234243"/>
            <a:ext cx="377026"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218273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a:p>
        </p:txBody>
      </p:sp>
      <p:sp>
        <p:nvSpPr>
          <p:cNvPr id="2053"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a:p>
        </p:txBody>
      </p:sp>
      <p:sp>
        <p:nvSpPr>
          <p:cNvPr id="2054" name="Rectangle 6"/>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2051" name="Object 5"/>
          <p:cNvGraphicFramePr>
            <a:graphicFrameLocks noChangeAspect="1"/>
          </p:cNvGraphicFramePr>
          <p:nvPr>
            <p:extLst>
              <p:ext uri="{D42A27DB-BD31-4B8C-83A1-F6EECF244321}">
                <p14:modId xmlns:p14="http://schemas.microsoft.com/office/powerpoint/2010/main" val="3878937832"/>
              </p:ext>
            </p:extLst>
          </p:nvPr>
        </p:nvGraphicFramePr>
        <p:xfrm>
          <a:off x="5992745" y="1374966"/>
          <a:ext cx="5996931" cy="4883940"/>
        </p:xfrm>
        <a:graphic>
          <a:graphicData uri="http://schemas.openxmlformats.org/presentationml/2006/ole">
            <mc:AlternateContent xmlns:mc="http://schemas.openxmlformats.org/markup-compatibility/2006">
              <mc:Choice xmlns:v="urn:schemas-microsoft-com:vml" Requires="v">
                <p:oleObj spid="_x0000_s2234" name="Graph" r:id="rId4" imgW="4190760" imgH="2938320" progId="Origin50.Graph">
                  <p:embed/>
                </p:oleObj>
              </mc:Choice>
              <mc:Fallback>
                <p:oleObj name="Graph" r:id="rId4" imgW="4190760" imgH="2938320" progId="Origin50.Graph">
                  <p:embed/>
                  <p:pic>
                    <p:nvPicPr>
                      <p:cNvPr id="2051" name="Object 5"/>
                      <p:cNvPicPr>
                        <a:picLocks noChangeAspect="1" noChangeArrowheads="1"/>
                      </p:cNvPicPr>
                      <p:nvPr/>
                    </p:nvPicPr>
                    <p:blipFill>
                      <a:blip r:embed="rId5"/>
                      <a:srcRect/>
                      <a:stretch>
                        <a:fillRect/>
                      </a:stretch>
                    </p:blipFill>
                    <p:spPr bwMode="auto">
                      <a:xfrm>
                        <a:off x="5992745" y="1374966"/>
                        <a:ext cx="5996931" cy="4883940"/>
                      </a:xfrm>
                      <a:prstGeom prst="rect">
                        <a:avLst/>
                      </a:prstGeom>
                      <a:noFill/>
                    </p:spPr>
                  </p:pic>
                </p:oleObj>
              </mc:Fallback>
            </mc:AlternateContent>
          </a:graphicData>
        </a:graphic>
      </p:graphicFrame>
      <p:sp>
        <p:nvSpPr>
          <p:cNvPr id="3" name="ZoneTexte 2">
            <a:extLst>
              <a:ext uri="{FF2B5EF4-FFF2-40B4-BE49-F238E27FC236}">
                <a16:creationId xmlns:a16="http://schemas.microsoft.com/office/drawing/2014/main" id="{027E9CDA-2BC2-4793-A013-9A63F0DDB1C8}"/>
              </a:ext>
            </a:extLst>
          </p:cNvPr>
          <p:cNvSpPr txBox="1"/>
          <p:nvPr/>
        </p:nvSpPr>
        <p:spPr>
          <a:xfrm>
            <a:off x="3468651" y="347554"/>
            <a:ext cx="5265041"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Temps de réponse dans N et </a:t>
            </a:r>
            <a:r>
              <a:rPr lang="fr-FR" sz="2400" b="1" dirty="0" err="1">
                <a:solidFill>
                  <a:srgbClr val="0000FF"/>
                </a:solidFill>
                <a:latin typeface="Times New Roman" panose="02020603050405020304" pitchFamily="18" charset="0"/>
                <a:cs typeface="Times New Roman" panose="02020603050405020304" pitchFamily="18" charset="0"/>
              </a:rPr>
              <a:t>SmA</a:t>
            </a:r>
            <a:r>
              <a:rPr lang="fr-FR" sz="2400" b="1" baseline="-25000" dirty="0" err="1">
                <a:solidFill>
                  <a:srgbClr val="0000FF"/>
                </a:solidFill>
                <a:latin typeface="Times New Roman" panose="02020603050405020304" pitchFamily="18" charset="0"/>
                <a:cs typeface="Times New Roman" panose="02020603050405020304" pitchFamily="18" charset="0"/>
              </a:rPr>
              <a:t>b</a:t>
            </a:r>
            <a:endParaRPr lang="fr-FR" sz="2400" b="1" baseline="-25000" dirty="0">
              <a:solidFill>
                <a:srgbClr val="0000FF"/>
              </a:solidFill>
              <a:latin typeface="Times New Roman" panose="02020603050405020304" pitchFamily="18" charset="0"/>
              <a:cs typeface="Times New Roman" panose="02020603050405020304" pitchFamily="18" charset="0"/>
            </a:endParaRPr>
          </a:p>
        </p:txBody>
      </p:sp>
      <p:graphicFrame>
        <p:nvGraphicFramePr>
          <p:cNvPr id="10" name="Object 3">
            <a:extLst>
              <a:ext uri="{FF2B5EF4-FFF2-40B4-BE49-F238E27FC236}">
                <a16:creationId xmlns:a16="http://schemas.microsoft.com/office/drawing/2014/main" id="{0251F4C8-F85C-4276-BC6D-1143E3F2B215}"/>
              </a:ext>
            </a:extLst>
          </p:cNvPr>
          <p:cNvGraphicFramePr>
            <a:graphicFrameLocks noChangeAspect="1"/>
          </p:cNvGraphicFramePr>
          <p:nvPr>
            <p:extLst>
              <p:ext uri="{D42A27DB-BD31-4B8C-83A1-F6EECF244321}">
                <p14:modId xmlns:p14="http://schemas.microsoft.com/office/powerpoint/2010/main" val="1985336332"/>
              </p:ext>
            </p:extLst>
          </p:nvPr>
        </p:nvGraphicFramePr>
        <p:xfrm>
          <a:off x="8965" y="1371283"/>
          <a:ext cx="6341267" cy="4894140"/>
        </p:xfrm>
        <a:graphic>
          <a:graphicData uri="http://schemas.openxmlformats.org/presentationml/2006/ole">
            <mc:AlternateContent xmlns:mc="http://schemas.openxmlformats.org/markup-compatibility/2006">
              <mc:Choice xmlns:v="urn:schemas-microsoft-com:vml" Requires="v">
                <p:oleObj spid="_x0000_s2235" name="Graph" r:id="rId6" imgW="4276080" imgH="3023280" progId="Origin50.Graph">
                  <p:embed/>
                </p:oleObj>
              </mc:Choice>
              <mc:Fallback>
                <p:oleObj name="Graph" r:id="rId6" imgW="4276080" imgH="3023280" progId="Origin50.Graph">
                  <p:embed/>
                  <p:pic>
                    <p:nvPicPr>
                      <p:cNvPr id="2050" name="Object 3"/>
                      <p:cNvPicPr>
                        <a:picLocks noChangeAspect="1" noChangeArrowheads="1"/>
                      </p:cNvPicPr>
                      <p:nvPr/>
                    </p:nvPicPr>
                    <p:blipFill>
                      <a:blip r:embed="rId7"/>
                      <a:srcRect/>
                      <a:stretch>
                        <a:fillRect/>
                      </a:stretch>
                    </p:blipFill>
                    <p:spPr bwMode="auto">
                      <a:xfrm>
                        <a:off x="8965" y="1371283"/>
                        <a:ext cx="6341267" cy="4894140"/>
                      </a:xfrm>
                      <a:prstGeom prst="rect">
                        <a:avLst/>
                      </a:prstGeom>
                      <a:noFill/>
                    </p:spPr>
                  </p:pic>
                </p:oleObj>
              </mc:Fallback>
            </mc:AlternateContent>
          </a:graphicData>
        </a:graphic>
      </p:graphicFrame>
      <p:cxnSp>
        <p:nvCxnSpPr>
          <p:cNvPr id="6" name="Connecteur droit 5">
            <a:extLst>
              <a:ext uri="{FF2B5EF4-FFF2-40B4-BE49-F238E27FC236}">
                <a16:creationId xmlns:a16="http://schemas.microsoft.com/office/drawing/2014/main" id="{97E8DFC6-559F-4412-A27B-58BC90F2324B}"/>
              </a:ext>
            </a:extLst>
          </p:cNvPr>
          <p:cNvCxnSpPr>
            <a:cxnSpLocks/>
          </p:cNvCxnSpPr>
          <p:nvPr/>
        </p:nvCxnSpPr>
        <p:spPr>
          <a:xfrm flipV="1">
            <a:off x="2668362" y="2293883"/>
            <a:ext cx="934059" cy="1304180"/>
          </a:xfrm>
          <a:prstGeom prst="line">
            <a:avLst/>
          </a:prstGeom>
          <a:ln w="3175"/>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FA69F5B5-CA18-4D0C-A95C-4EB90E084106}"/>
              </a:ext>
            </a:extLst>
          </p:cNvPr>
          <p:cNvCxnSpPr>
            <a:cxnSpLocks/>
          </p:cNvCxnSpPr>
          <p:nvPr/>
        </p:nvCxnSpPr>
        <p:spPr>
          <a:xfrm flipV="1">
            <a:off x="2954593" y="3864077"/>
            <a:ext cx="2310581" cy="1"/>
          </a:xfrm>
          <a:prstGeom prst="line">
            <a:avLst/>
          </a:prstGeom>
          <a:ln w="3175"/>
        </p:spPr>
        <p:style>
          <a:lnRef idx="1">
            <a:schemeClr val="dk1"/>
          </a:lnRef>
          <a:fillRef idx="0">
            <a:schemeClr val="dk1"/>
          </a:fillRef>
          <a:effectRef idx="0">
            <a:schemeClr val="dk1"/>
          </a:effectRef>
          <a:fontRef idx="minor">
            <a:schemeClr val="tx1"/>
          </a:fontRef>
        </p:style>
      </p:cxnSp>
      <p:sp>
        <p:nvSpPr>
          <p:cNvPr id="11" name="Espace réservé du numéro de diapositive 6">
            <a:extLst>
              <a:ext uri="{FF2B5EF4-FFF2-40B4-BE49-F238E27FC236}">
                <a16:creationId xmlns:a16="http://schemas.microsoft.com/office/drawing/2014/main" id="{0B0D658E-9A06-4566-9908-8CC7DD9C81C0}"/>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15</a:t>
            </a:fld>
            <a:r>
              <a:rPr lang="fr-FR" sz="2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849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E7F1FC2C-8C2A-4A60-B82F-C6F03C0EDDFC}"/>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16</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3" name="ZoneTexte 2">
            <a:extLst>
              <a:ext uri="{FF2B5EF4-FFF2-40B4-BE49-F238E27FC236}">
                <a16:creationId xmlns:a16="http://schemas.microsoft.com/office/drawing/2014/main" id="{24CB70E1-7ADC-4352-8A3F-FD3268E0F4D4}"/>
              </a:ext>
            </a:extLst>
          </p:cNvPr>
          <p:cNvSpPr txBox="1"/>
          <p:nvPr/>
        </p:nvSpPr>
        <p:spPr>
          <a:xfrm>
            <a:off x="5189356" y="227201"/>
            <a:ext cx="1879353"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Conclusions</a:t>
            </a:r>
          </a:p>
        </p:txBody>
      </p:sp>
      <p:sp>
        <p:nvSpPr>
          <p:cNvPr id="4" name="TextBox 1">
            <a:extLst>
              <a:ext uri="{FF2B5EF4-FFF2-40B4-BE49-F238E27FC236}">
                <a16:creationId xmlns:a16="http://schemas.microsoft.com/office/drawing/2014/main" id="{A4777DD2-9E86-4387-BDCF-0660E5E96D1A}"/>
              </a:ext>
            </a:extLst>
          </p:cNvPr>
          <p:cNvSpPr txBox="1"/>
          <p:nvPr/>
        </p:nvSpPr>
        <p:spPr>
          <a:xfrm>
            <a:off x="678976" y="5842548"/>
            <a:ext cx="9649767" cy="369332"/>
          </a:xfrm>
          <a:prstGeom prst="rect">
            <a:avLst/>
          </a:prstGeom>
          <a:noFill/>
        </p:spPr>
        <p:txBody>
          <a:bodyPr wrap="square" rtlCol="0">
            <a:spAutoFit/>
          </a:bodyPr>
          <a:lstStyle/>
          <a:p>
            <a:pPr marL="285750" indent="-285750">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Transition de </a:t>
            </a:r>
            <a:r>
              <a:rPr lang="fr-FR" b="1" dirty="0" err="1">
                <a:latin typeface="Times New Roman" panose="02020603050405020304" pitchFamily="18" charset="0"/>
                <a:cs typeface="Times New Roman" panose="02020603050405020304" pitchFamily="18" charset="0"/>
              </a:rPr>
              <a:t>Fréedericksz</a:t>
            </a:r>
            <a:r>
              <a:rPr lang="en-US" b="1" dirty="0">
                <a:latin typeface="Times New Roman" panose="02020603050405020304" pitchFamily="18" charset="0"/>
                <a:cs typeface="Times New Roman" panose="02020603050405020304" pitchFamily="18" charset="0"/>
              </a:rPr>
              <a:t> avec un temps de relaxation 30 </a:t>
            </a:r>
            <a:r>
              <a:rPr lang="en-US" b="1" dirty="0" err="1">
                <a:latin typeface="Times New Roman" panose="02020603050405020304" pitchFamily="18" charset="0"/>
                <a:cs typeface="Times New Roman" panose="02020603050405020304" pitchFamily="18" charset="0"/>
              </a:rPr>
              <a:t>fois</a:t>
            </a:r>
            <a:r>
              <a:rPr lang="en-US" b="1" dirty="0">
                <a:latin typeface="Times New Roman" panose="02020603050405020304" pitchFamily="18" charset="0"/>
                <a:cs typeface="Times New Roman" panose="02020603050405020304" pitchFamily="18" charset="0"/>
              </a:rPr>
              <a:t> plus </a:t>
            </a:r>
            <a:r>
              <a:rPr lang="en-US" b="1" dirty="0" err="1">
                <a:latin typeface="Times New Roman" panose="02020603050405020304" pitchFamily="18" charset="0"/>
                <a:cs typeface="Times New Roman" panose="02020603050405020304" pitchFamily="18" charset="0"/>
              </a:rPr>
              <a:t>rapide</a:t>
            </a:r>
            <a:r>
              <a:rPr lang="en-US" b="1" dirty="0">
                <a:latin typeface="Times New Roman" panose="02020603050405020304" pitchFamily="18" charset="0"/>
                <a:cs typeface="Times New Roman" panose="02020603050405020304" pitchFamily="18" charset="0"/>
              </a:rPr>
              <a:t> que dans le N</a:t>
            </a:r>
          </a:p>
        </p:txBody>
      </p:sp>
      <p:grpSp>
        <p:nvGrpSpPr>
          <p:cNvPr id="7" name="Groupe 6">
            <a:extLst>
              <a:ext uri="{FF2B5EF4-FFF2-40B4-BE49-F238E27FC236}">
                <a16:creationId xmlns:a16="http://schemas.microsoft.com/office/drawing/2014/main" id="{6DFAF0EF-3338-49AC-94A9-37575E9B3049}"/>
              </a:ext>
            </a:extLst>
          </p:cNvPr>
          <p:cNvGrpSpPr/>
          <p:nvPr/>
        </p:nvGrpSpPr>
        <p:grpSpPr>
          <a:xfrm>
            <a:off x="8062374" y="1258978"/>
            <a:ext cx="897041" cy="1271827"/>
            <a:chOff x="7100509" y="5531382"/>
            <a:chExt cx="1647204" cy="2335409"/>
          </a:xfrm>
        </p:grpSpPr>
        <p:pic>
          <p:nvPicPr>
            <p:cNvPr id="8" name="Graphique 21">
              <a:extLst>
                <a:ext uri="{FF2B5EF4-FFF2-40B4-BE49-F238E27FC236}">
                  <a16:creationId xmlns:a16="http://schemas.microsoft.com/office/drawing/2014/main" id="{0771BEBB-C5D2-45D4-82C1-B22C47483B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0509" y="5672231"/>
              <a:ext cx="1363980" cy="2194560"/>
            </a:xfrm>
            <a:prstGeom prst="rect">
              <a:avLst/>
            </a:prstGeom>
          </p:spPr>
        </p:pic>
        <p:sp>
          <p:nvSpPr>
            <p:cNvPr id="9" name="ZoneTexte 137">
              <a:extLst>
                <a:ext uri="{FF2B5EF4-FFF2-40B4-BE49-F238E27FC236}">
                  <a16:creationId xmlns:a16="http://schemas.microsoft.com/office/drawing/2014/main" id="{5F12AED1-4DCF-4C53-B9AF-F017DC9F9CDB}"/>
                </a:ext>
              </a:extLst>
            </p:cNvPr>
            <p:cNvSpPr txBox="1"/>
            <p:nvPr/>
          </p:nvSpPr>
          <p:spPr>
            <a:xfrm>
              <a:off x="7930113" y="5978841"/>
              <a:ext cx="817600" cy="8477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400" b="1" dirty="0">
                  <a:solidFill>
                    <a:srgbClr val="92D050"/>
                  </a:solidFill>
                  <a:latin typeface="Times New Roman" panose="02020603050405020304" pitchFamily="18" charset="0"/>
                  <a:ea typeface="Times New Roman" panose="02020603050405020304" pitchFamily="18" charset="0"/>
                  <a:cs typeface="Times New Roman" panose="02020603050405020304" pitchFamily="18" charset="0"/>
                </a:rPr>
                <a:t>k</a:t>
              </a:r>
              <a:endParaRPr lang="en-US" sz="2400" dirty="0">
                <a:solidFill>
                  <a:srgbClr val="92D050"/>
                </a:solidFill>
                <a:latin typeface="Times New Roman" panose="02020603050405020304" pitchFamily="18" charset="0"/>
                <a:cs typeface="Times New Roman" panose="02020603050405020304" pitchFamily="18" charset="0"/>
              </a:endParaRPr>
            </a:p>
          </p:txBody>
        </p:sp>
        <p:sp>
          <p:nvSpPr>
            <p:cNvPr id="10" name="ZoneTexte 139">
              <a:extLst>
                <a:ext uri="{FF2B5EF4-FFF2-40B4-BE49-F238E27FC236}">
                  <a16:creationId xmlns:a16="http://schemas.microsoft.com/office/drawing/2014/main" id="{972759EB-728D-4EE4-897B-DB554B737E8A}"/>
                </a:ext>
              </a:extLst>
            </p:cNvPr>
            <p:cNvSpPr txBox="1"/>
            <p:nvPr/>
          </p:nvSpPr>
          <p:spPr>
            <a:xfrm>
              <a:off x="7521954" y="6571643"/>
              <a:ext cx="704092" cy="7347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11" name="ZoneTexte 141">
              <a:extLst>
                <a:ext uri="{FF2B5EF4-FFF2-40B4-BE49-F238E27FC236}">
                  <a16:creationId xmlns:a16="http://schemas.microsoft.com/office/drawing/2014/main" id="{AD26B3CD-B823-4391-98D3-EF88BE31A68D}"/>
                </a:ext>
              </a:extLst>
            </p:cNvPr>
            <p:cNvSpPr txBox="1"/>
            <p:nvPr/>
          </p:nvSpPr>
          <p:spPr>
            <a:xfrm>
              <a:off x="7379500" y="5531382"/>
              <a:ext cx="785813" cy="7347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n</a:t>
              </a:r>
              <a:endParaRPr lang="en-US" sz="2000" dirty="0">
                <a:latin typeface="Times New Roman" panose="02020603050405020304" pitchFamily="18" charset="0"/>
                <a:cs typeface="Times New Roman" panose="02020603050405020304" pitchFamily="18" charset="0"/>
              </a:endParaRPr>
            </a:p>
          </p:txBody>
        </p:sp>
        <p:cxnSp>
          <p:nvCxnSpPr>
            <p:cNvPr id="12" name="Connecteur droit avec flèche 11">
              <a:extLst>
                <a:ext uri="{FF2B5EF4-FFF2-40B4-BE49-F238E27FC236}">
                  <a16:creationId xmlns:a16="http://schemas.microsoft.com/office/drawing/2014/main" id="{7F9AE4F8-B6F9-4180-ABAB-7B184F038430}"/>
                </a:ext>
              </a:extLst>
            </p:cNvPr>
            <p:cNvCxnSpPr/>
            <p:nvPr/>
          </p:nvCxnSpPr>
          <p:spPr>
            <a:xfrm>
              <a:off x="7649890" y="6143085"/>
              <a:ext cx="0" cy="1340164"/>
            </a:xfrm>
            <a:prstGeom prst="straightConnector1">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CB935B63-DF46-4F3A-AF8A-2F1B04F73007}"/>
                </a:ext>
              </a:extLst>
            </p:cNvPr>
            <p:cNvCxnSpPr>
              <a:cxnSpLocks/>
            </p:cNvCxnSpPr>
            <p:nvPr/>
          </p:nvCxnSpPr>
          <p:spPr>
            <a:xfrm flipH="1" flipV="1">
              <a:off x="7282856" y="6769511"/>
              <a:ext cx="720000" cy="0"/>
            </a:xfrm>
            <a:prstGeom prst="straightConnector1">
              <a:avLst/>
            </a:prstGeom>
            <a:ln w="19050">
              <a:solidFill>
                <a:srgbClr val="0000FF"/>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BD574FA-2173-4505-A651-4CF036836861}"/>
                </a:ext>
              </a:extLst>
            </p:cNvPr>
            <p:cNvCxnSpPr>
              <a:cxnSpLocks noChangeAspect="1"/>
            </p:cNvCxnSpPr>
            <p:nvPr/>
          </p:nvCxnSpPr>
          <p:spPr>
            <a:xfrm rot="120000" flipH="1">
              <a:off x="8118853" y="6685473"/>
              <a:ext cx="288000" cy="105670"/>
            </a:xfrm>
            <a:prstGeom prst="straightConnector1">
              <a:avLst/>
            </a:prstGeom>
            <a:ln w="19050">
              <a:solidFill>
                <a:srgbClr val="92D05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grpSp>
      <p:sp>
        <p:nvSpPr>
          <p:cNvPr id="15" name="ZoneTexte 188">
            <a:extLst>
              <a:ext uri="{FF2B5EF4-FFF2-40B4-BE49-F238E27FC236}">
                <a16:creationId xmlns:a16="http://schemas.microsoft.com/office/drawing/2014/main" id="{C6DF80F6-01BE-4C4E-BE0F-BD6FE5017B49}"/>
              </a:ext>
            </a:extLst>
          </p:cNvPr>
          <p:cNvSpPr txBox="1">
            <a:spLocks noChangeAspect="1" noChangeArrowheads="1"/>
          </p:cNvSpPr>
          <p:nvPr/>
        </p:nvSpPr>
        <p:spPr bwMode="auto">
          <a:xfrm>
            <a:off x="7508220" y="1384755"/>
            <a:ext cx="643776" cy="5847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2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dirty="0">
              <a:solidFill>
                <a:srgbClr val="FFC000"/>
              </a:solidFill>
              <a:latin typeface="Times New Roman" panose="02020603050405020304" pitchFamily="18" charset="0"/>
              <a:cs typeface="Times New Roman" panose="02020603050405020304" pitchFamily="18" charset="0"/>
            </a:endParaRPr>
          </a:p>
        </p:txBody>
      </p:sp>
      <p:grpSp>
        <p:nvGrpSpPr>
          <p:cNvPr id="54" name="Groupe 53">
            <a:extLst>
              <a:ext uri="{FF2B5EF4-FFF2-40B4-BE49-F238E27FC236}">
                <a16:creationId xmlns:a16="http://schemas.microsoft.com/office/drawing/2014/main" id="{17454E48-F486-4526-ADF7-1ADDC739B914}"/>
              </a:ext>
            </a:extLst>
          </p:cNvPr>
          <p:cNvGrpSpPr/>
          <p:nvPr/>
        </p:nvGrpSpPr>
        <p:grpSpPr>
          <a:xfrm>
            <a:off x="8961600" y="800981"/>
            <a:ext cx="2933482" cy="2523759"/>
            <a:chOff x="7750999" y="394604"/>
            <a:chExt cx="4158674" cy="4105447"/>
          </a:xfrm>
        </p:grpSpPr>
        <p:grpSp>
          <p:nvGrpSpPr>
            <p:cNvPr id="55" name="Groupe 54">
              <a:extLst>
                <a:ext uri="{FF2B5EF4-FFF2-40B4-BE49-F238E27FC236}">
                  <a16:creationId xmlns:a16="http://schemas.microsoft.com/office/drawing/2014/main" id="{8CB26C59-C161-4B1A-AE8A-95B53B6DCBA9}"/>
                </a:ext>
              </a:extLst>
            </p:cNvPr>
            <p:cNvGrpSpPr/>
            <p:nvPr/>
          </p:nvGrpSpPr>
          <p:grpSpPr>
            <a:xfrm>
              <a:off x="7831399" y="394604"/>
              <a:ext cx="4078274" cy="4105447"/>
              <a:chOff x="988883" y="-1133504"/>
              <a:chExt cx="8147061" cy="8201343"/>
            </a:xfrm>
          </p:grpSpPr>
          <p:grpSp>
            <p:nvGrpSpPr>
              <p:cNvPr id="61" name="Groupe 60">
                <a:extLst>
                  <a:ext uri="{FF2B5EF4-FFF2-40B4-BE49-F238E27FC236}">
                    <a16:creationId xmlns:a16="http://schemas.microsoft.com/office/drawing/2014/main" id="{01CFBC7B-03B3-4AE3-B83B-27547748F282}"/>
                  </a:ext>
                </a:extLst>
              </p:cNvPr>
              <p:cNvGrpSpPr/>
              <p:nvPr/>
            </p:nvGrpSpPr>
            <p:grpSpPr>
              <a:xfrm>
                <a:off x="2291089" y="392460"/>
                <a:ext cx="4984083" cy="3485911"/>
                <a:chOff x="959903" y="425053"/>
                <a:chExt cx="4984083" cy="3485911"/>
              </a:xfrm>
            </p:grpSpPr>
            <p:pic>
              <p:nvPicPr>
                <p:cNvPr id="91" name="Graphique 153">
                  <a:extLst>
                    <a:ext uri="{FF2B5EF4-FFF2-40B4-BE49-F238E27FC236}">
                      <a16:creationId xmlns:a16="http://schemas.microsoft.com/office/drawing/2014/main" id="{AEF667C0-3175-4F34-AF75-1EE8325EB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540000">
                  <a:off x="3403829" y="523112"/>
                  <a:ext cx="598075" cy="3387852"/>
                </a:xfrm>
                <a:prstGeom prst="rect">
                  <a:avLst/>
                </a:prstGeom>
              </p:spPr>
            </p:pic>
            <p:pic>
              <p:nvPicPr>
                <p:cNvPr id="92" name="Graphique 156">
                  <a:extLst>
                    <a:ext uri="{FF2B5EF4-FFF2-40B4-BE49-F238E27FC236}">
                      <a16:creationId xmlns:a16="http://schemas.microsoft.com/office/drawing/2014/main" id="{CB04897F-48D0-432A-82B6-2A6AE42E21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240000">
                  <a:off x="5368200" y="425053"/>
                  <a:ext cx="575786" cy="3387852"/>
                </a:xfrm>
                <a:prstGeom prst="rect">
                  <a:avLst/>
                </a:prstGeom>
              </p:spPr>
            </p:pic>
            <p:pic>
              <p:nvPicPr>
                <p:cNvPr id="93" name="Graphique 176">
                  <a:extLst>
                    <a:ext uri="{FF2B5EF4-FFF2-40B4-BE49-F238E27FC236}">
                      <a16:creationId xmlns:a16="http://schemas.microsoft.com/office/drawing/2014/main" id="{E8242BD1-2506-40B5-A419-D62888C9FF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40000">
                  <a:off x="1912653" y="487471"/>
                  <a:ext cx="627793" cy="3387852"/>
                </a:xfrm>
                <a:prstGeom prst="rect">
                  <a:avLst/>
                </a:prstGeom>
              </p:spPr>
            </p:pic>
            <p:pic>
              <p:nvPicPr>
                <p:cNvPr id="94" name="Graphique 196">
                  <a:extLst>
                    <a:ext uri="{FF2B5EF4-FFF2-40B4-BE49-F238E27FC236}">
                      <a16:creationId xmlns:a16="http://schemas.microsoft.com/office/drawing/2014/main" id="{9685D801-38B7-476E-996D-22414807D3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00000">
                  <a:off x="959903" y="481143"/>
                  <a:ext cx="590645" cy="3387852"/>
                </a:xfrm>
                <a:prstGeom prst="rect">
                  <a:avLst/>
                </a:prstGeom>
              </p:spPr>
            </p:pic>
            <p:pic>
              <p:nvPicPr>
                <p:cNvPr id="95" name="Graphique 199">
                  <a:extLst>
                    <a:ext uri="{FF2B5EF4-FFF2-40B4-BE49-F238E27FC236}">
                      <a16:creationId xmlns:a16="http://schemas.microsoft.com/office/drawing/2014/main" id="{7B557B01-1C27-4D1C-9327-0CCFA5AA52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92975" y="440772"/>
                  <a:ext cx="575786" cy="3387852"/>
                </a:xfrm>
                <a:prstGeom prst="rect">
                  <a:avLst/>
                </a:prstGeom>
              </p:spPr>
            </p:pic>
          </p:grpSp>
          <p:grpSp>
            <p:nvGrpSpPr>
              <p:cNvPr id="62" name="Groupe 61">
                <a:extLst>
                  <a:ext uri="{FF2B5EF4-FFF2-40B4-BE49-F238E27FC236}">
                    <a16:creationId xmlns:a16="http://schemas.microsoft.com/office/drawing/2014/main" id="{4C087FCC-01A7-4101-B077-858A017F973F}"/>
                  </a:ext>
                </a:extLst>
              </p:cNvPr>
              <p:cNvGrpSpPr/>
              <p:nvPr/>
            </p:nvGrpSpPr>
            <p:grpSpPr>
              <a:xfrm>
                <a:off x="2883543" y="2005144"/>
                <a:ext cx="4145633" cy="3520464"/>
                <a:chOff x="1261552" y="2186771"/>
                <a:chExt cx="4145633" cy="3520464"/>
              </a:xfrm>
            </p:grpSpPr>
            <p:pic>
              <p:nvPicPr>
                <p:cNvPr id="87" name="Graphique 163">
                  <a:extLst>
                    <a:ext uri="{FF2B5EF4-FFF2-40B4-BE49-F238E27FC236}">
                      <a16:creationId xmlns:a16="http://schemas.microsoft.com/office/drawing/2014/main" id="{88DD95AA-6FE9-4403-B3A0-87B20B3F6C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20000">
                  <a:off x="2638132" y="2319383"/>
                  <a:ext cx="575786" cy="3387852"/>
                </a:xfrm>
                <a:prstGeom prst="rect">
                  <a:avLst/>
                </a:prstGeom>
              </p:spPr>
            </p:pic>
            <p:pic>
              <p:nvPicPr>
                <p:cNvPr id="88" name="Graphique 187">
                  <a:extLst>
                    <a:ext uri="{FF2B5EF4-FFF2-40B4-BE49-F238E27FC236}">
                      <a16:creationId xmlns:a16="http://schemas.microsoft.com/office/drawing/2014/main" id="{A441F296-7EF8-406C-8735-9B5CE39494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20000">
                  <a:off x="4779392" y="2212011"/>
                  <a:ext cx="627793" cy="3387852"/>
                </a:xfrm>
                <a:prstGeom prst="rect">
                  <a:avLst/>
                </a:prstGeom>
              </p:spPr>
            </p:pic>
            <p:pic>
              <p:nvPicPr>
                <p:cNvPr id="89" name="Graphique 207">
                  <a:extLst>
                    <a:ext uri="{FF2B5EF4-FFF2-40B4-BE49-F238E27FC236}">
                      <a16:creationId xmlns:a16="http://schemas.microsoft.com/office/drawing/2014/main" id="{73962943-E3D9-44B4-834C-FF167BA7C1F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00000">
                  <a:off x="1261552" y="2186771"/>
                  <a:ext cx="590645" cy="3387852"/>
                </a:xfrm>
                <a:prstGeom prst="rect">
                  <a:avLst/>
                </a:prstGeom>
              </p:spPr>
            </p:pic>
            <p:pic>
              <p:nvPicPr>
                <p:cNvPr id="90" name="Graphique 215">
                  <a:extLst>
                    <a:ext uri="{FF2B5EF4-FFF2-40B4-BE49-F238E27FC236}">
                      <a16:creationId xmlns:a16="http://schemas.microsoft.com/office/drawing/2014/main" id="{2D46E0B3-9771-420A-8071-C9E8F712160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1300000">
                  <a:off x="4298610" y="2199544"/>
                  <a:ext cx="575786" cy="3387852"/>
                </a:xfrm>
                <a:prstGeom prst="rect">
                  <a:avLst/>
                </a:prstGeom>
              </p:spPr>
            </p:pic>
          </p:grpSp>
          <p:grpSp>
            <p:nvGrpSpPr>
              <p:cNvPr id="63" name="Groupe 62">
                <a:extLst>
                  <a:ext uri="{FF2B5EF4-FFF2-40B4-BE49-F238E27FC236}">
                    <a16:creationId xmlns:a16="http://schemas.microsoft.com/office/drawing/2014/main" id="{0E14550B-E896-418E-AC1B-AB52AE785948}"/>
                  </a:ext>
                </a:extLst>
              </p:cNvPr>
              <p:cNvGrpSpPr/>
              <p:nvPr/>
            </p:nvGrpSpPr>
            <p:grpSpPr>
              <a:xfrm>
                <a:off x="2433571" y="3465513"/>
                <a:ext cx="4977822" cy="3602326"/>
                <a:chOff x="938209" y="2963936"/>
                <a:chExt cx="4977822" cy="3602326"/>
              </a:xfrm>
            </p:grpSpPr>
            <p:pic>
              <p:nvPicPr>
                <p:cNvPr id="81" name="Graphique 154">
                  <a:extLst>
                    <a:ext uri="{FF2B5EF4-FFF2-40B4-BE49-F238E27FC236}">
                      <a16:creationId xmlns:a16="http://schemas.microsoft.com/office/drawing/2014/main" id="{FB2D72B2-A038-457E-AA87-1AF111A6946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031866" y="3126652"/>
                  <a:ext cx="598075" cy="3387852"/>
                </a:xfrm>
                <a:prstGeom prst="rect">
                  <a:avLst/>
                </a:prstGeom>
              </p:spPr>
            </p:pic>
            <p:pic>
              <p:nvPicPr>
                <p:cNvPr id="82" name="Graphique 174">
                  <a:extLst>
                    <a:ext uri="{FF2B5EF4-FFF2-40B4-BE49-F238E27FC236}">
                      <a16:creationId xmlns:a16="http://schemas.microsoft.com/office/drawing/2014/main" id="{8DB6BDD7-C5C8-4A5E-874C-DB0BD537F0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21540000">
                  <a:off x="938209" y="3058829"/>
                  <a:ext cx="624078" cy="3387852"/>
                </a:xfrm>
                <a:prstGeom prst="rect">
                  <a:avLst/>
                </a:prstGeom>
              </p:spPr>
            </p:pic>
            <p:pic>
              <p:nvPicPr>
                <p:cNvPr id="83" name="Graphique 178">
                  <a:extLst>
                    <a:ext uri="{FF2B5EF4-FFF2-40B4-BE49-F238E27FC236}">
                      <a16:creationId xmlns:a16="http://schemas.microsoft.com/office/drawing/2014/main" id="{685C0998-142A-48E1-BBFF-CAFC8EE484B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493550" y="2963936"/>
                  <a:ext cx="590645" cy="3387852"/>
                </a:xfrm>
                <a:prstGeom prst="rect">
                  <a:avLst/>
                </a:prstGeom>
              </p:spPr>
            </p:pic>
            <p:pic>
              <p:nvPicPr>
                <p:cNvPr id="84" name="Graphique 197">
                  <a:extLst>
                    <a:ext uri="{FF2B5EF4-FFF2-40B4-BE49-F238E27FC236}">
                      <a16:creationId xmlns:a16="http://schemas.microsoft.com/office/drawing/2014/main" id="{314CAB8E-7ED2-4767-8BD5-6F80B5294CB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775307" y="3071525"/>
                  <a:ext cx="605504" cy="3387852"/>
                </a:xfrm>
                <a:prstGeom prst="rect">
                  <a:avLst/>
                </a:prstGeom>
              </p:spPr>
            </p:pic>
            <p:pic>
              <p:nvPicPr>
                <p:cNvPr id="85" name="Graphique 202">
                  <a:extLst>
                    <a:ext uri="{FF2B5EF4-FFF2-40B4-BE49-F238E27FC236}">
                      <a16:creationId xmlns:a16="http://schemas.microsoft.com/office/drawing/2014/main" id="{96B01DE2-5115-4824-B73E-48F9899AEE6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32432" y="3178410"/>
                  <a:ext cx="605504" cy="3387852"/>
                </a:xfrm>
                <a:prstGeom prst="rect">
                  <a:avLst/>
                </a:prstGeom>
              </p:spPr>
            </p:pic>
            <p:pic>
              <p:nvPicPr>
                <p:cNvPr id="86" name="Graphique 219">
                  <a:extLst>
                    <a:ext uri="{FF2B5EF4-FFF2-40B4-BE49-F238E27FC236}">
                      <a16:creationId xmlns:a16="http://schemas.microsoft.com/office/drawing/2014/main" id="{E27E9B81-3D10-482E-85EC-841261A6CE8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120000">
                  <a:off x="5310527" y="3053871"/>
                  <a:ext cx="605504" cy="3387852"/>
                </a:xfrm>
                <a:prstGeom prst="rect">
                  <a:avLst/>
                </a:prstGeom>
              </p:spPr>
            </p:pic>
          </p:grpSp>
          <p:grpSp>
            <p:nvGrpSpPr>
              <p:cNvPr id="64" name="Groupe 63">
                <a:extLst>
                  <a:ext uri="{FF2B5EF4-FFF2-40B4-BE49-F238E27FC236}">
                    <a16:creationId xmlns:a16="http://schemas.microsoft.com/office/drawing/2014/main" id="{FB02BFF7-BD2D-4DA5-93A3-3774A111D08C}"/>
                  </a:ext>
                </a:extLst>
              </p:cNvPr>
              <p:cNvGrpSpPr/>
              <p:nvPr/>
            </p:nvGrpSpPr>
            <p:grpSpPr>
              <a:xfrm>
                <a:off x="2836230" y="-1133504"/>
                <a:ext cx="4845292" cy="3564000"/>
                <a:chOff x="1465455" y="-848748"/>
                <a:chExt cx="4845292" cy="3539325"/>
              </a:xfrm>
            </p:grpSpPr>
            <p:pic>
              <p:nvPicPr>
                <p:cNvPr id="75" name="Graphique 229">
                  <a:extLst>
                    <a:ext uri="{FF2B5EF4-FFF2-40B4-BE49-F238E27FC236}">
                      <a16:creationId xmlns:a16="http://schemas.microsoft.com/office/drawing/2014/main" id="{464BE090-5AAF-4B23-9DEF-C42EA75E20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80000">
                  <a:off x="2464488" y="-697275"/>
                  <a:ext cx="575786" cy="3387852"/>
                </a:xfrm>
                <a:prstGeom prst="rect">
                  <a:avLst/>
                </a:prstGeom>
              </p:spPr>
            </p:pic>
            <p:pic>
              <p:nvPicPr>
                <p:cNvPr id="76" name="Graphique 231">
                  <a:extLst>
                    <a:ext uri="{FF2B5EF4-FFF2-40B4-BE49-F238E27FC236}">
                      <a16:creationId xmlns:a16="http://schemas.microsoft.com/office/drawing/2014/main" id="{60ECF4E0-A696-4FE7-913A-045725B795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40000">
                  <a:off x="4873997" y="-711863"/>
                  <a:ext cx="627793" cy="3387852"/>
                </a:xfrm>
                <a:prstGeom prst="rect">
                  <a:avLst/>
                </a:prstGeom>
              </p:spPr>
            </p:pic>
            <p:pic>
              <p:nvPicPr>
                <p:cNvPr id="77" name="Graphique 232">
                  <a:extLst>
                    <a:ext uri="{FF2B5EF4-FFF2-40B4-BE49-F238E27FC236}">
                      <a16:creationId xmlns:a16="http://schemas.microsoft.com/office/drawing/2014/main" id="{B2E31C2F-6021-4412-AC72-A5DDF687AF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00000">
                  <a:off x="1465455" y="-835984"/>
                  <a:ext cx="590645" cy="3387852"/>
                </a:xfrm>
                <a:prstGeom prst="rect">
                  <a:avLst/>
                </a:prstGeom>
              </p:spPr>
            </p:pic>
            <p:pic>
              <p:nvPicPr>
                <p:cNvPr id="78" name="Graphique 233">
                  <a:extLst>
                    <a:ext uri="{FF2B5EF4-FFF2-40B4-BE49-F238E27FC236}">
                      <a16:creationId xmlns:a16="http://schemas.microsoft.com/office/drawing/2014/main" id="{FF4C3D28-8487-4EE4-844C-CCB45ACF122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60000">
                  <a:off x="4287300" y="-771421"/>
                  <a:ext cx="575786" cy="3387852"/>
                </a:xfrm>
                <a:prstGeom prst="rect">
                  <a:avLst/>
                </a:prstGeom>
              </p:spPr>
            </p:pic>
            <p:pic>
              <p:nvPicPr>
                <p:cNvPr id="79" name="Graphique 240">
                  <a:extLst>
                    <a:ext uri="{FF2B5EF4-FFF2-40B4-BE49-F238E27FC236}">
                      <a16:creationId xmlns:a16="http://schemas.microsoft.com/office/drawing/2014/main" id="{C5059274-A0F9-481C-801D-69AE115CF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80000">
                  <a:off x="3028712" y="-848748"/>
                  <a:ext cx="575786" cy="3387852"/>
                </a:xfrm>
                <a:prstGeom prst="rect">
                  <a:avLst/>
                </a:prstGeom>
              </p:spPr>
            </p:pic>
            <p:pic>
              <p:nvPicPr>
                <p:cNvPr id="80" name="Graphique 241">
                  <a:extLst>
                    <a:ext uri="{FF2B5EF4-FFF2-40B4-BE49-F238E27FC236}">
                      <a16:creationId xmlns:a16="http://schemas.microsoft.com/office/drawing/2014/main" id="{A021ABCE-FCC6-4B91-B8A6-5E6665D148E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734961" y="-741523"/>
                  <a:ext cx="575786" cy="3387852"/>
                </a:xfrm>
                <a:prstGeom prst="rect">
                  <a:avLst/>
                </a:prstGeom>
              </p:spPr>
            </p:pic>
          </p:grpSp>
          <p:sp>
            <p:nvSpPr>
              <p:cNvPr id="65" name="Connecteur droit avec flèche 64">
                <a:extLst>
                  <a:ext uri="{FF2B5EF4-FFF2-40B4-BE49-F238E27FC236}">
                    <a16:creationId xmlns:a16="http://schemas.microsoft.com/office/drawing/2014/main" id="{35C9DB7F-A736-4B93-8D5E-A09CEADC4266}"/>
                  </a:ext>
                </a:extLst>
              </p:cNvPr>
              <p:cNvSpPr>
                <a:spLocks noChangeShapeType="1"/>
              </p:cNvSpPr>
              <p:nvPr/>
            </p:nvSpPr>
            <p:spPr bwMode="auto">
              <a:xfrm>
                <a:off x="2073656" y="567030"/>
                <a:ext cx="0" cy="3160129"/>
              </a:xfrm>
              <a:prstGeom prst="straightConnector1">
                <a:avLst/>
              </a:prstGeom>
              <a:noFill/>
              <a:ln w="38100">
                <a:solidFill>
                  <a:schemeClr val="tx1"/>
                </a:solidFill>
                <a:prstDash val="solid"/>
                <a:round/>
                <a:headEnd type="arrow" w="med" len="med"/>
                <a:tailEnd type="arrow" w="med" len="me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66" name="Connecteur droit 65">
                <a:extLst>
                  <a:ext uri="{FF2B5EF4-FFF2-40B4-BE49-F238E27FC236}">
                    <a16:creationId xmlns:a16="http://schemas.microsoft.com/office/drawing/2014/main" id="{621A0C98-A783-4E22-8832-F425877EF5BE}"/>
                  </a:ext>
                </a:extLst>
              </p:cNvPr>
              <p:cNvCxnSpPr>
                <a:cxnSpLocks/>
              </p:cNvCxnSpPr>
              <p:nvPr/>
            </p:nvCxnSpPr>
            <p:spPr>
              <a:xfrm>
                <a:off x="1758785" y="558995"/>
                <a:ext cx="6221933"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67" name="Graphique 94">
                <a:extLst>
                  <a:ext uri="{FF2B5EF4-FFF2-40B4-BE49-F238E27FC236}">
                    <a16:creationId xmlns:a16="http://schemas.microsoft.com/office/drawing/2014/main" id="{E6A5AAF5-C05E-4DE7-A5CA-C87677C97F8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03401" y="1993124"/>
                <a:ext cx="627793" cy="3387852"/>
              </a:xfrm>
              <a:prstGeom prst="rect">
                <a:avLst/>
              </a:prstGeom>
            </p:spPr>
          </p:pic>
          <p:sp>
            <p:nvSpPr>
              <p:cNvPr id="68" name="Rectangle 67">
                <a:extLst>
                  <a:ext uri="{FF2B5EF4-FFF2-40B4-BE49-F238E27FC236}">
                    <a16:creationId xmlns:a16="http://schemas.microsoft.com/office/drawing/2014/main" id="{61479EA6-EC19-4168-9C36-786400920477}"/>
                  </a:ext>
                </a:extLst>
              </p:cNvPr>
              <p:cNvSpPr>
                <a:spLocks noChangeAspect="1" noChangeArrowheads="1"/>
              </p:cNvSpPr>
              <p:nvPr/>
            </p:nvSpPr>
            <p:spPr bwMode="auto">
              <a:xfrm>
                <a:off x="1344316" y="4238178"/>
                <a:ext cx="938907" cy="922256"/>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400" i="1" dirty="0">
                    <a:solidFill>
                      <a:srgbClr val="FFFFFF"/>
                    </a:solidFill>
                    <a:latin typeface="Arial" pitchFamily="34" charset="0"/>
                    <a:ea typeface="Times New Roman" pitchFamily="18" charset="0"/>
                    <a:cs typeface="Arial" pitchFamily="34" charset="0"/>
                  </a:rPr>
                  <a:t>d</a:t>
                </a:r>
                <a:r>
                  <a:rPr lang="en-US" sz="2400" i="1" baseline="-25000" dirty="0">
                    <a:solidFill>
                      <a:srgbClr val="FFFFFF"/>
                    </a:solidFill>
                    <a:latin typeface="Arial" pitchFamily="34" charset="0"/>
                    <a:ea typeface="Times New Roman" pitchFamily="18" charset="0"/>
                    <a:cs typeface="Arial" pitchFamily="34" charset="0"/>
                  </a:rPr>
                  <a:t>0</a:t>
                </a:r>
                <a:endParaRPr lang="en-US" sz="2400" baseline="-25000" dirty="0">
                  <a:latin typeface="Arial" pitchFamily="34" charset="0"/>
                  <a:cs typeface="Arial" pitchFamily="34" charset="0"/>
                </a:endParaRPr>
              </a:p>
            </p:txBody>
          </p:sp>
          <p:sp>
            <p:nvSpPr>
              <p:cNvPr id="69" name="Rectangle 68">
                <a:extLst>
                  <a:ext uri="{FF2B5EF4-FFF2-40B4-BE49-F238E27FC236}">
                    <a16:creationId xmlns:a16="http://schemas.microsoft.com/office/drawing/2014/main" id="{503F021D-F957-445D-B8AE-7BF8AC7215CA}"/>
                  </a:ext>
                </a:extLst>
              </p:cNvPr>
              <p:cNvSpPr>
                <a:spLocks noChangeAspect="1" noChangeArrowheads="1"/>
              </p:cNvSpPr>
              <p:nvPr/>
            </p:nvSpPr>
            <p:spPr bwMode="auto">
              <a:xfrm>
                <a:off x="988883" y="1156764"/>
                <a:ext cx="711547" cy="92225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400" i="1" dirty="0">
                    <a:solidFill>
                      <a:srgbClr val="FFFFFF"/>
                    </a:solidFill>
                    <a:latin typeface="Arial" pitchFamily="34" charset="0"/>
                    <a:ea typeface="Times New Roman" pitchFamily="18" charset="0"/>
                    <a:cs typeface="Arial" pitchFamily="34" charset="0"/>
                  </a:rPr>
                  <a:t>L</a:t>
                </a:r>
                <a:endParaRPr lang="en-US" sz="2400" baseline="-25000" dirty="0">
                  <a:latin typeface="Arial" pitchFamily="34" charset="0"/>
                  <a:cs typeface="Arial" pitchFamily="34" charset="0"/>
                </a:endParaRPr>
              </a:p>
            </p:txBody>
          </p:sp>
          <p:grpSp>
            <p:nvGrpSpPr>
              <p:cNvPr id="70" name="Groupe 69">
                <a:extLst>
                  <a:ext uri="{FF2B5EF4-FFF2-40B4-BE49-F238E27FC236}">
                    <a16:creationId xmlns:a16="http://schemas.microsoft.com/office/drawing/2014/main" id="{161018FC-746D-4486-AF7F-490CD404C724}"/>
                  </a:ext>
                </a:extLst>
              </p:cNvPr>
              <p:cNvGrpSpPr/>
              <p:nvPr/>
            </p:nvGrpSpPr>
            <p:grpSpPr>
              <a:xfrm>
                <a:off x="7550913" y="824692"/>
                <a:ext cx="1585031" cy="2365134"/>
                <a:chOff x="6839563" y="832024"/>
                <a:chExt cx="1585031" cy="2365134"/>
              </a:xfrm>
            </p:grpSpPr>
            <p:sp>
              <p:nvSpPr>
                <p:cNvPr id="71" name="ZoneTexte 152">
                  <a:extLst>
                    <a:ext uri="{FF2B5EF4-FFF2-40B4-BE49-F238E27FC236}">
                      <a16:creationId xmlns:a16="http://schemas.microsoft.com/office/drawing/2014/main" id="{630490C5-7DBB-4EE0-BD6E-6DC52A2BAC5D}"/>
                    </a:ext>
                  </a:extLst>
                </p:cNvPr>
                <p:cNvSpPr txBox="1"/>
                <p:nvPr/>
              </p:nvSpPr>
              <p:spPr>
                <a:xfrm>
                  <a:off x="7195324" y="1875288"/>
                  <a:ext cx="1229270" cy="9222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fr-FR" sz="2400" b="1" dirty="0">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sp>
              <p:nvSpPr>
                <p:cNvPr id="72" name="ZoneTexte 155">
                  <a:extLst>
                    <a:ext uri="{FF2B5EF4-FFF2-40B4-BE49-F238E27FC236}">
                      <a16:creationId xmlns:a16="http://schemas.microsoft.com/office/drawing/2014/main" id="{622D8DCA-42D5-489B-93F4-3926505D8F16}"/>
                    </a:ext>
                  </a:extLst>
                </p:cNvPr>
                <p:cNvSpPr txBox="1"/>
                <p:nvPr/>
              </p:nvSpPr>
              <p:spPr>
                <a:xfrm>
                  <a:off x="7199900" y="832024"/>
                  <a:ext cx="1090259" cy="9222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fr-FR" sz="2400" b="1" dirty="0">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cxnSp>
              <p:nvCxnSpPr>
                <p:cNvPr id="73" name="Connecteur droit avec flèche 72">
                  <a:extLst>
                    <a:ext uri="{FF2B5EF4-FFF2-40B4-BE49-F238E27FC236}">
                      <a16:creationId xmlns:a16="http://schemas.microsoft.com/office/drawing/2014/main" id="{4416FA30-0A36-4B3B-AD00-7E50847F4F0C}"/>
                    </a:ext>
                  </a:extLst>
                </p:cNvPr>
                <p:cNvCxnSpPr>
                  <a:cxnSpLocks/>
                </p:cNvCxnSpPr>
                <p:nvPr/>
              </p:nvCxnSpPr>
              <p:spPr>
                <a:xfrm>
                  <a:off x="6848644" y="2395338"/>
                  <a:ext cx="512095" cy="801820"/>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8E523669-67DE-4190-9FEF-9A2D27836E74}"/>
                    </a:ext>
                  </a:extLst>
                </p:cNvPr>
                <p:cNvCxnSpPr>
                  <a:cxnSpLocks/>
                </p:cNvCxnSpPr>
                <p:nvPr/>
              </p:nvCxnSpPr>
              <p:spPr>
                <a:xfrm flipH="1">
                  <a:off x="6839563" y="1016155"/>
                  <a:ext cx="571099" cy="901814"/>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56" name="ZoneTexte 55">
              <a:extLst>
                <a:ext uri="{FF2B5EF4-FFF2-40B4-BE49-F238E27FC236}">
                  <a16:creationId xmlns:a16="http://schemas.microsoft.com/office/drawing/2014/main" id="{E03D4A42-059B-4A22-BF86-077883CED0F8}"/>
                </a:ext>
              </a:extLst>
            </p:cNvPr>
            <p:cNvSpPr txBox="1"/>
            <p:nvPr/>
          </p:nvSpPr>
          <p:spPr>
            <a:xfrm>
              <a:off x="7800277" y="1678780"/>
              <a:ext cx="269837"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L</a:t>
              </a:r>
            </a:p>
          </p:txBody>
        </p:sp>
        <p:sp>
          <p:nvSpPr>
            <p:cNvPr id="57" name="Connecteur droit avec flèche 56">
              <a:extLst>
                <a:ext uri="{FF2B5EF4-FFF2-40B4-BE49-F238E27FC236}">
                  <a16:creationId xmlns:a16="http://schemas.microsoft.com/office/drawing/2014/main" id="{E207E70A-6442-4E4A-8DF2-23961F06E755}"/>
                </a:ext>
              </a:extLst>
            </p:cNvPr>
            <p:cNvSpPr>
              <a:spLocks noChangeShapeType="1"/>
            </p:cNvSpPr>
            <p:nvPr/>
          </p:nvSpPr>
          <p:spPr bwMode="auto">
            <a:xfrm>
              <a:off x="8365576" y="2801864"/>
              <a:ext cx="0" cy="828000"/>
            </a:xfrm>
            <a:prstGeom prst="straightConnector1">
              <a:avLst/>
            </a:prstGeom>
            <a:noFill/>
            <a:ln w="38100">
              <a:solidFill>
                <a:srgbClr val="FF0000"/>
              </a:solidFill>
              <a:prstDash val="solid"/>
              <a:round/>
              <a:headEnd type="arrow" w="med" len="med"/>
              <a:tailEnd type="arrow" w="med" len="me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Rectangle 57">
              <a:extLst>
                <a:ext uri="{FF2B5EF4-FFF2-40B4-BE49-F238E27FC236}">
                  <a16:creationId xmlns:a16="http://schemas.microsoft.com/office/drawing/2014/main" id="{EA77D29D-A9BA-4ED7-BA34-5A7B830328F6}"/>
                </a:ext>
              </a:extLst>
            </p:cNvPr>
            <p:cNvSpPr/>
            <p:nvPr/>
          </p:nvSpPr>
          <p:spPr>
            <a:xfrm>
              <a:off x="7750999" y="2796608"/>
              <a:ext cx="389849" cy="369332"/>
            </a:xfrm>
            <a:prstGeom prst="rect">
              <a:avLst/>
            </a:prstGeom>
          </p:spPr>
          <p:txBody>
            <a:bodyPr wrap="none">
              <a:spAutoFit/>
            </a:bodyPr>
            <a:lstStyle/>
            <a:p>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endParaRPr lang="fr-FR" dirty="0"/>
            </a:p>
          </p:txBody>
        </p:sp>
        <p:cxnSp>
          <p:nvCxnSpPr>
            <p:cNvPr id="59" name="Connecteur droit 58">
              <a:extLst>
                <a:ext uri="{FF2B5EF4-FFF2-40B4-BE49-F238E27FC236}">
                  <a16:creationId xmlns:a16="http://schemas.microsoft.com/office/drawing/2014/main" id="{083645DE-6D11-4617-9E40-6ACCF18B52BB}"/>
                </a:ext>
              </a:extLst>
            </p:cNvPr>
            <p:cNvCxnSpPr>
              <a:cxnSpLocks/>
            </p:cNvCxnSpPr>
            <p:nvPr/>
          </p:nvCxnSpPr>
          <p:spPr>
            <a:xfrm>
              <a:off x="8216799" y="2801698"/>
              <a:ext cx="3114589"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D8662E22-494D-4E9B-9CE5-28804F59AA84}"/>
                </a:ext>
              </a:extLst>
            </p:cNvPr>
            <p:cNvCxnSpPr>
              <a:cxnSpLocks/>
            </p:cNvCxnSpPr>
            <p:nvPr/>
          </p:nvCxnSpPr>
          <p:spPr>
            <a:xfrm>
              <a:off x="8279550" y="4343627"/>
              <a:ext cx="3114589"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96" name="Groupe 95">
            <a:extLst>
              <a:ext uri="{FF2B5EF4-FFF2-40B4-BE49-F238E27FC236}">
                <a16:creationId xmlns:a16="http://schemas.microsoft.com/office/drawing/2014/main" id="{A5E85A93-BE0A-483F-9397-BA85591C729A}"/>
              </a:ext>
            </a:extLst>
          </p:cNvPr>
          <p:cNvGrpSpPr/>
          <p:nvPr/>
        </p:nvGrpSpPr>
        <p:grpSpPr>
          <a:xfrm>
            <a:off x="633092" y="4067997"/>
            <a:ext cx="1897272" cy="1432232"/>
            <a:chOff x="1230106" y="1044219"/>
            <a:chExt cx="3717721" cy="2806472"/>
          </a:xfrm>
        </p:grpSpPr>
        <p:grpSp>
          <p:nvGrpSpPr>
            <p:cNvPr id="97" name="Groupe 96">
              <a:extLst>
                <a:ext uri="{FF2B5EF4-FFF2-40B4-BE49-F238E27FC236}">
                  <a16:creationId xmlns:a16="http://schemas.microsoft.com/office/drawing/2014/main" id="{EEFFA09B-AC9B-4C15-A9C7-6FB06BFEA855}"/>
                </a:ext>
              </a:extLst>
            </p:cNvPr>
            <p:cNvGrpSpPr/>
            <p:nvPr/>
          </p:nvGrpSpPr>
          <p:grpSpPr>
            <a:xfrm>
              <a:off x="1230106" y="2473852"/>
              <a:ext cx="3584448" cy="1376839"/>
              <a:chOff x="1779029" y="5724717"/>
              <a:chExt cx="7168896" cy="2753678"/>
            </a:xfrm>
          </p:grpSpPr>
          <p:pic>
            <p:nvPicPr>
              <p:cNvPr id="108" name="Graphique 107">
                <a:extLst>
                  <a:ext uri="{FF2B5EF4-FFF2-40B4-BE49-F238E27FC236}">
                    <a16:creationId xmlns:a16="http://schemas.microsoft.com/office/drawing/2014/main" id="{320A9F18-1E67-4231-AC82-6FCC3C21644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779029" y="5724717"/>
                <a:ext cx="7168896" cy="2753678"/>
              </a:xfrm>
              <a:prstGeom prst="rect">
                <a:avLst/>
              </a:prstGeom>
            </p:spPr>
          </p:pic>
          <p:cxnSp>
            <p:nvCxnSpPr>
              <p:cNvPr id="109" name="Connecteur droit avec flèche 108">
                <a:extLst>
                  <a:ext uri="{FF2B5EF4-FFF2-40B4-BE49-F238E27FC236}">
                    <a16:creationId xmlns:a16="http://schemas.microsoft.com/office/drawing/2014/main" id="{F857FC80-49D8-4D9B-9D98-589325BB3D9D}"/>
                  </a:ext>
                </a:extLst>
              </p:cNvPr>
              <p:cNvCxnSpPr>
                <a:cxnSpLocks/>
              </p:cNvCxnSpPr>
              <p:nvPr/>
            </p:nvCxnSpPr>
            <p:spPr>
              <a:xfrm flipH="1" flipV="1">
                <a:off x="6650951" y="7354757"/>
                <a:ext cx="1785600" cy="127068"/>
              </a:xfrm>
              <a:prstGeom prst="straightConnector1">
                <a:avLst/>
              </a:prstGeom>
              <a:ln w="44450">
                <a:solidFill>
                  <a:srgbClr val="0000FF"/>
                </a:solidFill>
                <a:prstDash val="solid"/>
                <a:headEnd type="stealth" w="lg" len="lg"/>
                <a:tailEnd type="stealth" w="lg" len="lg"/>
              </a:ln>
              <a:scene3d>
                <a:camera prst="orthographicFront">
                  <a:rot lat="0" lon="0" rev="912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DAFAA27B-41CA-4BF0-A123-462A97D36DAF}"/>
                  </a:ext>
                </a:extLst>
              </p:cNvPr>
              <p:cNvCxnSpPr>
                <a:cxnSpLocks/>
              </p:cNvCxnSpPr>
              <p:nvPr/>
            </p:nvCxnSpPr>
            <p:spPr>
              <a:xfrm rot="120000">
                <a:off x="2517803" y="6167041"/>
                <a:ext cx="3485120" cy="514620"/>
              </a:xfrm>
              <a:prstGeom prst="straightConnector1">
                <a:avLst/>
              </a:prstGeom>
              <a:ln w="44450">
                <a:solidFill>
                  <a:srgbClr val="000000"/>
                </a:solidFill>
                <a:prstDash val="solid"/>
                <a:headEnd type="stealth" w="lg" len="lg"/>
                <a:tailEnd type="stealth" w="lg" len="lg"/>
              </a:ln>
              <a:scene3d>
                <a:camera prst="orthographicFront">
                  <a:rot lat="240000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98" name="Groupe 97">
              <a:extLst>
                <a:ext uri="{FF2B5EF4-FFF2-40B4-BE49-F238E27FC236}">
                  <a16:creationId xmlns:a16="http://schemas.microsoft.com/office/drawing/2014/main" id="{5D3ED2E0-1134-4393-89E0-05215390D19D}"/>
                </a:ext>
              </a:extLst>
            </p:cNvPr>
            <p:cNvGrpSpPr/>
            <p:nvPr/>
          </p:nvGrpSpPr>
          <p:grpSpPr>
            <a:xfrm>
              <a:off x="1290227" y="2199082"/>
              <a:ext cx="3657600" cy="661988"/>
              <a:chOff x="1632389" y="5262495"/>
              <a:chExt cx="7315200" cy="1323975"/>
            </a:xfrm>
          </p:grpSpPr>
          <p:grpSp>
            <p:nvGrpSpPr>
              <p:cNvPr id="104" name="Groupe 103">
                <a:extLst>
                  <a:ext uri="{FF2B5EF4-FFF2-40B4-BE49-F238E27FC236}">
                    <a16:creationId xmlns:a16="http://schemas.microsoft.com/office/drawing/2014/main" id="{18900A1A-BDE8-4CC8-AD84-55469CC4C9BB}"/>
                  </a:ext>
                </a:extLst>
              </p:cNvPr>
              <p:cNvGrpSpPr/>
              <p:nvPr/>
            </p:nvGrpSpPr>
            <p:grpSpPr>
              <a:xfrm>
                <a:off x="1632389" y="5262495"/>
                <a:ext cx="7315200" cy="1323975"/>
                <a:chOff x="1713580" y="3894799"/>
                <a:chExt cx="7315200" cy="1323975"/>
              </a:xfrm>
            </p:grpSpPr>
            <p:pic>
              <p:nvPicPr>
                <p:cNvPr id="106" name="Graphique 105">
                  <a:extLst>
                    <a:ext uri="{FF2B5EF4-FFF2-40B4-BE49-F238E27FC236}">
                      <a16:creationId xmlns:a16="http://schemas.microsoft.com/office/drawing/2014/main" id="{25DA29F4-0ECB-48F8-B8CE-D4A85ECE6EA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713580" y="3894799"/>
                  <a:ext cx="7315200" cy="1323975"/>
                </a:xfrm>
                <a:prstGeom prst="rect">
                  <a:avLst/>
                </a:prstGeom>
              </p:spPr>
            </p:pic>
            <p:cxnSp>
              <p:nvCxnSpPr>
                <p:cNvPr id="107" name="Connecteur droit avec flèche 106">
                  <a:extLst>
                    <a:ext uri="{FF2B5EF4-FFF2-40B4-BE49-F238E27FC236}">
                      <a16:creationId xmlns:a16="http://schemas.microsoft.com/office/drawing/2014/main" id="{7B081A5A-E8D4-4AD9-B5BE-CA8CB54CEB5F}"/>
                    </a:ext>
                  </a:extLst>
                </p:cNvPr>
                <p:cNvCxnSpPr>
                  <a:cxnSpLocks/>
                </p:cNvCxnSpPr>
                <p:nvPr/>
              </p:nvCxnSpPr>
              <p:spPr>
                <a:xfrm>
                  <a:off x="2358712" y="4310707"/>
                  <a:ext cx="3456000" cy="546848"/>
                </a:xfrm>
                <a:prstGeom prst="straightConnector1">
                  <a:avLst/>
                </a:prstGeom>
                <a:ln w="44450">
                  <a:solidFill>
                    <a:srgbClr val="000000"/>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105" name="Connecteur droit avec flèche 104">
                <a:extLst>
                  <a:ext uri="{FF2B5EF4-FFF2-40B4-BE49-F238E27FC236}">
                    <a16:creationId xmlns:a16="http://schemas.microsoft.com/office/drawing/2014/main" id="{4A6363A8-8C7B-4624-A5A7-24BFA6AF249B}"/>
                  </a:ext>
                </a:extLst>
              </p:cNvPr>
              <p:cNvCxnSpPr>
                <a:cxnSpLocks/>
              </p:cNvCxnSpPr>
              <p:nvPr/>
            </p:nvCxnSpPr>
            <p:spPr>
              <a:xfrm flipV="1">
                <a:off x="6653597" y="6184866"/>
                <a:ext cx="1806462" cy="99218"/>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99" name="Groupe 98">
              <a:extLst>
                <a:ext uri="{FF2B5EF4-FFF2-40B4-BE49-F238E27FC236}">
                  <a16:creationId xmlns:a16="http://schemas.microsoft.com/office/drawing/2014/main" id="{78124E36-A602-4C0C-B32B-A42A70784F08}"/>
                </a:ext>
              </a:extLst>
            </p:cNvPr>
            <p:cNvGrpSpPr/>
            <p:nvPr/>
          </p:nvGrpSpPr>
          <p:grpSpPr>
            <a:xfrm>
              <a:off x="1233890" y="1044219"/>
              <a:ext cx="3584448" cy="1376839"/>
              <a:chOff x="1738061" y="3087899"/>
              <a:chExt cx="7168896" cy="2753678"/>
            </a:xfrm>
          </p:grpSpPr>
          <p:grpSp>
            <p:nvGrpSpPr>
              <p:cNvPr id="100" name="Groupe 99">
                <a:extLst>
                  <a:ext uri="{FF2B5EF4-FFF2-40B4-BE49-F238E27FC236}">
                    <a16:creationId xmlns:a16="http://schemas.microsoft.com/office/drawing/2014/main" id="{7C15FAE4-802B-45E2-8C2C-199D51895D71}"/>
                  </a:ext>
                </a:extLst>
              </p:cNvPr>
              <p:cNvGrpSpPr/>
              <p:nvPr/>
            </p:nvGrpSpPr>
            <p:grpSpPr>
              <a:xfrm>
                <a:off x="1738061" y="3087899"/>
                <a:ext cx="7168896" cy="2753678"/>
                <a:chOff x="2076317" y="3107698"/>
                <a:chExt cx="7168896" cy="2753678"/>
              </a:xfrm>
            </p:grpSpPr>
            <p:pic>
              <p:nvPicPr>
                <p:cNvPr id="102" name="Graphique 101">
                  <a:extLst>
                    <a:ext uri="{FF2B5EF4-FFF2-40B4-BE49-F238E27FC236}">
                      <a16:creationId xmlns:a16="http://schemas.microsoft.com/office/drawing/2014/main" id="{CAED4495-9441-4DB1-AFFC-81CECDFFF0C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076317" y="3107698"/>
                  <a:ext cx="7168896" cy="2753678"/>
                </a:xfrm>
                <a:prstGeom prst="rect">
                  <a:avLst/>
                </a:prstGeom>
              </p:spPr>
            </p:pic>
            <p:cxnSp>
              <p:nvCxnSpPr>
                <p:cNvPr id="103" name="Connecteur droit avec flèche 102">
                  <a:extLst>
                    <a:ext uri="{FF2B5EF4-FFF2-40B4-BE49-F238E27FC236}">
                      <a16:creationId xmlns:a16="http://schemas.microsoft.com/office/drawing/2014/main" id="{918DBF26-203C-4016-824E-D18192C390D4}"/>
                    </a:ext>
                  </a:extLst>
                </p:cNvPr>
                <p:cNvCxnSpPr>
                  <a:cxnSpLocks/>
                </p:cNvCxnSpPr>
                <p:nvPr/>
              </p:nvCxnSpPr>
              <p:spPr>
                <a:xfrm>
                  <a:off x="2591073" y="5001135"/>
                  <a:ext cx="3960000" cy="557558"/>
                </a:xfrm>
                <a:prstGeom prst="straightConnector1">
                  <a:avLst/>
                </a:prstGeom>
                <a:ln w="44450">
                  <a:solidFill>
                    <a:srgbClr val="000000"/>
                  </a:solidFill>
                  <a:prstDash val="solid"/>
                  <a:headEnd type="stealth" w="lg" len="lg"/>
                  <a:tailEnd type="stealth" w="lg" len="lg"/>
                </a:ln>
                <a:scene3d>
                  <a:camera prst="orthographicFront">
                    <a:rot lat="9000000" lon="174000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101" name="Connecteur droit avec flèche 100">
                <a:extLst>
                  <a:ext uri="{FF2B5EF4-FFF2-40B4-BE49-F238E27FC236}">
                    <a16:creationId xmlns:a16="http://schemas.microsoft.com/office/drawing/2014/main" id="{7E53F9CF-1583-4B2E-98CD-5C9223AEBDD7}"/>
                  </a:ext>
                </a:extLst>
              </p:cNvPr>
              <p:cNvCxnSpPr>
                <a:cxnSpLocks/>
              </p:cNvCxnSpPr>
              <p:nvPr/>
            </p:nvCxnSpPr>
            <p:spPr>
              <a:xfrm flipV="1">
                <a:off x="6482421" y="4730285"/>
                <a:ext cx="2148814" cy="127068"/>
              </a:xfrm>
              <a:prstGeom prst="straightConnector1">
                <a:avLst/>
              </a:prstGeom>
              <a:ln w="44450">
                <a:solidFill>
                  <a:srgbClr val="0000FF"/>
                </a:solidFill>
                <a:prstDash val="solid"/>
                <a:headEnd type="stealth" w="lg" len="lg"/>
                <a:tailEnd type="stealth" w="lg" len="lg"/>
              </a:ln>
              <a:scene3d>
                <a:camera prst="orthographicFront">
                  <a:rot lat="0" lon="1800000" rev="1920000"/>
                </a:camera>
                <a:lightRig rig="threePt" dir="t"/>
              </a:scene3d>
            </p:spPr>
            <p:style>
              <a:lnRef idx="1">
                <a:schemeClr val="accent1"/>
              </a:lnRef>
              <a:fillRef idx="0">
                <a:schemeClr val="accent1"/>
              </a:fillRef>
              <a:effectRef idx="0">
                <a:schemeClr val="accent1"/>
              </a:effectRef>
              <a:fontRef idx="minor">
                <a:schemeClr val="tx1"/>
              </a:fontRef>
            </p:style>
          </p:cxnSp>
        </p:grpSp>
      </p:grpSp>
      <p:grpSp>
        <p:nvGrpSpPr>
          <p:cNvPr id="111" name="Groupe 110">
            <a:extLst>
              <a:ext uri="{FF2B5EF4-FFF2-40B4-BE49-F238E27FC236}">
                <a16:creationId xmlns:a16="http://schemas.microsoft.com/office/drawing/2014/main" id="{706AFBAC-70B1-4701-8DC0-BCA6C3266643}"/>
              </a:ext>
            </a:extLst>
          </p:cNvPr>
          <p:cNvGrpSpPr/>
          <p:nvPr/>
        </p:nvGrpSpPr>
        <p:grpSpPr>
          <a:xfrm>
            <a:off x="8007450" y="4325377"/>
            <a:ext cx="3714210" cy="858979"/>
            <a:chOff x="4259507" y="3883312"/>
            <a:chExt cx="7203296" cy="1665894"/>
          </a:xfrm>
        </p:grpSpPr>
        <p:grpSp>
          <p:nvGrpSpPr>
            <p:cNvPr id="112" name="Groupe 111">
              <a:extLst>
                <a:ext uri="{FF2B5EF4-FFF2-40B4-BE49-F238E27FC236}">
                  <a16:creationId xmlns:a16="http://schemas.microsoft.com/office/drawing/2014/main" id="{14775DB3-977B-456D-85F9-4D40F52E8835}"/>
                </a:ext>
              </a:extLst>
            </p:cNvPr>
            <p:cNvGrpSpPr/>
            <p:nvPr/>
          </p:nvGrpSpPr>
          <p:grpSpPr>
            <a:xfrm>
              <a:off x="7878355" y="3956295"/>
              <a:ext cx="3584448" cy="1376839"/>
              <a:chOff x="1779029" y="6065387"/>
              <a:chExt cx="7168896" cy="2753678"/>
            </a:xfrm>
          </p:grpSpPr>
          <p:pic>
            <p:nvPicPr>
              <p:cNvPr id="123" name="Graphique 122">
                <a:extLst>
                  <a:ext uri="{FF2B5EF4-FFF2-40B4-BE49-F238E27FC236}">
                    <a16:creationId xmlns:a16="http://schemas.microsoft.com/office/drawing/2014/main" id="{21B1BF84-BBCC-4C9B-8AA0-B6E69F6F77D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779029" y="6065387"/>
                <a:ext cx="7168896" cy="2753678"/>
              </a:xfrm>
              <a:prstGeom prst="rect">
                <a:avLst/>
              </a:prstGeom>
            </p:spPr>
          </p:pic>
          <p:cxnSp>
            <p:nvCxnSpPr>
              <p:cNvPr id="124" name="Connecteur droit avec flèche 123">
                <a:extLst>
                  <a:ext uri="{FF2B5EF4-FFF2-40B4-BE49-F238E27FC236}">
                    <a16:creationId xmlns:a16="http://schemas.microsoft.com/office/drawing/2014/main" id="{054B34B5-8536-4F64-A199-AD6AB443CFDC}"/>
                  </a:ext>
                </a:extLst>
              </p:cNvPr>
              <p:cNvCxnSpPr>
                <a:cxnSpLocks/>
              </p:cNvCxnSpPr>
              <p:nvPr/>
            </p:nvCxnSpPr>
            <p:spPr>
              <a:xfrm flipH="1" flipV="1">
                <a:off x="6722668" y="7695417"/>
                <a:ext cx="1785600" cy="127068"/>
              </a:xfrm>
              <a:prstGeom prst="straightConnector1">
                <a:avLst/>
              </a:prstGeom>
              <a:ln w="44450">
                <a:solidFill>
                  <a:srgbClr val="0000FF"/>
                </a:solidFill>
                <a:prstDash val="solid"/>
                <a:headEnd type="stealth" w="lg" len="lg"/>
                <a:tailEnd type="stealth" w="lg" len="lg"/>
              </a:ln>
              <a:scene3d>
                <a:camera prst="orthographicFront">
                  <a:rot lat="0" lon="0" rev="912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208F2E5A-8DD3-415E-8963-0AA624C76DC9}"/>
                  </a:ext>
                </a:extLst>
              </p:cNvPr>
              <p:cNvCxnSpPr>
                <a:cxnSpLocks/>
              </p:cNvCxnSpPr>
              <p:nvPr/>
            </p:nvCxnSpPr>
            <p:spPr>
              <a:xfrm rot="120000">
                <a:off x="2553663" y="6507705"/>
                <a:ext cx="3485120" cy="514620"/>
              </a:xfrm>
              <a:prstGeom prst="straightConnector1">
                <a:avLst/>
              </a:prstGeom>
              <a:ln w="44450">
                <a:solidFill>
                  <a:srgbClr val="000000"/>
                </a:solidFill>
                <a:prstDash val="solid"/>
                <a:headEnd type="stealth" w="lg" len="lg"/>
                <a:tailEnd type="stealth" w="lg" len="lg"/>
              </a:ln>
              <a:scene3d>
                <a:camera prst="orthographicFront">
                  <a:rot lat="240000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13" name="Groupe 112">
              <a:extLst>
                <a:ext uri="{FF2B5EF4-FFF2-40B4-BE49-F238E27FC236}">
                  <a16:creationId xmlns:a16="http://schemas.microsoft.com/office/drawing/2014/main" id="{C5DD3D03-0B18-4063-86A5-41C51A9AA38D}"/>
                </a:ext>
              </a:extLst>
            </p:cNvPr>
            <p:cNvGrpSpPr/>
            <p:nvPr/>
          </p:nvGrpSpPr>
          <p:grpSpPr>
            <a:xfrm>
              <a:off x="6014232" y="3883312"/>
              <a:ext cx="3657600" cy="661988"/>
              <a:chOff x="1632389" y="5262495"/>
              <a:chExt cx="7315200" cy="1323975"/>
            </a:xfrm>
          </p:grpSpPr>
          <p:grpSp>
            <p:nvGrpSpPr>
              <p:cNvPr id="119" name="Groupe 118">
                <a:extLst>
                  <a:ext uri="{FF2B5EF4-FFF2-40B4-BE49-F238E27FC236}">
                    <a16:creationId xmlns:a16="http://schemas.microsoft.com/office/drawing/2014/main" id="{DE0C7FDA-1E24-428B-B783-9F72F2A80114}"/>
                  </a:ext>
                </a:extLst>
              </p:cNvPr>
              <p:cNvGrpSpPr/>
              <p:nvPr/>
            </p:nvGrpSpPr>
            <p:grpSpPr>
              <a:xfrm>
                <a:off x="1632389" y="5262495"/>
                <a:ext cx="7315200" cy="1323975"/>
                <a:chOff x="1713580" y="3894799"/>
                <a:chExt cx="7315200" cy="1323975"/>
              </a:xfrm>
            </p:grpSpPr>
            <p:pic>
              <p:nvPicPr>
                <p:cNvPr id="121" name="Graphique 120">
                  <a:extLst>
                    <a:ext uri="{FF2B5EF4-FFF2-40B4-BE49-F238E27FC236}">
                      <a16:creationId xmlns:a16="http://schemas.microsoft.com/office/drawing/2014/main" id="{D2EAF07F-BE27-4B2E-B47C-0EAA1BD4F67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713580" y="3894799"/>
                  <a:ext cx="7315200" cy="1323975"/>
                </a:xfrm>
                <a:prstGeom prst="rect">
                  <a:avLst/>
                </a:prstGeom>
              </p:spPr>
            </p:pic>
            <p:cxnSp>
              <p:nvCxnSpPr>
                <p:cNvPr id="122" name="Connecteur droit avec flèche 121">
                  <a:extLst>
                    <a:ext uri="{FF2B5EF4-FFF2-40B4-BE49-F238E27FC236}">
                      <a16:creationId xmlns:a16="http://schemas.microsoft.com/office/drawing/2014/main" id="{1D5ABB43-D79D-4EC9-A285-0FC22ED26D20}"/>
                    </a:ext>
                  </a:extLst>
                </p:cNvPr>
                <p:cNvCxnSpPr>
                  <a:cxnSpLocks/>
                </p:cNvCxnSpPr>
                <p:nvPr/>
              </p:nvCxnSpPr>
              <p:spPr>
                <a:xfrm>
                  <a:off x="2376641" y="4328637"/>
                  <a:ext cx="3456000" cy="546848"/>
                </a:xfrm>
                <a:prstGeom prst="straightConnector1">
                  <a:avLst/>
                </a:prstGeom>
                <a:ln w="44450">
                  <a:solidFill>
                    <a:srgbClr val="000000"/>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120" name="Connecteur droit avec flèche 119">
                <a:extLst>
                  <a:ext uri="{FF2B5EF4-FFF2-40B4-BE49-F238E27FC236}">
                    <a16:creationId xmlns:a16="http://schemas.microsoft.com/office/drawing/2014/main" id="{A3D6D24B-F893-4BDE-96DE-63EA2CD0449F}"/>
                  </a:ext>
                </a:extLst>
              </p:cNvPr>
              <p:cNvCxnSpPr>
                <a:cxnSpLocks/>
              </p:cNvCxnSpPr>
              <p:nvPr/>
            </p:nvCxnSpPr>
            <p:spPr>
              <a:xfrm flipV="1">
                <a:off x="6653597" y="6184866"/>
                <a:ext cx="1806462" cy="99218"/>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114" name="Groupe 113">
              <a:extLst>
                <a:ext uri="{FF2B5EF4-FFF2-40B4-BE49-F238E27FC236}">
                  <a16:creationId xmlns:a16="http://schemas.microsoft.com/office/drawing/2014/main" id="{7EC3BCA1-98ED-47D8-961E-6890A447A2DC}"/>
                </a:ext>
              </a:extLst>
            </p:cNvPr>
            <p:cNvGrpSpPr/>
            <p:nvPr/>
          </p:nvGrpSpPr>
          <p:grpSpPr>
            <a:xfrm>
              <a:off x="4259507" y="4172367"/>
              <a:ext cx="3584448" cy="1376839"/>
              <a:chOff x="1738061" y="3087899"/>
              <a:chExt cx="7168896" cy="2753678"/>
            </a:xfrm>
          </p:grpSpPr>
          <p:grpSp>
            <p:nvGrpSpPr>
              <p:cNvPr id="115" name="Groupe 114">
                <a:extLst>
                  <a:ext uri="{FF2B5EF4-FFF2-40B4-BE49-F238E27FC236}">
                    <a16:creationId xmlns:a16="http://schemas.microsoft.com/office/drawing/2014/main" id="{D73AFFF5-8609-4F88-AD1C-47F68723D5AF}"/>
                  </a:ext>
                </a:extLst>
              </p:cNvPr>
              <p:cNvGrpSpPr/>
              <p:nvPr/>
            </p:nvGrpSpPr>
            <p:grpSpPr>
              <a:xfrm>
                <a:off x="1738061" y="3087899"/>
                <a:ext cx="7168896" cy="2753678"/>
                <a:chOff x="2076317" y="3107698"/>
                <a:chExt cx="7168896" cy="2753678"/>
              </a:xfrm>
            </p:grpSpPr>
            <p:pic>
              <p:nvPicPr>
                <p:cNvPr id="117" name="Graphique 116">
                  <a:extLst>
                    <a:ext uri="{FF2B5EF4-FFF2-40B4-BE49-F238E27FC236}">
                      <a16:creationId xmlns:a16="http://schemas.microsoft.com/office/drawing/2014/main" id="{B3F214A5-2268-4D75-ABFE-8B0EFE50BC4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076317" y="3107698"/>
                  <a:ext cx="7168896" cy="2753678"/>
                </a:xfrm>
                <a:prstGeom prst="rect">
                  <a:avLst/>
                </a:prstGeom>
              </p:spPr>
            </p:pic>
            <p:cxnSp>
              <p:nvCxnSpPr>
                <p:cNvPr id="118" name="Connecteur droit avec flèche 117">
                  <a:extLst>
                    <a:ext uri="{FF2B5EF4-FFF2-40B4-BE49-F238E27FC236}">
                      <a16:creationId xmlns:a16="http://schemas.microsoft.com/office/drawing/2014/main" id="{2C92B4C1-0A09-44B3-A786-2E239C2A0350}"/>
                    </a:ext>
                  </a:extLst>
                </p:cNvPr>
                <p:cNvCxnSpPr>
                  <a:cxnSpLocks/>
                </p:cNvCxnSpPr>
                <p:nvPr/>
              </p:nvCxnSpPr>
              <p:spPr>
                <a:xfrm>
                  <a:off x="2591073" y="5001135"/>
                  <a:ext cx="3960000" cy="557558"/>
                </a:xfrm>
                <a:prstGeom prst="straightConnector1">
                  <a:avLst/>
                </a:prstGeom>
                <a:ln w="44450">
                  <a:solidFill>
                    <a:srgbClr val="000000"/>
                  </a:solidFill>
                  <a:prstDash val="solid"/>
                  <a:headEnd type="stealth" w="lg" len="lg"/>
                  <a:tailEnd type="stealth" w="lg" len="lg"/>
                </a:ln>
                <a:scene3d>
                  <a:camera prst="orthographicFront">
                    <a:rot lat="9000000" lon="174000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116" name="Connecteur droit avec flèche 115">
                <a:extLst>
                  <a:ext uri="{FF2B5EF4-FFF2-40B4-BE49-F238E27FC236}">
                    <a16:creationId xmlns:a16="http://schemas.microsoft.com/office/drawing/2014/main" id="{058A324C-E1AB-4449-B674-D810A1FBC776}"/>
                  </a:ext>
                </a:extLst>
              </p:cNvPr>
              <p:cNvCxnSpPr>
                <a:cxnSpLocks/>
              </p:cNvCxnSpPr>
              <p:nvPr/>
            </p:nvCxnSpPr>
            <p:spPr>
              <a:xfrm flipV="1">
                <a:off x="6482421" y="4730285"/>
                <a:ext cx="2148814" cy="127068"/>
              </a:xfrm>
              <a:prstGeom prst="straightConnector1">
                <a:avLst/>
              </a:prstGeom>
              <a:ln w="44450">
                <a:solidFill>
                  <a:srgbClr val="0000FF"/>
                </a:solidFill>
                <a:prstDash val="solid"/>
                <a:headEnd type="stealth" w="lg" len="lg"/>
                <a:tailEnd type="stealth" w="lg" len="lg"/>
              </a:ln>
              <a:scene3d>
                <a:camera prst="orthographicFront">
                  <a:rot lat="0" lon="1800000" rev="1920000"/>
                </a:camera>
                <a:lightRig rig="threePt" dir="t"/>
              </a:scene3d>
            </p:spPr>
            <p:style>
              <a:lnRef idx="1">
                <a:schemeClr val="accent1"/>
              </a:lnRef>
              <a:fillRef idx="0">
                <a:schemeClr val="accent1"/>
              </a:fillRef>
              <a:effectRef idx="0">
                <a:schemeClr val="accent1"/>
              </a:effectRef>
              <a:fontRef idx="minor">
                <a:schemeClr val="tx1"/>
              </a:fontRef>
            </p:style>
          </p:cxnSp>
        </p:grpSp>
      </p:grpSp>
      <p:sp>
        <p:nvSpPr>
          <p:cNvPr id="144" name="Rectangle 143">
            <a:extLst>
              <a:ext uri="{FF2B5EF4-FFF2-40B4-BE49-F238E27FC236}">
                <a16:creationId xmlns:a16="http://schemas.microsoft.com/office/drawing/2014/main" id="{21FE5762-6E2B-4DE0-86EF-2EB59F9693CF}"/>
              </a:ext>
            </a:extLst>
          </p:cNvPr>
          <p:cNvSpPr/>
          <p:nvPr/>
        </p:nvSpPr>
        <p:spPr>
          <a:xfrm>
            <a:off x="677187" y="1423411"/>
            <a:ext cx="5598649" cy="369332"/>
          </a:xfrm>
          <a:prstGeom prst="rect">
            <a:avLst/>
          </a:prstGeom>
        </p:spPr>
        <p:txBody>
          <a:bodyPr wrap="none">
            <a:spAutoFit/>
          </a:bodyPr>
          <a:lstStyle/>
          <a:p>
            <a:pPr marL="285750" indent="-285750">
              <a:buFont typeface="Wingdings" panose="05000000000000000000" pitchFamily="2" charset="2"/>
              <a:buChar char="q"/>
            </a:pPr>
            <a:r>
              <a:rPr lang="en-US" b="1" dirty="0" err="1">
                <a:latin typeface="Times New Roman" panose="02020603050405020304" pitchFamily="18" charset="0"/>
                <a:cs typeface="Times New Roman" panose="02020603050405020304" pitchFamily="18" charset="0"/>
              </a:rPr>
              <a:t>Découverte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d’une</a:t>
            </a:r>
            <a:r>
              <a:rPr lang="en-US" b="1" dirty="0">
                <a:latin typeface="Times New Roman" panose="02020603050405020304" pitchFamily="18" charset="0"/>
                <a:cs typeface="Times New Roman" panose="02020603050405020304" pitchFamily="18" charset="0"/>
              </a:rPr>
              <a:t> phase </a:t>
            </a:r>
            <a:r>
              <a:rPr lang="en-US" b="1" dirty="0" err="1">
                <a:latin typeface="Times New Roman" panose="02020603050405020304" pitchFamily="18" charset="0"/>
                <a:cs typeface="Times New Roman" panose="02020603050405020304" pitchFamily="18" charset="0"/>
              </a:rPr>
              <a:t>biaxe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intercalée</a:t>
            </a:r>
            <a:r>
              <a:rPr lang="en-US" b="1" dirty="0">
                <a:latin typeface="Times New Roman" panose="02020603050405020304" pitchFamily="18" charset="0"/>
                <a:cs typeface="Times New Roman" panose="02020603050405020304" pitchFamily="18" charset="0"/>
              </a:rPr>
              <a:t> M</a:t>
            </a:r>
            <a:r>
              <a:rPr lang="en-US" b="1" baseline="-25000" dirty="0">
                <a:latin typeface="Times New Roman" panose="02020603050405020304" pitchFamily="18" charset="0"/>
                <a:cs typeface="Times New Roman" panose="02020603050405020304" pitchFamily="18" charset="0"/>
              </a:rPr>
              <a:t>x</a:t>
            </a:r>
            <a:r>
              <a:rPr lang="en-US"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sym typeface="Symbol" panose="05050102010706020507" pitchFamily="18" charset="2"/>
              </a:rPr>
              <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SmA</a:t>
            </a:r>
            <a:r>
              <a:rPr lang="en-US" b="1" baseline="-25000" dirty="0" err="1">
                <a:latin typeface="Times New Roman" panose="02020603050405020304" pitchFamily="18" charset="0"/>
                <a:cs typeface="Times New Roman" panose="02020603050405020304" pitchFamily="18" charset="0"/>
              </a:rPr>
              <a:t>b</a:t>
            </a:r>
            <a:endParaRPr lang="en-US" b="1" baseline="-25000" dirty="0">
              <a:latin typeface="Times New Roman" panose="02020603050405020304" pitchFamily="18" charset="0"/>
              <a:cs typeface="Times New Roman" panose="02020603050405020304" pitchFamily="18" charset="0"/>
            </a:endParaRPr>
          </a:p>
        </p:txBody>
      </p:sp>
      <p:sp>
        <p:nvSpPr>
          <p:cNvPr id="145" name="Rectangle 144">
            <a:extLst>
              <a:ext uri="{FF2B5EF4-FFF2-40B4-BE49-F238E27FC236}">
                <a16:creationId xmlns:a16="http://schemas.microsoft.com/office/drawing/2014/main" id="{B06F4E44-4524-4A43-B67E-3D25AB6F2FE5}"/>
              </a:ext>
            </a:extLst>
          </p:cNvPr>
          <p:cNvSpPr/>
          <p:nvPr/>
        </p:nvSpPr>
        <p:spPr>
          <a:xfrm>
            <a:off x="683173" y="3271379"/>
            <a:ext cx="8145518" cy="369332"/>
          </a:xfrm>
          <a:prstGeom prst="rect">
            <a:avLst/>
          </a:prstGeom>
        </p:spPr>
        <p:txBody>
          <a:bodyPr wrap="square">
            <a:spAutoFit/>
          </a:bodyPr>
          <a:lstStyle/>
          <a:p>
            <a:pPr marL="285750" indent="-285750">
              <a:buFont typeface="Wingdings" panose="05000000000000000000" pitchFamily="2" charset="2"/>
              <a:buChar char="q"/>
            </a:pPr>
            <a:r>
              <a:rPr lang="en-US" b="1" dirty="0" err="1">
                <a:latin typeface="Times New Roman" panose="02020603050405020304" pitchFamily="18" charset="0"/>
                <a:cs typeface="Times New Roman" panose="02020603050405020304" pitchFamily="18" charset="0"/>
              </a:rPr>
              <a:t>Propriétés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élastiques</a:t>
            </a:r>
            <a:r>
              <a:rPr lang="en-US" b="1" dirty="0">
                <a:latin typeface="Times New Roman" panose="02020603050405020304" pitchFamily="18" charset="0"/>
                <a:cs typeface="Times New Roman" panose="02020603050405020304" pitchFamily="18" charset="0"/>
              </a:rPr>
              <a:t> du </a:t>
            </a:r>
            <a:r>
              <a:rPr lang="en-US" b="1" dirty="0" err="1">
                <a:solidFill>
                  <a:srgbClr val="0000FF"/>
                </a:solidFill>
                <a:latin typeface="Times New Roman" panose="02020603050405020304" pitchFamily="18" charset="0"/>
                <a:cs typeface="Times New Roman" panose="02020603050405020304" pitchFamily="18" charset="0"/>
              </a:rPr>
              <a:t>directeur</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secondaire</a:t>
            </a:r>
            <a:r>
              <a:rPr lang="en-US" b="1" dirty="0">
                <a:solidFill>
                  <a:srgbClr val="0000FF"/>
                </a:solidFill>
                <a:latin typeface="Times New Roman" panose="02020603050405020304" pitchFamily="18" charset="0"/>
                <a:cs typeface="Times New Roman" panose="02020603050405020304" pitchFamily="18" charset="0"/>
              </a:rPr>
              <a:t> m</a:t>
            </a:r>
            <a:r>
              <a:rPr lang="en-US" b="1" dirty="0">
                <a:latin typeface="Times New Roman" panose="02020603050405020304" pitchFamily="18" charset="0"/>
                <a:cs typeface="Times New Roman" panose="02020603050405020304" pitchFamily="18" charset="0"/>
              </a:rPr>
              <a:t> de </a:t>
            </a:r>
            <a:r>
              <a:rPr lang="en-US" b="1" dirty="0" err="1">
                <a:latin typeface="Times New Roman" panose="02020603050405020304" pitchFamily="18" charset="0"/>
                <a:cs typeface="Times New Roman" panose="02020603050405020304" pitchFamily="18" charset="0"/>
              </a:rPr>
              <a:t>SmA</a:t>
            </a:r>
            <a:r>
              <a:rPr lang="en-US" b="1" baseline="-25000" dirty="0" err="1">
                <a:latin typeface="Times New Roman" panose="02020603050405020304" pitchFamily="18" charset="0"/>
                <a:cs typeface="Times New Roman" panose="02020603050405020304" pitchFamily="18" charset="0"/>
              </a:rPr>
              <a:t>b</a:t>
            </a:r>
            <a:r>
              <a:rPr lang="en-US" b="1" dirty="0">
                <a:latin typeface="Times New Roman" panose="02020603050405020304" pitchFamily="18" charset="0"/>
                <a:cs typeface="Times New Roman" panose="02020603050405020304" pitchFamily="18" charset="0"/>
              </a:rPr>
              <a:t> analogues </a:t>
            </a:r>
            <a:r>
              <a:rPr lang="en-US" b="1" dirty="0" err="1">
                <a:latin typeface="Times New Roman" panose="02020603050405020304" pitchFamily="18" charset="0"/>
                <a:cs typeface="Times New Roman" panose="02020603050405020304" pitchFamily="18" charset="0"/>
              </a:rPr>
              <a:t>celles</a:t>
            </a:r>
            <a:r>
              <a:rPr lang="en-US" b="1" dirty="0">
                <a:latin typeface="Times New Roman" panose="02020603050405020304" pitchFamily="18" charset="0"/>
                <a:cs typeface="Times New Roman" panose="02020603050405020304" pitchFamily="18" charset="0"/>
              </a:rPr>
              <a:t> du N </a:t>
            </a:r>
          </a:p>
        </p:txBody>
      </p:sp>
      <p:grpSp>
        <p:nvGrpSpPr>
          <p:cNvPr id="147" name="Groupe 146">
            <a:extLst>
              <a:ext uri="{FF2B5EF4-FFF2-40B4-BE49-F238E27FC236}">
                <a16:creationId xmlns:a16="http://schemas.microsoft.com/office/drawing/2014/main" id="{5C8BF76B-3FAE-459F-B0BE-BB9E1BFEEA7B}"/>
              </a:ext>
            </a:extLst>
          </p:cNvPr>
          <p:cNvGrpSpPr/>
          <p:nvPr/>
        </p:nvGrpSpPr>
        <p:grpSpPr>
          <a:xfrm>
            <a:off x="2900329" y="4130568"/>
            <a:ext cx="4887836" cy="1312052"/>
            <a:chOff x="4516885" y="-206186"/>
            <a:chExt cx="9312232" cy="2172730"/>
          </a:xfrm>
        </p:grpSpPr>
        <p:grpSp>
          <p:nvGrpSpPr>
            <p:cNvPr id="148" name="Groupe 147">
              <a:extLst>
                <a:ext uri="{FF2B5EF4-FFF2-40B4-BE49-F238E27FC236}">
                  <a16:creationId xmlns:a16="http://schemas.microsoft.com/office/drawing/2014/main" id="{E2316FE5-55C1-4582-9531-4A156051A775}"/>
                </a:ext>
              </a:extLst>
            </p:cNvPr>
            <p:cNvGrpSpPr/>
            <p:nvPr/>
          </p:nvGrpSpPr>
          <p:grpSpPr>
            <a:xfrm>
              <a:off x="4516885" y="-206186"/>
              <a:ext cx="3584448" cy="1376839"/>
              <a:chOff x="1738061" y="3087899"/>
              <a:chExt cx="7168896" cy="2753678"/>
            </a:xfrm>
          </p:grpSpPr>
          <p:grpSp>
            <p:nvGrpSpPr>
              <p:cNvPr id="158" name="Groupe 157">
                <a:extLst>
                  <a:ext uri="{FF2B5EF4-FFF2-40B4-BE49-F238E27FC236}">
                    <a16:creationId xmlns:a16="http://schemas.microsoft.com/office/drawing/2014/main" id="{CA50D2D4-47BD-4FB4-A889-AE98092114D9}"/>
                  </a:ext>
                </a:extLst>
              </p:cNvPr>
              <p:cNvGrpSpPr/>
              <p:nvPr/>
            </p:nvGrpSpPr>
            <p:grpSpPr>
              <a:xfrm>
                <a:off x="1738061" y="3087899"/>
                <a:ext cx="7168896" cy="2753678"/>
                <a:chOff x="2076317" y="3107698"/>
                <a:chExt cx="7168896" cy="2753678"/>
              </a:xfrm>
            </p:grpSpPr>
            <p:pic>
              <p:nvPicPr>
                <p:cNvPr id="160" name="Graphique 159">
                  <a:extLst>
                    <a:ext uri="{FF2B5EF4-FFF2-40B4-BE49-F238E27FC236}">
                      <a16:creationId xmlns:a16="http://schemas.microsoft.com/office/drawing/2014/main" id="{5750807E-96CB-4620-913C-E489C929EB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076317" y="3107698"/>
                  <a:ext cx="7168896" cy="2753678"/>
                </a:xfrm>
                <a:prstGeom prst="rect">
                  <a:avLst/>
                </a:prstGeom>
              </p:spPr>
            </p:pic>
            <p:cxnSp>
              <p:nvCxnSpPr>
                <p:cNvPr id="161" name="Connecteur droit avec flèche 160">
                  <a:extLst>
                    <a:ext uri="{FF2B5EF4-FFF2-40B4-BE49-F238E27FC236}">
                      <a16:creationId xmlns:a16="http://schemas.microsoft.com/office/drawing/2014/main" id="{799BF129-F689-4693-84C2-11CB5982AD68}"/>
                    </a:ext>
                  </a:extLst>
                </p:cNvPr>
                <p:cNvCxnSpPr>
                  <a:cxnSpLocks/>
                </p:cNvCxnSpPr>
                <p:nvPr/>
              </p:nvCxnSpPr>
              <p:spPr>
                <a:xfrm>
                  <a:off x="2591073" y="5001135"/>
                  <a:ext cx="3960000" cy="557558"/>
                </a:xfrm>
                <a:prstGeom prst="straightConnector1">
                  <a:avLst/>
                </a:prstGeom>
                <a:ln w="44450">
                  <a:solidFill>
                    <a:srgbClr val="000000"/>
                  </a:solidFill>
                  <a:prstDash val="solid"/>
                  <a:headEnd type="stealth" w="lg" len="lg"/>
                  <a:tailEnd type="stealth" w="lg" len="lg"/>
                </a:ln>
                <a:scene3d>
                  <a:camera prst="orthographicFront">
                    <a:rot lat="9000000" lon="174000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159" name="Connecteur droit avec flèche 158">
                <a:extLst>
                  <a:ext uri="{FF2B5EF4-FFF2-40B4-BE49-F238E27FC236}">
                    <a16:creationId xmlns:a16="http://schemas.microsoft.com/office/drawing/2014/main" id="{B4A509B8-B71A-48DB-910A-DE615A582F92}"/>
                  </a:ext>
                </a:extLst>
              </p:cNvPr>
              <p:cNvCxnSpPr>
                <a:cxnSpLocks/>
              </p:cNvCxnSpPr>
              <p:nvPr/>
            </p:nvCxnSpPr>
            <p:spPr>
              <a:xfrm flipV="1">
                <a:off x="6482421" y="4730285"/>
                <a:ext cx="2148814" cy="127068"/>
              </a:xfrm>
              <a:prstGeom prst="straightConnector1">
                <a:avLst/>
              </a:prstGeom>
              <a:ln w="44450">
                <a:solidFill>
                  <a:srgbClr val="0000FF"/>
                </a:solidFill>
                <a:prstDash val="solid"/>
                <a:headEnd type="stealth" w="lg" len="lg"/>
                <a:tailEnd type="stealth" w="lg" len="lg"/>
              </a:ln>
              <a:scene3d>
                <a:camera prst="orthographicFront">
                  <a:rot lat="0" lon="1800000" rev="192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49" name="Groupe 148">
              <a:extLst>
                <a:ext uri="{FF2B5EF4-FFF2-40B4-BE49-F238E27FC236}">
                  <a16:creationId xmlns:a16="http://schemas.microsoft.com/office/drawing/2014/main" id="{B6970CFB-D906-421D-9D2E-70F8B18482C6}"/>
                </a:ext>
              </a:extLst>
            </p:cNvPr>
            <p:cNvGrpSpPr/>
            <p:nvPr/>
          </p:nvGrpSpPr>
          <p:grpSpPr>
            <a:xfrm>
              <a:off x="7300640" y="562689"/>
              <a:ext cx="3657600" cy="661988"/>
              <a:chOff x="1632389" y="5262495"/>
              <a:chExt cx="7315200" cy="1323975"/>
            </a:xfrm>
          </p:grpSpPr>
          <p:grpSp>
            <p:nvGrpSpPr>
              <p:cNvPr id="154" name="Groupe 153">
                <a:extLst>
                  <a:ext uri="{FF2B5EF4-FFF2-40B4-BE49-F238E27FC236}">
                    <a16:creationId xmlns:a16="http://schemas.microsoft.com/office/drawing/2014/main" id="{9702E834-C373-44DD-81C8-F6C96F60ED91}"/>
                  </a:ext>
                </a:extLst>
              </p:cNvPr>
              <p:cNvGrpSpPr/>
              <p:nvPr/>
            </p:nvGrpSpPr>
            <p:grpSpPr>
              <a:xfrm>
                <a:off x="1632389" y="5262495"/>
                <a:ext cx="7315200" cy="1323975"/>
                <a:chOff x="1713580" y="3894799"/>
                <a:chExt cx="7315200" cy="1323975"/>
              </a:xfrm>
            </p:grpSpPr>
            <p:pic>
              <p:nvPicPr>
                <p:cNvPr id="156" name="Graphique 155">
                  <a:extLst>
                    <a:ext uri="{FF2B5EF4-FFF2-40B4-BE49-F238E27FC236}">
                      <a16:creationId xmlns:a16="http://schemas.microsoft.com/office/drawing/2014/main" id="{15B0E72C-6928-4D07-8080-380C4E90250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713580" y="3894799"/>
                  <a:ext cx="7315200" cy="1323975"/>
                </a:xfrm>
                <a:prstGeom prst="rect">
                  <a:avLst/>
                </a:prstGeom>
              </p:spPr>
            </p:pic>
            <p:cxnSp>
              <p:nvCxnSpPr>
                <p:cNvPr id="157" name="Connecteur droit avec flèche 156">
                  <a:extLst>
                    <a:ext uri="{FF2B5EF4-FFF2-40B4-BE49-F238E27FC236}">
                      <a16:creationId xmlns:a16="http://schemas.microsoft.com/office/drawing/2014/main" id="{DC6AC8C3-F2CF-4FDB-A022-3043F432E8BF}"/>
                    </a:ext>
                  </a:extLst>
                </p:cNvPr>
                <p:cNvCxnSpPr>
                  <a:cxnSpLocks/>
                </p:cNvCxnSpPr>
                <p:nvPr/>
              </p:nvCxnSpPr>
              <p:spPr>
                <a:xfrm>
                  <a:off x="2376641" y="4328637"/>
                  <a:ext cx="3456000" cy="546848"/>
                </a:xfrm>
                <a:prstGeom prst="straightConnector1">
                  <a:avLst/>
                </a:prstGeom>
                <a:ln w="44450">
                  <a:solidFill>
                    <a:srgbClr val="000000"/>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155" name="Connecteur droit avec flèche 154">
                <a:extLst>
                  <a:ext uri="{FF2B5EF4-FFF2-40B4-BE49-F238E27FC236}">
                    <a16:creationId xmlns:a16="http://schemas.microsoft.com/office/drawing/2014/main" id="{C8927C71-5E82-4842-B360-C8D571DEEBEA}"/>
                  </a:ext>
                </a:extLst>
              </p:cNvPr>
              <p:cNvCxnSpPr>
                <a:cxnSpLocks/>
              </p:cNvCxnSpPr>
              <p:nvPr/>
            </p:nvCxnSpPr>
            <p:spPr>
              <a:xfrm flipV="1">
                <a:off x="6653597" y="6184866"/>
                <a:ext cx="1806462" cy="99218"/>
              </a:xfrm>
              <a:prstGeom prst="straightConnector1">
                <a:avLst/>
              </a:prstGeom>
              <a:ln w="44450">
                <a:solidFill>
                  <a:srgbClr val="0000FF"/>
                </a:solidFill>
                <a:prstDash val="solid"/>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150" name="Groupe 149">
              <a:extLst>
                <a:ext uri="{FF2B5EF4-FFF2-40B4-BE49-F238E27FC236}">
                  <a16:creationId xmlns:a16="http://schemas.microsoft.com/office/drawing/2014/main" id="{F7974B62-F722-47E5-8D31-9551F8B927EB}"/>
                </a:ext>
              </a:extLst>
            </p:cNvPr>
            <p:cNvGrpSpPr/>
            <p:nvPr/>
          </p:nvGrpSpPr>
          <p:grpSpPr>
            <a:xfrm>
              <a:off x="10244669" y="589705"/>
              <a:ext cx="3584448" cy="1376839"/>
              <a:chOff x="1779029" y="6065387"/>
              <a:chExt cx="7168896" cy="2753678"/>
            </a:xfrm>
          </p:grpSpPr>
          <p:pic>
            <p:nvPicPr>
              <p:cNvPr id="151" name="Graphique 150">
                <a:extLst>
                  <a:ext uri="{FF2B5EF4-FFF2-40B4-BE49-F238E27FC236}">
                    <a16:creationId xmlns:a16="http://schemas.microsoft.com/office/drawing/2014/main" id="{9C6325A3-5ACB-4E4F-865B-7A4F85B2E24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779029" y="6065387"/>
                <a:ext cx="7168896" cy="2753678"/>
              </a:xfrm>
              <a:prstGeom prst="rect">
                <a:avLst/>
              </a:prstGeom>
            </p:spPr>
          </p:pic>
          <p:cxnSp>
            <p:nvCxnSpPr>
              <p:cNvPr id="152" name="Connecteur droit avec flèche 151">
                <a:extLst>
                  <a:ext uri="{FF2B5EF4-FFF2-40B4-BE49-F238E27FC236}">
                    <a16:creationId xmlns:a16="http://schemas.microsoft.com/office/drawing/2014/main" id="{259E13D5-693E-4DA0-AB4F-B16E1ADC989F}"/>
                  </a:ext>
                </a:extLst>
              </p:cNvPr>
              <p:cNvCxnSpPr>
                <a:cxnSpLocks/>
              </p:cNvCxnSpPr>
              <p:nvPr/>
            </p:nvCxnSpPr>
            <p:spPr>
              <a:xfrm flipH="1" flipV="1">
                <a:off x="6722668" y="7695417"/>
                <a:ext cx="1785600" cy="127068"/>
              </a:xfrm>
              <a:prstGeom prst="straightConnector1">
                <a:avLst/>
              </a:prstGeom>
              <a:ln w="44450">
                <a:solidFill>
                  <a:srgbClr val="0000FF"/>
                </a:solidFill>
                <a:prstDash val="solid"/>
                <a:headEnd type="stealth" w="lg" len="lg"/>
                <a:tailEnd type="stealth" w="lg" len="lg"/>
              </a:ln>
              <a:scene3d>
                <a:camera prst="orthographicFront">
                  <a:rot lat="0" lon="0" rev="912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3" name="Connecteur droit avec flèche 152">
                <a:extLst>
                  <a:ext uri="{FF2B5EF4-FFF2-40B4-BE49-F238E27FC236}">
                    <a16:creationId xmlns:a16="http://schemas.microsoft.com/office/drawing/2014/main" id="{4F13AB9C-D6FF-49E3-9131-35C2265690C2}"/>
                  </a:ext>
                </a:extLst>
              </p:cNvPr>
              <p:cNvCxnSpPr>
                <a:cxnSpLocks/>
              </p:cNvCxnSpPr>
              <p:nvPr/>
            </p:nvCxnSpPr>
            <p:spPr>
              <a:xfrm rot="120000">
                <a:off x="2553663" y="6507705"/>
                <a:ext cx="3485120" cy="514620"/>
              </a:xfrm>
              <a:prstGeom prst="straightConnector1">
                <a:avLst/>
              </a:prstGeom>
              <a:ln w="44450">
                <a:solidFill>
                  <a:srgbClr val="000000"/>
                </a:solidFill>
                <a:prstDash val="solid"/>
                <a:headEnd type="stealth" w="lg" len="lg"/>
                <a:tailEnd type="stealth" w="lg" len="lg"/>
              </a:ln>
              <a:scene3d>
                <a:camera prst="orthographicFront">
                  <a:rot lat="2400000" lon="0" rev="0"/>
                </a:camera>
                <a:lightRig rig="threePt" dir="t"/>
              </a:scene3d>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1492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9C4C679-C6F8-4F30-B399-583A57DA8854}"/>
              </a:ext>
            </a:extLst>
          </p:cNvPr>
          <p:cNvSpPr txBox="1"/>
          <p:nvPr/>
        </p:nvSpPr>
        <p:spPr>
          <a:xfrm>
            <a:off x="4928938" y="296976"/>
            <a:ext cx="2348162"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Remerciements</a:t>
            </a:r>
          </a:p>
        </p:txBody>
      </p:sp>
      <p:sp>
        <p:nvSpPr>
          <p:cNvPr id="3" name="Espace réservé du numéro de diapositive 6">
            <a:extLst>
              <a:ext uri="{FF2B5EF4-FFF2-40B4-BE49-F238E27FC236}">
                <a16:creationId xmlns:a16="http://schemas.microsoft.com/office/drawing/2014/main" id="{FB159BC9-23F7-4341-BB81-67BF5EBC8C6B}"/>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17</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E5A776A8-BE14-46D5-91AE-7EC6659E1F1F}"/>
              </a:ext>
            </a:extLst>
          </p:cNvPr>
          <p:cNvSpPr/>
          <p:nvPr/>
        </p:nvSpPr>
        <p:spPr>
          <a:xfrm>
            <a:off x="7969804" y="5165501"/>
            <a:ext cx="2153154" cy="646331"/>
          </a:xfrm>
          <a:prstGeom prst="rect">
            <a:avLst/>
          </a:prstGeom>
        </p:spPr>
        <p:txBody>
          <a:bodyPr wrap="none">
            <a:spAutoFit/>
          </a:bodyPr>
          <a:lstStyle/>
          <a:p>
            <a:r>
              <a:rPr lang="fr-FR" b="1" kern="0" dirty="0">
                <a:solidFill>
                  <a:schemeClr val="tx1">
                    <a:lumMod val="75000"/>
                    <a:lumOff val="25000"/>
                  </a:schemeClr>
                </a:solidFill>
                <a:latin typeface="Times New Roman" panose="02020603050405020304" pitchFamily="18" charset="0"/>
                <a:cs typeface="Times New Roman" panose="02020603050405020304" pitchFamily="18" charset="0"/>
              </a:rPr>
              <a:t>Christophe BLANC</a:t>
            </a:r>
          </a:p>
          <a:p>
            <a:r>
              <a:rPr lang="fr-FR" b="1" kern="0" dirty="0">
                <a:solidFill>
                  <a:schemeClr val="tx1">
                    <a:lumMod val="75000"/>
                    <a:lumOff val="25000"/>
                  </a:schemeClr>
                </a:solidFill>
                <a:latin typeface="Times New Roman" panose="02020603050405020304" pitchFamily="18" charset="0"/>
                <a:cs typeface="Times New Roman" panose="02020603050405020304" pitchFamily="18" charset="0"/>
              </a:rPr>
              <a:t>Maurizio NOBILI</a:t>
            </a:r>
            <a:endParaRPr lang="fr-FR" dirty="0"/>
          </a:p>
        </p:txBody>
      </p:sp>
      <p:sp>
        <p:nvSpPr>
          <p:cNvPr id="6" name="Rectangle 5">
            <a:extLst>
              <a:ext uri="{FF2B5EF4-FFF2-40B4-BE49-F238E27FC236}">
                <a16:creationId xmlns:a16="http://schemas.microsoft.com/office/drawing/2014/main" id="{5B59F138-281B-4D52-A5A5-AAD51D6792D7}"/>
              </a:ext>
            </a:extLst>
          </p:cNvPr>
          <p:cNvSpPr/>
          <p:nvPr/>
        </p:nvSpPr>
        <p:spPr>
          <a:xfrm>
            <a:off x="4124325" y="2242979"/>
            <a:ext cx="2457450" cy="64633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Patrick DAVIDSON</a:t>
            </a:r>
          </a:p>
          <a:p>
            <a:r>
              <a:rPr lang="en-US" b="1" dirty="0">
                <a:latin typeface="Times New Roman" panose="02020603050405020304" pitchFamily="18" charset="0"/>
                <a:ea typeface="Times New Roman" panose="02020603050405020304" pitchFamily="18" charset="0"/>
                <a:cs typeface="Times New Roman" panose="02020603050405020304" pitchFamily="18" charset="0"/>
              </a:rPr>
              <a:t>Ivan DOZOV</a:t>
            </a:r>
          </a:p>
        </p:txBody>
      </p:sp>
      <p:sp>
        <p:nvSpPr>
          <p:cNvPr id="7" name="Rectangle 6">
            <a:extLst>
              <a:ext uri="{FF2B5EF4-FFF2-40B4-BE49-F238E27FC236}">
                <a16:creationId xmlns:a16="http://schemas.microsoft.com/office/drawing/2014/main" id="{DF3F194D-C5EB-406E-BF19-5C79E38EB68C}"/>
              </a:ext>
            </a:extLst>
          </p:cNvPr>
          <p:cNvSpPr/>
          <p:nvPr/>
        </p:nvSpPr>
        <p:spPr>
          <a:xfrm>
            <a:off x="9155576" y="3569863"/>
            <a:ext cx="2550698" cy="923330"/>
          </a:xfrm>
          <a:prstGeom prst="rect">
            <a:avLst/>
          </a:prstGeom>
        </p:spPr>
        <p:txBody>
          <a:bodyPr wrap="none">
            <a:spAutoFit/>
          </a:bodyPr>
          <a:lstStyle/>
          <a:p>
            <a:r>
              <a:rPr lang="en-US" b="1" dirty="0" err="1">
                <a:latin typeface="Times New Roman" panose="02020603050405020304" pitchFamily="18" charset="0"/>
                <a:ea typeface="Times New Roman" panose="02020603050405020304" pitchFamily="18" charset="0"/>
                <a:cs typeface="Times New Roman" panose="02020603050405020304" pitchFamily="18" charset="0"/>
              </a:rPr>
              <a:t>Anamarija</a:t>
            </a:r>
            <a:r>
              <a:rPr lang="en-US" b="1" dirty="0">
                <a:latin typeface="Times New Roman" panose="02020603050405020304" pitchFamily="18" charset="0"/>
                <a:ea typeface="Times New Roman" panose="02020603050405020304" pitchFamily="18" charset="0"/>
                <a:cs typeface="Times New Roman" panose="02020603050405020304" pitchFamily="18" charset="0"/>
              </a:rPr>
              <a:t> KNEZEVIC</a:t>
            </a:r>
          </a:p>
          <a:p>
            <a:r>
              <a:rPr lang="en-US" b="1" dirty="0">
                <a:latin typeface="Times New Roman" panose="02020603050405020304" pitchFamily="18" charset="0"/>
                <a:ea typeface="Times New Roman" panose="02020603050405020304" pitchFamily="18" charset="0"/>
                <a:cs typeface="Times New Roman" panose="02020603050405020304" pitchFamily="18" charset="0"/>
              </a:rPr>
              <a:t>Irena DOKLI</a:t>
            </a:r>
          </a:p>
          <a:p>
            <a:r>
              <a:rPr lang="en-US" b="1" dirty="0">
                <a:latin typeface="Times New Roman" panose="02020603050405020304" pitchFamily="18" charset="0"/>
                <a:ea typeface="Times New Roman" panose="02020603050405020304" pitchFamily="18" charset="0"/>
                <a:cs typeface="Times New Roman" panose="02020603050405020304" pitchFamily="18" charset="0"/>
              </a:rPr>
              <a:t>Andreja LESAC</a:t>
            </a:r>
            <a:endParaRPr lang="fr-FR" dirty="0"/>
          </a:p>
        </p:txBody>
      </p:sp>
      <p:pic>
        <p:nvPicPr>
          <p:cNvPr id="8" name="Image 7">
            <a:extLst>
              <a:ext uri="{FF2B5EF4-FFF2-40B4-BE49-F238E27FC236}">
                <a16:creationId xmlns:a16="http://schemas.microsoft.com/office/drawing/2014/main" id="{394AB0C2-BEDA-4E17-B787-706D1487E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68" y="2109179"/>
            <a:ext cx="2832568" cy="768934"/>
          </a:xfrm>
          <a:prstGeom prst="rect">
            <a:avLst/>
          </a:prstGeom>
        </p:spPr>
      </p:pic>
      <p:pic>
        <p:nvPicPr>
          <p:cNvPr id="9" name="Image 8">
            <a:extLst>
              <a:ext uri="{FF2B5EF4-FFF2-40B4-BE49-F238E27FC236}">
                <a16:creationId xmlns:a16="http://schemas.microsoft.com/office/drawing/2014/main" id="{3A66DF5F-A869-4CF5-8249-40B7782A7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92" y="3635229"/>
            <a:ext cx="1407355" cy="835416"/>
          </a:xfrm>
          <a:prstGeom prst="rect">
            <a:avLst/>
          </a:prstGeom>
        </p:spPr>
      </p:pic>
      <p:pic>
        <p:nvPicPr>
          <p:cNvPr id="10" name="Image 9">
            <a:extLst>
              <a:ext uri="{FF2B5EF4-FFF2-40B4-BE49-F238E27FC236}">
                <a16:creationId xmlns:a16="http://schemas.microsoft.com/office/drawing/2014/main" id="{336D28DB-E4C6-4098-8C59-95006C3A7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688" y="3506880"/>
            <a:ext cx="1249230" cy="1249228"/>
          </a:xfrm>
          <a:prstGeom prst="rect">
            <a:avLst/>
          </a:prstGeom>
        </p:spPr>
      </p:pic>
      <p:pic>
        <p:nvPicPr>
          <p:cNvPr id="11" name="Image 10">
            <a:extLst>
              <a:ext uri="{FF2B5EF4-FFF2-40B4-BE49-F238E27FC236}">
                <a16:creationId xmlns:a16="http://schemas.microsoft.com/office/drawing/2014/main" id="{A43626D3-FB38-4D50-9C7B-713156EA4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497" y="3576975"/>
            <a:ext cx="1186704" cy="791136"/>
          </a:xfrm>
          <a:prstGeom prst="rect">
            <a:avLst/>
          </a:prstGeom>
        </p:spPr>
      </p:pic>
      <p:pic>
        <p:nvPicPr>
          <p:cNvPr id="12" name="Image 11">
            <a:extLst>
              <a:ext uri="{FF2B5EF4-FFF2-40B4-BE49-F238E27FC236}">
                <a16:creationId xmlns:a16="http://schemas.microsoft.com/office/drawing/2014/main" id="{C81E7BC9-D654-4C8D-90B3-B62009EA0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711" y="2135523"/>
            <a:ext cx="974914" cy="758266"/>
          </a:xfrm>
          <a:prstGeom prst="rect">
            <a:avLst/>
          </a:prstGeom>
        </p:spPr>
      </p:pic>
      <p:sp>
        <p:nvSpPr>
          <p:cNvPr id="13" name="Rectangle 12">
            <a:extLst>
              <a:ext uri="{FF2B5EF4-FFF2-40B4-BE49-F238E27FC236}">
                <a16:creationId xmlns:a16="http://schemas.microsoft.com/office/drawing/2014/main" id="{D9C1ABE9-2E5C-4EC2-8C0A-2A571BFCFDDB}"/>
              </a:ext>
            </a:extLst>
          </p:cNvPr>
          <p:cNvSpPr/>
          <p:nvPr/>
        </p:nvSpPr>
        <p:spPr>
          <a:xfrm>
            <a:off x="8030811" y="2309203"/>
            <a:ext cx="2277098" cy="369332"/>
          </a:xfrm>
          <a:prstGeom prst="rect">
            <a:avLst/>
          </a:prstGeom>
        </p:spPr>
        <p:txBody>
          <a:bodyPr wrap="none">
            <a:spAutoFit/>
          </a:bodyPr>
          <a:lstStyle/>
          <a:p>
            <a:r>
              <a:rPr lang="en-US" b="1" dirty="0" err="1">
                <a:latin typeface="Times New Roman" panose="02020603050405020304" pitchFamily="18" charset="0"/>
                <a:ea typeface="Times New Roman" panose="02020603050405020304" pitchFamily="18" charset="0"/>
                <a:cs typeface="Times New Roman" panose="02020603050405020304" pitchFamily="18" charset="0"/>
              </a:rPr>
              <a:t>Doru</a:t>
            </a:r>
            <a:r>
              <a:rPr lang="en-US" b="1" dirty="0">
                <a:latin typeface="Times New Roman" panose="02020603050405020304" pitchFamily="18" charset="0"/>
                <a:ea typeface="Times New Roman" panose="02020603050405020304" pitchFamily="18" charset="0"/>
                <a:cs typeface="Times New Roman" panose="02020603050405020304" pitchFamily="18" charset="0"/>
              </a:rPr>
              <a:t> CONSTANTIN</a:t>
            </a:r>
          </a:p>
        </p:txBody>
      </p:sp>
      <p:sp>
        <p:nvSpPr>
          <p:cNvPr id="14" name="Rectangle 13">
            <a:extLst>
              <a:ext uri="{FF2B5EF4-FFF2-40B4-BE49-F238E27FC236}">
                <a16:creationId xmlns:a16="http://schemas.microsoft.com/office/drawing/2014/main" id="{6601704E-01D1-4AEF-A21D-26ADF44D1D1D}"/>
              </a:ext>
            </a:extLst>
          </p:cNvPr>
          <p:cNvSpPr/>
          <p:nvPr/>
        </p:nvSpPr>
        <p:spPr>
          <a:xfrm>
            <a:off x="5268446" y="3647077"/>
            <a:ext cx="1895475" cy="369332"/>
          </a:xfrm>
          <a:prstGeom prst="rect">
            <a:avLst/>
          </a:prstGeom>
        </p:spPr>
        <p:txBody>
          <a:bodyPr wrap="square">
            <a:spAutoFit/>
          </a:bodyPr>
          <a:lstStyle/>
          <a:p>
            <a:r>
              <a:rPr lang="en-US" b="1" dirty="0" err="1">
                <a:latin typeface="Times New Roman" panose="02020603050405020304" pitchFamily="18" charset="0"/>
                <a:ea typeface="Times New Roman" panose="02020603050405020304" pitchFamily="18" charset="0"/>
                <a:cs typeface="Times New Roman" panose="02020603050405020304" pitchFamily="18" charset="0"/>
              </a:rPr>
              <a:t>Vassili</a:t>
            </a:r>
            <a:r>
              <a:rPr lang="en-US" b="1" dirty="0">
                <a:latin typeface="Times New Roman" panose="02020603050405020304" pitchFamily="18" charset="0"/>
                <a:ea typeface="Times New Roman" panose="02020603050405020304" pitchFamily="18" charset="0"/>
                <a:cs typeface="Times New Roman" panose="02020603050405020304" pitchFamily="18" charset="0"/>
              </a:rPr>
              <a:t> SERGAN</a:t>
            </a:r>
          </a:p>
        </p:txBody>
      </p:sp>
      <p:sp>
        <p:nvSpPr>
          <p:cNvPr id="15" name="Rectangle 14">
            <a:extLst>
              <a:ext uri="{FF2B5EF4-FFF2-40B4-BE49-F238E27FC236}">
                <a16:creationId xmlns:a16="http://schemas.microsoft.com/office/drawing/2014/main" id="{A080C868-5074-46B1-9CC0-8FE5BA4F728F}"/>
              </a:ext>
            </a:extLst>
          </p:cNvPr>
          <p:cNvSpPr/>
          <p:nvPr/>
        </p:nvSpPr>
        <p:spPr>
          <a:xfrm>
            <a:off x="2122691" y="3779413"/>
            <a:ext cx="2334935"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 Daniel STOENESCU</a:t>
            </a:r>
            <a:endParaRPr lang="fr-FR" b="1" dirty="0"/>
          </a:p>
        </p:txBody>
      </p:sp>
      <p:pic>
        <p:nvPicPr>
          <p:cNvPr id="10244" name="Picture 4" descr="Retour à l'accueil">
            <a:hlinkClick r:id="rId7"/>
            <a:extLst>
              <a:ext uri="{FF2B5EF4-FFF2-40B4-BE49-F238E27FC236}">
                <a16:creationId xmlns:a16="http://schemas.microsoft.com/office/drawing/2014/main" id="{A2AEA561-5997-43C2-86C9-EA2127E2F9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8026" y="1176616"/>
            <a:ext cx="1638300" cy="50409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0842FCBB-2659-4E0C-9F75-EE774737D10C}"/>
              </a:ext>
            </a:extLst>
          </p:cNvPr>
          <p:cNvSpPr txBox="1"/>
          <p:nvPr/>
        </p:nvSpPr>
        <p:spPr>
          <a:xfrm>
            <a:off x="971550" y="1197253"/>
            <a:ext cx="2181226" cy="369332"/>
          </a:xfrm>
          <a:prstGeom prst="rect">
            <a:avLst/>
          </a:prstGeom>
          <a:noFill/>
        </p:spPr>
        <p:txBody>
          <a:bodyPr wrap="square" rtlCol="0">
            <a:spAutoFit/>
          </a:bodyPr>
          <a:lstStyle/>
          <a:p>
            <a:r>
              <a:rPr lang="fr-FR" b="1" dirty="0">
                <a:solidFill>
                  <a:srgbClr val="0000FF"/>
                </a:solidFill>
                <a:latin typeface="Times New Roman" panose="02020603050405020304" pitchFamily="18" charset="0"/>
                <a:cs typeface="Times New Roman" panose="02020603050405020304" pitchFamily="18" charset="0"/>
              </a:rPr>
              <a:t>ANR-15-CE24-0012</a:t>
            </a:r>
          </a:p>
        </p:txBody>
      </p:sp>
      <p:pic>
        <p:nvPicPr>
          <p:cNvPr id="21" name="Image 20">
            <a:extLst>
              <a:ext uri="{FF2B5EF4-FFF2-40B4-BE49-F238E27FC236}">
                <a16:creationId xmlns:a16="http://schemas.microsoft.com/office/drawing/2014/main" id="{83EE5D30-E6AF-4931-842F-4748678D4E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4831" y="5063216"/>
            <a:ext cx="1164940" cy="912536"/>
          </a:xfrm>
          <a:prstGeom prst="rect">
            <a:avLst/>
          </a:prstGeom>
        </p:spPr>
      </p:pic>
      <p:sp>
        <p:nvSpPr>
          <p:cNvPr id="18" name="ZoneTexte 17">
            <a:extLst>
              <a:ext uri="{FF2B5EF4-FFF2-40B4-BE49-F238E27FC236}">
                <a16:creationId xmlns:a16="http://schemas.microsoft.com/office/drawing/2014/main" id="{F41DF7A3-F6D5-45BE-AAEF-B721557C645B}"/>
              </a:ext>
            </a:extLst>
          </p:cNvPr>
          <p:cNvSpPr txBox="1"/>
          <p:nvPr/>
        </p:nvSpPr>
        <p:spPr>
          <a:xfrm>
            <a:off x="2819401" y="5275426"/>
            <a:ext cx="2647950" cy="369332"/>
          </a:xfrm>
          <a:prstGeom prst="rect">
            <a:avLst/>
          </a:prstGeom>
          <a:noFill/>
        </p:spPr>
        <p:txBody>
          <a:bodyPr wrap="square" rtlCol="0">
            <a:spAutoFit/>
          </a:bodyPr>
          <a:lstStyle/>
          <a:p>
            <a:r>
              <a:rPr lang="fr-FR" b="1" dirty="0">
                <a:latin typeface="Times New Roman" panose="02020603050405020304" pitchFamily="18" charset="0"/>
                <a:cs typeface="Times New Roman" panose="02020603050405020304" pitchFamily="18" charset="0"/>
              </a:rPr>
              <a:t>Geoffrey LUCKHURST</a:t>
            </a:r>
          </a:p>
        </p:txBody>
      </p:sp>
      <p:pic>
        <p:nvPicPr>
          <p:cNvPr id="22" name="Image 21">
            <a:extLst>
              <a:ext uri="{FF2B5EF4-FFF2-40B4-BE49-F238E27FC236}">
                <a16:creationId xmlns:a16="http://schemas.microsoft.com/office/drawing/2014/main" id="{350FB9CA-BD7F-4EDD-B47D-2E20B9628F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505" y="5076819"/>
            <a:ext cx="1734920" cy="867460"/>
          </a:xfrm>
          <a:prstGeom prst="rect">
            <a:avLst/>
          </a:prstGeom>
        </p:spPr>
      </p:pic>
      <p:sp>
        <p:nvSpPr>
          <p:cNvPr id="23" name="Rectangle 22">
            <a:extLst>
              <a:ext uri="{FF2B5EF4-FFF2-40B4-BE49-F238E27FC236}">
                <a16:creationId xmlns:a16="http://schemas.microsoft.com/office/drawing/2014/main" id="{A325CAE7-AC88-4BEB-9C9C-E8CBB2451807}"/>
              </a:ext>
            </a:extLst>
          </p:cNvPr>
          <p:cNvSpPr/>
          <p:nvPr/>
        </p:nvSpPr>
        <p:spPr>
          <a:xfrm>
            <a:off x="5287850" y="3988870"/>
            <a:ext cx="1760097" cy="369332"/>
          </a:xfrm>
          <a:prstGeom prst="rect">
            <a:avLst/>
          </a:prstGeom>
        </p:spPr>
        <p:txBody>
          <a:bodyPr wrap="non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Tania SERGAN</a:t>
            </a:r>
          </a:p>
        </p:txBody>
      </p:sp>
      <p:sp>
        <p:nvSpPr>
          <p:cNvPr id="24" name="ZoneTexte 23">
            <a:extLst>
              <a:ext uri="{FF2B5EF4-FFF2-40B4-BE49-F238E27FC236}">
                <a16:creationId xmlns:a16="http://schemas.microsoft.com/office/drawing/2014/main" id="{57B1BEBB-5661-409F-AFCB-C90A8B6E372F}"/>
              </a:ext>
            </a:extLst>
          </p:cNvPr>
          <p:cNvSpPr txBox="1"/>
          <p:nvPr/>
        </p:nvSpPr>
        <p:spPr>
          <a:xfrm>
            <a:off x="8839201" y="1128990"/>
            <a:ext cx="1809750" cy="646331"/>
          </a:xfrm>
          <a:prstGeom prst="rect">
            <a:avLst/>
          </a:prstGeom>
          <a:noFill/>
        </p:spPr>
        <p:txBody>
          <a:bodyPr wrap="square" rtlCol="0">
            <a:spAutoFit/>
          </a:bodyPr>
          <a:lstStyle/>
          <a:p>
            <a:r>
              <a:rPr lang="fr-FR" b="1" dirty="0">
                <a:solidFill>
                  <a:srgbClr val="0000FF"/>
                </a:solidFill>
                <a:latin typeface="Times New Roman" panose="02020603050405020304" pitchFamily="18" charset="0"/>
                <a:cs typeface="Times New Roman" panose="02020603050405020304" pitchFamily="18" charset="0"/>
              </a:rPr>
              <a:t>PHC COGITO </a:t>
            </a:r>
          </a:p>
          <a:p>
            <a:r>
              <a:rPr lang="fr-FR" b="1" dirty="0">
                <a:solidFill>
                  <a:srgbClr val="0000FF"/>
                </a:solidFill>
                <a:latin typeface="Times New Roman" panose="02020603050405020304" pitchFamily="18" charset="0"/>
                <a:cs typeface="Times New Roman" panose="02020603050405020304" pitchFamily="18" charset="0"/>
              </a:rPr>
              <a:t>IP-2019-04-7978</a:t>
            </a:r>
          </a:p>
        </p:txBody>
      </p:sp>
      <p:pic>
        <p:nvPicPr>
          <p:cNvPr id="27" name="Image 26">
            <a:extLst>
              <a:ext uri="{FF2B5EF4-FFF2-40B4-BE49-F238E27FC236}">
                <a16:creationId xmlns:a16="http://schemas.microsoft.com/office/drawing/2014/main" id="{EC5B8EA0-25A6-48B6-A27F-5C2F3FC7EF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2775" y="1131371"/>
            <a:ext cx="523875" cy="554831"/>
          </a:xfrm>
          <a:prstGeom prst="rect">
            <a:avLst/>
          </a:prstGeom>
        </p:spPr>
      </p:pic>
      <p:sp>
        <p:nvSpPr>
          <p:cNvPr id="25" name="ZoneTexte 24">
            <a:extLst>
              <a:ext uri="{FF2B5EF4-FFF2-40B4-BE49-F238E27FC236}">
                <a16:creationId xmlns:a16="http://schemas.microsoft.com/office/drawing/2014/main" id="{A6365DDE-9811-41A7-B275-68D99F518BF4}"/>
              </a:ext>
            </a:extLst>
          </p:cNvPr>
          <p:cNvSpPr txBox="1"/>
          <p:nvPr/>
        </p:nvSpPr>
        <p:spPr>
          <a:xfrm>
            <a:off x="1093694" y="6219729"/>
            <a:ext cx="2710999"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ANR </a:t>
            </a:r>
            <a:r>
              <a:rPr lang="fr-FR" b="1" dirty="0" err="1">
                <a:solidFill>
                  <a:srgbClr val="0000FF"/>
                </a:solidFill>
                <a:latin typeface="Times New Roman" panose="02020603050405020304" pitchFamily="18" charset="0"/>
                <a:cs typeface="Times New Roman" panose="02020603050405020304" pitchFamily="18" charset="0"/>
              </a:rPr>
              <a:t>aap</a:t>
            </a:r>
            <a:r>
              <a:rPr lang="fr-FR" b="1" dirty="0">
                <a:solidFill>
                  <a:srgbClr val="0000FF"/>
                </a:solidFill>
                <a:latin typeface="Times New Roman" panose="02020603050405020304" pitchFamily="18" charset="0"/>
                <a:cs typeface="Times New Roman" panose="02020603050405020304" pitchFamily="18" charset="0"/>
              </a:rPr>
              <a:t> générique 2023 </a:t>
            </a:r>
          </a:p>
        </p:txBody>
      </p:sp>
      <p:sp>
        <p:nvSpPr>
          <p:cNvPr id="26" name="ZoneTexte 25">
            <a:extLst>
              <a:ext uri="{FF2B5EF4-FFF2-40B4-BE49-F238E27FC236}">
                <a16:creationId xmlns:a16="http://schemas.microsoft.com/office/drawing/2014/main" id="{DEB50009-CE64-449C-A591-78A94E5B1F97}"/>
              </a:ext>
            </a:extLst>
          </p:cNvPr>
          <p:cNvSpPr txBox="1"/>
          <p:nvPr/>
        </p:nvSpPr>
        <p:spPr>
          <a:xfrm>
            <a:off x="5974225" y="6228693"/>
            <a:ext cx="2874505"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Post-doc + PhD disponibles</a:t>
            </a:r>
          </a:p>
        </p:txBody>
      </p:sp>
      <p:pic>
        <p:nvPicPr>
          <p:cNvPr id="28" name="Picture 4" descr="Retour à l'accueil">
            <a:hlinkClick r:id="rId7"/>
            <a:extLst>
              <a:ext uri="{FF2B5EF4-FFF2-40B4-BE49-F238E27FC236}">
                <a16:creationId xmlns:a16="http://schemas.microsoft.com/office/drawing/2014/main" id="{36537EFC-D94E-4FA5-8732-255335FEA2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7297" y="6196851"/>
            <a:ext cx="1638300" cy="50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27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15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42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0C177423-77C4-4199-A7F4-CBBBF1202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035" y="2663077"/>
            <a:ext cx="2028953" cy="2941630"/>
          </a:xfrm>
          <a:prstGeom prst="rect">
            <a:avLst/>
          </a:prstGeom>
        </p:spPr>
      </p:pic>
      <p:sp>
        <p:nvSpPr>
          <p:cNvPr id="33" name="ZoneTexte 32">
            <a:extLst>
              <a:ext uri="{FF2B5EF4-FFF2-40B4-BE49-F238E27FC236}">
                <a16:creationId xmlns:a16="http://schemas.microsoft.com/office/drawing/2014/main" id="{1C50DDD8-A18B-433B-B7E5-BBCEAF0A4723}"/>
              </a:ext>
            </a:extLst>
          </p:cNvPr>
          <p:cNvSpPr txBox="1"/>
          <p:nvPr/>
        </p:nvSpPr>
        <p:spPr>
          <a:xfrm>
            <a:off x="5540753" y="2206772"/>
            <a:ext cx="3119717" cy="666977"/>
          </a:xfrm>
          <a:prstGeom prst="rect">
            <a:avLst/>
          </a:prstGeom>
          <a:noFill/>
        </p:spPr>
        <p:txBody>
          <a:bodyPr wrap="square" rtlCol="0">
            <a:spAutoFit/>
          </a:bodyPr>
          <a:lstStyle/>
          <a:p>
            <a:pPr algn="ctr"/>
            <a:r>
              <a:rPr lang="fr-FR" sz="1867" b="1" dirty="0">
                <a:solidFill>
                  <a:srgbClr val="0000FF"/>
                </a:solidFill>
                <a:latin typeface="Times New Roman" panose="02020603050405020304" pitchFamily="18" charset="0"/>
                <a:cs typeface="Times New Roman" panose="02020603050405020304" pitchFamily="18" charset="0"/>
              </a:rPr>
              <a:t>Nématique Twist-Bend </a:t>
            </a:r>
          </a:p>
          <a:p>
            <a:pPr algn="ctr"/>
            <a:r>
              <a:rPr lang="fr-FR" sz="1867" b="1" dirty="0">
                <a:solidFill>
                  <a:srgbClr val="0000FF"/>
                </a:solidFill>
                <a:latin typeface="Times New Roman" panose="02020603050405020304" pitchFamily="18" charset="0"/>
                <a:cs typeface="Times New Roman" panose="02020603050405020304" pitchFamily="18" charset="0"/>
              </a:rPr>
              <a:t>(N</a:t>
            </a:r>
            <a:r>
              <a:rPr lang="fr-FR" sz="1867" b="1" baseline="-25000" dirty="0">
                <a:solidFill>
                  <a:srgbClr val="0000FF"/>
                </a:solidFill>
                <a:latin typeface="Times New Roman" panose="02020603050405020304" pitchFamily="18" charset="0"/>
                <a:cs typeface="Times New Roman" panose="02020603050405020304" pitchFamily="18" charset="0"/>
              </a:rPr>
              <a:t>TB</a:t>
            </a:r>
            <a:r>
              <a:rPr lang="fr-FR" sz="1867" b="1" dirty="0">
                <a:solidFill>
                  <a:srgbClr val="0000FF"/>
                </a:solidFill>
                <a:latin typeface="Times New Roman" panose="02020603050405020304" pitchFamily="18" charset="0"/>
                <a:cs typeface="Times New Roman" panose="02020603050405020304" pitchFamily="18" charset="0"/>
              </a:rPr>
              <a:t>)</a:t>
            </a:r>
          </a:p>
        </p:txBody>
      </p:sp>
      <p:pic>
        <p:nvPicPr>
          <p:cNvPr id="35" name="Espace réservé du contenu 3">
            <a:extLst>
              <a:ext uri="{FF2B5EF4-FFF2-40B4-BE49-F238E27FC236}">
                <a16:creationId xmlns:a16="http://schemas.microsoft.com/office/drawing/2014/main" id="{B0D254A8-6FBA-451E-AC5C-504E70F72E66}"/>
              </a:ext>
            </a:extLst>
          </p:cNvPr>
          <p:cNvPicPr>
            <a:picLocks noChangeAspect="1"/>
          </p:cNvPicPr>
          <p:nvPr/>
        </p:nvPicPr>
        <p:blipFill rotWithShape="1">
          <a:blip r:embed="rId3"/>
          <a:srcRect l="29995" t="5080" r="49068" b="32195"/>
          <a:stretch/>
        </p:blipFill>
        <p:spPr>
          <a:xfrm>
            <a:off x="9117230" y="2837890"/>
            <a:ext cx="1420224" cy="2527410"/>
          </a:xfrm>
          <a:prstGeom prst="rect">
            <a:avLst/>
          </a:prstGeom>
        </p:spPr>
      </p:pic>
      <p:sp>
        <p:nvSpPr>
          <p:cNvPr id="36" name="ZoneTexte 35">
            <a:extLst>
              <a:ext uri="{FF2B5EF4-FFF2-40B4-BE49-F238E27FC236}">
                <a16:creationId xmlns:a16="http://schemas.microsoft.com/office/drawing/2014/main" id="{862AC1F4-F241-4F73-9012-D78F10446384}"/>
              </a:ext>
            </a:extLst>
          </p:cNvPr>
          <p:cNvSpPr txBox="1"/>
          <p:nvPr/>
        </p:nvSpPr>
        <p:spPr>
          <a:xfrm>
            <a:off x="3833406" y="2215784"/>
            <a:ext cx="1622180" cy="666977"/>
          </a:xfrm>
          <a:prstGeom prst="rect">
            <a:avLst/>
          </a:prstGeom>
          <a:noFill/>
        </p:spPr>
        <p:txBody>
          <a:bodyPr wrap="square" rtlCol="0">
            <a:spAutoFit/>
          </a:bodyPr>
          <a:lstStyle/>
          <a:p>
            <a:pPr algn="ctr"/>
            <a:r>
              <a:rPr lang="fr-FR" sz="1867" b="1" dirty="0">
                <a:solidFill>
                  <a:srgbClr val="0000FF"/>
                </a:solidFill>
                <a:latin typeface="Times New Roman" panose="02020603050405020304" pitchFamily="18" charset="0"/>
                <a:cs typeface="Times New Roman" panose="02020603050405020304" pitchFamily="18" charset="0"/>
              </a:rPr>
              <a:t>Nématique (N)</a:t>
            </a:r>
          </a:p>
        </p:txBody>
      </p:sp>
      <p:sp>
        <p:nvSpPr>
          <p:cNvPr id="37" name="ZoneTexte 36">
            <a:extLst>
              <a:ext uri="{FF2B5EF4-FFF2-40B4-BE49-F238E27FC236}">
                <a16:creationId xmlns:a16="http://schemas.microsoft.com/office/drawing/2014/main" id="{9C1259A4-C671-4653-8A18-F8F6B9846327}"/>
              </a:ext>
            </a:extLst>
          </p:cNvPr>
          <p:cNvSpPr txBox="1"/>
          <p:nvPr/>
        </p:nvSpPr>
        <p:spPr>
          <a:xfrm>
            <a:off x="8550366" y="2208612"/>
            <a:ext cx="2405069" cy="666977"/>
          </a:xfrm>
          <a:prstGeom prst="rect">
            <a:avLst/>
          </a:prstGeom>
          <a:noFill/>
        </p:spPr>
        <p:txBody>
          <a:bodyPr wrap="square" rtlCol="0">
            <a:spAutoFit/>
          </a:bodyPr>
          <a:lstStyle/>
          <a:p>
            <a:pPr algn="ctr"/>
            <a:r>
              <a:rPr lang="en-US" sz="1867" b="1" dirty="0" err="1">
                <a:solidFill>
                  <a:srgbClr val="0000FF"/>
                </a:solidFill>
                <a:latin typeface="Times New Roman" panose="02020603050405020304" pitchFamily="18" charset="0"/>
                <a:cs typeface="Times New Roman" panose="02020603050405020304" pitchFamily="18" charset="0"/>
              </a:rPr>
              <a:t>Smectique</a:t>
            </a:r>
            <a:r>
              <a:rPr lang="en-US" sz="1867" b="1" dirty="0">
                <a:solidFill>
                  <a:srgbClr val="0000FF"/>
                </a:solidFill>
                <a:latin typeface="Times New Roman" panose="02020603050405020304" pitchFamily="18" charset="0"/>
                <a:cs typeface="Times New Roman" panose="02020603050405020304" pitchFamily="18" charset="0"/>
              </a:rPr>
              <a:t> A </a:t>
            </a:r>
          </a:p>
          <a:p>
            <a:pPr algn="ctr"/>
            <a:r>
              <a:rPr lang="en-US" sz="1867" b="1" dirty="0">
                <a:solidFill>
                  <a:srgbClr val="0000FF"/>
                </a:solidFill>
                <a:latin typeface="Times New Roman" panose="02020603050405020304" pitchFamily="18" charset="0"/>
                <a:cs typeface="Times New Roman" panose="02020603050405020304" pitchFamily="18" charset="0"/>
              </a:rPr>
              <a:t>(SmA)</a:t>
            </a:r>
            <a:r>
              <a:rPr lang="en-US" sz="1867" b="1" dirty="0">
                <a:solidFill>
                  <a:srgbClr val="00B0F0"/>
                </a:solidFill>
              </a:rPr>
              <a:t> </a:t>
            </a:r>
            <a:endParaRPr lang="fr-FR" sz="1867" b="1" dirty="0">
              <a:solidFill>
                <a:srgbClr val="00B0F0"/>
              </a:solidFill>
            </a:endParaRPr>
          </a:p>
        </p:txBody>
      </p:sp>
      <p:sp>
        <p:nvSpPr>
          <p:cNvPr id="38" name="ZoneTexte 37">
            <a:extLst>
              <a:ext uri="{FF2B5EF4-FFF2-40B4-BE49-F238E27FC236}">
                <a16:creationId xmlns:a16="http://schemas.microsoft.com/office/drawing/2014/main" id="{8B5841CC-5ED1-425C-84F9-6329A1E47DF1}"/>
              </a:ext>
            </a:extLst>
          </p:cNvPr>
          <p:cNvSpPr txBox="1"/>
          <p:nvPr/>
        </p:nvSpPr>
        <p:spPr>
          <a:xfrm>
            <a:off x="1636470" y="2215784"/>
            <a:ext cx="1627215" cy="666977"/>
          </a:xfrm>
          <a:prstGeom prst="rect">
            <a:avLst/>
          </a:prstGeom>
          <a:noFill/>
        </p:spPr>
        <p:txBody>
          <a:bodyPr wrap="square" rtlCol="0">
            <a:spAutoFit/>
          </a:bodyPr>
          <a:lstStyle/>
          <a:p>
            <a:pPr algn="ctr"/>
            <a:r>
              <a:rPr lang="fr-FR" sz="1867" b="1" dirty="0">
                <a:solidFill>
                  <a:srgbClr val="0000FF"/>
                </a:solidFill>
                <a:latin typeface="Times New Roman" panose="02020603050405020304" pitchFamily="18" charset="0"/>
                <a:cs typeface="Times New Roman" panose="02020603050405020304" pitchFamily="18" charset="0"/>
              </a:rPr>
              <a:t> Isotrope</a:t>
            </a:r>
          </a:p>
          <a:p>
            <a:pPr algn="ctr"/>
            <a:r>
              <a:rPr lang="fr-FR" sz="1867" b="1" dirty="0">
                <a:solidFill>
                  <a:srgbClr val="0000FF"/>
                </a:solidFill>
                <a:latin typeface="Times New Roman" panose="02020603050405020304" pitchFamily="18" charset="0"/>
                <a:cs typeface="Times New Roman" panose="02020603050405020304" pitchFamily="18" charset="0"/>
              </a:rPr>
              <a:t>(I) </a:t>
            </a:r>
          </a:p>
        </p:txBody>
      </p:sp>
      <p:sp>
        <p:nvSpPr>
          <p:cNvPr id="41" name="Rectangle 40">
            <a:extLst>
              <a:ext uri="{FF2B5EF4-FFF2-40B4-BE49-F238E27FC236}">
                <a16:creationId xmlns:a16="http://schemas.microsoft.com/office/drawing/2014/main" id="{BA7360C3-BF20-419B-96B7-0D4B78687D60}"/>
              </a:ext>
            </a:extLst>
          </p:cNvPr>
          <p:cNvSpPr/>
          <p:nvPr/>
        </p:nvSpPr>
        <p:spPr>
          <a:xfrm>
            <a:off x="1447800" y="2161054"/>
            <a:ext cx="9453846" cy="351416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a:extLst>
              <a:ext uri="{FF2B5EF4-FFF2-40B4-BE49-F238E27FC236}">
                <a16:creationId xmlns:a16="http://schemas.microsoft.com/office/drawing/2014/main" id="{AB187979-93F0-4A28-A04C-4BAD3AB145E8}"/>
              </a:ext>
            </a:extLst>
          </p:cNvPr>
          <p:cNvCxnSpPr>
            <a:cxnSpLocks/>
          </p:cNvCxnSpPr>
          <p:nvPr/>
        </p:nvCxnSpPr>
        <p:spPr>
          <a:xfrm>
            <a:off x="3734923" y="2170020"/>
            <a:ext cx="0" cy="349623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935E580-DF24-4542-8CC5-1FC32E999D36}"/>
              </a:ext>
            </a:extLst>
          </p:cNvPr>
          <p:cNvCxnSpPr>
            <a:cxnSpLocks/>
          </p:cNvCxnSpPr>
          <p:nvPr/>
        </p:nvCxnSpPr>
        <p:spPr>
          <a:xfrm>
            <a:off x="5558679" y="2166187"/>
            <a:ext cx="0" cy="350006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C4C6615B-5554-47FB-BD23-E7074BA01BFA}"/>
              </a:ext>
            </a:extLst>
          </p:cNvPr>
          <p:cNvCxnSpPr>
            <a:cxnSpLocks/>
          </p:cNvCxnSpPr>
          <p:nvPr/>
        </p:nvCxnSpPr>
        <p:spPr>
          <a:xfrm>
            <a:off x="8579787" y="2175154"/>
            <a:ext cx="0" cy="3492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379A0346-6035-492F-8795-0FC2324220CA}"/>
              </a:ext>
            </a:extLst>
          </p:cNvPr>
          <p:cNvSpPr txBox="1"/>
          <p:nvPr/>
        </p:nvSpPr>
        <p:spPr>
          <a:xfrm flipH="1">
            <a:off x="4496024" y="537883"/>
            <a:ext cx="3146164"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Différentes phases CL </a:t>
            </a:r>
          </a:p>
        </p:txBody>
      </p:sp>
      <p:sp>
        <p:nvSpPr>
          <p:cNvPr id="48" name="Espace réservé du numéro de diapositive 6">
            <a:extLst>
              <a:ext uri="{FF2B5EF4-FFF2-40B4-BE49-F238E27FC236}">
                <a16:creationId xmlns:a16="http://schemas.microsoft.com/office/drawing/2014/main" id="{4E043E07-EFDE-42B3-8833-F026B077A34C}"/>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2</a:t>
            </a:fld>
            <a:r>
              <a:rPr lang="fr-FR" sz="2000" dirty="0">
                <a:solidFill>
                  <a:srgbClr val="0000FF"/>
                </a:solidFill>
                <a:latin typeface="Times New Roman" panose="02020603050405020304" pitchFamily="18" charset="0"/>
                <a:cs typeface="Times New Roman" panose="02020603050405020304" pitchFamily="18" charset="0"/>
              </a:rPr>
              <a:t>-</a:t>
            </a:r>
          </a:p>
        </p:txBody>
      </p:sp>
      <p:pic>
        <p:nvPicPr>
          <p:cNvPr id="3" name="Image 2">
            <a:extLst>
              <a:ext uri="{FF2B5EF4-FFF2-40B4-BE49-F238E27FC236}">
                <a16:creationId xmlns:a16="http://schemas.microsoft.com/office/drawing/2014/main" id="{99E6D6D0-3D6E-4BC1-A010-96F760060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115" y="3186316"/>
            <a:ext cx="2215585" cy="2171407"/>
          </a:xfrm>
          <a:prstGeom prst="rect">
            <a:avLst/>
          </a:prstGeom>
        </p:spPr>
      </p:pic>
      <p:pic>
        <p:nvPicPr>
          <p:cNvPr id="46" name="Image 45">
            <a:extLst>
              <a:ext uri="{FF2B5EF4-FFF2-40B4-BE49-F238E27FC236}">
                <a16:creationId xmlns:a16="http://schemas.microsoft.com/office/drawing/2014/main" id="{A387A698-C546-4E42-A62F-21494D048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7626" y="3176981"/>
            <a:ext cx="1628774" cy="1987403"/>
          </a:xfrm>
          <a:prstGeom prst="rect">
            <a:avLst/>
          </a:prstGeom>
        </p:spPr>
      </p:pic>
      <p:cxnSp>
        <p:nvCxnSpPr>
          <p:cNvPr id="52" name="Connecteur droit avec flèche 51">
            <a:extLst>
              <a:ext uri="{FF2B5EF4-FFF2-40B4-BE49-F238E27FC236}">
                <a16:creationId xmlns:a16="http://schemas.microsoft.com/office/drawing/2014/main" id="{9B2F9E3E-500F-4B8C-8C96-0B2760538BD1}"/>
              </a:ext>
            </a:extLst>
          </p:cNvPr>
          <p:cNvCxnSpPr/>
          <p:nvPr/>
        </p:nvCxnSpPr>
        <p:spPr>
          <a:xfrm flipV="1">
            <a:off x="4743450" y="3057525"/>
            <a:ext cx="0" cy="79057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3" name="ZoneTexte 52">
            <a:extLst>
              <a:ext uri="{FF2B5EF4-FFF2-40B4-BE49-F238E27FC236}">
                <a16:creationId xmlns:a16="http://schemas.microsoft.com/office/drawing/2014/main" id="{CEA38811-B0F1-44E3-AEB3-D9C4FEA609F1}"/>
              </a:ext>
            </a:extLst>
          </p:cNvPr>
          <p:cNvSpPr txBox="1"/>
          <p:nvPr/>
        </p:nvSpPr>
        <p:spPr>
          <a:xfrm>
            <a:off x="4762500" y="3095625"/>
            <a:ext cx="312906" cy="369332"/>
          </a:xfrm>
          <a:prstGeom prst="rect">
            <a:avLst/>
          </a:prstGeom>
          <a:noFill/>
        </p:spPr>
        <p:txBody>
          <a:bodyPr wrap="none" rtlCol="0">
            <a:spAutoFit/>
          </a:bodyPr>
          <a:lstStyle/>
          <a:p>
            <a:r>
              <a:rPr lang="fr-FR" b="1"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699693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7340877F-86B9-4111-9B9C-3C02BC6B2FDE}"/>
              </a:ext>
            </a:extLst>
          </p:cNvPr>
          <p:cNvGraphicFramePr>
            <a:graphicFrameLocks noChangeAspect="1"/>
          </p:cNvGraphicFramePr>
          <p:nvPr>
            <p:extLst>
              <p:ext uri="{D42A27DB-BD31-4B8C-83A1-F6EECF244321}">
                <p14:modId xmlns:p14="http://schemas.microsoft.com/office/powerpoint/2010/main" val="3736397203"/>
              </p:ext>
            </p:extLst>
          </p:nvPr>
        </p:nvGraphicFramePr>
        <p:xfrm>
          <a:off x="308923" y="2382473"/>
          <a:ext cx="3899552" cy="2758256"/>
        </p:xfrm>
        <a:graphic>
          <a:graphicData uri="http://schemas.openxmlformats.org/presentationml/2006/ole">
            <mc:AlternateContent xmlns:mc="http://schemas.openxmlformats.org/markup-compatibility/2006">
              <mc:Choice xmlns:v="urn:schemas-microsoft-com:vml" Requires="v">
                <p:oleObj spid="_x0000_s6210" name="Graph" r:id="rId3" imgW="4276440" imgH="3023640" progId="Origin50.Graph">
                  <p:embed/>
                </p:oleObj>
              </mc:Choice>
              <mc:Fallback>
                <p:oleObj name="Graph" r:id="rId3" imgW="4276440" imgH="3023640" progId="Origin50.Graph">
                  <p:embed/>
                  <p:pic>
                    <p:nvPicPr>
                      <p:cNvPr id="3075" name="Object 4"/>
                      <p:cNvPicPr>
                        <a:picLocks noChangeAspect="1" noChangeArrowheads="1"/>
                      </p:cNvPicPr>
                      <p:nvPr/>
                    </p:nvPicPr>
                    <p:blipFill>
                      <a:blip r:embed="rId4"/>
                      <a:srcRect/>
                      <a:stretch>
                        <a:fillRect/>
                      </a:stretch>
                    </p:blipFill>
                    <p:spPr bwMode="auto">
                      <a:xfrm>
                        <a:off x="308923" y="2382473"/>
                        <a:ext cx="3899552" cy="2758256"/>
                      </a:xfrm>
                      <a:prstGeom prst="rect">
                        <a:avLst/>
                      </a:prstGeom>
                      <a:noFill/>
                      <a:ln>
                        <a:noFill/>
                      </a:ln>
                      <a:effectLst/>
                      <a:extLst/>
                    </p:spPr>
                  </p:pic>
                </p:oleObj>
              </mc:Fallback>
            </mc:AlternateContent>
          </a:graphicData>
        </a:graphic>
      </p:graphicFrame>
      <p:sp>
        <p:nvSpPr>
          <p:cNvPr id="5" name="ZoneTexte 4">
            <a:extLst>
              <a:ext uri="{FF2B5EF4-FFF2-40B4-BE49-F238E27FC236}">
                <a16:creationId xmlns:a16="http://schemas.microsoft.com/office/drawing/2014/main" id="{25901B33-941D-40DF-95E0-E41F3B6C68D8}"/>
              </a:ext>
            </a:extLst>
          </p:cNvPr>
          <p:cNvSpPr txBox="1"/>
          <p:nvPr/>
        </p:nvSpPr>
        <p:spPr>
          <a:xfrm>
            <a:off x="3227111" y="468323"/>
            <a:ext cx="6348209"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Etude diélectrique dans les phases N et Mx</a:t>
            </a:r>
            <a:endParaRPr lang="fr-FR" sz="2400" b="1" baseline="-25000" dirty="0">
              <a:solidFill>
                <a:srgbClr val="0000FF"/>
              </a:solidFill>
              <a:latin typeface="Times New Roman" panose="02020603050405020304" pitchFamily="18" charset="0"/>
              <a:cs typeface="Times New Roman" panose="02020603050405020304" pitchFamily="18" charset="0"/>
            </a:endParaRPr>
          </a:p>
        </p:txBody>
      </p:sp>
      <p:sp>
        <p:nvSpPr>
          <p:cNvPr id="6" name="Espace réservé du numéro de diapositive 6">
            <a:extLst>
              <a:ext uri="{FF2B5EF4-FFF2-40B4-BE49-F238E27FC236}">
                <a16:creationId xmlns:a16="http://schemas.microsoft.com/office/drawing/2014/main" id="{93260F75-301E-4F7F-836A-B8FC4DBFEF7D}"/>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20</a:t>
            </a:fld>
            <a:r>
              <a:rPr lang="fr-FR" sz="2000" dirty="0">
                <a:solidFill>
                  <a:srgbClr val="0000FF"/>
                </a:solidFill>
                <a:latin typeface="Times New Roman" panose="02020603050405020304" pitchFamily="18" charset="0"/>
                <a:cs typeface="Times New Roman" panose="02020603050405020304" pitchFamily="18" charset="0"/>
              </a:rPr>
              <a:t>-</a:t>
            </a:r>
          </a:p>
        </p:txBody>
      </p:sp>
      <p:pic>
        <p:nvPicPr>
          <p:cNvPr id="10" name="Image 4">
            <a:extLst>
              <a:ext uri="{FF2B5EF4-FFF2-40B4-BE49-F238E27FC236}">
                <a16:creationId xmlns:a16="http://schemas.microsoft.com/office/drawing/2014/main" id="{49979A13-B057-42BC-83D1-1B7F2A7282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8916" y="2088859"/>
            <a:ext cx="3617432" cy="299221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21">
            <a:extLst>
              <a:ext uri="{FF2B5EF4-FFF2-40B4-BE49-F238E27FC236}">
                <a16:creationId xmlns:a16="http://schemas.microsoft.com/office/drawing/2014/main" id="{BC610AAA-1EE1-45AE-A35B-9671282C1A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0039" y="1971414"/>
            <a:ext cx="2661524" cy="314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91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071DB2A1-A873-4D6A-AB07-84C2D2AA9147}"/>
              </a:ext>
            </a:extLst>
          </p:cNvPr>
          <p:cNvGraphicFramePr>
            <a:graphicFrameLocks noChangeAspect="1"/>
          </p:cNvGraphicFramePr>
          <p:nvPr>
            <p:extLst>
              <p:ext uri="{D42A27DB-BD31-4B8C-83A1-F6EECF244321}">
                <p14:modId xmlns:p14="http://schemas.microsoft.com/office/powerpoint/2010/main" val="102393623"/>
              </p:ext>
            </p:extLst>
          </p:nvPr>
        </p:nvGraphicFramePr>
        <p:xfrm>
          <a:off x="2608053" y="1585838"/>
          <a:ext cx="6768860" cy="4759400"/>
        </p:xfrm>
        <a:graphic>
          <a:graphicData uri="http://schemas.openxmlformats.org/presentationml/2006/ole">
            <mc:AlternateContent xmlns:mc="http://schemas.openxmlformats.org/markup-compatibility/2006">
              <mc:Choice xmlns:v="urn:schemas-microsoft-com:vml" Requires="v">
                <p:oleObj spid="_x0000_s7198" name="Graph" r:id="rId3" imgW="4190760" imgH="2938320" progId="Origin50.Graph">
                  <p:embed/>
                </p:oleObj>
              </mc:Choice>
              <mc:Fallback>
                <p:oleObj name="Graph" r:id="rId3" imgW="4190760" imgH="2938320" progId="Origin50.Graph">
                  <p:embed/>
                  <p:pic>
                    <p:nvPicPr>
                      <p:cNvPr id="8196" name="Object 4"/>
                      <p:cNvPicPr>
                        <a:picLocks noChangeAspect="1" noChangeArrowheads="1"/>
                      </p:cNvPicPr>
                      <p:nvPr/>
                    </p:nvPicPr>
                    <p:blipFill>
                      <a:blip r:embed="rId4"/>
                      <a:srcRect/>
                      <a:stretch>
                        <a:fillRect/>
                      </a:stretch>
                    </p:blipFill>
                    <p:spPr bwMode="auto">
                      <a:xfrm>
                        <a:off x="2608053" y="1585838"/>
                        <a:ext cx="6768860" cy="4759400"/>
                      </a:xfrm>
                      <a:prstGeom prst="rect">
                        <a:avLst/>
                      </a:prstGeom>
                      <a:noFill/>
                      <a:extLst/>
                    </p:spPr>
                  </p:pic>
                </p:oleObj>
              </mc:Fallback>
            </mc:AlternateContent>
          </a:graphicData>
        </a:graphic>
      </p:graphicFrame>
    </p:spTree>
    <p:extLst>
      <p:ext uri="{BB962C8B-B14F-4D97-AF65-F5344CB8AC3E}">
        <p14:creationId xmlns:p14="http://schemas.microsoft.com/office/powerpoint/2010/main" val="1692256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a:extLst>
              <a:ext uri="{FF2B5EF4-FFF2-40B4-BE49-F238E27FC236}">
                <a16:creationId xmlns:a16="http://schemas.microsoft.com/office/drawing/2014/main" id="{1347B706-F512-4BB4-AE0C-3A99C6801B46}"/>
              </a:ext>
            </a:extLst>
          </p:cNvPr>
          <p:cNvGraphicFramePr>
            <a:graphicFrameLocks noChangeAspect="1"/>
          </p:cNvGraphicFramePr>
          <p:nvPr>
            <p:extLst>
              <p:ext uri="{D42A27DB-BD31-4B8C-83A1-F6EECF244321}">
                <p14:modId xmlns:p14="http://schemas.microsoft.com/office/powerpoint/2010/main" val="459413537"/>
              </p:ext>
            </p:extLst>
          </p:nvPr>
        </p:nvGraphicFramePr>
        <p:xfrm>
          <a:off x="715817" y="1474076"/>
          <a:ext cx="10760365" cy="4501054"/>
        </p:xfrm>
        <a:graphic>
          <a:graphicData uri="http://schemas.openxmlformats.org/presentationml/2006/ole">
            <mc:AlternateContent xmlns:mc="http://schemas.openxmlformats.org/markup-compatibility/2006">
              <mc:Choice xmlns:v="urn:schemas-microsoft-com:vml" Requires="v">
                <p:oleObj spid="_x0000_s9239" name="Graph" r:id="rId3" imgW="7617600" imgH="3186720" progId="Origin50.Graph">
                  <p:embed/>
                </p:oleObj>
              </mc:Choice>
              <mc:Fallback>
                <p:oleObj name="Graph" r:id="rId3" imgW="7617600" imgH="3186720" progId="Origin50.Graph">
                  <p:embed/>
                  <p:pic>
                    <p:nvPicPr>
                      <p:cNvPr id="3" name="Object 3">
                        <a:extLst>
                          <a:ext uri="{FF2B5EF4-FFF2-40B4-BE49-F238E27FC236}">
                            <a16:creationId xmlns:a16="http://schemas.microsoft.com/office/drawing/2014/main" id="{7B73D818-D950-4621-A574-17C0113A0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17" y="1474076"/>
                        <a:ext cx="10760365" cy="450105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32655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9F155F28-5E83-4EEF-BF45-70764CAE969B}"/>
              </a:ext>
            </a:extLst>
          </p:cNvPr>
          <p:cNvGraphicFramePr>
            <a:graphicFrameLocks noChangeAspect="1"/>
          </p:cNvGraphicFramePr>
          <p:nvPr>
            <p:extLst>
              <p:ext uri="{D42A27DB-BD31-4B8C-83A1-F6EECF244321}">
                <p14:modId xmlns:p14="http://schemas.microsoft.com/office/powerpoint/2010/main" val="2633256584"/>
              </p:ext>
            </p:extLst>
          </p:nvPr>
        </p:nvGraphicFramePr>
        <p:xfrm>
          <a:off x="2189018" y="2318414"/>
          <a:ext cx="7101016" cy="3195159"/>
        </p:xfrm>
        <a:graphic>
          <a:graphicData uri="http://schemas.openxmlformats.org/presentationml/2006/ole">
            <mc:AlternateContent xmlns:mc="http://schemas.openxmlformats.org/markup-compatibility/2006">
              <mc:Choice xmlns:v="urn:schemas-microsoft-com:vml" Requires="v">
                <p:oleObj spid="_x0000_s8221" name="Graph" r:id="rId3" imgW="4279320" imgH="1927440" progId="Origin50.Graph">
                  <p:embed/>
                </p:oleObj>
              </mc:Choice>
              <mc:Fallback>
                <p:oleObj name="Graph" r:id="rId3" imgW="4279320" imgH="1927440" progId="Origin50.Graph">
                  <p:embed/>
                  <p:pic>
                    <p:nvPicPr>
                      <p:cNvPr id="3" name="Object 2">
                        <a:extLst>
                          <a:ext uri="{FF2B5EF4-FFF2-40B4-BE49-F238E27FC236}">
                            <a16:creationId xmlns:a16="http://schemas.microsoft.com/office/drawing/2014/main" id="{27C15584-6812-480D-9CCF-45B9EA071A6A}"/>
                          </a:ext>
                        </a:extLst>
                      </p:cNvPr>
                      <p:cNvPicPr>
                        <a:picLocks noChangeAspect="1" noChangeArrowheads="1"/>
                      </p:cNvPicPr>
                      <p:nvPr/>
                    </p:nvPicPr>
                    <p:blipFill>
                      <a:blip r:embed="rId4"/>
                      <a:srcRect/>
                      <a:stretch>
                        <a:fillRect/>
                      </a:stretch>
                    </p:blipFill>
                    <p:spPr bwMode="auto">
                      <a:xfrm>
                        <a:off x="2189018" y="2318414"/>
                        <a:ext cx="7101016" cy="3195159"/>
                      </a:xfrm>
                      <a:prstGeom prst="rect">
                        <a:avLst/>
                      </a:prstGeom>
                      <a:noFill/>
                      <a:extLst/>
                    </p:spPr>
                  </p:pic>
                </p:oleObj>
              </mc:Fallback>
            </mc:AlternateContent>
          </a:graphicData>
        </a:graphic>
      </p:graphicFrame>
    </p:spTree>
    <p:extLst>
      <p:ext uri="{BB962C8B-B14F-4D97-AF65-F5344CB8AC3E}">
        <p14:creationId xmlns:p14="http://schemas.microsoft.com/office/powerpoint/2010/main" val="2229757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0C5F21E-42FA-44D5-AB31-BEDCCEF055CE}"/>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BD2B831E-D61D-4147-BF50-77F4434D64DF}"/>
              </a:ext>
            </a:extLst>
          </p:cNvPr>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D4B20C5D-6BFB-462C-AFEC-88E849BFE2A4}"/>
              </a:ext>
            </a:extLst>
          </p:cNvPr>
          <p:cNvSpPr>
            <a:spLocks noChangeArrowheads="1"/>
          </p:cNvSpPr>
          <p:nvPr/>
        </p:nvSpPr>
        <p:spPr bwMode="auto">
          <a:xfrm>
            <a:off x="5848176" y="3015865"/>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9" name="Rectangle 4">
            <a:extLst>
              <a:ext uri="{FF2B5EF4-FFF2-40B4-BE49-F238E27FC236}">
                <a16:creationId xmlns:a16="http://schemas.microsoft.com/office/drawing/2014/main" id="{E8B6324E-2540-4AD9-8E03-74603419CF25}"/>
              </a:ext>
            </a:extLst>
          </p:cNvPr>
          <p:cNvSpPr>
            <a:spLocks noChangeArrowheads="1"/>
          </p:cNvSpPr>
          <p:nvPr/>
        </p:nvSpPr>
        <p:spPr bwMode="auto">
          <a:xfrm>
            <a:off x="2047876" y="26625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a:extLst>
              <a:ext uri="{FF2B5EF4-FFF2-40B4-BE49-F238E27FC236}">
                <a16:creationId xmlns:a16="http://schemas.microsoft.com/office/drawing/2014/main" id="{5CA46342-97CE-4670-B2BA-6108D67D7E44}"/>
              </a:ext>
            </a:extLst>
          </p:cNvPr>
          <p:cNvSpPr>
            <a:spLocks noChangeArrowheads="1"/>
          </p:cNvSpPr>
          <p:nvPr/>
        </p:nvSpPr>
        <p:spPr bwMode="auto">
          <a:xfrm>
            <a:off x="6372051" y="5405847"/>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2319" name="Rectangle 300">
            <a:extLst>
              <a:ext uri="{FF2B5EF4-FFF2-40B4-BE49-F238E27FC236}">
                <a16:creationId xmlns:a16="http://schemas.microsoft.com/office/drawing/2014/main" id="{96F90A87-E793-42A2-819B-6D447753E014}"/>
              </a:ext>
            </a:extLst>
          </p:cNvPr>
          <p:cNvSpPr>
            <a:spLocks noChangeArrowheads="1"/>
          </p:cNvSpPr>
          <p:nvPr/>
        </p:nvSpPr>
        <p:spPr bwMode="auto">
          <a:xfrm>
            <a:off x="2171701" y="210093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21" name="Rectangle 302">
            <a:extLst>
              <a:ext uri="{FF2B5EF4-FFF2-40B4-BE49-F238E27FC236}">
                <a16:creationId xmlns:a16="http://schemas.microsoft.com/office/drawing/2014/main" id="{3F82BF7E-57DC-4C98-82CC-0FB8F7088A52}"/>
              </a:ext>
            </a:extLst>
          </p:cNvPr>
          <p:cNvSpPr>
            <a:spLocks noChangeArrowheads="1"/>
          </p:cNvSpPr>
          <p:nvPr/>
        </p:nvSpPr>
        <p:spPr bwMode="auto">
          <a:xfrm>
            <a:off x="6495876" y="5072868"/>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17" name="Titre 1"/>
          <p:cNvSpPr txBox="1">
            <a:spLocks/>
          </p:cNvSpPr>
          <p:nvPr/>
        </p:nvSpPr>
        <p:spPr>
          <a:xfrm>
            <a:off x="3640345" y="288048"/>
            <a:ext cx="6055447" cy="702981"/>
          </a:xfrm>
          <a:prstGeom prst="rect">
            <a:avLst/>
          </a:prstGeom>
          <a:ln w="28575">
            <a:noFill/>
          </a:ln>
        </p:spPr>
        <p:txBody>
          <a:bodyPr vert="horz" lIns="91440" tIns="45720" rIns="91440" bIns="45720" rtlCol="0" anchor="ctr">
            <a:normAutofit fontScale="92500"/>
          </a:bodyPr>
          <a:lstStyle>
            <a:lvl1pPr algn="ctr" defTabSz="914400" rtl="0" eaLnBrk="1" latinLnBrk="0" hangingPunct="1">
              <a:spcBef>
                <a:spcPct val="0"/>
              </a:spcBef>
              <a:buNone/>
              <a:defRPr sz="3200" kern="1200">
                <a:solidFill>
                  <a:schemeClr val="accent1"/>
                </a:solidFill>
                <a:latin typeface="+mj-lt"/>
                <a:ea typeface="+mj-ea"/>
                <a:cs typeface="+mj-cs"/>
              </a:defRPr>
            </a:lvl1pPr>
          </a:lstStyle>
          <a:p>
            <a:r>
              <a:rPr lang="fr-FR" sz="2400" b="1" dirty="0">
                <a:solidFill>
                  <a:srgbClr val="0000FF"/>
                </a:solidFill>
                <a:latin typeface="Times New Roman" panose="02020603050405020304" pitchFamily="18" charset="0"/>
                <a:cs typeface="Times New Roman" panose="02020603050405020304" pitchFamily="18" charset="0"/>
              </a:rPr>
              <a:t>Constantes élastiques de divergence et de flexion</a:t>
            </a:r>
          </a:p>
        </p:txBody>
      </p:sp>
      <p:pic>
        <p:nvPicPr>
          <p:cNvPr id="2346" name="Image 4">
            <a:extLst>
              <a:ext uri="{FF2B5EF4-FFF2-40B4-BE49-F238E27FC236}">
                <a16:creationId xmlns:a16="http://schemas.microsoft.com/office/drawing/2014/main" id="{9C910D16-61B6-4858-86FD-DBB687FBAF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06"/>
          <a:stretch/>
        </p:blipFill>
        <p:spPr bwMode="auto">
          <a:xfrm>
            <a:off x="5436149" y="2033723"/>
            <a:ext cx="4975900" cy="3510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D58F08-9577-44D7-8CEE-2506BC27FFBE}"/>
              </a:ext>
            </a:extLst>
          </p:cNvPr>
          <p:cNvSpPr txBox="1"/>
          <p:nvPr/>
        </p:nvSpPr>
        <p:spPr>
          <a:xfrm>
            <a:off x="7668397" y="1490479"/>
            <a:ext cx="351378"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N</a:t>
            </a:r>
            <a:endParaRPr lang="en-US"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61CADA87-1892-4AC4-A55E-236BD368B8EE}"/>
              </a:ext>
            </a:extLst>
          </p:cNvPr>
          <p:cNvGrpSpPr/>
          <p:nvPr/>
        </p:nvGrpSpPr>
        <p:grpSpPr>
          <a:xfrm>
            <a:off x="1957673" y="1626157"/>
            <a:ext cx="3375478" cy="3911518"/>
            <a:chOff x="5560926" y="1473240"/>
            <a:chExt cx="3375478" cy="3911518"/>
          </a:xfrm>
        </p:grpSpPr>
        <p:pic>
          <p:nvPicPr>
            <p:cNvPr id="2347" name="Image 21">
              <a:extLst>
                <a:ext uri="{FF2B5EF4-FFF2-40B4-BE49-F238E27FC236}">
                  <a16:creationId xmlns:a16="http://schemas.microsoft.com/office/drawing/2014/main" id="{B8D4DFD0-5E4C-4829-AE02-301000440F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59"/>
            <a:stretch/>
          </p:blipFill>
          <p:spPr bwMode="auto">
            <a:xfrm>
              <a:off x="5560926" y="1987935"/>
              <a:ext cx="3375478" cy="33968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F23DAB-9044-499F-8FAF-5C38D53AA089}"/>
                </a:ext>
              </a:extLst>
            </p:cNvPr>
            <p:cNvSpPr txBox="1"/>
            <p:nvPr/>
          </p:nvSpPr>
          <p:spPr>
            <a:xfrm>
              <a:off x="6732240" y="1473240"/>
              <a:ext cx="704039" cy="369332"/>
            </a:xfrm>
            <a:prstGeom prst="rect">
              <a:avLst/>
            </a:prstGeom>
            <a:noFill/>
          </p:spPr>
          <p:txBody>
            <a:bodyPr wrap="none" rtlCol="0">
              <a:spAutoFit/>
            </a:bodyPr>
            <a:lstStyle/>
            <a:p>
              <a:r>
                <a:rPr lang="fr-FR" b="1" dirty="0" err="1">
                  <a:solidFill>
                    <a:srgbClr val="0000FF"/>
                  </a:solidFill>
                </a:rPr>
                <a:t>SmA</a:t>
              </a:r>
              <a:r>
                <a:rPr lang="fr-FR" b="1" baseline="-25000" dirty="0" err="1">
                  <a:solidFill>
                    <a:srgbClr val="0000FF"/>
                  </a:solidFill>
                </a:rPr>
                <a:t>b</a:t>
              </a:r>
              <a:endParaRPr lang="en-US" b="1" dirty="0">
                <a:solidFill>
                  <a:srgbClr val="0000FF"/>
                </a:solidFill>
              </a:endParaRPr>
            </a:p>
          </p:txBody>
        </p:sp>
      </p:grpSp>
    </p:spTree>
    <p:extLst>
      <p:ext uri="{BB962C8B-B14F-4D97-AF65-F5344CB8AC3E}">
        <p14:creationId xmlns:p14="http://schemas.microsoft.com/office/powerpoint/2010/main" val="78827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5094FC1B-D9D2-44ED-8C45-9AF62B85E418}"/>
              </a:ext>
            </a:extLst>
          </p:cNvPr>
          <p:cNvGraphicFramePr>
            <a:graphicFrameLocks noChangeAspect="1"/>
          </p:cNvGraphicFramePr>
          <p:nvPr>
            <p:extLst>
              <p:ext uri="{D42A27DB-BD31-4B8C-83A1-F6EECF244321}">
                <p14:modId xmlns:p14="http://schemas.microsoft.com/office/powerpoint/2010/main" val="3866099711"/>
              </p:ext>
            </p:extLst>
          </p:nvPr>
        </p:nvGraphicFramePr>
        <p:xfrm>
          <a:off x="3358716" y="1831686"/>
          <a:ext cx="5157788" cy="3643313"/>
        </p:xfrm>
        <a:graphic>
          <a:graphicData uri="http://schemas.openxmlformats.org/presentationml/2006/ole">
            <mc:AlternateContent xmlns:mc="http://schemas.openxmlformats.org/markup-compatibility/2006">
              <mc:Choice xmlns:v="urn:schemas-microsoft-com:vml" Requires="v">
                <p:oleObj spid="_x0000_s3137" name="Graph" r:id="rId3" imgW="4276080" imgH="3023280" progId="Origin50.Graph">
                  <p:embed/>
                </p:oleObj>
              </mc:Choice>
              <mc:Fallback>
                <p:oleObj name="Graph" r:id="rId3" imgW="4276080" imgH="3023280" progId="Origin50.Graph">
                  <p:embed/>
                  <p:pic>
                    <p:nvPicPr>
                      <p:cNvPr id="1026" name="Object 2"/>
                      <p:cNvPicPr>
                        <a:picLocks noChangeAspect="1" noChangeArrowheads="1"/>
                      </p:cNvPicPr>
                      <p:nvPr/>
                    </p:nvPicPr>
                    <p:blipFill>
                      <a:blip r:embed="rId4"/>
                      <a:srcRect/>
                      <a:stretch>
                        <a:fillRect/>
                      </a:stretch>
                    </p:blipFill>
                    <p:spPr bwMode="auto">
                      <a:xfrm>
                        <a:off x="3358716" y="1831686"/>
                        <a:ext cx="5157788" cy="3643313"/>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CE10F48F-61BC-4DA9-9515-2137D1736E96}"/>
              </a:ext>
            </a:extLst>
          </p:cNvPr>
          <p:cNvSpPr/>
          <p:nvPr/>
        </p:nvSpPr>
        <p:spPr>
          <a:xfrm>
            <a:off x="2940003" y="240398"/>
            <a:ext cx="5619680" cy="461665"/>
          </a:xfrm>
          <a:prstGeom prst="rect">
            <a:avLst/>
          </a:prstGeom>
        </p:spPr>
        <p:txBody>
          <a:bodyPr wrap="none">
            <a:spAutoFit/>
          </a:bodyPr>
          <a:lstStyle/>
          <a:p>
            <a:r>
              <a:rPr lang="fr-FR" sz="2400" b="1" dirty="0">
                <a:solidFill>
                  <a:srgbClr val="0000FF"/>
                </a:solidFill>
                <a:latin typeface="Times New Roman" panose="02020603050405020304" pitchFamily="18" charset="0"/>
                <a:cs typeface="Times New Roman" panose="02020603050405020304" pitchFamily="18" charset="0"/>
              </a:rPr>
              <a:t>Biréfringence fonction de la température </a:t>
            </a:r>
          </a:p>
        </p:txBody>
      </p:sp>
    </p:spTree>
    <p:extLst>
      <p:ext uri="{BB962C8B-B14F-4D97-AF65-F5344CB8AC3E}">
        <p14:creationId xmlns:p14="http://schemas.microsoft.com/office/powerpoint/2010/main" val="225499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7412" y="179295"/>
            <a:ext cx="3560212" cy="735106"/>
          </a:xfrm>
        </p:spPr>
        <p:txBody>
          <a:bodyPr>
            <a:normAutofit/>
          </a:bodyPr>
          <a:lstStyle/>
          <a:p>
            <a:r>
              <a:rPr lang="fr-FR" sz="2800" b="1" dirty="0">
                <a:solidFill>
                  <a:srgbClr val="0000FF"/>
                </a:solidFill>
                <a:latin typeface="Times New Roman" panose="02020603050405020304" pitchFamily="18" charset="0"/>
                <a:cs typeface="Times New Roman" panose="02020603050405020304" pitchFamily="18" charset="0"/>
              </a:rPr>
              <a:t>Seuil de </a:t>
            </a:r>
            <a:r>
              <a:rPr lang="fr-FR" sz="2800" b="1" dirty="0" err="1">
                <a:solidFill>
                  <a:srgbClr val="0000FF"/>
                </a:solidFill>
                <a:latin typeface="Times New Roman" panose="02020603050405020304" pitchFamily="18" charset="0"/>
                <a:cs typeface="Times New Roman" panose="02020603050405020304" pitchFamily="18" charset="0"/>
              </a:rPr>
              <a:t>Fréedericksz</a:t>
            </a:r>
            <a:endParaRPr lang="fr-FR" sz="2800" b="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80002" y="2762280"/>
                <a:ext cx="285148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r-FR" i="1">
                              <a:solidFill>
                                <a:srgbClr val="FF0000"/>
                              </a:solidFill>
                              <a:latin typeface="Cambria Math" panose="02040503050406030204" pitchFamily="18" charset="0"/>
                            </a:rPr>
                          </m:ctrlPr>
                        </m:sSupPr>
                        <m:e>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𝑈</m:t>
                              </m:r>
                            </m:e>
                            <m:sub>
                              <m:r>
                                <a:rPr lang="en-US" i="1">
                                  <a:solidFill>
                                    <a:srgbClr val="FF0000"/>
                                  </a:solidFill>
                                  <a:latin typeface="Cambria Math" panose="02040503050406030204" pitchFamily="18" charset="0"/>
                                </a:rPr>
                                <m:t>𝑐</m:t>
                              </m:r>
                            </m:sub>
                          </m:sSub>
                        </m:e>
                        <m:sup>
                          <m:r>
                            <a:rPr lang="en-US" i="1">
                              <a:solidFill>
                                <a:srgbClr val="FF0000"/>
                              </a:solidFill>
                              <a:latin typeface="Cambria Math" panose="02040503050406030204" pitchFamily="18" charset="0"/>
                            </a:rPr>
                            <m:t>𝑚</m:t>
                          </m:r>
                        </m:sup>
                      </m:sSup>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𝜋</m:t>
                      </m:r>
                      <m:rad>
                        <m:radPr>
                          <m:degHide m:val="on"/>
                          <m:ctrlPr>
                            <a:rPr lang="fr-FR" i="1">
                              <a:solidFill>
                                <a:srgbClr val="FF0000"/>
                              </a:solidFill>
                              <a:latin typeface="Cambria Math" panose="02040503050406030204" pitchFamily="18" charset="0"/>
                            </a:rPr>
                          </m:ctrlPr>
                        </m:radPr>
                        <m:deg/>
                        <m:e>
                          <m:f>
                            <m:fPr>
                              <m:ctrlPr>
                                <a:rPr lang="fr-FR" i="1">
                                  <a:solidFill>
                                    <a:srgbClr val="FF0000"/>
                                  </a:solidFill>
                                  <a:latin typeface="Cambria Math" panose="02040503050406030204" pitchFamily="18" charset="0"/>
                                </a:rPr>
                              </m:ctrlPr>
                            </m:fPr>
                            <m:num>
                              <m:sSub>
                                <m:sSubPr>
                                  <m:ctrlPr>
                                    <a:rPr lang="fr-FR" i="1">
                                      <a:solidFill>
                                        <a:srgbClr val="FF0000"/>
                                      </a:solidFill>
                                      <a:latin typeface="Cambria Math" panose="02040503050406030204" pitchFamily="18" charset="0"/>
                                    </a:rPr>
                                  </m:ctrlPr>
                                </m:sSubPr>
                                <m:e>
                                  <m:sSup>
                                    <m:sSupPr>
                                      <m:ctrlPr>
                                        <a:rPr lang="fr-FR"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𝐾</m:t>
                                      </m:r>
                                    </m:e>
                                    <m:sup>
                                      <m:r>
                                        <a:rPr lang="en-US" i="1">
                                          <a:solidFill>
                                            <a:srgbClr val="FF0000"/>
                                          </a:solidFill>
                                          <a:latin typeface="Cambria Math" panose="02040503050406030204" pitchFamily="18" charset="0"/>
                                        </a:rPr>
                                        <m:t>𝑚</m:t>
                                      </m:r>
                                    </m:sup>
                                  </m:sSup>
                                </m:e>
                                <m:sub>
                                  <m:r>
                                    <a:rPr lang="en-US" i="1">
                                      <a:solidFill>
                                        <a:srgbClr val="FF0000"/>
                                      </a:solidFill>
                                      <a:latin typeface="Cambria Math" panose="02040503050406030204" pitchFamily="18" charset="0"/>
                                    </a:rPr>
                                    <m:t>11</m:t>
                                  </m:r>
                                </m:sub>
                              </m:sSub>
                            </m:num>
                            <m:den>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𝜀</m:t>
                                  </m:r>
                                </m:e>
                                <m:sub>
                                  <m:r>
                                    <a:rPr lang="en-US" i="1">
                                      <a:solidFill>
                                        <a:srgbClr val="FF0000"/>
                                      </a:solidFill>
                                      <a:latin typeface="Cambria Math" panose="02040503050406030204" pitchFamily="18" charset="0"/>
                                    </a:rPr>
                                    <m:t>0</m:t>
                                  </m:r>
                                </m:sub>
                              </m:sSub>
                              <m:r>
                                <a:rPr lang="en-US" i="1">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𝜀</m:t>
                                  </m:r>
                                </m:e>
                                <m:sub>
                                  <m:r>
                                    <a:rPr lang="en-US" i="1">
                                      <a:solidFill>
                                        <a:srgbClr val="FF0000"/>
                                      </a:solidFill>
                                      <a:latin typeface="Cambria Math" panose="02040503050406030204" pitchFamily="18" charset="0"/>
                                    </a:rPr>
                                    <m:t>𝑚𝑚</m:t>
                                  </m:r>
                                </m:sub>
                              </m:sSub>
                              <m:r>
                                <a:rPr lang="en-US" i="1">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𝜀</m:t>
                                  </m:r>
                                </m:e>
                                <m:sub>
                                  <m:r>
                                    <a:rPr lang="en-US" i="1">
                                      <a:solidFill>
                                        <a:srgbClr val="FF0000"/>
                                      </a:solidFill>
                                      <a:latin typeface="Cambria Math" panose="02040503050406030204" pitchFamily="18" charset="0"/>
                                    </a:rPr>
                                    <m:t>𝑘𝑘</m:t>
                                  </m:r>
                                </m:sub>
                              </m:sSub>
                              <m:r>
                                <a:rPr lang="en-US" i="1">
                                  <a:solidFill>
                                    <a:srgbClr val="FF0000"/>
                                  </a:solidFill>
                                  <a:latin typeface="Cambria Math" panose="02040503050406030204" pitchFamily="18" charset="0"/>
                                </a:rPr>
                                <m:t>)</m:t>
                              </m:r>
                            </m:den>
                          </m:f>
                        </m:e>
                      </m:rad>
                    </m:oMath>
                  </m:oMathPara>
                </a14:m>
                <a:endParaRPr lang="fr-FR" dirty="0"/>
              </a:p>
            </p:txBody>
          </p:sp>
        </mc:Choice>
        <mc:Fallback xmlns="">
          <p:sp>
            <p:nvSpPr>
              <p:cNvPr id="6" name="Rectangle 5"/>
              <p:cNvSpPr>
                <a:spLocks noRot="1" noChangeAspect="1" noMove="1" noResize="1" noEditPoints="1" noAdjustHandles="1" noChangeArrowheads="1" noChangeShapeType="1" noTextEdit="1"/>
              </p:cNvSpPr>
              <p:nvPr/>
            </p:nvSpPr>
            <p:spPr>
              <a:xfrm>
                <a:off x="80002" y="2762280"/>
                <a:ext cx="2851485" cy="910699"/>
              </a:xfrm>
              <a:prstGeom prst="rect">
                <a:avLst/>
              </a:prstGeom>
              <a:blipFill>
                <a:blip r:embed="rId4"/>
                <a:stretch>
                  <a:fillRect/>
                </a:stretch>
              </a:blipFill>
            </p:spPr>
            <p:txBody>
              <a:bodyPr/>
              <a:lstStyle/>
              <a:p>
                <a:r>
                  <a:rPr lang="fr-FR">
                    <a:noFill/>
                  </a:rPr>
                  <a:t> </a:t>
                </a:r>
              </a:p>
            </p:txBody>
          </p:sp>
        </mc:Fallback>
      </mc:AlternateContent>
      <p:graphicFrame>
        <p:nvGraphicFramePr>
          <p:cNvPr id="7" name="Objet 6"/>
          <p:cNvGraphicFramePr>
            <a:graphicFrameLocks noChangeAspect="1"/>
          </p:cNvGraphicFramePr>
          <p:nvPr>
            <p:extLst>
              <p:ext uri="{D42A27DB-BD31-4B8C-83A1-F6EECF244321}">
                <p14:modId xmlns:p14="http://schemas.microsoft.com/office/powerpoint/2010/main" val="229331709"/>
              </p:ext>
            </p:extLst>
          </p:nvPr>
        </p:nvGraphicFramePr>
        <p:xfrm>
          <a:off x="3573369" y="2356411"/>
          <a:ext cx="5384800" cy="3814763"/>
        </p:xfrm>
        <a:graphic>
          <a:graphicData uri="http://schemas.openxmlformats.org/presentationml/2006/ole">
            <mc:AlternateContent xmlns:mc="http://schemas.openxmlformats.org/markup-compatibility/2006">
              <mc:Choice xmlns:v="urn:schemas-microsoft-com:vml" Requires="v">
                <p:oleObj spid="_x0000_s4159" name="Graph" r:id="rId5" imgW="4190760" imgH="2938320" progId="Origin50.Graph">
                  <p:embed/>
                </p:oleObj>
              </mc:Choice>
              <mc:Fallback>
                <p:oleObj name="Graph" r:id="rId5" imgW="4190760" imgH="2938320" progId="Origin50.Graph">
                  <p:embed/>
                  <p:pic>
                    <p:nvPicPr>
                      <p:cNvPr id="7" name="Objet 6"/>
                      <p:cNvPicPr>
                        <a:picLocks noChangeAspect="1" noChangeArrowheads="1"/>
                      </p:cNvPicPr>
                      <p:nvPr/>
                    </p:nvPicPr>
                    <p:blipFill>
                      <a:blip r:embed="rId6"/>
                      <a:srcRect/>
                      <a:stretch>
                        <a:fillRect/>
                      </a:stretch>
                    </p:blipFill>
                    <p:spPr bwMode="auto">
                      <a:xfrm>
                        <a:off x="3573369" y="2356411"/>
                        <a:ext cx="5384800" cy="3814763"/>
                      </a:xfrm>
                      <a:prstGeom prst="rect">
                        <a:avLst/>
                      </a:prstGeom>
                      <a:noFill/>
                      <a:ln>
                        <a:noFill/>
                      </a:ln>
                    </p:spPr>
                  </p:pic>
                </p:oleObj>
              </mc:Fallback>
            </mc:AlternateContent>
          </a:graphicData>
        </a:graphic>
      </p:graphicFrame>
      <p:sp>
        <p:nvSpPr>
          <p:cNvPr id="3" name="Arrow: Down 2">
            <a:extLst>
              <a:ext uri="{FF2B5EF4-FFF2-40B4-BE49-F238E27FC236}">
                <a16:creationId xmlns:a16="http://schemas.microsoft.com/office/drawing/2014/main" id="{81E60894-DA03-42CF-85C1-9B714C69D54E}"/>
              </a:ext>
            </a:extLst>
          </p:cNvPr>
          <p:cNvSpPr/>
          <p:nvPr/>
        </p:nvSpPr>
        <p:spPr>
          <a:xfrm rot="16200000">
            <a:off x="3155556" y="2956665"/>
            <a:ext cx="177682" cy="576064"/>
          </a:xfrm>
          <a:prstGeom prst="downArrow">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6CCB207-95D6-4530-9702-22FEBAF281A6}"/>
              </a:ext>
            </a:extLst>
          </p:cNvPr>
          <p:cNvSpPr/>
          <p:nvPr/>
        </p:nvSpPr>
        <p:spPr>
          <a:xfrm rot="5400000">
            <a:off x="8920430" y="2944857"/>
            <a:ext cx="177682" cy="576064"/>
          </a:xfrm>
          <a:prstGeom prst="down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9350769" y="2738493"/>
                <a:ext cx="230050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r-FR" i="1">
                              <a:latin typeface="Cambria Math" panose="02040503050406030204" pitchFamily="18" charset="0"/>
                            </a:rPr>
                          </m:ctrlPr>
                        </m:sSupPr>
                        <m:e>
                          <m:sSub>
                            <m:sSubPr>
                              <m:ctrlPr>
                                <a:rPr lang="fr-FR"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𝑐</m:t>
                              </m:r>
                            </m:sub>
                          </m:sSub>
                        </m:e>
                        <m:sup>
                          <m:r>
                            <a:rPr lang="en-US" i="1">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𝜋</m:t>
                      </m:r>
                      <m:rad>
                        <m:radPr>
                          <m:degHide m:val="on"/>
                          <m:ctrlPr>
                            <a:rPr lang="fr-FR" i="1">
                              <a:latin typeface="Cambria Math" panose="02040503050406030204" pitchFamily="18" charset="0"/>
                            </a:rPr>
                          </m:ctrlPr>
                        </m:radPr>
                        <m:deg/>
                        <m:e>
                          <m:f>
                            <m:fPr>
                              <m:ctrlPr>
                                <a:rPr lang="fr-FR" i="1">
                                  <a:latin typeface="Cambria Math" panose="02040503050406030204" pitchFamily="18" charset="0"/>
                                </a:rPr>
                              </m:ctrlPr>
                            </m:fPr>
                            <m:num>
                              <m:sSub>
                                <m:sSubPr>
                                  <m:ctrlPr>
                                    <a:rPr lang="fr-FR" i="1">
                                      <a:latin typeface="Cambria Math" panose="02040503050406030204" pitchFamily="18" charset="0"/>
                                    </a:rPr>
                                  </m:ctrlPr>
                                </m:sSubPr>
                                <m:e>
                                  <m:sSup>
                                    <m:sSupPr>
                                      <m:ctrlPr>
                                        <a:rPr lang="fr-FR" i="1">
                                          <a:latin typeface="Cambria Math" panose="02040503050406030204" pitchFamily="18" charset="0"/>
                                        </a:rPr>
                                      </m:ctrlPr>
                                    </m:sSupPr>
                                    <m:e>
                                      <m:r>
                                        <a:rPr lang="en-US" i="1">
                                          <a:latin typeface="Cambria Math" panose="02040503050406030204" pitchFamily="18" charset="0"/>
                                        </a:rPr>
                                        <m:t>𝐾</m:t>
                                      </m:r>
                                    </m:e>
                                    <m:sup>
                                      <m:r>
                                        <a:rPr lang="en-US" i="1">
                                          <a:latin typeface="Cambria Math" panose="02040503050406030204" pitchFamily="18" charset="0"/>
                                        </a:rPr>
                                        <m:t>𝑛</m:t>
                                      </m:r>
                                    </m:sup>
                                  </m:sSup>
                                </m:e>
                                <m:sub>
                                  <m:r>
                                    <a:rPr lang="en-US" i="1">
                                      <a:latin typeface="Cambria Math" panose="02040503050406030204" pitchFamily="18" charset="0"/>
                                    </a:rPr>
                                    <m:t>11</m:t>
                                  </m:r>
                                </m:sub>
                              </m:sSub>
                            </m:num>
                            <m:den>
                              <m:sSub>
                                <m:sSubPr>
                                  <m:ctrlPr>
                                    <a:rPr lang="fr-FR"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0</m:t>
                                  </m:r>
                                </m:sub>
                              </m:sSub>
                              <m:r>
                                <a:rPr lang="en-US" i="1">
                                  <a:latin typeface="Cambria Math" panose="02040503050406030204" pitchFamily="18" charset="0"/>
                                </a:rPr>
                                <m:t>(</m:t>
                              </m:r>
                              <m:sSub>
                                <m:sSubPr>
                                  <m:ctrlPr>
                                    <a:rPr lang="fr-FR"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m:t>
                                  </m:r>
                                </m:sub>
                              </m:sSub>
                              <m:r>
                                <a:rPr lang="en-US" i="1">
                                  <a:latin typeface="Cambria Math" panose="02040503050406030204" pitchFamily="18" charset="0"/>
                                </a:rPr>
                                <m:t>−</m:t>
                              </m:r>
                              <m:sSub>
                                <m:sSubPr>
                                  <m:ctrlPr>
                                    <a:rPr lang="fr-FR"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m:t>
                                  </m:r>
                                </m:sub>
                              </m:sSub>
                              <m:r>
                                <a:rPr lang="en-US" i="1">
                                  <a:latin typeface="Cambria Math" panose="02040503050406030204" pitchFamily="18" charset="0"/>
                                </a:rPr>
                                <m:t>)</m:t>
                              </m:r>
                            </m:den>
                          </m:f>
                        </m:e>
                      </m:rad>
                    </m:oMath>
                  </m:oMathPara>
                </a14:m>
                <a:endParaRPr lang="fr-FR" dirty="0"/>
              </a:p>
            </p:txBody>
          </p:sp>
        </mc:Choice>
        <mc:Fallback xmlns="">
          <p:sp>
            <p:nvSpPr>
              <p:cNvPr id="5" name="Rectangle 4"/>
              <p:cNvSpPr>
                <a:spLocks noRot="1" noChangeAspect="1" noMove="1" noResize="1" noEditPoints="1" noAdjustHandles="1" noChangeArrowheads="1" noChangeShapeType="1" noTextEdit="1"/>
              </p:cNvSpPr>
              <p:nvPr/>
            </p:nvSpPr>
            <p:spPr>
              <a:xfrm>
                <a:off x="9350769" y="2738493"/>
                <a:ext cx="2300502" cy="910699"/>
              </a:xfrm>
              <a:prstGeom prst="rect">
                <a:avLst/>
              </a:prstGeom>
              <a:blipFill>
                <a:blip r:embed="rId7"/>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474724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0C5F21E-42FA-44D5-AB31-BEDCCEF055CE}"/>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a:extLst>
              <a:ext uri="{FF2B5EF4-FFF2-40B4-BE49-F238E27FC236}">
                <a16:creationId xmlns:a16="http://schemas.microsoft.com/office/drawing/2014/main" id="{BD2B831E-D61D-4147-BF50-77F4434D64DF}"/>
              </a:ext>
            </a:extLst>
          </p:cNvPr>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D4B20C5D-6BFB-462C-AFEC-88E849BFE2A4}"/>
              </a:ext>
            </a:extLst>
          </p:cNvPr>
          <p:cNvSpPr>
            <a:spLocks noChangeArrowheads="1"/>
          </p:cNvSpPr>
          <p:nvPr/>
        </p:nvSpPr>
        <p:spPr bwMode="auto">
          <a:xfrm>
            <a:off x="5848176" y="3015865"/>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9" name="Rectangle 4">
            <a:extLst>
              <a:ext uri="{FF2B5EF4-FFF2-40B4-BE49-F238E27FC236}">
                <a16:creationId xmlns:a16="http://schemas.microsoft.com/office/drawing/2014/main" id="{E8B6324E-2540-4AD9-8E03-74603419CF25}"/>
              </a:ext>
            </a:extLst>
          </p:cNvPr>
          <p:cNvSpPr>
            <a:spLocks noChangeArrowheads="1"/>
          </p:cNvSpPr>
          <p:nvPr/>
        </p:nvSpPr>
        <p:spPr bwMode="auto">
          <a:xfrm>
            <a:off x="2047876" y="26625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5">
            <a:extLst>
              <a:ext uri="{FF2B5EF4-FFF2-40B4-BE49-F238E27FC236}">
                <a16:creationId xmlns:a16="http://schemas.microsoft.com/office/drawing/2014/main" id="{5CA46342-97CE-4670-B2BA-6108D67D7E44}"/>
              </a:ext>
            </a:extLst>
          </p:cNvPr>
          <p:cNvSpPr>
            <a:spLocks noChangeArrowheads="1"/>
          </p:cNvSpPr>
          <p:nvPr/>
        </p:nvSpPr>
        <p:spPr bwMode="auto">
          <a:xfrm>
            <a:off x="6372051" y="5405847"/>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2319" name="Rectangle 300">
            <a:extLst>
              <a:ext uri="{FF2B5EF4-FFF2-40B4-BE49-F238E27FC236}">
                <a16:creationId xmlns:a16="http://schemas.microsoft.com/office/drawing/2014/main" id="{96F90A87-E793-42A2-819B-6D447753E014}"/>
              </a:ext>
            </a:extLst>
          </p:cNvPr>
          <p:cNvSpPr>
            <a:spLocks noChangeArrowheads="1"/>
          </p:cNvSpPr>
          <p:nvPr/>
        </p:nvSpPr>
        <p:spPr bwMode="auto">
          <a:xfrm>
            <a:off x="2171701" y="210093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21" name="Rectangle 302">
            <a:extLst>
              <a:ext uri="{FF2B5EF4-FFF2-40B4-BE49-F238E27FC236}">
                <a16:creationId xmlns:a16="http://schemas.microsoft.com/office/drawing/2014/main" id="{3F82BF7E-57DC-4C98-82CC-0FB8F7088A52}"/>
              </a:ext>
            </a:extLst>
          </p:cNvPr>
          <p:cNvSpPr>
            <a:spLocks noChangeArrowheads="1"/>
          </p:cNvSpPr>
          <p:nvPr/>
        </p:nvSpPr>
        <p:spPr bwMode="auto">
          <a:xfrm>
            <a:off x="6495876" y="5072868"/>
            <a:ext cx="4956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pPr>
            <a:r>
              <a:rPr lang="fr-FR" altLang="en-US" sz="1200">
                <a:latin typeface="Times New Roman" panose="02020603050405020304" pitchFamily="18" charset="0"/>
                <a:ea typeface="Calibri" panose="020F0502020204030204" pitchFamily="34" charset="0"/>
                <a:cs typeface="Times New Roman" panose="02020603050405020304" pitchFamily="18" charset="0"/>
              </a:rPr>
              <a:t> </a:t>
            </a:r>
            <a:endParaRPr lang="fr-FR" altLang="en-US">
              <a:latin typeface="Arial" panose="020B0604020202020204" pitchFamily="34" charset="0"/>
            </a:endParaRPr>
          </a:p>
        </p:txBody>
      </p:sp>
      <p:sp>
        <p:nvSpPr>
          <p:cNvPr id="17" name="Titre 1"/>
          <p:cNvSpPr txBox="1">
            <a:spLocks/>
          </p:cNvSpPr>
          <p:nvPr/>
        </p:nvSpPr>
        <p:spPr>
          <a:xfrm>
            <a:off x="3855740" y="135478"/>
            <a:ext cx="4822095" cy="702981"/>
          </a:xfrm>
          <a:prstGeom prst="rect">
            <a:avLst/>
          </a:prstGeom>
          <a:ln w="28575">
            <a:noFill/>
          </a:ln>
        </p:spPr>
        <p:txBody>
          <a:bodyPr vert="horz" lIns="91440" tIns="45720" rIns="91440" bIns="45720" rtlCol="0" anchor="ctr">
            <a:normAutofit/>
          </a:bodyPr>
          <a:lstStyle>
            <a:lvl1pPr algn="ctr" defTabSz="914400" rtl="0" eaLnBrk="1" latinLnBrk="0" hangingPunct="1">
              <a:spcBef>
                <a:spcPct val="0"/>
              </a:spcBef>
              <a:buNone/>
              <a:defRPr sz="3200" kern="1200">
                <a:solidFill>
                  <a:schemeClr val="accent1"/>
                </a:solidFill>
                <a:latin typeface="+mj-lt"/>
                <a:ea typeface="+mj-ea"/>
                <a:cs typeface="+mj-cs"/>
              </a:defRPr>
            </a:lvl1pPr>
          </a:lstStyle>
          <a:p>
            <a:r>
              <a:rPr lang="fr-FR" sz="2400" b="1" dirty="0" err="1">
                <a:solidFill>
                  <a:srgbClr val="0000FF"/>
                </a:solidFill>
                <a:latin typeface="Times New Roman" panose="02020603050405020304" pitchFamily="18" charset="0"/>
                <a:cs typeface="Times New Roman" panose="02020603050405020304" pitchFamily="18" charset="0"/>
              </a:rPr>
              <a:t>Splay</a:t>
            </a:r>
            <a:r>
              <a:rPr lang="fr-FR" sz="2400" b="1" dirty="0">
                <a:solidFill>
                  <a:srgbClr val="0000FF"/>
                </a:solidFill>
                <a:latin typeface="Times New Roman" panose="02020603050405020304" pitchFamily="18" charset="0"/>
                <a:cs typeface="Times New Roman" panose="02020603050405020304" pitchFamily="18" charset="0"/>
              </a:rPr>
              <a:t> and </a:t>
            </a:r>
            <a:r>
              <a:rPr lang="fr-FR" sz="2400" b="1" dirty="0" err="1">
                <a:solidFill>
                  <a:srgbClr val="0000FF"/>
                </a:solidFill>
                <a:latin typeface="Times New Roman" panose="02020603050405020304" pitchFamily="18" charset="0"/>
                <a:cs typeface="Times New Roman" panose="02020603050405020304" pitchFamily="18" charset="0"/>
              </a:rPr>
              <a:t>bend</a:t>
            </a:r>
            <a:r>
              <a:rPr lang="fr-FR" sz="2400" b="1" dirty="0">
                <a:solidFill>
                  <a:srgbClr val="0000FF"/>
                </a:solidFill>
                <a:latin typeface="Times New Roman" panose="02020603050405020304" pitchFamily="18" charset="0"/>
                <a:cs typeface="Times New Roman" panose="02020603050405020304" pitchFamily="18" charset="0"/>
              </a:rPr>
              <a:t> </a:t>
            </a:r>
            <a:r>
              <a:rPr lang="fr-FR" sz="2400" b="1" dirty="0" err="1">
                <a:solidFill>
                  <a:srgbClr val="0000FF"/>
                </a:solidFill>
                <a:latin typeface="Times New Roman" panose="02020603050405020304" pitchFamily="18" charset="0"/>
                <a:cs typeface="Times New Roman" panose="02020603050405020304" pitchFamily="18" charset="0"/>
              </a:rPr>
              <a:t>elastic</a:t>
            </a:r>
            <a:r>
              <a:rPr lang="fr-FR" sz="2400" b="1" dirty="0">
                <a:solidFill>
                  <a:srgbClr val="0000FF"/>
                </a:solidFill>
                <a:latin typeface="Times New Roman" panose="02020603050405020304" pitchFamily="18" charset="0"/>
                <a:cs typeface="Times New Roman" panose="02020603050405020304" pitchFamily="18" charset="0"/>
              </a:rPr>
              <a:t> constants</a:t>
            </a:r>
          </a:p>
        </p:txBody>
      </p:sp>
      <p:pic>
        <p:nvPicPr>
          <p:cNvPr id="2346" name="Image 4">
            <a:extLst>
              <a:ext uri="{FF2B5EF4-FFF2-40B4-BE49-F238E27FC236}">
                <a16:creationId xmlns:a16="http://schemas.microsoft.com/office/drawing/2014/main" id="{9C910D16-61B6-4858-86FD-DBB687FBAF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706"/>
          <a:stretch/>
        </p:blipFill>
        <p:spPr bwMode="auto">
          <a:xfrm>
            <a:off x="5436149" y="2033723"/>
            <a:ext cx="4975900" cy="3510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D58F08-9577-44D7-8CEE-2506BC27FFBE}"/>
              </a:ext>
            </a:extLst>
          </p:cNvPr>
          <p:cNvSpPr txBox="1"/>
          <p:nvPr/>
        </p:nvSpPr>
        <p:spPr>
          <a:xfrm>
            <a:off x="7668397" y="1490479"/>
            <a:ext cx="333746" cy="369332"/>
          </a:xfrm>
          <a:prstGeom prst="rect">
            <a:avLst/>
          </a:prstGeom>
          <a:noFill/>
        </p:spPr>
        <p:txBody>
          <a:bodyPr wrap="none" rtlCol="0">
            <a:spAutoFit/>
          </a:bodyPr>
          <a:lstStyle/>
          <a:p>
            <a:r>
              <a:rPr lang="fr-FR" dirty="0"/>
              <a:t>N</a:t>
            </a:r>
            <a:endParaRPr lang="en-US" dirty="0"/>
          </a:p>
        </p:txBody>
      </p:sp>
      <p:pic>
        <p:nvPicPr>
          <p:cNvPr id="2347" name="Image 21">
            <a:extLst>
              <a:ext uri="{FF2B5EF4-FFF2-40B4-BE49-F238E27FC236}">
                <a16:creationId xmlns:a16="http://schemas.microsoft.com/office/drawing/2014/main" id="{B8D4DFD0-5E4C-4829-AE02-301000440F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59"/>
          <a:stretch/>
        </p:blipFill>
        <p:spPr bwMode="auto">
          <a:xfrm>
            <a:off x="2216466" y="2011456"/>
            <a:ext cx="3375478" cy="33968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F23DAB-9044-499F-8FAF-5C38D53AA089}"/>
              </a:ext>
            </a:extLst>
          </p:cNvPr>
          <p:cNvSpPr txBox="1"/>
          <p:nvPr/>
        </p:nvSpPr>
        <p:spPr>
          <a:xfrm>
            <a:off x="3387780" y="1496761"/>
            <a:ext cx="688009" cy="369332"/>
          </a:xfrm>
          <a:prstGeom prst="rect">
            <a:avLst/>
          </a:prstGeom>
          <a:noFill/>
        </p:spPr>
        <p:txBody>
          <a:bodyPr wrap="none" rtlCol="0">
            <a:spAutoFit/>
          </a:bodyPr>
          <a:lstStyle/>
          <a:p>
            <a:r>
              <a:rPr lang="fr-FR" dirty="0" err="1">
                <a:solidFill>
                  <a:srgbClr val="FF0000"/>
                </a:solidFill>
              </a:rPr>
              <a:t>SmA</a:t>
            </a:r>
            <a:r>
              <a:rPr lang="fr-FR" baseline="-25000" dirty="0" err="1">
                <a:solidFill>
                  <a:srgbClr val="FF0000"/>
                </a:solidFill>
              </a:rPr>
              <a:t>b</a:t>
            </a:r>
            <a:endParaRPr lang="en-US" dirty="0">
              <a:solidFill>
                <a:srgbClr val="FF0000"/>
              </a:solidFill>
            </a:endParaRPr>
          </a:p>
        </p:txBody>
      </p:sp>
      <p:sp>
        <p:nvSpPr>
          <p:cNvPr id="6" name="Footer Placeholder 5">
            <a:extLst>
              <a:ext uri="{FF2B5EF4-FFF2-40B4-BE49-F238E27FC236}">
                <a16:creationId xmlns:a16="http://schemas.microsoft.com/office/drawing/2014/main" id="{A4921F6A-4D9D-46D4-AA21-15AF462D75CB}"/>
              </a:ext>
            </a:extLst>
          </p:cNvPr>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368061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40">
            <a:extLst>
              <a:ext uri="{FF2B5EF4-FFF2-40B4-BE49-F238E27FC236}">
                <a16:creationId xmlns:a16="http://schemas.microsoft.com/office/drawing/2014/main" id="{B879A59F-9F00-4904-BD54-FB9A2E613195}"/>
              </a:ext>
            </a:extLst>
          </p:cNvPr>
          <p:cNvGrpSpPr/>
          <p:nvPr/>
        </p:nvGrpSpPr>
        <p:grpSpPr>
          <a:xfrm>
            <a:off x="1391073" y="1463311"/>
            <a:ext cx="2544433" cy="2624732"/>
            <a:chOff x="7693260" y="1962776"/>
            <a:chExt cx="1646674" cy="1698641"/>
          </a:xfrm>
        </p:grpSpPr>
        <p:grpSp>
          <p:nvGrpSpPr>
            <p:cNvPr id="42" name="Groupe 41">
              <a:extLst>
                <a:ext uri="{FF2B5EF4-FFF2-40B4-BE49-F238E27FC236}">
                  <a16:creationId xmlns:a16="http://schemas.microsoft.com/office/drawing/2014/main" id="{6C413B18-5369-49CF-A2AB-8471CBFC3A80}"/>
                </a:ext>
              </a:extLst>
            </p:cNvPr>
            <p:cNvGrpSpPr/>
            <p:nvPr/>
          </p:nvGrpSpPr>
          <p:grpSpPr>
            <a:xfrm>
              <a:off x="8118266" y="1962776"/>
              <a:ext cx="1221668" cy="1236736"/>
              <a:chOff x="8118266" y="1962776"/>
              <a:chExt cx="1221668" cy="1236736"/>
            </a:xfrm>
          </p:grpSpPr>
          <p:pic>
            <p:nvPicPr>
              <p:cNvPr id="44" name="Graphique 595">
                <a:extLst>
                  <a:ext uri="{FF2B5EF4-FFF2-40B4-BE49-F238E27FC236}">
                    <a16:creationId xmlns:a16="http://schemas.microsoft.com/office/drawing/2014/main" id="{B6A64A27-2688-4F0B-9275-08FF6EB06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6165">
                <a:off x="8253935" y="2001522"/>
                <a:ext cx="523435" cy="1197990"/>
              </a:xfrm>
              <a:prstGeom prst="rect">
                <a:avLst/>
              </a:prstGeom>
            </p:spPr>
          </p:pic>
          <p:grpSp>
            <p:nvGrpSpPr>
              <p:cNvPr id="45" name="Groupe 44">
                <a:extLst>
                  <a:ext uri="{FF2B5EF4-FFF2-40B4-BE49-F238E27FC236}">
                    <a16:creationId xmlns:a16="http://schemas.microsoft.com/office/drawing/2014/main" id="{3186A8C9-2C91-4C85-8841-65BB5D962E64}"/>
                  </a:ext>
                </a:extLst>
              </p:cNvPr>
              <p:cNvGrpSpPr/>
              <p:nvPr/>
            </p:nvGrpSpPr>
            <p:grpSpPr>
              <a:xfrm>
                <a:off x="8118266" y="1962776"/>
                <a:ext cx="1221668" cy="989974"/>
                <a:chOff x="8118266" y="1962776"/>
                <a:chExt cx="1221668" cy="989974"/>
              </a:xfrm>
            </p:grpSpPr>
            <p:grpSp>
              <p:nvGrpSpPr>
                <p:cNvPr id="46" name="Groupe 45">
                  <a:extLst>
                    <a:ext uri="{FF2B5EF4-FFF2-40B4-BE49-F238E27FC236}">
                      <a16:creationId xmlns:a16="http://schemas.microsoft.com/office/drawing/2014/main" id="{A1A66BA6-8E14-48FC-94E4-9D37B10438D4}"/>
                    </a:ext>
                  </a:extLst>
                </p:cNvPr>
                <p:cNvGrpSpPr/>
                <p:nvPr/>
              </p:nvGrpSpPr>
              <p:grpSpPr>
                <a:xfrm>
                  <a:off x="8118266" y="1962776"/>
                  <a:ext cx="1112331" cy="989974"/>
                  <a:chOff x="12637679" y="2698730"/>
                  <a:chExt cx="1112331" cy="963308"/>
                </a:xfrm>
              </p:grpSpPr>
              <p:sp>
                <p:nvSpPr>
                  <p:cNvPr id="48" name="ZoneTexte 651">
                    <a:extLst>
                      <a:ext uri="{FF2B5EF4-FFF2-40B4-BE49-F238E27FC236}">
                        <a16:creationId xmlns:a16="http://schemas.microsoft.com/office/drawing/2014/main" id="{DC8EC145-2A9A-4297-83C8-04FD7DA24863}"/>
                      </a:ext>
                    </a:extLst>
                  </p:cNvPr>
                  <p:cNvSpPr txBox="1"/>
                  <p:nvPr/>
                </p:nvSpPr>
                <p:spPr>
                  <a:xfrm>
                    <a:off x="12799336" y="2873530"/>
                    <a:ext cx="372218" cy="359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a:t>
                    </a:r>
                  </a:p>
                </p:txBody>
              </p:sp>
              <p:cxnSp>
                <p:nvCxnSpPr>
                  <p:cNvPr id="49" name="Connecteur droit avec flèche 48">
                    <a:extLst>
                      <a:ext uri="{FF2B5EF4-FFF2-40B4-BE49-F238E27FC236}">
                        <a16:creationId xmlns:a16="http://schemas.microsoft.com/office/drawing/2014/main" id="{F3DB901C-68BB-481E-BBC9-0E64D222ABCC}"/>
                      </a:ext>
                    </a:extLst>
                  </p:cNvPr>
                  <p:cNvCxnSpPr>
                    <a:cxnSpLocks/>
                  </p:cNvCxnSpPr>
                  <p:nvPr/>
                </p:nvCxnSpPr>
                <p:spPr>
                  <a:xfrm flipV="1">
                    <a:off x="12637679" y="2698730"/>
                    <a:ext cx="1112331" cy="954036"/>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18D79EF6-9A3B-4868-AB22-FA1367F3B18C}"/>
                      </a:ext>
                    </a:extLst>
                  </p:cNvPr>
                  <p:cNvCxnSpPr>
                    <a:cxnSpLocks/>
                  </p:cNvCxnSpPr>
                  <p:nvPr/>
                </p:nvCxnSpPr>
                <p:spPr>
                  <a:xfrm flipV="1">
                    <a:off x="12653059" y="3573482"/>
                    <a:ext cx="1083734" cy="76895"/>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5C93B9B5-FC61-418E-8713-E94F2C5D4F0C}"/>
                      </a:ext>
                    </a:extLst>
                  </p:cNvPr>
                  <p:cNvCxnSpPr>
                    <a:cxnSpLocks/>
                  </p:cNvCxnSpPr>
                  <p:nvPr/>
                </p:nvCxnSpPr>
                <p:spPr>
                  <a:xfrm flipV="1">
                    <a:off x="12641063" y="2994711"/>
                    <a:ext cx="762000" cy="667327"/>
                  </a:xfrm>
                  <a:prstGeom prst="straightConnector1">
                    <a:avLst/>
                  </a:prstGeom>
                  <a:ln w="28575">
                    <a:solidFill>
                      <a:schemeClr val="tx1"/>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sp>
              <p:nvSpPr>
                <p:cNvPr id="47" name="ZoneTexte 46">
                  <a:extLst>
                    <a:ext uri="{FF2B5EF4-FFF2-40B4-BE49-F238E27FC236}">
                      <a16:creationId xmlns:a16="http://schemas.microsoft.com/office/drawing/2014/main" id="{7B954765-7CA9-456A-B773-7D8103F5460D}"/>
                    </a:ext>
                  </a:extLst>
                </p:cNvPr>
                <p:cNvSpPr txBox="1"/>
                <p:nvPr/>
              </p:nvSpPr>
              <p:spPr>
                <a:xfrm>
                  <a:off x="8833729" y="2408606"/>
                  <a:ext cx="50620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latin typeface="Times New Roman" panose="02020603050405020304" pitchFamily="18" charset="0"/>
                      <a:cs typeface="Times New Roman" panose="02020603050405020304" pitchFamily="18" charset="0"/>
                      <a:sym typeface="Symbol" panose="05050102010706020507" pitchFamily="18" charset="2"/>
                    </a:rPr>
                    <a:t>n</a:t>
                  </a:r>
                  <a:endParaRPr lang="fr-FR" sz="2800" baseline="30000" dirty="0">
                    <a:latin typeface="Times New Roman" panose="02020603050405020304" pitchFamily="18" charset="0"/>
                    <a:cs typeface="Times New Roman" panose="02020603050405020304" pitchFamily="18" charset="0"/>
                  </a:endParaRPr>
                </a:p>
              </p:txBody>
            </p:sp>
          </p:grpSp>
        </p:grpSp>
        <p:sp>
          <p:nvSpPr>
            <p:cNvPr id="43" name="Arc 42">
              <a:extLst>
                <a:ext uri="{FF2B5EF4-FFF2-40B4-BE49-F238E27FC236}">
                  <a16:creationId xmlns:a16="http://schemas.microsoft.com/office/drawing/2014/main" id="{9DCA4D00-1E6D-49D3-8EC3-13BF5DD3725B}"/>
                </a:ext>
              </a:extLst>
            </p:cNvPr>
            <p:cNvSpPr/>
            <p:nvPr/>
          </p:nvSpPr>
          <p:spPr>
            <a:xfrm rot="2632964">
              <a:off x="7693260" y="2403539"/>
              <a:ext cx="1224000" cy="1257878"/>
            </a:xfrm>
            <a:prstGeom prst="arc">
              <a:avLst>
                <a:gd name="adj1" fmla="val 15438711"/>
                <a:gd name="adj2" fmla="val 18226493"/>
              </a:avLst>
            </a:prstGeom>
            <a:ln w="28575">
              <a:solidFill>
                <a:schemeClr val="tx1"/>
              </a:solidFill>
              <a:prstDash val="solid"/>
              <a:headEnd type="none" w="med" len="med"/>
              <a:tailEnd type="arrow" w="sm" len="sm"/>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8" name="Espace réservé du numéro de diapositive 6">
            <a:extLst>
              <a:ext uri="{FF2B5EF4-FFF2-40B4-BE49-F238E27FC236}">
                <a16:creationId xmlns:a16="http://schemas.microsoft.com/office/drawing/2014/main" id="{D5BBAAA9-26E0-4803-9B3D-32BD7BC210AE}"/>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28</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C8314CF-7AE8-452E-A326-F2B43B58CF5D}"/>
              </a:ext>
            </a:extLst>
          </p:cNvPr>
          <p:cNvSpPr/>
          <p:nvPr/>
        </p:nvSpPr>
        <p:spPr>
          <a:xfrm>
            <a:off x="3558568" y="177645"/>
            <a:ext cx="3698064" cy="461665"/>
          </a:xfrm>
          <a:prstGeom prst="rect">
            <a:avLst/>
          </a:prstGeom>
        </p:spPr>
        <p:txBody>
          <a:bodyPr wrap="none">
            <a:spAutoFit/>
          </a:bodyPr>
          <a:lstStyle/>
          <a:p>
            <a:r>
              <a:rPr lang="fr-FR" sz="2400" b="1" dirty="0">
                <a:solidFill>
                  <a:srgbClr val="0000FF"/>
                </a:solidFill>
                <a:latin typeface="Times New Roman" panose="02020603050405020304" pitchFamily="18" charset="0"/>
                <a:cs typeface="Times New Roman" panose="02020603050405020304" pitchFamily="18" charset="0"/>
              </a:rPr>
              <a:t>Transition de </a:t>
            </a:r>
            <a:r>
              <a:rPr lang="fr-FR" sz="2400" b="1" dirty="0" err="1">
                <a:solidFill>
                  <a:srgbClr val="0000FF"/>
                </a:solidFill>
                <a:latin typeface="Times New Roman" panose="02020603050405020304" pitchFamily="18" charset="0"/>
                <a:cs typeface="Times New Roman" panose="02020603050405020304" pitchFamily="18" charset="0"/>
              </a:rPr>
              <a:t>Fréedericksz</a:t>
            </a:r>
            <a:endParaRPr lang="fr-FR" sz="24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Object 3">
            <a:extLst>
              <a:ext uri="{FF2B5EF4-FFF2-40B4-BE49-F238E27FC236}">
                <a16:creationId xmlns:a16="http://schemas.microsoft.com/office/drawing/2014/main" id="{9786D2D8-6033-49EC-8B6A-22F411A8C868}"/>
              </a:ext>
            </a:extLst>
          </p:cNvPr>
          <p:cNvGraphicFramePr>
            <a:graphicFrameLocks noChangeAspect="1"/>
          </p:cNvGraphicFramePr>
          <p:nvPr>
            <p:extLst/>
          </p:nvPr>
        </p:nvGraphicFramePr>
        <p:xfrm>
          <a:off x="4729977" y="828869"/>
          <a:ext cx="5546966" cy="2981136"/>
        </p:xfrm>
        <a:graphic>
          <a:graphicData uri="http://schemas.openxmlformats.org/presentationml/2006/ole">
            <mc:AlternateContent xmlns:mc="http://schemas.openxmlformats.org/markup-compatibility/2006">
              <mc:Choice xmlns:v="urn:schemas-microsoft-com:vml" Requires="v">
                <p:oleObj spid="_x0000_s5212" name="Graph" r:id="rId5" imgW="2926080" imgH="1561680" progId="Origin50.Graph">
                  <p:embed/>
                </p:oleObj>
              </mc:Choice>
              <mc:Fallback>
                <p:oleObj name="Graph" r:id="rId5" imgW="2926080" imgH="1561680" progId="Origin50.Graph">
                  <p:embed/>
                  <p:pic>
                    <p:nvPicPr>
                      <p:cNvPr id="14" name="Object 3">
                        <a:extLst>
                          <a:ext uri="{FF2B5EF4-FFF2-40B4-BE49-F238E27FC236}">
                            <a16:creationId xmlns:a16="http://schemas.microsoft.com/office/drawing/2014/main" id="{9786D2D8-6033-49EC-8B6A-22F411A8C868}"/>
                          </a:ext>
                        </a:extLst>
                      </p:cNvPr>
                      <p:cNvPicPr>
                        <a:picLocks noChangeAspect="1" noChangeArrowheads="1"/>
                      </p:cNvPicPr>
                      <p:nvPr/>
                    </p:nvPicPr>
                    <p:blipFill>
                      <a:blip r:embed="rId6"/>
                      <a:srcRect/>
                      <a:stretch>
                        <a:fillRect/>
                      </a:stretch>
                    </p:blipFill>
                    <p:spPr bwMode="auto">
                      <a:xfrm>
                        <a:off x="4729977" y="828869"/>
                        <a:ext cx="5546966" cy="2981136"/>
                      </a:xfrm>
                      <a:prstGeom prst="rect">
                        <a:avLst/>
                      </a:prstGeom>
                      <a:noFill/>
                    </p:spPr>
                  </p:pic>
                </p:oleObj>
              </mc:Fallback>
            </mc:AlternateContent>
          </a:graphicData>
        </a:graphic>
      </p:graphicFrame>
      <p:graphicFrame>
        <p:nvGraphicFramePr>
          <p:cNvPr id="15" name="Object 3">
            <a:extLst>
              <a:ext uri="{FF2B5EF4-FFF2-40B4-BE49-F238E27FC236}">
                <a16:creationId xmlns:a16="http://schemas.microsoft.com/office/drawing/2014/main" id="{839D9314-DD73-4567-BADC-B2F8B9E97D86}"/>
              </a:ext>
            </a:extLst>
          </p:cNvPr>
          <p:cNvGraphicFramePr>
            <a:graphicFrameLocks noChangeAspect="1"/>
          </p:cNvGraphicFramePr>
          <p:nvPr>
            <p:extLst/>
          </p:nvPr>
        </p:nvGraphicFramePr>
        <p:xfrm>
          <a:off x="4782334" y="3853709"/>
          <a:ext cx="5513966" cy="2945740"/>
        </p:xfrm>
        <a:graphic>
          <a:graphicData uri="http://schemas.openxmlformats.org/presentationml/2006/ole">
            <mc:AlternateContent xmlns:mc="http://schemas.openxmlformats.org/markup-compatibility/2006">
              <mc:Choice xmlns:v="urn:schemas-microsoft-com:vml" Requires="v">
                <p:oleObj spid="_x0000_s5213" name="Graph" r:id="rId7" imgW="2926080" imgH="1561680" progId="Origin50.Graph">
                  <p:embed/>
                </p:oleObj>
              </mc:Choice>
              <mc:Fallback>
                <p:oleObj name="Graph" r:id="rId7" imgW="2926080" imgH="1561680" progId="Origin50.Graph">
                  <p:embed/>
                  <p:pic>
                    <p:nvPicPr>
                      <p:cNvPr id="15" name="Object 3">
                        <a:extLst>
                          <a:ext uri="{FF2B5EF4-FFF2-40B4-BE49-F238E27FC236}">
                            <a16:creationId xmlns:a16="http://schemas.microsoft.com/office/drawing/2014/main" id="{839D9314-DD73-4567-BADC-B2F8B9E97D86}"/>
                          </a:ext>
                        </a:extLst>
                      </p:cNvPr>
                      <p:cNvPicPr>
                        <a:picLocks noChangeAspect="1" noChangeArrowheads="1"/>
                      </p:cNvPicPr>
                      <p:nvPr/>
                    </p:nvPicPr>
                    <p:blipFill>
                      <a:blip r:embed="rId8"/>
                      <a:srcRect/>
                      <a:stretch>
                        <a:fillRect/>
                      </a:stretch>
                    </p:blipFill>
                    <p:spPr bwMode="auto">
                      <a:xfrm>
                        <a:off x="4782334" y="3853709"/>
                        <a:ext cx="5513966" cy="2945740"/>
                      </a:xfrm>
                      <a:prstGeom prst="rect">
                        <a:avLst/>
                      </a:prstGeom>
                      <a:noFill/>
                    </p:spPr>
                  </p:pic>
                </p:oleObj>
              </mc:Fallback>
            </mc:AlternateContent>
          </a:graphicData>
        </a:graphic>
      </p:graphicFrame>
      <p:sp>
        <p:nvSpPr>
          <p:cNvPr id="11" name="ZoneTexte 10">
            <a:extLst>
              <a:ext uri="{FF2B5EF4-FFF2-40B4-BE49-F238E27FC236}">
                <a16:creationId xmlns:a16="http://schemas.microsoft.com/office/drawing/2014/main" id="{A594CE70-4977-4E4D-AA22-09B1CC63DF03}"/>
              </a:ext>
            </a:extLst>
          </p:cNvPr>
          <p:cNvSpPr txBox="1"/>
          <p:nvPr/>
        </p:nvSpPr>
        <p:spPr>
          <a:xfrm>
            <a:off x="251011" y="1739981"/>
            <a:ext cx="663388" cy="707886"/>
          </a:xfrm>
          <a:prstGeom prst="rect">
            <a:avLst/>
          </a:prstGeom>
          <a:noFill/>
        </p:spPr>
        <p:txBody>
          <a:bodyPr wrap="square" rtlCol="0">
            <a:spAutoFit/>
          </a:bodyPr>
          <a:lstStyle/>
          <a:p>
            <a:r>
              <a:rPr lang="fr-FR" sz="4000" b="1" dirty="0">
                <a:solidFill>
                  <a:srgbClr val="0000FF"/>
                </a:solidFill>
                <a:latin typeface="Times New Roman" panose="02020603050405020304" pitchFamily="18" charset="0"/>
                <a:cs typeface="Times New Roman" panose="02020603050405020304" pitchFamily="18" charset="0"/>
              </a:rPr>
              <a:t>N</a:t>
            </a:r>
          </a:p>
        </p:txBody>
      </p:sp>
      <p:sp>
        <p:nvSpPr>
          <p:cNvPr id="17" name="ZoneTexte 16">
            <a:extLst>
              <a:ext uri="{FF2B5EF4-FFF2-40B4-BE49-F238E27FC236}">
                <a16:creationId xmlns:a16="http://schemas.microsoft.com/office/drawing/2014/main" id="{F586CC59-BCC6-44F6-911C-68561A077576}"/>
              </a:ext>
            </a:extLst>
          </p:cNvPr>
          <p:cNvSpPr txBox="1"/>
          <p:nvPr/>
        </p:nvSpPr>
        <p:spPr>
          <a:xfrm>
            <a:off x="268940" y="4720327"/>
            <a:ext cx="923366" cy="707886"/>
          </a:xfrm>
          <a:prstGeom prst="rect">
            <a:avLst/>
          </a:prstGeom>
          <a:noFill/>
        </p:spPr>
        <p:txBody>
          <a:bodyPr wrap="square" rtlCol="0">
            <a:spAutoFit/>
          </a:bodyPr>
          <a:lstStyle/>
          <a:p>
            <a:r>
              <a:rPr lang="fr-FR" sz="4000" b="1" dirty="0">
                <a:solidFill>
                  <a:srgbClr val="0000FF"/>
                </a:solidFill>
                <a:latin typeface="Times New Roman" panose="02020603050405020304" pitchFamily="18" charset="0"/>
                <a:cs typeface="Times New Roman" panose="02020603050405020304" pitchFamily="18" charset="0"/>
              </a:rPr>
              <a:t>M</a:t>
            </a:r>
            <a:r>
              <a:rPr lang="fr-FR" sz="4000" b="1" baseline="-25000" dirty="0">
                <a:solidFill>
                  <a:srgbClr val="0000FF"/>
                </a:solidFill>
                <a:latin typeface="Times New Roman" panose="02020603050405020304" pitchFamily="18" charset="0"/>
                <a:cs typeface="Times New Roman" panose="02020603050405020304" pitchFamily="18" charset="0"/>
              </a:rPr>
              <a:t>x</a:t>
            </a:r>
          </a:p>
        </p:txBody>
      </p:sp>
      <p:grpSp>
        <p:nvGrpSpPr>
          <p:cNvPr id="22" name="Groupe 21">
            <a:extLst>
              <a:ext uri="{FF2B5EF4-FFF2-40B4-BE49-F238E27FC236}">
                <a16:creationId xmlns:a16="http://schemas.microsoft.com/office/drawing/2014/main" id="{7478DF1B-7B6A-47F4-9B05-525987A7A3B4}"/>
              </a:ext>
            </a:extLst>
          </p:cNvPr>
          <p:cNvGrpSpPr/>
          <p:nvPr/>
        </p:nvGrpSpPr>
        <p:grpSpPr>
          <a:xfrm>
            <a:off x="1464138" y="4120705"/>
            <a:ext cx="3556104" cy="3866912"/>
            <a:chOff x="10063252" y="1990936"/>
            <a:chExt cx="2225392" cy="1954345"/>
          </a:xfrm>
        </p:grpSpPr>
        <p:grpSp>
          <p:nvGrpSpPr>
            <p:cNvPr id="23" name="Groupe 22">
              <a:extLst>
                <a:ext uri="{FF2B5EF4-FFF2-40B4-BE49-F238E27FC236}">
                  <a16:creationId xmlns:a16="http://schemas.microsoft.com/office/drawing/2014/main" id="{0A98CAB4-DC77-401D-890F-70C21B6DB376}"/>
                </a:ext>
              </a:extLst>
            </p:cNvPr>
            <p:cNvGrpSpPr/>
            <p:nvPr/>
          </p:nvGrpSpPr>
          <p:grpSpPr>
            <a:xfrm>
              <a:off x="10063252" y="1990936"/>
              <a:ext cx="1827420" cy="1954345"/>
              <a:chOff x="10063252" y="1990936"/>
              <a:chExt cx="1827420" cy="1954345"/>
            </a:xfrm>
          </p:grpSpPr>
          <p:pic>
            <p:nvPicPr>
              <p:cNvPr id="25" name="Graphique 24">
                <a:extLst>
                  <a:ext uri="{FF2B5EF4-FFF2-40B4-BE49-F238E27FC236}">
                    <a16:creationId xmlns:a16="http://schemas.microsoft.com/office/drawing/2014/main" id="{04343D36-EDAA-4A3A-BB77-D624D454D9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4745">
                <a:off x="10063252" y="2060067"/>
                <a:ext cx="1162240" cy="1098228"/>
              </a:xfrm>
              <a:prstGeom prst="rect">
                <a:avLst/>
              </a:prstGeom>
            </p:spPr>
          </p:pic>
          <p:sp>
            <p:nvSpPr>
              <p:cNvPr id="26" name="Arc 25">
                <a:extLst>
                  <a:ext uri="{FF2B5EF4-FFF2-40B4-BE49-F238E27FC236}">
                    <a16:creationId xmlns:a16="http://schemas.microsoft.com/office/drawing/2014/main" id="{228FC063-C33D-4AA3-AA64-D5DD1A40D9EB}"/>
                  </a:ext>
                </a:extLst>
              </p:cNvPr>
              <p:cNvSpPr/>
              <p:nvPr/>
            </p:nvSpPr>
            <p:spPr>
              <a:xfrm>
                <a:off x="10398336" y="2687403"/>
                <a:ext cx="1224000" cy="1257878"/>
              </a:xfrm>
              <a:prstGeom prst="arc">
                <a:avLst>
                  <a:gd name="adj1" fmla="val 16598458"/>
                  <a:gd name="adj2" fmla="val 19990245"/>
                </a:avLst>
              </a:prstGeom>
              <a:ln w="28575">
                <a:solidFill>
                  <a:srgbClr val="0000FF"/>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7" name="Groupe 26">
                <a:extLst>
                  <a:ext uri="{FF2B5EF4-FFF2-40B4-BE49-F238E27FC236}">
                    <a16:creationId xmlns:a16="http://schemas.microsoft.com/office/drawing/2014/main" id="{F2A93D04-D164-4055-A2BA-1245705FBBC0}"/>
                  </a:ext>
                </a:extLst>
              </p:cNvPr>
              <p:cNvGrpSpPr/>
              <p:nvPr/>
            </p:nvGrpSpPr>
            <p:grpSpPr>
              <a:xfrm>
                <a:off x="10810968" y="1990936"/>
                <a:ext cx="1079704" cy="1214460"/>
                <a:chOff x="10955936" y="2555871"/>
                <a:chExt cx="1079704" cy="1181749"/>
              </a:xfrm>
            </p:grpSpPr>
            <p:sp>
              <p:nvSpPr>
                <p:cNvPr id="28" name="ZoneTexte 651">
                  <a:extLst>
                    <a:ext uri="{FF2B5EF4-FFF2-40B4-BE49-F238E27FC236}">
                      <a16:creationId xmlns:a16="http://schemas.microsoft.com/office/drawing/2014/main" id="{038CF49E-70D9-45A8-8A74-087B1001E3BE}"/>
                    </a:ext>
                  </a:extLst>
                </p:cNvPr>
                <p:cNvSpPr txBox="1"/>
                <p:nvPr/>
              </p:nvSpPr>
              <p:spPr>
                <a:xfrm>
                  <a:off x="10955936" y="3094732"/>
                  <a:ext cx="372218" cy="370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FF"/>
                      </a:solidFill>
                      <a:latin typeface="Times New Roman" panose="02020603050405020304" pitchFamily="18" charset="0"/>
                      <a:cs typeface="Times New Roman" panose="02020603050405020304" pitchFamily="18" charset="0"/>
                    </a:rPr>
                    <a:t>m</a:t>
                  </a:r>
                </a:p>
              </p:txBody>
            </p:sp>
            <p:cxnSp>
              <p:nvCxnSpPr>
                <p:cNvPr id="29" name="Connecteur droit avec flèche 28">
                  <a:extLst>
                    <a:ext uri="{FF2B5EF4-FFF2-40B4-BE49-F238E27FC236}">
                      <a16:creationId xmlns:a16="http://schemas.microsoft.com/office/drawing/2014/main" id="{40F8CF7D-8B0C-4426-A1A9-4445D7ECD56C}"/>
                    </a:ext>
                  </a:extLst>
                </p:cNvPr>
                <p:cNvCxnSpPr>
                  <a:cxnSpLocks/>
                </p:cNvCxnSpPr>
                <p:nvPr/>
              </p:nvCxnSpPr>
              <p:spPr>
                <a:xfrm flipV="1">
                  <a:off x="11121766" y="2555871"/>
                  <a:ext cx="319383" cy="1181749"/>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04A804F7-45BD-437D-9A19-C346F7F80A13}"/>
                    </a:ext>
                  </a:extLst>
                </p:cNvPr>
                <p:cNvCxnSpPr>
                  <a:cxnSpLocks/>
                </p:cNvCxnSpPr>
                <p:nvPr/>
              </p:nvCxnSpPr>
              <p:spPr>
                <a:xfrm flipV="1">
                  <a:off x="11132180" y="3538171"/>
                  <a:ext cx="903460" cy="189203"/>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75C486-4578-45D8-B721-E765779179F5}"/>
                    </a:ext>
                  </a:extLst>
                </p:cNvPr>
                <p:cNvCxnSpPr>
                  <a:cxnSpLocks/>
                </p:cNvCxnSpPr>
                <p:nvPr/>
              </p:nvCxnSpPr>
              <p:spPr>
                <a:xfrm flipV="1">
                  <a:off x="11132076" y="2949789"/>
                  <a:ext cx="196352" cy="740669"/>
                </a:xfrm>
                <a:prstGeom prst="straightConnector1">
                  <a:avLst/>
                </a:prstGeom>
                <a:ln w="57150">
                  <a:solidFill>
                    <a:srgbClr val="0000FF"/>
                  </a:solidFill>
                  <a:headEnd type="stealth" w="sm" len="med"/>
                  <a:tailEnd type="stealth" w="sm" len="med"/>
                </a:ln>
              </p:spPr>
              <p:style>
                <a:lnRef idx="1">
                  <a:schemeClr val="accent1"/>
                </a:lnRef>
                <a:fillRef idx="0">
                  <a:schemeClr val="accent1"/>
                </a:fillRef>
                <a:effectRef idx="0">
                  <a:schemeClr val="accent1"/>
                </a:effectRef>
                <a:fontRef idx="minor">
                  <a:schemeClr val="tx1"/>
                </a:fontRef>
              </p:style>
            </p:cxnSp>
          </p:grpSp>
        </p:grpSp>
        <p:sp>
          <p:nvSpPr>
            <p:cNvPr id="24" name="ZoneTexte 23">
              <a:extLst>
                <a:ext uri="{FF2B5EF4-FFF2-40B4-BE49-F238E27FC236}">
                  <a16:creationId xmlns:a16="http://schemas.microsoft.com/office/drawing/2014/main" id="{DD7C37EF-503C-4D66-AE9E-ED2262C582A7}"/>
                </a:ext>
              </a:extLst>
            </p:cNvPr>
            <p:cNvSpPr txBox="1"/>
            <p:nvPr/>
          </p:nvSpPr>
          <p:spPr>
            <a:xfrm>
              <a:off x="11329639" y="2330607"/>
              <a:ext cx="959005" cy="523220"/>
            </a:xfrm>
            <a:prstGeom prst="rect">
              <a:avLst/>
            </a:prstGeom>
            <a:noFill/>
          </p:spPr>
          <p:txBody>
            <a:bodyPr wrap="square" rtlCol="0">
              <a:spAutoFit/>
            </a:bodyPr>
            <a:lstStyle/>
            <a:p>
              <a:r>
                <a:rPr lang="fr-FR" sz="28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fr-FR" sz="2800"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m</a:t>
              </a:r>
              <a:endParaRPr lang="fr-FR" sz="2800" baseline="30000" dirty="0">
                <a:solidFill>
                  <a:srgbClr val="0000FF"/>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9F792BD-1BB5-43CD-8FD7-CD380B1714FF}"/>
                  </a:ext>
                </a:extLst>
              </p:cNvPr>
              <p:cNvSpPr/>
              <p:nvPr/>
            </p:nvSpPr>
            <p:spPr>
              <a:xfrm>
                <a:off x="35141" y="3500438"/>
                <a:ext cx="4869369" cy="7373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r-FR" sz="1600" i="1">
                              <a:latin typeface="Cambria Math" panose="02040503050406030204" pitchFamily="18" charset="0"/>
                            </a:rPr>
                          </m:ctrlPr>
                        </m:sSupPr>
                        <m:e>
                          <m:r>
                            <a:rPr lang="en-US" sz="1600" i="1">
                              <a:latin typeface="Cambria Math" panose="02040503050406030204" pitchFamily="18" charset="0"/>
                            </a:rPr>
                            <m:t>𝑓</m:t>
                          </m:r>
                        </m:e>
                        <m:sup>
                          <m:r>
                            <a:rPr lang="en-US" sz="1600" i="1">
                              <a:latin typeface="Cambria Math" panose="02040503050406030204" pitchFamily="18" charset="0"/>
                            </a:rPr>
                            <m:t>𝑚</m:t>
                          </m:r>
                        </m:sup>
                      </m:sSup>
                      <m:r>
                        <a:rPr lang="en-US" sz="1600" i="1">
                          <a:latin typeface="Cambria Math" panose="02040503050406030204" pitchFamily="18" charset="0"/>
                        </a:rPr>
                        <m:t>=</m:t>
                      </m:r>
                      <m:f>
                        <m:fPr>
                          <m:ctrlPr>
                            <a:rPr lang="fr-FR"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2</m:t>
                          </m:r>
                        </m:den>
                      </m:f>
                      <m:d>
                        <m:dPr>
                          <m:begChr m:val="{"/>
                          <m:endChr m:val="}"/>
                          <m:ctrlPr>
                            <a:rPr lang="fr-FR" sz="1600" i="1">
                              <a:latin typeface="Cambria Math" panose="02040503050406030204" pitchFamily="18" charset="0"/>
                            </a:rPr>
                          </m:ctrlPr>
                        </m:dPr>
                        <m:e>
                          <m:d>
                            <m:dPr>
                              <m:begChr m:val="["/>
                              <m:endChr m:val="]"/>
                              <m:ctrlPr>
                                <a:rPr lang="fr-FR" sz="1600" i="1">
                                  <a:latin typeface="Cambria Math" panose="02040503050406030204" pitchFamily="18" charset="0"/>
                                </a:rPr>
                              </m:ctrlPr>
                            </m:dPr>
                            <m:e>
                              <m:sSub>
                                <m:sSubPr>
                                  <m:ctrlPr>
                                    <a:rPr lang="fr-FR" sz="1600" i="1">
                                      <a:latin typeface="Cambria Math" panose="02040503050406030204" pitchFamily="18" charset="0"/>
                                    </a:rPr>
                                  </m:ctrlPr>
                                </m:sSubPr>
                                <m:e>
                                  <m:sSup>
                                    <m:sSupPr>
                                      <m:ctrlPr>
                                        <a:rPr lang="fr-FR" sz="1600" i="1">
                                          <a:latin typeface="Cambria Math" panose="02040503050406030204" pitchFamily="18" charset="0"/>
                                        </a:rPr>
                                      </m:ctrlPr>
                                    </m:sSupPr>
                                    <m:e>
                                      <m:r>
                                        <a:rPr lang="en-US" sz="1600" i="1">
                                          <a:latin typeface="Cambria Math" panose="02040503050406030204" pitchFamily="18" charset="0"/>
                                        </a:rPr>
                                        <m:t>𝐾</m:t>
                                      </m:r>
                                    </m:e>
                                    <m:sup>
                                      <m:r>
                                        <a:rPr lang="en-US" sz="1600" i="1">
                                          <a:latin typeface="Cambria Math" panose="02040503050406030204" pitchFamily="18" charset="0"/>
                                        </a:rPr>
                                        <m:t>𝑚</m:t>
                                      </m:r>
                                    </m:sup>
                                  </m:sSup>
                                </m:e>
                                <m:sub>
                                  <m:r>
                                    <a:rPr lang="en-US" sz="1600" i="1">
                                      <a:latin typeface="Cambria Math" panose="02040503050406030204" pitchFamily="18" charset="0"/>
                                    </a:rPr>
                                    <m:t>11</m:t>
                                  </m:r>
                                </m:sub>
                              </m:sSub>
                              <m:func>
                                <m:funcPr>
                                  <m:ctrlPr>
                                    <a:rPr lang="fr-FR" sz="1600" i="1">
                                      <a:latin typeface="Cambria Math" panose="02040503050406030204" pitchFamily="18" charset="0"/>
                                    </a:rPr>
                                  </m:ctrlPr>
                                </m:funcPr>
                                <m:fName>
                                  <m:sSup>
                                    <m:sSupPr>
                                      <m:ctrlPr>
                                        <a:rPr lang="fr-FR" sz="1600" i="1">
                                          <a:latin typeface="Cambria Math" panose="02040503050406030204" pitchFamily="18" charset="0"/>
                                        </a:rPr>
                                      </m:ctrlPr>
                                    </m:sSupPr>
                                    <m:e>
                                      <m:r>
                                        <a:rPr lang="en-US" sz="1600" i="1">
                                          <a:latin typeface="Cambria Math" panose="02040503050406030204" pitchFamily="18" charset="0"/>
                                        </a:rPr>
                                        <m:t>𝑠𝑖𝑛</m:t>
                                      </m:r>
                                    </m:e>
                                    <m:sup>
                                      <m:r>
                                        <a:rPr lang="en-US" sz="1600" i="1">
                                          <a:latin typeface="Cambria Math" panose="02040503050406030204" pitchFamily="18" charset="0"/>
                                        </a:rPr>
                                        <m:t>2</m:t>
                                      </m:r>
                                    </m:sup>
                                  </m:sSup>
                                </m:fName>
                                <m:e>
                                  <m:r>
                                    <a:rPr lang="en-US" sz="1600" i="1">
                                      <a:latin typeface="Cambria Math" panose="02040503050406030204" pitchFamily="18" charset="0"/>
                                    </a:rPr>
                                    <m:t>𝜃</m:t>
                                  </m:r>
                                </m:e>
                              </m:func>
                              <m:r>
                                <a:rPr lang="en-US" sz="1600" i="1">
                                  <a:latin typeface="Cambria Math" panose="02040503050406030204" pitchFamily="18" charset="0"/>
                                </a:rPr>
                                <m:t>+</m:t>
                              </m:r>
                              <m:sSub>
                                <m:sSubPr>
                                  <m:ctrlPr>
                                    <a:rPr lang="fr-FR" sz="1600" i="1">
                                      <a:latin typeface="Cambria Math" panose="02040503050406030204" pitchFamily="18" charset="0"/>
                                    </a:rPr>
                                  </m:ctrlPr>
                                </m:sSubPr>
                                <m:e>
                                  <m:sSup>
                                    <m:sSupPr>
                                      <m:ctrlPr>
                                        <a:rPr lang="fr-FR" sz="1600" i="1">
                                          <a:latin typeface="Cambria Math" panose="02040503050406030204" pitchFamily="18" charset="0"/>
                                        </a:rPr>
                                      </m:ctrlPr>
                                    </m:sSupPr>
                                    <m:e>
                                      <m:r>
                                        <a:rPr lang="en-US" sz="1600" i="1">
                                          <a:latin typeface="Cambria Math" panose="02040503050406030204" pitchFamily="18" charset="0"/>
                                        </a:rPr>
                                        <m:t>𝐾</m:t>
                                      </m:r>
                                    </m:e>
                                    <m:sup>
                                      <m:r>
                                        <a:rPr lang="en-US" sz="1600" i="1">
                                          <a:latin typeface="Cambria Math" panose="02040503050406030204" pitchFamily="18" charset="0"/>
                                        </a:rPr>
                                        <m:t>𝑚</m:t>
                                      </m:r>
                                    </m:sup>
                                  </m:sSup>
                                </m:e>
                                <m:sub>
                                  <m:r>
                                    <a:rPr lang="en-US" sz="1600" i="1">
                                      <a:latin typeface="Cambria Math" panose="02040503050406030204" pitchFamily="18" charset="0"/>
                                    </a:rPr>
                                    <m:t>33</m:t>
                                  </m:r>
                                </m:sub>
                              </m:sSub>
                              <m:func>
                                <m:funcPr>
                                  <m:ctrlPr>
                                    <a:rPr lang="fr-FR" sz="1600" i="1">
                                      <a:latin typeface="Cambria Math" panose="02040503050406030204" pitchFamily="18" charset="0"/>
                                    </a:rPr>
                                  </m:ctrlPr>
                                </m:funcPr>
                                <m:fName>
                                  <m:sSup>
                                    <m:sSupPr>
                                      <m:ctrlPr>
                                        <a:rPr lang="fr-FR" sz="1600" i="1">
                                          <a:latin typeface="Cambria Math" panose="02040503050406030204" pitchFamily="18" charset="0"/>
                                        </a:rPr>
                                      </m:ctrlPr>
                                    </m:sSupPr>
                                    <m:e>
                                      <m:r>
                                        <a:rPr lang="en-US" sz="1600" i="1">
                                          <a:latin typeface="Cambria Math" panose="02040503050406030204" pitchFamily="18" charset="0"/>
                                        </a:rPr>
                                        <m:t>𝑐𝑜𝑠</m:t>
                                      </m:r>
                                    </m:e>
                                    <m:sup>
                                      <m:r>
                                        <a:rPr lang="en-US" sz="1600" i="1">
                                          <a:latin typeface="Cambria Math" panose="02040503050406030204" pitchFamily="18" charset="0"/>
                                        </a:rPr>
                                        <m:t>2</m:t>
                                      </m:r>
                                    </m:sup>
                                  </m:sSup>
                                </m:fName>
                                <m:e>
                                  <m:r>
                                    <a:rPr lang="en-US" sz="1600" i="1">
                                      <a:latin typeface="Cambria Math" panose="02040503050406030204" pitchFamily="18" charset="0"/>
                                    </a:rPr>
                                    <m:t>𝜃</m:t>
                                  </m:r>
                                </m:e>
                              </m:func>
                            </m:e>
                          </m:d>
                          <m:sSup>
                            <m:sSupPr>
                              <m:ctrlPr>
                                <a:rPr lang="fr-FR" sz="1600" i="1">
                                  <a:latin typeface="Cambria Math" panose="02040503050406030204" pitchFamily="18" charset="0"/>
                                </a:rPr>
                              </m:ctrlPr>
                            </m:sSupPr>
                            <m:e>
                              <m:d>
                                <m:dPr>
                                  <m:ctrlPr>
                                    <a:rPr lang="fr-FR" sz="1600" i="1">
                                      <a:latin typeface="Cambria Math" panose="02040503050406030204" pitchFamily="18" charset="0"/>
                                    </a:rPr>
                                  </m:ctrlPr>
                                </m:dPr>
                                <m:e>
                                  <m:f>
                                    <m:fPr>
                                      <m:ctrlPr>
                                        <a:rPr lang="fr-FR"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rPr>
                                        <m:t>𝜃</m:t>
                                      </m:r>
                                    </m:num>
                                    <m:den>
                                      <m:r>
                                        <a:rPr lang="en-US" sz="1600" i="1">
                                          <a:latin typeface="Cambria Math" panose="02040503050406030204" pitchFamily="18" charset="0"/>
                                        </a:rPr>
                                        <m:t>𝑑𝑧</m:t>
                                      </m:r>
                                    </m:den>
                                  </m:f>
                                </m:e>
                              </m:d>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b="1" i="1">
                              <a:latin typeface="Cambria Math" panose="02040503050406030204" pitchFamily="18" charset="0"/>
                            </a:rPr>
                            <m:t>𝑫</m:t>
                          </m:r>
                          <m:r>
                            <a:rPr lang="en-US" sz="1600" i="1">
                              <a:latin typeface="Cambria Math" panose="02040503050406030204" pitchFamily="18" charset="0"/>
                            </a:rPr>
                            <m:t>⋅</m:t>
                          </m:r>
                          <m:r>
                            <a:rPr lang="en-US" sz="1600" b="1" i="1">
                              <a:latin typeface="Cambria Math" panose="02040503050406030204" pitchFamily="18" charset="0"/>
                            </a:rPr>
                            <m:t>𝑬</m:t>
                          </m:r>
                        </m:e>
                      </m:d>
                    </m:oMath>
                  </m:oMathPara>
                </a14:m>
                <a:endParaRPr lang="fr-FR" sz="1600" dirty="0"/>
              </a:p>
            </p:txBody>
          </p:sp>
        </mc:Choice>
        <mc:Fallback xmlns="">
          <p:sp>
            <p:nvSpPr>
              <p:cNvPr id="32" name="Rectangle 31">
                <a:extLst>
                  <a:ext uri="{FF2B5EF4-FFF2-40B4-BE49-F238E27FC236}">
                    <a16:creationId xmlns:a16="http://schemas.microsoft.com/office/drawing/2014/main" id="{89F792BD-1BB5-43CD-8FD7-CD380B1714FF}"/>
                  </a:ext>
                </a:extLst>
              </p:cNvPr>
              <p:cNvSpPr>
                <a:spLocks noRot="1" noChangeAspect="1" noMove="1" noResize="1" noEditPoints="1" noAdjustHandles="1" noChangeArrowheads="1" noChangeShapeType="1" noTextEdit="1"/>
              </p:cNvSpPr>
              <p:nvPr/>
            </p:nvSpPr>
            <p:spPr>
              <a:xfrm>
                <a:off x="35141" y="3500438"/>
                <a:ext cx="4869369" cy="737318"/>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1072CCD-2BE5-4C27-AE89-BE60EAF0F0EF}"/>
                  </a:ext>
                </a:extLst>
              </p:cNvPr>
              <p:cNvSpPr/>
              <p:nvPr/>
            </p:nvSpPr>
            <p:spPr>
              <a:xfrm>
                <a:off x="13851" y="725820"/>
                <a:ext cx="4696692" cy="7373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fr-FR" sz="1600" i="1">
                              <a:latin typeface="Cambria Math" panose="02040503050406030204" pitchFamily="18" charset="0"/>
                            </a:rPr>
                          </m:ctrlPr>
                        </m:sSupPr>
                        <m:e>
                          <m:r>
                            <a:rPr lang="en-US" sz="1600" i="1">
                              <a:latin typeface="Cambria Math" panose="02040503050406030204" pitchFamily="18" charset="0"/>
                            </a:rPr>
                            <m:t>𝑓</m:t>
                          </m:r>
                        </m:e>
                        <m:sup>
                          <m:r>
                            <a:rPr lang="en-US" sz="1600" i="1">
                              <a:latin typeface="Cambria Math" panose="02040503050406030204" pitchFamily="18" charset="0"/>
                            </a:rPr>
                            <m:t>𝑛</m:t>
                          </m:r>
                        </m:sup>
                      </m:sSup>
                      <m:r>
                        <a:rPr lang="en-US" sz="1600" i="1">
                          <a:latin typeface="Cambria Math" panose="02040503050406030204" pitchFamily="18" charset="0"/>
                        </a:rPr>
                        <m:t>=</m:t>
                      </m:r>
                      <m:f>
                        <m:fPr>
                          <m:ctrlPr>
                            <a:rPr lang="fr-FR"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2</m:t>
                          </m:r>
                        </m:den>
                      </m:f>
                      <m:d>
                        <m:dPr>
                          <m:begChr m:val="{"/>
                          <m:endChr m:val="}"/>
                          <m:ctrlPr>
                            <a:rPr lang="fr-FR" sz="1600" i="1">
                              <a:latin typeface="Cambria Math" panose="02040503050406030204" pitchFamily="18" charset="0"/>
                            </a:rPr>
                          </m:ctrlPr>
                        </m:dPr>
                        <m:e>
                          <m:d>
                            <m:dPr>
                              <m:begChr m:val="["/>
                              <m:endChr m:val="]"/>
                              <m:ctrlPr>
                                <a:rPr lang="fr-FR" sz="1600" i="1">
                                  <a:latin typeface="Cambria Math" panose="02040503050406030204" pitchFamily="18" charset="0"/>
                                </a:rPr>
                              </m:ctrlPr>
                            </m:dPr>
                            <m:e>
                              <m:sSub>
                                <m:sSubPr>
                                  <m:ctrlPr>
                                    <a:rPr lang="fr-FR" sz="1600" i="1">
                                      <a:latin typeface="Cambria Math" panose="02040503050406030204" pitchFamily="18" charset="0"/>
                                    </a:rPr>
                                  </m:ctrlPr>
                                </m:sSubPr>
                                <m:e>
                                  <m:sSup>
                                    <m:sSupPr>
                                      <m:ctrlPr>
                                        <a:rPr lang="fr-FR" sz="1600" i="1">
                                          <a:latin typeface="Cambria Math" panose="02040503050406030204" pitchFamily="18" charset="0"/>
                                        </a:rPr>
                                      </m:ctrlPr>
                                    </m:sSupPr>
                                    <m:e>
                                      <m:r>
                                        <a:rPr lang="en-US" sz="1600" i="1">
                                          <a:latin typeface="Cambria Math" panose="02040503050406030204" pitchFamily="18" charset="0"/>
                                        </a:rPr>
                                        <m:t>𝐾</m:t>
                                      </m:r>
                                    </m:e>
                                    <m:sup>
                                      <m:r>
                                        <a:rPr lang="en-US" sz="1600" i="1">
                                          <a:latin typeface="Cambria Math" panose="02040503050406030204" pitchFamily="18" charset="0"/>
                                        </a:rPr>
                                        <m:t>𝑛</m:t>
                                      </m:r>
                                    </m:sup>
                                  </m:sSup>
                                </m:e>
                                <m:sub>
                                  <m:r>
                                    <a:rPr lang="en-US" sz="1600" i="1">
                                      <a:latin typeface="Cambria Math" panose="02040503050406030204" pitchFamily="18" charset="0"/>
                                    </a:rPr>
                                    <m:t>11</m:t>
                                  </m:r>
                                </m:sub>
                              </m:sSub>
                              <m:func>
                                <m:funcPr>
                                  <m:ctrlPr>
                                    <a:rPr lang="fr-FR" sz="1600" i="1">
                                      <a:latin typeface="Cambria Math" panose="02040503050406030204" pitchFamily="18" charset="0"/>
                                    </a:rPr>
                                  </m:ctrlPr>
                                </m:funcPr>
                                <m:fName>
                                  <m:sSup>
                                    <m:sSupPr>
                                      <m:ctrlPr>
                                        <a:rPr lang="fr-FR" sz="1600" i="1">
                                          <a:latin typeface="Cambria Math" panose="02040503050406030204" pitchFamily="18" charset="0"/>
                                        </a:rPr>
                                      </m:ctrlPr>
                                    </m:sSupPr>
                                    <m:e>
                                      <m:r>
                                        <a:rPr lang="en-US" sz="1600" i="1">
                                          <a:latin typeface="Cambria Math" panose="02040503050406030204" pitchFamily="18" charset="0"/>
                                        </a:rPr>
                                        <m:t>𝑠𝑖𝑛</m:t>
                                      </m:r>
                                    </m:e>
                                    <m:sup>
                                      <m:r>
                                        <a:rPr lang="en-US" sz="1600" i="1">
                                          <a:latin typeface="Cambria Math" panose="02040503050406030204" pitchFamily="18" charset="0"/>
                                        </a:rPr>
                                        <m:t>2</m:t>
                                      </m:r>
                                    </m:sup>
                                  </m:sSup>
                                </m:fName>
                                <m:e>
                                  <m:r>
                                    <a:rPr lang="en-US" sz="1600" i="1">
                                      <a:latin typeface="Cambria Math" panose="02040503050406030204" pitchFamily="18" charset="0"/>
                                    </a:rPr>
                                    <m:t>𝜃</m:t>
                                  </m:r>
                                </m:e>
                              </m:func>
                              <m:r>
                                <a:rPr lang="en-US" sz="1600" i="1">
                                  <a:latin typeface="Cambria Math" panose="02040503050406030204" pitchFamily="18" charset="0"/>
                                </a:rPr>
                                <m:t>+</m:t>
                              </m:r>
                              <m:sSub>
                                <m:sSubPr>
                                  <m:ctrlPr>
                                    <a:rPr lang="fr-FR" sz="1600" i="1">
                                      <a:latin typeface="Cambria Math" panose="02040503050406030204" pitchFamily="18" charset="0"/>
                                    </a:rPr>
                                  </m:ctrlPr>
                                </m:sSubPr>
                                <m:e>
                                  <m:sSup>
                                    <m:sSupPr>
                                      <m:ctrlPr>
                                        <a:rPr lang="fr-FR" sz="1600" i="1">
                                          <a:latin typeface="Cambria Math" panose="02040503050406030204" pitchFamily="18" charset="0"/>
                                        </a:rPr>
                                      </m:ctrlPr>
                                    </m:sSupPr>
                                    <m:e>
                                      <m:r>
                                        <a:rPr lang="en-US" sz="1600" i="1">
                                          <a:latin typeface="Cambria Math" panose="02040503050406030204" pitchFamily="18" charset="0"/>
                                        </a:rPr>
                                        <m:t>𝐾</m:t>
                                      </m:r>
                                    </m:e>
                                    <m:sup>
                                      <m:r>
                                        <a:rPr lang="en-US" sz="1600" i="1">
                                          <a:latin typeface="Cambria Math" panose="02040503050406030204" pitchFamily="18" charset="0"/>
                                        </a:rPr>
                                        <m:t>𝑛</m:t>
                                      </m:r>
                                    </m:sup>
                                  </m:sSup>
                                </m:e>
                                <m:sub>
                                  <m:r>
                                    <a:rPr lang="en-US" sz="1600" i="1">
                                      <a:latin typeface="Cambria Math" panose="02040503050406030204" pitchFamily="18" charset="0"/>
                                    </a:rPr>
                                    <m:t>33</m:t>
                                  </m:r>
                                </m:sub>
                              </m:sSub>
                              <m:func>
                                <m:funcPr>
                                  <m:ctrlPr>
                                    <a:rPr lang="fr-FR" sz="1600" i="1">
                                      <a:latin typeface="Cambria Math" panose="02040503050406030204" pitchFamily="18" charset="0"/>
                                    </a:rPr>
                                  </m:ctrlPr>
                                </m:funcPr>
                                <m:fName>
                                  <m:sSup>
                                    <m:sSupPr>
                                      <m:ctrlPr>
                                        <a:rPr lang="fr-FR" sz="1600" i="1">
                                          <a:latin typeface="Cambria Math" panose="02040503050406030204" pitchFamily="18" charset="0"/>
                                        </a:rPr>
                                      </m:ctrlPr>
                                    </m:sSupPr>
                                    <m:e>
                                      <m:r>
                                        <a:rPr lang="en-US" sz="1600" i="1">
                                          <a:latin typeface="Cambria Math" panose="02040503050406030204" pitchFamily="18" charset="0"/>
                                        </a:rPr>
                                        <m:t>𝑐𝑜𝑠</m:t>
                                      </m:r>
                                    </m:e>
                                    <m:sup>
                                      <m:r>
                                        <a:rPr lang="en-US" sz="1600" i="1">
                                          <a:latin typeface="Cambria Math" panose="02040503050406030204" pitchFamily="18" charset="0"/>
                                        </a:rPr>
                                        <m:t>2</m:t>
                                      </m:r>
                                    </m:sup>
                                  </m:sSup>
                                </m:fName>
                                <m:e>
                                  <m:r>
                                    <a:rPr lang="en-US" sz="1600" i="1">
                                      <a:latin typeface="Cambria Math" panose="02040503050406030204" pitchFamily="18" charset="0"/>
                                    </a:rPr>
                                    <m:t>𝜃</m:t>
                                  </m:r>
                                </m:e>
                              </m:func>
                            </m:e>
                          </m:d>
                          <m:sSup>
                            <m:sSupPr>
                              <m:ctrlPr>
                                <a:rPr lang="fr-FR" sz="1600" i="1">
                                  <a:latin typeface="Cambria Math" panose="02040503050406030204" pitchFamily="18" charset="0"/>
                                </a:rPr>
                              </m:ctrlPr>
                            </m:sSupPr>
                            <m:e>
                              <m:d>
                                <m:dPr>
                                  <m:ctrlPr>
                                    <a:rPr lang="fr-FR" sz="1600" i="1">
                                      <a:latin typeface="Cambria Math" panose="02040503050406030204" pitchFamily="18" charset="0"/>
                                    </a:rPr>
                                  </m:ctrlPr>
                                </m:dPr>
                                <m:e>
                                  <m:f>
                                    <m:fPr>
                                      <m:ctrlPr>
                                        <a:rPr lang="fr-FR"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rPr>
                                        <m:t>𝜃</m:t>
                                      </m:r>
                                    </m:num>
                                    <m:den>
                                      <m:r>
                                        <a:rPr lang="en-US" sz="1600" i="1">
                                          <a:latin typeface="Cambria Math" panose="02040503050406030204" pitchFamily="18" charset="0"/>
                                        </a:rPr>
                                        <m:t>𝑑𝑧</m:t>
                                      </m:r>
                                    </m:den>
                                  </m:f>
                                </m:e>
                              </m:d>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b="1" i="1">
                              <a:latin typeface="Cambria Math" panose="02040503050406030204" pitchFamily="18" charset="0"/>
                            </a:rPr>
                            <m:t>𝑫</m:t>
                          </m:r>
                          <m:r>
                            <a:rPr lang="en-US" sz="1600" i="1">
                              <a:latin typeface="Cambria Math" panose="02040503050406030204" pitchFamily="18" charset="0"/>
                            </a:rPr>
                            <m:t>⋅</m:t>
                          </m:r>
                          <m:r>
                            <a:rPr lang="en-US" sz="1600" b="1" i="1">
                              <a:latin typeface="Cambria Math" panose="02040503050406030204" pitchFamily="18" charset="0"/>
                            </a:rPr>
                            <m:t>𝑬</m:t>
                          </m:r>
                        </m:e>
                      </m:d>
                    </m:oMath>
                  </m:oMathPara>
                </a14:m>
                <a:endParaRPr lang="fr-FR" sz="1600" dirty="0"/>
              </a:p>
            </p:txBody>
          </p:sp>
        </mc:Choice>
        <mc:Fallback xmlns="">
          <p:sp>
            <p:nvSpPr>
              <p:cNvPr id="33" name="Rectangle 32">
                <a:extLst>
                  <a:ext uri="{FF2B5EF4-FFF2-40B4-BE49-F238E27FC236}">
                    <a16:creationId xmlns:a16="http://schemas.microsoft.com/office/drawing/2014/main" id="{F1072CCD-2BE5-4C27-AE89-BE60EAF0F0EF}"/>
                  </a:ext>
                </a:extLst>
              </p:cNvPr>
              <p:cNvSpPr>
                <a:spLocks noRot="1" noChangeAspect="1" noMove="1" noResize="1" noEditPoints="1" noAdjustHandles="1" noChangeArrowheads="1" noChangeShapeType="1" noTextEdit="1"/>
              </p:cNvSpPr>
              <p:nvPr/>
            </p:nvSpPr>
            <p:spPr>
              <a:xfrm>
                <a:off x="13851" y="725820"/>
                <a:ext cx="4696692" cy="737318"/>
              </a:xfrm>
              <a:prstGeom prst="rect">
                <a:avLst/>
              </a:prstGeom>
              <a:blipFill>
                <a:blip r:embed="rId12"/>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735941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31E084C-B4F8-42AB-9077-E4F591AE6A54}"/>
              </a:ext>
            </a:extLst>
          </p:cNvPr>
          <p:cNvGrpSpPr/>
          <p:nvPr/>
        </p:nvGrpSpPr>
        <p:grpSpPr>
          <a:xfrm>
            <a:off x="124509" y="1778202"/>
            <a:ext cx="11945572" cy="3154498"/>
            <a:chOff x="1526589" y="2592440"/>
            <a:chExt cx="8862186" cy="2340260"/>
          </a:xfrm>
        </p:grpSpPr>
        <p:pic>
          <p:nvPicPr>
            <p:cNvPr id="4098" name="Picture 2"/>
            <p:cNvPicPr>
              <a:picLocks noChangeAspect="1" noChangeArrowheads="1"/>
            </p:cNvPicPr>
            <p:nvPr/>
          </p:nvPicPr>
          <p:blipFill>
            <a:blip r:embed="rId3" cstate="print"/>
            <a:srcRect/>
            <a:stretch>
              <a:fillRect/>
            </a:stretch>
          </p:blipFill>
          <p:spPr bwMode="auto">
            <a:xfrm>
              <a:off x="1533501" y="2592440"/>
              <a:ext cx="2141383" cy="23400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015144" y="2592700"/>
              <a:ext cx="2141383" cy="2340000"/>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lum bright="-10000" contrast="-10000"/>
            </a:blip>
            <a:srcRect/>
            <a:stretch>
              <a:fillRect/>
            </a:stretch>
          </p:blipFill>
          <p:spPr bwMode="auto">
            <a:xfrm>
              <a:off x="8247392" y="2592440"/>
              <a:ext cx="2141383" cy="2340000"/>
            </a:xfrm>
            <a:prstGeom prst="rect">
              <a:avLst/>
            </a:prstGeom>
            <a:noFill/>
            <a:ln w="9525">
              <a:noFill/>
              <a:miter lim="800000"/>
              <a:headEnd/>
              <a:tailEnd/>
            </a:ln>
          </p:spPr>
        </p:pic>
        <p:sp>
          <p:nvSpPr>
            <p:cNvPr id="21" name="Rectangle 20"/>
            <p:cNvSpPr/>
            <p:nvPr/>
          </p:nvSpPr>
          <p:spPr>
            <a:xfrm>
              <a:off x="8355404" y="4788684"/>
              <a:ext cx="619200" cy="4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21"/>
            <p:cNvSpPr txBox="1"/>
            <p:nvPr/>
          </p:nvSpPr>
          <p:spPr>
            <a:xfrm rot="21480000">
              <a:off x="9341902" y="3144981"/>
              <a:ext cx="287258" cy="369332"/>
            </a:xfrm>
            <a:prstGeom prst="rect">
              <a:avLst/>
            </a:prstGeom>
            <a:noFill/>
            <a:ln>
              <a:noFill/>
            </a:ln>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23" name="Connecteur droit avec flèche 22"/>
            <p:cNvCxnSpPr/>
            <p:nvPr/>
          </p:nvCxnSpPr>
          <p:spPr>
            <a:xfrm rot="21480000" flipV="1">
              <a:off x="9327415" y="3100255"/>
              <a:ext cx="0" cy="43204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e 20"/>
            <p:cNvGrpSpPr/>
            <p:nvPr/>
          </p:nvGrpSpPr>
          <p:grpSpPr>
            <a:xfrm>
              <a:off x="9945753" y="2706625"/>
              <a:ext cx="360040" cy="360040"/>
              <a:chOff x="4463988" y="548680"/>
              <a:chExt cx="360040" cy="360040"/>
            </a:xfrm>
          </p:grpSpPr>
          <p:cxnSp>
            <p:nvCxnSpPr>
              <p:cNvPr id="25" name="Connecteur droit avec flèche 24"/>
              <p:cNvCxnSpPr/>
              <p:nvPr/>
            </p:nvCxnSpPr>
            <p:spPr>
              <a:xfrm rot="5400000">
                <a:off x="4644008" y="548680"/>
                <a:ext cx="0" cy="36004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4644008" y="548680"/>
                <a:ext cx="0" cy="36004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2" name="ZoneTexte 41"/>
            <p:cNvSpPr txBox="1"/>
            <p:nvPr/>
          </p:nvSpPr>
          <p:spPr>
            <a:xfrm>
              <a:off x="1526589" y="2592440"/>
              <a:ext cx="453970" cy="369332"/>
            </a:xfrm>
            <a:prstGeom prst="rect">
              <a:avLst/>
            </a:prstGeom>
            <a:noFill/>
            <a:ln>
              <a:noFill/>
            </a:ln>
          </p:spPr>
          <p:txBody>
            <a:bodyPr wrap="none" rtlCol="0">
              <a:spAutoFit/>
            </a:bodyPr>
            <a:lstStyle/>
            <a:p>
              <a:r>
                <a:rPr lang="fr-FR" b="1" dirty="0">
                  <a:solidFill>
                    <a:schemeClr val="bg1"/>
                  </a:solidFill>
                  <a:latin typeface="Times New Roman" pitchFamily="18" charset="0"/>
                </a:rPr>
                <a:t>(a)</a:t>
              </a:r>
              <a:endParaRPr lang="en-US" b="1" dirty="0">
                <a:solidFill>
                  <a:schemeClr val="bg1"/>
                </a:solidFill>
                <a:latin typeface="Times New Roman" pitchFamily="18" charset="0"/>
              </a:endParaRPr>
            </a:p>
          </p:txBody>
        </p:sp>
        <p:pic>
          <p:nvPicPr>
            <p:cNvPr id="4099" name="Picture 3"/>
            <p:cNvPicPr>
              <a:picLocks noChangeAspect="1" noChangeArrowheads="1"/>
            </p:cNvPicPr>
            <p:nvPr/>
          </p:nvPicPr>
          <p:blipFill>
            <a:blip r:embed="rId6" cstate="print"/>
            <a:srcRect/>
            <a:stretch>
              <a:fillRect/>
            </a:stretch>
          </p:blipFill>
          <p:spPr bwMode="auto">
            <a:xfrm>
              <a:off x="3782896" y="2592700"/>
              <a:ext cx="2141383" cy="2340000"/>
            </a:xfrm>
            <a:prstGeom prst="rect">
              <a:avLst/>
            </a:prstGeom>
            <a:noFill/>
            <a:ln w="9525">
              <a:noFill/>
              <a:miter lim="800000"/>
              <a:headEnd/>
              <a:tailEnd/>
            </a:ln>
          </p:spPr>
        </p:pic>
        <p:sp>
          <p:nvSpPr>
            <p:cNvPr id="43" name="ZoneTexte 42"/>
            <p:cNvSpPr txBox="1"/>
            <p:nvPr/>
          </p:nvSpPr>
          <p:spPr>
            <a:xfrm>
              <a:off x="3779617" y="2592440"/>
              <a:ext cx="432048" cy="360040"/>
            </a:xfrm>
            <a:prstGeom prst="rect">
              <a:avLst/>
            </a:prstGeom>
            <a:noFill/>
            <a:ln>
              <a:noFill/>
            </a:ln>
          </p:spPr>
          <p:txBody>
            <a:bodyPr wrap="none" rtlCol="0">
              <a:noAutofit/>
            </a:bodyPr>
            <a:lstStyle/>
            <a:p>
              <a:r>
                <a:rPr lang="fr-FR" b="1" dirty="0">
                  <a:solidFill>
                    <a:schemeClr val="bg1"/>
                  </a:solidFill>
                  <a:latin typeface="Times New Roman" pitchFamily="18" charset="0"/>
                </a:rPr>
                <a:t>(b)</a:t>
              </a:r>
              <a:endParaRPr lang="en-US" b="1" dirty="0">
                <a:solidFill>
                  <a:schemeClr val="bg1"/>
                </a:solidFill>
                <a:latin typeface="Times New Roman" pitchFamily="18" charset="0"/>
              </a:endParaRPr>
            </a:p>
          </p:txBody>
        </p:sp>
        <p:sp>
          <p:nvSpPr>
            <p:cNvPr id="44" name="ZoneTexte 43"/>
            <p:cNvSpPr txBox="1"/>
            <p:nvPr/>
          </p:nvSpPr>
          <p:spPr>
            <a:xfrm>
              <a:off x="6019300" y="2592440"/>
              <a:ext cx="441146" cy="369332"/>
            </a:xfrm>
            <a:prstGeom prst="rect">
              <a:avLst/>
            </a:prstGeom>
            <a:noFill/>
            <a:ln>
              <a:noFill/>
            </a:ln>
          </p:spPr>
          <p:txBody>
            <a:bodyPr wrap="none" rtlCol="0">
              <a:spAutoFit/>
            </a:bodyPr>
            <a:lstStyle/>
            <a:p>
              <a:r>
                <a:rPr lang="fr-FR" b="1" dirty="0">
                  <a:solidFill>
                    <a:schemeClr val="bg1"/>
                  </a:solidFill>
                  <a:latin typeface="Times New Roman" pitchFamily="18" charset="0"/>
                </a:rPr>
                <a:t>(c)</a:t>
              </a:r>
              <a:endParaRPr lang="en-US" b="1" dirty="0">
                <a:solidFill>
                  <a:schemeClr val="bg1"/>
                </a:solidFill>
                <a:latin typeface="Times New Roman" pitchFamily="18" charset="0"/>
              </a:endParaRPr>
            </a:p>
          </p:txBody>
        </p:sp>
        <p:sp>
          <p:nvSpPr>
            <p:cNvPr id="30" name="ZoneTexte 29"/>
            <p:cNvSpPr txBox="1"/>
            <p:nvPr/>
          </p:nvSpPr>
          <p:spPr>
            <a:xfrm>
              <a:off x="8247392" y="2592440"/>
              <a:ext cx="466794" cy="369332"/>
            </a:xfrm>
            <a:prstGeom prst="rect">
              <a:avLst/>
            </a:prstGeom>
            <a:noFill/>
            <a:ln>
              <a:noFill/>
            </a:ln>
          </p:spPr>
          <p:txBody>
            <a:bodyPr wrap="none" rtlCol="0">
              <a:spAutoFit/>
            </a:bodyPr>
            <a:lstStyle/>
            <a:p>
              <a:r>
                <a:rPr lang="fr-FR" b="1" dirty="0">
                  <a:solidFill>
                    <a:schemeClr val="bg1"/>
                  </a:solidFill>
                  <a:latin typeface="Times New Roman" pitchFamily="18" charset="0"/>
                </a:rPr>
                <a:t>(d)</a:t>
              </a:r>
              <a:endParaRPr lang="en-US" b="1" dirty="0">
                <a:solidFill>
                  <a:schemeClr val="bg1"/>
                </a:solidFill>
                <a:latin typeface="Times New Roman" pitchFamily="18" charset="0"/>
              </a:endParaRPr>
            </a:p>
          </p:txBody>
        </p:sp>
      </p:grpSp>
      <p:sp>
        <p:nvSpPr>
          <p:cNvPr id="20" name="Titre 1">
            <a:extLst>
              <a:ext uri="{FF2B5EF4-FFF2-40B4-BE49-F238E27FC236}">
                <a16:creationId xmlns:a16="http://schemas.microsoft.com/office/drawing/2014/main" id="{EAC20FAC-156B-4CB1-B0F4-AAC6CD60BFF9}"/>
              </a:ext>
            </a:extLst>
          </p:cNvPr>
          <p:cNvSpPr txBox="1">
            <a:spLocks/>
          </p:cNvSpPr>
          <p:nvPr/>
        </p:nvSpPr>
        <p:spPr>
          <a:xfrm>
            <a:off x="3855740" y="135478"/>
            <a:ext cx="4822095" cy="702981"/>
          </a:xfrm>
          <a:prstGeom prst="rect">
            <a:avLst/>
          </a:prstGeom>
          <a:ln w="28575">
            <a:noFill/>
          </a:ln>
        </p:spPr>
        <p:txBody>
          <a:bodyPr vert="horz" lIns="91440" tIns="45720" rIns="91440" bIns="45720" rtlCol="0" anchor="ctr">
            <a:normAutofit/>
          </a:bodyPr>
          <a:lstStyle>
            <a:lvl1pPr algn="ctr" defTabSz="914400" rtl="0" eaLnBrk="1" latinLnBrk="0" hangingPunct="1">
              <a:spcBef>
                <a:spcPct val="0"/>
              </a:spcBef>
              <a:buNone/>
              <a:defRPr sz="3200" kern="1200">
                <a:solidFill>
                  <a:schemeClr val="accent1"/>
                </a:solidFill>
                <a:latin typeface="+mj-lt"/>
                <a:ea typeface="+mj-ea"/>
                <a:cs typeface="+mj-cs"/>
              </a:defRPr>
            </a:lvl1pPr>
          </a:lstStyle>
          <a:p>
            <a:r>
              <a:rPr lang="fr-FR" sz="2400" b="1" dirty="0">
                <a:solidFill>
                  <a:srgbClr val="0000FF"/>
                </a:solidFill>
                <a:latin typeface="Times New Roman" panose="02020603050405020304" pitchFamily="18" charset="0"/>
                <a:cs typeface="Times New Roman" panose="02020603050405020304" pitchFamily="18" charset="0"/>
              </a:rPr>
              <a:t>Enlever les « </a:t>
            </a:r>
            <a:r>
              <a:rPr lang="fr-FR" sz="2400" b="1" dirty="0" err="1">
                <a:solidFill>
                  <a:srgbClr val="0000FF"/>
                </a:solidFill>
                <a:latin typeface="Times New Roman" panose="02020603050405020304" pitchFamily="18" charset="0"/>
                <a:cs typeface="Times New Roman" panose="02020603050405020304" pitchFamily="18" charset="0"/>
              </a:rPr>
              <a:t>stripes</a:t>
            </a:r>
            <a:r>
              <a:rPr lang="fr-FR" sz="2400" b="1" dirty="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8">
            <a:extLst>
              <a:ext uri="{FF2B5EF4-FFF2-40B4-BE49-F238E27FC236}">
                <a16:creationId xmlns:a16="http://schemas.microsoft.com/office/drawing/2014/main" id="{CD29508C-D1A5-4FA1-ABB5-06F58907D591}"/>
              </a:ext>
            </a:extLst>
          </p:cNvPr>
          <p:cNvGrpSpPr/>
          <p:nvPr/>
        </p:nvGrpSpPr>
        <p:grpSpPr>
          <a:xfrm rot="16200000">
            <a:off x="232197" y="3815294"/>
            <a:ext cx="5004001" cy="865802"/>
            <a:chOff x="102870" y="4104644"/>
            <a:chExt cx="4240530" cy="733695"/>
          </a:xfrm>
        </p:grpSpPr>
        <p:cxnSp>
          <p:nvCxnSpPr>
            <p:cNvPr id="6" name="Connecteur droit avec flèche 9">
              <a:extLst>
                <a:ext uri="{FF2B5EF4-FFF2-40B4-BE49-F238E27FC236}">
                  <a16:creationId xmlns:a16="http://schemas.microsoft.com/office/drawing/2014/main" id="{E158B6ED-847D-421B-A0ED-BA4E8607C01C}"/>
                </a:ext>
              </a:extLst>
            </p:cNvPr>
            <p:cNvCxnSpPr/>
            <p:nvPr/>
          </p:nvCxnSpPr>
          <p:spPr>
            <a:xfrm>
              <a:off x="102870" y="4709002"/>
              <a:ext cx="4240530" cy="0"/>
            </a:xfrm>
            <a:prstGeom prst="straightConnector1">
              <a:avLst/>
            </a:prstGeom>
            <a:ln w="127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7" name="Rectangle 5">
              <a:extLst>
                <a:ext uri="{FF2B5EF4-FFF2-40B4-BE49-F238E27FC236}">
                  <a16:creationId xmlns:a16="http://schemas.microsoft.com/office/drawing/2014/main" id="{27C9EF51-F8C9-4371-9409-0D4AE8813422}"/>
                </a:ext>
              </a:extLst>
            </p:cNvPr>
            <p:cNvSpPr>
              <a:spLocks noChangeArrowheads="1"/>
            </p:cNvSpPr>
            <p:nvPr/>
          </p:nvSpPr>
          <p:spPr bwMode="auto">
            <a:xfrm>
              <a:off x="2017903" y="4577522"/>
              <a:ext cx="448678" cy="26081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a:latin typeface="Calibri" pitchFamily="34" charset="0"/>
                  <a:ea typeface="Calibri" pitchFamily="34" charset="0"/>
                  <a:cs typeface="Times New Roman" pitchFamily="18" charset="0"/>
                </a:rPr>
                <a:t>46 </a:t>
              </a:r>
              <a:r>
                <a:rPr lang="en-US" sz="1400">
                  <a:latin typeface="Calibri" pitchFamily="34" charset="0"/>
                  <a:ea typeface="Calibri" pitchFamily="34" charset="0"/>
                  <a:cs typeface="Calibri" pitchFamily="34" charset="0"/>
                </a:rPr>
                <a:t>Å</a:t>
              </a:r>
              <a:endParaRPr lang="en-US" sz="1400">
                <a:latin typeface="Arial" pitchFamily="34" charset="0"/>
                <a:cs typeface="Arial" pitchFamily="34" charset="0"/>
              </a:endParaRPr>
            </a:p>
          </p:txBody>
        </p:sp>
        <p:pic>
          <p:nvPicPr>
            <p:cNvPr id="8" name="Picture 52">
              <a:extLst>
                <a:ext uri="{FF2B5EF4-FFF2-40B4-BE49-F238E27FC236}">
                  <a16:creationId xmlns:a16="http://schemas.microsoft.com/office/drawing/2014/main" id="{D621BD6F-0228-4AC1-9C76-4775209759C1}"/>
                </a:ext>
              </a:extLst>
            </p:cNvPr>
            <p:cNvPicPr>
              <a:picLocks noChangeAspect="1"/>
            </p:cNvPicPr>
            <p:nvPr/>
          </p:nvPicPr>
          <p:blipFill>
            <a:blip r:embed="rId2"/>
            <a:stretch>
              <a:fillRect/>
            </a:stretch>
          </p:blipFill>
          <p:spPr>
            <a:xfrm>
              <a:off x="161158" y="4104644"/>
              <a:ext cx="4176000" cy="528789"/>
            </a:xfrm>
            <a:prstGeom prst="rect">
              <a:avLst/>
            </a:prstGeom>
          </p:spPr>
        </p:pic>
        <p:pic>
          <p:nvPicPr>
            <p:cNvPr id="9" name="Graphique 33">
              <a:extLst>
                <a:ext uri="{FF2B5EF4-FFF2-40B4-BE49-F238E27FC236}">
                  <a16:creationId xmlns:a16="http://schemas.microsoft.com/office/drawing/2014/main" id="{9C85DB4F-BE7E-4452-91BB-DBC39B917A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098331" y="3567682"/>
              <a:ext cx="316911" cy="1772385"/>
            </a:xfrm>
            <a:prstGeom prst="rect">
              <a:avLst/>
            </a:prstGeom>
          </p:spPr>
        </p:pic>
      </p:grpSp>
      <p:grpSp>
        <p:nvGrpSpPr>
          <p:cNvPr id="11" name="Group 42">
            <a:extLst>
              <a:ext uri="{FF2B5EF4-FFF2-40B4-BE49-F238E27FC236}">
                <a16:creationId xmlns:a16="http://schemas.microsoft.com/office/drawing/2014/main" id="{98016A05-CE1E-4094-BD7D-7B09AF0F3039}"/>
              </a:ext>
            </a:extLst>
          </p:cNvPr>
          <p:cNvGrpSpPr/>
          <p:nvPr/>
        </p:nvGrpSpPr>
        <p:grpSpPr>
          <a:xfrm rot="16200000">
            <a:off x="3602418" y="3179069"/>
            <a:ext cx="3812325" cy="949183"/>
            <a:chOff x="4617665" y="3920651"/>
            <a:chExt cx="3189025" cy="793998"/>
          </a:xfrm>
        </p:grpSpPr>
        <p:cxnSp>
          <p:nvCxnSpPr>
            <p:cNvPr id="13" name="Connecteur droit avec flèche 5">
              <a:extLst>
                <a:ext uri="{FF2B5EF4-FFF2-40B4-BE49-F238E27FC236}">
                  <a16:creationId xmlns:a16="http://schemas.microsoft.com/office/drawing/2014/main" id="{2625BBFC-8279-48F2-8D66-F08BD5412B31}"/>
                </a:ext>
              </a:extLst>
            </p:cNvPr>
            <p:cNvCxnSpPr/>
            <p:nvPr/>
          </p:nvCxnSpPr>
          <p:spPr>
            <a:xfrm flipV="1">
              <a:off x="5795010" y="4597401"/>
              <a:ext cx="2011680" cy="0"/>
            </a:xfrm>
            <a:prstGeom prst="straightConnector1">
              <a:avLst/>
            </a:prstGeom>
            <a:ln w="127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5">
              <a:extLst>
                <a:ext uri="{FF2B5EF4-FFF2-40B4-BE49-F238E27FC236}">
                  <a16:creationId xmlns:a16="http://schemas.microsoft.com/office/drawing/2014/main" id="{FCA93646-0721-4D9B-B114-F354CAAD0FF8}"/>
                </a:ext>
              </a:extLst>
            </p:cNvPr>
            <p:cNvSpPr>
              <a:spLocks noChangeArrowheads="1"/>
            </p:cNvSpPr>
            <p:nvPr/>
          </p:nvSpPr>
          <p:spPr bwMode="auto">
            <a:xfrm>
              <a:off x="6520815" y="4457192"/>
              <a:ext cx="430292" cy="25745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a:latin typeface="Calibri" pitchFamily="34" charset="0"/>
                  <a:ea typeface="Calibri" pitchFamily="34" charset="0"/>
                  <a:cs typeface="Times New Roman" pitchFamily="18" charset="0"/>
                </a:rPr>
                <a:t>22 </a:t>
              </a:r>
              <a:r>
                <a:rPr lang="en-US" sz="1400">
                  <a:latin typeface="Calibri" pitchFamily="34" charset="0"/>
                  <a:ea typeface="Calibri" pitchFamily="34" charset="0"/>
                  <a:cs typeface="Calibri" pitchFamily="34" charset="0"/>
                </a:rPr>
                <a:t>Å</a:t>
              </a:r>
              <a:endParaRPr lang="en-US" sz="1400">
                <a:latin typeface="Arial" pitchFamily="34" charset="0"/>
                <a:cs typeface="Arial" pitchFamily="34" charset="0"/>
              </a:endParaRPr>
            </a:p>
          </p:txBody>
        </p:sp>
        <p:pic>
          <p:nvPicPr>
            <p:cNvPr id="15" name="Picture 46">
              <a:extLst>
                <a:ext uri="{FF2B5EF4-FFF2-40B4-BE49-F238E27FC236}">
                  <a16:creationId xmlns:a16="http://schemas.microsoft.com/office/drawing/2014/main" id="{FD5E1294-1689-45BE-A189-657FE5743355}"/>
                </a:ext>
              </a:extLst>
            </p:cNvPr>
            <p:cNvPicPr>
              <a:picLocks noChangeAspect="1"/>
            </p:cNvPicPr>
            <p:nvPr/>
          </p:nvPicPr>
          <p:blipFill>
            <a:blip r:embed="rId5"/>
            <a:stretch>
              <a:fillRect/>
            </a:stretch>
          </p:blipFill>
          <p:spPr>
            <a:xfrm>
              <a:off x="4617665" y="3920651"/>
              <a:ext cx="2011680" cy="628880"/>
            </a:xfrm>
            <a:prstGeom prst="rect">
              <a:avLst/>
            </a:prstGeom>
          </p:spPr>
        </p:pic>
      </p:grpSp>
      <p:cxnSp>
        <p:nvCxnSpPr>
          <p:cNvPr id="24" name="Connecteur droit avec flèche 23">
            <a:extLst>
              <a:ext uri="{FF2B5EF4-FFF2-40B4-BE49-F238E27FC236}">
                <a16:creationId xmlns:a16="http://schemas.microsoft.com/office/drawing/2014/main" id="{6B7C1F6F-8818-44D1-A479-5A3C032516E2}"/>
              </a:ext>
            </a:extLst>
          </p:cNvPr>
          <p:cNvCxnSpPr>
            <a:cxnSpLocks/>
          </p:cNvCxnSpPr>
          <p:nvPr/>
        </p:nvCxnSpPr>
        <p:spPr>
          <a:xfrm>
            <a:off x="1255054" y="2803904"/>
            <a:ext cx="0" cy="37492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118980E-68D7-4135-9315-690FBA1F8FD6}"/>
              </a:ext>
            </a:extLst>
          </p:cNvPr>
          <p:cNvSpPr txBox="1"/>
          <p:nvPr/>
        </p:nvSpPr>
        <p:spPr>
          <a:xfrm>
            <a:off x="1326772" y="3584994"/>
            <a:ext cx="790601"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154°C</a:t>
            </a:r>
          </a:p>
        </p:txBody>
      </p:sp>
      <p:sp>
        <p:nvSpPr>
          <p:cNvPr id="26" name="ZoneTexte 25">
            <a:extLst>
              <a:ext uri="{FF2B5EF4-FFF2-40B4-BE49-F238E27FC236}">
                <a16:creationId xmlns:a16="http://schemas.microsoft.com/office/drawing/2014/main" id="{067257DB-E254-49D7-902C-542B9B3897C6}"/>
              </a:ext>
            </a:extLst>
          </p:cNvPr>
          <p:cNvSpPr txBox="1"/>
          <p:nvPr/>
        </p:nvSpPr>
        <p:spPr>
          <a:xfrm>
            <a:off x="1308846" y="4391818"/>
            <a:ext cx="790601"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122°C</a:t>
            </a:r>
          </a:p>
        </p:txBody>
      </p:sp>
      <p:sp>
        <p:nvSpPr>
          <p:cNvPr id="27" name="ZoneTexte 26">
            <a:extLst>
              <a:ext uri="{FF2B5EF4-FFF2-40B4-BE49-F238E27FC236}">
                <a16:creationId xmlns:a16="http://schemas.microsoft.com/office/drawing/2014/main" id="{BD3E22C1-8354-41D6-99A9-1FAA247880F3}"/>
              </a:ext>
            </a:extLst>
          </p:cNvPr>
          <p:cNvSpPr txBox="1"/>
          <p:nvPr/>
        </p:nvSpPr>
        <p:spPr>
          <a:xfrm>
            <a:off x="1353669" y="5207604"/>
            <a:ext cx="675185"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88°C</a:t>
            </a:r>
          </a:p>
        </p:txBody>
      </p:sp>
      <p:sp>
        <p:nvSpPr>
          <p:cNvPr id="28" name="ZoneTexte 27">
            <a:extLst>
              <a:ext uri="{FF2B5EF4-FFF2-40B4-BE49-F238E27FC236}">
                <a16:creationId xmlns:a16="http://schemas.microsoft.com/office/drawing/2014/main" id="{966A4DCE-2FA8-4223-9A54-876101D3A751}"/>
              </a:ext>
            </a:extLst>
          </p:cNvPr>
          <p:cNvSpPr txBox="1"/>
          <p:nvPr/>
        </p:nvSpPr>
        <p:spPr>
          <a:xfrm>
            <a:off x="806824" y="3280847"/>
            <a:ext cx="389850"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I </a:t>
            </a:r>
            <a:r>
              <a:rPr lang="fr-FR" b="1" dirty="0">
                <a:latin typeface="Times New Roman" panose="02020603050405020304" pitchFamily="18" charset="0"/>
                <a:cs typeface="Times New Roman" panose="02020603050405020304" pitchFamily="18" charset="0"/>
              </a:rPr>
              <a:t> </a:t>
            </a:r>
          </a:p>
        </p:txBody>
      </p:sp>
      <p:sp>
        <p:nvSpPr>
          <p:cNvPr id="29" name="ZoneTexte 28">
            <a:extLst>
              <a:ext uri="{FF2B5EF4-FFF2-40B4-BE49-F238E27FC236}">
                <a16:creationId xmlns:a16="http://schemas.microsoft.com/office/drawing/2014/main" id="{9C020D9A-F832-418F-A4DC-DD4413A06B1A}"/>
              </a:ext>
            </a:extLst>
          </p:cNvPr>
          <p:cNvSpPr txBox="1"/>
          <p:nvPr/>
        </p:nvSpPr>
        <p:spPr>
          <a:xfrm>
            <a:off x="815788" y="4025154"/>
            <a:ext cx="351378"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N</a:t>
            </a:r>
            <a:endParaRPr lang="fr-FR" b="1" dirty="0">
              <a:latin typeface="Times New Roman" panose="02020603050405020304" pitchFamily="18" charset="0"/>
              <a:cs typeface="Times New Roman" panose="02020603050405020304" pitchFamily="18" charset="0"/>
            </a:endParaRPr>
          </a:p>
        </p:txBody>
      </p:sp>
      <p:sp>
        <p:nvSpPr>
          <p:cNvPr id="30" name="ZoneTexte 29">
            <a:extLst>
              <a:ext uri="{FF2B5EF4-FFF2-40B4-BE49-F238E27FC236}">
                <a16:creationId xmlns:a16="http://schemas.microsoft.com/office/drawing/2014/main" id="{376B948B-5277-4DCF-891D-38627B2939A7}"/>
              </a:ext>
            </a:extLst>
          </p:cNvPr>
          <p:cNvSpPr txBox="1"/>
          <p:nvPr/>
        </p:nvSpPr>
        <p:spPr>
          <a:xfrm>
            <a:off x="690281" y="4787154"/>
            <a:ext cx="556563"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N</a:t>
            </a:r>
            <a:r>
              <a:rPr lang="fr-FR" b="1" baseline="-25000" dirty="0">
                <a:solidFill>
                  <a:srgbClr val="0000FF"/>
                </a:solidFill>
                <a:latin typeface="Times New Roman" panose="02020603050405020304" pitchFamily="18" charset="0"/>
                <a:cs typeface="Times New Roman" panose="02020603050405020304" pitchFamily="18" charset="0"/>
              </a:rPr>
              <a:t>TB</a:t>
            </a:r>
            <a:endParaRPr lang="fr-FR" b="1" baseline="-25000" dirty="0">
              <a:latin typeface="Times New Roman" panose="02020603050405020304" pitchFamily="18" charset="0"/>
              <a:cs typeface="Times New Roman" panose="02020603050405020304" pitchFamily="18" charset="0"/>
            </a:endParaRPr>
          </a:p>
        </p:txBody>
      </p:sp>
      <p:sp>
        <p:nvSpPr>
          <p:cNvPr id="31" name="ZoneTexte 30">
            <a:extLst>
              <a:ext uri="{FF2B5EF4-FFF2-40B4-BE49-F238E27FC236}">
                <a16:creationId xmlns:a16="http://schemas.microsoft.com/office/drawing/2014/main" id="{0D628F55-CAC2-4862-ABA5-2C2A798D5C03}"/>
              </a:ext>
            </a:extLst>
          </p:cNvPr>
          <p:cNvSpPr txBox="1"/>
          <p:nvPr/>
        </p:nvSpPr>
        <p:spPr>
          <a:xfrm>
            <a:off x="717183" y="5629836"/>
            <a:ext cx="479618"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M</a:t>
            </a:r>
            <a:r>
              <a:rPr lang="fr-FR" b="1" baseline="-25000" dirty="0">
                <a:solidFill>
                  <a:srgbClr val="0000FF"/>
                </a:solidFill>
                <a:latin typeface="Times New Roman" panose="02020603050405020304" pitchFamily="18" charset="0"/>
                <a:cs typeface="Times New Roman" panose="02020603050405020304" pitchFamily="18" charset="0"/>
              </a:rPr>
              <a:t>x</a:t>
            </a:r>
            <a:endParaRPr lang="fr-FR" b="1" baseline="-25000"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8C7F912E-442D-4449-A5B1-9F1EBD73FF92}"/>
              </a:ext>
            </a:extLst>
          </p:cNvPr>
          <p:cNvSpPr/>
          <p:nvPr/>
        </p:nvSpPr>
        <p:spPr>
          <a:xfrm>
            <a:off x="1365816" y="1407473"/>
            <a:ext cx="979755" cy="369332"/>
          </a:xfrm>
          <a:prstGeom prst="rect">
            <a:avLst/>
          </a:prstGeom>
        </p:spPr>
        <p:txBody>
          <a:bodyPr wrap="none">
            <a:spAutoFit/>
          </a:bodyPr>
          <a:lstStyle/>
          <a:p>
            <a:r>
              <a:rPr lang="en-US" b="1" dirty="0">
                <a:solidFill>
                  <a:srgbClr val="0000FF"/>
                </a:solidFill>
                <a:latin typeface="Times New Roman" panose="02020603050405020304" pitchFamily="18" charset="0"/>
                <a:ea typeface="Calibri" panose="020F0502020204030204" pitchFamily="34" charset="0"/>
              </a:rPr>
              <a:t>BNA-76</a:t>
            </a:r>
            <a:endParaRPr lang="fr-FR" b="1" dirty="0"/>
          </a:p>
        </p:txBody>
      </p:sp>
      <p:cxnSp>
        <p:nvCxnSpPr>
          <p:cNvPr id="19" name="Connecteur droit 18">
            <a:extLst>
              <a:ext uri="{FF2B5EF4-FFF2-40B4-BE49-F238E27FC236}">
                <a16:creationId xmlns:a16="http://schemas.microsoft.com/office/drawing/2014/main" id="{F156FC2B-0056-4F2A-B063-DB9432B663F2}"/>
              </a:ext>
            </a:extLst>
          </p:cNvPr>
          <p:cNvCxnSpPr/>
          <p:nvPr/>
        </p:nvCxnSpPr>
        <p:spPr>
          <a:xfrm>
            <a:off x="1111623" y="3783106"/>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20AC629-5872-4250-9885-7EA53D52814F}"/>
              </a:ext>
            </a:extLst>
          </p:cNvPr>
          <p:cNvCxnSpPr/>
          <p:nvPr/>
        </p:nvCxnSpPr>
        <p:spPr>
          <a:xfrm>
            <a:off x="1129552" y="5414683"/>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ECBB3116-16F7-4C9E-BA7A-2C383290AC99}"/>
              </a:ext>
            </a:extLst>
          </p:cNvPr>
          <p:cNvCxnSpPr/>
          <p:nvPr/>
        </p:nvCxnSpPr>
        <p:spPr>
          <a:xfrm>
            <a:off x="1120588" y="4589929"/>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4969D06-CB47-404F-B492-1452E964532A}"/>
              </a:ext>
            </a:extLst>
          </p:cNvPr>
          <p:cNvSpPr/>
          <p:nvPr/>
        </p:nvSpPr>
        <p:spPr>
          <a:xfrm>
            <a:off x="4403423" y="1403368"/>
            <a:ext cx="1197764" cy="369332"/>
          </a:xfrm>
          <a:prstGeom prst="rect">
            <a:avLst/>
          </a:prstGeom>
        </p:spPr>
        <p:txBody>
          <a:bodyPr wrap="none">
            <a:spAutoFit/>
          </a:bodyPr>
          <a:lstStyle/>
          <a:p>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6-PEPP-N</a:t>
            </a:r>
            <a:endParaRPr lang="fr-FR" b="1" dirty="0">
              <a:solidFill>
                <a:srgbClr val="00B050"/>
              </a:solidFill>
              <a:latin typeface="Times New Roman" panose="02020603050405020304" pitchFamily="18" charset="0"/>
              <a:cs typeface="Times New Roman" panose="02020603050405020304" pitchFamily="18" charset="0"/>
            </a:endParaRPr>
          </a:p>
        </p:txBody>
      </p:sp>
      <p:grpSp>
        <p:nvGrpSpPr>
          <p:cNvPr id="22" name="Groupe 21">
            <a:extLst>
              <a:ext uri="{FF2B5EF4-FFF2-40B4-BE49-F238E27FC236}">
                <a16:creationId xmlns:a16="http://schemas.microsoft.com/office/drawing/2014/main" id="{03B6D519-B53A-4937-9732-7533A47ABBAD}"/>
              </a:ext>
            </a:extLst>
          </p:cNvPr>
          <p:cNvGrpSpPr/>
          <p:nvPr/>
        </p:nvGrpSpPr>
        <p:grpSpPr>
          <a:xfrm>
            <a:off x="3639673" y="2796987"/>
            <a:ext cx="1669142" cy="3765178"/>
            <a:chOff x="3639673" y="2796987"/>
            <a:chExt cx="1669142" cy="3765178"/>
          </a:xfrm>
        </p:grpSpPr>
        <p:cxnSp>
          <p:nvCxnSpPr>
            <p:cNvPr id="41" name="Connecteur droit avec flèche 40">
              <a:extLst>
                <a:ext uri="{FF2B5EF4-FFF2-40B4-BE49-F238E27FC236}">
                  <a16:creationId xmlns:a16="http://schemas.microsoft.com/office/drawing/2014/main" id="{DF649EA8-BCC7-413F-8C33-6B874C4490A9}"/>
                </a:ext>
              </a:extLst>
            </p:cNvPr>
            <p:cNvCxnSpPr>
              <a:cxnSpLocks/>
            </p:cNvCxnSpPr>
            <p:nvPr/>
          </p:nvCxnSpPr>
          <p:spPr>
            <a:xfrm>
              <a:off x="4392706" y="2820054"/>
              <a:ext cx="0" cy="37421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8FF07853-ACB5-4554-BD9E-099F319D42D5}"/>
                </a:ext>
              </a:extLst>
            </p:cNvPr>
            <p:cNvSpPr txBox="1"/>
            <p:nvPr/>
          </p:nvSpPr>
          <p:spPr>
            <a:xfrm>
              <a:off x="4518214" y="3060322"/>
              <a:ext cx="790601"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229°C</a:t>
              </a:r>
            </a:p>
          </p:txBody>
        </p:sp>
        <p:sp>
          <p:nvSpPr>
            <p:cNvPr id="43" name="ZoneTexte 42">
              <a:extLst>
                <a:ext uri="{FF2B5EF4-FFF2-40B4-BE49-F238E27FC236}">
                  <a16:creationId xmlns:a16="http://schemas.microsoft.com/office/drawing/2014/main" id="{AF355A92-38BE-49A6-8D66-21DB654BFBF6}"/>
                </a:ext>
              </a:extLst>
            </p:cNvPr>
            <p:cNvSpPr txBox="1"/>
            <p:nvPr/>
          </p:nvSpPr>
          <p:spPr>
            <a:xfrm>
              <a:off x="4509248" y="4866945"/>
              <a:ext cx="675185"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97°C</a:t>
              </a:r>
            </a:p>
          </p:txBody>
        </p:sp>
        <p:sp>
          <p:nvSpPr>
            <p:cNvPr id="45" name="ZoneTexte 44">
              <a:extLst>
                <a:ext uri="{FF2B5EF4-FFF2-40B4-BE49-F238E27FC236}">
                  <a16:creationId xmlns:a16="http://schemas.microsoft.com/office/drawing/2014/main" id="{44BB22C9-AA20-4854-89CA-69940B547BF3}"/>
                </a:ext>
              </a:extLst>
            </p:cNvPr>
            <p:cNvSpPr txBox="1"/>
            <p:nvPr/>
          </p:nvSpPr>
          <p:spPr>
            <a:xfrm>
              <a:off x="4087908" y="2796987"/>
              <a:ext cx="389850"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I  </a:t>
              </a:r>
            </a:p>
          </p:txBody>
        </p:sp>
        <p:sp>
          <p:nvSpPr>
            <p:cNvPr id="46" name="ZoneTexte 45">
              <a:extLst>
                <a:ext uri="{FF2B5EF4-FFF2-40B4-BE49-F238E27FC236}">
                  <a16:creationId xmlns:a16="http://schemas.microsoft.com/office/drawing/2014/main" id="{DEBCFEA8-D8A9-4091-BBFC-377E477AED0C}"/>
                </a:ext>
              </a:extLst>
            </p:cNvPr>
            <p:cNvSpPr txBox="1"/>
            <p:nvPr/>
          </p:nvSpPr>
          <p:spPr>
            <a:xfrm>
              <a:off x="3944473" y="3890681"/>
              <a:ext cx="351378"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N</a:t>
              </a:r>
            </a:p>
          </p:txBody>
        </p:sp>
        <p:sp>
          <p:nvSpPr>
            <p:cNvPr id="47" name="ZoneTexte 46">
              <a:extLst>
                <a:ext uri="{FF2B5EF4-FFF2-40B4-BE49-F238E27FC236}">
                  <a16:creationId xmlns:a16="http://schemas.microsoft.com/office/drawing/2014/main" id="{8949B7CF-2B73-4155-9308-96F8C4D1D5AC}"/>
                </a:ext>
              </a:extLst>
            </p:cNvPr>
            <p:cNvSpPr txBox="1"/>
            <p:nvPr/>
          </p:nvSpPr>
          <p:spPr>
            <a:xfrm>
              <a:off x="3639673" y="5154704"/>
              <a:ext cx="800219"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cristal</a:t>
              </a:r>
            </a:p>
          </p:txBody>
        </p:sp>
        <p:cxnSp>
          <p:nvCxnSpPr>
            <p:cNvPr id="55" name="Connecteur droit 54">
              <a:extLst>
                <a:ext uri="{FF2B5EF4-FFF2-40B4-BE49-F238E27FC236}">
                  <a16:creationId xmlns:a16="http://schemas.microsoft.com/office/drawing/2014/main" id="{01A03CE4-467E-4C7C-AA78-3275B8B94D64}"/>
                </a:ext>
              </a:extLst>
            </p:cNvPr>
            <p:cNvCxnSpPr/>
            <p:nvPr/>
          </p:nvCxnSpPr>
          <p:spPr>
            <a:xfrm>
              <a:off x="4276168" y="3245223"/>
              <a:ext cx="27790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1820832-0806-414E-AEA3-C7015E5BC135}"/>
                </a:ext>
              </a:extLst>
            </p:cNvPr>
            <p:cNvCxnSpPr/>
            <p:nvPr/>
          </p:nvCxnSpPr>
          <p:spPr>
            <a:xfrm>
              <a:off x="4240309" y="5074023"/>
              <a:ext cx="27790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1" name="ZoneTexte 60">
            <a:extLst>
              <a:ext uri="{FF2B5EF4-FFF2-40B4-BE49-F238E27FC236}">
                <a16:creationId xmlns:a16="http://schemas.microsoft.com/office/drawing/2014/main" id="{A32F8217-3F8F-446C-9021-A78C14925FBF}"/>
              </a:ext>
            </a:extLst>
          </p:cNvPr>
          <p:cNvSpPr txBox="1"/>
          <p:nvPr/>
        </p:nvSpPr>
        <p:spPr>
          <a:xfrm flipH="1">
            <a:off x="4191224" y="537883"/>
            <a:ext cx="2335082"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Mélange étudié</a:t>
            </a:r>
          </a:p>
        </p:txBody>
      </p:sp>
      <p:sp>
        <p:nvSpPr>
          <p:cNvPr id="64" name="Espace réservé du numéro de diapositive 6">
            <a:extLst>
              <a:ext uri="{FF2B5EF4-FFF2-40B4-BE49-F238E27FC236}">
                <a16:creationId xmlns:a16="http://schemas.microsoft.com/office/drawing/2014/main" id="{E9647E80-3358-4339-8811-2AD174471A7F}"/>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3</a:t>
            </a:fld>
            <a:r>
              <a:rPr lang="fr-FR" sz="2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0865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8">
            <a:extLst>
              <a:ext uri="{FF2B5EF4-FFF2-40B4-BE49-F238E27FC236}">
                <a16:creationId xmlns:a16="http://schemas.microsoft.com/office/drawing/2014/main" id="{CD29508C-D1A5-4FA1-ABB5-06F58907D591}"/>
              </a:ext>
            </a:extLst>
          </p:cNvPr>
          <p:cNvGrpSpPr/>
          <p:nvPr/>
        </p:nvGrpSpPr>
        <p:grpSpPr>
          <a:xfrm rot="16200000">
            <a:off x="232197" y="3815294"/>
            <a:ext cx="5004001" cy="865802"/>
            <a:chOff x="102870" y="4104644"/>
            <a:chExt cx="4240530" cy="733695"/>
          </a:xfrm>
        </p:grpSpPr>
        <p:cxnSp>
          <p:nvCxnSpPr>
            <p:cNvPr id="6" name="Connecteur droit avec flèche 9">
              <a:extLst>
                <a:ext uri="{FF2B5EF4-FFF2-40B4-BE49-F238E27FC236}">
                  <a16:creationId xmlns:a16="http://schemas.microsoft.com/office/drawing/2014/main" id="{E158B6ED-847D-421B-A0ED-BA4E8607C01C}"/>
                </a:ext>
              </a:extLst>
            </p:cNvPr>
            <p:cNvCxnSpPr/>
            <p:nvPr/>
          </p:nvCxnSpPr>
          <p:spPr>
            <a:xfrm>
              <a:off x="102870" y="4709002"/>
              <a:ext cx="4240530" cy="0"/>
            </a:xfrm>
            <a:prstGeom prst="straightConnector1">
              <a:avLst/>
            </a:prstGeom>
            <a:ln w="127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7" name="Rectangle 5">
              <a:extLst>
                <a:ext uri="{FF2B5EF4-FFF2-40B4-BE49-F238E27FC236}">
                  <a16:creationId xmlns:a16="http://schemas.microsoft.com/office/drawing/2014/main" id="{27C9EF51-F8C9-4371-9409-0D4AE8813422}"/>
                </a:ext>
              </a:extLst>
            </p:cNvPr>
            <p:cNvSpPr>
              <a:spLocks noChangeArrowheads="1"/>
            </p:cNvSpPr>
            <p:nvPr/>
          </p:nvSpPr>
          <p:spPr bwMode="auto">
            <a:xfrm>
              <a:off x="2017903" y="4577522"/>
              <a:ext cx="448678" cy="26081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latin typeface="Calibri" pitchFamily="34" charset="0"/>
                  <a:ea typeface="Calibri" pitchFamily="34" charset="0"/>
                  <a:cs typeface="Times New Roman" pitchFamily="18" charset="0"/>
                </a:rPr>
                <a:t>46 </a:t>
              </a:r>
              <a:r>
                <a:rPr lang="en-US" sz="1400" dirty="0">
                  <a:latin typeface="Calibri" pitchFamily="34" charset="0"/>
                  <a:ea typeface="Calibri" pitchFamily="34" charset="0"/>
                  <a:cs typeface="Calibri" pitchFamily="34" charset="0"/>
                </a:rPr>
                <a:t>Å</a:t>
              </a:r>
              <a:endParaRPr lang="en-US" sz="1400" dirty="0">
                <a:latin typeface="Arial" pitchFamily="34" charset="0"/>
                <a:cs typeface="Arial" pitchFamily="34" charset="0"/>
              </a:endParaRPr>
            </a:p>
          </p:txBody>
        </p:sp>
        <p:pic>
          <p:nvPicPr>
            <p:cNvPr id="8" name="Picture 52">
              <a:extLst>
                <a:ext uri="{FF2B5EF4-FFF2-40B4-BE49-F238E27FC236}">
                  <a16:creationId xmlns:a16="http://schemas.microsoft.com/office/drawing/2014/main" id="{D621BD6F-0228-4AC1-9C76-4775209759C1}"/>
                </a:ext>
              </a:extLst>
            </p:cNvPr>
            <p:cNvPicPr>
              <a:picLocks noChangeAspect="1"/>
            </p:cNvPicPr>
            <p:nvPr/>
          </p:nvPicPr>
          <p:blipFill>
            <a:blip r:embed="rId2"/>
            <a:stretch>
              <a:fillRect/>
            </a:stretch>
          </p:blipFill>
          <p:spPr>
            <a:xfrm>
              <a:off x="161158" y="4104644"/>
              <a:ext cx="4176000" cy="528789"/>
            </a:xfrm>
            <a:prstGeom prst="rect">
              <a:avLst/>
            </a:prstGeom>
          </p:spPr>
        </p:pic>
        <p:pic>
          <p:nvPicPr>
            <p:cNvPr id="9" name="Graphique 33">
              <a:extLst>
                <a:ext uri="{FF2B5EF4-FFF2-40B4-BE49-F238E27FC236}">
                  <a16:creationId xmlns:a16="http://schemas.microsoft.com/office/drawing/2014/main" id="{9C85DB4F-BE7E-4452-91BB-DBC39B917A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098331" y="3567682"/>
              <a:ext cx="316911" cy="1772385"/>
            </a:xfrm>
            <a:prstGeom prst="rect">
              <a:avLst/>
            </a:prstGeom>
          </p:spPr>
        </p:pic>
      </p:grpSp>
      <p:grpSp>
        <p:nvGrpSpPr>
          <p:cNvPr id="11" name="Group 42">
            <a:extLst>
              <a:ext uri="{FF2B5EF4-FFF2-40B4-BE49-F238E27FC236}">
                <a16:creationId xmlns:a16="http://schemas.microsoft.com/office/drawing/2014/main" id="{98016A05-CE1E-4094-BD7D-7B09AF0F3039}"/>
              </a:ext>
            </a:extLst>
          </p:cNvPr>
          <p:cNvGrpSpPr/>
          <p:nvPr/>
        </p:nvGrpSpPr>
        <p:grpSpPr>
          <a:xfrm rot="16200000">
            <a:off x="3602418" y="3179069"/>
            <a:ext cx="3812325" cy="949183"/>
            <a:chOff x="4617665" y="3920651"/>
            <a:chExt cx="3189025" cy="793998"/>
          </a:xfrm>
        </p:grpSpPr>
        <p:cxnSp>
          <p:nvCxnSpPr>
            <p:cNvPr id="13" name="Connecteur droit avec flèche 5">
              <a:extLst>
                <a:ext uri="{FF2B5EF4-FFF2-40B4-BE49-F238E27FC236}">
                  <a16:creationId xmlns:a16="http://schemas.microsoft.com/office/drawing/2014/main" id="{2625BBFC-8279-48F2-8D66-F08BD5412B31}"/>
                </a:ext>
              </a:extLst>
            </p:cNvPr>
            <p:cNvCxnSpPr/>
            <p:nvPr/>
          </p:nvCxnSpPr>
          <p:spPr>
            <a:xfrm flipV="1">
              <a:off x="5795010" y="4597401"/>
              <a:ext cx="2011680" cy="0"/>
            </a:xfrm>
            <a:prstGeom prst="straightConnector1">
              <a:avLst/>
            </a:prstGeom>
            <a:ln w="1270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4" name="Rectangle 5">
              <a:extLst>
                <a:ext uri="{FF2B5EF4-FFF2-40B4-BE49-F238E27FC236}">
                  <a16:creationId xmlns:a16="http://schemas.microsoft.com/office/drawing/2014/main" id="{FCA93646-0721-4D9B-B114-F354CAAD0FF8}"/>
                </a:ext>
              </a:extLst>
            </p:cNvPr>
            <p:cNvSpPr>
              <a:spLocks noChangeArrowheads="1"/>
            </p:cNvSpPr>
            <p:nvPr/>
          </p:nvSpPr>
          <p:spPr bwMode="auto">
            <a:xfrm>
              <a:off x="6520815" y="4457192"/>
              <a:ext cx="430292" cy="25745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a:latin typeface="Calibri" pitchFamily="34" charset="0"/>
                  <a:ea typeface="Calibri" pitchFamily="34" charset="0"/>
                  <a:cs typeface="Times New Roman" pitchFamily="18" charset="0"/>
                </a:rPr>
                <a:t>22 </a:t>
              </a:r>
              <a:r>
                <a:rPr lang="en-US" sz="1400">
                  <a:latin typeface="Calibri" pitchFamily="34" charset="0"/>
                  <a:ea typeface="Calibri" pitchFamily="34" charset="0"/>
                  <a:cs typeface="Calibri" pitchFamily="34" charset="0"/>
                </a:rPr>
                <a:t>Å</a:t>
              </a:r>
              <a:endParaRPr lang="en-US" sz="1400">
                <a:latin typeface="Arial" pitchFamily="34" charset="0"/>
                <a:cs typeface="Arial" pitchFamily="34" charset="0"/>
              </a:endParaRPr>
            </a:p>
          </p:txBody>
        </p:sp>
        <p:pic>
          <p:nvPicPr>
            <p:cNvPr id="15" name="Picture 46">
              <a:extLst>
                <a:ext uri="{FF2B5EF4-FFF2-40B4-BE49-F238E27FC236}">
                  <a16:creationId xmlns:a16="http://schemas.microsoft.com/office/drawing/2014/main" id="{FD5E1294-1689-45BE-A189-657FE5743355}"/>
                </a:ext>
              </a:extLst>
            </p:cNvPr>
            <p:cNvPicPr>
              <a:picLocks noChangeAspect="1"/>
            </p:cNvPicPr>
            <p:nvPr/>
          </p:nvPicPr>
          <p:blipFill>
            <a:blip r:embed="rId5"/>
            <a:stretch>
              <a:fillRect/>
            </a:stretch>
          </p:blipFill>
          <p:spPr>
            <a:xfrm>
              <a:off x="4617665" y="3920651"/>
              <a:ext cx="2011680" cy="628880"/>
            </a:xfrm>
            <a:prstGeom prst="rect">
              <a:avLst/>
            </a:prstGeom>
          </p:spPr>
        </p:pic>
      </p:grpSp>
      <p:cxnSp>
        <p:nvCxnSpPr>
          <p:cNvPr id="24" name="Connecteur droit avec flèche 23">
            <a:extLst>
              <a:ext uri="{FF2B5EF4-FFF2-40B4-BE49-F238E27FC236}">
                <a16:creationId xmlns:a16="http://schemas.microsoft.com/office/drawing/2014/main" id="{6B7C1F6F-8818-44D1-A479-5A3C032516E2}"/>
              </a:ext>
            </a:extLst>
          </p:cNvPr>
          <p:cNvCxnSpPr>
            <a:cxnSpLocks/>
          </p:cNvCxnSpPr>
          <p:nvPr/>
        </p:nvCxnSpPr>
        <p:spPr>
          <a:xfrm>
            <a:off x="1255054" y="2803904"/>
            <a:ext cx="0" cy="374929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118980E-68D7-4135-9315-690FBA1F8FD6}"/>
              </a:ext>
            </a:extLst>
          </p:cNvPr>
          <p:cNvSpPr txBox="1"/>
          <p:nvPr/>
        </p:nvSpPr>
        <p:spPr>
          <a:xfrm>
            <a:off x="1326772" y="3584994"/>
            <a:ext cx="790601"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154°C</a:t>
            </a:r>
          </a:p>
        </p:txBody>
      </p:sp>
      <p:sp>
        <p:nvSpPr>
          <p:cNvPr id="26" name="ZoneTexte 25">
            <a:extLst>
              <a:ext uri="{FF2B5EF4-FFF2-40B4-BE49-F238E27FC236}">
                <a16:creationId xmlns:a16="http://schemas.microsoft.com/office/drawing/2014/main" id="{067257DB-E254-49D7-902C-542B9B3897C6}"/>
              </a:ext>
            </a:extLst>
          </p:cNvPr>
          <p:cNvSpPr txBox="1"/>
          <p:nvPr/>
        </p:nvSpPr>
        <p:spPr>
          <a:xfrm>
            <a:off x="1308846" y="4391818"/>
            <a:ext cx="790601"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122°C</a:t>
            </a:r>
          </a:p>
        </p:txBody>
      </p:sp>
      <p:sp>
        <p:nvSpPr>
          <p:cNvPr id="27" name="ZoneTexte 26">
            <a:extLst>
              <a:ext uri="{FF2B5EF4-FFF2-40B4-BE49-F238E27FC236}">
                <a16:creationId xmlns:a16="http://schemas.microsoft.com/office/drawing/2014/main" id="{BD3E22C1-8354-41D6-99A9-1FAA247880F3}"/>
              </a:ext>
            </a:extLst>
          </p:cNvPr>
          <p:cNvSpPr txBox="1"/>
          <p:nvPr/>
        </p:nvSpPr>
        <p:spPr>
          <a:xfrm>
            <a:off x="1353669" y="5207604"/>
            <a:ext cx="675185"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88°C</a:t>
            </a:r>
          </a:p>
        </p:txBody>
      </p:sp>
      <p:sp>
        <p:nvSpPr>
          <p:cNvPr id="28" name="ZoneTexte 27">
            <a:extLst>
              <a:ext uri="{FF2B5EF4-FFF2-40B4-BE49-F238E27FC236}">
                <a16:creationId xmlns:a16="http://schemas.microsoft.com/office/drawing/2014/main" id="{966A4DCE-2FA8-4223-9A54-876101D3A751}"/>
              </a:ext>
            </a:extLst>
          </p:cNvPr>
          <p:cNvSpPr txBox="1"/>
          <p:nvPr/>
        </p:nvSpPr>
        <p:spPr>
          <a:xfrm>
            <a:off x="806824" y="3280847"/>
            <a:ext cx="389850"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I </a:t>
            </a:r>
            <a:r>
              <a:rPr lang="fr-FR" b="1" dirty="0">
                <a:latin typeface="Times New Roman" panose="02020603050405020304" pitchFamily="18" charset="0"/>
                <a:cs typeface="Times New Roman" panose="02020603050405020304" pitchFamily="18" charset="0"/>
              </a:rPr>
              <a:t> </a:t>
            </a:r>
          </a:p>
        </p:txBody>
      </p:sp>
      <p:sp>
        <p:nvSpPr>
          <p:cNvPr id="29" name="ZoneTexte 28">
            <a:extLst>
              <a:ext uri="{FF2B5EF4-FFF2-40B4-BE49-F238E27FC236}">
                <a16:creationId xmlns:a16="http://schemas.microsoft.com/office/drawing/2014/main" id="{9C020D9A-F832-418F-A4DC-DD4413A06B1A}"/>
              </a:ext>
            </a:extLst>
          </p:cNvPr>
          <p:cNvSpPr txBox="1"/>
          <p:nvPr/>
        </p:nvSpPr>
        <p:spPr>
          <a:xfrm>
            <a:off x="815788" y="4025154"/>
            <a:ext cx="351378"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N</a:t>
            </a:r>
            <a:endParaRPr lang="fr-FR" b="1" dirty="0">
              <a:latin typeface="Times New Roman" panose="02020603050405020304" pitchFamily="18" charset="0"/>
              <a:cs typeface="Times New Roman" panose="02020603050405020304" pitchFamily="18" charset="0"/>
            </a:endParaRPr>
          </a:p>
        </p:txBody>
      </p:sp>
      <p:sp>
        <p:nvSpPr>
          <p:cNvPr id="30" name="ZoneTexte 29">
            <a:extLst>
              <a:ext uri="{FF2B5EF4-FFF2-40B4-BE49-F238E27FC236}">
                <a16:creationId xmlns:a16="http://schemas.microsoft.com/office/drawing/2014/main" id="{376B948B-5277-4DCF-891D-38627B2939A7}"/>
              </a:ext>
            </a:extLst>
          </p:cNvPr>
          <p:cNvSpPr txBox="1"/>
          <p:nvPr/>
        </p:nvSpPr>
        <p:spPr>
          <a:xfrm>
            <a:off x="690281" y="4787154"/>
            <a:ext cx="556563" cy="369332"/>
          </a:xfrm>
          <a:prstGeom prst="rect">
            <a:avLst/>
          </a:prstGeom>
          <a:noFill/>
        </p:spPr>
        <p:txBody>
          <a:bodyPr wrap="none" rtlCol="0">
            <a:spAutoFit/>
          </a:bodyPr>
          <a:lstStyle/>
          <a:p>
            <a:r>
              <a:rPr lang="fr-FR" b="1" dirty="0">
                <a:solidFill>
                  <a:srgbClr val="0000FF"/>
                </a:solidFill>
                <a:latin typeface="Times New Roman" panose="02020603050405020304" pitchFamily="18" charset="0"/>
                <a:cs typeface="Times New Roman" panose="02020603050405020304" pitchFamily="18" charset="0"/>
              </a:rPr>
              <a:t>N</a:t>
            </a:r>
            <a:r>
              <a:rPr lang="fr-FR" b="1" baseline="-25000" dirty="0">
                <a:solidFill>
                  <a:srgbClr val="0000FF"/>
                </a:solidFill>
                <a:latin typeface="Times New Roman" panose="02020603050405020304" pitchFamily="18" charset="0"/>
                <a:cs typeface="Times New Roman" panose="02020603050405020304" pitchFamily="18" charset="0"/>
              </a:rPr>
              <a:t>TB</a:t>
            </a:r>
            <a:endParaRPr lang="fr-FR" b="1" baseline="-25000" dirty="0">
              <a:latin typeface="Times New Roman" panose="02020603050405020304" pitchFamily="18" charset="0"/>
              <a:cs typeface="Times New Roman" panose="02020603050405020304" pitchFamily="18" charset="0"/>
            </a:endParaRPr>
          </a:p>
        </p:txBody>
      </p:sp>
      <p:sp>
        <p:nvSpPr>
          <p:cNvPr id="31" name="ZoneTexte 30">
            <a:extLst>
              <a:ext uri="{FF2B5EF4-FFF2-40B4-BE49-F238E27FC236}">
                <a16:creationId xmlns:a16="http://schemas.microsoft.com/office/drawing/2014/main" id="{0D628F55-CAC2-4862-ABA5-2C2A798D5C03}"/>
              </a:ext>
            </a:extLst>
          </p:cNvPr>
          <p:cNvSpPr txBox="1"/>
          <p:nvPr/>
        </p:nvSpPr>
        <p:spPr>
          <a:xfrm>
            <a:off x="475130" y="5629836"/>
            <a:ext cx="756938" cy="369332"/>
          </a:xfrm>
          <a:prstGeom prst="rect">
            <a:avLst/>
          </a:prstGeom>
          <a:noFill/>
        </p:spPr>
        <p:txBody>
          <a:bodyPr wrap="none" rtlCol="0">
            <a:spAutoFit/>
          </a:bodyPr>
          <a:lstStyle/>
          <a:p>
            <a:r>
              <a:rPr lang="fr-FR" b="1" dirty="0" err="1">
                <a:solidFill>
                  <a:srgbClr val="0000FF"/>
                </a:solidFill>
                <a:latin typeface="Times New Roman" panose="02020603050405020304" pitchFamily="18" charset="0"/>
                <a:cs typeface="Times New Roman" panose="02020603050405020304" pitchFamily="18" charset="0"/>
              </a:rPr>
              <a:t>SmA</a:t>
            </a:r>
            <a:r>
              <a:rPr lang="fr-FR" b="1" baseline="-25000" dirty="0" err="1">
                <a:solidFill>
                  <a:srgbClr val="0000FF"/>
                </a:solidFill>
                <a:latin typeface="Times New Roman" panose="02020603050405020304" pitchFamily="18" charset="0"/>
                <a:cs typeface="Times New Roman" panose="02020603050405020304" pitchFamily="18" charset="0"/>
              </a:rPr>
              <a:t>b</a:t>
            </a:r>
            <a:endParaRPr lang="fr-FR" b="1" baseline="-25000"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8C7F912E-442D-4449-A5B1-9F1EBD73FF92}"/>
              </a:ext>
            </a:extLst>
          </p:cNvPr>
          <p:cNvSpPr/>
          <p:nvPr/>
        </p:nvSpPr>
        <p:spPr>
          <a:xfrm>
            <a:off x="1365816" y="1407473"/>
            <a:ext cx="979755" cy="369332"/>
          </a:xfrm>
          <a:prstGeom prst="rect">
            <a:avLst/>
          </a:prstGeom>
        </p:spPr>
        <p:txBody>
          <a:bodyPr wrap="none">
            <a:spAutoFit/>
          </a:bodyPr>
          <a:lstStyle/>
          <a:p>
            <a:r>
              <a:rPr lang="en-US" b="1" dirty="0">
                <a:solidFill>
                  <a:srgbClr val="0000FF"/>
                </a:solidFill>
                <a:latin typeface="Times New Roman" panose="02020603050405020304" pitchFamily="18" charset="0"/>
                <a:ea typeface="Calibri" panose="020F0502020204030204" pitchFamily="34" charset="0"/>
              </a:rPr>
              <a:t>BNA-76</a:t>
            </a:r>
            <a:endParaRPr lang="fr-FR" b="1" dirty="0"/>
          </a:p>
        </p:txBody>
      </p:sp>
      <p:cxnSp>
        <p:nvCxnSpPr>
          <p:cNvPr id="19" name="Connecteur droit 18">
            <a:extLst>
              <a:ext uri="{FF2B5EF4-FFF2-40B4-BE49-F238E27FC236}">
                <a16:creationId xmlns:a16="http://schemas.microsoft.com/office/drawing/2014/main" id="{F156FC2B-0056-4F2A-B063-DB9432B663F2}"/>
              </a:ext>
            </a:extLst>
          </p:cNvPr>
          <p:cNvCxnSpPr/>
          <p:nvPr/>
        </p:nvCxnSpPr>
        <p:spPr>
          <a:xfrm>
            <a:off x="1111623" y="3783106"/>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20AC629-5872-4250-9885-7EA53D52814F}"/>
              </a:ext>
            </a:extLst>
          </p:cNvPr>
          <p:cNvCxnSpPr/>
          <p:nvPr/>
        </p:nvCxnSpPr>
        <p:spPr>
          <a:xfrm>
            <a:off x="1129552" y="5414683"/>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ECBB3116-16F7-4C9E-BA7A-2C383290AC99}"/>
              </a:ext>
            </a:extLst>
          </p:cNvPr>
          <p:cNvCxnSpPr/>
          <p:nvPr/>
        </p:nvCxnSpPr>
        <p:spPr>
          <a:xfrm>
            <a:off x="1120588" y="4589929"/>
            <a:ext cx="27790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4969D06-CB47-404F-B492-1452E964532A}"/>
              </a:ext>
            </a:extLst>
          </p:cNvPr>
          <p:cNvSpPr/>
          <p:nvPr/>
        </p:nvSpPr>
        <p:spPr>
          <a:xfrm>
            <a:off x="4403423" y="1403368"/>
            <a:ext cx="1197764" cy="369332"/>
          </a:xfrm>
          <a:prstGeom prst="rect">
            <a:avLst/>
          </a:prstGeom>
        </p:spPr>
        <p:txBody>
          <a:bodyPr wrap="none">
            <a:spAutoFit/>
          </a:bodyPr>
          <a:lstStyle/>
          <a:p>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6-PEPP-N</a:t>
            </a:r>
            <a:endParaRPr lang="fr-FR" b="1" dirty="0">
              <a:solidFill>
                <a:srgbClr val="00B050"/>
              </a:solidFill>
              <a:latin typeface="Times New Roman" panose="02020603050405020304" pitchFamily="18" charset="0"/>
              <a:cs typeface="Times New Roman" panose="02020603050405020304" pitchFamily="18" charset="0"/>
            </a:endParaRPr>
          </a:p>
        </p:txBody>
      </p:sp>
      <p:grpSp>
        <p:nvGrpSpPr>
          <p:cNvPr id="22" name="Groupe 21">
            <a:extLst>
              <a:ext uri="{FF2B5EF4-FFF2-40B4-BE49-F238E27FC236}">
                <a16:creationId xmlns:a16="http://schemas.microsoft.com/office/drawing/2014/main" id="{03B6D519-B53A-4937-9732-7533A47ABBAD}"/>
              </a:ext>
            </a:extLst>
          </p:cNvPr>
          <p:cNvGrpSpPr/>
          <p:nvPr/>
        </p:nvGrpSpPr>
        <p:grpSpPr>
          <a:xfrm>
            <a:off x="3639673" y="2796987"/>
            <a:ext cx="1669142" cy="3765178"/>
            <a:chOff x="3639673" y="2796987"/>
            <a:chExt cx="1669142" cy="3765178"/>
          </a:xfrm>
        </p:grpSpPr>
        <p:cxnSp>
          <p:nvCxnSpPr>
            <p:cNvPr id="41" name="Connecteur droit avec flèche 40">
              <a:extLst>
                <a:ext uri="{FF2B5EF4-FFF2-40B4-BE49-F238E27FC236}">
                  <a16:creationId xmlns:a16="http://schemas.microsoft.com/office/drawing/2014/main" id="{DF649EA8-BCC7-413F-8C33-6B874C4490A9}"/>
                </a:ext>
              </a:extLst>
            </p:cNvPr>
            <p:cNvCxnSpPr>
              <a:cxnSpLocks/>
            </p:cNvCxnSpPr>
            <p:nvPr/>
          </p:nvCxnSpPr>
          <p:spPr>
            <a:xfrm>
              <a:off x="4392706" y="2820054"/>
              <a:ext cx="0" cy="37421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8FF07853-ACB5-4554-BD9E-099F319D42D5}"/>
                </a:ext>
              </a:extLst>
            </p:cNvPr>
            <p:cNvSpPr txBox="1"/>
            <p:nvPr/>
          </p:nvSpPr>
          <p:spPr>
            <a:xfrm>
              <a:off x="4518214" y="3060322"/>
              <a:ext cx="790601"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229°C</a:t>
              </a:r>
            </a:p>
          </p:txBody>
        </p:sp>
        <p:sp>
          <p:nvSpPr>
            <p:cNvPr id="43" name="ZoneTexte 42">
              <a:extLst>
                <a:ext uri="{FF2B5EF4-FFF2-40B4-BE49-F238E27FC236}">
                  <a16:creationId xmlns:a16="http://schemas.microsoft.com/office/drawing/2014/main" id="{AF355A92-38BE-49A6-8D66-21DB654BFBF6}"/>
                </a:ext>
              </a:extLst>
            </p:cNvPr>
            <p:cNvSpPr txBox="1"/>
            <p:nvPr/>
          </p:nvSpPr>
          <p:spPr>
            <a:xfrm>
              <a:off x="4509248" y="4866945"/>
              <a:ext cx="675185"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97°C</a:t>
              </a:r>
            </a:p>
          </p:txBody>
        </p:sp>
        <p:sp>
          <p:nvSpPr>
            <p:cNvPr id="45" name="ZoneTexte 44">
              <a:extLst>
                <a:ext uri="{FF2B5EF4-FFF2-40B4-BE49-F238E27FC236}">
                  <a16:creationId xmlns:a16="http://schemas.microsoft.com/office/drawing/2014/main" id="{44BB22C9-AA20-4854-89CA-69940B547BF3}"/>
                </a:ext>
              </a:extLst>
            </p:cNvPr>
            <p:cNvSpPr txBox="1"/>
            <p:nvPr/>
          </p:nvSpPr>
          <p:spPr>
            <a:xfrm>
              <a:off x="4087908" y="2796987"/>
              <a:ext cx="389850"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I  </a:t>
              </a:r>
            </a:p>
          </p:txBody>
        </p:sp>
        <p:sp>
          <p:nvSpPr>
            <p:cNvPr id="46" name="ZoneTexte 45">
              <a:extLst>
                <a:ext uri="{FF2B5EF4-FFF2-40B4-BE49-F238E27FC236}">
                  <a16:creationId xmlns:a16="http://schemas.microsoft.com/office/drawing/2014/main" id="{DEBCFEA8-D8A9-4091-BBFC-377E477AED0C}"/>
                </a:ext>
              </a:extLst>
            </p:cNvPr>
            <p:cNvSpPr txBox="1"/>
            <p:nvPr/>
          </p:nvSpPr>
          <p:spPr>
            <a:xfrm>
              <a:off x="3944473" y="3890681"/>
              <a:ext cx="351378"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N</a:t>
              </a:r>
            </a:p>
          </p:txBody>
        </p:sp>
        <p:sp>
          <p:nvSpPr>
            <p:cNvPr id="47" name="ZoneTexte 46">
              <a:extLst>
                <a:ext uri="{FF2B5EF4-FFF2-40B4-BE49-F238E27FC236}">
                  <a16:creationId xmlns:a16="http://schemas.microsoft.com/office/drawing/2014/main" id="{8949B7CF-2B73-4155-9308-96F8C4D1D5AC}"/>
                </a:ext>
              </a:extLst>
            </p:cNvPr>
            <p:cNvSpPr txBox="1"/>
            <p:nvPr/>
          </p:nvSpPr>
          <p:spPr>
            <a:xfrm>
              <a:off x="3639673" y="5154704"/>
              <a:ext cx="800219" cy="369332"/>
            </a:xfrm>
            <a:prstGeom prst="rect">
              <a:avLst/>
            </a:prstGeom>
            <a:noFill/>
          </p:spPr>
          <p:txBody>
            <a:bodyPr wrap="none" rtlCol="0">
              <a:spAutoFit/>
            </a:bodyPr>
            <a:lstStyle/>
            <a:p>
              <a:r>
                <a:rPr lang="fr-FR" b="1" dirty="0">
                  <a:solidFill>
                    <a:srgbClr val="00B050"/>
                  </a:solidFill>
                  <a:latin typeface="Times New Roman" panose="02020603050405020304" pitchFamily="18" charset="0"/>
                  <a:cs typeface="Times New Roman" panose="02020603050405020304" pitchFamily="18" charset="0"/>
                </a:rPr>
                <a:t>cristal</a:t>
              </a:r>
            </a:p>
          </p:txBody>
        </p:sp>
        <p:cxnSp>
          <p:nvCxnSpPr>
            <p:cNvPr id="55" name="Connecteur droit 54">
              <a:extLst>
                <a:ext uri="{FF2B5EF4-FFF2-40B4-BE49-F238E27FC236}">
                  <a16:creationId xmlns:a16="http://schemas.microsoft.com/office/drawing/2014/main" id="{01A03CE4-467E-4C7C-AA78-3275B8B94D64}"/>
                </a:ext>
              </a:extLst>
            </p:cNvPr>
            <p:cNvCxnSpPr/>
            <p:nvPr/>
          </p:nvCxnSpPr>
          <p:spPr>
            <a:xfrm>
              <a:off x="4276168" y="3245223"/>
              <a:ext cx="27790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1820832-0806-414E-AEA3-C7015E5BC135}"/>
                </a:ext>
              </a:extLst>
            </p:cNvPr>
            <p:cNvCxnSpPr/>
            <p:nvPr/>
          </p:nvCxnSpPr>
          <p:spPr>
            <a:xfrm>
              <a:off x="4240309" y="5074023"/>
              <a:ext cx="27790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B4FF4897-A528-481E-A15C-750E892E71C9}"/>
              </a:ext>
            </a:extLst>
          </p:cNvPr>
          <p:cNvGrpSpPr/>
          <p:nvPr/>
        </p:nvGrpSpPr>
        <p:grpSpPr>
          <a:xfrm>
            <a:off x="8857781" y="2711057"/>
            <a:ext cx="1999127" cy="3749297"/>
            <a:chOff x="4338920" y="2857693"/>
            <a:chExt cx="1999127" cy="3749297"/>
          </a:xfrm>
        </p:grpSpPr>
        <p:sp>
          <p:nvSpPr>
            <p:cNvPr id="34" name="ZoneTexte 33">
              <a:extLst>
                <a:ext uri="{FF2B5EF4-FFF2-40B4-BE49-F238E27FC236}">
                  <a16:creationId xmlns:a16="http://schemas.microsoft.com/office/drawing/2014/main" id="{5799B74C-AE38-4F36-88A2-49A40EAA91F9}"/>
                </a:ext>
              </a:extLst>
            </p:cNvPr>
            <p:cNvSpPr txBox="1"/>
            <p:nvPr/>
          </p:nvSpPr>
          <p:spPr>
            <a:xfrm>
              <a:off x="5253316" y="3397388"/>
              <a:ext cx="842684"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163°C</a:t>
              </a:r>
            </a:p>
          </p:txBody>
        </p:sp>
        <p:sp>
          <p:nvSpPr>
            <p:cNvPr id="35" name="ZoneTexte 34">
              <a:extLst>
                <a:ext uri="{FF2B5EF4-FFF2-40B4-BE49-F238E27FC236}">
                  <a16:creationId xmlns:a16="http://schemas.microsoft.com/office/drawing/2014/main" id="{D9F6F779-F78B-4BAE-835B-C875A366127B}"/>
                </a:ext>
              </a:extLst>
            </p:cNvPr>
            <p:cNvSpPr txBox="1"/>
            <p:nvPr/>
          </p:nvSpPr>
          <p:spPr>
            <a:xfrm>
              <a:off x="5235387" y="4490430"/>
              <a:ext cx="1030941"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110°C</a:t>
              </a:r>
            </a:p>
          </p:txBody>
        </p:sp>
        <p:sp>
          <p:nvSpPr>
            <p:cNvPr id="36" name="ZoneTexte 35">
              <a:extLst>
                <a:ext uri="{FF2B5EF4-FFF2-40B4-BE49-F238E27FC236}">
                  <a16:creationId xmlns:a16="http://schemas.microsoft.com/office/drawing/2014/main" id="{280C2AC3-79A5-4BD1-9BBC-BF4C5D5301CE}"/>
                </a:ext>
              </a:extLst>
            </p:cNvPr>
            <p:cNvSpPr txBox="1"/>
            <p:nvPr/>
          </p:nvSpPr>
          <p:spPr>
            <a:xfrm>
              <a:off x="5243232" y="4828473"/>
              <a:ext cx="824753"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100°C</a:t>
              </a:r>
            </a:p>
          </p:txBody>
        </p:sp>
        <p:sp>
          <p:nvSpPr>
            <p:cNvPr id="37" name="ZoneTexte 36">
              <a:extLst>
                <a:ext uri="{FF2B5EF4-FFF2-40B4-BE49-F238E27FC236}">
                  <a16:creationId xmlns:a16="http://schemas.microsoft.com/office/drawing/2014/main" id="{6BD34265-727C-4EA1-BF75-198D6AE5DBDD}"/>
                </a:ext>
              </a:extLst>
            </p:cNvPr>
            <p:cNvSpPr txBox="1"/>
            <p:nvPr/>
          </p:nvSpPr>
          <p:spPr>
            <a:xfrm>
              <a:off x="4823011" y="3096181"/>
              <a:ext cx="348172"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I</a:t>
              </a:r>
              <a:r>
                <a:rPr lang="fr-FR" dirty="0">
                  <a:ln>
                    <a:solidFill>
                      <a:srgbClr val="002060"/>
                    </a:solidFill>
                  </a:ln>
                  <a:solidFill>
                    <a:srgbClr val="0000FF"/>
                  </a:solidFill>
                  <a:latin typeface="Times New Roman" panose="02020603050405020304" pitchFamily="18" charset="0"/>
                  <a:cs typeface="Times New Roman" panose="02020603050405020304" pitchFamily="18" charset="0"/>
                </a:rPr>
                <a:t>  </a:t>
              </a:r>
            </a:p>
          </p:txBody>
        </p:sp>
        <p:sp>
          <p:nvSpPr>
            <p:cNvPr id="38" name="ZoneTexte 37">
              <a:extLst>
                <a:ext uri="{FF2B5EF4-FFF2-40B4-BE49-F238E27FC236}">
                  <a16:creationId xmlns:a16="http://schemas.microsoft.com/office/drawing/2014/main" id="{AA461E0F-E061-4E1E-9747-74BE2DE463F2}"/>
                </a:ext>
              </a:extLst>
            </p:cNvPr>
            <p:cNvSpPr txBox="1"/>
            <p:nvPr/>
          </p:nvSpPr>
          <p:spPr>
            <a:xfrm>
              <a:off x="4772959" y="4001995"/>
              <a:ext cx="333746"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N</a:t>
              </a:r>
            </a:p>
          </p:txBody>
        </p:sp>
        <p:sp>
          <p:nvSpPr>
            <p:cNvPr id="39" name="ZoneTexte 38">
              <a:extLst>
                <a:ext uri="{FF2B5EF4-FFF2-40B4-BE49-F238E27FC236}">
                  <a16:creationId xmlns:a16="http://schemas.microsoft.com/office/drawing/2014/main" id="{1E83AA7A-73FF-40FB-A898-031863B1DD97}"/>
                </a:ext>
              </a:extLst>
            </p:cNvPr>
            <p:cNvSpPr txBox="1"/>
            <p:nvPr/>
          </p:nvSpPr>
          <p:spPr>
            <a:xfrm>
              <a:off x="4598894" y="4642223"/>
              <a:ext cx="663389"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N</a:t>
              </a:r>
              <a:r>
                <a:rPr lang="fr-FR" baseline="-25000" dirty="0">
                  <a:ln>
                    <a:solidFill>
                      <a:srgbClr val="002060"/>
                    </a:solidFill>
                  </a:ln>
                  <a:solidFill>
                    <a:srgbClr val="002060"/>
                  </a:solidFill>
                  <a:latin typeface="Times New Roman" panose="02020603050405020304" pitchFamily="18" charset="0"/>
                  <a:cs typeface="Times New Roman" panose="02020603050405020304" pitchFamily="18" charset="0"/>
                </a:rPr>
                <a:t>TB</a:t>
              </a:r>
            </a:p>
          </p:txBody>
        </p:sp>
        <p:sp>
          <p:nvSpPr>
            <p:cNvPr id="40" name="ZoneTexte 39">
              <a:extLst>
                <a:ext uri="{FF2B5EF4-FFF2-40B4-BE49-F238E27FC236}">
                  <a16:creationId xmlns:a16="http://schemas.microsoft.com/office/drawing/2014/main" id="{71FE729A-8D52-4D94-A272-07CBE7BA14E2}"/>
                </a:ext>
              </a:extLst>
            </p:cNvPr>
            <p:cNvSpPr txBox="1"/>
            <p:nvPr/>
          </p:nvSpPr>
          <p:spPr>
            <a:xfrm>
              <a:off x="4706470" y="5325036"/>
              <a:ext cx="582061"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M</a:t>
              </a:r>
              <a:r>
                <a:rPr lang="fr-FR" baseline="-25000" dirty="0">
                  <a:ln>
                    <a:solidFill>
                      <a:srgbClr val="002060"/>
                    </a:solidFill>
                  </a:ln>
                  <a:solidFill>
                    <a:srgbClr val="002060"/>
                  </a:solidFill>
                  <a:latin typeface="Times New Roman" panose="02020603050405020304" pitchFamily="18" charset="0"/>
                  <a:cs typeface="Times New Roman" panose="02020603050405020304" pitchFamily="18" charset="0"/>
                </a:rPr>
                <a:t>x</a:t>
              </a:r>
            </a:p>
          </p:txBody>
        </p:sp>
        <p:sp>
          <p:nvSpPr>
            <p:cNvPr id="49" name="ZoneTexte 48">
              <a:extLst>
                <a:ext uri="{FF2B5EF4-FFF2-40B4-BE49-F238E27FC236}">
                  <a16:creationId xmlns:a16="http://schemas.microsoft.com/office/drawing/2014/main" id="{E362B30A-975C-4BDF-96E2-255C08A61337}"/>
                </a:ext>
              </a:extLst>
            </p:cNvPr>
            <p:cNvSpPr txBox="1"/>
            <p:nvPr/>
          </p:nvSpPr>
          <p:spPr>
            <a:xfrm>
              <a:off x="5262283" y="5870993"/>
              <a:ext cx="1075764"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41°C</a:t>
              </a:r>
            </a:p>
          </p:txBody>
        </p:sp>
        <p:sp>
          <p:nvSpPr>
            <p:cNvPr id="50" name="ZoneTexte 49">
              <a:extLst>
                <a:ext uri="{FF2B5EF4-FFF2-40B4-BE49-F238E27FC236}">
                  <a16:creationId xmlns:a16="http://schemas.microsoft.com/office/drawing/2014/main" id="{61F6F124-FCDD-4263-97E3-57845192A7D0}"/>
                </a:ext>
              </a:extLst>
            </p:cNvPr>
            <p:cNvSpPr txBox="1"/>
            <p:nvPr/>
          </p:nvSpPr>
          <p:spPr>
            <a:xfrm>
              <a:off x="4338920" y="6149787"/>
              <a:ext cx="986115" cy="369332"/>
            </a:xfrm>
            <a:prstGeom prst="rect">
              <a:avLst/>
            </a:prstGeom>
            <a:noFill/>
          </p:spPr>
          <p:txBody>
            <a:bodyPr wrap="square" rtlCol="0">
              <a:spAutoFit/>
            </a:bodyPr>
            <a:lstStyle/>
            <a:p>
              <a:r>
                <a:rPr lang="fr-FR" dirty="0">
                  <a:ln>
                    <a:solidFill>
                      <a:srgbClr val="002060"/>
                    </a:solidFill>
                  </a:ln>
                  <a:solidFill>
                    <a:srgbClr val="002060"/>
                  </a:solidFill>
                  <a:latin typeface="Times New Roman" panose="02020603050405020304" pitchFamily="18" charset="0"/>
                  <a:cs typeface="Times New Roman" panose="02020603050405020304" pitchFamily="18" charset="0"/>
                </a:rPr>
                <a:t>cristal</a:t>
              </a:r>
            </a:p>
          </p:txBody>
        </p:sp>
        <p:cxnSp>
          <p:nvCxnSpPr>
            <p:cNvPr id="60" name="Connecteur droit avec flèche 59">
              <a:extLst>
                <a:ext uri="{FF2B5EF4-FFF2-40B4-BE49-F238E27FC236}">
                  <a16:creationId xmlns:a16="http://schemas.microsoft.com/office/drawing/2014/main" id="{08A002EF-B8B8-443F-A9A8-2B95F6421D1E}"/>
                </a:ext>
              </a:extLst>
            </p:cNvPr>
            <p:cNvCxnSpPr>
              <a:cxnSpLocks/>
            </p:cNvCxnSpPr>
            <p:nvPr/>
          </p:nvCxnSpPr>
          <p:spPr>
            <a:xfrm>
              <a:off x="5163670" y="2857693"/>
              <a:ext cx="0" cy="374929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E9884BB-4FBA-47F1-A588-ABB550AE1F1B}"/>
                </a:ext>
              </a:extLst>
            </p:cNvPr>
            <p:cNvCxnSpPr/>
            <p:nvPr/>
          </p:nvCxnSpPr>
          <p:spPr>
            <a:xfrm>
              <a:off x="5020237" y="3612775"/>
              <a:ext cx="27790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61D970A0-490A-4DC4-B333-E80F5CEC41C8}"/>
                </a:ext>
              </a:extLst>
            </p:cNvPr>
            <p:cNvCxnSpPr>
              <a:cxnSpLocks/>
            </p:cNvCxnSpPr>
            <p:nvPr/>
          </p:nvCxnSpPr>
          <p:spPr>
            <a:xfrm>
              <a:off x="4993340" y="4697507"/>
              <a:ext cx="27790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36F1A280-9380-4696-B1A3-C0729A39E9D6}"/>
                </a:ext>
              </a:extLst>
            </p:cNvPr>
            <p:cNvCxnSpPr>
              <a:cxnSpLocks/>
            </p:cNvCxnSpPr>
            <p:nvPr/>
          </p:nvCxnSpPr>
          <p:spPr>
            <a:xfrm>
              <a:off x="5029195" y="5029207"/>
              <a:ext cx="27790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FBC07D09-CA67-4A70-A362-0A1635F551E9}"/>
                </a:ext>
              </a:extLst>
            </p:cNvPr>
            <p:cNvCxnSpPr>
              <a:cxnSpLocks/>
            </p:cNvCxnSpPr>
            <p:nvPr/>
          </p:nvCxnSpPr>
          <p:spPr>
            <a:xfrm>
              <a:off x="5011266" y="6096007"/>
              <a:ext cx="27790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56B0EA65-0FC8-4CC3-B64B-35492A00C059}"/>
              </a:ext>
            </a:extLst>
          </p:cNvPr>
          <p:cNvSpPr/>
          <p:nvPr/>
        </p:nvSpPr>
        <p:spPr>
          <a:xfrm>
            <a:off x="9244020" y="1397603"/>
            <a:ext cx="768159" cy="369332"/>
          </a:xfrm>
          <a:prstGeom prst="rect">
            <a:avLst/>
          </a:prstGeom>
        </p:spPr>
        <p:txBody>
          <a:bodyPr wrap="none">
            <a:spAutoFit/>
          </a:bodyPr>
          <a:lstStyle/>
          <a:p>
            <a:r>
              <a:rPr lang="en-US" b="1" dirty="0">
                <a:solidFill>
                  <a:srgbClr val="002060"/>
                </a:solidFill>
                <a:latin typeface="Times New Roman" panose="02020603050405020304" pitchFamily="18" charset="0"/>
                <a:ea typeface="Calibri" panose="020F0502020204030204" pitchFamily="34" charset="0"/>
              </a:rPr>
              <a:t>BP12</a:t>
            </a:r>
            <a:r>
              <a:rPr lang="en-US" b="1" dirty="0">
                <a:solidFill>
                  <a:srgbClr val="0000FF"/>
                </a:solidFill>
                <a:latin typeface="Times New Roman" panose="02020603050405020304" pitchFamily="18" charset="0"/>
                <a:ea typeface="Calibri" panose="020F0502020204030204" pitchFamily="34" charset="0"/>
              </a:rPr>
              <a:t> </a:t>
            </a:r>
          </a:p>
        </p:txBody>
      </p:sp>
      <p:sp>
        <p:nvSpPr>
          <p:cNvPr id="61" name="ZoneTexte 60">
            <a:extLst>
              <a:ext uri="{FF2B5EF4-FFF2-40B4-BE49-F238E27FC236}">
                <a16:creationId xmlns:a16="http://schemas.microsoft.com/office/drawing/2014/main" id="{A32F8217-3F8F-446C-9021-A78C14925FBF}"/>
              </a:ext>
            </a:extLst>
          </p:cNvPr>
          <p:cNvSpPr txBox="1"/>
          <p:nvPr/>
        </p:nvSpPr>
        <p:spPr>
          <a:xfrm flipH="1">
            <a:off x="4191224" y="537883"/>
            <a:ext cx="2335082"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Mélange étudié</a:t>
            </a:r>
          </a:p>
        </p:txBody>
      </p:sp>
      <p:sp>
        <p:nvSpPr>
          <p:cNvPr id="2" name="Rectangle 1">
            <a:extLst>
              <a:ext uri="{FF2B5EF4-FFF2-40B4-BE49-F238E27FC236}">
                <a16:creationId xmlns:a16="http://schemas.microsoft.com/office/drawing/2014/main" id="{7D2BF4BB-0F42-4ABB-B7AD-EDD31D6863C4}"/>
              </a:ext>
            </a:extLst>
          </p:cNvPr>
          <p:cNvSpPr/>
          <p:nvPr/>
        </p:nvSpPr>
        <p:spPr>
          <a:xfrm>
            <a:off x="797423" y="1415534"/>
            <a:ext cx="646331" cy="369332"/>
          </a:xfrm>
          <a:prstGeom prst="rect">
            <a:avLst/>
          </a:prstGeom>
        </p:spPr>
        <p:txBody>
          <a:bodyPr wrap="none">
            <a:spAutoFit/>
          </a:bodyPr>
          <a:lstStyle/>
          <a:p>
            <a:r>
              <a:rPr lang="en-US" b="1" dirty="0">
                <a:solidFill>
                  <a:srgbClr val="0000FF"/>
                </a:solidFill>
                <a:latin typeface="Times New Roman" panose="02020603050405020304" pitchFamily="18" charset="0"/>
                <a:ea typeface="Calibri" panose="020F0502020204030204" pitchFamily="34" charset="0"/>
              </a:rPr>
              <a:t>88%</a:t>
            </a:r>
            <a:endParaRPr lang="fr-FR" dirty="0"/>
          </a:p>
        </p:txBody>
      </p:sp>
      <p:sp>
        <p:nvSpPr>
          <p:cNvPr id="3" name="Rectangle 2">
            <a:extLst>
              <a:ext uri="{FF2B5EF4-FFF2-40B4-BE49-F238E27FC236}">
                <a16:creationId xmlns:a16="http://schemas.microsoft.com/office/drawing/2014/main" id="{AF120A15-B3D3-4354-82ED-7E8DA1F2AFF0}"/>
              </a:ext>
            </a:extLst>
          </p:cNvPr>
          <p:cNvSpPr/>
          <p:nvPr/>
        </p:nvSpPr>
        <p:spPr>
          <a:xfrm>
            <a:off x="3834500" y="1415534"/>
            <a:ext cx="704039" cy="369332"/>
          </a:xfrm>
          <a:prstGeom prst="rect">
            <a:avLst/>
          </a:prstGeom>
        </p:spPr>
        <p:txBody>
          <a:bodyPr wrap="none">
            <a:spAutoFit/>
          </a:bodyPr>
          <a:lstStyle/>
          <a:p>
            <a:r>
              <a:rPr lang="en-US" b="1" dirty="0">
                <a:solidFill>
                  <a:srgbClr val="00B050"/>
                </a:solidFill>
                <a:latin typeface="Times New Roman" panose="02020603050405020304" pitchFamily="18" charset="0"/>
                <a:ea typeface="Calibri" panose="020F0502020204030204" pitchFamily="34" charset="0"/>
              </a:rPr>
              <a:t>12% </a:t>
            </a:r>
            <a:endParaRPr lang="fr-FR" dirty="0"/>
          </a:p>
        </p:txBody>
      </p:sp>
      <p:sp>
        <p:nvSpPr>
          <p:cNvPr id="5" name="ZoneTexte 4">
            <a:extLst>
              <a:ext uri="{FF2B5EF4-FFF2-40B4-BE49-F238E27FC236}">
                <a16:creationId xmlns:a16="http://schemas.microsoft.com/office/drawing/2014/main" id="{9C9EF56C-2548-4D8A-981F-3C716325BA79}"/>
              </a:ext>
            </a:extLst>
          </p:cNvPr>
          <p:cNvSpPr txBox="1"/>
          <p:nvPr/>
        </p:nvSpPr>
        <p:spPr>
          <a:xfrm>
            <a:off x="3092823" y="1389529"/>
            <a:ext cx="322730" cy="369332"/>
          </a:xfrm>
          <a:prstGeom prst="rect">
            <a:avLst/>
          </a:prstGeom>
          <a:noFill/>
        </p:spPr>
        <p:txBody>
          <a:bodyPr wrap="square" rtlCol="0">
            <a:spAutoFit/>
          </a:bodyPr>
          <a:lstStyle/>
          <a:p>
            <a:r>
              <a:rPr lang="fr-FR" dirty="0"/>
              <a:t>+</a:t>
            </a:r>
          </a:p>
        </p:txBody>
      </p:sp>
      <p:sp>
        <p:nvSpPr>
          <p:cNvPr id="59" name="Espace réservé du numéro de diapositive 6">
            <a:extLst>
              <a:ext uri="{FF2B5EF4-FFF2-40B4-BE49-F238E27FC236}">
                <a16:creationId xmlns:a16="http://schemas.microsoft.com/office/drawing/2014/main" id="{8DAC7170-217D-4232-9429-90BEA6457FED}"/>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4</a:t>
            </a:fld>
            <a:r>
              <a:rPr lang="fr-FR" sz="2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622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F9FAE3-AEDF-47C9-9E7A-D4E94401EA60}"/>
              </a:ext>
            </a:extLst>
          </p:cNvPr>
          <p:cNvPicPr>
            <a:picLocks noChangeAspect="1"/>
          </p:cNvPicPr>
          <p:nvPr/>
        </p:nvPicPr>
        <p:blipFill>
          <a:blip r:embed="rId2"/>
          <a:stretch>
            <a:fillRect/>
          </a:stretch>
        </p:blipFill>
        <p:spPr>
          <a:xfrm>
            <a:off x="146319" y="327378"/>
            <a:ext cx="4052800" cy="6276270"/>
          </a:xfrm>
          <a:prstGeom prst="rect">
            <a:avLst/>
          </a:prstGeom>
        </p:spPr>
      </p:pic>
      <p:sp>
        <p:nvSpPr>
          <p:cNvPr id="3" name="ZoneTexte 2">
            <a:extLst>
              <a:ext uri="{FF2B5EF4-FFF2-40B4-BE49-F238E27FC236}">
                <a16:creationId xmlns:a16="http://schemas.microsoft.com/office/drawing/2014/main" id="{0E44FB2C-83F8-4060-9B59-873421ACE235}"/>
              </a:ext>
            </a:extLst>
          </p:cNvPr>
          <p:cNvSpPr txBox="1"/>
          <p:nvPr/>
        </p:nvSpPr>
        <p:spPr>
          <a:xfrm flipH="1">
            <a:off x="5587406" y="537883"/>
            <a:ext cx="1492400"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Phase 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sp>
        <p:nvSpPr>
          <p:cNvPr id="4" name="Espace réservé du numéro de diapositive 6">
            <a:extLst>
              <a:ext uri="{FF2B5EF4-FFF2-40B4-BE49-F238E27FC236}">
                <a16:creationId xmlns:a16="http://schemas.microsoft.com/office/drawing/2014/main" id="{4C970D7B-587C-4CBF-913C-2AA3454B74EC}"/>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5</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5" name="ZoneTexte 4">
            <a:extLst>
              <a:ext uri="{FF2B5EF4-FFF2-40B4-BE49-F238E27FC236}">
                <a16:creationId xmlns:a16="http://schemas.microsoft.com/office/drawing/2014/main" id="{C3BFCE15-46A6-40C1-B371-AE29F209B3B7}"/>
              </a:ext>
            </a:extLst>
          </p:cNvPr>
          <p:cNvSpPr txBox="1"/>
          <p:nvPr/>
        </p:nvSpPr>
        <p:spPr>
          <a:xfrm flipH="1">
            <a:off x="4483243" y="986119"/>
            <a:ext cx="3880828" cy="1077218"/>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Ordre à courte portée: </a:t>
            </a:r>
          </a:p>
          <a:p>
            <a:r>
              <a:rPr lang="fr-FR" sz="1600" b="1" dirty="0">
                <a:latin typeface="Times New Roman" panose="02020603050405020304" pitchFamily="18" charset="0"/>
                <a:cs typeface="Times New Roman" panose="02020603050405020304" pitchFamily="18" charset="0"/>
              </a:rPr>
              <a:t>anneau diffus aux grands angles </a:t>
            </a:r>
          </a:p>
          <a:p>
            <a:pPr marL="285750" indent="-285750">
              <a:buFont typeface="Wingdings" panose="05000000000000000000" pitchFamily="2" charset="2"/>
              <a:buChar char="q"/>
            </a:pPr>
            <a:r>
              <a:rPr lang="fr-FR" sz="1600" b="1" i="1" dirty="0">
                <a:latin typeface="Times New Roman" panose="02020603050405020304" pitchFamily="18" charset="0"/>
                <a:cs typeface="Times New Roman" panose="02020603050405020304" pitchFamily="18" charset="0"/>
              </a:rPr>
              <a:t>caractère liquide à 2D</a:t>
            </a:r>
          </a:p>
          <a:p>
            <a:pPr marL="285750" indent="-285750">
              <a:buFont typeface="Wingdings" panose="05000000000000000000" pitchFamily="2" charset="2"/>
              <a:buChar char="q"/>
            </a:pPr>
            <a:r>
              <a:rPr lang="fr-FR" sz="1600" b="1" i="1" dirty="0">
                <a:latin typeface="Times New Roman" panose="02020603050405020304" pitchFamily="18" charset="0"/>
                <a:cs typeface="Times New Roman" panose="02020603050405020304" pitchFamily="18" charset="0"/>
              </a:rPr>
              <a:t>interaction entre cœurs </a:t>
            </a:r>
            <a:r>
              <a:rPr lang="fr-FR" sz="1600" b="1" i="1" dirty="0" err="1">
                <a:latin typeface="Times New Roman" panose="02020603050405020304" pitchFamily="18" charset="0"/>
                <a:cs typeface="Times New Roman" panose="02020603050405020304" pitchFamily="18" charset="0"/>
              </a:rPr>
              <a:t>mésogènes</a:t>
            </a:r>
            <a:r>
              <a:rPr lang="fr-FR" sz="1600" b="1" i="1"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47C39F0D-EB9F-4AEF-9CC7-9C725F74F963}"/>
              </a:ext>
            </a:extLst>
          </p:cNvPr>
          <p:cNvSpPr/>
          <p:nvPr/>
        </p:nvSpPr>
        <p:spPr>
          <a:xfrm>
            <a:off x="1676402" y="1380565"/>
            <a:ext cx="950259" cy="109369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CF2A7C3-B282-4636-8A59-E934FF20C07E}"/>
              </a:ext>
            </a:extLst>
          </p:cNvPr>
          <p:cNvSpPr/>
          <p:nvPr/>
        </p:nvSpPr>
        <p:spPr>
          <a:xfrm>
            <a:off x="1398494" y="4338918"/>
            <a:ext cx="1434353" cy="160468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B696691C-403F-484B-81D3-5534F80670E8}"/>
              </a:ext>
            </a:extLst>
          </p:cNvPr>
          <p:cNvSpPr txBox="1"/>
          <p:nvPr/>
        </p:nvSpPr>
        <p:spPr>
          <a:xfrm flipH="1">
            <a:off x="4641155" y="4419599"/>
            <a:ext cx="4135293" cy="338554"/>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périodicité smectique </a:t>
            </a:r>
            <a:r>
              <a:rPr lang="fr-FR" sz="1600" b="1" dirty="0">
                <a:solidFill>
                  <a:srgbClr val="FF0000"/>
                </a:solidFill>
                <a:latin typeface="Times New Roman" panose="02020603050405020304" pitchFamily="18" charset="0"/>
                <a:cs typeface="Times New Roman" panose="02020603050405020304" pitchFamily="18" charset="0"/>
              </a:rPr>
              <a:t>q</a:t>
            </a:r>
            <a:r>
              <a:rPr lang="fr-FR" sz="1600" b="1" baseline="-25000" dirty="0">
                <a:solidFill>
                  <a:srgbClr val="FF0000"/>
                </a:solidFill>
                <a:latin typeface="Times New Roman" panose="02020603050405020304" pitchFamily="18" charset="0"/>
                <a:cs typeface="Times New Roman" panose="02020603050405020304" pitchFamily="18" charset="0"/>
              </a:rPr>
              <a:t>0</a:t>
            </a:r>
            <a:r>
              <a:rPr lang="fr-FR" sz="1600" b="1" dirty="0">
                <a:solidFill>
                  <a:srgbClr val="FF0000"/>
                </a:solidFill>
                <a:latin typeface="Times New Roman" panose="02020603050405020304" pitchFamily="18" charset="0"/>
                <a:cs typeface="Times New Roman" panose="02020603050405020304" pitchFamily="18" charset="0"/>
              </a:rPr>
              <a:t>=2</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endParaRPr lang="fr-FR" sz="1600" b="1" baseline="-25000" dirty="0">
              <a:solidFill>
                <a:srgbClr val="FF0000"/>
              </a:solidFill>
              <a:latin typeface="Times New Roman" panose="02020603050405020304" pitchFamily="18" charset="0"/>
              <a:cs typeface="Times New Roman" panose="02020603050405020304" pitchFamily="18" charset="0"/>
            </a:endParaRPr>
          </a:p>
        </p:txBody>
      </p:sp>
      <p:cxnSp>
        <p:nvCxnSpPr>
          <p:cNvPr id="20" name="Connecteur droit 19">
            <a:extLst>
              <a:ext uri="{FF2B5EF4-FFF2-40B4-BE49-F238E27FC236}">
                <a16:creationId xmlns:a16="http://schemas.microsoft.com/office/drawing/2014/main" id="{C37BD991-DC5E-49B5-8D1D-D21C50D9084B}"/>
              </a:ext>
            </a:extLst>
          </p:cNvPr>
          <p:cNvCxnSpPr/>
          <p:nvPr/>
        </p:nvCxnSpPr>
        <p:spPr>
          <a:xfrm>
            <a:off x="2563909" y="4634753"/>
            <a:ext cx="207084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EE72E9D-FAAA-485F-90F4-F433BAF16E1B}"/>
              </a:ext>
            </a:extLst>
          </p:cNvPr>
          <p:cNvCxnSpPr>
            <a:cxnSpLocks/>
          </p:cNvCxnSpPr>
          <p:nvPr/>
        </p:nvCxnSpPr>
        <p:spPr>
          <a:xfrm>
            <a:off x="3064815" y="4884695"/>
            <a:ext cx="1577787"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8511FB30-8DE0-47C7-A941-4161F08B4541}"/>
              </a:ext>
            </a:extLst>
          </p:cNvPr>
          <p:cNvSpPr txBox="1"/>
          <p:nvPr/>
        </p:nvSpPr>
        <p:spPr>
          <a:xfrm flipH="1">
            <a:off x="4634860" y="4695147"/>
            <a:ext cx="7108904" cy="584775"/>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pas</a:t>
            </a:r>
            <a:r>
              <a:rPr lang="fr-FR" sz="1600" dirty="0">
                <a:latin typeface="Times New Roman" panose="02020603050405020304" pitchFamily="18" charset="0"/>
                <a:cs typeface="Times New Roman" panose="02020603050405020304" pitchFamily="18" charset="0"/>
              </a:rPr>
              <a:t> </a:t>
            </a:r>
            <a:r>
              <a:rPr lang="fr-FR" sz="1600" b="1" dirty="0">
                <a:latin typeface="Times New Roman" panose="02020603050405020304" pitchFamily="18" charset="0"/>
                <a:cs typeface="Times New Roman" panose="02020603050405020304" pitchFamily="18" charset="0"/>
              </a:rPr>
              <a:t>de mode de densité à </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q</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fr-FR" sz="1600" b="1" dirty="0">
                <a:latin typeface="Times New Roman" panose="02020603050405020304" pitchFamily="18" charset="0"/>
                <a:cs typeface="Times New Roman" panose="02020603050405020304" pitchFamily="18" charset="0"/>
                <a:sym typeface="Symbol" panose="05050102010706020507" pitchFamily="18" charset="2"/>
              </a:rPr>
              <a:t>  période de </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2d</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=L</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fr-FR" sz="1600" b="1" baseline="-25000" dirty="0">
                <a:latin typeface="Times New Roman" panose="02020603050405020304" pitchFamily="18" charset="0"/>
                <a:cs typeface="Times New Roman" panose="02020603050405020304" pitchFamily="18" charset="0"/>
                <a:sym typeface="Symbol" panose="05050102010706020507" pitchFamily="18" charset="2"/>
              </a:rPr>
              <a:t> </a:t>
            </a:r>
            <a:r>
              <a:rPr lang="fr-FR" sz="1600" b="1" dirty="0">
                <a:latin typeface="Times New Roman" panose="02020603050405020304" pitchFamily="18" charset="0"/>
                <a:cs typeface="Times New Roman" panose="02020603050405020304" pitchFamily="18" charset="0"/>
                <a:sym typeface="Symbol" panose="05050102010706020507" pitchFamily="18" charset="2"/>
              </a:rPr>
              <a:t>n’a pas de réalité physique</a:t>
            </a:r>
          </a:p>
          <a:p>
            <a:r>
              <a:rPr lang="fr-FR" sz="1600" b="1" dirty="0">
                <a:latin typeface="Times New Roman" panose="02020603050405020304" pitchFamily="18" charset="0"/>
                <a:cs typeface="Times New Roman" panose="02020603050405020304" pitchFamily="18" charset="0"/>
                <a:sym typeface="Symbol" panose="05050102010706020507" pitchFamily="18" charset="2"/>
              </a:rPr>
              <a:t> phase M</a:t>
            </a:r>
            <a:r>
              <a:rPr lang="fr-FR" sz="1600" b="1" baseline="-25000" dirty="0">
                <a:latin typeface="Times New Roman" panose="02020603050405020304" pitchFamily="18" charset="0"/>
                <a:cs typeface="Times New Roman" panose="02020603050405020304" pitchFamily="18" charset="0"/>
                <a:sym typeface="Symbol" panose="05050102010706020507" pitchFamily="18" charset="2"/>
              </a:rPr>
              <a:t>x</a:t>
            </a:r>
            <a:r>
              <a:rPr lang="fr-FR" sz="1600" b="1" dirty="0">
                <a:latin typeface="Times New Roman" panose="02020603050405020304" pitchFamily="18" charset="0"/>
                <a:cs typeface="Times New Roman" panose="02020603050405020304" pitchFamily="18" charset="0"/>
                <a:sym typeface="Symbol" panose="05050102010706020507" pitchFamily="18" charset="2"/>
              </a:rPr>
              <a:t> intercalée </a:t>
            </a:r>
            <a:endParaRPr lang="fr-FR" sz="1600" b="1" dirty="0">
              <a:latin typeface="Times New Roman" panose="02020603050405020304" pitchFamily="18" charset="0"/>
              <a:cs typeface="Times New Roman" panose="02020603050405020304" pitchFamily="18" charset="0"/>
            </a:endParaRPr>
          </a:p>
        </p:txBody>
      </p:sp>
      <p:sp>
        <p:nvSpPr>
          <p:cNvPr id="24" name="ZoneTexte 23">
            <a:extLst>
              <a:ext uri="{FF2B5EF4-FFF2-40B4-BE49-F238E27FC236}">
                <a16:creationId xmlns:a16="http://schemas.microsoft.com/office/drawing/2014/main" id="{A4E5CE3A-9639-46CD-AEF2-7A74D4E30DD6}"/>
              </a:ext>
            </a:extLst>
          </p:cNvPr>
          <p:cNvSpPr txBox="1"/>
          <p:nvPr/>
        </p:nvSpPr>
        <p:spPr>
          <a:xfrm flipH="1">
            <a:off x="4644622" y="3871886"/>
            <a:ext cx="3093364" cy="338554"/>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réflexion smectique du 2</a:t>
            </a:r>
            <a:r>
              <a:rPr lang="fr-FR" sz="1600" b="1" baseline="30000" dirty="0">
                <a:latin typeface="Times New Roman" panose="02020603050405020304" pitchFamily="18" charset="0"/>
                <a:cs typeface="Times New Roman" panose="02020603050405020304" pitchFamily="18" charset="0"/>
              </a:rPr>
              <a:t>nd</a:t>
            </a:r>
            <a:r>
              <a:rPr lang="fr-FR" sz="1600" b="1" dirty="0">
                <a:latin typeface="Times New Roman" panose="02020603050405020304" pitchFamily="18" charset="0"/>
                <a:cs typeface="Times New Roman" panose="02020603050405020304" pitchFamily="18" charset="0"/>
              </a:rPr>
              <a:t> ordre</a:t>
            </a:r>
            <a:endParaRPr lang="fr-FR" sz="1600" b="1" baseline="-25000" dirty="0">
              <a:solidFill>
                <a:srgbClr val="FF0000"/>
              </a:solidFill>
              <a:latin typeface="Times New Roman" panose="02020603050405020304" pitchFamily="18" charset="0"/>
              <a:cs typeface="Times New Roman" panose="02020603050405020304" pitchFamily="18" charset="0"/>
            </a:endParaRPr>
          </a:p>
        </p:txBody>
      </p:sp>
      <p:cxnSp>
        <p:nvCxnSpPr>
          <p:cNvPr id="25" name="Connecteur droit 24">
            <a:extLst>
              <a:ext uri="{FF2B5EF4-FFF2-40B4-BE49-F238E27FC236}">
                <a16:creationId xmlns:a16="http://schemas.microsoft.com/office/drawing/2014/main" id="{FCF6BBA2-1279-442D-B7DB-BE265A9C5F3D}"/>
              </a:ext>
            </a:extLst>
          </p:cNvPr>
          <p:cNvCxnSpPr>
            <a:cxnSpLocks/>
          </p:cNvCxnSpPr>
          <p:nvPr/>
        </p:nvCxnSpPr>
        <p:spPr>
          <a:xfrm flipV="1">
            <a:off x="3144012" y="4060827"/>
            <a:ext cx="1476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7883A110-1E45-4047-B35F-762EFCA52FE5}"/>
              </a:ext>
            </a:extLst>
          </p:cNvPr>
          <p:cNvSpPr txBox="1"/>
          <p:nvPr/>
        </p:nvSpPr>
        <p:spPr>
          <a:xfrm>
            <a:off x="2300343" y="623943"/>
            <a:ext cx="108473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=1.7 T</a:t>
            </a:r>
          </a:p>
        </p:txBody>
      </p:sp>
      <p:sp>
        <p:nvSpPr>
          <p:cNvPr id="173" name="Rectangle 172">
            <a:extLst>
              <a:ext uri="{FF2B5EF4-FFF2-40B4-BE49-F238E27FC236}">
                <a16:creationId xmlns:a16="http://schemas.microsoft.com/office/drawing/2014/main" id="{CD3880E5-AEC9-4978-A82A-75EC197F5C89}"/>
              </a:ext>
            </a:extLst>
          </p:cNvPr>
          <p:cNvSpPr/>
          <p:nvPr/>
        </p:nvSpPr>
        <p:spPr>
          <a:xfrm>
            <a:off x="8733149" y="5745486"/>
            <a:ext cx="1176925" cy="369332"/>
          </a:xfrm>
          <a:prstGeom prst="rect">
            <a:avLst/>
          </a:prstGeom>
        </p:spPr>
        <p:txBody>
          <a:bodyPr wrap="none">
            <a:spAutoFit/>
          </a:bodyPr>
          <a:lstStyle/>
          <a:p>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 </a:t>
            </a:r>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22.5Å</a:t>
            </a:r>
            <a:endParaRPr lang="fr-FR" dirty="0"/>
          </a:p>
        </p:txBody>
      </p:sp>
    </p:spTree>
    <p:extLst>
      <p:ext uri="{BB962C8B-B14F-4D97-AF65-F5344CB8AC3E}">
        <p14:creationId xmlns:p14="http://schemas.microsoft.com/office/powerpoint/2010/main" val="267804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F9FAE3-AEDF-47C9-9E7A-D4E94401EA60}"/>
              </a:ext>
            </a:extLst>
          </p:cNvPr>
          <p:cNvPicPr>
            <a:picLocks noChangeAspect="1"/>
          </p:cNvPicPr>
          <p:nvPr/>
        </p:nvPicPr>
        <p:blipFill>
          <a:blip r:embed="rId2"/>
          <a:stretch>
            <a:fillRect/>
          </a:stretch>
        </p:blipFill>
        <p:spPr>
          <a:xfrm>
            <a:off x="146319" y="327378"/>
            <a:ext cx="4052800" cy="6276270"/>
          </a:xfrm>
          <a:prstGeom prst="rect">
            <a:avLst/>
          </a:prstGeom>
        </p:spPr>
      </p:pic>
      <p:sp>
        <p:nvSpPr>
          <p:cNvPr id="3" name="ZoneTexte 2">
            <a:extLst>
              <a:ext uri="{FF2B5EF4-FFF2-40B4-BE49-F238E27FC236}">
                <a16:creationId xmlns:a16="http://schemas.microsoft.com/office/drawing/2014/main" id="{0E44FB2C-83F8-4060-9B59-873421ACE235}"/>
              </a:ext>
            </a:extLst>
          </p:cNvPr>
          <p:cNvSpPr txBox="1"/>
          <p:nvPr/>
        </p:nvSpPr>
        <p:spPr>
          <a:xfrm flipH="1">
            <a:off x="5587406" y="537883"/>
            <a:ext cx="1492400"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Phase 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sp>
        <p:nvSpPr>
          <p:cNvPr id="4" name="Espace réservé du numéro de diapositive 6">
            <a:extLst>
              <a:ext uri="{FF2B5EF4-FFF2-40B4-BE49-F238E27FC236}">
                <a16:creationId xmlns:a16="http://schemas.microsoft.com/office/drawing/2014/main" id="{4C970D7B-587C-4CBF-913C-2AA3454B74EC}"/>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6</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5" name="ZoneTexte 4">
            <a:extLst>
              <a:ext uri="{FF2B5EF4-FFF2-40B4-BE49-F238E27FC236}">
                <a16:creationId xmlns:a16="http://schemas.microsoft.com/office/drawing/2014/main" id="{C3BFCE15-46A6-40C1-B371-AE29F209B3B7}"/>
              </a:ext>
            </a:extLst>
          </p:cNvPr>
          <p:cNvSpPr txBox="1"/>
          <p:nvPr/>
        </p:nvSpPr>
        <p:spPr>
          <a:xfrm flipH="1">
            <a:off x="4483243" y="986119"/>
            <a:ext cx="3880828" cy="1077218"/>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Ordre à courte portée: </a:t>
            </a:r>
          </a:p>
          <a:p>
            <a:r>
              <a:rPr lang="fr-FR" sz="1600" b="1" dirty="0">
                <a:latin typeface="Times New Roman" panose="02020603050405020304" pitchFamily="18" charset="0"/>
                <a:cs typeface="Times New Roman" panose="02020603050405020304" pitchFamily="18" charset="0"/>
              </a:rPr>
              <a:t>anneau diffus aux grands angles </a:t>
            </a:r>
          </a:p>
          <a:p>
            <a:pPr marL="285750" indent="-285750">
              <a:buFont typeface="Wingdings" panose="05000000000000000000" pitchFamily="2" charset="2"/>
              <a:buChar char="q"/>
            </a:pPr>
            <a:r>
              <a:rPr lang="fr-FR" sz="1600" b="1" i="1" dirty="0">
                <a:latin typeface="Times New Roman" panose="02020603050405020304" pitchFamily="18" charset="0"/>
                <a:cs typeface="Times New Roman" panose="02020603050405020304" pitchFamily="18" charset="0"/>
              </a:rPr>
              <a:t>caractère liquide à 2D</a:t>
            </a:r>
          </a:p>
          <a:p>
            <a:pPr marL="285750" indent="-285750">
              <a:buFont typeface="Wingdings" panose="05000000000000000000" pitchFamily="2" charset="2"/>
              <a:buChar char="q"/>
            </a:pPr>
            <a:r>
              <a:rPr lang="fr-FR" sz="1600" b="1" i="1" dirty="0">
                <a:latin typeface="Times New Roman" panose="02020603050405020304" pitchFamily="18" charset="0"/>
                <a:cs typeface="Times New Roman" panose="02020603050405020304" pitchFamily="18" charset="0"/>
              </a:rPr>
              <a:t>interaction entre cœurs </a:t>
            </a:r>
            <a:r>
              <a:rPr lang="fr-FR" sz="1600" b="1" i="1" dirty="0" err="1">
                <a:latin typeface="Times New Roman" panose="02020603050405020304" pitchFamily="18" charset="0"/>
                <a:cs typeface="Times New Roman" panose="02020603050405020304" pitchFamily="18" charset="0"/>
              </a:rPr>
              <a:t>mésogènes</a:t>
            </a:r>
            <a:r>
              <a:rPr lang="fr-FR" sz="1600" b="1" i="1"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47C39F0D-EB9F-4AEF-9CC7-9C725F74F963}"/>
              </a:ext>
            </a:extLst>
          </p:cNvPr>
          <p:cNvSpPr/>
          <p:nvPr/>
        </p:nvSpPr>
        <p:spPr>
          <a:xfrm>
            <a:off x="1676402" y="1380565"/>
            <a:ext cx="950259" cy="109369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CF2A7C3-B282-4636-8A59-E934FF20C07E}"/>
              </a:ext>
            </a:extLst>
          </p:cNvPr>
          <p:cNvSpPr/>
          <p:nvPr/>
        </p:nvSpPr>
        <p:spPr>
          <a:xfrm>
            <a:off x="1398494" y="4338918"/>
            <a:ext cx="1434353" cy="1604681"/>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B696691C-403F-484B-81D3-5534F80670E8}"/>
              </a:ext>
            </a:extLst>
          </p:cNvPr>
          <p:cNvSpPr txBox="1"/>
          <p:nvPr/>
        </p:nvSpPr>
        <p:spPr>
          <a:xfrm flipH="1">
            <a:off x="4641155" y="4419599"/>
            <a:ext cx="4135293" cy="338554"/>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périodicité smectique </a:t>
            </a:r>
            <a:r>
              <a:rPr lang="fr-FR" sz="1600" b="1" dirty="0">
                <a:solidFill>
                  <a:srgbClr val="FF0000"/>
                </a:solidFill>
                <a:latin typeface="Times New Roman" panose="02020603050405020304" pitchFamily="18" charset="0"/>
                <a:cs typeface="Times New Roman" panose="02020603050405020304" pitchFamily="18" charset="0"/>
              </a:rPr>
              <a:t>q</a:t>
            </a:r>
            <a:r>
              <a:rPr lang="fr-FR" sz="1600" b="1" baseline="-25000" dirty="0">
                <a:solidFill>
                  <a:srgbClr val="FF0000"/>
                </a:solidFill>
                <a:latin typeface="Times New Roman" panose="02020603050405020304" pitchFamily="18" charset="0"/>
                <a:cs typeface="Times New Roman" panose="02020603050405020304" pitchFamily="18" charset="0"/>
              </a:rPr>
              <a:t>0</a:t>
            </a:r>
            <a:r>
              <a:rPr lang="fr-FR" sz="1600" b="1" dirty="0">
                <a:solidFill>
                  <a:srgbClr val="FF0000"/>
                </a:solidFill>
                <a:latin typeface="Times New Roman" panose="02020603050405020304" pitchFamily="18" charset="0"/>
                <a:cs typeface="Times New Roman" panose="02020603050405020304" pitchFamily="18" charset="0"/>
              </a:rPr>
              <a:t>=2</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endParaRPr lang="fr-FR" sz="1600" b="1" baseline="-25000" dirty="0">
              <a:solidFill>
                <a:srgbClr val="FF0000"/>
              </a:solidFill>
              <a:latin typeface="Times New Roman" panose="02020603050405020304" pitchFamily="18" charset="0"/>
              <a:cs typeface="Times New Roman" panose="02020603050405020304" pitchFamily="18" charset="0"/>
            </a:endParaRPr>
          </a:p>
        </p:txBody>
      </p:sp>
      <p:cxnSp>
        <p:nvCxnSpPr>
          <p:cNvPr id="20" name="Connecteur droit 19">
            <a:extLst>
              <a:ext uri="{FF2B5EF4-FFF2-40B4-BE49-F238E27FC236}">
                <a16:creationId xmlns:a16="http://schemas.microsoft.com/office/drawing/2014/main" id="{C37BD991-DC5E-49B5-8D1D-D21C50D9084B}"/>
              </a:ext>
            </a:extLst>
          </p:cNvPr>
          <p:cNvCxnSpPr/>
          <p:nvPr/>
        </p:nvCxnSpPr>
        <p:spPr>
          <a:xfrm>
            <a:off x="2563909" y="4634753"/>
            <a:ext cx="207084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EE72E9D-FAAA-485F-90F4-F433BAF16E1B}"/>
              </a:ext>
            </a:extLst>
          </p:cNvPr>
          <p:cNvCxnSpPr>
            <a:cxnSpLocks/>
          </p:cNvCxnSpPr>
          <p:nvPr/>
        </p:nvCxnSpPr>
        <p:spPr>
          <a:xfrm>
            <a:off x="3064815" y="4884695"/>
            <a:ext cx="1577787"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8511FB30-8DE0-47C7-A941-4161F08B4541}"/>
              </a:ext>
            </a:extLst>
          </p:cNvPr>
          <p:cNvSpPr txBox="1"/>
          <p:nvPr/>
        </p:nvSpPr>
        <p:spPr>
          <a:xfrm flipH="1">
            <a:off x="4634860" y="4695147"/>
            <a:ext cx="7108904" cy="584775"/>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pas</a:t>
            </a:r>
            <a:r>
              <a:rPr lang="fr-FR" sz="1600" dirty="0">
                <a:latin typeface="Times New Roman" panose="02020603050405020304" pitchFamily="18" charset="0"/>
                <a:cs typeface="Times New Roman" panose="02020603050405020304" pitchFamily="18" charset="0"/>
              </a:rPr>
              <a:t> </a:t>
            </a:r>
            <a:r>
              <a:rPr lang="fr-FR" sz="1600" b="1" dirty="0">
                <a:latin typeface="Times New Roman" panose="02020603050405020304" pitchFamily="18" charset="0"/>
                <a:cs typeface="Times New Roman" panose="02020603050405020304" pitchFamily="18" charset="0"/>
              </a:rPr>
              <a:t>de mode de densité à </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q</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fr-FR" sz="1600" b="1" dirty="0">
                <a:latin typeface="Times New Roman" panose="02020603050405020304" pitchFamily="18" charset="0"/>
                <a:cs typeface="Times New Roman" panose="02020603050405020304" pitchFamily="18" charset="0"/>
                <a:sym typeface="Symbol" panose="05050102010706020507" pitchFamily="18" charset="2"/>
              </a:rPr>
              <a:t>  période de </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2d</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fr-FR" sz="16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=L</a:t>
            </a:r>
            <a:r>
              <a:rPr lang="fr-FR" sz="1600"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fr-FR" sz="1600" b="1" baseline="-25000" dirty="0">
                <a:latin typeface="Times New Roman" panose="02020603050405020304" pitchFamily="18" charset="0"/>
                <a:cs typeface="Times New Roman" panose="02020603050405020304" pitchFamily="18" charset="0"/>
                <a:sym typeface="Symbol" panose="05050102010706020507" pitchFamily="18" charset="2"/>
              </a:rPr>
              <a:t> </a:t>
            </a:r>
            <a:r>
              <a:rPr lang="fr-FR" sz="1600" b="1" dirty="0">
                <a:latin typeface="Times New Roman" panose="02020603050405020304" pitchFamily="18" charset="0"/>
                <a:cs typeface="Times New Roman" panose="02020603050405020304" pitchFamily="18" charset="0"/>
                <a:sym typeface="Symbol" panose="05050102010706020507" pitchFamily="18" charset="2"/>
              </a:rPr>
              <a:t>n’a pas de réalité physique</a:t>
            </a:r>
          </a:p>
          <a:p>
            <a:r>
              <a:rPr lang="fr-FR" sz="1600" b="1" dirty="0">
                <a:latin typeface="Times New Roman" panose="02020603050405020304" pitchFamily="18" charset="0"/>
                <a:cs typeface="Times New Roman" panose="02020603050405020304" pitchFamily="18" charset="0"/>
                <a:sym typeface="Symbol" panose="05050102010706020507" pitchFamily="18" charset="2"/>
              </a:rPr>
              <a:t> phase M</a:t>
            </a:r>
            <a:r>
              <a:rPr lang="fr-FR" sz="1600" b="1" baseline="-25000" dirty="0">
                <a:latin typeface="Times New Roman" panose="02020603050405020304" pitchFamily="18" charset="0"/>
                <a:cs typeface="Times New Roman" panose="02020603050405020304" pitchFamily="18" charset="0"/>
                <a:sym typeface="Symbol" panose="05050102010706020507" pitchFamily="18" charset="2"/>
              </a:rPr>
              <a:t>x</a:t>
            </a:r>
            <a:r>
              <a:rPr lang="fr-FR" sz="1600" b="1" dirty="0">
                <a:latin typeface="Times New Roman" panose="02020603050405020304" pitchFamily="18" charset="0"/>
                <a:cs typeface="Times New Roman" panose="02020603050405020304" pitchFamily="18" charset="0"/>
                <a:sym typeface="Symbol" panose="05050102010706020507" pitchFamily="18" charset="2"/>
              </a:rPr>
              <a:t> intercalée </a:t>
            </a:r>
            <a:endParaRPr lang="fr-FR" sz="1600" b="1" dirty="0">
              <a:latin typeface="Times New Roman" panose="02020603050405020304" pitchFamily="18" charset="0"/>
              <a:cs typeface="Times New Roman" panose="02020603050405020304" pitchFamily="18" charset="0"/>
            </a:endParaRPr>
          </a:p>
        </p:txBody>
      </p:sp>
      <p:sp>
        <p:nvSpPr>
          <p:cNvPr id="24" name="ZoneTexte 23">
            <a:extLst>
              <a:ext uri="{FF2B5EF4-FFF2-40B4-BE49-F238E27FC236}">
                <a16:creationId xmlns:a16="http://schemas.microsoft.com/office/drawing/2014/main" id="{A4E5CE3A-9639-46CD-AEF2-7A74D4E30DD6}"/>
              </a:ext>
            </a:extLst>
          </p:cNvPr>
          <p:cNvSpPr txBox="1"/>
          <p:nvPr/>
        </p:nvSpPr>
        <p:spPr>
          <a:xfrm flipH="1">
            <a:off x="4644622" y="3871886"/>
            <a:ext cx="3093364" cy="338554"/>
          </a:xfrm>
          <a:prstGeom prst="rect">
            <a:avLst/>
          </a:prstGeom>
          <a:noFill/>
        </p:spPr>
        <p:txBody>
          <a:bodyPr wrap="square" rtlCol="0">
            <a:spAutoFit/>
          </a:bodyPr>
          <a:lstStyle/>
          <a:p>
            <a:r>
              <a:rPr lang="fr-FR" sz="1600" b="1" dirty="0">
                <a:latin typeface="Times New Roman" panose="02020603050405020304" pitchFamily="18" charset="0"/>
                <a:cs typeface="Times New Roman" panose="02020603050405020304" pitchFamily="18" charset="0"/>
              </a:rPr>
              <a:t>réflexion smectique du 2</a:t>
            </a:r>
            <a:r>
              <a:rPr lang="fr-FR" sz="1600" b="1" baseline="30000" dirty="0">
                <a:latin typeface="Times New Roman" panose="02020603050405020304" pitchFamily="18" charset="0"/>
                <a:cs typeface="Times New Roman" panose="02020603050405020304" pitchFamily="18" charset="0"/>
              </a:rPr>
              <a:t>nd</a:t>
            </a:r>
            <a:r>
              <a:rPr lang="fr-FR" sz="1600" b="1" dirty="0">
                <a:latin typeface="Times New Roman" panose="02020603050405020304" pitchFamily="18" charset="0"/>
                <a:cs typeface="Times New Roman" panose="02020603050405020304" pitchFamily="18" charset="0"/>
              </a:rPr>
              <a:t> ordre</a:t>
            </a:r>
            <a:endParaRPr lang="fr-FR" sz="1600" b="1" baseline="-25000" dirty="0">
              <a:solidFill>
                <a:srgbClr val="FF0000"/>
              </a:solidFill>
              <a:latin typeface="Times New Roman" panose="02020603050405020304" pitchFamily="18" charset="0"/>
              <a:cs typeface="Times New Roman" panose="02020603050405020304" pitchFamily="18" charset="0"/>
            </a:endParaRPr>
          </a:p>
        </p:txBody>
      </p:sp>
      <p:cxnSp>
        <p:nvCxnSpPr>
          <p:cNvPr id="25" name="Connecteur droit 24">
            <a:extLst>
              <a:ext uri="{FF2B5EF4-FFF2-40B4-BE49-F238E27FC236}">
                <a16:creationId xmlns:a16="http://schemas.microsoft.com/office/drawing/2014/main" id="{FCF6BBA2-1279-442D-B7DB-BE265A9C5F3D}"/>
              </a:ext>
            </a:extLst>
          </p:cNvPr>
          <p:cNvCxnSpPr>
            <a:cxnSpLocks/>
          </p:cNvCxnSpPr>
          <p:nvPr/>
        </p:nvCxnSpPr>
        <p:spPr>
          <a:xfrm flipV="1">
            <a:off x="3144012" y="4060827"/>
            <a:ext cx="1476000"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7883A110-1E45-4047-B35F-762EFCA52FE5}"/>
              </a:ext>
            </a:extLst>
          </p:cNvPr>
          <p:cNvSpPr txBox="1"/>
          <p:nvPr/>
        </p:nvSpPr>
        <p:spPr>
          <a:xfrm>
            <a:off x="2300343" y="623943"/>
            <a:ext cx="1084730"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=1.7 T</a:t>
            </a:r>
          </a:p>
        </p:txBody>
      </p:sp>
      <p:grpSp>
        <p:nvGrpSpPr>
          <p:cNvPr id="179" name="Groupe 178">
            <a:extLst>
              <a:ext uri="{FF2B5EF4-FFF2-40B4-BE49-F238E27FC236}">
                <a16:creationId xmlns:a16="http://schemas.microsoft.com/office/drawing/2014/main" id="{905ADAA1-5F4C-440F-8568-737B45853AA4}"/>
              </a:ext>
            </a:extLst>
          </p:cNvPr>
          <p:cNvGrpSpPr/>
          <p:nvPr/>
        </p:nvGrpSpPr>
        <p:grpSpPr>
          <a:xfrm>
            <a:off x="8007785" y="80840"/>
            <a:ext cx="4103537" cy="4105447"/>
            <a:chOff x="7837451" y="394604"/>
            <a:chExt cx="4103537" cy="4105447"/>
          </a:xfrm>
        </p:grpSpPr>
        <p:grpSp>
          <p:nvGrpSpPr>
            <p:cNvPr id="105" name="Groupe 104">
              <a:extLst>
                <a:ext uri="{FF2B5EF4-FFF2-40B4-BE49-F238E27FC236}">
                  <a16:creationId xmlns:a16="http://schemas.microsoft.com/office/drawing/2014/main" id="{45268E25-70C5-4B68-9DBC-46D517D5A318}"/>
                </a:ext>
              </a:extLst>
            </p:cNvPr>
            <p:cNvGrpSpPr/>
            <p:nvPr/>
          </p:nvGrpSpPr>
          <p:grpSpPr>
            <a:xfrm>
              <a:off x="7887275" y="394604"/>
              <a:ext cx="4053713" cy="4105447"/>
              <a:chOff x="1100504" y="-1133504"/>
              <a:chExt cx="8097996" cy="8201343"/>
            </a:xfrm>
          </p:grpSpPr>
          <p:grpSp>
            <p:nvGrpSpPr>
              <p:cNvPr id="106" name="Groupe 105">
                <a:extLst>
                  <a:ext uri="{FF2B5EF4-FFF2-40B4-BE49-F238E27FC236}">
                    <a16:creationId xmlns:a16="http://schemas.microsoft.com/office/drawing/2014/main" id="{2AF6C710-1F4F-4A6C-9E98-B510516FAF7C}"/>
                  </a:ext>
                </a:extLst>
              </p:cNvPr>
              <p:cNvGrpSpPr/>
              <p:nvPr/>
            </p:nvGrpSpPr>
            <p:grpSpPr>
              <a:xfrm>
                <a:off x="2291089" y="392460"/>
                <a:ext cx="4984083" cy="3485911"/>
                <a:chOff x="959903" y="425053"/>
                <a:chExt cx="4984083" cy="3485911"/>
              </a:xfrm>
            </p:grpSpPr>
            <p:pic>
              <p:nvPicPr>
                <p:cNvPr id="137" name="Graphique 153">
                  <a:extLst>
                    <a:ext uri="{FF2B5EF4-FFF2-40B4-BE49-F238E27FC236}">
                      <a16:creationId xmlns:a16="http://schemas.microsoft.com/office/drawing/2014/main" id="{AE68BC7D-BB28-46A6-B905-91BE0F83C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540000">
                  <a:off x="3403829" y="523112"/>
                  <a:ext cx="598075" cy="3387852"/>
                </a:xfrm>
                <a:prstGeom prst="rect">
                  <a:avLst/>
                </a:prstGeom>
              </p:spPr>
            </p:pic>
            <p:pic>
              <p:nvPicPr>
                <p:cNvPr id="138" name="Graphique 156">
                  <a:extLst>
                    <a:ext uri="{FF2B5EF4-FFF2-40B4-BE49-F238E27FC236}">
                      <a16:creationId xmlns:a16="http://schemas.microsoft.com/office/drawing/2014/main" id="{D8C22C29-B447-4B67-A408-3C01642BC6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40000">
                  <a:off x="5368200" y="425053"/>
                  <a:ext cx="575786" cy="3387852"/>
                </a:xfrm>
                <a:prstGeom prst="rect">
                  <a:avLst/>
                </a:prstGeom>
              </p:spPr>
            </p:pic>
            <p:pic>
              <p:nvPicPr>
                <p:cNvPr id="139" name="Graphique 176">
                  <a:extLst>
                    <a:ext uri="{FF2B5EF4-FFF2-40B4-BE49-F238E27FC236}">
                      <a16:creationId xmlns:a16="http://schemas.microsoft.com/office/drawing/2014/main" id="{23E433B8-6FCB-4DD6-8B30-AC179E88A8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000">
                  <a:off x="1912653" y="487471"/>
                  <a:ext cx="627793" cy="3387852"/>
                </a:xfrm>
                <a:prstGeom prst="rect">
                  <a:avLst/>
                </a:prstGeom>
              </p:spPr>
            </p:pic>
            <p:pic>
              <p:nvPicPr>
                <p:cNvPr id="140" name="Graphique 196">
                  <a:extLst>
                    <a:ext uri="{FF2B5EF4-FFF2-40B4-BE49-F238E27FC236}">
                      <a16:creationId xmlns:a16="http://schemas.microsoft.com/office/drawing/2014/main" id="{F9DF6323-8025-4C84-9745-48B0B45494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00000">
                  <a:off x="959903" y="481143"/>
                  <a:ext cx="590645" cy="3387852"/>
                </a:xfrm>
                <a:prstGeom prst="rect">
                  <a:avLst/>
                </a:prstGeom>
              </p:spPr>
            </p:pic>
            <p:pic>
              <p:nvPicPr>
                <p:cNvPr id="141" name="Graphique 199">
                  <a:extLst>
                    <a:ext uri="{FF2B5EF4-FFF2-40B4-BE49-F238E27FC236}">
                      <a16:creationId xmlns:a16="http://schemas.microsoft.com/office/drawing/2014/main" id="{5A5C48F9-2744-4FAB-B465-16DD3A9AF7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975" y="440772"/>
                  <a:ext cx="575786" cy="3387852"/>
                </a:xfrm>
                <a:prstGeom prst="rect">
                  <a:avLst/>
                </a:prstGeom>
              </p:spPr>
            </p:pic>
          </p:grpSp>
          <p:grpSp>
            <p:nvGrpSpPr>
              <p:cNvPr id="107" name="Groupe 106">
                <a:extLst>
                  <a:ext uri="{FF2B5EF4-FFF2-40B4-BE49-F238E27FC236}">
                    <a16:creationId xmlns:a16="http://schemas.microsoft.com/office/drawing/2014/main" id="{65F492C6-06B9-49AF-910C-20F0BA4DF29C}"/>
                  </a:ext>
                </a:extLst>
              </p:cNvPr>
              <p:cNvGrpSpPr/>
              <p:nvPr/>
            </p:nvGrpSpPr>
            <p:grpSpPr>
              <a:xfrm>
                <a:off x="2883543" y="2005144"/>
                <a:ext cx="4145633" cy="3520464"/>
                <a:chOff x="1261552" y="2186771"/>
                <a:chExt cx="4145633" cy="3520464"/>
              </a:xfrm>
            </p:grpSpPr>
            <p:pic>
              <p:nvPicPr>
                <p:cNvPr id="133" name="Graphique 163">
                  <a:extLst>
                    <a:ext uri="{FF2B5EF4-FFF2-40B4-BE49-F238E27FC236}">
                      <a16:creationId xmlns:a16="http://schemas.microsoft.com/office/drawing/2014/main" id="{EA0EB901-A5D0-4F89-870C-6B5BC215AE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420000">
                  <a:off x="2638132" y="2319383"/>
                  <a:ext cx="575786" cy="3387852"/>
                </a:xfrm>
                <a:prstGeom prst="rect">
                  <a:avLst/>
                </a:prstGeom>
              </p:spPr>
            </p:pic>
            <p:pic>
              <p:nvPicPr>
                <p:cNvPr id="134" name="Graphique 187">
                  <a:extLst>
                    <a:ext uri="{FF2B5EF4-FFF2-40B4-BE49-F238E27FC236}">
                      <a16:creationId xmlns:a16="http://schemas.microsoft.com/office/drawing/2014/main" id="{B306F8E6-4743-48A7-BBE5-300EEBC827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20000">
                  <a:off x="4779392" y="2212011"/>
                  <a:ext cx="627793" cy="3387852"/>
                </a:xfrm>
                <a:prstGeom prst="rect">
                  <a:avLst/>
                </a:prstGeom>
              </p:spPr>
            </p:pic>
            <p:pic>
              <p:nvPicPr>
                <p:cNvPr id="135" name="Graphique 207">
                  <a:extLst>
                    <a:ext uri="{FF2B5EF4-FFF2-40B4-BE49-F238E27FC236}">
                      <a16:creationId xmlns:a16="http://schemas.microsoft.com/office/drawing/2014/main" id="{0ABDE9DF-2364-461F-8EBD-C764BB0E935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00000">
                  <a:off x="1261552" y="2186771"/>
                  <a:ext cx="590645" cy="3387852"/>
                </a:xfrm>
                <a:prstGeom prst="rect">
                  <a:avLst/>
                </a:prstGeom>
              </p:spPr>
            </p:pic>
            <p:pic>
              <p:nvPicPr>
                <p:cNvPr id="136" name="Graphique 215">
                  <a:extLst>
                    <a:ext uri="{FF2B5EF4-FFF2-40B4-BE49-F238E27FC236}">
                      <a16:creationId xmlns:a16="http://schemas.microsoft.com/office/drawing/2014/main" id="{17BD898C-D0C3-49AE-A831-AA39D562C7E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1300000">
                  <a:off x="4298610" y="2199544"/>
                  <a:ext cx="575786" cy="3387852"/>
                </a:xfrm>
                <a:prstGeom prst="rect">
                  <a:avLst/>
                </a:prstGeom>
              </p:spPr>
            </p:pic>
          </p:grpSp>
          <p:grpSp>
            <p:nvGrpSpPr>
              <p:cNvPr id="108" name="Groupe 107">
                <a:extLst>
                  <a:ext uri="{FF2B5EF4-FFF2-40B4-BE49-F238E27FC236}">
                    <a16:creationId xmlns:a16="http://schemas.microsoft.com/office/drawing/2014/main" id="{0DB58EA0-EF73-453F-A18D-C6497B047F66}"/>
                  </a:ext>
                </a:extLst>
              </p:cNvPr>
              <p:cNvGrpSpPr/>
              <p:nvPr/>
            </p:nvGrpSpPr>
            <p:grpSpPr>
              <a:xfrm>
                <a:off x="2433571" y="3465513"/>
                <a:ext cx="4977822" cy="3602326"/>
                <a:chOff x="938209" y="2963936"/>
                <a:chExt cx="4977822" cy="3602326"/>
              </a:xfrm>
            </p:grpSpPr>
            <p:pic>
              <p:nvPicPr>
                <p:cNvPr id="127" name="Graphique 154">
                  <a:extLst>
                    <a:ext uri="{FF2B5EF4-FFF2-40B4-BE49-F238E27FC236}">
                      <a16:creationId xmlns:a16="http://schemas.microsoft.com/office/drawing/2014/main" id="{E99C9F92-25E6-4297-95D1-4B7ABCAB91E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31866" y="3126652"/>
                  <a:ext cx="598075" cy="3387852"/>
                </a:xfrm>
                <a:prstGeom prst="rect">
                  <a:avLst/>
                </a:prstGeom>
              </p:spPr>
            </p:pic>
            <p:pic>
              <p:nvPicPr>
                <p:cNvPr id="128" name="Graphique 174">
                  <a:extLst>
                    <a:ext uri="{FF2B5EF4-FFF2-40B4-BE49-F238E27FC236}">
                      <a16:creationId xmlns:a16="http://schemas.microsoft.com/office/drawing/2014/main" id="{B593EF2E-A081-4B86-858C-4D75A2D325A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540000">
                  <a:off x="938209" y="3058829"/>
                  <a:ext cx="624078" cy="3387852"/>
                </a:xfrm>
                <a:prstGeom prst="rect">
                  <a:avLst/>
                </a:prstGeom>
              </p:spPr>
            </p:pic>
            <p:pic>
              <p:nvPicPr>
                <p:cNvPr id="129" name="Graphique 178">
                  <a:extLst>
                    <a:ext uri="{FF2B5EF4-FFF2-40B4-BE49-F238E27FC236}">
                      <a16:creationId xmlns:a16="http://schemas.microsoft.com/office/drawing/2014/main" id="{A9D2E9E7-B399-47EE-890F-55A331E3AD8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93550" y="2963936"/>
                  <a:ext cx="590645" cy="3387852"/>
                </a:xfrm>
                <a:prstGeom prst="rect">
                  <a:avLst/>
                </a:prstGeom>
              </p:spPr>
            </p:pic>
            <p:pic>
              <p:nvPicPr>
                <p:cNvPr id="130" name="Graphique 197">
                  <a:extLst>
                    <a:ext uri="{FF2B5EF4-FFF2-40B4-BE49-F238E27FC236}">
                      <a16:creationId xmlns:a16="http://schemas.microsoft.com/office/drawing/2014/main" id="{63CC25D7-C236-4C8C-8FB0-E20DEE1B0DF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775307" y="3071525"/>
                  <a:ext cx="605504" cy="3387852"/>
                </a:xfrm>
                <a:prstGeom prst="rect">
                  <a:avLst/>
                </a:prstGeom>
              </p:spPr>
            </p:pic>
            <p:pic>
              <p:nvPicPr>
                <p:cNvPr id="131" name="Graphique 202">
                  <a:extLst>
                    <a:ext uri="{FF2B5EF4-FFF2-40B4-BE49-F238E27FC236}">
                      <a16:creationId xmlns:a16="http://schemas.microsoft.com/office/drawing/2014/main" id="{DD71B175-D550-4605-B2F9-FFF8CAAA60E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932432" y="3178410"/>
                  <a:ext cx="605504" cy="3387852"/>
                </a:xfrm>
                <a:prstGeom prst="rect">
                  <a:avLst/>
                </a:prstGeom>
              </p:spPr>
            </p:pic>
            <p:pic>
              <p:nvPicPr>
                <p:cNvPr id="132" name="Graphique 219">
                  <a:extLst>
                    <a:ext uri="{FF2B5EF4-FFF2-40B4-BE49-F238E27FC236}">
                      <a16:creationId xmlns:a16="http://schemas.microsoft.com/office/drawing/2014/main" id="{20CFE3E6-F8ED-42CA-8A61-BF3902EDC27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20000">
                  <a:off x="5310527" y="3053871"/>
                  <a:ext cx="605504" cy="3387852"/>
                </a:xfrm>
                <a:prstGeom prst="rect">
                  <a:avLst/>
                </a:prstGeom>
              </p:spPr>
            </p:pic>
          </p:grpSp>
          <p:grpSp>
            <p:nvGrpSpPr>
              <p:cNvPr id="109" name="Groupe 108">
                <a:extLst>
                  <a:ext uri="{FF2B5EF4-FFF2-40B4-BE49-F238E27FC236}">
                    <a16:creationId xmlns:a16="http://schemas.microsoft.com/office/drawing/2014/main" id="{F190D199-4EB2-400B-ABAE-E35B103E9CD9}"/>
                  </a:ext>
                </a:extLst>
              </p:cNvPr>
              <p:cNvGrpSpPr/>
              <p:nvPr/>
            </p:nvGrpSpPr>
            <p:grpSpPr>
              <a:xfrm>
                <a:off x="2836230" y="-1133504"/>
                <a:ext cx="4845292" cy="3564000"/>
                <a:chOff x="1465455" y="-848748"/>
                <a:chExt cx="4845292" cy="3539325"/>
              </a:xfrm>
            </p:grpSpPr>
            <p:pic>
              <p:nvPicPr>
                <p:cNvPr id="121" name="Graphique 229">
                  <a:extLst>
                    <a:ext uri="{FF2B5EF4-FFF2-40B4-BE49-F238E27FC236}">
                      <a16:creationId xmlns:a16="http://schemas.microsoft.com/office/drawing/2014/main" id="{285C8854-8475-4393-A76A-53AC1746CF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80000">
                  <a:off x="2464488" y="-697275"/>
                  <a:ext cx="575786" cy="3387852"/>
                </a:xfrm>
                <a:prstGeom prst="rect">
                  <a:avLst/>
                </a:prstGeom>
              </p:spPr>
            </p:pic>
            <p:pic>
              <p:nvPicPr>
                <p:cNvPr id="122" name="Graphique 231">
                  <a:extLst>
                    <a:ext uri="{FF2B5EF4-FFF2-40B4-BE49-F238E27FC236}">
                      <a16:creationId xmlns:a16="http://schemas.microsoft.com/office/drawing/2014/main" id="{396AD802-5450-4CEE-ABE2-C10620C486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40000">
                  <a:off x="4873997" y="-711863"/>
                  <a:ext cx="627793" cy="3387852"/>
                </a:xfrm>
                <a:prstGeom prst="rect">
                  <a:avLst/>
                </a:prstGeom>
              </p:spPr>
            </p:pic>
            <p:pic>
              <p:nvPicPr>
                <p:cNvPr id="123" name="Graphique 232">
                  <a:extLst>
                    <a:ext uri="{FF2B5EF4-FFF2-40B4-BE49-F238E27FC236}">
                      <a16:creationId xmlns:a16="http://schemas.microsoft.com/office/drawing/2014/main" id="{A43A5E41-F5F7-4B52-9D59-F955629496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00000">
                  <a:off x="1465455" y="-835984"/>
                  <a:ext cx="590645" cy="3387852"/>
                </a:xfrm>
                <a:prstGeom prst="rect">
                  <a:avLst/>
                </a:prstGeom>
              </p:spPr>
            </p:pic>
            <p:pic>
              <p:nvPicPr>
                <p:cNvPr id="124" name="Graphique 233">
                  <a:extLst>
                    <a:ext uri="{FF2B5EF4-FFF2-40B4-BE49-F238E27FC236}">
                      <a16:creationId xmlns:a16="http://schemas.microsoft.com/office/drawing/2014/main" id="{F0093D21-6F00-4661-AC04-97D4E2684B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60000">
                  <a:off x="4287300" y="-771421"/>
                  <a:ext cx="575786" cy="3387852"/>
                </a:xfrm>
                <a:prstGeom prst="rect">
                  <a:avLst/>
                </a:prstGeom>
              </p:spPr>
            </p:pic>
            <p:pic>
              <p:nvPicPr>
                <p:cNvPr id="125" name="Graphique 240">
                  <a:extLst>
                    <a:ext uri="{FF2B5EF4-FFF2-40B4-BE49-F238E27FC236}">
                      <a16:creationId xmlns:a16="http://schemas.microsoft.com/office/drawing/2014/main" id="{5C8CDCCD-6FBE-41BC-BE7E-9B01CE90632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80000">
                  <a:off x="3028712" y="-848748"/>
                  <a:ext cx="575786" cy="3387852"/>
                </a:xfrm>
                <a:prstGeom prst="rect">
                  <a:avLst/>
                </a:prstGeom>
              </p:spPr>
            </p:pic>
            <p:pic>
              <p:nvPicPr>
                <p:cNvPr id="126" name="Graphique 241">
                  <a:extLst>
                    <a:ext uri="{FF2B5EF4-FFF2-40B4-BE49-F238E27FC236}">
                      <a16:creationId xmlns:a16="http://schemas.microsoft.com/office/drawing/2014/main" id="{9F0F1664-00F5-4536-B7E5-E7A745A9031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734961" y="-741523"/>
                  <a:ext cx="575786" cy="3387852"/>
                </a:xfrm>
                <a:prstGeom prst="rect">
                  <a:avLst/>
                </a:prstGeom>
              </p:spPr>
            </p:pic>
          </p:grpSp>
          <p:sp>
            <p:nvSpPr>
              <p:cNvPr id="110" name="Connecteur droit avec flèche 109">
                <a:extLst>
                  <a:ext uri="{FF2B5EF4-FFF2-40B4-BE49-F238E27FC236}">
                    <a16:creationId xmlns:a16="http://schemas.microsoft.com/office/drawing/2014/main" id="{8C462E39-21F7-4665-B766-5388561D8CF5}"/>
                  </a:ext>
                </a:extLst>
              </p:cNvPr>
              <p:cNvSpPr>
                <a:spLocks noChangeShapeType="1"/>
              </p:cNvSpPr>
              <p:nvPr/>
            </p:nvSpPr>
            <p:spPr bwMode="auto">
              <a:xfrm>
                <a:off x="1761121" y="541418"/>
                <a:ext cx="0" cy="3160128"/>
              </a:xfrm>
              <a:prstGeom prst="straightConnector1">
                <a:avLst/>
              </a:prstGeom>
              <a:noFill/>
              <a:ln w="38100">
                <a:solidFill>
                  <a:schemeClr val="tx1"/>
                </a:solidFill>
                <a:prstDash val="solid"/>
                <a:round/>
                <a:headEnd type="arrow" w="med" len="med"/>
                <a:tailEnd type="arrow" w="med" len="me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12" name="Connecteur droit 111">
                <a:extLst>
                  <a:ext uri="{FF2B5EF4-FFF2-40B4-BE49-F238E27FC236}">
                    <a16:creationId xmlns:a16="http://schemas.microsoft.com/office/drawing/2014/main" id="{34E3F7E6-C7CC-4D53-BD5B-27E04BE67CA0}"/>
                  </a:ext>
                </a:extLst>
              </p:cNvPr>
              <p:cNvCxnSpPr>
                <a:cxnSpLocks/>
              </p:cNvCxnSpPr>
              <p:nvPr/>
            </p:nvCxnSpPr>
            <p:spPr>
              <a:xfrm>
                <a:off x="1758785" y="558995"/>
                <a:ext cx="6221933"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113" name="Graphique 94">
                <a:extLst>
                  <a:ext uri="{FF2B5EF4-FFF2-40B4-BE49-F238E27FC236}">
                    <a16:creationId xmlns:a16="http://schemas.microsoft.com/office/drawing/2014/main" id="{475AA739-FA3E-463F-A36D-C87B57F19B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3401" y="1993124"/>
                <a:ext cx="627793" cy="3387852"/>
              </a:xfrm>
              <a:prstGeom prst="rect">
                <a:avLst/>
              </a:prstGeom>
            </p:spPr>
          </p:pic>
          <p:sp>
            <p:nvSpPr>
              <p:cNvPr id="114" name="Rectangle 113">
                <a:extLst>
                  <a:ext uri="{FF2B5EF4-FFF2-40B4-BE49-F238E27FC236}">
                    <a16:creationId xmlns:a16="http://schemas.microsoft.com/office/drawing/2014/main" id="{363E48DA-7816-44A8-A55D-5ACF8198B99D}"/>
                  </a:ext>
                </a:extLst>
              </p:cNvPr>
              <p:cNvSpPr>
                <a:spLocks noChangeAspect="1" noChangeArrowheads="1"/>
              </p:cNvSpPr>
              <p:nvPr/>
            </p:nvSpPr>
            <p:spPr bwMode="auto">
              <a:xfrm>
                <a:off x="1344316" y="4238178"/>
                <a:ext cx="938907" cy="922256"/>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400" i="1" dirty="0">
                    <a:solidFill>
                      <a:srgbClr val="FFFFFF"/>
                    </a:solidFill>
                    <a:latin typeface="Arial" pitchFamily="34" charset="0"/>
                    <a:ea typeface="Times New Roman" pitchFamily="18" charset="0"/>
                    <a:cs typeface="Arial" pitchFamily="34" charset="0"/>
                  </a:rPr>
                  <a:t>d</a:t>
                </a:r>
                <a:r>
                  <a:rPr lang="en-US" sz="2400" i="1" baseline="-25000" dirty="0">
                    <a:solidFill>
                      <a:srgbClr val="FFFFFF"/>
                    </a:solidFill>
                    <a:latin typeface="Arial" pitchFamily="34" charset="0"/>
                    <a:ea typeface="Times New Roman" pitchFamily="18" charset="0"/>
                    <a:cs typeface="Arial" pitchFamily="34" charset="0"/>
                  </a:rPr>
                  <a:t>0</a:t>
                </a:r>
                <a:endParaRPr lang="en-US" sz="2400" baseline="-25000" dirty="0">
                  <a:latin typeface="Arial" pitchFamily="34" charset="0"/>
                  <a:cs typeface="Arial" pitchFamily="34" charset="0"/>
                </a:endParaRPr>
              </a:p>
            </p:txBody>
          </p:sp>
          <p:sp>
            <p:nvSpPr>
              <p:cNvPr id="115" name="Rectangle 114">
                <a:extLst>
                  <a:ext uri="{FF2B5EF4-FFF2-40B4-BE49-F238E27FC236}">
                    <a16:creationId xmlns:a16="http://schemas.microsoft.com/office/drawing/2014/main" id="{4440D992-0B83-4351-B008-222526CFB787}"/>
                  </a:ext>
                </a:extLst>
              </p:cNvPr>
              <p:cNvSpPr>
                <a:spLocks noChangeAspect="1" noChangeArrowheads="1"/>
              </p:cNvSpPr>
              <p:nvPr/>
            </p:nvSpPr>
            <p:spPr bwMode="auto">
              <a:xfrm>
                <a:off x="1100504" y="1848403"/>
                <a:ext cx="711547" cy="922256"/>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400" i="1" dirty="0">
                    <a:solidFill>
                      <a:srgbClr val="FFFFFF"/>
                    </a:solidFill>
                    <a:latin typeface="Arial" pitchFamily="34" charset="0"/>
                    <a:ea typeface="Times New Roman" pitchFamily="18" charset="0"/>
                    <a:cs typeface="Arial" pitchFamily="34" charset="0"/>
                  </a:rPr>
                  <a:t>L</a:t>
                </a:r>
                <a:endParaRPr lang="en-US" sz="2400" baseline="-25000" dirty="0">
                  <a:latin typeface="Arial" pitchFamily="34" charset="0"/>
                  <a:cs typeface="Arial" pitchFamily="34" charset="0"/>
                </a:endParaRPr>
              </a:p>
            </p:txBody>
          </p:sp>
          <p:grpSp>
            <p:nvGrpSpPr>
              <p:cNvPr id="116" name="Groupe 115">
                <a:extLst>
                  <a:ext uri="{FF2B5EF4-FFF2-40B4-BE49-F238E27FC236}">
                    <a16:creationId xmlns:a16="http://schemas.microsoft.com/office/drawing/2014/main" id="{D814CB68-31A3-459E-81DA-49BC5BCB951B}"/>
                  </a:ext>
                </a:extLst>
              </p:cNvPr>
              <p:cNvGrpSpPr/>
              <p:nvPr/>
            </p:nvGrpSpPr>
            <p:grpSpPr>
              <a:xfrm>
                <a:off x="7550913" y="1008823"/>
                <a:ext cx="1647587" cy="2276708"/>
                <a:chOff x="6839563" y="1016155"/>
                <a:chExt cx="1647587" cy="2276708"/>
              </a:xfrm>
            </p:grpSpPr>
            <p:sp>
              <p:nvSpPr>
                <p:cNvPr id="117" name="ZoneTexte 152">
                  <a:extLst>
                    <a:ext uri="{FF2B5EF4-FFF2-40B4-BE49-F238E27FC236}">
                      <a16:creationId xmlns:a16="http://schemas.microsoft.com/office/drawing/2014/main" id="{D2D8F8A3-6FA6-4D77-9BCF-58795046F439}"/>
                    </a:ext>
                  </a:extLst>
                </p:cNvPr>
                <p:cNvSpPr txBox="1"/>
                <p:nvPr/>
              </p:nvSpPr>
              <p:spPr>
                <a:xfrm>
                  <a:off x="7257880" y="2114560"/>
                  <a:ext cx="1229270" cy="9222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fr-FR" sz="2400" b="1" dirty="0">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sp>
              <p:nvSpPr>
                <p:cNvPr id="118" name="ZoneTexte 155">
                  <a:extLst>
                    <a:ext uri="{FF2B5EF4-FFF2-40B4-BE49-F238E27FC236}">
                      <a16:creationId xmlns:a16="http://schemas.microsoft.com/office/drawing/2014/main" id="{51BF2912-7D13-4701-8888-5267C0778594}"/>
                    </a:ext>
                  </a:extLst>
                </p:cNvPr>
                <p:cNvSpPr txBox="1"/>
                <p:nvPr/>
              </p:nvSpPr>
              <p:spPr>
                <a:xfrm>
                  <a:off x="7199899" y="1119147"/>
                  <a:ext cx="1090260" cy="9222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fr-FR" sz="2400" b="1" dirty="0">
                      <a:latin typeface="Times New Roman" panose="02020603050405020304" pitchFamily="18" charset="0"/>
                      <a:cs typeface="Times New Roman" panose="02020603050405020304" pitchFamily="18" charset="0"/>
                    </a:rPr>
                    <a:t>p</a:t>
                  </a:r>
                  <a:endParaRPr lang="en-US" sz="2400" dirty="0">
                    <a:latin typeface="Times New Roman" panose="02020603050405020304" pitchFamily="18" charset="0"/>
                    <a:cs typeface="Times New Roman" panose="02020603050405020304" pitchFamily="18" charset="0"/>
                  </a:endParaRPr>
                </a:p>
              </p:txBody>
            </p:sp>
            <p:cxnSp>
              <p:nvCxnSpPr>
                <p:cNvPr id="119" name="Connecteur droit avec flèche 118">
                  <a:extLst>
                    <a:ext uri="{FF2B5EF4-FFF2-40B4-BE49-F238E27FC236}">
                      <a16:creationId xmlns:a16="http://schemas.microsoft.com/office/drawing/2014/main" id="{C7276F63-6B55-45A8-922B-0E2E3720E466}"/>
                    </a:ext>
                  </a:extLst>
                </p:cNvPr>
                <p:cNvCxnSpPr>
                  <a:cxnSpLocks/>
                </p:cNvCxnSpPr>
                <p:nvPr/>
              </p:nvCxnSpPr>
              <p:spPr>
                <a:xfrm>
                  <a:off x="6911198" y="2491043"/>
                  <a:ext cx="512095" cy="801820"/>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3985CED8-92D9-4D7C-85AB-A707B3C2CEB7}"/>
                    </a:ext>
                  </a:extLst>
                </p:cNvPr>
                <p:cNvCxnSpPr>
                  <a:cxnSpLocks/>
                </p:cNvCxnSpPr>
                <p:nvPr/>
              </p:nvCxnSpPr>
              <p:spPr>
                <a:xfrm flipH="1">
                  <a:off x="6839563" y="1016155"/>
                  <a:ext cx="571099" cy="901814"/>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144" name="ZoneTexte 143">
              <a:extLst>
                <a:ext uri="{FF2B5EF4-FFF2-40B4-BE49-F238E27FC236}">
                  <a16:creationId xmlns:a16="http://schemas.microsoft.com/office/drawing/2014/main" id="{25359929-D384-4E98-A979-239BB10D8193}"/>
                </a:ext>
              </a:extLst>
            </p:cNvPr>
            <p:cNvSpPr txBox="1"/>
            <p:nvPr/>
          </p:nvSpPr>
          <p:spPr>
            <a:xfrm>
              <a:off x="7897905" y="1819836"/>
              <a:ext cx="269837"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L</a:t>
              </a:r>
            </a:p>
          </p:txBody>
        </p:sp>
        <p:sp>
          <p:nvSpPr>
            <p:cNvPr id="145" name="Connecteur droit avec flèche 144">
              <a:extLst>
                <a:ext uri="{FF2B5EF4-FFF2-40B4-BE49-F238E27FC236}">
                  <a16:creationId xmlns:a16="http://schemas.microsoft.com/office/drawing/2014/main" id="{714F3087-FC4D-417C-AC84-B90C00F50245}"/>
                </a:ext>
              </a:extLst>
            </p:cNvPr>
            <p:cNvSpPr>
              <a:spLocks noChangeShapeType="1"/>
            </p:cNvSpPr>
            <p:nvPr/>
          </p:nvSpPr>
          <p:spPr bwMode="auto">
            <a:xfrm>
              <a:off x="8253822" y="2801863"/>
              <a:ext cx="0" cy="828000"/>
            </a:xfrm>
            <a:prstGeom prst="straightConnector1">
              <a:avLst/>
            </a:prstGeom>
            <a:noFill/>
            <a:ln w="38100">
              <a:solidFill>
                <a:srgbClr val="FF0000"/>
              </a:solidFill>
              <a:prstDash val="solid"/>
              <a:round/>
              <a:headEnd type="arrow" w="med" len="med"/>
              <a:tailEnd type="arrow" w="med" len="me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Rectangle 145">
              <a:extLst>
                <a:ext uri="{FF2B5EF4-FFF2-40B4-BE49-F238E27FC236}">
                  <a16:creationId xmlns:a16="http://schemas.microsoft.com/office/drawing/2014/main" id="{46BDE100-7EE2-463E-93B9-FD86BE8A9ED8}"/>
                </a:ext>
              </a:extLst>
            </p:cNvPr>
            <p:cNvSpPr/>
            <p:nvPr/>
          </p:nvSpPr>
          <p:spPr>
            <a:xfrm>
              <a:off x="7837451" y="2993322"/>
              <a:ext cx="389850" cy="369332"/>
            </a:xfrm>
            <a:prstGeom prst="rect">
              <a:avLst/>
            </a:prstGeom>
          </p:spPr>
          <p:txBody>
            <a:bodyPr wrap="none">
              <a:spAutoFit/>
            </a:bodyPr>
            <a:lstStyle/>
            <a:p>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endParaRPr lang="fr-FR" dirty="0"/>
            </a:p>
          </p:txBody>
        </p:sp>
        <p:cxnSp>
          <p:nvCxnSpPr>
            <p:cNvPr id="148" name="Connecteur droit 147">
              <a:extLst>
                <a:ext uri="{FF2B5EF4-FFF2-40B4-BE49-F238E27FC236}">
                  <a16:creationId xmlns:a16="http://schemas.microsoft.com/office/drawing/2014/main" id="{3B4F691D-F861-44B8-9356-2C790153D01B}"/>
                </a:ext>
              </a:extLst>
            </p:cNvPr>
            <p:cNvCxnSpPr>
              <a:cxnSpLocks/>
            </p:cNvCxnSpPr>
            <p:nvPr/>
          </p:nvCxnSpPr>
          <p:spPr>
            <a:xfrm>
              <a:off x="8216799" y="2801698"/>
              <a:ext cx="3114589"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9" name="Connecteur droit 148">
              <a:extLst>
                <a:ext uri="{FF2B5EF4-FFF2-40B4-BE49-F238E27FC236}">
                  <a16:creationId xmlns:a16="http://schemas.microsoft.com/office/drawing/2014/main" id="{D78CDA7C-4530-4E7F-A40E-2EE38B97BEB7}"/>
                </a:ext>
              </a:extLst>
            </p:cNvPr>
            <p:cNvCxnSpPr>
              <a:cxnSpLocks/>
            </p:cNvCxnSpPr>
            <p:nvPr/>
          </p:nvCxnSpPr>
          <p:spPr>
            <a:xfrm>
              <a:off x="8279550" y="4343627"/>
              <a:ext cx="3114589" cy="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173" name="Rectangle 172">
            <a:extLst>
              <a:ext uri="{FF2B5EF4-FFF2-40B4-BE49-F238E27FC236}">
                <a16:creationId xmlns:a16="http://schemas.microsoft.com/office/drawing/2014/main" id="{CD3880E5-AEC9-4978-A82A-75EC197F5C89}"/>
              </a:ext>
            </a:extLst>
          </p:cNvPr>
          <p:cNvSpPr/>
          <p:nvPr/>
        </p:nvSpPr>
        <p:spPr>
          <a:xfrm>
            <a:off x="8733149" y="5745486"/>
            <a:ext cx="1176925" cy="369332"/>
          </a:xfrm>
          <a:prstGeom prst="rect">
            <a:avLst/>
          </a:prstGeom>
        </p:spPr>
        <p:txBody>
          <a:bodyPr wrap="none">
            <a:spAutoFit/>
          </a:bodyPr>
          <a:lstStyle/>
          <a:p>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a:t>
            </a:r>
            <a:r>
              <a:rPr lang="fr-FR" b="1"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 </a:t>
            </a:r>
            <a:r>
              <a:rPr lang="fr-FR"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22.5Å</a:t>
            </a:r>
            <a:endParaRPr lang="fr-FR" dirty="0"/>
          </a:p>
        </p:txBody>
      </p:sp>
      <p:sp>
        <p:nvSpPr>
          <p:cNvPr id="175" name="ZoneTexte 174">
            <a:extLst>
              <a:ext uri="{FF2B5EF4-FFF2-40B4-BE49-F238E27FC236}">
                <a16:creationId xmlns:a16="http://schemas.microsoft.com/office/drawing/2014/main" id="{747CB30C-FF0D-475D-8BB3-B5BD0DF8C332}"/>
              </a:ext>
            </a:extLst>
          </p:cNvPr>
          <p:cNvSpPr txBox="1"/>
          <p:nvPr/>
        </p:nvSpPr>
        <p:spPr>
          <a:xfrm>
            <a:off x="4186517" y="2396356"/>
            <a:ext cx="3478307" cy="1015663"/>
          </a:xfrm>
          <a:prstGeom prst="rect">
            <a:avLst/>
          </a:prstGeom>
          <a:noFill/>
        </p:spPr>
        <p:txBody>
          <a:bodyPr wrap="square" rtlCol="0">
            <a:spAutoFit/>
          </a:bodyPr>
          <a:lstStyle/>
          <a:p>
            <a:pPr marL="171450" indent="-171450">
              <a:buFont typeface="Wingdings" panose="05000000000000000000" pitchFamily="2" charset="2"/>
              <a:buChar char="§"/>
            </a:pPr>
            <a:r>
              <a:rPr lang="fr-FR" sz="1200" dirty="0">
                <a:latin typeface="Times New Roman" panose="02020603050405020304" pitchFamily="18" charset="0"/>
                <a:cs typeface="Times New Roman" panose="02020603050405020304" pitchFamily="18" charset="0"/>
              </a:rPr>
              <a:t>Anneau max dans direction </a:t>
            </a:r>
            <a:r>
              <a:rPr lang="fr-FR" sz="1200" dirty="0">
                <a:latin typeface="Times New Roman" panose="02020603050405020304" pitchFamily="18" charset="0"/>
                <a:cs typeface="Times New Roman" panose="02020603050405020304" pitchFamily="18" charset="0"/>
                <a:sym typeface="Symbol" panose="05050102010706020507" pitchFamily="18" charset="2"/>
              </a:rPr>
              <a:t></a:t>
            </a:r>
            <a:r>
              <a:rPr lang="fr-FR" sz="1200" dirty="0">
                <a:latin typeface="Times New Roman" panose="02020603050405020304" pitchFamily="18" charset="0"/>
                <a:cs typeface="Times New Roman" panose="02020603050405020304" pitchFamily="18" charset="0"/>
              </a:rPr>
              <a:t> n </a:t>
            </a:r>
            <a:r>
              <a:rPr lang="fr-FR" sz="1200" dirty="0">
                <a:latin typeface="Times New Roman" panose="02020603050405020304" pitchFamily="18" charset="0"/>
                <a:cs typeface="Times New Roman" panose="02020603050405020304" pitchFamily="18" charset="0"/>
                <a:sym typeface="Symbol" panose="05050102010706020507" pitchFamily="18" charset="2"/>
              </a:rPr>
              <a:t> SmA</a:t>
            </a:r>
          </a:p>
          <a:p>
            <a:pPr marL="171450" indent="-171450">
              <a:buFont typeface="Wingdings" panose="05000000000000000000" pitchFamily="2" charset="2"/>
              <a:buChar char="§"/>
            </a:pPr>
            <a:r>
              <a:rPr lang="fr-FR" sz="1200" dirty="0">
                <a:latin typeface="Times New Roman" panose="02020603050405020304" pitchFamily="18" charset="0"/>
                <a:cs typeface="Times New Roman" panose="02020603050405020304" pitchFamily="18" charset="0"/>
                <a:sym typeface="Symbol" panose="05050102010706020507" pitchFamily="18" charset="2"/>
              </a:rPr>
              <a:t>Extension angulaire de l’anneau augmente</a:t>
            </a:r>
          </a:p>
          <a:p>
            <a:r>
              <a:rPr lang="fr-FR" sz="1200" dirty="0">
                <a:latin typeface="Times New Roman" panose="02020603050405020304" pitchFamily="18" charset="0"/>
                <a:cs typeface="Times New Roman" panose="02020603050405020304" pitchFamily="18" charset="0"/>
                <a:sym typeface="Symbol" panose="05050102010706020507" pitchFamily="18" charset="2"/>
              </a:rPr>
              <a:t>    quand T diminue   pas SmA</a:t>
            </a:r>
          </a:p>
          <a:p>
            <a:pPr marL="171450" indent="-171450">
              <a:buFont typeface="Wingdings" panose="05000000000000000000" pitchFamily="2" charset="2"/>
              <a:buChar char="§"/>
            </a:pPr>
            <a:r>
              <a:rPr lang="fr-FR" sz="1200" dirty="0">
                <a:latin typeface="Times New Roman" panose="02020603050405020304" pitchFamily="18" charset="0"/>
                <a:cs typeface="Times New Roman" panose="02020603050405020304" pitchFamily="18" charset="0"/>
                <a:sym typeface="Symbol" panose="05050102010706020507" pitchFamily="18" charset="2"/>
              </a:rPr>
              <a:t>Inclinaison des cœurs </a:t>
            </a:r>
            <a:r>
              <a:rPr lang="fr-FR" sz="1200" dirty="0" err="1">
                <a:latin typeface="Times New Roman" panose="02020603050405020304" pitchFamily="18" charset="0"/>
                <a:cs typeface="Times New Roman" panose="02020603050405020304" pitchFamily="18" charset="0"/>
                <a:sym typeface="Symbol" panose="05050102010706020507" pitchFamily="18" charset="2"/>
              </a:rPr>
              <a:t>mésogènes</a:t>
            </a:r>
            <a:r>
              <a:rPr lang="fr-FR" sz="1200" dirty="0">
                <a:latin typeface="Times New Roman" panose="02020603050405020304" pitchFamily="18" charset="0"/>
                <a:cs typeface="Times New Roman" panose="02020603050405020304" pitchFamily="18" charset="0"/>
                <a:sym typeface="Symbol" panose="05050102010706020507" pitchFamily="18" charset="2"/>
              </a:rPr>
              <a:t> dans les couches </a:t>
            </a:r>
          </a:p>
          <a:p>
            <a:r>
              <a:rPr lang="fr-FR" sz="1200" dirty="0">
                <a:latin typeface="Times New Roman" panose="02020603050405020304" pitchFamily="18" charset="0"/>
                <a:cs typeface="Times New Roman" panose="02020603050405020304" pitchFamily="18" charset="0"/>
                <a:sym typeface="Symbol" panose="05050102010706020507" pitchFamily="18" charset="2"/>
              </a:rPr>
              <a:t>      </a:t>
            </a:r>
            <a:r>
              <a:rPr lang="fr-FR" sz="1200" dirty="0" err="1">
                <a:latin typeface="Times New Roman" panose="02020603050405020304" pitchFamily="18" charset="0"/>
                <a:cs typeface="Times New Roman" panose="02020603050405020304" pitchFamily="18" charset="0"/>
                <a:sym typeface="Symbol" panose="05050102010706020507" pitchFamily="18" charset="2"/>
              </a:rPr>
              <a:t>SmC</a:t>
            </a:r>
            <a:r>
              <a:rPr lang="fr-FR" sz="1200" dirty="0">
                <a:latin typeface="Times New Roman" panose="02020603050405020304" pitchFamily="18" charset="0"/>
                <a:cs typeface="Times New Roman" panose="02020603050405020304" pitchFamily="18" charset="0"/>
                <a:sym typeface="Symbol" panose="05050102010706020507" pitchFamily="18" charset="2"/>
              </a:rPr>
              <a:t> ou </a:t>
            </a:r>
            <a:r>
              <a:rPr lang="fr-FR" sz="1200" dirty="0" err="1">
                <a:latin typeface="Times New Roman" panose="02020603050405020304" pitchFamily="18" charset="0"/>
                <a:cs typeface="Times New Roman" panose="02020603050405020304" pitchFamily="18" charset="0"/>
                <a:sym typeface="Symbol" panose="05050102010706020507" pitchFamily="18" charset="2"/>
              </a:rPr>
              <a:t>SmC</a:t>
            </a:r>
            <a:r>
              <a:rPr lang="fr-FR" sz="1200" baseline="-25000" dirty="0" err="1">
                <a:latin typeface="Times New Roman" panose="02020603050405020304" pitchFamily="18" charset="0"/>
                <a:cs typeface="Times New Roman" panose="02020603050405020304" pitchFamily="18" charset="0"/>
                <a:sym typeface="Symbol" panose="05050102010706020507" pitchFamily="18" charset="2"/>
              </a:rPr>
              <a:t>A</a:t>
            </a:r>
            <a:endParaRPr lang="fr-FR" sz="120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964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C73CA401-EBA2-4240-99D5-C3782428524F}"/>
              </a:ext>
            </a:extLst>
          </p:cNvPr>
          <p:cNvPicPr>
            <a:picLocks noChangeAspect="1" noChangeArrowheads="1"/>
          </p:cNvPicPr>
          <p:nvPr/>
        </p:nvPicPr>
        <p:blipFill>
          <a:blip r:embed="rId2" cstate="print"/>
          <a:srcRect/>
          <a:stretch>
            <a:fillRect/>
          </a:stretch>
        </p:blipFill>
        <p:spPr bwMode="auto">
          <a:xfrm>
            <a:off x="235474" y="1760069"/>
            <a:ext cx="5448036" cy="4084920"/>
          </a:xfrm>
          <a:prstGeom prst="rect">
            <a:avLst/>
          </a:prstGeom>
          <a:noFill/>
          <a:ln w="9525">
            <a:noFill/>
            <a:miter lim="800000"/>
            <a:headEnd/>
            <a:tailEnd/>
          </a:ln>
        </p:spPr>
      </p:pic>
      <p:pic>
        <p:nvPicPr>
          <p:cNvPr id="22" name="Picture 7">
            <a:extLst>
              <a:ext uri="{FF2B5EF4-FFF2-40B4-BE49-F238E27FC236}">
                <a16:creationId xmlns:a16="http://schemas.microsoft.com/office/drawing/2014/main" id="{7E2E0913-799F-4DEB-BE5A-626BDFA8198E}"/>
              </a:ext>
            </a:extLst>
          </p:cNvPr>
          <p:cNvPicPr>
            <a:picLocks noChangeAspect="1" noChangeArrowheads="1"/>
          </p:cNvPicPr>
          <p:nvPr/>
        </p:nvPicPr>
        <p:blipFill>
          <a:blip r:embed="rId3" cstate="print">
            <a:lum bright="-20000"/>
          </a:blip>
          <a:srcRect/>
          <a:stretch>
            <a:fillRect/>
          </a:stretch>
        </p:blipFill>
        <p:spPr bwMode="auto">
          <a:xfrm>
            <a:off x="6493698" y="1749426"/>
            <a:ext cx="5474186" cy="4104528"/>
          </a:xfrm>
          <a:prstGeom prst="rect">
            <a:avLst/>
          </a:prstGeom>
          <a:noFill/>
          <a:ln w="9525">
            <a:noFill/>
            <a:miter lim="800000"/>
            <a:headEnd/>
            <a:tailEnd/>
          </a:ln>
        </p:spPr>
      </p:pic>
      <p:sp>
        <p:nvSpPr>
          <p:cNvPr id="35" name="ZoneTexte 34">
            <a:extLst>
              <a:ext uri="{FF2B5EF4-FFF2-40B4-BE49-F238E27FC236}">
                <a16:creationId xmlns:a16="http://schemas.microsoft.com/office/drawing/2014/main" id="{6ABF8C04-D15F-415A-A217-82385B8DC9A8}"/>
              </a:ext>
            </a:extLst>
          </p:cNvPr>
          <p:cNvSpPr txBox="1"/>
          <p:nvPr/>
        </p:nvSpPr>
        <p:spPr>
          <a:xfrm rot="240000">
            <a:off x="1537668" y="3172348"/>
            <a:ext cx="236813" cy="370992"/>
          </a:xfrm>
          <a:prstGeom prst="rect">
            <a:avLst/>
          </a:prstGeom>
          <a:noFill/>
        </p:spPr>
        <p:txBody>
          <a:bodyPr wrap="squar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36" name="Connecteur droit avec flèche 35">
            <a:extLst>
              <a:ext uri="{FF2B5EF4-FFF2-40B4-BE49-F238E27FC236}">
                <a16:creationId xmlns:a16="http://schemas.microsoft.com/office/drawing/2014/main" id="{9ECDACE0-7691-4D13-908B-67F16AB6913E}"/>
              </a:ext>
            </a:extLst>
          </p:cNvPr>
          <p:cNvCxnSpPr/>
          <p:nvPr/>
        </p:nvCxnSpPr>
        <p:spPr>
          <a:xfrm rot="240000" flipV="1">
            <a:off x="1553222" y="3155584"/>
            <a:ext cx="0" cy="432048"/>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F090F11D-F192-40B4-BA5D-AC05FC908D02}"/>
              </a:ext>
            </a:extLst>
          </p:cNvPr>
          <p:cNvSpPr txBox="1"/>
          <p:nvPr/>
        </p:nvSpPr>
        <p:spPr>
          <a:xfrm rot="21360000">
            <a:off x="7325141" y="3280845"/>
            <a:ext cx="287258" cy="369332"/>
          </a:xfrm>
          <a:prstGeom prst="rect">
            <a:avLst/>
          </a:prstGeom>
          <a:noFill/>
          <a:ln>
            <a:noFill/>
          </a:ln>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32" name="Connecteur droit avec flèche 31">
            <a:extLst>
              <a:ext uri="{FF2B5EF4-FFF2-40B4-BE49-F238E27FC236}">
                <a16:creationId xmlns:a16="http://schemas.microsoft.com/office/drawing/2014/main" id="{F5B4EE4F-31A3-4382-8651-E82580E1B39E}"/>
              </a:ext>
            </a:extLst>
          </p:cNvPr>
          <p:cNvCxnSpPr>
            <a:cxnSpLocks/>
          </p:cNvCxnSpPr>
          <p:nvPr/>
        </p:nvCxnSpPr>
        <p:spPr>
          <a:xfrm flipH="1" flipV="1">
            <a:off x="7289716" y="3250018"/>
            <a:ext cx="88239" cy="425513"/>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8FE9484-DA45-47C9-A7D2-AA70CEF33F2B}"/>
              </a:ext>
            </a:extLst>
          </p:cNvPr>
          <p:cNvSpPr/>
          <p:nvPr/>
        </p:nvSpPr>
        <p:spPr>
          <a:xfrm>
            <a:off x="407879" y="2115720"/>
            <a:ext cx="98165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ZoneTexte 38">
            <a:extLst>
              <a:ext uri="{FF2B5EF4-FFF2-40B4-BE49-F238E27FC236}">
                <a16:creationId xmlns:a16="http://schemas.microsoft.com/office/drawing/2014/main" id="{17270B2A-B35B-4D2B-BD9D-316375C378F3}"/>
              </a:ext>
            </a:extLst>
          </p:cNvPr>
          <p:cNvSpPr txBox="1"/>
          <p:nvPr/>
        </p:nvSpPr>
        <p:spPr>
          <a:xfrm>
            <a:off x="4527179" y="1900518"/>
            <a:ext cx="963725" cy="369332"/>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108.8°C</a:t>
            </a:r>
          </a:p>
        </p:txBody>
      </p:sp>
      <p:sp>
        <p:nvSpPr>
          <p:cNvPr id="40" name="ZoneTexte 39">
            <a:extLst>
              <a:ext uri="{FF2B5EF4-FFF2-40B4-BE49-F238E27FC236}">
                <a16:creationId xmlns:a16="http://schemas.microsoft.com/office/drawing/2014/main" id="{CECA4DB2-8EBA-4ED0-AAA1-1E94DCFC036B}"/>
              </a:ext>
            </a:extLst>
          </p:cNvPr>
          <p:cNvSpPr txBox="1"/>
          <p:nvPr/>
        </p:nvSpPr>
        <p:spPr>
          <a:xfrm>
            <a:off x="439271" y="1792941"/>
            <a:ext cx="1075765"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100µm</a:t>
            </a:r>
          </a:p>
        </p:txBody>
      </p:sp>
      <p:sp>
        <p:nvSpPr>
          <p:cNvPr id="41" name="Rectangle 40">
            <a:extLst>
              <a:ext uri="{FF2B5EF4-FFF2-40B4-BE49-F238E27FC236}">
                <a16:creationId xmlns:a16="http://schemas.microsoft.com/office/drawing/2014/main" id="{5396CC14-35E7-476C-96C2-E0E045798A41}"/>
              </a:ext>
            </a:extLst>
          </p:cNvPr>
          <p:cNvSpPr/>
          <p:nvPr/>
        </p:nvSpPr>
        <p:spPr>
          <a:xfrm>
            <a:off x="6656287" y="2106758"/>
            <a:ext cx="98165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ZoneTexte 41">
            <a:extLst>
              <a:ext uri="{FF2B5EF4-FFF2-40B4-BE49-F238E27FC236}">
                <a16:creationId xmlns:a16="http://schemas.microsoft.com/office/drawing/2014/main" id="{23C15220-0BF1-4CAD-A735-A6E63F9C55D8}"/>
              </a:ext>
            </a:extLst>
          </p:cNvPr>
          <p:cNvSpPr txBox="1"/>
          <p:nvPr/>
        </p:nvSpPr>
        <p:spPr>
          <a:xfrm>
            <a:off x="6687679" y="1783977"/>
            <a:ext cx="1075765"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100µm</a:t>
            </a:r>
          </a:p>
        </p:txBody>
      </p:sp>
      <p:sp>
        <p:nvSpPr>
          <p:cNvPr id="46" name="ZoneTexte 45">
            <a:extLst>
              <a:ext uri="{FF2B5EF4-FFF2-40B4-BE49-F238E27FC236}">
                <a16:creationId xmlns:a16="http://schemas.microsoft.com/office/drawing/2014/main" id="{6E19A1CB-D6F2-4297-9268-4A3EC49A949B}"/>
              </a:ext>
            </a:extLst>
          </p:cNvPr>
          <p:cNvSpPr txBox="1"/>
          <p:nvPr/>
        </p:nvSpPr>
        <p:spPr>
          <a:xfrm>
            <a:off x="10757646" y="1900518"/>
            <a:ext cx="963725" cy="369332"/>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108.8°C</a:t>
            </a:r>
          </a:p>
        </p:txBody>
      </p:sp>
      <p:sp>
        <p:nvSpPr>
          <p:cNvPr id="49" name="Espace réservé du numéro de diapositive 6">
            <a:extLst>
              <a:ext uri="{FF2B5EF4-FFF2-40B4-BE49-F238E27FC236}">
                <a16:creationId xmlns:a16="http://schemas.microsoft.com/office/drawing/2014/main" id="{61056CE1-00EB-405B-A164-21E48C96C58D}"/>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7</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51" name="ZoneTexte 50">
            <a:extLst>
              <a:ext uri="{FF2B5EF4-FFF2-40B4-BE49-F238E27FC236}">
                <a16:creationId xmlns:a16="http://schemas.microsoft.com/office/drawing/2014/main" id="{4E6648AF-87C8-49C3-BA74-8F59953B1A80}"/>
              </a:ext>
            </a:extLst>
          </p:cNvPr>
          <p:cNvSpPr txBox="1"/>
          <p:nvPr/>
        </p:nvSpPr>
        <p:spPr>
          <a:xfrm flipH="1">
            <a:off x="4580965" y="600636"/>
            <a:ext cx="3352801"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BP12 dans la phase N</a:t>
            </a:r>
            <a:r>
              <a:rPr lang="fr-FR" sz="2400" b="1" baseline="-25000" dirty="0">
                <a:solidFill>
                  <a:srgbClr val="0000FF"/>
                </a:solidFill>
                <a:latin typeface="Times New Roman" panose="02020603050405020304" pitchFamily="18" charset="0"/>
                <a:cs typeface="Times New Roman" panose="02020603050405020304" pitchFamily="18" charset="0"/>
              </a:rPr>
              <a:t>TB</a:t>
            </a:r>
          </a:p>
        </p:txBody>
      </p:sp>
      <p:sp>
        <p:nvSpPr>
          <p:cNvPr id="52" name="Rectangle 51">
            <a:extLst>
              <a:ext uri="{FF2B5EF4-FFF2-40B4-BE49-F238E27FC236}">
                <a16:creationId xmlns:a16="http://schemas.microsoft.com/office/drawing/2014/main" id="{B3EAACA3-18EA-4E6B-907D-85C063EE0A95}"/>
              </a:ext>
            </a:extLst>
          </p:cNvPr>
          <p:cNvSpPr/>
          <p:nvPr/>
        </p:nvSpPr>
        <p:spPr>
          <a:xfrm>
            <a:off x="3353183" y="6175792"/>
            <a:ext cx="5820824" cy="369332"/>
          </a:xfrm>
          <a:prstGeom prst="rect">
            <a:avLst/>
          </a:prstGeom>
        </p:spPr>
        <p:txBody>
          <a:bodyPr wrap="none">
            <a:spAutoFit/>
          </a:bodyPr>
          <a:lstStyle/>
          <a:p>
            <a:r>
              <a:rPr lang="fr-FR" b="1" dirty="0">
                <a:solidFill>
                  <a:srgbClr val="0000FF"/>
                </a:solidFill>
                <a:latin typeface="Times New Roman" panose="02020603050405020304" pitchFamily="18" charset="0"/>
                <a:cs typeface="Times New Roman" panose="02020603050405020304" pitchFamily="18" charset="0"/>
              </a:rPr>
              <a:t>Domaines </a:t>
            </a:r>
            <a:r>
              <a:rPr lang="fr-FR" b="1" dirty="0" err="1">
                <a:solidFill>
                  <a:srgbClr val="0000FF"/>
                </a:solidFill>
                <a:latin typeface="Times New Roman" panose="02020603050405020304" pitchFamily="18" charset="0"/>
                <a:cs typeface="Times New Roman" panose="02020603050405020304" pitchFamily="18" charset="0"/>
              </a:rPr>
              <a:t>monochiraux</a:t>
            </a:r>
            <a:r>
              <a:rPr lang="fr-FR" b="1" dirty="0">
                <a:solidFill>
                  <a:srgbClr val="0000FF"/>
                </a:solidFill>
                <a:latin typeface="Times New Roman" panose="02020603050405020304" pitchFamily="18" charset="0"/>
                <a:cs typeface="Times New Roman" panose="02020603050405020304" pitchFamily="18" charset="0"/>
              </a:rPr>
              <a:t> adjacents de chiralités opposées  </a:t>
            </a:r>
            <a:endParaRPr lang="fr-FR" dirty="0"/>
          </a:p>
        </p:txBody>
      </p:sp>
    </p:spTree>
    <p:extLst>
      <p:ext uri="{BB962C8B-B14F-4D97-AF65-F5344CB8AC3E}">
        <p14:creationId xmlns:p14="http://schemas.microsoft.com/office/powerpoint/2010/main" val="230460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33BF5F-BA38-423C-A333-FCB12CA678AB}"/>
              </a:ext>
            </a:extLst>
          </p:cNvPr>
          <p:cNvSpPr txBox="1"/>
          <p:nvPr/>
        </p:nvSpPr>
        <p:spPr>
          <a:xfrm flipH="1">
            <a:off x="4580965" y="600636"/>
            <a:ext cx="3352801"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BP12 dans la phase N</a:t>
            </a:r>
            <a:r>
              <a:rPr lang="fr-FR" sz="2400" b="1" baseline="-25000" dirty="0">
                <a:solidFill>
                  <a:srgbClr val="0000FF"/>
                </a:solidFill>
                <a:latin typeface="Times New Roman" panose="02020603050405020304" pitchFamily="18" charset="0"/>
                <a:cs typeface="Times New Roman" panose="02020603050405020304" pitchFamily="18" charset="0"/>
              </a:rPr>
              <a:t>TB</a:t>
            </a:r>
          </a:p>
        </p:txBody>
      </p:sp>
      <p:pic>
        <p:nvPicPr>
          <p:cNvPr id="20" name="Picture 3">
            <a:extLst>
              <a:ext uri="{FF2B5EF4-FFF2-40B4-BE49-F238E27FC236}">
                <a16:creationId xmlns:a16="http://schemas.microsoft.com/office/drawing/2014/main" id="{C73CA401-EBA2-4240-99D5-C3782428524F}"/>
              </a:ext>
            </a:extLst>
          </p:cNvPr>
          <p:cNvPicPr>
            <a:picLocks noChangeAspect="1" noChangeArrowheads="1"/>
          </p:cNvPicPr>
          <p:nvPr/>
        </p:nvPicPr>
        <p:blipFill>
          <a:blip r:embed="rId2" cstate="print"/>
          <a:srcRect/>
          <a:stretch>
            <a:fillRect/>
          </a:stretch>
        </p:blipFill>
        <p:spPr bwMode="auto">
          <a:xfrm>
            <a:off x="235474" y="1760069"/>
            <a:ext cx="5448036" cy="4084920"/>
          </a:xfrm>
          <a:prstGeom prst="rect">
            <a:avLst/>
          </a:prstGeom>
          <a:noFill/>
          <a:ln w="9525">
            <a:noFill/>
            <a:miter lim="800000"/>
            <a:headEnd/>
            <a:tailEnd/>
          </a:ln>
        </p:spPr>
      </p:pic>
      <p:pic>
        <p:nvPicPr>
          <p:cNvPr id="22" name="Picture 7">
            <a:extLst>
              <a:ext uri="{FF2B5EF4-FFF2-40B4-BE49-F238E27FC236}">
                <a16:creationId xmlns:a16="http://schemas.microsoft.com/office/drawing/2014/main" id="{7E2E0913-799F-4DEB-BE5A-626BDFA8198E}"/>
              </a:ext>
            </a:extLst>
          </p:cNvPr>
          <p:cNvPicPr>
            <a:picLocks noChangeAspect="1" noChangeArrowheads="1"/>
          </p:cNvPicPr>
          <p:nvPr/>
        </p:nvPicPr>
        <p:blipFill>
          <a:blip r:embed="rId3" cstate="print">
            <a:lum bright="-20000"/>
          </a:blip>
          <a:srcRect/>
          <a:stretch>
            <a:fillRect/>
          </a:stretch>
        </p:blipFill>
        <p:spPr bwMode="auto">
          <a:xfrm>
            <a:off x="6493698" y="1749426"/>
            <a:ext cx="5474186" cy="4104528"/>
          </a:xfrm>
          <a:prstGeom prst="rect">
            <a:avLst/>
          </a:prstGeom>
          <a:noFill/>
          <a:ln w="9525">
            <a:noFill/>
            <a:miter lim="800000"/>
            <a:headEnd/>
            <a:tailEnd/>
          </a:ln>
        </p:spPr>
      </p:pic>
      <p:sp>
        <p:nvSpPr>
          <p:cNvPr id="35" name="ZoneTexte 34">
            <a:extLst>
              <a:ext uri="{FF2B5EF4-FFF2-40B4-BE49-F238E27FC236}">
                <a16:creationId xmlns:a16="http://schemas.microsoft.com/office/drawing/2014/main" id="{6ABF8C04-D15F-415A-A217-82385B8DC9A8}"/>
              </a:ext>
            </a:extLst>
          </p:cNvPr>
          <p:cNvSpPr txBox="1"/>
          <p:nvPr/>
        </p:nvSpPr>
        <p:spPr>
          <a:xfrm rot="240000">
            <a:off x="1537668" y="3172348"/>
            <a:ext cx="236813" cy="370992"/>
          </a:xfrm>
          <a:prstGeom prst="rect">
            <a:avLst/>
          </a:prstGeom>
          <a:noFill/>
        </p:spPr>
        <p:txBody>
          <a:bodyPr wrap="squar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36" name="Connecteur droit avec flèche 35">
            <a:extLst>
              <a:ext uri="{FF2B5EF4-FFF2-40B4-BE49-F238E27FC236}">
                <a16:creationId xmlns:a16="http://schemas.microsoft.com/office/drawing/2014/main" id="{9ECDACE0-7691-4D13-908B-67F16AB6913E}"/>
              </a:ext>
            </a:extLst>
          </p:cNvPr>
          <p:cNvCxnSpPr/>
          <p:nvPr/>
        </p:nvCxnSpPr>
        <p:spPr>
          <a:xfrm rot="240000" flipV="1">
            <a:off x="1553222" y="3155584"/>
            <a:ext cx="0" cy="432048"/>
          </a:xfrm>
          <a:prstGeom prst="straightConnector1">
            <a:avLst/>
          </a:prstGeom>
          <a:ln w="3810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F090F11D-F192-40B4-BA5D-AC05FC908D02}"/>
              </a:ext>
            </a:extLst>
          </p:cNvPr>
          <p:cNvSpPr txBox="1"/>
          <p:nvPr/>
        </p:nvSpPr>
        <p:spPr>
          <a:xfrm rot="21360000">
            <a:off x="7325141" y="3280845"/>
            <a:ext cx="287258" cy="369332"/>
          </a:xfrm>
          <a:prstGeom prst="rect">
            <a:avLst/>
          </a:prstGeom>
          <a:noFill/>
          <a:ln>
            <a:noFill/>
          </a:ln>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32" name="Connecteur droit avec flèche 31">
            <a:extLst>
              <a:ext uri="{FF2B5EF4-FFF2-40B4-BE49-F238E27FC236}">
                <a16:creationId xmlns:a16="http://schemas.microsoft.com/office/drawing/2014/main" id="{F5B4EE4F-31A3-4382-8651-E82580E1B39E}"/>
              </a:ext>
            </a:extLst>
          </p:cNvPr>
          <p:cNvCxnSpPr>
            <a:cxnSpLocks/>
          </p:cNvCxnSpPr>
          <p:nvPr/>
        </p:nvCxnSpPr>
        <p:spPr>
          <a:xfrm flipH="1" flipV="1">
            <a:off x="7289716" y="3250018"/>
            <a:ext cx="88239" cy="425513"/>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8FE9484-DA45-47C9-A7D2-AA70CEF33F2B}"/>
              </a:ext>
            </a:extLst>
          </p:cNvPr>
          <p:cNvSpPr/>
          <p:nvPr/>
        </p:nvSpPr>
        <p:spPr>
          <a:xfrm>
            <a:off x="407879" y="2115720"/>
            <a:ext cx="98165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ZoneTexte 38">
            <a:extLst>
              <a:ext uri="{FF2B5EF4-FFF2-40B4-BE49-F238E27FC236}">
                <a16:creationId xmlns:a16="http://schemas.microsoft.com/office/drawing/2014/main" id="{17270B2A-B35B-4D2B-BD9D-316375C378F3}"/>
              </a:ext>
            </a:extLst>
          </p:cNvPr>
          <p:cNvSpPr txBox="1"/>
          <p:nvPr/>
        </p:nvSpPr>
        <p:spPr>
          <a:xfrm>
            <a:off x="4527179" y="1900518"/>
            <a:ext cx="963725" cy="369332"/>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108.8°C</a:t>
            </a:r>
          </a:p>
        </p:txBody>
      </p:sp>
      <p:sp>
        <p:nvSpPr>
          <p:cNvPr id="40" name="ZoneTexte 39">
            <a:extLst>
              <a:ext uri="{FF2B5EF4-FFF2-40B4-BE49-F238E27FC236}">
                <a16:creationId xmlns:a16="http://schemas.microsoft.com/office/drawing/2014/main" id="{CECA4DB2-8EBA-4ED0-AAA1-1E94DCFC036B}"/>
              </a:ext>
            </a:extLst>
          </p:cNvPr>
          <p:cNvSpPr txBox="1"/>
          <p:nvPr/>
        </p:nvSpPr>
        <p:spPr>
          <a:xfrm>
            <a:off x="439271" y="1792941"/>
            <a:ext cx="1075765"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100µm</a:t>
            </a:r>
          </a:p>
        </p:txBody>
      </p:sp>
      <p:sp>
        <p:nvSpPr>
          <p:cNvPr id="41" name="Rectangle 40">
            <a:extLst>
              <a:ext uri="{FF2B5EF4-FFF2-40B4-BE49-F238E27FC236}">
                <a16:creationId xmlns:a16="http://schemas.microsoft.com/office/drawing/2014/main" id="{5396CC14-35E7-476C-96C2-E0E045798A41}"/>
              </a:ext>
            </a:extLst>
          </p:cNvPr>
          <p:cNvSpPr/>
          <p:nvPr/>
        </p:nvSpPr>
        <p:spPr>
          <a:xfrm>
            <a:off x="6656287" y="2106758"/>
            <a:ext cx="98165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ZoneTexte 41">
            <a:extLst>
              <a:ext uri="{FF2B5EF4-FFF2-40B4-BE49-F238E27FC236}">
                <a16:creationId xmlns:a16="http://schemas.microsoft.com/office/drawing/2014/main" id="{23C15220-0BF1-4CAD-A735-A6E63F9C55D8}"/>
              </a:ext>
            </a:extLst>
          </p:cNvPr>
          <p:cNvSpPr txBox="1"/>
          <p:nvPr/>
        </p:nvSpPr>
        <p:spPr>
          <a:xfrm>
            <a:off x="6687679" y="1783977"/>
            <a:ext cx="1075765"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100µm</a:t>
            </a:r>
          </a:p>
        </p:txBody>
      </p:sp>
      <p:pic>
        <p:nvPicPr>
          <p:cNvPr id="44" name="Image 43">
            <a:extLst>
              <a:ext uri="{FF2B5EF4-FFF2-40B4-BE49-F238E27FC236}">
                <a16:creationId xmlns:a16="http://schemas.microsoft.com/office/drawing/2014/main" id="{3E20335E-3F73-4F74-883C-821BB5C33C3C}"/>
              </a:ext>
            </a:extLst>
          </p:cNvPr>
          <p:cNvPicPr>
            <a:picLocks noChangeAspect="1"/>
          </p:cNvPicPr>
          <p:nvPr/>
        </p:nvPicPr>
        <p:blipFill>
          <a:blip r:embed="rId4"/>
          <a:stretch>
            <a:fillRect/>
          </a:stretch>
        </p:blipFill>
        <p:spPr>
          <a:xfrm rot="215064">
            <a:off x="4488946" y="2707041"/>
            <a:ext cx="440233" cy="1516949"/>
          </a:xfrm>
          <a:prstGeom prst="rect">
            <a:avLst/>
          </a:prstGeom>
        </p:spPr>
      </p:pic>
      <p:sp>
        <p:nvSpPr>
          <p:cNvPr id="46" name="ZoneTexte 45">
            <a:extLst>
              <a:ext uri="{FF2B5EF4-FFF2-40B4-BE49-F238E27FC236}">
                <a16:creationId xmlns:a16="http://schemas.microsoft.com/office/drawing/2014/main" id="{6E19A1CB-D6F2-4297-9268-4A3EC49A949B}"/>
              </a:ext>
            </a:extLst>
          </p:cNvPr>
          <p:cNvSpPr txBox="1"/>
          <p:nvPr/>
        </p:nvSpPr>
        <p:spPr>
          <a:xfrm>
            <a:off x="10757646" y="1900518"/>
            <a:ext cx="963725" cy="369332"/>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108.8°C</a:t>
            </a:r>
          </a:p>
        </p:txBody>
      </p:sp>
      <p:sp>
        <p:nvSpPr>
          <p:cNvPr id="49" name="Espace réservé du numéro de diapositive 6">
            <a:extLst>
              <a:ext uri="{FF2B5EF4-FFF2-40B4-BE49-F238E27FC236}">
                <a16:creationId xmlns:a16="http://schemas.microsoft.com/office/drawing/2014/main" id="{61056CE1-00EB-405B-A164-21E48C96C58D}"/>
              </a:ext>
            </a:extLst>
          </p:cNvPr>
          <p:cNvSpPr txBox="1">
            <a:spLocks/>
          </p:cNvSpPr>
          <p:nvPr/>
        </p:nvSpPr>
        <p:spPr>
          <a:xfrm>
            <a:off x="8763000" y="650875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8</a:t>
            </a:fld>
            <a:r>
              <a:rPr lang="fr-FR" sz="2000" dirty="0">
                <a:solidFill>
                  <a:srgbClr val="0000FF"/>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BEF8EC26-91B0-41F7-813A-7C91FE65BCAB}"/>
              </a:ext>
            </a:extLst>
          </p:cNvPr>
          <p:cNvSpPr/>
          <p:nvPr/>
        </p:nvSpPr>
        <p:spPr>
          <a:xfrm>
            <a:off x="3353183" y="6175792"/>
            <a:ext cx="5820824" cy="369332"/>
          </a:xfrm>
          <a:prstGeom prst="rect">
            <a:avLst/>
          </a:prstGeom>
        </p:spPr>
        <p:txBody>
          <a:bodyPr wrap="none">
            <a:spAutoFit/>
          </a:bodyPr>
          <a:lstStyle/>
          <a:p>
            <a:r>
              <a:rPr lang="fr-FR" b="1" dirty="0">
                <a:solidFill>
                  <a:srgbClr val="0000FF"/>
                </a:solidFill>
                <a:latin typeface="Times New Roman" panose="02020603050405020304" pitchFamily="18" charset="0"/>
                <a:cs typeface="Times New Roman" panose="02020603050405020304" pitchFamily="18" charset="0"/>
              </a:rPr>
              <a:t>Domaines </a:t>
            </a:r>
            <a:r>
              <a:rPr lang="fr-FR" b="1" dirty="0" err="1">
                <a:solidFill>
                  <a:srgbClr val="0000FF"/>
                </a:solidFill>
                <a:latin typeface="Times New Roman" panose="02020603050405020304" pitchFamily="18" charset="0"/>
                <a:cs typeface="Times New Roman" panose="02020603050405020304" pitchFamily="18" charset="0"/>
              </a:rPr>
              <a:t>monochiraux</a:t>
            </a:r>
            <a:r>
              <a:rPr lang="fr-FR" b="1" dirty="0">
                <a:solidFill>
                  <a:srgbClr val="0000FF"/>
                </a:solidFill>
                <a:latin typeface="Times New Roman" panose="02020603050405020304" pitchFamily="18" charset="0"/>
                <a:cs typeface="Times New Roman" panose="02020603050405020304" pitchFamily="18" charset="0"/>
              </a:rPr>
              <a:t> adjacents de chiralités opposées  </a:t>
            </a:r>
            <a:endParaRPr lang="fr-FR" dirty="0"/>
          </a:p>
        </p:txBody>
      </p:sp>
      <p:pic>
        <p:nvPicPr>
          <p:cNvPr id="19" name="Image 18">
            <a:extLst>
              <a:ext uri="{FF2B5EF4-FFF2-40B4-BE49-F238E27FC236}">
                <a16:creationId xmlns:a16="http://schemas.microsoft.com/office/drawing/2014/main" id="{311B16E4-6A40-464F-86D6-B32A6B5CA3A8}"/>
              </a:ext>
            </a:extLst>
          </p:cNvPr>
          <p:cNvPicPr>
            <a:picLocks noChangeAspect="1"/>
          </p:cNvPicPr>
          <p:nvPr/>
        </p:nvPicPr>
        <p:blipFill>
          <a:blip r:embed="rId4"/>
          <a:stretch>
            <a:fillRect/>
          </a:stretch>
        </p:blipFill>
        <p:spPr>
          <a:xfrm rot="20862676">
            <a:off x="8128616" y="1658168"/>
            <a:ext cx="440233" cy="1516949"/>
          </a:xfrm>
          <a:prstGeom prst="rect">
            <a:avLst/>
          </a:prstGeom>
        </p:spPr>
      </p:pic>
    </p:spTree>
    <p:extLst>
      <p:ext uri="{BB962C8B-B14F-4D97-AF65-F5344CB8AC3E}">
        <p14:creationId xmlns:p14="http://schemas.microsoft.com/office/powerpoint/2010/main" val="181694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e 47">
            <a:extLst>
              <a:ext uri="{FF2B5EF4-FFF2-40B4-BE49-F238E27FC236}">
                <a16:creationId xmlns:a16="http://schemas.microsoft.com/office/drawing/2014/main" id="{05059FF6-D393-4691-AF43-33424416E3C3}"/>
              </a:ext>
            </a:extLst>
          </p:cNvPr>
          <p:cNvGrpSpPr/>
          <p:nvPr/>
        </p:nvGrpSpPr>
        <p:grpSpPr>
          <a:xfrm>
            <a:off x="1717690" y="1676401"/>
            <a:ext cx="3753316" cy="4101673"/>
            <a:chOff x="5169899" y="3297942"/>
            <a:chExt cx="2141263" cy="2340000"/>
          </a:xfrm>
        </p:grpSpPr>
        <p:pic>
          <p:nvPicPr>
            <p:cNvPr id="22" name="Picture 2">
              <a:extLst>
                <a:ext uri="{FF2B5EF4-FFF2-40B4-BE49-F238E27FC236}">
                  <a16:creationId xmlns:a16="http://schemas.microsoft.com/office/drawing/2014/main" id="{7D8BF362-B6E8-4B09-A559-87FF727DF82F}"/>
                </a:ext>
              </a:extLst>
            </p:cNvPr>
            <p:cNvPicPr>
              <a:picLocks noChangeAspect="1" noChangeArrowheads="1"/>
            </p:cNvPicPr>
            <p:nvPr/>
          </p:nvPicPr>
          <p:blipFill>
            <a:blip r:embed="rId2" cstate="print"/>
            <a:srcRect/>
            <a:stretch>
              <a:fillRect/>
            </a:stretch>
          </p:blipFill>
          <p:spPr bwMode="auto">
            <a:xfrm>
              <a:off x="5169899" y="3297942"/>
              <a:ext cx="2141263" cy="2340000"/>
            </a:xfrm>
            <a:prstGeom prst="rect">
              <a:avLst/>
            </a:prstGeom>
            <a:noFill/>
            <a:ln w="9525">
              <a:noFill/>
              <a:miter lim="800000"/>
              <a:headEnd/>
              <a:tailEnd/>
            </a:ln>
          </p:spPr>
        </p:pic>
        <p:sp>
          <p:nvSpPr>
            <p:cNvPr id="23" name="Rectangle 22">
              <a:extLst>
                <a:ext uri="{FF2B5EF4-FFF2-40B4-BE49-F238E27FC236}">
                  <a16:creationId xmlns:a16="http://schemas.microsoft.com/office/drawing/2014/main" id="{7E407C35-7468-4D8B-87EF-0F3BD1AF860D}"/>
                </a:ext>
              </a:extLst>
            </p:cNvPr>
            <p:cNvSpPr/>
            <p:nvPr/>
          </p:nvSpPr>
          <p:spPr>
            <a:xfrm>
              <a:off x="5277911" y="5494186"/>
              <a:ext cx="619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ZoneTexte 24">
              <a:extLst>
                <a:ext uri="{FF2B5EF4-FFF2-40B4-BE49-F238E27FC236}">
                  <a16:creationId xmlns:a16="http://schemas.microsoft.com/office/drawing/2014/main" id="{5C68B3ED-B8D1-42C6-827E-130047419754}"/>
                </a:ext>
              </a:extLst>
            </p:cNvPr>
            <p:cNvSpPr txBox="1"/>
            <p:nvPr/>
          </p:nvSpPr>
          <p:spPr>
            <a:xfrm rot="21480000">
              <a:off x="5258986" y="3896946"/>
              <a:ext cx="163880" cy="210704"/>
            </a:xfrm>
            <a:prstGeom prst="rect">
              <a:avLst/>
            </a:prstGeom>
            <a:noFill/>
          </p:spPr>
          <p:txBody>
            <a:bodyPr wrap="none" rtlCol="0">
              <a:spAutoFit/>
            </a:bodyPr>
            <a:lstStyle/>
            <a:p>
              <a:r>
                <a:rPr lang="fr-FR" b="1" dirty="0">
                  <a:solidFill>
                    <a:schemeClr val="bg1"/>
                  </a:solidFill>
                  <a:latin typeface="Times New Roman" pitchFamily="18" charset="0"/>
                </a:rPr>
                <a:t>r</a:t>
              </a:r>
              <a:endParaRPr lang="en-US" b="1" dirty="0">
                <a:solidFill>
                  <a:schemeClr val="bg1"/>
                </a:solidFill>
                <a:latin typeface="Times New Roman" pitchFamily="18" charset="0"/>
              </a:endParaRPr>
            </a:p>
          </p:txBody>
        </p:sp>
        <p:cxnSp>
          <p:nvCxnSpPr>
            <p:cNvPr id="26" name="Connecteur droit avec flèche 25">
              <a:extLst>
                <a:ext uri="{FF2B5EF4-FFF2-40B4-BE49-F238E27FC236}">
                  <a16:creationId xmlns:a16="http://schemas.microsoft.com/office/drawing/2014/main" id="{AD97FEC7-793D-464B-BC5F-35153D6FFCCA}"/>
                </a:ext>
              </a:extLst>
            </p:cNvPr>
            <p:cNvCxnSpPr>
              <a:cxnSpLocks/>
            </p:cNvCxnSpPr>
            <p:nvPr/>
          </p:nvCxnSpPr>
          <p:spPr>
            <a:xfrm rot="18900000" flipV="1">
              <a:off x="5426498" y="3684827"/>
              <a:ext cx="0" cy="43204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e 20">
              <a:extLst>
                <a:ext uri="{FF2B5EF4-FFF2-40B4-BE49-F238E27FC236}">
                  <a16:creationId xmlns:a16="http://schemas.microsoft.com/office/drawing/2014/main" id="{74F20AF9-CBF5-4941-B3B4-E8C5C6938B4F}"/>
                </a:ext>
              </a:extLst>
            </p:cNvPr>
            <p:cNvGrpSpPr/>
            <p:nvPr/>
          </p:nvGrpSpPr>
          <p:grpSpPr>
            <a:xfrm>
              <a:off x="6934095" y="3333946"/>
              <a:ext cx="360040" cy="360040"/>
              <a:chOff x="4463988" y="548680"/>
              <a:chExt cx="360040" cy="360040"/>
            </a:xfrm>
          </p:grpSpPr>
          <p:cxnSp>
            <p:nvCxnSpPr>
              <p:cNvPr id="30" name="Connecteur droit avec flèche 29">
                <a:extLst>
                  <a:ext uri="{FF2B5EF4-FFF2-40B4-BE49-F238E27FC236}">
                    <a16:creationId xmlns:a16="http://schemas.microsoft.com/office/drawing/2014/main" id="{54AEBB07-6EEC-4D76-B577-1DBF5C504859}"/>
                  </a:ext>
                </a:extLst>
              </p:cNvPr>
              <p:cNvCxnSpPr/>
              <p:nvPr/>
            </p:nvCxnSpPr>
            <p:spPr>
              <a:xfrm rot="5400000">
                <a:off x="4644008" y="548680"/>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8DECD449-0DD7-4DF1-8B2B-E072DAEFDCF6}"/>
                  </a:ext>
                </a:extLst>
              </p:cNvPr>
              <p:cNvCxnSpPr/>
              <p:nvPr/>
            </p:nvCxnSpPr>
            <p:spPr>
              <a:xfrm>
                <a:off x="4644008" y="548680"/>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ZoneTexte 27">
              <a:extLst>
                <a:ext uri="{FF2B5EF4-FFF2-40B4-BE49-F238E27FC236}">
                  <a16:creationId xmlns:a16="http://schemas.microsoft.com/office/drawing/2014/main" id="{0DBB02B7-ECE4-4CB3-875B-E85B5B2ACDA9}"/>
                </a:ext>
              </a:extLst>
            </p:cNvPr>
            <p:cNvSpPr txBox="1"/>
            <p:nvPr/>
          </p:nvSpPr>
          <p:spPr>
            <a:xfrm>
              <a:off x="5997991" y="4342058"/>
              <a:ext cx="292827" cy="210704"/>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M</a:t>
              </a:r>
              <a:r>
                <a:rPr lang="fr-FR" b="1" baseline="-25000" dirty="0">
                  <a:solidFill>
                    <a:schemeClr val="bg1"/>
                  </a:solidFill>
                  <a:latin typeface="Times New Roman" panose="02020603050405020304" pitchFamily="18" charset="0"/>
                  <a:cs typeface="Times New Roman" panose="02020603050405020304" pitchFamily="18" charset="0"/>
                </a:rPr>
                <a:t>X</a:t>
              </a:r>
              <a:endParaRPr lang="en-US" b="1" baseline="-25000" dirty="0">
                <a:solidFill>
                  <a:schemeClr val="bg1"/>
                </a:solidFill>
                <a:latin typeface="Times New Roman" panose="02020603050405020304" pitchFamily="18" charset="0"/>
                <a:cs typeface="Times New Roman" panose="02020603050405020304" pitchFamily="18" charset="0"/>
              </a:endParaRPr>
            </a:p>
          </p:txBody>
        </p:sp>
        <p:sp>
          <p:nvSpPr>
            <p:cNvPr id="29" name="ZoneTexte 28">
              <a:extLst>
                <a:ext uri="{FF2B5EF4-FFF2-40B4-BE49-F238E27FC236}">
                  <a16:creationId xmlns:a16="http://schemas.microsoft.com/office/drawing/2014/main" id="{EE70489A-4ED5-45F9-960F-1CFEE9EFC784}"/>
                </a:ext>
              </a:extLst>
            </p:cNvPr>
            <p:cNvSpPr txBox="1"/>
            <p:nvPr/>
          </p:nvSpPr>
          <p:spPr>
            <a:xfrm>
              <a:off x="5205903" y="5098142"/>
              <a:ext cx="317519" cy="210704"/>
            </a:xfrm>
            <a:prstGeom prst="rect">
              <a:avLst/>
            </a:prstGeom>
            <a:noFill/>
          </p:spPr>
          <p:txBody>
            <a:bodyPr wrap="none" rtlCol="0">
              <a:spAutoFit/>
            </a:bodyPr>
            <a:lstStyle/>
            <a:p>
              <a:r>
                <a:rPr lang="fr-FR" b="1" dirty="0">
                  <a:solidFill>
                    <a:schemeClr val="bg1"/>
                  </a:solidFill>
                  <a:latin typeface="Times New Roman" panose="02020603050405020304" pitchFamily="18" charset="0"/>
                  <a:cs typeface="Times New Roman" panose="02020603050405020304" pitchFamily="18" charset="0"/>
                </a:rPr>
                <a:t>N</a:t>
              </a:r>
              <a:r>
                <a:rPr lang="fr-FR" b="1" baseline="-25000" dirty="0">
                  <a:solidFill>
                    <a:schemeClr val="bg1"/>
                  </a:solidFill>
                  <a:latin typeface="Times New Roman" panose="02020603050405020304" pitchFamily="18" charset="0"/>
                  <a:cs typeface="Times New Roman" panose="02020603050405020304" pitchFamily="18" charset="0"/>
                </a:rPr>
                <a:t>TB</a:t>
              </a:r>
              <a:endParaRPr lang="en-US" b="1" baseline="-25000" dirty="0">
                <a:solidFill>
                  <a:schemeClr val="bg1"/>
                </a:solidFill>
                <a:latin typeface="Times New Roman" panose="02020603050405020304" pitchFamily="18" charset="0"/>
                <a:cs typeface="Times New Roman" panose="02020603050405020304" pitchFamily="18" charset="0"/>
              </a:endParaRPr>
            </a:p>
          </p:txBody>
        </p:sp>
      </p:grpSp>
      <p:grpSp>
        <p:nvGrpSpPr>
          <p:cNvPr id="49" name="Groupe 48">
            <a:extLst>
              <a:ext uri="{FF2B5EF4-FFF2-40B4-BE49-F238E27FC236}">
                <a16:creationId xmlns:a16="http://schemas.microsoft.com/office/drawing/2014/main" id="{DF1D2DED-9DC0-4F5F-AF22-2EF35D9E00FC}"/>
              </a:ext>
            </a:extLst>
          </p:cNvPr>
          <p:cNvGrpSpPr/>
          <p:nvPr/>
        </p:nvGrpSpPr>
        <p:grpSpPr>
          <a:xfrm>
            <a:off x="6752689" y="1674472"/>
            <a:ext cx="3545856" cy="4107764"/>
            <a:chOff x="7402147" y="3297942"/>
            <a:chExt cx="2141263" cy="2340000"/>
          </a:xfrm>
        </p:grpSpPr>
        <p:pic>
          <p:nvPicPr>
            <p:cNvPr id="18" name="Picture 3">
              <a:extLst>
                <a:ext uri="{FF2B5EF4-FFF2-40B4-BE49-F238E27FC236}">
                  <a16:creationId xmlns:a16="http://schemas.microsoft.com/office/drawing/2014/main" id="{ABE8291E-E9D8-4719-8AC3-0AB653182F22}"/>
                </a:ext>
              </a:extLst>
            </p:cNvPr>
            <p:cNvPicPr>
              <a:picLocks noChangeAspect="1" noChangeArrowheads="1"/>
            </p:cNvPicPr>
            <p:nvPr/>
          </p:nvPicPr>
          <p:blipFill>
            <a:blip r:embed="rId3" cstate="print"/>
            <a:srcRect/>
            <a:stretch>
              <a:fillRect/>
            </a:stretch>
          </p:blipFill>
          <p:spPr bwMode="auto">
            <a:xfrm>
              <a:off x="7402147" y="3297942"/>
              <a:ext cx="2141263" cy="2340000"/>
            </a:xfrm>
            <a:prstGeom prst="rect">
              <a:avLst/>
            </a:prstGeom>
            <a:noFill/>
            <a:ln w="9525">
              <a:noFill/>
              <a:miter lim="800000"/>
              <a:headEnd/>
              <a:tailEnd/>
            </a:ln>
          </p:spPr>
        </p:pic>
        <p:cxnSp>
          <p:nvCxnSpPr>
            <p:cNvPr id="20" name="Connecteur droit avec flèche 19">
              <a:extLst>
                <a:ext uri="{FF2B5EF4-FFF2-40B4-BE49-F238E27FC236}">
                  <a16:creationId xmlns:a16="http://schemas.microsoft.com/office/drawing/2014/main" id="{8F975F17-2C90-4666-BAB6-AC69A341BC4B}"/>
                </a:ext>
              </a:extLst>
            </p:cNvPr>
            <p:cNvCxnSpPr/>
            <p:nvPr/>
          </p:nvCxnSpPr>
          <p:spPr>
            <a:xfrm rot="5400000">
              <a:off x="9350951" y="3333946"/>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4053FC83-0796-43EF-AB61-7E70C9DD5808}"/>
                </a:ext>
              </a:extLst>
            </p:cNvPr>
            <p:cNvCxnSpPr/>
            <p:nvPr/>
          </p:nvCxnSpPr>
          <p:spPr>
            <a:xfrm>
              <a:off x="9350951" y="3333946"/>
              <a:ext cx="0" cy="36004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6" name="ZoneTexte 45">
            <a:extLst>
              <a:ext uri="{FF2B5EF4-FFF2-40B4-BE49-F238E27FC236}">
                <a16:creationId xmlns:a16="http://schemas.microsoft.com/office/drawing/2014/main" id="{174BE91F-45E5-4523-872B-897CA9E1CB9A}"/>
              </a:ext>
            </a:extLst>
          </p:cNvPr>
          <p:cNvSpPr txBox="1"/>
          <p:nvPr/>
        </p:nvSpPr>
        <p:spPr>
          <a:xfrm flipH="1">
            <a:off x="4580964" y="600636"/>
            <a:ext cx="3639673" cy="461665"/>
          </a:xfrm>
          <a:prstGeom prst="rect">
            <a:avLst/>
          </a:prstGeom>
          <a:noFill/>
        </p:spPr>
        <p:txBody>
          <a:bodyPr wrap="square" rtlCol="0">
            <a:spAutoFit/>
          </a:bodyPr>
          <a:lstStyle/>
          <a:p>
            <a:r>
              <a:rPr lang="fr-FR" sz="2400" b="1" dirty="0">
                <a:solidFill>
                  <a:srgbClr val="0000FF"/>
                </a:solidFill>
                <a:latin typeface="Times New Roman" panose="02020603050405020304" pitchFamily="18" charset="0"/>
                <a:cs typeface="Times New Roman" panose="02020603050405020304" pitchFamily="18" charset="0"/>
              </a:rPr>
              <a:t>BP12 Biphase N</a:t>
            </a:r>
            <a:r>
              <a:rPr lang="fr-FR" sz="2400" b="1" baseline="-25000" dirty="0">
                <a:solidFill>
                  <a:srgbClr val="0000FF"/>
                </a:solidFill>
                <a:latin typeface="Times New Roman" panose="02020603050405020304" pitchFamily="18" charset="0"/>
                <a:cs typeface="Times New Roman" panose="02020603050405020304" pitchFamily="18" charset="0"/>
              </a:rPr>
              <a:t>TB </a:t>
            </a:r>
            <a:r>
              <a:rPr lang="fr-FR" sz="24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fr-FR" sz="2400" b="1" dirty="0">
                <a:solidFill>
                  <a:srgbClr val="0000FF"/>
                </a:solidFill>
                <a:latin typeface="Times New Roman" panose="02020603050405020304" pitchFamily="18" charset="0"/>
                <a:cs typeface="Times New Roman" panose="02020603050405020304" pitchFamily="18" charset="0"/>
              </a:rPr>
              <a:t>M</a:t>
            </a:r>
            <a:r>
              <a:rPr lang="fr-FR" sz="2400" b="1" baseline="-25000" dirty="0">
                <a:solidFill>
                  <a:srgbClr val="0000FF"/>
                </a:solidFill>
                <a:latin typeface="Times New Roman" panose="02020603050405020304" pitchFamily="18" charset="0"/>
                <a:cs typeface="Times New Roman" panose="02020603050405020304" pitchFamily="18" charset="0"/>
              </a:rPr>
              <a:t>x</a:t>
            </a:r>
          </a:p>
        </p:txBody>
      </p:sp>
      <p:sp>
        <p:nvSpPr>
          <p:cNvPr id="50" name="Rectangle 49">
            <a:extLst>
              <a:ext uri="{FF2B5EF4-FFF2-40B4-BE49-F238E27FC236}">
                <a16:creationId xmlns:a16="http://schemas.microsoft.com/office/drawing/2014/main" id="{34626DD5-CDC0-4FF8-828C-984BDD6F664F}"/>
              </a:ext>
            </a:extLst>
          </p:cNvPr>
          <p:cNvSpPr/>
          <p:nvPr/>
        </p:nvSpPr>
        <p:spPr>
          <a:xfrm>
            <a:off x="6891894" y="5544020"/>
            <a:ext cx="1085366" cy="80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 name="ZoneTexte 51">
            <a:extLst>
              <a:ext uri="{FF2B5EF4-FFF2-40B4-BE49-F238E27FC236}">
                <a16:creationId xmlns:a16="http://schemas.microsoft.com/office/drawing/2014/main" id="{0486B955-8EEC-445F-B24C-B751076F9CA0}"/>
              </a:ext>
            </a:extLst>
          </p:cNvPr>
          <p:cNvSpPr txBox="1"/>
          <p:nvPr/>
        </p:nvSpPr>
        <p:spPr>
          <a:xfrm flipH="1">
            <a:off x="1730585" y="1676400"/>
            <a:ext cx="1245198"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100.7°C</a:t>
            </a:r>
          </a:p>
        </p:txBody>
      </p:sp>
      <p:sp>
        <p:nvSpPr>
          <p:cNvPr id="53" name="ZoneTexte 52">
            <a:extLst>
              <a:ext uri="{FF2B5EF4-FFF2-40B4-BE49-F238E27FC236}">
                <a16:creationId xmlns:a16="http://schemas.microsoft.com/office/drawing/2014/main" id="{84B7BEF7-4B1E-4E4D-BCD2-305DACEA785C}"/>
              </a:ext>
            </a:extLst>
          </p:cNvPr>
          <p:cNvSpPr txBox="1"/>
          <p:nvPr/>
        </p:nvSpPr>
        <p:spPr>
          <a:xfrm flipH="1">
            <a:off x="6760283" y="1685365"/>
            <a:ext cx="1245198" cy="369332"/>
          </a:xfrm>
          <a:prstGeom prst="rect">
            <a:avLst/>
          </a:prstGeom>
          <a:noFill/>
        </p:spPr>
        <p:txBody>
          <a:bodyPr wrap="square" rtlCol="0">
            <a:spAutoFit/>
          </a:bodyPr>
          <a:lstStyle/>
          <a:p>
            <a:r>
              <a:rPr lang="fr-FR" b="1" dirty="0">
                <a:solidFill>
                  <a:schemeClr val="bg1"/>
                </a:solidFill>
                <a:latin typeface="Times New Roman" panose="02020603050405020304" pitchFamily="18" charset="0"/>
                <a:cs typeface="Times New Roman" panose="02020603050405020304" pitchFamily="18" charset="0"/>
              </a:rPr>
              <a:t>100.7°C</a:t>
            </a:r>
          </a:p>
        </p:txBody>
      </p:sp>
      <p:sp>
        <p:nvSpPr>
          <p:cNvPr id="55" name="ZoneTexte 54">
            <a:extLst>
              <a:ext uri="{FF2B5EF4-FFF2-40B4-BE49-F238E27FC236}">
                <a16:creationId xmlns:a16="http://schemas.microsoft.com/office/drawing/2014/main" id="{87950C7C-8933-4984-BF3B-BBC4EAC284FE}"/>
              </a:ext>
            </a:extLst>
          </p:cNvPr>
          <p:cNvSpPr txBox="1"/>
          <p:nvPr/>
        </p:nvSpPr>
        <p:spPr>
          <a:xfrm>
            <a:off x="2644089" y="6042212"/>
            <a:ext cx="2268070" cy="369332"/>
          </a:xfrm>
          <a:prstGeom prst="rect">
            <a:avLst/>
          </a:prstGeom>
          <a:noFill/>
        </p:spPr>
        <p:txBody>
          <a:bodyPr wrap="square" rtlCol="0">
            <a:spAutoFit/>
          </a:bodyPr>
          <a:lstStyle/>
          <a:p>
            <a:r>
              <a:rPr lang="fr-FR" b="1" dirty="0" err="1">
                <a:solidFill>
                  <a:srgbClr val="0000FF"/>
                </a:solidFill>
                <a:latin typeface="Times New Roman" panose="02020603050405020304" pitchFamily="18" charset="0"/>
                <a:cs typeface="Times New Roman" panose="02020603050405020304" pitchFamily="18" charset="0"/>
              </a:rPr>
              <a:t>U</a:t>
            </a:r>
            <a:r>
              <a:rPr lang="fr-FR" b="1" baseline="-25000" dirty="0" err="1">
                <a:solidFill>
                  <a:srgbClr val="0000FF"/>
                </a:solidFill>
                <a:latin typeface="Times New Roman" panose="02020603050405020304" pitchFamily="18" charset="0"/>
                <a:cs typeface="Times New Roman" panose="02020603050405020304" pitchFamily="18" charset="0"/>
              </a:rPr>
              <a:t>rms</a:t>
            </a:r>
            <a:r>
              <a:rPr lang="fr-FR" b="1" dirty="0">
                <a:solidFill>
                  <a:srgbClr val="0000FF"/>
                </a:solidFill>
                <a:latin typeface="Times New Roman" panose="02020603050405020304" pitchFamily="18" charset="0"/>
                <a:cs typeface="Times New Roman" panose="02020603050405020304" pitchFamily="18" charset="0"/>
              </a:rPr>
              <a:t>=0V; f=0kHz</a:t>
            </a:r>
          </a:p>
        </p:txBody>
      </p:sp>
      <p:sp>
        <p:nvSpPr>
          <p:cNvPr id="56" name="ZoneTexte 55">
            <a:extLst>
              <a:ext uri="{FF2B5EF4-FFF2-40B4-BE49-F238E27FC236}">
                <a16:creationId xmlns:a16="http://schemas.microsoft.com/office/drawing/2014/main" id="{7BCB7A11-EABF-4BC5-BDB5-B7EDA92CBCB6}"/>
              </a:ext>
            </a:extLst>
          </p:cNvPr>
          <p:cNvSpPr txBox="1"/>
          <p:nvPr/>
        </p:nvSpPr>
        <p:spPr>
          <a:xfrm>
            <a:off x="7754470" y="6042212"/>
            <a:ext cx="2268070" cy="369332"/>
          </a:xfrm>
          <a:prstGeom prst="rect">
            <a:avLst/>
          </a:prstGeom>
          <a:noFill/>
        </p:spPr>
        <p:txBody>
          <a:bodyPr wrap="square" rtlCol="0">
            <a:spAutoFit/>
          </a:bodyPr>
          <a:lstStyle/>
          <a:p>
            <a:r>
              <a:rPr lang="fr-FR" b="1" dirty="0" err="1">
                <a:solidFill>
                  <a:srgbClr val="0000FF"/>
                </a:solidFill>
                <a:latin typeface="Times New Roman" panose="02020603050405020304" pitchFamily="18" charset="0"/>
                <a:cs typeface="Times New Roman" panose="02020603050405020304" pitchFamily="18" charset="0"/>
              </a:rPr>
              <a:t>U</a:t>
            </a:r>
            <a:r>
              <a:rPr lang="fr-FR" b="1" baseline="-25000" dirty="0" err="1">
                <a:solidFill>
                  <a:srgbClr val="0000FF"/>
                </a:solidFill>
                <a:latin typeface="Times New Roman" panose="02020603050405020304" pitchFamily="18" charset="0"/>
                <a:cs typeface="Times New Roman" panose="02020603050405020304" pitchFamily="18" charset="0"/>
              </a:rPr>
              <a:t>rms</a:t>
            </a:r>
            <a:r>
              <a:rPr lang="fr-FR" b="1" dirty="0">
                <a:solidFill>
                  <a:srgbClr val="0000FF"/>
                </a:solidFill>
                <a:latin typeface="Times New Roman" panose="02020603050405020304" pitchFamily="18" charset="0"/>
                <a:cs typeface="Times New Roman" panose="02020603050405020304" pitchFamily="18" charset="0"/>
              </a:rPr>
              <a:t>=9V; f=6kHz</a:t>
            </a:r>
          </a:p>
        </p:txBody>
      </p:sp>
      <p:sp>
        <p:nvSpPr>
          <p:cNvPr id="38" name="Espace réservé du numéro de diapositive 6">
            <a:extLst>
              <a:ext uri="{FF2B5EF4-FFF2-40B4-BE49-F238E27FC236}">
                <a16:creationId xmlns:a16="http://schemas.microsoft.com/office/drawing/2014/main" id="{AF8A50B9-80EB-41FD-9D9C-8E5160AA118F}"/>
              </a:ext>
            </a:extLst>
          </p:cNvPr>
          <p:cNvSpPr txBox="1">
            <a:spLocks/>
          </p:cNvSpPr>
          <p:nvPr/>
        </p:nvSpPr>
        <p:spPr>
          <a:xfrm>
            <a:off x="8763000" y="6499787"/>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rgbClr val="0000FF"/>
                </a:solidFill>
                <a:latin typeface="Times New Roman" panose="02020603050405020304" pitchFamily="18" charset="0"/>
                <a:cs typeface="Times New Roman" panose="02020603050405020304" pitchFamily="18" charset="0"/>
              </a:rPr>
              <a:t>-</a:t>
            </a:r>
            <a:fld id="{E38B6869-3B33-4CEA-8DC7-31AB05FAF279}" type="slidenum">
              <a:rPr lang="fr-FR" sz="2000">
                <a:solidFill>
                  <a:srgbClr val="0000FF"/>
                </a:solidFill>
                <a:latin typeface="Times New Roman" panose="02020603050405020304" pitchFamily="18" charset="0"/>
                <a:cs typeface="Times New Roman" panose="02020603050405020304" pitchFamily="18" charset="0"/>
              </a:rPr>
              <a:pPr/>
              <a:t>9</a:t>
            </a:fld>
            <a:r>
              <a:rPr lang="fr-FR" sz="2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755255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15063</TotalTime>
  <Words>1054</Words>
  <Application>Microsoft Office PowerPoint</Application>
  <PresentationFormat>Grand écran</PresentationFormat>
  <Paragraphs>283</Paragraphs>
  <Slides>29</Slides>
  <Notes>5</Notes>
  <HiddenSlides>0</HiddenSlides>
  <MMClips>1</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38" baseType="lpstr">
      <vt:lpstr>Arial</vt:lpstr>
      <vt:lpstr>Calibri</vt:lpstr>
      <vt:lpstr>Calibri Light</vt:lpstr>
      <vt:lpstr>Cambria Math</vt:lpstr>
      <vt:lpstr>Symbol</vt:lpstr>
      <vt:lpstr>Times New Roman</vt:lpstr>
      <vt:lpstr>Wingdings</vt:lpstr>
      <vt:lpstr>Thème Office</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Seuil de Fréedericksz</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Claire Meyer</dc:creator>
  <cp:lastModifiedBy>Claire Meyer</cp:lastModifiedBy>
  <cp:revision>243</cp:revision>
  <cp:lastPrinted>2023-06-28T08:44:29Z</cp:lastPrinted>
  <dcterms:created xsi:type="dcterms:W3CDTF">2023-04-21T12:37:01Z</dcterms:created>
  <dcterms:modified xsi:type="dcterms:W3CDTF">2023-07-04T19:45:55Z</dcterms:modified>
</cp:coreProperties>
</file>