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sldIdLst>
    <p:sldId id="356" r:id="rId2"/>
    <p:sldId id="377" r:id="rId3"/>
    <p:sldId id="376" r:id="rId4"/>
    <p:sldId id="378" r:id="rId5"/>
    <p:sldId id="381" r:id="rId6"/>
    <p:sldId id="383" r:id="rId7"/>
    <p:sldId id="372" r:id="rId8"/>
    <p:sldId id="384" r:id="rId9"/>
    <p:sldId id="380" r:id="rId10"/>
    <p:sldId id="386" r:id="rId11"/>
    <p:sldId id="390" r:id="rId12"/>
    <p:sldId id="395" r:id="rId13"/>
    <p:sldId id="391" r:id="rId14"/>
    <p:sldId id="392" r:id="rId15"/>
    <p:sldId id="388" r:id="rId16"/>
    <p:sldId id="39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81E"/>
    <a:srgbClr val="328F91"/>
    <a:srgbClr val="E7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97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2:24:12.3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24575,'26'2'0,"0"2"0,-1 0 0,1 2 0,-1 1 0,0 0 0,-1 2 0,29 15 0,-32-12 0,-1 0 0,0 1 0,25 22 0,-26-19 0,1-1 0,0-1 0,25 13 0,-28-18-181,-1 1 0,0 1 0,23 21 0,-30-25-460,4 3-6185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05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 0,'-5'0,"-5"0,-6 0,-4 0,-8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06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1 822,'7'-1,"1"-1,-1 0,1-1,-1 1,0-1,0 0,0-1,8-5,89-61,12-6,-86 59,-1-1,0-2,25-23,118-86,-116 90,67-59,-107 83,1 1,1 1,0 0,30-15,98-65,-63 37,-15 16,-49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13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1 817,'46'-84,"10"-18,-46 79,-4 8,0 1,1-1,1 1,0 1,1-1,0 1,1 1,19-19,0 4,-2-2,46-61,-21 35,-41 44,0 0,-1 0,0-1,11-18,-12 13,0 1,1 1,0 0,2 0,-1 1,2 1,0 0,0 1,1 0,1 1,24-15,-15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24.47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1,'0'2,"1"0,-1 0,1 0,0 0,0-1,0 1,0 0,0 0,0 0,0-1,0 1,1-1,-1 1,1-1,-1 1,1-1,0 0,-1 0,1 1,3 0,43 20,-42-20,31 11,-27-10,0 0,0 1,0 0,-1 1,0 0,0 0,0 1,12 9,-5-1,0-1,1-1,1-1,0 0,35 14,-24-7,-29-18,1 0,-1 1,0-1,1 0,-1 1,1-1,-1 0,0 1,1-1,-1 1,0-1,0 0,1 1,-1-1,0 1,0-1,0 1,0-1,1 1,-1-1,0 1,0-1,0 1,0 0,0-1,0 1,0-1,-1 1,1-1,0 1,0-1,0 1,0-1,-1 1,1-1,0 0,0 1,-1-1,1 1,0-1,-1 0,1 1,-1-1,1 0,0 1,-1-1,1 0,-1 1,1-1,-1 0,1 0,-1 0,1 1,-1-1,1 0,-1 0,1 0,-2 0,-5 2,0 0,0-1,0 1,-1-2,1 1,-1-1,1 0,0 0,-1-1,1 0,0-1,-1 1,1-1,0-1,0 1,0-1,1-1,-1 1,1-1,0 0,-8-6,-46-26,19 14,24 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36.31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83 499,'-4'0,"1"1,0-1,0-1,-1 1,1 0,0-1,0 0,0 0,-1 0,1 0,0 0,1-1,-1 1,0-1,-3-2,3 1,1 0,-1 0,1-1,0 1,0 0,1-1,-1 1,1-1,-1 0,1 1,0-1,0-7,-2-8,1 0,1 0,0 0,2 0,4-33,-3 44,0-1,0 0,1 1,0-1,1 1,5-11,-7 16,1-1,-1 1,1-1,0 1,0 0,0 0,0 0,1 0,-1 1,1-1,-1 1,1 0,7-3,-10 5,0-1,0 1,1-1,-1 1,0 0,0 0,1 0,-1-1,0 1,1 0,-1 1,0-1,0 0,1 0,-1 0,0 1,0-1,1 1,-1-1,0 1,0-1,0 1,0 0,1 0,0 1,0 1,0-1,-1 0,1 0,-1 1,1-1,-1 1,0-1,0 1,1 4,1 7,-1-1,0 1,-1 20,-1-33,0 13,0 29,0-40,0-1,-1 1,1 0,-1-1,1 1,-1-1,0 1,0-1,0 0,-1 1,1-1,0 0,-2 2,2-3,1-1,0 1,-1-1,1 0,-1 1,1-1,-1 1,1-1,-1 0,1 0,-1 1,1-1,-1 0,1 0,-1 0,1 1,-1-1,1 0,-1 0,0 0,1 0,-1 0,1 0,-1 0,1 0,-1 0,0 0,1-1,-1 1,0 0,-11-16,0-26,9 7,1 1,1-1,2 1,2-1,1 1,9-36,-13 68,0 0,1 0,-1-1,1 1,-1 0,1 0,0 0,0 0,0 0,0 0,1 0,-1 1,0-1,1 0,-1 1,1-1,-1 1,1-1,0 1,0 0,0-1,0 1,-1 0,2 0,-1 1,0-1,3-1,-2 3,0-1,-1 0,1 1,0 0,-1 0,1 0,-1 0,1 0,-1 0,1 0,-1 1,0-1,0 1,0 0,0 0,0 0,0 0,0 0,0 0,-1 0,1 1,1 2,4 10,0-1,-1 1,-1 1,0-1,5 28,11 34,-4-31,34 62,-39-87,1-1,0 0,2-1,33 35,-27-32,-1 1,-1 1,-1 1,23 44,-32-56,0 0,1 0,1-2,12 13,-11-13,-2 0,0 0,0 1,11 18,-13-16,-2-1,1-1,1 0,-1-1,16 18,-11-19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48.33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0,'0'8,"1"0,0-1,0 0,1 1,0-1,0 0,1 0,0 0,0 0,5 8,7 7,26 32,-13-19,56 74,75 107,-66-97,1 2,-69-83,50 59,-60-81,1-1,0 0,1-1,0-1,32 18,10-2,-41-21,0 1,-1 0,0 1,0 1,18 17,-19-14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49.95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1,'0'5,"1"-1,0 1,0 0,0-1,1 1,0-1,0 1,0-1,0 0,1 0,-1 0,1 0,0 0,4 3,2 3,0-1,1 0,20 13,6 2,108 79,144 124,-177-150,-16-13,-80-50,-3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50.68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1,'0'9,"0"-1,1 1,0 0,0 0,1-1,1 1,-1-1,1 1,1-1,0 0,0 0,0 0,1-1,0 0,0 0,1 0,13 12,50 56,-4 4,60 94,-98-136,65 76,-73-96,-1-4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51.8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0,'0'6,"1"-1,-1 0,1 0,0 0,1-1,-1 1,1 0,0 0,0-1,1 1,4 6,39 44,-9-13,40 85,-38-58,140 191,-55-84,-69-92,5-3,101 108,-145-172,-1 1,0 1,-2 0,18 32,-26-43,1-1,0 1,0-1,11 10,-13-13,8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52.6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0,'8'10,"0"0,0 0,11 21,14 19,-8-21,1-2,1-1,36 27,100 61,-94-67,16 7,34 25,-107-67,0-1,-1 1,-1 1,0 0,0 0,10 22,-9-16,1-1,24 29,66 77,-88-107,-3-2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19:53.39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25,'1'-1,"-1"0,1 0,-1 0,1-1,0 1,-1 0,1 0,0 0,0 0,-1 1,1-1,0 0,0 0,0 0,0 1,0-1,0 0,1 1,-1-1,0 1,0-1,0 1,1 0,-1-1,0 1,0 0,2 0,41-5,-39 5,299 0,-283 4,-1 0,1 2,-2 0,1 1,-1 1,31 17,8 2,-40-19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02.6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1511 0,'-6'4,"-1"0,1 0,-1-1,0 0,1-1,-1 1,0-1,-1-1,-9 2,-11 4,3 0,1 2,0 1,0 1,-36 24,-80 67,116-83,-41 23,51-34,0 0,1 0,0 1,0 1,1 0,-17 19,-7 13,-73 66,66-69,-52 62,72-75,-37 33,36-37,-39 45,52-51,-1-2,-1 1,-1-2,0 1,-28 19,26-20,0 0,1 2,1-1,-21 29,20-24,0-1,-2-1,-25 23,29-30,-8 4,1 2,1 1,0 0,-18 24,16-15,4-5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30T10:20:04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620 1,'2'0,"-1"1,0 0,0-1,1 1,-1 0,0 0,0 0,0-1,0 1,0 0,0 0,0 1,0-1,-1 0,1 0,0 0,-1 1,1-1,0 0,-1 1,0-1,1 0,-1 1,0-1,0 0,0 1,0 1,4 40,-5-33,0 0,0 1,-1-1,0-1,-1 1,0 0,-1-1,0 1,0-1,-1 0,-8 12,-6 3,0-1,-34 32,43-46,-1 3,1 1,0-1,1 2,-14 27,17-28,-1 0,0-1,-1 0,-1-1,0 1,-14 13,-65 65,65-63,-1-2,-44 37,38-37,1 1,-41 49,57-60,-10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6EBD-8724-469B-AFA4-C338A4609EBE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1A0F-2279-4C83-B5AA-B97DA29A9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7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 épaississement pourrait indiquer l’intercalation du F4TCNQ au milieu de la bicouche.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5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87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03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3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7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Echelle </a:t>
            </a:r>
            <a:r>
              <a:rPr lang="fr-FR" dirty="0" err="1"/>
              <a:t>mésoscopique</a:t>
            </a:r>
            <a:r>
              <a:rPr lang="fr-FR" dirty="0"/>
              <a:t>, je révèle une anisotropie optique qui se traduit par la présence de petits domaines, de petites cristallites montre une organisation dans le plan.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6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Selon la littérature, il s’agit de la distance caractéristiques entre les plans thiophènes successifs. Elle est associée aux </a:t>
            </a:r>
            <a:r>
              <a:rPr lang="fr-FR" b="0" dirty="0"/>
              <a:t>interactions </a:t>
            </a:r>
            <a:r>
              <a:rPr lang="el-GR" sz="1200" b="0" dirty="0">
                <a:solidFill>
                  <a:srgbClr val="C3181E"/>
                </a:solidFill>
              </a:rPr>
              <a:t>π</a:t>
            </a:r>
            <a:r>
              <a:rPr lang="fr-FR" sz="1200" b="0" dirty="0">
                <a:solidFill>
                  <a:srgbClr val="C3181E"/>
                </a:solidFill>
              </a:rPr>
              <a:t>-</a:t>
            </a:r>
            <a:r>
              <a:rPr lang="el-GR" sz="1200" b="0" dirty="0">
                <a:solidFill>
                  <a:srgbClr val="C3181E"/>
                </a:solidFill>
              </a:rPr>
              <a:t>π</a:t>
            </a:r>
            <a:r>
              <a:rPr lang="fr-FR" sz="1200" b="0" dirty="0">
                <a:solidFill>
                  <a:srgbClr val="C3181E"/>
                </a:solidFill>
              </a:rPr>
              <a:t> </a:t>
            </a:r>
            <a:r>
              <a:rPr lang="fr-FR" dirty="0"/>
              <a:t>inter-chaines.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3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partir de la courbe de réflectivité, on tire le profil de densité électronique en fonction de la profondeur. Celle-ci est associée au modèle suivant.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3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33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97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7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7F991-12C3-49B4-AAA9-D9EF3B3D473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8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51E93-0927-7038-E723-3EFFB504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E2652F-E836-0B9D-E20C-ACA607B7D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89A07D-369C-D6D7-BBEB-CA7D8A19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CAA65-71F0-42B1-5425-147BD193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F4AEB-902D-9C8A-F417-016058E1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B1594-4DDC-0D24-1B66-12D14EDC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8DB909-C741-2416-BB6F-C586CD42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7110C-2819-D291-04BD-BABF0A9B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EA070-3050-7238-10CE-ACB4DE98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BBC9B7-F42C-8D8F-174C-5CDC9582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6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4E7738-9D83-A7D2-C491-5D57EB658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883B8E-5DDD-6018-1B74-DDD149838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77837-9E9A-42AB-0CE0-FA86C10C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3F00F0-C04F-8EAC-1675-6923032B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214D41-1D92-B626-F1DE-0C44DB53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C4C2D-8B90-0AD3-CB63-DCAFCAD7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C5E27-49CB-8326-F575-5A128B64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9B540-A645-895A-F81C-9FD681C7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72151-5391-343A-EB20-EC42C66A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E37DF-2287-DA62-D7D5-BB2F9CA3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6874B-1E1F-330B-62BE-56DA268C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0A17B8-096C-01F8-990F-5C584F4C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75DFA-88F8-3467-CA3E-FCCF5232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26C34A-5E5F-2CC5-F332-046B29D2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92C73-8AFA-99AB-D8B2-3F7E0678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402DF-8E50-71D5-F023-F16DECC7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FB6C8-5E85-3B53-FCCA-B4ED3DAE5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AF45A3-27F6-35DD-934D-AD62BCDFF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9C2228-E310-B658-517F-4FCA0329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2786F7-2426-597F-E5A8-F4EA321E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08840F-0D0E-D9C7-06E4-94349F78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3ADAA-646D-0EDA-80B1-09235C7A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091AA-A8F8-EBE2-3B5A-9CDA98D21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6A3F85-A7C4-AAAB-C382-21AEE8511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A9F80C-4C98-B721-6926-6BEDE6E99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21AE66-5464-4F66-E7C9-859B404AF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0D2B17-3389-94BD-1EE5-752F6921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E7164F-5E7E-BC8B-E26E-7894B49E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DA6E3D-89DA-1725-0585-584ADB83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0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7D1FD-4640-18E5-57DA-66236510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A26650-A0D2-9E39-3634-BE8F4751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3703BB-E495-79FF-1BCB-F9596E85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ADEBD8-F04C-410C-AC1D-8E06F136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28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E5455B-1975-EBD1-0C6F-2EAD03B6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AA1E10-C7CD-B227-C801-4C4521FA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EB3ACD-C43F-68B7-5A72-64FC8144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595DA-4070-2EDF-6C34-15F03104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0BF344-0AE9-AE9B-3A85-8A028503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1244A-061E-C002-2BF3-8AF475D0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FCEEC9-07BE-B2D2-5E8B-3CFAB434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C0F444-0E8B-F2FA-3DB9-E1CA2812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55EA74-4BD5-64F9-EC01-6B8C5910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80F8A-4EB1-6079-FF36-45B5418E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DA2FFF-F586-D083-23CC-12F56A055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02250A-87A3-EA9C-23DB-48870F452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7556B8-55A7-2059-22E1-5A9D7AB4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178A89-18FD-33AA-E2D2-361EE58E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1210B8-1112-9ADF-8E5E-48A6FC22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13DE0A-9025-78C4-29C4-574D4A03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1EA7D0-A0DF-0C21-1624-160F992F4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116C4-9939-2037-66E0-539C4491A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24DE-693C-4126-86F4-92F6596B93A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51DE0-C5E3-072F-622D-2E461CD5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523D6-F181-7B75-F145-85952461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596E-E10F-4562-991E-AE7FA528D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40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.jp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29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customXml" Target="../ink/ink1.xml"/><Relationship Id="rId4" Type="http://schemas.openxmlformats.org/officeDocument/2006/relationships/image" Target="../media/image31.png"/><Relationship Id="rId9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7" Type="http://schemas.openxmlformats.org/officeDocument/2006/relationships/image" Target="../media/image9.PNG"/><Relationship Id="rId12" Type="http://schemas.openxmlformats.org/officeDocument/2006/relationships/customXml" Target="../ink/ink4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38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47.png"/><Relationship Id="rId30" Type="http://schemas.openxmlformats.org/officeDocument/2006/relationships/customXml" Target="../ink/ink13.xml"/><Relationship Id="rId8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D0EB6BE-33DE-DBE2-13E9-809781BF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E67B-D626-4126-808C-922323556DBB}" type="slidenum">
              <a:rPr lang="fr-FR" smtClean="0"/>
              <a:t>1</a:t>
            </a:fld>
            <a:endParaRPr lang="fr-FR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32EF164A-7591-1CA7-6813-318B89CB35CE}"/>
              </a:ext>
            </a:extLst>
          </p:cNvPr>
          <p:cNvSpPr txBox="1"/>
          <p:nvPr/>
        </p:nvSpPr>
        <p:spPr>
          <a:xfrm>
            <a:off x="2294819" y="3016257"/>
            <a:ext cx="760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3181E"/>
                </a:solidFill>
                <a:cs typeface="Arial" panose="020B0604020202020204" pitchFamily="34" charset="0"/>
              </a:rPr>
              <a:t>Auto-organization and doping of </a:t>
            </a:r>
          </a:p>
          <a:p>
            <a:pPr algn="ctr"/>
            <a:r>
              <a:rPr lang="en-US" sz="3200" b="1" dirty="0">
                <a:solidFill>
                  <a:srgbClr val="C3181E"/>
                </a:solidFill>
                <a:cs typeface="Arial" panose="020B0604020202020204" pitchFamily="34" charset="0"/>
              </a:rPr>
              <a:t>ultra-thin films of conducting polymers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6BC786-4FEC-076F-114D-6C33970F6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09" r="20843"/>
          <a:stretch/>
        </p:blipFill>
        <p:spPr>
          <a:xfrm>
            <a:off x="0" y="1"/>
            <a:ext cx="12191999" cy="21420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02E736-1AE9-DF7B-A2D1-5C16DDE8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10" y="0"/>
            <a:ext cx="8151779" cy="21420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4394B87-160D-0D5D-3B8D-D7DF86218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8"/>
          <a:stretch/>
        </p:blipFill>
        <p:spPr>
          <a:xfrm>
            <a:off x="6501516" y="5301883"/>
            <a:ext cx="1873232" cy="14195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C67F43-B1E6-46C2-8D70-5777DCC1D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9109"/>
          <a:stretch/>
        </p:blipFill>
        <p:spPr>
          <a:xfrm>
            <a:off x="8955221" y="5382031"/>
            <a:ext cx="2639668" cy="13457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BAF11336-3A16-FEB5-E982-5A82DF197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8574" r="7858" b="14109"/>
          <a:stretch/>
        </p:blipFill>
        <p:spPr>
          <a:xfrm>
            <a:off x="381000" y="5557377"/>
            <a:ext cx="2878886" cy="108950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8E9E6A-DF0D-DC74-CFA1-333AD7936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41" y="5578446"/>
            <a:ext cx="2566576" cy="95570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AAAEEFB-461D-6F5E-5407-DF960564200E}"/>
              </a:ext>
            </a:extLst>
          </p:cNvPr>
          <p:cNvSpPr txBox="1"/>
          <p:nvPr/>
        </p:nvSpPr>
        <p:spPr>
          <a:xfrm>
            <a:off x="0" y="409347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cs typeface="Arial" panose="020B0604020202020204" pitchFamily="34" charset="0"/>
              </a:rPr>
              <a:t>Presented by </a:t>
            </a:r>
            <a:r>
              <a:rPr lang="fr-FR" b="1" dirty="0">
                <a:cs typeface="Arial" panose="020B0604020202020204" pitchFamily="34" charset="0"/>
              </a:rPr>
              <a:t>: Hugo Fernandez</a:t>
            </a:r>
            <a:endParaRPr lang="en-US" sz="1800" dirty="0"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cs typeface="Arial" panose="020B0604020202020204" pitchFamily="34" charset="0"/>
              </a:rPr>
              <a:t>Supervised by : Pr. Sophie Cantin, Dr. Alae El Haitami, Dr. Philippe Fontaine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6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In-plane structure of P3HT+F</a:t>
            </a:r>
            <a:r>
              <a:rPr lang="en-US" sz="2400" b="1" baseline="-25000" dirty="0">
                <a:solidFill>
                  <a:srgbClr val="C3181E"/>
                </a:solidFill>
                <a:latin typeface="+mn-lt"/>
              </a:rPr>
              <a:t>4</a:t>
            </a:r>
            <a:r>
              <a:rPr lang="en-US" sz="2400" b="1" dirty="0">
                <a:solidFill>
                  <a:srgbClr val="C3181E"/>
                </a:solidFill>
                <a:latin typeface="+mn-lt"/>
              </a:rPr>
              <a:t>TCNQ films at the air-water interface</a:t>
            </a:r>
            <a:endParaRPr lang="fr-FR" sz="2400" b="1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9AE1C85-BFE7-D909-D410-0985E858530E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BD64985-08F1-0501-EB49-349093C8D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3183"/>
              </p:ext>
            </p:extLst>
          </p:nvPr>
        </p:nvGraphicFramePr>
        <p:xfrm>
          <a:off x="-509965" y="1301727"/>
          <a:ext cx="7281418" cy="562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09965" y="1301727"/>
                        <a:ext cx="7281418" cy="562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B53E3CF-BD88-9D69-E485-D1CCBC78E762}"/>
              </a:ext>
            </a:extLst>
          </p:cNvPr>
          <p:cNvSpPr txBox="1"/>
          <p:nvPr/>
        </p:nvSpPr>
        <p:spPr>
          <a:xfrm>
            <a:off x="209550" y="861860"/>
            <a:ext cx="87593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Grazing Incidence X-ray Diffraction (GIXD)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3BDFFCF7-CE3C-5664-DF0C-DC6E85A37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60052"/>
              </p:ext>
            </p:extLst>
          </p:nvPr>
        </p:nvGraphicFramePr>
        <p:xfrm>
          <a:off x="5509813" y="1891900"/>
          <a:ext cx="5492307" cy="424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9813" y="1891900"/>
                        <a:ext cx="5492307" cy="4243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 descr="Une image contenant objet astronomique, cercle, Événement céleste, obscurité&#10;&#10;Description générée automatiquement">
            <a:extLst>
              <a:ext uri="{FF2B5EF4-FFF2-40B4-BE49-F238E27FC236}">
                <a16:creationId xmlns:a16="http://schemas.microsoft.com/office/drawing/2014/main" id="{C4589C49-E738-EA29-6B75-77080234D4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5961" r="9638" b="15735"/>
          <a:stretch/>
        </p:blipFill>
        <p:spPr>
          <a:xfrm>
            <a:off x="9170063" y="1168098"/>
            <a:ext cx="2697278" cy="164706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17385B5-5B09-6A56-73A2-019A67939A26}"/>
              </a:ext>
            </a:extLst>
          </p:cNvPr>
          <p:cNvSpPr txBox="1"/>
          <p:nvPr/>
        </p:nvSpPr>
        <p:spPr>
          <a:xfrm>
            <a:off x="8244882" y="1496157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C3181E"/>
                </a:solidFill>
              </a:rPr>
              <a:t>b</a:t>
            </a:r>
            <a:r>
              <a:rPr lang="fr-FR" sz="2000" dirty="0">
                <a:solidFill>
                  <a:srgbClr val="C3181E"/>
                </a:solidFill>
              </a:rPr>
              <a:t> = 7.68Å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8EC7DAD-FDBA-883D-44BF-8E8E24A1ADFE}"/>
              </a:ext>
            </a:extLst>
          </p:cNvPr>
          <p:cNvSpPr txBox="1"/>
          <p:nvPr/>
        </p:nvSpPr>
        <p:spPr>
          <a:xfrm>
            <a:off x="9885889" y="2448084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328F91"/>
                </a:solidFill>
              </a:rPr>
              <a:t>a</a:t>
            </a:r>
            <a:r>
              <a:rPr lang="fr-FR" sz="2000" dirty="0">
                <a:solidFill>
                  <a:srgbClr val="328F91"/>
                </a:solidFill>
              </a:rPr>
              <a:t> = 7.78Å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E208EE6-EEE2-3C3D-0160-633E90D360C7}"/>
              </a:ext>
            </a:extLst>
          </p:cNvPr>
          <p:cNvCxnSpPr>
            <a:cxnSpLocks/>
          </p:cNvCxnSpPr>
          <p:nvPr/>
        </p:nvCxnSpPr>
        <p:spPr>
          <a:xfrm flipV="1">
            <a:off x="9397429" y="1462214"/>
            <a:ext cx="0" cy="1009984"/>
          </a:xfrm>
          <a:prstGeom prst="straightConnector1">
            <a:avLst/>
          </a:prstGeom>
          <a:ln w="38100">
            <a:solidFill>
              <a:srgbClr val="C318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39FE99-D15B-A1D8-FCC7-38AAFE692DF1}"/>
              </a:ext>
            </a:extLst>
          </p:cNvPr>
          <p:cNvCxnSpPr>
            <a:cxnSpLocks/>
          </p:cNvCxnSpPr>
          <p:nvPr/>
        </p:nvCxnSpPr>
        <p:spPr>
          <a:xfrm flipH="1">
            <a:off x="9397429" y="2463158"/>
            <a:ext cx="1049675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6EEF43C-283B-62EA-6B68-A405F26301A4}"/>
              </a:ext>
            </a:extLst>
          </p:cNvPr>
          <p:cNvSpPr txBox="1"/>
          <p:nvPr/>
        </p:nvSpPr>
        <p:spPr>
          <a:xfrm>
            <a:off x="896563" y="2403493"/>
            <a:ext cx="6686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(1 1)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6EBE40-DC40-7E8D-9610-048B842AD73A}"/>
              </a:ext>
            </a:extLst>
          </p:cNvPr>
          <p:cNvSpPr txBox="1"/>
          <p:nvPr/>
        </p:nvSpPr>
        <p:spPr>
          <a:xfrm>
            <a:off x="2610560" y="3239824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(1 2)</a:t>
            </a:r>
          </a:p>
          <a:p>
            <a:r>
              <a:rPr lang="fr-FR" sz="2000" dirty="0"/>
              <a:t>(2 1)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64E2273-0651-1501-0AA0-4D7791561B5F}"/>
              </a:ext>
            </a:extLst>
          </p:cNvPr>
          <p:cNvSpPr txBox="1"/>
          <p:nvPr/>
        </p:nvSpPr>
        <p:spPr>
          <a:xfrm>
            <a:off x="2039957" y="1738931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(0 2)</a:t>
            </a:r>
          </a:p>
          <a:p>
            <a:r>
              <a:rPr lang="fr-FR" sz="2000" dirty="0"/>
              <a:t>(2 0)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C30E7D5-AE3A-67C9-4D3B-F9E50F89D644}"/>
              </a:ext>
            </a:extLst>
          </p:cNvPr>
          <p:cNvSpPr txBox="1"/>
          <p:nvPr/>
        </p:nvSpPr>
        <p:spPr>
          <a:xfrm>
            <a:off x="164540" y="5939511"/>
            <a:ext cx="11816388" cy="8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8F91"/>
                </a:solidFill>
              </a:rPr>
              <a:t>Also observed in thicker film of 200nm thickness (spin-coating) </a:t>
            </a:r>
          </a:p>
          <a:p>
            <a:pPr>
              <a:lnSpc>
                <a:spcPct val="150000"/>
              </a:lnSpc>
            </a:pPr>
            <a:r>
              <a:rPr lang="fr-FR" sz="1400" u="sng" dirty="0" err="1">
                <a:solidFill>
                  <a:srgbClr val="328F91"/>
                </a:solidFill>
              </a:rPr>
              <a:t>Ref</a:t>
            </a:r>
            <a:r>
              <a:rPr lang="fr-FR" sz="1400" u="sng" dirty="0">
                <a:solidFill>
                  <a:srgbClr val="328F91"/>
                </a:solidFill>
              </a:rPr>
              <a:t>. :</a:t>
            </a:r>
            <a:r>
              <a:rPr lang="fr-FR" sz="1400" dirty="0">
                <a:solidFill>
                  <a:srgbClr val="328F91"/>
                </a:solidFill>
              </a:rPr>
              <a:t> D. T. Scholes </a:t>
            </a:r>
            <a:r>
              <a:rPr lang="fr-FR" sz="1400" i="1" dirty="0">
                <a:solidFill>
                  <a:srgbClr val="328F91"/>
                </a:solidFill>
              </a:rPr>
              <a:t>et al.</a:t>
            </a:r>
            <a:r>
              <a:rPr lang="fr-FR" sz="1400" dirty="0">
                <a:solidFill>
                  <a:srgbClr val="328F91"/>
                </a:solidFill>
              </a:rPr>
              <a:t>,</a:t>
            </a:r>
            <a:r>
              <a:rPr lang="fr-FR" sz="1400" i="1" dirty="0">
                <a:solidFill>
                  <a:srgbClr val="328F91"/>
                </a:solidFill>
              </a:rPr>
              <a:t> Adv. </a:t>
            </a:r>
            <a:r>
              <a:rPr lang="fr-FR" sz="1400" i="1" dirty="0" err="1">
                <a:solidFill>
                  <a:srgbClr val="328F91"/>
                </a:solidFill>
              </a:rPr>
              <a:t>Funct</a:t>
            </a:r>
            <a:r>
              <a:rPr lang="fr-FR" sz="1400" i="1" dirty="0">
                <a:solidFill>
                  <a:srgbClr val="328F91"/>
                </a:solidFill>
              </a:rPr>
              <a:t>. Mater.</a:t>
            </a:r>
            <a:r>
              <a:rPr lang="en-US" sz="1400" dirty="0">
                <a:solidFill>
                  <a:srgbClr val="328F91"/>
                </a:solidFill>
              </a:rPr>
              <a:t>, 27(44), </a:t>
            </a:r>
            <a:r>
              <a:rPr lang="fr-FR" sz="1400" dirty="0">
                <a:solidFill>
                  <a:srgbClr val="328F91"/>
                </a:solidFill>
              </a:rPr>
              <a:t>1702654</a:t>
            </a:r>
            <a:r>
              <a:rPr lang="en-US" sz="1400" dirty="0">
                <a:solidFill>
                  <a:srgbClr val="328F91"/>
                </a:solidFill>
              </a:rPr>
              <a:t> (2017)</a:t>
            </a:r>
            <a:r>
              <a:rPr lang="fr-FR" sz="1400" dirty="0">
                <a:solidFill>
                  <a:srgbClr val="328F91"/>
                </a:solidFill>
              </a:rPr>
              <a:t> </a:t>
            </a:r>
            <a:endParaRPr lang="fr-FR" sz="1400" dirty="0">
              <a:solidFill>
                <a:srgbClr val="C3181E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6552B7-A0F5-CCEB-3714-0A06ED5A69D9}"/>
              </a:ext>
            </a:extLst>
          </p:cNvPr>
          <p:cNvSpPr txBox="1"/>
          <p:nvPr/>
        </p:nvSpPr>
        <p:spPr>
          <a:xfrm>
            <a:off x="203784" y="1300947"/>
            <a:ext cx="319439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P3HT+F</a:t>
            </a:r>
            <a:r>
              <a:rPr lang="en-US" sz="2000" b="1" baseline="-25000" dirty="0"/>
              <a:t>4</a:t>
            </a:r>
            <a:r>
              <a:rPr lang="en-US" sz="2000" b="1" dirty="0"/>
              <a:t>TCNQ </a:t>
            </a:r>
            <a:r>
              <a:rPr lang="en-US" sz="2000" dirty="0"/>
              <a:t>at 5mN/m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BC5F16-5AC0-78AD-E6E7-AFDAD5C3BB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8"/>
          <a:stretch/>
        </p:blipFill>
        <p:spPr>
          <a:xfrm>
            <a:off x="3404028" y="1342019"/>
            <a:ext cx="1008026" cy="7639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F5BE593-5F07-7AA2-CF32-DA4012AE3A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9109"/>
          <a:stretch/>
        </p:blipFill>
        <p:spPr>
          <a:xfrm>
            <a:off x="4438567" y="1325563"/>
            <a:ext cx="1657433" cy="8450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24D0FC-4B7B-0166-0A19-C2922226E1EE}"/>
              </a:ext>
            </a:extLst>
          </p:cNvPr>
          <p:cNvSpPr txBox="1"/>
          <p:nvPr/>
        </p:nvSpPr>
        <p:spPr>
          <a:xfrm>
            <a:off x="211072" y="5557053"/>
            <a:ext cx="45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Peak </a:t>
            </a:r>
            <a:r>
              <a:rPr lang="en-US" sz="2000" b="1" dirty="0">
                <a:solidFill>
                  <a:srgbClr val="C3181E"/>
                </a:solidFill>
              </a:rPr>
              <a:t>intensity diminution</a:t>
            </a:r>
            <a:endParaRPr lang="en-US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36FB60-0AED-928A-30DA-24A0CD95CB82}"/>
              </a:ext>
            </a:extLst>
          </p:cNvPr>
          <p:cNvSpPr txBox="1"/>
          <p:nvPr/>
        </p:nvSpPr>
        <p:spPr>
          <a:xfrm>
            <a:off x="5845569" y="5061383"/>
            <a:ext cx="5492307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Slight </a:t>
            </a:r>
            <a:r>
              <a:rPr lang="en-US" sz="2000" b="1" dirty="0">
                <a:solidFill>
                  <a:srgbClr val="C3181E"/>
                </a:solidFill>
              </a:rPr>
              <a:t>lattice contraction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does not intercalate into the plane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3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diagramme, ligne, origami, conception&#10;&#10;Description générée automatiquement">
            <a:extLst>
              <a:ext uri="{FF2B5EF4-FFF2-40B4-BE49-F238E27FC236}">
                <a16:creationId xmlns:a16="http://schemas.microsoft.com/office/drawing/2014/main" id="{6194B922-BD34-CC4B-53F9-A36879528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8702">
            <a:off x="9963893" y="3301608"/>
            <a:ext cx="1010819" cy="711317"/>
          </a:xfrm>
          <a:prstGeom prst="rect">
            <a:avLst/>
          </a:prstGeom>
        </p:spPr>
      </p:pic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EACE36AF-C672-8B1E-6A95-E23A53280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94715"/>
              </p:ext>
            </p:extLst>
          </p:nvPr>
        </p:nvGraphicFramePr>
        <p:xfrm>
          <a:off x="4752958" y="1402167"/>
          <a:ext cx="7030001" cy="543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958" y="1402167"/>
                        <a:ext cx="7030001" cy="543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Vertical</a:t>
            </a:r>
            <a:r>
              <a:rPr lang="fr-FR" sz="2400" b="1" dirty="0">
                <a:solidFill>
                  <a:srgbClr val="C3181E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3181E"/>
                </a:solidFill>
                <a:latin typeface="+mn-lt"/>
              </a:rPr>
              <a:t>structure of P3HT+F</a:t>
            </a:r>
            <a:r>
              <a:rPr lang="en-US" sz="2400" b="1" baseline="-25000" dirty="0">
                <a:solidFill>
                  <a:srgbClr val="C3181E"/>
                </a:solidFill>
                <a:latin typeface="+mn-lt"/>
              </a:rPr>
              <a:t>4</a:t>
            </a:r>
            <a:r>
              <a:rPr lang="en-US" sz="2400" b="1" dirty="0">
                <a:solidFill>
                  <a:srgbClr val="C3181E"/>
                </a:solidFill>
                <a:latin typeface="+mn-lt"/>
              </a:rPr>
              <a:t>TCNQ films at the air-water interface</a:t>
            </a:r>
            <a:endParaRPr lang="fr-FR" sz="2400" b="1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706D8C6-9B6E-E5A5-8AF4-2E99A9F078F5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E722A0-8FFF-8BB9-C028-ADDA459F73CB}"/>
              </a:ext>
            </a:extLst>
          </p:cNvPr>
          <p:cNvSpPr txBox="1"/>
          <p:nvPr/>
        </p:nvSpPr>
        <p:spPr>
          <a:xfrm>
            <a:off x="209550" y="758479"/>
            <a:ext cx="7358413" cy="8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X-ray reflectivity </a:t>
            </a:r>
            <a:r>
              <a:rPr lang="fr-FR" sz="2000" dirty="0"/>
              <a:t>(XRR)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28F91"/>
                </a:solidFill>
              </a:rPr>
              <a:t>Fitting software </a:t>
            </a:r>
            <a:r>
              <a:rPr lang="fr-FR" sz="1400" dirty="0">
                <a:solidFill>
                  <a:srgbClr val="328F91"/>
                </a:solidFill>
              </a:rPr>
              <a:t>: REFLEX, </a:t>
            </a:r>
            <a:r>
              <a:rPr lang="fr-FR" sz="1400" u="sng" kern="0" dirty="0">
                <a:solidFill>
                  <a:srgbClr val="328F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https://reflex.irdl.fr/Reflex/</a:t>
            </a:r>
            <a:endParaRPr lang="fr-FR" sz="1400" dirty="0">
              <a:solidFill>
                <a:srgbClr val="328F91"/>
              </a:solidFill>
            </a:endParaRPr>
          </a:p>
        </p:txBody>
      </p:sp>
      <p:pic>
        <p:nvPicPr>
          <p:cNvPr id="6" name="Image 5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0830AD7F-21FA-4DFD-0B38-F7D474DA6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43" y="1561664"/>
            <a:ext cx="797289" cy="778512"/>
          </a:xfrm>
          <a:prstGeom prst="rect">
            <a:avLst/>
          </a:prstGeom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19132CCE-CB4F-E805-0A3B-C861DEA50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20858"/>
              </p:ext>
            </p:extLst>
          </p:nvPr>
        </p:nvGraphicFramePr>
        <p:xfrm>
          <a:off x="-125714" y="1851025"/>
          <a:ext cx="6449099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023360" imgH="3108960" progId="Origin50.Graph">
                  <p:embed/>
                </p:oleObj>
              </mc:Choice>
              <mc:Fallback>
                <p:oleObj name="Graph" r:id="rId7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25714" y="1851025"/>
                        <a:ext cx="6449099" cy="498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66D9E3A-BB4C-F40D-0031-6BC57D4CAF0C}"/>
              </a:ext>
            </a:extLst>
          </p:cNvPr>
          <p:cNvSpPr txBox="1"/>
          <p:nvPr/>
        </p:nvSpPr>
        <p:spPr>
          <a:xfrm>
            <a:off x="170222" y="1620006"/>
            <a:ext cx="3300765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P3HT+F</a:t>
            </a:r>
            <a:r>
              <a:rPr lang="en-US" sz="2000" b="1" baseline="-25000" dirty="0"/>
              <a:t>4</a:t>
            </a:r>
            <a:r>
              <a:rPr lang="en-US" sz="2000" b="1" dirty="0"/>
              <a:t>TCNQ </a:t>
            </a:r>
            <a:r>
              <a:rPr lang="en-US" sz="2000" dirty="0"/>
              <a:t>at</a:t>
            </a:r>
            <a:r>
              <a:rPr lang="en-US" sz="2000" b="1" dirty="0"/>
              <a:t> </a:t>
            </a:r>
            <a:r>
              <a:rPr lang="en-US" sz="2000" dirty="0"/>
              <a:t>5mN/m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71BAAAF-FBF0-A8E0-C5CE-CAC1942944C4}"/>
              </a:ext>
            </a:extLst>
          </p:cNvPr>
          <p:cNvSpPr txBox="1"/>
          <p:nvPr/>
        </p:nvSpPr>
        <p:spPr>
          <a:xfrm>
            <a:off x="146296" y="5510119"/>
            <a:ext cx="9056091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Slight </a:t>
            </a:r>
            <a:r>
              <a:rPr lang="en-US" sz="2000" b="1" dirty="0">
                <a:solidFill>
                  <a:srgbClr val="C3181E"/>
                </a:solidFill>
              </a:rPr>
              <a:t>shift</a:t>
            </a:r>
            <a:r>
              <a:rPr lang="en-US" sz="2000" dirty="0"/>
              <a:t> of 1</a:t>
            </a:r>
            <a:r>
              <a:rPr lang="en-US" sz="2000" baseline="30000" dirty="0"/>
              <a:t>st</a:t>
            </a:r>
            <a:r>
              <a:rPr lang="en-US" sz="2000" dirty="0"/>
              <a:t> minimum </a:t>
            </a:r>
            <a:r>
              <a:rPr lang="en-US" sz="2000" b="1" dirty="0">
                <a:solidFill>
                  <a:srgbClr val="C3181E"/>
                </a:solidFill>
              </a:rPr>
              <a:t>towards smaller </a:t>
            </a:r>
            <a:r>
              <a:rPr lang="en-US" sz="2000" b="1" dirty="0" err="1">
                <a:solidFill>
                  <a:srgbClr val="C3181E"/>
                </a:solidFill>
              </a:rPr>
              <a:t>q</a:t>
            </a:r>
            <a:r>
              <a:rPr lang="en-US" sz="2000" b="1" baseline="-25000" dirty="0" err="1">
                <a:solidFill>
                  <a:srgbClr val="C3181E"/>
                </a:solidFill>
              </a:rPr>
              <a:t>z</a:t>
            </a:r>
            <a:endParaRPr lang="en-US" sz="20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8F2443D-E3FC-3524-9BF6-39AD586D30A2}"/>
              </a:ext>
            </a:extLst>
          </p:cNvPr>
          <p:cNvSpPr txBox="1"/>
          <p:nvPr/>
        </p:nvSpPr>
        <p:spPr>
          <a:xfrm>
            <a:off x="146296" y="5920000"/>
            <a:ext cx="7198108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Insertion</a:t>
            </a:r>
            <a:r>
              <a:rPr lang="en-US" sz="2000" dirty="0"/>
              <a:t> of </a:t>
            </a: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between the two layers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E3FF38-31E4-9964-AC3C-F3BA255B9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2" y="821916"/>
            <a:ext cx="793008" cy="7930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0BA69E-BF4C-3D13-2800-F3756ED1873C}"/>
              </a:ext>
            </a:extLst>
          </p:cNvPr>
          <p:cNvSpPr txBox="1"/>
          <p:nvPr/>
        </p:nvSpPr>
        <p:spPr>
          <a:xfrm>
            <a:off x="5467350" y="931421"/>
            <a:ext cx="184710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PETRA III, P08</a:t>
            </a:r>
          </a:p>
        </p:txBody>
      </p:sp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33D32BF-ACF4-691F-CB51-21F86C2D8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36" y="3739527"/>
            <a:ext cx="2207051" cy="2064914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6F9C56F-5C03-2406-0615-66F2FA508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36" y="1614924"/>
            <a:ext cx="2207051" cy="2064914"/>
          </a:xfrm>
          <a:prstGeom prst="rect">
            <a:avLst/>
          </a:prstGeom>
        </p:spPr>
      </p:pic>
      <p:pic>
        <p:nvPicPr>
          <p:cNvPr id="27" name="Image 26" descr="Une image contenant diagramme, ligne, origami, conception&#10;&#10;Description générée automatiquement">
            <a:extLst>
              <a:ext uri="{FF2B5EF4-FFF2-40B4-BE49-F238E27FC236}">
                <a16:creationId xmlns:a16="http://schemas.microsoft.com/office/drawing/2014/main" id="{FE710AA1-BB6C-4AF0-D675-C82F9C68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2033">
            <a:off x="11317446" y="3213980"/>
            <a:ext cx="1010819" cy="71131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8486606-69B5-F5F9-BFEB-96652573B290}"/>
              </a:ext>
            </a:extLst>
          </p:cNvPr>
          <p:cNvSpPr txBox="1"/>
          <p:nvPr/>
        </p:nvSpPr>
        <p:spPr>
          <a:xfrm>
            <a:off x="5010403" y="5619824"/>
            <a:ext cx="6191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Film</a:t>
            </a:r>
            <a:r>
              <a:rPr lang="en-US" sz="2000" b="1" dirty="0">
                <a:solidFill>
                  <a:srgbClr val="C3181E"/>
                </a:solidFill>
              </a:rPr>
              <a:t> slightly thicker </a:t>
            </a:r>
            <a:r>
              <a:rPr lang="en-US" sz="2000" dirty="0"/>
              <a:t>(+2Å)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3A1F9BB-2BA4-222B-E81E-76D5444AFC9E}"/>
              </a:ext>
            </a:extLst>
          </p:cNvPr>
          <p:cNvSpPr txBox="1"/>
          <p:nvPr/>
        </p:nvSpPr>
        <p:spPr>
          <a:xfrm>
            <a:off x="236499" y="6294725"/>
            <a:ext cx="1181638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8F91"/>
                </a:solidFill>
              </a:rPr>
              <a:t>Also observed in spin-coated films</a:t>
            </a:r>
            <a:r>
              <a:rPr lang="en-US" sz="2000" i="1" dirty="0">
                <a:solidFill>
                  <a:srgbClr val="328F91"/>
                </a:solidFill>
              </a:rPr>
              <a:t>.</a:t>
            </a:r>
            <a:r>
              <a:rPr lang="fr-FR" sz="2000" i="1" dirty="0">
                <a:solidFill>
                  <a:srgbClr val="328F91"/>
                </a:solidFill>
              </a:rPr>
              <a:t> </a:t>
            </a:r>
            <a:r>
              <a:rPr lang="fr-FR" sz="1400" u="sng" dirty="0" err="1">
                <a:solidFill>
                  <a:srgbClr val="328F91"/>
                </a:solidFill>
              </a:rPr>
              <a:t>Ref</a:t>
            </a:r>
            <a:r>
              <a:rPr lang="fr-FR" sz="1400" u="sng" dirty="0">
                <a:solidFill>
                  <a:srgbClr val="328F91"/>
                </a:solidFill>
              </a:rPr>
              <a:t>. :</a:t>
            </a:r>
            <a:r>
              <a:rPr lang="fr-FR" sz="1400" dirty="0">
                <a:solidFill>
                  <a:srgbClr val="328F91"/>
                </a:solidFill>
              </a:rPr>
              <a:t> D. T. Scholes </a:t>
            </a:r>
            <a:r>
              <a:rPr lang="fr-FR" sz="1400" i="1" dirty="0">
                <a:solidFill>
                  <a:srgbClr val="328F91"/>
                </a:solidFill>
              </a:rPr>
              <a:t>et al.</a:t>
            </a:r>
            <a:r>
              <a:rPr lang="fr-FR" sz="1400" dirty="0">
                <a:solidFill>
                  <a:srgbClr val="328F91"/>
                </a:solidFill>
              </a:rPr>
              <a:t>,</a:t>
            </a:r>
            <a:r>
              <a:rPr lang="fr-FR" sz="1400" i="1" dirty="0">
                <a:solidFill>
                  <a:srgbClr val="328F91"/>
                </a:solidFill>
              </a:rPr>
              <a:t> Adv. </a:t>
            </a:r>
            <a:r>
              <a:rPr lang="fr-FR" sz="1400" i="1" dirty="0" err="1">
                <a:solidFill>
                  <a:srgbClr val="328F91"/>
                </a:solidFill>
              </a:rPr>
              <a:t>Funct</a:t>
            </a:r>
            <a:r>
              <a:rPr lang="fr-FR" sz="1400" i="1" dirty="0">
                <a:solidFill>
                  <a:srgbClr val="328F91"/>
                </a:solidFill>
              </a:rPr>
              <a:t>. Mater.</a:t>
            </a:r>
            <a:r>
              <a:rPr lang="en-US" sz="1400" dirty="0">
                <a:solidFill>
                  <a:srgbClr val="328F91"/>
                </a:solidFill>
              </a:rPr>
              <a:t>, 27(44), </a:t>
            </a:r>
            <a:r>
              <a:rPr lang="fr-FR" sz="1400" dirty="0">
                <a:solidFill>
                  <a:srgbClr val="328F91"/>
                </a:solidFill>
              </a:rPr>
              <a:t>1702654</a:t>
            </a:r>
            <a:r>
              <a:rPr lang="en-US" sz="1400" dirty="0">
                <a:solidFill>
                  <a:srgbClr val="328F91"/>
                </a:solidFill>
              </a:rPr>
              <a:t> (2017)</a:t>
            </a:r>
            <a:r>
              <a:rPr lang="fr-FR" sz="1400" dirty="0">
                <a:solidFill>
                  <a:srgbClr val="328F91"/>
                </a:solidFill>
              </a:rPr>
              <a:t> </a:t>
            </a:r>
            <a:endParaRPr lang="fr-FR" sz="1400" dirty="0">
              <a:solidFill>
                <a:srgbClr val="C3181E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78147-FA4E-6952-0033-379C9BF4E61A}"/>
              </a:ext>
            </a:extLst>
          </p:cNvPr>
          <p:cNvSpPr txBox="1"/>
          <p:nvPr/>
        </p:nvSpPr>
        <p:spPr>
          <a:xfrm>
            <a:off x="9642612" y="1048943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Air</a:t>
            </a:r>
            <a:endParaRPr lang="en-US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5FCD1-8328-0858-FA73-47D2FF6E745F}"/>
              </a:ext>
            </a:extLst>
          </p:cNvPr>
          <p:cNvSpPr txBox="1"/>
          <p:nvPr/>
        </p:nvSpPr>
        <p:spPr>
          <a:xfrm>
            <a:off x="9845836" y="5706359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Water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305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0" grpId="0"/>
      <p:bldP spid="3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Electronic conductivity determination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9D8BE3AA-2A20-486B-C7CC-B1A18EDA5E8A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12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D9A5D6-0739-BA66-AA29-E8D69F152D23}"/>
              </a:ext>
            </a:extLst>
          </p:cNvPr>
          <p:cNvSpPr txBox="1"/>
          <p:nvPr/>
        </p:nvSpPr>
        <p:spPr>
          <a:xfrm>
            <a:off x="209550" y="828020"/>
            <a:ext cx="581187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● </a:t>
            </a:r>
            <a:r>
              <a:rPr lang="en-US" sz="2000" b="1" i="1" dirty="0">
                <a:solidFill>
                  <a:srgbClr val="C3181E"/>
                </a:solidFill>
              </a:rPr>
              <a:t>In situ </a:t>
            </a:r>
            <a:r>
              <a:rPr lang="en-US" sz="2000" dirty="0"/>
              <a:t>doping, directly at the </a:t>
            </a:r>
            <a:r>
              <a:rPr lang="en-US" sz="2000" b="1" dirty="0">
                <a:solidFill>
                  <a:srgbClr val="C3181E"/>
                </a:solidFill>
              </a:rPr>
              <a:t>air-water interface</a:t>
            </a:r>
          </a:p>
        </p:txBody>
      </p:sp>
      <p:pic>
        <p:nvPicPr>
          <p:cNvPr id="7" name="Image 6" descr="Une image contenant bassin, table, carré&#10;&#10;Description générée automatiquement">
            <a:extLst>
              <a:ext uri="{FF2B5EF4-FFF2-40B4-BE49-F238E27FC236}">
                <a16:creationId xmlns:a16="http://schemas.microsoft.com/office/drawing/2014/main" id="{5BA3199A-A755-FF5F-4B93-578A40B7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66" y="1581802"/>
            <a:ext cx="1671085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8C9857-35F7-9FD0-9EA6-EBDF0FC32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01" y="1555789"/>
            <a:ext cx="540354" cy="518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88D2B3-4054-CFF3-A074-B57BE829AF29}"/>
              </a:ext>
            </a:extLst>
          </p:cNvPr>
          <p:cNvSpPr txBox="1"/>
          <p:nvPr/>
        </p:nvSpPr>
        <p:spPr>
          <a:xfrm>
            <a:off x="1286791" y="1401148"/>
            <a:ext cx="19698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P3HT + 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5EBAE2-CA21-C6DF-5E66-429381430BF6}"/>
              </a:ext>
            </a:extLst>
          </p:cNvPr>
          <p:cNvSpPr txBox="1"/>
          <p:nvPr/>
        </p:nvSpPr>
        <p:spPr>
          <a:xfrm>
            <a:off x="6021421" y="823646"/>
            <a:ext cx="581187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● </a:t>
            </a:r>
            <a:r>
              <a:rPr lang="en-US" sz="2000" b="1" i="1" dirty="0">
                <a:solidFill>
                  <a:srgbClr val="C3181E"/>
                </a:solidFill>
              </a:rPr>
              <a:t>Ex situ </a:t>
            </a:r>
            <a:r>
              <a:rPr lang="en-US" sz="2000" dirty="0"/>
              <a:t>doping, </a:t>
            </a:r>
            <a:r>
              <a:rPr lang="en-US" sz="2000" b="1" dirty="0">
                <a:solidFill>
                  <a:srgbClr val="C3181E"/>
                </a:solidFill>
              </a:rPr>
              <a:t>after </a:t>
            </a:r>
            <a:r>
              <a:rPr lang="en-US" sz="2000" dirty="0"/>
              <a:t>the film </a:t>
            </a:r>
            <a:r>
              <a:rPr lang="en-US" sz="2000" b="1" dirty="0">
                <a:solidFill>
                  <a:srgbClr val="C3181E"/>
                </a:solidFill>
              </a:rPr>
              <a:t>transfer</a:t>
            </a:r>
          </a:p>
        </p:txBody>
      </p:sp>
      <p:pic>
        <p:nvPicPr>
          <p:cNvPr id="11" name="Image 10" descr="Une image contenant bassin, table, carré&#10;&#10;Description générée automatiquement">
            <a:extLst>
              <a:ext uri="{FF2B5EF4-FFF2-40B4-BE49-F238E27FC236}">
                <a16:creationId xmlns:a16="http://schemas.microsoft.com/office/drawing/2014/main" id="{14027787-EA6F-495E-0BC9-54444B03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92" y="1581802"/>
            <a:ext cx="1671085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6B4D16-3CC2-C337-0904-EAC748B12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5349" y="1425195"/>
            <a:ext cx="540354" cy="518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E448B3C-8906-5682-D033-95422A6DB7CF}"/>
              </a:ext>
            </a:extLst>
          </p:cNvPr>
          <p:cNvSpPr txBox="1"/>
          <p:nvPr/>
        </p:nvSpPr>
        <p:spPr>
          <a:xfrm>
            <a:off x="10135703" y="1296946"/>
            <a:ext cx="19698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P3HT</a:t>
            </a:r>
          </a:p>
        </p:txBody>
      </p:sp>
      <p:pic>
        <p:nvPicPr>
          <p:cNvPr id="14" name="Image 1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568BC3E5-C62F-0FCE-77B3-3FF44543A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40" y="3239815"/>
            <a:ext cx="2775194" cy="1206606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3DD09F8D-6D13-2E86-E3B5-A1851417FBC8}"/>
              </a:ext>
            </a:extLst>
          </p:cNvPr>
          <p:cNvSpPr/>
          <p:nvPr/>
        </p:nvSpPr>
        <p:spPr>
          <a:xfrm>
            <a:off x="11119237" y="5303495"/>
            <a:ext cx="633384" cy="516029"/>
          </a:xfrm>
          <a:prstGeom prst="arc">
            <a:avLst>
              <a:gd name="adj1" fmla="val 10866023"/>
              <a:gd name="adj2" fmla="val 215003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55CF01-51D2-4883-66DC-2EF284B0E82D}"/>
              </a:ext>
            </a:extLst>
          </p:cNvPr>
          <p:cNvSpPr/>
          <p:nvPr/>
        </p:nvSpPr>
        <p:spPr>
          <a:xfrm>
            <a:off x="11204721" y="4983730"/>
            <a:ext cx="462413" cy="835794"/>
          </a:xfrm>
          <a:prstGeom prst="rect">
            <a:avLst/>
          </a:prstGeom>
          <a:solidFill>
            <a:srgbClr val="C318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onnées stockées 16">
            <a:extLst>
              <a:ext uri="{FF2B5EF4-FFF2-40B4-BE49-F238E27FC236}">
                <a16:creationId xmlns:a16="http://schemas.microsoft.com/office/drawing/2014/main" id="{EB3FD077-81B8-68CF-B4C1-E6EB1CF6F0DF}"/>
              </a:ext>
            </a:extLst>
          </p:cNvPr>
          <p:cNvSpPr/>
          <p:nvPr/>
        </p:nvSpPr>
        <p:spPr>
          <a:xfrm rot="16200000">
            <a:off x="11125909" y="5987910"/>
            <a:ext cx="622823" cy="633383"/>
          </a:xfrm>
          <a:prstGeom prst="flowChartOnlineStorag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239A2C9-76E1-9CB5-2FFD-FA3BBFED9AE7}"/>
              </a:ext>
            </a:extLst>
          </p:cNvPr>
          <p:cNvSpPr/>
          <p:nvPr/>
        </p:nvSpPr>
        <p:spPr>
          <a:xfrm>
            <a:off x="11119237" y="5948300"/>
            <a:ext cx="633383" cy="16549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1F9CE475-942D-E87F-0A4B-9A4531BB465F}"/>
              </a:ext>
            </a:extLst>
          </p:cNvPr>
          <p:cNvSpPr/>
          <p:nvPr/>
        </p:nvSpPr>
        <p:spPr>
          <a:xfrm>
            <a:off x="11350762" y="5765160"/>
            <a:ext cx="170329" cy="311621"/>
          </a:xfrm>
          <a:prstGeom prst="downArrow">
            <a:avLst/>
          </a:prstGeom>
          <a:solidFill>
            <a:srgbClr val="E7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Données stockées 19">
            <a:extLst>
              <a:ext uri="{FF2B5EF4-FFF2-40B4-BE49-F238E27FC236}">
                <a16:creationId xmlns:a16="http://schemas.microsoft.com/office/drawing/2014/main" id="{543FBDB5-574B-462A-6E61-DEEB53F2682C}"/>
              </a:ext>
            </a:extLst>
          </p:cNvPr>
          <p:cNvSpPr/>
          <p:nvPr/>
        </p:nvSpPr>
        <p:spPr>
          <a:xfrm rot="16200000">
            <a:off x="10863791" y="5754665"/>
            <a:ext cx="1144277" cy="633383"/>
          </a:xfrm>
          <a:prstGeom prst="flowChartOnlineStorag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67A92915-67B2-BBDB-1386-B72B73F2E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63" y="3197081"/>
            <a:ext cx="2775194" cy="12066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1E09A4F-5768-75F0-B584-A2436D342D8F}"/>
              </a:ext>
            </a:extLst>
          </p:cNvPr>
          <p:cNvSpPr txBox="1"/>
          <p:nvPr/>
        </p:nvSpPr>
        <p:spPr>
          <a:xfrm>
            <a:off x="151681" y="3396090"/>
            <a:ext cx="3160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Inverted Langmuir-Schaeffer technique</a:t>
            </a:r>
          </a:p>
          <a:p>
            <a:r>
              <a:rPr lang="en-US" sz="2000" dirty="0"/>
              <a:t>at 5 </a:t>
            </a:r>
            <a:r>
              <a:rPr lang="en-US" sz="2000" dirty="0" err="1"/>
              <a:t>mN</a:t>
            </a:r>
            <a:r>
              <a:rPr lang="en-US" sz="2000" dirty="0"/>
              <a:t>/m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46B089-6632-F6A7-8367-019CFCFA4519}"/>
              </a:ext>
            </a:extLst>
          </p:cNvPr>
          <p:cNvSpPr txBox="1"/>
          <p:nvPr/>
        </p:nvSpPr>
        <p:spPr>
          <a:xfrm>
            <a:off x="5994498" y="3323522"/>
            <a:ext cx="2775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Inverted Langmuir-Schaeffer technique</a:t>
            </a:r>
          </a:p>
          <a:p>
            <a:r>
              <a:rPr lang="fr-FR" sz="2000" dirty="0"/>
              <a:t>at 5 mN/m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1B9F4B-8446-45E2-7999-34458622FFBE}"/>
              </a:ext>
            </a:extLst>
          </p:cNvPr>
          <p:cNvSpPr txBox="1"/>
          <p:nvPr/>
        </p:nvSpPr>
        <p:spPr>
          <a:xfrm>
            <a:off x="8049368" y="5253717"/>
            <a:ext cx="27751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Ex situ </a:t>
            </a:r>
            <a:r>
              <a:rPr lang="en-US" sz="2000" b="1" dirty="0"/>
              <a:t>doping</a:t>
            </a:r>
          </a:p>
          <a:p>
            <a:pPr algn="ctr"/>
            <a:r>
              <a:rPr lang="en-US" sz="2000" dirty="0"/>
              <a:t>Dipping 15min in F</a:t>
            </a:r>
            <a:r>
              <a:rPr lang="en-US" sz="2000" baseline="-25000" dirty="0"/>
              <a:t>4</a:t>
            </a:r>
            <a:r>
              <a:rPr lang="en-US" sz="2000" dirty="0"/>
              <a:t>TCNQ solution</a:t>
            </a:r>
          </a:p>
          <a:p>
            <a:pPr algn="ctr"/>
            <a:r>
              <a:rPr lang="en-US" sz="2000" dirty="0"/>
              <a:t>0,1g/L or 0,36mM</a:t>
            </a:r>
          </a:p>
          <a:p>
            <a:pPr algn="ctr"/>
            <a:r>
              <a:rPr lang="en-US" sz="2000" dirty="0"/>
              <a:t>(solvent : acetonitrile)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302FE46-2CEB-D7E9-4B56-654BBB9FB90C}"/>
              </a:ext>
            </a:extLst>
          </p:cNvPr>
          <p:cNvCxnSpPr>
            <a:cxnSpLocks/>
          </p:cNvCxnSpPr>
          <p:nvPr/>
        </p:nvCxnSpPr>
        <p:spPr>
          <a:xfrm>
            <a:off x="5877179" y="942975"/>
            <a:ext cx="0" cy="4761273"/>
          </a:xfrm>
          <a:prstGeom prst="line">
            <a:avLst/>
          </a:prstGeom>
          <a:ln w="38100">
            <a:solidFill>
              <a:srgbClr val="328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A096EF9B-F53C-6F59-0C7B-7BD83B5E2F74}"/>
              </a:ext>
            </a:extLst>
          </p:cNvPr>
          <p:cNvSpPr txBox="1"/>
          <p:nvPr/>
        </p:nvSpPr>
        <p:spPr>
          <a:xfrm>
            <a:off x="151681" y="5718799"/>
            <a:ext cx="675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</a:t>
            </a:r>
            <a:r>
              <a:rPr lang="en-US" sz="2000" b="1" baseline="-25000" dirty="0">
                <a:latin typeface="Wingdings" panose="05000000000000000000" pitchFamily="2" charset="2"/>
              </a:rPr>
              <a:t>o</a:t>
            </a:r>
            <a:r>
              <a:rPr lang="fr-FR" sz="2000" dirty="0"/>
              <a:t> </a:t>
            </a:r>
            <a:r>
              <a:rPr lang="en-US" sz="2000" dirty="0"/>
              <a:t>measurement and </a:t>
            </a:r>
            <a:r>
              <a:rPr lang="en-US" sz="2000" b="1" dirty="0">
                <a:solidFill>
                  <a:srgbClr val="C3181E"/>
                </a:solidFill>
              </a:rPr>
              <a:t>electronic conductivity </a:t>
            </a:r>
            <a:r>
              <a:rPr lang="en-US" sz="2000" dirty="0"/>
              <a:t>determination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722711C-3989-6E30-80B7-BB7A112A805B}"/>
              </a:ext>
            </a:extLst>
          </p:cNvPr>
          <p:cNvCxnSpPr/>
          <p:nvPr/>
        </p:nvCxnSpPr>
        <p:spPr>
          <a:xfrm>
            <a:off x="3657600" y="2696547"/>
            <a:ext cx="0" cy="970384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CF95D7-DFF6-D3B6-25F5-AD6BB0812FA4}"/>
              </a:ext>
            </a:extLst>
          </p:cNvPr>
          <p:cNvCxnSpPr/>
          <p:nvPr/>
        </p:nvCxnSpPr>
        <p:spPr>
          <a:xfrm>
            <a:off x="9464351" y="2583274"/>
            <a:ext cx="0" cy="970384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F1CAEA1-8740-B11B-0D11-FE5137A8F986}"/>
              </a:ext>
            </a:extLst>
          </p:cNvPr>
          <p:cNvCxnSpPr/>
          <p:nvPr/>
        </p:nvCxnSpPr>
        <p:spPr>
          <a:xfrm>
            <a:off x="3657600" y="4658362"/>
            <a:ext cx="0" cy="970384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835A16E-C48F-C394-BF15-549B509C3027}"/>
              </a:ext>
            </a:extLst>
          </p:cNvPr>
          <p:cNvCxnSpPr>
            <a:cxnSpLocks/>
          </p:cNvCxnSpPr>
          <p:nvPr/>
        </p:nvCxnSpPr>
        <p:spPr>
          <a:xfrm>
            <a:off x="9476792" y="4528833"/>
            <a:ext cx="0" cy="724884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4477578-57AF-4163-7176-400015D89A6C}"/>
              </a:ext>
            </a:extLst>
          </p:cNvPr>
          <p:cNvCxnSpPr>
            <a:cxnSpLocks/>
          </p:cNvCxnSpPr>
          <p:nvPr/>
        </p:nvCxnSpPr>
        <p:spPr>
          <a:xfrm flipH="1">
            <a:off x="6783355" y="5948300"/>
            <a:ext cx="1686037" cy="0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Electronic conductivity determination</a:t>
            </a:r>
            <a:endParaRPr lang="fr-FR" sz="2400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706D8C6-9B6E-E5A5-8AF4-2E99A9F078F5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13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110A573-8E13-2493-8919-7330D066D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88293"/>
              </p:ext>
            </p:extLst>
          </p:nvPr>
        </p:nvGraphicFramePr>
        <p:xfrm>
          <a:off x="-276808" y="1721040"/>
          <a:ext cx="6735056" cy="520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6808" y="1721040"/>
                        <a:ext cx="6735056" cy="520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EA8764C-8B3F-6ED5-C022-632938266320}"/>
              </a:ext>
            </a:extLst>
          </p:cNvPr>
          <p:cNvSpPr txBox="1"/>
          <p:nvPr/>
        </p:nvSpPr>
        <p:spPr>
          <a:xfrm>
            <a:off x="311522" y="1166945"/>
            <a:ext cx="3778791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Effect of </a:t>
            </a:r>
            <a:r>
              <a:rPr lang="en-US" sz="2000" b="1" dirty="0">
                <a:solidFill>
                  <a:srgbClr val="328F91"/>
                </a:solidFill>
              </a:rPr>
              <a:t>F</a:t>
            </a:r>
            <a:r>
              <a:rPr lang="en-US" sz="2000" b="1" baseline="-25000" dirty="0">
                <a:solidFill>
                  <a:srgbClr val="328F91"/>
                </a:solidFill>
              </a:rPr>
              <a:t>4</a:t>
            </a:r>
            <a:r>
              <a:rPr lang="en-US" sz="2000" b="1" dirty="0">
                <a:solidFill>
                  <a:srgbClr val="328F91"/>
                </a:solidFill>
              </a:rPr>
              <a:t>TCNQ amount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328F91"/>
                </a:solidFill>
              </a:rPr>
              <a:t>In situ </a:t>
            </a:r>
            <a:r>
              <a:rPr lang="en-US" sz="2000" dirty="0"/>
              <a:t>doping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40F9E5-8EFD-2F37-533F-8244D766B621}"/>
              </a:ext>
            </a:extLst>
          </p:cNvPr>
          <p:cNvSpPr txBox="1"/>
          <p:nvPr/>
        </p:nvSpPr>
        <p:spPr>
          <a:xfrm>
            <a:off x="311521" y="5370625"/>
            <a:ext cx="6146727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C3181E"/>
                </a:solidFill>
              </a:rPr>
              <a:t>Optimum </a:t>
            </a:r>
            <a:r>
              <a:rPr lang="en-US" sz="2000" dirty="0"/>
              <a:t>F</a:t>
            </a:r>
            <a:r>
              <a:rPr lang="en-US" sz="2000" baseline="-25000" dirty="0"/>
              <a:t>4</a:t>
            </a:r>
            <a:r>
              <a:rPr lang="en-US" sz="2000" dirty="0"/>
              <a:t>TCNQ amount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fr-FR" sz="2000" dirty="0"/>
              <a:t>F</a:t>
            </a:r>
            <a:r>
              <a:rPr lang="fr-FR" sz="2000" baseline="-25000" dirty="0"/>
              <a:t>4</a:t>
            </a:r>
            <a:r>
              <a:rPr lang="fr-FR" sz="2000" dirty="0"/>
              <a:t>TCNQ34%</a:t>
            </a:r>
            <a:r>
              <a:rPr lang="fr-FR" sz="2000" baseline="-25000" dirty="0"/>
              <a:t>mol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Tunable </a:t>
            </a:r>
            <a:r>
              <a:rPr lang="en-US" sz="2000" dirty="0"/>
              <a:t>electronic conductivity</a:t>
            </a:r>
            <a:endParaRPr lang="en-US" sz="2000" b="1" baseline="-25000" dirty="0">
              <a:solidFill>
                <a:srgbClr val="C3181E"/>
              </a:solidFill>
            </a:endParaRP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869B964E-0F59-5041-9AB1-5DA108121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521860"/>
              </p:ext>
            </p:extLst>
          </p:nvPr>
        </p:nvGraphicFramePr>
        <p:xfrm>
          <a:off x="6167120" y="1606613"/>
          <a:ext cx="7034530" cy="543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7120" y="1606613"/>
                        <a:ext cx="7034530" cy="5435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F2D46355-CAC4-38A1-7304-35B36FF1506C}"/>
              </a:ext>
            </a:extLst>
          </p:cNvPr>
          <p:cNvSpPr txBox="1"/>
          <p:nvPr/>
        </p:nvSpPr>
        <p:spPr>
          <a:xfrm>
            <a:off x="7180346" y="5370625"/>
            <a:ext cx="341145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sz="2000" dirty="0"/>
              <a:t> Electronic conductivity of the </a:t>
            </a:r>
            <a:r>
              <a:rPr lang="en-US" sz="2000" b="1" dirty="0">
                <a:solidFill>
                  <a:srgbClr val="C3181E"/>
                </a:solidFill>
              </a:rPr>
              <a:t>same order of magnitude</a:t>
            </a:r>
            <a:endParaRPr lang="en-US" sz="2000" i="1" baseline="-25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0ABF92-BCBC-BA1D-536D-CC61911E6155}"/>
              </a:ext>
            </a:extLst>
          </p:cNvPr>
          <p:cNvSpPr txBox="1"/>
          <p:nvPr/>
        </p:nvSpPr>
        <p:spPr>
          <a:xfrm>
            <a:off x="131931" y="782497"/>
            <a:ext cx="4792494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P3HT+F</a:t>
            </a:r>
            <a:r>
              <a:rPr lang="en-US" sz="2000" b="1" baseline="-25000" dirty="0"/>
              <a:t>4</a:t>
            </a:r>
            <a:r>
              <a:rPr lang="en-US" sz="2000" b="1" dirty="0"/>
              <a:t>TCNQ </a:t>
            </a:r>
            <a:r>
              <a:rPr lang="en-US" sz="2000" dirty="0"/>
              <a:t>at</a:t>
            </a:r>
            <a:r>
              <a:rPr lang="en-US" sz="2000" b="1" dirty="0"/>
              <a:t> </a:t>
            </a:r>
            <a:r>
              <a:rPr lang="en-US" sz="2000" dirty="0"/>
              <a:t>5mN/m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054719-648C-5CFA-CEA2-21FFF376452E}"/>
              </a:ext>
            </a:extLst>
          </p:cNvPr>
          <p:cNvSpPr txBox="1"/>
          <p:nvPr/>
        </p:nvSpPr>
        <p:spPr>
          <a:xfrm>
            <a:off x="7408349" y="1353467"/>
            <a:ext cx="384437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>
                <a:solidFill>
                  <a:srgbClr val="328F91"/>
                </a:solidFill>
              </a:rPr>
              <a:t>in situ </a:t>
            </a:r>
            <a:r>
              <a:rPr lang="fr-FR" sz="2000" i="1" dirty="0"/>
              <a:t>vs</a:t>
            </a:r>
            <a:r>
              <a:rPr lang="fr-FR" sz="2000" b="1" dirty="0">
                <a:solidFill>
                  <a:srgbClr val="328F91"/>
                </a:solidFill>
              </a:rPr>
              <a:t> </a:t>
            </a:r>
            <a:r>
              <a:rPr lang="fr-FR" sz="2000" b="1" i="1" dirty="0">
                <a:solidFill>
                  <a:srgbClr val="328F91"/>
                </a:solidFill>
              </a:rPr>
              <a:t>ex situ </a:t>
            </a:r>
            <a:r>
              <a:rPr lang="fr-FR" sz="2000" dirty="0"/>
              <a:t>doping</a:t>
            </a:r>
          </a:p>
        </p:txBody>
      </p:sp>
    </p:spTree>
    <p:extLst>
      <p:ext uri="{BB962C8B-B14F-4D97-AF65-F5344CB8AC3E}">
        <p14:creationId xmlns:p14="http://schemas.microsoft.com/office/powerpoint/2010/main" val="22974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2A2C45B0-746A-8A27-6DAD-8ECAADFAA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51925"/>
              </p:ext>
            </p:extLst>
          </p:nvPr>
        </p:nvGraphicFramePr>
        <p:xfrm>
          <a:off x="6725773" y="1721717"/>
          <a:ext cx="5890634" cy="455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5773" y="1721717"/>
                        <a:ext cx="5890634" cy="4551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3181E"/>
                </a:solidFill>
                <a:latin typeface="+mn-lt"/>
              </a:rPr>
              <a:t>Conclusions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87E3AC-7132-906F-E1DD-7D139C2A57BD}"/>
              </a:ext>
            </a:extLst>
          </p:cNvPr>
          <p:cNvSpPr txBox="1"/>
          <p:nvPr/>
        </p:nvSpPr>
        <p:spPr>
          <a:xfrm>
            <a:off x="209550" y="1041969"/>
            <a:ext cx="1198245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●  </a:t>
            </a:r>
            <a:r>
              <a:rPr lang="en-US" sz="2000" b="1" dirty="0"/>
              <a:t>P3HT </a:t>
            </a:r>
            <a:r>
              <a:rPr lang="en-US" sz="2000" dirty="0"/>
              <a:t>film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328F91"/>
                </a:solidFill>
              </a:rPr>
              <a:t>organized at the air-water interface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328F91"/>
                </a:solidFill>
              </a:rPr>
              <a:t>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Bilayer</a:t>
            </a:r>
            <a:r>
              <a:rPr lang="en-US" sz="2000" b="1" dirty="0"/>
              <a:t> </a:t>
            </a:r>
            <a:r>
              <a:rPr lang="en-US" sz="2000" dirty="0"/>
              <a:t>with </a:t>
            </a:r>
            <a:r>
              <a:rPr lang="en-US" sz="2000" b="1" i="1" dirty="0">
                <a:solidFill>
                  <a:srgbClr val="C3181E"/>
                </a:solidFill>
              </a:rPr>
              <a:t>edge-on</a:t>
            </a:r>
            <a:r>
              <a:rPr lang="en-US" sz="2000" i="1" dirty="0"/>
              <a:t> </a:t>
            </a:r>
            <a:r>
              <a:rPr lang="en-US" sz="2000" dirty="0"/>
              <a:t>orientation</a:t>
            </a:r>
            <a:r>
              <a:rPr lang="en-US" sz="2000" i="1" dirty="0"/>
              <a:t>, </a:t>
            </a:r>
            <a:r>
              <a:rPr lang="en-US" sz="2000" b="1" dirty="0">
                <a:solidFill>
                  <a:srgbClr val="C3181E"/>
                </a:solidFill>
              </a:rPr>
              <a:t>rectangular non-centered lattice</a:t>
            </a:r>
            <a:endParaRPr lang="en-US" sz="2000" dirty="0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706D8C6-9B6E-E5A5-8AF4-2E99A9F078F5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14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CA0573-29C5-1BE6-4026-A4DF4CBFB56B}"/>
              </a:ext>
            </a:extLst>
          </p:cNvPr>
          <p:cNvSpPr txBox="1"/>
          <p:nvPr/>
        </p:nvSpPr>
        <p:spPr>
          <a:xfrm>
            <a:off x="209550" y="2106251"/>
            <a:ext cx="8059126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●  </a:t>
            </a:r>
            <a:r>
              <a:rPr lang="en-US" sz="2000" b="1" i="1" dirty="0">
                <a:solidFill>
                  <a:srgbClr val="328F91"/>
                </a:solidFill>
              </a:rPr>
              <a:t>In situ </a:t>
            </a:r>
            <a:r>
              <a:rPr lang="en-US" sz="2000" b="1" dirty="0">
                <a:solidFill>
                  <a:srgbClr val="328F91"/>
                </a:solidFill>
              </a:rPr>
              <a:t>doping </a:t>
            </a:r>
            <a:r>
              <a:rPr lang="en-US" sz="2000" dirty="0"/>
              <a:t>with</a:t>
            </a:r>
            <a:r>
              <a:rPr lang="en-US" sz="2000" b="1" dirty="0"/>
              <a:t> F</a:t>
            </a:r>
            <a:r>
              <a:rPr lang="en-US" sz="2000" b="1" baseline="-25000" dirty="0"/>
              <a:t>4</a:t>
            </a:r>
            <a:r>
              <a:rPr lang="en-US" sz="2000" b="1" dirty="0"/>
              <a:t>TCNQ 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Slight </a:t>
            </a:r>
            <a:r>
              <a:rPr lang="en-US" sz="2000" b="1" dirty="0">
                <a:solidFill>
                  <a:srgbClr val="C3181E"/>
                </a:solidFill>
              </a:rPr>
              <a:t>lattice contraction </a:t>
            </a:r>
            <a:r>
              <a:rPr lang="fr-FR" sz="2000" b="1" dirty="0">
                <a:solidFill>
                  <a:srgbClr val="C3181E"/>
                </a:solidFill>
              </a:rPr>
              <a:t>contraction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sz="2000" dirty="0"/>
              <a:t> Film</a:t>
            </a:r>
            <a:r>
              <a:rPr lang="en-US" sz="2000" b="1" dirty="0">
                <a:solidFill>
                  <a:srgbClr val="C3181E"/>
                </a:solidFill>
              </a:rPr>
              <a:t> slightly thicker 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Insertion</a:t>
            </a:r>
            <a:r>
              <a:rPr lang="en-US" sz="2000" dirty="0"/>
              <a:t> of </a:t>
            </a: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between the two layers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3ED6D28-1B09-D759-C91E-636A9C6FA5D8}"/>
              </a:ext>
            </a:extLst>
          </p:cNvPr>
          <p:cNvSpPr txBox="1"/>
          <p:nvPr/>
        </p:nvSpPr>
        <p:spPr>
          <a:xfrm>
            <a:off x="209549" y="4093863"/>
            <a:ext cx="11020425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●  </a:t>
            </a:r>
            <a:r>
              <a:rPr lang="en-US" sz="2000" b="1" dirty="0">
                <a:solidFill>
                  <a:srgbClr val="328F91"/>
                </a:solidFill>
              </a:rPr>
              <a:t>Control </a:t>
            </a:r>
            <a:r>
              <a:rPr lang="en-US" sz="2000" dirty="0"/>
              <a:t>of </a:t>
            </a: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  <a:r>
              <a:rPr lang="en-US" sz="2000" dirty="0"/>
              <a:t> amount in </a:t>
            </a:r>
            <a:r>
              <a:rPr lang="en-US" sz="2000" b="1" dirty="0"/>
              <a:t>P3HT </a:t>
            </a:r>
            <a:r>
              <a:rPr lang="en-US" sz="2000" dirty="0"/>
              <a:t>film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Tunable </a:t>
            </a:r>
            <a:r>
              <a:rPr lang="en-US" sz="2000" dirty="0"/>
              <a:t>electronic conductivity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 dirty="0"/>
              <a:t>Electronic conductivity of the </a:t>
            </a:r>
            <a:r>
              <a:rPr lang="en-US" sz="2000" b="1" dirty="0">
                <a:solidFill>
                  <a:srgbClr val="C3181E"/>
                </a:solidFill>
              </a:rPr>
              <a:t>same order of magnitude </a:t>
            </a:r>
            <a:r>
              <a:rPr lang="en-US" sz="2000" dirty="0"/>
              <a:t>between </a:t>
            </a:r>
            <a:r>
              <a:rPr lang="en-US" sz="2000" b="1" i="1" dirty="0">
                <a:solidFill>
                  <a:srgbClr val="C3181E"/>
                </a:solidFill>
              </a:rPr>
              <a:t>in situ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C3181E"/>
                </a:solidFill>
              </a:rPr>
              <a:t>ex situ </a:t>
            </a:r>
            <a:r>
              <a:rPr lang="en-US" sz="2000" b="1" dirty="0">
                <a:solidFill>
                  <a:srgbClr val="C3181E"/>
                </a:solidFill>
              </a:rPr>
              <a:t>doping</a:t>
            </a:r>
            <a:endParaRPr lang="fr-FR" sz="2000" b="1" i="1" dirty="0">
              <a:solidFill>
                <a:srgbClr val="C3181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A3F8A0-F4A0-C313-2EE2-142F2F07A424}"/>
              </a:ext>
            </a:extLst>
          </p:cNvPr>
          <p:cNvSpPr txBox="1"/>
          <p:nvPr/>
        </p:nvSpPr>
        <p:spPr>
          <a:xfrm>
            <a:off x="209548" y="5950123"/>
            <a:ext cx="11020425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●  </a:t>
            </a:r>
            <a:r>
              <a:rPr lang="en-US" sz="2000" b="1" dirty="0">
                <a:solidFill>
                  <a:srgbClr val="328F91"/>
                </a:solidFill>
              </a:rPr>
              <a:t>Perspectives </a:t>
            </a:r>
            <a:r>
              <a:rPr lang="en-US" sz="2000" dirty="0"/>
              <a:t>: Study the </a:t>
            </a:r>
            <a:r>
              <a:rPr lang="en-US" sz="2000" b="1" dirty="0"/>
              <a:t>P3HT</a:t>
            </a:r>
            <a:r>
              <a:rPr lang="en-US" sz="2000" dirty="0"/>
              <a:t> film </a:t>
            </a:r>
            <a:r>
              <a:rPr lang="en-US" sz="2000" b="1" dirty="0">
                <a:solidFill>
                  <a:srgbClr val="328F91"/>
                </a:solidFill>
              </a:rPr>
              <a:t>structure</a:t>
            </a:r>
            <a:r>
              <a:rPr lang="en-US" sz="2000" dirty="0"/>
              <a:t> after </a:t>
            </a:r>
            <a:r>
              <a:rPr lang="en-US" sz="2000" b="1" i="1" dirty="0">
                <a:solidFill>
                  <a:srgbClr val="328F91"/>
                </a:solidFill>
              </a:rPr>
              <a:t>ex situ </a:t>
            </a:r>
            <a:r>
              <a:rPr lang="en-US" sz="2000" b="1" dirty="0">
                <a:solidFill>
                  <a:srgbClr val="328F91"/>
                </a:solidFill>
              </a:rPr>
              <a:t>doping</a:t>
            </a:r>
            <a:r>
              <a:rPr lang="en-US" sz="2000" dirty="0"/>
              <a:t> with </a:t>
            </a: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  <a:endParaRPr lang="en-US" sz="2000" b="1" i="1" dirty="0">
              <a:solidFill>
                <a:srgbClr val="32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D0EB6BE-33DE-DBE2-13E9-809781BF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E67B-D626-4126-808C-922323556DBB}" type="slidenum">
              <a:rPr lang="fr-FR" smtClean="0"/>
              <a:t>15</a:t>
            </a:fld>
            <a:endParaRPr lang="fr-FR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32EF164A-7591-1CA7-6813-318B89CB35CE}"/>
              </a:ext>
            </a:extLst>
          </p:cNvPr>
          <p:cNvSpPr txBox="1"/>
          <p:nvPr/>
        </p:nvSpPr>
        <p:spPr>
          <a:xfrm>
            <a:off x="2569529" y="3269815"/>
            <a:ext cx="705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3181E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6BC786-4FEC-076F-114D-6C33970F6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09" r="20843"/>
          <a:stretch/>
        </p:blipFill>
        <p:spPr>
          <a:xfrm>
            <a:off x="0" y="1"/>
            <a:ext cx="12191999" cy="21420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02E736-1AE9-DF7B-A2D1-5C16DDE8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10" y="0"/>
            <a:ext cx="8151779" cy="21420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4394B87-160D-0D5D-3B8D-D7DF86218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8"/>
          <a:stretch/>
        </p:blipFill>
        <p:spPr>
          <a:xfrm>
            <a:off x="6501516" y="5301883"/>
            <a:ext cx="1873232" cy="14195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C67F43-B1E6-46C2-8D70-5777DCC1D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9109"/>
          <a:stretch/>
        </p:blipFill>
        <p:spPr>
          <a:xfrm>
            <a:off x="8955221" y="5382031"/>
            <a:ext cx="2639668" cy="13457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BAF11336-3A16-FEB5-E982-5A82DF197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8574" r="7858" b="14109"/>
          <a:stretch/>
        </p:blipFill>
        <p:spPr>
          <a:xfrm>
            <a:off x="381000" y="5557377"/>
            <a:ext cx="2878886" cy="108950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8E9E6A-DF0D-DC74-CFA1-333AD7936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41" y="5578446"/>
            <a:ext cx="2566576" cy="95570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E8F9601-A2AA-8220-CC4B-D21B8DAC9111}"/>
              </a:ext>
            </a:extLst>
          </p:cNvPr>
          <p:cNvSpPr txBox="1"/>
          <p:nvPr/>
        </p:nvSpPr>
        <p:spPr>
          <a:xfrm>
            <a:off x="0" y="409347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cs typeface="Arial" panose="020B0604020202020204" pitchFamily="34" charset="0"/>
              </a:rPr>
              <a:t>Presented by </a:t>
            </a:r>
            <a:r>
              <a:rPr lang="fr-FR" b="1" dirty="0">
                <a:cs typeface="Arial" panose="020B0604020202020204" pitchFamily="34" charset="0"/>
              </a:rPr>
              <a:t>: Hugo Fernandez</a:t>
            </a:r>
            <a:endParaRPr lang="en-US" sz="1800" dirty="0"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cs typeface="Arial" panose="020B0604020202020204" pitchFamily="34" charset="0"/>
              </a:rPr>
              <a:t>Supervised by : Pr. Sophie Cantin, Dr. Alae El Haitami, Dr. Philippe Fontaine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>
            <a:extLst>
              <a:ext uri="{FF2B5EF4-FFF2-40B4-BE49-F238E27FC236}">
                <a16:creationId xmlns:a16="http://schemas.microsoft.com/office/drawing/2014/main" id="{A88FFA35-06BE-9E96-9386-64C1EC6CEB86}"/>
              </a:ext>
            </a:extLst>
          </p:cNvPr>
          <p:cNvSpPr txBox="1">
            <a:spLocks/>
          </p:cNvSpPr>
          <p:nvPr/>
        </p:nvSpPr>
        <p:spPr>
          <a:xfrm>
            <a:off x="2095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3181E"/>
                </a:solidFill>
                <a:latin typeface="+mn-lt"/>
              </a:rPr>
              <a:t>Protocol : </a:t>
            </a:r>
            <a:r>
              <a:rPr lang="en-US" sz="2400" b="1" dirty="0">
                <a:solidFill>
                  <a:srgbClr val="C3181E"/>
                </a:solidFill>
                <a:latin typeface="+mn-lt"/>
              </a:rPr>
              <a:t>electronic conductivity determination</a:t>
            </a:r>
            <a:endParaRPr lang="fr-FR" sz="2400" b="1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64124A-AE82-C145-621A-25FE50D49A50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bonus / 15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989B2C-1017-5246-52A7-B0C47B6A5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34127" r="26786" b="29384"/>
          <a:stretch/>
        </p:blipFill>
        <p:spPr>
          <a:xfrm>
            <a:off x="357937" y="1483958"/>
            <a:ext cx="6238872" cy="2124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2788F-A166-32E0-CFE7-4EB7AFE9173D}"/>
              </a:ext>
            </a:extLst>
          </p:cNvPr>
          <p:cNvSpPr/>
          <p:nvPr/>
        </p:nvSpPr>
        <p:spPr>
          <a:xfrm>
            <a:off x="3467645" y="2401462"/>
            <a:ext cx="404560" cy="348058"/>
          </a:xfrm>
          <a:prstGeom prst="rect">
            <a:avLst/>
          </a:prstGeom>
          <a:noFill/>
          <a:ln w="38100">
            <a:solidFill>
              <a:srgbClr val="328F9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C057B7-8432-264A-5B88-2780AAB0DC33}"/>
              </a:ext>
            </a:extLst>
          </p:cNvPr>
          <p:cNvSpPr txBox="1"/>
          <p:nvPr/>
        </p:nvSpPr>
        <p:spPr>
          <a:xfrm>
            <a:off x="2245464" y="1635145"/>
            <a:ext cx="2903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rgbClr val="328F91"/>
                </a:solidFill>
                <a:latin typeface="Wingdings" panose="05000000000000000000" pitchFamily="2" charset="2"/>
              </a:rPr>
              <a:t>o</a:t>
            </a:r>
            <a:r>
              <a:rPr lang="en-US" sz="2000" dirty="0"/>
              <a:t> : 5 x 5 mm²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568E42-38F4-0D9B-A50F-4AB54D11269A}"/>
              </a:ext>
            </a:extLst>
          </p:cNvPr>
          <p:cNvSpPr txBox="1"/>
          <p:nvPr/>
        </p:nvSpPr>
        <p:spPr>
          <a:xfrm>
            <a:off x="2597117" y="4052444"/>
            <a:ext cx="4572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Copper electrodes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8C238C6-D253-BB0A-39EB-3619941F024E}"/>
              </a:ext>
            </a:extLst>
          </p:cNvPr>
          <p:cNvCxnSpPr>
            <a:cxnSpLocks/>
          </p:cNvCxnSpPr>
          <p:nvPr/>
        </p:nvCxnSpPr>
        <p:spPr>
          <a:xfrm flipV="1">
            <a:off x="4590394" y="2779978"/>
            <a:ext cx="0" cy="1272466"/>
          </a:xfrm>
          <a:prstGeom prst="straightConnector1">
            <a:avLst/>
          </a:prstGeom>
          <a:ln w="5715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5891EAE-8A3F-A14E-6367-C608C405BCC8}"/>
              </a:ext>
            </a:extLst>
          </p:cNvPr>
          <p:cNvSpPr txBox="1"/>
          <p:nvPr/>
        </p:nvSpPr>
        <p:spPr>
          <a:xfrm>
            <a:off x="6754832" y="1855521"/>
            <a:ext cx="5174622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fr-FR" sz="2000" dirty="0"/>
              <a:t>Application of voltage U, </a:t>
            </a:r>
            <a:r>
              <a:rPr lang="en-US" sz="2000" dirty="0"/>
              <a:t>measurement </a:t>
            </a:r>
            <a:r>
              <a:rPr lang="fr-FR" sz="2000" dirty="0"/>
              <a:t>of I</a:t>
            </a:r>
            <a:endParaRPr lang="fr-FR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Ohm’s law : calculation</a:t>
            </a:r>
            <a:r>
              <a:rPr lang="fr-FR" sz="2000" dirty="0"/>
              <a:t> of </a:t>
            </a:r>
            <a:r>
              <a:rPr lang="en-US" sz="2000" noProof="0" dirty="0"/>
              <a:t>R</a:t>
            </a:r>
            <a:r>
              <a:rPr lang="en-US" sz="2000" b="1" baseline="-25000" noProof="0" dirty="0">
                <a:latin typeface="Wingdings" panose="05000000000000000000" pitchFamily="2" charset="2"/>
              </a:rPr>
              <a:t>o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000" dirty="0"/>
              <a:t>Calculation</a:t>
            </a:r>
            <a:r>
              <a:rPr lang="fr-FR" sz="2000" dirty="0"/>
              <a:t> of </a:t>
            </a:r>
            <a:r>
              <a:rPr lang="en-US" sz="2000" b="1" dirty="0">
                <a:solidFill>
                  <a:srgbClr val="C3181E"/>
                </a:solidFill>
              </a:rPr>
              <a:t>electronic conductivity </a:t>
            </a:r>
            <a:r>
              <a:rPr lang="fr-FR" sz="2000" dirty="0"/>
              <a:t>(S/cm)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1C814E8-611D-09DC-1D09-8EA2BF0BC96F}"/>
                  </a:ext>
                </a:extLst>
              </p:cNvPr>
              <p:cNvSpPr txBox="1"/>
              <p:nvPr/>
            </p:nvSpPr>
            <p:spPr>
              <a:xfrm>
                <a:off x="7457605" y="3282684"/>
                <a:ext cx="3277466" cy="518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film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thickness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latin typeface="Wingdings" panose="05000000000000000000" pitchFamily="2" charset="2"/>
                            </a:rPr>
                            <m:t>o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1C814E8-611D-09DC-1D09-8EA2BF0B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05" y="3282684"/>
                <a:ext cx="3277466" cy="518732"/>
              </a:xfrm>
              <a:prstGeom prst="rect">
                <a:avLst/>
              </a:prstGeom>
              <a:blipFill>
                <a:blip r:embed="rId3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0EA1A8B-BEA3-7940-7E27-718E3D1A3A29}"/>
                  </a:ext>
                </a:extLst>
              </p:cNvPr>
              <p:cNvSpPr txBox="1"/>
              <p:nvPr/>
            </p:nvSpPr>
            <p:spPr>
              <a:xfrm>
                <a:off x="9600191" y="2241780"/>
                <a:ext cx="1453797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0EA1A8B-BEA3-7940-7E27-718E3D1A3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191" y="2241780"/>
                <a:ext cx="1453797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2B26541-6DEC-B35C-B888-9BE862261CD7}"/>
              </a:ext>
            </a:extLst>
          </p:cNvPr>
          <p:cNvCxnSpPr>
            <a:cxnSpLocks/>
          </p:cNvCxnSpPr>
          <p:nvPr/>
        </p:nvCxnSpPr>
        <p:spPr>
          <a:xfrm flipV="1">
            <a:off x="2743200" y="2805638"/>
            <a:ext cx="0" cy="1272466"/>
          </a:xfrm>
          <a:prstGeom prst="straightConnector1">
            <a:avLst/>
          </a:prstGeom>
          <a:ln w="5715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3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47AAC7F0-7ED1-D7F4-5365-C02A574A2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6"/>
          <a:stretch/>
        </p:blipFill>
        <p:spPr>
          <a:xfrm>
            <a:off x="7284733" y="719487"/>
            <a:ext cx="4830938" cy="1847302"/>
          </a:xfrm>
          <a:prstGeom prst="rect">
            <a:avLst/>
          </a:prstGeo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Context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87E3AC-7132-906F-E1DD-7D139C2A57BD}"/>
              </a:ext>
            </a:extLst>
          </p:cNvPr>
          <p:cNvSpPr txBox="1"/>
          <p:nvPr/>
        </p:nvSpPr>
        <p:spPr>
          <a:xfrm>
            <a:off x="209550" y="841584"/>
            <a:ext cx="2669838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Poly(3-hexylthiophene)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6FE767-036C-9C63-69F0-E7A84DE570ED}"/>
              </a:ext>
            </a:extLst>
          </p:cNvPr>
          <p:cNvSpPr txBox="1"/>
          <p:nvPr/>
        </p:nvSpPr>
        <p:spPr>
          <a:xfrm>
            <a:off x="2714014" y="776419"/>
            <a:ext cx="468873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Conjugated and conductive polymer :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 </a:t>
            </a:r>
            <a:r>
              <a:rPr lang="el-GR" sz="2000" dirty="0"/>
              <a:t>σ</a:t>
            </a:r>
            <a:r>
              <a:rPr lang="fr-FR" sz="2000" dirty="0"/>
              <a:t> </a:t>
            </a:r>
            <a:r>
              <a:rPr lang="en-US" sz="2000" dirty="0"/>
              <a:t>can reach 10</a:t>
            </a:r>
            <a:r>
              <a:rPr lang="en-US" sz="2000" baseline="30000" dirty="0"/>
              <a:t>3</a:t>
            </a:r>
            <a:r>
              <a:rPr lang="en-US" sz="2000" dirty="0"/>
              <a:t> S/cm </a:t>
            </a:r>
            <a:r>
              <a:rPr lang="en-US" sz="2000" b="1" dirty="0">
                <a:solidFill>
                  <a:srgbClr val="C3181E"/>
                </a:solidFill>
              </a:rPr>
              <a:t>after doping</a:t>
            </a:r>
            <a:r>
              <a:rPr lang="en-US" sz="2000" baseline="30000" dirty="0">
                <a:solidFill>
                  <a:srgbClr val="328F91"/>
                </a:solidFill>
              </a:rPr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3FB2C2-BFE1-57C7-1F8B-15F57ABE09C0}"/>
              </a:ext>
            </a:extLst>
          </p:cNvPr>
          <p:cNvSpPr txBox="1"/>
          <p:nvPr/>
        </p:nvSpPr>
        <p:spPr>
          <a:xfrm>
            <a:off x="2708816" y="1809541"/>
            <a:ext cx="4396904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Applications 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Field effect transistor</a:t>
            </a:r>
            <a:r>
              <a:rPr lang="en-US" sz="2000" baseline="30000" dirty="0">
                <a:solidFill>
                  <a:srgbClr val="328F9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Photovoltaic cell</a:t>
            </a:r>
            <a:r>
              <a:rPr lang="en-US" sz="2000" baseline="30000" dirty="0">
                <a:solidFill>
                  <a:srgbClr val="328F91"/>
                </a:solidFill>
              </a:rPr>
              <a:t>3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BC27FE1-B0D3-8CA3-8624-F0AF08627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5" r="32116"/>
          <a:stretch/>
        </p:blipFill>
        <p:spPr>
          <a:xfrm>
            <a:off x="522794" y="1696731"/>
            <a:ext cx="1469912" cy="391051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F3835C8-9E11-E221-34A2-B5A4A1E747E5}"/>
              </a:ext>
            </a:extLst>
          </p:cNvPr>
          <p:cNvSpPr txBox="1"/>
          <p:nvPr/>
        </p:nvSpPr>
        <p:spPr>
          <a:xfrm>
            <a:off x="6377552" y="3486822"/>
            <a:ext cx="6511346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Objective 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Elaboration</a:t>
            </a:r>
            <a:r>
              <a:rPr lang="en-US" sz="2000" b="1" dirty="0">
                <a:solidFill>
                  <a:srgbClr val="C3181E"/>
                </a:solidFill>
              </a:rPr>
              <a:t>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C3181E"/>
                </a:solidFill>
              </a:rPr>
              <a:t>ultra-thin and organized </a:t>
            </a:r>
            <a:r>
              <a:rPr lang="en-US" sz="2000" dirty="0"/>
              <a:t>films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with the </a:t>
            </a:r>
            <a:r>
              <a:rPr lang="en-US" sz="2000" b="1" dirty="0">
                <a:solidFill>
                  <a:srgbClr val="C3181E"/>
                </a:solidFill>
              </a:rPr>
              <a:t>Langmuir film technique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Link between </a:t>
            </a:r>
            <a:r>
              <a:rPr lang="en-US" sz="2000" b="1" dirty="0">
                <a:solidFill>
                  <a:srgbClr val="C00000"/>
                </a:solidFill>
              </a:rPr>
              <a:t>structure and conductive properties</a:t>
            </a:r>
            <a:endParaRPr lang="en-US" sz="2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5ED2B2-EEFA-1789-5774-0034A206EA82}"/>
              </a:ext>
            </a:extLst>
          </p:cNvPr>
          <p:cNvSpPr txBox="1"/>
          <p:nvPr/>
        </p:nvSpPr>
        <p:spPr>
          <a:xfrm>
            <a:off x="7402749" y="2452153"/>
            <a:ext cx="4789252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u="sng" dirty="0" err="1">
                <a:solidFill>
                  <a:srgbClr val="328F91"/>
                </a:solidFill>
              </a:rPr>
              <a:t>Ref</a:t>
            </a:r>
            <a:r>
              <a:rPr lang="fr-FR" sz="1400" u="sng" dirty="0">
                <a:solidFill>
                  <a:srgbClr val="328F91"/>
                </a:solidFill>
              </a:rPr>
              <a:t>. figure:</a:t>
            </a:r>
            <a:r>
              <a:rPr lang="fr-FR" sz="1400" dirty="0">
                <a:solidFill>
                  <a:srgbClr val="328F91"/>
                </a:solidFill>
              </a:rPr>
              <a:t> G. Kaur </a:t>
            </a:r>
            <a:r>
              <a:rPr lang="fr-FR" sz="1400" i="1" dirty="0">
                <a:solidFill>
                  <a:srgbClr val="328F91"/>
                </a:solidFill>
              </a:rPr>
              <a:t>et al.</a:t>
            </a:r>
            <a:r>
              <a:rPr lang="fr-FR" sz="1400" dirty="0">
                <a:solidFill>
                  <a:srgbClr val="328F91"/>
                </a:solidFill>
              </a:rPr>
              <a:t>,</a:t>
            </a:r>
            <a:r>
              <a:rPr lang="fr-FR" sz="1400" i="1" dirty="0">
                <a:solidFill>
                  <a:srgbClr val="328F91"/>
                </a:solidFill>
              </a:rPr>
              <a:t> </a:t>
            </a:r>
            <a:r>
              <a:rPr lang="en-US" sz="1400" i="1" dirty="0">
                <a:solidFill>
                  <a:srgbClr val="328F91"/>
                </a:solidFill>
              </a:rPr>
              <a:t>RSC Adv</a:t>
            </a:r>
            <a:r>
              <a:rPr lang="en-US" sz="1400" dirty="0">
                <a:solidFill>
                  <a:srgbClr val="328F91"/>
                </a:solidFill>
              </a:rPr>
              <a:t>., 5(47), 37553-37567 (2015)</a:t>
            </a:r>
            <a:r>
              <a:rPr lang="fr-FR" sz="1400" dirty="0">
                <a:solidFill>
                  <a:srgbClr val="328F91"/>
                </a:solidFill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862200B-D2F6-E925-60DB-126FF52EFABE}"/>
              </a:ext>
            </a:extLst>
          </p:cNvPr>
          <p:cNvSpPr txBox="1"/>
          <p:nvPr/>
        </p:nvSpPr>
        <p:spPr>
          <a:xfrm>
            <a:off x="78121" y="5449239"/>
            <a:ext cx="5602534" cy="135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u="sng" dirty="0" err="1">
                <a:solidFill>
                  <a:srgbClr val="328F91"/>
                </a:solidFill>
              </a:rPr>
              <a:t>Ref</a:t>
            </a:r>
            <a:r>
              <a:rPr lang="fr-FR" sz="1400" u="sng" dirty="0">
                <a:solidFill>
                  <a:srgbClr val="328F91"/>
                </a:solidFill>
              </a:rPr>
              <a:t>. :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328F91"/>
                </a:solidFill>
              </a:rPr>
              <a:t>1. Y. Zhong </a:t>
            </a:r>
            <a:r>
              <a:rPr lang="fr-FR" sz="1400" i="1" dirty="0">
                <a:solidFill>
                  <a:srgbClr val="328F91"/>
                </a:solidFill>
              </a:rPr>
              <a:t>et al</a:t>
            </a:r>
            <a:r>
              <a:rPr lang="fr-FR" sz="1400" dirty="0">
                <a:solidFill>
                  <a:srgbClr val="328F91"/>
                </a:solidFill>
              </a:rPr>
              <a:t>., </a:t>
            </a:r>
            <a:r>
              <a:rPr lang="en-US" sz="1400" i="1" dirty="0">
                <a:solidFill>
                  <a:srgbClr val="328F91"/>
                </a:solidFill>
              </a:rPr>
              <a:t>Adv. </a:t>
            </a:r>
            <a:r>
              <a:rPr lang="en-US" sz="1400" i="1" dirty="0" err="1">
                <a:solidFill>
                  <a:srgbClr val="328F91"/>
                </a:solidFill>
              </a:rPr>
              <a:t>Funct</a:t>
            </a:r>
            <a:r>
              <a:rPr lang="en-US" sz="1400" i="1" dirty="0">
                <a:solidFill>
                  <a:srgbClr val="328F91"/>
                </a:solidFill>
              </a:rPr>
              <a:t>. Mater</a:t>
            </a:r>
            <a:r>
              <a:rPr lang="en-US" sz="1400" dirty="0">
                <a:solidFill>
                  <a:srgbClr val="328F91"/>
                </a:solidFill>
              </a:rPr>
              <a:t>., </a:t>
            </a:r>
            <a:r>
              <a:rPr lang="en-US" sz="1400" i="1" dirty="0">
                <a:solidFill>
                  <a:srgbClr val="328F91"/>
                </a:solidFill>
              </a:rPr>
              <a:t>32</a:t>
            </a:r>
            <a:r>
              <a:rPr lang="en-US" sz="1400" dirty="0">
                <a:solidFill>
                  <a:srgbClr val="328F91"/>
                </a:solidFill>
              </a:rPr>
              <a:t>(30), 2202075 (2022)</a:t>
            </a:r>
            <a:endParaRPr lang="fr-FR" sz="1400" dirty="0">
              <a:solidFill>
                <a:srgbClr val="328F9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328F91"/>
                </a:solidFill>
              </a:rPr>
              <a:t>2. L. Wu </a:t>
            </a:r>
            <a:r>
              <a:rPr lang="fr-FR" sz="1400" i="1" dirty="0">
                <a:solidFill>
                  <a:srgbClr val="328F91"/>
                </a:solidFill>
              </a:rPr>
              <a:t>et al</a:t>
            </a:r>
            <a:r>
              <a:rPr lang="fr-FR" sz="1400" dirty="0">
                <a:solidFill>
                  <a:srgbClr val="328F91"/>
                </a:solidFill>
              </a:rPr>
              <a:t>., </a:t>
            </a:r>
            <a:r>
              <a:rPr lang="fr-FR" sz="1400" i="1" dirty="0">
                <a:solidFill>
                  <a:srgbClr val="328F91"/>
                </a:solidFill>
              </a:rPr>
              <a:t>ACS </a:t>
            </a:r>
            <a:r>
              <a:rPr lang="fr-FR" sz="1400" i="1" dirty="0" err="1">
                <a:solidFill>
                  <a:srgbClr val="328F91"/>
                </a:solidFill>
              </a:rPr>
              <a:t>Appl</a:t>
            </a:r>
            <a:r>
              <a:rPr lang="fr-FR" sz="1400" i="1" dirty="0">
                <a:solidFill>
                  <a:srgbClr val="328F91"/>
                </a:solidFill>
              </a:rPr>
              <a:t>. Electron. Mater</a:t>
            </a:r>
            <a:r>
              <a:rPr lang="fr-FR" sz="1400" dirty="0">
                <a:solidFill>
                  <a:srgbClr val="328F91"/>
                </a:solidFill>
              </a:rPr>
              <a:t>., 3(3), 1252−1259 (2021)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328F91"/>
                </a:solidFill>
              </a:rPr>
              <a:t>3. S. Oh </a:t>
            </a:r>
            <a:r>
              <a:rPr lang="fr-FR" sz="1400" i="1" dirty="0">
                <a:solidFill>
                  <a:srgbClr val="328F91"/>
                </a:solidFill>
              </a:rPr>
              <a:t>et al</a:t>
            </a:r>
            <a:r>
              <a:rPr lang="fr-FR" sz="1400" dirty="0">
                <a:solidFill>
                  <a:srgbClr val="328F91"/>
                </a:solidFill>
              </a:rPr>
              <a:t>., </a:t>
            </a:r>
            <a:r>
              <a:rPr lang="fr-FR" sz="1400" i="1" dirty="0">
                <a:solidFill>
                  <a:srgbClr val="328F91"/>
                </a:solidFill>
              </a:rPr>
              <a:t>ACS </a:t>
            </a:r>
            <a:r>
              <a:rPr lang="fr-FR" sz="1400" i="1" dirty="0" err="1">
                <a:solidFill>
                  <a:srgbClr val="328F91"/>
                </a:solidFill>
              </a:rPr>
              <a:t>Appl</a:t>
            </a:r>
            <a:r>
              <a:rPr lang="fr-FR" sz="1400" i="1" dirty="0">
                <a:solidFill>
                  <a:srgbClr val="328F91"/>
                </a:solidFill>
              </a:rPr>
              <a:t>. Mater. Interfaces</a:t>
            </a:r>
            <a:r>
              <a:rPr lang="fr-FR" sz="1400" dirty="0">
                <a:solidFill>
                  <a:srgbClr val="328F91"/>
                </a:solidFill>
              </a:rPr>
              <a:t>, 9(14), 12865–12871 (2017)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DB156B92-1FE4-2DFC-0679-04E1C959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7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4E67B-D626-4126-808C-922323556D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C87DF9-A253-EEF2-5C68-61B7E3E10E1F}"/>
              </a:ext>
            </a:extLst>
          </p:cNvPr>
          <p:cNvSpPr txBox="1"/>
          <p:nvPr/>
        </p:nvSpPr>
        <p:spPr>
          <a:xfrm>
            <a:off x="2976704" y="3239163"/>
            <a:ext cx="2837746" cy="227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/>
              <a:t>Properties</a:t>
            </a:r>
          </a:p>
          <a:p>
            <a:pPr algn="ctr">
              <a:lnSpc>
                <a:spcPct val="250000"/>
              </a:lnSpc>
            </a:pPr>
            <a:r>
              <a:rPr lang="en-US" sz="2000" b="1" dirty="0"/>
              <a:t>Structure</a:t>
            </a:r>
          </a:p>
          <a:p>
            <a:pPr algn="ctr">
              <a:lnSpc>
                <a:spcPct val="250000"/>
              </a:lnSpc>
            </a:pPr>
            <a:r>
              <a:rPr lang="en-US" sz="2000" b="1" dirty="0"/>
              <a:t>Elaboration technique</a:t>
            </a:r>
          </a:p>
        </p:txBody>
      </p:sp>
      <p:sp>
        <p:nvSpPr>
          <p:cNvPr id="9" name="Flèche : double flèche verticale 8">
            <a:extLst>
              <a:ext uri="{FF2B5EF4-FFF2-40B4-BE49-F238E27FC236}">
                <a16:creationId xmlns:a16="http://schemas.microsoft.com/office/drawing/2014/main" id="{73A56AE0-0E0A-3D00-ED5E-623285FE7FAD}"/>
              </a:ext>
            </a:extLst>
          </p:cNvPr>
          <p:cNvSpPr/>
          <p:nvPr/>
        </p:nvSpPr>
        <p:spPr>
          <a:xfrm>
            <a:off x="4210750" y="3876864"/>
            <a:ext cx="322339" cy="558950"/>
          </a:xfrm>
          <a:prstGeom prst="upDownArrow">
            <a:avLst/>
          </a:prstGeom>
          <a:solidFill>
            <a:srgbClr val="328F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ouble flèche verticale 9">
            <a:extLst>
              <a:ext uri="{FF2B5EF4-FFF2-40B4-BE49-F238E27FC236}">
                <a16:creationId xmlns:a16="http://schemas.microsoft.com/office/drawing/2014/main" id="{ED2C0DE3-4CB9-3670-37D0-38A78390CD46}"/>
              </a:ext>
            </a:extLst>
          </p:cNvPr>
          <p:cNvSpPr/>
          <p:nvPr/>
        </p:nvSpPr>
        <p:spPr>
          <a:xfrm>
            <a:off x="4210749" y="4643595"/>
            <a:ext cx="322339" cy="558950"/>
          </a:xfrm>
          <a:prstGeom prst="upDownArrow">
            <a:avLst/>
          </a:prstGeom>
          <a:solidFill>
            <a:srgbClr val="328F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6" grpId="0"/>
      <p:bldP spid="2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Langmuir film technique principle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87E3AC-7132-906F-E1DD-7D139C2A57BD}"/>
              </a:ext>
            </a:extLst>
          </p:cNvPr>
          <p:cNvSpPr txBox="1"/>
          <p:nvPr/>
        </p:nvSpPr>
        <p:spPr>
          <a:xfrm>
            <a:off x="209550" y="940175"/>
            <a:ext cx="595090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Elaboration of </a:t>
            </a:r>
            <a:r>
              <a:rPr lang="en-US" sz="2000" b="1" dirty="0">
                <a:solidFill>
                  <a:srgbClr val="C3181E"/>
                </a:solidFill>
              </a:rPr>
              <a:t>film at the air-water interface</a:t>
            </a:r>
          </a:p>
        </p:txBody>
      </p:sp>
      <p:pic>
        <p:nvPicPr>
          <p:cNvPr id="2" name="Image 1" descr="Une image contenant bassin, table, carré&#10;&#10;Description générée automatiquement">
            <a:extLst>
              <a:ext uri="{FF2B5EF4-FFF2-40B4-BE49-F238E27FC236}">
                <a16:creationId xmlns:a16="http://schemas.microsoft.com/office/drawing/2014/main" id="{B2D13966-7326-1F6F-5E32-DD0FF113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64" y="4260043"/>
            <a:ext cx="3005962" cy="165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EF06F2-7F7F-3D46-17D4-1368B41A4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4427" y="3939896"/>
            <a:ext cx="937490" cy="8994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D18A49-D089-3F4D-0607-9FE041FCF665}"/>
              </a:ext>
            </a:extLst>
          </p:cNvPr>
          <p:cNvSpPr txBox="1"/>
          <p:nvPr/>
        </p:nvSpPr>
        <p:spPr>
          <a:xfrm>
            <a:off x="159836" y="3034450"/>
            <a:ext cx="244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sensor</a:t>
            </a:r>
          </a:p>
          <a:p>
            <a:r>
              <a:rPr lang="fr-FR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dirty="0"/>
              <a:t> Measurement of </a:t>
            </a:r>
            <a:r>
              <a:rPr lang="en-US" b="1" dirty="0">
                <a:solidFill>
                  <a:srgbClr val="C3181E"/>
                </a:solidFill>
              </a:rPr>
              <a:t>surface pressure </a:t>
            </a:r>
            <a:r>
              <a:rPr lang="fr-FR" dirty="0"/>
              <a:t>(</a:t>
            </a:r>
            <a:r>
              <a:rPr lang="el-GR" dirty="0"/>
              <a:t>π</a:t>
            </a:r>
            <a:r>
              <a:rPr lang="fr-FR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5A89AD-28C3-3DE1-8EAB-75FA0206AE47}"/>
              </a:ext>
            </a:extLst>
          </p:cNvPr>
          <p:cNvSpPr txBox="1"/>
          <p:nvPr/>
        </p:nvSpPr>
        <p:spPr>
          <a:xfrm>
            <a:off x="3356138" y="5651025"/>
            <a:ext cx="255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Mobile barriers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fr-FR" sz="2000" b="1" dirty="0">
                <a:solidFill>
                  <a:srgbClr val="C3181E"/>
                </a:solidFill>
              </a:rPr>
              <a:t>Area</a:t>
            </a:r>
            <a:r>
              <a:rPr lang="fr-FR" sz="2000" dirty="0"/>
              <a:t> control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CF8C3E-4AA2-01DC-2D45-B96476D52948}"/>
              </a:ext>
            </a:extLst>
          </p:cNvPr>
          <p:cNvSpPr txBox="1"/>
          <p:nvPr/>
        </p:nvSpPr>
        <p:spPr>
          <a:xfrm>
            <a:off x="219739" y="5542905"/>
            <a:ext cx="26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Thermostat</a:t>
            </a:r>
          </a:p>
          <a:p>
            <a:r>
              <a:rPr lang="fr-FR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en-US" dirty="0"/>
              <a:t> </a:t>
            </a:r>
            <a:r>
              <a:rPr lang="en-US" b="1" dirty="0">
                <a:solidFill>
                  <a:srgbClr val="C3181E"/>
                </a:solidFill>
              </a:rPr>
              <a:t>Temperature</a:t>
            </a:r>
            <a:r>
              <a:rPr lang="en-US" b="1" dirty="0"/>
              <a:t> </a:t>
            </a:r>
            <a:r>
              <a:rPr lang="en-US" dirty="0"/>
              <a:t>control</a:t>
            </a:r>
          </a:p>
        </p:txBody>
      </p:sp>
      <p:pic>
        <p:nvPicPr>
          <p:cNvPr id="10" name="Image 9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249DA21B-AA82-22CF-0FA8-85CB2B005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05" y="2050994"/>
            <a:ext cx="5107381" cy="283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9140214-CA02-B97F-45B3-60811BA1BAB1}"/>
              </a:ext>
            </a:extLst>
          </p:cNvPr>
          <p:cNvSpPr txBox="1"/>
          <p:nvPr/>
        </p:nvSpPr>
        <p:spPr>
          <a:xfrm>
            <a:off x="7391915" y="4810143"/>
            <a:ext cx="425144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Mean molecular area </a:t>
            </a:r>
            <a:r>
              <a:rPr lang="fr-FR" dirty="0"/>
              <a:t>(Å²)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073658-88FB-BBE1-2453-79B77C11C20F}"/>
              </a:ext>
            </a:extLst>
          </p:cNvPr>
          <p:cNvSpPr txBox="1"/>
          <p:nvPr/>
        </p:nvSpPr>
        <p:spPr>
          <a:xfrm rot="16200000">
            <a:off x="4755500" y="3638038"/>
            <a:ext cx="36389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/>
              <a:t>Surface pressure (mN/m)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E62B26-092D-777C-CEC2-9D18DE1225DA}"/>
              </a:ext>
            </a:extLst>
          </p:cNvPr>
          <p:cNvSpPr txBox="1"/>
          <p:nvPr/>
        </p:nvSpPr>
        <p:spPr>
          <a:xfrm>
            <a:off x="6170326" y="1578838"/>
            <a:ext cx="5799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Compression isotherm</a:t>
            </a:r>
            <a:endParaRPr lang="en-US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E8F019-BA44-1B12-BED4-CC6B5DCE3B8E}"/>
              </a:ext>
            </a:extLst>
          </p:cNvPr>
          <p:cNvSpPr txBox="1"/>
          <p:nvPr/>
        </p:nvSpPr>
        <p:spPr>
          <a:xfrm>
            <a:off x="6791749" y="5424730"/>
            <a:ext cx="500346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Film </a:t>
            </a:r>
            <a:r>
              <a:rPr lang="en-US" sz="2000" b="1" dirty="0">
                <a:solidFill>
                  <a:srgbClr val="C3181E"/>
                </a:solidFill>
              </a:rPr>
              <a:t>thermodynamic</a:t>
            </a:r>
            <a:r>
              <a:rPr lang="en-US" sz="2000" b="1" dirty="0"/>
              <a:t> </a:t>
            </a:r>
            <a:r>
              <a:rPr lang="en-US" sz="2000" dirty="0"/>
              <a:t>characterization 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Detection of </a:t>
            </a:r>
            <a:r>
              <a:rPr lang="en-US" sz="2000" b="1" dirty="0">
                <a:solidFill>
                  <a:srgbClr val="C3181E"/>
                </a:solidFill>
              </a:rPr>
              <a:t>phase transitions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25921BE-F264-1AF6-0039-E7CB946C56FC}"/>
              </a:ext>
            </a:extLst>
          </p:cNvPr>
          <p:cNvCxnSpPr>
            <a:cxnSpLocks/>
          </p:cNvCxnSpPr>
          <p:nvPr/>
        </p:nvCxnSpPr>
        <p:spPr>
          <a:xfrm>
            <a:off x="1558411" y="3988632"/>
            <a:ext cx="1326775" cy="744500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4DDBB97-BA87-D49A-2280-5546A94800BF}"/>
              </a:ext>
            </a:extLst>
          </p:cNvPr>
          <p:cNvCxnSpPr>
            <a:cxnSpLocks/>
          </p:cNvCxnSpPr>
          <p:nvPr/>
        </p:nvCxnSpPr>
        <p:spPr>
          <a:xfrm flipH="1" flipV="1">
            <a:off x="4290313" y="4977384"/>
            <a:ext cx="211604" cy="733973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F3B32F0-5172-54FA-9B7B-EAF5F2D4522E}"/>
              </a:ext>
            </a:extLst>
          </p:cNvPr>
          <p:cNvCxnSpPr>
            <a:cxnSpLocks/>
          </p:cNvCxnSpPr>
          <p:nvPr/>
        </p:nvCxnSpPr>
        <p:spPr>
          <a:xfrm flipH="1" flipV="1">
            <a:off x="2912465" y="5406773"/>
            <a:ext cx="492631" cy="365156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61EFB16-7310-A03C-D57B-5F2CCBFB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7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4E67B-D626-4126-808C-922323556D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15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AEDEA0-B1C9-841B-0BF0-14C73D513268}"/>
              </a:ext>
            </a:extLst>
          </p:cNvPr>
          <p:cNvSpPr txBox="1"/>
          <p:nvPr/>
        </p:nvSpPr>
        <p:spPr>
          <a:xfrm>
            <a:off x="9632562" y="2688329"/>
            <a:ext cx="2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28F91"/>
                </a:solidFill>
              </a:rPr>
              <a:t>Film compression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B501146A-FACD-6F81-DA76-068C81EFC29F}"/>
              </a:ext>
            </a:extLst>
          </p:cNvPr>
          <p:cNvSpPr/>
          <p:nvPr/>
        </p:nvSpPr>
        <p:spPr>
          <a:xfrm rot="10800000">
            <a:off x="9706489" y="3091364"/>
            <a:ext cx="1936868" cy="379026"/>
          </a:xfrm>
          <a:prstGeom prst="rightArrow">
            <a:avLst/>
          </a:prstGeom>
          <a:solidFill>
            <a:srgbClr val="328F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22F4DFB-C082-704F-8DCB-6A200EF92F00}"/>
              </a:ext>
            </a:extLst>
          </p:cNvPr>
          <p:cNvSpPr txBox="1"/>
          <p:nvPr/>
        </p:nvSpPr>
        <p:spPr>
          <a:xfrm>
            <a:off x="203168" y="1577467"/>
            <a:ext cx="1177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π</a:t>
            </a:r>
            <a:r>
              <a:rPr lang="fr-FR" sz="2000" dirty="0"/>
              <a:t> = </a:t>
            </a:r>
            <a:r>
              <a:rPr lang="el-GR" sz="2000" dirty="0"/>
              <a:t>γ</a:t>
            </a:r>
            <a:r>
              <a:rPr lang="fr-FR" sz="2000" baseline="-25000" dirty="0"/>
              <a:t>0</a:t>
            </a:r>
            <a:r>
              <a:rPr lang="fr-FR" sz="2000" dirty="0"/>
              <a:t> - </a:t>
            </a:r>
            <a:r>
              <a:rPr lang="el-GR" sz="2000" dirty="0"/>
              <a:t>γ</a:t>
            </a:r>
            <a:endParaRPr lang="fr-FR" sz="20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F166F95-EC9D-31DF-2906-2304A025053F}"/>
              </a:ext>
            </a:extLst>
          </p:cNvPr>
          <p:cNvCxnSpPr>
            <a:cxnSpLocks/>
          </p:cNvCxnSpPr>
          <p:nvPr/>
        </p:nvCxnSpPr>
        <p:spPr>
          <a:xfrm flipV="1">
            <a:off x="327571" y="2050994"/>
            <a:ext cx="0" cy="1042606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358BE3B-A7E4-6534-D3D8-5C83B6E6DDC9}"/>
              </a:ext>
            </a:extLst>
          </p:cNvPr>
          <p:cNvSpPr txBox="1"/>
          <p:nvPr/>
        </p:nvSpPr>
        <p:spPr>
          <a:xfrm>
            <a:off x="567563" y="1977577"/>
            <a:ext cx="567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γ</a:t>
            </a:r>
            <a:r>
              <a:rPr lang="fr-FR" sz="2000" baseline="-25000" dirty="0"/>
              <a:t>0</a:t>
            </a:r>
            <a:r>
              <a:rPr lang="fr-FR" sz="2000" dirty="0"/>
              <a:t> = Surface tension of pure water</a:t>
            </a:r>
          </a:p>
          <a:p>
            <a:r>
              <a:rPr lang="el-GR" sz="2000" dirty="0"/>
              <a:t>γ</a:t>
            </a:r>
            <a:r>
              <a:rPr lang="fr-FR" sz="2000" dirty="0"/>
              <a:t> = </a:t>
            </a:r>
            <a:r>
              <a:rPr lang="en-US" sz="2000" dirty="0"/>
              <a:t>Surface tension of water with film</a:t>
            </a:r>
          </a:p>
        </p:txBody>
      </p:sp>
    </p:spTree>
    <p:extLst>
      <p:ext uri="{BB962C8B-B14F-4D97-AF65-F5344CB8AC3E}">
        <p14:creationId xmlns:p14="http://schemas.microsoft.com/office/powerpoint/2010/main" val="21582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8" grpId="0"/>
      <p:bldP spid="20" grpId="0" animBg="1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Thermodynamic and morphology of P3HT film at the air-water interface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99C9666-6608-D9F0-6D3C-3E89BBC02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43163"/>
              </p:ext>
            </p:extLst>
          </p:nvPr>
        </p:nvGraphicFramePr>
        <p:xfrm>
          <a:off x="2309136" y="1552038"/>
          <a:ext cx="4977110" cy="419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5156" t="12180" r="34969" b="23157"/>
                      <a:stretch>
                        <a:fillRect/>
                      </a:stretch>
                    </p:blipFill>
                    <p:spPr bwMode="auto">
                      <a:xfrm>
                        <a:off x="2309136" y="1552038"/>
                        <a:ext cx="4977110" cy="419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F598378-A78D-3443-D66C-12AAA2CBA3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5" r="32116"/>
          <a:stretch/>
        </p:blipFill>
        <p:spPr>
          <a:xfrm>
            <a:off x="215145" y="1199737"/>
            <a:ext cx="1576511" cy="41941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FEBA844-08D1-8A14-D16D-44B4B0237582}"/>
              </a:ext>
            </a:extLst>
          </p:cNvPr>
          <p:cNvSpPr txBox="1"/>
          <p:nvPr/>
        </p:nvSpPr>
        <p:spPr>
          <a:xfrm>
            <a:off x="573154" y="3649093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P3HT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111290-4493-752C-F98F-7E0074427EF2}"/>
              </a:ext>
            </a:extLst>
          </p:cNvPr>
          <p:cNvSpPr txBox="1"/>
          <p:nvPr/>
        </p:nvSpPr>
        <p:spPr>
          <a:xfrm>
            <a:off x="2309136" y="1004882"/>
            <a:ext cx="478951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Compression isotherm at 20°C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AE7C62-901C-30A6-DB18-D0C86A02B755}"/>
              </a:ext>
            </a:extLst>
          </p:cNvPr>
          <p:cNvSpPr txBox="1"/>
          <p:nvPr/>
        </p:nvSpPr>
        <p:spPr>
          <a:xfrm>
            <a:off x="6809363" y="1045746"/>
            <a:ext cx="5078796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Brewster angle microscopy </a:t>
            </a:r>
            <a:r>
              <a:rPr lang="fr-FR" sz="2000" dirty="0"/>
              <a:t>(BAM)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 dirty="0"/>
              <a:t>Morphology at the air-water interface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 dirty="0"/>
              <a:t>Image size : 600 x 600 µm²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BCED11-25D9-1ADF-6907-8A6647056B9B}"/>
              </a:ext>
            </a:extLst>
          </p:cNvPr>
          <p:cNvSpPr txBox="1"/>
          <p:nvPr/>
        </p:nvSpPr>
        <p:spPr>
          <a:xfrm>
            <a:off x="1180727" y="5705248"/>
            <a:ext cx="7765271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No phase transition detected </a:t>
            </a:r>
            <a:r>
              <a:rPr lang="en-US" sz="2000" dirty="0"/>
              <a:t>at non-zero surface pressure.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BF60A68-2C0E-902F-E41A-3E7ED1AA87C3}"/>
              </a:ext>
            </a:extLst>
          </p:cNvPr>
          <p:cNvCxnSpPr>
            <a:cxnSpLocks/>
          </p:cNvCxnSpPr>
          <p:nvPr/>
        </p:nvCxnSpPr>
        <p:spPr>
          <a:xfrm flipH="1">
            <a:off x="4703891" y="4155385"/>
            <a:ext cx="3467343" cy="0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2C3C2BE-B975-E204-EC6E-7D2432562693}"/>
              </a:ext>
            </a:extLst>
          </p:cNvPr>
          <p:cNvSpPr txBox="1"/>
          <p:nvPr/>
        </p:nvSpPr>
        <p:spPr>
          <a:xfrm>
            <a:off x="6220646" y="4471097"/>
            <a:ext cx="260070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3181E"/>
                </a:solidFill>
              </a:rPr>
              <a:t>Homogeneous </a:t>
            </a:r>
            <a:r>
              <a:rPr lang="en-US" sz="2000" dirty="0"/>
              <a:t>surface </a:t>
            </a:r>
          </a:p>
        </p:txBody>
      </p:sp>
      <p:pic>
        <p:nvPicPr>
          <p:cNvPr id="24" name="Image 23" descr="Une image contenant nature, noir et blanc, capture d’écran, noir&#10;&#10;Description générée automatiquement">
            <a:extLst>
              <a:ext uri="{FF2B5EF4-FFF2-40B4-BE49-F238E27FC236}">
                <a16:creationId xmlns:a16="http://schemas.microsoft.com/office/drawing/2014/main" id="{8EE66885-4D40-0CA9-4EB2-500B6C8FC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56" y="2650092"/>
            <a:ext cx="2131200" cy="1998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F640389-0C26-5584-E150-E2A7A98308FE}"/>
              </a:ext>
            </a:extLst>
          </p:cNvPr>
          <p:cNvSpPr txBox="1"/>
          <p:nvPr/>
        </p:nvSpPr>
        <p:spPr>
          <a:xfrm>
            <a:off x="8945998" y="4554638"/>
            <a:ext cx="3148110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With analyzer 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000" dirty="0"/>
              <a:t>Optical </a:t>
            </a:r>
            <a:r>
              <a:rPr lang="en-US" sz="2000" b="1" dirty="0">
                <a:solidFill>
                  <a:srgbClr val="C3181E"/>
                </a:solidFill>
              </a:rPr>
              <a:t>anisotropy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fr-FR" sz="2000" b="1" dirty="0">
                <a:solidFill>
                  <a:srgbClr val="C3181E"/>
                </a:solidFill>
              </a:rPr>
              <a:t> </a:t>
            </a:r>
            <a:r>
              <a:rPr lang="en-US" sz="2000" dirty="0"/>
              <a:t>In-plane</a:t>
            </a:r>
            <a:r>
              <a:rPr lang="en-US" sz="2000" b="1" dirty="0">
                <a:solidFill>
                  <a:srgbClr val="C3181E"/>
                </a:solidFill>
              </a:rPr>
              <a:t> organization</a:t>
            </a:r>
            <a:endParaRPr lang="en-US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36A72C5-0E87-C062-DC61-52B5D09FA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33" y="2641778"/>
            <a:ext cx="2129152" cy="1996080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DB6FC11-9E9B-3EB4-E375-9F7FA1B1960C}"/>
              </a:ext>
            </a:extLst>
          </p:cNvPr>
          <p:cNvCxnSpPr/>
          <p:nvPr/>
        </p:nvCxnSpPr>
        <p:spPr>
          <a:xfrm>
            <a:off x="8421285" y="3639818"/>
            <a:ext cx="645271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963AB1A-5B30-B038-49FF-23E9E9B8AB02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4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29848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FF8FDDC1-A562-A93B-E6C5-C7ED904A5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67" y="1851605"/>
            <a:ext cx="1789180" cy="2468885"/>
          </a:xfrm>
          <a:prstGeom prst="rect">
            <a:avLst/>
          </a:prstGeo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In-plane structure of P3HT film at the air-water interface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87E3AC-7132-906F-E1DD-7D139C2A57BD}"/>
              </a:ext>
            </a:extLst>
          </p:cNvPr>
          <p:cNvSpPr txBox="1"/>
          <p:nvPr/>
        </p:nvSpPr>
        <p:spPr>
          <a:xfrm>
            <a:off x="209550" y="754284"/>
            <a:ext cx="8759352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Grazing Incidence X-ray Diffraction (GIXD)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 </a:t>
            </a:r>
            <a:r>
              <a:rPr lang="en-US" sz="2000" dirty="0"/>
              <a:t>at 5mN/m 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E71F9E24-FA9C-8685-CDE4-F2BD1A687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57035"/>
              </p:ext>
            </p:extLst>
          </p:nvPr>
        </p:nvGraphicFramePr>
        <p:xfrm>
          <a:off x="3168925" y="2006494"/>
          <a:ext cx="3528054" cy="306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9404" t="8252" r="30066" b="23328"/>
                      <a:stretch>
                        <a:fillRect/>
                      </a:stretch>
                    </p:blipFill>
                    <p:spPr bwMode="auto">
                      <a:xfrm>
                        <a:off x="3168925" y="2006494"/>
                        <a:ext cx="3528054" cy="306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11F9B4E0-221B-3599-3442-9385409B47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3" t="8680" r="7937"/>
          <a:stretch/>
        </p:blipFill>
        <p:spPr bwMode="auto">
          <a:xfrm>
            <a:off x="391786" y="2239047"/>
            <a:ext cx="2351414" cy="2441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5C75150-7769-793F-10E6-71493F955C3F}"/>
              </a:ext>
            </a:extLst>
          </p:cNvPr>
          <p:cNvSpPr txBox="1"/>
          <p:nvPr/>
        </p:nvSpPr>
        <p:spPr>
          <a:xfrm>
            <a:off x="48929" y="4891747"/>
            <a:ext cx="8759351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Thin peaks (FWHM = 0.05Å</a:t>
            </a:r>
            <a:r>
              <a:rPr lang="en-US" sz="2000" baseline="30000" dirty="0"/>
              <a:t>-1</a:t>
            </a:r>
            <a:r>
              <a:rPr lang="en-US" sz="2000" dirty="0"/>
              <a:t>) and good signal-to-noise ratio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Long range </a:t>
            </a:r>
            <a:r>
              <a:rPr lang="en-US" sz="2000" dirty="0"/>
              <a:t>positional order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Diffraction rods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2D Structure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(</a:t>
            </a:r>
            <a:r>
              <a:rPr lang="en-US" sz="2000" dirty="0">
                <a:solidFill>
                  <a:srgbClr val="328F91"/>
                </a:solidFill>
              </a:rPr>
              <a:t>Rings</a:t>
            </a:r>
            <a:r>
              <a:rPr lang="fr-FR" sz="2000" dirty="0">
                <a:solidFill>
                  <a:srgbClr val="328F91"/>
                </a:solidFill>
              </a:rPr>
              <a:t> </a:t>
            </a:r>
            <a:r>
              <a:rPr lang="fr-FR" sz="2000" b="0" i="0" dirty="0">
                <a:solidFill>
                  <a:srgbClr val="328F91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>
                <a:solidFill>
                  <a:srgbClr val="328F91"/>
                </a:solidFill>
              </a:rPr>
              <a:t> 3D Structure)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84F3C2-6EA2-31F3-CAE0-2E644AE4D163}"/>
              </a:ext>
            </a:extLst>
          </p:cNvPr>
          <p:cNvCxnSpPr>
            <a:cxnSpLocks/>
          </p:cNvCxnSpPr>
          <p:nvPr/>
        </p:nvCxnSpPr>
        <p:spPr>
          <a:xfrm flipH="1" flipV="1">
            <a:off x="7670385" y="3478823"/>
            <a:ext cx="271238" cy="272123"/>
          </a:xfrm>
          <a:prstGeom prst="straightConnector1">
            <a:avLst/>
          </a:prstGeom>
          <a:ln w="28575">
            <a:solidFill>
              <a:srgbClr val="C318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31B0C18-D262-0952-1A10-180F99EB83F1}"/>
                  </a:ext>
                </a:extLst>
              </p:cNvPr>
              <p:cNvSpPr txBox="1"/>
              <p:nvPr/>
            </p:nvSpPr>
            <p:spPr>
              <a:xfrm>
                <a:off x="5489613" y="2323134"/>
                <a:ext cx="1943100" cy="690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=3.8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 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31B0C18-D262-0952-1A10-180F99EB8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13" y="2323134"/>
                <a:ext cx="1943100" cy="6905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9DD822D-5C4D-DDA4-BE5F-88B978CFFCC9}"/>
              </a:ext>
            </a:extLst>
          </p:cNvPr>
          <p:cNvCxnSpPr>
            <a:cxnSpLocks/>
          </p:cNvCxnSpPr>
          <p:nvPr/>
        </p:nvCxnSpPr>
        <p:spPr>
          <a:xfrm flipV="1">
            <a:off x="4954562" y="2668389"/>
            <a:ext cx="826678" cy="1005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343452E-4536-B667-D1A1-24603D39CBC0}"/>
              </a:ext>
            </a:extLst>
          </p:cNvPr>
          <p:cNvSpPr txBox="1"/>
          <p:nvPr/>
        </p:nvSpPr>
        <p:spPr>
          <a:xfrm>
            <a:off x="6922748" y="3377762"/>
            <a:ext cx="794045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C3181E"/>
                </a:solidFill>
              </a:rPr>
              <a:t>3.84Å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C46B8E-55E3-E8E8-503F-FCBBC37076F9}"/>
              </a:ext>
            </a:extLst>
          </p:cNvPr>
          <p:cNvSpPr txBox="1"/>
          <p:nvPr/>
        </p:nvSpPr>
        <p:spPr>
          <a:xfrm>
            <a:off x="3731973" y="2538559"/>
            <a:ext cx="6686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(1 1)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061D222-3999-5B4D-2459-5B2C09D22883}"/>
              </a:ext>
            </a:extLst>
          </p:cNvPr>
          <p:cNvSpPr txBox="1"/>
          <p:nvPr/>
        </p:nvSpPr>
        <p:spPr>
          <a:xfrm>
            <a:off x="6077739" y="3594845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(1 3)</a:t>
            </a:r>
          </a:p>
          <a:p>
            <a:r>
              <a:rPr lang="fr-FR" sz="2000" dirty="0"/>
              <a:t>(3 1)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8F0FD9D-9556-5261-DB40-5FD36002D304}"/>
              </a:ext>
            </a:extLst>
          </p:cNvPr>
          <p:cNvSpPr txBox="1"/>
          <p:nvPr/>
        </p:nvSpPr>
        <p:spPr>
          <a:xfrm>
            <a:off x="4923025" y="2924922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(1 2)</a:t>
            </a:r>
          </a:p>
          <a:p>
            <a:r>
              <a:rPr lang="fr-FR" sz="2000" dirty="0"/>
              <a:t>(2 1)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3A11DB-FA22-C7EC-8E74-323EEFFC998E}"/>
              </a:ext>
            </a:extLst>
          </p:cNvPr>
          <p:cNvSpPr txBox="1"/>
          <p:nvPr/>
        </p:nvSpPr>
        <p:spPr>
          <a:xfrm>
            <a:off x="4598628" y="1669078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(0 2)</a:t>
            </a:r>
          </a:p>
          <a:p>
            <a:r>
              <a:rPr lang="fr-FR" sz="2000" dirty="0"/>
              <a:t>(2 0)</a:t>
            </a:r>
          </a:p>
        </p:txBody>
      </p:sp>
      <p:pic>
        <p:nvPicPr>
          <p:cNvPr id="30" name="Image 29" descr="Une image contenant croquis, cercle, balle, léger&#10;&#10;Description générée automatiquement">
            <a:extLst>
              <a:ext uri="{FF2B5EF4-FFF2-40B4-BE49-F238E27FC236}">
                <a16:creationId xmlns:a16="http://schemas.microsoft.com/office/drawing/2014/main" id="{43046058-730F-972C-9D5D-5A322FDA00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/>
          <a:stretch/>
        </p:blipFill>
        <p:spPr>
          <a:xfrm>
            <a:off x="10131631" y="1841543"/>
            <a:ext cx="1935028" cy="2131847"/>
          </a:xfrm>
          <a:prstGeom prst="rect">
            <a:avLst/>
          </a:prstGeom>
        </p:spPr>
      </p:pic>
      <p:pic>
        <p:nvPicPr>
          <p:cNvPr id="32" name="Image 31" descr="Une image contenant objet astronomique, cercle, Événement céleste, obscurité&#10;&#10;Description générée automatiquement">
            <a:extLst>
              <a:ext uri="{FF2B5EF4-FFF2-40B4-BE49-F238E27FC236}">
                <a16:creationId xmlns:a16="http://schemas.microsoft.com/office/drawing/2014/main" id="{C7A85DDE-621B-0152-849C-D00C6677EE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5961" r="9638" b="15735"/>
          <a:stretch/>
        </p:blipFill>
        <p:spPr>
          <a:xfrm>
            <a:off x="8342200" y="3995899"/>
            <a:ext cx="3433864" cy="2096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E863E7-36B2-D7BB-3047-2CB1B18FA0BC}"/>
                  </a:ext>
                </a:extLst>
              </p:cNvPr>
              <p:cNvSpPr txBox="1"/>
              <p:nvPr/>
            </p:nvSpPr>
            <p:spPr>
              <a:xfrm>
                <a:off x="6952645" y="3854223"/>
                <a:ext cx="668648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0">
                          <a:solidFill>
                            <a:srgbClr val="C3181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b="0" i="0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E863E7-36B2-D7BB-3047-2CB1B18F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45" y="3854223"/>
                <a:ext cx="668648" cy="6166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BAD5F78E-2C47-1A8C-CA55-144D2C6A488E}"/>
              </a:ext>
            </a:extLst>
          </p:cNvPr>
          <p:cNvSpPr txBox="1"/>
          <p:nvPr/>
        </p:nvSpPr>
        <p:spPr>
          <a:xfrm>
            <a:off x="7417019" y="4773746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C3181E"/>
                </a:solidFill>
              </a:rPr>
              <a:t>b</a:t>
            </a:r>
            <a:r>
              <a:rPr lang="fr-FR" sz="2000" dirty="0">
                <a:solidFill>
                  <a:srgbClr val="C3181E"/>
                </a:solidFill>
              </a:rPr>
              <a:t> = 7.68Å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F4B3F02-11A8-3976-E8ED-6DBB14E50CC3}"/>
                  </a:ext>
                </a:extLst>
              </p:cNvPr>
              <p:cNvSpPr txBox="1"/>
              <p:nvPr/>
            </p:nvSpPr>
            <p:spPr>
              <a:xfrm>
                <a:off x="10835977" y="3375274"/>
                <a:ext cx="66864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0" smtClean="0">
                          <a:solidFill>
                            <a:srgbClr val="328F9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b="0" i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FF4B3F02-11A8-3976-E8ED-6DBB14E5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977" y="3375274"/>
                <a:ext cx="668648" cy="5648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7955E7FB-2EE7-7DB3-DB5B-5E78F9F0ADA6}"/>
              </a:ext>
            </a:extLst>
          </p:cNvPr>
          <p:cNvSpPr txBox="1"/>
          <p:nvPr/>
        </p:nvSpPr>
        <p:spPr>
          <a:xfrm>
            <a:off x="8727286" y="5725672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328F91"/>
                </a:solidFill>
              </a:rPr>
              <a:t>a</a:t>
            </a:r>
            <a:r>
              <a:rPr lang="fr-FR" sz="2000" dirty="0">
                <a:solidFill>
                  <a:srgbClr val="328F91"/>
                </a:solidFill>
              </a:rPr>
              <a:t> = 7.78Å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2979D62-D45D-DC60-1342-0CB449AF0870}"/>
              </a:ext>
            </a:extLst>
          </p:cNvPr>
          <p:cNvCxnSpPr>
            <a:cxnSpLocks/>
          </p:cNvCxnSpPr>
          <p:nvPr/>
        </p:nvCxnSpPr>
        <p:spPr>
          <a:xfrm flipV="1">
            <a:off x="8596934" y="4354770"/>
            <a:ext cx="0" cy="1304100"/>
          </a:xfrm>
          <a:prstGeom prst="straightConnector1">
            <a:avLst/>
          </a:prstGeom>
          <a:ln w="38100">
            <a:solidFill>
              <a:srgbClr val="C318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A0FA1FC-F3D8-5F4B-5F2B-651606A1656E}"/>
              </a:ext>
            </a:extLst>
          </p:cNvPr>
          <p:cNvCxnSpPr>
            <a:cxnSpLocks/>
          </p:cNvCxnSpPr>
          <p:nvPr/>
        </p:nvCxnSpPr>
        <p:spPr>
          <a:xfrm flipH="1">
            <a:off x="10776866" y="3315782"/>
            <a:ext cx="845011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504641D-2409-3930-4B54-263DC9DC533F}"/>
              </a:ext>
            </a:extLst>
          </p:cNvPr>
          <p:cNvCxnSpPr>
            <a:cxnSpLocks/>
          </p:cNvCxnSpPr>
          <p:nvPr/>
        </p:nvCxnSpPr>
        <p:spPr>
          <a:xfrm flipH="1">
            <a:off x="8569566" y="5627766"/>
            <a:ext cx="1419657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F6B03E8D-6D77-C076-EB72-31ED7EAE8004}"/>
              </a:ext>
            </a:extLst>
          </p:cNvPr>
          <p:cNvSpPr txBox="1"/>
          <p:nvPr/>
        </p:nvSpPr>
        <p:spPr>
          <a:xfrm>
            <a:off x="5663682" y="6111486"/>
            <a:ext cx="615588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Existence of (1 2) – (2 1) peak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Non-centered lattice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530D8139-7E24-7278-B037-FE86954CC80F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5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142139-2B08-CE9B-2626-20E0E5DE6CA6}"/>
              </a:ext>
            </a:extLst>
          </p:cNvPr>
          <p:cNvSpPr txBox="1"/>
          <p:nvPr/>
        </p:nvSpPr>
        <p:spPr>
          <a:xfrm>
            <a:off x="6761186" y="984287"/>
            <a:ext cx="5495022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/>
              <a:t>Characteristic length </a:t>
            </a:r>
            <a:r>
              <a:rPr lang="en-US" sz="2000" b="1" dirty="0">
                <a:solidFill>
                  <a:srgbClr val="C3181E"/>
                </a:solidFill>
              </a:rPr>
              <a:t>between thiophenes planes (</a:t>
            </a:r>
            <a:r>
              <a:rPr lang="el-GR" sz="2000" b="1" dirty="0">
                <a:solidFill>
                  <a:srgbClr val="C3181E"/>
                </a:solidFill>
              </a:rPr>
              <a:t>π</a:t>
            </a:r>
            <a:r>
              <a:rPr lang="fr-FR" sz="2000" b="1" dirty="0">
                <a:solidFill>
                  <a:srgbClr val="C3181E"/>
                </a:solidFill>
              </a:rPr>
              <a:t>-</a:t>
            </a:r>
            <a:r>
              <a:rPr lang="el-GR" sz="2000" b="1" dirty="0">
                <a:solidFill>
                  <a:srgbClr val="C3181E"/>
                </a:solidFill>
              </a:rPr>
              <a:t>π</a:t>
            </a:r>
            <a:r>
              <a:rPr lang="fr-FR" sz="2000" b="1" dirty="0">
                <a:solidFill>
                  <a:srgbClr val="C3181E"/>
                </a:solidFill>
              </a:rPr>
              <a:t> </a:t>
            </a:r>
            <a:r>
              <a:rPr lang="en-US" sz="2000" b="1" dirty="0">
                <a:solidFill>
                  <a:srgbClr val="C3181E"/>
                </a:solidFill>
              </a:rPr>
              <a:t>interactions inter-chains)</a:t>
            </a:r>
            <a:r>
              <a:rPr lang="fr-FR" sz="2000" baseline="30000" dirty="0" err="1">
                <a:solidFill>
                  <a:srgbClr val="328F91"/>
                </a:solidFill>
              </a:rPr>
              <a:t>ref</a:t>
            </a:r>
            <a:r>
              <a:rPr lang="fr-FR" sz="2000" baseline="30000" dirty="0">
                <a:solidFill>
                  <a:srgbClr val="328F91"/>
                </a:solidFill>
              </a:rPr>
              <a:t>.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260250-2431-A420-10A0-FFDC45CC5F99}"/>
              </a:ext>
            </a:extLst>
          </p:cNvPr>
          <p:cNvSpPr txBox="1"/>
          <p:nvPr/>
        </p:nvSpPr>
        <p:spPr>
          <a:xfrm>
            <a:off x="6412063" y="740082"/>
            <a:ext cx="5817645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u="sng" dirty="0" err="1">
                <a:solidFill>
                  <a:srgbClr val="328F91"/>
                </a:solidFill>
              </a:rPr>
              <a:t>Ref</a:t>
            </a:r>
            <a:r>
              <a:rPr lang="fr-FR" sz="1400" u="sng" dirty="0">
                <a:solidFill>
                  <a:srgbClr val="328F91"/>
                </a:solidFill>
              </a:rPr>
              <a:t>. : </a:t>
            </a:r>
            <a:r>
              <a:rPr lang="fr-FR" sz="1400" dirty="0">
                <a:solidFill>
                  <a:srgbClr val="328F91"/>
                </a:solidFill>
              </a:rPr>
              <a:t>N. Persson </a:t>
            </a:r>
            <a:r>
              <a:rPr lang="fr-FR" sz="1400" i="1" dirty="0">
                <a:solidFill>
                  <a:srgbClr val="328F91"/>
                </a:solidFill>
              </a:rPr>
              <a:t>et al</a:t>
            </a:r>
            <a:r>
              <a:rPr lang="fr-FR" sz="1400" dirty="0">
                <a:solidFill>
                  <a:srgbClr val="328F91"/>
                </a:solidFill>
              </a:rPr>
              <a:t>., Acc. </a:t>
            </a:r>
            <a:r>
              <a:rPr lang="fr-FR" sz="1400" dirty="0" err="1">
                <a:solidFill>
                  <a:srgbClr val="328F91"/>
                </a:solidFill>
              </a:rPr>
              <a:t>Chem</a:t>
            </a:r>
            <a:r>
              <a:rPr lang="fr-FR" sz="1400" dirty="0">
                <a:solidFill>
                  <a:srgbClr val="328F91"/>
                </a:solidFill>
              </a:rPr>
              <a:t>. </a:t>
            </a:r>
            <a:r>
              <a:rPr lang="fr-FR" sz="1400" dirty="0" err="1">
                <a:solidFill>
                  <a:srgbClr val="328F91"/>
                </a:solidFill>
              </a:rPr>
              <a:t>Res</a:t>
            </a:r>
            <a:r>
              <a:rPr lang="fr-FR" sz="1400" dirty="0">
                <a:solidFill>
                  <a:srgbClr val="328F91"/>
                </a:solidFill>
              </a:rPr>
              <a:t>.</a:t>
            </a:r>
            <a:r>
              <a:rPr lang="en-US" sz="1400" dirty="0">
                <a:solidFill>
                  <a:srgbClr val="328F91"/>
                </a:solidFill>
              </a:rPr>
              <a:t>, </a:t>
            </a:r>
            <a:r>
              <a:rPr lang="en-US" sz="1400" i="1" dirty="0">
                <a:solidFill>
                  <a:srgbClr val="328F91"/>
                </a:solidFill>
              </a:rPr>
              <a:t>50</a:t>
            </a:r>
            <a:r>
              <a:rPr lang="en-US" sz="1400" dirty="0">
                <a:solidFill>
                  <a:srgbClr val="328F91"/>
                </a:solidFill>
              </a:rPr>
              <a:t>(4), 932-942 (2017)</a:t>
            </a:r>
            <a:r>
              <a:rPr lang="fr-FR" sz="1400" dirty="0">
                <a:solidFill>
                  <a:srgbClr val="328F91"/>
                </a:solidFill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1EBE7F-E442-D8D2-18E2-6EF9C2C70E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8"/>
          <a:stretch/>
        </p:blipFill>
        <p:spPr>
          <a:xfrm>
            <a:off x="2338367" y="1159719"/>
            <a:ext cx="1008026" cy="7639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489241-7C42-36D7-FAAF-36140DC2CC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9109"/>
          <a:stretch/>
        </p:blipFill>
        <p:spPr>
          <a:xfrm>
            <a:off x="3303226" y="1232131"/>
            <a:ext cx="1338570" cy="6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/>
      <p:bldP spid="27" grpId="0"/>
      <p:bldP spid="36" grpId="0"/>
      <p:bldP spid="37" grpId="0"/>
      <p:bldP spid="38" grpId="0"/>
      <p:bldP spid="39" grpId="0"/>
      <p:bldP spid="47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Vertical</a:t>
            </a:r>
            <a:r>
              <a:rPr lang="fr-FR" sz="2400" b="1" dirty="0">
                <a:solidFill>
                  <a:srgbClr val="C3181E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3181E"/>
                </a:solidFill>
                <a:latin typeface="+mn-lt"/>
              </a:rPr>
              <a:t>structure of P3HT film at the air-water interface</a:t>
            </a:r>
            <a:endParaRPr lang="fr-FR" sz="2400" b="1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80A12F-0984-B734-571D-C5881882FA51}"/>
              </a:ext>
            </a:extLst>
          </p:cNvPr>
          <p:cNvSpPr txBox="1"/>
          <p:nvPr/>
        </p:nvSpPr>
        <p:spPr>
          <a:xfrm>
            <a:off x="209550" y="758479"/>
            <a:ext cx="7358413" cy="8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X-ray reflectivity </a:t>
            </a:r>
            <a:r>
              <a:rPr lang="fr-FR" sz="2000" dirty="0"/>
              <a:t>(XRR)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28F91"/>
                </a:solidFill>
              </a:rPr>
              <a:t>Fitting software </a:t>
            </a:r>
            <a:r>
              <a:rPr lang="fr-FR" sz="1400" dirty="0">
                <a:solidFill>
                  <a:srgbClr val="328F91"/>
                </a:solidFill>
              </a:rPr>
              <a:t>: REFLEX, </a:t>
            </a:r>
            <a:r>
              <a:rPr lang="fr-FR" sz="1400" u="sng" kern="0" dirty="0">
                <a:solidFill>
                  <a:srgbClr val="328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https://reflex.irdl.fr/Reflex/</a:t>
            </a:r>
            <a:endParaRPr lang="fr-FR" sz="1400" u="sng" dirty="0">
              <a:solidFill>
                <a:srgbClr val="328F91"/>
              </a:solidFill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90D94002-7F43-B6D8-4E52-402084E92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32679"/>
              </p:ext>
            </p:extLst>
          </p:nvPr>
        </p:nvGraphicFramePr>
        <p:xfrm>
          <a:off x="-15044" y="2348389"/>
          <a:ext cx="3614940" cy="323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068" t="6146" r="33685" b="21918"/>
                      <a:stretch>
                        <a:fillRect/>
                      </a:stretch>
                    </p:blipFill>
                    <p:spPr bwMode="auto">
                      <a:xfrm>
                        <a:off x="-15044" y="2348389"/>
                        <a:ext cx="3614940" cy="3237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002AA12-CC41-40D0-AB9D-F60EAF7B0134}"/>
              </a:ext>
            </a:extLst>
          </p:cNvPr>
          <p:cNvSpPr txBox="1"/>
          <p:nvPr/>
        </p:nvSpPr>
        <p:spPr>
          <a:xfrm>
            <a:off x="192856" y="1544832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P3HT </a:t>
            </a:r>
            <a:r>
              <a:rPr lang="en-US" sz="2000" dirty="0"/>
              <a:t>at 5mN/m 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104D2511-FD62-AE47-2842-18DF52008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17897"/>
              </p:ext>
            </p:extLst>
          </p:nvPr>
        </p:nvGraphicFramePr>
        <p:xfrm>
          <a:off x="3586470" y="2515977"/>
          <a:ext cx="3617683" cy="287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3172" t="7033" r="30464" b="25043"/>
                      <a:stretch>
                        <a:fillRect/>
                      </a:stretch>
                    </p:blipFill>
                    <p:spPr bwMode="auto">
                      <a:xfrm>
                        <a:off x="3586470" y="2515977"/>
                        <a:ext cx="3617683" cy="2872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3C832E49-66F3-0AE4-E2DA-16BB87A70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36" y="1640790"/>
            <a:ext cx="797289" cy="778512"/>
          </a:xfrm>
          <a:prstGeom prst="rect">
            <a:avLst/>
          </a:prstGeom>
        </p:spPr>
      </p:pic>
      <p:pic>
        <p:nvPicPr>
          <p:cNvPr id="12" name="Image 1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5AA5933-5D5C-D5D0-148A-F0EA4F5034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71" y="3451743"/>
            <a:ext cx="3070129" cy="2872409"/>
          </a:xfrm>
          <a:prstGeom prst="rect">
            <a:avLst/>
          </a:prstGeom>
        </p:spPr>
      </p:pic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1923B37-9D35-0310-110F-3752AEB12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47" y="683309"/>
            <a:ext cx="3070129" cy="2872409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00E3418-60FA-2B7F-CF18-DF077CA255CE}"/>
              </a:ext>
            </a:extLst>
          </p:cNvPr>
          <p:cNvCxnSpPr>
            <a:cxnSpLocks/>
          </p:cNvCxnSpPr>
          <p:nvPr/>
        </p:nvCxnSpPr>
        <p:spPr>
          <a:xfrm>
            <a:off x="8475410" y="2461146"/>
            <a:ext cx="0" cy="2075179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BA8C6B8-954F-8C28-F144-24FB40E1D800}"/>
              </a:ext>
            </a:extLst>
          </p:cNvPr>
          <p:cNvCxnSpPr>
            <a:cxnSpLocks/>
          </p:cNvCxnSpPr>
          <p:nvPr/>
        </p:nvCxnSpPr>
        <p:spPr>
          <a:xfrm flipH="1">
            <a:off x="8473789" y="1860218"/>
            <a:ext cx="1621" cy="559501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6C81E20-1CF8-9AD9-9608-C96E8B3EFE40}"/>
              </a:ext>
            </a:extLst>
          </p:cNvPr>
          <p:cNvCxnSpPr>
            <a:cxnSpLocks/>
          </p:cNvCxnSpPr>
          <p:nvPr/>
        </p:nvCxnSpPr>
        <p:spPr>
          <a:xfrm flipH="1">
            <a:off x="8473789" y="538556"/>
            <a:ext cx="1621" cy="1296723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0AC852-6EED-30DE-5E4B-8F9D5422FD1E}"/>
              </a:ext>
            </a:extLst>
          </p:cNvPr>
          <p:cNvCxnSpPr>
            <a:cxnSpLocks/>
          </p:cNvCxnSpPr>
          <p:nvPr/>
        </p:nvCxnSpPr>
        <p:spPr>
          <a:xfrm flipH="1">
            <a:off x="8473789" y="5109791"/>
            <a:ext cx="1621" cy="1296723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BF64853-C526-C51D-90CE-A833176AE5E1}"/>
              </a:ext>
            </a:extLst>
          </p:cNvPr>
          <p:cNvCxnSpPr>
            <a:cxnSpLocks/>
          </p:cNvCxnSpPr>
          <p:nvPr/>
        </p:nvCxnSpPr>
        <p:spPr>
          <a:xfrm>
            <a:off x="8473790" y="4536325"/>
            <a:ext cx="0" cy="573466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B4BDB53-6DA3-C58B-F5D7-8567B444A14F}"/>
              </a:ext>
            </a:extLst>
          </p:cNvPr>
          <p:cNvCxnSpPr>
            <a:cxnSpLocks/>
          </p:cNvCxnSpPr>
          <p:nvPr/>
        </p:nvCxnSpPr>
        <p:spPr>
          <a:xfrm>
            <a:off x="8473789" y="1835279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24D1CCC-A19F-C210-27E0-C7154C94AA74}"/>
              </a:ext>
            </a:extLst>
          </p:cNvPr>
          <p:cNvCxnSpPr>
            <a:cxnSpLocks/>
          </p:cNvCxnSpPr>
          <p:nvPr/>
        </p:nvCxnSpPr>
        <p:spPr>
          <a:xfrm>
            <a:off x="8473789" y="2419719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04A663C-7B4C-6A0C-2F02-F5EE8498DE87}"/>
              </a:ext>
            </a:extLst>
          </p:cNvPr>
          <p:cNvCxnSpPr>
            <a:cxnSpLocks/>
          </p:cNvCxnSpPr>
          <p:nvPr/>
        </p:nvCxnSpPr>
        <p:spPr>
          <a:xfrm>
            <a:off x="8473789" y="4536325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BB71189-BC17-3555-A6C7-7FF15B8A8DD4}"/>
              </a:ext>
            </a:extLst>
          </p:cNvPr>
          <p:cNvCxnSpPr>
            <a:cxnSpLocks/>
          </p:cNvCxnSpPr>
          <p:nvPr/>
        </p:nvCxnSpPr>
        <p:spPr>
          <a:xfrm>
            <a:off x="8473789" y="5109791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D6A19B7-8940-EE2F-2409-0B53EDAD0BED}"/>
              </a:ext>
            </a:extLst>
          </p:cNvPr>
          <p:cNvCxnSpPr>
            <a:cxnSpLocks/>
          </p:cNvCxnSpPr>
          <p:nvPr/>
        </p:nvCxnSpPr>
        <p:spPr>
          <a:xfrm>
            <a:off x="8473789" y="6392779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B4E619D-6A49-3626-BFE2-CC9D20D2A6F9}"/>
              </a:ext>
            </a:extLst>
          </p:cNvPr>
          <p:cNvCxnSpPr>
            <a:cxnSpLocks/>
          </p:cNvCxnSpPr>
          <p:nvPr/>
        </p:nvCxnSpPr>
        <p:spPr>
          <a:xfrm>
            <a:off x="8473789" y="509075"/>
            <a:ext cx="3492230" cy="0"/>
          </a:xfrm>
          <a:prstGeom prst="line">
            <a:avLst/>
          </a:prstGeom>
          <a:ln w="38100">
            <a:solidFill>
              <a:srgbClr val="C3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6F00464-BDA8-CCD6-3EC2-999D49F18276}"/>
              </a:ext>
            </a:extLst>
          </p:cNvPr>
          <p:cNvSpPr txBox="1"/>
          <p:nvPr/>
        </p:nvSpPr>
        <p:spPr>
          <a:xfrm>
            <a:off x="211171" y="5760793"/>
            <a:ext cx="4393107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Bilayer</a:t>
            </a:r>
            <a:r>
              <a:rPr lang="en-US" sz="2000" b="1" dirty="0"/>
              <a:t> </a:t>
            </a:r>
            <a:r>
              <a:rPr lang="en-US" sz="2000" dirty="0"/>
              <a:t>with </a:t>
            </a:r>
            <a:r>
              <a:rPr lang="en-US" sz="2000" b="1" i="1" dirty="0">
                <a:solidFill>
                  <a:srgbClr val="C3181E"/>
                </a:solidFill>
              </a:rPr>
              <a:t>edge-on</a:t>
            </a:r>
            <a:r>
              <a:rPr lang="en-US" sz="2000" i="1" dirty="0"/>
              <a:t> </a:t>
            </a:r>
            <a:r>
              <a:rPr lang="en-US" sz="2000" dirty="0"/>
              <a:t>orientation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E0FF174-9C5D-4A08-7009-FDFFB37F1E70}"/>
              </a:ext>
            </a:extLst>
          </p:cNvPr>
          <p:cNvSpPr txBox="1"/>
          <p:nvPr/>
        </p:nvSpPr>
        <p:spPr>
          <a:xfrm>
            <a:off x="7676500" y="1747991"/>
            <a:ext cx="79728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4.7Å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B679415-6B21-A82D-F690-81790377E226}"/>
              </a:ext>
            </a:extLst>
          </p:cNvPr>
          <p:cNvSpPr txBox="1"/>
          <p:nvPr/>
        </p:nvSpPr>
        <p:spPr>
          <a:xfrm>
            <a:off x="7676500" y="4522591"/>
            <a:ext cx="79728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4.7Å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3E7F52-8AC2-C099-21A6-5FFB6CAD10BA}"/>
              </a:ext>
            </a:extLst>
          </p:cNvPr>
          <p:cNvSpPr txBox="1"/>
          <p:nvPr/>
        </p:nvSpPr>
        <p:spPr>
          <a:xfrm>
            <a:off x="7647896" y="3198597"/>
            <a:ext cx="79728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11.8Å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7882527-A651-80E7-18A5-0FC1800AAD74}"/>
              </a:ext>
            </a:extLst>
          </p:cNvPr>
          <p:cNvSpPr txBox="1"/>
          <p:nvPr/>
        </p:nvSpPr>
        <p:spPr>
          <a:xfrm>
            <a:off x="7763558" y="5491651"/>
            <a:ext cx="79728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6.8Å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E2F1991-3E7A-7E00-590C-462240349783}"/>
              </a:ext>
            </a:extLst>
          </p:cNvPr>
          <p:cNvSpPr txBox="1"/>
          <p:nvPr/>
        </p:nvSpPr>
        <p:spPr>
          <a:xfrm>
            <a:off x="7676499" y="863110"/>
            <a:ext cx="79728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7.6Å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BB987D0-F5DE-1007-A9AF-7DDADE55CBDB}"/>
              </a:ext>
            </a:extLst>
          </p:cNvPr>
          <p:cNvSpPr txBox="1"/>
          <p:nvPr/>
        </p:nvSpPr>
        <p:spPr>
          <a:xfrm>
            <a:off x="11078745" y="1368064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2.4Å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5F5CBD9-8AF5-7618-A381-D24CA22EDBBD}"/>
              </a:ext>
            </a:extLst>
          </p:cNvPr>
          <p:cNvSpPr txBox="1"/>
          <p:nvPr/>
        </p:nvSpPr>
        <p:spPr>
          <a:xfrm>
            <a:off x="11052741" y="48304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7.0Å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BC5AD9C-704C-7B5F-FF23-672213E1D5FC}"/>
              </a:ext>
            </a:extLst>
          </p:cNvPr>
          <p:cNvSpPr txBox="1"/>
          <p:nvPr/>
        </p:nvSpPr>
        <p:spPr>
          <a:xfrm>
            <a:off x="11078745" y="1932611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2.1Å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00670E7-02B8-0C4C-5338-8007DE1E93CE}"/>
              </a:ext>
            </a:extLst>
          </p:cNvPr>
          <p:cNvSpPr txBox="1"/>
          <p:nvPr/>
        </p:nvSpPr>
        <p:spPr>
          <a:xfrm>
            <a:off x="11052740" y="4047748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2.2Å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F721725-06EF-218C-7941-CA87C2B198D4}"/>
              </a:ext>
            </a:extLst>
          </p:cNvPr>
          <p:cNvSpPr txBox="1"/>
          <p:nvPr/>
        </p:nvSpPr>
        <p:spPr>
          <a:xfrm>
            <a:off x="11059097" y="5867948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1.0Å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284D1C5-A59E-CAE3-0340-FEACB5B8F07B}"/>
              </a:ext>
            </a:extLst>
          </p:cNvPr>
          <p:cNvSpPr txBox="1"/>
          <p:nvPr/>
        </p:nvSpPr>
        <p:spPr>
          <a:xfrm>
            <a:off x="11078745" y="4645923"/>
            <a:ext cx="11044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C3181E"/>
                </a:solidFill>
              </a:rPr>
              <a:t>σ</a:t>
            </a:r>
            <a:r>
              <a:rPr lang="fr-FR" sz="2000" dirty="0">
                <a:solidFill>
                  <a:srgbClr val="C3181E"/>
                </a:solidFill>
              </a:rPr>
              <a:t> = 2.6Å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073AF6-A0B6-C971-5D2D-D04BD6920224}"/>
              </a:ext>
            </a:extLst>
          </p:cNvPr>
          <p:cNvSpPr txBox="1"/>
          <p:nvPr/>
        </p:nvSpPr>
        <p:spPr>
          <a:xfrm>
            <a:off x="8541471" y="0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Air</a:t>
            </a:r>
            <a:endParaRPr lang="en-US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00C13E-5999-FAA7-B07F-51F5F741BFAA}"/>
              </a:ext>
            </a:extLst>
          </p:cNvPr>
          <p:cNvSpPr txBox="1"/>
          <p:nvPr/>
        </p:nvSpPr>
        <p:spPr>
          <a:xfrm>
            <a:off x="8526863" y="6242527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Water</a:t>
            </a:r>
            <a:endParaRPr lang="en-US" sz="2000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ACACF107-5A08-49AC-123A-B359713749E5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1C052E-03F7-93C8-7113-4ECEDB0EE04A}"/>
              </a:ext>
            </a:extLst>
          </p:cNvPr>
          <p:cNvSpPr txBox="1"/>
          <p:nvPr/>
        </p:nvSpPr>
        <p:spPr>
          <a:xfrm>
            <a:off x="5667978" y="6156213"/>
            <a:ext cx="266821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8F91"/>
                </a:solidFill>
              </a:rPr>
              <a:t>Total thickness </a:t>
            </a:r>
            <a:r>
              <a:rPr lang="fr-FR" sz="2000" dirty="0">
                <a:solidFill>
                  <a:srgbClr val="328F91"/>
                </a:solidFill>
              </a:rPr>
              <a:t>= 36Å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88FDBB-771F-DCBD-26B5-75C51CFFE6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78" y="863229"/>
            <a:ext cx="793008" cy="7930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80F58C0-9164-ED71-1540-F36BC4C85D3B}"/>
              </a:ext>
            </a:extLst>
          </p:cNvPr>
          <p:cNvSpPr txBox="1"/>
          <p:nvPr/>
        </p:nvSpPr>
        <p:spPr>
          <a:xfrm>
            <a:off x="5403776" y="991858"/>
            <a:ext cx="184710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328F91"/>
                </a:solidFill>
              </a:rPr>
              <a:t>PETRA III, P08</a:t>
            </a:r>
          </a:p>
        </p:txBody>
      </p:sp>
    </p:spTree>
    <p:extLst>
      <p:ext uri="{BB962C8B-B14F-4D97-AF65-F5344CB8AC3E}">
        <p14:creationId xmlns:p14="http://schemas.microsoft.com/office/powerpoint/2010/main" val="36488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7" grpId="0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1124B12-4562-4BC3-9DE6-D8E1420E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More thorough structure determination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1D4565-5390-C0CC-E49F-7CEF8A47AC78}"/>
              </a:ext>
            </a:extLst>
          </p:cNvPr>
          <p:cNvSpPr txBox="1"/>
          <p:nvPr/>
        </p:nvSpPr>
        <p:spPr>
          <a:xfrm>
            <a:off x="209550" y="940175"/>
            <a:ext cx="6334125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1" dirty="0"/>
              <a:t>Avogadro</a:t>
            </a:r>
            <a:r>
              <a:rPr lang="fr-FR" sz="2000" dirty="0"/>
              <a:t> </a:t>
            </a:r>
            <a:r>
              <a:rPr lang="en-US" sz="1400" dirty="0">
                <a:solidFill>
                  <a:srgbClr val="328F91"/>
                </a:solidFill>
              </a:rPr>
              <a:t>https://avogadro.cc/  </a:t>
            </a:r>
          </a:p>
          <a:p>
            <a:pPr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Drawing of the repetition unit</a:t>
            </a:r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B7EB33-DCDE-38E7-A0DA-6692AD6ACFDE}"/>
              </a:ext>
            </a:extLst>
          </p:cNvPr>
          <p:cNvSpPr txBox="1"/>
          <p:nvPr/>
        </p:nvSpPr>
        <p:spPr>
          <a:xfrm>
            <a:off x="209550" y="1906145"/>
            <a:ext cx="11982450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VESTA JP-minerals</a:t>
            </a:r>
            <a:r>
              <a:rPr lang="fr-FR" sz="2000" dirty="0"/>
              <a:t> </a:t>
            </a:r>
            <a:r>
              <a:rPr lang="fr-FR" sz="1400" dirty="0">
                <a:solidFill>
                  <a:srgbClr val="328F91"/>
                </a:solidFill>
              </a:rPr>
              <a:t>http://www.jp-minerals.org/vesta/en/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000" dirty="0"/>
              <a:t>Originally designed to simulate </a:t>
            </a:r>
            <a:r>
              <a:rPr lang="en-US" sz="2000" b="1" dirty="0">
                <a:solidFill>
                  <a:srgbClr val="C3181E"/>
                </a:solidFill>
              </a:rPr>
              <a:t>3D powder diffraction </a:t>
            </a:r>
            <a:r>
              <a:rPr lang="en-US" sz="2000" dirty="0"/>
              <a:t>pattern from known lattice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000" dirty="0"/>
              <a:t>Using a </a:t>
            </a:r>
            <a:r>
              <a:rPr lang="en-US" sz="2000" b="1" dirty="0">
                <a:solidFill>
                  <a:srgbClr val="C3181E"/>
                </a:solidFill>
              </a:rPr>
              <a:t>very high </a:t>
            </a:r>
            <a:r>
              <a:rPr lang="en-US" sz="2000" b="1" i="1" dirty="0">
                <a:solidFill>
                  <a:srgbClr val="C3181E"/>
                </a:solidFill>
              </a:rPr>
              <a:t>c</a:t>
            </a:r>
            <a:r>
              <a:rPr lang="en-US" sz="2000" b="1" dirty="0">
                <a:solidFill>
                  <a:srgbClr val="C3181E"/>
                </a:solidFill>
              </a:rPr>
              <a:t> parameter </a:t>
            </a:r>
            <a:r>
              <a:rPr lang="en-US" sz="2000" dirty="0"/>
              <a:t>(= 500 Å)</a:t>
            </a:r>
            <a:r>
              <a:rPr lang="fr-FR" sz="2000" dirty="0"/>
              <a:t>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/>
              <a:t>Simulation of « </a:t>
            </a:r>
            <a:r>
              <a:rPr lang="en-US" sz="2000" b="1" dirty="0">
                <a:solidFill>
                  <a:srgbClr val="C3181E"/>
                </a:solidFill>
              </a:rPr>
              <a:t>2D powder </a:t>
            </a:r>
            <a:r>
              <a:rPr lang="en-US" sz="2000" dirty="0"/>
              <a:t>» diffraction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7A0CA1-3824-CA4F-7878-3C37816E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822094"/>
            <a:ext cx="650342" cy="6503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F81D48-2D93-F376-1B4D-72AF924D9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6" y="1766026"/>
            <a:ext cx="658246" cy="658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3B8727-A1E3-0379-34A9-E3F2879708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10348" r="30394" b="10626"/>
          <a:stretch/>
        </p:blipFill>
        <p:spPr>
          <a:xfrm>
            <a:off x="7956739" y="12070"/>
            <a:ext cx="1952352" cy="2043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3D2223-D8DE-D557-9E25-2B79DDA6D697}"/>
                  </a:ext>
                </a:extLst>
              </p:cNvPr>
              <p:cNvSpPr txBox="1"/>
              <p:nvPr/>
            </p:nvSpPr>
            <p:spPr>
              <a:xfrm>
                <a:off x="8932915" y="2778283"/>
                <a:ext cx="1508728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1800" b="0" i="1" baseline="-2500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3D2223-D8DE-D557-9E25-2B79DDA6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915" y="2778283"/>
                <a:ext cx="1508728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0CB8C76E-F9E0-23DD-D199-ADC136F4CC20}"/>
              </a:ext>
            </a:extLst>
          </p:cNvPr>
          <p:cNvSpPr txBox="1"/>
          <p:nvPr/>
        </p:nvSpPr>
        <p:spPr>
          <a:xfrm>
            <a:off x="209550" y="3312096"/>
            <a:ext cx="11468928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000" dirty="0"/>
              <a:t>Vertical section of map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ð</a:t>
            </a:r>
            <a:r>
              <a:rPr lang="fr-FR" sz="2000" dirty="0"/>
              <a:t> </a:t>
            </a:r>
            <a:r>
              <a:rPr lang="en-US" sz="2000" b="1" dirty="0">
                <a:solidFill>
                  <a:srgbClr val="C3181E"/>
                </a:solidFill>
              </a:rPr>
              <a:t>Diffraction rods </a:t>
            </a:r>
            <a:r>
              <a:rPr lang="fr-FR" sz="2000" dirty="0"/>
              <a:t>(</a:t>
            </a:r>
            <a:r>
              <a:rPr lang="en-US" sz="2000" dirty="0"/>
              <a:t>Intensity vs </a:t>
            </a:r>
            <a:r>
              <a:rPr lang="en-US" sz="2000" dirty="0" err="1"/>
              <a:t>q</a:t>
            </a:r>
            <a:r>
              <a:rPr lang="en-US" sz="2000" baseline="-25000" dirty="0" err="1"/>
              <a:t>z</a:t>
            </a:r>
            <a:r>
              <a:rPr lang="en-US" sz="2000" dirty="0"/>
              <a:t> with </a:t>
            </a:r>
            <a:r>
              <a:rPr lang="en-US" sz="2000" dirty="0" err="1"/>
              <a:t>q</a:t>
            </a:r>
            <a:r>
              <a:rPr lang="en-US" sz="2000" baseline="-25000" dirty="0" err="1"/>
              <a:t>xy</a:t>
            </a:r>
            <a:r>
              <a:rPr lang="en-US" sz="2000" dirty="0"/>
              <a:t> fixed</a:t>
            </a:r>
            <a:r>
              <a:rPr lang="fr-FR" sz="2000" dirty="0"/>
              <a:t>) </a:t>
            </a:r>
          </a:p>
        </p:txBody>
      </p:sp>
      <p:pic>
        <p:nvPicPr>
          <p:cNvPr id="17" name="Image 16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BB1D9692-D721-E110-D0C7-288933DF7F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9959" r="8120"/>
          <a:stretch/>
        </p:blipFill>
        <p:spPr>
          <a:xfrm>
            <a:off x="3311456" y="4000283"/>
            <a:ext cx="2505074" cy="2601038"/>
          </a:xfrm>
          <a:prstGeom prst="rect">
            <a:avLst/>
          </a:prstGeom>
        </p:spPr>
      </p:pic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0D6133EE-D9FE-7857-D1B6-FCA8AC986574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984F8F99-F805-497E-2412-D141F27AD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2201"/>
              </p:ext>
            </p:extLst>
          </p:nvPr>
        </p:nvGraphicFramePr>
        <p:xfrm>
          <a:off x="209550" y="4000283"/>
          <a:ext cx="3108933" cy="26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023360" imgH="3108960" progId="Origin50.Graph">
                  <p:embed/>
                </p:oleObj>
              </mc:Choice>
              <mc:Fallback>
                <p:oleObj name="Graph" r:id="rId8" imgW="4023360" imgH="3108960" progId="Origin50.Graph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E71F9E24-FA9C-8685-CDE4-F2BD1A687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9404" t="8252" r="30066" b="23328"/>
                      <a:stretch>
                        <a:fillRect/>
                      </a:stretch>
                    </p:blipFill>
                    <p:spPr bwMode="auto">
                      <a:xfrm>
                        <a:off x="209550" y="4000283"/>
                        <a:ext cx="3108933" cy="2697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8B495046-D715-A552-D0D0-4ED743D1C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422756"/>
              </p:ext>
            </p:extLst>
          </p:nvPr>
        </p:nvGraphicFramePr>
        <p:xfrm>
          <a:off x="5736018" y="3956670"/>
          <a:ext cx="3196897" cy="278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023360" imgH="3108960" progId="Origin50.Graph">
                  <p:embed/>
                </p:oleObj>
              </mc:Choice>
              <mc:Fallback>
                <p:oleObj name="Graph" r:id="rId10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l="8725" t="8061" r="30464" b="23027"/>
                      <a:stretch>
                        <a:fillRect/>
                      </a:stretch>
                    </p:blipFill>
                    <p:spPr bwMode="auto">
                      <a:xfrm>
                        <a:off x="5736018" y="3956670"/>
                        <a:ext cx="3196897" cy="2784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>
            <a:extLst>
              <a:ext uri="{FF2B5EF4-FFF2-40B4-BE49-F238E27FC236}">
                <a16:creationId xmlns:a16="http://schemas.microsoft.com/office/drawing/2014/main" id="{21BCB73B-7145-7E30-FE52-5282AB588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14673"/>
              </p:ext>
            </p:extLst>
          </p:nvPr>
        </p:nvGraphicFramePr>
        <p:xfrm>
          <a:off x="8918436" y="4005967"/>
          <a:ext cx="3142231" cy="278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023360" imgH="3108960" progId="Origin50.Graph">
                  <p:embed/>
                </p:oleObj>
              </mc:Choice>
              <mc:Fallback>
                <p:oleObj name="Graph" r:id="rId12" imgW="4023360" imgH="3108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 l="8725" t="8061" r="30464" b="23027"/>
                      <a:stretch>
                        <a:fillRect/>
                      </a:stretch>
                    </p:blipFill>
                    <p:spPr bwMode="auto">
                      <a:xfrm>
                        <a:off x="8918436" y="4005967"/>
                        <a:ext cx="3142231" cy="2784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0ACC1C86-7441-494F-CD87-BD37EE14A25C}"/>
              </a:ext>
            </a:extLst>
          </p:cNvPr>
          <p:cNvSpPr txBox="1"/>
          <p:nvPr/>
        </p:nvSpPr>
        <p:spPr>
          <a:xfrm>
            <a:off x="1385923" y="3722788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(0 2)</a:t>
            </a:r>
          </a:p>
          <a:p>
            <a:r>
              <a:rPr lang="fr-FR" sz="2000" dirty="0">
                <a:solidFill>
                  <a:srgbClr val="FF0000"/>
                </a:solidFill>
              </a:rPr>
              <a:t>(2 0)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6526D4A-3A4D-CB4D-D311-204276A6AE53}"/>
              </a:ext>
            </a:extLst>
          </p:cNvPr>
          <p:cNvSpPr txBox="1"/>
          <p:nvPr/>
        </p:nvSpPr>
        <p:spPr>
          <a:xfrm>
            <a:off x="601749" y="4403695"/>
            <a:ext cx="6686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70C0"/>
                </a:solidFill>
              </a:rPr>
              <a:t>(1 1)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7E1973E-CB05-4340-6AB8-E1B0ED0033DA}"/>
              </a:ext>
            </a:extLst>
          </p:cNvPr>
          <p:cNvSpPr txBox="1"/>
          <p:nvPr/>
        </p:nvSpPr>
        <p:spPr>
          <a:xfrm>
            <a:off x="4535112" y="4000283"/>
            <a:ext cx="66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(0 2)</a:t>
            </a:r>
          </a:p>
          <a:p>
            <a:r>
              <a:rPr lang="fr-FR" sz="2000" dirty="0">
                <a:solidFill>
                  <a:srgbClr val="FF0000"/>
                </a:solidFill>
              </a:rPr>
              <a:t>(2 0)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3E811A-7410-BB02-748C-C018BEA9E163}"/>
              </a:ext>
            </a:extLst>
          </p:cNvPr>
          <p:cNvSpPr txBox="1"/>
          <p:nvPr/>
        </p:nvSpPr>
        <p:spPr>
          <a:xfrm>
            <a:off x="3638521" y="4430674"/>
            <a:ext cx="6686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70C0"/>
                </a:solidFill>
              </a:rPr>
              <a:t>(1 1)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4C7952F-5CA6-B8AF-1E6B-A86F9CE5B092}"/>
              </a:ext>
            </a:extLst>
          </p:cNvPr>
          <p:cNvCxnSpPr>
            <a:cxnSpLocks/>
          </p:cNvCxnSpPr>
          <p:nvPr/>
        </p:nvCxnSpPr>
        <p:spPr>
          <a:xfrm>
            <a:off x="4307169" y="1184987"/>
            <a:ext cx="3403027" cy="0"/>
          </a:xfrm>
          <a:prstGeom prst="straightConnector1">
            <a:avLst/>
          </a:prstGeom>
          <a:ln w="38100">
            <a:solidFill>
              <a:srgbClr val="328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58E24AF4-3776-71D1-2F86-2C6952BC6727}"/>
              </a:ext>
            </a:extLst>
          </p:cNvPr>
          <p:cNvSpPr txBox="1"/>
          <p:nvPr/>
        </p:nvSpPr>
        <p:spPr>
          <a:xfrm>
            <a:off x="10823096" y="3717452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00B050"/>
                </a:solidFill>
              </a:rPr>
              <a:t>a’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3181E"/>
                </a:solidFill>
                <a:latin typeface="+mn-lt"/>
              </a:rPr>
              <a:t>More thorough structure determination at the air-water interface</a:t>
            </a:r>
            <a:endParaRPr lang="fr-FR" sz="2400" b="1" dirty="0">
              <a:solidFill>
                <a:srgbClr val="C3181E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4C3E55-0D2B-0C2A-D78A-E8BC2D49272A}"/>
              </a:ext>
            </a:extLst>
          </p:cNvPr>
          <p:cNvSpPr txBox="1"/>
          <p:nvPr/>
        </p:nvSpPr>
        <p:spPr>
          <a:xfrm>
            <a:off x="209550" y="4741072"/>
            <a:ext cx="72418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</a:rPr>
              <a:t>- d = 15Å : vertical distance between thiophene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90BF14-EE6F-D8C8-EF52-166C63AF9F5F}"/>
              </a:ext>
            </a:extLst>
          </p:cNvPr>
          <p:cNvSpPr txBox="1"/>
          <p:nvPr/>
        </p:nvSpPr>
        <p:spPr>
          <a:xfrm>
            <a:off x="209549" y="5133938"/>
            <a:ext cx="866609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B050"/>
                </a:solidFill>
              </a:rPr>
              <a:t>- </a:t>
            </a:r>
            <a:r>
              <a:rPr lang="el-GR" sz="2000" dirty="0">
                <a:solidFill>
                  <a:srgbClr val="00B050"/>
                </a:solidFill>
              </a:rPr>
              <a:t>θ</a:t>
            </a:r>
            <a:r>
              <a:rPr lang="fr-FR" sz="2000" dirty="0">
                <a:solidFill>
                  <a:srgbClr val="00B050"/>
                </a:solidFill>
              </a:rPr>
              <a:t> =13° </a:t>
            </a:r>
            <a:r>
              <a:rPr lang="en-US" sz="2000" dirty="0">
                <a:solidFill>
                  <a:srgbClr val="00B050"/>
                </a:solidFill>
              </a:rPr>
              <a:t>: tilt along the direction </a:t>
            </a:r>
            <a:r>
              <a:rPr lang="en-US" sz="2000" i="1" dirty="0">
                <a:solidFill>
                  <a:srgbClr val="00B050"/>
                </a:solidFill>
              </a:rPr>
              <a:t>b </a:t>
            </a:r>
            <a:r>
              <a:rPr lang="en-US" sz="2000" dirty="0">
                <a:solidFill>
                  <a:srgbClr val="00B050"/>
                </a:solidFill>
              </a:rPr>
              <a:t>(rotation axis </a:t>
            </a:r>
            <a:r>
              <a:rPr lang="en-US" sz="2000" i="1" dirty="0">
                <a:solidFill>
                  <a:srgbClr val="00B050"/>
                </a:solidFill>
              </a:rPr>
              <a:t>a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2EBCCB-4E04-CA0C-D2BD-F45A4E318C3B}"/>
              </a:ext>
            </a:extLst>
          </p:cNvPr>
          <p:cNvSpPr txBox="1"/>
          <p:nvPr/>
        </p:nvSpPr>
        <p:spPr>
          <a:xfrm>
            <a:off x="209549" y="5596912"/>
            <a:ext cx="931383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B050"/>
                </a:solidFill>
              </a:rPr>
              <a:t>- </a:t>
            </a:r>
            <a:r>
              <a:rPr lang="fr-FR" sz="2000" i="1" dirty="0">
                <a:solidFill>
                  <a:srgbClr val="00B050"/>
                </a:solidFill>
              </a:rPr>
              <a:t>a’ </a:t>
            </a:r>
            <a:r>
              <a:rPr lang="fr-FR" sz="2000" dirty="0">
                <a:solidFill>
                  <a:srgbClr val="00B050"/>
                </a:solidFill>
              </a:rPr>
              <a:t>= 2Å et </a:t>
            </a:r>
            <a:r>
              <a:rPr lang="fr-FR" sz="2000" i="1" dirty="0">
                <a:solidFill>
                  <a:srgbClr val="00B050"/>
                </a:solidFill>
              </a:rPr>
              <a:t>b’ </a:t>
            </a:r>
            <a:r>
              <a:rPr lang="fr-FR" sz="2000" dirty="0">
                <a:solidFill>
                  <a:srgbClr val="00B050"/>
                </a:solidFill>
              </a:rPr>
              <a:t>= 1Å : </a:t>
            </a:r>
            <a:r>
              <a:rPr lang="en-US" sz="2000" dirty="0">
                <a:solidFill>
                  <a:srgbClr val="00B050"/>
                </a:solidFill>
              </a:rPr>
              <a:t>translation of the top layer </a:t>
            </a:r>
            <a:r>
              <a:rPr lang="en-US" sz="2000" dirty="0"/>
              <a:t>relative to the bottom layer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F7F028-69B3-73AE-8863-79FFD08F2AD9}"/>
              </a:ext>
            </a:extLst>
          </p:cNvPr>
          <p:cNvSpPr txBox="1"/>
          <p:nvPr/>
        </p:nvSpPr>
        <p:spPr>
          <a:xfrm>
            <a:off x="209549" y="6103204"/>
            <a:ext cx="856479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accent4"/>
                </a:solidFill>
              </a:rPr>
              <a:t>- </a:t>
            </a:r>
            <a:r>
              <a:rPr lang="el-GR" sz="2000" dirty="0">
                <a:solidFill>
                  <a:schemeClr val="accent4"/>
                </a:solidFill>
              </a:rPr>
              <a:t>Δ</a:t>
            </a:r>
            <a:r>
              <a:rPr lang="fr-FR" sz="2000" i="1" dirty="0">
                <a:solidFill>
                  <a:schemeClr val="accent4"/>
                </a:solidFill>
              </a:rPr>
              <a:t>a</a:t>
            </a:r>
            <a:r>
              <a:rPr lang="fr-FR" sz="2000" dirty="0">
                <a:solidFill>
                  <a:schemeClr val="accent4"/>
                </a:solidFill>
              </a:rPr>
              <a:t> = 1Å: </a:t>
            </a:r>
            <a:r>
              <a:rPr lang="en-US" sz="2000" dirty="0">
                <a:solidFill>
                  <a:schemeClr val="accent4"/>
                </a:solidFill>
              </a:rPr>
              <a:t>translation of conjugated chain along the </a:t>
            </a:r>
            <a:r>
              <a:rPr lang="en-US" sz="2000" i="1" dirty="0">
                <a:solidFill>
                  <a:schemeClr val="accent4"/>
                </a:solidFill>
              </a:rPr>
              <a:t>a </a:t>
            </a:r>
            <a:r>
              <a:rPr lang="en-US" sz="2000" dirty="0">
                <a:solidFill>
                  <a:schemeClr val="accent4"/>
                </a:solidFill>
              </a:rPr>
              <a:t>direction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FE52EA1-4784-2368-1FCD-A39C4943FFC2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8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pic>
        <p:nvPicPr>
          <p:cNvPr id="11" name="Image 10" descr="Une image contenant objet astronomique, cercle, Événement céleste, obscurité&#10;&#10;Description générée automatiquement">
            <a:extLst>
              <a:ext uri="{FF2B5EF4-FFF2-40B4-BE49-F238E27FC236}">
                <a16:creationId xmlns:a16="http://schemas.microsoft.com/office/drawing/2014/main" id="{1EEBF68A-2A6E-3DEF-190D-587CE6D3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5961" r="9638" b="15735"/>
          <a:stretch/>
        </p:blipFill>
        <p:spPr>
          <a:xfrm>
            <a:off x="504412" y="1029801"/>
            <a:ext cx="3433864" cy="20968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B809F55-9E67-8E4D-B78F-0D30FE9DECCC}"/>
              </a:ext>
            </a:extLst>
          </p:cNvPr>
          <p:cNvSpPr txBox="1"/>
          <p:nvPr/>
        </p:nvSpPr>
        <p:spPr>
          <a:xfrm>
            <a:off x="3559319" y="1396309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C3181E"/>
                </a:solidFill>
              </a:rPr>
              <a:t>b</a:t>
            </a:r>
            <a:r>
              <a:rPr lang="fr-FR" sz="2000" dirty="0">
                <a:solidFill>
                  <a:srgbClr val="C3181E"/>
                </a:solidFill>
              </a:rPr>
              <a:t> = 7.68Å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55094B-1E81-D5C7-F9CD-6EA790D9A625}"/>
              </a:ext>
            </a:extLst>
          </p:cNvPr>
          <p:cNvSpPr txBox="1"/>
          <p:nvPr/>
        </p:nvSpPr>
        <p:spPr>
          <a:xfrm>
            <a:off x="2324213" y="2650650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328F91"/>
                </a:solidFill>
              </a:rPr>
              <a:t>a</a:t>
            </a:r>
            <a:r>
              <a:rPr lang="fr-FR" sz="2000" dirty="0">
                <a:solidFill>
                  <a:srgbClr val="328F91"/>
                </a:solidFill>
              </a:rPr>
              <a:t> = 7.78Å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99A1F2F-3F57-9E5B-5B46-20F5A71E0302}"/>
              </a:ext>
            </a:extLst>
          </p:cNvPr>
          <p:cNvCxnSpPr>
            <a:cxnSpLocks/>
          </p:cNvCxnSpPr>
          <p:nvPr/>
        </p:nvCxnSpPr>
        <p:spPr>
          <a:xfrm flipV="1">
            <a:off x="3434252" y="1426179"/>
            <a:ext cx="0" cy="1304100"/>
          </a:xfrm>
          <a:prstGeom prst="straightConnector1">
            <a:avLst/>
          </a:prstGeom>
          <a:ln w="38100">
            <a:solidFill>
              <a:srgbClr val="C318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6F42744-4D2D-0DA8-E736-7FF596FC5E2E}"/>
              </a:ext>
            </a:extLst>
          </p:cNvPr>
          <p:cNvCxnSpPr>
            <a:cxnSpLocks/>
          </p:cNvCxnSpPr>
          <p:nvPr/>
        </p:nvCxnSpPr>
        <p:spPr>
          <a:xfrm flipH="1">
            <a:off x="2014595" y="2650650"/>
            <a:ext cx="1419657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étoile, léger&#10;&#10;Description générée automatiquement avec une confiance moyenne">
            <a:extLst>
              <a:ext uri="{FF2B5EF4-FFF2-40B4-BE49-F238E27FC236}">
                <a16:creationId xmlns:a16="http://schemas.microsoft.com/office/drawing/2014/main" id="{1ACFA5A4-C4B1-EB00-4A73-796869E9C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83" y="874197"/>
            <a:ext cx="2891633" cy="3796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BE4C4A9-718C-EF4F-F4A1-FBBC8F31C03F}"/>
              </a:ext>
            </a:extLst>
          </p:cNvPr>
          <p:cNvCxnSpPr>
            <a:cxnSpLocks/>
          </p:cNvCxnSpPr>
          <p:nvPr/>
        </p:nvCxnSpPr>
        <p:spPr>
          <a:xfrm flipH="1">
            <a:off x="5515990" y="3717452"/>
            <a:ext cx="505433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ne image contenant croquis, cercle, balle, léger&#10;&#10;Description générée automatiquement">
            <a:extLst>
              <a:ext uri="{FF2B5EF4-FFF2-40B4-BE49-F238E27FC236}">
                <a16:creationId xmlns:a16="http://schemas.microsoft.com/office/drawing/2014/main" id="{FB564907-2C50-13C0-251B-7AB26D7EA6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/>
          <a:stretch/>
        </p:blipFill>
        <p:spPr>
          <a:xfrm>
            <a:off x="446799" y="2805658"/>
            <a:ext cx="1935028" cy="2131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A803B13-8F30-9E60-4560-2575E626253A}"/>
                  </a:ext>
                </a:extLst>
              </p:cNvPr>
              <p:cNvSpPr txBox="1"/>
              <p:nvPr/>
            </p:nvSpPr>
            <p:spPr>
              <a:xfrm>
                <a:off x="1151145" y="4339389"/>
                <a:ext cx="66864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0" smtClean="0">
                          <a:solidFill>
                            <a:srgbClr val="328F9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b="0" i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A803B13-8F30-9E60-4560-2575E626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45" y="4339389"/>
                <a:ext cx="668648" cy="564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9C8AF3-951D-0988-D9C8-0A088A6343CA}"/>
              </a:ext>
            </a:extLst>
          </p:cNvPr>
          <p:cNvCxnSpPr>
            <a:cxnSpLocks/>
          </p:cNvCxnSpPr>
          <p:nvPr/>
        </p:nvCxnSpPr>
        <p:spPr>
          <a:xfrm flipH="1">
            <a:off x="1151145" y="4194250"/>
            <a:ext cx="845011" cy="0"/>
          </a:xfrm>
          <a:prstGeom prst="straightConnector1">
            <a:avLst/>
          </a:prstGeom>
          <a:ln w="38100">
            <a:solidFill>
              <a:srgbClr val="328F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AED44A4-E98E-14B7-83B5-CFD9BB8B8F78}"/>
                  </a:ext>
                </a:extLst>
              </p:cNvPr>
              <p:cNvSpPr txBox="1"/>
              <p:nvPr/>
            </p:nvSpPr>
            <p:spPr>
              <a:xfrm>
                <a:off x="5352775" y="3885232"/>
                <a:ext cx="66864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0" smtClean="0">
                          <a:solidFill>
                            <a:srgbClr val="328F9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b="0" i="0">
                              <a:solidFill>
                                <a:srgbClr val="328F9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AED44A4-E98E-14B7-83B5-CFD9BB8B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75" y="3885232"/>
                <a:ext cx="668648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C1304C8-A578-1E9E-1B3A-BBEE09B3A8B4}"/>
              </a:ext>
            </a:extLst>
          </p:cNvPr>
          <p:cNvCxnSpPr>
            <a:cxnSpLocks/>
          </p:cNvCxnSpPr>
          <p:nvPr/>
        </p:nvCxnSpPr>
        <p:spPr>
          <a:xfrm flipV="1">
            <a:off x="7001061" y="1961768"/>
            <a:ext cx="0" cy="162162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0B6FD0C-8F1D-1BB4-F4D7-69E188B8E9A7}"/>
              </a:ext>
            </a:extLst>
          </p:cNvPr>
          <p:cNvSpPr txBox="1"/>
          <p:nvPr/>
        </p:nvSpPr>
        <p:spPr>
          <a:xfrm>
            <a:off x="7029758" y="2650650"/>
            <a:ext cx="36164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</a:rPr>
              <a:t>d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ADC77BF-2DF4-BEAA-E3B8-3795C65448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2" y="926452"/>
            <a:ext cx="1700676" cy="3894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FF8E1DD-468F-7439-FC60-5BFBD38918B8}"/>
              </a:ext>
            </a:extLst>
          </p:cNvPr>
          <p:cNvCxnSpPr>
            <a:cxnSpLocks/>
          </p:cNvCxnSpPr>
          <p:nvPr/>
        </p:nvCxnSpPr>
        <p:spPr>
          <a:xfrm flipV="1">
            <a:off x="7960857" y="1985118"/>
            <a:ext cx="0" cy="162162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A52AE3A-7255-BF50-4D6A-089648960795}"/>
              </a:ext>
            </a:extLst>
          </p:cNvPr>
          <p:cNvSpPr txBox="1"/>
          <p:nvPr/>
        </p:nvSpPr>
        <p:spPr>
          <a:xfrm>
            <a:off x="7539015" y="2632152"/>
            <a:ext cx="36164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</a:rPr>
              <a:t>d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EE57FD1-7A9D-257C-E314-EACE4794CD42}"/>
              </a:ext>
            </a:extLst>
          </p:cNvPr>
          <p:cNvCxnSpPr>
            <a:cxnSpLocks/>
          </p:cNvCxnSpPr>
          <p:nvPr/>
        </p:nvCxnSpPr>
        <p:spPr>
          <a:xfrm flipH="1">
            <a:off x="8119426" y="3717452"/>
            <a:ext cx="457067" cy="0"/>
          </a:xfrm>
          <a:prstGeom prst="straightConnector1">
            <a:avLst/>
          </a:prstGeom>
          <a:ln w="38100">
            <a:solidFill>
              <a:srgbClr val="C318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F380C39-FE4A-5737-B9DB-7C5878A1E58D}"/>
                  </a:ext>
                </a:extLst>
              </p:cNvPr>
              <p:cNvSpPr txBox="1"/>
              <p:nvPr/>
            </p:nvSpPr>
            <p:spPr>
              <a:xfrm>
                <a:off x="7937201" y="3722745"/>
                <a:ext cx="668648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0">
                          <a:solidFill>
                            <a:srgbClr val="C3181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b="0" i="0">
                              <a:solidFill>
                                <a:srgbClr val="C31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F380C39-FE4A-5737-B9DB-7C5878A1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201" y="3722745"/>
                <a:ext cx="668648" cy="6166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D5C7AFE-B480-3828-0503-F9E29EE9E8AC}"/>
              </a:ext>
            </a:extLst>
          </p:cNvPr>
          <p:cNvCxnSpPr/>
          <p:nvPr/>
        </p:nvCxnSpPr>
        <p:spPr>
          <a:xfrm>
            <a:off x="8138882" y="887540"/>
            <a:ext cx="0" cy="401105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6B3AF01E-D2EA-3DD3-B4CE-8ADCB7922EBC}"/>
                  </a:ext>
                </a:extLst>
              </p14:cNvPr>
              <p14:cNvContentPartPr/>
              <p14:nvPr/>
            </p14:nvContentPartPr>
            <p14:xfrm>
              <a:off x="8151380" y="1196150"/>
              <a:ext cx="198000" cy="10332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6B3AF01E-D2EA-3DD3-B4CE-8ADCB7922E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7060" y="1191830"/>
                <a:ext cx="206640" cy="1119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113C0028-790B-72FF-874E-2BBBD1FA4295}"/>
              </a:ext>
            </a:extLst>
          </p:cNvPr>
          <p:cNvSpPr txBox="1"/>
          <p:nvPr/>
        </p:nvSpPr>
        <p:spPr>
          <a:xfrm>
            <a:off x="8081391" y="645552"/>
            <a:ext cx="45035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00B050"/>
                </a:solidFill>
              </a:rPr>
              <a:t>θ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40" name="Image 39" descr="Une image contenant objet astronomique, cercle, Événement céleste, obscurité&#10;&#10;Description générée automatiquement">
            <a:extLst>
              <a:ext uri="{FF2B5EF4-FFF2-40B4-BE49-F238E27FC236}">
                <a16:creationId xmlns:a16="http://schemas.microsoft.com/office/drawing/2014/main" id="{95F44260-85BB-DDF7-CC34-FF89BC6DE4C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8127" r="9524" b="18058"/>
          <a:stretch/>
        </p:blipFill>
        <p:spPr bwMode="auto">
          <a:xfrm>
            <a:off x="8947982" y="2300508"/>
            <a:ext cx="2824673" cy="1633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 41" descr="Une image contenant objet astronomique, cercle, Événement céleste, obscurité&#10;&#10;Description générée automatiquement">
            <a:extLst>
              <a:ext uri="{FF2B5EF4-FFF2-40B4-BE49-F238E27FC236}">
                <a16:creationId xmlns:a16="http://schemas.microsoft.com/office/drawing/2014/main" id="{C192A986-DA38-EC4B-DF29-CB403FA46A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8127" r="9524" b="18058"/>
          <a:stretch/>
        </p:blipFill>
        <p:spPr bwMode="auto">
          <a:xfrm>
            <a:off x="9299884" y="2083828"/>
            <a:ext cx="2824673" cy="1633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C41B8BB-F198-6A20-A38C-CD50A4AB2FFB}"/>
              </a:ext>
            </a:extLst>
          </p:cNvPr>
          <p:cNvCxnSpPr>
            <a:cxnSpLocks/>
          </p:cNvCxnSpPr>
          <p:nvPr/>
        </p:nvCxnSpPr>
        <p:spPr>
          <a:xfrm flipH="1">
            <a:off x="10801526" y="3836592"/>
            <a:ext cx="346372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D28A8F0F-CEA5-1456-9964-88464E116185}"/>
              </a:ext>
            </a:extLst>
          </p:cNvPr>
          <p:cNvSpPr txBox="1"/>
          <p:nvPr/>
        </p:nvSpPr>
        <p:spPr>
          <a:xfrm>
            <a:off x="11454064" y="3378003"/>
            <a:ext cx="12619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solidFill>
                  <a:srgbClr val="00B050"/>
                </a:solidFill>
              </a:rPr>
              <a:t>b’</a:t>
            </a:r>
            <a:endParaRPr lang="fr-FR" sz="2000" dirty="0">
              <a:solidFill>
                <a:srgbClr val="00B050"/>
              </a:solidFill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ECDF281-F18F-C938-3342-9AAA04F10395}"/>
              </a:ext>
            </a:extLst>
          </p:cNvPr>
          <p:cNvCxnSpPr>
            <a:cxnSpLocks/>
          </p:cNvCxnSpPr>
          <p:nvPr/>
        </p:nvCxnSpPr>
        <p:spPr>
          <a:xfrm>
            <a:off x="11338483" y="3378031"/>
            <a:ext cx="0" cy="30088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657BFDF-AA95-7DBC-4114-0F5D32738AE7}"/>
              </a:ext>
            </a:extLst>
          </p:cNvPr>
          <p:cNvCxnSpPr>
            <a:cxnSpLocks/>
          </p:cNvCxnSpPr>
          <p:nvPr/>
        </p:nvCxnSpPr>
        <p:spPr>
          <a:xfrm>
            <a:off x="762074" y="1299470"/>
            <a:ext cx="0" cy="1585828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6F486A8-C3EB-2652-7762-DD20ED1B7137}"/>
              </a:ext>
            </a:extLst>
          </p:cNvPr>
          <p:cNvCxnSpPr>
            <a:cxnSpLocks/>
          </p:cNvCxnSpPr>
          <p:nvPr/>
        </p:nvCxnSpPr>
        <p:spPr>
          <a:xfrm>
            <a:off x="992296" y="1325563"/>
            <a:ext cx="0" cy="1585828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1855983B-80A9-4E89-E1D4-A77562709C0A}"/>
              </a:ext>
            </a:extLst>
          </p:cNvPr>
          <p:cNvSpPr txBox="1"/>
          <p:nvPr/>
        </p:nvSpPr>
        <p:spPr>
          <a:xfrm>
            <a:off x="667870" y="2981499"/>
            <a:ext cx="524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schemeClr val="accent4"/>
                </a:solidFill>
              </a:rPr>
              <a:t>Δ</a:t>
            </a:r>
            <a:r>
              <a:rPr lang="fr-FR" sz="2000" i="1" dirty="0">
                <a:solidFill>
                  <a:schemeClr val="accent4"/>
                </a:solidFill>
              </a:rPr>
              <a:t>a </a:t>
            </a:r>
            <a:endParaRPr lang="fr-FR" sz="2000" i="1" dirty="0"/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C3E3B09B-7CEF-66B4-86C4-7AB684883993}"/>
              </a:ext>
            </a:extLst>
          </p:cNvPr>
          <p:cNvCxnSpPr>
            <a:cxnSpLocks/>
          </p:cNvCxnSpPr>
          <p:nvPr/>
        </p:nvCxnSpPr>
        <p:spPr>
          <a:xfrm flipH="1">
            <a:off x="732890" y="2981499"/>
            <a:ext cx="317696" cy="0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  <p:bldP spid="5" grpId="0"/>
      <p:bldP spid="6" grpId="0"/>
      <p:bldP spid="7" grpId="0"/>
      <p:bldP spid="26" grpId="0"/>
      <p:bldP spid="29" grpId="0"/>
      <p:bldP spid="39" grpId="0"/>
      <p:bldP spid="46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11D6051-0622-6AA2-EDFA-D8630C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i="1" dirty="0">
                <a:solidFill>
                  <a:srgbClr val="C3181E"/>
                </a:solidFill>
                <a:latin typeface="+mn-lt"/>
              </a:rPr>
              <a:t>In situ </a:t>
            </a:r>
            <a:r>
              <a:rPr lang="fr-FR" sz="2400" b="1" dirty="0">
                <a:solidFill>
                  <a:srgbClr val="C3181E"/>
                </a:solidFill>
                <a:latin typeface="+mn-lt"/>
              </a:rPr>
              <a:t>film doping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9D8BE3AA-2A20-486B-C7CC-B1A18EDA5E8A}"/>
              </a:ext>
            </a:extLst>
          </p:cNvPr>
          <p:cNvSpPr txBox="1">
            <a:spLocks/>
          </p:cNvSpPr>
          <p:nvPr/>
        </p:nvSpPr>
        <p:spPr>
          <a:xfrm>
            <a:off x="0" y="8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824E67B-D626-4126-808C-922323556DB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9</a:t>
            </a:fld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 15</a:t>
            </a:r>
          </a:p>
        </p:txBody>
      </p:sp>
      <p:pic>
        <p:nvPicPr>
          <p:cNvPr id="3" name="Image 2" descr="Une image contenant diagramme, ligne, origami, conception&#10;&#10;Description générée automatiquement">
            <a:extLst>
              <a:ext uri="{FF2B5EF4-FFF2-40B4-BE49-F238E27FC236}">
                <a16:creationId xmlns:a16="http://schemas.microsoft.com/office/drawing/2014/main" id="{C91170A3-893B-7A51-EC29-FB038BD5D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94" y="945213"/>
            <a:ext cx="2839911" cy="19984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660B40-7866-FC8F-FEED-E348FFF94E31}"/>
              </a:ext>
            </a:extLst>
          </p:cNvPr>
          <p:cNvSpPr txBox="1"/>
          <p:nvPr/>
        </p:nvSpPr>
        <p:spPr>
          <a:xfrm>
            <a:off x="4575874" y="257844"/>
            <a:ext cx="6915432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F</a:t>
            </a:r>
            <a:r>
              <a:rPr lang="en-US" sz="2000" b="1" baseline="-25000" dirty="0"/>
              <a:t>4</a:t>
            </a:r>
            <a:r>
              <a:rPr lang="en-US" sz="2000" b="1" dirty="0"/>
              <a:t>TCNQ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2,3,5,6-tetrafluoro-7,7,8,8-tetracyanoquinodimethane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9919D06-91F3-6DFB-DC3B-0372D60C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4" y="2424351"/>
            <a:ext cx="3752850" cy="10763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79D7E10-5120-CA66-E52B-DB1343EDD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69" y="2410063"/>
            <a:ext cx="3819525" cy="1104900"/>
          </a:xfrm>
          <a:prstGeom prst="rect">
            <a:avLst/>
          </a:prstGeom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4F14818E-A276-F7CD-D1F4-5AB8381CF488}"/>
              </a:ext>
            </a:extLst>
          </p:cNvPr>
          <p:cNvSpPr/>
          <p:nvPr/>
        </p:nvSpPr>
        <p:spPr>
          <a:xfrm>
            <a:off x="4126100" y="2891546"/>
            <a:ext cx="3677769" cy="273841"/>
          </a:xfrm>
          <a:prstGeom prst="rightArrow">
            <a:avLst>
              <a:gd name="adj1" fmla="val 46260"/>
              <a:gd name="adj2" fmla="val 85528"/>
            </a:avLst>
          </a:prstGeom>
          <a:solidFill>
            <a:srgbClr val="328F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3181E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B1F4EF2-A419-2E16-6842-80E87F98B479}"/>
              </a:ext>
            </a:extLst>
          </p:cNvPr>
          <p:cNvSpPr txBox="1"/>
          <p:nvPr/>
        </p:nvSpPr>
        <p:spPr>
          <a:xfrm>
            <a:off x="1456262" y="3604851"/>
            <a:ext cx="266983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Neutral P3HT</a:t>
            </a:r>
            <a:endParaRPr lang="fr-FR" sz="20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743BFA-43FF-1A65-DCB7-78732A2CA02B}"/>
              </a:ext>
            </a:extLst>
          </p:cNvPr>
          <p:cNvSpPr txBox="1"/>
          <p:nvPr/>
        </p:nvSpPr>
        <p:spPr>
          <a:xfrm>
            <a:off x="8301485" y="3604851"/>
            <a:ext cx="406930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Doped P3HT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ACE036-C285-7323-6133-04E8CBB93D50}"/>
              </a:ext>
            </a:extLst>
          </p:cNvPr>
          <p:cNvSpPr txBox="1"/>
          <p:nvPr/>
        </p:nvSpPr>
        <p:spPr>
          <a:xfrm>
            <a:off x="5302973" y="3008671"/>
            <a:ext cx="120215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Doping</a:t>
            </a:r>
          </a:p>
        </p:txBody>
      </p:sp>
      <p:pic>
        <p:nvPicPr>
          <p:cNvPr id="8" name="Image 7" descr="Une image contenant bassin, table, carré&#10;&#10;Description générée automatiquement">
            <a:extLst>
              <a:ext uri="{FF2B5EF4-FFF2-40B4-BE49-F238E27FC236}">
                <a16:creationId xmlns:a16="http://schemas.microsoft.com/office/drawing/2014/main" id="{8C22B099-E369-9C83-1A5D-C6BD4D032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53" y="4756568"/>
            <a:ext cx="2611661" cy="144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4C33C3-6ABD-DF5F-6C11-2B7B051AB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22" y="4579992"/>
            <a:ext cx="881980" cy="8461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7EA87A-DC09-703B-F587-2A06A4A33CE8}"/>
              </a:ext>
            </a:extLst>
          </p:cNvPr>
          <p:cNvSpPr txBox="1"/>
          <p:nvPr/>
        </p:nvSpPr>
        <p:spPr>
          <a:xfrm>
            <a:off x="7415583" y="4861536"/>
            <a:ext cx="19698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P3HT + 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B17B2D-991C-5CA2-FD4D-41799201CE5C}"/>
              </a:ext>
            </a:extLst>
          </p:cNvPr>
          <p:cNvSpPr txBox="1"/>
          <p:nvPr/>
        </p:nvSpPr>
        <p:spPr>
          <a:xfrm>
            <a:off x="6619464" y="5955676"/>
            <a:ext cx="553194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3181E"/>
                </a:solidFill>
              </a:rPr>
              <a:t>Structure determination at the air-water interface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271437-A78D-69C1-C366-229849F6FC6A}"/>
              </a:ext>
            </a:extLst>
          </p:cNvPr>
          <p:cNvSpPr/>
          <p:nvPr/>
        </p:nvSpPr>
        <p:spPr>
          <a:xfrm>
            <a:off x="8424502" y="2665495"/>
            <a:ext cx="400050" cy="401367"/>
          </a:xfrm>
          <a:prstGeom prst="ellipse">
            <a:avLst/>
          </a:prstGeom>
          <a:noFill/>
          <a:ln w="38100">
            <a:solidFill>
              <a:srgbClr val="C318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F1029B-80C2-59B2-E844-5F937A0F61E4}"/>
              </a:ext>
            </a:extLst>
          </p:cNvPr>
          <p:cNvSpPr/>
          <p:nvPr/>
        </p:nvSpPr>
        <p:spPr>
          <a:xfrm>
            <a:off x="10525125" y="2878494"/>
            <a:ext cx="400050" cy="401367"/>
          </a:xfrm>
          <a:prstGeom prst="ellipse">
            <a:avLst/>
          </a:prstGeom>
          <a:noFill/>
          <a:ln w="38100">
            <a:solidFill>
              <a:srgbClr val="C318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Données stockées 15">
            <a:extLst>
              <a:ext uri="{FF2B5EF4-FFF2-40B4-BE49-F238E27FC236}">
                <a16:creationId xmlns:a16="http://schemas.microsoft.com/office/drawing/2014/main" id="{2DF70FED-0301-529C-21AE-EAEB81B2C1E7}"/>
              </a:ext>
            </a:extLst>
          </p:cNvPr>
          <p:cNvSpPr/>
          <p:nvPr/>
        </p:nvSpPr>
        <p:spPr>
          <a:xfrm rot="2172225">
            <a:off x="266374" y="4437239"/>
            <a:ext cx="1337871" cy="633383"/>
          </a:xfrm>
          <a:prstGeom prst="flowChartOnlineStorag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P3HT</a:t>
            </a:r>
          </a:p>
        </p:txBody>
      </p:sp>
      <p:sp>
        <p:nvSpPr>
          <p:cNvPr id="17" name="Organigramme : Données stockées 16">
            <a:extLst>
              <a:ext uri="{FF2B5EF4-FFF2-40B4-BE49-F238E27FC236}">
                <a16:creationId xmlns:a16="http://schemas.microsoft.com/office/drawing/2014/main" id="{EA40FA88-73F7-0544-99C8-A22BEDE895CD}"/>
              </a:ext>
            </a:extLst>
          </p:cNvPr>
          <p:cNvSpPr/>
          <p:nvPr/>
        </p:nvSpPr>
        <p:spPr>
          <a:xfrm rot="16200000">
            <a:off x="1548952" y="5230991"/>
            <a:ext cx="1144277" cy="1784601"/>
          </a:xfrm>
          <a:prstGeom prst="flowChartOnlineStorag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rganigramme : Données stockées 17">
            <a:extLst>
              <a:ext uri="{FF2B5EF4-FFF2-40B4-BE49-F238E27FC236}">
                <a16:creationId xmlns:a16="http://schemas.microsoft.com/office/drawing/2014/main" id="{759B2F22-C9DB-0095-C92A-7B46B6225CD1}"/>
              </a:ext>
            </a:extLst>
          </p:cNvPr>
          <p:cNvSpPr/>
          <p:nvPr/>
        </p:nvSpPr>
        <p:spPr>
          <a:xfrm rot="19427775" flipH="1">
            <a:off x="2619649" y="4415884"/>
            <a:ext cx="1357198" cy="633383"/>
          </a:xfrm>
          <a:prstGeom prst="flowChartOnlineStorag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F</a:t>
            </a:r>
            <a:r>
              <a:rPr lang="fr-FR" b="1" baseline="-25000" dirty="0">
                <a:solidFill>
                  <a:schemeClr val="tx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TCNQ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B11CBC-4D74-2ACB-9BBC-D75874D54AA2}"/>
              </a:ext>
            </a:extLst>
          </p:cNvPr>
          <p:cNvSpPr txBox="1"/>
          <p:nvPr/>
        </p:nvSpPr>
        <p:spPr>
          <a:xfrm>
            <a:off x="1228698" y="5926623"/>
            <a:ext cx="19698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P3HT + F</a:t>
            </a:r>
            <a:r>
              <a:rPr lang="en-US" sz="2000" b="1" baseline="-25000" dirty="0"/>
              <a:t>4</a:t>
            </a:r>
            <a:r>
              <a:rPr lang="en-US" sz="2000" b="1" dirty="0"/>
              <a:t>TCNQ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007F6E0C-283E-1C29-9959-346DD2C9D304}"/>
                  </a:ext>
                </a:extLst>
              </p14:cNvPr>
              <p14:cNvContentPartPr/>
              <p14:nvPr/>
            </p14:nvContentPartPr>
            <p14:xfrm>
              <a:off x="1386298" y="5122131"/>
              <a:ext cx="348480" cy="40392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007F6E0C-283E-1C29-9959-346DD2C9D3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2298" y="5014131"/>
                <a:ext cx="45612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86EDC064-5984-CBA0-688E-5B17B537C732}"/>
                  </a:ext>
                </a:extLst>
              </p14:cNvPr>
              <p14:cNvContentPartPr/>
              <p14:nvPr/>
            </p14:nvContentPartPr>
            <p14:xfrm>
              <a:off x="1348858" y="5262171"/>
              <a:ext cx="285120" cy="2318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86EDC064-5984-CBA0-688E-5B17B537C7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858" y="5154003"/>
                <a:ext cx="392760" cy="447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E3C1AA82-2974-0A9D-00EF-9F5929BC8BE6}"/>
                  </a:ext>
                </a:extLst>
              </p14:cNvPr>
              <p14:cNvContentPartPr/>
              <p14:nvPr/>
            </p14:nvContentPartPr>
            <p14:xfrm>
              <a:off x="1321138" y="5336691"/>
              <a:ext cx="174960" cy="23940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E3C1AA82-2974-0A9D-00EF-9F5929BC8B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7027" y="5228691"/>
                <a:ext cx="282822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E8EAD73E-A87C-048E-E6C3-E61DCB54323D}"/>
                  </a:ext>
                </a:extLst>
              </p14:cNvPr>
              <p14:cNvContentPartPr/>
              <p14:nvPr/>
            </p14:nvContentPartPr>
            <p14:xfrm>
              <a:off x="1386298" y="5047611"/>
              <a:ext cx="340920" cy="48060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E8EAD73E-A87C-048E-E6C3-E61DCB54323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2298" y="4939692"/>
                <a:ext cx="448560" cy="696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AEF40D4-8901-E43D-4358-6C5F4A950BB0}"/>
                  </a:ext>
                </a:extLst>
              </p14:cNvPr>
              <p14:cNvContentPartPr/>
              <p14:nvPr/>
            </p14:nvContentPartPr>
            <p14:xfrm>
              <a:off x="1498258" y="5318331"/>
              <a:ext cx="333000" cy="32040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AEF40D4-8901-E43D-4358-6C5F4A950B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4258" y="5210331"/>
                <a:ext cx="440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CB41E725-2170-EE47-61B6-34B9724611EA}"/>
                  </a:ext>
                </a:extLst>
              </p14:cNvPr>
              <p14:cNvContentPartPr/>
              <p14:nvPr/>
            </p14:nvContentPartPr>
            <p14:xfrm>
              <a:off x="1582138" y="5570331"/>
              <a:ext cx="225720" cy="3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CB41E725-2170-EE47-61B6-34B9724611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8224" y="5462331"/>
                <a:ext cx="333189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BB469D17-7133-D789-A768-9D58498391AB}"/>
                  </a:ext>
                </a:extLst>
              </p14:cNvPr>
              <p14:cNvContentPartPr/>
              <p14:nvPr/>
            </p14:nvContentPartPr>
            <p14:xfrm>
              <a:off x="2391778" y="5168931"/>
              <a:ext cx="544320" cy="45936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BB469D17-7133-D789-A768-9D58498391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7778" y="5061016"/>
                <a:ext cx="651960" cy="67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4F5937D2-AD75-0AC2-C55E-A38C9CF91231}"/>
                  </a:ext>
                </a:extLst>
              </p14:cNvPr>
              <p14:cNvContentPartPr/>
              <p14:nvPr/>
            </p14:nvContentPartPr>
            <p14:xfrm>
              <a:off x="2609578" y="5252451"/>
              <a:ext cx="232200" cy="31536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4F5937D2-AD75-0AC2-C55E-A38C9CF912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55578" y="5144451"/>
                <a:ext cx="3398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15A8EB95-1415-FE5C-AB31-552A1BA740E5}"/>
                  </a:ext>
                </a:extLst>
              </p14:cNvPr>
              <p14:cNvContentPartPr/>
              <p14:nvPr/>
            </p14:nvContentPartPr>
            <p14:xfrm>
              <a:off x="2514538" y="5579331"/>
              <a:ext cx="38520" cy="36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15A8EB95-1415-FE5C-AB31-552A1BA740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0538" y="5471331"/>
                <a:ext cx="146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E9F21206-AE2A-C008-C5F2-043DB10D3F58}"/>
                  </a:ext>
                </a:extLst>
              </p14:cNvPr>
              <p14:cNvContentPartPr/>
              <p14:nvPr/>
            </p14:nvContentPartPr>
            <p14:xfrm>
              <a:off x="2468458" y="5180811"/>
              <a:ext cx="439200" cy="29592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E9F21206-AE2A-C008-C5F2-043DB10D3F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14458" y="5072811"/>
                <a:ext cx="546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51E6C6FD-88D9-B307-ADE9-5E3283024C66}"/>
                  </a:ext>
                </a:extLst>
              </p14:cNvPr>
              <p14:cNvContentPartPr/>
              <p14:nvPr/>
            </p14:nvContentPartPr>
            <p14:xfrm>
              <a:off x="2674018" y="5276211"/>
              <a:ext cx="230760" cy="2941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51E6C6FD-88D9-B307-ADE9-5E3283024C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20018" y="5168211"/>
                <a:ext cx="338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64CC4E-55D4-7E65-7832-EA8EBA6FAFD0}"/>
                  </a:ext>
                </a:extLst>
              </p14:cNvPr>
              <p14:cNvContentPartPr/>
              <p14:nvPr/>
            </p14:nvContentPartPr>
            <p14:xfrm>
              <a:off x="1610218" y="5495451"/>
              <a:ext cx="140400" cy="928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64CC4E-55D4-7E65-7832-EA8EBA6FAF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56218" y="5387031"/>
                <a:ext cx="248040" cy="30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A819A281-DBEE-47D6-2E7F-05E5BAD40464}"/>
                  </a:ext>
                </a:extLst>
              </p14:cNvPr>
              <p14:cNvContentPartPr/>
              <p14:nvPr/>
            </p14:nvContentPartPr>
            <p14:xfrm>
              <a:off x="1291618" y="5101251"/>
              <a:ext cx="265680" cy="3358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A819A281-DBEE-47D6-2E7F-05E5BAD404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37618" y="4993251"/>
                <a:ext cx="373320" cy="5515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F4EE9D0F-C296-5DA7-43C8-5ACFF1DAD99E}"/>
              </a:ext>
            </a:extLst>
          </p:cNvPr>
          <p:cNvSpPr txBox="1"/>
          <p:nvPr/>
        </p:nvSpPr>
        <p:spPr>
          <a:xfrm>
            <a:off x="3060506" y="5494011"/>
            <a:ext cx="365393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Preparation of mixtures with </a:t>
            </a:r>
            <a:r>
              <a:rPr lang="en-US" sz="2000" b="1" dirty="0">
                <a:solidFill>
                  <a:srgbClr val="C00000"/>
                </a:solidFill>
              </a:rPr>
              <a:t>different proportions</a:t>
            </a:r>
          </a:p>
        </p:txBody>
      </p:sp>
    </p:spTree>
    <p:extLst>
      <p:ext uri="{BB962C8B-B14F-4D97-AF65-F5344CB8AC3E}">
        <p14:creationId xmlns:p14="http://schemas.microsoft.com/office/powerpoint/2010/main" val="1070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6" grpId="0"/>
      <p:bldP spid="10" grpId="0"/>
      <p:bldP spid="11" grpId="0"/>
      <p:bldP spid="7" grpId="0" animBg="1"/>
      <p:bldP spid="12" grpId="0" animBg="1"/>
      <p:bldP spid="16" grpId="0" animBg="1"/>
      <p:bldP spid="17" grpId="0" animBg="1"/>
      <p:bldP spid="18" grpId="0" animBg="1"/>
      <p:bldP spid="19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1353</Words>
  <Application>Microsoft Office PowerPoint</Application>
  <PresentationFormat>Grand écran</PresentationFormat>
  <Paragraphs>242</Paragraphs>
  <Slides>16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Thème Office</vt:lpstr>
      <vt:lpstr>Graph</vt:lpstr>
      <vt:lpstr>Origin Graph</vt:lpstr>
      <vt:lpstr>Présentation PowerPoint</vt:lpstr>
      <vt:lpstr>Context</vt:lpstr>
      <vt:lpstr>Langmuir film technique principle</vt:lpstr>
      <vt:lpstr>Thermodynamic and morphology of P3HT film at the air-water interface</vt:lpstr>
      <vt:lpstr>In-plane structure of P3HT film at the air-water interface</vt:lpstr>
      <vt:lpstr>Vertical structure of P3HT film at the air-water interface</vt:lpstr>
      <vt:lpstr>More thorough structure determination</vt:lpstr>
      <vt:lpstr>More thorough structure determination at the air-water interface</vt:lpstr>
      <vt:lpstr>In situ film doping</vt:lpstr>
      <vt:lpstr>In-plane structure of P3HT+F4TCNQ films at the air-water interface</vt:lpstr>
      <vt:lpstr>Vertical structure of P3HT+F4TCNQ films at the air-water interface</vt:lpstr>
      <vt:lpstr>Electronic conductivity determination</vt:lpstr>
      <vt:lpstr>Electronic conductivity determination</vt:lpstr>
      <vt:lpstr>Conclusions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: xx-xx-2022 </dc:title>
  <dc:creator>Hugo Fernandez</dc:creator>
  <cp:lastModifiedBy>Thibaut Fernandez</cp:lastModifiedBy>
  <cp:revision>809</cp:revision>
  <dcterms:created xsi:type="dcterms:W3CDTF">2022-09-20T11:23:49Z</dcterms:created>
  <dcterms:modified xsi:type="dcterms:W3CDTF">2023-07-04T18:18:36Z</dcterms:modified>
</cp:coreProperties>
</file>