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3" r:id="rId2"/>
    <p:sldId id="275" r:id="rId3"/>
    <p:sldId id="279" r:id="rId4"/>
    <p:sldId id="270" r:id="rId5"/>
    <p:sldId id="276" r:id="rId6"/>
    <p:sldId id="280" r:id="rId7"/>
    <p:sldId id="271" r:id="rId8"/>
    <p:sldId id="274" r:id="rId9"/>
    <p:sldId id="287" r:id="rId10"/>
    <p:sldId id="288" r:id="rId11"/>
    <p:sldId id="281" r:id="rId12"/>
    <p:sldId id="283" r:id="rId13"/>
    <p:sldId id="284" r:id="rId14"/>
    <p:sldId id="286" r:id="rId15"/>
    <p:sldId id="282" r:id="rId16"/>
    <p:sldId id="285" r:id="rId17"/>
  </p:sldIdLst>
  <p:sldSz cx="1343977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>
        <p:scale>
          <a:sx n="66" d="100"/>
          <a:sy n="66" d="100"/>
        </p:scale>
        <p:origin x="931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B5D1BCF-87AA-4147-AFE1-09B52132C29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7728B7-E743-42C4-A7B4-C98B6C9CFB53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250532-2E2D-420C-A735-2B9ABEDE760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275998-61F2-497C-A29A-83D20C44BC23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6D582D1-47DC-424D-ABC1-F79BC37D426F}" type="slidenum">
              <a:t>‹N°›</a:t>
            </a:fld>
            <a:endParaRPr lang="fr-FR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1086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13503D-16AE-44CB-A0DD-BBA745945E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6DB1CA-2D31-4A81-9E04-289A6BCB975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91F5F3E0-7B2A-44CC-AC75-34E9DF8048A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ED2925-6582-4DE7-8336-8387ED73540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0C2381-C8A3-4A0C-B7EC-31556E58C58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3CAC4-105A-4B1A-8806-E8A67D864C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BFA13667-FC2E-4ADB-9243-C07B223FC35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29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5C41F3-F121-480F-A4A2-6594C2AB86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21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2102CE-F785-40C4-823B-74E436A8C9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50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C74B79-8F10-4A3C-BC3E-E14858C44B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21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A63C69-4C2E-4932-827A-0068A3108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66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387AF7-F206-467F-92AD-7D44963F01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96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959E2D-359A-4F37-AC9F-3F1B4D5AC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91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25DFD5-D5DC-4024-AA7D-F3052D6095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6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22EB72-C84E-414B-850D-1C3FD57961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69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85B3EE-EDE7-4711-8265-1CF3E30DEF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659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C0A230-B72D-458D-8962-9BF2CA4CC7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375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F721B8-762C-4230-AF92-B38C573B48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63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F74AFDDD-1816-4213-8162-E9AD98881F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23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936DE17-C150-4BBB-BF47-411CAAA81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7750" y="1095528"/>
            <a:ext cx="7581623" cy="2581505"/>
          </a:xfrm>
        </p:spPr>
        <p:txBody>
          <a:bodyPr>
            <a:normAutofit/>
          </a:bodyPr>
          <a:lstStyle/>
          <a:p>
            <a:pPr lvl="0"/>
            <a:r>
              <a:rPr lang="fr-FR" b="1" dirty="0">
                <a:solidFill>
                  <a:srgbClr val="0070C0"/>
                </a:solidFill>
              </a:rPr>
              <a:t>Travaux pratiques d’augmentation d’instruments anciens de physique 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57325" y="4429125"/>
            <a:ext cx="84813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Alfonso SAN MIGUEL</a:t>
            </a:r>
          </a:p>
          <a:p>
            <a:r>
              <a:rPr lang="fr-FR" sz="2400" i="1" dirty="0" smtClean="0"/>
              <a:t>Institut Lumière Matière, Université Claude Bernard Lyon 1 &amp; CNRS</a:t>
            </a:r>
          </a:p>
          <a:p>
            <a:endParaRPr lang="fr-FR" sz="2400" dirty="0"/>
          </a:p>
          <a:p>
            <a:r>
              <a:rPr lang="fr-FR" sz="2400" dirty="0" smtClean="0"/>
              <a:t>Françoise </a:t>
            </a:r>
            <a:r>
              <a:rPr lang="fr-FR" sz="2400" dirty="0" smtClean="0"/>
              <a:t>KHANTINE-LANGLOIS</a:t>
            </a:r>
            <a:endParaRPr lang="fr-FR" sz="2400" dirty="0" smtClean="0"/>
          </a:p>
          <a:p>
            <a:r>
              <a:rPr lang="fr-FR" sz="2400" i="1" dirty="0" smtClean="0"/>
              <a:t>Laboratoire S2HEP, </a:t>
            </a:r>
            <a:r>
              <a:rPr lang="fr-FR" sz="2400" i="1" dirty="0"/>
              <a:t>Université Claude Bernard Lyon 1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073" y="1143268"/>
            <a:ext cx="3953427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6771BE3-A57D-AB40-9233-7B3EE4565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878" y="1697566"/>
            <a:ext cx="4513300" cy="1802964"/>
          </a:xfr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64F7EF83-5BE5-964A-B55F-0CD352E0975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76" y="1490936"/>
            <a:ext cx="1651929" cy="3445602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40048F-9665-6F4F-9798-5178686140A7}"/>
              </a:ext>
            </a:extLst>
          </p:cNvPr>
          <p:cNvSpPr txBox="1"/>
          <p:nvPr/>
        </p:nvSpPr>
        <p:spPr>
          <a:xfrm>
            <a:off x="1233792" y="3695444"/>
            <a:ext cx="3834576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/>
              <a:t>Diapasons pour figures de Lissajous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7E68D4-1A3C-014E-907B-312308252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481" y="1872771"/>
            <a:ext cx="3057155" cy="407620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961D390-89C6-4B4C-B897-FFF9BE73DFE7}"/>
              </a:ext>
            </a:extLst>
          </p:cNvPr>
          <p:cNvSpPr txBox="1"/>
          <p:nvPr/>
        </p:nvSpPr>
        <p:spPr>
          <a:xfrm>
            <a:off x="8496481" y="5948978"/>
            <a:ext cx="313579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 smtClean="0"/>
              <a:t>Générateur de Van </a:t>
            </a:r>
            <a:r>
              <a:rPr lang="fr-FR" sz="1984" dirty="0"/>
              <a:t>de </a:t>
            </a:r>
            <a:r>
              <a:rPr lang="fr-FR" sz="1984" dirty="0" err="1"/>
              <a:t>Graaff</a:t>
            </a:r>
            <a:endParaRPr lang="fr-FR" sz="1984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8AE8820-EF15-8D49-B1F4-13F0B8522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571" y="4399601"/>
            <a:ext cx="3605706" cy="27042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10D174F-7823-9742-A5F7-98629C63746A}"/>
              </a:ext>
            </a:extLst>
          </p:cNvPr>
          <p:cNvSpPr txBox="1"/>
          <p:nvPr/>
        </p:nvSpPr>
        <p:spPr>
          <a:xfrm>
            <a:off x="6069277" y="6694912"/>
            <a:ext cx="2068515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/>
              <a:t>Balance de Cotton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CE85C9D-88A2-084A-90A0-55E371DA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940542"/>
          </a:xfrm>
        </p:spPr>
        <p:txBody>
          <a:bodyPr>
            <a:normAutofit/>
          </a:bodyPr>
          <a:lstStyle/>
          <a:p>
            <a:r>
              <a:rPr lang="fr-FR" sz="4400" b="1" dirty="0" smtClean="0">
                <a:solidFill>
                  <a:srgbClr val="0070C0"/>
                </a:solidFill>
              </a:rPr>
              <a:t>Exemples d’appareils </a:t>
            </a:r>
            <a:r>
              <a:rPr lang="fr-FR" sz="4400" b="1" dirty="0">
                <a:solidFill>
                  <a:srgbClr val="0070C0"/>
                </a:solidFill>
              </a:rPr>
              <a:t>augmentés par les étudiants</a:t>
            </a:r>
          </a:p>
        </p:txBody>
      </p:sp>
    </p:spTree>
    <p:extLst>
      <p:ext uri="{BB962C8B-B14F-4D97-AF65-F5344CB8AC3E}">
        <p14:creationId xmlns:p14="http://schemas.microsoft.com/office/powerpoint/2010/main" val="22476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57455" y="2692060"/>
            <a:ext cx="116431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</a:rPr>
              <a:t>Some </a:t>
            </a:r>
            <a:r>
              <a:rPr lang="en-US" sz="6000" b="1" dirty="0" smtClean="0">
                <a:solidFill>
                  <a:srgbClr val="0070C0"/>
                </a:solidFill>
              </a:rPr>
              <a:t>examples of produced videos </a:t>
            </a:r>
            <a:endParaRPr lang="fr-FR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81075" y="951250"/>
            <a:ext cx="67811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0070C0"/>
                </a:solidFill>
              </a:rPr>
              <a:t>Other</a:t>
            </a:r>
            <a:r>
              <a:rPr lang="fr-FR" sz="3200" b="1" dirty="0" smtClean="0">
                <a:solidFill>
                  <a:srgbClr val="0070C0"/>
                </a:solidFill>
              </a:rPr>
              <a:t> outputs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Videos are also available through QR codes in the permanent exhibition of ancient instrument of physics at the University (Lippmann building)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Some videos or experiments are proposed at the Ampère Museum (QR codes, interactive experiments)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Some students discover a new passion 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Promotion of science in different contexts</a:t>
            </a:r>
            <a:endParaRPr lang="en-US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77150" y="3792831"/>
            <a:ext cx="4570238" cy="342767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553935" y="6675780"/>
            <a:ext cx="612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Augmented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physical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instruments at the 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« Nuit de Temps »</a:t>
            </a:r>
          </a:p>
          <a:p>
            <a:pPr algn="ctr"/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at the </a:t>
            </a:r>
            <a:r>
              <a:rPr lang="fr-FR" i="1" dirty="0" err="1" smtClean="0">
                <a:solidFill>
                  <a:schemeClr val="accent2">
                    <a:lumMod val="75000"/>
                  </a:schemeClr>
                </a:solidFill>
              </a:rPr>
              <a:t>Planetarium</a:t>
            </a:r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</a:rPr>
              <a:t> de Lyon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in 2022. Event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organized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by the SFP.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223" y="603603"/>
            <a:ext cx="2646457" cy="29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40" y="2255203"/>
            <a:ext cx="5359568" cy="40695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7843" y="1341120"/>
            <a:ext cx="7504857" cy="5628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1042" y="128638"/>
            <a:ext cx="11193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P</a:t>
            </a:r>
            <a:r>
              <a:rPr lang="en-US" sz="3200" b="1" dirty="0" smtClean="0">
                <a:solidFill>
                  <a:srgbClr val="0070C0"/>
                </a:solidFill>
              </a:rPr>
              <a:t>ermanent </a:t>
            </a:r>
            <a:r>
              <a:rPr lang="en-US" sz="3200" b="1" dirty="0">
                <a:solidFill>
                  <a:srgbClr val="0070C0"/>
                </a:solidFill>
              </a:rPr>
              <a:t>exhibition of ancient instrument of </a:t>
            </a:r>
            <a:r>
              <a:rPr lang="en-US" sz="3200" b="1" dirty="0" smtClean="0">
                <a:solidFill>
                  <a:srgbClr val="0070C0"/>
                </a:solidFill>
              </a:rPr>
              <a:t>physics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at </a:t>
            </a:r>
            <a:r>
              <a:rPr lang="en-US" sz="3200" b="1" dirty="0">
                <a:solidFill>
                  <a:srgbClr val="0070C0"/>
                </a:solidFill>
              </a:rPr>
              <a:t>the University </a:t>
            </a:r>
            <a:r>
              <a:rPr lang="en-US" sz="3200" b="1" dirty="0" smtClean="0">
                <a:solidFill>
                  <a:srgbClr val="0070C0"/>
                </a:solidFill>
              </a:rPr>
              <a:t>Lyon 1 - Lippmann building</a:t>
            </a:r>
            <a:endParaRPr lang="fr-FR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9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6" y="1688124"/>
            <a:ext cx="6404537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229" y="503777"/>
            <a:ext cx="11193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During </a:t>
            </a:r>
            <a:r>
              <a:rPr lang="en-US" sz="3200" b="1" dirty="0" smtClean="0">
                <a:solidFill>
                  <a:srgbClr val="0070C0"/>
                </a:solidFill>
              </a:rPr>
              <a:t>the </a:t>
            </a:r>
            <a:r>
              <a:rPr lang="en-US" sz="3200" b="1" dirty="0" smtClean="0">
                <a:solidFill>
                  <a:srgbClr val="0070C0"/>
                </a:solidFill>
              </a:rPr>
              <a:t>“Ampère 200 years” exhibition in… 2020</a:t>
            </a:r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148" y="1688124"/>
            <a:ext cx="67456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14299"/>
            <a:ext cx="11268075" cy="72310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52550" y="1114425"/>
            <a:ext cx="718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Feedback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from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students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you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can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read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it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on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</a:rPr>
              <a:t>their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</a:rPr>
              <a:t> faces !</a:t>
            </a:r>
            <a:endParaRPr lang="fr-FR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479" y="749989"/>
            <a:ext cx="11591806" cy="1461188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Merci de votre attention !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512" y="3483979"/>
            <a:ext cx="2798622" cy="27656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992" y="2004001"/>
            <a:ext cx="3923818" cy="52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52499" y="484525"/>
            <a:ext cx="109632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0070C0"/>
                </a:solidFill>
              </a:rPr>
              <a:t>Context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Students from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year of the Master of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Volunteer practical work integrated on a Experimental Unit Course.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Student work on binomials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Maximum of 10 students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Working since 2019</a:t>
            </a:r>
            <a:endParaRPr lang="en-US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4777" y="3267939"/>
            <a:ext cx="2597960" cy="19484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36" y="4915182"/>
            <a:ext cx="1638300" cy="2286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36" y="1599482"/>
            <a:ext cx="1981903" cy="26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52499" y="484525"/>
            <a:ext cx="109632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solidFill>
                  <a:srgbClr val="0070C0"/>
                </a:solidFill>
              </a:rPr>
              <a:t>Material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Collection of </a:t>
            </a:r>
            <a:r>
              <a:rPr lang="en-US" sz="2400" dirty="0" smtClean="0"/>
              <a:t>ancient </a:t>
            </a:r>
            <a:r>
              <a:rPr lang="en-US" sz="2400" dirty="0"/>
              <a:t>physics instruments from the Claude Bernard Lyon 1 University heritage </a:t>
            </a:r>
            <a:r>
              <a:rPr lang="en-US" sz="2400" dirty="0" smtClean="0"/>
              <a:t>collection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portable recording studio for video </a:t>
            </a:r>
            <a:r>
              <a:rPr lang="en-US" sz="2400" dirty="0" smtClean="0"/>
              <a:t>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Several </a:t>
            </a:r>
            <a:r>
              <a:rPr lang="en-US" sz="2400" dirty="0"/>
              <a:t>portable </a:t>
            </a:r>
            <a:r>
              <a:rPr lang="en-US" sz="2400" dirty="0" smtClean="0"/>
              <a:t>toolboxes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Lots </a:t>
            </a:r>
            <a:r>
              <a:rPr lang="en-US" sz="2400" dirty="0"/>
              <a:t>of goodwill: colleagues, technicians, engineers, etc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</a:t>
            </a:r>
            <a:r>
              <a:rPr lang="en-US" sz="2400" dirty="0"/>
              <a:t>support and resources provided by the Société Française de Physique (SFP), the Association </a:t>
            </a:r>
            <a:r>
              <a:rPr lang="en-US" sz="2400" dirty="0" smtClean="0"/>
              <a:t>for the preservation and study of scientific and technical instruments for teaching </a:t>
            </a:r>
            <a:r>
              <a:rPr lang="en-US" sz="2400" dirty="0"/>
              <a:t>(ASEISTE) and the </a:t>
            </a:r>
            <a:r>
              <a:rPr lang="en-US" sz="2400" dirty="0" smtClean="0"/>
              <a:t>Society of Friends of André-Marie </a:t>
            </a:r>
            <a:r>
              <a:rPr lang="en-US" sz="2400" dirty="0"/>
              <a:t>Ampère (SAAMA</a:t>
            </a:r>
            <a:r>
              <a:rPr lang="en-US" sz="2400" dirty="0" smtClean="0"/>
              <a:t>) which runs the Ampère Museum.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78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0D923E7-5429-4191-9311-0FC25E8F04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4114" y="751531"/>
            <a:ext cx="3085961" cy="2185539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ADCAA05-60F2-4EA2-8BB4-F2C4791881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6591" y="2954849"/>
            <a:ext cx="5832755" cy="3280923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1144FB-15DF-4FE8-9C79-07014C173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46014" r="17495" b="5933"/>
          <a:stretch/>
        </p:blipFill>
        <p:spPr>
          <a:xfrm>
            <a:off x="4197933" y="277580"/>
            <a:ext cx="5368473" cy="13096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1880E7-F391-4916-AFB6-CD858671D0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549" y="4367330"/>
            <a:ext cx="4024775" cy="2263936"/>
          </a:xfrm>
          <a:prstGeom prst="rect">
            <a:avLst/>
          </a:prstGeom>
        </p:spPr>
      </p:pic>
      <p:pic>
        <p:nvPicPr>
          <p:cNvPr id="13" name="Espace réservé du contenu 13">
            <a:extLst>
              <a:ext uri="{FF2B5EF4-FFF2-40B4-BE49-F238E27FC236}">
                <a16:creationId xmlns:a16="http://schemas.microsoft.com/office/drawing/2014/main" id="{E8D1B522-9263-45BC-9ECB-0A2D0C3C1C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2725" b="6439"/>
          <a:stretch/>
        </p:blipFill>
        <p:spPr>
          <a:xfrm>
            <a:off x="4197935" y="4180806"/>
            <a:ext cx="2146436" cy="333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du contenu 6">
            <a:extLst>
              <a:ext uri="{FF2B5EF4-FFF2-40B4-BE49-F238E27FC236}">
                <a16:creationId xmlns:a16="http://schemas.microsoft.com/office/drawing/2014/main" id="{683E5D1A-952A-43E4-A7DE-800D99D4FA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9673" r="31144"/>
          <a:stretch/>
        </p:blipFill>
        <p:spPr>
          <a:xfrm>
            <a:off x="9881565" y="301321"/>
            <a:ext cx="1785246" cy="7210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71F3D2-5030-43ED-B00F-DAC568C7CA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22650" r="6570" b="17671"/>
          <a:stretch/>
        </p:blipFill>
        <p:spPr>
          <a:xfrm>
            <a:off x="4197933" y="1744884"/>
            <a:ext cx="2185539" cy="230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52499" y="484525"/>
            <a:ext cx="109632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</a:rPr>
              <a:t>The </a:t>
            </a:r>
            <a:r>
              <a:rPr lang="fr-FR" sz="3200" b="1" dirty="0" err="1" smtClean="0">
                <a:solidFill>
                  <a:srgbClr val="0070C0"/>
                </a:solidFill>
              </a:rPr>
              <a:t>project</a:t>
            </a:r>
            <a:r>
              <a:rPr lang="fr-FR" sz="3200" b="1" dirty="0" smtClean="0">
                <a:solidFill>
                  <a:srgbClr val="0070C0"/>
                </a:solidFill>
              </a:rPr>
              <a:t> – </a:t>
            </a:r>
            <a:r>
              <a:rPr lang="fr-FR" sz="3200" b="1" dirty="0" err="1" smtClean="0">
                <a:solidFill>
                  <a:srgbClr val="0070C0"/>
                </a:solidFill>
              </a:rPr>
              <a:t>Students</a:t>
            </a:r>
            <a:r>
              <a:rPr lang="fr-FR" sz="3200" b="1" dirty="0" smtClean="0">
                <a:solidFill>
                  <a:srgbClr val="0070C0"/>
                </a:solidFill>
              </a:rPr>
              <a:t> point of </a:t>
            </a:r>
            <a:r>
              <a:rPr lang="fr-FR" sz="3200" b="1" dirty="0" err="1" smtClean="0">
                <a:solidFill>
                  <a:srgbClr val="0070C0"/>
                </a:solidFill>
              </a:rPr>
              <a:t>view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Carry out any necessary restoration with the help of volunteer technicians and guidance from </a:t>
            </a:r>
            <a:r>
              <a:rPr lang="en-US" sz="2400" dirty="0" smtClean="0"/>
              <a:t>professors who are University Collection Curators.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 the instruments working and measure their characteristics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the history of the instrument and its underlying physical principles of operation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resources </a:t>
            </a:r>
            <a:r>
              <a:rPr lang="en-US" sz="2400" dirty="0" smtClean="0"/>
              <a:t>associated to the </a:t>
            </a:r>
            <a:r>
              <a:rPr lang="en-US" sz="2400" dirty="0"/>
              <a:t>videos (filming, editing), quizzes, slideshows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 </a:t>
            </a:r>
            <a:r>
              <a:rPr lang="en-US" sz="2400" dirty="0" smtClean="0"/>
              <a:t>resources for the Instrument Collection: </a:t>
            </a:r>
            <a:r>
              <a:rPr lang="en-US" sz="2400" dirty="0"/>
              <a:t>technical </a:t>
            </a:r>
            <a:r>
              <a:rPr lang="en-US" sz="2400" dirty="0" smtClean="0"/>
              <a:t>sheets (for the </a:t>
            </a:r>
            <a:r>
              <a:rPr lang="fr-FR" sz="2400" dirty="0" err="1"/>
              <a:t>Artwork</a:t>
            </a:r>
            <a:r>
              <a:rPr lang="fr-FR" sz="2400" dirty="0"/>
              <a:t> </a:t>
            </a:r>
            <a:r>
              <a:rPr lang="fr-FR" sz="2400" dirty="0" smtClean="0"/>
              <a:t>file)</a:t>
            </a:r>
            <a:r>
              <a:rPr lang="en-US" sz="2400" dirty="0" smtClean="0"/>
              <a:t>, descriptions (for the Inventory), </a:t>
            </a:r>
            <a:r>
              <a:rPr lang="en-US" sz="2400" dirty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Present </a:t>
            </a:r>
            <a:r>
              <a:rPr lang="en-US" sz="2400" dirty="0"/>
              <a:t>the resources through exhibitions, new showcases in the Department of Physics</a:t>
            </a:r>
            <a:r>
              <a:rPr lang="en-US" sz="2400" dirty="0" smtClean="0"/>
              <a:t>, in collaboration with French Physical Society,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45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52499" y="484525"/>
            <a:ext cx="109632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</a:rPr>
              <a:t>The </a:t>
            </a:r>
            <a:r>
              <a:rPr lang="fr-FR" sz="3200" b="1" dirty="0" err="1" smtClean="0">
                <a:solidFill>
                  <a:srgbClr val="0070C0"/>
                </a:solidFill>
              </a:rPr>
              <a:t>project</a:t>
            </a:r>
            <a:r>
              <a:rPr lang="fr-FR" sz="3200" b="1" dirty="0" smtClean="0">
                <a:solidFill>
                  <a:srgbClr val="0070C0"/>
                </a:solidFill>
              </a:rPr>
              <a:t> – </a:t>
            </a:r>
            <a:r>
              <a:rPr lang="fr-FR" sz="3200" b="1" dirty="0" err="1" smtClean="0">
                <a:solidFill>
                  <a:srgbClr val="0070C0"/>
                </a:solidFill>
              </a:rPr>
              <a:t>Pedagogical</a:t>
            </a:r>
            <a:r>
              <a:rPr lang="fr-FR" sz="3200" b="1" dirty="0" smtClean="0">
                <a:solidFill>
                  <a:srgbClr val="0070C0"/>
                </a:solidFill>
              </a:rPr>
              <a:t> </a:t>
            </a:r>
            <a:r>
              <a:rPr lang="fr-FR" sz="3200" b="1" dirty="0" err="1" smtClean="0">
                <a:solidFill>
                  <a:srgbClr val="0070C0"/>
                </a:solidFill>
              </a:rPr>
              <a:t>approach</a:t>
            </a:r>
            <a:endParaRPr lang="fr-FR" sz="3200" b="1" dirty="0">
              <a:solidFill>
                <a:srgbClr val="0070C0"/>
              </a:solidFill>
            </a:endParaRP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Immersive experience allowing to position oneself in a research-type project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Show interest in the history of science and technology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Learn to consult new types of resources: archives, old books, direct contact with historical actors such as builders, families, and other relevant individuals from the past, </a:t>
            </a:r>
            <a:r>
              <a:rPr lang="en-US" sz="2400" dirty="0" smtClean="0"/>
              <a:t>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Development of skills in scientific communication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 in networks: associations, museums, laboratory staff, ..</a:t>
            </a:r>
          </a:p>
        </p:txBody>
      </p:sp>
    </p:spTree>
    <p:extLst>
      <p:ext uri="{BB962C8B-B14F-4D97-AF65-F5344CB8AC3E}">
        <p14:creationId xmlns:p14="http://schemas.microsoft.com/office/powerpoint/2010/main" val="9060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44" y="244350"/>
            <a:ext cx="9398642" cy="73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1599">
            <a:off x="843264" y="1087576"/>
            <a:ext cx="3034122" cy="22755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165">
            <a:off x="4091182" y="2171013"/>
            <a:ext cx="3276550" cy="245741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19600" y="244255"/>
            <a:ext cx="1126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Presentation of a booth and a poster at the "Pedagogical Evolutions Symposium 2019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823" y="1191567"/>
            <a:ext cx="4088581" cy="58135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253">
            <a:off x="848266" y="4826611"/>
            <a:ext cx="4781136" cy="22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85C9D-88A2-084A-90A0-55E371DA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940542"/>
          </a:xfrm>
        </p:spPr>
        <p:txBody>
          <a:bodyPr>
            <a:normAutofit/>
          </a:bodyPr>
          <a:lstStyle/>
          <a:p>
            <a:r>
              <a:rPr lang="fr-FR" sz="4400" b="1" dirty="0" smtClean="0">
                <a:solidFill>
                  <a:srgbClr val="0070C0"/>
                </a:solidFill>
              </a:rPr>
              <a:t>Exemples d’appareils </a:t>
            </a:r>
            <a:r>
              <a:rPr lang="fr-FR" sz="4400" b="1" dirty="0">
                <a:solidFill>
                  <a:srgbClr val="0070C0"/>
                </a:solidFill>
              </a:rPr>
              <a:t>augmentés par les étudiants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D55CD3D-8752-6545-81ED-28D503003D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4964" y="2012412"/>
            <a:ext cx="1624248" cy="4796544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C83460B-B781-0041-A4FD-1409A91415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4852" y="2356926"/>
            <a:ext cx="4335283" cy="287185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79C0B3-4CD3-1C4D-A53C-3D5A262F2771}"/>
              </a:ext>
            </a:extLst>
          </p:cNvPr>
          <p:cNvSpPr txBox="1"/>
          <p:nvPr/>
        </p:nvSpPr>
        <p:spPr>
          <a:xfrm>
            <a:off x="1224965" y="7136805"/>
            <a:ext cx="2089033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/>
              <a:t>Machine de Morin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E00B71-9EF7-FB4C-A34A-510B99B438E9}"/>
              </a:ext>
            </a:extLst>
          </p:cNvPr>
          <p:cNvSpPr txBox="1"/>
          <p:nvPr/>
        </p:nvSpPr>
        <p:spPr>
          <a:xfrm>
            <a:off x="5403496" y="5722032"/>
            <a:ext cx="2493824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/>
              <a:t>Refractomètre de </a:t>
            </a:r>
            <a:r>
              <a:rPr lang="fr-FR" sz="1984" dirty="0" err="1"/>
              <a:t>Fery</a:t>
            </a:r>
            <a:endParaRPr lang="fr-FR" sz="1984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121DF5-AE20-4349-A6BA-9179EFDF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762" y="2327376"/>
            <a:ext cx="3107866" cy="4143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74D4E18-9B4B-1841-8226-EB986F80657B}"/>
              </a:ext>
            </a:extLst>
          </p:cNvPr>
          <p:cNvSpPr txBox="1"/>
          <p:nvPr/>
        </p:nvSpPr>
        <p:spPr>
          <a:xfrm>
            <a:off x="9638762" y="6729685"/>
            <a:ext cx="3142527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84" dirty="0"/>
              <a:t>Galvanomètre de </a:t>
            </a:r>
            <a:r>
              <a:rPr lang="fr-FR" sz="1984" dirty="0" err="1"/>
              <a:t>Bourbouze</a:t>
            </a:r>
            <a:endParaRPr lang="fr-FR" sz="1984" dirty="0"/>
          </a:p>
        </p:txBody>
      </p:sp>
    </p:spTree>
    <p:extLst>
      <p:ext uri="{BB962C8B-B14F-4D97-AF65-F5344CB8AC3E}">
        <p14:creationId xmlns:p14="http://schemas.microsoft.com/office/powerpoint/2010/main" val="143790348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9519</TotalTime>
  <Words>519</Words>
  <Application>Microsoft Office PowerPoint</Application>
  <PresentationFormat>Personnalisé</PresentationFormat>
  <Paragraphs>78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Liberation Sans</vt:lpstr>
      <vt:lpstr>Liberation Serif</vt:lpstr>
      <vt:lpstr>Lucida Sans</vt:lpstr>
      <vt:lpstr>Segoe UI</vt:lpstr>
      <vt:lpstr>Tahoma</vt:lpstr>
      <vt:lpstr>Standard</vt:lpstr>
      <vt:lpstr>Travaux pratiques d’augmentation d’instruments anciens de physique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Exemples d’appareils augmentés par les étudiants</vt:lpstr>
      <vt:lpstr>Exemples d’appareils augmentés par les étudiants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14/01/2019</dc:title>
  <dc:creator>Mathilde Van Cuyck</dc:creator>
  <cp:lastModifiedBy>SAN MIGUEL FUSTER ALFONSO</cp:lastModifiedBy>
  <cp:revision>65</cp:revision>
  <dcterms:created xsi:type="dcterms:W3CDTF">2018-11-08T16:58:51Z</dcterms:created>
  <dcterms:modified xsi:type="dcterms:W3CDTF">2023-07-04T10:21:07Z</dcterms:modified>
</cp:coreProperties>
</file>