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tif" ContentType="image/t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6" r:id="rId4"/>
    <p:sldId id="275" r:id="rId5"/>
    <p:sldId id="277" r:id="rId6"/>
    <p:sldId id="278" r:id="rId7"/>
    <p:sldId id="258" r:id="rId8"/>
    <p:sldId id="265" r:id="rId9"/>
    <p:sldId id="267" r:id="rId10"/>
    <p:sldId id="279" r:id="rId11"/>
    <p:sldId id="280" r:id="rId12"/>
    <p:sldId id="281" r:id="rId13"/>
    <p:sldId id="282" r:id="rId14"/>
    <p:sldId id="283" r:id="rId15"/>
    <p:sldId id="273" r:id="rId16"/>
    <p:sldId id="284" r:id="rId17"/>
    <p:sldId id="285" r:id="rId18"/>
    <p:sldId id="286" r:id="rId19"/>
    <p:sldId id="287" r:id="rId20"/>
    <p:sldId id="288" r:id="rId21"/>
    <p:sldId id="289" r:id="rId22"/>
    <p:sldId id="274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376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44198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estelle.blanquet@u-bordeaux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4" Type="http://schemas.openxmlformats.org/officeDocument/2006/relationships/hyperlink" Target="mailto:estelle.blanquet@u-bordeaux.fr" TargetMode="External"/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qcm.sfpnet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e QCM de la SFP :…"/>
          <p:cNvSpPr txBox="1">
            <a:spLocks noGrp="1"/>
          </p:cNvSpPr>
          <p:nvPr>
            <p:ph type="ctrTitle"/>
          </p:nvPr>
        </p:nvSpPr>
        <p:spPr>
          <a:xfrm>
            <a:off x="1371600" y="2933700"/>
            <a:ext cx="10464800" cy="330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400" b="1" dirty="0" smtClean="0"/>
              <a:t>The French </a:t>
            </a:r>
            <a:r>
              <a:rPr lang="en-US" sz="4400" b="1" dirty="0"/>
              <a:t>Physical </a:t>
            </a:r>
            <a:r>
              <a:rPr lang="en-US" sz="4400" b="1" dirty="0" smtClean="0"/>
              <a:t>Society’s </a:t>
            </a:r>
            <a:br>
              <a:rPr lang="en-US" sz="4400" b="1" dirty="0" smtClean="0"/>
            </a:br>
            <a:r>
              <a:rPr lang="en-US" sz="4400" b="1" dirty="0" smtClean="0"/>
              <a:t>online questionnaire</a:t>
            </a:r>
            <a:r>
              <a:rPr lang="en-US" sz="4400" b="1" dirty="0"/>
              <a:t>: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identifying </a:t>
            </a:r>
            <a:r>
              <a:rPr lang="en-US" sz="4400" b="1" dirty="0"/>
              <a:t>Students’ difficulties at </a:t>
            </a:r>
            <a:r>
              <a:rPr lang="en-US" sz="4400" b="1" dirty="0" smtClean="0"/>
              <a:t>their </a:t>
            </a:r>
            <a:r>
              <a:rPr lang="en-US" sz="4400" b="1" dirty="0"/>
              <a:t>entrance at University</a:t>
            </a:r>
            <a:endParaRPr lang="fr-FR" sz="4400" dirty="0"/>
          </a:p>
        </p:txBody>
      </p:sp>
      <p:sp>
        <p:nvSpPr>
          <p:cNvPr id="129" name="Estelle Blanquet…"/>
          <p:cNvSpPr txBox="1">
            <a:spLocks noGrp="1"/>
          </p:cNvSpPr>
          <p:nvPr>
            <p:ph type="subTitle" sz="quarter" idx="1"/>
          </p:nvPr>
        </p:nvSpPr>
        <p:spPr>
          <a:xfrm>
            <a:off x="644793" y="7356739"/>
            <a:ext cx="11488136" cy="158406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defTabSz="519937">
              <a:defRPr sz="3293"/>
            </a:pPr>
            <a:r>
              <a:rPr dirty="0"/>
              <a:t>Estelle </a:t>
            </a:r>
            <a:r>
              <a:rPr dirty="0" smtClean="0"/>
              <a:t>Blanquet</a:t>
            </a:r>
            <a:r>
              <a:rPr lang="fr-FR" dirty="0" smtClean="0"/>
              <a:t>, LACES, </a:t>
            </a:r>
            <a:r>
              <a:rPr lang="fr-FR" dirty="0" err="1" smtClean="0"/>
              <a:t>University</a:t>
            </a:r>
            <a:r>
              <a:rPr lang="fr-FR" dirty="0" smtClean="0"/>
              <a:t> of Bordeaux, France</a:t>
            </a:r>
            <a:r>
              <a:rPr dirty="0" smtClean="0"/>
              <a:t> </a:t>
            </a:r>
            <a:endParaRPr dirty="0"/>
          </a:p>
          <a:p>
            <a:pPr defTabSz="519937">
              <a:defRPr sz="3293"/>
            </a:pPr>
            <a:r>
              <a:rPr u="sng" dirty="0">
                <a:hlinkClick r:id="rId2"/>
              </a:rPr>
              <a:t>estelle.blanquet@u-bordeaux.fr</a:t>
            </a:r>
          </a:p>
          <a:p>
            <a:pPr defTabSz="519937">
              <a:defRPr sz="3293"/>
            </a:pPr>
            <a:r>
              <a:rPr dirty="0"/>
              <a:t>&amp; Daniel </a:t>
            </a:r>
            <a:r>
              <a:rPr dirty="0" smtClean="0"/>
              <a:t>Hennequin</a:t>
            </a:r>
            <a:r>
              <a:rPr lang="fr-FR" dirty="0" smtClean="0"/>
              <a:t>, </a:t>
            </a:r>
            <a:r>
              <a:rPr lang="fr-FR" dirty="0" err="1" smtClean="0"/>
              <a:t>PhLAM</a:t>
            </a:r>
            <a:r>
              <a:rPr lang="fr-FR" dirty="0" smtClean="0"/>
              <a:t>, CNRS &amp; </a:t>
            </a:r>
            <a:r>
              <a:rPr lang="fr-FR" dirty="0" err="1" smtClean="0"/>
              <a:t>University</a:t>
            </a:r>
            <a:r>
              <a:rPr lang="fr-FR" dirty="0" smtClean="0"/>
              <a:t> of Lille, France</a:t>
            </a:r>
            <a:endParaRPr dirty="0"/>
          </a:p>
        </p:txBody>
      </p:sp>
      <p:pic>
        <p:nvPicPr>
          <p:cNvPr id="2" name="Image 1" descr="Capture d’écran 2022-12-06 à 15.09.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45" y="106850"/>
            <a:ext cx="2832100" cy="2247900"/>
          </a:xfrm>
          <a:prstGeom prst="rect">
            <a:avLst/>
          </a:prstGeom>
        </p:spPr>
      </p:pic>
      <p:pic>
        <p:nvPicPr>
          <p:cNvPr id="6" name="Image 5" descr="Capture d’écran 2022-10-18 à 08.54.3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64" y="106850"/>
            <a:ext cx="8525636" cy="120209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209569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smtClean="0"/>
              <a:t>Basic </a:t>
            </a:r>
            <a:r>
              <a:rPr lang="fr-FR" dirty="0" err="1" smtClean="0"/>
              <a:t>mathematics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757149" y="2234266"/>
            <a:ext cx="11631498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n </a:t>
            </a:r>
            <a:r>
              <a:rPr lang="fr-FR" i="1" dirty="0" err="1"/>
              <a:t>objects</a:t>
            </a:r>
            <a:r>
              <a:rPr lang="fr-FR" i="1" dirty="0"/>
              <a:t> </a:t>
            </a:r>
            <a:r>
              <a:rPr lang="fr-FR" i="1" dirty="0" err="1"/>
              <a:t>cost</a:t>
            </a:r>
            <a:r>
              <a:rPr lang="fr-FR" i="1" dirty="0"/>
              <a:t> x euros, how </a:t>
            </a:r>
            <a:r>
              <a:rPr lang="fr-FR" i="1" dirty="0" err="1"/>
              <a:t>much</a:t>
            </a:r>
            <a:r>
              <a:rPr lang="fr-FR" i="1" dirty="0"/>
              <a:t> do 6 </a:t>
            </a:r>
            <a:r>
              <a:rPr lang="fr-FR" i="1" dirty="0" err="1"/>
              <a:t>objects</a:t>
            </a:r>
            <a:r>
              <a:rPr lang="fr-FR" i="1" dirty="0"/>
              <a:t> </a:t>
            </a:r>
            <a:r>
              <a:rPr lang="fr-FR" i="1" dirty="0" err="1"/>
              <a:t>cost</a:t>
            </a:r>
            <a:r>
              <a:rPr lang="fr-FR" i="1" dirty="0" smtClean="0"/>
              <a:t>?</a:t>
            </a:r>
          </a:p>
          <a:p>
            <a:r>
              <a:rPr lang="fr-FR" dirty="0" err="1" smtClean="0">
                <a:solidFill>
                  <a:srgbClr val="3366FF"/>
                </a:solidFill>
              </a:rPr>
              <a:t>nx</a:t>
            </a:r>
            <a:r>
              <a:rPr lang="fr-FR" dirty="0" smtClean="0">
                <a:solidFill>
                  <a:srgbClr val="3366FF"/>
                </a:solidFill>
              </a:rPr>
              <a:t>/6 ; 6x/n ; 6n/x €</a:t>
            </a: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977462" y="4427395"/>
            <a:ext cx="11411185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i="1" dirty="0"/>
              <a:t>100 </a:t>
            </a:r>
            <a:r>
              <a:rPr lang="fr-FR" i="1" dirty="0" err="1"/>
              <a:t>mL</a:t>
            </a:r>
            <a:r>
              <a:rPr lang="fr-FR" i="1" dirty="0"/>
              <a:t> of </a:t>
            </a:r>
            <a:r>
              <a:rPr lang="fr-FR" i="1" dirty="0" err="1"/>
              <a:t>soup</a:t>
            </a:r>
            <a:r>
              <a:rPr lang="fr-FR" i="1" dirty="0"/>
              <a:t> </a:t>
            </a:r>
            <a:r>
              <a:rPr lang="fr-FR" i="1" dirty="0" err="1"/>
              <a:t>contains</a:t>
            </a:r>
            <a:r>
              <a:rPr lang="fr-FR" i="1" dirty="0"/>
              <a:t> 80 kJ. A 25 </a:t>
            </a:r>
            <a:r>
              <a:rPr lang="fr-FR" i="1" dirty="0" err="1"/>
              <a:t>cL</a:t>
            </a:r>
            <a:r>
              <a:rPr lang="fr-FR" i="1" dirty="0"/>
              <a:t> plate </a:t>
            </a:r>
            <a:r>
              <a:rPr lang="fr-FR" i="1" dirty="0" err="1"/>
              <a:t>contains</a:t>
            </a:r>
            <a:r>
              <a:rPr lang="fr-FR" dirty="0"/>
              <a:t>: </a:t>
            </a:r>
            <a:r>
              <a:rPr lang="fr-FR" dirty="0" smtClean="0">
                <a:solidFill>
                  <a:srgbClr val="3366FF"/>
                </a:solidFill>
              </a:rPr>
              <a:t>20 / 320 / 200 kJ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094446" y="5630835"/>
            <a:ext cx="11073887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/>
              <a:t>- </a:t>
            </a:r>
            <a:r>
              <a:rPr lang="fr-FR" i="1" dirty="0" err="1" smtClean="0"/>
              <a:t>We</a:t>
            </a:r>
            <a:r>
              <a:rPr lang="fr-FR" i="1" dirty="0" smtClean="0"/>
              <a:t> </a:t>
            </a:r>
            <a:r>
              <a:rPr lang="fr-FR" i="1" dirty="0"/>
              <a:t>have the relation U=RI. U </a:t>
            </a:r>
            <a:r>
              <a:rPr lang="fr-FR" i="1" dirty="0" err="1"/>
              <a:t>remains</a:t>
            </a:r>
            <a:r>
              <a:rPr lang="fr-FR" i="1" dirty="0"/>
              <a:t> constant. </a:t>
            </a:r>
            <a:r>
              <a:rPr lang="fr-FR" i="1" dirty="0" err="1"/>
              <a:t>When</a:t>
            </a:r>
            <a:r>
              <a:rPr lang="fr-FR" i="1" dirty="0"/>
              <a:t> R </a:t>
            </a:r>
            <a:r>
              <a:rPr lang="fr-FR" i="1" dirty="0" err="1"/>
              <a:t>increases</a:t>
            </a:r>
            <a:r>
              <a:rPr lang="fr-FR" i="1" dirty="0"/>
              <a:t> 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I </a:t>
            </a:r>
            <a:r>
              <a:rPr lang="fr-FR" dirty="0" err="1" smtClean="0">
                <a:solidFill>
                  <a:srgbClr val="3366FF"/>
                </a:solidFill>
              </a:rPr>
              <a:t>increases</a:t>
            </a:r>
            <a:r>
              <a:rPr lang="fr-FR" dirty="0" smtClean="0">
                <a:solidFill>
                  <a:srgbClr val="3366FF"/>
                </a:solidFill>
              </a:rPr>
              <a:t> / </a:t>
            </a:r>
            <a:r>
              <a:rPr lang="fr-FR" dirty="0" err="1" smtClean="0">
                <a:solidFill>
                  <a:srgbClr val="3366FF"/>
                </a:solidFill>
              </a:rPr>
              <a:t>decreases</a:t>
            </a:r>
            <a:r>
              <a:rPr lang="fr-FR" dirty="0" smtClean="0">
                <a:solidFill>
                  <a:srgbClr val="3366FF"/>
                </a:solidFill>
              </a:rPr>
              <a:t> / </a:t>
            </a:r>
            <a:r>
              <a:rPr lang="fr-FR" dirty="0" err="1" smtClean="0">
                <a:solidFill>
                  <a:srgbClr val="3366FF"/>
                </a:solidFill>
              </a:rPr>
              <a:t>stays</a:t>
            </a:r>
            <a:r>
              <a:rPr lang="fr-FR" dirty="0" smtClean="0">
                <a:solidFill>
                  <a:srgbClr val="3366FF"/>
                </a:solidFill>
              </a:rPr>
              <a:t> </a:t>
            </a:r>
            <a:r>
              <a:rPr lang="fr-FR" dirty="0">
                <a:solidFill>
                  <a:srgbClr val="3366FF"/>
                </a:solidFill>
              </a:rPr>
              <a:t>constant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977462" y="7019684"/>
            <a:ext cx="11337591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</a:t>
            </a:r>
            <a:r>
              <a:rPr lang="fr-FR" i="1" dirty="0"/>
              <a:t>in a cube of 10 cm </a:t>
            </a:r>
            <a:r>
              <a:rPr lang="fr-FR" i="1" dirty="0" err="1"/>
              <a:t>side</a:t>
            </a:r>
            <a:r>
              <a:rPr lang="fr-FR" i="1" dirty="0"/>
              <a:t>, how </a:t>
            </a:r>
            <a:r>
              <a:rPr lang="fr-FR" i="1" dirty="0" err="1"/>
              <a:t>many</a:t>
            </a:r>
            <a:r>
              <a:rPr lang="fr-FR" i="1" dirty="0"/>
              <a:t> cubes of 1 cm </a:t>
            </a:r>
            <a:r>
              <a:rPr lang="fr-FR" i="1" dirty="0" err="1"/>
              <a:t>side</a:t>
            </a:r>
            <a:r>
              <a:rPr lang="fr-FR" i="1" dirty="0"/>
              <a:t> do </a:t>
            </a:r>
            <a:r>
              <a:rPr lang="fr-FR" i="1" dirty="0" err="1"/>
              <a:t>you</a:t>
            </a:r>
            <a:r>
              <a:rPr lang="fr-FR" i="1" dirty="0"/>
              <a:t> </a:t>
            </a:r>
            <a:r>
              <a:rPr lang="fr-FR" i="1" dirty="0" smtClean="0"/>
              <a:t>put?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3366FF"/>
                </a:solidFill>
              </a:rPr>
              <a:t>100 / 1000 / 10 000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8" name="- Quasiment pas de calculs mais des questions issues de la recherche en didactique testant la compréhension de concepts"/>
          <p:cNvSpPr txBox="1"/>
          <p:nvPr/>
        </p:nvSpPr>
        <p:spPr>
          <a:xfrm>
            <a:off x="757149" y="3436575"/>
            <a:ext cx="1163149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1 </a:t>
            </a:r>
            <a:r>
              <a:rPr lang="fr-FR" i="1" dirty="0" err="1"/>
              <a:t>cubic</a:t>
            </a:r>
            <a:r>
              <a:rPr lang="fr-FR" i="1" dirty="0"/>
              <a:t> </a:t>
            </a:r>
            <a:r>
              <a:rPr lang="fr-FR" i="1" dirty="0" err="1"/>
              <a:t>centimetre</a:t>
            </a:r>
            <a:r>
              <a:rPr lang="fr-FR" i="1" dirty="0"/>
              <a:t> corresponds </a:t>
            </a:r>
            <a:r>
              <a:rPr lang="fr-FR" i="1" dirty="0" smtClean="0"/>
              <a:t>to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3366FF"/>
                </a:solidFill>
              </a:rPr>
              <a:t>1dL / 1cL / 1 </a:t>
            </a:r>
            <a:r>
              <a:rPr lang="fr-FR" dirty="0" err="1" smtClean="0">
                <a:solidFill>
                  <a:srgbClr val="3366FF"/>
                </a:solidFill>
              </a:rPr>
              <a:t>mL</a:t>
            </a:r>
            <a:endParaRPr lang="fr-FR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4215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209569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Waves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757149" y="2234266"/>
            <a:ext cx="11631498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the </a:t>
            </a:r>
            <a:r>
              <a:rPr lang="fr-FR" i="1" dirty="0" err="1"/>
              <a:t>louder</a:t>
            </a:r>
            <a:r>
              <a:rPr lang="fr-FR" i="1" dirty="0"/>
              <a:t> a </a:t>
            </a:r>
            <a:r>
              <a:rPr lang="fr-FR" i="1" dirty="0" err="1"/>
              <a:t>sound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, the </a:t>
            </a:r>
            <a:r>
              <a:rPr lang="fr-FR" i="1" dirty="0" err="1"/>
              <a:t>faster</a:t>
            </a:r>
            <a:r>
              <a:rPr lang="fr-FR" i="1" dirty="0"/>
              <a:t>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travels</a:t>
            </a:r>
            <a:r>
              <a:rPr lang="fr-FR" i="1" dirty="0"/>
              <a:t> </a:t>
            </a:r>
            <a:r>
              <a:rPr lang="fr-FR" i="1" dirty="0" err="1"/>
              <a:t>through</a:t>
            </a:r>
            <a:r>
              <a:rPr lang="fr-FR" i="1" dirty="0"/>
              <a:t> the </a:t>
            </a:r>
            <a:r>
              <a:rPr lang="fr-FR" i="1" dirty="0" smtClean="0"/>
              <a:t>air: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201586" y="4427395"/>
            <a:ext cx="12187061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i="1" dirty="0"/>
              <a:t>as the </a:t>
            </a:r>
            <a:r>
              <a:rPr lang="fr-FR" i="1" dirty="0" err="1"/>
              <a:t>period</a:t>
            </a:r>
            <a:r>
              <a:rPr lang="fr-FR" i="1" dirty="0"/>
              <a:t> of a </a:t>
            </a:r>
            <a:r>
              <a:rPr lang="fr-FR" i="1" dirty="0" err="1"/>
              <a:t>wave</a:t>
            </a:r>
            <a:r>
              <a:rPr lang="fr-FR" i="1" dirty="0"/>
              <a:t> </a:t>
            </a:r>
            <a:r>
              <a:rPr lang="fr-FR" i="1" dirty="0" err="1"/>
              <a:t>increases</a:t>
            </a:r>
            <a:r>
              <a:rPr lang="fr-FR" i="1" dirty="0"/>
              <a:t>, </a:t>
            </a:r>
            <a:r>
              <a:rPr lang="fr-FR" i="1" dirty="0" err="1"/>
              <a:t>its</a:t>
            </a:r>
            <a:r>
              <a:rPr lang="fr-FR" i="1" dirty="0"/>
              <a:t> </a:t>
            </a:r>
            <a:r>
              <a:rPr lang="fr-FR" i="1" dirty="0" err="1"/>
              <a:t>frequency</a:t>
            </a:r>
            <a:r>
              <a:rPr lang="fr-FR" i="1" dirty="0"/>
              <a:t> </a:t>
            </a:r>
            <a:r>
              <a:rPr lang="fr-FR" i="1" dirty="0" err="1" smtClean="0"/>
              <a:t>increases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094446" y="5630835"/>
            <a:ext cx="11073887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</a:t>
            </a:r>
            <a:r>
              <a:rPr lang="fr-FR" i="1" dirty="0" err="1"/>
              <a:t>sound</a:t>
            </a:r>
            <a:r>
              <a:rPr lang="fr-FR" i="1" dirty="0"/>
              <a:t> </a:t>
            </a:r>
            <a:r>
              <a:rPr lang="fr-FR" i="1" dirty="0" err="1"/>
              <a:t>waves</a:t>
            </a:r>
            <a:r>
              <a:rPr lang="fr-FR" i="1" dirty="0"/>
              <a:t> are </a:t>
            </a:r>
            <a:r>
              <a:rPr lang="fr-FR" i="1" dirty="0" err="1"/>
              <a:t>electromagnetic</a:t>
            </a:r>
            <a:r>
              <a:rPr lang="fr-FR" i="1" dirty="0"/>
              <a:t> </a:t>
            </a:r>
            <a:r>
              <a:rPr lang="fr-FR" i="1" dirty="0" err="1"/>
              <a:t>waves</a:t>
            </a:r>
            <a:r>
              <a:rPr lang="fr-FR" i="1" dirty="0"/>
              <a:t> </a:t>
            </a:r>
            <a:r>
              <a:rPr lang="fr-FR" i="1" dirty="0" err="1"/>
              <a:t>corresponding</a:t>
            </a:r>
            <a:r>
              <a:rPr lang="fr-FR" i="1" dirty="0"/>
              <a:t> to </a:t>
            </a:r>
            <a:r>
              <a:rPr lang="fr-FR" i="1" dirty="0" err="1"/>
              <a:t>wavelengths</a:t>
            </a:r>
            <a:r>
              <a:rPr lang="fr-FR" i="1" dirty="0"/>
              <a:t> </a:t>
            </a:r>
            <a:r>
              <a:rPr lang="fr-FR" i="1" dirty="0" err="1"/>
              <a:t>outside</a:t>
            </a:r>
            <a:r>
              <a:rPr lang="fr-FR" i="1" dirty="0"/>
              <a:t> the visible </a:t>
            </a:r>
            <a:r>
              <a:rPr lang="fr-FR" i="1" dirty="0" smtClean="0"/>
              <a:t>range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977462" y="7019684"/>
            <a:ext cx="11337591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 err="1" smtClean="0"/>
              <a:t>when</a:t>
            </a:r>
            <a:r>
              <a:rPr lang="fr-FR" i="1" dirty="0" smtClean="0"/>
              <a:t> </a:t>
            </a:r>
            <a:r>
              <a:rPr lang="fr-FR" i="1" dirty="0"/>
              <a:t>a </a:t>
            </a:r>
            <a:r>
              <a:rPr lang="fr-FR" i="1" dirty="0" err="1"/>
              <a:t>sound</a:t>
            </a:r>
            <a:r>
              <a:rPr lang="fr-FR" i="1" dirty="0"/>
              <a:t> </a:t>
            </a:r>
            <a:r>
              <a:rPr lang="fr-FR" i="1" dirty="0" err="1"/>
              <a:t>becomes</a:t>
            </a:r>
            <a:r>
              <a:rPr lang="fr-FR" i="1" dirty="0"/>
              <a:t> </a:t>
            </a:r>
            <a:r>
              <a:rPr lang="fr-FR" i="1" dirty="0" err="1"/>
              <a:t>higher</a:t>
            </a:r>
            <a:r>
              <a:rPr lang="fr-FR" i="1" dirty="0"/>
              <a:t> the </a:t>
            </a:r>
            <a:r>
              <a:rPr lang="fr-FR" i="1" dirty="0" err="1" smtClean="0"/>
              <a:t>frequency</a:t>
            </a:r>
            <a:r>
              <a:rPr lang="fr-FR" dirty="0" smtClean="0"/>
              <a:t>: </a:t>
            </a:r>
          </a:p>
          <a:p>
            <a:r>
              <a:rPr lang="fr-FR" dirty="0" err="1" smtClean="0">
                <a:solidFill>
                  <a:srgbClr val="3366FF"/>
                </a:solidFill>
              </a:rPr>
              <a:t>increases</a:t>
            </a:r>
            <a:r>
              <a:rPr lang="fr-FR" dirty="0" smtClean="0">
                <a:solidFill>
                  <a:srgbClr val="3366FF"/>
                </a:solidFill>
              </a:rPr>
              <a:t>/</a:t>
            </a:r>
            <a:r>
              <a:rPr lang="fr-FR" dirty="0" err="1" smtClean="0">
                <a:solidFill>
                  <a:srgbClr val="3366FF"/>
                </a:solidFill>
              </a:rPr>
              <a:t>decreases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8" name="- Quasiment pas de calculs mais des questions issues de la recherche en didactique testant la compréhension de concepts"/>
          <p:cNvSpPr txBox="1"/>
          <p:nvPr/>
        </p:nvSpPr>
        <p:spPr>
          <a:xfrm>
            <a:off x="757149" y="3198048"/>
            <a:ext cx="11631498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A </a:t>
            </a:r>
            <a:r>
              <a:rPr lang="fr-FR" i="1" dirty="0" err="1"/>
              <a:t>sound</a:t>
            </a:r>
            <a:r>
              <a:rPr lang="fr-FR" i="1" dirty="0"/>
              <a:t> </a:t>
            </a:r>
            <a:r>
              <a:rPr lang="fr-FR" i="1" dirty="0" err="1"/>
              <a:t>wave</a:t>
            </a:r>
            <a:r>
              <a:rPr lang="fr-FR" i="1" dirty="0"/>
              <a:t> of </a:t>
            </a:r>
            <a:r>
              <a:rPr lang="fr-FR" i="1" dirty="0" err="1"/>
              <a:t>frequency</a:t>
            </a:r>
            <a:r>
              <a:rPr lang="fr-FR" i="1" dirty="0"/>
              <a:t> 100 Hz </a:t>
            </a:r>
            <a:r>
              <a:rPr lang="fr-FR" i="1" dirty="0" err="1"/>
              <a:t>travels</a:t>
            </a:r>
            <a:r>
              <a:rPr lang="fr-FR" i="1" dirty="0"/>
              <a:t> </a:t>
            </a:r>
            <a:r>
              <a:rPr lang="fr-FR" i="1" dirty="0" err="1"/>
              <a:t>at</a:t>
            </a:r>
            <a:r>
              <a:rPr lang="fr-FR" i="1" dirty="0"/>
              <a:t> 300 m.s-1. </a:t>
            </a:r>
            <a:r>
              <a:rPr lang="fr-FR" i="1" dirty="0" err="1"/>
              <a:t>Its</a:t>
            </a:r>
            <a:r>
              <a:rPr lang="fr-FR" i="1" dirty="0"/>
              <a:t> </a:t>
            </a:r>
            <a:r>
              <a:rPr lang="fr-FR" i="1" dirty="0" err="1"/>
              <a:t>wavelength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3m / 3.10</a:t>
            </a:r>
            <a:r>
              <a:rPr lang="fr-FR" baseline="30000" dirty="0">
                <a:solidFill>
                  <a:srgbClr val="3366FF"/>
                </a:solidFill>
              </a:rPr>
              <a:t>4</a:t>
            </a:r>
            <a:r>
              <a:rPr lang="fr-FR" dirty="0">
                <a:solidFill>
                  <a:srgbClr val="3366FF"/>
                </a:solidFill>
              </a:rPr>
              <a:t>m / 30 000 m</a:t>
            </a:r>
          </a:p>
        </p:txBody>
      </p:sp>
    </p:spTree>
    <p:extLst>
      <p:ext uri="{BB962C8B-B14F-4D97-AF65-F5344CB8AC3E}">
        <p14:creationId xmlns:p14="http://schemas.microsoft.com/office/powerpoint/2010/main" val="1352495995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Mechanics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757149" y="1757213"/>
            <a:ext cx="11631498" cy="2010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A </a:t>
            </a:r>
            <a:r>
              <a:rPr lang="fr-FR" i="1" dirty="0" err="1"/>
              <a:t>child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on a </a:t>
            </a:r>
            <a:r>
              <a:rPr lang="fr-FR" i="1" dirty="0" err="1"/>
              <a:t>merry</a:t>
            </a:r>
            <a:r>
              <a:rPr lang="fr-FR" i="1" dirty="0"/>
              <a:t>-go-round.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mother</a:t>
            </a:r>
            <a:r>
              <a:rPr lang="fr-FR" i="1" dirty="0"/>
              <a:t>, </a:t>
            </a:r>
            <a:r>
              <a:rPr lang="fr-FR" i="1" dirty="0" err="1"/>
              <a:t>sitting</a:t>
            </a:r>
            <a:r>
              <a:rPr lang="fr-FR" i="1" dirty="0"/>
              <a:t> on a </a:t>
            </a:r>
            <a:r>
              <a:rPr lang="fr-FR" i="1" dirty="0" err="1"/>
              <a:t>bench</a:t>
            </a:r>
            <a:r>
              <a:rPr lang="fr-FR" i="1" dirty="0"/>
              <a:t>, </a:t>
            </a:r>
            <a:r>
              <a:rPr lang="fr-FR" i="1" dirty="0" err="1"/>
              <a:t>sees</a:t>
            </a:r>
            <a:r>
              <a:rPr lang="fr-FR" i="1" dirty="0"/>
              <a:t>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spinning</a:t>
            </a:r>
            <a:r>
              <a:rPr lang="fr-FR" i="1" dirty="0"/>
              <a:t> </a:t>
            </a:r>
            <a:r>
              <a:rPr lang="fr-FR" i="1" dirty="0" err="1"/>
              <a:t>at</a:t>
            </a:r>
            <a:r>
              <a:rPr lang="fr-FR" i="1" dirty="0"/>
              <a:t> a constant speed. In relation to the </a:t>
            </a:r>
            <a:r>
              <a:rPr lang="fr-FR" i="1" dirty="0" err="1"/>
              <a:t>child</a:t>
            </a:r>
            <a:r>
              <a:rPr lang="fr-FR" i="1" dirty="0"/>
              <a:t>,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not the </a:t>
            </a:r>
            <a:r>
              <a:rPr lang="fr-FR" i="1" dirty="0" err="1"/>
              <a:t>merry</a:t>
            </a:r>
            <a:r>
              <a:rPr lang="fr-FR" i="1" dirty="0"/>
              <a:t>-go-round but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mother</a:t>
            </a:r>
            <a:r>
              <a:rPr lang="fr-FR" i="1" dirty="0"/>
              <a:t> </a:t>
            </a:r>
            <a:r>
              <a:rPr lang="fr-FR" i="1" dirty="0" err="1"/>
              <a:t>who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 smtClean="0"/>
              <a:t>spinning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714129" y="3906667"/>
            <a:ext cx="11411185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i="1" dirty="0"/>
              <a:t>A train moves </a:t>
            </a:r>
            <a:r>
              <a:rPr lang="fr-FR" i="1" dirty="0" err="1"/>
              <a:t>at</a:t>
            </a:r>
            <a:r>
              <a:rPr lang="fr-FR" i="1" dirty="0"/>
              <a:t> a constant speed in a straight line </a:t>
            </a:r>
            <a:r>
              <a:rPr lang="fr-FR" i="1" dirty="0" err="1"/>
              <a:t>horizontally</a:t>
            </a:r>
            <a:r>
              <a:rPr lang="fr-FR" i="1" dirty="0"/>
              <a:t>. A </a:t>
            </a:r>
            <a:r>
              <a:rPr lang="fr-FR" i="1" dirty="0" err="1"/>
              <a:t>passenger</a:t>
            </a:r>
            <a:r>
              <a:rPr lang="fr-FR" i="1" dirty="0"/>
              <a:t> drops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wallet</a:t>
            </a:r>
            <a:r>
              <a:rPr lang="fr-FR" i="1" dirty="0"/>
              <a:t>. It </a:t>
            </a:r>
            <a:r>
              <a:rPr lang="fr-FR" i="1" dirty="0" err="1"/>
              <a:t>falls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>
                <a:solidFill>
                  <a:srgbClr val="3366FF"/>
                </a:solidFill>
              </a:rPr>
              <a:t>far </a:t>
            </a:r>
            <a:r>
              <a:rPr lang="fr-FR" dirty="0" err="1">
                <a:solidFill>
                  <a:srgbClr val="3366FF"/>
                </a:solidFill>
              </a:rPr>
              <a:t>behind</a:t>
            </a:r>
            <a:r>
              <a:rPr lang="fr-FR" dirty="0">
                <a:solidFill>
                  <a:srgbClr val="3366FF"/>
                </a:solidFill>
              </a:rPr>
              <a:t> </a:t>
            </a:r>
            <a:r>
              <a:rPr lang="fr-FR" dirty="0" err="1">
                <a:solidFill>
                  <a:srgbClr val="3366FF"/>
                </a:solidFill>
              </a:rPr>
              <a:t>him</a:t>
            </a:r>
            <a:r>
              <a:rPr lang="fr-FR" dirty="0">
                <a:solidFill>
                  <a:srgbClr val="3366FF"/>
                </a:solidFill>
              </a:rPr>
              <a:t>/far in front of </a:t>
            </a:r>
            <a:r>
              <a:rPr lang="fr-FR" dirty="0" err="1">
                <a:solidFill>
                  <a:srgbClr val="3366FF"/>
                </a:solidFill>
              </a:rPr>
              <a:t>him</a:t>
            </a:r>
            <a:r>
              <a:rPr lang="fr-FR" dirty="0">
                <a:solidFill>
                  <a:srgbClr val="3366FF"/>
                </a:solidFill>
              </a:rPr>
              <a:t>/</a:t>
            </a:r>
            <a:r>
              <a:rPr lang="fr-FR" dirty="0" err="1">
                <a:solidFill>
                  <a:srgbClr val="3366FF"/>
                </a:solidFill>
              </a:rPr>
              <a:t>at</a:t>
            </a:r>
            <a:r>
              <a:rPr lang="fr-FR" dirty="0">
                <a:solidFill>
                  <a:srgbClr val="3366FF"/>
                </a:solidFill>
              </a:rPr>
              <a:t> </a:t>
            </a:r>
            <a:r>
              <a:rPr lang="fr-FR" dirty="0" err="1">
                <a:solidFill>
                  <a:srgbClr val="3366FF"/>
                </a:solidFill>
              </a:rPr>
              <a:t>his</a:t>
            </a:r>
            <a:r>
              <a:rPr lang="fr-FR" dirty="0">
                <a:solidFill>
                  <a:srgbClr val="3366FF"/>
                </a:solidFill>
              </a:rPr>
              <a:t> </a:t>
            </a:r>
            <a:r>
              <a:rPr lang="fr-FR" dirty="0" err="1">
                <a:solidFill>
                  <a:srgbClr val="3366FF"/>
                </a:solidFill>
              </a:rPr>
              <a:t>feet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168400" y="5650785"/>
            <a:ext cx="1155166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/>
              <a:t>- </a:t>
            </a:r>
            <a:r>
              <a:rPr lang="fr-FR" i="1" dirty="0" smtClean="0"/>
              <a:t>For </a:t>
            </a:r>
            <a:r>
              <a:rPr lang="fr-FR" i="1" dirty="0"/>
              <a:t>an observer </a:t>
            </a:r>
            <a:r>
              <a:rPr lang="fr-FR" i="1" dirty="0" err="1"/>
              <a:t>sitting</a:t>
            </a:r>
            <a:r>
              <a:rPr lang="fr-FR" i="1" dirty="0"/>
              <a:t> in a </a:t>
            </a:r>
            <a:r>
              <a:rPr lang="fr-FR" i="1" dirty="0" err="1"/>
              <a:t>meadow</a:t>
            </a:r>
            <a:r>
              <a:rPr lang="fr-FR" i="1" dirty="0"/>
              <a:t> </a:t>
            </a:r>
            <a:r>
              <a:rPr lang="fr-FR" i="1" dirty="0" err="1"/>
              <a:t>watching</a:t>
            </a:r>
            <a:r>
              <a:rPr lang="fr-FR" i="1" dirty="0"/>
              <a:t> the train go by and for a </a:t>
            </a:r>
            <a:r>
              <a:rPr lang="fr-FR" i="1" dirty="0" err="1"/>
              <a:t>passenger</a:t>
            </a:r>
            <a:r>
              <a:rPr lang="fr-FR" i="1" dirty="0"/>
              <a:t> on the train </a:t>
            </a:r>
            <a:r>
              <a:rPr lang="fr-FR" i="1" dirty="0" err="1"/>
              <a:t>sitting</a:t>
            </a:r>
            <a:r>
              <a:rPr lang="fr-FR" i="1" dirty="0"/>
              <a:t> </a:t>
            </a:r>
            <a:r>
              <a:rPr lang="fr-FR" i="1" dirty="0" err="1"/>
              <a:t>watching</a:t>
            </a:r>
            <a:r>
              <a:rPr lang="fr-FR" i="1" dirty="0"/>
              <a:t> the </a:t>
            </a:r>
            <a:r>
              <a:rPr lang="fr-FR" i="1" dirty="0" err="1"/>
              <a:t>event</a:t>
            </a:r>
            <a:r>
              <a:rPr lang="fr-FR" i="1" dirty="0"/>
              <a:t>, the forces on the </a:t>
            </a:r>
            <a:r>
              <a:rPr lang="fr-FR" i="1" dirty="0" err="1"/>
              <a:t>wallet</a:t>
            </a:r>
            <a:r>
              <a:rPr lang="fr-FR" i="1" dirty="0"/>
              <a:t> are the </a:t>
            </a:r>
            <a:r>
              <a:rPr lang="fr-FR" i="1" dirty="0" err="1" smtClean="0"/>
              <a:t>same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506775" y="7627763"/>
            <a:ext cx="12213285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/>
              <a:t>- </a:t>
            </a:r>
            <a:r>
              <a:rPr lang="fr-FR" i="1" dirty="0" smtClean="0"/>
              <a:t>In </a:t>
            </a:r>
            <a:r>
              <a:rPr lang="fr-FR" i="1" dirty="0"/>
              <a:t>a </a:t>
            </a:r>
            <a:r>
              <a:rPr lang="fr-FR" i="1" dirty="0" err="1"/>
              <a:t>Galilean</a:t>
            </a:r>
            <a:r>
              <a:rPr lang="fr-FR" i="1" dirty="0"/>
              <a:t> frame of </a:t>
            </a:r>
            <a:r>
              <a:rPr lang="fr-FR" i="1" dirty="0" err="1"/>
              <a:t>reference</a:t>
            </a:r>
            <a:r>
              <a:rPr lang="fr-FR" i="1" dirty="0"/>
              <a:t>, </a:t>
            </a:r>
            <a:r>
              <a:rPr lang="fr-FR" i="1" dirty="0" err="1"/>
              <a:t>two</a:t>
            </a:r>
            <a:r>
              <a:rPr lang="fr-FR" i="1" dirty="0"/>
              <a:t> bodies of </a:t>
            </a:r>
            <a:r>
              <a:rPr lang="fr-FR" i="1" dirty="0" err="1"/>
              <a:t>different</a:t>
            </a:r>
            <a:r>
              <a:rPr lang="fr-FR" i="1" dirty="0"/>
              <a:t> masses are </a:t>
            </a:r>
            <a:r>
              <a:rPr lang="fr-FR" i="1" dirty="0" err="1"/>
              <a:t>subjected</a:t>
            </a:r>
            <a:r>
              <a:rPr lang="fr-FR" i="1" dirty="0"/>
              <a:t> to an </a:t>
            </a:r>
            <a:r>
              <a:rPr lang="fr-FR" i="1" dirty="0" err="1"/>
              <a:t>identical</a:t>
            </a:r>
            <a:r>
              <a:rPr lang="fr-FR" i="1" dirty="0"/>
              <a:t> force. The one </a:t>
            </a:r>
            <a:r>
              <a:rPr lang="fr-FR" i="1" dirty="0" err="1" smtClean="0"/>
              <a:t>subject</a:t>
            </a:r>
            <a:r>
              <a:rPr lang="fr-FR" i="1" dirty="0" smtClean="0"/>
              <a:t> to </a:t>
            </a:r>
            <a:r>
              <a:rPr lang="fr-FR" i="1" dirty="0"/>
              <a:t>the </a:t>
            </a:r>
            <a:r>
              <a:rPr lang="fr-FR" i="1" dirty="0" err="1"/>
              <a:t>greater</a:t>
            </a:r>
            <a:r>
              <a:rPr lang="fr-FR" i="1" dirty="0"/>
              <a:t> </a:t>
            </a:r>
            <a:r>
              <a:rPr lang="fr-FR" i="1" dirty="0" err="1"/>
              <a:t>acceleration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the </a:t>
            </a:r>
            <a:r>
              <a:rPr lang="fr-FR" dirty="0" err="1" smtClean="0">
                <a:solidFill>
                  <a:srgbClr val="3366FF"/>
                </a:solidFill>
              </a:rPr>
              <a:t>most</a:t>
            </a:r>
            <a:r>
              <a:rPr lang="fr-FR" dirty="0" smtClean="0">
                <a:solidFill>
                  <a:srgbClr val="3366FF"/>
                </a:solidFill>
              </a:rPr>
              <a:t> </a:t>
            </a:r>
            <a:r>
              <a:rPr lang="fr-FR" dirty="0">
                <a:solidFill>
                  <a:srgbClr val="3366FF"/>
                </a:solidFill>
              </a:rPr>
              <a:t>massive / the </a:t>
            </a:r>
            <a:r>
              <a:rPr lang="fr-FR" dirty="0" err="1">
                <a:solidFill>
                  <a:srgbClr val="3366FF"/>
                </a:solidFill>
              </a:rPr>
              <a:t>less</a:t>
            </a:r>
            <a:r>
              <a:rPr lang="fr-FR" dirty="0">
                <a:solidFill>
                  <a:srgbClr val="3366FF"/>
                </a:solidFill>
              </a:rPr>
              <a:t> massive</a:t>
            </a:r>
            <a:endParaRPr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48104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Mechanics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282220" y="1511965"/>
            <a:ext cx="1243784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A </a:t>
            </a:r>
            <a:r>
              <a:rPr lang="fr-FR" i="1" dirty="0" smtClean="0"/>
              <a:t>soccer-</a:t>
            </a:r>
            <a:r>
              <a:rPr lang="fr-FR" i="1" dirty="0" err="1" smtClean="0"/>
              <a:t>player</a:t>
            </a:r>
            <a:r>
              <a:rPr lang="fr-FR" i="1" dirty="0" smtClean="0"/>
              <a:t> </a:t>
            </a:r>
            <a:r>
              <a:rPr lang="fr-FR" i="1" dirty="0"/>
              <a:t>kicks a </a:t>
            </a:r>
            <a:r>
              <a:rPr lang="fr-FR" i="1" dirty="0" err="1"/>
              <a:t>ball</a:t>
            </a:r>
            <a:r>
              <a:rPr lang="fr-FR" i="1" dirty="0"/>
              <a:t>. The action of the air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neglected</a:t>
            </a:r>
            <a:r>
              <a:rPr lang="fr-FR" i="1" dirty="0"/>
              <a:t>. As the </a:t>
            </a:r>
            <a:r>
              <a:rPr lang="fr-FR" i="1" dirty="0" err="1"/>
              <a:t>ball</a:t>
            </a:r>
            <a:r>
              <a:rPr lang="fr-FR" i="1" dirty="0"/>
              <a:t> </a:t>
            </a:r>
            <a:r>
              <a:rPr lang="fr-FR" i="1" dirty="0" err="1"/>
              <a:t>rises</a:t>
            </a:r>
            <a:r>
              <a:rPr lang="fr-FR" i="1" dirty="0"/>
              <a:t>, </a:t>
            </a:r>
            <a:r>
              <a:rPr lang="fr-FR" i="1" dirty="0" err="1"/>
              <a:t>there</a:t>
            </a:r>
            <a:r>
              <a:rPr lang="fr-FR" i="1" dirty="0"/>
              <a:t> are </a:t>
            </a:r>
            <a:r>
              <a:rPr lang="fr-FR" i="1" dirty="0" err="1"/>
              <a:t>two</a:t>
            </a:r>
            <a:r>
              <a:rPr lang="fr-FR" i="1" dirty="0"/>
              <a:t> forces acting on </a:t>
            </a:r>
            <a:r>
              <a:rPr lang="fr-FR" i="1" dirty="0" err="1"/>
              <a:t>it</a:t>
            </a:r>
            <a:r>
              <a:rPr lang="fr-FR" i="1" dirty="0"/>
              <a:t>: </a:t>
            </a:r>
            <a:r>
              <a:rPr lang="fr-FR" i="1" dirty="0" err="1"/>
              <a:t>its</a:t>
            </a:r>
            <a:r>
              <a:rPr lang="fr-FR" i="1" dirty="0"/>
              <a:t> </a:t>
            </a:r>
            <a:r>
              <a:rPr lang="fr-FR" i="1" dirty="0" err="1"/>
              <a:t>weight</a:t>
            </a:r>
            <a:r>
              <a:rPr lang="fr-FR" i="1" dirty="0"/>
              <a:t> and a force </a:t>
            </a:r>
            <a:r>
              <a:rPr lang="fr-FR" i="1" dirty="0" err="1"/>
              <a:t>tangential</a:t>
            </a:r>
            <a:r>
              <a:rPr lang="fr-FR" i="1" dirty="0"/>
              <a:t> to the </a:t>
            </a:r>
            <a:r>
              <a:rPr lang="fr-FR" i="1" dirty="0" err="1" smtClean="0"/>
              <a:t>movement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714129" y="3372012"/>
            <a:ext cx="11411185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i="1" dirty="0"/>
              <a:t>The pull of the Sun on the </a:t>
            </a:r>
            <a:r>
              <a:rPr lang="fr-FR" i="1" dirty="0" err="1"/>
              <a:t>Earth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much</a:t>
            </a:r>
            <a:r>
              <a:rPr lang="fr-FR" i="1" dirty="0"/>
              <a:t> </a:t>
            </a:r>
            <a:r>
              <a:rPr lang="fr-FR" i="1" dirty="0" err="1"/>
              <a:t>greater</a:t>
            </a:r>
            <a:r>
              <a:rPr lang="fr-FR" i="1" dirty="0"/>
              <a:t> </a:t>
            </a:r>
            <a:r>
              <a:rPr lang="fr-FR" i="1" dirty="0" err="1"/>
              <a:t>than</a:t>
            </a:r>
            <a:r>
              <a:rPr lang="fr-FR" i="1" dirty="0"/>
              <a:t> the pull of the </a:t>
            </a:r>
            <a:r>
              <a:rPr lang="fr-FR" i="1" dirty="0" err="1"/>
              <a:t>Earth</a:t>
            </a:r>
            <a:r>
              <a:rPr lang="fr-FR" i="1" dirty="0"/>
              <a:t> on the </a:t>
            </a:r>
            <a:r>
              <a:rPr lang="fr-FR" i="1" dirty="0" smtClean="0"/>
              <a:t>Sun</a:t>
            </a:r>
            <a:r>
              <a:rPr lang="fr-FR" dirty="0"/>
              <a:t>: </a:t>
            </a:r>
            <a:r>
              <a:rPr lang="fr-FR" dirty="0" err="1">
                <a:solidFill>
                  <a:srgbClr val="3366FF"/>
                </a:solidFill>
              </a:rPr>
              <a:t>True</a:t>
            </a:r>
            <a:r>
              <a:rPr lang="fr-FR" dirty="0">
                <a:solidFill>
                  <a:srgbClr val="3366FF"/>
                </a:solidFill>
              </a:rPr>
              <a:t> / </a:t>
            </a:r>
            <a:r>
              <a:rPr lang="fr-FR" dirty="0" smtClean="0">
                <a:solidFill>
                  <a:srgbClr val="3366FF"/>
                </a:solidFill>
              </a:rPr>
              <a:t>False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41113" y="4704927"/>
            <a:ext cx="1272006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</a:t>
            </a:r>
            <a:r>
              <a:rPr lang="fr-FR" i="1" dirty="0"/>
              <a:t>On a flat road, a </a:t>
            </a:r>
            <a:r>
              <a:rPr lang="fr-FR" i="1" dirty="0" err="1"/>
              <a:t>person</a:t>
            </a:r>
            <a:r>
              <a:rPr lang="fr-FR" i="1" dirty="0"/>
              <a:t> </a:t>
            </a:r>
            <a:r>
              <a:rPr lang="fr-FR" i="1" dirty="0" err="1"/>
              <a:t>pushes</a:t>
            </a:r>
            <a:r>
              <a:rPr lang="fr-FR" i="1" dirty="0"/>
              <a:t>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broken</a:t>
            </a:r>
            <a:r>
              <a:rPr lang="fr-FR" i="1" dirty="0"/>
              <a:t>-down car. The force </a:t>
            </a:r>
            <a:r>
              <a:rPr lang="fr-FR" i="1" dirty="0" err="1"/>
              <a:t>he</a:t>
            </a:r>
            <a:r>
              <a:rPr lang="fr-FR" i="1" dirty="0"/>
              <a:t> </a:t>
            </a:r>
            <a:r>
              <a:rPr lang="fr-FR" i="1" dirty="0" err="1"/>
              <a:t>exerts</a:t>
            </a:r>
            <a:r>
              <a:rPr lang="fr-FR" i="1" dirty="0"/>
              <a:t> on the car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greater</a:t>
            </a:r>
            <a:r>
              <a:rPr lang="fr-FR" i="1" dirty="0"/>
              <a:t> </a:t>
            </a:r>
            <a:r>
              <a:rPr lang="fr-FR" i="1" dirty="0" err="1"/>
              <a:t>than</a:t>
            </a:r>
            <a:r>
              <a:rPr lang="fr-FR" i="1" dirty="0"/>
              <a:t> the force the car </a:t>
            </a:r>
            <a:r>
              <a:rPr lang="fr-FR" i="1" dirty="0" err="1"/>
              <a:t>exerts</a:t>
            </a:r>
            <a:r>
              <a:rPr lang="fr-FR" i="1" dirty="0"/>
              <a:t> on </a:t>
            </a:r>
            <a:r>
              <a:rPr lang="fr-FR" i="1" dirty="0" err="1"/>
              <a:t>him</a:t>
            </a:r>
            <a:r>
              <a:rPr lang="fr-FR" dirty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False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161266" y="6478798"/>
            <a:ext cx="1272006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</a:t>
            </a:r>
            <a:r>
              <a:rPr lang="fr-FR" i="1" dirty="0"/>
              <a:t>A </a:t>
            </a:r>
            <a:r>
              <a:rPr lang="fr-FR" i="1" dirty="0" err="1"/>
              <a:t>juggler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in a tram </a:t>
            </a:r>
            <a:r>
              <a:rPr lang="fr-FR" i="1" dirty="0" err="1"/>
              <a:t>that</a:t>
            </a:r>
            <a:r>
              <a:rPr lang="fr-FR" i="1" dirty="0"/>
              <a:t> moves </a:t>
            </a:r>
            <a:r>
              <a:rPr lang="fr-FR" i="1" dirty="0" err="1"/>
              <a:t>at</a:t>
            </a:r>
            <a:r>
              <a:rPr lang="fr-FR" i="1" dirty="0"/>
              <a:t> a constant speed in a straight horizontal line. To catch the </a:t>
            </a:r>
            <a:r>
              <a:rPr lang="fr-FR" i="1" dirty="0" err="1"/>
              <a:t>balls</a:t>
            </a:r>
            <a:r>
              <a:rPr lang="fr-FR" i="1" dirty="0"/>
              <a:t> </a:t>
            </a:r>
            <a:r>
              <a:rPr lang="fr-FR" i="1" dirty="0" err="1"/>
              <a:t>he</a:t>
            </a:r>
            <a:r>
              <a:rPr lang="fr-FR" i="1" dirty="0"/>
              <a:t> </a:t>
            </a:r>
            <a:r>
              <a:rPr lang="fr-FR" i="1" dirty="0" err="1"/>
              <a:t>throws</a:t>
            </a:r>
            <a:r>
              <a:rPr lang="fr-FR" i="1" dirty="0"/>
              <a:t>, </a:t>
            </a:r>
            <a:r>
              <a:rPr lang="fr-FR" i="1" dirty="0" err="1"/>
              <a:t>he</a:t>
            </a:r>
            <a:r>
              <a:rPr lang="fr-FR" i="1" dirty="0"/>
              <a:t> has to </a:t>
            </a:r>
            <a:r>
              <a:rPr lang="fr-FR" i="1" dirty="0" err="1"/>
              <a:t>throw</a:t>
            </a:r>
            <a:r>
              <a:rPr lang="fr-FR" i="1" dirty="0"/>
              <a:t> </a:t>
            </a:r>
            <a:r>
              <a:rPr lang="fr-FR" i="1" dirty="0" err="1"/>
              <a:t>them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a </a:t>
            </a:r>
            <a:r>
              <a:rPr lang="fr-FR" dirty="0" err="1">
                <a:solidFill>
                  <a:srgbClr val="3366FF"/>
                </a:solidFill>
              </a:rPr>
              <a:t>little</a:t>
            </a:r>
            <a:r>
              <a:rPr lang="fr-FR" dirty="0">
                <a:solidFill>
                  <a:srgbClr val="3366FF"/>
                </a:solidFill>
              </a:rPr>
              <a:t> in front of </a:t>
            </a:r>
            <a:r>
              <a:rPr lang="fr-FR" dirty="0" err="1">
                <a:solidFill>
                  <a:srgbClr val="3366FF"/>
                </a:solidFill>
              </a:rPr>
              <a:t>him</a:t>
            </a:r>
            <a:r>
              <a:rPr lang="fr-FR" dirty="0">
                <a:solidFill>
                  <a:srgbClr val="3366FF"/>
                </a:solidFill>
              </a:rPr>
              <a:t> / </a:t>
            </a:r>
            <a:r>
              <a:rPr lang="fr-FR" dirty="0" err="1">
                <a:solidFill>
                  <a:srgbClr val="3366FF"/>
                </a:solidFill>
              </a:rPr>
              <a:t>vertically</a:t>
            </a:r>
            <a:r>
              <a:rPr lang="fr-FR" dirty="0">
                <a:solidFill>
                  <a:srgbClr val="3366FF"/>
                </a:solidFill>
              </a:rPr>
              <a:t> as if </a:t>
            </a:r>
            <a:r>
              <a:rPr lang="fr-FR" dirty="0" err="1">
                <a:solidFill>
                  <a:srgbClr val="3366FF"/>
                </a:solidFill>
              </a:rPr>
              <a:t>he</a:t>
            </a:r>
            <a:r>
              <a:rPr lang="fr-FR" dirty="0">
                <a:solidFill>
                  <a:srgbClr val="3366FF"/>
                </a:solidFill>
              </a:rPr>
              <a:t> </a:t>
            </a:r>
            <a:r>
              <a:rPr lang="fr-FR" dirty="0" err="1">
                <a:solidFill>
                  <a:srgbClr val="3366FF"/>
                </a:solidFill>
              </a:rPr>
              <a:t>were</a:t>
            </a:r>
            <a:r>
              <a:rPr lang="fr-FR" dirty="0">
                <a:solidFill>
                  <a:srgbClr val="3366FF"/>
                </a:solidFill>
              </a:rPr>
              <a:t> on </a:t>
            </a:r>
            <a:r>
              <a:rPr lang="fr-FR" dirty="0" err="1">
                <a:solidFill>
                  <a:srgbClr val="3366FF"/>
                </a:solidFill>
              </a:rPr>
              <a:t>solid</a:t>
            </a:r>
            <a:r>
              <a:rPr lang="fr-FR" dirty="0">
                <a:solidFill>
                  <a:srgbClr val="3366FF"/>
                </a:solidFill>
              </a:rPr>
              <a:t> </a:t>
            </a:r>
            <a:r>
              <a:rPr lang="fr-FR" dirty="0" err="1">
                <a:solidFill>
                  <a:srgbClr val="3366FF"/>
                </a:solidFill>
              </a:rPr>
              <a:t>ground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02835" y="9111087"/>
            <a:ext cx="1025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- un test en ligne accessible sur le téléphone portable des étudiants"/>
          <p:cNvSpPr txBox="1"/>
          <p:nvPr/>
        </p:nvSpPr>
        <p:spPr>
          <a:xfrm>
            <a:off x="2520" y="8186939"/>
            <a:ext cx="1300228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/>
              <a:t>- </a:t>
            </a:r>
            <a:r>
              <a:rPr lang="fr-FR" i="1" dirty="0" smtClean="0"/>
              <a:t>A </a:t>
            </a:r>
            <a:r>
              <a:rPr lang="fr-FR" i="1" dirty="0" err="1"/>
              <a:t>juggler</a:t>
            </a:r>
            <a:r>
              <a:rPr lang="fr-FR" i="1" dirty="0"/>
              <a:t> (</a:t>
            </a:r>
            <a:r>
              <a:rPr lang="fr-FR" i="1" dirty="0" err="1"/>
              <a:t>wearing</a:t>
            </a:r>
            <a:r>
              <a:rPr lang="fr-FR" i="1" dirty="0"/>
              <a:t> a </a:t>
            </a:r>
            <a:r>
              <a:rPr lang="fr-FR" i="1" dirty="0" err="1"/>
              <a:t>spacesuit</a:t>
            </a:r>
            <a:r>
              <a:rPr lang="fr-FR" i="1" dirty="0"/>
              <a:t>) </a:t>
            </a:r>
            <a:r>
              <a:rPr lang="fr-FR" i="1" dirty="0" err="1"/>
              <a:t>is</a:t>
            </a:r>
            <a:r>
              <a:rPr lang="fr-FR" i="1" dirty="0"/>
              <a:t> on the </a:t>
            </a:r>
            <a:r>
              <a:rPr lang="fr-FR" i="1" dirty="0" err="1"/>
              <a:t>moon</a:t>
            </a:r>
            <a:r>
              <a:rPr lang="fr-FR" i="1" dirty="0"/>
              <a:t>. He moves in a straight line </a:t>
            </a:r>
            <a:r>
              <a:rPr lang="fr-FR" i="1" dirty="0" err="1"/>
              <a:t>at</a:t>
            </a:r>
            <a:r>
              <a:rPr lang="fr-FR" i="1" dirty="0"/>
              <a:t> a constant speed. To catch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balls</a:t>
            </a:r>
            <a:r>
              <a:rPr lang="fr-FR" i="1" dirty="0"/>
              <a:t>, </a:t>
            </a:r>
            <a:r>
              <a:rPr lang="fr-FR" i="1" dirty="0" err="1"/>
              <a:t>he</a:t>
            </a:r>
            <a:r>
              <a:rPr lang="fr-FR" i="1" dirty="0"/>
              <a:t> has to </a:t>
            </a:r>
            <a:r>
              <a:rPr lang="fr-FR" i="1" dirty="0" err="1"/>
              <a:t>throw</a:t>
            </a:r>
            <a:r>
              <a:rPr lang="fr-FR" i="1" dirty="0"/>
              <a:t> </a:t>
            </a:r>
            <a:r>
              <a:rPr lang="fr-FR" i="1" dirty="0" err="1"/>
              <a:t>them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a </a:t>
            </a:r>
            <a:r>
              <a:rPr lang="fr-FR" dirty="0" err="1">
                <a:solidFill>
                  <a:srgbClr val="3366FF"/>
                </a:solidFill>
              </a:rPr>
              <a:t>little</a:t>
            </a:r>
            <a:r>
              <a:rPr lang="fr-FR" dirty="0">
                <a:solidFill>
                  <a:srgbClr val="3366FF"/>
                </a:solidFill>
              </a:rPr>
              <a:t> in front of </a:t>
            </a:r>
            <a:r>
              <a:rPr lang="fr-FR" dirty="0" err="1">
                <a:solidFill>
                  <a:srgbClr val="3366FF"/>
                </a:solidFill>
              </a:rPr>
              <a:t>him</a:t>
            </a:r>
            <a:r>
              <a:rPr lang="fr-FR" dirty="0">
                <a:solidFill>
                  <a:srgbClr val="3366FF"/>
                </a:solidFill>
              </a:rPr>
              <a:t> / </a:t>
            </a:r>
            <a:r>
              <a:rPr lang="fr-FR" dirty="0" err="1">
                <a:solidFill>
                  <a:srgbClr val="3366FF"/>
                </a:solidFill>
              </a:rPr>
              <a:t>vertically</a:t>
            </a:r>
            <a:r>
              <a:rPr lang="fr-FR" dirty="0">
                <a:solidFill>
                  <a:srgbClr val="3366FF"/>
                </a:solidFill>
              </a:rPr>
              <a:t> as if </a:t>
            </a:r>
            <a:r>
              <a:rPr lang="fr-FR" dirty="0" err="1">
                <a:solidFill>
                  <a:srgbClr val="3366FF"/>
                </a:solidFill>
              </a:rPr>
              <a:t>he</a:t>
            </a:r>
            <a:r>
              <a:rPr lang="fr-FR" dirty="0">
                <a:solidFill>
                  <a:srgbClr val="3366FF"/>
                </a:solidFill>
              </a:rPr>
              <a:t> </a:t>
            </a:r>
            <a:r>
              <a:rPr lang="fr-FR" dirty="0" err="1">
                <a:solidFill>
                  <a:srgbClr val="3366FF"/>
                </a:solidFill>
              </a:rPr>
              <a:t>were</a:t>
            </a:r>
            <a:r>
              <a:rPr lang="fr-FR" dirty="0">
                <a:solidFill>
                  <a:srgbClr val="3366FF"/>
                </a:solidFill>
              </a:rPr>
              <a:t> standing </a:t>
            </a:r>
            <a:r>
              <a:rPr lang="fr-FR" dirty="0" err="1">
                <a:solidFill>
                  <a:srgbClr val="3366FF"/>
                </a:solidFill>
              </a:rPr>
              <a:t>still</a:t>
            </a:r>
            <a:endParaRPr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66345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smtClean="0"/>
              <a:t>General </a:t>
            </a:r>
            <a:r>
              <a:rPr lang="fr-FR" dirty="0" err="1" smtClean="0"/>
              <a:t>knowledge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282220" y="1989018"/>
            <a:ext cx="12437840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/>
              <a:t>As altitude </a:t>
            </a:r>
            <a:r>
              <a:rPr lang="fr-FR" dirty="0" err="1"/>
              <a:t>increases</a:t>
            </a:r>
            <a:r>
              <a:rPr lang="fr-FR" dirty="0"/>
              <a:t>, </a:t>
            </a:r>
            <a:r>
              <a:rPr lang="fr-FR" dirty="0" err="1"/>
              <a:t>atmospheric</a:t>
            </a:r>
            <a:r>
              <a:rPr lang="fr-FR" dirty="0"/>
              <a:t> pressure </a:t>
            </a:r>
            <a:r>
              <a:rPr lang="fr-FR" dirty="0" err="1" smtClean="0"/>
              <a:t>increases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3366FF"/>
                </a:solidFill>
              </a:rPr>
              <a:t>/ F</a:t>
            </a: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382716" y="2824405"/>
            <a:ext cx="12005931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dirty="0"/>
              <a:t>The </a:t>
            </a:r>
            <a:r>
              <a:rPr lang="fr-FR" dirty="0" err="1"/>
              <a:t>boiling</a:t>
            </a:r>
            <a:r>
              <a:rPr lang="fr-FR" dirty="0"/>
              <a:t> </a:t>
            </a:r>
            <a:r>
              <a:rPr lang="fr-FR" dirty="0" err="1"/>
              <a:t>temperature</a:t>
            </a:r>
            <a:r>
              <a:rPr lang="fr-FR" dirty="0"/>
              <a:t> of water </a:t>
            </a:r>
            <a:r>
              <a:rPr lang="fr-FR" dirty="0" err="1"/>
              <a:t>increases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altitude</a:t>
            </a:r>
            <a:r>
              <a:rPr lang="fr-FR" dirty="0">
                <a:solidFill>
                  <a:srgbClr val="3366FF"/>
                </a:solidFill>
              </a:rPr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3366FF"/>
                </a:solidFill>
              </a:rPr>
              <a:t>/ F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282220" y="3752375"/>
            <a:ext cx="12437840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</a:t>
            </a:r>
            <a:r>
              <a:rPr lang="fr-FR" dirty="0" err="1"/>
              <a:t>Helium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cooled</a:t>
            </a:r>
            <a:r>
              <a:rPr lang="fr-FR" dirty="0"/>
              <a:t> to -290°C: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3366FF"/>
                </a:solidFill>
              </a:rPr>
              <a:t>/ F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152400" y="6238680"/>
            <a:ext cx="12720060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warmer</a:t>
            </a:r>
            <a:r>
              <a:rPr lang="fr-FR" dirty="0"/>
              <a:t> in </a:t>
            </a:r>
            <a:r>
              <a:rPr lang="fr-FR" dirty="0" err="1"/>
              <a:t>summer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in </a:t>
            </a:r>
            <a:r>
              <a:rPr lang="fr-FR" dirty="0" err="1"/>
              <a:t>winter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the </a:t>
            </a:r>
            <a:r>
              <a:rPr lang="fr-FR" dirty="0" err="1"/>
              <a:t>Earth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closer</a:t>
            </a:r>
            <a:r>
              <a:rPr lang="fr-FR" dirty="0"/>
              <a:t> to the </a:t>
            </a:r>
            <a:r>
              <a:rPr lang="fr-FR" dirty="0" smtClean="0"/>
              <a:t>Sun</a:t>
            </a:r>
            <a:r>
              <a:rPr lang="fr-FR" dirty="0" smtClean="0">
                <a:solidFill>
                  <a:srgbClr val="3366FF"/>
                </a:solidFill>
              </a:rPr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3366FF"/>
                </a:solidFill>
              </a:rPr>
              <a:t>/F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02835" y="9111087"/>
            <a:ext cx="1025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- un test en ligne accessible sur le téléphone portable des étudiants"/>
          <p:cNvSpPr txBox="1"/>
          <p:nvPr/>
        </p:nvSpPr>
        <p:spPr>
          <a:xfrm>
            <a:off x="-129820" y="7724222"/>
            <a:ext cx="1300228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 smtClean="0"/>
              <a:t>An </a:t>
            </a:r>
            <a:r>
              <a:rPr lang="fr-FR" dirty="0" err="1"/>
              <a:t>ice</a:t>
            </a:r>
            <a:r>
              <a:rPr lang="fr-FR" dirty="0"/>
              <a:t> </a:t>
            </a:r>
            <a:r>
              <a:rPr lang="fr-FR" dirty="0" smtClean="0"/>
              <a:t>cube / vodka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taken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freezer (-18°C) and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temperature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measured</a:t>
            </a:r>
            <a:r>
              <a:rPr lang="fr-FR" dirty="0"/>
              <a:t> </a:t>
            </a:r>
            <a:r>
              <a:rPr lang="fr-FR" dirty="0" err="1"/>
              <a:t>immediately</a:t>
            </a:r>
            <a:r>
              <a:rPr lang="fr-FR" dirty="0"/>
              <a:t>. </a:t>
            </a:r>
            <a:r>
              <a:rPr lang="fr-FR" dirty="0" err="1"/>
              <a:t>What</a:t>
            </a:r>
            <a:r>
              <a:rPr lang="fr-FR" dirty="0"/>
              <a:t> 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find</a:t>
            </a:r>
            <a:r>
              <a:rPr lang="fr-FR" dirty="0" smtClean="0"/>
              <a:t>?</a:t>
            </a:r>
          </a:p>
          <a:p>
            <a:r>
              <a:rPr lang="fr-FR" dirty="0">
                <a:solidFill>
                  <a:srgbClr val="3366FF"/>
                </a:solidFill>
              </a:rPr>
              <a:t>-18°</a:t>
            </a:r>
            <a:r>
              <a:rPr lang="fr-FR" dirty="0" smtClean="0">
                <a:solidFill>
                  <a:srgbClr val="3366FF"/>
                </a:solidFill>
              </a:rPr>
              <a:t>C / -10°C / 0°C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0" name="- un test en ligne accessible sur le téléphone portable des étudiants"/>
          <p:cNvSpPr txBox="1"/>
          <p:nvPr/>
        </p:nvSpPr>
        <p:spPr>
          <a:xfrm>
            <a:off x="434620" y="4618554"/>
            <a:ext cx="12437840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A stone and a </a:t>
            </a:r>
            <a:r>
              <a:rPr lang="fr-FR" dirty="0" err="1"/>
              <a:t>feather</a:t>
            </a:r>
            <a:r>
              <a:rPr lang="fr-FR" dirty="0"/>
              <a:t> are </a:t>
            </a:r>
            <a:r>
              <a:rPr lang="fr-FR" dirty="0" err="1"/>
              <a:t>dropped</a:t>
            </a:r>
            <a:r>
              <a:rPr lang="fr-FR" dirty="0"/>
              <a:t> on the Moon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height</a:t>
            </a:r>
            <a:r>
              <a:rPr lang="fr-FR" dirty="0"/>
              <a:t>. </a:t>
            </a:r>
            <a:r>
              <a:rPr lang="fr-FR" dirty="0" err="1"/>
              <a:t>They</a:t>
            </a:r>
            <a:r>
              <a:rPr lang="fr-FR" dirty="0"/>
              <a:t> arrive on the </a:t>
            </a:r>
            <a:r>
              <a:rPr lang="fr-FR" dirty="0" err="1"/>
              <a:t>ground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time: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3366FF"/>
                </a:solidFill>
              </a:rPr>
              <a:t>/ F</a:t>
            </a:r>
            <a:endParaRPr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361079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Tableau"/>
          <p:cNvGraphicFramePr/>
          <p:nvPr>
            <p:extLst>
              <p:ext uri="{D42A27DB-BD31-4B8C-83A1-F6EECF244321}">
                <p14:modId xmlns:p14="http://schemas.microsoft.com/office/powerpoint/2010/main" val="2197705879"/>
              </p:ext>
            </p:extLst>
          </p:nvPr>
        </p:nvGraphicFramePr>
        <p:xfrm>
          <a:off x="259927" y="373006"/>
          <a:ext cx="12694072" cy="887259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586759"/>
                <a:gridCol w="1586759"/>
                <a:gridCol w="1586759"/>
                <a:gridCol w="1586759"/>
                <a:gridCol w="1586759"/>
                <a:gridCol w="1586759"/>
                <a:gridCol w="1586759"/>
                <a:gridCol w="1586759"/>
              </a:tblGrid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2013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2014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lang="fr-FR" sz="3000" dirty="0" smtClean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2016</a:t>
                      </a:r>
                      <a:endParaRPr sz="3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 grid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Scores (%)</a:t>
                      </a:r>
                    </a:p>
                  </a:txBody>
                  <a:tcPr marL="63500" marR="6350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inf= 49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28,8 %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32,4 %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27,8%</a:t>
                      </a:r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34,0 %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inf= 59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33,2 %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36,4 %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29,3%</a:t>
                      </a:r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38,4 %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inf= 70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24,1 %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24,7 %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26,3%</a:t>
                      </a:r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22,5 %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 70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13,9 %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10,7 %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9,8 %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16,5%</a:t>
                      </a:r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5,2 %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effectif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713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336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r>
                        <a:rPr lang="fr-FR" dirty="0" smtClean="0">
                          <a:latin typeface="Calibri"/>
                          <a:cs typeface="Calibri"/>
                        </a:rPr>
                        <a:t>133</a:t>
                      </a:r>
                      <a:endParaRPr dirty="0">
                        <a:latin typeface="Calibri"/>
                        <a:cs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 dirty="0"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365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Prépa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2013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2014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2022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 grid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Scores (%)</a:t>
                      </a:r>
                    </a:p>
                  </a:txBody>
                  <a:tcPr marL="63500" marR="6350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inf= 49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6,9 %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4,8 %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26,5 %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17,8 %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inf= 59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25,1 %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34,9 %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 dirty="0"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26,4 %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32,0 %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inf= 70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32,7 %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29,5 %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25,1 %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28,5 %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 70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35,3 %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27,0 %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endParaRPr sz="3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31,8 %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23,1 %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21,7 %</a:t>
                      </a:r>
                    </a:p>
                  </a:txBody>
                  <a:tcPr marL="63500" marR="63500" marT="0" marB="0" anchor="ctr" horzOverflow="overflow"/>
                </a:tc>
              </a:tr>
              <a:tr h="59150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effectif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637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000">
                          <a:sym typeface="Helvetica Neue"/>
                        </a:defRPr>
                      </a:pPr>
                      <a:endParaRPr/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endParaRPr sz="3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1839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921</a:t>
                      </a:r>
                    </a:p>
                  </a:txBody>
                  <a:tcPr marL="63500" marR="63500" marT="0" marB="0" anchor="ctr" horzOverflow="overflow"/>
                </a:tc>
                <a:tc>
                  <a:txBody>
                    <a:bodyPr/>
                    <a:lstStyle/>
                    <a:p>
                      <a:pPr algn="r" defTabSz="457200">
                        <a:defRPr sz="1800"/>
                      </a:pPr>
                      <a:r>
                        <a:rPr sz="3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659</a:t>
                      </a:r>
                    </a:p>
                  </a:txBody>
                  <a:tcPr marL="63500" marR="63500" marT="0" marB="0" anchor="ctr" horzOverflow="overflow"/>
                </a:tc>
              </a:tr>
            </a:tbl>
          </a:graphicData>
        </a:graphic>
      </p:graphicFrame>
      <p:sp>
        <p:nvSpPr>
          <p:cNvPr id="192" name="Ovale"/>
          <p:cNvSpPr/>
          <p:nvPr/>
        </p:nvSpPr>
        <p:spPr>
          <a:xfrm>
            <a:off x="11745764" y="3395829"/>
            <a:ext cx="1259036" cy="557818"/>
          </a:xfrm>
          <a:prstGeom prst="ellips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3" name="Ovale"/>
          <p:cNvSpPr/>
          <p:nvPr/>
        </p:nvSpPr>
        <p:spPr>
          <a:xfrm>
            <a:off x="11663636" y="8130299"/>
            <a:ext cx="1339672" cy="557818"/>
          </a:xfrm>
          <a:prstGeom prst="ellips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4" name="Ovale"/>
          <p:cNvSpPr/>
          <p:nvPr/>
        </p:nvSpPr>
        <p:spPr>
          <a:xfrm>
            <a:off x="8530310" y="8130299"/>
            <a:ext cx="1292916" cy="557818"/>
          </a:xfrm>
          <a:prstGeom prst="ellips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5" name="Ovale"/>
          <p:cNvSpPr/>
          <p:nvPr/>
        </p:nvSpPr>
        <p:spPr>
          <a:xfrm>
            <a:off x="11496800" y="1593289"/>
            <a:ext cx="1339672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6" name="Ovale"/>
          <p:cNvSpPr/>
          <p:nvPr/>
        </p:nvSpPr>
        <p:spPr>
          <a:xfrm>
            <a:off x="11435036" y="6359398"/>
            <a:ext cx="1485702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7" name="Ovale"/>
          <p:cNvSpPr/>
          <p:nvPr/>
        </p:nvSpPr>
        <p:spPr>
          <a:xfrm>
            <a:off x="10130670" y="6359398"/>
            <a:ext cx="1253567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8" name="Ovale"/>
          <p:cNvSpPr/>
          <p:nvPr/>
        </p:nvSpPr>
        <p:spPr>
          <a:xfrm>
            <a:off x="8484747" y="6384798"/>
            <a:ext cx="1363602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9" name="Ovale"/>
          <p:cNvSpPr/>
          <p:nvPr/>
        </p:nvSpPr>
        <p:spPr>
          <a:xfrm>
            <a:off x="2377337" y="6333998"/>
            <a:ext cx="1159282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0" name="Ovale"/>
          <p:cNvSpPr/>
          <p:nvPr/>
        </p:nvSpPr>
        <p:spPr>
          <a:xfrm>
            <a:off x="5123674" y="1584290"/>
            <a:ext cx="1387546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1" name="Ovale"/>
          <p:cNvSpPr/>
          <p:nvPr/>
        </p:nvSpPr>
        <p:spPr>
          <a:xfrm>
            <a:off x="3859163" y="1584290"/>
            <a:ext cx="1200639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2" name="Ovale"/>
          <p:cNvSpPr/>
          <p:nvPr/>
        </p:nvSpPr>
        <p:spPr>
          <a:xfrm>
            <a:off x="2251559" y="1584290"/>
            <a:ext cx="1350997" cy="557818"/>
          </a:xfrm>
          <a:prstGeom prst="ellipse">
            <a:avLst/>
          </a:prstGeom>
          <a:ln w="635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3" name="Ovale"/>
          <p:cNvSpPr/>
          <p:nvPr/>
        </p:nvSpPr>
        <p:spPr>
          <a:xfrm>
            <a:off x="2211022" y="3355249"/>
            <a:ext cx="1350997" cy="557818"/>
          </a:xfrm>
          <a:prstGeom prst="ellips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4" name="Ovale"/>
          <p:cNvSpPr/>
          <p:nvPr/>
        </p:nvSpPr>
        <p:spPr>
          <a:xfrm>
            <a:off x="2225582" y="8110142"/>
            <a:ext cx="1311038" cy="557818"/>
          </a:xfrm>
          <a:prstGeom prst="ellipse">
            <a:avLst/>
          </a:prstGeom>
          <a:ln w="635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381583" y="165100"/>
            <a:ext cx="12227377" cy="1588583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smtClean="0"/>
              <a:t>Basic </a:t>
            </a:r>
            <a:r>
              <a:rPr lang="fr-FR" dirty="0" err="1" smtClean="0"/>
              <a:t>mathematics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757149" y="2287790"/>
            <a:ext cx="11631498" cy="296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n </a:t>
            </a:r>
            <a:r>
              <a:rPr lang="fr-FR" i="1" dirty="0" err="1"/>
              <a:t>objects</a:t>
            </a:r>
            <a:r>
              <a:rPr lang="fr-FR" i="1" dirty="0"/>
              <a:t> </a:t>
            </a:r>
            <a:r>
              <a:rPr lang="fr-FR" i="1" dirty="0" err="1"/>
              <a:t>cost</a:t>
            </a:r>
            <a:r>
              <a:rPr lang="fr-FR" i="1" dirty="0"/>
              <a:t> x euros, how </a:t>
            </a:r>
            <a:r>
              <a:rPr lang="fr-FR" i="1" dirty="0" err="1"/>
              <a:t>much</a:t>
            </a:r>
            <a:r>
              <a:rPr lang="fr-FR" i="1" dirty="0"/>
              <a:t> do 6 </a:t>
            </a:r>
            <a:r>
              <a:rPr lang="fr-FR" i="1" dirty="0" err="1"/>
              <a:t>objects</a:t>
            </a:r>
            <a:r>
              <a:rPr lang="fr-FR" i="1" dirty="0"/>
              <a:t> </a:t>
            </a:r>
            <a:r>
              <a:rPr lang="fr-FR" i="1" dirty="0" err="1"/>
              <a:t>cost</a:t>
            </a:r>
            <a:r>
              <a:rPr lang="fr-FR" i="1" dirty="0" smtClean="0"/>
              <a:t>?</a:t>
            </a:r>
          </a:p>
          <a:p>
            <a:r>
              <a:rPr lang="fr-FR" dirty="0" err="1" smtClean="0">
                <a:solidFill>
                  <a:srgbClr val="3366FF"/>
                </a:solidFill>
              </a:rPr>
              <a:t>nx</a:t>
            </a:r>
            <a:r>
              <a:rPr lang="fr-FR" dirty="0" smtClean="0">
                <a:solidFill>
                  <a:srgbClr val="3366FF"/>
                </a:solidFill>
              </a:rPr>
              <a:t>/6 ; </a:t>
            </a:r>
            <a:r>
              <a:rPr lang="fr-FR" dirty="0" smtClean="0">
                <a:solidFill>
                  <a:srgbClr val="008000"/>
                </a:solidFill>
              </a:rPr>
              <a:t>6x/n</a:t>
            </a:r>
            <a:r>
              <a:rPr lang="fr-FR" dirty="0" smtClean="0">
                <a:solidFill>
                  <a:srgbClr val="3366FF"/>
                </a:solidFill>
              </a:rPr>
              <a:t> ; 6n/x €</a:t>
            </a:r>
          </a:p>
          <a:p>
            <a:endParaRPr lang="fr-FR" dirty="0" smtClean="0">
              <a:solidFill>
                <a:srgbClr val="3366FF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70%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63%</a:t>
            </a:r>
          </a:p>
          <a:p>
            <a:r>
              <a:rPr lang="fr-FR" dirty="0" smtClean="0">
                <a:solidFill>
                  <a:srgbClr val="008000"/>
                </a:solidFill>
              </a:rPr>
              <a:t>2013 </a:t>
            </a:r>
            <a:r>
              <a:rPr lang="fr-FR" dirty="0">
                <a:solidFill>
                  <a:srgbClr val="008000"/>
                </a:solidFill>
              </a:rPr>
              <a:t>Prépa </a:t>
            </a:r>
            <a:r>
              <a:rPr lang="fr-FR" dirty="0" smtClean="0">
                <a:solidFill>
                  <a:srgbClr val="008000"/>
                </a:solidFill>
              </a:rPr>
              <a:t>79%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68 </a:t>
            </a:r>
            <a:r>
              <a:rPr lang="fr-FR" dirty="0">
                <a:solidFill>
                  <a:srgbClr val="008000"/>
                </a:solidFill>
              </a:rPr>
              <a:t>% </a:t>
            </a:r>
          </a:p>
          <a:p>
            <a:endParaRPr lang="fr-FR" dirty="0" smtClean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1051056" y="6206812"/>
            <a:ext cx="11337591" cy="296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 smtClean="0"/>
              <a:t>in </a:t>
            </a:r>
            <a:r>
              <a:rPr lang="fr-FR" i="1" dirty="0"/>
              <a:t>a cube of 10 cm </a:t>
            </a:r>
            <a:r>
              <a:rPr lang="fr-FR" i="1" dirty="0" err="1"/>
              <a:t>side</a:t>
            </a:r>
            <a:r>
              <a:rPr lang="fr-FR" i="1" dirty="0"/>
              <a:t>, how </a:t>
            </a:r>
            <a:r>
              <a:rPr lang="fr-FR" i="1" dirty="0" err="1"/>
              <a:t>many</a:t>
            </a:r>
            <a:r>
              <a:rPr lang="fr-FR" i="1" dirty="0"/>
              <a:t> cubes of 1 cm </a:t>
            </a:r>
            <a:r>
              <a:rPr lang="fr-FR" i="1" dirty="0" err="1"/>
              <a:t>side</a:t>
            </a:r>
            <a:r>
              <a:rPr lang="fr-FR" i="1" dirty="0"/>
              <a:t> do </a:t>
            </a:r>
            <a:r>
              <a:rPr lang="fr-FR" i="1" dirty="0" err="1"/>
              <a:t>you</a:t>
            </a:r>
            <a:r>
              <a:rPr lang="fr-FR" i="1" dirty="0"/>
              <a:t> </a:t>
            </a:r>
            <a:r>
              <a:rPr lang="fr-FR" i="1" dirty="0" smtClean="0"/>
              <a:t>put?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3366FF"/>
                </a:solidFill>
              </a:rPr>
              <a:t>100 / </a:t>
            </a:r>
            <a:r>
              <a:rPr lang="fr-FR" dirty="0" smtClean="0">
                <a:solidFill>
                  <a:srgbClr val="008000"/>
                </a:solidFill>
              </a:rPr>
              <a:t>1000</a:t>
            </a:r>
            <a:r>
              <a:rPr lang="fr-FR" dirty="0" smtClean="0">
                <a:solidFill>
                  <a:srgbClr val="3366FF"/>
                </a:solidFill>
              </a:rPr>
              <a:t> / 10 000</a:t>
            </a:r>
          </a:p>
          <a:p>
            <a:pPr marL="457200" indent="-457200">
              <a:buFontTx/>
              <a:buChar char="-"/>
            </a:pPr>
            <a:endParaRPr lang="fr-FR" dirty="0" smtClean="0">
              <a:solidFill>
                <a:srgbClr val="3366FF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67%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58%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 smtClean="0">
                <a:solidFill>
                  <a:srgbClr val="008000"/>
                </a:solidFill>
              </a:rPr>
              <a:t> 2013 </a:t>
            </a:r>
            <a:r>
              <a:rPr lang="fr-FR" dirty="0">
                <a:solidFill>
                  <a:srgbClr val="008000"/>
                </a:solidFill>
              </a:rPr>
              <a:t>Prépa </a:t>
            </a:r>
            <a:r>
              <a:rPr lang="fr-FR" dirty="0" smtClean="0">
                <a:solidFill>
                  <a:srgbClr val="008000"/>
                </a:solidFill>
              </a:rPr>
              <a:t>72%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err="1" smtClean="0">
                <a:solidFill>
                  <a:srgbClr val="008000"/>
                </a:solidFill>
              </a:rPr>
              <a:t>University</a:t>
            </a:r>
            <a:r>
              <a:rPr lang="fr-FR" dirty="0" smtClean="0">
                <a:solidFill>
                  <a:srgbClr val="008000"/>
                </a:solidFill>
              </a:rPr>
              <a:t> 52% </a:t>
            </a:r>
            <a:endParaRPr lang="fr-FR" dirty="0">
              <a:solidFill>
                <a:srgbClr val="008000"/>
              </a:solidFill>
            </a:endParaRPr>
          </a:p>
          <a:p>
            <a:pPr marL="457200" indent="-457200">
              <a:buFontTx/>
              <a:buChar char="-"/>
            </a:pPr>
            <a:endParaRPr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73223"/>
      </p:ext>
    </p:extLst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2095699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Waves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757149" y="2472793"/>
            <a:ext cx="1163149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endParaRPr lang="fr-FR" dirty="0" smtClean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094446" y="6136087"/>
            <a:ext cx="11073887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 err="1" smtClean="0"/>
              <a:t>sound</a:t>
            </a:r>
            <a:r>
              <a:rPr lang="fr-FR" i="1" dirty="0" smtClean="0"/>
              <a:t> </a:t>
            </a:r>
            <a:r>
              <a:rPr lang="fr-FR" i="1" dirty="0" err="1"/>
              <a:t>waves</a:t>
            </a:r>
            <a:r>
              <a:rPr lang="fr-FR" i="1" dirty="0"/>
              <a:t> are </a:t>
            </a:r>
            <a:r>
              <a:rPr lang="fr-FR" i="1" dirty="0" err="1"/>
              <a:t>electromagnetic</a:t>
            </a:r>
            <a:r>
              <a:rPr lang="fr-FR" i="1" dirty="0"/>
              <a:t> </a:t>
            </a:r>
            <a:r>
              <a:rPr lang="fr-FR" i="1" dirty="0" err="1"/>
              <a:t>waves</a:t>
            </a:r>
            <a:r>
              <a:rPr lang="fr-FR" i="1" dirty="0"/>
              <a:t> </a:t>
            </a:r>
            <a:r>
              <a:rPr lang="fr-FR" i="1" dirty="0" err="1"/>
              <a:t>corresponding</a:t>
            </a:r>
            <a:r>
              <a:rPr lang="fr-FR" i="1" dirty="0"/>
              <a:t> to </a:t>
            </a:r>
            <a:r>
              <a:rPr lang="fr-FR" i="1" dirty="0" err="1"/>
              <a:t>wavelengths</a:t>
            </a:r>
            <a:r>
              <a:rPr lang="fr-FR" i="1" dirty="0"/>
              <a:t> </a:t>
            </a:r>
            <a:r>
              <a:rPr lang="fr-FR" i="1" dirty="0" err="1"/>
              <a:t>outside</a:t>
            </a:r>
            <a:r>
              <a:rPr lang="fr-FR" i="1" dirty="0"/>
              <a:t> the visible </a:t>
            </a:r>
            <a:r>
              <a:rPr lang="fr-FR" i="1" dirty="0" smtClean="0"/>
              <a:t>range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</a:t>
            </a:r>
            <a:r>
              <a:rPr lang="fr-FR" dirty="0" smtClean="0">
                <a:solidFill>
                  <a:srgbClr val="008000"/>
                </a:solidFill>
              </a:rPr>
              <a:t>False</a:t>
            </a:r>
          </a:p>
          <a:p>
            <a:pPr marL="457200" indent="-457200">
              <a:buFontTx/>
              <a:buChar char="-"/>
            </a:pP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52%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36%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 smtClean="0">
                <a:solidFill>
                  <a:srgbClr val="008000"/>
                </a:solidFill>
              </a:rPr>
              <a:t>  2013 </a:t>
            </a:r>
            <a:r>
              <a:rPr lang="fr-FR" dirty="0">
                <a:solidFill>
                  <a:srgbClr val="008000"/>
                </a:solidFill>
              </a:rPr>
              <a:t>Prépa </a:t>
            </a:r>
            <a:r>
              <a:rPr lang="fr-FR" dirty="0" smtClean="0">
                <a:solidFill>
                  <a:srgbClr val="008000"/>
                </a:solidFill>
              </a:rPr>
              <a:t>74%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49% 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8" name="- Quasiment pas de calculs mais des questions issues de la recherche en didactique testant la compréhension de concepts"/>
          <p:cNvSpPr txBox="1"/>
          <p:nvPr/>
        </p:nvSpPr>
        <p:spPr>
          <a:xfrm>
            <a:off x="714129" y="2312416"/>
            <a:ext cx="11631498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/>
              <a:t>A </a:t>
            </a:r>
            <a:r>
              <a:rPr lang="fr-FR" i="1" dirty="0" err="1"/>
              <a:t>sound</a:t>
            </a:r>
            <a:r>
              <a:rPr lang="fr-FR" i="1" dirty="0"/>
              <a:t> </a:t>
            </a:r>
            <a:r>
              <a:rPr lang="fr-FR" i="1" dirty="0" err="1"/>
              <a:t>wave</a:t>
            </a:r>
            <a:r>
              <a:rPr lang="fr-FR" i="1" dirty="0"/>
              <a:t> of </a:t>
            </a:r>
            <a:r>
              <a:rPr lang="fr-FR" i="1" dirty="0" err="1"/>
              <a:t>frequency</a:t>
            </a:r>
            <a:r>
              <a:rPr lang="fr-FR" i="1" dirty="0"/>
              <a:t> 100 Hz </a:t>
            </a:r>
            <a:r>
              <a:rPr lang="fr-FR" i="1" dirty="0" err="1"/>
              <a:t>travels</a:t>
            </a:r>
            <a:r>
              <a:rPr lang="fr-FR" i="1" dirty="0"/>
              <a:t> </a:t>
            </a:r>
            <a:r>
              <a:rPr lang="fr-FR" i="1" dirty="0" err="1"/>
              <a:t>at</a:t>
            </a:r>
            <a:r>
              <a:rPr lang="fr-FR" i="1" dirty="0"/>
              <a:t> 300 m.s-1. </a:t>
            </a:r>
            <a:r>
              <a:rPr lang="fr-FR" i="1" dirty="0" err="1"/>
              <a:t>Its</a:t>
            </a:r>
            <a:r>
              <a:rPr lang="fr-FR" i="1" dirty="0"/>
              <a:t> </a:t>
            </a:r>
            <a:r>
              <a:rPr lang="fr-FR" i="1" dirty="0" err="1"/>
              <a:t>wavelength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dirty="0" smtClean="0"/>
              <a:t>: </a:t>
            </a:r>
            <a:r>
              <a:rPr lang="fr-FR" dirty="0" smtClean="0">
                <a:solidFill>
                  <a:srgbClr val="008000"/>
                </a:solidFill>
              </a:rPr>
              <a:t>3m</a:t>
            </a:r>
            <a:r>
              <a:rPr lang="fr-FR" dirty="0" smtClean="0">
                <a:solidFill>
                  <a:srgbClr val="3366FF"/>
                </a:solidFill>
              </a:rPr>
              <a:t> / 3.10</a:t>
            </a:r>
            <a:r>
              <a:rPr lang="fr-FR" baseline="30000" dirty="0" smtClean="0">
                <a:solidFill>
                  <a:srgbClr val="3366FF"/>
                </a:solidFill>
              </a:rPr>
              <a:t>4</a:t>
            </a:r>
            <a:r>
              <a:rPr lang="fr-FR" dirty="0" smtClean="0">
                <a:solidFill>
                  <a:srgbClr val="3366FF"/>
                </a:solidFill>
              </a:rPr>
              <a:t>m / 30 000 m</a:t>
            </a:r>
          </a:p>
          <a:p>
            <a:endParaRPr lang="fr-FR" dirty="0" smtClean="0">
              <a:solidFill>
                <a:srgbClr val="008000"/>
              </a:solidFill>
            </a:endParaRPr>
          </a:p>
          <a:p>
            <a:r>
              <a:rPr lang="fr-FR" dirty="0" smtClean="0">
                <a:solidFill>
                  <a:srgbClr val="008000"/>
                </a:solidFill>
              </a:rPr>
              <a:t>2022 </a:t>
            </a:r>
            <a:r>
              <a:rPr lang="fr-FR" dirty="0">
                <a:solidFill>
                  <a:srgbClr val="008000"/>
                </a:solidFill>
              </a:rPr>
              <a:t>Prépa </a:t>
            </a:r>
            <a:r>
              <a:rPr lang="fr-FR" dirty="0" smtClean="0">
                <a:solidFill>
                  <a:srgbClr val="008000"/>
                </a:solidFill>
              </a:rPr>
              <a:t>59%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50%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 smtClean="0">
                <a:solidFill>
                  <a:srgbClr val="008000"/>
                </a:solidFill>
              </a:rPr>
              <a:t>  2013 </a:t>
            </a:r>
            <a:r>
              <a:rPr lang="fr-FR" dirty="0">
                <a:solidFill>
                  <a:srgbClr val="008000"/>
                </a:solidFill>
              </a:rPr>
              <a:t>Prépa </a:t>
            </a:r>
            <a:r>
              <a:rPr lang="fr-FR" dirty="0" smtClean="0">
                <a:solidFill>
                  <a:srgbClr val="008000"/>
                </a:solidFill>
              </a:rPr>
              <a:t>74%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53% </a:t>
            </a:r>
            <a:endParaRPr lang="fr-F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2537"/>
      </p:ext>
    </p:extLst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Mechanics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977462" y="1854321"/>
            <a:ext cx="11411185" cy="4396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i="1" dirty="0"/>
              <a:t>A train moves </a:t>
            </a:r>
            <a:r>
              <a:rPr lang="fr-FR" i="1" dirty="0" err="1"/>
              <a:t>at</a:t>
            </a:r>
            <a:r>
              <a:rPr lang="fr-FR" i="1" dirty="0"/>
              <a:t> a constant speed in a straight line </a:t>
            </a:r>
            <a:r>
              <a:rPr lang="fr-FR" i="1" dirty="0" err="1"/>
              <a:t>horizontally</a:t>
            </a:r>
            <a:r>
              <a:rPr lang="fr-FR" i="1" dirty="0"/>
              <a:t>. A </a:t>
            </a:r>
            <a:r>
              <a:rPr lang="fr-FR" i="1" dirty="0" err="1"/>
              <a:t>passenger</a:t>
            </a:r>
            <a:r>
              <a:rPr lang="fr-FR" i="1" dirty="0"/>
              <a:t> drops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 smtClean="0"/>
              <a:t>wallet</a:t>
            </a:r>
            <a:r>
              <a:rPr lang="fr-FR" i="1" dirty="0" smtClean="0"/>
              <a:t>. For </a:t>
            </a:r>
            <a:r>
              <a:rPr lang="fr-FR" i="1" dirty="0"/>
              <a:t>an observer </a:t>
            </a:r>
            <a:r>
              <a:rPr lang="fr-FR" i="1" dirty="0" err="1"/>
              <a:t>sitting</a:t>
            </a:r>
            <a:r>
              <a:rPr lang="fr-FR" i="1" dirty="0"/>
              <a:t> in a </a:t>
            </a:r>
            <a:r>
              <a:rPr lang="fr-FR" i="1" dirty="0" err="1"/>
              <a:t>meadow</a:t>
            </a:r>
            <a:r>
              <a:rPr lang="fr-FR" i="1" dirty="0"/>
              <a:t> </a:t>
            </a:r>
            <a:r>
              <a:rPr lang="fr-FR" i="1" dirty="0" err="1"/>
              <a:t>watching</a:t>
            </a:r>
            <a:r>
              <a:rPr lang="fr-FR" i="1" dirty="0"/>
              <a:t> the train go by and for a </a:t>
            </a:r>
            <a:r>
              <a:rPr lang="fr-FR" i="1" dirty="0" err="1"/>
              <a:t>passenger</a:t>
            </a:r>
            <a:r>
              <a:rPr lang="fr-FR" i="1" dirty="0"/>
              <a:t> on the train </a:t>
            </a:r>
            <a:r>
              <a:rPr lang="fr-FR" i="1" dirty="0" err="1"/>
              <a:t>sitting</a:t>
            </a:r>
            <a:r>
              <a:rPr lang="fr-FR" i="1" dirty="0"/>
              <a:t> </a:t>
            </a:r>
            <a:r>
              <a:rPr lang="fr-FR" i="1" dirty="0" err="1"/>
              <a:t>watching</a:t>
            </a:r>
            <a:r>
              <a:rPr lang="fr-FR" i="1" dirty="0"/>
              <a:t> the </a:t>
            </a:r>
            <a:r>
              <a:rPr lang="fr-FR" i="1" dirty="0" err="1"/>
              <a:t>event</a:t>
            </a:r>
            <a:r>
              <a:rPr lang="fr-FR" i="1" dirty="0"/>
              <a:t>, the forces on the </a:t>
            </a:r>
            <a:r>
              <a:rPr lang="fr-FR" i="1" dirty="0" err="1"/>
              <a:t>wallet</a:t>
            </a:r>
            <a:r>
              <a:rPr lang="fr-FR" i="1" dirty="0"/>
              <a:t> are the </a:t>
            </a:r>
            <a:r>
              <a:rPr lang="fr-FR" i="1" dirty="0" err="1"/>
              <a:t>same</a:t>
            </a:r>
            <a:r>
              <a:rPr lang="fr-FR" dirty="0"/>
              <a:t>: </a:t>
            </a:r>
            <a:r>
              <a:rPr lang="fr-FR" dirty="0" err="1">
                <a:solidFill>
                  <a:srgbClr val="008000"/>
                </a:solidFill>
              </a:rPr>
              <a:t>True</a:t>
            </a:r>
            <a:r>
              <a:rPr lang="fr-FR" dirty="0">
                <a:solidFill>
                  <a:srgbClr val="3366FF"/>
                </a:solidFill>
              </a:rPr>
              <a:t> / </a:t>
            </a:r>
            <a:r>
              <a:rPr lang="fr-FR" dirty="0" smtClean="0">
                <a:solidFill>
                  <a:srgbClr val="3366FF"/>
                </a:solidFill>
              </a:rPr>
              <a:t>False</a:t>
            </a:r>
          </a:p>
          <a:p>
            <a:endParaRPr lang="fr-FR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43%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40%</a:t>
            </a:r>
            <a:endParaRPr lang="fr-FR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8000"/>
                </a:solidFill>
              </a:rPr>
              <a:t>  2013 </a:t>
            </a:r>
            <a:r>
              <a:rPr lang="fr-FR" dirty="0">
                <a:solidFill>
                  <a:srgbClr val="008000"/>
                </a:solidFill>
              </a:rPr>
              <a:t>Prépa </a:t>
            </a:r>
            <a:r>
              <a:rPr lang="fr-FR" dirty="0" smtClean="0">
                <a:solidFill>
                  <a:srgbClr val="008000"/>
                </a:solidFill>
              </a:rPr>
              <a:t>41%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39% </a:t>
            </a:r>
            <a:endParaRPr lang="fr-FR" dirty="0" smtClean="0">
              <a:solidFill>
                <a:srgbClr val="3366FF"/>
              </a:solidFill>
            </a:endParaRPr>
          </a:p>
          <a:p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168400" y="6127838"/>
            <a:ext cx="11551660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222035" y="5939408"/>
            <a:ext cx="12498025" cy="3441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 smtClean="0"/>
              <a:t>In </a:t>
            </a:r>
            <a:r>
              <a:rPr lang="fr-FR" i="1" dirty="0"/>
              <a:t>a </a:t>
            </a:r>
            <a:r>
              <a:rPr lang="fr-FR" i="1" dirty="0" err="1"/>
              <a:t>Galilean</a:t>
            </a:r>
            <a:r>
              <a:rPr lang="fr-FR" i="1" dirty="0"/>
              <a:t> frame of </a:t>
            </a:r>
            <a:r>
              <a:rPr lang="fr-FR" i="1" dirty="0" err="1"/>
              <a:t>reference</a:t>
            </a:r>
            <a:r>
              <a:rPr lang="fr-FR" i="1" dirty="0"/>
              <a:t>, </a:t>
            </a:r>
            <a:r>
              <a:rPr lang="fr-FR" i="1" dirty="0" err="1"/>
              <a:t>two</a:t>
            </a:r>
            <a:r>
              <a:rPr lang="fr-FR" i="1" dirty="0"/>
              <a:t> bodies of </a:t>
            </a:r>
            <a:r>
              <a:rPr lang="fr-FR" i="1" dirty="0" err="1"/>
              <a:t>different</a:t>
            </a:r>
            <a:r>
              <a:rPr lang="fr-FR" i="1" dirty="0"/>
              <a:t> masses are </a:t>
            </a:r>
            <a:r>
              <a:rPr lang="fr-FR" i="1" dirty="0" err="1"/>
              <a:t>subjected</a:t>
            </a:r>
            <a:r>
              <a:rPr lang="fr-FR" i="1" dirty="0"/>
              <a:t> to an </a:t>
            </a:r>
            <a:r>
              <a:rPr lang="fr-FR" i="1" dirty="0" err="1"/>
              <a:t>identical</a:t>
            </a:r>
            <a:r>
              <a:rPr lang="fr-FR" i="1" dirty="0"/>
              <a:t> force. The one </a:t>
            </a:r>
            <a:r>
              <a:rPr lang="fr-FR" i="1" dirty="0" err="1" smtClean="0"/>
              <a:t>subject</a:t>
            </a:r>
            <a:r>
              <a:rPr lang="fr-FR" i="1" dirty="0" smtClean="0"/>
              <a:t> to </a:t>
            </a:r>
            <a:r>
              <a:rPr lang="fr-FR" i="1" dirty="0"/>
              <a:t>the </a:t>
            </a:r>
            <a:r>
              <a:rPr lang="fr-FR" i="1" dirty="0" err="1"/>
              <a:t>greater</a:t>
            </a:r>
            <a:r>
              <a:rPr lang="fr-FR" i="1" dirty="0"/>
              <a:t> </a:t>
            </a:r>
            <a:r>
              <a:rPr lang="fr-FR" i="1" dirty="0" err="1"/>
              <a:t>acceleration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the </a:t>
            </a:r>
            <a:r>
              <a:rPr lang="fr-FR" dirty="0" err="1" smtClean="0">
                <a:solidFill>
                  <a:srgbClr val="3366FF"/>
                </a:solidFill>
              </a:rPr>
              <a:t>most</a:t>
            </a:r>
            <a:r>
              <a:rPr lang="fr-FR" dirty="0" smtClean="0">
                <a:solidFill>
                  <a:srgbClr val="3366FF"/>
                </a:solidFill>
              </a:rPr>
              <a:t> </a:t>
            </a:r>
            <a:r>
              <a:rPr lang="fr-FR" dirty="0">
                <a:solidFill>
                  <a:srgbClr val="3366FF"/>
                </a:solidFill>
              </a:rPr>
              <a:t>massive / </a:t>
            </a:r>
            <a:r>
              <a:rPr lang="fr-FR" dirty="0">
                <a:solidFill>
                  <a:srgbClr val="008000"/>
                </a:solidFill>
              </a:rPr>
              <a:t>the </a:t>
            </a:r>
            <a:r>
              <a:rPr lang="fr-FR" dirty="0" err="1">
                <a:solidFill>
                  <a:srgbClr val="008000"/>
                </a:solidFill>
              </a:rPr>
              <a:t>less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massive</a:t>
            </a:r>
          </a:p>
          <a:p>
            <a:pPr marL="457200" indent="-457200">
              <a:buFontTx/>
              <a:buChar char="-"/>
            </a:pPr>
            <a:endParaRPr lang="fr-FR" dirty="0" smtClean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51%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45%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51%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46% </a:t>
            </a:r>
            <a:endParaRPr lang="fr-FR" dirty="0">
              <a:solidFill>
                <a:srgbClr val="3366FF"/>
              </a:solidFill>
            </a:endParaRPr>
          </a:p>
          <a:p>
            <a:pPr marL="457200" indent="-457200">
              <a:buFontTx/>
              <a:buChar char="-"/>
            </a:pPr>
            <a:endParaRPr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44750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Mechanics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282220" y="1546180"/>
            <a:ext cx="12437840" cy="296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 smtClean="0"/>
              <a:t>A soccer-</a:t>
            </a:r>
            <a:r>
              <a:rPr lang="fr-FR" i="1" dirty="0" err="1" smtClean="0"/>
              <a:t>player</a:t>
            </a:r>
            <a:r>
              <a:rPr lang="fr-FR" i="1" dirty="0" smtClean="0"/>
              <a:t> kicks </a:t>
            </a:r>
            <a:r>
              <a:rPr lang="fr-FR" i="1" dirty="0"/>
              <a:t>a </a:t>
            </a:r>
            <a:r>
              <a:rPr lang="fr-FR" i="1" dirty="0" err="1"/>
              <a:t>ball</a:t>
            </a:r>
            <a:r>
              <a:rPr lang="fr-FR" i="1" dirty="0"/>
              <a:t>. The action of the air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neglected</a:t>
            </a:r>
            <a:r>
              <a:rPr lang="fr-FR" i="1" dirty="0"/>
              <a:t>. As the </a:t>
            </a:r>
            <a:r>
              <a:rPr lang="fr-FR" i="1" dirty="0" err="1"/>
              <a:t>ball</a:t>
            </a:r>
            <a:r>
              <a:rPr lang="fr-FR" i="1" dirty="0"/>
              <a:t> </a:t>
            </a:r>
            <a:r>
              <a:rPr lang="fr-FR" i="1" dirty="0" err="1"/>
              <a:t>rises</a:t>
            </a:r>
            <a:r>
              <a:rPr lang="fr-FR" i="1" dirty="0"/>
              <a:t>, </a:t>
            </a:r>
            <a:r>
              <a:rPr lang="fr-FR" i="1" dirty="0" err="1"/>
              <a:t>there</a:t>
            </a:r>
            <a:r>
              <a:rPr lang="fr-FR" i="1" dirty="0"/>
              <a:t> are </a:t>
            </a:r>
            <a:r>
              <a:rPr lang="fr-FR" i="1" dirty="0" err="1"/>
              <a:t>two</a:t>
            </a:r>
            <a:r>
              <a:rPr lang="fr-FR" i="1" dirty="0"/>
              <a:t> forces acting on </a:t>
            </a:r>
            <a:r>
              <a:rPr lang="fr-FR" i="1" dirty="0" err="1"/>
              <a:t>it</a:t>
            </a:r>
            <a:r>
              <a:rPr lang="fr-FR" i="1" dirty="0"/>
              <a:t>: </a:t>
            </a:r>
            <a:r>
              <a:rPr lang="fr-FR" i="1" dirty="0" err="1"/>
              <a:t>its</a:t>
            </a:r>
            <a:r>
              <a:rPr lang="fr-FR" i="1" dirty="0"/>
              <a:t> </a:t>
            </a:r>
            <a:r>
              <a:rPr lang="fr-FR" i="1" dirty="0" err="1"/>
              <a:t>weight</a:t>
            </a:r>
            <a:r>
              <a:rPr lang="fr-FR" i="1" dirty="0"/>
              <a:t> and a force </a:t>
            </a:r>
            <a:r>
              <a:rPr lang="fr-FR" i="1" dirty="0" err="1"/>
              <a:t>tangential</a:t>
            </a:r>
            <a:r>
              <a:rPr lang="fr-FR" i="1" dirty="0"/>
              <a:t> to the </a:t>
            </a:r>
            <a:r>
              <a:rPr lang="fr-FR" i="1" dirty="0" err="1" smtClean="0"/>
              <a:t>movement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True</a:t>
            </a:r>
            <a:r>
              <a:rPr lang="fr-FR" dirty="0" smtClean="0">
                <a:solidFill>
                  <a:srgbClr val="3366FF"/>
                </a:solidFill>
              </a:rPr>
              <a:t> / </a:t>
            </a:r>
            <a:r>
              <a:rPr lang="fr-FR" dirty="0" smtClean="0">
                <a:solidFill>
                  <a:srgbClr val="008000"/>
                </a:solidFill>
              </a:rPr>
              <a:t>False</a:t>
            </a: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33</a:t>
            </a:r>
            <a:r>
              <a:rPr lang="fr-FR" dirty="0">
                <a:solidFill>
                  <a:srgbClr val="008000"/>
                </a:solidFill>
              </a:rPr>
              <a:t>% 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17%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43%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28% </a:t>
            </a:r>
          </a:p>
          <a:p>
            <a:pPr marL="457200" indent="-457200">
              <a:buFontTx/>
              <a:buChar char="-"/>
            </a:pPr>
            <a:endParaRPr lang="fr-FR" dirty="0" smtClean="0">
              <a:solidFill>
                <a:srgbClr val="008000"/>
              </a:solidFill>
            </a:endParaRP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977462" y="4227873"/>
            <a:ext cx="11411185" cy="2010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i="1" dirty="0"/>
              <a:t>The pull of the Sun on the </a:t>
            </a:r>
            <a:r>
              <a:rPr lang="fr-FR" i="1" dirty="0" err="1"/>
              <a:t>Earth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much</a:t>
            </a:r>
            <a:r>
              <a:rPr lang="fr-FR" i="1" dirty="0"/>
              <a:t> </a:t>
            </a:r>
            <a:r>
              <a:rPr lang="fr-FR" i="1" dirty="0" err="1"/>
              <a:t>greater</a:t>
            </a:r>
            <a:r>
              <a:rPr lang="fr-FR" i="1" dirty="0"/>
              <a:t> </a:t>
            </a:r>
            <a:r>
              <a:rPr lang="fr-FR" i="1" dirty="0" err="1"/>
              <a:t>than</a:t>
            </a:r>
            <a:r>
              <a:rPr lang="fr-FR" i="1" dirty="0"/>
              <a:t> the pull of the </a:t>
            </a:r>
            <a:r>
              <a:rPr lang="fr-FR" i="1" dirty="0" err="1"/>
              <a:t>Earth</a:t>
            </a:r>
            <a:r>
              <a:rPr lang="fr-FR" i="1" dirty="0"/>
              <a:t> on the </a:t>
            </a:r>
            <a:r>
              <a:rPr lang="fr-FR" i="1" dirty="0" smtClean="0"/>
              <a:t>Sun</a:t>
            </a:r>
            <a:r>
              <a:rPr lang="fr-FR" dirty="0"/>
              <a:t>: </a:t>
            </a:r>
            <a:r>
              <a:rPr lang="fr-FR" dirty="0" err="1">
                <a:solidFill>
                  <a:srgbClr val="3366FF"/>
                </a:solidFill>
              </a:rPr>
              <a:t>True</a:t>
            </a:r>
            <a:r>
              <a:rPr lang="fr-FR" dirty="0">
                <a:solidFill>
                  <a:srgbClr val="3366FF"/>
                </a:solidFill>
              </a:rPr>
              <a:t> / </a:t>
            </a:r>
            <a:r>
              <a:rPr lang="fr-FR" dirty="0" smtClean="0">
                <a:solidFill>
                  <a:srgbClr val="008000"/>
                </a:solidFill>
              </a:rPr>
              <a:t>False</a:t>
            </a:r>
            <a:r>
              <a:rPr lang="fr-FR" dirty="0" smtClean="0">
                <a:solidFill>
                  <a:srgbClr val="3366FF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47%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33%</a:t>
            </a:r>
            <a:endParaRPr lang="fr-FR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64%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48%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02835" y="9111087"/>
            <a:ext cx="1025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- un test en ligne accessible sur le téléphone portable des étudiants"/>
          <p:cNvSpPr txBox="1"/>
          <p:nvPr/>
        </p:nvSpPr>
        <p:spPr>
          <a:xfrm>
            <a:off x="2520" y="6618097"/>
            <a:ext cx="13002280" cy="296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i="1" dirty="0" smtClean="0"/>
              <a:t>A </a:t>
            </a:r>
            <a:r>
              <a:rPr lang="fr-FR" i="1" dirty="0" err="1"/>
              <a:t>juggler</a:t>
            </a:r>
            <a:r>
              <a:rPr lang="fr-FR" i="1" dirty="0"/>
              <a:t> (</a:t>
            </a:r>
            <a:r>
              <a:rPr lang="fr-FR" i="1" dirty="0" err="1"/>
              <a:t>wearing</a:t>
            </a:r>
            <a:r>
              <a:rPr lang="fr-FR" i="1" dirty="0"/>
              <a:t> a </a:t>
            </a:r>
            <a:r>
              <a:rPr lang="fr-FR" i="1" dirty="0" err="1"/>
              <a:t>spacesuit</a:t>
            </a:r>
            <a:r>
              <a:rPr lang="fr-FR" i="1" dirty="0"/>
              <a:t>) </a:t>
            </a:r>
            <a:r>
              <a:rPr lang="fr-FR" i="1" dirty="0" err="1"/>
              <a:t>is</a:t>
            </a:r>
            <a:r>
              <a:rPr lang="fr-FR" i="1" dirty="0"/>
              <a:t> on the </a:t>
            </a:r>
            <a:r>
              <a:rPr lang="fr-FR" i="1" dirty="0" err="1"/>
              <a:t>moon</a:t>
            </a:r>
            <a:r>
              <a:rPr lang="fr-FR" i="1" dirty="0"/>
              <a:t>. He moves in a straight line </a:t>
            </a:r>
            <a:r>
              <a:rPr lang="fr-FR" i="1" dirty="0" err="1"/>
              <a:t>at</a:t>
            </a:r>
            <a:r>
              <a:rPr lang="fr-FR" i="1" dirty="0"/>
              <a:t> a constant speed. To catch </a:t>
            </a:r>
            <a:r>
              <a:rPr lang="fr-FR" i="1" dirty="0" err="1"/>
              <a:t>his</a:t>
            </a:r>
            <a:r>
              <a:rPr lang="fr-FR" i="1" dirty="0"/>
              <a:t> </a:t>
            </a:r>
            <a:r>
              <a:rPr lang="fr-FR" i="1" dirty="0" err="1"/>
              <a:t>balls</a:t>
            </a:r>
            <a:r>
              <a:rPr lang="fr-FR" i="1" dirty="0"/>
              <a:t>, </a:t>
            </a:r>
            <a:r>
              <a:rPr lang="fr-FR" i="1" dirty="0" err="1"/>
              <a:t>he</a:t>
            </a:r>
            <a:r>
              <a:rPr lang="fr-FR" i="1" dirty="0"/>
              <a:t> has to </a:t>
            </a:r>
            <a:r>
              <a:rPr lang="fr-FR" i="1" dirty="0" err="1"/>
              <a:t>throw</a:t>
            </a:r>
            <a:r>
              <a:rPr lang="fr-FR" i="1" dirty="0"/>
              <a:t> </a:t>
            </a:r>
            <a:r>
              <a:rPr lang="fr-FR" i="1" dirty="0" err="1"/>
              <a:t>them</a:t>
            </a:r>
            <a:r>
              <a:rPr lang="fr-FR" dirty="0"/>
              <a:t>: </a:t>
            </a:r>
            <a:r>
              <a:rPr lang="fr-FR" dirty="0">
                <a:solidFill>
                  <a:srgbClr val="3366FF"/>
                </a:solidFill>
              </a:rPr>
              <a:t>a </a:t>
            </a:r>
            <a:r>
              <a:rPr lang="fr-FR" dirty="0" err="1">
                <a:solidFill>
                  <a:srgbClr val="3366FF"/>
                </a:solidFill>
              </a:rPr>
              <a:t>little</a:t>
            </a:r>
            <a:r>
              <a:rPr lang="fr-FR" dirty="0">
                <a:solidFill>
                  <a:srgbClr val="3366FF"/>
                </a:solidFill>
              </a:rPr>
              <a:t> in front of </a:t>
            </a:r>
            <a:r>
              <a:rPr lang="fr-FR" dirty="0" err="1">
                <a:solidFill>
                  <a:srgbClr val="3366FF"/>
                </a:solidFill>
              </a:rPr>
              <a:t>him</a:t>
            </a:r>
            <a:r>
              <a:rPr lang="fr-FR" dirty="0">
                <a:solidFill>
                  <a:srgbClr val="3366FF"/>
                </a:solidFill>
              </a:rPr>
              <a:t> / </a:t>
            </a:r>
            <a:r>
              <a:rPr lang="fr-FR" dirty="0" err="1">
                <a:solidFill>
                  <a:srgbClr val="008000"/>
                </a:solidFill>
              </a:rPr>
              <a:t>vertically</a:t>
            </a:r>
            <a:r>
              <a:rPr lang="fr-FR" dirty="0">
                <a:solidFill>
                  <a:srgbClr val="008000"/>
                </a:solidFill>
              </a:rPr>
              <a:t> as if </a:t>
            </a:r>
            <a:r>
              <a:rPr lang="fr-FR" dirty="0" err="1">
                <a:solidFill>
                  <a:srgbClr val="008000"/>
                </a:solidFill>
              </a:rPr>
              <a:t>he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err="1">
                <a:solidFill>
                  <a:srgbClr val="008000"/>
                </a:solidFill>
              </a:rPr>
              <a:t>were</a:t>
            </a:r>
            <a:r>
              <a:rPr lang="fr-FR" dirty="0">
                <a:solidFill>
                  <a:srgbClr val="008000"/>
                </a:solidFill>
              </a:rPr>
              <a:t> standing </a:t>
            </a:r>
            <a:r>
              <a:rPr lang="fr-FR" dirty="0" err="1" smtClean="0">
                <a:solidFill>
                  <a:srgbClr val="008000"/>
                </a:solidFill>
              </a:rPr>
              <a:t>still</a:t>
            </a:r>
            <a:endParaRPr lang="fr-FR" dirty="0" smtClean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29%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28%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26%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30% </a:t>
            </a:r>
            <a:endParaRPr lang="fr-FR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94782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Un premier constat :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79729">
              <a:defRPr sz="5200"/>
            </a:pPr>
            <a:r>
              <a:rPr lang="fr-FR" dirty="0" smtClean="0"/>
              <a:t>The French </a:t>
            </a:r>
            <a:r>
              <a:rPr lang="fr-FR" dirty="0" err="1" smtClean="0"/>
              <a:t>Context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easy</a:t>
            </a:r>
            <a:r>
              <a:rPr lang="fr-FR" dirty="0" smtClean="0"/>
              <a:t> an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university</a:t>
            </a:r>
            <a:r>
              <a:rPr lang="fr-FR" dirty="0" smtClean="0"/>
              <a:t>? </a:t>
            </a:r>
            <a:endParaRPr dirty="0"/>
          </a:p>
        </p:txBody>
      </p:sp>
      <p:sp>
        <p:nvSpPr>
          <p:cNvPr id="133" name="Un premier enjeu :…"/>
          <p:cNvSpPr txBox="1"/>
          <p:nvPr/>
        </p:nvSpPr>
        <p:spPr>
          <a:xfrm>
            <a:off x="503133" y="2423009"/>
            <a:ext cx="11766560" cy="2666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85000" lnSpcReduction="10000"/>
          </a:bodyPr>
          <a:lstStyle/>
          <a:p>
            <a:pPr marL="685800" indent="-685800" defTabSz="356362">
              <a:buFontTx/>
              <a:buChar char="-"/>
              <a:defRPr sz="488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4880" b="0" dirty="0" smtClean="0">
                <a:sym typeface="Helvetica Neue Medium"/>
              </a:rPr>
              <a:t>access </a:t>
            </a:r>
            <a:r>
              <a:rPr lang="en-US" sz="4880" b="0" dirty="0">
                <a:sym typeface="Helvetica Neue Medium"/>
              </a:rPr>
              <a:t>to </a:t>
            </a:r>
            <a:r>
              <a:rPr lang="en-US" sz="4880" b="0" dirty="0" smtClean="0">
                <a:sym typeface="Helvetica Neue Medium"/>
              </a:rPr>
              <a:t>university </a:t>
            </a:r>
            <a:r>
              <a:rPr lang="en-US" sz="4880" b="0" dirty="0" err="1" smtClean="0">
                <a:sym typeface="Helvetica Neue Medium"/>
              </a:rPr>
              <a:t>traditionaly</a:t>
            </a:r>
            <a:r>
              <a:rPr lang="en-US" sz="4880" b="0" dirty="0" smtClean="0">
                <a:sym typeface="Helvetica Neue Medium"/>
              </a:rPr>
              <a:t> determined </a:t>
            </a:r>
            <a:r>
              <a:rPr lang="en-US" sz="4880" b="0" dirty="0">
                <a:sym typeface="Helvetica Neue Medium"/>
              </a:rPr>
              <a:t>by a national examination taken by all students in their final year at high school, the </a:t>
            </a:r>
            <a:r>
              <a:rPr lang="en-US" sz="4880" b="0" i="1" dirty="0" err="1">
                <a:sym typeface="Helvetica Neue Medium"/>
              </a:rPr>
              <a:t>Baccalauréat</a:t>
            </a:r>
            <a:r>
              <a:rPr lang="en-US" sz="4880" b="0" dirty="0">
                <a:sym typeface="Helvetica Neue Medium"/>
              </a:rPr>
              <a:t> </a:t>
            </a:r>
            <a:r>
              <a:rPr lang="en-US" sz="4880" b="0" dirty="0" smtClean="0">
                <a:sym typeface="Helvetica Neue Medium"/>
              </a:rPr>
              <a:t>(K12, 18 years old) 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134" name="Un second enjeu :…"/>
          <p:cNvSpPr txBox="1"/>
          <p:nvPr/>
        </p:nvSpPr>
        <p:spPr>
          <a:xfrm>
            <a:off x="776659" y="5160809"/>
            <a:ext cx="11649334" cy="1622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4100" b="0" dirty="0" smtClean="0">
                <a:sym typeface="Helvetica Neue Medium"/>
              </a:rPr>
              <a:t>- yet, its present success </a:t>
            </a:r>
            <a:r>
              <a:rPr lang="en-US" sz="4100" b="0" dirty="0">
                <a:sym typeface="Helvetica Neue Medium"/>
              </a:rPr>
              <a:t>rate (over 90%) no longer guarantees a satisfactory </a:t>
            </a:r>
            <a:r>
              <a:rPr lang="en-US" sz="4100" b="0" dirty="0" smtClean="0">
                <a:sym typeface="Helvetica Neue Medium"/>
              </a:rPr>
              <a:t>level</a:t>
            </a:r>
            <a:endParaRPr sz="4100" dirty="0"/>
          </a:p>
        </p:txBody>
      </p:sp>
      <p:sp>
        <p:nvSpPr>
          <p:cNvPr id="5" name="Un second enjeu :…"/>
          <p:cNvSpPr txBox="1"/>
          <p:nvPr/>
        </p:nvSpPr>
        <p:spPr>
          <a:xfrm>
            <a:off x="503133" y="6845286"/>
            <a:ext cx="11942401" cy="1450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4100" b="0" dirty="0" smtClean="0">
                <a:sym typeface="Helvetica Neue Medium"/>
              </a:rPr>
              <a:t>- French universities are legally </a:t>
            </a:r>
            <a:r>
              <a:rPr lang="en-US" sz="4100" b="0" dirty="0">
                <a:sym typeface="Helvetica Neue Medium"/>
              </a:rPr>
              <a:t>obliged to accept all passed students</a:t>
            </a:r>
            <a:r>
              <a:rPr lang="fr-FR" sz="4100" b="0" dirty="0">
                <a:sym typeface="Helvetica Neue Medium"/>
              </a:rPr>
              <a:t> </a:t>
            </a:r>
            <a:endParaRPr sz="4100" dirty="0"/>
          </a:p>
        </p:txBody>
      </p:sp>
      <p:sp>
        <p:nvSpPr>
          <p:cNvPr id="2" name="ZoneTexte 1"/>
          <p:cNvSpPr txBox="1"/>
          <p:nvPr/>
        </p:nvSpPr>
        <p:spPr>
          <a:xfrm>
            <a:off x="3453702" y="8533115"/>
            <a:ext cx="6136998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en-US" sz="4000" b="0" dirty="0" smtClean="0">
                <a:latin typeface="Helvetica Neue Medium"/>
                <a:cs typeface="Helvetica Neue Medium"/>
                <a:sym typeface="Helvetica Neue Medium"/>
              </a:rPr>
              <a:t>- enrolment </a:t>
            </a:r>
            <a:r>
              <a:rPr lang="en-US" sz="4000" b="0" dirty="0">
                <a:latin typeface="Helvetica Neue Medium"/>
                <a:cs typeface="Helvetica Neue Medium"/>
                <a:sym typeface="Helvetica Neue Medium"/>
              </a:rPr>
              <a:t>is </a:t>
            </a:r>
            <a:r>
              <a:rPr lang="en-US" sz="4000" b="0" dirty="0" smtClean="0">
                <a:latin typeface="Helvetica Neue Medium"/>
                <a:cs typeface="Helvetica Neue Medium"/>
                <a:sym typeface="Helvetica Neue Medium"/>
              </a:rPr>
              <a:t>mostly free</a:t>
            </a:r>
            <a:endParaRPr kumimoji="0" lang="fr-FR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cs typeface="Helvetica Neue Medium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smtClean="0"/>
              <a:t>General </a:t>
            </a:r>
            <a:r>
              <a:rPr lang="fr-FR" dirty="0" err="1" smtClean="0"/>
              <a:t>knowledge</a:t>
            </a:r>
            <a:endParaRPr dirty="0"/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52400" y="2056122"/>
            <a:ext cx="12437840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 err="1" smtClean="0"/>
              <a:t>Helium</a:t>
            </a:r>
            <a:r>
              <a:rPr lang="fr-FR" dirty="0" smtClean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cooled</a:t>
            </a:r>
            <a:r>
              <a:rPr lang="fr-FR" dirty="0"/>
              <a:t> to -290°C: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008000"/>
                </a:solidFill>
              </a:rPr>
              <a:t>/ F</a:t>
            </a: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36%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29%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40%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36% 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152400" y="4049900"/>
            <a:ext cx="12720060" cy="2487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 smtClean="0"/>
              <a:t>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warmer</a:t>
            </a:r>
            <a:r>
              <a:rPr lang="fr-FR" dirty="0"/>
              <a:t> in </a:t>
            </a:r>
            <a:r>
              <a:rPr lang="fr-FR" dirty="0" err="1"/>
              <a:t>summer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in </a:t>
            </a:r>
            <a:r>
              <a:rPr lang="fr-FR" dirty="0" err="1"/>
              <a:t>winter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the </a:t>
            </a:r>
            <a:r>
              <a:rPr lang="fr-FR" dirty="0" err="1"/>
              <a:t>Earth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closer</a:t>
            </a:r>
            <a:r>
              <a:rPr lang="fr-FR" dirty="0"/>
              <a:t> to the </a:t>
            </a:r>
            <a:r>
              <a:rPr lang="fr-FR" dirty="0" smtClean="0"/>
              <a:t>Sun</a:t>
            </a:r>
            <a:r>
              <a:rPr lang="fr-FR" dirty="0" smtClean="0">
                <a:solidFill>
                  <a:srgbClr val="3366FF"/>
                </a:solidFill>
              </a:rPr>
              <a:t>: </a:t>
            </a:r>
            <a:r>
              <a:rPr lang="fr-FR" dirty="0" err="1" smtClean="0">
                <a:solidFill>
                  <a:srgbClr val="3366FF"/>
                </a:solidFill>
              </a:rPr>
              <a:t>T</a:t>
            </a:r>
            <a:r>
              <a:rPr lang="fr-FR" dirty="0" smtClean="0">
                <a:solidFill>
                  <a:srgbClr val="3366FF"/>
                </a:solidFill>
              </a:rPr>
              <a:t>/</a:t>
            </a:r>
            <a:r>
              <a:rPr lang="fr-FR" dirty="0" smtClean="0">
                <a:solidFill>
                  <a:srgbClr val="008000"/>
                </a:solidFill>
              </a:rPr>
              <a:t>F</a:t>
            </a: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53</a:t>
            </a:r>
            <a:r>
              <a:rPr lang="fr-FR" dirty="0">
                <a:solidFill>
                  <a:srgbClr val="008000"/>
                </a:solidFill>
              </a:rPr>
              <a:t>% 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51%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51</a:t>
            </a:r>
            <a:r>
              <a:rPr lang="fr-FR" dirty="0">
                <a:solidFill>
                  <a:srgbClr val="008000"/>
                </a:solidFill>
              </a:rPr>
              <a:t>% 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48% </a:t>
            </a:r>
            <a:endParaRPr lang="fr-FR" dirty="0">
              <a:solidFill>
                <a:srgbClr val="3366FF"/>
              </a:solidFill>
            </a:endParaRPr>
          </a:p>
          <a:p>
            <a:pPr marL="457200" indent="-457200">
              <a:buFontTx/>
              <a:buChar char="-"/>
            </a:pPr>
            <a:endParaRPr dirty="0">
              <a:solidFill>
                <a:srgbClr val="008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02835" y="9111087"/>
            <a:ext cx="1025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- un test en ligne accessible sur le téléphone portable des étudiants"/>
          <p:cNvSpPr txBox="1"/>
          <p:nvPr/>
        </p:nvSpPr>
        <p:spPr>
          <a:xfrm>
            <a:off x="108835" y="6626300"/>
            <a:ext cx="13002280" cy="296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 smtClean="0"/>
              <a:t>An </a:t>
            </a:r>
            <a:r>
              <a:rPr lang="fr-FR" dirty="0" err="1"/>
              <a:t>ice</a:t>
            </a:r>
            <a:r>
              <a:rPr lang="fr-FR" dirty="0"/>
              <a:t> </a:t>
            </a:r>
            <a:r>
              <a:rPr lang="fr-FR" dirty="0" smtClean="0"/>
              <a:t>cube / vodka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taken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freezer (-18°C) and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temperature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measured</a:t>
            </a:r>
            <a:r>
              <a:rPr lang="fr-FR" dirty="0"/>
              <a:t> </a:t>
            </a:r>
            <a:r>
              <a:rPr lang="fr-FR" dirty="0" err="1"/>
              <a:t>immediately</a:t>
            </a:r>
            <a:r>
              <a:rPr lang="fr-FR" dirty="0"/>
              <a:t>. </a:t>
            </a:r>
            <a:r>
              <a:rPr lang="fr-FR" dirty="0" err="1"/>
              <a:t>What</a:t>
            </a:r>
            <a:r>
              <a:rPr lang="fr-FR" dirty="0"/>
              <a:t> do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find</a:t>
            </a:r>
            <a:r>
              <a:rPr lang="fr-FR" dirty="0" smtClean="0"/>
              <a:t>?</a:t>
            </a:r>
          </a:p>
          <a:p>
            <a:r>
              <a:rPr lang="fr-FR" dirty="0">
                <a:solidFill>
                  <a:srgbClr val="008000"/>
                </a:solidFill>
              </a:rPr>
              <a:t>-18°</a:t>
            </a:r>
            <a:r>
              <a:rPr lang="fr-FR" dirty="0" smtClean="0">
                <a:solidFill>
                  <a:srgbClr val="008000"/>
                </a:solidFill>
              </a:rPr>
              <a:t>C </a:t>
            </a:r>
            <a:r>
              <a:rPr lang="fr-FR" dirty="0" smtClean="0">
                <a:solidFill>
                  <a:srgbClr val="3366FF"/>
                </a:solidFill>
              </a:rPr>
              <a:t>/ -10°C / 0°C</a:t>
            </a:r>
          </a:p>
          <a:p>
            <a:r>
              <a:rPr lang="fr-FR" dirty="0">
                <a:solidFill>
                  <a:srgbClr val="008000"/>
                </a:solidFill>
              </a:rPr>
              <a:t>2022 Prépa </a:t>
            </a:r>
            <a:r>
              <a:rPr lang="fr-FR" dirty="0" smtClean="0">
                <a:solidFill>
                  <a:srgbClr val="008000"/>
                </a:solidFill>
              </a:rPr>
              <a:t>52%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42%</a:t>
            </a:r>
            <a:endParaRPr lang="fr-FR" dirty="0">
              <a:solidFill>
                <a:srgbClr val="008000"/>
              </a:solidFill>
            </a:endParaRPr>
          </a:p>
          <a:p>
            <a:r>
              <a:rPr lang="fr-FR" dirty="0">
                <a:solidFill>
                  <a:srgbClr val="008000"/>
                </a:solidFill>
              </a:rPr>
              <a:t>  2013 Prépa </a:t>
            </a:r>
            <a:r>
              <a:rPr lang="fr-FR" dirty="0" smtClean="0">
                <a:solidFill>
                  <a:srgbClr val="008000"/>
                </a:solidFill>
              </a:rPr>
              <a:t>58% </a:t>
            </a:r>
            <a:r>
              <a:rPr lang="fr-FR" dirty="0">
                <a:solidFill>
                  <a:srgbClr val="008000"/>
                </a:solidFill>
              </a:rPr>
              <a:t>/ </a:t>
            </a:r>
            <a:r>
              <a:rPr lang="fr-FR" dirty="0" err="1">
                <a:solidFill>
                  <a:srgbClr val="008000"/>
                </a:solidFill>
              </a:rPr>
              <a:t>University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48% </a:t>
            </a:r>
            <a:endParaRPr lang="fr-FR" dirty="0">
              <a:solidFill>
                <a:srgbClr val="3366FF"/>
              </a:solidFill>
            </a:endParaRPr>
          </a:p>
          <a:p>
            <a:endParaRPr lang="fr-FR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57232"/>
      </p:ext>
    </p:extLst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362140" y="423402"/>
            <a:ext cx="10464800" cy="134669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r>
              <a:rPr lang="fr-FR" dirty="0" err="1" smtClean="0"/>
              <a:t>Findings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5659034"/>
            <a:ext cx="11674518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282220" y="2278841"/>
            <a:ext cx="12437840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 smtClean="0"/>
              <a:t>Classes </a:t>
            </a:r>
            <a:r>
              <a:rPr lang="fr-FR" dirty="0" smtClean="0"/>
              <a:t>préparatoires’ </a:t>
            </a:r>
            <a:r>
              <a:rPr lang="fr-FR" dirty="0" err="1" smtClean="0"/>
              <a:t>students</a:t>
            </a:r>
            <a:r>
              <a:rPr lang="fr-FR" dirty="0" smtClean="0"/>
              <a:t> have </a:t>
            </a:r>
            <a:r>
              <a:rPr lang="fr-FR" dirty="0" err="1" smtClean="0"/>
              <a:t>better</a:t>
            </a:r>
            <a:r>
              <a:rPr lang="fr-FR" dirty="0" smtClean="0"/>
              <a:t> scores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university’s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endParaRPr lang="fr-FR" dirty="0" smtClean="0">
              <a:solidFill>
                <a:srgbClr val="3366FF"/>
              </a:solidFill>
            </a:endParaRPr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382716" y="3642578"/>
            <a:ext cx="11650693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decrease</a:t>
            </a:r>
            <a:r>
              <a:rPr lang="fr-FR" dirty="0" smtClean="0"/>
              <a:t> of </a:t>
            </a:r>
            <a:r>
              <a:rPr lang="fr-FR" dirty="0" err="1" smtClean="0"/>
              <a:t>understanding</a:t>
            </a:r>
            <a:r>
              <a:rPr lang="fr-FR" dirty="0" smtClean="0"/>
              <a:t> of concepts by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2013 and 2022</a:t>
            </a:r>
            <a:endParaRPr lang="fr-FR" dirty="0">
              <a:solidFill>
                <a:srgbClr val="3366FF"/>
              </a:solidFill>
            </a:endParaRPr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282220" y="5130684"/>
            <a:ext cx="12437840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/>
              <a:t>- The questionnaire </a:t>
            </a:r>
            <a:r>
              <a:rPr lang="fr-FR" dirty="0" err="1" smtClean="0"/>
              <a:t>allows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smtClean="0"/>
              <a:t>math-</a:t>
            </a:r>
            <a:r>
              <a:rPr lang="fr-FR" dirty="0" err="1" smtClean="0"/>
              <a:t>related</a:t>
            </a:r>
            <a:r>
              <a:rPr lang="fr-FR" dirty="0" smtClean="0"/>
              <a:t> </a:t>
            </a:r>
            <a:r>
              <a:rPr lang="fr-FR" dirty="0" err="1" smtClean="0"/>
              <a:t>difficulties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obstacles to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physics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152400" y="6484829"/>
            <a:ext cx="12720060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/>
              <a:t>- </a:t>
            </a:r>
            <a:r>
              <a:rPr lang="fr-FR" dirty="0" smtClean="0"/>
              <a:t>The questionnaire </a:t>
            </a:r>
            <a:r>
              <a:rPr lang="fr-FR" dirty="0" err="1" smtClean="0"/>
              <a:t>reveals</a:t>
            </a:r>
            <a:r>
              <a:rPr lang="fr-FR" dirty="0" smtClean="0"/>
              <a:t> the </a:t>
            </a:r>
            <a:r>
              <a:rPr lang="fr-FR" dirty="0" err="1"/>
              <a:t>persistence</a:t>
            </a:r>
            <a:r>
              <a:rPr lang="fr-FR" dirty="0"/>
              <a:t> of </a:t>
            </a:r>
            <a:r>
              <a:rPr lang="fr-FR" dirty="0" err="1" smtClean="0"/>
              <a:t>classic</a:t>
            </a:r>
            <a:r>
              <a:rPr lang="fr-FR" dirty="0" smtClean="0"/>
              <a:t> </a:t>
            </a:r>
            <a:r>
              <a:rPr lang="fr-FR" dirty="0" err="1" smtClean="0"/>
              <a:t>misconceptions</a:t>
            </a:r>
            <a:r>
              <a:rPr lang="fr-FR" dirty="0" smtClean="0"/>
              <a:t> </a:t>
            </a:r>
            <a:endParaRPr dirty="0">
              <a:solidFill>
                <a:srgbClr val="3366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02835" y="9111087"/>
            <a:ext cx="10259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- un test en ligne accessible sur le téléphone portable des étudiants"/>
          <p:cNvSpPr txBox="1"/>
          <p:nvPr/>
        </p:nvSpPr>
        <p:spPr>
          <a:xfrm>
            <a:off x="1168400" y="8201275"/>
            <a:ext cx="11220247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>
                <a:solidFill>
                  <a:srgbClr val="3366FF"/>
                </a:solidFill>
              </a:rPr>
              <a:t>=&gt; A </a:t>
            </a:r>
            <a:r>
              <a:rPr lang="fr-FR" dirty="0" err="1" smtClean="0">
                <a:solidFill>
                  <a:srgbClr val="3366FF"/>
                </a:solidFill>
              </a:rPr>
              <a:t>useful</a:t>
            </a:r>
            <a:r>
              <a:rPr lang="fr-FR" dirty="0" smtClean="0">
                <a:solidFill>
                  <a:srgbClr val="3366FF"/>
                </a:solidFill>
              </a:rPr>
              <a:t> </a:t>
            </a:r>
            <a:r>
              <a:rPr lang="fr-FR" dirty="0" err="1" smtClean="0">
                <a:solidFill>
                  <a:srgbClr val="3366FF"/>
                </a:solidFill>
              </a:rPr>
              <a:t>tool</a:t>
            </a:r>
            <a:r>
              <a:rPr lang="fr-FR" dirty="0" smtClean="0">
                <a:solidFill>
                  <a:srgbClr val="3366FF"/>
                </a:solidFill>
              </a:rPr>
              <a:t> for </a:t>
            </a:r>
            <a:r>
              <a:rPr lang="fr-FR" dirty="0" err="1" smtClean="0">
                <a:solidFill>
                  <a:srgbClr val="3366FF"/>
                </a:solidFill>
              </a:rPr>
              <a:t>teachers</a:t>
            </a:r>
            <a:r>
              <a:rPr lang="fr-FR" dirty="0" smtClean="0">
                <a:solidFill>
                  <a:srgbClr val="3366FF"/>
                </a:solidFill>
              </a:rPr>
              <a:t> and </a:t>
            </a:r>
            <a:r>
              <a:rPr lang="fr-FR" dirty="0" err="1" smtClean="0">
                <a:solidFill>
                  <a:srgbClr val="3366FF"/>
                </a:solidFill>
              </a:rPr>
              <a:t>students</a:t>
            </a:r>
            <a:endParaRPr lang="fr-FR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57232"/>
      </p:ext>
    </p:extLst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qcm.sfpnet.fr"/>
          <p:cNvSpPr txBox="1"/>
          <p:nvPr/>
        </p:nvSpPr>
        <p:spPr>
          <a:xfrm>
            <a:off x="4035339" y="4062644"/>
            <a:ext cx="5210138" cy="105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300" u="sng">
                <a:hlinkClick r:id="rId2"/>
              </a:defRPr>
            </a:lvl1pPr>
          </a:lstStyle>
          <a:p>
            <a:pPr>
              <a:defRPr u="none"/>
            </a:pPr>
            <a:r>
              <a:rPr u="sng" dirty="0">
                <a:hlinkClick r:id="rId2"/>
              </a:rPr>
              <a:t>qcm.sfpnet.fr</a:t>
            </a:r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8949" y="368300"/>
            <a:ext cx="2453423" cy="1994652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Contact : estelle.blanquet@u-bordeaux.fr"/>
          <p:cNvSpPr txBox="1"/>
          <p:nvPr/>
        </p:nvSpPr>
        <p:spPr>
          <a:xfrm>
            <a:off x="2942372" y="6970646"/>
            <a:ext cx="7462941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3200" dirty="0"/>
              <a:t>Contact : </a:t>
            </a:r>
            <a:r>
              <a:rPr sz="3200" u="sng" dirty="0">
                <a:hlinkClick r:id="rId4"/>
              </a:rPr>
              <a:t>estelle.blanquet@u-bordeaux.fr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313880" y="1888859"/>
            <a:ext cx="4335999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60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Thank</a:t>
            </a:r>
            <a:r>
              <a:rPr kumimoji="0" lang="fr-FR" sz="6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fr-FR" sz="60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you</a:t>
            </a:r>
            <a:r>
              <a:rPr kumimoji="0" lang="fr-FR" sz="6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!</a:t>
            </a:r>
            <a:endParaRPr kumimoji="0" lang="fr-FR" sz="6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Un premier constat :…"/>
          <p:cNvSpPr txBox="1">
            <a:spLocks noGrp="1"/>
          </p:cNvSpPr>
          <p:nvPr>
            <p:ph type="title"/>
          </p:nvPr>
        </p:nvSpPr>
        <p:spPr>
          <a:xfrm>
            <a:off x="290401" y="254000"/>
            <a:ext cx="12714399" cy="21590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79729">
              <a:defRPr sz="5200"/>
            </a:pPr>
            <a:r>
              <a:rPr lang="fr-FR" sz="5200" dirty="0" smtClean="0"/>
              <a:t>French </a:t>
            </a:r>
            <a:r>
              <a:rPr lang="fr-FR" sz="5200" dirty="0" err="1" smtClean="0"/>
              <a:t>Context</a:t>
            </a:r>
            <a:r>
              <a:rPr lang="fr-FR" sz="5200" dirty="0" smtClean="0"/>
              <a:t>: </a:t>
            </a:r>
            <a:r>
              <a:rPr lang="fr-FR" sz="5200" dirty="0"/>
              <a:t/>
            </a:r>
            <a:br>
              <a:rPr lang="fr-FR" sz="5200" dirty="0"/>
            </a:br>
            <a:r>
              <a:rPr lang="fr-FR" sz="5200" dirty="0" err="1" smtClean="0"/>
              <a:t>selective</a:t>
            </a:r>
            <a:r>
              <a:rPr lang="fr-FR" sz="5200" dirty="0" smtClean="0"/>
              <a:t> vs. Non-</a:t>
            </a:r>
            <a:r>
              <a:rPr lang="fr-FR" sz="5200" dirty="0" err="1" smtClean="0"/>
              <a:t>selective</a:t>
            </a:r>
            <a:r>
              <a:rPr lang="fr-FR" sz="5200" dirty="0" smtClean="0"/>
              <a:t> cursus</a:t>
            </a:r>
            <a:endParaRPr sz="5200" dirty="0"/>
          </a:p>
        </p:txBody>
      </p:sp>
      <p:sp>
        <p:nvSpPr>
          <p:cNvPr id="133" name="Un premier enjeu :…"/>
          <p:cNvSpPr txBox="1"/>
          <p:nvPr/>
        </p:nvSpPr>
        <p:spPr>
          <a:xfrm>
            <a:off x="1326195" y="8181060"/>
            <a:ext cx="11099800" cy="156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defTabSz="356362">
              <a:defRPr sz="488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100" i="1" dirty="0"/>
              <a:t>Classes </a:t>
            </a:r>
            <a:r>
              <a:rPr lang="fr-FR" sz="4100" i="1" dirty="0" smtClean="0"/>
              <a:t>Préparatoires</a:t>
            </a:r>
            <a:r>
              <a:rPr lang="fr-FR" sz="4100" dirty="0" smtClean="0"/>
              <a:t>: </a:t>
            </a:r>
            <a:r>
              <a:rPr lang="fr-FR" sz="4100" dirty="0" err="1" smtClean="0"/>
              <a:t>preparatory</a:t>
            </a:r>
            <a:r>
              <a:rPr lang="fr-FR" sz="4100" dirty="0" smtClean="0"/>
              <a:t> </a:t>
            </a:r>
            <a:r>
              <a:rPr lang="fr-FR" sz="4100" dirty="0"/>
              <a:t>courses for engineering </a:t>
            </a:r>
            <a:r>
              <a:rPr lang="fr-FR" sz="4100" dirty="0" err="1" smtClean="0"/>
              <a:t>schools</a:t>
            </a:r>
            <a:r>
              <a:rPr lang="fr-FR" sz="4100" dirty="0" smtClean="0"/>
              <a:t>, </a:t>
            </a:r>
            <a:r>
              <a:rPr lang="fr-FR" sz="4100" dirty="0" err="1" smtClean="0"/>
              <a:t>selective</a:t>
            </a:r>
            <a:endParaRPr sz="4100" dirty="0"/>
          </a:p>
        </p:txBody>
      </p:sp>
      <p:sp>
        <p:nvSpPr>
          <p:cNvPr id="134" name="Un second enjeu :…"/>
          <p:cNvSpPr txBox="1"/>
          <p:nvPr/>
        </p:nvSpPr>
        <p:spPr>
          <a:xfrm>
            <a:off x="483593" y="6173048"/>
            <a:ext cx="11649334" cy="1622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100" b="0" i="1" dirty="0" smtClean="0">
                <a:sym typeface="Helvetica Neue Medium"/>
              </a:rPr>
              <a:t>BTS</a:t>
            </a:r>
            <a:r>
              <a:rPr lang="fr-FR" sz="4100" b="0" dirty="0" smtClean="0">
                <a:sym typeface="Helvetica Neue Medium"/>
              </a:rPr>
              <a:t> and </a:t>
            </a:r>
            <a:r>
              <a:rPr lang="fr-FR" sz="4100" b="0" i="1" dirty="0">
                <a:sym typeface="Helvetica Neue Medium"/>
              </a:rPr>
              <a:t>DUT</a:t>
            </a:r>
            <a:r>
              <a:rPr lang="fr-FR" sz="4100" b="0" dirty="0">
                <a:sym typeface="Helvetica Neue Medium"/>
              </a:rPr>
              <a:t>: 2-year post-</a:t>
            </a:r>
            <a:r>
              <a:rPr lang="fr-FR" sz="4100" b="0" dirty="0" err="1">
                <a:sym typeface="Helvetica Neue Medium"/>
              </a:rPr>
              <a:t>baccalaureate</a:t>
            </a:r>
            <a:r>
              <a:rPr lang="fr-FR" sz="4100" b="0" dirty="0">
                <a:sym typeface="Helvetica Neue Medium"/>
              </a:rPr>
              <a:t> courses, </a:t>
            </a:r>
            <a:r>
              <a:rPr lang="fr-FR" sz="4100" b="0" dirty="0" err="1">
                <a:sym typeface="Helvetica Neue Medium"/>
              </a:rPr>
              <a:t>aimed</a:t>
            </a:r>
            <a:r>
              <a:rPr lang="fr-FR" sz="4100" b="0" dirty="0">
                <a:sym typeface="Helvetica Neue Medium"/>
              </a:rPr>
              <a:t> </a:t>
            </a:r>
            <a:r>
              <a:rPr lang="fr-FR" sz="4100" b="0" dirty="0" err="1">
                <a:sym typeface="Helvetica Neue Medium"/>
              </a:rPr>
              <a:t>at</a:t>
            </a:r>
            <a:r>
              <a:rPr lang="fr-FR" sz="4100" b="0" dirty="0">
                <a:sym typeface="Helvetica Neue Medium"/>
              </a:rPr>
              <a:t> </a:t>
            </a:r>
            <a:r>
              <a:rPr lang="fr-FR" sz="4100" b="0" dirty="0" err="1">
                <a:sym typeface="Helvetica Neue Medium"/>
              </a:rPr>
              <a:t>rapid</a:t>
            </a:r>
            <a:r>
              <a:rPr lang="fr-FR" sz="4100" b="0" dirty="0">
                <a:sym typeface="Helvetica Neue Medium"/>
              </a:rPr>
              <a:t> </a:t>
            </a:r>
            <a:r>
              <a:rPr lang="fr-FR" sz="4100" b="0" dirty="0" err="1">
                <a:sym typeface="Helvetica Neue Medium"/>
              </a:rPr>
              <a:t>integration</a:t>
            </a:r>
            <a:r>
              <a:rPr lang="fr-FR" sz="4100" b="0" dirty="0">
                <a:sym typeface="Helvetica Neue Medium"/>
              </a:rPr>
              <a:t> </a:t>
            </a:r>
            <a:r>
              <a:rPr lang="fr-FR" sz="4100" b="0" dirty="0" err="1">
                <a:sym typeface="Helvetica Neue Medium"/>
              </a:rPr>
              <a:t>into</a:t>
            </a:r>
            <a:r>
              <a:rPr lang="fr-FR" sz="4100" b="0" dirty="0">
                <a:sym typeface="Helvetica Neue Medium"/>
              </a:rPr>
              <a:t> </a:t>
            </a:r>
            <a:r>
              <a:rPr lang="fr-FR" sz="4100" b="0" dirty="0" err="1">
                <a:sym typeface="Helvetica Neue Medium"/>
              </a:rPr>
              <a:t>professional</a:t>
            </a:r>
            <a:r>
              <a:rPr lang="fr-FR" sz="4100" b="0" dirty="0">
                <a:sym typeface="Helvetica Neue Medium"/>
              </a:rPr>
              <a:t> </a:t>
            </a:r>
            <a:r>
              <a:rPr lang="fr-FR" sz="4100" b="0" dirty="0" smtClean="0">
                <a:sym typeface="Helvetica Neue Medium"/>
              </a:rPr>
              <a:t>life, </a:t>
            </a:r>
            <a:r>
              <a:rPr lang="fr-FR" sz="4100" b="0" dirty="0" err="1" smtClean="0">
                <a:sym typeface="Helvetica Neue Medium"/>
              </a:rPr>
              <a:t>selective</a:t>
            </a:r>
            <a:r>
              <a:rPr lang="fr-FR" sz="4100" b="0" dirty="0" smtClean="0">
                <a:sym typeface="Helvetica Neue Medium"/>
              </a:rPr>
              <a:t> </a:t>
            </a:r>
            <a:endParaRPr sz="4100" dirty="0"/>
          </a:p>
        </p:txBody>
      </p:sp>
      <p:sp>
        <p:nvSpPr>
          <p:cNvPr id="5" name="Un second enjeu :…"/>
          <p:cNvSpPr txBox="1"/>
          <p:nvPr/>
        </p:nvSpPr>
        <p:spPr>
          <a:xfrm>
            <a:off x="854658" y="2651302"/>
            <a:ext cx="11942401" cy="1450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/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100" b="0" dirty="0" err="1" smtClean="0">
                <a:sym typeface="Helvetica Neue Medium"/>
              </a:rPr>
              <a:t>University</a:t>
            </a:r>
            <a:r>
              <a:rPr lang="fr-FR" sz="4100" b="0" dirty="0" smtClean="0">
                <a:sym typeface="Helvetica Neue Medium"/>
              </a:rPr>
              <a:t>: </a:t>
            </a:r>
            <a:r>
              <a:rPr lang="fr-FR" sz="4100" b="0" dirty="0" err="1" smtClean="0">
                <a:sym typeface="Helvetica Neue Medium"/>
              </a:rPr>
              <a:t>Bachelor</a:t>
            </a:r>
            <a:r>
              <a:rPr lang="fr-FR" sz="4100" b="0" dirty="0" smtClean="0">
                <a:sym typeface="Helvetica Neue Medium"/>
              </a:rPr>
              <a:t> </a:t>
            </a:r>
            <a:r>
              <a:rPr lang="fr-FR" sz="4100" b="0" dirty="0" err="1" smtClean="0">
                <a:sym typeface="Helvetica Neue Medium"/>
              </a:rPr>
              <a:t>degree</a:t>
            </a:r>
            <a:r>
              <a:rPr lang="fr-FR" sz="4100" b="0" dirty="0" smtClean="0">
                <a:sym typeface="Helvetica Neue Medium"/>
              </a:rPr>
              <a:t> in </a:t>
            </a:r>
            <a:r>
              <a:rPr lang="fr-FR" sz="4100" b="0" dirty="0" err="1" smtClean="0">
                <a:sym typeface="Helvetica Neue Medium"/>
              </a:rPr>
              <a:t>Physics</a:t>
            </a:r>
            <a:r>
              <a:rPr lang="fr-FR" sz="4100" b="0" dirty="0" smtClean="0">
                <a:sym typeface="Helvetica Neue Medium"/>
              </a:rPr>
              <a:t> </a:t>
            </a:r>
          </a:p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100" b="0" dirty="0">
                <a:sym typeface="Helvetica Neue Medium"/>
              </a:rPr>
              <a:t>n</a:t>
            </a:r>
            <a:r>
              <a:rPr lang="fr-FR" sz="4100" b="0" dirty="0" smtClean="0">
                <a:sym typeface="Helvetica Neue Medium"/>
              </a:rPr>
              <a:t>on-</a:t>
            </a:r>
            <a:r>
              <a:rPr lang="fr-FR" sz="4100" b="0" dirty="0" err="1" smtClean="0">
                <a:sym typeface="Helvetica Neue Medium"/>
              </a:rPr>
              <a:t>selective</a:t>
            </a:r>
            <a:r>
              <a:rPr lang="fr-FR" sz="4100" b="0" dirty="0" smtClean="0">
                <a:sym typeface="Helvetica Neue Medium"/>
              </a:rPr>
              <a:t> </a:t>
            </a:r>
            <a:r>
              <a:rPr lang="fr-FR" sz="4100" b="0" dirty="0" err="1" smtClean="0">
                <a:sym typeface="Helvetica Neue Medium"/>
              </a:rPr>
              <a:t>access</a:t>
            </a:r>
            <a:endParaRPr sz="4100" dirty="0"/>
          </a:p>
        </p:txBody>
      </p:sp>
      <p:sp>
        <p:nvSpPr>
          <p:cNvPr id="2" name="ZoneTexte 1"/>
          <p:cNvSpPr txBox="1"/>
          <p:nvPr/>
        </p:nvSpPr>
        <p:spPr>
          <a:xfrm>
            <a:off x="952501" y="4242486"/>
            <a:ext cx="11473494" cy="13644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fr-FR" sz="4100" b="0" dirty="0">
                <a:latin typeface="+mj-lt"/>
              </a:rPr>
              <a:t>Engineering </a:t>
            </a:r>
            <a:r>
              <a:rPr lang="fr-FR" sz="4100" b="0" dirty="0" err="1">
                <a:latin typeface="+mj-lt"/>
              </a:rPr>
              <a:t>school</a:t>
            </a:r>
            <a:r>
              <a:rPr lang="fr-FR" sz="4100" b="0" dirty="0">
                <a:latin typeface="+mj-lt"/>
              </a:rPr>
              <a:t>, </a:t>
            </a:r>
            <a:r>
              <a:rPr lang="fr-FR" sz="4100" b="0" dirty="0" err="1">
                <a:latin typeface="+mj-lt"/>
              </a:rPr>
              <a:t>integrated</a:t>
            </a:r>
            <a:r>
              <a:rPr lang="fr-FR" sz="4100" b="0" dirty="0">
                <a:latin typeface="+mj-lt"/>
              </a:rPr>
              <a:t> course </a:t>
            </a:r>
            <a:endParaRPr lang="fr-FR" sz="4100" b="0" dirty="0" smtClean="0">
              <a:latin typeface="+mj-lt"/>
            </a:endParaRPr>
          </a:p>
          <a:p>
            <a:r>
              <a:rPr lang="fr-FR" sz="4100" b="0" dirty="0" err="1" smtClean="0">
                <a:latin typeface="+mj-lt"/>
              </a:rPr>
              <a:t>after</a:t>
            </a:r>
            <a:r>
              <a:rPr lang="fr-FR" sz="4100" b="0" dirty="0" smtClean="0">
                <a:latin typeface="+mj-lt"/>
              </a:rPr>
              <a:t> </a:t>
            </a:r>
            <a:r>
              <a:rPr lang="fr-FR" sz="4100" b="0" dirty="0">
                <a:latin typeface="+mj-lt"/>
              </a:rPr>
              <a:t>the </a:t>
            </a:r>
            <a:r>
              <a:rPr lang="fr-FR" sz="4100" b="0" dirty="0" err="1" smtClean="0">
                <a:latin typeface="+mj-lt"/>
              </a:rPr>
              <a:t>baccalaureate</a:t>
            </a:r>
            <a:r>
              <a:rPr lang="fr-FR" sz="4100" b="0" dirty="0" smtClean="0">
                <a:latin typeface="+mj-lt"/>
              </a:rPr>
              <a:t>, </a:t>
            </a:r>
            <a:r>
              <a:rPr lang="fr-FR" sz="4100" b="0" dirty="0" err="1" smtClean="0">
                <a:latin typeface="+mj-lt"/>
              </a:rPr>
              <a:t>selective</a:t>
            </a:r>
            <a:endParaRPr kumimoji="0" lang="fr-FR" sz="4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sym typeface="Helvetica Neue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0401" y="6155035"/>
            <a:ext cx="5642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OR</a:t>
            </a: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0401" y="4528577"/>
            <a:ext cx="5642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OR</a:t>
            </a: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912" y="8417022"/>
            <a:ext cx="5642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OR</a:t>
            </a:r>
            <a:endParaRPr kumimoji="0" lang="fr-FR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20151086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2499" y="254000"/>
            <a:ext cx="11473495" cy="2159000"/>
          </a:xfrm>
        </p:spPr>
        <p:txBody>
          <a:bodyPr>
            <a:normAutofit fontScale="90000"/>
          </a:bodyPr>
          <a:lstStyle/>
          <a:p>
            <a:r>
              <a:rPr lang="fr-FR" sz="5200" dirty="0" err="1" smtClean="0"/>
              <a:t>Choosing</a:t>
            </a:r>
            <a:r>
              <a:rPr lang="fr-FR" sz="5200" dirty="0" smtClean="0"/>
              <a:t> </a:t>
            </a:r>
            <a:r>
              <a:rPr lang="fr-FR" sz="5200" dirty="0" err="1" smtClean="0"/>
              <a:t>university</a:t>
            </a:r>
            <a:r>
              <a:rPr lang="fr-FR" sz="5200" dirty="0" smtClean="0"/>
              <a:t>: </a:t>
            </a:r>
            <a:br>
              <a:rPr lang="fr-FR" sz="5200" dirty="0" smtClean="0"/>
            </a:br>
            <a:r>
              <a:rPr lang="fr-FR" sz="5200" dirty="0" smtClean="0"/>
              <a:t>a </a:t>
            </a:r>
            <a:r>
              <a:rPr lang="fr-FR" sz="5200" dirty="0" err="1"/>
              <a:t>very</a:t>
            </a:r>
            <a:r>
              <a:rPr lang="fr-FR" sz="5200" dirty="0"/>
              <a:t> </a:t>
            </a:r>
            <a:r>
              <a:rPr lang="fr-FR" sz="5200" dirty="0" err="1"/>
              <a:t>minority</a:t>
            </a:r>
            <a:r>
              <a:rPr lang="fr-FR" sz="5200" dirty="0"/>
              <a:t> </a:t>
            </a:r>
            <a:r>
              <a:rPr lang="fr-FR" sz="5200" dirty="0" err="1" smtClean="0"/>
              <a:t>choice</a:t>
            </a:r>
            <a:r>
              <a:rPr lang="fr-FR" sz="5200" dirty="0" smtClean="0"/>
              <a:t> </a:t>
            </a:r>
            <a:r>
              <a:rPr lang="fr-FR" sz="5200" dirty="0" err="1" smtClean="0"/>
              <a:t>among</a:t>
            </a:r>
            <a:r>
              <a:rPr lang="fr-FR" sz="5200" dirty="0" smtClean="0"/>
              <a:t> </a:t>
            </a:r>
            <a:r>
              <a:rPr lang="fr-FR" sz="5200" dirty="0" err="1" smtClean="0"/>
              <a:t>students</a:t>
            </a:r>
            <a:r>
              <a:rPr lang="fr-FR" sz="5200" dirty="0" smtClean="0"/>
              <a:t> </a:t>
            </a:r>
            <a:r>
              <a:rPr lang="fr-FR" sz="5200" dirty="0" err="1" smtClean="0"/>
              <a:t>taking</a:t>
            </a:r>
            <a:r>
              <a:rPr lang="fr-FR" sz="5200" dirty="0" smtClean="0"/>
              <a:t> </a:t>
            </a:r>
            <a:r>
              <a:rPr lang="fr-FR" sz="5200" dirty="0" err="1" smtClean="0"/>
              <a:t>physics</a:t>
            </a:r>
            <a:r>
              <a:rPr lang="fr-FR" sz="5200" dirty="0" smtClean="0"/>
              <a:t> in </a:t>
            </a:r>
            <a:r>
              <a:rPr lang="fr-FR" sz="5200" dirty="0" err="1" smtClean="0"/>
              <a:t>high</a:t>
            </a:r>
            <a:r>
              <a:rPr lang="fr-FR" sz="5200" dirty="0" smtClean="0"/>
              <a:t> </a:t>
            </a:r>
            <a:r>
              <a:rPr lang="fr-FR" sz="5200" dirty="0" err="1" smtClean="0"/>
              <a:t>school</a:t>
            </a:r>
            <a:endParaRPr lang="fr-FR" sz="5200" dirty="0"/>
          </a:p>
        </p:txBody>
      </p:sp>
      <p:pic>
        <p:nvPicPr>
          <p:cNvPr id="3" name="Image 2" descr="Capture d’écran 2022-12-06 à 15.38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604" y="3346500"/>
            <a:ext cx="13575379" cy="5777048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1758396" y="5462437"/>
            <a:ext cx="351679" cy="918216"/>
          </a:xfrm>
          <a:prstGeom prst="ellipse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168688" y="4395714"/>
            <a:ext cx="504079" cy="1949758"/>
          </a:xfrm>
          <a:prstGeom prst="ellipse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54818" y="4856806"/>
            <a:ext cx="312605" cy="1488666"/>
          </a:xfrm>
          <a:prstGeom prst="ellipse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1429571" y="5921546"/>
            <a:ext cx="328239" cy="459107"/>
          </a:xfrm>
          <a:prstGeom prst="ellipse">
            <a:avLst/>
          </a:prstGeom>
          <a:noFill/>
          <a:ln w="76200" cap="flat" cmpd="sng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5" name="Image 4" descr="Capture d’écran 2022-12-06 à 15.44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384" y="2630414"/>
            <a:ext cx="2857500" cy="1765300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3204187" y="5402980"/>
            <a:ext cx="351679" cy="942491"/>
          </a:xfrm>
          <a:prstGeom prst="ellipse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27917765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Un premier constat :…"/>
          <p:cNvSpPr txBox="1">
            <a:spLocks noGrp="1"/>
          </p:cNvSpPr>
          <p:nvPr>
            <p:ph type="title"/>
          </p:nvPr>
        </p:nvSpPr>
        <p:spPr>
          <a:xfrm>
            <a:off x="952500" y="1152678"/>
            <a:ext cx="11099800" cy="719909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79729">
              <a:defRPr sz="5200"/>
            </a:pPr>
            <a:r>
              <a:rPr lang="en-US" sz="5200" dirty="0" smtClean="0"/>
              <a:t>=&gt; scientific </a:t>
            </a:r>
            <a:r>
              <a:rPr lang="en-US" sz="5200" dirty="0"/>
              <a:t>university tracks </a:t>
            </a:r>
            <a:r>
              <a:rPr lang="en-US" sz="5200" dirty="0" smtClean="0"/>
              <a:t>deal </a:t>
            </a:r>
            <a:r>
              <a:rPr lang="en-US" sz="5200" dirty="0"/>
              <a:t>with students who are often already in </a:t>
            </a:r>
            <a:r>
              <a:rPr lang="en-US" sz="5200" dirty="0" smtClean="0"/>
              <a:t>difficulty. They thus </a:t>
            </a:r>
            <a:r>
              <a:rPr lang="en-US" sz="5200" dirty="0"/>
              <a:t>have to adapt their courses to help them succeed. </a:t>
            </a:r>
            <a:r>
              <a:rPr lang="en-US" sz="5200" dirty="0" smtClean="0"/>
              <a:t/>
            </a:r>
            <a:br>
              <a:rPr lang="en-US" sz="5200" dirty="0" smtClean="0"/>
            </a:br>
            <a:r>
              <a:rPr lang="en-US" sz="5200" dirty="0"/>
              <a:t/>
            </a:r>
            <a:br>
              <a:rPr lang="en-US" sz="5200" dirty="0"/>
            </a:br>
            <a:r>
              <a:rPr lang="en-US" sz="5200" dirty="0" smtClean="0"/>
              <a:t>=&gt; there </a:t>
            </a:r>
            <a:r>
              <a:rPr lang="en-US" sz="5200" dirty="0"/>
              <a:t>is no national </a:t>
            </a:r>
            <a:r>
              <a:rPr lang="en-US" sz="5200" dirty="0" smtClean="0"/>
              <a:t>indicator </a:t>
            </a:r>
            <a:r>
              <a:rPr lang="en-US" sz="5200" dirty="0"/>
              <a:t>to monitor the evolution of students' levels and </a:t>
            </a:r>
            <a:r>
              <a:rPr lang="en-US" sz="5200" dirty="0" smtClean="0"/>
              <a:t>to provide </a:t>
            </a:r>
            <a:r>
              <a:rPr lang="en-US" sz="5200" dirty="0"/>
              <a:t>an overview</a:t>
            </a:r>
            <a:r>
              <a:rPr lang="fr-FR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7583879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Un premier constat :…"/>
          <p:cNvSpPr txBox="1">
            <a:spLocks noGrp="1"/>
          </p:cNvSpPr>
          <p:nvPr>
            <p:ph type="title"/>
          </p:nvPr>
        </p:nvSpPr>
        <p:spPr>
          <a:xfrm>
            <a:off x="952500" y="563323"/>
            <a:ext cx="11099800" cy="2159000"/>
          </a:xfrm>
          <a:prstGeom prst="rect">
            <a:avLst/>
          </a:prstGeom>
        </p:spPr>
        <p:txBody>
          <a:bodyPr/>
          <a:lstStyle/>
          <a:p>
            <a:pPr defTabSz="379729">
              <a:defRPr sz="5200"/>
            </a:pPr>
            <a:r>
              <a:rPr lang="fr-FR" sz="4200" dirty="0"/>
              <a:t>a first observation: </a:t>
            </a:r>
            <a:r>
              <a:rPr lang="fr-FR" sz="4200" dirty="0" smtClean="0"/>
              <a:t/>
            </a:r>
            <a:br>
              <a:rPr lang="fr-FR" sz="4200" dirty="0" smtClean="0"/>
            </a:br>
            <a:r>
              <a:rPr lang="fr-FR" sz="4200" dirty="0" smtClean="0"/>
              <a:t>a </a:t>
            </a:r>
            <a:r>
              <a:rPr lang="fr-FR" sz="4200" dirty="0" err="1"/>
              <a:t>lack</a:t>
            </a:r>
            <a:r>
              <a:rPr lang="fr-FR" sz="4200" dirty="0"/>
              <a:t> of national data</a:t>
            </a:r>
            <a:endParaRPr sz="4200" dirty="0"/>
          </a:p>
        </p:txBody>
      </p:sp>
      <p:sp>
        <p:nvSpPr>
          <p:cNvPr id="133" name="Un premier enjeu :…"/>
          <p:cNvSpPr txBox="1"/>
          <p:nvPr/>
        </p:nvSpPr>
        <p:spPr>
          <a:xfrm>
            <a:off x="952500" y="2736775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defTabSz="356362">
              <a:defRPr sz="488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200" dirty="0"/>
              <a:t>A first issue: </a:t>
            </a:r>
          </a:p>
          <a:p>
            <a:pPr defTabSz="356362">
              <a:defRPr sz="488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200" dirty="0" err="1"/>
              <a:t>what</a:t>
            </a:r>
            <a:r>
              <a:rPr lang="fr-FR" sz="4200" dirty="0"/>
              <a:t> are the impacts of the </a:t>
            </a:r>
            <a:r>
              <a:rPr lang="fr-FR" sz="4200" dirty="0" err="1"/>
              <a:t>reforms</a:t>
            </a:r>
            <a:r>
              <a:rPr lang="fr-FR" sz="4200" dirty="0"/>
              <a:t>?</a:t>
            </a:r>
            <a:r>
              <a:rPr sz="4200" dirty="0" smtClean="0"/>
              <a:t> </a:t>
            </a:r>
            <a:endParaRPr sz="4200" dirty="0"/>
          </a:p>
        </p:txBody>
      </p:sp>
      <p:sp>
        <p:nvSpPr>
          <p:cNvPr id="134" name="Un second enjeu :…"/>
          <p:cNvSpPr txBox="1"/>
          <p:nvPr/>
        </p:nvSpPr>
        <p:spPr>
          <a:xfrm>
            <a:off x="952500" y="5156200"/>
            <a:ext cx="11626450" cy="2850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200" dirty="0"/>
              <a:t>A second issue: </a:t>
            </a:r>
          </a:p>
          <a:p>
            <a:pPr defTabSz="338835">
              <a:defRPr sz="464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fr-FR" sz="4200" dirty="0" err="1"/>
              <a:t>What</a:t>
            </a:r>
            <a:r>
              <a:rPr lang="fr-FR" sz="4200" dirty="0"/>
              <a:t> are the </a:t>
            </a:r>
            <a:r>
              <a:rPr lang="fr-FR" sz="4200" dirty="0" err="1" smtClean="0"/>
              <a:t>actual</a:t>
            </a:r>
            <a:r>
              <a:rPr lang="fr-FR" sz="4200" dirty="0" smtClean="0"/>
              <a:t> </a:t>
            </a:r>
            <a:r>
              <a:rPr lang="fr-FR" sz="4200" dirty="0" err="1" smtClean="0"/>
              <a:t>difficulties</a:t>
            </a:r>
            <a:r>
              <a:rPr lang="fr-FR" sz="4200" dirty="0" smtClean="0"/>
              <a:t> </a:t>
            </a:r>
            <a:r>
              <a:rPr lang="fr-FR" sz="4200" dirty="0"/>
              <a:t>of </a:t>
            </a:r>
            <a:r>
              <a:rPr lang="fr-FR" sz="4200" dirty="0" smtClean="0"/>
              <a:t>the </a:t>
            </a:r>
            <a:r>
              <a:rPr lang="fr-FR" sz="4200" dirty="0" err="1" smtClean="0"/>
              <a:t>students</a:t>
            </a:r>
            <a:r>
              <a:rPr lang="fr-FR" sz="4200" dirty="0" smtClean="0"/>
              <a:t> </a:t>
            </a:r>
            <a:r>
              <a:rPr lang="fr-FR" sz="4200" dirty="0" err="1"/>
              <a:t>entering</a:t>
            </a:r>
            <a:r>
              <a:rPr lang="fr-FR" sz="4200" dirty="0"/>
              <a:t> </a:t>
            </a:r>
            <a:r>
              <a:rPr lang="fr-FR" sz="4200" dirty="0" err="1"/>
              <a:t>higher</a:t>
            </a:r>
            <a:r>
              <a:rPr lang="fr-FR" sz="4200" dirty="0"/>
              <a:t> </a:t>
            </a:r>
            <a:r>
              <a:rPr lang="fr-FR" sz="4200" dirty="0" err="1"/>
              <a:t>education</a:t>
            </a:r>
            <a:r>
              <a:rPr lang="fr-FR" sz="4200" dirty="0"/>
              <a:t>? </a:t>
            </a:r>
            <a:endParaRPr sz="4200" dirty="0"/>
          </a:p>
        </p:txBody>
      </p:sp>
    </p:spTree>
    <p:extLst>
      <p:ext uri="{BB962C8B-B14F-4D97-AF65-F5344CB8AC3E}">
        <p14:creationId xmlns:p14="http://schemas.microsoft.com/office/powerpoint/2010/main" val="2309053360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Un questionnaire national et anonyme (ou pas)"/>
          <p:cNvSpPr txBox="1">
            <a:spLocks noGrp="1"/>
          </p:cNvSpPr>
          <p:nvPr>
            <p:ph type="title"/>
          </p:nvPr>
        </p:nvSpPr>
        <p:spPr>
          <a:xfrm>
            <a:off x="1168400" y="165100"/>
            <a:ext cx="10464800" cy="209569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73201">
              <a:defRPr sz="6480"/>
            </a:lvl1pPr>
          </a:lstStyle>
          <a:p>
            <a:r>
              <a:rPr lang="fr-FR" dirty="0"/>
              <a:t>A </a:t>
            </a:r>
            <a:r>
              <a:rPr lang="fr-FR" dirty="0" smtClean="0"/>
              <a:t>nation-</a:t>
            </a:r>
            <a:r>
              <a:rPr lang="fr-FR" dirty="0" err="1" smtClean="0"/>
              <a:t>wide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anonymous</a:t>
            </a:r>
            <a:r>
              <a:rPr lang="fr-FR" dirty="0"/>
              <a:t> </a:t>
            </a:r>
            <a:r>
              <a:rPr lang="fr-FR" dirty="0" smtClean="0"/>
              <a:t>multiple </a:t>
            </a:r>
            <a:r>
              <a:rPr lang="fr-FR" dirty="0" err="1" smtClean="0"/>
              <a:t>choice</a:t>
            </a:r>
            <a:r>
              <a:rPr lang="fr-FR" dirty="0" smtClean="0"/>
              <a:t> questionnaire</a:t>
            </a:r>
            <a:endParaRPr dirty="0"/>
          </a:p>
        </p:txBody>
      </p:sp>
      <p:sp>
        <p:nvSpPr>
          <p:cNvPr id="137" name="- Quatre parties : mathématiques , ondes, mécanique, culture générale"/>
          <p:cNvSpPr txBox="1"/>
          <p:nvPr/>
        </p:nvSpPr>
        <p:spPr>
          <a:xfrm>
            <a:off x="714129" y="2780564"/>
            <a:ext cx="11674518" cy="1055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sz="3100"/>
            </a:pPr>
            <a:r>
              <a:rPr lang="fr-FR" dirty="0"/>
              <a:t>- Four parts </a:t>
            </a:r>
            <a:r>
              <a:rPr lang="fr-FR" dirty="0" err="1"/>
              <a:t>linked</a:t>
            </a:r>
            <a:r>
              <a:rPr lang="fr-FR" dirty="0"/>
              <a:t> to the </a:t>
            </a:r>
            <a:r>
              <a:rPr lang="fr-FR" dirty="0" smtClean="0"/>
              <a:t>French </a:t>
            </a:r>
            <a:r>
              <a:rPr lang="fr-FR" dirty="0" err="1"/>
              <a:t>high</a:t>
            </a:r>
            <a:r>
              <a:rPr lang="fr-FR" dirty="0"/>
              <a:t>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smtClean="0"/>
              <a:t>curriculum</a:t>
            </a:r>
            <a:r>
              <a:rPr lang="fr-FR" dirty="0"/>
              <a:t>: </a:t>
            </a:r>
            <a:r>
              <a:rPr lang="fr-FR" dirty="0" err="1"/>
              <a:t>mathematics</a:t>
            </a:r>
            <a:r>
              <a:rPr lang="fr-FR" dirty="0"/>
              <a:t>, </a:t>
            </a:r>
            <a:r>
              <a:rPr lang="fr-FR" dirty="0" err="1"/>
              <a:t>waves</a:t>
            </a:r>
            <a:r>
              <a:rPr lang="fr-FR" dirty="0"/>
              <a:t>, </a:t>
            </a:r>
            <a:r>
              <a:rPr lang="fr-FR" dirty="0" err="1"/>
              <a:t>mechanics</a:t>
            </a:r>
            <a:r>
              <a:rPr lang="fr-FR" dirty="0"/>
              <a:t>,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knowledge</a:t>
            </a:r>
            <a:endParaRPr dirty="0"/>
          </a:p>
        </p:txBody>
      </p:sp>
      <p:sp>
        <p:nvSpPr>
          <p:cNvPr id="138" name="- Quasiment pas de calculs mais des questions issues de la recherche en didactique testant la compréhension de concepts"/>
          <p:cNvSpPr txBox="1"/>
          <p:nvPr/>
        </p:nvSpPr>
        <p:spPr>
          <a:xfrm>
            <a:off x="927294" y="4072184"/>
            <a:ext cx="11631498" cy="153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pPr marL="457200" indent="-457200">
              <a:buFontTx/>
              <a:buChar char="-"/>
            </a:pPr>
            <a:r>
              <a:rPr lang="fr-FR" dirty="0" smtClean="0"/>
              <a:t>questions </a:t>
            </a:r>
            <a:r>
              <a:rPr lang="fr-FR" dirty="0" err="1" smtClean="0"/>
              <a:t>based</a:t>
            </a:r>
            <a:r>
              <a:rPr lang="fr-FR" dirty="0" smtClean="0"/>
              <a:t> on Science Education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the </a:t>
            </a:r>
            <a:r>
              <a:rPr lang="fr-FR" dirty="0" err="1"/>
              <a:t>understanding</a:t>
            </a:r>
            <a:r>
              <a:rPr lang="fr-FR" dirty="0"/>
              <a:t> of </a:t>
            </a:r>
            <a:r>
              <a:rPr lang="fr-FR" dirty="0" smtClean="0"/>
              <a:t>concepts (</a:t>
            </a:r>
            <a:r>
              <a:rPr lang="fr-FR" dirty="0" err="1" smtClean="0"/>
              <a:t>almost</a:t>
            </a:r>
            <a:r>
              <a:rPr lang="fr-FR" dirty="0" smtClean="0"/>
              <a:t> </a:t>
            </a:r>
            <a:r>
              <a:rPr lang="fr-FR" dirty="0"/>
              <a:t>no </a:t>
            </a:r>
            <a:r>
              <a:rPr lang="fr-FR" dirty="0" err="1" smtClean="0"/>
              <a:t>calculations</a:t>
            </a:r>
            <a:r>
              <a:rPr lang="fr-FR" dirty="0" smtClean="0"/>
              <a:t>)</a:t>
            </a:r>
          </a:p>
          <a:p>
            <a:r>
              <a:rPr lang="fr-FR" dirty="0" smtClean="0"/>
              <a:t>or </a:t>
            </a:r>
            <a:r>
              <a:rPr lang="fr-FR" dirty="0"/>
              <a:t>o</a:t>
            </a:r>
            <a:r>
              <a:rPr lang="fr-FR" dirty="0" smtClean="0"/>
              <a:t>n basic content</a:t>
            </a:r>
            <a:endParaRPr dirty="0"/>
          </a:p>
        </p:txBody>
      </p:sp>
      <p:sp>
        <p:nvSpPr>
          <p:cNvPr id="139" name="une centaine de questions pour une durée approximative d’une heure"/>
          <p:cNvSpPr txBox="1"/>
          <p:nvPr/>
        </p:nvSpPr>
        <p:spPr>
          <a:xfrm>
            <a:off x="302379" y="5923751"/>
            <a:ext cx="12397523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30609" indent="-430609">
              <a:buSzPct val="145000"/>
              <a:buChar char="-"/>
              <a:defRPr sz="3100"/>
            </a:lvl1pPr>
          </a:lstStyle>
          <a:p>
            <a:r>
              <a:rPr lang="fr-FR" dirty="0"/>
              <a:t>about a </a:t>
            </a:r>
            <a:r>
              <a:rPr lang="fr-FR" dirty="0" err="1"/>
              <a:t>hundred</a:t>
            </a:r>
            <a:r>
              <a:rPr lang="fr-FR" dirty="0"/>
              <a:t> </a:t>
            </a:r>
            <a:r>
              <a:rPr lang="fr-FR" dirty="0" smtClean="0"/>
              <a:t>questions (« I </a:t>
            </a:r>
            <a:r>
              <a:rPr lang="fr-FR" dirty="0" err="1" smtClean="0"/>
              <a:t>don’t</a:t>
            </a:r>
            <a:r>
              <a:rPr lang="fr-FR" dirty="0" smtClean="0"/>
              <a:t> know » </a:t>
            </a:r>
            <a:r>
              <a:rPr lang="fr-FR" dirty="0" err="1" smtClean="0"/>
              <a:t>always</a:t>
            </a:r>
            <a:r>
              <a:rPr lang="fr-FR" dirty="0" smtClean="0"/>
              <a:t> an option)</a:t>
            </a:r>
            <a:endParaRPr dirty="0"/>
          </a:p>
        </p:txBody>
      </p:sp>
      <p:sp>
        <p:nvSpPr>
          <p:cNvPr id="140" name="- un test en ligne accessible sur le téléphone portable des étudiants"/>
          <p:cNvSpPr txBox="1"/>
          <p:nvPr/>
        </p:nvSpPr>
        <p:spPr>
          <a:xfrm>
            <a:off x="1524782" y="7758397"/>
            <a:ext cx="9950407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- </a:t>
            </a:r>
            <a:r>
              <a:rPr lang="fr-FR" dirty="0" smtClean="0"/>
              <a:t>online test, </a:t>
            </a:r>
            <a:r>
              <a:rPr lang="fr-FR" dirty="0"/>
              <a:t>accessible on </a:t>
            </a:r>
            <a:r>
              <a:rPr lang="fr-FR" dirty="0" err="1"/>
              <a:t>students</a:t>
            </a:r>
            <a:r>
              <a:rPr lang="fr-FR" dirty="0"/>
              <a:t>' mobile </a:t>
            </a:r>
            <a:r>
              <a:rPr lang="fr-FR" dirty="0" smtClean="0"/>
              <a:t>phones</a:t>
            </a:r>
            <a:endParaRPr dirty="0"/>
          </a:p>
        </p:txBody>
      </p:sp>
      <p:sp>
        <p:nvSpPr>
          <p:cNvPr id="141" name="- une mise en œuvre facile (moins de deux minutes pour un enseignant)"/>
          <p:cNvSpPr txBox="1"/>
          <p:nvPr/>
        </p:nvSpPr>
        <p:spPr>
          <a:xfrm>
            <a:off x="1032242" y="8638311"/>
            <a:ext cx="10885022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fr-FR" dirty="0" smtClean="0"/>
              <a:t>- </a:t>
            </a:r>
            <a:r>
              <a:rPr lang="fr-FR" dirty="0" err="1" smtClean="0"/>
              <a:t>easy</a:t>
            </a:r>
            <a:r>
              <a:rPr lang="fr-FR" dirty="0" smtClean="0"/>
              <a:t> </a:t>
            </a:r>
            <a:r>
              <a:rPr lang="fr-FR" dirty="0"/>
              <a:t>to </a:t>
            </a:r>
            <a:r>
              <a:rPr lang="fr-FR" dirty="0" err="1"/>
              <a:t>implement</a:t>
            </a:r>
            <a:r>
              <a:rPr lang="fr-FR" dirty="0"/>
              <a:t> (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minutes for a </a:t>
            </a:r>
            <a:r>
              <a:rPr lang="fr-FR" dirty="0" err="1"/>
              <a:t>teacher</a:t>
            </a:r>
            <a:r>
              <a:rPr lang="fr-FR" dirty="0"/>
              <a:t>)</a:t>
            </a:r>
            <a:endParaRPr dirty="0"/>
          </a:p>
        </p:txBody>
      </p:sp>
      <p:sp>
        <p:nvSpPr>
          <p:cNvPr id="2" name="ZoneTexte 1"/>
          <p:cNvSpPr txBox="1"/>
          <p:nvPr/>
        </p:nvSpPr>
        <p:spPr>
          <a:xfrm>
            <a:off x="3358958" y="6761212"/>
            <a:ext cx="4552528" cy="6104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fr-FR" sz="3300" dirty="0" smtClean="0">
                <a:latin typeface="Helvetica Neue Medium"/>
                <a:cs typeface="Helvetica Neue Medium"/>
              </a:rPr>
              <a:t>- lasting </a:t>
            </a:r>
            <a:r>
              <a:rPr lang="fr-FR" sz="3300" dirty="0">
                <a:latin typeface="Helvetica Neue Medium"/>
                <a:cs typeface="Helvetica Neue Medium"/>
              </a:rPr>
              <a:t>about an </a:t>
            </a:r>
            <a:r>
              <a:rPr lang="fr-FR" sz="3300" dirty="0" err="1">
                <a:latin typeface="Helvetica Neue Medium"/>
                <a:cs typeface="Helvetica Neue Medium"/>
              </a:rPr>
              <a:t>hour</a:t>
            </a:r>
            <a:endParaRPr kumimoji="0" lang="fr-FR" sz="33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cs typeface="Helvetica Neue Medium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rps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016000"/>
            <a:ext cx="13004800" cy="772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Capture d’écran 2022-11-02 à 21.04.26.png" descr="Capture d’écran 2022-11-02 à 21.04.2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655" y="241887"/>
            <a:ext cx="12621401" cy="8855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1741</Words>
  <Application>Microsoft Macintosh PowerPoint</Application>
  <PresentationFormat>Personnalisé</PresentationFormat>
  <Paragraphs>203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White</vt:lpstr>
      <vt:lpstr>The French Physical Society’s  online questionnaire:  identifying Students’ difficulties at their entrance at University</vt:lpstr>
      <vt:lpstr>The French Context:  too easy an access to university? </vt:lpstr>
      <vt:lpstr>French Context:  selective vs. Non-selective cursus</vt:lpstr>
      <vt:lpstr>Choosing university:  a very minority choice among students taking physics in high school</vt:lpstr>
      <vt:lpstr>=&gt; scientific university tracks deal with students who are often already in difficulty. They thus have to adapt their courses to help them succeed.   =&gt; there is no national indicator to monitor the evolution of students' levels and to provide an overview </vt:lpstr>
      <vt:lpstr>a first observation:  a lack of national data</vt:lpstr>
      <vt:lpstr>A nation-wide and anonymous multiple choice questionnaire</vt:lpstr>
      <vt:lpstr>Présentation PowerPoint</vt:lpstr>
      <vt:lpstr>Présentation PowerPoint</vt:lpstr>
      <vt:lpstr>Basic mathematics</vt:lpstr>
      <vt:lpstr>Waves</vt:lpstr>
      <vt:lpstr>Mechanics</vt:lpstr>
      <vt:lpstr>Mechanics</vt:lpstr>
      <vt:lpstr>General knowledge</vt:lpstr>
      <vt:lpstr>Présentation PowerPoint</vt:lpstr>
      <vt:lpstr>Basic mathematics</vt:lpstr>
      <vt:lpstr>Waves</vt:lpstr>
      <vt:lpstr>Mechanics</vt:lpstr>
      <vt:lpstr>Mechanics</vt:lpstr>
      <vt:lpstr>General knowledge</vt:lpstr>
      <vt:lpstr>Findings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QCM de la SFP : un outil au service  de la formation et de l’évaluation</dc:title>
  <cp:lastModifiedBy>eblanquet</cp:lastModifiedBy>
  <cp:revision>30</cp:revision>
  <dcterms:modified xsi:type="dcterms:W3CDTF">2022-12-06T23:12:34Z</dcterms:modified>
</cp:coreProperties>
</file>