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2" r:id="rId4"/>
    <p:sldId id="263" r:id="rId5"/>
    <p:sldId id="264" r:id="rId6"/>
    <p:sldId id="258" r:id="rId7"/>
    <p:sldId id="259" r:id="rId8"/>
    <p:sldId id="260" r:id="rId9"/>
    <p:sldId id="265" r:id="rId10"/>
    <p:sldId id="267" r:id="rId11"/>
    <p:sldId id="268" r:id="rId12"/>
    <p:sldId id="269" r:id="rId13"/>
    <p:sldId id="266" r:id="rId14"/>
    <p:sldId id="271" r:id="rId15"/>
    <p:sldId id="272" r:id="rId16"/>
    <p:sldId id="273" r:id="rId17"/>
    <p:sldId id="270" r:id="rId18"/>
    <p:sldId id="274" r:id="rId19"/>
    <p:sldId id="275" r:id="rId20"/>
    <p:sldId id="276" r:id="rId21"/>
    <p:sldId id="278" r:id="rId22"/>
    <p:sldId id="277"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6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EDE113-0D1D-E942-B9D1-10D62DAF663C}" type="datetimeFigureOut">
              <a:rPr lang="fr-FR" smtClean="0"/>
              <a:t>04/07/23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152682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EDE113-0D1D-E942-B9D1-10D62DAF663C}" type="datetimeFigureOut">
              <a:rPr lang="fr-FR" smtClean="0"/>
              <a:t>04/07/23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5882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EDE113-0D1D-E942-B9D1-10D62DAF663C}" type="datetimeFigureOut">
              <a:rPr lang="fr-FR" smtClean="0"/>
              <a:t>04/07/23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186724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81968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EDE113-0D1D-E942-B9D1-10D62DAF663C}" type="datetimeFigureOut">
              <a:rPr lang="fr-FR" smtClean="0"/>
              <a:t>04/07/23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410132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EEDE113-0D1D-E942-B9D1-10D62DAF663C}" type="datetimeFigureOut">
              <a:rPr lang="fr-FR" smtClean="0"/>
              <a:t>04/07/23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303361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EDE113-0D1D-E942-B9D1-10D62DAF663C}" type="datetimeFigureOut">
              <a:rPr lang="fr-FR" smtClean="0"/>
              <a:t>04/07/23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206682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EDE113-0D1D-E942-B9D1-10D62DAF663C}" type="datetimeFigureOut">
              <a:rPr lang="fr-FR" smtClean="0"/>
              <a:t>04/07/23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52632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EEDE113-0D1D-E942-B9D1-10D62DAF663C}" type="datetimeFigureOut">
              <a:rPr lang="fr-FR" smtClean="0"/>
              <a:t>04/07/23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12597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EDE113-0D1D-E942-B9D1-10D62DAF663C}" type="datetimeFigureOut">
              <a:rPr lang="fr-FR" smtClean="0"/>
              <a:t>04/07/23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380146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EDE113-0D1D-E942-B9D1-10D62DAF663C}" type="datetimeFigureOut">
              <a:rPr lang="fr-FR" smtClean="0"/>
              <a:t>04/07/23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108984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EDE113-0D1D-E942-B9D1-10D62DAF663C}" type="datetimeFigureOut">
              <a:rPr lang="fr-FR" smtClean="0"/>
              <a:t>04/07/23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2278C0-2C63-F148-BEDB-F1F5FC48A7C9}" type="slidenum">
              <a:rPr lang="fr-FR" smtClean="0"/>
              <a:t>‹#›</a:t>
            </a:fld>
            <a:endParaRPr lang="fr-FR"/>
          </a:p>
        </p:txBody>
      </p:sp>
    </p:spTree>
    <p:extLst>
      <p:ext uri="{BB962C8B-B14F-4D97-AF65-F5344CB8AC3E}">
        <p14:creationId xmlns:p14="http://schemas.microsoft.com/office/powerpoint/2010/main" val="4095622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DE113-0D1D-E942-B9D1-10D62DAF663C}" type="datetimeFigureOut">
              <a:rPr lang="fr-FR" smtClean="0"/>
              <a:t>04/07/23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278C0-2C63-F148-BEDB-F1F5FC48A7C9}" type="slidenum">
              <a:rPr lang="fr-FR" smtClean="0"/>
              <a:t>‹#›</a:t>
            </a:fld>
            <a:endParaRPr lang="fr-FR"/>
          </a:p>
        </p:txBody>
      </p:sp>
    </p:spTree>
    <p:extLst>
      <p:ext uri="{BB962C8B-B14F-4D97-AF65-F5344CB8AC3E}">
        <p14:creationId xmlns:p14="http://schemas.microsoft.com/office/powerpoint/2010/main" val="378611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mailto:estelle.blanquet@u-bordeaux.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e QCM de la SFP :…"/>
          <p:cNvSpPr txBox="1">
            <a:spLocks noGrp="1"/>
          </p:cNvSpPr>
          <p:nvPr>
            <p:ph type="ctrTitle"/>
          </p:nvPr>
        </p:nvSpPr>
        <p:spPr>
          <a:xfrm>
            <a:off x="240712" y="2062758"/>
            <a:ext cx="8442914" cy="2321719"/>
          </a:xfrm>
          <a:prstGeom prst="rect">
            <a:avLst/>
          </a:prstGeom>
        </p:spPr>
        <p:txBody>
          <a:bodyPr>
            <a:normAutofit/>
          </a:bodyPr>
          <a:lstStyle/>
          <a:p>
            <a:r>
              <a:rPr lang="fr-FR" sz="3200" b="1" dirty="0"/>
              <a:t>La démarche scientifique au cycle 3 : </a:t>
            </a:r>
            <a:r>
              <a:rPr lang="fr-FR" sz="3200" b="1" dirty="0" smtClean="0"/>
              <a:t/>
            </a:r>
            <a:br>
              <a:rPr lang="fr-FR" sz="3200" b="1" dirty="0" smtClean="0"/>
            </a:br>
            <a:r>
              <a:rPr lang="fr-FR" sz="3200" b="1" dirty="0" smtClean="0"/>
              <a:t>enjeux épistémologiques </a:t>
            </a:r>
            <a:br>
              <a:rPr lang="fr-FR" sz="3200" b="1" dirty="0" smtClean="0"/>
            </a:br>
            <a:r>
              <a:rPr lang="fr-FR" sz="3200" b="1" dirty="0" smtClean="0"/>
              <a:t>des </a:t>
            </a:r>
            <a:r>
              <a:rPr lang="fr-FR" sz="3200" b="1" dirty="0"/>
              <a:t>nouveaux programmes de physique 2023 </a:t>
            </a:r>
            <a:endParaRPr lang="fr-FR" sz="3100" dirty="0"/>
          </a:p>
        </p:txBody>
      </p:sp>
      <p:sp>
        <p:nvSpPr>
          <p:cNvPr id="129" name="Estelle Blanquet…"/>
          <p:cNvSpPr txBox="1">
            <a:spLocks noGrp="1"/>
          </p:cNvSpPr>
          <p:nvPr>
            <p:ph type="subTitle" sz="quarter" idx="1"/>
          </p:nvPr>
        </p:nvSpPr>
        <p:spPr>
          <a:xfrm>
            <a:off x="453370" y="5349875"/>
            <a:ext cx="8077596" cy="936625"/>
          </a:xfrm>
          <a:prstGeom prst="rect">
            <a:avLst/>
          </a:prstGeom>
        </p:spPr>
        <p:txBody>
          <a:bodyPr>
            <a:normAutofit fontScale="77500" lnSpcReduction="20000"/>
          </a:bodyPr>
          <a:lstStyle/>
          <a:p>
            <a:pPr defTabSz="365568">
              <a:defRPr sz="3293"/>
            </a:pPr>
            <a:r>
              <a:rPr dirty="0">
                <a:solidFill>
                  <a:schemeClr val="tx1"/>
                </a:solidFill>
              </a:rPr>
              <a:t>Estelle </a:t>
            </a:r>
            <a:r>
              <a:rPr dirty="0" smtClean="0">
                <a:solidFill>
                  <a:schemeClr val="tx1"/>
                </a:solidFill>
              </a:rPr>
              <a:t>Blanquet</a:t>
            </a:r>
            <a:r>
              <a:rPr lang="fr-FR" dirty="0" smtClean="0">
                <a:solidFill>
                  <a:schemeClr val="tx1"/>
                </a:solidFill>
              </a:rPr>
              <a:t>, LACES, </a:t>
            </a:r>
            <a:r>
              <a:rPr lang="fr-FR" dirty="0" smtClean="0">
                <a:solidFill>
                  <a:schemeClr val="tx1"/>
                </a:solidFill>
              </a:rPr>
              <a:t>Université de </a:t>
            </a:r>
            <a:r>
              <a:rPr lang="fr-FR" dirty="0" smtClean="0">
                <a:solidFill>
                  <a:schemeClr val="tx1"/>
                </a:solidFill>
              </a:rPr>
              <a:t>Bordeaux, France</a:t>
            </a:r>
            <a:r>
              <a:rPr dirty="0" smtClean="0">
                <a:solidFill>
                  <a:schemeClr val="tx1"/>
                </a:solidFill>
              </a:rPr>
              <a:t> </a:t>
            </a:r>
            <a:endParaRPr dirty="0">
              <a:solidFill>
                <a:schemeClr val="tx1"/>
              </a:solidFill>
            </a:endParaRPr>
          </a:p>
          <a:p>
            <a:pPr defTabSz="365568">
              <a:defRPr sz="3293"/>
            </a:pPr>
            <a:r>
              <a:rPr u="sng" dirty="0">
                <a:hlinkClick r:id="rId2"/>
              </a:rPr>
              <a:t>estelle.blanquet@u-</a:t>
            </a:r>
            <a:r>
              <a:rPr u="sng" dirty="0" smtClean="0">
                <a:hlinkClick r:id="rId2"/>
              </a:rPr>
              <a:t>bordeaux.fr</a:t>
            </a:r>
            <a:endParaRPr u="sng" dirty="0">
              <a:hlinkClick r:id="rId2"/>
            </a:endParaRPr>
          </a:p>
        </p:txBody>
      </p:sp>
      <p:pic>
        <p:nvPicPr>
          <p:cNvPr id="2" name="Image 1" descr="Capture d’écran 2022-12-06 à 15.09.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11" y="75129"/>
            <a:ext cx="1991320" cy="1580555"/>
          </a:xfrm>
          <a:prstGeom prst="rect">
            <a:avLst/>
          </a:prstGeom>
        </p:spPr>
      </p:pic>
      <p:pic>
        <p:nvPicPr>
          <p:cNvPr id="6" name="Image 5" descr="Capture d’écran 2022-10-18 à 08.54.3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412" y="75129"/>
            <a:ext cx="5994588" cy="845224"/>
          </a:xfrm>
          <a:prstGeom prst="rect">
            <a:avLst/>
          </a:prstGeom>
        </p:spPr>
      </p:pic>
    </p:spTree>
    <p:extLst>
      <p:ext uri="{BB962C8B-B14F-4D97-AF65-F5344CB8AC3E}">
        <p14:creationId xmlns:p14="http://schemas.microsoft.com/office/powerpoint/2010/main" val="2999804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Expliciter pour mieux s’approprier </a:t>
            </a:r>
            <a:br>
              <a:rPr lang="fr-FR" dirty="0" smtClean="0"/>
            </a:br>
            <a:r>
              <a:rPr lang="fr-FR" dirty="0" smtClean="0"/>
              <a:t>la démarche scientifique</a:t>
            </a:r>
            <a:endParaRPr lang="fr-FR" dirty="0"/>
          </a:p>
        </p:txBody>
      </p:sp>
      <p:sp>
        <p:nvSpPr>
          <p:cNvPr id="4" name="Rectangle 3"/>
          <p:cNvSpPr/>
          <p:nvPr/>
        </p:nvSpPr>
        <p:spPr>
          <a:xfrm>
            <a:off x="711200" y="1739464"/>
            <a:ext cx="7975600" cy="1477328"/>
          </a:xfrm>
          <a:prstGeom prst="rect">
            <a:avLst/>
          </a:prstGeom>
        </p:spPr>
        <p:txBody>
          <a:bodyPr wrap="square">
            <a:spAutoFit/>
          </a:bodyPr>
          <a:lstStyle/>
          <a:p>
            <a:r>
              <a:rPr lang="fr-FR" dirty="0" smtClean="0"/>
              <a:t>Blanquet, E. &amp; </a:t>
            </a:r>
            <a:r>
              <a:rPr lang="fr-FR" dirty="0" err="1" smtClean="0"/>
              <a:t>Picholle</a:t>
            </a:r>
            <a:r>
              <a:rPr lang="fr-FR" dirty="0" smtClean="0"/>
              <a:t>, </a:t>
            </a:r>
            <a:r>
              <a:rPr lang="fr-FR" dirty="0" err="1" smtClean="0"/>
              <a:t>É</a:t>
            </a:r>
            <a:r>
              <a:rPr lang="fr-FR" dirty="0" smtClean="0"/>
              <a:t>. (2017). </a:t>
            </a:r>
            <a:r>
              <a:rPr lang="fr-FR" b="1" dirty="0" smtClean="0"/>
              <a:t> L'explicitation d'éléments de scientificité : un outil épistémologique </a:t>
            </a:r>
            <a:r>
              <a:rPr lang="fr-FR" b="1" i="1" dirty="0" err="1" smtClean="0"/>
              <a:t>bottom</a:t>
            </a:r>
            <a:r>
              <a:rPr lang="fr-FR" b="1" i="1" dirty="0" smtClean="0"/>
              <a:t>-up</a:t>
            </a:r>
            <a:r>
              <a:rPr lang="fr-FR" b="1" dirty="0" smtClean="0"/>
              <a:t> pour la démarche d'investigation à l'école primaire</a:t>
            </a:r>
            <a:r>
              <a:rPr lang="fr-FR" dirty="0" smtClean="0"/>
              <a:t>. </a:t>
            </a:r>
            <a:r>
              <a:rPr lang="fr-FR" i="1" dirty="0" smtClean="0"/>
              <a:t>in </a:t>
            </a:r>
            <a:r>
              <a:rPr lang="fr-FR" dirty="0" err="1" smtClean="0"/>
              <a:t>Bächtold</a:t>
            </a:r>
            <a:r>
              <a:rPr lang="fr-FR" dirty="0" smtClean="0"/>
              <a:t>, M., Durand-Guerrier, V. &amp; Munier, V. (</a:t>
            </a:r>
            <a:r>
              <a:rPr lang="fr-FR" dirty="0" err="1" smtClean="0"/>
              <a:t>dir</a:t>
            </a:r>
            <a:r>
              <a:rPr lang="fr-FR" dirty="0" smtClean="0"/>
              <a:t>.),</a:t>
            </a:r>
            <a:r>
              <a:rPr lang="fr-FR" i="1" dirty="0" smtClean="0"/>
              <a:t> Epistémologie et Didactique : Synthèses et études de cas en mathématique et en sciences expérimentales</a:t>
            </a:r>
            <a:r>
              <a:rPr lang="fr-FR" dirty="0" smtClean="0"/>
              <a:t>. France : Presses Universitaires de Franche Comté, pp. 221-234.</a:t>
            </a:r>
            <a:endParaRPr lang="fr-FR" b="1" dirty="0"/>
          </a:p>
        </p:txBody>
      </p:sp>
      <p:pic>
        <p:nvPicPr>
          <p:cNvPr id="6" name="Image 5" descr="Capture d’écran 2023-07-04 à 23.28.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104" y="3216792"/>
            <a:ext cx="6845300" cy="3657600"/>
          </a:xfrm>
          <a:prstGeom prst="rect">
            <a:avLst/>
          </a:prstGeom>
        </p:spPr>
      </p:pic>
    </p:spTree>
    <p:extLst>
      <p:ext uri="{BB962C8B-B14F-4D97-AF65-F5344CB8AC3E}">
        <p14:creationId xmlns:p14="http://schemas.microsoft.com/office/powerpoint/2010/main" val="3849849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compréhension évolutive de la nature de la science</a:t>
            </a:r>
            <a:endParaRPr lang="fr-FR" dirty="0"/>
          </a:p>
        </p:txBody>
      </p:sp>
      <p:pic>
        <p:nvPicPr>
          <p:cNvPr id="3" name="Image 2" descr="Capture d’écran 2023-07-04 à 23.31.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81" y="1687447"/>
            <a:ext cx="7756539" cy="4501432"/>
          </a:xfrm>
          <a:prstGeom prst="rect">
            <a:avLst/>
          </a:prstGeom>
        </p:spPr>
      </p:pic>
    </p:spTree>
    <p:extLst>
      <p:ext uri="{BB962C8B-B14F-4D97-AF65-F5344CB8AC3E}">
        <p14:creationId xmlns:p14="http://schemas.microsoft.com/office/powerpoint/2010/main" val="14669571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Expliciter pour mieux s’approprier </a:t>
            </a:r>
            <a:br>
              <a:rPr lang="fr-FR" dirty="0" smtClean="0"/>
            </a:br>
            <a:r>
              <a:rPr lang="fr-FR" dirty="0" smtClean="0"/>
              <a:t>la démarche scientifique</a:t>
            </a:r>
            <a:endParaRPr lang="fr-FR" dirty="0"/>
          </a:p>
        </p:txBody>
      </p:sp>
      <p:pic>
        <p:nvPicPr>
          <p:cNvPr id="5" name="Image 4" descr="Capture d’écran 2023-07-04 à 23.34.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1238"/>
            <a:ext cx="9144000" cy="3768025"/>
          </a:xfrm>
          <a:prstGeom prst="rect">
            <a:avLst/>
          </a:prstGeom>
        </p:spPr>
      </p:pic>
      <p:sp>
        <p:nvSpPr>
          <p:cNvPr id="7" name="Ellipse 6"/>
          <p:cNvSpPr/>
          <p:nvPr/>
        </p:nvSpPr>
        <p:spPr>
          <a:xfrm>
            <a:off x="-16074" y="2764901"/>
            <a:ext cx="1752432" cy="172002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2097764" y="3094126"/>
            <a:ext cx="1752432" cy="892476"/>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69571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20737"/>
          </a:xfrm>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a:xfrm>
            <a:off x="142875" y="820737"/>
            <a:ext cx="8731249" cy="5672137"/>
          </a:xfrm>
        </p:spPr>
        <p:txBody>
          <a:bodyPr>
            <a:noAutofit/>
          </a:bodyPr>
          <a:lstStyle/>
          <a:p>
            <a:pPr marL="0" indent="0">
              <a:buNone/>
            </a:pPr>
            <a:r>
              <a:rPr lang="fr-FR" sz="2800" dirty="0" smtClean="0"/>
              <a:t>L’enseignement des sciences et de la technologie contribue à donner aux élèves une représentation cohérente et raisonnée du monde qui les entoure, de son fonctionnement et de son histoire. </a:t>
            </a:r>
          </a:p>
          <a:p>
            <a:pPr marL="0" indent="0">
              <a:buNone/>
            </a:pPr>
            <a:r>
              <a:rPr lang="fr-FR" sz="2800" dirty="0" smtClean="0"/>
              <a:t>À ce titre, l’étude du réel et la confrontation des idées et des hypothèses aux observations et aux résultats d’expériences jouent un rôle fondamental.</a:t>
            </a:r>
          </a:p>
          <a:p>
            <a:pPr marL="0" indent="0">
              <a:buNone/>
            </a:pPr>
            <a:r>
              <a:rPr lang="fr-FR" sz="2800" dirty="0" smtClean="0"/>
              <a:t> En effet, lorsqu’un discours contredit les faits issus d’expériences et d’observations, les démarches scientifiques donnent la primauté aux faits, en assurant leur fiabilité par le test de leur reproductibilité et de leur robustesse.</a:t>
            </a:r>
          </a:p>
        </p:txBody>
      </p:sp>
    </p:spTree>
    <p:extLst>
      <p:ext uri="{BB962C8B-B14F-4D97-AF65-F5344CB8AC3E}">
        <p14:creationId xmlns:p14="http://schemas.microsoft.com/office/powerpoint/2010/main" val="3371718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20737"/>
          </a:xfrm>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a:xfrm>
            <a:off x="142875" y="820737"/>
            <a:ext cx="8731249" cy="5672137"/>
          </a:xfrm>
        </p:spPr>
        <p:txBody>
          <a:bodyPr>
            <a:noAutofit/>
          </a:bodyPr>
          <a:lstStyle/>
          <a:p>
            <a:pPr marL="0" indent="0">
              <a:buNone/>
            </a:pPr>
            <a:r>
              <a:rPr lang="fr-FR" sz="2800" dirty="0" smtClean="0"/>
              <a:t>L’enseignement des sciences et de la technologie contribue à donner aux élèves une représentation cohérente et raisonnée du monde qui les entoure, de son fonctionnement et de son histoire. </a:t>
            </a:r>
          </a:p>
          <a:p>
            <a:pPr marL="0" indent="0">
              <a:buNone/>
            </a:pPr>
            <a:r>
              <a:rPr lang="fr-FR" sz="2800" dirty="0" smtClean="0"/>
              <a:t>À ce titre, l’étude du réel et la confrontation des idées et des hypothèses aux observations et aux résultats d’expériences jouent un rôle fondamental.</a:t>
            </a:r>
          </a:p>
          <a:p>
            <a:pPr marL="0" indent="0">
              <a:buNone/>
            </a:pPr>
            <a:r>
              <a:rPr lang="fr-FR" sz="2800" dirty="0" smtClean="0"/>
              <a:t> En effet</a:t>
            </a:r>
            <a:r>
              <a:rPr lang="fr-FR" sz="2800" dirty="0" smtClean="0">
                <a:solidFill>
                  <a:srgbClr val="FF6600"/>
                </a:solidFill>
              </a:rPr>
              <a:t>, lorsqu’un discours contredit les faits issus d’expériences et d’observations, les démarches scientifiques donnent la primauté aux faits</a:t>
            </a:r>
            <a:r>
              <a:rPr lang="fr-FR" sz="2800" dirty="0" smtClean="0"/>
              <a:t>, en assurant leur fiabilité par le test de leur reproductibilité et de leur robustesse.</a:t>
            </a:r>
          </a:p>
        </p:txBody>
      </p:sp>
    </p:spTree>
    <p:extLst>
      <p:ext uri="{BB962C8B-B14F-4D97-AF65-F5344CB8AC3E}">
        <p14:creationId xmlns:p14="http://schemas.microsoft.com/office/powerpoint/2010/main" val="22532476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20737"/>
          </a:xfrm>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a:xfrm>
            <a:off x="142875" y="820737"/>
            <a:ext cx="8731249" cy="5672137"/>
          </a:xfrm>
        </p:spPr>
        <p:txBody>
          <a:bodyPr>
            <a:noAutofit/>
          </a:bodyPr>
          <a:lstStyle/>
          <a:p>
            <a:pPr marL="0" indent="0">
              <a:buNone/>
            </a:pPr>
            <a:r>
              <a:rPr lang="fr-FR" sz="2800" dirty="0" smtClean="0"/>
              <a:t>L’enseignement des sciences et de la technologie contribue à donner aux élèves une représentation cohérente et raisonnée du monde qui les entoure, de son fonctionnement et de son histoire. </a:t>
            </a:r>
          </a:p>
          <a:p>
            <a:pPr marL="0" indent="0">
              <a:buNone/>
            </a:pPr>
            <a:r>
              <a:rPr lang="fr-FR" sz="2800" dirty="0" smtClean="0"/>
              <a:t>À ce titre, l’étude du réel et la confrontation des idées et des hypothèses aux observations et aux résultats d’expériences jouent un rôle fondamental.</a:t>
            </a:r>
          </a:p>
          <a:p>
            <a:pPr marL="0" indent="0">
              <a:buNone/>
            </a:pPr>
            <a:r>
              <a:rPr lang="fr-FR" sz="2800" dirty="0" smtClean="0"/>
              <a:t> En effet</a:t>
            </a:r>
            <a:r>
              <a:rPr lang="fr-FR" sz="2800" dirty="0" smtClean="0">
                <a:solidFill>
                  <a:srgbClr val="FF6600"/>
                </a:solidFill>
              </a:rPr>
              <a:t>, lorsqu’un discours contredit les faits issus d’expériences et d’observations, les démarches scientifiques donnent la primauté aux faits</a:t>
            </a:r>
            <a:r>
              <a:rPr lang="fr-FR" sz="2800" dirty="0" smtClean="0"/>
              <a:t>, </a:t>
            </a:r>
            <a:r>
              <a:rPr lang="fr-FR" sz="2800" dirty="0" smtClean="0">
                <a:solidFill>
                  <a:srgbClr val="FF6600"/>
                </a:solidFill>
              </a:rPr>
              <a:t>en assurant leur fiabilité par le test de leur reproductibilité </a:t>
            </a:r>
            <a:r>
              <a:rPr lang="fr-FR" sz="2800" dirty="0" smtClean="0"/>
              <a:t>et de leur robustesse.</a:t>
            </a:r>
          </a:p>
        </p:txBody>
      </p:sp>
    </p:spTree>
    <p:extLst>
      <p:ext uri="{BB962C8B-B14F-4D97-AF65-F5344CB8AC3E}">
        <p14:creationId xmlns:p14="http://schemas.microsoft.com/office/powerpoint/2010/main" val="7342943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20737"/>
          </a:xfrm>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a:xfrm>
            <a:off x="142875" y="820737"/>
            <a:ext cx="8731249" cy="5672137"/>
          </a:xfrm>
        </p:spPr>
        <p:txBody>
          <a:bodyPr>
            <a:noAutofit/>
          </a:bodyPr>
          <a:lstStyle/>
          <a:p>
            <a:pPr marL="0" indent="0">
              <a:buNone/>
            </a:pPr>
            <a:r>
              <a:rPr lang="fr-FR" sz="2800" dirty="0" smtClean="0"/>
              <a:t>L’enseignement des sciences et de la technologie contribue à donner aux élèves une représentation cohérente et raisonnée du monde qui les entoure, de son fonctionnement et de son histoire. </a:t>
            </a:r>
          </a:p>
          <a:p>
            <a:pPr marL="0" indent="0">
              <a:buNone/>
            </a:pPr>
            <a:r>
              <a:rPr lang="fr-FR" sz="2800" dirty="0" smtClean="0"/>
              <a:t>À ce titre, l’étude du réel et la confrontation des idées et des hypothèses aux observations et aux résultats d’expériences jouent un rôle fondamental.</a:t>
            </a:r>
          </a:p>
          <a:p>
            <a:pPr marL="0" indent="0">
              <a:buNone/>
            </a:pPr>
            <a:r>
              <a:rPr lang="fr-FR" sz="2800" dirty="0" smtClean="0"/>
              <a:t> En effet</a:t>
            </a:r>
            <a:r>
              <a:rPr lang="fr-FR" sz="2800" dirty="0" smtClean="0">
                <a:solidFill>
                  <a:srgbClr val="FF6600"/>
                </a:solidFill>
              </a:rPr>
              <a:t>, lorsqu’un discours contredit les faits issus d’expériences et d’observations, les démarches scientifiques donnent la primauté aux faits</a:t>
            </a:r>
            <a:r>
              <a:rPr lang="fr-FR" sz="2800" dirty="0" smtClean="0"/>
              <a:t>, </a:t>
            </a:r>
            <a:r>
              <a:rPr lang="fr-FR" sz="2800" dirty="0" smtClean="0">
                <a:solidFill>
                  <a:srgbClr val="FF6600"/>
                </a:solidFill>
              </a:rPr>
              <a:t>en assurant leur fiabilité par le test de leur reproductibilité </a:t>
            </a:r>
            <a:r>
              <a:rPr lang="fr-FR" sz="2800" dirty="0" smtClean="0">
                <a:solidFill>
                  <a:srgbClr val="FF6600"/>
                </a:solidFill>
              </a:rPr>
              <a:t>et de leur robustesse.</a:t>
            </a:r>
          </a:p>
        </p:txBody>
      </p:sp>
    </p:spTree>
    <p:extLst>
      <p:ext uri="{BB962C8B-B14F-4D97-AF65-F5344CB8AC3E}">
        <p14:creationId xmlns:p14="http://schemas.microsoft.com/office/powerpoint/2010/main" val="382333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La pratique de la démarche scientifique concourt à la mise en cohérence de faits, à l’identification de paramètres pertinents, à l’élaboration de concepts et à la construction de modèles et de théories.</a:t>
            </a:r>
          </a:p>
          <a:p>
            <a:pPr marL="0" indent="0">
              <a:buNone/>
            </a:pPr>
            <a:r>
              <a:rPr lang="fr-FR" dirty="0" smtClean="0"/>
              <a:t> La pensée scientifique n’a de cesse d’osciller, d’une part, entre le monde réel et ses représentations (comme les modèles), et, d’autre part, entre des cas particuliers et des formulations générales (comme des lois). Les cas particuliers servent à la fois à éprouver les lois générales et à inspirer les recherches futures. </a:t>
            </a:r>
          </a:p>
          <a:p>
            <a:endParaRPr lang="fr-FR" dirty="0"/>
          </a:p>
        </p:txBody>
      </p:sp>
    </p:spTree>
    <p:extLst>
      <p:ext uri="{BB962C8B-B14F-4D97-AF65-F5344CB8AC3E}">
        <p14:creationId xmlns:p14="http://schemas.microsoft.com/office/powerpoint/2010/main" val="1732912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La pratique de la démarche scientifique concourt à la mise en cohérence de faits, à l’identification de paramètres pertinents, à l’élaboration de concepts et à la construction de modèles et de théories.</a:t>
            </a:r>
          </a:p>
          <a:p>
            <a:pPr marL="0" indent="0">
              <a:buNone/>
            </a:pPr>
            <a:r>
              <a:rPr lang="fr-FR" dirty="0" smtClean="0"/>
              <a:t> </a:t>
            </a:r>
            <a:r>
              <a:rPr lang="fr-FR" dirty="0" smtClean="0">
                <a:solidFill>
                  <a:srgbClr val="FF6600"/>
                </a:solidFill>
              </a:rPr>
              <a:t>La pensée scientifique n’a de cesse d’osciller, d’une part, entre le monde réel et ses représentations</a:t>
            </a:r>
            <a:r>
              <a:rPr lang="fr-FR" dirty="0" smtClean="0"/>
              <a:t> (comme les modèles), et, d’autre part, entre des cas particuliers et des formulations générales (comme des lois). Les cas particuliers servent à la fois à éprouver les lois générales et à inspirer les recherches futures. </a:t>
            </a:r>
          </a:p>
          <a:p>
            <a:endParaRPr lang="fr-FR" dirty="0"/>
          </a:p>
        </p:txBody>
      </p:sp>
    </p:spTree>
    <p:extLst>
      <p:ext uri="{BB962C8B-B14F-4D97-AF65-F5344CB8AC3E}">
        <p14:creationId xmlns:p14="http://schemas.microsoft.com/office/powerpoint/2010/main" val="2346511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Des nouveaux programmes explicites</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La pratique de la démarche scientifique concourt à la mise en cohérence de faits, à l’identification de paramètres pertinents, à l’élaboration de concepts et à la construction de modèles et de théories.</a:t>
            </a:r>
          </a:p>
          <a:p>
            <a:pPr marL="0" indent="0">
              <a:buNone/>
            </a:pPr>
            <a:r>
              <a:rPr lang="fr-FR" dirty="0" smtClean="0"/>
              <a:t> </a:t>
            </a:r>
            <a:r>
              <a:rPr lang="fr-FR" dirty="0" smtClean="0">
                <a:solidFill>
                  <a:srgbClr val="FF6600"/>
                </a:solidFill>
              </a:rPr>
              <a:t>La pensée scientifique n’a de cesse d’osciller, d’une part, entre le monde réel et ses représentations</a:t>
            </a:r>
            <a:r>
              <a:rPr lang="fr-FR" dirty="0" smtClean="0"/>
              <a:t> (comme les modèles), et, </a:t>
            </a:r>
            <a:r>
              <a:rPr lang="fr-FR" dirty="0" smtClean="0">
                <a:solidFill>
                  <a:srgbClr val="FF6600"/>
                </a:solidFill>
              </a:rPr>
              <a:t>d’autre part, entre des cas particuliers et des formulations générales (comme des lois)</a:t>
            </a:r>
            <a:r>
              <a:rPr lang="fr-FR" dirty="0" smtClean="0"/>
              <a:t>. Les cas particuliers servent à la fois à éprouver les lois générales et à inspirer les recherches futures. </a:t>
            </a:r>
          </a:p>
          <a:p>
            <a:endParaRPr lang="fr-FR" dirty="0"/>
          </a:p>
        </p:txBody>
      </p:sp>
    </p:spTree>
    <p:extLst>
      <p:ext uri="{BB962C8B-B14F-4D97-AF65-F5344CB8AC3E}">
        <p14:creationId xmlns:p14="http://schemas.microsoft.com/office/powerpoint/2010/main" val="3129633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23-07-04 à 23.0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390" y="0"/>
            <a:ext cx="5749939" cy="6858000"/>
          </a:xfrm>
          <a:prstGeom prst="rect">
            <a:avLst/>
          </a:prstGeom>
        </p:spPr>
      </p:pic>
      <p:sp>
        <p:nvSpPr>
          <p:cNvPr id="7" name="ZoneTexte 6"/>
          <p:cNvSpPr txBox="1"/>
          <p:nvPr/>
        </p:nvSpPr>
        <p:spPr>
          <a:xfrm>
            <a:off x="4441790" y="236988"/>
            <a:ext cx="4514589" cy="646331"/>
          </a:xfrm>
          <a:prstGeom prst="rect">
            <a:avLst/>
          </a:prstGeom>
          <a:noFill/>
        </p:spPr>
        <p:txBody>
          <a:bodyPr wrap="square" rtlCol="0">
            <a:spAutoFit/>
          </a:bodyPr>
          <a:lstStyle/>
          <a:p>
            <a:r>
              <a:rPr lang="fr-FR" dirty="0" err="1" smtClean="0"/>
              <a:t>https</a:t>
            </a:r>
            <a:r>
              <a:rPr lang="fr-FR" dirty="0" smtClean="0"/>
              <a:t>://</a:t>
            </a:r>
            <a:r>
              <a:rPr lang="fr-FR" dirty="0" err="1" smtClean="0"/>
              <a:t>www.education.gouv.fr</a:t>
            </a:r>
            <a:r>
              <a:rPr lang="fr-FR" dirty="0" smtClean="0"/>
              <a:t>/l-education-nationale-en-chiffres-edition-2022-342412</a:t>
            </a:r>
            <a:endParaRPr lang="fr-FR" dirty="0"/>
          </a:p>
        </p:txBody>
      </p:sp>
    </p:spTree>
    <p:extLst>
      <p:ext uri="{BB962C8B-B14F-4D97-AF65-F5344CB8AC3E}">
        <p14:creationId xmlns:p14="http://schemas.microsoft.com/office/powerpoint/2010/main" val="40972027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6038"/>
            <a:ext cx="8229600" cy="947063"/>
          </a:xfrm>
        </p:spPr>
        <p:txBody>
          <a:bodyPr/>
          <a:lstStyle/>
          <a:p>
            <a:r>
              <a:rPr lang="fr-FR" dirty="0" smtClean="0"/>
              <a:t>Expliciter, est-ce suffisant ?</a:t>
            </a:r>
            <a:endParaRPr lang="fr-FR" dirty="0"/>
          </a:p>
        </p:txBody>
      </p:sp>
      <p:sp>
        <p:nvSpPr>
          <p:cNvPr id="3" name="Espace réservé du contenu 2"/>
          <p:cNvSpPr>
            <a:spLocks noGrp="1"/>
          </p:cNvSpPr>
          <p:nvPr>
            <p:ph idx="1"/>
          </p:nvPr>
        </p:nvSpPr>
        <p:spPr>
          <a:xfrm>
            <a:off x="257239" y="1214401"/>
            <a:ext cx="8585310" cy="1148625"/>
          </a:xfrm>
        </p:spPr>
        <p:txBody>
          <a:bodyPr/>
          <a:lstStyle/>
          <a:p>
            <a:pPr marL="0" indent="0">
              <a:buNone/>
            </a:pPr>
            <a:r>
              <a:rPr lang="fr-FR" sz="2800" dirty="0" smtClean="0"/>
              <a:t>Garantir un niveau minimal de formation en sciences et en didactique des sciences des enseignants du primaire</a:t>
            </a:r>
          </a:p>
          <a:p>
            <a:endParaRPr lang="fr-FR" dirty="0"/>
          </a:p>
        </p:txBody>
      </p:sp>
      <p:sp>
        <p:nvSpPr>
          <p:cNvPr id="5" name="Exemple d’évolution de maquette :…"/>
          <p:cNvSpPr txBox="1"/>
          <p:nvPr/>
        </p:nvSpPr>
        <p:spPr>
          <a:xfrm>
            <a:off x="257239" y="4326430"/>
            <a:ext cx="8148364" cy="19492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rPr sz="2400" dirty="0"/>
              <a:t>Exemple d’évolution de maquette </a:t>
            </a:r>
            <a:r>
              <a:rPr sz="2400" dirty="0" smtClean="0"/>
              <a:t>:</a:t>
            </a:r>
            <a:endParaRPr sz="2400" dirty="0"/>
          </a:p>
          <a:p>
            <a:pPr>
              <a:defRPr sz="2800"/>
            </a:pPr>
            <a:r>
              <a:rPr sz="2400" dirty="0"/>
              <a:t>2016-2020, MEEF premier degré : </a:t>
            </a:r>
            <a:r>
              <a:rPr sz="2400" dirty="0">
                <a:solidFill>
                  <a:schemeClr val="accent5">
                    <a:hueOff val="-82419"/>
                    <a:satOff val="-9513"/>
                    <a:lumOff val="-16343"/>
                  </a:schemeClr>
                </a:solidFill>
              </a:rPr>
              <a:t>69 h</a:t>
            </a:r>
            <a:r>
              <a:rPr sz="2400" dirty="0"/>
              <a:t> de formation scientifique </a:t>
            </a:r>
          </a:p>
          <a:p>
            <a:pPr>
              <a:defRPr sz="2800"/>
            </a:pPr>
            <a:r>
              <a:rPr sz="2400" dirty="0"/>
              <a:t>(déjà insuffisant !) sur un volume total de 850 </a:t>
            </a:r>
            <a:r>
              <a:rPr sz="2400" dirty="0" smtClean="0"/>
              <a:t>h</a:t>
            </a:r>
            <a:endParaRPr sz="2400" dirty="0"/>
          </a:p>
          <a:p>
            <a:pPr>
              <a:defRPr sz="2800"/>
            </a:pPr>
            <a:r>
              <a:rPr sz="2400" dirty="0"/>
              <a:t>2020-2024, MEEF premier degré : </a:t>
            </a:r>
            <a:r>
              <a:rPr sz="2400" dirty="0">
                <a:solidFill>
                  <a:schemeClr val="accent5">
                    <a:hueOff val="-82419"/>
                    <a:satOff val="-9513"/>
                    <a:lumOff val="-16343"/>
                  </a:schemeClr>
                </a:solidFill>
              </a:rPr>
              <a:t>32 h</a:t>
            </a:r>
            <a:r>
              <a:rPr sz="2400" dirty="0"/>
              <a:t> de formation scientifique</a:t>
            </a:r>
          </a:p>
          <a:p>
            <a:pPr>
              <a:defRPr sz="2800"/>
            </a:pPr>
            <a:r>
              <a:rPr sz="2400" dirty="0"/>
              <a:t>sur un volume total de 850 h  </a:t>
            </a:r>
            <a:r>
              <a:rPr lang="fr-FR" sz="2400" dirty="0" smtClean="0"/>
              <a:t>(</a:t>
            </a:r>
            <a:r>
              <a:rPr lang="fr-FR" sz="2400" dirty="0" smtClean="0">
                <a:solidFill>
                  <a:srgbClr val="FF6600"/>
                </a:solidFill>
              </a:rPr>
              <a:t>3,8% =&gt; 1,2% pour la physique</a:t>
            </a:r>
            <a:r>
              <a:rPr lang="fr-FR" sz="2400" dirty="0" smtClean="0"/>
              <a:t>)</a:t>
            </a:r>
            <a:endParaRPr sz="2400" dirty="0"/>
          </a:p>
        </p:txBody>
      </p:sp>
      <p:sp>
        <p:nvSpPr>
          <p:cNvPr id="6" name="POURTANT ON FAIT LE CONTRAIRE…"/>
          <p:cNvSpPr txBox="1"/>
          <p:nvPr/>
        </p:nvSpPr>
        <p:spPr>
          <a:xfrm>
            <a:off x="1096177" y="2557392"/>
            <a:ext cx="7309426" cy="121058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2800"/>
            </a:pPr>
            <a:r>
              <a:rPr sz="2400" b="1" dirty="0"/>
              <a:t>POURTANT ON FAIT LE CONTRAIRE </a:t>
            </a:r>
          </a:p>
          <a:p>
            <a:pPr>
              <a:defRPr sz="2800"/>
            </a:pPr>
            <a:r>
              <a:rPr sz="2400" b="1" dirty="0"/>
              <a:t>en réduisant </a:t>
            </a:r>
            <a:r>
              <a:rPr lang="fr-FR" sz="2400" b="1" dirty="0" smtClean="0"/>
              <a:t>comme</a:t>
            </a:r>
            <a:r>
              <a:rPr sz="2400" b="1" dirty="0" smtClean="0"/>
              <a:t> </a:t>
            </a:r>
            <a:r>
              <a:rPr sz="2400" b="1" dirty="0"/>
              <a:t>peau de chagrin la formation scientifique </a:t>
            </a:r>
            <a:r>
              <a:rPr sz="2400" b="1" dirty="0" smtClean="0"/>
              <a:t>des </a:t>
            </a:r>
            <a:r>
              <a:rPr sz="2400" b="1" dirty="0"/>
              <a:t>futurs enseignants du primaire !!!</a:t>
            </a:r>
          </a:p>
        </p:txBody>
      </p:sp>
    </p:spTree>
    <p:extLst>
      <p:ext uri="{BB962C8B-B14F-4D97-AF65-F5344CB8AC3E}">
        <p14:creationId xmlns:p14="http://schemas.microsoft.com/office/powerpoint/2010/main" val="17749106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guise de conclusion</a:t>
            </a:r>
            <a:endParaRPr lang="fr-FR" dirty="0"/>
          </a:p>
        </p:txBody>
      </p:sp>
      <p:sp>
        <p:nvSpPr>
          <p:cNvPr id="3" name="Espace réservé du contenu 2"/>
          <p:cNvSpPr>
            <a:spLocks noGrp="1"/>
          </p:cNvSpPr>
          <p:nvPr>
            <p:ph idx="1"/>
          </p:nvPr>
        </p:nvSpPr>
        <p:spPr/>
        <p:txBody>
          <a:bodyPr/>
          <a:lstStyle/>
          <a:p>
            <a:r>
              <a:rPr lang="fr-FR" dirty="0" smtClean="0"/>
              <a:t>Une situation très préoccupante</a:t>
            </a:r>
          </a:p>
          <a:p>
            <a:r>
              <a:rPr lang="fr-FR" dirty="0" smtClean="0"/>
              <a:t>Mais dont certaines instances ministérielles sont conscientes </a:t>
            </a:r>
          </a:p>
          <a:p>
            <a:r>
              <a:rPr lang="fr-FR" dirty="0" smtClean="0"/>
              <a:t>Les programmes 2023 : un pas dans la bonne direction pour tenter d’y remédier</a:t>
            </a:r>
          </a:p>
          <a:p>
            <a:r>
              <a:rPr lang="fr-FR" dirty="0" smtClean="0"/>
              <a:t>Mais les </a:t>
            </a:r>
            <a:r>
              <a:rPr lang="fr-FR" smtClean="0"/>
              <a:t>pesanteurs demeurent</a:t>
            </a:r>
            <a:endParaRPr lang="fr-FR" dirty="0" smtClean="0"/>
          </a:p>
          <a:p>
            <a:endParaRPr lang="fr-FR" dirty="0"/>
          </a:p>
        </p:txBody>
      </p:sp>
    </p:spTree>
    <p:extLst>
      <p:ext uri="{BB962C8B-B14F-4D97-AF65-F5344CB8AC3E}">
        <p14:creationId xmlns:p14="http://schemas.microsoft.com/office/powerpoint/2010/main" val="6982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10999" y="1736101"/>
            <a:ext cx="3413425" cy="2703638"/>
          </a:xfrm>
        </p:spPr>
        <p:txBody>
          <a:bodyPr>
            <a:normAutofit/>
          </a:bodyPr>
          <a:lstStyle/>
          <a:p>
            <a:r>
              <a:rPr lang="fr-FR" dirty="0" smtClean="0"/>
              <a:t>Merci pour votre attention !</a:t>
            </a:r>
            <a:endParaRPr lang="fr-FR" dirty="0"/>
          </a:p>
        </p:txBody>
      </p:sp>
      <p:pic>
        <p:nvPicPr>
          <p:cNvPr id="4" name="Image 3"/>
          <p:cNvPicPr>
            <a:picLocks noChangeAspect="1"/>
          </p:cNvPicPr>
          <p:nvPr/>
        </p:nvPicPr>
        <p:blipFill>
          <a:blip r:embed="rId2"/>
          <a:stretch>
            <a:fillRect/>
          </a:stretch>
        </p:blipFill>
        <p:spPr>
          <a:xfrm>
            <a:off x="457200" y="19112"/>
            <a:ext cx="4785164" cy="6858000"/>
          </a:xfrm>
          <a:prstGeom prst="rect">
            <a:avLst/>
          </a:prstGeom>
        </p:spPr>
      </p:pic>
    </p:spTree>
    <p:extLst>
      <p:ext uri="{BB962C8B-B14F-4D97-AF65-F5344CB8AC3E}">
        <p14:creationId xmlns:p14="http://schemas.microsoft.com/office/powerpoint/2010/main" val="22266837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 d’écran 2023-07-04 à 23.08.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2125"/>
            <a:ext cx="9144000" cy="5887120"/>
          </a:xfrm>
          <a:prstGeom prst="rect">
            <a:avLst/>
          </a:prstGeom>
        </p:spPr>
      </p:pic>
      <p:sp>
        <p:nvSpPr>
          <p:cNvPr id="5" name="ZoneTexte 4"/>
          <p:cNvSpPr txBox="1"/>
          <p:nvPr/>
        </p:nvSpPr>
        <p:spPr>
          <a:xfrm>
            <a:off x="552746" y="6379245"/>
            <a:ext cx="8591254" cy="369332"/>
          </a:xfrm>
          <a:prstGeom prst="rect">
            <a:avLst/>
          </a:prstGeom>
          <a:noFill/>
        </p:spPr>
        <p:txBody>
          <a:bodyPr wrap="square" rtlCol="0">
            <a:spAutoFit/>
          </a:bodyPr>
          <a:lstStyle/>
          <a:p>
            <a:r>
              <a:rPr lang="fr-FR" dirty="0" err="1" smtClean="0"/>
              <a:t>https</a:t>
            </a:r>
            <a:r>
              <a:rPr lang="fr-FR" dirty="0" smtClean="0"/>
              <a:t>://</a:t>
            </a:r>
            <a:r>
              <a:rPr lang="fr-FR" dirty="0" err="1" smtClean="0"/>
              <a:t>www.education.gouv.fr</a:t>
            </a:r>
            <a:r>
              <a:rPr lang="fr-FR" dirty="0" smtClean="0"/>
              <a:t>/l-education-nationale-en-chiffres-edition-2022-342412</a:t>
            </a:r>
            <a:endParaRPr lang="fr-FR" dirty="0"/>
          </a:p>
        </p:txBody>
      </p:sp>
    </p:spTree>
    <p:extLst>
      <p:ext uri="{BB962C8B-B14F-4D97-AF65-F5344CB8AC3E}">
        <p14:creationId xmlns:p14="http://schemas.microsoft.com/office/powerpoint/2010/main" val="12814401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re"/>
          <p:cNvSpPr txBox="1">
            <a:spLocks noGrp="1"/>
          </p:cNvSpPr>
          <p:nvPr>
            <p:ph type="title"/>
          </p:nvPr>
        </p:nvSpPr>
        <p:spPr>
          <a:prstGeom prst="rect">
            <a:avLst/>
          </a:prstGeom>
        </p:spPr>
        <p:txBody>
          <a:bodyPr/>
          <a:lstStyle/>
          <a:p>
            <a:endParaRPr/>
          </a:p>
        </p:txBody>
      </p:sp>
      <p:sp>
        <p:nvSpPr>
          <p:cNvPr id="140" name="Corps"/>
          <p:cNvSpPr txBox="1">
            <a:spLocks noGrp="1"/>
          </p:cNvSpPr>
          <p:nvPr>
            <p:ph type="body" idx="1"/>
          </p:nvPr>
        </p:nvSpPr>
        <p:spPr>
          <a:prstGeom prst="rect">
            <a:avLst/>
          </a:prstGeom>
        </p:spPr>
        <p:txBody>
          <a:bodyPr/>
          <a:lstStyle/>
          <a:p>
            <a:endParaRPr/>
          </a:p>
        </p:txBody>
      </p:sp>
      <p:pic>
        <p:nvPicPr>
          <p:cNvPr id="141" name="Capture d’écran 2021-03-09 à 10.13.27.png" descr="Capture d’écran 2021-03-09 à 10.13.27.png"/>
          <p:cNvPicPr>
            <a:picLocks noChangeAspect="1"/>
          </p:cNvPicPr>
          <p:nvPr/>
        </p:nvPicPr>
        <p:blipFill>
          <a:blip r:embed="rId2">
            <a:extLst/>
          </a:blip>
          <a:stretch>
            <a:fillRect/>
          </a:stretch>
        </p:blipFill>
        <p:spPr>
          <a:xfrm>
            <a:off x="139861" y="80705"/>
            <a:ext cx="8864279" cy="6858001"/>
          </a:xfrm>
          <a:prstGeom prst="rect">
            <a:avLst/>
          </a:prstGeom>
          <a:ln w="12700">
            <a:miter lim="400000"/>
          </a:ln>
        </p:spPr>
      </p:pic>
      <p:pic>
        <p:nvPicPr>
          <p:cNvPr id="142" name="Ovale Ovale" descr="Ovale Ovale"/>
          <p:cNvPicPr>
            <a:picLocks/>
          </p:cNvPicPr>
          <p:nvPr/>
        </p:nvPicPr>
        <p:blipFill>
          <a:blip r:embed="rId3">
            <a:extLst/>
          </a:blip>
          <a:stretch>
            <a:fillRect/>
          </a:stretch>
        </p:blipFill>
        <p:spPr>
          <a:xfrm>
            <a:off x="206289" y="6593641"/>
            <a:ext cx="3284336" cy="203518"/>
          </a:xfrm>
          <a:prstGeom prst="rect">
            <a:avLst/>
          </a:prstGeom>
        </p:spPr>
      </p:pic>
      <p:sp>
        <p:nvSpPr>
          <p:cNvPr id="144" name="CM1"/>
          <p:cNvSpPr txBox="1"/>
          <p:nvPr/>
        </p:nvSpPr>
        <p:spPr>
          <a:xfrm>
            <a:off x="6545968" y="193170"/>
            <a:ext cx="509564"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r>
              <a:t>CM1</a:t>
            </a:r>
          </a:p>
        </p:txBody>
      </p:sp>
      <p:pic>
        <p:nvPicPr>
          <p:cNvPr id="145" name="Capture d’écran 2021-03-09 à 10.20.00.png" descr="Capture d’écran 2021-03-09 à 10.20.00.png"/>
          <p:cNvPicPr>
            <a:picLocks noChangeAspect="1"/>
          </p:cNvPicPr>
          <p:nvPr/>
        </p:nvPicPr>
        <p:blipFill>
          <a:blip r:embed="rId4">
            <a:extLst/>
          </a:blip>
          <a:stretch>
            <a:fillRect/>
          </a:stretch>
        </p:blipFill>
        <p:spPr>
          <a:xfrm>
            <a:off x="6545968" y="1904682"/>
            <a:ext cx="2370599" cy="4895287"/>
          </a:xfrm>
          <a:prstGeom prst="rect">
            <a:avLst/>
          </a:prstGeom>
          <a:ln w="12700">
            <a:miter lim="400000"/>
          </a:ln>
        </p:spPr>
      </p:pic>
    </p:spTree>
    <p:extLst>
      <p:ext uri="{BB962C8B-B14F-4D97-AF65-F5344CB8AC3E}">
        <p14:creationId xmlns:p14="http://schemas.microsoft.com/office/powerpoint/2010/main" val="13194655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 name="Tableau"/>
          <p:cNvGraphicFramePr/>
          <p:nvPr>
            <p:extLst>
              <p:ext uri="{D42A27DB-BD31-4B8C-83A1-F6EECF244321}">
                <p14:modId xmlns:p14="http://schemas.microsoft.com/office/powerpoint/2010/main" val="1778329162"/>
              </p:ext>
            </p:extLst>
          </p:nvPr>
        </p:nvGraphicFramePr>
        <p:xfrm>
          <a:off x="284887" y="963786"/>
          <a:ext cx="8574225" cy="7393779"/>
        </p:xfrm>
        <a:graphic>
          <a:graphicData uri="http://schemas.openxmlformats.org/drawingml/2006/table">
            <a:tbl>
              <a:tblPr bandRow="1"/>
              <a:tblGrid>
                <a:gridCol w="4309566"/>
                <a:gridCol w="1455912"/>
                <a:gridCol w="1329148"/>
                <a:gridCol w="1479599"/>
              </a:tblGrid>
              <a:tr h="821531">
                <a:tc>
                  <a:txBody>
                    <a:bodyPr/>
                    <a:lstStyle/>
                    <a:p>
                      <a:pPr defTabSz="457200">
                        <a:lnSpc>
                          <a:spcPct val="90000"/>
                        </a:lnSpc>
                        <a:spcBef>
                          <a:spcPts val="1200"/>
                        </a:spcBef>
                        <a:defRPr sz="1800"/>
                      </a:pPr>
                      <a:r>
                        <a:rPr sz="1500" dirty="0">
                          <a:latin typeface="Times New Roman"/>
                          <a:ea typeface="Times New Roman"/>
                          <a:cs typeface="Times New Roman"/>
                          <a:sym typeface="Times New Roman"/>
                        </a:rPr>
                        <a:t>Aspects</a:t>
                      </a:r>
                    </a:p>
                  </a:txBody>
                  <a:tcPr marL="8930" marR="8930" marT="8930" marB="8930" anchor="ctr" horzOverflow="overflow">
                    <a:lnL w="12700">
                      <a:solidFill>
                        <a:srgbClr val="FFFFFF"/>
                      </a:solidFill>
                      <a:miter lim="400000"/>
                    </a:lnL>
                    <a:lnR w="38100">
                      <a:solidFill>
                        <a:srgbClr val="FCFFFF"/>
                      </a:solidFill>
                      <a:miter lim="400000"/>
                    </a:lnR>
                    <a:lnT w="177800">
                      <a:solidFill>
                        <a:srgbClr val="A9E8D5"/>
                      </a:solidFill>
                      <a:miter lim="400000"/>
                    </a:lnT>
                    <a:lnB w="177800">
                      <a:solidFill>
                        <a:srgbClr val="A9E8D5"/>
                      </a:solidFill>
                      <a:miter lim="400000"/>
                    </a:lnB>
                    <a:solidFill>
                      <a:srgbClr val="CBECDE"/>
                    </a:solidFill>
                  </a:tcPr>
                </a:tc>
                <a:tc>
                  <a:txBody>
                    <a:bodyPr/>
                    <a:lstStyle/>
                    <a:p>
                      <a:pPr defTabSz="457200">
                        <a:lnSpc>
                          <a:spcPct val="90000"/>
                        </a:lnSpc>
                        <a:defRPr sz="1800"/>
                      </a:pPr>
                      <a:r>
                        <a:rPr sz="1700">
                          <a:latin typeface="Times New Roman"/>
                          <a:ea typeface="Times New Roman"/>
                          <a:cs typeface="Times New Roman"/>
                          <a:sym typeface="Times New Roman"/>
                        </a:rPr>
                        <a:t>% réponses naïves</a:t>
                      </a:r>
                    </a:p>
                  </a:txBody>
                  <a:tcPr marL="8930" marR="8930" marT="8930" marB="8930" anchor="ctr" horzOverflow="overflow">
                    <a:lnL w="38100">
                      <a:solidFill>
                        <a:srgbClr val="FCFFFF"/>
                      </a:solidFill>
                      <a:miter lim="400000"/>
                    </a:lnL>
                    <a:lnR w="38100">
                      <a:solidFill>
                        <a:srgbClr val="FCFFFF"/>
                      </a:solidFill>
                      <a:miter lim="400000"/>
                    </a:lnR>
                    <a:lnT w="177800">
                      <a:solidFill>
                        <a:srgbClr val="A5E8D4"/>
                      </a:solidFill>
                      <a:miter lim="400000"/>
                    </a:lnT>
                    <a:lnB w="177800">
                      <a:solidFill>
                        <a:srgbClr val="A5E8D4"/>
                      </a:solidFill>
                      <a:miter lim="400000"/>
                    </a:lnB>
                    <a:solidFill>
                      <a:srgbClr val="CBECDE"/>
                    </a:solidFill>
                  </a:tcPr>
                </a:tc>
                <a:tc>
                  <a:txBody>
                    <a:bodyPr/>
                    <a:lstStyle/>
                    <a:p>
                      <a:pPr defTabSz="457200">
                        <a:lnSpc>
                          <a:spcPct val="90000"/>
                        </a:lnSpc>
                        <a:defRPr sz="1800"/>
                      </a:pPr>
                      <a:r>
                        <a:rPr sz="1700">
                          <a:latin typeface="Times New Roman"/>
                          <a:ea typeface="Times New Roman"/>
                          <a:cs typeface="Times New Roman"/>
                          <a:sym typeface="Times New Roman"/>
                        </a:rPr>
                        <a:t>% réponses mixtes</a:t>
                      </a:r>
                    </a:p>
                  </a:txBody>
                  <a:tcPr marL="8930" marR="8930" marT="8930" marB="8930" anchor="ctr" horzOverflow="overflow">
                    <a:lnL w="38100">
                      <a:solidFill>
                        <a:srgbClr val="FCFFFF"/>
                      </a:solidFill>
                      <a:miter lim="400000"/>
                    </a:lnL>
                    <a:lnR w="38100">
                      <a:solidFill>
                        <a:srgbClr val="FCFFFF"/>
                      </a:solidFill>
                      <a:miter lim="400000"/>
                    </a:lnR>
                    <a:lnT w="177800">
                      <a:solidFill>
                        <a:srgbClr val="A6E7D3"/>
                      </a:solidFill>
                      <a:miter lim="400000"/>
                    </a:lnT>
                    <a:lnB w="177800">
                      <a:solidFill>
                        <a:srgbClr val="A6E7D3"/>
                      </a:solidFill>
                      <a:miter lim="400000"/>
                    </a:lnB>
                    <a:solidFill>
                      <a:srgbClr val="CBECDE"/>
                    </a:solidFill>
                  </a:tcPr>
                </a:tc>
                <a:tc>
                  <a:txBody>
                    <a:bodyPr/>
                    <a:lstStyle/>
                    <a:p>
                      <a:pPr defTabSz="457200">
                        <a:lnSpc>
                          <a:spcPct val="90000"/>
                        </a:lnSpc>
                        <a:defRPr sz="1800"/>
                      </a:pPr>
                      <a:r>
                        <a:rPr sz="1700">
                          <a:latin typeface="Times New Roman"/>
                          <a:ea typeface="Times New Roman"/>
                          <a:cs typeface="Times New Roman"/>
                          <a:sym typeface="Times New Roman"/>
                        </a:rPr>
                        <a:t>% réponses informées</a:t>
                      </a:r>
                    </a:p>
                  </a:txBody>
                  <a:tcPr marL="8930" marR="8930" marT="8930" marB="8930" anchor="ctr" horzOverflow="overflow">
                    <a:lnL w="38100">
                      <a:solidFill>
                        <a:srgbClr val="FCFFFF"/>
                      </a:solidFill>
                      <a:miter lim="400000"/>
                    </a:lnL>
                    <a:lnR w="12700">
                      <a:solidFill>
                        <a:srgbClr val="FFFFFF"/>
                      </a:solidFill>
                      <a:miter lim="400000"/>
                    </a:lnR>
                    <a:lnT w="177800">
                      <a:solidFill>
                        <a:srgbClr val="A8E9D5"/>
                      </a:solidFill>
                      <a:miter lim="400000"/>
                    </a:lnT>
                    <a:lnB w="177800">
                      <a:solidFill>
                        <a:srgbClr val="A8E9D5"/>
                      </a:solidFill>
                      <a:miter lim="400000"/>
                    </a:lnB>
                    <a:solidFill>
                      <a:srgbClr val="CBECDE"/>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Les investigations scientifiques commencent par une question</a:t>
                      </a:r>
                    </a:p>
                  </a:txBody>
                  <a:tcPr marL="8930" marR="8930" marT="8930" marB="8930" anchor="ctr" horzOverflow="overflow">
                    <a:lnL w="12700">
                      <a:solidFill>
                        <a:srgbClr val="FFFFFF"/>
                      </a:solidFill>
                      <a:miter lim="400000"/>
                    </a:lnL>
                    <a:lnR w="38100">
                      <a:solidFill>
                        <a:srgbClr val="FCFFFF"/>
                      </a:solidFill>
                      <a:miter lim="400000"/>
                    </a:lnR>
                    <a:lnT w="177800">
                      <a:solidFill>
                        <a:srgbClr val="A9E8D5"/>
                      </a:solidFill>
                      <a:miter lim="400000"/>
                    </a:lnT>
                    <a:lnB w="127000">
                      <a:solidFill>
                        <a:srgbClr val="E0F4EA"/>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44.3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41.3 (Fr)</a:t>
                      </a:r>
                    </a:p>
                  </a:txBody>
                  <a:tcPr marL="8930" marR="8930" marT="8930" marB="8930" anchor="ctr" horzOverflow="overflow">
                    <a:lnL w="38100">
                      <a:solidFill>
                        <a:srgbClr val="FCFFFF"/>
                      </a:solidFill>
                      <a:miter lim="400000"/>
                    </a:lnL>
                    <a:lnR w="38100">
                      <a:solidFill>
                        <a:srgbClr val="FCFFFF"/>
                      </a:solidFill>
                      <a:miter lim="400000"/>
                    </a:lnR>
                    <a:lnT w="177800">
                      <a:solidFill>
                        <a:srgbClr val="A5E8D4"/>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29.5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40.4 (Fr)</a:t>
                      </a:r>
                    </a:p>
                  </a:txBody>
                  <a:tcPr marL="8930" marR="8930" marT="8930" marB="8930" anchor="ctr" horzOverflow="overflow">
                    <a:lnL w="38100">
                      <a:solidFill>
                        <a:srgbClr val="FCFFFF"/>
                      </a:solidFill>
                      <a:miter lim="400000"/>
                    </a:lnL>
                    <a:lnR w="38100">
                      <a:solidFill>
                        <a:srgbClr val="FCFFFF"/>
                      </a:solidFill>
                      <a:miter lim="400000"/>
                    </a:lnR>
                    <a:lnT w="177800">
                      <a:solidFill>
                        <a:srgbClr val="A6E7D3"/>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21.0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7.3 (Fr)</a:t>
                      </a:r>
                    </a:p>
                  </a:txBody>
                  <a:tcPr marL="8930" marR="8930" marT="8930" marB="8930" anchor="ctr" horzOverflow="overflow">
                    <a:lnL w="38100">
                      <a:solidFill>
                        <a:srgbClr val="FCFFFF"/>
                      </a:solidFill>
                      <a:miter lim="400000"/>
                    </a:lnL>
                    <a:lnR w="12700">
                      <a:solidFill>
                        <a:srgbClr val="FFFFFF"/>
                      </a:solidFill>
                      <a:miter lim="400000"/>
                    </a:lnR>
                    <a:lnT w="177800">
                      <a:solidFill>
                        <a:srgbClr val="A8E9D5"/>
                      </a:solidFill>
                      <a:miter lim="400000"/>
                    </a:lnT>
                    <a:lnB w="127000">
                      <a:solidFill>
                        <a:srgbClr val="E1F4EB"/>
                      </a:solidFill>
                      <a:miter lim="400000"/>
                    </a:lnB>
                    <a:solidFill>
                      <a:srgbClr val="CBECDE"/>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Il n’existe pas un séquençage unique des étapes pour toutes les investigations</a:t>
                      </a:r>
                    </a:p>
                  </a:txBody>
                  <a:tcPr marL="8930" marR="8930" marT="8930" marB="8930" anchor="ctr" horzOverflow="overflow">
                    <a:lnL w="12700">
                      <a:solidFill>
                        <a:srgbClr val="FFFFFF"/>
                      </a:solidFill>
                      <a:miter lim="400000"/>
                    </a:lnL>
                    <a:lnR w="38100">
                      <a:solidFill>
                        <a:srgbClr val="FFFFFF"/>
                      </a:solidFill>
                      <a:miter lim="400000"/>
                    </a:lnR>
                    <a:lnT w="127000">
                      <a:solidFill>
                        <a:srgbClr val="E0F4EA"/>
                      </a:solidFill>
                      <a:miter lim="400000"/>
                    </a:lnT>
                    <a:lnB w="127000">
                      <a:solidFill>
                        <a:srgbClr val="D8F1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dirty="0"/>
                        <a:t>55.0 (Int) </a:t>
                      </a:r>
                      <a:endParaRPr sz="1700" dirty="0">
                        <a:latin typeface="Times"/>
                        <a:ea typeface="Times"/>
                        <a:cs typeface="Times"/>
                        <a:sym typeface="Times"/>
                      </a:endParaRPr>
                    </a:p>
                    <a:p>
                      <a:pPr defTabSz="457200">
                        <a:lnSpc>
                          <a:spcPct val="90000"/>
                        </a:lnSpc>
                        <a:defRPr sz="2366" b="1">
                          <a:latin typeface="Times"/>
                          <a:ea typeface="Times"/>
                          <a:cs typeface="Times"/>
                          <a:sym typeface="Times"/>
                        </a:defRPr>
                      </a:pPr>
                      <a:r>
                        <a:rPr sz="1700" dirty="0"/>
                        <a:t>78.9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127000">
                      <a:solidFill>
                        <a:srgbClr val="D9F2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33.5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19.3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127000">
                      <a:solidFill>
                        <a:srgbClr val="D8F2E7"/>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6.0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1.8 (Fr)</a:t>
                      </a:r>
                    </a:p>
                  </a:txBody>
                  <a:tcPr marL="8930" marR="8930" marT="8930" marB="8930" anchor="ctr" horzOverflow="overflow">
                    <a:lnL w="38100">
                      <a:solidFill>
                        <a:srgbClr val="FFFFFF"/>
                      </a:solidFill>
                      <a:miter lim="400000"/>
                    </a:lnL>
                    <a:lnR w="12700">
                      <a:solidFill>
                        <a:srgbClr val="FFFFFF"/>
                      </a:solidFill>
                      <a:miter lim="400000"/>
                    </a:lnR>
                    <a:lnT w="127000">
                      <a:solidFill>
                        <a:srgbClr val="E1F4EB"/>
                      </a:solidFill>
                      <a:miter lim="400000"/>
                    </a:lnT>
                    <a:lnB w="127000">
                      <a:solidFill>
                        <a:srgbClr val="D9F1E7"/>
                      </a:solidFill>
                      <a:miter lim="400000"/>
                    </a:lnB>
                    <a:solidFill>
                      <a:srgbClr val="E7F6EF"/>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Des procédures identiques peuvent ne pas aboutir aux même conclusions</a:t>
                      </a:r>
                    </a:p>
                  </a:txBody>
                  <a:tcPr marL="8930" marR="8930" marT="8930" marB="8930" anchor="ctr" horzOverflow="overflow">
                    <a:lnL w="12700">
                      <a:solidFill>
                        <a:srgbClr val="FFFFFF"/>
                      </a:solidFill>
                      <a:miter lim="400000"/>
                    </a:lnL>
                    <a:lnR w="38100">
                      <a:solidFill>
                        <a:srgbClr val="FFFFFF"/>
                      </a:solidFill>
                      <a:miter lim="400000"/>
                    </a:lnR>
                    <a:lnT w="127000">
                      <a:solidFill>
                        <a:srgbClr val="D8F1E6"/>
                      </a:solidFill>
                      <a:miter lim="400000"/>
                    </a:lnT>
                    <a:lnB w="127000">
                      <a:solidFill>
                        <a:srgbClr val="E0F4EA"/>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54.6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46.8 (Fr)</a:t>
                      </a:r>
                    </a:p>
                  </a:txBody>
                  <a:tcPr marL="8930" marR="8930" marT="8930" marB="8930" anchor="ctr" horzOverflow="overflow">
                    <a:lnL w="38100">
                      <a:solidFill>
                        <a:srgbClr val="FFFFFF"/>
                      </a:solidFill>
                      <a:miter lim="400000"/>
                    </a:lnL>
                    <a:lnR w="38100">
                      <a:solidFill>
                        <a:srgbClr val="FFFFFF"/>
                      </a:solidFill>
                      <a:miter lim="400000"/>
                    </a:lnR>
                    <a:lnT w="127000">
                      <a:solidFill>
                        <a:srgbClr val="D9F2E6"/>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dirty="0"/>
                        <a:t>25.4 (Int) </a:t>
                      </a:r>
                      <a:endParaRPr sz="1700" dirty="0">
                        <a:latin typeface="Times"/>
                        <a:ea typeface="Times"/>
                        <a:cs typeface="Times"/>
                        <a:sym typeface="Times"/>
                      </a:endParaRPr>
                    </a:p>
                    <a:p>
                      <a:pPr defTabSz="457200">
                        <a:lnSpc>
                          <a:spcPct val="90000"/>
                        </a:lnSpc>
                        <a:defRPr sz="2366" b="1">
                          <a:latin typeface="Times"/>
                          <a:ea typeface="Times"/>
                          <a:cs typeface="Times"/>
                          <a:sym typeface="Times"/>
                        </a:defRPr>
                      </a:pPr>
                      <a:r>
                        <a:rPr sz="1700" dirty="0"/>
                        <a:t>38.5 (Fr)</a:t>
                      </a:r>
                    </a:p>
                  </a:txBody>
                  <a:tcPr marL="8930" marR="8930" marT="8930" marB="8930" anchor="ctr" horzOverflow="overflow">
                    <a:lnL w="38100">
                      <a:solidFill>
                        <a:srgbClr val="FFFFFF"/>
                      </a:solidFill>
                      <a:miter lim="400000"/>
                    </a:lnL>
                    <a:lnR w="38100">
                      <a:solidFill>
                        <a:srgbClr val="FFFFFF"/>
                      </a:solidFill>
                      <a:miter lim="400000"/>
                    </a:lnR>
                    <a:lnT w="127000">
                      <a:solidFill>
                        <a:srgbClr val="D8F2E7"/>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dirty="0"/>
                        <a:t>14.3(Int) </a:t>
                      </a:r>
                      <a:endParaRPr sz="1700" dirty="0">
                        <a:latin typeface="Times"/>
                        <a:ea typeface="Times"/>
                        <a:cs typeface="Times"/>
                        <a:sym typeface="Times"/>
                      </a:endParaRPr>
                    </a:p>
                    <a:p>
                      <a:pPr defTabSz="457200">
                        <a:lnSpc>
                          <a:spcPct val="90000"/>
                        </a:lnSpc>
                        <a:defRPr sz="2366" b="1">
                          <a:latin typeface="Times"/>
                          <a:ea typeface="Times"/>
                          <a:cs typeface="Times"/>
                          <a:sym typeface="Times"/>
                        </a:defRPr>
                      </a:pPr>
                      <a:r>
                        <a:rPr sz="1700" dirty="0"/>
                        <a:t>2.8 (Fr)</a:t>
                      </a:r>
                    </a:p>
                  </a:txBody>
                  <a:tcPr marL="8930" marR="8930" marT="8930" marB="8930" anchor="ctr" horzOverflow="overflow">
                    <a:lnL w="38100">
                      <a:solidFill>
                        <a:srgbClr val="FFFFFF"/>
                      </a:solidFill>
                      <a:miter lim="400000"/>
                    </a:lnL>
                    <a:lnR w="12700">
                      <a:solidFill>
                        <a:srgbClr val="FFFFFF"/>
                      </a:solidFill>
                      <a:miter lim="400000"/>
                    </a:lnR>
                    <a:lnT w="127000">
                      <a:solidFill>
                        <a:srgbClr val="D9F1E7"/>
                      </a:solidFill>
                      <a:miter lim="400000"/>
                    </a:lnT>
                    <a:lnB w="127000">
                      <a:solidFill>
                        <a:srgbClr val="E1F4EB"/>
                      </a:solidFill>
                      <a:miter lim="400000"/>
                    </a:lnB>
                    <a:solidFill>
                      <a:srgbClr val="CBECDE"/>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Les procédures peuvent influencer les conclusions</a:t>
                      </a:r>
                    </a:p>
                  </a:txBody>
                  <a:tcPr marL="8930" marR="8930" marT="8930" marB="8930" anchor="ctr" horzOverflow="overflow">
                    <a:lnL w="12700">
                      <a:solidFill>
                        <a:srgbClr val="FFFFFF"/>
                      </a:solidFill>
                      <a:miter lim="400000"/>
                    </a:lnL>
                    <a:lnR w="38100">
                      <a:solidFill>
                        <a:srgbClr val="FFFFFF"/>
                      </a:solidFill>
                      <a:miter lim="400000"/>
                    </a:lnR>
                    <a:lnT w="127000">
                      <a:solidFill>
                        <a:srgbClr val="E0F4EA"/>
                      </a:solidFill>
                      <a:miter lim="400000"/>
                    </a:lnT>
                    <a:lnB w="127000">
                      <a:solidFill>
                        <a:srgbClr val="D8F1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40.5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53.2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127000">
                      <a:solidFill>
                        <a:srgbClr val="D9F2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33.2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27.5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127000">
                      <a:solidFill>
                        <a:srgbClr val="D8F2E7"/>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dirty="0"/>
                        <a:t>16.5 (Int) </a:t>
                      </a:r>
                      <a:endParaRPr sz="1700" dirty="0">
                        <a:latin typeface="Times"/>
                        <a:ea typeface="Times"/>
                        <a:cs typeface="Times"/>
                        <a:sym typeface="Times"/>
                      </a:endParaRPr>
                    </a:p>
                    <a:p>
                      <a:pPr defTabSz="457200">
                        <a:lnSpc>
                          <a:spcPct val="90000"/>
                        </a:lnSpc>
                        <a:defRPr sz="2366" b="1">
                          <a:latin typeface="Times"/>
                          <a:ea typeface="Times"/>
                          <a:cs typeface="Times"/>
                          <a:sym typeface="Times"/>
                        </a:defRPr>
                      </a:pPr>
                      <a:r>
                        <a:rPr sz="1700" dirty="0"/>
                        <a:t>2.8 (Fr)</a:t>
                      </a:r>
                    </a:p>
                  </a:txBody>
                  <a:tcPr marL="8930" marR="8930" marT="8930" marB="8930" anchor="ctr" horzOverflow="overflow">
                    <a:lnL w="38100">
                      <a:solidFill>
                        <a:srgbClr val="FFFFFF"/>
                      </a:solidFill>
                      <a:miter lim="400000"/>
                    </a:lnL>
                    <a:lnR w="12700">
                      <a:solidFill>
                        <a:srgbClr val="FFFFFF"/>
                      </a:solidFill>
                      <a:miter lim="400000"/>
                    </a:lnR>
                    <a:lnT w="127000">
                      <a:solidFill>
                        <a:srgbClr val="E1F4EB"/>
                      </a:solidFill>
                      <a:miter lim="400000"/>
                    </a:lnT>
                    <a:lnB w="127000">
                      <a:solidFill>
                        <a:srgbClr val="D9F1E7"/>
                      </a:solidFill>
                      <a:miter lim="400000"/>
                    </a:lnB>
                    <a:solidFill>
                      <a:srgbClr val="E7F6EF"/>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Les conclusions de la recherche doivent être cohé- rentes avec les données collectées</a:t>
                      </a:r>
                    </a:p>
                  </a:txBody>
                  <a:tcPr marL="8930" marR="8930" marT="8930" marB="8930" anchor="ctr" horzOverflow="overflow">
                    <a:lnL w="12700">
                      <a:solidFill>
                        <a:srgbClr val="FFFFFF"/>
                      </a:solidFill>
                      <a:miter lim="400000"/>
                    </a:lnL>
                    <a:lnR w="38100">
                      <a:solidFill>
                        <a:srgbClr val="FFFFFF"/>
                      </a:solidFill>
                      <a:miter lim="400000"/>
                    </a:lnR>
                    <a:lnT w="127000">
                      <a:solidFill>
                        <a:srgbClr val="D8F1E6"/>
                      </a:solidFill>
                      <a:miter lim="400000"/>
                    </a:lnT>
                    <a:lnB w="127000">
                      <a:solidFill>
                        <a:srgbClr val="E0F4EA"/>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40.5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47.7 (Fr)</a:t>
                      </a:r>
                    </a:p>
                  </a:txBody>
                  <a:tcPr marL="8930" marR="8930" marT="8930" marB="8930" anchor="ctr" horzOverflow="overflow">
                    <a:lnL w="38100">
                      <a:solidFill>
                        <a:srgbClr val="FFFFFF"/>
                      </a:solidFill>
                      <a:miter lim="400000"/>
                    </a:lnL>
                    <a:lnR w="38100">
                      <a:solidFill>
                        <a:srgbClr val="FFFFFF"/>
                      </a:solidFill>
                      <a:miter lim="400000"/>
                    </a:lnR>
                    <a:lnT w="127000">
                      <a:solidFill>
                        <a:srgbClr val="D9F2E6"/>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20.1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22.9 (Fr)</a:t>
                      </a:r>
                    </a:p>
                  </a:txBody>
                  <a:tcPr marL="8930" marR="8930" marT="8930" marB="8930" anchor="ctr" horzOverflow="overflow">
                    <a:lnL w="38100">
                      <a:solidFill>
                        <a:srgbClr val="FFFFFF"/>
                      </a:solidFill>
                      <a:miter lim="400000"/>
                    </a:lnL>
                    <a:lnR w="38100">
                      <a:solidFill>
                        <a:srgbClr val="FFFFFF"/>
                      </a:solidFill>
                      <a:miter lim="400000"/>
                    </a:lnR>
                    <a:lnT w="127000">
                      <a:solidFill>
                        <a:srgbClr val="D8F2E7"/>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dirty="0"/>
                        <a:t>33.4 (Int) </a:t>
                      </a:r>
                      <a:endParaRPr sz="1700" dirty="0">
                        <a:latin typeface="Times"/>
                        <a:ea typeface="Times"/>
                        <a:cs typeface="Times"/>
                        <a:sym typeface="Times"/>
                      </a:endParaRPr>
                    </a:p>
                    <a:p>
                      <a:pPr defTabSz="457200">
                        <a:lnSpc>
                          <a:spcPct val="90000"/>
                        </a:lnSpc>
                        <a:defRPr sz="2366" b="1">
                          <a:latin typeface="Times"/>
                          <a:ea typeface="Times"/>
                          <a:cs typeface="Times"/>
                          <a:sym typeface="Times"/>
                        </a:defRPr>
                      </a:pPr>
                      <a:r>
                        <a:rPr sz="1700" dirty="0"/>
                        <a:t>16.5 (Fr)</a:t>
                      </a:r>
                    </a:p>
                  </a:txBody>
                  <a:tcPr marL="8930" marR="8930" marT="8930" marB="8930" anchor="ctr" horzOverflow="overflow">
                    <a:lnL w="38100">
                      <a:solidFill>
                        <a:srgbClr val="FFFFFF"/>
                      </a:solidFill>
                      <a:miter lim="400000"/>
                    </a:lnL>
                    <a:lnR w="12700">
                      <a:solidFill>
                        <a:srgbClr val="FFFFFF"/>
                      </a:solidFill>
                      <a:miter lim="400000"/>
                    </a:lnR>
                    <a:lnT w="127000">
                      <a:solidFill>
                        <a:srgbClr val="D9F1E7"/>
                      </a:solidFill>
                      <a:miter lim="400000"/>
                    </a:lnT>
                    <a:lnB w="127000">
                      <a:solidFill>
                        <a:srgbClr val="E1F4EB"/>
                      </a:solidFill>
                      <a:miter lim="400000"/>
                    </a:lnB>
                    <a:solidFill>
                      <a:srgbClr val="CBECDE"/>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Les procédures mises en place pour l’investigation sont en lien avec la question posée</a:t>
                      </a:r>
                    </a:p>
                  </a:txBody>
                  <a:tcPr marL="8930" marR="8930" marT="8930" marB="8930" anchor="ctr" horzOverflow="overflow">
                    <a:lnL w="12700">
                      <a:solidFill>
                        <a:srgbClr val="FFFFFF"/>
                      </a:solidFill>
                      <a:miter lim="400000"/>
                    </a:lnL>
                    <a:lnR w="38100">
                      <a:solidFill>
                        <a:srgbClr val="FFFFFF"/>
                      </a:solidFill>
                      <a:miter lim="400000"/>
                    </a:lnR>
                    <a:lnT w="127000">
                      <a:solidFill>
                        <a:srgbClr val="E0F4EA"/>
                      </a:solidFill>
                      <a:miter lim="400000"/>
                    </a:lnT>
                    <a:lnB w="127000">
                      <a:solidFill>
                        <a:srgbClr val="D8F1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44.9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23.9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127000">
                      <a:solidFill>
                        <a:srgbClr val="D9F2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19.9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54.1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127000">
                      <a:solidFill>
                        <a:srgbClr val="D8F2E7"/>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27.7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7.3 (Fr)</a:t>
                      </a:r>
                    </a:p>
                  </a:txBody>
                  <a:tcPr marL="8930" marR="8930" marT="8930" marB="8930" anchor="ctr" horzOverflow="overflow">
                    <a:lnL w="38100">
                      <a:solidFill>
                        <a:srgbClr val="FFFFFF"/>
                      </a:solidFill>
                      <a:miter lim="400000"/>
                    </a:lnL>
                    <a:lnR w="12700">
                      <a:solidFill>
                        <a:srgbClr val="FFFFFF"/>
                      </a:solidFill>
                      <a:miter lim="400000"/>
                    </a:lnR>
                    <a:lnT w="127000">
                      <a:solidFill>
                        <a:srgbClr val="E1F4EB"/>
                      </a:solidFill>
                      <a:miter lim="400000"/>
                    </a:lnT>
                    <a:lnB w="127000">
                      <a:solidFill>
                        <a:srgbClr val="D9F1E7"/>
                      </a:solidFill>
                      <a:miter lim="400000"/>
                    </a:lnB>
                    <a:solidFill>
                      <a:srgbClr val="E7F6EF"/>
                    </a:solidFill>
                  </a:tcPr>
                </a:tc>
              </a:tr>
              <a:tr h="821531">
                <a:tc>
                  <a:txBody>
                    <a:bodyPr/>
                    <a:lstStyle/>
                    <a:p>
                      <a:pPr defTabSz="457200">
                        <a:lnSpc>
                          <a:spcPct val="90000"/>
                        </a:lnSpc>
                        <a:spcBef>
                          <a:spcPts val="1200"/>
                        </a:spcBef>
                        <a:defRPr sz="1800"/>
                      </a:pPr>
                      <a:r>
                        <a:rPr sz="1500">
                          <a:latin typeface="Times New Roman"/>
                          <a:ea typeface="Times New Roman"/>
                          <a:cs typeface="Times New Roman"/>
                          <a:sym typeface="Times New Roman"/>
                        </a:rPr>
                        <a:t>Les données scientifiques diffèrent des conclusions</a:t>
                      </a:r>
                    </a:p>
                  </a:txBody>
                  <a:tcPr marL="8930" marR="8930" marT="8930" marB="8930" anchor="ctr" horzOverflow="overflow">
                    <a:lnL w="12700">
                      <a:solidFill>
                        <a:srgbClr val="FFFFFF"/>
                      </a:solidFill>
                      <a:miter lim="400000"/>
                    </a:lnL>
                    <a:lnR w="38100">
                      <a:solidFill>
                        <a:srgbClr val="FFFFFF"/>
                      </a:solidFill>
                      <a:miter lim="400000"/>
                    </a:lnR>
                    <a:lnT w="127000">
                      <a:solidFill>
                        <a:srgbClr val="D8F1E6"/>
                      </a:solidFill>
                      <a:miter lim="400000"/>
                    </a:lnT>
                    <a:lnB w="127000">
                      <a:solidFill>
                        <a:srgbClr val="E0F4EA"/>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49.0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42.2 (Fr)</a:t>
                      </a:r>
                    </a:p>
                  </a:txBody>
                  <a:tcPr marL="8930" marR="8930" marT="8930" marB="8930" anchor="ctr" horzOverflow="overflow">
                    <a:lnL w="38100">
                      <a:solidFill>
                        <a:srgbClr val="FFFFFF"/>
                      </a:solidFill>
                      <a:miter lim="400000"/>
                    </a:lnL>
                    <a:lnR w="38100">
                      <a:solidFill>
                        <a:srgbClr val="FFFFFF"/>
                      </a:solidFill>
                      <a:miter lim="400000"/>
                    </a:lnR>
                    <a:lnT w="127000">
                      <a:solidFill>
                        <a:srgbClr val="D9F2E6"/>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31.9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45.9 (Fr)</a:t>
                      </a:r>
                    </a:p>
                  </a:txBody>
                  <a:tcPr marL="8930" marR="8930" marT="8930" marB="8930" anchor="ctr" horzOverflow="overflow">
                    <a:lnL w="38100">
                      <a:solidFill>
                        <a:srgbClr val="FFFFFF"/>
                      </a:solidFill>
                      <a:miter lim="400000"/>
                    </a:lnL>
                    <a:lnR w="38100">
                      <a:solidFill>
                        <a:srgbClr val="FFFFFF"/>
                      </a:solidFill>
                      <a:miter lim="400000"/>
                    </a:lnR>
                    <a:lnT w="127000">
                      <a:solidFill>
                        <a:srgbClr val="D8F2E7"/>
                      </a:solidFill>
                      <a:miter lim="400000"/>
                    </a:lnT>
                    <a:lnB w="127000">
                      <a:solidFill>
                        <a:srgbClr val="E1F5EC"/>
                      </a:solidFill>
                      <a:miter lim="400000"/>
                    </a:lnB>
                    <a:solidFill>
                      <a:srgbClr val="CBECDE"/>
                    </a:solidFill>
                  </a:tcPr>
                </a:tc>
                <a:tc>
                  <a:txBody>
                    <a:bodyPr/>
                    <a:lstStyle/>
                    <a:p>
                      <a:pPr defTabSz="457200">
                        <a:lnSpc>
                          <a:spcPct val="90000"/>
                        </a:lnSpc>
                        <a:defRPr sz="2366">
                          <a:latin typeface="Times New Roman"/>
                          <a:ea typeface="Times New Roman"/>
                          <a:cs typeface="Times New Roman"/>
                          <a:sym typeface="Times New Roman"/>
                        </a:defRPr>
                      </a:pPr>
                      <a:r>
                        <a:rPr sz="1700"/>
                        <a:t>10.5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5.5 (Fr)</a:t>
                      </a:r>
                    </a:p>
                  </a:txBody>
                  <a:tcPr marL="8930" marR="8930" marT="8930" marB="8930" anchor="ctr" horzOverflow="overflow">
                    <a:lnL w="38100">
                      <a:solidFill>
                        <a:srgbClr val="FFFFFF"/>
                      </a:solidFill>
                      <a:miter lim="400000"/>
                    </a:lnL>
                    <a:lnR w="12700">
                      <a:solidFill>
                        <a:srgbClr val="FFFFFF"/>
                      </a:solidFill>
                      <a:miter lim="400000"/>
                    </a:lnR>
                    <a:lnT w="127000">
                      <a:solidFill>
                        <a:srgbClr val="D9F1E7"/>
                      </a:solidFill>
                      <a:miter lim="400000"/>
                    </a:lnT>
                    <a:lnB w="127000">
                      <a:solidFill>
                        <a:srgbClr val="E1F4EB"/>
                      </a:solidFill>
                      <a:miter lim="400000"/>
                    </a:lnB>
                    <a:solidFill>
                      <a:srgbClr val="CBECDE"/>
                    </a:solidFill>
                  </a:tcPr>
                </a:tc>
              </a:tr>
              <a:tr h="821531">
                <a:tc>
                  <a:txBody>
                    <a:bodyPr/>
                    <a:lstStyle/>
                    <a:p>
                      <a:pPr algn="l" defTabSz="457200">
                        <a:lnSpc>
                          <a:spcPct val="90000"/>
                        </a:lnSpc>
                        <a:spcBef>
                          <a:spcPts val="1200"/>
                        </a:spcBef>
                        <a:defRPr sz="1800"/>
                      </a:pPr>
                      <a:r>
                        <a:rPr sz="1500">
                          <a:latin typeface="Times New Roman"/>
                          <a:ea typeface="Times New Roman"/>
                          <a:cs typeface="Times New Roman"/>
                          <a:sym typeface="Times New Roman"/>
                        </a:rPr>
                        <a:t>Les explications sont générées par la combinaison des données collectées et de ce qui est déjà connu </a:t>
                      </a:r>
                    </a:p>
                  </a:txBody>
                  <a:tcPr marL="8930" marR="8930" marT="8930" marB="8930" anchor="ctr" horzOverflow="overflow">
                    <a:lnL w="12700">
                      <a:solidFill>
                        <a:srgbClr val="FFFFFF"/>
                      </a:solidFill>
                      <a:miter lim="400000"/>
                    </a:lnL>
                    <a:lnR w="38100">
                      <a:solidFill>
                        <a:srgbClr val="FFFFFF"/>
                      </a:solidFill>
                      <a:miter lim="400000"/>
                    </a:lnR>
                    <a:lnT w="127000">
                      <a:solidFill>
                        <a:srgbClr val="E0F4EA"/>
                      </a:solidFill>
                      <a:miter lim="400000"/>
                    </a:lnT>
                    <a:lnB w="127000">
                      <a:solidFill>
                        <a:srgbClr val="D8F1E6"/>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41.3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71.6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76200">
                      <a:solidFill>
                        <a:srgbClr val="EBF8F1"/>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a:t>37.9 (Int) </a:t>
                      </a:r>
                      <a:endParaRPr sz="1700">
                        <a:latin typeface="Times"/>
                        <a:ea typeface="Times"/>
                        <a:cs typeface="Times"/>
                        <a:sym typeface="Times"/>
                      </a:endParaRPr>
                    </a:p>
                    <a:p>
                      <a:pPr defTabSz="457200">
                        <a:lnSpc>
                          <a:spcPct val="90000"/>
                        </a:lnSpc>
                        <a:defRPr sz="2366" b="1">
                          <a:latin typeface="Times"/>
                          <a:ea typeface="Times"/>
                          <a:cs typeface="Times"/>
                          <a:sym typeface="Times"/>
                        </a:defRPr>
                      </a:pPr>
                      <a:r>
                        <a:rPr sz="1700"/>
                        <a:t>8.3 (Fr)</a:t>
                      </a:r>
                    </a:p>
                  </a:txBody>
                  <a:tcPr marL="8930" marR="8930" marT="8930" marB="8930" anchor="ctr" horzOverflow="overflow">
                    <a:lnL w="38100">
                      <a:solidFill>
                        <a:srgbClr val="FFFFFF"/>
                      </a:solidFill>
                      <a:miter lim="400000"/>
                    </a:lnL>
                    <a:lnR w="38100">
                      <a:solidFill>
                        <a:srgbClr val="FFFFFF"/>
                      </a:solidFill>
                      <a:miter lim="400000"/>
                    </a:lnR>
                    <a:lnT w="127000">
                      <a:solidFill>
                        <a:srgbClr val="E1F5EC"/>
                      </a:solidFill>
                      <a:miter lim="400000"/>
                    </a:lnT>
                    <a:lnB w="76200">
                      <a:solidFill>
                        <a:srgbClr val="EBF8F1"/>
                      </a:solidFill>
                      <a:miter lim="400000"/>
                    </a:lnB>
                    <a:solidFill>
                      <a:srgbClr val="E7F6EF"/>
                    </a:solidFill>
                  </a:tcPr>
                </a:tc>
                <a:tc>
                  <a:txBody>
                    <a:bodyPr/>
                    <a:lstStyle/>
                    <a:p>
                      <a:pPr defTabSz="457200">
                        <a:lnSpc>
                          <a:spcPct val="90000"/>
                        </a:lnSpc>
                        <a:defRPr sz="2366">
                          <a:latin typeface="Times New Roman"/>
                          <a:ea typeface="Times New Roman"/>
                          <a:cs typeface="Times New Roman"/>
                          <a:sym typeface="Times New Roman"/>
                        </a:defRPr>
                      </a:pPr>
                      <a:r>
                        <a:rPr sz="1700" dirty="0"/>
                        <a:t>11.0 (Int) </a:t>
                      </a:r>
                      <a:endParaRPr sz="1700" dirty="0">
                        <a:latin typeface="Times"/>
                        <a:ea typeface="Times"/>
                        <a:cs typeface="Times"/>
                        <a:sym typeface="Times"/>
                      </a:endParaRPr>
                    </a:p>
                    <a:p>
                      <a:pPr defTabSz="457200">
                        <a:lnSpc>
                          <a:spcPct val="90000"/>
                        </a:lnSpc>
                        <a:defRPr sz="2366" b="1">
                          <a:latin typeface="Times"/>
                          <a:ea typeface="Times"/>
                          <a:cs typeface="Times"/>
                          <a:sym typeface="Times"/>
                        </a:defRPr>
                      </a:pPr>
                      <a:r>
                        <a:rPr sz="1700" dirty="0"/>
                        <a:t>0.9 (Fr)</a:t>
                      </a:r>
                    </a:p>
                  </a:txBody>
                  <a:tcPr marL="8930" marR="8930" marT="8930" marB="8930" anchor="ctr" horzOverflow="overflow">
                    <a:lnL w="38100">
                      <a:solidFill>
                        <a:srgbClr val="FFFFFF"/>
                      </a:solidFill>
                      <a:miter lim="400000"/>
                    </a:lnL>
                    <a:lnR w="12700">
                      <a:solidFill>
                        <a:srgbClr val="FFFFFF"/>
                      </a:solidFill>
                      <a:miter lim="400000"/>
                    </a:lnR>
                    <a:lnT w="127000">
                      <a:solidFill>
                        <a:srgbClr val="E1F4EB"/>
                      </a:solidFill>
                      <a:miter lim="400000"/>
                    </a:lnT>
                    <a:lnB w="76200">
                      <a:solidFill>
                        <a:srgbClr val="ECF7F2"/>
                      </a:solidFill>
                      <a:miter lim="400000"/>
                    </a:lnB>
                    <a:solidFill>
                      <a:srgbClr val="E7F6EF"/>
                    </a:solidFill>
                  </a:tcPr>
                </a:tc>
              </a:tr>
            </a:tbl>
          </a:graphicData>
        </a:graphic>
      </p:graphicFrame>
      <p:sp>
        <p:nvSpPr>
          <p:cNvPr id="148" name="Ovale"/>
          <p:cNvSpPr/>
          <p:nvPr/>
        </p:nvSpPr>
        <p:spPr>
          <a:xfrm>
            <a:off x="6953250" y="1797463"/>
            <a:ext cx="1415728" cy="4917662"/>
          </a:xfrm>
          <a:prstGeom prst="ellipse">
            <a:avLst/>
          </a:prstGeom>
          <a:ln w="50800">
            <a:solidFill>
              <a:srgbClr val="189B1A"/>
            </a:solidFill>
            <a:miter lim="400000"/>
          </a:ln>
        </p:spPr>
        <p:txBody>
          <a:bodyPr lIns="35717" tIns="35717" rIns="35717" bIns="35717" anchor="ctr"/>
          <a:lstStyle/>
          <a:p>
            <a:pPr>
              <a:defRPr sz="2200" b="0">
                <a:solidFill>
                  <a:srgbClr val="FFFFFF"/>
                </a:solidFill>
                <a:latin typeface="+mn-lt"/>
                <a:ea typeface="+mn-ea"/>
                <a:cs typeface="+mn-cs"/>
                <a:sym typeface="Helvetica Neue Medium"/>
              </a:defRPr>
            </a:pPr>
            <a:endParaRPr/>
          </a:p>
        </p:txBody>
      </p:sp>
      <p:sp>
        <p:nvSpPr>
          <p:cNvPr id="149" name="Résultats compréhension méthode scientifique, élèves de sixième, enquête VASI (Lederman et al., 18 pays participants, 2634 élèves)"/>
          <p:cNvSpPr txBox="1">
            <a:spLocks noGrp="1"/>
          </p:cNvSpPr>
          <p:nvPr>
            <p:ph type="title"/>
          </p:nvPr>
        </p:nvSpPr>
        <p:spPr>
          <a:xfrm>
            <a:off x="53245" y="-16461"/>
            <a:ext cx="8945490" cy="980247"/>
          </a:xfrm>
          <a:prstGeom prst="rect">
            <a:avLst/>
          </a:prstGeom>
        </p:spPr>
        <p:txBody>
          <a:bodyPr>
            <a:noAutofit/>
          </a:bodyPr>
          <a:lstStyle>
            <a:lvl1pPr defTabSz="233679">
              <a:defRPr sz="3200"/>
            </a:lvl1pPr>
          </a:lstStyle>
          <a:p>
            <a:r>
              <a:rPr sz="2500" dirty="0">
                <a:latin typeface="Times Roman"/>
                <a:cs typeface="Times Roman"/>
              </a:rPr>
              <a:t>Résultats compréhension méthode scientifique, élèves de sixième, enquête VASI (Lederman et al., 18 pays participants, 2634 élèves) </a:t>
            </a:r>
          </a:p>
        </p:txBody>
      </p:sp>
    </p:spTree>
    <p:extLst>
      <p:ext uri="{BB962C8B-B14F-4D97-AF65-F5344CB8AC3E}">
        <p14:creationId xmlns:p14="http://schemas.microsoft.com/office/powerpoint/2010/main" val="29038301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Un tableau préoccupant »</a:t>
            </a:r>
            <a:endParaRPr lang="fr-FR" dirty="0"/>
          </a:p>
        </p:txBody>
      </p:sp>
      <p:sp>
        <p:nvSpPr>
          <p:cNvPr id="3" name="Espace réservé du contenu 2"/>
          <p:cNvSpPr>
            <a:spLocks noGrp="1"/>
          </p:cNvSpPr>
          <p:nvPr>
            <p:ph idx="1"/>
          </p:nvPr>
        </p:nvSpPr>
        <p:spPr>
          <a:xfrm>
            <a:off x="457199" y="1600200"/>
            <a:ext cx="8385175" cy="3971925"/>
          </a:xfrm>
        </p:spPr>
        <p:txBody>
          <a:bodyPr>
            <a:normAutofit fontScale="77500" lnSpcReduction="20000"/>
          </a:bodyPr>
          <a:lstStyle/>
          <a:p>
            <a:pPr marL="0" indent="0">
              <a:buNone/>
            </a:pPr>
            <a:r>
              <a:rPr lang="fr-FR" dirty="0"/>
              <a:t>Dans le premier </a:t>
            </a:r>
            <a:r>
              <a:rPr lang="fr-FR" dirty="0" err="1"/>
              <a:t>degre</a:t>
            </a:r>
            <a:r>
              <a:rPr lang="fr-FR" dirty="0"/>
              <a:t>́, la formation à la </a:t>
            </a:r>
            <a:r>
              <a:rPr lang="fr-FR" dirty="0" err="1"/>
              <a:t>démarche</a:t>
            </a:r>
            <a:r>
              <a:rPr lang="fr-FR" dirty="0"/>
              <a:t> scientifique s’effectue dans le cadre des enseignements « questionner le monde » au cycle 2 et de sciences et de technologie au cycle 3, dont les </a:t>
            </a:r>
            <a:r>
              <a:rPr lang="fr-FR" dirty="0" err="1"/>
              <a:t>difficultés</a:t>
            </a:r>
            <a:r>
              <a:rPr lang="fr-FR" dirty="0"/>
              <a:t> de mise en œuvre sont </a:t>
            </a:r>
            <a:r>
              <a:rPr lang="fr-FR" dirty="0" err="1"/>
              <a:t>très</a:t>
            </a:r>
            <a:r>
              <a:rPr lang="fr-FR" dirty="0"/>
              <a:t> </a:t>
            </a:r>
            <a:r>
              <a:rPr lang="fr-FR" dirty="0" err="1"/>
              <a:t>documentées</a:t>
            </a:r>
            <a:r>
              <a:rPr lang="fr-FR" dirty="0"/>
              <a:t>. Plusieurs </a:t>
            </a:r>
            <a:r>
              <a:rPr lang="fr-FR" dirty="0" err="1"/>
              <a:t>enquêtes</a:t>
            </a:r>
            <a:r>
              <a:rPr lang="fr-FR" dirty="0"/>
              <a:t>, nationale (</a:t>
            </a:r>
            <a:r>
              <a:rPr lang="fr-FR" dirty="0" smtClean="0"/>
              <a:t>CEDRE) </a:t>
            </a:r>
            <a:r>
              <a:rPr lang="fr-FR" dirty="0"/>
              <a:t>ou internationale (TIMSS </a:t>
            </a:r>
            <a:r>
              <a:rPr lang="fr-FR" dirty="0" smtClean="0"/>
              <a:t>)</a:t>
            </a:r>
            <a:r>
              <a:rPr lang="fr-FR" dirty="0"/>
              <a:t>, et de nombreux rapports, dont celui de l’</a:t>
            </a:r>
            <a:r>
              <a:rPr lang="fr-FR" dirty="0" err="1"/>
              <a:t>Académie</a:t>
            </a:r>
            <a:r>
              <a:rPr lang="fr-FR" dirty="0"/>
              <a:t> des sciences et de l’</a:t>
            </a:r>
            <a:r>
              <a:rPr lang="fr-FR" dirty="0" err="1"/>
              <a:t>Académie</a:t>
            </a:r>
            <a:r>
              <a:rPr lang="fr-FR" dirty="0"/>
              <a:t> des technologies sur la pratique et la formation en sciences et technologie des professeurs de l’</a:t>
            </a:r>
            <a:r>
              <a:rPr lang="fr-FR" dirty="0" err="1"/>
              <a:t>école</a:t>
            </a:r>
            <a:r>
              <a:rPr lang="fr-FR" dirty="0"/>
              <a:t> </a:t>
            </a:r>
            <a:r>
              <a:rPr lang="fr-FR" dirty="0" smtClean="0"/>
              <a:t>primaire, </a:t>
            </a:r>
            <a:r>
              <a:rPr lang="fr-FR" dirty="0"/>
              <a:t>ainsi que ceux de l’IGÉSR sur l’</a:t>
            </a:r>
            <a:r>
              <a:rPr lang="fr-FR" dirty="0" err="1"/>
              <a:t>état</a:t>
            </a:r>
            <a:r>
              <a:rPr lang="fr-FR" dirty="0"/>
              <a:t> de la discipline physique-</a:t>
            </a:r>
            <a:r>
              <a:rPr lang="fr-FR" dirty="0" smtClean="0"/>
              <a:t>chimie </a:t>
            </a:r>
            <a:r>
              <a:rPr lang="fr-FR" dirty="0"/>
              <a:t>et sur l’enseignement en cours </a:t>
            </a:r>
            <a:r>
              <a:rPr lang="fr-FR" dirty="0" smtClean="0"/>
              <a:t>moyen </a:t>
            </a:r>
            <a:r>
              <a:rPr lang="fr-FR" dirty="0"/>
              <a:t>dressent </a:t>
            </a:r>
            <a:r>
              <a:rPr lang="fr-FR" dirty="0">
                <a:solidFill>
                  <a:srgbClr val="FF6600"/>
                </a:solidFill>
              </a:rPr>
              <a:t>un tableau </a:t>
            </a:r>
            <a:r>
              <a:rPr lang="fr-FR" dirty="0" err="1">
                <a:solidFill>
                  <a:srgbClr val="FF6600"/>
                </a:solidFill>
              </a:rPr>
              <a:t>préoccupant</a:t>
            </a:r>
            <a:r>
              <a:rPr lang="fr-FR" dirty="0">
                <a:solidFill>
                  <a:srgbClr val="FF6600"/>
                </a:solidFill>
              </a:rPr>
              <a:t> de l’enseignement des sciences et technologie à l’</a:t>
            </a:r>
            <a:r>
              <a:rPr lang="fr-FR" dirty="0" err="1">
                <a:solidFill>
                  <a:srgbClr val="FF6600"/>
                </a:solidFill>
              </a:rPr>
              <a:t>école</a:t>
            </a:r>
            <a:r>
              <a:rPr lang="fr-FR" dirty="0">
                <a:solidFill>
                  <a:srgbClr val="FF6600"/>
                </a:solidFill>
              </a:rPr>
              <a:t> primaire</a:t>
            </a:r>
            <a:r>
              <a:rPr lang="fr-FR" dirty="0"/>
              <a:t>. </a:t>
            </a:r>
            <a:endParaRPr lang="fr-FR" dirty="0" smtClean="0"/>
          </a:p>
          <a:p>
            <a:endParaRPr lang="fr-FR" dirty="0"/>
          </a:p>
        </p:txBody>
      </p:sp>
      <p:sp>
        <p:nvSpPr>
          <p:cNvPr id="4" name="ZoneTexte 3"/>
          <p:cNvSpPr txBox="1"/>
          <p:nvPr/>
        </p:nvSpPr>
        <p:spPr>
          <a:xfrm>
            <a:off x="3524250" y="6238875"/>
            <a:ext cx="4434628" cy="400110"/>
          </a:xfrm>
          <a:prstGeom prst="rect">
            <a:avLst/>
          </a:prstGeom>
          <a:noFill/>
        </p:spPr>
        <p:txBody>
          <a:bodyPr wrap="none" rtlCol="0">
            <a:spAutoFit/>
          </a:bodyPr>
          <a:lstStyle/>
          <a:p>
            <a:r>
              <a:rPr lang="fr-FR" sz="2000" dirty="0" smtClean="0"/>
              <a:t>Rapport IGSER, n° 21-22 099A,  mai 2023</a:t>
            </a:r>
            <a:endParaRPr lang="fr-FR" sz="2000" dirty="0"/>
          </a:p>
        </p:txBody>
      </p:sp>
    </p:spTree>
    <p:extLst>
      <p:ext uri="{BB962C8B-B14F-4D97-AF65-F5344CB8AC3E}">
        <p14:creationId xmlns:p14="http://schemas.microsoft.com/office/powerpoint/2010/main" val="3712792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2369" y="1187450"/>
            <a:ext cx="8229600" cy="4525963"/>
          </a:xfrm>
        </p:spPr>
        <p:txBody>
          <a:bodyPr>
            <a:normAutofit/>
          </a:bodyPr>
          <a:lstStyle/>
          <a:p>
            <a:r>
              <a:rPr lang="fr-FR" b="1" dirty="0"/>
              <a:t>Le temps consacré aux sciences à l’</a:t>
            </a:r>
            <a:r>
              <a:rPr lang="fr-FR" b="1" dirty="0" err="1"/>
              <a:t>école</a:t>
            </a:r>
            <a:r>
              <a:rPr lang="fr-FR" b="1" dirty="0"/>
              <a:t> </a:t>
            </a:r>
            <a:r>
              <a:rPr lang="fr-FR" b="1" dirty="0" err="1" smtClean="0"/>
              <a:t>élémentaire</a:t>
            </a:r>
            <a:r>
              <a:rPr lang="fr-FR" b="1" dirty="0" smtClean="0"/>
              <a:t> </a:t>
            </a:r>
            <a:r>
              <a:rPr lang="fr-FR" b="1" dirty="0"/>
              <a:t>est insuffisant </a:t>
            </a:r>
            <a:endParaRPr lang="fr-FR" b="1" dirty="0" smtClean="0"/>
          </a:p>
          <a:p>
            <a:r>
              <a:rPr lang="fr-FR" b="1" dirty="0"/>
              <a:t>Les programmes ne sont pas </a:t>
            </a:r>
            <a:r>
              <a:rPr lang="fr-FR" b="1" dirty="0" err="1"/>
              <a:t>traités</a:t>
            </a:r>
            <a:r>
              <a:rPr lang="fr-FR" b="1" dirty="0"/>
              <a:t> dans leur ensemble et les </a:t>
            </a:r>
            <a:r>
              <a:rPr lang="fr-FR" b="1" dirty="0" err="1"/>
              <a:t>activités</a:t>
            </a:r>
            <a:r>
              <a:rPr lang="fr-FR" b="1" dirty="0"/>
              <a:t> </a:t>
            </a:r>
            <a:r>
              <a:rPr lang="fr-FR" b="1" dirty="0" err="1"/>
              <a:t>expérimentales</a:t>
            </a:r>
            <a:r>
              <a:rPr lang="fr-FR" b="1" dirty="0"/>
              <a:t> sont rarement mises en place </a:t>
            </a:r>
            <a:endParaRPr lang="fr-FR" dirty="0" smtClean="0"/>
          </a:p>
          <a:p>
            <a:r>
              <a:rPr lang="fr-FR" b="1" dirty="0"/>
              <a:t>Les enseignants manifestent une grande </a:t>
            </a:r>
            <a:r>
              <a:rPr lang="fr-FR" b="1" dirty="0" err="1"/>
              <a:t>fragilite</a:t>
            </a:r>
            <a:r>
              <a:rPr lang="fr-FR" b="1" dirty="0"/>
              <a:t>́ didactique dans le domaine scientifique </a:t>
            </a:r>
            <a:endParaRPr lang="fr-FR" dirty="0" smtClean="0"/>
          </a:p>
          <a:p>
            <a:endParaRPr lang="fr-FR" dirty="0" smtClean="0"/>
          </a:p>
          <a:p>
            <a:endParaRPr lang="fr-FR" dirty="0"/>
          </a:p>
        </p:txBody>
      </p:sp>
      <p:sp>
        <p:nvSpPr>
          <p:cNvPr id="4" name="Rectangle 3"/>
          <p:cNvSpPr/>
          <p:nvPr/>
        </p:nvSpPr>
        <p:spPr>
          <a:xfrm>
            <a:off x="4677169" y="6324084"/>
            <a:ext cx="4009631" cy="369332"/>
          </a:xfrm>
          <a:prstGeom prst="rect">
            <a:avLst/>
          </a:prstGeom>
        </p:spPr>
        <p:txBody>
          <a:bodyPr wrap="none">
            <a:spAutoFit/>
          </a:bodyPr>
          <a:lstStyle/>
          <a:p>
            <a:r>
              <a:rPr lang="fr-FR" dirty="0" smtClean="0"/>
              <a:t>Rapport IGSER, n° 21-22 099A,  mai 2023</a:t>
            </a:r>
            <a:endParaRPr lang="fr-FR" dirty="0"/>
          </a:p>
        </p:txBody>
      </p:sp>
    </p:spTree>
    <p:extLst>
      <p:ext uri="{BB962C8B-B14F-4D97-AF65-F5344CB8AC3E}">
        <p14:creationId xmlns:p14="http://schemas.microsoft.com/office/powerpoint/2010/main" val="6426590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71575"/>
            <a:ext cx="8229600" cy="4525963"/>
          </a:xfrm>
        </p:spPr>
        <p:txBody>
          <a:bodyPr>
            <a:normAutofit fontScale="92500" lnSpcReduction="10000"/>
          </a:bodyPr>
          <a:lstStyle/>
          <a:p>
            <a:pPr marL="0" indent="0">
              <a:buNone/>
            </a:pPr>
            <a:r>
              <a:rPr lang="fr-FR" dirty="0"/>
              <a:t>Dans les questionnaires </a:t>
            </a:r>
            <a:r>
              <a:rPr lang="fr-FR" dirty="0" err="1"/>
              <a:t>adressés</a:t>
            </a:r>
            <a:r>
              <a:rPr lang="fr-FR" dirty="0"/>
              <a:t> aux professeurs dans le cadre de l’</a:t>
            </a:r>
            <a:r>
              <a:rPr lang="fr-FR" dirty="0" err="1"/>
              <a:t>enquête</a:t>
            </a:r>
            <a:r>
              <a:rPr lang="fr-FR" dirty="0"/>
              <a:t> </a:t>
            </a:r>
            <a:r>
              <a:rPr lang="fr-FR" dirty="0" smtClean="0"/>
              <a:t>TIMSS </a:t>
            </a:r>
            <a:r>
              <a:rPr lang="fr-FR" dirty="0"/>
              <a:t>en </a:t>
            </a:r>
            <a:r>
              <a:rPr lang="fr-FR" dirty="0" smtClean="0"/>
              <a:t>2019, </a:t>
            </a:r>
            <a:r>
              <a:rPr lang="fr-FR" dirty="0"/>
              <a:t>les enseignants </a:t>
            </a:r>
            <a:r>
              <a:rPr lang="fr-FR" dirty="0" err="1"/>
              <a:t>français</a:t>
            </a:r>
            <a:r>
              <a:rPr lang="fr-FR" dirty="0"/>
              <a:t> </a:t>
            </a:r>
            <a:r>
              <a:rPr lang="fr-FR" dirty="0" err="1"/>
              <a:t>déclarent</a:t>
            </a:r>
            <a:r>
              <a:rPr lang="fr-FR" dirty="0"/>
              <a:t> ne consacrer que 47 heures en CM1 à l’enseignement des sciences, soit </a:t>
            </a:r>
            <a:r>
              <a:rPr lang="fr-FR" dirty="0">
                <a:solidFill>
                  <a:srgbClr val="FF6600"/>
                </a:solidFill>
              </a:rPr>
              <a:t>un </a:t>
            </a:r>
            <a:r>
              <a:rPr lang="fr-FR" dirty="0" err="1">
                <a:solidFill>
                  <a:srgbClr val="FF6600"/>
                </a:solidFill>
              </a:rPr>
              <a:t>déficit</a:t>
            </a:r>
            <a:r>
              <a:rPr lang="fr-FR" dirty="0">
                <a:solidFill>
                  <a:srgbClr val="FF6600"/>
                </a:solidFill>
              </a:rPr>
              <a:t> de 35 % par rapport à l’horaire </a:t>
            </a:r>
            <a:r>
              <a:rPr lang="fr-FR" dirty="0" err="1">
                <a:solidFill>
                  <a:srgbClr val="FF6600"/>
                </a:solidFill>
              </a:rPr>
              <a:t>prévu</a:t>
            </a:r>
            <a:r>
              <a:rPr lang="fr-FR" dirty="0"/>
              <a:t>, en diminution par rapport à </a:t>
            </a:r>
            <a:r>
              <a:rPr lang="fr-FR" dirty="0" smtClean="0"/>
              <a:t>2015 </a:t>
            </a:r>
            <a:r>
              <a:rPr lang="fr-FR" dirty="0"/>
              <a:t>(56 h </a:t>
            </a:r>
            <a:r>
              <a:rPr lang="fr-FR" dirty="0" err="1"/>
              <a:t>déclarées</a:t>
            </a:r>
            <a:r>
              <a:rPr lang="fr-FR" dirty="0"/>
              <a:t>). </a:t>
            </a:r>
            <a:endParaRPr lang="fr-FR" dirty="0" smtClean="0"/>
          </a:p>
          <a:p>
            <a:pPr marL="0" indent="0">
              <a:buNone/>
            </a:pPr>
            <a:r>
              <a:rPr lang="fr-FR" dirty="0" smtClean="0"/>
              <a:t>Dans </a:t>
            </a:r>
            <a:r>
              <a:rPr lang="fr-FR" dirty="0"/>
              <a:t>les autres pays de l’Union </a:t>
            </a:r>
            <a:r>
              <a:rPr lang="fr-FR" dirty="0" err="1"/>
              <a:t>européenne</a:t>
            </a:r>
            <a:r>
              <a:rPr lang="fr-FR" dirty="0"/>
              <a:t> ayant participé à l’</a:t>
            </a:r>
            <a:r>
              <a:rPr lang="fr-FR" dirty="0" err="1"/>
              <a:t>étude</a:t>
            </a:r>
            <a:r>
              <a:rPr lang="fr-FR" dirty="0"/>
              <a:t>, les enseignants </a:t>
            </a:r>
            <a:r>
              <a:rPr lang="fr-FR" dirty="0" err="1"/>
              <a:t>déclarent</a:t>
            </a:r>
            <a:r>
              <a:rPr lang="fr-FR" dirty="0"/>
              <a:t> en moyenne 67 heures d’enseignement annuelles </a:t>
            </a:r>
            <a:r>
              <a:rPr lang="fr-FR" dirty="0" err="1"/>
              <a:t>consacrées</a:t>
            </a:r>
            <a:r>
              <a:rPr lang="fr-FR" dirty="0"/>
              <a:t> aux sciences. </a:t>
            </a:r>
            <a:endParaRPr lang="fr-FR" dirty="0" smtClean="0"/>
          </a:p>
          <a:p>
            <a:endParaRPr lang="fr-FR" dirty="0"/>
          </a:p>
        </p:txBody>
      </p:sp>
    </p:spTree>
    <p:extLst>
      <p:ext uri="{BB962C8B-B14F-4D97-AF65-F5344CB8AC3E}">
        <p14:creationId xmlns:p14="http://schemas.microsoft.com/office/powerpoint/2010/main" val="48658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274638"/>
            <a:ext cx="8969374" cy="852487"/>
          </a:xfrm>
        </p:spPr>
        <p:txBody>
          <a:bodyPr>
            <a:normAutofit/>
          </a:bodyPr>
          <a:lstStyle/>
          <a:p>
            <a:r>
              <a:rPr lang="fr-FR" sz="3200" dirty="0" smtClean="0"/>
              <a:t>Les anciens programmes : une approche implicite</a:t>
            </a:r>
            <a:endParaRPr lang="fr-FR" sz="3200" dirty="0"/>
          </a:p>
        </p:txBody>
      </p:sp>
      <p:sp>
        <p:nvSpPr>
          <p:cNvPr id="3" name="Espace réservé du contenu 2"/>
          <p:cNvSpPr>
            <a:spLocks noGrp="1"/>
          </p:cNvSpPr>
          <p:nvPr>
            <p:ph idx="1"/>
          </p:nvPr>
        </p:nvSpPr>
        <p:spPr>
          <a:xfrm>
            <a:off x="457200" y="1295401"/>
            <a:ext cx="8229600" cy="4594223"/>
          </a:xfrm>
        </p:spPr>
        <p:txBody>
          <a:bodyPr>
            <a:normAutofit fontScale="85000" lnSpcReduction="20000"/>
          </a:bodyPr>
          <a:lstStyle/>
          <a:p>
            <a:pPr marL="0" indent="0">
              <a:buNone/>
            </a:pPr>
            <a:r>
              <a:rPr lang="fr-FR" dirty="0" smtClean="0"/>
              <a:t>« La construction de savoirs et de compétences, par la mise en œuvre de démarches scientifiques et technologiques variées et la découverte de l’histoire des sciences et des technologies, introduit la distinction entre ce qui relève de la science et de la technologie et ce qui relève d’une opinion ou d’une croyance.</a:t>
            </a:r>
          </a:p>
          <a:p>
            <a:pPr marL="0" indent="0">
              <a:buNone/>
            </a:pPr>
            <a:r>
              <a:rPr lang="fr-FR" dirty="0" smtClean="0"/>
              <a:t> La diversité des démarches et des approches (observation, manipulation, expérimentation, simulation, documentation...) développe simultanément la curiosité, la créativité, la rigueur, l’esprit critique, l’habileté manuelle et expérimentale, la mémorisation, la collaboration pour mieux vivre ensemble et le goût d’apprendre. »</a:t>
            </a:r>
            <a:endParaRPr lang="fr-FR" dirty="0"/>
          </a:p>
        </p:txBody>
      </p:sp>
    </p:spTree>
    <p:extLst>
      <p:ext uri="{BB962C8B-B14F-4D97-AF65-F5344CB8AC3E}">
        <p14:creationId xmlns:p14="http://schemas.microsoft.com/office/powerpoint/2010/main" val="40811169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TotalTime>
  <Words>1580</Words>
  <Application>Microsoft Macintosh PowerPoint</Application>
  <PresentationFormat>Présentation à l'écran (4:3)</PresentationFormat>
  <Paragraphs>123</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La démarche scientifique au cycle 3 :  enjeux épistémologiques  des nouveaux programmes de physique 2023 </vt:lpstr>
      <vt:lpstr>Présentation PowerPoint</vt:lpstr>
      <vt:lpstr>Présentation PowerPoint</vt:lpstr>
      <vt:lpstr>Présentation PowerPoint</vt:lpstr>
      <vt:lpstr>Résultats compréhension méthode scientifique, élèves de sixième, enquête VASI (Lederman et al., 18 pays participants, 2634 élèves) </vt:lpstr>
      <vt:lpstr>« Un tableau préoccupant »</vt:lpstr>
      <vt:lpstr>Présentation PowerPoint</vt:lpstr>
      <vt:lpstr>Présentation PowerPoint</vt:lpstr>
      <vt:lpstr>Les anciens programmes : une approche implicite</vt:lpstr>
      <vt:lpstr>Expliciter pour mieux s’approprier  la démarche scientifique</vt:lpstr>
      <vt:lpstr>Une compréhension évolutive de la nature de la science</vt:lpstr>
      <vt:lpstr>Expliciter pour mieux s’approprier  la démarche scientifique</vt:lpstr>
      <vt:lpstr>Des nouveaux programmes explicites</vt:lpstr>
      <vt:lpstr>Des nouveaux programmes explicites</vt:lpstr>
      <vt:lpstr>Des nouveaux programmes explicites</vt:lpstr>
      <vt:lpstr>Des nouveaux programmes explicites</vt:lpstr>
      <vt:lpstr>Des nouveaux programmes explicites</vt:lpstr>
      <vt:lpstr>Des nouveaux programmes explicites</vt:lpstr>
      <vt:lpstr>Des nouveaux programmes explicites</vt:lpstr>
      <vt:lpstr>Expliciter, est-ce suffisant ?</vt:lpstr>
      <vt:lpstr>En guise de conclusion</vt:lpstr>
      <vt:lpstr>Merci pour votre attention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démarche scientifique au cycle 3 : enjeux épistémologiques  des nouveaux programmes de physique 2023 </dc:title>
  <dc:creator>eblanquet</dc:creator>
  <cp:lastModifiedBy>eblanquet</cp:lastModifiedBy>
  <cp:revision>9</cp:revision>
  <dcterms:created xsi:type="dcterms:W3CDTF">2023-07-04T20:51:49Z</dcterms:created>
  <dcterms:modified xsi:type="dcterms:W3CDTF">2023-07-04T22:25:06Z</dcterms:modified>
</cp:coreProperties>
</file>