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8" r:id="rId3"/>
    <p:sldId id="287" r:id="rId4"/>
    <p:sldId id="307" r:id="rId5"/>
    <p:sldId id="306" r:id="rId6"/>
    <p:sldId id="302" r:id="rId7"/>
    <p:sldId id="309" r:id="rId8"/>
    <p:sldId id="303" r:id="rId9"/>
    <p:sldId id="296" r:id="rId10"/>
    <p:sldId id="304" r:id="rId11"/>
    <p:sldId id="298" r:id="rId12"/>
    <p:sldId id="300" r:id="rId13"/>
    <p:sldId id="305" r:id="rId14"/>
    <p:sldId id="301" r:id="rId15"/>
    <p:sldId id="264" r:id="rId1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6600"/>
    <a:srgbClr val="36363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7" autoAdjust="0"/>
  </p:normalViewPr>
  <p:slideViewPr>
    <p:cSldViewPr snapToGrid="0">
      <p:cViewPr varScale="1">
        <p:scale>
          <a:sx n="77" d="100"/>
          <a:sy n="77" d="100"/>
        </p:scale>
        <p:origin x="2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8666-7C85-4D25-8E19-404BD0C1B558}" type="datetimeFigureOut">
              <a:rPr lang="fr-FR" smtClean="0"/>
              <a:t>30/06/2023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B7AC-ECDA-4EAA-8917-772E97FAA12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ED99-8CEC-4C0F-9079-A16667E6659E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6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89F4-DF84-44ED-AF9F-B9E8889B21AE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15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EBD-D80E-4B23-9D5E-50A2841031E7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9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31661"/>
            <a:ext cx="12192000" cy="8263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489351" y="6275553"/>
            <a:ext cx="4085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Congrès SFP – 4/07/23 - Paris</a:t>
            </a:r>
            <a:endParaRPr lang="fr-FR" sz="1600" dirty="0">
              <a:solidFill>
                <a:srgbClr val="CC33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8" y="6067333"/>
            <a:ext cx="2482523" cy="7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811E-2177-4A3B-AC4B-C09A1F8C2B78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35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272C-25AA-4577-B711-D4FF42B806F7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63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58AA-1A57-499A-B3B8-76F130925B4E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25EA-DE5C-4E93-B0B1-E8DDCB5C9C6F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1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90C-533E-430C-A2E1-6EF73BEFFA6D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6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2863-F629-4374-9E2B-09D6C36D8433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C4E4-0E48-42A9-BCBB-DF22A8AE5770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5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39A1-73B6-46F0-B494-617C649E7109}" type="datetime1">
              <a:rPr lang="fr-FR" smtClean="0"/>
              <a:t>30/06/2023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1811-6DF3-4F32-B00F-035C5562FF6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0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image" Target="../media/image34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jpeg"/><Relationship Id="rId15" Type="http://schemas.openxmlformats.org/officeDocument/2006/relationships/image" Target="../media/image45.jpeg"/><Relationship Id="rId10" Type="http://schemas.openxmlformats.org/officeDocument/2006/relationships/image" Target="../media/image4.png"/><Relationship Id="rId19" Type="http://schemas.openxmlformats.org/officeDocument/2006/relationships/image" Target="../media/image49.gif"/><Relationship Id="rId4" Type="http://schemas.openxmlformats.org/officeDocument/2006/relationships/image" Target="../media/image36.jpeg"/><Relationship Id="rId9" Type="http://schemas.openxmlformats.org/officeDocument/2006/relationships/image" Target="../media/image9.png"/><Relationship Id="rId1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946"/>
            <a:ext cx="12192000" cy="1477328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80263" y="4038914"/>
            <a:ext cx="1559684" cy="1543196"/>
          </a:xfrm>
          <a:prstGeom prst="rect">
            <a:avLst/>
          </a:prstGeom>
          <a:solidFill>
            <a:srgbClr val="E55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Rectangle 8"/>
          <p:cNvSpPr/>
          <p:nvPr/>
        </p:nvSpPr>
        <p:spPr bwMode="auto">
          <a:xfrm>
            <a:off x="5924942" y="4047372"/>
            <a:ext cx="581059" cy="1867416"/>
          </a:xfrm>
          <a:custGeom>
            <a:avLst/>
            <a:gdLst>
              <a:gd name="connsiteX0" fmla="*/ 0 w 481856"/>
              <a:gd name="connsiteY0" fmla="*/ 0 h 1278260"/>
              <a:gd name="connsiteX1" fmla="*/ 481856 w 481856"/>
              <a:gd name="connsiteY1" fmla="*/ 0 h 1278260"/>
              <a:gd name="connsiteX2" fmla="*/ 481856 w 481856"/>
              <a:gd name="connsiteY2" fmla="*/ 1278260 h 1278260"/>
              <a:gd name="connsiteX3" fmla="*/ 0 w 481856"/>
              <a:gd name="connsiteY3" fmla="*/ 1278260 h 1278260"/>
              <a:gd name="connsiteX4" fmla="*/ 0 w 481856"/>
              <a:gd name="connsiteY4" fmla="*/ 0 h 1278260"/>
              <a:gd name="connsiteX0" fmla="*/ 0 w 481856"/>
              <a:gd name="connsiteY0" fmla="*/ 0 h 1549723"/>
              <a:gd name="connsiteX1" fmla="*/ 481856 w 481856"/>
              <a:gd name="connsiteY1" fmla="*/ 0 h 1549723"/>
              <a:gd name="connsiteX2" fmla="*/ 477093 w 481856"/>
              <a:gd name="connsiteY2" fmla="*/ 1549723 h 1549723"/>
              <a:gd name="connsiteX3" fmla="*/ 0 w 481856"/>
              <a:gd name="connsiteY3" fmla="*/ 1278260 h 1549723"/>
              <a:gd name="connsiteX4" fmla="*/ 0 w 481856"/>
              <a:gd name="connsiteY4" fmla="*/ 0 h 15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56" h="1549723">
                <a:moveTo>
                  <a:pt x="0" y="0"/>
                </a:moveTo>
                <a:lnTo>
                  <a:pt x="481856" y="0"/>
                </a:lnTo>
                <a:cubicBezTo>
                  <a:pt x="480268" y="516574"/>
                  <a:pt x="478681" y="1033149"/>
                  <a:pt x="477093" y="1549723"/>
                </a:cubicBezTo>
                <a:lnTo>
                  <a:pt x="0" y="1278260"/>
                </a:lnTo>
                <a:lnTo>
                  <a:pt x="0" y="0"/>
                </a:lnTo>
                <a:close/>
              </a:path>
            </a:pathLst>
          </a:custGeom>
          <a:solidFill>
            <a:srgbClr val="DD4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4458640" y="4139001"/>
            <a:ext cx="22740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IUT Lyon 1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Département Chimie</a:t>
            </a:r>
          </a:p>
        </p:txBody>
      </p:sp>
      <p:sp>
        <p:nvSpPr>
          <p:cNvPr id="23" name="Espace réservé du numéro de diapositive 5"/>
          <p:cNvSpPr txBox="1">
            <a:spLocks/>
          </p:cNvSpPr>
          <p:nvPr/>
        </p:nvSpPr>
        <p:spPr>
          <a:xfrm>
            <a:off x="9318462" y="62746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2B3BE24-D3B2-41A6-BB47-F4CDBC6D9F7A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4296" y="128320"/>
            <a:ext cx="11014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algn="ctr">
              <a:spcBef>
                <a:spcPct val="50000"/>
              </a:spcBef>
              <a:defRPr/>
            </a:pPr>
            <a:r>
              <a:rPr lang="fr-FR" sz="3200" dirty="0">
                <a:solidFill>
                  <a:schemeClr val="bg1"/>
                </a:solidFill>
              </a:rPr>
              <a:t>Village des sciences IUT Lyon 1 : impliquer les étudiants dans la vulgarisation des savoirs</a:t>
            </a:r>
            <a:endParaRPr lang="fr-FR" altLang="fr-F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800690" y="3962590"/>
            <a:ext cx="3896828" cy="1923748"/>
            <a:chOff x="6464595" y="3165104"/>
            <a:chExt cx="3367567" cy="1648299"/>
          </a:xfrm>
        </p:grpSpPr>
        <p:pic>
          <p:nvPicPr>
            <p:cNvPr id="24" name="Imag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595" y="3165104"/>
              <a:ext cx="1192649" cy="51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e 3"/>
            <p:cNvGrpSpPr/>
            <p:nvPr/>
          </p:nvGrpSpPr>
          <p:grpSpPr>
            <a:xfrm>
              <a:off x="6496214" y="3218716"/>
              <a:ext cx="3335948" cy="1594687"/>
              <a:chOff x="7913442" y="37257786"/>
              <a:chExt cx="9738478" cy="4899405"/>
            </a:xfrm>
          </p:grpSpPr>
          <p:pic>
            <p:nvPicPr>
              <p:cNvPr id="27" name="Image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1613">
                <a:off x="15906466" y="38847809"/>
                <a:ext cx="1630362" cy="1616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age 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0104" y="39062123"/>
                <a:ext cx="2281239" cy="1076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age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3859" y="40370193"/>
                <a:ext cx="2278061" cy="167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Image 1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4071" y="39005763"/>
                <a:ext cx="3378201" cy="1300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Image 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12841" y="37257786"/>
                <a:ext cx="5467350" cy="155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Image 1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62371" y="40949629"/>
                <a:ext cx="2316163" cy="1092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 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442" y="40653829"/>
                <a:ext cx="3155951" cy="1503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8937235D-19F1-41A9-AD2E-4E0E9B907C45}"/>
              </a:ext>
            </a:extLst>
          </p:cNvPr>
          <p:cNvSpPr txBox="1"/>
          <p:nvPr/>
        </p:nvSpPr>
        <p:spPr>
          <a:xfrm>
            <a:off x="3789738" y="2024797"/>
            <a:ext cx="8013300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Alban </a:t>
            </a:r>
            <a:r>
              <a:rPr lang="en-US" u="sng" dirty="0" smtClean="0"/>
              <a:t>Gassenq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fr-FR" dirty="0" smtClean="0"/>
              <a:t>Stéphane DUMAS</a:t>
            </a:r>
            <a:r>
              <a:rPr lang="en-US" baseline="30000" dirty="0" smtClean="0"/>
              <a:t>1</a:t>
            </a:r>
            <a:r>
              <a:rPr lang="fr-FR" dirty="0" smtClean="0"/>
              <a:t>, </a:t>
            </a:r>
            <a:r>
              <a:rPr lang="fr-FR" dirty="0"/>
              <a:t>Gille </a:t>
            </a:r>
            <a:r>
              <a:rPr lang="fr-FR" dirty="0" smtClean="0"/>
              <a:t>SOLER</a:t>
            </a:r>
            <a:r>
              <a:rPr lang="en-US" baseline="30000" dirty="0" smtClean="0"/>
              <a:t>1</a:t>
            </a:r>
            <a:r>
              <a:rPr lang="fr-FR" dirty="0" smtClean="0"/>
              <a:t>, </a:t>
            </a:r>
            <a:r>
              <a:rPr lang="fr-FR" dirty="0"/>
              <a:t>Cécile </a:t>
            </a:r>
            <a:r>
              <a:rPr lang="fr-FR" dirty="0" smtClean="0"/>
              <a:t>LELUYER</a:t>
            </a:r>
            <a:r>
              <a:rPr lang="en-US" baseline="30000" dirty="0"/>
              <a:t> </a:t>
            </a:r>
            <a:r>
              <a:rPr lang="en-US" baseline="30000" dirty="0" smtClean="0"/>
              <a:t>2</a:t>
            </a:r>
            <a:r>
              <a:rPr lang="fr-FR" dirty="0" smtClean="0"/>
              <a:t>, Pierre MIGNON</a:t>
            </a:r>
            <a:r>
              <a:rPr lang="en-US" baseline="30000" dirty="0"/>
              <a:t>1,2</a:t>
            </a:r>
            <a:r>
              <a:rPr lang="fr-FR" dirty="0" smtClean="0"/>
              <a:t>, Olivier KIM-HAK</a:t>
            </a:r>
            <a:r>
              <a:rPr lang="en-US" baseline="30000" dirty="0" smtClean="0"/>
              <a:t>1</a:t>
            </a:r>
            <a:r>
              <a:rPr lang="fr-FR" dirty="0" smtClean="0"/>
              <a:t>, Florent PERRET</a:t>
            </a:r>
            <a:r>
              <a:rPr lang="en-US" baseline="30000" dirty="0" smtClean="0"/>
              <a:t>1</a:t>
            </a:r>
            <a:r>
              <a:rPr lang="fr-FR" dirty="0" smtClean="0"/>
              <a:t>, Bastien METTRA</a:t>
            </a:r>
            <a:r>
              <a:rPr lang="en-US" baseline="30000" dirty="0" smtClean="0"/>
              <a:t>1</a:t>
            </a:r>
            <a:endParaRPr lang="fr-FR" dirty="0" smtClean="0"/>
          </a:p>
          <a:p>
            <a:pPr algn="ctr"/>
            <a:endParaRPr lang="en-US" u="sng" dirty="0"/>
          </a:p>
          <a:p>
            <a:pPr algn="ctr"/>
            <a:endParaRPr lang="en-US" sz="500" u="sng" dirty="0"/>
          </a:p>
          <a:p>
            <a:pPr algn="ctr"/>
            <a:r>
              <a:rPr lang="fr-FR" sz="1600" i="1" baseline="30000" dirty="0" smtClean="0"/>
              <a:t>1</a:t>
            </a:r>
            <a:r>
              <a:rPr lang="fr-FR" sz="1600" i="1" dirty="0" smtClean="0"/>
              <a:t>IUT Lyon 1 </a:t>
            </a:r>
            <a:r>
              <a:rPr lang="fr-FR" sz="1600" i="1" dirty="0"/>
              <a:t>, D</a:t>
            </a:r>
            <a:r>
              <a:rPr lang="fr-FR" sz="1600" i="1" dirty="0" smtClean="0"/>
              <a:t>épartement de Chimie, Université Lyon 1</a:t>
            </a:r>
          </a:p>
          <a:p>
            <a:pPr algn="ctr"/>
            <a:r>
              <a:rPr lang="fr-FR" sz="1600" i="1" baseline="30000" dirty="0" smtClean="0"/>
              <a:t>2</a:t>
            </a:r>
            <a:r>
              <a:rPr lang="fr-FR" sz="1600" i="1" dirty="0" smtClean="0"/>
              <a:t>Institut </a:t>
            </a:r>
            <a:r>
              <a:rPr lang="fr-FR" sz="1600" i="1" dirty="0"/>
              <a:t>Lumière Matière, UMR</a:t>
            </a:r>
            <a:r>
              <a:rPr lang="fr-FR" sz="1600" dirty="0"/>
              <a:t> 5306, CNRS, </a:t>
            </a:r>
            <a:r>
              <a:rPr lang="fr-FR" sz="1600" i="1" dirty="0"/>
              <a:t>Université Lyon 1</a:t>
            </a:r>
          </a:p>
          <a:p>
            <a:pPr algn="ctr"/>
            <a:endParaRPr lang="fr-FR" sz="1600" i="1" dirty="0"/>
          </a:p>
          <a:p>
            <a:pPr algn="ctr"/>
            <a:endParaRPr lang="fr-FR" sz="1600" i="1" dirty="0" smtClean="0"/>
          </a:p>
          <a:p>
            <a:pPr algn="ctr"/>
            <a:endParaRPr lang="fr-FR" sz="1600" i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" y="1478274"/>
            <a:ext cx="3457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 txBox="1">
            <a:spLocks/>
          </p:cNvSpPr>
          <p:nvPr/>
        </p:nvSpPr>
        <p:spPr>
          <a:xfrm>
            <a:off x="459424" y="-27213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ateliers du village des sciences de l’IUT Lyon 1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à coins arrondis 236"/>
          <p:cNvSpPr>
            <a:spLocks noChangeArrowheads="1"/>
          </p:cNvSpPr>
          <p:nvPr/>
        </p:nvSpPr>
        <p:spPr bwMode="auto">
          <a:xfrm>
            <a:off x="283540" y="732476"/>
            <a:ext cx="11446642" cy="4743918"/>
          </a:xfrm>
          <a:prstGeom prst="roundRect">
            <a:avLst>
              <a:gd name="adj" fmla="val 11468"/>
            </a:avLst>
          </a:prstGeom>
          <a:solidFill>
            <a:srgbClr val="F2F2F2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2877" y="603906"/>
            <a:ext cx="2317406" cy="2077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sz="1200" kern="0" dirty="0" smtClean="0">
                <a:solidFill>
                  <a:srgbClr val="C00000"/>
                </a:solidFill>
              </a:rPr>
              <a:t>Exemples d’ateliers en physique</a:t>
            </a:r>
            <a:endParaRPr lang="fr-FR" altLang="en-US" sz="1200" kern="0" dirty="0">
              <a:solidFill>
                <a:srgbClr val="C00000"/>
              </a:solidFill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543074" y="1038226"/>
            <a:ext cx="24525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b="1" dirty="0" smtClean="0"/>
              <a:t>Un liquide ca mouille</a:t>
            </a:r>
            <a:endParaRPr lang="fr-FR" altLang="fr-FR" sz="1400" b="1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Fluide non newtonien </a:t>
            </a:r>
            <a:endParaRPr lang="fr-FR" altLang="fr-FR" sz="1400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Hydrophobie</a:t>
            </a:r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…</a:t>
            </a:r>
            <a:endParaRPr lang="fr-FR" altLang="fr-FR" sz="1400" dirty="0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4737069" y="1051947"/>
            <a:ext cx="23170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b="1" dirty="0" smtClean="0"/>
              <a:t>Le secret de la lumière</a:t>
            </a:r>
            <a:endParaRPr lang="fr-FR" altLang="fr-FR" sz="1400" b="1" dirty="0"/>
          </a:p>
          <a:p>
            <a:pPr marL="285750" indent="-285750" algn="just">
              <a:buFontTx/>
              <a:buChar char="-"/>
            </a:pPr>
            <a:r>
              <a:rPr lang="fr-FR" altLang="fr-FR" sz="1400" dirty="0" smtClean="0"/>
              <a:t>RVB (message caché)</a:t>
            </a:r>
            <a:endParaRPr lang="fr-FR" altLang="fr-FR" sz="1400" dirty="0"/>
          </a:p>
          <a:p>
            <a:pPr marL="285750" indent="-285750" algn="just">
              <a:buFontTx/>
              <a:buChar char="-"/>
            </a:pPr>
            <a:r>
              <a:rPr lang="fr-FR" altLang="fr-FR" sz="1400" dirty="0" smtClean="0"/>
              <a:t>Polarisation</a:t>
            </a:r>
          </a:p>
          <a:p>
            <a:pPr marL="285750" indent="-285750" algn="just">
              <a:buFontTx/>
              <a:buChar char="-"/>
            </a:pPr>
            <a:r>
              <a:rPr lang="fr-FR" altLang="fr-FR" sz="1400" dirty="0" smtClean="0"/>
              <a:t>Microscope</a:t>
            </a:r>
            <a:endParaRPr lang="fr-FR" altLang="fr-FR" sz="1400" dirty="0"/>
          </a:p>
          <a:p>
            <a:pPr algn="just"/>
            <a:r>
              <a:rPr lang="fr-FR" altLang="fr-FR" sz="1400" dirty="0"/>
              <a:t>-    … </a:t>
            </a:r>
            <a:endParaRPr lang="fr-FR" altLang="fr-FR" sz="1400" baseline="-25000" dirty="0"/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543074" y="2464965"/>
            <a:ext cx="231678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b="1" dirty="0" smtClean="0"/>
              <a:t>Atelier vide</a:t>
            </a:r>
            <a:endParaRPr lang="fr-FR" altLang="fr-FR" sz="1400" b="1" dirty="0"/>
          </a:p>
          <a:p>
            <a:pPr algn="just"/>
            <a:r>
              <a:rPr lang="fr-FR" altLang="fr-FR" sz="1400" dirty="0"/>
              <a:t>-  </a:t>
            </a:r>
            <a:r>
              <a:rPr lang="fr-FR" altLang="fr-FR" sz="1400" dirty="0" smtClean="0"/>
              <a:t>Son dans le vide</a:t>
            </a:r>
            <a:endParaRPr lang="fr-FR" altLang="fr-FR" sz="1400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Ballon sous vide</a:t>
            </a:r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Eau chaude sous vide</a:t>
            </a:r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…</a:t>
            </a:r>
            <a:endParaRPr lang="fr-FR" altLang="fr-FR" sz="1400" dirty="0"/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543074" y="4093849"/>
            <a:ext cx="25797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b="1" dirty="0" smtClean="0"/>
              <a:t>Les œufs</a:t>
            </a:r>
            <a:endParaRPr lang="fr-FR" altLang="fr-FR" sz="1400" b="1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Œufs transparents</a:t>
            </a:r>
            <a:endParaRPr lang="fr-FR" altLang="fr-FR" sz="1400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Œufs et vinaigre</a:t>
            </a:r>
            <a:endParaRPr lang="fr-FR" altLang="fr-FR" sz="1400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…</a:t>
            </a:r>
            <a:endParaRPr lang="fr-FR" alt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742" y="1063378"/>
            <a:ext cx="1300119" cy="109961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62" y="1115345"/>
            <a:ext cx="1733425" cy="79986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19426" y="3893375"/>
            <a:ext cx="884750" cy="139469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956" y="2678214"/>
            <a:ext cx="2127871" cy="90187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742" y="2570719"/>
            <a:ext cx="1253268" cy="1050498"/>
          </a:xfrm>
          <a:prstGeom prst="rect">
            <a:avLst/>
          </a:prstGeom>
        </p:spPr>
      </p:pic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4801366" y="2626439"/>
            <a:ext cx="41670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b="1" dirty="0" smtClean="0"/>
              <a:t>Lumière et faux billets</a:t>
            </a:r>
            <a:endParaRPr lang="fr-FR" altLang="fr-FR" sz="1400" b="1" dirty="0"/>
          </a:p>
          <a:p>
            <a:pPr marL="285750" indent="-285750" algn="just">
              <a:buFontTx/>
              <a:buChar char="-"/>
            </a:pPr>
            <a:r>
              <a:rPr lang="fr-FR" altLang="fr-FR" sz="1400" dirty="0" smtClean="0"/>
              <a:t>Vidéo d’introduction</a:t>
            </a:r>
          </a:p>
          <a:p>
            <a:pPr marL="285750" indent="-285750" algn="just">
              <a:buFontTx/>
              <a:buChar char="-"/>
            </a:pPr>
            <a:r>
              <a:rPr lang="fr-FR" altLang="fr-FR" sz="1400" dirty="0" smtClean="0"/>
              <a:t>Observations </a:t>
            </a:r>
            <a:r>
              <a:rPr lang="fr-FR" altLang="fr-FR" sz="1400" dirty="0"/>
              <a:t>(</a:t>
            </a:r>
            <a:r>
              <a:rPr lang="fr-FR" altLang="fr-FR" sz="1400" dirty="0" smtClean="0"/>
              <a:t>UV, transparences, numéro…)</a:t>
            </a:r>
            <a:endParaRPr lang="fr-FR" altLang="fr-FR" sz="1400" dirty="0"/>
          </a:p>
          <a:p>
            <a:pPr marL="285750" indent="-285750" algn="just">
              <a:buFontTx/>
              <a:buChar char="-"/>
            </a:pPr>
            <a:r>
              <a:rPr lang="fr-FR" altLang="fr-FR" sz="1400" dirty="0" smtClean="0"/>
              <a:t>Création contre les contrefaçons</a:t>
            </a:r>
            <a:endParaRPr lang="fr-FR" altLang="fr-FR" sz="1400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977" y="3993942"/>
            <a:ext cx="1553593" cy="1060136"/>
          </a:xfrm>
          <a:prstGeom prst="rect">
            <a:avLst/>
          </a:prstGeom>
        </p:spPr>
      </p:pic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4895011" y="3986205"/>
            <a:ext cx="34385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b="1" dirty="0" smtClean="0"/>
              <a:t>Magnétisme</a:t>
            </a:r>
            <a:endParaRPr lang="fr-FR" altLang="fr-FR" sz="1400" b="1" dirty="0"/>
          </a:p>
          <a:p>
            <a:pPr algn="just"/>
            <a:r>
              <a:rPr lang="fr-FR" altLang="fr-FR" sz="1400" dirty="0"/>
              <a:t>-  </a:t>
            </a:r>
            <a:r>
              <a:rPr lang="fr-FR" altLang="fr-FR" sz="1400" dirty="0" smtClean="0"/>
              <a:t>Pendule</a:t>
            </a:r>
            <a:endParaRPr lang="fr-FR" altLang="fr-FR" sz="1400" dirty="0"/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Ralentissement aimants</a:t>
            </a:r>
          </a:p>
          <a:p>
            <a:pPr marL="171450" indent="-171450" algn="just">
              <a:buFontTx/>
              <a:buChar char="-"/>
            </a:pPr>
            <a:r>
              <a:rPr lang="fr-FR" altLang="fr-FR" sz="1400" dirty="0" smtClean="0"/>
              <a:t>…</a:t>
            </a:r>
            <a:endParaRPr lang="fr-FR" altLang="fr-FR" sz="1400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4320">
            <a:off x="10007305" y="588453"/>
            <a:ext cx="1914629" cy="902611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04685" y="30964"/>
            <a:ext cx="570275" cy="159614"/>
          </a:xfrm>
          <a:prstGeom prst="chevron">
            <a:avLst>
              <a:gd name="adj" fmla="val 207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5"/>
          <p:cNvSpPr>
            <a:spLocks noChangeArrowheads="1"/>
          </p:cNvSpPr>
          <p:nvPr/>
        </p:nvSpPr>
        <p:spPr bwMode="auto">
          <a:xfrm>
            <a:off x="708978" y="990600"/>
            <a:ext cx="9464560" cy="2243455"/>
          </a:xfrm>
          <a:prstGeom prst="rightArrow">
            <a:avLst>
              <a:gd name="adj1" fmla="val 74463"/>
              <a:gd name="adj2" fmla="val 51573"/>
            </a:avLst>
          </a:prstGeom>
          <a:solidFill>
            <a:srgbClr val="D9D9D9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 sz="800" dirty="0"/>
          </a:p>
          <a:p>
            <a:r>
              <a:rPr lang="fr-FR" altLang="fr-FR" sz="800" dirty="0"/>
              <a:t>										     					</a:t>
            </a:r>
          </a:p>
        </p:txBody>
      </p:sp>
      <p:sp>
        <p:nvSpPr>
          <p:cNvPr id="4" name="Ellipse 16"/>
          <p:cNvSpPr>
            <a:spLocks noChangeArrowheads="1"/>
          </p:cNvSpPr>
          <p:nvPr/>
        </p:nvSpPr>
        <p:spPr bwMode="auto">
          <a:xfrm>
            <a:off x="779098" y="1607002"/>
            <a:ext cx="1127535" cy="1078235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892062" y="2005101"/>
            <a:ext cx="1649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800" dirty="0"/>
              <a:t>Guide des </a:t>
            </a:r>
            <a:r>
              <a:rPr lang="fr-FR" altLang="fr-FR" sz="800" dirty="0" smtClean="0"/>
              <a:t>groupes </a:t>
            </a:r>
            <a:r>
              <a:rPr lang="fr-FR" altLang="fr-FR" sz="800" dirty="0"/>
              <a:t>d’enfant ou support dans un atelier partenaire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800" dirty="0"/>
              <a:t>Rédaction du rapport de 2 pages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35610" y="188799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Implication des étudiants dans le cadre du diplôme de BUT chimie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8417" y="1400204"/>
            <a:ext cx="1510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BUT 1 </a:t>
            </a:r>
          </a:p>
          <a:p>
            <a:pPr algn="ctr"/>
            <a:r>
              <a:rPr lang="fr-FR" altLang="fr-FR" sz="1400" dirty="0">
                <a:solidFill>
                  <a:schemeClr val="accent2">
                    <a:lumMod val="50000"/>
                  </a:schemeClr>
                </a:solidFill>
              </a:rPr>
              <a:t>(1</a:t>
            </a:r>
            <a:r>
              <a:rPr lang="fr-FR" altLang="fr-FR" sz="1400" baseline="30000" dirty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altLang="fr-FR" sz="1400" dirty="0">
                <a:solidFill>
                  <a:schemeClr val="accent2">
                    <a:lumMod val="50000"/>
                  </a:schemeClr>
                </a:solidFill>
              </a:rPr>
              <a:t> semestre)</a:t>
            </a:r>
            <a:endParaRPr lang="fr-F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761175" y="1408965"/>
            <a:ext cx="2786122" cy="1287537"/>
            <a:chOff x="3761175" y="1408965"/>
            <a:chExt cx="2786122" cy="1287537"/>
          </a:xfrm>
        </p:grpSpPr>
        <p:sp>
          <p:nvSpPr>
            <p:cNvPr id="3" name="Ellipse 206"/>
            <p:cNvSpPr>
              <a:spLocks noChangeArrowheads="1"/>
            </p:cNvSpPr>
            <p:nvPr/>
          </p:nvSpPr>
          <p:spPr bwMode="auto">
            <a:xfrm>
              <a:off x="3761175" y="1618893"/>
              <a:ext cx="1058537" cy="1077609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 sz="800"/>
            </a:p>
          </p:txBody>
        </p:sp>
        <p:sp>
          <p:nvSpPr>
            <p:cNvPr id="7" name="Rectangle 225"/>
            <p:cNvSpPr>
              <a:spLocks noChangeArrowheads="1"/>
            </p:cNvSpPr>
            <p:nvPr/>
          </p:nvSpPr>
          <p:spPr bwMode="auto">
            <a:xfrm>
              <a:off x="4859921" y="1993740"/>
              <a:ext cx="16873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altLang="fr-FR" sz="800" dirty="0"/>
                <a:t>Préparation des expériences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altLang="fr-FR" sz="800" dirty="0"/>
                <a:t>Soutenance orale (chimie)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altLang="fr-FR" sz="800" dirty="0"/>
                <a:t>Travaux pratiques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25113" y="1408965"/>
              <a:ext cx="15108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dirty="0">
                  <a:solidFill>
                    <a:schemeClr val="accent2">
                      <a:lumMod val="50000"/>
                    </a:schemeClr>
                  </a:solidFill>
                </a:rPr>
                <a:t>BUT 1 </a:t>
              </a:r>
            </a:p>
            <a:p>
              <a:pPr algn="ctr"/>
              <a:r>
                <a:rPr lang="fr-FR" altLang="fr-FR" sz="1400" dirty="0">
                  <a:solidFill>
                    <a:schemeClr val="accent2">
                      <a:lumMod val="50000"/>
                    </a:schemeClr>
                  </a:solidFill>
                </a:rPr>
                <a:t>(2</a:t>
              </a:r>
              <a:r>
                <a:rPr lang="fr-FR" altLang="fr-FR" sz="1400" baseline="30000" dirty="0">
                  <a:solidFill>
                    <a:schemeClr val="accent2">
                      <a:lumMod val="50000"/>
                    </a:schemeClr>
                  </a:solidFill>
                </a:rPr>
                <a:t>eme</a:t>
              </a:r>
              <a:r>
                <a:rPr lang="fr-FR" altLang="fr-FR" sz="1400" dirty="0">
                  <a:solidFill>
                    <a:schemeClr val="accent2">
                      <a:lumMod val="50000"/>
                    </a:schemeClr>
                  </a:solidFill>
                </a:rPr>
                <a:t> semestre)</a:t>
              </a:r>
              <a:endParaRPr lang="fr-FR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605255" y="1215428"/>
            <a:ext cx="4943801" cy="1732015"/>
            <a:chOff x="6605255" y="1215428"/>
            <a:chExt cx="4943801" cy="1732015"/>
          </a:xfrm>
        </p:grpSpPr>
        <p:pic>
          <p:nvPicPr>
            <p:cNvPr id="11" name="Image 4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046" y="1215428"/>
              <a:ext cx="1684010" cy="150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6605255" y="1235283"/>
              <a:ext cx="3541649" cy="1712160"/>
              <a:chOff x="6605255" y="1235283"/>
              <a:chExt cx="3541649" cy="1712160"/>
            </a:xfrm>
          </p:grpSpPr>
          <p:sp>
            <p:nvSpPr>
              <p:cNvPr id="5" name="Ellipse 210"/>
              <p:cNvSpPr>
                <a:spLocks noChangeArrowheads="1"/>
              </p:cNvSpPr>
              <p:nvPr/>
            </p:nvSpPr>
            <p:spPr bwMode="auto">
              <a:xfrm>
                <a:off x="6656864" y="1607002"/>
                <a:ext cx="1127535" cy="1077609"/>
              </a:xfrm>
              <a:prstGeom prst="ellipse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fr-FR" altLang="fr-FR" sz="800"/>
              </a:p>
            </p:txBody>
          </p:sp>
          <p:sp>
            <p:nvSpPr>
              <p:cNvPr id="8" name="Rectangle 226"/>
              <p:cNvSpPr>
                <a:spLocks noChangeArrowheads="1"/>
              </p:cNvSpPr>
              <p:nvPr/>
            </p:nvSpPr>
            <p:spPr bwMode="auto">
              <a:xfrm>
                <a:off x="7798522" y="1988603"/>
                <a:ext cx="23483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fr-FR" altLang="fr-FR" sz="800" dirty="0"/>
                  <a:t>Gestion d’un atelier (14 groupes de 5/6)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fr-FR" altLang="fr-FR" sz="800" dirty="0"/>
                  <a:t>Organisation de l’évènement (2 groupes)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fr-FR" altLang="fr-FR" sz="800" dirty="0"/>
                  <a:t>Rédaction de rapports</a:t>
                </a:r>
              </a:p>
            </p:txBody>
          </p:sp>
          <p:cxnSp>
            <p:nvCxnSpPr>
              <p:cNvPr id="9" name="Connecteur droit 32"/>
              <p:cNvCxnSpPr>
                <a:cxnSpLocks noChangeShapeType="1"/>
              </p:cNvCxnSpPr>
              <p:nvPr/>
            </p:nvCxnSpPr>
            <p:spPr bwMode="auto">
              <a:xfrm>
                <a:off x="6605255" y="1235283"/>
                <a:ext cx="0" cy="171216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Rectangle 16"/>
              <p:cNvSpPr/>
              <p:nvPr/>
            </p:nvSpPr>
            <p:spPr>
              <a:xfrm>
                <a:off x="7984005" y="1396929"/>
                <a:ext cx="1510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altLang="fr-FR" dirty="0">
                    <a:solidFill>
                      <a:schemeClr val="accent2">
                        <a:lumMod val="50000"/>
                      </a:schemeClr>
                    </a:solidFill>
                  </a:rPr>
                  <a:t>BUT 2 </a:t>
                </a:r>
              </a:p>
              <a:p>
                <a:pPr algn="ctr"/>
                <a:r>
                  <a:rPr lang="fr-FR" altLang="fr-FR" sz="1400" dirty="0">
                    <a:solidFill>
                      <a:schemeClr val="accent2">
                        <a:lumMod val="50000"/>
                      </a:schemeClr>
                    </a:solidFill>
                  </a:rPr>
                  <a:t>(3</a:t>
                </a:r>
                <a:r>
                  <a:rPr lang="fr-FR" altLang="fr-FR" sz="1400" baseline="30000" dirty="0">
                    <a:solidFill>
                      <a:schemeClr val="accent2">
                        <a:lumMod val="50000"/>
                      </a:schemeClr>
                    </a:solidFill>
                  </a:rPr>
                  <a:t>eme</a:t>
                </a:r>
                <a:r>
                  <a:rPr lang="fr-FR" altLang="fr-FR" sz="1400" dirty="0">
                    <a:solidFill>
                      <a:schemeClr val="accent2">
                        <a:lumMod val="50000"/>
                      </a:schemeClr>
                    </a:solidFill>
                  </a:rPr>
                  <a:t> semestre)</a:t>
                </a:r>
                <a:endParaRPr lang="fr-FR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9908652" y="2279581"/>
              <a:ext cx="1510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dirty="0">
                  <a:solidFill>
                    <a:schemeClr val="accent2">
                      <a:lumMod val="50000"/>
                    </a:schemeClr>
                  </a:solidFill>
                </a:rPr>
                <a:t>BUT 3 </a:t>
              </a:r>
            </a:p>
          </p:txBody>
        </p:sp>
      </p:grpSp>
      <p:sp>
        <p:nvSpPr>
          <p:cNvPr id="10" name="Rectangle à coins arrondis 9"/>
          <p:cNvSpPr/>
          <p:nvPr/>
        </p:nvSpPr>
        <p:spPr bwMode="auto">
          <a:xfrm>
            <a:off x="4558864" y="1102616"/>
            <a:ext cx="2396432" cy="30288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sz="1400" kern="0" dirty="0">
                <a:solidFill>
                  <a:srgbClr val="C00000"/>
                </a:solidFill>
              </a:rPr>
              <a:t>Chronologie étudiante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1549399" y="2793445"/>
            <a:ext cx="8691509" cy="3255896"/>
            <a:chOff x="1600563" y="2402622"/>
            <a:chExt cx="8691509" cy="3255896"/>
          </a:xfrm>
        </p:grpSpPr>
        <p:grpSp>
          <p:nvGrpSpPr>
            <p:cNvPr id="51" name="Groupe 50"/>
            <p:cNvGrpSpPr/>
            <p:nvPr/>
          </p:nvGrpSpPr>
          <p:grpSpPr>
            <a:xfrm>
              <a:off x="1600563" y="2520980"/>
              <a:ext cx="8691509" cy="3137538"/>
              <a:chOff x="1600563" y="2520980"/>
              <a:chExt cx="8691509" cy="313753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49780" y="3803951"/>
                <a:ext cx="6998579" cy="4465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960F942-4FBD-C005-2E67-A1A79EDDD6E0}"/>
                  </a:ext>
                </a:extLst>
              </p:cNvPr>
              <p:cNvSpPr txBox="1"/>
              <p:nvPr/>
            </p:nvSpPr>
            <p:spPr>
              <a:xfrm>
                <a:off x="1600563" y="4415833"/>
                <a:ext cx="1099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7/09 </a:t>
                </a:r>
              </a:p>
              <a:p>
                <a:pPr algn="ctr"/>
                <a:r>
                  <a:rPr lang="fr-FR" sz="1400" dirty="0"/>
                  <a:t>Choix ateliers</a:t>
                </a:r>
              </a:p>
            </p:txBody>
          </p:sp>
          <p:grpSp>
            <p:nvGrpSpPr>
              <p:cNvPr id="43" name="Groupe 42"/>
              <p:cNvGrpSpPr/>
              <p:nvPr/>
            </p:nvGrpSpPr>
            <p:grpSpPr>
              <a:xfrm>
                <a:off x="2145861" y="3796703"/>
                <a:ext cx="7010966" cy="484554"/>
                <a:chOff x="2492371" y="4480097"/>
                <a:chExt cx="7010966" cy="983214"/>
              </a:xfrm>
            </p:grpSpPr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A09F36D3-DF58-CAC8-7A4E-2CD33BFC26BD}"/>
                    </a:ext>
                  </a:extLst>
                </p:cNvPr>
                <p:cNvCxnSpPr/>
                <p:nvPr/>
              </p:nvCxnSpPr>
              <p:spPr>
                <a:xfrm flipV="1">
                  <a:off x="4566044" y="4486365"/>
                  <a:ext cx="8468" cy="94617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id="{73898E1F-56E5-EFE3-FDDF-4FCA0910EF30}"/>
                    </a:ext>
                  </a:extLst>
                </p:cNvPr>
                <p:cNvCxnSpPr/>
                <p:nvPr/>
              </p:nvCxnSpPr>
              <p:spPr>
                <a:xfrm flipV="1">
                  <a:off x="5877119" y="4480097"/>
                  <a:ext cx="8468" cy="94617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32A1077B-F325-3C3C-3B57-070590785D76}"/>
                    </a:ext>
                  </a:extLst>
                </p:cNvPr>
                <p:cNvCxnSpPr/>
                <p:nvPr/>
              </p:nvCxnSpPr>
              <p:spPr>
                <a:xfrm flipV="1">
                  <a:off x="7238607" y="4517138"/>
                  <a:ext cx="8468" cy="94617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C934B87D-18D8-EA05-D9FC-3043BD168A11}"/>
                    </a:ext>
                  </a:extLst>
                </p:cNvPr>
                <p:cNvCxnSpPr/>
                <p:nvPr/>
              </p:nvCxnSpPr>
              <p:spPr>
                <a:xfrm flipV="1">
                  <a:off x="9494869" y="4506043"/>
                  <a:ext cx="8468" cy="946173"/>
                </a:xfrm>
                <a:prstGeom prst="line">
                  <a:avLst/>
                </a:prstGeom>
                <a:ln w="12700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id="{8E212634-A5BF-B8C9-F0A8-018F8F60A9AD}"/>
                    </a:ext>
                  </a:extLst>
                </p:cNvPr>
                <p:cNvCxnSpPr/>
                <p:nvPr/>
              </p:nvCxnSpPr>
              <p:spPr>
                <a:xfrm flipV="1">
                  <a:off x="3409837" y="4486390"/>
                  <a:ext cx="8468" cy="94617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A5533667-57F7-5EA9-6EDE-8A7F63C2E70F}"/>
                    </a:ext>
                  </a:extLst>
                </p:cNvPr>
                <p:cNvCxnSpPr/>
                <p:nvPr/>
              </p:nvCxnSpPr>
              <p:spPr>
                <a:xfrm flipV="1">
                  <a:off x="2492371" y="4506043"/>
                  <a:ext cx="0" cy="9461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32A1077B-F325-3C3C-3B57-070590785D76}"/>
                    </a:ext>
                  </a:extLst>
                </p:cNvPr>
                <p:cNvCxnSpPr/>
                <p:nvPr/>
              </p:nvCxnSpPr>
              <p:spPr>
                <a:xfrm flipV="1">
                  <a:off x="8360880" y="4486365"/>
                  <a:ext cx="8468" cy="94617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E265982-7059-0218-26EE-AAB02260161C}"/>
                  </a:ext>
                </a:extLst>
              </p:cNvPr>
              <p:cNvSpPr txBox="1"/>
              <p:nvPr/>
            </p:nvSpPr>
            <p:spPr>
              <a:xfrm>
                <a:off x="3541383" y="4420329"/>
                <a:ext cx="14541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20/09</a:t>
                </a:r>
                <a:endParaRPr lang="fr-FR" sz="1400" dirty="0"/>
              </a:p>
              <a:p>
                <a:pPr algn="ctr"/>
                <a:r>
                  <a:rPr lang="fr-FR" sz="1400" dirty="0"/>
                  <a:t>Protocoles &amp; </a:t>
                </a:r>
              </a:p>
              <a:p>
                <a:pPr algn="ctr"/>
                <a:r>
                  <a:rPr lang="fr-FR" sz="1400" dirty="0"/>
                  <a:t>commandes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7718B97-A6F2-2849-E15B-979A5F009D0B}"/>
                  </a:ext>
                </a:extLst>
              </p:cNvPr>
              <p:cNvSpPr txBox="1"/>
              <p:nvPr/>
            </p:nvSpPr>
            <p:spPr>
              <a:xfrm>
                <a:off x="4925676" y="4420431"/>
                <a:ext cx="12283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27/09</a:t>
                </a:r>
                <a:endParaRPr lang="fr-FR" sz="1400" dirty="0"/>
              </a:p>
              <a:p>
                <a:pPr algn="ctr"/>
                <a:r>
                  <a:rPr lang="fr-FR" sz="1400" dirty="0"/>
                  <a:t>Flyers, déroulement et poster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D0C3217-F72F-FC4B-5B91-9E669908C0C4}"/>
                  </a:ext>
                </a:extLst>
              </p:cNvPr>
              <p:cNvSpPr txBox="1"/>
              <p:nvPr/>
            </p:nvSpPr>
            <p:spPr>
              <a:xfrm>
                <a:off x="6301936" y="4420329"/>
                <a:ext cx="11903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4/10</a:t>
                </a:r>
                <a:r>
                  <a:rPr lang="fr-FR" sz="1400" dirty="0"/>
                  <a:t> Réception commandes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FAE57D7C-88D9-008B-7DEB-3845D2D5E589}"/>
                  </a:ext>
                </a:extLst>
              </p:cNvPr>
              <p:cNvSpPr txBox="1"/>
              <p:nvPr/>
            </p:nvSpPr>
            <p:spPr>
              <a:xfrm>
                <a:off x="7307040" y="4389229"/>
                <a:ext cx="153651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10, 11 &amp; 12/10</a:t>
                </a:r>
                <a:endParaRPr lang="fr-FR" sz="1400" dirty="0"/>
              </a:p>
              <a:p>
                <a:pPr algn="ctr"/>
                <a:r>
                  <a:rPr lang="fr-FR" sz="1400" dirty="0"/>
                  <a:t>Tests et installation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C441AE35-CE99-B6C7-648C-2A77830EAC9C}"/>
                  </a:ext>
                </a:extLst>
              </p:cNvPr>
              <p:cNvSpPr txBox="1"/>
              <p:nvPr/>
            </p:nvSpPr>
            <p:spPr>
              <a:xfrm>
                <a:off x="2421280" y="4414539"/>
                <a:ext cx="1337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13/09</a:t>
                </a:r>
                <a:r>
                  <a:rPr lang="fr-FR" sz="1400" dirty="0"/>
                  <a:t> Attribution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DC43507D-34FB-6C2B-A10B-6CE05A7A7809}"/>
                  </a:ext>
                </a:extLst>
              </p:cNvPr>
              <p:cNvSpPr txBox="1"/>
              <p:nvPr/>
            </p:nvSpPr>
            <p:spPr>
              <a:xfrm>
                <a:off x="8755558" y="5042965"/>
                <a:ext cx="153651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/>
                  <a:t>13-15/10</a:t>
                </a:r>
              </a:p>
              <a:p>
                <a:pPr algn="ctr"/>
                <a:r>
                  <a:rPr lang="fr-FR" sz="2000" dirty="0"/>
                  <a:t>FDS</a:t>
                </a:r>
              </a:p>
            </p:txBody>
          </p:sp>
          <p:cxnSp>
            <p:nvCxnSpPr>
              <p:cNvPr id="13" name="Connecteur droit 12"/>
              <p:cNvCxnSpPr/>
              <p:nvPr/>
            </p:nvCxnSpPr>
            <p:spPr>
              <a:xfrm flipH="1">
                <a:off x="2156492" y="2554875"/>
                <a:ext cx="4498995" cy="12490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8035169" y="2549449"/>
                <a:ext cx="1121658" cy="12545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Image 4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58989" y="3383238"/>
                <a:ext cx="730539" cy="15715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3D0C3217-F72F-FC4B-5B91-9E669908C0C4}"/>
                  </a:ext>
                </a:extLst>
              </p:cNvPr>
              <p:cNvSpPr txBox="1"/>
              <p:nvPr/>
            </p:nvSpPr>
            <p:spPr>
              <a:xfrm>
                <a:off x="6719478" y="2520980"/>
                <a:ext cx="11903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i="1" dirty="0"/>
                  <a:t>Début d’année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6655170" y="2402622"/>
              <a:ext cx="1378750" cy="15344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hrono-Caisse">
            <a:extLst>
              <a:ext uri="{FF2B5EF4-FFF2-40B4-BE49-F238E27FC236}">
                <a16:creationId xmlns:a16="http://schemas.microsoft.com/office/drawing/2014/main" id="{38E67E3F-6FBF-4D67-AAFF-9CD4EA51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04" y="3876642"/>
            <a:ext cx="1190330" cy="11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DB87A48-3A51-4703-90C9-2B9F45DA3F23}"/>
              </a:ext>
            </a:extLst>
          </p:cNvPr>
          <p:cNvSpPr/>
          <p:nvPr/>
        </p:nvSpPr>
        <p:spPr>
          <a:xfrm>
            <a:off x="1166966" y="2793445"/>
            <a:ext cx="382433" cy="15344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21253F-0A61-4CA2-A921-819E66FAAFBC}"/>
              </a:ext>
            </a:extLst>
          </p:cNvPr>
          <p:cNvSpPr/>
          <p:nvPr/>
        </p:nvSpPr>
        <p:spPr>
          <a:xfrm>
            <a:off x="5586746" y="2793445"/>
            <a:ext cx="548281" cy="15344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/>
          <p:cNvGrpSpPr/>
          <p:nvPr/>
        </p:nvGrpSpPr>
        <p:grpSpPr>
          <a:xfrm>
            <a:off x="1314063" y="2946888"/>
            <a:ext cx="471604" cy="677835"/>
            <a:chOff x="262151" y="3324833"/>
            <a:chExt cx="471604" cy="677835"/>
          </a:xfrm>
        </p:grpSpPr>
        <p:sp>
          <p:nvSpPr>
            <p:cNvPr id="12" name="Ellipse 11"/>
            <p:cNvSpPr/>
            <p:nvPr/>
          </p:nvSpPr>
          <p:spPr>
            <a:xfrm>
              <a:off x="281694" y="3543345"/>
              <a:ext cx="442990" cy="45932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 flipV="1">
              <a:off x="497860" y="3324833"/>
              <a:ext cx="952" cy="21851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62151" y="3603904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/20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5899225" y="2964491"/>
            <a:ext cx="471604" cy="677835"/>
            <a:chOff x="262151" y="3324833"/>
            <a:chExt cx="471604" cy="677835"/>
          </a:xfrm>
        </p:grpSpPr>
        <p:sp>
          <p:nvSpPr>
            <p:cNvPr id="59" name="Ellipse 58"/>
            <p:cNvSpPr/>
            <p:nvPr/>
          </p:nvSpPr>
          <p:spPr>
            <a:xfrm>
              <a:off x="281694" y="3543345"/>
              <a:ext cx="442990" cy="45932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H="1" flipV="1">
              <a:off x="497860" y="3324833"/>
              <a:ext cx="952" cy="21851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262151" y="3603904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/20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597905" y="2954136"/>
            <a:ext cx="471604" cy="677835"/>
            <a:chOff x="262151" y="3324833"/>
            <a:chExt cx="471604" cy="677835"/>
          </a:xfrm>
        </p:grpSpPr>
        <p:sp>
          <p:nvSpPr>
            <p:cNvPr id="63" name="Ellipse 62"/>
            <p:cNvSpPr/>
            <p:nvPr/>
          </p:nvSpPr>
          <p:spPr>
            <a:xfrm>
              <a:off x="281694" y="3543345"/>
              <a:ext cx="442990" cy="45932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H="1" flipV="1">
              <a:off x="497860" y="3324833"/>
              <a:ext cx="952" cy="21851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262151" y="3603904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/20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735872" y="2975640"/>
            <a:ext cx="471604" cy="677835"/>
            <a:chOff x="262151" y="3324833"/>
            <a:chExt cx="471604" cy="677835"/>
          </a:xfrm>
        </p:grpSpPr>
        <p:sp>
          <p:nvSpPr>
            <p:cNvPr id="67" name="Ellipse 66"/>
            <p:cNvSpPr/>
            <p:nvPr/>
          </p:nvSpPr>
          <p:spPr>
            <a:xfrm>
              <a:off x="281694" y="3543345"/>
              <a:ext cx="442990" cy="45932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 flipH="1" flipV="1">
              <a:off x="497860" y="3324833"/>
              <a:ext cx="952" cy="21851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262151" y="3603904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/20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6599090" y="2788911"/>
            <a:ext cx="1378750" cy="15344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Chevron 70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598393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1168668" y="31328"/>
            <a:ext cx="570275" cy="159614"/>
          </a:xfrm>
          <a:prstGeom prst="chevron">
            <a:avLst>
              <a:gd name="adj" fmla="val 20786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08001" y="2027803"/>
            <a:ext cx="40131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u="sng" dirty="0"/>
              <a:t>Avant </a:t>
            </a:r>
            <a:r>
              <a:rPr lang="fr-FR" sz="1600" b="1" u="sng" dirty="0" smtClean="0"/>
              <a:t>l’événement</a:t>
            </a:r>
          </a:p>
          <a:p>
            <a:endParaRPr lang="fr-FR" sz="1400" b="1" u="sng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400" i="1" u="sng" dirty="0" smtClean="0"/>
              <a:t>Logistique :</a:t>
            </a:r>
            <a:r>
              <a:rPr lang="fr-FR" sz="1400" i="1" dirty="0" smtClean="0"/>
              <a:t> Centralisation </a:t>
            </a:r>
            <a:r>
              <a:rPr lang="fr-FR" sz="1400" i="1" dirty="0"/>
              <a:t>des </a:t>
            </a:r>
            <a:r>
              <a:rPr lang="fr-FR" sz="1400" i="1" dirty="0" smtClean="0"/>
              <a:t>commandes, Inventaire, Faire </a:t>
            </a:r>
            <a:r>
              <a:rPr lang="fr-FR" sz="1400" i="1" dirty="0"/>
              <a:t>des courses </a:t>
            </a:r>
            <a:r>
              <a:rPr lang="fr-FR" sz="1400" i="1" dirty="0" smtClean="0"/>
              <a:t>…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400" i="1" u="sng" dirty="0" smtClean="0"/>
              <a:t>Communication : </a:t>
            </a:r>
            <a:r>
              <a:rPr lang="fr-FR" sz="1400" i="1" dirty="0" smtClean="0"/>
              <a:t>affiches interne et externe, concours flyers, marques pages …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400" i="1" u="sng" dirty="0" smtClean="0"/>
              <a:t>Coordination </a:t>
            </a:r>
            <a:r>
              <a:rPr lang="fr-FR" sz="1400" i="1" u="sng" dirty="0"/>
              <a:t>des </a:t>
            </a:r>
            <a:r>
              <a:rPr lang="fr-FR" sz="1400" i="1" u="sng" dirty="0" smtClean="0"/>
              <a:t>ateliers : </a:t>
            </a:r>
            <a:r>
              <a:rPr lang="fr-FR" sz="1400" i="1" dirty="0" smtClean="0"/>
              <a:t>choisir les salles, </a:t>
            </a:r>
            <a:r>
              <a:rPr lang="fr-FR" sz="1400" i="1" dirty="0"/>
              <a:t>f</a:t>
            </a:r>
            <a:r>
              <a:rPr lang="fr-FR" sz="1400" i="1" dirty="0" smtClean="0"/>
              <a:t>aire </a:t>
            </a:r>
            <a:r>
              <a:rPr lang="fr-FR" sz="1400" i="1" dirty="0"/>
              <a:t>le plan, les parcours</a:t>
            </a:r>
            <a:r>
              <a:rPr lang="fr-FR" sz="1400" i="1" dirty="0" smtClean="0"/>
              <a:t>..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400" i="1" u="sng" dirty="0" smtClean="0"/>
              <a:t>Spectacle </a:t>
            </a:r>
            <a:r>
              <a:rPr lang="fr-FR" sz="1400" i="1" u="sng" dirty="0"/>
              <a:t>: </a:t>
            </a:r>
            <a:r>
              <a:rPr lang="fr-FR" sz="1400" i="1" dirty="0"/>
              <a:t>Chimie/Concert (avec le BDE)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400" i="1" u="sng" dirty="0" smtClean="0"/>
              <a:t>Suivi : </a:t>
            </a:r>
            <a:r>
              <a:rPr lang="fr-FR" sz="1400" i="1" dirty="0" smtClean="0"/>
              <a:t>organisation </a:t>
            </a:r>
            <a:r>
              <a:rPr lang="fr-FR" sz="1400" i="1" dirty="0"/>
              <a:t>des réunions </a:t>
            </a:r>
            <a:r>
              <a:rPr lang="fr-FR" sz="1400" i="1" dirty="0" smtClean="0"/>
              <a:t>d’avancement : suivre les besoins, impression des posters &amp; </a:t>
            </a:r>
            <a:r>
              <a:rPr lang="fr-FR" sz="1400" i="1" dirty="0"/>
              <a:t>flyers </a:t>
            </a:r>
            <a:r>
              <a:rPr lang="fr-FR" sz="1400" i="1" dirty="0" smtClean="0"/>
              <a:t>…</a:t>
            </a:r>
            <a:endParaRPr lang="fr-FR" sz="1400" i="1" dirty="0"/>
          </a:p>
        </p:txBody>
      </p:sp>
      <p:sp>
        <p:nvSpPr>
          <p:cNvPr id="39" name="Rectangle 38"/>
          <p:cNvSpPr/>
          <p:nvPr/>
        </p:nvSpPr>
        <p:spPr>
          <a:xfrm>
            <a:off x="4848913" y="2009437"/>
            <a:ext cx="29859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u="sng" dirty="0">
                <a:solidFill>
                  <a:srgbClr val="000000"/>
                </a:solidFill>
              </a:rPr>
              <a:t>Pendant </a:t>
            </a:r>
            <a:r>
              <a:rPr lang="fr-FR" sz="1600" b="1" u="sng" dirty="0" smtClean="0">
                <a:solidFill>
                  <a:srgbClr val="000000"/>
                </a:solidFill>
              </a:rPr>
              <a:t>l’événement</a:t>
            </a:r>
          </a:p>
          <a:p>
            <a:pPr algn="ctr"/>
            <a:endParaRPr lang="fr-FR" sz="1400" b="1" u="sng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/>
              <a:t>Décoration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/>
              <a:t>Accueil des participants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/>
              <a:t>Gestion des </a:t>
            </a:r>
            <a:r>
              <a:rPr lang="fr-FR" sz="1400" i="1" dirty="0"/>
              <a:t>guides </a:t>
            </a:r>
            <a:endParaRPr lang="fr-FR" sz="1400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/>
              <a:t>Photos/vidéos</a:t>
            </a:r>
            <a:endParaRPr lang="fr-FR" sz="1400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/>
              <a:t>Permanence </a:t>
            </a:r>
            <a:r>
              <a:rPr lang="fr-FR" sz="1400" i="1" dirty="0"/>
              <a:t>salle </a:t>
            </a:r>
            <a:r>
              <a:rPr lang="fr-FR" sz="1400" i="1" dirty="0" smtClean="0"/>
              <a:t>organisation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/>
              <a:t>Gestion des imprévus</a:t>
            </a:r>
            <a:endParaRPr lang="fr-FR" sz="1400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/>
              <a:t>…</a:t>
            </a:r>
            <a:endParaRPr lang="fr-FR" sz="1400" i="1" dirty="0"/>
          </a:p>
        </p:txBody>
      </p:sp>
      <p:sp>
        <p:nvSpPr>
          <p:cNvPr id="38" name="Rectangle 37"/>
          <p:cNvSpPr/>
          <p:nvPr/>
        </p:nvSpPr>
        <p:spPr>
          <a:xfrm>
            <a:off x="162129" y="1405237"/>
            <a:ext cx="205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000000"/>
                </a:solidFill>
              </a:rPr>
              <a:t>Implication du BDE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31" y="253996"/>
            <a:ext cx="1766431" cy="1082675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502385" y="0"/>
            <a:ext cx="8313439" cy="144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lnSpc>
                <a:spcPct val="160000"/>
              </a:lnSpc>
              <a:spcBef>
                <a:spcPts val="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Implication des étudiants dans </a:t>
            </a: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l’organisation de la fête de la science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62589" y="2009437"/>
            <a:ext cx="3076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000000"/>
                </a:solidFill>
              </a:rPr>
              <a:t>Après l’événement</a:t>
            </a:r>
          </a:p>
          <a:p>
            <a:pPr algn="ctr"/>
            <a:endParaRPr lang="fr-FR" sz="1400" b="1" u="sng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 smtClean="0">
                <a:solidFill>
                  <a:srgbClr val="000000"/>
                </a:solidFill>
              </a:rPr>
              <a:t>Site web (groupes organisation)</a:t>
            </a:r>
            <a:endParaRPr lang="fr-FR" sz="1400" i="1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i="1" dirty="0">
                <a:solidFill>
                  <a:srgbClr val="000000"/>
                </a:solidFill>
              </a:rPr>
              <a:t>Rédaction des rapports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400" i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5368" y="228769"/>
            <a:ext cx="1521423" cy="11079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27562" y="1392220"/>
            <a:ext cx="205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000000"/>
                </a:solidFill>
              </a:rPr>
              <a:t>2 groupes </a:t>
            </a:r>
            <a:r>
              <a:rPr lang="fr-FR" sz="1200" i="1" dirty="0" smtClean="0">
                <a:solidFill>
                  <a:srgbClr val="000000"/>
                </a:solidFill>
              </a:rPr>
              <a:t>« organisation »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0C3217-F72F-FC4B-5B91-9E669908C0C4}"/>
              </a:ext>
            </a:extLst>
          </p:cNvPr>
          <p:cNvSpPr txBox="1"/>
          <p:nvPr/>
        </p:nvSpPr>
        <p:spPr>
          <a:xfrm>
            <a:off x="8465254" y="5136843"/>
            <a:ext cx="217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Site internet à usage interne</a:t>
            </a:r>
            <a:endParaRPr lang="fr-FR" sz="12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72" y="3653363"/>
            <a:ext cx="3048000" cy="1390650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98393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168668" y="31328"/>
            <a:ext cx="570275" cy="159614"/>
          </a:xfrm>
          <a:prstGeom prst="chevron">
            <a:avLst>
              <a:gd name="adj" fmla="val 20786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079943" y="191067"/>
            <a:ext cx="8313439" cy="144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lnSpc>
                <a:spcPct val="160000"/>
              </a:lnSpc>
              <a:spcBef>
                <a:spcPts val="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Implication des étudiants dans </a:t>
            </a: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l’organisation de la fête de la science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9229" y="2797288"/>
            <a:ext cx="51496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u="sng" dirty="0"/>
              <a:t>Intérêt pour les étudiants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Gestion </a:t>
            </a:r>
            <a:r>
              <a:rPr lang="fr-FR" altLang="fr-FR" sz="1600" dirty="0"/>
              <a:t>de </a:t>
            </a:r>
            <a:r>
              <a:rPr lang="fr-FR" altLang="fr-FR" sz="1600" dirty="0" smtClean="0"/>
              <a:t>projet (délai et objectif)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Communication </a:t>
            </a:r>
            <a:r>
              <a:rPr lang="fr-FR" altLang="fr-FR" sz="1600" dirty="0"/>
              <a:t>et </a:t>
            </a:r>
            <a:r>
              <a:rPr lang="fr-FR" altLang="fr-FR" sz="1600" dirty="0" smtClean="0"/>
              <a:t>pédagogie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Autonomie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Gestion des imprévus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Prise </a:t>
            </a:r>
            <a:r>
              <a:rPr lang="fr-FR" altLang="fr-FR" sz="1600" dirty="0"/>
              <a:t>de confiance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…</a:t>
            </a:r>
            <a:endParaRPr lang="fr-FR" alt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6654918" y="2879878"/>
            <a:ext cx="47798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u="sng" dirty="0"/>
              <a:t>Intérêt pour le public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Grand nombre d’animateurs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Animateurs accessibles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Pour les enfants : projection vers les études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…</a:t>
            </a:r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585" y="2032724"/>
            <a:ext cx="1380091" cy="6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935" y="2032724"/>
            <a:ext cx="1115209" cy="5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evron 6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98393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68668" y="31328"/>
            <a:ext cx="570275" cy="159614"/>
          </a:xfrm>
          <a:prstGeom prst="chevron">
            <a:avLst>
              <a:gd name="adj" fmla="val 20786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D69A3F5-06FF-4800-82AA-F95317BBFB73}"/>
              </a:ext>
            </a:extLst>
          </p:cNvPr>
          <p:cNvSpPr txBox="1"/>
          <p:nvPr/>
        </p:nvSpPr>
        <p:spPr>
          <a:xfrm>
            <a:off x="1077122" y="133233"/>
            <a:ext cx="869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u="sng" dirty="0"/>
              <a:t>Remerciements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FD8734-6FA5-4543-8DCB-9B2401E03B1A}"/>
              </a:ext>
            </a:extLst>
          </p:cNvPr>
          <p:cNvSpPr txBox="1"/>
          <p:nvPr/>
        </p:nvSpPr>
        <p:spPr>
          <a:xfrm>
            <a:off x="152400" y="1821173"/>
            <a:ext cx="11810999" cy="88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800" u="sng" dirty="0"/>
              <a:t>Les 1</a:t>
            </a:r>
            <a:r>
              <a:rPr lang="fr-FR" altLang="fr-FR" sz="800" u="sng" baseline="30000" dirty="0"/>
              <a:t>er</a:t>
            </a:r>
            <a:r>
              <a:rPr lang="fr-FR" altLang="fr-FR" sz="800" u="sng" dirty="0"/>
              <a:t> année </a:t>
            </a:r>
            <a:r>
              <a:rPr lang="fr-FR" altLang="fr-FR" sz="800" u="sng" dirty="0" smtClean="0"/>
              <a:t>(2022) : </a:t>
            </a:r>
            <a: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CHAYMA'A ABGHOUR ;CHEIMA AGGOUNE ;LUCIE ASSIER ;FARES BAAZIZ ;VIOLETTE BAENS ;TIMOTE ARRAS ;REMY BARRY ;LUCIE BEAUME ;ALI BEN MESSAOUD ;ABDELJALIL BENATALLAH ;SAMUEL BERRADOUAN ;GREGOIRE BIDOUX ;SUZANNE BONIN ;ELOISE BONNET ;NOURHANE BOULAABA ;AYOUB BOUSFIA ;CLARISSE BRARD – EVENS ;NATHAN BRUGUERA ;ELSA BRUNET ;LUCAS BURON FIONA CAPOZZELLA ;EVA CHARRIER ;PAULINE COLAS ;VALENTINE COLONGES ;ALICE DARQUES ;LUCIE DAUVERGNE ;QUENTIN DAVY ;AUDREY DENIZET ;SELYA FARHI ;EVA-LOUNA FAU ;LEA FOUILLET ;SHARAN GENTILLE ;AYAT GHOULI ;JUSTINE GIRAUD ;EMMA GOUDARD ;AXEL GRANDMOUGIN ;MAXIME GRAULE ;ELISA GUILLAUME ;MATHILDE JAUME—MANRESA ;SAMIA KEZOULI ;EYA KITOUNI ;BERTILLE KOEBEL ;MASSYL LACHI ;ARTHUR LAUDES ;CLARA LAVANCHY ;LISA LEBOSSE ;NOEMIE MAGNIEN ;ILHEM MAHIDDINI ;CAMILLE MALFAY ;AMBRE MEGE ;HUGO M'HOUMADI ;ANDREA MICHELLAND ;AYAT MOHAMED SIRALKHATIM ;EMMA MOUSSAOUI ;AMANDINE NEMETH ;ASMA OUANNASSI ;BEYZA OZBAHAR ;MAUD PIERROT ;MANON PILLOT ;GLEYS REYBOZ ;BASTIEN ROCHET ;NINA ROUYAT ;YANNIS SALIF ;EVA SCOUP ;LEANE SEICHEPINE ;DINO SEMENZATO ;ASHLEY SILBERMANN ;ROMANE SORIGUE ;GARANCE TERRANGLE ;AGATHE VILLARD ;BRICE YANG ;YASMINE ZEGAOUI ;ELIOT ZELTNER ;SENA BUGDAY ;LOVEDAY PEILLON ;CLOE MAZON ;KATIE NICOLAS ;PIERRE HENRIOT ;ABDALLAH CHAHBOUNE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5C955F-16A1-490E-86FB-E90316F29985}"/>
              </a:ext>
            </a:extLst>
          </p:cNvPr>
          <p:cNvSpPr txBox="1"/>
          <p:nvPr/>
        </p:nvSpPr>
        <p:spPr>
          <a:xfrm>
            <a:off x="152400" y="613197"/>
            <a:ext cx="9963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fr-FR" sz="800" u="sng" dirty="0"/>
              <a:t>Les enseignants : </a:t>
            </a:r>
            <a:r>
              <a:rPr lang="fr-FR" altLang="fr-FR" sz="800" dirty="0"/>
              <a:t>Bastien METTRA, Olivier KIM-HAK, Yves PIPON, Claire VIGLIANO, </a:t>
            </a:r>
            <a:r>
              <a:rPr lang="en-US" sz="800" dirty="0"/>
              <a:t>Nicolas BERERD</a:t>
            </a:r>
            <a:r>
              <a:rPr lang="fr-FR" altLang="fr-FR" sz="800" dirty="0" smtClean="0"/>
              <a:t>, Monique SIGAUD, Pierre MIGNON, Fabrice RANDEAU, Florent </a:t>
            </a:r>
            <a:r>
              <a:rPr lang="fr-FR" altLang="fr-FR" sz="800" dirty="0"/>
              <a:t>PERRET, Stéphane DUMAS…</a:t>
            </a:r>
            <a:r>
              <a:rPr lang="en-US" sz="800" dirty="0"/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5D108B-0257-4A67-95C3-A18BCF9FEDA9}"/>
              </a:ext>
            </a:extLst>
          </p:cNvPr>
          <p:cNvSpPr txBox="1"/>
          <p:nvPr/>
        </p:nvSpPr>
        <p:spPr>
          <a:xfrm>
            <a:off x="152399" y="2707897"/>
            <a:ext cx="11810999" cy="124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800" u="sng" dirty="0"/>
              <a:t>Les 2</a:t>
            </a:r>
            <a:r>
              <a:rPr lang="fr-FR" altLang="fr-FR" sz="800" u="sng" baseline="30000" dirty="0"/>
              <a:t>erme </a:t>
            </a:r>
            <a:r>
              <a:rPr lang="fr-FR" altLang="fr-FR" sz="800" u="sng" dirty="0"/>
              <a:t>année </a:t>
            </a:r>
            <a:r>
              <a:rPr lang="fr-FR" altLang="fr-FR" sz="800" u="sng" dirty="0" smtClean="0"/>
              <a:t>(2022</a:t>
            </a:r>
            <a:r>
              <a:rPr lang="fr-FR" altLang="fr-FR" sz="800" u="sng" dirty="0"/>
              <a:t>) : </a:t>
            </a:r>
            <a:r>
              <a:rPr lang="fr-FR" altLang="fr-FR" sz="800" u="sng" dirty="0" smtClean="0"/>
              <a:t> </a:t>
            </a:r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ABDOU </a:t>
            </a:r>
            <a: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CHADIA ; ADAMOU REYHANNAH ;ANTONELLI MANON ;BARBE CECILE ;BAYON ELISE ;BERBEZIER EMILIE ;BION MATHILDE ;BLANCHARD CAMILLE ;BONOD ELODIE ;BOSSE-PLATIERE CYRIELLE ;BOUDIER CHIARA ;BRECHET EMMA ;BRESSAND ELSA ;BROUK SARAH ;BRUN CORENTIN ;BRUN REMI ;BURIAS ELODIE ;CERVEAU REMY ;CHACORNAC FLAVIE ;CHAPEL LAURA ;CHARLES FAUSTINE ;CHARLES OPHELIE ;CHARRETON FANTINE ;CHEVALLIER GABRIEL ;CORDEIL AXELLE ;COUDURIER-CURVEUR TANGUY ;COURVANIOTIS JESSICA ;D'AMBRA ELISE ;DAMON LUCAS ;DJEDIDI RAYEN ;DUVERNEY LUCAS ;FOURNIER-BIDOZ FANNY ;FRANCE HONORINE ;GELY THIBAULT ;GHRIBI BALKYS ;GILIBERT EMMA ;GOAVEC SACHA ;GOULLIEUX JADE ;GOURE LOUISE ;GUERRIER LEA ;HUGOUVIEUX JADE ;IKABANGA--PLATEAUX RACHEL ;JACQUAMET ENZO ;JARD HUGO ;JOLLY MARC ;JUGE ANOUCK ;KLOTZ ALYSSIA ;LAIRET CARLANE ;LAMANDE TANGUY ;LAMIOT CHLOE ;LANNES-PORTE LISA ;LIOBARD VALENTINE ;LYONNAIS PAULINE ;MACHIN MAELLE ;MALTESTE LUCIE ;MARCELLIN HELOISE ;MARIN LOLA ;MARMAIN LEELOO ;MARTORANA LOÏK ;MASSARD EVAN ;MEALLIER LAURINE ;MERLE JULIAN ;MIRLAND ALYSSIA ;MONBON CHARLY ;NAUD JADE ;ORHON LEA ;OUARI FLORA ;PEREIRA NICOLAS ;PEREZ ENZO ;PIERSON BASTIEN ;PILLER STEPHANIE ;PODGORSKI VALENTIN ;RAVARD JOCELYN ;RICIPUTO CLARA ; ROBERT AXEL ;ROSIER AMAURY ; AGNOL CLEMENTINE ;SAINDOU RACHEL ; SOULEYREAU KRIER LUCAS ;TARBY CORENTIN ;TEIXEIRA ERICA ;TENTATIVA ANTASHA ;TONINI EMMA ;TROUILLOT JULIE ;VALLON MALAURIE ;VAN DE CASTEELE ABIGAELLE ;VIEZ SARAH ;VIGNARD LILI ;WALLART CHARLES 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7E3686-6FD2-4BFF-AF07-9B2E31439800}"/>
              </a:ext>
            </a:extLst>
          </p:cNvPr>
          <p:cNvSpPr txBox="1"/>
          <p:nvPr/>
        </p:nvSpPr>
        <p:spPr>
          <a:xfrm>
            <a:off x="152400" y="937045"/>
            <a:ext cx="9029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altLang="fr-FR" sz="800" u="sng" dirty="0"/>
              <a:t>Le personnel technique : </a:t>
            </a:r>
            <a:r>
              <a:rPr lang="fr-FR" altLang="fr-FR" sz="800" dirty="0"/>
              <a:t>Clara LEIVA, Gilles SOLER, Maxime GIRAUD… </a:t>
            </a:r>
            <a:endParaRPr lang="fr-FR" sz="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300258-B26C-4015-B65A-B4AB8F39E9B8}"/>
              </a:ext>
            </a:extLst>
          </p:cNvPr>
          <p:cNvSpPr txBox="1"/>
          <p:nvPr/>
        </p:nvSpPr>
        <p:spPr>
          <a:xfrm>
            <a:off x="152400" y="3731429"/>
            <a:ext cx="11810998" cy="35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800" u="sng" dirty="0"/>
              <a:t>Les étudiants d’année spéciales </a:t>
            </a: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KADA ASSIA ;BERTHIAUD INÈS ;CAUNOIS LUDIVINE ;CROIBIER GWÉNOLINE ;GERVAISE ANATOLE ;HEN LOUIS ;JOUFFRET YANN ;KARKACHE SOFIA ;TONYE MARCEL ERWAN ;MENNESSIER HUGO ;MONPLAISIR YOANN ;NAITIKENE BOUSSAAD ;NIVESSE CHRIS ;OUERGHI SARAH ;OUISSADEN JIHANE ;ROLLET MAËLINE ;SCALBERT THEO ;UYSAL RABIA ;8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B16BDB-3F92-4B82-A337-F5E7FF8CAD2A}"/>
              </a:ext>
            </a:extLst>
          </p:cNvPr>
          <p:cNvSpPr txBox="1"/>
          <p:nvPr/>
        </p:nvSpPr>
        <p:spPr>
          <a:xfrm>
            <a:off x="152400" y="1260932"/>
            <a:ext cx="9029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altLang="fr-FR" sz="800" u="sng" dirty="0"/>
              <a:t>Les intervenants extérieurs : </a:t>
            </a:r>
            <a:r>
              <a:rPr lang="fr-FR" altLang="fr-FR" sz="800" dirty="0" smtClean="0"/>
              <a:t>Cécile Le </a:t>
            </a:r>
            <a:r>
              <a:rPr lang="fr-FR" altLang="fr-FR" sz="800" smtClean="0"/>
              <a:t>Luyer</a:t>
            </a:r>
            <a:r>
              <a:rPr lang="fr-FR" altLang="fr-FR" sz="800" dirty="0" smtClean="0"/>
              <a:t>, l’ILM</a:t>
            </a:r>
            <a:r>
              <a:rPr lang="fr-FR" altLang="fr-FR" sz="800" dirty="0"/>
              <a:t>, le </a:t>
            </a:r>
            <a:r>
              <a:rPr lang="fr-FR" altLang="fr-FR" sz="800" dirty="0" err="1"/>
              <a:t>labex</a:t>
            </a:r>
            <a:r>
              <a:rPr lang="fr-FR" altLang="fr-FR" sz="800" dirty="0"/>
              <a:t> Celia, </a:t>
            </a:r>
            <a:r>
              <a:rPr lang="fr-FR" altLang="fr-FR" sz="800" dirty="0" smtClean="0"/>
              <a:t>les autres départements de l’IUT (Bio, info, GMP…), le </a:t>
            </a:r>
            <a:r>
              <a:rPr lang="fr-FR" altLang="fr-FR" sz="800" dirty="0"/>
              <a:t>lycée Saint Exupéry…</a:t>
            </a:r>
            <a:endParaRPr lang="fr-FR" sz="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052BD3-671B-493A-9DF4-1887AE456271}"/>
              </a:ext>
            </a:extLst>
          </p:cNvPr>
          <p:cNvSpPr txBox="1"/>
          <p:nvPr/>
        </p:nvSpPr>
        <p:spPr>
          <a:xfrm>
            <a:off x="152400" y="1544174"/>
            <a:ext cx="9029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altLang="fr-FR" sz="800" u="sng" dirty="0"/>
              <a:t>Les écoles : </a:t>
            </a:r>
            <a:r>
              <a:rPr lang="fr-FR" altLang="fr-FR" sz="800" dirty="0"/>
              <a:t>Villeurbanne, Lyon 4, Lyon 9, Meyzieu…</a:t>
            </a:r>
            <a:endParaRPr lang="fr-FR" sz="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4266"/>
            <a:ext cx="12230100" cy="1895475"/>
          </a:xfrm>
          <a:prstGeom prst="rect">
            <a:avLst/>
          </a:prstGeom>
        </p:spPr>
      </p:pic>
      <p:sp>
        <p:nvSpPr>
          <p:cNvPr id="12" name="Chevron 11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98393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168668" y="31328"/>
            <a:ext cx="570275" cy="159614"/>
          </a:xfrm>
          <a:prstGeom prst="chevron">
            <a:avLst>
              <a:gd name="adj" fmla="val 20786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2409" cy="694944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5271" y="183778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IUT Lyon 1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Université Claude Bernard Lyon 1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5271" y="1612123"/>
            <a:ext cx="338424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www.iut.univ-lyon1.fr</a:t>
            </a:r>
            <a:endParaRPr lang="en-US" altLang="fr-FR" sz="2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642937" y="1348272"/>
            <a:ext cx="5400000" cy="54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787667" y="2927528"/>
            <a:ext cx="7843248" cy="2293180"/>
            <a:chOff x="689565" y="4224338"/>
            <a:chExt cx="7843248" cy="2293180"/>
          </a:xfrm>
        </p:grpSpPr>
        <p:grpSp>
          <p:nvGrpSpPr>
            <p:cNvPr id="17" name="Groupe 3"/>
            <p:cNvGrpSpPr>
              <a:grpSpLocks/>
            </p:cNvGrpSpPr>
            <p:nvPr/>
          </p:nvGrpSpPr>
          <p:grpSpPr bwMode="auto">
            <a:xfrm>
              <a:off x="8316913" y="4224338"/>
              <a:ext cx="215900" cy="215900"/>
              <a:chOff x="4031940" y="4869160"/>
              <a:chExt cx="216024" cy="216024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/>
            <p:cNvGrpSpPr>
              <a:grpSpLocks/>
            </p:cNvGrpSpPr>
            <p:nvPr/>
          </p:nvGrpSpPr>
          <p:grpSpPr bwMode="auto">
            <a:xfrm>
              <a:off x="1145743" y="6344784"/>
              <a:ext cx="107950" cy="107950"/>
              <a:chOff x="3954747" y="5389200"/>
              <a:chExt cx="108000" cy="108000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>
                <a:off x="4008747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26" name="Connecteur droit 2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Image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36" y="5086227"/>
            <a:ext cx="4616540" cy="1404000"/>
          </a:xfrm>
          <a:prstGeom prst="rect">
            <a:avLst/>
          </a:prstGeom>
        </p:spPr>
      </p:pic>
      <p:sp>
        <p:nvSpPr>
          <p:cNvPr id="41" name="ZoneTexte 9"/>
          <p:cNvSpPr txBox="1">
            <a:spLocks noChangeArrowheads="1"/>
          </p:cNvSpPr>
          <p:nvPr/>
        </p:nvSpPr>
        <p:spPr bwMode="auto">
          <a:xfrm rot="16200000">
            <a:off x="9463471" y="3601058"/>
            <a:ext cx="52870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© Université Claude Bernard Lyon 1, photo Eric Le Roux/ Direction de la Communication Lyon 1. Maj Sve SIDCOM mai 2020</a:t>
            </a: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7536415" y="3116733"/>
            <a:ext cx="3973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Merci de votre attention !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101789" y="1778265"/>
            <a:ext cx="3973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i="1" dirty="0"/>
              <a:t>alban.gassenq@univ-lyon1.fr</a:t>
            </a:r>
          </a:p>
        </p:txBody>
      </p:sp>
    </p:spTree>
    <p:extLst>
      <p:ext uri="{BB962C8B-B14F-4D97-AF65-F5344CB8AC3E}">
        <p14:creationId xmlns:p14="http://schemas.microsoft.com/office/powerpoint/2010/main" val="24131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32702" y="1651026"/>
            <a:ext cx="9370996" cy="85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la présentation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96" y="128320"/>
            <a:ext cx="11014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algn="ctr">
              <a:spcBef>
                <a:spcPct val="50000"/>
              </a:spcBef>
              <a:defRPr/>
            </a:pPr>
            <a:r>
              <a:rPr lang="fr-FR" sz="3200" dirty="0"/>
              <a:t>Village des sciences IUT Lyon 1 : impliquer les étudiants dans la vulgarisation des savoirs</a:t>
            </a:r>
            <a:endParaRPr lang="fr-FR" altLang="fr-F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hevron 3"/>
          <p:cNvSpPr/>
          <p:nvPr/>
        </p:nvSpPr>
        <p:spPr>
          <a:xfrm rot="5400000">
            <a:off x="749300" y="2362200"/>
            <a:ext cx="774700" cy="1206500"/>
          </a:xfrm>
          <a:prstGeom prst="chevron">
            <a:avLst>
              <a:gd name="adj" fmla="val 207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749300" y="3313791"/>
            <a:ext cx="774700" cy="1206500"/>
          </a:xfrm>
          <a:prstGeom prst="chevron">
            <a:avLst>
              <a:gd name="adj" fmla="val 207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749300" y="4205513"/>
            <a:ext cx="774700" cy="1206500"/>
          </a:xfrm>
          <a:prstGeom prst="chevron">
            <a:avLst>
              <a:gd name="adj" fmla="val 2078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8600" y="3554967"/>
            <a:ext cx="9370996" cy="624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village des sciences de l’IUT Lyon </a:t>
            </a:r>
            <a:r>
              <a:rPr lang="fr-FR" sz="16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fr-FR" altLang="fr-FR" sz="16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98600" y="4421413"/>
            <a:ext cx="9563100" cy="842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Implication </a:t>
            </a:r>
            <a:r>
              <a:rPr lang="fr-FR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étudiants </a:t>
            </a:r>
            <a:r>
              <a:rPr lang="fr-FR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(BUT 1 &amp; 2) dans </a:t>
            </a:r>
            <a:r>
              <a:rPr lang="fr-FR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l’organisation de la fête de la </a:t>
            </a:r>
            <a:r>
              <a:rPr lang="fr-FR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endParaRPr lang="fr-FR" altLang="fr-FR" sz="1600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6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8600" y="2683357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dans les écoles des étudiants de BUT2</a:t>
            </a:r>
            <a:endParaRPr lang="fr-FR" altLang="fr-FR" sz="1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824" y="137887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village des sciences de l’IUT Lyon 1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11553370" y="6274640"/>
            <a:ext cx="50829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2</a:t>
            </a:r>
          </a:p>
        </p:txBody>
      </p:sp>
      <p:sp>
        <p:nvSpPr>
          <p:cNvPr id="14" name="Rectangle à coins arrondis 69"/>
          <p:cNvSpPr>
            <a:spLocks noChangeArrowheads="1"/>
          </p:cNvSpPr>
          <p:nvPr/>
        </p:nvSpPr>
        <p:spPr bwMode="auto">
          <a:xfrm>
            <a:off x="265227" y="1110070"/>
            <a:ext cx="11656697" cy="1920674"/>
          </a:xfrm>
          <a:prstGeom prst="roundRect">
            <a:avLst>
              <a:gd name="adj" fmla="val 16667"/>
            </a:avLst>
          </a:prstGeom>
          <a:solidFill>
            <a:srgbClr val="F2F2F2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100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89495" y="926768"/>
            <a:ext cx="2634278" cy="3243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kern="0" dirty="0">
                <a:solidFill>
                  <a:srgbClr val="C00000"/>
                </a:solidFill>
              </a:rPr>
              <a:t>L’historique</a:t>
            </a:r>
          </a:p>
        </p:txBody>
      </p:sp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3049400" y="1685546"/>
            <a:ext cx="17487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u="sng" dirty="0"/>
              <a:t>Depuis 1998 :</a:t>
            </a:r>
          </a:p>
          <a:p>
            <a:pPr algn="just"/>
            <a:r>
              <a:rPr lang="fr-FR" altLang="fr-FR" sz="1000" dirty="0"/>
              <a:t>Interventions scientifiques des étudiants dans les écoles (IUT Lyon 1, département Chimie)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8679872" y="1439465"/>
            <a:ext cx="3053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000" u="sng" dirty="0"/>
              <a:t>En </a:t>
            </a:r>
            <a:r>
              <a:rPr lang="fr-FR" altLang="fr-FR" sz="1000" u="sng" dirty="0" smtClean="0"/>
              <a:t>2010 </a:t>
            </a:r>
            <a:r>
              <a:rPr lang="fr-FR" altLang="fr-FR" sz="1000" u="sng" dirty="0"/>
              <a:t>: </a:t>
            </a:r>
          </a:p>
          <a:p>
            <a:pPr algn="ctr"/>
            <a:r>
              <a:rPr lang="fr-FR" altLang="fr-FR" sz="1000" dirty="0"/>
              <a:t>N</a:t>
            </a:r>
            <a:r>
              <a:rPr lang="fr-FR" altLang="fr-FR" sz="1000" dirty="0" smtClean="0"/>
              <a:t>aissance </a:t>
            </a:r>
            <a:r>
              <a:rPr lang="fr-FR" altLang="fr-FR" sz="1000" dirty="0"/>
              <a:t>du village des sciences de l’iut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9495" y="3354260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altLang="fr-FR" u="sng" dirty="0"/>
              <a:t>En 2022:</a:t>
            </a:r>
          </a:p>
          <a:p>
            <a:pPr algn="just"/>
            <a:r>
              <a:rPr lang="fr-FR" altLang="fr-FR" u="sng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~30 ateliers (</a:t>
            </a:r>
            <a:r>
              <a:rPr lang="fr-FR" altLang="fr-FR" sz="1600" dirty="0"/>
              <a:t>14 </a:t>
            </a:r>
            <a:r>
              <a:rPr lang="fr-FR" altLang="fr-FR" sz="1600" dirty="0" smtClean="0"/>
              <a:t>étudiant-IUT</a:t>
            </a:r>
            <a:r>
              <a:rPr lang="fr-FR" altLang="fr-FR" sz="1600" dirty="0"/>
              <a:t>, 16 extérieurs)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~20 salles (sur 3 bâtiments)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~1200 visiteurs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/>
              <a:t>~250 étudiants impliqués dans </a:t>
            </a:r>
            <a:r>
              <a:rPr lang="fr-FR" altLang="fr-FR" sz="1600" dirty="0" smtClean="0"/>
              <a:t>l’organisation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~30 chercheurs ou enseignants </a:t>
            </a:r>
            <a:endParaRPr lang="fr-FR" altLang="fr-FR" sz="1600" dirty="0"/>
          </a:p>
        </p:txBody>
      </p:sp>
      <p:sp>
        <p:nvSpPr>
          <p:cNvPr id="21" name="Flèche droite 20"/>
          <p:cNvSpPr/>
          <p:nvPr/>
        </p:nvSpPr>
        <p:spPr>
          <a:xfrm>
            <a:off x="4925188" y="2115286"/>
            <a:ext cx="3685411" cy="618452"/>
          </a:xfrm>
          <a:prstGeom prst="rightArrow">
            <a:avLst>
              <a:gd name="adj1" fmla="val 43429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5284454" y="1289619"/>
            <a:ext cx="2467625" cy="1657811"/>
            <a:chOff x="1011726" y="3424628"/>
            <a:chExt cx="2984837" cy="2028651"/>
          </a:xfrm>
        </p:grpSpPr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2233809" y="4963667"/>
              <a:ext cx="973933" cy="4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altLang="fr-FR" sz="1000" i="1" dirty="0">
                  <a:solidFill>
                    <a:srgbClr val="0070C0"/>
                  </a:solidFill>
                </a:rPr>
                <a:t>Stéphane DUMAS</a:t>
              </a:r>
            </a:p>
          </p:txBody>
        </p:sp>
        <p:sp>
          <p:nvSpPr>
            <p:cNvPr id="30" name="Ellipse 29"/>
            <p:cNvSpPr/>
            <p:nvPr/>
          </p:nvSpPr>
          <p:spPr>
            <a:xfrm>
              <a:off x="1011726" y="4135203"/>
              <a:ext cx="1342664" cy="1304613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Bulle ronde 30"/>
            <p:cNvSpPr/>
            <p:nvPr/>
          </p:nvSpPr>
          <p:spPr>
            <a:xfrm>
              <a:off x="2002419" y="3424628"/>
              <a:ext cx="1994144" cy="1182097"/>
            </a:xfrm>
            <a:prstGeom prst="wedgeEllipseCallout">
              <a:avLst>
                <a:gd name="adj1" fmla="val -55046"/>
                <a:gd name="adj2" fmla="val 475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Et si les écoles venaient chez nous?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2" y="1571688"/>
            <a:ext cx="2333625" cy="11620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174" y="1941401"/>
            <a:ext cx="2924175" cy="923925"/>
          </a:xfrm>
          <a:prstGeom prst="rect">
            <a:avLst/>
          </a:prstGeom>
        </p:spPr>
      </p:pic>
      <p:sp>
        <p:nvSpPr>
          <p:cNvPr id="19" name="Chevron 18"/>
          <p:cNvSpPr/>
          <p:nvPr/>
        </p:nvSpPr>
        <p:spPr>
          <a:xfrm>
            <a:off x="48260" y="30810"/>
            <a:ext cx="570275" cy="159614"/>
          </a:xfrm>
          <a:prstGeom prst="chevron">
            <a:avLst>
              <a:gd name="adj" fmla="val 207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616556" y="31745"/>
            <a:ext cx="570275" cy="159614"/>
          </a:xfrm>
          <a:prstGeom prst="chevron">
            <a:avLst>
              <a:gd name="adj" fmla="val 207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0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5"/>
          <p:cNvSpPr>
            <a:spLocks noChangeArrowheads="1"/>
          </p:cNvSpPr>
          <p:nvPr/>
        </p:nvSpPr>
        <p:spPr bwMode="auto">
          <a:xfrm>
            <a:off x="519575" y="2026087"/>
            <a:ext cx="9170846" cy="3835508"/>
          </a:xfrm>
          <a:prstGeom prst="rightArrow">
            <a:avLst>
              <a:gd name="adj1" fmla="val 74463"/>
              <a:gd name="adj2" fmla="val 33661"/>
            </a:avLst>
          </a:prstGeom>
          <a:solidFill>
            <a:srgbClr val="D9D9D9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 sz="800" dirty="0"/>
          </a:p>
          <a:p>
            <a:r>
              <a:rPr lang="fr-FR" altLang="fr-FR" sz="800" dirty="0"/>
              <a:t>									     					</a:t>
            </a:r>
          </a:p>
        </p:txBody>
      </p:sp>
      <p:sp>
        <p:nvSpPr>
          <p:cNvPr id="4" name="Ellipse 16"/>
          <p:cNvSpPr>
            <a:spLocks noChangeArrowheads="1"/>
          </p:cNvSpPr>
          <p:nvPr/>
        </p:nvSpPr>
        <p:spPr bwMode="auto">
          <a:xfrm>
            <a:off x="1609882" y="3108981"/>
            <a:ext cx="1399276" cy="135201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601316" y="4597460"/>
            <a:ext cx="3347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Attribution des sujets (1 ou 2 groupes)</a:t>
            </a:r>
            <a:endParaRPr lang="fr-FR" alt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1</a:t>
            </a:r>
            <a:r>
              <a:rPr lang="fr-FR" altLang="fr-FR" sz="1200" baseline="30000" dirty="0" smtClean="0"/>
              <a:t>ere</a:t>
            </a:r>
            <a:r>
              <a:rPr lang="fr-FR" altLang="fr-FR" sz="1200" dirty="0" smtClean="0"/>
              <a:t> réunion de présentation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Choix du fil conducteur de l’intervention</a:t>
            </a:r>
            <a:endParaRPr lang="fr-FR" altLang="fr-FR" sz="12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35610" y="188799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dans les écoles des étudiants de BUT2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530" y="2721595"/>
            <a:ext cx="2448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BUT 2 - 1</a:t>
            </a:r>
            <a:r>
              <a:rPr lang="fr-FR" altLang="fr-FR" sz="2000" baseline="30000" dirty="0" smtClean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 semestre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225"/>
          <p:cNvSpPr>
            <a:spLocks noChangeArrowheads="1"/>
          </p:cNvSpPr>
          <p:nvPr/>
        </p:nvSpPr>
        <p:spPr bwMode="auto">
          <a:xfrm>
            <a:off x="3872277" y="4560039"/>
            <a:ext cx="2971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/>
              <a:t>Préparation des </a:t>
            </a:r>
            <a:r>
              <a:rPr lang="fr-FR" altLang="fr-FR" sz="1200" dirty="0" smtClean="0"/>
              <a:t>expériences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Réalisation du </a:t>
            </a:r>
            <a:r>
              <a:rPr lang="fr-FR" altLang="fr-FR" sz="1200" dirty="0" err="1" smtClean="0"/>
              <a:t>powerpoint</a:t>
            </a:r>
            <a:endParaRPr lang="fr-FR" altLang="fr-FR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Répétition(s)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5302295" y="2708279"/>
            <a:ext cx="2157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fr-FR" altLang="fr-FR" sz="2000" baseline="30000" dirty="0" smtClean="0">
                <a:solidFill>
                  <a:schemeClr val="accent2">
                    <a:lumMod val="50000"/>
                  </a:schemeClr>
                </a:solidFill>
              </a:rPr>
              <a:t>eme</a:t>
            </a:r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 semestre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" name="Ellipse 206"/>
          <p:cNvSpPr>
            <a:spLocks noChangeArrowheads="1"/>
          </p:cNvSpPr>
          <p:nvPr/>
        </p:nvSpPr>
        <p:spPr bwMode="auto">
          <a:xfrm>
            <a:off x="4316819" y="3072186"/>
            <a:ext cx="1469892" cy="1351225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73" name="Rectangle 225"/>
          <p:cNvSpPr>
            <a:spLocks noChangeArrowheads="1"/>
          </p:cNvSpPr>
          <p:nvPr/>
        </p:nvSpPr>
        <p:spPr bwMode="auto">
          <a:xfrm>
            <a:off x="6368609" y="4555815"/>
            <a:ext cx="2540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Préparation du matériel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Intervention dans une école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200" dirty="0"/>
          </a:p>
        </p:txBody>
      </p:sp>
      <p:sp>
        <p:nvSpPr>
          <p:cNvPr id="74" name="Ellipse 206"/>
          <p:cNvSpPr>
            <a:spLocks noChangeArrowheads="1"/>
          </p:cNvSpPr>
          <p:nvPr/>
        </p:nvSpPr>
        <p:spPr bwMode="auto">
          <a:xfrm>
            <a:off x="6767269" y="3100735"/>
            <a:ext cx="1469892" cy="1351225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5" name="Ellipse 210"/>
          <p:cNvSpPr>
            <a:spLocks noChangeArrowheads="1"/>
          </p:cNvSpPr>
          <p:nvPr/>
        </p:nvSpPr>
        <p:spPr bwMode="auto">
          <a:xfrm>
            <a:off x="9836631" y="3138231"/>
            <a:ext cx="1376368" cy="1351225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8" name="Rectangle 226"/>
          <p:cNvSpPr>
            <a:spLocks noChangeArrowheads="1"/>
          </p:cNvSpPr>
          <p:nvPr/>
        </p:nvSpPr>
        <p:spPr bwMode="auto">
          <a:xfrm>
            <a:off x="9571833" y="4639587"/>
            <a:ext cx="2620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/>
              <a:t>Soutenance </a:t>
            </a:r>
            <a:r>
              <a:rPr lang="fr-FR" altLang="fr-FR" sz="1200" dirty="0" smtClean="0"/>
              <a:t>orale</a:t>
            </a:r>
            <a:endParaRPr lang="fr-FR" alt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Rédaction d’un rapport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 smtClean="0"/>
              <a:t>Réalisation du poster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02135" y="2711209"/>
            <a:ext cx="1510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000" dirty="0" smtClean="0">
                <a:solidFill>
                  <a:schemeClr val="accent2">
                    <a:lumMod val="50000"/>
                  </a:schemeClr>
                </a:solidFill>
              </a:rPr>
              <a:t>fin d’année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27081" y="2263111"/>
            <a:ext cx="4442210" cy="3825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fr-FR" altLang="en-US" kern="0" dirty="0">
                <a:solidFill>
                  <a:srgbClr val="C00000"/>
                </a:solidFill>
              </a:rPr>
              <a:t>Chronologie </a:t>
            </a:r>
            <a:r>
              <a:rPr lang="fr-FR" altLang="en-US" kern="0" dirty="0" smtClean="0">
                <a:solidFill>
                  <a:srgbClr val="C00000"/>
                </a:solidFill>
              </a:rPr>
              <a:t>des projets </a:t>
            </a:r>
            <a:r>
              <a:rPr lang="fr-FR" altLang="en-US" kern="0" dirty="0" err="1" smtClean="0">
                <a:solidFill>
                  <a:srgbClr val="C00000"/>
                </a:solidFill>
              </a:rPr>
              <a:t>tutorés</a:t>
            </a:r>
            <a:endParaRPr lang="fr-FR" altLang="en-US" kern="0" dirty="0">
              <a:solidFill>
                <a:srgbClr val="C00000"/>
              </a:solidFill>
            </a:endParaRPr>
          </a:p>
        </p:txBody>
      </p:sp>
      <p:sp>
        <p:nvSpPr>
          <p:cNvPr id="76" name="Rectangle à coins arrondis 69"/>
          <p:cNvSpPr>
            <a:spLocks noChangeArrowheads="1"/>
          </p:cNvSpPr>
          <p:nvPr/>
        </p:nvSpPr>
        <p:spPr bwMode="auto">
          <a:xfrm>
            <a:off x="531288" y="1110071"/>
            <a:ext cx="10898711" cy="654068"/>
          </a:xfrm>
          <a:prstGeom prst="roundRect">
            <a:avLst>
              <a:gd name="adj" fmla="val 16667"/>
            </a:avLst>
          </a:prstGeom>
          <a:solidFill>
            <a:srgbClr val="F2F2F2">
              <a:alpha val="6980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1000"/>
          </a:p>
        </p:txBody>
      </p:sp>
      <p:sp>
        <p:nvSpPr>
          <p:cNvPr id="78" name="Titre 1"/>
          <p:cNvSpPr txBox="1">
            <a:spLocks/>
          </p:cNvSpPr>
          <p:nvPr/>
        </p:nvSpPr>
        <p:spPr>
          <a:xfrm>
            <a:off x="265227" y="1344339"/>
            <a:ext cx="10263806" cy="33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>
              <a:spcBef>
                <a:spcPct val="50000"/>
              </a:spcBef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village des science est né des interventions dans les écoles des étudiants de l’IUT (projets </a:t>
            </a:r>
            <a:r>
              <a:rPr lang="fr-FR" altLang="fr-F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tutorés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860085" y="848123"/>
            <a:ext cx="1679915" cy="3825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fr-FR" altLang="en-US" kern="0" dirty="0" smtClean="0">
                <a:solidFill>
                  <a:srgbClr val="C00000"/>
                </a:solidFill>
              </a:rPr>
              <a:t>L’historique</a:t>
            </a:r>
            <a:endParaRPr lang="fr-FR" altLang="en-US" kern="0" dirty="0">
              <a:solidFill>
                <a:srgbClr val="C00000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8260" y="30810"/>
            <a:ext cx="570275" cy="159614"/>
          </a:xfrm>
          <a:prstGeom prst="chevron">
            <a:avLst>
              <a:gd name="adj" fmla="val 207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16556" y="31745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71" grpId="0" animBg="1"/>
      <p:bldP spid="73" grpId="0"/>
      <p:bldP spid="74" grpId="0" animBg="1"/>
      <p:bldP spid="5" grpId="0" animBg="1"/>
      <p:bldP spid="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/>
          </p:cNvSpPr>
          <p:nvPr/>
        </p:nvSpPr>
        <p:spPr>
          <a:xfrm>
            <a:off x="11553370" y="6274640"/>
            <a:ext cx="50829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2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265227" y="926768"/>
            <a:ext cx="10690948" cy="837371"/>
            <a:chOff x="265227" y="926768"/>
            <a:chExt cx="10690948" cy="837371"/>
          </a:xfrm>
        </p:grpSpPr>
        <p:sp>
          <p:nvSpPr>
            <p:cNvPr id="4" name="Rectangle à coins arrondis 69"/>
            <p:cNvSpPr>
              <a:spLocks noChangeArrowheads="1"/>
            </p:cNvSpPr>
            <p:nvPr/>
          </p:nvSpPr>
          <p:spPr bwMode="auto">
            <a:xfrm>
              <a:off x="265227" y="1110071"/>
              <a:ext cx="10690948" cy="654068"/>
            </a:xfrm>
            <a:prstGeom prst="roundRect">
              <a:avLst>
                <a:gd name="adj" fmla="val 16667"/>
              </a:avLst>
            </a:prstGeom>
            <a:solidFill>
              <a:srgbClr val="F2F2F2">
                <a:alpha val="6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 sz="100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89495" y="926768"/>
              <a:ext cx="2634278" cy="324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altLang="en-US" kern="0" dirty="0">
                  <a:solidFill>
                    <a:srgbClr val="C00000"/>
                  </a:solidFill>
                </a:rPr>
                <a:t>L’historique</a:t>
              </a:r>
            </a:p>
          </p:txBody>
        </p:sp>
      </p:grpSp>
      <p:sp>
        <p:nvSpPr>
          <p:cNvPr id="82" name="Titre 1"/>
          <p:cNvSpPr txBox="1">
            <a:spLocks/>
          </p:cNvSpPr>
          <p:nvPr/>
        </p:nvSpPr>
        <p:spPr>
          <a:xfrm>
            <a:off x="265227" y="1344339"/>
            <a:ext cx="10263806" cy="33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>
              <a:spcBef>
                <a:spcPct val="50000"/>
              </a:spcBef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village des science est né des interventions dans les écoles des étudiants de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l’IUT (projets </a:t>
            </a:r>
            <a:r>
              <a:rPr lang="fr-FR" alt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tutorés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4337908" y="2492445"/>
            <a:ext cx="3032483" cy="773564"/>
            <a:chOff x="910327" y="3354260"/>
            <a:chExt cx="4280596" cy="1124606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327" y="3354260"/>
              <a:ext cx="1406693" cy="105502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849" y="3354260"/>
              <a:ext cx="1406694" cy="105502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3686" y="3384418"/>
              <a:ext cx="1057237" cy="1094448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984499" y="3384418"/>
              <a:ext cx="656058" cy="357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H</a:t>
              </a:r>
              <a:r>
                <a:rPr lang="fr-FR" sz="1000" baseline="-25000" dirty="0" smtClean="0"/>
                <a:t>2</a:t>
              </a:r>
              <a:r>
                <a:rPr lang="fr-FR" sz="1000" dirty="0" smtClean="0"/>
                <a:t>O</a:t>
              </a:r>
              <a:endParaRPr lang="fr-FR" sz="10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233900" y="3381945"/>
              <a:ext cx="608168" cy="357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CO</a:t>
              </a:r>
              <a:r>
                <a:rPr lang="fr-FR" sz="1000" baseline="-25000" dirty="0" smtClean="0"/>
                <a:t>2</a:t>
              </a:r>
              <a:endParaRPr lang="fr-FR" sz="10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44724" y="3779839"/>
              <a:ext cx="95126" cy="53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45430" y="3726095"/>
              <a:ext cx="95126" cy="53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98573" y="3775826"/>
              <a:ext cx="95126" cy="53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87401" y="3535832"/>
              <a:ext cx="95126" cy="53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03088" y="3972555"/>
              <a:ext cx="51779" cy="766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82120" y="3972554"/>
              <a:ext cx="51779" cy="766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50" y="4487092"/>
            <a:ext cx="1166459" cy="944276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2838509" y="2501938"/>
            <a:ext cx="146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Matin</a:t>
            </a:r>
            <a:endParaRPr lang="fr-FR" sz="1400" b="1" dirty="0"/>
          </a:p>
          <a:p>
            <a:pPr algn="ctr"/>
            <a:r>
              <a:rPr lang="fr-FR" sz="1400" dirty="0" smtClean="0"/>
              <a:t>Cours interactif</a:t>
            </a:r>
            <a:endParaRPr lang="fr-FR" sz="14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2619425" y="3546044"/>
            <a:ext cx="17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Début d’après midi</a:t>
            </a:r>
            <a:endParaRPr lang="fr-FR" sz="1400" b="1" dirty="0"/>
          </a:p>
          <a:p>
            <a:pPr algn="ctr"/>
            <a:r>
              <a:rPr lang="fr-FR" sz="1400" dirty="0" smtClean="0"/>
              <a:t>Expériences</a:t>
            </a:r>
            <a:endParaRPr lang="fr-FR" sz="14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1335916" y="4775881"/>
            <a:ext cx="146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 d’après midi</a:t>
            </a:r>
            <a:endParaRPr lang="fr-FR" sz="1400" b="1" dirty="0"/>
          </a:p>
          <a:p>
            <a:pPr algn="ctr"/>
            <a:r>
              <a:rPr lang="fr-FR" sz="1400" dirty="0" smtClean="0"/>
              <a:t>Retours</a:t>
            </a:r>
            <a:endParaRPr lang="fr-FR" sz="1400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3263240" y="5545058"/>
            <a:ext cx="14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/>
              <a:t>Quizz</a:t>
            </a:r>
            <a:endParaRPr lang="fr-FR" sz="1000" i="1" dirty="0"/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3390857" y="1857402"/>
            <a:ext cx="3676553" cy="4588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b="1" u="sng" kern="0" dirty="0" smtClean="0">
                <a:solidFill>
                  <a:srgbClr val="C00000"/>
                </a:solidFill>
              </a:rPr>
              <a:t>Format 1 : </a:t>
            </a:r>
            <a:r>
              <a:rPr lang="fr-FR" altLang="en-US" b="1" kern="0" dirty="0" smtClean="0">
                <a:solidFill>
                  <a:srgbClr val="C00000"/>
                </a:solidFill>
              </a:rPr>
              <a:t>la journée</a:t>
            </a:r>
            <a:endParaRPr lang="fr-FR" altLang="en-US" b="1" kern="0" dirty="0">
              <a:solidFill>
                <a:srgbClr val="C00000"/>
              </a:solidFill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4945157" y="3457208"/>
            <a:ext cx="1527341" cy="924484"/>
            <a:chOff x="2873851" y="4545855"/>
            <a:chExt cx="1527341" cy="924484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820" y="4573071"/>
              <a:ext cx="661372" cy="659434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851" y="4545855"/>
              <a:ext cx="852015" cy="734102"/>
            </a:xfrm>
            <a:prstGeom prst="rect">
              <a:avLst/>
            </a:prstGeom>
          </p:spPr>
        </p:pic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960F942-4FBD-C005-2E67-A1A79EDDD6E0}"/>
                </a:ext>
              </a:extLst>
            </p:cNvPr>
            <p:cNvSpPr txBox="1"/>
            <p:nvPr/>
          </p:nvSpPr>
          <p:spPr>
            <a:xfrm>
              <a:off x="3712282" y="5213979"/>
              <a:ext cx="650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i="1" dirty="0" err="1" smtClean="0"/>
                <a:t>Luminol</a:t>
              </a:r>
              <a:endParaRPr lang="fr-FR" sz="1000" i="1" dirty="0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D960F942-4FBD-C005-2E67-A1A79EDDD6E0}"/>
                </a:ext>
              </a:extLst>
            </p:cNvPr>
            <p:cNvSpPr txBox="1"/>
            <p:nvPr/>
          </p:nvSpPr>
          <p:spPr>
            <a:xfrm>
              <a:off x="3002032" y="5224118"/>
              <a:ext cx="650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i="1" dirty="0" smtClean="0"/>
                <a:t>pH</a:t>
              </a:r>
              <a:endParaRPr lang="fr-FR" sz="1000" i="1" dirty="0"/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7" y="4542451"/>
            <a:ext cx="1685381" cy="940019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5749631" y="5569602"/>
            <a:ext cx="14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/>
              <a:t>Diplôme…</a:t>
            </a:r>
            <a:endParaRPr lang="fr-FR" sz="1000" i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8079431" y="5545058"/>
            <a:ext cx="14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/>
              <a:t>Formulaire…</a:t>
            </a:r>
            <a:endParaRPr lang="fr-FR" sz="1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022" y="4302613"/>
            <a:ext cx="725987" cy="1044852"/>
          </a:xfrm>
          <a:prstGeom prst="rect">
            <a:avLst/>
          </a:prstGeom>
        </p:spPr>
      </p:pic>
      <p:sp>
        <p:nvSpPr>
          <p:cNvPr id="47" name="Titre 1"/>
          <p:cNvSpPr txBox="1">
            <a:spLocks/>
          </p:cNvSpPr>
          <p:nvPr/>
        </p:nvSpPr>
        <p:spPr>
          <a:xfrm>
            <a:off x="435610" y="188799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dans les écoles des étudiants de BUT2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48260" y="30810"/>
            <a:ext cx="570275" cy="159614"/>
          </a:xfrm>
          <a:prstGeom prst="chevron">
            <a:avLst>
              <a:gd name="adj" fmla="val 207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616556" y="31745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7" grpId="0"/>
      <p:bldP spid="6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/>
          </p:cNvSpPr>
          <p:nvPr/>
        </p:nvSpPr>
        <p:spPr>
          <a:xfrm>
            <a:off x="11553370" y="6274640"/>
            <a:ext cx="50829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2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265227" y="926768"/>
            <a:ext cx="10690948" cy="837371"/>
            <a:chOff x="265227" y="926768"/>
            <a:chExt cx="10690948" cy="837371"/>
          </a:xfrm>
        </p:grpSpPr>
        <p:sp>
          <p:nvSpPr>
            <p:cNvPr id="4" name="Rectangle à coins arrondis 69"/>
            <p:cNvSpPr>
              <a:spLocks noChangeArrowheads="1"/>
            </p:cNvSpPr>
            <p:nvPr/>
          </p:nvSpPr>
          <p:spPr bwMode="auto">
            <a:xfrm>
              <a:off x="265227" y="1110071"/>
              <a:ext cx="10690948" cy="654068"/>
            </a:xfrm>
            <a:prstGeom prst="roundRect">
              <a:avLst>
                <a:gd name="adj" fmla="val 16667"/>
              </a:avLst>
            </a:prstGeom>
            <a:solidFill>
              <a:srgbClr val="F2F2F2">
                <a:alpha val="6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 sz="100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89495" y="926768"/>
              <a:ext cx="2634278" cy="324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altLang="en-US" kern="0" dirty="0">
                  <a:solidFill>
                    <a:srgbClr val="C00000"/>
                  </a:solidFill>
                </a:rPr>
                <a:t>L’historique</a:t>
              </a:r>
            </a:p>
          </p:txBody>
        </p:sp>
      </p:grpSp>
      <p:sp>
        <p:nvSpPr>
          <p:cNvPr id="82" name="Titre 1"/>
          <p:cNvSpPr txBox="1">
            <a:spLocks/>
          </p:cNvSpPr>
          <p:nvPr/>
        </p:nvSpPr>
        <p:spPr>
          <a:xfrm>
            <a:off x="265227" y="1344339"/>
            <a:ext cx="10263806" cy="33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>
              <a:spcBef>
                <a:spcPct val="50000"/>
              </a:spcBef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village des science est né des interventions dans les écoles des étudiants de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l’IUT (projets </a:t>
            </a:r>
            <a:r>
              <a:rPr lang="fr-FR" alt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tutorés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3267536" y="2961987"/>
            <a:ext cx="1702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Sujet 1</a:t>
            </a:r>
            <a:endParaRPr lang="fr-FR" sz="1400" b="1" dirty="0"/>
          </a:p>
          <a:p>
            <a:pPr algn="ctr"/>
            <a:r>
              <a:rPr lang="fr-FR" sz="1400" dirty="0" smtClean="0"/>
              <a:t>Exemple: la chambre</a:t>
            </a:r>
          </a:p>
          <a:p>
            <a:pPr algn="ctr"/>
            <a:r>
              <a:rPr lang="fr-FR" sz="1400" dirty="0" smtClean="0"/>
              <a:t>(Etudiant 1)</a:t>
            </a:r>
            <a:endParaRPr lang="fr-FR" sz="1400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3318152" y="3895316"/>
            <a:ext cx="1771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Sujet 2</a:t>
            </a:r>
            <a:endParaRPr lang="fr-FR" sz="1400" b="1" dirty="0"/>
          </a:p>
          <a:p>
            <a:pPr algn="ctr"/>
            <a:r>
              <a:rPr lang="fr-FR" sz="1400" dirty="0" smtClean="0"/>
              <a:t>Exemple: la cuisine</a:t>
            </a:r>
          </a:p>
          <a:p>
            <a:pPr algn="ctr"/>
            <a:r>
              <a:rPr lang="fr-FR" sz="1400" dirty="0"/>
              <a:t>(Etudiant </a:t>
            </a:r>
            <a:r>
              <a:rPr lang="fr-FR" sz="1400" dirty="0" smtClean="0"/>
              <a:t>2)</a:t>
            </a:r>
            <a:endParaRPr lang="fr-FR" sz="1400" dirty="0"/>
          </a:p>
          <a:p>
            <a:pPr algn="ctr"/>
            <a:endParaRPr lang="fr-FR" sz="14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3168770" y="4849423"/>
            <a:ext cx="19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Sujet 3</a:t>
            </a:r>
            <a:endParaRPr lang="fr-FR" sz="1400" b="1" dirty="0"/>
          </a:p>
          <a:p>
            <a:pPr algn="ctr"/>
            <a:r>
              <a:rPr lang="fr-FR" sz="1400" dirty="0" smtClean="0"/>
              <a:t>…</a:t>
            </a:r>
            <a:endParaRPr lang="fr-FR" sz="1400" dirty="0"/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24" y="2981321"/>
            <a:ext cx="2644558" cy="2264828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233" y="2855919"/>
            <a:ext cx="4715712" cy="950801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7618454" y="2465358"/>
            <a:ext cx="260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Thème : frise chronologique</a:t>
            </a:r>
            <a:endParaRPr lang="fr-FR" sz="1400" i="1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1879209" y="2482567"/>
            <a:ext cx="246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Thème : les pièces de la maison</a:t>
            </a:r>
            <a:endParaRPr lang="fr-FR" sz="1400" i="1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4578465" y="1914073"/>
            <a:ext cx="2855556" cy="1308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r-FR" altLang="en-US" b="1" u="sng" kern="0" dirty="0" smtClean="0">
                <a:solidFill>
                  <a:srgbClr val="C00000"/>
                </a:solidFill>
              </a:rPr>
              <a:t>Format 2 :</a:t>
            </a:r>
            <a:r>
              <a:rPr lang="fr-FR" altLang="en-US" b="1" kern="0" dirty="0" smtClean="0">
                <a:solidFill>
                  <a:srgbClr val="C00000"/>
                </a:solidFill>
              </a:rPr>
              <a:t> 2 h et un thème</a:t>
            </a:r>
            <a:endParaRPr lang="fr-FR" altLang="en-US" b="1" kern="0" dirty="0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6767194" y="3806720"/>
            <a:ext cx="1702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Sujet 1</a:t>
            </a:r>
            <a:endParaRPr lang="fr-FR" sz="1400" b="1" dirty="0"/>
          </a:p>
          <a:p>
            <a:pPr algn="ctr"/>
            <a:r>
              <a:rPr lang="fr-FR" sz="1400" dirty="0" smtClean="0"/>
              <a:t>Exemple : l’antiquité</a:t>
            </a:r>
          </a:p>
          <a:p>
            <a:pPr algn="ctr"/>
            <a:r>
              <a:rPr lang="fr-FR" sz="1400" dirty="0" smtClean="0"/>
              <a:t>(Etudiant 1)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8412477" y="3806720"/>
            <a:ext cx="2060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Sujet 2</a:t>
            </a:r>
            <a:endParaRPr lang="fr-FR" sz="1400" b="1" dirty="0"/>
          </a:p>
          <a:p>
            <a:pPr algn="ctr"/>
            <a:r>
              <a:rPr lang="fr-FR" sz="1400" dirty="0" smtClean="0"/>
              <a:t>Exemple : le moyen âge</a:t>
            </a:r>
          </a:p>
          <a:p>
            <a:pPr algn="ctr"/>
            <a:r>
              <a:rPr lang="fr-FR" sz="1400" dirty="0" smtClean="0"/>
              <a:t>(Etudiant 1)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10529033" y="3852125"/>
            <a:ext cx="153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Sujet 3</a:t>
            </a:r>
            <a:endParaRPr lang="fr-FR" sz="1400" b="1" dirty="0"/>
          </a:p>
          <a:p>
            <a:pPr algn="ctr"/>
            <a:r>
              <a:rPr lang="fr-FR" sz="1400" dirty="0" smtClean="0"/>
              <a:t>…</a:t>
            </a:r>
            <a:endParaRPr lang="fr-FR" sz="14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5785658" y="2569025"/>
            <a:ext cx="8313" cy="280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>
          <a:xfrm>
            <a:off x="435610" y="188799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dans les écoles des étudiants de BUT2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8260" y="30810"/>
            <a:ext cx="570275" cy="159614"/>
          </a:xfrm>
          <a:prstGeom prst="chevron">
            <a:avLst>
              <a:gd name="adj" fmla="val 207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16556" y="31745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/>
          </p:cNvSpPr>
          <p:nvPr/>
        </p:nvSpPr>
        <p:spPr>
          <a:xfrm>
            <a:off x="11553370" y="6274640"/>
            <a:ext cx="50829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2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265227" y="926768"/>
            <a:ext cx="10690948" cy="837371"/>
            <a:chOff x="265227" y="926768"/>
            <a:chExt cx="10690948" cy="837371"/>
          </a:xfrm>
        </p:grpSpPr>
        <p:sp>
          <p:nvSpPr>
            <p:cNvPr id="4" name="Rectangle à coins arrondis 69"/>
            <p:cNvSpPr>
              <a:spLocks noChangeArrowheads="1"/>
            </p:cNvSpPr>
            <p:nvPr/>
          </p:nvSpPr>
          <p:spPr bwMode="auto">
            <a:xfrm>
              <a:off x="265227" y="1110071"/>
              <a:ext cx="10690948" cy="654068"/>
            </a:xfrm>
            <a:prstGeom prst="roundRect">
              <a:avLst>
                <a:gd name="adj" fmla="val 16667"/>
              </a:avLst>
            </a:prstGeom>
            <a:solidFill>
              <a:srgbClr val="F2F2F2">
                <a:alpha val="6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 sz="100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89495" y="926768"/>
              <a:ext cx="2634278" cy="324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altLang="en-US" kern="0" dirty="0">
                  <a:solidFill>
                    <a:srgbClr val="C00000"/>
                  </a:solidFill>
                </a:rPr>
                <a:t>L’historique</a:t>
              </a:r>
            </a:p>
          </p:txBody>
        </p:sp>
      </p:grpSp>
      <p:sp>
        <p:nvSpPr>
          <p:cNvPr id="82" name="Titre 1"/>
          <p:cNvSpPr txBox="1">
            <a:spLocks/>
          </p:cNvSpPr>
          <p:nvPr/>
        </p:nvSpPr>
        <p:spPr>
          <a:xfrm>
            <a:off x="265227" y="1344339"/>
            <a:ext cx="10263806" cy="33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>
              <a:spcBef>
                <a:spcPct val="50000"/>
              </a:spcBef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village des science est né des interventions dans les écoles des étudiants de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l’IUT (projets </a:t>
            </a:r>
            <a:r>
              <a:rPr lang="fr-FR" alt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tutorés</a:t>
            </a: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35610" y="188799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dans les écoles des étudiants de BUT2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ZoneTexte 91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4575179" y="2133062"/>
            <a:ext cx="260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i="1" dirty="0" smtClean="0"/>
              <a:t>Thème : frise chronologique</a:t>
            </a:r>
            <a:endParaRPr lang="fr-FR" sz="1400" i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604" y="2639527"/>
            <a:ext cx="4712338" cy="1801870"/>
          </a:xfrm>
          <a:prstGeom prst="rect">
            <a:avLst/>
          </a:prstGeom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578465" y="1914073"/>
            <a:ext cx="2855556" cy="1308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fr-FR" altLang="en-US" b="1" u="sng" kern="0" dirty="0" smtClean="0">
                <a:solidFill>
                  <a:srgbClr val="C00000"/>
                </a:solidFill>
              </a:rPr>
              <a:t>Format 2 : </a:t>
            </a:r>
            <a:r>
              <a:rPr lang="fr-FR" altLang="en-US" b="1" kern="0" dirty="0" smtClean="0">
                <a:solidFill>
                  <a:srgbClr val="C00000"/>
                </a:solidFill>
              </a:rPr>
              <a:t>2 h et un thème</a:t>
            </a:r>
            <a:endParaRPr lang="fr-FR" altLang="en-US" b="1" kern="0" dirty="0">
              <a:solidFill>
                <a:srgbClr val="C0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391293" y="2342776"/>
            <a:ext cx="9314135" cy="3266057"/>
            <a:chOff x="1391293" y="2342776"/>
            <a:chExt cx="9314135" cy="3266057"/>
          </a:xfrm>
        </p:grpSpPr>
        <p:sp>
          <p:nvSpPr>
            <p:cNvPr id="25" name="Ellipse 24"/>
            <p:cNvSpPr/>
            <p:nvPr/>
          </p:nvSpPr>
          <p:spPr>
            <a:xfrm>
              <a:off x="1391293" y="2342776"/>
              <a:ext cx="1620383" cy="15864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>
              <a:spLocks noChangeArrowheads="1"/>
            </p:cNvSpPr>
            <p:nvPr/>
          </p:nvSpPr>
          <p:spPr bwMode="auto">
            <a:xfrm>
              <a:off x="6919381" y="2671500"/>
              <a:ext cx="3786047" cy="293733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alpha val="6980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altLang="fr-FR" sz="1000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2230977" y="4859534"/>
              <a:ext cx="46884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2230977" y="3930930"/>
              <a:ext cx="0" cy="923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778" y="3109563"/>
              <a:ext cx="1294131" cy="861797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2404" y="3651096"/>
              <a:ext cx="1668748" cy="97814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1680" y="4718135"/>
              <a:ext cx="829526" cy="823506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960F942-4FBD-C005-2E67-A1A79EDDD6E0}"/>
                </a:ext>
              </a:extLst>
            </p:cNvPr>
            <p:cNvSpPr txBox="1"/>
            <p:nvPr/>
          </p:nvSpPr>
          <p:spPr>
            <a:xfrm>
              <a:off x="7507728" y="2715564"/>
              <a:ext cx="2609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i="1" dirty="0" smtClean="0"/>
                <a:t>Sujet 1 : l’optique</a:t>
              </a:r>
              <a:endParaRPr lang="fr-FR" sz="1400" i="1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960F942-4FBD-C005-2E67-A1A79EDDD6E0}"/>
                </a:ext>
              </a:extLst>
            </p:cNvPr>
            <p:cNvSpPr txBox="1"/>
            <p:nvPr/>
          </p:nvSpPr>
          <p:spPr>
            <a:xfrm>
              <a:off x="8554720" y="3074100"/>
              <a:ext cx="2150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Nature ondulatoire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Analogie mécanique</a:t>
              </a:r>
              <a:endParaRPr lang="fr-FR" sz="1200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960F942-4FBD-C005-2E67-A1A79EDDD6E0}"/>
                </a:ext>
              </a:extLst>
            </p:cNvPr>
            <p:cNvSpPr txBox="1"/>
            <p:nvPr/>
          </p:nvSpPr>
          <p:spPr>
            <a:xfrm>
              <a:off x="7097611" y="4162331"/>
              <a:ext cx="2150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Démonstration :</a:t>
              </a:r>
            </a:p>
            <a:p>
              <a:r>
                <a:rPr lang="fr-FR" sz="1200" dirty="0" smtClean="0"/>
                <a:t>         - Arc en ciel</a:t>
              </a:r>
              <a:endParaRPr lang="fr-FR" sz="1200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960F942-4FBD-C005-2E67-A1A79EDDD6E0}"/>
                </a:ext>
              </a:extLst>
            </p:cNvPr>
            <p:cNvSpPr txBox="1"/>
            <p:nvPr/>
          </p:nvSpPr>
          <p:spPr>
            <a:xfrm>
              <a:off x="8412963" y="4854657"/>
              <a:ext cx="2150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/>
                <a:t>Démonstration :</a:t>
              </a:r>
            </a:p>
            <a:p>
              <a:r>
                <a:rPr lang="fr-FR" sz="1200" dirty="0" smtClean="0"/>
                <a:t>         - synthèse additive</a:t>
              </a:r>
            </a:p>
            <a:p>
              <a:r>
                <a:rPr lang="fr-FR" sz="1200" dirty="0"/>
                <a:t> </a:t>
              </a:r>
              <a:r>
                <a:rPr lang="fr-FR" sz="1200" dirty="0" smtClean="0"/>
                <a:t>        - </a:t>
              </a:r>
              <a:r>
                <a:rPr lang="fr-FR" sz="1200" dirty="0"/>
                <a:t>synthèse </a:t>
              </a:r>
              <a:r>
                <a:rPr lang="fr-FR" sz="1200" dirty="0" smtClean="0"/>
                <a:t>soustractive</a:t>
              </a:r>
              <a:endParaRPr lang="fr-FR" sz="1200" dirty="0"/>
            </a:p>
          </p:txBody>
        </p:sp>
      </p:grpSp>
      <p:sp>
        <p:nvSpPr>
          <p:cNvPr id="6" name="Flèche droite 5"/>
          <p:cNvSpPr/>
          <p:nvPr/>
        </p:nvSpPr>
        <p:spPr>
          <a:xfrm>
            <a:off x="629228" y="5320260"/>
            <a:ext cx="738444" cy="4427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1398960" y="5361679"/>
            <a:ext cx="6157060" cy="34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fr-FR" alt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sujet : quizz, démonstrations, explications, expériences…</a:t>
            </a:r>
            <a:endParaRPr lang="fr-FR" alt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48260" y="30810"/>
            <a:ext cx="570275" cy="159614"/>
          </a:xfrm>
          <a:prstGeom prst="chevron">
            <a:avLst>
              <a:gd name="adj" fmla="val 207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616556" y="31745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582" y="3614469"/>
            <a:ext cx="4600575" cy="207645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57824" y="137887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village des sciences de l’IUT Lyon 1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11553370" y="6274640"/>
            <a:ext cx="50829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2</a:t>
            </a:r>
          </a:p>
        </p:txBody>
      </p:sp>
      <p:sp>
        <p:nvSpPr>
          <p:cNvPr id="14" name="Rectangle à coins arrondis 69"/>
          <p:cNvSpPr>
            <a:spLocks noChangeArrowheads="1"/>
          </p:cNvSpPr>
          <p:nvPr/>
        </p:nvSpPr>
        <p:spPr bwMode="auto">
          <a:xfrm>
            <a:off x="292936" y="1110075"/>
            <a:ext cx="11656697" cy="1920674"/>
          </a:xfrm>
          <a:prstGeom prst="roundRect">
            <a:avLst>
              <a:gd name="adj" fmla="val 16667"/>
            </a:avLst>
          </a:prstGeom>
          <a:solidFill>
            <a:srgbClr val="F2F2F2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100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89495" y="926768"/>
            <a:ext cx="2634278" cy="3243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kern="0" dirty="0" smtClean="0">
                <a:solidFill>
                  <a:srgbClr val="C00000"/>
                </a:solidFill>
              </a:rPr>
              <a:t>La préparation</a:t>
            </a:r>
            <a:endParaRPr lang="fr-FR" altLang="en-US" kern="0" dirty="0">
              <a:solidFill>
                <a:srgbClr val="C00000"/>
              </a:solidFill>
            </a:endParaRPr>
          </a:p>
        </p:txBody>
      </p:sp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3842310" y="1329417"/>
            <a:ext cx="76370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400" u="sng" dirty="0" smtClean="0"/>
              <a:t>Le mercredi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Répétition générale (les BUT1 visitent les BUT2 avec prise de notes)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Les intervenants extérieurs s’installent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Distribution des kits (t-shirt, plan…) pour les guides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Décoration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altLang="fr-FR" sz="1400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32410"/>
              </p:ext>
            </p:extLst>
          </p:nvPr>
        </p:nvGraphicFramePr>
        <p:xfrm>
          <a:off x="478865" y="3745247"/>
          <a:ext cx="5552480" cy="203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650">
                <a:tc row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</a:txBody>
                  <a:tcPr marL="91449" marR="91449" marT="45726" marB="4572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 marL="91449" marR="91449" marT="45726" marB="45726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(grand public)</a:t>
                      </a:r>
                    </a:p>
                  </a:txBody>
                  <a:tcPr marL="91449" marR="91449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(Les scolaires)</a:t>
                      </a:r>
                    </a:p>
                  </a:txBody>
                  <a:tcPr marL="91449" marR="91449" marT="45726" marB="45726"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41" marR="91441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67442"/>
                  </a:ext>
                </a:extLst>
              </a:tr>
              <a:tr h="654231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MATIN</a:t>
                      </a:r>
                    </a:p>
                  </a:txBody>
                  <a:tcPr marL="91449" marR="91449" marT="45726" marB="45726">
                    <a:lnT w="381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9h15-10h05 : 2 ateliers/groupe</a:t>
                      </a:r>
                      <a:r>
                        <a:rPr lang="fr-FR" sz="1200" i="1" baseline="0" dirty="0">
                          <a:solidFill>
                            <a:schemeClr val="tx1"/>
                          </a:solidFill>
                        </a:rPr>
                        <a:t> de ~7</a:t>
                      </a:r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PAUSE</a:t>
                      </a:r>
                      <a:r>
                        <a:rPr lang="fr-FR" sz="1200" i="1" baseline="0" dirty="0">
                          <a:solidFill>
                            <a:schemeClr val="tx1"/>
                          </a:solidFill>
                        </a:rPr>
                        <a:t> spectacle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10h25-11h15 : 2 ateliers</a:t>
                      </a:r>
                    </a:p>
                  </a:txBody>
                  <a:tcPr marL="91449" marR="91449"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10h-12h</a:t>
                      </a:r>
                    </a:p>
                  </a:txBody>
                  <a:tcPr marL="91449" marR="91449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206"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APRES-MIDI</a:t>
                      </a:r>
                    </a:p>
                  </a:txBody>
                  <a:tcPr marL="91449" marR="91449"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13h45-14h35 : 2 ateliers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PAUSE</a:t>
                      </a:r>
                      <a:r>
                        <a:rPr lang="fr-FR" sz="1200" i="1" baseline="0" dirty="0">
                          <a:solidFill>
                            <a:schemeClr val="tx1"/>
                          </a:solidFill>
                        </a:rPr>
                        <a:t> spectacle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14h55-15h45 : 2 ateliers</a:t>
                      </a:r>
                    </a:p>
                  </a:txBody>
                  <a:tcPr marL="91449" marR="91449"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13h30-17h</a:t>
                      </a:r>
                    </a:p>
                  </a:txBody>
                  <a:tcPr marL="91449" marR="91449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48842" y="4887413"/>
            <a:ext cx="1482503" cy="238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smtClean="0">
                <a:solidFill>
                  <a:schemeClr val="tx1"/>
                </a:solidFill>
              </a:rPr>
              <a:t>Pause spectacle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8865" y="3264647"/>
            <a:ext cx="2634278" cy="3243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kern="0" dirty="0" smtClean="0">
                <a:solidFill>
                  <a:srgbClr val="C00000"/>
                </a:solidFill>
              </a:rPr>
              <a:t>Le programme</a:t>
            </a:r>
            <a:endParaRPr lang="fr-FR" altLang="en-US" kern="0" dirty="0">
              <a:solidFill>
                <a:srgbClr val="C00000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044582" y="3225310"/>
            <a:ext cx="1712645" cy="3031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kern="0" dirty="0" smtClean="0">
                <a:solidFill>
                  <a:srgbClr val="C00000"/>
                </a:solidFill>
              </a:rPr>
              <a:t>La décoration</a:t>
            </a:r>
            <a:endParaRPr lang="fr-FR" altLang="en-US" kern="0" dirty="0">
              <a:solidFill>
                <a:srgbClr val="C0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960F942-4FBD-C005-2E67-A1A79EDDD6E0}"/>
              </a:ext>
            </a:extLst>
          </p:cNvPr>
          <p:cNvSpPr txBox="1"/>
          <p:nvPr/>
        </p:nvSpPr>
        <p:spPr>
          <a:xfrm>
            <a:off x="9513470" y="4488120"/>
            <a:ext cx="1771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Banderoles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kakemonos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Ballons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Flyers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…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0" y="1494325"/>
            <a:ext cx="2581275" cy="1304925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04685" y="30964"/>
            <a:ext cx="570275" cy="159614"/>
          </a:xfrm>
          <a:prstGeom prst="chevron">
            <a:avLst>
              <a:gd name="adj" fmla="val 207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 txBox="1">
            <a:spLocks/>
          </p:cNvSpPr>
          <p:nvPr/>
        </p:nvSpPr>
        <p:spPr>
          <a:xfrm>
            <a:off x="459424" y="-27213"/>
            <a:ext cx="10515600" cy="6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ctr">
              <a:spcBef>
                <a:spcPct val="50000"/>
              </a:spcBef>
              <a:defRPr/>
            </a:pPr>
            <a:r>
              <a:rPr lang="fr-F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ateliers du village des sciences de l’IUT Lyon 1</a:t>
            </a:r>
            <a:endParaRPr lang="fr-FR" altLang="fr-F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à coins arrondis 236"/>
          <p:cNvSpPr>
            <a:spLocks noChangeArrowheads="1"/>
          </p:cNvSpPr>
          <p:nvPr/>
        </p:nvSpPr>
        <p:spPr bwMode="auto">
          <a:xfrm>
            <a:off x="283540" y="724009"/>
            <a:ext cx="4063067" cy="4254391"/>
          </a:xfrm>
          <a:prstGeom prst="roundRect">
            <a:avLst>
              <a:gd name="adj" fmla="val 11468"/>
            </a:avLst>
          </a:prstGeom>
          <a:solidFill>
            <a:srgbClr val="F2F2F2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8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2877" y="603906"/>
            <a:ext cx="2317406" cy="2077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altLang="en-US" sz="1200" kern="0" dirty="0">
                <a:solidFill>
                  <a:srgbClr val="C00000"/>
                </a:solidFill>
              </a:rPr>
              <a:t>Les ateliers des étudiants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61" y="992067"/>
            <a:ext cx="942274" cy="7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78" y="3237499"/>
            <a:ext cx="1187167" cy="94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197" y="2192648"/>
            <a:ext cx="928533" cy="85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18" y="1910546"/>
            <a:ext cx="706025" cy="12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31" y="1298498"/>
            <a:ext cx="1173426" cy="7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19915" y="984960"/>
            <a:ext cx="24525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b="1" dirty="0"/>
              <a:t>Police scientifique 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Luminol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Encre invisible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…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1475981" y="1773451"/>
            <a:ext cx="1436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b="1" dirty="0"/>
              <a:t>Cuisine moléculaire  </a:t>
            </a:r>
          </a:p>
          <a:p>
            <a:pPr algn="just"/>
            <a:r>
              <a:rPr lang="fr-FR" altLang="fr-FR" sz="800" dirty="0"/>
              <a:t>-   Chocolat CO</a:t>
            </a:r>
            <a:r>
              <a:rPr lang="fr-FR" altLang="fr-FR" sz="800" baseline="-25000" dirty="0"/>
              <a:t>2</a:t>
            </a:r>
            <a:r>
              <a:rPr lang="fr-FR" altLang="fr-FR" sz="800" dirty="0"/>
              <a:t>, </a:t>
            </a:r>
          </a:p>
          <a:p>
            <a:pPr algn="just"/>
            <a:r>
              <a:rPr lang="fr-FR" altLang="fr-FR" sz="800" dirty="0"/>
              <a:t>-   Billes de sirop, </a:t>
            </a:r>
          </a:p>
          <a:p>
            <a:pPr algn="just"/>
            <a:r>
              <a:rPr lang="fr-FR" altLang="fr-FR" sz="800" dirty="0"/>
              <a:t>-    … </a:t>
            </a:r>
            <a:endParaRPr lang="fr-FR" altLang="fr-FR" sz="800" baseline="-25000" dirty="0"/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1471906" y="2372768"/>
            <a:ext cx="16262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b="1" dirty="0"/>
              <a:t>Fluber</a:t>
            </a:r>
            <a:r>
              <a:rPr lang="fr-FR" altLang="fr-FR" sz="800" b="1" dirty="0"/>
              <a:t> </a:t>
            </a:r>
          </a:p>
          <a:p>
            <a:pPr algn="just"/>
            <a:r>
              <a:rPr lang="fr-FR" altLang="fr-FR" sz="800" dirty="0"/>
              <a:t>-     sables mouvants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Liquide non newtonien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…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1858443" y="3779918"/>
            <a:ext cx="18680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b="1" dirty="0"/>
              <a:t>Atelier peinture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Peinture à l’œuf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Colorants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…</a:t>
            </a: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1858443" y="3041116"/>
            <a:ext cx="24020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b="1" dirty="0"/>
              <a:t>Escape </a:t>
            </a:r>
            <a:r>
              <a:rPr lang="fr-FR" altLang="fr-FR" sz="1000" b="1" dirty="0" err="1"/>
              <a:t>game</a:t>
            </a:r>
            <a:r>
              <a:rPr lang="fr-FR" altLang="fr-FR" sz="1000" b="1" dirty="0"/>
              <a:t>  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Circuit électrique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 err="1"/>
              <a:t>Luminol</a:t>
            </a:r>
            <a:endParaRPr lang="fr-FR" altLang="fr-FR" sz="800" dirty="0"/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Réaction gazeuse</a:t>
            </a:r>
          </a:p>
          <a:p>
            <a:pPr marL="171450" indent="-171450" algn="just">
              <a:buFontTx/>
              <a:buChar char="-"/>
            </a:pPr>
            <a:r>
              <a:rPr lang="fr-FR" altLang="fr-FR" sz="800" dirty="0"/>
              <a:t>…</a:t>
            </a:r>
          </a:p>
        </p:txBody>
      </p:sp>
      <p:pic>
        <p:nvPicPr>
          <p:cNvPr id="55" name="Imag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0"/>
          <a:stretch>
            <a:fillRect/>
          </a:stretch>
        </p:blipFill>
        <p:spPr bwMode="auto">
          <a:xfrm>
            <a:off x="919134" y="5031748"/>
            <a:ext cx="1920962" cy="5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5">
            <a:extLst>
              <a:ext uri="{FF2B5EF4-FFF2-40B4-BE49-F238E27FC236}">
                <a16:creationId xmlns:a16="http://schemas.microsoft.com/office/drawing/2014/main" id="{F8AD4115-0AE7-9C62-33B7-34C0B279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11" y="4340597"/>
            <a:ext cx="36066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000" b="1" dirty="0"/>
              <a:t>Chimie spectaculaire, </a:t>
            </a:r>
            <a:r>
              <a:rPr lang="fr-FR" altLang="fr-FR" sz="1000" b="1" dirty="0" err="1"/>
              <a:t>slime</a:t>
            </a:r>
            <a:r>
              <a:rPr lang="fr-FR" altLang="fr-FR" sz="1000" b="1" dirty="0"/>
              <a:t> magnétique, balles rebondissantes, bougie et rouge à lèvres, loto des expériences, memory…</a:t>
            </a:r>
            <a:endParaRPr lang="fr-FR" altLang="fr-FR" sz="1000" b="1" baseline="-25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8508388" y="1318565"/>
            <a:ext cx="3434281" cy="4593617"/>
            <a:chOff x="8546888" y="1039165"/>
            <a:chExt cx="3434281" cy="4593617"/>
          </a:xfrm>
        </p:grpSpPr>
        <p:grpSp>
          <p:nvGrpSpPr>
            <p:cNvPr id="18" name="Groupe 17"/>
            <p:cNvGrpSpPr/>
            <p:nvPr/>
          </p:nvGrpSpPr>
          <p:grpSpPr>
            <a:xfrm>
              <a:off x="8546888" y="2315387"/>
              <a:ext cx="3434281" cy="3317395"/>
              <a:chOff x="16675100" y="13092113"/>
              <a:chExt cx="13142913" cy="11608836"/>
            </a:xfrm>
          </p:grpSpPr>
          <p:sp>
            <p:nvSpPr>
              <p:cNvPr id="19" name="Rectangle à coins arrondis 236"/>
              <p:cNvSpPr>
                <a:spLocks noChangeArrowheads="1"/>
              </p:cNvSpPr>
              <p:nvPr/>
            </p:nvSpPr>
            <p:spPr bwMode="auto">
              <a:xfrm>
                <a:off x="16675100" y="13328650"/>
                <a:ext cx="13142913" cy="11372299"/>
              </a:xfrm>
              <a:prstGeom prst="roundRect">
                <a:avLst>
                  <a:gd name="adj" fmla="val 11468"/>
                </a:avLst>
              </a:prstGeom>
              <a:solidFill>
                <a:srgbClr val="F2F2F2">
                  <a:alpha val="69803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fr-FR" altLang="fr-FR" sz="80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19716750" y="13092113"/>
                <a:ext cx="7496175" cy="5651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altLang="en-US" sz="1200" kern="0" dirty="0">
                    <a:solidFill>
                      <a:srgbClr val="C00000"/>
                    </a:solidFill>
                  </a:rPr>
                  <a:t>Les ateliers partenaires</a:t>
                </a:r>
              </a:p>
            </p:txBody>
          </p:sp>
          <p:sp>
            <p:nvSpPr>
              <p:cNvPr id="31" name="Rectangle 56"/>
              <p:cNvSpPr>
                <a:spLocks noChangeArrowheads="1"/>
              </p:cNvSpPr>
              <p:nvPr/>
            </p:nvSpPr>
            <p:spPr bwMode="auto">
              <a:xfrm>
                <a:off x="21958159" y="14743682"/>
                <a:ext cx="7326540" cy="893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fr-FR" altLang="fr-FR" sz="1000" b="1" dirty="0"/>
                  <a:t>Trace ton son </a:t>
                </a:r>
              </a:p>
              <a:p>
                <a:pPr algn="ctr"/>
                <a:endParaRPr lang="fr-FR" altLang="fr-FR" sz="1000" b="1" dirty="0"/>
              </a:p>
              <a:p>
                <a:pPr algn="ctr"/>
                <a:endParaRPr lang="fr-FR" altLang="fr-FR" sz="1000" b="1" dirty="0"/>
              </a:p>
              <a:p>
                <a:pPr algn="ctr"/>
                <a:r>
                  <a:rPr lang="fr-FR" altLang="fr-FR" sz="1000" b="1" dirty="0"/>
                  <a:t>Polarisation </a:t>
                </a:r>
              </a:p>
              <a:p>
                <a:pPr algn="ctr"/>
                <a:endParaRPr lang="fr-FR" altLang="fr-FR" sz="1000" b="1" dirty="0"/>
              </a:p>
              <a:p>
                <a:pPr algn="ctr"/>
                <a:endParaRPr lang="fr-FR" altLang="fr-FR" sz="1000" b="1" dirty="0"/>
              </a:p>
              <a:p>
                <a:pPr algn="ctr"/>
                <a:r>
                  <a:rPr lang="fr-FR" altLang="fr-FR" sz="1000" b="1" dirty="0"/>
                  <a:t>Un liquide ca mouille </a:t>
                </a:r>
              </a:p>
              <a:p>
                <a:pPr algn="ctr"/>
                <a:endParaRPr lang="fr-FR" altLang="fr-FR" sz="1000" b="1" dirty="0"/>
              </a:p>
              <a:p>
                <a:pPr algn="ctr"/>
                <a:endParaRPr lang="fr-FR" altLang="fr-FR" sz="1000" b="1" dirty="0"/>
              </a:p>
              <a:p>
                <a:pPr algn="ctr"/>
                <a:r>
                  <a:rPr lang="fr-FR" altLang="fr-FR" sz="1000" b="1" dirty="0"/>
                  <a:t>Modèle moléculaire </a:t>
                </a:r>
              </a:p>
              <a:p>
                <a:pPr algn="ctr"/>
                <a:endParaRPr lang="fr-FR" altLang="fr-FR" sz="1000" b="1" dirty="0"/>
              </a:p>
              <a:p>
                <a:pPr algn="ctr"/>
                <a:endParaRPr lang="fr-FR" altLang="fr-FR" sz="1000" b="1" dirty="0"/>
              </a:p>
              <a:p>
                <a:pPr algn="ctr"/>
                <a:r>
                  <a:rPr lang="fr-FR" altLang="fr-FR" sz="1000" b="1" dirty="0"/>
                  <a:t>Magnétisme </a:t>
                </a:r>
              </a:p>
              <a:p>
                <a:pPr algn="ctr"/>
                <a:endParaRPr lang="fr-FR" altLang="fr-FR" sz="1000" b="1" dirty="0"/>
              </a:p>
              <a:p>
                <a:pPr algn="ctr"/>
                <a:endParaRPr lang="fr-FR" altLang="fr-FR" sz="1000" b="1" dirty="0"/>
              </a:p>
              <a:p>
                <a:pPr algn="ctr"/>
                <a:r>
                  <a:rPr lang="fr-FR" altLang="fr-FR" sz="1000" b="1" dirty="0"/>
                  <a:t>Le cerveau…</a:t>
                </a:r>
                <a:endParaRPr lang="fr-FR" altLang="fr-FR" sz="1000" b="1" baseline="-25000" dirty="0"/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8761980" y="1039165"/>
              <a:ext cx="2230055" cy="1099744"/>
              <a:chOff x="3426380" y="44284358"/>
              <a:chExt cx="5625903" cy="2894993"/>
            </a:xfrm>
          </p:grpSpPr>
          <p:pic>
            <p:nvPicPr>
              <p:cNvPr id="50" name="Image 1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380" y="44394228"/>
                <a:ext cx="1816514" cy="85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Image 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636" y="45675989"/>
                <a:ext cx="3155950" cy="1503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1043" y="44284358"/>
                <a:ext cx="228124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5145" y="1555900"/>
              <a:ext cx="1033352" cy="486824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E347DB0-D1C2-EFB9-8C3F-54E573B3B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6129" y="2713036"/>
              <a:ext cx="1078820" cy="793822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C1AE7E3-5CE2-74D7-E574-992CB18BB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4853" y="4364557"/>
              <a:ext cx="974486" cy="993113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6129" y="3646396"/>
              <a:ext cx="970339" cy="634067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4725218" y="1216819"/>
            <a:ext cx="3408311" cy="4094688"/>
            <a:chOff x="4647862" y="1101814"/>
            <a:chExt cx="3408311" cy="4094688"/>
          </a:xfrm>
        </p:grpSpPr>
        <p:grpSp>
          <p:nvGrpSpPr>
            <p:cNvPr id="27" name="Groupe 26"/>
            <p:cNvGrpSpPr/>
            <p:nvPr/>
          </p:nvGrpSpPr>
          <p:grpSpPr>
            <a:xfrm>
              <a:off x="4647862" y="1101814"/>
              <a:ext cx="3408311" cy="4094688"/>
              <a:chOff x="4647862" y="1101814"/>
              <a:chExt cx="3408311" cy="4094688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4647862" y="1101814"/>
                <a:ext cx="3408311" cy="4094688"/>
                <a:chOff x="4606011" y="1262982"/>
                <a:chExt cx="3616633" cy="4068675"/>
              </a:xfrm>
            </p:grpSpPr>
            <p:grpSp>
              <p:nvGrpSpPr>
                <p:cNvPr id="35" name="Groupe 34"/>
                <p:cNvGrpSpPr/>
                <p:nvPr/>
              </p:nvGrpSpPr>
              <p:grpSpPr>
                <a:xfrm>
                  <a:off x="4606011" y="1262982"/>
                  <a:ext cx="3582613" cy="4068675"/>
                  <a:chOff x="4555406" y="-1292550"/>
                  <a:chExt cx="6282455" cy="6184184"/>
                </a:xfrm>
              </p:grpSpPr>
              <p:sp>
                <p:nvSpPr>
                  <p:cNvPr id="36" name="Rectangle à coins arrondis 240"/>
                  <p:cNvSpPr>
                    <a:spLocks noChangeArrowheads="1"/>
                  </p:cNvSpPr>
                  <p:nvPr/>
                </p:nvSpPr>
                <p:spPr bwMode="auto">
                  <a:xfrm>
                    <a:off x="4555406" y="-1122021"/>
                    <a:ext cx="6282455" cy="601365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2F2F2">
                      <a:alpha val="6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/>
                    <a:endParaRPr lang="fr-FR" altLang="fr-FR" sz="1200" dirty="0"/>
                  </a:p>
                </p:txBody>
              </p:sp>
              <p:sp>
                <p:nvSpPr>
                  <p:cNvPr id="37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6427756" y="-1292550"/>
                    <a:ext cx="3015223" cy="33188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fr-FR" altLang="en-US" sz="1400" kern="0" dirty="0">
                        <a:solidFill>
                          <a:srgbClr val="C00000"/>
                        </a:solidFill>
                      </a:rPr>
                      <a:t>Les spectacles</a:t>
                    </a:r>
                  </a:p>
                </p:txBody>
              </p:sp>
              <p:pic>
                <p:nvPicPr>
                  <p:cNvPr id="38" name="Image 6"/>
                  <p:cNvPicPr>
                    <a:picLocks noChangeAspect="1"/>
                  </p:cNvPicPr>
                  <p:nvPr/>
                </p:nvPicPr>
                <p:blipFill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737276" y="-597371"/>
                    <a:ext cx="2747843" cy="20104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" name="Image 9"/>
                  <p:cNvPicPr>
                    <a:picLocks noChangeAspect="1"/>
                  </p:cNvPicPr>
                  <p:nvPr/>
                </p:nvPicPr>
                <p:blipFill rotWithShape="1">
                  <a:blip r:embed="rId1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8612457" y="1043773"/>
                    <a:ext cx="2051049" cy="1733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1" name="Rectangle 50">
                  <a:extLst>
                    <a:ext uri="{FF2B5EF4-FFF2-40B4-BE49-F238E27FC236}">
                      <a16:creationId xmlns:a16="http://schemas.microsoft.com/office/drawing/2014/main" id="{C984ED39-2BEE-1ED7-A386-8A4747AF8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6812" y="1729665"/>
                  <a:ext cx="1107884" cy="8868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just"/>
                  <a:r>
                    <a:rPr lang="fr-FR" altLang="fr-FR" sz="1000" b="1" dirty="0"/>
                    <a:t>Spectacle de chimie 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fr-FR" altLang="fr-FR" sz="800" dirty="0"/>
                    <a:t>Volcan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fr-FR" altLang="fr-FR" sz="800" dirty="0"/>
                    <a:t>Dentifrice éléphant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fr-FR" altLang="fr-FR" sz="800" dirty="0"/>
                    <a:t>…</a:t>
                  </a:r>
                </a:p>
              </p:txBody>
            </p:sp>
            <p:sp>
              <p:nvSpPr>
                <p:cNvPr id="22" name="Rectangle 50">
                  <a:extLst>
                    <a:ext uri="{FF2B5EF4-FFF2-40B4-BE49-F238E27FC236}">
                      <a16:creationId xmlns:a16="http://schemas.microsoft.com/office/drawing/2014/main" id="{B52A4231-6623-B6B0-085E-7F4E2F028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389" y="5039236"/>
                  <a:ext cx="129607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fr-FR" altLang="fr-FR" sz="1000" b="1" dirty="0"/>
                    <a:t>Chorégraphie</a:t>
                  </a:r>
                  <a:endParaRPr lang="fr-FR" altLang="fr-FR" sz="1000" dirty="0"/>
                </a:p>
              </p:txBody>
            </p:sp>
            <p:sp>
              <p:nvSpPr>
                <p:cNvPr id="23" name="Rectangle 50">
                  <a:extLst>
                    <a:ext uri="{FF2B5EF4-FFF2-40B4-BE49-F238E27FC236}">
                      <a16:creationId xmlns:a16="http://schemas.microsoft.com/office/drawing/2014/main" id="{1F4AABB8-546A-E13E-F060-E821B2F10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6569" y="3996614"/>
                  <a:ext cx="129607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fr-FR" altLang="fr-FR" sz="1000" b="1" dirty="0"/>
                    <a:t>Concert </a:t>
                  </a:r>
                </a:p>
              </p:txBody>
            </p:sp>
          </p:grpSp>
          <p:pic>
            <p:nvPicPr>
              <p:cNvPr id="47" name="Image 46"/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0395" y="3757439"/>
                <a:ext cx="1888761" cy="1062983"/>
              </a:xfrm>
              <a:prstGeom prst="rect">
                <a:avLst/>
              </a:prstGeom>
            </p:spPr>
          </p:pic>
        </p:grpSp>
        <p:pic>
          <p:nvPicPr>
            <p:cNvPr id="54" name="Image 5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61613">
              <a:off x="6980564" y="4302043"/>
              <a:ext cx="528692" cy="50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Imag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260" y="3875496"/>
            <a:ext cx="1888761" cy="105770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3D6E990-59D2-4733-AE8E-07AD530BA3B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7606" y="1677114"/>
            <a:ext cx="488178" cy="13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59" y="3881846"/>
            <a:ext cx="1888761" cy="1062983"/>
          </a:xfrm>
          <a:prstGeom prst="rect">
            <a:avLst/>
          </a:prstGeom>
        </p:spPr>
      </p:pic>
      <p:sp>
        <p:nvSpPr>
          <p:cNvPr id="48" name="Chevron 47"/>
          <p:cNvSpPr/>
          <p:nvPr/>
        </p:nvSpPr>
        <p:spPr>
          <a:xfrm>
            <a:off x="28118" y="35418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1184852" y="30964"/>
            <a:ext cx="570275" cy="159614"/>
          </a:xfrm>
          <a:prstGeom prst="chevron">
            <a:avLst>
              <a:gd name="adj" fmla="val 207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604685" y="30964"/>
            <a:ext cx="570275" cy="159614"/>
          </a:xfrm>
          <a:prstGeom prst="chevron">
            <a:avLst>
              <a:gd name="adj" fmla="val 207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1838</Words>
  <Application>Microsoft Office PowerPoint</Application>
  <PresentationFormat>Grand écran</PresentationFormat>
  <Paragraphs>304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IUT Lyon 1 Université Claude Bernard Lyon 1</vt:lpstr>
    </vt:vector>
  </TitlesOfParts>
  <Company>UCBL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IUTLyon1 avec la charte de l'UCBL1</dc:title>
  <dc:creator>THIBEAU ANNA</dc:creator>
  <cp:lastModifiedBy>GASSENQ ALBAN</cp:lastModifiedBy>
  <cp:revision>269</cp:revision>
  <cp:lastPrinted>2018-04-06T12:35:18Z</cp:lastPrinted>
  <dcterms:created xsi:type="dcterms:W3CDTF">2018-02-22T12:21:06Z</dcterms:created>
  <dcterms:modified xsi:type="dcterms:W3CDTF">2023-06-30T14:42:27Z</dcterms:modified>
</cp:coreProperties>
</file>