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6" r:id="rId5"/>
    <p:sldId id="258" r:id="rId6"/>
    <p:sldId id="257" r:id="rId7"/>
    <p:sldId id="259" r:id="rId8"/>
    <p:sldId id="262" r:id="rId9"/>
    <p:sldId id="269" r:id="rId10"/>
    <p:sldId id="260" r:id="rId11"/>
    <p:sldId id="265" r:id="rId12"/>
    <p:sldId id="266" r:id="rId13"/>
    <p:sldId id="285" r:id="rId14"/>
    <p:sldId id="286" r:id="rId15"/>
    <p:sldId id="268" r:id="rId16"/>
    <p:sldId id="287" r:id="rId17"/>
    <p:sldId id="261" r:id="rId18"/>
    <p:sldId id="283" r:id="rId19"/>
    <p:sldId id="288" r:id="rId20"/>
    <p:sldId id="284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4F8E904-9B69-24D6-435C-116F173834C5}" name="Andree Tiberghien" initials="AT" userId="S::atibergh@univ-lyon2.fr::678508e0-be8c-4c81-8252-34b0c69437a2" providerId="AD"/>
  <p188:author id="{A01723CA-38E3-CC6A-347B-97CEA5A7F3A8}" name="Laure Lucas-Fradin" initials="LL" userId="3f6a0e11f270eae2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A6C2"/>
    <a:srgbClr val="06525E"/>
    <a:srgbClr val="B9DC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81" autoAdjust="0"/>
    <p:restoredTop sz="85477" autoAdjust="0"/>
  </p:normalViewPr>
  <p:slideViewPr>
    <p:cSldViewPr snapToGrid="0">
      <p:cViewPr varScale="1">
        <p:scale>
          <a:sx n="96" d="100"/>
          <a:sy n="96" d="100"/>
        </p:scale>
        <p:origin x="6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A8963-8F6B-4575-B50B-38FA09D542C9}" type="datetimeFigureOut">
              <a:rPr lang="fr-FR" smtClean="0"/>
              <a:t>03/07/2023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68A5E-D17B-4BA5-BE9A-01F49B6E64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8907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srgbClr val="00B050"/>
                </a:solidFill>
              </a:rPr>
              <a:t>Il faut faire un lien avec la diapo suivant sur les ressources.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768A5E-D17B-4BA5-BE9A-01F49B6E643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2482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Culture du prof qui est enracinée : le prof se voit comme un </a:t>
            </a:r>
            <a:r>
              <a:rPr lang="fr-FR" dirty="0" err="1"/>
              <a:t>implémenteur</a:t>
            </a:r>
            <a:r>
              <a:rPr lang="fr-FR" dirty="0"/>
              <a:t> de contenus</a:t>
            </a:r>
          </a:p>
          <a:p>
            <a:r>
              <a:rPr lang="fr-FR" dirty="0"/>
              <a:t>AT je dirai que le prof se voit quelqu’un qui présente et met en œuvre des contenus (c’est peut-être ça que signifie </a:t>
            </a:r>
            <a:r>
              <a:rPr lang="fr-FR" dirty="0" err="1"/>
              <a:t>implémenteur</a:t>
            </a:r>
            <a:r>
              <a:rPr lang="fr-FR" dirty="0"/>
              <a:t>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768A5E-D17B-4BA5-BE9A-01F49B6E643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83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Culture du prof qui est enracinée : le prof se voit comme un </a:t>
            </a:r>
            <a:r>
              <a:rPr lang="fr-FR" dirty="0" err="1"/>
              <a:t>implémenteur</a:t>
            </a:r>
            <a:r>
              <a:rPr lang="fr-FR" dirty="0"/>
              <a:t> de contenus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768A5E-D17B-4BA5-BE9A-01F49B6E643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4077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768A5E-D17B-4BA5-BE9A-01F49B6E643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325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rgbClr val="00B050"/>
                </a:solidFill>
              </a:rPr>
              <a:t>Il faut donc </a:t>
            </a:r>
            <a:r>
              <a:rPr lang="fr-FR" sz="1200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décomposer les éléments de connaissance des élèves </a:t>
            </a:r>
            <a:r>
              <a:rPr lang="fr-FR" sz="1200" b="1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et </a:t>
            </a:r>
            <a:r>
              <a:rPr lang="fr-FR" sz="1200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du savoir à enseigner et les sélectionner pour que les élèves puissent les exprimer et soit s’appuyer dessus soit les remettre en question pour construire de nouvelles connaissances en physique.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768A5E-D17B-4BA5-BE9A-01F49B6E643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9092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rgbClr val="00B050"/>
                </a:solidFill>
              </a:rPr>
              <a:t>Il faut donc </a:t>
            </a:r>
            <a:r>
              <a:rPr lang="fr-FR" sz="1200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décomposer les éléments de connaissance des élèves </a:t>
            </a:r>
            <a:r>
              <a:rPr lang="fr-FR" sz="1200" b="1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et </a:t>
            </a:r>
            <a:r>
              <a:rPr lang="fr-FR" sz="1200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du savoir à enseigner et les sélectionner pour que les élèves puissent les exprimer et soit s’appuyer dessus soit les remettre en question pour construire de nouvelles connaissances en physique.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768A5E-D17B-4BA5-BE9A-01F49B6E6433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8656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rgbClr val="00B050"/>
                </a:solidFill>
              </a:rPr>
              <a:t>Il faut donc </a:t>
            </a:r>
            <a:r>
              <a:rPr lang="fr-FR" sz="1200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décomposer les éléments de connaissance des élèves </a:t>
            </a:r>
            <a:r>
              <a:rPr lang="fr-FR" sz="1200" b="1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et </a:t>
            </a:r>
            <a:r>
              <a:rPr lang="fr-FR" sz="1200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du savoir à enseigner et les sélectionner pour que les élèves puissent les exprimer et soit s’appuyer dessus soit les remettre en question pour construire de nouvelles connaissances en physique.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768A5E-D17B-4BA5-BE9A-01F49B6E6433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6533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Mettre un exemple</a:t>
            </a:r>
          </a:p>
          <a:p>
            <a:r>
              <a:rPr lang="fr-FR" dirty="0"/>
              <a:t>Mettre une diapo 4 mondes SON ou MECA</a:t>
            </a:r>
          </a:p>
          <a:p>
            <a:endParaRPr lang="fr-FR" dirty="0"/>
          </a:p>
          <a:p>
            <a:r>
              <a:rPr lang="fr-FR" dirty="0"/>
              <a:t>Illustrer aussi un commentaire.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768A5E-D17B-4BA5-BE9A-01F49B6E6433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3123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Mettre un exemple</a:t>
            </a:r>
          </a:p>
          <a:p>
            <a:r>
              <a:rPr lang="fr-FR" dirty="0"/>
              <a:t>Mettre une diapo 4 mondes SON ou MECA</a:t>
            </a:r>
          </a:p>
          <a:p>
            <a:endParaRPr lang="fr-FR" dirty="0"/>
          </a:p>
          <a:p>
            <a:r>
              <a:rPr lang="fr-FR" dirty="0"/>
              <a:t>Illustrer aussi un commentaire.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768A5E-D17B-4BA5-BE9A-01F49B6E6433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5546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6B919A-7ADE-C8EE-584D-956E3466A6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1328352-ABDE-1105-2A3E-7741FABC3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340B36-021D-57AD-FE2D-FBBA7E5982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4800" y="6538912"/>
            <a:ext cx="2743200" cy="395288"/>
          </a:xfrm>
          <a:prstGeom prst="rect">
            <a:avLst/>
          </a:prstGeom>
        </p:spPr>
        <p:txBody>
          <a:bodyPr/>
          <a:lstStyle/>
          <a:p>
            <a:fld id="{5DED8366-4A86-4132-93B8-C17811921708}" type="datetimeFigureOut">
              <a:rPr lang="fr-FR" smtClean="0"/>
              <a:t>04/07/2023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7ACC3A-F5B6-D248-FFE2-FFA4537EF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7613AD-3CD3-D97B-F4EE-B250969DF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9FC55-8A18-4ACD-BBA9-94823821399D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AD667589-14ED-DE40-92A3-13114F3AE905}"/>
              </a:ext>
            </a:extLst>
          </p:cNvPr>
          <p:cNvSpPr txBox="1">
            <a:spLocks/>
          </p:cNvSpPr>
          <p:nvPr userDrawn="1"/>
        </p:nvSpPr>
        <p:spPr>
          <a:xfrm>
            <a:off x="9448800" y="6538912"/>
            <a:ext cx="2743200" cy="395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dirty="0"/>
              <a:t>5 juillet 2023</a:t>
            </a:r>
          </a:p>
        </p:txBody>
      </p:sp>
    </p:spTree>
    <p:extLst>
      <p:ext uri="{BB962C8B-B14F-4D97-AF65-F5344CB8AC3E}">
        <p14:creationId xmlns:p14="http://schemas.microsoft.com/office/powerpoint/2010/main" val="1119944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79B7B3-7FE2-5010-3EF7-B1340702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8981443-8E12-1348-3850-44162A7EE9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C4A4DC-061F-6BD2-6AB2-3B7586ECA2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4800" y="6538912"/>
            <a:ext cx="2743200" cy="395288"/>
          </a:xfrm>
          <a:prstGeom prst="rect">
            <a:avLst/>
          </a:prstGeom>
        </p:spPr>
        <p:txBody>
          <a:bodyPr/>
          <a:lstStyle/>
          <a:p>
            <a:fld id="{5DED8366-4A86-4132-93B8-C17811921708}" type="datetimeFigureOut">
              <a:rPr lang="fr-FR" smtClean="0"/>
              <a:t>03/07/2023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A6634B-0E72-471F-3250-7580E9D4C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2BACF3-8344-BC83-0814-07E4099B4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9FC55-8A18-4ACD-BBA9-9482382139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2689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1A6DE7E-D229-9940-5226-F24B1D3ACC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632BF11-F603-57C0-A011-40CEB8B4B7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236068-9543-DF80-212D-467F3AD991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4800" y="6538912"/>
            <a:ext cx="2743200" cy="395288"/>
          </a:xfrm>
          <a:prstGeom prst="rect">
            <a:avLst/>
          </a:prstGeom>
        </p:spPr>
        <p:txBody>
          <a:bodyPr/>
          <a:lstStyle/>
          <a:p>
            <a:fld id="{5DED8366-4A86-4132-93B8-C17811921708}" type="datetimeFigureOut">
              <a:rPr lang="fr-FR" smtClean="0"/>
              <a:t>03/07/2023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35BDF78-A7FE-4B9F-6AB1-23A0D5349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F1C31C-8477-25D9-93C6-E6FD83C30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9FC55-8A18-4ACD-BBA9-9482382139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3711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A26D1A-FA67-931A-57BD-A400313C3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CCE385-E088-EA7E-ABB8-45CD6BE7A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0D6BEB-6573-C00F-AC02-8D04C889A1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9783" y="6069013"/>
            <a:ext cx="2743200" cy="395288"/>
          </a:xfrm>
          <a:prstGeom prst="rect">
            <a:avLst/>
          </a:prstGeom>
        </p:spPr>
        <p:txBody>
          <a:bodyPr/>
          <a:lstStyle/>
          <a:p>
            <a:fld id="{5DED8366-4A86-4132-93B8-C17811921708}" type="datetimeFigureOut">
              <a:rPr lang="fr-FR" smtClean="0"/>
              <a:t>04/07/2023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81E658-798B-525E-810C-A2E34D99E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0887CD-5238-F42D-D262-B292F4EC5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9FC55-8A18-4ACD-BBA9-94823821399D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85F0C2B0-7D4F-2C8E-7770-9BA9115F6173}"/>
              </a:ext>
            </a:extLst>
          </p:cNvPr>
          <p:cNvSpPr txBox="1">
            <a:spLocks/>
          </p:cNvSpPr>
          <p:nvPr userDrawn="1"/>
        </p:nvSpPr>
        <p:spPr>
          <a:xfrm>
            <a:off x="0" y="6523831"/>
            <a:ext cx="2743200" cy="395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Congrès des 150 ans de la SFP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62F2CF4E-E5A1-342D-0C58-0C4610BE311F}"/>
              </a:ext>
            </a:extLst>
          </p:cNvPr>
          <p:cNvSpPr txBox="1">
            <a:spLocks/>
          </p:cNvSpPr>
          <p:nvPr userDrawn="1"/>
        </p:nvSpPr>
        <p:spPr>
          <a:xfrm>
            <a:off x="9448800" y="6538912"/>
            <a:ext cx="2743200" cy="395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dirty="0"/>
              <a:t>5 juillet 2023</a:t>
            </a:r>
          </a:p>
        </p:txBody>
      </p:sp>
    </p:spTree>
    <p:extLst>
      <p:ext uri="{BB962C8B-B14F-4D97-AF65-F5344CB8AC3E}">
        <p14:creationId xmlns:p14="http://schemas.microsoft.com/office/powerpoint/2010/main" val="342702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ABB5D3-A6E7-A3C4-C90E-B5489944D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FD102E6-DE22-1B39-D206-28EA5D27A0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128999-0FA3-D461-D001-8C5CB9551D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6091" y="6064545"/>
            <a:ext cx="2743200" cy="395288"/>
          </a:xfrm>
          <a:prstGeom prst="rect">
            <a:avLst/>
          </a:prstGeom>
        </p:spPr>
        <p:txBody>
          <a:bodyPr/>
          <a:lstStyle/>
          <a:p>
            <a:fld id="{5DED8366-4A86-4132-93B8-C17811921708}" type="datetimeFigureOut">
              <a:rPr lang="fr-FR" smtClean="0"/>
              <a:t>04/07/2023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9E9A01-45EC-0779-40A4-63FD66B1C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8628D1-3E90-DBE2-39E5-EA57215F2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9FC55-8A18-4ACD-BBA9-94823821399D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2290B950-DF08-CF0B-1A84-7051174B20BC}"/>
              </a:ext>
            </a:extLst>
          </p:cNvPr>
          <p:cNvSpPr txBox="1">
            <a:spLocks/>
          </p:cNvSpPr>
          <p:nvPr userDrawn="1"/>
        </p:nvSpPr>
        <p:spPr>
          <a:xfrm>
            <a:off x="0" y="6523831"/>
            <a:ext cx="2743200" cy="395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Congrès des 150 ans de la SFP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CB327063-06C4-154A-DF9A-F6386A02BF4E}"/>
              </a:ext>
            </a:extLst>
          </p:cNvPr>
          <p:cNvSpPr txBox="1">
            <a:spLocks/>
          </p:cNvSpPr>
          <p:nvPr userDrawn="1"/>
        </p:nvSpPr>
        <p:spPr>
          <a:xfrm>
            <a:off x="9448800" y="6538912"/>
            <a:ext cx="2743200" cy="395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dirty="0"/>
              <a:t>5 juillet 2023</a:t>
            </a:r>
          </a:p>
        </p:txBody>
      </p:sp>
    </p:spTree>
    <p:extLst>
      <p:ext uri="{BB962C8B-B14F-4D97-AF65-F5344CB8AC3E}">
        <p14:creationId xmlns:p14="http://schemas.microsoft.com/office/powerpoint/2010/main" val="176006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DCB36A-1FEA-2BB8-A740-25EF59167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19B5FB-B400-2FED-B648-766A8F4FBA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105ADF2-F0F2-6C83-63BD-998C595D05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DF8B2DD-AFF3-C916-7A96-58A7384026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4800" y="6069013"/>
            <a:ext cx="2743200" cy="395288"/>
          </a:xfrm>
          <a:prstGeom prst="rect">
            <a:avLst/>
          </a:prstGeom>
        </p:spPr>
        <p:txBody>
          <a:bodyPr/>
          <a:lstStyle/>
          <a:p>
            <a:fld id="{5DED8366-4A86-4132-93B8-C17811921708}" type="datetimeFigureOut">
              <a:rPr lang="fr-FR" smtClean="0"/>
              <a:t>03/07/2023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A1FD4E8-0022-2D67-59FD-FC8AB0F95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462A5F2-268E-767A-D5AC-0720A9B6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9FC55-8A18-4ACD-BBA9-94823821399D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9DD90C3E-F66D-AD23-80C9-81E515BAEEC2}"/>
              </a:ext>
            </a:extLst>
          </p:cNvPr>
          <p:cNvSpPr txBox="1">
            <a:spLocks/>
          </p:cNvSpPr>
          <p:nvPr userDrawn="1"/>
        </p:nvSpPr>
        <p:spPr>
          <a:xfrm>
            <a:off x="0" y="6523831"/>
            <a:ext cx="2743200" cy="395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Congrès des 150 de la SFP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DD7B42F4-097D-0D41-8613-4906D35BFC2F}"/>
              </a:ext>
            </a:extLst>
          </p:cNvPr>
          <p:cNvSpPr txBox="1">
            <a:spLocks/>
          </p:cNvSpPr>
          <p:nvPr userDrawn="1"/>
        </p:nvSpPr>
        <p:spPr>
          <a:xfrm>
            <a:off x="9448800" y="6538912"/>
            <a:ext cx="2743200" cy="395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dirty="0"/>
              <a:t>5 juillet 2023</a:t>
            </a:r>
          </a:p>
        </p:txBody>
      </p:sp>
    </p:spTree>
    <p:extLst>
      <p:ext uri="{BB962C8B-B14F-4D97-AF65-F5344CB8AC3E}">
        <p14:creationId xmlns:p14="http://schemas.microsoft.com/office/powerpoint/2010/main" val="3119626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84E23A-9D2F-B63B-99BA-AD52628CC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41E44DF-6F3C-390E-A348-A9AAC0149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662E4C1-3BB6-D8D4-CA3E-48471D18B1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12203BF-33A8-9F44-DAE3-6C5A52B4D9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EAF2D43-D40E-86FB-8D90-8029A93803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CA0C507-5922-84C9-9E03-74FC3CD722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4800" y="6538912"/>
            <a:ext cx="2743200" cy="395288"/>
          </a:xfrm>
          <a:prstGeom prst="rect">
            <a:avLst/>
          </a:prstGeom>
        </p:spPr>
        <p:txBody>
          <a:bodyPr/>
          <a:lstStyle/>
          <a:p>
            <a:fld id="{5DED8366-4A86-4132-93B8-C17811921708}" type="datetimeFigureOut">
              <a:rPr lang="fr-FR" smtClean="0"/>
              <a:t>03/07/2023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CF9F939-0539-0387-78D1-960EF7ABA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0DE25D9-E5C7-6210-114C-D5EC8E9E4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9FC55-8A18-4ACD-BBA9-9482382139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3711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A5EDFC-DDB9-6381-6337-42FCDB18B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51ADE1C-B718-8807-74E7-935EEC155C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4800" y="6538912"/>
            <a:ext cx="2743200" cy="395288"/>
          </a:xfrm>
          <a:prstGeom prst="rect">
            <a:avLst/>
          </a:prstGeom>
        </p:spPr>
        <p:txBody>
          <a:bodyPr/>
          <a:lstStyle/>
          <a:p>
            <a:fld id="{5DED8366-4A86-4132-93B8-C17811921708}" type="datetimeFigureOut">
              <a:rPr lang="fr-FR" smtClean="0"/>
              <a:t>03/07/2023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964C666-F4A5-ADF1-7320-04885554F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C3E2302-78E3-9D1A-8CDC-3ED71E5C1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9FC55-8A18-4ACD-BBA9-94823821399D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9A8C2A90-B385-D661-75A4-D3F6B47D44AF}"/>
              </a:ext>
            </a:extLst>
          </p:cNvPr>
          <p:cNvSpPr txBox="1">
            <a:spLocks/>
          </p:cNvSpPr>
          <p:nvPr userDrawn="1"/>
        </p:nvSpPr>
        <p:spPr>
          <a:xfrm>
            <a:off x="0" y="6523831"/>
            <a:ext cx="2743200" cy="395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Congrès des 150 de la SFP</a:t>
            </a:r>
          </a:p>
        </p:txBody>
      </p:sp>
    </p:spTree>
    <p:extLst>
      <p:ext uri="{BB962C8B-B14F-4D97-AF65-F5344CB8AC3E}">
        <p14:creationId xmlns:p14="http://schemas.microsoft.com/office/powerpoint/2010/main" val="2113859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3F74BE4-5C5A-6638-2399-B51175078E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4800" y="6538912"/>
            <a:ext cx="2743200" cy="395288"/>
          </a:xfrm>
          <a:prstGeom prst="rect">
            <a:avLst/>
          </a:prstGeom>
        </p:spPr>
        <p:txBody>
          <a:bodyPr/>
          <a:lstStyle/>
          <a:p>
            <a:fld id="{5DED8366-4A86-4132-93B8-C17811921708}" type="datetimeFigureOut">
              <a:rPr lang="fr-FR" smtClean="0"/>
              <a:t>03/07/2023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6A2384B-C7C3-249D-AC6D-B3A702B90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84209B3-6C31-27C0-71DC-7313FBCC7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9FC55-8A18-4ACD-BBA9-94823821399D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244A0CCE-75D7-1B7D-F6B5-AE5DFC2ED5FA}"/>
              </a:ext>
            </a:extLst>
          </p:cNvPr>
          <p:cNvSpPr txBox="1">
            <a:spLocks/>
          </p:cNvSpPr>
          <p:nvPr userDrawn="1"/>
        </p:nvSpPr>
        <p:spPr>
          <a:xfrm>
            <a:off x="0" y="6523831"/>
            <a:ext cx="2743200" cy="395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Congrès des 150 de la SFP</a:t>
            </a:r>
          </a:p>
        </p:txBody>
      </p:sp>
    </p:spTree>
    <p:extLst>
      <p:ext uri="{BB962C8B-B14F-4D97-AF65-F5344CB8AC3E}">
        <p14:creationId xmlns:p14="http://schemas.microsoft.com/office/powerpoint/2010/main" val="315013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0BFE9B-DAD4-1070-F054-541AB5787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644FF7-D371-0D6C-CAC6-0DCEC17F7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9252084-8D65-DBCC-4CE5-4047C3CF78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30D6FF2-AA92-7057-23F8-DC637288ED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4800" y="6538912"/>
            <a:ext cx="2743200" cy="395288"/>
          </a:xfrm>
          <a:prstGeom prst="rect">
            <a:avLst/>
          </a:prstGeom>
        </p:spPr>
        <p:txBody>
          <a:bodyPr/>
          <a:lstStyle/>
          <a:p>
            <a:fld id="{5DED8366-4A86-4132-93B8-C17811921708}" type="datetimeFigureOut">
              <a:rPr lang="fr-FR" smtClean="0"/>
              <a:t>03/07/2023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AE3EA13-5AC1-340F-5D17-2D7D9BFBB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BF395E0-3983-43CE-3A2F-213A9BAD3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9FC55-8A18-4ACD-BBA9-94823821399D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35C3954F-D3E1-C3C9-D0ED-5DE1C5986BBC}"/>
              </a:ext>
            </a:extLst>
          </p:cNvPr>
          <p:cNvSpPr txBox="1">
            <a:spLocks/>
          </p:cNvSpPr>
          <p:nvPr userDrawn="1"/>
        </p:nvSpPr>
        <p:spPr>
          <a:xfrm>
            <a:off x="0" y="6523831"/>
            <a:ext cx="2743200" cy="395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Congrès des 150 de la SFP</a:t>
            </a:r>
          </a:p>
        </p:txBody>
      </p:sp>
    </p:spTree>
    <p:extLst>
      <p:ext uri="{BB962C8B-B14F-4D97-AF65-F5344CB8AC3E}">
        <p14:creationId xmlns:p14="http://schemas.microsoft.com/office/powerpoint/2010/main" val="736037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647CBE-2E04-2EF7-F7DF-7BE7374D5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2E3FBA7-7153-11C9-ED6A-45B7CDE905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CA9FB3F-A51F-E4B6-C8EE-F597100032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F2146C5-6154-0ED0-0658-FF7A67448C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4800" y="6538912"/>
            <a:ext cx="2743200" cy="395288"/>
          </a:xfrm>
          <a:prstGeom prst="rect">
            <a:avLst/>
          </a:prstGeom>
        </p:spPr>
        <p:txBody>
          <a:bodyPr/>
          <a:lstStyle/>
          <a:p>
            <a:fld id="{5DED8366-4A86-4132-93B8-C17811921708}" type="datetimeFigureOut">
              <a:rPr lang="fr-FR" smtClean="0"/>
              <a:t>03/07/2023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712E4F5-1850-B53B-4947-1E843065C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58E33EB-A39C-41A9-5C0B-5430F3095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9FC55-8A18-4ACD-BBA9-94823821399D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FCBAE2B5-2ED0-7450-076A-355ACBAA2687}"/>
              </a:ext>
            </a:extLst>
          </p:cNvPr>
          <p:cNvSpPr txBox="1">
            <a:spLocks/>
          </p:cNvSpPr>
          <p:nvPr userDrawn="1"/>
        </p:nvSpPr>
        <p:spPr>
          <a:xfrm>
            <a:off x="0" y="6523831"/>
            <a:ext cx="2743200" cy="395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Congrès des 150 de la SFP</a:t>
            </a:r>
          </a:p>
        </p:txBody>
      </p:sp>
    </p:spTree>
    <p:extLst>
      <p:ext uri="{BB962C8B-B14F-4D97-AF65-F5344CB8AC3E}">
        <p14:creationId xmlns:p14="http://schemas.microsoft.com/office/powerpoint/2010/main" val="1463420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6208C3A-E387-0A8A-4FC8-EF489EF36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E207C12-BAE3-0DF4-7D52-53349D1E3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8FF5CC-2487-EE04-EA30-86B0B772A4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379AE5-0032-13B5-19F3-D62776CE0F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9FC55-8A18-4ACD-BBA9-9482382139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0459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D77707-EE69-CA30-EF0A-0141D73BBF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275" y="1555581"/>
            <a:ext cx="11881449" cy="2387600"/>
          </a:xfrm>
        </p:spPr>
        <p:txBody>
          <a:bodyPr>
            <a:normAutofit/>
          </a:bodyPr>
          <a:lstStyle/>
          <a:p>
            <a:r>
              <a:rPr lang="fr-FR" sz="4400" dirty="0">
                <a:latin typeface="+mn-lt"/>
              </a:rPr>
              <a:t>Accompagner les professeurs à la mise en œuvre de nouveaux programmes : </a:t>
            </a:r>
            <a:br>
              <a:rPr lang="fr-FR" sz="4400" dirty="0">
                <a:latin typeface="+mn-lt"/>
              </a:rPr>
            </a:br>
            <a:r>
              <a:rPr lang="fr-FR" sz="4400" dirty="0">
                <a:latin typeface="+mn-lt"/>
              </a:rPr>
              <a:t>l’exemple de la modélisation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1A27D29-5535-74A2-FF36-68B1877BC8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8177842" cy="1817298"/>
          </a:xfrm>
          <a:prstGeom prst="rect">
            <a:avLst/>
          </a:prstGeom>
        </p:spPr>
      </p:pic>
      <p:pic>
        <p:nvPicPr>
          <p:cNvPr id="5" name="Image 4" descr="Une image contenant texte, capture d’écran, graphisme, Graphique&#10;&#10;Description générée automatiquement">
            <a:extLst>
              <a:ext uri="{FF2B5EF4-FFF2-40B4-BE49-F238E27FC236}">
                <a16:creationId xmlns:a16="http://schemas.microsoft.com/office/drawing/2014/main" id="{AEACF6E5-EB61-3C9B-5813-9EE1FE5B9B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11" y="5003320"/>
            <a:ext cx="9511175" cy="185467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887EC72-8DA7-90DC-5C79-005B287B219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269" y="1092982"/>
            <a:ext cx="1866856" cy="425379"/>
          </a:xfrm>
          <a:prstGeom prst="rect">
            <a:avLst/>
          </a:prstGeom>
        </p:spPr>
      </p:pic>
      <p:pic>
        <p:nvPicPr>
          <p:cNvPr id="7" name="Graphique 6">
            <a:extLst>
              <a:ext uri="{FF2B5EF4-FFF2-40B4-BE49-F238E27FC236}">
                <a16:creationId xmlns:a16="http://schemas.microsoft.com/office/drawing/2014/main" id="{FE9924E0-782C-D00B-3BF7-5896306A71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33074"/>
          <a:stretch/>
        </p:blipFill>
        <p:spPr>
          <a:xfrm>
            <a:off x="9334456" y="-105652"/>
            <a:ext cx="1788123" cy="1119188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2A460059-3D7F-CCB6-595A-A8D9C082A5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34456" y="963743"/>
            <a:ext cx="2200275" cy="504825"/>
          </a:xfrm>
          <a:prstGeom prst="rect">
            <a:avLst/>
          </a:prstGeom>
        </p:spPr>
      </p:pic>
      <p:sp>
        <p:nvSpPr>
          <p:cNvPr id="10" name="Sous-titre 2">
            <a:extLst>
              <a:ext uri="{FF2B5EF4-FFF2-40B4-BE49-F238E27FC236}">
                <a16:creationId xmlns:a16="http://schemas.microsoft.com/office/drawing/2014/main" id="{5BE79B69-2764-289A-A544-61E37C8D58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2460" y="3980401"/>
            <a:ext cx="11498475" cy="2145885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i="1" dirty="0">
                <a:solidFill>
                  <a:srgbClr val="06525E"/>
                </a:solidFill>
              </a:rPr>
              <a:t>Jacques Vince - Andrée Tiberghien - Laure Lucas-</a:t>
            </a:r>
            <a:r>
              <a:rPr lang="fr-FR" sz="3600" i="1" dirty="0" err="1">
                <a:solidFill>
                  <a:srgbClr val="06525E"/>
                </a:solidFill>
              </a:rPr>
              <a:t>Fradin</a:t>
            </a:r>
            <a:endParaRPr lang="fr-FR" sz="3600" i="1" dirty="0">
              <a:solidFill>
                <a:srgbClr val="06525E"/>
              </a:solidFill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3600" i="1" dirty="0">
              <a:solidFill>
                <a:srgbClr val="0652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04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87A921DC-A482-FF55-41F5-9836131058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6113" y="5594799"/>
            <a:ext cx="2948892" cy="946692"/>
          </a:xfrm>
          <a:prstGeom prst="rect">
            <a:avLst/>
          </a:prstGeom>
        </p:spPr>
      </p:pic>
      <p:sp>
        <p:nvSpPr>
          <p:cNvPr id="2" name="Rectangle 11">
            <a:extLst>
              <a:ext uri="{FF2B5EF4-FFF2-40B4-BE49-F238E27FC236}">
                <a16:creationId xmlns:a16="http://schemas.microsoft.com/office/drawing/2014/main" id="{80A8426D-6FB0-F0D0-B68A-9A2ED7F8E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99702"/>
            <a:ext cx="240089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ctr"/>
            <a:r>
              <a:rPr lang="fr-FR" sz="2000" b="1" dirty="0">
                <a:latin typeface="Calibri" pitchFamily="34" charset="0"/>
              </a:rPr>
              <a:t>Objets/événements</a:t>
            </a:r>
          </a:p>
        </p:txBody>
      </p:sp>
      <p:sp>
        <p:nvSpPr>
          <p:cNvPr id="5" name="Rectangle 28">
            <a:extLst>
              <a:ext uri="{FF2B5EF4-FFF2-40B4-BE49-F238E27FC236}">
                <a16:creationId xmlns:a16="http://schemas.microsoft.com/office/drawing/2014/main" id="{D2504B7F-5E8F-4FFE-7D11-B93666643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64243"/>
            <a:ext cx="2450293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ctr"/>
            <a:r>
              <a:rPr lang="fr-FR" sz="2000" b="1" dirty="0">
                <a:latin typeface="Calibri" pitchFamily="34" charset="0"/>
              </a:rPr>
              <a:t>Théories/Modèles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6B460774-021C-468B-B07B-09CC9904C521}"/>
              </a:ext>
            </a:extLst>
          </p:cNvPr>
          <p:cNvSpPr/>
          <p:nvPr/>
        </p:nvSpPr>
        <p:spPr>
          <a:xfrm>
            <a:off x="7212834" y="1154093"/>
            <a:ext cx="3085868" cy="181784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0070C0"/>
                </a:solidFill>
              </a:rPr>
              <a:t>Modèle de l’optique géométrique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DFBCFE21-AEC6-1D5B-D5C6-8982A44D22A7}"/>
              </a:ext>
            </a:extLst>
          </p:cNvPr>
          <p:cNvSpPr/>
          <p:nvPr/>
        </p:nvSpPr>
        <p:spPr>
          <a:xfrm>
            <a:off x="2310735" y="1168903"/>
            <a:ext cx="4027404" cy="181784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0070C0"/>
                </a:solidFill>
              </a:rPr>
              <a:t>Image voyageuse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6CD2BFAE-32F2-8D15-E6FC-CB9B6D3DB2E7}"/>
              </a:ext>
            </a:extLst>
          </p:cNvPr>
          <p:cNvSpPr/>
          <p:nvPr/>
        </p:nvSpPr>
        <p:spPr>
          <a:xfrm>
            <a:off x="7245809" y="4589550"/>
            <a:ext cx="3065814" cy="1817847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t" anchorCtr="0"/>
          <a:lstStyle/>
          <a:p>
            <a:pPr algn="ctr"/>
            <a:r>
              <a:rPr lang="fr-FR" sz="2000" dirty="0">
                <a:solidFill>
                  <a:srgbClr val="C00000"/>
                </a:solidFill>
              </a:rPr>
              <a:t>Que voit-on si on cache la moitié supérieure de la lentille ?</a:t>
            </a:r>
            <a:endParaRPr lang="fr-FR" sz="2000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827C7A3A-EE78-8825-4D1B-8C7EA5A1FE8B}"/>
              </a:ext>
            </a:extLst>
          </p:cNvPr>
          <p:cNvSpPr/>
          <p:nvPr/>
        </p:nvSpPr>
        <p:spPr>
          <a:xfrm>
            <a:off x="2328211" y="4603193"/>
            <a:ext cx="4027405" cy="1817847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fr-FR" sz="2400" dirty="0">
                <a:solidFill>
                  <a:srgbClr val="C00000"/>
                </a:solidFill>
              </a:rPr>
              <a:t>Araignée sur l’objectif : </a:t>
            </a:r>
            <a:br>
              <a:rPr lang="fr-FR" sz="2400" dirty="0">
                <a:solidFill>
                  <a:srgbClr val="C00000"/>
                </a:solidFill>
              </a:rPr>
            </a:br>
            <a:r>
              <a:rPr lang="fr-FR" sz="2400" dirty="0">
                <a:solidFill>
                  <a:srgbClr val="C00000"/>
                </a:solidFill>
              </a:rPr>
              <a:t>est-ce possible ?</a:t>
            </a:r>
          </a:p>
        </p:txBody>
      </p:sp>
      <p:sp>
        <p:nvSpPr>
          <p:cNvPr id="10" name="Line 24">
            <a:extLst>
              <a:ext uri="{FF2B5EF4-FFF2-40B4-BE49-F238E27FC236}">
                <a16:creationId xmlns:a16="http://schemas.microsoft.com/office/drawing/2014/main" id="{B5FC4FE1-EB33-39F9-0BC4-FFFCD48F03A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863789" y="3011902"/>
            <a:ext cx="0" cy="3529588"/>
          </a:xfrm>
          <a:prstGeom prst="line">
            <a:avLst/>
          </a:prstGeom>
          <a:noFill/>
          <a:ln w="57150">
            <a:solidFill>
              <a:srgbClr val="0AF266"/>
            </a:solidFill>
            <a:round/>
            <a:headEnd type="triangle" w="med" len="med"/>
            <a:tailEnd type="non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51D230DC-DF30-BB17-248B-58775517F63E}"/>
              </a:ext>
            </a:extLst>
          </p:cNvPr>
          <p:cNvSpPr/>
          <p:nvPr/>
        </p:nvSpPr>
        <p:spPr>
          <a:xfrm rot="10800000" flipH="1">
            <a:off x="5354098" y="2839281"/>
            <a:ext cx="1943593" cy="1911381"/>
          </a:xfrm>
          <a:custGeom>
            <a:avLst/>
            <a:gdLst>
              <a:gd name="connsiteX0" fmla="*/ 0 w 1785257"/>
              <a:gd name="connsiteY0" fmla="*/ 0 h 2423886"/>
              <a:gd name="connsiteX1" fmla="*/ 740229 w 1785257"/>
              <a:gd name="connsiteY1" fmla="*/ 1814286 h 2423886"/>
              <a:gd name="connsiteX2" fmla="*/ 1785257 w 1785257"/>
              <a:gd name="connsiteY2" fmla="*/ 2423886 h 242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85257" h="2423886">
                <a:moveTo>
                  <a:pt x="0" y="0"/>
                </a:moveTo>
                <a:cubicBezTo>
                  <a:pt x="221343" y="705152"/>
                  <a:pt x="442686" y="1410305"/>
                  <a:pt x="740229" y="1814286"/>
                </a:cubicBezTo>
                <a:cubicBezTo>
                  <a:pt x="1037772" y="2218267"/>
                  <a:pt x="1411514" y="2321076"/>
                  <a:pt x="1785257" y="2423886"/>
                </a:cubicBezTo>
              </a:path>
            </a:pathLst>
          </a:custGeom>
          <a:noFill/>
          <a:ln w="57150">
            <a:solidFill>
              <a:srgbClr val="0AF266"/>
            </a:solidFill>
            <a:round/>
            <a:headEnd type="arrow" w="med" len="med"/>
            <a:tailEnd type="none" w="med" len="med"/>
          </a:ln>
        </p:spPr>
        <p:txBody>
          <a:bodyPr wrap="square" anchor="ctr"/>
          <a:lstStyle/>
          <a:p>
            <a:endParaRPr lang="fr-FR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E133E8CE-6401-5050-6021-D2941119BFD6}"/>
              </a:ext>
            </a:extLst>
          </p:cNvPr>
          <p:cNvSpPr/>
          <p:nvPr/>
        </p:nvSpPr>
        <p:spPr>
          <a:xfrm flipH="1">
            <a:off x="6191082" y="2398942"/>
            <a:ext cx="1506656" cy="4105028"/>
          </a:xfrm>
          <a:custGeom>
            <a:avLst/>
            <a:gdLst>
              <a:gd name="connsiteX0" fmla="*/ 2172182 w 2172182"/>
              <a:gd name="connsiteY0" fmla="*/ 0 h 3701143"/>
              <a:gd name="connsiteX1" fmla="*/ 328868 w 2172182"/>
              <a:gd name="connsiteY1" fmla="*/ 2104571 h 3701143"/>
              <a:gd name="connsiteX2" fmla="*/ 9553 w 2172182"/>
              <a:gd name="connsiteY2" fmla="*/ 3701143 h 3701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2182" h="3701143">
                <a:moveTo>
                  <a:pt x="2172182" y="0"/>
                </a:moveTo>
                <a:cubicBezTo>
                  <a:pt x="1430744" y="743857"/>
                  <a:pt x="689306" y="1487714"/>
                  <a:pt x="328868" y="2104571"/>
                </a:cubicBezTo>
                <a:cubicBezTo>
                  <a:pt x="-31570" y="2721428"/>
                  <a:pt x="-11009" y="3211285"/>
                  <a:pt x="9553" y="3701143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fr-FR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06A7DBC1-C325-F093-51B8-E853BBC6C5F3}"/>
              </a:ext>
            </a:extLst>
          </p:cNvPr>
          <p:cNvSpPr txBox="1"/>
          <p:nvPr/>
        </p:nvSpPr>
        <p:spPr>
          <a:xfrm>
            <a:off x="6205063" y="6499763"/>
            <a:ext cx="29582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Gadugi" panose="020B0502040204020203" pitchFamily="34" charset="0"/>
              </a:rPr>
              <a:t>Moitié de l’image</a:t>
            </a:r>
          </a:p>
        </p:txBody>
      </p:sp>
      <p:sp>
        <p:nvSpPr>
          <p:cNvPr id="28" name="Line 24">
            <a:extLst>
              <a:ext uri="{FF2B5EF4-FFF2-40B4-BE49-F238E27FC236}">
                <a16:creationId xmlns:a16="http://schemas.microsoft.com/office/drawing/2014/main" id="{70A7F727-238B-7E14-F69F-21EE15BF55F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97199" y="2931078"/>
            <a:ext cx="2357" cy="167211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non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9" name="Croix 28">
            <a:extLst>
              <a:ext uri="{FF2B5EF4-FFF2-40B4-BE49-F238E27FC236}">
                <a16:creationId xmlns:a16="http://schemas.microsoft.com/office/drawing/2014/main" id="{16414C36-E8DB-D9C5-BD91-A7A7CAACECF1}"/>
              </a:ext>
            </a:extLst>
          </p:cNvPr>
          <p:cNvSpPr/>
          <p:nvPr/>
        </p:nvSpPr>
        <p:spPr>
          <a:xfrm rot="18918557">
            <a:off x="3898056" y="3353443"/>
            <a:ext cx="798286" cy="798286"/>
          </a:xfrm>
          <a:prstGeom prst="plus">
            <a:avLst>
              <a:gd name="adj" fmla="val 45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DAE8F58B-1AB3-31E8-72A1-277D41D39A8D}"/>
              </a:ext>
            </a:extLst>
          </p:cNvPr>
          <p:cNvCxnSpPr>
            <a:cxnSpLocks/>
          </p:cNvCxnSpPr>
          <p:nvPr/>
        </p:nvCxnSpPr>
        <p:spPr>
          <a:xfrm flipV="1">
            <a:off x="6720400" y="837275"/>
            <a:ext cx="0" cy="5849257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24773B93-8CED-B2FE-F7D3-DEFC71C5F216}"/>
              </a:ext>
            </a:extLst>
          </p:cNvPr>
          <p:cNvSpPr txBox="1"/>
          <p:nvPr/>
        </p:nvSpPr>
        <p:spPr>
          <a:xfrm>
            <a:off x="6730869" y="953064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Physique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BC343CA3-51E1-465D-79BF-ABFD6EB13BC8}"/>
              </a:ext>
            </a:extLst>
          </p:cNvPr>
          <p:cNvSpPr txBox="1"/>
          <p:nvPr/>
        </p:nvSpPr>
        <p:spPr>
          <a:xfrm>
            <a:off x="5130583" y="953064"/>
            <a:ext cx="1770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Vie quotidienne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23E15911-0B2C-2437-D8D0-EF53F32D5EE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00664"/>
          </a:xfrm>
          <a:prstGeom prst="rect">
            <a:avLst/>
          </a:prstGeom>
          <a:solidFill>
            <a:srgbClr val="B9DCE7"/>
          </a:solidFill>
          <a:ln>
            <a:noFill/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/>
              <a:t>Principe lié au choix de la modélisation</a:t>
            </a:r>
          </a:p>
          <a:p>
            <a:r>
              <a:rPr lang="fr-FR" sz="4000" dirty="0"/>
              <a:t>	pour comprendre le fonctionnement des élèves (1)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6A2A3C4-4D4F-BFAB-E2EC-545AC0290C3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5948" y="5796786"/>
            <a:ext cx="1958149" cy="887643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C05CC5B4-4322-F876-1078-1028569B6FF9}"/>
              </a:ext>
            </a:extLst>
          </p:cNvPr>
          <p:cNvSpPr txBox="1"/>
          <p:nvPr/>
        </p:nvSpPr>
        <p:spPr>
          <a:xfrm>
            <a:off x="8186025" y="6499763"/>
            <a:ext cx="29116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  <a:latin typeface="Gadugi" panose="020B0502040204020203" pitchFamily="34" charset="0"/>
              </a:rPr>
              <a:t>Image moins lumineuse</a:t>
            </a:r>
          </a:p>
        </p:txBody>
      </p:sp>
    </p:spTree>
    <p:extLst>
      <p:ext uri="{BB962C8B-B14F-4D97-AF65-F5344CB8AC3E}">
        <p14:creationId xmlns:p14="http://schemas.microsoft.com/office/powerpoint/2010/main" val="243953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27" grpId="0" animBg="1"/>
      <p:bldP spid="28" grpId="0" animBg="1"/>
      <p:bldP spid="29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80A8426D-6FB0-F0D0-B68A-9A2ED7F8E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99702"/>
            <a:ext cx="240089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ctr"/>
            <a:r>
              <a:rPr lang="fr-FR" sz="2000" b="1" dirty="0">
                <a:latin typeface="Calibri" pitchFamily="34" charset="0"/>
              </a:rPr>
              <a:t>Objets/événements</a:t>
            </a:r>
          </a:p>
        </p:txBody>
      </p:sp>
      <p:sp>
        <p:nvSpPr>
          <p:cNvPr id="5" name="Rectangle 28">
            <a:extLst>
              <a:ext uri="{FF2B5EF4-FFF2-40B4-BE49-F238E27FC236}">
                <a16:creationId xmlns:a16="http://schemas.microsoft.com/office/drawing/2014/main" id="{D2504B7F-5E8F-4FFE-7D11-B93666643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64243"/>
            <a:ext cx="2450293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ctr"/>
            <a:r>
              <a:rPr lang="fr-FR" sz="2000" b="1" dirty="0">
                <a:latin typeface="Calibri" pitchFamily="34" charset="0"/>
              </a:rPr>
              <a:t>Théories/Modèles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6B460774-021C-468B-B07B-09CC9904C521}"/>
              </a:ext>
            </a:extLst>
          </p:cNvPr>
          <p:cNvSpPr/>
          <p:nvPr/>
        </p:nvSpPr>
        <p:spPr>
          <a:xfrm>
            <a:off x="7212834" y="1154093"/>
            <a:ext cx="3085868" cy="181784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0070C0"/>
                </a:solidFill>
              </a:rPr>
              <a:t>Indépendance de la vitesse de propagation et de l’amplitude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DFBCFE21-AEC6-1D5B-D5C6-8982A44D22A7}"/>
              </a:ext>
            </a:extLst>
          </p:cNvPr>
          <p:cNvSpPr/>
          <p:nvPr/>
        </p:nvSpPr>
        <p:spPr>
          <a:xfrm>
            <a:off x="2310735" y="1168903"/>
            <a:ext cx="4027404" cy="181784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0070C0"/>
                </a:solidFill>
              </a:rPr>
              <a:t>Plus un son est fort,</a:t>
            </a:r>
          </a:p>
          <a:p>
            <a:pPr algn="ctr"/>
            <a:r>
              <a:rPr lang="fr-FR" sz="2800" dirty="0">
                <a:solidFill>
                  <a:srgbClr val="0070C0"/>
                </a:solidFill>
              </a:rPr>
              <a:t>plus il va vite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6CD2BFAE-32F2-8D15-E6FC-CB9B6D3DB2E7}"/>
              </a:ext>
            </a:extLst>
          </p:cNvPr>
          <p:cNvSpPr/>
          <p:nvPr/>
        </p:nvSpPr>
        <p:spPr>
          <a:xfrm>
            <a:off x="7245809" y="4589550"/>
            <a:ext cx="3065814" cy="1817847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t" anchorCtr="0"/>
          <a:lstStyle/>
          <a:p>
            <a:pPr algn="ctr"/>
            <a:r>
              <a:rPr lang="fr-FR" sz="2000" dirty="0">
                <a:solidFill>
                  <a:srgbClr val="C00000"/>
                </a:solidFill>
              </a:rPr>
              <a:t>Mesure d’une durée de propagation pour un son fort et pour un son faible sur une distance identique</a:t>
            </a:r>
            <a:endParaRPr lang="fr-FR" sz="2000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827C7A3A-EE78-8825-4D1B-8C7EA5A1FE8B}"/>
              </a:ext>
            </a:extLst>
          </p:cNvPr>
          <p:cNvSpPr/>
          <p:nvPr/>
        </p:nvSpPr>
        <p:spPr>
          <a:xfrm>
            <a:off x="2328211" y="4603193"/>
            <a:ext cx="4027405" cy="1817847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fr-FR" sz="2400" dirty="0">
                <a:solidFill>
                  <a:srgbClr val="C00000"/>
                </a:solidFill>
              </a:rPr>
              <a:t>La durée d’un écho est la même que je crie fort ou pas fort</a:t>
            </a:r>
          </a:p>
        </p:txBody>
      </p:sp>
      <p:sp>
        <p:nvSpPr>
          <p:cNvPr id="10" name="Line 24">
            <a:extLst>
              <a:ext uri="{FF2B5EF4-FFF2-40B4-BE49-F238E27FC236}">
                <a16:creationId xmlns:a16="http://schemas.microsoft.com/office/drawing/2014/main" id="{B5FC4FE1-EB33-39F9-0BC4-FFFCD48F03A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130489" y="2986750"/>
            <a:ext cx="0" cy="3529588"/>
          </a:xfrm>
          <a:prstGeom prst="line">
            <a:avLst/>
          </a:prstGeom>
          <a:noFill/>
          <a:ln w="57150">
            <a:solidFill>
              <a:srgbClr val="0AF266"/>
            </a:solidFill>
            <a:round/>
            <a:headEnd type="triangle" w="med" len="med"/>
            <a:tailEnd type="non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51D230DC-DF30-BB17-248B-58775517F63E}"/>
              </a:ext>
            </a:extLst>
          </p:cNvPr>
          <p:cNvSpPr/>
          <p:nvPr/>
        </p:nvSpPr>
        <p:spPr>
          <a:xfrm rot="10800000" flipH="1">
            <a:off x="5354098" y="2839281"/>
            <a:ext cx="1943593" cy="1911381"/>
          </a:xfrm>
          <a:custGeom>
            <a:avLst/>
            <a:gdLst>
              <a:gd name="connsiteX0" fmla="*/ 0 w 1785257"/>
              <a:gd name="connsiteY0" fmla="*/ 0 h 2423886"/>
              <a:gd name="connsiteX1" fmla="*/ 740229 w 1785257"/>
              <a:gd name="connsiteY1" fmla="*/ 1814286 h 2423886"/>
              <a:gd name="connsiteX2" fmla="*/ 1785257 w 1785257"/>
              <a:gd name="connsiteY2" fmla="*/ 2423886 h 242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85257" h="2423886">
                <a:moveTo>
                  <a:pt x="0" y="0"/>
                </a:moveTo>
                <a:cubicBezTo>
                  <a:pt x="221343" y="705152"/>
                  <a:pt x="442686" y="1410305"/>
                  <a:pt x="740229" y="1814286"/>
                </a:cubicBezTo>
                <a:cubicBezTo>
                  <a:pt x="1037772" y="2218267"/>
                  <a:pt x="1411514" y="2321076"/>
                  <a:pt x="1785257" y="2423886"/>
                </a:cubicBezTo>
              </a:path>
            </a:pathLst>
          </a:custGeom>
          <a:noFill/>
          <a:ln w="57150">
            <a:solidFill>
              <a:srgbClr val="0AF266"/>
            </a:solidFill>
            <a:round/>
            <a:headEnd type="arrow" w="med" len="med"/>
            <a:tailEnd type="none" w="med" len="med"/>
          </a:ln>
        </p:spPr>
        <p:txBody>
          <a:bodyPr wrap="square" anchor="ctr"/>
          <a:lstStyle/>
          <a:p>
            <a:endParaRPr lang="fr-FR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E133E8CE-6401-5050-6021-D2941119BFD6}"/>
              </a:ext>
            </a:extLst>
          </p:cNvPr>
          <p:cNvSpPr/>
          <p:nvPr/>
        </p:nvSpPr>
        <p:spPr>
          <a:xfrm flipH="1">
            <a:off x="6191082" y="2398942"/>
            <a:ext cx="1506656" cy="4105028"/>
          </a:xfrm>
          <a:custGeom>
            <a:avLst/>
            <a:gdLst>
              <a:gd name="connsiteX0" fmla="*/ 2172182 w 2172182"/>
              <a:gd name="connsiteY0" fmla="*/ 0 h 3701143"/>
              <a:gd name="connsiteX1" fmla="*/ 328868 w 2172182"/>
              <a:gd name="connsiteY1" fmla="*/ 2104571 h 3701143"/>
              <a:gd name="connsiteX2" fmla="*/ 9553 w 2172182"/>
              <a:gd name="connsiteY2" fmla="*/ 3701143 h 3701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2182" h="3701143">
                <a:moveTo>
                  <a:pt x="2172182" y="0"/>
                </a:moveTo>
                <a:cubicBezTo>
                  <a:pt x="1430744" y="743857"/>
                  <a:pt x="689306" y="1487714"/>
                  <a:pt x="328868" y="2104571"/>
                </a:cubicBezTo>
                <a:cubicBezTo>
                  <a:pt x="-31570" y="2721428"/>
                  <a:pt x="-11009" y="3211285"/>
                  <a:pt x="9553" y="3701143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fr-FR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06A7DBC1-C325-F093-51B8-E853BBC6C5F3}"/>
              </a:ext>
            </a:extLst>
          </p:cNvPr>
          <p:cNvSpPr txBox="1"/>
          <p:nvPr/>
        </p:nvSpPr>
        <p:spPr>
          <a:xfrm>
            <a:off x="6684611" y="6470103"/>
            <a:ext cx="29582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Gadugi" panose="020B0502040204020203" pitchFamily="34" charset="0"/>
              </a:rPr>
              <a:t>Durée différente</a:t>
            </a:r>
          </a:p>
        </p:txBody>
      </p:sp>
      <p:sp>
        <p:nvSpPr>
          <p:cNvPr id="28" name="Line 24">
            <a:extLst>
              <a:ext uri="{FF2B5EF4-FFF2-40B4-BE49-F238E27FC236}">
                <a16:creationId xmlns:a16="http://schemas.microsoft.com/office/drawing/2014/main" id="{70A7F727-238B-7E14-F69F-21EE15BF55F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97199" y="2931078"/>
            <a:ext cx="2357" cy="167211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non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9" name="Croix 28">
            <a:extLst>
              <a:ext uri="{FF2B5EF4-FFF2-40B4-BE49-F238E27FC236}">
                <a16:creationId xmlns:a16="http://schemas.microsoft.com/office/drawing/2014/main" id="{16414C36-E8DB-D9C5-BD91-A7A7CAACECF1}"/>
              </a:ext>
            </a:extLst>
          </p:cNvPr>
          <p:cNvSpPr/>
          <p:nvPr/>
        </p:nvSpPr>
        <p:spPr>
          <a:xfrm rot="18918557">
            <a:off x="3898056" y="3353443"/>
            <a:ext cx="798286" cy="798286"/>
          </a:xfrm>
          <a:prstGeom prst="plus">
            <a:avLst>
              <a:gd name="adj" fmla="val 45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DAE8F58B-1AB3-31E8-72A1-277D41D39A8D}"/>
              </a:ext>
            </a:extLst>
          </p:cNvPr>
          <p:cNvCxnSpPr>
            <a:cxnSpLocks/>
          </p:cNvCxnSpPr>
          <p:nvPr/>
        </p:nvCxnSpPr>
        <p:spPr>
          <a:xfrm flipV="1">
            <a:off x="6720400" y="837275"/>
            <a:ext cx="0" cy="5849257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24773B93-8CED-B2FE-F7D3-DEFC71C5F216}"/>
              </a:ext>
            </a:extLst>
          </p:cNvPr>
          <p:cNvSpPr txBox="1"/>
          <p:nvPr/>
        </p:nvSpPr>
        <p:spPr>
          <a:xfrm>
            <a:off x="6730869" y="953064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Physique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BC343CA3-51E1-465D-79BF-ABFD6EB13BC8}"/>
              </a:ext>
            </a:extLst>
          </p:cNvPr>
          <p:cNvSpPr txBox="1"/>
          <p:nvPr/>
        </p:nvSpPr>
        <p:spPr>
          <a:xfrm>
            <a:off x="5130583" y="953064"/>
            <a:ext cx="1770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Vie quotidienne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23E15911-0B2C-2437-D8D0-EF53F32D5EE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00664"/>
          </a:xfrm>
          <a:prstGeom prst="rect">
            <a:avLst/>
          </a:prstGeom>
          <a:solidFill>
            <a:srgbClr val="B9DCE7"/>
          </a:solidFill>
          <a:ln>
            <a:noFill/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/>
              <a:t>Principe lié au choix de la modélisation</a:t>
            </a:r>
          </a:p>
          <a:p>
            <a:r>
              <a:rPr lang="fr-FR" sz="4000" dirty="0"/>
              <a:t>	pour comprendre le fonctionnement des élèves (1)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05CC5B4-4322-F876-1078-1028569B6FF9}"/>
              </a:ext>
            </a:extLst>
          </p:cNvPr>
          <p:cNvSpPr txBox="1"/>
          <p:nvPr/>
        </p:nvSpPr>
        <p:spPr>
          <a:xfrm>
            <a:off x="9287555" y="6488668"/>
            <a:ext cx="29116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  <a:latin typeface="Gadugi" panose="020B0502040204020203" pitchFamily="34" charset="0"/>
              </a:rPr>
              <a:t>Même durée </a:t>
            </a:r>
          </a:p>
        </p:txBody>
      </p:sp>
    </p:spTree>
    <p:extLst>
      <p:ext uri="{BB962C8B-B14F-4D97-AF65-F5344CB8AC3E}">
        <p14:creationId xmlns:p14="http://schemas.microsoft.com/office/powerpoint/2010/main" val="75890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27" grpId="0" animBg="1"/>
      <p:bldP spid="28" grpId="0" animBg="1"/>
      <p:bldP spid="29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99C9277-5AB5-1B12-9D8A-0CB681B61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1" y="985773"/>
            <a:ext cx="11150927" cy="126212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46A6C2"/>
                </a:solidFill>
              </a:rPr>
              <a:t>Principe 3</a:t>
            </a:r>
          </a:p>
          <a:p>
            <a:pPr marL="0" indent="0">
              <a:buNone/>
            </a:pPr>
            <a:r>
              <a:rPr lang="fr-FR" dirty="0"/>
              <a:t>La </a:t>
            </a:r>
            <a:r>
              <a:rPr lang="fr-FR" b="1" i="1" dirty="0"/>
              <a:t>cohérence et la continuité </a:t>
            </a:r>
            <a:r>
              <a:rPr lang="fr-FR" dirty="0"/>
              <a:t>dans le savoir enseigné et donc les liens entre éléments de savoir avec une hiérarchie de ces éléments autour </a:t>
            </a:r>
            <a:r>
              <a:rPr lang="fr-FR" b="1" i="1" dirty="0"/>
              <a:t>d’un noyau dur </a:t>
            </a:r>
            <a:r>
              <a:rPr lang="fr-FR" dirty="0"/>
              <a:t>favorisent l’apprentissage 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736E9181-51C1-B068-0B18-0C0D38B96B5E}"/>
              </a:ext>
            </a:extLst>
          </p:cNvPr>
          <p:cNvSpPr txBox="1">
            <a:spLocks/>
          </p:cNvSpPr>
          <p:nvPr/>
        </p:nvSpPr>
        <p:spPr>
          <a:xfrm>
            <a:off x="-4321" y="-14891"/>
            <a:ext cx="12192000" cy="1000664"/>
          </a:xfrm>
          <a:prstGeom prst="rect">
            <a:avLst/>
          </a:prstGeom>
          <a:solidFill>
            <a:srgbClr val="B9DCE7"/>
          </a:solidFill>
          <a:ln>
            <a:noFill/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Principe sur le savoir enseigné : </a:t>
            </a:r>
          </a:p>
          <a:p>
            <a:r>
              <a:rPr lang="fr-FR" dirty="0"/>
              <a:t>				noyau dur, cohérence, continuité</a:t>
            </a:r>
          </a:p>
        </p:txBody>
      </p:sp>
      <p:pic>
        <p:nvPicPr>
          <p:cNvPr id="6" name="Image 5" descr="Une image contenant texte, capture d’écran, diagramme, Police&#10;&#10;Description générée automatiquement">
            <a:extLst>
              <a:ext uri="{FF2B5EF4-FFF2-40B4-BE49-F238E27FC236}">
                <a16:creationId xmlns:a16="http://schemas.microsoft.com/office/drawing/2014/main" id="{81353492-BA27-7B1E-9717-61787F5909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446" y="1952625"/>
            <a:ext cx="8708166" cy="4905375"/>
          </a:xfrm>
          <a:prstGeom prst="rect">
            <a:avLst/>
          </a:prstGeom>
        </p:spPr>
      </p:pic>
      <p:pic>
        <p:nvPicPr>
          <p:cNvPr id="5" name="Image 4" descr="Une image contenant texte, diagramme, capture d’écran, Police&#10;&#10;Description générée automatiquement">
            <a:extLst>
              <a:ext uri="{FF2B5EF4-FFF2-40B4-BE49-F238E27FC236}">
                <a16:creationId xmlns:a16="http://schemas.microsoft.com/office/drawing/2014/main" id="{1BC6706B-C9CB-21B4-B0B4-29FBCC2817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446" y="1951153"/>
            <a:ext cx="8708166" cy="490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781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99C9277-5AB5-1B12-9D8A-0CB681B61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1" y="985773"/>
            <a:ext cx="11150927" cy="126212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46A6C2"/>
                </a:solidFill>
              </a:rPr>
              <a:t>Principe 3</a:t>
            </a:r>
          </a:p>
          <a:p>
            <a:pPr marL="0" indent="0">
              <a:buNone/>
            </a:pPr>
            <a:r>
              <a:rPr lang="fr-FR" dirty="0"/>
              <a:t>La </a:t>
            </a:r>
            <a:r>
              <a:rPr lang="fr-FR" b="1" i="1" dirty="0"/>
              <a:t>cohérence et la continuité </a:t>
            </a:r>
            <a:r>
              <a:rPr lang="fr-FR" dirty="0"/>
              <a:t>dans le savoir enseigné et donc les liens entre éléments de savoir avec une hiérarchie de ces éléments autour </a:t>
            </a:r>
            <a:r>
              <a:rPr lang="fr-FR" b="1" i="1" dirty="0"/>
              <a:t>d’un noyau dur </a:t>
            </a:r>
            <a:r>
              <a:rPr lang="fr-FR" dirty="0"/>
              <a:t>favorisent l’apprentissage 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736E9181-51C1-B068-0B18-0C0D38B96B5E}"/>
              </a:ext>
            </a:extLst>
          </p:cNvPr>
          <p:cNvSpPr txBox="1">
            <a:spLocks/>
          </p:cNvSpPr>
          <p:nvPr/>
        </p:nvSpPr>
        <p:spPr>
          <a:xfrm>
            <a:off x="-4321" y="-14891"/>
            <a:ext cx="12192000" cy="1000664"/>
          </a:xfrm>
          <a:prstGeom prst="rect">
            <a:avLst/>
          </a:prstGeom>
          <a:solidFill>
            <a:srgbClr val="B9DCE7"/>
          </a:solidFill>
          <a:ln>
            <a:noFill/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Principe sur le savoir enseigné : </a:t>
            </a:r>
          </a:p>
          <a:p>
            <a:r>
              <a:rPr lang="fr-FR" dirty="0"/>
              <a:t>				noyau dur, cohérence, continuité</a:t>
            </a:r>
          </a:p>
        </p:txBody>
      </p:sp>
      <p:pic>
        <p:nvPicPr>
          <p:cNvPr id="5" name="Image 4" descr="Une image contenant texte, diagramme, capture d’écran, carte&#10;&#10;Description générée automatiquement">
            <a:extLst>
              <a:ext uri="{FF2B5EF4-FFF2-40B4-BE49-F238E27FC236}">
                <a16:creationId xmlns:a16="http://schemas.microsoft.com/office/drawing/2014/main" id="{1486B41C-6B7B-0D31-C7BA-FB47CB6AB3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534" y="2004733"/>
            <a:ext cx="7382083" cy="4941679"/>
          </a:xfrm>
          <a:prstGeom prst="rect">
            <a:avLst/>
          </a:prstGeom>
        </p:spPr>
      </p:pic>
      <p:pic>
        <p:nvPicPr>
          <p:cNvPr id="8" name="Image 7" descr="Une image contenant texte, diagramme, capture d’écran, Police&#10;&#10;Description générée automatiquement">
            <a:extLst>
              <a:ext uri="{FF2B5EF4-FFF2-40B4-BE49-F238E27FC236}">
                <a16:creationId xmlns:a16="http://schemas.microsoft.com/office/drawing/2014/main" id="{34E9A915-D2D7-20D6-152E-6F0CE7245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534" y="1986436"/>
            <a:ext cx="7382082" cy="493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786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991563-E438-4DF4-30E1-B5FC7FC3B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9700"/>
            <a:ext cx="10515600" cy="4767263"/>
          </a:xfrm>
        </p:spPr>
        <p:txBody>
          <a:bodyPr/>
          <a:lstStyle/>
          <a:p>
            <a:r>
              <a:rPr lang="fr-FR" dirty="0"/>
              <a:t>Sur la modélisation en général</a:t>
            </a:r>
          </a:p>
          <a:p>
            <a:r>
              <a:rPr lang="fr-FR" dirty="0"/>
              <a:t>Sur la modélisation au service de l’analyse des savoirs à enseigner</a:t>
            </a:r>
          </a:p>
          <a:p>
            <a:pPr lvl="1"/>
            <a:r>
              <a:rPr lang="fr-FR" dirty="0"/>
              <a:t>Carte conceptuelle</a:t>
            </a:r>
          </a:p>
          <a:p>
            <a:pPr lvl="1"/>
            <a:r>
              <a:rPr lang="fr-FR" dirty="0"/>
              <a:t>Les connaissances des élèves réparties dans les deux mondes</a:t>
            </a:r>
          </a:p>
          <a:p>
            <a:pPr lvl="1"/>
            <a:r>
              <a:rPr lang="fr-FR" dirty="0"/>
              <a:t>La structuration de la séquence</a:t>
            </a:r>
          </a:p>
          <a:p>
            <a:r>
              <a:rPr lang="fr-FR" dirty="0"/>
              <a:t>Sur la mise en œuvre en classe</a:t>
            </a:r>
          </a:p>
          <a:p>
            <a:pPr lvl="1"/>
            <a:r>
              <a:rPr lang="fr-FR" dirty="0"/>
              <a:t>Le modèle</a:t>
            </a:r>
          </a:p>
          <a:p>
            <a:pPr lvl="1"/>
            <a:r>
              <a:rPr lang="fr-FR" dirty="0"/>
              <a:t>Les textes d’activités</a:t>
            </a:r>
          </a:p>
          <a:p>
            <a:pPr lvl="1"/>
            <a:r>
              <a:rPr lang="fr-FR" dirty="0"/>
              <a:t>Des commentaires pour les professeurs</a:t>
            </a:r>
          </a:p>
          <a:p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AC6F60E8-7281-CFD6-2EC0-DDEAB8FCB30C}"/>
              </a:ext>
            </a:extLst>
          </p:cNvPr>
          <p:cNvSpPr txBox="1">
            <a:spLocks/>
          </p:cNvSpPr>
          <p:nvPr/>
        </p:nvSpPr>
        <p:spPr>
          <a:xfrm>
            <a:off x="-4321" y="-14891"/>
            <a:ext cx="12192000" cy="1000664"/>
          </a:xfrm>
          <a:prstGeom prst="rect">
            <a:avLst/>
          </a:prstGeom>
          <a:solidFill>
            <a:srgbClr val="B9DCE7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Les types de ressources qui peuvent en découler</a:t>
            </a:r>
          </a:p>
        </p:txBody>
      </p:sp>
    </p:spTree>
    <p:extLst>
      <p:ext uri="{BB962C8B-B14F-4D97-AF65-F5344CB8AC3E}">
        <p14:creationId xmlns:p14="http://schemas.microsoft.com/office/powerpoint/2010/main" val="1781249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4561028" y="100142"/>
            <a:ext cx="2443163" cy="374650"/>
          </a:xfrm>
          <a:ln>
            <a:solidFill>
              <a:srgbClr val="000000"/>
            </a:solidFill>
          </a:ln>
        </p:spPr>
        <p:txBody>
          <a:bodyPr>
            <a:normAutofit fontScale="90000"/>
          </a:bodyPr>
          <a:lstStyle/>
          <a:p>
            <a:r>
              <a:rPr lang="fr-FR" sz="2000" dirty="0"/>
              <a:t>Thème du programme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2194150" y="736552"/>
            <a:ext cx="6570613" cy="334753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 defTabSz="457200">
              <a:spcBef>
                <a:spcPct val="0"/>
              </a:spcBef>
              <a:spcAft>
                <a:spcPts val="600"/>
              </a:spcAft>
              <a:defRPr/>
            </a:pPr>
            <a:r>
              <a:rPr lang="fr-FR" b="1" dirty="0">
                <a:latin typeface="+mj-lt"/>
                <a:ea typeface="+mj-ea"/>
                <a:cs typeface="+mj-cs"/>
              </a:rPr>
              <a:t>Séquence </a:t>
            </a:r>
            <a:r>
              <a:rPr lang="fr-FR" dirty="0">
                <a:latin typeface="+mj-lt"/>
                <a:ea typeface="+mj-ea"/>
                <a:cs typeface="+mj-cs"/>
              </a:rPr>
              <a:t>(par exemple en 3 chapitres)</a:t>
            </a: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2194150" y="2063145"/>
            <a:ext cx="1211603" cy="150850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ctr" defTabSz="457200">
              <a:spcBef>
                <a:spcPct val="20000"/>
              </a:spcBef>
              <a:defRPr/>
            </a:pPr>
            <a:r>
              <a:rPr lang="fr-FR" sz="1400" b="1" dirty="0"/>
              <a:t>Chapitre n-1</a:t>
            </a: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7553160" y="2058889"/>
            <a:ext cx="1211603" cy="150850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ctr" defTabSz="457200">
              <a:spcBef>
                <a:spcPct val="20000"/>
              </a:spcBef>
              <a:defRPr/>
            </a:pPr>
            <a:r>
              <a:rPr lang="fr-FR" sz="1400" b="1" dirty="0"/>
              <a:t>Chapitre n+1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4095688" y="4344655"/>
            <a:ext cx="1280893" cy="27699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Activité 1</a:t>
            </a:r>
          </a:p>
        </p:txBody>
      </p:sp>
      <p:sp>
        <p:nvSpPr>
          <p:cNvPr id="25" name="ZoneTexte 24"/>
          <p:cNvSpPr txBox="1">
            <a:spLocks/>
          </p:cNvSpPr>
          <p:nvPr/>
        </p:nvSpPr>
        <p:spPr>
          <a:xfrm>
            <a:off x="4182254" y="3447685"/>
            <a:ext cx="3244511" cy="21435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 sz="1400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dirty="0">
                <a:solidFill>
                  <a:schemeClr val="tx1"/>
                </a:solidFill>
              </a:rPr>
              <a:t>Texte du modèle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186492" y="3732178"/>
            <a:ext cx="3240272" cy="21435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 sz="1400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sz="1300" dirty="0">
                <a:solidFill>
                  <a:schemeClr val="tx1"/>
                </a:solidFill>
              </a:rPr>
              <a:t>Fiche Connaissances et Capacité à Maitriser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611319" y="2169408"/>
            <a:ext cx="3770155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b="1" dirty="0"/>
              <a:t>Chapitre 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69773" y="2060849"/>
            <a:ext cx="4029804" cy="468819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Flèche vers le bas 42"/>
          <p:cNvSpPr>
            <a:spLocks noChangeAspect="1"/>
          </p:cNvSpPr>
          <p:nvPr/>
        </p:nvSpPr>
        <p:spPr>
          <a:xfrm>
            <a:off x="5726997" y="483879"/>
            <a:ext cx="182465" cy="265540"/>
          </a:xfrm>
          <a:prstGeom prst="downArrow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lèche : virage 2">
            <a:extLst>
              <a:ext uri="{FF2B5EF4-FFF2-40B4-BE49-F238E27FC236}">
                <a16:creationId xmlns:a16="http://schemas.microsoft.com/office/drawing/2014/main" id="{A6F29B21-963F-430A-91A5-B9E0D19641FB}"/>
              </a:ext>
            </a:extLst>
          </p:cNvPr>
          <p:cNvSpPr/>
          <p:nvPr/>
        </p:nvSpPr>
        <p:spPr>
          <a:xfrm flipV="1">
            <a:off x="3287688" y="1124926"/>
            <a:ext cx="535102" cy="216024"/>
          </a:xfrm>
          <a:prstGeom prst="bentArrow">
            <a:avLst>
              <a:gd name="adj1" fmla="val 14676"/>
              <a:gd name="adj2" fmla="val 15967"/>
              <a:gd name="adj3" fmla="val 48229"/>
              <a:gd name="adj4" fmla="val 64398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5" name="Flèche : virage 44">
            <a:extLst>
              <a:ext uri="{FF2B5EF4-FFF2-40B4-BE49-F238E27FC236}">
                <a16:creationId xmlns:a16="http://schemas.microsoft.com/office/drawing/2014/main" id="{58553D94-23AF-47AE-A11D-5BBC31BFC8D2}"/>
              </a:ext>
            </a:extLst>
          </p:cNvPr>
          <p:cNvSpPr/>
          <p:nvPr/>
        </p:nvSpPr>
        <p:spPr>
          <a:xfrm flipV="1">
            <a:off x="3287688" y="1394572"/>
            <a:ext cx="535102" cy="216024"/>
          </a:xfrm>
          <a:prstGeom prst="bentArrow">
            <a:avLst>
              <a:gd name="adj1" fmla="val 14676"/>
              <a:gd name="adj2" fmla="val 15967"/>
              <a:gd name="adj3" fmla="val 48229"/>
              <a:gd name="adj4" fmla="val 64398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6" name="Flèche : virage 45">
            <a:extLst>
              <a:ext uri="{FF2B5EF4-FFF2-40B4-BE49-F238E27FC236}">
                <a16:creationId xmlns:a16="http://schemas.microsoft.com/office/drawing/2014/main" id="{95268AF0-66BB-4A46-BCCF-55A07754BF76}"/>
              </a:ext>
            </a:extLst>
          </p:cNvPr>
          <p:cNvSpPr/>
          <p:nvPr/>
        </p:nvSpPr>
        <p:spPr>
          <a:xfrm flipV="1">
            <a:off x="3287688" y="1687560"/>
            <a:ext cx="535102" cy="216024"/>
          </a:xfrm>
          <a:prstGeom prst="bentArrow">
            <a:avLst>
              <a:gd name="adj1" fmla="val 14676"/>
              <a:gd name="adj2" fmla="val 15967"/>
              <a:gd name="adj3" fmla="val 48229"/>
              <a:gd name="adj4" fmla="val 64398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992952CE-EB2A-424C-A3F8-66891C209BB7}"/>
              </a:ext>
            </a:extLst>
          </p:cNvPr>
          <p:cNvSpPr/>
          <p:nvPr/>
        </p:nvSpPr>
        <p:spPr>
          <a:xfrm>
            <a:off x="3852692" y="1154178"/>
            <a:ext cx="1016127" cy="24802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Préambule</a:t>
            </a:r>
          </a:p>
        </p:txBody>
      </p:sp>
      <p:sp>
        <p:nvSpPr>
          <p:cNvPr id="47" name="Rectangle : coins arrondis 46">
            <a:extLst>
              <a:ext uri="{FF2B5EF4-FFF2-40B4-BE49-F238E27FC236}">
                <a16:creationId xmlns:a16="http://schemas.microsoft.com/office/drawing/2014/main" id="{AA7BBA78-9B1A-430C-8AE9-96CB230546E9}"/>
              </a:ext>
            </a:extLst>
          </p:cNvPr>
          <p:cNvSpPr/>
          <p:nvPr/>
        </p:nvSpPr>
        <p:spPr>
          <a:xfrm>
            <a:off x="3855957" y="1463122"/>
            <a:ext cx="1718356" cy="24191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Carte conceptuelle</a:t>
            </a:r>
          </a:p>
        </p:txBody>
      </p:sp>
      <p:sp>
        <p:nvSpPr>
          <p:cNvPr id="48" name="Rectangle : coins arrondis 47">
            <a:extLst>
              <a:ext uri="{FF2B5EF4-FFF2-40B4-BE49-F238E27FC236}">
                <a16:creationId xmlns:a16="http://schemas.microsoft.com/office/drawing/2014/main" id="{8D717B89-2092-4EF9-A816-4538913D96C6}"/>
              </a:ext>
            </a:extLst>
          </p:cNvPr>
          <p:cNvSpPr/>
          <p:nvPr/>
        </p:nvSpPr>
        <p:spPr>
          <a:xfrm>
            <a:off x="3855957" y="1773153"/>
            <a:ext cx="3244512" cy="2143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Présentation de la structure en chapitre</a:t>
            </a:r>
          </a:p>
        </p:txBody>
      </p:sp>
      <p:sp>
        <p:nvSpPr>
          <p:cNvPr id="50" name="Rectangle : coins arrondis 49">
            <a:extLst>
              <a:ext uri="{FF2B5EF4-FFF2-40B4-BE49-F238E27FC236}">
                <a16:creationId xmlns:a16="http://schemas.microsoft.com/office/drawing/2014/main" id="{0EED12CD-E71C-4F26-8D3C-59A09D49CB41}"/>
              </a:ext>
            </a:extLst>
          </p:cNvPr>
          <p:cNvSpPr/>
          <p:nvPr/>
        </p:nvSpPr>
        <p:spPr>
          <a:xfrm>
            <a:off x="4185356" y="3162826"/>
            <a:ext cx="3244512" cy="21435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Sommaire des activités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F05AEC3E-6969-4112-9D6F-50EBFFD3B6EB}"/>
              </a:ext>
            </a:extLst>
          </p:cNvPr>
          <p:cNvSpPr txBox="1"/>
          <p:nvPr/>
        </p:nvSpPr>
        <p:spPr>
          <a:xfrm>
            <a:off x="4186492" y="4006732"/>
            <a:ext cx="3240272" cy="21435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 sz="1400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dirty="0" err="1">
                <a:solidFill>
                  <a:schemeClr val="tx1"/>
                </a:solidFill>
              </a:rPr>
              <a:t>Capexos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2" name="Flèche : virage 51">
            <a:extLst>
              <a:ext uri="{FF2B5EF4-FFF2-40B4-BE49-F238E27FC236}">
                <a16:creationId xmlns:a16="http://schemas.microsoft.com/office/drawing/2014/main" id="{08F841AE-3DCB-4A58-B013-C47BCA10E507}"/>
              </a:ext>
            </a:extLst>
          </p:cNvPr>
          <p:cNvSpPr/>
          <p:nvPr/>
        </p:nvSpPr>
        <p:spPr>
          <a:xfrm flipV="1">
            <a:off x="3627395" y="3383078"/>
            <a:ext cx="535102" cy="216024"/>
          </a:xfrm>
          <a:prstGeom prst="bentArrow">
            <a:avLst>
              <a:gd name="adj1" fmla="val 14676"/>
              <a:gd name="adj2" fmla="val 15967"/>
              <a:gd name="adj3" fmla="val 48229"/>
              <a:gd name="adj4" fmla="val 64398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3" name="Flèche : virage 52">
            <a:extLst>
              <a:ext uri="{FF2B5EF4-FFF2-40B4-BE49-F238E27FC236}">
                <a16:creationId xmlns:a16="http://schemas.microsoft.com/office/drawing/2014/main" id="{9FB6054E-D9EE-4972-AA4A-BFC83CAD17EB}"/>
              </a:ext>
            </a:extLst>
          </p:cNvPr>
          <p:cNvSpPr/>
          <p:nvPr/>
        </p:nvSpPr>
        <p:spPr>
          <a:xfrm flipV="1">
            <a:off x="3628817" y="3946534"/>
            <a:ext cx="535102" cy="216024"/>
          </a:xfrm>
          <a:prstGeom prst="bentArrow">
            <a:avLst>
              <a:gd name="adj1" fmla="val 14676"/>
              <a:gd name="adj2" fmla="val 15967"/>
              <a:gd name="adj3" fmla="val 48229"/>
              <a:gd name="adj4" fmla="val 64398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4" name="Flèche : virage 53">
            <a:extLst>
              <a:ext uri="{FF2B5EF4-FFF2-40B4-BE49-F238E27FC236}">
                <a16:creationId xmlns:a16="http://schemas.microsoft.com/office/drawing/2014/main" id="{0170C98D-3AD3-4735-B2D7-C3779102188F}"/>
              </a:ext>
            </a:extLst>
          </p:cNvPr>
          <p:cNvSpPr/>
          <p:nvPr/>
        </p:nvSpPr>
        <p:spPr>
          <a:xfrm flipV="1">
            <a:off x="3627395" y="3647133"/>
            <a:ext cx="535102" cy="216024"/>
          </a:xfrm>
          <a:prstGeom prst="bentArrow">
            <a:avLst>
              <a:gd name="adj1" fmla="val 14676"/>
              <a:gd name="adj2" fmla="val 15967"/>
              <a:gd name="adj3" fmla="val 48229"/>
              <a:gd name="adj4" fmla="val 64398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FA28D999-FBD6-48E6-A949-499906A717D5}"/>
              </a:ext>
            </a:extLst>
          </p:cNvPr>
          <p:cNvSpPr txBox="1">
            <a:spLocks/>
          </p:cNvSpPr>
          <p:nvPr/>
        </p:nvSpPr>
        <p:spPr>
          <a:xfrm>
            <a:off x="4848336" y="5018383"/>
            <a:ext cx="2532207" cy="21435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 sz="1400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dirty="0">
                <a:solidFill>
                  <a:schemeClr val="tx1"/>
                </a:solidFill>
              </a:rPr>
              <a:t>Partie du modèle lié 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68204574-678F-48C2-8C43-6B7F206BE8A7}"/>
              </a:ext>
            </a:extLst>
          </p:cNvPr>
          <p:cNvSpPr txBox="1"/>
          <p:nvPr/>
        </p:nvSpPr>
        <p:spPr>
          <a:xfrm>
            <a:off x="4852575" y="5302876"/>
            <a:ext cx="2528899" cy="2143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 sz="1400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dirty="0">
                <a:solidFill>
                  <a:schemeClr val="tx1"/>
                </a:solidFill>
              </a:rPr>
              <a:t>Commentaires professeur</a:t>
            </a:r>
          </a:p>
        </p:txBody>
      </p:sp>
      <p:sp>
        <p:nvSpPr>
          <p:cNvPr id="57" name="Flèche : virage 56">
            <a:extLst>
              <a:ext uri="{FF2B5EF4-FFF2-40B4-BE49-F238E27FC236}">
                <a16:creationId xmlns:a16="http://schemas.microsoft.com/office/drawing/2014/main" id="{60644D67-9443-4BAD-BAD1-0B3D147FB463}"/>
              </a:ext>
            </a:extLst>
          </p:cNvPr>
          <p:cNvSpPr/>
          <p:nvPr/>
        </p:nvSpPr>
        <p:spPr>
          <a:xfrm flipV="1">
            <a:off x="4293477" y="4667281"/>
            <a:ext cx="535102" cy="216024"/>
          </a:xfrm>
          <a:prstGeom prst="bentArrow">
            <a:avLst>
              <a:gd name="adj1" fmla="val 14676"/>
              <a:gd name="adj2" fmla="val 15967"/>
              <a:gd name="adj3" fmla="val 48229"/>
              <a:gd name="adj4" fmla="val 64398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8" name="Rectangle : coins arrondis 57">
            <a:extLst>
              <a:ext uri="{FF2B5EF4-FFF2-40B4-BE49-F238E27FC236}">
                <a16:creationId xmlns:a16="http://schemas.microsoft.com/office/drawing/2014/main" id="{77F2CE03-DADC-4085-A112-82BB8B9C0F50}"/>
              </a:ext>
            </a:extLst>
          </p:cNvPr>
          <p:cNvSpPr/>
          <p:nvPr/>
        </p:nvSpPr>
        <p:spPr>
          <a:xfrm>
            <a:off x="4851438" y="4733524"/>
            <a:ext cx="2532208" cy="21435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Énoncé de l’activité</a:t>
            </a:r>
          </a:p>
        </p:txBody>
      </p:sp>
      <p:sp>
        <p:nvSpPr>
          <p:cNvPr id="60" name="Flèche : virage 59">
            <a:extLst>
              <a:ext uri="{FF2B5EF4-FFF2-40B4-BE49-F238E27FC236}">
                <a16:creationId xmlns:a16="http://schemas.microsoft.com/office/drawing/2014/main" id="{11DEC6B1-0C22-490B-84BF-D0C7D2E513B1}"/>
              </a:ext>
            </a:extLst>
          </p:cNvPr>
          <p:cNvSpPr/>
          <p:nvPr/>
        </p:nvSpPr>
        <p:spPr>
          <a:xfrm flipV="1">
            <a:off x="4293477" y="4953776"/>
            <a:ext cx="535102" cy="216024"/>
          </a:xfrm>
          <a:prstGeom prst="bentArrow">
            <a:avLst>
              <a:gd name="adj1" fmla="val 14676"/>
              <a:gd name="adj2" fmla="val 15967"/>
              <a:gd name="adj3" fmla="val 48229"/>
              <a:gd name="adj4" fmla="val 64398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2" name="Flèche : virage 61">
            <a:extLst>
              <a:ext uri="{FF2B5EF4-FFF2-40B4-BE49-F238E27FC236}">
                <a16:creationId xmlns:a16="http://schemas.microsoft.com/office/drawing/2014/main" id="{B024BAD6-2D1F-42F5-A5D2-855C55347068}"/>
              </a:ext>
            </a:extLst>
          </p:cNvPr>
          <p:cNvSpPr/>
          <p:nvPr/>
        </p:nvSpPr>
        <p:spPr>
          <a:xfrm flipV="1">
            <a:off x="4293477" y="5217831"/>
            <a:ext cx="535102" cy="216024"/>
          </a:xfrm>
          <a:prstGeom prst="bentArrow">
            <a:avLst>
              <a:gd name="adj1" fmla="val 14676"/>
              <a:gd name="adj2" fmla="val 15967"/>
              <a:gd name="adj3" fmla="val 48229"/>
              <a:gd name="adj4" fmla="val 64398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E9F7747E-1467-4A7B-AF25-B1FEB7C6CE6C}"/>
              </a:ext>
            </a:extLst>
          </p:cNvPr>
          <p:cNvSpPr txBox="1"/>
          <p:nvPr/>
        </p:nvSpPr>
        <p:spPr>
          <a:xfrm>
            <a:off x="4095688" y="5578617"/>
            <a:ext cx="1280893" cy="27699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Activité 2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1E240D23-48D9-4DBF-9A3B-E413838CC28E}"/>
              </a:ext>
            </a:extLst>
          </p:cNvPr>
          <p:cNvSpPr txBox="1"/>
          <p:nvPr/>
        </p:nvSpPr>
        <p:spPr>
          <a:xfrm>
            <a:off x="4095688" y="5904844"/>
            <a:ext cx="1280893" cy="27699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Activité 3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B6CBA042-691E-4F75-B6B9-0299E78CDEBB}"/>
              </a:ext>
            </a:extLst>
          </p:cNvPr>
          <p:cNvSpPr txBox="1"/>
          <p:nvPr/>
        </p:nvSpPr>
        <p:spPr>
          <a:xfrm>
            <a:off x="4095688" y="6392362"/>
            <a:ext cx="1280893" cy="27699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Activité n</a:t>
            </a:r>
          </a:p>
        </p:txBody>
      </p:sp>
      <p:sp>
        <p:nvSpPr>
          <p:cNvPr id="66" name="Flèche : virage 65">
            <a:extLst>
              <a:ext uri="{FF2B5EF4-FFF2-40B4-BE49-F238E27FC236}">
                <a16:creationId xmlns:a16="http://schemas.microsoft.com/office/drawing/2014/main" id="{2611C58F-F69E-4A9B-8AA0-1B4DDE18411F}"/>
              </a:ext>
            </a:extLst>
          </p:cNvPr>
          <p:cNvSpPr/>
          <p:nvPr/>
        </p:nvSpPr>
        <p:spPr>
          <a:xfrm flipV="1">
            <a:off x="3627395" y="2688922"/>
            <a:ext cx="535102" cy="216024"/>
          </a:xfrm>
          <a:prstGeom prst="bentArrow">
            <a:avLst>
              <a:gd name="adj1" fmla="val 14676"/>
              <a:gd name="adj2" fmla="val 15967"/>
              <a:gd name="adj3" fmla="val 48229"/>
              <a:gd name="adj4" fmla="val 64398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id="{6A3702B6-E506-4079-A19C-F7BB604C6D7E}"/>
              </a:ext>
            </a:extLst>
          </p:cNvPr>
          <p:cNvSpPr/>
          <p:nvPr/>
        </p:nvSpPr>
        <p:spPr>
          <a:xfrm>
            <a:off x="4185356" y="2584369"/>
            <a:ext cx="3244512" cy="50511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chemeClr val="tx1"/>
                </a:solidFill>
              </a:rPr>
              <a:t>Préambule : partie traitée, place dans la carte conceptuelle, justification du découpage des activités</a:t>
            </a:r>
          </a:p>
        </p:txBody>
      </p:sp>
      <p:sp>
        <p:nvSpPr>
          <p:cNvPr id="68" name="Flèche : virage 67">
            <a:extLst>
              <a:ext uri="{FF2B5EF4-FFF2-40B4-BE49-F238E27FC236}">
                <a16:creationId xmlns:a16="http://schemas.microsoft.com/office/drawing/2014/main" id="{55619FDB-A917-45D8-A949-72A6210065FB}"/>
              </a:ext>
            </a:extLst>
          </p:cNvPr>
          <p:cNvSpPr/>
          <p:nvPr/>
        </p:nvSpPr>
        <p:spPr>
          <a:xfrm flipV="1">
            <a:off x="3627395" y="3077975"/>
            <a:ext cx="535102" cy="216024"/>
          </a:xfrm>
          <a:prstGeom prst="bentArrow">
            <a:avLst>
              <a:gd name="adj1" fmla="val 14676"/>
              <a:gd name="adj2" fmla="val 15967"/>
              <a:gd name="adj3" fmla="val 48229"/>
              <a:gd name="adj4" fmla="val 64398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Accolade ouvrante 11">
            <a:extLst>
              <a:ext uri="{FF2B5EF4-FFF2-40B4-BE49-F238E27FC236}">
                <a16:creationId xmlns:a16="http://schemas.microsoft.com/office/drawing/2014/main" id="{29E18873-B95C-4381-AB79-5295A420AD6A}"/>
              </a:ext>
            </a:extLst>
          </p:cNvPr>
          <p:cNvSpPr/>
          <p:nvPr/>
        </p:nvSpPr>
        <p:spPr>
          <a:xfrm>
            <a:off x="7400299" y="3998433"/>
            <a:ext cx="351886" cy="2750607"/>
          </a:xfrm>
          <a:prstGeom prst="leftBrace">
            <a:avLst>
              <a:gd name="adj1" fmla="val 42624"/>
              <a:gd name="adj2" fmla="val 50000"/>
            </a:avLst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BAE8EEB-9FB4-42FC-82CF-9272572045F8}"/>
              </a:ext>
            </a:extLst>
          </p:cNvPr>
          <p:cNvSpPr/>
          <p:nvPr/>
        </p:nvSpPr>
        <p:spPr>
          <a:xfrm>
            <a:off x="7768839" y="3991360"/>
            <a:ext cx="2764572" cy="229729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FR" sz="1200" dirty="0">
                <a:solidFill>
                  <a:schemeClr val="tx1"/>
                </a:solidFill>
              </a:rPr>
              <a:t>Titre de l’activité (+ 2</a:t>
            </a:r>
            <a:r>
              <a:rPr lang="fr-FR" sz="1200" baseline="30000" dirty="0">
                <a:solidFill>
                  <a:schemeClr val="tx1"/>
                </a:solidFill>
              </a:rPr>
              <a:t>e</a:t>
            </a:r>
            <a:r>
              <a:rPr lang="fr-FR" sz="1200" dirty="0">
                <a:solidFill>
                  <a:schemeClr val="tx1"/>
                </a:solidFill>
              </a:rPr>
              <a:t> titre)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A96B539-3026-48DF-B28D-697BB832EAAE}"/>
              </a:ext>
            </a:extLst>
          </p:cNvPr>
          <p:cNvSpPr/>
          <p:nvPr/>
        </p:nvSpPr>
        <p:spPr>
          <a:xfrm>
            <a:off x="7768839" y="5676627"/>
            <a:ext cx="2764572" cy="1072412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FR" sz="1000" b="1" dirty="0">
                <a:solidFill>
                  <a:schemeClr val="tx1"/>
                </a:solidFill>
              </a:rPr>
              <a:t>Caractéristique de l’activité (3)</a:t>
            </a:r>
          </a:p>
          <a:p>
            <a:pPr marL="85725" indent="-85725">
              <a:buFontTx/>
              <a:buChar char="-"/>
            </a:pPr>
            <a:r>
              <a:rPr lang="fr-FR" sz="1000" dirty="0">
                <a:solidFill>
                  <a:schemeClr val="tx1"/>
                </a:solidFill>
                <a:highlight>
                  <a:srgbClr val="46A6C2"/>
                </a:highlight>
              </a:rPr>
              <a:t>Modélisation (3.1.)</a:t>
            </a:r>
          </a:p>
          <a:p>
            <a:pPr marL="85725" indent="-85725">
              <a:buFontTx/>
              <a:buChar char="-"/>
            </a:pPr>
            <a:r>
              <a:rPr lang="fr-FR" sz="1000" dirty="0">
                <a:solidFill>
                  <a:schemeClr val="tx1"/>
                </a:solidFill>
              </a:rPr>
              <a:t>Liens entre représentations (3.2)</a:t>
            </a:r>
          </a:p>
          <a:p>
            <a:pPr marL="85725" indent="-85725">
              <a:buFontTx/>
              <a:buChar char="-"/>
            </a:pPr>
            <a:r>
              <a:rPr lang="fr-FR" sz="1000" dirty="0">
                <a:solidFill>
                  <a:schemeClr val="tx1"/>
                </a:solidFill>
              </a:rPr>
              <a:t>Savoirs en jeu (3.3.)</a:t>
            </a:r>
          </a:p>
          <a:p>
            <a:pPr marL="85725" indent="-85725">
              <a:buFontTx/>
              <a:buChar char="-"/>
            </a:pPr>
            <a:r>
              <a:rPr lang="fr-FR" sz="1000" dirty="0">
                <a:solidFill>
                  <a:schemeClr val="tx1"/>
                </a:solidFill>
              </a:rPr>
              <a:t>Comportement et productions des élèves (3.4)</a:t>
            </a:r>
          </a:p>
          <a:p>
            <a:pPr marL="85725" indent="-85725">
              <a:buFontTx/>
              <a:buChar char="-"/>
            </a:pPr>
            <a:r>
              <a:rPr lang="fr-FR" sz="1000" dirty="0">
                <a:solidFill>
                  <a:schemeClr val="tx1"/>
                </a:solidFill>
              </a:rPr>
              <a:t>Corrigé (3.5)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A82A42B-DF1A-4172-9160-90745C7E9A2E}"/>
              </a:ext>
            </a:extLst>
          </p:cNvPr>
          <p:cNvSpPr/>
          <p:nvPr/>
        </p:nvSpPr>
        <p:spPr>
          <a:xfrm>
            <a:off x="7768840" y="4220815"/>
            <a:ext cx="1538267" cy="1455812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FR" sz="1000" b="1" dirty="0">
                <a:solidFill>
                  <a:schemeClr val="tx1"/>
                </a:solidFill>
              </a:rPr>
              <a:t>Lien avec la fiche </a:t>
            </a:r>
            <a:r>
              <a:rPr lang="fr-FR" sz="1000" b="1" dirty="0" err="1">
                <a:solidFill>
                  <a:schemeClr val="tx1"/>
                </a:solidFill>
              </a:rPr>
              <a:t>CCM</a:t>
            </a:r>
            <a:r>
              <a:rPr lang="fr-FR" sz="1000" b="1" dirty="0">
                <a:solidFill>
                  <a:schemeClr val="tx1"/>
                </a:solidFill>
              </a:rPr>
              <a:t> (1)</a:t>
            </a:r>
          </a:p>
          <a:p>
            <a:pPr marL="85725" indent="-85725">
              <a:buFontTx/>
              <a:buChar char="-"/>
            </a:pPr>
            <a:r>
              <a:rPr lang="fr-FR" sz="1000" dirty="0">
                <a:solidFill>
                  <a:schemeClr val="tx1"/>
                </a:solidFill>
              </a:rPr>
              <a:t>Prérequis </a:t>
            </a:r>
          </a:p>
          <a:p>
            <a:pPr marL="85725" indent="-85725">
              <a:buFontTx/>
              <a:buChar char="-"/>
            </a:pPr>
            <a:r>
              <a:rPr lang="fr-FR" sz="1000" dirty="0">
                <a:solidFill>
                  <a:schemeClr val="tx1"/>
                </a:solidFill>
              </a:rPr>
              <a:t>Savoirs visés</a:t>
            </a:r>
          </a:p>
          <a:p>
            <a:pPr marL="266700" lvl="1" indent="-85725">
              <a:buFontTx/>
              <a:buChar char="-"/>
            </a:pPr>
            <a:r>
              <a:rPr lang="fr-FR" sz="1000" dirty="0">
                <a:solidFill>
                  <a:schemeClr val="tx1"/>
                </a:solidFill>
              </a:rPr>
              <a:t>Vocabulaire</a:t>
            </a:r>
          </a:p>
          <a:p>
            <a:pPr marL="266700" lvl="1" indent="-85725">
              <a:buFontTx/>
              <a:buChar char="-"/>
            </a:pPr>
            <a:r>
              <a:rPr lang="fr-FR" sz="1000" dirty="0">
                <a:solidFill>
                  <a:schemeClr val="tx1"/>
                </a:solidFill>
              </a:rPr>
              <a:t>Relations</a:t>
            </a:r>
          </a:p>
          <a:p>
            <a:pPr marL="266700" lvl="1" indent="-85725">
              <a:buFontTx/>
              <a:buChar char="-"/>
            </a:pPr>
            <a:r>
              <a:rPr lang="fr-FR" sz="1000" dirty="0">
                <a:solidFill>
                  <a:schemeClr val="tx1"/>
                </a:solidFill>
              </a:rPr>
              <a:t>Propriétés</a:t>
            </a:r>
          </a:p>
          <a:p>
            <a:pPr marL="85725" indent="-85725">
              <a:buFontTx/>
              <a:buChar char="-"/>
            </a:pPr>
            <a:r>
              <a:rPr lang="fr-FR" sz="1000" dirty="0">
                <a:solidFill>
                  <a:schemeClr val="tx1"/>
                </a:solidFill>
              </a:rPr>
              <a:t>Capacités travaillées</a:t>
            </a:r>
          </a:p>
          <a:p>
            <a:pPr marL="85725" indent="-85725">
              <a:buFontTx/>
              <a:buChar char="-"/>
            </a:pPr>
            <a:r>
              <a:rPr lang="fr-FR" sz="1000" dirty="0">
                <a:solidFill>
                  <a:schemeClr val="tx1"/>
                </a:solidFill>
              </a:rPr>
              <a:t>Capacités visées</a:t>
            </a:r>
          </a:p>
          <a:p>
            <a:pPr marL="85725" indent="-85725">
              <a:buFontTx/>
              <a:buChar char="-"/>
            </a:pP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5949161-6321-4659-AE9D-C912C0B9EF64}"/>
              </a:ext>
            </a:extLst>
          </p:cNvPr>
          <p:cNvSpPr/>
          <p:nvPr/>
        </p:nvSpPr>
        <p:spPr>
          <a:xfrm>
            <a:off x="9307107" y="4220815"/>
            <a:ext cx="1226305" cy="1455811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FR" sz="1000" b="1" dirty="0">
                <a:solidFill>
                  <a:schemeClr val="tx1"/>
                </a:solidFill>
              </a:rPr>
              <a:t>Côté pratique (2)</a:t>
            </a:r>
          </a:p>
          <a:p>
            <a:pPr marL="85725" indent="-85725">
              <a:buFontTx/>
              <a:buChar char="-"/>
            </a:pPr>
            <a:r>
              <a:rPr lang="fr-FR" sz="1000" dirty="0">
                <a:solidFill>
                  <a:schemeClr val="tx1"/>
                </a:solidFill>
              </a:rPr>
              <a:t>Durée </a:t>
            </a:r>
          </a:p>
          <a:p>
            <a:pPr marL="85725" indent="-85725">
              <a:buFontTx/>
              <a:buChar char="-"/>
            </a:pPr>
            <a:r>
              <a:rPr lang="fr-FR" sz="1000" dirty="0">
                <a:solidFill>
                  <a:schemeClr val="tx1"/>
                </a:solidFill>
              </a:rPr>
              <a:t>Ressources disponibles </a:t>
            </a:r>
          </a:p>
          <a:p>
            <a:pPr marL="85725" indent="-85725">
              <a:buFontTx/>
              <a:buChar char="-"/>
            </a:pPr>
            <a:r>
              <a:rPr lang="fr-FR" sz="1000" dirty="0">
                <a:solidFill>
                  <a:schemeClr val="tx1"/>
                </a:solidFill>
              </a:rPr>
              <a:t>Remarques au sujet du matériel</a:t>
            </a:r>
          </a:p>
          <a:p>
            <a:pPr marL="171450" indent="-171450">
              <a:buFontTx/>
              <a:buChar char="-"/>
            </a:pPr>
            <a:endParaRPr lang="fr-FR" sz="1000" dirty="0">
              <a:solidFill>
                <a:schemeClr val="tx1"/>
              </a:solidFill>
            </a:endParaRPr>
          </a:p>
          <a:p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67C76BEC-2345-7DE5-DCCF-F9CA91D953CF}"/>
              </a:ext>
            </a:extLst>
          </p:cNvPr>
          <p:cNvSpPr/>
          <p:nvPr/>
        </p:nvSpPr>
        <p:spPr>
          <a:xfrm>
            <a:off x="8904313" y="376701"/>
            <a:ext cx="1442711" cy="2143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</a:rPr>
              <a:t>Ressource enseignant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EBDE1059-14AB-0D2F-C32D-4B22AD646F2F}"/>
              </a:ext>
            </a:extLst>
          </p:cNvPr>
          <p:cNvSpPr/>
          <p:nvPr/>
        </p:nvSpPr>
        <p:spPr>
          <a:xfrm>
            <a:off x="8904313" y="114792"/>
            <a:ext cx="1442711" cy="21435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</a:rPr>
              <a:t>Ressource élève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1F4BBCC-CCD2-3091-1690-2CE6C02D46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4" y="6179672"/>
            <a:ext cx="1866856" cy="42537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AC6F60E8-7281-CFD6-2EC0-DDEAB8FCB30C}"/>
              </a:ext>
            </a:extLst>
          </p:cNvPr>
          <p:cNvSpPr txBox="1">
            <a:spLocks/>
          </p:cNvSpPr>
          <p:nvPr/>
        </p:nvSpPr>
        <p:spPr>
          <a:xfrm>
            <a:off x="-4321" y="-14891"/>
            <a:ext cx="12192000" cy="1000664"/>
          </a:xfrm>
          <a:prstGeom prst="rect">
            <a:avLst/>
          </a:prstGeom>
          <a:solidFill>
            <a:srgbClr val="B9DCE7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Exemple d’une catégorisation des activités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5D57CEC9-4C85-CAA3-4324-F23CBCE74FD0}"/>
              </a:ext>
            </a:extLst>
          </p:cNvPr>
          <p:cNvGrpSpPr/>
          <p:nvPr/>
        </p:nvGrpSpPr>
        <p:grpSpPr>
          <a:xfrm>
            <a:off x="457200" y="1178114"/>
            <a:ext cx="2051957" cy="2861559"/>
            <a:chOff x="457200" y="1386832"/>
            <a:chExt cx="2884167" cy="4022119"/>
          </a:xfrm>
        </p:grpSpPr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DCA45704-1D26-3B20-68E2-FC1D6B40C581}"/>
                </a:ext>
              </a:extLst>
            </p:cNvPr>
            <p:cNvSpPr/>
            <p:nvPr/>
          </p:nvSpPr>
          <p:spPr>
            <a:xfrm>
              <a:off x="457200" y="4634509"/>
              <a:ext cx="2519265" cy="774442"/>
            </a:xfrm>
            <a:prstGeom prst="round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MONDE </a:t>
              </a:r>
              <a:r>
                <a:rPr lang="fr-FR" sz="10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MATÉRIEL</a:t>
              </a:r>
            </a:p>
            <a:p>
              <a:pPr algn="ctr"/>
              <a:r>
                <a:rPr lang="fr-FR" sz="10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Objets, événements</a:t>
              </a:r>
            </a:p>
          </p:txBody>
        </p:sp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838A28FB-EE58-442D-7E7F-AF356244A168}"/>
                </a:ext>
              </a:extLst>
            </p:cNvPr>
            <p:cNvSpPr/>
            <p:nvPr/>
          </p:nvSpPr>
          <p:spPr>
            <a:xfrm>
              <a:off x="457200" y="1386832"/>
              <a:ext cx="2519266" cy="774441"/>
            </a:xfrm>
            <a:prstGeom prst="round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MONDE DES THÉORIES ET DES MODÈLES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E0C50A56-7700-F4F7-EC91-B8967125A8FA}"/>
                </a:ext>
              </a:extLst>
            </p:cNvPr>
            <p:cNvSpPr txBox="1"/>
            <p:nvPr/>
          </p:nvSpPr>
          <p:spPr>
            <a:xfrm>
              <a:off x="605882" y="2737002"/>
              <a:ext cx="2735485" cy="1427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>
                  <a:solidFill>
                    <a:srgbClr val="002060"/>
                  </a:solidFill>
                </a:rPr>
                <a:t>Exploration expérimentale</a:t>
              </a:r>
            </a:p>
            <a:p>
              <a:pPr algn="ctr"/>
              <a:r>
                <a:rPr lang="fr-FR" sz="1000" dirty="0">
                  <a:solidFill>
                    <a:srgbClr val="002060"/>
                  </a:solidFill>
                </a:rPr>
                <a:t>(dont induction)</a:t>
              </a:r>
            </a:p>
            <a:p>
              <a:pPr algn="ctr"/>
              <a:r>
                <a:rPr lang="fr-FR" sz="1000" dirty="0">
                  <a:solidFill>
                    <a:srgbClr val="002060"/>
                  </a:solidFill>
                </a:rPr>
                <a:t>Nouveau concept </a:t>
              </a:r>
            </a:p>
            <a:p>
              <a:pPr algn="ctr"/>
              <a:r>
                <a:rPr lang="fr-FR" sz="1000" dirty="0">
                  <a:solidFill>
                    <a:srgbClr val="002060"/>
                  </a:solidFill>
                </a:rPr>
                <a:t>Élaboration de modèle</a:t>
              </a:r>
            </a:p>
            <a:p>
              <a:pPr algn="ctr"/>
              <a:r>
                <a:rPr lang="fr-FR" sz="1000" dirty="0">
                  <a:solidFill>
                    <a:srgbClr val="002060"/>
                  </a:solidFill>
                </a:rPr>
                <a:t>Nouvelle loi</a:t>
              </a:r>
            </a:p>
            <a:p>
              <a:pPr algn="ctr"/>
              <a:r>
                <a:rPr lang="fr-FR" sz="1000" dirty="0">
                  <a:solidFill>
                    <a:srgbClr val="002060"/>
                  </a:solidFill>
                </a:rPr>
                <a:t>Interprétation</a:t>
              </a:r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B8B04E95-2F8A-B2EA-AD5C-39FD069E22EE}"/>
                </a:ext>
              </a:extLst>
            </p:cNvPr>
            <p:cNvSpPr/>
            <p:nvPr/>
          </p:nvSpPr>
          <p:spPr>
            <a:xfrm>
              <a:off x="822103" y="2161272"/>
              <a:ext cx="413014" cy="2473237"/>
            </a:xfrm>
            <a:custGeom>
              <a:avLst/>
              <a:gdLst>
                <a:gd name="connsiteX0" fmla="*/ 410723 w 410723"/>
                <a:gd name="connsiteY0" fmla="*/ 1614196 h 1614196"/>
                <a:gd name="connsiteX1" fmla="*/ 176 w 410723"/>
                <a:gd name="connsiteY1" fmla="*/ 811764 h 1614196"/>
                <a:gd name="connsiteX2" fmla="*/ 354740 w 410723"/>
                <a:gd name="connsiteY2" fmla="*/ 0 h 1614196"/>
                <a:gd name="connsiteX3" fmla="*/ 354740 w 410723"/>
                <a:gd name="connsiteY3" fmla="*/ 0 h 161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0723" h="1614196">
                  <a:moveTo>
                    <a:pt x="410723" y="1614196"/>
                  </a:moveTo>
                  <a:cubicBezTo>
                    <a:pt x="210114" y="1347496"/>
                    <a:pt x="9506" y="1080797"/>
                    <a:pt x="176" y="811764"/>
                  </a:cubicBezTo>
                  <a:cubicBezTo>
                    <a:pt x="-9155" y="542731"/>
                    <a:pt x="354740" y="0"/>
                    <a:pt x="354740" y="0"/>
                  </a:cubicBezTo>
                  <a:lnTo>
                    <a:pt x="354740" y="0"/>
                  </a:lnTo>
                </a:path>
              </a:pathLst>
            </a:custGeom>
            <a:noFill/>
            <a:ln w="28575">
              <a:solidFill>
                <a:srgbClr val="00206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>
                <a:solidFill>
                  <a:srgbClr val="00B050"/>
                </a:solidFill>
              </a:endParaRP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C6315405-E355-2BF1-AE13-383F2BDA38DB}"/>
              </a:ext>
            </a:extLst>
          </p:cNvPr>
          <p:cNvGrpSpPr/>
          <p:nvPr/>
        </p:nvGrpSpPr>
        <p:grpSpPr>
          <a:xfrm>
            <a:off x="2946465" y="1178114"/>
            <a:ext cx="1852338" cy="2861559"/>
            <a:chOff x="372876" y="1386832"/>
            <a:chExt cx="2603590" cy="4022121"/>
          </a:xfrm>
        </p:grpSpPr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0694E0D3-B29C-99CB-3EA4-140A52730254}"/>
                </a:ext>
              </a:extLst>
            </p:cNvPr>
            <p:cNvSpPr txBox="1"/>
            <p:nvPr/>
          </p:nvSpPr>
          <p:spPr>
            <a:xfrm>
              <a:off x="372876" y="2866020"/>
              <a:ext cx="2185990" cy="9949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>
                  <a:solidFill>
                    <a:srgbClr val="002060"/>
                  </a:solidFill>
                </a:rPr>
                <a:t>Illustration ou </a:t>
              </a:r>
              <a:br>
                <a:rPr lang="fr-FR" sz="1000" dirty="0">
                  <a:solidFill>
                    <a:srgbClr val="002060"/>
                  </a:solidFill>
                </a:rPr>
              </a:br>
              <a:r>
                <a:rPr lang="fr-FR" sz="1000" dirty="0">
                  <a:solidFill>
                    <a:srgbClr val="002060"/>
                  </a:solidFill>
                </a:rPr>
                <a:t>vérification expérimentale</a:t>
              </a:r>
            </a:p>
            <a:p>
              <a:pPr algn="ctr"/>
              <a:r>
                <a:rPr lang="fr-FR" sz="1000" dirty="0">
                  <a:solidFill>
                    <a:srgbClr val="002060"/>
                  </a:solidFill>
                </a:rPr>
                <a:t>Appropriation </a:t>
              </a:r>
              <a:br>
                <a:rPr lang="fr-FR" sz="1000" dirty="0">
                  <a:solidFill>
                    <a:srgbClr val="002060"/>
                  </a:solidFill>
                </a:rPr>
              </a:br>
              <a:r>
                <a:rPr lang="fr-FR" sz="1000" dirty="0">
                  <a:solidFill>
                    <a:srgbClr val="002060"/>
                  </a:solidFill>
                </a:rPr>
                <a:t>d’un modèle descriptif</a:t>
              </a: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10C2FAE-7063-4F09-AC66-7F9F3205D284}"/>
                </a:ext>
              </a:extLst>
            </p:cNvPr>
            <p:cNvSpPr/>
            <p:nvPr/>
          </p:nvSpPr>
          <p:spPr>
            <a:xfrm flipH="1" flipV="1">
              <a:off x="2313133" y="2170676"/>
              <a:ext cx="410723" cy="2482849"/>
            </a:xfrm>
            <a:custGeom>
              <a:avLst/>
              <a:gdLst>
                <a:gd name="connsiteX0" fmla="*/ 410723 w 410723"/>
                <a:gd name="connsiteY0" fmla="*/ 1614196 h 1614196"/>
                <a:gd name="connsiteX1" fmla="*/ 176 w 410723"/>
                <a:gd name="connsiteY1" fmla="*/ 811764 h 1614196"/>
                <a:gd name="connsiteX2" fmla="*/ 354740 w 410723"/>
                <a:gd name="connsiteY2" fmla="*/ 0 h 1614196"/>
                <a:gd name="connsiteX3" fmla="*/ 354740 w 410723"/>
                <a:gd name="connsiteY3" fmla="*/ 0 h 161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0723" h="1614196">
                  <a:moveTo>
                    <a:pt x="410723" y="1614196"/>
                  </a:moveTo>
                  <a:cubicBezTo>
                    <a:pt x="210114" y="1347496"/>
                    <a:pt x="9506" y="1080797"/>
                    <a:pt x="176" y="811764"/>
                  </a:cubicBezTo>
                  <a:cubicBezTo>
                    <a:pt x="-9155" y="542731"/>
                    <a:pt x="354740" y="0"/>
                    <a:pt x="354740" y="0"/>
                  </a:cubicBezTo>
                  <a:lnTo>
                    <a:pt x="354740" y="0"/>
                  </a:lnTo>
                </a:path>
              </a:pathLst>
            </a:custGeom>
            <a:noFill/>
            <a:ln w="28575">
              <a:solidFill>
                <a:srgbClr val="00206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800">
                <a:solidFill>
                  <a:srgbClr val="00B050"/>
                </a:solidFill>
              </a:endParaRPr>
            </a:p>
          </p:txBody>
        </p:sp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B65F6381-8C4C-DE45-776A-486DB76E6CDE}"/>
                </a:ext>
              </a:extLst>
            </p:cNvPr>
            <p:cNvSpPr/>
            <p:nvPr/>
          </p:nvSpPr>
          <p:spPr>
            <a:xfrm>
              <a:off x="457200" y="4634512"/>
              <a:ext cx="2519266" cy="774441"/>
            </a:xfrm>
            <a:prstGeom prst="round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MONDE </a:t>
              </a:r>
              <a:r>
                <a:rPr lang="fr-FR" sz="10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MATÉRIEL</a:t>
              </a:r>
            </a:p>
            <a:p>
              <a:pPr algn="ctr"/>
              <a:r>
                <a:rPr lang="fr-FR" sz="10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Objets, événements</a:t>
              </a:r>
            </a:p>
          </p:txBody>
        </p:sp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B07AA870-F139-3064-A7A1-666FF9A1B2CD}"/>
                </a:ext>
              </a:extLst>
            </p:cNvPr>
            <p:cNvSpPr/>
            <p:nvPr/>
          </p:nvSpPr>
          <p:spPr>
            <a:xfrm>
              <a:off x="457200" y="1386832"/>
              <a:ext cx="2519266" cy="774441"/>
            </a:xfrm>
            <a:prstGeom prst="round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MONDE DES THÉORIES ET DES MODÈLES</a:t>
              </a:r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C02E144E-9F5E-C0FB-6BD0-16E224DFFEEC}"/>
              </a:ext>
            </a:extLst>
          </p:cNvPr>
          <p:cNvGrpSpPr/>
          <p:nvPr/>
        </p:nvGrpSpPr>
        <p:grpSpPr>
          <a:xfrm>
            <a:off x="5258489" y="1178114"/>
            <a:ext cx="1881949" cy="2861559"/>
            <a:chOff x="512622" y="1355097"/>
            <a:chExt cx="2574686" cy="3914887"/>
          </a:xfrm>
        </p:grpSpPr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0CF1F6FB-6648-A102-101D-710B1F9CB571}"/>
                </a:ext>
              </a:extLst>
            </p:cNvPr>
            <p:cNvSpPr/>
            <p:nvPr/>
          </p:nvSpPr>
          <p:spPr>
            <a:xfrm flipV="1">
              <a:off x="827900" y="2028825"/>
              <a:ext cx="1777867" cy="2466717"/>
            </a:xfrm>
            <a:custGeom>
              <a:avLst/>
              <a:gdLst>
                <a:gd name="connsiteX0" fmla="*/ 1707479 w 1959356"/>
                <a:gd name="connsiteY0" fmla="*/ 0 h 2780311"/>
                <a:gd name="connsiteX1" fmla="*/ 1917544 w 1959356"/>
                <a:gd name="connsiteY1" fmla="*/ 1989438 h 2780311"/>
                <a:gd name="connsiteX2" fmla="*/ 978431 w 1959356"/>
                <a:gd name="connsiteY2" fmla="*/ 2780271 h 2780311"/>
                <a:gd name="connsiteX3" fmla="*/ 51674 w 1959356"/>
                <a:gd name="connsiteY3" fmla="*/ 2014152 h 2780311"/>
                <a:gd name="connsiteX4" fmla="*/ 199955 w 1959356"/>
                <a:gd name="connsiteY4" fmla="*/ 0 h 2780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9356" h="2780311">
                  <a:moveTo>
                    <a:pt x="1707479" y="0"/>
                  </a:moveTo>
                  <a:cubicBezTo>
                    <a:pt x="1873265" y="763030"/>
                    <a:pt x="2039052" y="1526060"/>
                    <a:pt x="1917544" y="1989438"/>
                  </a:cubicBezTo>
                  <a:cubicBezTo>
                    <a:pt x="1796036" y="2452816"/>
                    <a:pt x="1289409" y="2776152"/>
                    <a:pt x="978431" y="2780271"/>
                  </a:cubicBezTo>
                  <a:cubicBezTo>
                    <a:pt x="667453" y="2784390"/>
                    <a:pt x="181420" y="2477530"/>
                    <a:pt x="51674" y="2014152"/>
                  </a:cubicBezTo>
                  <a:cubicBezTo>
                    <a:pt x="-78072" y="1550774"/>
                    <a:pt x="60941" y="775387"/>
                    <a:pt x="199955" y="0"/>
                  </a:cubicBezTo>
                </a:path>
              </a:pathLst>
            </a:custGeom>
            <a:noFill/>
            <a:ln w="38100">
              <a:solidFill>
                <a:srgbClr val="002060"/>
              </a:solidFill>
              <a:headEnd type="arrow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>
                <a:solidFill>
                  <a:srgbClr val="00B050"/>
                </a:solidFill>
              </a:endParaRP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137B5B1B-E8D4-F360-F31E-B6E815761303}"/>
                </a:ext>
              </a:extLst>
            </p:cNvPr>
            <p:cNvSpPr txBox="1"/>
            <p:nvPr/>
          </p:nvSpPr>
          <p:spPr>
            <a:xfrm>
              <a:off x="1229360" y="3126315"/>
              <a:ext cx="974946" cy="4001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>
                  <a:solidFill>
                    <a:srgbClr val="002060"/>
                  </a:solidFill>
                </a:rPr>
                <a:t>Détermination </a:t>
              </a:r>
            </a:p>
            <a:p>
              <a:pPr algn="ctr"/>
              <a:r>
                <a:rPr lang="fr-FR" sz="1000" dirty="0">
                  <a:solidFill>
                    <a:srgbClr val="002060"/>
                  </a:solidFill>
                </a:rPr>
                <a:t>expérimentale</a:t>
              </a:r>
            </a:p>
          </p:txBody>
        </p:sp>
        <p:sp>
          <p:nvSpPr>
            <p:cNvPr id="18" name="Rectangle : coins arrondis 17">
              <a:extLst>
                <a:ext uri="{FF2B5EF4-FFF2-40B4-BE49-F238E27FC236}">
                  <a16:creationId xmlns:a16="http://schemas.microsoft.com/office/drawing/2014/main" id="{FFEFF97E-460C-E702-7ECC-8977779A339F}"/>
                </a:ext>
              </a:extLst>
            </p:cNvPr>
            <p:cNvSpPr/>
            <p:nvPr/>
          </p:nvSpPr>
          <p:spPr>
            <a:xfrm>
              <a:off x="512622" y="4495543"/>
              <a:ext cx="2519266" cy="774441"/>
            </a:xfrm>
            <a:prstGeom prst="roundRect">
              <a:avLst/>
            </a:prstGeom>
            <a:noFill/>
            <a:ln w="28575">
              <a:solidFill>
                <a:srgbClr val="7030A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MONDE </a:t>
              </a:r>
              <a:r>
                <a:rPr lang="fr-FR" sz="10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MATÉRIEL</a:t>
              </a:r>
            </a:p>
            <a:p>
              <a:pPr algn="ctr"/>
              <a:r>
                <a:rPr lang="fr-FR" sz="10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Objets, événements</a:t>
              </a:r>
            </a:p>
          </p:txBody>
        </p:sp>
        <p:sp>
          <p:nvSpPr>
            <p:cNvPr id="19" name="Rectangle : coins arrondis 18">
              <a:extLst>
                <a:ext uri="{FF2B5EF4-FFF2-40B4-BE49-F238E27FC236}">
                  <a16:creationId xmlns:a16="http://schemas.microsoft.com/office/drawing/2014/main" id="{9D6BADCC-2A4E-F225-4462-E5E9884F75D4}"/>
                </a:ext>
              </a:extLst>
            </p:cNvPr>
            <p:cNvSpPr/>
            <p:nvPr/>
          </p:nvSpPr>
          <p:spPr>
            <a:xfrm>
              <a:off x="568042" y="1355097"/>
              <a:ext cx="2519266" cy="774441"/>
            </a:xfrm>
            <a:prstGeom prst="roundRect">
              <a:avLst/>
            </a:prstGeom>
            <a:noFill/>
            <a:ln w="28575">
              <a:solidFill>
                <a:srgbClr val="7030A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MONDE DES THÉORIES ET DES MODÈLES</a:t>
              </a:r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A4B29C17-9681-D4C7-2289-5ECA06031F5E}"/>
              </a:ext>
            </a:extLst>
          </p:cNvPr>
          <p:cNvGrpSpPr/>
          <p:nvPr/>
        </p:nvGrpSpPr>
        <p:grpSpPr>
          <a:xfrm>
            <a:off x="7660077" y="1166091"/>
            <a:ext cx="1815510" cy="2892788"/>
            <a:chOff x="457200" y="1386832"/>
            <a:chExt cx="2551826" cy="4066016"/>
          </a:xfrm>
        </p:grpSpPr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757D297A-A8D7-CB48-9BD5-992E216C9E1D}"/>
                </a:ext>
              </a:extLst>
            </p:cNvPr>
            <p:cNvSpPr/>
            <p:nvPr/>
          </p:nvSpPr>
          <p:spPr>
            <a:xfrm>
              <a:off x="827899" y="2065062"/>
              <a:ext cx="1777867" cy="2800971"/>
            </a:xfrm>
            <a:custGeom>
              <a:avLst/>
              <a:gdLst>
                <a:gd name="connsiteX0" fmla="*/ 1707479 w 1959356"/>
                <a:gd name="connsiteY0" fmla="*/ 0 h 2780311"/>
                <a:gd name="connsiteX1" fmla="*/ 1917544 w 1959356"/>
                <a:gd name="connsiteY1" fmla="*/ 1989438 h 2780311"/>
                <a:gd name="connsiteX2" fmla="*/ 978431 w 1959356"/>
                <a:gd name="connsiteY2" fmla="*/ 2780271 h 2780311"/>
                <a:gd name="connsiteX3" fmla="*/ 51674 w 1959356"/>
                <a:gd name="connsiteY3" fmla="*/ 2014152 h 2780311"/>
                <a:gd name="connsiteX4" fmla="*/ 199955 w 1959356"/>
                <a:gd name="connsiteY4" fmla="*/ 0 h 2780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9356" h="2780311">
                  <a:moveTo>
                    <a:pt x="1707479" y="0"/>
                  </a:moveTo>
                  <a:cubicBezTo>
                    <a:pt x="1873265" y="763030"/>
                    <a:pt x="2039052" y="1526060"/>
                    <a:pt x="1917544" y="1989438"/>
                  </a:cubicBezTo>
                  <a:cubicBezTo>
                    <a:pt x="1796036" y="2452816"/>
                    <a:pt x="1289409" y="2776152"/>
                    <a:pt x="978431" y="2780271"/>
                  </a:cubicBezTo>
                  <a:cubicBezTo>
                    <a:pt x="667453" y="2784390"/>
                    <a:pt x="181420" y="2477530"/>
                    <a:pt x="51674" y="2014152"/>
                  </a:cubicBezTo>
                  <a:cubicBezTo>
                    <a:pt x="-78072" y="1550774"/>
                    <a:pt x="60941" y="775387"/>
                    <a:pt x="199955" y="0"/>
                  </a:cubicBezTo>
                </a:path>
              </a:pathLst>
            </a:custGeom>
            <a:noFill/>
            <a:ln w="38100">
              <a:solidFill>
                <a:srgbClr val="002060"/>
              </a:solidFill>
              <a:headEnd type="arrow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>
                <a:solidFill>
                  <a:srgbClr val="00B050"/>
                </a:solidFill>
              </a:endParaRP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8683FD62-3641-4739-69DB-41B559F06927}"/>
                </a:ext>
              </a:extLst>
            </p:cNvPr>
            <p:cNvSpPr txBox="1"/>
            <p:nvPr/>
          </p:nvSpPr>
          <p:spPr>
            <a:xfrm>
              <a:off x="1277449" y="3250822"/>
              <a:ext cx="8787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>
                  <a:solidFill>
                    <a:srgbClr val="002060"/>
                  </a:solidFill>
                </a:rPr>
                <a:t>Test et </a:t>
              </a:r>
            </a:p>
            <a:p>
              <a:pPr algn="ctr"/>
              <a:r>
                <a:rPr lang="fr-FR" sz="1000" dirty="0">
                  <a:solidFill>
                    <a:srgbClr val="002060"/>
                  </a:solidFill>
                </a:rPr>
                <a:t>amélioration </a:t>
              </a:r>
            </a:p>
            <a:p>
              <a:pPr algn="ctr"/>
              <a:r>
                <a:rPr lang="fr-FR" sz="1000" dirty="0">
                  <a:solidFill>
                    <a:srgbClr val="002060"/>
                  </a:solidFill>
                </a:rPr>
                <a:t>d’un modèle</a:t>
              </a:r>
            </a:p>
          </p:txBody>
        </p:sp>
        <p:sp>
          <p:nvSpPr>
            <p:cNvPr id="23" name="Rectangle : coins arrondis 22">
              <a:extLst>
                <a:ext uri="{FF2B5EF4-FFF2-40B4-BE49-F238E27FC236}">
                  <a16:creationId xmlns:a16="http://schemas.microsoft.com/office/drawing/2014/main" id="{D8649A1F-2683-2E42-8B89-1FC6245AD5D0}"/>
                </a:ext>
              </a:extLst>
            </p:cNvPr>
            <p:cNvSpPr/>
            <p:nvPr/>
          </p:nvSpPr>
          <p:spPr>
            <a:xfrm>
              <a:off x="489760" y="4678407"/>
              <a:ext cx="2519266" cy="774441"/>
            </a:xfrm>
            <a:prstGeom prst="round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MONDE </a:t>
              </a:r>
              <a:r>
                <a:rPr lang="fr-FR" sz="10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MATÉRIEL</a:t>
              </a:r>
            </a:p>
            <a:p>
              <a:pPr algn="ctr"/>
              <a:r>
                <a:rPr lang="fr-FR" sz="10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Objets, événements</a:t>
              </a:r>
            </a:p>
          </p:txBody>
        </p:sp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9B9BFD4B-4355-7C0B-668B-5B95A7454455}"/>
                </a:ext>
              </a:extLst>
            </p:cNvPr>
            <p:cNvSpPr/>
            <p:nvPr/>
          </p:nvSpPr>
          <p:spPr>
            <a:xfrm>
              <a:off x="457200" y="1386832"/>
              <a:ext cx="2519266" cy="774441"/>
            </a:xfrm>
            <a:prstGeom prst="round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MONDE DES THÉORIES ET DES MODÈLES</a:t>
              </a:r>
            </a:p>
          </p:txBody>
        </p:sp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11C68F61-EC32-D8D2-5A69-2663456ED490}"/>
              </a:ext>
            </a:extLst>
          </p:cNvPr>
          <p:cNvGrpSpPr/>
          <p:nvPr/>
        </p:nvGrpSpPr>
        <p:grpSpPr>
          <a:xfrm>
            <a:off x="9961203" y="1147942"/>
            <a:ext cx="1828691" cy="2909309"/>
            <a:chOff x="457200" y="1386832"/>
            <a:chExt cx="2551588" cy="4059384"/>
          </a:xfrm>
        </p:grpSpPr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34403C7E-CACC-E4E7-BE7D-A0DA6BF34BE6}"/>
                </a:ext>
              </a:extLst>
            </p:cNvPr>
            <p:cNvSpPr/>
            <p:nvPr/>
          </p:nvSpPr>
          <p:spPr>
            <a:xfrm flipV="1">
              <a:off x="857167" y="2049157"/>
              <a:ext cx="1777867" cy="2622618"/>
            </a:xfrm>
            <a:custGeom>
              <a:avLst/>
              <a:gdLst>
                <a:gd name="connsiteX0" fmla="*/ 1707479 w 1959356"/>
                <a:gd name="connsiteY0" fmla="*/ 0 h 2780311"/>
                <a:gd name="connsiteX1" fmla="*/ 1917544 w 1959356"/>
                <a:gd name="connsiteY1" fmla="*/ 1989438 h 2780311"/>
                <a:gd name="connsiteX2" fmla="*/ 978431 w 1959356"/>
                <a:gd name="connsiteY2" fmla="*/ 2780271 h 2780311"/>
                <a:gd name="connsiteX3" fmla="*/ 51674 w 1959356"/>
                <a:gd name="connsiteY3" fmla="*/ 2014152 h 2780311"/>
                <a:gd name="connsiteX4" fmla="*/ 199955 w 1959356"/>
                <a:gd name="connsiteY4" fmla="*/ 0 h 2780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9356" h="2780311">
                  <a:moveTo>
                    <a:pt x="1707479" y="0"/>
                  </a:moveTo>
                  <a:cubicBezTo>
                    <a:pt x="1873265" y="763030"/>
                    <a:pt x="2039052" y="1526060"/>
                    <a:pt x="1917544" y="1989438"/>
                  </a:cubicBezTo>
                  <a:cubicBezTo>
                    <a:pt x="1796036" y="2452816"/>
                    <a:pt x="1289409" y="2776152"/>
                    <a:pt x="978431" y="2780271"/>
                  </a:cubicBezTo>
                  <a:cubicBezTo>
                    <a:pt x="667453" y="2784390"/>
                    <a:pt x="181420" y="2477530"/>
                    <a:pt x="51674" y="2014152"/>
                  </a:cubicBezTo>
                  <a:cubicBezTo>
                    <a:pt x="-78072" y="1550774"/>
                    <a:pt x="60941" y="775387"/>
                    <a:pt x="199955" y="0"/>
                  </a:cubicBezTo>
                </a:path>
              </a:pathLst>
            </a:custGeom>
            <a:noFill/>
            <a:ln w="38100">
              <a:solidFill>
                <a:srgbClr val="002060"/>
              </a:solidFill>
              <a:headEnd type="arrow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B050"/>
                </a:solidFill>
              </a:endParaRP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F4210C0C-0BE8-1AC6-AFCA-FA53778D1549}"/>
                </a:ext>
              </a:extLst>
            </p:cNvPr>
            <p:cNvSpPr txBox="1"/>
            <p:nvPr/>
          </p:nvSpPr>
          <p:spPr>
            <a:xfrm>
              <a:off x="1214270" y="2655361"/>
              <a:ext cx="107074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>
                  <a:solidFill>
                    <a:srgbClr val="002060"/>
                  </a:solidFill>
                </a:rPr>
                <a:t>Résolution</a:t>
              </a:r>
              <a:br>
                <a:rPr lang="fr-FR" sz="1600" dirty="0">
                  <a:solidFill>
                    <a:srgbClr val="002060"/>
                  </a:solidFill>
                </a:rPr>
              </a:br>
              <a:r>
                <a:rPr lang="fr-FR" sz="1600" dirty="0">
                  <a:solidFill>
                    <a:srgbClr val="002060"/>
                  </a:solidFill>
                </a:rPr>
                <a:t>de </a:t>
              </a:r>
              <a:br>
                <a:rPr lang="fr-FR" sz="1600" dirty="0">
                  <a:solidFill>
                    <a:srgbClr val="002060"/>
                  </a:solidFill>
                </a:rPr>
              </a:br>
              <a:r>
                <a:rPr lang="fr-FR" sz="1600" dirty="0">
                  <a:solidFill>
                    <a:srgbClr val="002060"/>
                  </a:solidFill>
                </a:rPr>
                <a:t>problème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C0DD3D65-1FB8-4C53-7F2F-1920AD47DCA8}"/>
                </a:ext>
              </a:extLst>
            </p:cNvPr>
            <p:cNvSpPr txBox="1"/>
            <p:nvPr/>
          </p:nvSpPr>
          <p:spPr>
            <a:xfrm rot="16807966">
              <a:off x="-16250" y="3097037"/>
              <a:ext cx="1779590" cy="426546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1312951"/>
                </a:avLst>
              </a:prstTxWarp>
              <a:spAutoFit/>
            </a:bodyPr>
            <a:lstStyle/>
            <a:p>
              <a:r>
                <a:rPr lang="fr-FR" sz="1400" dirty="0">
                  <a:latin typeface="+mj-lt"/>
                </a:rPr>
                <a:t>Mise au point modèle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058A2C5A-F9B3-3E97-B2F9-413D5A154225}"/>
                </a:ext>
              </a:extLst>
            </p:cNvPr>
            <p:cNvSpPr txBox="1"/>
            <p:nvPr/>
          </p:nvSpPr>
          <p:spPr>
            <a:xfrm rot="4856076">
              <a:off x="1703840" y="3030194"/>
              <a:ext cx="1779590" cy="426546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1312951"/>
                </a:avLst>
              </a:prstTxWarp>
              <a:spAutoFit/>
            </a:bodyPr>
            <a:lstStyle/>
            <a:p>
              <a:pPr algn="ctr"/>
              <a:r>
                <a:rPr lang="fr-FR" sz="1400" dirty="0">
                  <a:latin typeface="+mj-lt"/>
                </a:rPr>
                <a:t>Vérification</a:t>
              </a:r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CA16DE04-8344-6BAB-DA53-939CA8A9D26F}"/>
                </a:ext>
              </a:extLst>
            </p:cNvPr>
            <p:cNvSpPr/>
            <p:nvPr/>
          </p:nvSpPr>
          <p:spPr>
            <a:xfrm flipV="1">
              <a:off x="1073527" y="2182620"/>
              <a:ext cx="1288075" cy="2404008"/>
            </a:xfrm>
            <a:custGeom>
              <a:avLst/>
              <a:gdLst>
                <a:gd name="connsiteX0" fmla="*/ 1707479 w 1959356"/>
                <a:gd name="connsiteY0" fmla="*/ 0 h 2780311"/>
                <a:gd name="connsiteX1" fmla="*/ 1917544 w 1959356"/>
                <a:gd name="connsiteY1" fmla="*/ 1989438 h 2780311"/>
                <a:gd name="connsiteX2" fmla="*/ 978431 w 1959356"/>
                <a:gd name="connsiteY2" fmla="*/ 2780271 h 2780311"/>
                <a:gd name="connsiteX3" fmla="*/ 51674 w 1959356"/>
                <a:gd name="connsiteY3" fmla="*/ 2014152 h 2780311"/>
                <a:gd name="connsiteX4" fmla="*/ 199955 w 1959356"/>
                <a:gd name="connsiteY4" fmla="*/ 0 h 2780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9356" h="2780311">
                  <a:moveTo>
                    <a:pt x="1707479" y="0"/>
                  </a:moveTo>
                  <a:cubicBezTo>
                    <a:pt x="1873265" y="763030"/>
                    <a:pt x="2039052" y="1526060"/>
                    <a:pt x="1917544" y="1989438"/>
                  </a:cubicBezTo>
                  <a:cubicBezTo>
                    <a:pt x="1796036" y="2452816"/>
                    <a:pt x="1289409" y="2776152"/>
                    <a:pt x="978431" y="2780271"/>
                  </a:cubicBezTo>
                  <a:cubicBezTo>
                    <a:pt x="667453" y="2784390"/>
                    <a:pt x="181420" y="2477530"/>
                    <a:pt x="51674" y="2014152"/>
                  </a:cubicBezTo>
                  <a:cubicBezTo>
                    <a:pt x="-78072" y="1550774"/>
                    <a:pt x="60941" y="775387"/>
                    <a:pt x="199955" y="0"/>
                  </a:cubicBezTo>
                </a:path>
              </a:pathLst>
            </a:custGeom>
            <a:noFill/>
            <a:ln w="38100">
              <a:solidFill>
                <a:srgbClr val="002060"/>
              </a:solidFill>
              <a:prstDash val="dash"/>
              <a:headEnd type="arrow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B050"/>
                </a:solidFill>
              </a:endParaRPr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52151ADD-89AF-9A80-2D08-7BE4B486279B}"/>
                </a:ext>
              </a:extLst>
            </p:cNvPr>
            <p:cNvSpPr/>
            <p:nvPr/>
          </p:nvSpPr>
          <p:spPr>
            <a:xfrm>
              <a:off x="1257482" y="4652901"/>
              <a:ext cx="914568" cy="182469"/>
            </a:xfrm>
            <a:custGeom>
              <a:avLst/>
              <a:gdLst>
                <a:gd name="connsiteX0" fmla="*/ 5542 w 1235825"/>
                <a:gd name="connsiteY0" fmla="*/ 0 h 150860"/>
                <a:gd name="connsiteX1" fmla="*/ 55418 w 1235825"/>
                <a:gd name="connsiteY1" fmla="*/ 133004 h 150860"/>
                <a:gd name="connsiteX2" fmla="*/ 404553 w 1235825"/>
                <a:gd name="connsiteY2" fmla="*/ 149629 h 150860"/>
                <a:gd name="connsiteX3" fmla="*/ 737062 w 1235825"/>
                <a:gd name="connsiteY3" fmla="*/ 149629 h 150860"/>
                <a:gd name="connsiteX4" fmla="*/ 1036320 w 1235825"/>
                <a:gd name="connsiteY4" fmla="*/ 149629 h 150860"/>
                <a:gd name="connsiteX5" fmla="*/ 1185949 w 1235825"/>
                <a:gd name="connsiteY5" fmla="*/ 133004 h 150860"/>
                <a:gd name="connsiteX6" fmla="*/ 1235825 w 1235825"/>
                <a:gd name="connsiteY6" fmla="*/ 33251 h 15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5825" h="150860">
                  <a:moveTo>
                    <a:pt x="5542" y="0"/>
                  </a:moveTo>
                  <a:cubicBezTo>
                    <a:pt x="-2771" y="54033"/>
                    <a:pt x="-11084" y="108066"/>
                    <a:pt x="55418" y="133004"/>
                  </a:cubicBezTo>
                  <a:cubicBezTo>
                    <a:pt x="121920" y="157942"/>
                    <a:pt x="290946" y="146858"/>
                    <a:pt x="404553" y="149629"/>
                  </a:cubicBezTo>
                  <a:cubicBezTo>
                    <a:pt x="518160" y="152400"/>
                    <a:pt x="737062" y="149629"/>
                    <a:pt x="737062" y="149629"/>
                  </a:cubicBezTo>
                  <a:cubicBezTo>
                    <a:pt x="842356" y="149629"/>
                    <a:pt x="961506" y="152400"/>
                    <a:pt x="1036320" y="149629"/>
                  </a:cubicBezTo>
                  <a:cubicBezTo>
                    <a:pt x="1111135" y="146858"/>
                    <a:pt x="1152698" y="152400"/>
                    <a:pt x="1185949" y="133004"/>
                  </a:cubicBezTo>
                  <a:cubicBezTo>
                    <a:pt x="1219200" y="113608"/>
                    <a:pt x="1227512" y="73429"/>
                    <a:pt x="1235825" y="33251"/>
                  </a:cubicBezTo>
                </a:path>
              </a:pathLst>
            </a:custGeom>
            <a:noFill/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 : coins arrondis 31">
              <a:extLst>
                <a:ext uri="{FF2B5EF4-FFF2-40B4-BE49-F238E27FC236}">
                  <a16:creationId xmlns:a16="http://schemas.microsoft.com/office/drawing/2014/main" id="{665A934F-3DCB-C5C7-B54B-052BDA1C954C}"/>
                </a:ext>
              </a:extLst>
            </p:cNvPr>
            <p:cNvSpPr/>
            <p:nvPr/>
          </p:nvSpPr>
          <p:spPr>
            <a:xfrm>
              <a:off x="489522" y="4671775"/>
              <a:ext cx="2519266" cy="774441"/>
            </a:xfrm>
            <a:prstGeom prst="round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MONDE </a:t>
              </a:r>
              <a:r>
                <a:rPr lang="fr-FR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MATÉRIEL</a:t>
              </a:r>
            </a:p>
            <a:p>
              <a:pPr algn="ctr"/>
              <a:r>
                <a:rPr lang="fr-FR" sz="1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Objets, événements</a:t>
              </a:r>
              <a:endParaRPr lang="fr-FR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3" name="Rectangle : coins arrondis 32">
              <a:extLst>
                <a:ext uri="{FF2B5EF4-FFF2-40B4-BE49-F238E27FC236}">
                  <a16:creationId xmlns:a16="http://schemas.microsoft.com/office/drawing/2014/main" id="{47E99F7D-D897-BA81-59F7-8472E082B184}"/>
                </a:ext>
              </a:extLst>
            </p:cNvPr>
            <p:cNvSpPr/>
            <p:nvPr/>
          </p:nvSpPr>
          <p:spPr>
            <a:xfrm>
              <a:off x="457200" y="1386832"/>
              <a:ext cx="2519266" cy="774441"/>
            </a:xfrm>
            <a:prstGeom prst="round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MONDE DES THÉORIES ET DES MODÈLES</a:t>
              </a:r>
              <a:endParaRPr lang="fr-FR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35" name="Picture 2">
            <a:extLst>
              <a:ext uri="{FF2B5EF4-FFF2-40B4-BE49-F238E27FC236}">
                <a16:creationId xmlns:a16="http://schemas.microsoft.com/office/drawing/2014/main" id="{A9E152C9-9CAC-0016-E4AB-0F1BA66E3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5682" y="5258197"/>
            <a:ext cx="2027725" cy="66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>
            <a:extLst>
              <a:ext uri="{FF2B5EF4-FFF2-40B4-BE49-F238E27FC236}">
                <a16:creationId xmlns:a16="http://schemas.microsoft.com/office/drawing/2014/main" id="{2D50F222-EC5C-8075-3164-A60E6C4B7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0344" y="5258197"/>
            <a:ext cx="2019374" cy="59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>
            <a:extLst>
              <a:ext uri="{FF2B5EF4-FFF2-40B4-BE49-F238E27FC236}">
                <a16:creationId xmlns:a16="http://schemas.microsoft.com/office/drawing/2014/main" id="{97E994CB-3DDA-2F62-9ECA-D11E4ED76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5348" y="4884174"/>
            <a:ext cx="2019374" cy="183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324B77A-1CF7-000F-30CB-1E0F47115E77}"/>
              </a:ext>
            </a:extLst>
          </p:cNvPr>
          <p:cNvSpPr txBox="1"/>
          <p:nvPr/>
        </p:nvSpPr>
        <p:spPr>
          <a:xfrm>
            <a:off x="402106" y="4050973"/>
            <a:ext cx="195438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050" b="1" i="1" dirty="0">
                <a:latin typeface="+mn-lt"/>
              </a:rPr>
              <a:t>Représenter</a:t>
            </a:r>
            <a:r>
              <a:rPr lang="fr-FR" sz="1050" i="1" dirty="0">
                <a:latin typeface="+mn-lt"/>
              </a:rPr>
              <a:t> et exploiter la </a:t>
            </a:r>
            <a:br>
              <a:rPr lang="fr-FR" sz="1050" i="1" dirty="0">
                <a:latin typeface="+mn-lt"/>
              </a:rPr>
            </a:br>
            <a:r>
              <a:rPr lang="fr-FR" sz="1050" i="1" dirty="0">
                <a:latin typeface="+mn-lt"/>
              </a:rPr>
              <a:t>caractéristique d’un dipôle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0AA66D2-2FD4-03E6-E258-7028DDFDDF7C}"/>
              </a:ext>
            </a:extLst>
          </p:cNvPr>
          <p:cNvSpPr txBox="1"/>
          <p:nvPr/>
        </p:nvSpPr>
        <p:spPr>
          <a:xfrm>
            <a:off x="2946465" y="4058879"/>
            <a:ext cx="196720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050" b="1" i="1" dirty="0"/>
              <a:t>Utiliser</a:t>
            </a:r>
            <a:r>
              <a:rPr lang="fr-FR" sz="1050" i="1" dirty="0"/>
              <a:t> une loi pour prévoir</a:t>
            </a:r>
            <a:endParaRPr lang="fr-FR" sz="1050" i="1" dirty="0">
              <a:latin typeface="+mn-lt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3AF0161-ECC4-9580-AE59-A24FA42B2748}"/>
              </a:ext>
            </a:extLst>
          </p:cNvPr>
          <p:cNvSpPr txBox="1"/>
          <p:nvPr/>
        </p:nvSpPr>
        <p:spPr>
          <a:xfrm>
            <a:off x="5161508" y="4063927"/>
            <a:ext cx="170271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050" b="1" i="1" dirty="0"/>
              <a:t>Déterminer</a:t>
            </a:r>
            <a:r>
              <a:rPr lang="fr-FR" sz="1050" i="1" dirty="0"/>
              <a:t> la célérité </a:t>
            </a:r>
            <a:br>
              <a:rPr lang="fr-FR" sz="1050" i="1" dirty="0"/>
            </a:br>
            <a:r>
              <a:rPr lang="fr-FR" sz="1050" i="1" dirty="0"/>
              <a:t>d’une onde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8CE503E1-82D7-A582-FC55-091500E458CF}"/>
              </a:ext>
            </a:extLst>
          </p:cNvPr>
          <p:cNvSpPr txBox="1"/>
          <p:nvPr/>
        </p:nvSpPr>
        <p:spPr>
          <a:xfrm>
            <a:off x="7660078" y="4059861"/>
            <a:ext cx="181551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050" i="1" dirty="0"/>
              <a:t>Passer de l’optique  géométrique à l’optique</a:t>
            </a:r>
            <a:br>
              <a:rPr lang="fr-FR" sz="1050" i="1" dirty="0"/>
            </a:br>
            <a:r>
              <a:rPr lang="fr-FR" sz="1050" i="1" dirty="0"/>
              <a:t>ondulatoire</a:t>
            </a:r>
            <a:endParaRPr lang="fr-FR" sz="105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904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2B75767-7C74-F211-84C8-FD5959138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Ce travail d’analyse et de conception ne peut pas être fait par un enseignant, même expert, seul</a:t>
            </a:r>
          </a:p>
          <a:p>
            <a:pPr marL="1257300" indent="-1257300">
              <a:buNone/>
            </a:pPr>
            <a:r>
              <a:rPr lang="fr-FR" dirty="0"/>
              <a:t>	</a:t>
            </a:r>
            <a:r>
              <a:rPr lang="fr-FR" dirty="0">
                <a:sym typeface="Wingdings" panose="05000000000000000000" pitchFamily="2" charset="2"/>
              </a:rPr>
              <a:t> nécessité d’</a:t>
            </a:r>
            <a:r>
              <a:rPr lang="fr-FR" dirty="0"/>
              <a:t>un collectif, d’expertises et de pratiques diverses et complémentaires </a:t>
            </a:r>
          </a:p>
          <a:p>
            <a:r>
              <a:rPr lang="fr-FR" dirty="0"/>
              <a:t>Il ne s’agit pas de dire </a:t>
            </a:r>
            <a:r>
              <a:rPr lang="fr-FR" i="1" dirty="0"/>
              <a:t>comment faire</a:t>
            </a:r>
          </a:p>
          <a:p>
            <a:pPr marL="0" indent="0">
              <a:buNone/>
            </a:pPr>
            <a:r>
              <a:rPr lang="fr-FR" dirty="0"/>
              <a:t>	mais de donner les </a:t>
            </a:r>
            <a:r>
              <a:rPr lang="fr-FR" b="1" dirty="0"/>
              <a:t>moyens</a:t>
            </a:r>
            <a:r>
              <a:rPr lang="fr-FR" dirty="0"/>
              <a:t> de </a:t>
            </a:r>
            <a:r>
              <a:rPr lang="fr-FR" i="1" dirty="0"/>
              <a:t>choisir comment faire</a:t>
            </a:r>
            <a:r>
              <a:rPr lang="fr-FR" dirty="0"/>
              <a:t>.</a:t>
            </a:r>
          </a:p>
          <a:p>
            <a:r>
              <a:rPr lang="fr-FR" dirty="0"/>
              <a:t>Ce travail de mise à disposition demande des moyens pour concevoir (collectifs missionnés) et pour diffuser (Institution).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1D569A71-8096-4D23-F8B4-796A2C7E8C0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00664"/>
          </a:xfrm>
          <a:prstGeom prst="rect">
            <a:avLst/>
          </a:prstGeom>
          <a:solidFill>
            <a:srgbClr val="06525E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chemeClr val="bg1"/>
                </a:solidFill>
              </a:rPr>
              <a:t>Pour ouvrir le débat…</a:t>
            </a:r>
          </a:p>
        </p:txBody>
      </p:sp>
    </p:spTree>
    <p:extLst>
      <p:ext uri="{BB962C8B-B14F-4D97-AF65-F5344CB8AC3E}">
        <p14:creationId xmlns:p14="http://schemas.microsoft.com/office/powerpoint/2010/main" val="1463698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7F4C3D-D114-06D6-1869-937456F28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00664"/>
          </a:xfrm>
          <a:solidFill>
            <a:srgbClr val="06525E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D’où parlons-nous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903BCD-ACED-A1F2-1573-7ECFB1125B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20 ans de recherches collaboratives</a:t>
            </a:r>
          </a:p>
          <a:p>
            <a:r>
              <a:rPr lang="fr-FR" sz="3600" dirty="0"/>
              <a:t>Production de ressources d’enseignement et de formation </a:t>
            </a:r>
            <a:r>
              <a:rPr lang="fr-FR" sz="3600" dirty="0" err="1"/>
              <a:t>co-construites</a:t>
            </a:r>
            <a:endParaRPr lang="fr-FR" sz="3600" dirty="0"/>
          </a:p>
          <a:p>
            <a:r>
              <a:rPr lang="fr-FR" sz="3600" dirty="0"/>
              <a:t>Un paradigme socioconstructiviste</a:t>
            </a:r>
          </a:p>
          <a:p>
            <a:r>
              <a:rPr lang="fr-FR" sz="3600" dirty="0"/>
              <a:t>Une importance particulière donnée à l’activité de modélisation</a:t>
            </a:r>
          </a:p>
        </p:txBody>
      </p:sp>
    </p:spTree>
    <p:extLst>
      <p:ext uri="{BB962C8B-B14F-4D97-AF65-F5344CB8AC3E}">
        <p14:creationId xmlns:p14="http://schemas.microsoft.com/office/powerpoint/2010/main" val="4087227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0A4567-40A1-E557-4E4D-67EEAC55B0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Le renouvellement des programmes n’est pas suffisant pour une (auto)formation des enseignants à fort effet sur les apprentissages</a:t>
            </a:r>
          </a:p>
          <a:p>
            <a:r>
              <a:rPr lang="fr-FR" sz="3200" dirty="0"/>
              <a:t>L’accompagnement des programmes restent insuffisant</a:t>
            </a:r>
          </a:p>
          <a:p>
            <a:r>
              <a:rPr lang="fr-FR" sz="3200" dirty="0"/>
              <a:t>Mettre à disposition des ressources d’enseignement ne suffit pas à orienter la pratique</a:t>
            </a:r>
          </a:p>
          <a:p>
            <a:r>
              <a:rPr lang="fr-FR" sz="3200" dirty="0"/>
              <a:t>Les contenus à enseigner restent denses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14884AD7-C88C-A52D-322E-A973C9452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00664"/>
          </a:xfrm>
          <a:solidFill>
            <a:srgbClr val="06525E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Éléments de contexte</a:t>
            </a:r>
          </a:p>
        </p:txBody>
      </p:sp>
    </p:spTree>
    <p:extLst>
      <p:ext uri="{BB962C8B-B14F-4D97-AF65-F5344CB8AC3E}">
        <p14:creationId xmlns:p14="http://schemas.microsoft.com/office/powerpoint/2010/main" val="3840514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0705DC-F54D-DF33-A228-0B3BC8842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2550"/>
            <a:ext cx="10515600" cy="482441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r-FR" dirty="0"/>
              <a:t>Un changement de programme ne peut pas suffire pour modifier les pratiques s’il n’est pas accompagné d’explicitations des préconisations en termes de fondements épistémologiques, didactiques et pédagogiques </a:t>
            </a:r>
          </a:p>
          <a:p>
            <a:r>
              <a:rPr lang="fr-FR" dirty="0"/>
              <a:t>Cette explicitation n’est pas suffisante si elle n’est pas articulée à des ressources auxquelles les professeurs sont confrontés (principalement à des ressources destinées aux élèves).</a:t>
            </a:r>
          </a:p>
          <a:p>
            <a:pPr marL="457200" lvl="1" indent="0">
              <a:buNone/>
            </a:pPr>
            <a:r>
              <a:rPr lang="fr-FR" dirty="0"/>
              <a:t>cette articulation est d’autant plus nécessaire (et difficile) que le corpus de savoir à enseigner est ancien et stabilisé (comme c’est le cas pour la physique-chimie dans le secondaire)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F9D4C25C-33E2-4DFA-FEFF-CF2D3EE84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00664"/>
          </a:xfrm>
          <a:solidFill>
            <a:srgbClr val="06525E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Nos constats</a:t>
            </a:r>
          </a:p>
        </p:txBody>
      </p:sp>
    </p:spTree>
    <p:extLst>
      <p:ext uri="{BB962C8B-B14F-4D97-AF65-F5344CB8AC3E}">
        <p14:creationId xmlns:p14="http://schemas.microsoft.com/office/powerpoint/2010/main" val="401060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B62053-9A71-DA53-C65E-C1B787661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dirty="0"/>
              <a:t>Le professeur n’est plus considéré comme un « vecteur d’application » du programme mais comme </a:t>
            </a:r>
            <a:r>
              <a:rPr lang="fr-FR" sz="2000" i="1" dirty="0"/>
              <a:t>un acteur de sa pratique :</a:t>
            </a:r>
          </a:p>
          <a:p>
            <a:pPr marL="457200" lvl="1" indent="0">
              <a:buNone/>
            </a:pPr>
            <a:r>
              <a:rPr lang="fr-FR" sz="2000" dirty="0"/>
              <a:t> « il utilise le programme et les ressources associées </a:t>
            </a:r>
            <a:r>
              <a:rPr lang="fr-FR" sz="2000" i="1" dirty="0"/>
              <a:t>de manière unique </a:t>
            </a:r>
            <a:r>
              <a:rPr lang="fr-FR" sz="2000" dirty="0"/>
              <a:t>dans sa classe » (Brown, 2009),  il est un </a:t>
            </a:r>
            <a:r>
              <a:rPr lang="fr-FR" sz="2000" i="1" dirty="0"/>
              <a:t>concepteur dans son utilisation des ressources</a:t>
            </a:r>
          </a:p>
          <a:p>
            <a:pPr>
              <a:buFont typeface="Symbol" pitchFamily="2" charset="2"/>
              <a:buChar char="Þ"/>
            </a:pPr>
            <a:r>
              <a:rPr lang="fr-FR" sz="2000" dirty="0"/>
              <a:t> La mise en œuvre des ressources varie d’un professeur à l’autre</a:t>
            </a:r>
          </a:p>
          <a:p>
            <a:pPr>
              <a:buFont typeface="Symbol" pitchFamily="2" charset="2"/>
              <a:buChar char="Þ"/>
            </a:pPr>
            <a:r>
              <a:rPr lang="fr-FR" sz="2000" dirty="0"/>
              <a:t> Les ressources peuvent être diverses</a:t>
            </a:r>
          </a:p>
          <a:p>
            <a:pPr marL="457200" lvl="1" indent="0">
              <a:buNone/>
            </a:pPr>
            <a:r>
              <a:rPr lang="fr-FR" sz="2000" dirty="0"/>
              <a:t>pour les enseignants (explicitation des objectifs du programme, préconisations pédagogiques…) </a:t>
            </a:r>
          </a:p>
          <a:p>
            <a:pPr marL="457200" lvl="1" indent="0">
              <a:buNone/>
            </a:pPr>
            <a:r>
              <a:rPr lang="fr-FR" sz="2000" dirty="0"/>
              <a:t>pour les enseignants et les élèves (textes d’activités, documents d’(auto)évaluation…)</a:t>
            </a:r>
          </a:p>
          <a:p>
            <a:pPr>
              <a:buFont typeface="Symbol" pitchFamily="2" charset="2"/>
              <a:buChar char="Þ"/>
            </a:pPr>
            <a:r>
              <a:rPr lang="fr-FR" sz="2000" dirty="0"/>
              <a:t> Certaines composantes des actions visées sont plus facilement mises en œuvre (Arias et al. 2016) </a:t>
            </a:r>
          </a:p>
          <a:p>
            <a:pPr marL="457200" lvl="1" indent="0">
              <a:buNone/>
            </a:pPr>
            <a:r>
              <a:rPr lang="fr-FR" sz="2000" dirty="0"/>
              <a:t>Faciles : celles qui servent de support et de guidage à l’élève lors de l’activité en classe</a:t>
            </a:r>
            <a:r>
              <a:rPr lang="fr-FR" sz="2000" dirty="0">
                <a:solidFill>
                  <a:srgbClr val="00B050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fr-FR" sz="2000" dirty="0"/>
              <a:t>Plus difficiles : celles visant l’aide à la justification de prévisions ou à l’argumentation fondée sur des faits expérimentaux, celles visant à faire émerger et prendre en charge les idées initiales…</a:t>
            </a:r>
          </a:p>
          <a:p>
            <a:endParaRPr lang="fr-FR" sz="2000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A6477F67-BE70-DBDC-774D-EA8874A8BDF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00664"/>
          </a:xfrm>
          <a:prstGeom prst="rect">
            <a:avLst/>
          </a:prstGeom>
          <a:solidFill>
            <a:srgbClr val="46A6C2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chemeClr val="bg1"/>
                </a:solidFill>
              </a:rPr>
              <a:t>Les rôles des ressources d’enseignement</a:t>
            </a:r>
            <a:endParaRPr lang="fr-FR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1CE24872-A2DD-437F-03E1-9104C698F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64426"/>
            <a:ext cx="10934700" cy="697437"/>
          </a:xfrm>
        </p:spPr>
        <p:txBody>
          <a:bodyPr>
            <a:normAutofit/>
          </a:bodyPr>
          <a:lstStyle/>
          <a:p>
            <a:r>
              <a:rPr lang="fr-FR" sz="3200" dirty="0"/>
              <a:t>Analyser le rôle des ressources dans l’évolution des pratiques</a:t>
            </a:r>
          </a:p>
        </p:txBody>
      </p:sp>
    </p:spTree>
    <p:extLst>
      <p:ext uri="{BB962C8B-B14F-4D97-AF65-F5344CB8AC3E}">
        <p14:creationId xmlns:p14="http://schemas.microsoft.com/office/powerpoint/2010/main" val="461036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B62053-9A71-DA53-C65E-C1B787661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ressources proposées doivent se nourrir des recherches sur l’enseignement et l’apprentissage. </a:t>
            </a:r>
          </a:p>
          <a:p>
            <a:pPr marL="457200" lvl="1" indent="0">
              <a:buNone/>
            </a:pPr>
            <a:r>
              <a:rPr lang="fr-FR" dirty="0"/>
              <a:t>Travaux en épistémologie, psychologie, sociologie, didactique</a:t>
            </a:r>
          </a:p>
          <a:p>
            <a:r>
              <a:rPr lang="fr-FR" dirty="0"/>
              <a:t>La conception de ressources nécessite de prendre en compte simultanément plusieurs types de travaux pour expliciter les principes qui vont guider la conception de ressources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/>
              <a:t>Illustration avec 3 des principes essentiels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A6477F67-BE70-DBDC-774D-EA8874A8BDF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00664"/>
          </a:xfrm>
          <a:prstGeom prst="rect">
            <a:avLst/>
          </a:prstGeom>
          <a:solidFill>
            <a:srgbClr val="46A6C2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chemeClr val="bg1"/>
                </a:solidFill>
              </a:rPr>
              <a:t>Comment construire des ressources adaptées ?</a:t>
            </a:r>
          </a:p>
        </p:txBody>
      </p:sp>
    </p:spTree>
    <p:extLst>
      <p:ext uri="{BB962C8B-B14F-4D97-AF65-F5344CB8AC3E}">
        <p14:creationId xmlns:p14="http://schemas.microsoft.com/office/powerpoint/2010/main" val="1053684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99C9277-5AB5-1B12-9D8A-0CB681B61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873" y="2063017"/>
            <a:ext cx="4902526" cy="4351338"/>
          </a:xfrm>
        </p:spPr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rgbClr val="46A6C2"/>
                </a:solidFill>
              </a:rPr>
              <a:t>Principe 1</a:t>
            </a:r>
          </a:p>
          <a:p>
            <a:pPr marL="0" indent="0">
              <a:buNone/>
            </a:pPr>
            <a:r>
              <a:rPr lang="fr-FR" dirty="0"/>
              <a:t>L’explicitation des parties théoriques de la physique et des objets et événements associés ainsi que de leurs relations est essentielle en physique </a:t>
            </a:r>
            <a:br>
              <a:rPr lang="fr-FR" dirty="0"/>
            </a:br>
            <a:r>
              <a:rPr lang="fr-FR" dirty="0"/>
              <a:t>pour la compréhension des élèves 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736E9181-51C1-B068-0B18-0C0D38B96B5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00664"/>
          </a:xfrm>
          <a:prstGeom prst="rect">
            <a:avLst/>
          </a:prstGeom>
          <a:solidFill>
            <a:srgbClr val="B9DCE7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/>
              <a:t>Principe</a:t>
            </a:r>
            <a:r>
              <a:rPr lang="fr-FR" sz="4000" dirty="0">
                <a:solidFill>
                  <a:srgbClr val="06525E"/>
                </a:solidFill>
              </a:rPr>
              <a:t> </a:t>
            </a:r>
            <a:r>
              <a:rPr lang="fr-FR" sz="4000" dirty="0"/>
              <a:t>lié au choix de la modélisation </a:t>
            </a:r>
          </a:p>
          <a:p>
            <a:r>
              <a:rPr lang="fr-FR" sz="4000" dirty="0"/>
              <a:t>	pour interpréter le fonctionnement de la physique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9BD3AC7A-45CB-B9AE-CBEE-F71A687E3344}"/>
              </a:ext>
            </a:extLst>
          </p:cNvPr>
          <p:cNvCxnSpPr>
            <a:cxnSpLocks/>
          </p:cNvCxnSpPr>
          <p:nvPr/>
        </p:nvCxnSpPr>
        <p:spPr>
          <a:xfrm>
            <a:off x="8183120" y="3084138"/>
            <a:ext cx="0" cy="2149056"/>
          </a:xfrm>
          <a:prstGeom prst="straightConnector1">
            <a:avLst/>
          </a:prstGeom>
          <a:ln w="76200">
            <a:solidFill>
              <a:srgbClr val="46A6C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DC117EC0-932B-7E2F-6036-0813425A61B8}"/>
              </a:ext>
            </a:extLst>
          </p:cNvPr>
          <p:cNvSpPr/>
          <p:nvPr/>
        </p:nvSpPr>
        <p:spPr>
          <a:xfrm>
            <a:off x="6100223" y="5233194"/>
            <a:ext cx="4165794" cy="1206399"/>
          </a:xfrm>
          <a:prstGeom prst="roundRect">
            <a:avLst/>
          </a:prstGeom>
          <a:noFill/>
          <a:ln w="28575">
            <a:solidFill>
              <a:srgbClr val="46A6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MONDE MATÉRIEL</a:t>
            </a:r>
          </a:p>
          <a:p>
            <a:pPr algn="ctr"/>
            <a:r>
              <a:rPr lang="fr-FR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Objets / événements</a:t>
            </a:r>
            <a:endParaRPr lang="fr-FR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46B56193-8149-0A11-26CE-86AF778CED8E}"/>
              </a:ext>
            </a:extLst>
          </p:cNvPr>
          <p:cNvSpPr/>
          <p:nvPr/>
        </p:nvSpPr>
        <p:spPr>
          <a:xfrm>
            <a:off x="6091679" y="1872306"/>
            <a:ext cx="4165795" cy="1206399"/>
          </a:xfrm>
          <a:prstGeom prst="roundRect">
            <a:avLst/>
          </a:prstGeom>
          <a:noFill/>
          <a:ln w="28575">
            <a:solidFill>
              <a:srgbClr val="46A6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MONDE DES THÉORIES ET DES MODÈLES</a:t>
            </a:r>
          </a:p>
          <a:p>
            <a:pPr algn="ctr"/>
            <a:r>
              <a:rPr lang="fr-FR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Lois, relations, concepts</a:t>
            </a:r>
            <a:endParaRPr lang="fr-FR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7503B74D-1F23-93E7-8E7A-81C85EF1AF10}"/>
              </a:ext>
            </a:extLst>
          </p:cNvPr>
          <p:cNvSpPr/>
          <p:nvPr/>
        </p:nvSpPr>
        <p:spPr>
          <a:xfrm>
            <a:off x="6230936" y="5729287"/>
            <a:ext cx="587229" cy="587229"/>
          </a:xfrm>
          <a:prstGeom prst="arc">
            <a:avLst>
              <a:gd name="adj1" fmla="val 16200000"/>
              <a:gd name="adj2" fmla="val 13228745"/>
            </a:avLst>
          </a:prstGeom>
          <a:ln w="28575">
            <a:solidFill>
              <a:srgbClr val="46A6C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DE96EFC1-D4C5-9EC5-CF91-AB77BE6397E6}"/>
              </a:ext>
            </a:extLst>
          </p:cNvPr>
          <p:cNvSpPr/>
          <p:nvPr/>
        </p:nvSpPr>
        <p:spPr>
          <a:xfrm>
            <a:off x="6202359" y="2411510"/>
            <a:ext cx="587229" cy="587229"/>
          </a:xfrm>
          <a:prstGeom prst="arc">
            <a:avLst>
              <a:gd name="adj1" fmla="val 16200000"/>
              <a:gd name="adj2" fmla="val 13228745"/>
            </a:avLst>
          </a:prstGeom>
          <a:ln w="28575">
            <a:solidFill>
              <a:srgbClr val="46A6C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09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99C9277-5AB5-1B12-9D8A-0CB681B61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43" y="1091939"/>
            <a:ext cx="684039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46A6C2"/>
                </a:solidFill>
              </a:rPr>
              <a:t>Principe 2</a:t>
            </a:r>
          </a:p>
          <a:p>
            <a:pPr marL="0" indent="0">
              <a:buNone/>
            </a:pPr>
            <a:r>
              <a:rPr lang="fr-FR" sz="2400" dirty="0"/>
              <a:t>L’activité de modélisation s’exerce tant en science que dans la vie quotidienne</a:t>
            </a:r>
          </a:p>
          <a:p>
            <a:pPr>
              <a:buFont typeface="Wingdings" pitchFamily="2" charset="2"/>
              <a:buChar char="à"/>
            </a:pPr>
            <a:r>
              <a:rPr lang="fr-FR" sz="2400" dirty="0">
                <a:sym typeface="Wingdings" panose="05000000000000000000" pitchFamily="2" charset="2"/>
              </a:rPr>
              <a:t>Les élèves construisent dès leur jeune âge des idées initiales qui leur permettent d’agir sur le monde matériel qui les entoure </a:t>
            </a:r>
            <a:r>
              <a:rPr lang="fr-FR" sz="2400" dirty="0"/>
              <a:t>(Piaget, Vygotski)</a:t>
            </a:r>
            <a:endParaRPr lang="fr-FR" sz="2400" dirty="0">
              <a:sym typeface="Wingdings" panose="05000000000000000000" pitchFamily="2" charset="2"/>
            </a:endParaRPr>
          </a:p>
          <a:p>
            <a:pPr>
              <a:buFont typeface="Wingdings" pitchFamily="2" charset="2"/>
              <a:buChar char="à"/>
            </a:pPr>
            <a:r>
              <a:rPr lang="fr-FR" sz="2400" dirty="0">
                <a:sym typeface="Wingdings" panose="05000000000000000000" pitchFamily="2" charset="2"/>
              </a:rPr>
              <a:t>Pour prendre en compte les connaissances « naïves » des élèves, on les </a:t>
            </a:r>
            <a:r>
              <a:rPr lang="fr-FR" sz="2400" dirty="0"/>
              <a:t>analyse en les décomposant dans les termes de la modélisation (théorie/modèle – monde matériel)</a:t>
            </a:r>
          </a:p>
          <a:p>
            <a:pPr>
              <a:buFont typeface="Wingdings" pitchFamily="2" charset="2"/>
              <a:buChar char="à"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CEB378D7-662D-DE1E-CE2C-88F9E80AFBFA}"/>
              </a:ext>
            </a:extLst>
          </p:cNvPr>
          <p:cNvGrpSpPr/>
          <p:nvPr/>
        </p:nvGrpSpPr>
        <p:grpSpPr>
          <a:xfrm>
            <a:off x="7146478" y="1143710"/>
            <a:ext cx="3707790" cy="3699223"/>
            <a:chOff x="6672345" y="1787173"/>
            <a:chExt cx="3161381" cy="3131123"/>
          </a:xfrm>
        </p:grpSpPr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69269F82-F8AA-DB50-B766-E9C01A33A7D6}"/>
                </a:ext>
              </a:extLst>
            </p:cNvPr>
            <p:cNvSpPr/>
            <p:nvPr/>
          </p:nvSpPr>
          <p:spPr>
            <a:xfrm>
              <a:off x="6672345" y="1787173"/>
              <a:ext cx="2723188" cy="1035357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dirty="0">
                  <a:solidFill>
                    <a:srgbClr val="0070C0"/>
                  </a:solidFill>
                </a:rPr>
                <a:t>Théorie naïve </a:t>
              </a:r>
            </a:p>
            <a:p>
              <a:pPr algn="ctr"/>
              <a:r>
                <a:rPr lang="fr-FR" sz="2000" dirty="0">
                  <a:solidFill>
                    <a:srgbClr val="0070C0"/>
                  </a:solidFill>
                </a:rPr>
                <a:t>(non explicite)</a:t>
              </a:r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7755388B-8F66-38B9-A03C-C3CD4A03DD23}"/>
                </a:ext>
              </a:extLst>
            </p:cNvPr>
            <p:cNvSpPr/>
            <p:nvPr/>
          </p:nvSpPr>
          <p:spPr>
            <a:xfrm>
              <a:off x="6672345" y="3882939"/>
              <a:ext cx="2723188" cy="1035357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0" rtlCol="0" anchor="b" anchorCtr="0"/>
            <a:lstStyle/>
            <a:p>
              <a:pPr algn="ctr"/>
              <a:r>
                <a:rPr lang="fr-FR" sz="2000" dirty="0">
                  <a:solidFill>
                    <a:srgbClr val="C00000"/>
                  </a:solidFill>
                </a:rPr>
                <a:t>Situations courantes</a:t>
              </a:r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7DA60383-072D-4681-EA26-60E5A5713456}"/>
                </a:ext>
              </a:extLst>
            </p:cNvPr>
            <p:cNvSpPr/>
            <p:nvPr/>
          </p:nvSpPr>
          <p:spPr>
            <a:xfrm>
              <a:off x="6965534" y="4129854"/>
              <a:ext cx="270763" cy="2707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83DC91B6-AE71-A6E5-2E26-6EB38BE6BA3D}"/>
                </a:ext>
              </a:extLst>
            </p:cNvPr>
            <p:cNvSpPr/>
            <p:nvPr/>
          </p:nvSpPr>
          <p:spPr>
            <a:xfrm>
              <a:off x="7462822" y="4033760"/>
              <a:ext cx="270763" cy="27076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6B76FAE4-1834-0ED9-D841-4E055949BC73}"/>
                </a:ext>
              </a:extLst>
            </p:cNvPr>
            <p:cNvSpPr/>
            <p:nvPr/>
          </p:nvSpPr>
          <p:spPr>
            <a:xfrm>
              <a:off x="8301463" y="4129368"/>
              <a:ext cx="270763" cy="27076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91A03363-9AB1-4A67-5C7A-83112F623003}"/>
                </a:ext>
              </a:extLst>
            </p:cNvPr>
            <p:cNvSpPr/>
            <p:nvPr/>
          </p:nvSpPr>
          <p:spPr>
            <a:xfrm>
              <a:off x="8794826" y="4075005"/>
              <a:ext cx="270763" cy="27076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7DE27A44-44CA-3701-B917-6746138AEA17}"/>
                </a:ext>
              </a:extLst>
            </p:cNvPr>
            <p:cNvSpPr/>
            <p:nvPr/>
          </p:nvSpPr>
          <p:spPr>
            <a:xfrm>
              <a:off x="9065589" y="4304523"/>
              <a:ext cx="270763" cy="27076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BC93BF17-55B5-BE7A-2B1D-0936E1B9AF26}"/>
                </a:ext>
              </a:extLst>
            </p:cNvPr>
            <p:cNvSpPr/>
            <p:nvPr/>
          </p:nvSpPr>
          <p:spPr>
            <a:xfrm>
              <a:off x="7858061" y="4304523"/>
              <a:ext cx="270763" cy="27076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D01384E6-2794-0F7E-FE68-90A90D56DE9B}"/>
                </a:ext>
              </a:extLst>
            </p:cNvPr>
            <p:cNvSpPr/>
            <p:nvPr/>
          </p:nvSpPr>
          <p:spPr>
            <a:xfrm>
              <a:off x="8354273" y="2822530"/>
              <a:ext cx="515296" cy="1425844"/>
            </a:xfrm>
            <a:custGeom>
              <a:avLst/>
              <a:gdLst>
                <a:gd name="connsiteX0" fmla="*/ 0 w 515296"/>
                <a:gd name="connsiteY0" fmla="*/ 1425844 h 1425844"/>
                <a:gd name="connsiteX1" fmla="*/ 511444 w 515296"/>
                <a:gd name="connsiteY1" fmla="*/ 712922 h 1425844"/>
                <a:gd name="connsiteX2" fmla="*/ 247973 w 515296"/>
                <a:gd name="connsiteY2" fmla="*/ 0 h 1425844"/>
                <a:gd name="connsiteX3" fmla="*/ 247973 w 515296"/>
                <a:gd name="connsiteY3" fmla="*/ 0 h 142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296" h="1425844">
                  <a:moveTo>
                    <a:pt x="0" y="1425844"/>
                  </a:moveTo>
                  <a:cubicBezTo>
                    <a:pt x="235057" y="1188203"/>
                    <a:pt x="470115" y="950563"/>
                    <a:pt x="511444" y="712922"/>
                  </a:cubicBezTo>
                  <a:cubicBezTo>
                    <a:pt x="552773" y="475281"/>
                    <a:pt x="247973" y="0"/>
                    <a:pt x="247973" y="0"/>
                  </a:cubicBezTo>
                  <a:lnTo>
                    <a:pt x="247973" y="0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none" w="med" len="med"/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3D3199A8-BDD2-A2D4-9D87-2180DF3DE75A}"/>
                </a:ext>
              </a:extLst>
            </p:cNvPr>
            <p:cNvSpPr/>
            <p:nvPr/>
          </p:nvSpPr>
          <p:spPr>
            <a:xfrm>
              <a:off x="8563877" y="2766318"/>
              <a:ext cx="761872" cy="1425844"/>
            </a:xfrm>
            <a:custGeom>
              <a:avLst/>
              <a:gdLst>
                <a:gd name="connsiteX0" fmla="*/ 378540 w 563091"/>
                <a:gd name="connsiteY0" fmla="*/ 1361126 h 1361126"/>
                <a:gd name="connsiteX1" fmla="*/ 549022 w 563091"/>
                <a:gd name="connsiteY1" fmla="*/ 725695 h 1361126"/>
                <a:gd name="connsiteX2" fmla="*/ 53076 w 563091"/>
                <a:gd name="connsiteY2" fmla="*/ 59268 h 1361126"/>
                <a:gd name="connsiteX3" fmla="*/ 37578 w 563091"/>
                <a:gd name="connsiteY3" fmla="*/ 74767 h 1361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3091" h="1361126">
                  <a:moveTo>
                    <a:pt x="378540" y="1361126"/>
                  </a:moveTo>
                  <a:cubicBezTo>
                    <a:pt x="490903" y="1151898"/>
                    <a:pt x="603266" y="942671"/>
                    <a:pt x="549022" y="725695"/>
                  </a:cubicBezTo>
                  <a:cubicBezTo>
                    <a:pt x="494778" y="508719"/>
                    <a:pt x="138317" y="167756"/>
                    <a:pt x="53076" y="59268"/>
                  </a:cubicBezTo>
                  <a:cubicBezTo>
                    <a:pt x="-32165" y="-49220"/>
                    <a:pt x="2706" y="12773"/>
                    <a:pt x="37578" y="74767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C9600928-4202-E04A-5315-9FF0A9AB6CB5}"/>
                </a:ext>
              </a:extLst>
            </p:cNvPr>
            <p:cNvSpPr/>
            <p:nvPr/>
          </p:nvSpPr>
          <p:spPr>
            <a:xfrm>
              <a:off x="8703688" y="2866300"/>
              <a:ext cx="761873" cy="1472408"/>
            </a:xfrm>
            <a:custGeom>
              <a:avLst/>
              <a:gdLst>
                <a:gd name="connsiteX0" fmla="*/ 524599 w 761873"/>
                <a:gd name="connsiteY0" fmla="*/ 1547489 h 1547489"/>
                <a:gd name="connsiteX1" fmla="*/ 741575 w 761873"/>
                <a:gd name="connsiteY1" fmla="*/ 679584 h 1547489"/>
                <a:gd name="connsiteX2" fmla="*/ 75148 w 761873"/>
                <a:gd name="connsiteY2" fmla="*/ 59652 h 1547489"/>
                <a:gd name="connsiteX3" fmla="*/ 44151 w 761873"/>
                <a:gd name="connsiteY3" fmla="*/ 59652 h 1547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1873" h="1547489">
                  <a:moveTo>
                    <a:pt x="524599" y="1547489"/>
                  </a:moveTo>
                  <a:cubicBezTo>
                    <a:pt x="670541" y="1237523"/>
                    <a:pt x="816483" y="927557"/>
                    <a:pt x="741575" y="679584"/>
                  </a:cubicBezTo>
                  <a:cubicBezTo>
                    <a:pt x="666667" y="431611"/>
                    <a:pt x="75148" y="59652"/>
                    <a:pt x="75148" y="59652"/>
                  </a:cubicBezTo>
                  <a:cubicBezTo>
                    <a:pt x="-41089" y="-43670"/>
                    <a:pt x="1531" y="7991"/>
                    <a:pt x="44151" y="5965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5338E726-D8D6-EE55-BB4D-2127FA2672C0}"/>
                </a:ext>
              </a:extLst>
            </p:cNvPr>
            <p:cNvSpPr/>
            <p:nvPr/>
          </p:nvSpPr>
          <p:spPr>
            <a:xfrm>
              <a:off x="6750030" y="2655161"/>
              <a:ext cx="341248" cy="1472339"/>
            </a:xfrm>
            <a:custGeom>
              <a:avLst/>
              <a:gdLst>
                <a:gd name="connsiteX0" fmla="*/ 341248 w 341248"/>
                <a:gd name="connsiteY0" fmla="*/ 0 h 1472339"/>
                <a:gd name="connsiteX1" fmla="*/ 285 w 341248"/>
                <a:gd name="connsiteY1" fmla="*/ 588935 h 1472339"/>
                <a:gd name="connsiteX2" fmla="*/ 294753 w 341248"/>
                <a:gd name="connsiteY2" fmla="*/ 1472339 h 1472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1248" h="1472339">
                  <a:moveTo>
                    <a:pt x="341248" y="0"/>
                  </a:moveTo>
                  <a:cubicBezTo>
                    <a:pt x="174641" y="171772"/>
                    <a:pt x="8034" y="343545"/>
                    <a:pt x="285" y="588935"/>
                  </a:cubicBezTo>
                  <a:cubicBezTo>
                    <a:pt x="-7464" y="834325"/>
                    <a:pt x="143644" y="1153332"/>
                    <a:pt x="294753" y="1472339"/>
                  </a:cubicBezTo>
                </a:path>
              </a:pathLst>
            </a:custGeom>
            <a:noFill/>
            <a:ln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142FA00A-6F45-4812-C9BA-380B141ADBAE}"/>
                </a:ext>
              </a:extLst>
            </p:cNvPr>
            <p:cNvSpPr txBox="1"/>
            <p:nvPr/>
          </p:nvSpPr>
          <p:spPr>
            <a:xfrm>
              <a:off x="8065293" y="3310147"/>
              <a:ext cx="1768433" cy="307777"/>
            </a:xfrm>
            <a:prstGeom prst="rect">
              <a:avLst/>
            </a:prstGeom>
            <a:solidFill>
              <a:schemeClr val="bg1">
                <a:lumMod val="75000"/>
                <a:alpha val="62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</a:rPr>
                <a:t>Besoin d’explication</a:t>
              </a:r>
            </a:p>
          </p:txBody>
        </p:sp>
      </p:grpSp>
      <p:sp>
        <p:nvSpPr>
          <p:cNvPr id="5" name="Titre 1">
            <a:extLst>
              <a:ext uri="{FF2B5EF4-FFF2-40B4-BE49-F238E27FC236}">
                <a16:creationId xmlns:a16="http://schemas.microsoft.com/office/drawing/2014/main" id="{5633D385-1502-E2A3-DA3F-93F13C7463F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00664"/>
          </a:xfrm>
          <a:prstGeom prst="rect">
            <a:avLst/>
          </a:prstGeom>
          <a:solidFill>
            <a:srgbClr val="B9DCE7"/>
          </a:solidFill>
          <a:ln>
            <a:noFill/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/>
              <a:t>Principe lié au choix de la modélisation</a:t>
            </a:r>
          </a:p>
          <a:p>
            <a:r>
              <a:rPr lang="fr-FR" sz="4000" dirty="0"/>
              <a:t>	pour comprendre le fonctionnement des élèves (1)</a:t>
            </a:r>
          </a:p>
        </p:txBody>
      </p:sp>
    </p:spTree>
    <p:extLst>
      <p:ext uri="{BB962C8B-B14F-4D97-AF65-F5344CB8AC3E}">
        <p14:creationId xmlns:p14="http://schemas.microsoft.com/office/powerpoint/2010/main" val="718262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80A8426D-6FB0-F0D0-B68A-9A2ED7F8E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99702"/>
            <a:ext cx="240089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ctr"/>
            <a:r>
              <a:rPr lang="fr-FR" sz="2000" b="1" dirty="0">
                <a:latin typeface="Calibri" pitchFamily="34" charset="0"/>
              </a:rPr>
              <a:t>Objets/événements</a:t>
            </a:r>
          </a:p>
        </p:txBody>
      </p:sp>
      <p:sp>
        <p:nvSpPr>
          <p:cNvPr id="5" name="Rectangle 28">
            <a:extLst>
              <a:ext uri="{FF2B5EF4-FFF2-40B4-BE49-F238E27FC236}">
                <a16:creationId xmlns:a16="http://schemas.microsoft.com/office/drawing/2014/main" id="{D2504B7F-5E8F-4FFE-7D11-B93666643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64243"/>
            <a:ext cx="2450293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ctr"/>
            <a:r>
              <a:rPr lang="fr-FR" sz="2000" b="1" dirty="0">
                <a:latin typeface="Calibri" pitchFamily="34" charset="0"/>
              </a:rPr>
              <a:t>Théories/Modèles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6B460774-021C-468B-B07B-09CC9904C521}"/>
              </a:ext>
            </a:extLst>
          </p:cNvPr>
          <p:cNvSpPr/>
          <p:nvPr/>
        </p:nvSpPr>
        <p:spPr>
          <a:xfrm>
            <a:off x="7212834" y="1154093"/>
            <a:ext cx="3085868" cy="181784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0070C0"/>
                </a:solidFill>
              </a:rPr>
              <a:t>Modèle scientifique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DFBCFE21-AEC6-1D5B-D5C6-8982A44D22A7}"/>
              </a:ext>
            </a:extLst>
          </p:cNvPr>
          <p:cNvSpPr/>
          <p:nvPr/>
        </p:nvSpPr>
        <p:spPr>
          <a:xfrm>
            <a:off x="2310735" y="1168903"/>
            <a:ext cx="4027404" cy="181784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0070C0"/>
                </a:solidFill>
              </a:rPr>
              <a:t>Modèle « naïf »</a:t>
            </a:r>
          </a:p>
          <a:p>
            <a:pPr algn="ctr"/>
            <a:r>
              <a:rPr lang="fr-FR" sz="2800" dirty="0">
                <a:solidFill>
                  <a:srgbClr val="0070C0"/>
                </a:solidFill>
              </a:rPr>
              <a:t>Idées initiales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6CD2BFAE-32F2-8D15-E6FC-CB9B6D3DB2E7}"/>
              </a:ext>
            </a:extLst>
          </p:cNvPr>
          <p:cNvSpPr/>
          <p:nvPr/>
        </p:nvSpPr>
        <p:spPr>
          <a:xfrm>
            <a:off x="7245809" y="4589550"/>
            <a:ext cx="3065814" cy="1817847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fr-FR" sz="2400" dirty="0">
                <a:solidFill>
                  <a:srgbClr val="C00000"/>
                </a:solidFill>
              </a:rPr>
              <a:t>Situations expérimentales </a:t>
            </a:r>
            <a:br>
              <a:rPr lang="fr-FR" sz="2400" dirty="0">
                <a:solidFill>
                  <a:srgbClr val="C00000"/>
                </a:solidFill>
              </a:rPr>
            </a:br>
            <a:r>
              <a:rPr lang="fr-FR" sz="2400" dirty="0">
                <a:solidFill>
                  <a:srgbClr val="C00000"/>
                </a:solidFill>
              </a:rPr>
              <a:t>à traiter : </a:t>
            </a:r>
          </a:p>
          <a:p>
            <a:pPr algn="ctr"/>
            <a:r>
              <a:rPr lang="fr-FR" sz="2400" dirty="0">
                <a:solidFill>
                  <a:srgbClr val="C00000"/>
                </a:solidFill>
              </a:rPr>
              <a:t>interprétation, prévision…</a:t>
            </a:r>
            <a:endParaRPr lang="fr-FR" sz="2000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827C7A3A-EE78-8825-4D1B-8C7EA5A1FE8B}"/>
              </a:ext>
            </a:extLst>
          </p:cNvPr>
          <p:cNvSpPr/>
          <p:nvPr/>
        </p:nvSpPr>
        <p:spPr>
          <a:xfrm>
            <a:off x="2328211" y="4603193"/>
            <a:ext cx="4027405" cy="1817847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fr-FR" sz="2400" dirty="0">
                <a:solidFill>
                  <a:srgbClr val="C00000"/>
                </a:solidFill>
              </a:rPr>
              <a:t>Situations courantes à traiter</a:t>
            </a:r>
          </a:p>
        </p:txBody>
      </p:sp>
      <p:sp>
        <p:nvSpPr>
          <p:cNvPr id="10" name="Line 24">
            <a:extLst>
              <a:ext uri="{FF2B5EF4-FFF2-40B4-BE49-F238E27FC236}">
                <a16:creationId xmlns:a16="http://schemas.microsoft.com/office/drawing/2014/main" id="{B5FC4FE1-EB33-39F9-0BC4-FFFCD48F03A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729324" y="2972462"/>
            <a:ext cx="2357" cy="1672115"/>
          </a:xfrm>
          <a:prstGeom prst="line">
            <a:avLst/>
          </a:prstGeom>
          <a:noFill/>
          <a:ln w="57150">
            <a:solidFill>
              <a:srgbClr val="0AF266"/>
            </a:solidFill>
            <a:round/>
            <a:headEnd type="triangle" w="med" len="med"/>
            <a:tailEnd type="non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51D230DC-DF30-BB17-248B-58775517F63E}"/>
              </a:ext>
            </a:extLst>
          </p:cNvPr>
          <p:cNvSpPr/>
          <p:nvPr/>
        </p:nvSpPr>
        <p:spPr>
          <a:xfrm rot="10800000" flipH="1">
            <a:off x="5354098" y="2839281"/>
            <a:ext cx="1943593" cy="1911381"/>
          </a:xfrm>
          <a:custGeom>
            <a:avLst/>
            <a:gdLst>
              <a:gd name="connsiteX0" fmla="*/ 0 w 1785257"/>
              <a:gd name="connsiteY0" fmla="*/ 0 h 2423886"/>
              <a:gd name="connsiteX1" fmla="*/ 740229 w 1785257"/>
              <a:gd name="connsiteY1" fmla="*/ 1814286 h 2423886"/>
              <a:gd name="connsiteX2" fmla="*/ 1785257 w 1785257"/>
              <a:gd name="connsiteY2" fmla="*/ 2423886 h 242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85257" h="2423886">
                <a:moveTo>
                  <a:pt x="0" y="0"/>
                </a:moveTo>
                <a:cubicBezTo>
                  <a:pt x="221343" y="705152"/>
                  <a:pt x="442686" y="1410305"/>
                  <a:pt x="740229" y="1814286"/>
                </a:cubicBezTo>
                <a:cubicBezTo>
                  <a:pt x="1037772" y="2218267"/>
                  <a:pt x="1411514" y="2321076"/>
                  <a:pt x="1785257" y="2423886"/>
                </a:cubicBezTo>
              </a:path>
            </a:pathLst>
          </a:custGeom>
          <a:noFill/>
          <a:ln w="57150">
            <a:solidFill>
              <a:srgbClr val="0AF266"/>
            </a:solidFill>
            <a:round/>
            <a:headEnd type="arrow" w="med" len="med"/>
            <a:tailEnd type="none" w="med" len="med"/>
          </a:ln>
        </p:spPr>
        <p:txBody>
          <a:bodyPr wrap="square" anchor="ctr"/>
          <a:lstStyle/>
          <a:p>
            <a:endParaRPr lang="fr-FR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E133E8CE-6401-5050-6021-D2941119BFD6}"/>
              </a:ext>
            </a:extLst>
          </p:cNvPr>
          <p:cNvSpPr/>
          <p:nvPr/>
        </p:nvSpPr>
        <p:spPr>
          <a:xfrm flipH="1">
            <a:off x="6191082" y="2398942"/>
            <a:ext cx="1506656" cy="4105028"/>
          </a:xfrm>
          <a:custGeom>
            <a:avLst/>
            <a:gdLst>
              <a:gd name="connsiteX0" fmla="*/ 2172182 w 2172182"/>
              <a:gd name="connsiteY0" fmla="*/ 0 h 3701143"/>
              <a:gd name="connsiteX1" fmla="*/ 328868 w 2172182"/>
              <a:gd name="connsiteY1" fmla="*/ 2104571 h 3701143"/>
              <a:gd name="connsiteX2" fmla="*/ 9553 w 2172182"/>
              <a:gd name="connsiteY2" fmla="*/ 3701143 h 3701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2182" h="3701143">
                <a:moveTo>
                  <a:pt x="2172182" y="0"/>
                </a:moveTo>
                <a:cubicBezTo>
                  <a:pt x="1430744" y="743857"/>
                  <a:pt x="689306" y="1487714"/>
                  <a:pt x="328868" y="2104571"/>
                </a:cubicBezTo>
                <a:cubicBezTo>
                  <a:pt x="-31570" y="2721428"/>
                  <a:pt x="-11009" y="3211285"/>
                  <a:pt x="9553" y="3701143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fr-FR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06A7DBC1-C325-F093-51B8-E853BBC6C5F3}"/>
              </a:ext>
            </a:extLst>
          </p:cNvPr>
          <p:cNvSpPr txBox="1"/>
          <p:nvPr/>
        </p:nvSpPr>
        <p:spPr>
          <a:xfrm>
            <a:off x="6781298" y="6499763"/>
            <a:ext cx="29582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Gadugi" panose="020B0502040204020203" pitchFamily="34" charset="0"/>
              </a:rPr>
              <a:t>Production erronée </a:t>
            </a:r>
          </a:p>
        </p:txBody>
      </p:sp>
      <p:sp>
        <p:nvSpPr>
          <p:cNvPr id="28" name="Line 24">
            <a:extLst>
              <a:ext uri="{FF2B5EF4-FFF2-40B4-BE49-F238E27FC236}">
                <a16:creationId xmlns:a16="http://schemas.microsoft.com/office/drawing/2014/main" id="{70A7F727-238B-7E14-F69F-21EE15BF55F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97199" y="2931078"/>
            <a:ext cx="2357" cy="167211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non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9" name="Croix 28">
            <a:extLst>
              <a:ext uri="{FF2B5EF4-FFF2-40B4-BE49-F238E27FC236}">
                <a16:creationId xmlns:a16="http://schemas.microsoft.com/office/drawing/2014/main" id="{16414C36-E8DB-D9C5-BD91-A7A7CAACECF1}"/>
              </a:ext>
            </a:extLst>
          </p:cNvPr>
          <p:cNvSpPr/>
          <p:nvPr/>
        </p:nvSpPr>
        <p:spPr>
          <a:xfrm rot="18918557">
            <a:off x="3898056" y="3353443"/>
            <a:ext cx="798286" cy="798286"/>
          </a:xfrm>
          <a:prstGeom prst="plus">
            <a:avLst>
              <a:gd name="adj" fmla="val 45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DAE8F58B-1AB3-31E8-72A1-277D41D39A8D}"/>
              </a:ext>
            </a:extLst>
          </p:cNvPr>
          <p:cNvCxnSpPr>
            <a:cxnSpLocks/>
          </p:cNvCxnSpPr>
          <p:nvPr/>
        </p:nvCxnSpPr>
        <p:spPr>
          <a:xfrm flipV="1">
            <a:off x="6720400" y="837275"/>
            <a:ext cx="0" cy="5849257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24773B93-8CED-B2FE-F7D3-DEFC71C5F216}"/>
              </a:ext>
            </a:extLst>
          </p:cNvPr>
          <p:cNvSpPr txBox="1"/>
          <p:nvPr/>
        </p:nvSpPr>
        <p:spPr>
          <a:xfrm>
            <a:off x="6730869" y="953064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Physique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BC343CA3-51E1-465D-79BF-ABFD6EB13BC8}"/>
              </a:ext>
            </a:extLst>
          </p:cNvPr>
          <p:cNvSpPr txBox="1"/>
          <p:nvPr/>
        </p:nvSpPr>
        <p:spPr>
          <a:xfrm>
            <a:off x="5130583" y="953064"/>
            <a:ext cx="1770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Vie quotidienne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23E15911-0B2C-2437-D8D0-EF53F32D5EE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00664"/>
          </a:xfrm>
          <a:prstGeom prst="rect">
            <a:avLst/>
          </a:prstGeom>
          <a:solidFill>
            <a:srgbClr val="B9DCE7"/>
          </a:solidFill>
          <a:ln>
            <a:noFill/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/>
              <a:t>Principe lié au choix de la modélisation</a:t>
            </a:r>
          </a:p>
          <a:p>
            <a:r>
              <a:rPr lang="fr-FR" sz="4000" dirty="0"/>
              <a:t>	pour comprendre le fonctionnement des élèves (1)</a:t>
            </a:r>
          </a:p>
        </p:txBody>
      </p:sp>
    </p:spTree>
    <p:extLst>
      <p:ext uri="{BB962C8B-B14F-4D97-AF65-F5344CB8AC3E}">
        <p14:creationId xmlns:p14="http://schemas.microsoft.com/office/powerpoint/2010/main" val="16243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27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2E4A88FEACB14795B0ADF318994440" ma:contentTypeVersion="2" ma:contentTypeDescription="Crée un document." ma:contentTypeScope="" ma:versionID="10a4977c737480c16143762b2e80779b">
  <xsd:schema xmlns:xsd="http://www.w3.org/2001/XMLSchema" xmlns:xs="http://www.w3.org/2001/XMLSchema" xmlns:p="http://schemas.microsoft.com/office/2006/metadata/properties" xmlns:ns3="2680c8c0-cb43-46d1-abe0-dc89bf44be96" targetNamespace="http://schemas.microsoft.com/office/2006/metadata/properties" ma:root="true" ma:fieldsID="a331cd637ebd45771134fc3387329339" ns3:_="">
    <xsd:import namespace="2680c8c0-cb43-46d1-abe0-dc89bf44be9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80c8c0-cb43-46d1-abe0-dc89bf44be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114170-F1E4-4DD6-886F-D69AF5D2DCEC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elements/1.1/"/>
    <ds:schemaRef ds:uri="2680c8c0-cb43-46d1-abe0-dc89bf44be96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20332FF-A43A-46D0-BEFF-8A3DBEC46E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57A60E-4319-4A44-8821-D277DB69B6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80c8c0-cb43-46d1-abe0-dc89bf44be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3407</TotalTime>
  <Words>1526</Words>
  <Application>Microsoft Office PowerPoint</Application>
  <PresentationFormat>Grand écran</PresentationFormat>
  <Paragraphs>214</Paragraphs>
  <Slides>17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Gadugi</vt:lpstr>
      <vt:lpstr>Symbol</vt:lpstr>
      <vt:lpstr>Verdana</vt:lpstr>
      <vt:lpstr>Wingdings</vt:lpstr>
      <vt:lpstr>Thème Office</vt:lpstr>
      <vt:lpstr>Accompagner les professeurs à la mise en œuvre de nouveaux programmes :  l’exemple de la modélisation</vt:lpstr>
      <vt:lpstr>D’où parlons-nous ?</vt:lpstr>
      <vt:lpstr>Éléments de contexte</vt:lpstr>
      <vt:lpstr>Nos constats</vt:lpstr>
      <vt:lpstr>Analyser le rôle des ressources dans l’évolution des pratiques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Thème du programme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Accompagner les professeurs à la mise en œuvre de nouveaux programmes : l’exemple de la modélisation</dc:title>
  <dc:creator>Jacques Vince</dc:creator>
  <cp:lastModifiedBy>Jacques Vince</cp:lastModifiedBy>
  <cp:revision>40</cp:revision>
  <dcterms:created xsi:type="dcterms:W3CDTF">2023-06-13T11:22:23Z</dcterms:created>
  <dcterms:modified xsi:type="dcterms:W3CDTF">2023-07-03T22:15:26Z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0x010100852E4A88FEACB14795B0ADF318994440</vt:lpwstr>
  </property>
</Properties>
</file>