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404" r:id="rId3"/>
    <p:sldId id="405" r:id="rId4"/>
    <p:sldId id="406" r:id="rId5"/>
    <p:sldId id="407" r:id="rId6"/>
    <p:sldId id="354" r:id="rId7"/>
    <p:sldId id="356" r:id="rId8"/>
    <p:sldId id="408" r:id="rId9"/>
    <p:sldId id="409" r:id="rId10"/>
    <p:sldId id="410" r:id="rId11"/>
    <p:sldId id="412" r:id="rId12"/>
    <p:sldId id="418" r:id="rId13"/>
    <p:sldId id="416" r:id="rId14"/>
    <p:sldId id="419" r:id="rId15"/>
    <p:sldId id="284" r:id="rId16"/>
    <p:sldId id="417" r:id="rId17"/>
    <p:sldId id="292" r:id="rId18"/>
    <p:sldId id="293" r:id="rId19"/>
    <p:sldId id="294" r:id="rId20"/>
    <p:sldId id="295" r:id="rId21"/>
    <p:sldId id="296" r:id="rId22"/>
    <p:sldId id="297" r:id="rId23"/>
    <p:sldId id="298" r:id="rId24"/>
    <p:sldId id="299" r:id="rId25"/>
    <p:sldId id="287" r:id="rId26"/>
    <p:sldId id="377" r:id="rId27"/>
  </p:sldIdLst>
  <p:sldSz cx="12192000" cy="6858000"/>
  <p:notesSz cx="19861213" cy="320548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6028"/>
    <a:srgbClr val="627E97"/>
    <a:srgbClr val="8AA8C2"/>
    <a:srgbClr val="536DA0"/>
    <a:srgbClr val="FFFFFF"/>
    <a:srgbClr val="D46027"/>
    <a:srgbClr val="FFFFFA"/>
    <a:srgbClr val="4D6E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07" autoAdjust="0"/>
    <p:restoredTop sz="94660"/>
  </p:normalViewPr>
  <p:slideViewPr>
    <p:cSldViewPr snapToGrid="0">
      <p:cViewPr>
        <p:scale>
          <a:sx n="80" d="100"/>
          <a:sy n="80" d="100"/>
        </p:scale>
        <p:origin x="1146" y="7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8605838" cy="160655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11250613" y="0"/>
            <a:ext cx="8605837" cy="1606550"/>
          </a:xfrm>
          <a:prstGeom prst="rect">
            <a:avLst/>
          </a:prstGeom>
        </p:spPr>
        <p:txBody>
          <a:bodyPr vert="horz" lIns="91440" tIns="45720" rIns="91440" bIns="45720" rtlCol="0"/>
          <a:lstStyle>
            <a:lvl1pPr algn="r">
              <a:defRPr sz="1200"/>
            </a:lvl1pPr>
          </a:lstStyle>
          <a:p>
            <a:fld id="{EF82F48D-E6AD-44F0-8F73-CBFED61901C2}" type="datetimeFigureOut">
              <a:rPr lang="fr-FR" smtClean="0"/>
              <a:t>02/07/2023</a:t>
            </a:fld>
            <a:endParaRPr lang="fr-FR"/>
          </a:p>
        </p:txBody>
      </p:sp>
      <p:sp>
        <p:nvSpPr>
          <p:cNvPr id="4" name="Espace réservé de l'image des diapositives 3"/>
          <p:cNvSpPr>
            <a:spLocks noGrp="1" noRot="1" noChangeAspect="1"/>
          </p:cNvSpPr>
          <p:nvPr>
            <p:ph type="sldImg" idx="2"/>
          </p:nvPr>
        </p:nvSpPr>
        <p:spPr>
          <a:xfrm>
            <a:off x="314325" y="4006850"/>
            <a:ext cx="19232563" cy="108188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985963" y="15425738"/>
            <a:ext cx="15889287" cy="12622212"/>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30448250"/>
            <a:ext cx="8605838" cy="160655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11250613" y="30448250"/>
            <a:ext cx="8605837" cy="1606550"/>
          </a:xfrm>
          <a:prstGeom prst="rect">
            <a:avLst/>
          </a:prstGeom>
        </p:spPr>
        <p:txBody>
          <a:bodyPr vert="horz" lIns="91440" tIns="45720" rIns="91440" bIns="45720" rtlCol="0" anchor="b"/>
          <a:lstStyle>
            <a:lvl1pPr algn="r">
              <a:defRPr sz="1200"/>
            </a:lvl1pPr>
          </a:lstStyle>
          <a:p>
            <a:fld id="{D4366B75-2550-4B71-BAC9-6C6BFBA2C212}" type="slidenum">
              <a:rPr lang="fr-FR" smtClean="0"/>
              <a:t>‹N°›</a:t>
            </a:fld>
            <a:endParaRPr lang="fr-FR"/>
          </a:p>
        </p:txBody>
      </p:sp>
    </p:spTree>
    <p:extLst>
      <p:ext uri="{BB962C8B-B14F-4D97-AF65-F5344CB8AC3E}">
        <p14:creationId xmlns:p14="http://schemas.microsoft.com/office/powerpoint/2010/main" val="781875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3A17593-5BB1-410C-A9A3-E9E87467C815}" type="slidenum">
              <a:rPr lang="fr-FR" smtClean="0"/>
              <a:t>2</a:t>
            </a:fld>
            <a:endParaRPr lang="fr-FR"/>
          </a:p>
        </p:txBody>
      </p:sp>
    </p:spTree>
    <p:extLst>
      <p:ext uri="{BB962C8B-B14F-4D97-AF65-F5344CB8AC3E}">
        <p14:creationId xmlns:p14="http://schemas.microsoft.com/office/powerpoint/2010/main" val="3192500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Les hommes étaient sur le devant de la scène et il y a même eu des hommes qui ont présenté des résultats de femmes comme étant les leurs ou ont passé sous silence les contributions des femmes avec qui ils avaient travaillé.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 Femmes &amp; Sciences, nous essayons de mettre en lumière des femmes scientifiques pour montrer qu’elles sont présentes, qu’elles ont travaillé et travaillent en recherche et que certaines ont fait des découvertes non négligeables. </a:t>
            </a:r>
          </a:p>
          <a:p>
            <a:endParaRPr lang="fr-FR" dirty="0"/>
          </a:p>
          <a:p>
            <a:r>
              <a:rPr lang="fr-FR" dirty="0"/>
              <a:t>Cela pour que les jeune filles puissent s’identifier à des femmes scientifiques et envisager de faire des études dans les sciences autres que la médecine.</a:t>
            </a:r>
          </a:p>
        </p:txBody>
      </p:sp>
      <p:sp>
        <p:nvSpPr>
          <p:cNvPr id="4" name="Espace réservé du numéro de diapositive 3"/>
          <p:cNvSpPr>
            <a:spLocks noGrp="1"/>
          </p:cNvSpPr>
          <p:nvPr>
            <p:ph type="sldNum" sz="quarter" idx="10"/>
          </p:nvPr>
        </p:nvSpPr>
        <p:spPr/>
        <p:txBody>
          <a:bodyPr/>
          <a:lstStyle/>
          <a:p>
            <a:fld id="{E0095862-F288-4B2B-A241-510E3DA443CE}" type="slidenum">
              <a:rPr lang="fr-FR" smtClean="0"/>
              <a:t>3</a:t>
            </a:fld>
            <a:endParaRPr lang="fr-FR"/>
          </a:p>
        </p:txBody>
      </p:sp>
    </p:spTree>
    <p:extLst>
      <p:ext uri="{BB962C8B-B14F-4D97-AF65-F5344CB8AC3E}">
        <p14:creationId xmlns:p14="http://schemas.microsoft.com/office/powerpoint/2010/main" val="413492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Nous avons abordé tous les domaines des sciences : biologie, chimie, écologie et terre, énergie, maths et informatique, physique et astronomie ainsi que sciences humaines et sociales.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Ces différents domaines sont repérés par un petit logo qui est sur la carte au-dessus de la photo de la scientifique. </a:t>
            </a:r>
          </a:p>
          <a:p>
            <a:endParaRPr lang="fr-FR" dirty="0"/>
          </a:p>
        </p:txBody>
      </p:sp>
      <p:sp>
        <p:nvSpPr>
          <p:cNvPr id="4" name="Espace réservé du numéro de diapositive 3"/>
          <p:cNvSpPr>
            <a:spLocks noGrp="1"/>
          </p:cNvSpPr>
          <p:nvPr>
            <p:ph type="sldNum" sz="quarter" idx="10"/>
          </p:nvPr>
        </p:nvSpPr>
        <p:spPr/>
        <p:txBody>
          <a:bodyPr/>
          <a:lstStyle/>
          <a:p>
            <a:fld id="{E0095862-F288-4B2B-A241-510E3DA443CE}" type="slidenum">
              <a:rPr lang="fr-FR" smtClean="0"/>
              <a:t>5</a:t>
            </a:fld>
            <a:endParaRPr lang="fr-FR"/>
          </a:p>
        </p:txBody>
      </p:sp>
    </p:spTree>
    <p:extLst>
      <p:ext uri="{BB962C8B-B14F-4D97-AF65-F5344CB8AC3E}">
        <p14:creationId xmlns:p14="http://schemas.microsoft.com/office/powerpoint/2010/main" val="2807830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jeu peut aussi être accompagné de différents accessoires.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plus simple est un tableau périodique illustré qui peut se télécharger en haute résolution sur elements.wlonk.com et qui présente avec des petits dessins l’utilisation la plus courante de l’élément.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Ce tableau peut être tiré en format A0 et faire un beau poster pour décorer la classe de science. Les commentaires sont en anglais sur le site, mais je les ai traduits et peux vous transmettre le tableau en français.</a:t>
            </a:r>
          </a:p>
          <a:p>
            <a:endParaRPr lang="fr-FR" dirty="0"/>
          </a:p>
        </p:txBody>
      </p:sp>
      <p:sp>
        <p:nvSpPr>
          <p:cNvPr id="4" name="Espace réservé du numéro de diapositive 3"/>
          <p:cNvSpPr>
            <a:spLocks noGrp="1"/>
          </p:cNvSpPr>
          <p:nvPr>
            <p:ph type="sldNum" sz="quarter" idx="10"/>
          </p:nvPr>
        </p:nvSpPr>
        <p:spPr/>
        <p:txBody>
          <a:bodyPr/>
          <a:lstStyle/>
          <a:p>
            <a:fld id="{E0095862-F288-4B2B-A241-510E3DA443CE}" type="slidenum">
              <a:rPr lang="fr-FR" smtClean="0"/>
              <a:t>6</a:t>
            </a:fld>
            <a:endParaRPr lang="fr-FR"/>
          </a:p>
        </p:txBody>
      </p:sp>
    </p:spTree>
    <p:extLst>
      <p:ext uri="{BB962C8B-B14F-4D97-AF65-F5344CB8AC3E}">
        <p14:creationId xmlns:p14="http://schemas.microsoft.com/office/powerpoint/2010/main" val="4212124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Si vous le tirez sur un double A0, les cases auront la taille des cartes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et vous pourrez jouer à une variante qui consiste à poser les cartes sur le tableau après avoir découvert qui est la femme scientifique et compris à quoi sert l’élément grâce au dessin.</a:t>
            </a:r>
          </a:p>
          <a:p>
            <a:endParaRPr lang="fr-FR" dirty="0"/>
          </a:p>
        </p:txBody>
      </p:sp>
      <p:sp>
        <p:nvSpPr>
          <p:cNvPr id="4" name="Espace réservé du numéro de diapositive 3"/>
          <p:cNvSpPr>
            <a:spLocks noGrp="1"/>
          </p:cNvSpPr>
          <p:nvPr>
            <p:ph type="sldNum" sz="quarter" idx="10"/>
          </p:nvPr>
        </p:nvSpPr>
        <p:spPr/>
        <p:txBody>
          <a:bodyPr/>
          <a:lstStyle/>
          <a:p>
            <a:fld id="{E0095862-F288-4B2B-A241-510E3DA443CE}" type="slidenum">
              <a:rPr lang="fr-FR" smtClean="0"/>
              <a:t>7</a:t>
            </a:fld>
            <a:endParaRPr lang="fr-FR"/>
          </a:p>
        </p:txBody>
      </p:sp>
    </p:spTree>
    <p:extLst>
      <p:ext uri="{BB962C8B-B14F-4D97-AF65-F5344CB8AC3E}">
        <p14:creationId xmlns:p14="http://schemas.microsoft.com/office/powerpoint/2010/main" val="3108605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 atelier a été présenté à la fête de la science depuis 2019, ainsi que dans</a:t>
            </a:r>
            <a:r>
              <a:rPr lang="fr-FR" baseline="0" dirty="0"/>
              <a:t> des collèges à </a:t>
            </a:r>
            <a:r>
              <a:rPr lang="fr-FR" baseline="0" dirty="0" err="1"/>
              <a:t>Cronenbourg</a:t>
            </a:r>
            <a:r>
              <a:rPr lang="fr-FR" baseline="0" dirty="0"/>
              <a:t> et Schiltigheim.</a:t>
            </a:r>
          </a:p>
          <a:p>
            <a:endParaRPr lang="fr-FR" baseline="0" dirty="0"/>
          </a:p>
          <a:p>
            <a:r>
              <a:rPr lang="fr-FR" baseline="0" dirty="0"/>
              <a:t>Il est apprécié par la plupart des élèves.</a:t>
            </a:r>
            <a:endParaRPr lang="fr-FR" dirty="0"/>
          </a:p>
        </p:txBody>
      </p:sp>
      <p:sp>
        <p:nvSpPr>
          <p:cNvPr id="4" name="Espace réservé du numéro de diapositive 3"/>
          <p:cNvSpPr>
            <a:spLocks noGrp="1"/>
          </p:cNvSpPr>
          <p:nvPr>
            <p:ph type="sldNum" sz="quarter" idx="10"/>
          </p:nvPr>
        </p:nvSpPr>
        <p:spPr/>
        <p:txBody>
          <a:bodyPr/>
          <a:lstStyle/>
          <a:p>
            <a:fld id="{E0095862-F288-4B2B-A241-510E3DA443CE}" type="slidenum">
              <a:rPr lang="fr-FR" smtClean="0"/>
              <a:t>11</a:t>
            </a:fld>
            <a:endParaRPr lang="fr-FR"/>
          </a:p>
        </p:txBody>
      </p:sp>
    </p:spTree>
    <p:extLst>
      <p:ext uri="{BB962C8B-B14F-4D97-AF65-F5344CB8AC3E}">
        <p14:creationId xmlns:p14="http://schemas.microsoft.com/office/powerpoint/2010/main" val="2520469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Si vous le tirez sur un double A0, les cases auront la taille des cartes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et vous pourrez jouer à une variante qui consiste à poser les cartes sur le tableau après avoir découvert qui est la femme scientifique et compris à quoi sert l’élément grâce au dessin.</a:t>
            </a:r>
          </a:p>
          <a:p>
            <a:endParaRPr lang="fr-FR" dirty="0"/>
          </a:p>
        </p:txBody>
      </p:sp>
      <p:sp>
        <p:nvSpPr>
          <p:cNvPr id="4" name="Espace réservé du numéro de diapositive 3"/>
          <p:cNvSpPr>
            <a:spLocks noGrp="1"/>
          </p:cNvSpPr>
          <p:nvPr>
            <p:ph type="sldNum" sz="quarter" idx="10"/>
          </p:nvPr>
        </p:nvSpPr>
        <p:spPr/>
        <p:txBody>
          <a:bodyPr/>
          <a:lstStyle/>
          <a:p>
            <a:fld id="{E0095862-F288-4B2B-A241-510E3DA443CE}" type="slidenum">
              <a:rPr lang="fr-FR" smtClean="0"/>
              <a:t>14</a:t>
            </a:fld>
            <a:endParaRPr lang="fr-FR"/>
          </a:p>
        </p:txBody>
      </p:sp>
    </p:spTree>
    <p:extLst>
      <p:ext uri="{BB962C8B-B14F-4D97-AF65-F5344CB8AC3E}">
        <p14:creationId xmlns:p14="http://schemas.microsoft.com/office/powerpoint/2010/main" val="4074927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06A074BD-E56B-4741-A646-B8277EADBFF5}" type="datetimeFigureOut">
              <a:rPr lang="fr-FR" smtClean="0"/>
              <a:t>02/07/2023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08FBC25-4C63-4EC6-8BA8-0266C4D8642C}" type="slidenum">
              <a:rPr lang="fr-FR" smtClean="0"/>
              <a:t>‹N°›</a:t>
            </a:fld>
            <a:endParaRPr lang="fr-FR"/>
          </a:p>
        </p:txBody>
      </p:sp>
    </p:spTree>
    <p:extLst>
      <p:ext uri="{BB962C8B-B14F-4D97-AF65-F5344CB8AC3E}">
        <p14:creationId xmlns:p14="http://schemas.microsoft.com/office/powerpoint/2010/main" val="169517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6A074BD-E56B-4741-A646-B8277EADBFF5}" type="datetimeFigureOut">
              <a:rPr lang="fr-FR" smtClean="0"/>
              <a:t>02/07/2023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08FBC25-4C63-4EC6-8BA8-0266C4D8642C}" type="slidenum">
              <a:rPr lang="fr-FR" smtClean="0"/>
              <a:t>‹N°›</a:t>
            </a:fld>
            <a:endParaRPr lang="fr-FR"/>
          </a:p>
        </p:txBody>
      </p:sp>
    </p:spTree>
    <p:extLst>
      <p:ext uri="{BB962C8B-B14F-4D97-AF65-F5344CB8AC3E}">
        <p14:creationId xmlns:p14="http://schemas.microsoft.com/office/powerpoint/2010/main" val="166946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6A074BD-E56B-4741-A646-B8277EADBFF5}" type="datetimeFigureOut">
              <a:rPr lang="fr-FR" smtClean="0"/>
              <a:t>02/07/2023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08FBC25-4C63-4EC6-8BA8-0266C4D8642C}" type="slidenum">
              <a:rPr lang="fr-FR" smtClean="0"/>
              <a:t>‹N°›</a:t>
            </a:fld>
            <a:endParaRPr lang="fr-FR"/>
          </a:p>
        </p:txBody>
      </p:sp>
    </p:spTree>
    <p:extLst>
      <p:ext uri="{BB962C8B-B14F-4D97-AF65-F5344CB8AC3E}">
        <p14:creationId xmlns:p14="http://schemas.microsoft.com/office/powerpoint/2010/main" val="817892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6A074BD-E56B-4741-A646-B8277EADBFF5}" type="datetimeFigureOut">
              <a:rPr lang="fr-FR" smtClean="0"/>
              <a:t>02/07/2023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08FBC25-4C63-4EC6-8BA8-0266C4D8642C}" type="slidenum">
              <a:rPr lang="fr-FR" smtClean="0"/>
              <a:t>‹N°›</a:t>
            </a:fld>
            <a:endParaRPr lang="fr-FR"/>
          </a:p>
        </p:txBody>
      </p:sp>
    </p:spTree>
    <p:extLst>
      <p:ext uri="{BB962C8B-B14F-4D97-AF65-F5344CB8AC3E}">
        <p14:creationId xmlns:p14="http://schemas.microsoft.com/office/powerpoint/2010/main" val="1613896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06A074BD-E56B-4741-A646-B8277EADBFF5}" type="datetimeFigureOut">
              <a:rPr lang="fr-FR" smtClean="0"/>
              <a:t>02/07/2023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08FBC25-4C63-4EC6-8BA8-0266C4D8642C}" type="slidenum">
              <a:rPr lang="fr-FR" smtClean="0"/>
              <a:t>‹N°›</a:t>
            </a:fld>
            <a:endParaRPr lang="fr-FR"/>
          </a:p>
        </p:txBody>
      </p:sp>
    </p:spTree>
    <p:extLst>
      <p:ext uri="{BB962C8B-B14F-4D97-AF65-F5344CB8AC3E}">
        <p14:creationId xmlns:p14="http://schemas.microsoft.com/office/powerpoint/2010/main" val="4167907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6A074BD-E56B-4741-A646-B8277EADBFF5}" type="datetimeFigureOut">
              <a:rPr lang="fr-FR" smtClean="0"/>
              <a:t>02/07/2023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08FBC25-4C63-4EC6-8BA8-0266C4D8642C}" type="slidenum">
              <a:rPr lang="fr-FR" smtClean="0"/>
              <a:t>‹N°›</a:t>
            </a:fld>
            <a:endParaRPr lang="fr-FR"/>
          </a:p>
        </p:txBody>
      </p:sp>
    </p:spTree>
    <p:extLst>
      <p:ext uri="{BB962C8B-B14F-4D97-AF65-F5344CB8AC3E}">
        <p14:creationId xmlns:p14="http://schemas.microsoft.com/office/powerpoint/2010/main" val="920058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6A074BD-E56B-4741-A646-B8277EADBFF5}" type="datetimeFigureOut">
              <a:rPr lang="fr-FR" smtClean="0"/>
              <a:t>02/07/2023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08FBC25-4C63-4EC6-8BA8-0266C4D8642C}" type="slidenum">
              <a:rPr lang="fr-FR" smtClean="0"/>
              <a:t>‹N°›</a:t>
            </a:fld>
            <a:endParaRPr lang="fr-FR"/>
          </a:p>
        </p:txBody>
      </p:sp>
    </p:spTree>
    <p:extLst>
      <p:ext uri="{BB962C8B-B14F-4D97-AF65-F5344CB8AC3E}">
        <p14:creationId xmlns:p14="http://schemas.microsoft.com/office/powerpoint/2010/main" val="3532786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6A074BD-E56B-4741-A646-B8277EADBFF5}" type="datetimeFigureOut">
              <a:rPr lang="fr-FR" smtClean="0"/>
              <a:t>02/07/2023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08FBC25-4C63-4EC6-8BA8-0266C4D8642C}" type="slidenum">
              <a:rPr lang="fr-FR" smtClean="0"/>
              <a:t>‹N°›</a:t>
            </a:fld>
            <a:endParaRPr lang="fr-FR"/>
          </a:p>
        </p:txBody>
      </p:sp>
    </p:spTree>
    <p:extLst>
      <p:ext uri="{BB962C8B-B14F-4D97-AF65-F5344CB8AC3E}">
        <p14:creationId xmlns:p14="http://schemas.microsoft.com/office/powerpoint/2010/main" val="2348584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6A074BD-E56B-4741-A646-B8277EADBFF5}" type="datetimeFigureOut">
              <a:rPr lang="fr-FR" smtClean="0"/>
              <a:t>02/07/2023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08FBC25-4C63-4EC6-8BA8-0266C4D8642C}" type="slidenum">
              <a:rPr lang="fr-FR" smtClean="0"/>
              <a:t>‹N°›</a:t>
            </a:fld>
            <a:endParaRPr lang="fr-FR"/>
          </a:p>
        </p:txBody>
      </p:sp>
    </p:spTree>
    <p:extLst>
      <p:ext uri="{BB962C8B-B14F-4D97-AF65-F5344CB8AC3E}">
        <p14:creationId xmlns:p14="http://schemas.microsoft.com/office/powerpoint/2010/main" val="2467283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6A074BD-E56B-4741-A646-B8277EADBFF5}" type="datetimeFigureOut">
              <a:rPr lang="fr-FR" smtClean="0"/>
              <a:t>02/07/2023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08FBC25-4C63-4EC6-8BA8-0266C4D8642C}" type="slidenum">
              <a:rPr lang="fr-FR" smtClean="0"/>
              <a:t>‹N°›</a:t>
            </a:fld>
            <a:endParaRPr lang="fr-FR"/>
          </a:p>
        </p:txBody>
      </p:sp>
    </p:spTree>
    <p:extLst>
      <p:ext uri="{BB962C8B-B14F-4D97-AF65-F5344CB8AC3E}">
        <p14:creationId xmlns:p14="http://schemas.microsoft.com/office/powerpoint/2010/main" val="2666736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6A074BD-E56B-4741-A646-B8277EADBFF5}" type="datetimeFigureOut">
              <a:rPr lang="fr-FR" smtClean="0"/>
              <a:t>02/07/2023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08FBC25-4C63-4EC6-8BA8-0266C4D8642C}" type="slidenum">
              <a:rPr lang="fr-FR" smtClean="0"/>
              <a:t>‹N°›</a:t>
            </a:fld>
            <a:endParaRPr lang="fr-FR"/>
          </a:p>
        </p:txBody>
      </p:sp>
    </p:spTree>
    <p:extLst>
      <p:ext uri="{BB962C8B-B14F-4D97-AF65-F5344CB8AC3E}">
        <p14:creationId xmlns:p14="http://schemas.microsoft.com/office/powerpoint/2010/main" val="2135742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074BD-E56B-4741-A646-B8277EADBFF5}" type="datetimeFigureOut">
              <a:rPr lang="fr-FR" smtClean="0"/>
              <a:t>02/07/2023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FBC25-4C63-4EC6-8BA8-0266C4D8642C}" type="slidenum">
              <a:rPr lang="fr-FR" smtClean="0"/>
              <a:t>‹N°›</a:t>
            </a:fld>
            <a:endParaRPr lang="fr-FR"/>
          </a:p>
        </p:txBody>
      </p:sp>
    </p:spTree>
    <p:extLst>
      <p:ext uri="{BB962C8B-B14F-4D97-AF65-F5344CB8AC3E}">
        <p14:creationId xmlns:p14="http://schemas.microsoft.com/office/powerpoint/2010/main" val="2640618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ipcms-cloud.u-strasbg.fr/owncloud/s/XFGd6cb0OKhZQr6"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mailto:vero@unistra.fr"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femmesetsciences.fr/mendeleieva-en-ligne" TargetMode="External"/><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hyperlink" Target="https://ikigai.games/mendeleieva/"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femmesetsciences.fr/mendeleieva" TargetMode="Externa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femmesetsciences.fr/mendeleieva-en-ligne" TargetMode="External"/><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notesSlide" Target="../notesSlides/notesSlide2.xml"/><Relationship Id="rId16"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23.png"/><Relationship Id="rId4" Type="http://schemas.openxmlformats.org/officeDocument/2006/relationships/image" Target="../media/image22.emf"/></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31" y="1"/>
            <a:ext cx="12191569" cy="6859706"/>
          </a:xfrm>
          <a:prstGeom prst="rect">
            <a:avLst/>
          </a:prstGeom>
        </p:spPr>
      </p:pic>
      <p:pic>
        <p:nvPicPr>
          <p:cNvPr id="2" name="Image 1"/>
          <p:cNvPicPr>
            <a:picLocks noChangeAspect="1"/>
          </p:cNvPicPr>
          <p:nvPr/>
        </p:nvPicPr>
        <p:blipFill rotWithShape="1">
          <a:blip r:embed="rId3"/>
          <a:srcRect t="28" b="5129"/>
          <a:stretch/>
        </p:blipFill>
        <p:spPr>
          <a:xfrm>
            <a:off x="3186129" y="5095876"/>
            <a:ext cx="5820171" cy="1434552"/>
          </a:xfrm>
          <a:prstGeom prst="rect">
            <a:avLst/>
          </a:prstGeom>
          <a:ln w="57150">
            <a:solidFill>
              <a:srgbClr val="536DA0"/>
            </a:solidFill>
          </a:ln>
        </p:spPr>
      </p:pic>
      <p:sp>
        <p:nvSpPr>
          <p:cNvPr id="4" name="Rectangle 3">
            <a:extLst>
              <a:ext uri="{FF2B5EF4-FFF2-40B4-BE49-F238E27FC236}">
                <a16:creationId xmlns:a16="http://schemas.microsoft.com/office/drawing/2014/main" id="{1653B821-9C38-44B5-9350-9B8BF635655F}"/>
              </a:ext>
            </a:extLst>
          </p:cNvPr>
          <p:cNvSpPr/>
          <p:nvPr/>
        </p:nvSpPr>
        <p:spPr>
          <a:xfrm>
            <a:off x="2724150" y="5095876"/>
            <a:ext cx="6743700" cy="10858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5647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r="3201"/>
          <a:stretch/>
        </p:blipFill>
        <p:spPr>
          <a:xfrm rot="16200000">
            <a:off x="896373" y="1002155"/>
            <a:ext cx="3679161" cy="506775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809" y="5753463"/>
            <a:ext cx="2380509" cy="724928"/>
          </a:xfrm>
          <a:prstGeom prst="rect">
            <a:avLst/>
          </a:prstGeom>
        </p:spPr>
      </p:pic>
      <p:sp>
        <p:nvSpPr>
          <p:cNvPr id="2" name="ZoneTexte 1"/>
          <p:cNvSpPr txBox="1"/>
          <p:nvPr/>
        </p:nvSpPr>
        <p:spPr>
          <a:xfrm>
            <a:off x="133489" y="1146480"/>
            <a:ext cx="3885058" cy="307777"/>
          </a:xfrm>
          <a:prstGeom prst="rect">
            <a:avLst/>
          </a:prstGeom>
          <a:noFill/>
        </p:spPr>
        <p:txBody>
          <a:bodyPr wrap="square" rtlCol="0">
            <a:spAutoFit/>
          </a:bodyPr>
          <a:lstStyle/>
          <a:p>
            <a:r>
              <a:rPr lang="fr-FR" sz="1400" dirty="0"/>
              <a:t>À Toulouse, Tiroirs en carton</a:t>
            </a:r>
          </a:p>
        </p:txBody>
      </p:sp>
      <p:sp>
        <p:nvSpPr>
          <p:cNvPr id="6" name="ZoneTexte 5"/>
          <p:cNvSpPr txBox="1"/>
          <p:nvPr/>
        </p:nvSpPr>
        <p:spPr>
          <a:xfrm>
            <a:off x="133489" y="379609"/>
            <a:ext cx="6708311" cy="646331"/>
          </a:xfrm>
          <a:prstGeom prst="rect">
            <a:avLst/>
          </a:prstGeom>
          <a:noFill/>
        </p:spPr>
        <p:txBody>
          <a:bodyPr wrap="none" rtlCol="0">
            <a:spAutoFit/>
          </a:bodyPr>
          <a:lstStyle/>
          <a:p>
            <a:r>
              <a:rPr lang="fr-FR" sz="3600" dirty="0">
                <a:solidFill>
                  <a:srgbClr val="FF0000"/>
                </a:solidFill>
              </a:rPr>
              <a:t>Jouer avec une collection d’objets</a:t>
            </a:r>
          </a:p>
        </p:txBody>
      </p:sp>
      <p:sp>
        <p:nvSpPr>
          <p:cNvPr id="7" name="Rectangle 6">
            <a:extLst>
              <a:ext uri="{FF2B5EF4-FFF2-40B4-BE49-F238E27FC236}">
                <a16:creationId xmlns:a16="http://schemas.microsoft.com/office/drawing/2014/main" id="{EC677839-C753-4C0D-8239-FC9E3F5EBEF4}"/>
              </a:ext>
            </a:extLst>
          </p:cNvPr>
          <p:cNvSpPr/>
          <p:nvPr/>
        </p:nvSpPr>
        <p:spPr>
          <a:xfrm>
            <a:off x="5868311" y="3135849"/>
            <a:ext cx="6323689" cy="523220"/>
          </a:xfrm>
          <a:prstGeom prst="rect">
            <a:avLst/>
          </a:prstGeom>
        </p:spPr>
        <p:txBody>
          <a:bodyPr wrap="square">
            <a:spAutoFit/>
          </a:bodyPr>
          <a:lstStyle/>
          <a:p>
            <a:r>
              <a:rPr lang="fr-FR" sz="1400" dirty="0"/>
              <a:t>À Marseille (puis Reims et Nancy), tiroirs en plastique version réduite, facilement transportable, 36 premiers éléments</a:t>
            </a:r>
          </a:p>
        </p:txBody>
      </p:sp>
      <p:pic>
        <p:nvPicPr>
          <p:cNvPr id="13" name="Image 12">
            <a:extLst>
              <a:ext uri="{FF2B5EF4-FFF2-40B4-BE49-F238E27FC236}">
                <a16:creationId xmlns:a16="http://schemas.microsoft.com/office/drawing/2014/main" id="{9E324738-E2EE-49A3-89E0-2995013ED1D8}"/>
              </a:ext>
            </a:extLst>
          </p:cNvPr>
          <p:cNvPicPr>
            <a:picLocks noChangeAspect="1"/>
          </p:cNvPicPr>
          <p:nvPr/>
        </p:nvPicPr>
        <p:blipFill rotWithShape="1">
          <a:blip r:embed="rId4">
            <a:extLst>
              <a:ext uri="{28A0092B-C50C-407E-A947-70E740481C1C}">
                <a14:useLocalDpi xmlns:a14="http://schemas.microsoft.com/office/drawing/2010/main" val="0"/>
              </a:ext>
            </a:extLst>
          </a:blip>
          <a:srcRect l="62358" t="34252" r="10251" b="43437"/>
          <a:stretch/>
        </p:blipFill>
        <p:spPr>
          <a:xfrm>
            <a:off x="6264427" y="4062196"/>
            <a:ext cx="4181154" cy="2554246"/>
          </a:xfrm>
          <a:prstGeom prst="rect">
            <a:avLst/>
          </a:prstGeom>
        </p:spPr>
      </p:pic>
      <p:sp>
        <p:nvSpPr>
          <p:cNvPr id="14" name="ZoneTexte 13">
            <a:extLst>
              <a:ext uri="{FF2B5EF4-FFF2-40B4-BE49-F238E27FC236}">
                <a16:creationId xmlns:a16="http://schemas.microsoft.com/office/drawing/2014/main" id="{829DCE6B-C842-4545-8578-118E5CBCD1EC}"/>
              </a:ext>
            </a:extLst>
          </p:cNvPr>
          <p:cNvSpPr txBox="1"/>
          <p:nvPr/>
        </p:nvSpPr>
        <p:spPr>
          <a:xfrm>
            <a:off x="10645889" y="3924145"/>
            <a:ext cx="1373658" cy="1338828"/>
          </a:xfrm>
          <a:prstGeom prst="rect">
            <a:avLst/>
          </a:prstGeom>
          <a:noFill/>
        </p:spPr>
        <p:txBody>
          <a:bodyPr wrap="square" rtlCol="0">
            <a:spAutoFit/>
          </a:bodyPr>
          <a:lstStyle/>
          <a:p>
            <a:r>
              <a:rPr lang="fr-FR" sz="1350" dirty="0"/>
              <a:t>À Cherbourg,</a:t>
            </a:r>
          </a:p>
          <a:p>
            <a:r>
              <a:rPr lang="fr-FR" sz="1350" dirty="0"/>
              <a:t>tiroirs en </a:t>
            </a:r>
          </a:p>
          <a:p>
            <a:r>
              <a:rPr lang="fr-FR" sz="1350" dirty="0"/>
              <a:t>plastique</a:t>
            </a:r>
          </a:p>
          <a:p>
            <a:r>
              <a:rPr lang="fr-FR" sz="1350" dirty="0"/>
              <a:t>obtenus avec une imprimante 3D (WIN)</a:t>
            </a:r>
          </a:p>
        </p:txBody>
      </p:sp>
      <p:pic>
        <p:nvPicPr>
          <p:cNvPr id="15" name="Image 14">
            <a:extLst>
              <a:ext uri="{FF2B5EF4-FFF2-40B4-BE49-F238E27FC236}">
                <a16:creationId xmlns:a16="http://schemas.microsoft.com/office/drawing/2014/main" id="{CF233713-FC78-458B-8AEF-256442ACD1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257" r="241" b="32632"/>
          <a:stretch/>
        </p:blipFill>
        <p:spPr>
          <a:xfrm>
            <a:off x="6443864" y="1251282"/>
            <a:ext cx="5450446" cy="1807536"/>
          </a:xfrm>
          <a:prstGeom prst="rect">
            <a:avLst/>
          </a:prstGeom>
        </p:spPr>
      </p:pic>
    </p:spTree>
    <p:extLst>
      <p:ext uri="{BB962C8B-B14F-4D97-AF65-F5344CB8AC3E}">
        <p14:creationId xmlns:p14="http://schemas.microsoft.com/office/powerpoint/2010/main" val="1152808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263" y="1621631"/>
            <a:ext cx="8760028" cy="4927516"/>
          </a:xfrm>
          <a:prstGeom prst="rect">
            <a:avLst/>
          </a:prstGeom>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3950" y="291767"/>
            <a:ext cx="4735178" cy="6313570"/>
          </a:xfrm>
          <a:prstGeom prst="rect">
            <a:avLst/>
          </a:prstGeom>
        </p:spPr>
      </p:pic>
      <p:sp>
        <p:nvSpPr>
          <p:cNvPr id="4" name="ZoneTexte 3"/>
          <p:cNvSpPr txBox="1"/>
          <p:nvPr/>
        </p:nvSpPr>
        <p:spPr>
          <a:xfrm>
            <a:off x="2456480" y="778194"/>
            <a:ext cx="3793331" cy="636328"/>
          </a:xfrm>
          <a:prstGeom prst="rect">
            <a:avLst/>
          </a:prstGeom>
          <a:noFill/>
        </p:spPr>
        <p:txBody>
          <a:bodyPr wrap="square" rtlCol="0">
            <a:spAutoFit/>
          </a:bodyPr>
          <a:lstStyle/>
          <a:p>
            <a:pPr algn="ctr"/>
            <a:r>
              <a:rPr lang="fr-FR" sz="3535" i="1" dirty="0">
                <a:solidFill>
                  <a:srgbClr val="5B9BD5"/>
                </a:solidFill>
                <a:latin typeface="Script MT Bold" panose="03040602040607080904" pitchFamily="66" charset="0"/>
                <a:ea typeface="Cambria" panose="02040503050406030204" pitchFamily="18" charset="0"/>
              </a:rPr>
              <a:t>Fêtes de la Science</a:t>
            </a:r>
          </a:p>
        </p:txBody>
      </p:sp>
      <p:pic>
        <p:nvPicPr>
          <p:cNvPr id="8" name="Image 7"/>
          <p:cNvPicPr>
            <a:picLocks noChangeAspect="1"/>
          </p:cNvPicPr>
          <p:nvPr/>
        </p:nvPicPr>
        <p:blipFill rotWithShape="1">
          <a:blip r:embed="rId5"/>
          <a:srcRect b="80696"/>
          <a:stretch/>
        </p:blipFill>
        <p:spPr>
          <a:xfrm>
            <a:off x="92242" y="291767"/>
            <a:ext cx="2364238" cy="279319"/>
          </a:xfrm>
          <a:prstGeom prst="rect">
            <a:avLst/>
          </a:prstGeom>
        </p:spPr>
      </p:pic>
    </p:spTree>
    <p:extLst>
      <p:ext uri="{BB962C8B-B14F-4D97-AF65-F5344CB8AC3E}">
        <p14:creationId xmlns:p14="http://schemas.microsoft.com/office/powerpoint/2010/main" val="232942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1803947-E9A1-44A5-9DFE-DF0D3C866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08" y="1114910"/>
            <a:ext cx="6321167" cy="4214111"/>
          </a:xfrm>
          <a:prstGeom prst="rect">
            <a:avLst/>
          </a:prstGeom>
        </p:spPr>
      </p:pic>
      <p:pic>
        <p:nvPicPr>
          <p:cNvPr id="7" name="Image 6">
            <a:extLst>
              <a:ext uri="{FF2B5EF4-FFF2-40B4-BE49-F238E27FC236}">
                <a16:creationId xmlns:a16="http://schemas.microsoft.com/office/drawing/2014/main" id="{52924FC6-C6EC-4E6C-879C-0D1A76CFE3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898"/>
          <a:stretch/>
        </p:blipFill>
        <p:spPr>
          <a:xfrm>
            <a:off x="5964447" y="3429000"/>
            <a:ext cx="5991045" cy="3239218"/>
          </a:xfrm>
          <a:prstGeom prst="rect">
            <a:avLst/>
          </a:prstGeom>
        </p:spPr>
      </p:pic>
      <p:sp>
        <p:nvSpPr>
          <p:cNvPr id="8" name="ZoneTexte 7">
            <a:extLst>
              <a:ext uri="{FF2B5EF4-FFF2-40B4-BE49-F238E27FC236}">
                <a16:creationId xmlns:a16="http://schemas.microsoft.com/office/drawing/2014/main" id="{48DEE1CD-6F3E-41BD-8ACE-CAEE8030E516}"/>
              </a:ext>
            </a:extLst>
          </p:cNvPr>
          <p:cNvSpPr txBox="1"/>
          <p:nvPr/>
        </p:nvSpPr>
        <p:spPr>
          <a:xfrm>
            <a:off x="236508" y="189782"/>
            <a:ext cx="5411803" cy="646331"/>
          </a:xfrm>
          <a:prstGeom prst="rect">
            <a:avLst/>
          </a:prstGeom>
          <a:noFill/>
        </p:spPr>
        <p:txBody>
          <a:bodyPr wrap="none" rtlCol="0">
            <a:spAutoFit/>
          </a:bodyPr>
          <a:lstStyle/>
          <a:p>
            <a:r>
              <a:rPr lang="fr-FR" dirty="0"/>
              <a:t>Animation dans un collège : 1</a:t>
            </a:r>
            <a:r>
              <a:rPr lang="fr-FR" baseline="30000" dirty="0"/>
              <a:t>ère</a:t>
            </a:r>
            <a:r>
              <a:rPr lang="fr-FR" dirty="0"/>
              <a:t> partie autour de tables </a:t>
            </a:r>
          </a:p>
          <a:p>
            <a:r>
              <a:rPr lang="fr-FR" dirty="0"/>
              <a:t>(1 animatrice/</a:t>
            </a:r>
            <a:r>
              <a:rPr lang="fr-FR" dirty="0" err="1"/>
              <a:t>eur</a:t>
            </a:r>
            <a:r>
              <a:rPr lang="fr-FR" dirty="0"/>
              <a:t> par groupe) dans une grande salle</a:t>
            </a:r>
          </a:p>
        </p:txBody>
      </p:sp>
      <p:sp>
        <p:nvSpPr>
          <p:cNvPr id="9" name="Rectangle 8">
            <a:extLst>
              <a:ext uri="{FF2B5EF4-FFF2-40B4-BE49-F238E27FC236}">
                <a16:creationId xmlns:a16="http://schemas.microsoft.com/office/drawing/2014/main" id="{D9FB6CA3-6D9F-4DF1-A657-88A5F66427EA}"/>
              </a:ext>
            </a:extLst>
          </p:cNvPr>
          <p:cNvSpPr/>
          <p:nvPr/>
        </p:nvSpPr>
        <p:spPr>
          <a:xfrm>
            <a:off x="6650242" y="3037105"/>
            <a:ext cx="5443991" cy="369332"/>
          </a:xfrm>
          <a:prstGeom prst="rect">
            <a:avLst/>
          </a:prstGeom>
        </p:spPr>
        <p:txBody>
          <a:bodyPr wrap="none">
            <a:spAutoFit/>
          </a:bodyPr>
          <a:lstStyle/>
          <a:p>
            <a:r>
              <a:rPr lang="fr-FR" dirty="0"/>
              <a:t>2</a:t>
            </a:r>
            <a:r>
              <a:rPr lang="fr-FR" baseline="30000" dirty="0"/>
              <a:t>e</a:t>
            </a:r>
            <a:r>
              <a:rPr lang="fr-FR" dirty="0"/>
              <a:t> partie devant le poster A0 (aussi en A3 sur les tables)</a:t>
            </a:r>
          </a:p>
        </p:txBody>
      </p:sp>
      <p:sp>
        <p:nvSpPr>
          <p:cNvPr id="10" name="ZoneTexte 9">
            <a:extLst>
              <a:ext uri="{FF2B5EF4-FFF2-40B4-BE49-F238E27FC236}">
                <a16:creationId xmlns:a16="http://schemas.microsoft.com/office/drawing/2014/main" id="{E58EC118-0E26-4E05-A926-71E0D0A0EED4}"/>
              </a:ext>
            </a:extLst>
          </p:cNvPr>
          <p:cNvSpPr txBox="1"/>
          <p:nvPr/>
        </p:nvSpPr>
        <p:spPr>
          <a:xfrm>
            <a:off x="319177" y="5934670"/>
            <a:ext cx="3539391" cy="923330"/>
          </a:xfrm>
          <a:prstGeom prst="rect">
            <a:avLst/>
          </a:prstGeom>
          <a:noFill/>
        </p:spPr>
        <p:txBody>
          <a:bodyPr wrap="square" rtlCol="0">
            <a:spAutoFit/>
          </a:bodyPr>
          <a:lstStyle/>
          <a:p>
            <a:r>
              <a:rPr lang="fr-FR" dirty="0"/>
              <a:t>Les profs sont présents pour gérer les élèves perturbateurs… pourraient aussi animer si formés…</a:t>
            </a:r>
          </a:p>
        </p:txBody>
      </p:sp>
      <p:sp>
        <p:nvSpPr>
          <p:cNvPr id="11" name="ZoneTexte 10">
            <a:extLst>
              <a:ext uri="{FF2B5EF4-FFF2-40B4-BE49-F238E27FC236}">
                <a16:creationId xmlns:a16="http://schemas.microsoft.com/office/drawing/2014/main" id="{2D1050C3-570D-4229-B9B5-E6B1A6E863E4}"/>
              </a:ext>
            </a:extLst>
          </p:cNvPr>
          <p:cNvSpPr txBox="1"/>
          <p:nvPr/>
        </p:nvSpPr>
        <p:spPr>
          <a:xfrm>
            <a:off x="236508" y="5536250"/>
            <a:ext cx="4727276" cy="369332"/>
          </a:xfrm>
          <a:prstGeom prst="rect">
            <a:avLst/>
          </a:prstGeom>
          <a:noFill/>
        </p:spPr>
        <p:txBody>
          <a:bodyPr wrap="square" rtlCol="0">
            <a:spAutoFit/>
          </a:bodyPr>
          <a:lstStyle/>
          <a:p>
            <a:r>
              <a:rPr lang="fr-FR" dirty="0"/>
              <a:t>Animation au collège de </a:t>
            </a:r>
            <a:r>
              <a:rPr lang="fr-FR" dirty="0" err="1"/>
              <a:t>Cronenbourg</a:t>
            </a:r>
            <a:r>
              <a:rPr lang="fr-FR" dirty="0"/>
              <a:t> (REP+)</a:t>
            </a:r>
          </a:p>
        </p:txBody>
      </p:sp>
      <p:pic>
        <p:nvPicPr>
          <p:cNvPr id="13" name="Image 12">
            <a:extLst>
              <a:ext uri="{FF2B5EF4-FFF2-40B4-BE49-F238E27FC236}">
                <a16:creationId xmlns:a16="http://schemas.microsoft.com/office/drawing/2014/main" id="{B0D257F7-AEBE-4FE2-B895-3CF7076086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4927" y="189782"/>
            <a:ext cx="3749615" cy="2812211"/>
          </a:xfrm>
          <a:prstGeom prst="rect">
            <a:avLst/>
          </a:prstGeom>
        </p:spPr>
      </p:pic>
    </p:spTree>
    <p:extLst>
      <p:ext uri="{BB962C8B-B14F-4D97-AF65-F5344CB8AC3E}">
        <p14:creationId xmlns:p14="http://schemas.microsoft.com/office/powerpoint/2010/main" val="296231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CD58ECC-B320-47BA-AF8D-434FCED068B5}"/>
              </a:ext>
            </a:extLst>
          </p:cNvPr>
          <p:cNvPicPr>
            <a:picLocks noChangeAspect="1"/>
          </p:cNvPicPr>
          <p:nvPr/>
        </p:nvPicPr>
        <p:blipFill>
          <a:blip r:embed="rId2"/>
          <a:stretch>
            <a:fillRect/>
          </a:stretch>
        </p:blipFill>
        <p:spPr>
          <a:xfrm>
            <a:off x="227088" y="-222131"/>
            <a:ext cx="5164061" cy="7237469"/>
          </a:xfrm>
          <a:prstGeom prst="rect">
            <a:avLst/>
          </a:prstGeom>
        </p:spPr>
      </p:pic>
      <p:pic>
        <p:nvPicPr>
          <p:cNvPr id="3" name="Image 2">
            <a:extLst>
              <a:ext uri="{FF2B5EF4-FFF2-40B4-BE49-F238E27FC236}">
                <a16:creationId xmlns:a16="http://schemas.microsoft.com/office/drawing/2014/main" id="{93C510DC-B89E-4183-9E6F-2E0964050BB8}"/>
              </a:ext>
            </a:extLst>
          </p:cNvPr>
          <p:cNvPicPr>
            <a:picLocks noChangeAspect="1"/>
          </p:cNvPicPr>
          <p:nvPr/>
        </p:nvPicPr>
        <p:blipFill>
          <a:blip r:embed="rId3"/>
          <a:stretch>
            <a:fillRect/>
          </a:stretch>
        </p:blipFill>
        <p:spPr>
          <a:xfrm>
            <a:off x="6427325" y="-288806"/>
            <a:ext cx="5164061" cy="7237468"/>
          </a:xfrm>
          <a:prstGeom prst="rect">
            <a:avLst/>
          </a:prstGeom>
        </p:spPr>
      </p:pic>
    </p:spTree>
    <p:extLst>
      <p:ext uri="{BB962C8B-B14F-4D97-AF65-F5344CB8AC3E}">
        <p14:creationId xmlns:p14="http://schemas.microsoft.com/office/powerpoint/2010/main" val="3690954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EEC0BA-08DC-4DAD-93D4-3FECB50B1C2F}"/>
              </a:ext>
            </a:extLst>
          </p:cNvPr>
          <p:cNvSpPr/>
          <p:nvPr/>
        </p:nvSpPr>
        <p:spPr>
          <a:xfrm>
            <a:off x="149298" y="155995"/>
            <a:ext cx="12042702" cy="6370975"/>
          </a:xfrm>
          <a:prstGeom prst="rect">
            <a:avLst/>
          </a:prstGeom>
        </p:spPr>
        <p:txBody>
          <a:bodyPr wrap="square">
            <a:spAutoFit/>
          </a:bodyPr>
          <a:lstStyle/>
          <a:p>
            <a:r>
              <a:rPr lang="fr-FR" sz="2400" dirty="0"/>
              <a:t>Pour celles et ceux qui voudraient en faire un exemplaire, vous trouverez beaucoup de fichiers:</a:t>
            </a:r>
          </a:p>
          <a:p>
            <a:pPr marL="457200" indent="-457200">
              <a:buFont typeface="Arial" panose="020B0604020202020204" pitchFamily="34" charset="0"/>
              <a:buChar char="•"/>
            </a:pPr>
            <a:r>
              <a:rPr lang="fr-FR" sz="2400" dirty="0"/>
              <a:t>tableau des utilisations en français (en un ou deux A0)</a:t>
            </a:r>
          </a:p>
          <a:p>
            <a:pPr marL="457200" indent="-457200">
              <a:buFont typeface="Arial" panose="020B0604020202020204" pitchFamily="34" charset="0"/>
              <a:buChar char="•"/>
            </a:pPr>
            <a:r>
              <a:rPr lang="fr-FR" sz="2400" dirty="0"/>
              <a:t>tableau des utilisations en anglais (idem)</a:t>
            </a:r>
          </a:p>
          <a:p>
            <a:pPr marL="457200" indent="-457200">
              <a:buFont typeface="Arial" panose="020B0604020202020204" pitchFamily="34" charset="0"/>
              <a:buChar char="•"/>
            </a:pPr>
            <a:r>
              <a:rPr lang="fr-FR" sz="2400" dirty="0"/>
              <a:t>étiquettes des boites objets</a:t>
            </a:r>
          </a:p>
          <a:p>
            <a:pPr marL="457200" indent="-457200">
              <a:buFont typeface="Arial" panose="020B0604020202020204" pitchFamily="34" charset="0"/>
              <a:buChar char="•"/>
            </a:pPr>
            <a:r>
              <a:rPr lang="fr-FR" sz="2400" dirty="0"/>
              <a:t>factures des achats (pour fournisseurs)</a:t>
            </a:r>
          </a:p>
          <a:p>
            <a:pPr marL="457200" indent="-457200">
              <a:buFont typeface="Arial" panose="020B0604020202020204" pitchFamily="34" charset="0"/>
              <a:buChar char="•"/>
            </a:pPr>
            <a:r>
              <a:rPr lang="fr-FR" sz="2400" dirty="0"/>
              <a:t>quiz et correction</a:t>
            </a:r>
          </a:p>
          <a:p>
            <a:endParaRPr lang="fr-FR" sz="2400" dirty="0"/>
          </a:p>
          <a:p>
            <a:r>
              <a:rPr lang="fr-FR" sz="2400" dirty="0"/>
              <a:t>sur: </a:t>
            </a:r>
            <a:r>
              <a:rPr lang="fr-FR" sz="2400" dirty="0">
                <a:hlinkClick r:id="rId3"/>
              </a:rPr>
              <a:t>https://ipcms-cloud.u-strasbg.fr/owncloud/s/XFGd6cb0OKhZQr6</a:t>
            </a:r>
            <a:r>
              <a:rPr lang="fr-FR" sz="2400" dirty="0"/>
              <a:t> </a:t>
            </a:r>
          </a:p>
          <a:p>
            <a:endParaRPr lang="fr-FR" sz="2400" dirty="0"/>
          </a:p>
          <a:p>
            <a:r>
              <a:rPr lang="fr-FR" sz="2400" dirty="0"/>
              <a:t>Vous pouvez aussi m’envoyer un mail à </a:t>
            </a:r>
            <a:r>
              <a:rPr lang="fr-FR" sz="2400" dirty="0">
                <a:hlinkClick r:id="rId4"/>
              </a:rPr>
              <a:t>vero@unistra.fr</a:t>
            </a:r>
            <a:endParaRPr lang="fr-FR" sz="2400" dirty="0"/>
          </a:p>
          <a:p>
            <a:endParaRPr lang="fr-FR" sz="2400" dirty="0"/>
          </a:p>
          <a:p>
            <a:r>
              <a:rPr lang="fr-FR" sz="2400" dirty="0"/>
              <a:t>Intérêt :</a:t>
            </a:r>
          </a:p>
          <a:p>
            <a:pPr marL="457200" indent="-457200">
              <a:buFont typeface="Arial" panose="020B0604020202020204" pitchFamily="34" charset="0"/>
              <a:buChar char="•"/>
            </a:pPr>
            <a:r>
              <a:rPr lang="fr-FR" sz="2400" dirty="0"/>
              <a:t>Découverte de la variété des métiers</a:t>
            </a:r>
          </a:p>
          <a:p>
            <a:pPr marL="457200" indent="-457200">
              <a:buFont typeface="Arial" panose="020B0604020202020204" pitchFamily="34" charset="0"/>
              <a:buChar char="•"/>
            </a:pPr>
            <a:r>
              <a:rPr lang="fr-FR" sz="2400" dirty="0"/>
              <a:t>Observer la décorrélation études (métier) et application des recherches (par exemple physicienne qui travaille pour la médecine)</a:t>
            </a:r>
          </a:p>
          <a:p>
            <a:pPr marL="457200" indent="-457200">
              <a:buFont typeface="Arial" panose="020B0604020202020204" pitchFamily="34" charset="0"/>
              <a:buChar char="•"/>
            </a:pPr>
            <a:r>
              <a:rPr lang="fr-FR" sz="2400" dirty="0"/>
              <a:t>En passant découvrir de nombreuses femmes scientifiques extraordinaires et ordinaires </a:t>
            </a:r>
          </a:p>
          <a:p>
            <a:r>
              <a:rPr lang="fr-FR" sz="2400" dirty="0"/>
              <a:t>              -&gt; encourager les filles à suivre des carrières scientifiques</a:t>
            </a:r>
          </a:p>
        </p:txBody>
      </p:sp>
    </p:spTree>
    <p:extLst>
      <p:ext uri="{BB962C8B-B14F-4D97-AF65-F5344CB8AC3E}">
        <p14:creationId xmlns:p14="http://schemas.microsoft.com/office/powerpoint/2010/main" val="2498969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9187" t="13607" r="9320"/>
          <a:stretch/>
        </p:blipFill>
        <p:spPr>
          <a:xfrm>
            <a:off x="841022" y="1025640"/>
            <a:ext cx="10177584" cy="5832360"/>
          </a:xfrm>
          <a:prstGeom prst="rect">
            <a:avLst/>
          </a:prstGeom>
        </p:spPr>
      </p:pic>
      <p:sp>
        <p:nvSpPr>
          <p:cNvPr id="2" name="ZoneTexte 1"/>
          <p:cNvSpPr txBox="1"/>
          <p:nvPr/>
        </p:nvSpPr>
        <p:spPr>
          <a:xfrm>
            <a:off x="61655" y="-75718"/>
            <a:ext cx="11289323" cy="2246769"/>
          </a:xfrm>
          <a:prstGeom prst="rect">
            <a:avLst/>
          </a:prstGeom>
          <a:noFill/>
        </p:spPr>
        <p:txBody>
          <a:bodyPr wrap="square" rtlCol="0">
            <a:spAutoFit/>
          </a:bodyPr>
          <a:lstStyle/>
          <a:p>
            <a:endParaRPr lang="fr-FR" sz="2000" dirty="0"/>
          </a:p>
          <a:p>
            <a:r>
              <a:rPr lang="fr-FR" sz="2000" dirty="0"/>
              <a:t>Numérisation du jeu:</a:t>
            </a:r>
          </a:p>
          <a:p>
            <a:endParaRPr lang="fr-FR" sz="2000" dirty="0"/>
          </a:p>
          <a:p>
            <a:r>
              <a:rPr lang="fr-FR" sz="2000" dirty="0"/>
              <a:t>Version disponible sur </a:t>
            </a:r>
            <a:r>
              <a:rPr lang="fr-FR" sz="2000" dirty="0">
                <a:hlinkClick r:id="rId3"/>
              </a:rPr>
              <a:t>https://www.femmesetsciences.fr/mendeleieva-en-ligne</a:t>
            </a:r>
            <a:r>
              <a:rPr lang="fr-FR" sz="2000" dirty="0"/>
              <a:t> </a:t>
            </a:r>
          </a:p>
          <a:p>
            <a:r>
              <a:rPr lang="fr-FR" sz="2000" dirty="0"/>
              <a:t>                                   ou </a:t>
            </a:r>
            <a:r>
              <a:rPr lang="fr-FR" sz="2000" dirty="0">
                <a:hlinkClick r:id="rId4"/>
              </a:rPr>
              <a:t>https://ikigai.games/mendeleieva/</a:t>
            </a:r>
            <a:r>
              <a:rPr lang="fr-FR" sz="2000" dirty="0"/>
              <a:t> </a:t>
            </a:r>
          </a:p>
          <a:p>
            <a:endParaRPr lang="fr-FR" sz="2000" dirty="0"/>
          </a:p>
          <a:p>
            <a:endParaRPr lang="fr-FR" sz="2000" dirty="0"/>
          </a:p>
        </p:txBody>
      </p:sp>
    </p:spTree>
    <p:extLst>
      <p:ext uri="{BB962C8B-B14F-4D97-AF65-F5344CB8AC3E}">
        <p14:creationId xmlns:p14="http://schemas.microsoft.com/office/powerpoint/2010/main" val="4073291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8967" t="14915" r="8948" b="-14915"/>
          <a:stretch/>
        </p:blipFill>
        <p:spPr>
          <a:xfrm>
            <a:off x="202365" y="158044"/>
            <a:ext cx="11619818" cy="7651998"/>
          </a:xfrm>
          <a:prstGeom prst="rect">
            <a:avLst/>
          </a:prstGeom>
        </p:spPr>
      </p:pic>
      <p:sp>
        <p:nvSpPr>
          <p:cNvPr id="3" name="ZoneTexte 2"/>
          <p:cNvSpPr txBox="1"/>
          <p:nvPr/>
        </p:nvSpPr>
        <p:spPr>
          <a:xfrm>
            <a:off x="10653622" y="1259456"/>
            <a:ext cx="1355628" cy="923330"/>
          </a:xfrm>
          <a:prstGeom prst="rect">
            <a:avLst/>
          </a:prstGeom>
          <a:noFill/>
        </p:spPr>
        <p:txBody>
          <a:bodyPr wrap="none" rtlCol="0">
            <a:spAutoFit/>
          </a:bodyPr>
          <a:lstStyle/>
          <a:p>
            <a:r>
              <a:rPr lang="fr-FR" b="1" dirty="0">
                <a:solidFill>
                  <a:srgbClr val="FF0000"/>
                </a:solidFill>
              </a:rPr>
              <a:t>79 éléments</a:t>
            </a:r>
          </a:p>
          <a:p>
            <a:r>
              <a:rPr lang="fr-FR" b="1" dirty="0">
                <a:solidFill>
                  <a:srgbClr val="FF0000"/>
                </a:solidFill>
              </a:rPr>
              <a:t>184 cartes</a:t>
            </a:r>
          </a:p>
          <a:p>
            <a:r>
              <a:rPr lang="fr-FR" b="1" dirty="0">
                <a:solidFill>
                  <a:srgbClr val="FF0000"/>
                </a:solidFill>
              </a:rPr>
              <a:t>132 femmes</a:t>
            </a:r>
          </a:p>
        </p:txBody>
      </p:sp>
    </p:spTree>
    <p:extLst>
      <p:ext uri="{BB962C8B-B14F-4D97-AF65-F5344CB8AC3E}">
        <p14:creationId xmlns:p14="http://schemas.microsoft.com/office/powerpoint/2010/main" val="315621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291679" y="-1128889"/>
            <a:ext cx="14775358" cy="7986889"/>
          </a:xfrm>
          <a:prstGeom prst="rect">
            <a:avLst/>
          </a:prstGeom>
        </p:spPr>
      </p:pic>
    </p:spTree>
    <p:extLst>
      <p:ext uri="{BB962C8B-B14F-4D97-AF65-F5344CB8AC3E}">
        <p14:creationId xmlns:p14="http://schemas.microsoft.com/office/powerpoint/2010/main" val="2014728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302889" y="-1141008"/>
            <a:ext cx="14797777" cy="7999008"/>
          </a:xfrm>
          <a:prstGeom prst="rect">
            <a:avLst/>
          </a:prstGeom>
        </p:spPr>
      </p:pic>
    </p:spTree>
    <p:extLst>
      <p:ext uri="{BB962C8B-B14F-4D97-AF65-F5344CB8AC3E}">
        <p14:creationId xmlns:p14="http://schemas.microsoft.com/office/powerpoint/2010/main" val="1062974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302889" y="-1141008"/>
            <a:ext cx="14797777" cy="7999008"/>
          </a:xfrm>
          <a:prstGeom prst="rect">
            <a:avLst/>
          </a:prstGeom>
        </p:spPr>
      </p:pic>
    </p:spTree>
    <p:extLst>
      <p:ext uri="{BB962C8B-B14F-4D97-AF65-F5344CB8AC3E}">
        <p14:creationId xmlns:p14="http://schemas.microsoft.com/office/powerpoint/2010/main" val="186091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524001" y="865926"/>
            <a:ext cx="9148736" cy="2272513"/>
          </a:xfrm>
          <a:prstGeom prst="rect">
            <a:avLst/>
          </a:prstGeom>
        </p:spPr>
      </p:pic>
      <p:pic>
        <p:nvPicPr>
          <p:cNvPr id="3" name="Image 2"/>
          <p:cNvPicPr>
            <a:picLocks noChangeAspect="1"/>
          </p:cNvPicPr>
          <p:nvPr/>
        </p:nvPicPr>
        <p:blipFill>
          <a:blip r:embed="rId4"/>
          <a:stretch>
            <a:fillRect/>
          </a:stretch>
        </p:blipFill>
        <p:spPr>
          <a:xfrm>
            <a:off x="3082528" y="5340276"/>
            <a:ext cx="5972179" cy="660474"/>
          </a:xfrm>
          <a:prstGeom prst="rect">
            <a:avLst/>
          </a:prstGeom>
        </p:spPr>
      </p:pic>
      <p:sp>
        <p:nvSpPr>
          <p:cNvPr id="4" name="ZoneTexte 3"/>
          <p:cNvSpPr txBox="1"/>
          <p:nvPr/>
        </p:nvSpPr>
        <p:spPr>
          <a:xfrm>
            <a:off x="1524000" y="3562867"/>
            <a:ext cx="9144000" cy="1800493"/>
          </a:xfrm>
          <a:prstGeom prst="rect">
            <a:avLst/>
          </a:prstGeom>
          <a:noFill/>
        </p:spPr>
        <p:txBody>
          <a:bodyPr wrap="square" rtlCol="0">
            <a:spAutoFit/>
          </a:bodyPr>
          <a:lstStyle/>
          <a:p>
            <a:pPr algn="ctr"/>
            <a:r>
              <a:rPr lang="fr-FR" sz="3000" i="1" dirty="0">
                <a:solidFill>
                  <a:srgbClr val="0070C0"/>
                </a:solidFill>
                <a:latin typeface="Script MT Bold" panose="03040602040607080904" pitchFamily="66" charset="0"/>
                <a:ea typeface="Cambria" panose="02040503050406030204" pitchFamily="18" charset="0"/>
              </a:rPr>
              <a:t>Atelier pédagogique, </a:t>
            </a:r>
          </a:p>
          <a:p>
            <a:pPr algn="ctr"/>
            <a:r>
              <a:rPr lang="fr-FR" sz="2700" i="1" dirty="0">
                <a:solidFill>
                  <a:srgbClr val="0070C0"/>
                </a:solidFill>
                <a:latin typeface="Script MT Bold" panose="03040602040607080904" pitchFamily="66" charset="0"/>
                <a:ea typeface="Cambria" panose="02040503050406030204" pitchFamily="18" charset="0"/>
              </a:rPr>
              <a:t>sur une idée de Dominique Morello</a:t>
            </a:r>
          </a:p>
          <a:p>
            <a:pPr algn="ctr"/>
            <a:r>
              <a:rPr lang="fr-FR" sz="2700" i="1" dirty="0">
                <a:solidFill>
                  <a:srgbClr val="0070C0"/>
                </a:solidFill>
                <a:latin typeface="Script MT Bold" panose="03040602040607080904" pitchFamily="66" charset="0"/>
                <a:ea typeface="Cambria" panose="02040503050406030204" pitchFamily="18" charset="0"/>
              </a:rPr>
              <a:t>collaboration entre Toulouse et Strasbourg</a:t>
            </a:r>
          </a:p>
          <a:p>
            <a:pPr algn="ctr"/>
            <a:r>
              <a:rPr lang="fr-FR" sz="2700" i="1" dirty="0">
                <a:solidFill>
                  <a:srgbClr val="0070C0"/>
                </a:solidFill>
                <a:latin typeface="Script MT Bold" panose="03040602040607080904" pitchFamily="66" charset="0"/>
                <a:ea typeface="Cambria" panose="02040503050406030204" pitchFamily="18" charset="0"/>
              </a:rPr>
              <a:t>extensions à Marseille, Nancy, Reims, Cherbourg </a:t>
            </a:r>
            <a:r>
              <a:rPr lang="fr-FR" sz="1500" i="1" dirty="0">
                <a:solidFill>
                  <a:srgbClr val="0070C0"/>
                </a:solidFill>
                <a:latin typeface="Arial" panose="020B0604020202020204" pitchFamily="34" charset="0"/>
                <a:ea typeface="Cambria" panose="02040503050406030204" pitchFamily="18" charset="0"/>
                <a:cs typeface="Arial" panose="020B0604020202020204" pitchFamily="34" charset="0"/>
              </a:rPr>
              <a:t>(WIN)</a:t>
            </a:r>
          </a:p>
        </p:txBody>
      </p:sp>
      <p:sp>
        <p:nvSpPr>
          <p:cNvPr id="6" name="Rectangle 5"/>
          <p:cNvSpPr/>
          <p:nvPr/>
        </p:nvSpPr>
        <p:spPr>
          <a:xfrm>
            <a:off x="1563279" y="3184189"/>
            <a:ext cx="9104721" cy="300082"/>
          </a:xfrm>
          <a:prstGeom prst="rect">
            <a:avLst/>
          </a:prstGeom>
        </p:spPr>
        <p:txBody>
          <a:bodyPr wrap="square">
            <a:spAutoFit/>
          </a:bodyPr>
          <a:lstStyle/>
          <a:p>
            <a:pPr algn="ctr"/>
            <a:r>
              <a:rPr lang="fr-FR" sz="1350" dirty="0">
                <a:hlinkClick r:id="rId5"/>
              </a:rPr>
              <a:t>https://www.femmesetsciences.fr/mendeleieva</a:t>
            </a:r>
            <a:endParaRPr lang="fr-FR" sz="1350" dirty="0"/>
          </a:p>
        </p:txBody>
      </p:sp>
    </p:spTree>
    <p:extLst>
      <p:ext uri="{BB962C8B-B14F-4D97-AF65-F5344CB8AC3E}">
        <p14:creationId xmlns:p14="http://schemas.microsoft.com/office/powerpoint/2010/main" val="3309303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281237" y="-1117600"/>
            <a:ext cx="14754473" cy="7975600"/>
          </a:xfrm>
          <a:prstGeom prst="rect">
            <a:avLst/>
          </a:prstGeom>
        </p:spPr>
      </p:pic>
    </p:spTree>
    <p:extLst>
      <p:ext uri="{BB962C8B-B14F-4D97-AF65-F5344CB8AC3E}">
        <p14:creationId xmlns:p14="http://schemas.microsoft.com/office/powerpoint/2010/main" val="427226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176338" y="-1072444"/>
            <a:ext cx="14670937" cy="7930444"/>
          </a:xfrm>
          <a:prstGeom prst="rect">
            <a:avLst/>
          </a:prstGeom>
        </p:spPr>
      </p:pic>
    </p:spTree>
    <p:extLst>
      <p:ext uri="{BB962C8B-B14F-4D97-AF65-F5344CB8AC3E}">
        <p14:creationId xmlns:p14="http://schemas.microsoft.com/office/powerpoint/2010/main" val="2045856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187627" y="-1095022"/>
            <a:ext cx="14672473" cy="7931274"/>
          </a:xfrm>
          <a:prstGeom prst="rect">
            <a:avLst/>
          </a:prstGeom>
        </p:spPr>
      </p:pic>
    </p:spTree>
    <p:extLst>
      <p:ext uri="{BB962C8B-B14F-4D97-AF65-F5344CB8AC3E}">
        <p14:creationId xmlns:p14="http://schemas.microsoft.com/office/powerpoint/2010/main" val="1074528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176338" y="-1095022"/>
            <a:ext cx="14712705" cy="7953022"/>
          </a:xfrm>
          <a:prstGeom prst="rect">
            <a:avLst/>
          </a:prstGeom>
        </p:spPr>
      </p:pic>
    </p:spTree>
    <p:extLst>
      <p:ext uri="{BB962C8B-B14F-4D97-AF65-F5344CB8AC3E}">
        <p14:creationId xmlns:p14="http://schemas.microsoft.com/office/powerpoint/2010/main" val="387549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71563" y="-1107141"/>
            <a:ext cx="14735125" cy="7965141"/>
          </a:xfrm>
          <a:prstGeom prst="rect">
            <a:avLst/>
          </a:prstGeom>
        </p:spPr>
      </p:pic>
    </p:spTree>
    <p:extLst>
      <p:ext uri="{BB962C8B-B14F-4D97-AF65-F5344CB8AC3E}">
        <p14:creationId xmlns:p14="http://schemas.microsoft.com/office/powerpoint/2010/main" val="3618547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073" y="158234"/>
            <a:ext cx="3401316" cy="369332"/>
          </a:xfrm>
          <a:prstGeom prst="rect">
            <a:avLst/>
          </a:prstGeom>
        </p:spPr>
        <p:txBody>
          <a:bodyPr wrap="none">
            <a:spAutoFit/>
          </a:bodyPr>
          <a:lstStyle/>
          <a:p>
            <a:r>
              <a:rPr lang="fr-FR" dirty="0"/>
              <a:t>https://mendeleieva.gitlab.io/jeu/</a:t>
            </a:r>
          </a:p>
        </p:txBody>
      </p:sp>
      <p:pic>
        <p:nvPicPr>
          <p:cNvPr id="3" name="Image 2"/>
          <p:cNvPicPr>
            <a:picLocks noChangeAspect="1"/>
          </p:cNvPicPr>
          <p:nvPr/>
        </p:nvPicPr>
        <p:blipFill rotWithShape="1">
          <a:blip r:embed="rId2"/>
          <a:srcRect l="21699" t="44973" r="26742" b="6798"/>
          <a:stretch/>
        </p:blipFill>
        <p:spPr>
          <a:xfrm>
            <a:off x="745067" y="791422"/>
            <a:ext cx="10408355" cy="5932969"/>
          </a:xfrm>
          <a:prstGeom prst="rect">
            <a:avLst/>
          </a:prstGeom>
        </p:spPr>
      </p:pic>
    </p:spTree>
    <p:extLst>
      <p:ext uri="{BB962C8B-B14F-4D97-AF65-F5344CB8AC3E}">
        <p14:creationId xmlns:p14="http://schemas.microsoft.com/office/powerpoint/2010/main" val="3839934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16380" y="552450"/>
            <a:ext cx="9216000" cy="5760000"/>
          </a:xfrm>
          <a:prstGeom prst="rect">
            <a:avLst/>
          </a:prstGeom>
        </p:spPr>
      </p:pic>
      <p:sp>
        <p:nvSpPr>
          <p:cNvPr id="3" name="Rectangle 2">
            <a:extLst>
              <a:ext uri="{FF2B5EF4-FFF2-40B4-BE49-F238E27FC236}">
                <a16:creationId xmlns:a16="http://schemas.microsoft.com/office/drawing/2014/main" id="{B051ECD3-D75D-4B16-B3EB-7A13D8EE1A10}"/>
              </a:ext>
            </a:extLst>
          </p:cNvPr>
          <p:cNvSpPr/>
          <p:nvPr/>
        </p:nvSpPr>
        <p:spPr>
          <a:xfrm>
            <a:off x="1616015" y="4218643"/>
            <a:ext cx="6096000" cy="646331"/>
          </a:xfrm>
          <a:prstGeom prst="rect">
            <a:avLst/>
          </a:prstGeom>
        </p:spPr>
        <p:txBody>
          <a:bodyPr>
            <a:spAutoFit/>
          </a:bodyPr>
          <a:lstStyle/>
          <a:p>
            <a:r>
              <a:rPr lang="fr-FR" dirty="0">
                <a:solidFill>
                  <a:srgbClr val="FFFF00"/>
                </a:solidFill>
              </a:rPr>
              <a:t>A vous de jouer!</a:t>
            </a:r>
          </a:p>
          <a:p>
            <a:r>
              <a:rPr lang="fr-FR" dirty="0">
                <a:solidFill>
                  <a:srgbClr val="FFFF00"/>
                </a:solidFill>
                <a:hlinkClick r:id="rId3">
                  <a:extLst>
                    <a:ext uri="{A12FA001-AC4F-418D-AE19-62706E023703}">
                      <ahyp:hlinkClr xmlns:ahyp="http://schemas.microsoft.com/office/drawing/2018/hyperlinkcolor" val="tx"/>
                    </a:ext>
                  </a:extLst>
                </a:hlinkClick>
              </a:rPr>
              <a:t>https://www.femmesetsciences.fr/mendeleieva-en-ligne</a:t>
            </a:r>
            <a:r>
              <a:rPr lang="fr-FR" dirty="0">
                <a:solidFill>
                  <a:srgbClr val="FFFF00"/>
                </a:solidFill>
              </a:rPr>
              <a:t> </a:t>
            </a:r>
          </a:p>
        </p:txBody>
      </p:sp>
    </p:spTree>
    <p:extLst>
      <p:ext uri="{BB962C8B-B14F-4D97-AF65-F5344CB8AC3E}">
        <p14:creationId xmlns:p14="http://schemas.microsoft.com/office/powerpoint/2010/main" val="3962625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p:cNvPicPr>
            <a:picLocks noChangeAspect="1"/>
          </p:cNvPicPr>
          <p:nvPr/>
        </p:nvPicPr>
        <p:blipFill rotWithShape="1">
          <a:blip r:embed="rId3"/>
          <a:srcRect b="80696"/>
          <a:stretch/>
        </p:blipFill>
        <p:spPr>
          <a:xfrm>
            <a:off x="18411" y="259244"/>
            <a:ext cx="7526082" cy="889157"/>
          </a:xfrm>
          <a:prstGeom prst="rect">
            <a:avLst/>
          </a:prstGeom>
        </p:spPr>
      </p:pic>
      <p:pic>
        <p:nvPicPr>
          <p:cNvPr id="28" name="Imag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6560" y="304519"/>
            <a:ext cx="2449959" cy="746078"/>
          </a:xfrm>
          <a:prstGeom prst="rect">
            <a:avLst/>
          </a:prstGeom>
        </p:spPr>
      </p:pic>
      <p:grpSp>
        <p:nvGrpSpPr>
          <p:cNvPr id="4" name="Groupe 3">
            <a:extLst>
              <a:ext uri="{FF2B5EF4-FFF2-40B4-BE49-F238E27FC236}">
                <a16:creationId xmlns:a16="http://schemas.microsoft.com/office/drawing/2014/main" id="{958D89F4-754E-4A85-B7B7-4967C4EAD2F4}"/>
              </a:ext>
            </a:extLst>
          </p:cNvPr>
          <p:cNvGrpSpPr/>
          <p:nvPr/>
        </p:nvGrpSpPr>
        <p:grpSpPr>
          <a:xfrm>
            <a:off x="108284" y="1780674"/>
            <a:ext cx="11959389" cy="4990591"/>
            <a:chOff x="1767050" y="3369348"/>
            <a:chExt cx="8797507" cy="3310882"/>
          </a:xfrm>
        </p:grpSpPr>
        <p:pic>
          <p:nvPicPr>
            <p:cNvPr id="29" name="Imag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7050" y="3369348"/>
              <a:ext cx="746276" cy="1133597"/>
            </a:xfrm>
            <a:prstGeom prst="rect">
              <a:avLst/>
            </a:prstGeom>
            <a:ln w="19050">
              <a:solidFill>
                <a:srgbClr val="FF0000"/>
              </a:solidFill>
            </a:ln>
          </p:spPr>
        </p:pic>
        <p:pic>
          <p:nvPicPr>
            <p:cNvPr id="30" name="Imag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1870" y="3936146"/>
              <a:ext cx="746276" cy="1133597"/>
            </a:xfrm>
            <a:prstGeom prst="rect">
              <a:avLst/>
            </a:prstGeom>
            <a:ln w="19050">
              <a:solidFill>
                <a:srgbClr val="FF0000"/>
              </a:solidFill>
            </a:ln>
          </p:spPr>
        </p:pic>
        <p:pic>
          <p:nvPicPr>
            <p:cNvPr id="31" name="Imag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0961" y="4418109"/>
              <a:ext cx="746276" cy="1133597"/>
            </a:xfrm>
            <a:prstGeom prst="rect">
              <a:avLst/>
            </a:prstGeom>
            <a:ln w="19050">
              <a:solidFill>
                <a:srgbClr val="FF0000"/>
              </a:solidFill>
            </a:ln>
          </p:spPr>
        </p:pic>
        <p:pic>
          <p:nvPicPr>
            <p:cNvPr id="32" name="Imag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9391" y="4880089"/>
              <a:ext cx="746276" cy="1133597"/>
            </a:xfrm>
            <a:prstGeom prst="rect">
              <a:avLst/>
            </a:prstGeom>
            <a:ln w="19050">
              <a:solidFill>
                <a:srgbClr val="FF0000"/>
              </a:solidFill>
            </a:ln>
          </p:spPr>
        </p:pic>
        <p:pic>
          <p:nvPicPr>
            <p:cNvPr id="33" name="Imag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11524" y="5180864"/>
              <a:ext cx="746276" cy="1133597"/>
            </a:xfrm>
            <a:prstGeom prst="rect">
              <a:avLst/>
            </a:prstGeom>
            <a:ln w="19050">
              <a:solidFill>
                <a:srgbClr val="FF0000"/>
              </a:solidFill>
            </a:ln>
          </p:spPr>
        </p:pic>
        <p:pic>
          <p:nvPicPr>
            <p:cNvPr id="34" name="Imag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89515" y="5546633"/>
              <a:ext cx="746276" cy="1133597"/>
            </a:xfrm>
            <a:prstGeom prst="rect">
              <a:avLst/>
            </a:prstGeom>
            <a:ln w="19050">
              <a:solidFill>
                <a:srgbClr val="FF0000"/>
              </a:solidFill>
            </a:ln>
          </p:spPr>
        </p:pic>
        <p:pic>
          <p:nvPicPr>
            <p:cNvPr id="35" name="Imag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68677" y="5473597"/>
              <a:ext cx="746276" cy="1133597"/>
            </a:xfrm>
            <a:prstGeom prst="rect">
              <a:avLst/>
            </a:prstGeom>
            <a:ln w="19050">
              <a:solidFill>
                <a:srgbClr val="FF0000"/>
              </a:solidFill>
            </a:ln>
          </p:spPr>
        </p:pic>
        <p:pic>
          <p:nvPicPr>
            <p:cNvPr id="36" name="Imag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62668" y="5217676"/>
              <a:ext cx="746276" cy="1133597"/>
            </a:xfrm>
            <a:prstGeom prst="rect">
              <a:avLst/>
            </a:prstGeom>
            <a:ln w="19050">
              <a:solidFill>
                <a:srgbClr val="FF0000"/>
              </a:solidFill>
            </a:ln>
          </p:spPr>
        </p:pic>
        <p:pic>
          <p:nvPicPr>
            <p:cNvPr id="37" name="Image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18281" y="3529849"/>
              <a:ext cx="746276" cy="1133597"/>
            </a:xfrm>
            <a:prstGeom prst="rect">
              <a:avLst/>
            </a:prstGeom>
            <a:ln w="19050">
              <a:solidFill>
                <a:srgbClr val="FF0000"/>
              </a:solidFill>
            </a:ln>
          </p:spPr>
        </p:pic>
        <p:pic>
          <p:nvPicPr>
            <p:cNvPr id="38" name="Imag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16560" y="4153334"/>
              <a:ext cx="746276" cy="1133597"/>
            </a:xfrm>
            <a:prstGeom prst="rect">
              <a:avLst/>
            </a:prstGeom>
            <a:ln w="19050">
              <a:solidFill>
                <a:srgbClr val="FF0000"/>
              </a:solidFill>
            </a:ln>
          </p:spPr>
        </p:pic>
        <p:pic>
          <p:nvPicPr>
            <p:cNvPr id="39" name="Imag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47470" y="4673806"/>
              <a:ext cx="746276" cy="1133597"/>
            </a:xfrm>
            <a:prstGeom prst="rect">
              <a:avLst/>
            </a:prstGeom>
            <a:ln w="19050">
              <a:solidFill>
                <a:srgbClr val="FF0000"/>
              </a:solidFill>
            </a:ln>
          </p:spPr>
        </p:pic>
        <p:pic>
          <p:nvPicPr>
            <p:cNvPr id="40" name="Imag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58073" y="5177701"/>
              <a:ext cx="746276" cy="1133597"/>
            </a:xfrm>
            <a:prstGeom prst="rect">
              <a:avLst/>
            </a:prstGeom>
            <a:ln w="19050">
              <a:solidFill>
                <a:srgbClr val="FF0000"/>
              </a:solidFill>
            </a:ln>
          </p:spPr>
        </p:pic>
        <p:pic>
          <p:nvPicPr>
            <p:cNvPr id="41" name="Imag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89228" y="5433472"/>
              <a:ext cx="746276" cy="1133597"/>
            </a:xfrm>
            <a:prstGeom prst="rect">
              <a:avLst/>
            </a:prstGeom>
            <a:ln w="19050">
              <a:solidFill>
                <a:srgbClr val="FF0000"/>
              </a:solidFill>
            </a:ln>
          </p:spPr>
        </p:pic>
      </p:grpSp>
      <p:sp>
        <p:nvSpPr>
          <p:cNvPr id="19" name="ZoneTexte 18"/>
          <p:cNvSpPr txBox="1"/>
          <p:nvPr/>
        </p:nvSpPr>
        <p:spPr>
          <a:xfrm>
            <a:off x="0" y="1128306"/>
            <a:ext cx="12191999" cy="1477328"/>
          </a:xfrm>
          <a:prstGeom prst="rect">
            <a:avLst/>
          </a:prstGeom>
          <a:noFill/>
        </p:spPr>
        <p:txBody>
          <a:bodyPr wrap="square" rtlCol="0">
            <a:spAutoFit/>
          </a:bodyPr>
          <a:lstStyle/>
          <a:p>
            <a:pPr algn="ctr"/>
            <a:r>
              <a:rPr lang="fr-FR" sz="3000" i="1" dirty="0">
                <a:solidFill>
                  <a:srgbClr val="0070C0"/>
                </a:solidFill>
                <a:latin typeface="Script MT Bold" panose="03040602040607080904" pitchFamily="66" charset="0"/>
                <a:ea typeface="Cambria" panose="02040503050406030204" pitchFamily="18" charset="0"/>
              </a:rPr>
              <a:t>C’est d’abord un jeu de 200 cartes avec</a:t>
            </a:r>
          </a:p>
          <a:p>
            <a:pPr algn="ctr"/>
            <a:r>
              <a:rPr lang="fr-FR" sz="3000" i="1" dirty="0">
                <a:solidFill>
                  <a:srgbClr val="0070C0"/>
                </a:solidFill>
                <a:latin typeface="Script MT Bold" panose="03040602040607080904" pitchFamily="66" charset="0"/>
                <a:ea typeface="Cambria" panose="02040503050406030204" pitchFamily="18" charset="0"/>
              </a:rPr>
              <a:t>135 femmes scientifiques (15 historiques)                             </a:t>
            </a:r>
          </a:p>
          <a:p>
            <a:pPr algn="ctr"/>
            <a:r>
              <a:rPr lang="fr-FR" sz="3000" i="1" dirty="0">
                <a:solidFill>
                  <a:srgbClr val="0070C0"/>
                </a:solidFill>
                <a:latin typeface="Script MT Bold" panose="03040602040607080904" pitchFamily="66" charset="0"/>
                <a:ea typeface="Cambria" panose="02040503050406030204" pitchFamily="18" charset="0"/>
              </a:rPr>
              <a:t>99 éléments</a:t>
            </a:r>
          </a:p>
        </p:txBody>
      </p:sp>
    </p:spTree>
    <p:extLst>
      <p:ext uri="{BB962C8B-B14F-4D97-AF65-F5344CB8AC3E}">
        <p14:creationId xmlns:p14="http://schemas.microsoft.com/office/powerpoint/2010/main" val="2154046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640748" y="394945"/>
            <a:ext cx="11187369" cy="6292856"/>
            <a:chOff x="1632252" y="983279"/>
            <a:chExt cx="8860362" cy="5022987"/>
          </a:xfrm>
        </p:grpSpPr>
        <p:pic>
          <p:nvPicPr>
            <p:cNvPr id="4" name="Image 3"/>
            <p:cNvPicPr/>
            <p:nvPr/>
          </p:nvPicPr>
          <p:blipFill>
            <a:blip r:embed="rId2" cstate="print">
              <a:extLst>
                <a:ext uri="{28A0092B-C50C-407E-A947-70E740481C1C}">
                  <a14:useLocalDpi xmlns:a14="http://schemas.microsoft.com/office/drawing/2010/main" val="0"/>
                </a:ext>
              </a:extLst>
            </a:blip>
            <a:stretch>
              <a:fillRect/>
            </a:stretch>
          </p:blipFill>
          <p:spPr>
            <a:xfrm rot="20610937">
              <a:off x="2572706" y="2594444"/>
              <a:ext cx="1859843" cy="2824250"/>
            </a:xfrm>
            <a:prstGeom prst="rect">
              <a:avLst/>
            </a:prstGeom>
            <a:ln w="57150">
              <a:solidFill>
                <a:srgbClr val="FFC000"/>
              </a:solidFill>
            </a:ln>
          </p:spPr>
        </p:pic>
        <p:pic>
          <p:nvPicPr>
            <p:cNvPr id="5" name="Image 4"/>
            <p:cNvPicPr/>
            <p:nvPr/>
          </p:nvPicPr>
          <p:blipFill>
            <a:blip r:embed="rId3" cstate="print">
              <a:extLst>
                <a:ext uri="{28A0092B-C50C-407E-A947-70E740481C1C}">
                  <a14:useLocalDpi xmlns:a14="http://schemas.microsoft.com/office/drawing/2010/main" val="0"/>
                </a:ext>
              </a:extLst>
            </a:blip>
            <a:stretch>
              <a:fillRect/>
            </a:stretch>
          </p:blipFill>
          <p:spPr>
            <a:xfrm rot="1047494">
              <a:off x="7668266" y="2414736"/>
              <a:ext cx="1859843" cy="2824250"/>
            </a:xfrm>
            <a:prstGeom prst="rect">
              <a:avLst/>
            </a:prstGeom>
            <a:ln w="57150">
              <a:solidFill>
                <a:srgbClr val="92D050"/>
              </a:solidFill>
            </a:ln>
          </p:spPr>
        </p:pic>
        <p:pic>
          <p:nvPicPr>
            <p:cNvPr id="6" name="Image 5"/>
            <p:cNvPicPr>
              <a:picLocks noChangeAspect="1"/>
            </p:cNvPicPr>
            <p:nvPr/>
          </p:nvPicPr>
          <p:blipFill rotWithShape="1">
            <a:blip r:embed="rId4"/>
            <a:srcRect t="-1" b="1144"/>
            <a:stretch/>
          </p:blipFill>
          <p:spPr>
            <a:xfrm>
              <a:off x="5122546" y="2288300"/>
              <a:ext cx="1941068" cy="2843043"/>
            </a:xfrm>
            <a:prstGeom prst="rect">
              <a:avLst/>
            </a:prstGeom>
            <a:ln w="57150">
              <a:solidFill>
                <a:srgbClr val="FF0000"/>
              </a:solidFill>
            </a:ln>
          </p:spPr>
        </p:pic>
        <p:sp>
          <p:nvSpPr>
            <p:cNvPr id="7" name="ZoneTexte 6"/>
            <p:cNvSpPr txBox="1"/>
            <p:nvPr/>
          </p:nvSpPr>
          <p:spPr>
            <a:xfrm>
              <a:off x="3634614" y="1010301"/>
              <a:ext cx="6858000" cy="942139"/>
            </a:xfrm>
            <a:prstGeom prst="rect">
              <a:avLst/>
            </a:prstGeom>
            <a:noFill/>
          </p:spPr>
          <p:txBody>
            <a:bodyPr wrap="square" rtlCol="0">
              <a:spAutoFit/>
            </a:bodyPr>
            <a:lstStyle/>
            <a:p>
              <a:pPr algn="ctr"/>
              <a:r>
                <a:rPr lang="fr-FR" sz="3535" i="1" dirty="0">
                  <a:solidFill>
                    <a:schemeClr val="bg1"/>
                  </a:solidFill>
                  <a:latin typeface="Script MT Bold" panose="03040602040607080904" pitchFamily="66" charset="0"/>
                  <a:ea typeface="Cambria" panose="02040503050406030204" pitchFamily="18" charset="0"/>
                </a:rPr>
                <a:t>Exemple de cartes : </a:t>
              </a:r>
            </a:p>
            <a:p>
              <a:pPr algn="ctr"/>
              <a:r>
                <a:rPr lang="fr-FR" sz="3535" i="1" dirty="0">
                  <a:solidFill>
                    <a:schemeClr val="bg1"/>
                  </a:solidFill>
                  <a:latin typeface="Script MT Bold" panose="03040602040607080904" pitchFamily="66" charset="0"/>
                  <a:ea typeface="Cambria" panose="02040503050406030204" pitchFamily="18" charset="0"/>
                </a:rPr>
                <a:t>versions </a:t>
              </a:r>
              <a:r>
                <a:rPr lang="fr-FR" sz="3535" i="1" dirty="0">
                  <a:solidFill>
                    <a:srgbClr val="FF0000"/>
                  </a:solidFill>
                  <a:latin typeface="Script MT Bold" panose="03040602040607080904" pitchFamily="66" charset="0"/>
                  <a:ea typeface="Cambria" panose="02040503050406030204" pitchFamily="18" charset="0"/>
                </a:rPr>
                <a:t>adulte </a:t>
              </a:r>
              <a:r>
                <a:rPr lang="fr-FR" sz="3535" i="1" dirty="0">
                  <a:solidFill>
                    <a:schemeClr val="bg1"/>
                  </a:solidFill>
                  <a:latin typeface="Script MT Bold" panose="03040602040607080904" pitchFamily="66" charset="0"/>
                  <a:ea typeface="Cambria" panose="02040503050406030204" pitchFamily="18" charset="0"/>
                </a:rPr>
                <a:t>et                       </a:t>
              </a:r>
              <a:r>
                <a:rPr lang="fr-FR" sz="3535" i="1" dirty="0">
                  <a:solidFill>
                    <a:srgbClr val="92D050"/>
                  </a:solidFill>
                  <a:latin typeface="Script MT Bold" panose="03040602040607080904" pitchFamily="66" charset="0"/>
                  <a:ea typeface="Cambria" panose="02040503050406030204" pitchFamily="18" charset="0"/>
                </a:rPr>
                <a:t>collège</a:t>
              </a:r>
            </a:p>
          </p:txBody>
        </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6940" y="5281338"/>
              <a:ext cx="2380509" cy="724928"/>
            </a:xfrm>
            <a:prstGeom prst="rect">
              <a:avLst/>
            </a:prstGeom>
          </p:spPr>
        </p:pic>
        <p:pic>
          <p:nvPicPr>
            <p:cNvPr id="10" name="Image 9"/>
            <p:cNvPicPr>
              <a:picLocks noChangeAspect="1"/>
            </p:cNvPicPr>
            <p:nvPr/>
          </p:nvPicPr>
          <p:blipFill rotWithShape="1">
            <a:blip r:embed="rId6"/>
            <a:srcRect b="80696"/>
            <a:stretch/>
          </p:blipFill>
          <p:spPr>
            <a:xfrm>
              <a:off x="1632252" y="983279"/>
              <a:ext cx="4060061" cy="479669"/>
            </a:xfrm>
            <a:prstGeom prst="rect">
              <a:avLst/>
            </a:prstGeom>
          </p:spPr>
        </p:pic>
      </p:grpSp>
      <p:sp>
        <p:nvSpPr>
          <p:cNvPr id="9" name="ZoneTexte 8">
            <a:extLst>
              <a:ext uri="{FF2B5EF4-FFF2-40B4-BE49-F238E27FC236}">
                <a16:creationId xmlns:a16="http://schemas.microsoft.com/office/drawing/2014/main" id="{9D5DE0E8-9514-4870-9DF5-5D4676C75832}"/>
              </a:ext>
            </a:extLst>
          </p:cNvPr>
          <p:cNvSpPr txBox="1"/>
          <p:nvPr/>
        </p:nvSpPr>
        <p:spPr>
          <a:xfrm>
            <a:off x="0" y="992572"/>
            <a:ext cx="12191999" cy="553998"/>
          </a:xfrm>
          <a:prstGeom prst="rect">
            <a:avLst/>
          </a:prstGeom>
          <a:noFill/>
        </p:spPr>
        <p:txBody>
          <a:bodyPr wrap="square" rtlCol="0">
            <a:spAutoFit/>
          </a:bodyPr>
          <a:lstStyle/>
          <a:p>
            <a:r>
              <a:rPr lang="fr-FR" sz="3000" i="1" dirty="0">
                <a:solidFill>
                  <a:srgbClr val="0070C0"/>
                </a:solidFill>
                <a:latin typeface="Script MT Bold" panose="03040602040607080904" pitchFamily="66" charset="0"/>
                <a:ea typeface="Cambria" panose="02040503050406030204" pitchFamily="18" charset="0"/>
              </a:rPr>
              <a:t>en deux versions :</a:t>
            </a:r>
          </a:p>
        </p:txBody>
      </p:sp>
    </p:spTree>
    <p:extLst>
      <p:ext uri="{BB962C8B-B14F-4D97-AF65-F5344CB8AC3E}">
        <p14:creationId xmlns:p14="http://schemas.microsoft.com/office/powerpoint/2010/main" val="200132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13288" y="1855474"/>
            <a:ext cx="6813451" cy="4584500"/>
          </a:xfrm>
          <a:prstGeom prst="rect">
            <a:avLst/>
          </a:prstGeom>
        </p:spPr>
      </p:pic>
      <p:sp>
        <p:nvSpPr>
          <p:cNvPr id="5" name="ZoneTexte 4">
            <a:extLst>
              <a:ext uri="{FF2B5EF4-FFF2-40B4-BE49-F238E27FC236}">
                <a16:creationId xmlns:a16="http://schemas.microsoft.com/office/drawing/2014/main" id="{7AD60FC3-1CE9-4C12-BB7F-1104778EA3F4}"/>
              </a:ext>
            </a:extLst>
          </p:cNvPr>
          <p:cNvSpPr txBox="1"/>
          <p:nvPr/>
        </p:nvSpPr>
        <p:spPr>
          <a:xfrm>
            <a:off x="0" y="988437"/>
            <a:ext cx="12191999" cy="553998"/>
          </a:xfrm>
          <a:prstGeom prst="rect">
            <a:avLst/>
          </a:prstGeom>
          <a:noFill/>
        </p:spPr>
        <p:txBody>
          <a:bodyPr wrap="square" rtlCol="0">
            <a:spAutoFit/>
          </a:bodyPr>
          <a:lstStyle/>
          <a:p>
            <a:r>
              <a:rPr lang="fr-FR" sz="3000" i="1" dirty="0">
                <a:solidFill>
                  <a:srgbClr val="0070C0"/>
                </a:solidFill>
                <a:latin typeface="Script MT Bold" panose="03040602040607080904" pitchFamily="66" charset="0"/>
                <a:ea typeface="Cambria" panose="02040503050406030204" pitchFamily="18" charset="0"/>
              </a:rPr>
              <a:t>regroupées en 7 domaines d’applications :</a:t>
            </a:r>
          </a:p>
        </p:txBody>
      </p:sp>
      <p:pic>
        <p:nvPicPr>
          <p:cNvPr id="7" name="Image 6">
            <a:extLst>
              <a:ext uri="{FF2B5EF4-FFF2-40B4-BE49-F238E27FC236}">
                <a16:creationId xmlns:a16="http://schemas.microsoft.com/office/drawing/2014/main" id="{89777038-C58C-4CDE-A29C-9E93C4EB9F10}"/>
              </a:ext>
            </a:extLst>
          </p:cNvPr>
          <p:cNvPicPr>
            <a:picLocks noChangeAspect="1"/>
          </p:cNvPicPr>
          <p:nvPr/>
        </p:nvPicPr>
        <p:blipFill rotWithShape="1">
          <a:blip r:embed="rId4"/>
          <a:srcRect b="80696"/>
          <a:stretch/>
        </p:blipFill>
        <p:spPr>
          <a:xfrm>
            <a:off x="640748" y="394945"/>
            <a:ext cx="5126359" cy="600935"/>
          </a:xfrm>
          <a:prstGeom prst="rect">
            <a:avLst/>
          </a:prstGeom>
        </p:spPr>
      </p:pic>
    </p:spTree>
    <p:extLst>
      <p:ext uri="{BB962C8B-B14F-4D97-AF65-F5344CB8AC3E}">
        <p14:creationId xmlns:p14="http://schemas.microsoft.com/office/powerpoint/2010/main" val="456130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60684" y="193573"/>
            <a:ext cx="8518357" cy="6470854"/>
          </a:xfrm>
          <a:prstGeom prst="rect">
            <a:avLst/>
          </a:prstGeom>
        </p:spPr>
      </p:pic>
      <p:pic>
        <p:nvPicPr>
          <p:cNvPr id="6" name="Image 5">
            <a:extLst>
              <a:ext uri="{FF2B5EF4-FFF2-40B4-BE49-F238E27FC236}">
                <a16:creationId xmlns:a16="http://schemas.microsoft.com/office/drawing/2014/main" id="{983528B3-BBBA-4F31-9CEA-51EC7A3C517E}"/>
              </a:ext>
            </a:extLst>
          </p:cNvPr>
          <p:cNvPicPr>
            <a:picLocks noChangeAspect="1"/>
          </p:cNvPicPr>
          <p:nvPr/>
        </p:nvPicPr>
        <p:blipFill rotWithShape="1">
          <a:blip r:embed="rId3"/>
          <a:srcRect l="38672" t="37635" r="34164" b="31010"/>
          <a:stretch/>
        </p:blipFill>
        <p:spPr>
          <a:xfrm>
            <a:off x="5003234" y="284341"/>
            <a:ext cx="6928082" cy="6074869"/>
          </a:xfrm>
          <a:prstGeom prst="rect">
            <a:avLst/>
          </a:prstGeom>
          <a:ln w="28575">
            <a:solidFill>
              <a:srgbClr val="DC6028"/>
            </a:solidFill>
          </a:ln>
        </p:spPr>
      </p:pic>
      <p:sp>
        <p:nvSpPr>
          <p:cNvPr id="7" name="Forme libre : forme 6">
            <a:extLst>
              <a:ext uri="{FF2B5EF4-FFF2-40B4-BE49-F238E27FC236}">
                <a16:creationId xmlns:a16="http://schemas.microsoft.com/office/drawing/2014/main" id="{5C21A82C-767D-43D7-98A9-20725422952A}"/>
              </a:ext>
            </a:extLst>
          </p:cNvPr>
          <p:cNvSpPr/>
          <p:nvPr/>
        </p:nvSpPr>
        <p:spPr>
          <a:xfrm>
            <a:off x="3549316" y="288758"/>
            <a:ext cx="1443789" cy="6039853"/>
          </a:xfrm>
          <a:custGeom>
            <a:avLst/>
            <a:gdLst>
              <a:gd name="connsiteX0" fmla="*/ 1443789 w 1443789"/>
              <a:gd name="connsiteY0" fmla="*/ 0 h 6039853"/>
              <a:gd name="connsiteX1" fmla="*/ 0 w 1443789"/>
              <a:gd name="connsiteY1" fmla="*/ 2370221 h 6039853"/>
              <a:gd name="connsiteX2" fmla="*/ 72189 w 1443789"/>
              <a:gd name="connsiteY2" fmla="*/ 4427621 h 6039853"/>
              <a:gd name="connsiteX3" fmla="*/ 1431758 w 1443789"/>
              <a:gd name="connsiteY3" fmla="*/ 6039853 h 6039853"/>
              <a:gd name="connsiteX4" fmla="*/ 1431758 w 1443789"/>
              <a:gd name="connsiteY4" fmla="*/ 6039853 h 6039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89" h="6039853">
                <a:moveTo>
                  <a:pt x="1443789" y="0"/>
                </a:moveTo>
                <a:lnTo>
                  <a:pt x="0" y="2370221"/>
                </a:lnTo>
                <a:lnTo>
                  <a:pt x="72189" y="4427621"/>
                </a:lnTo>
                <a:lnTo>
                  <a:pt x="1431758" y="6039853"/>
                </a:lnTo>
                <a:lnTo>
                  <a:pt x="1431758" y="6039853"/>
                </a:lnTo>
              </a:path>
            </a:pathLst>
          </a:custGeom>
          <a:noFill/>
          <a:ln w="28575">
            <a:solidFill>
              <a:srgbClr val="DC60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7B58EDC-969F-48FC-8BE0-B31AEEBC005C}"/>
              </a:ext>
            </a:extLst>
          </p:cNvPr>
          <p:cNvSpPr/>
          <p:nvPr/>
        </p:nvSpPr>
        <p:spPr>
          <a:xfrm>
            <a:off x="118506" y="6479761"/>
            <a:ext cx="5244860" cy="369332"/>
          </a:xfrm>
          <a:prstGeom prst="rect">
            <a:avLst/>
          </a:prstGeom>
        </p:spPr>
        <p:txBody>
          <a:bodyPr wrap="square">
            <a:spAutoFit/>
          </a:bodyPr>
          <a:lstStyle/>
          <a:p>
            <a:r>
              <a:rPr lang="fr-FR" dirty="0">
                <a:solidFill>
                  <a:srgbClr val="000000"/>
                </a:solidFill>
                <a:latin typeface="Calibri" panose="020F0502020204030204" pitchFamily="34" charset="0"/>
                <a:ea typeface="Calibri" panose="020F0502020204030204" pitchFamily="34" charset="0"/>
                <a:cs typeface="Times New Roman" panose="02020603050405020304" pitchFamily="18" charset="0"/>
              </a:rPr>
              <a:t>elements.wlonk.com (site original) </a:t>
            </a:r>
            <a:r>
              <a:rPr lang="fr-FR" dirty="0"/>
              <a:t>en anglais</a:t>
            </a:r>
          </a:p>
        </p:txBody>
      </p:sp>
    </p:spTree>
    <p:extLst>
      <p:ext uri="{BB962C8B-B14F-4D97-AF65-F5344CB8AC3E}">
        <p14:creationId xmlns:p14="http://schemas.microsoft.com/office/powerpoint/2010/main" val="328003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4.jpeg"/>
          <p:cNvPicPr/>
          <p:nvPr/>
        </p:nvPicPr>
        <p:blipFill rotWithShape="1">
          <a:blip r:embed="rId3" cstate="print"/>
          <a:srcRect t="6062" b="8477"/>
          <a:stretch/>
        </p:blipFill>
        <p:spPr>
          <a:xfrm>
            <a:off x="5875773" y="504345"/>
            <a:ext cx="5174413" cy="5601791"/>
          </a:xfrm>
          <a:prstGeom prst="rect">
            <a:avLst/>
          </a:prstGeom>
        </p:spPr>
      </p:pic>
      <p:sp>
        <p:nvSpPr>
          <p:cNvPr id="4" name="Rectangle 3">
            <a:extLst>
              <a:ext uri="{FF2B5EF4-FFF2-40B4-BE49-F238E27FC236}">
                <a16:creationId xmlns:a16="http://schemas.microsoft.com/office/drawing/2014/main" id="{6DA7A22B-0850-45FE-856F-BC65EB66F081}"/>
              </a:ext>
            </a:extLst>
          </p:cNvPr>
          <p:cNvSpPr/>
          <p:nvPr/>
        </p:nvSpPr>
        <p:spPr>
          <a:xfrm>
            <a:off x="262885" y="6332673"/>
            <a:ext cx="5244860" cy="369332"/>
          </a:xfrm>
          <a:prstGeom prst="rect">
            <a:avLst/>
          </a:prstGeom>
        </p:spPr>
        <p:txBody>
          <a:bodyPr wrap="square">
            <a:spAutoFit/>
          </a:bodyPr>
          <a:lstStyle/>
          <a:p>
            <a:r>
              <a:rPr lang="fr-FR" dirty="0">
                <a:solidFill>
                  <a:srgbClr val="000000"/>
                </a:solidFill>
                <a:latin typeface="Calibri" panose="020F0502020204030204" pitchFamily="34" charset="0"/>
                <a:ea typeface="Calibri" panose="020F0502020204030204" pitchFamily="34" charset="0"/>
                <a:cs typeface="Times New Roman" panose="02020603050405020304" pitchFamily="18" charset="0"/>
              </a:rPr>
              <a:t>elements.wlonk.com (site original) </a:t>
            </a:r>
            <a:r>
              <a:rPr lang="fr-FR" dirty="0"/>
              <a:t>en anglais</a:t>
            </a:r>
          </a:p>
        </p:txBody>
      </p:sp>
      <p:sp>
        <p:nvSpPr>
          <p:cNvPr id="6" name="ZoneTexte 5">
            <a:extLst>
              <a:ext uri="{FF2B5EF4-FFF2-40B4-BE49-F238E27FC236}">
                <a16:creationId xmlns:a16="http://schemas.microsoft.com/office/drawing/2014/main" id="{1EF370DD-7FA4-4109-99D4-F8091C46577A}"/>
              </a:ext>
            </a:extLst>
          </p:cNvPr>
          <p:cNvSpPr txBox="1"/>
          <p:nvPr/>
        </p:nvSpPr>
        <p:spPr>
          <a:xfrm>
            <a:off x="262885" y="105533"/>
            <a:ext cx="4083747" cy="5755422"/>
          </a:xfrm>
          <a:prstGeom prst="rect">
            <a:avLst/>
          </a:prstGeom>
          <a:noFill/>
        </p:spPr>
        <p:txBody>
          <a:bodyPr wrap="none" rtlCol="0">
            <a:spAutoFit/>
          </a:bodyPr>
          <a:lstStyle/>
          <a:p>
            <a:r>
              <a:rPr lang="fr-FR" sz="3600" dirty="0">
                <a:solidFill>
                  <a:srgbClr val="FF0000"/>
                </a:solidFill>
              </a:rPr>
              <a:t>Jouer en mode </a:t>
            </a:r>
          </a:p>
          <a:p>
            <a:r>
              <a:rPr lang="fr-FR" sz="3600" dirty="0">
                <a:solidFill>
                  <a:srgbClr val="FF0000"/>
                </a:solidFill>
              </a:rPr>
              <a:t>‘jeu des 7 familles’ </a:t>
            </a:r>
          </a:p>
          <a:p>
            <a:r>
              <a:rPr lang="fr-FR" sz="3600" dirty="0">
                <a:solidFill>
                  <a:srgbClr val="FF0000"/>
                </a:solidFill>
              </a:rPr>
              <a:t>sans objets</a:t>
            </a:r>
          </a:p>
          <a:p>
            <a:endParaRPr lang="fr-FR" sz="3600" dirty="0">
              <a:solidFill>
                <a:srgbClr val="FF0000"/>
              </a:solidFill>
            </a:endParaRPr>
          </a:p>
          <a:p>
            <a:r>
              <a:rPr lang="fr-FR" sz="2800" dirty="0">
                <a:solidFill>
                  <a:srgbClr val="FF0000"/>
                </a:solidFill>
              </a:rPr>
              <a:t>De 00 à 99</a:t>
            </a:r>
          </a:p>
          <a:p>
            <a:endParaRPr lang="fr-FR" sz="2800" dirty="0">
              <a:solidFill>
                <a:srgbClr val="FF0000"/>
              </a:solidFill>
            </a:endParaRPr>
          </a:p>
          <a:p>
            <a:endParaRPr lang="fr-FR" sz="2800" dirty="0">
              <a:solidFill>
                <a:srgbClr val="FF0000"/>
              </a:solidFill>
            </a:endParaRPr>
          </a:p>
          <a:p>
            <a:endParaRPr lang="fr-FR" sz="2800" dirty="0">
              <a:solidFill>
                <a:srgbClr val="FF0000"/>
              </a:solidFill>
            </a:endParaRPr>
          </a:p>
          <a:p>
            <a:endParaRPr lang="fr-FR" sz="2800" dirty="0">
              <a:solidFill>
                <a:srgbClr val="FF0000"/>
              </a:solidFill>
            </a:endParaRPr>
          </a:p>
          <a:p>
            <a:r>
              <a:rPr lang="fr-FR" sz="2800" dirty="0">
                <a:solidFill>
                  <a:srgbClr val="FF0000"/>
                </a:solidFill>
              </a:rPr>
              <a:t>De 1 à 36</a:t>
            </a:r>
          </a:p>
          <a:p>
            <a:endParaRPr lang="fr-FR" sz="2800" dirty="0">
              <a:solidFill>
                <a:srgbClr val="FF0000"/>
              </a:solidFill>
            </a:endParaRPr>
          </a:p>
          <a:p>
            <a:r>
              <a:rPr lang="fr-FR" sz="2800" dirty="0">
                <a:solidFill>
                  <a:srgbClr val="FF0000"/>
                </a:solidFill>
              </a:rPr>
              <a:t>avec tableau </a:t>
            </a:r>
            <a:r>
              <a:rPr lang="fr-FR" sz="2800" dirty="0" err="1">
                <a:solidFill>
                  <a:srgbClr val="FF0000"/>
                </a:solidFill>
              </a:rPr>
              <a:t>wlonk</a:t>
            </a:r>
            <a:r>
              <a:rPr lang="fr-FR" sz="2800" dirty="0">
                <a:solidFill>
                  <a:srgbClr val="FF0000"/>
                </a:solidFill>
              </a:rPr>
              <a:t> en 2A0</a:t>
            </a:r>
          </a:p>
        </p:txBody>
      </p:sp>
      <p:pic>
        <p:nvPicPr>
          <p:cNvPr id="8" name="Image 7">
            <a:extLst>
              <a:ext uri="{FF2B5EF4-FFF2-40B4-BE49-F238E27FC236}">
                <a16:creationId xmlns:a16="http://schemas.microsoft.com/office/drawing/2014/main" id="{C40635A1-1388-4378-A858-87B9665D78CC}"/>
              </a:ext>
            </a:extLst>
          </p:cNvPr>
          <p:cNvPicPr>
            <a:picLocks noChangeAspect="1"/>
          </p:cNvPicPr>
          <p:nvPr/>
        </p:nvPicPr>
        <p:blipFill>
          <a:blip r:embed="rId4"/>
          <a:stretch>
            <a:fillRect/>
          </a:stretch>
        </p:blipFill>
        <p:spPr>
          <a:xfrm>
            <a:off x="2153650" y="4341731"/>
            <a:ext cx="2288141" cy="761235"/>
          </a:xfrm>
          <a:prstGeom prst="rect">
            <a:avLst/>
          </a:prstGeom>
        </p:spPr>
      </p:pic>
      <p:pic>
        <p:nvPicPr>
          <p:cNvPr id="11" name="Image 10">
            <a:extLst>
              <a:ext uri="{FF2B5EF4-FFF2-40B4-BE49-F238E27FC236}">
                <a16:creationId xmlns:a16="http://schemas.microsoft.com/office/drawing/2014/main" id="{8337D63F-45D6-40D3-AAB8-60650639F108}"/>
              </a:ext>
            </a:extLst>
          </p:cNvPr>
          <p:cNvPicPr>
            <a:picLocks noChangeAspect="1"/>
          </p:cNvPicPr>
          <p:nvPr/>
        </p:nvPicPr>
        <p:blipFill>
          <a:blip r:embed="rId5"/>
          <a:stretch>
            <a:fillRect/>
          </a:stretch>
        </p:blipFill>
        <p:spPr>
          <a:xfrm>
            <a:off x="2663690" y="1962406"/>
            <a:ext cx="1150742" cy="1764471"/>
          </a:xfrm>
          <a:prstGeom prst="rect">
            <a:avLst/>
          </a:prstGeom>
        </p:spPr>
      </p:pic>
    </p:spTree>
    <p:extLst>
      <p:ext uri="{BB962C8B-B14F-4D97-AF65-F5344CB8AC3E}">
        <p14:creationId xmlns:p14="http://schemas.microsoft.com/office/powerpoint/2010/main" val="3380855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471298"/>
            <a:ext cx="6858000" cy="5143500"/>
          </a:xfrm>
          <a:prstGeom prst="rect">
            <a:avLst/>
          </a:prstGeom>
        </p:spPr>
      </p:pic>
      <p:sp>
        <p:nvSpPr>
          <p:cNvPr id="6" name="Double vague 5"/>
          <p:cNvSpPr/>
          <p:nvPr/>
        </p:nvSpPr>
        <p:spPr>
          <a:xfrm>
            <a:off x="4718242" y="1593124"/>
            <a:ext cx="5454056" cy="1206207"/>
          </a:xfrm>
          <a:prstGeom prst="doubleWav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9"/>
          </a:p>
        </p:txBody>
      </p:sp>
      <p:sp>
        <p:nvSpPr>
          <p:cNvPr id="7" name="Rectangle 6"/>
          <p:cNvSpPr/>
          <p:nvPr/>
        </p:nvSpPr>
        <p:spPr>
          <a:xfrm>
            <a:off x="5788029" y="1717889"/>
            <a:ext cx="4247110" cy="827791"/>
          </a:xfrm>
          <a:prstGeom prst="rect">
            <a:avLst/>
          </a:prstGeom>
        </p:spPr>
        <p:txBody>
          <a:bodyPr wrap="square">
            <a:spAutoFit/>
          </a:bodyPr>
          <a:lstStyle/>
          <a:p>
            <a:r>
              <a:rPr lang="fr-FR" sz="4779" dirty="0" err="1">
                <a:solidFill>
                  <a:schemeClr val="bg1"/>
                </a:solidFill>
                <a:latin typeface="Script MT Bold" panose="03040602040607080904" pitchFamily="66" charset="0"/>
                <a:ea typeface="Times New Roman" panose="02020603050405020304" pitchFamily="18" charset="0"/>
                <a:cs typeface="Arial" panose="020B0604020202020204" pitchFamily="34" charset="0"/>
              </a:rPr>
              <a:t>Mendeleieva</a:t>
            </a:r>
            <a:endParaRPr lang="fr-FR" sz="4779" dirty="0">
              <a:solidFill>
                <a:schemeClr val="bg1"/>
              </a:solidFill>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6862" y="1471299"/>
            <a:ext cx="2380509" cy="724928"/>
          </a:xfrm>
          <a:prstGeom prst="rect">
            <a:avLst/>
          </a:prstGeom>
        </p:spPr>
      </p:pic>
      <p:sp>
        <p:nvSpPr>
          <p:cNvPr id="8" name="ZoneTexte 7"/>
          <p:cNvSpPr txBox="1"/>
          <p:nvPr/>
        </p:nvSpPr>
        <p:spPr>
          <a:xfrm>
            <a:off x="1627506" y="2453082"/>
            <a:ext cx="1128066" cy="715581"/>
          </a:xfrm>
          <a:prstGeom prst="rect">
            <a:avLst/>
          </a:prstGeom>
          <a:noFill/>
        </p:spPr>
        <p:txBody>
          <a:bodyPr wrap="none" rtlCol="0">
            <a:spAutoFit/>
          </a:bodyPr>
          <a:lstStyle/>
          <a:p>
            <a:r>
              <a:rPr lang="fr-FR" sz="1350" dirty="0"/>
              <a:t>À Strasbourg,</a:t>
            </a:r>
          </a:p>
          <a:p>
            <a:r>
              <a:rPr lang="fr-FR" sz="1350" dirty="0"/>
              <a:t>Tiroirs en </a:t>
            </a:r>
          </a:p>
          <a:p>
            <a:r>
              <a:rPr lang="fr-FR" sz="1350" dirty="0"/>
              <a:t>bois</a:t>
            </a:r>
          </a:p>
        </p:txBody>
      </p:sp>
      <p:sp>
        <p:nvSpPr>
          <p:cNvPr id="9" name="ZoneTexte 8"/>
          <p:cNvSpPr txBox="1"/>
          <p:nvPr/>
        </p:nvSpPr>
        <p:spPr>
          <a:xfrm>
            <a:off x="133489" y="379609"/>
            <a:ext cx="6708311" cy="646331"/>
          </a:xfrm>
          <a:prstGeom prst="rect">
            <a:avLst/>
          </a:prstGeom>
          <a:noFill/>
        </p:spPr>
        <p:txBody>
          <a:bodyPr wrap="none" rtlCol="0">
            <a:spAutoFit/>
          </a:bodyPr>
          <a:lstStyle/>
          <a:p>
            <a:r>
              <a:rPr lang="fr-FR" sz="3600" dirty="0">
                <a:solidFill>
                  <a:srgbClr val="FF0000"/>
                </a:solidFill>
              </a:rPr>
              <a:t>Jouer avec une collection d’objets</a:t>
            </a:r>
          </a:p>
        </p:txBody>
      </p:sp>
    </p:spTree>
    <p:extLst>
      <p:ext uri="{BB962C8B-B14F-4D97-AF65-F5344CB8AC3E}">
        <p14:creationId xmlns:p14="http://schemas.microsoft.com/office/powerpoint/2010/main" val="101130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434809"/>
            <a:ext cx="9558642" cy="5379008"/>
          </a:xfrm>
          <a:prstGeom prst="rect">
            <a:avLst/>
          </a:prstGeom>
        </p:spPr>
      </p:pic>
      <p:sp>
        <p:nvSpPr>
          <p:cNvPr id="7" name="ZoneTexte 6"/>
          <p:cNvSpPr txBox="1"/>
          <p:nvPr/>
        </p:nvSpPr>
        <p:spPr>
          <a:xfrm>
            <a:off x="1447800" y="254485"/>
            <a:ext cx="9144000" cy="1180323"/>
          </a:xfrm>
          <a:prstGeom prst="rect">
            <a:avLst/>
          </a:prstGeom>
          <a:noFill/>
        </p:spPr>
        <p:txBody>
          <a:bodyPr wrap="square" rtlCol="0">
            <a:spAutoFit/>
          </a:bodyPr>
          <a:lstStyle/>
          <a:p>
            <a:pPr algn="ctr"/>
            <a:r>
              <a:rPr lang="fr-FR" sz="3535" i="1" dirty="0">
                <a:solidFill>
                  <a:srgbClr val="0070C0"/>
                </a:solidFill>
                <a:latin typeface="Script MT Bold" panose="03040602040607080904" pitchFamily="66" charset="0"/>
                <a:ea typeface="Cambria" panose="02040503050406030204" pitchFamily="18" charset="0"/>
              </a:rPr>
              <a:t>Exemple de contenu de tiroir : cartes +</a:t>
            </a:r>
          </a:p>
          <a:p>
            <a:pPr algn="ctr"/>
            <a:r>
              <a:rPr lang="fr-FR" sz="3535" i="1" dirty="0">
                <a:solidFill>
                  <a:srgbClr val="0070C0"/>
                </a:solidFill>
                <a:latin typeface="Script MT Bold" panose="03040602040607080904" pitchFamily="66" charset="0"/>
                <a:ea typeface="Cambria" panose="02040503050406030204" pitchFamily="18" charset="0"/>
              </a:rPr>
              <a:t>l'élément chimique dans votre vie de tous les jours</a:t>
            </a: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657" y="5878587"/>
            <a:ext cx="2380509" cy="724928"/>
          </a:xfrm>
          <a:prstGeom prst="rect">
            <a:avLst/>
          </a:prstGeom>
        </p:spPr>
      </p:pic>
      <p:pic>
        <p:nvPicPr>
          <p:cNvPr id="9" name="Image 8"/>
          <p:cNvPicPr>
            <a:picLocks noChangeAspect="1"/>
          </p:cNvPicPr>
          <p:nvPr/>
        </p:nvPicPr>
        <p:blipFill rotWithShape="1">
          <a:blip r:embed="rId4"/>
          <a:srcRect b="80696"/>
          <a:stretch/>
        </p:blipFill>
        <p:spPr>
          <a:xfrm>
            <a:off x="0" y="1681791"/>
            <a:ext cx="4927497" cy="582151"/>
          </a:xfrm>
          <a:prstGeom prst="rect">
            <a:avLst/>
          </a:prstGeom>
        </p:spPr>
      </p:pic>
    </p:spTree>
    <p:extLst>
      <p:ext uri="{BB962C8B-B14F-4D97-AF65-F5344CB8AC3E}">
        <p14:creationId xmlns:p14="http://schemas.microsoft.com/office/powerpoint/2010/main" val="209706560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FeS.potx" id="{27CA8A0A-D80C-456F-8CB6-D954863AD87C}" vid="{DCD379D8-D1DE-4B39-BF40-F2F25D77411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7253</TotalTime>
  <Words>827</Words>
  <Application>Microsoft Office PowerPoint</Application>
  <PresentationFormat>Grand écran</PresentationFormat>
  <Paragraphs>102</Paragraphs>
  <Slides>26</Slides>
  <Notes>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26</vt:i4>
      </vt:variant>
    </vt:vector>
  </HeadingPairs>
  <TitlesOfParts>
    <vt:vector size="33" baseType="lpstr">
      <vt:lpstr>Arial</vt:lpstr>
      <vt:lpstr>Calibri</vt:lpstr>
      <vt:lpstr>Calibri Light</vt:lpstr>
      <vt:lpstr>Cambria</vt:lpstr>
      <vt:lpstr>Script MT Bold</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Véronique pierron-bohnes</dc:creator>
  <cp:lastModifiedBy>Veronique,Pierron-Bohnes,dmons,chercheur</cp:lastModifiedBy>
  <cp:revision>70</cp:revision>
  <cp:lastPrinted>2020-11-15T10:50:04Z</cp:lastPrinted>
  <dcterms:created xsi:type="dcterms:W3CDTF">2020-11-05T20:32:08Z</dcterms:created>
  <dcterms:modified xsi:type="dcterms:W3CDTF">2023-07-02T20:45:57Z</dcterms:modified>
</cp:coreProperties>
</file>