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  <p:sldMasterId id="2147483701" r:id="rId2"/>
    <p:sldMasterId id="2147483703" r:id="rId3"/>
    <p:sldMasterId id="2147483705" r:id="rId4"/>
    <p:sldMasterId id="2147483707" r:id="rId5"/>
    <p:sldMasterId id="2147483709" r:id="rId6"/>
    <p:sldMasterId id="2147483681" r:id="rId7"/>
  </p:sldMasterIdLst>
  <p:notesMasterIdLst>
    <p:notesMasterId r:id="rId33"/>
  </p:notesMasterIdLst>
  <p:handoutMasterIdLst>
    <p:handoutMasterId r:id="rId34"/>
  </p:handoutMasterIdLst>
  <p:sldIdLst>
    <p:sldId id="256" r:id="rId8"/>
    <p:sldId id="257" r:id="rId9"/>
    <p:sldId id="258" r:id="rId10"/>
    <p:sldId id="259" r:id="rId11"/>
    <p:sldId id="260" r:id="rId12"/>
    <p:sldId id="261" r:id="rId13"/>
    <p:sldId id="263" r:id="rId14"/>
    <p:sldId id="265" r:id="rId15"/>
    <p:sldId id="268" r:id="rId16"/>
    <p:sldId id="269" r:id="rId17"/>
    <p:sldId id="270" r:id="rId18"/>
    <p:sldId id="271" r:id="rId19"/>
    <p:sldId id="272" r:id="rId20"/>
    <p:sldId id="274" r:id="rId21"/>
    <p:sldId id="279" r:id="rId22"/>
    <p:sldId id="275" r:id="rId23"/>
    <p:sldId id="276" r:id="rId24"/>
    <p:sldId id="277" r:id="rId25"/>
    <p:sldId id="278" r:id="rId26"/>
    <p:sldId id="287" r:id="rId27"/>
    <p:sldId id="280" r:id="rId28"/>
    <p:sldId id="281" r:id="rId29"/>
    <p:sldId id="284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71"/>
    <p:restoredTop sz="96405"/>
  </p:normalViewPr>
  <p:slideViewPr>
    <p:cSldViewPr snapToGrid="0" snapToObjects="1">
      <p:cViewPr varScale="1">
        <p:scale>
          <a:sx n="121" d="100"/>
          <a:sy n="121" d="100"/>
        </p:scale>
        <p:origin x="16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2" d="100"/>
          <a:sy n="132" d="100"/>
        </p:scale>
        <p:origin x="534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327CFFA-2B67-671A-EC90-1CAB2E84A2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E1D40F-B613-1711-8851-0B027EE5B8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29DE4-37D8-624D-A399-B7676B124B06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45ED7E-EF6E-6B82-A736-23A0CC960C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C8A89F-BE20-149B-EC96-172DED082A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5E71F-DF3E-F64D-BDAB-A9BB1744A9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340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0950-778C-3E4A-8AB6-95D8E72E19C2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2FF35-CB7F-AA48-B53A-A5C2A45660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74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30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2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17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96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8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49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4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864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561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8028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4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A3361D-E6E3-D6CE-507C-58A18017E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INITIER LES LYCÉENS AUX PROBLÈMES QUANTIQUES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76F687E-B9F9-FECC-BE88-11164D868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04 </a:t>
            </a:r>
            <a:r>
              <a:rPr lang="fr-FR" dirty="0"/>
              <a:t>Juillet</a:t>
            </a:r>
            <a:r>
              <a:rPr lang="en-US" dirty="0"/>
              <a:t> 2023 – SFP Paris</a:t>
            </a:r>
          </a:p>
        </p:txBody>
      </p:sp>
    </p:spTree>
    <p:extLst>
      <p:ext uri="{BB962C8B-B14F-4D97-AF65-F5344CB8AC3E}">
        <p14:creationId xmlns:p14="http://schemas.microsoft.com/office/powerpoint/2010/main" val="3653689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0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7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523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6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7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9F3FD8-4A69-F38A-7F07-76D29286253E}"/>
              </a:ext>
            </a:extLst>
          </p:cNvPr>
          <p:cNvSpPr txBox="1"/>
          <p:nvPr userDrawn="1"/>
        </p:nvSpPr>
        <p:spPr>
          <a:xfrm>
            <a:off x="276727" y="6444476"/>
            <a:ext cx="7683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INITIER LES LYCÉENS AUX PROBLÈMES QUANTIQUES</a:t>
            </a:r>
          </a:p>
        </p:txBody>
      </p:sp>
    </p:spTree>
    <p:extLst>
      <p:ext uri="{BB962C8B-B14F-4D97-AF65-F5344CB8AC3E}">
        <p14:creationId xmlns:p14="http://schemas.microsoft.com/office/powerpoint/2010/main" val="1321940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9F3FD8-4A69-F38A-7F07-76D29286253E}"/>
              </a:ext>
            </a:extLst>
          </p:cNvPr>
          <p:cNvSpPr txBox="1"/>
          <p:nvPr userDrawn="1"/>
        </p:nvSpPr>
        <p:spPr>
          <a:xfrm>
            <a:off x="276727" y="6444476"/>
            <a:ext cx="7683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INITIER LES LYCÉENS AUX PROBLÈMES QUANTIQUES</a:t>
            </a:r>
          </a:p>
        </p:txBody>
      </p:sp>
    </p:spTree>
    <p:extLst>
      <p:ext uri="{BB962C8B-B14F-4D97-AF65-F5344CB8AC3E}">
        <p14:creationId xmlns:p14="http://schemas.microsoft.com/office/powerpoint/2010/main" val="145856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9F3FD8-4A69-F38A-7F07-76D29286253E}"/>
              </a:ext>
            </a:extLst>
          </p:cNvPr>
          <p:cNvSpPr txBox="1"/>
          <p:nvPr userDrawn="1"/>
        </p:nvSpPr>
        <p:spPr>
          <a:xfrm>
            <a:off x="276727" y="6444476"/>
            <a:ext cx="7683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INITIER LES LYCÉENS AUX PROBLÈMES QUANTIQUES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802B11-5EE7-DC68-EAB7-054DFF51613B}"/>
              </a:ext>
            </a:extLst>
          </p:cNvPr>
          <p:cNvSpPr txBox="1"/>
          <p:nvPr userDrawn="1"/>
        </p:nvSpPr>
        <p:spPr>
          <a:xfrm>
            <a:off x="8046719" y="6428796"/>
            <a:ext cx="39543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noProof="0" dirty="0"/>
              <a:t>06 Juillet 2022 - REOD</a:t>
            </a:r>
          </a:p>
        </p:txBody>
      </p:sp>
    </p:spTree>
    <p:extLst>
      <p:ext uri="{BB962C8B-B14F-4D97-AF65-F5344CB8AC3E}">
        <p14:creationId xmlns:p14="http://schemas.microsoft.com/office/powerpoint/2010/main" val="293798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4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7/1/23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4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2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89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TE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194560"/>
            <a:ext cx="86106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BC69174-836D-F5C6-F5F1-B3C43DD6D308}"/>
              </a:ext>
            </a:extLst>
          </p:cNvPr>
          <p:cNvSpPr txBox="1">
            <a:spLocks/>
          </p:cNvSpPr>
          <p:nvPr userDrawn="1"/>
        </p:nvSpPr>
        <p:spPr>
          <a:xfrm>
            <a:off x="293972" y="2392561"/>
            <a:ext cx="2227848" cy="3430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rgbClr val="FFFF00"/>
                </a:solidFill>
              </a:rPr>
              <a:t>Contexte</a:t>
            </a:r>
            <a:endParaRPr lang="fr-FR" b="0" noProof="0" dirty="0">
              <a:solidFill>
                <a:srgbClr val="FFFF00"/>
              </a:solidFill>
            </a:endParaRPr>
          </a:p>
          <a:p>
            <a:r>
              <a:rPr lang="fr-FR" noProof="0" dirty="0"/>
              <a:t>Réalisations</a:t>
            </a:r>
          </a:p>
          <a:p>
            <a:r>
              <a:rPr lang="fr-FR" noProof="0" dirty="0"/>
              <a:t>Le projet</a:t>
            </a:r>
          </a:p>
          <a:p>
            <a:r>
              <a:rPr lang="fr-FR" noProof="0" dirty="0"/>
              <a:t>Conclusions</a:t>
            </a:r>
          </a:p>
          <a:p>
            <a:endParaRPr lang="fr-FR" noProof="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C23D42-B45F-EE15-2FE5-59BDEFBDF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972" y="246689"/>
            <a:ext cx="989834" cy="3637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C45117-5BEB-37F6-2334-A1C465D9DB8E}"/>
              </a:ext>
            </a:extLst>
          </p:cNvPr>
          <p:cNvSpPr txBox="1"/>
          <p:nvPr userDrawn="1"/>
        </p:nvSpPr>
        <p:spPr>
          <a:xfrm>
            <a:off x="234660" y="610300"/>
            <a:ext cx="1904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0" dirty="0">
                <a:latin typeface="Mangal" panose="02040503050203030202" pitchFamily="18" charset="0"/>
                <a:cs typeface="Mangal" panose="02040503050203030202" pitchFamily="18" charset="0"/>
              </a:rPr>
              <a:t>ACADÉMIE DE NICE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Liberté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Égalité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Fraternité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A4C8404-0B91-D326-18E5-651E7DD05482}"/>
              </a:ext>
            </a:extLst>
          </p:cNvPr>
          <p:cNvSpPr txBox="1"/>
          <p:nvPr userDrawn="1"/>
        </p:nvSpPr>
        <p:spPr>
          <a:xfrm>
            <a:off x="276727" y="6444476"/>
            <a:ext cx="11704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INITIER LES LYCÉENS AUX PROBLÈMES QUANTIQUES														04 </a:t>
            </a:r>
            <a:r>
              <a:rPr lang="en-US" sz="1200" dirty="0" err="1"/>
              <a:t>Juillet</a:t>
            </a:r>
            <a:r>
              <a:rPr lang="en-US" sz="1200" dirty="0"/>
              <a:t> 2023 – SFP Paris</a:t>
            </a:r>
          </a:p>
        </p:txBody>
      </p:sp>
    </p:spTree>
    <p:extLst>
      <p:ext uri="{BB962C8B-B14F-4D97-AF65-F5344CB8AC3E}">
        <p14:creationId xmlns:p14="http://schemas.microsoft.com/office/powerpoint/2010/main" val="2263315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89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TE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194560"/>
            <a:ext cx="86106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C23D42-B45F-EE15-2FE5-59BDEFBDF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972" y="246689"/>
            <a:ext cx="989834" cy="3637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C45117-5BEB-37F6-2334-A1C465D9DB8E}"/>
              </a:ext>
            </a:extLst>
          </p:cNvPr>
          <p:cNvSpPr txBox="1"/>
          <p:nvPr userDrawn="1"/>
        </p:nvSpPr>
        <p:spPr>
          <a:xfrm>
            <a:off x="234660" y="610300"/>
            <a:ext cx="1904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0" dirty="0">
                <a:latin typeface="Mangal" panose="02040503050203030202" pitchFamily="18" charset="0"/>
                <a:cs typeface="Mangal" panose="02040503050203030202" pitchFamily="18" charset="0"/>
              </a:rPr>
              <a:t>ACADÉMIE DE NICE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Liberté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Égalité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Fraternité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500410-F915-3279-4928-9706F758CEF2}"/>
              </a:ext>
            </a:extLst>
          </p:cNvPr>
          <p:cNvSpPr txBox="1"/>
          <p:nvPr userDrawn="1"/>
        </p:nvSpPr>
        <p:spPr>
          <a:xfrm>
            <a:off x="276727" y="6444476"/>
            <a:ext cx="11704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INITIER LES LYCÉENS AUX PROBLÈMES QUANTIQUES														04 </a:t>
            </a:r>
            <a:r>
              <a:rPr lang="en-US" sz="1200" dirty="0" err="1"/>
              <a:t>Juillet</a:t>
            </a:r>
            <a:r>
              <a:rPr lang="en-US" sz="1200" dirty="0"/>
              <a:t> 2023 – SFP Paris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87A843-A2F1-824C-FD8B-D6346313A5CC}"/>
              </a:ext>
            </a:extLst>
          </p:cNvPr>
          <p:cNvSpPr txBox="1">
            <a:spLocks/>
          </p:cNvSpPr>
          <p:nvPr userDrawn="1"/>
        </p:nvSpPr>
        <p:spPr>
          <a:xfrm>
            <a:off x="293972" y="2392561"/>
            <a:ext cx="2227848" cy="3430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tx1"/>
                </a:solidFill>
              </a:rPr>
              <a:t>Contexte</a:t>
            </a:r>
            <a:endParaRPr lang="fr-FR" b="0" noProof="0" dirty="0">
              <a:solidFill>
                <a:schemeClr val="tx1"/>
              </a:solidFill>
            </a:endParaRPr>
          </a:p>
          <a:p>
            <a:r>
              <a:rPr lang="fr-FR" noProof="0" dirty="0">
                <a:solidFill>
                  <a:srgbClr val="FFFF00"/>
                </a:solidFill>
              </a:rPr>
              <a:t>Réalisations</a:t>
            </a:r>
          </a:p>
          <a:p>
            <a:r>
              <a:rPr lang="fr-FR" noProof="0" dirty="0"/>
              <a:t>Le projet</a:t>
            </a:r>
          </a:p>
          <a:p>
            <a:r>
              <a:rPr lang="fr-FR" noProof="0" dirty="0"/>
              <a:t>Conclusions</a:t>
            </a:r>
          </a:p>
          <a:p>
            <a:pPr marL="0" indent="0">
              <a:buNone/>
            </a:pPr>
            <a:endParaRPr lang="fr-FR" noProof="0" dirty="0">
              <a:solidFill>
                <a:srgbClr val="FFFF00"/>
              </a:solidFill>
            </a:endParaRPr>
          </a:p>
          <a:p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71634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89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TE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194560"/>
            <a:ext cx="86106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C23D42-B45F-EE15-2FE5-59BDEFBDF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972" y="246689"/>
            <a:ext cx="989834" cy="3637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C45117-5BEB-37F6-2334-A1C465D9DB8E}"/>
              </a:ext>
            </a:extLst>
          </p:cNvPr>
          <p:cNvSpPr txBox="1"/>
          <p:nvPr userDrawn="1"/>
        </p:nvSpPr>
        <p:spPr>
          <a:xfrm>
            <a:off x="234660" y="610300"/>
            <a:ext cx="1904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0" dirty="0">
                <a:latin typeface="Mangal" panose="02040503050203030202" pitchFamily="18" charset="0"/>
                <a:cs typeface="Mangal" panose="02040503050203030202" pitchFamily="18" charset="0"/>
              </a:rPr>
              <a:t>ACADÉMIE DE NICE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Liberté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Égalité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Fraternité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5A02378-50A8-4C2C-EE40-876A74A7FF68}"/>
              </a:ext>
            </a:extLst>
          </p:cNvPr>
          <p:cNvSpPr txBox="1"/>
          <p:nvPr userDrawn="1"/>
        </p:nvSpPr>
        <p:spPr>
          <a:xfrm>
            <a:off x="276727" y="6444476"/>
            <a:ext cx="11704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INITIER LES LYCÉENS AUX PROBLÈMES QUANTIQUES														04 </a:t>
            </a:r>
            <a:r>
              <a:rPr lang="en-US" sz="1200" dirty="0" err="1"/>
              <a:t>Juillet</a:t>
            </a:r>
            <a:r>
              <a:rPr lang="en-US" sz="1200" dirty="0"/>
              <a:t> 2023 – SFP Paris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1C407E1-F373-23F6-8C3C-5CF28400709A}"/>
              </a:ext>
            </a:extLst>
          </p:cNvPr>
          <p:cNvSpPr txBox="1">
            <a:spLocks/>
          </p:cNvSpPr>
          <p:nvPr userDrawn="1"/>
        </p:nvSpPr>
        <p:spPr>
          <a:xfrm>
            <a:off x="293972" y="2392561"/>
            <a:ext cx="2227848" cy="3430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tx1"/>
                </a:solidFill>
              </a:rPr>
              <a:t>Contexte</a:t>
            </a:r>
            <a:endParaRPr lang="fr-FR" b="0" noProof="0" dirty="0">
              <a:solidFill>
                <a:schemeClr val="tx1"/>
              </a:solidFill>
            </a:endParaRPr>
          </a:p>
          <a:p>
            <a:r>
              <a:rPr lang="fr-FR" noProof="0" dirty="0">
                <a:solidFill>
                  <a:srgbClr val="FFFF00"/>
                </a:solidFill>
              </a:rPr>
              <a:t>Réalisations</a:t>
            </a:r>
          </a:p>
          <a:p>
            <a:r>
              <a:rPr lang="fr-FR" noProof="0" dirty="0"/>
              <a:t>Le projet</a:t>
            </a:r>
          </a:p>
          <a:p>
            <a:r>
              <a:rPr lang="fr-FR" noProof="0" dirty="0"/>
              <a:t>Conclusions</a:t>
            </a:r>
          </a:p>
          <a:p>
            <a:pPr marL="0" indent="0">
              <a:buNone/>
            </a:pPr>
            <a:endParaRPr lang="fr-FR" noProof="0" dirty="0">
              <a:solidFill>
                <a:srgbClr val="FFFF00"/>
              </a:solidFill>
            </a:endParaRPr>
          </a:p>
          <a:p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89045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89"/>
            <a:ext cx="12192000" cy="14414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194560"/>
            <a:ext cx="86106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C23D42-B45F-EE15-2FE5-59BDEFBDF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972" y="246689"/>
            <a:ext cx="989834" cy="3637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C45117-5BEB-37F6-2334-A1C465D9DB8E}"/>
              </a:ext>
            </a:extLst>
          </p:cNvPr>
          <p:cNvSpPr txBox="1"/>
          <p:nvPr userDrawn="1"/>
        </p:nvSpPr>
        <p:spPr>
          <a:xfrm>
            <a:off x="234660" y="610300"/>
            <a:ext cx="1904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0" dirty="0">
                <a:latin typeface="Mangal" panose="02040503050203030202" pitchFamily="18" charset="0"/>
                <a:cs typeface="Mangal" panose="02040503050203030202" pitchFamily="18" charset="0"/>
              </a:rPr>
              <a:t>ACADÉMIE DE NICE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Liberté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Égalité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Fraternité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A8B4EF6-21B3-822D-8DB0-360CC2200FF4}"/>
              </a:ext>
            </a:extLst>
          </p:cNvPr>
          <p:cNvSpPr txBox="1"/>
          <p:nvPr userDrawn="1"/>
        </p:nvSpPr>
        <p:spPr>
          <a:xfrm>
            <a:off x="276727" y="6444476"/>
            <a:ext cx="11704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INITIER LES LYCÉENS AUX PROBLÈMES QUANTIQUES														04 </a:t>
            </a:r>
            <a:r>
              <a:rPr lang="en-US" sz="1200" dirty="0" err="1"/>
              <a:t>Juillet</a:t>
            </a:r>
            <a:r>
              <a:rPr lang="en-US" sz="1200" dirty="0"/>
              <a:t> 2023 – SFP Paris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8FE91D-49C7-705A-F298-1F95398FD5AA}"/>
              </a:ext>
            </a:extLst>
          </p:cNvPr>
          <p:cNvSpPr txBox="1">
            <a:spLocks/>
          </p:cNvSpPr>
          <p:nvPr userDrawn="1"/>
        </p:nvSpPr>
        <p:spPr>
          <a:xfrm>
            <a:off x="293972" y="2392561"/>
            <a:ext cx="2227848" cy="3430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tx1"/>
                </a:solidFill>
              </a:rPr>
              <a:t>Contexte</a:t>
            </a:r>
            <a:endParaRPr lang="fr-FR" b="0" noProof="0" dirty="0">
              <a:solidFill>
                <a:schemeClr val="tx1"/>
              </a:solidFill>
            </a:endParaRPr>
          </a:p>
          <a:p>
            <a:r>
              <a:rPr lang="fr-FR" noProof="0" dirty="0">
                <a:solidFill>
                  <a:schemeClr val="tx1"/>
                </a:solidFill>
              </a:rPr>
              <a:t>Réalisations</a:t>
            </a:r>
          </a:p>
          <a:p>
            <a:r>
              <a:rPr lang="fr-FR" noProof="0" dirty="0">
                <a:solidFill>
                  <a:srgbClr val="FFFF00"/>
                </a:solidFill>
              </a:rPr>
              <a:t>Le projet</a:t>
            </a:r>
          </a:p>
          <a:p>
            <a:r>
              <a:rPr lang="fr-FR" noProof="0" dirty="0"/>
              <a:t>Conclusions</a:t>
            </a:r>
          </a:p>
          <a:p>
            <a:pPr marL="0" indent="0">
              <a:buNone/>
            </a:pPr>
            <a:endParaRPr lang="fr-FR" noProof="0" dirty="0">
              <a:solidFill>
                <a:srgbClr val="FFFF00"/>
              </a:solidFill>
            </a:endParaRPr>
          </a:p>
          <a:p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88999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89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TE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194560"/>
            <a:ext cx="86106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C23D42-B45F-EE15-2FE5-59BDEFBDF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972" y="246689"/>
            <a:ext cx="989834" cy="3637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C45117-5BEB-37F6-2334-A1C465D9DB8E}"/>
              </a:ext>
            </a:extLst>
          </p:cNvPr>
          <p:cNvSpPr txBox="1"/>
          <p:nvPr userDrawn="1"/>
        </p:nvSpPr>
        <p:spPr>
          <a:xfrm>
            <a:off x="234660" y="610300"/>
            <a:ext cx="1904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0" dirty="0">
                <a:latin typeface="Mangal" panose="02040503050203030202" pitchFamily="18" charset="0"/>
                <a:cs typeface="Mangal" panose="02040503050203030202" pitchFamily="18" charset="0"/>
              </a:rPr>
              <a:t>ACADÉMIE DE NICE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Liberté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Égalité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Fraternité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F14B97-393F-2E8C-2EED-6DC0CD05C034}"/>
              </a:ext>
            </a:extLst>
          </p:cNvPr>
          <p:cNvSpPr txBox="1"/>
          <p:nvPr userDrawn="1"/>
        </p:nvSpPr>
        <p:spPr>
          <a:xfrm>
            <a:off x="276727" y="6444476"/>
            <a:ext cx="11704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INITIER LES LYCÉENS AUX PROBLÈMES QUANTIQUES														04 </a:t>
            </a:r>
            <a:r>
              <a:rPr lang="en-US" sz="1200" dirty="0" err="1"/>
              <a:t>Juillet</a:t>
            </a:r>
            <a:r>
              <a:rPr lang="en-US" sz="1200" dirty="0"/>
              <a:t> 2023 – SFP Paris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2ADB8D-1855-7C11-E2FE-4A813099EDCB}"/>
              </a:ext>
            </a:extLst>
          </p:cNvPr>
          <p:cNvSpPr txBox="1">
            <a:spLocks/>
          </p:cNvSpPr>
          <p:nvPr userDrawn="1"/>
        </p:nvSpPr>
        <p:spPr>
          <a:xfrm>
            <a:off x="293972" y="2392561"/>
            <a:ext cx="2227848" cy="3430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tx1"/>
                </a:solidFill>
              </a:rPr>
              <a:t>Contexte</a:t>
            </a:r>
            <a:endParaRPr lang="fr-FR" b="0" noProof="0" dirty="0">
              <a:solidFill>
                <a:schemeClr val="tx1"/>
              </a:solidFill>
            </a:endParaRPr>
          </a:p>
          <a:p>
            <a:r>
              <a:rPr lang="fr-FR" noProof="0" dirty="0">
                <a:solidFill>
                  <a:schemeClr val="tx1"/>
                </a:solidFill>
              </a:rPr>
              <a:t>Réalisations</a:t>
            </a:r>
          </a:p>
          <a:p>
            <a:r>
              <a:rPr lang="fr-FR" noProof="0" dirty="0">
                <a:solidFill>
                  <a:schemeClr val="tx1"/>
                </a:solidFill>
              </a:rPr>
              <a:t>Le projet</a:t>
            </a:r>
          </a:p>
          <a:p>
            <a:r>
              <a:rPr lang="fr-FR" noProof="0" dirty="0">
                <a:solidFill>
                  <a:srgbClr val="FFFF00"/>
                </a:solidFill>
              </a:rPr>
              <a:t>Conclusions</a:t>
            </a:r>
          </a:p>
          <a:p>
            <a:pPr marL="0" indent="0">
              <a:buNone/>
            </a:pPr>
            <a:endParaRPr lang="fr-FR" noProof="0" dirty="0">
              <a:solidFill>
                <a:srgbClr val="FFFF00"/>
              </a:solidFill>
            </a:endParaRPr>
          </a:p>
          <a:p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1608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89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TE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194560"/>
            <a:ext cx="86106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BC69174-836D-F5C6-F5F1-B3C43DD6D308}"/>
              </a:ext>
            </a:extLst>
          </p:cNvPr>
          <p:cNvSpPr txBox="1">
            <a:spLocks/>
          </p:cNvSpPr>
          <p:nvPr userDrawn="1"/>
        </p:nvSpPr>
        <p:spPr>
          <a:xfrm>
            <a:off x="293972" y="2392561"/>
            <a:ext cx="2227848" cy="3430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État des </a:t>
            </a:r>
            <a:r>
              <a:rPr lang="fr-FR" noProof="0" dirty="0"/>
              <a:t>lieux</a:t>
            </a:r>
          </a:p>
          <a:p>
            <a:r>
              <a:rPr lang="fr-FR" noProof="0" dirty="0"/>
              <a:t>Enjeux</a:t>
            </a:r>
          </a:p>
          <a:p>
            <a:r>
              <a:rPr lang="fr-FR" noProof="0" dirty="0"/>
              <a:t>Structure</a:t>
            </a:r>
          </a:p>
          <a:p>
            <a:r>
              <a:rPr lang="fr-FR" noProof="0" dirty="0"/>
              <a:t>Projets</a:t>
            </a:r>
          </a:p>
          <a:p>
            <a:r>
              <a:rPr lang="fr-FR" noProof="0" dirty="0"/>
              <a:t>Concours</a:t>
            </a:r>
          </a:p>
          <a:p>
            <a:r>
              <a:rPr lang="fr-FR" noProof="0" dirty="0">
                <a:solidFill>
                  <a:srgbClr val="FFFF00"/>
                </a:solidFill>
              </a:rPr>
              <a:t>Grand Oral</a:t>
            </a:r>
          </a:p>
          <a:p>
            <a:r>
              <a:rPr lang="fr-FR" noProof="0" dirty="0"/>
              <a:t>Objectifs</a:t>
            </a:r>
          </a:p>
          <a:p>
            <a:r>
              <a:rPr lang="fr-FR" noProof="0" dirty="0"/>
              <a:t>Les pistes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C23D42-B45F-EE15-2FE5-59BDEFBDF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972" y="246689"/>
            <a:ext cx="989834" cy="3637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C45117-5BEB-37F6-2334-A1C465D9DB8E}"/>
              </a:ext>
            </a:extLst>
          </p:cNvPr>
          <p:cNvSpPr txBox="1"/>
          <p:nvPr userDrawn="1"/>
        </p:nvSpPr>
        <p:spPr>
          <a:xfrm>
            <a:off x="234660" y="610300"/>
            <a:ext cx="1904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0" dirty="0">
                <a:latin typeface="Mangal" panose="02040503050203030202" pitchFamily="18" charset="0"/>
                <a:cs typeface="Mangal" panose="02040503050203030202" pitchFamily="18" charset="0"/>
              </a:rPr>
              <a:t>ACADÉMIE DE NICE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Liberté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Égalité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Fraternité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EE4C6F-F653-6102-2FAD-BA3C9040D7A0}"/>
              </a:ext>
            </a:extLst>
          </p:cNvPr>
          <p:cNvSpPr txBox="1"/>
          <p:nvPr userDrawn="1"/>
        </p:nvSpPr>
        <p:spPr>
          <a:xfrm>
            <a:off x="276727" y="6444476"/>
            <a:ext cx="11704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INITIER LES LYCÉENS AUX PROBLÈMES QUANTIQUES														04 </a:t>
            </a:r>
            <a:r>
              <a:rPr lang="en-US" sz="1200" dirty="0" err="1"/>
              <a:t>Juillet</a:t>
            </a:r>
            <a:r>
              <a:rPr lang="en-US" sz="1200" dirty="0"/>
              <a:t> 2023 – SFP Paris</a:t>
            </a:r>
          </a:p>
        </p:txBody>
      </p:sp>
    </p:spTree>
    <p:extLst>
      <p:ext uri="{BB962C8B-B14F-4D97-AF65-F5344CB8AC3E}">
        <p14:creationId xmlns:p14="http://schemas.microsoft.com/office/powerpoint/2010/main" val="4183451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194560"/>
            <a:ext cx="86106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3BFE9E-EE1F-903D-367C-A77CFD153A4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93972" y="246689"/>
            <a:ext cx="989834" cy="3637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4AB3C99-23EA-A416-66E8-1278B05A6042}"/>
              </a:ext>
            </a:extLst>
          </p:cNvPr>
          <p:cNvSpPr txBox="1"/>
          <p:nvPr userDrawn="1"/>
        </p:nvSpPr>
        <p:spPr>
          <a:xfrm>
            <a:off x="234660" y="610300"/>
            <a:ext cx="1904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0" dirty="0">
                <a:latin typeface="Mangal" panose="02040503050203030202" pitchFamily="18" charset="0"/>
                <a:cs typeface="Mangal" panose="02040503050203030202" pitchFamily="18" charset="0"/>
              </a:rPr>
              <a:t>ACADÉMIE DE NICE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Liberté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Égalité</a:t>
            </a:r>
          </a:p>
          <a:p>
            <a:r>
              <a:rPr lang="fr-FR" sz="1600" b="0" i="1" dirty="0">
                <a:latin typeface="Monotype Corsiva" panose="03010101010201010101" pitchFamily="66" charset="0"/>
                <a:cs typeface="APPLE CHANCERY" panose="03020702040506060504" pitchFamily="66" charset="-79"/>
              </a:rPr>
              <a:t>Fraternité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EBF3A9-B8D0-AB0D-7047-0793F82AD1F3}"/>
              </a:ext>
            </a:extLst>
          </p:cNvPr>
          <p:cNvSpPr txBox="1"/>
          <p:nvPr userDrawn="1"/>
        </p:nvSpPr>
        <p:spPr>
          <a:xfrm>
            <a:off x="276727" y="6444476"/>
            <a:ext cx="11704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INITIER LES LYCÉENS AUX PROBLÈMES QUANTIQUES														04 </a:t>
            </a:r>
            <a:r>
              <a:rPr lang="en-US" sz="1200" dirty="0" err="1"/>
              <a:t>Juillet</a:t>
            </a:r>
            <a:r>
              <a:rPr lang="en-US" sz="1200" dirty="0"/>
              <a:t> 2023 – SFP Paris</a:t>
            </a:r>
          </a:p>
        </p:txBody>
      </p:sp>
    </p:spTree>
    <p:extLst>
      <p:ext uri="{BB962C8B-B14F-4D97-AF65-F5344CB8AC3E}">
        <p14:creationId xmlns:p14="http://schemas.microsoft.com/office/powerpoint/2010/main" val="2267879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AC557-4869-62A1-BC2D-F80A2C575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28037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4800" dirty="0"/>
              <a:t>Initier les </a:t>
            </a:r>
            <a:r>
              <a:rPr lang="fr-FR" sz="4800" dirty="0" err="1"/>
              <a:t>lycÉens</a:t>
            </a:r>
            <a:r>
              <a:rPr lang="fr-FR" sz="4800" dirty="0"/>
              <a:t> aux </a:t>
            </a:r>
            <a:r>
              <a:rPr lang="fr-FR" sz="4800" dirty="0" err="1"/>
              <a:t>problÈmes</a:t>
            </a:r>
            <a:r>
              <a:rPr lang="fr-FR" sz="4800" dirty="0"/>
              <a:t> quantiques: </a:t>
            </a:r>
            <a:br>
              <a:rPr lang="fr-FR" sz="4800" dirty="0"/>
            </a:br>
            <a:r>
              <a:rPr lang="fr-FR" sz="4800" dirty="0"/>
              <a:t>Une relecture d’une expérience de P.-M. </a:t>
            </a:r>
            <a:r>
              <a:rPr lang="fr-FR" sz="4800" dirty="0" err="1"/>
              <a:t>duffieux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E263A8-9313-DCEC-678F-CEA8A0E15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886569"/>
            <a:ext cx="9448800" cy="1290495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Pierre ABOUSSOUAN</a:t>
            </a:r>
          </a:p>
          <a:p>
            <a:pPr algn="ctr"/>
            <a:r>
              <a:rPr lang="fr-FR" sz="1600" dirty="0"/>
              <a:t>Docteur en Sciences Fondamentales et Appliquées</a:t>
            </a:r>
          </a:p>
          <a:p>
            <a:pPr algn="ctr"/>
            <a:r>
              <a:rPr lang="fr-FR" sz="1600" dirty="0"/>
              <a:t>Agrégé de Physique-Chimie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D06AA53-E505-B5FC-28D8-DA1464F1DC03}"/>
                  </a:ext>
                </a:extLst>
              </p:cNvPr>
              <p:cNvSpPr txBox="1"/>
              <p:nvPr/>
            </p:nvSpPr>
            <p:spPr>
              <a:xfrm rot="20194167">
                <a:off x="9419406" y="5305540"/>
                <a:ext cx="2801986" cy="855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fr-FR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fr-F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D06AA53-E505-B5FC-28D8-DA1464F1D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94167">
                <a:off x="9419406" y="5305540"/>
                <a:ext cx="2801986" cy="855299"/>
              </a:xfrm>
              <a:prstGeom prst="rect">
                <a:avLst/>
              </a:prstGeom>
              <a:blipFill>
                <a:blip r:embed="rId2"/>
                <a:stretch>
                  <a:fillRect l="-18261" t="-22517" r="-15217" b="-417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Exploring The Quantum Internet - The Tech Brook">
            <a:extLst>
              <a:ext uri="{FF2B5EF4-FFF2-40B4-BE49-F238E27FC236}">
                <a16:creationId xmlns:a16="http://schemas.microsoft.com/office/drawing/2014/main" id="{B07AF7F0-98DF-0F80-8B13-45F7B507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760">
            <a:off x="1262515" y="5126678"/>
            <a:ext cx="1583612" cy="11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 chat de Schrödinger - Le blog-notes mathématique du coyote">
            <a:extLst>
              <a:ext uri="{FF2B5EF4-FFF2-40B4-BE49-F238E27FC236}">
                <a16:creationId xmlns:a16="http://schemas.microsoft.com/office/drawing/2014/main" id="{0C8B777B-39AF-6C19-36F6-5DFCFBC98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77" y="0"/>
            <a:ext cx="1886445" cy="16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nstitut de Physique de Nice">
            <a:extLst>
              <a:ext uri="{FF2B5EF4-FFF2-40B4-BE49-F238E27FC236}">
                <a16:creationId xmlns:a16="http://schemas.microsoft.com/office/drawing/2014/main" id="{22254069-DF7E-CA9F-0806-4F29DE86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027" y="441591"/>
            <a:ext cx="3131058" cy="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840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63AF08A-3E24-19D3-1158-7B2ABC8E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Les concours</a:t>
            </a:r>
          </a:p>
        </p:txBody>
      </p:sp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388B567D-4F43-C637-7383-5BB67A3E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62" y="934658"/>
            <a:ext cx="2002104" cy="200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4515596-4500-68A1-4EA4-D42EDFE20A78}"/>
              </a:ext>
            </a:extLst>
          </p:cNvPr>
          <p:cNvGrpSpPr/>
          <p:nvPr/>
        </p:nvGrpSpPr>
        <p:grpSpPr>
          <a:xfrm>
            <a:off x="5651885" y="1583175"/>
            <a:ext cx="1465916" cy="2002105"/>
            <a:chOff x="7021192" y="2057401"/>
            <a:chExt cx="1777763" cy="2428017"/>
          </a:xfrm>
        </p:grpSpPr>
        <p:pic>
          <p:nvPicPr>
            <p:cNvPr id="6" name="Picture 3" descr="page1image561579792">
              <a:extLst>
                <a:ext uri="{FF2B5EF4-FFF2-40B4-BE49-F238E27FC236}">
                  <a16:creationId xmlns:a16="http://schemas.microsoft.com/office/drawing/2014/main" id="{C6D7D0A9-7FC4-92F9-2524-0EE6776E7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92" y="2057401"/>
              <a:ext cx="1777762" cy="184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0DDBE65-4AAB-72EB-2E3B-9D030AE4C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1193" y="3897442"/>
              <a:ext cx="1777762" cy="587976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340C908-DA4D-0EDF-5CB2-592A4ACC9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019" y="2344611"/>
            <a:ext cx="3617592" cy="9982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C6C8B4-E8D5-F12B-8F2A-545211F5B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7084" y="4330896"/>
            <a:ext cx="2077691" cy="1407113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E38037EA-8CEA-96D0-1353-A91260AB7A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5600" y="4922290"/>
            <a:ext cx="2596983" cy="815719"/>
          </a:xfrm>
          <a:prstGeom prst="rect">
            <a:avLst/>
          </a:prstGeom>
        </p:spPr>
      </p:pic>
      <p:pic>
        <p:nvPicPr>
          <p:cNvPr id="11" name="Picture 2" descr="CGénial : un concours scientifique pour collégiens et lycéens | Ministère  de l'Education Nationale et de la Jeunesse">
            <a:extLst>
              <a:ext uri="{FF2B5EF4-FFF2-40B4-BE49-F238E27FC236}">
                <a16:creationId xmlns:a16="http://schemas.microsoft.com/office/drawing/2014/main" id="{EC1D0793-8F45-7E5A-386B-48C89FF1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51" y="3672154"/>
            <a:ext cx="2325754" cy="23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oncours Sciences Factor : promouvoir la culture scientifique auprès des  jeunes - AuFutur">
            <a:extLst>
              <a:ext uri="{FF2B5EF4-FFF2-40B4-BE49-F238E27FC236}">
                <a16:creationId xmlns:a16="http://schemas.microsoft.com/office/drawing/2014/main" id="{DAA2475E-68F6-D0A8-EB07-4E095C11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1" t="4973" r="31952" b="25925"/>
          <a:stretch/>
        </p:blipFill>
        <p:spPr bwMode="auto">
          <a:xfrm>
            <a:off x="3514535" y="3107047"/>
            <a:ext cx="1387098" cy="145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480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ED46C45-CBD3-2E62-BCFE-CC32C011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LGT MATISSE : DNL 2022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9996F10-690B-8C80-DB5A-53E352E2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50" y="1092200"/>
            <a:ext cx="1539699" cy="15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age1image4204665488">
            <a:extLst>
              <a:ext uri="{FF2B5EF4-FFF2-40B4-BE49-F238E27FC236}">
                <a16:creationId xmlns:a16="http://schemas.microsoft.com/office/drawing/2014/main" id="{8F4F39B5-CA3B-C923-C530-FBD4D93D3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02" y="1642407"/>
            <a:ext cx="3112139" cy="12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omosdetecteur">
            <a:extLst>
              <a:ext uri="{FF2B5EF4-FFF2-40B4-BE49-F238E27FC236}">
                <a16:creationId xmlns:a16="http://schemas.microsoft.com/office/drawing/2014/main" id="{48F40673-FF48-4050-9685-15FFC2F5D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31" y="2824710"/>
            <a:ext cx="3568679" cy="26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EA80369-5F6E-7C33-6D15-1C70BEC07353}"/>
              </a:ext>
            </a:extLst>
          </p:cNvPr>
          <p:cNvSpPr txBox="1"/>
          <p:nvPr/>
        </p:nvSpPr>
        <p:spPr>
          <a:xfrm>
            <a:off x="4348626" y="1628006"/>
            <a:ext cx="3087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Particules cosmiques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Introduction à la physique des particules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BFC0BCA-910E-65C6-35D8-440674E360AD}"/>
              </a:ext>
            </a:extLst>
          </p:cNvPr>
          <p:cNvSpPr txBox="1"/>
          <p:nvPr/>
        </p:nvSpPr>
        <p:spPr>
          <a:xfrm>
            <a:off x="8051237" y="5188005"/>
            <a:ext cx="3601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Statistique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Tomographie </a:t>
            </a:r>
            <a:r>
              <a:rPr lang="fr-FR" dirty="0" err="1"/>
              <a:t>muonique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Temps de vie du muon et relativité restreinte</a:t>
            </a:r>
          </a:p>
        </p:txBody>
      </p:sp>
      <p:pic>
        <p:nvPicPr>
          <p:cNvPr id="9" name="Picture 11" descr="Résultat de recherche d'images pour &quot;logo science à l'école&quot;">
            <a:extLst>
              <a:ext uri="{FF2B5EF4-FFF2-40B4-BE49-F238E27FC236}">
                <a16:creationId xmlns:a16="http://schemas.microsoft.com/office/drawing/2014/main" id="{665526D4-F4F6-8465-6B46-7530AF2F1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31" y="4569870"/>
            <a:ext cx="1183867" cy="93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5D4B5D-7317-79BB-7304-F8F333587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5272" y="3269247"/>
            <a:ext cx="3587631" cy="1918758"/>
          </a:xfrm>
          <a:prstGeom prst="rect">
            <a:avLst/>
          </a:prstGeom>
        </p:spPr>
      </p:pic>
      <p:pic>
        <p:nvPicPr>
          <p:cNvPr id="11" name="Picture 6" descr="page2image3673631664">
            <a:extLst>
              <a:ext uri="{FF2B5EF4-FFF2-40B4-BE49-F238E27FC236}">
                <a16:creationId xmlns:a16="http://schemas.microsoft.com/office/drawing/2014/main" id="{86DB9311-3CDA-2975-A439-5092B619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02" y="2821774"/>
            <a:ext cx="1590256" cy="133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F54036A-0A9C-11A0-0F8B-D9A5C04BF0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31" y="4348588"/>
            <a:ext cx="3889900" cy="20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F55420B6-B65C-2187-E685-12427053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LGT </a:t>
            </a:r>
            <a:r>
              <a:rPr lang="fr-FR" dirty="0" err="1"/>
              <a:t>MatiSsE</a:t>
            </a:r>
            <a:r>
              <a:rPr lang="fr-FR" dirty="0"/>
              <a:t> : DNL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2FC933-AF86-DA09-0BFE-8FC03ADFD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" t="20434" r="10297"/>
          <a:stretch/>
        </p:blipFill>
        <p:spPr>
          <a:xfrm>
            <a:off x="6656522" y="2805193"/>
            <a:ext cx="4347275" cy="2911745"/>
          </a:xfrm>
          <a:prstGeom prst="rect">
            <a:avLst/>
          </a:prstGeom>
        </p:spPr>
      </p:pic>
      <p:pic>
        <p:nvPicPr>
          <p:cNvPr id="5" name="Picture 2" descr="CGénial : un concours scientifique pour collégiens et lycéens | Ministère  de l'Education Nationale et de la Jeunesse">
            <a:extLst>
              <a:ext uri="{FF2B5EF4-FFF2-40B4-BE49-F238E27FC236}">
                <a16:creationId xmlns:a16="http://schemas.microsoft.com/office/drawing/2014/main" id="{54F5898B-2834-9F8A-985E-C710BF83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83" y="1462611"/>
            <a:ext cx="1991574" cy="19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0EFA025-F31C-CCB2-6046-FFF6EAEF0424}"/>
              </a:ext>
            </a:extLst>
          </p:cNvPr>
          <p:cNvSpPr txBox="1"/>
          <p:nvPr/>
        </p:nvSpPr>
        <p:spPr>
          <a:xfrm>
            <a:off x="6598384" y="5796366"/>
            <a:ext cx="2279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Mathilde KHUN </a:t>
            </a:r>
          </a:p>
          <a:p>
            <a:pPr algn="ctr"/>
            <a:r>
              <a:rPr lang="fr-FR" dirty="0"/>
              <a:t>Louis Legrand PCSI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AFC6EE-7A99-7403-BBF9-289DEE6CF578}"/>
              </a:ext>
            </a:extLst>
          </p:cNvPr>
          <p:cNvSpPr txBox="1"/>
          <p:nvPr/>
        </p:nvSpPr>
        <p:spPr>
          <a:xfrm>
            <a:off x="4361073" y="4045057"/>
            <a:ext cx="227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Romain AUFRANC</a:t>
            </a:r>
          </a:p>
          <a:p>
            <a:pPr algn="ctr"/>
            <a:r>
              <a:rPr lang="fr-FR" dirty="0"/>
              <a:t>Les Eucalyptus PTSI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06E262-131E-72C8-440B-16ABC9844930}"/>
              </a:ext>
            </a:extLst>
          </p:cNvPr>
          <p:cNvSpPr txBox="1"/>
          <p:nvPr/>
        </p:nvSpPr>
        <p:spPr>
          <a:xfrm>
            <a:off x="7369444" y="2061965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Valentin GIUGE</a:t>
            </a:r>
          </a:p>
          <a:p>
            <a:pPr algn="ctr"/>
            <a:r>
              <a:rPr lang="fr-FR" dirty="0" err="1"/>
              <a:t>SciencePo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BBD519-8597-381A-EAE8-1D8C81083F64}"/>
              </a:ext>
            </a:extLst>
          </p:cNvPr>
          <p:cNvSpPr txBox="1"/>
          <p:nvPr/>
        </p:nvSpPr>
        <p:spPr>
          <a:xfrm>
            <a:off x="10004156" y="1984474"/>
            <a:ext cx="1744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Matteo PAOLI</a:t>
            </a:r>
          </a:p>
          <a:p>
            <a:pPr algn="ctr"/>
            <a:r>
              <a:rPr lang="fr-FR" dirty="0"/>
              <a:t>INSA Toulouse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25258C-F415-0C6C-7B99-66ABA9E50FC6}"/>
              </a:ext>
            </a:extLst>
          </p:cNvPr>
          <p:cNvSpPr txBox="1"/>
          <p:nvPr/>
        </p:nvSpPr>
        <p:spPr>
          <a:xfrm>
            <a:off x="2995452" y="3467021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Wimshurst</a:t>
            </a:r>
            <a:r>
              <a:rPr lang="fr-FR" b="1" dirty="0"/>
              <a:t> 2.0</a:t>
            </a:r>
          </a:p>
        </p:txBody>
      </p:sp>
      <p:pic>
        <p:nvPicPr>
          <p:cNvPr id="11" name="Picture 2" descr="Institut de Physique de Nice">
            <a:extLst>
              <a:ext uri="{FF2B5EF4-FFF2-40B4-BE49-F238E27FC236}">
                <a16:creationId xmlns:a16="http://schemas.microsoft.com/office/drawing/2014/main" id="{816D2CD0-7973-6C53-A8AA-74CDCAEB1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90" y="5111375"/>
            <a:ext cx="2279791" cy="6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28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62CBA-27EF-50CD-1A0F-14B0AD5D2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LGT Matisse: Science club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F4404E1-ADC8-970A-F678-96059689287D}"/>
              </a:ext>
            </a:extLst>
          </p:cNvPr>
          <p:cNvGrpSpPr/>
          <p:nvPr/>
        </p:nvGrpSpPr>
        <p:grpSpPr>
          <a:xfrm>
            <a:off x="2343324" y="1933905"/>
            <a:ext cx="2186063" cy="2711667"/>
            <a:chOff x="2343324" y="1933905"/>
            <a:chExt cx="2186063" cy="2711667"/>
          </a:xfrm>
        </p:grpSpPr>
        <p:pic>
          <p:nvPicPr>
            <p:cNvPr id="3074" name="Picture 2" descr="Keyestudio-Kit de pigments STEM Microbit V2, kit de démarrage d'invitation  pour BBC Micro:bit avec Tutaple + 45 projets | AliExpress">
              <a:extLst>
                <a:ext uri="{FF2B5EF4-FFF2-40B4-BE49-F238E27FC236}">
                  <a16:creationId xmlns:a16="http://schemas.microsoft.com/office/drawing/2014/main" id="{91F5DBB5-C2EC-8D2D-C023-5E80C766B5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12261" r="499" b="5900"/>
            <a:stretch/>
          </p:blipFill>
          <p:spPr bwMode="auto">
            <a:xfrm>
              <a:off x="2343324" y="2785241"/>
              <a:ext cx="2186063" cy="1860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micro:bit – Applications sur Google Play">
              <a:extLst>
                <a:ext uri="{FF2B5EF4-FFF2-40B4-BE49-F238E27FC236}">
                  <a16:creationId xmlns:a16="http://schemas.microsoft.com/office/drawing/2014/main" id="{89C7744C-3EC1-1CD9-0B36-61ECE5A68A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57" b="26197"/>
            <a:stretch/>
          </p:blipFill>
          <p:spPr bwMode="auto">
            <a:xfrm>
              <a:off x="2789840" y="1933905"/>
              <a:ext cx="1293029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014514-1DE5-8D08-8E86-5EDFCC4B8C0A}"/>
              </a:ext>
            </a:extLst>
          </p:cNvPr>
          <p:cNvGrpSpPr/>
          <p:nvPr/>
        </p:nvGrpSpPr>
        <p:grpSpPr>
          <a:xfrm>
            <a:off x="5352970" y="1844567"/>
            <a:ext cx="2826626" cy="2801005"/>
            <a:chOff x="5352970" y="1844567"/>
            <a:chExt cx="2826626" cy="2801005"/>
          </a:xfrm>
        </p:grpSpPr>
        <p:pic>
          <p:nvPicPr>
            <p:cNvPr id="3078" name="Picture 6" descr="What is Arduino: How Does It Help You Create a Project? - Proculus  Technologies Co., Ltd.">
              <a:extLst>
                <a:ext uri="{FF2B5EF4-FFF2-40B4-BE49-F238E27FC236}">
                  <a16:creationId xmlns:a16="http://schemas.microsoft.com/office/drawing/2014/main" id="{92A42981-6AC1-5461-64FA-5058F6FB5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970" y="2781863"/>
              <a:ext cx="2826626" cy="1863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Arduino — Wikipédia">
              <a:extLst>
                <a:ext uri="{FF2B5EF4-FFF2-40B4-BE49-F238E27FC236}">
                  <a16:creationId xmlns:a16="http://schemas.microsoft.com/office/drawing/2014/main" id="{8AEE9BBB-94EA-DDBA-6766-C279E5409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024" y="1844567"/>
              <a:ext cx="1160517" cy="78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C6A63C5-80D4-3A5C-41AB-D6B32337C235}"/>
              </a:ext>
            </a:extLst>
          </p:cNvPr>
          <p:cNvGrpSpPr/>
          <p:nvPr/>
        </p:nvGrpSpPr>
        <p:grpSpPr>
          <a:xfrm>
            <a:off x="8933507" y="1844566"/>
            <a:ext cx="3120629" cy="2801006"/>
            <a:chOff x="8933507" y="1844566"/>
            <a:chExt cx="3120629" cy="2801006"/>
          </a:xfrm>
        </p:grpSpPr>
        <p:pic>
          <p:nvPicPr>
            <p:cNvPr id="3082" name="Picture 10" descr="Raspberry Pi 4 Modèle B 4 Go ARM-Cortex-A72 4 x 1,50 GHz, 4 Go de RAM,  WLAN-AC, Bluetooth 5, LAN, 4 x USB, 2 x Micro HDMI : Amazon.fr: Informatique">
              <a:extLst>
                <a:ext uri="{FF2B5EF4-FFF2-40B4-BE49-F238E27FC236}">
                  <a16:creationId xmlns:a16="http://schemas.microsoft.com/office/drawing/2014/main" id="{7E0F7988-8AD9-9703-0DCD-A0A913234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3507" y="2781863"/>
              <a:ext cx="3120629" cy="1863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Raspberry Pi — Wikipédia">
              <a:extLst>
                <a:ext uri="{FF2B5EF4-FFF2-40B4-BE49-F238E27FC236}">
                  <a16:creationId xmlns:a16="http://schemas.microsoft.com/office/drawing/2014/main" id="{9684FEC4-2D11-59BF-6EC4-875504252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0700" y="1844566"/>
              <a:ext cx="626242" cy="788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Flèche droite rayée 2">
            <a:extLst>
              <a:ext uri="{FF2B5EF4-FFF2-40B4-BE49-F238E27FC236}">
                <a16:creationId xmlns:a16="http://schemas.microsoft.com/office/drawing/2014/main" id="{E246771E-334D-24E8-AF7B-D63755E354DB}"/>
              </a:ext>
            </a:extLst>
          </p:cNvPr>
          <p:cNvSpPr/>
          <p:nvPr/>
        </p:nvSpPr>
        <p:spPr>
          <a:xfrm>
            <a:off x="4609817" y="3429000"/>
            <a:ext cx="662723" cy="632311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rayée 3">
            <a:extLst>
              <a:ext uri="{FF2B5EF4-FFF2-40B4-BE49-F238E27FC236}">
                <a16:creationId xmlns:a16="http://schemas.microsoft.com/office/drawing/2014/main" id="{D5D42F25-6BC3-9294-1D6A-7ADFCB754EE9}"/>
              </a:ext>
            </a:extLst>
          </p:cNvPr>
          <p:cNvSpPr/>
          <p:nvPr/>
        </p:nvSpPr>
        <p:spPr>
          <a:xfrm>
            <a:off x="8260026" y="3429000"/>
            <a:ext cx="662723" cy="632311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86" name="Picture 14" descr="MicroPython, bringing Python to hardware for everyone #OHM2019 #oshwa  @ohsummit #opensource #opensourcehardware @opensourceorg @micropython # micropython « Adafruit Industries – Makers, hackers, artists, designers and  engineers!">
            <a:extLst>
              <a:ext uri="{FF2B5EF4-FFF2-40B4-BE49-F238E27FC236}">
                <a16:creationId xmlns:a16="http://schemas.microsoft.com/office/drawing/2014/main" id="{05F948EB-0542-C93F-D6FF-43A851594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14" y="5090642"/>
            <a:ext cx="1671642" cy="100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Formation Langage C : Les Bases | Human Coders Formations">
            <a:extLst>
              <a:ext uri="{FF2B5EF4-FFF2-40B4-BE49-F238E27FC236}">
                <a16:creationId xmlns:a16="http://schemas.microsoft.com/office/drawing/2014/main" id="{77945EFA-04EC-6AF8-3252-8DFA58275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52" y="5090641"/>
            <a:ext cx="908259" cy="100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lgorithme de résolution enrichie du polynôme du second degré en langage  Python – Bordeaux Maths">
            <a:extLst>
              <a:ext uri="{FF2B5EF4-FFF2-40B4-BE49-F238E27FC236}">
                <a16:creationId xmlns:a16="http://schemas.microsoft.com/office/drawing/2014/main" id="{AEC64EAC-14DB-6C49-8860-E4978513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93" y="5090640"/>
            <a:ext cx="1883655" cy="100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80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214D0FF-0C0D-EC37-2577-878E84AA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Projet  « imagerie quantique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D98EB4-81A8-9C97-3305-5B00B822D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813" y="1898565"/>
            <a:ext cx="3885178" cy="422655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4FC1A1-6413-1E0F-CF92-8FDC60C10BA1}"/>
              </a:ext>
            </a:extLst>
          </p:cNvPr>
          <p:cNvSpPr txBox="1"/>
          <p:nvPr/>
        </p:nvSpPr>
        <p:spPr>
          <a:xfrm>
            <a:off x="3095946" y="5871202"/>
            <a:ext cx="30909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Estelle Blanquet, Éric </a:t>
            </a:r>
            <a:r>
              <a:rPr lang="fr-FR" sz="1050" dirty="0" err="1">
                <a:solidFill>
                  <a:schemeClr val="bg1"/>
                </a:solidFill>
              </a:rPr>
              <a:t>Picholle</a:t>
            </a:r>
            <a:r>
              <a:rPr lang="fr-FR" sz="1050" dirty="0">
                <a:solidFill>
                  <a:schemeClr val="bg1"/>
                </a:solidFill>
              </a:rPr>
              <a:t> Virginia D’</a:t>
            </a:r>
            <a:r>
              <a:rPr lang="fr-FR" sz="1050" dirty="0" err="1">
                <a:solidFill>
                  <a:schemeClr val="bg1"/>
                </a:solidFill>
              </a:rPr>
              <a:t>Auria</a:t>
            </a:r>
            <a:endParaRPr lang="fr-FR" sz="1050" dirty="0">
              <a:solidFill>
                <a:schemeClr val="bg1"/>
              </a:solidFill>
            </a:endParaRPr>
          </a:p>
        </p:txBody>
      </p:sp>
      <p:pic>
        <p:nvPicPr>
          <p:cNvPr id="6" name="Picture 2" descr="Institut de Physique de Nice">
            <a:extLst>
              <a:ext uri="{FF2B5EF4-FFF2-40B4-BE49-F238E27FC236}">
                <a16:creationId xmlns:a16="http://schemas.microsoft.com/office/drawing/2014/main" id="{41B43180-E35C-2067-DC01-FB98F74A8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28" y="4968216"/>
            <a:ext cx="4115472" cy="112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AAB854-5B2C-DA19-7111-D2DAD194D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674" y="3805370"/>
            <a:ext cx="5044765" cy="864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E575DF-F842-D640-57E8-ED7A5A899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674" y="1780921"/>
            <a:ext cx="5044765" cy="19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57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718D00C3-2117-D7A9-33E5-4FA8044D6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éLèves</a:t>
            </a:r>
            <a:r>
              <a:rPr lang="fr-FR" dirty="0"/>
              <a:t> </a:t>
            </a:r>
            <a:r>
              <a:rPr lang="fr-FR" dirty="0" err="1"/>
              <a:t>sélectionnÉs</a:t>
            </a:r>
            <a:r>
              <a:rPr lang="fr-FR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BE7414-F761-B8F7-A6CA-497440DFFD65}"/>
              </a:ext>
            </a:extLst>
          </p:cNvPr>
          <p:cNvSpPr txBox="1"/>
          <p:nvPr/>
        </p:nvSpPr>
        <p:spPr>
          <a:xfrm>
            <a:off x="3201977" y="1571258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Éléa</a:t>
            </a:r>
            <a:r>
              <a:rPr lang="fr-FR" dirty="0"/>
              <a:t> MACHE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AA8344-B878-665C-37BE-E5B36AF581D0}"/>
              </a:ext>
            </a:extLst>
          </p:cNvPr>
          <p:cNvSpPr txBox="1"/>
          <p:nvPr/>
        </p:nvSpPr>
        <p:spPr>
          <a:xfrm>
            <a:off x="5311906" y="2878816"/>
            <a:ext cx="292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Stage de fin de 2</a:t>
            </a:r>
            <a:r>
              <a:rPr lang="fr-FR" baseline="30000" dirty="0"/>
              <a:t>nde</a:t>
            </a:r>
            <a:r>
              <a:rPr lang="fr-FR" dirty="0"/>
              <a:t> au laboratoire INPHYNI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3EDC07-802B-F7FA-807F-93E05BBA75FE}"/>
              </a:ext>
            </a:extLst>
          </p:cNvPr>
          <p:cNvSpPr txBox="1"/>
          <p:nvPr/>
        </p:nvSpPr>
        <p:spPr>
          <a:xfrm>
            <a:off x="8239932" y="1468198"/>
            <a:ext cx="2917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Camille FURLAN-DUBOIS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BB4E51-ECB2-401E-39C3-07AAA9AEA0C7}"/>
              </a:ext>
            </a:extLst>
          </p:cNvPr>
          <p:cNvSpPr txBox="1"/>
          <p:nvPr/>
        </p:nvSpPr>
        <p:spPr>
          <a:xfrm>
            <a:off x="2895600" y="4800600"/>
            <a:ext cx="3135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Mathématiques</a:t>
            </a:r>
          </a:p>
          <a:p>
            <a:r>
              <a:rPr lang="fr-FR" dirty="0"/>
              <a:t>Physique-Chimie</a:t>
            </a:r>
          </a:p>
          <a:p>
            <a:r>
              <a:rPr lang="fr-FR" dirty="0"/>
              <a:t>Sciences et Vie de la Terre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EB9D7F-38FF-C29C-B3CB-8D889CCC27FD}"/>
              </a:ext>
            </a:extLst>
          </p:cNvPr>
          <p:cNvSpPr txBox="1"/>
          <p:nvPr/>
        </p:nvSpPr>
        <p:spPr>
          <a:xfrm>
            <a:off x="8239932" y="4800600"/>
            <a:ext cx="3892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Mathématiques</a:t>
            </a:r>
          </a:p>
          <a:p>
            <a:r>
              <a:rPr lang="fr-FR" dirty="0"/>
              <a:t>Physique-Chimie</a:t>
            </a:r>
          </a:p>
          <a:p>
            <a:r>
              <a:rPr lang="fr-FR" dirty="0"/>
              <a:t>Numérique Science Informatique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30FFD38-ED7D-7CB8-A260-496A38161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" r="3742"/>
          <a:stretch/>
        </p:blipFill>
        <p:spPr>
          <a:xfrm>
            <a:off x="8909872" y="1992641"/>
            <a:ext cx="1577676" cy="22891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560A4F-1E93-A07E-AEA5-D12D66662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977" y="2057401"/>
            <a:ext cx="1639010" cy="228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2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1322A00-3A06-EA9C-4BCB-1EDEFA71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Projet  « imagerie quantique »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1B8607-9391-83F6-9CD5-823C864451F7}"/>
              </a:ext>
            </a:extLst>
          </p:cNvPr>
          <p:cNvSpPr txBox="1"/>
          <p:nvPr/>
        </p:nvSpPr>
        <p:spPr>
          <a:xfrm>
            <a:off x="2549626" y="1724986"/>
            <a:ext cx="930254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Sur pratiquement 3 ans:</a:t>
            </a:r>
          </a:p>
          <a:p>
            <a:endParaRPr lang="fr-FR" dirty="0"/>
          </a:p>
          <a:p>
            <a:r>
              <a:rPr lang="fr-FR" dirty="0"/>
              <a:t>		Année 1:	Sélection des élèves en fin de seconde pour leur stage</a:t>
            </a:r>
          </a:p>
          <a:p>
            <a:r>
              <a:rPr lang="fr-FR" dirty="0"/>
              <a:t>					Stage au laboratoire INPHYNI (2 semaines)</a:t>
            </a:r>
          </a:p>
          <a:p>
            <a:r>
              <a:rPr lang="fr-FR" dirty="0"/>
              <a:t>					Découverte du projet</a:t>
            </a:r>
          </a:p>
          <a:p>
            <a:r>
              <a:rPr lang="fr-FR" dirty="0"/>
              <a:t>					Acquisition des techniques expérimentales nécessaires</a:t>
            </a:r>
          </a:p>
          <a:p>
            <a:endParaRPr lang="fr-FR" dirty="0"/>
          </a:p>
          <a:p>
            <a:r>
              <a:rPr lang="fr-FR" dirty="0"/>
              <a:t>		Année 2:	Mise en œuvre du protocole sur la construction d’une image</a:t>
            </a:r>
          </a:p>
          <a:p>
            <a:r>
              <a:rPr lang="fr-FR" dirty="0"/>
              <a:t>					Participation aux concours </a:t>
            </a:r>
            <a:r>
              <a:rPr lang="fr-FR" dirty="0" err="1"/>
              <a:t>ScienceFactor</a:t>
            </a:r>
            <a:r>
              <a:rPr lang="fr-FR" dirty="0"/>
              <a:t> et </a:t>
            </a:r>
            <a:r>
              <a:rPr lang="fr-FR" dirty="0" err="1"/>
              <a:t>Cgénial</a:t>
            </a:r>
            <a:endParaRPr lang="fr-FR" dirty="0"/>
          </a:p>
          <a:p>
            <a:r>
              <a:rPr lang="fr-FR" dirty="0"/>
              <a:t>					(Olympiades de physique)</a:t>
            </a:r>
          </a:p>
          <a:p>
            <a:endParaRPr lang="fr-FR" dirty="0"/>
          </a:p>
          <a:p>
            <a:r>
              <a:rPr lang="fr-FR" dirty="0"/>
              <a:t>		Année 3:	Mise en œuvre du protocole sur la construction de franges</a:t>
            </a:r>
            <a:br>
              <a:rPr lang="fr-FR" dirty="0"/>
            </a:br>
            <a:r>
              <a:rPr lang="fr-FR" dirty="0"/>
              <a:t>					d’interférences</a:t>
            </a:r>
          </a:p>
          <a:p>
            <a:r>
              <a:rPr lang="fr-FR" dirty="0"/>
              <a:t>					Précision de la mesure de phase</a:t>
            </a:r>
          </a:p>
          <a:p>
            <a:r>
              <a:rPr lang="fr-FR" dirty="0"/>
              <a:t>					Participation au concours </a:t>
            </a:r>
            <a:r>
              <a:rPr lang="fr-FR" dirty="0" err="1"/>
              <a:t>Cgénial</a:t>
            </a:r>
            <a:endParaRPr lang="fr-FR" dirty="0"/>
          </a:p>
          <a:p>
            <a:r>
              <a:rPr lang="fr-FR" dirty="0"/>
              <a:t>					(Olympiades de physique)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3877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1322A00-3A06-EA9C-4BCB-1EDEFA71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Projet  « imagerie quantique »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1B8607-9391-83F6-9CD5-823C864451F7}"/>
              </a:ext>
            </a:extLst>
          </p:cNvPr>
          <p:cNvSpPr txBox="1"/>
          <p:nvPr/>
        </p:nvSpPr>
        <p:spPr>
          <a:xfrm>
            <a:off x="2549626" y="1724986"/>
            <a:ext cx="930254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Sur pratiquement 3 ans:</a:t>
            </a:r>
          </a:p>
          <a:p>
            <a:endParaRPr lang="fr-FR" dirty="0"/>
          </a:p>
          <a:p>
            <a:r>
              <a:rPr lang="fr-FR" dirty="0"/>
              <a:t>		</a:t>
            </a:r>
            <a:r>
              <a:rPr lang="fr-FR" b="1" dirty="0">
                <a:solidFill>
                  <a:srgbClr val="FFFF00"/>
                </a:solidFill>
              </a:rPr>
              <a:t>Année 1:	Sélection des élèves en fin de seconde pour leur stage</a:t>
            </a:r>
          </a:p>
          <a:p>
            <a:r>
              <a:rPr lang="fr-FR" b="1" dirty="0">
                <a:solidFill>
                  <a:srgbClr val="FFFF00"/>
                </a:solidFill>
              </a:rPr>
              <a:t>					Stage au laboratoire INPHYNI (2 semaines)</a:t>
            </a:r>
          </a:p>
          <a:p>
            <a:r>
              <a:rPr lang="fr-FR" b="1" dirty="0">
                <a:solidFill>
                  <a:srgbClr val="FFFF00"/>
                </a:solidFill>
              </a:rPr>
              <a:t>					Découverte du projet</a:t>
            </a:r>
          </a:p>
          <a:p>
            <a:r>
              <a:rPr lang="fr-FR" b="1" dirty="0">
                <a:solidFill>
                  <a:srgbClr val="FFFF00"/>
                </a:solidFill>
              </a:rPr>
              <a:t>					Acquisition des techniques expérimentales nécessaires</a:t>
            </a:r>
          </a:p>
          <a:p>
            <a:endParaRPr lang="fr-FR" dirty="0"/>
          </a:p>
          <a:p>
            <a:r>
              <a:rPr lang="fr-FR" dirty="0"/>
              <a:t>		Année 2:	Mise en œuvre du protocole sur la construction d’une image</a:t>
            </a:r>
          </a:p>
          <a:p>
            <a:r>
              <a:rPr lang="fr-FR" dirty="0"/>
              <a:t>					Participation aux concours </a:t>
            </a:r>
            <a:r>
              <a:rPr lang="fr-FR" dirty="0" err="1"/>
              <a:t>ScienceFactor</a:t>
            </a:r>
            <a:r>
              <a:rPr lang="fr-FR" dirty="0"/>
              <a:t> et </a:t>
            </a:r>
            <a:r>
              <a:rPr lang="fr-FR" dirty="0" err="1"/>
              <a:t>Cgénial</a:t>
            </a:r>
            <a:endParaRPr lang="fr-FR" dirty="0"/>
          </a:p>
          <a:p>
            <a:r>
              <a:rPr lang="fr-FR" dirty="0"/>
              <a:t>					(Olympiades de physique)</a:t>
            </a:r>
          </a:p>
          <a:p>
            <a:endParaRPr lang="fr-FR" dirty="0"/>
          </a:p>
          <a:p>
            <a:r>
              <a:rPr lang="fr-FR" dirty="0"/>
              <a:t>		Année 3:	Mise en œuvre du protocole sur la construction de franges</a:t>
            </a:r>
            <a:br>
              <a:rPr lang="fr-FR" dirty="0"/>
            </a:br>
            <a:r>
              <a:rPr lang="fr-FR" dirty="0"/>
              <a:t>					d’interférences</a:t>
            </a:r>
          </a:p>
          <a:p>
            <a:r>
              <a:rPr lang="fr-FR" dirty="0"/>
              <a:t>					Participation au concours </a:t>
            </a:r>
            <a:r>
              <a:rPr lang="fr-FR" dirty="0" err="1"/>
              <a:t>Cgénial</a:t>
            </a:r>
            <a:endParaRPr lang="fr-FR" dirty="0"/>
          </a:p>
          <a:p>
            <a:r>
              <a:rPr lang="fr-FR" dirty="0"/>
              <a:t>					(Olympiades de physique)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2373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8A90DA0-D5AD-026A-D451-3781E4E9A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Projet  « imagerie quantique »</a:t>
            </a:r>
          </a:p>
        </p:txBody>
      </p:sp>
      <p:pic>
        <p:nvPicPr>
          <p:cNvPr id="4" name="Picture 2" descr="Institut de Physique de Nice">
            <a:extLst>
              <a:ext uri="{FF2B5EF4-FFF2-40B4-BE49-F238E27FC236}">
                <a16:creationId xmlns:a16="http://schemas.microsoft.com/office/drawing/2014/main" id="{59E875C1-D52E-E4F0-D002-ABB091BD0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46" y="1943254"/>
            <a:ext cx="4115472" cy="112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A634F4-185B-A4BD-875E-405F144F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089" y="3429000"/>
            <a:ext cx="7772400" cy="233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68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74FFEA7-B8F9-A63A-9140-7ABAF948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Projet  « imagerie quantique »</a:t>
            </a:r>
          </a:p>
        </p:txBody>
      </p:sp>
      <p:pic>
        <p:nvPicPr>
          <p:cNvPr id="4" name="Picture 2" descr="Institut de Physique de Nice">
            <a:extLst>
              <a:ext uri="{FF2B5EF4-FFF2-40B4-BE49-F238E27FC236}">
                <a16:creationId xmlns:a16="http://schemas.microsoft.com/office/drawing/2014/main" id="{7176C273-9BA9-A646-CCFB-54F227FA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46" y="1943254"/>
            <a:ext cx="4115472" cy="112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9FC2E5-0BAE-B3E9-5273-3519B1E28309}"/>
              </a:ext>
            </a:extLst>
          </p:cNvPr>
          <p:cNvSpPr txBox="1"/>
          <p:nvPr/>
        </p:nvSpPr>
        <p:spPr>
          <a:xfrm>
            <a:off x="2514601" y="3444499"/>
            <a:ext cx="5141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1" i="0" u="none" strike="noStrike" cap="all" dirty="0">
                <a:effectLst/>
                <a:latin typeface="inherit"/>
              </a:rPr>
              <a:t>PHOTONIQUE &amp; INFORMATION QUANTIQUES (PIQ)</a:t>
            </a:r>
            <a:endParaRPr lang="fr-FR" b="0" i="0" u="none" strike="noStrike" cap="all" dirty="0">
              <a:effectLst/>
              <a:latin typeface="Brother 1816"/>
            </a:endParaRPr>
          </a:p>
        </p:txBody>
      </p:sp>
      <p:pic>
        <p:nvPicPr>
          <p:cNvPr id="6" name="Picture 2" descr="INPHYNI_Prop_Photonique_et_information_quantiques">
            <a:extLst>
              <a:ext uri="{FF2B5EF4-FFF2-40B4-BE49-F238E27FC236}">
                <a16:creationId xmlns:a16="http://schemas.microsoft.com/office/drawing/2014/main" id="{C490697A-C4D8-3398-6EC8-07DA3FBF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711" y="3910413"/>
            <a:ext cx="3283029" cy="21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895A01F-0B8E-B59C-B068-E0648CC8DF78}"/>
              </a:ext>
            </a:extLst>
          </p:cNvPr>
          <p:cNvSpPr txBox="1"/>
          <p:nvPr/>
        </p:nvSpPr>
        <p:spPr>
          <a:xfrm>
            <a:off x="7260956" y="3990814"/>
            <a:ext cx="4378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Responsable: 	Sébastien TANZILLI</a:t>
            </a:r>
          </a:p>
          <a:p>
            <a:endParaRPr lang="fr-FR" dirty="0"/>
          </a:p>
          <a:p>
            <a:r>
              <a:rPr lang="fr-FR" dirty="0"/>
              <a:t>Encadrants:		Éric PICHOLLE</a:t>
            </a:r>
          </a:p>
          <a:p>
            <a:r>
              <a:rPr lang="fr-FR" dirty="0"/>
              <a:t>				Florent DOUTRE</a:t>
            </a:r>
          </a:p>
        </p:txBody>
      </p:sp>
    </p:spTree>
    <p:extLst>
      <p:ext uri="{BB962C8B-B14F-4D97-AF65-F5344CB8AC3E}">
        <p14:creationId xmlns:p14="http://schemas.microsoft.com/office/powerpoint/2010/main" val="389450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3F93BE2-EAF3-3586-79DD-62A380B4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LGT Henri Matisse – Vence 06</a:t>
            </a:r>
          </a:p>
        </p:txBody>
      </p:sp>
      <p:pic>
        <p:nvPicPr>
          <p:cNvPr id="4" name="Picture 2" descr="CVL Lycée Henri Matisse Vence - Home | Facebook">
            <a:extLst>
              <a:ext uri="{FF2B5EF4-FFF2-40B4-BE49-F238E27FC236}">
                <a16:creationId xmlns:a16="http://schemas.microsoft.com/office/drawing/2014/main" id="{9E847364-74EF-0A87-4137-C47FA020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042" y="24860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Vence: Toutes les informations sur la commune">
            <a:extLst>
              <a:ext uri="{FF2B5EF4-FFF2-40B4-BE49-F238E27FC236}">
                <a16:creationId xmlns:a16="http://schemas.microsoft.com/office/drawing/2014/main" id="{F3813E76-5303-A8E2-FF59-103D4DC2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1"/>
            <a:ext cx="2336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nondations et coulées de boue: Vence en état de catastrophe naturelle">
            <a:extLst>
              <a:ext uri="{FF2B5EF4-FFF2-40B4-BE49-F238E27FC236}">
                <a16:creationId xmlns:a16="http://schemas.microsoft.com/office/drawing/2014/main" id="{8A7CF90A-1345-B436-5C99-A7D46AAED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59250"/>
            <a:ext cx="1882301" cy="188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B40E00E-9AD6-7FAC-8964-D0C5DA351DF6}"/>
              </a:ext>
            </a:extLst>
          </p:cNvPr>
          <p:cNvSpPr txBox="1"/>
          <p:nvPr/>
        </p:nvSpPr>
        <p:spPr>
          <a:xfrm>
            <a:off x="2644842" y="4545250"/>
            <a:ext cx="5175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1200 élèves</a:t>
            </a:r>
          </a:p>
          <a:p>
            <a:r>
              <a:rPr lang="fr-FR" dirty="0"/>
              <a:t>100 professeurs</a:t>
            </a:r>
          </a:p>
          <a:p>
            <a:r>
              <a:rPr lang="fr-FR" dirty="0"/>
              <a:t>11 spécialités enseignées</a:t>
            </a:r>
          </a:p>
          <a:p>
            <a:r>
              <a:rPr lang="fr-FR" dirty="0"/>
              <a:t>	particularité lien avec les arts appliqués</a:t>
            </a:r>
          </a:p>
          <a:p>
            <a:r>
              <a:rPr lang="fr-FR" dirty="0"/>
              <a:t>Public curieux et désireux d’apprendre en grande majorité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3CF22F-315B-DE42-6A51-41C8E8379891}"/>
              </a:ext>
            </a:extLst>
          </p:cNvPr>
          <p:cNvSpPr txBox="1"/>
          <p:nvPr/>
        </p:nvSpPr>
        <p:spPr>
          <a:xfrm>
            <a:off x="8489544" y="4879168"/>
            <a:ext cx="3016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Physique-Chimie</a:t>
            </a:r>
          </a:p>
          <a:p>
            <a:pPr algn="ctr"/>
            <a:r>
              <a:rPr lang="fr-FR" dirty="0"/>
              <a:t>Informatique</a:t>
            </a:r>
          </a:p>
          <a:p>
            <a:pPr algn="ctr"/>
            <a:r>
              <a:rPr lang="fr-FR" dirty="0"/>
              <a:t>DNL Physique Anglais</a:t>
            </a:r>
          </a:p>
        </p:txBody>
      </p:sp>
    </p:spTree>
    <p:extLst>
      <p:ext uri="{BB962C8B-B14F-4D97-AF65-F5344CB8AC3E}">
        <p14:creationId xmlns:p14="http://schemas.microsoft.com/office/powerpoint/2010/main" val="95355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091FA-D3B7-B007-9BA8-FC3FC4C93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L’objectif expérimental ULTIME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5EAC31-27AB-859A-B9AF-4F1363670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93" y="1702434"/>
            <a:ext cx="6534119" cy="40689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2ADBE1-B952-FD89-AD9F-F0B15451BCD0}"/>
              </a:ext>
            </a:extLst>
          </p:cNvPr>
          <p:cNvSpPr txBox="1"/>
          <p:nvPr/>
        </p:nvSpPr>
        <p:spPr>
          <a:xfrm>
            <a:off x="2517912" y="5738843"/>
            <a:ext cx="6629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effectLst/>
                <a:latin typeface="Helvetica" pitchFamily="2" charset="0"/>
              </a:rPr>
              <a:t>Appl</a:t>
            </a:r>
            <a:r>
              <a:rPr lang="fr-FR" dirty="0">
                <a:effectLst/>
                <a:latin typeface="Helvetica" pitchFamily="2" charset="0"/>
              </a:rPr>
              <a:t>. Phys. </a:t>
            </a:r>
            <a:r>
              <a:rPr lang="fr-FR" dirty="0" err="1">
                <a:effectLst/>
                <a:latin typeface="Helvetica" pitchFamily="2" charset="0"/>
              </a:rPr>
              <a:t>Lett</a:t>
            </a:r>
            <a:r>
              <a:rPr lang="fr-FR" dirty="0">
                <a:effectLst/>
                <a:latin typeface="Helvetica" pitchFamily="2" charset="0"/>
              </a:rPr>
              <a:t>. 116, 260504 (2020); </a:t>
            </a:r>
            <a:r>
              <a:rPr lang="fr-FR" dirty="0" err="1">
                <a:solidFill>
                  <a:srgbClr val="4FD7FF"/>
                </a:solidFill>
                <a:effectLst/>
                <a:latin typeface="Helvetica" pitchFamily="2" charset="0"/>
              </a:rPr>
              <a:t>doi</a:t>
            </a:r>
            <a:r>
              <a:rPr lang="fr-FR" dirty="0">
                <a:solidFill>
                  <a:srgbClr val="4FD7FF"/>
                </a:solidFill>
                <a:effectLst/>
                <a:latin typeface="Helvetica" pitchFamily="2" charset="0"/>
              </a:rPr>
              <a:t>: 10.1063/5.0009493</a:t>
            </a:r>
            <a:endParaRPr lang="fr-FR" dirty="0">
              <a:effectLst/>
              <a:latin typeface="Helvetica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29DACC-03EA-67AF-C298-F0067DC2F301}"/>
              </a:ext>
            </a:extLst>
          </p:cNvPr>
          <p:cNvSpPr txBox="1"/>
          <p:nvPr/>
        </p:nvSpPr>
        <p:spPr>
          <a:xfrm>
            <a:off x="9242592" y="1801090"/>
            <a:ext cx="27338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challenges élèves:</a:t>
            </a:r>
          </a:p>
          <a:p>
            <a:endParaRPr lang="fr-FR" dirty="0"/>
          </a:p>
          <a:p>
            <a:pPr marL="342900" indent="-342900">
              <a:buAutoNum type="arabicPeriod"/>
            </a:pPr>
            <a:r>
              <a:rPr lang="fr-FR" dirty="0"/>
              <a:t>Obtention image 	classique sur 	CMOS en 	comptage de 	photon</a:t>
            </a:r>
          </a:p>
          <a:p>
            <a:pPr marL="342900" indent="-342900">
              <a:buAutoNum type="arabicPeriod"/>
            </a:pPr>
            <a:r>
              <a:rPr lang="fr-FR" dirty="0"/>
              <a:t>Compréhension de l’intrication et obtention d’une source</a:t>
            </a:r>
          </a:p>
          <a:p>
            <a:pPr marL="342900" indent="-342900">
              <a:buAutoNum type="arabicPeriod"/>
            </a:pPr>
            <a:r>
              <a:rPr lang="fr-FR" dirty="0"/>
              <a:t>Obtention de l’image quantique par corrélation</a:t>
            </a:r>
          </a:p>
        </p:txBody>
      </p:sp>
    </p:spTree>
    <p:extLst>
      <p:ext uri="{BB962C8B-B14F-4D97-AF65-F5344CB8AC3E}">
        <p14:creationId xmlns:p14="http://schemas.microsoft.com/office/powerpoint/2010/main" val="72106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E43D70C-7906-E37A-C6C8-B679F0EB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LE PROGRAMME du stage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864845-133A-CA52-CA24-0C0771DA9508}"/>
              </a:ext>
            </a:extLst>
          </p:cNvPr>
          <p:cNvSpPr txBox="1"/>
          <p:nvPr/>
        </p:nvSpPr>
        <p:spPr>
          <a:xfrm>
            <a:off x="2895600" y="1410887"/>
            <a:ext cx="885907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SEMAINE 1</a:t>
            </a:r>
          </a:p>
          <a:p>
            <a:pPr algn="ctr"/>
            <a:endParaRPr lang="fr-FR" sz="2800" b="1" dirty="0"/>
          </a:p>
          <a:p>
            <a:r>
              <a:rPr lang="fr-FR" dirty="0"/>
              <a:t>Jour 1: 	Découverte du labo</a:t>
            </a:r>
          </a:p>
          <a:p>
            <a:endParaRPr lang="fr-FR" dirty="0"/>
          </a:p>
          <a:p>
            <a:r>
              <a:rPr lang="fr-FR" dirty="0"/>
              <a:t>Jour 2: 	Injection de lumière dans les fibres optiques</a:t>
            </a:r>
          </a:p>
          <a:p>
            <a:r>
              <a:rPr lang="fr-FR" dirty="0"/>
              <a:t> 		Cours sur la fabrication des fibres optique et 			   </a:t>
            </a:r>
            <a:br>
              <a:rPr lang="fr-FR" dirty="0"/>
            </a:br>
            <a:r>
              <a:rPr lang="fr-FR" dirty="0"/>
              <a:t>		le principe de la fibre optique</a:t>
            </a:r>
          </a:p>
          <a:p>
            <a:r>
              <a:rPr lang="fr-FR" dirty="0"/>
              <a:t>		Manipulation clivage et nettoyage de fibres</a:t>
            </a:r>
          </a:p>
          <a:p>
            <a:endParaRPr lang="fr-FR" dirty="0"/>
          </a:p>
          <a:p>
            <a:r>
              <a:rPr lang="fr-FR" dirty="0"/>
              <a:t>Jour 3:	Découverte de l’expérience de DUFFIEUX et bibliographie</a:t>
            </a:r>
          </a:p>
          <a:p>
            <a:r>
              <a:rPr lang="fr-FR" dirty="0"/>
              <a:t>		Compréhension APL 116, 260504 (2020) </a:t>
            </a:r>
          </a:p>
          <a:p>
            <a:r>
              <a:rPr lang="fr-FR" dirty="0"/>
              <a:t>		</a:t>
            </a:r>
            <a:r>
              <a:rPr lang="fr-FR" i="1" dirty="0"/>
              <a:t>« How </a:t>
            </a:r>
            <a:r>
              <a:rPr lang="fr-FR" i="1" dirty="0" err="1"/>
              <a:t>many</a:t>
            </a:r>
            <a:r>
              <a:rPr lang="fr-FR" i="1" dirty="0"/>
              <a:t> photons </a:t>
            </a:r>
            <a:r>
              <a:rPr lang="fr-FR" i="1" dirty="0" err="1"/>
              <a:t>does</a:t>
            </a:r>
            <a:r>
              <a:rPr lang="fr-FR" i="1" dirty="0"/>
              <a:t> </a:t>
            </a:r>
            <a:r>
              <a:rPr lang="fr-FR" i="1" dirty="0" err="1"/>
              <a:t>it</a:t>
            </a:r>
            <a:r>
              <a:rPr lang="fr-FR" i="1" dirty="0"/>
              <a:t> </a:t>
            </a:r>
            <a:r>
              <a:rPr lang="fr-FR" i="1" dirty="0" err="1"/>
              <a:t>take</a:t>
            </a:r>
            <a:r>
              <a:rPr lang="fr-FR" i="1" dirty="0"/>
              <a:t> to </a:t>
            </a:r>
            <a:r>
              <a:rPr lang="fr-FR" i="1" dirty="0" err="1"/>
              <a:t>form</a:t>
            </a:r>
            <a:r>
              <a:rPr lang="fr-FR" i="1" dirty="0"/>
              <a:t> an image »</a:t>
            </a:r>
          </a:p>
          <a:p>
            <a:endParaRPr lang="fr-FR" dirty="0"/>
          </a:p>
          <a:p>
            <a:r>
              <a:rPr lang="fr-FR" dirty="0"/>
              <a:t>Jour 4:	Découverte du détecteur CMOS Sony Alpha 7 III S</a:t>
            </a:r>
          </a:p>
          <a:p>
            <a:r>
              <a:rPr lang="fr-FR" dirty="0"/>
              <a:t>		Premières acquisitions d’image à faible luminosité</a:t>
            </a:r>
          </a:p>
          <a:p>
            <a:endParaRPr lang="fr-FR" dirty="0"/>
          </a:p>
          <a:p>
            <a:r>
              <a:rPr lang="fr-FR" dirty="0"/>
              <a:t>Jour 5:	Participation au group meeting PIQ + soutenance de thèse</a:t>
            </a:r>
          </a:p>
        </p:txBody>
      </p:sp>
    </p:spTree>
    <p:extLst>
      <p:ext uri="{BB962C8B-B14F-4D97-AF65-F5344CB8AC3E}">
        <p14:creationId xmlns:p14="http://schemas.microsoft.com/office/powerpoint/2010/main" val="2539739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E43D70C-7906-E37A-C6C8-B679F0EB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LE PROGRAMME du stage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EAEE15-336F-D711-B890-EFA63516E354}"/>
              </a:ext>
            </a:extLst>
          </p:cNvPr>
          <p:cNvSpPr txBox="1"/>
          <p:nvPr/>
        </p:nvSpPr>
        <p:spPr>
          <a:xfrm>
            <a:off x="2756452" y="1410887"/>
            <a:ext cx="927652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SEMAINE 2</a:t>
            </a:r>
          </a:p>
          <a:p>
            <a:endParaRPr lang="fr-FR" dirty="0"/>
          </a:p>
          <a:p>
            <a:r>
              <a:rPr lang="fr-FR" dirty="0"/>
              <a:t>Jour 6: 	Mise en pratique expérimentale avec le CMOS</a:t>
            </a:r>
          </a:p>
          <a:p>
            <a:endParaRPr lang="fr-FR" dirty="0"/>
          </a:p>
          <a:p>
            <a:r>
              <a:rPr lang="fr-FR" dirty="0"/>
              <a:t>Jour 7: 	Expérimentation sur le CMOS</a:t>
            </a:r>
          </a:p>
          <a:p>
            <a:r>
              <a:rPr lang="fr-FR" dirty="0"/>
              <a:t>	</a:t>
            </a:r>
          </a:p>
          <a:p>
            <a:r>
              <a:rPr lang="fr-FR" dirty="0"/>
              <a:t>Jour 8:	Expérimentation sur le CMOS</a:t>
            </a:r>
          </a:p>
          <a:p>
            <a:endParaRPr lang="fr-FR" dirty="0"/>
          </a:p>
          <a:p>
            <a:r>
              <a:rPr lang="fr-FR" dirty="0"/>
              <a:t>Jour 9:	Mise en œuvre d’une source de photons intriqués par conversion </a:t>
            </a:r>
          </a:p>
          <a:p>
            <a:r>
              <a:rPr lang="fr-FR" dirty="0"/>
              <a:t>		paramétriques dans des guides d’ondes sur LiNbO</a:t>
            </a:r>
            <a:r>
              <a:rPr lang="fr-FR" baseline="-25000" dirty="0"/>
              <a:t>3</a:t>
            </a:r>
            <a:r>
              <a:rPr lang="fr-FR" dirty="0"/>
              <a:t> périodiques</a:t>
            </a:r>
          </a:p>
          <a:p>
            <a:endParaRPr lang="fr-FR" dirty="0"/>
          </a:p>
          <a:p>
            <a:r>
              <a:rPr lang="fr-FR" dirty="0"/>
              <a:t>Jour 10:	Présentation de leurs résultats au group meeting. </a:t>
            </a:r>
          </a:p>
          <a:p>
            <a:r>
              <a:rPr lang="fr-FR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132671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35AECEA-C5DD-CB69-1896-9E65562C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Projet DELTA +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73D07D4-94B2-A8B1-DA99-631DA0C5C5B3}"/>
              </a:ext>
            </a:extLst>
          </p:cNvPr>
          <p:cNvSpPr txBox="1"/>
          <p:nvPr/>
        </p:nvSpPr>
        <p:spPr>
          <a:xfrm>
            <a:off x="2518064" y="1873572"/>
            <a:ext cx="86106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0" i="0" u="none" strike="noStrike" dirty="0">
                <a:effectLst/>
                <a:latin typeface="Verdana" panose="020B0604030504040204" pitchFamily="34" charset="0"/>
              </a:rPr>
              <a:t>How to </a:t>
            </a:r>
            <a:r>
              <a:rPr lang="fr-FR" sz="2800" b="0" i="0" u="none" strike="noStrike" dirty="0" err="1">
                <a:effectLst/>
                <a:latin typeface="Verdana" panose="020B0604030504040204" pitchFamily="34" charset="0"/>
              </a:rPr>
              <a:t>introduce</a:t>
            </a:r>
            <a:r>
              <a:rPr lang="fr-FR" sz="2800" b="0" i="0" u="none" strike="noStrike" dirty="0">
                <a:effectLst/>
                <a:latin typeface="Verdana" panose="020B0604030504040204" pitchFamily="34" charset="0"/>
              </a:rPr>
              <a:t> quantum </a:t>
            </a:r>
            <a:r>
              <a:rPr lang="fr-FR" sz="2800" b="0" i="0" u="none" strike="noStrike" dirty="0" err="1">
                <a:effectLst/>
                <a:latin typeface="Verdana" panose="020B0604030504040204" pitchFamily="34" charset="0"/>
              </a:rPr>
              <a:t>physics</a:t>
            </a:r>
            <a:r>
              <a:rPr lang="fr-FR" sz="2800" b="0" i="0" u="none" strike="noStrike" dirty="0">
                <a:effectLst/>
                <a:latin typeface="Verdana" panose="020B0604030504040204" pitchFamily="34" charset="0"/>
              </a:rPr>
              <a:t> in the EU High </a:t>
            </a:r>
            <a:r>
              <a:rPr lang="fr-FR" sz="2800" b="0" i="0" u="none" strike="noStrike" dirty="0" err="1">
                <a:effectLst/>
                <a:latin typeface="Verdana" panose="020B0604030504040204" pitchFamily="34" charset="0"/>
              </a:rPr>
              <a:t>Schools</a:t>
            </a:r>
            <a:r>
              <a:rPr lang="fr-FR" sz="2800" b="0" i="0" u="none" strike="noStrike" dirty="0">
                <a:effectLst/>
                <a:latin typeface="Verdana" panose="020B0604030504040204" pitchFamily="34" charset="0"/>
              </a:rPr>
              <a:t>: </a:t>
            </a:r>
            <a:r>
              <a:rPr lang="fr-FR" sz="2800" dirty="0" err="1">
                <a:latin typeface="Verdana" panose="020B0604030504040204" pitchFamily="34" charset="0"/>
              </a:rPr>
              <a:t>R</a:t>
            </a:r>
            <a:r>
              <a:rPr lang="fr-FR" sz="2800" b="0" i="0" u="none" strike="noStrike" dirty="0" err="1">
                <a:effectLst/>
                <a:latin typeface="Verdana" panose="020B0604030504040204" pitchFamily="34" charset="0"/>
              </a:rPr>
              <a:t>eady</a:t>
            </a:r>
            <a:r>
              <a:rPr lang="fr-FR" sz="2800" b="0" i="0" u="none" strike="noStrike" dirty="0">
                <a:effectLst/>
                <a:latin typeface="Verdana" panose="020B0604030504040204" pitchFamily="34" charset="0"/>
              </a:rPr>
              <a:t> for the Quantum </a:t>
            </a:r>
            <a:r>
              <a:rPr lang="fr-FR" sz="2800" dirty="0" err="1">
                <a:latin typeface="Verdana" panose="020B0604030504040204" pitchFamily="34" charset="0"/>
              </a:rPr>
              <a:t>R</a:t>
            </a:r>
            <a:r>
              <a:rPr lang="fr-FR" sz="2800" b="0" i="0" u="none" strike="noStrike" dirty="0" err="1">
                <a:effectLst/>
                <a:latin typeface="Verdana" panose="020B0604030504040204" pitchFamily="34" charset="0"/>
              </a:rPr>
              <a:t>evolution</a:t>
            </a:r>
            <a:r>
              <a:rPr lang="fr-FR" sz="2800" b="0" i="0" u="none" strike="noStrike" dirty="0">
                <a:effectLst/>
                <a:latin typeface="Verdana" panose="020B0604030504040204" pitchFamily="34" charset="0"/>
              </a:rPr>
              <a:t> 2.0 ?</a:t>
            </a:r>
          </a:p>
          <a:p>
            <a:pPr algn="ctr"/>
            <a:endParaRPr lang="fr-FR" sz="2800" b="0" i="0" u="none" strike="noStrike" dirty="0">
              <a:effectLst/>
              <a:latin typeface="Verdana" panose="020B0604030504040204" pitchFamily="34" charset="0"/>
            </a:endParaRPr>
          </a:p>
          <a:p>
            <a:pPr algn="r"/>
            <a:r>
              <a:rPr lang="fr-FR" sz="1400" dirty="0">
                <a:latin typeface="Verdana" panose="020B0604030504040204" pitchFamily="34" charset="0"/>
              </a:rPr>
              <a:t>P. ABOUSSOUAN </a:t>
            </a:r>
            <a:r>
              <a:rPr lang="fr-FR" sz="1400" dirty="0" err="1">
                <a:latin typeface="Verdana" panose="020B0604030504040204" pitchFamily="34" charset="0"/>
              </a:rPr>
              <a:t>Münich</a:t>
            </a:r>
            <a:r>
              <a:rPr lang="fr-FR" sz="1400" dirty="0">
                <a:latin typeface="Verdana" panose="020B0604030504040204" pitchFamily="34" charset="0"/>
              </a:rPr>
              <a:t>, Septembre 2022</a:t>
            </a:r>
            <a:endParaRPr lang="fr-FR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F1FD68-B4FC-7203-DC52-272A20CF8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537345"/>
            <a:ext cx="3821346" cy="12632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C4BA54-B44D-9746-87D0-CECF97458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853" y="4367766"/>
            <a:ext cx="3821347" cy="17549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6C8E2E6-38EC-EE09-695D-89602EA1FB5C}"/>
              </a:ext>
            </a:extLst>
          </p:cNvPr>
          <p:cNvSpPr txBox="1"/>
          <p:nvPr/>
        </p:nvSpPr>
        <p:spPr>
          <a:xfrm>
            <a:off x="2321458" y="5381253"/>
            <a:ext cx="496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Premier échange élèves : 1</a:t>
            </a:r>
            <a:r>
              <a:rPr lang="fr-FR" baseline="30000" dirty="0"/>
              <a:t>er</a:t>
            </a:r>
            <a:r>
              <a:rPr lang="fr-FR" dirty="0"/>
              <a:t> trimestre 2024</a:t>
            </a:r>
          </a:p>
        </p:txBody>
      </p:sp>
    </p:spTree>
    <p:extLst>
      <p:ext uri="{BB962C8B-B14F-4D97-AF65-F5344CB8AC3E}">
        <p14:creationId xmlns:p14="http://schemas.microsoft.com/office/powerpoint/2010/main" val="9183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4B47B0-814A-0D7F-4852-56EF273E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F888EA-5F18-9743-DB0C-5709003C9E18}"/>
              </a:ext>
            </a:extLst>
          </p:cNvPr>
          <p:cNvSpPr txBox="1"/>
          <p:nvPr/>
        </p:nvSpPr>
        <p:spPr>
          <a:xfrm>
            <a:off x="2398986" y="1718444"/>
            <a:ext cx="93200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Introduction de la quantique possible dès le lycée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Développement de nombreuses compétences</a:t>
            </a:r>
          </a:p>
          <a:p>
            <a:r>
              <a:rPr lang="fr-FR" sz="2000" dirty="0"/>
              <a:t>	(bibliographie, travail de groupe, électronique, 	programmation, 	budgétisation, anglais, expérimental …)</a:t>
            </a:r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Réalisation </a:t>
            </a:r>
            <a:r>
              <a:rPr lang="fr-FR" sz="2000"/>
              <a:t>d’une mallette </a:t>
            </a:r>
            <a:r>
              <a:rPr lang="fr-FR" sz="2000" dirty="0"/>
              <a:t>Quantique à l’École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Mise en application possible par briques du Pacte enseignant sans toucher à la répartition horaire annuelle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ACE24C-0E40-2D5F-58CD-FF1E7D555865}"/>
              </a:ext>
            </a:extLst>
          </p:cNvPr>
          <p:cNvSpPr txBox="1"/>
          <p:nvPr/>
        </p:nvSpPr>
        <p:spPr>
          <a:xfrm>
            <a:off x="2068524" y="5328745"/>
            <a:ext cx="4166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Proviseur: 			M. ROSTAN</a:t>
            </a:r>
          </a:p>
          <a:p>
            <a:r>
              <a:rPr lang="fr-FR" dirty="0"/>
              <a:t>Proviseur adjoint:	Mme. VINCENT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E5BC8A-6C98-7704-4CCB-57BE1868602D}"/>
              </a:ext>
            </a:extLst>
          </p:cNvPr>
          <p:cNvSpPr txBox="1"/>
          <p:nvPr/>
        </p:nvSpPr>
        <p:spPr>
          <a:xfrm>
            <a:off x="7549668" y="5328745"/>
            <a:ext cx="3956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Inspecteurs:		M. ROCHEFEUILLE</a:t>
            </a:r>
          </a:p>
          <a:p>
            <a:r>
              <a:rPr lang="fr-FR" dirty="0"/>
              <a:t>				M. CASTEL</a:t>
            </a:r>
          </a:p>
        </p:txBody>
      </p:sp>
    </p:spTree>
    <p:extLst>
      <p:ext uri="{BB962C8B-B14F-4D97-AF65-F5344CB8AC3E}">
        <p14:creationId xmlns:p14="http://schemas.microsoft.com/office/powerpoint/2010/main" val="4256946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1F8CB9B-3E8A-AB5B-54FF-ADEF71F7F0FD}"/>
              </a:ext>
            </a:extLst>
          </p:cNvPr>
          <p:cNvSpPr txBox="1">
            <a:spLocks/>
          </p:cNvSpPr>
          <p:nvPr/>
        </p:nvSpPr>
        <p:spPr>
          <a:xfrm>
            <a:off x="2131536" y="162043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latin typeface="Cooper Black" panose="0208090404030B020404" pitchFamily="18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MERCI POUR VOTRE attention</a:t>
            </a:r>
          </a:p>
        </p:txBody>
      </p:sp>
      <p:pic>
        <p:nvPicPr>
          <p:cNvPr id="5" name="Picture 2" descr="Les Mots Positifs - CONNAISSEZ-VOUS L'HISTOIRE DU CHAT DE SCHRÖDINGER? Le  #chatdeSchrödinger est une expérience de pensée imaginée en 1935 par le  physicien Erwin Schrödinger afin de mettre en évidence des lacunes">
            <a:extLst>
              <a:ext uri="{FF2B5EF4-FFF2-40B4-BE49-F238E27FC236}">
                <a16:creationId xmlns:a16="http://schemas.microsoft.com/office/drawing/2014/main" id="{62F8845C-BCF9-EDBA-D71E-388B4B4B8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77" y="3763220"/>
            <a:ext cx="2446236" cy="232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t Cartoon # 8046 - ANDERTOONS">
            <a:extLst>
              <a:ext uri="{FF2B5EF4-FFF2-40B4-BE49-F238E27FC236}">
                <a16:creationId xmlns:a16="http://schemas.microsoft.com/office/drawing/2014/main" id="{F0851A15-2477-969D-F411-81A15117C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52" y="3647873"/>
            <a:ext cx="3252348" cy="211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hrodinger's cat revenge from Qwertee | Day of the Shirt">
            <a:extLst>
              <a:ext uri="{FF2B5EF4-FFF2-40B4-BE49-F238E27FC236}">
                <a16:creationId xmlns:a16="http://schemas.microsoft.com/office/drawing/2014/main" id="{C6CF027F-2291-0CBB-B0B0-F563EC85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122" y="0"/>
            <a:ext cx="2007877" cy="241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7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F40ADE9D-523C-F85E-8798-42927CFE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ÉTAT DES LIEUX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8CD3EE-E2DC-AAC2-83FE-1B50D6B17003}"/>
              </a:ext>
            </a:extLst>
          </p:cNvPr>
          <p:cNvSpPr txBox="1"/>
          <p:nvPr/>
        </p:nvSpPr>
        <p:spPr>
          <a:xfrm>
            <a:off x="2807937" y="1960086"/>
            <a:ext cx="491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quantique au lycée …</a:t>
            </a:r>
          </a:p>
        </p:txBody>
      </p:sp>
      <p:pic>
        <p:nvPicPr>
          <p:cNvPr id="5" name="Picture 2" descr="Points D'interrogation&quot; Images – Parcourir 68 le catalogue de photos,  vecteurs et vidéos | Adobe Stock">
            <a:extLst>
              <a:ext uri="{FF2B5EF4-FFF2-40B4-BE49-F238E27FC236}">
                <a16:creationId xmlns:a16="http://schemas.microsoft.com/office/drawing/2014/main" id="{153FEB6B-C2EF-4417-82BD-C1F89D2E5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995" y="3031837"/>
            <a:ext cx="34671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685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F7B66E96-A584-577C-01CE-10FA4F5C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Spécialité physique-chimie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FD3EDF-826C-CA46-C7E1-6C2A304A7727}"/>
              </a:ext>
            </a:extLst>
          </p:cNvPr>
          <p:cNvSpPr txBox="1"/>
          <p:nvPr/>
        </p:nvSpPr>
        <p:spPr>
          <a:xfrm>
            <a:off x="3560323" y="2159540"/>
            <a:ext cx="309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Thème : Ondes et Signaux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705677-142F-BEE6-F07C-06369B6C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973" y="2923702"/>
            <a:ext cx="6375400" cy="2489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93AB5B-16B4-73EE-7520-4006DBF51880}"/>
              </a:ext>
            </a:extLst>
          </p:cNvPr>
          <p:cNvSpPr/>
          <p:nvPr/>
        </p:nvSpPr>
        <p:spPr>
          <a:xfrm>
            <a:off x="3635493" y="4229100"/>
            <a:ext cx="2460507" cy="126769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F74330-652A-0B02-FCC6-CB1DCC01911A}"/>
              </a:ext>
            </a:extLst>
          </p:cNvPr>
          <p:cNvSpPr txBox="1"/>
          <p:nvPr/>
        </p:nvSpPr>
        <p:spPr>
          <a:xfrm>
            <a:off x="5361709" y="5724295"/>
            <a:ext cx="632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TP: Mesure de la constante de Planck + incertitude liée</a:t>
            </a:r>
          </a:p>
        </p:txBody>
      </p:sp>
    </p:spTree>
    <p:extLst>
      <p:ext uri="{BB962C8B-B14F-4D97-AF65-F5344CB8AC3E}">
        <p14:creationId xmlns:p14="http://schemas.microsoft.com/office/powerpoint/2010/main" val="37081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2F0DB7F3-9274-40F8-3882-6F2A1B7B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 err="1"/>
              <a:t>T</a:t>
            </a:r>
            <a:r>
              <a:rPr lang="fr-FR" baseline="30000" dirty="0" err="1"/>
              <a:t>le</a:t>
            </a:r>
            <a:r>
              <a:rPr lang="fr-FR" dirty="0"/>
              <a:t> Spécialité physique-chimie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86AFC3F-8567-01FA-DD9A-9457FBD62EA5}"/>
              </a:ext>
            </a:extLst>
          </p:cNvPr>
          <p:cNvSpPr txBox="1"/>
          <p:nvPr/>
        </p:nvSpPr>
        <p:spPr>
          <a:xfrm>
            <a:off x="3560323" y="2159540"/>
            <a:ext cx="309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Thème : Ondes et Signaux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2DF5BF3-D62B-D66F-0D34-AAD02A18B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50" y="2719691"/>
            <a:ext cx="6007100" cy="2819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AE5106-93DF-510A-6EFD-D2E35A1E9567}"/>
              </a:ext>
            </a:extLst>
          </p:cNvPr>
          <p:cNvSpPr/>
          <p:nvPr/>
        </p:nvSpPr>
        <p:spPr>
          <a:xfrm>
            <a:off x="4127844" y="3059667"/>
            <a:ext cx="6190329" cy="78496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3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1839537-B4EE-E561-C59F-C9100595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464" y="1189244"/>
            <a:ext cx="6861464" cy="1293028"/>
          </a:xfrm>
        </p:spPr>
        <p:txBody>
          <a:bodyPr>
            <a:normAutofit/>
          </a:bodyPr>
          <a:lstStyle/>
          <a:p>
            <a:pPr algn="ctr"/>
            <a:r>
              <a:rPr lang="fr-FR" sz="5400" dirty="0"/>
              <a:t>Et c’est tout …</a:t>
            </a:r>
          </a:p>
        </p:txBody>
      </p:sp>
      <p:pic>
        <p:nvPicPr>
          <p:cNvPr id="4" name="Picture 2" descr="Résultat de recherche d'images pour &quot;smiley triste&quot;">
            <a:extLst>
              <a:ext uri="{FF2B5EF4-FFF2-40B4-BE49-F238E27FC236}">
                <a16:creationId xmlns:a16="http://schemas.microsoft.com/office/drawing/2014/main" id="{CA64421A-4574-90E7-13BD-ECFCA87F3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20" y="2728253"/>
            <a:ext cx="15240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ésultat de recherche d'images pour &quot;smiley triste&quot;">
            <a:extLst>
              <a:ext uri="{FF2B5EF4-FFF2-40B4-BE49-F238E27FC236}">
                <a16:creationId xmlns:a16="http://schemas.microsoft.com/office/drawing/2014/main" id="{3394CA40-6DA2-FF43-770A-7451F4045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156" y="943263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BC8CDCD-E191-7348-A2EC-44F2B518C704}"/>
              </a:ext>
            </a:extLst>
          </p:cNvPr>
          <p:cNvSpPr txBox="1">
            <a:spLocks/>
          </p:cNvSpPr>
          <p:nvPr/>
        </p:nvSpPr>
        <p:spPr>
          <a:xfrm>
            <a:off x="2615045" y="4416140"/>
            <a:ext cx="8856519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Mais c’est un bon début</a:t>
            </a:r>
          </a:p>
        </p:txBody>
      </p:sp>
    </p:spTree>
    <p:extLst>
      <p:ext uri="{BB962C8B-B14F-4D97-AF65-F5344CB8AC3E}">
        <p14:creationId xmlns:p14="http://schemas.microsoft.com/office/powerpoint/2010/main" val="425973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10EE8E42-9BC1-3A7B-6E70-1EBBA297B177}"/>
              </a:ext>
            </a:extLst>
          </p:cNvPr>
          <p:cNvGrpSpPr/>
          <p:nvPr/>
        </p:nvGrpSpPr>
        <p:grpSpPr>
          <a:xfrm rot="19969060">
            <a:off x="2632911" y="1703157"/>
            <a:ext cx="3219715" cy="1349353"/>
            <a:chOff x="2876285" y="570273"/>
            <a:chExt cx="3219715" cy="134935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6828780-B904-1600-732B-11B5BF80D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8000" y="911470"/>
              <a:ext cx="1778000" cy="711200"/>
            </a:xfrm>
            <a:prstGeom prst="rect">
              <a:avLst/>
            </a:prstGeom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B796F3F-02C2-080F-1E69-582095D16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285" y="1325715"/>
              <a:ext cx="1024281" cy="593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D2982D0-2A24-F22A-14C1-D881D226A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285" y="570273"/>
              <a:ext cx="1030613" cy="753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Atos">
            <a:extLst>
              <a:ext uri="{FF2B5EF4-FFF2-40B4-BE49-F238E27FC236}">
                <a16:creationId xmlns:a16="http://schemas.microsoft.com/office/drawing/2014/main" id="{EB02DDAF-BBE6-B97D-098E-201B8EEA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7920">
            <a:off x="5404141" y="2706701"/>
            <a:ext cx="2146175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17DB1E-BA74-660B-24FA-6E3DE8C8D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091" y="2298060"/>
            <a:ext cx="3356264" cy="7591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FBD7E9-019A-11F3-2DEE-382580BAC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508" y="911470"/>
            <a:ext cx="4007428" cy="7893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CF48DA-729F-C2FC-F846-CA09C6625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90442">
            <a:off x="3838941" y="3796019"/>
            <a:ext cx="2007359" cy="10850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BB4BF3-E849-C322-F622-8CBACE4614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1836" y="3304036"/>
            <a:ext cx="3688773" cy="13349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C1B0EA-2B6D-D737-ADA0-797DE752F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794439">
            <a:off x="5150350" y="4358951"/>
            <a:ext cx="2628900" cy="660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92057B-FBC5-38D0-64F1-E3C4845B97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8091" y="5021376"/>
            <a:ext cx="3356264" cy="6498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8F503C-3C88-9A9E-AD2F-BDAE5BB66D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9464" y="3215301"/>
            <a:ext cx="4507149" cy="42840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C76B3E2-6437-7159-8E0F-EB778F728468}"/>
              </a:ext>
            </a:extLst>
          </p:cNvPr>
          <p:cNvSpPr txBox="1"/>
          <p:nvPr/>
        </p:nvSpPr>
        <p:spPr>
          <a:xfrm>
            <a:off x="6802383" y="5872913"/>
            <a:ext cx="538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Transfert d’IQ à longue distance par intrication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0BECB1A-AE50-3B41-FB87-297E73B598FF}"/>
              </a:ext>
            </a:extLst>
          </p:cNvPr>
          <p:cNvSpPr txBox="1">
            <a:spLocks/>
          </p:cNvSpPr>
          <p:nvPr/>
        </p:nvSpPr>
        <p:spPr>
          <a:xfrm>
            <a:off x="4495870" y="295763"/>
            <a:ext cx="2306513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Enjeux</a:t>
            </a:r>
          </a:p>
        </p:txBody>
      </p:sp>
    </p:spTree>
    <p:extLst>
      <p:ext uri="{BB962C8B-B14F-4D97-AF65-F5344CB8AC3E}">
        <p14:creationId xmlns:p14="http://schemas.microsoft.com/office/powerpoint/2010/main" val="320363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BF3287B-BE4F-A8BE-3E33-3A5515FC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/>
              <a:t>Problèmes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EEF6F0-3741-AD80-62AA-0148548EF67F}"/>
              </a:ext>
            </a:extLst>
          </p:cNvPr>
          <p:cNvSpPr txBox="1"/>
          <p:nvPr/>
        </p:nvSpPr>
        <p:spPr>
          <a:xfrm>
            <a:off x="2974674" y="1674672"/>
            <a:ext cx="771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Retard par rapport aux besoins des années à venir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89FCCE-B748-EC0D-3570-3360C79AA5A6}"/>
              </a:ext>
            </a:extLst>
          </p:cNvPr>
          <p:cNvSpPr txBox="1"/>
          <p:nvPr/>
        </p:nvSpPr>
        <p:spPr>
          <a:xfrm>
            <a:off x="3943350" y="2816678"/>
            <a:ext cx="386035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Changer les programmes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546BAB-6FD5-734D-21F3-02708D526A06}"/>
              </a:ext>
            </a:extLst>
          </p:cNvPr>
          <p:cNvSpPr txBox="1"/>
          <p:nvPr/>
        </p:nvSpPr>
        <p:spPr>
          <a:xfrm>
            <a:off x="3943350" y="3276990"/>
            <a:ext cx="409599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Adapter son enseignement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7EC120-B428-AAEE-1DD4-2F7A20EB111C}"/>
              </a:ext>
            </a:extLst>
          </p:cNvPr>
          <p:cNvSpPr txBox="1"/>
          <p:nvPr/>
        </p:nvSpPr>
        <p:spPr>
          <a:xfrm>
            <a:off x="3941674" y="3727999"/>
            <a:ext cx="376737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Jouer sur la transversalité ?</a:t>
            </a:r>
          </a:p>
        </p:txBody>
      </p:sp>
      <p:pic>
        <p:nvPicPr>
          <p:cNvPr id="8" name="Graphique 7" descr="Fermer">
            <a:extLst>
              <a:ext uri="{FF2B5EF4-FFF2-40B4-BE49-F238E27FC236}">
                <a16:creationId xmlns:a16="http://schemas.microsoft.com/office/drawing/2014/main" id="{181B1F90-E412-4706-5711-A1E5A35D1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343" y="2827789"/>
            <a:ext cx="419100" cy="41910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B0D9AF1-6AD1-C9C1-EB78-800A731F015C}"/>
              </a:ext>
            </a:extLst>
          </p:cNvPr>
          <p:cNvGrpSpPr/>
          <p:nvPr/>
        </p:nvGrpSpPr>
        <p:grpSpPr>
          <a:xfrm>
            <a:off x="8039343" y="3276990"/>
            <a:ext cx="838200" cy="419100"/>
            <a:chOff x="8039343" y="3276990"/>
            <a:chExt cx="838200" cy="419100"/>
          </a:xfrm>
        </p:grpSpPr>
        <p:pic>
          <p:nvPicPr>
            <p:cNvPr id="10" name="Graphique 9" descr="Coche">
              <a:extLst>
                <a:ext uri="{FF2B5EF4-FFF2-40B4-BE49-F238E27FC236}">
                  <a16:creationId xmlns:a16="http://schemas.microsoft.com/office/drawing/2014/main" id="{CD216045-5E4D-C378-625D-ADB18D488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39343" y="3276990"/>
              <a:ext cx="419100" cy="419100"/>
            </a:xfrm>
            <a:prstGeom prst="rect">
              <a:avLst/>
            </a:prstGeom>
          </p:spPr>
        </p:pic>
        <p:pic>
          <p:nvPicPr>
            <p:cNvPr id="11" name="Graphique 10" descr="Fermer">
              <a:extLst>
                <a:ext uri="{FF2B5EF4-FFF2-40B4-BE49-F238E27FC236}">
                  <a16:creationId xmlns:a16="http://schemas.microsoft.com/office/drawing/2014/main" id="{74796993-1D3D-95BA-FA12-4C6A6731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58443" y="3276990"/>
              <a:ext cx="419100" cy="419100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7D237B7-95A1-D2C8-2582-F598DCD0FA50}"/>
              </a:ext>
            </a:extLst>
          </p:cNvPr>
          <p:cNvGrpSpPr/>
          <p:nvPr/>
        </p:nvGrpSpPr>
        <p:grpSpPr>
          <a:xfrm>
            <a:off x="7709052" y="3709009"/>
            <a:ext cx="1257300" cy="435005"/>
            <a:chOff x="7709052" y="4228559"/>
            <a:chExt cx="1257300" cy="435005"/>
          </a:xfrm>
        </p:grpSpPr>
        <p:pic>
          <p:nvPicPr>
            <p:cNvPr id="13" name="Graphique 12" descr="Coche">
              <a:extLst>
                <a:ext uri="{FF2B5EF4-FFF2-40B4-BE49-F238E27FC236}">
                  <a16:creationId xmlns:a16="http://schemas.microsoft.com/office/drawing/2014/main" id="{2E6173D6-4E69-E897-18EC-9AA32EFC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09052" y="4228559"/>
              <a:ext cx="419100" cy="419100"/>
            </a:xfrm>
            <a:prstGeom prst="rect">
              <a:avLst/>
            </a:prstGeom>
          </p:spPr>
        </p:pic>
        <p:pic>
          <p:nvPicPr>
            <p:cNvPr id="14" name="Graphique 13" descr="Coche">
              <a:extLst>
                <a:ext uri="{FF2B5EF4-FFF2-40B4-BE49-F238E27FC236}">
                  <a16:creationId xmlns:a16="http://schemas.microsoft.com/office/drawing/2014/main" id="{F002E8F6-73B7-8B6F-054A-8B179B335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28152" y="4244464"/>
              <a:ext cx="419100" cy="419100"/>
            </a:xfrm>
            <a:prstGeom prst="rect">
              <a:avLst/>
            </a:prstGeom>
          </p:spPr>
        </p:pic>
        <p:pic>
          <p:nvPicPr>
            <p:cNvPr id="15" name="Graphique 14" descr="Coche">
              <a:extLst>
                <a:ext uri="{FF2B5EF4-FFF2-40B4-BE49-F238E27FC236}">
                  <a16:creationId xmlns:a16="http://schemas.microsoft.com/office/drawing/2014/main" id="{C62ADF4B-F466-DC4D-A52E-61B86B316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47252" y="4244464"/>
              <a:ext cx="419100" cy="419100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48F23EA-046D-251F-87FB-5B0F5DA27C23}"/>
              </a:ext>
            </a:extLst>
          </p:cNvPr>
          <p:cNvGrpSpPr/>
          <p:nvPr/>
        </p:nvGrpSpPr>
        <p:grpSpPr>
          <a:xfrm>
            <a:off x="4552950" y="4823253"/>
            <a:ext cx="6954853" cy="914400"/>
            <a:chOff x="4552950" y="5342803"/>
            <a:chExt cx="6954853" cy="914400"/>
          </a:xfrm>
        </p:grpSpPr>
        <p:pic>
          <p:nvPicPr>
            <p:cNvPr id="17" name="Graphique 16" descr="Flèche : pivoter à gauche">
              <a:extLst>
                <a:ext uri="{FF2B5EF4-FFF2-40B4-BE49-F238E27FC236}">
                  <a16:creationId xmlns:a16="http://schemas.microsoft.com/office/drawing/2014/main" id="{58578401-4115-7465-483B-E03DF2CA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4552950" y="5342803"/>
              <a:ext cx="914400" cy="9144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9D31659-79CD-D55E-78C9-5B6A637FB759}"/>
                </a:ext>
              </a:extLst>
            </p:cNvPr>
            <p:cNvSpPr txBox="1"/>
            <p:nvPr/>
          </p:nvSpPr>
          <p:spPr>
            <a:xfrm>
              <a:off x="5409083" y="5744738"/>
              <a:ext cx="6098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/>
                <a:t>Ne négliger AUCUNE Spécialité + options + stages</a:t>
              </a:r>
              <a:endParaRPr lang="fr-FR" dirty="0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FD58F3A1-64BE-917E-3033-8CA3184CEE71}"/>
              </a:ext>
            </a:extLst>
          </p:cNvPr>
          <p:cNvSpPr txBox="1"/>
          <p:nvPr/>
        </p:nvSpPr>
        <p:spPr>
          <a:xfrm>
            <a:off x="3941674" y="4202113"/>
            <a:ext cx="318548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D’autres possibilités …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48BFE5E-53B1-F8A6-4EF2-867916F712B8}"/>
              </a:ext>
            </a:extLst>
          </p:cNvPr>
          <p:cNvGrpSpPr/>
          <p:nvPr/>
        </p:nvGrpSpPr>
        <p:grpSpPr>
          <a:xfrm>
            <a:off x="7146454" y="4186208"/>
            <a:ext cx="1257300" cy="435005"/>
            <a:chOff x="7146454" y="4705758"/>
            <a:chExt cx="1257300" cy="435005"/>
          </a:xfrm>
        </p:grpSpPr>
        <p:pic>
          <p:nvPicPr>
            <p:cNvPr id="21" name="Graphique 20" descr="Coche">
              <a:extLst>
                <a:ext uri="{FF2B5EF4-FFF2-40B4-BE49-F238E27FC236}">
                  <a16:creationId xmlns:a16="http://schemas.microsoft.com/office/drawing/2014/main" id="{81E885C0-7482-68E2-64BC-22EA88D59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46454" y="4705758"/>
              <a:ext cx="419100" cy="419100"/>
            </a:xfrm>
            <a:prstGeom prst="rect">
              <a:avLst/>
            </a:prstGeom>
          </p:spPr>
        </p:pic>
        <p:pic>
          <p:nvPicPr>
            <p:cNvPr id="22" name="Graphique 21" descr="Coche">
              <a:extLst>
                <a:ext uri="{FF2B5EF4-FFF2-40B4-BE49-F238E27FC236}">
                  <a16:creationId xmlns:a16="http://schemas.microsoft.com/office/drawing/2014/main" id="{C921A2AD-C519-722A-AF1A-E98160C94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65554" y="4721663"/>
              <a:ext cx="419100" cy="419100"/>
            </a:xfrm>
            <a:prstGeom prst="rect">
              <a:avLst/>
            </a:prstGeom>
          </p:spPr>
        </p:pic>
        <p:pic>
          <p:nvPicPr>
            <p:cNvPr id="23" name="Graphique 22" descr="Coche">
              <a:extLst>
                <a:ext uri="{FF2B5EF4-FFF2-40B4-BE49-F238E27FC236}">
                  <a16:creationId xmlns:a16="http://schemas.microsoft.com/office/drawing/2014/main" id="{B4FF4768-5282-04B0-9FF7-6615EEA0A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84654" y="4721663"/>
              <a:ext cx="419100" cy="419100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52A6AE30-FBF4-4C38-4CD1-75CCDF6BA5DE}"/>
              </a:ext>
            </a:extLst>
          </p:cNvPr>
          <p:cNvSpPr txBox="1"/>
          <p:nvPr/>
        </p:nvSpPr>
        <p:spPr>
          <a:xfrm>
            <a:off x="2974674" y="2076689"/>
            <a:ext cx="6681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Rigidité des programmes du socle commun</a:t>
            </a:r>
          </a:p>
        </p:txBody>
      </p:sp>
    </p:spTree>
    <p:extLst>
      <p:ext uri="{BB962C8B-B14F-4D97-AF65-F5344CB8AC3E}">
        <p14:creationId xmlns:p14="http://schemas.microsoft.com/office/powerpoint/2010/main" val="15017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E771580-873B-6B52-17CE-4D391450F4C2}"/>
              </a:ext>
            </a:extLst>
          </p:cNvPr>
          <p:cNvCxnSpPr>
            <a:cxnSpLocks/>
          </p:cNvCxnSpPr>
          <p:nvPr/>
        </p:nvCxnSpPr>
        <p:spPr>
          <a:xfrm flipV="1">
            <a:off x="2625322" y="1683143"/>
            <a:ext cx="9289656" cy="4304714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9550C921-8717-D2CA-14FD-C5B0B1827047}"/>
              </a:ext>
            </a:extLst>
          </p:cNvPr>
          <p:cNvSpPr txBox="1"/>
          <p:nvPr/>
        </p:nvSpPr>
        <p:spPr>
          <a:xfrm>
            <a:off x="2702740" y="165886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ACADÉMIQUE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545638-A1D8-B0B4-671E-892AAD241968}"/>
              </a:ext>
            </a:extLst>
          </p:cNvPr>
          <p:cNvSpPr txBox="1"/>
          <p:nvPr/>
        </p:nvSpPr>
        <p:spPr>
          <a:xfrm>
            <a:off x="9522977" y="5908961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CHOIX PERSONNELS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3CAC9-BF5E-0554-5081-B8693FB9AE7D}"/>
              </a:ext>
            </a:extLst>
          </p:cNvPr>
          <p:cNvSpPr/>
          <p:nvPr/>
        </p:nvSpPr>
        <p:spPr>
          <a:xfrm>
            <a:off x="2953593" y="2272638"/>
            <a:ext cx="2056693" cy="56644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Enseignement scientifique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FA83D5-E6EA-CEBE-3A24-DF9CA35F459F}"/>
              </a:ext>
            </a:extLst>
          </p:cNvPr>
          <p:cNvSpPr/>
          <p:nvPr/>
        </p:nvSpPr>
        <p:spPr>
          <a:xfrm>
            <a:off x="9552648" y="4911866"/>
            <a:ext cx="1747880" cy="8767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Projets + Concours + Stages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7EC4A-702D-E868-F3E5-0BEA686DE82A}"/>
              </a:ext>
            </a:extLst>
          </p:cNvPr>
          <p:cNvSpPr/>
          <p:nvPr/>
        </p:nvSpPr>
        <p:spPr>
          <a:xfrm>
            <a:off x="9552648" y="2272638"/>
            <a:ext cx="1747880" cy="56644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DNL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19018-3D39-1DC1-70DC-A0A30A011FCE}"/>
              </a:ext>
            </a:extLst>
          </p:cNvPr>
          <p:cNvSpPr/>
          <p:nvPr/>
        </p:nvSpPr>
        <p:spPr>
          <a:xfrm>
            <a:off x="2953593" y="4911866"/>
            <a:ext cx="2056693" cy="56644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Enseignements de Spécialité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D089059-EED2-7AA5-7684-50CA85D432D0}"/>
              </a:ext>
            </a:extLst>
          </p:cNvPr>
          <p:cNvGrpSpPr/>
          <p:nvPr/>
        </p:nvGrpSpPr>
        <p:grpSpPr>
          <a:xfrm>
            <a:off x="3981939" y="2550761"/>
            <a:ext cx="6444650" cy="2616276"/>
            <a:chOff x="3981939" y="2550761"/>
            <a:chExt cx="6444650" cy="2616276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E844D69D-06EC-5256-B7E6-0603E0E229A8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3981939" y="2863356"/>
              <a:ext cx="1" cy="2048510"/>
            </a:xfrm>
            <a:prstGeom prst="straightConnector1">
              <a:avLst/>
            </a:prstGeom>
            <a:ln w="1270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DD385135-31AC-8974-5D02-E2D4695A8B58}"/>
                </a:ext>
              </a:extLst>
            </p:cNvPr>
            <p:cNvCxnSpPr>
              <a:cxnSpLocks/>
            </p:cNvCxnSpPr>
            <p:nvPr/>
          </p:nvCxnSpPr>
          <p:spPr>
            <a:xfrm>
              <a:off x="10426588" y="2831542"/>
              <a:ext cx="1" cy="2048510"/>
            </a:xfrm>
            <a:prstGeom prst="straightConnector1">
              <a:avLst/>
            </a:prstGeom>
            <a:ln w="1270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F00B1D14-193F-241D-CE28-385F9B24A354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H="1">
              <a:off x="5010286" y="2550761"/>
              <a:ext cx="4542361" cy="5098"/>
            </a:xfrm>
            <a:prstGeom prst="straightConnector1">
              <a:avLst/>
            </a:prstGeom>
            <a:ln w="1270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996D4C7B-4090-027C-35F1-BD8B9A79E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0285" y="5161939"/>
              <a:ext cx="4542361" cy="5098"/>
            </a:xfrm>
            <a:prstGeom prst="straightConnector1">
              <a:avLst/>
            </a:prstGeom>
            <a:ln w="1270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Le Grand Oral — Wikipédia">
            <a:extLst>
              <a:ext uri="{FF2B5EF4-FFF2-40B4-BE49-F238E27FC236}">
                <a16:creationId xmlns:a16="http://schemas.microsoft.com/office/drawing/2014/main" id="{2869C397-7232-9290-4D96-AEEAC475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85" y="1379692"/>
            <a:ext cx="46609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9DB7FD98-C616-E364-4947-B022BF346ADE}"/>
              </a:ext>
            </a:extLst>
          </p:cNvPr>
          <p:cNvSpPr txBox="1">
            <a:spLocks/>
          </p:cNvSpPr>
          <p:nvPr/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42649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Context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Réalisations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Structu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4.xml><?xml version="1.0" encoding="utf-8"?>
<a:theme xmlns:a="http://schemas.openxmlformats.org/drawingml/2006/main" name="Projets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5.xml><?xml version="1.0" encoding="utf-8"?>
<a:theme xmlns:a="http://schemas.openxmlformats.org/drawingml/2006/main" name="Concours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6.xml><?xml version="1.0" encoding="utf-8"?>
<a:theme xmlns:a="http://schemas.openxmlformats.org/drawingml/2006/main" name="Grand Ora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7.xml><?xml version="1.0" encoding="utf-8"?>
<a:theme xmlns:a="http://schemas.openxmlformats.org/drawingml/2006/main" name="1_Traînée de condensatio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Traînée de condensation</Template>
  <TotalTime>28941</TotalTime>
  <Words>953</Words>
  <Application>Microsoft Macintosh PowerPoint</Application>
  <PresentationFormat>Grand écran</PresentationFormat>
  <Paragraphs>165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25</vt:i4>
      </vt:variant>
    </vt:vector>
  </HeadingPairs>
  <TitlesOfParts>
    <vt:vector size="43" baseType="lpstr">
      <vt:lpstr>Arial</vt:lpstr>
      <vt:lpstr>Brother 1816</vt:lpstr>
      <vt:lpstr>Calibri</vt:lpstr>
      <vt:lpstr>Cambria Math</vt:lpstr>
      <vt:lpstr>Century Gothic</vt:lpstr>
      <vt:lpstr>Cooper Black</vt:lpstr>
      <vt:lpstr>Helvetica</vt:lpstr>
      <vt:lpstr>inherit</vt:lpstr>
      <vt:lpstr>Mangal</vt:lpstr>
      <vt:lpstr>Monotype Corsiva</vt:lpstr>
      <vt:lpstr>Verdana</vt:lpstr>
      <vt:lpstr>Contexte</vt:lpstr>
      <vt:lpstr>Réalisations</vt:lpstr>
      <vt:lpstr>Structure</vt:lpstr>
      <vt:lpstr>Projets</vt:lpstr>
      <vt:lpstr>Concours</vt:lpstr>
      <vt:lpstr>Grand Oral</vt:lpstr>
      <vt:lpstr>1_Traînée de condensation</vt:lpstr>
      <vt:lpstr>Initier les lycÉens aux problÈmes quantiques:  Une relecture d’une expérience de P.-M. duffieux</vt:lpstr>
      <vt:lpstr>LGT Henri Matisse – Vence 06</vt:lpstr>
      <vt:lpstr>ÉTAT DES LIEUX</vt:lpstr>
      <vt:lpstr>1ère Spécialité physique-chimie</vt:lpstr>
      <vt:lpstr>Tle Spécialité physique-chimie</vt:lpstr>
      <vt:lpstr>Et c’est tout …</vt:lpstr>
      <vt:lpstr>Présentation PowerPoint</vt:lpstr>
      <vt:lpstr>Problèmes</vt:lpstr>
      <vt:lpstr>Présentation PowerPoint</vt:lpstr>
      <vt:lpstr>Les concours</vt:lpstr>
      <vt:lpstr>LGT MATISSE : DNL 2022 </vt:lpstr>
      <vt:lpstr>LGT MatiSsE : DNL 2023</vt:lpstr>
      <vt:lpstr>LGT Matisse: Science club</vt:lpstr>
      <vt:lpstr>Projet  « imagerie quantique »</vt:lpstr>
      <vt:lpstr>Les éLèves sélectionnÉs </vt:lpstr>
      <vt:lpstr>Projet  « imagerie quantique »</vt:lpstr>
      <vt:lpstr>Projet  « imagerie quantique »</vt:lpstr>
      <vt:lpstr>Projet  « imagerie quantique »</vt:lpstr>
      <vt:lpstr>Projet  « imagerie quantique »</vt:lpstr>
      <vt:lpstr>L’objectif expérimental ULTIME</vt:lpstr>
      <vt:lpstr>LE PROGRAMME du stage</vt:lpstr>
      <vt:lpstr>LE PROGRAMME du stage</vt:lpstr>
      <vt:lpstr>Projet DELTA +</vt:lpstr>
      <vt:lpstr>Conclusions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Enjeux pédagogiques de l’information quantique: point de vue d’un enseignant au lycée</dc:title>
  <dc:creator>Pierre ABOUSSOUAN</dc:creator>
  <cp:lastModifiedBy>Pierre ABOUSSOUAN</cp:lastModifiedBy>
  <cp:revision>56</cp:revision>
  <cp:lastPrinted>2022-06-14T21:05:42Z</cp:lastPrinted>
  <dcterms:created xsi:type="dcterms:W3CDTF">2022-06-14T15:29:28Z</dcterms:created>
  <dcterms:modified xsi:type="dcterms:W3CDTF">2023-07-02T05:42:14Z</dcterms:modified>
</cp:coreProperties>
</file>