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57" r:id="rId3"/>
    <p:sldId id="263" r:id="rId4"/>
    <p:sldId id="266" r:id="rId5"/>
    <p:sldId id="261" r:id="rId6"/>
    <p:sldId id="264" r:id="rId7"/>
    <p:sldId id="265" r:id="rId8"/>
    <p:sldId id="271" r:id="rId9"/>
    <p:sldId id="270" r:id="rId10"/>
    <p:sldId id="262" r:id="rId11"/>
    <p:sldId id="258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A771F-18A1-41B8-8191-EEB6A7EE6563}" type="datetimeFigureOut">
              <a:rPr lang="fr-FR" smtClean="0"/>
              <a:t>01/07/2023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FB6C4-E06E-41BF-BE38-FE495CF4B9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299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298A9-D549-5941-BECE-442FD2BDC36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352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7CEA-0AC1-4228-8E52-18F5DEC2674F}" type="datetimeFigureOut">
              <a:rPr lang="fr-FR" smtClean="0"/>
              <a:t>01/07/2023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6EAF-6B9F-497A-A596-AA80DA964D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38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7CEA-0AC1-4228-8E52-18F5DEC2674F}" type="datetimeFigureOut">
              <a:rPr lang="fr-FR" smtClean="0"/>
              <a:t>01/07/2023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6EAF-6B9F-497A-A596-AA80DA964D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56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7CEA-0AC1-4228-8E52-18F5DEC2674F}" type="datetimeFigureOut">
              <a:rPr lang="fr-FR" smtClean="0"/>
              <a:t>01/07/2023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6EAF-6B9F-497A-A596-AA80DA964D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112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calai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Slides MI test019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" b="-27304"/>
          <a:stretch/>
        </p:blipFill>
        <p:spPr>
          <a:xfrm>
            <a:off x="0" y="6408000"/>
            <a:ext cx="12196800" cy="144000"/>
          </a:xfrm>
          <a:prstGeom prst="rect">
            <a:avLst/>
          </a:prstGeom>
        </p:spPr>
      </p:pic>
      <p:pic>
        <p:nvPicPr>
          <p:cNvPr id="5" name="Image 4" descr="Slides MI test017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" r="-21"/>
          <a:stretch/>
        </p:blipFill>
        <p:spPr>
          <a:xfrm>
            <a:off x="0" y="0"/>
            <a:ext cx="12196800" cy="2160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480000" y="6552001"/>
            <a:ext cx="2844800" cy="267839"/>
          </a:xfrm>
        </p:spPr>
        <p:txBody>
          <a:bodyPr/>
          <a:lstStyle/>
          <a:p>
            <a:fld id="{DB6599DF-A345-3E41-A146-9766BB8E1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re 12"/>
          <p:cNvSpPr>
            <a:spLocks noGrp="1"/>
          </p:cNvSpPr>
          <p:nvPr>
            <p:ph type="title" hasCustomPrompt="1"/>
          </p:nvPr>
        </p:nvSpPr>
        <p:spPr>
          <a:xfrm>
            <a:off x="480000" y="2065868"/>
            <a:ext cx="11283023" cy="176106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ctr">
              <a:lnSpc>
                <a:spcPct val="90000"/>
              </a:lnSpc>
              <a:defRPr sz="6600" b="1" baseline="0">
                <a:solidFill>
                  <a:srgbClr val="62C4DD"/>
                </a:solidFill>
              </a:defRPr>
            </a:lvl1pPr>
          </a:lstStyle>
          <a:p>
            <a:r>
              <a:rPr lang="fr-FR" dirty="0" err="1"/>
              <a:t>INfkfyofofyovTERCALAIRE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049151" y="3829475"/>
            <a:ext cx="80992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kern="1200" dirty="0"/>
          </a:p>
        </p:txBody>
      </p:sp>
      <p:sp>
        <p:nvSpPr>
          <p:cNvPr id="8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0485" y="3849794"/>
            <a:ext cx="11281833" cy="19817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400" baseline="0"/>
            </a:lvl1pPr>
          </a:lstStyle>
          <a:p>
            <a:pPr lvl="0"/>
            <a:r>
              <a:rPr lang="fr-FR" dirty="0"/>
              <a:t>Insérez sous-titre</a:t>
            </a:r>
          </a:p>
        </p:txBody>
      </p:sp>
    </p:spTree>
    <p:extLst>
      <p:ext uri="{BB962C8B-B14F-4D97-AF65-F5344CB8AC3E}">
        <p14:creationId xmlns:p14="http://schemas.microsoft.com/office/powerpoint/2010/main" val="3057633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lides MI test23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" r="-21"/>
          <a:stretch/>
        </p:blipFill>
        <p:spPr>
          <a:xfrm>
            <a:off x="0" y="0"/>
            <a:ext cx="12196800" cy="6516000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re 12"/>
          <p:cNvSpPr>
            <a:spLocks noGrp="1"/>
          </p:cNvSpPr>
          <p:nvPr>
            <p:ph type="title" hasCustomPrompt="1"/>
          </p:nvPr>
        </p:nvSpPr>
        <p:spPr>
          <a:xfrm>
            <a:off x="5271107" y="1117606"/>
            <a:ext cx="6484860" cy="340359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2C4DD"/>
                </a:solidFill>
              </a:defRPr>
            </a:lvl1pPr>
          </a:lstStyle>
          <a:p>
            <a:r>
              <a:rPr lang="fr-FR" dirty="0"/>
              <a:t>CLIQUEZ ET INSÉREZ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622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7CEA-0AC1-4228-8E52-18F5DEC2674F}" type="datetimeFigureOut">
              <a:rPr lang="fr-FR" smtClean="0"/>
              <a:t>01/07/2023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6EAF-6B9F-497A-A596-AA80DA964D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18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7CEA-0AC1-4228-8E52-18F5DEC2674F}" type="datetimeFigureOut">
              <a:rPr lang="fr-FR" smtClean="0"/>
              <a:t>01/07/2023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6EAF-6B9F-497A-A596-AA80DA964D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68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7CEA-0AC1-4228-8E52-18F5DEC2674F}" type="datetimeFigureOut">
              <a:rPr lang="fr-FR" smtClean="0"/>
              <a:t>01/07/2023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6EAF-6B9F-497A-A596-AA80DA964D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17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7CEA-0AC1-4228-8E52-18F5DEC2674F}" type="datetimeFigureOut">
              <a:rPr lang="fr-FR" smtClean="0"/>
              <a:t>01/07/2023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6EAF-6B9F-497A-A596-AA80DA964D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95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7CEA-0AC1-4228-8E52-18F5DEC2674F}" type="datetimeFigureOut">
              <a:rPr lang="fr-FR" smtClean="0"/>
              <a:t>01/07/2023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6EAF-6B9F-497A-A596-AA80DA964D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014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7CEA-0AC1-4228-8E52-18F5DEC2674F}" type="datetimeFigureOut">
              <a:rPr lang="fr-FR" smtClean="0"/>
              <a:t>01/07/2023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6EAF-6B9F-497A-A596-AA80DA964D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11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7CEA-0AC1-4228-8E52-18F5DEC2674F}" type="datetimeFigureOut">
              <a:rPr lang="fr-FR" smtClean="0"/>
              <a:t>01/07/2023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6EAF-6B9F-497A-A596-AA80DA964D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81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7CEA-0AC1-4228-8E52-18F5DEC2674F}" type="datetimeFigureOut">
              <a:rPr lang="fr-FR" smtClean="0"/>
              <a:t>01/07/2023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6EAF-6B9F-497A-A596-AA80DA964D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6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47CEA-0AC1-4228-8E52-18F5DEC2674F}" type="datetimeFigureOut">
              <a:rPr lang="fr-FR" smtClean="0"/>
              <a:t>01/07/2023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E6EAF-6B9F-497A-A596-AA80DA964D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2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ite-ethique.cnrs.fr/avis-du-comets-le-harcelement-sexuel-dans-les-laboratoires-quelques-considerations-ethiqu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4" descr="150 ans de la Société Française de Physique - Site Officiel - SF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9749" y="544064"/>
            <a:ext cx="4881995" cy="352679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096655" y="4488873"/>
            <a:ext cx="7478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/>
              <a:t>Atelier contre le harcèlement</a:t>
            </a:r>
          </a:p>
        </p:txBody>
      </p:sp>
    </p:spTree>
    <p:extLst>
      <p:ext uri="{BB962C8B-B14F-4D97-AF65-F5344CB8AC3E}">
        <p14:creationId xmlns:p14="http://schemas.microsoft.com/office/powerpoint/2010/main" val="1093581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1" y="3632200"/>
            <a:ext cx="9144000" cy="533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599DF-A345-3E41-A146-9766BB8E19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671817" y="1190169"/>
            <a:ext cx="6256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>
                <a:solidFill>
                  <a:srgbClr val="FF0000"/>
                </a:solidFill>
                <a:latin typeface="Calibri" panose="020F0502020204030204"/>
              </a:rPr>
              <a:t>Les sanctions contre le harcèlement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utoShape 2" descr="Images de Symbole Justice – Téléchargement gratuit sur Freep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Images de Symbole Justice – Téléchargement gratuit sur Freep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645192" y="1906173"/>
            <a:ext cx="9313326" cy="2093023"/>
            <a:chOff x="645192" y="1906173"/>
            <a:chExt cx="9313326" cy="2093023"/>
          </a:xfrm>
        </p:grpSpPr>
        <p:sp>
          <p:nvSpPr>
            <p:cNvPr id="12" name="Rectangle 11"/>
            <p:cNvSpPr/>
            <p:nvPr/>
          </p:nvSpPr>
          <p:spPr>
            <a:xfrm>
              <a:off x="645192" y="1937093"/>
              <a:ext cx="6309912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 délit puni par la loi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«</a:t>
              </a: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 </a:t>
              </a:r>
              <a:r>
                <a:rPr kumimoji="0" lang="fr-FR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Aucun salarié ne doit subir les agissements répétés de harcèlement moral qui ont pour objet ou pour effet une dégradation de ses conditions de travail susceptible de porter atteinte à ses droits</a:t>
              </a: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 »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	</a:t>
              </a: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10568" y="1906173"/>
              <a:ext cx="2647950" cy="1733550"/>
            </a:xfrm>
            <a:prstGeom prst="rect">
              <a:avLst/>
            </a:prstGeom>
          </p:spPr>
        </p:pic>
      </p:grpSp>
      <p:sp>
        <p:nvSpPr>
          <p:cNvPr id="8" name="ZoneTexte 7"/>
          <p:cNvSpPr txBox="1"/>
          <p:nvPr/>
        </p:nvSpPr>
        <p:spPr>
          <a:xfrm>
            <a:off x="584655" y="3776211"/>
            <a:ext cx="11048987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/>
              <a:t>	Par les établissements de recherche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Un DR  CNRS à l’IHU de Marseille révoqué en 2017 pour agression sexuelle contre deux étudiantes 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				</a:t>
            </a:r>
            <a:r>
              <a:rPr lang="fr-FR" sz="2000" dirty="0">
                <a:solidFill>
                  <a:srgbClr val="FF0000"/>
                </a:solidFill>
              </a:rPr>
              <a:t>Au BO du CNRS avril 2023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Un DR CNRS à Strasbourg suspendu pour 6 mois pour harcèlement sexuel sur deux étudiantes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Un chef d’équipe médicale au CEA  à Fontenay-aux-Roses suspendu pour 3 mois pour harcèlement moral</a:t>
            </a:r>
          </a:p>
        </p:txBody>
      </p:sp>
    </p:spTree>
    <p:extLst>
      <p:ext uri="{BB962C8B-B14F-4D97-AF65-F5344CB8AC3E}">
        <p14:creationId xmlns:p14="http://schemas.microsoft.com/office/powerpoint/2010/main" val="69243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69081" y="1149142"/>
            <a:ext cx="4695370" cy="1424253"/>
          </a:xfrm>
        </p:spPr>
        <p:txBody>
          <a:bodyPr/>
          <a:lstStyle/>
          <a:p>
            <a:r>
              <a:rPr lang="fr-FR" sz="4400" dirty="0">
                <a:solidFill>
                  <a:srgbClr val="8CC209"/>
                </a:solidFill>
              </a:rPr>
              <a:t>La discussion </a:t>
            </a:r>
            <a:br>
              <a:rPr lang="fr-FR" sz="4400" dirty="0">
                <a:solidFill>
                  <a:srgbClr val="8CC209"/>
                </a:solidFill>
              </a:rPr>
            </a:br>
            <a:r>
              <a:rPr lang="fr-FR" sz="4400" dirty="0">
                <a:solidFill>
                  <a:srgbClr val="8CC209"/>
                </a:solidFill>
              </a:rPr>
              <a:t>est ouverte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609591" y="3196089"/>
            <a:ext cx="2210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Voir l’avis du COMETS</a:t>
            </a:r>
          </a:p>
          <a:p>
            <a:r>
              <a:rPr lang="fr-FR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8451" y="349537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hlinkClick r:id="rId3"/>
              </a:rPr>
              <a:t>https://comite-ethique.cnrs.fr/avis-du-comets-le-harcelement-sexuel-dans-les-laboratoires-quelques-considerations-ethiques/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650836" y="4368800"/>
            <a:ext cx="6470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Sur </a:t>
            </a:r>
            <a:r>
              <a:rPr lang="fr-FR" dirty="0" err="1"/>
              <a:t>Bullying</a:t>
            </a:r>
            <a:r>
              <a:rPr lang="fr-FR" dirty="0"/>
              <a:t> : S    </a:t>
            </a:r>
            <a:r>
              <a:rPr lang="fr-FR" dirty="0" err="1"/>
              <a:t>Tauber</a:t>
            </a:r>
            <a:r>
              <a:rPr lang="fr-FR" dirty="0"/>
              <a:t> Nature 2023,    M </a:t>
            </a:r>
            <a:r>
              <a:rPr lang="fr-FR" dirty="0" err="1"/>
              <a:t>Mahmoudi</a:t>
            </a:r>
            <a:r>
              <a:rPr lang="fr-FR" dirty="0"/>
              <a:t>, Nature 2023</a:t>
            </a:r>
          </a:p>
        </p:txBody>
      </p:sp>
    </p:spTree>
    <p:extLst>
      <p:ext uri="{BB962C8B-B14F-4D97-AF65-F5344CB8AC3E}">
        <p14:creationId xmlns:p14="http://schemas.microsoft.com/office/powerpoint/2010/main" val="3135851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1" y="3632200"/>
            <a:ext cx="9144000" cy="533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599DF-A345-3E41-A146-9766BB8E19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93677" y="2754973"/>
            <a:ext cx="7770845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Michèle LEDUC</a:t>
            </a:r>
          </a:p>
          <a:p>
            <a:pPr lvl="0">
              <a:lnSpc>
                <a:spcPct val="150000"/>
              </a:lnSpc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Physicienne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, directrice de recherche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CNRS </a:t>
            </a:r>
            <a:r>
              <a:rPr lang="fr-FR" sz="2400" dirty="0">
                <a:solidFill>
                  <a:srgbClr val="E7E6E6">
                    <a:lumMod val="25000"/>
                  </a:srgbClr>
                </a:solidFill>
                <a:cs typeface="Times New Roman" pitchFamily="18" charset="0"/>
              </a:rPr>
              <a:t>émérite à </a:t>
            </a:r>
            <a:r>
              <a:rPr lang="fr-FR" sz="2400" b="1" dirty="0">
                <a:solidFill>
                  <a:srgbClr val="E7E6E6">
                    <a:lumMod val="25000"/>
                  </a:srgbClr>
                </a:solidFill>
                <a:cs typeface="Times New Roman" pitchFamily="18" charset="0"/>
              </a:rPr>
              <a:t>l’ENS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Membre du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COMETS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fr-FR" sz="2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(Comité d’éthique du CNRS) 2012-2021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Membre du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CoFIS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(</a:t>
            </a:r>
            <a:r>
              <a:rPr kumimoji="0" lang="fr-FR" sz="2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Conseil français de l’intégrité scientifique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)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8596" y="4945985"/>
            <a:ext cx="2741352" cy="62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424270" y="1197726"/>
            <a:ext cx="8706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Le harcèlement dans les laboratoires de recherche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524001" y="5918994"/>
            <a:ext cx="4972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rgbClr val="C00000"/>
                </a:solidFill>
              </a:rPr>
              <a:t>Congrès général de la SFP 150 ans    15 mars 2023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370" y="2438013"/>
            <a:ext cx="2712955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37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1" y="3632200"/>
            <a:ext cx="9144000" cy="533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0200456" y="2270760"/>
            <a:ext cx="36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880" y="993437"/>
            <a:ext cx="11674852" cy="487112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 flipH="1">
            <a:off x="4922519" y="5864563"/>
            <a:ext cx="4424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/>
              <a:t>Le Monde le 23/02/2023</a:t>
            </a:r>
          </a:p>
        </p:txBody>
      </p:sp>
    </p:spTree>
    <p:extLst>
      <p:ext uri="{BB962C8B-B14F-4D97-AF65-F5344CB8AC3E}">
        <p14:creationId xmlns:p14="http://schemas.microsoft.com/office/powerpoint/2010/main" val="1023382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1" y="3632200"/>
            <a:ext cx="9144000" cy="533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0200456" y="2270760"/>
            <a:ext cx="36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1699861" y="1220684"/>
            <a:ext cx="9392914" cy="1050076"/>
          </a:xfrm>
        </p:spPr>
        <p:txBody>
          <a:bodyPr/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b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Le harcèlement moral</a:t>
            </a:r>
            <a:b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Typologie variée</a:t>
            </a:r>
            <a:endParaRPr lang="fr-FR" sz="2800" b="0" dirty="0"/>
          </a:p>
        </p:txBody>
      </p:sp>
      <p:sp>
        <p:nvSpPr>
          <p:cNvPr id="7" name="ZoneTexte 6"/>
          <p:cNvSpPr txBox="1"/>
          <p:nvPr/>
        </p:nvSpPr>
        <p:spPr>
          <a:xfrm>
            <a:off x="1376588" y="2928373"/>
            <a:ext cx="1049511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	</a:t>
            </a:r>
            <a:r>
              <a:rPr lang="fr-FR" sz="2800" i="1" dirty="0" err="1"/>
              <a:t>Harassment</a:t>
            </a:r>
            <a:endParaRPr lang="fr-FR" sz="2800" i="1" dirty="0"/>
          </a:p>
          <a:p>
            <a:r>
              <a:rPr lang="fr-FR" sz="2400" dirty="0"/>
              <a:t>Pressions excessives (violentes ?) d’un responsable de projet sur ses collaborateurs</a:t>
            </a:r>
          </a:p>
          <a:p>
            <a:r>
              <a:rPr lang="fr-FR" sz="2400" dirty="0"/>
              <a:t>Objectif : des résultats au plus vite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524001" y="4583238"/>
            <a:ext cx="452264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	</a:t>
            </a:r>
            <a:r>
              <a:rPr lang="fr-FR" sz="2800" i="1" dirty="0" err="1"/>
              <a:t>Bullying</a:t>
            </a:r>
            <a:endParaRPr lang="fr-FR" sz="2800" i="1" dirty="0"/>
          </a:p>
          <a:p>
            <a:r>
              <a:rPr lang="fr-FR" sz="2400" dirty="0"/>
              <a:t>Mise au placard d’un collaborateur</a:t>
            </a:r>
          </a:p>
          <a:p>
            <a:r>
              <a:rPr lang="fr-FR" sz="2400" dirty="0"/>
              <a:t>Humiliation, dénigrement…</a:t>
            </a:r>
          </a:p>
        </p:txBody>
      </p:sp>
    </p:spTree>
    <p:extLst>
      <p:ext uri="{BB962C8B-B14F-4D97-AF65-F5344CB8AC3E}">
        <p14:creationId xmlns:p14="http://schemas.microsoft.com/office/powerpoint/2010/main" val="58772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599DF-A345-3E41-A146-9766BB8E19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775563" y="1977386"/>
            <a:ext cx="9596104" cy="2476703"/>
            <a:chOff x="1071897" y="2203090"/>
            <a:chExt cx="9596104" cy="2476703"/>
          </a:xfrm>
        </p:grpSpPr>
        <p:sp>
          <p:nvSpPr>
            <p:cNvPr id="5" name="Rectangle 4"/>
            <p:cNvSpPr/>
            <p:nvPr/>
          </p:nvSpPr>
          <p:spPr>
            <a:xfrm>
              <a:off x="1524001" y="3632200"/>
              <a:ext cx="9144000" cy="5334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1897" y="2203090"/>
              <a:ext cx="8163252" cy="189602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9678" y="3763480"/>
              <a:ext cx="4443856" cy="916313"/>
            </a:xfrm>
            <a:prstGeom prst="rect">
              <a:avLst/>
            </a:prstGeom>
          </p:spPr>
        </p:pic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34" y="4334414"/>
            <a:ext cx="7309738" cy="101202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3252" y="2648177"/>
            <a:ext cx="3094897" cy="279830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977" y="5484330"/>
            <a:ext cx="3237257" cy="646232"/>
          </a:xfrm>
          <a:prstGeom prst="rect">
            <a:avLst/>
          </a:prstGeom>
        </p:spPr>
      </p:pic>
      <p:sp>
        <p:nvSpPr>
          <p:cNvPr id="13" name="Titre 2"/>
          <p:cNvSpPr>
            <a:spLocks noGrp="1"/>
          </p:cNvSpPr>
          <p:nvPr>
            <p:ph type="title"/>
          </p:nvPr>
        </p:nvSpPr>
        <p:spPr>
          <a:xfrm>
            <a:off x="2244807" y="1516747"/>
            <a:ext cx="9392914" cy="1050076"/>
          </a:xfrm>
        </p:spPr>
        <p:txBody>
          <a:bodyPr/>
          <a:lstStyle/>
          <a:p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Contexte</a:t>
            </a:r>
            <a:b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pression sur les personnels dans la recherche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b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fr-FR" sz="2800" b="0" dirty="0"/>
          </a:p>
        </p:txBody>
      </p:sp>
    </p:spTree>
    <p:extLst>
      <p:ext uri="{BB962C8B-B14F-4D97-AF65-F5344CB8AC3E}">
        <p14:creationId xmlns:p14="http://schemas.microsoft.com/office/powerpoint/2010/main" val="86219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1" y="3632200"/>
            <a:ext cx="9144000" cy="533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0200456" y="2270760"/>
            <a:ext cx="36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Espace réservé pour une image  4" descr="Harcèlement, sexisme, discrimination : une enquête accable le monde de la recherche | Les Echo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9072" y="1518862"/>
            <a:ext cx="10386020" cy="349799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008582" y="5071642"/>
            <a:ext cx="3200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/>
              <a:t>Les </a:t>
            </a:r>
            <a:r>
              <a:rPr lang="fr-FR" sz="2400" i="1" dirty="0" err="1"/>
              <a:t>Echos</a:t>
            </a:r>
            <a:r>
              <a:rPr lang="fr-FR" sz="2400" i="1" dirty="0"/>
              <a:t> le 17/03/2023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154545" y="5476179"/>
            <a:ext cx="11139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/>
              <a:t>Sondage international dans les disciplines de la science, de la technologie, et des mathématiques </a:t>
            </a:r>
          </a:p>
          <a:p>
            <a:pPr algn="ctr"/>
            <a:r>
              <a:rPr lang="fr-FR" sz="2000" i="1" dirty="0"/>
              <a:t>Dans 50 institutions publiques et privées</a:t>
            </a:r>
          </a:p>
          <a:p>
            <a:pPr algn="ctr"/>
            <a:r>
              <a:rPr lang="fr-FR" sz="2000" i="1" dirty="0"/>
              <a:t>5200 scientifiques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16" y="4876122"/>
            <a:ext cx="1491911" cy="149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57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1" y="3632200"/>
            <a:ext cx="9144000" cy="533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0200456" y="2270760"/>
            <a:ext cx="36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7" name="Espace réservé pour une image  4" descr="Harcèlement, sexisme, discrimination : une enquête accable le monde de la recherche | Les Echo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4424" y="1356879"/>
            <a:ext cx="8392018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81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1" y="3632200"/>
            <a:ext cx="9144000" cy="533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0200456" y="2270760"/>
            <a:ext cx="36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7" name="Espace réservé pour une image  4" descr="Harcèlement, sexisme, discrimination : une enquête accable le monde de la recherche | Les Echo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2708" y="1333935"/>
            <a:ext cx="10761670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83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1" y="3632200"/>
            <a:ext cx="9144000" cy="533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0200456" y="2270760"/>
            <a:ext cx="36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671817" y="1190169"/>
            <a:ext cx="5214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</a:t>
            </a:r>
            <a:r>
              <a:rPr kumimoji="0" lang="fr-FR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difficultés du signalement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89892" y="2121759"/>
            <a:ext cx="88207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2400" b="1" dirty="0"/>
              <a:t>Hésitation des victimes à faire un signalement</a:t>
            </a:r>
          </a:p>
          <a:p>
            <a:pPr lvl="1"/>
            <a:r>
              <a:rPr lang="fr-FR" dirty="0"/>
              <a:t>		</a:t>
            </a:r>
            <a:r>
              <a:rPr lang="fr-FR" sz="2400" dirty="0"/>
              <a:t>Peur du retour de bâton</a:t>
            </a:r>
          </a:p>
          <a:p>
            <a:pPr lvl="1"/>
            <a:r>
              <a:rPr lang="fr-FR" sz="2400" dirty="0"/>
              <a:t>		Manque de preuves mesurables</a:t>
            </a:r>
          </a:p>
          <a:p>
            <a:pPr lvl="1"/>
            <a:r>
              <a:rPr lang="fr-FR" sz="2400" dirty="0"/>
              <a:t>		Isolement</a:t>
            </a:r>
          </a:p>
          <a:p>
            <a:pPr lvl="1"/>
            <a:r>
              <a:rPr lang="fr-FR" sz="2400" dirty="0"/>
              <a:t>		Ignorance des possibilités de recours</a:t>
            </a:r>
          </a:p>
          <a:p>
            <a:pPr lvl="0"/>
            <a:r>
              <a:rPr lang="fr-FR" sz="2000" dirty="0"/>
              <a:t>		</a:t>
            </a:r>
            <a:r>
              <a:rPr lang="fr-FR" sz="2000" dirty="0">
                <a:solidFill>
                  <a:prstClr val="black"/>
                </a:solidFill>
              </a:rPr>
              <a:t>	</a:t>
            </a:r>
          </a:p>
          <a:p>
            <a:pPr lvl="0"/>
            <a:r>
              <a:rPr lang="fr-FR" sz="2000" dirty="0">
                <a:solidFill>
                  <a:prstClr val="black"/>
                </a:solidFill>
              </a:rPr>
              <a:t>	</a:t>
            </a:r>
          </a:p>
          <a:p>
            <a:pPr lvl="1"/>
            <a:endParaRPr lang="fr-FR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1501141" y="4311322"/>
            <a:ext cx="1034129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Cellules d’écoute dans les institutions ?</a:t>
            </a:r>
          </a:p>
          <a:p>
            <a:pPr lvl="0"/>
            <a:r>
              <a:rPr lang="fr-FR" dirty="0"/>
              <a:t>	         </a:t>
            </a:r>
            <a:r>
              <a:rPr lang="fr-FR" sz="2400" dirty="0">
                <a:solidFill>
                  <a:prstClr val="black"/>
                </a:solidFill>
              </a:rPr>
              <a:t>Inexistantes  (fréquent pour harcèlement, plus courant pour les VSS)	</a:t>
            </a:r>
          </a:p>
          <a:p>
            <a:pPr lvl="0"/>
            <a:r>
              <a:rPr lang="fr-FR" sz="2400" dirty="0">
                <a:solidFill>
                  <a:prstClr val="black"/>
                </a:solidFill>
              </a:rPr>
              <a:t>	       Mal définies et englobant tous les mauvais comportements</a:t>
            </a:r>
          </a:p>
          <a:p>
            <a:pPr lvl="0"/>
            <a:r>
              <a:rPr lang="fr-FR" sz="2400" dirty="0">
                <a:solidFill>
                  <a:prstClr val="black"/>
                </a:solidFill>
              </a:rPr>
              <a:t>	       Difficiles à repérer sur internet</a:t>
            </a:r>
          </a:p>
          <a:p>
            <a:r>
              <a:rPr lang="fr-FR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4930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379</Words>
  <Application>Microsoft Macintosh PowerPoint</Application>
  <PresentationFormat>Widescreen</PresentationFormat>
  <Paragraphs>58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Thème Office</vt:lpstr>
      <vt:lpstr>PowerPoint Presentation</vt:lpstr>
      <vt:lpstr>PowerPoint Presentation</vt:lpstr>
      <vt:lpstr>PowerPoint Presentation</vt:lpstr>
      <vt:lpstr>        Le harcèlement moral Typologie variée</vt:lpstr>
      <vt:lpstr> Contexte La pression sur les personnels dans la recherche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discussion  est ouverte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SFP 150 ans Atelier Le harcèlement</dc:title>
  <dc:creator>Relecteur</dc:creator>
  <cp:lastModifiedBy>marco.cirelli@gmail.com</cp:lastModifiedBy>
  <cp:revision>27</cp:revision>
  <dcterms:created xsi:type="dcterms:W3CDTF">2023-07-01T04:43:42Z</dcterms:created>
  <dcterms:modified xsi:type="dcterms:W3CDTF">2023-07-01T09:32:09Z</dcterms:modified>
</cp:coreProperties>
</file>