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660" r:id="rId3"/>
    <p:sldMasterId id="2147483696" r:id="rId4"/>
    <p:sldMasterId id="2147483706" r:id="rId5"/>
  </p:sldMasterIdLst>
  <p:notesMasterIdLst>
    <p:notesMasterId r:id="rId38"/>
  </p:notesMasterIdLst>
  <p:sldIdLst>
    <p:sldId id="256" r:id="rId6"/>
    <p:sldId id="258" r:id="rId7"/>
    <p:sldId id="319" r:id="rId8"/>
    <p:sldId id="316" r:id="rId9"/>
    <p:sldId id="317" r:id="rId10"/>
    <p:sldId id="267" r:id="rId11"/>
    <p:sldId id="260" r:id="rId12"/>
    <p:sldId id="296" r:id="rId13"/>
    <p:sldId id="349" r:id="rId14"/>
    <p:sldId id="350" r:id="rId15"/>
    <p:sldId id="351" r:id="rId16"/>
    <p:sldId id="352" r:id="rId17"/>
    <p:sldId id="353" r:id="rId18"/>
    <p:sldId id="261" r:id="rId19"/>
    <p:sldId id="324" r:id="rId20"/>
    <p:sldId id="334" r:id="rId21"/>
    <p:sldId id="325" r:id="rId22"/>
    <p:sldId id="336" r:id="rId23"/>
    <p:sldId id="337" r:id="rId24"/>
    <p:sldId id="338" r:id="rId25"/>
    <p:sldId id="341" r:id="rId26"/>
    <p:sldId id="326" r:id="rId27"/>
    <p:sldId id="342" r:id="rId28"/>
    <p:sldId id="343" r:id="rId29"/>
    <p:sldId id="344" r:id="rId30"/>
    <p:sldId id="345" r:id="rId31"/>
    <p:sldId id="339" r:id="rId32"/>
    <p:sldId id="346" r:id="rId33"/>
    <p:sldId id="347" r:id="rId34"/>
    <p:sldId id="348" r:id="rId35"/>
    <p:sldId id="323" r:id="rId36"/>
    <p:sldId id="35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'Données DEPP'!$B$49</c:f>
              <c:strCache>
                <c:ptCount val="1"/>
                <c:pt idx="0">
                  <c:v>% de filles </c:v>
                </c:pt>
              </c:strCache>
            </c:strRef>
          </c:tx>
          <c:spPr>
            <a:solidFill>
              <a:schemeClr val="accent3"/>
            </a:solidFill>
            <a:ln>
              <a:noFill/>
            </a:ln>
            <a:effectLst/>
          </c:spPr>
          <c:invertIfNegative val="0"/>
          <c:dLbls>
            <c:dLbl>
              <c:idx val="0"/>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D4-4C55-A6BA-6F24A360F20A}"/>
                </c:ext>
              </c:extLst>
            </c:dLbl>
            <c:dLbl>
              <c:idx val="1"/>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2D4-4C55-A6BA-6F24A360F20A}"/>
                </c:ext>
              </c:extLst>
            </c:dLbl>
            <c:dLbl>
              <c:idx val="2"/>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2D4-4C55-A6BA-6F24A360F20A}"/>
                </c:ext>
              </c:extLst>
            </c:dLbl>
            <c:dLbl>
              <c:idx val="3"/>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2D4-4C55-A6BA-6F24A360F2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DEPP'!$A$50:$A$53</c:f>
              <c:strCache>
                <c:ptCount val="4"/>
                <c:pt idx="0">
                  <c:v>3 scientifiques</c:v>
                </c:pt>
                <c:pt idx="1">
                  <c:v>2 scientifiques</c:v>
                </c:pt>
                <c:pt idx="2">
                  <c:v>1 scientifique</c:v>
                </c:pt>
                <c:pt idx="3">
                  <c:v>0 scientifique</c:v>
                </c:pt>
              </c:strCache>
            </c:strRef>
          </c:cat>
          <c:val>
            <c:numRef>
              <c:f>'Données DEPP'!$B$50:$B$53</c:f>
              <c:numCache>
                <c:formatCode>0</c:formatCode>
                <c:ptCount val="4"/>
                <c:pt idx="0">
                  <c:v>28.463333333333335</c:v>
                </c:pt>
                <c:pt idx="1">
                  <c:v>50.930000000000007</c:v>
                </c:pt>
                <c:pt idx="2">
                  <c:v>57.993333333333339</c:v>
                </c:pt>
                <c:pt idx="3">
                  <c:v>75.582499999999996</c:v>
                </c:pt>
              </c:numCache>
            </c:numRef>
          </c:val>
          <c:extLst>
            <c:ext xmlns:c16="http://schemas.microsoft.com/office/drawing/2014/chart" uri="{C3380CC4-5D6E-409C-BE32-E72D297353CC}">
              <c16:uniqueId val="{00000004-82D4-4C55-A6BA-6F24A360F20A}"/>
            </c:ext>
          </c:extLst>
        </c:ser>
        <c:ser>
          <c:idx val="1"/>
          <c:order val="1"/>
          <c:tx>
            <c:strRef>
              <c:f>'Données DEPP'!$C$49</c:f>
              <c:strCache>
                <c:ptCount val="1"/>
                <c:pt idx="0">
                  <c:v>% de garçons </c:v>
                </c:pt>
              </c:strCache>
            </c:strRef>
          </c:tx>
          <c:spPr>
            <a:solidFill>
              <a:schemeClr val="accent2"/>
            </a:solidFill>
            <a:ln>
              <a:noFill/>
            </a:ln>
            <a:effectLst/>
          </c:spPr>
          <c:invertIfNegative val="0"/>
          <c:dLbls>
            <c:dLbl>
              <c:idx val="0"/>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2D4-4C55-A6BA-6F24A360F20A}"/>
                </c:ext>
              </c:extLst>
            </c:dLbl>
            <c:dLbl>
              <c:idx val="1"/>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2D4-4C55-A6BA-6F24A360F20A}"/>
                </c:ext>
              </c:extLst>
            </c:dLbl>
            <c:dLbl>
              <c:idx val="2"/>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2D4-4C55-A6BA-6F24A360F20A}"/>
                </c:ext>
              </c:extLst>
            </c:dLbl>
            <c:dLbl>
              <c:idx val="3"/>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2D4-4C55-A6BA-6F24A360F2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DEPP'!$A$50:$A$53</c:f>
              <c:strCache>
                <c:ptCount val="4"/>
                <c:pt idx="0">
                  <c:v>3 scientifiques</c:v>
                </c:pt>
                <c:pt idx="1">
                  <c:v>2 scientifiques</c:v>
                </c:pt>
                <c:pt idx="2">
                  <c:v>1 scientifique</c:v>
                </c:pt>
                <c:pt idx="3">
                  <c:v>0 scientifique</c:v>
                </c:pt>
              </c:strCache>
            </c:strRef>
          </c:cat>
          <c:val>
            <c:numRef>
              <c:f>'Données DEPP'!$C$50:$C$53</c:f>
              <c:numCache>
                <c:formatCode>0</c:formatCode>
                <c:ptCount val="4"/>
                <c:pt idx="0">
                  <c:v>71.536666666666676</c:v>
                </c:pt>
                <c:pt idx="1">
                  <c:v>49.07</c:v>
                </c:pt>
                <c:pt idx="2">
                  <c:v>42.006666666666668</c:v>
                </c:pt>
                <c:pt idx="3">
                  <c:v>24.417499999999997</c:v>
                </c:pt>
              </c:numCache>
            </c:numRef>
          </c:val>
          <c:extLst>
            <c:ext xmlns:c16="http://schemas.microsoft.com/office/drawing/2014/chart" uri="{C3380CC4-5D6E-409C-BE32-E72D297353CC}">
              <c16:uniqueId val="{00000009-82D4-4C55-A6BA-6F24A360F20A}"/>
            </c:ext>
          </c:extLst>
        </c:ser>
        <c:dLbls>
          <c:showLegendKey val="0"/>
          <c:showVal val="0"/>
          <c:showCatName val="0"/>
          <c:showSerName val="0"/>
          <c:showPercent val="0"/>
          <c:showBubbleSize val="0"/>
        </c:dLbls>
        <c:gapWidth val="150"/>
        <c:overlap val="100"/>
        <c:axId val="600150863"/>
        <c:axId val="546382719"/>
      </c:barChart>
      <c:catAx>
        <c:axId val="60015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6382719"/>
        <c:crosses val="autoZero"/>
        <c:auto val="1"/>
        <c:lblAlgn val="ctr"/>
        <c:lblOffset val="100"/>
        <c:noMultiLvlLbl val="0"/>
      </c:catAx>
      <c:valAx>
        <c:axId val="54638271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015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B9765-8ABF-4650-9379-C1F44158D4EF}" type="datetimeFigureOut">
              <a:rPr lang="fr-FR" smtClean="0"/>
              <a:t>03/07/2023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0690C-97C9-4FF1-BE7D-887B35F221C3}" type="slidenum">
              <a:rPr lang="fr-FR" smtClean="0"/>
              <a:t>‹N°›</a:t>
            </a:fld>
            <a:endParaRPr lang="fr-FR"/>
          </a:p>
        </p:txBody>
      </p:sp>
    </p:spTree>
    <p:extLst>
      <p:ext uri="{BB962C8B-B14F-4D97-AF65-F5344CB8AC3E}">
        <p14:creationId xmlns:p14="http://schemas.microsoft.com/office/powerpoint/2010/main" val="278514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1414B"/>
                </a:solidFill>
                <a:effectLst/>
                <a:latin typeface="Verdana" panose="020B0604030504040204" pitchFamily="34" charset="0"/>
                <a:ea typeface="Averta-Light"/>
                <a:cs typeface="Averta-Light"/>
              </a:rPr>
              <a:t>comment expliquer la permanence des inégalités genrées dans les choix d’orientation des élèves ? Pourquoi, alors que la promotion de l’égalité femmes-hommes est invoquée par l’Éducation nationale, l’exclusion des filles de certaines filières persiste, voire s’aggrave ? Au-delà de montrer la prégnance des inégalités genrées dans les choix d’orientation, notre étude s’attache à révéler les processus à l’œuvre permettant de comprendre leur persistance. </a:t>
            </a:r>
          </a:p>
          <a:p>
            <a:endParaRPr lang="fr-FR" dirty="0"/>
          </a:p>
        </p:txBody>
      </p:sp>
      <p:sp>
        <p:nvSpPr>
          <p:cNvPr id="4" name="Espace réservé du numéro de diapositive 3"/>
          <p:cNvSpPr>
            <a:spLocks noGrp="1"/>
          </p:cNvSpPr>
          <p:nvPr>
            <p:ph type="sldNum" sz="quarter" idx="5"/>
          </p:nvPr>
        </p:nvSpPr>
        <p:spPr/>
        <p:txBody>
          <a:bodyPr/>
          <a:lstStyle/>
          <a:p>
            <a:fld id="{5E80690C-97C9-4FF1-BE7D-887B35F221C3}" type="slidenum">
              <a:rPr lang="fr-FR" smtClean="0"/>
              <a:t>14</a:t>
            </a:fld>
            <a:endParaRPr lang="fr-FR"/>
          </a:p>
        </p:txBody>
      </p:sp>
    </p:spTree>
    <p:extLst>
      <p:ext uri="{BB962C8B-B14F-4D97-AF65-F5344CB8AC3E}">
        <p14:creationId xmlns:p14="http://schemas.microsoft.com/office/powerpoint/2010/main" val="336584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80690C-97C9-4FF1-BE7D-887B35F221C3}" type="slidenum">
              <a:rPr lang="fr-FR" smtClean="0"/>
              <a:t>31</a:t>
            </a:fld>
            <a:endParaRPr lang="fr-FR"/>
          </a:p>
        </p:txBody>
      </p:sp>
    </p:spTree>
    <p:extLst>
      <p:ext uri="{BB962C8B-B14F-4D97-AF65-F5344CB8AC3E}">
        <p14:creationId xmlns:p14="http://schemas.microsoft.com/office/powerpoint/2010/main" val="1897614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_VERTE">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81765D51-2EC8-4553-9290-C8256F7BB051}"/>
              </a:ext>
            </a:extLst>
          </p:cNvPr>
          <p:cNvSpPr/>
          <p:nvPr userDrawn="1"/>
        </p:nvSpPr>
        <p:spPr>
          <a:xfrm>
            <a:off x="0" y="0"/>
            <a:ext cx="12192000" cy="3946357"/>
          </a:xfrm>
          <a:custGeom>
            <a:avLst/>
            <a:gdLst/>
            <a:ahLst/>
            <a:cxnLst/>
            <a:rect l="l" t="t" r="r" b="b"/>
            <a:pathLst>
              <a:path w="10692130" h="4766945">
                <a:moveTo>
                  <a:pt x="0" y="4766360"/>
                </a:moveTo>
                <a:lnTo>
                  <a:pt x="10692003" y="4766360"/>
                </a:lnTo>
                <a:lnTo>
                  <a:pt x="10692003" y="0"/>
                </a:lnTo>
                <a:lnTo>
                  <a:pt x="0" y="0"/>
                </a:lnTo>
                <a:lnTo>
                  <a:pt x="0" y="4766360"/>
                </a:lnTo>
                <a:close/>
              </a:path>
            </a:pathLst>
          </a:custGeom>
          <a:solidFill>
            <a:srgbClr val="00414A"/>
          </a:solidFill>
        </p:spPr>
        <p:txBody>
          <a:bodyPr wrap="square" lIns="0" tIns="0" rIns="0" bIns="0" rtlCol="0"/>
          <a:lstStyle/>
          <a:p>
            <a:endParaRPr/>
          </a:p>
        </p:txBody>
      </p:sp>
      <p:sp>
        <p:nvSpPr>
          <p:cNvPr id="2" name="Titre 1">
            <a:extLst>
              <a:ext uri="{FF2B5EF4-FFF2-40B4-BE49-F238E27FC236}">
                <a16:creationId xmlns:a16="http://schemas.microsoft.com/office/drawing/2014/main" id="{AA9266F6-0110-4E7C-954E-DEF2B34EE788}"/>
              </a:ext>
            </a:extLst>
          </p:cNvPr>
          <p:cNvSpPr>
            <a:spLocks noGrp="1"/>
          </p:cNvSpPr>
          <p:nvPr>
            <p:ph type="ctrTitle" hasCustomPrompt="1"/>
          </p:nvPr>
        </p:nvSpPr>
        <p:spPr>
          <a:xfrm>
            <a:off x="766763" y="765175"/>
            <a:ext cx="8174037" cy="2663825"/>
          </a:xfrm>
        </p:spPr>
        <p:txBody>
          <a:bodyPr anchor="b">
            <a:noAutofit/>
          </a:bodyPr>
          <a:lstStyle>
            <a:lvl1pPr algn="l">
              <a:lnSpc>
                <a:spcPct val="80000"/>
              </a:lnSpc>
              <a:defRPr sz="4500" b="1" cap="all" baseline="0">
                <a:solidFill>
                  <a:schemeClr val="accent2"/>
                </a:solidFill>
              </a:defRPr>
            </a:lvl1pPr>
          </a:lstStyle>
          <a:p>
            <a:r>
              <a:rPr lang="fr-FR" dirty="0"/>
              <a:t>Titre de la présentation sur 3 à 4 lignes maximum</a:t>
            </a:r>
          </a:p>
        </p:txBody>
      </p:sp>
      <p:sp>
        <p:nvSpPr>
          <p:cNvPr id="3" name="Sous-titre 2">
            <a:extLst>
              <a:ext uri="{FF2B5EF4-FFF2-40B4-BE49-F238E27FC236}">
                <a16:creationId xmlns:a16="http://schemas.microsoft.com/office/drawing/2014/main" id="{196B09F4-9D04-49E8-9A06-5FA42B1CDC9A}"/>
              </a:ext>
            </a:extLst>
          </p:cNvPr>
          <p:cNvSpPr>
            <a:spLocks noGrp="1"/>
          </p:cNvSpPr>
          <p:nvPr>
            <p:ph type="subTitle" idx="1" hasCustomPrompt="1"/>
          </p:nvPr>
        </p:nvSpPr>
        <p:spPr>
          <a:xfrm>
            <a:off x="766763" y="4175405"/>
            <a:ext cx="8174037" cy="1882495"/>
          </a:xfrm>
        </p:spPr>
        <p:txBody>
          <a:bodyPr anchor="t">
            <a:noAutofit/>
          </a:bodyPr>
          <a:lstStyle>
            <a:lvl1pPr marL="0" indent="0" algn="l">
              <a:buNone/>
              <a:defRPr sz="305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ou informations complémentaires sur 3 à 4 lignes maximum</a:t>
            </a:r>
          </a:p>
        </p:txBody>
      </p:sp>
      <p:pic>
        <p:nvPicPr>
          <p:cNvPr id="8" name="Image 7">
            <a:extLst>
              <a:ext uri="{FF2B5EF4-FFF2-40B4-BE49-F238E27FC236}">
                <a16:creationId xmlns:a16="http://schemas.microsoft.com/office/drawing/2014/main" id="{038A5E31-7EEB-42C7-9914-7C1C2814E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5874" y="5908844"/>
            <a:ext cx="2483267" cy="700409"/>
          </a:xfrm>
          <a:prstGeom prst="rect">
            <a:avLst/>
          </a:prstGeom>
        </p:spPr>
      </p:pic>
      <p:sp>
        <p:nvSpPr>
          <p:cNvPr id="14" name="Espace réservé du texte 13">
            <a:extLst>
              <a:ext uri="{FF2B5EF4-FFF2-40B4-BE49-F238E27FC236}">
                <a16:creationId xmlns:a16="http://schemas.microsoft.com/office/drawing/2014/main" id="{BF6756D1-0EA1-4409-BE6E-CB6AE9200704}"/>
              </a:ext>
            </a:extLst>
          </p:cNvPr>
          <p:cNvSpPr>
            <a:spLocks noGrp="1"/>
          </p:cNvSpPr>
          <p:nvPr>
            <p:ph type="body" sz="quarter" idx="10" hasCustomPrompt="1"/>
          </p:nvPr>
        </p:nvSpPr>
        <p:spPr>
          <a:xfrm>
            <a:off x="9990138" y="3784916"/>
            <a:ext cx="2201862" cy="334963"/>
          </a:xfrm>
          <a:solidFill>
            <a:schemeClr val="accent1"/>
          </a:solidFill>
        </p:spPr>
        <p:txBody>
          <a:bodyPr anchor="ctr">
            <a:noAutofit/>
          </a:bodyPr>
          <a:lstStyle>
            <a:lvl1pPr>
              <a:defRPr sz="1200">
                <a:solidFill>
                  <a:schemeClr val="bg1"/>
                </a:solidFill>
              </a:defRPr>
            </a:lvl1pPr>
          </a:lstStyle>
          <a:p>
            <a:pPr lvl="0"/>
            <a:r>
              <a:rPr lang="fr-FR" dirty="0"/>
              <a:t>Mois année</a:t>
            </a:r>
          </a:p>
        </p:txBody>
      </p:sp>
    </p:spTree>
    <p:extLst>
      <p:ext uri="{BB962C8B-B14F-4D97-AF65-F5344CB8AC3E}">
        <p14:creationId xmlns:p14="http://schemas.microsoft.com/office/powerpoint/2010/main" val="314775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BF8E8-22EE-4C47-ABD5-9BB16D49B969}"/>
              </a:ext>
            </a:extLst>
          </p:cNvPr>
          <p:cNvSpPr>
            <a:spLocks noGrp="1"/>
          </p:cNvSpPr>
          <p:nvPr>
            <p:ph type="title"/>
          </p:nvPr>
        </p:nvSpPr>
        <p:spPr/>
        <p:txBody>
          <a:bodyPr>
            <a:noAutofit/>
          </a:bodyPr>
          <a:lstStyle>
            <a:lvl1pPr>
              <a:defRPr sz="4400"/>
            </a:lvl1pPr>
          </a:lstStyle>
          <a:p>
            <a:r>
              <a:rPr lang="fr-FR" dirty="0"/>
              <a:t>Modifiez le style du titre</a:t>
            </a:r>
          </a:p>
        </p:txBody>
      </p:sp>
      <p:sp>
        <p:nvSpPr>
          <p:cNvPr id="3" name="Espace réservé du contenu 2">
            <a:extLst>
              <a:ext uri="{FF2B5EF4-FFF2-40B4-BE49-F238E27FC236}">
                <a16:creationId xmlns:a16="http://schemas.microsoft.com/office/drawing/2014/main" id="{BAAB6C46-A708-4E51-89EA-EB948F1DADE0}"/>
              </a:ext>
            </a:extLst>
          </p:cNvPr>
          <p:cNvSpPr>
            <a:spLocks noGrp="1"/>
          </p:cNvSpPr>
          <p:nvPr>
            <p:ph sz="half" idx="1"/>
          </p:nvPr>
        </p:nvSpPr>
        <p:spPr>
          <a:xfrm>
            <a:off x="677334" y="1849689"/>
            <a:ext cx="5342466" cy="420821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E840C1D9-B846-4D38-AA13-B00A78A59834}"/>
              </a:ext>
            </a:extLst>
          </p:cNvPr>
          <p:cNvSpPr>
            <a:spLocks noGrp="1"/>
          </p:cNvSpPr>
          <p:nvPr>
            <p:ph sz="half" idx="2"/>
          </p:nvPr>
        </p:nvSpPr>
        <p:spPr>
          <a:xfrm>
            <a:off x="6222999" y="1849689"/>
            <a:ext cx="5181600" cy="420821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3705680E-4C37-4AE4-8B07-38416103015A}"/>
              </a:ext>
            </a:extLst>
          </p:cNvPr>
          <p:cNvSpPr>
            <a:spLocks noGrp="1"/>
          </p:cNvSpPr>
          <p:nvPr>
            <p:ph type="dt" sz="half" idx="10"/>
          </p:nvPr>
        </p:nvSpPr>
        <p:spPr/>
        <p:txBody>
          <a:bodyPr/>
          <a:lstStyle/>
          <a:p>
            <a:fld id="{671792F7-0F52-4756-B778-DCD67EDC7B32}" type="datetime1">
              <a:rPr lang="fr-FR" smtClean="0"/>
              <a:t>03/07/2023</a:t>
            </a:fld>
            <a:endParaRPr lang="fr-FR"/>
          </a:p>
        </p:txBody>
      </p:sp>
      <p:sp>
        <p:nvSpPr>
          <p:cNvPr id="6" name="Espace réservé du pied de page 5">
            <a:extLst>
              <a:ext uri="{FF2B5EF4-FFF2-40B4-BE49-F238E27FC236}">
                <a16:creationId xmlns:a16="http://schemas.microsoft.com/office/drawing/2014/main" id="{7B6CAD8B-37FA-4851-913E-7168DE07E7FE}"/>
              </a:ext>
            </a:extLst>
          </p:cNvPr>
          <p:cNvSpPr>
            <a:spLocks noGrp="1"/>
          </p:cNvSpPr>
          <p:nvPr>
            <p:ph type="ftr" sz="quarter" idx="11"/>
          </p:nvPr>
        </p:nvSpPr>
        <p:spPr/>
        <p:txBody>
          <a:bodyPr/>
          <a:lstStyle/>
          <a:p>
            <a:r>
              <a:rPr lang="fr-FR"/>
              <a:t>Présentation commercial</a:t>
            </a:r>
          </a:p>
        </p:txBody>
      </p:sp>
      <p:sp>
        <p:nvSpPr>
          <p:cNvPr id="7" name="Espace réservé du numéro de diapositive 6">
            <a:extLst>
              <a:ext uri="{FF2B5EF4-FFF2-40B4-BE49-F238E27FC236}">
                <a16:creationId xmlns:a16="http://schemas.microsoft.com/office/drawing/2014/main" id="{A59F9385-A649-4B25-B861-0C7A2B21CF5B}"/>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290149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image">
    <p:spTree>
      <p:nvGrpSpPr>
        <p:cNvPr id="1" name=""/>
        <p:cNvGrpSpPr/>
        <p:nvPr/>
      </p:nvGrpSpPr>
      <p:grpSpPr>
        <a:xfrm>
          <a:off x="0" y="0"/>
          <a:ext cx="0" cy="0"/>
          <a:chOff x="0" y="0"/>
          <a:chExt cx="0" cy="0"/>
        </a:xfrm>
      </p:grpSpPr>
      <p:pic>
        <p:nvPicPr>
          <p:cNvPr id="10" name="Image 9" descr="Plan de travail 1@2x.png">
            <a:extLst>
              <a:ext uri="{FF2B5EF4-FFF2-40B4-BE49-F238E27FC236}">
                <a16:creationId xmlns:a16="http://schemas.microsoft.com/office/drawing/2014/main" id="{61DAB12C-3662-4FF6-891D-FA223D436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09" y="4667820"/>
            <a:ext cx="2908985" cy="2188857"/>
          </a:xfrm>
          <a:prstGeom prst="rect">
            <a:avLst/>
          </a:prstGeom>
        </p:spPr>
      </p:pic>
      <p:sp>
        <p:nvSpPr>
          <p:cNvPr id="9" name="Espace réservé pour une image  8">
            <a:extLst>
              <a:ext uri="{FF2B5EF4-FFF2-40B4-BE49-F238E27FC236}">
                <a16:creationId xmlns:a16="http://schemas.microsoft.com/office/drawing/2014/main" id="{63A0795D-953E-41C8-8E05-50F7DC8D35E5}"/>
              </a:ext>
            </a:extLst>
          </p:cNvPr>
          <p:cNvSpPr>
            <a:spLocks noGrp="1"/>
          </p:cNvSpPr>
          <p:nvPr>
            <p:ph type="pic" sz="quarter" idx="14" hasCustomPrompt="1"/>
          </p:nvPr>
        </p:nvSpPr>
        <p:spPr>
          <a:xfrm>
            <a:off x="-1" y="0"/>
            <a:ext cx="5144187" cy="6858000"/>
          </a:xfrm>
          <a:solidFill>
            <a:schemeClr val="tx2"/>
          </a:solidFill>
        </p:spPr>
        <p:txBody>
          <a:bodyPr anchor="ctr"/>
          <a:lstStyle>
            <a:lvl1pPr algn="ctr">
              <a:defRPr cap="none" baseline="0">
                <a:solidFill>
                  <a:schemeClr val="bg1"/>
                </a:solidFill>
              </a:defRPr>
            </a:lvl1pPr>
          </a:lstStyle>
          <a:p>
            <a:r>
              <a:rPr lang="fr-FR" dirty="0"/>
              <a:t>Insérer une image ici</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contenu 2">
            <a:extLst>
              <a:ext uri="{FF2B5EF4-FFF2-40B4-BE49-F238E27FC236}">
                <a16:creationId xmlns:a16="http://schemas.microsoft.com/office/drawing/2014/main" id="{FD87E224-BBC4-41FC-856D-63B146BEFC72}"/>
              </a:ext>
            </a:extLst>
          </p:cNvPr>
          <p:cNvSpPr>
            <a:spLocks noGrp="1"/>
          </p:cNvSpPr>
          <p:nvPr>
            <p:ph idx="13"/>
          </p:nvPr>
        </p:nvSpPr>
        <p:spPr>
          <a:xfrm>
            <a:off x="5973808" y="652390"/>
            <a:ext cx="5422324" cy="552009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a:extLst>
              <a:ext uri="{FF2B5EF4-FFF2-40B4-BE49-F238E27FC236}">
                <a16:creationId xmlns:a16="http://schemas.microsoft.com/office/drawing/2014/main" id="{98D71574-9822-4AF8-8C4E-1A4CC4C1DDC1}"/>
              </a:ext>
            </a:extLst>
          </p:cNvPr>
          <p:cNvSpPr>
            <a:spLocks noGrp="1"/>
          </p:cNvSpPr>
          <p:nvPr>
            <p:ph type="body" sz="quarter" idx="15" hasCustomPrompt="1"/>
          </p:nvPr>
        </p:nvSpPr>
        <p:spPr>
          <a:xfrm>
            <a:off x="676636" y="4253896"/>
            <a:ext cx="3768930" cy="1893798"/>
          </a:xfrm>
        </p:spPr>
        <p:txBody>
          <a:bodyPr anchor="b"/>
          <a:lstStyle>
            <a:lvl1pPr>
              <a:lnSpc>
                <a:spcPct val="80000"/>
              </a:lnSpc>
              <a:defRPr sz="3629" b="1" cap="none" baseline="0">
                <a:solidFill>
                  <a:schemeClr val="bg1"/>
                </a:solidFill>
                <a:latin typeface="+mj-lt"/>
              </a:defRPr>
            </a:lvl1pPr>
            <a:lvl2pPr>
              <a:spcBef>
                <a:spcPts val="1089"/>
              </a:spcBef>
              <a:defRPr sz="1089" b="0" cap="all" baseline="0">
                <a:solidFill>
                  <a:schemeClr val="accent1"/>
                </a:solidFill>
              </a:defRPr>
            </a:lvl2pPr>
          </a:lstStyle>
          <a:p>
            <a:pPr lvl="0"/>
            <a:r>
              <a:rPr lang="fr-FR" dirty="0"/>
              <a:t>Titre sur plusieurs lignes</a:t>
            </a:r>
          </a:p>
          <a:p>
            <a:pPr lvl="1"/>
            <a:r>
              <a:rPr lang="fr-FR" dirty="0"/>
              <a:t>Deuxième niveau</a:t>
            </a:r>
          </a:p>
        </p:txBody>
      </p:sp>
    </p:spTree>
    <p:extLst>
      <p:ext uri="{BB962C8B-B14F-4D97-AF65-F5344CB8AC3E}">
        <p14:creationId xmlns:p14="http://schemas.microsoft.com/office/powerpoint/2010/main" val="232919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ION IMAG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contenu 2">
            <a:extLst>
              <a:ext uri="{FF2B5EF4-FFF2-40B4-BE49-F238E27FC236}">
                <a16:creationId xmlns:a16="http://schemas.microsoft.com/office/drawing/2014/main" id="{FD87E224-BBC4-41FC-856D-63B146BEFC72}"/>
              </a:ext>
            </a:extLst>
          </p:cNvPr>
          <p:cNvSpPr>
            <a:spLocks noGrp="1"/>
          </p:cNvSpPr>
          <p:nvPr>
            <p:ph idx="13" hasCustomPrompt="1"/>
          </p:nvPr>
        </p:nvSpPr>
        <p:spPr>
          <a:xfrm>
            <a:off x="5973808" y="652390"/>
            <a:ext cx="5422324" cy="5520098"/>
          </a:xfrm>
        </p:spPr>
        <p:txBody>
          <a:bodyPr/>
          <a:lstStyle>
            <a:lvl1pPr algn="ctr">
              <a:defRPr sz="2177" b="1" cap="none" baseline="0">
                <a:latin typeface="+mj-lt"/>
              </a:defRPr>
            </a:lvl1pPr>
          </a:lstStyle>
          <a:p>
            <a:pPr lvl="0"/>
            <a:r>
              <a:rPr lang="fr-FR" dirty="0"/>
              <a:t>Insérer une citation ou un témoignage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pour une image  8">
            <a:extLst>
              <a:ext uri="{FF2B5EF4-FFF2-40B4-BE49-F238E27FC236}">
                <a16:creationId xmlns:a16="http://schemas.microsoft.com/office/drawing/2014/main" id="{6767BD81-2DF5-427F-A281-F003D08E45E2}"/>
              </a:ext>
            </a:extLst>
          </p:cNvPr>
          <p:cNvSpPr>
            <a:spLocks noGrp="1"/>
          </p:cNvSpPr>
          <p:nvPr>
            <p:ph type="pic" sz="quarter" idx="14" hasCustomPrompt="1"/>
          </p:nvPr>
        </p:nvSpPr>
        <p:spPr>
          <a:xfrm>
            <a:off x="-1" y="0"/>
            <a:ext cx="5144187" cy="6858000"/>
          </a:xfrm>
          <a:solidFill>
            <a:schemeClr val="tx2"/>
          </a:solidFill>
        </p:spPr>
        <p:txBody>
          <a:bodyPr anchor="ctr"/>
          <a:lstStyle>
            <a:lvl1pPr algn="ctr">
              <a:defRPr cap="none" baseline="0">
                <a:solidFill>
                  <a:schemeClr val="bg1"/>
                </a:solidFill>
              </a:defRPr>
            </a:lvl1pPr>
          </a:lstStyle>
          <a:p>
            <a:r>
              <a:rPr lang="fr-FR" dirty="0"/>
              <a:t>Insérer une image ici</a:t>
            </a:r>
          </a:p>
        </p:txBody>
      </p:sp>
    </p:spTree>
    <p:extLst>
      <p:ext uri="{BB962C8B-B14F-4D97-AF65-F5344CB8AC3E}">
        <p14:creationId xmlns:p14="http://schemas.microsoft.com/office/powerpoint/2010/main" val="2065153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contenu 2">
            <a:extLst>
              <a:ext uri="{FF2B5EF4-FFF2-40B4-BE49-F238E27FC236}">
                <a16:creationId xmlns:a16="http://schemas.microsoft.com/office/drawing/2014/main" id="{FD87E224-BBC4-41FC-856D-63B146BEFC72}"/>
              </a:ext>
            </a:extLst>
          </p:cNvPr>
          <p:cNvSpPr>
            <a:spLocks noGrp="1"/>
          </p:cNvSpPr>
          <p:nvPr>
            <p:ph idx="13"/>
          </p:nvPr>
        </p:nvSpPr>
        <p:spPr>
          <a:xfrm>
            <a:off x="5274884" y="652390"/>
            <a:ext cx="6121248" cy="5520098"/>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a:extLst>
              <a:ext uri="{FF2B5EF4-FFF2-40B4-BE49-F238E27FC236}">
                <a16:creationId xmlns:a16="http://schemas.microsoft.com/office/drawing/2014/main" id="{AF6A751D-5252-48C0-8170-73001298D79B}"/>
              </a:ext>
            </a:extLst>
          </p:cNvPr>
          <p:cNvSpPr>
            <a:spLocks noGrp="1"/>
          </p:cNvSpPr>
          <p:nvPr>
            <p:ph type="title"/>
          </p:nvPr>
        </p:nvSpPr>
        <p:spPr>
          <a:xfrm>
            <a:off x="677364" y="632508"/>
            <a:ext cx="3940657" cy="830200"/>
          </a:xfrm>
        </p:spPr>
        <p:txBody>
          <a:bodyPr>
            <a:noAutofit/>
          </a:bodyPr>
          <a:lstStyle>
            <a:lvl1pPr>
              <a:lnSpc>
                <a:spcPct val="80000"/>
              </a:lnSpc>
              <a:defRPr sz="3629"/>
            </a:lvl1pPr>
          </a:lstStyle>
          <a:p>
            <a:r>
              <a:rPr lang="fr-FR" dirty="0"/>
              <a:t>Modifiez le style du titre</a:t>
            </a:r>
          </a:p>
        </p:txBody>
      </p:sp>
      <p:sp>
        <p:nvSpPr>
          <p:cNvPr id="8" name="Espace réservé du texte 7">
            <a:extLst>
              <a:ext uri="{FF2B5EF4-FFF2-40B4-BE49-F238E27FC236}">
                <a16:creationId xmlns:a16="http://schemas.microsoft.com/office/drawing/2014/main" id="{DB36DE79-DB67-4006-8913-50828F33A2D0}"/>
              </a:ext>
            </a:extLst>
          </p:cNvPr>
          <p:cNvSpPr>
            <a:spLocks noGrp="1"/>
          </p:cNvSpPr>
          <p:nvPr>
            <p:ph type="body" sz="quarter" idx="15"/>
          </p:nvPr>
        </p:nvSpPr>
        <p:spPr>
          <a:xfrm>
            <a:off x="677033" y="1600009"/>
            <a:ext cx="3941319" cy="522774"/>
          </a:xfrm>
        </p:spPr>
        <p:txBody>
          <a:bodyPr>
            <a:noAutofit/>
          </a:bodyPr>
          <a:lstStyle>
            <a:lvl1pPr>
              <a:defRPr sz="1633" cap="none"/>
            </a:lvl1p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D0264B24-BB00-4560-8DCD-7C5ED0A17C65}"/>
              </a:ext>
            </a:extLst>
          </p:cNvPr>
          <p:cNvSpPr>
            <a:spLocks noGrp="1"/>
          </p:cNvSpPr>
          <p:nvPr>
            <p:ph type="body" sz="quarter" idx="16" hasCustomPrompt="1"/>
          </p:nvPr>
        </p:nvSpPr>
        <p:spPr>
          <a:xfrm>
            <a:off x="1297251" y="4735218"/>
            <a:ext cx="2700884" cy="261971"/>
          </a:xfrm>
          <a:prstGeom prst="rect">
            <a:avLst/>
          </a:prstGeom>
          <a:solidFill>
            <a:schemeClr val="accent5"/>
          </a:solidFill>
        </p:spPr>
        <p:txBody>
          <a:bodyPr anchor="ctr">
            <a:noAutofit/>
          </a:bodyPr>
          <a:lstStyle>
            <a:lvl1pPr algn="ctr">
              <a:defRPr sz="907">
                <a:solidFill>
                  <a:schemeClr val="bg1"/>
                </a:solidFill>
              </a:defRPr>
            </a:lvl1pPr>
          </a:lstStyle>
          <a:p>
            <a:pPr lvl="0"/>
            <a:r>
              <a:rPr lang="fr-FR" dirty="0"/>
              <a:t>Fonction</a:t>
            </a:r>
          </a:p>
        </p:txBody>
      </p:sp>
      <p:sp>
        <p:nvSpPr>
          <p:cNvPr id="14" name="Espace réservé du texte 13">
            <a:extLst>
              <a:ext uri="{FF2B5EF4-FFF2-40B4-BE49-F238E27FC236}">
                <a16:creationId xmlns:a16="http://schemas.microsoft.com/office/drawing/2014/main" id="{6E410521-8AF4-48CB-B333-F5D519A85823}"/>
              </a:ext>
            </a:extLst>
          </p:cNvPr>
          <p:cNvSpPr>
            <a:spLocks noGrp="1"/>
          </p:cNvSpPr>
          <p:nvPr>
            <p:ph type="body" sz="quarter" idx="17" hasCustomPrompt="1"/>
          </p:nvPr>
        </p:nvSpPr>
        <p:spPr>
          <a:xfrm>
            <a:off x="767545" y="5126939"/>
            <a:ext cx="3850391" cy="1045550"/>
          </a:xfrm>
        </p:spPr>
        <p:txBody>
          <a:bodyPr anchor="ctr">
            <a:noAutofit/>
          </a:bodyPr>
          <a:lstStyle>
            <a:lvl1pPr algn="ctr">
              <a:lnSpc>
                <a:spcPct val="50000"/>
              </a:lnSpc>
              <a:defRPr sz="2359" b="1" cap="none" baseline="0">
                <a:solidFill>
                  <a:schemeClr val="tx2"/>
                </a:solidFill>
                <a:latin typeface="+mj-lt"/>
              </a:defRPr>
            </a:lvl1pPr>
          </a:lstStyle>
          <a:p>
            <a:pPr lvl="0"/>
            <a:r>
              <a:rPr lang="fr-FR" dirty="0"/>
              <a:t>Prénom</a:t>
            </a:r>
          </a:p>
          <a:p>
            <a:pPr lvl="0"/>
            <a:r>
              <a:rPr lang="fr-FR" dirty="0"/>
              <a:t>Nom</a:t>
            </a:r>
          </a:p>
        </p:txBody>
      </p:sp>
      <p:sp>
        <p:nvSpPr>
          <p:cNvPr id="9" name="Espace réservé pour une image  2">
            <a:extLst>
              <a:ext uri="{FF2B5EF4-FFF2-40B4-BE49-F238E27FC236}">
                <a16:creationId xmlns:a16="http://schemas.microsoft.com/office/drawing/2014/main" id="{36D4DFE1-48B3-42F1-AC75-114DCD5BAA1A}"/>
              </a:ext>
            </a:extLst>
          </p:cNvPr>
          <p:cNvSpPr>
            <a:spLocks noGrp="1"/>
          </p:cNvSpPr>
          <p:nvPr>
            <p:ph type="pic" sz="quarter" idx="18"/>
          </p:nvPr>
        </p:nvSpPr>
        <p:spPr>
          <a:xfrm>
            <a:off x="1560508" y="2341816"/>
            <a:ext cx="2174368" cy="2174368"/>
          </a:xfrm>
          <a:prstGeom prst="ellipse">
            <a:avLst/>
          </a:prstGeom>
          <a:ln w="76200">
            <a:solidFill>
              <a:schemeClr val="accent5"/>
            </a:solidFill>
          </a:ln>
        </p:spPr>
        <p:txBody>
          <a:bodyPr anchor="ctr"/>
          <a:lstStyle>
            <a:lvl1pPr algn="ctr">
              <a:defRPr/>
            </a:lvl1pPr>
          </a:lstStyle>
          <a:p>
            <a:endParaRPr lang="fr-FR"/>
          </a:p>
        </p:txBody>
      </p:sp>
      <p:sp>
        <p:nvSpPr>
          <p:cNvPr id="2" name="Espace réservé de la date 1">
            <a:extLst>
              <a:ext uri="{FF2B5EF4-FFF2-40B4-BE49-F238E27FC236}">
                <a16:creationId xmlns:a16="http://schemas.microsoft.com/office/drawing/2014/main" id="{CD8B47D6-1043-4DA0-ADFD-619EDABF46C8}"/>
              </a:ext>
            </a:extLst>
          </p:cNvPr>
          <p:cNvSpPr>
            <a:spLocks noGrp="1"/>
          </p:cNvSpPr>
          <p:nvPr>
            <p:ph type="dt" sz="half" idx="19"/>
          </p:nvPr>
        </p:nvSpPr>
        <p:spPr/>
        <p:txBody>
          <a:bodyPr/>
          <a:lstStyle/>
          <a:p>
            <a:fld id="{0FBCFB4B-DCF6-40ED-A8DF-EBFF9D75B7D8}"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065222F8-82AC-48F2-AF7D-05C0B74B4677}"/>
              </a:ext>
            </a:extLst>
          </p:cNvPr>
          <p:cNvSpPr>
            <a:spLocks noGrp="1"/>
          </p:cNvSpPr>
          <p:nvPr>
            <p:ph type="ftr" sz="quarter" idx="20"/>
          </p:nvPr>
        </p:nvSpPr>
        <p:spPr/>
        <p:txBody>
          <a:bodyPr/>
          <a:lstStyle/>
          <a:p>
            <a:r>
              <a:rPr lang="fr-FR"/>
              <a:t>Présentation commercial</a:t>
            </a:r>
            <a:endParaRPr lang="fr-FR" dirty="0"/>
          </a:p>
        </p:txBody>
      </p:sp>
    </p:spTree>
    <p:extLst>
      <p:ext uri="{BB962C8B-B14F-4D97-AF65-F5344CB8AC3E}">
        <p14:creationId xmlns:p14="http://schemas.microsoft.com/office/powerpoint/2010/main" val="3156357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905F5-2A9B-41A8-864C-37CDB1B59C4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BE48099-8730-4AFF-88BA-BF7E58C68338}"/>
              </a:ext>
            </a:extLst>
          </p:cNvPr>
          <p:cNvSpPr>
            <a:spLocks noGrp="1"/>
          </p:cNvSpPr>
          <p:nvPr>
            <p:ph type="dt" sz="half" idx="10"/>
          </p:nvPr>
        </p:nvSpPr>
        <p:spPr/>
        <p:txBody>
          <a:bodyPr/>
          <a:lstStyle/>
          <a:p>
            <a:fld id="{CF4B07A7-6FBB-4727-9D7A-AE62C086CC06}" type="datetime1">
              <a:rPr lang="fr-FR" smtClean="0"/>
              <a:t>03/07/2023</a:t>
            </a:fld>
            <a:endParaRPr lang="fr-FR"/>
          </a:p>
        </p:txBody>
      </p:sp>
      <p:sp>
        <p:nvSpPr>
          <p:cNvPr id="4" name="Espace réservé du pied de page 3">
            <a:extLst>
              <a:ext uri="{FF2B5EF4-FFF2-40B4-BE49-F238E27FC236}">
                <a16:creationId xmlns:a16="http://schemas.microsoft.com/office/drawing/2014/main" id="{D4700A7E-792B-45E6-954C-A77A203971CA}"/>
              </a:ext>
            </a:extLst>
          </p:cNvPr>
          <p:cNvSpPr>
            <a:spLocks noGrp="1"/>
          </p:cNvSpPr>
          <p:nvPr>
            <p:ph type="ftr" sz="quarter" idx="11"/>
          </p:nvPr>
        </p:nvSpPr>
        <p:spPr/>
        <p:txBody>
          <a:bodyPr/>
          <a:lstStyle/>
          <a:p>
            <a:r>
              <a:rPr lang="fr-FR"/>
              <a:t>Présentation commercial</a:t>
            </a:r>
          </a:p>
        </p:txBody>
      </p:sp>
      <p:sp>
        <p:nvSpPr>
          <p:cNvPr id="5" name="Espace réservé du numéro de diapositive 4">
            <a:extLst>
              <a:ext uri="{FF2B5EF4-FFF2-40B4-BE49-F238E27FC236}">
                <a16:creationId xmlns:a16="http://schemas.microsoft.com/office/drawing/2014/main" id="{CE041B95-E502-4EF1-B543-1D699BF8C4CC}"/>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271251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63115F-9ABC-4A14-98B3-E3EE048F49BB}"/>
              </a:ext>
            </a:extLst>
          </p:cNvPr>
          <p:cNvSpPr>
            <a:spLocks noGrp="1"/>
          </p:cNvSpPr>
          <p:nvPr>
            <p:ph type="dt" sz="half" idx="10"/>
          </p:nvPr>
        </p:nvSpPr>
        <p:spPr/>
        <p:txBody>
          <a:bodyPr/>
          <a:lstStyle/>
          <a:p>
            <a:fld id="{AB7BD242-F6D8-4197-83E2-C3CF21F02309}" type="datetime1">
              <a:rPr lang="fr-FR" smtClean="0"/>
              <a:t>03/07/2023</a:t>
            </a:fld>
            <a:endParaRPr lang="fr-FR"/>
          </a:p>
        </p:txBody>
      </p:sp>
      <p:sp>
        <p:nvSpPr>
          <p:cNvPr id="3" name="Espace réservé du pied de page 2">
            <a:extLst>
              <a:ext uri="{FF2B5EF4-FFF2-40B4-BE49-F238E27FC236}">
                <a16:creationId xmlns:a16="http://schemas.microsoft.com/office/drawing/2014/main" id="{A089B356-3656-44EA-ABDF-1C44B30409B4}"/>
              </a:ext>
            </a:extLst>
          </p:cNvPr>
          <p:cNvSpPr>
            <a:spLocks noGrp="1"/>
          </p:cNvSpPr>
          <p:nvPr>
            <p:ph type="ftr" sz="quarter" idx="11"/>
          </p:nvPr>
        </p:nvSpPr>
        <p:spPr/>
        <p:txBody>
          <a:bodyPr/>
          <a:lstStyle/>
          <a:p>
            <a:r>
              <a:rPr lang="fr-FR"/>
              <a:t>Présentation commercial</a:t>
            </a:r>
          </a:p>
        </p:txBody>
      </p:sp>
      <p:sp>
        <p:nvSpPr>
          <p:cNvPr id="4" name="Espace réservé du numéro de diapositive 3">
            <a:extLst>
              <a:ext uri="{FF2B5EF4-FFF2-40B4-BE49-F238E27FC236}">
                <a16:creationId xmlns:a16="http://schemas.microsoft.com/office/drawing/2014/main" id="{9ABDD047-C70B-45D9-9B95-03D7CC3CA7F0}"/>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366551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Grille de créa">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19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_VERT CLAIRE">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81765D51-2EC8-4553-9290-C8256F7BB051}"/>
              </a:ext>
            </a:extLst>
          </p:cNvPr>
          <p:cNvSpPr/>
          <p:nvPr userDrawn="1"/>
        </p:nvSpPr>
        <p:spPr>
          <a:xfrm>
            <a:off x="0" y="0"/>
            <a:ext cx="12192000" cy="3946357"/>
          </a:xfrm>
          <a:custGeom>
            <a:avLst/>
            <a:gdLst/>
            <a:ahLst/>
            <a:cxnLst/>
            <a:rect l="l" t="t" r="r" b="b"/>
            <a:pathLst>
              <a:path w="10692130" h="4766945">
                <a:moveTo>
                  <a:pt x="0" y="4766360"/>
                </a:moveTo>
                <a:lnTo>
                  <a:pt x="10692003" y="4766360"/>
                </a:lnTo>
                <a:lnTo>
                  <a:pt x="10692003" y="0"/>
                </a:lnTo>
                <a:lnTo>
                  <a:pt x="0" y="0"/>
                </a:lnTo>
                <a:lnTo>
                  <a:pt x="0" y="4766360"/>
                </a:lnTo>
                <a:close/>
              </a:path>
            </a:pathLst>
          </a:custGeom>
          <a:solidFill>
            <a:schemeClr val="accent6"/>
          </a:solidFill>
        </p:spPr>
        <p:txBody>
          <a:bodyPr wrap="square" lIns="0" tIns="0" rIns="0" bIns="0" rtlCol="0"/>
          <a:lstStyle/>
          <a:p>
            <a:endParaRPr/>
          </a:p>
        </p:txBody>
      </p:sp>
      <p:sp>
        <p:nvSpPr>
          <p:cNvPr id="2" name="Titre 1">
            <a:extLst>
              <a:ext uri="{FF2B5EF4-FFF2-40B4-BE49-F238E27FC236}">
                <a16:creationId xmlns:a16="http://schemas.microsoft.com/office/drawing/2014/main" id="{AA9266F6-0110-4E7C-954E-DEF2B34EE788}"/>
              </a:ext>
            </a:extLst>
          </p:cNvPr>
          <p:cNvSpPr>
            <a:spLocks noGrp="1"/>
          </p:cNvSpPr>
          <p:nvPr>
            <p:ph type="ctrTitle" hasCustomPrompt="1"/>
          </p:nvPr>
        </p:nvSpPr>
        <p:spPr>
          <a:xfrm>
            <a:off x="670507" y="1874703"/>
            <a:ext cx="8174037" cy="1718729"/>
          </a:xfrm>
        </p:spPr>
        <p:txBody>
          <a:bodyPr anchor="t">
            <a:noAutofit/>
          </a:bodyPr>
          <a:lstStyle>
            <a:lvl1pPr algn="l">
              <a:lnSpc>
                <a:spcPct val="80000"/>
              </a:lnSpc>
              <a:defRPr sz="4500" b="1" cap="none" baseline="0">
                <a:solidFill>
                  <a:schemeClr val="tx2"/>
                </a:solidFill>
              </a:defRPr>
            </a:lvl1pPr>
          </a:lstStyle>
          <a:p>
            <a:r>
              <a:rPr lang="fr-FR" dirty="0"/>
              <a:t>Titre de la présentation sur 2 à 3 lignes maximum</a:t>
            </a:r>
          </a:p>
        </p:txBody>
      </p:sp>
      <p:sp>
        <p:nvSpPr>
          <p:cNvPr id="14" name="Espace réservé du texte 13">
            <a:extLst>
              <a:ext uri="{FF2B5EF4-FFF2-40B4-BE49-F238E27FC236}">
                <a16:creationId xmlns:a16="http://schemas.microsoft.com/office/drawing/2014/main" id="{BF6756D1-0EA1-4409-BE6E-CB6AE9200704}"/>
              </a:ext>
            </a:extLst>
          </p:cNvPr>
          <p:cNvSpPr>
            <a:spLocks noGrp="1"/>
          </p:cNvSpPr>
          <p:nvPr>
            <p:ph type="body" sz="quarter" idx="10" hasCustomPrompt="1"/>
          </p:nvPr>
        </p:nvSpPr>
        <p:spPr>
          <a:xfrm>
            <a:off x="9990138" y="3784916"/>
            <a:ext cx="2201862" cy="334963"/>
          </a:xfrm>
          <a:solidFill>
            <a:schemeClr val="accent1"/>
          </a:solidFill>
        </p:spPr>
        <p:txBody>
          <a:bodyPr anchor="ctr">
            <a:noAutofit/>
          </a:bodyPr>
          <a:lstStyle>
            <a:lvl1pPr>
              <a:defRPr sz="1200">
                <a:solidFill>
                  <a:schemeClr val="bg1"/>
                </a:solidFill>
              </a:defRPr>
            </a:lvl1pPr>
          </a:lstStyle>
          <a:p>
            <a:pPr lvl="0"/>
            <a:r>
              <a:rPr lang="fr-FR" dirty="0"/>
              <a:t>Mois année</a:t>
            </a:r>
          </a:p>
        </p:txBody>
      </p:sp>
      <p:sp>
        <p:nvSpPr>
          <p:cNvPr id="5" name="Espace réservé du texte 4">
            <a:extLst>
              <a:ext uri="{FF2B5EF4-FFF2-40B4-BE49-F238E27FC236}">
                <a16:creationId xmlns:a16="http://schemas.microsoft.com/office/drawing/2014/main" id="{F5A3297F-4106-4C85-B3A7-DEA01F79789B}"/>
              </a:ext>
            </a:extLst>
          </p:cNvPr>
          <p:cNvSpPr>
            <a:spLocks noGrp="1"/>
          </p:cNvSpPr>
          <p:nvPr>
            <p:ph type="body" sz="quarter" idx="11" hasCustomPrompt="1"/>
          </p:nvPr>
        </p:nvSpPr>
        <p:spPr>
          <a:xfrm>
            <a:off x="670507" y="545046"/>
            <a:ext cx="3161770" cy="1165225"/>
          </a:xfrm>
        </p:spPr>
        <p:txBody>
          <a:bodyPr>
            <a:noAutofit/>
          </a:bodyPr>
          <a:lstStyle>
            <a:lvl1pPr>
              <a:defRPr sz="9550" b="1">
                <a:solidFill>
                  <a:schemeClr val="bg1"/>
                </a:solidFill>
                <a:latin typeface="+mj-lt"/>
              </a:defRPr>
            </a:lvl1pPr>
          </a:lstStyle>
          <a:p>
            <a:pPr lvl="0"/>
            <a:r>
              <a:rPr lang="fr-FR" dirty="0"/>
              <a:t>01.</a:t>
            </a:r>
          </a:p>
        </p:txBody>
      </p:sp>
      <p:sp>
        <p:nvSpPr>
          <p:cNvPr id="6" name="Espace réservé de la date 5">
            <a:extLst>
              <a:ext uri="{FF2B5EF4-FFF2-40B4-BE49-F238E27FC236}">
                <a16:creationId xmlns:a16="http://schemas.microsoft.com/office/drawing/2014/main" id="{2C0ADA4B-E4C4-424E-BD23-BB018C9E7EC6}"/>
              </a:ext>
            </a:extLst>
          </p:cNvPr>
          <p:cNvSpPr>
            <a:spLocks noGrp="1"/>
          </p:cNvSpPr>
          <p:nvPr>
            <p:ph type="dt" sz="half" idx="12"/>
          </p:nvPr>
        </p:nvSpPr>
        <p:spPr/>
        <p:txBody>
          <a:bodyPr/>
          <a:lstStyle/>
          <a:p>
            <a:fld id="{18BCCCEC-E17F-4DF5-BB51-981CDED96BE8}" type="datetime1">
              <a:rPr lang="fr-FR" smtClean="0"/>
              <a:t>03/07/2023</a:t>
            </a:fld>
            <a:endParaRPr lang="fr-FR" dirty="0"/>
          </a:p>
        </p:txBody>
      </p:sp>
      <p:sp>
        <p:nvSpPr>
          <p:cNvPr id="9" name="Espace réservé du pied de page 8">
            <a:extLst>
              <a:ext uri="{FF2B5EF4-FFF2-40B4-BE49-F238E27FC236}">
                <a16:creationId xmlns:a16="http://schemas.microsoft.com/office/drawing/2014/main" id="{613AA6E4-85C3-4AA4-9D99-E12238E038E4}"/>
              </a:ext>
            </a:extLst>
          </p:cNvPr>
          <p:cNvSpPr>
            <a:spLocks noGrp="1"/>
          </p:cNvSpPr>
          <p:nvPr>
            <p:ph type="ftr" sz="quarter" idx="13"/>
          </p:nvPr>
        </p:nvSpPr>
        <p:spPr/>
        <p:txBody>
          <a:bodyPr/>
          <a:lstStyle/>
          <a:p>
            <a:r>
              <a:rPr lang="fr-FR"/>
              <a:t>Présentation commercial</a:t>
            </a:r>
            <a:endParaRPr lang="fr-FR" dirty="0"/>
          </a:p>
        </p:txBody>
      </p:sp>
      <p:sp>
        <p:nvSpPr>
          <p:cNvPr id="10" name="Espace réservé du numéro de diapositive 9">
            <a:extLst>
              <a:ext uri="{FF2B5EF4-FFF2-40B4-BE49-F238E27FC236}">
                <a16:creationId xmlns:a16="http://schemas.microsoft.com/office/drawing/2014/main" id="{7352BB02-C85D-4843-A7B2-2071C7D32785}"/>
              </a:ext>
            </a:extLst>
          </p:cNvPr>
          <p:cNvSpPr>
            <a:spLocks noGrp="1"/>
          </p:cNvSpPr>
          <p:nvPr>
            <p:ph type="sldNum" sz="quarter" idx="14"/>
          </p:nvPr>
        </p:nvSpPr>
        <p:spPr/>
        <p:txBody>
          <a:bodyPr/>
          <a:lstStyle/>
          <a:p>
            <a:fld id="{DE63C02F-DD0E-412A-9B46-4F8A9D0BD804}" type="slidenum">
              <a:rPr lang="fr-FR" smtClean="0"/>
              <a:pPr/>
              <a:t>‹N°›</a:t>
            </a:fld>
            <a:endParaRPr lang="fr-FR"/>
          </a:p>
        </p:txBody>
      </p:sp>
      <p:sp>
        <p:nvSpPr>
          <p:cNvPr id="12" name="Espace réservé du texte 11">
            <a:extLst>
              <a:ext uri="{FF2B5EF4-FFF2-40B4-BE49-F238E27FC236}">
                <a16:creationId xmlns:a16="http://schemas.microsoft.com/office/drawing/2014/main" id="{DC610064-88D3-4696-9E36-43A02043CDF0}"/>
              </a:ext>
            </a:extLst>
          </p:cNvPr>
          <p:cNvSpPr>
            <a:spLocks noGrp="1"/>
          </p:cNvSpPr>
          <p:nvPr>
            <p:ph type="body" sz="quarter" idx="15"/>
          </p:nvPr>
        </p:nvSpPr>
        <p:spPr>
          <a:xfrm>
            <a:off x="389468" y="4418329"/>
            <a:ext cx="10999258" cy="1639571"/>
          </a:xfrm>
        </p:spPr>
        <p:txBody>
          <a:bodyPr/>
          <a:lstStyle>
            <a:lvl1pPr marL="285750" indent="-285750">
              <a:buClr>
                <a:schemeClr val="accent6"/>
              </a:buClr>
              <a:buSzPct val="100000"/>
              <a:buFont typeface="Wingdings" panose="05000000000000000000" pitchFamily="2" charset="2"/>
              <a:buChar char="n"/>
              <a:defRPr/>
            </a:lvl1pPr>
            <a:lvl2pPr marL="271463" indent="0">
              <a:defRPr/>
            </a:lvl2pPr>
            <a:lvl3pPr marL="271463" indent="0">
              <a:defRPr/>
            </a:lvl3pPr>
            <a:lvl4pPr marL="439738" indent="-84138">
              <a:defRPr/>
            </a:lvl4pPr>
            <a:lvl5pPr marL="541338" indent="-7620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56151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BCF3D-0146-472E-8D70-7B860B9239E1}"/>
              </a:ext>
            </a:extLst>
          </p:cNvPr>
          <p:cNvSpPr>
            <a:spLocks noGrp="1"/>
          </p:cNvSpPr>
          <p:nvPr>
            <p:ph type="title" hasCustomPrompt="1"/>
          </p:nvPr>
        </p:nvSpPr>
        <p:spPr>
          <a:xfrm>
            <a:off x="676806" y="1910794"/>
            <a:ext cx="7857594" cy="1869544"/>
          </a:xfrm>
        </p:spPr>
        <p:txBody>
          <a:bodyPr anchor="t">
            <a:noAutofit/>
          </a:bodyPr>
          <a:lstStyle>
            <a:lvl1pPr>
              <a:lnSpc>
                <a:spcPct val="80000"/>
              </a:lnSpc>
              <a:defRPr sz="4400" b="1"/>
            </a:lvl1pPr>
          </a:lstStyle>
          <a:p>
            <a:r>
              <a:rPr lang="fr-FR" dirty="0"/>
              <a:t>Titre sur 3 lignes maximum</a:t>
            </a:r>
          </a:p>
        </p:txBody>
      </p:sp>
      <p:sp>
        <p:nvSpPr>
          <p:cNvPr id="3" name="Espace réservé du contenu 2">
            <a:extLst>
              <a:ext uri="{FF2B5EF4-FFF2-40B4-BE49-F238E27FC236}">
                <a16:creationId xmlns:a16="http://schemas.microsoft.com/office/drawing/2014/main" id="{934F382E-A81A-4E72-9EC3-38D1B7C2BDF5}"/>
              </a:ext>
            </a:extLst>
          </p:cNvPr>
          <p:cNvSpPr>
            <a:spLocks noGrp="1"/>
          </p:cNvSpPr>
          <p:nvPr>
            <p:ph idx="1"/>
          </p:nvPr>
        </p:nvSpPr>
        <p:spPr>
          <a:xfrm>
            <a:off x="676806" y="4436533"/>
            <a:ext cx="10727794" cy="162136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ABA5D2-B133-4165-AE95-CAF4555D78CC}"/>
              </a:ext>
            </a:extLst>
          </p:cNvPr>
          <p:cNvSpPr>
            <a:spLocks noGrp="1"/>
          </p:cNvSpPr>
          <p:nvPr>
            <p:ph type="dt" sz="half" idx="10"/>
          </p:nvPr>
        </p:nvSpPr>
        <p:spPr/>
        <p:txBody>
          <a:bodyPr/>
          <a:lstStyle>
            <a:lvl1pPr>
              <a:defRPr>
                <a:solidFill>
                  <a:schemeClr val="tx1">
                    <a:lumMod val="50000"/>
                    <a:lumOff val="50000"/>
                  </a:schemeClr>
                </a:solidFill>
              </a:defRPr>
            </a:lvl1pPr>
          </a:lstStyle>
          <a:p>
            <a:fld id="{D55FD174-1E26-4B95-B281-BD52E7378B2C}" type="datetime1">
              <a:rPr lang="fr-FR" smtClean="0"/>
              <a:t>03/07/2023</a:t>
            </a:fld>
            <a:endParaRPr lang="fr-FR"/>
          </a:p>
        </p:txBody>
      </p:sp>
      <p:sp>
        <p:nvSpPr>
          <p:cNvPr id="5" name="Espace réservé du pied de page 4">
            <a:extLst>
              <a:ext uri="{FF2B5EF4-FFF2-40B4-BE49-F238E27FC236}">
                <a16:creationId xmlns:a16="http://schemas.microsoft.com/office/drawing/2014/main" id="{373C44B2-BD14-4FB8-9F3D-0116E41458B7}"/>
              </a:ext>
            </a:extLst>
          </p:cNvPr>
          <p:cNvSpPr>
            <a:spLocks noGrp="1"/>
          </p:cNvSpPr>
          <p:nvPr>
            <p:ph type="ftr" sz="quarter" idx="11"/>
          </p:nvPr>
        </p:nvSpPr>
        <p:spPr/>
        <p:txBody>
          <a:bodyPr/>
          <a:lstStyle>
            <a:lvl1pPr>
              <a:defRPr>
                <a:solidFill>
                  <a:schemeClr val="tx1">
                    <a:lumMod val="50000"/>
                    <a:lumOff val="50000"/>
                  </a:schemeClr>
                </a:solidFill>
              </a:defRPr>
            </a:lvl1pPr>
          </a:lstStyle>
          <a:p>
            <a:r>
              <a:rPr lang="fr-FR"/>
              <a:t>Présentation commercial</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texte 4">
            <a:extLst>
              <a:ext uri="{FF2B5EF4-FFF2-40B4-BE49-F238E27FC236}">
                <a16:creationId xmlns:a16="http://schemas.microsoft.com/office/drawing/2014/main" id="{2E43DA48-ECC4-4DAC-8A4D-964B598F13C8}"/>
              </a:ext>
            </a:extLst>
          </p:cNvPr>
          <p:cNvSpPr>
            <a:spLocks noGrp="1"/>
          </p:cNvSpPr>
          <p:nvPr>
            <p:ph type="body" sz="quarter" idx="13" hasCustomPrompt="1"/>
          </p:nvPr>
        </p:nvSpPr>
        <p:spPr>
          <a:xfrm>
            <a:off x="676806" y="497421"/>
            <a:ext cx="3251727" cy="1165225"/>
          </a:xfrm>
        </p:spPr>
        <p:txBody>
          <a:bodyPr>
            <a:noAutofit/>
          </a:bodyPr>
          <a:lstStyle>
            <a:lvl1pPr>
              <a:defRPr sz="9550" b="1">
                <a:solidFill>
                  <a:schemeClr val="accent6"/>
                </a:solidFill>
                <a:latin typeface="+mj-lt"/>
              </a:defRPr>
            </a:lvl1pPr>
          </a:lstStyle>
          <a:p>
            <a:pPr lvl="0"/>
            <a:r>
              <a:rPr lang="fr-FR" dirty="0"/>
              <a:t>A.</a:t>
            </a:r>
          </a:p>
        </p:txBody>
      </p:sp>
      <p:sp>
        <p:nvSpPr>
          <p:cNvPr id="8" name="Espace réservé du texte 13">
            <a:extLst>
              <a:ext uri="{FF2B5EF4-FFF2-40B4-BE49-F238E27FC236}">
                <a16:creationId xmlns:a16="http://schemas.microsoft.com/office/drawing/2014/main" id="{911A15AB-EBD6-4FB2-9D1B-7A3FD6CD387C}"/>
              </a:ext>
            </a:extLst>
          </p:cNvPr>
          <p:cNvSpPr>
            <a:spLocks noGrp="1"/>
          </p:cNvSpPr>
          <p:nvPr>
            <p:ph type="body" sz="quarter" idx="14" hasCustomPrompt="1"/>
          </p:nvPr>
        </p:nvSpPr>
        <p:spPr>
          <a:xfrm>
            <a:off x="0" y="3840692"/>
            <a:ext cx="1857375" cy="334963"/>
          </a:xfrm>
          <a:solidFill>
            <a:schemeClr val="accent1"/>
          </a:solidFill>
        </p:spPr>
        <p:txBody>
          <a:bodyPr anchor="ctr">
            <a:noAutofit/>
          </a:bodyPr>
          <a:lstStyle>
            <a:lvl1pPr algn="r">
              <a:defRPr sz="1200">
                <a:solidFill>
                  <a:schemeClr val="bg1"/>
                </a:solidFill>
              </a:defRPr>
            </a:lvl1pPr>
          </a:lstStyle>
          <a:p>
            <a:pPr lvl="0"/>
            <a:r>
              <a:rPr lang="fr-FR" dirty="0"/>
              <a:t>Texte</a:t>
            </a:r>
          </a:p>
        </p:txBody>
      </p:sp>
      <p:sp>
        <p:nvSpPr>
          <p:cNvPr id="11" name="Espace réservé du texte 10">
            <a:extLst>
              <a:ext uri="{FF2B5EF4-FFF2-40B4-BE49-F238E27FC236}">
                <a16:creationId xmlns:a16="http://schemas.microsoft.com/office/drawing/2014/main" id="{75C0FA07-FAC2-4A65-9646-CD5E00AE6CE2}"/>
              </a:ext>
            </a:extLst>
          </p:cNvPr>
          <p:cNvSpPr>
            <a:spLocks noGrp="1"/>
          </p:cNvSpPr>
          <p:nvPr>
            <p:ph type="body" sz="quarter" idx="16" hasCustomPrompt="1"/>
          </p:nvPr>
        </p:nvSpPr>
        <p:spPr>
          <a:xfrm>
            <a:off x="9024938" y="3840692"/>
            <a:ext cx="3167062" cy="334963"/>
          </a:xfrm>
        </p:spPr>
        <p:txBody>
          <a:bodyPr anchor="ctr">
            <a:noAutofit/>
          </a:bodyPr>
          <a:lstStyle>
            <a:lvl1pPr algn="ctr">
              <a:defRPr sz="1600">
                <a:solidFill>
                  <a:schemeClr val="tx2"/>
                </a:solidFill>
              </a:defRPr>
            </a:lvl1pPr>
          </a:lstStyle>
          <a:p>
            <a:pPr lvl="0"/>
            <a:r>
              <a:rPr lang="fr-FR" dirty="0"/>
              <a:t>Mot clés</a:t>
            </a:r>
          </a:p>
        </p:txBody>
      </p:sp>
      <p:sp>
        <p:nvSpPr>
          <p:cNvPr id="12" name="Espace réservé pour une image  13">
            <a:extLst>
              <a:ext uri="{FF2B5EF4-FFF2-40B4-BE49-F238E27FC236}">
                <a16:creationId xmlns:a16="http://schemas.microsoft.com/office/drawing/2014/main" id="{0A0C328D-3401-45D8-968F-CEC1C7FB3A3C}"/>
              </a:ext>
            </a:extLst>
          </p:cNvPr>
          <p:cNvSpPr>
            <a:spLocks noGrp="1"/>
          </p:cNvSpPr>
          <p:nvPr>
            <p:ph type="pic" sz="quarter" idx="15" hasCustomPrompt="1"/>
          </p:nvPr>
        </p:nvSpPr>
        <p:spPr>
          <a:xfrm>
            <a:off x="9024938" y="379414"/>
            <a:ext cx="3121200" cy="3200400"/>
          </a:xfrm>
        </p:spPr>
        <p:txBody>
          <a:bodyPr/>
          <a:lstStyle>
            <a:lvl1pPr algn="ctr">
              <a:defRPr cap="none" baseline="0"/>
            </a:lvl1pPr>
          </a:lstStyle>
          <a:p>
            <a:r>
              <a:rPr lang="fr-FR" dirty="0"/>
              <a:t>Insérer une image ici</a:t>
            </a:r>
          </a:p>
        </p:txBody>
      </p:sp>
    </p:spTree>
    <p:extLst>
      <p:ext uri="{BB962C8B-B14F-4D97-AF65-F5344CB8AC3E}">
        <p14:creationId xmlns:p14="http://schemas.microsoft.com/office/powerpoint/2010/main" val="396708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4F382E-A81A-4E72-9EC3-38D1B7C2BDF5}"/>
              </a:ext>
            </a:extLst>
          </p:cNvPr>
          <p:cNvSpPr>
            <a:spLocks noGrp="1"/>
          </p:cNvSpPr>
          <p:nvPr>
            <p:ph idx="1"/>
          </p:nvPr>
        </p:nvSpPr>
        <p:spPr>
          <a:xfrm>
            <a:off x="677334" y="1849689"/>
            <a:ext cx="10711392" cy="420821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ABA5D2-B133-4165-AE95-CAF4555D78CC}"/>
              </a:ext>
            </a:extLst>
          </p:cNvPr>
          <p:cNvSpPr>
            <a:spLocks noGrp="1"/>
          </p:cNvSpPr>
          <p:nvPr>
            <p:ph type="dt" sz="half" idx="10"/>
          </p:nvPr>
        </p:nvSpPr>
        <p:spPr/>
        <p:txBody>
          <a:bodyPr/>
          <a:lstStyle>
            <a:lvl1pPr>
              <a:defRPr>
                <a:solidFill>
                  <a:schemeClr val="tx1">
                    <a:lumMod val="50000"/>
                    <a:lumOff val="50000"/>
                  </a:schemeClr>
                </a:solidFill>
              </a:defRPr>
            </a:lvl1pPr>
          </a:lstStyle>
          <a:p>
            <a:fld id="{BF764D84-A0B5-4E0A-98A8-07E260014CC0}" type="datetime1">
              <a:rPr lang="fr-FR" smtClean="0"/>
              <a:t>03/07/2023</a:t>
            </a:fld>
            <a:endParaRPr lang="fr-FR"/>
          </a:p>
        </p:txBody>
      </p:sp>
      <p:sp>
        <p:nvSpPr>
          <p:cNvPr id="5" name="Espace réservé du pied de page 4">
            <a:extLst>
              <a:ext uri="{FF2B5EF4-FFF2-40B4-BE49-F238E27FC236}">
                <a16:creationId xmlns:a16="http://schemas.microsoft.com/office/drawing/2014/main" id="{373C44B2-BD14-4FB8-9F3D-0116E41458B7}"/>
              </a:ext>
            </a:extLst>
          </p:cNvPr>
          <p:cNvSpPr>
            <a:spLocks noGrp="1"/>
          </p:cNvSpPr>
          <p:nvPr>
            <p:ph type="ftr" sz="quarter" idx="11"/>
          </p:nvPr>
        </p:nvSpPr>
        <p:spPr/>
        <p:txBody>
          <a:bodyPr/>
          <a:lstStyle>
            <a:lvl1pPr>
              <a:defRPr>
                <a:solidFill>
                  <a:schemeClr val="tx1">
                    <a:lumMod val="50000"/>
                    <a:lumOff val="50000"/>
                  </a:schemeClr>
                </a:solidFill>
              </a:defRPr>
            </a:lvl1pPr>
          </a:lstStyle>
          <a:p>
            <a:r>
              <a:rPr lang="fr-FR"/>
              <a:t>Présentation commercial</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Titre 6">
            <a:extLst>
              <a:ext uri="{FF2B5EF4-FFF2-40B4-BE49-F238E27FC236}">
                <a16:creationId xmlns:a16="http://schemas.microsoft.com/office/drawing/2014/main" id="{2112B9DD-D599-4C4C-94B8-77EB05FF13EA}"/>
              </a:ext>
            </a:extLst>
          </p:cNvPr>
          <p:cNvSpPr>
            <a:spLocks noGrp="1"/>
          </p:cNvSpPr>
          <p:nvPr>
            <p:ph type="title"/>
          </p:nvPr>
        </p:nvSpPr>
        <p:spPr/>
        <p:txBody>
          <a:bodyPr>
            <a:noAutofit/>
          </a:bodyPr>
          <a:lstStyle>
            <a:lvl1pPr>
              <a:defRPr sz="4400"/>
            </a:lvl1pPr>
          </a:lstStyle>
          <a:p>
            <a:r>
              <a:rPr lang="fr-FR" dirty="0"/>
              <a:t>Modifiez le style du titre</a:t>
            </a:r>
          </a:p>
        </p:txBody>
      </p:sp>
    </p:spTree>
    <p:extLst>
      <p:ext uri="{BB962C8B-B14F-4D97-AF65-F5344CB8AC3E}">
        <p14:creationId xmlns:p14="http://schemas.microsoft.com/office/powerpoint/2010/main" val="143453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_IMAG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0BCADD36-B1FA-4CBA-A924-EB2429D0722D}"/>
              </a:ext>
            </a:extLst>
          </p:cNvPr>
          <p:cNvSpPr>
            <a:spLocks noGrp="1"/>
          </p:cNvSpPr>
          <p:nvPr>
            <p:ph type="pic" sz="quarter" idx="11" hasCustomPrompt="1"/>
          </p:nvPr>
        </p:nvSpPr>
        <p:spPr>
          <a:xfrm>
            <a:off x="0" y="0"/>
            <a:ext cx="12192000" cy="3946525"/>
          </a:xfrm>
          <a:solidFill>
            <a:schemeClr val="tx2"/>
          </a:solidFill>
        </p:spPr>
        <p:txBody>
          <a:bodyPr/>
          <a:lstStyle>
            <a:lvl1pPr>
              <a:defRPr cap="none" baseline="0">
                <a:solidFill>
                  <a:schemeClr val="bg1"/>
                </a:solidFill>
              </a:defRPr>
            </a:lvl1pPr>
          </a:lstStyle>
          <a:p>
            <a:r>
              <a:rPr lang="fr-FR" dirty="0"/>
              <a:t>Insérer une image en arrière plan</a:t>
            </a:r>
          </a:p>
        </p:txBody>
      </p:sp>
      <p:sp>
        <p:nvSpPr>
          <p:cNvPr id="2" name="Titre 1">
            <a:extLst>
              <a:ext uri="{FF2B5EF4-FFF2-40B4-BE49-F238E27FC236}">
                <a16:creationId xmlns:a16="http://schemas.microsoft.com/office/drawing/2014/main" id="{AA9266F6-0110-4E7C-954E-DEF2B34EE788}"/>
              </a:ext>
            </a:extLst>
          </p:cNvPr>
          <p:cNvSpPr>
            <a:spLocks noGrp="1"/>
          </p:cNvSpPr>
          <p:nvPr>
            <p:ph type="ctrTitle" hasCustomPrompt="1"/>
          </p:nvPr>
        </p:nvSpPr>
        <p:spPr>
          <a:xfrm>
            <a:off x="766763" y="2113472"/>
            <a:ext cx="8174037" cy="1315528"/>
          </a:xfrm>
        </p:spPr>
        <p:txBody>
          <a:bodyPr anchor="b">
            <a:noAutofit/>
          </a:bodyPr>
          <a:lstStyle>
            <a:lvl1pPr algn="l">
              <a:lnSpc>
                <a:spcPct val="80000"/>
              </a:lnSpc>
              <a:defRPr sz="4500" b="1" cap="all" baseline="0">
                <a:solidFill>
                  <a:schemeClr val="accent2"/>
                </a:solidFill>
              </a:defRPr>
            </a:lvl1pPr>
          </a:lstStyle>
          <a:p>
            <a:r>
              <a:rPr lang="fr-FR" dirty="0"/>
              <a:t>Titre de la présentation sur 3 à 4 lignes maximum</a:t>
            </a:r>
          </a:p>
        </p:txBody>
      </p:sp>
      <p:sp>
        <p:nvSpPr>
          <p:cNvPr id="3" name="Sous-titre 2">
            <a:extLst>
              <a:ext uri="{FF2B5EF4-FFF2-40B4-BE49-F238E27FC236}">
                <a16:creationId xmlns:a16="http://schemas.microsoft.com/office/drawing/2014/main" id="{196B09F4-9D04-49E8-9A06-5FA42B1CDC9A}"/>
              </a:ext>
            </a:extLst>
          </p:cNvPr>
          <p:cNvSpPr>
            <a:spLocks noGrp="1"/>
          </p:cNvSpPr>
          <p:nvPr>
            <p:ph type="subTitle" idx="1" hasCustomPrompt="1"/>
          </p:nvPr>
        </p:nvSpPr>
        <p:spPr>
          <a:xfrm>
            <a:off x="766763" y="4175405"/>
            <a:ext cx="8174037" cy="1882495"/>
          </a:xfrm>
        </p:spPr>
        <p:txBody>
          <a:bodyPr anchor="t">
            <a:noAutofit/>
          </a:bodyPr>
          <a:lstStyle>
            <a:lvl1pPr marL="0" indent="0" algn="l">
              <a:buNone/>
              <a:defRPr sz="305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ou informations complémentaires sur 3 à 4 lignes maximum</a:t>
            </a:r>
          </a:p>
        </p:txBody>
      </p:sp>
      <p:pic>
        <p:nvPicPr>
          <p:cNvPr id="8" name="Image 7">
            <a:extLst>
              <a:ext uri="{FF2B5EF4-FFF2-40B4-BE49-F238E27FC236}">
                <a16:creationId xmlns:a16="http://schemas.microsoft.com/office/drawing/2014/main" id="{038A5E31-7EEB-42C7-9914-7C1C2814E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5874" y="5908844"/>
            <a:ext cx="2483267" cy="700409"/>
          </a:xfrm>
          <a:prstGeom prst="rect">
            <a:avLst/>
          </a:prstGeom>
        </p:spPr>
      </p:pic>
      <p:sp>
        <p:nvSpPr>
          <p:cNvPr id="14" name="Espace réservé du texte 13">
            <a:extLst>
              <a:ext uri="{FF2B5EF4-FFF2-40B4-BE49-F238E27FC236}">
                <a16:creationId xmlns:a16="http://schemas.microsoft.com/office/drawing/2014/main" id="{BF6756D1-0EA1-4409-BE6E-CB6AE9200704}"/>
              </a:ext>
            </a:extLst>
          </p:cNvPr>
          <p:cNvSpPr>
            <a:spLocks noGrp="1"/>
          </p:cNvSpPr>
          <p:nvPr>
            <p:ph type="body" sz="quarter" idx="10" hasCustomPrompt="1"/>
          </p:nvPr>
        </p:nvSpPr>
        <p:spPr>
          <a:xfrm>
            <a:off x="9990138" y="3784916"/>
            <a:ext cx="2201862" cy="334963"/>
          </a:xfrm>
          <a:solidFill>
            <a:schemeClr val="accent1"/>
          </a:solidFill>
        </p:spPr>
        <p:txBody>
          <a:bodyPr anchor="ctr">
            <a:noAutofit/>
          </a:bodyPr>
          <a:lstStyle>
            <a:lvl1pPr>
              <a:defRPr sz="1200">
                <a:solidFill>
                  <a:schemeClr val="bg1"/>
                </a:solidFill>
              </a:defRPr>
            </a:lvl1pPr>
          </a:lstStyle>
          <a:p>
            <a:pPr lvl="0"/>
            <a:r>
              <a:rPr lang="fr-FR" dirty="0"/>
              <a:t>Mois année</a:t>
            </a:r>
          </a:p>
        </p:txBody>
      </p:sp>
    </p:spTree>
    <p:extLst>
      <p:ext uri="{BB962C8B-B14F-4D97-AF65-F5344CB8AC3E}">
        <p14:creationId xmlns:p14="http://schemas.microsoft.com/office/powerpoint/2010/main" val="2473546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BF8E8-22EE-4C47-ABD5-9BB16D49B969}"/>
              </a:ext>
            </a:extLst>
          </p:cNvPr>
          <p:cNvSpPr>
            <a:spLocks noGrp="1"/>
          </p:cNvSpPr>
          <p:nvPr>
            <p:ph type="title"/>
          </p:nvPr>
        </p:nvSpPr>
        <p:spPr/>
        <p:txBody>
          <a:bodyPr>
            <a:noAutofit/>
          </a:bodyPr>
          <a:lstStyle>
            <a:lvl1pPr>
              <a:defRPr sz="4400"/>
            </a:lvl1pPr>
          </a:lstStyle>
          <a:p>
            <a:r>
              <a:rPr lang="fr-FR" dirty="0"/>
              <a:t>Modifiez le style du titre</a:t>
            </a:r>
          </a:p>
        </p:txBody>
      </p:sp>
      <p:sp>
        <p:nvSpPr>
          <p:cNvPr id="3" name="Espace réservé du contenu 2">
            <a:extLst>
              <a:ext uri="{FF2B5EF4-FFF2-40B4-BE49-F238E27FC236}">
                <a16:creationId xmlns:a16="http://schemas.microsoft.com/office/drawing/2014/main" id="{BAAB6C46-A708-4E51-89EA-EB948F1DADE0}"/>
              </a:ext>
            </a:extLst>
          </p:cNvPr>
          <p:cNvSpPr>
            <a:spLocks noGrp="1"/>
          </p:cNvSpPr>
          <p:nvPr>
            <p:ph sz="half" idx="1"/>
          </p:nvPr>
        </p:nvSpPr>
        <p:spPr>
          <a:xfrm>
            <a:off x="677334" y="1849689"/>
            <a:ext cx="5342466" cy="420821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840C1D9-B846-4D38-AA13-B00A78A59834}"/>
              </a:ext>
            </a:extLst>
          </p:cNvPr>
          <p:cNvSpPr>
            <a:spLocks noGrp="1"/>
          </p:cNvSpPr>
          <p:nvPr>
            <p:ph sz="half" idx="2"/>
          </p:nvPr>
        </p:nvSpPr>
        <p:spPr>
          <a:xfrm>
            <a:off x="6222999" y="1849689"/>
            <a:ext cx="5181600" cy="420821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705680E-4C37-4AE4-8B07-38416103015A}"/>
              </a:ext>
            </a:extLst>
          </p:cNvPr>
          <p:cNvSpPr>
            <a:spLocks noGrp="1"/>
          </p:cNvSpPr>
          <p:nvPr>
            <p:ph type="dt" sz="half" idx="10"/>
          </p:nvPr>
        </p:nvSpPr>
        <p:spPr/>
        <p:txBody>
          <a:bodyPr/>
          <a:lstStyle/>
          <a:p>
            <a:fld id="{304FCCF4-58C3-4C1B-8E51-7887B0A1ABBE}" type="datetime1">
              <a:rPr lang="fr-FR" smtClean="0"/>
              <a:t>03/07/2023</a:t>
            </a:fld>
            <a:endParaRPr lang="fr-FR"/>
          </a:p>
        </p:txBody>
      </p:sp>
      <p:sp>
        <p:nvSpPr>
          <p:cNvPr id="6" name="Espace réservé du pied de page 5">
            <a:extLst>
              <a:ext uri="{FF2B5EF4-FFF2-40B4-BE49-F238E27FC236}">
                <a16:creationId xmlns:a16="http://schemas.microsoft.com/office/drawing/2014/main" id="{7B6CAD8B-37FA-4851-913E-7168DE07E7FE}"/>
              </a:ext>
            </a:extLst>
          </p:cNvPr>
          <p:cNvSpPr>
            <a:spLocks noGrp="1"/>
          </p:cNvSpPr>
          <p:nvPr>
            <p:ph type="ftr" sz="quarter" idx="11"/>
          </p:nvPr>
        </p:nvSpPr>
        <p:spPr/>
        <p:txBody>
          <a:bodyPr/>
          <a:lstStyle/>
          <a:p>
            <a:r>
              <a:rPr lang="fr-FR"/>
              <a:t>Présentation commercial</a:t>
            </a:r>
          </a:p>
        </p:txBody>
      </p:sp>
      <p:sp>
        <p:nvSpPr>
          <p:cNvPr id="7" name="Espace réservé du numéro de diapositive 6">
            <a:extLst>
              <a:ext uri="{FF2B5EF4-FFF2-40B4-BE49-F238E27FC236}">
                <a16:creationId xmlns:a16="http://schemas.microsoft.com/office/drawing/2014/main" id="{A59F9385-A649-4B25-B861-0C7A2B21CF5B}"/>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29140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image">
    <p:spTree>
      <p:nvGrpSpPr>
        <p:cNvPr id="1" name=""/>
        <p:cNvGrpSpPr/>
        <p:nvPr/>
      </p:nvGrpSpPr>
      <p:grpSpPr>
        <a:xfrm>
          <a:off x="0" y="0"/>
          <a:ext cx="0" cy="0"/>
          <a:chOff x="0" y="0"/>
          <a:chExt cx="0" cy="0"/>
        </a:xfrm>
      </p:grpSpPr>
      <p:pic>
        <p:nvPicPr>
          <p:cNvPr id="10" name="Image 9" descr="Plan de travail 1@2x.png">
            <a:extLst>
              <a:ext uri="{FF2B5EF4-FFF2-40B4-BE49-F238E27FC236}">
                <a16:creationId xmlns:a16="http://schemas.microsoft.com/office/drawing/2014/main" id="{61DAB12C-3662-4FF6-891D-FA223D436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09" y="4667820"/>
            <a:ext cx="2908985" cy="2188857"/>
          </a:xfrm>
          <a:prstGeom prst="rect">
            <a:avLst/>
          </a:prstGeom>
        </p:spPr>
      </p:pic>
      <p:sp>
        <p:nvSpPr>
          <p:cNvPr id="9" name="Espace réservé pour une image  8">
            <a:extLst>
              <a:ext uri="{FF2B5EF4-FFF2-40B4-BE49-F238E27FC236}">
                <a16:creationId xmlns:a16="http://schemas.microsoft.com/office/drawing/2014/main" id="{63A0795D-953E-41C8-8E05-50F7DC8D35E5}"/>
              </a:ext>
            </a:extLst>
          </p:cNvPr>
          <p:cNvSpPr>
            <a:spLocks noGrp="1"/>
          </p:cNvSpPr>
          <p:nvPr>
            <p:ph type="pic" sz="quarter" idx="14" hasCustomPrompt="1"/>
          </p:nvPr>
        </p:nvSpPr>
        <p:spPr>
          <a:xfrm>
            <a:off x="-1" y="0"/>
            <a:ext cx="5144187" cy="6858000"/>
          </a:xfrm>
          <a:solidFill>
            <a:schemeClr val="tx2"/>
          </a:solidFill>
        </p:spPr>
        <p:txBody>
          <a:bodyPr anchor="ctr"/>
          <a:lstStyle>
            <a:lvl1pPr algn="ctr">
              <a:defRPr cap="none" baseline="0">
                <a:solidFill>
                  <a:schemeClr val="bg1"/>
                </a:solidFill>
              </a:defRPr>
            </a:lvl1pPr>
          </a:lstStyle>
          <a:p>
            <a:r>
              <a:rPr lang="fr-FR" dirty="0"/>
              <a:t>Insérer une image ici</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contenu 2">
            <a:extLst>
              <a:ext uri="{FF2B5EF4-FFF2-40B4-BE49-F238E27FC236}">
                <a16:creationId xmlns:a16="http://schemas.microsoft.com/office/drawing/2014/main" id="{FD87E224-BBC4-41FC-856D-63B146BEFC72}"/>
              </a:ext>
            </a:extLst>
          </p:cNvPr>
          <p:cNvSpPr>
            <a:spLocks noGrp="1"/>
          </p:cNvSpPr>
          <p:nvPr>
            <p:ph idx="13"/>
          </p:nvPr>
        </p:nvSpPr>
        <p:spPr>
          <a:xfrm>
            <a:off x="5973808" y="652390"/>
            <a:ext cx="5422324" cy="55200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texte 2">
            <a:extLst>
              <a:ext uri="{FF2B5EF4-FFF2-40B4-BE49-F238E27FC236}">
                <a16:creationId xmlns:a16="http://schemas.microsoft.com/office/drawing/2014/main" id="{98D71574-9822-4AF8-8C4E-1A4CC4C1DDC1}"/>
              </a:ext>
            </a:extLst>
          </p:cNvPr>
          <p:cNvSpPr>
            <a:spLocks noGrp="1"/>
          </p:cNvSpPr>
          <p:nvPr>
            <p:ph type="body" sz="quarter" idx="15" hasCustomPrompt="1"/>
          </p:nvPr>
        </p:nvSpPr>
        <p:spPr>
          <a:xfrm>
            <a:off x="676636" y="4253896"/>
            <a:ext cx="3768930" cy="1893798"/>
          </a:xfrm>
        </p:spPr>
        <p:txBody>
          <a:bodyPr anchor="b"/>
          <a:lstStyle>
            <a:lvl1pPr>
              <a:lnSpc>
                <a:spcPct val="80000"/>
              </a:lnSpc>
              <a:defRPr sz="3629" b="1" cap="none" baseline="0">
                <a:solidFill>
                  <a:schemeClr val="bg1"/>
                </a:solidFill>
                <a:latin typeface="+mj-lt"/>
              </a:defRPr>
            </a:lvl1pPr>
            <a:lvl2pPr>
              <a:spcBef>
                <a:spcPts val="1089"/>
              </a:spcBef>
              <a:defRPr sz="1089" b="0" cap="all" baseline="0">
                <a:solidFill>
                  <a:schemeClr val="accent1"/>
                </a:solidFill>
              </a:defRPr>
            </a:lvl2pPr>
          </a:lstStyle>
          <a:p>
            <a:pPr lvl="0"/>
            <a:r>
              <a:rPr lang="fr-FR" dirty="0"/>
              <a:t>Titre sur plusieurs lignes</a:t>
            </a:r>
          </a:p>
          <a:p>
            <a:pPr lvl="1"/>
            <a:r>
              <a:rPr lang="fr-FR" dirty="0"/>
              <a:t>Deuxième niveau</a:t>
            </a:r>
          </a:p>
        </p:txBody>
      </p:sp>
    </p:spTree>
    <p:extLst>
      <p:ext uri="{BB962C8B-B14F-4D97-AF65-F5344CB8AC3E}">
        <p14:creationId xmlns:p14="http://schemas.microsoft.com/office/powerpoint/2010/main" val="3495638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ION IMAG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contenu 2">
            <a:extLst>
              <a:ext uri="{FF2B5EF4-FFF2-40B4-BE49-F238E27FC236}">
                <a16:creationId xmlns:a16="http://schemas.microsoft.com/office/drawing/2014/main" id="{FD87E224-BBC4-41FC-856D-63B146BEFC72}"/>
              </a:ext>
            </a:extLst>
          </p:cNvPr>
          <p:cNvSpPr>
            <a:spLocks noGrp="1"/>
          </p:cNvSpPr>
          <p:nvPr>
            <p:ph idx="13" hasCustomPrompt="1"/>
          </p:nvPr>
        </p:nvSpPr>
        <p:spPr>
          <a:xfrm>
            <a:off x="5973808" y="652390"/>
            <a:ext cx="5422324" cy="5520098"/>
          </a:xfrm>
        </p:spPr>
        <p:txBody>
          <a:bodyPr/>
          <a:lstStyle>
            <a:lvl1pPr algn="ctr">
              <a:defRPr sz="2177" b="1" cap="none" baseline="0">
                <a:latin typeface="+mj-lt"/>
              </a:defRPr>
            </a:lvl1pPr>
          </a:lstStyle>
          <a:p>
            <a:pPr lvl="0"/>
            <a:r>
              <a:rPr lang="fr-FR" dirty="0"/>
              <a:t>Insérer une citation ou un témoignage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pour une image  8">
            <a:extLst>
              <a:ext uri="{FF2B5EF4-FFF2-40B4-BE49-F238E27FC236}">
                <a16:creationId xmlns:a16="http://schemas.microsoft.com/office/drawing/2014/main" id="{6767BD81-2DF5-427F-A281-F003D08E45E2}"/>
              </a:ext>
            </a:extLst>
          </p:cNvPr>
          <p:cNvSpPr>
            <a:spLocks noGrp="1"/>
          </p:cNvSpPr>
          <p:nvPr>
            <p:ph type="pic" sz="quarter" idx="14" hasCustomPrompt="1"/>
          </p:nvPr>
        </p:nvSpPr>
        <p:spPr>
          <a:xfrm>
            <a:off x="-1" y="0"/>
            <a:ext cx="5144187" cy="6858000"/>
          </a:xfrm>
          <a:solidFill>
            <a:schemeClr val="tx2"/>
          </a:solidFill>
        </p:spPr>
        <p:txBody>
          <a:bodyPr anchor="ctr"/>
          <a:lstStyle>
            <a:lvl1pPr algn="ctr">
              <a:defRPr cap="none" baseline="0">
                <a:solidFill>
                  <a:schemeClr val="bg1"/>
                </a:solidFill>
              </a:defRPr>
            </a:lvl1pPr>
          </a:lstStyle>
          <a:p>
            <a:r>
              <a:rPr lang="fr-FR" dirty="0"/>
              <a:t>Insérer une image ici</a:t>
            </a:r>
          </a:p>
        </p:txBody>
      </p:sp>
    </p:spTree>
    <p:extLst>
      <p:ext uri="{BB962C8B-B14F-4D97-AF65-F5344CB8AC3E}">
        <p14:creationId xmlns:p14="http://schemas.microsoft.com/office/powerpoint/2010/main" val="4206844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contenu 2">
            <a:extLst>
              <a:ext uri="{FF2B5EF4-FFF2-40B4-BE49-F238E27FC236}">
                <a16:creationId xmlns:a16="http://schemas.microsoft.com/office/drawing/2014/main" id="{FD87E224-BBC4-41FC-856D-63B146BEFC72}"/>
              </a:ext>
            </a:extLst>
          </p:cNvPr>
          <p:cNvSpPr>
            <a:spLocks noGrp="1"/>
          </p:cNvSpPr>
          <p:nvPr>
            <p:ph idx="13"/>
          </p:nvPr>
        </p:nvSpPr>
        <p:spPr>
          <a:xfrm>
            <a:off x="5274884" y="652390"/>
            <a:ext cx="6121248" cy="5520098"/>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a:extLst>
              <a:ext uri="{FF2B5EF4-FFF2-40B4-BE49-F238E27FC236}">
                <a16:creationId xmlns:a16="http://schemas.microsoft.com/office/drawing/2014/main" id="{AF6A751D-5252-48C0-8170-73001298D79B}"/>
              </a:ext>
            </a:extLst>
          </p:cNvPr>
          <p:cNvSpPr>
            <a:spLocks noGrp="1"/>
          </p:cNvSpPr>
          <p:nvPr>
            <p:ph type="title"/>
          </p:nvPr>
        </p:nvSpPr>
        <p:spPr>
          <a:xfrm>
            <a:off x="677364" y="632508"/>
            <a:ext cx="3940657" cy="830200"/>
          </a:xfrm>
        </p:spPr>
        <p:txBody>
          <a:bodyPr>
            <a:noAutofit/>
          </a:bodyPr>
          <a:lstStyle>
            <a:lvl1pPr>
              <a:lnSpc>
                <a:spcPct val="80000"/>
              </a:lnSpc>
              <a:defRPr sz="3629"/>
            </a:lvl1pPr>
          </a:lstStyle>
          <a:p>
            <a:r>
              <a:rPr lang="fr-FR" dirty="0"/>
              <a:t>Modifiez le style du titre</a:t>
            </a:r>
          </a:p>
        </p:txBody>
      </p:sp>
      <p:sp>
        <p:nvSpPr>
          <p:cNvPr id="8" name="Espace réservé du texte 7">
            <a:extLst>
              <a:ext uri="{FF2B5EF4-FFF2-40B4-BE49-F238E27FC236}">
                <a16:creationId xmlns:a16="http://schemas.microsoft.com/office/drawing/2014/main" id="{DB36DE79-DB67-4006-8913-50828F33A2D0}"/>
              </a:ext>
            </a:extLst>
          </p:cNvPr>
          <p:cNvSpPr>
            <a:spLocks noGrp="1"/>
          </p:cNvSpPr>
          <p:nvPr>
            <p:ph type="body" sz="quarter" idx="15"/>
          </p:nvPr>
        </p:nvSpPr>
        <p:spPr>
          <a:xfrm>
            <a:off x="677033" y="1600009"/>
            <a:ext cx="3941319" cy="522774"/>
          </a:xfrm>
        </p:spPr>
        <p:txBody>
          <a:bodyPr>
            <a:noAutofit/>
          </a:bodyPr>
          <a:lstStyle>
            <a:lvl1pPr>
              <a:defRPr sz="1633" cap="none"/>
            </a:lvl1p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D0264B24-BB00-4560-8DCD-7C5ED0A17C65}"/>
              </a:ext>
            </a:extLst>
          </p:cNvPr>
          <p:cNvSpPr>
            <a:spLocks noGrp="1"/>
          </p:cNvSpPr>
          <p:nvPr>
            <p:ph type="body" sz="quarter" idx="16" hasCustomPrompt="1"/>
          </p:nvPr>
        </p:nvSpPr>
        <p:spPr>
          <a:xfrm>
            <a:off x="1297251" y="4735218"/>
            <a:ext cx="2700884" cy="261971"/>
          </a:xfrm>
          <a:prstGeom prst="rect">
            <a:avLst/>
          </a:prstGeom>
          <a:solidFill>
            <a:schemeClr val="accent5"/>
          </a:solidFill>
        </p:spPr>
        <p:txBody>
          <a:bodyPr anchor="ctr">
            <a:noAutofit/>
          </a:bodyPr>
          <a:lstStyle>
            <a:lvl1pPr algn="ctr">
              <a:defRPr sz="907">
                <a:solidFill>
                  <a:schemeClr val="bg1"/>
                </a:solidFill>
              </a:defRPr>
            </a:lvl1pPr>
          </a:lstStyle>
          <a:p>
            <a:pPr lvl="0"/>
            <a:r>
              <a:rPr lang="fr-FR" dirty="0"/>
              <a:t>Fonction</a:t>
            </a:r>
          </a:p>
        </p:txBody>
      </p:sp>
      <p:sp>
        <p:nvSpPr>
          <p:cNvPr id="14" name="Espace réservé du texte 13">
            <a:extLst>
              <a:ext uri="{FF2B5EF4-FFF2-40B4-BE49-F238E27FC236}">
                <a16:creationId xmlns:a16="http://schemas.microsoft.com/office/drawing/2014/main" id="{6E410521-8AF4-48CB-B333-F5D519A85823}"/>
              </a:ext>
            </a:extLst>
          </p:cNvPr>
          <p:cNvSpPr>
            <a:spLocks noGrp="1"/>
          </p:cNvSpPr>
          <p:nvPr>
            <p:ph type="body" sz="quarter" idx="17" hasCustomPrompt="1"/>
          </p:nvPr>
        </p:nvSpPr>
        <p:spPr>
          <a:xfrm>
            <a:off x="767545" y="5126939"/>
            <a:ext cx="3850391" cy="1045550"/>
          </a:xfrm>
        </p:spPr>
        <p:txBody>
          <a:bodyPr anchor="ctr">
            <a:noAutofit/>
          </a:bodyPr>
          <a:lstStyle>
            <a:lvl1pPr algn="ctr">
              <a:lnSpc>
                <a:spcPct val="50000"/>
              </a:lnSpc>
              <a:defRPr sz="2359" b="1" cap="none" baseline="0">
                <a:solidFill>
                  <a:schemeClr val="tx2"/>
                </a:solidFill>
                <a:latin typeface="+mj-lt"/>
              </a:defRPr>
            </a:lvl1pPr>
          </a:lstStyle>
          <a:p>
            <a:pPr lvl="0"/>
            <a:r>
              <a:rPr lang="fr-FR" dirty="0"/>
              <a:t>Prénom</a:t>
            </a:r>
          </a:p>
          <a:p>
            <a:pPr lvl="0"/>
            <a:r>
              <a:rPr lang="fr-FR" dirty="0"/>
              <a:t>Nom</a:t>
            </a:r>
          </a:p>
        </p:txBody>
      </p:sp>
      <p:sp>
        <p:nvSpPr>
          <p:cNvPr id="9" name="Espace réservé pour une image  2">
            <a:extLst>
              <a:ext uri="{FF2B5EF4-FFF2-40B4-BE49-F238E27FC236}">
                <a16:creationId xmlns:a16="http://schemas.microsoft.com/office/drawing/2014/main" id="{36D4DFE1-48B3-42F1-AC75-114DCD5BAA1A}"/>
              </a:ext>
            </a:extLst>
          </p:cNvPr>
          <p:cNvSpPr>
            <a:spLocks noGrp="1"/>
          </p:cNvSpPr>
          <p:nvPr>
            <p:ph type="pic" sz="quarter" idx="18"/>
          </p:nvPr>
        </p:nvSpPr>
        <p:spPr>
          <a:xfrm>
            <a:off x="1560508" y="2341816"/>
            <a:ext cx="2174368" cy="2174368"/>
          </a:xfrm>
          <a:prstGeom prst="ellipse">
            <a:avLst/>
          </a:prstGeom>
          <a:ln w="76200">
            <a:solidFill>
              <a:schemeClr val="accent5"/>
            </a:solidFill>
          </a:ln>
        </p:spPr>
        <p:txBody>
          <a:bodyPr anchor="ctr"/>
          <a:lstStyle>
            <a:lvl1pPr algn="ctr">
              <a:defRPr/>
            </a:lvl1pPr>
          </a:lstStyle>
          <a:p>
            <a:endParaRPr lang="fr-FR"/>
          </a:p>
        </p:txBody>
      </p:sp>
      <p:sp>
        <p:nvSpPr>
          <p:cNvPr id="2" name="Espace réservé de la date 1">
            <a:extLst>
              <a:ext uri="{FF2B5EF4-FFF2-40B4-BE49-F238E27FC236}">
                <a16:creationId xmlns:a16="http://schemas.microsoft.com/office/drawing/2014/main" id="{CD8B47D6-1043-4DA0-ADFD-619EDABF46C8}"/>
              </a:ext>
            </a:extLst>
          </p:cNvPr>
          <p:cNvSpPr>
            <a:spLocks noGrp="1"/>
          </p:cNvSpPr>
          <p:nvPr>
            <p:ph type="dt" sz="half" idx="19"/>
          </p:nvPr>
        </p:nvSpPr>
        <p:spPr/>
        <p:txBody>
          <a:bodyPr/>
          <a:lstStyle/>
          <a:p>
            <a:fld id="{1A978AB9-2A46-40BB-A9AE-69C7E2295859}"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065222F8-82AC-48F2-AF7D-05C0B74B4677}"/>
              </a:ext>
            </a:extLst>
          </p:cNvPr>
          <p:cNvSpPr>
            <a:spLocks noGrp="1"/>
          </p:cNvSpPr>
          <p:nvPr>
            <p:ph type="ftr" sz="quarter" idx="20"/>
          </p:nvPr>
        </p:nvSpPr>
        <p:spPr/>
        <p:txBody>
          <a:bodyPr/>
          <a:lstStyle/>
          <a:p>
            <a:r>
              <a:rPr lang="fr-FR"/>
              <a:t>Présentation commercial</a:t>
            </a:r>
            <a:endParaRPr lang="fr-FR" dirty="0"/>
          </a:p>
        </p:txBody>
      </p:sp>
    </p:spTree>
    <p:extLst>
      <p:ext uri="{BB962C8B-B14F-4D97-AF65-F5344CB8AC3E}">
        <p14:creationId xmlns:p14="http://schemas.microsoft.com/office/powerpoint/2010/main" val="84780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905F5-2A9B-41A8-864C-37CDB1B59C4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BE48099-8730-4AFF-88BA-BF7E58C68338}"/>
              </a:ext>
            </a:extLst>
          </p:cNvPr>
          <p:cNvSpPr>
            <a:spLocks noGrp="1"/>
          </p:cNvSpPr>
          <p:nvPr>
            <p:ph type="dt" sz="half" idx="10"/>
          </p:nvPr>
        </p:nvSpPr>
        <p:spPr/>
        <p:txBody>
          <a:bodyPr/>
          <a:lstStyle/>
          <a:p>
            <a:fld id="{FFE0BC47-BF3E-4B85-A436-E635746F4708}" type="datetime1">
              <a:rPr lang="fr-FR" smtClean="0"/>
              <a:t>03/07/2023</a:t>
            </a:fld>
            <a:endParaRPr lang="fr-FR"/>
          </a:p>
        </p:txBody>
      </p:sp>
      <p:sp>
        <p:nvSpPr>
          <p:cNvPr id="4" name="Espace réservé du pied de page 3">
            <a:extLst>
              <a:ext uri="{FF2B5EF4-FFF2-40B4-BE49-F238E27FC236}">
                <a16:creationId xmlns:a16="http://schemas.microsoft.com/office/drawing/2014/main" id="{D4700A7E-792B-45E6-954C-A77A203971CA}"/>
              </a:ext>
            </a:extLst>
          </p:cNvPr>
          <p:cNvSpPr>
            <a:spLocks noGrp="1"/>
          </p:cNvSpPr>
          <p:nvPr>
            <p:ph type="ftr" sz="quarter" idx="11"/>
          </p:nvPr>
        </p:nvSpPr>
        <p:spPr/>
        <p:txBody>
          <a:bodyPr/>
          <a:lstStyle/>
          <a:p>
            <a:r>
              <a:rPr lang="fr-FR"/>
              <a:t>Présentation commercial</a:t>
            </a:r>
          </a:p>
        </p:txBody>
      </p:sp>
      <p:sp>
        <p:nvSpPr>
          <p:cNvPr id="5" name="Espace réservé du numéro de diapositive 4">
            <a:extLst>
              <a:ext uri="{FF2B5EF4-FFF2-40B4-BE49-F238E27FC236}">
                <a16:creationId xmlns:a16="http://schemas.microsoft.com/office/drawing/2014/main" id="{CE041B95-E502-4EF1-B543-1D699BF8C4CC}"/>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1435138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63115F-9ABC-4A14-98B3-E3EE048F49BB}"/>
              </a:ext>
            </a:extLst>
          </p:cNvPr>
          <p:cNvSpPr>
            <a:spLocks noGrp="1"/>
          </p:cNvSpPr>
          <p:nvPr>
            <p:ph type="dt" sz="half" idx="10"/>
          </p:nvPr>
        </p:nvSpPr>
        <p:spPr/>
        <p:txBody>
          <a:bodyPr/>
          <a:lstStyle/>
          <a:p>
            <a:fld id="{3787945E-8E11-46B8-B477-DF73A744643E}" type="datetime1">
              <a:rPr lang="fr-FR" smtClean="0"/>
              <a:t>03/07/2023</a:t>
            </a:fld>
            <a:endParaRPr lang="fr-FR"/>
          </a:p>
        </p:txBody>
      </p:sp>
      <p:sp>
        <p:nvSpPr>
          <p:cNvPr id="3" name="Espace réservé du pied de page 2">
            <a:extLst>
              <a:ext uri="{FF2B5EF4-FFF2-40B4-BE49-F238E27FC236}">
                <a16:creationId xmlns:a16="http://schemas.microsoft.com/office/drawing/2014/main" id="{A089B356-3656-44EA-ABDF-1C44B30409B4}"/>
              </a:ext>
            </a:extLst>
          </p:cNvPr>
          <p:cNvSpPr>
            <a:spLocks noGrp="1"/>
          </p:cNvSpPr>
          <p:nvPr>
            <p:ph type="ftr" sz="quarter" idx="11"/>
          </p:nvPr>
        </p:nvSpPr>
        <p:spPr/>
        <p:txBody>
          <a:bodyPr/>
          <a:lstStyle/>
          <a:p>
            <a:r>
              <a:rPr lang="fr-FR"/>
              <a:t>Présentation commercial</a:t>
            </a:r>
          </a:p>
        </p:txBody>
      </p:sp>
      <p:sp>
        <p:nvSpPr>
          <p:cNvPr id="4" name="Espace réservé du numéro de diapositive 3">
            <a:extLst>
              <a:ext uri="{FF2B5EF4-FFF2-40B4-BE49-F238E27FC236}">
                <a16:creationId xmlns:a16="http://schemas.microsoft.com/office/drawing/2014/main" id="{9ABDD047-C70B-45D9-9B95-03D7CC3CA7F0}"/>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1007152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OUVERTURE_IMAGE">
    <p:bg>
      <p:bgPr>
        <a:solidFill>
          <a:schemeClr val="tx2"/>
        </a:solidFill>
        <a:effectLst/>
      </p:bgPr>
    </p:bg>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B6E0B2F-A32D-4677-8625-4E105F10A28E}"/>
              </a:ext>
            </a:extLst>
          </p:cNvPr>
          <p:cNvSpPr>
            <a:spLocks noGrp="1"/>
          </p:cNvSpPr>
          <p:nvPr>
            <p:ph type="body" sz="quarter" idx="12" hasCustomPrompt="1"/>
          </p:nvPr>
        </p:nvSpPr>
        <p:spPr>
          <a:xfrm>
            <a:off x="767545" y="765175"/>
            <a:ext cx="10620707" cy="5292102"/>
          </a:xfrm>
        </p:spPr>
        <p:txBody>
          <a:bodyPr anchor="ctr">
            <a:noAutofit/>
          </a:bodyPr>
          <a:lstStyle>
            <a:lvl1pPr algn="ctr">
              <a:defRPr sz="2903">
                <a:solidFill>
                  <a:schemeClr val="bg1"/>
                </a:solidFill>
                <a:latin typeface="+mj-lt"/>
              </a:defRPr>
            </a:lvl1pPr>
            <a:lvl2pPr algn="ctr">
              <a:defRPr sz="1089" b="0" cap="all" baseline="0">
                <a:solidFill>
                  <a:schemeClr val="accent1"/>
                </a:solidFill>
              </a:defRPr>
            </a:lvl2pPr>
          </a:lstStyle>
          <a:p>
            <a:pPr lvl="0"/>
            <a:r>
              <a:rPr lang="fr-FR" dirty="0"/>
              <a:t>Titre de la partie</a:t>
            </a:r>
          </a:p>
          <a:p>
            <a:pPr lvl="1"/>
            <a:r>
              <a:rPr lang="fr-FR" dirty="0"/>
              <a:t>Sous-titre de la partie</a:t>
            </a:r>
          </a:p>
        </p:txBody>
      </p:sp>
      <p:pic>
        <p:nvPicPr>
          <p:cNvPr id="8" name="Image 7" descr="Plan de travail 1@4x.png">
            <a:extLst>
              <a:ext uri="{FF2B5EF4-FFF2-40B4-BE49-F238E27FC236}">
                <a16:creationId xmlns:a16="http://schemas.microsoft.com/office/drawing/2014/main" id="{7268DFAB-C7BB-4468-A262-E08C45868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6289" y="5936776"/>
            <a:ext cx="2219422" cy="627094"/>
          </a:xfrm>
          <a:prstGeom prst="rect">
            <a:avLst/>
          </a:prstGeom>
        </p:spPr>
      </p:pic>
    </p:spTree>
    <p:extLst>
      <p:ext uri="{BB962C8B-B14F-4D97-AF65-F5344CB8AC3E}">
        <p14:creationId xmlns:p14="http://schemas.microsoft.com/office/powerpoint/2010/main" val="3753793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UVERTURE_VERTE">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81765D51-2EC8-4553-9290-C8256F7BB051}"/>
              </a:ext>
            </a:extLst>
          </p:cNvPr>
          <p:cNvSpPr/>
          <p:nvPr userDrawn="1"/>
        </p:nvSpPr>
        <p:spPr>
          <a:xfrm>
            <a:off x="0" y="0"/>
            <a:ext cx="12192000" cy="3946357"/>
          </a:xfrm>
          <a:custGeom>
            <a:avLst/>
            <a:gdLst/>
            <a:ahLst/>
            <a:cxnLst/>
            <a:rect l="l" t="t" r="r" b="b"/>
            <a:pathLst>
              <a:path w="10692130" h="4766945">
                <a:moveTo>
                  <a:pt x="0" y="4766360"/>
                </a:moveTo>
                <a:lnTo>
                  <a:pt x="10692003" y="4766360"/>
                </a:lnTo>
                <a:lnTo>
                  <a:pt x="10692003" y="0"/>
                </a:lnTo>
                <a:lnTo>
                  <a:pt x="0" y="0"/>
                </a:lnTo>
                <a:lnTo>
                  <a:pt x="0" y="4766360"/>
                </a:lnTo>
                <a:close/>
              </a:path>
            </a:pathLst>
          </a:custGeom>
          <a:solidFill>
            <a:schemeClr val="accent5"/>
          </a:solidFill>
        </p:spPr>
        <p:txBody>
          <a:bodyPr wrap="square" lIns="0" tIns="0" rIns="0" bIns="0" rtlCol="0" anchor="ctr"/>
          <a:lstStyle/>
          <a:p>
            <a:endParaRPr/>
          </a:p>
        </p:txBody>
      </p:sp>
      <p:sp>
        <p:nvSpPr>
          <p:cNvPr id="2" name="Titre 1">
            <a:extLst>
              <a:ext uri="{FF2B5EF4-FFF2-40B4-BE49-F238E27FC236}">
                <a16:creationId xmlns:a16="http://schemas.microsoft.com/office/drawing/2014/main" id="{AA9266F6-0110-4E7C-954E-DEF2B34EE788}"/>
              </a:ext>
            </a:extLst>
          </p:cNvPr>
          <p:cNvSpPr>
            <a:spLocks noGrp="1"/>
          </p:cNvSpPr>
          <p:nvPr>
            <p:ph type="ctrTitle" hasCustomPrompt="1"/>
          </p:nvPr>
        </p:nvSpPr>
        <p:spPr>
          <a:xfrm>
            <a:off x="766763" y="765175"/>
            <a:ext cx="8174037" cy="2663825"/>
          </a:xfrm>
        </p:spPr>
        <p:txBody>
          <a:bodyPr anchor="ctr">
            <a:noAutofit/>
          </a:bodyPr>
          <a:lstStyle>
            <a:lvl1pPr algn="l">
              <a:defRPr sz="4500" b="1" cap="all" baseline="0">
                <a:solidFill>
                  <a:schemeClr val="tx2"/>
                </a:solidFill>
              </a:defRPr>
            </a:lvl1pPr>
          </a:lstStyle>
          <a:p>
            <a:r>
              <a:rPr lang="fr-FR" dirty="0"/>
              <a:t>Titre de la présentation sur 3 à 4 lignes maximum</a:t>
            </a:r>
          </a:p>
        </p:txBody>
      </p:sp>
      <p:sp>
        <p:nvSpPr>
          <p:cNvPr id="3" name="Sous-titre 2">
            <a:extLst>
              <a:ext uri="{FF2B5EF4-FFF2-40B4-BE49-F238E27FC236}">
                <a16:creationId xmlns:a16="http://schemas.microsoft.com/office/drawing/2014/main" id="{196B09F4-9D04-49E8-9A06-5FA42B1CDC9A}"/>
              </a:ext>
            </a:extLst>
          </p:cNvPr>
          <p:cNvSpPr>
            <a:spLocks noGrp="1"/>
          </p:cNvSpPr>
          <p:nvPr>
            <p:ph type="subTitle" idx="1" hasCustomPrompt="1"/>
          </p:nvPr>
        </p:nvSpPr>
        <p:spPr>
          <a:xfrm>
            <a:off x="766763" y="4175405"/>
            <a:ext cx="8174037" cy="1882495"/>
          </a:xfrm>
        </p:spPr>
        <p:txBody>
          <a:bodyPr anchor="t">
            <a:noAutofit/>
          </a:bodyPr>
          <a:lstStyle>
            <a:lvl1pPr marL="0" indent="0" algn="l">
              <a:buNone/>
              <a:defRPr sz="305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ou informations complémentaires sur 3 à 4 lignes maximum</a:t>
            </a:r>
          </a:p>
        </p:txBody>
      </p:sp>
      <p:pic>
        <p:nvPicPr>
          <p:cNvPr id="8" name="Image 7">
            <a:extLst>
              <a:ext uri="{FF2B5EF4-FFF2-40B4-BE49-F238E27FC236}">
                <a16:creationId xmlns:a16="http://schemas.microsoft.com/office/drawing/2014/main" id="{038A5E31-7EEB-42C7-9914-7C1C2814E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5874" y="5908844"/>
            <a:ext cx="2483267" cy="700409"/>
          </a:xfrm>
          <a:prstGeom prst="rect">
            <a:avLst/>
          </a:prstGeom>
        </p:spPr>
      </p:pic>
      <p:sp>
        <p:nvSpPr>
          <p:cNvPr id="14" name="Espace réservé du texte 13">
            <a:extLst>
              <a:ext uri="{FF2B5EF4-FFF2-40B4-BE49-F238E27FC236}">
                <a16:creationId xmlns:a16="http://schemas.microsoft.com/office/drawing/2014/main" id="{BF6756D1-0EA1-4409-BE6E-CB6AE9200704}"/>
              </a:ext>
            </a:extLst>
          </p:cNvPr>
          <p:cNvSpPr>
            <a:spLocks noGrp="1"/>
          </p:cNvSpPr>
          <p:nvPr>
            <p:ph type="body" sz="quarter" idx="10" hasCustomPrompt="1"/>
          </p:nvPr>
        </p:nvSpPr>
        <p:spPr>
          <a:xfrm>
            <a:off x="9990138" y="3784916"/>
            <a:ext cx="2201862" cy="334963"/>
          </a:xfrm>
          <a:solidFill>
            <a:schemeClr val="accent1"/>
          </a:solidFill>
        </p:spPr>
        <p:txBody>
          <a:bodyPr anchor="ctr">
            <a:noAutofit/>
          </a:bodyPr>
          <a:lstStyle>
            <a:lvl1pPr>
              <a:defRPr sz="1200">
                <a:solidFill>
                  <a:schemeClr val="bg1"/>
                </a:solidFill>
              </a:defRPr>
            </a:lvl1pPr>
          </a:lstStyle>
          <a:p>
            <a:pPr lvl="0"/>
            <a:r>
              <a:rPr lang="fr-FR" dirty="0"/>
              <a:t>Mois année</a:t>
            </a:r>
          </a:p>
        </p:txBody>
      </p:sp>
      <p:sp>
        <p:nvSpPr>
          <p:cNvPr id="5" name="Espace réservé du texte 4">
            <a:extLst>
              <a:ext uri="{FF2B5EF4-FFF2-40B4-BE49-F238E27FC236}">
                <a16:creationId xmlns:a16="http://schemas.microsoft.com/office/drawing/2014/main" id="{B0AE11CC-D386-47D2-804F-E7ADAE8811C8}"/>
              </a:ext>
            </a:extLst>
          </p:cNvPr>
          <p:cNvSpPr>
            <a:spLocks noGrp="1"/>
          </p:cNvSpPr>
          <p:nvPr>
            <p:ph type="body" sz="quarter" idx="11" hasCustomPrompt="1"/>
          </p:nvPr>
        </p:nvSpPr>
        <p:spPr>
          <a:xfrm>
            <a:off x="766763" y="6107476"/>
            <a:ext cx="8174037" cy="303143"/>
          </a:xfrm>
        </p:spPr>
        <p:txBody>
          <a:bodyPr anchor="ctr"/>
          <a:lstStyle>
            <a:lvl3pPr marL="285750" indent="-285750">
              <a:buClr>
                <a:schemeClr val="tx2"/>
              </a:buClr>
              <a:buFont typeface="Verdana" panose="020B0604030504040204" pitchFamily="34" charset="0"/>
              <a:buChar char="—"/>
              <a:defRPr sz="1100"/>
            </a:lvl3pPr>
            <a:lvl4pPr marL="101600" indent="0">
              <a:buNone/>
              <a:defRPr/>
            </a:lvl4pPr>
          </a:lstStyle>
          <a:p>
            <a:pPr lvl="2"/>
            <a:r>
              <a:rPr lang="fr-FR" dirty="0"/>
              <a:t>Info complémentaire : ex. Noms des intervenants / coordonnées</a:t>
            </a:r>
          </a:p>
        </p:txBody>
      </p:sp>
    </p:spTree>
    <p:extLst>
      <p:ext uri="{BB962C8B-B14F-4D97-AF65-F5344CB8AC3E}">
        <p14:creationId xmlns:p14="http://schemas.microsoft.com/office/powerpoint/2010/main" val="1948069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_VERT CLAIRE">
    <p:spTree>
      <p:nvGrpSpPr>
        <p:cNvPr id="1" name=""/>
        <p:cNvGrpSpPr/>
        <p:nvPr/>
      </p:nvGrpSpPr>
      <p:grpSpPr>
        <a:xfrm>
          <a:off x="0" y="0"/>
          <a:ext cx="0" cy="0"/>
          <a:chOff x="0" y="0"/>
          <a:chExt cx="0" cy="0"/>
        </a:xfrm>
      </p:grpSpPr>
      <p:sp>
        <p:nvSpPr>
          <p:cNvPr id="11" name="object 11">
            <a:extLst>
              <a:ext uri="{FF2B5EF4-FFF2-40B4-BE49-F238E27FC236}">
                <a16:creationId xmlns:a16="http://schemas.microsoft.com/office/drawing/2014/main" id="{BDED8528-1E09-419A-95E2-8125589F8920}"/>
              </a:ext>
            </a:extLst>
          </p:cNvPr>
          <p:cNvSpPr/>
          <p:nvPr userDrawn="1"/>
        </p:nvSpPr>
        <p:spPr>
          <a:xfrm>
            <a:off x="0" y="0"/>
            <a:ext cx="12192000" cy="3308350"/>
          </a:xfrm>
          <a:custGeom>
            <a:avLst/>
            <a:gdLst/>
            <a:ahLst/>
            <a:cxnLst/>
            <a:rect l="l" t="t" r="r" b="b"/>
            <a:pathLst>
              <a:path w="10692130" h="3308350">
                <a:moveTo>
                  <a:pt x="10692003" y="3307816"/>
                </a:moveTo>
                <a:lnTo>
                  <a:pt x="0" y="3307816"/>
                </a:lnTo>
                <a:lnTo>
                  <a:pt x="0" y="0"/>
                </a:lnTo>
                <a:lnTo>
                  <a:pt x="10692003" y="0"/>
                </a:lnTo>
                <a:lnTo>
                  <a:pt x="10692003" y="3307816"/>
                </a:lnTo>
                <a:close/>
              </a:path>
            </a:pathLst>
          </a:custGeom>
          <a:solidFill>
            <a:schemeClr val="accent5"/>
          </a:solidFill>
        </p:spPr>
        <p:txBody>
          <a:bodyPr wrap="square" lIns="0" tIns="0" rIns="0" bIns="0" rtlCol="0"/>
          <a:lstStyle/>
          <a:p>
            <a:endParaRPr/>
          </a:p>
        </p:txBody>
      </p:sp>
      <p:sp>
        <p:nvSpPr>
          <p:cNvPr id="2" name="Titre 1">
            <a:extLst>
              <a:ext uri="{FF2B5EF4-FFF2-40B4-BE49-F238E27FC236}">
                <a16:creationId xmlns:a16="http://schemas.microsoft.com/office/drawing/2014/main" id="{AA9266F6-0110-4E7C-954E-DEF2B34EE788}"/>
              </a:ext>
            </a:extLst>
          </p:cNvPr>
          <p:cNvSpPr>
            <a:spLocks noGrp="1"/>
          </p:cNvSpPr>
          <p:nvPr>
            <p:ph type="ctrTitle" hasCustomPrompt="1"/>
          </p:nvPr>
        </p:nvSpPr>
        <p:spPr>
          <a:xfrm>
            <a:off x="670507" y="1746367"/>
            <a:ext cx="8937211" cy="1165225"/>
          </a:xfrm>
        </p:spPr>
        <p:txBody>
          <a:bodyPr anchor="t">
            <a:noAutofit/>
          </a:bodyPr>
          <a:lstStyle>
            <a:lvl1pPr algn="l">
              <a:lnSpc>
                <a:spcPct val="80000"/>
              </a:lnSpc>
              <a:defRPr sz="4500" b="1" cap="none" baseline="0">
                <a:solidFill>
                  <a:schemeClr val="tx2"/>
                </a:solidFill>
              </a:defRPr>
            </a:lvl1pPr>
          </a:lstStyle>
          <a:p>
            <a:r>
              <a:rPr lang="fr-FR" dirty="0"/>
              <a:t>Titre de la présentation sur 2 lignes maximum</a:t>
            </a:r>
          </a:p>
        </p:txBody>
      </p:sp>
      <p:sp>
        <p:nvSpPr>
          <p:cNvPr id="14" name="Espace réservé du texte 13">
            <a:extLst>
              <a:ext uri="{FF2B5EF4-FFF2-40B4-BE49-F238E27FC236}">
                <a16:creationId xmlns:a16="http://schemas.microsoft.com/office/drawing/2014/main" id="{BF6756D1-0EA1-4409-BE6E-CB6AE9200704}"/>
              </a:ext>
            </a:extLst>
          </p:cNvPr>
          <p:cNvSpPr>
            <a:spLocks noGrp="1"/>
          </p:cNvSpPr>
          <p:nvPr>
            <p:ph type="body" sz="quarter" idx="10" hasCustomPrompt="1"/>
          </p:nvPr>
        </p:nvSpPr>
        <p:spPr>
          <a:xfrm>
            <a:off x="9990138" y="3140868"/>
            <a:ext cx="2201862" cy="334963"/>
          </a:xfrm>
          <a:solidFill>
            <a:schemeClr val="accent1"/>
          </a:solidFill>
        </p:spPr>
        <p:txBody>
          <a:bodyPr anchor="ctr">
            <a:noAutofit/>
          </a:bodyPr>
          <a:lstStyle>
            <a:lvl1pPr>
              <a:defRPr sz="1200">
                <a:solidFill>
                  <a:schemeClr val="bg1"/>
                </a:solidFill>
              </a:defRPr>
            </a:lvl1pPr>
          </a:lstStyle>
          <a:p>
            <a:pPr lvl="0"/>
            <a:r>
              <a:rPr lang="fr-FR" dirty="0"/>
              <a:t>Mois année</a:t>
            </a:r>
          </a:p>
        </p:txBody>
      </p:sp>
      <p:sp>
        <p:nvSpPr>
          <p:cNvPr id="5" name="Espace réservé du texte 4">
            <a:extLst>
              <a:ext uri="{FF2B5EF4-FFF2-40B4-BE49-F238E27FC236}">
                <a16:creationId xmlns:a16="http://schemas.microsoft.com/office/drawing/2014/main" id="{F5A3297F-4106-4C85-B3A7-DEA01F79789B}"/>
              </a:ext>
            </a:extLst>
          </p:cNvPr>
          <p:cNvSpPr>
            <a:spLocks noGrp="1"/>
          </p:cNvSpPr>
          <p:nvPr>
            <p:ph type="body" sz="quarter" idx="11" hasCustomPrompt="1"/>
          </p:nvPr>
        </p:nvSpPr>
        <p:spPr>
          <a:xfrm>
            <a:off x="670507" y="545046"/>
            <a:ext cx="3161770" cy="1165225"/>
          </a:xfrm>
        </p:spPr>
        <p:txBody>
          <a:bodyPr>
            <a:noAutofit/>
          </a:bodyPr>
          <a:lstStyle>
            <a:lvl1pPr>
              <a:defRPr sz="9550" b="1">
                <a:solidFill>
                  <a:schemeClr val="bg1"/>
                </a:solidFill>
                <a:latin typeface="+mj-lt"/>
              </a:defRPr>
            </a:lvl1pPr>
          </a:lstStyle>
          <a:p>
            <a:pPr lvl="0"/>
            <a:r>
              <a:rPr lang="fr-FR" dirty="0"/>
              <a:t>01.</a:t>
            </a:r>
          </a:p>
        </p:txBody>
      </p:sp>
      <p:sp>
        <p:nvSpPr>
          <p:cNvPr id="6" name="Espace réservé de la date 5">
            <a:extLst>
              <a:ext uri="{FF2B5EF4-FFF2-40B4-BE49-F238E27FC236}">
                <a16:creationId xmlns:a16="http://schemas.microsoft.com/office/drawing/2014/main" id="{2C0ADA4B-E4C4-424E-BD23-BB018C9E7EC6}"/>
              </a:ext>
            </a:extLst>
          </p:cNvPr>
          <p:cNvSpPr>
            <a:spLocks noGrp="1"/>
          </p:cNvSpPr>
          <p:nvPr>
            <p:ph type="dt" sz="half" idx="12"/>
          </p:nvPr>
        </p:nvSpPr>
        <p:spPr/>
        <p:txBody>
          <a:bodyPr/>
          <a:lstStyle/>
          <a:p>
            <a:fld id="{E17A8E2B-6BA8-44CA-88D4-0675E20F2979}" type="datetime1">
              <a:rPr lang="fr-FR" smtClean="0"/>
              <a:t>03/07/2023</a:t>
            </a:fld>
            <a:endParaRPr lang="fr-FR" dirty="0"/>
          </a:p>
        </p:txBody>
      </p:sp>
      <p:sp>
        <p:nvSpPr>
          <p:cNvPr id="9" name="Espace réservé du pied de page 8">
            <a:extLst>
              <a:ext uri="{FF2B5EF4-FFF2-40B4-BE49-F238E27FC236}">
                <a16:creationId xmlns:a16="http://schemas.microsoft.com/office/drawing/2014/main" id="{613AA6E4-85C3-4AA4-9D99-E12238E038E4}"/>
              </a:ext>
            </a:extLst>
          </p:cNvPr>
          <p:cNvSpPr>
            <a:spLocks noGrp="1"/>
          </p:cNvSpPr>
          <p:nvPr>
            <p:ph type="ftr" sz="quarter" idx="13"/>
          </p:nvPr>
        </p:nvSpPr>
        <p:spPr/>
        <p:txBody>
          <a:bodyPr/>
          <a:lstStyle/>
          <a:p>
            <a:r>
              <a:rPr lang="fr-FR"/>
              <a:t>Présentation commercial</a:t>
            </a:r>
            <a:endParaRPr lang="fr-FR" dirty="0"/>
          </a:p>
        </p:txBody>
      </p:sp>
      <p:sp>
        <p:nvSpPr>
          <p:cNvPr id="10" name="Espace réservé du numéro de diapositive 9">
            <a:extLst>
              <a:ext uri="{FF2B5EF4-FFF2-40B4-BE49-F238E27FC236}">
                <a16:creationId xmlns:a16="http://schemas.microsoft.com/office/drawing/2014/main" id="{7352BB02-C85D-4843-A7B2-2071C7D32785}"/>
              </a:ext>
            </a:extLst>
          </p:cNvPr>
          <p:cNvSpPr>
            <a:spLocks noGrp="1"/>
          </p:cNvSpPr>
          <p:nvPr>
            <p:ph type="sldNum" sz="quarter" idx="14"/>
          </p:nvPr>
        </p:nvSpPr>
        <p:spPr/>
        <p:txBody>
          <a:bodyPr/>
          <a:lstStyle/>
          <a:p>
            <a:fld id="{DE63C02F-DD0E-412A-9B46-4F8A9D0BD804}" type="slidenum">
              <a:rPr lang="fr-FR" smtClean="0"/>
              <a:pPr/>
              <a:t>‹N°›</a:t>
            </a:fld>
            <a:endParaRPr lang="fr-FR"/>
          </a:p>
        </p:txBody>
      </p:sp>
      <p:sp>
        <p:nvSpPr>
          <p:cNvPr id="12" name="Espace réservé du texte 11">
            <a:extLst>
              <a:ext uri="{FF2B5EF4-FFF2-40B4-BE49-F238E27FC236}">
                <a16:creationId xmlns:a16="http://schemas.microsoft.com/office/drawing/2014/main" id="{DC610064-88D3-4696-9E36-43A02043CDF0}"/>
              </a:ext>
            </a:extLst>
          </p:cNvPr>
          <p:cNvSpPr>
            <a:spLocks noGrp="1"/>
          </p:cNvSpPr>
          <p:nvPr>
            <p:ph type="body" sz="quarter" idx="15"/>
          </p:nvPr>
        </p:nvSpPr>
        <p:spPr>
          <a:xfrm>
            <a:off x="389468" y="3853397"/>
            <a:ext cx="10999258" cy="2204504"/>
          </a:xfrm>
        </p:spPr>
        <p:txBody>
          <a:bodyPr/>
          <a:lstStyle>
            <a:lvl1pPr marL="285750" indent="-285750">
              <a:buClr>
                <a:schemeClr val="accent5"/>
              </a:buClr>
              <a:buSzPct val="100000"/>
              <a:buFont typeface="Wingdings" panose="05000000000000000000" pitchFamily="2" charset="2"/>
              <a:buChar char="n"/>
              <a:defRPr/>
            </a:lvl1pPr>
            <a:lvl2pPr marL="271463" indent="0">
              <a:defRPr/>
            </a:lvl2pPr>
            <a:lvl3pPr marL="271463" indent="0">
              <a:defRPr/>
            </a:lvl3pPr>
            <a:lvl4pPr marL="439738" indent="-84138">
              <a:defRPr/>
            </a:lvl4pPr>
            <a:lvl5pPr marL="541338" indent="-7620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01140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BCF3D-0146-472E-8D70-7B860B9239E1}"/>
              </a:ext>
            </a:extLst>
          </p:cNvPr>
          <p:cNvSpPr>
            <a:spLocks noGrp="1"/>
          </p:cNvSpPr>
          <p:nvPr>
            <p:ph type="title" hasCustomPrompt="1"/>
          </p:nvPr>
        </p:nvSpPr>
        <p:spPr>
          <a:xfrm>
            <a:off x="676805" y="1686206"/>
            <a:ext cx="10711919" cy="1165225"/>
          </a:xfrm>
        </p:spPr>
        <p:txBody>
          <a:bodyPr anchor="t">
            <a:noAutofit/>
          </a:bodyPr>
          <a:lstStyle>
            <a:lvl1pPr>
              <a:lnSpc>
                <a:spcPct val="80000"/>
              </a:lnSpc>
              <a:defRPr sz="4400" b="1"/>
            </a:lvl1pPr>
          </a:lstStyle>
          <a:p>
            <a:r>
              <a:rPr lang="fr-FR" dirty="0"/>
              <a:t>Titre sur 4 lignes </a:t>
            </a:r>
            <a:br>
              <a:rPr lang="fr-FR" dirty="0"/>
            </a:br>
            <a:r>
              <a:rPr lang="fr-FR" dirty="0"/>
              <a:t>maximum</a:t>
            </a:r>
          </a:p>
        </p:txBody>
      </p:sp>
      <p:sp>
        <p:nvSpPr>
          <p:cNvPr id="3" name="Espace réservé du contenu 2">
            <a:extLst>
              <a:ext uri="{FF2B5EF4-FFF2-40B4-BE49-F238E27FC236}">
                <a16:creationId xmlns:a16="http://schemas.microsoft.com/office/drawing/2014/main" id="{934F382E-A81A-4E72-9EC3-38D1B7C2BDF5}"/>
              </a:ext>
            </a:extLst>
          </p:cNvPr>
          <p:cNvSpPr>
            <a:spLocks noGrp="1"/>
          </p:cNvSpPr>
          <p:nvPr>
            <p:ph idx="1"/>
          </p:nvPr>
        </p:nvSpPr>
        <p:spPr>
          <a:xfrm>
            <a:off x="676806" y="4006569"/>
            <a:ext cx="10727794" cy="2051332"/>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ABA5D2-B133-4165-AE95-CAF4555D78CC}"/>
              </a:ext>
            </a:extLst>
          </p:cNvPr>
          <p:cNvSpPr>
            <a:spLocks noGrp="1"/>
          </p:cNvSpPr>
          <p:nvPr>
            <p:ph type="dt" sz="half" idx="10"/>
          </p:nvPr>
        </p:nvSpPr>
        <p:spPr/>
        <p:txBody>
          <a:bodyPr/>
          <a:lstStyle>
            <a:lvl1pPr>
              <a:defRPr>
                <a:solidFill>
                  <a:schemeClr val="tx1">
                    <a:lumMod val="50000"/>
                    <a:lumOff val="50000"/>
                  </a:schemeClr>
                </a:solidFill>
              </a:defRPr>
            </a:lvl1pPr>
          </a:lstStyle>
          <a:p>
            <a:fld id="{F984CB77-4AF8-44C3-AF86-64CCD2E138C9}" type="datetime1">
              <a:rPr lang="fr-FR" smtClean="0"/>
              <a:t>03/07/2023</a:t>
            </a:fld>
            <a:endParaRPr lang="fr-FR"/>
          </a:p>
        </p:txBody>
      </p:sp>
      <p:sp>
        <p:nvSpPr>
          <p:cNvPr id="5" name="Espace réservé du pied de page 4">
            <a:extLst>
              <a:ext uri="{FF2B5EF4-FFF2-40B4-BE49-F238E27FC236}">
                <a16:creationId xmlns:a16="http://schemas.microsoft.com/office/drawing/2014/main" id="{373C44B2-BD14-4FB8-9F3D-0116E41458B7}"/>
              </a:ext>
            </a:extLst>
          </p:cNvPr>
          <p:cNvSpPr>
            <a:spLocks noGrp="1"/>
          </p:cNvSpPr>
          <p:nvPr>
            <p:ph type="ftr" sz="quarter" idx="11"/>
          </p:nvPr>
        </p:nvSpPr>
        <p:spPr/>
        <p:txBody>
          <a:bodyPr/>
          <a:lstStyle>
            <a:lvl1pPr>
              <a:defRPr>
                <a:solidFill>
                  <a:schemeClr val="tx1">
                    <a:lumMod val="50000"/>
                    <a:lumOff val="50000"/>
                  </a:schemeClr>
                </a:solidFill>
              </a:defRPr>
            </a:lvl1pPr>
          </a:lstStyle>
          <a:p>
            <a:r>
              <a:rPr lang="fr-FR"/>
              <a:t>Présentation commercial</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texte 4">
            <a:extLst>
              <a:ext uri="{FF2B5EF4-FFF2-40B4-BE49-F238E27FC236}">
                <a16:creationId xmlns:a16="http://schemas.microsoft.com/office/drawing/2014/main" id="{2E43DA48-ECC4-4DAC-8A4D-964B598F13C8}"/>
              </a:ext>
            </a:extLst>
          </p:cNvPr>
          <p:cNvSpPr>
            <a:spLocks noGrp="1"/>
          </p:cNvSpPr>
          <p:nvPr>
            <p:ph type="body" sz="quarter" idx="13" hasCustomPrompt="1"/>
          </p:nvPr>
        </p:nvSpPr>
        <p:spPr>
          <a:xfrm>
            <a:off x="676806" y="497421"/>
            <a:ext cx="3251727" cy="1165225"/>
          </a:xfrm>
        </p:spPr>
        <p:txBody>
          <a:bodyPr>
            <a:noAutofit/>
          </a:bodyPr>
          <a:lstStyle>
            <a:lvl1pPr>
              <a:defRPr sz="9550" b="1">
                <a:solidFill>
                  <a:schemeClr val="accent5"/>
                </a:solidFill>
                <a:latin typeface="+mj-lt"/>
              </a:defRPr>
            </a:lvl1pPr>
          </a:lstStyle>
          <a:p>
            <a:pPr lvl="0"/>
            <a:r>
              <a:rPr lang="fr-FR" dirty="0"/>
              <a:t>A.</a:t>
            </a:r>
          </a:p>
        </p:txBody>
      </p:sp>
      <p:sp>
        <p:nvSpPr>
          <p:cNvPr id="8" name="Espace réservé du texte 13">
            <a:extLst>
              <a:ext uri="{FF2B5EF4-FFF2-40B4-BE49-F238E27FC236}">
                <a16:creationId xmlns:a16="http://schemas.microsoft.com/office/drawing/2014/main" id="{911A15AB-EBD6-4FB2-9D1B-7A3FD6CD387C}"/>
              </a:ext>
            </a:extLst>
          </p:cNvPr>
          <p:cNvSpPr>
            <a:spLocks noGrp="1"/>
          </p:cNvSpPr>
          <p:nvPr>
            <p:ph type="body" sz="quarter" idx="14" hasCustomPrompt="1"/>
          </p:nvPr>
        </p:nvSpPr>
        <p:spPr>
          <a:xfrm>
            <a:off x="0" y="3261518"/>
            <a:ext cx="1857375" cy="334963"/>
          </a:xfrm>
          <a:solidFill>
            <a:schemeClr val="accent1"/>
          </a:solidFill>
        </p:spPr>
        <p:txBody>
          <a:bodyPr anchor="ctr">
            <a:noAutofit/>
          </a:bodyPr>
          <a:lstStyle>
            <a:lvl1pPr algn="r">
              <a:defRPr sz="1200">
                <a:solidFill>
                  <a:schemeClr val="bg1"/>
                </a:solidFill>
              </a:defRPr>
            </a:lvl1pPr>
          </a:lstStyle>
          <a:p>
            <a:pPr lvl="0"/>
            <a:r>
              <a:rPr lang="fr-FR" dirty="0"/>
              <a:t>Texte</a:t>
            </a:r>
          </a:p>
        </p:txBody>
      </p:sp>
    </p:spTree>
    <p:extLst>
      <p:ext uri="{BB962C8B-B14F-4D97-AF65-F5344CB8AC3E}">
        <p14:creationId xmlns:p14="http://schemas.microsoft.com/office/powerpoint/2010/main" val="75130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5" name="Image 4" descr="VERT CANARD PORTRAIT28.jpg">
            <a:extLst>
              <a:ext uri="{FF2B5EF4-FFF2-40B4-BE49-F238E27FC236}">
                <a16:creationId xmlns:a16="http://schemas.microsoft.com/office/drawing/2014/main" id="{559683F6-50FD-4F7C-B01A-E10D805023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59" b="2596"/>
          <a:stretch/>
        </p:blipFill>
        <p:spPr>
          <a:xfrm>
            <a:off x="0" y="0"/>
            <a:ext cx="5074661" cy="6879928"/>
          </a:xfrm>
          <a:prstGeom prst="rect">
            <a:avLst/>
          </a:prstGeom>
        </p:spPr>
      </p:pic>
      <p:sp>
        <p:nvSpPr>
          <p:cNvPr id="7" name="Espace réservé du texte 6">
            <a:extLst>
              <a:ext uri="{FF2B5EF4-FFF2-40B4-BE49-F238E27FC236}">
                <a16:creationId xmlns:a16="http://schemas.microsoft.com/office/drawing/2014/main" id="{F3FD0A01-4CF7-4342-B5A4-D4CA145C9EC0}"/>
              </a:ext>
            </a:extLst>
          </p:cNvPr>
          <p:cNvSpPr>
            <a:spLocks noGrp="1"/>
          </p:cNvSpPr>
          <p:nvPr>
            <p:ph type="body" sz="quarter" idx="10" hasCustomPrompt="1"/>
          </p:nvPr>
        </p:nvSpPr>
        <p:spPr>
          <a:xfrm>
            <a:off x="5875868" y="765175"/>
            <a:ext cx="5512858" cy="5292725"/>
          </a:xfrm>
        </p:spPr>
        <p:txBody>
          <a:bodyPr anchor="ctr">
            <a:noAutofit/>
          </a:bodyPr>
          <a:lstStyle>
            <a:lvl1pPr marL="342900" indent="-342900">
              <a:buFont typeface="+mj-lt"/>
              <a:buAutoNum type="arabicPeriod"/>
              <a:defRPr b="1">
                <a:solidFill>
                  <a:schemeClr val="tx2"/>
                </a:solidFill>
              </a:defRPr>
            </a:lvl1pPr>
          </a:lstStyle>
          <a:p>
            <a:pPr lvl="0"/>
            <a:r>
              <a:rPr lang="fr-FR" dirty="0"/>
              <a:t>Titre chapitre</a:t>
            </a:r>
          </a:p>
        </p:txBody>
      </p:sp>
      <p:sp>
        <p:nvSpPr>
          <p:cNvPr id="8" name="Rectangle 7">
            <a:extLst>
              <a:ext uri="{FF2B5EF4-FFF2-40B4-BE49-F238E27FC236}">
                <a16:creationId xmlns:a16="http://schemas.microsoft.com/office/drawing/2014/main" id="{6B6D83D7-03F0-4CB0-9EA7-AA49AB7C7D83}"/>
              </a:ext>
            </a:extLst>
          </p:cNvPr>
          <p:cNvSpPr/>
          <p:nvPr userDrawn="1"/>
        </p:nvSpPr>
        <p:spPr>
          <a:xfrm>
            <a:off x="0" y="0"/>
            <a:ext cx="50746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0AC54E5-5913-4FB1-8EE9-163A0E775BFF}"/>
              </a:ext>
            </a:extLst>
          </p:cNvPr>
          <p:cNvSpPr txBox="1"/>
          <p:nvPr userDrawn="1"/>
        </p:nvSpPr>
        <p:spPr>
          <a:xfrm>
            <a:off x="766763" y="3129911"/>
            <a:ext cx="3537818" cy="620106"/>
          </a:xfrm>
          <a:prstGeom prst="rect">
            <a:avLst/>
          </a:prstGeom>
          <a:noFill/>
        </p:spPr>
        <p:txBody>
          <a:bodyPr wrap="square" rtlCol="0">
            <a:spAutoFit/>
          </a:bodyPr>
          <a:lstStyle/>
          <a:p>
            <a:pPr algn="ctr" defTabSz="914400" rtl="0" eaLnBrk="1" latinLnBrk="0" hangingPunct="1">
              <a:lnSpc>
                <a:spcPct val="70000"/>
              </a:lnSpc>
              <a:spcBef>
                <a:spcPct val="0"/>
              </a:spcBef>
              <a:buNone/>
            </a:pPr>
            <a:r>
              <a:rPr lang="fr-FR" sz="4800" kern="1200" dirty="0">
                <a:solidFill>
                  <a:schemeClr val="accent2"/>
                </a:solidFill>
                <a:latin typeface="+mj-lt"/>
                <a:ea typeface="+mj-ea"/>
                <a:cs typeface="+mj-cs"/>
              </a:rPr>
              <a:t>Sommaire</a:t>
            </a:r>
          </a:p>
        </p:txBody>
      </p:sp>
    </p:spTree>
    <p:extLst>
      <p:ext uri="{BB962C8B-B14F-4D97-AF65-F5344CB8AC3E}">
        <p14:creationId xmlns:p14="http://schemas.microsoft.com/office/powerpoint/2010/main" val="3229144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63115F-9ABC-4A14-98B3-E3EE048F49BB}"/>
              </a:ext>
            </a:extLst>
          </p:cNvPr>
          <p:cNvSpPr>
            <a:spLocks noGrp="1"/>
          </p:cNvSpPr>
          <p:nvPr>
            <p:ph type="dt" sz="half" idx="10"/>
          </p:nvPr>
        </p:nvSpPr>
        <p:spPr/>
        <p:txBody>
          <a:bodyPr/>
          <a:lstStyle/>
          <a:p>
            <a:fld id="{D6DB9192-6D14-4374-AB72-D8AD7E2ABB2C}" type="datetime1">
              <a:rPr lang="fr-FR" smtClean="0"/>
              <a:t>03/07/2023</a:t>
            </a:fld>
            <a:endParaRPr lang="fr-FR"/>
          </a:p>
        </p:txBody>
      </p:sp>
      <p:sp>
        <p:nvSpPr>
          <p:cNvPr id="3" name="Espace réservé du pied de page 2">
            <a:extLst>
              <a:ext uri="{FF2B5EF4-FFF2-40B4-BE49-F238E27FC236}">
                <a16:creationId xmlns:a16="http://schemas.microsoft.com/office/drawing/2014/main" id="{A089B356-3656-44EA-ABDF-1C44B30409B4}"/>
              </a:ext>
            </a:extLst>
          </p:cNvPr>
          <p:cNvSpPr>
            <a:spLocks noGrp="1"/>
          </p:cNvSpPr>
          <p:nvPr>
            <p:ph type="ftr" sz="quarter" idx="11"/>
          </p:nvPr>
        </p:nvSpPr>
        <p:spPr/>
        <p:txBody>
          <a:bodyPr/>
          <a:lstStyle/>
          <a:p>
            <a:r>
              <a:rPr lang="fr-FR"/>
              <a:t>Présentation commercial</a:t>
            </a:r>
          </a:p>
        </p:txBody>
      </p:sp>
      <p:sp>
        <p:nvSpPr>
          <p:cNvPr id="4" name="Espace réservé du numéro de diapositive 3">
            <a:extLst>
              <a:ext uri="{FF2B5EF4-FFF2-40B4-BE49-F238E27FC236}">
                <a16:creationId xmlns:a16="http://schemas.microsoft.com/office/drawing/2014/main" id="{9ABDD047-C70B-45D9-9B95-03D7CC3CA7F0}"/>
              </a:ext>
            </a:extLst>
          </p:cNvPr>
          <p:cNvSpPr>
            <a:spLocks noGrp="1"/>
          </p:cNvSpPr>
          <p:nvPr>
            <p:ph type="sldNum" sz="quarter" idx="12"/>
          </p:nvPr>
        </p:nvSpPr>
        <p:spPr/>
        <p:txBody>
          <a:bodyPr/>
          <a:lstStyle/>
          <a:p>
            <a:fld id="{DE63C02F-DD0E-412A-9B46-4F8A9D0BD804}" type="slidenum">
              <a:rPr lang="fr-FR" smtClean="0"/>
              <a:t>‹N°›</a:t>
            </a:fld>
            <a:endParaRPr lang="fr-FR"/>
          </a:p>
        </p:txBody>
      </p:sp>
    </p:spTree>
    <p:extLst>
      <p:ext uri="{BB962C8B-B14F-4D97-AF65-F5344CB8AC3E}">
        <p14:creationId xmlns:p14="http://schemas.microsoft.com/office/powerpoint/2010/main" val="10269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UVERTURE_IMAGE">
    <p:bg>
      <p:bgPr>
        <a:solidFill>
          <a:schemeClr val="tx2"/>
        </a:solidFill>
        <a:effectLst/>
      </p:bgPr>
    </p:bg>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B6E0B2F-A32D-4677-8625-4E105F10A28E}"/>
              </a:ext>
            </a:extLst>
          </p:cNvPr>
          <p:cNvSpPr>
            <a:spLocks noGrp="1"/>
          </p:cNvSpPr>
          <p:nvPr>
            <p:ph type="body" sz="quarter" idx="12" hasCustomPrompt="1"/>
          </p:nvPr>
        </p:nvSpPr>
        <p:spPr>
          <a:xfrm>
            <a:off x="767545" y="765175"/>
            <a:ext cx="10620707" cy="5292102"/>
          </a:xfrm>
        </p:spPr>
        <p:txBody>
          <a:bodyPr anchor="ctr">
            <a:noAutofit/>
          </a:bodyPr>
          <a:lstStyle>
            <a:lvl1pPr algn="ctr">
              <a:defRPr sz="2903">
                <a:solidFill>
                  <a:schemeClr val="bg1"/>
                </a:solidFill>
                <a:latin typeface="+mj-lt"/>
              </a:defRPr>
            </a:lvl1pPr>
            <a:lvl2pPr algn="ctr">
              <a:defRPr sz="1089" b="0" cap="all" baseline="0">
                <a:solidFill>
                  <a:schemeClr val="accent1"/>
                </a:solidFill>
              </a:defRPr>
            </a:lvl2pPr>
          </a:lstStyle>
          <a:p>
            <a:pPr lvl="0"/>
            <a:r>
              <a:rPr lang="fr-FR" dirty="0"/>
              <a:t>Titre de la partie</a:t>
            </a:r>
          </a:p>
          <a:p>
            <a:pPr lvl="1"/>
            <a:r>
              <a:rPr lang="fr-FR" dirty="0"/>
              <a:t>Sous-titre de la partie</a:t>
            </a:r>
          </a:p>
        </p:txBody>
      </p:sp>
      <p:pic>
        <p:nvPicPr>
          <p:cNvPr id="8" name="Image 7" descr="Plan de travail 1@4x.png">
            <a:extLst>
              <a:ext uri="{FF2B5EF4-FFF2-40B4-BE49-F238E27FC236}">
                <a16:creationId xmlns:a16="http://schemas.microsoft.com/office/drawing/2014/main" id="{7268DFAB-C7BB-4468-A262-E08C45868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6289" y="5936776"/>
            <a:ext cx="2219422" cy="627094"/>
          </a:xfrm>
          <a:prstGeom prst="rect">
            <a:avLst/>
          </a:prstGeom>
        </p:spPr>
      </p:pic>
    </p:spTree>
    <p:extLst>
      <p:ext uri="{BB962C8B-B14F-4D97-AF65-F5344CB8AC3E}">
        <p14:creationId xmlns:p14="http://schemas.microsoft.com/office/powerpoint/2010/main" val="72527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UVERTURE_VERTE">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81765D51-2EC8-4553-9290-C8256F7BB051}"/>
              </a:ext>
            </a:extLst>
          </p:cNvPr>
          <p:cNvSpPr/>
          <p:nvPr userDrawn="1"/>
        </p:nvSpPr>
        <p:spPr>
          <a:xfrm>
            <a:off x="0" y="0"/>
            <a:ext cx="12192000" cy="6858000"/>
          </a:xfrm>
          <a:custGeom>
            <a:avLst/>
            <a:gdLst/>
            <a:ahLst/>
            <a:cxnLst/>
            <a:rect l="l" t="t" r="r" b="b"/>
            <a:pathLst>
              <a:path w="10692130" h="4766945">
                <a:moveTo>
                  <a:pt x="0" y="4766360"/>
                </a:moveTo>
                <a:lnTo>
                  <a:pt x="10692003" y="4766360"/>
                </a:lnTo>
                <a:lnTo>
                  <a:pt x="10692003" y="0"/>
                </a:lnTo>
                <a:lnTo>
                  <a:pt x="0" y="0"/>
                </a:lnTo>
                <a:lnTo>
                  <a:pt x="0" y="4766360"/>
                </a:lnTo>
                <a:close/>
              </a:path>
            </a:pathLst>
          </a:custGeom>
          <a:solidFill>
            <a:srgbClr val="00414A"/>
          </a:solidFill>
        </p:spPr>
        <p:txBody>
          <a:bodyPr wrap="square" lIns="0" tIns="0" rIns="0" bIns="0" rtlCol="0"/>
          <a:lstStyle/>
          <a:p>
            <a:endParaRPr/>
          </a:p>
        </p:txBody>
      </p:sp>
      <p:pic>
        <p:nvPicPr>
          <p:cNvPr id="9" name="Image 8" descr="Plan de travail 1@4x.png">
            <a:extLst>
              <a:ext uri="{FF2B5EF4-FFF2-40B4-BE49-F238E27FC236}">
                <a16:creationId xmlns:a16="http://schemas.microsoft.com/office/drawing/2014/main" id="{F76E7E3C-7858-4601-AB99-81A1E384A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5542" y="5510642"/>
            <a:ext cx="2640915" cy="746186"/>
          </a:xfrm>
          <a:prstGeom prst="rect">
            <a:avLst/>
          </a:prstGeom>
        </p:spPr>
      </p:pic>
    </p:spTree>
    <p:extLst>
      <p:ext uri="{BB962C8B-B14F-4D97-AF65-F5344CB8AC3E}">
        <p14:creationId xmlns:p14="http://schemas.microsoft.com/office/powerpoint/2010/main" val="105159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ille de cré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21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_VERT CLAIRE">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81765D51-2EC8-4553-9290-C8256F7BB051}"/>
              </a:ext>
            </a:extLst>
          </p:cNvPr>
          <p:cNvSpPr/>
          <p:nvPr userDrawn="1"/>
        </p:nvSpPr>
        <p:spPr>
          <a:xfrm>
            <a:off x="0" y="0"/>
            <a:ext cx="12192000" cy="3946357"/>
          </a:xfrm>
          <a:custGeom>
            <a:avLst/>
            <a:gdLst/>
            <a:ahLst/>
            <a:cxnLst/>
            <a:rect l="l" t="t" r="r" b="b"/>
            <a:pathLst>
              <a:path w="10692130" h="4766945">
                <a:moveTo>
                  <a:pt x="0" y="4766360"/>
                </a:moveTo>
                <a:lnTo>
                  <a:pt x="10692003" y="4766360"/>
                </a:lnTo>
                <a:lnTo>
                  <a:pt x="10692003" y="0"/>
                </a:lnTo>
                <a:lnTo>
                  <a:pt x="0" y="0"/>
                </a:lnTo>
                <a:lnTo>
                  <a:pt x="0" y="4766360"/>
                </a:lnTo>
                <a:close/>
              </a:path>
            </a:pathLst>
          </a:custGeom>
          <a:solidFill>
            <a:schemeClr val="accent5"/>
          </a:solidFill>
        </p:spPr>
        <p:txBody>
          <a:bodyPr wrap="square" lIns="0" tIns="0" rIns="0" bIns="0" rtlCol="0"/>
          <a:lstStyle/>
          <a:p>
            <a:endParaRPr/>
          </a:p>
        </p:txBody>
      </p:sp>
      <p:sp>
        <p:nvSpPr>
          <p:cNvPr id="2" name="Titre 1">
            <a:extLst>
              <a:ext uri="{FF2B5EF4-FFF2-40B4-BE49-F238E27FC236}">
                <a16:creationId xmlns:a16="http://schemas.microsoft.com/office/drawing/2014/main" id="{AA9266F6-0110-4E7C-954E-DEF2B34EE788}"/>
              </a:ext>
            </a:extLst>
          </p:cNvPr>
          <p:cNvSpPr>
            <a:spLocks noGrp="1"/>
          </p:cNvSpPr>
          <p:nvPr>
            <p:ph type="ctrTitle" hasCustomPrompt="1"/>
          </p:nvPr>
        </p:nvSpPr>
        <p:spPr>
          <a:xfrm>
            <a:off x="670507" y="1874703"/>
            <a:ext cx="8174037" cy="1718729"/>
          </a:xfrm>
        </p:spPr>
        <p:txBody>
          <a:bodyPr anchor="t">
            <a:noAutofit/>
          </a:bodyPr>
          <a:lstStyle>
            <a:lvl1pPr algn="l">
              <a:lnSpc>
                <a:spcPct val="80000"/>
              </a:lnSpc>
              <a:defRPr sz="4500" b="1" cap="none" baseline="0">
                <a:solidFill>
                  <a:schemeClr val="tx2"/>
                </a:solidFill>
              </a:defRPr>
            </a:lvl1pPr>
          </a:lstStyle>
          <a:p>
            <a:r>
              <a:rPr lang="fr-FR" dirty="0"/>
              <a:t>Titre de la présentation sur 2 à 3 lignes maximum</a:t>
            </a:r>
          </a:p>
        </p:txBody>
      </p:sp>
      <p:sp>
        <p:nvSpPr>
          <p:cNvPr id="14" name="Espace réservé du texte 13">
            <a:extLst>
              <a:ext uri="{FF2B5EF4-FFF2-40B4-BE49-F238E27FC236}">
                <a16:creationId xmlns:a16="http://schemas.microsoft.com/office/drawing/2014/main" id="{BF6756D1-0EA1-4409-BE6E-CB6AE9200704}"/>
              </a:ext>
            </a:extLst>
          </p:cNvPr>
          <p:cNvSpPr>
            <a:spLocks noGrp="1"/>
          </p:cNvSpPr>
          <p:nvPr>
            <p:ph type="body" sz="quarter" idx="10" hasCustomPrompt="1"/>
          </p:nvPr>
        </p:nvSpPr>
        <p:spPr>
          <a:xfrm>
            <a:off x="9990138" y="3784916"/>
            <a:ext cx="2201862" cy="334963"/>
          </a:xfrm>
          <a:solidFill>
            <a:schemeClr val="accent1"/>
          </a:solidFill>
        </p:spPr>
        <p:txBody>
          <a:bodyPr anchor="ctr">
            <a:noAutofit/>
          </a:bodyPr>
          <a:lstStyle>
            <a:lvl1pPr>
              <a:defRPr sz="1200">
                <a:solidFill>
                  <a:schemeClr val="bg1"/>
                </a:solidFill>
              </a:defRPr>
            </a:lvl1pPr>
          </a:lstStyle>
          <a:p>
            <a:pPr lvl="0"/>
            <a:r>
              <a:rPr lang="fr-FR" dirty="0"/>
              <a:t>Mois année</a:t>
            </a:r>
          </a:p>
        </p:txBody>
      </p:sp>
      <p:sp>
        <p:nvSpPr>
          <p:cNvPr id="5" name="Espace réservé du texte 4">
            <a:extLst>
              <a:ext uri="{FF2B5EF4-FFF2-40B4-BE49-F238E27FC236}">
                <a16:creationId xmlns:a16="http://schemas.microsoft.com/office/drawing/2014/main" id="{F5A3297F-4106-4C85-B3A7-DEA01F79789B}"/>
              </a:ext>
            </a:extLst>
          </p:cNvPr>
          <p:cNvSpPr>
            <a:spLocks noGrp="1"/>
          </p:cNvSpPr>
          <p:nvPr>
            <p:ph type="body" sz="quarter" idx="11" hasCustomPrompt="1"/>
          </p:nvPr>
        </p:nvSpPr>
        <p:spPr>
          <a:xfrm>
            <a:off x="670507" y="545046"/>
            <a:ext cx="3161770" cy="1165225"/>
          </a:xfrm>
        </p:spPr>
        <p:txBody>
          <a:bodyPr>
            <a:noAutofit/>
          </a:bodyPr>
          <a:lstStyle>
            <a:lvl1pPr>
              <a:defRPr sz="9550" b="1">
                <a:solidFill>
                  <a:schemeClr val="bg1"/>
                </a:solidFill>
                <a:latin typeface="+mj-lt"/>
              </a:defRPr>
            </a:lvl1pPr>
          </a:lstStyle>
          <a:p>
            <a:pPr lvl="0"/>
            <a:r>
              <a:rPr lang="fr-FR" dirty="0"/>
              <a:t>01.</a:t>
            </a:r>
          </a:p>
        </p:txBody>
      </p:sp>
      <p:sp>
        <p:nvSpPr>
          <p:cNvPr id="6" name="Espace réservé de la date 5">
            <a:extLst>
              <a:ext uri="{FF2B5EF4-FFF2-40B4-BE49-F238E27FC236}">
                <a16:creationId xmlns:a16="http://schemas.microsoft.com/office/drawing/2014/main" id="{2C0ADA4B-E4C4-424E-BD23-BB018C9E7EC6}"/>
              </a:ext>
            </a:extLst>
          </p:cNvPr>
          <p:cNvSpPr>
            <a:spLocks noGrp="1"/>
          </p:cNvSpPr>
          <p:nvPr>
            <p:ph type="dt" sz="half" idx="12"/>
          </p:nvPr>
        </p:nvSpPr>
        <p:spPr/>
        <p:txBody>
          <a:bodyPr/>
          <a:lstStyle/>
          <a:p>
            <a:fld id="{8AF006B7-61D3-43E2-AC1F-DE1011C3C729}" type="datetime1">
              <a:rPr lang="fr-FR" smtClean="0"/>
              <a:t>03/07/2023</a:t>
            </a:fld>
            <a:endParaRPr lang="fr-FR" dirty="0"/>
          </a:p>
        </p:txBody>
      </p:sp>
      <p:sp>
        <p:nvSpPr>
          <p:cNvPr id="9" name="Espace réservé du pied de page 8">
            <a:extLst>
              <a:ext uri="{FF2B5EF4-FFF2-40B4-BE49-F238E27FC236}">
                <a16:creationId xmlns:a16="http://schemas.microsoft.com/office/drawing/2014/main" id="{613AA6E4-85C3-4AA4-9D99-E12238E038E4}"/>
              </a:ext>
            </a:extLst>
          </p:cNvPr>
          <p:cNvSpPr>
            <a:spLocks noGrp="1"/>
          </p:cNvSpPr>
          <p:nvPr>
            <p:ph type="ftr" sz="quarter" idx="13"/>
          </p:nvPr>
        </p:nvSpPr>
        <p:spPr/>
        <p:txBody>
          <a:bodyPr/>
          <a:lstStyle/>
          <a:p>
            <a:r>
              <a:rPr lang="fr-FR"/>
              <a:t>Présentation commercial</a:t>
            </a:r>
            <a:endParaRPr lang="fr-FR" dirty="0"/>
          </a:p>
        </p:txBody>
      </p:sp>
      <p:sp>
        <p:nvSpPr>
          <p:cNvPr id="10" name="Espace réservé du numéro de diapositive 9">
            <a:extLst>
              <a:ext uri="{FF2B5EF4-FFF2-40B4-BE49-F238E27FC236}">
                <a16:creationId xmlns:a16="http://schemas.microsoft.com/office/drawing/2014/main" id="{7352BB02-C85D-4843-A7B2-2071C7D32785}"/>
              </a:ext>
            </a:extLst>
          </p:cNvPr>
          <p:cNvSpPr>
            <a:spLocks noGrp="1"/>
          </p:cNvSpPr>
          <p:nvPr>
            <p:ph type="sldNum" sz="quarter" idx="14"/>
          </p:nvPr>
        </p:nvSpPr>
        <p:spPr/>
        <p:txBody>
          <a:bodyPr/>
          <a:lstStyle/>
          <a:p>
            <a:fld id="{DE63C02F-DD0E-412A-9B46-4F8A9D0BD804}" type="slidenum">
              <a:rPr lang="fr-FR" smtClean="0"/>
              <a:pPr/>
              <a:t>‹N°›</a:t>
            </a:fld>
            <a:endParaRPr lang="fr-FR"/>
          </a:p>
        </p:txBody>
      </p:sp>
      <p:sp>
        <p:nvSpPr>
          <p:cNvPr id="12" name="Espace réservé du texte 11">
            <a:extLst>
              <a:ext uri="{FF2B5EF4-FFF2-40B4-BE49-F238E27FC236}">
                <a16:creationId xmlns:a16="http://schemas.microsoft.com/office/drawing/2014/main" id="{DC610064-88D3-4696-9E36-43A02043CDF0}"/>
              </a:ext>
            </a:extLst>
          </p:cNvPr>
          <p:cNvSpPr>
            <a:spLocks noGrp="1"/>
          </p:cNvSpPr>
          <p:nvPr>
            <p:ph type="body" sz="quarter" idx="15"/>
          </p:nvPr>
        </p:nvSpPr>
        <p:spPr>
          <a:xfrm>
            <a:off x="389468" y="4418329"/>
            <a:ext cx="10999258" cy="1639571"/>
          </a:xfrm>
        </p:spPr>
        <p:txBody>
          <a:bodyPr/>
          <a:lstStyle>
            <a:lvl1pPr marL="285750" indent="-285750">
              <a:buClr>
                <a:schemeClr val="accent5"/>
              </a:buClr>
              <a:buSzPct val="100000"/>
              <a:buFont typeface="Wingdings" panose="05000000000000000000" pitchFamily="2" charset="2"/>
              <a:buChar char="n"/>
              <a:defRPr/>
            </a:lvl1pPr>
            <a:lvl2pPr marL="271463" indent="0">
              <a:defRPr/>
            </a:lvl2pPr>
            <a:lvl3pPr marL="271463" indent="0">
              <a:defRPr/>
            </a:lvl3pPr>
            <a:lvl4pPr marL="439738" indent="-84138">
              <a:defRPr/>
            </a:lvl4pPr>
            <a:lvl5pPr marL="541338" indent="-7620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3765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BCF3D-0146-472E-8D70-7B860B9239E1}"/>
              </a:ext>
            </a:extLst>
          </p:cNvPr>
          <p:cNvSpPr>
            <a:spLocks noGrp="1"/>
          </p:cNvSpPr>
          <p:nvPr>
            <p:ph type="title" hasCustomPrompt="1"/>
          </p:nvPr>
        </p:nvSpPr>
        <p:spPr>
          <a:xfrm>
            <a:off x="676806" y="1910794"/>
            <a:ext cx="7857594" cy="1869544"/>
          </a:xfrm>
        </p:spPr>
        <p:txBody>
          <a:bodyPr anchor="t">
            <a:noAutofit/>
          </a:bodyPr>
          <a:lstStyle>
            <a:lvl1pPr>
              <a:lnSpc>
                <a:spcPct val="80000"/>
              </a:lnSpc>
              <a:defRPr sz="4400" b="1"/>
            </a:lvl1pPr>
          </a:lstStyle>
          <a:p>
            <a:r>
              <a:rPr lang="fr-FR" dirty="0"/>
              <a:t>Titre sur 3 lignes maximum</a:t>
            </a:r>
          </a:p>
        </p:txBody>
      </p:sp>
      <p:sp>
        <p:nvSpPr>
          <p:cNvPr id="3" name="Espace réservé du contenu 2">
            <a:extLst>
              <a:ext uri="{FF2B5EF4-FFF2-40B4-BE49-F238E27FC236}">
                <a16:creationId xmlns:a16="http://schemas.microsoft.com/office/drawing/2014/main" id="{934F382E-A81A-4E72-9EC3-38D1B7C2BDF5}"/>
              </a:ext>
            </a:extLst>
          </p:cNvPr>
          <p:cNvSpPr>
            <a:spLocks noGrp="1"/>
          </p:cNvSpPr>
          <p:nvPr>
            <p:ph idx="1"/>
          </p:nvPr>
        </p:nvSpPr>
        <p:spPr>
          <a:xfrm>
            <a:off x="676806" y="4436533"/>
            <a:ext cx="10727794" cy="162136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ABA5D2-B133-4165-AE95-CAF4555D78CC}"/>
              </a:ext>
            </a:extLst>
          </p:cNvPr>
          <p:cNvSpPr>
            <a:spLocks noGrp="1"/>
          </p:cNvSpPr>
          <p:nvPr>
            <p:ph type="dt" sz="half" idx="10"/>
          </p:nvPr>
        </p:nvSpPr>
        <p:spPr/>
        <p:txBody>
          <a:bodyPr/>
          <a:lstStyle>
            <a:lvl1pPr>
              <a:defRPr>
                <a:solidFill>
                  <a:schemeClr val="tx1">
                    <a:lumMod val="50000"/>
                    <a:lumOff val="50000"/>
                  </a:schemeClr>
                </a:solidFill>
              </a:defRPr>
            </a:lvl1pPr>
          </a:lstStyle>
          <a:p>
            <a:fld id="{50EB0E6D-1FA1-4CB2-A878-4128D6C4C3FD}" type="datetime1">
              <a:rPr lang="fr-FR" smtClean="0"/>
              <a:t>03/07/2023</a:t>
            </a:fld>
            <a:endParaRPr lang="fr-FR"/>
          </a:p>
        </p:txBody>
      </p:sp>
      <p:sp>
        <p:nvSpPr>
          <p:cNvPr id="5" name="Espace réservé du pied de page 4">
            <a:extLst>
              <a:ext uri="{FF2B5EF4-FFF2-40B4-BE49-F238E27FC236}">
                <a16:creationId xmlns:a16="http://schemas.microsoft.com/office/drawing/2014/main" id="{373C44B2-BD14-4FB8-9F3D-0116E41458B7}"/>
              </a:ext>
            </a:extLst>
          </p:cNvPr>
          <p:cNvSpPr>
            <a:spLocks noGrp="1"/>
          </p:cNvSpPr>
          <p:nvPr>
            <p:ph type="ftr" sz="quarter" idx="11"/>
          </p:nvPr>
        </p:nvSpPr>
        <p:spPr/>
        <p:txBody>
          <a:bodyPr/>
          <a:lstStyle>
            <a:lvl1pPr>
              <a:defRPr>
                <a:solidFill>
                  <a:schemeClr val="tx1">
                    <a:lumMod val="50000"/>
                    <a:lumOff val="50000"/>
                  </a:schemeClr>
                </a:solidFill>
              </a:defRPr>
            </a:lvl1pPr>
          </a:lstStyle>
          <a:p>
            <a:r>
              <a:rPr lang="fr-FR"/>
              <a:t>Présentation commercial</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Espace réservé du texte 4">
            <a:extLst>
              <a:ext uri="{FF2B5EF4-FFF2-40B4-BE49-F238E27FC236}">
                <a16:creationId xmlns:a16="http://schemas.microsoft.com/office/drawing/2014/main" id="{2E43DA48-ECC4-4DAC-8A4D-964B598F13C8}"/>
              </a:ext>
            </a:extLst>
          </p:cNvPr>
          <p:cNvSpPr>
            <a:spLocks noGrp="1"/>
          </p:cNvSpPr>
          <p:nvPr>
            <p:ph type="body" sz="quarter" idx="13" hasCustomPrompt="1"/>
          </p:nvPr>
        </p:nvSpPr>
        <p:spPr>
          <a:xfrm>
            <a:off x="676806" y="497421"/>
            <a:ext cx="3251727" cy="1165225"/>
          </a:xfrm>
        </p:spPr>
        <p:txBody>
          <a:bodyPr>
            <a:noAutofit/>
          </a:bodyPr>
          <a:lstStyle>
            <a:lvl1pPr>
              <a:defRPr sz="9550" b="1">
                <a:solidFill>
                  <a:schemeClr val="accent5"/>
                </a:solidFill>
                <a:latin typeface="+mj-lt"/>
              </a:defRPr>
            </a:lvl1pPr>
          </a:lstStyle>
          <a:p>
            <a:pPr lvl="0"/>
            <a:r>
              <a:rPr lang="fr-FR" dirty="0"/>
              <a:t>A.</a:t>
            </a:r>
          </a:p>
        </p:txBody>
      </p:sp>
      <p:sp>
        <p:nvSpPr>
          <p:cNvPr id="8" name="Espace réservé du texte 13">
            <a:extLst>
              <a:ext uri="{FF2B5EF4-FFF2-40B4-BE49-F238E27FC236}">
                <a16:creationId xmlns:a16="http://schemas.microsoft.com/office/drawing/2014/main" id="{911A15AB-EBD6-4FB2-9D1B-7A3FD6CD387C}"/>
              </a:ext>
            </a:extLst>
          </p:cNvPr>
          <p:cNvSpPr>
            <a:spLocks noGrp="1"/>
          </p:cNvSpPr>
          <p:nvPr>
            <p:ph type="body" sz="quarter" idx="14" hasCustomPrompt="1"/>
          </p:nvPr>
        </p:nvSpPr>
        <p:spPr>
          <a:xfrm>
            <a:off x="0" y="3840692"/>
            <a:ext cx="1857375" cy="334963"/>
          </a:xfrm>
          <a:solidFill>
            <a:schemeClr val="accent1"/>
          </a:solidFill>
        </p:spPr>
        <p:txBody>
          <a:bodyPr anchor="ctr">
            <a:noAutofit/>
          </a:bodyPr>
          <a:lstStyle>
            <a:lvl1pPr algn="r">
              <a:defRPr sz="1200">
                <a:solidFill>
                  <a:schemeClr val="bg1"/>
                </a:solidFill>
              </a:defRPr>
            </a:lvl1pPr>
          </a:lstStyle>
          <a:p>
            <a:pPr lvl="0"/>
            <a:r>
              <a:rPr lang="fr-FR" dirty="0"/>
              <a:t>Texte</a:t>
            </a:r>
          </a:p>
        </p:txBody>
      </p:sp>
      <p:sp>
        <p:nvSpPr>
          <p:cNvPr id="11" name="Espace réservé du texte 10">
            <a:extLst>
              <a:ext uri="{FF2B5EF4-FFF2-40B4-BE49-F238E27FC236}">
                <a16:creationId xmlns:a16="http://schemas.microsoft.com/office/drawing/2014/main" id="{75C0FA07-FAC2-4A65-9646-CD5E00AE6CE2}"/>
              </a:ext>
            </a:extLst>
          </p:cNvPr>
          <p:cNvSpPr>
            <a:spLocks noGrp="1"/>
          </p:cNvSpPr>
          <p:nvPr>
            <p:ph type="body" sz="quarter" idx="16" hasCustomPrompt="1"/>
          </p:nvPr>
        </p:nvSpPr>
        <p:spPr>
          <a:xfrm>
            <a:off x="9024938" y="3840692"/>
            <a:ext cx="3167062" cy="334963"/>
          </a:xfrm>
        </p:spPr>
        <p:txBody>
          <a:bodyPr anchor="ctr">
            <a:noAutofit/>
          </a:bodyPr>
          <a:lstStyle>
            <a:lvl1pPr algn="ctr">
              <a:defRPr sz="1600">
                <a:solidFill>
                  <a:schemeClr val="tx2"/>
                </a:solidFill>
              </a:defRPr>
            </a:lvl1pPr>
          </a:lstStyle>
          <a:p>
            <a:pPr lvl="0"/>
            <a:r>
              <a:rPr lang="fr-FR" dirty="0"/>
              <a:t>Mot clés</a:t>
            </a:r>
          </a:p>
        </p:txBody>
      </p:sp>
      <p:sp>
        <p:nvSpPr>
          <p:cNvPr id="13" name="Espace réservé pour une image  13">
            <a:extLst>
              <a:ext uri="{FF2B5EF4-FFF2-40B4-BE49-F238E27FC236}">
                <a16:creationId xmlns:a16="http://schemas.microsoft.com/office/drawing/2014/main" id="{32F6E501-03DF-40A7-82C2-12A72812B9F4}"/>
              </a:ext>
            </a:extLst>
          </p:cNvPr>
          <p:cNvSpPr>
            <a:spLocks noGrp="1"/>
          </p:cNvSpPr>
          <p:nvPr>
            <p:ph type="pic" sz="quarter" idx="15" hasCustomPrompt="1"/>
          </p:nvPr>
        </p:nvSpPr>
        <p:spPr>
          <a:xfrm>
            <a:off x="9024938" y="379414"/>
            <a:ext cx="3121200" cy="3200400"/>
          </a:xfrm>
        </p:spPr>
        <p:txBody>
          <a:bodyPr/>
          <a:lstStyle>
            <a:lvl1pPr algn="ctr">
              <a:defRPr cap="none" baseline="0"/>
            </a:lvl1pPr>
          </a:lstStyle>
          <a:p>
            <a:r>
              <a:rPr lang="fr-FR" dirty="0"/>
              <a:t>Insérer une image ici</a:t>
            </a:r>
          </a:p>
        </p:txBody>
      </p:sp>
    </p:spTree>
    <p:extLst>
      <p:ext uri="{BB962C8B-B14F-4D97-AF65-F5344CB8AC3E}">
        <p14:creationId xmlns:p14="http://schemas.microsoft.com/office/powerpoint/2010/main" val="339840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4F382E-A81A-4E72-9EC3-38D1B7C2BDF5}"/>
              </a:ext>
            </a:extLst>
          </p:cNvPr>
          <p:cNvSpPr>
            <a:spLocks noGrp="1"/>
          </p:cNvSpPr>
          <p:nvPr>
            <p:ph idx="1"/>
          </p:nvPr>
        </p:nvSpPr>
        <p:spPr>
          <a:xfrm>
            <a:off x="677334" y="1849689"/>
            <a:ext cx="10711392" cy="420821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ABA5D2-B133-4165-AE95-CAF4555D78CC}"/>
              </a:ext>
            </a:extLst>
          </p:cNvPr>
          <p:cNvSpPr>
            <a:spLocks noGrp="1"/>
          </p:cNvSpPr>
          <p:nvPr>
            <p:ph type="dt" sz="half" idx="10"/>
          </p:nvPr>
        </p:nvSpPr>
        <p:spPr/>
        <p:txBody>
          <a:bodyPr/>
          <a:lstStyle>
            <a:lvl1pPr>
              <a:defRPr>
                <a:solidFill>
                  <a:schemeClr val="tx1">
                    <a:lumMod val="50000"/>
                    <a:lumOff val="50000"/>
                  </a:schemeClr>
                </a:solidFill>
              </a:defRPr>
            </a:lvl1pPr>
          </a:lstStyle>
          <a:p>
            <a:fld id="{C77EC9B2-51E9-49A6-8F12-4A08F5180766}" type="datetime1">
              <a:rPr lang="fr-FR" smtClean="0"/>
              <a:t>03/07/2023</a:t>
            </a:fld>
            <a:endParaRPr lang="fr-FR"/>
          </a:p>
        </p:txBody>
      </p:sp>
      <p:sp>
        <p:nvSpPr>
          <p:cNvPr id="5" name="Espace réservé du pied de page 4">
            <a:extLst>
              <a:ext uri="{FF2B5EF4-FFF2-40B4-BE49-F238E27FC236}">
                <a16:creationId xmlns:a16="http://schemas.microsoft.com/office/drawing/2014/main" id="{373C44B2-BD14-4FB8-9F3D-0116E41458B7}"/>
              </a:ext>
            </a:extLst>
          </p:cNvPr>
          <p:cNvSpPr>
            <a:spLocks noGrp="1"/>
          </p:cNvSpPr>
          <p:nvPr>
            <p:ph type="ftr" sz="quarter" idx="11"/>
          </p:nvPr>
        </p:nvSpPr>
        <p:spPr/>
        <p:txBody>
          <a:bodyPr/>
          <a:lstStyle>
            <a:lvl1pPr>
              <a:defRPr>
                <a:solidFill>
                  <a:schemeClr val="tx1">
                    <a:lumMod val="50000"/>
                    <a:lumOff val="50000"/>
                  </a:schemeClr>
                </a:solidFill>
              </a:defRPr>
            </a:lvl1pPr>
          </a:lstStyle>
          <a:p>
            <a:r>
              <a:rPr lang="fr-FR"/>
              <a:t>Présentation commercial</a:t>
            </a:r>
          </a:p>
        </p:txBody>
      </p:sp>
      <p:sp>
        <p:nvSpPr>
          <p:cNvPr id="6" name="Espace réservé du numéro de diapositive 5">
            <a:extLst>
              <a:ext uri="{FF2B5EF4-FFF2-40B4-BE49-F238E27FC236}">
                <a16:creationId xmlns:a16="http://schemas.microsoft.com/office/drawing/2014/main" id="{06F10AAE-2AE6-43F3-994E-2E8FEEBA4B12}"/>
              </a:ext>
            </a:extLst>
          </p:cNvPr>
          <p:cNvSpPr>
            <a:spLocks noGrp="1"/>
          </p:cNvSpPr>
          <p:nvPr>
            <p:ph type="sldNum" sz="quarter" idx="12"/>
          </p:nvPr>
        </p:nvSpPr>
        <p:spPr/>
        <p:txBody>
          <a:bodyPr/>
          <a:lstStyle>
            <a:lvl1pPr>
              <a:defRPr sz="1600"/>
            </a:lvl1pPr>
          </a:lstStyle>
          <a:p>
            <a:fld id="{DE63C02F-DD0E-412A-9B46-4F8A9D0BD804}" type="slidenum">
              <a:rPr lang="fr-FR" smtClean="0"/>
              <a:pPr/>
              <a:t>‹N°›</a:t>
            </a:fld>
            <a:endParaRPr lang="fr-FR" dirty="0"/>
          </a:p>
        </p:txBody>
      </p:sp>
      <p:sp>
        <p:nvSpPr>
          <p:cNvPr id="7" name="Titre 6">
            <a:extLst>
              <a:ext uri="{FF2B5EF4-FFF2-40B4-BE49-F238E27FC236}">
                <a16:creationId xmlns:a16="http://schemas.microsoft.com/office/drawing/2014/main" id="{2112B9DD-D599-4C4C-94B8-77EB05FF13EA}"/>
              </a:ext>
            </a:extLst>
          </p:cNvPr>
          <p:cNvSpPr>
            <a:spLocks noGrp="1"/>
          </p:cNvSpPr>
          <p:nvPr>
            <p:ph type="title"/>
          </p:nvPr>
        </p:nvSpPr>
        <p:spPr/>
        <p:txBody>
          <a:bodyPr>
            <a:noAutofit/>
          </a:bodyPr>
          <a:lstStyle>
            <a:lvl1pPr>
              <a:defRPr sz="4400"/>
            </a:lvl1pPr>
          </a:lstStyle>
          <a:p>
            <a:r>
              <a:rPr lang="fr-FR" dirty="0"/>
              <a:t>Modifiez le style du titre</a:t>
            </a:r>
          </a:p>
        </p:txBody>
      </p:sp>
    </p:spTree>
    <p:extLst>
      <p:ext uri="{BB962C8B-B14F-4D97-AF65-F5344CB8AC3E}">
        <p14:creationId xmlns:p14="http://schemas.microsoft.com/office/powerpoint/2010/main" val="21420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C596B1-A852-4516-99ED-FBD243D0BDE5}"/>
              </a:ext>
            </a:extLst>
          </p:cNvPr>
          <p:cNvSpPr>
            <a:spLocks noGrp="1"/>
          </p:cNvSpPr>
          <p:nvPr>
            <p:ph type="title"/>
          </p:nvPr>
        </p:nvSpPr>
        <p:spPr>
          <a:xfrm>
            <a:off x="685800" y="765175"/>
            <a:ext cx="10718800" cy="106045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298EA23-8F15-42F0-A149-8656067B718B}"/>
              </a:ext>
            </a:extLst>
          </p:cNvPr>
          <p:cNvSpPr>
            <a:spLocks noGrp="1"/>
          </p:cNvSpPr>
          <p:nvPr>
            <p:ph type="body" idx="1"/>
          </p:nvPr>
        </p:nvSpPr>
        <p:spPr>
          <a:xfrm>
            <a:off x="685800" y="1940943"/>
            <a:ext cx="10718800" cy="423602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C870BE5-0BB9-4C71-B8C2-47100C647C00}"/>
              </a:ext>
            </a:extLst>
          </p:cNvPr>
          <p:cNvSpPr>
            <a:spLocks noGrp="1"/>
          </p:cNvSpPr>
          <p:nvPr>
            <p:ph type="dt" sz="half" idx="2"/>
          </p:nvPr>
        </p:nvSpPr>
        <p:spPr>
          <a:xfrm>
            <a:off x="685800" y="6356350"/>
            <a:ext cx="1175084"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CC19830-91EE-4982-BB7C-4A0A438F09CC}"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8E32736F-1266-4E0F-84E9-AD2DF4E4B2DA}"/>
              </a:ext>
            </a:extLst>
          </p:cNvPr>
          <p:cNvSpPr>
            <a:spLocks noGrp="1"/>
          </p:cNvSpPr>
          <p:nvPr>
            <p:ph type="ftr" sz="quarter" idx="3"/>
          </p:nvPr>
        </p:nvSpPr>
        <p:spPr>
          <a:xfrm>
            <a:off x="1993232" y="6356350"/>
            <a:ext cx="7640060" cy="365125"/>
          </a:xfrm>
          <a:prstGeom prst="rect">
            <a:avLst/>
          </a:prstGeom>
        </p:spPr>
        <p:txBody>
          <a:bodyPr vert="horz" lIns="91440" tIns="45720" rIns="91440" bIns="45720" rtlCol="0" anchor="ctr"/>
          <a:lstStyle>
            <a:lvl1pPr algn="l">
              <a:defRPr sz="1000" cap="all" baseline="0">
                <a:solidFill>
                  <a:schemeClr val="tx1">
                    <a:lumMod val="50000"/>
                    <a:lumOff val="50000"/>
                  </a:schemeClr>
                </a:solidFill>
              </a:defRPr>
            </a:lvl1pPr>
          </a:lstStyle>
          <a:p>
            <a:r>
              <a:rPr lang="fr-FR"/>
              <a:t>Présentation commercial</a:t>
            </a:r>
            <a:endParaRPr lang="fr-FR" dirty="0"/>
          </a:p>
        </p:txBody>
      </p:sp>
      <p:sp>
        <p:nvSpPr>
          <p:cNvPr id="6" name="Espace réservé du numéro de diapositive 5">
            <a:extLst>
              <a:ext uri="{FF2B5EF4-FFF2-40B4-BE49-F238E27FC236}">
                <a16:creationId xmlns:a16="http://schemas.microsoft.com/office/drawing/2014/main" id="{63C6033F-BA54-4F9B-9046-E0C57474A4B5}"/>
              </a:ext>
            </a:extLst>
          </p:cNvPr>
          <p:cNvSpPr>
            <a:spLocks noGrp="1"/>
          </p:cNvSpPr>
          <p:nvPr>
            <p:ph type="sldNum" sz="quarter" idx="4"/>
          </p:nvPr>
        </p:nvSpPr>
        <p:spPr>
          <a:xfrm>
            <a:off x="11429999" y="6356350"/>
            <a:ext cx="762001" cy="365125"/>
          </a:xfrm>
          <a:prstGeom prst="rect">
            <a:avLst/>
          </a:prstGeom>
        </p:spPr>
        <p:txBody>
          <a:bodyPr vert="horz" lIns="91440" tIns="45720" rIns="91440" bIns="45720" rtlCol="0" anchor="ctr"/>
          <a:lstStyle>
            <a:lvl1pPr algn="l">
              <a:defRPr sz="1200">
                <a:solidFill>
                  <a:schemeClr val="tx2"/>
                </a:solidFill>
              </a:defRPr>
            </a:lvl1pPr>
          </a:lstStyle>
          <a:p>
            <a:fld id="{DE63C02F-DD0E-412A-9B46-4F8A9D0BD804}" type="slidenum">
              <a:rPr lang="fr-FR" smtClean="0"/>
              <a:pPr/>
              <a:t>‹N°›</a:t>
            </a:fld>
            <a:endParaRPr lang="fr-FR"/>
          </a:p>
        </p:txBody>
      </p:sp>
      <p:pic>
        <p:nvPicPr>
          <p:cNvPr id="19" name="Image 18">
            <a:extLst>
              <a:ext uri="{FF2B5EF4-FFF2-40B4-BE49-F238E27FC236}">
                <a16:creationId xmlns:a16="http://schemas.microsoft.com/office/drawing/2014/main" id="{B869EE7E-F90C-4CB1-A41C-15306BDB757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09492" y="6299865"/>
            <a:ext cx="1822282" cy="513977"/>
          </a:xfrm>
          <a:prstGeom prst="rect">
            <a:avLst/>
          </a:prstGeom>
        </p:spPr>
      </p:pic>
    </p:spTree>
    <p:extLst>
      <p:ext uri="{BB962C8B-B14F-4D97-AF65-F5344CB8AC3E}">
        <p14:creationId xmlns:p14="http://schemas.microsoft.com/office/powerpoint/2010/main" val="327814204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95" r:id="rId4"/>
    <p:sldLayoutId id="2147483680" r:id="rId5"/>
  </p:sldLayoutIdLst>
  <p:hf hdr="0" ftr="0" dt="0"/>
  <p:txStyles>
    <p:titleStyle>
      <a:lvl1pPr algn="l" defTabSz="914400" rtl="0" eaLnBrk="1" latinLnBrk="0" hangingPunct="1">
        <a:lnSpc>
          <a:spcPct val="70000"/>
        </a:lnSpc>
        <a:spcBef>
          <a:spcPct val="0"/>
        </a:spcBef>
        <a:buNone/>
        <a:defRPr sz="4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accent5"/>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3pPr>
      <a:lvl4pPr marL="185738" indent="-84138" algn="l" defTabSz="914400" rtl="0" eaLnBrk="1" latinLnBrk="0" hangingPunct="1">
        <a:lnSpc>
          <a:spcPct val="9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00" indent="-76200" algn="l" defTabSz="914400" rtl="0" eaLnBrk="1" latinLnBrk="0" hangingPunct="1">
        <a:lnSpc>
          <a:spcPct val="9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7174" userDrawn="1">
          <p15:clr>
            <a:srgbClr val="F26B43"/>
          </p15:clr>
        </p15:guide>
        <p15:guide id="5" orient="horz" pos="482" userDrawn="1">
          <p15:clr>
            <a:srgbClr val="F26B43"/>
          </p15:clr>
        </p15:guide>
        <p15:guide id="6"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C596B1-A852-4516-99ED-FBD243D0BDE5}"/>
              </a:ext>
            </a:extLst>
          </p:cNvPr>
          <p:cNvSpPr>
            <a:spLocks noGrp="1"/>
          </p:cNvSpPr>
          <p:nvPr>
            <p:ph type="title"/>
          </p:nvPr>
        </p:nvSpPr>
        <p:spPr>
          <a:xfrm>
            <a:off x="640828" y="518455"/>
            <a:ext cx="10763774" cy="1172233"/>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298EA23-8F15-42F0-A149-8656067B718B}"/>
              </a:ext>
            </a:extLst>
          </p:cNvPr>
          <p:cNvSpPr>
            <a:spLocks noGrp="1"/>
          </p:cNvSpPr>
          <p:nvPr>
            <p:ph type="body" idx="1"/>
          </p:nvPr>
        </p:nvSpPr>
        <p:spPr>
          <a:xfrm>
            <a:off x="640829" y="1825625"/>
            <a:ext cx="10763773" cy="4351338"/>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C870BE5-0BB9-4C71-B8C2-47100C647C00}"/>
              </a:ext>
            </a:extLst>
          </p:cNvPr>
          <p:cNvSpPr>
            <a:spLocks noGrp="1"/>
          </p:cNvSpPr>
          <p:nvPr>
            <p:ph type="dt" sz="half" idx="2"/>
          </p:nvPr>
        </p:nvSpPr>
        <p:spPr>
          <a:xfrm>
            <a:off x="640828" y="6356352"/>
            <a:ext cx="1296256"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230D85B1-4A77-40C5-B1B0-C2CA9F958F64}"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8E32736F-1266-4E0F-84E9-AD2DF4E4B2DA}"/>
              </a:ext>
            </a:extLst>
          </p:cNvPr>
          <p:cNvSpPr>
            <a:spLocks noGrp="1"/>
          </p:cNvSpPr>
          <p:nvPr>
            <p:ph type="ftr" sz="quarter" idx="3"/>
          </p:nvPr>
        </p:nvSpPr>
        <p:spPr>
          <a:xfrm>
            <a:off x="2069434" y="6356352"/>
            <a:ext cx="7403769" cy="365125"/>
          </a:xfrm>
          <a:prstGeom prst="rect">
            <a:avLst/>
          </a:prstGeom>
        </p:spPr>
        <p:txBody>
          <a:bodyPr vert="horz" lIns="91440" tIns="45720" rIns="91440" bIns="45720" rtlCol="0" anchor="ctr"/>
          <a:lstStyle>
            <a:lvl1pPr algn="l">
              <a:defRPr sz="1000" cap="all" baseline="0">
                <a:solidFill>
                  <a:schemeClr val="tx1">
                    <a:lumMod val="50000"/>
                    <a:lumOff val="50000"/>
                  </a:schemeClr>
                </a:solidFill>
              </a:defRPr>
            </a:lvl1pPr>
          </a:lstStyle>
          <a:p>
            <a:r>
              <a:rPr lang="fr-FR"/>
              <a:t>Présentation commercial</a:t>
            </a:r>
            <a:endParaRPr lang="fr-FR" dirty="0"/>
          </a:p>
        </p:txBody>
      </p:sp>
      <p:sp>
        <p:nvSpPr>
          <p:cNvPr id="6" name="Espace réservé du numéro de diapositive 5">
            <a:extLst>
              <a:ext uri="{FF2B5EF4-FFF2-40B4-BE49-F238E27FC236}">
                <a16:creationId xmlns:a16="http://schemas.microsoft.com/office/drawing/2014/main" id="{63C6033F-BA54-4F9B-9046-E0C57474A4B5}"/>
              </a:ext>
            </a:extLst>
          </p:cNvPr>
          <p:cNvSpPr>
            <a:spLocks noGrp="1"/>
          </p:cNvSpPr>
          <p:nvPr>
            <p:ph type="sldNum" sz="quarter" idx="4"/>
          </p:nvPr>
        </p:nvSpPr>
        <p:spPr>
          <a:xfrm>
            <a:off x="11430001" y="6356352"/>
            <a:ext cx="762001" cy="365125"/>
          </a:xfrm>
          <a:prstGeom prst="rect">
            <a:avLst/>
          </a:prstGeom>
        </p:spPr>
        <p:txBody>
          <a:bodyPr vert="horz" lIns="91440" tIns="45720" rIns="91440" bIns="45720" rtlCol="0" anchor="ctr"/>
          <a:lstStyle>
            <a:lvl1pPr algn="l">
              <a:defRPr sz="1452">
                <a:solidFill>
                  <a:schemeClr val="tx2"/>
                </a:solidFill>
              </a:defRPr>
            </a:lvl1pPr>
          </a:lstStyle>
          <a:p>
            <a:fld id="{DE63C02F-DD0E-412A-9B46-4F8A9D0BD804}" type="slidenum">
              <a:rPr lang="fr-FR" smtClean="0"/>
              <a:pPr/>
              <a:t>‹N°›</a:t>
            </a:fld>
            <a:endParaRPr lang="fr-FR"/>
          </a:p>
        </p:txBody>
      </p:sp>
      <p:pic>
        <p:nvPicPr>
          <p:cNvPr id="8" name="Image 7">
            <a:extLst>
              <a:ext uri="{FF2B5EF4-FFF2-40B4-BE49-F238E27FC236}">
                <a16:creationId xmlns:a16="http://schemas.microsoft.com/office/drawing/2014/main" id="{73303667-A089-4CF9-A1BD-CE84A14CCD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3202" y="6311900"/>
            <a:ext cx="2077970" cy="466271"/>
          </a:xfrm>
          <a:prstGeom prst="rect">
            <a:avLst/>
          </a:prstGeom>
        </p:spPr>
      </p:pic>
    </p:spTree>
    <p:extLst>
      <p:ext uri="{BB962C8B-B14F-4D97-AF65-F5344CB8AC3E}">
        <p14:creationId xmlns:p14="http://schemas.microsoft.com/office/powerpoint/2010/main" val="743392094"/>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914446" rtl="0" eaLnBrk="1" latinLnBrk="0" hangingPunct="1">
        <a:lnSpc>
          <a:spcPct val="90000"/>
        </a:lnSpc>
        <a:spcBef>
          <a:spcPct val="0"/>
        </a:spcBef>
        <a:buNone/>
        <a:defRPr sz="4801" b="1" kern="1200">
          <a:solidFill>
            <a:schemeClr val="tx2"/>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2400" kern="1200" cap="all" baseline="0">
          <a:solidFill>
            <a:schemeClr val="accent5"/>
          </a:solidFill>
          <a:latin typeface="+mn-lt"/>
          <a:ea typeface="+mn-ea"/>
          <a:cs typeface="+mn-cs"/>
        </a:defRPr>
      </a:lvl1pPr>
      <a:lvl2pPr marL="0" indent="0" algn="just" defTabSz="914446" rtl="0" eaLnBrk="1" latinLnBrk="0" hangingPunct="1">
        <a:lnSpc>
          <a:spcPct val="100000"/>
        </a:lnSpc>
        <a:spcBef>
          <a:spcPts val="501"/>
        </a:spcBef>
        <a:buFont typeface="Arial" panose="020B0604020202020204" pitchFamily="34" charset="0"/>
        <a:buNone/>
        <a:defRPr sz="1600" b="1" kern="1200">
          <a:solidFill>
            <a:schemeClr val="tx2"/>
          </a:solidFill>
          <a:latin typeface="+mn-lt"/>
          <a:ea typeface="+mn-ea"/>
          <a:cs typeface="+mn-cs"/>
        </a:defRPr>
      </a:lvl2pPr>
      <a:lvl3pPr marL="0" indent="0" algn="just" defTabSz="914446" rtl="0" eaLnBrk="1" latinLnBrk="0" hangingPunct="1">
        <a:lnSpc>
          <a:spcPct val="100000"/>
        </a:lnSpc>
        <a:spcBef>
          <a:spcPts val="501"/>
        </a:spcBef>
        <a:buFont typeface="Arial" panose="020B0604020202020204" pitchFamily="34" charset="0"/>
        <a:buNone/>
        <a:defRPr sz="1600" kern="1200">
          <a:solidFill>
            <a:schemeClr val="tx2"/>
          </a:solidFill>
          <a:latin typeface="+mn-lt"/>
          <a:ea typeface="+mn-ea"/>
          <a:cs typeface="+mn-cs"/>
        </a:defRPr>
      </a:lvl3pPr>
      <a:lvl4pPr marL="185747" indent="-84143" algn="just" defTabSz="914446" rtl="0" eaLnBrk="1" latinLnBrk="0" hangingPunct="1">
        <a:lnSpc>
          <a:spcPct val="100000"/>
        </a:lnSpc>
        <a:spcBef>
          <a:spcPts val="501"/>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17" indent="-76204" algn="just" defTabSz="914446" rtl="0" eaLnBrk="1" latinLnBrk="0" hangingPunct="1">
        <a:lnSpc>
          <a:spcPct val="100000"/>
        </a:lnSpc>
        <a:spcBef>
          <a:spcPts val="501"/>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725" indent="-228612" algn="l" defTabSz="914446"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948" indent="-228612" algn="l" defTabSz="914446"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9171" indent="-228612" algn="l" defTabSz="914446"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392" indent="-228612" algn="l" defTabSz="914446"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46" rtl="0" eaLnBrk="1" latinLnBrk="0" hangingPunct="1">
        <a:defRPr sz="1801" kern="1200">
          <a:solidFill>
            <a:schemeClr val="tx1"/>
          </a:solidFill>
          <a:latin typeface="+mn-lt"/>
          <a:ea typeface="+mn-ea"/>
          <a:cs typeface="+mn-cs"/>
        </a:defRPr>
      </a:lvl1pPr>
      <a:lvl2pPr marL="457222" algn="l" defTabSz="914446" rtl="0" eaLnBrk="1" latinLnBrk="0" hangingPunct="1">
        <a:defRPr sz="1801" kern="1200">
          <a:solidFill>
            <a:schemeClr val="tx1"/>
          </a:solidFill>
          <a:latin typeface="+mn-lt"/>
          <a:ea typeface="+mn-ea"/>
          <a:cs typeface="+mn-cs"/>
        </a:defRPr>
      </a:lvl2pPr>
      <a:lvl3pPr marL="914446" algn="l" defTabSz="914446" rtl="0" eaLnBrk="1" latinLnBrk="0" hangingPunct="1">
        <a:defRPr sz="1801" kern="1200">
          <a:solidFill>
            <a:schemeClr val="tx1"/>
          </a:solidFill>
          <a:latin typeface="+mn-lt"/>
          <a:ea typeface="+mn-ea"/>
          <a:cs typeface="+mn-cs"/>
        </a:defRPr>
      </a:lvl3pPr>
      <a:lvl4pPr marL="1371668" algn="l" defTabSz="914446" rtl="0" eaLnBrk="1" latinLnBrk="0" hangingPunct="1">
        <a:defRPr sz="1801" kern="1200">
          <a:solidFill>
            <a:schemeClr val="tx1"/>
          </a:solidFill>
          <a:latin typeface="+mn-lt"/>
          <a:ea typeface="+mn-ea"/>
          <a:cs typeface="+mn-cs"/>
        </a:defRPr>
      </a:lvl4pPr>
      <a:lvl5pPr marL="1828891" algn="l" defTabSz="914446" rtl="0" eaLnBrk="1" latinLnBrk="0" hangingPunct="1">
        <a:defRPr sz="1801" kern="1200">
          <a:solidFill>
            <a:schemeClr val="tx1"/>
          </a:solidFill>
          <a:latin typeface="+mn-lt"/>
          <a:ea typeface="+mn-ea"/>
          <a:cs typeface="+mn-cs"/>
        </a:defRPr>
      </a:lvl5pPr>
      <a:lvl6pPr marL="2286114" algn="l" defTabSz="914446" rtl="0" eaLnBrk="1" latinLnBrk="0" hangingPunct="1">
        <a:defRPr sz="1801" kern="1200">
          <a:solidFill>
            <a:schemeClr val="tx1"/>
          </a:solidFill>
          <a:latin typeface="+mn-lt"/>
          <a:ea typeface="+mn-ea"/>
          <a:cs typeface="+mn-cs"/>
        </a:defRPr>
      </a:lvl6pPr>
      <a:lvl7pPr marL="2743336" algn="l" defTabSz="914446" rtl="0" eaLnBrk="1" latinLnBrk="0" hangingPunct="1">
        <a:defRPr sz="1801" kern="1200">
          <a:solidFill>
            <a:schemeClr val="tx1"/>
          </a:solidFill>
          <a:latin typeface="+mn-lt"/>
          <a:ea typeface="+mn-ea"/>
          <a:cs typeface="+mn-cs"/>
        </a:defRPr>
      </a:lvl7pPr>
      <a:lvl8pPr marL="3200559" algn="l" defTabSz="914446" rtl="0" eaLnBrk="1" latinLnBrk="0" hangingPunct="1">
        <a:defRPr sz="1801" kern="1200">
          <a:solidFill>
            <a:schemeClr val="tx1"/>
          </a:solidFill>
          <a:latin typeface="+mn-lt"/>
          <a:ea typeface="+mn-ea"/>
          <a:cs typeface="+mn-cs"/>
        </a:defRPr>
      </a:lvl8pPr>
      <a:lvl9pPr marL="3657781" algn="l" defTabSz="914446"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5">
          <p15:clr>
            <a:srgbClr val="F26B43"/>
          </p15:clr>
        </p15:guide>
        <p15:guide id="2" pos="511">
          <p15:clr>
            <a:srgbClr val="F26B43"/>
          </p15:clr>
        </p15:guide>
        <p15:guide id="6" orient="horz" pos="561">
          <p15:clr>
            <a:srgbClr val="F26B43"/>
          </p15:clr>
        </p15:guide>
        <p15:guide id="7" orient="horz" pos="331">
          <p15:clr>
            <a:srgbClr val="F26B43"/>
          </p15:clr>
        </p15:guide>
        <p15:guide id="8" pos="285">
          <p15:clr>
            <a:srgbClr val="F26B43"/>
          </p15:clr>
        </p15:guide>
        <p15:guide id="9" pos="57">
          <p15:clr>
            <a:srgbClr val="F26B43"/>
          </p15:clr>
        </p15:guide>
        <p15:guide id="10" orient="horz" pos="786">
          <p15:clr>
            <a:srgbClr val="F26B43"/>
          </p15:clr>
        </p15:guide>
        <p15:guide id="11" orient="horz" pos="1012">
          <p15:clr>
            <a:srgbClr val="F26B43"/>
          </p15:clr>
        </p15:guide>
        <p15:guide id="12" orient="horz" pos="1242">
          <p15:clr>
            <a:srgbClr val="F26B43"/>
          </p15:clr>
        </p15:guide>
        <p15:guide id="13" orient="horz" pos="1473">
          <p15:clr>
            <a:srgbClr val="F26B43"/>
          </p15:clr>
        </p15:guide>
        <p15:guide id="14" orient="horz" pos="1698">
          <p15:clr>
            <a:srgbClr val="F26B43"/>
          </p15:clr>
        </p15:guide>
        <p15:guide id="15" orient="horz" pos="1923">
          <p15:clr>
            <a:srgbClr val="F26B43"/>
          </p15:clr>
        </p15:guide>
        <p15:guide id="16" orient="horz" pos="2154">
          <p15:clr>
            <a:srgbClr val="F26B43"/>
          </p15:clr>
        </p15:guide>
        <p15:guide id="17" orient="horz" pos="2379">
          <p15:clr>
            <a:srgbClr val="F26B43"/>
          </p15:clr>
        </p15:guide>
        <p15:guide id="18" orient="horz" pos="2610">
          <p15:clr>
            <a:srgbClr val="F26B43"/>
          </p15:clr>
        </p15:guide>
        <p15:guide id="19" orient="horz" pos="2835">
          <p15:clr>
            <a:srgbClr val="F26B43"/>
          </p15:clr>
        </p15:guide>
        <p15:guide id="20" orient="horz" pos="3065">
          <p15:clr>
            <a:srgbClr val="F26B43"/>
          </p15:clr>
        </p15:guide>
        <p15:guide id="21" orient="horz" pos="3291">
          <p15:clr>
            <a:srgbClr val="F26B43"/>
          </p15:clr>
        </p15:guide>
        <p15:guide id="22" orient="horz" pos="3521">
          <p15:clr>
            <a:srgbClr val="F26B43"/>
          </p15:clr>
        </p15:guide>
        <p15:guide id="23" orient="horz" pos="3747">
          <p15:clr>
            <a:srgbClr val="F26B43"/>
          </p15:clr>
        </p15:guide>
        <p15:guide id="24" orient="horz" pos="3977">
          <p15:clr>
            <a:srgbClr val="F26B43"/>
          </p15:clr>
        </p15:guide>
        <p15:guide id="25" orient="horz" pos="4202">
          <p15:clr>
            <a:srgbClr val="F26B43"/>
          </p15:clr>
        </p15:guide>
        <p15:guide id="28" pos="741">
          <p15:clr>
            <a:srgbClr val="F26B43"/>
          </p15:clr>
        </p15:guide>
        <p15:guide id="29" pos="967">
          <p15:clr>
            <a:srgbClr val="F26B43"/>
          </p15:clr>
        </p15:guide>
        <p15:guide id="30" pos="1197">
          <p15:clr>
            <a:srgbClr val="F26B43"/>
          </p15:clr>
        </p15:guide>
        <p15:guide id="31" pos="1422">
          <p15:clr>
            <a:srgbClr val="F26B43"/>
          </p15:clr>
        </p15:guide>
        <p15:guide id="32" pos="1653">
          <p15:clr>
            <a:srgbClr val="F26B43"/>
          </p15:clr>
        </p15:guide>
        <p15:guide id="33" pos="1878">
          <p15:clr>
            <a:srgbClr val="F26B43"/>
          </p15:clr>
        </p15:guide>
        <p15:guide id="34" pos="2109">
          <p15:clr>
            <a:srgbClr val="F26B43"/>
          </p15:clr>
        </p15:guide>
        <p15:guide id="35" pos="2334">
          <p15:clr>
            <a:srgbClr val="F26B43"/>
          </p15:clr>
        </p15:guide>
        <p15:guide id="36" pos="2559">
          <p15:clr>
            <a:srgbClr val="F26B43"/>
          </p15:clr>
        </p15:guide>
        <p15:guide id="37" pos="2790">
          <p15:clr>
            <a:srgbClr val="F26B43"/>
          </p15:clr>
        </p15:guide>
        <p15:guide id="38" pos="3015">
          <p15:clr>
            <a:srgbClr val="F26B43"/>
          </p15:clr>
        </p15:guide>
        <p15:guide id="39" pos="3246">
          <p15:clr>
            <a:srgbClr val="F26B43"/>
          </p15:clr>
        </p15:guide>
        <p15:guide id="40" pos="3471">
          <p15:clr>
            <a:srgbClr val="F26B43"/>
          </p15:clr>
        </p15:guide>
        <p15:guide id="41" pos="3701">
          <p15:clr>
            <a:srgbClr val="F26B43"/>
          </p15:clr>
        </p15:guide>
        <p15:guide id="42" pos="3927">
          <p15:clr>
            <a:srgbClr val="F26B43"/>
          </p15:clr>
        </p15:guide>
        <p15:guide id="43" pos="4152">
          <p15:clr>
            <a:srgbClr val="F26B43"/>
          </p15:clr>
        </p15:guide>
        <p15:guide id="44" pos="4383">
          <p15:clr>
            <a:srgbClr val="F26B43"/>
          </p15:clr>
        </p15:guide>
        <p15:guide id="45" pos="4613">
          <p15:clr>
            <a:srgbClr val="F26B43"/>
          </p15:clr>
        </p15:guide>
        <p15:guide id="46" pos="4838">
          <p15:clr>
            <a:srgbClr val="F26B43"/>
          </p15:clr>
        </p15:guide>
        <p15:guide id="47" pos="5064">
          <p15:clr>
            <a:srgbClr val="F26B43"/>
          </p15:clr>
        </p15:guide>
        <p15:guide id="48" pos="5294">
          <p15:clr>
            <a:srgbClr val="F26B43"/>
          </p15:clr>
        </p15:guide>
        <p15:guide id="49" pos="5520">
          <p15:clr>
            <a:srgbClr val="F26B43"/>
          </p15:clr>
        </p15:guide>
        <p15:guide id="50" pos="5750">
          <p15:clr>
            <a:srgbClr val="F26B43"/>
          </p15:clr>
        </p15:guide>
        <p15:guide id="51" pos="5975">
          <p15:clr>
            <a:srgbClr val="F26B43"/>
          </p15:clr>
        </p15:guide>
        <p15:guide id="52" pos="6206">
          <p15:clr>
            <a:srgbClr val="F26B43"/>
          </p15:clr>
        </p15:guide>
        <p15:guide id="53" pos="6431">
          <p15:clr>
            <a:srgbClr val="F26B43"/>
          </p15:clr>
        </p15:guide>
        <p15:guide id="54" pos="6662">
          <p15:clr>
            <a:srgbClr val="F26B43"/>
          </p15:clr>
        </p15:guide>
        <p15:guide id="55" pos="6893" userDrawn="1">
          <p15:clr>
            <a:srgbClr val="F26B43"/>
          </p15:clr>
        </p15:guide>
        <p15:guide id="56" pos="7124" userDrawn="1">
          <p15:clr>
            <a:srgbClr val="F26B43"/>
          </p15:clr>
        </p15:guide>
        <p15:guide id="57" pos="7353" userDrawn="1">
          <p15:clr>
            <a:srgbClr val="F26B43"/>
          </p15:clr>
        </p15:guide>
        <p15:guide id="58" pos="758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C596B1-A852-4516-99ED-FBD243D0BDE5}"/>
              </a:ext>
            </a:extLst>
          </p:cNvPr>
          <p:cNvSpPr>
            <a:spLocks noGrp="1"/>
          </p:cNvSpPr>
          <p:nvPr>
            <p:ph type="title"/>
          </p:nvPr>
        </p:nvSpPr>
        <p:spPr>
          <a:xfrm>
            <a:off x="677334" y="765175"/>
            <a:ext cx="10727266" cy="1060450"/>
          </a:xfrm>
          <a:prstGeom prst="rect">
            <a:avLst/>
          </a:prstGeom>
        </p:spPr>
        <p:txBody>
          <a:bodyPr vert="horz" lIns="91440" tIns="45720" rIns="91440" bIns="45720" rtlCol="0" anchor="t">
            <a:noAutofit/>
          </a:bodyPr>
          <a:lstStyle/>
          <a:p>
            <a:r>
              <a:rPr lang="fr-FR" dirty="0"/>
              <a:t>Titre de la slide sur 2 lignes maximum</a:t>
            </a:r>
          </a:p>
        </p:txBody>
      </p:sp>
      <p:sp>
        <p:nvSpPr>
          <p:cNvPr id="3" name="Espace réservé du texte 2">
            <a:extLst>
              <a:ext uri="{FF2B5EF4-FFF2-40B4-BE49-F238E27FC236}">
                <a16:creationId xmlns:a16="http://schemas.microsoft.com/office/drawing/2014/main" id="{3298EA23-8F15-42F0-A149-8656067B718B}"/>
              </a:ext>
            </a:extLst>
          </p:cNvPr>
          <p:cNvSpPr>
            <a:spLocks noGrp="1"/>
          </p:cNvSpPr>
          <p:nvPr>
            <p:ph type="body" idx="1"/>
          </p:nvPr>
        </p:nvSpPr>
        <p:spPr>
          <a:xfrm>
            <a:off x="677334" y="1932317"/>
            <a:ext cx="10711392" cy="4244646"/>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C870BE5-0BB9-4C71-B8C2-47100C647C00}"/>
              </a:ext>
            </a:extLst>
          </p:cNvPr>
          <p:cNvSpPr>
            <a:spLocks noGrp="1"/>
          </p:cNvSpPr>
          <p:nvPr>
            <p:ph type="dt" sz="half" idx="2"/>
          </p:nvPr>
        </p:nvSpPr>
        <p:spPr>
          <a:xfrm>
            <a:off x="660226" y="6356350"/>
            <a:ext cx="1175084"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A6AB342-19CF-4095-831A-653B0FBD2A57}"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8E32736F-1266-4E0F-84E9-AD2DF4E4B2DA}"/>
              </a:ext>
            </a:extLst>
          </p:cNvPr>
          <p:cNvSpPr>
            <a:spLocks noGrp="1"/>
          </p:cNvSpPr>
          <p:nvPr>
            <p:ph type="ftr" sz="quarter" idx="3"/>
          </p:nvPr>
        </p:nvSpPr>
        <p:spPr>
          <a:xfrm>
            <a:off x="1967658" y="6356350"/>
            <a:ext cx="7640060" cy="365125"/>
          </a:xfrm>
          <a:prstGeom prst="rect">
            <a:avLst/>
          </a:prstGeom>
        </p:spPr>
        <p:txBody>
          <a:bodyPr vert="horz" lIns="91440" tIns="45720" rIns="91440" bIns="45720" rtlCol="0" anchor="ctr"/>
          <a:lstStyle>
            <a:lvl1pPr algn="l">
              <a:defRPr sz="1000" cap="all" baseline="0">
                <a:solidFill>
                  <a:schemeClr val="tx1">
                    <a:lumMod val="50000"/>
                    <a:lumOff val="50000"/>
                  </a:schemeClr>
                </a:solidFill>
              </a:defRPr>
            </a:lvl1pPr>
          </a:lstStyle>
          <a:p>
            <a:r>
              <a:rPr lang="fr-FR"/>
              <a:t>Présentation commercial</a:t>
            </a:r>
            <a:endParaRPr lang="fr-FR" dirty="0"/>
          </a:p>
        </p:txBody>
      </p:sp>
      <p:sp>
        <p:nvSpPr>
          <p:cNvPr id="6" name="Espace réservé du numéro de diapositive 5">
            <a:extLst>
              <a:ext uri="{FF2B5EF4-FFF2-40B4-BE49-F238E27FC236}">
                <a16:creationId xmlns:a16="http://schemas.microsoft.com/office/drawing/2014/main" id="{63C6033F-BA54-4F9B-9046-E0C57474A4B5}"/>
              </a:ext>
            </a:extLst>
          </p:cNvPr>
          <p:cNvSpPr>
            <a:spLocks noGrp="1"/>
          </p:cNvSpPr>
          <p:nvPr>
            <p:ph type="sldNum" sz="quarter" idx="4"/>
          </p:nvPr>
        </p:nvSpPr>
        <p:spPr>
          <a:xfrm>
            <a:off x="11429999" y="6356350"/>
            <a:ext cx="762001" cy="365125"/>
          </a:xfrm>
          <a:prstGeom prst="rect">
            <a:avLst/>
          </a:prstGeom>
        </p:spPr>
        <p:txBody>
          <a:bodyPr vert="horz" lIns="91440" tIns="45720" rIns="91440" bIns="45720" rtlCol="0" anchor="ctr"/>
          <a:lstStyle>
            <a:lvl1pPr algn="l">
              <a:defRPr sz="1200">
                <a:solidFill>
                  <a:schemeClr val="tx2"/>
                </a:solidFill>
              </a:defRPr>
            </a:lvl1pPr>
          </a:lstStyle>
          <a:p>
            <a:fld id="{DE63C02F-DD0E-412A-9B46-4F8A9D0BD804}" type="slidenum">
              <a:rPr lang="fr-FR" smtClean="0"/>
              <a:pPr/>
              <a:t>‹N°›</a:t>
            </a:fld>
            <a:endParaRPr lang="fr-FR"/>
          </a:p>
        </p:txBody>
      </p:sp>
      <p:pic>
        <p:nvPicPr>
          <p:cNvPr id="19" name="Image 18">
            <a:extLst>
              <a:ext uri="{FF2B5EF4-FFF2-40B4-BE49-F238E27FC236}">
                <a16:creationId xmlns:a16="http://schemas.microsoft.com/office/drawing/2014/main" id="{B869EE7E-F90C-4CB1-A41C-15306BDB757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09492" y="6299865"/>
            <a:ext cx="1822282" cy="513977"/>
          </a:xfrm>
          <a:prstGeom prst="rect">
            <a:avLst/>
          </a:prstGeom>
        </p:spPr>
      </p:pic>
    </p:spTree>
    <p:extLst>
      <p:ext uri="{BB962C8B-B14F-4D97-AF65-F5344CB8AC3E}">
        <p14:creationId xmlns:p14="http://schemas.microsoft.com/office/powerpoint/2010/main" val="1066464498"/>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62" r:id="rId3"/>
    <p:sldLayoutId id="2147483664" r:id="rId4"/>
    <p:sldLayoutId id="2147483691" r:id="rId5"/>
    <p:sldLayoutId id="2147483693" r:id="rId6"/>
    <p:sldLayoutId id="2147483694" r:id="rId7"/>
    <p:sldLayoutId id="2147483666" r:id="rId8"/>
    <p:sldLayoutId id="2147483667" r:id="rId9"/>
    <p:sldLayoutId id="2147483717" r:id="rId10"/>
  </p:sldLayoutIdLst>
  <p:hf hdr="0" ftr="0" dt="0"/>
  <p:txStyles>
    <p:titleStyle>
      <a:lvl1pPr algn="l" defTabSz="914400" rtl="0" eaLnBrk="1" latinLnBrk="0" hangingPunct="1">
        <a:lnSpc>
          <a:spcPct val="7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accent5"/>
          </a:solidFill>
          <a:latin typeface="+mn-lt"/>
          <a:ea typeface="+mn-ea"/>
          <a:cs typeface="+mn-cs"/>
        </a:defRPr>
      </a:lvl1pPr>
      <a:lvl2pPr marL="0" indent="0" algn="just" defTabSz="914400" rtl="0" eaLnBrk="1" latinLnBrk="0" hangingPunct="1">
        <a:lnSpc>
          <a:spcPct val="100000"/>
        </a:lnSpc>
        <a:spcBef>
          <a:spcPts val="500"/>
        </a:spcBef>
        <a:buFont typeface="Arial" panose="020B0604020202020204" pitchFamily="34" charset="0"/>
        <a:buNone/>
        <a:defRPr sz="1600" b="1" kern="1200">
          <a:solidFill>
            <a:schemeClr val="tx2"/>
          </a:solidFill>
          <a:latin typeface="+mn-lt"/>
          <a:ea typeface="+mn-ea"/>
          <a:cs typeface="+mn-cs"/>
        </a:defRPr>
      </a:lvl2pPr>
      <a:lvl3pPr marL="0" indent="0" algn="just"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85738" indent="-84138"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00" indent="-76200"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3">
          <p15:clr>
            <a:srgbClr val="F26B43"/>
          </p15:clr>
        </p15:guide>
        <p15:guide id="4" pos="7174">
          <p15:clr>
            <a:srgbClr val="F26B43"/>
          </p15:clr>
        </p15:guide>
        <p15:guide id="5" orient="horz" pos="482">
          <p15:clr>
            <a:srgbClr val="F26B43"/>
          </p15:clr>
        </p15:guide>
        <p15:guide id="6"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C596B1-A852-4516-99ED-FBD243D0BDE5}"/>
              </a:ext>
            </a:extLst>
          </p:cNvPr>
          <p:cNvSpPr>
            <a:spLocks noGrp="1"/>
          </p:cNvSpPr>
          <p:nvPr>
            <p:ph type="title"/>
          </p:nvPr>
        </p:nvSpPr>
        <p:spPr>
          <a:xfrm>
            <a:off x="677334" y="765175"/>
            <a:ext cx="10727266" cy="1060450"/>
          </a:xfrm>
          <a:prstGeom prst="rect">
            <a:avLst/>
          </a:prstGeom>
        </p:spPr>
        <p:txBody>
          <a:bodyPr vert="horz" lIns="91440" tIns="45720" rIns="91440" bIns="45720" rtlCol="0" anchor="t">
            <a:noAutofit/>
          </a:bodyPr>
          <a:lstStyle/>
          <a:p>
            <a:r>
              <a:rPr lang="fr-FR" dirty="0"/>
              <a:t>Titre de la slide sur 2 lignes maximum</a:t>
            </a:r>
          </a:p>
        </p:txBody>
      </p:sp>
      <p:sp>
        <p:nvSpPr>
          <p:cNvPr id="3" name="Espace réservé du texte 2">
            <a:extLst>
              <a:ext uri="{FF2B5EF4-FFF2-40B4-BE49-F238E27FC236}">
                <a16:creationId xmlns:a16="http://schemas.microsoft.com/office/drawing/2014/main" id="{3298EA23-8F15-42F0-A149-8656067B718B}"/>
              </a:ext>
            </a:extLst>
          </p:cNvPr>
          <p:cNvSpPr>
            <a:spLocks noGrp="1"/>
          </p:cNvSpPr>
          <p:nvPr>
            <p:ph type="body" idx="1"/>
          </p:nvPr>
        </p:nvSpPr>
        <p:spPr>
          <a:xfrm>
            <a:off x="677334" y="1932317"/>
            <a:ext cx="10711392" cy="4244646"/>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C870BE5-0BB9-4C71-B8C2-47100C647C00}"/>
              </a:ext>
            </a:extLst>
          </p:cNvPr>
          <p:cNvSpPr>
            <a:spLocks noGrp="1"/>
          </p:cNvSpPr>
          <p:nvPr>
            <p:ph type="dt" sz="half" idx="2"/>
          </p:nvPr>
        </p:nvSpPr>
        <p:spPr>
          <a:xfrm>
            <a:off x="660226" y="6356350"/>
            <a:ext cx="1175084"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2772211E-FD7C-4B07-B7D0-47BF75F0F7C6}"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8E32736F-1266-4E0F-84E9-AD2DF4E4B2DA}"/>
              </a:ext>
            </a:extLst>
          </p:cNvPr>
          <p:cNvSpPr>
            <a:spLocks noGrp="1"/>
          </p:cNvSpPr>
          <p:nvPr>
            <p:ph type="ftr" sz="quarter" idx="3"/>
          </p:nvPr>
        </p:nvSpPr>
        <p:spPr>
          <a:xfrm>
            <a:off x="1967658" y="6356350"/>
            <a:ext cx="7640060" cy="365125"/>
          </a:xfrm>
          <a:prstGeom prst="rect">
            <a:avLst/>
          </a:prstGeom>
        </p:spPr>
        <p:txBody>
          <a:bodyPr vert="horz" lIns="91440" tIns="45720" rIns="91440" bIns="45720" rtlCol="0" anchor="ctr"/>
          <a:lstStyle>
            <a:lvl1pPr algn="l">
              <a:defRPr sz="1000" cap="all" baseline="0">
                <a:solidFill>
                  <a:schemeClr val="tx1">
                    <a:lumMod val="50000"/>
                    <a:lumOff val="50000"/>
                  </a:schemeClr>
                </a:solidFill>
              </a:defRPr>
            </a:lvl1pPr>
          </a:lstStyle>
          <a:p>
            <a:r>
              <a:rPr lang="fr-FR"/>
              <a:t>Présentation commercial</a:t>
            </a:r>
            <a:endParaRPr lang="fr-FR" dirty="0"/>
          </a:p>
        </p:txBody>
      </p:sp>
      <p:sp>
        <p:nvSpPr>
          <p:cNvPr id="6" name="Espace réservé du numéro de diapositive 5">
            <a:extLst>
              <a:ext uri="{FF2B5EF4-FFF2-40B4-BE49-F238E27FC236}">
                <a16:creationId xmlns:a16="http://schemas.microsoft.com/office/drawing/2014/main" id="{63C6033F-BA54-4F9B-9046-E0C57474A4B5}"/>
              </a:ext>
            </a:extLst>
          </p:cNvPr>
          <p:cNvSpPr>
            <a:spLocks noGrp="1"/>
          </p:cNvSpPr>
          <p:nvPr>
            <p:ph type="sldNum" sz="quarter" idx="4"/>
          </p:nvPr>
        </p:nvSpPr>
        <p:spPr>
          <a:xfrm>
            <a:off x="11429999" y="6356350"/>
            <a:ext cx="762001" cy="365125"/>
          </a:xfrm>
          <a:prstGeom prst="rect">
            <a:avLst/>
          </a:prstGeom>
        </p:spPr>
        <p:txBody>
          <a:bodyPr vert="horz" lIns="91440" tIns="45720" rIns="91440" bIns="45720" rtlCol="0" anchor="ctr"/>
          <a:lstStyle>
            <a:lvl1pPr algn="l">
              <a:defRPr sz="1200">
                <a:solidFill>
                  <a:schemeClr val="tx2"/>
                </a:solidFill>
              </a:defRPr>
            </a:lvl1pPr>
          </a:lstStyle>
          <a:p>
            <a:fld id="{DE63C02F-DD0E-412A-9B46-4F8A9D0BD804}" type="slidenum">
              <a:rPr lang="fr-FR" smtClean="0"/>
              <a:pPr/>
              <a:t>‹N°›</a:t>
            </a:fld>
            <a:endParaRPr lang="fr-FR"/>
          </a:p>
        </p:txBody>
      </p:sp>
      <p:pic>
        <p:nvPicPr>
          <p:cNvPr id="19" name="Image 18">
            <a:extLst>
              <a:ext uri="{FF2B5EF4-FFF2-40B4-BE49-F238E27FC236}">
                <a16:creationId xmlns:a16="http://schemas.microsoft.com/office/drawing/2014/main" id="{B869EE7E-F90C-4CB1-A41C-15306BDB757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09492" y="6299865"/>
            <a:ext cx="1822282" cy="513977"/>
          </a:xfrm>
          <a:prstGeom prst="rect">
            <a:avLst/>
          </a:prstGeom>
        </p:spPr>
      </p:pic>
    </p:spTree>
    <p:extLst>
      <p:ext uri="{BB962C8B-B14F-4D97-AF65-F5344CB8AC3E}">
        <p14:creationId xmlns:p14="http://schemas.microsoft.com/office/powerpoint/2010/main" val="2972472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18" r:id="rId10"/>
  </p:sldLayoutIdLst>
  <p:hf hdr="0" ftr="0" dt="0"/>
  <p:txStyles>
    <p:titleStyle>
      <a:lvl1pPr algn="l" defTabSz="914400" rtl="0" eaLnBrk="1" latinLnBrk="0" hangingPunct="1">
        <a:lnSpc>
          <a:spcPct val="7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accent6"/>
          </a:solidFill>
          <a:latin typeface="+mn-lt"/>
          <a:ea typeface="+mn-ea"/>
          <a:cs typeface="+mn-cs"/>
        </a:defRPr>
      </a:lvl1pPr>
      <a:lvl2pPr marL="0" indent="0" algn="just" defTabSz="914400" rtl="0" eaLnBrk="1" latinLnBrk="0" hangingPunct="1">
        <a:lnSpc>
          <a:spcPct val="100000"/>
        </a:lnSpc>
        <a:spcBef>
          <a:spcPts val="500"/>
        </a:spcBef>
        <a:buFont typeface="Arial" panose="020B0604020202020204" pitchFamily="34" charset="0"/>
        <a:buNone/>
        <a:defRPr sz="1600" b="1" kern="1200">
          <a:solidFill>
            <a:schemeClr val="tx2"/>
          </a:solidFill>
          <a:latin typeface="+mn-lt"/>
          <a:ea typeface="+mn-ea"/>
          <a:cs typeface="+mn-cs"/>
        </a:defRPr>
      </a:lvl2pPr>
      <a:lvl3pPr marL="0" indent="0" algn="just"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85738" indent="-84138"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00" indent="-76200"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3">
          <p15:clr>
            <a:srgbClr val="F26B43"/>
          </p15:clr>
        </p15:guide>
        <p15:guide id="4" pos="7174">
          <p15:clr>
            <a:srgbClr val="F26B43"/>
          </p15:clr>
        </p15:guide>
        <p15:guide id="5" orient="horz" pos="482">
          <p15:clr>
            <a:srgbClr val="F26B43"/>
          </p15:clr>
        </p15:guide>
        <p15:guide id="6" orient="horz" pos="38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C596B1-A852-4516-99ED-FBD243D0BDE5}"/>
              </a:ext>
            </a:extLst>
          </p:cNvPr>
          <p:cNvSpPr>
            <a:spLocks noGrp="1"/>
          </p:cNvSpPr>
          <p:nvPr>
            <p:ph type="title"/>
          </p:nvPr>
        </p:nvSpPr>
        <p:spPr>
          <a:xfrm>
            <a:off x="677334" y="765175"/>
            <a:ext cx="10727266" cy="1060450"/>
          </a:xfrm>
          <a:prstGeom prst="rect">
            <a:avLst/>
          </a:prstGeom>
        </p:spPr>
        <p:txBody>
          <a:bodyPr vert="horz" lIns="91440" tIns="45720" rIns="91440" bIns="45720" rtlCol="0" anchor="t">
            <a:noAutofit/>
          </a:bodyPr>
          <a:lstStyle/>
          <a:p>
            <a:r>
              <a:rPr lang="fr-FR" dirty="0"/>
              <a:t>Titre de la slide sur 2 lignes maximum</a:t>
            </a:r>
          </a:p>
        </p:txBody>
      </p:sp>
      <p:sp>
        <p:nvSpPr>
          <p:cNvPr id="3" name="Espace réservé du texte 2">
            <a:extLst>
              <a:ext uri="{FF2B5EF4-FFF2-40B4-BE49-F238E27FC236}">
                <a16:creationId xmlns:a16="http://schemas.microsoft.com/office/drawing/2014/main" id="{3298EA23-8F15-42F0-A149-8656067B718B}"/>
              </a:ext>
            </a:extLst>
          </p:cNvPr>
          <p:cNvSpPr>
            <a:spLocks noGrp="1"/>
          </p:cNvSpPr>
          <p:nvPr>
            <p:ph type="body" idx="1"/>
          </p:nvPr>
        </p:nvSpPr>
        <p:spPr>
          <a:xfrm>
            <a:off x="677334" y="1932317"/>
            <a:ext cx="10711392" cy="4244646"/>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C870BE5-0BB9-4C71-B8C2-47100C647C00}"/>
              </a:ext>
            </a:extLst>
          </p:cNvPr>
          <p:cNvSpPr>
            <a:spLocks noGrp="1"/>
          </p:cNvSpPr>
          <p:nvPr>
            <p:ph type="dt" sz="half" idx="2"/>
          </p:nvPr>
        </p:nvSpPr>
        <p:spPr>
          <a:xfrm>
            <a:off x="660226" y="6356350"/>
            <a:ext cx="1175084"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B000E61D-6D74-48EC-B8C8-15F02147A49B}" type="datetime1">
              <a:rPr lang="fr-FR" smtClean="0"/>
              <a:t>03/07/2023</a:t>
            </a:fld>
            <a:endParaRPr lang="fr-FR" dirty="0"/>
          </a:p>
        </p:txBody>
      </p:sp>
      <p:sp>
        <p:nvSpPr>
          <p:cNvPr id="5" name="Espace réservé du pied de page 4">
            <a:extLst>
              <a:ext uri="{FF2B5EF4-FFF2-40B4-BE49-F238E27FC236}">
                <a16:creationId xmlns:a16="http://schemas.microsoft.com/office/drawing/2014/main" id="{8E32736F-1266-4E0F-84E9-AD2DF4E4B2DA}"/>
              </a:ext>
            </a:extLst>
          </p:cNvPr>
          <p:cNvSpPr>
            <a:spLocks noGrp="1"/>
          </p:cNvSpPr>
          <p:nvPr>
            <p:ph type="ftr" sz="quarter" idx="3"/>
          </p:nvPr>
        </p:nvSpPr>
        <p:spPr>
          <a:xfrm>
            <a:off x="1967658" y="6356350"/>
            <a:ext cx="7640060" cy="365125"/>
          </a:xfrm>
          <a:prstGeom prst="rect">
            <a:avLst/>
          </a:prstGeom>
        </p:spPr>
        <p:txBody>
          <a:bodyPr vert="horz" lIns="91440" tIns="45720" rIns="91440" bIns="45720" rtlCol="0" anchor="ctr"/>
          <a:lstStyle>
            <a:lvl1pPr algn="l">
              <a:defRPr sz="1000" cap="all" baseline="0">
                <a:solidFill>
                  <a:schemeClr val="tx1">
                    <a:lumMod val="50000"/>
                    <a:lumOff val="50000"/>
                  </a:schemeClr>
                </a:solidFill>
              </a:defRPr>
            </a:lvl1pPr>
          </a:lstStyle>
          <a:p>
            <a:r>
              <a:rPr lang="fr-FR"/>
              <a:t>Présentation commercial</a:t>
            </a:r>
            <a:endParaRPr lang="fr-FR" dirty="0"/>
          </a:p>
        </p:txBody>
      </p:sp>
      <p:sp>
        <p:nvSpPr>
          <p:cNvPr id="6" name="Espace réservé du numéro de diapositive 5">
            <a:extLst>
              <a:ext uri="{FF2B5EF4-FFF2-40B4-BE49-F238E27FC236}">
                <a16:creationId xmlns:a16="http://schemas.microsoft.com/office/drawing/2014/main" id="{63C6033F-BA54-4F9B-9046-E0C57474A4B5}"/>
              </a:ext>
            </a:extLst>
          </p:cNvPr>
          <p:cNvSpPr>
            <a:spLocks noGrp="1"/>
          </p:cNvSpPr>
          <p:nvPr>
            <p:ph type="sldNum" sz="quarter" idx="4"/>
          </p:nvPr>
        </p:nvSpPr>
        <p:spPr>
          <a:xfrm>
            <a:off x="11429999" y="6356350"/>
            <a:ext cx="762001" cy="365125"/>
          </a:xfrm>
          <a:prstGeom prst="rect">
            <a:avLst/>
          </a:prstGeom>
        </p:spPr>
        <p:txBody>
          <a:bodyPr vert="horz" lIns="91440" tIns="45720" rIns="91440" bIns="45720" rtlCol="0" anchor="ctr"/>
          <a:lstStyle>
            <a:lvl1pPr algn="l">
              <a:defRPr sz="1200">
                <a:solidFill>
                  <a:schemeClr val="tx2"/>
                </a:solidFill>
              </a:defRPr>
            </a:lvl1pPr>
          </a:lstStyle>
          <a:p>
            <a:fld id="{DE63C02F-DD0E-412A-9B46-4F8A9D0BD804}" type="slidenum">
              <a:rPr lang="fr-FR" smtClean="0"/>
              <a:pPr/>
              <a:t>‹N°›</a:t>
            </a:fld>
            <a:endParaRPr lang="fr-FR"/>
          </a:p>
        </p:txBody>
      </p:sp>
      <p:pic>
        <p:nvPicPr>
          <p:cNvPr id="19" name="Image 18">
            <a:extLst>
              <a:ext uri="{FF2B5EF4-FFF2-40B4-BE49-F238E27FC236}">
                <a16:creationId xmlns:a16="http://schemas.microsoft.com/office/drawing/2014/main" id="{B869EE7E-F90C-4CB1-A41C-15306BDB75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09492" y="6299865"/>
            <a:ext cx="1822282" cy="513977"/>
          </a:xfrm>
          <a:prstGeom prst="rect">
            <a:avLst/>
          </a:prstGeom>
        </p:spPr>
      </p:pic>
    </p:spTree>
    <p:extLst>
      <p:ext uri="{BB962C8B-B14F-4D97-AF65-F5344CB8AC3E}">
        <p14:creationId xmlns:p14="http://schemas.microsoft.com/office/powerpoint/2010/main" val="3958693203"/>
      </p:ext>
    </p:extLst>
  </p:cSld>
  <p:clrMap bg1="lt1" tx1="dk1" bg2="lt2" tx2="dk2" accent1="accent1" accent2="accent2" accent3="accent3" accent4="accent4" accent5="accent5" accent6="accent6" hlink="hlink" folHlink="folHlink"/>
  <p:sldLayoutIdLst>
    <p:sldLayoutId id="2147483716" r:id="rId1"/>
    <p:sldLayoutId id="2147483707" r:id="rId2"/>
    <p:sldLayoutId id="2147483708" r:id="rId3"/>
    <p:sldLayoutId id="2147483715" r:id="rId4"/>
  </p:sldLayoutIdLst>
  <p:hf hdr="0" ftr="0" dt="0"/>
  <p:txStyles>
    <p:titleStyle>
      <a:lvl1pPr algn="l" defTabSz="914400" rtl="0" eaLnBrk="1" latinLnBrk="0" hangingPunct="1">
        <a:lnSpc>
          <a:spcPct val="7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accent5"/>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3pPr>
      <a:lvl4pPr marL="185738" indent="-84138" algn="l" defTabSz="914400" rtl="0" eaLnBrk="1" latinLnBrk="0" hangingPunct="1">
        <a:lnSpc>
          <a:spcPct val="9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00" indent="-76200" algn="l" defTabSz="914400" rtl="0" eaLnBrk="1" latinLnBrk="0" hangingPunct="1">
        <a:lnSpc>
          <a:spcPct val="9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3">
          <p15:clr>
            <a:srgbClr val="F26B43"/>
          </p15:clr>
        </p15:guide>
        <p15:guide id="4" pos="7174">
          <p15:clr>
            <a:srgbClr val="F26B43"/>
          </p15:clr>
        </p15:guide>
        <p15:guide id="5" orient="horz" pos="482">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E90E747-196E-4F64-9D76-FFFCE2888765}"/>
              </a:ext>
            </a:extLst>
          </p:cNvPr>
          <p:cNvSpPr>
            <a:spLocks noGrp="1"/>
          </p:cNvSpPr>
          <p:nvPr>
            <p:ph type="ctrTitle"/>
          </p:nvPr>
        </p:nvSpPr>
        <p:spPr>
          <a:xfrm>
            <a:off x="766763" y="765175"/>
            <a:ext cx="11136766" cy="2663825"/>
          </a:xfrm>
        </p:spPr>
        <p:txBody>
          <a:bodyPr/>
          <a:lstStyle/>
          <a:p>
            <a:r>
              <a:rPr lang="fr-FR" sz="3600" dirty="0"/>
              <a:t>Pourquoi les lycéennes arrêtent-elles les sciences ? </a:t>
            </a:r>
            <a:endParaRPr lang="fr-FR" sz="3600" i="1" dirty="0"/>
          </a:p>
        </p:txBody>
      </p:sp>
      <p:sp>
        <p:nvSpPr>
          <p:cNvPr id="8" name="Sous-titre 7">
            <a:extLst>
              <a:ext uri="{FF2B5EF4-FFF2-40B4-BE49-F238E27FC236}">
                <a16:creationId xmlns:a16="http://schemas.microsoft.com/office/drawing/2014/main" id="{D13EB970-0B2A-4A8B-8BF7-657F4489AA90}"/>
              </a:ext>
            </a:extLst>
          </p:cNvPr>
          <p:cNvSpPr>
            <a:spLocks noGrp="1"/>
          </p:cNvSpPr>
          <p:nvPr>
            <p:ph type="subTitle" idx="1"/>
          </p:nvPr>
        </p:nvSpPr>
        <p:spPr>
          <a:xfrm>
            <a:off x="766763" y="4175405"/>
            <a:ext cx="6728051" cy="1882495"/>
          </a:xfrm>
        </p:spPr>
        <p:txBody>
          <a:bodyPr/>
          <a:lstStyle/>
          <a:p>
            <a:r>
              <a:rPr lang="fr-FR" sz="2800" dirty="0"/>
              <a:t>26</a:t>
            </a:r>
            <a:r>
              <a:rPr lang="fr-FR" sz="2800" baseline="30000" dirty="0"/>
              <a:t>ème</a:t>
            </a:r>
            <a:r>
              <a:rPr lang="fr-FR" sz="2800" dirty="0"/>
              <a:t> Congrès Général de la Société Française de Physique</a:t>
            </a:r>
          </a:p>
        </p:txBody>
      </p:sp>
      <p:sp>
        <p:nvSpPr>
          <p:cNvPr id="9" name="Espace réservé du texte 8">
            <a:extLst>
              <a:ext uri="{FF2B5EF4-FFF2-40B4-BE49-F238E27FC236}">
                <a16:creationId xmlns:a16="http://schemas.microsoft.com/office/drawing/2014/main" id="{3CE81A03-2292-4EBE-8D5F-9EACF21D21AD}"/>
              </a:ext>
            </a:extLst>
          </p:cNvPr>
          <p:cNvSpPr>
            <a:spLocks noGrp="1"/>
          </p:cNvSpPr>
          <p:nvPr>
            <p:ph type="body" sz="quarter" idx="10"/>
          </p:nvPr>
        </p:nvSpPr>
        <p:spPr/>
        <p:txBody>
          <a:bodyPr/>
          <a:lstStyle/>
          <a:p>
            <a:r>
              <a:rPr lang="fr-FR" dirty="0"/>
              <a:t>Juillet 2024</a:t>
            </a:r>
          </a:p>
        </p:txBody>
      </p:sp>
    </p:spTree>
    <p:extLst>
      <p:ext uri="{BB962C8B-B14F-4D97-AF65-F5344CB8AC3E}">
        <p14:creationId xmlns:p14="http://schemas.microsoft.com/office/powerpoint/2010/main" val="1549275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6EC2F-3B44-4DD9-8A62-2B16C7A80096}"/>
              </a:ext>
            </a:extLst>
          </p:cNvPr>
          <p:cNvSpPr>
            <a:spLocks noGrp="1"/>
          </p:cNvSpPr>
          <p:nvPr>
            <p:ph type="title"/>
          </p:nvPr>
        </p:nvSpPr>
        <p:spPr>
          <a:xfrm>
            <a:off x="677334" y="765175"/>
            <a:ext cx="10937150" cy="1060450"/>
          </a:xfrm>
        </p:spPr>
        <p:txBody>
          <a:bodyPr/>
          <a:lstStyle/>
          <a:p>
            <a:r>
              <a:rPr lang="fr-FR" dirty="0"/>
              <a:t>Quand des garçons vont vers des métiers « de femmes » : le risque du déclassement</a:t>
            </a:r>
          </a:p>
        </p:txBody>
      </p:sp>
      <p:sp>
        <p:nvSpPr>
          <p:cNvPr id="3" name="Espace réservé du contenu 2">
            <a:extLst>
              <a:ext uri="{FF2B5EF4-FFF2-40B4-BE49-F238E27FC236}">
                <a16:creationId xmlns:a16="http://schemas.microsoft.com/office/drawing/2014/main" id="{3BBA466A-2FA2-456C-91F3-D98F74D0E3D2}"/>
              </a:ext>
            </a:extLst>
          </p:cNvPr>
          <p:cNvSpPr>
            <a:spLocks noGrp="1"/>
          </p:cNvSpPr>
          <p:nvPr>
            <p:ph sz="half" idx="1"/>
          </p:nvPr>
        </p:nvSpPr>
        <p:spPr>
          <a:xfrm>
            <a:off x="677334" y="2351124"/>
            <a:ext cx="5181600" cy="3431658"/>
          </a:xfrm>
        </p:spPr>
        <p:txBody>
          <a:bodyPr/>
          <a:lstStyle/>
          <a:p>
            <a:r>
              <a:rPr lang="fr-FR" dirty="0"/>
              <a:t>La permanence d’une vision hiérarchisée des sexes</a:t>
            </a:r>
            <a:endParaRPr lang="fr-FR" cap="none" dirty="0">
              <a:solidFill>
                <a:schemeClr val="tx2"/>
              </a:solidFill>
            </a:endParaRPr>
          </a:p>
          <a:p>
            <a:pPr marL="342900" indent="-342900" algn="just">
              <a:buFont typeface="Arial" panose="020B0604020202020204" pitchFamily="34" charset="0"/>
              <a:buChar char="•"/>
            </a:pPr>
            <a:r>
              <a:rPr lang="fr-FR" sz="1800" cap="none" dirty="0">
                <a:solidFill>
                  <a:schemeClr val="tx2"/>
                </a:solidFill>
              </a:rPr>
              <a:t>Une </a:t>
            </a:r>
            <a:r>
              <a:rPr lang="fr-FR" sz="1800" b="1" cap="none" dirty="0">
                <a:solidFill>
                  <a:schemeClr val="tx2"/>
                </a:solidFill>
              </a:rPr>
              <a:t>valorisation des filles </a:t>
            </a:r>
            <a:r>
              <a:rPr lang="fr-FR" sz="1800" cap="none" dirty="0">
                <a:solidFill>
                  <a:schemeClr val="tx2"/>
                </a:solidFill>
              </a:rPr>
              <a:t>qui s’orientent vers des métiers « d’hommes »</a:t>
            </a:r>
          </a:p>
          <a:p>
            <a:pPr marL="342900" indent="-342900" algn="just">
              <a:buFont typeface="Arial" panose="020B0604020202020204" pitchFamily="34" charset="0"/>
              <a:buChar char="•"/>
            </a:pPr>
            <a:r>
              <a:rPr lang="fr-FR" sz="1800" cap="none" dirty="0">
                <a:solidFill>
                  <a:schemeClr val="tx2"/>
                </a:solidFill>
              </a:rPr>
              <a:t>Pour les garçons qui vont vers des métiers « de femmes », la </a:t>
            </a:r>
            <a:r>
              <a:rPr lang="fr-FR" sz="1800" b="1" cap="none" dirty="0">
                <a:solidFill>
                  <a:schemeClr val="tx2"/>
                </a:solidFill>
              </a:rPr>
              <a:t>suspicion d’un décalage plus global aux normes de genre</a:t>
            </a:r>
          </a:p>
        </p:txBody>
      </p:sp>
      <p:sp>
        <p:nvSpPr>
          <p:cNvPr id="4" name="Espace réservé du contenu 3">
            <a:extLst>
              <a:ext uri="{FF2B5EF4-FFF2-40B4-BE49-F238E27FC236}">
                <a16:creationId xmlns:a16="http://schemas.microsoft.com/office/drawing/2014/main" id="{B420436C-AA88-4903-AA49-F444667CCD66}"/>
              </a:ext>
            </a:extLst>
          </p:cNvPr>
          <p:cNvSpPr>
            <a:spLocks noGrp="1"/>
          </p:cNvSpPr>
          <p:nvPr>
            <p:ph sz="half" idx="2"/>
          </p:nvPr>
        </p:nvSpPr>
        <p:spPr>
          <a:xfrm>
            <a:off x="6432884" y="2913320"/>
            <a:ext cx="5181600" cy="2307265"/>
          </a:xfrm>
        </p:spPr>
        <p:txBody>
          <a:bodyPr/>
          <a:lstStyle/>
          <a:p>
            <a:pPr algn="ctr"/>
            <a:r>
              <a:rPr lang="fr-FR" sz="2000" b="1" cap="none" dirty="0">
                <a:solidFill>
                  <a:schemeClr val="accent1"/>
                </a:solidFill>
              </a:rPr>
              <a:t>« </a:t>
            </a:r>
            <a:r>
              <a:rPr lang="fr-FR" sz="2000" b="1" i="1" cap="none" dirty="0">
                <a:solidFill>
                  <a:schemeClr val="accent1"/>
                </a:solidFill>
              </a:rPr>
              <a:t>Ma copine elle est en ST2S, et elle disait qu’il y a quelques garçons de sa classe...La première fois qu'elle m'a dit ça, […] je me suis dit […] c’est bizarre. Genre des garçons infirmières…infirmiers</a:t>
            </a:r>
            <a:r>
              <a:rPr lang="fr-FR" sz="2000" b="1" cap="none" dirty="0">
                <a:solidFill>
                  <a:schemeClr val="accent1"/>
                </a:solidFill>
              </a:rPr>
              <a:t>. » </a:t>
            </a:r>
          </a:p>
          <a:p>
            <a:pPr algn="ctr"/>
            <a:r>
              <a:rPr lang="fr-FR" sz="1100" cap="none" dirty="0">
                <a:solidFill>
                  <a:schemeClr val="accent1"/>
                </a:solidFill>
              </a:rPr>
              <a:t>(G, lycée E, 2019)</a:t>
            </a:r>
          </a:p>
          <a:p>
            <a:endParaRPr lang="fr-FR" dirty="0"/>
          </a:p>
        </p:txBody>
      </p:sp>
      <p:sp>
        <p:nvSpPr>
          <p:cNvPr id="5" name="Espace réservé du numéro de diapositive 4">
            <a:extLst>
              <a:ext uri="{FF2B5EF4-FFF2-40B4-BE49-F238E27FC236}">
                <a16:creationId xmlns:a16="http://schemas.microsoft.com/office/drawing/2014/main" id="{B6717470-E680-47EF-B16A-CA78EE572384}"/>
              </a:ext>
            </a:extLst>
          </p:cNvPr>
          <p:cNvSpPr>
            <a:spLocks noGrp="1"/>
          </p:cNvSpPr>
          <p:nvPr>
            <p:ph type="sldNum" sz="quarter" idx="12"/>
          </p:nvPr>
        </p:nvSpPr>
        <p:spPr/>
        <p:txBody>
          <a:bodyPr/>
          <a:lstStyle/>
          <a:p>
            <a:fld id="{DE63C02F-DD0E-412A-9B46-4F8A9D0BD804}" type="slidenum">
              <a:rPr lang="fr-FR" smtClean="0"/>
              <a:pPr/>
              <a:t>10</a:t>
            </a:fld>
            <a:endParaRPr lang="fr-FR" dirty="0"/>
          </a:p>
        </p:txBody>
      </p:sp>
    </p:spTree>
    <p:extLst>
      <p:ext uri="{BB962C8B-B14F-4D97-AF65-F5344CB8AC3E}">
        <p14:creationId xmlns:p14="http://schemas.microsoft.com/office/powerpoint/2010/main" val="369054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3B6EA-BFF1-452E-A39A-6EC6EC93DA7F}"/>
              </a:ext>
            </a:extLst>
          </p:cNvPr>
          <p:cNvSpPr>
            <a:spLocks noGrp="1"/>
          </p:cNvSpPr>
          <p:nvPr>
            <p:ph type="ctrTitle"/>
          </p:nvPr>
        </p:nvSpPr>
        <p:spPr>
          <a:xfrm>
            <a:off x="670507" y="1874703"/>
            <a:ext cx="9131219" cy="1718729"/>
          </a:xfrm>
        </p:spPr>
        <p:txBody>
          <a:bodyPr/>
          <a:lstStyle/>
          <a:p>
            <a:r>
              <a:rPr lang="fr-FR" dirty="0"/>
              <a:t>« Quand on veut, on peut »…mais en fait on ne veut pas</a:t>
            </a:r>
          </a:p>
        </p:txBody>
      </p:sp>
      <p:sp>
        <p:nvSpPr>
          <p:cNvPr id="3" name="Espace réservé du texte 2">
            <a:extLst>
              <a:ext uri="{FF2B5EF4-FFF2-40B4-BE49-F238E27FC236}">
                <a16:creationId xmlns:a16="http://schemas.microsoft.com/office/drawing/2014/main" id="{39C86333-D2AA-4489-A6BF-05311B0F656B}"/>
              </a:ext>
            </a:extLst>
          </p:cNvPr>
          <p:cNvSpPr>
            <a:spLocks noGrp="1"/>
          </p:cNvSpPr>
          <p:nvPr>
            <p:ph type="body" sz="quarter" idx="10"/>
          </p:nvPr>
        </p:nvSpPr>
        <p:spPr/>
        <p:txBody>
          <a:bodyPr/>
          <a:lstStyle/>
          <a:p>
            <a:r>
              <a:rPr lang="fr-FR" dirty="0">
                <a:solidFill>
                  <a:schemeClr val="accent1"/>
                </a:solidFill>
              </a:rPr>
              <a:t>x</a:t>
            </a:r>
          </a:p>
        </p:txBody>
      </p:sp>
      <p:sp>
        <p:nvSpPr>
          <p:cNvPr id="4" name="Espace réservé du texte 3">
            <a:extLst>
              <a:ext uri="{FF2B5EF4-FFF2-40B4-BE49-F238E27FC236}">
                <a16:creationId xmlns:a16="http://schemas.microsoft.com/office/drawing/2014/main" id="{6B5E94B3-4568-42AA-AA04-5C826E02C22E}"/>
              </a:ext>
            </a:extLst>
          </p:cNvPr>
          <p:cNvSpPr>
            <a:spLocks noGrp="1"/>
          </p:cNvSpPr>
          <p:nvPr>
            <p:ph type="body" sz="quarter" idx="11"/>
          </p:nvPr>
        </p:nvSpPr>
        <p:spPr/>
        <p:txBody>
          <a:bodyPr/>
          <a:lstStyle/>
          <a:p>
            <a:r>
              <a:rPr lang="fr-FR" dirty="0"/>
              <a:t>2.2</a:t>
            </a:r>
          </a:p>
        </p:txBody>
      </p:sp>
      <p:sp>
        <p:nvSpPr>
          <p:cNvPr id="6" name="Espace réservé du numéro de diapositive 5">
            <a:extLst>
              <a:ext uri="{FF2B5EF4-FFF2-40B4-BE49-F238E27FC236}">
                <a16:creationId xmlns:a16="http://schemas.microsoft.com/office/drawing/2014/main" id="{6C3C6C4A-BDC5-4C6E-868C-DE34F961E012}"/>
              </a:ext>
            </a:extLst>
          </p:cNvPr>
          <p:cNvSpPr>
            <a:spLocks noGrp="1"/>
          </p:cNvSpPr>
          <p:nvPr>
            <p:ph type="sldNum" sz="quarter" idx="18"/>
          </p:nvPr>
        </p:nvSpPr>
        <p:spPr>
          <a:xfrm>
            <a:off x="11429999" y="6374290"/>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11</a:t>
            </a:fld>
            <a:endParaRPr lang="fr-FR" dirty="0"/>
          </a:p>
        </p:txBody>
      </p:sp>
    </p:spTree>
    <p:extLst>
      <p:ext uri="{BB962C8B-B14F-4D97-AF65-F5344CB8AC3E}">
        <p14:creationId xmlns:p14="http://schemas.microsoft.com/office/powerpoint/2010/main" val="84648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0D2D3-E7B3-4BE3-A9B7-9DBCEAD2CCF1}"/>
              </a:ext>
            </a:extLst>
          </p:cNvPr>
          <p:cNvSpPr>
            <a:spLocks noGrp="1"/>
          </p:cNvSpPr>
          <p:nvPr>
            <p:ph type="title"/>
          </p:nvPr>
        </p:nvSpPr>
        <p:spPr/>
        <p:txBody>
          <a:bodyPr/>
          <a:lstStyle/>
          <a:p>
            <a:r>
              <a:rPr lang="fr-FR" dirty="0"/>
              <a:t>Des choix d’orientation pour la plupart prévisibles </a:t>
            </a:r>
          </a:p>
        </p:txBody>
      </p:sp>
      <p:sp>
        <p:nvSpPr>
          <p:cNvPr id="3" name="Espace réservé du contenu 2">
            <a:extLst>
              <a:ext uri="{FF2B5EF4-FFF2-40B4-BE49-F238E27FC236}">
                <a16:creationId xmlns:a16="http://schemas.microsoft.com/office/drawing/2014/main" id="{F41B4674-8300-4634-8798-226322558AD2}"/>
              </a:ext>
            </a:extLst>
          </p:cNvPr>
          <p:cNvSpPr>
            <a:spLocks noGrp="1"/>
          </p:cNvSpPr>
          <p:nvPr>
            <p:ph sz="half" idx="1"/>
          </p:nvPr>
        </p:nvSpPr>
        <p:spPr>
          <a:xfrm>
            <a:off x="677335" y="2009122"/>
            <a:ext cx="7391843" cy="4208211"/>
          </a:xfrm>
        </p:spPr>
        <p:txBody>
          <a:bodyPr/>
          <a:lstStyle/>
          <a:p>
            <a:r>
              <a:rPr lang="fr-FR" dirty="0"/>
              <a:t>Des secteurs visés et des motivations différenciés</a:t>
            </a:r>
          </a:p>
          <a:p>
            <a:endParaRPr lang="fr-FR" dirty="0"/>
          </a:p>
          <a:p>
            <a:pPr marL="342900" indent="-342900" algn="just">
              <a:buFont typeface="Arial" panose="020B0604020202020204" pitchFamily="34" charset="0"/>
              <a:buChar char="•"/>
            </a:pPr>
            <a:r>
              <a:rPr lang="fr-FR" sz="1800" cap="none" dirty="0">
                <a:solidFill>
                  <a:schemeClr val="tx2"/>
                </a:solidFill>
              </a:rPr>
              <a:t>Les </a:t>
            </a:r>
            <a:r>
              <a:rPr lang="fr-FR" sz="1800" b="1" cap="none" dirty="0">
                <a:solidFill>
                  <a:schemeClr val="tx2"/>
                </a:solidFill>
              </a:rPr>
              <a:t>lycéennes</a:t>
            </a:r>
            <a:r>
              <a:rPr lang="fr-FR" sz="1800" cap="none" dirty="0">
                <a:solidFill>
                  <a:schemeClr val="tx2"/>
                </a:solidFill>
              </a:rPr>
              <a:t> vers </a:t>
            </a:r>
            <a:r>
              <a:rPr lang="fr-FR" sz="1800" cap="none" dirty="0">
                <a:solidFill>
                  <a:srgbClr val="01414B"/>
                </a:solidFill>
                <a:effectLst/>
                <a:latin typeface="Verdana" panose="020B0604030504040204" pitchFamily="34" charset="0"/>
                <a:ea typeface="Averta-Light"/>
                <a:cs typeface="Averta-Light"/>
              </a:rPr>
              <a:t>le commerce et le marketing, la psychologie, le droit, les langues ou encore la médecine</a:t>
            </a:r>
          </a:p>
          <a:p>
            <a:pPr marL="342900" indent="-342900" algn="just">
              <a:buFont typeface="Arial" panose="020B0604020202020204" pitchFamily="34" charset="0"/>
              <a:buChar char="•"/>
            </a:pPr>
            <a:r>
              <a:rPr lang="fr-FR" sz="1800" cap="none" dirty="0">
                <a:solidFill>
                  <a:srgbClr val="01414B"/>
                </a:solidFill>
                <a:latin typeface="Verdana" panose="020B0604030504040204" pitchFamily="34" charset="0"/>
                <a:ea typeface="Averta-Light"/>
                <a:cs typeface="Averta-Light"/>
              </a:rPr>
              <a:t>L</a:t>
            </a:r>
            <a:r>
              <a:rPr lang="fr-FR" sz="1800" cap="none" dirty="0">
                <a:solidFill>
                  <a:srgbClr val="01414B"/>
                </a:solidFill>
                <a:effectLst/>
                <a:latin typeface="Verdana" panose="020B0604030504040204" pitchFamily="34" charset="0"/>
                <a:ea typeface="Averta-Light"/>
                <a:cs typeface="Averta-Light"/>
              </a:rPr>
              <a:t>es </a:t>
            </a:r>
            <a:r>
              <a:rPr lang="fr-FR" sz="1800" b="1" cap="none" dirty="0">
                <a:solidFill>
                  <a:srgbClr val="01414B"/>
                </a:solidFill>
                <a:effectLst/>
                <a:latin typeface="Verdana" panose="020B0604030504040204" pitchFamily="34" charset="0"/>
                <a:ea typeface="Averta-Light"/>
                <a:cs typeface="Averta-Light"/>
              </a:rPr>
              <a:t>lycéens</a:t>
            </a:r>
            <a:r>
              <a:rPr lang="fr-FR" sz="1800" cap="none" dirty="0">
                <a:solidFill>
                  <a:srgbClr val="01414B"/>
                </a:solidFill>
                <a:effectLst/>
                <a:latin typeface="Verdana" panose="020B0604030504040204" pitchFamily="34" charset="0"/>
                <a:ea typeface="Averta-Light"/>
                <a:cs typeface="Averta-Light"/>
              </a:rPr>
              <a:t> vers les domaines du sport, de la comptabilité, de l’immobilier, des finances et de l’ingénierie.</a:t>
            </a:r>
          </a:p>
          <a:p>
            <a:pPr marL="342900" indent="-342900" algn="just">
              <a:buFont typeface="Arial" panose="020B0604020202020204" pitchFamily="34" charset="0"/>
              <a:buChar char="•"/>
            </a:pPr>
            <a:endParaRPr lang="fr-FR" sz="1800" cap="none" dirty="0">
              <a:solidFill>
                <a:schemeClr val="tx2"/>
              </a:solidFill>
            </a:endParaRPr>
          </a:p>
          <a:p>
            <a:r>
              <a:rPr lang="fr-FR" dirty="0">
                <a:sym typeface="Wingdings" panose="05000000000000000000" pitchFamily="2" charset="2"/>
              </a:rPr>
              <a:t> Des enseignements de spécialité en conformité avec les rôles de genre</a:t>
            </a:r>
            <a:endParaRPr lang="fr-FR" dirty="0"/>
          </a:p>
          <a:p>
            <a:pPr algn="just"/>
            <a:endParaRPr lang="fr-FR" dirty="0"/>
          </a:p>
        </p:txBody>
      </p:sp>
      <p:sp>
        <p:nvSpPr>
          <p:cNvPr id="5" name="Espace réservé du numéro de diapositive 4">
            <a:extLst>
              <a:ext uri="{FF2B5EF4-FFF2-40B4-BE49-F238E27FC236}">
                <a16:creationId xmlns:a16="http://schemas.microsoft.com/office/drawing/2014/main" id="{5EC4404B-A4F8-4ABD-B530-A0CA7B53BBBA}"/>
              </a:ext>
            </a:extLst>
          </p:cNvPr>
          <p:cNvSpPr>
            <a:spLocks noGrp="1"/>
          </p:cNvSpPr>
          <p:nvPr>
            <p:ph type="sldNum" sz="quarter" idx="12"/>
          </p:nvPr>
        </p:nvSpPr>
        <p:spPr/>
        <p:txBody>
          <a:bodyPr/>
          <a:lstStyle/>
          <a:p>
            <a:fld id="{DE63C02F-DD0E-412A-9B46-4F8A9D0BD804}" type="slidenum">
              <a:rPr lang="fr-FR" smtClean="0"/>
              <a:pPr/>
              <a:t>12</a:t>
            </a:fld>
            <a:endParaRPr lang="fr-FR" dirty="0"/>
          </a:p>
        </p:txBody>
      </p:sp>
    </p:spTree>
    <p:extLst>
      <p:ext uri="{BB962C8B-B14F-4D97-AF65-F5344CB8AC3E}">
        <p14:creationId xmlns:p14="http://schemas.microsoft.com/office/powerpoint/2010/main" val="151123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0D2D3-E7B3-4BE3-A9B7-9DBCEAD2CCF1}"/>
              </a:ext>
            </a:extLst>
          </p:cNvPr>
          <p:cNvSpPr>
            <a:spLocks noGrp="1"/>
          </p:cNvSpPr>
          <p:nvPr>
            <p:ph type="title"/>
          </p:nvPr>
        </p:nvSpPr>
        <p:spPr/>
        <p:txBody>
          <a:bodyPr/>
          <a:lstStyle/>
          <a:p>
            <a:r>
              <a:rPr lang="fr-FR" dirty="0"/>
              <a:t>Des lycéennes au projet d’orientation « atypiques » : des exceptions qui ne le restent pas</a:t>
            </a:r>
          </a:p>
        </p:txBody>
      </p:sp>
      <p:sp>
        <p:nvSpPr>
          <p:cNvPr id="5" name="Espace réservé du numéro de diapositive 4">
            <a:extLst>
              <a:ext uri="{FF2B5EF4-FFF2-40B4-BE49-F238E27FC236}">
                <a16:creationId xmlns:a16="http://schemas.microsoft.com/office/drawing/2014/main" id="{5EC4404B-A4F8-4ABD-B530-A0CA7B53BBBA}"/>
              </a:ext>
            </a:extLst>
          </p:cNvPr>
          <p:cNvSpPr>
            <a:spLocks noGrp="1"/>
          </p:cNvSpPr>
          <p:nvPr>
            <p:ph type="sldNum" sz="quarter" idx="12"/>
          </p:nvPr>
        </p:nvSpPr>
        <p:spPr/>
        <p:txBody>
          <a:bodyPr/>
          <a:lstStyle/>
          <a:p>
            <a:fld id="{DE63C02F-DD0E-412A-9B46-4F8A9D0BD804}" type="slidenum">
              <a:rPr lang="fr-FR" smtClean="0"/>
              <a:pPr/>
              <a:t>13</a:t>
            </a:fld>
            <a:endParaRPr lang="fr-FR" dirty="0"/>
          </a:p>
        </p:txBody>
      </p:sp>
      <p:graphicFrame>
        <p:nvGraphicFramePr>
          <p:cNvPr id="4" name="Tableau 3">
            <a:extLst>
              <a:ext uri="{FF2B5EF4-FFF2-40B4-BE49-F238E27FC236}">
                <a16:creationId xmlns:a16="http://schemas.microsoft.com/office/drawing/2014/main" id="{DEF36973-4AAE-44CD-98E8-9E3FEC1811AE}"/>
              </a:ext>
            </a:extLst>
          </p:cNvPr>
          <p:cNvGraphicFramePr>
            <a:graphicFrameLocks noGrp="1"/>
          </p:cNvGraphicFramePr>
          <p:nvPr/>
        </p:nvGraphicFramePr>
        <p:xfrm>
          <a:off x="815361" y="2434111"/>
          <a:ext cx="5280638" cy="3719782"/>
        </p:xfrm>
        <a:graphic>
          <a:graphicData uri="http://schemas.openxmlformats.org/drawingml/2006/table">
            <a:tbl>
              <a:tblPr firstRow="1" firstCol="1" bandRow="1">
                <a:tableStyleId>{F5AB1C69-6EDB-4FF4-983F-18BD219EF322}</a:tableStyleId>
              </a:tblPr>
              <a:tblGrid>
                <a:gridCol w="1759824">
                  <a:extLst>
                    <a:ext uri="{9D8B030D-6E8A-4147-A177-3AD203B41FA5}">
                      <a16:colId xmlns:a16="http://schemas.microsoft.com/office/drawing/2014/main" val="1218536328"/>
                    </a:ext>
                  </a:extLst>
                </a:gridCol>
                <a:gridCol w="1760407">
                  <a:extLst>
                    <a:ext uri="{9D8B030D-6E8A-4147-A177-3AD203B41FA5}">
                      <a16:colId xmlns:a16="http://schemas.microsoft.com/office/drawing/2014/main" val="975500967"/>
                    </a:ext>
                  </a:extLst>
                </a:gridCol>
                <a:gridCol w="1760407">
                  <a:extLst>
                    <a:ext uri="{9D8B030D-6E8A-4147-A177-3AD203B41FA5}">
                      <a16:colId xmlns:a16="http://schemas.microsoft.com/office/drawing/2014/main" val="3633047199"/>
                    </a:ext>
                  </a:extLst>
                </a:gridCol>
              </a:tblGrid>
              <a:tr h="1151983">
                <a:tc>
                  <a:txBody>
                    <a:bodyPr/>
                    <a:lstStyle/>
                    <a:p>
                      <a:pPr algn="ctr">
                        <a:lnSpc>
                          <a:spcPct val="130000"/>
                        </a:lnSpc>
                        <a:spcBef>
                          <a:spcPts val="1000"/>
                        </a:spcBef>
                        <a:spcAft>
                          <a:spcPts val="1000"/>
                        </a:spcAft>
                      </a:pPr>
                      <a:r>
                        <a:rPr lang="fr-FR" sz="1800">
                          <a:solidFill>
                            <a:schemeClr val="tx2"/>
                          </a:solidFill>
                          <a:effectLst/>
                        </a:rPr>
                        <a:t> </a:t>
                      </a:r>
                      <a:endParaRPr lang="fr-FR" sz="1800">
                        <a:solidFill>
                          <a:schemeClr val="tx2"/>
                        </a:solidFill>
                        <a:effectLst/>
                        <a:latin typeface="Verdana" panose="020B0604030504040204" pitchFamily="34" charset="0"/>
                        <a:ea typeface="Averta-Light"/>
                        <a:cs typeface="Averta-Light"/>
                      </a:endParaRPr>
                    </a:p>
                  </a:txBody>
                  <a:tcPr marL="68580" marR="68580" marT="0" marB="0" anchor="ctr"/>
                </a:tc>
                <a:tc>
                  <a:txBody>
                    <a:bodyPr/>
                    <a:lstStyle/>
                    <a:p>
                      <a:pPr algn="ctr">
                        <a:lnSpc>
                          <a:spcPct val="130000"/>
                        </a:lnSpc>
                        <a:spcBef>
                          <a:spcPts val="1000"/>
                        </a:spcBef>
                        <a:spcAft>
                          <a:spcPts val="1000"/>
                        </a:spcAft>
                      </a:pPr>
                      <a:r>
                        <a:rPr lang="fr-FR" sz="1800" dirty="0">
                          <a:solidFill>
                            <a:schemeClr val="tx2"/>
                          </a:solidFill>
                          <a:effectLst/>
                        </a:rPr>
                        <a:t>Choix conforme en T</a:t>
                      </a:r>
                      <a:r>
                        <a:rPr lang="fr-FR" sz="1800" baseline="30000" dirty="0">
                          <a:solidFill>
                            <a:schemeClr val="tx2"/>
                          </a:solidFill>
                          <a:effectLst/>
                        </a:rPr>
                        <a:t>ale</a:t>
                      </a:r>
                      <a:endParaRPr lang="fr-FR" sz="1800" dirty="0">
                        <a:solidFill>
                          <a:schemeClr val="tx2"/>
                        </a:solidFill>
                        <a:effectLst/>
                        <a:latin typeface="Verdana" panose="020B0604030504040204" pitchFamily="34" charset="0"/>
                        <a:ea typeface="Averta-Light"/>
                        <a:cs typeface="Averta-Light"/>
                      </a:endParaRPr>
                    </a:p>
                  </a:txBody>
                  <a:tcPr marL="68580" marR="68580" marT="0" marB="0" anchor="ctr"/>
                </a:tc>
                <a:tc>
                  <a:txBody>
                    <a:bodyPr/>
                    <a:lstStyle/>
                    <a:p>
                      <a:pPr algn="ctr">
                        <a:lnSpc>
                          <a:spcPct val="130000"/>
                        </a:lnSpc>
                        <a:spcBef>
                          <a:spcPts val="1000"/>
                        </a:spcBef>
                        <a:spcAft>
                          <a:spcPts val="1000"/>
                        </a:spcAft>
                      </a:pPr>
                      <a:r>
                        <a:rPr lang="fr-FR" sz="1800" dirty="0">
                          <a:solidFill>
                            <a:schemeClr val="tx2"/>
                          </a:solidFill>
                          <a:effectLst/>
                        </a:rPr>
                        <a:t>Choix non-conforme en T</a:t>
                      </a:r>
                      <a:r>
                        <a:rPr lang="fr-FR" sz="1800" baseline="30000" dirty="0">
                          <a:solidFill>
                            <a:schemeClr val="tx2"/>
                          </a:solidFill>
                          <a:effectLst/>
                        </a:rPr>
                        <a:t>ale</a:t>
                      </a:r>
                      <a:endParaRPr lang="fr-FR" sz="1800" dirty="0">
                        <a:solidFill>
                          <a:schemeClr val="tx2"/>
                        </a:solidFill>
                        <a:effectLst/>
                        <a:latin typeface="Verdana" panose="020B0604030504040204" pitchFamily="34" charset="0"/>
                        <a:ea typeface="Averta-Light"/>
                        <a:cs typeface="Averta-Light"/>
                      </a:endParaRPr>
                    </a:p>
                  </a:txBody>
                  <a:tcPr marL="68580" marR="68580" marT="0" marB="0" anchor="ctr"/>
                </a:tc>
                <a:extLst>
                  <a:ext uri="{0D108BD9-81ED-4DB2-BD59-A6C34878D82A}">
                    <a16:rowId xmlns:a16="http://schemas.microsoft.com/office/drawing/2014/main" val="538547037"/>
                  </a:ext>
                </a:extLst>
              </a:tr>
              <a:tr h="722078">
                <a:tc>
                  <a:txBody>
                    <a:bodyPr/>
                    <a:lstStyle/>
                    <a:p>
                      <a:pPr algn="ctr">
                        <a:lnSpc>
                          <a:spcPct val="130000"/>
                        </a:lnSpc>
                        <a:spcBef>
                          <a:spcPts val="1000"/>
                        </a:spcBef>
                        <a:spcAft>
                          <a:spcPts val="1000"/>
                        </a:spcAft>
                      </a:pPr>
                      <a:r>
                        <a:rPr lang="fr-FR" sz="1800" dirty="0">
                          <a:solidFill>
                            <a:schemeClr val="tx2"/>
                          </a:solidFill>
                          <a:effectLst/>
                        </a:rPr>
                        <a:t>Choix conforme en 2</a:t>
                      </a:r>
                      <a:r>
                        <a:rPr lang="fr-FR" sz="1800" baseline="30000" dirty="0">
                          <a:solidFill>
                            <a:schemeClr val="tx2"/>
                          </a:solidFill>
                          <a:effectLst/>
                        </a:rPr>
                        <a:t>nde</a:t>
                      </a:r>
                      <a:endParaRPr lang="fr-FR" sz="1800" dirty="0">
                        <a:solidFill>
                          <a:schemeClr val="tx2"/>
                        </a:solidFill>
                        <a:effectLst/>
                        <a:latin typeface="Verdana" panose="020B0604030504040204" pitchFamily="34" charset="0"/>
                        <a:ea typeface="Averta-Light"/>
                        <a:cs typeface="Averta-Light"/>
                      </a:endParaRPr>
                    </a:p>
                  </a:txBody>
                  <a:tcPr marL="68580" marR="68580" marT="0" marB="0" anchor="ctr"/>
                </a:tc>
                <a:tc>
                  <a:txBody>
                    <a:bodyPr/>
                    <a:lstStyle/>
                    <a:p>
                      <a:pPr algn="ctr">
                        <a:lnSpc>
                          <a:spcPct val="130000"/>
                        </a:lnSpc>
                        <a:spcBef>
                          <a:spcPts val="1000"/>
                        </a:spcBef>
                        <a:spcAft>
                          <a:spcPts val="1000"/>
                        </a:spcAft>
                      </a:pPr>
                      <a:r>
                        <a:rPr lang="fr-FR" sz="1800" dirty="0">
                          <a:solidFill>
                            <a:schemeClr val="tx2"/>
                          </a:solidFill>
                          <a:effectLst/>
                        </a:rPr>
                        <a:t>Trajectoire conforme</a:t>
                      </a:r>
                      <a:endParaRPr lang="fr-FR" sz="1800" dirty="0">
                        <a:solidFill>
                          <a:schemeClr val="tx2"/>
                        </a:solidFill>
                        <a:effectLst/>
                        <a:latin typeface="Verdana" panose="020B0604030504040204" pitchFamily="34" charset="0"/>
                        <a:ea typeface="Averta-Light"/>
                        <a:cs typeface="Averta-Light"/>
                      </a:endParaRPr>
                    </a:p>
                  </a:txBody>
                  <a:tcPr marL="68580" marR="68580" marT="0" marB="0" anchor="ctr"/>
                </a:tc>
                <a:tc>
                  <a:txBody>
                    <a:bodyPr/>
                    <a:lstStyle/>
                    <a:p>
                      <a:pPr algn="ctr">
                        <a:lnSpc>
                          <a:spcPct val="130000"/>
                        </a:lnSpc>
                        <a:spcBef>
                          <a:spcPts val="1000"/>
                        </a:spcBef>
                        <a:spcAft>
                          <a:spcPts val="1000"/>
                        </a:spcAft>
                      </a:pPr>
                      <a:r>
                        <a:rPr lang="fr-FR" sz="1800">
                          <a:solidFill>
                            <a:schemeClr val="tx2"/>
                          </a:solidFill>
                          <a:effectLst/>
                        </a:rPr>
                        <a:t> </a:t>
                      </a:r>
                      <a:endParaRPr lang="fr-FR" sz="1800">
                        <a:solidFill>
                          <a:schemeClr val="tx2"/>
                        </a:solidFill>
                        <a:effectLst/>
                        <a:latin typeface="Verdana" panose="020B0604030504040204" pitchFamily="34" charset="0"/>
                        <a:ea typeface="Averta-Light"/>
                        <a:cs typeface="Averta-Light"/>
                      </a:endParaRPr>
                    </a:p>
                  </a:txBody>
                  <a:tcPr marL="68580" marR="68580" marT="0" marB="0" anchor="ctr"/>
                </a:tc>
                <a:extLst>
                  <a:ext uri="{0D108BD9-81ED-4DB2-BD59-A6C34878D82A}">
                    <a16:rowId xmlns:a16="http://schemas.microsoft.com/office/drawing/2014/main" val="175825747"/>
                  </a:ext>
                </a:extLst>
              </a:tr>
              <a:tr h="1539734">
                <a:tc>
                  <a:txBody>
                    <a:bodyPr/>
                    <a:lstStyle/>
                    <a:p>
                      <a:pPr algn="ctr">
                        <a:lnSpc>
                          <a:spcPct val="130000"/>
                        </a:lnSpc>
                        <a:spcBef>
                          <a:spcPts val="1000"/>
                        </a:spcBef>
                        <a:spcAft>
                          <a:spcPts val="1000"/>
                        </a:spcAft>
                      </a:pPr>
                      <a:r>
                        <a:rPr lang="fr-FR" sz="1800" dirty="0">
                          <a:solidFill>
                            <a:schemeClr val="tx2"/>
                          </a:solidFill>
                          <a:effectLst/>
                        </a:rPr>
                        <a:t>Choix non-conforme en 2</a:t>
                      </a:r>
                      <a:r>
                        <a:rPr lang="fr-FR" sz="1800" baseline="30000" dirty="0">
                          <a:solidFill>
                            <a:schemeClr val="tx2"/>
                          </a:solidFill>
                          <a:effectLst/>
                        </a:rPr>
                        <a:t>nde</a:t>
                      </a:r>
                      <a:endParaRPr lang="fr-FR" sz="1800" dirty="0">
                        <a:solidFill>
                          <a:schemeClr val="tx2"/>
                        </a:solidFill>
                        <a:effectLst/>
                        <a:latin typeface="Verdana" panose="020B0604030504040204" pitchFamily="34" charset="0"/>
                        <a:ea typeface="Averta-Light"/>
                        <a:cs typeface="Averta-Light"/>
                      </a:endParaRPr>
                    </a:p>
                  </a:txBody>
                  <a:tcPr marL="68580" marR="68580" marT="0" marB="0" anchor="ctr"/>
                </a:tc>
                <a:tc>
                  <a:txBody>
                    <a:bodyPr/>
                    <a:lstStyle/>
                    <a:p>
                      <a:pPr algn="ctr">
                        <a:lnSpc>
                          <a:spcPct val="130000"/>
                        </a:lnSpc>
                        <a:spcBef>
                          <a:spcPts val="1000"/>
                        </a:spcBef>
                        <a:spcAft>
                          <a:spcPts val="1000"/>
                        </a:spcAft>
                      </a:pPr>
                      <a:r>
                        <a:rPr lang="fr-FR" sz="1800" b="1" dirty="0">
                          <a:solidFill>
                            <a:schemeClr val="tx2"/>
                          </a:solidFill>
                          <a:effectLst/>
                        </a:rPr>
                        <a:t>Trajectoire de mise en conformité</a:t>
                      </a:r>
                      <a:endParaRPr lang="fr-FR" sz="1800" b="1" dirty="0">
                        <a:solidFill>
                          <a:schemeClr val="tx2"/>
                        </a:solidFill>
                        <a:effectLst/>
                        <a:latin typeface="Verdana" panose="020B0604030504040204" pitchFamily="34" charset="0"/>
                        <a:ea typeface="Averta-Light"/>
                        <a:cs typeface="Averta-Light"/>
                      </a:endParaRPr>
                    </a:p>
                  </a:txBody>
                  <a:tcPr marL="68580" marR="68580" marT="0" marB="0" anchor="ctr"/>
                </a:tc>
                <a:tc>
                  <a:txBody>
                    <a:bodyPr/>
                    <a:lstStyle/>
                    <a:p>
                      <a:pPr algn="ctr">
                        <a:lnSpc>
                          <a:spcPct val="130000"/>
                        </a:lnSpc>
                        <a:spcBef>
                          <a:spcPts val="1000"/>
                        </a:spcBef>
                        <a:spcAft>
                          <a:spcPts val="1000"/>
                        </a:spcAft>
                      </a:pPr>
                      <a:r>
                        <a:rPr lang="fr-FR" sz="1800" dirty="0">
                          <a:solidFill>
                            <a:schemeClr val="tx2"/>
                          </a:solidFill>
                          <a:effectLst/>
                        </a:rPr>
                        <a:t>Trajectoire non conforme</a:t>
                      </a:r>
                      <a:endParaRPr lang="fr-FR" sz="1800" dirty="0">
                        <a:solidFill>
                          <a:schemeClr val="tx2"/>
                        </a:solidFill>
                        <a:effectLst/>
                        <a:latin typeface="Verdana" panose="020B0604030504040204" pitchFamily="34" charset="0"/>
                        <a:ea typeface="Averta-Light"/>
                        <a:cs typeface="Averta-Light"/>
                      </a:endParaRPr>
                    </a:p>
                  </a:txBody>
                  <a:tcPr marL="68580" marR="68580" marT="0" marB="0" anchor="ctr"/>
                </a:tc>
                <a:extLst>
                  <a:ext uri="{0D108BD9-81ED-4DB2-BD59-A6C34878D82A}">
                    <a16:rowId xmlns:a16="http://schemas.microsoft.com/office/drawing/2014/main" val="133961923"/>
                  </a:ext>
                </a:extLst>
              </a:tr>
            </a:tbl>
          </a:graphicData>
        </a:graphic>
      </p:graphicFrame>
      <p:sp>
        <p:nvSpPr>
          <p:cNvPr id="11" name="Espace réservé du contenu 2">
            <a:extLst>
              <a:ext uri="{FF2B5EF4-FFF2-40B4-BE49-F238E27FC236}">
                <a16:creationId xmlns:a16="http://schemas.microsoft.com/office/drawing/2014/main" id="{8E3E8C7F-A7FB-4C10-866A-A1383C6ED1F3}"/>
              </a:ext>
            </a:extLst>
          </p:cNvPr>
          <p:cNvSpPr>
            <a:spLocks noGrp="1"/>
          </p:cNvSpPr>
          <p:nvPr>
            <p:ph sz="half" idx="1"/>
          </p:nvPr>
        </p:nvSpPr>
        <p:spPr>
          <a:xfrm>
            <a:off x="6514610" y="2886075"/>
            <a:ext cx="4862030" cy="2979694"/>
          </a:xfrm>
        </p:spPr>
        <p:txBody>
          <a:bodyPr/>
          <a:lstStyle/>
          <a:p>
            <a:r>
              <a:rPr lang="fr-FR" sz="2000" dirty="0"/>
              <a:t>Un abandon au profit :</a:t>
            </a:r>
            <a:endParaRPr lang="fr-FR" sz="2000" cap="none" dirty="0">
              <a:solidFill>
                <a:schemeClr val="tx2"/>
              </a:solidFill>
            </a:endParaRPr>
          </a:p>
          <a:p>
            <a:pPr marL="342900" indent="-342900" algn="just">
              <a:buFont typeface="Arial" panose="020B0604020202020204" pitchFamily="34" charset="0"/>
              <a:buChar char="•"/>
            </a:pPr>
            <a:r>
              <a:rPr lang="fr-FR" sz="1800" cap="none" dirty="0">
                <a:solidFill>
                  <a:schemeClr val="tx2"/>
                </a:solidFill>
              </a:rPr>
              <a:t>De secteurs scientifiques dans lesquelles les femmes sont plus nombreuses (chimie) ; </a:t>
            </a:r>
          </a:p>
          <a:p>
            <a:pPr marL="342900" indent="-342900" algn="just">
              <a:buFont typeface="Arial" panose="020B0604020202020204" pitchFamily="34" charset="0"/>
              <a:buChar char="•"/>
            </a:pPr>
            <a:r>
              <a:rPr lang="fr-FR" sz="1800" cap="none" dirty="0">
                <a:solidFill>
                  <a:schemeClr val="tx2"/>
                </a:solidFill>
              </a:rPr>
              <a:t>Des métiers créatifs et artistiques des filières notamment numériques (graphisme) ;</a:t>
            </a:r>
          </a:p>
          <a:p>
            <a:pPr marL="342900" indent="-342900" algn="just">
              <a:buFont typeface="Arial" panose="020B0604020202020204" pitchFamily="34" charset="0"/>
              <a:buChar char="•"/>
            </a:pPr>
            <a:r>
              <a:rPr lang="fr-FR" sz="1800" cap="none" dirty="0">
                <a:solidFill>
                  <a:schemeClr val="tx2"/>
                </a:solidFill>
              </a:rPr>
              <a:t>De secteurs non-scientifiques  (droit).</a:t>
            </a:r>
          </a:p>
        </p:txBody>
      </p:sp>
      <p:sp>
        <p:nvSpPr>
          <p:cNvPr id="3" name="Ellipse 2">
            <a:extLst>
              <a:ext uri="{FF2B5EF4-FFF2-40B4-BE49-F238E27FC236}">
                <a16:creationId xmlns:a16="http://schemas.microsoft.com/office/drawing/2014/main" id="{5B681DFF-ABAA-C193-4C3E-1093E68DE7AD}"/>
              </a:ext>
            </a:extLst>
          </p:cNvPr>
          <p:cNvSpPr/>
          <p:nvPr/>
        </p:nvSpPr>
        <p:spPr>
          <a:xfrm>
            <a:off x="2529153" y="4588042"/>
            <a:ext cx="1820969" cy="17201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88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542F9D-CDF5-4E3A-AB8C-23479E9FE590}"/>
              </a:ext>
            </a:extLst>
          </p:cNvPr>
          <p:cNvSpPr>
            <a:spLocks noGrp="1"/>
          </p:cNvSpPr>
          <p:nvPr>
            <p:ph type="body" sz="quarter" idx="12"/>
          </p:nvPr>
        </p:nvSpPr>
        <p:spPr/>
        <p:txBody>
          <a:bodyPr/>
          <a:lstStyle/>
          <a:p>
            <a:r>
              <a:rPr lang="fr-FR" sz="3600" b="1" dirty="0"/>
              <a:t>3. L’expérience du lycée : l’accentuation des inégalités genrées</a:t>
            </a:r>
          </a:p>
        </p:txBody>
      </p:sp>
    </p:spTree>
    <p:extLst>
      <p:ext uri="{BB962C8B-B14F-4D97-AF65-F5344CB8AC3E}">
        <p14:creationId xmlns:p14="http://schemas.microsoft.com/office/powerpoint/2010/main" val="181842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62FE4-2484-41B4-BBA1-72017BD4FC0F}"/>
              </a:ext>
            </a:extLst>
          </p:cNvPr>
          <p:cNvSpPr>
            <a:spLocks noGrp="1"/>
          </p:cNvSpPr>
          <p:nvPr>
            <p:ph type="ctrTitle"/>
          </p:nvPr>
        </p:nvSpPr>
        <p:spPr>
          <a:xfrm>
            <a:off x="670507" y="1874703"/>
            <a:ext cx="8778293" cy="1718729"/>
          </a:xfrm>
        </p:spPr>
        <p:txBody>
          <a:bodyPr/>
          <a:lstStyle/>
          <a:p>
            <a:r>
              <a:rPr lang="fr-FR" dirty="0"/>
              <a:t>Au niveau des pouvoirs publics : l’égalité F/H de façade mais un conservatisme fort</a:t>
            </a:r>
          </a:p>
        </p:txBody>
      </p:sp>
      <p:sp>
        <p:nvSpPr>
          <p:cNvPr id="3" name="Espace réservé du texte 2">
            <a:extLst>
              <a:ext uri="{FF2B5EF4-FFF2-40B4-BE49-F238E27FC236}">
                <a16:creationId xmlns:a16="http://schemas.microsoft.com/office/drawing/2014/main" id="{300FB318-46EC-47EF-AB59-978CEFCBCC46}"/>
              </a:ext>
            </a:extLst>
          </p:cNvPr>
          <p:cNvSpPr>
            <a:spLocks noGrp="1"/>
          </p:cNvSpPr>
          <p:nvPr>
            <p:ph type="body" sz="quarter" idx="10"/>
          </p:nvPr>
        </p:nvSpPr>
        <p:spPr/>
        <p:txBody>
          <a:bodyPr/>
          <a:lstStyle/>
          <a:p>
            <a:r>
              <a:rPr lang="fr-FR" dirty="0">
                <a:solidFill>
                  <a:schemeClr val="accent1"/>
                </a:solidFill>
              </a:rPr>
              <a:t>x</a:t>
            </a:r>
          </a:p>
        </p:txBody>
      </p:sp>
      <p:sp>
        <p:nvSpPr>
          <p:cNvPr id="4" name="Espace réservé du texte 3">
            <a:extLst>
              <a:ext uri="{FF2B5EF4-FFF2-40B4-BE49-F238E27FC236}">
                <a16:creationId xmlns:a16="http://schemas.microsoft.com/office/drawing/2014/main" id="{422FB21C-0D31-41C0-A330-4022E2256540}"/>
              </a:ext>
            </a:extLst>
          </p:cNvPr>
          <p:cNvSpPr>
            <a:spLocks noGrp="1"/>
          </p:cNvSpPr>
          <p:nvPr>
            <p:ph type="body" sz="quarter" idx="11"/>
          </p:nvPr>
        </p:nvSpPr>
        <p:spPr/>
        <p:txBody>
          <a:bodyPr/>
          <a:lstStyle/>
          <a:p>
            <a:r>
              <a:rPr lang="fr-FR" dirty="0"/>
              <a:t>3.1</a:t>
            </a:r>
          </a:p>
        </p:txBody>
      </p:sp>
      <p:sp>
        <p:nvSpPr>
          <p:cNvPr id="6" name="Espace réservé du numéro de diapositive 5">
            <a:extLst>
              <a:ext uri="{FF2B5EF4-FFF2-40B4-BE49-F238E27FC236}">
                <a16:creationId xmlns:a16="http://schemas.microsoft.com/office/drawing/2014/main" id="{3135676F-F696-4802-9BA8-D6A2E69BB682}"/>
              </a:ext>
            </a:extLst>
          </p:cNvPr>
          <p:cNvSpPr>
            <a:spLocks noGrp="1"/>
          </p:cNvSpPr>
          <p:nvPr>
            <p:ph type="sldNum" sz="quarter" idx="18"/>
          </p:nvPr>
        </p:nvSpPr>
        <p:spPr>
          <a:xfrm>
            <a:off x="11429999" y="6374290"/>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15</a:t>
            </a:fld>
            <a:endParaRPr lang="fr-FR" dirty="0"/>
          </a:p>
        </p:txBody>
      </p:sp>
    </p:spTree>
    <p:extLst>
      <p:ext uri="{BB962C8B-B14F-4D97-AF65-F5344CB8AC3E}">
        <p14:creationId xmlns:p14="http://schemas.microsoft.com/office/powerpoint/2010/main" val="220776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4726BD2-D395-4DAC-A45C-6C46EF2BB577}"/>
              </a:ext>
            </a:extLst>
          </p:cNvPr>
          <p:cNvSpPr>
            <a:spLocks noGrp="1"/>
          </p:cNvSpPr>
          <p:nvPr>
            <p:ph idx="1"/>
          </p:nvPr>
        </p:nvSpPr>
        <p:spPr>
          <a:xfrm>
            <a:off x="677334" y="2165684"/>
            <a:ext cx="10711392" cy="3892216"/>
          </a:xfrm>
        </p:spPr>
        <p:txBody>
          <a:bodyPr/>
          <a:lstStyle/>
          <a:p>
            <a:r>
              <a:rPr lang="fr-FR" dirty="0"/>
              <a:t>Un cadre légal (code de l’éducation) et Des initiatives favorables à l’égalité F/H</a:t>
            </a:r>
          </a:p>
          <a:p>
            <a:endParaRPr lang="fr-FR" dirty="0"/>
          </a:p>
          <a:p>
            <a:r>
              <a:rPr lang="fr-FR" dirty="0"/>
              <a:t>Le Poids des positionnements récents participe d’un climat entérinant les inégalités F/H</a:t>
            </a:r>
          </a:p>
          <a:p>
            <a:pPr marL="342900" lvl="1" indent="-342900">
              <a:buFont typeface="Arial" panose="020B0604020202020204" pitchFamily="34" charset="0"/>
              <a:buChar char="•"/>
            </a:pPr>
            <a:r>
              <a:rPr lang="fr-FR" dirty="0"/>
              <a:t>Résistance au niveau du cadre pédagogique : </a:t>
            </a:r>
            <a:r>
              <a:rPr lang="fr-FR" b="0" dirty="0"/>
              <a:t>l’objectif d’égalité F/H n’apparait pas explicitement dans la réforme du baccalauréat </a:t>
            </a:r>
            <a:r>
              <a:rPr lang="fr-FR" b="0" dirty="0">
                <a:sym typeface="Wingdings" panose="05000000000000000000" pitchFamily="2" charset="2"/>
              </a:rPr>
              <a:t> effacement des enjeux relatifs à l’égalité F/H</a:t>
            </a:r>
          </a:p>
          <a:p>
            <a:pPr marL="342900" lvl="1" indent="-342900">
              <a:buFont typeface="Arial" panose="020B0604020202020204" pitchFamily="34" charset="0"/>
              <a:buChar char="•"/>
            </a:pPr>
            <a:r>
              <a:rPr lang="fr-FR" dirty="0">
                <a:sym typeface="Wingdings" panose="05000000000000000000" pitchFamily="2" charset="2"/>
              </a:rPr>
              <a:t>Résistance à l’inclusion des filles dans le cadre scolaire </a:t>
            </a:r>
            <a:r>
              <a:rPr lang="fr-FR" b="0" dirty="0">
                <a:sym typeface="Wingdings" panose="05000000000000000000" pitchFamily="2" charset="2"/>
              </a:rPr>
              <a:t>: adhésion à des rhétoriques « conservatrices » contre l’inclusion par le langage</a:t>
            </a:r>
          </a:p>
          <a:p>
            <a:pPr marL="342900" lvl="1" indent="-342900">
              <a:buFont typeface="Arial" panose="020B0604020202020204" pitchFamily="34" charset="0"/>
              <a:buChar char="•"/>
            </a:pPr>
            <a:r>
              <a:rPr lang="fr-FR" dirty="0">
                <a:sym typeface="Wingdings" panose="05000000000000000000" pitchFamily="2" charset="2"/>
              </a:rPr>
              <a:t>Résistance à la lutte contre les VSS </a:t>
            </a:r>
            <a:r>
              <a:rPr lang="fr-FR" b="0" dirty="0">
                <a:sym typeface="Wingdings" panose="05000000000000000000" pitchFamily="2" charset="2"/>
              </a:rPr>
              <a:t>: tenues des filles et « distraction des garçons » / des violences minorées et peu sanctionnées.</a:t>
            </a:r>
          </a:p>
          <a:p>
            <a:pPr lvl="1"/>
            <a:endParaRPr lang="fr-FR" dirty="0"/>
          </a:p>
          <a:p>
            <a:endParaRPr lang="fr-FR" dirty="0"/>
          </a:p>
        </p:txBody>
      </p:sp>
      <p:sp>
        <p:nvSpPr>
          <p:cNvPr id="3" name="Titre 2">
            <a:extLst>
              <a:ext uri="{FF2B5EF4-FFF2-40B4-BE49-F238E27FC236}">
                <a16:creationId xmlns:a16="http://schemas.microsoft.com/office/drawing/2014/main" id="{7DDBFE86-A3A2-4B20-9912-968DFBFBE6FF}"/>
              </a:ext>
            </a:extLst>
          </p:cNvPr>
          <p:cNvSpPr>
            <a:spLocks noGrp="1"/>
          </p:cNvSpPr>
          <p:nvPr>
            <p:ph type="title"/>
          </p:nvPr>
        </p:nvSpPr>
        <p:spPr/>
        <p:txBody>
          <a:bodyPr/>
          <a:lstStyle/>
          <a:p>
            <a:r>
              <a:rPr lang="fr-FR" dirty="0"/>
              <a:t>Des résistances à des transformations structurelles </a:t>
            </a:r>
          </a:p>
        </p:txBody>
      </p:sp>
      <p:sp>
        <p:nvSpPr>
          <p:cNvPr id="4" name="Espace réservé du numéro de diapositive 3">
            <a:extLst>
              <a:ext uri="{FF2B5EF4-FFF2-40B4-BE49-F238E27FC236}">
                <a16:creationId xmlns:a16="http://schemas.microsoft.com/office/drawing/2014/main" id="{D2477D79-6095-4F48-BB1F-C599F5CC6766}"/>
              </a:ext>
            </a:extLst>
          </p:cNvPr>
          <p:cNvSpPr>
            <a:spLocks noGrp="1"/>
          </p:cNvSpPr>
          <p:nvPr>
            <p:ph type="sldNum" sz="quarter" idx="12"/>
          </p:nvPr>
        </p:nvSpPr>
        <p:spPr/>
        <p:txBody>
          <a:bodyPr/>
          <a:lstStyle/>
          <a:p>
            <a:fld id="{DE63C02F-DD0E-412A-9B46-4F8A9D0BD804}" type="slidenum">
              <a:rPr lang="fr-FR" smtClean="0"/>
              <a:pPr/>
              <a:t>16</a:t>
            </a:fld>
            <a:endParaRPr lang="fr-FR" dirty="0"/>
          </a:p>
        </p:txBody>
      </p:sp>
    </p:spTree>
    <p:extLst>
      <p:ext uri="{BB962C8B-B14F-4D97-AF65-F5344CB8AC3E}">
        <p14:creationId xmlns:p14="http://schemas.microsoft.com/office/powerpoint/2010/main" val="175909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62FE4-2484-41B4-BBA1-72017BD4FC0F}"/>
              </a:ext>
            </a:extLst>
          </p:cNvPr>
          <p:cNvSpPr>
            <a:spLocks noGrp="1"/>
          </p:cNvSpPr>
          <p:nvPr>
            <p:ph type="ctrTitle"/>
          </p:nvPr>
        </p:nvSpPr>
        <p:spPr>
          <a:xfrm>
            <a:off x="670507" y="1874703"/>
            <a:ext cx="11159543" cy="1718729"/>
          </a:xfrm>
        </p:spPr>
        <p:txBody>
          <a:bodyPr/>
          <a:lstStyle/>
          <a:p>
            <a:r>
              <a:rPr lang="fr-FR" dirty="0"/>
              <a:t>Au niveau des équipes éducatives :</a:t>
            </a:r>
            <a:br>
              <a:rPr lang="fr-FR" dirty="0"/>
            </a:br>
            <a:r>
              <a:rPr lang="fr-FR" dirty="0"/>
              <a:t>diversité des positions mais absence de lutte contre les inégalités genrées </a:t>
            </a:r>
          </a:p>
        </p:txBody>
      </p:sp>
      <p:sp>
        <p:nvSpPr>
          <p:cNvPr id="3" name="Espace réservé du texte 2">
            <a:extLst>
              <a:ext uri="{FF2B5EF4-FFF2-40B4-BE49-F238E27FC236}">
                <a16:creationId xmlns:a16="http://schemas.microsoft.com/office/drawing/2014/main" id="{300FB318-46EC-47EF-AB59-978CEFCBCC46}"/>
              </a:ext>
            </a:extLst>
          </p:cNvPr>
          <p:cNvSpPr>
            <a:spLocks noGrp="1"/>
          </p:cNvSpPr>
          <p:nvPr>
            <p:ph type="body" sz="quarter" idx="10"/>
          </p:nvPr>
        </p:nvSpPr>
        <p:spPr/>
        <p:txBody>
          <a:bodyPr/>
          <a:lstStyle/>
          <a:p>
            <a:r>
              <a:rPr lang="fr-FR" dirty="0">
                <a:solidFill>
                  <a:schemeClr val="accent1"/>
                </a:solidFill>
              </a:rPr>
              <a:t>x</a:t>
            </a:r>
          </a:p>
        </p:txBody>
      </p:sp>
      <p:sp>
        <p:nvSpPr>
          <p:cNvPr id="4" name="Espace réservé du texte 3">
            <a:extLst>
              <a:ext uri="{FF2B5EF4-FFF2-40B4-BE49-F238E27FC236}">
                <a16:creationId xmlns:a16="http://schemas.microsoft.com/office/drawing/2014/main" id="{422FB21C-0D31-41C0-A330-4022E2256540}"/>
              </a:ext>
            </a:extLst>
          </p:cNvPr>
          <p:cNvSpPr>
            <a:spLocks noGrp="1"/>
          </p:cNvSpPr>
          <p:nvPr>
            <p:ph type="body" sz="quarter" idx="11"/>
          </p:nvPr>
        </p:nvSpPr>
        <p:spPr/>
        <p:txBody>
          <a:bodyPr/>
          <a:lstStyle/>
          <a:p>
            <a:r>
              <a:rPr lang="fr-FR" dirty="0"/>
              <a:t>3.2 </a:t>
            </a:r>
          </a:p>
        </p:txBody>
      </p:sp>
      <p:sp>
        <p:nvSpPr>
          <p:cNvPr id="5" name="Espace réservé du texte 4">
            <a:extLst>
              <a:ext uri="{FF2B5EF4-FFF2-40B4-BE49-F238E27FC236}">
                <a16:creationId xmlns:a16="http://schemas.microsoft.com/office/drawing/2014/main" id="{36A79DD0-6A70-463A-B8DC-AA9FFED0D663}"/>
              </a:ext>
            </a:extLst>
          </p:cNvPr>
          <p:cNvSpPr>
            <a:spLocks noGrp="1"/>
          </p:cNvSpPr>
          <p:nvPr>
            <p:ph type="body" sz="quarter" idx="15"/>
          </p:nvPr>
        </p:nvSpPr>
        <p:spPr/>
        <p:txBody>
          <a:bodyPr/>
          <a:lstStyle/>
          <a:p>
            <a:r>
              <a:rPr lang="fr-FR" sz="2000" dirty="0">
                <a:solidFill>
                  <a:schemeClr val="tx2"/>
                </a:solidFill>
              </a:rPr>
              <a:t>Rompre avec une vision uniformisée et neutre des membres des équipes éducatives</a:t>
            </a:r>
          </a:p>
          <a:p>
            <a:r>
              <a:rPr lang="fr-FR" sz="2000" dirty="0">
                <a:solidFill>
                  <a:schemeClr val="tx2"/>
                </a:solidFill>
              </a:rPr>
              <a:t>Proposition de typologie : sensibilisé, indifférent, conservateur</a:t>
            </a:r>
          </a:p>
        </p:txBody>
      </p:sp>
      <p:sp>
        <p:nvSpPr>
          <p:cNvPr id="6" name="Espace réservé du numéro de diapositive 5">
            <a:extLst>
              <a:ext uri="{FF2B5EF4-FFF2-40B4-BE49-F238E27FC236}">
                <a16:creationId xmlns:a16="http://schemas.microsoft.com/office/drawing/2014/main" id="{3135676F-F696-4802-9BA8-D6A2E69BB682}"/>
              </a:ext>
            </a:extLst>
          </p:cNvPr>
          <p:cNvSpPr>
            <a:spLocks noGrp="1"/>
          </p:cNvSpPr>
          <p:nvPr>
            <p:ph type="sldNum" sz="quarter" idx="18"/>
          </p:nvPr>
        </p:nvSpPr>
        <p:spPr>
          <a:xfrm>
            <a:off x="11429999" y="6374290"/>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17</a:t>
            </a:fld>
            <a:endParaRPr lang="fr-FR" dirty="0"/>
          </a:p>
        </p:txBody>
      </p:sp>
    </p:spTree>
    <p:extLst>
      <p:ext uri="{BB962C8B-B14F-4D97-AF65-F5344CB8AC3E}">
        <p14:creationId xmlns:p14="http://schemas.microsoft.com/office/powerpoint/2010/main" val="300694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4726BD2-D395-4DAC-A45C-6C46EF2BB577}"/>
              </a:ext>
            </a:extLst>
          </p:cNvPr>
          <p:cNvSpPr>
            <a:spLocks noGrp="1"/>
          </p:cNvSpPr>
          <p:nvPr>
            <p:ph idx="1"/>
          </p:nvPr>
        </p:nvSpPr>
        <p:spPr>
          <a:xfrm>
            <a:off x="677335" y="1849689"/>
            <a:ext cx="6763595" cy="4208211"/>
          </a:xfrm>
        </p:spPr>
        <p:txBody>
          <a:bodyPr/>
          <a:lstStyle/>
          <a:p>
            <a:r>
              <a:rPr lang="fr-FR" sz="2000" dirty="0" err="1"/>
              <a:t>Conscient-es</a:t>
            </a:r>
            <a:r>
              <a:rPr lang="fr-FR" sz="2000" dirty="0"/>
              <a:t> des inégalités liés au genre et perception du lycée comme un lieu où elles se renforcent </a:t>
            </a:r>
          </a:p>
          <a:p>
            <a:pPr marL="342900" lvl="2" indent="-342900">
              <a:buFont typeface="Arial" panose="020B0604020202020204" pitchFamily="34" charset="0"/>
              <a:buChar char="•"/>
            </a:pPr>
            <a:r>
              <a:rPr lang="fr-FR" dirty="0"/>
              <a:t>Reconnaissance de la persistance des discriminations subies par les femmes</a:t>
            </a:r>
          </a:p>
          <a:p>
            <a:pPr marL="342900" lvl="2" indent="-342900">
              <a:buFont typeface="Arial" panose="020B0604020202020204" pitchFamily="34" charset="0"/>
              <a:buChar char="•"/>
            </a:pPr>
            <a:r>
              <a:rPr lang="fr-FR" dirty="0"/>
              <a:t>Posture réflexive </a:t>
            </a:r>
          </a:p>
          <a:p>
            <a:pPr marL="342900" lvl="2" indent="-342900">
              <a:buFont typeface="Arial" panose="020B0604020202020204" pitchFamily="34" charset="0"/>
              <a:buChar char="•"/>
            </a:pPr>
            <a:r>
              <a:rPr lang="fr-FR" dirty="0"/>
              <a:t>Lecture critique de certains contenus /programmes excluants</a:t>
            </a:r>
          </a:p>
          <a:p>
            <a:pPr marL="342900" lvl="2" indent="-342900">
              <a:buFont typeface="Arial" panose="020B0604020202020204" pitchFamily="34" charset="0"/>
              <a:buChar char="•"/>
            </a:pPr>
            <a:r>
              <a:rPr lang="fr-FR" dirty="0"/>
              <a:t>Propension à analyser les effets du genre sur les trajectoires enseignantes</a:t>
            </a:r>
          </a:p>
          <a:p>
            <a:pPr marL="342900" lvl="1" indent="-342900">
              <a:buFont typeface="Arial" panose="020B0604020202020204" pitchFamily="34" charset="0"/>
              <a:buChar char="•"/>
            </a:pPr>
            <a:endParaRPr lang="fr-FR" dirty="0"/>
          </a:p>
          <a:p>
            <a:r>
              <a:rPr lang="fr-FR" sz="2000" dirty="0"/>
              <a:t>En difficulté pour mettre en place des actions d’envergure </a:t>
            </a:r>
          </a:p>
          <a:p>
            <a:pPr marL="342900" lvl="2" indent="-342900">
              <a:buFont typeface="Arial" panose="020B0604020202020204" pitchFamily="34" charset="0"/>
              <a:buChar char="•"/>
            </a:pPr>
            <a:r>
              <a:rPr lang="fr-FR" dirty="0"/>
              <a:t>Manque de moyens/d’outils</a:t>
            </a:r>
          </a:p>
          <a:p>
            <a:pPr marL="342900" lvl="2" indent="-342900">
              <a:buFont typeface="Arial" panose="020B0604020202020204" pitchFamily="34" charset="0"/>
              <a:buChar char="•"/>
            </a:pPr>
            <a:r>
              <a:rPr lang="fr-FR" dirty="0"/>
              <a:t>Faible soutien perçu</a:t>
            </a:r>
          </a:p>
          <a:p>
            <a:pPr marL="342900" lvl="1" indent="-342900">
              <a:buFont typeface="Arial" panose="020B0604020202020204" pitchFamily="34" charset="0"/>
              <a:buChar char="•"/>
            </a:pPr>
            <a:endParaRPr lang="fr-FR" dirty="0">
              <a:solidFill>
                <a:schemeClr val="accent1"/>
              </a:solidFill>
            </a:endParaRPr>
          </a:p>
          <a:p>
            <a:endParaRPr lang="fr-FR" dirty="0"/>
          </a:p>
        </p:txBody>
      </p:sp>
      <p:sp>
        <p:nvSpPr>
          <p:cNvPr id="3" name="Titre 2">
            <a:extLst>
              <a:ext uri="{FF2B5EF4-FFF2-40B4-BE49-F238E27FC236}">
                <a16:creationId xmlns:a16="http://schemas.microsoft.com/office/drawing/2014/main" id="{7DDBFE86-A3A2-4B20-9912-968DFBFBE6FF}"/>
              </a:ext>
            </a:extLst>
          </p:cNvPr>
          <p:cNvSpPr>
            <a:spLocks noGrp="1"/>
          </p:cNvSpPr>
          <p:nvPr>
            <p:ph type="title"/>
          </p:nvPr>
        </p:nvSpPr>
        <p:spPr/>
        <p:txBody>
          <a:bodyPr/>
          <a:lstStyle/>
          <a:p>
            <a:r>
              <a:rPr lang="fr-FR" dirty="0"/>
              <a:t>Les </a:t>
            </a:r>
            <a:r>
              <a:rPr lang="fr-FR" dirty="0" err="1"/>
              <a:t>sensibilisé-es</a:t>
            </a:r>
            <a:r>
              <a:rPr lang="fr-FR" dirty="0"/>
              <a:t> : minorité consciente mais démunie</a:t>
            </a:r>
          </a:p>
        </p:txBody>
      </p:sp>
      <p:sp>
        <p:nvSpPr>
          <p:cNvPr id="4" name="Espace réservé du numéro de diapositive 3">
            <a:extLst>
              <a:ext uri="{FF2B5EF4-FFF2-40B4-BE49-F238E27FC236}">
                <a16:creationId xmlns:a16="http://schemas.microsoft.com/office/drawing/2014/main" id="{D2477D79-6095-4F48-BB1F-C599F5CC676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63C02F-DD0E-412A-9B46-4F8A9D0BD804}" type="slidenum">
              <a:rPr kumimoji="0" lang="fr-FR" sz="1400" b="0" i="0" u="none" strike="noStrike" kern="1200" cap="none" spc="0" normalizeH="0" baseline="0" noProof="0" smtClean="0">
                <a:ln>
                  <a:noFill/>
                </a:ln>
                <a:solidFill>
                  <a:srgbClr val="01414B"/>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r-FR" sz="1400" b="0" i="0" u="none" strike="noStrike" kern="1200" cap="none" spc="0" normalizeH="0" baseline="0" noProof="0" dirty="0">
              <a:ln>
                <a:noFill/>
              </a:ln>
              <a:solidFill>
                <a:srgbClr val="01414B"/>
              </a:solidFill>
              <a:effectLst/>
              <a:uLnTx/>
              <a:uFillTx/>
              <a:latin typeface="Verdana"/>
              <a:ea typeface="+mn-ea"/>
              <a:cs typeface="+mn-cs"/>
            </a:endParaRPr>
          </a:p>
        </p:txBody>
      </p:sp>
      <p:sp>
        <p:nvSpPr>
          <p:cNvPr id="6" name="ZoneTexte 5">
            <a:extLst>
              <a:ext uri="{FF2B5EF4-FFF2-40B4-BE49-F238E27FC236}">
                <a16:creationId xmlns:a16="http://schemas.microsoft.com/office/drawing/2014/main" id="{B8FF2C00-BA8F-462B-95BC-903C2687FCF3}"/>
              </a:ext>
            </a:extLst>
          </p:cNvPr>
          <p:cNvSpPr txBox="1"/>
          <p:nvPr/>
        </p:nvSpPr>
        <p:spPr>
          <a:xfrm>
            <a:off x="8090104" y="2591882"/>
            <a:ext cx="3503725" cy="2723823"/>
          </a:xfrm>
          <a:prstGeom prst="rect">
            <a:avLst/>
          </a:prstGeom>
          <a:noFill/>
        </p:spPr>
        <p:txBody>
          <a:bodyPr wrap="square">
            <a:spAutoFit/>
          </a:bodyPr>
          <a:lstStyle/>
          <a:p>
            <a:r>
              <a:rPr lang="fr-FR" sz="2000" i="1" dirty="0">
                <a:solidFill>
                  <a:schemeClr val="accent1"/>
                </a:solidFill>
              </a:rPr>
              <a:t>« Ce côté place des femmes dans les sciences, je ne suis pas sûre que tous mes collègues adhèrent forcément. Donc moi je fais ça un peu dans mon coin. » </a:t>
            </a:r>
            <a:r>
              <a:rPr lang="fr-FR" sz="1100" i="1" dirty="0">
                <a:solidFill>
                  <a:schemeClr val="accent1"/>
                </a:solidFill>
              </a:rPr>
              <a:t>(Enseignante, Physique-chimie, lycée A, 2021)</a:t>
            </a:r>
            <a:endParaRPr lang="fr-FR" i="1" dirty="0">
              <a:solidFill>
                <a:schemeClr val="accent1"/>
              </a:solidFill>
            </a:endParaRPr>
          </a:p>
        </p:txBody>
      </p:sp>
    </p:spTree>
    <p:extLst>
      <p:ext uri="{BB962C8B-B14F-4D97-AF65-F5344CB8AC3E}">
        <p14:creationId xmlns:p14="http://schemas.microsoft.com/office/powerpoint/2010/main" val="4161169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4726BD2-D395-4DAC-A45C-6C46EF2BB577}"/>
              </a:ext>
            </a:extLst>
          </p:cNvPr>
          <p:cNvSpPr>
            <a:spLocks noGrp="1"/>
          </p:cNvSpPr>
          <p:nvPr>
            <p:ph idx="1"/>
          </p:nvPr>
        </p:nvSpPr>
        <p:spPr>
          <a:xfrm>
            <a:off x="677334" y="2148139"/>
            <a:ext cx="5666315" cy="4208211"/>
          </a:xfrm>
        </p:spPr>
        <p:txBody>
          <a:bodyPr/>
          <a:lstStyle/>
          <a:p>
            <a:r>
              <a:rPr lang="fr-FR" sz="2000" dirty="0"/>
              <a:t>Majoritaires, conscience faible des inégalités liées au genre qui se forgent au lycée</a:t>
            </a:r>
          </a:p>
          <a:p>
            <a:pPr marL="342900" lvl="2" indent="-342900">
              <a:buFont typeface="Arial" panose="020B0604020202020204" pitchFamily="34" charset="0"/>
              <a:buChar char="•"/>
            </a:pPr>
            <a:r>
              <a:rPr lang="fr-FR" dirty="0"/>
              <a:t>Négation du rôle socialisateur du lycée : le sexisme au lycée ne serait que le fruit des socialisations familiales et scolaires antérieures/parallèles</a:t>
            </a:r>
          </a:p>
          <a:p>
            <a:pPr marL="342900" lvl="2" indent="-342900">
              <a:buFont typeface="Arial" panose="020B0604020202020204" pitchFamily="34" charset="0"/>
              <a:buChar char="•"/>
            </a:pPr>
            <a:r>
              <a:rPr lang="fr-FR" dirty="0"/>
              <a:t>Refus de questionner les différences d’orientation entre filles et garçons (principe universaliste)</a:t>
            </a:r>
          </a:p>
          <a:p>
            <a:pPr marL="342900" lvl="2" indent="-342900">
              <a:buFont typeface="Arial" panose="020B0604020202020204" pitchFamily="34" charset="0"/>
              <a:buChar char="•"/>
            </a:pPr>
            <a:r>
              <a:rPr lang="fr-FR" dirty="0"/>
              <a:t>Absence d’actions pour lutter contre le sexisme</a:t>
            </a:r>
          </a:p>
          <a:p>
            <a:pPr marL="342900" lvl="1" indent="-342900">
              <a:buFont typeface="Arial" panose="020B0604020202020204" pitchFamily="34" charset="0"/>
              <a:buChar char="•"/>
            </a:pPr>
            <a:endParaRPr lang="fr-FR" dirty="0"/>
          </a:p>
          <a:p>
            <a:r>
              <a:rPr lang="fr-FR" sz="2000" dirty="0"/>
              <a:t>Sous-estimation et attitude complaisante face aux comportements sexistes</a:t>
            </a:r>
          </a:p>
          <a:p>
            <a:pPr marL="342900" lvl="1" indent="-342900">
              <a:buFont typeface="Arial" panose="020B0604020202020204" pitchFamily="34" charset="0"/>
              <a:buChar char="•"/>
            </a:pPr>
            <a:endParaRPr lang="fr-FR" dirty="0"/>
          </a:p>
        </p:txBody>
      </p:sp>
      <p:sp>
        <p:nvSpPr>
          <p:cNvPr id="3" name="Titre 2">
            <a:extLst>
              <a:ext uri="{FF2B5EF4-FFF2-40B4-BE49-F238E27FC236}">
                <a16:creationId xmlns:a16="http://schemas.microsoft.com/office/drawing/2014/main" id="{7DDBFE86-A3A2-4B20-9912-968DFBFBE6FF}"/>
              </a:ext>
            </a:extLst>
          </p:cNvPr>
          <p:cNvSpPr>
            <a:spLocks noGrp="1"/>
          </p:cNvSpPr>
          <p:nvPr>
            <p:ph type="title"/>
          </p:nvPr>
        </p:nvSpPr>
        <p:spPr/>
        <p:txBody>
          <a:bodyPr/>
          <a:lstStyle/>
          <a:p>
            <a:r>
              <a:rPr lang="fr-FR" dirty="0"/>
              <a:t>Les « </a:t>
            </a:r>
            <a:r>
              <a:rPr lang="fr-FR" dirty="0" err="1"/>
              <a:t>indifférent-es</a:t>
            </a:r>
            <a:r>
              <a:rPr lang="fr-FR" dirty="0"/>
              <a:t> » : perception diffuse du lycée comme réceptacle des inégalités</a:t>
            </a:r>
          </a:p>
        </p:txBody>
      </p:sp>
      <p:sp>
        <p:nvSpPr>
          <p:cNvPr id="4" name="Espace réservé du numéro de diapositive 3">
            <a:extLst>
              <a:ext uri="{FF2B5EF4-FFF2-40B4-BE49-F238E27FC236}">
                <a16:creationId xmlns:a16="http://schemas.microsoft.com/office/drawing/2014/main" id="{D2477D79-6095-4F48-BB1F-C599F5CC676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63C02F-DD0E-412A-9B46-4F8A9D0BD804}" type="slidenum">
              <a:rPr kumimoji="0" lang="fr-FR" sz="1400" b="0" i="0" u="none" strike="noStrike" kern="1200" cap="none" spc="0" normalizeH="0" baseline="0" noProof="0" smtClean="0">
                <a:ln>
                  <a:noFill/>
                </a:ln>
                <a:solidFill>
                  <a:srgbClr val="01414B"/>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r-FR" sz="1400" b="0" i="0" u="none" strike="noStrike" kern="1200" cap="none" spc="0" normalizeH="0" baseline="0" noProof="0" dirty="0">
              <a:ln>
                <a:noFill/>
              </a:ln>
              <a:solidFill>
                <a:srgbClr val="01414B"/>
              </a:solidFill>
              <a:effectLst/>
              <a:uLnTx/>
              <a:uFillTx/>
              <a:latin typeface="Verdana"/>
              <a:ea typeface="+mn-ea"/>
              <a:cs typeface="+mn-cs"/>
            </a:endParaRPr>
          </a:p>
        </p:txBody>
      </p:sp>
      <p:sp>
        <p:nvSpPr>
          <p:cNvPr id="6" name="ZoneTexte 5">
            <a:extLst>
              <a:ext uri="{FF2B5EF4-FFF2-40B4-BE49-F238E27FC236}">
                <a16:creationId xmlns:a16="http://schemas.microsoft.com/office/drawing/2014/main" id="{D7B5E643-31F9-4F88-B721-B78E18633921}"/>
              </a:ext>
            </a:extLst>
          </p:cNvPr>
          <p:cNvSpPr txBox="1"/>
          <p:nvPr/>
        </p:nvSpPr>
        <p:spPr>
          <a:xfrm>
            <a:off x="6903721" y="2402582"/>
            <a:ext cx="4610944" cy="3247043"/>
          </a:xfrm>
          <a:prstGeom prst="rect">
            <a:avLst/>
          </a:prstGeom>
          <a:noFill/>
        </p:spPr>
        <p:txBody>
          <a:bodyPr wrap="square">
            <a:spAutoFit/>
          </a:bodyPr>
          <a:lstStyle/>
          <a:p>
            <a:r>
              <a:rPr lang="fr-FR" sz="1600" i="1" dirty="0">
                <a:solidFill>
                  <a:schemeClr val="accent1"/>
                </a:solidFill>
              </a:rPr>
              <a:t>-[Enquêtée] Dans ma classe, dès qu’on parlait des femmes, il y avait des réflexions […].</a:t>
            </a:r>
          </a:p>
          <a:p>
            <a:r>
              <a:rPr lang="fr-FR" sz="1600" i="1" dirty="0">
                <a:solidFill>
                  <a:schemeClr val="accent1"/>
                </a:solidFill>
              </a:rPr>
              <a:t>-[Enquêtrice] Les profs ils disaient quoi ?. </a:t>
            </a:r>
          </a:p>
          <a:p>
            <a:r>
              <a:rPr lang="fr-FR" sz="1600" i="1" dirty="0">
                <a:solidFill>
                  <a:schemeClr val="accent1"/>
                </a:solidFill>
              </a:rPr>
              <a:t>-[Enquêtée] Ils rigolaient (…) les profs ils rigolaient. Au début tout le monde était choqué, puis en fait tout le monde s’est habitué à ces petites blagues et je trouvais que c’était pas normal, c’était du genre les femmes sont inférieures aux hommes, il y avait pas de sanctions, il y a jamais eu de sanction. </a:t>
            </a:r>
            <a:r>
              <a:rPr lang="fr-FR" i="1" dirty="0">
                <a:solidFill>
                  <a:schemeClr val="accent1"/>
                </a:solidFill>
              </a:rPr>
              <a:t>» </a:t>
            </a:r>
          </a:p>
          <a:p>
            <a:r>
              <a:rPr lang="fr-FR" sz="1100" dirty="0">
                <a:solidFill>
                  <a:schemeClr val="accent1"/>
                </a:solidFill>
              </a:rPr>
              <a:t>(Nora, fille, élève de terminale, 2021, lycée E)</a:t>
            </a:r>
          </a:p>
        </p:txBody>
      </p:sp>
    </p:spTree>
    <p:extLst>
      <p:ext uri="{BB962C8B-B14F-4D97-AF65-F5344CB8AC3E}">
        <p14:creationId xmlns:p14="http://schemas.microsoft.com/office/powerpoint/2010/main" val="172446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04DB4E6-5512-4820-8D01-2723F8F04EA4}"/>
              </a:ext>
            </a:extLst>
          </p:cNvPr>
          <p:cNvSpPr>
            <a:spLocks noGrp="1"/>
          </p:cNvSpPr>
          <p:nvPr>
            <p:ph type="body" sz="quarter" idx="10"/>
          </p:nvPr>
        </p:nvSpPr>
        <p:spPr>
          <a:xfrm>
            <a:off x="5875867" y="765175"/>
            <a:ext cx="5834869" cy="5292725"/>
          </a:xfrm>
        </p:spPr>
        <p:txBody>
          <a:bodyPr/>
          <a:lstStyle/>
          <a:p>
            <a:r>
              <a:rPr lang="fr-FR" sz="2000" b="0" dirty="0"/>
              <a:t>Introduction</a:t>
            </a:r>
          </a:p>
          <a:p>
            <a:endParaRPr lang="fr-FR" sz="2000" b="0" dirty="0"/>
          </a:p>
          <a:p>
            <a:r>
              <a:rPr lang="fr-FR" sz="2000" b="0" dirty="0"/>
              <a:t>La structuration des choix d’orientation par les représentation genrées des élèves</a:t>
            </a:r>
          </a:p>
          <a:p>
            <a:endParaRPr lang="fr-FR" sz="2000" b="0" dirty="0"/>
          </a:p>
          <a:p>
            <a:r>
              <a:rPr lang="fr-FR" sz="2000" b="0" dirty="0"/>
              <a:t>L’expérience du lycée : l’accentuation des inégalités genrées</a:t>
            </a:r>
          </a:p>
          <a:p>
            <a:endParaRPr lang="fr-FR" sz="2000" b="0" dirty="0"/>
          </a:p>
          <a:p>
            <a:r>
              <a:rPr lang="fr-FR" sz="2000" b="0" dirty="0"/>
              <a:t>Conclusion </a:t>
            </a:r>
          </a:p>
        </p:txBody>
      </p:sp>
      <p:sp>
        <p:nvSpPr>
          <p:cNvPr id="3" name="Titre 2">
            <a:extLst>
              <a:ext uri="{FF2B5EF4-FFF2-40B4-BE49-F238E27FC236}">
                <a16:creationId xmlns:a16="http://schemas.microsoft.com/office/drawing/2014/main" id="{AC943D23-F656-4011-960B-E59989678F65}"/>
              </a:ext>
            </a:extLst>
          </p:cNvPr>
          <p:cNvSpPr>
            <a:spLocks noGrp="1"/>
          </p:cNvSpPr>
          <p:nvPr>
            <p:ph type="title" idx="4294967295"/>
          </p:nvPr>
        </p:nvSpPr>
        <p:spPr>
          <a:xfrm>
            <a:off x="674663" y="2748755"/>
            <a:ext cx="3725333" cy="1325563"/>
          </a:xfrm>
        </p:spPr>
        <p:txBody>
          <a:bodyPr/>
          <a:lstStyle/>
          <a:p>
            <a:r>
              <a:rPr lang="fr-FR" dirty="0"/>
              <a:t>Sommaire</a:t>
            </a:r>
          </a:p>
        </p:txBody>
      </p:sp>
    </p:spTree>
    <p:extLst>
      <p:ext uri="{BB962C8B-B14F-4D97-AF65-F5344CB8AC3E}">
        <p14:creationId xmlns:p14="http://schemas.microsoft.com/office/powerpoint/2010/main" val="162792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4726BD2-D395-4DAC-A45C-6C46EF2BB577}"/>
              </a:ext>
            </a:extLst>
          </p:cNvPr>
          <p:cNvSpPr>
            <a:spLocks noGrp="1"/>
          </p:cNvSpPr>
          <p:nvPr>
            <p:ph idx="1"/>
          </p:nvPr>
        </p:nvSpPr>
        <p:spPr>
          <a:xfrm>
            <a:off x="677336" y="2331669"/>
            <a:ext cx="6276357" cy="3889517"/>
          </a:xfrm>
        </p:spPr>
        <p:txBody>
          <a:bodyPr/>
          <a:lstStyle/>
          <a:p>
            <a:r>
              <a:rPr lang="fr-FR" sz="2000" dirty="0"/>
              <a:t>« sexisme moderne » </a:t>
            </a:r>
          </a:p>
          <a:p>
            <a:pPr marL="285750" lvl="2" indent="-285750">
              <a:buFont typeface="Arial" panose="020B0604020202020204" pitchFamily="34" charset="0"/>
              <a:buChar char="•"/>
            </a:pPr>
            <a:r>
              <a:rPr lang="fr-FR" dirty="0"/>
              <a:t>Pas d’adhésion explicite à une conception des femmes comme étant moins compétentes que les hommes mais négation des discriminations</a:t>
            </a:r>
          </a:p>
          <a:p>
            <a:pPr marL="342900" lvl="2" indent="-342900">
              <a:buFont typeface="Arial" panose="020B0604020202020204" pitchFamily="34" charset="0"/>
              <a:buChar char="•"/>
            </a:pPr>
            <a:r>
              <a:rPr lang="fr-FR" dirty="0"/>
              <a:t>Interprétation biologique des différences filles/garçons : naturalisées et inaltérables</a:t>
            </a:r>
          </a:p>
          <a:p>
            <a:pPr marL="342900" lvl="2" indent="-342900">
              <a:buFont typeface="Arial" panose="020B0604020202020204" pitchFamily="34" charset="0"/>
              <a:buChar char="•"/>
            </a:pPr>
            <a:r>
              <a:rPr lang="fr-FR" dirty="0"/>
              <a:t>Hostilité vis-à-vis des revendications en faveur de l’égalité F/H</a:t>
            </a:r>
          </a:p>
          <a:p>
            <a:pPr marL="342900" lvl="2" indent="-342900">
              <a:buFont typeface="Arial" panose="020B0604020202020204" pitchFamily="34" charset="0"/>
              <a:buChar char="•"/>
            </a:pPr>
            <a:endParaRPr lang="fr-FR" dirty="0">
              <a:solidFill>
                <a:schemeClr val="accent1"/>
              </a:solidFill>
            </a:endParaRPr>
          </a:p>
          <a:p>
            <a:r>
              <a:rPr lang="fr-FR" sz="2000" dirty="0"/>
              <a:t>Resistance forte à toute action visant à lutter contre les inégalités filles-garçons</a:t>
            </a:r>
          </a:p>
          <a:p>
            <a:endParaRPr lang="fr-FR" dirty="0"/>
          </a:p>
        </p:txBody>
      </p:sp>
      <p:sp>
        <p:nvSpPr>
          <p:cNvPr id="3" name="Titre 2">
            <a:extLst>
              <a:ext uri="{FF2B5EF4-FFF2-40B4-BE49-F238E27FC236}">
                <a16:creationId xmlns:a16="http://schemas.microsoft.com/office/drawing/2014/main" id="{7DDBFE86-A3A2-4B20-9912-968DFBFBE6FF}"/>
              </a:ext>
            </a:extLst>
          </p:cNvPr>
          <p:cNvSpPr>
            <a:spLocks noGrp="1"/>
          </p:cNvSpPr>
          <p:nvPr>
            <p:ph type="title"/>
          </p:nvPr>
        </p:nvSpPr>
        <p:spPr>
          <a:xfrm>
            <a:off x="574464" y="467995"/>
            <a:ext cx="10727266" cy="1060450"/>
          </a:xfrm>
        </p:spPr>
        <p:txBody>
          <a:bodyPr/>
          <a:lstStyle/>
          <a:p>
            <a:r>
              <a:rPr lang="fr-FR" dirty="0"/>
              <a:t>Les « conservateur-</a:t>
            </a:r>
            <a:r>
              <a:rPr lang="fr-FR" dirty="0" err="1"/>
              <a:t>rices</a:t>
            </a:r>
            <a:r>
              <a:rPr lang="fr-FR" dirty="0"/>
              <a:t> » : la non reconnaissance des discriminations sexistes</a:t>
            </a:r>
          </a:p>
        </p:txBody>
      </p:sp>
      <p:sp>
        <p:nvSpPr>
          <p:cNvPr id="4" name="Espace réservé du numéro de diapositive 3">
            <a:extLst>
              <a:ext uri="{FF2B5EF4-FFF2-40B4-BE49-F238E27FC236}">
                <a16:creationId xmlns:a16="http://schemas.microsoft.com/office/drawing/2014/main" id="{D2477D79-6095-4F48-BB1F-C599F5CC676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63C02F-DD0E-412A-9B46-4F8A9D0BD804}" type="slidenum">
              <a:rPr kumimoji="0" lang="fr-FR" sz="1400" b="0" i="0" u="none" strike="noStrike" kern="1200" cap="none" spc="0" normalizeH="0" baseline="0" noProof="0" smtClean="0">
                <a:ln>
                  <a:noFill/>
                </a:ln>
                <a:solidFill>
                  <a:srgbClr val="01414B"/>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400" b="0" i="0" u="none" strike="noStrike" kern="1200" cap="none" spc="0" normalizeH="0" baseline="0" noProof="0" dirty="0">
              <a:ln>
                <a:noFill/>
              </a:ln>
              <a:solidFill>
                <a:srgbClr val="01414B"/>
              </a:solidFill>
              <a:effectLst/>
              <a:uLnTx/>
              <a:uFillTx/>
              <a:latin typeface="Verdana"/>
              <a:ea typeface="+mn-ea"/>
              <a:cs typeface="+mn-cs"/>
            </a:endParaRPr>
          </a:p>
        </p:txBody>
      </p:sp>
      <p:sp>
        <p:nvSpPr>
          <p:cNvPr id="6" name="ZoneTexte 5">
            <a:extLst>
              <a:ext uri="{FF2B5EF4-FFF2-40B4-BE49-F238E27FC236}">
                <a16:creationId xmlns:a16="http://schemas.microsoft.com/office/drawing/2014/main" id="{D32D9496-6732-49DE-BF03-605F80BBEB97}"/>
              </a:ext>
            </a:extLst>
          </p:cNvPr>
          <p:cNvSpPr txBox="1"/>
          <p:nvPr/>
        </p:nvSpPr>
        <p:spPr>
          <a:xfrm>
            <a:off x="7598463" y="1644577"/>
            <a:ext cx="4325554" cy="3046988"/>
          </a:xfrm>
          <a:prstGeom prst="rect">
            <a:avLst/>
          </a:prstGeom>
          <a:noFill/>
        </p:spPr>
        <p:txBody>
          <a:bodyPr wrap="square">
            <a:spAutoFit/>
          </a:bodyPr>
          <a:lstStyle/>
          <a:p>
            <a:r>
              <a:rPr lang="fr-FR" sz="1600" i="1" dirty="0">
                <a:solidFill>
                  <a:schemeClr val="accent1"/>
                </a:solidFill>
              </a:rPr>
              <a:t>« Dans le lycée actuel, celles qui réussissent le mieux en filière scientifique sont plutôt des filles laborieuses, on a quelques garçons laborieux mais la plupart du temps les garçons qui réussissent sont des garçons qui naturellement ont une appétence pour les sciences. Ce sont des garçons qui fonctionnent très vite intellectuellement et qui eux ont beaucoup moins besoin de travailler. » </a:t>
            </a:r>
            <a:r>
              <a:rPr lang="fr-FR" sz="1100" dirty="0">
                <a:solidFill>
                  <a:schemeClr val="accent1"/>
                </a:solidFill>
              </a:rPr>
              <a:t>(Membre d’une équipe de direction, 2021, lycée A)</a:t>
            </a:r>
            <a:endParaRPr lang="fr-FR" dirty="0">
              <a:solidFill>
                <a:schemeClr val="accent1"/>
              </a:solidFill>
            </a:endParaRPr>
          </a:p>
        </p:txBody>
      </p:sp>
      <p:sp>
        <p:nvSpPr>
          <p:cNvPr id="5" name="ZoneTexte 4">
            <a:extLst>
              <a:ext uri="{FF2B5EF4-FFF2-40B4-BE49-F238E27FC236}">
                <a16:creationId xmlns:a16="http://schemas.microsoft.com/office/drawing/2014/main" id="{F48E730F-D6C2-C72C-0A72-6D095CB265EA}"/>
              </a:ext>
            </a:extLst>
          </p:cNvPr>
          <p:cNvSpPr txBox="1"/>
          <p:nvPr/>
        </p:nvSpPr>
        <p:spPr>
          <a:xfrm>
            <a:off x="7771196" y="5073493"/>
            <a:ext cx="3980088" cy="1000274"/>
          </a:xfrm>
          <a:prstGeom prst="rect">
            <a:avLst/>
          </a:prstGeom>
          <a:noFill/>
        </p:spPr>
        <p:txBody>
          <a:bodyPr wrap="square">
            <a:spAutoFit/>
          </a:bodyPr>
          <a:lstStyle/>
          <a:p>
            <a:r>
              <a:rPr lang="fr-FR" sz="1600" i="1" dirty="0">
                <a:solidFill>
                  <a:schemeClr val="accent1"/>
                </a:solidFill>
              </a:rPr>
              <a:t>« Les filles, ca va aller mieux au prochain trimestre, on va faire un chapitre de chimie » </a:t>
            </a:r>
            <a:r>
              <a:rPr lang="fr-FR" sz="1100" dirty="0">
                <a:solidFill>
                  <a:schemeClr val="accent1"/>
                </a:solidFill>
              </a:rPr>
              <a:t>(Enseignant de Physique-Chimie)</a:t>
            </a:r>
            <a:endParaRPr lang="fr-FR" dirty="0">
              <a:solidFill>
                <a:schemeClr val="accent1"/>
              </a:solidFill>
            </a:endParaRPr>
          </a:p>
        </p:txBody>
      </p:sp>
    </p:spTree>
    <p:extLst>
      <p:ext uri="{BB962C8B-B14F-4D97-AF65-F5344CB8AC3E}">
        <p14:creationId xmlns:p14="http://schemas.microsoft.com/office/powerpoint/2010/main" val="164330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a:extLst>
              <a:ext uri="{FF2B5EF4-FFF2-40B4-BE49-F238E27FC236}">
                <a16:creationId xmlns:a16="http://schemas.microsoft.com/office/drawing/2014/main" id="{46BB95BC-3C50-4C10-BE4C-BBE80C7C5D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70" b="2870"/>
          <a:stretch>
            <a:fillRect/>
          </a:stretch>
        </p:blipFill>
        <p:spPr/>
      </p:pic>
      <p:sp>
        <p:nvSpPr>
          <p:cNvPr id="3" name="Espace réservé du contenu 2">
            <a:extLst>
              <a:ext uri="{FF2B5EF4-FFF2-40B4-BE49-F238E27FC236}">
                <a16:creationId xmlns:a16="http://schemas.microsoft.com/office/drawing/2014/main" id="{CB97030F-4F7B-4ED8-B0E7-9554D6FC35F6}"/>
              </a:ext>
            </a:extLst>
          </p:cNvPr>
          <p:cNvSpPr>
            <a:spLocks noGrp="1"/>
          </p:cNvSpPr>
          <p:nvPr>
            <p:ph idx="13"/>
          </p:nvPr>
        </p:nvSpPr>
        <p:spPr/>
        <p:txBody>
          <a:bodyPr/>
          <a:lstStyle/>
          <a:p>
            <a:pPr marL="342900" indent="-342900">
              <a:buFont typeface="Wingdings" panose="05000000000000000000" pitchFamily="2" charset="2"/>
              <a:buChar char="è"/>
            </a:pPr>
            <a:r>
              <a:rPr lang="fr-FR" dirty="0">
                <a:sym typeface="Wingdings" panose="05000000000000000000" pitchFamily="2" charset="2"/>
              </a:rPr>
              <a:t>Ne pas uniformiser les personnels éducatifs</a:t>
            </a:r>
          </a:p>
          <a:p>
            <a:pPr marL="342900" lvl="2" indent="-342900">
              <a:buFont typeface="Arial" panose="020B0604020202020204" pitchFamily="34" charset="0"/>
              <a:buChar char="•"/>
            </a:pPr>
            <a:r>
              <a:rPr lang="fr-FR" dirty="0">
                <a:sym typeface="Wingdings" panose="05000000000000000000" pitchFamily="2" charset="2"/>
              </a:rPr>
              <a:t>Surreprésentation type « indifférent »</a:t>
            </a:r>
          </a:p>
          <a:p>
            <a:endParaRPr lang="fr-FR" dirty="0">
              <a:sym typeface="Wingdings" panose="05000000000000000000" pitchFamily="2" charset="2"/>
            </a:endParaRPr>
          </a:p>
          <a:p>
            <a:pPr marL="342900" indent="-342900">
              <a:buFont typeface="Wingdings" panose="05000000000000000000" pitchFamily="2" charset="2"/>
              <a:buChar char="è"/>
            </a:pPr>
            <a:r>
              <a:rPr lang="fr-FR" dirty="0">
                <a:sym typeface="Wingdings" panose="05000000000000000000" pitchFamily="2" charset="2"/>
              </a:rPr>
              <a:t>Des personnels non sensibilisés aux enjeux liés à l’égalité f/h</a:t>
            </a:r>
          </a:p>
          <a:p>
            <a:pPr marL="342900" indent="-342900">
              <a:buFont typeface="Wingdings" panose="05000000000000000000" pitchFamily="2" charset="2"/>
              <a:buChar char="è"/>
            </a:pPr>
            <a:endParaRPr lang="fr-FR" dirty="0">
              <a:sym typeface="Wingdings" panose="05000000000000000000" pitchFamily="2" charset="2"/>
            </a:endParaRPr>
          </a:p>
          <a:p>
            <a:pPr marL="342900" indent="-342900">
              <a:buFont typeface="Wingdings" panose="05000000000000000000" pitchFamily="2" charset="2"/>
              <a:buChar char="è"/>
            </a:pPr>
            <a:r>
              <a:rPr lang="fr-FR" dirty="0">
                <a:sym typeface="Wingdings" panose="05000000000000000000" pitchFamily="2" charset="2"/>
              </a:rPr>
              <a:t>Les personnels éducatifs ne sont pas « neutres »</a:t>
            </a:r>
          </a:p>
          <a:p>
            <a:pPr marL="342900" indent="-342900">
              <a:buFont typeface="Wingdings" panose="05000000000000000000" pitchFamily="2" charset="2"/>
              <a:buChar char="è"/>
            </a:pPr>
            <a:endParaRPr lang="fr-FR" dirty="0">
              <a:sym typeface="Wingdings" panose="05000000000000000000" pitchFamily="2" charset="2"/>
            </a:endParaRPr>
          </a:p>
          <a:p>
            <a:pPr marL="342900" lvl="1" indent="-342900">
              <a:buFont typeface="Wingdings" panose="05000000000000000000" pitchFamily="2" charset="2"/>
              <a:buChar char="è"/>
            </a:pPr>
            <a:r>
              <a:rPr lang="fr-FR" i="1" dirty="0">
                <a:solidFill>
                  <a:schemeClr val="accent1"/>
                </a:solidFill>
                <a:sym typeface="Wingdings" panose="05000000000000000000" pitchFamily="2" charset="2"/>
              </a:rPr>
              <a:t>Lien entre représentations des équipes éducatives et le renforcement des inégalités genrées au lycée ?</a:t>
            </a:r>
          </a:p>
          <a:p>
            <a:pPr marL="342900" indent="-342900">
              <a:buFont typeface="Wingdings" panose="05000000000000000000" pitchFamily="2" charset="2"/>
              <a:buChar char="è"/>
            </a:pPr>
            <a:endParaRPr lang="fr-FR" dirty="0"/>
          </a:p>
        </p:txBody>
      </p:sp>
      <p:sp>
        <p:nvSpPr>
          <p:cNvPr id="5" name="Espace réservé du numéro de diapositive 4">
            <a:extLst>
              <a:ext uri="{FF2B5EF4-FFF2-40B4-BE49-F238E27FC236}">
                <a16:creationId xmlns:a16="http://schemas.microsoft.com/office/drawing/2014/main" id="{4BBC99AC-1404-40A0-861B-66E174B0E183}"/>
              </a:ext>
            </a:extLst>
          </p:cNvPr>
          <p:cNvSpPr>
            <a:spLocks noGrp="1"/>
          </p:cNvSpPr>
          <p:nvPr>
            <p:ph type="sldNum" sz="quarter" idx="18"/>
          </p:nvPr>
        </p:nvSpPr>
        <p:spPr>
          <a:xfrm>
            <a:off x="11429999" y="6376822"/>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21</a:t>
            </a:fld>
            <a:endParaRPr lang="fr-FR" dirty="0"/>
          </a:p>
        </p:txBody>
      </p:sp>
    </p:spTree>
    <p:extLst>
      <p:ext uri="{BB962C8B-B14F-4D97-AF65-F5344CB8AC3E}">
        <p14:creationId xmlns:p14="http://schemas.microsoft.com/office/powerpoint/2010/main" val="342537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62FE4-2484-41B4-BBA1-72017BD4FC0F}"/>
              </a:ext>
            </a:extLst>
          </p:cNvPr>
          <p:cNvSpPr>
            <a:spLocks noGrp="1"/>
          </p:cNvSpPr>
          <p:nvPr>
            <p:ph type="ctrTitle"/>
          </p:nvPr>
        </p:nvSpPr>
        <p:spPr>
          <a:xfrm>
            <a:off x="670507" y="1874703"/>
            <a:ext cx="11159543" cy="1718729"/>
          </a:xfrm>
        </p:spPr>
        <p:txBody>
          <a:bodyPr/>
          <a:lstStyle/>
          <a:p>
            <a:r>
              <a:rPr lang="fr-FR" dirty="0"/>
              <a:t>Au niveau du lycée : lieu de production et de renforcement des inégalités genrées</a:t>
            </a:r>
          </a:p>
        </p:txBody>
      </p:sp>
      <p:sp>
        <p:nvSpPr>
          <p:cNvPr id="3" name="Espace réservé du texte 2">
            <a:extLst>
              <a:ext uri="{FF2B5EF4-FFF2-40B4-BE49-F238E27FC236}">
                <a16:creationId xmlns:a16="http://schemas.microsoft.com/office/drawing/2014/main" id="{300FB318-46EC-47EF-AB59-978CEFCBCC46}"/>
              </a:ext>
            </a:extLst>
          </p:cNvPr>
          <p:cNvSpPr>
            <a:spLocks noGrp="1"/>
          </p:cNvSpPr>
          <p:nvPr>
            <p:ph type="body" sz="quarter" idx="10"/>
          </p:nvPr>
        </p:nvSpPr>
        <p:spPr/>
        <p:txBody>
          <a:bodyPr/>
          <a:lstStyle/>
          <a:p>
            <a:r>
              <a:rPr lang="fr-FR" dirty="0">
                <a:solidFill>
                  <a:schemeClr val="accent1"/>
                </a:solidFill>
              </a:rPr>
              <a:t>x</a:t>
            </a:r>
          </a:p>
        </p:txBody>
      </p:sp>
      <p:sp>
        <p:nvSpPr>
          <p:cNvPr id="4" name="Espace réservé du texte 3">
            <a:extLst>
              <a:ext uri="{FF2B5EF4-FFF2-40B4-BE49-F238E27FC236}">
                <a16:creationId xmlns:a16="http://schemas.microsoft.com/office/drawing/2014/main" id="{422FB21C-0D31-41C0-A330-4022E2256540}"/>
              </a:ext>
            </a:extLst>
          </p:cNvPr>
          <p:cNvSpPr>
            <a:spLocks noGrp="1"/>
          </p:cNvSpPr>
          <p:nvPr>
            <p:ph type="body" sz="quarter" idx="11"/>
          </p:nvPr>
        </p:nvSpPr>
        <p:spPr/>
        <p:txBody>
          <a:bodyPr/>
          <a:lstStyle/>
          <a:p>
            <a:r>
              <a:rPr lang="fr-FR" dirty="0"/>
              <a:t>3.3 </a:t>
            </a:r>
          </a:p>
        </p:txBody>
      </p:sp>
      <p:sp>
        <p:nvSpPr>
          <p:cNvPr id="6" name="Espace réservé du numéro de diapositive 5">
            <a:extLst>
              <a:ext uri="{FF2B5EF4-FFF2-40B4-BE49-F238E27FC236}">
                <a16:creationId xmlns:a16="http://schemas.microsoft.com/office/drawing/2014/main" id="{3135676F-F696-4802-9BA8-D6A2E69BB682}"/>
              </a:ext>
            </a:extLst>
          </p:cNvPr>
          <p:cNvSpPr>
            <a:spLocks noGrp="1"/>
          </p:cNvSpPr>
          <p:nvPr>
            <p:ph type="sldNum" sz="quarter" idx="18"/>
          </p:nvPr>
        </p:nvSpPr>
        <p:spPr>
          <a:xfrm>
            <a:off x="11429999" y="6374290"/>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22</a:t>
            </a:fld>
            <a:endParaRPr lang="fr-FR" dirty="0"/>
          </a:p>
        </p:txBody>
      </p:sp>
    </p:spTree>
    <p:extLst>
      <p:ext uri="{BB962C8B-B14F-4D97-AF65-F5344CB8AC3E}">
        <p14:creationId xmlns:p14="http://schemas.microsoft.com/office/powerpoint/2010/main" val="3777026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DFBA61C-1E0B-4701-B270-0C9BAF9E041D}"/>
              </a:ext>
            </a:extLst>
          </p:cNvPr>
          <p:cNvSpPr>
            <a:spLocks noGrp="1"/>
          </p:cNvSpPr>
          <p:nvPr>
            <p:ph idx="1"/>
          </p:nvPr>
        </p:nvSpPr>
        <p:spPr>
          <a:xfrm>
            <a:off x="677334" y="1945941"/>
            <a:ext cx="6896283" cy="4208211"/>
          </a:xfrm>
        </p:spPr>
        <p:txBody>
          <a:bodyPr/>
          <a:lstStyle/>
          <a:p>
            <a:r>
              <a:rPr lang="fr-FR" dirty="0">
                <a:solidFill>
                  <a:schemeClr val="accent5"/>
                </a:solidFill>
              </a:rPr>
              <a:t>Logiques genrées du placement dans la salle de classe </a:t>
            </a:r>
          </a:p>
          <a:p>
            <a:endParaRPr lang="fr-FR" sz="900" dirty="0">
              <a:solidFill>
                <a:schemeClr val="accent5"/>
              </a:solidFill>
            </a:endParaRPr>
          </a:p>
          <a:p>
            <a:r>
              <a:rPr lang="fr-FR" dirty="0">
                <a:solidFill>
                  <a:schemeClr val="accent5"/>
                </a:solidFill>
              </a:rPr>
              <a:t>Les inégalités dans la prise de parole</a:t>
            </a:r>
          </a:p>
          <a:p>
            <a:pPr marL="285750" lvl="2" indent="-285750">
              <a:buFont typeface="Arial" panose="020B0604020202020204" pitchFamily="34" charset="0"/>
              <a:buChar char="•"/>
            </a:pPr>
            <a:r>
              <a:rPr lang="fr-FR" dirty="0"/>
              <a:t>En volume</a:t>
            </a:r>
          </a:p>
          <a:p>
            <a:pPr marL="285750" lvl="2" indent="-285750">
              <a:buFont typeface="Arial" panose="020B0604020202020204" pitchFamily="34" charset="0"/>
              <a:buChar char="•"/>
            </a:pPr>
            <a:r>
              <a:rPr lang="fr-FR" dirty="0"/>
              <a:t>Les élèves qui ne participent pas = les filles</a:t>
            </a:r>
          </a:p>
          <a:p>
            <a:pPr marL="285750" lvl="2" indent="-285750">
              <a:buFont typeface="Arial" panose="020B0604020202020204" pitchFamily="34" charset="0"/>
              <a:buChar char="•"/>
            </a:pPr>
            <a:r>
              <a:rPr lang="fr-FR" dirty="0"/>
              <a:t>Modalités de prise de parole</a:t>
            </a:r>
          </a:p>
          <a:p>
            <a:pPr marL="285750" lvl="2" indent="-285750">
              <a:buFont typeface="Arial" panose="020B0604020202020204" pitchFamily="34" charset="0"/>
              <a:buChar char="•"/>
            </a:pPr>
            <a:endParaRPr lang="fr-FR" sz="1100" dirty="0"/>
          </a:p>
          <a:p>
            <a:r>
              <a:rPr lang="fr-FR" dirty="0">
                <a:solidFill>
                  <a:schemeClr val="accent5"/>
                </a:solidFill>
              </a:rPr>
              <a:t>Incapacité des </a:t>
            </a:r>
            <a:r>
              <a:rPr lang="fr-FR" dirty="0" err="1">
                <a:solidFill>
                  <a:schemeClr val="accent5"/>
                </a:solidFill>
              </a:rPr>
              <a:t>enseignant-es</a:t>
            </a:r>
            <a:r>
              <a:rPr lang="fr-FR" dirty="0">
                <a:solidFill>
                  <a:schemeClr val="accent5"/>
                </a:solidFill>
              </a:rPr>
              <a:t> à agir contre le sentiment d’illégitimité des filles qui se renforce au lycée</a:t>
            </a:r>
          </a:p>
          <a:p>
            <a:pPr marL="285750" lvl="2" indent="-285750">
              <a:buFont typeface="Arial" panose="020B0604020202020204" pitchFamily="34" charset="0"/>
              <a:buChar char="•"/>
            </a:pPr>
            <a:r>
              <a:rPr lang="fr-FR" dirty="0" err="1"/>
              <a:t>Impuissant-es</a:t>
            </a:r>
            <a:r>
              <a:rPr lang="fr-FR" dirty="0"/>
              <a:t> (« </a:t>
            </a:r>
            <a:r>
              <a:rPr lang="fr-FR" dirty="0" err="1"/>
              <a:t>sensibilisé-es</a:t>
            </a:r>
            <a:r>
              <a:rPr lang="fr-FR" dirty="0"/>
              <a:t> » « </a:t>
            </a:r>
            <a:r>
              <a:rPr lang="fr-FR" dirty="0" err="1"/>
              <a:t>indifférent-es</a:t>
            </a:r>
            <a:r>
              <a:rPr lang="fr-FR" dirty="0"/>
              <a:t> ») ou </a:t>
            </a:r>
            <a:r>
              <a:rPr lang="fr-FR" dirty="0" err="1"/>
              <a:t>complaisant-es</a:t>
            </a:r>
            <a:r>
              <a:rPr lang="fr-FR" dirty="0"/>
              <a:t> (« conservateur-</a:t>
            </a:r>
            <a:r>
              <a:rPr lang="fr-FR" dirty="0" err="1"/>
              <a:t>rices</a:t>
            </a:r>
            <a:r>
              <a:rPr lang="fr-FR" dirty="0"/>
              <a:t> »)</a:t>
            </a:r>
          </a:p>
        </p:txBody>
      </p:sp>
      <p:sp>
        <p:nvSpPr>
          <p:cNvPr id="3" name="Titre 2">
            <a:extLst>
              <a:ext uri="{FF2B5EF4-FFF2-40B4-BE49-F238E27FC236}">
                <a16:creationId xmlns:a16="http://schemas.microsoft.com/office/drawing/2014/main" id="{7644B69D-A47C-4A23-9A2E-568D33CAE099}"/>
              </a:ext>
            </a:extLst>
          </p:cNvPr>
          <p:cNvSpPr>
            <a:spLocks noGrp="1"/>
          </p:cNvSpPr>
          <p:nvPr>
            <p:ph type="title"/>
          </p:nvPr>
        </p:nvSpPr>
        <p:spPr/>
        <p:txBody>
          <a:bodyPr/>
          <a:lstStyle/>
          <a:p>
            <a:r>
              <a:rPr lang="fr-FR" dirty="0"/>
              <a:t>Absence de lecture genrée des interactions en classe</a:t>
            </a:r>
          </a:p>
        </p:txBody>
      </p:sp>
      <p:sp>
        <p:nvSpPr>
          <p:cNvPr id="4" name="Espace réservé du numéro de diapositive 3">
            <a:extLst>
              <a:ext uri="{FF2B5EF4-FFF2-40B4-BE49-F238E27FC236}">
                <a16:creationId xmlns:a16="http://schemas.microsoft.com/office/drawing/2014/main" id="{0E308D1C-6D3A-49C1-AB6C-68D74232FB84}"/>
              </a:ext>
            </a:extLst>
          </p:cNvPr>
          <p:cNvSpPr>
            <a:spLocks noGrp="1"/>
          </p:cNvSpPr>
          <p:nvPr>
            <p:ph type="sldNum" sz="quarter" idx="12"/>
          </p:nvPr>
        </p:nvSpPr>
        <p:spPr/>
        <p:txBody>
          <a:bodyPr/>
          <a:lstStyle/>
          <a:p>
            <a:fld id="{DE63C02F-DD0E-412A-9B46-4F8A9D0BD804}" type="slidenum">
              <a:rPr lang="fr-FR" smtClean="0"/>
              <a:pPr/>
              <a:t>23</a:t>
            </a:fld>
            <a:endParaRPr lang="fr-FR" dirty="0"/>
          </a:p>
        </p:txBody>
      </p:sp>
      <p:sp>
        <p:nvSpPr>
          <p:cNvPr id="6" name="ZoneTexte 5">
            <a:extLst>
              <a:ext uri="{FF2B5EF4-FFF2-40B4-BE49-F238E27FC236}">
                <a16:creationId xmlns:a16="http://schemas.microsoft.com/office/drawing/2014/main" id="{E40387DD-95CA-417E-90EB-F48E93C8BAA3}"/>
              </a:ext>
            </a:extLst>
          </p:cNvPr>
          <p:cNvSpPr txBox="1"/>
          <p:nvPr/>
        </p:nvSpPr>
        <p:spPr>
          <a:xfrm>
            <a:off x="8000127" y="2372663"/>
            <a:ext cx="3939208" cy="3354765"/>
          </a:xfrm>
          <a:prstGeom prst="rect">
            <a:avLst/>
          </a:prstGeom>
          <a:noFill/>
        </p:spPr>
        <p:txBody>
          <a:bodyPr wrap="square">
            <a:spAutoFit/>
          </a:bodyPr>
          <a:lstStyle/>
          <a:p>
            <a:r>
              <a:rPr lang="fr-FR" i="1" dirty="0">
                <a:solidFill>
                  <a:schemeClr val="accent1"/>
                </a:solidFill>
              </a:rPr>
              <a:t>« Au début de l’année, elle avait dit ‘Je vois pas la participation des filles, il faut plus… </a:t>
            </a:r>
            <a:r>
              <a:rPr lang="fr-FR" i="1" u="sng" dirty="0">
                <a:solidFill>
                  <a:schemeClr val="accent1"/>
                </a:solidFill>
              </a:rPr>
              <a:t>vous êtes où les filles, vous êtes perdues…’.</a:t>
            </a:r>
            <a:r>
              <a:rPr lang="fr-FR" i="1" dirty="0">
                <a:solidFill>
                  <a:schemeClr val="accent1"/>
                </a:solidFill>
              </a:rPr>
              <a:t> Mais je crois que c’est pas un truc de ne pas savoir ! […] y a des autres filles qui savent bien, mais peut-être elles sont juste timides, elles ont juste pas envie de participer, c’est tout. » </a:t>
            </a:r>
            <a:r>
              <a:rPr lang="fr-FR" sz="1400" i="1" dirty="0">
                <a:solidFill>
                  <a:schemeClr val="accent1"/>
                </a:solidFill>
              </a:rPr>
              <a:t>(Candela, fille, élève de première, 2020, lycée D)</a:t>
            </a:r>
            <a:endParaRPr lang="fr-FR" i="1" dirty="0">
              <a:solidFill>
                <a:schemeClr val="accent1"/>
              </a:solidFill>
            </a:endParaRPr>
          </a:p>
        </p:txBody>
      </p:sp>
    </p:spTree>
    <p:extLst>
      <p:ext uri="{BB962C8B-B14F-4D97-AF65-F5344CB8AC3E}">
        <p14:creationId xmlns:p14="http://schemas.microsoft.com/office/powerpoint/2010/main" val="408953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DFBA61C-1E0B-4701-B270-0C9BAF9E041D}"/>
              </a:ext>
            </a:extLst>
          </p:cNvPr>
          <p:cNvSpPr>
            <a:spLocks noGrp="1"/>
          </p:cNvSpPr>
          <p:nvPr>
            <p:ph idx="1"/>
          </p:nvPr>
        </p:nvSpPr>
        <p:spPr>
          <a:xfrm>
            <a:off x="253071" y="1974065"/>
            <a:ext cx="5463227" cy="4527178"/>
          </a:xfrm>
        </p:spPr>
        <p:txBody>
          <a:bodyPr/>
          <a:lstStyle/>
          <a:p>
            <a:r>
              <a:rPr lang="fr-FR" sz="2000" dirty="0">
                <a:solidFill>
                  <a:schemeClr val="accent5"/>
                </a:solidFill>
              </a:rPr>
              <a:t>L’ampleur des comportements sexistes des lycéens</a:t>
            </a:r>
          </a:p>
          <a:p>
            <a:pPr marL="285750" lvl="2" indent="-285750">
              <a:buFont typeface="Arial" panose="020B0604020202020204" pitchFamily="34" charset="0"/>
              <a:buChar char="•"/>
            </a:pPr>
            <a:r>
              <a:rPr lang="fr-FR" dirty="0"/>
              <a:t>Décalage entre les discours des équipes éducatives et ceux des élèves</a:t>
            </a:r>
          </a:p>
          <a:p>
            <a:pPr marL="285750" lvl="2" indent="-285750">
              <a:buFont typeface="Arial" panose="020B0604020202020204" pitchFamily="34" charset="0"/>
              <a:buChar char="•"/>
            </a:pPr>
            <a:r>
              <a:rPr lang="fr-FR" dirty="0"/>
              <a:t>Le sexisme comme norme de virilité non questionnée par l’institution scolaire</a:t>
            </a:r>
          </a:p>
          <a:p>
            <a:pPr marL="471488" lvl="3" indent="-285750">
              <a:buClr>
                <a:schemeClr val="accent1"/>
              </a:buClr>
              <a:buFont typeface="Wingdings" panose="05000000000000000000" pitchFamily="2" charset="2"/>
              <a:buChar char="Ø"/>
            </a:pPr>
            <a:r>
              <a:rPr lang="fr-FR" b="1" dirty="0"/>
              <a:t>Moqueries sur la réussite des filles et effets sur leur estime d’elles-mêmes </a:t>
            </a:r>
            <a:r>
              <a:rPr lang="fr-FR" dirty="0">
                <a:sym typeface="Wingdings" panose="05000000000000000000" pitchFamily="2" charset="2"/>
              </a:rPr>
              <a:t> prophéties autoréalisatrices : potentiel des garçons quelque soit leurs résultats</a:t>
            </a:r>
          </a:p>
          <a:p>
            <a:pPr marL="471488" lvl="3" indent="-285750">
              <a:buClr>
                <a:schemeClr val="accent1"/>
              </a:buClr>
              <a:buFont typeface="Wingdings" panose="05000000000000000000" pitchFamily="2" charset="2"/>
              <a:buChar char="Ø"/>
            </a:pPr>
            <a:r>
              <a:rPr lang="fr-FR" b="1" dirty="0">
                <a:sym typeface="Wingdings" panose="05000000000000000000" pitchFamily="2" charset="2"/>
              </a:rPr>
              <a:t>Insultes relatives au corps et à la sexualité et effets sur les comportements </a:t>
            </a:r>
            <a:r>
              <a:rPr lang="fr-FR" dirty="0">
                <a:sym typeface="Wingdings" panose="05000000000000000000" pitchFamily="2" charset="2"/>
              </a:rPr>
              <a:t>contrôle des corps, des déplacements, des modalités d’occupation de l’espace scolaire</a:t>
            </a:r>
          </a:p>
          <a:p>
            <a:pPr marL="471488" lvl="3" indent="-285750">
              <a:buClr>
                <a:schemeClr val="accent1"/>
              </a:buClr>
              <a:buFont typeface="Wingdings" panose="05000000000000000000" pitchFamily="2" charset="2"/>
              <a:buChar char="Ø"/>
            </a:pPr>
            <a:r>
              <a:rPr lang="fr-FR" b="1" dirty="0">
                <a:sym typeface="Wingdings" panose="05000000000000000000" pitchFamily="2" charset="2"/>
              </a:rPr>
              <a:t>Minimisation des comportements sexistes </a:t>
            </a:r>
            <a:r>
              <a:rPr lang="fr-FR" dirty="0">
                <a:sym typeface="Wingdings" panose="05000000000000000000" pitchFamily="2" charset="2"/>
              </a:rPr>
              <a:t>par les </a:t>
            </a:r>
            <a:r>
              <a:rPr lang="fr-FR" dirty="0" err="1">
                <a:sym typeface="Wingdings" panose="05000000000000000000" pitchFamily="2" charset="2"/>
              </a:rPr>
              <a:t>professionnel-les</a:t>
            </a:r>
            <a:r>
              <a:rPr lang="fr-FR" dirty="0">
                <a:sym typeface="Wingdings" panose="05000000000000000000" pitchFamily="2" charset="2"/>
              </a:rPr>
              <a:t> </a:t>
            </a:r>
            <a:endParaRPr lang="fr-FR" dirty="0"/>
          </a:p>
          <a:p>
            <a:pPr marL="471488" lvl="3" indent="-285750">
              <a:buClr>
                <a:schemeClr val="accent1"/>
              </a:buClr>
              <a:buFont typeface="Wingdings" panose="05000000000000000000" pitchFamily="2" charset="2"/>
              <a:buChar char="Ø"/>
            </a:pPr>
            <a:endParaRPr lang="fr-FR" dirty="0"/>
          </a:p>
          <a:p>
            <a:pPr marL="471488" lvl="3" indent="-285750">
              <a:buClr>
                <a:schemeClr val="accent1"/>
              </a:buClr>
              <a:buFont typeface="Wingdings" panose="05000000000000000000" pitchFamily="2" charset="2"/>
              <a:buChar char="Ø"/>
            </a:pPr>
            <a:endParaRPr lang="fr-FR" dirty="0"/>
          </a:p>
        </p:txBody>
      </p:sp>
      <p:sp>
        <p:nvSpPr>
          <p:cNvPr id="3" name="Titre 2">
            <a:extLst>
              <a:ext uri="{FF2B5EF4-FFF2-40B4-BE49-F238E27FC236}">
                <a16:creationId xmlns:a16="http://schemas.microsoft.com/office/drawing/2014/main" id="{7644B69D-A47C-4A23-9A2E-568D33CAE099}"/>
              </a:ext>
            </a:extLst>
          </p:cNvPr>
          <p:cNvSpPr>
            <a:spLocks noGrp="1"/>
          </p:cNvSpPr>
          <p:nvPr>
            <p:ph type="title"/>
          </p:nvPr>
        </p:nvSpPr>
        <p:spPr>
          <a:xfrm>
            <a:off x="565474" y="356757"/>
            <a:ext cx="10471493" cy="1060450"/>
          </a:xfrm>
        </p:spPr>
        <p:txBody>
          <a:bodyPr/>
          <a:lstStyle/>
          <a:p>
            <a:r>
              <a:rPr lang="fr-FR" dirty="0"/>
              <a:t>L’invisibilisation des comportements sexistes</a:t>
            </a:r>
          </a:p>
        </p:txBody>
      </p:sp>
      <p:sp>
        <p:nvSpPr>
          <p:cNvPr id="4" name="Espace réservé du numéro de diapositive 3">
            <a:extLst>
              <a:ext uri="{FF2B5EF4-FFF2-40B4-BE49-F238E27FC236}">
                <a16:creationId xmlns:a16="http://schemas.microsoft.com/office/drawing/2014/main" id="{0E308D1C-6D3A-49C1-AB6C-68D74232FB84}"/>
              </a:ext>
            </a:extLst>
          </p:cNvPr>
          <p:cNvSpPr>
            <a:spLocks noGrp="1"/>
          </p:cNvSpPr>
          <p:nvPr>
            <p:ph type="sldNum" sz="quarter" idx="12"/>
          </p:nvPr>
        </p:nvSpPr>
        <p:spPr/>
        <p:txBody>
          <a:bodyPr/>
          <a:lstStyle/>
          <a:p>
            <a:fld id="{DE63C02F-DD0E-412A-9B46-4F8A9D0BD804}" type="slidenum">
              <a:rPr lang="fr-FR" smtClean="0"/>
              <a:pPr/>
              <a:t>24</a:t>
            </a:fld>
            <a:endParaRPr lang="fr-FR" dirty="0"/>
          </a:p>
        </p:txBody>
      </p:sp>
      <p:sp>
        <p:nvSpPr>
          <p:cNvPr id="6" name="ZoneTexte 5">
            <a:extLst>
              <a:ext uri="{FF2B5EF4-FFF2-40B4-BE49-F238E27FC236}">
                <a16:creationId xmlns:a16="http://schemas.microsoft.com/office/drawing/2014/main" id="{ED1CF343-C715-4034-B790-C2ECA48827EE}"/>
              </a:ext>
            </a:extLst>
          </p:cNvPr>
          <p:cNvSpPr txBox="1"/>
          <p:nvPr/>
        </p:nvSpPr>
        <p:spPr>
          <a:xfrm>
            <a:off x="6102351" y="1707373"/>
            <a:ext cx="5950041" cy="969496"/>
          </a:xfrm>
          <a:prstGeom prst="rect">
            <a:avLst/>
          </a:prstGeom>
          <a:noFill/>
        </p:spPr>
        <p:txBody>
          <a:bodyPr wrap="square">
            <a:spAutoFit/>
          </a:bodyPr>
          <a:lstStyle/>
          <a:p>
            <a:r>
              <a:rPr lang="fr-FR" sz="1600" i="1" dirty="0">
                <a:solidFill>
                  <a:schemeClr val="accent1"/>
                </a:solidFill>
              </a:rPr>
              <a:t>« Les </a:t>
            </a:r>
            <a:r>
              <a:rPr lang="fr-FR" sz="1600" i="1" u="sng" dirty="0">
                <a:solidFill>
                  <a:schemeClr val="accent1"/>
                </a:solidFill>
              </a:rPr>
              <a:t>garçons s’estiment être au-dessus </a:t>
            </a:r>
            <a:r>
              <a:rPr lang="fr-FR" sz="1600" i="1" dirty="0">
                <a:solidFill>
                  <a:schemeClr val="accent1"/>
                </a:solidFill>
              </a:rPr>
              <a:t>en disant que de toute façon ils n’ont pas besoin de réviser, ils ont déjà le talent de tout savoir, je trouve que c’est idiot. » </a:t>
            </a:r>
            <a:r>
              <a:rPr lang="fr-FR" sz="900" i="1" dirty="0">
                <a:solidFill>
                  <a:schemeClr val="accent1"/>
                </a:solidFill>
              </a:rPr>
              <a:t>(Alizée, fille, élève de première, 2020, lycée A)</a:t>
            </a:r>
            <a:endParaRPr lang="fr-FR" sz="1600" i="1" dirty="0">
              <a:solidFill>
                <a:schemeClr val="accent1"/>
              </a:solidFill>
            </a:endParaRPr>
          </a:p>
        </p:txBody>
      </p:sp>
      <p:sp>
        <p:nvSpPr>
          <p:cNvPr id="8" name="ZoneTexte 7">
            <a:extLst>
              <a:ext uri="{FF2B5EF4-FFF2-40B4-BE49-F238E27FC236}">
                <a16:creationId xmlns:a16="http://schemas.microsoft.com/office/drawing/2014/main" id="{7666A22A-B86C-4D7B-88AB-FDA4A26E46C1}"/>
              </a:ext>
            </a:extLst>
          </p:cNvPr>
          <p:cNvSpPr txBox="1"/>
          <p:nvPr/>
        </p:nvSpPr>
        <p:spPr>
          <a:xfrm>
            <a:off x="6096000" y="3041105"/>
            <a:ext cx="5950041" cy="1461939"/>
          </a:xfrm>
          <a:prstGeom prst="rect">
            <a:avLst/>
          </a:prstGeom>
          <a:noFill/>
        </p:spPr>
        <p:txBody>
          <a:bodyPr wrap="square">
            <a:spAutoFit/>
          </a:bodyPr>
          <a:lstStyle/>
          <a:p>
            <a:r>
              <a:rPr lang="fr-FR" sz="1600" i="1" dirty="0">
                <a:solidFill>
                  <a:schemeClr val="accent1"/>
                </a:solidFill>
              </a:rPr>
              <a:t>« Le fait aussi de sentir le regard des garçons qui sont un peu malsains juste parce qu’on porte une jupe[…] J’ai </a:t>
            </a:r>
            <a:r>
              <a:rPr lang="fr-FR" sz="1600" i="1" u="sng" dirty="0">
                <a:solidFill>
                  <a:schemeClr val="accent1"/>
                </a:solidFill>
              </a:rPr>
              <a:t>l’impression qu’en fait le corps de la femme c’est quelque chose de hyper, enfin il ne faut pas le montrer vous voyez</a:t>
            </a:r>
            <a:r>
              <a:rPr lang="fr-FR" sz="1600" i="1" dirty="0">
                <a:solidFill>
                  <a:schemeClr val="accent1"/>
                </a:solidFill>
              </a:rPr>
              <a:t>, il faut le cacher à tout prix » </a:t>
            </a:r>
            <a:r>
              <a:rPr lang="fr-FR" sz="900" i="1" dirty="0">
                <a:solidFill>
                  <a:schemeClr val="accent1"/>
                </a:solidFill>
              </a:rPr>
              <a:t>(Sybille, fille, élève de première, 2020, lycée D)</a:t>
            </a:r>
          </a:p>
        </p:txBody>
      </p:sp>
      <p:sp>
        <p:nvSpPr>
          <p:cNvPr id="10" name="ZoneTexte 9">
            <a:extLst>
              <a:ext uri="{FF2B5EF4-FFF2-40B4-BE49-F238E27FC236}">
                <a16:creationId xmlns:a16="http://schemas.microsoft.com/office/drawing/2014/main" id="{E1FD1F02-B0B6-46D9-8392-C0C845F8872E}"/>
              </a:ext>
            </a:extLst>
          </p:cNvPr>
          <p:cNvSpPr txBox="1"/>
          <p:nvPr/>
        </p:nvSpPr>
        <p:spPr>
          <a:xfrm>
            <a:off x="6102351" y="4911225"/>
            <a:ext cx="6112564" cy="1215717"/>
          </a:xfrm>
          <a:prstGeom prst="rect">
            <a:avLst/>
          </a:prstGeom>
          <a:noFill/>
        </p:spPr>
        <p:txBody>
          <a:bodyPr wrap="square">
            <a:spAutoFit/>
          </a:bodyPr>
          <a:lstStyle/>
          <a:p>
            <a:r>
              <a:rPr lang="fr-FR" sz="1600" i="1" dirty="0">
                <a:solidFill>
                  <a:schemeClr val="accent1"/>
                </a:solidFill>
              </a:rPr>
              <a:t>« Faut quand même remettre, en disant ‘je ne pense pas que tu dirais ça à ta maman’, après ils sont pas encore assez matures pour le comprendre, </a:t>
            </a:r>
            <a:r>
              <a:rPr lang="fr-FR" sz="1600" i="1" u="sng" dirty="0">
                <a:solidFill>
                  <a:schemeClr val="accent1"/>
                </a:solidFill>
              </a:rPr>
              <a:t>donc faut pas les réprimander,</a:t>
            </a:r>
            <a:r>
              <a:rPr lang="fr-FR" sz="1600" i="1" dirty="0">
                <a:solidFill>
                  <a:schemeClr val="accent1"/>
                </a:solidFill>
              </a:rPr>
              <a:t> mais il faut une petite pique » </a:t>
            </a:r>
            <a:r>
              <a:rPr lang="fr-FR" sz="900" i="1" dirty="0">
                <a:solidFill>
                  <a:schemeClr val="accent1"/>
                </a:solidFill>
              </a:rPr>
              <a:t>(Enseignant de NSI, 2020, lycée B)</a:t>
            </a:r>
          </a:p>
        </p:txBody>
      </p:sp>
    </p:spTree>
    <p:extLst>
      <p:ext uri="{BB962C8B-B14F-4D97-AF65-F5344CB8AC3E}">
        <p14:creationId xmlns:p14="http://schemas.microsoft.com/office/powerpoint/2010/main" val="292520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DFBA61C-1E0B-4701-B270-0C9BAF9E041D}"/>
              </a:ext>
            </a:extLst>
          </p:cNvPr>
          <p:cNvSpPr>
            <a:spLocks noGrp="1"/>
          </p:cNvSpPr>
          <p:nvPr>
            <p:ph idx="1"/>
          </p:nvPr>
        </p:nvSpPr>
        <p:spPr>
          <a:xfrm>
            <a:off x="304799" y="2168611"/>
            <a:ext cx="5418666" cy="4208211"/>
          </a:xfrm>
        </p:spPr>
        <p:txBody>
          <a:bodyPr/>
          <a:lstStyle/>
          <a:p>
            <a:r>
              <a:rPr lang="fr-FR" sz="2000" dirty="0">
                <a:solidFill>
                  <a:schemeClr val="accent5"/>
                </a:solidFill>
              </a:rPr>
              <a:t>L’accompagnement à l’orientation  </a:t>
            </a:r>
          </a:p>
          <a:p>
            <a:pPr marL="342900" lvl="2" indent="-342900">
              <a:buFont typeface="Arial" panose="020B0604020202020204" pitchFamily="34" charset="0"/>
              <a:buChar char="•"/>
            </a:pPr>
            <a:r>
              <a:rPr lang="fr-FR" dirty="0"/>
              <a:t>Les perceptions genrées du monde du travail portées par les élèves ne sont ni interrogées ni déconstruites</a:t>
            </a:r>
          </a:p>
          <a:p>
            <a:pPr marL="342900" lvl="2" indent="-342900">
              <a:buFont typeface="Arial" panose="020B0604020202020204" pitchFamily="34" charset="0"/>
              <a:buChar char="•"/>
            </a:pPr>
            <a:r>
              <a:rPr lang="fr-FR" dirty="0"/>
              <a:t>Les « préférences » et motivations des élèves ne sont pas questionnées </a:t>
            </a:r>
          </a:p>
          <a:p>
            <a:pPr marL="342900" lvl="2" indent="-342900">
              <a:buFont typeface="Arial" panose="020B0604020202020204" pitchFamily="34" charset="0"/>
              <a:buChar char="•"/>
            </a:pPr>
            <a:endParaRPr lang="fr-FR" dirty="0"/>
          </a:p>
          <a:p>
            <a:r>
              <a:rPr lang="fr-FR" sz="2000" dirty="0">
                <a:solidFill>
                  <a:schemeClr val="accent5"/>
                </a:solidFill>
              </a:rPr>
              <a:t>Les stéréotypes portés par les </a:t>
            </a:r>
            <a:r>
              <a:rPr lang="fr-FR" sz="2000" dirty="0" err="1">
                <a:solidFill>
                  <a:schemeClr val="accent5"/>
                </a:solidFill>
              </a:rPr>
              <a:t>professionnel-les</a:t>
            </a:r>
            <a:endParaRPr lang="fr-FR" sz="2000" dirty="0">
              <a:solidFill>
                <a:schemeClr val="accent5"/>
              </a:solidFill>
            </a:endParaRPr>
          </a:p>
          <a:p>
            <a:pPr marL="342900" lvl="2" indent="-342900">
              <a:buFont typeface="Arial" panose="020B0604020202020204" pitchFamily="34" charset="0"/>
              <a:buChar char="•"/>
            </a:pPr>
            <a:r>
              <a:rPr lang="fr-FR" dirty="0"/>
              <a:t>Vision genrée du monde du travail (pompier choix « viril », « couillu »)</a:t>
            </a:r>
          </a:p>
          <a:p>
            <a:pPr marL="342900" lvl="2" indent="-342900">
              <a:buFont typeface="Arial" panose="020B0604020202020204" pitchFamily="34" charset="0"/>
              <a:buChar char="•"/>
            </a:pPr>
            <a:r>
              <a:rPr lang="fr-FR" dirty="0"/>
              <a:t>Vision différenciée de la capacité à « réussir »</a:t>
            </a:r>
          </a:p>
          <a:p>
            <a:pPr marL="342900" lvl="2" indent="-342900">
              <a:buFont typeface="Arial" panose="020B0604020202020204" pitchFamily="34" charset="0"/>
              <a:buChar char="•"/>
            </a:pPr>
            <a:r>
              <a:rPr lang="fr-FR" dirty="0"/>
              <a:t>Un exclusion des filles de certaines filières ancrées dans le fonctionnement du lycée</a:t>
            </a:r>
          </a:p>
        </p:txBody>
      </p:sp>
      <p:sp>
        <p:nvSpPr>
          <p:cNvPr id="3" name="Titre 2">
            <a:extLst>
              <a:ext uri="{FF2B5EF4-FFF2-40B4-BE49-F238E27FC236}">
                <a16:creationId xmlns:a16="http://schemas.microsoft.com/office/drawing/2014/main" id="{7644B69D-A47C-4A23-9A2E-568D33CAE099}"/>
              </a:ext>
            </a:extLst>
          </p:cNvPr>
          <p:cNvSpPr>
            <a:spLocks noGrp="1"/>
          </p:cNvSpPr>
          <p:nvPr>
            <p:ph type="title"/>
          </p:nvPr>
        </p:nvSpPr>
        <p:spPr>
          <a:xfrm>
            <a:off x="337092" y="374250"/>
            <a:ext cx="5935371" cy="1060450"/>
          </a:xfrm>
        </p:spPr>
        <p:txBody>
          <a:bodyPr/>
          <a:lstStyle/>
          <a:p>
            <a:r>
              <a:rPr lang="fr-FR" dirty="0"/>
              <a:t>Des stéréotypes de genre ancrés dans le lycée</a:t>
            </a:r>
          </a:p>
        </p:txBody>
      </p:sp>
      <p:sp>
        <p:nvSpPr>
          <p:cNvPr id="4" name="Espace réservé du numéro de diapositive 3">
            <a:extLst>
              <a:ext uri="{FF2B5EF4-FFF2-40B4-BE49-F238E27FC236}">
                <a16:creationId xmlns:a16="http://schemas.microsoft.com/office/drawing/2014/main" id="{0E308D1C-6D3A-49C1-AB6C-68D74232FB84}"/>
              </a:ext>
            </a:extLst>
          </p:cNvPr>
          <p:cNvSpPr>
            <a:spLocks noGrp="1"/>
          </p:cNvSpPr>
          <p:nvPr>
            <p:ph type="sldNum" sz="quarter" idx="12"/>
          </p:nvPr>
        </p:nvSpPr>
        <p:spPr/>
        <p:txBody>
          <a:bodyPr/>
          <a:lstStyle/>
          <a:p>
            <a:fld id="{DE63C02F-DD0E-412A-9B46-4F8A9D0BD804}" type="slidenum">
              <a:rPr lang="fr-FR" smtClean="0"/>
              <a:pPr/>
              <a:t>25</a:t>
            </a:fld>
            <a:endParaRPr lang="fr-FR" dirty="0"/>
          </a:p>
        </p:txBody>
      </p:sp>
      <p:sp>
        <p:nvSpPr>
          <p:cNvPr id="6" name="ZoneTexte 5">
            <a:extLst>
              <a:ext uri="{FF2B5EF4-FFF2-40B4-BE49-F238E27FC236}">
                <a16:creationId xmlns:a16="http://schemas.microsoft.com/office/drawing/2014/main" id="{C40B42BF-E42F-45F6-8EAA-95187AF17708}"/>
              </a:ext>
            </a:extLst>
          </p:cNvPr>
          <p:cNvSpPr txBox="1"/>
          <p:nvPr/>
        </p:nvSpPr>
        <p:spPr>
          <a:xfrm>
            <a:off x="6196261" y="460451"/>
            <a:ext cx="5614738" cy="1708160"/>
          </a:xfrm>
          <a:prstGeom prst="rect">
            <a:avLst/>
          </a:prstGeom>
          <a:noFill/>
        </p:spPr>
        <p:txBody>
          <a:bodyPr wrap="square">
            <a:spAutoFit/>
          </a:bodyPr>
          <a:lstStyle/>
          <a:p>
            <a:r>
              <a:rPr lang="fr-FR" sz="1600" i="1" dirty="0">
                <a:solidFill>
                  <a:schemeClr val="accent1"/>
                </a:solidFill>
              </a:rPr>
              <a:t>« J’en ai parlé plus à mes professeurs […]. Quand j’ai commencé à leur indiquer que […] je ne me sentais pas peut-être le mental de pouvoir encaisser le stress d’une filière S, ils m’ont dit ‘fais comme tu le sens, si jamais tu te sens plus à l’aise en filière L, va, va plutôt prendre des spécialités littéraires’. » </a:t>
            </a:r>
            <a:r>
              <a:rPr lang="fr-FR" sz="900" i="1" dirty="0">
                <a:solidFill>
                  <a:schemeClr val="accent1"/>
                </a:solidFill>
              </a:rPr>
              <a:t>, fille, élève de première, 2020, lycée A « bonne élève » voulait être biologiste)</a:t>
            </a:r>
          </a:p>
        </p:txBody>
      </p:sp>
      <p:sp>
        <p:nvSpPr>
          <p:cNvPr id="8" name="ZoneTexte 7">
            <a:extLst>
              <a:ext uri="{FF2B5EF4-FFF2-40B4-BE49-F238E27FC236}">
                <a16:creationId xmlns:a16="http://schemas.microsoft.com/office/drawing/2014/main" id="{9D661A21-1CCA-49D1-88B9-906E723BECE0}"/>
              </a:ext>
            </a:extLst>
          </p:cNvPr>
          <p:cNvSpPr txBox="1"/>
          <p:nvPr/>
        </p:nvSpPr>
        <p:spPr>
          <a:xfrm>
            <a:off x="6196261" y="2574220"/>
            <a:ext cx="5614738" cy="1815882"/>
          </a:xfrm>
          <a:prstGeom prst="rect">
            <a:avLst/>
          </a:prstGeom>
          <a:noFill/>
        </p:spPr>
        <p:txBody>
          <a:bodyPr wrap="square">
            <a:spAutoFit/>
          </a:bodyPr>
          <a:lstStyle/>
          <a:p>
            <a:r>
              <a:rPr lang="fr-FR" sz="1600" i="1" dirty="0">
                <a:solidFill>
                  <a:schemeClr val="accent1"/>
                </a:solidFill>
              </a:rPr>
              <a:t>« Il y a ceux qui ont fait S parce qu’on leur dit que c’est la voie royale, mais ils se rendent compte qu’en fait ils sont pas scientifiques. C’est beaucoup chez les filles. Après, elles partent en langue, en histoire-géo, en droit, parce que voilà elle se sont rendues compte qu’elles n’étaient pas faites pour les sciences. » </a:t>
            </a:r>
            <a:r>
              <a:rPr lang="fr-FR" sz="900" i="1" dirty="0">
                <a:solidFill>
                  <a:schemeClr val="accent1"/>
                </a:solidFill>
              </a:rPr>
              <a:t>(Enseignant, NSI, B, 2020). </a:t>
            </a:r>
          </a:p>
        </p:txBody>
      </p:sp>
      <p:sp>
        <p:nvSpPr>
          <p:cNvPr id="5" name="ZoneTexte 4">
            <a:extLst>
              <a:ext uri="{FF2B5EF4-FFF2-40B4-BE49-F238E27FC236}">
                <a16:creationId xmlns:a16="http://schemas.microsoft.com/office/drawing/2014/main" id="{DF1897C6-A1F7-F80A-A828-EDD7D4395F76}"/>
              </a:ext>
            </a:extLst>
          </p:cNvPr>
          <p:cNvSpPr txBox="1"/>
          <p:nvPr/>
        </p:nvSpPr>
        <p:spPr>
          <a:xfrm>
            <a:off x="6196261" y="4886586"/>
            <a:ext cx="5614738" cy="1323439"/>
          </a:xfrm>
          <a:prstGeom prst="rect">
            <a:avLst/>
          </a:prstGeom>
          <a:noFill/>
        </p:spPr>
        <p:txBody>
          <a:bodyPr wrap="square">
            <a:spAutoFit/>
          </a:bodyPr>
          <a:lstStyle/>
          <a:p>
            <a:r>
              <a:rPr lang="fr-FR" sz="1600" i="1" dirty="0">
                <a:solidFill>
                  <a:schemeClr val="accent1"/>
                </a:solidFill>
              </a:rPr>
              <a:t>« Surtout en sciences, beaucoup de professeurs qui nous disent ‘Ouais les garçons en général c’est plus fait pour eux les filières scientifiques’ ou ‘les filles vous pourriez y arriver mais il faut que vous donniez plus franchement. » </a:t>
            </a:r>
            <a:r>
              <a:rPr lang="fr-FR" sz="900" i="1" dirty="0">
                <a:solidFill>
                  <a:schemeClr val="accent1"/>
                </a:solidFill>
              </a:rPr>
              <a:t>(Fille, élève de première, 2020, lycée A) .</a:t>
            </a:r>
          </a:p>
        </p:txBody>
      </p:sp>
    </p:spTree>
    <p:extLst>
      <p:ext uri="{BB962C8B-B14F-4D97-AF65-F5344CB8AC3E}">
        <p14:creationId xmlns:p14="http://schemas.microsoft.com/office/powerpoint/2010/main" val="291670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a:extLst>
              <a:ext uri="{FF2B5EF4-FFF2-40B4-BE49-F238E27FC236}">
                <a16:creationId xmlns:a16="http://schemas.microsoft.com/office/drawing/2014/main" id="{46BB95BC-3C50-4C10-BE4C-BBE80C7C5D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70" b="2870"/>
          <a:stretch>
            <a:fillRect/>
          </a:stretch>
        </p:blipFill>
        <p:spPr/>
      </p:pic>
      <p:sp>
        <p:nvSpPr>
          <p:cNvPr id="3" name="Espace réservé du contenu 2">
            <a:extLst>
              <a:ext uri="{FF2B5EF4-FFF2-40B4-BE49-F238E27FC236}">
                <a16:creationId xmlns:a16="http://schemas.microsoft.com/office/drawing/2014/main" id="{CB97030F-4F7B-4ED8-B0E7-9554D6FC35F6}"/>
              </a:ext>
            </a:extLst>
          </p:cNvPr>
          <p:cNvSpPr>
            <a:spLocks noGrp="1"/>
          </p:cNvSpPr>
          <p:nvPr>
            <p:ph idx="13"/>
          </p:nvPr>
        </p:nvSpPr>
        <p:spPr>
          <a:xfrm>
            <a:off x="6096000" y="1337902"/>
            <a:ext cx="5422324" cy="4467475"/>
          </a:xfrm>
        </p:spPr>
        <p:txBody>
          <a:bodyPr/>
          <a:lstStyle/>
          <a:p>
            <a:pPr marL="342900" indent="-342900">
              <a:buFont typeface="Wingdings" panose="05000000000000000000" pitchFamily="2" charset="2"/>
              <a:buChar char="è"/>
            </a:pPr>
            <a:r>
              <a:rPr lang="fr-FR" sz="2000" dirty="0">
                <a:solidFill>
                  <a:schemeClr val="tx2"/>
                </a:solidFill>
                <a:sym typeface="Wingdings" panose="05000000000000000000" pitchFamily="2" charset="2"/>
              </a:rPr>
              <a:t>Le lycée n’est pas seulement le reflet des inégalités F/H qui traversent la société</a:t>
            </a:r>
          </a:p>
          <a:p>
            <a:pPr marL="342900" indent="-342900">
              <a:buFont typeface="Wingdings" panose="05000000000000000000" pitchFamily="2" charset="2"/>
              <a:buChar char="è"/>
            </a:pPr>
            <a:endParaRPr lang="fr-FR" sz="1050" dirty="0">
              <a:solidFill>
                <a:schemeClr val="tx2"/>
              </a:solidFill>
              <a:sym typeface="Wingdings" panose="05000000000000000000" pitchFamily="2" charset="2"/>
            </a:endParaRPr>
          </a:p>
          <a:p>
            <a:pPr marL="342900" indent="-342900">
              <a:buFont typeface="Wingdings" panose="05000000000000000000" pitchFamily="2" charset="2"/>
              <a:buChar char="è"/>
            </a:pPr>
            <a:r>
              <a:rPr lang="fr-FR" sz="2000" dirty="0">
                <a:solidFill>
                  <a:schemeClr val="tx2"/>
                </a:solidFill>
                <a:sym typeface="Wingdings" panose="05000000000000000000" pitchFamily="2" charset="2"/>
              </a:rPr>
              <a:t>Lieu de production et de renforcement des inégalités</a:t>
            </a:r>
          </a:p>
          <a:p>
            <a:pPr marL="342900" indent="-342900">
              <a:buFont typeface="Wingdings" panose="05000000000000000000" pitchFamily="2" charset="2"/>
              <a:buChar char="è"/>
            </a:pPr>
            <a:endParaRPr lang="fr-FR" sz="1050" dirty="0">
              <a:solidFill>
                <a:schemeClr val="tx2"/>
              </a:solidFill>
              <a:sym typeface="Wingdings" panose="05000000000000000000" pitchFamily="2" charset="2"/>
            </a:endParaRPr>
          </a:p>
          <a:p>
            <a:pPr marL="342900" indent="-342900">
              <a:buFont typeface="Wingdings" panose="05000000000000000000" pitchFamily="2" charset="2"/>
              <a:buChar char="è"/>
            </a:pPr>
            <a:r>
              <a:rPr lang="fr-FR" sz="2000" dirty="0">
                <a:solidFill>
                  <a:schemeClr val="tx2"/>
                </a:solidFill>
                <a:sym typeface="Wingdings" panose="05000000000000000000" pitchFamily="2" charset="2"/>
              </a:rPr>
              <a:t>Libertés des filles sont affectées par les normes de genre diffusées dans les lycées</a:t>
            </a:r>
          </a:p>
          <a:p>
            <a:pPr marL="342900" indent="-342900">
              <a:buFont typeface="Wingdings" panose="05000000000000000000" pitchFamily="2" charset="2"/>
              <a:buChar char="è"/>
            </a:pPr>
            <a:endParaRPr lang="fr-FR" sz="1050" dirty="0">
              <a:solidFill>
                <a:schemeClr val="tx2"/>
              </a:solidFill>
              <a:sym typeface="Wingdings" panose="05000000000000000000" pitchFamily="2" charset="2"/>
            </a:endParaRPr>
          </a:p>
          <a:p>
            <a:pPr marL="342900" indent="-342900">
              <a:buFont typeface="Wingdings" panose="05000000000000000000" pitchFamily="2" charset="2"/>
              <a:buChar char="è"/>
            </a:pPr>
            <a:r>
              <a:rPr lang="fr-FR" sz="2000" dirty="0">
                <a:solidFill>
                  <a:schemeClr val="tx2"/>
                </a:solidFill>
                <a:sym typeface="Wingdings" panose="05000000000000000000" pitchFamily="2" charset="2"/>
              </a:rPr>
              <a:t>Affectent les choix d’orientation</a:t>
            </a:r>
          </a:p>
          <a:p>
            <a:pPr marL="342900" indent="-342900">
              <a:buFont typeface="Wingdings" panose="05000000000000000000" pitchFamily="2" charset="2"/>
              <a:buChar char="è"/>
            </a:pPr>
            <a:endParaRPr lang="fr-FR" sz="2000" dirty="0">
              <a:solidFill>
                <a:schemeClr val="tx2"/>
              </a:solidFill>
              <a:sym typeface="Wingdings" panose="05000000000000000000" pitchFamily="2" charset="2"/>
            </a:endParaRPr>
          </a:p>
          <a:p>
            <a:pPr marL="342900" indent="-342900">
              <a:buFont typeface="Wingdings" panose="05000000000000000000" pitchFamily="2" charset="2"/>
              <a:buChar char="è"/>
            </a:pPr>
            <a:endParaRPr lang="fr-FR" sz="2000" dirty="0">
              <a:solidFill>
                <a:schemeClr val="tx2"/>
              </a:solidFill>
              <a:sym typeface="Wingdings" panose="05000000000000000000" pitchFamily="2" charset="2"/>
            </a:endParaRPr>
          </a:p>
          <a:p>
            <a:pPr marL="342900" indent="-342900">
              <a:buFont typeface="Wingdings" panose="05000000000000000000" pitchFamily="2" charset="2"/>
              <a:buChar char="è"/>
            </a:pPr>
            <a:endParaRPr lang="fr-FR" sz="2000" dirty="0">
              <a:solidFill>
                <a:schemeClr val="tx2"/>
              </a:solidFill>
            </a:endParaRPr>
          </a:p>
        </p:txBody>
      </p:sp>
      <p:sp>
        <p:nvSpPr>
          <p:cNvPr id="5" name="Espace réservé du numéro de diapositive 4">
            <a:extLst>
              <a:ext uri="{FF2B5EF4-FFF2-40B4-BE49-F238E27FC236}">
                <a16:creationId xmlns:a16="http://schemas.microsoft.com/office/drawing/2014/main" id="{4BBC99AC-1404-40A0-861B-66E174B0E183}"/>
              </a:ext>
            </a:extLst>
          </p:cNvPr>
          <p:cNvSpPr>
            <a:spLocks noGrp="1"/>
          </p:cNvSpPr>
          <p:nvPr>
            <p:ph type="sldNum" sz="quarter" idx="18"/>
          </p:nvPr>
        </p:nvSpPr>
        <p:spPr>
          <a:xfrm>
            <a:off x="11429999" y="6376822"/>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26</a:t>
            </a:fld>
            <a:endParaRPr lang="fr-FR" dirty="0"/>
          </a:p>
        </p:txBody>
      </p:sp>
    </p:spTree>
    <p:extLst>
      <p:ext uri="{BB962C8B-B14F-4D97-AF65-F5344CB8AC3E}">
        <p14:creationId xmlns:p14="http://schemas.microsoft.com/office/powerpoint/2010/main" val="393061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62FE4-2484-41B4-BBA1-72017BD4FC0F}"/>
              </a:ext>
            </a:extLst>
          </p:cNvPr>
          <p:cNvSpPr>
            <a:spLocks noGrp="1"/>
          </p:cNvSpPr>
          <p:nvPr>
            <p:ph type="ctrTitle"/>
          </p:nvPr>
        </p:nvSpPr>
        <p:spPr>
          <a:xfrm>
            <a:off x="670507" y="1874703"/>
            <a:ext cx="11159543" cy="1718729"/>
          </a:xfrm>
        </p:spPr>
        <p:txBody>
          <a:bodyPr/>
          <a:lstStyle/>
          <a:p>
            <a:r>
              <a:rPr lang="fr-FR" dirty="0"/>
              <a:t>Le cas de l’expérience de l’informatique au lycée : la construction d’un sentiment d’incompétence pour les filles</a:t>
            </a:r>
          </a:p>
        </p:txBody>
      </p:sp>
      <p:sp>
        <p:nvSpPr>
          <p:cNvPr id="3" name="Espace réservé du texte 2">
            <a:extLst>
              <a:ext uri="{FF2B5EF4-FFF2-40B4-BE49-F238E27FC236}">
                <a16:creationId xmlns:a16="http://schemas.microsoft.com/office/drawing/2014/main" id="{300FB318-46EC-47EF-AB59-978CEFCBCC46}"/>
              </a:ext>
            </a:extLst>
          </p:cNvPr>
          <p:cNvSpPr>
            <a:spLocks noGrp="1"/>
          </p:cNvSpPr>
          <p:nvPr>
            <p:ph type="body" sz="quarter" idx="10"/>
          </p:nvPr>
        </p:nvSpPr>
        <p:spPr/>
        <p:txBody>
          <a:bodyPr/>
          <a:lstStyle/>
          <a:p>
            <a:r>
              <a:rPr lang="fr-FR" dirty="0">
                <a:solidFill>
                  <a:schemeClr val="accent1"/>
                </a:solidFill>
              </a:rPr>
              <a:t>x</a:t>
            </a:r>
          </a:p>
        </p:txBody>
      </p:sp>
      <p:sp>
        <p:nvSpPr>
          <p:cNvPr id="4" name="Espace réservé du texte 3">
            <a:extLst>
              <a:ext uri="{FF2B5EF4-FFF2-40B4-BE49-F238E27FC236}">
                <a16:creationId xmlns:a16="http://schemas.microsoft.com/office/drawing/2014/main" id="{422FB21C-0D31-41C0-A330-4022E2256540}"/>
              </a:ext>
            </a:extLst>
          </p:cNvPr>
          <p:cNvSpPr>
            <a:spLocks noGrp="1"/>
          </p:cNvSpPr>
          <p:nvPr>
            <p:ph type="body" sz="quarter" idx="11"/>
          </p:nvPr>
        </p:nvSpPr>
        <p:spPr/>
        <p:txBody>
          <a:bodyPr/>
          <a:lstStyle/>
          <a:p>
            <a:r>
              <a:rPr lang="fr-FR" dirty="0"/>
              <a:t>3.4 </a:t>
            </a:r>
          </a:p>
        </p:txBody>
      </p:sp>
      <p:sp>
        <p:nvSpPr>
          <p:cNvPr id="6" name="Espace réservé du numéro de diapositive 5">
            <a:extLst>
              <a:ext uri="{FF2B5EF4-FFF2-40B4-BE49-F238E27FC236}">
                <a16:creationId xmlns:a16="http://schemas.microsoft.com/office/drawing/2014/main" id="{3135676F-F696-4802-9BA8-D6A2E69BB682}"/>
              </a:ext>
            </a:extLst>
          </p:cNvPr>
          <p:cNvSpPr>
            <a:spLocks noGrp="1"/>
          </p:cNvSpPr>
          <p:nvPr>
            <p:ph type="sldNum" sz="quarter" idx="18"/>
          </p:nvPr>
        </p:nvSpPr>
        <p:spPr>
          <a:xfrm>
            <a:off x="11429999" y="6374290"/>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C02F-DD0E-412A-9B46-4F8A9D0BD804}" type="slidenum">
              <a:rPr lang="fr-FR" smtClean="0"/>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r-FR" sz="1400" b="0" i="0" u="none" strike="noStrike" kern="1200" cap="none" spc="0" normalizeH="0" baseline="0" noProof="0" dirty="0">
              <a:ln>
                <a:noFill/>
              </a:ln>
              <a:solidFill>
                <a:srgbClr val="01414B"/>
              </a:solidFill>
              <a:effectLst/>
              <a:uLnTx/>
              <a:uFillTx/>
              <a:latin typeface="Verdana"/>
              <a:ea typeface="+mn-ea"/>
              <a:cs typeface="+mn-cs"/>
            </a:endParaRPr>
          </a:p>
        </p:txBody>
      </p:sp>
    </p:spTree>
    <p:extLst>
      <p:ext uri="{BB962C8B-B14F-4D97-AF65-F5344CB8AC3E}">
        <p14:creationId xmlns:p14="http://schemas.microsoft.com/office/powerpoint/2010/main" val="305736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38A1B76-B09D-4518-8F70-71FF50718558}"/>
              </a:ext>
            </a:extLst>
          </p:cNvPr>
          <p:cNvSpPr>
            <a:spLocks noGrp="1"/>
          </p:cNvSpPr>
          <p:nvPr>
            <p:ph idx="1"/>
          </p:nvPr>
        </p:nvSpPr>
        <p:spPr>
          <a:xfrm>
            <a:off x="648979" y="1884614"/>
            <a:ext cx="5637521" cy="4208211"/>
          </a:xfrm>
        </p:spPr>
        <p:txBody>
          <a:bodyPr/>
          <a:lstStyle/>
          <a:p>
            <a:r>
              <a:rPr lang="fr-FR" sz="2000" dirty="0"/>
              <a:t>Une expérience subie de la minorité</a:t>
            </a:r>
          </a:p>
          <a:p>
            <a:r>
              <a:rPr lang="fr-FR" sz="1600" i="1" cap="none" dirty="0">
                <a:solidFill>
                  <a:schemeClr val="accent1"/>
                </a:solidFill>
                <a:effectLst/>
                <a:ea typeface="Averta-Light"/>
                <a:cs typeface="Averta-Light"/>
              </a:rPr>
              <a:t>« La première fois que je suis rentrée dans la salle, je me suis dit ‘mais en fait on n’est pas beaucoup de filles’ […]. c’est bizarre qu’il y ait autant de garçons, et je me suis dit ‘</a:t>
            </a:r>
            <a:r>
              <a:rPr lang="fr-FR" sz="1600" i="1" u="sng" cap="none" dirty="0">
                <a:solidFill>
                  <a:schemeClr val="accent1"/>
                </a:solidFill>
                <a:effectLst/>
                <a:ea typeface="Averta-Light"/>
                <a:cs typeface="Averta-Light"/>
              </a:rPr>
              <a:t>bon c’est pas grave, c’est qu’une année</a:t>
            </a:r>
            <a:r>
              <a:rPr lang="fr-FR" sz="1600" i="1" cap="none" dirty="0">
                <a:solidFill>
                  <a:schemeClr val="accent1"/>
                </a:solidFill>
                <a:effectLst/>
                <a:ea typeface="Averta-Light"/>
                <a:cs typeface="Averta-Light"/>
              </a:rPr>
              <a:t>’ » </a:t>
            </a:r>
            <a:r>
              <a:rPr lang="fr-FR" sz="1100" i="1" cap="none" dirty="0">
                <a:solidFill>
                  <a:schemeClr val="accent1"/>
                </a:solidFill>
                <a:effectLst/>
                <a:ea typeface="Averta-Light"/>
                <a:cs typeface="Averta-Light"/>
              </a:rPr>
              <a:t>(</a:t>
            </a:r>
            <a:r>
              <a:rPr lang="fr-FR" sz="1100" i="1" cap="none" dirty="0">
                <a:solidFill>
                  <a:schemeClr val="accent1"/>
                </a:solidFill>
                <a:ea typeface="Averta-Light"/>
                <a:cs typeface="Averta-Light"/>
              </a:rPr>
              <a:t>A</a:t>
            </a:r>
            <a:r>
              <a:rPr lang="fr-FR" sz="1100" i="1" cap="none" dirty="0">
                <a:solidFill>
                  <a:schemeClr val="accent1"/>
                </a:solidFill>
                <a:effectLst/>
                <a:ea typeface="Averta-Light"/>
                <a:cs typeface="Averta-Light"/>
              </a:rPr>
              <a:t>mel, fille, élève de première, 2020, lycée B)</a:t>
            </a:r>
            <a:endParaRPr lang="fr-FR" sz="1400" dirty="0"/>
          </a:p>
          <a:p>
            <a:endParaRPr lang="fr-FR" sz="1400" dirty="0"/>
          </a:p>
          <a:p>
            <a:r>
              <a:rPr lang="fr-FR" sz="2000" dirty="0"/>
              <a:t>Les filles isolées et coupées des interactions entre élèves</a:t>
            </a:r>
          </a:p>
          <a:p>
            <a:endParaRPr lang="fr-FR" sz="1200" dirty="0">
              <a:solidFill>
                <a:schemeClr val="accent5"/>
              </a:solidFill>
            </a:endParaRPr>
          </a:p>
          <a:p>
            <a:r>
              <a:rPr lang="fr-FR" sz="2000" dirty="0"/>
              <a:t>Une distance vis-à-vis des dynamiques d’entraide</a:t>
            </a:r>
          </a:p>
        </p:txBody>
      </p:sp>
      <p:sp>
        <p:nvSpPr>
          <p:cNvPr id="3" name="Titre 2">
            <a:extLst>
              <a:ext uri="{FF2B5EF4-FFF2-40B4-BE49-F238E27FC236}">
                <a16:creationId xmlns:a16="http://schemas.microsoft.com/office/drawing/2014/main" id="{17EAD2CE-208B-4F61-B75C-EE4C2A73686A}"/>
              </a:ext>
            </a:extLst>
          </p:cNvPr>
          <p:cNvSpPr>
            <a:spLocks noGrp="1"/>
          </p:cNvSpPr>
          <p:nvPr>
            <p:ph type="title"/>
          </p:nvPr>
        </p:nvSpPr>
        <p:spPr>
          <a:xfrm>
            <a:off x="677334" y="556629"/>
            <a:ext cx="10727266" cy="1060450"/>
          </a:xfrm>
        </p:spPr>
        <p:txBody>
          <a:bodyPr/>
          <a:lstStyle/>
          <a:p>
            <a:r>
              <a:rPr lang="fr-FR" dirty="0"/>
              <a:t>Les filles exclues des interactions et des dynamiques d’entraide</a:t>
            </a:r>
          </a:p>
        </p:txBody>
      </p:sp>
      <p:sp>
        <p:nvSpPr>
          <p:cNvPr id="4" name="Espace réservé du numéro de diapositive 3">
            <a:extLst>
              <a:ext uri="{FF2B5EF4-FFF2-40B4-BE49-F238E27FC236}">
                <a16:creationId xmlns:a16="http://schemas.microsoft.com/office/drawing/2014/main" id="{A676A02A-867B-4E2F-A0FB-C7E3CAB3E57B}"/>
              </a:ext>
            </a:extLst>
          </p:cNvPr>
          <p:cNvSpPr>
            <a:spLocks noGrp="1"/>
          </p:cNvSpPr>
          <p:nvPr>
            <p:ph type="sldNum" sz="quarter" idx="12"/>
          </p:nvPr>
        </p:nvSpPr>
        <p:spPr/>
        <p:txBody>
          <a:bodyPr/>
          <a:lstStyle/>
          <a:p>
            <a:fld id="{DE63C02F-DD0E-412A-9B46-4F8A9D0BD804}" type="slidenum">
              <a:rPr lang="fr-FR" smtClean="0"/>
              <a:pPr/>
              <a:t>28</a:t>
            </a:fld>
            <a:endParaRPr lang="fr-FR" dirty="0"/>
          </a:p>
        </p:txBody>
      </p:sp>
      <p:pic>
        <p:nvPicPr>
          <p:cNvPr id="5" name="Image 4">
            <a:extLst>
              <a:ext uri="{FF2B5EF4-FFF2-40B4-BE49-F238E27FC236}">
                <a16:creationId xmlns:a16="http://schemas.microsoft.com/office/drawing/2014/main" id="{6FCE5710-758B-4423-BF80-7A956029192E}"/>
              </a:ext>
            </a:extLst>
          </p:cNvPr>
          <p:cNvPicPr/>
          <p:nvPr/>
        </p:nvPicPr>
        <p:blipFill rotWithShape="1">
          <a:blip r:embed="rId2" cstate="print">
            <a:extLst>
              <a:ext uri="{28A0092B-C50C-407E-A947-70E740481C1C}">
                <a14:useLocalDpi xmlns:a14="http://schemas.microsoft.com/office/drawing/2010/main" val="0"/>
              </a:ext>
            </a:extLst>
          </a:blip>
          <a:srcRect l="10450" t="7290" r="11507" b="17930"/>
          <a:stretch/>
        </p:blipFill>
        <p:spPr bwMode="auto">
          <a:xfrm>
            <a:off x="6889744" y="1798036"/>
            <a:ext cx="4389473" cy="2190683"/>
          </a:xfrm>
          <a:prstGeom prst="rect">
            <a:avLst/>
          </a:prstGeom>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75EB3315-99B5-4F91-95C8-3B2260AFC18A}"/>
              </a:ext>
            </a:extLst>
          </p:cNvPr>
          <p:cNvSpPr txBox="1"/>
          <p:nvPr/>
        </p:nvSpPr>
        <p:spPr>
          <a:xfrm>
            <a:off x="6398795" y="4358978"/>
            <a:ext cx="5637521" cy="1815882"/>
          </a:xfrm>
          <a:prstGeom prst="rect">
            <a:avLst/>
          </a:prstGeom>
          <a:solidFill>
            <a:schemeClr val="bg1"/>
          </a:solidFill>
        </p:spPr>
        <p:txBody>
          <a:bodyPr wrap="square">
            <a:spAutoFit/>
          </a:bodyPr>
          <a:lstStyle/>
          <a:p>
            <a:r>
              <a:rPr lang="fr-FR" sz="1600" i="1" dirty="0">
                <a:solidFill>
                  <a:schemeClr val="accent1"/>
                </a:solidFill>
              </a:rPr>
              <a:t>-[Enquêtrice] Est-ce que vous vous aidez parfois ?</a:t>
            </a:r>
          </a:p>
          <a:p>
            <a:r>
              <a:rPr lang="fr-FR" sz="1600" i="1" dirty="0">
                <a:solidFill>
                  <a:schemeClr val="accent1"/>
                </a:solidFill>
              </a:rPr>
              <a:t>-[Enquêtée] Euh…ouais, enfin plutôt eux, pas moi. (…)  Mais je pense que du coup eux [un groupe de garçons] ils vont le faire, j’avais entendu qu’ils vont faire les dix sujets ensemble et ils vont les faire corriger. […] moi je vais faire les dix moi-même. » (</a:t>
            </a:r>
            <a:r>
              <a:rPr lang="fr-FR" sz="1600" i="1" dirty="0" err="1">
                <a:solidFill>
                  <a:schemeClr val="accent1"/>
                </a:solidFill>
              </a:rPr>
              <a:t>Narjis</a:t>
            </a:r>
            <a:r>
              <a:rPr lang="fr-FR" sz="1600" i="1" dirty="0">
                <a:solidFill>
                  <a:schemeClr val="accent1"/>
                </a:solidFill>
              </a:rPr>
              <a:t>, fille, élève de terminale, 2021, lycée B)</a:t>
            </a:r>
          </a:p>
        </p:txBody>
      </p:sp>
    </p:spTree>
    <p:extLst>
      <p:ext uri="{BB962C8B-B14F-4D97-AF65-F5344CB8AC3E}">
        <p14:creationId xmlns:p14="http://schemas.microsoft.com/office/powerpoint/2010/main" val="3179926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37B52ED-B113-403F-8332-77C6DACCAB95}"/>
              </a:ext>
            </a:extLst>
          </p:cNvPr>
          <p:cNvSpPr>
            <a:spLocks noGrp="1"/>
          </p:cNvSpPr>
          <p:nvPr>
            <p:ph idx="1"/>
          </p:nvPr>
        </p:nvSpPr>
        <p:spPr>
          <a:xfrm>
            <a:off x="677333" y="1849689"/>
            <a:ext cx="8275281" cy="4208211"/>
          </a:xfrm>
        </p:spPr>
        <p:txBody>
          <a:bodyPr/>
          <a:lstStyle/>
          <a:p>
            <a:r>
              <a:rPr lang="fr-FR" dirty="0"/>
              <a:t>Apparition progressive chez les filles d’un sentiment d’incompétence en informatique</a:t>
            </a:r>
          </a:p>
          <a:p>
            <a:pPr marL="342900" lvl="2" indent="-342900">
              <a:buFont typeface="Arial" panose="020B0604020202020204" pitchFamily="34" charset="0"/>
              <a:buChar char="•"/>
            </a:pPr>
            <a:r>
              <a:rPr lang="fr-FR" dirty="0">
                <a:solidFill>
                  <a:srgbClr val="01414B"/>
                </a:solidFill>
                <a:latin typeface="Verdana" panose="020B0604030504040204" pitchFamily="34" charset="0"/>
                <a:ea typeface="Averta-Light"/>
                <a:cs typeface="Averta-Light"/>
              </a:rPr>
              <a:t>L</a:t>
            </a:r>
            <a:r>
              <a:rPr lang="fr-FR" dirty="0">
                <a:solidFill>
                  <a:srgbClr val="01414B"/>
                </a:solidFill>
                <a:effectLst/>
                <a:latin typeface="Verdana" panose="020B0604030504040204" pitchFamily="34" charset="0"/>
                <a:ea typeface="Averta-Light"/>
                <a:cs typeface="Averta-Light"/>
              </a:rPr>
              <a:t>’attribution plus aisée de capacités préalables aux garçons renvoie au fait que les métiers de l’informatique et du numérique sont étiquetées comme étant des métiers « d’hommes » </a:t>
            </a:r>
          </a:p>
          <a:p>
            <a:pPr marL="342900" lvl="2" indent="-342900">
              <a:buFont typeface="Arial" panose="020B0604020202020204" pitchFamily="34" charset="0"/>
              <a:buChar char="•"/>
            </a:pPr>
            <a:r>
              <a:rPr lang="fr-FR" dirty="0">
                <a:solidFill>
                  <a:srgbClr val="01414B"/>
                </a:solidFill>
                <a:effectLst/>
                <a:latin typeface="Verdana" panose="020B0604030504040204" pitchFamily="34" charset="0"/>
                <a:ea typeface="Averta-Light"/>
                <a:cs typeface="Averta-Light"/>
              </a:rPr>
              <a:t>Enseignants et élèves perçoivent ces difficultés et ces facilités en informatique comme étant définitives, loin de l’idée selon laquelle il serait possible d’apprendre pas à pas.</a:t>
            </a:r>
            <a:r>
              <a:rPr lang="fr-FR" dirty="0">
                <a:solidFill>
                  <a:srgbClr val="01414B"/>
                </a:solidFill>
                <a:latin typeface="Verdana" panose="020B0604030504040204" pitchFamily="34" charset="0"/>
                <a:ea typeface="Averta-Light"/>
                <a:cs typeface="Averta-Light"/>
              </a:rPr>
              <a:t> </a:t>
            </a:r>
            <a:r>
              <a:rPr lang="fr-FR" dirty="0">
                <a:solidFill>
                  <a:srgbClr val="01414B"/>
                </a:solidFill>
                <a:effectLst/>
                <a:latin typeface="Verdana" panose="020B0604030504040204" pitchFamily="34" charset="0"/>
                <a:ea typeface="Averta-Light"/>
                <a:cs typeface="Averta-Light"/>
              </a:rPr>
              <a:t>les aptitudes ne dépendraient pas que du travail mais existeraient « en soi ». </a:t>
            </a:r>
            <a:r>
              <a:rPr lang="fr-FR" dirty="0">
                <a:solidFill>
                  <a:schemeClr val="accent1"/>
                </a:solidFill>
                <a:effectLst/>
                <a:latin typeface="Verdana" panose="020B0604030504040204" pitchFamily="34" charset="0"/>
                <a:ea typeface="Averta-Light"/>
                <a:cs typeface="Averta-Light"/>
              </a:rPr>
              <a:t>« </a:t>
            </a:r>
            <a:r>
              <a:rPr lang="fr-FR" i="1" dirty="0">
                <a:solidFill>
                  <a:schemeClr val="accent1"/>
                </a:solidFill>
                <a:effectLst/>
                <a:latin typeface="Verdana" panose="020B0604030504040204" pitchFamily="34" charset="0"/>
                <a:ea typeface="Averta-Light"/>
                <a:cs typeface="Averta-Light"/>
              </a:rPr>
              <a:t>on a des facilités ou on ne les a pas</a:t>
            </a:r>
            <a:r>
              <a:rPr lang="fr-FR" dirty="0">
                <a:solidFill>
                  <a:schemeClr val="accent1"/>
                </a:solidFill>
                <a:effectLst/>
                <a:latin typeface="Verdana" panose="020B0604030504040204" pitchFamily="34" charset="0"/>
                <a:ea typeface="Averta-Light"/>
                <a:cs typeface="Averta-Light"/>
              </a:rPr>
              <a:t> »</a:t>
            </a:r>
          </a:p>
          <a:p>
            <a:pPr marL="342900" lvl="2" indent="-342900">
              <a:buFont typeface="Arial" panose="020B0604020202020204" pitchFamily="34" charset="0"/>
              <a:buChar char="•"/>
            </a:pPr>
            <a:r>
              <a:rPr lang="fr-FR" dirty="0">
                <a:latin typeface="Verdana" panose="020B0604030504040204" pitchFamily="34" charset="0"/>
                <a:ea typeface="Averta-Light"/>
                <a:cs typeface="Averta-Light"/>
              </a:rPr>
              <a:t>Des modalités d’enseignement basées sur « l’autonomie », l’entraide, l’essai-erreur.</a:t>
            </a:r>
          </a:p>
          <a:p>
            <a:pPr marL="342900" lvl="2" indent="-342900">
              <a:buFont typeface="Arial" panose="020B0604020202020204" pitchFamily="34" charset="0"/>
              <a:buChar char="•"/>
            </a:pPr>
            <a:endParaRPr lang="fr-FR" sz="1800" b="1" dirty="0">
              <a:latin typeface="Verdana" panose="020B0604030504040204" pitchFamily="34" charset="0"/>
              <a:ea typeface="Averta-Light"/>
              <a:cs typeface="Averta-Light"/>
            </a:endParaRPr>
          </a:p>
          <a:p>
            <a:pPr lvl="2"/>
            <a:r>
              <a:rPr lang="fr-FR" sz="1800" b="1" dirty="0">
                <a:solidFill>
                  <a:srgbClr val="01414B"/>
                </a:solidFill>
                <a:effectLst/>
                <a:latin typeface="Verdana" panose="020B0604030504040204" pitchFamily="34" charset="0"/>
                <a:ea typeface="Averta-Light"/>
                <a:cs typeface="Averta-Light"/>
                <a:sym typeface="Wingdings" panose="05000000000000000000" pitchFamily="2" charset="2"/>
              </a:rPr>
              <a:t> C</a:t>
            </a:r>
            <a:r>
              <a:rPr lang="fr-FR" sz="1800" b="1" dirty="0">
                <a:solidFill>
                  <a:srgbClr val="01414B"/>
                </a:solidFill>
                <a:effectLst/>
                <a:latin typeface="Verdana" panose="020B0604030504040204" pitchFamily="34" charset="0"/>
                <a:ea typeface="Averta-Light"/>
                <a:cs typeface="Averta-Light"/>
              </a:rPr>
              <a:t>onstitution progressive d’un sentiment d’incompétence et abandon des projets d’orientation vers l’informatique</a:t>
            </a:r>
            <a:endParaRPr lang="fr-FR" b="1" dirty="0"/>
          </a:p>
          <a:p>
            <a:endParaRPr lang="fr-FR" dirty="0"/>
          </a:p>
        </p:txBody>
      </p:sp>
      <p:sp>
        <p:nvSpPr>
          <p:cNvPr id="3" name="Titre 2">
            <a:extLst>
              <a:ext uri="{FF2B5EF4-FFF2-40B4-BE49-F238E27FC236}">
                <a16:creationId xmlns:a16="http://schemas.microsoft.com/office/drawing/2014/main" id="{FF8D9536-7D08-4033-8CAD-F64B03ACF4CB}"/>
              </a:ext>
            </a:extLst>
          </p:cNvPr>
          <p:cNvSpPr>
            <a:spLocks noGrp="1"/>
          </p:cNvSpPr>
          <p:nvPr>
            <p:ph type="title"/>
          </p:nvPr>
        </p:nvSpPr>
        <p:spPr>
          <a:xfrm>
            <a:off x="677334" y="636839"/>
            <a:ext cx="10727266" cy="1060450"/>
          </a:xfrm>
        </p:spPr>
        <p:txBody>
          <a:bodyPr/>
          <a:lstStyle/>
          <a:p>
            <a:r>
              <a:rPr lang="fr-FR" dirty="0"/>
              <a:t>Des « facilités » plus aisément attribuées aux garçons</a:t>
            </a:r>
          </a:p>
        </p:txBody>
      </p:sp>
      <p:sp>
        <p:nvSpPr>
          <p:cNvPr id="4" name="Espace réservé du numéro de diapositive 3">
            <a:extLst>
              <a:ext uri="{FF2B5EF4-FFF2-40B4-BE49-F238E27FC236}">
                <a16:creationId xmlns:a16="http://schemas.microsoft.com/office/drawing/2014/main" id="{C6EF112F-AA9D-49F9-99D2-13A9125C3510}"/>
              </a:ext>
            </a:extLst>
          </p:cNvPr>
          <p:cNvSpPr>
            <a:spLocks noGrp="1"/>
          </p:cNvSpPr>
          <p:nvPr>
            <p:ph type="sldNum" sz="quarter" idx="12"/>
          </p:nvPr>
        </p:nvSpPr>
        <p:spPr/>
        <p:txBody>
          <a:bodyPr/>
          <a:lstStyle/>
          <a:p>
            <a:fld id="{DE63C02F-DD0E-412A-9B46-4F8A9D0BD804}" type="slidenum">
              <a:rPr lang="fr-FR" smtClean="0"/>
              <a:pPr/>
              <a:t>29</a:t>
            </a:fld>
            <a:endParaRPr lang="fr-FR" dirty="0"/>
          </a:p>
        </p:txBody>
      </p:sp>
      <p:sp>
        <p:nvSpPr>
          <p:cNvPr id="6" name="ZoneTexte 5">
            <a:extLst>
              <a:ext uri="{FF2B5EF4-FFF2-40B4-BE49-F238E27FC236}">
                <a16:creationId xmlns:a16="http://schemas.microsoft.com/office/drawing/2014/main" id="{F02C5BC1-C3CE-4699-9698-0CD6E594EB92}"/>
              </a:ext>
            </a:extLst>
          </p:cNvPr>
          <p:cNvSpPr txBox="1"/>
          <p:nvPr/>
        </p:nvSpPr>
        <p:spPr>
          <a:xfrm>
            <a:off x="9495144" y="2679835"/>
            <a:ext cx="2105248" cy="2154436"/>
          </a:xfrm>
          <a:prstGeom prst="rect">
            <a:avLst/>
          </a:prstGeom>
          <a:noFill/>
        </p:spPr>
        <p:txBody>
          <a:bodyPr wrap="square">
            <a:spAutoFit/>
          </a:bodyPr>
          <a:lstStyle/>
          <a:p>
            <a:r>
              <a:rPr lang="fr-FR" sz="1600" i="1" dirty="0">
                <a:solidFill>
                  <a:schemeClr val="accent1"/>
                </a:solidFill>
              </a:rPr>
              <a:t>« Côté garçons, il allait plus vers eux, nous il nous parlait pas du tout. Mais on va dire les plus forts, il allait les voir. » </a:t>
            </a:r>
            <a:r>
              <a:rPr lang="fr-FR" sz="1050" i="1" dirty="0">
                <a:solidFill>
                  <a:schemeClr val="accent1"/>
                </a:solidFill>
              </a:rPr>
              <a:t>(Mareva, fille, élève de terminale, 2021, lycée B)</a:t>
            </a:r>
            <a:endParaRPr lang="fr-FR" sz="1600" i="1" dirty="0">
              <a:solidFill>
                <a:schemeClr val="accent1"/>
              </a:solidFill>
            </a:endParaRPr>
          </a:p>
        </p:txBody>
      </p:sp>
    </p:spTree>
    <p:extLst>
      <p:ext uri="{BB962C8B-B14F-4D97-AF65-F5344CB8AC3E}">
        <p14:creationId xmlns:p14="http://schemas.microsoft.com/office/powerpoint/2010/main" val="279425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542F9D-CDF5-4E3A-AB8C-23479E9FE590}"/>
              </a:ext>
            </a:extLst>
          </p:cNvPr>
          <p:cNvSpPr>
            <a:spLocks noGrp="1"/>
          </p:cNvSpPr>
          <p:nvPr>
            <p:ph type="body" sz="quarter" idx="12"/>
          </p:nvPr>
        </p:nvSpPr>
        <p:spPr/>
        <p:txBody>
          <a:bodyPr/>
          <a:lstStyle/>
          <a:p>
            <a:r>
              <a:rPr lang="fr-FR" sz="3600" b="1" dirty="0"/>
              <a:t>1. Introduction</a:t>
            </a:r>
          </a:p>
        </p:txBody>
      </p:sp>
      <p:sp>
        <p:nvSpPr>
          <p:cNvPr id="3" name="Rectangle 2">
            <a:extLst>
              <a:ext uri="{FF2B5EF4-FFF2-40B4-BE49-F238E27FC236}">
                <a16:creationId xmlns:a16="http://schemas.microsoft.com/office/drawing/2014/main" id="{F24FF3F9-F67B-BF50-B949-871493BE6FE8}"/>
              </a:ext>
            </a:extLst>
          </p:cNvPr>
          <p:cNvSpPr/>
          <p:nvPr/>
        </p:nvSpPr>
        <p:spPr>
          <a:xfrm>
            <a:off x="4242816" y="5980176"/>
            <a:ext cx="3776472" cy="6400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8C41E213-C229-E0B1-5612-A2B3783A7F9E}"/>
              </a:ext>
            </a:extLst>
          </p:cNvPr>
          <p:cNvSpPr txBox="1"/>
          <p:nvPr/>
        </p:nvSpPr>
        <p:spPr>
          <a:xfrm>
            <a:off x="600075" y="5043011"/>
            <a:ext cx="10829924" cy="1292662"/>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fr-FR" sz="1400" dirty="0">
                <a:solidFill>
                  <a:schemeClr val="bg2"/>
                </a:solidFill>
              </a:rPr>
              <a:t>Monfort M. Réguer-Petit M. </a:t>
            </a:r>
            <a:r>
              <a:rPr lang="fr-FR" sz="1400" i="1" dirty="0">
                <a:solidFill>
                  <a:schemeClr val="bg2"/>
                </a:solidFill>
              </a:rPr>
              <a:t>Les freins à l’accès des filles aux filières informatiques et numériques. Une enquête longitudinale dans 5 lycées franciliens</a:t>
            </a:r>
            <a:r>
              <a:rPr lang="fr-FR" sz="1400" dirty="0">
                <a:solidFill>
                  <a:schemeClr val="bg2"/>
                </a:solidFill>
              </a:rPr>
              <a:t>. Centre Hubertine </a:t>
            </a:r>
            <a:r>
              <a:rPr lang="fr-FR" sz="1400" dirty="0" err="1">
                <a:solidFill>
                  <a:schemeClr val="bg2"/>
                </a:solidFill>
              </a:rPr>
              <a:t>Auclert</a:t>
            </a:r>
            <a:r>
              <a:rPr lang="fr-FR" sz="1400" dirty="0">
                <a:solidFill>
                  <a:schemeClr val="bg2"/>
                </a:solidFill>
              </a:rPr>
              <a:t>. 2022. </a:t>
            </a:r>
          </a:p>
          <a:p>
            <a:pPr marL="285750" indent="-285750">
              <a:buClr>
                <a:schemeClr val="accent1"/>
              </a:buClr>
              <a:buFont typeface="Arial" panose="020B0604020202020204" pitchFamily="34" charset="0"/>
              <a:buChar char="•"/>
            </a:pPr>
            <a:endParaRPr lang="fr-FR" sz="800" dirty="0">
              <a:solidFill>
                <a:schemeClr val="bg2"/>
              </a:solidFill>
            </a:endParaRPr>
          </a:p>
          <a:p>
            <a:pPr marL="285750" indent="-285750">
              <a:buClr>
                <a:schemeClr val="accent1"/>
              </a:buClr>
              <a:buFont typeface="Arial" panose="020B0604020202020204" pitchFamily="34" charset="0"/>
              <a:buChar char="•"/>
            </a:pPr>
            <a:r>
              <a:rPr lang="fr-FR" sz="1400" dirty="0">
                <a:solidFill>
                  <a:schemeClr val="bg2"/>
                </a:solidFill>
              </a:rPr>
              <a:t>Monfort M. Réguer-Petit M. « L’informatique au lycée : nouvel enseignement et anciens stéréotypes Comment l’expérience de l’enseignement numérique amène les lycéennes à sous-évaluer leur niveau ». Genre, Education et Formation, à paraitre 2023. </a:t>
            </a:r>
          </a:p>
        </p:txBody>
      </p:sp>
    </p:spTree>
    <p:extLst>
      <p:ext uri="{BB962C8B-B14F-4D97-AF65-F5344CB8AC3E}">
        <p14:creationId xmlns:p14="http://schemas.microsoft.com/office/powerpoint/2010/main" val="3851791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89398C4-E9E4-4160-90ED-D96BC452D336}"/>
              </a:ext>
            </a:extLst>
          </p:cNvPr>
          <p:cNvSpPr>
            <a:spLocks noGrp="1"/>
          </p:cNvSpPr>
          <p:nvPr>
            <p:ph idx="1"/>
          </p:nvPr>
        </p:nvSpPr>
        <p:spPr>
          <a:xfrm>
            <a:off x="677334" y="1884614"/>
            <a:ext cx="10727266" cy="4208211"/>
          </a:xfrm>
        </p:spPr>
        <p:txBody>
          <a:bodyPr/>
          <a:lstStyle/>
          <a:p>
            <a:r>
              <a:rPr lang="fr-FR" dirty="0"/>
              <a:t>Les hésitations comme preuves du caractère « erroné » de leur projet d’orientation</a:t>
            </a:r>
          </a:p>
          <a:p>
            <a:endParaRPr lang="fr-FR" dirty="0"/>
          </a:p>
          <a:p>
            <a:endParaRPr lang="fr-FR" dirty="0"/>
          </a:p>
          <a:p>
            <a:endParaRPr lang="fr-FR" dirty="0"/>
          </a:p>
          <a:p>
            <a:endParaRPr lang="fr-FR" sz="1200" dirty="0"/>
          </a:p>
          <a:p>
            <a:pPr marL="342900" lvl="1" indent="-342900">
              <a:buFont typeface="Wingdings" panose="05000000000000000000" pitchFamily="2" charset="2"/>
              <a:buChar char="è"/>
            </a:pPr>
            <a:r>
              <a:rPr lang="fr-FR" dirty="0">
                <a:sym typeface="Wingdings" panose="05000000000000000000" pitchFamily="2" charset="2"/>
              </a:rPr>
              <a:t>Occultation de la force socialisatrice </a:t>
            </a:r>
            <a:r>
              <a:rPr lang="fr-FR" dirty="0"/>
              <a:t>de l’institution scolaire et la sanction des écarts vis-à-vis des normes de genre qui s’y observe</a:t>
            </a:r>
          </a:p>
          <a:p>
            <a:pPr marL="342900" lvl="1" indent="-342900">
              <a:buFont typeface="Wingdings" panose="05000000000000000000" pitchFamily="2" charset="2"/>
              <a:buChar char="è"/>
            </a:pPr>
            <a:r>
              <a:rPr lang="fr-FR" dirty="0"/>
              <a:t>Accélère les sorties des filières informatiques et numériques. </a:t>
            </a:r>
          </a:p>
          <a:p>
            <a:pPr lvl="1"/>
            <a:endParaRPr lang="fr-FR" dirty="0"/>
          </a:p>
          <a:p>
            <a:r>
              <a:rPr lang="fr-FR" dirty="0"/>
              <a:t>L’expérience de la NSI est à l’origine du processus de « mise en conformité » aux identité de genre des projets d’orientation</a:t>
            </a:r>
          </a:p>
          <a:p>
            <a:endParaRPr lang="fr-FR" dirty="0"/>
          </a:p>
          <a:p>
            <a:endParaRPr lang="fr-FR" dirty="0"/>
          </a:p>
          <a:p>
            <a:endParaRPr lang="fr-FR" dirty="0"/>
          </a:p>
          <a:p>
            <a:endParaRPr lang="fr-FR" dirty="0"/>
          </a:p>
          <a:p>
            <a:endParaRPr lang="fr-FR" dirty="0"/>
          </a:p>
        </p:txBody>
      </p:sp>
      <p:sp>
        <p:nvSpPr>
          <p:cNvPr id="3" name="Titre 2">
            <a:extLst>
              <a:ext uri="{FF2B5EF4-FFF2-40B4-BE49-F238E27FC236}">
                <a16:creationId xmlns:a16="http://schemas.microsoft.com/office/drawing/2014/main" id="{E3A0A5B4-4882-446E-A3F9-8C76467FCA30}"/>
              </a:ext>
            </a:extLst>
          </p:cNvPr>
          <p:cNvSpPr>
            <a:spLocks noGrp="1"/>
          </p:cNvSpPr>
          <p:nvPr>
            <p:ph type="title"/>
          </p:nvPr>
        </p:nvSpPr>
        <p:spPr/>
        <p:txBody>
          <a:bodyPr/>
          <a:lstStyle/>
          <a:p>
            <a:r>
              <a:rPr lang="fr-FR" dirty="0"/>
              <a:t>Les hésitations des filles interprétées comme une inadaptation à la matière</a:t>
            </a:r>
          </a:p>
        </p:txBody>
      </p:sp>
      <p:sp>
        <p:nvSpPr>
          <p:cNvPr id="4" name="Espace réservé du numéro de diapositive 3">
            <a:extLst>
              <a:ext uri="{FF2B5EF4-FFF2-40B4-BE49-F238E27FC236}">
                <a16:creationId xmlns:a16="http://schemas.microsoft.com/office/drawing/2014/main" id="{271DD434-DEFF-4FD8-9EE2-4A5B54690FA9}"/>
              </a:ext>
            </a:extLst>
          </p:cNvPr>
          <p:cNvSpPr>
            <a:spLocks noGrp="1"/>
          </p:cNvSpPr>
          <p:nvPr>
            <p:ph type="sldNum" sz="quarter" idx="12"/>
          </p:nvPr>
        </p:nvSpPr>
        <p:spPr/>
        <p:txBody>
          <a:bodyPr/>
          <a:lstStyle/>
          <a:p>
            <a:fld id="{DE63C02F-DD0E-412A-9B46-4F8A9D0BD804}" type="slidenum">
              <a:rPr lang="fr-FR" smtClean="0"/>
              <a:pPr/>
              <a:t>30</a:t>
            </a:fld>
            <a:endParaRPr lang="fr-FR" dirty="0"/>
          </a:p>
        </p:txBody>
      </p:sp>
      <p:sp>
        <p:nvSpPr>
          <p:cNvPr id="6" name="ZoneTexte 5">
            <a:extLst>
              <a:ext uri="{FF2B5EF4-FFF2-40B4-BE49-F238E27FC236}">
                <a16:creationId xmlns:a16="http://schemas.microsoft.com/office/drawing/2014/main" id="{B4230B18-0055-4676-9AA6-042231D40161}"/>
              </a:ext>
            </a:extLst>
          </p:cNvPr>
          <p:cNvSpPr txBox="1"/>
          <p:nvPr/>
        </p:nvSpPr>
        <p:spPr>
          <a:xfrm>
            <a:off x="2994739" y="2788390"/>
            <a:ext cx="6092456" cy="1200329"/>
          </a:xfrm>
          <a:prstGeom prst="rect">
            <a:avLst/>
          </a:prstGeom>
          <a:noFill/>
        </p:spPr>
        <p:txBody>
          <a:bodyPr wrap="square">
            <a:spAutoFit/>
          </a:bodyPr>
          <a:lstStyle/>
          <a:p>
            <a:r>
              <a:rPr lang="fr-FR" i="1" dirty="0">
                <a:solidFill>
                  <a:schemeClr val="accent1"/>
                </a:solidFill>
              </a:rPr>
              <a:t>« Celles qui dès le début, j’ai senti qu’elles l’ont pris par défaut, ça se voit, genre elle arrive, elle s’assoit, et elle met une demi-heure à se connecter » (Enseignant, NSI, 2020, lycée B)</a:t>
            </a:r>
          </a:p>
        </p:txBody>
      </p:sp>
    </p:spTree>
    <p:extLst>
      <p:ext uri="{BB962C8B-B14F-4D97-AF65-F5344CB8AC3E}">
        <p14:creationId xmlns:p14="http://schemas.microsoft.com/office/powerpoint/2010/main" val="2947652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542F9D-CDF5-4E3A-AB8C-23479E9FE590}"/>
              </a:ext>
            </a:extLst>
          </p:cNvPr>
          <p:cNvSpPr>
            <a:spLocks noGrp="1"/>
          </p:cNvSpPr>
          <p:nvPr>
            <p:ph type="body" sz="quarter" idx="12"/>
          </p:nvPr>
        </p:nvSpPr>
        <p:spPr/>
        <p:txBody>
          <a:bodyPr/>
          <a:lstStyle/>
          <a:p>
            <a:r>
              <a:rPr lang="fr-FR" sz="3600" b="1" dirty="0"/>
              <a:t>conclusion</a:t>
            </a:r>
          </a:p>
        </p:txBody>
      </p:sp>
    </p:spTree>
    <p:extLst>
      <p:ext uri="{BB962C8B-B14F-4D97-AF65-F5344CB8AC3E}">
        <p14:creationId xmlns:p14="http://schemas.microsoft.com/office/powerpoint/2010/main" val="667207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46FD4A-692D-421A-83FE-E9B47DF33C53}"/>
              </a:ext>
            </a:extLst>
          </p:cNvPr>
          <p:cNvSpPr>
            <a:spLocks noGrp="1"/>
          </p:cNvSpPr>
          <p:nvPr>
            <p:ph sz="half" idx="1"/>
          </p:nvPr>
        </p:nvSpPr>
        <p:spPr>
          <a:xfrm>
            <a:off x="732367" y="721894"/>
            <a:ext cx="10727265" cy="5069307"/>
          </a:xfrm>
        </p:spPr>
        <p:txBody>
          <a:bodyPr/>
          <a:lstStyle/>
          <a:p>
            <a:r>
              <a:rPr lang="fr-FR" dirty="0"/>
              <a:t>Des représentations Certes Ancrées dans La socialisation familiale, amicale …</a:t>
            </a:r>
          </a:p>
          <a:p>
            <a:pPr marL="285750" lvl="2" indent="-285750">
              <a:buFont typeface="Wingdings" panose="05000000000000000000" pitchFamily="2" charset="2"/>
              <a:buChar char="è"/>
            </a:pPr>
            <a:r>
              <a:rPr lang="fr-FR" dirty="0">
                <a:sym typeface="Wingdings" panose="05000000000000000000" pitchFamily="2" charset="2"/>
              </a:rPr>
              <a:t>Derrière l’apparente avancée d’un discours égalitaire, la permanence de représentations genrées du monde du travail et, en creux, d’une hiérarchisation des sexes et des professions associées, façonne les projets d’orientation des lycéennes et des lycéens</a:t>
            </a:r>
          </a:p>
          <a:p>
            <a:pPr lvl="2"/>
            <a:endParaRPr lang="fr-FR" dirty="0"/>
          </a:p>
          <a:p>
            <a:r>
              <a:rPr lang="fr-FR" dirty="0"/>
              <a:t>… Mais qui sont surtout renforcées au sein de l’institution lycéenne</a:t>
            </a:r>
          </a:p>
          <a:p>
            <a:pPr marL="342900" lvl="2" indent="-342900">
              <a:buFont typeface="Arial" panose="020B0604020202020204" pitchFamily="34" charset="0"/>
              <a:buChar char="•"/>
            </a:pPr>
            <a:r>
              <a:rPr lang="fr-FR" dirty="0"/>
              <a:t>Echec du lycée dans la remise en cause de ces déterminismes genrés </a:t>
            </a:r>
          </a:p>
          <a:p>
            <a:pPr marL="342900" lvl="2" indent="-342900">
              <a:buFont typeface="Arial" panose="020B0604020202020204" pitchFamily="34" charset="0"/>
              <a:buChar char="•"/>
            </a:pPr>
            <a:r>
              <a:rPr lang="fr-FR" dirty="0"/>
              <a:t>Rôle joué par le lycée dans le renforcement des inégalités F/H et dans les logiques genrées qui affectent les choix d’orientation. </a:t>
            </a:r>
          </a:p>
          <a:p>
            <a:pPr marL="285750" lvl="2" indent="-285750">
              <a:buFont typeface="Wingdings" panose="05000000000000000000" pitchFamily="2" charset="2"/>
              <a:buChar char="è"/>
            </a:pPr>
            <a:r>
              <a:rPr lang="fr-FR" dirty="0">
                <a:sym typeface="Wingdings" panose="05000000000000000000" pitchFamily="2" charset="2"/>
              </a:rPr>
              <a:t>L’expérience du lycée : un processus de mise en conformité des choix d’orientation atypiques au sein du lycée</a:t>
            </a:r>
          </a:p>
          <a:p>
            <a:pPr marL="285750" lvl="2" indent="-285750">
              <a:buFont typeface="Wingdings" panose="05000000000000000000" pitchFamily="2" charset="2"/>
              <a:buChar char="è"/>
            </a:pPr>
            <a:endParaRPr lang="fr-FR" dirty="0"/>
          </a:p>
          <a:p>
            <a:r>
              <a:rPr lang="fr-FR" dirty="0"/>
              <a:t>Quelles conséquences dans le supérieur…</a:t>
            </a:r>
          </a:p>
          <a:p>
            <a:pPr marL="285750" lvl="2" indent="-285750">
              <a:buFont typeface="Wingdings" panose="05000000000000000000" pitchFamily="2" charset="2"/>
              <a:buChar char="è"/>
            </a:pPr>
            <a:r>
              <a:rPr lang="fr-FR" dirty="0">
                <a:sym typeface="Wingdings" panose="05000000000000000000" pitchFamily="2" charset="2"/>
              </a:rPr>
              <a:t>Minorité accrue ; </a:t>
            </a:r>
          </a:p>
          <a:p>
            <a:pPr marL="285750" lvl="2" indent="-285750">
              <a:buFont typeface="Wingdings" panose="05000000000000000000" pitchFamily="2" charset="2"/>
              <a:buChar char="è"/>
            </a:pPr>
            <a:r>
              <a:rPr lang="fr-FR" dirty="0">
                <a:sym typeface="Wingdings" panose="05000000000000000000" pitchFamily="2" charset="2"/>
              </a:rPr>
              <a:t>Contexte propice à l’exclusion des logiques d’entraides, à la minimisation des violences sexistes, aux processus de mise à l’écart et de mise en doute de la légitimité. </a:t>
            </a:r>
            <a:endParaRPr lang="fr-FR" dirty="0"/>
          </a:p>
        </p:txBody>
      </p:sp>
      <p:sp>
        <p:nvSpPr>
          <p:cNvPr id="5" name="Espace réservé du numéro de diapositive 4">
            <a:extLst>
              <a:ext uri="{FF2B5EF4-FFF2-40B4-BE49-F238E27FC236}">
                <a16:creationId xmlns:a16="http://schemas.microsoft.com/office/drawing/2014/main" id="{99634A3E-14E5-4AF6-8273-A35753D8A851}"/>
              </a:ext>
            </a:extLst>
          </p:cNvPr>
          <p:cNvSpPr>
            <a:spLocks noGrp="1"/>
          </p:cNvSpPr>
          <p:nvPr>
            <p:ph type="sldNum" sz="quarter" idx="12"/>
          </p:nvPr>
        </p:nvSpPr>
        <p:spPr/>
        <p:txBody>
          <a:bodyPr/>
          <a:lstStyle/>
          <a:p>
            <a:fld id="{DE63C02F-DD0E-412A-9B46-4F8A9D0BD804}" type="slidenum">
              <a:rPr lang="fr-FR" smtClean="0"/>
              <a:pPr/>
              <a:t>32</a:t>
            </a:fld>
            <a:endParaRPr lang="fr-FR"/>
          </a:p>
        </p:txBody>
      </p:sp>
    </p:spTree>
    <p:extLst>
      <p:ext uri="{BB962C8B-B14F-4D97-AF65-F5344CB8AC3E}">
        <p14:creationId xmlns:p14="http://schemas.microsoft.com/office/powerpoint/2010/main" val="251659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
            <a:extLst>
              <a:ext uri="{FF2B5EF4-FFF2-40B4-BE49-F238E27FC236}">
                <a16:creationId xmlns:a16="http://schemas.microsoft.com/office/drawing/2014/main" id="{E9F2941C-84C9-D3A7-D609-2B89E86D9F53}"/>
              </a:ext>
            </a:extLst>
          </p:cNvPr>
          <p:cNvSpPr txBox="1">
            <a:spLocks/>
          </p:cNvSpPr>
          <p:nvPr/>
        </p:nvSpPr>
        <p:spPr>
          <a:xfrm>
            <a:off x="7488306" y="1243018"/>
            <a:ext cx="3109416" cy="38852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accent6"/>
                </a:solidFill>
                <a:latin typeface="+mn-lt"/>
                <a:ea typeface="+mn-ea"/>
                <a:cs typeface="+mn-cs"/>
              </a:defRPr>
            </a:lvl1pPr>
            <a:lvl2pPr marL="0" indent="0" algn="just" defTabSz="914400" rtl="0" eaLnBrk="1" latinLnBrk="0" hangingPunct="1">
              <a:lnSpc>
                <a:spcPct val="100000"/>
              </a:lnSpc>
              <a:spcBef>
                <a:spcPts val="500"/>
              </a:spcBef>
              <a:buFont typeface="Arial" panose="020B0604020202020204" pitchFamily="34" charset="0"/>
              <a:buNone/>
              <a:defRPr sz="1600" b="1" kern="1200">
                <a:solidFill>
                  <a:schemeClr val="tx2"/>
                </a:solidFill>
                <a:latin typeface="+mn-lt"/>
                <a:ea typeface="+mn-ea"/>
                <a:cs typeface="+mn-cs"/>
              </a:defRPr>
            </a:lvl2pPr>
            <a:lvl3pPr marL="0" indent="0" algn="just"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85738" indent="-84138"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00" indent="-76200"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r>
              <a:rPr lang="fr-FR" b="0" dirty="0"/>
              <a:t>Renforcée par la réforme du baccalauréat</a:t>
            </a:r>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endParaRPr lang="fr-FR" b="0" dirty="0"/>
          </a:p>
          <a:p>
            <a:pPr marL="342900" lvl="1" indent="-342900">
              <a:buFont typeface="Arial" panose="020B0604020202020204" pitchFamily="34" charset="0"/>
              <a:buChar char="•"/>
            </a:pPr>
            <a:r>
              <a:rPr lang="fr-FR" sz="1200" b="0" dirty="0">
                <a:solidFill>
                  <a:srgbClr val="01414B"/>
                </a:solidFill>
                <a:latin typeface="Verdana" panose="020B0604030504040204" pitchFamily="34" charset="0"/>
                <a:ea typeface="Averta-Light"/>
                <a:cs typeface="Averta-Light"/>
              </a:rPr>
              <a:t>Si l’ex f</a:t>
            </a:r>
            <a:r>
              <a:rPr lang="fr-FR" sz="1200" b="0" dirty="0">
                <a:solidFill>
                  <a:srgbClr val="01414B"/>
                </a:solidFill>
                <a:effectLst/>
                <a:latin typeface="Verdana" panose="020B0604030504040204" pitchFamily="34" charset="0"/>
                <a:ea typeface="Averta-Light"/>
                <a:cs typeface="Averta-Light"/>
              </a:rPr>
              <a:t>ilière S équivaut au choix de 3 spécialités scientifiques en 1</a:t>
            </a:r>
            <a:r>
              <a:rPr lang="fr-FR" sz="1200" b="0" baseline="30000" dirty="0">
                <a:solidFill>
                  <a:srgbClr val="01414B"/>
                </a:solidFill>
                <a:effectLst/>
                <a:latin typeface="Verdana" panose="020B0604030504040204" pitchFamily="34" charset="0"/>
                <a:ea typeface="Averta-Light"/>
                <a:cs typeface="Averta-Light"/>
              </a:rPr>
              <a:t>ère</a:t>
            </a:r>
            <a:r>
              <a:rPr lang="fr-FR" sz="1200" b="0" dirty="0">
                <a:solidFill>
                  <a:srgbClr val="01414B"/>
                </a:solidFill>
                <a:effectLst/>
                <a:latin typeface="Verdana" panose="020B0604030504040204" pitchFamily="34" charset="0"/>
                <a:ea typeface="Averta-Light"/>
                <a:cs typeface="Averta-Light"/>
              </a:rPr>
              <a:t>, on  passe de </a:t>
            </a:r>
            <a:r>
              <a:rPr lang="fr-FR" sz="1200" dirty="0">
                <a:solidFill>
                  <a:srgbClr val="01414B"/>
                </a:solidFill>
                <a:effectLst/>
                <a:latin typeface="Verdana" panose="020B0604030504040204" pitchFamily="34" charset="0"/>
                <a:ea typeface="Averta-Light"/>
                <a:cs typeface="Averta-Light"/>
              </a:rPr>
              <a:t>47% à 28% </a:t>
            </a:r>
            <a:r>
              <a:rPr lang="fr-FR" sz="1200" b="0" dirty="0">
                <a:solidFill>
                  <a:srgbClr val="01414B"/>
                </a:solidFill>
                <a:effectLst/>
                <a:latin typeface="Verdana" panose="020B0604030504040204" pitchFamily="34" charset="0"/>
                <a:ea typeface="Averta-Light"/>
                <a:cs typeface="Averta-Light"/>
              </a:rPr>
              <a:t>de filles concernées.</a:t>
            </a:r>
            <a:endParaRPr lang="fr-FR" sz="1100" b="0" dirty="0"/>
          </a:p>
          <a:p>
            <a:endParaRPr lang="fr-FR" dirty="0">
              <a:solidFill>
                <a:schemeClr val="tx2"/>
              </a:solidFill>
            </a:endParaRPr>
          </a:p>
        </p:txBody>
      </p:sp>
      <p:sp>
        <p:nvSpPr>
          <p:cNvPr id="2" name="Espace réservé du contenu 1">
            <a:extLst>
              <a:ext uri="{FF2B5EF4-FFF2-40B4-BE49-F238E27FC236}">
                <a16:creationId xmlns:a16="http://schemas.microsoft.com/office/drawing/2014/main" id="{A07A5956-A194-47AB-8144-8FBC96DF91FD}"/>
              </a:ext>
            </a:extLst>
          </p:cNvPr>
          <p:cNvSpPr>
            <a:spLocks noGrp="1"/>
          </p:cNvSpPr>
          <p:nvPr>
            <p:ph idx="1"/>
          </p:nvPr>
        </p:nvSpPr>
        <p:spPr>
          <a:xfrm>
            <a:off x="1323764" y="1243018"/>
            <a:ext cx="3670941" cy="598892"/>
          </a:xfrm>
        </p:spPr>
        <p:txBody>
          <a:bodyPr/>
          <a:lstStyle/>
          <a:p>
            <a:pPr marL="342900" lvl="1" indent="-342900">
              <a:buFont typeface="Arial" panose="020B0604020202020204" pitchFamily="34" charset="0"/>
              <a:buChar char="•"/>
            </a:pPr>
            <a:r>
              <a:rPr lang="fr-FR" b="0" dirty="0"/>
              <a:t>L’exclusion des filles des filières scientifiques</a:t>
            </a:r>
            <a:endParaRPr lang="fr-FR" dirty="0">
              <a:solidFill>
                <a:schemeClr val="tx2"/>
              </a:solidFill>
            </a:endParaRPr>
          </a:p>
        </p:txBody>
      </p:sp>
      <p:sp>
        <p:nvSpPr>
          <p:cNvPr id="3" name="Titre 2">
            <a:extLst>
              <a:ext uri="{FF2B5EF4-FFF2-40B4-BE49-F238E27FC236}">
                <a16:creationId xmlns:a16="http://schemas.microsoft.com/office/drawing/2014/main" id="{15A11BBA-53E4-41C0-9CF0-5E3475C8916A}"/>
              </a:ext>
            </a:extLst>
          </p:cNvPr>
          <p:cNvSpPr>
            <a:spLocks noGrp="1"/>
          </p:cNvSpPr>
          <p:nvPr>
            <p:ph type="title"/>
          </p:nvPr>
        </p:nvSpPr>
        <p:spPr>
          <a:xfrm>
            <a:off x="590339" y="508205"/>
            <a:ext cx="10727266" cy="1060450"/>
          </a:xfrm>
        </p:spPr>
        <p:txBody>
          <a:bodyPr/>
          <a:lstStyle/>
          <a:p>
            <a:r>
              <a:rPr lang="fr-FR" dirty="0"/>
              <a:t>Contexte de l’étude</a:t>
            </a:r>
          </a:p>
        </p:txBody>
      </p:sp>
      <p:sp>
        <p:nvSpPr>
          <p:cNvPr id="4" name="Espace réservé du numéro de diapositive 3">
            <a:extLst>
              <a:ext uri="{FF2B5EF4-FFF2-40B4-BE49-F238E27FC236}">
                <a16:creationId xmlns:a16="http://schemas.microsoft.com/office/drawing/2014/main" id="{A050581D-4BBD-4FAC-9AC7-8B0255FCFF0B}"/>
              </a:ext>
            </a:extLst>
          </p:cNvPr>
          <p:cNvSpPr>
            <a:spLocks noGrp="1"/>
          </p:cNvSpPr>
          <p:nvPr>
            <p:ph type="sldNum" sz="quarter" idx="12"/>
          </p:nvPr>
        </p:nvSpPr>
        <p:spPr>
          <a:xfrm>
            <a:off x="11429999" y="6376822"/>
            <a:ext cx="762001" cy="365125"/>
          </a:xfrm>
        </p:spPr>
        <p:txBody>
          <a:bodyPr/>
          <a:lstStyle/>
          <a:p>
            <a:fld id="{DE63C02F-DD0E-412A-9B46-4F8A9D0BD804}" type="slidenum">
              <a:rPr lang="fr-FR" smtClean="0"/>
              <a:pPr/>
              <a:t>4</a:t>
            </a:fld>
            <a:endParaRPr lang="fr-FR" dirty="0"/>
          </a:p>
        </p:txBody>
      </p:sp>
      <p:graphicFrame>
        <p:nvGraphicFramePr>
          <p:cNvPr id="17" name="Graphique 16">
            <a:extLst>
              <a:ext uri="{FF2B5EF4-FFF2-40B4-BE49-F238E27FC236}">
                <a16:creationId xmlns:a16="http://schemas.microsoft.com/office/drawing/2014/main" id="{FAE12D05-7E95-430C-AA90-D4998FBE1C5A}"/>
              </a:ext>
            </a:extLst>
          </p:cNvPr>
          <p:cNvGraphicFramePr/>
          <p:nvPr>
            <p:extLst>
              <p:ext uri="{D42A27DB-BD31-4B8C-83A1-F6EECF244321}">
                <p14:modId xmlns:p14="http://schemas.microsoft.com/office/powerpoint/2010/main" val="19977800"/>
              </p:ext>
            </p:extLst>
          </p:nvPr>
        </p:nvGraphicFramePr>
        <p:xfrm>
          <a:off x="7077075" y="2536880"/>
          <a:ext cx="4033837" cy="266377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Image 21">
            <a:extLst>
              <a:ext uri="{FF2B5EF4-FFF2-40B4-BE49-F238E27FC236}">
                <a16:creationId xmlns:a16="http://schemas.microsoft.com/office/drawing/2014/main" id="{99396EA1-886F-A6E1-0194-963882B34A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05071" y="1815232"/>
            <a:ext cx="3944907" cy="4859578"/>
          </a:xfrm>
          <a:prstGeom prst="rect">
            <a:avLst/>
          </a:prstGeom>
        </p:spPr>
      </p:pic>
      <p:sp>
        <p:nvSpPr>
          <p:cNvPr id="16" name="Ellipse 15">
            <a:extLst>
              <a:ext uri="{FF2B5EF4-FFF2-40B4-BE49-F238E27FC236}">
                <a16:creationId xmlns:a16="http://schemas.microsoft.com/office/drawing/2014/main" id="{92931A28-8D80-C56B-C37E-D735289BEE19}"/>
              </a:ext>
            </a:extLst>
          </p:cNvPr>
          <p:cNvSpPr/>
          <p:nvPr/>
        </p:nvSpPr>
        <p:spPr>
          <a:xfrm rot="19002774" flipV="1">
            <a:off x="1545500" y="4704065"/>
            <a:ext cx="1055387" cy="27650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9FFDD147-1BDD-6F0B-36DB-564490005287}"/>
              </a:ext>
            </a:extLst>
          </p:cNvPr>
          <p:cNvSpPr txBox="1"/>
          <p:nvPr/>
        </p:nvSpPr>
        <p:spPr>
          <a:xfrm>
            <a:off x="6860046" y="1868101"/>
            <a:ext cx="4722354" cy="369332"/>
          </a:xfrm>
          <a:prstGeom prst="rect">
            <a:avLst/>
          </a:prstGeom>
          <a:noFill/>
        </p:spPr>
        <p:txBody>
          <a:bodyPr wrap="square">
            <a:spAutoFit/>
          </a:bodyPr>
          <a:lstStyle/>
          <a:p>
            <a:r>
              <a:rPr lang="fr-FR" sz="900" i="1" dirty="0">
                <a:solidFill>
                  <a:schemeClr val="tx2"/>
                </a:solidFill>
              </a:rPr>
              <a:t>Graphique 2 – Enseignements de spécialité scientifiques choisis par les élèves 1ère– 15 triplettes les plus choisies (2019/2020) (DEPP 2020)</a:t>
            </a:r>
          </a:p>
        </p:txBody>
      </p:sp>
      <p:sp>
        <p:nvSpPr>
          <p:cNvPr id="14" name="ZoneTexte 13">
            <a:extLst>
              <a:ext uri="{FF2B5EF4-FFF2-40B4-BE49-F238E27FC236}">
                <a16:creationId xmlns:a16="http://schemas.microsoft.com/office/drawing/2014/main" id="{C08D7F14-4733-588D-1FB9-85D8AE0CF1A4}"/>
              </a:ext>
            </a:extLst>
          </p:cNvPr>
          <p:cNvSpPr txBox="1"/>
          <p:nvPr/>
        </p:nvSpPr>
        <p:spPr>
          <a:xfrm>
            <a:off x="1405071" y="1922317"/>
            <a:ext cx="4235115" cy="384721"/>
          </a:xfrm>
          <a:prstGeom prst="rect">
            <a:avLst/>
          </a:prstGeom>
          <a:solidFill>
            <a:schemeClr val="bg2"/>
          </a:solidFill>
        </p:spPr>
        <p:txBody>
          <a:bodyPr wrap="square">
            <a:spAutoFit/>
          </a:bodyPr>
          <a:lstStyle/>
          <a:p>
            <a:r>
              <a:rPr lang="fr-FR" sz="900" i="1" dirty="0">
                <a:solidFill>
                  <a:schemeClr val="tx2"/>
                </a:solidFill>
              </a:rPr>
              <a:t>Graphique 1 – Choix des enseignements de spécialité en classe de première en fonction du sexe des </a:t>
            </a:r>
            <a:r>
              <a:rPr lang="fr-FR" sz="900" i="1" dirty="0" err="1">
                <a:solidFill>
                  <a:schemeClr val="tx2"/>
                </a:solidFill>
              </a:rPr>
              <a:t>lycéen·nes</a:t>
            </a:r>
            <a:r>
              <a:rPr lang="fr-FR" sz="900" i="1" dirty="0">
                <a:solidFill>
                  <a:schemeClr val="tx2"/>
                </a:solidFill>
              </a:rPr>
              <a:t> (DEPP 2019</a:t>
            </a:r>
            <a:r>
              <a:rPr lang="fr-FR" sz="1000" i="1" dirty="0">
                <a:solidFill>
                  <a:schemeClr val="tx2"/>
                </a:solidFill>
              </a:rPr>
              <a:t>)</a:t>
            </a:r>
          </a:p>
        </p:txBody>
      </p:sp>
    </p:spTree>
    <p:extLst>
      <p:ext uri="{BB962C8B-B14F-4D97-AF65-F5344CB8AC3E}">
        <p14:creationId xmlns:p14="http://schemas.microsoft.com/office/powerpoint/2010/main" val="127755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A5107A6-193F-BE27-5084-AC589ED5BC7B}"/>
              </a:ext>
            </a:extLst>
          </p:cNvPr>
          <p:cNvSpPr/>
          <p:nvPr/>
        </p:nvSpPr>
        <p:spPr>
          <a:xfrm>
            <a:off x="4975101" y="1678811"/>
            <a:ext cx="3219450" cy="4718304"/>
          </a:xfrm>
          <a:prstGeom prst="rect">
            <a:avLst/>
          </a:prstGeom>
          <a:solidFill>
            <a:srgbClr val="FEFE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4C9C922-CC4D-F6AA-92CF-21E22A943C8E}"/>
              </a:ext>
            </a:extLst>
          </p:cNvPr>
          <p:cNvSpPr>
            <a:spLocks noGrp="1"/>
          </p:cNvSpPr>
          <p:nvPr>
            <p:ph type="title"/>
          </p:nvPr>
        </p:nvSpPr>
        <p:spPr>
          <a:xfrm>
            <a:off x="605668" y="362839"/>
            <a:ext cx="10727266" cy="1060450"/>
          </a:xfrm>
        </p:spPr>
        <p:txBody>
          <a:bodyPr/>
          <a:lstStyle/>
          <a:p>
            <a:r>
              <a:rPr lang="fr-FR" dirty="0"/>
              <a:t>Tant pis… on arrive trop tard ? </a:t>
            </a:r>
          </a:p>
        </p:txBody>
      </p:sp>
      <p:sp>
        <p:nvSpPr>
          <p:cNvPr id="3" name="Espace réservé du contenu 2">
            <a:extLst>
              <a:ext uri="{FF2B5EF4-FFF2-40B4-BE49-F238E27FC236}">
                <a16:creationId xmlns:a16="http://schemas.microsoft.com/office/drawing/2014/main" id="{32A6A629-31A1-A350-9BFF-CD33775B378F}"/>
              </a:ext>
            </a:extLst>
          </p:cNvPr>
          <p:cNvSpPr>
            <a:spLocks noGrp="1"/>
          </p:cNvSpPr>
          <p:nvPr>
            <p:ph sz="half" idx="1"/>
          </p:nvPr>
        </p:nvSpPr>
        <p:spPr>
          <a:xfrm>
            <a:off x="605668" y="1711325"/>
            <a:ext cx="3924805" cy="4381500"/>
          </a:xfrm>
        </p:spPr>
        <p:txBody>
          <a:bodyPr/>
          <a:lstStyle/>
          <a:p>
            <a:r>
              <a:rPr lang="fr-FR" sz="2000" dirty="0"/>
              <a:t>Des écarts qui augmentent dans le sup.</a:t>
            </a:r>
          </a:p>
          <a:p>
            <a:endParaRPr lang="fr-FR" sz="800" dirty="0"/>
          </a:p>
          <a:p>
            <a:pPr lvl="1"/>
            <a:r>
              <a:rPr lang="fr-FR" sz="1400" u="sng" dirty="0"/>
              <a:t>Au cours des études supérieures</a:t>
            </a:r>
          </a:p>
          <a:p>
            <a:pPr marL="528638" lvl="3" indent="-342900"/>
            <a:r>
              <a:rPr lang="fr-FR" sz="1400" dirty="0"/>
              <a:t>30% de filles en prépas scientifiques</a:t>
            </a:r>
          </a:p>
          <a:p>
            <a:pPr marL="528638" lvl="3" indent="-342900"/>
            <a:r>
              <a:rPr lang="fr-FR" sz="1400" dirty="0"/>
              <a:t>25-27% de filles dans les formations universitaires d’ingénierie et sciences fondamentales</a:t>
            </a:r>
          </a:p>
          <a:p>
            <a:pPr marL="528638" lvl="3" indent="-342900"/>
            <a:r>
              <a:rPr lang="fr-FR" sz="1400" dirty="0"/>
              <a:t>18% de filles dans les grandes écoles scientifiques.</a:t>
            </a:r>
          </a:p>
          <a:p>
            <a:pPr marL="528638" lvl="3" indent="-342900"/>
            <a:endParaRPr lang="fr-FR" sz="1400" dirty="0"/>
          </a:p>
          <a:p>
            <a:pPr lvl="2"/>
            <a:r>
              <a:rPr lang="fr-FR" sz="1400" b="1" u="sng" dirty="0"/>
              <a:t>Entre les études supérieures et la professionnalisation</a:t>
            </a:r>
          </a:p>
          <a:p>
            <a:pPr marL="471488" lvl="3" indent="-285750"/>
            <a:r>
              <a:rPr lang="fr-FR" sz="1400" dirty="0"/>
              <a:t>15 à 24 % d’enseignantes chercheuses en maths, physique, astronomie, informatique....</a:t>
            </a:r>
          </a:p>
          <a:p>
            <a:pPr marL="641350" lvl="4" indent="-285750"/>
            <a:endParaRPr lang="fr-FR" dirty="0"/>
          </a:p>
        </p:txBody>
      </p:sp>
      <p:sp>
        <p:nvSpPr>
          <p:cNvPr id="4" name="Espace réservé du contenu 3">
            <a:extLst>
              <a:ext uri="{FF2B5EF4-FFF2-40B4-BE49-F238E27FC236}">
                <a16:creationId xmlns:a16="http://schemas.microsoft.com/office/drawing/2014/main" id="{F073DB43-EBD2-944E-DFF5-C990C17201D8}"/>
              </a:ext>
            </a:extLst>
          </p:cNvPr>
          <p:cNvSpPr>
            <a:spLocks noGrp="1"/>
          </p:cNvSpPr>
          <p:nvPr>
            <p:ph sz="half" idx="2"/>
          </p:nvPr>
        </p:nvSpPr>
        <p:spPr>
          <a:xfrm>
            <a:off x="8366994" y="1797969"/>
            <a:ext cx="3489964" cy="4208211"/>
          </a:xfrm>
        </p:spPr>
        <p:txBody>
          <a:bodyPr>
            <a:noAutofit/>
          </a:bodyPr>
          <a:lstStyle/>
          <a:p>
            <a:r>
              <a:rPr lang="fr-FR" sz="2000" dirty="0"/>
              <a:t>Des contextes de VSS qui perdurent </a:t>
            </a:r>
          </a:p>
          <a:p>
            <a:endParaRPr lang="fr-FR" sz="800" dirty="0"/>
          </a:p>
          <a:p>
            <a:pPr marL="342900" lvl="1" indent="-342900">
              <a:buFont typeface="Arial" panose="020B0604020202020204" pitchFamily="34" charset="0"/>
              <a:buChar char="•"/>
            </a:pPr>
            <a:r>
              <a:rPr lang="fr-FR" sz="1400" dirty="0"/>
              <a:t>23 % </a:t>
            </a:r>
            <a:r>
              <a:rPr lang="fr-FR" sz="1400" b="0" dirty="0"/>
              <a:t>des étudiantes de l’X ont été agressées sexuellement </a:t>
            </a:r>
            <a:endParaRPr lang="fr-FR" sz="1100" b="0" dirty="0"/>
          </a:p>
          <a:p>
            <a:pPr lvl="1"/>
            <a:r>
              <a:rPr lang="fr-FR" sz="1000" b="0" i="1" dirty="0"/>
              <a:t>Enquête interne X, 2022, n=2100 </a:t>
            </a:r>
            <a:r>
              <a:rPr lang="fr-FR" sz="1000" b="0" i="1" dirty="0" err="1"/>
              <a:t>étudiant·es</a:t>
            </a:r>
            <a:endParaRPr lang="fr-FR" sz="1000" b="0" i="1" dirty="0"/>
          </a:p>
          <a:p>
            <a:pPr lvl="1"/>
            <a:endParaRPr lang="fr-FR" sz="1000" b="0" dirty="0"/>
          </a:p>
          <a:p>
            <a:pPr lvl="1"/>
            <a:endParaRPr lang="fr-FR" sz="1100" dirty="0"/>
          </a:p>
          <a:p>
            <a:pPr marL="342900" lvl="1" indent="-342900">
              <a:buFont typeface="Arial" panose="020B0604020202020204" pitchFamily="34" charset="0"/>
              <a:buChar char="•"/>
            </a:pPr>
            <a:r>
              <a:rPr lang="fr-FR" sz="1400" dirty="0"/>
              <a:t>49 % </a:t>
            </a:r>
            <a:r>
              <a:rPr lang="fr-FR" sz="1400" b="0" dirty="0"/>
              <a:t>des chercheuses ont été confrontées à du harcèlement sexuel</a:t>
            </a:r>
          </a:p>
          <a:p>
            <a:pPr lvl="3" indent="0">
              <a:buNone/>
            </a:pPr>
            <a:r>
              <a:rPr lang="fr-FR" sz="1000" i="1" dirty="0"/>
              <a:t>Enquête « Harcèlement sexuel et sexisme au sein du monde scientifique » auprès d'environ 4000 chercheuses dans 117 pays  (2022, Fondation L'Oréal et IPSOS).</a:t>
            </a:r>
          </a:p>
          <a:p>
            <a:pPr marL="342900" lvl="1" indent="-342900">
              <a:buFont typeface="Arial" panose="020B0604020202020204" pitchFamily="34" charset="0"/>
              <a:buChar char="•"/>
            </a:pPr>
            <a:endParaRPr lang="fr-FR" dirty="0"/>
          </a:p>
        </p:txBody>
      </p:sp>
      <p:sp>
        <p:nvSpPr>
          <p:cNvPr id="5" name="Espace réservé du numéro de diapositive 4">
            <a:extLst>
              <a:ext uri="{FF2B5EF4-FFF2-40B4-BE49-F238E27FC236}">
                <a16:creationId xmlns:a16="http://schemas.microsoft.com/office/drawing/2014/main" id="{71C2728E-B993-50AF-E5FF-7DD95FD11468}"/>
              </a:ext>
            </a:extLst>
          </p:cNvPr>
          <p:cNvSpPr>
            <a:spLocks noGrp="1"/>
          </p:cNvSpPr>
          <p:nvPr>
            <p:ph type="sldNum" sz="quarter" idx="12"/>
          </p:nvPr>
        </p:nvSpPr>
        <p:spPr/>
        <p:txBody>
          <a:bodyPr/>
          <a:lstStyle/>
          <a:p>
            <a:fld id="{DE63C02F-DD0E-412A-9B46-4F8A9D0BD804}" type="slidenum">
              <a:rPr lang="fr-FR" smtClean="0"/>
              <a:t>5</a:t>
            </a:fld>
            <a:endParaRPr lang="fr-FR"/>
          </a:p>
        </p:txBody>
      </p:sp>
      <p:sp>
        <p:nvSpPr>
          <p:cNvPr id="11" name="ZoneTexte 10">
            <a:extLst>
              <a:ext uri="{FF2B5EF4-FFF2-40B4-BE49-F238E27FC236}">
                <a16:creationId xmlns:a16="http://schemas.microsoft.com/office/drawing/2014/main" id="{BECD3A21-7E2E-E3F5-7283-C82466001D6F}"/>
              </a:ext>
            </a:extLst>
          </p:cNvPr>
          <p:cNvSpPr txBox="1"/>
          <p:nvPr/>
        </p:nvSpPr>
        <p:spPr>
          <a:xfrm>
            <a:off x="4938525" y="3373781"/>
            <a:ext cx="3219450" cy="2769989"/>
          </a:xfrm>
          <a:prstGeom prst="rect">
            <a:avLst/>
          </a:prstGeom>
          <a:noFill/>
        </p:spPr>
        <p:txBody>
          <a:bodyPr wrap="square">
            <a:spAutoFit/>
          </a:bodyPr>
          <a:lstStyle/>
          <a:p>
            <a:pPr algn="ctr"/>
            <a:r>
              <a:rPr lang="fr-FR" b="1" dirty="0">
                <a:solidFill>
                  <a:schemeClr val="tx2"/>
                </a:solidFill>
              </a:rPr>
              <a:t>TOP 5 </a:t>
            </a:r>
          </a:p>
          <a:p>
            <a:pPr algn="ctr"/>
            <a:r>
              <a:rPr lang="fr-FR" sz="1400" dirty="0">
                <a:solidFill>
                  <a:schemeClr val="tx2"/>
                </a:solidFill>
              </a:rPr>
              <a:t>sections CNRS les moins féminisées </a:t>
            </a:r>
          </a:p>
          <a:p>
            <a:pPr algn="ctr"/>
            <a:r>
              <a:rPr lang="fr-FR" sz="1000" i="1" dirty="0">
                <a:solidFill>
                  <a:schemeClr val="tx2"/>
                </a:solidFill>
              </a:rPr>
              <a:t>(part des femmes parmi les CR+DR 2019 données CNRS par Femmes et sciences)</a:t>
            </a:r>
          </a:p>
          <a:p>
            <a:pPr marL="285750" indent="-285750">
              <a:buFont typeface="Arial" panose="020B0604020202020204" pitchFamily="34" charset="0"/>
              <a:buChar char="•"/>
            </a:pPr>
            <a:r>
              <a:rPr lang="fr-FR" sz="1200" dirty="0">
                <a:solidFill>
                  <a:schemeClr val="tx2"/>
                </a:solidFill>
              </a:rPr>
              <a:t>1 </a:t>
            </a:r>
            <a:r>
              <a:rPr lang="fr-FR" sz="1200" b="1" dirty="0">
                <a:solidFill>
                  <a:schemeClr val="tx2"/>
                </a:solidFill>
              </a:rPr>
              <a:t>Théories physiques </a:t>
            </a:r>
            <a:r>
              <a:rPr lang="fr-FR" sz="1200" dirty="0">
                <a:solidFill>
                  <a:schemeClr val="tx2"/>
                </a:solidFill>
              </a:rPr>
              <a:t>11,7%</a:t>
            </a:r>
          </a:p>
          <a:p>
            <a:pPr marL="285750" indent="-285750">
              <a:buFont typeface="Arial" panose="020B0604020202020204" pitchFamily="34" charset="0"/>
              <a:buChar char="•"/>
            </a:pPr>
            <a:r>
              <a:rPr lang="fr-FR" sz="1200" dirty="0">
                <a:solidFill>
                  <a:schemeClr val="tx2"/>
                </a:solidFill>
              </a:rPr>
              <a:t>2 </a:t>
            </a:r>
            <a:r>
              <a:rPr lang="fr-FR" sz="1200" b="1" dirty="0">
                <a:solidFill>
                  <a:schemeClr val="tx2"/>
                </a:solidFill>
              </a:rPr>
              <a:t>Matière condensée </a:t>
            </a:r>
            <a:r>
              <a:rPr lang="fr-FR" sz="1200" dirty="0">
                <a:solidFill>
                  <a:schemeClr val="tx2"/>
                </a:solidFill>
              </a:rPr>
              <a:t>: structures et </a:t>
            </a:r>
            <a:r>
              <a:rPr lang="fr-FR" sz="1200" dirty="0" err="1">
                <a:solidFill>
                  <a:schemeClr val="tx2"/>
                </a:solidFill>
              </a:rPr>
              <a:t>propr</a:t>
            </a:r>
            <a:r>
              <a:rPr lang="fr-FR" sz="1200" dirty="0">
                <a:solidFill>
                  <a:schemeClr val="tx2"/>
                </a:solidFill>
              </a:rPr>
              <a:t>. électroniques 17,3%</a:t>
            </a:r>
          </a:p>
          <a:p>
            <a:pPr marL="285750" indent="-285750">
              <a:buFont typeface="Arial" panose="020B0604020202020204" pitchFamily="34" charset="0"/>
              <a:buChar char="•"/>
            </a:pPr>
            <a:r>
              <a:rPr lang="fr-FR" sz="1200" dirty="0">
                <a:solidFill>
                  <a:schemeClr val="tx2"/>
                </a:solidFill>
              </a:rPr>
              <a:t>3 </a:t>
            </a:r>
            <a:r>
              <a:rPr lang="fr-FR" sz="1200" b="1" dirty="0">
                <a:solidFill>
                  <a:schemeClr val="tx2"/>
                </a:solidFill>
              </a:rPr>
              <a:t>Atomes, optique, plasmas </a:t>
            </a:r>
            <a:r>
              <a:rPr lang="fr-FR" sz="1200" dirty="0">
                <a:solidFill>
                  <a:schemeClr val="tx2"/>
                </a:solidFill>
              </a:rPr>
              <a:t>18,2%</a:t>
            </a:r>
          </a:p>
          <a:p>
            <a:pPr marL="285750" indent="-285750">
              <a:buFont typeface="Arial" panose="020B0604020202020204" pitchFamily="34" charset="0"/>
              <a:buChar char="•"/>
            </a:pPr>
            <a:r>
              <a:rPr lang="fr-FR" sz="1200" dirty="0">
                <a:solidFill>
                  <a:schemeClr val="tx2"/>
                </a:solidFill>
              </a:rPr>
              <a:t>4 </a:t>
            </a:r>
            <a:r>
              <a:rPr lang="fr-FR" sz="1200" b="1" dirty="0">
                <a:solidFill>
                  <a:schemeClr val="tx2"/>
                </a:solidFill>
              </a:rPr>
              <a:t>STIC</a:t>
            </a:r>
            <a:r>
              <a:rPr lang="fr-FR" sz="1200" dirty="0">
                <a:solidFill>
                  <a:schemeClr val="tx2"/>
                </a:solidFill>
              </a:rPr>
              <a:t> : fondements de l’informatique 18,4%</a:t>
            </a:r>
          </a:p>
          <a:p>
            <a:pPr marL="285750" indent="-285750">
              <a:buFont typeface="Arial" panose="020B0604020202020204" pitchFamily="34" charset="0"/>
              <a:buChar char="•"/>
            </a:pPr>
            <a:r>
              <a:rPr lang="fr-FR" sz="1200" dirty="0">
                <a:solidFill>
                  <a:schemeClr val="tx2"/>
                </a:solidFill>
              </a:rPr>
              <a:t>5 </a:t>
            </a:r>
            <a:r>
              <a:rPr lang="fr-FR" sz="1200" b="1" dirty="0">
                <a:solidFill>
                  <a:schemeClr val="tx2"/>
                </a:solidFill>
              </a:rPr>
              <a:t>Mécanique des solides.  Matériaux et structures </a:t>
            </a:r>
            <a:r>
              <a:rPr lang="fr-FR" sz="1200" dirty="0">
                <a:solidFill>
                  <a:schemeClr val="tx2"/>
                </a:solidFill>
              </a:rPr>
              <a:t>18,9%</a:t>
            </a:r>
          </a:p>
        </p:txBody>
      </p:sp>
      <p:pic>
        <p:nvPicPr>
          <p:cNvPr id="13" name="Image 12">
            <a:extLst>
              <a:ext uri="{FF2B5EF4-FFF2-40B4-BE49-F238E27FC236}">
                <a16:creationId xmlns:a16="http://schemas.microsoft.com/office/drawing/2014/main" id="{701F69EE-B2D7-3191-A9F2-F7804C973ACD}"/>
              </a:ext>
            </a:extLst>
          </p:cNvPr>
          <p:cNvPicPr>
            <a:picLocks noChangeAspect="1"/>
          </p:cNvPicPr>
          <p:nvPr/>
        </p:nvPicPr>
        <p:blipFill rotWithShape="1">
          <a:blip r:embed="rId2">
            <a:clrChange>
              <a:clrFrom>
                <a:srgbClr val="FFFFFF"/>
              </a:clrFrom>
              <a:clrTo>
                <a:srgbClr val="FFFFFF">
                  <a:alpha val="0"/>
                </a:srgbClr>
              </a:clrTo>
            </a:clrChange>
          </a:blip>
          <a:srcRect r="-1447" b="16400"/>
          <a:stretch/>
        </p:blipFill>
        <p:spPr>
          <a:xfrm>
            <a:off x="5708145" y="1678811"/>
            <a:ext cx="1753362" cy="1556062"/>
          </a:xfrm>
          <a:prstGeom prst="rect">
            <a:avLst/>
          </a:prstGeom>
        </p:spPr>
      </p:pic>
    </p:spTree>
    <p:extLst>
      <p:ext uri="{BB962C8B-B14F-4D97-AF65-F5344CB8AC3E}">
        <p14:creationId xmlns:p14="http://schemas.microsoft.com/office/powerpoint/2010/main" val="134838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07A5956-A194-47AB-8144-8FBC96DF91FD}"/>
              </a:ext>
            </a:extLst>
          </p:cNvPr>
          <p:cNvSpPr>
            <a:spLocks noGrp="1"/>
          </p:cNvSpPr>
          <p:nvPr>
            <p:ph idx="1"/>
          </p:nvPr>
        </p:nvSpPr>
        <p:spPr>
          <a:xfrm>
            <a:off x="6095999" y="1727366"/>
            <a:ext cx="5363633" cy="4145114"/>
          </a:xfrm>
        </p:spPr>
        <p:txBody>
          <a:bodyPr/>
          <a:lstStyle/>
          <a:p>
            <a:r>
              <a:rPr lang="fr-FR" sz="2000" dirty="0">
                <a:solidFill>
                  <a:schemeClr val="accent1"/>
                </a:solidFill>
              </a:rPr>
              <a:t>Une enquête longitudinale de 3 ans dans 5 lycées franciliens</a:t>
            </a:r>
          </a:p>
          <a:p>
            <a:pPr marL="471488" lvl="3" indent="-285750">
              <a:buClr>
                <a:schemeClr val="tx2"/>
              </a:buClr>
            </a:pPr>
            <a:r>
              <a:rPr lang="fr-FR" sz="1400" b="1" dirty="0"/>
              <a:t>304 entretiens </a:t>
            </a:r>
            <a:r>
              <a:rPr lang="fr-FR" sz="1400" dirty="0"/>
              <a:t>auprès d’élèves (56 élèves enquêtés en v1, v2, v3 / 79 en v1,v2 / 12 en v2,v3, 5 en v1,v3)</a:t>
            </a:r>
          </a:p>
          <a:p>
            <a:pPr marL="471488" lvl="3" indent="-285750">
              <a:buClr>
                <a:schemeClr val="tx2"/>
              </a:buClr>
            </a:pPr>
            <a:r>
              <a:rPr lang="fr-FR" sz="1400" b="1" dirty="0"/>
              <a:t>26 entretiens </a:t>
            </a:r>
            <a:r>
              <a:rPr lang="fr-FR" sz="1400" dirty="0"/>
              <a:t>auprès de 29 membres des équipes éducatives</a:t>
            </a:r>
          </a:p>
          <a:p>
            <a:pPr marL="471488" lvl="3" indent="-285750">
              <a:buClr>
                <a:schemeClr val="tx2"/>
              </a:buClr>
            </a:pPr>
            <a:r>
              <a:rPr lang="fr-FR" sz="1400" b="1" dirty="0"/>
              <a:t>18 observations </a:t>
            </a:r>
            <a:r>
              <a:rPr lang="fr-FR" sz="1400" dirty="0"/>
              <a:t>en classe </a:t>
            </a:r>
          </a:p>
          <a:p>
            <a:pPr marL="471488" lvl="3" indent="-285750">
              <a:buClr>
                <a:schemeClr val="tx2"/>
              </a:buClr>
              <a:buFont typeface="Courier New" panose="02070309020205020404" pitchFamily="49" charset="0"/>
              <a:buChar char="o"/>
            </a:pPr>
            <a:endParaRPr lang="fr-FR" sz="1400" dirty="0"/>
          </a:p>
          <a:p>
            <a:r>
              <a:rPr lang="fr-FR" sz="2000" dirty="0">
                <a:solidFill>
                  <a:schemeClr val="accent1"/>
                </a:solidFill>
              </a:rPr>
              <a:t>Un contexte particulier</a:t>
            </a:r>
          </a:p>
          <a:p>
            <a:pPr marL="471488" lvl="3" indent="-285750">
              <a:buClr>
                <a:schemeClr val="tx2"/>
              </a:buClr>
            </a:pPr>
            <a:r>
              <a:rPr lang="fr-FR" sz="1400" dirty="0"/>
              <a:t>Réforme du baccalauréat </a:t>
            </a:r>
          </a:p>
          <a:p>
            <a:pPr marL="471488" lvl="3" indent="-285750">
              <a:buClr>
                <a:schemeClr val="tx2"/>
              </a:buClr>
            </a:pPr>
            <a:r>
              <a:rPr lang="fr-FR" sz="1400" dirty="0"/>
              <a:t>Contestations lycéennes</a:t>
            </a:r>
          </a:p>
          <a:p>
            <a:pPr marL="471488" lvl="3" indent="-285750">
              <a:buClr>
                <a:schemeClr val="tx2"/>
              </a:buClr>
            </a:pPr>
            <a:r>
              <a:rPr lang="fr-FR" sz="1400" dirty="0"/>
              <a:t>Pandémie liée au Covid-19</a:t>
            </a:r>
          </a:p>
          <a:p>
            <a:pPr marL="471488" lvl="3" indent="-285750">
              <a:buClr>
                <a:schemeClr val="tx2"/>
              </a:buClr>
              <a:buFont typeface="Courier New" panose="02070309020205020404" pitchFamily="49" charset="0"/>
              <a:buChar char="o"/>
            </a:pPr>
            <a:endParaRPr lang="fr-FR" sz="1400" dirty="0"/>
          </a:p>
          <a:p>
            <a:pPr marL="285750" indent="-285750">
              <a:buFont typeface="Arial" panose="020B0604020202020204" pitchFamily="34" charset="0"/>
              <a:buChar char="•"/>
            </a:pPr>
            <a:endParaRPr lang="fr-FR" dirty="0">
              <a:solidFill>
                <a:schemeClr val="accent1"/>
              </a:solidFill>
            </a:endParaRPr>
          </a:p>
        </p:txBody>
      </p:sp>
      <p:sp>
        <p:nvSpPr>
          <p:cNvPr id="3" name="Titre 2">
            <a:extLst>
              <a:ext uri="{FF2B5EF4-FFF2-40B4-BE49-F238E27FC236}">
                <a16:creationId xmlns:a16="http://schemas.microsoft.com/office/drawing/2014/main" id="{15A11BBA-53E4-41C0-9CF0-5E3475C8916A}"/>
              </a:ext>
            </a:extLst>
          </p:cNvPr>
          <p:cNvSpPr>
            <a:spLocks noGrp="1"/>
          </p:cNvSpPr>
          <p:nvPr>
            <p:ph type="title"/>
          </p:nvPr>
        </p:nvSpPr>
        <p:spPr/>
        <p:txBody>
          <a:bodyPr/>
          <a:lstStyle/>
          <a:p>
            <a:r>
              <a:rPr lang="fr-FR" dirty="0"/>
              <a:t>Méthodologie</a:t>
            </a:r>
          </a:p>
        </p:txBody>
      </p:sp>
      <p:sp>
        <p:nvSpPr>
          <p:cNvPr id="4" name="Espace réservé du numéro de diapositive 3">
            <a:extLst>
              <a:ext uri="{FF2B5EF4-FFF2-40B4-BE49-F238E27FC236}">
                <a16:creationId xmlns:a16="http://schemas.microsoft.com/office/drawing/2014/main" id="{A050581D-4BBD-4FAC-9AC7-8B0255FCFF0B}"/>
              </a:ext>
            </a:extLst>
          </p:cNvPr>
          <p:cNvSpPr>
            <a:spLocks noGrp="1"/>
          </p:cNvSpPr>
          <p:nvPr>
            <p:ph type="sldNum" sz="quarter" idx="12"/>
          </p:nvPr>
        </p:nvSpPr>
        <p:spPr/>
        <p:txBody>
          <a:bodyPr/>
          <a:lstStyle/>
          <a:p>
            <a:fld id="{DE63C02F-DD0E-412A-9B46-4F8A9D0BD804}" type="slidenum">
              <a:rPr lang="fr-FR" smtClean="0"/>
              <a:pPr/>
              <a:t>6</a:t>
            </a:fld>
            <a:endParaRPr lang="fr-FR"/>
          </a:p>
        </p:txBody>
      </p:sp>
      <p:sp>
        <p:nvSpPr>
          <p:cNvPr id="5" name="Espace réservé du contenu 1">
            <a:extLst>
              <a:ext uri="{FF2B5EF4-FFF2-40B4-BE49-F238E27FC236}">
                <a16:creationId xmlns:a16="http://schemas.microsoft.com/office/drawing/2014/main" id="{4A2EC8E9-1446-4B59-B023-2775CC73BF3C}"/>
              </a:ext>
            </a:extLst>
          </p:cNvPr>
          <p:cNvSpPr txBox="1">
            <a:spLocks/>
          </p:cNvSpPr>
          <p:nvPr/>
        </p:nvSpPr>
        <p:spPr>
          <a:xfrm>
            <a:off x="437940" y="1727367"/>
            <a:ext cx="5007820" cy="41451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accent5"/>
                </a:solidFill>
                <a:latin typeface="+mn-lt"/>
                <a:ea typeface="+mn-ea"/>
                <a:cs typeface="+mn-cs"/>
              </a:defRPr>
            </a:lvl1pPr>
            <a:lvl2pPr marL="0" indent="0" algn="just" defTabSz="914400" rtl="0" eaLnBrk="1" latinLnBrk="0" hangingPunct="1">
              <a:lnSpc>
                <a:spcPct val="100000"/>
              </a:lnSpc>
              <a:spcBef>
                <a:spcPts val="500"/>
              </a:spcBef>
              <a:buFont typeface="Arial" panose="020B0604020202020204" pitchFamily="34" charset="0"/>
              <a:buNone/>
              <a:defRPr sz="1600" b="1" kern="1200">
                <a:solidFill>
                  <a:schemeClr val="tx2"/>
                </a:solidFill>
                <a:latin typeface="+mn-lt"/>
                <a:ea typeface="+mn-ea"/>
                <a:cs typeface="+mn-cs"/>
              </a:defRPr>
            </a:lvl2pPr>
            <a:lvl3pPr marL="0" indent="0" algn="just"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85738" indent="-84138"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4pPr>
            <a:lvl5pPr marL="355600" indent="-76200" algn="just"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fr-FR" sz="1800" i="1" cap="none" dirty="0">
                <a:solidFill>
                  <a:schemeClr val="tx2"/>
                </a:solidFill>
              </a:rPr>
              <a:t>Comment se construisent les inégalités genrées d’accès aux filières scientifiques, et comment se répercutent-elles sur la construction des projets professionnels des </a:t>
            </a:r>
            <a:r>
              <a:rPr lang="fr-FR" sz="1800" i="1" cap="none" dirty="0" err="1">
                <a:solidFill>
                  <a:schemeClr val="tx2"/>
                </a:solidFill>
              </a:rPr>
              <a:t>lycéen-nes</a:t>
            </a:r>
            <a:r>
              <a:rPr lang="fr-FR" sz="1800" i="1" cap="none" dirty="0">
                <a:solidFill>
                  <a:schemeClr val="tx2"/>
                </a:solidFill>
              </a:rPr>
              <a:t> ?</a:t>
            </a:r>
          </a:p>
        </p:txBody>
      </p:sp>
    </p:spTree>
    <p:extLst>
      <p:ext uri="{BB962C8B-B14F-4D97-AF65-F5344CB8AC3E}">
        <p14:creationId xmlns:p14="http://schemas.microsoft.com/office/powerpoint/2010/main" val="30198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542F9D-CDF5-4E3A-AB8C-23479E9FE590}"/>
              </a:ext>
            </a:extLst>
          </p:cNvPr>
          <p:cNvSpPr>
            <a:spLocks noGrp="1"/>
          </p:cNvSpPr>
          <p:nvPr>
            <p:ph type="body" sz="quarter" idx="12"/>
          </p:nvPr>
        </p:nvSpPr>
        <p:spPr/>
        <p:txBody>
          <a:bodyPr/>
          <a:lstStyle/>
          <a:p>
            <a:r>
              <a:rPr lang="fr-FR" sz="3600" b="1" dirty="0"/>
              <a:t>2. La structuration des choix d’orientation par les représentations genrées des élèves </a:t>
            </a:r>
          </a:p>
        </p:txBody>
      </p:sp>
    </p:spTree>
    <p:extLst>
      <p:ext uri="{BB962C8B-B14F-4D97-AF65-F5344CB8AC3E}">
        <p14:creationId xmlns:p14="http://schemas.microsoft.com/office/powerpoint/2010/main" val="388952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3B6EA-BFF1-452E-A39A-6EC6EC93DA7F}"/>
              </a:ext>
            </a:extLst>
          </p:cNvPr>
          <p:cNvSpPr>
            <a:spLocks noGrp="1"/>
          </p:cNvSpPr>
          <p:nvPr>
            <p:ph type="ctrTitle"/>
          </p:nvPr>
        </p:nvSpPr>
        <p:spPr/>
        <p:txBody>
          <a:bodyPr/>
          <a:lstStyle/>
          <a:p>
            <a:r>
              <a:rPr lang="fr-FR" dirty="0"/>
              <a:t>La permanence d’une vision hiérarchisée des sexes et des professions</a:t>
            </a:r>
          </a:p>
        </p:txBody>
      </p:sp>
      <p:sp>
        <p:nvSpPr>
          <p:cNvPr id="3" name="Espace réservé du texte 2">
            <a:extLst>
              <a:ext uri="{FF2B5EF4-FFF2-40B4-BE49-F238E27FC236}">
                <a16:creationId xmlns:a16="http://schemas.microsoft.com/office/drawing/2014/main" id="{39C86333-D2AA-4489-A6BF-05311B0F656B}"/>
              </a:ext>
            </a:extLst>
          </p:cNvPr>
          <p:cNvSpPr>
            <a:spLocks noGrp="1"/>
          </p:cNvSpPr>
          <p:nvPr>
            <p:ph type="body" sz="quarter" idx="10"/>
          </p:nvPr>
        </p:nvSpPr>
        <p:spPr/>
        <p:txBody>
          <a:bodyPr/>
          <a:lstStyle/>
          <a:p>
            <a:r>
              <a:rPr lang="fr-FR" dirty="0">
                <a:solidFill>
                  <a:schemeClr val="accent1"/>
                </a:solidFill>
              </a:rPr>
              <a:t>x</a:t>
            </a:r>
          </a:p>
        </p:txBody>
      </p:sp>
      <p:sp>
        <p:nvSpPr>
          <p:cNvPr id="4" name="Espace réservé du texte 3">
            <a:extLst>
              <a:ext uri="{FF2B5EF4-FFF2-40B4-BE49-F238E27FC236}">
                <a16:creationId xmlns:a16="http://schemas.microsoft.com/office/drawing/2014/main" id="{6B5E94B3-4568-42AA-AA04-5C826E02C22E}"/>
              </a:ext>
            </a:extLst>
          </p:cNvPr>
          <p:cNvSpPr>
            <a:spLocks noGrp="1"/>
          </p:cNvSpPr>
          <p:nvPr>
            <p:ph type="body" sz="quarter" idx="11"/>
          </p:nvPr>
        </p:nvSpPr>
        <p:spPr/>
        <p:txBody>
          <a:bodyPr/>
          <a:lstStyle/>
          <a:p>
            <a:r>
              <a:rPr lang="fr-FR" dirty="0"/>
              <a:t>2.1</a:t>
            </a:r>
          </a:p>
        </p:txBody>
      </p:sp>
      <p:sp>
        <p:nvSpPr>
          <p:cNvPr id="6" name="Espace réservé du numéro de diapositive 5">
            <a:extLst>
              <a:ext uri="{FF2B5EF4-FFF2-40B4-BE49-F238E27FC236}">
                <a16:creationId xmlns:a16="http://schemas.microsoft.com/office/drawing/2014/main" id="{6C3C6C4A-BDC5-4C6E-868C-DE34F961E012}"/>
              </a:ext>
            </a:extLst>
          </p:cNvPr>
          <p:cNvSpPr>
            <a:spLocks noGrp="1"/>
          </p:cNvSpPr>
          <p:nvPr>
            <p:ph type="sldNum" sz="quarter" idx="18"/>
          </p:nvPr>
        </p:nvSpPr>
        <p:spPr>
          <a:xfrm>
            <a:off x="11429999" y="6374290"/>
            <a:ext cx="762001" cy="365125"/>
          </a:xfrm>
          <a:prstGeom prst="rect">
            <a:avLst/>
          </a:prstGeom>
        </p:spPr>
        <p:txBody>
          <a:bodyPr vert="horz" lIns="91440" tIns="45720" rIns="91440" bIns="45720" rtlCol="0" anchor="ctr"/>
          <a:lstStyle>
            <a:defPPr>
              <a:defRPr lang="fr-FR"/>
            </a:defPPr>
            <a:lvl1pPr marL="0" algn="l" defTabSz="914400" rtl="0" eaLnBrk="1" latinLnBrk="0" hangingPunct="1">
              <a:defRPr sz="14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63C02F-DD0E-412A-9B46-4F8A9D0BD804}" type="slidenum">
              <a:rPr lang="fr-FR" smtClean="0"/>
              <a:pPr/>
              <a:t>8</a:t>
            </a:fld>
            <a:endParaRPr lang="fr-FR" dirty="0"/>
          </a:p>
        </p:txBody>
      </p:sp>
    </p:spTree>
    <p:extLst>
      <p:ext uri="{BB962C8B-B14F-4D97-AF65-F5344CB8AC3E}">
        <p14:creationId xmlns:p14="http://schemas.microsoft.com/office/powerpoint/2010/main" val="237852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0D2D3-E7B3-4BE3-A9B7-9DBCEAD2CCF1}"/>
              </a:ext>
            </a:extLst>
          </p:cNvPr>
          <p:cNvSpPr>
            <a:spLocks noGrp="1"/>
          </p:cNvSpPr>
          <p:nvPr>
            <p:ph type="title"/>
          </p:nvPr>
        </p:nvSpPr>
        <p:spPr/>
        <p:txBody>
          <a:bodyPr/>
          <a:lstStyle/>
          <a:p>
            <a:r>
              <a:rPr lang="fr-FR" dirty="0"/>
              <a:t>Peu de femmes physiciennes ou PDG : la faute à l’autocensure ?</a:t>
            </a:r>
          </a:p>
        </p:txBody>
      </p:sp>
      <p:sp>
        <p:nvSpPr>
          <p:cNvPr id="3" name="Espace réservé du contenu 2">
            <a:extLst>
              <a:ext uri="{FF2B5EF4-FFF2-40B4-BE49-F238E27FC236}">
                <a16:creationId xmlns:a16="http://schemas.microsoft.com/office/drawing/2014/main" id="{F41B4674-8300-4634-8798-226322558AD2}"/>
              </a:ext>
            </a:extLst>
          </p:cNvPr>
          <p:cNvSpPr>
            <a:spLocks noGrp="1"/>
          </p:cNvSpPr>
          <p:nvPr>
            <p:ph sz="half" idx="1"/>
          </p:nvPr>
        </p:nvSpPr>
        <p:spPr>
          <a:xfrm>
            <a:off x="677333" y="2401976"/>
            <a:ext cx="4488225" cy="3815358"/>
          </a:xfrm>
        </p:spPr>
        <p:txBody>
          <a:bodyPr/>
          <a:lstStyle/>
          <a:p>
            <a:pPr marL="342900" indent="-342900" algn="just">
              <a:buFont typeface="Arial" panose="020B0604020202020204" pitchFamily="34" charset="0"/>
              <a:buChar char="•"/>
            </a:pPr>
            <a:r>
              <a:rPr lang="fr-FR" sz="1800" cap="none" dirty="0">
                <a:solidFill>
                  <a:schemeClr val="tx2"/>
                </a:solidFill>
              </a:rPr>
              <a:t>La prégnance d’un </a:t>
            </a:r>
            <a:r>
              <a:rPr lang="fr-FR" sz="1800" b="1" cap="none" dirty="0">
                <a:solidFill>
                  <a:schemeClr val="tx2"/>
                </a:solidFill>
              </a:rPr>
              <a:t>discours en faveur de l’égalité </a:t>
            </a:r>
            <a:r>
              <a:rPr lang="fr-FR" sz="1800" cap="none" dirty="0">
                <a:solidFill>
                  <a:schemeClr val="tx2"/>
                </a:solidFill>
              </a:rPr>
              <a:t>entre les femmes et les hommes</a:t>
            </a:r>
          </a:p>
          <a:p>
            <a:pPr marL="342900" indent="-342900" algn="just">
              <a:buFont typeface="Arial" panose="020B0604020202020204" pitchFamily="34" charset="0"/>
              <a:buChar char="•"/>
            </a:pPr>
            <a:endParaRPr lang="fr-FR" sz="1800" cap="none" dirty="0">
              <a:solidFill>
                <a:schemeClr val="tx2"/>
              </a:solidFill>
            </a:endParaRPr>
          </a:p>
          <a:p>
            <a:pPr marL="342900" indent="-342900" algn="just">
              <a:buFont typeface="Arial" panose="020B0604020202020204" pitchFamily="34" charset="0"/>
              <a:buChar char="•"/>
            </a:pPr>
            <a:r>
              <a:rPr lang="fr-FR" sz="1800" cap="none" dirty="0">
                <a:solidFill>
                  <a:schemeClr val="tx2"/>
                </a:solidFill>
              </a:rPr>
              <a:t>Le constat de </a:t>
            </a:r>
            <a:r>
              <a:rPr lang="fr-FR" sz="1800" b="1" cap="none" dirty="0">
                <a:solidFill>
                  <a:schemeClr val="tx2"/>
                </a:solidFill>
              </a:rPr>
              <a:t>différences entre les femmes et les hommes </a:t>
            </a:r>
            <a:r>
              <a:rPr lang="fr-FR" sz="1800" cap="none" dirty="0">
                <a:solidFill>
                  <a:schemeClr val="tx2"/>
                </a:solidFill>
              </a:rPr>
              <a:t>dans le monde du travail</a:t>
            </a:r>
          </a:p>
          <a:p>
            <a:pPr marL="342900" indent="-342900" algn="just">
              <a:buFont typeface="Arial" panose="020B0604020202020204" pitchFamily="34" charset="0"/>
              <a:buChar char="•"/>
            </a:pPr>
            <a:endParaRPr lang="fr-FR" sz="1800" cap="none" dirty="0">
              <a:solidFill>
                <a:schemeClr val="tx2"/>
              </a:solidFill>
            </a:endParaRPr>
          </a:p>
          <a:p>
            <a:pPr marL="342900" indent="-342900" algn="just">
              <a:buFont typeface="Arial" panose="020B0604020202020204" pitchFamily="34" charset="0"/>
              <a:buChar char="•"/>
            </a:pPr>
            <a:r>
              <a:rPr lang="fr-FR" sz="1800" cap="none" dirty="0">
                <a:solidFill>
                  <a:schemeClr val="tx2"/>
                </a:solidFill>
              </a:rPr>
              <a:t>L’explication de ces différences par les </a:t>
            </a:r>
            <a:r>
              <a:rPr lang="fr-FR" sz="1800" b="1" cap="none" dirty="0">
                <a:solidFill>
                  <a:schemeClr val="tx2"/>
                </a:solidFill>
              </a:rPr>
              <a:t>freins individuels </a:t>
            </a:r>
            <a:r>
              <a:rPr lang="fr-FR" sz="1800" cap="none" dirty="0">
                <a:solidFill>
                  <a:schemeClr val="tx2"/>
                </a:solidFill>
              </a:rPr>
              <a:t>(les goûts et l’autocensure) : </a:t>
            </a:r>
            <a:r>
              <a:rPr lang="fr-FR" sz="1800" b="1" cap="none" dirty="0">
                <a:solidFill>
                  <a:schemeClr val="tx2"/>
                </a:solidFill>
              </a:rPr>
              <a:t>une grille de lecture majoritaire</a:t>
            </a:r>
          </a:p>
          <a:p>
            <a:pPr algn="just"/>
            <a:endParaRPr lang="fr-FR" sz="2000" dirty="0"/>
          </a:p>
        </p:txBody>
      </p:sp>
      <p:sp>
        <p:nvSpPr>
          <p:cNvPr id="4" name="Espace réservé du contenu 3">
            <a:extLst>
              <a:ext uri="{FF2B5EF4-FFF2-40B4-BE49-F238E27FC236}">
                <a16:creationId xmlns:a16="http://schemas.microsoft.com/office/drawing/2014/main" id="{BDA9AB92-052C-4753-AE18-7D7D35F8933E}"/>
              </a:ext>
            </a:extLst>
          </p:cNvPr>
          <p:cNvSpPr>
            <a:spLocks noGrp="1"/>
          </p:cNvSpPr>
          <p:nvPr>
            <p:ph sz="half" idx="2"/>
          </p:nvPr>
        </p:nvSpPr>
        <p:spPr>
          <a:xfrm>
            <a:off x="6288505" y="2706776"/>
            <a:ext cx="5116095" cy="1801056"/>
          </a:xfrm>
        </p:spPr>
        <p:txBody>
          <a:bodyPr/>
          <a:lstStyle/>
          <a:p>
            <a:pPr algn="just"/>
            <a:r>
              <a:rPr lang="fr-FR" sz="1800" b="1" cap="none" dirty="0">
                <a:solidFill>
                  <a:schemeClr val="accent1"/>
                </a:solidFill>
              </a:rPr>
              <a:t>« </a:t>
            </a:r>
            <a:r>
              <a:rPr lang="fr-FR" sz="1800" b="1" i="1" cap="none" dirty="0">
                <a:solidFill>
                  <a:schemeClr val="accent1"/>
                </a:solidFill>
              </a:rPr>
              <a:t>Je pense que [dans] le domaine scientifique, il y a souvent des hommes qui travaillent […]. Du coup, elles [les femmes] n’osent pas trop s’aventurer dans ce monde […] et après, peut-être que ça ne les intéresse pas, non plus. </a:t>
            </a:r>
            <a:r>
              <a:rPr lang="fr-FR" sz="1800" b="1" cap="none" dirty="0">
                <a:solidFill>
                  <a:schemeClr val="accent1"/>
                </a:solidFill>
              </a:rPr>
              <a:t>» </a:t>
            </a:r>
          </a:p>
          <a:p>
            <a:pPr algn="just"/>
            <a:r>
              <a:rPr lang="fr-FR" sz="1800" cap="none" dirty="0">
                <a:solidFill>
                  <a:schemeClr val="accent1"/>
                </a:solidFill>
              </a:rPr>
              <a:t>(Nouara, fille, élève de première, 2020, lycée D)</a:t>
            </a:r>
          </a:p>
        </p:txBody>
      </p:sp>
      <p:sp>
        <p:nvSpPr>
          <p:cNvPr id="5" name="Espace réservé du numéro de diapositive 4">
            <a:extLst>
              <a:ext uri="{FF2B5EF4-FFF2-40B4-BE49-F238E27FC236}">
                <a16:creationId xmlns:a16="http://schemas.microsoft.com/office/drawing/2014/main" id="{5EC4404B-A4F8-4ABD-B530-A0CA7B53BBBA}"/>
              </a:ext>
            </a:extLst>
          </p:cNvPr>
          <p:cNvSpPr>
            <a:spLocks noGrp="1"/>
          </p:cNvSpPr>
          <p:nvPr>
            <p:ph type="sldNum" sz="quarter" idx="12"/>
          </p:nvPr>
        </p:nvSpPr>
        <p:spPr/>
        <p:txBody>
          <a:bodyPr/>
          <a:lstStyle/>
          <a:p>
            <a:fld id="{DE63C02F-DD0E-412A-9B46-4F8A9D0BD804}" type="slidenum">
              <a:rPr lang="fr-FR" smtClean="0"/>
              <a:pPr/>
              <a:t>9</a:t>
            </a:fld>
            <a:endParaRPr lang="fr-FR" dirty="0"/>
          </a:p>
        </p:txBody>
      </p:sp>
    </p:spTree>
    <p:extLst>
      <p:ext uri="{BB962C8B-B14F-4D97-AF65-F5344CB8AC3E}">
        <p14:creationId xmlns:p14="http://schemas.microsoft.com/office/powerpoint/2010/main" val="469139774"/>
      </p:ext>
    </p:extLst>
  </p:cSld>
  <p:clrMapOvr>
    <a:masterClrMapping/>
  </p:clrMapOvr>
</p:sld>
</file>

<file path=ppt/theme/theme1.xml><?xml version="1.0" encoding="utf-8"?>
<a:theme xmlns:a="http://schemas.openxmlformats.org/drawingml/2006/main" name="COUVERTURES ET CHAPITRES">
  <a:themeElements>
    <a:clrScheme name="AGENCE_PHARE">
      <a:dk1>
        <a:srgbClr val="000000"/>
      </a:dk1>
      <a:lt1>
        <a:srgbClr val="FFFFFF"/>
      </a:lt1>
      <a:dk2>
        <a:srgbClr val="01414B"/>
      </a:dk2>
      <a:lt2>
        <a:srgbClr val="FFFFFF"/>
      </a:lt2>
      <a:accent1>
        <a:srgbClr val="EC637A"/>
      </a:accent1>
      <a:accent2>
        <a:srgbClr val="DAEACE"/>
      </a:accent2>
      <a:accent3>
        <a:srgbClr val="FAD7E4"/>
      </a:accent3>
      <a:accent4>
        <a:srgbClr val="C6E6EE"/>
      </a:accent4>
      <a:accent5>
        <a:srgbClr val="59B785"/>
      </a:accent5>
      <a:accent6>
        <a:srgbClr val="77C8D3"/>
      </a:accent6>
      <a:hlink>
        <a:srgbClr val="01414B"/>
      </a:hlink>
      <a:folHlink>
        <a:srgbClr val="FF7495"/>
      </a:folHlink>
    </a:clrScheme>
    <a:fontScheme name="AGENCE_PHARE">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RESENTATION_COMMERCIALE_20190107" id="{1D4E6967-4778-4EF7-8215-20FD192DBC59}" vid="{DF6D157F-B7E9-4EBF-9250-62B5366FAF31}"/>
    </a:ext>
  </a:extLst>
</a:theme>
</file>

<file path=ppt/theme/theme2.xml><?xml version="1.0" encoding="utf-8"?>
<a:theme xmlns:a="http://schemas.openxmlformats.org/drawingml/2006/main" name="GRILLE DE CREA">
  <a:themeElements>
    <a:clrScheme name="AGENCE_PHARE">
      <a:dk1>
        <a:srgbClr val="000000"/>
      </a:dk1>
      <a:lt1>
        <a:srgbClr val="FFFFFF"/>
      </a:lt1>
      <a:dk2>
        <a:srgbClr val="01414B"/>
      </a:dk2>
      <a:lt2>
        <a:srgbClr val="FFFFFF"/>
      </a:lt2>
      <a:accent1>
        <a:srgbClr val="EC637A"/>
      </a:accent1>
      <a:accent2>
        <a:srgbClr val="DAEACE"/>
      </a:accent2>
      <a:accent3>
        <a:srgbClr val="FAD7E4"/>
      </a:accent3>
      <a:accent4>
        <a:srgbClr val="C6E6EE"/>
      </a:accent4>
      <a:accent5>
        <a:srgbClr val="59B785"/>
      </a:accent5>
      <a:accent6>
        <a:srgbClr val="77C8D3"/>
      </a:accent6>
      <a:hlink>
        <a:srgbClr val="01414B"/>
      </a:hlink>
      <a:folHlink>
        <a:srgbClr val="FF7495"/>
      </a:folHlink>
    </a:clrScheme>
    <a:fontScheme name="AGENCE_PHARE">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RESENTATION_COMMERCIALE_20190107" id="{1D4E6967-4778-4EF7-8215-20FD192DBC59}" vid="{ECADEEAB-4F37-46FD-9592-C1F6B04CA554}"/>
    </a:ext>
  </a:extLst>
</a:theme>
</file>

<file path=ppt/theme/theme3.xml><?xml version="1.0" encoding="utf-8"?>
<a:theme xmlns:a="http://schemas.openxmlformats.org/drawingml/2006/main" name="TITRE ET CONTENU VERT">
  <a:themeElements>
    <a:clrScheme name="AGENCE_PHARE">
      <a:dk1>
        <a:srgbClr val="000000"/>
      </a:dk1>
      <a:lt1>
        <a:srgbClr val="FFFFFF"/>
      </a:lt1>
      <a:dk2>
        <a:srgbClr val="01414B"/>
      </a:dk2>
      <a:lt2>
        <a:srgbClr val="FFFFFF"/>
      </a:lt2>
      <a:accent1>
        <a:srgbClr val="EC637A"/>
      </a:accent1>
      <a:accent2>
        <a:srgbClr val="DAEACE"/>
      </a:accent2>
      <a:accent3>
        <a:srgbClr val="FAD7E4"/>
      </a:accent3>
      <a:accent4>
        <a:srgbClr val="C6E6EE"/>
      </a:accent4>
      <a:accent5>
        <a:srgbClr val="59B785"/>
      </a:accent5>
      <a:accent6>
        <a:srgbClr val="77C8D3"/>
      </a:accent6>
      <a:hlink>
        <a:srgbClr val="01414B"/>
      </a:hlink>
      <a:folHlink>
        <a:srgbClr val="FF7495"/>
      </a:folHlink>
    </a:clrScheme>
    <a:fontScheme name="AGENCE_PHARE">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RESENTATION_COMMERCIALE_20190107" id="{1D4E6967-4778-4EF7-8215-20FD192DBC59}" vid="{B0D1788F-895E-4F1E-8E13-999EE7074169}"/>
    </a:ext>
  </a:extLst>
</a:theme>
</file>

<file path=ppt/theme/theme4.xml><?xml version="1.0" encoding="utf-8"?>
<a:theme xmlns:a="http://schemas.openxmlformats.org/drawingml/2006/main" name="TITRE ET CONTENU BLEU">
  <a:themeElements>
    <a:clrScheme name="AGENCE_PHARE">
      <a:dk1>
        <a:srgbClr val="000000"/>
      </a:dk1>
      <a:lt1>
        <a:srgbClr val="FFFFFF"/>
      </a:lt1>
      <a:dk2>
        <a:srgbClr val="01414B"/>
      </a:dk2>
      <a:lt2>
        <a:srgbClr val="FFFFFF"/>
      </a:lt2>
      <a:accent1>
        <a:srgbClr val="EC637A"/>
      </a:accent1>
      <a:accent2>
        <a:srgbClr val="DAEACE"/>
      </a:accent2>
      <a:accent3>
        <a:srgbClr val="FAD7E4"/>
      </a:accent3>
      <a:accent4>
        <a:srgbClr val="C6E6EE"/>
      </a:accent4>
      <a:accent5>
        <a:srgbClr val="59B785"/>
      </a:accent5>
      <a:accent6>
        <a:srgbClr val="77C8D3"/>
      </a:accent6>
      <a:hlink>
        <a:srgbClr val="01414B"/>
      </a:hlink>
      <a:folHlink>
        <a:srgbClr val="FF7495"/>
      </a:folHlink>
    </a:clrScheme>
    <a:fontScheme name="AGENCE_PHARE">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RESENTATION_COMMERCIALE_20190107" id="{1D4E6967-4778-4EF7-8215-20FD192DBC59}" vid="{9AC584DB-02F9-4097-9BA8-3C4A4EFB992E}"/>
    </a:ext>
  </a:extLst>
</a:theme>
</file>

<file path=ppt/theme/theme5.xml><?xml version="1.0" encoding="utf-8"?>
<a:theme xmlns:a="http://schemas.openxmlformats.org/drawingml/2006/main" name="SUPPORT DE PRESENTATION">
  <a:themeElements>
    <a:clrScheme name="AGENCE_PHARE">
      <a:dk1>
        <a:srgbClr val="000000"/>
      </a:dk1>
      <a:lt1>
        <a:srgbClr val="FFFFFF"/>
      </a:lt1>
      <a:dk2>
        <a:srgbClr val="01414B"/>
      </a:dk2>
      <a:lt2>
        <a:srgbClr val="FFFFFF"/>
      </a:lt2>
      <a:accent1>
        <a:srgbClr val="EC637A"/>
      </a:accent1>
      <a:accent2>
        <a:srgbClr val="DAEACE"/>
      </a:accent2>
      <a:accent3>
        <a:srgbClr val="FAD7E4"/>
      </a:accent3>
      <a:accent4>
        <a:srgbClr val="C6E6EE"/>
      </a:accent4>
      <a:accent5>
        <a:srgbClr val="59B785"/>
      </a:accent5>
      <a:accent6>
        <a:srgbClr val="77C8D3"/>
      </a:accent6>
      <a:hlink>
        <a:srgbClr val="01414B"/>
      </a:hlink>
      <a:folHlink>
        <a:srgbClr val="FF7495"/>
      </a:folHlink>
    </a:clrScheme>
    <a:fontScheme name="AGENCE_PHARE">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RESENTATION_COMMERCIALE_20190107" id="{1D4E6967-4778-4EF7-8215-20FD192DBC59}" vid="{1D5DA2C2-C613-4087-9B54-74DE84FF225B}"/>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 MODELE_PRESENTATION_PROJECTION</Template>
  <TotalTime>4807</TotalTime>
  <Words>3169</Words>
  <Application>Microsoft Office PowerPoint</Application>
  <PresentationFormat>Grand écran</PresentationFormat>
  <Paragraphs>294</Paragraphs>
  <Slides>32</Slides>
  <Notes>2</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32</vt:i4>
      </vt:variant>
    </vt:vector>
  </HeadingPairs>
  <TitlesOfParts>
    <vt:vector size="43" baseType="lpstr">
      <vt:lpstr>Arial</vt:lpstr>
      <vt:lpstr>Calibri</vt:lpstr>
      <vt:lpstr>Cambria</vt:lpstr>
      <vt:lpstr>Courier New</vt:lpstr>
      <vt:lpstr>Verdana</vt:lpstr>
      <vt:lpstr>Wingdings</vt:lpstr>
      <vt:lpstr>COUVERTURES ET CHAPITRES</vt:lpstr>
      <vt:lpstr>GRILLE DE CREA</vt:lpstr>
      <vt:lpstr>TITRE ET CONTENU VERT</vt:lpstr>
      <vt:lpstr>TITRE ET CONTENU BLEU</vt:lpstr>
      <vt:lpstr>SUPPORT DE PRESENTATION</vt:lpstr>
      <vt:lpstr>Pourquoi les lycéennes arrêtent-elles les sciences ? </vt:lpstr>
      <vt:lpstr>Sommaire</vt:lpstr>
      <vt:lpstr>Présentation PowerPoint</vt:lpstr>
      <vt:lpstr>Contexte de l’étude</vt:lpstr>
      <vt:lpstr>Tant pis… on arrive trop tard ? </vt:lpstr>
      <vt:lpstr>Méthodologie</vt:lpstr>
      <vt:lpstr>Présentation PowerPoint</vt:lpstr>
      <vt:lpstr>La permanence d’une vision hiérarchisée des sexes et des professions</vt:lpstr>
      <vt:lpstr>Peu de femmes physiciennes ou PDG : la faute à l’autocensure ?</vt:lpstr>
      <vt:lpstr>Quand des garçons vont vers des métiers « de femmes » : le risque du déclassement</vt:lpstr>
      <vt:lpstr>« Quand on veut, on peut »…mais en fait on ne veut pas</vt:lpstr>
      <vt:lpstr>Des choix d’orientation pour la plupart prévisibles </vt:lpstr>
      <vt:lpstr>Des lycéennes au projet d’orientation « atypiques » : des exceptions qui ne le restent pas</vt:lpstr>
      <vt:lpstr>Présentation PowerPoint</vt:lpstr>
      <vt:lpstr>Au niveau des pouvoirs publics : l’égalité F/H de façade mais un conservatisme fort</vt:lpstr>
      <vt:lpstr>Des résistances à des transformations structurelles </vt:lpstr>
      <vt:lpstr>Au niveau des équipes éducatives : diversité des positions mais absence de lutte contre les inégalités genrées </vt:lpstr>
      <vt:lpstr>Les sensibilisé-es : minorité consciente mais démunie</vt:lpstr>
      <vt:lpstr>Les « indifférent-es » : perception diffuse du lycée comme réceptacle des inégalités</vt:lpstr>
      <vt:lpstr>Les « conservateur-rices » : la non reconnaissance des discriminations sexistes</vt:lpstr>
      <vt:lpstr>Présentation PowerPoint</vt:lpstr>
      <vt:lpstr>Au niveau du lycée : lieu de production et de renforcement des inégalités genrées</vt:lpstr>
      <vt:lpstr>Absence de lecture genrée des interactions en classe</vt:lpstr>
      <vt:lpstr>L’invisibilisation des comportements sexistes</vt:lpstr>
      <vt:lpstr>Des stéréotypes de genre ancrés dans le lycée</vt:lpstr>
      <vt:lpstr>Présentation PowerPoint</vt:lpstr>
      <vt:lpstr>Le cas de l’expérience de l’informatique au lycée : la construction d’un sentiment d’incompétence pour les filles</vt:lpstr>
      <vt:lpstr>Les filles exclues des interactions et des dynamiques d’entraide</vt:lpstr>
      <vt:lpstr>Des « facilités » plus aisément attribuées aux garçons</vt:lpstr>
      <vt:lpstr>Les hésitations des filles interprétées comme une inadaptation à la matière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Parité et égalité des chances :  Pourquoi si peu de jeunes femmes choisissent-elles les sciences au lycée puis dans le supérieur ? Quelles en sont les conséquences ?</dc:title>
  <dc:creator>Manon Réguer-Petit</dc:creator>
  <cp:lastModifiedBy>Manon Réguer-Petit</cp:lastModifiedBy>
  <cp:revision>9</cp:revision>
  <dcterms:created xsi:type="dcterms:W3CDTF">2023-06-26T08:27:03Z</dcterms:created>
  <dcterms:modified xsi:type="dcterms:W3CDTF">2023-07-03T07:52:03Z</dcterms:modified>
</cp:coreProperties>
</file>