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7" r:id="rId2"/>
    <p:sldId id="259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5" r:id="rId11"/>
    <p:sldId id="260" r:id="rId12"/>
    <p:sldId id="267" r:id="rId13"/>
    <p:sldId id="278" r:id="rId14"/>
    <p:sldId id="268" r:id="rId15"/>
    <p:sldId id="265" r:id="rId16"/>
    <p:sldId id="263" r:id="rId17"/>
    <p:sldId id="272" r:id="rId18"/>
    <p:sldId id="274" r:id="rId19"/>
    <p:sldId id="266" r:id="rId20"/>
    <p:sldId id="269" r:id="rId21"/>
    <p:sldId id="270" r:id="rId22"/>
    <p:sldId id="258" r:id="rId23"/>
    <p:sldId id="256" r:id="rId24"/>
    <p:sldId id="271" r:id="rId25"/>
    <p:sldId id="279" r:id="rId26"/>
    <p:sldId id="280" r:id="rId27"/>
    <p:sldId id="293" r:id="rId28"/>
    <p:sldId id="292" r:id="rId29"/>
    <p:sldId id="284" r:id="rId30"/>
    <p:sldId id="282" r:id="rId31"/>
    <p:sldId id="283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0099FF"/>
    <a:srgbClr val="CCECFF"/>
    <a:srgbClr val="CCFFFF"/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1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6E786-E0FD-4777-8068-63EC5ED8F032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F9D21-733C-4D53-BE67-1B18EB5F15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69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9D21-733C-4D53-BE67-1B18EB5F156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227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F9D21-733C-4D53-BE67-1B18EB5F156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7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17A6-3300-4DD0-B62E-99EF21FFBF77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09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A72AB-AF49-4DB7-B363-0150892EA70E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84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A2FF-E926-484B-9B53-AF29EF5D0AC3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54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05FB-4C9C-40A6-BB5A-A494731A2C3A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700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59A-9F4C-4FC2-B7FB-A4E7EDB10CCB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2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ADDE1-D5FB-469F-A9EB-7B351A90D71A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89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30E9-7D9E-4FE7-8500-1F19C87D98C9}" type="datetime1">
              <a:rPr lang="fr-FR" smtClean="0"/>
              <a:t>04/07/2023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42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A979-0B0D-495D-BD23-869E95F8B676}" type="datetime1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34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B100-9D7B-4659-9677-345D35A197B6}" type="datetime1">
              <a:rPr lang="fr-FR" smtClean="0"/>
              <a:t>04/07/2023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65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BD0B-A65E-4E94-86B3-1A50E0D8F5CF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09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E104-CB0A-4FAC-843D-EBDBEE0F3F16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6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6D4CC-DF23-4EFE-9C08-F8C32DF90C26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03308-23FC-404C-A4EB-E6F6A44E9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29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4-5RJd2oIUwrvTe3DuxuikS14xa0iJpy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hwr.org/project/passstat/wikis/hom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9.emf"/><Relationship Id="rId17" Type="http://schemas.openxmlformats.org/officeDocument/2006/relationships/image" Target="../media/image42.jpeg"/><Relationship Id="rId2" Type="http://schemas.openxmlformats.org/officeDocument/2006/relationships/image" Target="../media/image33.png"/><Relationship Id="rId16" Type="http://schemas.openxmlformats.org/officeDocument/2006/relationships/image" Target="../media/image4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8.jpeg"/><Relationship Id="rId4" Type="http://schemas.openxmlformats.org/officeDocument/2006/relationships/image" Target="../media/image34.emf"/><Relationship Id="rId9" Type="http://schemas.openxmlformats.org/officeDocument/2006/relationships/image" Target="../media/image37.png"/><Relationship Id="rId14" Type="http://schemas.openxmlformats.org/officeDocument/2006/relationships/image" Target="../media/image4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png"/><Relationship Id="rId7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_CNRS+S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99"/>
          <a:stretch/>
        </p:blipFill>
        <p:spPr bwMode="auto">
          <a:xfrm>
            <a:off x="4978442" y="101129"/>
            <a:ext cx="1376125" cy="129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91" y="192728"/>
            <a:ext cx="1960617" cy="9595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680" y="120810"/>
            <a:ext cx="1990472" cy="8001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77" y="192728"/>
            <a:ext cx="3720400" cy="8640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4153" y="1742103"/>
            <a:ext cx="10732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 err="1">
                <a:solidFill>
                  <a:srgbClr val="0000FF"/>
                </a:solidFill>
              </a:rPr>
              <a:t>Low</a:t>
            </a:r>
            <a:r>
              <a:rPr lang="fr-FR" sz="3600" dirty="0">
                <a:solidFill>
                  <a:srgbClr val="0000FF"/>
                </a:solidFill>
              </a:rPr>
              <a:t> </a:t>
            </a:r>
            <a:r>
              <a:rPr lang="fr-FR" sz="3600" dirty="0" err="1">
                <a:solidFill>
                  <a:srgbClr val="0000FF"/>
                </a:solidFill>
              </a:rPr>
              <a:t>cost</a:t>
            </a:r>
            <a:r>
              <a:rPr lang="fr-FR" sz="3600" dirty="0">
                <a:solidFill>
                  <a:srgbClr val="0000FF"/>
                </a:solidFill>
              </a:rPr>
              <a:t> high performances </a:t>
            </a:r>
            <a:r>
              <a:rPr lang="fr-FR" sz="3600" dirty="0" err="1">
                <a:solidFill>
                  <a:srgbClr val="0000FF"/>
                </a:solidFill>
              </a:rPr>
              <a:t>electrochemical</a:t>
            </a:r>
            <a:r>
              <a:rPr lang="fr-FR" sz="3600" dirty="0">
                <a:solidFill>
                  <a:srgbClr val="0000FF"/>
                </a:solidFill>
              </a:rPr>
              <a:t> </a:t>
            </a:r>
            <a:r>
              <a:rPr lang="fr-FR" sz="3600" dirty="0" err="1">
                <a:solidFill>
                  <a:srgbClr val="0000FF"/>
                </a:solidFill>
              </a:rPr>
              <a:t>analysis</a:t>
            </a:r>
            <a:endParaRPr lang="fr-FR" sz="3200" dirty="0">
              <a:solidFill>
                <a:srgbClr val="0000FF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1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575406" y="6238089"/>
            <a:ext cx="4769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emmanuel.maisonhaute@sorbonne-universite.fr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11177" y="3774316"/>
            <a:ext cx="89049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Project ELABORE (MITI CNRS 2021-2022)</a:t>
            </a:r>
          </a:p>
          <a:p>
            <a:r>
              <a:rPr lang="fr-FR" dirty="0" err="1"/>
              <a:t>Partners</a:t>
            </a:r>
            <a:r>
              <a:rPr lang="fr-FR" dirty="0"/>
              <a:t> 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Université de Poitiers : </a:t>
            </a:r>
            <a:r>
              <a:rPr lang="fr-FR" dirty="0" err="1"/>
              <a:t>Teko</a:t>
            </a:r>
            <a:r>
              <a:rPr lang="fr-FR" dirty="0"/>
              <a:t> </a:t>
            </a:r>
            <a:r>
              <a:rPr lang="fr-FR" dirty="0" err="1"/>
              <a:t>Napporn</a:t>
            </a:r>
            <a:r>
              <a:rPr lang="fr-FR" dirty="0"/>
              <a:t>, </a:t>
            </a:r>
            <a:r>
              <a:rPr lang="fr-FR" dirty="0" err="1"/>
              <a:t>Dodzi</a:t>
            </a:r>
            <a:r>
              <a:rPr lang="fr-FR" dirty="0"/>
              <a:t> </a:t>
            </a:r>
            <a:r>
              <a:rPr lang="fr-FR" dirty="0" err="1"/>
              <a:t>Zigah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IRD : Agnès </a:t>
            </a:r>
            <a:r>
              <a:rPr lang="fr-FR" dirty="0" err="1"/>
              <a:t>Aubouy</a:t>
            </a:r>
            <a:r>
              <a:rPr lang="fr-FR" dirty="0"/>
              <a:t>, Alexis </a:t>
            </a:r>
            <a:r>
              <a:rPr lang="fr-FR" dirty="0" err="1"/>
              <a:t>Chaigneau</a:t>
            </a:r>
            <a:r>
              <a:rPr lang="fr-FR" dirty="0"/>
              <a:t>, Valérie </a:t>
            </a:r>
            <a:r>
              <a:rPr lang="fr-FR" dirty="0" err="1"/>
              <a:t>Grefeuille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LSTE : Martin </a:t>
            </a:r>
            <a:r>
              <a:rPr lang="fr-FR" dirty="0" err="1"/>
              <a:t>Aina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Université Abomey-</a:t>
            </a:r>
            <a:r>
              <a:rPr lang="fr-FR" dirty="0" err="1"/>
              <a:t>Calavi</a:t>
            </a:r>
            <a:r>
              <a:rPr lang="fr-FR" dirty="0"/>
              <a:t> : </a:t>
            </a:r>
            <a:r>
              <a:rPr lang="fr-FR" dirty="0" err="1"/>
              <a:t>Latifou</a:t>
            </a:r>
            <a:r>
              <a:rPr lang="fr-FR" dirty="0"/>
              <a:t> </a:t>
            </a:r>
            <a:r>
              <a:rPr lang="fr-FR" dirty="0" err="1"/>
              <a:t>Lagnika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Associations : Physique sans frontières (François </a:t>
            </a:r>
            <a:r>
              <a:rPr lang="fr-FR" dirty="0" err="1"/>
              <a:t>Piuzzi</a:t>
            </a:r>
            <a:r>
              <a:rPr lang="fr-FR" dirty="0"/>
              <a:t>), Chimistes sans Frontières (Manuel Cervera-</a:t>
            </a:r>
            <a:r>
              <a:rPr lang="fr-FR" dirty="0" err="1"/>
              <a:t>Marzal</a:t>
            </a:r>
            <a:r>
              <a:rPr lang="fr-FR" dirty="0"/>
              <a:t>), </a:t>
            </a:r>
            <a:r>
              <a:rPr lang="fr-FR" dirty="0" err="1"/>
              <a:t>Puya</a:t>
            </a:r>
            <a:r>
              <a:rPr lang="fr-FR" dirty="0"/>
              <a:t> Raimondi (Raymond </a:t>
            </a:r>
            <a:r>
              <a:rPr lang="fr-FR" dirty="0" err="1"/>
              <a:t>Campagnolo</a:t>
            </a:r>
            <a:r>
              <a:rPr lang="fr-FR" dirty="0"/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934" y="3999819"/>
            <a:ext cx="1173982" cy="110913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78" y="5628863"/>
            <a:ext cx="2160844" cy="7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F236-C974-464D-A40F-506882DFD344}" type="slidenum">
              <a:rPr lang="fr-FR" smtClean="0"/>
              <a:t>10</a:t>
            </a:fld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3901283" y="2587703"/>
            <a:ext cx="0" cy="7540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3800869" y="2894305"/>
            <a:ext cx="2993" cy="1549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3286053" y="2965822"/>
            <a:ext cx="530852" cy="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3901283" y="2965823"/>
            <a:ext cx="21610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463356" y="2594791"/>
            <a:ext cx="0" cy="7540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4372088" y="2888325"/>
            <a:ext cx="2993" cy="1549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 flipV="1">
            <a:off x="4099709" y="2965822"/>
            <a:ext cx="279269" cy="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4463357" y="2965823"/>
            <a:ext cx="765815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3522994" y="3829892"/>
            <a:ext cx="86173" cy="935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 flipV="1">
            <a:off x="3609165" y="3829594"/>
            <a:ext cx="78994" cy="1585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>
            <a:off x="3691748" y="3829595"/>
            <a:ext cx="82584" cy="1613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774331" y="3829594"/>
            <a:ext cx="79592" cy="155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3853923" y="3812577"/>
            <a:ext cx="82584" cy="1613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3936507" y="3812576"/>
            <a:ext cx="79592" cy="155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4013107" y="3795840"/>
            <a:ext cx="82584" cy="1613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4095691" y="3795839"/>
            <a:ext cx="79592" cy="155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4178873" y="3789969"/>
            <a:ext cx="82584" cy="1613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4261457" y="3789968"/>
            <a:ext cx="79592" cy="155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4341049" y="3789969"/>
            <a:ext cx="82584" cy="1613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4423633" y="3789968"/>
            <a:ext cx="79592" cy="155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4503224" y="3789969"/>
            <a:ext cx="82584" cy="1613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585808" y="3789968"/>
            <a:ext cx="79592" cy="155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>
            <a:off x="4665400" y="3784098"/>
            <a:ext cx="82584" cy="1613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4747984" y="3784097"/>
            <a:ext cx="79592" cy="155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H="1">
            <a:off x="4824583" y="3767957"/>
            <a:ext cx="82584" cy="1613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4907167" y="3767956"/>
            <a:ext cx="79592" cy="155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V="1">
            <a:off x="4990077" y="3824519"/>
            <a:ext cx="44883" cy="981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5032962" y="3829594"/>
            <a:ext cx="196209" cy="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3286053" y="2965823"/>
            <a:ext cx="0" cy="9635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229170" y="2965822"/>
            <a:ext cx="0" cy="8637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3277635" y="3919005"/>
            <a:ext cx="248649" cy="36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4013107" y="4022522"/>
            <a:ext cx="0" cy="1068458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4016099" y="4714616"/>
            <a:ext cx="964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/>
          <p:cNvSpPr/>
          <p:nvPr/>
        </p:nvSpPr>
        <p:spPr>
          <a:xfrm>
            <a:off x="4112576" y="4512219"/>
            <a:ext cx="461274" cy="40921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39" name="Connecteur droit 38"/>
          <p:cNvCxnSpPr/>
          <p:nvPr/>
        </p:nvCxnSpPr>
        <p:spPr>
          <a:xfrm>
            <a:off x="4573850" y="4722779"/>
            <a:ext cx="132842" cy="28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4212045" y="4589314"/>
            <a:ext cx="2824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V</a:t>
            </a:r>
          </a:p>
        </p:txBody>
      </p:sp>
      <p:cxnSp>
        <p:nvCxnSpPr>
          <p:cNvPr id="41" name="Connecteur droit 40"/>
          <p:cNvCxnSpPr/>
          <p:nvPr/>
        </p:nvCxnSpPr>
        <p:spPr>
          <a:xfrm>
            <a:off x="4013107" y="5089445"/>
            <a:ext cx="527210" cy="59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4910761" y="5098682"/>
            <a:ext cx="784863" cy="11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4540317" y="5089445"/>
            <a:ext cx="0" cy="430869"/>
          </a:xfrm>
          <a:prstGeom prst="line">
            <a:avLst/>
          </a:prstGeom>
          <a:ln w="127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4904175" y="5095390"/>
            <a:ext cx="0" cy="430869"/>
          </a:xfrm>
          <a:prstGeom prst="line">
            <a:avLst/>
          </a:prstGeom>
          <a:ln w="127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H="1">
            <a:off x="4379349" y="5177078"/>
            <a:ext cx="2992" cy="488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H="1">
            <a:off x="5116318" y="5177078"/>
            <a:ext cx="2992" cy="488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V="1">
            <a:off x="4373366" y="5665993"/>
            <a:ext cx="743255" cy="29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4379351" y="5319477"/>
            <a:ext cx="743255" cy="119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4706692" y="4727815"/>
            <a:ext cx="0" cy="792499"/>
          </a:xfrm>
          <a:prstGeom prst="line">
            <a:avLst/>
          </a:prstGeom>
          <a:ln w="127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135487" y="2444762"/>
            <a:ext cx="0" cy="5210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4135487" y="2444764"/>
            <a:ext cx="1560137" cy="43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>
            <a:stCxn id="53" idx="0"/>
            <a:endCxn id="53" idx="0"/>
          </p:cNvCxnSpPr>
          <p:nvPr/>
        </p:nvCxnSpPr>
        <p:spPr>
          <a:xfrm>
            <a:off x="5695623" y="3285936"/>
            <a:ext cx="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5464986" y="3285936"/>
            <a:ext cx="461274" cy="40921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4" name="ZoneTexte 53"/>
          <p:cNvSpPr txBox="1"/>
          <p:nvPr/>
        </p:nvSpPr>
        <p:spPr>
          <a:xfrm>
            <a:off x="5577081" y="3342832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A</a:t>
            </a:r>
          </a:p>
        </p:txBody>
      </p:sp>
      <p:cxnSp>
        <p:nvCxnSpPr>
          <p:cNvPr id="55" name="Connecteur droit 54"/>
          <p:cNvCxnSpPr>
            <a:endCxn id="53" idx="0"/>
          </p:cNvCxnSpPr>
          <p:nvPr/>
        </p:nvCxnSpPr>
        <p:spPr>
          <a:xfrm>
            <a:off x="5695623" y="2443132"/>
            <a:ext cx="0" cy="8428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4523108" y="4456028"/>
            <a:ext cx="4141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Ref</a:t>
            </a:r>
            <a:endParaRPr lang="fr-FR" sz="1350" dirty="0"/>
          </a:p>
        </p:txBody>
      </p:sp>
      <p:sp>
        <p:nvSpPr>
          <p:cNvPr id="57" name="ZoneTexte 56"/>
          <p:cNvSpPr txBox="1"/>
          <p:nvPr/>
        </p:nvSpPr>
        <p:spPr>
          <a:xfrm>
            <a:off x="4804487" y="4842832"/>
            <a:ext cx="362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CE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3682027" y="4921912"/>
            <a:ext cx="338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W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4427586" y="2653064"/>
            <a:ext cx="4956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+5 V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3976084" y="2186862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0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3519085" y="2653064"/>
            <a:ext cx="4619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-5 V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2924683" y="2260979"/>
            <a:ext cx="10322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Générator</a:t>
            </a:r>
            <a:r>
              <a:rPr lang="fr-FR" sz="1350" dirty="0"/>
              <a:t> 1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4133809" y="2395598"/>
            <a:ext cx="10322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Générator</a:t>
            </a:r>
            <a:r>
              <a:rPr lang="fr-FR" sz="1350" dirty="0"/>
              <a:t> 2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3786650" y="3531091"/>
            <a:ext cx="12104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Potentiometer</a:t>
            </a:r>
            <a:endParaRPr lang="fr-FR" sz="1350" dirty="0"/>
          </a:p>
        </p:txBody>
      </p:sp>
      <p:sp>
        <p:nvSpPr>
          <p:cNvPr id="65" name="ZoneTexte 64"/>
          <p:cNvSpPr txBox="1"/>
          <p:nvPr/>
        </p:nvSpPr>
        <p:spPr>
          <a:xfrm>
            <a:off x="4427586" y="5680977"/>
            <a:ext cx="768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Solution</a:t>
            </a:r>
          </a:p>
        </p:txBody>
      </p:sp>
      <p:sp>
        <p:nvSpPr>
          <p:cNvPr id="67" name="Flèche droite 66"/>
          <p:cNvSpPr/>
          <p:nvPr/>
        </p:nvSpPr>
        <p:spPr>
          <a:xfrm>
            <a:off x="6184166" y="3676000"/>
            <a:ext cx="591734" cy="269486"/>
          </a:xfrm>
          <a:prstGeom prst="rightArrow">
            <a:avLst/>
          </a:prstGeom>
          <a:solidFill>
            <a:srgbClr val="66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8" name="ZoneTexte 67"/>
          <p:cNvSpPr txBox="1"/>
          <p:nvPr/>
        </p:nvSpPr>
        <p:spPr>
          <a:xfrm>
            <a:off x="6990655" y="2187294"/>
            <a:ext cx="338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If </a:t>
            </a:r>
            <a:r>
              <a:rPr lang="fr-FR" dirty="0" err="1"/>
              <a:t>I</a:t>
            </a:r>
            <a:r>
              <a:rPr lang="fr-FR" baseline="-25000" dirty="0" err="1"/>
              <a:t>ref</a:t>
            </a:r>
            <a:r>
              <a:rPr lang="fr-FR" dirty="0"/>
              <a:t> = 0, </a:t>
            </a:r>
            <a:r>
              <a:rPr lang="fr-FR" dirty="0" err="1"/>
              <a:t>E</a:t>
            </a:r>
            <a:r>
              <a:rPr lang="fr-FR" baseline="-25000" dirty="0" err="1"/>
              <a:t>ref</a:t>
            </a:r>
            <a:r>
              <a:rPr lang="fr-FR" dirty="0"/>
              <a:t> = </a:t>
            </a:r>
            <a:r>
              <a:rPr lang="fr-FR" dirty="0" err="1"/>
              <a:t>C</a:t>
            </a:r>
            <a:r>
              <a:rPr lang="fr-FR" baseline="30000" dirty="0" err="1"/>
              <a:t>te</a:t>
            </a:r>
            <a:r>
              <a:rPr lang="fr-FR" dirty="0"/>
              <a:t>   (</a:t>
            </a:r>
            <a:r>
              <a:rPr lang="fr-FR" dirty="0" err="1"/>
              <a:t>Nersnt</a:t>
            </a:r>
            <a:r>
              <a:rPr lang="fr-FR" dirty="0"/>
              <a:t>…)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589334" y="955744"/>
            <a:ext cx="506112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6600"/>
                </a:solidFill>
              </a:rPr>
              <a:t>Concept: </a:t>
            </a:r>
            <a:r>
              <a:rPr lang="fr-FR" dirty="0" err="1">
                <a:solidFill>
                  <a:srgbClr val="FF6600"/>
                </a:solidFill>
              </a:rPr>
              <a:t>add</a:t>
            </a:r>
            <a:r>
              <a:rPr lang="fr-FR" dirty="0">
                <a:solidFill>
                  <a:srgbClr val="FF6600"/>
                </a:solidFill>
              </a:rPr>
              <a:t> a </a:t>
            </a:r>
            <a:r>
              <a:rPr lang="fr-FR" dirty="0" err="1">
                <a:solidFill>
                  <a:srgbClr val="FF6600"/>
                </a:solidFill>
              </a:rPr>
              <a:t>reference</a:t>
            </a:r>
            <a:r>
              <a:rPr lang="fr-FR" dirty="0">
                <a:solidFill>
                  <a:srgbClr val="FF6600"/>
                </a:solidFill>
              </a:rPr>
              <a:t> </a:t>
            </a:r>
            <a:r>
              <a:rPr lang="fr-FR" dirty="0" err="1">
                <a:solidFill>
                  <a:srgbClr val="FF6600"/>
                </a:solidFill>
              </a:rPr>
              <a:t>electrode</a:t>
            </a:r>
            <a:r>
              <a:rPr lang="fr-FR" dirty="0">
                <a:solidFill>
                  <a:srgbClr val="FF6600"/>
                </a:solidFill>
              </a:rPr>
              <a:t> for </a:t>
            </a:r>
            <a:r>
              <a:rPr lang="fr-FR" dirty="0" err="1">
                <a:solidFill>
                  <a:srgbClr val="FF6600"/>
                </a:solidFill>
              </a:rPr>
              <a:t>which</a:t>
            </a:r>
            <a:r>
              <a:rPr lang="fr-FR" dirty="0">
                <a:solidFill>
                  <a:srgbClr val="FF6600"/>
                </a:solidFill>
              </a:rPr>
              <a:t> </a:t>
            </a:r>
            <a:r>
              <a:rPr lang="fr-FR" dirty="0" err="1">
                <a:solidFill>
                  <a:srgbClr val="FF6600"/>
                </a:solidFill>
              </a:rPr>
              <a:t>I</a:t>
            </a:r>
            <a:r>
              <a:rPr lang="fr-FR" baseline="-25000" dirty="0" err="1">
                <a:solidFill>
                  <a:srgbClr val="FF6600"/>
                </a:solidFill>
              </a:rPr>
              <a:t>ref</a:t>
            </a:r>
            <a:r>
              <a:rPr lang="fr-FR" dirty="0">
                <a:solidFill>
                  <a:srgbClr val="FF6600"/>
                </a:solidFill>
              </a:rPr>
              <a:t> = 0.</a:t>
            </a:r>
          </a:p>
        </p:txBody>
      </p:sp>
      <p:cxnSp>
        <p:nvCxnSpPr>
          <p:cNvPr id="73" name="Connecteur droit 72"/>
          <p:cNvCxnSpPr/>
          <p:nvPr/>
        </p:nvCxnSpPr>
        <p:spPr>
          <a:xfrm>
            <a:off x="5695623" y="3695146"/>
            <a:ext cx="0" cy="14152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4231679" y="4260056"/>
            <a:ext cx="13223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4771104" y="4020877"/>
            <a:ext cx="295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U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4904175" y="54566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I</a:t>
            </a:r>
          </a:p>
        </p:txBody>
      </p:sp>
      <p:cxnSp>
        <p:nvCxnSpPr>
          <p:cNvPr id="79" name="Connecteur droit 78"/>
          <p:cNvCxnSpPr/>
          <p:nvPr/>
        </p:nvCxnSpPr>
        <p:spPr>
          <a:xfrm>
            <a:off x="4553144" y="5632478"/>
            <a:ext cx="266046" cy="0"/>
          </a:xfrm>
          <a:prstGeom prst="line">
            <a:avLst/>
          </a:prstGeom>
          <a:ln w="19050">
            <a:solidFill>
              <a:schemeClr val="tx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6990656" y="3223364"/>
            <a:ext cx="3948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Control of E = V</a:t>
            </a:r>
            <a:r>
              <a:rPr lang="fr-FR" baseline="-25000" dirty="0"/>
              <a:t>W</a:t>
            </a:r>
            <a:r>
              <a:rPr lang="fr-FR" dirty="0"/>
              <a:t> – </a:t>
            </a:r>
            <a:r>
              <a:rPr lang="fr-FR" dirty="0" err="1"/>
              <a:t>V</a:t>
            </a:r>
            <a:r>
              <a:rPr lang="fr-FR" baseline="-25000" dirty="0" err="1"/>
              <a:t>ref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voltmeter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Simply</a:t>
            </a:r>
            <a:r>
              <a:rPr lang="fr-FR" dirty="0"/>
              <a:t> </a:t>
            </a:r>
            <a:r>
              <a:rPr lang="fr-FR" dirty="0" err="1"/>
              <a:t>adjust</a:t>
            </a:r>
            <a:r>
              <a:rPr lang="fr-FR" dirty="0"/>
              <a:t> U to </a:t>
            </a:r>
            <a:r>
              <a:rPr lang="fr-FR" dirty="0" err="1"/>
              <a:t>get</a:t>
            </a:r>
            <a:r>
              <a:rPr lang="fr-FR" dirty="0"/>
              <a:t> the E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want</a:t>
            </a:r>
            <a:endParaRPr lang="fr-FR" dirty="0"/>
          </a:p>
          <a:p>
            <a:endParaRPr lang="fr-FR" dirty="0"/>
          </a:p>
        </p:txBody>
      </p:sp>
      <p:sp>
        <p:nvSpPr>
          <p:cNvPr id="81" name="ZoneTexte 80"/>
          <p:cNvSpPr txBox="1"/>
          <p:nvPr/>
        </p:nvSpPr>
        <p:spPr>
          <a:xfrm>
            <a:off x="6987669" y="4260056"/>
            <a:ext cx="355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Then</a:t>
            </a:r>
            <a:r>
              <a:rPr lang="fr-FR" dirty="0"/>
              <a:t> V</a:t>
            </a:r>
            <a:r>
              <a:rPr lang="fr-FR" baseline="-25000" dirty="0"/>
              <a:t>CE</a:t>
            </a:r>
            <a:r>
              <a:rPr lang="fr-FR" dirty="0"/>
              <a:t> – </a:t>
            </a:r>
            <a:r>
              <a:rPr lang="fr-FR" dirty="0" err="1"/>
              <a:t>V</a:t>
            </a:r>
            <a:r>
              <a:rPr lang="fr-FR" baseline="-25000" dirty="0" err="1"/>
              <a:t>ref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 more important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7031448" y="4658166"/>
            <a:ext cx="251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6FF66"/>
                </a:solidFill>
              </a:rPr>
              <a:t>Possible to do I-E </a:t>
            </a:r>
            <a:r>
              <a:rPr lang="fr-FR" dirty="0" err="1">
                <a:solidFill>
                  <a:srgbClr val="66FF66"/>
                </a:solidFill>
              </a:rPr>
              <a:t>curves</a:t>
            </a:r>
            <a:r>
              <a:rPr lang="fr-FR" dirty="0">
                <a:solidFill>
                  <a:srgbClr val="66FF66"/>
                </a:solidFill>
              </a:rPr>
              <a:t>!</a:t>
            </a:r>
          </a:p>
        </p:txBody>
      </p:sp>
      <p:sp>
        <p:nvSpPr>
          <p:cNvPr id="84" name="Text Box 33"/>
          <p:cNvSpPr txBox="1">
            <a:spLocks noChangeArrowheads="1"/>
          </p:cNvSpPr>
          <p:nvPr/>
        </p:nvSpPr>
        <p:spPr bwMode="auto">
          <a:xfrm>
            <a:off x="1042363" y="170468"/>
            <a:ext cx="10386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3333FF"/>
                </a:solidFill>
              </a:rPr>
              <a:t>How to </a:t>
            </a:r>
            <a:r>
              <a:rPr lang="fr-FR" altLang="fr-FR" sz="2400" dirty="0" err="1">
                <a:solidFill>
                  <a:srgbClr val="3333FF"/>
                </a:solidFill>
              </a:rPr>
              <a:t>properly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perform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electrochemical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experiments</a:t>
            </a:r>
            <a:r>
              <a:rPr lang="fr-FR" altLang="fr-FR" sz="2400" dirty="0">
                <a:solidFill>
                  <a:srgbClr val="3333FF"/>
                </a:solidFill>
              </a:rPr>
              <a:t>: 3 </a:t>
            </a:r>
            <a:r>
              <a:rPr lang="fr-FR" altLang="fr-FR" sz="2400" dirty="0" err="1">
                <a:solidFill>
                  <a:srgbClr val="3333FF"/>
                </a:solidFill>
              </a:rPr>
              <a:t>electrode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systems</a:t>
            </a:r>
            <a:endParaRPr lang="fr-FR" altLang="fr-FR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63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587757" y="69082"/>
            <a:ext cx="56300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From funny unconventional teaching…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1773695"/>
            <a:ext cx="5518641" cy="3086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801779"/>
            <a:ext cx="627109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6600"/>
                </a:solidFill>
              </a:rPr>
              <a:t>Le courant passe: </a:t>
            </a:r>
            <a:r>
              <a:rPr lang="fr-FR" sz="2400" dirty="0" err="1">
                <a:solidFill>
                  <a:srgbClr val="FF6600"/>
                </a:solidFill>
              </a:rPr>
              <a:t>electrochemistry@home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9843" y="4874688"/>
            <a:ext cx="6165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hlinkClick r:id="rId3"/>
              </a:rPr>
              <a:t>https://www.youtube.com/playlist?list=PL4-5RJd2oIUwrvTe3DuxuikS14xa0iJpy</a:t>
            </a:r>
            <a:endParaRPr lang="fr-FR" sz="1400" dirty="0"/>
          </a:p>
          <a:p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6112909" y="1714116"/>
            <a:ext cx="60843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/>
              <a:t>An </a:t>
            </a:r>
            <a:r>
              <a:rPr lang="fr-FR" sz="2400" b="1" dirty="0" err="1"/>
              <a:t>electrochemical</a:t>
            </a:r>
            <a:r>
              <a:rPr lang="fr-FR" sz="2400" b="1" dirty="0"/>
              <a:t> </a:t>
            </a:r>
            <a:r>
              <a:rPr lang="fr-FR" sz="2400" b="1" dirty="0" err="1"/>
              <a:t>series</a:t>
            </a:r>
            <a:r>
              <a:rPr lang="fr-FR" sz="2400" b="1" dirty="0"/>
              <a:t>:</a:t>
            </a:r>
          </a:p>
          <a:p>
            <a:pPr algn="just"/>
            <a:endParaRPr lang="fr-F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/>
              <a:t>To </a:t>
            </a:r>
            <a:r>
              <a:rPr lang="fr-FR" sz="2400" dirty="0" err="1"/>
              <a:t>distract</a:t>
            </a:r>
            <a:r>
              <a:rPr lang="fr-FR" sz="2400" dirty="0"/>
              <a:t> </a:t>
            </a:r>
            <a:r>
              <a:rPr lang="fr-FR" sz="2400" dirty="0" err="1"/>
              <a:t>students</a:t>
            </a:r>
            <a:r>
              <a:rPr lang="fr-FR" sz="2400" dirty="0"/>
              <a:t>, </a:t>
            </a:r>
            <a:r>
              <a:rPr lang="fr-FR" sz="2400" dirty="0" err="1"/>
              <a:t>colleagues</a:t>
            </a:r>
            <a:r>
              <a:rPr lang="fr-FR" sz="2400" dirty="0"/>
              <a:t> and </a:t>
            </a:r>
            <a:r>
              <a:rPr lang="fr-FR" sz="2400" dirty="0" err="1"/>
              <a:t>friends</a:t>
            </a:r>
            <a:endParaRPr lang="fr-F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/>
              <a:t>To </a:t>
            </a:r>
            <a:r>
              <a:rPr lang="fr-FR" sz="2400" dirty="0" err="1"/>
              <a:t>suggest</a:t>
            </a:r>
            <a:r>
              <a:rPr lang="fr-FR" sz="2400" dirty="0"/>
              <a:t> </a:t>
            </a:r>
            <a:r>
              <a:rPr lang="fr-FR" sz="2400" dirty="0" err="1"/>
              <a:t>students</a:t>
            </a:r>
            <a:r>
              <a:rPr lang="fr-FR" sz="2400" dirty="0"/>
              <a:t> to </a:t>
            </a:r>
            <a:r>
              <a:rPr lang="fr-FR" sz="2400" dirty="0" err="1"/>
              <a:t>make</a:t>
            </a:r>
            <a:r>
              <a:rPr lang="fr-FR" sz="2400" dirty="0"/>
              <a:t> </a:t>
            </a:r>
            <a:r>
              <a:rPr lang="fr-FR" sz="2400" dirty="0" err="1"/>
              <a:t>experiments</a:t>
            </a:r>
            <a:r>
              <a:rPr lang="fr-FR" sz="2400" dirty="0"/>
              <a:t> at home (in </a:t>
            </a:r>
            <a:r>
              <a:rPr lang="fr-FR" sz="2400" dirty="0" err="1"/>
              <a:t>safe</a:t>
            </a:r>
            <a:r>
              <a:rPr lang="fr-FR" sz="2400" dirty="0"/>
              <a:t> conditions)</a:t>
            </a:r>
          </a:p>
          <a:p>
            <a:pPr algn="just"/>
            <a:endParaRPr lang="fr-F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/>
              <a:t>To do a maximum </a:t>
            </a:r>
            <a:r>
              <a:rPr lang="fr-FR" sz="2400" dirty="0" err="1"/>
              <a:t>with</a:t>
            </a:r>
            <a:r>
              <a:rPr lang="fr-FR" sz="2400" dirty="0"/>
              <a:t> a minimum</a:t>
            </a:r>
          </a:p>
          <a:p>
            <a:pPr algn="just"/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616164" y="5365157"/>
            <a:ext cx="476284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b="1" dirty="0"/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Raymond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Campagnolo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Puya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Raymondi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 real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potentiostat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As simple as possible!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11</a:t>
            </a:fld>
            <a:endParaRPr lang="fr-FR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0704" y="5281505"/>
            <a:ext cx="44967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… to something almost serious.</a:t>
            </a:r>
          </a:p>
        </p:txBody>
      </p:sp>
    </p:spTree>
    <p:extLst>
      <p:ext uri="{BB962C8B-B14F-4D97-AF65-F5344CB8AC3E}">
        <p14:creationId xmlns:p14="http://schemas.microsoft.com/office/powerpoint/2010/main" val="797876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266311" y="69082"/>
            <a:ext cx="42729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A few low cost </a:t>
            </a: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potentiostats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43934" y="700082"/>
            <a:ext cx="627109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6600"/>
                </a:solidFill>
              </a:rPr>
              <a:t>Bibliographie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896" y="700082"/>
            <a:ext cx="2479725" cy="137823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646520" y="349791"/>
            <a:ext cx="122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Whitesides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669650" y="2268506"/>
            <a:ext cx="119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Matsubara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8374117" y="5410252"/>
            <a:ext cx="633779" cy="414867"/>
          </a:xfrm>
          <a:prstGeom prst="rightArrow">
            <a:avLst/>
          </a:prstGeom>
          <a:solidFill>
            <a:srgbClr val="66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9078404" y="4879022"/>
            <a:ext cx="32247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Few descriptions of the </a:t>
            </a:r>
            <a:r>
              <a:rPr lang="fr-FR" dirty="0" err="1">
                <a:solidFill>
                  <a:srgbClr val="FF0000"/>
                </a:solidFill>
              </a:rPr>
              <a:t>limits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Hard to </a:t>
            </a:r>
            <a:r>
              <a:rPr lang="fr-FR" dirty="0" err="1">
                <a:solidFill>
                  <a:srgbClr val="FF0000"/>
                </a:solidFill>
              </a:rPr>
              <a:t>repare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Design </a:t>
            </a:r>
            <a:r>
              <a:rPr lang="fr-FR" dirty="0" err="1">
                <a:solidFill>
                  <a:srgbClr val="FF0000"/>
                </a:solidFill>
              </a:rPr>
              <a:t>complicated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12</a:t>
            </a:fld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43934" y="1331082"/>
            <a:ext cx="83006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[2] A. </a:t>
            </a:r>
            <a:r>
              <a:rPr lang="en-US" sz="1200" dirty="0" err="1">
                <a:solidFill>
                  <a:srgbClr val="FF0000"/>
                </a:solidFill>
              </a:rPr>
              <a:t>Nemiroski</a:t>
            </a:r>
            <a:r>
              <a:rPr lang="en-US" sz="1200" dirty="0">
                <a:solidFill>
                  <a:srgbClr val="FF0000"/>
                </a:solidFill>
              </a:rPr>
              <a:t>, D.C. </a:t>
            </a:r>
            <a:r>
              <a:rPr lang="en-US" sz="1200" dirty="0" err="1">
                <a:solidFill>
                  <a:srgbClr val="FF0000"/>
                </a:solidFill>
              </a:rPr>
              <a:t>Christodouleas</a:t>
            </a:r>
            <a:r>
              <a:rPr lang="en-US" sz="1200" dirty="0">
                <a:solidFill>
                  <a:srgbClr val="FF0000"/>
                </a:solidFill>
              </a:rPr>
              <a:t>, J.W. </a:t>
            </a:r>
            <a:r>
              <a:rPr lang="en-US" sz="1200" dirty="0" err="1">
                <a:solidFill>
                  <a:srgbClr val="FF0000"/>
                </a:solidFill>
              </a:rPr>
              <a:t>Hennek</a:t>
            </a:r>
            <a:r>
              <a:rPr lang="en-US" sz="1200" dirty="0">
                <a:solidFill>
                  <a:srgbClr val="FF0000"/>
                </a:solidFill>
              </a:rPr>
              <a:t>, A.A. Kumar, E.J. Maxwell, M.T. </a:t>
            </a:r>
            <a:r>
              <a:rPr lang="en-US" sz="1200" dirty="0" err="1">
                <a:solidFill>
                  <a:srgbClr val="FF0000"/>
                </a:solidFill>
              </a:rPr>
              <a:t>Fernández-Abedul</a:t>
            </a:r>
            <a:r>
              <a:rPr lang="en-US" sz="1200" dirty="0">
                <a:solidFill>
                  <a:srgbClr val="FF0000"/>
                </a:solidFill>
              </a:rPr>
              <a:t>, G.M. </a:t>
            </a:r>
            <a:r>
              <a:rPr lang="en-US" sz="1200" dirty="0" err="1">
                <a:solidFill>
                  <a:srgbClr val="FF0000"/>
                </a:solidFill>
              </a:rPr>
              <a:t>Whitesides</a:t>
            </a:r>
            <a:r>
              <a:rPr lang="en-US" sz="1200" dirty="0">
                <a:solidFill>
                  <a:srgbClr val="FF0000"/>
                </a:solidFill>
              </a:rPr>
              <a:t>, Universal mobile electrochemical detector designed for use in resource-limited applications, PNAS 111 (33) (2014) 11984–11989,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[3] A. </a:t>
            </a:r>
            <a:r>
              <a:rPr lang="en-US" sz="1200" dirty="0" err="1">
                <a:solidFill>
                  <a:srgbClr val="FF0000"/>
                </a:solidFill>
              </a:rPr>
              <a:t>Ainla</a:t>
            </a:r>
            <a:r>
              <a:rPr lang="en-US" sz="1200" dirty="0">
                <a:solidFill>
                  <a:srgbClr val="FF0000"/>
                </a:solidFill>
              </a:rPr>
              <a:t>, M.P.S. Mousavi, M.-N. </a:t>
            </a:r>
            <a:r>
              <a:rPr lang="en-US" sz="1200" dirty="0" err="1">
                <a:solidFill>
                  <a:srgbClr val="FF0000"/>
                </a:solidFill>
              </a:rPr>
              <a:t>Tsaloglou</a:t>
            </a:r>
            <a:r>
              <a:rPr lang="en-US" sz="1200" dirty="0">
                <a:solidFill>
                  <a:srgbClr val="FF0000"/>
                </a:solidFill>
              </a:rPr>
              <a:t>, J. </a:t>
            </a:r>
            <a:r>
              <a:rPr lang="en-US" sz="1200" dirty="0" err="1">
                <a:solidFill>
                  <a:srgbClr val="FF0000"/>
                </a:solidFill>
              </a:rPr>
              <a:t>Redston</a:t>
            </a:r>
            <a:r>
              <a:rPr lang="en-US" sz="1200" dirty="0">
                <a:solidFill>
                  <a:srgbClr val="FF0000"/>
                </a:solidFill>
              </a:rPr>
              <a:t>, J.G. Bell, M.T. </a:t>
            </a:r>
            <a:r>
              <a:rPr lang="en-US" sz="1200" dirty="0" err="1">
                <a:solidFill>
                  <a:srgbClr val="FF0000"/>
                </a:solidFill>
              </a:rPr>
              <a:t>Fernández-Abedul</a:t>
            </a:r>
            <a:r>
              <a:rPr lang="en-US" sz="1200" dirty="0">
                <a:solidFill>
                  <a:srgbClr val="FF0000"/>
                </a:solidFill>
              </a:rPr>
              <a:t>, G.M. </a:t>
            </a:r>
            <a:r>
              <a:rPr lang="en-US" sz="1200" dirty="0" err="1">
                <a:solidFill>
                  <a:srgbClr val="FF0000"/>
                </a:solidFill>
              </a:rPr>
              <a:t>Whitesides</a:t>
            </a:r>
            <a:r>
              <a:rPr lang="en-US" sz="1200" dirty="0">
                <a:solidFill>
                  <a:srgbClr val="FF0000"/>
                </a:solidFill>
              </a:rPr>
              <a:t>, Open-source </a:t>
            </a:r>
            <a:r>
              <a:rPr lang="en-US" sz="1200" dirty="0" err="1">
                <a:solidFill>
                  <a:srgbClr val="FF0000"/>
                </a:solidFill>
              </a:rPr>
              <a:t>potentiostat</a:t>
            </a:r>
            <a:r>
              <a:rPr lang="en-US" sz="1200" dirty="0">
                <a:solidFill>
                  <a:srgbClr val="FF0000"/>
                </a:solidFill>
              </a:rPr>
              <a:t> for wireless electrochemical detection with smartphones, Anal. Chem. 90 (10) (2018) 6240–6246</a:t>
            </a:r>
          </a:p>
          <a:p>
            <a:r>
              <a:rPr lang="en-US" sz="1200" dirty="0"/>
              <a:t>[4] Y.C. Li, E.L. </a:t>
            </a:r>
            <a:r>
              <a:rPr lang="en-US" sz="1200" dirty="0" err="1"/>
              <a:t>Melenbrink</a:t>
            </a:r>
            <a:r>
              <a:rPr lang="en-US" sz="1200" dirty="0"/>
              <a:t>, G.J. </a:t>
            </a:r>
            <a:r>
              <a:rPr lang="en-US" sz="1200" dirty="0" err="1"/>
              <a:t>Cordonier</a:t>
            </a:r>
            <a:r>
              <a:rPr lang="en-US" sz="1200" dirty="0"/>
              <a:t>, C. Boggs, A. Khan, M.K. Isaac, L.K. </a:t>
            </a:r>
            <a:r>
              <a:rPr lang="en-US" sz="1200" dirty="0" err="1"/>
              <a:t>Nkhonjera</a:t>
            </a:r>
            <a:r>
              <a:rPr lang="en-US" sz="1200" dirty="0"/>
              <a:t>, D. </a:t>
            </a:r>
            <a:r>
              <a:rPr lang="en-US" sz="1200" dirty="0" err="1"/>
              <a:t>Bahati</a:t>
            </a:r>
            <a:r>
              <a:rPr lang="en-US" sz="1200" dirty="0"/>
              <a:t>, S.J. </a:t>
            </a:r>
            <a:r>
              <a:rPr lang="en-US" sz="1200" dirty="0" err="1"/>
              <a:t>Billinge</a:t>
            </a:r>
            <a:r>
              <a:rPr lang="en-US" sz="1200" dirty="0"/>
              <a:t>, S.M. Haile, R.A. </a:t>
            </a:r>
            <a:r>
              <a:rPr lang="en-US" sz="1200" dirty="0" err="1"/>
              <a:t>Kreuter</a:t>
            </a:r>
            <a:r>
              <a:rPr lang="en-US" sz="1200" dirty="0"/>
              <a:t>, R.M. </a:t>
            </a:r>
            <a:r>
              <a:rPr lang="en-US" sz="1200" dirty="0" err="1"/>
              <a:t>Crable</a:t>
            </a:r>
            <a:r>
              <a:rPr lang="en-US" sz="1200" dirty="0"/>
              <a:t>, T.E. </a:t>
            </a:r>
            <a:r>
              <a:rPr lang="en-US" sz="1200" dirty="0" err="1"/>
              <a:t>Mallouk</a:t>
            </a:r>
            <a:r>
              <a:rPr lang="en-US" sz="1200" dirty="0"/>
              <a:t>, An easily fabricated low-cost </a:t>
            </a:r>
            <a:r>
              <a:rPr lang="en-US" sz="1200" dirty="0" err="1"/>
              <a:t>potentiostat</a:t>
            </a:r>
            <a:r>
              <a:rPr lang="en-US" sz="1200" dirty="0"/>
              <a:t> coupled with user-friendly software for introducing students to electrochemical reactions and electroanalytical techniques, J. Chem. Educ. 95 (9) (2018) 1658–1661, </a:t>
            </a:r>
          </a:p>
          <a:p>
            <a:r>
              <a:rPr lang="en-US" sz="1200" dirty="0"/>
              <a:t>[5] A.A. Rowe, A.J. Bonham, R.J. White, M.P. Zimmer, R.J. </a:t>
            </a:r>
            <a:r>
              <a:rPr lang="en-US" sz="1200" dirty="0" err="1"/>
              <a:t>Yadgar</a:t>
            </a:r>
            <a:r>
              <a:rPr lang="en-US" sz="1200" dirty="0"/>
              <a:t>, T.M. </a:t>
            </a:r>
            <a:r>
              <a:rPr lang="en-US" sz="1200" dirty="0" err="1"/>
              <a:t>Hobza</a:t>
            </a:r>
            <a:r>
              <a:rPr lang="en-US" sz="1200" dirty="0"/>
              <a:t>, J.W. Honea, I. Ben-</a:t>
            </a:r>
            <a:r>
              <a:rPr lang="en-US" sz="1200" dirty="0" err="1"/>
              <a:t>Yaacov</a:t>
            </a:r>
            <a:r>
              <a:rPr lang="en-US" sz="1200" dirty="0"/>
              <a:t>, K.W. </a:t>
            </a:r>
            <a:r>
              <a:rPr lang="en-US" sz="1200" dirty="0" err="1"/>
              <a:t>Plaxco</a:t>
            </a:r>
            <a:r>
              <a:rPr lang="en-US" sz="1200" dirty="0"/>
              <a:t>, M. </a:t>
            </a:r>
            <a:r>
              <a:rPr lang="en-US" sz="1200" dirty="0" err="1"/>
              <a:t>Wanunu</a:t>
            </a:r>
            <a:r>
              <a:rPr lang="en-US" sz="1200" dirty="0"/>
              <a:t>, </a:t>
            </a:r>
            <a:r>
              <a:rPr lang="en-US" sz="1200" dirty="0" err="1"/>
              <a:t>CheapStat</a:t>
            </a:r>
            <a:r>
              <a:rPr lang="en-US" sz="1200" dirty="0"/>
              <a:t>: An </a:t>
            </a:r>
            <a:r>
              <a:rPr lang="en-US" sz="1200" dirty="0" err="1"/>
              <a:t>opensource</a:t>
            </a:r>
            <a:r>
              <a:rPr lang="en-US" sz="1200" dirty="0"/>
              <a:t>, ‘‘do-it-yourself” </a:t>
            </a:r>
            <a:r>
              <a:rPr lang="en-US" sz="1200" dirty="0" err="1"/>
              <a:t>potentiostat</a:t>
            </a:r>
            <a:r>
              <a:rPr lang="en-US" sz="1200" dirty="0"/>
              <a:t> for analytical and educational applications, </a:t>
            </a:r>
            <a:r>
              <a:rPr lang="en-US" sz="1200" dirty="0" err="1"/>
              <a:t>PLoS</a:t>
            </a:r>
            <a:r>
              <a:rPr lang="en-US" sz="1200" dirty="0"/>
              <a:t> ONE 6 (9) (2011) e23783, [6] P. Irving, R. Cecil, M.Z. Yates, MYSTAT: a compact </a:t>
            </a:r>
            <a:r>
              <a:rPr lang="en-US" sz="1200" dirty="0" err="1"/>
              <a:t>potentiostat</a:t>
            </a:r>
            <a:r>
              <a:rPr lang="en-US" sz="1200" dirty="0"/>
              <a:t>/</a:t>
            </a:r>
            <a:r>
              <a:rPr lang="en-US" sz="1200" dirty="0" err="1"/>
              <a:t>galvanostat</a:t>
            </a:r>
            <a:r>
              <a:rPr lang="en-US" sz="1200" dirty="0"/>
              <a:t> for general electrochemistry measurements, </a:t>
            </a:r>
            <a:r>
              <a:rPr lang="en-US" sz="1200" dirty="0" err="1"/>
              <a:t>HardwareX</a:t>
            </a:r>
            <a:r>
              <a:rPr lang="en-US" sz="1200" dirty="0"/>
              <a:t>. 9 (2021) e00163,</a:t>
            </a:r>
          </a:p>
          <a:p>
            <a:r>
              <a:rPr lang="en-US" sz="1200" dirty="0">
                <a:solidFill>
                  <a:srgbClr val="FF0000"/>
                </a:solidFill>
              </a:rPr>
              <a:t>[7] C. Mercer, R. Bennett, P. </a:t>
            </a:r>
            <a:r>
              <a:rPr lang="en-US" sz="1200" dirty="0" err="1">
                <a:solidFill>
                  <a:srgbClr val="FF0000"/>
                </a:solidFill>
              </a:rPr>
              <a:t>Conghaile</a:t>
            </a:r>
            <a:r>
              <a:rPr lang="en-US" sz="1200" dirty="0">
                <a:solidFill>
                  <a:srgbClr val="FF0000"/>
                </a:solidFill>
              </a:rPr>
              <a:t>, J. </a:t>
            </a:r>
            <a:r>
              <a:rPr lang="en-US" sz="1200" dirty="0" err="1">
                <a:solidFill>
                  <a:srgbClr val="FF0000"/>
                </a:solidFill>
              </a:rPr>
              <a:t>Rusling</a:t>
            </a:r>
            <a:r>
              <a:rPr lang="en-US" sz="1200" dirty="0">
                <a:solidFill>
                  <a:srgbClr val="FF0000"/>
                </a:solidFill>
              </a:rPr>
              <a:t>, D. Leech, Glucose biosensor based on open-source wireless microfluidic </a:t>
            </a:r>
            <a:r>
              <a:rPr lang="en-US" sz="1200" dirty="0" err="1">
                <a:solidFill>
                  <a:srgbClr val="FF0000"/>
                </a:solidFill>
              </a:rPr>
              <a:t>potentiostat</a:t>
            </a:r>
            <a:r>
              <a:rPr lang="en-US" sz="1200" dirty="0">
                <a:solidFill>
                  <a:srgbClr val="FF0000"/>
                </a:solidFill>
              </a:rPr>
              <a:t>, Sensors Actuators B Chemical.290 (2019) 616–624</a:t>
            </a:r>
          </a:p>
          <a:p>
            <a:r>
              <a:rPr lang="en-US" sz="1200" dirty="0"/>
              <a:t>[8] G.N. </a:t>
            </a:r>
            <a:r>
              <a:rPr lang="en-US" sz="1200" dirty="0" err="1"/>
              <a:t>Meloni</a:t>
            </a:r>
            <a:r>
              <a:rPr lang="en-US" sz="1200" dirty="0"/>
              <a:t>, Building a microcontroller based </a:t>
            </a:r>
            <a:r>
              <a:rPr lang="en-US" sz="1200" dirty="0" err="1"/>
              <a:t>potentiostat</a:t>
            </a:r>
            <a:r>
              <a:rPr lang="en-US" sz="1200" dirty="0"/>
              <a:t>: a inexpensive and versatile platform for teaching electrochemistry and instrumentation, J. Chem. Educ. 93 (7) (2016) 1320–1322</a:t>
            </a:r>
          </a:p>
          <a:p>
            <a:r>
              <a:rPr lang="en-US" sz="1200" dirty="0"/>
              <a:t>[9] S.T. </a:t>
            </a:r>
            <a:r>
              <a:rPr lang="en-US" sz="1200" dirty="0" err="1"/>
              <a:t>Rajendran</a:t>
            </a:r>
            <a:r>
              <a:rPr lang="en-US" sz="1200" dirty="0"/>
              <a:t>, E. </a:t>
            </a:r>
            <a:r>
              <a:rPr lang="en-US" sz="1200" dirty="0" err="1"/>
              <a:t>Scarano</a:t>
            </a:r>
            <a:r>
              <a:rPr lang="en-US" sz="1200" dirty="0"/>
              <a:t>, M.H. </a:t>
            </a:r>
            <a:r>
              <a:rPr lang="en-US" sz="1200" dirty="0" err="1"/>
              <a:t>Bergkamp</a:t>
            </a:r>
            <a:r>
              <a:rPr lang="en-US" sz="1200" dirty="0"/>
              <a:t>, A.M. </a:t>
            </a:r>
            <a:r>
              <a:rPr lang="en-US" sz="1200" dirty="0" err="1"/>
              <a:t>Capria</a:t>
            </a:r>
            <a:r>
              <a:rPr lang="en-US" sz="1200" dirty="0"/>
              <a:t>, C.-H. Cheng, K. Sanger, G. Ferrari, L.H. Nielsen, E.-T. </a:t>
            </a:r>
            <a:r>
              <a:rPr lang="en-US" sz="1200" dirty="0" err="1"/>
              <a:t>Hwu</a:t>
            </a:r>
            <a:r>
              <a:rPr lang="en-US" sz="1200" dirty="0"/>
              <a:t>, K. </a:t>
            </a:r>
            <a:r>
              <a:rPr lang="en-US" sz="1200" dirty="0" err="1"/>
              <a:t>Zór</a:t>
            </a:r>
            <a:r>
              <a:rPr lang="en-US" sz="1200" dirty="0"/>
              <a:t>, A. </a:t>
            </a:r>
            <a:r>
              <a:rPr lang="en-US" sz="1200" dirty="0" err="1"/>
              <a:t>Boisen</a:t>
            </a:r>
            <a:r>
              <a:rPr lang="en-US" sz="1200" dirty="0"/>
              <a:t>, Modular, lightweight, wireless </a:t>
            </a:r>
            <a:r>
              <a:rPr lang="en-US" sz="1200" dirty="0" err="1"/>
              <a:t>potentiostat</a:t>
            </a:r>
            <a:r>
              <a:rPr lang="en-US" sz="1200" dirty="0"/>
              <a:t>-on-a-disc for electrochemical detection in centrifugal microfluidics, Anal. Chem. 91 (18) (2019) 11620–11628 </a:t>
            </a:r>
          </a:p>
          <a:p>
            <a:r>
              <a:rPr lang="en-US" sz="1200" dirty="0"/>
              <a:t>[10] M.D.M. Dryden, A.R. Wheeler, D.T. Eddington, </a:t>
            </a:r>
            <a:r>
              <a:rPr lang="en-US" sz="1200" dirty="0" err="1"/>
              <a:t>DStat</a:t>
            </a:r>
            <a:r>
              <a:rPr lang="en-US" sz="1200" dirty="0"/>
              <a:t>: a versatile, open-source </a:t>
            </a:r>
            <a:r>
              <a:rPr lang="en-US" sz="1200" dirty="0" err="1"/>
              <a:t>potentiostat</a:t>
            </a:r>
            <a:r>
              <a:rPr lang="en-US" sz="1200" dirty="0"/>
              <a:t> for </a:t>
            </a:r>
            <a:r>
              <a:rPr lang="en-US" sz="1200" dirty="0" err="1"/>
              <a:t>electroanalysis</a:t>
            </a:r>
            <a:r>
              <a:rPr lang="en-US" sz="1200" dirty="0"/>
              <a:t> and integration, </a:t>
            </a:r>
            <a:r>
              <a:rPr lang="en-US" sz="1200" dirty="0" err="1"/>
              <a:t>PLoS</a:t>
            </a:r>
            <a:r>
              <a:rPr lang="en-US" sz="1200" dirty="0"/>
              <a:t> ONE 10 (10) (2015) e0140349</a:t>
            </a:r>
          </a:p>
          <a:p>
            <a:r>
              <a:rPr lang="en-US" sz="1200" dirty="0">
                <a:solidFill>
                  <a:srgbClr val="FF0000"/>
                </a:solidFill>
              </a:rPr>
              <a:t>[11] Y. Matsubara, A small yet complete framework for a </a:t>
            </a:r>
            <a:r>
              <a:rPr lang="en-US" sz="1200" dirty="0" err="1">
                <a:solidFill>
                  <a:srgbClr val="FF0000"/>
                </a:solidFill>
              </a:rPr>
              <a:t>potentiostat</a:t>
            </a:r>
            <a:r>
              <a:rPr lang="en-US" sz="1200" dirty="0">
                <a:solidFill>
                  <a:srgbClr val="FF0000"/>
                </a:solidFill>
              </a:rPr>
              <a:t>, </a:t>
            </a:r>
            <a:r>
              <a:rPr lang="en-US" sz="1200" dirty="0" err="1">
                <a:solidFill>
                  <a:srgbClr val="FF0000"/>
                </a:solidFill>
              </a:rPr>
              <a:t>galvanostat</a:t>
            </a:r>
            <a:r>
              <a:rPr lang="en-US" sz="1200" dirty="0">
                <a:solidFill>
                  <a:srgbClr val="FF0000"/>
                </a:solidFill>
              </a:rPr>
              <a:t>, and electrochemical impedance spectrometer, J. Chem. Educ. 98 (10) (2021) 3362–3370</a:t>
            </a:r>
          </a:p>
          <a:p>
            <a:r>
              <a:rPr lang="en-US" sz="1200" dirty="0"/>
              <a:t>[13] https://iorodeo.com/collections/cheapstat-open-source-potentiostat, (</a:t>
            </a:r>
            <a:r>
              <a:rPr lang="en-US" sz="1200" dirty="0" err="1"/>
              <a:t>n.d.</a:t>
            </a:r>
            <a:r>
              <a:rPr lang="en-US" sz="1200" dirty="0"/>
              <a:t>). https://iorodeo.com/collections/cheapstat-open-source-potentiostat.</a:t>
            </a:r>
          </a:p>
          <a:p>
            <a:r>
              <a:rPr lang="en-US" sz="1200" dirty="0"/>
              <a:t>[14] M.W. </a:t>
            </a:r>
            <a:r>
              <a:rPr lang="en-US" sz="1200" dirty="0" err="1"/>
              <a:t>Glasscott</a:t>
            </a:r>
            <a:r>
              <a:rPr lang="en-US" sz="1200" dirty="0"/>
              <a:t>, M.D. </a:t>
            </a:r>
            <a:r>
              <a:rPr lang="en-US" sz="1200" dirty="0" err="1"/>
              <a:t>Verber</a:t>
            </a:r>
            <a:r>
              <a:rPr lang="en-US" sz="1200" dirty="0"/>
              <a:t>, J.R. Hall, A.D. </a:t>
            </a:r>
            <a:r>
              <a:rPr lang="en-US" sz="1200" dirty="0" err="1"/>
              <a:t>Pendergast</a:t>
            </a:r>
            <a:r>
              <a:rPr lang="en-US" sz="1200" dirty="0"/>
              <a:t>, C.J. McKinney, J.E. Dick, </a:t>
            </a:r>
            <a:r>
              <a:rPr lang="en-US" sz="1200" dirty="0" err="1"/>
              <a:t>SweepStat</a:t>
            </a:r>
            <a:r>
              <a:rPr lang="en-US" sz="1200" dirty="0"/>
              <a:t>: a build-it-yourself, two-electrode </a:t>
            </a:r>
            <a:r>
              <a:rPr lang="en-US" sz="1200" dirty="0" err="1"/>
              <a:t>potentiostat</a:t>
            </a:r>
            <a:r>
              <a:rPr lang="en-US" sz="1200" dirty="0"/>
              <a:t> for</a:t>
            </a:r>
          </a:p>
          <a:p>
            <a:r>
              <a:rPr lang="en-US" sz="1200" dirty="0" err="1"/>
              <a:t>macroelectrode</a:t>
            </a:r>
            <a:r>
              <a:rPr lang="en-US" sz="1200" dirty="0"/>
              <a:t> and </a:t>
            </a:r>
            <a:r>
              <a:rPr lang="en-US" sz="1200" dirty="0" err="1"/>
              <a:t>ultramicroelectrode</a:t>
            </a:r>
            <a:r>
              <a:rPr lang="en-US" sz="1200" dirty="0"/>
              <a:t> studies, J. Chem. Educ. 97 (1) (2020) 265–270, https://doi.org/10.1021/acs.jchemed.9b00893.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62" y="2637838"/>
            <a:ext cx="3158272" cy="207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33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Ellipse 70"/>
          <p:cNvSpPr/>
          <p:nvPr/>
        </p:nvSpPr>
        <p:spPr>
          <a:xfrm>
            <a:off x="4401066" y="2270671"/>
            <a:ext cx="1728192" cy="1539542"/>
          </a:xfrm>
          <a:prstGeom prst="ellipse">
            <a:avLst/>
          </a:prstGeom>
          <a:solidFill>
            <a:srgbClr val="CCEC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13</a:t>
            </a:fld>
            <a:endParaRPr lang="fr-FR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776918" y="69082"/>
            <a:ext cx="52517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Reminder: basic </a:t>
            </a: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potentiostat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 scheme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8113096" y="3599971"/>
            <a:ext cx="624385" cy="18646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6624615" y="3294581"/>
            <a:ext cx="624385" cy="72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riangle isocèle 7"/>
          <p:cNvSpPr/>
          <p:nvPr/>
        </p:nvSpPr>
        <p:spPr>
          <a:xfrm rot="5400000">
            <a:off x="7248999" y="3186568"/>
            <a:ext cx="864096" cy="864096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9" name="Connecteur droit 8"/>
          <p:cNvCxnSpPr/>
          <p:nvPr/>
        </p:nvCxnSpPr>
        <p:spPr>
          <a:xfrm>
            <a:off x="6948651" y="3942653"/>
            <a:ext cx="300349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225634" y="3726629"/>
            <a:ext cx="3561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E+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211953" y="3226437"/>
            <a:ext cx="322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E-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514826" y="3320055"/>
            <a:ext cx="334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V</a:t>
            </a:r>
            <a:r>
              <a:rPr lang="fr-FR" sz="1350" baseline="-25000" dirty="0"/>
              <a:t>S</a:t>
            </a:r>
            <a:endParaRPr lang="fr-FR" sz="1350" dirty="0"/>
          </a:p>
        </p:txBody>
      </p:sp>
      <p:cxnSp>
        <p:nvCxnSpPr>
          <p:cNvPr id="13" name="Connecteur droit 12"/>
          <p:cNvCxnSpPr/>
          <p:nvPr/>
        </p:nvCxnSpPr>
        <p:spPr>
          <a:xfrm flipV="1">
            <a:off x="7056663" y="2916539"/>
            <a:ext cx="0" cy="3853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>
            <a:endCxn id="18" idx="1"/>
          </p:cNvCxnSpPr>
          <p:nvPr/>
        </p:nvCxnSpPr>
        <p:spPr>
          <a:xfrm flipV="1">
            <a:off x="7056663" y="2912907"/>
            <a:ext cx="430847" cy="363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8298801" y="2916537"/>
            <a:ext cx="0" cy="7020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/>
          <p:cNvGrpSpPr/>
          <p:nvPr/>
        </p:nvGrpSpPr>
        <p:grpSpPr>
          <a:xfrm>
            <a:off x="6678621" y="3942652"/>
            <a:ext cx="533333" cy="432048"/>
            <a:chOff x="7063687" y="4077072"/>
            <a:chExt cx="711110" cy="576064"/>
          </a:xfrm>
        </p:grpSpPr>
        <p:cxnSp>
          <p:nvCxnSpPr>
            <p:cNvPr id="28" name="Connecteur droit 27"/>
            <p:cNvCxnSpPr/>
            <p:nvPr/>
          </p:nvCxnSpPr>
          <p:spPr>
            <a:xfrm>
              <a:off x="7423727" y="4077072"/>
              <a:ext cx="0" cy="3600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7063687" y="4437112"/>
              <a:ext cx="71111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7135695" y="4509120"/>
              <a:ext cx="57606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7207703" y="4581128"/>
              <a:ext cx="43204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7351719" y="4653136"/>
              <a:ext cx="144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/>
          <p:cNvSpPr txBox="1"/>
          <p:nvPr/>
        </p:nvSpPr>
        <p:spPr>
          <a:xfrm>
            <a:off x="7164675" y="4165936"/>
            <a:ext cx="10983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Masse E+ = 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87509" y="2804895"/>
            <a:ext cx="486054" cy="2160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cxnSp>
        <p:nvCxnSpPr>
          <p:cNvPr id="19" name="Connecteur droit 18"/>
          <p:cNvCxnSpPr/>
          <p:nvPr/>
        </p:nvCxnSpPr>
        <p:spPr>
          <a:xfrm>
            <a:off x="7974765" y="2912907"/>
            <a:ext cx="3240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614399" y="2751832"/>
            <a:ext cx="3369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R</a:t>
            </a:r>
            <a:r>
              <a:rPr lang="fr-FR" sz="1350" baseline="-25000" dirty="0"/>
              <a:t>6</a:t>
            </a:r>
            <a:endParaRPr lang="fr-FR" sz="1350" dirty="0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5535193" y="3266062"/>
            <a:ext cx="1392789" cy="357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738107" y="3051407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I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7098825" y="2916070"/>
            <a:ext cx="31692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248876" y="2663057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I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938410" y="3266063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0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H="1">
            <a:off x="7056663" y="2646507"/>
            <a:ext cx="1188132" cy="165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985821" y="2606731"/>
            <a:ext cx="6885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-V</a:t>
            </a:r>
            <a:r>
              <a:rPr lang="fr-FR" sz="1350" baseline="-25000" dirty="0"/>
              <a:t>S</a:t>
            </a:r>
            <a:r>
              <a:rPr lang="fr-FR" sz="1350" dirty="0"/>
              <a:t> = RI</a:t>
            </a:r>
          </a:p>
        </p:txBody>
      </p:sp>
      <p:grpSp>
        <p:nvGrpSpPr>
          <p:cNvPr id="33" name="Groupe 32"/>
          <p:cNvGrpSpPr/>
          <p:nvPr/>
        </p:nvGrpSpPr>
        <p:grpSpPr>
          <a:xfrm rot="10800000" flipV="1">
            <a:off x="2034968" y="3726628"/>
            <a:ext cx="3121941" cy="1242138"/>
            <a:chOff x="1912823" y="1295111"/>
            <a:chExt cx="4162588" cy="1656184"/>
          </a:xfrm>
        </p:grpSpPr>
        <p:sp>
          <p:nvSpPr>
            <p:cNvPr id="34" name="Triangle isocèle 33"/>
            <p:cNvSpPr/>
            <p:nvPr/>
          </p:nvSpPr>
          <p:spPr>
            <a:xfrm rot="5400000">
              <a:off x="3005666" y="1727159"/>
              <a:ext cx="1368152" cy="1080120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118903" y="1711771"/>
              <a:ext cx="3167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-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096462" y="2431851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+</a:t>
              </a:r>
            </a:p>
          </p:txBody>
        </p:sp>
        <p:cxnSp>
          <p:nvCxnSpPr>
            <p:cNvPr id="37" name="Connecteur droit 36"/>
            <p:cNvCxnSpPr>
              <a:stCxn id="35" idx="1"/>
            </p:cNvCxnSpPr>
            <p:nvPr/>
          </p:nvCxnSpPr>
          <p:spPr>
            <a:xfrm rot="10800000" flipV="1">
              <a:off x="2789642" y="1911826"/>
              <a:ext cx="32926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V="1">
              <a:off x="2789642" y="1295111"/>
              <a:ext cx="0" cy="61671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2789642" y="1295111"/>
              <a:ext cx="19442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4733858" y="1295111"/>
              <a:ext cx="0" cy="9721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>
              <a:stCxn id="34" idx="0"/>
            </p:cNvCxnSpPr>
            <p:nvPr/>
          </p:nvCxnSpPr>
          <p:spPr>
            <a:xfrm rot="10800000" flipH="1">
              <a:off x="4229802" y="2250188"/>
              <a:ext cx="1845609" cy="170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10800000" flipV="1">
              <a:off x="1912823" y="2644927"/>
              <a:ext cx="1236859" cy="1996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/>
            <p:cNvSpPr txBox="1"/>
            <p:nvPr/>
          </p:nvSpPr>
          <p:spPr>
            <a:xfrm>
              <a:off x="2431015" y="1700940"/>
              <a:ext cx="4065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E</a:t>
              </a:r>
              <a:r>
                <a:rPr lang="fr-FR" sz="1350" baseline="30000" dirty="0"/>
                <a:t>-</a:t>
              </a:r>
            </a:p>
          </p:txBody>
        </p:sp>
      </p:grpSp>
      <p:sp>
        <p:nvSpPr>
          <p:cNvPr id="45" name="Triangle isocèle 44"/>
          <p:cNvSpPr/>
          <p:nvPr/>
        </p:nvSpPr>
        <p:spPr>
          <a:xfrm rot="5400000">
            <a:off x="2739017" y="2519380"/>
            <a:ext cx="1026114" cy="810090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6" name="ZoneTexte 45"/>
          <p:cNvSpPr txBox="1"/>
          <p:nvPr/>
        </p:nvSpPr>
        <p:spPr>
          <a:xfrm>
            <a:off x="2847029" y="2519380"/>
            <a:ext cx="2375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-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2830198" y="3059440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+</a:t>
            </a:r>
          </a:p>
        </p:txBody>
      </p:sp>
      <p:cxnSp>
        <p:nvCxnSpPr>
          <p:cNvPr id="48" name="Connecteur droit 47"/>
          <p:cNvCxnSpPr>
            <a:stCxn id="46" idx="1"/>
            <a:endCxn id="59" idx="3"/>
          </p:cNvCxnSpPr>
          <p:nvPr/>
        </p:nvCxnSpPr>
        <p:spPr>
          <a:xfrm flipH="1" flipV="1">
            <a:off x="1805477" y="2655682"/>
            <a:ext cx="1041552" cy="137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>
            <a:stCxn id="45" idx="0"/>
          </p:cNvCxnSpPr>
          <p:nvPr/>
        </p:nvCxnSpPr>
        <p:spPr>
          <a:xfrm>
            <a:off x="3657120" y="2924425"/>
            <a:ext cx="1188905" cy="156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2320674" y="3066472"/>
            <a:ext cx="327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E</a:t>
            </a:r>
            <a:r>
              <a:rPr lang="fr-FR" sz="1350" baseline="30000" dirty="0"/>
              <a:t>+</a:t>
            </a:r>
            <a:endParaRPr lang="fr-FR" sz="1350" dirty="0"/>
          </a:p>
        </p:txBody>
      </p:sp>
      <p:sp>
        <p:nvSpPr>
          <p:cNvPr id="51" name="ZoneTexte 50"/>
          <p:cNvSpPr txBox="1"/>
          <p:nvPr/>
        </p:nvSpPr>
        <p:spPr>
          <a:xfrm>
            <a:off x="2429924" y="2270671"/>
            <a:ext cx="304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E</a:t>
            </a:r>
            <a:r>
              <a:rPr lang="fr-FR" sz="1350" baseline="30000" dirty="0"/>
              <a:t>-</a:t>
            </a:r>
          </a:p>
        </p:txBody>
      </p:sp>
      <p:cxnSp>
        <p:nvCxnSpPr>
          <p:cNvPr id="52" name="Connecteur droit 51"/>
          <p:cNvCxnSpPr/>
          <p:nvPr/>
        </p:nvCxnSpPr>
        <p:spPr>
          <a:xfrm flipH="1">
            <a:off x="2576999" y="3221458"/>
            <a:ext cx="2700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e 52"/>
          <p:cNvGrpSpPr/>
          <p:nvPr/>
        </p:nvGrpSpPr>
        <p:grpSpPr>
          <a:xfrm>
            <a:off x="2314378" y="3230401"/>
            <a:ext cx="533333" cy="432048"/>
            <a:chOff x="7063687" y="4077072"/>
            <a:chExt cx="711110" cy="576064"/>
          </a:xfrm>
        </p:grpSpPr>
        <p:cxnSp>
          <p:nvCxnSpPr>
            <p:cNvPr id="54" name="Connecteur droit 53"/>
            <p:cNvCxnSpPr/>
            <p:nvPr/>
          </p:nvCxnSpPr>
          <p:spPr>
            <a:xfrm>
              <a:off x="7423727" y="4077072"/>
              <a:ext cx="0" cy="3600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7063687" y="4437112"/>
              <a:ext cx="71111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7135695" y="4509120"/>
              <a:ext cx="57606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7207703" y="4581128"/>
              <a:ext cx="43204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7351719" y="4653136"/>
              <a:ext cx="144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/>
          <p:cNvSpPr/>
          <p:nvPr/>
        </p:nvSpPr>
        <p:spPr>
          <a:xfrm>
            <a:off x="1319423" y="2547670"/>
            <a:ext cx="48605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 dirty="0"/>
          </a:p>
        </p:txBody>
      </p:sp>
      <p:cxnSp>
        <p:nvCxnSpPr>
          <p:cNvPr id="60" name="Connecteur droit 59"/>
          <p:cNvCxnSpPr/>
          <p:nvPr/>
        </p:nvCxnSpPr>
        <p:spPr>
          <a:xfrm flipH="1">
            <a:off x="941381" y="2651489"/>
            <a:ext cx="378042" cy="0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830053" y="2367365"/>
            <a:ext cx="2696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2" name="Rectangle 61"/>
          <p:cNvSpPr/>
          <p:nvPr/>
        </p:nvSpPr>
        <p:spPr>
          <a:xfrm rot="16200000">
            <a:off x="1795211" y="3401078"/>
            <a:ext cx="48605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cxnSp>
        <p:nvCxnSpPr>
          <p:cNvPr id="63" name="Connecteur droit 62"/>
          <p:cNvCxnSpPr>
            <a:endCxn id="62" idx="3"/>
          </p:cNvCxnSpPr>
          <p:nvPr/>
        </p:nvCxnSpPr>
        <p:spPr>
          <a:xfrm flipH="1">
            <a:off x="2038238" y="2651489"/>
            <a:ext cx="3782" cy="6145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 flipH="1">
            <a:off x="2030487" y="3753401"/>
            <a:ext cx="8263" cy="7119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1408817" y="2497409"/>
            <a:ext cx="3369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R</a:t>
            </a:r>
            <a:r>
              <a:rPr lang="fr-FR" sz="1350" baseline="-25000" dirty="0"/>
              <a:t>3</a:t>
            </a:r>
            <a:endParaRPr lang="fr-FR" sz="1350" dirty="0"/>
          </a:p>
        </p:txBody>
      </p:sp>
      <p:sp>
        <p:nvSpPr>
          <p:cNvPr id="66" name="ZoneTexte 65"/>
          <p:cNvSpPr txBox="1"/>
          <p:nvPr/>
        </p:nvSpPr>
        <p:spPr>
          <a:xfrm>
            <a:off x="1889443" y="3353872"/>
            <a:ext cx="3369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R</a:t>
            </a:r>
            <a:r>
              <a:rPr lang="fr-FR" sz="1350" baseline="-25000" dirty="0"/>
              <a:t>5</a:t>
            </a:r>
            <a:endParaRPr lang="fr-FR" sz="1350" dirty="0"/>
          </a:p>
        </p:txBody>
      </p:sp>
      <p:cxnSp>
        <p:nvCxnSpPr>
          <p:cNvPr id="67" name="Connecteur droit 66"/>
          <p:cNvCxnSpPr/>
          <p:nvPr/>
        </p:nvCxnSpPr>
        <p:spPr>
          <a:xfrm flipH="1">
            <a:off x="5152882" y="3109190"/>
            <a:ext cx="4268" cy="1637288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Arc 67"/>
          <p:cNvSpPr/>
          <p:nvPr/>
        </p:nvSpPr>
        <p:spPr>
          <a:xfrm rot="13862545">
            <a:off x="4854713" y="2613984"/>
            <a:ext cx="685800" cy="685800"/>
          </a:xfrm>
          <a:prstGeom prst="arc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69" name="Connecteur droit 68"/>
          <p:cNvCxnSpPr/>
          <p:nvPr/>
        </p:nvCxnSpPr>
        <p:spPr>
          <a:xfrm flipV="1">
            <a:off x="5550366" y="2997402"/>
            <a:ext cx="6296" cy="27017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H="1">
            <a:off x="5231647" y="3000123"/>
            <a:ext cx="338081" cy="0"/>
          </a:xfrm>
          <a:prstGeom prst="line">
            <a:avLst/>
          </a:prstGeom>
          <a:ln w="2222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4356605" y="1829350"/>
            <a:ext cx="15814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solidFill>
                  <a:srgbClr val="FF0000"/>
                </a:solidFill>
              </a:rPr>
              <a:t>Electrochemical</a:t>
            </a:r>
            <a:r>
              <a:rPr lang="fr-FR" sz="1350" dirty="0">
                <a:solidFill>
                  <a:srgbClr val="FF0000"/>
                </a:solidFill>
              </a:rPr>
              <a:t> </a:t>
            </a:r>
            <a:r>
              <a:rPr lang="fr-FR" sz="1350" dirty="0" err="1">
                <a:solidFill>
                  <a:srgbClr val="FF0000"/>
                </a:solidFill>
              </a:rPr>
              <a:t>cell</a:t>
            </a:r>
            <a:endParaRPr lang="fr-FR" sz="1350" dirty="0">
              <a:solidFill>
                <a:srgbClr val="FF0000"/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324890" y="2092817"/>
            <a:ext cx="12261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solidFill>
                  <a:srgbClr val="FF0000"/>
                </a:solidFill>
              </a:rPr>
              <a:t>Potential</a:t>
            </a:r>
            <a:r>
              <a:rPr lang="fr-FR" sz="1350" dirty="0">
                <a:solidFill>
                  <a:srgbClr val="FF0000"/>
                </a:solidFill>
              </a:rPr>
              <a:t> input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7896180" y="3685460"/>
            <a:ext cx="1241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>
                <a:solidFill>
                  <a:srgbClr val="FF0000"/>
                </a:solidFill>
              </a:rPr>
              <a:t>Current</a:t>
            </a:r>
            <a:r>
              <a:rPr lang="fr-FR" sz="1350" dirty="0">
                <a:solidFill>
                  <a:srgbClr val="FF0000"/>
                </a:solidFill>
              </a:rPr>
              <a:t> output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4764695" y="2404603"/>
            <a:ext cx="362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CE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5141720" y="3195722"/>
            <a:ext cx="4141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Ref</a:t>
            </a:r>
            <a:endParaRPr lang="fr-FR" sz="1350" dirty="0"/>
          </a:p>
        </p:txBody>
      </p:sp>
      <p:sp>
        <p:nvSpPr>
          <p:cNvPr id="77" name="ZoneTexte 76"/>
          <p:cNvSpPr txBox="1"/>
          <p:nvPr/>
        </p:nvSpPr>
        <p:spPr>
          <a:xfrm>
            <a:off x="5276580" y="2731854"/>
            <a:ext cx="338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W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3582692" y="5070717"/>
            <a:ext cx="7119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Suiveur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6591744" y="2231109"/>
            <a:ext cx="20360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Current</a:t>
            </a:r>
            <a:r>
              <a:rPr lang="fr-FR" sz="1350" dirty="0"/>
              <a:t>/Voltage </a:t>
            </a:r>
            <a:r>
              <a:rPr lang="fr-FR" sz="1350" dirty="0" err="1"/>
              <a:t>converter</a:t>
            </a:r>
            <a:endParaRPr lang="fr-FR" sz="1350" dirty="0"/>
          </a:p>
        </p:txBody>
      </p:sp>
      <p:sp>
        <p:nvSpPr>
          <p:cNvPr id="80" name="ZoneTexte 79"/>
          <p:cNvSpPr txBox="1"/>
          <p:nvPr/>
        </p:nvSpPr>
        <p:spPr>
          <a:xfrm>
            <a:off x="5152166" y="3875686"/>
            <a:ext cx="322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</a:rPr>
              <a:t>-E</a:t>
            </a:r>
          </a:p>
        </p:txBody>
      </p:sp>
      <p:sp>
        <p:nvSpPr>
          <p:cNvPr id="81" name="Flèche droite 80"/>
          <p:cNvSpPr/>
          <p:nvPr/>
        </p:nvSpPr>
        <p:spPr>
          <a:xfrm>
            <a:off x="1806983" y="5847707"/>
            <a:ext cx="831881" cy="270030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2" name="ZoneTexte 81"/>
          <p:cNvSpPr txBox="1"/>
          <p:nvPr/>
        </p:nvSpPr>
        <p:spPr>
          <a:xfrm>
            <a:off x="3031988" y="5751890"/>
            <a:ext cx="3958969" cy="461665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6FF66"/>
                </a:solidFill>
              </a:rPr>
              <a:t>Simple </a:t>
            </a:r>
            <a:r>
              <a:rPr lang="fr-FR" sz="2400" dirty="0" err="1">
                <a:solidFill>
                  <a:srgbClr val="66FF66"/>
                </a:solidFill>
              </a:rPr>
              <a:t>electronic</a:t>
            </a:r>
            <a:r>
              <a:rPr lang="fr-FR" sz="2400" dirty="0">
                <a:solidFill>
                  <a:srgbClr val="66FF66"/>
                </a:solidFill>
              </a:rPr>
              <a:t> components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4590757" y="4752986"/>
            <a:ext cx="100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 = 0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23697" y="701605"/>
            <a:ext cx="502846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6600"/>
                </a:solidFill>
              </a:rPr>
              <a:t>3 électrodes </a:t>
            </a:r>
            <a:r>
              <a:rPr lang="fr-FR" sz="2400" dirty="0" err="1">
                <a:solidFill>
                  <a:srgbClr val="FF6600"/>
                </a:solidFill>
              </a:rPr>
              <a:t>scheme</a:t>
            </a:r>
            <a:r>
              <a:rPr lang="fr-FR" sz="2400" dirty="0">
                <a:solidFill>
                  <a:srgbClr val="FF6600"/>
                </a:solidFill>
              </a:rPr>
              <a:t>, </a:t>
            </a:r>
            <a:r>
              <a:rPr lang="fr-FR" sz="2400" dirty="0" err="1">
                <a:solidFill>
                  <a:srgbClr val="FF6600"/>
                </a:solidFill>
              </a:rPr>
              <a:t>only</a:t>
            </a:r>
            <a:r>
              <a:rPr lang="fr-FR" sz="2400" dirty="0">
                <a:solidFill>
                  <a:srgbClr val="FF6600"/>
                </a:solidFill>
              </a:rPr>
              <a:t> 3 </a:t>
            </a:r>
            <a:r>
              <a:rPr lang="fr-FR" sz="2400" dirty="0" err="1">
                <a:solidFill>
                  <a:srgbClr val="FF6600"/>
                </a:solidFill>
              </a:rPr>
              <a:t>amplifiers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780" y="3970510"/>
            <a:ext cx="2742176" cy="2337376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811" y="1952327"/>
            <a:ext cx="1976275" cy="1976275"/>
          </a:xfrm>
          <a:prstGeom prst="rect">
            <a:avLst/>
          </a:prstGeom>
        </p:spPr>
      </p:pic>
      <p:sp>
        <p:nvSpPr>
          <p:cNvPr id="87" name="ZoneTexte 86"/>
          <p:cNvSpPr txBox="1"/>
          <p:nvPr/>
        </p:nvSpPr>
        <p:spPr>
          <a:xfrm>
            <a:off x="10287121" y="1531461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LMC 6484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1036784" y="302833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</a:t>
            </a:r>
            <a:r>
              <a:rPr lang="fr-FR" baseline="-25000" dirty="0"/>
              <a:t>3</a:t>
            </a:r>
            <a:r>
              <a:rPr lang="fr-FR" dirty="0"/>
              <a:t> = R</a:t>
            </a:r>
            <a:r>
              <a:rPr lang="fr-FR" baseline="-25000" dirty="0"/>
              <a:t>5</a:t>
            </a:r>
            <a:endParaRPr lang="fr-FR" dirty="0"/>
          </a:p>
        </p:txBody>
      </p:sp>
      <p:sp>
        <p:nvSpPr>
          <p:cNvPr id="89" name="ZoneTexte 88"/>
          <p:cNvSpPr txBox="1"/>
          <p:nvPr/>
        </p:nvSpPr>
        <p:spPr>
          <a:xfrm>
            <a:off x="2854380" y="4440244"/>
            <a:ext cx="322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</a:rPr>
              <a:t>-E</a:t>
            </a:r>
          </a:p>
        </p:txBody>
      </p:sp>
    </p:spTree>
    <p:extLst>
      <p:ext uri="{BB962C8B-B14F-4D97-AF65-F5344CB8AC3E}">
        <p14:creationId xmlns:p14="http://schemas.microsoft.com/office/powerpoint/2010/main" val="1644477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8" t="19361" r="30357"/>
          <a:stretch/>
        </p:blipFill>
        <p:spPr bwMode="auto">
          <a:xfrm rot="10800000">
            <a:off x="610435" y="1545365"/>
            <a:ext cx="2273856" cy="2031851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554442" y="5356653"/>
            <a:ext cx="692753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66FF66"/>
                </a:solidFill>
              </a:rPr>
              <a:t>The </a:t>
            </a:r>
            <a:r>
              <a:rPr lang="fr-FR" sz="2000" dirty="0" err="1">
                <a:solidFill>
                  <a:srgbClr val="66FF66"/>
                </a:solidFill>
              </a:rPr>
              <a:t>most</a:t>
            </a:r>
            <a:r>
              <a:rPr lang="fr-FR" sz="2000" dirty="0">
                <a:solidFill>
                  <a:srgbClr val="66FF66"/>
                </a:solidFill>
              </a:rPr>
              <a:t> simple !</a:t>
            </a:r>
          </a:p>
          <a:p>
            <a:r>
              <a:rPr lang="fr-FR" sz="2000" dirty="0" err="1">
                <a:solidFill>
                  <a:srgbClr val="FF0000"/>
                </a:solidFill>
              </a:rPr>
              <a:t>Necessitates</a:t>
            </a:r>
            <a:r>
              <a:rPr lang="fr-FR" sz="2000" dirty="0">
                <a:solidFill>
                  <a:srgbClr val="FF0000"/>
                </a:solidFill>
              </a:rPr>
              <a:t> power supplies, </a:t>
            </a:r>
            <a:r>
              <a:rPr lang="fr-FR" sz="2000" dirty="0" err="1">
                <a:solidFill>
                  <a:srgbClr val="FF0000"/>
                </a:solidFill>
              </a:rPr>
              <a:t>generator</a:t>
            </a:r>
            <a:r>
              <a:rPr lang="fr-FR" sz="2000" dirty="0">
                <a:solidFill>
                  <a:srgbClr val="FF0000"/>
                </a:solidFill>
              </a:rPr>
              <a:t> and oscilloscope</a:t>
            </a:r>
          </a:p>
          <a:p>
            <a:r>
              <a:rPr lang="fr-FR" sz="2000" dirty="0" err="1">
                <a:solidFill>
                  <a:srgbClr val="FF0000"/>
                </a:solidFill>
              </a:rPr>
              <a:t>Analog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Discovery</a:t>
            </a:r>
            <a:r>
              <a:rPr lang="fr-FR" sz="2000" dirty="0">
                <a:solidFill>
                  <a:srgbClr val="FF0000"/>
                </a:solidFill>
              </a:rPr>
              <a:t> 2 : 304 €</a:t>
            </a:r>
          </a:p>
          <a:p>
            <a:r>
              <a:rPr lang="fr-FR" sz="2000" dirty="0">
                <a:solidFill>
                  <a:srgbClr val="FF0000"/>
                </a:solidFill>
              </a:rPr>
              <a:t>No </a:t>
            </a:r>
            <a:r>
              <a:rPr lang="fr-FR" sz="2000" dirty="0" err="1">
                <a:solidFill>
                  <a:srgbClr val="FF0000"/>
                </a:solidFill>
              </a:rPr>
              <a:t>dedicated</a:t>
            </a:r>
            <a:r>
              <a:rPr lang="fr-FR" sz="2000" dirty="0">
                <a:solidFill>
                  <a:srgbClr val="FF0000"/>
                </a:solidFill>
              </a:rPr>
              <a:t> soft for </a:t>
            </a:r>
            <a:r>
              <a:rPr lang="fr-FR" sz="2000" dirty="0" err="1">
                <a:solidFill>
                  <a:srgbClr val="FF0000"/>
                </a:solidFill>
              </a:rPr>
              <a:t>electrochemistry</a:t>
            </a:r>
            <a:r>
              <a:rPr lang="fr-FR" sz="2000" dirty="0">
                <a:solidFill>
                  <a:srgbClr val="FFC000"/>
                </a:solidFill>
              </a:rPr>
              <a:t> (</a:t>
            </a:r>
            <a:r>
              <a:rPr lang="fr-FR" sz="2000" dirty="0" err="1">
                <a:solidFill>
                  <a:srgbClr val="FFC000"/>
                </a:solidFill>
              </a:rPr>
              <a:t>see</a:t>
            </a:r>
            <a:r>
              <a:rPr lang="fr-FR" sz="2000" dirty="0">
                <a:solidFill>
                  <a:srgbClr val="FFC000"/>
                </a:solidFill>
              </a:rPr>
              <a:t> </a:t>
            </a:r>
            <a:r>
              <a:rPr lang="fr-FR" sz="2000" dirty="0" err="1">
                <a:solidFill>
                  <a:srgbClr val="FFC000"/>
                </a:solidFill>
              </a:rPr>
              <a:t>however</a:t>
            </a:r>
            <a:r>
              <a:rPr lang="fr-FR" sz="2000" dirty="0">
                <a:solidFill>
                  <a:srgbClr val="FFC000"/>
                </a:solidFill>
              </a:rPr>
              <a:t> Matsubara)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08" y="4053015"/>
            <a:ext cx="2344907" cy="23918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7000" y="708548"/>
            <a:ext cx="189653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FF6600"/>
                </a:solidFill>
              </a:rPr>
              <a:t>PassStat</a:t>
            </a:r>
            <a:r>
              <a:rPr lang="fr-FR" sz="2400" dirty="0">
                <a:solidFill>
                  <a:srgbClr val="FF6600"/>
                </a:solidFill>
              </a:rPr>
              <a:t> 1.0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455750" y="3307285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14</a:t>
            </a:fld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4935171" y="874514"/>
            <a:ext cx="6700834" cy="4303027"/>
            <a:chOff x="4935171" y="1053626"/>
            <a:chExt cx="6700834" cy="430302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5171" y="1053626"/>
              <a:ext cx="6700834" cy="4303027"/>
            </a:xfrm>
            <a:prstGeom prst="rect">
              <a:avLst/>
            </a:prstGeom>
          </p:spPr>
        </p:pic>
        <p:cxnSp>
          <p:nvCxnSpPr>
            <p:cNvPr id="12" name="Connecteur droit 11"/>
            <p:cNvCxnSpPr/>
            <p:nvPr/>
          </p:nvCxnSpPr>
          <p:spPr>
            <a:xfrm flipV="1">
              <a:off x="6999817" y="4180417"/>
              <a:ext cx="0" cy="1206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554442" y="92461"/>
            <a:ext cx="39982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PassStat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 1 : fast and simple</a:t>
            </a:r>
          </a:p>
        </p:txBody>
      </p:sp>
    </p:spTree>
    <p:extLst>
      <p:ext uri="{BB962C8B-B14F-4D97-AF65-F5344CB8AC3E}">
        <p14:creationId xmlns:p14="http://schemas.microsoft.com/office/powerpoint/2010/main" val="176710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969895" y="0"/>
            <a:ext cx="39982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PassStat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 1: fast and simple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667" y="699967"/>
            <a:ext cx="407686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6600"/>
                </a:solidFill>
              </a:rPr>
              <a:t>Performances: </a:t>
            </a:r>
            <a:r>
              <a:rPr lang="fr-FR" sz="2400" dirty="0" err="1">
                <a:solidFill>
                  <a:srgbClr val="FF6600"/>
                </a:solidFill>
              </a:rPr>
              <a:t>PassStat</a:t>
            </a:r>
            <a:r>
              <a:rPr lang="fr-FR" sz="2400" dirty="0">
                <a:solidFill>
                  <a:srgbClr val="FF6600"/>
                </a:solidFill>
              </a:rPr>
              <a:t> 1.0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9051" r="13352"/>
          <a:stretch/>
        </p:blipFill>
        <p:spPr>
          <a:xfrm>
            <a:off x="3039533" y="1403563"/>
            <a:ext cx="5858934" cy="441303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13167" y="1636853"/>
            <a:ext cx="1323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8000 Vs</a:t>
            </a:r>
            <a:r>
              <a:rPr lang="fr-FR" sz="2400" baseline="30000" dirty="0"/>
              <a:t>-1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4535803" y="5955731"/>
            <a:ext cx="407925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>
                <a:solidFill>
                  <a:srgbClr val="66FF66"/>
                </a:solidFill>
              </a:rPr>
              <a:t>Rather</a:t>
            </a:r>
            <a:r>
              <a:rPr lang="fr-FR" sz="2000" dirty="0">
                <a:solidFill>
                  <a:srgbClr val="66FF66"/>
                </a:solidFill>
              </a:rPr>
              <a:t> </a:t>
            </a:r>
            <a:r>
              <a:rPr lang="fr-FR" sz="2000" dirty="0" err="1">
                <a:solidFill>
                  <a:srgbClr val="66FF66"/>
                </a:solidFill>
              </a:rPr>
              <a:t>fast</a:t>
            </a:r>
            <a:r>
              <a:rPr lang="fr-FR" sz="2000" dirty="0">
                <a:solidFill>
                  <a:srgbClr val="66FF66"/>
                </a:solidFill>
              </a:rPr>
              <a:t> !</a:t>
            </a:r>
          </a:p>
          <a:p>
            <a:pPr algn="ctr"/>
            <a:r>
              <a:rPr lang="fr-FR" sz="2000" dirty="0" err="1">
                <a:solidFill>
                  <a:srgbClr val="66FF66"/>
                </a:solidFill>
              </a:rPr>
              <a:t>Rather</a:t>
            </a:r>
            <a:r>
              <a:rPr lang="fr-FR" sz="2000" dirty="0">
                <a:solidFill>
                  <a:srgbClr val="66FF66"/>
                </a:solidFill>
              </a:rPr>
              <a:t> for </a:t>
            </a:r>
            <a:r>
              <a:rPr lang="fr-FR" sz="2000" dirty="0" err="1">
                <a:solidFill>
                  <a:srgbClr val="66FF66"/>
                </a:solidFill>
              </a:rPr>
              <a:t>confirmed</a:t>
            </a:r>
            <a:r>
              <a:rPr lang="fr-FR" sz="2000" dirty="0">
                <a:solidFill>
                  <a:srgbClr val="66FF66"/>
                </a:solidFill>
              </a:rPr>
              <a:t> </a:t>
            </a:r>
            <a:r>
              <a:rPr lang="fr-FR" sz="2000" dirty="0" err="1">
                <a:solidFill>
                  <a:srgbClr val="66FF66"/>
                </a:solidFill>
              </a:rPr>
              <a:t>electrochemists</a:t>
            </a:r>
            <a:endParaRPr lang="fr-FR" sz="2000" dirty="0">
              <a:solidFill>
                <a:srgbClr val="66FF6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5128" y="1636853"/>
            <a:ext cx="2529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1 </a:t>
            </a:r>
            <a:r>
              <a:rPr lang="fr-FR" dirty="0" err="1"/>
              <a:t>mM</a:t>
            </a:r>
            <a:r>
              <a:rPr lang="fr-FR" dirty="0"/>
              <a:t> </a:t>
            </a:r>
            <a:r>
              <a:rPr lang="fr-FR" dirty="0" err="1"/>
              <a:t>Ferrocene</a:t>
            </a:r>
            <a:endParaRPr lang="fr-FR" dirty="0"/>
          </a:p>
          <a:p>
            <a:pPr algn="ctr"/>
            <a:r>
              <a:rPr lang="fr-FR" dirty="0"/>
              <a:t>In CH</a:t>
            </a:r>
            <a:r>
              <a:rPr lang="fr-FR" baseline="-25000" dirty="0"/>
              <a:t>3</a:t>
            </a:r>
            <a:r>
              <a:rPr lang="fr-FR" dirty="0"/>
              <a:t>CN + 0.1 M TBAPF</a:t>
            </a:r>
            <a:r>
              <a:rPr lang="fr-FR" baseline="-25000" dirty="0"/>
              <a:t>6</a:t>
            </a:r>
          </a:p>
          <a:p>
            <a:pPr algn="ctr"/>
            <a:r>
              <a:rPr lang="fr-FR" dirty="0" err="1"/>
              <a:t>Micrometric</a:t>
            </a:r>
            <a:r>
              <a:rPr lang="fr-FR" dirty="0"/>
              <a:t> </a:t>
            </a:r>
            <a:r>
              <a:rPr lang="fr-FR" dirty="0" err="1"/>
              <a:t>electrode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15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545106" y="4394345"/>
            <a:ext cx="2128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Gabriel </a:t>
            </a:r>
            <a:r>
              <a:rPr lang="fr-FR" dirty="0" err="1"/>
              <a:t>Boitel-Aullen</a:t>
            </a:r>
            <a:endParaRPr lang="fr-FR" dirty="0"/>
          </a:p>
          <a:p>
            <a:r>
              <a:rPr lang="fr-FR" dirty="0"/>
              <a:t>Talk on Thursday !</a:t>
            </a:r>
          </a:p>
        </p:txBody>
      </p:sp>
    </p:spTree>
    <p:extLst>
      <p:ext uri="{BB962C8B-B14F-4D97-AF65-F5344CB8AC3E}">
        <p14:creationId xmlns:p14="http://schemas.microsoft.com/office/powerpoint/2010/main" val="837520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173" y="805788"/>
            <a:ext cx="6234163" cy="389802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37278" y="4871768"/>
            <a:ext cx="4507644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66FF66"/>
                </a:solidFill>
              </a:rPr>
              <a:t>Works on computer or </a:t>
            </a:r>
            <a:r>
              <a:rPr lang="fr-FR" sz="2000" dirty="0" err="1">
                <a:solidFill>
                  <a:srgbClr val="66FF66"/>
                </a:solidFill>
              </a:rPr>
              <a:t>through</a:t>
            </a:r>
            <a:r>
              <a:rPr lang="fr-FR" sz="2000" dirty="0">
                <a:solidFill>
                  <a:srgbClr val="66FF66"/>
                </a:solidFill>
              </a:rPr>
              <a:t> Bluetooth</a:t>
            </a:r>
          </a:p>
          <a:p>
            <a:r>
              <a:rPr lang="fr-FR" sz="2000" dirty="0">
                <a:solidFill>
                  <a:srgbClr val="66FF66"/>
                </a:solidFill>
              </a:rPr>
              <a:t>Price: </a:t>
            </a:r>
            <a:r>
              <a:rPr lang="fr-FR" sz="2000" dirty="0" err="1">
                <a:solidFill>
                  <a:srgbClr val="66FF66"/>
                </a:solidFill>
              </a:rPr>
              <a:t>between</a:t>
            </a:r>
            <a:r>
              <a:rPr lang="fr-FR" sz="2000" dirty="0">
                <a:solidFill>
                  <a:srgbClr val="66FF66"/>
                </a:solidFill>
              </a:rPr>
              <a:t> 50 and 80 €</a:t>
            </a:r>
          </a:p>
          <a:p>
            <a:r>
              <a:rPr lang="fr-FR" sz="2000" dirty="0">
                <a:solidFill>
                  <a:srgbClr val="FF0000"/>
                </a:solidFill>
              </a:rPr>
              <a:t>Limited scan rate (100 Vs</a:t>
            </a:r>
            <a:r>
              <a:rPr lang="fr-FR" sz="2000" baseline="30000" dirty="0">
                <a:solidFill>
                  <a:srgbClr val="FF0000"/>
                </a:solidFill>
              </a:rPr>
              <a:t>-1</a:t>
            </a:r>
            <a:r>
              <a:rPr lang="fr-FR" sz="2000" dirty="0">
                <a:solidFill>
                  <a:srgbClr val="FF0000"/>
                </a:solidFill>
              </a:rPr>
              <a:t>)</a:t>
            </a:r>
          </a:p>
          <a:p>
            <a:r>
              <a:rPr lang="fr-FR" sz="2000" dirty="0">
                <a:solidFill>
                  <a:srgbClr val="FF0000"/>
                </a:solidFill>
              </a:rPr>
              <a:t>Limited compliance (</a:t>
            </a:r>
            <a:r>
              <a:rPr lang="fr-FR" sz="2000" dirty="0">
                <a:solidFill>
                  <a:srgbClr val="FF0000"/>
                </a:solidFill>
                <a:sym typeface="Symbol" panose="05050102010706020507" pitchFamily="18" charset="2"/>
              </a:rPr>
              <a:t> 2.4 V)</a:t>
            </a:r>
          </a:p>
          <a:p>
            <a:r>
              <a:rPr lang="fr-FR" sz="2000" dirty="0" err="1">
                <a:solidFill>
                  <a:srgbClr val="FF0000"/>
                </a:solidFill>
                <a:sym typeface="Symbol" panose="05050102010706020507" pitchFamily="18" charset="2"/>
              </a:rPr>
              <a:t>Take</a:t>
            </a:r>
            <a:r>
              <a:rPr lang="fr-FR" sz="2000" dirty="0">
                <a:solidFill>
                  <a:srgbClr val="FF0000"/>
                </a:solidFill>
                <a:sym typeface="Symbol" panose="05050102010706020507" pitchFamily="18" charset="2"/>
              </a:rPr>
              <a:t> care of calibration!</a:t>
            </a:r>
            <a:endParaRPr lang="fr-FR" sz="2000" dirty="0">
              <a:solidFill>
                <a:srgbClr val="FF0000"/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428859" y="1003967"/>
            <a:ext cx="2917275" cy="4099626"/>
            <a:chOff x="-7100169" y="-1848255"/>
            <a:chExt cx="6331822" cy="870625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/>
            <a:srcRect l="5900" t="21651" r="26900" b="32150"/>
            <a:stretch/>
          </p:blipFill>
          <p:spPr>
            <a:xfrm rot="10800000">
              <a:off x="-7100169" y="-1848255"/>
              <a:ext cx="6331822" cy="8706255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 rot="16007277">
              <a:off x="-1846597" y="-742490"/>
              <a:ext cx="3690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FF0000"/>
                  </a:solidFill>
                </a:rPr>
                <a:t>V</a:t>
              </a:r>
              <a:r>
                <a:rPr lang="fr-FR" sz="1600" baseline="300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 rot="16007277">
              <a:off x="-2119807" y="968527"/>
              <a:ext cx="3690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FF0000"/>
                  </a:solidFill>
                </a:rPr>
                <a:t>V</a:t>
              </a:r>
              <a:r>
                <a:rPr lang="fr-FR" sz="1600" baseline="300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 rot="16007277">
              <a:off x="-2141811" y="-395326"/>
              <a:ext cx="5741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GND</a:t>
              </a: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1648573" y="-331914"/>
              <a:ext cx="12205" cy="2146017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-3554809" y="1814104"/>
              <a:ext cx="1921251" cy="20078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-3564514" y="1834182"/>
              <a:ext cx="9705" cy="781936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-2288475" y="-602813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00B050"/>
                  </a:solidFill>
                </a:rPr>
                <a:t>TX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-2583600" y="-273870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00B050"/>
                  </a:solidFill>
                </a:rPr>
                <a:t>TX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-2536679" y="-953788"/>
              <a:ext cx="4026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00B050"/>
                  </a:solidFill>
                </a:rPr>
                <a:t>RX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-2365121" y="55565"/>
              <a:ext cx="4026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00B050"/>
                  </a:solidFill>
                </a:rPr>
                <a:t>RX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-5416697" y="944103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00FF"/>
                  </a:solidFill>
                </a:rPr>
                <a:t>A22</a:t>
              </a:r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-5140820" y="1438415"/>
              <a:ext cx="4034" cy="1065169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-4473476" y="1438415"/>
              <a:ext cx="17097" cy="3914007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H="1">
              <a:off x="-4473476" y="5352422"/>
              <a:ext cx="829810" cy="0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-4673746" y="936607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00FF"/>
                  </a:solidFill>
                </a:rPr>
                <a:t>A0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 rot="16007277">
              <a:off x="-2431445" y="1368774"/>
              <a:ext cx="5741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GND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-3592933" y="2055873"/>
              <a:ext cx="3690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FF0000"/>
                  </a:solidFill>
                </a:rPr>
                <a:t>V</a:t>
              </a:r>
              <a:r>
                <a:rPr lang="fr-FR" sz="1600" baseline="30000" dirty="0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837009" y="5162444"/>
            <a:ext cx="11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Electrodes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678690" y="3333044"/>
            <a:ext cx="132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Potentiostat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3047685" y="1980152"/>
            <a:ext cx="162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Teensy</a:t>
            </a:r>
            <a:r>
              <a:rPr lang="fr-FR" dirty="0"/>
              <a:t> 3.6 </a:t>
            </a:r>
            <a:r>
              <a:rPr lang="fr-FR" dirty="0" err="1"/>
              <a:t>card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591848" y="1260752"/>
            <a:ext cx="167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Bluetooth HC05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5667" y="471367"/>
            <a:ext cx="311166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FF6600"/>
                </a:solidFill>
              </a:rPr>
              <a:t>PassStat</a:t>
            </a:r>
            <a:r>
              <a:rPr lang="fr-FR" sz="2400" dirty="0">
                <a:solidFill>
                  <a:srgbClr val="FF6600"/>
                </a:solidFill>
              </a:rPr>
              <a:t> 2.0, 2.1 et 2.2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16</a:t>
            </a:fld>
            <a:endParaRPr lang="fr-FR"/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3208961" y="9202"/>
            <a:ext cx="54874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PassStat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 2: low cost and easy to adapt</a:t>
            </a:r>
          </a:p>
        </p:txBody>
      </p:sp>
    </p:spTree>
    <p:extLst>
      <p:ext uri="{BB962C8B-B14F-4D97-AF65-F5344CB8AC3E}">
        <p14:creationId xmlns:p14="http://schemas.microsoft.com/office/powerpoint/2010/main" val="2180061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534" y="556545"/>
            <a:ext cx="407686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6600"/>
                </a:solidFill>
              </a:rPr>
              <a:t>Open source </a:t>
            </a:r>
            <a:r>
              <a:rPr lang="fr-FR" sz="2400" dirty="0" err="1">
                <a:solidFill>
                  <a:srgbClr val="FF6600"/>
                </a:solidFill>
              </a:rPr>
              <a:t>considerations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4" y="1701344"/>
            <a:ext cx="4318629" cy="34890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569" y="2113165"/>
            <a:ext cx="4950213" cy="329119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64785" y="3160378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17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31321" y="1268244"/>
            <a:ext cx="139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Arduino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core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939127" y="1267840"/>
            <a:ext cx="173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Python interface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21976" t="12685" r="30987" b="44074"/>
          <a:stretch/>
        </p:blipFill>
        <p:spPr>
          <a:xfrm>
            <a:off x="10357555" y="2829693"/>
            <a:ext cx="1715911" cy="2103229"/>
          </a:xfrm>
          <a:prstGeom prst="rect">
            <a:avLst/>
          </a:prstGeom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208961" y="9202"/>
            <a:ext cx="54874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PassStat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 2: low cost and easy to adapt</a:t>
            </a:r>
          </a:p>
        </p:txBody>
      </p:sp>
    </p:spTree>
    <p:extLst>
      <p:ext uri="{BB962C8B-B14F-4D97-AF65-F5344CB8AC3E}">
        <p14:creationId xmlns:p14="http://schemas.microsoft.com/office/powerpoint/2010/main" val="3373469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534" y="556545"/>
            <a:ext cx="407686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6600"/>
                </a:solidFill>
              </a:rPr>
              <a:t>Open source </a:t>
            </a:r>
            <a:r>
              <a:rPr lang="fr-FR" sz="2400" dirty="0" err="1">
                <a:solidFill>
                  <a:srgbClr val="FF6600"/>
                </a:solidFill>
              </a:rPr>
              <a:t>considerations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75045" y="1033545"/>
            <a:ext cx="634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Application Android conçue avec Android Studio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" y="1530620"/>
            <a:ext cx="2612895" cy="522578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83649" y="2359085"/>
            <a:ext cx="5925468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66FF66"/>
                </a:solidFill>
              </a:rPr>
              <a:t>Paper in Hardware X (Caux et al., 2022)</a:t>
            </a:r>
          </a:p>
          <a:p>
            <a:r>
              <a:rPr lang="fr-FR" sz="2000" dirty="0">
                <a:solidFill>
                  <a:srgbClr val="66FF66"/>
                </a:solidFill>
              </a:rPr>
              <a:t>Dépôt sur </a:t>
            </a:r>
            <a:r>
              <a:rPr lang="fr-FR" sz="2000" dirty="0" err="1">
                <a:solidFill>
                  <a:srgbClr val="66FF66"/>
                </a:solidFill>
              </a:rPr>
              <a:t>Zenono</a:t>
            </a:r>
            <a:endParaRPr lang="fr-FR" sz="2000" dirty="0">
              <a:solidFill>
                <a:srgbClr val="66FF66"/>
              </a:solidFill>
            </a:endParaRPr>
          </a:p>
          <a:p>
            <a:r>
              <a:rPr lang="fr-FR" sz="2000" dirty="0">
                <a:solidFill>
                  <a:srgbClr val="66FF66"/>
                </a:solidFill>
              </a:rPr>
              <a:t>Wiki sur </a:t>
            </a:r>
            <a:r>
              <a:rPr lang="fr-FR" sz="2000" dirty="0">
                <a:solidFill>
                  <a:srgbClr val="66FF66"/>
                </a:solidFill>
                <a:hlinkClick r:id="rId3"/>
              </a:rPr>
              <a:t>https://ohwr.org/project/passstat/wikis/home</a:t>
            </a:r>
            <a:endParaRPr lang="fr-FR" sz="2000" dirty="0">
              <a:solidFill>
                <a:srgbClr val="66FF66"/>
              </a:solidFill>
            </a:endParaRPr>
          </a:p>
          <a:p>
            <a:r>
              <a:rPr lang="fr-FR" sz="2000" dirty="0">
                <a:solidFill>
                  <a:srgbClr val="66FF66"/>
                </a:solidFill>
              </a:rPr>
              <a:t>Projet </a:t>
            </a:r>
            <a:r>
              <a:rPr lang="fr-FR" sz="2000" dirty="0" err="1">
                <a:solidFill>
                  <a:srgbClr val="66FF66"/>
                </a:solidFill>
              </a:rPr>
              <a:t>GitHub</a:t>
            </a:r>
            <a:endParaRPr lang="fr-FR" sz="2000" dirty="0">
              <a:solidFill>
                <a:srgbClr val="66FF66"/>
              </a:solidFill>
            </a:endParaRPr>
          </a:p>
          <a:p>
            <a:r>
              <a:rPr lang="fr-FR" sz="2000" dirty="0">
                <a:solidFill>
                  <a:srgbClr val="66FF66"/>
                </a:solidFill>
              </a:rPr>
              <a:t>Certifié par l’Open Source Hardware Association</a:t>
            </a:r>
          </a:p>
          <a:p>
            <a:pPr algn="ctr"/>
            <a:r>
              <a:rPr lang="fr-FR" sz="2000" dirty="0">
                <a:solidFill>
                  <a:srgbClr val="66FF66"/>
                </a:solidFill>
              </a:rPr>
              <a:t>A diffuser sans restrictions !</a:t>
            </a:r>
          </a:p>
        </p:txBody>
      </p:sp>
      <p:sp>
        <p:nvSpPr>
          <p:cNvPr id="7" name="ZoneTexte 6"/>
          <p:cNvSpPr txBox="1"/>
          <p:nvPr/>
        </p:nvSpPr>
        <p:spPr>
          <a:xfrm flipH="1">
            <a:off x="3690349" y="1410207"/>
            <a:ext cx="53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Stage Anis Achit, 3 mois, étudiant M1 ingénierie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18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60" y="4809457"/>
            <a:ext cx="2000250" cy="10382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509" y="4793645"/>
            <a:ext cx="1069848" cy="10698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0639" y="4599414"/>
            <a:ext cx="1530097" cy="1169501"/>
          </a:xfrm>
          <a:prstGeom prst="rect">
            <a:avLst/>
          </a:prstGeom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208961" y="9202"/>
            <a:ext cx="54874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PassStat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 2: low cost and easy to adapt</a:t>
            </a:r>
          </a:p>
        </p:txBody>
      </p:sp>
    </p:spTree>
    <p:extLst>
      <p:ext uri="{BB962C8B-B14F-4D97-AF65-F5344CB8AC3E}">
        <p14:creationId xmlns:p14="http://schemas.microsoft.com/office/powerpoint/2010/main" val="2062572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534" y="556545"/>
            <a:ext cx="155210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6600"/>
                </a:solidFill>
              </a:rPr>
              <a:t>Validation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229" y="1227665"/>
            <a:ext cx="6706912" cy="466947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480725" y="6253832"/>
            <a:ext cx="73770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66FF66"/>
                </a:solidFill>
              </a:rPr>
              <a:t>OK!!!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7324" y="2099732"/>
            <a:ext cx="2465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dirty="0"/>
              <a:t>Standard conditions:</a:t>
            </a:r>
          </a:p>
          <a:p>
            <a:pPr algn="just"/>
            <a:r>
              <a:rPr lang="fr-FR" dirty="0"/>
              <a:t>1 </a:t>
            </a:r>
            <a:r>
              <a:rPr lang="fr-FR" dirty="0" err="1"/>
              <a:t>mM</a:t>
            </a:r>
            <a:r>
              <a:rPr lang="fr-FR" dirty="0"/>
              <a:t> </a:t>
            </a:r>
            <a:r>
              <a:rPr lang="fr-FR" dirty="0" err="1"/>
              <a:t>Ferrocene</a:t>
            </a:r>
            <a:endParaRPr lang="fr-FR" dirty="0"/>
          </a:p>
          <a:p>
            <a:pPr algn="just"/>
            <a:r>
              <a:rPr lang="fr-FR" dirty="0"/>
              <a:t>inCH</a:t>
            </a:r>
            <a:r>
              <a:rPr lang="fr-FR" baseline="-25000" dirty="0"/>
              <a:t>3</a:t>
            </a:r>
            <a:r>
              <a:rPr lang="fr-FR" dirty="0"/>
              <a:t>CN + 0.1 M TBAPF</a:t>
            </a:r>
            <a:r>
              <a:rPr lang="fr-FR" baseline="-25000" dirty="0"/>
              <a:t>6</a:t>
            </a:r>
            <a:endParaRPr lang="fr-FR" dirty="0"/>
          </a:p>
          <a:p>
            <a:pPr algn="just"/>
            <a:r>
              <a:rPr lang="fr-FR" dirty="0"/>
              <a:t>Pt </a:t>
            </a:r>
            <a:r>
              <a:rPr lang="fr-FR" dirty="0">
                <a:sym typeface="Symbol" panose="05050102010706020507" pitchFamily="18" charset="2"/>
              </a:rPr>
              <a:t></a:t>
            </a:r>
            <a:r>
              <a:rPr lang="fr-FR" dirty="0"/>
              <a:t> 0.5 mm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19</a:t>
            </a:fld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6428316" y="572612"/>
            <a:ext cx="2372556" cy="425450"/>
            <a:chOff x="5048250" y="828674"/>
            <a:chExt cx="2372556" cy="425450"/>
          </a:xfrm>
        </p:grpSpPr>
        <p:sp>
          <p:nvSpPr>
            <p:cNvPr id="11" name="ZoneTexte 10"/>
            <p:cNvSpPr txBox="1"/>
            <p:nvPr/>
          </p:nvSpPr>
          <p:spPr>
            <a:xfrm>
              <a:off x="5048250" y="828674"/>
              <a:ext cx="438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Fc</a:t>
              </a:r>
              <a:r>
                <a:rPr lang="fr-FR" dirty="0"/>
                <a:t> </a:t>
              </a: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/>
            <a:srcRect l="17250" t="29956" r="69017" b="43710"/>
            <a:stretch/>
          </p:blipFill>
          <p:spPr>
            <a:xfrm>
              <a:off x="5580220" y="828674"/>
              <a:ext cx="825500" cy="42545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405720" y="828674"/>
              <a:ext cx="1015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Fc</a:t>
              </a:r>
              <a:r>
                <a:rPr lang="fr-FR" baseline="30000" dirty="0"/>
                <a:t>+</a:t>
              </a:r>
              <a:r>
                <a:rPr lang="fr-FR" dirty="0"/>
                <a:t> + 1e</a:t>
              </a:r>
              <a:r>
                <a:rPr lang="fr-FR" baseline="30000" dirty="0"/>
                <a:t>-</a:t>
              </a:r>
              <a:r>
                <a:rPr lang="fr-FR" dirty="0"/>
                <a:t> </a:t>
              </a:r>
            </a:p>
          </p:txBody>
        </p:sp>
      </p:grp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208961" y="9202"/>
            <a:ext cx="54874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PassStat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 2: low cost and easy to adapt</a:t>
            </a:r>
          </a:p>
        </p:txBody>
      </p:sp>
    </p:spTree>
    <p:extLst>
      <p:ext uri="{BB962C8B-B14F-4D97-AF65-F5344CB8AC3E}">
        <p14:creationId xmlns:p14="http://schemas.microsoft.com/office/powerpoint/2010/main" val="1139191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5542987" y="5713"/>
            <a:ext cx="11608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Outline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19032" y="3031919"/>
            <a:ext cx="32656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Résultats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 sur le terrain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49122" y="1441269"/>
            <a:ext cx="6271096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Electrochemical</a:t>
            </a: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analysis</a:t>
            </a:r>
            <a:r>
              <a:rPr lang="fr-FR" sz="2400" dirty="0">
                <a:solidFill>
                  <a:srgbClr val="FF6600"/>
                </a:solidFill>
              </a:rPr>
              <a:t> and instrumentation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2400" dirty="0">
              <a:solidFill>
                <a:srgbClr val="FF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PassStat</a:t>
            </a:r>
            <a:r>
              <a:rPr lang="fr-FR" sz="2400" dirty="0">
                <a:solidFill>
                  <a:srgbClr val="FF6600"/>
                </a:solidFill>
              </a:rPr>
              <a:t> 1 : </a:t>
            </a:r>
            <a:r>
              <a:rPr lang="fr-FR" sz="2400" dirty="0" err="1">
                <a:solidFill>
                  <a:srgbClr val="FF6600"/>
                </a:solidFill>
              </a:rPr>
              <a:t>fast</a:t>
            </a:r>
            <a:r>
              <a:rPr lang="fr-FR" sz="2400" dirty="0">
                <a:solidFill>
                  <a:srgbClr val="FF6600"/>
                </a:solidFill>
              </a:rPr>
              <a:t> and simple</a:t>
            </a:r>
          </a:p>
          <a:p>
            <a:endParaRPr lang="fr-FR" sz="2400" dirty="0">
              <a:solidFill>
                <a:srgbClr val="FF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PassStat</a:t>
            </a:r>
            <a:r>
              <a:rPr lang="fr-FR" sz="2400" dirty="0">
                <a:solidFill>
                  <a:srgbClr val="FF6600"/>
                </a:solidFill>
              </a:rPr>
              <a:t> 2 : </a:t>
            </a:r>
            <a:r>
              <a:rPr lang="fr-FR" sz="2400" dirty="0" err="1">
                <a:solidFill>
                  <a:srgbClr val="FF6600"/>
                </a:solidFill>
              </a:rPr>
              <a:t>low</a:t>
            </a: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cost</a:t>
            </a:r>
            <a:r>
              <a:rPr lang="fr-FR" sz="2400" dirty="0">
                <a:solidFill>
                  <a:srgbClr val="FF6600"/>
                </a:solidFill>
              </a:rPr>
              <a:t> and </a:t>
            </a:r>
            <a:r>
              <a:rPr lang="fr-FR" sz="2400" dirty="0" err="1">
                <a:solidFill>
                  <a:srgbClr val="FF6600"/>
                </a:solidFill>
              </a:rPr>
              <a:t>easy</a:t>
            </a:r>
            <a:r>
              <a:rPr lang="fr-FR" sz="2400" dirty="0">
                <a:solidFill>
                  <a:srgbClr val="FF6600"/>
                </a:solidFill>
              </a:rPr>
              <a:t> to </a:t>
            </a:r>
            <a:r>
              <a:rPr lang="fr-FR" sz="2400" dirty="0" err="1">
                <a:solidFill>
                  <a:srgbClr val="FF6600"/>
                </a:solidFill>
              </a:rPr>
              <a:t>adapt</a:t>
            </a:r>
            <a:endParaRPr lang="fr-FR" sz="2400" dirty="0">
              <a:solidFill>
                <a:srgbClr val="FF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2400" dirty="0">
              <a:solidFill>
                <a:srgbClr val="FF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>
                <a:solidFill>
                  <a:srgbClr val="FF6600"/>
                </a:solidFill>
              </a:rPr>
              <a:t> A few applications in </a:t>
            </a:r>
            <a:r>
              <a:rPr lang="fr-FR" sz="2400" dirty="0" err="1">
                <a:solidFill>
                  <a:srgbClr val="FF6600"/>
                </a:solidFill>
              </a:rPr>
              <a:t>Africa</a:t>
            </a:r>
            <a:endParaRPr lang="fr-FR" sz="2400" dirty="0">
              <a:solidFill>
                <a:srgbClr val="FF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2400" dirty="0">
              <a:solidFill>
                <a:srgbClr val="FF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Some</a:t>
            </a: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reflexions</a:t>
            </a:r>
            <a:r>
              <a:rPr lang="fr-FR" sz="2400" dirty="0">
                <a:solidFill>
                  <a:srgbClr val="FF6600"/>
                </a:solidFill>
              </a:rPr>
              <a:t> and perspectives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43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534" y="556545"/>
            <a:ext cx="591591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6600"/>
                </a:solidFill>
              </a:rPr>
              <a:t>Validation: Square </a:t>
            </a:r>
            <a:r>
              <a:rPr lang="fr-FR" sz="2400" dirty="0" err="1">
                <a:solidFill>
                  <a:srgbClr val="FF6600"/>
                </a:solidFill>
              </a:rPr>
              <a:t>Wave</a:t>
            </a: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Voltammetry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13650" r="10579"/>
          <a:stretch/>
        </p:blipFill>
        <p:spPr>
          <a:xfrm>
            <a:off x="6055444" y="1552452"/>
            <a:ext cx="5560822" cy="40470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34" y="1958852"/>
            <a:ext cx="2792668" cy="25792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012" y="2143301"/>
            <a:ext cx="2530771" cy="23948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940778" y="5733652"/>
            <a:ext cx="73770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66FF66"/>
                </a:solidFill>
              </a:rPr>
              <a:t>OK!!!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20</a:t>
            </a:fld>
            <a:endParaRPr lang="fr-FR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294722" y="9202"/>
            <a:ext cx="5315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PassStat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 2: low cost and </a:t>
            </a: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esy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 to adapt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31109" y="4505763"/>
            <a:ext cx="3691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From</a:t>
            </a:r>
            <a:r>
              <a:rPr lang="fr-FR" sz="1400" dirty="0"/>
              <a:t> Compton, </a:t>
            </a:r>
            <a:r>
              <a:rPr lang="fr-FR" sz="1400" dirty="0" err="1"/>
              <a:t>understanding</a:t>
            </a:r>
            <a:r>
              <a:rPr lang="fr-FR" sz="1400" dirty="0"/>
              <a:t> </a:t>
            </a:r>
            <a:r>
              <a:rPr lang="fr-FR" sz="1400" dirty="0" err="1"/>
              <a:t>electrochemistry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951604" y="758523"/>
            <a:ext cx="2465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dirty="0"/>
              <a:t>Standard conditions:</a:t>
            </a:r>
          </a:p>
          <a:p>
            <a:pPr algn="just"/>
            <a:r>
              <a:rPr lang="fr-FR" dirty="0"/>
              <a:t>1 </a:t>
            </a:r>
            <a:r>
              <a:rPr lang="fr-FR" dirty="0" err="1"/>
              <a:t>mM</a:t>
            </a:r>
            <a:r>
              <a:rPr lang="fr-FR" dirty="0"/>
              <a:t> </a:t>
            </a:r>
            <a:r>
              <a:rPr lang="fr-FR" dirty="0" err="1"/>
              <a:t>Ferrocene</a:t>
            </a:r>
            <a:endParaRPr lang="fr-FR" dirty="0"/>
          </a:p>
          <a:p>
            <a:pPr algn="just"/>
            <a:r>
              <a:rPr lang="fr-FR" dirty="0"/>
              <a:t>inCH</a:t>
            </a:r>
            <a:r>
              <a:rPr lang="fr-FR" baseline="-25000" dirty="0"/>
              <a:t>3</a:t>
            </a:r>
            <a:r>
              <a:rPr lang="fr-FR" dirty="0"/>
              <a:t>CN + 0.1 M TBAPF</a:t>
            </a:r>
            <a:r>
              <a:rPr lang="fr-FR" baseline="-25000" dirty="0"/>
              <a:t>6</a:t>
            </a:r>
            <a:endParaRPr lang="fr-FR" dirty="0"/>
          </a:p>
          <a:p>
            <a:pPr algn="just"/>
            <a:r>
              <a:rPr lang="fr-FR" dirty="0"/>
              <a:t>Pt </a:t>
            </a:r>
            <a:r>
              <a:rPr lang="fr-FR" dirty="0">
                <a:sym typeface="Symbol" panose="05050102010706020507" pitchFamily="18" charset="2"/>
              </a:rPr>
              <a:t></a:t>
            </a:r>
            <a:r>
              <a:rPr lang="fr-FR" dirty="0"/>
              <a:t> 0.5 mm</a:t>
            </a:r>
          </a:p>
        </p:txBody>
      </p:sp>
    </p:spTree>
    <p:extLst>
      <p:ext uri="{BB962C8B-B14F-4D97-AF65-F5344CB8AC3E}">
        <p14:creationId xmlns:p14="http://schemas.microsoft.com/office/powerpoint/2010/main" val="3744070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534" y="556545"/>
            <a:ext cx="407686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6600"/>
                </a:solidFill>
              </a:rPr>
              <a:t>Validation: </a:t>
            </a:r>
            <a:r>
              <a:rPr lang="fr-FR" sz="2400" dirty="0" err="1">
                <a:solidFill>
                  <a:srgbClr val="FF6600"/>
                </a:solidFill>
              </a:rPr>
              <a:t>low</a:t>
            </a: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currents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267" y="787377"/>
            <a:ext cx="6104145" cy="458603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5001" y="1412331"/>
            <a:ext cx="25154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Extreme</a:t>
            </a:r>
            <a:r>
              <a:rPr lang="fr-FR" dirty="0"/>
              <a:t> conditions :</a:t>
            </a:r>
          </a:p>
          <a:p>
            <a:r>
              <a:rPr lang="fr-FR" dirty="0" err="1"/>
              <a:t>Ferrocene</a:t>
            </a:r>
            <a:r>
              <a:rPr lang="fr-FR" dirty="0"/>
              <a:t> 25 µM</a:t>
            </a:r>
          </a:p>
          <a:p>
            <a:r>
              <a:rPr lang="fr-FR" dirty="0"/>
              <a:t>in CH</a:t>
            </a:r>
            <a:r>
              <a:rPr lang="fr-FR" baseline="-25000" dirty="0"/>
              <a:t>3</a:t>
            </a:r>
            <a:r>
              <a:rPr lang="fr-FR" dirty="0"/>
              <a:t>CN + 1 </a:t>
            </a:r>
            <a:r>
              <a:rPr lang="fr-FR" dirty="0" err="1"/>
              <a:t>mM</a:t>
            </a:r>
            <a:r>
              <a:rPr lang="fr-FR" dirty="0"/>
              <a:t> TBAPF</a:t>
            </a:r>
            <a:r>
              <a:rPr lang="fr-FR" baseline="-25000" dirty="0"/>
              <a:t>6</a:t>
            </a:r>
            <a:endParaRPr lang="fr-FR" dirty="0"/>
          </a:p>
          <a:p>
            <a:r>
              <a:rPr lang="fr-FR" dirty="0"/>
              <a:t>UME Pt </a:t>
            </a:r>
            <a:r>
              <a:rPr lang="fr-FR" dirty="0">
                <a:sym typeface="Symbol" panose="05050102010706020507" pitchFamily="18" charset="2"/>
              </a:rPr>
              <a:t> </a:t>
            </a:r>
            <a:r>
              <a:rPr lang="fr-FR" dirty="0"/>
              <a:t>4 µm</a:t>
            </a:r>
          </a:p>
          <a:p>
            <a:r>
              <a:rPr lang="fr-FR" dirty="0"/>
              <a:t>Scan rate 20 mVs</a:t>
            </a:r>
            <a:r>
              <a:rPr lang="fr-FR" baseline="30000" dirty="0"/>
              <a:t>-1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875264" y="5520725"/>
            <a:ext cx="319375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66FF66"/>
                </a:solidFill>
              </a:rPr>
              <a:t>Very</a:t>
            </a:r>
            <a:r>
              <a:rPr lang="fr-FR" sz="2800" dirty="0">
                <a:solidFill>
                  <a:srgbClr val="66FF66"/>
                </a:solidFill>
              </a:rPr>
              <a:t> good S/N!</a:t>
            </a:r>
          </a:p>
          <a:p>
            <a:pPr algn="ctr"/>
            <a:r>
              <a:rPr lang="fr-FR" sz="2800" dirty="0">
                <a:solidFill>
                  <a:srgbClr val="66FF66"/>
                </a:solidFill>
              </a:rPr>
              <a:t>No </a:t>
            </a:r>
            <a:r>
              <a:rPr lang="fr-FR" sz="2800" dirty="0" err="1">
                <a:solidFill>
                  <a:srgbClr val="66FF66"/>
                </a:solidFill>
              </a:rPr>
              <a:t>stray</a:t>
            </a:r>
            <a:r>
              <a:rPr lang="fr-FR" sz="2800" dirty="0">
                <a:solidFill>
                  <a:srgbClr val="66FF66"/>
                </a:solidFill>
              </a:rPr>
              <a:t> capacitance</a:t>
            </a:r>
          </a:p>
        </p:txBody>
      </p:sp>
      <p:sp>
        <p:nvSpPr>
          <p:cNvPr id="12" name="Rectangle 5"/>
          <p:cNvSpPr>
            <a:spLocks noChangeAspect="1" noChangeArrowheads="1"/>
          </p:cNvSpPr>
          <p:nvPr/>
        </p:nvSpPr>
        <p:spPr bwMode="auto">
          <a:xfrm>
            <a:off x="-5444810" y="7857405"/>
            <a:ext cx="4113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fr-FR" altLang="fr-FR" sz="2000" b="1">
                <a:solidFill>
                  <a:srgbClr val="00CC99"/>
                </a:solidFill>
              </a:rPr>
              <a:t>Spherical diffusion: </a:t>
            </a:r>
            <a:r>
              <a:rPr lang="fr-FR" altLang="fr-FR" sz="2000" b="1">
                <a:solidFill>
                  <a:srgbClr val="00CC99"/>
                </a:solidFill>
                <a:latin typeface="Symbol" panose="05050102010706020507" pitchFamily="18" charset="2"/>
              </a:rPr>
              <a:t>q</a:t>
            </a:r>
            <a:r>
              <a:rPr lang="fr-FR" altLang="fr-FR" sz="2000" b="1">
                <a:solidFill>
                  <a:srgbClr val="00CC99"/>
                </a:solidFill>
              </a:rPr>
              <a:t> &gt;&gt; r</a:t>
            </a:r>
            <a:r>
              <a:rPr lang="fr-FR" altLang="fr-FR" sz="2000" b="1" baseline="-25000">
                <a:solidFill>
                  <a:srgbClr val="00CC99"/>
                </a:solidFill>
              </a:rPr>
              <a:t>0</a:t>
            </a:r>
            <a:r>
              <a:rPr lang="fr-FR" altLang="fr-FR" sz="2000" b="1" baseline="30000">
                <a:solidFill>
                  <a:srgbClr val="00CC99"/>
                </a:solidFill>
              </a:rPr>
              <a:t>2</a:t>
            </a:r>
            <a:r>
              <a:rPr lang="fr-FR" altLang="fr-FR" sz="2000" b="1">
                <a:solidFill>
                  <a:srgbClr val="00CC99"/>
                </a:solidFill>
              </a:rPr>
              <a:t>/D</a:t>
            </a:r>
          </a:p>
        </p:txBody>
      </p:sp>
      <p:graphicFrame>
        <p:nvGraphicFramePr>
          <p:cNvPr id="13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744572"/>
              </p:ext>
            </p:extLst>
          </p:nvPr>
        </p:nvGraphicFramePr>
        <p:xfrm>
          <a:off x="-3863660" y="10378355"/>
          <a:ext cx="7651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50680" imgH="360360" progId="Equation.3">
                  <p:embed/>
                </p:oleObj>
              </mc:Choice>
              <mc:Fallback>
                <p:oleObj name="Equation" r:id="rId3" imgW="850680" imgH="36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63660" y="10378355"/>
                        <a:ext cx="76517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540485"/>
              </p:ext>
            </p:extLst>
          </p:nvPr>
        </p:nvGraphicFramePr>
        <p:xfrm>
          <a:off x="-3566797" y="10754593"/>
          <a:ext cx="9239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23760" imgH="533160" progId="Equation.3">
                  <p:embed/>
                </p:oleObj>
              </mc:Choice>
              <mc:Fallback>
                <p:oleObj name="Equation" r:id="rId5" imgW="923760" imgH="53316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66797" y="10754593"/>
                        <a:ext cx="9239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561287"/>
              </p:ext>
            </p:extLst>
          </p:nvPr>
        </p:nvGraphicFramePr>
        <p:xfrm>
          <a:off x="-5008247" y="10425980"/>
          <a:ext cx="1455738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7" imgW="1434960" imgH="761760" progId="KGraph_Plot">
                  <p:embed/>
                </p:oleObj>
              </mc:Choice>
              <mc:Fallback>
                <p:oleObj name="KGPlot" r:id="rId7" imgW="1434960" imgH="76176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08247" y="10425980"/>
                        <a:ext cx="1455738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18"/>
          <p:cNvGrpSpPr>
            <a:grpSpLocks/>
          </p:cNvGrpSpPr>
          <p:nvPr/>
        </p:nvGrpSpPr>
        <p:grpSpPr bwMode="auto">
          <a:xfrm>
            <a:off x="-4773297" y="8395568"/>
            <a:ext cx="2519363" cy="1982788"/>
            <a:chOff x="3315" y="1007"/>
            <a:chExt cx="1587" cy="1249"/>
          </a:xfrm>
        </p:grpSpPr>
        <p:grpSp>
          <p:nvGrpSpPr>
            <p:cNvPr id="18" name="Group 117"/>
            <p:cNvGrpSpPr>
              <a:grpSpLocks/>
            </p:cNvGrpSpPr>
            <p:nvPr/>
          </p:nvGrpSpPr>
          <p:grpSpPr bwMode="auto">
            <a:xfrm>
              <a:off x="3331" y="1007"/>
              <a:ext cx="1571" cy="1249"/>
              <a:chOff x="3331" y="1007"/>
              <a:chExt cx="1571" cy="1249"/>
            </a:xfrm>
          </p:grpSpPr>
          <p:pic>
            <p:nvPicPr>
              <p:cNvPr id="22" name="Picture 102" descr="Fig2a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90" t="16010" b="17245"/>
              <a:stretch>
                <a:fillRect/>
              </a:stretch>
            </p:blipFill>
            <p:spPr bwMode="auto">
              <a:xfrm rot="-21600000">
                <a:off x="3349" y="1007"/>
                <a:ext cx="1553" cy="1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Oval 108"/>
              <p:cNvSpPr>
                <a:spLocks noChangeAspect="1" noChangeArrowheads="1"/>
              </p:cNvSpPr>
              <p:nvPr/>
            </p:nvSpPr>
            <p:spPr bwMode="auto">
              <a:xfrm>
                <a:off x="3331" y="1015"/>
                <a:ext cx="1285" cy="1219"/>
              </a:xfrm>
              <a:prstGeom prst="ellipse">
                <a:avLst/>
              </a:prstGeom>
              <a:gradFill rotWithShape="1">
                <a:gsLst>
                  <a:gs pos="0">
                    <a:srgbClr val="FF0000">
                      <a:alpha val="80000"/>
                    </a:srgbClr>
                  </a:gs>
                  <a:gs pos="100000">
                    <a:srgbClr val="FF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24" name="Picture 116" descr="Fig2a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90" t="16010" r="41519" b="17245"/>
              <a:stretch>
                <a:fillRect/>
              </a:stretch>
            </p:blipFill>
            <p:spPr bwMode="auto">
              <a:xfrm rot="-21600000">
                <a:off x="3347" y="1010"/>
                <a:ext cx="632" cy="1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 Box 105"/>
            <p:cNvSpPr txBox="1">
              <a:spLocks noChangeAspect="1" noChangeArrowheads="1"/>
            </p:cNvSpPr>
            <p:nvPr/>
          </p:nvSpPr>
          <p:spPr bwMode="auto">
            <a:xfrm>
              <a:off x="3315" y="1244"/>
              <a:ext cx="6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just"/>
              <a:r>
                <a:rPr lang="fr-FR" altLang="fr-FR" sz="1400">
                  <a:latin typeface="Comic Sans MS" panose="030F0702030302020204" pitchFamily="66" charset="0"/>
                </a:rPr>
                <a:t>Insulating</a:t>
              </a:r>
            </a:p>
          </p:txBody>
        </p:sp>
        <p:sp>
          <p:nvSpPr>
            <p:cNvPr id="20" name="Text Box 106"/>
            <p:cNvSpPr txBox="1">
              <a:spLocks noChangeAspect="1" noChangeArrowheads="1"/>
            </p:cNvSpPr>
            <p:nvPr/>
          </p:nvSpPr>
          <p:spPr bwMode="auto">
            <a:xfrm>
              <a:off x="3315" y="1842"/>
              <a:ext cx="6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just"/>
              <a:r>
                <a:rPr lang="fr-FR" altLang="fr-FR" sz="1400">
                  <a:latin typeface="Comic Sans MS" panose="030F0702030302020204" pitchFamily="66" charset="0"/>
                </a:rPr>
                <a:t>Insulating</a:t>
              </a:r>
            </a:p>
          </p:txBody>
        </p:sp>
        <p:sp>
          <p:nvSpPr>
            <p:cNvPr id="21" name="Text Box 104"/>
            <p:cNvSpPr txBox="1">
              <a:spLocks noChangeAspect="1" noChangeArrowheads="1"/>
            </p:cNvSpPr>
            <p:nvPr/>
          </p:nvSpPr>
          <p:spPr bwMode="auto">
            <a:xfrm>
              <a:off x="3323" y="1524"/>
              <a:ext cx="641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fr-FR" altLang="fr-FR" sz="1400">
                  <a:latin typeface="Comic Sans MS" panose="030F0702030302020204" pitchFamily="66" charset="0"/>
                </a:rPr>
                <a:t>Electrode</a:t>
              </a:r>
            </a:p>
          </p:txBody>
        </p:sp>
      </p:grpSp>
      <p:pic>
        <p:nvPicPr>
          <p:cNvPr id="17" name="Picture 123" descr="test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3" y="3618060"/>
            <a:ext cx="2093058" cy="163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119"/>
          <p:cNvGrpSpPr>
            <a:grpSpLocks/>
          </p:cNvGrpSpPr>
          <p:nvPr/>
        </p:nvGrpSpPr>
        <p:grpSpPr bwMode="auto">
          <a:xfrm>
            <a:off x="-6410417" y="3412405"/>
            <a:ext cx="3854450" cy="3805238"/>
            <a:chOff x="0" y="572"/>
            <a:chExt cx="2428" cy="2397"/>
          </a:xfrm>
        </p:grpSpPr>
        <p:sp>
          <p:nvSpPr>
            <p:cNvPr id="26" name="Rectangle 6"/>
            <p:cNvSpPr>
              <a:spLocks noChangeAspect="1" noChangeArrowheads="1"/>
            </p:cNvSpPr>
            <p:nvPr/>
          </p:nvSpPr>
          <p:spPr bwMode="auto">
            <a:xfrm>
              <a:off x="0" y="572"/>
              <a:ext cx="24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/>
              <a:r>
                <a:rPr lang="fr-FR" altLang="fr-FR" sz="2000" b="1">
                  <a:solidFill>
                    <a:srgbClr val="00CC99"/>
                  </a:solidFill>
                </a:rPr>
                <a:t>Planar diffusion: </a:t>
              </a:r>
              <a:r>
                <a:rPr lang="fr-FR" altLang="fr-FR" sz="2000" b="1">
                  <a:solidFill>
                    <a:srgbClr val="00CC99"/>
                  </a:solidFill>
                  <a:latin typeface="Symbol" panose="05050102010706020507" pitchFamily="18" charset="2"/>
                </a:rPr>
                <a:t>q</a:t>
              </a:r>
              <a:r>
                <a:rPr lang="fr-FR" altLang="fr-FR" sz="2000" b="1">
                  <a:solidFill>
                    <a:srgbClr val="00CC99"/>
                  </a:solidFill>
                </a:rPr>
                <a:t> &lt;&lt; r</a:t>
              </a:r>
              <a:r>
                <a:rPr lang="fr-FR" altLang="fr-FR" sz="2000" b="1" baseline="-25000">
                  <a:solidFill>
                    <a:srgbClr val="00CC99"/>
                  </a:solidFill>
                </a:rPr>
                <a:t>0</a:t>
              </a:r>
              <a:r>
                <a:rPr lang="fr-FR" altLang="fr-FR" sz="2000" b="1" baseline="30000">
                  <a:solidFill>
                    <a:srgbClr val="00CC99"/>
                  </a:solidFill>
                </a:rPr>
                <a:t>2</a:t>
              </a:r>
              <a:r>
                <a:rPr lang="fr-FR" altLang="fr-FR" sz="2000" b="1">
                  <a:solidFill>
                    <a:srgbClr val="00CC99"/>
                  </a:solidFill>
                </a:rPr>
                <a:t>/D</a:t>
              </a:r>
            </a:p>
          </p:txBody>
        </p:sp>
        <p:graphicFrame>
          <p:nvGraphicFramePr>
            <p:cNvPr id="27" name="Object 8"/>
            <p:cNvGraphicFramePr>
              <a:graphicFrameLocks noChangeAspect="1"/>
            </p:cNvGraphicFramePr>
            <p:nvPr/>
          </p:nvGraphicFramePr>
          <p:xfrm>
            <a:off x="1000" y="2160"/>
            <a:ext cx="656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157040" imgH="398160" progId="Equation.3">
                    <p:embed/>
                  </p:oleObj>
                </mc:Choice>
                <mc:Fallback>
                  <p:oleObj name="Equation" r:id="rId11" imgW="1157040" imgH="398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0" y="2160"/>
                          <a:ext cx="656" cy="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71"/>
            <p:cNvGraphicFramePr>
              <a:graphicFrameLocks/>
            </p:cNvGraphicFramePr>
            <p:nvPr/>
          </p:nvGraphicFramePr>
          <p:xfrm>
            <a:off x="1154" y="2398"/>
            <a:ext cx="583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925200" imgH="529920" progId="Equation.3">
                    <p:embed/>
                  </p:oleObj>
                </mc:Choice>
                <mc:Fallback>
                  <p:oleObj name="Equation" r:id="rId13" imgW="925200" imgH="52992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" y="2398"/>
                          <a:ext cx="583" cy="3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90"/>
            <p:cNvGraphicFramePr>
              <a:graphicFrameLocks noChangeAspect="1"/>
            </p:cNvGraphicFramePr>
            <p:nvPr/>
          </p:nvGraphicFramePr>
          <p:xfrm>
            <a:off x="215" y="2160"/>
            <a:ext cx="904" cy="8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KGPlot" r:id="rId15" imgW="1434960" imgH="761760" progId="KGraph_Plot">
                    <p:embed/>
                  </p:oleObj>
                </mc:Choice>
                <mc:Fallback>
                  <p:oleObj name="KGPlot" r:id="rId15" imgW="1434960" imgH="761760" progId="KGraph_Plo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" y="2160"/>
                          <a:ext cx="904" cy="8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" name="Group 93"/>
            <p:cNvGrpSpPr>
              <a:grpSpLocks noChangeAspect="1"/>
            </p:cNvGrpSpPr>
            <p:nvPr/>
          </p:nvGrpSpPr>
          <p:grpSpPr bwMode="auto">
            <a:xfrm>
              <a:off x="496" y="913"/>
              <a:ext cx="1589" cy="1246"/>
              <a:chOff x="1440" y="8397"/>
              <a:chExt cx="1624" cy="1417"/>
            </a:xfrm>
          </p:grpSpPr>
          <p:grpSp>
            <p:nvGrpSpPr>
              <p:cNvPr id="31" name="Group 94"/>
              <p:cNvGrpSpPr>
                <a:grpSpLocks noChangeAspect="1"/>
              </p:cNvGrpSpPr>
              <p:nvPr/>
            </p:nvGrpSpPr>
            <p:grpSpPr bwMode="auto">
              <a:xfrm>
                <a:off x="1477" y="8397"/>
                <a:ext cx="1587" cy="1417"/>
                <a:chOff x="1397" y="8636"/>
                <a:chExt cx="1587" cy="1417"/>
              </a:xfrm>
            </p:grpSpPr>
            <p:pic>
              <p:nvPicPr>
                <p:cNvPr id="35" name="Picture 95" descr="Fig2a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990" t="16010" b="17245"/>
                <a:stretch>
                  <a:fillRect/>
                </a:stretch>
              </p:blipFill>
              <p:spPr bwMode="auto">
                <a:xfrm rot="-21600000">
                  <a:off x="1397" y="8636"/>
                  <a:ext cx="1587" cy="14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6" name="AutoShape 96"/>
                <p:cNvSpPr>
                  <a:spLocks noChangeAspect="1"/>
                </p:cNvSpPr>
                <p:nvPr/>
              </p:nvSpPr>
              <p:spPr bwMode="auto">
                <a:xfrm>
                  <a:off x="2043" y="9227"/>
                  <a:ext cx="69" cy="196"/>
                </a:xfrm>
                <a:prstGeom prst="rightBracket">
                  <a:avLst>
                    <a:gd name="adj" fmla="val 23671"/>
                  </a:avLst>
                </a:prstGeom>
                <a:gradFill rotWithShape="1">
                  <a:gsLst>
                    <a:gs pos="0">
                      <a:srgbClr val="FF3300">
                        <a:alpha val="89999"/>
                      </a:srgbClr>
                    </a:gs>
                    <a:gs pos="100000">
                      <a:srgbClr val="FFFFFF">
                        <a:alpha val="70000"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32" name="Text Box 97"/>
              <p:cNvSpPr txBox="1">
                <a:spLocks noChangeAspect="1" noChangeArrowheads="1"/>
              </p:cNvSpPr>
              <p:nvPr/>
            </p:nvSpPr>
            <p:spPr bwMode="auto">
              <a:xfrm>
                <a:off x="1454" y="8996"/>
                <a:ext cx="655" cy="2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fr-FR" altLang="fr-FR" sz="1400">
                    <a:latin typeface="Comic Sans MS" panose="030F0702030302020204" pitchFamily="66" charset="0"/>
                  </a:rPr>
                  <a:t>Electrode</a:t>
                </a:r>
              </a:p>
            </p:txBody>
          </p:sp>
          <p:sp>
            <p:nvSpPr>
              <p:cNvPr id="33" name="Text Box 98"/>
              <p:cNvSpPr txBox="1">
                <a:spLocks noChangeAspect="1" noChangeArrowheads="1"/>
              </p:cNvSpPr>
              <p:nvPr/>
            </p:nvSpPr>
            <p:spPr bwMode="auto">
              <a:xfrm>
                <a:off x="1442" y="8657"/>
                <a:ext cx="653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just"/>
                <a:r>
                  <a:rPr lang="fr-FR" altLang="fr-FR" sz="1400">
                    <a:latin typeface="Comic Sans MS" panose="030F0702030302020204" pitchFamily="66" charset="0"/>
                  </a:rPr>
                  <a:t>Insulating</a:t>
                </a:r>
              </a:p>
            </p:txBody>
          </p:sp>
          <p:sp>
            <p:nvSpPr>
              <p:cNvPr id="34" name="Text Box 99"/>
              <p:cNvSpPr txBox="1">
                <a:spLocks noChangeAspect="1" noChangeArrowheads="1"/>
              </p:cNvSpPr>
              <p:nvPr/>
            </p:nvSpPr>
            <p:spPr bwMode="auto">
              <a:xfrm>
                <a:off x="1440" y="9327"/>
                <a:ext cx="653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just"/>
                <a:r>
                  <a:rPr lang="fr-FR" altLang="fr-FR" sz="1400">
                    <a:latin typeface="Comic Sans MS" panose="030F0702030302020204" pitchFamily="66" charset="0"/>
                  </a:rPr>
                  <a:t>Insulating</a:t>
                </a:r>
              </a:p>
            </p:txBody>
          </p:sp>
        </p:grpSp>
      </p:grpSp>
      <p:pic>
        <p:nvPicPr>
          <p:cNvPr id="37" name="Picture 122" descr="test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3329" y="3964855"/>
            <a:ext cx="25146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oneTexte 37"/>
          <p:cNvSpPr txBox="1"/>
          <p:nvPr/>
        </p:nvSpPr>
        <p:spPr>
          <a:xfrm>
            <a:off x="934473" y="3166898"/>
            <a:ext cx="191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Spherical</a:t>
            </a:r>
            <a:r>
              <a:rPr lang="fr-FR" dirty="0"/>
              <a:t> diffusion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21</a:t>
            </a:fld>
            <a:endParaRPr lang="fr-FR"/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3208961" y="9202"/>
            <a:ext cx="54874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PassStat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 2: low cost and easy to adapt</a:t>
            </a:r>
          </a:p>
        </p:txBody>
      </p:sp>
    </p:spTree>
    <p:extLst>
      <p:ext uri="{BB962C8B-B14F-4D97-AF65-F5344CB8AC3E}">
        <p14:creationId xmlns:p14="http://schemas.microsoft.com/office/powerpoint/2010/main" val="3148369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22</a:t>
            </a:fld>
            <a:endParaRPr lang="fr-FR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81991" y="9202"/>
            <a:ext cx="23413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A few examples</a:t>
            </a:r>
          </a:p>
        </p:txBody>
      </p:sp>
    </p:spTree>
    <p:extLst>
      <p:ext uri="{BB962C8B-B14F-4D97-AF65-F5344CB8AC3E}">
        <p14:creationId xmlns:p14="http://schemas.microsoft.com/office/powerpoint/2010/main" val="1994854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ZoneTexte 4"/>
          <p:cNvSpPr txBox="1"/>
          <p:nvPr/>
        </p:nvSpPr>
        <p:spPr>
          <a:xfrm>
            <a:off x="9060263" y="4406900"/>
            <a:ext cx="2747868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FF0000"/>
                </a:solidFill>
              </a:rPr>
              <a:t>Pollutants</a:t>
            </a:r>
            <a:endParaRPr lang="fr-FR" sz="2800" dirty="0">
              <a:solidFill>
                <a:srgbClr val="FF0000"/>
              </a:solidFill>
            </a:endParaRPr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Cu, Cd, Pb, As, Hg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157045" y="2905780"/>
            <a:ext cx="30303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FF0000"/>
                </a:solidFill>
              </a:rPr>
              <a:t>Dietary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deficiencies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15923" y="1045230"/>
            <a:ext cx="1504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FF0000"/>
                </a:solidFill>
              </a:rPr>
              <a:t>Paludism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333" y="1665428"/>
            <a:ext cx="1425438" cy="11345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990818" y="2355447"/>
            <a:ext cx="273337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rgbClr val="FF0000"/>
                </a:solidFill>
              </a:rPr>
              <a:t>Counterfeit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drugs</a:t>
            </a:r>
            <a:endParaRPr lang="fr-FR" sz="2800" dirty="0">
              <a:solidFill>
                <a:srgbClr val="FF0000"/>
              </a:solidFill>
            </a:endParaRPr>
          </a:p>
          <a:p>
            <a:r>
              <a:rPr lang="fr-FR" sz="2800" dirty="0">
                <a:solidFill>
                  <a:srgbClr val="FF0000"/>
                </a:solidFill>
              </a:rPr>
              <a:t>Essential </a:t>
            </a:r>
            <a:r>
              <a:rPr lang="fr-FR" sz="2800" dirty="0" err="1">
                <a:solidFill>
                  <a:srgbClr val="FF0000"/>
                </a:solidFill>
              </a:rPr>
              <a:t>oils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23</a:t>
            </a:fld>
            <a:endParaRPr lang="fr-FR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781991" y="9202"/>
            <a:ext cx="23413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A few examples</a:t>
            </a:r>
          </a:p>
        </p:txBody>
      </p:sp>
    </p:spTree>
    <p:extLst>
      <p:ext uri="{BB962C8B-B14F-4D97-AF65-F5344CB8AC3E}">
        <p14:creationId xmlns:p14="http://schemas.microsoft.com/office/powerpoint/2010/main" val="1770053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534" y="492537"/>
            <a:ext cx="281194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FF6600"/>
                </a:solidFill>
              </a:rPr>
              <a:t>Drugs</a:t>
            </a:r>
            <a:r>
              <a:rPr lang="fr-FR" sz="2400" dirty="0">
                <a:solidFill>
                  <a:srgbClr val="FF6600"/>
                </a:solidFill>
              </a:rPr>
              <a:t>: </a:t>
            </a:r>
            <a:r>
              <a:rPr lang="fr-FR" sz="2400" dirty="0" err="1">
                <a:solidFill>
                  <a:srgbClr val="FF6600"/>
                </a:solidFill>
              </a:rPr>
              <a:t>paracetamol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t="11151" r="11154"/>
          <a:stretch/>
        </p:blipFill>
        <p:spPr>
          <a:xfrm>
            <a:off x="5313728" y="2354914"/>
            <a:ext cx="5831046" cy="4366561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24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375056" y="5157693"/>
            <a:ext cx="233525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66FF66"/>
                </a:solidFill>
              </a:rPr>
              <a:t>Bluetooth OK !</a:t>
            </a:r>
          </a:p>
        </p:txBody>
      </p:sp>
      <p:pic>
        <p:nvPicPr>
          <p:cNvPr id="9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05" y="696796"/>
            <a:ext cx="4298315" cy="1615440"/>
          </a:xfrm>
          <a:prstGeom prst="rect">
            <a:avLst/>
          </a:prstGeom>
          <a:noFill/>
        </p:spPr>
      </p:pic>
      <p:cxnSp>
        <p:nvCxnSpPr>
          <p:cNvPr id="10" name="Connecteur droit avec flèche 9"/>
          <p:cNvCxnSpPr/>
          <p:nvPr/>
        </p:nvCxnSpPr>
        <p:spPr>
          <a:xfrm>
            <a:off x="9821148" y="1373452"/>
            <a:ext cx="6985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0745495" y="1188786"/>
            <a:ext cx="9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Produits</a:t>
            </a:r>
          </a:p>
        </p:txBody>
      </p:sp>
      <p:pic>
        <p:nvPicPr>
          <p:cNvPr id="12" name="Imag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8" y="3900615"/>
            <a:ext cx="3790442" cy="2957385"/>
          </a:xfrm>
          <a:prstGeom prst="rect">
            <a:avLst/>
          </a:prstGeom>
        </p:spPr>
      </p:pic>
      <p:pic>
        <p:nvPicPr>
          <p:cNvPr id="13" name="Imag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0" y="941186"/>
            <a:ext cx="3790443" cy="295942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71600" y="194290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PBS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366225" y="5137517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PBS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461442" y="2633650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Citric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acid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4293546" y="40809"/>
            <a:ext cx="42072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A few examples: paracetamol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62040" y="5137517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Mélicia</a:t>
            </a:r>
            <a:r>
              <a:rPr lang="fr-FR" dirty="0"/>
              <a:t> Caux, L3, 2021</a:t>
            </a:r>
          </a:p>
        </p:txBody>
      </p:sp>
    </p:spTree>
    <p:extLst>
      <p:ext uri="{BB962C8B-B14F-4D97-AF65-F5344CB8AC3E}">
        <p14:creationId xmlns:p14="http://schemas.microsoft.com/office/powerpoint/2010/main" val="3818854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664" y="470867"/>
            <a:ext cx="29903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FF6600"/>
                </a:solidFill>
              </a:rPr>
              <a:t>Anodic</a:t>
            </a:r>
            <a:r>
              <a:rPr lang="fr-FR" sz="2400" dirty="0">
                <a:solidFill>
                  <a:srgbClr val="FF6600"/>
                </a:solidFill>
              </a:rPr>
              <a:t> stripping of Cu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84770" y="6270866"/>
            <a:ext cx="4796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Results</a:t>
            </a:r>
            <a:r>
              <a:rPr lang="fr-FR" dirty="0"/>
              <a:t> Université d’Abomey-</a:t>
            </a:r>
            <a:r>
              <a:rPr lang="fr-FR" dirty="0" err="1"/>
              <a:t>Calavi</a:t>
            </a:r>
            <a:r>
              <a:rPr lang="fr-FR" dirty="0"/>
              <a:t>, </a:t>
            </a:r>
            <a:r>
              <a:rPr lang="fr-FR" dirty="0" err="1"/>
              <a:t>october</a:t>
            </a:r>
            <a:r>
              <a:rPr lang="fr-FR" dirty="0"/>
              <a:t> 2021</a:t>
            </a:r>
          </a:p>
          <a:p>
            <a:r>
              <a:rPr lang="fr-FR" dirty="0" err="1"/>
              <a:t>Internship</a:t>
            </a:r>
            <a:r>
              <a:rPr lang="fr-FR" dirty="0"/>
              <a:t> M1 </a:t>
            </a:r>
            <a:r>
              <a:rPr lang="fr-FR" dirty="0" err="1"/>
              <a:t>Florença</a:t>
            </a:r>
            <a:r>
              <a:rPr lang="fr-FR" dirty="0"/>
              <a:t> </a:t>
            </a:r>
            <a:r>
              <a:rPr lang="fr-FR" dirty="0" err="1"/>
              <a:t>Wassolua</a:t>
            </a:r>
            <a:r>
              <a:rPr lang="fr-FR" dirty="0"/>
              <a:t>, 2022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626229" y="9202"/>
            <a:ext cx="46528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A few examples: copper analysis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1044028"/>
            <a:ext cx="10280650" cy="522683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250312" y="932532"/>
            <a:ext cx="265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Cu</a:t>
            </a:r>
            <a:r>
              <a:rPr lang="fr-FR" baseline="30000" dirty="0"/>
              <a:t>2+</a:t>
            </a:r>
            <a:r>
              <a:rPr lang="fr-FR" baseline="-25000" dirty="0"/>
              <a:t> </a:t>
            </a:r>
            <a:r>
              <a:rPr lang="fr-FR" dirty="0"/>
              <a:t>1 </a:t>
            </a:r>
            <a:r>
              <a:rPr lang="fr-FR" dirty="0" err="1"/>
              <a:t>mM</a:t>
            </a:r>
            <a:r>
              <a:rPr lang="fr-FR" dirty="0"/>
              <a:t> + </a:t>
            </a:r>
            <a:r>
              <a:rPr lang="fr-FR" dirty="0" err="1"/>
              <a:t>NaCl</a:t>
            </a:r>
            <a:r>
              <a:rPr lang="fr-FR" dirty="0"/>
              <a:t> 0.100 M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5505542" y="6316719"/>
            <a:ext cx="981182" cy="431514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742199" y="6270866"/>
            <a:ext cx="422840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66FF66"/>
                </a:solidFill>
              </a:rPr>
              <a:t>Titration in </a:t>
            </a:r>
            <a:r>
              <a:rPr lang="fr-FR" sz="2800" dirty="0" err="1">
                <a:solidFill>
                  <a:srgbClr val="66FF66"/>
                </a:solidFill>
              </a:rPr>
              <a:t>tap</a:t>
            </a:r>
            <a:r>
              <a:rPr lang="fr-FR" sz="2800" dirty="0">
                <a:solidFill>
                  <a:srgbClr val="66FF66"/>
                </a:solidFill>
              </a:rPr>
              <a:t> or </a:t>
            </a:r>
            <a:r>
              <a:rPr lang="fr-FR" sz="2800" dirty="0" err="1">
                <a:solidFill>
                  <a:srgbClr val="66FF66"/>
                </a:solidFill>
              </a:rPr>
              <a:t>sea</a:t>
            </a:r>
            <a:r>
              <a:rPr lang="fr-FR" sz="2800" dirty="0">
                <a:solidFill>
                  <a:srgbClr val="66FF66"/>
                </a:solidFill>
              </a:rPr>
              <a:t> water</a:t>
            </a:r>
          </a:p>
        </p:txBody>
      </p:sp>
    </p:spTree>
    <p:extLst>
      <p:ext uri="{BB962C8B-B14F-4D97-AF65-F5344CB8AC3E}">
        <p14:creationId xmlns:p14="http://schemas.microsoft.com/office/powerpoint/2010/main" val="2857670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14" y="2587710"/>
            <a:ext cx="2532473" cy="25324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342" y="588356"/>
            <a:ext cx="9359352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6600"/>
                </a:solidFill>
              </a:rPr>
              <a:t>Essential </a:t>
            </a:r>
            <a:r>
              <a:rPr lang="fr-FR" sz="2400" dirty="0" err="1">
                <a:solidFill>
                  <a:srgbClr val="FF6600"/>
                </a:solidFill>
              </a:rPr>
              <a:t>oil</a:t>
            </a:r>
            <a:r>
              <a:rPr lang="fr-FR" sz="2400" dirty="0">
                <a:solidFill>
                  <a:srgbClr val="FF6600"/>
                </a:solidFill>
              </a:rPr>
              <a:t>: </a:t>
            </a:r>
            <a:r>
              <a:rPr lang="fr-FR" sz="2400" dirty="0" err="1">
                <a:solidFill>
                  <a:srgbClr val="FF6600"/>
                </a:solidFill>
              </a:rPr>
              <a:t>Occimum</a:t>
            </a: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gratissimum</a:t>
            </a:r>
            <a:r>
              <a:rPr lang="fr-FR" sz="2400" dirty="0">
                <a:solidFill>
                  <a:srgbClr val="FF6600"/>
                </a:solidFill>
              </a:rPr>
              <a:t> (faux basilic, Bénin)</a:t>
            </a:r>
          </a:p>
          <a:p>
            <a:r>
              <a:rPr lang="fr-FR" sz="2400" dirty="0">
                <a:solidFill>
                  <a:srgbClr val="FF6600"/>
                </a:solidFill>
              </a:rPr>
              <a:t>Collaboration Pr. </a:t>
            </a:r>
            <a:r>
              <a:rPr lang="fr-FR" sz="2400" dirty="0" err="1">
                <a:solidFill>
                  <a:srgbClr val="FF6600"/>
                </a:solidFill>
              </a:rPr>
              <a:t>Latifou</a:t>
            </a: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Lagnika</a:t>
            </a:r>
            <a:r>
              <a:rPr lang="fr-FR" sz="2400" dirty="0">
                <a:solidFill>
                  <a:srgbClr val="FF6600"/>
                </a:solidFill>
              </a:rPr>
              <a:t>, UAC and Agnès </a:t>
            </a:r>
            <a:r>
              <a:rPr lang="fr-FR" sz="2400" dirty="0" err="1">
                <a:solidFill>
                  <a:srgbClr val="FF6600"/>
                </a:solidFill>
              </a:rPr>
              <a:t>Aubouy</a:t>
            </a:r>
            <a:r>
              <a:rPr lang="fr-FR" sz="2400" dirty="0">
                <a:solidFill>
                  <a:srgbClr val="FF6600"/>
                </a:solidFill>
              </a:rPr>
              <a:t>, IRD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91814" y="1812820"/>
            <a:ext cx="2430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r>
              <a:rPr lang="fr-FR" dirty="0"/>
              <a:t>A priori </a:t>
            </a:r>
            <a:r>
              <a:rPr lang="fr-FR" dirty="0" err="1"/>
              <a:t>contains</a:t>
            </a:r>
            <a:r>
              <a:rPr lang="fr-FR" dirty="0"/>
              <a:t> thymol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222342" y="6350236"/>
            <a:ext cx="981182" cy="431514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458999" y="6304383"/>
            <a:ext cx="1061854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66FF66"/>
                </a:solidFill>
              </a:rPr>
              <a:t>Quantification of a </a:t>
            </a:r>
            <a:r>
              <a:rPr lang="fr-FR" sz="2800" dirty="0" err="1">
                <a:solidFill>
                  <a:srgbClr val="66FF66"/>
                </a:solidFill>
              </a:rPr>
              <a:t>complex</a:t>
            </a:r>
            <a:r>
              <a:rPr lang="fr-FR" sz="2800" dirty="0">
                <a:solidFill>
                  <a:srgbClr val="66FF66"/>
                </a:solidFill>
              </a:rPr>
              <a:t> </a:t>
            </a:r>
            <a:r>
              <a:rPr lang="fr-FR" sz="2800" dirty="0" err="1">
                <a:solidFill>
                  <a:srgbClr val="66FF66"/>
                </a:solidFill>
              </a:rPr>
              <a:t>electrochemical</a:t>
            </a:r>
            <a:r>
              <a:rPr lang="fr-FR" sz="2800" dirty="0">
                <a:solidFill>
                  <a:srgbClr val="66FF66"/>
                </a:solidFill>
              </a:rPr>
              <a:t> system in a </a:t>
            </a:r>
            <a:r>
              <a:rPr lang="fr-FR" sz="2800" dirty="0" err="1">
                <a:solidFill>
                  <a:srgbClr val="66FF66"/>
                </a:solidFill>
              </a:rPr>
              <a:t>complex</a:t>
            </a:r>
            <a:r>
              <a:rPr lang="fr-FR" sz="2800" dirty="0">
                <a:solidFill>
                  <a:srgbClr val="66FF66"/>
                </a:solidFill>
              </a:rPr>
              <a:t> matrix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858664" y="9202"/>
            <a:ext cx="41880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A few examples: plant extract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5704988" y="1931261"/>
            <a:ext cx="5470989" cy="4300766"/>
            <a:chOff x="1746607" y="734602"/>
            <a:chExt cx="8188503" cy="6046342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2" t="10711" r="10873" b="1124"/>
            <a:stretch/>
          </p:blipFill>
          <p:spPr>
            <a:xfrm>
              <a:off x="1746607" y="734602"/>
              <a:ext cx="8188503" cy="604634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9758" y="831601"/>
              <a:ext cx="2356241" cy="1723024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" t="14165" r="17012" b="2513"/>
            <a:stretch/>
          </p:blipFill>
          <p:spPr>
            <a:xfrm>
              <a:off x="6601146" y="3386650"/>
              <a:ext cx="2943546" cy="2259000"/>
            </a:xfrm>
            <a:prstGeom prst="rect">
              <a:avLst/>
            </a:prstGeom>
          </p:spPr>
        </p:pic>
      </p:grpSp>
      <p:sp>
        <p:nvSpPr>
          <p:cNvPr id="2" name="ZoneTexte 1"/>
          <p:cNvSpPr txBox="1"/>
          <p:nvPr/>
        </p:nvSpPr>
        <p:spPr>
          <a:xfrm>
            <a:off x="7569200" y="1513709"/>
            <a:ext cx="287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Calibration </a:t>
            </a:r>
            <a:r>
              <a:rPr lang="fr-FR" dirty="0" err="1"/>
              <a:t>with</a:t>
            </a:r>
            <a:r>
              <a:rPr lang="fr-FR" dirty="0"/>
              <a:t> pure thymol</a:t>
            </a:r>
          </a:p>
        </p:txBody>
      </p:sp>
    </p:spTree>
    <p:extLst>
      <p:ext uri="{BB962C8B-B14F-4D97-AF65-F5344CB8AC3E}">
        <p14:creationId xmlns:p14="http://schemas.microsoft.com/office/powerpoint/2010/main" val="2585331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27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12884" r="13223"/>
          <a:stretch/>
        </p:blipFill>
        <p:spPr>
          <a:xfrm>
            <a:off x="932680" y="1481667"/>
            <a:ext cx="6635732" cy="5057245"/>
          </a:xfrm>
          <a:prstGeom prst="rect">
            <a:avLst/>
          </a:prstGeom>
        </p:spPr>
      </p:pic>
      <p:grpSp>
        <p:nvGrpSpPr>
          <p:cNvPr id="7" name="Groupe 49"/>
          <p:cNvGrpSpPr>
            <a:grpSpLocks/>
          </p:cNvGrpSpPr>
          <p:nvPr/>
        </p:nvGrpSpPr>
        <p:grpSpPr bwMode="auto">
          <a:xfrm>
            <a:off x="9237663" y="1930930"/>
            <a:ext cx="1800225" cy="3389312"/>
            <a:chOff x="245716" y="2024319"/>
            <a:chExt cx="1800000" cy="3388500"/>
          </a:xfrm>
        </p:grpSpPr>
        <p:grpSp>
          <p:nvGrpSpPr>
            <p:cNvPr id="8" name="Groupe 35"/>
            <p:cNvGrpSpPr>
              <a:grpSpLocks/>
            </p:cNvGrpSpPr>
            <p:nvPr/>
          </p:nvGrpSpPr>
          <p:grpSpPr bwMode="auto">
            <a:xfrm>
              <a:off x="245716" y="2024319"/>
              <a:ext cx="1800000" cy="3388500"/>
              <a:chOff x="428596" y="1214422"/>
              <a:chExt cx="1800000" cy="3388500"/>
            </a:xfrm>
          </p:grpSpPr>
          <p:pic>
            <p:nvPicPr>
              <p:cNvPr id="12" name="Picture 10" descr="Donga (BÃ©nin) â WikipÃ©di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596" y="1214422"/>
                <a:ext cx="1800000" cy="338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2" descr="Atlantique (dÃ©partement) â WikipÃ©di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64"/>
              <a:stretch>
                <a:fillRect/>
              </a:stretch>
            </p:blipFill>
            <p:spPr bwMode="auto">
              <a:xfrm>
                <a:off x="428596" y="3500438"/>
                <a:ext cx="1800000" cy="1102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Ellipse 8"/>
            <p:cNvSpPr/>
            <p:nvPr/>
          </p:nvSpPr>
          <p:spPr>
            <a:xfrm>
              <a:off x="883811" y="3549541"/>
              <a:ext cx="71428" cy="107924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  <p:sp>
          <p:nvSpPr>
            <p:cNvPr id="10" name="ZoneTexte 8"/>
            <p:cNvSpPr txBox="1">
              <a:spLocks noChangeArrowheads="1"/>
            </p:cNvSpPr>
            <p:nvPr/>
          </p:nvSpPr>
          <p:spPr bwMode="auto">
            <a:xfrm>
              <a:off x="880890" y="3645522"/>
              <a:ext cx="7389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fr-FR" altLang="fr-FR" sz="1000" b="1" dirty="0">
                  <a:latin typeface="Tahoma" panose="020B0604030504040204" pitchFamily="34" charset="0"/>
                  <a:cs typeface="Tahoma" panose="020B0604030504040204" pitchFamily="34" charset="0"/>
                </a:rPr>
                <a:t>Djougou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1053652" y="5090634"/>
              <a:ext cx="71429" cy="107924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22342" y="588356"/>
            <a:ext cx="935935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FF6600"/>
                </a:solidFill>
              </a:rPr>
              <a:t>Different</a:t>
            </a:r>
            <a:r>
              <a:rPr lang="fr-FR" sz="2400" dirty="0">
                <a:solidFill>
                  <a:srgbClr val="FF6600"/>
                </a:solidFill>
              </a:rPr>
              <a:t> thymol composition </a:t>
            </a:r>
            <a:r>
              <a:rPr lang="fr-FR" sz="2400" dirty="0" err="1">
                <a:solidFill>
                  <a:srgbClr val="FF6600"/>
                </a:solidFill>
              </a:rPr>
              <a:t>depending</a:t>
            </a:r>
            <a:r>
              <a:rPr lang="fr-FR" sz="2400" dirty="0">
                <a:solidFill>
                  <a:srgbClr val="FF6600"/>
                </a:solidFill>
              </a:rPr>
              <a:t> on the area of collection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968200" y="9202"/>
            <a:ext cx="59689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A few examples: plant extract, essential oil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 flipH="1" flipV="1">
            <a:off x="7123338" y="2830530"/>
            <a:ext cx="2642249" cy="7219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7337778" y="1693607"/>
            <a:ext cx="2707923" cy="330437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8"/>
          <p:cNvSpPr txBox="1">
            <a:spLocks noChangeArrowheads="1"/>
          </p:cNvSpPr>
          <p:nvPr/>
        </p:nvSpPr>
        <p:spPr bwMode="auto">
          <a:xfrm>
            <a:off x="10145717" y="4910890"/>
            <a:ext cx="738996" cy="24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1000" b="1" dirty="0" err="1">
                <a:latin typeface="Tahoma" panose="020B0604030504040204" pitchFamily="34" charset="0"/>
                <a:cs typeface="Tahoma" panose="020B0604030504040204" pitchFamily="34" charset="0"/>
              </a:rPr>
              <a:t>Calavi</a:t>
            </a:r>
            <a:endParaRPr lang="fr-FR" altLang="fr-FR" sz="1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Flèche droite 20"/>
          <p:cNvSpPr/>
          <p:nvPr/>
        </p:nvSpPr>
        <p:spPr>
          <a:xfrm>
            <a:off x="6414729" y="6307811"/>
            <a:ext cx="981182" cy="431514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7651386" y="6261958"/>
            <a:ext cx="420704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rgbClr val="66FF66"/>
                </a:solidFill>
              </a:rPr>
              <a:t>Very</a:t>
            </a:r>
            <a:r>
              <a:rPr lang="fr-FR" sz="2800" dirty="0">
                <a:solidFill>
                  <a:srgbClr val="66FF66"/>
                </a:solidFill>
              </a:rPr>
              <a:t> </a:t>
            </a:r>
            <a:r>
              <a:rPr lang="fr-FR" sz="2800" dirty="0" err="1">
                <a:solidFill>
                  <a:srgbClr val="66FF66"/>
                </a:solidFill>
              </a:rPr>
              <a:t>different</a:t>
            </a:r>
            <a:r>
              <a:rPr lang="fr-FR" sz="2800" dirty="0">
                <a:solidFill>
                  <a:srgbClr val="66FF66"/>
                </a:solidFill>
              </a:rPr>
              <a:t> compositions</a:t>
            </a:r>
          </a:p>
        </p:txBody>
      </p:sp>
    </p:spTree>
    <p:extLst>
      <p:ext uri="{BB962C8B-B14F-4D97-AF65-F5344CB8AC3E}">
        <p14:creationId xmlns:p14="http://schemas.microsoft.com/office/powerpoint/2010/main" val="3809743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28</a:t>
            </a:fld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3322137" y="2368341"/>
            <a:ext cx="3890460" cy="2866992"/>
            <a:chOff x="-3640667" y="1100666"/>
            <a:chExt cx="8170333" cy="5757333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6" t="16050" r="11218"/>
            <a:stretch/>
          </p:blipFill>
          <p:spPr>
            <a:xfrm>
              <a:off x="-3640667" y="1100666"/>
              <a:ext cx="8170333" cy="5757333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4" t="12470" r="14924" b="2962"/>
            <a:stretch/>
          </p:blipFill>
          <p:spPr>
            <a:xfrm>
              <a:off x="1021838" y="1447800"/>
              <a:ext cx="3165198" cy="2480734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13333" r="14276"/>
          <a:stretch/>
        </p:blipFill>
        <p:spPr>
          <a:xfrm>
            <a:off x="7481228" y="2109100"/>
            <a:ext cx="4258640" cy="31939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t="13086" r="15354" b="2593"/>
          <a:stretch/>
        </p:blipFill>
        <p:spPr>
          <a:xfrm>
            <a:off x="8189324" y="2045710"/>
            <a:ext cx="1938227" cy="14840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37399" y="1055829"/>
            <a:ext cx="260975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err="1">
                <a:solidFill>
                  <a:srgbClr val="FF6600"/>
                </a:solidFill>
              </a:rPr>
              <a:t>Glassy</a:t>
            </a: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carbon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28735" y="1055830"/>
            <a:ext cx="260975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err="1">
                <a:solidFill>
                  <a:srgbClr val="FF6600"/>
                </a:solidFill>
              </a:rPr>
              <a:t>Pencil</a:t>
            </a:r>
            <a:r>
              <a:rPr lang="fr-FR" sz="2400" dirty="0">
                <a:solidFill>
                  <a:srgbClr val="FF6600"/>
                </a:solidFill>
              </a:rPr>
              <a:t> lead</a:t>
            </a:r>
          </a:p>
        </p:txBody>
      </p:sp>
      <p:grpSp>
        <p:nvGrpSpPr>
          <p:cNvPr id="14" name="Groupe 82"/>
          <p:cNvGrpSpPr>
            <a:grpSpLocks/>
          </p:cNvGrpSpPr>
          <p:nvPr/>
        </p:nvGrpSpPr>
        <p:grpSpPr bwMode="auto">
          <a:xfrm>
            <a:off x="206484" y="2060333"/>
            <a:ext cx="2847022" cy="2968323"/>
            <a:chOff x="4452465" y="4145350"/>
            <a:chExt cx="957736" cy="1131500"/>
          </a:xfrm>
        </p:grpSpPr>
        <p:pic>
          <p:nvPicPr>
            <p:cNvPr id="15" name="Imag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61" r="15086" b="11217"/>
            <a:stretch>
              <a:fillRect/>
            </a:stretch>
          </p:blipFill>
          <p:spPr bwMode="auto">
            <a:xfrm>
              <a:off x="4452465" y="4145350"/>
              <a:ext cx="957736" cy="113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A8AAA5"/>
                </a:clrFrom>
                <a:clrTo>
                  <a:srgbClr val="A8AAA5">
                    <a:alpha val="0"/>
                  </a:srgbClr>
                </a:clrTo>
              </a:clrChange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63" r="2545"/>
            <a:stretch>
              <a:fillRect/>
            </a:stretch>
          </p:blipFill>
          <p:spPr bwMode="auto">
            <a:xfrm>
              <a:off x="4484342" y="4838701"/>
              <a:ext cx="288000" cy="31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242312" y="9202"/>
            <a:ext cx="54207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A few examples: plant extract, infusion</a:t>
            </a:r>
          </a:p>
        </p:txBody>
      </p:sp>
    </p:spTree>
    <p:extLst>
      <p:ext uri="{BB962C8B-B14F-4D97-AF65-F5344CB8AC3E}">
        <p14:creationId xmlns:p14="http://schemas.microsoft.com/office/powerpoint/2010/main" val="2943775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3308-23FC-404C-A4EB-E6F6A44E9935}" type="slidenum">
              <a:rPr lang="fr-FR" smtClean="0"/>
              <a:t>29</a:t>
            </a:fld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57178" y="46258"/>
            <a:ext cx="27013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Some </a:t>
            </a:r>
            <a:r>
              <a:rPr lang="en-US" altLang="fr-FR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reflexions</a:t>
            </a:r>
            <a:r>
              <a:rPr lang="en-US" altLang="fr-FR" sz="2400" dirty="0">
                <a:solidFill>
                  <a:srgbClr val="0000FF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264" y="622623"/>
            <a:ext cx="357607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6600"/>
                </a:solidFill>
              </a:rPr>
              <a:t>Commercial </a:t>
            </a:r>
            <a:r>
              <a:rPr lang="fr-FR" sz="2400" dirty="0" err="1">
                <a:solidFill>
                  <a:srgbClr val="FF6600"/>
                </a:solidFill>
              </a:rPr>
              <a:t>systems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80632" y="618775"/>
            <a:ext cx="477316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err="1">
                <a:solidFill>
                  <a:srgbClr val="FF6600"/>
                </a:solidFill>
              </a:rPr>
              <a:t>PassStat</a:t>
            </a:r>
            <a:r>
              <a:rPr lang="fr-FR" sz="2400" dirty="0">
                <a:solidFill>
                  <a:srgbClr val="FF6600"/>
                </a:solidFill>
              </a:rPr>
              <a:t> and </a:t>
            </a:r>
            <a:r>
              <a:rPr lang="fr-FR" sz="2400" dirty="0" err="1">
                <a:solidFill>
                  <a:srgbClr val="FF6600"/>
                </a:solidFill>
              </a:rPr>
              <a:t>other</a:t>
            </a:r>
            <a:r>
              <a:rPr lang="fr-FR" sz="2400" dirty="0">
                <a:solidFill>
                  <a:srgbClr val="FF6600"/>
                </a:solidFill>
              </a:rPr>
              <a:t> open hardwares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59693" y="1313688"/>
            <a:ext cx="361785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66FF66"/>
                </a:solidFill>
              </a:rPr>
              <a:t>Plug and </a:t>
            </a:r>
            <a:r>
              <a:rPr lang="fr-FR" sz="2000" dirty="0" err="1">
                <a:solidFill>
                  <a:srgbClr val="66FF66"/>
                </a:solidFill>
              </a:rPr>
              <a:t>play</a:t>
            </a:r>
            <a:endParaRPr lang="fr-FR" sz="2000" dirty="0">
              <a:solidFill>
                <a:srgbClr val="66FF6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66FF66"/>
                </a:solidFill>
              </a:rPr>
              <a:t>Wide range of techniques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66FF66"/>
                </a:solidFill>
              </a:rPr>
              <a:t>Soft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66FF66"/>
                </a:solidFill>
              </a:rPr>
              <a:t>Excellent </a:t>
            </a:r>
            <a:r>
              <a:rPr lang="fr-FR" sz="2000" dirty="0" err="1">
                <a:solidFill>
                  <a:srgbClr val="66FF66"/>
                </a:solidFill>
              </a:rPr>
              <a:t>resolution</a:t>
            </a:r>
            <a:endParaRPr lang="fr-FR" sz="2000" dirty="0">
              <a:solidFill>
                <a:srgbClr val="66FF6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FFC000"/>
                </a:solidFill>
              </a:rPr>
              <a:t>Modulables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FF0000"/>
                </a:solidFill>
              </a:rPr>
              <a:t>(</a:t>
            </a:r>
            <a:r>
              <a:rPr lang="fr-FR" sz="2000" dirty="0" err="1">
                <a:solidFill>
                  <a:srgbClr val="FF0000"/>
                </a:solidFill>
              </a:rPr>
              <a:t>filters</a:t>
            </a:r>
            <a:r>
              <a:rPr lang="fr-FR" sz="20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FF0000"/>
                </a:solidFill>
              </a:rPr>
              <a:t>Black boxes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rgbClr val="FF0000"/>
                </a:solidFill>
              </a:rPr>
              <a:t>Sometimes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bulky</a:t>
            </a:r>
            <a:endParaRPr lang="fr-FR" sz="20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rgbClr val="FFC000"/>
                </a:solidFill>
              </a:rPr>
              <a:t>Expensive</a:t>
            </a:r>
            <a:endParaRPr lang="fr-FR" sz="2000" dirty="0">
              <a:solidFill>
                <a:srgbClr val="FFC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FF0000"/>
                </a:solidFill>
              </a:rPr>
              <a:t>Not possible to </a:t>
            </a:r>
            <a:r>
              <a:rPr lang="fr-FR" sz="2000" dirty="0" err="1">
                <a:solidFill>
                  <a:srgbClr val="FF0000"/>
                </a:solidFill>
              </a:rPr>
              <a:t>repair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yourself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6594510" y="1191292"/>
            <a:ext cx="5642442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FFC000"/>
                </a:solidFill>
              </a:rPr>
              <a:t>To </a:t>
            </a:r>
            <a:r>
              <a:rPr lang="fr-FR" sz="2000" dirty="0" err="1">
                <a:solidFill>
                  <a:srgbClr val="FFC000"/>
                </a:solidFill>
              </a:rPr>
              <a:t>mount</a:t>
            </a:r>
            <a:r>
              <a:rPr lang="fr-FR" sz="2000" dirty="0">
                <a:solidFill>
                  <a:srgbClr val="FFC000"/>
                </a:solidFill>
              </a:rPr>
              <a:t> </a:t>
            </a:r>
            <a:r>
              <a:rPr lang="fr-FR" sz="2000" dirty="0" err="1">
                <a:solidFill>
                  <a:srgbClr val="FFC000"/>
                </a:solidFill>
              </a:rPr>
              <a:t>yourself</a:t>
            </a:r>
            <a:r>
              <a:rPr lang="fr-FR" sz="2000" dirty="0">
                <a:solidFill>
                  <a:srgbClr val="FFC000"/>
                </a:solidFill>
              </a:rPr>
              <a:t> (1h)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FF0000"/>
                </a:solidFill>
              </a:rPr>
              <a:t>Limited </a:t>
            </a:r>
            <a:r>
              <a:rPr lang="fr-FR" sz="2000" dirty="0" err="1">
                <a:solidFill>
                  <a:srgbClr val="FF0000"/>
                </a:solidFill>
              </a:rPr>
              <a:t>functions</a:t>
            </a:r>
            <a:r>
              <a:rPr lang="fr-FR" sz="2000" dirty="0">
                <a:solidFill>
                  <a:srgbClr val="FF0000"/>
                </a:solidFill>
              </a:rPr>
              <a:t> and soft (to </a:t>
            </a:r>
            <a:r>
              <a:rPr lang="fr-FR" sz="2000" dirty="0" err="1">
                <a:solidFill>
                  <a:srgbClr val="FF0000"/>
                </a:solidFill>
              </a:rPr>
              <a:t>be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improved</a:t>
            </a:r>
            <a:r>
              <a:rPr lang="fr-FR" sz="2000" dirty="0">
                <a:solidFill>
                  <a:srgbClr val="FF0000"/>
                </a:solidFill>
              </a:rPr>
              <a:t>…)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66FF66"/>
                </a:solidFill>
              </a:rPr>
              <a:t>Correct </a:t>
            </a:r>
            <a:r>
              <a:rPr lang="fr-FR" sz="2000" dirty="0" err="1">
                <a:solidFill>
                  <a:srgbClr val="66FF66"/>
                </a:solidFill>
              </a:rPr>
              <a:t>resolution</a:t>
            </a:r>
            <a:endParaRPr lang="fr-FR" sz="2000" dirty="0">
              <a:solidFill>
                <a:srgbClr val="66FF6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rgbClr val="FFC000"/>
                </a:solidFill>
              </a:rPr>
              <a:t>Low</a:t>
            </a:r>
            <a:r>
              <a:rPr lang="fr-FR" sz="2000" dirty="0">
                <a:solidFill>
                  <a:srgbClr val="FFC000"/>
                </a:solidFill>
              </a:rPr>
              <a:t> compliance (</a:t>
            </a:r>
            <a:r>
              <a:rPr lang="fr-FR" sz="2000" dirty="0" err="1">
                <a:solidFill>
                  <a:srgbClr val="FFC000"/>
                </a:solidFill>
              </a:rPr>
              <a:t>can</a:t>
            </a:r>
            <a:r>
              <a:rPr lang="fr-FR" sz="2000" dirty="0">
                <a:solidFill>
                  <a:srgbClr val="FFC000"/>
                </a:solidFill>
              </a:rPr>
              <a:t> </a:t>
            </a:r>
            <a:r>
              <a:rPr lang="fr-FR" sz="2000" dirty="0" err="1">
                <a:solidFill>
                  <a:srgbClr val="FFC000"/>
                </a:solidFill>
              </a:rPr>
              <a:t>be</a:t>
            </a:r>
            <a:r>
              <a:rPr lang="fr-FR" sz="2000" dirty="0">
                <a:solidFill>
                  <a:srgbClr val="FFC000"/>
                </a:solidFill>
              </a:rPr>
              <a:t> </a:t>
            </a:r>
            <a:r>
              <a:rPr lang="fr-FR" sz="2000" dirty="0" err="1">
                <a:solidFill>
                  <a:srgbClr val="FFC000"/>
                </a:solidFill>
              </a:rPr>
              <a:t>solved</a:t>
            </a:r>
            <a:r>
              <a:rPr lang="fr-FR" sz="2000" dirty="0">
                <a:solidFill>
                  <a:srgbClr val="FFC000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rgbClr val="66FF66"/>
                </a:solidFill>
              </a:rPr>
              <a:t>Easily</a:t>
            </a:r>
            <a:r>
              <a:rPr lang="fr-FR" sz="2000" dirty="0">
                <a:solidFill>
                  <a:srgbClr val="66FF66"/>
                </a:solidFill>
              </a:rPr>
              <a:t> adaptable at </a:t>
            </a:r>
            <a:r>
              <a:rPr lang="fr-FR" sz="2000" dirty="0" err="1">
                <a:solidFill>
                  <a:srgbClr val="66FF66"/>
                </a:solidFill>
              </a:rPr>
              <a:t>low</a:t>
            </a:r>
            <a:r>
              <a:rPr lang="fr-FR" sz="2000" dirty="0">
                <a:solidFill>
                  <a:srgbClr val="66FF66"/>
                </a:solidFill>
              </a:rPr>
              <a:t> </a:t>
            </a:r>
            <a:r>
              <a:rPr lang="fr-FR" sz="2000" dirty="0" err="1">
                <a:solidFill>
                  <a:srgbClr val="66FF66"/>
                </a:solidFill>
              </a:rPr>
              <a:t>cost</a:t>
            </a:r>
            <a:r>
              <a:rPr lang="fr-FR" sz="2000" dirty="0">
                <a:solidFill>
                  <a:srgbClr val="66FF66"/>
                </a:solidFill>
              </a:rPr>
              <a:t> (T, pH, </a:t>
            </a:r>
            <a:r>
              <a:rPr lang="fr-FR" sz="2000" dirty="0" err="1">
                <a:solidFill>
                  <a:srgbClr val="66FF66"/>
                </a:solidFill>
              </a:rPr>
              <a:t>conductivity</a:t>
            </a:r>
            <a:r>
              <a:rPr lang="fr-FR" sz="2000" dirty="0">
                <a:solidFill>
                  <a:srgbClr val="66FF66"/>
                </a:solidFill>
              </a:rPr>
              <a:t>…)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rgbClr val="66FF66"/>
                </a:solidFill>
              </a:rPr>
              <a:t>Totally</a:t>
            </a:r>
            <a:r>
              <a:rPr lang="fr-FR" sz="2000" dirty="0">
                <a:solidFill>
                  <a:srgbClr val="66FF66"/>
                </a:solidFill>
              </a:rPr>
              <a:t> open source and </a:t>
            </a:r>
            <a:r>
              <a:rPr lang="fr-FR" sz="2000" dirty="0" err="1">
                <a:solidFill>
                  <a:srgbClr val="66FF66"/>
                </a:solidFill>
              </a:rPr>
              <a:t>easy</a:t>
            </a:r>
            <a:r>
              <a:rPr lang="fr-FR" sz="2000" dirty="0">
                <a:solidFill>
                  <a:srgbClr val="66FF66"/>
                </a:solidFill>
              </a:rPr>
              <a:t> to </a:t>
            </a:r>
            <a:r>
              <a:rPr lang="fr-FR" sz="2000" dirty="0" err="1">
                <a:solidFill>
                  <a:srgbClr val="66FF66"/>
                </a:solidFill>
              </a:rPr>
              <a:t>repair</a:t>
            </a:r>
            <a:endParaRPr lang="fr-FR" sz="2000" dirty="0">
              <a:solidFill>
                <a:srgbClr val="66FF6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66FF66"/>
                </a:solidFill>
              </a:rPr>
              <a:t>Light, </a:t>
            </a:r>
            <a:r>
              <a:rPr lang="fr-FR" sz="2000" dirty="0" err="1">
                <a:solidFill>
                  <a:srgbClr val="66FF66"/>
                </a:solidFill>
              </a:rPr>
              <a:t>works</a:t>
            </a:r>
            <a:r>
              <a:rPr lang="fr-FR" sz="2000" dirty="0">
                <a:solidFill>
                  <a:srgbClr val="66FF66"/>
                </a:solidFill>
              </a:rPr>
              <a:t> on </a:t>
            </a:r>
            <a:r>
              <a:rPr lang="fr-FR" sz="2000" dirty="0" err="1">
                <a:solidFill>
                  <a:srgbClr val="66FF66"/>
                </a:solidFill>
              </a:rPr>
              <a:t>battery</a:t>
            </a:r>
            <a:r>
              <a:rPr lang="fr-FR" sz="2000" dirty="0">
                <a:solidFill>
                  <a:srgbClr val="66FF66"/>
                </a:solidFill>
              </a:rPr>
              <a:t> (</a:t>
            </a:r>
            <a:r>
              <a:rPr lang="fr-FR" sz="2000" dirty="0" err="1">
                <a:solidFill>
                  <a:srgbClr val="66FF66"/>
                </a:solidFill>
              </a:rPr>
              <a:t>low</a:t>
            </a:r>
            <a:r>
              <a:rPr lang="fr-FR" sz="2000" dirty="0">
                <a:solidFill>
                  <a:srgbClr val="66FF66"/>
                </a:solidFill>
              </a:rPr>
              <a:t> noise)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rgbClr val="66FF66"/>
                </a:solidFill>
              </a:rPr>
              <a:t>Cost</a:t>
            </a:r>
            <a:r>
              <a:rPr lang="fr-FR" sz="2000" dirty="0">
                <a:solidFill>
                  <a:srgbClr val="66FF66"/>
                </a:solidFill>
              </a:rPr>
              <a:t>-effective for </a:t>
            </a:r>
            <a:r>
              <a:rPr lang="fr-FR" sz="2000" dirty="0" err="1">
                <a:solidFill>
                  <a:srgbClr val="66FF66"/>
                </a:solidFill>
              </a:rPr>
              <a:t>development</a:t>
            </a:r>
            <a:endParaRPr lang="fr-FR" sz="2000" dirty="0">
              <a:solidFill>
                <a:srgbClr val="66FF66"/>
              </a:solidFill>
            </a:endParaRPr>
          </a:p>
          <a:p>
            <a:r>
              <a:rPr lang="fr-FR" sz="2000" dirty="0">
                <a:solidFill>
                  <a:srgbClr val="66FF66"/>
                </a:solidFill>
              </a:rPr>
              <a:t>and participative science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rgbClr val="66FF66"/>
                </a:solidFill>
              </a:rPr>
              <a:t>Perfect</a:t>
            </a:r>
            <a:r>
              <a:rPr lang="fr-FR" sz="2000" dirty="0">
                <a:solidFill>
                  <a:srgbClr val="66FF66"/>
                </a:solidFill>
              </a:rPr>
              <a:t> to </a:t>
            </a:r>
            <a:r>
              <a:rPr lang="fr-FR" sz="2000" dirty="0" err="1">
                <a:solidFill>
                  <a:srgbClr val="66FF66"/>
                </a:solidFill>
              </a:rPr>
              <a:t>learn</a:t>
            </a:r>
            <a:r>
              <a:rPr lang="fr-FR" sz="2000" dirty="0">
                <a:solidFill>
                  <a:srgbClr val="66FF66"/>
                </a:solidFill>
              </a:rPr>
              <a:t> instrumentation 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r-FR" sz="2000" dirty="0">
              <a:solidFill>
                <a:srgbClr val="66FF66"/>
              </a:solidFill>
            </a:endParaRPr>
          </a:p>
          <a:p>
            <a:pPr>
              <a:lnSpc>
                <a:spcPct val="150000"/>
              </a:lnSpc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718130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4198693" y="169864"/>
            <a:ext cx="37946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err="1">
                <a:solidFill>
                  <a:srgbClr val="3333FF"/>
                </a:solidFill>
              </a:rPr>
              <a:t>What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is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electrochemistry</a:t>
            </a:r>
            <a:r>
              <a:rPr lang="fr-FR" altLang="fr-FR" sz="2400" dirty="0">
                <a:solidFill>
                  <a:srgbClr val="3333FF"/>
                </a:solidFill>
              </a:rPr>
              <a:t>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84364" y="1071326"/>
            <a:ext cx="8423275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/>
              <a:t>Science and technique of </a:t>
            </a:r>
            <a:r>
              <a:rPr lang="fr-FR" altLang="fr-FR" sz="1600" b="1" dirty="0" err="1"/>
              <a:t>reciprocal</a:t>
            </a:r>
            <a:r>
              <a:rPr lang="fr-FR" altLang="fr-FR" sz="1600" b="1" dirty="0"/>
              <a:t> transformation of </a:t>
            </a:r>
            <a:r>
              <a:rPr lang="fr-FR" altLang="fr-FR" sz="1600" b="1" dirty="0" err="1"/>
              <a:t>chemical</a:t>
            </a:r>
            <a:r>
              <a:rPr lang="fr-FR" altLang="fr-FR" sz="1600" b="1" dirty="0"/>
              <a:t> </a:t>
            </a:r>
            <a:r>
              <a:rPr lang="fr-FR" altLang="fr-FR" sz="1600" b="1" dirty="0" err="1"/>
              <a:t>energy</a:t>
            </a:r>
            <a:r>
              <a:rPr lang="fr-FR" altLang="fr-FR" sz="1600" b="1" dirty="0"/>
              <a:t> and </a:t>
            </a:r>
            <a:r>
              <a:rPr lang="fr-FR" altLang="fr-FR" sz="1600" b="1" dirty="0" err="1"/>
              <a:t>electrical</a:t>
            </a:r>
            <a:r>
              <a:rPr lang="fr-FR" altLang="fr-FR" sz="1600" b="1" dirty="0"/>
              <a:t> </a:t>
            </a:r>
            <a:r>
              <a:rPr lang="fr-FR" altLang="fr-FR" sz="1600" b="1" dirty="0" err="1"/>
              <a:t>energy</a:t>
            </a:r>
            <a:r>
              <a:rPr lang="fr-FR" altLang="fr-FR" sz="1600" b="1" dirty="0"/>
              <a:t>. 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1519782" y="644525"/>
            <a:ext cx="24817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 err="1"/>
              <a:t>Dictionnary</a:t>
            </a:r>
            <a:r>
              <a:rPr lang="fr-FR" altLang="fr-FR" sz="2800" b="1" dirty="0"/>
              <a:t> : 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2531847" y="3009796"/>
            <a:ext cx="6216371" cy="3345284"/>
            <a:chOff x="514070" y="3009796"/>
            <a:chExt cx="6216371" cy="3345284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2112963" y="3127248"/>
              <a:ext cx="0" cy="322783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Éclair 9"/>
            <p:cNvSpPr/>
            <p:nvPr/>
          </p:nvSpPr>
          <p:spPr>
            <a:xfrm>
              <a:off x="1040034" y="3647963"/>
              <a:ext cx="1033971" cy="1051560"/>
            </a:xfrm>
            <a:prstGeom prst="lightningBol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14070" y="3295518"/>
              <a:ext cx="5437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>
                  <a:solidFill>
                    <a:srgbClr val="FF0000"/>
                  </a:solidFill>
                </a:rPr>
                <a:t>e</a:t>
              </a:r>
              <a:r>
                <a:rPr lang="fr-FR" sz="4000" baseline="30000" dirty="0">
                  <a:solidFill>
                    <a:srgbClr val="FF0000"/>
                  </a:solidFill>
                </a:rPr>
                <a:t>-</a:t>
              </a:r>
              <a:endParaRPr lang="fr-FR" sz="4000" dirty="0">
                <a:solidFill>
                  <a:srgbClr val="FF0000"/>
                </a:solidFill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5878799" y="3009796"/>
              <a:ext cx="685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err="1"/>
                <a:t>Ox</a:t>
              </a:r>
              <a:r>
                <a:rPr lang="fr-FR" sz="2800" baseline="-25000" dirty="0" err="1"/>
                <a:t>S</a:t>
              </a:r>
              <a:endParaRPr lang="fr-FR" sz="2800" dirty="0"/>
            </a:p>
          </p:txBody>
        </p:sp>
        <p:sp>
          <p:nvSpPr>
            <p:cNvPr id="3" name="Forme libre 2"/>
            <p:cNvSpPr/>
            <p:nvPr/>
          </p:nvSpPr>
          <p:spPr>
            <a:xfrm>
              <a:off x="2220754" y="3209051"/>
              <a:ext cx="3511296" cy="521208"/>
            </a:xfrm>
            <a:custGeom>
              <a:avLst/>
              <a:gdLst>
                <a:gd name="connsiteX0" fmla="*/ 3511296 w 3511296"/>
                <a:gd name="connsiteY0" fmla="*/ 0 h 521208"/>
                <a:gd name="connsiteX1" fmla="*/ 740664 w 3511296"/>
                <a:gd name="connsiteY1" fmla="*/ 118872 h 521208"/>
                <a:gd name="connsiteX2" fmla="*/ 0 w 3511296"/>
                <a:gd name="connsiteY2" fmla="*/ 521208 h 52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11296" h="521208">
                  <a:moveTo>
                    <a:pt x="3511296" y="0"/>
                  </a:moveTo>
                  <a:cubicBezTo>
                    <a:pt x="2418588" y="16002"/>
                    <a:pt x="1325880" y="32004"/>
                    <a:pt x="740664" y="118872"/>
                  </a:cubicBezTo>
                  <a:cubicBezTo>
                    <a:pt x="155448" y="205740"/>
                    <a:pt x="77724" y="363474"/>
                    <a:pt x="0" y="521208"/>
                  </a:cubicBezTo>
                </a:path>
              </a:pathLst>
            </a:cu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2220754" y="3387359"/>
              <a:ext cx="3511296" cy="521208"/>
            </a:xfrm>
            <a:custGeom>
              <a:avLst/>
              <a:gdLst>
                <a:gd name="connsiteX0" fmla="*/ 3511296 w 3511296"/>
                <a:gd name="connsiteY0" fmla="*/ 0 h 521208"/>
                <a:gd name="connsiteX1" fmla="*/ 740664 w 3511296"/>
                <a:gd name="connsiteY1" fmla="*/ 118872 h 521208"/>
                <a:gd name="connsiteX2" fmla="*/ 0 w 3511296"/>
                <a:gd name="connsiteY2" fmla="*/ 521208 h 52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11296" h="521208">
                  <a:moveTo>
                    <a:pt x="3511296" y="0"/>
                  </a:moveTo>
                  <a:cubicBezTo>
                    <a:pt x="2418588" y="16002"/>
                    <a:pt x="1325880" y="32004"/>
                    <a:pt x="740664" y="118872"/>
                  </a:cubicBezTo>
                  <a:cubicBezTo>
                    <a:pt x="155448" y="205740"/>
                    <a:pt x="77724" y="363474"/>
                    <a:pt x="0" y="521208"/>
                  </a:cubicBezTo>
                </a:path>
              </a:pathLst>
            </a:cu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112963" y="3825265"/>
              <a:ext cx="7389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err="1"/>
                <a:t>Ox</a:t>
              </a:r>
              <a:r>
                <a:rPr lang="fr-FR" sz="2800" baseline="-25000" dirty="0" err="1"/>
                <a:t>el</a:t>
              </a:r>
              <a:endParaRPr lang="fr-FR" sz="28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112963" y="4935255"/>
              <a:ext cx="7389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err="1"/>
                <a:t>Ox</a:t>
              </a:r>
              <a:r>
                <a:rPr lang="fr-FR" sz="2800" baseline="-25000" dirty="0" err="1"/>
                <a:t>el</a:t>
              </a:r>
              <a:endParaRPr lang="fr-FR" sz="2800" dirty="0"/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>
              <a:off x="2367058" y="4346473"/>
              <a:ext cx="0" cy="6543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e 16"/>
            <p:cNvGrpSpPr/>
            <p:nvPr/>
          </p:nvGrpSpPr>
          <p:grpSpPr>
            <a:xfrm flipV="1">
              <a:off x="2271618" y="5516392"/>
              <a:ext cx="3511296" cy="699516"/>
              <a:chOff x="2420112" y="5771647"/>
              <a:chExt cx="3511296" cy="699516"/>
            </a:xfrm>
          </p:grpSpPr>
          <p:sp>
            <p:nvSpPr>
              <p:cNvPr id="15" name="Forme libre 14"/>
              <p:cNvSpPr/>
              <p:nvPr/>
            </p:nvSpPr>
            <p:spPr>
              <a:xfrm>
                <a:off x="2420112" y="5771647"/>
                <a:ext cx="3511296" cy="521208"/>
              </a:xfrm>
              <a:custGeom>
                <a:avLst/>
                <a:gdLst>
                  <a:gd name="connsiteX0" fmla="*/ 3511296 w 3511296"/>
                  <a:gd name="connsiteY0" fmla="*/ 0 h 521208"/>
                  <a:gd name="connsiteX1" fmla="*/ 740664 w 3511296"/>
                  <a:gd name="connsiteY1" fmla="*/ 118872 h 521208"/>
                  <a:gd name="connsiteX2" fmla="*/ 0 w 3511296"/>
                  <a:gd name="connsiteY2" fmla="*/ 521208 h 5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11296" h="521208">
                    <a:moveTo>
                      <a:pt x="3511296" y="0"/>
                    </a:moveTo>
                    <a:cubicBezTo>
                      <a:pt x="2418588" y="16002"/>
                      <a:pt x="1325880" y="32004"/>
                      <a:pt x="740664" y="118872"/>
                    </a:cubicBezTo>
                    <a:cubicBezTo>
                      <a:pt x="155448" y="205740"/>
                      <a:pt x="77724" y="363474"/>
                      <a:pt x="0" y="521208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Forme libre 15"/>
              <p:cNvSpPr/>
              <p:nvPr/>
            </p:nvSpPr>
            <p:spPr>
              <a:xfrm>
                <a:off x="2420112" y="5949955"/>
                <a:ext cx="3511296" cy="521208"/>
              </a:xfrm>
              <a:custGeom>
                <a:avLst/>
                <a:gdLst>
                  <a:gd name="connsiteX0" fmla="*/ 3511296 w 3511296"/>
                  <a:gd name="connsiteY0" fmla="*/ 0 h 521208"/>
                  <a:gd name="connsiteX1" fmla="*/ 740664 w 3511296"/>
                  <a:gd name="connsiteY1" fmla="*/ 118872 h 521208"/>
                  <a:gd name="connsiteX2" fmla="*/ 0 w 3511296"/>
                  <a:gd name="connsiteY2" fmla="*/ 521208 h 5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11296" h="521208">
                    <a:moveTo>
                      <a:pt x="3511296" y="0"/>
                    </a:moveTo>
                    <a:cubicBezTo>
                      <a:pt x="2418588" y="16002"/>
                      <a:pt x="1325880" y="32004"/>
                      <a:pt x="740664" y="118872"/>
                    </a:cubicBezTo>
                    <a:cubicBezTo>
                      <a:pt x="155448" y="205740"/>
                      <a:pt x="77724" y="363474"/>
                      <a:pt x="0" y="521208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95000"/>
                    <a:lumOff val="5000"/>
                  </a:schemeClr>
                </a:solidFill>
                <a:headEnd type="triangle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5878798" y="5831860"/>
              <a:ext cx="8516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err="1"/>
                <a:t>Red</a:t>
              </a:r>
              <a:r>
                <a:rPr lang="fr-FR" sz="2800" baseline="-25000" dirty="0" err="1"/>
                <a:t>S</a:t>
              </a:r>
              <a:endParaRPr lang="fr-FR" sz="2800" dirty="0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5225139" y="2010604"/>
            <a:ext cx="3296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Physical transport</a:t>
            </a:r>
          </a:p>
          <a:p>
            <a:pPr algn="ctr"/>
            <a:r>
              <a:rPr lang="fr-FR" dirty="0"/>
              <a:t>(diffusion, migration, convection)</a:t>
            </a:r>
          </a:p>
          <a:p>
            <a:pPr algn="ctr"/>
            <a:r>
              <a:rPr lang="fr-FR" dirty="0"/>
              <a:t>+ possible </a:t>
            </a:r>
            <a:r>
              <a:rPr lang="fr-FR" dirty="0" err="1"/>
              <a:t>chemical</a:t>
            </a:r>
            <a:r>
              <a:rPr lang="fr-FR" dirty="0"/>
              <a:t> </a:t>
            </a:r>
            <a:r>
              <a:rPr lang="fr-FR" dirty="0" err="1"/>
              <a:t>steps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2543724" y="2012486"/>
            <a:ext cx="1745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Chemical </a:t>
            </a:r>
            <a:r>
              <a:rPr lang="fr-FR" dirty="0" err="1"/>
              <a:t>step</a:t>
            </a:r>
            <a:endParaRPr lang="fr-FR" dirty="0"/>
          </a:p>
          <a:p>
            <a:pPr algn="ctr"/>
            <a:r>
              <a:rPr lang="fr-FR" dirty="0"/>
              <a:t>Electron </a:t>
            </a:r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464243" y="2757916"/>
            <a:ext cx="133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Adsorption?</a:t>
            </a:r>
          </a:p>
        </p:txBody>
      </p:sp>
    </p:spTree>
    <p:extLst>
      <p:ext uri="{BB962C8B-B14F-4D97-AF65-F5344CB8AC3E}">
        <p14:creationId xmlns:p14="http://schemas.microsoft.com/office/powerpoint/2010/main" val="4094486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4538084" y="0"/>
            <a:ext cx="28039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err="1">
                <a:solidFill>
                  <a:srgbClr val="3333FF"/>
                </a:solidFill>
              </a:rPr>
              <a:t>Some</a:t>
            </a:r>
            <a:r>
              <a:rPr lang="fr-FR" altLang="fr-FR" sz="2400" dirty="0">
                <a:solidFill>
                  <a:srgbClr val="3333FF"/>
                </a:solidFill>
              </a:rPr>
              <a:t> perspectives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22961" y="849606"/>
            <a:ext cx="234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Commercial </a:t>
            </a:r>
            <a:r>
              <a:rPr lang="fr-FR" dirty="0" err="1"/>
              <a:t>electrodes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51037" y="684138"/>
            <a:ext cx="218828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6600"/>
                </a:solidFill>
              </a:rPr>
              <a:t>Electrode </a:t>
            </a:r>
            <a:r>
              <a:rPr lang="fr-FR" dirty="0" err="1">
                <a:solidFill>
                  <a:srgbClr val="FF6600"/>
                </a:solidFill>
              </a:rPr>
              <a:t>material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53739" y="1374830"/>
            <a:ext cx="1429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Pencil</a:t>
            </a:r>
            <a:r>
              <a:rPr lang="fr-FR" dirty="0"/>
              <a:t> lead</a:t>
            </a:r>
          </a:p>
          <a:p>
            <a:pPr algn="ctr"/>
            <a:r>
              <a:rPr lang="fr-FR" dirty="0"/>
              <a:t>(Activation ?)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59961" y="1998830"/>
            <a:ext cx="142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paste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902006" y="924631"/>
            <a:ext cx="2593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Screen</a:t>
            </a:r>
            <a:r>
              <a:rPr lang="fr-FR" dirty="0"/>
              <a:t> </a:t>
            </a:r>
            <a:r>
              <a:rPr lang="fr-FR" dirty="0" err="1"/>
              <a:t>printed</a:t>
            </a:r>
            <a:r>
              <a:rPr lang="fr-FR" dirty="0"/>
              <a:t> </a:t>
            </a:r>
            <a:r>
              <a:rPr lang="fr-FR" dirty="0" err="1"/>
              <a:t>electrodes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330079" y="1993507"/>
            <a:ext cx="207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Modified</a:t>
            </a:r>
            <a:r>
              <a:rPr lang="fr-FR" dirty="0"/>
              <a:t> </a:t>
            </a:r>
            <a:r>
              <a:rPr lang="fr-FR" dirty="0" err="1"/>
              <a:t>electrodes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3728216" y="782825"/>
            <a:ext cx="2784297" cy="524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399137" y="1395360"/>
            <a:ext cx="2784297" cy="6556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3581253" y="1887159"/>
            <a:ext cx="2184154" cy="6556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7852273" y="791702"/>
            <a:ext cx="2643585" cy="6556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819274" y="1733132"/>
            <a:ext cx="2998652" cy="9132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51037" y="3004998"/>
            <a:ext cx="218828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FF6600"/>
                </a:solidFill>
              </a:rPr>
              <a:t>Systems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63908" y="3710656"/>
            <a:ext cx="13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Essential </a:t>
            </a:r>
            <a:r>
              <a:rPr lang="fr-FR" dirty="0" err="1"/>
              <a:t>oils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7336618" y="3653462"/>
            <a:ext cx="103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Infusions</a:t>
            </a:r>
          </a:p>
        </p:txBody>
      </p:sp>
      <p:sp>
        <p:nvSpPr>
          <p:cNvPr id="20" name="Ellipse 19"/>
          <p:cNvSpPr/>
          <p:nvPr/>
        </p:nvSpPr>
        <p:spPr>
          <a:xfrm>
            <a:off x="3825094" y="3587096"/>
            <a:ext cx="2264891" cy="6556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6725222" y="3514963"/>
            <a:ext cx="2264891" cy="6556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1174991" y="3735233"/>
            <a:ext cx="11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Plants ???</a:t>
            </a:r>
          </a:p>
        </p:txBody>
      </p:sp>
      <p:sp>
        <p:nvSpPr>
          <p:cNvPr id="23" name="Ellipse 22"/>
          <p:cNvSpPr/>
          <p:nvPr/>
        </p:nvSpPr>
        <p:spPr>
          <a:xfrm>
            <a:off x="658839" y="3613080"/>
            <a:ext cx="2264891" cy="6556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34909" y="4643695"/>
            <a:ext cx="294852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6600"/>
                </a:solidFill>
              </a:rPr>
              <a:t>Hard and soft </a:t>
            </a:r>
            <a:r>
              <a:rPr lang="fr-FR" dirty="0" err="1">
                <a:solidFill>
                  <a:srgbClr val="FF6600"/>
                </a:solidFill>
              </a:rPr>
              <a:t>improvements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4909" y="5469012"/>
            <a:ext cx="590903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FF6600"/>
                </a:solidFill>
              </a:rPr>
              <a:t>Integration</a:t>
            </a:r>
            <a:r>
              <a:rPr lang="fr-FR" dirty="0">
                <a:solidFill>
                  <a:srgbClr val="FF6600"/>
                </a:solidFill>
              </a:rPr>
              <a:t> </a:t>
            </a:r>
            <a:r>
              <a:rPr lang="fr-FR" dirty="0" err="1">
                <a:solidFill>
                  <a:srgbClr val="FF6600"/>
                </a:solidFill>
              </a:rPr>
              <a:t>within</a:t>
            </a:r>
            <a:r>
              <a:rPr lang="fr-FR" dirty="0">
                <a:solidFill>
                  <a:srgbClr val="FF6600"/>
                </a:solidFill>
              </a:rPr>
              <a:t> </a:t>
            </a:r>
            <a:r>
              <a:rPr lang="fr-FR" dirty="0" err="1">
                <a:solidFill>
                  <a:srgbClr val="FF6600"/>
                </a:solidFill>
              </a:rPr>
              <a:t>other</a:t>
            </a:r>
            <a:r>
              <a:rPr lang="fr-FR" dirty="0">
                <a:solidFill>
                  <a:srgbClr val="FF6600"/>
                </a:solidFill>
              </a:rPr>
              <a:t> techniques (</a:t>
            </a:r>
            <a:r>
              <a:rPr lang="fr-FR" dirty="0" err="1">
                <a:solidFill>
                  <a:srgbClr val="FF6600"/>
                </a:solidFill>
              </a:rPr>
              <a:t>e.g</a:t>
            </a:r>
            <a:r>
              <a:rPr lang="fr-FR" dirty="0">
                <a:solidFill>
                  <a:srgbClr val="FF6600"/>
                </a:solidFill>
              </a:rPr>
              <a:t>. </a:t>
            </a:r>
            <a:r>
              <a:rPr lang="fr-FR" dirty="0" err="1">
                <a:solidFill>
                  <a:srgbClr val="FF6600"/>
                </a:solidFill>
              </a:rPr>
              <a:t>spectroscopy</a:t>
            </a:r>
            <a:r>
              <a:rPr lang="fr-FR" dirty="0">
                <a:solidFill>
                  <a:srgbClr val="FF6600"/>
                </a:solidFill>
              </a:rPr>
              <a:t>)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0236275" y="3653462"/>
            <a:ext cx="82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Metals</a:t>
            </a:r>
            <a:endParaRPr lang="fr-FR" dirty="0"/>
          </a:p>
        </p:txBody>
      </p:sp>
      <p:sp>
        <p:nvSpPr>
          <p:cNvPr id="27" name="Ellipse 26"/>
          <p:cNvSpPr/>
          <p:nvPr/>
        </p:nvSpPr>
        <p:spPr>
          <a:xfrm>
            <a:off x="9537302" y="3514963"/>
            <a:ext cx="2264891" cy="6556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10668669" y="1579717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UMEs</a:t>
            </a:r>
            <a:endParaRPr lang="fr-FR" dirty="0"/>
          </a:p>
        </p:txBody>
      </p:sp>
      <p:sp>
        <p:nvSpPr>
          <p:cNvPr id="31" name="Ellipse 30"/>
          <p:cNvSpPr/>
          <p:nvPr/>
        </p:nvSpPr>
        <p:spPr>
          <a:xfrm>
            <a:off x="10366566" y="1307748"/>
            <a:ext cx="1383474" cy="9132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251037" y="6239322"/>
            <a:ext cx="357405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6600"/>
                </a:solidFill>
              </a:rPr>
              <a:t>Spread the </a:t>
            </a:r>
            <a:r>
              <a:rPr lang="fr-FR" dirty="0" err="1">
                <a:solidFill>
                  <a:srgbClr val="FF6600"/>
                </a:solidFill>
              </a:rPr>
              <a:t>approach</a:t>
            </a:r>
            <a:r>
              <a:rPr lang="fr-FR" dirty="0">
                <a:solidFill>
                  <a:srgbClr val="FF6600"/>
                </a:solidFill>
              </a:rPr>
              <a:t> to </a:t>
            </a:r>
            <a:r>
              <a:rPr lang="fr-FR" dirty="0" err="1">
                <a:solidFill>
                  <a:srgbClr val="FF6600"/>
                </a:solidFill>
              </a:rPr>
              <a:t>other</a:t>
            </a:r>
            <a:r>
              <a:rPr lang="fr-FR" dirty="0">
                <a:solidFill>
                  <a:srgbClr val="FF6600"/>
                </a:solidFill>
              </a:rPr>
              <a:t> </a:t>
            </a:r>
            <a:r>
              <a:rPr lang="fr-FR" dirty="0" err="1">
                <a:solidFill>
                  <a:srgbClr val="FF6600"/>
                </a:solidFill>
              </a:rPr>
              <a:t>users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77540" y="4961180"/>
            <a:ext cx="3574057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dirty="0" err="1">
                <a:solidFill>
                  <a:srgbClr val="FF6600"/>
                </a:solidFill>
              </a:rPr>
              <a:t>Autonomous</a:t>
            </a:r>
            <a:r>
              <a:rPr lang="fr-FR" sz="2800" dirty="0">
                <a:solidFill>
                  <a:srgbClr val="FF6600"/>
                </a:solidFill>
              </a:rPr>
              <a:t> </a:t>
            </a:r>
            <a:r>
              <a:rPr lang="fr-FR" sz="2800" dirty="0" err="1">
                <a:solidFill>
                  <a:srgbClr val="FF6600"/>
                </a:solidFill>
              </a:rPr>
              <a:t>underwater</a:t>
            </a:r>
            <a:r>
              <a:rPr lang="fr-FR" sz="2800" dirty="0">
                <a:solidFill>
                  <a:srgbClr val="FF6600"/>
                </a:solidFill>
              </a:rPr>
              <a:t> </a:t>
            </a:r>
            <a:r>
              <a:rPr lang="fr-FR" sz="2800" dirty="0" err="1">
                <a:solidFill>
                  <a:srgbClr val="FF6600"/>
                </a:solidFill>
              </a:rPr>
              <a:t>measurements</a:t>
            </a:r>
            <a:endParaRPr lang="fr-FR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45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4451371" y="-95461"/>
            <a:ext cx="3562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 err="1">
                <a:solidFill>
                  <a:srgbClr val="66FF66"/>
                </a:solidFill>
              </a:rPr>
              <a:t>Acknowledgements</a:t>
            </a:r>
            <a:endParaRPr lang="fr-FR" altLang="fr-FR" sz="2800" b="1" dirty="0">
              <a:solidFill>
                <a:srgbClr val="66FF66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4569795"/>
            <a:ext cx="13194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66FF66"/>
                </a:solidFill>
              </a:rPr>
              <a:t>Université de Poitiers : </a:t>
            </a:r>
            <a:r>
              <a:rPr lang="fr-FR" sz="2000" dirty="0" err="1">
                <a:solidFill>
                  <a:srgbClr val="66FF66"/>
                </a:solidFill>
              </a:rPr>
              <a:t>Teko</a:t>
            </a:r>
            <a:r>
              <a:rPr lang="fr-FR" sz="2000" dirty="0">
                <a:solidFill>
                  <a:srgbClr val="66FF66"/>
                </a:solidFill>
              </a:rPr>
              <a:t> </a:t>
            </a:r>
            <a:r>
              <a:rPr lang="fr-FR" sz="2000" dirty="0" err="1">
                <a:solidFill>
                  <a:srgbClr val="66FF66"/>
                </a:solidFill>
              </a:rPr>
              <a:t>Napporn</a:t>
            </a:r>
            <a:r>
              <a:rPr lang="fr-FR" sz="2000" dirty="0">
                <a:solidFill>
                  <a:srgbClr val="66FF66"/>
                </a:solidFill>
              </a:rPr>
              <a:t>, </a:t>
            </a:r>
            <a:r>
              <a:rPr lang="fr-FR" sz="2000" dirty="0" err="1">
                <a:solidFill>
                  <a:srgbClr val="66FF66"/>
                </a:solidFill>
              </a:rPr>
              <a:t>Dodzi</a:t>
            </a:r>
            <a:r>
              <a:rPr lang="fr-FR" sz="2000" dirty="0">
                <a:solidFill>
                  <a:srgbClr val="66FF66"/>
                </a:solidFill>
              </a:rPr>
              <a:t> </a:t>
            </a:r>
            <a:r>
              <a:rPr lang="fr-FR" sz="2000" dirty="0" err="1">
                <a:solidFill>
                  <a:srgbClr val="66FF66"/>
                </a:solidFill>
              </a:rPr>
              <a:t>Zigah</a:t>
            </a:r>
            <a:endParaRPr lang="fr-FR" sz="2000" dirty="0">
              <a:solidFill>
                <a:srgbClr val="66FF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66FF66"/>
                </a:solidFill>
              </a:rPr>
              <a:t>IRD : Agnès </a:t>
            </a:r>
            <a:r>
              <a:rPr lang="fr-FR" sz="2000" dirty="0" err="1">
                <a:solidFill>
                  <a:srgbClr val="66FF66"/>
                </a:solidFill>
              </a:rPr>
              <a:t>Aubouy</a:t>
            </a:r>
            <a:r>
              <a:rPr lang="fr-FR" sz="2000" dirty="0">
                <a:solidFill>
                  <a:srgbClr val="66FF66"/>
                </a:solidFill>
              </a:rPr>
              <a:t>, Alexis </a:t>
            </a:r>
            <a:r>
              <a:rPr lang="fr-FR" sz="2000" dirty="0" err="1">
                <a:solidFill>
                  <a:srgbClr val="66FF66"/>
                </a:solidFill>
              </a:rPr>
              <a:t>Chaigneau</a:t>
            </a:r>
            <a:r>
              <a:rPr lang="fr-FR" sz="2000" dirty="0">
                <a:solidFill>
                  <a:srgbClr val="66FF66"/>
                </a:solidFill>
              </a:rPr>
              <a:t>, Valérie </a:t>
            </a:r>
            <a:r>
              <a:rPr lang="fr-FR" sz="2000" dirty="0" err="1">
                <a:solidFill>
                  <a:srgbClr val="66FF66"/>
                </a:solidFill>
              </a:rPr>
              <a:t>Grefeuille</a:t>
            </a:r>
            <a:endParaRPr lang="fr-FR" sz="2000" dirty="0">
              <a:solidFill>
                <a:srgbClr val="66FF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66FF66"/>
                </a:solidFill>
              </a:rPr>
              <a:t>LSTE : Martin </a:t>
            </a:r>
            <a:r>
              <a:rPr lang="fr-FR" sz="2000" dirty="0" err="1">
                <a:solidFill>
                  <a:srgbClr val="66FF66"/>
                </a:solidFill>
              </a:rPr>
              <a:t>Aina</a:t>
            </a:r>
            <a:endParaRPr lang="fr-FR" sz="2000" dirty="0">
              <a:solidFill>
                <a:srgbClr val="66FF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66FF66"/>
                </a:solidFill>
              </a:rPr>
              <a:t>Université Abomey-</a:t>
            </a:r>
            <a:r>
              <a:rPr lang="fr-FR" sz="2000" dirty="0" err="1">
                <a:solidFill>
                  <a:srgbClr val="66FF66"/>
                </a:solidFill>
              </a:rPr>
              <a:t>Calavi</a:t>
            </a:r>
            <a:r>
              <a:rPr lang="fr-FR" sz="2000" dirty="0">
                <a:solidFill>
                  <a:srgbClr val="66FF66"/>
                </a:solidFill>
              </a:rPr>
              <a:t> : </a:t>
            </a:r>
            <a:r>
              <a:rPr lang="fr-FR" sz="2000" dirty="0" err="1">
                <a:solidFill>
                  <a:srgbClr val="66FF66"/>
                </a:solidFill>
              </a:rPr>
              <a:t>Latifou</a:t>
            </a:r>
            <a:r>
              <a:rPr lang="fr-FR" sz="2000" dirty="0">
                <a:solidFill>
                  <a:srgbClr val="66FF66"/>
                </a:solidFill>
              </a:rPr>
              <a:t> </a:t>
            </a:r>
            <a:r>
              <a:rPr lang="fr-FR" sz="2000" dirty="0" err="1">
                <a:solidFill>
                  <a:srgbClr val="66FF66"/>
                </a:solidFill>
              </a:rPr>
              <a:t>Lagnika</a:t>
            </a:r>
            <a:endParaRPr lang="fr-FR" sz="2000" dirty="0">
              <a:solidFill>
                <a:srgbClr val="66FF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66FF66"/>
                </a:solidFill>
              </a:rPr>
              <a:t>Associations : Physique sans frontières, Chimistes sans Frontières, </a:t>
            </a:r>
            <a:r>
              <a:rPr lang="fr-FR" sz="2000" dirty="0" err="1">
                <a:solidFill>
                  <a:srgbClr val="66FF66"/>
                </a:solidFill>
              </a:rPr>
              <a:t>Puya</a:t>
            </a:r>
            <a:r>
              <a:rPr lang="fr-FR" sz="2000" dirty="0">
                <a:solidFill>
                  <a:srgbClr val="66FF66"/>
                </a:solidFill>
              </a:rPr>
              <a:t> Raimondi (Raymond </a:t>
            </a:r>
            <a:r>
              <a:rPr lang="fr-FR" sz="2000" dirty="0" err="1">
                <a:solidFill>
                  <a:srgbClr val="66FF66"/>
                </a:solidFill>
              </a:rPr>
              <a:t>Campagnolo</a:t>
            </a:r>
            <a:r>
              <a:rPr lang="fr-FR" sz="2000" dirty="0">
                <a:solidFill>
                  <a:srgbClr val="66FF66"/>
                </a:solidFill>
              </a:rPr>
              <a:t>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49" y="4367720"/>
            <a:ext cx="1318469" cy="1386152"/>
          </a:xfrm>
          <a:prstGeom prst="rect">
            <a:avLst/>
          </a:prstGeom>
        </p:spPr>
      </p:pic>
      <p:pic>
        <p:nvPicPr>
          <p:cNvPr id="6" name="Picture 4" descr="logo_CNRS+S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99"/>
          <a:stretch/>
        </p:blipFill>
        <p:spPr bwMode="auto">
          <a:xfrm>
            <a:off x="10773511" y="78880"/>
            <a:ext cx="1376125" cy="129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843" y="189078"/>
            <a:ext cx="2806175" cy="69434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1942" y="3336568"/>
            <a:ext cx="12000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66FF66"/>
                </a:solidFill>
              </a:rPr>
              <a:t>Etudiants UAC : Solange Imelda AVOSSE, </a:t>
            </a:r>
            <a:r>
              <a:rPr lang="fr-FR" sz="2000" dirty="0" err="1">
                <a:solidFill>
                  <a:srgbClr val="66FF66"/>
                </a:solidFill>
              </a:rPr>
              <a:t>Faridath</a:t>
            </a:r>
            <a:r>
              <a:rPr lang="fr-FR" sz="2000" dirty="0">
                <a:solidFill>
                  <a:srgbClr val="66FF66"/>
                </a:solidFill>
              </a:rPr>
              <a:t> BOURAIMA, Sonia </a:t>
            </a:r>
            <a:r>
              <a:rPr lang="fr-FR" sz="2000" dirty="0" err="1">
                <a:solidFill>
                  <a:srgbClr val="66FF66"/>
                </a:solidFill>
              </a:rPr>
              <a:t>Jeliba</a:t>
            </a:r>
            <a:r>
              <a:rPr lang="fr-FR" sz="2000" dirty="0">
                <a:solidFill>
                  <a:srgbClr val="66FF66"/>
                </a:solidFill>
              </a:rPr>
              <a:t> EDA, </a:t>
            </a:r>
            <a:r>
              <a:rPr lang="fr-FR" sz="2000" dirty="0" err="1">
                <a:solidFill>
                  <a:srgbClr val="66FF66"/>
                </a:solidFill>
              </a:rPr>
              <a:t>Aurellle</a:t>
            </a:r>
            <a:r>
              <a:rPr lang="fr-FR" sz="2000" dirty="0">
                <a:solidFill>
                  <a:srgbClr val="66FF66"/>
                </a:solidFill>
              </a:rPr>
              <a:t> OGOUTEIBO, Candide SINDEDJI, </a:t>
            </a:r>
            <a:r>
              <a:rPr lang="fr-FR" sz="2000" dirty="0" err="1">
                <a:solidFill>
                  <a:srgbClr val="66FF66"/>
                </a:solidFill>
              </a:rPr>
              <a:t>Satar</a:t>
            </a:r>
            <a:r>
              <a:rPr lang="fr-FR" sz="2000" dirty="0">
                <a:solidFill>
                  <a:srgbClr val="66FF66"/>
                </a:solidFill>
              </a:rPr>
              <a:t> AKADIRI, Jean </a:t>
            </a:r>
            <a:r>
              <a:rPr lang="fr-FR" sz="2000" dirty="0" err="1">
                <a:solidFill>
                  <a:srgbClr val="66FF66"/>
                </a:solidFill>
              </a:rPr>
              <a:t>Haffiz</a:t>
            </a:r>
            <a:r>
              <a:rPr lang="fr-FR" sz="2000" dirty="0">
                <a:solidFill>
                  <a:srgbClr val="66FF66"/>
                </a:solidFill>
              </a:rPr>
              <a:t>, Cynthia ATTINDEHOU, </a:t>
            </a:r>
            <a:r>
              <a:rPr lang="fr-FR" sz="2000" dirty="0" err="1">
                <a:solidFill>
                  <a:srgbClr val="66FF66"/>
                </a:solidFill>
              </a:rPr>
              <a:t>Mounirou</a:t>
            </a:r>
            <a:r>
              <a:rPr lang="fr-FR" sz="2000" dirty="0">
                <a:solidFill>
                  <a:srgbClr val="66FF66"/>
                </a:solidFill>
              </a:rPr>
              <a:t> TCHATCHEDRE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66FF66"/>
                </a:solidFill>
              </a:rPr>
              <a:t>Etudiants SU : </a:t>
            </a:r>
            <a:r>
              <a:rPr lang="fr-FR" sz="2000" dirty="0" err="1">
                <a:solidFill>
                  <a:srgbClr val="66FF66"/>
                </a:solidFill>
              </a:rPr>
              <a:t>Mélicia</a:t>
            </a:r>
            <a:r>
              <a:rPr lang="fr-FR" sz="2000" dirty="0">
                <a:solidFill>
                  <a:srgbClr val="66FF66"/>
                </a:solidFill>
              </a:rPr>
              <a:t> Caux, Anis Achit, </a:t>
            </a:r>
            <a:r>
              <a:rPr lang="fr-FR" sz="2000" dirty="0" err="1">
                <a:solidFill>
                  <a:srgbClr val="66FF66"/>
                </a:solidFill>
              </a:rPr>
              <a:t>Kethsovann</a:t>
            </a:r>
            <a:r>
              <a:rPr lang="fr-FR" sz="2000" dirty="0">
                <a:solidFill>
                  <a:srgbClr val="66FF66"/>
                </a:solidFill>
              </a:rPr>
              <a:t> Var, </a:t>
            </a:r>
            <a:r>
              <a:rPr lang="fr-FR" sz="2000" dirty="0" err="1">
                <a:solidFill>
                  <a:srgbClr val="66FF66"/>
                </a:solidFill>
              </a:rPr>
              <a:t>Florença</a:t>
            </a:r>
            <a:r>
              <a:rPr lang="fr-FR" sz="2000" dirty="0">
                <a:solidFill>
                  <a:srgbClr val="66FF66"/>
                </a:solidFill>
              </a:rPr>
              <a:t> </a:t>
            </a:r>
            <a:r>
              <a:rPr lang="fr-FR" sz="2000" dirty="0" err="1">
                <a:solidFill>
                  <a:srgbClr val="66FF66"/>
                </a:solidFill>
              </a:rPr>
              <a:t>Wassolua</a:t>
            </a:r>
            <a:r>
              <a:rPr lang="fr-FR" sz="2000" dirty="0">
                <a:solidFill>
                  <a:srgbClr val="66FF66"/>
                </a:solidFill>
              </a:rPr>
              <a:t>, Guillaume Nicole, Gabriel </a:t>
            </a:r>
            <a:r>
              <a:rPr lang="fr-FR" sz="2000" dirty="0" err="1">
                <a:solidFill>
                  <a:srgbClr val="66FF66"/>
                </a:solidFill>
              </a:rPr>
              <a:t>Boitel-Aullen</a:t>
            </a:r>
            <a:endParaRPr lang="fr-FR" sz="2000" dirty="0">
              <a:solidFill>
                <a:srgbClr val="66FF66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610" y="99276"/>
            <a:ext cx="1536606" cy="7520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1606" y="496718"/>
            <a:ext cx="750630" cy="7091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96" y="951820"/>
            <a:ext cx="2160844" cy="7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14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/>
          <p:cNvSpPr/>
          <p:nvPr/>
        </p:nvSpPr>
        <p:spPr>
          <a:xfrm>
            <a:off x="7467600" y="2133631"/>
            <a:ext cx="3136392" cy="127158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5083401" y="3223452"/>
            <a:ext cx="1890262" cy="36933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Electrochemistry</a:t>
            </a:r>
            <a:endParaRPr lang="fr-FR" altLang="fr-FR" sz="1800" dirty="0"/>
          </a:p>
        </p:txBody>
      </p:sp>
      <p:sp>
        <p:nvSpPr>
          <p:cNvPr id="3" name="ZoneTexte 3"/>
          <p:cNvSpPr txBox="1">
            <a:spLocks noChangeArrowheads="1"/>
          </p:cNvSpPr>
          <p:nvPr/>
        </p:nvSpPr>
        <p:spPr bwMode="auto">
          <a:xfrm>
            <a:off x="2743351" y="2059813"/>
            <a:ext cx="124906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Métallurgy</a:t>
            </a:r>
            <a:endParaRPr lang="fr-FR" altLang="fr-FR" sz="1800" dirty="0"/>
          </a:p>
        </p:txBody>
      </p:sp>
      <p:sp>
        <p:nvSpPr>
          <p:cNvPr id="4" name="ZoneTexte 4"/>
          <p:cNvSpPr txBox="1">
            <a:spLocks noChangeArrowheads="1"/>
          </p:cNvSpPr>
          <p:nvPr/>
        </p:nvSpPr>
        <p:spPr bwMode="auto">
          <a:xfrm>
            <a:off x="5667375" y="1186688"/>
            <a:ext cx="1185863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Corrosion</a:t>
            </a:r>
          </a:p>
        </p:txBody>
      </p:sp>
      <p:sp>
        <p:nvSpPr>
          <p:cNvPr id="5" name="ZoneTexte 5"/>
          <p:cNvSpPr txBox="1">
            <a:spLocks noChangeArrowheads="1"/>
          </p:cNvSpPr>
          <p:nvPr/>
        </p:nvSpPr>
        <p:spPr bwMode="auto">
          <a:xfrm>
            <a:off x="7347213" y="1515301"/>
            <a:ext cx="30316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Depollution</a:t>
            </a:r>
            <a:r>
              <a:rPr lang="fr-FR" altLang="fr-FR" sz="1800" dirty="0"/>
              <a:t>/</a:t>
            </a:r>
            <a:r>
              <a:rPr lang="fr-FR" altLang="fr-FR" sz="1800" dirty="0" err="1"/>
              <a:t>Envirronnement</a:t>
            </a:r>
            <a:endParaRPr lang="fr-FR" altLang="fr-FR" sz="1800" dirty="0"/>
          </a:p>
        </p:txBody>
      </p:sp>
      <p:sp>
        <p:nvSpPr>
          <p:cNvPr id="6" name="ZoneTexte 6"/>
          <p:cNvSpPr txBox="1">
            <a:spLocks noChangeArrowheads="1"/>
          </p:cNvSpPr>
          <p:nvPr/>
        </p:nvSpPr>
        <p:spPr bwMode="auto">
          <a:xfrm>
            <a:off x="8313568" y="2553527"/>
            <a:ext cx="147989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(Bio)</a:t>
            </a:r>
            <a:r>
              <a:rPr lang="fr-FR" altLang="fr-FR" sz="1800" dirty="0" err="1"/>
              <a:t>sensors</a:t>
            </a:r>
            <a:endParaRPr lang="fr-FR" altLang="fr-FR" sz="1800" dirty="0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7993077" y="3593338"/>
            <a:ext cx="144142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Photovoltaic</a:t>
            </a:r>
            <a:endParaRPr lang="fr-FR" altLang="fr-FR" sz="1800" dirty="0"/>
          </a:p>
        </p:txBody>
      </p:sp>
      <p:sp>
        <p:nvSpPr>
          <p:cNvPr id="8" name="ZoneTexte 8"/>
          <p:cNvSpPr txBox="1">
            <a:spLocks noChangeArrowheads="1"/>
          </p:cNvSpPr>
          <p:nvPr/>
        </p:nvSpPr>
        <p:spPr bwMode="auto">
          <a:xfrm>
            <a:off x="4183411" y="5281616"/>
            <a:ext cx="186461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Electrosynthesis</a:t>
            </a:r>
            <a:endParaRPr lang="fr-FR" altLang="fr-FR" sz="1800" dirty="0"/>
          </a:p>
        </p:txBody>
      </p:sp>
      <p:sp>
        <p:nvSpPr>
          <p:cNvPr id="9" name="ZoneTexte 9"/>
          <p:cNvSpPr txBox="1">
            <a:spLocks noChangeArrowheads="1"/>
          </p:cNvSpPr>
          <p:nvPr/>
        </p:nvSpPr>
        <p:spPr bwMode="auto">
          <a:xfrm>
            <a:off x="6772935" y="5522152"/>
            <a:ext cx="979756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Nuclear</a:t>
            </a:r>
            <a:endParaRPr lang="fr-FR" altLang="fr-FR" sz="1800" dirty="0"/>
          </a:p>
        </p:txBody>
      </p:sp>
      <p:sp>
        <p:nvSpPr>
          <p:cNvPr id="10" name="ZoneTexte 10"/>
          <p:cNvSpPr txBox="1">
            <a:spLocks noChangeArrowheads="1"/>
          </p:cNvSpPr>
          <p:nvPr/>
        </p:nvSpPr>
        <p:spPr bwMode="auto">
          <a:xfrm>
            <a:off x="3413062" y="4600958"/>
            <a:ext cx="1159293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Fuel </a:t>
            </a:r>
            <a:r>
              <a:rPr lang="fr-FR" altLang="fr-FR" sz="1800" dirty="0" err="1"/>
              <a:t>cells</a:t>
            </a:r>
            <a:endParaRPr lang="fr-FR" altLang="fr-FR" sz="1800" dirty="0"/>
          </a:p>
        </p:txBody>
      </p:sp>
      <p:sp>
        <p:nvSpPr>
          <p:cNvPr id="11" name="ZoneTexte 11"/>
          <p:cNvSpPr txBox="1">
            <a:spLocks noChangeArrowheads="1"/>
          </p:cNvSpPr>
          <p:nvPr/>
        </p:nvSpPr>
        <p:spPr bwMode="auto">
          <a:xfrm>
            <a:off x="7562850" y="4777613"/>
            <a:ext cx="109537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Batteries</a:t>
            </a:r>
          </a:p>
        </p:txBody>
      </p:sp>
      <p:sp>
        <p:nvSpPr>
          <p:cNvPr id="12" name="ZoneTexte 12"/>
          <p:cNvSpPr txBox="1">
            <a:spLocks noChangeArrowheads="1"/>
          </p:cNvSpPr>
          <p:nvPr/>
        </p:nvSpPr>
        <p:spPr bwMode="auto">
          <a:xfrm>
            <a:off x="2467965" y="3702875"/>
            <a:ext cx="94128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Biology</a:t>
            </a:r>
            <a:endParaRPr lang="fr-FR" altLang="fr-FR" sz="1800" dirty="0"/>
          </a:p>
        </p:txBody>
      </p:sp>
      <p:sp>
        <p:nvSpPr>
          <p:cNvPr id="13" name="ZoneTexte 13"/>
          <p:cNvSpPr txBox="1">
            <a:spLocks noChangeArrowheads="1"/>
          </p:cNvSpPr>
          <p:nvPr/>
        </p:nvSpPr>
        <p:spPr bwMode="auto">
          <a:xfrm>
            <a:off x="3922889" y="1210501"/>
            <a:ext cx="915635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Energy</a:t>
            </a:r>
            <a:endParaRPr lang="fr-FR" altLang="fr-FR" sz="1800" dirty="0"/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202498" y="2961513"/>
            <a:ext cx="131318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Electronics</a:t>
            </a:r>
          </a:p>
        </p:txBody>
      </p:sp>
      <p:sp>
        <p:nvSpPr>
          <p:cNvPr id="15" name="Flèche droite 1"/>
          <p:cNvSpPr>
            <a:spLocks noChangeArrowheads="1"/>
          </p:cNvSpPr>
          <p:nvPr/>
        </p:nvSpPr>
        <p:spPr bwMode="auto">
          <a:xfrm>
            <a:off x="653597" y="6109527"/>
            <a:ext cx="719137" cy="433388"/>
          </a:xfrm>
          <a:prstGeom prst="rightArrow">
            <a:avLst>
              <a:gd name="adj1" fmla="val 50000"/>
              <a:gd name="adj2" fmla="val 49795"/>
            </a:avLst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852713" y="6126166"/>
            <a:ext cx="88136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rgbClr val="3333FF"/>
                </a:solidFill>
              </a:rPr>
              <a:t>Important to train </a:t>
            </a:r>
            <a:r>
              <a:rPr lang="fr-FR" altLang="fr-FR" sz="2000" dirty="0" err="1">
                <a:solidFill>
                  <a:srgbClr val="3333FF"/>
                </a:solidFill>
              </a:rPr>
              <a:t>students</a:t>
            </a:r>
            <a:r>
              <a:rPr lang="fr-FR" altLang="fr-FR" sz="2000" dirty="0">
                <a:solidFill>
                  <a:srgbClr val="3333FF"/>
                </a:solidFill>
              </a:rPr>
              <a:t> and </a:t>
            </a:r>
            <a:r>
              <a:rPr lang="fr-FR" altLang="fr-FR" sz="2000" dirty="0" err="1">
                <a:solidFill>
                  <a:srgbClr val="3333FF"/>
                </a:solidFill>
              </a:rPr>
              <a:t>implement</a:t>
            </a:r>
            <a:r>
              <a:rPr lang="fr-FR" altLang="fr-FR" sz="2000" dirty="0">
                <a:solidFill>
                  <a:srgbClr val="3333FF"/>
                </a:solidFill>
              </a:rPr>
              <a:t> </a:t>
            </a:r>
            <a:r>
              <a:rPr lang="fr-FR" altLang="fr-FR" sz="2000" dirty="0" err="1">
                <a:solidFill>
                  <a:srgbClr val="3333FF"/>
                </a:solidFill>
              </a:rPr>
              <a:t>research</a:t>
            </a:r>
            <a:r>
              <a:rPr lang="fr-FR" altLang="fr-FR" sz="2000" dirty="0">
                <a:solidFill>
                  <a:srgbClr val="3333FF"/>
                </a:solidFill>
              </a:rPr>
              <a:t> in </a:t>
            </a:r>
            <a:r>
              <a:rPr lang="fr-FR" altLang="fr-FR" sz="2000" dirty="0" err="1">
                <a:solidFill>
                  <a:srgbClr val="3333FF"/>
                </a:solidFill>
              </a:rPr>
              <a:t>developping</a:t>
            </a:r>
            <a:r>
              <a:rPr lang="fr-FR" altLang="fr-FR" sz="2000" dirty="0">
                <a:solidFill>
                  <a:srgbClr val="3333FF"/>
                </a:solidFill>
              </a:rPr>
              <a:t> countries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4933672" y="326966"/>
            <a:ext cx="26516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err="1">
                <a:solidFill>
                  <a:srgbClr val="3333FF"/>
                </a:solidFill>
              </a:rPr>
              <a:t>Many</a:t>
            </a:r>
            <a:r>
              <a:rPr lang="fr-FR" altLang="fr-FR" sz="2400" dirty="0">
                <a:solidFill>
                  <a:srgbClr val="3333FF"/>
                </a:solidFill>
              </a:rPr>
              <a:t>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05464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5489972" y="2264570"/>
            <a:ext cx="4796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Ox</a:t>
            </a:r>
          </a:p>
        </p:txBody>
      </p:sp>
      <p:sp>
        <p:nvSpPr>
          <p:cNvPr id="3" name="Line 18"/>
          <p:cNvSpPr>
            <a:spLocks noChangeShapeType="1"/>
          </p:cNvSpPr>
          <p:nvPr/>
        </p:nvSpPr>
        <p:spPr bwMode="auto">
          <a:xfrm flipV="1">
            <a:off x="4724400" y="1965725"/>
            <a:ext cx="0" cy="210621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4231929" y="1626884"/>
            <a:ext cx="16722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Potential</a:t>
            </a:r>
            <a:r>
              <a:rPr lang="fr-FR" altLang="fr-FR" sz="1800" dirty="0"/>
              <a:t> E (V)</a:t>
            </a:r>
          </a:p>
        </p:txBody>
      </p:sp>
      <p:sp>
        <p:nvSpPr>
          <p:cNvPr id="5" name="Line 20"/>
          <p:cNvSpPr>
            <a:spLocks noChangeShapeType="1"/>
          </p:cNvSpPr>
          <p:nvPr/>
        </p:nvSpPr>
        <p:spPr bwMode="auto">
          <a:xfrm>
            <a:off x="4724401" y="4071938"/>
            <a:ext cx="329446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6020992" y="4126707"/>
            <a:ext cx="10224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Time (s)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924427" y="3032523"/>
            <a:ext cx="6078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Red</a:t>
            </a: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6001943" y="1784748"/>
            <a:ext cx="1095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Products</a:t>
            </a:r>
            <a:endParaRPr lang="fr-FR" altLang="fr-FR" sz="1800" dirty="0"/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5580460" y="1881188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k</a:t>
            </a: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4733925" y="2639617"/>
            <a:ext cx="4235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E</a:t>
            </a:r>
            <a:r>
              <a:rPr lang="fr-FR" altLang="fr-FR" sz="1800" baseline="30000"/>
              <a:t>0</a:t>
            </a:r>
            <a:endParaRPr lang="fr-FR" altLang="fr-FR" sz="1800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rot="10800000">
            <a:off x="7424739" y="3856435"/>
            <a:ext cx="540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rot="10800000">
            <a:off x="6344842" y="2235995"/>
            <a:ext cx="1079897" cy="16204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rot="10800000" flipV="1">
            <a:off x="5264946" y="2235995"/>
            <a:ext cx="1079897" cy="16204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rot="10800000">
            <a:off x="4724401" y="3856435"/>
            <a:ext cx="540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10800000">
            <a:off x="7424739" y="3856435"/>
            <a:ext cx="540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rot="10800000">
            <a:off x="6344842" y="2235995"/>
            <a:ext cx="1079897" cy="16204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rot="10800000" flipV="1">
            <a:off x="5264946" y="2235995"/>
            <a:ext cx="1079897" cy="16204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rot="10800000">
            <a:off x="7424739" y="3856435"/>
            <a:ext cx="540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0800000">
            <a:off x="6344842" y="2235995"/>
            <a:ext cx="1079897" cy="16204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rot="10800000">
            <a:off x="4724401" y="3856435"/>
            <a:ext cx="54054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rot="10800000" flipV="1">
            <a:off x="5264946" y="2235995"/>
            <a:ext cx="1079897" cy="162044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rot="10800000">
            <a:off x="7424739" y="3856435"/>
            <a:ext cx="54054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 rot="10800000">
            <a:off x="6344842" y="2235995"/>
            <a:ext cx="1079897" cy="162044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 rot="10800000" flipH="1">
            <a:off x="5417345" y="2599135"/>
            <a:ext cx="504825" cy="503634"/>
          </a:xfrm>
          <a:custGeom>
            <a:avLst/>
            <a:gdLst>
              <a:gd name="T0" fmla="*/ 0 w 424"/>
              <a:gd name="T1" fmla="*/ 2147483646 h 423"/>
              <a:gd name="T2" fmla="*/ 2147483646 w 424"/>
              <a:gd name="T3" fmla="*/ 2147483646 h 423"/>
              <a:gd name="T4" fmla="*/ 2147483646 w 424"/>
              <a:gd name="T5" fmla="*/ 2147483646 h 423"/>
              <a:gd name="T6" fmla="*/ 2147483646 w 424"/>
              <a:gd name="T7" fmla="*/ 2147483646 h 423"/>
              <a:gd name="T8" fmla="*/ 2147483646 w 424"/>
              <a:gd name="T9" fmla="*/ 2147483646 h 4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4" h="423">
                <a:moveTo>
                  <a:pt x="0" y="15"/>
                </a:moveTo>
                <a:cubicBezTo>
                  <a:pt x="106" y="7"/>
                  <a:pt x="213" y="0"/>
                  <a:pt x="273" y="15"/>
                </a:cubicBezTo>
                <a:cubicBezTo>
                  <a:pt x="333" y="30"/>
                  <a:pt x="340" y="75"/>
                  <a:pt x="363" y="105"/>
                </a:cubicBezTo>
                <a:cubicBezTo>
                  <a:pt x="386" y="135"/>
                  <a:pt x="424" y="143"/>
                  <a:pt x="409" y="196"/>
                </a:cubicBezTo>
                <a:cubicBezTo>
                  <a:pt x="394" y="249"/>
                  <a:pt x="333" y="336"/>
                  <a:pt x="273" y="423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5" name="Line 31"/>
          <p:cNvSpPr>
            <a:spLocks noChangeShapeType="1"/>
          </p:cNvSpPr>
          <p:nvPr/>
        </p:nvSpPr>
        <p:spPr bwMode="auto">
          <a:xfrm rot="10800000">
            <a:off x="4720831" y="2895600"/>
            <a:ext cx="3240881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5849542" y="2062164"/>
            <a:ext cx="279797" cy="2024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8"/>
          <p:cNvSpPr txBox="1">
            <a:spLocks noChangeArrowheads="1"/>
          </p:cNvSpPr>
          <p:nvPr/>
        </p:nvSpPr>
        <p:spPr bwMode="auto">
          <a:xfrm>
            <a:off x="6924455" y="4706880"/>
            <a:ext cx="1326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0000FF"/>
                </a:solidFill>
                <a:sym typeface="Symbol" panose="05050102010706020507" pitchFamily="18" charset="2"/>
              </a:rPr>
              <a:t> = RT/(</a:t>
            </a:r>
            <a:r>
              <a:rPr lang="fr-FR" altLang="fr-FR" sz="1800" dirty="0" err="1">
                <a:solidFill>
                  <a:srgbClr val="0000FF"/>
                </a:solidFill>
                <a:sym typeface="Symbol" panose="05050102010706020507" pitchFamily="18" charset="2"/>
              </a:rPr>
              <a:t>Fv</a:t>
            </a:r>
            <a:r>
              <a:rPr lang="fr-FR" altLang="fr-FR" sz="1800" dirty="0">
                <a:solidFill>
                  <a:srgbClr val="0000FF"/>
                </a:solidFill>
                <a:sym typeface="Symbol" panose="05050102010706020507" pitchFamily="18" charset="2"/>
              </a:rPr>
              <a:t>)</a:t>
            </a:r>
            <a:endParaRPr lang="fr-FR" altLang="fr-FR" sz="1800" dirty="0">
              <a:solidFill>
                <a:srgbClr val="0000FF"/>
              </a:solidFill>
            </a:endParaRPr>
          </a:p>
        </p:txBody>
      </p:sp>
      <p:sp>
        <p:nvSpPr>
          <p:cNvPr id="29" name="ZoneTexte 39"/>
          <p:cNvSpPr txBox="1">
            <a:spLocks noChangeArrowheads="1"/>
          </p:cNvSpPr>
          <p:nvPr/>
        </p:nvSpPr>
        <p:spPr bwMode="auto">
          <a:xfrm>
            <a:off x="4036197" y="4715341"/>
            <a:ext cx="2762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Characteristic</a:t>
            </a:r>
            <a:r>
              <a:rPr lang="fr-FR" altLang="fr-FR" sz="1800" dirty="0"/>
              <a:t> </a:t>
            </a:r>
            <a:r>
              <a:rPr lang="fr-FR" altLang="fr-FR" sz="1800" dirty="0" err="1"/>
              <a:t>timescale</a:t>
            </a:r>
            <a:r>
              <a:rPr lang="fr-FR" altLang="fr-FR" sz="1800" dirty="0"/>
              <a:t>: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733925" y="5311766"/>
            <a:ext cx="280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 : scan rate = </a:t>
            </a:r>
            <a:r>
              <a:rPr lang="fr-FR" dirty="0" err="1"/>
              <a:t>slope</a:t>
            </a:r>
            <a:r>
              <a:rPr lang="fr-FR" dirty="0"/>
              <a:t> (en V/s)</a:t>
            </a:r>
          </a:p>
        </p:txBody>
      </p:sp>
      <p:sp>
        <p:nvSpPr>
          <p:cNvPr id="31" name="ZoneTexte 4"/>
          <p:cNvSpPr txBox="1">
            <a:spLocks noChangeArrowheads="1"/>
          </p:cNvSpPr>
          <p:nvPr/>
        </p:nvSpPr>
        <p:spPr bwMode="auto">
          <a:xfrm>
            <a:off x="1613298" y="969764"/>
            <a:ext cx="212109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rgbClr val="FF6600"/>
                </a:solidFill>
              </a:rPr>
              <a:t>Cyclic</a:t>
            </a:r>
            <a:r>
              <a:rPr lang="fr-FR" altLang="fr-FR" sz="1800" dirty="0">
                <a:solidFill>
                  <a:srgbClr val="FF6600"/>
                </a:solidFill>
              </a:rPr>
              <a:t> </a:t>
            </a:r>
            <a:r>
              <a:rPr lang="fr-FR" altLang="fr-FR" sz="1800" dirty="0" err="1">
                <a:solidFill>
                  <a:srgbClr val="FF6600"/>
                </a:solidFill>
              </a:rPr>
              <a:t>voltammetry</a:t>
            </a:r>
            <a:endParaRPr lang="fr-FR" altLang="fr-FR" sz="1800" dirty="0">
              <a:solidFill>
                <a:srgbClr val="FF66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761200" y="1604188"/>
            <a:ext cx="2677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Exemple:</a:t>
            </a:r>
          </a:p>
          <a:p>
            <a:r>
              <a:rPr lang="fr-FR" b="1" dirty="0" err="1"/>
              <a:t>Initially</a:t>
            </a:r>
            <a:r>
              <a:rPr lang="fr-FR" b="1" dirty="0"/>
              <a:t> on </a:t>
            </a:r>
            <a:r>
              <a:rPr lang="fr-FR" b="1" dirty="0" err="1"/>
              <a:t>Red</a:t>
            </a:r>
            <a:r>
              <a:rPr lang="fr-FR" b="1" dirty="0"/>
              <a:t> in solution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045550" y="2895599"/>
            <a:ext cx="244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Red</a:t>
            </a:r>
            <a:r>
              <a:rPr lang="fr-FR" sz="2000" dirty="0"/>
              <a:t>                    </a:t>
            </a:r>
            <a:r>
              <a:rPr lang="fr-FR" sz="2000" dirty="0" err="1"/>
              <a:t>Ox</a:t>
            </a:r>
            <a:r>
              <a:rPr lang="fr-FR" sz="2000" dirty="0"/>
              <a:t> + e</a:t>
            </a:r>
            <a:r>
              <a:rPr lang="fr-FR" sz="2000" baseline="30000" dirty="0"/>
              <a:t>-</a:t>
            </a:r>
            <a:endParaRPr lang="fr-FR" sz="2000" dirty="0"/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2831985" y="3102770"/>
            <a:ext cx="543953" cy="198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3548341" y="170468"/>
            <a:ext cx="5374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err="1">
                <a:solidFill>
                  <a:srgbClr val="3333FF"/>
                </a:solidFill>
              </a:rPr>
              <a:t>Two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usual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electrochemical</a:t>
            </a:r>
            <a:r>
              <a:rPr lang="fr-FR" altLang="fr-FR" sz="2400" dirty="0">
                <a:solidFill>
                  <a:srgbClr val="3333FF"/>
                </a:solidFill>
              </a:rPr>
              <a:t> techniques</a:t>
            </a:r>
          </a:p>
        </p:txBody>
      </p:sp>
    </p:spTree>
    <p:extLst>
      <p:ext uri="{BB962C8B-B14F-4D97-AF65-F5344CB8AC3E}">
        <p14:creationId xmlns:p14="http://schemas.microsoft.com/office/powerpoint/2010/main" val="165156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4"/>
          <p:cNvSpPr txBox="1">
            <a:spLocks noChangeArrowheads="1"/>
          </p:cNvSpPr>
          <p:nvPr/>
        </p:nvSpPr>
        <p:spPr bwMode="auto">
          <a:xfrm>
            <a:off x="1581997" y="826208"/>
            <a:ext cx="212109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rgbClr val="FF6600"/>
                </a:solidFill>
              </a:rPr>
              <a:t>Cyclic</a:t>
            </a:r>
            <a:r>
              <a:rPr lang="fr-FR" altLang="fr-FR" sz="1800" dirty="0">
                <a:solidFill>
                  <a:srgbClr val="FF6600"/>
                </a:solidFill>
              </a:rPr>
              <a:t> </a:t>
            </a:r>
            <a:r>
              <a:rPr lang="fr-FR" altLang="fr-FR" sz="1800" dirty="0" err="1">
                <a:solidFill>
                  <a:srgbClr val="FF6600"/>
                </a:solidFill>
              </a:rPr>
              <a:t>voltammetry</a:t>
            </a:r>
            <a:endParaRPr lang="fr-FR" altLang="fr-FR" sz="1800" dirty="0">
              <a:solidFill>
                <a:srgbClr val="FF6600"/>
              </a:solidFill>
            </a:endParaRPr>
          </a:p>
        </p:txBody>
      </p:sp>
      <p:sp>
        <p:nvSpPr>
          <p:cNvPr id="7" name="ZoneTexte 8"/>
          <p:cNvSpPr txBox="1">
            <a:spLocks noChangeArrowheads="1"/>
          </p:cNvSpPr>
          <p:nvPr/>
        </p:nvSpPr>
        <p:spPr bwMode="auto">
          <a:xfrm>
            <a:off x="7770187" y="5161008"/>
            <a:ext cx="1326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>
                <a:sym typeface="Symbol" panose="05050102010706020507" pitchFamily="18" charset="2"/>
              </a:rPr>
              <a:t> = RT/(</a:t>
            </a:r>
            <a:r>
              <a:rPr lang="fr-FR" altLang="fr-FR" sz="1800" dirty="0" err="1">
                <a:sym typeface="Symbol" panose="05050102010706020507" pitchFamily="18" charset="2"/>
              </a:rPr>
              <a:t>Fv</a:t>
            </a:r>
            <a:r>
              <a:rPr lang="fr-FR" altLang="fr-FR" sz="1800" dirty="0">
                <a:sym typeface="Symbol" panose="05050102010706020507" pitchFamily="18" charset="2"/>
              </a:rPr>
              <a:t>)</a:t>
            </a:r>
            <a:endParaRPr lang="fr-FR" altLang="fr-FR" sz="1800" dirty="0"/>
          </a:p>
        </p:txBody>
      </p:sp>
      <p:pic>
        <p:nvPicPr>
          <p:cNvPr id="29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5513" r="8936" b="16920"/>
          <a:stretch>
            <a:fillRect/>
          </a:stretch>
        </p:blipFill>
        <p:spPr bwMode="auto">
          <a:xfrm>
            <a:off x="3773742" y="1719060"/>
            <a:ext cx="3842110" cy="368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1"/>
          <p:cNvSpPr txBox="1">
            <a:spLocks noChangeArrowheads="1"/>
          </p:cNvSpPr>
          <p:nvPr/>
        </p:nvSpPr>
        <p:spPr bwMode="auto">
          <a:xfrm>
            <a:off x="2667001" y="5793582"/>
            <a:ext cx="383951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 err="1">
                <a:solidFill>
                  <a:srgbClr val="0000FF"/>
                </a:solidFill>
              </a:rPr>
              <a:t>Saveant</a:t>
            </a:r>
            <a:r>
              <a:rPr lang="fr-FR" altLang="fr-FR" sz="900" dirty="0">
                <a:solidFill>
                  <a:srgbClr val="0000FF"/>
                </a:solidFill>
              </a:rPr>
              <a:t>, JM, </a:t>
            </a:r>
            <a:r>
              <a:rPr lang="fr-FR" altLang="fr-FR" sz="900" dirty="0" err="1">
                <a:solidFill>
                  <a:srgbClr val="0000FF"/>
                </a:solidFill>
              </a:rPr>
              <a:t>Elements</a:t>
            </a:r>
            <a:r>
              <a:rPr lang="fr-FR" altLang="fr-FR" sz="900" dirty="0">
                <a:solidFill>
                  <a:srgbClr val="0000FF"/>
                </a:solidFill>
              </a:rPr>
              <a:t> of </a:t>
            </a:r>
            <a:r>
              <a:rPr lang="fr-FR" altLang="fr-FR" sz="900" dirty="0" err="1">
                <a:solidFill>
                  <a:srgbClr val="0000FF"/>
                </a:solidFill>
              </a:rPr>
              <a:t>Molecular</a:t>
            </a:r>
            <a:r>
              <a:rPr lang="fr-FR" altLang="fr-FR" sz="900" dirty="0">
                <a:solidFill>
                  <a:srgbClr val="0000FF"/>
                </a:solidFill>
              </a:rPr>
              <a:t> and </a:t>
            </a:r>
            <a:r>
              <a:rPr lang="fr-FR" altLang="fr-FR" sz="900" dirty="0" err="1">
                <a:solidFill>
                  <a:srgbClr val="0000FF"/>
                </a:solidFill>
              </a:rPr>
              <a:t>Biomolecular</a:t>
            </a:r>
            <a:r>
              <a:rPr lang="fr-FR" altLang="fr-FR" sz="900" dirty="0">
                <a:solidFill>
                  <a:srgbClr val="0000FF"/>
                </a:solidFill>
              </a:rPr>
              <a:t> </a:t>
            </a:r>
            <a:r>
              <a:rPr lang="fr-FR" altLang="fr-FR" sz="900" dirty="0" err="1">
                <a:solidFill>
                  <a:srgbClr val="0000FF"/>
                </a:solidFill>
              </a:rPr>
              <a:t>Electrochemistry</a:t>
            </a:r>
            <a:endParaRPr lang="fr-FR" altLang="fr-FR" sz="900" dirty="0">
              <a:solidFill>
                <a:srgbClr val="0000FF"/>
              </a:solidFill>
            </a:endParaRPr>
          </a:p>
        </p:txBody>
      </p:sp>
      <p:sp>
        <p:nvSpPr>
          <p:cNvPr id="5" name="ZoneTexte 6"/>
          <p:cNvSpPr txBox="1">
            <a:spLocks noChangeArrowheads="1"/>
          </p:cNvSpPr>
          <p:nvPr/>
        </p:nvSpPr>
        <p:spPr bwMode="auto">
          <a:xfrm>
            <a:off x="3287690" y="5157192"/>
            <a:ext cx="12186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/>
              <a:t>i </a:t>
            </a:r>
            <a:r>
              <a:rPr lang="fr-FR" altLang="fr-FR" sz="1800" dirty="0">
                <a:sym typeface="Symbol" panose="05050102010706020507" pitchFamily="18" charset="2"/>
              </a:rPr>
              <a:t> D</a:t>
            </a:r>
            <a:r>
              <a:rPr lang="fr-FR" altLang="fr-FR" sz="1800" baseline="30000" dirty="0">
                <a:sym typeface="Symbol" panose="05050102010706020507" pitchFamily="18" charset="2"/>
              </a:rPr>
              <a:t>1/2</a:t>
            </a:r>
            <a:r>
              <a:rPr lang="fr-FR" altLang="fr-FR" sz="1800" dirty="0">
                <a:sym typeface="Symbol" panose="05050102010706020507" pitchFamily="18" charset="2"/>
              </a:rPr>
              <a:t>v</a:t>
            </a:r>
            <a:r>
              <a:rPr lang="fr-FR" altLang="fr-FR" sz="1800" baseline="30000" dirty="0">
                <a:sym typeface="Symbol" panose="05050102010706020507" pitchFamily="18" charset="2"/>
              </a:rPr>
              <a:t>1/2</a:t>
            </a:r>
            <a:endParaRPr lang="fr-FR" altLang="fr-FR" sz="1800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7770186" y="2287670"/>
            <a:ext cx="3780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8310247" y="2132856"/>
            <a:ext cx="18251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Fast</a:t>
            </a:r>
            <a:r>
              <a:rPr lang="fr-FR" sz="1350" dirty="0"/>
              <a:t> system (</a:t>
            </a:r>
            <a:r>
              <a:rPr lang="fr-FR" sz="1350" dirty="0" err="1"/>
              <a:t>Nernstian</a:t>
            </a:r>
            <a:r>
              <a:rPr lang="fr-FR" sz="1350" dirty="0"/>
              <a:t>)</a:t>
            </a:r>
          </a:p>
        </p:txBody>
      </p:sp>
      <p:cxnSp>
        <p:nvCxnSpPr>
          <p:cNvPr id="18" name="Connecteur droit 17"/>
          <p:cNvCxnSpPr/>
          <p:nvPr/>
        </p:nvCxnSpPr>
        <p:spPr>
          <a:xfrm>
            <a:off x="7791588" y="2719718"/>
            <a:ext cx="37804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331648" y="2564904"/>
            <a:ext cx="23059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F0000"/>
                </a:solidFill>
              </a:rPr>
              <a:t>Slow </a:t>
            </a:r>
            <a:r>
              <a:rPr lang="fr-FR" sz="1350" dirty="0" err="1">
                <a:solidFill>
                  <a:srgbClr val="FF0000"/>
                </a:solidFill>
              </a:rPr>
              <a:t>electron</a:t>
            </a:r>
            <a:r>
              <a:rPr lang="fr-FR" sz="1350" dirty="0">
                <a:solidFill>
                  <a:srgbClr val="FF0000"/>
                </a:solidFill>
              </a:rPr>
              <a:t> </a:t>
            </a:r>
            <a:r>
              <a:rPr lang="fr-FR" sz="1350" dirty="0" err="1">
                <a:solidFill>
                  <a:srgbClr val="FF0000"/>
                </a:solidFill>
              </a:rPr>
              <a:t>transfer</a:t>
            </a:r>
            <a:r>
              <a:rPr lang="fr-FR" sz="1350" dirty="0">
                <a:solidFill>
                  <a:srgbClr val="FF0000"/>
                </a:solidFill>
              </a:rPr>
              <a:t> </a:t>
            </a:r>
            <a:r>
              <a:rPr lang="fr-FR" sz="1350" dirty="0" err="1">
                <a:solidFill>
                  <a:srgbClr val="FF0000"/>
                </a:solidFill>
              </a:rPr>
              <a:t>kinetics</a:t>
            </a:r>
            <a:endParaRPr lang="fr-FR" sz="1350" dirty="0">
              <a:solidFill>
                <a:srgbClr val="FF0000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5663952" y="1592796"/>
            <a:ext cx="0" cy="405045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414531" y="1379037"/>
            <a:ext cx="4074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/>
              <a:t>E</a:t>
            </a:r>
            <a:r>
              <a:rPr lang="fr-FR" sz="2100" baseline="30000" dirty="0"/>
              <a:t>0</a:t>
            </a:r>
            <a:endParaRPr lang="fr-FR" sz="2100" dirty="0"/>
          </a:p>
        </p:txBody>
      </p:sp>
      <p:sp>
        <p:nvSpPr>
          <p:cNvPr id="2" name="ZoneTexte 1"/>
          <p:cNvSpPr txBox="1"/>
          <p:nvPr/>
        </p:nvSpPr>
        <p:spPr>
          <a:xfrm>
            <a:off x="4707695" y="931669"/>
            <a:ext cx="2821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No </a:t>
            </a:r>
            <a:r>
              <a:rPr lang="fr-FR" sz="2400" dirty="0" err="1">
                <a:solidFill>
                  <a:srgbClr val="0000FF"/>
                </a:solidFill>
              </a:rPr>
              <a:t>chemical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reaction</a:t>
            </a:r>
            <a:endParaRPr lang="fr-FR" sz="2400" dirty="0">
              <a:solidFill>
                <a:srgbClr val="0000FF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719736" y="3807042"/>
            <a:ext cx="442849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894216" y="3349665"/>
            <a:ext cx="3529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700" b="1" dirty="0"/>
              <a:t>E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3711755" y="1379038"/>
            <a:ext cx="299" cy="24423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733291" y="1332872"/>
            <a:ext cx="2776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700" b="1" dirty="0"/>
              <a:t>I</a:t>
            </a: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3548341" y="170468"/>
            <a:ext cx="5374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err="1">
                <a:solidFill>
                  <a:srgbClr val="3333FF"/>
                </a:solidFill>
              </a:rPr>
              <a:t>Two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usual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electrochemical</a:t>
            </a:r>
            <a:r>
              <a:rPr lang="fr-FR" altLang="fr-FR" sz="2400" dirty="0">
                <a:solidFill>
                  <a:srgbClr val="3333FF"/>
                </a:solidFill>
              </a:rPr>
              <a:t> techniques</a:t>
            </a:r>
          </a:p>
        </p:txBody>
      </p:sp>
    </p:spTree>
    <p:extLst>
      <p:ext uri="{BB962C8B-B14F-4D97-AF65-F5344CB8AC3E}">
        <p14:creationId xmlns:p14="http://schemas.microsoft.com/office/powerpoint/2010/main" val="2405590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7196669" y="1691967"/>
            <a:ext cx="317500" cy="4397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0"/>
          <p:cNvSpPr txBox="1">
            <a:spLocks noChangeArrowheads="1"/>
          </p:cNvSpPr>
          <p:nvPr/>
        </p:nvSpPr>
        <p:spPr bwMode="auto">
          <a:xfrm>
            <a:off x="2838452" y="2357437"/>
            <a:ext cx="362317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350">
                <a:sym typeface="Symbol" panose="05050102010706020507" pitchFamily="18" charset="2"/>
              </a:rPr>
              <a:t>Peak to peak difference E</a:t>
            </a:r>
            <a:r>
              <a:rPr lang="fr-FR" altLang="fr-FR" sz="1350" baseline="-25000">
                <a:sym typeface="Symbol" panose="05050102010706020507" pitchFamily="18" charset="2"/>
              </a:rPr>
              <a:t>p</a:t>
            </a:r>
            <a:r>
              <a:rPr lang="fr-FR" altLang="fr-FR" sz="1350"/>
              <a:t>: 59 mV (à 25°C)</a:t>
            </a:r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2838450" y="902672"/>
            <a:ext cx="650676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/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3333FF"/>
                </a:solidFill>
              </a:rPr>
              <a:t>CV : </a:t>
            </a:r>
            <a:r>
              <a:rPr lang="fr-FR" altLang="fr-FR" sz="1800" dirty="0" err="1">
                <a:solidFill>
                  <a:srgbClr val="3333FF"/>
                </a:solidFill>
              </a:rPr>
              <a:t>reversible</a:t>
            </a:r>
            <a:r>
              <a:rPr lang="fr-FR" altLang="fr-FR" sz="1800" dirty="0">
                <a:solidFill>
                  <a:srgbClr val="3333FF"/>
                </a:solidFill>
              </a:rPr>
              <a:t> </a:t>
            </a:r>
            <a:r>
              <a:rPr lang="fr-FR" altLang="fr-FR" sz="1800" dirty="0" err="1">
                <a:solidFill>
                  <a:srgbClr val="3333FF"/>
                </a:solidFill>
              </a:rPr>
              <a:t>behaviour</a:t>
            </a:r>
            <a:endParaRPr lang="fr-FR" altLang="fr-FR" sz="1800" dirty="0">
              <a:solidFill>
                <a:srgbClr val="3333FF"/>
              </a:solidFill>
            </a:endParaRPr>
          </a:p>
        </p:txBody>
      </p:sp>
      <p:sp>
        <p:nvSpPr>
          <p:cNvPr id="4" name="ZoneTexte 5"/>
          <p:cNvSpPr txBox="1">
            <a:spLocks noChangeArrowheads="1"/>
          </p:cNvSpPr>
          <p:nvPr/>
        </p:nvSpPr>
        <p:spPr bwMode="auto">
          <a:xfrm>
            <a:off x="2838450" y="1714500"/>
            <a:ext cx="263726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350"/>
              <a:t>Peak for the maximum gradient: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988" y="2732843"/>
            <a:ext cx="5733778" cy="3022822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29" y="2732842"/>
            <a:ext cx="5733778" cy="3022822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119440" y="4270773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FF"/>
              </a:solidFill>
            </a:endParaRP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5429252" y="5793582"/>
            <a:ext cx="38523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 err="1">
                <a:solidFill>
                  <a:srgbClr val="0000FF"/>
                </a:solidFill>
              </a:rPr>
              <a:t>From</a:t>
            </a:r>
            <a:r>
              <a:rPr lang="fr-FR" altLang="fr-FR" sz="900" dirty="0">
                <a:solidFill>
                  <a:srgbClr val="0000FF"/>
                </a:solidFill>
              </a:rPr>
              <a:t> </a:t>
            </a:r>
            <a:r>
              <a:rPr lang="fr-FR" altLang="fr-FR" sz="900" dirty="0" err="1">
                <a:solidFill>
                  <a:srgbClr val="0000FF"/>
                </a:solidFill>
              </a:rPr>
              <a:t>Amatore</a:t>
            </a:r>
            <a:r>
              <a:rPr lang="fr-FR" altLang="fr-FR" sz="900" dirty="0">
                <a:solidFill>
                  <a:srgbClr val="0000FF"/>
                </a:solidFill>
              </a:rPr>
              <a:t>, in </a:t>
            </a:r>
            <a:r>
              <a:rPr lang="fr-FR" altLang="fr-FR" sz="900" dirty="0" err="1">
                <a:solidFill>
                  <a:srgbClr val="0000FF"/>
                </a:solidFill>
              </a:rPr>
              <a:t>Organic</a:t>
            </a:r>
            <a:r>
              <a:rPr lang="fr-FR" altLang="fr-FR" sz="900" dirty="0">
                <a:solidFill>
                  <a:srgbClr val="0000FF"/>
                </a:solidFill>
              </a:rPr>
              <a:t> </a:t>
            </a:r>
            <a:r>
              <a:rPr lang="fr-FR" altLang="fr-FR" sz="900" dirty="0" err="1">
                <a:solidFill>
                  <a:srgbClr val="0000FF"/>
                </a:solidFill>
              </a:rPr>
              <a:t>Electrochemistry</a:t>
            </a:r>
            <a:r>
              <a:rPr lang="fr-FR" altLang="fr-FR" sz="900" dirty="0">
                <a:solidFill>
                  <a:srgbClr val="0000FF"/>
                </a:solidFill>
              </a:rPr>
              <a:t>, an introduction and a guide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5969318" y="1422399"/>
                <a:ext cx="2700483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=0.446</m:t>
                      </m:r>
                      <m:r>
                        <a:rPr lang="fr-FR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𝐹𝑆𝐶</m:t>
                      </m:r>
                      <m:rad>
                        <m:radPr>
                          <m:degHide m:val="on"/>
                          <m:ctrlPr>
                            <a:rPr lang="fr-FR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𝐷𝐹𝑣</m:t>
                              </m:r>
                            </m:num>
                            <m:den>
                              <m: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e>
                      </m:rad>
                      <m:r>
                        <a:rPr lang="fr-FR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fr-FR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rad>
                    </m:oMath>
                  </m:oMathPara>
                </a14:m>
                <a:endParaRPr lang="fr-FR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088" y="753532"/>
                <a:ext cx="3591624" cy="109119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152989" y="4293096"/>
            <a:ext cx="1548554" cy="1404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3548341" y="170468"/>
            <a:ext cx="5374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err="1">
                <a:solidFill>
                  <a:srgbClr val="3333FF"/>
                </a:solidFill>
              </a:rPr>
              <a:t>Two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usual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electrochemical</a:t>
            </a:r>
            <a:r>
              <a:rPr lang="fr-FR" altLang="fr-FR" sz="2400" dirty="0">
                <a:solidFill>
                  <a:srgbClr val="3333FF"/>
                </a:solidFill>
              </a:rPr>
              <a:t> techniques</a:t>
            </a:r>
          </a:p>
        </p:txBody>
      </p:sp>
    </p:spTree>
    <p:extLst>
      <p:ext uri="{BB962C8B-B14F-4D97-AF65-F5344CB8AC3E}">
        <p14:creationId xmlns:p14="http://schemas.microsoft.com/office/powerpoint/2010/main" val="208674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2893219" y="908447"/>
            <a:ext cx="650676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/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3333FF"/>
                </a:solidFill>
              </a:rPr>
              <a:t>Influence of a </a:t>
            </a:r>
            <a:r>
              <a:rPr lang="fr-FR" altLang="fr-FR" sz="1800" dirty="0" err="1">
                <a:solidFill>
                  <a:srgbClr val="3333FF"/>
                </a:solidFill>
              </a:rPr>
              <a:t>chemical</a:t>
            </a:r>
            <a:r>
              <a:rPr lang="fr-FR" altLang="fr-FR" sz="1800" dirty="0">
                <a:solidFill>
                  <a:srgbClr val="3333FF"/>
                </a:solidFill>
              </a:rPr>
              <a:t> </a:t>
            </a:r>
            <a:r>
              <a:rPr lang="fr-FR" altLang="fr-FR" sz="1800" dirty="0" err="1">
                <a:solidFill>
                  <a:srgbClr val="3333FF"/>
                </a:solidFill>
              </a:rPr>
              <a:t>reaction</a:t>
            </a:r>
            <a:endParaRPr lang="fr-FR" altLang="fr-FR" sz="1800" dirty="0">
              <a:solidFill>
                <a:srgbClr val="3333FF"/>
              </a:solidFill>
            </a:endParaRPr>
          </a:p>
        </p:txBody>
      </p:sp>
      <p:pic>
        <p:nvPicPr>
          <p:cNvPr id="3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879" y="1858566"/>
            <a:ext cx="2628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3493295" y="4612612"/>
            <a:ext cx="264687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No </a:t>
            </a:r>
            <a:r>
              <a:rPr lang="fr-FR" altLang="fr-FR" sz="1800" dirty="0" err="1"/>
              <a:t>chemical</a:t>
            </a:r>
            <a:r>
              <a:rPr lang="fr-FR" altLang="fr-FR" sz="1800" dirty="0"/>
              <a:t> </a:t>
            </a:r>
            <a:r>
              <a:rPr lang="fr-FR" altLang="fr-FR" sz="1800" dirty="0" err="1"/>
              <a:t>reaction</a:t>
            </a:r>
            <a:endParaRPr lang="fr-FR" altLang="fr-F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Fast</a:t>
            </a:r>
            <a:r>
              <a:rPr lang="fr-FR" altLang="fr-FR" sz="1800" dirty="0"/>
              <a:t> </a:t>
            </a:r>
            <a:r>
              <a:rPr lang="fr-FR" altLang="fr-FR" sz="1800" dirty="0" err="1"/>
              <a:t>reaction</a:t>
            </a:r>
            <a:endParaRPr lang="fr-FR" altLang="fr-F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Moderately</a:t>
            </a:r>
            <a:r>
              <a:rPr lang="fr-FR" altLang="fr-FR" sz="1800" dirty="0"/>
              <a:t> </a:t>
            </a:r>
            <a:r>
              <a:rPr lang="fr-FR" altLang="fr-FR" sz="1800" dirty="0" err="1"/>
              <a:t>fast</a:t>
            </a:r>
            <a:r>
              <a:rPr lang="fr-FR" altLang="fr-FR" sz="1800" dirty="0"/>
              <a:t> </a:t>
            </a:r>
            <a:r>
              <a:rPr lang="fr-FR" altLang="fr-FR" sz="1800" dirty="0" err="1"/>
              <a:t>reaction</a:t>
            </a:r>
            <a:endParaRPr lang="fr-FR" altLang="fr-FR" sz="1800" dirty="0"/>
          </a:p>
        </p:txBody>
      </p:sp>
      <p:grpSp>
        <p:nvGrpSpPr>
          <p:cNvPr id="5" name="Groupe 1"/>
          <p:cNvGrpSpPr>
            <a:grpSpLocks/>
          </p:cNvGrpSpPr>
          <p:nvPr/>
        </p:nvGrpSpPr>
        <p:grpSpPr bwMode="auto">
          <a:xfrm>
            <a:off x="2880349" y="4781965"/>
            <a:ext cx="416719" cy="571500"/>
            <a:chOff x="503238" y="5730875"/>
            <a:chExt cx="555625" cy="762000"/>
          </a:xfrm>
        </p:grpSpPr>
        <p:cxnSp>
          <p:nvCxnSpPr>
            <p:cNvPr id="6" name="Connecteur droit 2"/>
            <p:cNvCxnSpPr>
              <a:cxnSpLocks noChangeShapeType="1"/>
            </p:cNvCxnSpPr>
            <p:nvPr/>
          </p:nvCxnSpPr>
          <p:spPr bwMode="auto">
            <a:xfrm>
              <a:off x="504825" y="5730875"/>
              <a:ext cx="554038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Connecteur droit 38"/>
            <p:cNvCxnSpPr>
              <a:cxnSpLocks noChangeShapeType="1"/>
            </p:cNvCxnSpPr>
            <p:nvPr/>
          </p:nvCxnSpPr>
          <p:spPr bwMode="auto">
            <a:xfrm>
              <a:off x="503238" y="6107113"/>
              <a:ext cx="555625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Connecteur droit 39"/>
            <p:cNvCxnSpPr>
              <a:cxnSpLocks noChangeShapeType="1"/>
            </p:cNvCxnSpPr>
            <p:nvPr/>
          </p:nvCxnSpPr>
          <p:spPr bwMode="auto">
            <a:xfrm>
              <a:off x="503238" y="6492875"/>
              <a:ext cx="555625" cy="0"/>
            </a:xfrm>
            <a:prstGeom prst="line">
              <a:avLst/>
            </a:prstGeom>
            <a:noFill/>
            <a:ln w="381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ZoneTexte 9"/>
          <p:cNvSpPr txBox="1">
            <a:spLocks noChangeArrowheads="1"/>
          </p:cNvSpPr>
          <p:nvPr/>
        </p:nvSpPr>
        <p:spPr bwMode="auto">
          <a:xfrm>
            <a:off x="6773616" y="2262386"/>
            <a:ext cx="178125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350" dirty="0"/>
              <a:t>Peak shift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350" dirty="0"/>
              <a:t>No </a:t>
            </a:r>
            <a:r>
              <a:rPr lang="fr-FR" altLang="fr-FR" sz="1350" dirty="0" err="1"/>
              <a:t>backward</a:t>
            </a:r>
            <a:r>
              <a:rPr lang="fr-FR" altLang="fr-FR" sz="1350" dirty="0"/>
              <a:t> </a:t>
            </a:r>
            <a:r>
              <a:rPr lang="fr-FR" altLang="fr-FR" sz="1350" dirty="0" err="1"/>
              <a:t>current</a:t>
            </a:r>
            <a:endParaRPr lang="fr-FR" altLang="fr-FR" sz="1350" dirty="0"/>
          </a:p>
        </p:txBody>
      </p:sp>
      <p:sp>
        <p:nvSpPr>
          <p:cNvPr id="10" name="ZoneTexte 10"/>
          <p:cNvSpPr txBox="1">
            <a:spLocks noChangeArrowheads="1"/>
          </p:cNvSpPr>
          <p:nvPr/>
        </p:nvSpPr>
        <p:spPr bwMode="auto">
          <a:xfrm>
            <a:off x="6708524" y="4208125"/>
            <a:ext cx="489749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350" dirty="0" err="1">
                <a:solidFill>
                  <a:srgbClr val="0000FF"/>
                </a:solidFill>
              </a:rPr>
              <a:t>Analysis</a:t>
            </a:r>
            <a:r>
              <a:rPr lang="fr-FR" altLang="fr-FR" sz="1350" dirty="0">
                <a:solidFill>
                  <a:srgbClr val="0000FF"/>
                </a:solidFill>
              </a:rPr>
              <a:t> of </a:t>
            </a:r>
            <a:r>
              <a:rPr lang="fr-FR" altLang="fr-FR" sz="1350" dirty="0" err="1">
                <a:solidFill>
                  <a:srgbClr val="0000FF"/>
                </a:solidFill>
              </a:rPr>
              <a:t>current</a:t>
            </a:r>
            <a:r>
              <a:rPr lang="fr-FR" altLang="fr-FR" sz="1350" dirty="0">
                <a:solidFill>
                  <a:srgbClr val="0000FF"/>
                </a:solidFill>
              </a:rPr>
              <a:t> </a:t>
            </a:r>
            <a:r>
              <a:rPr lang="fr-FR" altLang="fr-FR" sz="1350" dirty="0" err="1">
                <a:solidFill>
                  <a:srgbClr val="0000FF"/>
                </a:solidFill>
              </a:rPr>
              <a:t>peaks</a:t>
            </a:r>
            <a:r>
              <a:rPr lang="fr-FR" altLang="fr-FR" sz="1350" dirty="0">
                <a:solidFill>
                  <a:srgbClr val="0000FF"/>
                </a:solidFill>
              </a:rPr>
              <a:t> </a:t>
            </a:r>
            <a:r>
              <a:rPr lang="fr-FR" altLang="fr-FR" sz="1350" dirty="0" err="1">
                <a:solidFill>
                  <a:srgbClr val="0000FF"/>
                </a:solidFill>
              </a:rPr>
              <a:t>provides</a:t>
            </a:r>
            <a:r>
              <a:rPr lang="fr-FR" altLang="fr-FR" sz="1350" dirty="0">
                <a:solidFill>
                  <a:srgbClr val="0000FF"/>
                </a:solidFill>
              </a:rPr>
              <a:t> information on </a:t>
            </a:r>
            <a:r>
              <a:rPr lang="fr-FR" altLang="fr-FR" sz="1350" dirty="0" err="1">
                <a:solidFill>
                  <a:srgbClr val="0000FF"/>
                </a:solidFill>
              </a:rPr>
              <a:t>mechanism</a:t>
            </a:r>
            <a:endParaRPr lang="fr-FR" altLang="fr-FR" sz="1350" dirty="0">
              <a:solidFill>
                <a:srgbClr val="0000FF"/>
              </a:solidFill>
            </a:endParaRPr>
          </a:p>
        </p:txBody>
      </p:sp>
      <p:sp>
        <p:nvSpPr>
          <p:cNvPr id="12" name="ZoneTexte 13"/>
          <p:cNvSpPr txBox="1">
            <a:spLocks noChangeArrowheads="1"/>
          </p:cNvSpPr>
          <p:nvPr/>
        </p:nvSpPr>
        <p:spPr bwMode="auto">
          <a:xfrm>
            <a:off x="6722847" y="3288349"/>
            <a:ext cx="136768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350" dirty="0" err="1">
                <a:solidFill>
                  <a:srgbClr val="0000FF"/>
                </a:solidFill>
              </a:rPr>
              <a:t>Fast</a:t>
            </a:r>
            <a:r>
              <a:rPr lang="fr-FR" altLang="fr-FR" sz="1350" dirty="0">
                <a:solidFill>
                  <a:srgbClr val="0000FF"/>
                </a:solidFill>
              </a:rPr>
              <a:t> scan rates</a:t>
            </a:r>
          </a:p>
        </p:txBody>
      </p:sp>
      <p:sp>
        <p:nvSpPr>
          <p:cNvPr id="13" name="ZoneTexte 15"/>
          <p:cNvSpPr txBox="1">
            <a:spLocks noChangeArrowheads="1"/>
          </p:cNvSpPr>
          <p:nvPr/>
        </p:nvSpPr>
        <p:spPr bwMode="auto">
          <a:xfrm>
            <a:off x="6773617" y="3561851"/>
            <a:ext cx="8354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350" dirty="0"/>
              <a:t>E</a:t>
            </a:r>
            <a:r>
              <a:rPr lang="fr-FR" altLang="fr-FR" sz="1350" baseline="30000" dirty="0"/>
              <a:t>0</a:t>
            </a:r>
            <a:r>
              <a:rPr lang="fr-FR" altLang="fr-FR" sz="1350" dirty="0"/>
              <a:t> and k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3849463" y="1366644"/>
            <a:ext cx="3956350" cy="377610"/>
            <a:chOff x="-131517" y="756732"/>
            <a:chExt cx="5275132" cy="503479"/>
          </a:xfrm>
        </p:grpSpPr>
        <p:sp>
          <p:nvSpPr>
            <p:cNvPr id="18" name="ZoneTexte 17"/>
            <p:cNvSpPr txBox="1"/>
            <p:nvPr/>
          </p:nvSpPr>
          <p:spPr>
            <a:xfrm>
              <a:off x="-131517" y="756732"/>
              <a:ext cx="3331768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Red</a:t>
              </a:r>
              <a:r>
                <a:rPr lang="fr-FR" dirty="0"/>
                <a:t>                 </a:t>
              </a:r>
              <a:r>
                <a:rPr lang="fr-FR" dirty="0" err="1"/>
                <a:t>Ox</a:t>
              </a:r>
              <a:r>
                <a:rPr lang="fr-FR" dirty="0"/>
                <a:t>   + e</a:t>
              </a:r>
              <a:r>
                <a:rPr lang="fr-FR" baseline="30000" dirty="0"/>
                <a:t>-</a:t>
              </a:r>
              <a:r>
                <a:rPr lang="fr-FR" dirty="0"/>
                <a:t>      </a:t>
              </a: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2691550" y="987564"/>
              <a:ext cx="100811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97349" y="767769"/>
              <a:ext cx="134626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Products</a:t>
              </a:r>
              <a:endParaRPr lang="fr-FR" dirty="0"/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>
              <a:off x="767408" y="973847"/>
              <a:ext cx="50405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H="1">
              <a:off x="767408" y="1045855"/>
              <a:ext cx="50405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ZoneTexte 13"/>
          <p:cNvSpPr txBox="1">
            <a:spLocks noChangeArrowheads="1"/>
          </p:cNvSpPr>
          <p:nvPr/>
        </p:nvSpPr>
        <p:spPr bwMode="auto">
          <a:xfrm>
            <a:off x="6792032" y="2002641"/>
            <a:ext cx="14061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350" dirty="0">
                <a:solidFill>
                  <a:srgbClr val="0000FF"/>
                </a:solidFill>
              </a:rPr>
              <a:t>Slow scan rates</a:t>
            </a:r>
          </a:p>
        </p:txBody>
      </p:sp>
      <p:sp>
        <p:nvSpPr>
          <p:cNvPr id="25" name="Flèche droite 9"/>
          <p:cNvSpPr>
            <a:spLocks noChangeArrowheads="1"/>
          </p:cNvSpPr>
          <p:nvPr/>
        </p:nvSpPr>
        <p:spPr bwMode="auto">
          <a:xfrm flipV="1">
            <a:off x="5866797" y="3413389"/>
            <a:ext cx="478009" cy="253655"/>
          </a:xfrm>
          <a:prstGeom prst="rightArrow">
            <a:avLst>
              <a:gd name="adj1" fmla="val 50000"/>
              <a:gd name="adj2" fmla="val 49768"/>
            </a:avLst>
          </a:prstGeom>
          <a:solidFill>
            <a:srgbClr val="00FF00"/>
          </a:solidFill>
          <a:ln w="12700" algn="ctr">
            <a:solidFill>
              <a:srgbClr val="00FF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FF"/>
              </a:solidFill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3548341" y="170468"/>
            <a:ext cx="5374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err="1">
                <a:solidFill>
                  <a:srgbClr val="3333FF"/>
                </a:solidFill>
              </a:rPr>
              <a:t>Two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usual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electrochemical</a:t>
            </a:r>
            <a:r>
              <a:rPr lang="fr-FR" altLang="fr-FR" sz="2400" dirty="0">
                <a:solidFill>
                  <a:srgbClr val="3333FF"/>
                </a:solidFill>
              </a:rPr>
              <a:t> techniques</a:t>
            </a:r>
          </a:p>
        </p:txBody>
      </p:sp>
      <p:sp>
        <p:nvSpPr>
          <p:cNvPr id="31" name="Flèche droite 9"/>
          <p:cNvSpPr>
            <a:spLocks noChangeArrowheads="1"/>
          </p:cNvSpPr>
          <p:nvPr/>
        </p:nvSpPr>
        <p:spPr bwMode="auto">
          <a:xfrm flipV="1">
            <a:off x="5888901" y="2300271"/>
            <a:ext cx="478009" cy="253655"/>
          </a:xfrm>
          <a:prstGeom prst="rightArrow">
            <a:avLst>
              <a:gd name="adj1" fmla="val 50000"/>
              <a:gd name="adj2" fmla="val 49768"/>
            </a:avLst>
          </a:prstGeom>
          <a:solidFill>
            <a:srgbClr val="00FF00"/>
          </a:solidFill>
          <a:ln w="12700" algn="ctr">
            <a:solidFill>
              <a:srgbClr val="00FF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FF"/>
              </a:solidFill>
            </a:endParaRPr>
          </a:p>
        </p:txBody>
      </p:sp>
      <p:sp>
        <p:nvSpPr>
          <p:cNvPr id="32" name="Flèche droite 9"/>
          <p:cNvSpPr>
            <a:spLocks noChangeArrowheads="1"/>
          </p:cNvSpPr>
          <p:nvPr/>
        </p:nvSpPr>
        <p:spPr bwMode="auto">
          <a:xfrm flipV="1">
            <a:off x="5888900" y="4231339"/>
            <a:ext cx="478009" cy="253655"/>
          </a:xfrm>
          <a:prstGeom prst="rightArrow">
            <a:avLst>
              <a:gd name="adj1" fmla="val 50000"/>
              <a:gd name="adj2" fmla="val 49768"/>
            </a:avLst>
          </a:prstGeom>
          <a:solidFill>
            <a:srgbClr val="00FF00"/>
          </a:solidFill>
          <a:ln w="12700" algn="ctr">
            <a:solidFill>
              <a:srgbClr val="00FF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92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3534" y="735755"/>
            <a:ext cx="40768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6600"/>
                </a:solidFill>
              </a:rPr>
              <a:t>Square </a:t>
            </a:r>
            <a:r>
              <a:rPr lang="fr-FR" dirty="0" err="1">
                <a:solidFill>
                  <a:srgbClr val="FF6600"/>
                </a:solidFill>
              </a:rPr>
              <a:t>wave</a:t>
            </a:r>
            <a:r>
              <a:rPr lang="fr-FR" dirty="0">
                <a:solidFill>
                  <a:srgbClr val="FF6600"/>
                </a:solidFill>
              </a:rPr>
              <a:t> </a:t>
            </a:r>
            <a:r>
              <a:rPr lang="fr-FR" dirty="0" err="1">
                <a:solidFill>
                  <a:srgbClr val="FF6600"/>
                </a:solidFill>
              </a:rPr>
              <a:t>voltammetry</a:t>
            </a:r>
            <a:endParaRPr lang="fr-FR" dirty="0">
              <a:solidFill>
                <a:srgbClr val="FF66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13650" r="10579"/>
          <a:stretch/>
        </p:blipFill>
        <p:spPr>
          <a:xfrm>
            <a:off x="4912444" y="1851169"/>
            <a:ext cx="5560822" cy="40470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534" y="1295423"/>
            <a:ext cx="2792668" cy="25792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277" y="4249704"/>
            <a:ext cx="2530771" cy="239483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360467" y="6038943"/>
            <a:ext cx="186352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66FF66"/>
                </a:solidFill>
              </a:rPr>
              <a:t>More sensitive !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3548341" y="170468"/>
            <a:ext cx="5374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err="1">
                <a:solidFill>
                  <a:srgbClr val="3333FF"/>
                </a:solidFill>
              </a:rPr>
              <a:t>Two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usual</a:t>
            </a:r>
            <a:r>
              <a:rPr lang="fr-FR" altLang="fr-FR" sz="2400" dirty="0">
                <a:solidFill>
                  <a:srgbClr val="3333FF"/>
                </a:solidFill>
              </a:rPr>
              <a:t> </a:t>
            </a:r>
            <a:r>
              <a:rPr lang="fr-FR" altLang="fr-FR" sz="2400" dirty="0" err="1">
                <a:solidFill>
                  <a:srgbClr val="3333FF"/>
                </a:solidFill>
              </a:rPr>
              <a:t>electrochemical</a:t>
            </a:r>
            <a:r>
              <a:rPr lang="fr-FR" altLang="fr-FR" sz="2400" dirty="0">
                <a:solidFill>
                  <a:srgbClr val="3333FF"/>
                </a:solidFill>
              </a:rPr>
              <a:t> techniques</a:t>
            </a:r>
          </a:p>
        </p:txBody>
      </p:sp>
    </p:spTree>
    <p:extLst>
      <p:ext uri="{BB962C8B-B14F-4D97-AF65-F5344CB8AC3E}">
        <p14:creationId xmlns:p14="http://schemas.microsoft.com/office/powerpoint/2010/main" val="35327857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2726</TotalTime>
  <Words>2140</Words>
  <Application>Microsoft Macintosh PowerPoint</Application>
  <PresentationFormat>Widescreen</PresentationFormat>
  <Paragraphs>387</Paragraphs>
  <Slides>31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Comic Sans MS</vt:lpstr>
      <vt:lpstr>Symbol</vt:lpstr>
      <vt:lpstr>Tahoma</vt:lpstr>
      <vt:lpstr>Wingdings</vt:lpstr>
      <vt:lpstr>Thème Office</vt:lpstr>
      <vt:lpstr>Equation</vt:lpstr>
      <vt:lpstr>KGPlot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Maisonhaute_Admin</dc:creator>
  <cp:lastModifiedBy>marco.cirelli@gmail.com</cp:lastModifiedBy>
  <cp:revision>178</cp:revision>
  <dcterms:created xsi:type="dcterms:W3CDTF">2021-12-21T23:34:29Z</dcterms:created>
  <dcterms:modified xsi:type="dcterms:W3CDTF">2023-07-04T08:06:24Z</dcterms:modified>
</cp:coreProperties>
</file>