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22" r:id="rId2"/>
    <p:sldId id="256" r:id="rId3"/>
    <p:sldId id="257" r:id="rId4"/>
    <p:sldId id="521" r:id="rId5"/>
    <p:sldId id="258" r:id="rId6"/>
    <p:sldId id="259" r:id="rId7"/>
    <p:sldId id="362" r:id="rId8"/>
    <p:sldId id="261" r:id="rId9"/>
    <p:sldId id="365" r:id="rId10"/>
    <p:sldId id="523" r:id="rId11"/>
    <p:sldId id="520" r:id="rId12"/>
    <p:sldId id="496" r:id="rId13"/>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p:cViewPr varScale="1">
        <p:scale>
          <a:sx n="140" d="100"/>
          <a:sy n="140" d="100"/>
        </p:scale>
        <p:origin x="14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93C1DCC-BA19-4E5D-80C9-1FF819D5D8AA}" type="datetimeFigureOut">
              <a:rPr lang="fr-FR" smtClean="0"/>
              <a:t>03/07/2023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EF18310-098D-4127-ADBA-3A3EDF531AF1}" type="slidenum">
              <a:rPr lang="fr-FR" smtClean="0"/>
              <a:t>‹N°›</a:t>
            </a:fld>
            <a:endParaRPr lang="fr-FR"/>
          </a:p>
        </p:txBody>
      </p:sp>
    </p:spTree>
    <p:extLst>
      <p:ext uri="{BB962C8B-B14F-4D97-AF65-F5344CB8AC3E}">
        <p14:creationId xmlns:p14="http://schemas.microsoft.com/office/powerpoint/2010/main" val="667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Producing</a:t>
            </a:r>
            <a:r>
              <a:rPr lang="fr-FR" dirty="0"/>
              <a:t> High Voltage impulsion by </a:t>
            </a:r>
            <a:r>
              <a:rPr lang="fr-FR" dirty="0" err="1"/>
              <a:t>using</a:t>
            </a:r>
            <a:r>
              <a:rPr lang="fr-FR" dirty="0"/>
              <a:t> </a:t>
            </a:r>
            <a:r>
              <a:rPr lang="fr-FR" dirty="0" err="1"/>
              <a:t>gas</a:t>
            </a:r>
            <a:r>
              <a:rPr lang="fr-FR" dirty="0"/>
              <a:t> </a:t>
            </a:r>
            <a:r>
              <a:rPr lang="fr-FR" dirty="0" err="1"/>
              <a:t>lighter</a:t>
            </a:r>
            <a:endParaRPr lang="fr-FR" dirty="0"/>
          </a:p>
        </p:txBody>
      </p:sp>
      <p:sp>
        <p:nvSpPr>
          <p:cNvPr id="4" name="Espace réservé du numéro de diapositive 3"/>
          <p:cNvSpPr>
            <a:spLocks noGrp="1"/>
          </p:cNvSpPr>
          <p:nvPr>
            <p:ph type="sldNum" sz="quarter" idx="5"/>
          </p:nvPr>
        </p:nvSpPr>
        <p:spPr/>
        <p:txBody>
          <a:bodyPr/>
          <a:lstStyle/>
          <a:p>
            <a:fld id="{F62243C5-D2EF-4CA2-9404-4B64E23C97D0}" type="slidenum">
              <a:rPr lang="fr-FR" smtClean="0"/>
              <a:t>7</a:t>
            </a:fld>
            <a:endParaRPr lang="fr-FR"/>
          </a:p>
        </p:txBody>
      </p:sp>
    </p:spTree>
    <p:extLst>
      <p:ext uri="{BB962C8B-B14F-4D97-AF65-F5344CB8AC3E}">
        <p14:creationId xmlns:p14="http://schemas.microsoft.com/office/powerpoint/2010/main" val="10255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400 people worked as volunteers  to reach the goal an low cost </a:t>
            </a:r>
            <a:r>
              <a:rPr lang="en-US" noProof="0" dirty="0" err="1"/>
              <a:t>echostethoscope</a:t>
            </a:r>
            <a:r>
              <a:rPr lang="en-US" noProof="0" dirty="0"/>
              <a:t>  (echography)</a:t>
            </a:r>
          </a:p>
        </p:txBody>
      </p:sp>
      <p:sp>
        <p:nvSpPr>
          <p:cNvPr id="4" name="Espace réservé du numéro de diapositive 3"/>
          <p:cNvSpPr>
            <a:spLocks noGrp="1"/>
          </p:cNvSpPr>
          <p:nvPr>
            <p:ph type="sldNum" sz="quarter" idx="5"/>
          </p:nvPr>
        </p:nvSpPr>
        <p:spPr/>
        <p:txBody>
          <a:bodyPr/>
          <a:lstStyle/>
          <a:p>
            <a:fld id="{F62243C5-D2EF-4CA2-9404-4B64E23C97D0}" type="slidenum">
              <a:rPr lang="fr-FR" smtClean="0"/>
              <a:t>8</a:t>
            </a:fld>
            <a:endParaRPr lang="fr-FR"/>
          </a:p>
        </p:txBody>
      </p:sp>
    </p:spTree>
    <p:extLst>
      <p:ext uri="{BB962C8B-B14F-4D97-AF65-F5344CB8AC3E}">
        <p14:creationId xmlns:p14="http://schemas.microsoft.com/office/powerpoint/2010/main" val="197580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are </a:t>
            </a:r>
            <a:r>
              <a:rPr lang="fr-FR" dirty="0" err="1"/>
              <a:t>involved</a:t>
            </a:r>
            <a:r>
              <a:rPr lang="fr-FR" dirty="0"/>
              <a:t> in the organisation </a:t>
            </a:r>
          </a:p>
        </p:txBody>
      </p:sp>
      <p:sp>
        <p:nvSpPr>
          <p:cNvPr id="4" name="Espace réservé du numéro de diapositive 3"/>
          <p:cNvSpPr>
            <a:spLocks noGrp="1"/>
          </p:cNvSpPr>
          <p:nvPr>
            <p:ph type="sldNum" sz="quarter" idx="5"/>
          </p:nvPr>
        </p:nvSpPr>
        <p:spPr/>
        <p:txBody>
          <a:bodyPr/>
          <a:lstStyle/>
          <a:p>
            <a:fld id="{F62243C5-D2EF-4CA2-9404-4B64E23C97D0}" type="slidenum">
              <a:rPr lang="fr-FR" smtClean="0"/>
              <a:t>11</a:t>
            </a:fld>
            <a:endParaRPr lang="fr-FR"/>
          </a:p>
        </p:txBody>
      </p:sp>
    </p:spTree>
    <p:extLst>
      <p:ext uri="{BB962C8B-B14F-4D97-AF65-F5344CB8AC3E}">
        <p14:creationId xmlns:p14="http://schemas.microsoft.com/office/powerpoint/2010/main" val="114431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2243C5-D2EF-4CA2-9404-4B64E23C97D0}" type="slidenum">
              <a:rPr lang="fr-FR" smtClean="0"/>
              <a:t>12</a:t>
            </a:fld>
            <a:endParaRPr lang="fr-FR"/>
          </a:p>
        </p:txBody>
      </p:sp>
    </p:spTree>
    <p:extLst>
      <p:ext uri="{BB962C8B-B14F-4D97-AF65-F5344CB8AC3E}">
        <p14:creationId xmlns:p14="http://schemas.microsoft.com/office/powerpoint/2010/main" val="309007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4C7C7-EC7B-24D3-2F50-DA667F8F28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96634E-6F6D-24D5-0924-24C21BBE7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76BA1E-8C69-7D76-C6EB-E7ED2BA03F0C}"/>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E1ED7449-9DA2-6155-B0D3-8EAFEE7393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9AD964-9C51-38AA-9DDF-67A8856DA203}"/>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47570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4E89B-2802-A286-84BA-013A076ABEE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F0CBC5A-74FE-5815-A66B-CB775D968F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F1F346-BBD2-4041-9B78-78E42C447B40}"/>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EE0D3BD4-934F-68D6-F0B4-D3D5E7981A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A9AC39-F39E-1A5F-26FA-893798A0D7CF}"/>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30718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F2C3ED3-89C3-70E0-AA6C-93A311D97A3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0770F20-BBB0-32A9-C233-406C254AFC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320810-415B-94DE-94AC-B270A4963820}"/>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E551C248-5233-B26A-9C4F-CCB7FE042D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4BF839-1002-28F7-1761-0450BDF9F66E}"/>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72268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0946D-9BFD-AFC0-A7D6-A97517C665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56C4CA-EE71-D5DF-5245-E9BB45C2D29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43EA5C-2443-3BC7-3075-E116142BF342}"/>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1F3CE955-F94D-FD75-CD5B-2CA0C01B65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EB8AF5-7C99-859E-9978-0CAAE2CF7302}"/>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200229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2E287-D5D0-3573-A956-D6824A444B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2687CEC-461C-0A0D-8FA9-83ECF22AB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BFD069-A3E5-F4E6-6C8C-5F1895BE7207}"/>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73F0E40D-603C-1FC9-6E17-2E8340CBEC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04BB24-A246-B2C4-C5AE-8E5D9E2E6503}"/>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52998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1058D-82C1-7392-CB29-BAABC82EC9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AF8DE6-3C79-E18E-893B-5060C60B7F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4AACE27-44B9-2DE1-AD93-C4DE1289B2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D18C78-E3FA-94BE-66A4-A18575BFB68A}"/>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84B63FB5-3D40-7390-0090-CB4683EE9D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2DDFE3-62D7-C9E9-AE91-59E2E3BD3E5D}"/>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09229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2EB88-34BF-E57B-9F52-95E49F99C82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C9A542-CDD2-E884-2A3B-1F8BFDB82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EC65AC-16A8-43B1-0EAC-E55DE241A9A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92A4260-7429-8916-74EA-AAD5E761B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959842-CB84-6FE4-3966-E7C7B90F9C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72A14C2-3DFD-A3F1-FF8C-9F32C0E7D4D6}"/>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8" name="Espace réservé du pied de page 7">
            <a:extLst>
              <a:ext uri="{FF2B5EF4-FFF2-40B4-BE49-F238E27FC236}">
                <a16:creationId xmlns:a16="http://schemas.microsoft.com/office/drawing/2014/main" id="{5A2333A9-E650-17C9-048A-8D293A716A0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660C185-0534-E6DC-BC0B-849E8CC745A5}"/>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9893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34118-43A8-E276-6778-B38AF69355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6C3D80B-877E-5D77-1B50-DF30B7955790}"/>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4" name="Espace réservé du pied de page 3">
            <a:extLst>
              <a:ext uri="{FF2B5EF4-FFF2-40B4-BE49-F238E27FC236}">
                <a16:creationId xmlns:a16="http://schemas.microsoft.com/office/drawing/2014/main" id="{B6CFE6F4-9FB3-7A87-754E-BA19CF4A99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9E2114-E349-0E4C-06E8-E0EDFC6FE69A}"/>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29483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34DAA1-B6F5-86FA-E14B-A2F398D53F87}"/>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3" name="Espace réservé du pied de page 2">
            <a:extLst>
              <a:ext uri="{FF2B5EF4-FFF2-40B4-BE49-F238E27FC236}">
                <a16:creationId xmlns:a16="http://schemas.microsoft.com/office/drawing/2014/main" id="{0540DF85-296A-47E2-B787-5D8ABF4B3C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45A9138-8922-BD09-F977-B1E5F728B485}"/>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302446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56E47-B3A7-B236-C668-9090CD519A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B7A780B-9421-0879-9CEE-4930FB743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D81BD3-1211-6980-650B-829E26A79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D17537-AD33-053C-23CC-B172977A74B8}"/>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603ADF17-25DC-95BD-E4DC-6831828933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F7F0A-BCB5-40E0-C0CE-DDC54AC3FDF3}"/>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60746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A5591-5D12-55CE-BC1A-770F75DDC6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867911-B132-6284-BA95-B1BABBF8E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4CCB441-1877-3311-2142-3A1DE919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13D53E-AC2C-A630-A6C2-4536F164C470}"/>
              </a:ext>
            </a:extLst>
          </p:cNvPr>
          <p:cNvSpPr>
            <a:spLocks noGrp="1"/>
          </p:cNvSpPr>
          <p:nvPr>
            <p:ph type="dt" sz="half" idx="10"/>
          </p:nvPr>
        </p:nvSpPr>
        <p:spPr/>
        <p:txBody>
          <a:bodyPr/>
          <a:lstStyle/>
          <a:p>
            <a:fld id="{EF1264D8-04CE-4CF6-A731-BA32842DE931}" type="datetimeFigureOut">
              <a:rPr lang="fr-FR" smtClean="0"/>
              <a:t>03/07/2023</a:t>
            </a:fld>
            <a:endParaRPr lang="fr-FR"/>
          </a:p>
        </p:txBody>
      </p:sp>
      <p:sp>
        <p:nvSpPr>
          <p:cNvPr id="6" name="Espace réservé du pied de page 5">
            <a:extLst>
              <a:ext uri="{FF2B5EF4-FFF2-40B4-BE49-F238E27FC236}">
                <a16:creationId xmlns:a16="http://schemas.microsoft.com/office/drawing/2014/main" id="{7BB6B8C2-9471-4806-51A5-838EF33110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1AA5A5-2F19-9C0B-52D5-74CA9FB6B2EC}"/>
              </a:ext>
            </a:extLst>
          </p:cNvPr>
          <p:cNvSpPr>
            <a:spLocks noGrp="1"/>
          </p:cNvSpPr>
          <p:nvPr>
            <p:ph type="sldNum" sz="quarter" idx="12"/>
          </p:nvPr>
        </p:nvSpPr>
        <p:spPr/>
        <p:txBody>
          <a:bodyPr/>
          <a:lstStyle/>
          <a:p>
            <a:fld id="{E0AF2503-EB13-43E0-BDD9-61D707477F99}" type="slidenum">
              <a:rPr lang="fr-FR" smtClean="0"/>
              <a:t>‹N°›</a:t>
            </a:fld>
            <a:endParaRPr lang="fr-FR"/>
          </a:p>
        </p:txBody>
      </p:sp>
    </p:spTree>
    <p:extLst>
      <p:ext uri="{BB962C8B-B14F-4D97-AF65-F5344CB8AC3E}">
        <p14:creationId xmlns:p14="http://schemas.microsoft.com/office/powerpoint/2010/main" val="126310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9DD7A5-549D-6BBF-8469-5BB360710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CD373F8-81F8-3D6B-FEA8-202711C26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DA43A0-45D5-B507-A53C-D0961366D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264D8-04CE-4CF6-A731-BA32842DE931}" type="datetimeFigureOut">
              <a:rPr lang="fr-FR" smtClean="0"/>
              <a:t>03/07/2023</a:t>
            </a:fld>
            <a:endParaRPr lang="fr-FR"/>
          </a:p>
        </p:txBody>
      </p:sp>
      <p:sp>
        <p:nvSpPr>
          <p:cNvPr id="5" name="Espace réservé du pied de page 4">
            <a:extLst>
              <a:ext uri="{FF2B5EF4-FFF2-40B4-BE49-F238E27FC236}">
                <a16:creationId xmlns:a16="http://schemas.microsoft.com/office/drawing/2014/main" id="{8D3F2774-82B0-81C8-0503-54912772A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2918CA8-4252-EFE4-BFB3-5DEA89C2C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F2503-EB13-43E0-BDD9-61D707477F99}" type="slidenum">
              <a:rPr lang="fr-FR" smtClean="0"/>
              <a:t>‹N°›</a:t>
            </a:fld>
            <a:endParaRPr lang="fr-FR"/>
          </a:p>
        </p:txBody>
      </p:sp>
    </p:spTree>
    <p:extLst>
      <p:ext uri="{BB962C8B-B14F-4D97-AF65-F5344CB8AC3E}">
        <p14:creationId xmlns:p14="http://schemas.microsoft.com/office/powerpoint/2010/main" val="288213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foptique.org/pages/les-clubs-sfo/commission-optique-sans-frontieres/" TargetMode="External"/><Relationship Id="rId2" Type="http://schemas.openxmlformats.org/officeDocument/2006/relationships/hyperlink" Target="https://www.sfpnet.fr/commission/physique-sans-frontier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e-ico.org/blog/wp-content/uploads/2023/04/ICO_news_apr_23.pdf"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bhamla.gatech.edu/electrope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expeyes.in/" TargetMode="External"/><Relationship Id="rId2" Type="http://schemas.openxmlformats.org/officeDocument/2006/relationships/hyperlink" Target="http://www.fizziq.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B765A-712D-9A93-A287-660B264BC01C}"/>
              </a:ext>
            </a:extLst>
          </p:cNvPr>
          <p:cNvSpPr>
            <a:spLocks noGrp="1"/>
          </p:cNvSpPr>
          <p:nvPr>
            <p:ph type="ctrTitle"/>
          </p:nvPr>
        </p:nvSpPr>
        <p:spPr>
          <a:xfrm>
            <a:off x="1524000" y="338666"/>
            <a:ext cx="9144000" cy="551456"/>
          </a:xfrm>
        </p:spPr>
        <p:txBody>
          <a:bodyPr>
            <a:normAutofit/>
          </a:bodyPr>
          <a:lstStyle/>
          <a:p>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INSTRUMENTATION SCIENTIFIQUE FRUGALE</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p>
        </p:txBody>
      </p:sp>
      <p:sp>
        <p:nvSpPr>
          <p:cNvPr id="3" name="Sous-titre 2">
            <a:extLst>
              <a:ext uri="{FF2B5EF4-FFF2-40B4-BE49-F238E27FC236}">
                <a16:creationId xmlns:a16="http://schemas.microsoft.com/office/drawing/2014/main" id="{3C038EDF-5920-1AD9-5D6F-A4D43897FD52}"/>
              </a:ext>
            </a:extLst>
          </p:cNvPr>
          <p:cNvSpPr>
            <a:spLocks noGrp="1"/>
          </p:cNvSpPr>
          <p:nvPr>
            <p:ph type="subTitle" idx="1"/>
          </p:nvPr>
        </p:nvSpPr>
        <p:spPr>
          <a:xfrm>
            <a:off x="1524000" y="5123649"/>
            <a:ext cx="9144000" cy="1395686"/>
          </a:xfrm>
        </p:spPr>
        <p:txBody>
          <a:bodyPr>
            <a:normAutofit fontScale="92500" lnSpcReduction="10000"/>
          </a:bodyPr>
          <a:lstStyle/>
          <a:p>
            <a:r>
              <a:rPr lang="fr-FR" sz="2000" dirty="0">
                <a:solidFill>
                  <a:srgbClr val="002060"/>
                </a:solidFill>
              </a:rPr>
              <a:t>Congrès général SFP 150 ans (4 juillet)</a:t>
            </a:r>
          </a:p>
          <a:p>
            <a:r>
              <a:rPr lang="fr-FR"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Cité des Sciences et de l’Industrie</a:t>
            </a:r>
          </a:p>
          <a:p>
            <a:r>
              <a:rPr lang="fr-FR" sz="2000" dirty="0">
                <a:solidFill>
                  <a:srgbClr val="002060"/>
                </a:solidFill>
              </a:rPr>
              <a:t>commission « Physique / Optique sans Frontières »  SFP – SFO</a:t>
            </a:r>
          </a:p>
          <a:p>
            <a:r>
              <a:rPr lang="fr-FR" sz="1800" b="1" dirty="0" err="1">
                <a:solidFill>
                  <a:srgbClr val="00B0F0"/>
                </a:solidFill>
                <a:effectLst/>
                <a:latin typeface="Calibri" panose="020F0502020204030204" pitchFamily="34" charset="0"/>
                <a:ea typeface="Calibri" panose="020F0502020204030204" pitchFamily="34" charset="0"/>
                <a:cs typeface="Calibri" panose="020F0502020204030204" pitchFamily="34" charset="0"/>
              </a:rPr>
              <a:t>LLe</a:t>
            </a:r>
            <a:r>
              <a:rPr lang="fr-FR" sz="180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Savoir est une arme, l’ignorance nous désarme, partageons le savoir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solidFill>
                <a:srgbClr val="002060"/>
              </a:solidFill>
            </a:endParaRPr>
          </a:p>
        </p:txBody>
      </p:sp>
      <p:sp>
        <p:nvSpPr>
          <p:cNvPr id="5" name="ZoneTexte 4">
            <a:extLst>
              <a:ext uri="{FF2B5EF4-FFF2-40B4-BE49-F238E27FC236}">
                <a16:creationId xmlns:a16="http://schemas.microsoft.com/office/drawing/2014/main" id="{0176D754-D99C-DB6F-DC9C-934136E9FC82}"/>
              </a:ext>
            </a:extLst>
          </p:cNvPr>
          <p:cNvSpPr txBox="1"/>
          <p:nvPr/>
        </p:nvSpPr>
        <p:spPr>
          <a:xfrm>
            <a:off x="3200400" y="963383"/>
            <a:ext cx="6096000" cy="4045916"/>
          </a:xfrm>
          <a:prstGeom prst="rect">
            <a:avLst/>
          </a:prstGeom>
          <a:noFill/>
        </p:spPr>
        <p:txBody>
          <a:bodyPr wrap="square">
            <a:spAutoFit/>
          </a:bodyPr>
          <a:lstStyle/>
          <a:p>
            <a:pPr>
              <a:lnSpc>
                <a:spcPct val="107000"/>
              </a:lnSpc>
              <a:spcAft>
                <a:spcPts val="800"/>
              </a:spcAf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Introduction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Philippe Aubourg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 mn</a:t>
            </a:r>
          </a:p>
          <a:p>
            <a:pPr>
              <a:lnSpc>
                <a:spcPct val="107000"/>
              </a:lnSpc>
              <a:spcAft>
                <a:spcPts val="800"/>
              </a:spcAf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Electrochimie frugale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Emmanuel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Maisonhaute</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(Sorbonne Université) -30 mn</a:t>
            </a:r>
          </a:p>
          <a:p>
            <a:pPr>
              <a:lnSpc>
                <a:spcPct val="107000"/>
              </a:lnSpc>
              <a:spcAft>
                <a:spcPts val="800"/>
              </a:spcAf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Imagerie spectrale et utilisation du LIDAR en Afrique (Spectral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imaging</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use of LIDAR in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Africa</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AFSIN Network)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Mikkel</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Brydegaard</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(Université de Lund) -30 mn (en anglais). </a:t>
            </a:r>
          </a:p>
          <a:p>
            <a:pPr>
              <a:lnSpc>
                <a:spcPct val="107000"/>
              </a:lnSpc>
              <a:spcAft>
                <a:spcPts val="800"/>
              </a:spcAf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Open source hardware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Urs </a:t>
            </a:r>
            <a:r>
              <a:rPr lang="fr-FR" sz="18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Gaudenz</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(Gaudi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Lab</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co-fondateur de GOSH) -30 mn (en anglais) </a:t>
            </a:r>
          </a:p>
          <a:p>
            <a:pPr>
              <a:lnSpc>
                <a:spcPct val="107000"/>
              </a:lnSpc>
              <a:spcAft>
                <a:spcPts val="800"/>
              </a:spcAft>
            </a:pP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Conclusion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et animation table ronde </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François Piuzzi</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L’instrumentation scientifique en tant que bien commun ; conception, fabrication, formation, une utopie à développer ? – 20 mn. </a:t>
            </a:r>
          </a:p>
        </p:txBody>
      </p:sp>
      <p:pic>
        <p:nvPicPr>
          <p:cNvPr id="7" name="Image 6">
            <a:extLst>
              <a:ext uri="{FF2B5EF4-FFF2-40B4-BE49-F238E27FC236}">
                <a16:creationId xmlns:a16="http://schemas.microsoft.com/office/drawing/2014/main" id="{E92BC5AB-8A4A-8133-F518-D48D74809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6190" y="1103937"/>
            <a:ext cx="1604010" cy="1185545"/>
          </a:xfrm>
          <a:prstGeom prst="rect">
            <a:avLst/>
          </a:prstGeom>
        </p:spPr>
      </p:pic>
      <p:grpSp>
        <p:nvGrpSpPr>
          <p:cNvPr id="10" name="Groupe 9">
            <a:extLst>
              <a:ext uri="{FF2B5EF4-FFF2-40B4-BE49-F238E27FC236}">
                <a16:creationId xmlns:a16="http://schemas.microsoft.com/office/drawing/2014/main" id="{66DF3799-0BCB-4201-8034-00716CF1354F}"/>
              </a:ext>
            </a:extLst>
          </p:cNvPr>
          <p:cNvGrpSpPr/>
          <p:nvPr/>
        </p:nvGrpSpPr>
        <p:grpSpPr>
          <a:xfrm>
            <a:off x="990600" y="4968755"/>
            <a:ext cx="10160000" cy="1689689"/>
            <a:chOff x="482600" y="4982044"/>
            <a:chExt cx="9042400" cy="1689689"/>
          </a:xfrm>
        </p:grpSpPr>
        <p:pic>
          <p:nvPicPr>
            <p:cNvPr id="8" name="Image 7">
              <a:extLst>
                <a:ext uri="{FF2B5EF4-FFF2-40B4-BE49-F238E27FC236}">
                  <a16:creationId xmlns:a16="http://schemas.microsoft.com/office/drawing/2014/main" id="{03C3D61E-BC56-1052-3CDD-E799D16BD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90" y="5123648"/>
              <a:ext cx="1404620" cy="1328420"/>
            </a:xfrm>
            <a:prstGeom prst="rect">
              <a:avLst/>
            </a:prstGeom>
          </p:spPr>
        </p:pic>
        <p:sp>
          <p:nvSpPr>
            <p:cNvPr id="9" name="Rectangle 8">
              <a:extLst>
                <a:ext uri="{FF2B5EF4-FFF2-40B4-BE49-F238E27FC236}">
                  <a16:creationId xmlns:a16="http://schemas.microsoft.com/office/drawing/2014/main" id="{A82D5AC7-0596-6B6C-4A53-3D5CC1005AEF}"/>
                </a:ext>
              </a:extLst>
            </p:cNvPr>
            <p:cNvSpPr/>
            <p:nvPr/>
          </p:nvSpPr>
          <p:spPr>
            <a:xfrm>
              <a:off x="482600" y="4982044"/>
              <a:ext cx="9042400" cy="16896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a:extLst>
              <a:ext uri="{FF2B5EF4-FFF2-40B4-BE49-F238E27FC236}">
                <a16:creationId xmlns:a16="http://schemas.microsoft.com/office/drawing/2014/main" id="{7F29A262-F3C1-5B4E-A55F-26C79A04F8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61" y="890120"/>
            <a:ext cx="2492375" cy="1859280"/>
          </a:xfrm>
          <a:prstGeom prst="rect">
            <a:avLst/>
          </a:prstGeom>
          <a:noFill/>
          <a:ln>
            <a:noFill/>
          </a:ln>
        </p:spPr>
      </p:pic>
    </p:spTree>
    <p:extLst>
      <p:ext uri="{BB962C8B-B14F-4D97-AF65-F5344CB8AC3E}">
        <p14:creationId xmlns:p14="http://schemas.microsoft.com/office/powerpoint/2010/main" val="324574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0E3596B-4A55-3D20-60D7-EC951B27818D}"/>
              </a:ext>
            </a:extLst>
          </p:cNvPr>
          <p:cNvGrpSpPr/>
          <p:nvPr/>
        </p:nvGrpSpPr>
        <p:grpSpPr>
          <a:xfrm>
            <a:off x="956734" y="698942"/>
            <a:ext cx="10278532" cy="1965153"/>
            <a:chOff x="770467" y="1210733"/>
            <a:chExt cx="10278532" cy="1965153"/>
          </a:xfrm>
        </p:grpSpPr>
        <p:sp>
          <p:nvSpPr>
            <p:cNvPr id="2" name="ZoneTexte 1">
              <a:extLst>
                <a:ext uri="{FF2B5EF4-FFF2-40B4-BE49-F238E27FC236}">
                  <a16:creationId xmlns:a16="http://schemas.microsoft.com/office/drawing/2014/main" id="{4D442089-D376-E63D-35E7-1B7BF5AE75BF}"/>
                </a:ext>
              </a:extLst>
            </p:cNvPr>
            <p:cNvSpPr txBox="1"/>
            <p:nvPr/>
          </p:nvSpPr>
          <p:spPr>
            <a:xfrm>
              <a:off x="770467" y="1210733"/>
              <a:ext cx="10134600" cy="1965153"/>
            </a:xfrm>
            <a:prstGeom prst="rect">
              <a:avLst/>
            </a:prstGeom>
            <a:noFill/>
          </p:spPr>
          <p:txBody>
            <a:bodyPr wrap="square" rtlCol="0">
              <a:spAutoFit/>
            </a:bodyPr>
            <a:lstStyle/>
            <a:p>
              <a:pPr algn="just">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Accès à la commission:</a:t>
              </a:r>
            </a:p>
            <a:p>
              <a:pPr algn="just">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 le site SFP : </a:t>
              </a:r>
              <a:r>
                <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https://www.sfpnet.fr/commission/physique-sans-frontieres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 le site SFO : </a:t>
              </a:r>
              <a:r>
                <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https://www.sfoptique.org/pages/les-clubs-sfo/commission-optique-sans-frontieres/</a:t>
              </a:r>
              <a:endPar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solidFill>
                    <a:srgbClr val="0000FF"/>
                  </a:solidFill>
                  <a:latin typeface="Calibri" panose="020F0502020204030204" pitchFamily="34" charset="0"/>
                  <a:ea typeface="Calibri" panose="020F0502020204030204" pitchFamily="34" charset="0"/>
                  <a:cs typeface="Times New Roman" panose="02020603050405020304" pitchFamily="18" charset="0"/>
                </a:rPr>
                <a:t>Contact : piuzzifr@gmail.com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3" name="Rectangle 2">
              <a:extLst>
                <a:ext uri="{FF2B5EF4-FFF2-40B4-BE49-F238E27FC236}">
                  <a16:creationId xmlns:a16="http://schemas.microsoft.com/office/drawing/2014/main" id="{FB7171BA-0099-2F63-C9A2-1DC65748FA9C}"/>
                </a:ext>
              </a:extLst>
            </p:cNvPr>
            <p:cNvSpPr/>
            <p:nvPr/>
          </p:nvSpPr>
          <p:spPr>
            <a:xfrm>
              <a:off x="770467" y="1210733"/>
              <a:ext cx="10278532" cy="16891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2824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8B21AFA-0A56-9860-C16F-FC81458E365D}"/>
              </a:ext>
            </a:extLst>
          </p:cNvPr>
          <p:cNvSpPr>
            <a:spLocks noGrp="1"/>
          </p:cNvSpPr>
          <p:nvPr>
            <p:ph type="sldNum" sz="quarter" idx="12"/>
          </p:nvPr>
        </p:nvSpPr>
        <p:spPr/>
        <p:txBody>
          <a:bodyPr/>
          <a:lstStyle/>
          <a:p>
            <a:fld id="{AC57BA63-CE79-4297-BE98-08DCCCA0BF55}" type="slidenum">
              <a:rPr lang="fr-FR" smtClean="0"/>
              <a:t>11</a:t>
            </a:fld>
            <a:endParaRPr lang="fr-FR"/>
          </a:p>
        </p:txBody>
      </p:sp>
      <p:pic>
        <p:nvPicPr>
          <p:cNvPr id="4" name="Image 3">
            <a:extLst>
              <a:ext uri="{FF2B5EF4-FFF2-40B4-BE49-F238E27FC236}">
                <a16:creationId xmlns:a16="http://schemas.microsoft.com/office/drawing/2014/main" id="{918CD2EF-7D8A-0C8F-6760-5E134C7BCF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277" y="1030407"/>
            <a:ext cx="1811964" cy="2717948"/>
          </a:xfrm>
          <a:prstGeom prst="rect">
            <a:avLst/>
          </a:prstGeom>
        </p:spPr>
      </p:pic>
      <p:pic>
        <p:nvPicPr>
          <p:cNvPr id="5" name="Picture 41">
            <a:extLst>
              <a:ext uri="{FF2B5EF4-FFF2-40B4-BE49-F238E27FC236}">
                <a16:creationId xmlns:a16="http://schemas.microsoft.com/office/drawing/2014/main" id="{2B75208D-D27B-4027-8328-245E0DF548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60134" y="4558911"/>
            <a:ext cx="3214689" cy="21431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BCB08ED-08B5-553C-B9B9-B7A0B5249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2020" y="1030407"/>
            <a:ext cx="2653338" cy="3980008"/>
          </a:xfrm>
          <a:prstGeom prst="rect">
            <a:avLst/>
          </a:prstGeom>
        </p:spPr>
      </p:pic>
      <p:pic>
        <p:nvPicPr>
          <p:cNvPr id="8" name="Image 7">
            <a:extLst>
              <a:ext uri="{FF2B5EF4-FFF2-40B4-BE49-F238E27FC236}">
                <a16:creationId xmlns:a16="http://schemas.microsoft.com/office/drawing/2014/main" id="{750FF9AD-1E13-4B09-F055-0D2BDCB97E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57161" y="2358775"/>
            <a:ext cx="3210674" cy="2140449"/>
          </a:xfrm>
          <a:prstGeom prst="rect">
            <a:avLst/>
          </a:prstGeom>
        </p:spPr>
      </p:pic>
      <p:pic>
        <p:nvPicPr>
          <p:cNvPr id="10" name="Image 9">
            <a:extLst>
              <a:ext uri="{FF2B5EF4-FFF2-40B4-BE49-F238E27FC236}">
                <a16:creationId xmlns:a16="http://schemas.microsoft.com/office/drawing/2014/main" id="{ADA934EE-731A-754E-0DDE-7065527AA1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0463" y="3653809"/>
            <a:ext cx="2032152" cy="3048228"/>
          </a:xfrm>
          <a:prstGeom prst="rect">
            <a:avLst/>
          </a:prstGeom>
        </p:spPr>
      </p:pic>
      <p:pic>
        <p:nvPicPr>
          <p:cNvPr id="12" name="Image 11">
            <a:extLst>
              <a:ext uri="{FF2B5EF4-FFF2-40B4-BE49-F238E27FC236}">
                <a16:creationId xmlns:a16="http://schemas.microsoft.com/office/drawing/2014/main" id="{FE7D25E7-703C-B13F-5624-AE4E030F78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2615" y="4402092"/>
            <a:ext cx="3479076" cy="2319384"/>
          </a:xfrm>
          <a:prstGeom prst="rect">
            <a:avLst/>
          </a:prstGeom>
        </p:spPr>
      </p:pic>
      <p:pic>
        <p:nvPicPr>
          <p:cNvPr id="14" name="Image 13">
            <a:extLst>
              <a:ext uri="{FF2B5EF4-FFF2-40B4-BE49-F238E27FC236}">
                <a16:creationId xmlns:a16="http://schemas.microsoft.com/office/drawing/2014/main" id="{C7DB6BC2-3E8E-6185-AD85-A79388D10A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13201" y="4429986"/>
            <a:ext cx="3446933" cy="2297955"/>
          </a:xfrm>
          <a:prstGeom prst="rect">
            <a:avLst/>
          </a:prstGeom>
        </p:spPr>
      </p:pic>
      <p:pic>
        <p:nvPicPr>
          <p:cNvPr id="16" name="Image 15">
            <a:extLst>
              <a:ext uri="{FF2B5EF4-FFF2-40B4-BE49-F238E27FC236}">
                <a16:creationId xmlns:a16="http://schemas.microsoft.com/office/drawing/2014/main" id="{2BB594B4-DBEE-A340-2E77-D17504B895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72491" y="1577771"/>
            <a:ext cx="4375017" cy="2916678"/>
          </a:xfrm>
          <a:prstGeom prst="rect">
            <a:avLst/>
          </a:prstGeom>
        </p:spPr>
      </p:pic>
      <p:sp>
        <p:nvSpPr>
          <p:cNvPr id="3" name="ZoneTexte 2">
            <a:extLst>
              <a:ext uri="{FF2B5EF4-FFF2-40B4-BE49-F238E27FC236}">
                <a16:creationId xmlns:a16="http://schemas.microsoft.com/office/drawing/2014/main" id="{3B18B279-3C97-EDFA-0596-273F82561513}"/>
              </a:ext>
            </a:extLst>
          </p:cNvPr>
          <p:cNvSpPr txBox="1"/>
          <p:nvPr/>
        </p:nvSpPr>
        <p:spPr>
          <a:xfrm>
            <a:off x="340056" y="112578"/>
            <a:ext cx="11851943" cy="1384995"/>
          </a:xfrm>
          <a:prstGeom prst="rect">
            <a:avLst/>
          </a:prstGeom>
          <a:noFill/>
        </p:spPr>
        <p:txBody>
          <a:bodyPr wrap="square" rtlCol="0">
            <a:spAutoFit/>
          </a:bodyPr>
          <a:lstStyle/>
          <a:p>
            <a:r>
              <a:rPr lang="fr-FR" sz="2800" dirty="0">
                <a:solidFill>
                  <a:srgbClr val="002060"/>
                </a:solidFill>
              </a:rPr>
              <a:t>FIFTH EDITION OF THE MEETING OF YOUNG AFRICAN SCIENTISTS IN FRANCE (MATHEMATICS AND PHYSICS) INSTITUTE HENRI POINCARE 4-5december 2022</a:t>
            </a:r>
          </a:p>
          <a:p>
            <a:pPr algn="r"/>
            <a:r>
              <a:rPr lang="fr-FR" sz="2800" dirty="0">
                <a:solidFill>
                  <a:srgbClr val="002060"/>
                </a:solidFill>
              </a:rPr>
              <a:t>ORGANIZED EVERY TWO YEARS</a:t>
            </a:r>
          </a:p>
        </p:txBody>
      </p:sp>
      <p:pic>
        <p:nvPicPr>
          <p:cNvPr id="7" name="Image 6">
            <a:extLst>
              <a:ext uri="{FF2B5EF4-FFF2-40B4-BE49-F238E27FC236}">
                <a16:creationId xmlns:a16="http://schemas.microsoft.com/office/drawing/2014/main" id="{A2AB6E7D-114B-9D3F-B315-D90055F1C6A0}"/>
              </a:ext>
            </a:extLst>
          </p:cNvPr>
          <p:cNvPicPr>
            <a:picLocks noChangeAspect="1"/>
          </p:cNvPicPr>
          <p:nvPr/>
        </p:nvPicPr>
        <p:blipFill rotWithShape="1">
          <a:blip r:embed="rId11">
            <a:extLst>
              <a:ext uri="{28A0092B-C50C-407E-A947-70E740481C1C}">
                <a14:useLocalDpi xmlns:a14="http://schemas.microsoft.com/office/drawing/2010/main" val="0"/>
              </a:ext>
            </a:extLst>
          </a:blip>
          <a:srcRect l="32786" t="1" r="35139" b="2696"/>
          <a:stretch/>
        </p:blipFill>
        <p:spPr bwMode="auto">
          <a:xfrm>
            <a:off x="4843137" y="1066685"/>
            <a:ext cx="2009138" cy="153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062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00A4C-F017-9010-F073-F8069911034F}"/>
              </a:ext>
            </a:extLst>
          </p:cNvPr>
          <p:cNvSpPr>
            <a:spLocks noGrp="1"/>
          </p:cNvSpPr>
          <p:nvPr>
            <p:ph type="title"/>
          </p:nvPr>
        </p:nvSpPr>
        <p:spPr/>
        <p:txBody>
          <a:bodyPr>
            <a:normAutofit/>
          </a:bodyPr>
          <a:lstStyle/>
          <a:p>
            <a:r>
              <a:rPr lang="fr-FR" sz="2800" dirty="0">
                <a:solidFill>
                  <a:srgbClr val="002060"/>
                </a:solidFill>
              </a:rPr>
              <a:t>SPECTROMETRY , FLUORESCENCE SPECTROCOPY, SPECTROPHOTOMETRY AT SUSTAINABLE COST </a:t>
            </a:r>
          </a:p>
        </p:txBody>
      </p:sp>
      <p:pic>
        <p:nvPicPr>
          <p:cNvPr id="6" name="Espace réservé du contenu 5">
            <a:extLst>
              <a:ext uri="{FF2B5EF4-FFF2-40B4-BE49-F238E27FC236}">
                <a16:creationId xmlns:a16="http://schemas.microsoft.com/office/drawing/2014/main" id="{FD815A64-8896-FD41-736E-50D672FFC1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382" y="1427027"/>
            <a:ext cx="3313176" cy="3251822"/>
          </a:xfrm>
        </p:spPr>
      </p:pic>
      <p:sp>
        <p:nvSpPr>
          <p:cNvPr id="4" name="Espace réservé du numéro de diapositive 3">
            <a:extLst>
              <a:ext uri="{FF2B5EF4-FFF2-40B4-BE49-F238E27FC236}">
                <a16:creationId xmlns:a16="http://schemas.microsoft.com/office/drawing/2014/main" id="{935AFE7D-2543-5B2B-2EA1-CC0CA7948D92}"/>
              </a:ext>
            </a:extLst>
          </p:cNvPr>
          <p:cNvSpPr>
            <a:spLocks noGrp="1"/>
          </p:cNvSpPr>
          <p:nvPr>
            <p:ph type="sldNum" sz="quarter" idx="12"/>
          </p:nvPr>
        </p:nvSpPr>
        <p:spPr/>
        <p:txBody>
          <a:bodyPr/>
          <a:lstStyle/>
          <a:p>
            <a:fld id="{AC57BA63-CE79-4297-BE98-08DCCCA0BF55}" type="slidenum">
              <a:rPr lang="fr-FR" smtClean="0"/>
              <a:t>12</a:t>
            </a:fld>
            <a:endParaRPr lang="fr-FR"/>
          </a:p>
        </p:txBody>
      </p:sp>
      <p:pic>
        <p:nvPicPr>
          <p:cNvPr id="8" name="Image 7">
            <a:extLst>
              <a:ext uri="{FF2B5EF4-FFF2-40B4-BE49-F238E27FC236}">
                <a16:creationId xmlns:a16="http://schemas.microsoft.com/office/drawing/2014/main" id="{8A1030B3-1106-C944-B6DE-0F74C03485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7420" y="1500412"/>
            <a:ext cx="6839145" cy="4049915"/>
          </a:xfrm>
          <a:prstGeom prst="rect">
            <a:avLst/>
          </a:prstGeom>
          <a:ln w="28575">
            <a:solidFill>
              <a:srgbClr val="002060"/>
            </a:solidFill>
          </a:ln>
        </p:spPr>
      </p:pic>
      <p:sp>
        <p:nvSpPr>
          <p:cNvPr id="3" name="ZoneTexte 2">
            <a:extLst>
              <a:ext uri="{FF2B5EF4-FFF2-40B4-BE49-F238E27FC236}">
                <a16:creationId xmlns:a16="http://schemas.microsoft.com/office/drawing/2014/main" id="{9E5F7058-DEDA-C27E-C135-410329B26872}"/>
              </a:ext>
            </a:extLst>
          </p:cNvPr>
          <p:cNvSpPr txBox="1"/>
          <p:nvPr/>
        </p:nvSpPr>
        <p:spPr>
          <a:xfrm>
            <a:off x="380545" y="4210334"/>
            <a:ext cx="8714096" cy="646331"/>
          </a:xfrm>
          <a:prstGeom prst="rect">
            <a:avLst/>
          </a:prstGeom>
          <a:noFill/>
        </p:spPr>
        <p:txBody>
          <a:bodyPr wrap="square" rtlCol="0">
            <a:spAutoFit/>
          </a:bodyPr>
          <a:lstStyle/>
          <a:p>
            <a:r>
              <a:rPr lang="fr-FR" b="1" dirty="0">
                <a:solidFill>
                  <a:srgbClr val="002060"/>
                </a:solidFill>
              </a:rPr>
              <a:t>GAUDI LABS  </a:t>
            </a:r>
            <a:r>
              <a:rPr lang="fr-FR" dirty="0">
                <a:solidFill>
                  <a:srgbClr val="002060"/>
                </a:solidFill>
              </a:rPr>
              <a:t>(Urs </a:t>
            </a:r>
            <a:r>
              <a:rPr lang="fr-FR" dirty="0" err="1">
                <a:solidFill>
                  <a:srgbClr val="002060"/>
                </a:solidFill>
              </a:rPr>
              <a:t>Gaudenz</a:t>
            </a:r>
            <a:r>
              <a:rPr lang="fr-FR" dirty="0">
                <a:solidFill>
                  <a:srgbClr val="002060"/>
                </a:solidFill>
              </a:rPr>
              <a:t>) 70 € and </a:t>
            </a:r>
            <a:r>
              <a:rPr lang="fr-FR" dirty="0" err="1">
                <a:solidFill>
                  <a:srgbClr val="002060"/>
                </a:solidFill>
              </a:rPr>
              <a:t>it</a:t>
            </a:r>
            <a:r>
              <a:rPr lang="fr-FR" dirty="0">
                <a:solidFill>
                  <a:srgbClr val="002060"/>
                </a:solidFill>
              </a:rPr>
              <a:t> </a:t>
            </a:r>
            <a:r>
              <a:rPr lang="fr-FR" dirty="0" err="1">
                <a:solidFill>
                  <a:srgbClr val="002060"/>
                </a:solidFill>
              </a:rPr>
              <a:t>works</a:t>
            </a:r>
            <a:r>
              <a:rPr lang="fr-FR" dirty="0">
                <a:solidFill>
                  <a:srgbClr val="002060"/>
                </a:solidFill>
              </a:rPr>
              <a:t> </a:t>
            </a:r>
            <a:r>
              <a:rPr lang="fr-FR" dirty="0" err="1">
                <a:solidFill>
                  <a:srgbClr val="002060"/>
                </a:solidFill>
              </a:rPr>
              <a:t>you</a:t>
            </a:r>
            <a:endParaRPr lang="fr-FR" dirty="0">
              <a:solidFill>
                <a:srgbClr val="002060"/>
              </a:solidFill>
            </a:endParaRPr>
          </a:p>
          <a:p>
            <a:r>
              <a:rPr lang="fr-FR" dirty="0" err="1">
                <a:solidFill>
                  <a:srgbClr val="002060"/>
                </a:solidFill>
              </a:rPr>
              <a:t>Collect</a:t>
            </a:r>
            <a:r>
              <a:rPr lang="fr-FR" dirty="0">
                <a:solidFill>
                  <a:srgbClr val="002060"/>
                </a:solidFill>
              </a:rPr>
              <a:t> the image </a:t>
            </a:r>
            <a:r>
              <a:rPr lang="fr-FR" dirty="0" err="1">
                <a:solidFill>
                  <a:srgbClr val="002060"/>
                </a:solidFill>
              </a:rPr>
              <a:t>with</a:t>
            </a:r>
            <a:r>
              <a:rPr lang="fr-FR" dirty="0">
                <a:solidFill>
                  <a:srgbClr val="002060"/>
                </a:solidFill>
              </a:rPr>
              <a:t> the camera App (Windows 10)</a:t>
            </a:r>
          </a:p>
        </p:txBody>
      </p:sp>
      <p:pic>
        <p:nvPicPr>
          <p:cNvPr id="7" name="Image 6">
            <a:extLst>
              <a:ext uri="{FF2B5EF4-FFF2-40B4-BE49-F238E27FC236}">
                <a16:creationId xmlns:a16="http://schemas.microsoft.com/office/drawing/2014/main" id="{2240BD32-6242-284F-4C2D-0BC374FF82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5326" y="5746814"/>
            <a:ext cx="2966114" cy="1036700"/>
          </a:xfrm>
          <a:prstGeom prst="rect">
            <a:avLst/>
          </a:prstGeom>
        </p:spPr>
      </p:pic>
      <p:pic>
        <p:nvPicPr>
          <p:cNvPr id="10" name="Image 9">
            <a:extLst>
              <a:ext uri="{FF2B5EF4-FFF2-40B4-BE49-F238E27FC236}">
                <a16:creationId xmlns:a16="http://schemas.microsoft.com/office/drawing/2014/main" id="{0CC3F028-AFD9-FC78-F9B7-C1FBBCABF1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9020" y="5303844"/>
            <a:ext cx="2690193" cy="1479669"/>
          </a:xfrm>
          <a:prstGeom prst="rect">
            <a:avLst/>
          </a:prstGeom>
        </p:spPr>
      </p:pic>
      <p:sp>
        <p:nvSpPr>
          <p:cNvPr id="11" name="ZoneTexte 10">
            <a:extLst>
              <a:ext uri="{FF2B5EF4-FFF2-40B4-BE49-F238E27FC236}">
                <a16:creationId xmlns:a16="http://schemas.microsoft.com/office/drawing/2014/main" id="{4ED985EB-99DE-4C8F-7CCD-B73B056BD8DD}"/>
              </a:ext>
            </a:extLst>
          </p:cNvPr>
          <p:cNvSpPr txBox="1"/>
          <p:nvPr/>
        </p:nvSpPr>
        <p:spPr>
          <a:xfrm>
            <a:off x="1533780" y="4922691"/>
            <a:ext cx="2705433" cy="369332"/>
          </a:xfrm>
          <a:prstGeom prst="rect">
            <a:avLst/>
          </a:prstGeom>
          <a:noFill/>
          <a:ln w="28575">
            <a:solidFill>
              <a:srgbClr val="002060"/>
            </a:solidFill>
          </a:ln>
        </p:spPr>
        <p:txBody>
          <a:bodyPr wrap="square" rtlCol="0">
            <a:spAutoFit/>
          </a:bodyPr>
          <a:lstStyle/>
          <a:p>
            <a:r>
              <a:rPr lang="fr-FR" dirty="0" err="1"/>
              <a:t>Theremino</a:t>
            </a:r>
            <a:r>
              <a:rPr lang="fr-FR" dirty="0"/>
              <a:t> software (v 3.1)</a:t>
            </a:r>
          </a:p>
        </p:txBody>
      </p:sp>
      <p:sp>
        <p:nvSpPr>
          <p:cNvPr id="12" name="Flèche : droite 11">
            <a:extLst>
              <a:ext uri="{FF2B5EF4-FFF2-40B4-BE49-F238E27FC236}">
                <a16:creationId xmlns:a16="http://schemas.microsoft.com/office/drawing/2014/main" id="{B45DA176-69C7-0239-EB67-7EEE1BAC66EA}"/>
              </a:ext>
            </a:extLst>
          </p:cNvPr>
          <p:cNvSpPr/>
          <p:nvPr/>
        </p:nvSpPr>
        <p:spPr>
          <a:xfrm>
            <a:off x="4428699" y="6052782"/>
            <a:ext cx="2900149" cy="24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3">
            <a:extLst>
              <a:ext uri="{FF2B5EF4-FFF2-40B4-BE49-F238E27FC236}">
                <a16:creationId xmlns:a16="http://schemas.microsoft.com/office/drawing/2014/main" id="{B57D4356-74AA-600B-434E-A7B507C156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1240" y="2238567"/>
            <a:ext cx="1202816" cy="162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a:extLst>
              <a:ext uri="{FF2B5EF4-FFF2-40B4-BE49-F238E27FC236}">
                <a16:creationId xmlns:a16="http://schemas.microsoft.com/office/drawing/2014/main" id="{43CD03D9-A8D5-D3F7-3E54-9B5D6F73578B}"/>
              </a:ext>
            </a:extLst>
          </p:cNvPr>
          <p:cNvSpPr txBox="1"/>
          <p:nvPr/>
        </p:nvSpPr>
        <p:spPr>
          <a:xfrm>
            <a:off x="241160" y="5215095"/>
            <a:ext cx="1118374" cy="1477328"/>
          </a:xfrm>
          <a:prstGeom prst="rect">
            <a:avLst/>
          </a:prstGeom>
          <a:noFill/>
        </p:spPr>
        <p:txBody>
          <a:bodyPr wrap="square" rtlCol="0">
            <a:spAutoFit/>
          </a:bodyPr>
          <a:lstStyle/>
          <a:p>
            <a:r>
              <a:rPr lang="fr-FR" dirty="0">
                <a:solidFill>
                  <a:srgbClr val="002060"/>
                </a:solidFill>
              </a:rPr>
              <a:t>Free software </a:t>
            </a:r>
            <a:r>
              <a:rPr lang="fr-FR" dirty="0" err="1">
                <a:solidFill>
                  <a:srgbClr val="002060"/>
                </a:solidFill>
              </a:rPr>
              <a:t>from</a:t>
            </a:r>
            <a:r>
              <a:rPr lang="fr-FR" dirty="0">
                <a:solidFill>
                  <a:srgbClr val="002060"/>
                </a:solidFill>
              </a:rPr>
              <a:t> Trento </a:t>
            </a:r>
            <a:r>
              <a:rPr lang="fr-FR" dirty="0" err="1">
                <a:solidFill>
                  <a:srgbClr val="002060"/>
                </a:solidFill>
              </a:rPr>
              <a:t>University</a:t>
            </a:r>
            <a:endParaRPr lang="fr-FR" dirty="0">
              <a:solidFill>
                <a:srgbClr val="002060"/>
              </a:solidFill>
            </a:endParaRPr>
          </a:p>
        </p:txBody>
      </p:sp>
    </p:spTree>
    <p:extLst>
      <p:ext uri="{BB962C8B-B14F-4D97-AF65-F5344CB8AC3E}">
        <p14:creationId xmlns:p14="http://schemas.microsoft.com/office/powerpoint/2010/main" val="216560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B765A-712D-9A93-A287-660B264BC01C}"/>
              </a:ext>
            </a:extLst>
          </p:cNvPr>
          <p:cNvSpPr>
            <a:spLocks noGrp="1"/>
          </p:cNvSpPr>
          <p:nvPr>
            <p:ph type="ctrTitle"/>
          </p:nvPr>
        </p:nvSpPr>
        <p:spPr>
          <a:xfrm>
            <a:off x="1885666" y="1276067"/>
            <a:ext cx="9144000" cy="1289712"/>
          </a:xfrm>
        </p:spPr>
        <p:txBody>
          <a:bodyPr>
            <a:normAutofit fontScale="90000"/>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L’instrumentation scientifique en tant que </a:t>
            </a:r>
            <a:r>
              <a:rPr lang="fr-F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bien commun </a:t>
            </a: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b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Scientific instrumentation as a common good</a:t>
            </a: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b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Est-ce une </a:t>
            </a:r>
            <a:r>
              <a:rPr lang="fr-F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utopie</a:t>
            </a: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à développer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Conception, fabrication, formation</a:t>
            </a:r>
            <a:b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Permet de </a:t>
            </a:r>
            <a:r>
              <a:rPr lang="fr-F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partager</a:t>
            </a:r>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les technologies nécessaires.</a:t>
            </a:r>
            <a:b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p>
        </p:txBody>
      </p:sp>
      <p:sp>
        <p:nvSpPr>
          <p:cNvPr id="3" name="Sous-titre 2">
            <a:extLst>
              <a:ext uri="{FF2B5EF4-FFF2-40B4-BE49-F238E27FC236}">
                <a16:creationId xmlns:a16="http://schemas.microsoft.com/office/drawing/2014/main" id="{3C038EDF-5920-1AD9-5D6F-A4D43897FD52}"/>
              </a:ext>
            </a:extLst>
          </p:cNvPr>
          <p:cNvSpPr>
            <a:spLocks noGrp="1"/>
          </p:cNvSpPr>
          <p:nvPr>
            <p:ph type="subTitle" idx="1"/>
          </p:nvPr>
        </p:nvSpPr>
        <p:spPr/>
        <p:txBody>
          <a:bodyPr>
            <a:normAutofit/>
          </a:bodyPr>
          <a:lstStyle/>
          <a:p>
            <a:r>
              <a:rPr lang="fr-FR" sz="2000" dirty="0">
                <a:solidFill>
                  <a:srgbClr val="002060"/>
                </a:solidFill>
              </a:rPr>
              <a:t>Francois Piuzzi</a:t>
            </a:r>
          </a:p>
          <a:p>
            <a:r>
              <a:rPr lang="fr-FR" sz="2000" dirty="0">
                <a:solidFill>
                  <a:srgbClr val="002060"/>
                </a:solidFill>
              </a:rPr>
              <a:t>Congrès général SFP 150 ans (4 juillet)</a:t>
            </a:r>
          </a:p>
          <a:p>
            <a:r>
              <a:rPr lang="fr-FR" sz="2000" dirty="0">
                <a:solidFill>
                  <a:srgbClr val="002060"/>
                </a:solidFill>
              </a:rPr>
              <a:t>Président commission « Physique / Optique sans Frontières »</a:t>
            </a:r>
          </a:p>
          <a:p>
            <a:r>
              <a:rPr lang="fr-FR" sz="2000" dirty="0">
                <a:solidFill>
                  <a:srgbClr val="002060"/>
                </a:solidFill>
              </a:rPr>
              <a:t>SFP -- SFO</a:t>
            </a:r>
          </a:p>
        </p:txBody>
      </p:sp>
    </p:spTree>
    <p:extLst>
      <p:ext uri="{BB962C8B-B14F-4D97-AF65-F5344CB8AC3E}">
        <p14:creationId xmlns:p14="http://schemas.microsoft.com/office/powerpoint/2010/main" val="100253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B765A-712D-9A93-A287-660B264BC01C}"/>
              </a:ext>
            </a:extLst>
          </p:cNvPr>
          <p:cNvSpPr>
            <a:spLocks noGrp="1"/>
          </p:cNvSpPr>
          <p:nvPr>
            <p:ph type="ctrTitle"/>
          </p:nvPr>
        </p:nvSpPr>
        <p:spPr>
          <a:xfrm>
            <a:off x="1605887" y="709685"/>
            <a:ext cx="9144000" cy="1289712"/>
          </a:xfrm>
        </p:spPr>
        <p:txBody>
          <a:bodyPr>
            <a:norm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p>
        </p:txBody>
      </p:sp>
      <p:sp>
        <p:nvSpPr>
          <p:cNvPr id="3" name="Sous-titre 2">
            <a:extLst>
              <a:ext uri="{FF2B5EF4-FFF2-40B4-BE49-F238E27FC236}">
                <a16:creationId xmlns:a16="http://schemas.microsoft.com/office/drawing/2014/main" id="{3C038EDF-5920-1AD9-5D6F-A4D43897FD52}"/>
              </a:ext>
            </a:extLst>
          </p:cNvPr>
          <p:cNvSpPr>
            <a:spLocks noGrp="1"/>
          </p:cNvSpPr>
          <p:nvPr>
            <p:ph type="subTitle" idx="1"/>
          </p:nvPr>
        </p:nvSpPr>
        <p:spPr>
          <a:xfrm>
            <a:off x="1524000" y="443551"/>
            <a:ext cx="9144000" cy="6093727"/>
          </a:xfrm>
        </p:spPr>
        <p:txBody>
          <a:bodyPr>
            <a:normAutofit fontScale="32500" lnSpcReduction="20000"/>
          </a:bodyPr>
          <a:lstStyle/>
          <a:p>
            <a:r>
              <a:rPr lang="fr-FR" sz="4200" dirty="0">
                <a:solidFill>
                  <a:srgbClr val="002060"/>
                </a:solidFill>
              </a:rPr>
              <a:t>La  commission « Physique / Optique sans Frontières » est déjà une utopie. Est –il nécessaire d’en introduire une autre et y aura-t-il des résultats probants?</a:t>
            </a:r>
          </a:p>
          <a:p>
            <a:r>
              <a:rPr lang="fr-FR" sz="4200" b="1" dirty="0">
                <a:solidFill>
                  <a:srgbClr val="002060"/>
                </a:solidFill>
              </a:rPr>
              <a:t>Pourquoi?</a:t>
            </a:r>
          </a:p>
          <a:p>
            <a:r>
              <a:rPr lang="fr-FR" sz="4200" dirty="0">
                <a:solidFill>
                  <a:srgbClr val="002060"/>
                </a:solidFill>
              </a:rPr>
              <a:t>Donner les moyens de développement pour les sciences expérimentales pour les pays à faibles ressources sachant que les prix des instruments sont très élevés, sans compter les problèmes de consommables, de pièces détachées et de maintenance. </a:t>
            </a:r>
          </a:p>
          <a:p>
            <a:r>
              <a:rPr lang="fr-FR" sz="4200" b="1" dirty="0">
                <a:solidFill>
                  <a:srgbClr val="002060"/>
                </a:solidFill>
              </a:rPr>
              <a:t>Cette utopie a déjà commencé avec l’émergence de l’Open Source Hardware</a:t>
            </a:r>
            <a:r>
              <a:rPr lang="fr-FR" sz="4200" dirty="0">
                <a:solidFill>
                  <a:srgbClr val="002060"/>
                </a:solidFill>
              </a:rPr>
              <a:t>. On peut ainsi reproduire des dispositifs et les améliorer en les modifiant (faire du sur mesure). Cela ne concerne pas tous les domaines de la science.</a:t>
            </a:r>
          </a:p>
          <a:p>
            <a:endParaRPr lang="fr-FR" sz="4200" b="1" dirty="0">
              <a:solidFill>
                <a:srgbClr val="002060"/>
              </a:solidFill>
            </a:endParaRPr>
          </a:p>
          <a:p>
            <a:r>
              <a:rPr lang="fr-FR" sz="4200" b="1" dirty="0">
                <a:solidFill>
                  <a:srgbClr val="002060"/>
                </a:solidFill>
              </a:rPr>
              <a:t>Enseignement </a:t>
            </a:r>
          </a:p>
          <a:p>
            <a:r>
              <a:rPr lang="fr-FR" sz="4200" b="1" dirty="0">
                <a:solidFill>
                  <a:srgbClr val="002060"/>
                </a:solidFill>
              </a:rPr>
              <a:t>Recherche</a:t>
            </a:r>
          </a:p>
          <a:p>
            <a:r>
              <a:rPr lang="fr-FR" sz="4200" b="1" dirty="0">
                <a:solidFill>
                  <a:srgbClr val="002060"/>
                </a:solidFill>
              </a:rPr>
              <a:t>Vulgarisation </a:t>
            </a:r>
          </a:p>
          <a:p>
            <a:pPr algn="l"/>
            <a:endParaRPr lang="fr-FR" sz="4200" b="1" dirty="0">
              <a:solidFill>
                <a:srgbClr val="002060"/>
              </a:solidFill>
            </a:endParaRPr>
          </a:p>
          <a:p>
            <a:pPr algn="l"/>
            <a:r>
              <a:rPr lang="fr-FR" sz="4200" b="1" dirty="0">
                <a:solidFill>
                  <a:srgbClr val="002060"/>
                </a:solidFill>
              </a:rPr>
              <a:t>Etats des lieux: quelques acteurs et publications importants.es</a:t>
            </a:r>
          </a:p>
          <a:p>
            <a:pPr algn="l"/>
            <a:r>
              <a:rPr lang="fr-FR" sz="4200" b="1" dirty="0">
                <a:solidFill>
                  <a:srgbClr val="002060"/>
                </a:solidFill>
              </a:rPr>
              <a:t>GOSH</a:t>
            </a:r>
            <a:r>
              <a:rPr lang="fr-FR" sz="4200" dirty="0">
                <a:solidFill>
                  <a:srgbClr val="002060"/>
                </a:solidFill>
              </a:rPr>
              <a:t> Global Open Source Hardware </a:t>
            </a:r>
          </a:p>
          <a:p>
            <a:pPr algn="l"/>
            <a:r>
              <a:rPr lang="fr-FR" sz="4200" b="1" dirty="0" err="1">
                <a:solidFill>
                  <a:srgbClr val="002060"/>
                </a:solidFill>
              </a:rPr>
              <a:t>Josuah</a:t>
            </a:r>
            <a:r>
              <a:rPr lang="fr-FR" sz="4200" b="1" dirty="0">
                <a:solidFill>
                  <a:srgbClr val="002060"/>
                </a:solidFill>
              </a:rPr>
              <a:t> Pearce  </a:t>
            </a:r>
            <a:r>
              <a:rPr lang="fr-FR" sz="4200" dirty="0">
                <a:solidFill>
                  <a:srgbClr val="002060"/>
                </a:solidFill>
              </a:rPr>
              <a:t>éditeur de Hardware X (Elsevier), </a:t>
            </a:r>
            <a:r>
              <a:rPr lang="fr-FR" sz="4200" dirty="0" err="1">
                <a:solidFill>
                  <a:srgbClr val="002060"/>
                </a:solidFill>
              </a:rPr>
              <a:t>Plos</a:t>
            </a:r>
            <a:r>
              <a:rPr lang="fr-FR" sz="4200" dirty="0">
                <a:solidFill>
                  <a:srgbClr val="002060"/>
                </a:solidFill>
              </a:rPr>
              <a:t> one </a:t>
            </a:r>
          </a:p>
          <a:p>
            <a:pPr algn="l"/>
            <a:r>
              <a:rPr lang="fr-FR" sz="4200" b="1" dirty="0">
                <a:solidFill>
                  <a:srgbClr val="002060"/>
                </a:solidFill>
              </a:rPr>
              <a:t>Georges </a:t>
            </a:r>
            <a:r>
              <a:rPr lang="fr-FR" sz="4200" b="1" dirty="0" err="1">
                <a:solidFill>
                  <a:srgbClr val="002060"/>
                </a:solidFill>
              </a:rPr>
              <a:t>Whitesides</a:t>
            </a:r>
            <a:r>
              <a:rPr lang="fr-FR" sz="4200" b="1" dirty="0">
                <a:solidFill>
                  <a:srgbClr val="002060"/>
                </a:solidFill>
              </a:rPr>
              <a:t> (</a:t>
            </a:r>
            <a:r>
              <a:rPr lang="fr-FR" sz="4200" dirty="0">
                <a:solidFill>
                  <a:srgbClr val="002060"/>
                </a:solidFill>
              </a:rPr>
              <a:t>Harvard) : Capteurs sur papier basés sur les nanosciences (</a:t>
            </a:r>
            <a:r>
              <a:rPr lang="es-ES" sz="4200" dirty="0" err="1">
                <a:solidFill>
                  <a:srgbClr val="FF0000"/>
                </a:solidFill>
              </a:rPr>
              <a:t>Sensors</a:t>
            </a:r>
            <a:r>
              <a:rPr lang="es-ES" sz="4200" dirty="0">
                <a:solidFill>
                  <a:srgbClr val="FF0000"/>
                </a:solidFill>
              </a:rPr>
              <a:t> </a:t>
            </a:r>
            <a:r>
              <a:rPr lang="es-ES" sz="4200" dirty="0" err="1">
                <a:solidFill>
                  <a:srgbClr val="FF0000"/>
                </a:solidFill>
              </a:rPr>
              <a:t>on</a:t>
            </a:r>
            <a:r>
              <a:rPr lang="es-ES" sz="4200" dirty="0">
                <a:solidFill>
                  <a:srgbClr val="FF0000"/>
                </a:solidFill>
              </a:rPr>
              <a:t> </a:t>
            </a:r>
            <a:r>
              <a:rPr lang="es-ES" sz="4200" dirty="0" err="1">
                <a:solidFill>
                  <a:srgbClr val="FF0000"/>
                </a:solidFill>
              </a:rPr>
              <a:t>paper</a:t>
            </a:r>
            <a:r>
              <a:rPr lang="es-ES" sz="4200" dirty="0">
                <a:solidFill>
                  <a:srgbClr val="FF0000"/>
                </a:solidFill>
              </a:rPr>
              <a:t>)</a:t>
            </a:r>
          </a:p>
          <a:p>
            <a:pPr algn="l"/>
            <a:r>
              <a:rPr lang="fr-FR" sz="4200" dirty="0">
                <a:solidFill>
                  <a:srgbClr val="002060"/>
                </a:solidFill>
              </a:rPr>
              <a:t>Fondation </a:t>
            </a:r>
            <a:r>
              <a:rPr lang="fr-FR" sz="4200" b="1" dirty="0">
                <a:solidFill>
                  <a:srgbClr val="002060"/>
                </a:solidFill>
              </a:rPr>
              <a:t>OPTICA</a:t>
            </a:r>
            <a:r>
              <a:rPr lang="fr-FR" sz="4200" dirty="0">
                <a:solidFill>
                  <a:srgbClr val="002060"/>
                </a:solidFill>
              </a:rPr>
              <a:t> pour les applications de la lumière (très active durant le COVID cabinet de décontamination de masques pour la réutilisation) </a:t>
            </a:r>
          </a:p>
          <a:p>
            <a:pPr algn="l"/>
            <a:r>
              <a:rPr lang="fr-FR" sz="4200" b="1" dirty="0">
                <a:solidFill>
                  <a:srgbClr val="002060"/>
                </a:solidFill>
              </a:rPr>
              <a:t>Electrochimie Frugale projet ELABORE</a:t>
            </a:r>
            <a:r>
              <a:rPr lang="fr-FR" sz="4200" dirty="0">
                <a:solidFill>
                  <a:srgbClr val="002060"/>
                </a:solidFill>
              </a:rPr>
              <a:t>(Emmanuel </a:t>
            </a:r>
            <a:r>
              <a:rPr lang="fr-FR" sz="4200" dirty="0" err="1">
                <a:solidFill>
                  <a:srgbClr val="002060"/>
                </a:solidFill>
              </a:rPr>
              <a:t>Maisonhaute</a:t>
            </a:r>
            <a:r>
              <a:rPr lang="fr-FR" sz="4200" dirty="0">
                <a:solidFill>
                  <a:srgbClr val="002060"/>
                </a:solidFill>
              </a:rPr>
              <a:t> et Raymond </a:t>
            </a:r>
            <a:r>
              <a:rPr lang="fr-FR" sz="4200" dirty="0" err="1">
                <a:solidFill>
                  <a:srgbClr val="002060"/>
                </a:solidFill>
              </a:rPr>
              <a:t>Campagnolo</a:t>
            </a:r>
            <a:r>
              <a:rPr lang="fr-FR" sz="4200" dirty="0">
                <a:solidFill>
                  <a:srgbClr val="002060"/>
                </a:solidFill>
              </a:rPr>
              <a:t> , applications détection de faux médicaments, de métaux lourds dans l’eau et de principes actifs de plantes médicinales.</a:t>
            </a:r>
          </a:p>
          <a:p>
            <a:pPr algn="l"/>
            <a:r>
              <a:rPr lang="fr-FR" sz="4200" b="1" dirty="0">
                <a:solidFill>
                  <a:srgbClr val="002060"/>
                </a:solidFill>
              </a:rPr>
              <a:t>Gaudi </a:t>
            </a:r>
            <a:r>
              <a:rPr lang="fr-FR" sz="4200" b="1" dirty="0" err="1">
                <a:solidFill>
                  <a:srgbClr val="002060"/>
                </a:solidFill>
              </a:rPr>
              <a:t>Labs</a:t>
            </a:r>
            <a:r>
              <a:rPr lang="fr-FR" sz="4200" b="1" dirty="0">
                <a:solidFill>
                  <a:srgbClr val="002060"/>
                </a:solidFill>
              </a:rPr>
              <a:t> : </a:t>
            </a:r>
            <a:r>
              <a:rPr lang="fr-FR" sz="4200" dirty="0">
                <a:solidFill>
                  <a:srgbClr val="002060"/>
                </a:solidFill>
              </a:rPr>
              <a:t>recyclage de vieux disques durs en centrifugeuse ou de lecteurs de DVD (</a:t>
            </a:r>
            <a:r>
              <a:rPr lang="fr-FR" sz="4200" dirty="0" err="1">
                <a:solidFill>
                  <a:srgbClr val="002060"/>
                </a:solidFill>
              </a:rPr>
              <a:t>recycling</a:t>
            </a:r>
            <a:r>
              <a:rPr lang="fr-FR" sz="4200" dirty="0">
                <a:solidFill>
                  <a:srgbClr val="002060"/>
                </a:solidFill>
              </a:rPr>
              <a:t> </a:t>
            </a:r>
            <a:r>
              <a:rPr lang="fr-FR" sz="4200" dirty="0" err="1">
                <a:solidFill>
                  <a:srgbClr val="002060"/>
                </a:solidFill>
              </a:rPr>
              <a:t>old</a:t>
            </a:r>
            <a:r>
              <a:rPr lang="fr-FR" sz="4200" dirty="0">
                <a:solidFill>
                  <a:srgbClr val="002060"/>
                </a:solidFill>
              </a:rPr>
              <a:t> hard discs as centrifuge or DVD drive as laser squeezers or laser scanning microscope) </a:t>
            </a:r>
            <a:r>
              <a:rPr lang="fr-FR" sz="4200" dirty="0" err="1">
                <a:solidFill>
                  <a:srgbClr val="002060"/>
                </a:solidFill>
              </a:rPr>
              <a:t>developpement</a:t>
            </a:r>
            <a:r>
              <a:rPr lang="fr-FR" sz="4200" dirty="0">
                <a:solidFill>
                  <a:srgbClr val="002060"/>
                </a:solidFill>
              </a:rPr>
              <a:t> d’instruments à coût soutenable (</a:t>
            </a:r>
            <a:r>
              <a:rPr lang="fr-FR" sz="4200" dirty="0" err="1">
                <a:solidFill>
                  <a:srgbClr val="002060"/>
                </a:solidFill>
              </a:rPr>
              <a:t>development</a:t>
            </a:r>
            <a:r>
              <a:rPr lang="fr-FR" sz="4200" dirty="0">
                <a:solidFill>
                  <a:srgbClr val="002060"/>
                </a:solidFill>
              </a:rPr>
              <a:t> of </a:t>
            </a:r>
            <a:r>
              <a:rPr lang="fr-FR" sz="4200" dirty="0" err="1">
                <a:solidFill>
                  <a:srgbClr val="002060"/>
                </a:solidFill>
              </a:rPr>
              <a:t>sustainable</a:t>
            </a:r>
            <a:r>
              <a:rPr lang="fr-FR" sz="4200" dirty="0">
                <a:solidFill>
                  <a:srgbClr val="002060"/>
                </a:solidFill>
              </a:rPr>
              <a:t> </a:t>
            </a:r>
            <a:r>
              <a:rPr lang="fr-FR" sz="4200" dirty="0" err="1">
                <a:solidFill>
                  <a:srgbClr val="002060"/>
                </a:solidFill>
              </a:rPr>
              <a:t>cost</a:t>
            </a:r>
            <a:r>
              <a:rPr lang="fr-FR" sz="4200" dirty="0">
                <a:solidFill>
                  <a:srgbClr val="002060"/>
                </a:solidFill>
              </a:rPr>
              <a:t> instruments </a:t>
            </a:r>
            <a:r>
              <a:rPr lang="fr-FR" sz="4200" dirty="0" err="1">
                <a:solidFill>
                  <a:srgbClr val="002060"/>
                </a:solidFill>
              </a:rPr>
              <a:t>with</a:t>
            </a:r>
            <a:r>
              <a:rPr lang="fr-FR" sz="4200" dirty="0">
                <a:solidFill>
                  <a:srgbClr val="002060"/>
                </a:solidFill>
              </a:rPr>
              <a:t> </a:t>
            </a:r>
            <a:r>
              <a:rPr lang="fr-FR" sz="4200" dirty="0" err="1">
                <a:solidFill>
                  <a:srgbClr val="002060"/>
                </a:solidFill>
              </a:rPr>
              <a:t>strong</a:t>
            </a:r>
            <a:r>
              <a:rPr lang="fr-FR" sz="4200" dirty="0">
                <a:solidFill>
                  <a:srgbClr val="002060"/>
                </a:solidFill>
              </a:rPr>
              <a:t> </a:t>
            </a:r>
            <a:r>
              <a:rPr lang="fr-FR" sz="4200" dirty="0" err="1">
                <a:solidFill>
                  <a:srgbClr val="002060"/>
                </a:solidFill>
              </a:rPr>
              <a:t>creativity</a:t>
            </a:r>
            <a:r>
              <a:rPr lang="fr-FR" sz="4200" dirty="0">
                <a:solidFill>
                  <a:srgbClr val="002060"/>
                </a:solidFill>
              </a:rPr>
              <a:t>).</a:t>
            </a:r>
            <a:r>
              <a:rPr lang="fr-FR" sz="3600" dirty="0">
                <a:solidFill>
                  <a:srgbClr val="002060"/>
                </a:solidFill>
              </a:rPr>
              <a:t>	</a:t>
            </a:r>
          </a:p>
          <a:p>
            <a:endParaRPr lang="fr-FR" sz="36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a:p>
            <a:endParaRPr lang="fr-FR" sz="2000" dirty="0">
              <a:solidFill>
                <a:srgbClr val="002060"/>
              </a:solidFill>
            </a:endParaRPr>
          </a:p>
        </p:txBody>
      </p:sp>
      <p:sp>
        <p:nvSpPr>
          <p:cNvPr id="4" name="Rectangle 3">
            <a:extLst>
              <a:ext uri="{FF2B5EF4-FFF2-40B4-BE49-F238E27FC236}">
                <a16:creationId xmlns:a16="http://schemas.microsoft.com/office/drawing/2014/main" id="{50BAAEDD-6188-716D-2E0A-65FF66D88A5C}"/>
              </a:ext>
            </a:extLst>
          </p:cNvPr>
          <p:cNvSpPr/>
          <p:nvPr/>
        </p:nvSpPr>
        <p:spPr>
          <a:xfrm>
            <a:off x="5135033" y="2327067"/>
            <a:ext cx="1921934" cy="9821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3AC8CB1-4403-66F9-D086-B10223554752}"/>
              </a:ext>
            </a:extLst>
          </p:cNvPr>
          <p:cNvSpPr/>
          <p:nvPr/>
        </p:nvSpPr>
        <p:spPr>
          <a:xfrm>
            <a:off x="1442113" y="3427231"/>
            <a:ext cx="9307774" cy="29073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800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C038EDF-5920-1AD9-5D6F-A4D43897FD52}"/>
              </a:ext>
            </a:extLst>
          </p:cNvPr>
          <p:cNvSpPr>
            <a:spLocks noGrp="1"/>
          </p:cNvSpPr>
          <p:nvPr>
            <p:ph type="subTitle" idx="1"/>
          </p:nvPr>
        </p:nvSpPr>
        <p:spPr>
          <a:xfrm>
            <a:off x="1524000" y="956733"/>
            <a:ext cx="9144000" cy="4301067"/>
          </a:xfrm>
        </p:spPr>
        <p:txBody>
          <a:bodyPr>
            <a:normAutofit/>
          </a:bodyPr>
          <a:lstStyle/>
          <a:p>
            <a:pPr algn="l">
              <a:buFont typeface="Wingdings" panose="05000000000000000000" pitchFamily="2" charset="2"/>
              <a:buChar char="Ø"/>
            </a:pPr>
            <a:r>
              <a:rPr lang="en-US" sz="2000" dirty="0">
                <a:solidFill>
                  <a:srgbClr val="002060"/>
                </a:solidFill>
              </a:rPr>
              <a:t>We have now new ways and methods to design and manufacture instruments,3D printing and  technological shortcuts or technology diversion.</a:t>
            </a:r>
          </a:p>
          <a:p>
            <a:pPr algn="l">
              <a:buFont typeface="Wingdings" panose="05000000000000000000" pitchFamily="2" charset="2"/>
              <a:buChar char="Ø"/>
            </a:pPr>
            <a:r>
              <a:rPr lang="en-US" sz="2000" dirty="0">
                <a:solidFill>
                  <a:srgbClr val="002060"/>
                </a:solidFill>
              </a:rPr>
              <a:t>Some old devices  may  lead to new developments like the DVD drive which is now also used to detect COVID antibodies.</a:t>
            </a:r>
          </a:p>
          <a:p>
            <a:pPr algn="l">
              <a:buFont typeface="Wingdings" panose="05000000000000000000" pitchFamily="2" charset="2"/>
              <a:buChar char="Ø"/>
            </a:pPr>
            <a:r>
              <a:rPr lang="en-US" sz="2000" dirty="0">
                <a:solidFill>
                  <a:srgbClr val="002060"/>
                </a:solidFill>
              </a:rPr>
              <a:t>Smartphone in also now used as a tool for experimental sciences due to all its embedded sensors.</a:t>
            </a:r>
          </a:p>
          <a:p>
            <a:endParaRPr lang="fr-FR" sz="2000" dirty="0">
              <a:solidFill>
                <a:srgbClr val="002060"/>
              </a:solidFill>
            </a:endParaRPr>
          </a:p>
        </p:txBody>
      </p:sp>
      <p:pic>
        <p:nvPicPr>
          <p:cNvPr id="7" name="Image 6">
            <a:extLst>
              <a:ext uri="{FF2B5EF4-FFF2-40B4-BE49-F238E27FC236}">
                <a16:creationId xmlns:a16="http://schemas.microsoft.com/office/drawing/2014/main" id="{B76B2E3F-D54B-4EDD-3C80-3C833C780CA5}"/>
              </a:ext>
            </a:extLst>
          </p:cNvPr>
          <p:cNvPicPr>
            <a:picLocks noChangeAspect="1"/>
          </p:cNvPicPr>
          <p:nvPr/>
        </p:nvPicPr>
        <p:blipFill>
          <a:blip r:embed="rId2"/>
          <a:stretch>
            <a:fillRect/>
          </a:stretch>
        </p:blipFill>
        <p:spPr>
          <a:xfrm>
            <a:off x="1718733" y="3182648"/>
            <a:ext cx="9287933" cy="3675352"/>
          </a:xfrm>
          <a:prstGeom prst="rect">
            <a:avLst/>
          </a:prstGeom>
        </p:spPr>
      </p:pic>
    </p:spTree>
    <p:extLst>
      <p:ext uri="{BB962C8B-B14F-4D97-AF65-F5344CB8AC3E}">
        <p14:creationId xmlns:p14="http://schemas.microsoft.com/office/powerpoint/2010/main" val="353899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B765A-712D-9A93-A287-660B264BC01C}"/>
              </a:ext>
            </a:extLst>
          </p:cNvPr>
          <p:cNvSpPr>
            <a:spLocks noGrp="1"/>
          </p:cNvSpPr>
          <p:nvPr>
            <p:ph type="ctrTitle"/>
          </p:nvPr>
        </p:nvSpPr>
        <p:spPr>
          <a:xfrm>
            <a:off x="443552" y="477482"/>
            <a:ext cx="11409529" cy="5903035"/>
          </a:xfrm>
        </p:spPr>
        <p:txBody>
          <a:bodyPr>
            <a:normAutofit fontScale="90000"/>
          </a:bodyPr>
          <a:lstStyle/>
          <a:p>
            <a:pPr algn="l"/>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Il y a des domaines pour lesquels l’instrumentation a une importance cruciale :</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mesure des pollutions: liquides, gaz, solides, microplastiques, etc..</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avec ou sans cartographie  (mesures ponctuelles ou par drones), effets du réchauffement climatique, surveillance des cultures agricoles, etc…</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médecine : détection de maladies et imagerie (</a:t>
            </a:r>
            <a:r>
              <a:rPr lang="fr-FR"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Echopen</a:t>
            </a: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Débuter par des instruments à coût soutenable (et aussi en open source)</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permet une initiation à la mesure et d’acquérir une expérience pour ensuite passer à une instrumentation plus sophistiquée.</a:t>
            </a: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fr-F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2200" b="1" dirty="0">
                <a:solidFill>
                  <a:srgbClr val="002060"/>
                </a:solidFill>
              </a:rPr>
              <a:t>Les limitations:</a:t>
            </a:r>
            <a:br>
              <a:rPr lang="fr-FR" sz="2200" b="1" dirty="0">
                <a:solidFill>
                  <a:srgbClr val="002060"/>
                </a:solidFill>
              </a:rPr>
            </a:br>
            <a:r>
              <a:rPr lang="fr-FR" sz="2200" dirty="0">
                <a:solidFill>
                  <a:srgbClr val="002060"/>
                </a:solidFill>
              </a:rPr>
              <a:t>Le coût des instruments développés en open source est relativement bas mais pour cela il faut y mettre du sien, c’est-à-dire y investir du temps. Or dans beaucoup d’universités africaines les jeunes enseignants sont surchargés et peuvent difficilement dégager du temps. Il faut donc une prise de conscience sur ce problème.</a:t>
            </a:r>
            <a:br>
              <a:rPr lang="fr-FR" sz="2200" dirty="0">
                <a:solidFill>
                  <a:srgbClr val="002060"/>
                </a:solidFill>
              </a:rPr>
            </a:br>
            <a:r>
              <a:rPr lang="fr-FR" sz="2200" dirty="0">
                <a:solidFill>
                  <a:srgbClr val="002060"/>
                </a:solidFill>
              </a:rPr>
              <a:t>Un des avantages de fabriquer des instruments en impression 3D c’est d’obtenir un coût bas et de pouvoir les utiliser dans des situations où ils se dégradent rapidement.</a:t>
            </a:r>
            <a:br>
              <a:rPr lang="fr-FR" sz="2200" dirty="0">
                <a:solidFill>
                  <a:srgbClr val="002060"/>
                </a:solidFill>
              </a:rPr>
            </a:br>
            <a:br>
              <a:rPr lang="fr-FR" sz="2200" dirty="0">
                <a:solidFill>
                  <a:srgbClr val="002060"/>
                </a:solidFill>
              </a:rPr>
            </a:br>
            <a:r>
              <a:rPr lang="fr-FR" sz="2200" dirty="0">
                <a:solidFill>
                  <a:srgbClr val="002060"/>
                </a:solidFill>
              </a:rPr>
              <a:t> </a:t>
            </a:r>
            <a:r>
              <a:rPr lang="fr-FR" sz="2200" b="1" dirty="0">
                <a:solidFill>
                  <a:srgbClr val="002060"/>
                </a:solidFill>
              </a:rPr>
              <a:t>Qu’est ce qui manque ?</a:t>
            </a:r>
            <a:br>
              <a:rPr lang="fr-FR" sz="2200" b="1" dirty="0">
                <a:solidFill>
                  <a:srgbClr val="002060"/>
                </a:solidFill>
              </a:rPr>
            </a:br>
            <a:r>
              <a:rPr lang="fr-FR" sz="2200" dirty="0">
                <a:solidFill>
                  <a:srgbClr val="002060"/>
                </a:solidFill>
              </a:rPr>
              <a:t>Un répertoire – catalogue des instruments scientifiques développés en open source </a:t>
            </a:r>
            <a:br>
              <a:rPr lang="fr-FR" sz="2200" dirty="0">
                <a:solidFill>
                  <a:srgbClr val="002060"/>
                </a:solidFill>
              </a:rPr>
            </a:b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endParaRPr lang="fr-FR" sz="2800" dirty="0">
              <a:solidFill>
                <a:srgbClr val="002060"/>
              </a:solidFill>
            </a:endParaRPr>
          </a:p>
        </p:txBody>
      </p:sp>
    </p:spTree>
    <p:extLst>
      <p:ext uri="{BB962C8B-B14F-4D97-AF65-F5344CB8AC3E}">
        <p14:creationId xmlns:p14="http://schemas.microsoft.com/office/powerpoint/2010/main" val="97322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B765A-712D-9A93-A287-660B264BC01C}"/>
              </a:ext>
            </a:extLst>
          </p:cNvPr>
          <p:cNvSpPr>
            <a:spLocks noGrp="1"/>
          </p:cNvSpPr>
          <p:nvPr>
            <p:ph type="ctrTitle"/>
          </p:nvPr>
        </p:nvSpPr>
        <p:spPr>
          <a:xfrm>
            <a:off x="1469409" y="-25825"/>
            <a:ext cx="9144000" cy="1951630"/>
          </a:xfrm>
        </p:spPr>
        <p:txBody>
          <a:bodyPr>
            <a:normAutofit fontScale="90000"/>
          </a:bodyPr>
          <a:lstStyle/>
          <a:p>
            <a:r>
              <a:rPr lang="fr-FR"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exemple provenant du sud : détection de la tuberculose</a:t>
            </a: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Omar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Ormachea</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Alex Villazón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Universidad</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Privada</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Boliviana</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Mirko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Zimic</a:t>
            </a: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Universidad</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Peruana</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Cayetano</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Heredia)</a:t>
            </a: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800" b="0" i="0" u="none" strike="noStrike" cap="none" normalizeH="0" baseline="0" dirty="0">
                <a:ln>
                  <a:noFill/>
                </a:ln>
                <a:solidFill>
                  <a:schemeClr val="tx1"/>
                </a:solidFill>
                <a:effectLst/>
                <a:latin typeface="Arial" panose="020B0604020202020204" pitchFamily="34" charset="0"/>
                <a:hlinkClick r:id="rId2"/>
              </a:rPr>
              <a:t>https://www.e-ico.org/blog/wp-content/uploads/2023/04/ICO_news_apr_23.pdf</a:t>
            </a:r>
            <a:r>
              <a:rPr kumimoji="0" lang="fr-FR" altLang="fr-FR" sz="1800" b="0" i="0" u="none" strike="noStrike" cap="none" normalizeH="0" baseline="0" dirty="0">
                <a:ln>
                  <a:noFill/>
                </a:ln>
                <a:solidFill>
                  <a:schemeClr val="tx1"/>
                </a:solidFill>
                <a:effectLst/>
                <a:latin typeface="Arial" panose="020B0604020202020204" pitchFamily="34" charset="0"/>
              </a:rPr>
              <a:t> </a:t>
            </a:r>
            <a:br>
              <a:rPr kumimoji="0" lang="fr-FR" altLang="fr-FR" sz="1800" b="0" i="0" u="none" strike="noStrike" cap="none" normalizeH="0" baseline="0" dirty="0">
                <a:ln>
                  <a:noFill/>
                </a:ln>
                <a:solidFill>
                  <a:schemeClr val="tx1"/>
                </a:solidFill>
                <a:effectLst/>
                <a:latin typeface="Arial" panose="020B0604020202020204" pitchFamily="34" charset="0"/>
              </a:rPr>
            </a:b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solidFill>
                <a:srgbClr val="002060"/>
              </a:solidFill>
            </a:endParaRPr>
          </a:p>
        </p:txBody>
      </p:sp>
      <p:pic>
        <p:nvPicPr>
          <p:cNvPr id="9" name="Image 8">
            <a:extLst>
              <a:ext uri="{FF2B5EF4-FFF2-40B4-BE49-F238E27FC236}">
                <a16:creationId xmlns:a16="http://schemas.microsoft.com/office/drawing/2014/main" id="{A03FCEE3-3C19-6409-7B5B-62D6ADB1C7BB}"/>
              </a:ext>
            </a:extLst>
          </p:cNvPr>
          <p:cNvPicPr>
            <a:picLocks noChangeAspect="1"/>
          </p:cNvPicPr>
          <p:nvPr/>
        </p:nvPicPr>
        <p:blipFill>
          <a:blip r:embed="rId3"/>
          <a:stretch>
            <a:fillRect/>
          </a:stretch>
        </p:blipFill>
        <p:spPr>
          <a:xfrm>
            <a:off x="465091" y="1427910"/>
            <a:ext cx="3853216" cy="2001090"/>
          </a:xfrm>
          <a:prstGeom prst="rect">
            <a:avLst/>
          </a:prstGeom>
        </p:spPr>
      </p:pic>
      <p:pic>
        <p:nvPicPr>
          <p:cNvPr id="11" name="Image 10">
            <a:extLst>
              <a:ext uri="{FF2B5EF4-FFF2-40B4-BE49-F238E27FC236}">
                <a16:creationId xmlns:a16="http://schemas.microsoft.com/office/drawing/2014/main" id="{B81C4830-D390-A6A4-BEEB-0442EF9109B9}"/>
              </a:ext>
            </a:extLst>
          </p:cNvPr>
          <p:cNvPicPr>
            <a:picLocks noChangeAspect="1"/>
          </p:cNvPicPr>
          <p:nvPr/>
        </p:nvPicPr>
        <p:blipFill>
          <a:blip r:embed="rId4"/>
          <a:stretch>
            <a:fillRect/>
          </a:stretch>
        </p:blipFill>
        <p:spPr>
          <a:xfrm>
            <a:off x="8798257" y="1380347"/>
            <a:ext cx="2728754" cy="2594112"/>
          </a:xfrm>
          <a:prstGeom prst="rect">
            <a:avLst/>
          </a:prstGeom>
        </p:spPr>
      </p:pic>
      <p:pic>
        <p:nvPicPr>
          <p:cNvPr id="15" name="Image 14">
            <a:extLst>
              <a:ext uri="{FF2B5EF4-FFF2-40B4-BE49-F238E27FC236}">
                <a16:creationId xmlns:a16="http://schemas.microsoft.com/office/drawing/2014/main" id="{81659C25-5087-4188-70D0-790152C76082}"/>
              </a:ext>
            </a:extLst>
          </p:cNvPr>
          <p:cNvPicPr>
            <a:picLocks noChangeAspect="1"/>
          </p:cNvPicPr>
          <p:nvPr/>
        </p:nvPicPr>
        <p:blipFill>
          <a:blip r:embed="rId5"/>
          <a:stretch>
            <a:fillRect/>
          </a:stretch>
        </p:blipFill>
        <p:spPr>
          <a:xfrm>
            <a:off x="4565177" y="1354638"/>
            <a:ext cx="3621206" cy="3385930"/>
          </a:xfrm>
          <a:prstGeom prst="rect">
            <a:avLst/>
          </a:prstGeom>
        </p:spPr>
      </p:pic>
      <p:sp>
        <p:nvSpPr>
          <p:cNvPr id="16" name="ZoneTexte 15">
            <a:extLst>
              <a:ext uri="{FF2B5EF4-FFF2-40B4-BE49-F238E27FC236}">
                <a16:creationId xmlns:a16="http://schemas.microsoft.com/office/drawing/2014/main" id="{51FC0D4B-33F7-30FD-B692-E0EE228CDD34}"/>
              </a:ext>
            </a:extLst>
          </p:cNvPr>
          <p:cNvSpPr txBox="1"/>
          <p:nvPr/>
        </p:nvSpPr>
        <p:spPr>
          <a:xfrm>
            <a:off x="8798257" y="4272677"/>
            <a:ext cx="3630305" cy="2585323"/>
          </a:xfrm>
          <a:prstGeom prst="rect">
            <a:avLst/>
          </a:prstGeom>
          <a:noFill/>
        </p:spPr>
        <p:txBody>
          <a:bodyPr wrap="square" rtlCol="0">
            <a:spAutoFit/>
          </a:bodyPr>
          <a:lstStyle/>
          <a:p>
            <a:pPr algn="l"/>
            <a:r>
              <a:rPr lang="en-US" sz="1800" b="0" i="0" u="none" strike="noStrike" baseline="0" dirty="0">
                <a:latin typeface="ArialNarrow"/>
              </a:rPr>
              <a:t>Fluorescence images of Tuberculosis bacilli using the auramine stain technique obtained with the inverted laser fluorescence</a:t>
            </a:r>
          </a:p>
          <a:p>
            <a:pPr algn="l"/>
            <a:r>
              <a:rPr lang="en-US" sz="1800" b="0" i="0" u="none" strike="noStrike" baseline="0" dirty="0">
                <a:latin typeface="ArialNarrow"/>
              </a:rPr>
              <a:t>microscope (400x magnification).</a:t>
            </a:r>
          </a:p>
          <a:p>
            <a:pPr algn="l"/>
            <a:r>
              <a:rPr lang="en-US" sz="1800" b="0" i="0" u="none" strike="noStrike" baseline="0" dirty="0">
                <a:latin typeface="ArialNarrow"/>
              </a:rPr>
              <a:t>Block diagram of the 3D-printed laser fluorescence inverted microscope.</a:t>
            </a:r>
            <a:endParaRPr lang="fr-FR" dirty="0"/>
          </a:p>
        </p:txBody>
      </p:sp>
      <p:sp>
        <p:nvSpPr>
          <p:cNvPr id="18" name="ZoneTexte 17">
            <a:extLst>
              <a:ext uri="{FF2B5EF4-FFF2-40B4-BE49-F238E27FC236}">
                <a16:creationId xmlns:a16="http://schemas.microsoft.com/office/drawing/2014/main" id="{06D062D7-F455-0C53-2BC6-C7280116CF8A}"/>
              </a:ext>
            </a:extLst>
          </p:cNvPr>
          <p:cNvSpPr txBox="1"/>
          <p:nvPr/>
        </p:nvSpPr>
        <p:spPr>
          <a:xfrm>
            <a:off x="4412778" y="4857031"/>
            <a:ext cx="4121622" cy="646331"/>
          </a:xfrm>
          <a:prstGeom prst="rect">
            <a:avLst/>
          </a:prstGeom>
          <a:noFill/>
        </p:spPr>
        <p:txBody>
          <a:bodyPr wrap="square" rtlCol="0">
            <a:spAutoFit/>
          </a:bodyPr>
          <a:lstStyle/>
          <a:p>
            <a:r>
              <a:rPr lang="en-US" sz="1800" b="0" i="0" u="none" strike="noStrike" baseline="0" dirty="0">
                <a:latin typeface="ArialNarrow"/>
              </a:rPr>
              <a:t>Block diagram of the 3D-printed laser fluorescence inverted microscope</a:t>
            </a:r>
            <a:endParaRPr lang="fr-FR" dirty="0"/>
          </a:p>
        </p:txBody>
      </p:sp>
      <p:sp>
        <p:nvSpPr>
          <p:cNvPr id="19" name="ZoneTexte 18">
            <a:extLst>
              <a:ext uri="{FF2B5EF4-FFF2-40B4-BE49-F238E27FC236}">
                <a16:creationId xmlns:a16="http://schemas.microsoft.com/office/drawing/2014/main" id="{134755AD-7200-D033-7150-F82CD735431F}"/>
              </a:ext>
            </a:extLst>
          </p:cNvPr>
          <p:cNvSpPr txBox="1"/>
          <p:nvPr/>
        </p:nvSpPr>
        <p:spPr>
          <a:xfrm>
            <a:off x="460543" y="5459311"/>
            <a:ext cx="7904469" cy="1323439"/>
          </a:xfrm>
          <a:prstGeom prst="rect">
            <a:avLst/>
          </a:prstGeom>
          <a:noFill/>
        </p:spPr>
        <p:txBody>
          <a:bodyPr wrap="square" rtlCol="0">
            <a:spAutoFit/>
          </a:bodyPr>
          <a:lstStyle/>
          <a:p>
            <a:r>
              <a:rPr lang="fr-FR" sz="2000" dirty="0"/>
              <a:t>Cela pourrait être reproductible dans beaucoup de pays et ainsi contribuer à une coopération sud – sud.  </a:t>
            </a:r>
          </a:p>
          <a:p>
            <a:r>
              <a:rPr lang="fr-FR" sz="2000" dirty="0"/>
              <a:t>This </a:t>
            </a:r>
            <a:r>
              <a:rPr lang="fr-FR" sz="2000" dirty="0" err="1"/>
              <a:t>could</a:t>
            </a:r>
            <a:r>
              <a:rPr lang="fr-FR" sz="2000" dirty="0"/>
              <a:t> </a:t>
            </a:r>
            <a:r>
              <a:rPr lang="fr-FR" sz="2000" dirty="0" err="1"/>
              <a:t>be</a:t>
            </a:r>
            <a:r>
              <a:rPr lang="fr-FR" sz="2000" dirty="0"/>
              <a:t> </a:t>
            </a:r>
            <a:r>
              <a:rPr lang="fr-FR" sz="2000" dirty="0" err="1"/>
              <a:t>reproducible</a:t>
            </a:r>
            <a:r>
              <a:rPr lang="fr-FR" sz="2000" dirty="0"/>
              <a:t> in </a:t>
            </a:r>
            <a:r>
              <a:rPr lang="fr-FR" sz="2000" dirty="0" err="1"/>
              <a:t>many</a:t>
            </a:r>
            <a:r>
              <a:rPr lang="fr-FR" sz="2000" dirty="0"/>
              <a:t> countries and </a:t>
            </a:r>
            <a:r>
              <a:rPr lang="fr-FR" sz="2000" dirty="0" err="1"/>
              <a:t>so</a:t>
            </a:r>
            <a:r>
              <a:rPr lang="fr-FR" sz="2000" dirty="0"/>
              <a:t> </a:t>
            </a:r>
            <a:r>
              <a:rPr lang="fr-FR" sz="2000" dirty="0" err="1"/>
              <a:t>contribute</a:t>
            </a:r>
            <a:r>
              <a:rPr lang="fr-FR" sz="2000" dirty="0"/>
              <a:t> to a </a:t>
            </a:r>
            <a:r>
              <a:rPr lang="fr-FR" sz="2000" dirty="0" err="1"/>
              <a:t>south</a:t>
            </a:r>
            <a:r>
              <a:rPr lang="fr-FR" sz="2000" dirty="0"/>
              <a:t> </a:t>
            </a:r>
            <a:r>
              <a:rPr lang="fr-FR" sz="2000" dirty="0" err="1"/>
              <a:t>south</a:t>
            </a:r>
            <a:r>
              <a:rPr lang="fr-FR" sz="2000" dirty="0"/>
              <a:t> </a:t>
            </a:r>
            <a:r>
              <a:rPr lang="fr-FR" sz="2000" dirty="0" err="1"/>
              <a:t>cooperation</a:t>
            </a:r>
            <a:endParaRPr lang="fr-FR" sz="2000" dirty="0"/>
          </a:p>
        </p:txBody>
      </p:sp>
    </p:spTree>
    <p:extLst>
      <p:ext uri="{BB962C8B-B14F-4D97-AF65-F5344CB8AC3E}">
        <p14:creationId xmlns:p14="http://schemas.microsoft.com/office/powerpoint/2010/main" val="396722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 15">
            <a:extLst>
              <a:ext uri="{FF2B5EF4-FFF2-40B4-BE49-F238E27FC236}">
                <a16:creationId xmlns:a16="http://schemas.microsoft.com/office/drawing/2014/main" id="{4F6DE819-000E-4B2D-9FCB-D7E1FD30BC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6111" y="1333965"/>
            <a:ext cx="4728137" cy="2191454"/>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16">
            <a:extLst>
              <a:ext uri="{FF2B5EF4-FFF2-40B4-BE49-F238E27FC236}">
                <a16:creationId xmlns:a16="http://schemas.microsoft.com/office/drawing/2014/main" id="{1A9BDDE9-ADDF-42CA-868C-4D6F01CF4F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6094" y="1030565"/>
            <a:ext cx="5762625" cy="53578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2">
            <a:extLst>
              <a:ext uri="{FF2B5EF4-FFF2-40B4-BE49-F238E27FC236}">
                <a16:creationId xmlns:a16="http://schemas.microsoft.com/office/drawing/2014/main" id="{0D12CFBC-58C9-4CCC-BC10-99FF33C5B54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110" y="3634910"/>
            <a:ext cx="3598217" cy="21527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40D6AFC4-7001-4546-8ECD-72D1C5C7F29B}"/>
              </a:ext>
            </a:extLst>
          </p:cNvPr>
          <p:cNvSpPr>
            <a:spLocks noChangeArrowheads="1"/>
          </p:cNvSpPr>
          <p:nvPr/>
        </p:nvSpPr>
        <p:spPr bwMode="auto">
          <a:xfrm>
            <a:off x="4428309" y="10580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6">
            <a:extLst>
              <a:ext uri="{FF2B5EF4-FFF2-40B4-BE49-F238E27FC236}">
                <a16:creationId xmlns:a16="http://schemas.microsoft.com/office/drawing/2014/main" id="{7DD9363D-FC36-42C9-A727-9E7D9A966C95}"/>
              </a:ext>
            </a:extLst>
          </p:cNvPr>
          <p:cNvSpPr>
            <a:spLocks noChangeArrowheads="1"/>
          </p:cNvSpPr>
          <p:nvPr/>
        </p:nvSpPr>
        <p:spPr bwMode="auto">
          <a:xfrm>
            <a:off x="4428309" y="73303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01E00291-39F4-4D3F-AF5C-409C026CBB06}"/>
              </a:ext>
            </a:extLst>
          </p:cNvPr>
          <p:cNvSpPr txBox="1"/>
          <p:nvPr/>
        </p:nvSpPr>
        <p:spPr>
          <a:xfrm>
            <a:off x="222069" y="209006"/>
            <a:ext cx="11854542" cy="954107"/>
          </a:xfrm>
          <a:prstGeom prst="rect">
            <a:avLst/>
          </a:prstGeom>
          <a:noFill/>
        </p:spPr>
        <p:txBody>
          <a:bodyPr wrap="square" rtlCol="0">
            <a:spAutoFit/>
          </a:bodyPr>
          <a:lstStyle/>
          <a:p>
            <a:r>
              <a:rPr lang="fr-FR" sz="2800" dirty="0">
                <a:solidFill>
                  <a:srgbClr val="002060"/>
                </a:solidFill>
              </a:rPr>
              <a:t>ELECTROPORATION BY USING AN ALTERNATIVE LOW COST WAY TO PRODUCE HV IMPULSIONS. </a:t>
            </a:r>
          </a:p>
        </p:txBody>
      </p:sp>
      <p:sp>
        <p:nvSpPr>
          <p:cNvPr id="6" name="ZoneTexte 5">
            <a:extLst>
              <a:ext uri="{FF2B5EF4-FFF2-40B4-BE49-F238E27FC236}">
                <a16:creationId xmlns:a16="http://schemas.microsoft.com/office/drawing/2014/main" id="{9C601181-C0AE-4B6D-8256-6DFD3FE50C05}"/>
              </a:ext>
            </a:extLst>
          </p:cNvPr>
          <p:cNvSpPr txBox="1"/>
          <p:nvPr/>
        </p:nvSpPr>
        <p:spPr>
          <a:xfrm>
            <a:off x="222069" y="5769719"/>
            <a:ext cx="5548924" cy="369332"/>
          </a:xfrm>
          <a:prstGeom prst="rect">
            <a:avLst/>
          </a:prstGeom>
          <a:noFill/>
        </p:spPr>
        <p:txBody>
          <a:bodyPr wrap="square" rtlCol="0">
            <a:spAutoFit/>
          </a:bodyPr>
          <a:lstStyle/>
          <a:p>
            <a:r>
              <a:rPr lang="en-US" u="sng" dirty="0">
                <a:hlinkClick r:id="rId7"/>
              </a:rPr>
              <a:t>https://www.bhamla.gatech.edu/electropen</a:t>
            </a:r>
            <a:endParaRPr lang="fr-FR" dirty="0"/>
          </a:p>
        </p:txBody>
      </p:sp>
      <p:sp>
        <p:nvSpPr>
          <p:cNvPr id="3" name="Espace réservé du numéro de diapositive 2">
            <a:extLst>
              <a:ext uri="{FF2B5EF4-FFF2-40B4-BE49-F238E27FC236}">
                <a16:creationId xmlns:a16="http://schemas.microsoft.com/office/drawing/2014/main" id="{97A4BE3C-0BAD-452C-03DC-11BC9027796F}"/>
              </a:ext>
            </a:extLst>
          </p:cNvPr>
          <p:cNvSpPr>
            <a:spLocks noGrp="1"/>
          </p:cNvSpPr>
          <p:nvPr>
            <p:ph type="sldNum" sz="quarter" idx="12"/>
          </p:nvPr>
        </p:nvSpPr>
        <p:spPr/>
        <p:txBody>
          <a:bodyPr/>
          <a:lstStyle/>
          <a:p>
            <a:fld id="{70A99212-CF0A-4C76-A69D-3A3939360310}" type="slidenum">
              <a:rPr lang="fr-FR" smtClean="0"/>
              <a:t>7</a:t>
            </a:fld>
            <a:endParaRPr lang="fr-FR"/>
          </a:p>
        </p:txBody>
      </p:sp>
      <p:sp>
        <p:nvSpPr>
          <p:cNvPr id="7" name="ZoneTexte 6">
            <a:extLst>
              <a:ext uri="{FF2B5EF4-FFF2-40B4-BE49-F238E27FC236}">
                <a16:creationId xmlns:a16="http://schemas.microsoft.com/office/drawing/2014/main" id="{89DBF898-986E-6EC5-911F-B52557A5EC82}"/>
              </a:ext>
            </a:extLst>
          </p:cNvPr>
          <p:cNvSpPr txBox="1"/>
          <p:nvPr/>
        </p:nvSpPr>
        <p:spPr>
          <a:xfrm>
            <a:off x="223988" y="6043082"/>
            <a:ext cx="4261221" cy="646331"/>
          </a:xfrm>
          <a:prstGeom prst="rect">
            <a:avLst/>
          </a:prstGeom>
          <a:noFill/>
        </p:spPr>
        <p:txBody>
          <a:bodyPr wrap="square" rtlCol="0">
            <a:spAutoFit/>
          </a:bodyPr>
          <a:lstStyle/>
          <a:p>
            <a:r>
              <a:rPr lang="fr-FR" dirty="0">
                <a:solidFill>
                  <a:srgbClr val="FF0000"/>
                </a:solidFill>
              </a:rPr>
              <a:t>By </a:t>
            </a:r>
            <a:r>
              <a:rPr lang="fr-FR" dirty="0" err="1">
                <a:solidFill>
                  <a:srgbClr val="FF0000"/>
                </a:solidFill>
              </a:rPr>
              <a:t>Bhamla</a:t>
            </a:r>
            <a:r>
              <a:rPr lang="fr-FR" dirty="0">
                <a:solidFill>
                  <a:srgbClr val="FF0000"/>
                </a:solidFill>
              </a:rPr>
              <a:t> et al</a:t>
            </a:r>
            <a:r>
              <a:rPr lang="fr-FR" dirty="0"/>
              <a:t>,   </a:t>
            </a:r>
            <a:r>
              <a:rPr lang="fr-FR" dirty="0" err="1"/>
              <a:t>Bhamla</a:t>
            </a:r>
            <a:r>
              <a:rPr lang="fr-FR" dirty="0"/>
              <a:t> </a:t>
            </a:r>
            <a:r>
              <a:rPr lang="fr-FR" dirty="0" err="1"/>
              <a:t>was</a:t>
            </a:r>
            <a:r>
              <a:rPr lang="fr-FR" dirty="0"/>
              <a:t> a PhD </a:t>
            </a:r>
            <a:r>
              <a:rPr lang="fr-FR" dirty="0" err="1"/>
              <a:t>student</a:t>
            </a:r>
            <a:r>
              <a:rPr lang="fr-FR" dirty="0"/>
              <a:t> of Manu </a:t>
            </a:r>
            <a:r>
              <a:rPr lang="fr-FR" dirty="0" err="1"/>
              <a:t>Prackash</a:t>
            </a:r>
            <a:r>
              <a:rPr lang="fr-FR" dirty="0"/>
              <a:t>.</a:t>
            </a:r>
          </a:p>
        </p:txBody>
      </p:sp>
    </p:spTree>
    <p:extLst>
      <p:ext uri="{BB962C8B-B14F-4D97-AF65-F5344CB8AC3E}">
        <p14:creationId xmlns:p14="http://schemas.microsoft.com/office/powerpoint/2010/main" val="216062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778098"/>
          </a:xfrm>
        </p:spPr>
        <p:txBody>
          <a:bodyPr>
            <a:normAutofit/>
          </a:bodyPr>
          <a:lstStyle/>
          <a:p>
            <a:r>
              <a:rPr lang="fr-FR" sz="2800" b="1" dirty="0">
                <a:solidFill>
                  <a:srgbClr val="002060"/>
                </a:solidFill>
              </a:rPr>
              <a:t>ECHOPEN : OPEN SOURCE ECHOSCOPE</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9496" y="3105476"/>
            <a:ext cx="4667250" cy="3495675"/>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704" y="973315"/>
            <a:ext cx="4896544" cy="2211582"/>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844" y="3645024"/>
            <a:ext cx="3986808" cy="2132942"/>
          </a:xfrm>
          <a:prstGeom prst="rect">
            <a:avLst/>
          </a:prstGeom>
        </p:spPr>
      </p:pic>
      <p:sp>
        <p:nvSpPr>
          <p:cNvPr id="7" name="ZoneTexte 6"/>
          <p:cNvSpPr txBox="1"/>
          <p:nvPr/>
        </p:nvSpPr>
        <p:spPr>
          <a:xfrm>
            <a:off x="7993807" y="2158527"/>
            <a:ext cx="2448272" cy="923330"/>
          </a:xfrm>
          <a:prstGeom prst="rect">
            <a:avLst/>
          </a:prstGeom>
          <a:noFill/>
        </p:spPr>
        <p:txBody>
          <a:bodyPr wrap="square" rtlCol="0">
            <a:spAutoFit/>
          </a:bodyPr>
          <a:lstStyle/>
          <a:p>
            <a:r>
              <a:rPr lang="en-GB" b="1" dirty="0">
                <a:solidFill>
                  <a:srgbClr val="002060"/>
                </a:solidFill>
              </a:rPr>
              <a:t>Developed by ECHOPEN</a:t>
            </a:r>
          </a:p>
          <a:p>
            <a:r>
              <a:rPr lang="en-GB" b="1" dirty="0">
                <a:solidFill>
                  <a:srgbClr val="002060"/>
                </a:solidFill>
              </a:rPr>
              <a:t>Associative Fab Lab </a:t>
            </a:r>
          </a:p>
          <a:p>
            <a:r>
              <a:rPr lang="en-GB" b="1" dirty="0" err="1">
                <a:solidFill>
                  <a:srgbClr val="002060"/>
                </a:solidFill>
              </a:rPr>
              <a:t>Hôtel</a:t>
            </a:r>
            <a:r>
              <a:rPr lang="en-GB" b="1" dirty="0">
                <a:solidFill>
                  <a:srgbClr val="002060"/>
                </a:solidFill>
              </a:rPr>
              <a:t> </a:t>
            </a:r>
            <a:r>
              <a:rPr lang="en-GB" b="1" dirty="0" err="1">
                <a:solidFill>
                  <a:srgbClr val="002060"/>
                </a:solidFill>
              </a:rPr>
              <a:t>Dieu</a:t>
            </a:r>
            <a:r>
              <a:rPr lang="en-GB" b="1" dirty="0">
                <a:solidFill>
                  <a:srgbClr val="002060"/>
                </a:solidFill>
              </a:rPr>
              <a:t> PARIS</a:t>
            </a:r>
          </a:p>
        </p:txBody>
      </p:sp>
      <p:sp>
        <p:nvSpPr>
          <p:cNvPr id="3" name="Espace réservé du numéro de diapositive 2">
            <a:extLst>
              <a:ext uri="{FF2B5EF4-FFF2-40B4-BE49-F238E27FC236}">
                <a16:creationId xmlns:a16="http://schemas.microsoft.com/office/drawing/2014/main" id="{02E1610A-08CB-A8D3-8F8F-13144C860077}"/>
              </a:ext>
            </a:extLst>
          </p:cNvPr>
          <p:cNvSpPr>
            <a:spLocks noGrp="1"/>
          </p:cNvSpPr>
          <p:nvPr>
            <p:ph type="sldNum" sz="quarter" idx="12"/>
          </p:nvPr>
        </p:nvSpPr>
        <p:spPr/>
        <p:txBody>
          <a:bodyPr/>
          <a:lstStyle/>
          <a:p>
            <a:fld id="{AC57BA63-CE79-4297-BE98-08DCCCA0BF55}" type="slidenum">
              <a:rPr lang="fr-FR" smtClean="0"/>
              <a:t>8</a:t>
            </a:fld>
            <a:endParaRPr lang="fr-FR"/>
          </a:p>
        </p:txBody>
      </p:sp>
      <p:sp>
        <p:nvSpPr>
          <p:cNvPr id="8" name="ZoneTexte 7">
            <a:extLst>
              <a:ext uri="{FF2B5EF4-FFF2-40B4-BE49-F238E27FC236}">
                <a16:creationId xmlns:a16="http://schemas.microsoft.com/office/drawing/2014/main" id="{38A247E8-3CDC-E923-30DA-B473B6CB4E49}"/>
              </a:ext>
            </a:extLst>
          </p:cNvPr>
          <p:cNvSpPr txBox="1"/>
          <p:nvPr/>
        </p:nvSpPr>
        <p:spPr>
          <a:xfrm>
            <a:off x="6175612" y="6100549"/>
            <a:ext cx="5036024" cy="369332"/>
          </a:xfrm>
          <a:prstGeom prst="rect">
            <a:avLst/>
          </a:prstGeom>
          <a:noFill/>
        </p:spPr>
        <p:txBody>
          <a:bodyPr wrap="square" rtlCol="0">
            <a:spAutoFit/>
          </a:bodyPr>
          <a:lstStyle/>
          <a:p>
            <a:r>
              <a:rPr lang="fr-FR" dirty="0">
                <a:solidFill>
                  <a:srgbClr val="002060"/>
                </a:solidFill>
              </a:rPr>
              <a:t>Will </a:t>
            </a:r>
            <a:r>
              <a:rPr lang="fr-FR" dirty="0" err="1">
                <a:solidFill>
                  <a:srgbClr val="002060"/>
                </a:solidFill>
              </a:rPr>
              <a:t>be</a:t>
            </a:r>
            <a:r>
              <a:rPr lang="fr-FR" dirty="0">
                <a:solidFill>
                  <a:srgbClr val="002060"/>
                </a:solidFill>
              </a:rPr>
              <a:t> </a:t>
            </a:r>
            <a:r>
              <a:rPr lang="fr-FR" dirty="0" err="1">
                <a:solidFill>
                  <a:srgbClr val="002060"/>
                </a:solidFill>
              </a:rPr>
              <a:t>introduced</a:t>
            </a:r>
            <a:r>
              <a:rPr lang="fr-FR" dirty="0">
                <a:solidFill>
                  <a:srgbClr val="002060"/>
                </a:solidFill>
              </a:rPr>
              <a:t> to Benin at the </a:t>
            </a:r>
            <a:r>
              <a:rPr lang="fr-FR" dirty="0" err="1">
                <a:solidFill>
                  <a:srgbClr val="002060"/>
                </a:solidFill>
              </a:rPr>
              <a:t>beginnig</a:t>
            </a:r>
            <a:r>
              <a:rPr lang="fr-FR" dirty="0">
                <a:solidFill>
                  <a:srgbClr val="002060"/>
                </a:solidFill>
              </a:rPr>
              <a:t> of 2023</a:t>
            </a:r>
          </a:p>
        </p:txBody>
      </p:sp>
      <p:sp>
        <p:nvSpPr>
          <p:cNvPr id="9" name="ZoneTexte 8">
            <a:extLst>
              <a:ext uri="{FF2B5EF4-FFF2-40B4-BE49-F238E27FC236}">
                <a16:creationId xmlns:a16="http://schemas.microsoft.com/office/drawing/2014/main" id="{45128F8F-9FD7-134D-017E-0A61F31995D8}"/>
              </a:ext>
            </a:extLst>
          </p:cNvPr>
          <p:cNvSpPr txBox="1"/>
          <p:nvPr/>
        </p:nvSpPr>
        <p:spPr>
          <a:xfrm>
            <a:off x="177552" y="1422400"/>
            <a:ext cx="3903381" cy="707886"/>
          </a:xfrm>
          <a:prstGeom prst="rect">
            <a:avLst/>
          </a:prstGeom>
          <a:noFill/>
        </p:spPr>
        <p:txBody>
          <a:bodyPr wrap="square" rtlCol="0">
            <a:spAutoFit/>
          </a:bodyPr>
          <a:lstStyle/>
          <a:p>
            <a:r>
              <a:rPr lang="fr-FR" sz="2000" dirty="0">
                <a:solidFill>
                  <a:srgbClr val="002060"/>
                </a:solidFill>
              </a:rPr>
              <a:t>Fondateurs: Mehdi </a:t>
            </a:r>
            <a:r>
              <a:rPr lang="fr-FR" sz="2000" dirty="0" err="1">
                <a:solidFill>
                  <a:srgbClr val="002060"/>
                </a:solidFill>
              </a:rPr>
              <a:t>Benchoufi</a:t>
            </a:r>
            <a:r>
              <a:rPr lang="fr-FR" sz="2000" dirty="0">
                <a:solidFill>
                  <a:srgbClr val="002060"/>
                </a:solidFill>
              </a:rPr>
              <a:t> et  Olivier de </a:t>
            </a:r>
            <a:r>
              <a:rPr lang="fr-FR" sz="2000" dirty="0" err="1">
                <a:solidFill>
                  <a:srgbClr val="002060"/>
                </a:solidFill>
              </a:rPr>
              <a:t>Fresnoye</a:t>
            </a:r>
            <a:endParaRPr lang="fr-FR" sz="2000" dirty="0">
              <a:solidFill>
                <a:srgbClr val="002060"/>
              </a:solidFill>
            </a:endParaRPr>
          </a:p>
        </p:txBody>
      </p:sp>
      <p:sp>
        <p:nvSpPr>
          <p:cNvPr id="10" name="Rectangle 9">
            <a:extLst>
              <a:ext uri="{FF2B5EF4-FFF2-40B4-BE49-F238E27FC236}">
                <a16:creationId xmlns:a16="http://schemas.microsoft.com/office/drawing/2014/main" id="{01741A51-5889-4AA6-B878-C5DC408166E9}"/>
              </a:ext>
            </a:extLst>
          </p:cNvPr>
          <p:cNvSpPr/>
          <p:nvPr/>
        </p:nvSpPr>
        <p:spPr>
          <a:xfrm>
            <a:off x="145408" y="1422400"/>
            <a:ext cx="3708401" cy="7361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598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9B54AE-FFDE-7545-B9C0-A89BC96A209E}"/>
              </a:ext>
            </a:extLst>
          </p:cNvPr>
          <p:cNvSpPr>
            <a:spLocks noGrp="1"/>
          </p:cNvSpPr>
          <p:nvPr>
            <p:ph type="title"/>
          </p:nvPr>
        </p:nvSpPr>
        <p:spPr>
          <a:xfrm>
            <a:off x="232611" y="146304"/>
            <a:ext cx="11959389" cy="717717"/>
          </a:xfrm>
        </p:spPr>
        <p:txBody>
          <a:bodyPr>
            <a:normAutofit/>
          </a:bodyPr>
          <a:lstStyle/>
          <a:p>
            <a:r>
              <a:rPr lang="fr-FR" sz="2800" b="1" dirty="0">
                <a:solidFill>
                  <a:srgbClr val="002060"/>
                </a:solidFill>
              </a:rPr>
              <a:t>Important </a:t>
            </a:r>
            <a:r>
              <a:rPr lang="fr-FR" sz="2800" b="1" dirty="0" err="1">
                <a:solidFill>
                  <a:srgbClr val="002060"/>
                </a:solidFill>
              </a:rPr>
              <a:t>scientists</a:t>
            </a:r>
            <a:r>
              <a:rPr lang="fr-FR" sz="2800" b="1" dirty="0">
                <a:solidFill>
                  <a:srgbClr val="002060"/>
                </a:solidFill>
              </a:rPr>
              <a:t> for instrumentation </a:t>
            </a:r>
            <a:r>
              <a:rPr lang="fr-FR" sz="2800" b="1" dirty="0" err="1">
                <a:solidFill>
                  <a:srgbClr val="002060"/>
                </a:solidFill>
              </a:rPr>
              <a:t>developments</a:t>
            </a:r>
            <a:r>
              <a:rPr lang="fr-FR" sz="2800" b="1" dirty="0">
                <a:solidFill>
                  <a:srgbClr val="002060"/>
                </a:solidFill>
              </a:rPr>
              <a:t>, </a:t>
            </a:r>
          </a:p>
        </p:txBody>
      </p:sp>
      <p:sp>
        <p:nvSpPr>
          <p:cNvPr id="5" name="Espace réservé du contenu 4">
            <a:extLst>
              <a:ext uri="{FF2B5EF4-FFF2-40B4-BE49-F238E27FC236}">
                <a16:creationId xmlns:a16="http://schemas.microsoft.com/office/drawing/2014/main" id="{027DC0EE-7C03-2C4B-E518-486888471524}"/>
              </a:ext>
            </a:extLst>
          </p:cNvPr>
          <p:cNvSpPr>
            <a:spLocks noGrp="1"/>
          </p:cNvSpPr>
          <p:nvPr>
            <p:ph idx="1"/>
          </p:nvPr>
        </p:nvSpPr>
        <p:spPr>
          <a:xfrm>
            <a:off x="116305" y="762683"/>
            <a:ext cx="11959389" cy="5525504"/>
          </a:xfrm>
        </p:spPr>
        <p:txBody>
          <a:bodyPr>
            <a:normAutofit fontScale="70000" lnSpcReduction="20000"/>
          </a:bodyPr>
          <a:lstStyle/>
          <a:p>
            <a:r>
              <a:rPr lang="fr-FR" sz="2600" b="1" dirty="0">
                <a:solidFill>
                  <a:srgbClr val="002060"/>
                </a:solidFill>
              </a:rPr>
              <a:t>Emmanuel </a:t>
            </a:r>
            <a:r>
              <a:rPr lang="fr-FR" sz="2600" b="1" dirty="0" err="1">
                <a:solidFill>
                  <a:srgbClr val="002060"/>
                </a:solidFill>
              </a:rPr>
              <a:t>Maisonhaute</a:t>
            </a:r>
            <a:r>
              <a:rPr lang="fr-FR" sz="2600" b="1" dirty="0">
                <a:solidFill>
                  <a:srgbClr val="002060"/>
                </a:solidFill>
              </a:rPr>
              <a:t> </a:t>
            </a:r>
            <a:r>
              <a:rPr lang="fr-FR" sz="2600" dirty="0">
                <a:solidFill>
                  <a:srgbClr val="002060"/>
                </a:solidFill>
              </a:rPr>
              <a:t>(</a:t>
            </a:r>
            <a:r>
              <a:rPr lang="fr-FR" sz="2600" i="1" dirty="0">
                <a:solidFill>
                  <a:srgbClr val="002060"/>
                </a:solidFill>
              </a:rPr>
              <a:t>Sorbonne Université</a:t>
            </a:r>
            <a:r>
              <a:rPr lang="fr-FR" sz="2600" dirty="0">
                <a:solidFill>
                  <a:srgbClr val="002060"/>
                </a:solidFill>
              </a:rPr>
              <a:t>) : </a:t>
            </a:r>
            <a:r>
              <a:rPr lang="en-US" sz="2600" dirty="0">
                <a:solidFill>
                  <a:srgbClr val="002060"/>
                </a:solidFill>
              </a:rPr>
              <a:t>Low cost electrochemistry for development (Benin). Detection of </a:t>
            </a:r>
            <a:r>
              <a:rPr lang="en-US" sz="2600" dirty="0">
                <a:solidFill>
                  <a:srgbClr val="FF0000"/>
                </a:solidFill>
              </a:rPr>
              <a:t>fake </a:t>
            </a:r>
            <a:r>
              <a:rPr lang="en-US" sz="2600" dirty="0" err="1">
                <a:solidFill>
                  <a:srgbClr val="FF0000"/>
                </a:solidFill>
              </a:rPr>
              <a:t>medecines</a:t>
            </a:r>
            <a:r>
              <a:rPr lang="en-US" sz="2600" dirty="0">
                <a:solidFill>
                  <a:srgbClr val="002060"/>
                </a:solidFill>
              </a:rPr>
              <a:t>, detection of </a:t>
            </a:r>
            <a:r>
              <a:rPr lang="en-US" sz="2600" dirty="0">
                <a:solidFill>
                  <a:srgbClr val="FF0000"/>
                </a:solidFill>
              </a:rPr>
              <a:t>heavy metals in water</a:t>
            </a:r>
            <a:r>
              <a:rPr lang="en-US" sz="2600" dirty="0">
                <a:solidFill>
                  <a:srgbClr val="002060"/>
                </a:solidFill>
              </a:rPr>
              <a:t>, etc..</a:t>
            </a:r>
          </a:p>
          <a:p>
            <a:r>
              <a:rPr lang="fr-FR" sz="2600" b="1" dirty="0" err="1">
                <a:solidFill>
                  <a:srgbClr val="002060"/>
                </a:solidFill>
              </a:rPr>
              <a:t>Mikkel</a:t>
            </a:r>
            <a:r>
              <a:rPr lang="fr-FR" sz="2600" b="1" dirty="0">
                <a:solidFill>
                  <a:srgbClr val="002060"/>
                </a:solidFill>
              </a:rPr>
              <a:t> </a:t>
            </a:r>
            <a:r>
              <a:rPr lang="fr-FR" sz="2600" b="1" dirty="0" err="1">
                <a:solidFill>
                  <a:srgbClr val="002060"/>
                </a:solidFill>
              </a:rPr>
              <a:t>Brydegaard</a:t>
            </a:r>
            <a:r>
              <a:rPr lang="fr-FR" sz="2600" b="1" dirty="0">
                <a:solidFill>
                  <a:srgbClr val="002060"/>
                </a:solidFill>
              </a:rPr>
              <a:t>  </a:t>
            </a:r>
            <a:r>
              <a:rPr lang="fr-FR" sz="2600" dirty="0">
                <a:solidFill>
                  <a:srgbClr val="002060"/>
                </a:solidFill>
              </a:rPr>
              <a:t>(</a:t>
            </a:r>
            <a:r>
              <a:rPr lang="fr-FR" sz="2600" i="1" dirty="0">
                <a:solidFill>
                  <a:srgbClr val="002060"/>
                </a:solidFill>
              </a:rPr>
              <a:t>Lund </a:t>
            </a:r>
            <a:r>
              <a:rPr lang="fr-FR" sz="2600" i="1" dirty="0" err="1">
                <a:solidFill>
                  <a:srgbClr val="002060"/>
                </a:solidFill>
              </a:rPr>
              <a:t>University</a:t>
            </a:r>
            <a:r>
              <a:rPr lang="fr-FR" sz="2600" dirty="0">
                <a:solidFill>
                  <a:srgbClr val="002060"/>
                </a:solidFill>
              </a:rPr>
              <a:t>) : </a:t>
            </a:r>
            <a:r>
              <a:rPr lang="en-US" sz="2600" dirty="0">
                <a:solidFill>
                  <a:srgbClr val="FF0000"/>
                </a:solidFill>
              </a:rPr>
              <a:t>Lidar detection of insects </a:t>
            </a:r>
            <a:r>
              <a:rPr lang="en-US" sz="2600" dirty="0">
                <a:solidFill>
                  <a:srgbClr val="002060"/>
                </a:solidFill>
              </a:rPr>
              <a:t>(Kenya, Togo, etc..), </a:t>
            </a:r>
            <a:r>
              <a:rPr lang="en-US" sz="2600" dirty="0">
                <a:solidFill>
                  <a:srgbClr val="FF0000"/>
                </a:solidFill>
              </a:rPr>
              <a:t>thesis director in Ivory Coast, instrument built with Lego bricks (Togo training).</a:t>
            </a:r>
          </a:p>
          <a:p>
            <a:r>
              <a:rPr lang="fr-FR" sz="2600" b="1" dirty="0">
                <a:solidFill>
                  <a:srgbClr val="002060"/>
                </a:solidFill>
              </a:rPr>
              <a:t>Richard  Bowman </a:t>
            </a:r>
            <a:r>
              <a:rPr lang="fr-FR" sz="2600" dirty="0">
                <a:solidFill>
                  <a:srgbClr val="002060"/>
                </a:solidFill>
              </a:rPr>
              <a:t>(ex </a:t>
            </a:r>
            <a:r>
              <a:rPr lang="fr-FR" sz="2600" i="1" dirty="0" err="1">
                <a:solidFill>
                  <a:srgbClr val="002060"/>
                </a:solidFill>
              </a:rPr>
              <a:t>Cambrige</a:t>
            </a:r>
            <a:r>
              <a:rPr lang="fr-FR" sz="2600" i="1" dirty="0">
                <a:solidFill>
                  <a:srgbClr val="002060"/>
                </a:solidFill>
              </a:rPr>
              <a:t> </a:t>
            </a:r>
            <a:r>
              <a:rPr lang="fr-FR" sz="2600" i="1" dirty="0" err="1">
                <a:solidFill>
                  <a:srgbClr val="002060"/>
                </a:solidFill>
              </a:rPr>
              <a:t>University</a:t>
            </a:r>
            <a:r>
              <a:rPr lang="fr-FR" sz="2600" dirty="0">
                <a:solidFill>
                  <a:srgbClr val="002060"/>
                </a:solidFill>
              </a:rPr>
              <a:t> </a:t>
            </a:r>
            <a:r>
              <a:rPr lang="fr-FR" sz="2600" dirty="0" err="1">
                <a:solidFill>
                  <a:srgbClr val="002060"/>
                </a:solidFill>
              </a:rPr>
              <a:t>now</a:t>
            </a:r>
            <a:r>
              <a:rPr lang="fr-FR" sz="2600" dirty="0">
                <a:solidFill>
                  <a:srgbClr val="002060"/>
                </a:solidFill>
              </a:rPr>
              <a:t> at </a:t>
            </a:r>
            <a:r>
              <a:rPr lang="fr-FR" sz="2600" i="1" dirty="0" err="1">
                <a:solidFill>
                  <a:srgbClr val="002060"/>
                </a:solidFill>
              </a:rPr>
              <a:t>Edimburgh</a:t>
            </a:r>
            <a:r>
              <a:rPr lang="fr-FR" sz="2600" i="1" dirty="0">
                <a:solidFill>
                  <a:srgbClr val="002060"/>
                </a:solidFill>
              </a:rPr>
              <a:t> </a:t>
            </a:r>
            <a:r>
              <a:rPr lang="fr-FR" sz="2600" i="1" dirty="0" err="1">
                <a:solidFill>
                  <a:srgbClr val="002060"/>
                </a:solidFill>
              </a:rPr>
              <a:t>University</a:t>
            </a:r>
            <a:r>
              <a:rPr lang="fr-FR" sz="2600" dirty="0">
                <a:solidFill>
                  <a:srgbClr val="002060"/>
                </a:solidFill>
              </a:rPr>
              <a:t>) : </a:t>
            </a:r>
            <a:r>
              <a:rPr lang="fr-FR" sz="2600" dirty="0">
                <a:solidFill>
                  <a:srgbClr val="FF0000"/>
                </a:solidFill>
              </a:rPr>
              <a:t>Open flexure microscope </a:t>
            </a:r>
            <a:r>
              <a:rPr lang="fr-FR" sz="2600" dirty="0">
                <a:solidFill>
                  <a:srgbClr val="002060"/>
                </a:solidFill>
              </a:rPr>
              <a:t>Low </a:t>
            </a:r>
            <a:r>
              <a:rPr lang="fr-FR" sz="2600" dirty="0" err="1">
                <a:solidFill>
                  <a:srgbClr val="002060"/>
                </a:solidFill>
              </a:rPr>
              <a:t>cost</a:t>
            </a:r>
            <a:r>
              <a:rPr lang="fr-FR" sz="2600" dirty="0">
                <a:solidFill>
                  <a:srgbClr val="002060"/>
                </a:solidFill>
              </a:rPr>
              <a:t> but efficient </a:t>
            </a:r>
            <a:r>
              <a:rPr lang="fr-FR" sz="2600" dirty="0" err="1">
                <a:solidFill>
                  <a:srgbClr val="002060"/>
                </a:solidFill>
              </a:rPr>
              <a:t>microscopy</a:t>
            </a:r>
            <a:r>
              <a:rPr lang="fr-FR" sz="2600" dirty="0">
                <a:solidFill>
                  <a:srgbClr val="002060"/>
                </a:solidFill>
              </a:rPr>
              <a:t>. </a:t>
            </a:r>
            <a:r>
              <a:rPr lang="fr-FR" sz="2600" dirty="0" err="1">
                <a:solidFill>
                  <a:srgbClr val="002060"/>
                </a:solidFill>
              </a:rPr>
              <a:t>Manufactured</a:t>
            </a:r>
            <a:r>
              <a:rPr lang="fr-FR" sz="2600" dirty="0">
                <a:solidFill>
                  <a:srgbClr val="002060"/>
                </a:solidFill>
              </a:rPr>
              <a:t> in </a:t>
            </a:r>
            <a:r>
              <a:rPr lang="fr-FR" sz="2600" dirty="0" err="1">
                <a:solidFill>
                  <a:srgbClr val="002060"/>
                </a:solidFill>
              </a:rPr>
              <a:t>Tanzania</a:t>
            </a:r>
            <a:r>
              <a:rPr lang="fr-FR" sz="2600" dirty="0">
                <a:solidFill>
                  <a:srgbClr val="002060"/>
                </a:solidFill>
              </a:rPr>
              <a:t> (by STICLAB)</a:t>
            </a:r>
          </a:p>
          <a:p>
            <a:r>
              <a:rPr lang="fr-FR" sz="2600" b="1" dirty="0">
                <a:solidFill>
                  <a:srgbClr val="002060"/>
                </a:solidFill>
              </a:rPr>
              <a:t>Christophe </a:t>
            </a:r>
            <a:r>
              <a:rPr lang="fr-FR" sz="2600" b="1" dirty="0" err="1">
                <a:solidFill>
                  <a:srgbClr val="002060"/>
                </a:solidFill>
              </a:rPr>
              <a:t>Daussy</a:t>
            </a:r>
            <a:r>
              <a:rPr lang="fr-FR" sz="2600" b="1" dirty="0">
                <a:solidFill>
                  <a:srgbClr val="002060"/>
                </a:solidFill>
              </a:rPr>
              <a:t> </a:t>
            </a:r>
            <a:r>
              <a:rPr lang="fr-FR" sz="2600" dirty="0">
                <a:solidFill>
                  <a:srgbClr val="002060"/>
                </a:solidFill>
              </a:rPr>
              <a:t>(</a:t>
            </a:r>
            <a:r>
              <a:rPr lang="fr-FR" sz="2600" i="1" dirty="0">
                <a:solidFill>
                  <a:srgbClr val="002060"/>
                </a:solidFill>
              </a:rPr>
              <a:t>Paris XIII </a:t>
            </a:r>
            <a:r>
              <a:rPr lang="fr-FR" sz="2600" i="1" dirty="0" err="1">
                <a:solidFill>
                  <a:srgbClr val="002060"/>
                </a:solidFill>
              </a:rPr>
              <a:t>University</a:t>
            </a:r>
            <a:r>
              <a:rPr lang="fr-FR" sz="2600" dirty="0">
                <a:solidFill>
                  <a:srgbClr val="002060"/>
                </a:solidFill>
              </a:rPr>
              <a:t>) : </a:t>
            </a:r>
            <a:r>
              <a:rPr lang="en-US" sz="2600" dirty="0">
                <a:solidFill>
                  <a:srgbClr val="002060"/>
                </a:solidFill>
              </a:rPr>
              <a:t>An experimental kit, the </a:t>
            </a:r>
            <a:r>
              <a:rPr lang="en-US" sz="2600" dirty="0">
                <a:solidFill>
                  <a:srgbClr val="FF0000"/>
                </a:solidFill>
              </a:rPr>
              <a:t>Light Box kit for popularizing</a:t>
            </a:r>
            <a:r>
              <a:rPr lang="en-US" sz="2600" dirty="0">
                <a:solidFill>
                  <a:srgbClr val="002060"/>
                </a:solidFill>
              </a:rPr>
              <a:t> experiences with light  (Senegal), we will add solar cells to the kit</a:t>
            </a:r>
            <a:r>
              <a:rPr lang="fr-FR" sz="2600" dirty="0">
                <a:solidFill>
                  <a:srgbClr val="002060"/>
                </a:solidFill>
              </a:rPr>
              <a:t>.</a:t>
            </a:r>
          </a:p>
          <a:p>
            <a:r>
              <a:rPr lang="fr-FR" sz="2600" b="1" dirty="0">
                <a:solidFill>
                  <a:srgbClr val="002060"/>
                </a:solidFill>
              </a:rPr>
              <a:t>Ulysse </a:t>
            </a:r>
            <a:r>
              <a:rPr lang="fr-FR" sz="2600" b="1" dirty="0" err="1">
                <a:solidFill>
                  <a:srgbClr val="002060"/>
                </a:solidFill>
              </a:rPr>
              <a:t>Delabre</a:t>
            </a:r>
            <a:r>
              <a:rPr lang="fr-FR" sz="2600" b="1" dirty="0">
                <a:solidFill>
                  <a:srgbClr val="002060"/>
                </a:solidFill>
              </a:rPr>
              <a:t> </a:t>
            </a:r>
            <a:r>
              <a:rPr lang="fr-FR" sz="2600" dirty="0">
                <a:solidFill>
                  <a:srgbClr val="002060"/>
                </a:solidFill>
              </a:rPr>
              <a:t>(</a:t>
            </a:r>
            <a:r>
              <a:rPr lang="fr-FR" sz="2600" i="1" dirty="0">
                <a:solidFill>
                  <a:srgbClr val="002060"/>
                </a:solidFill>
              </a:rPr>
              <a:t>Bordeaux </a:t>
            </a:r>
            <a:r>
              <a:rPr lang="fr-FR" sz="2600" i="1" dirty="0" err="1">
                <a:solidFill>
                  <a:srgbClr val="002060"/>
                </a:solidFill>
              </a:rPr>
              <a:t>University</a:t>
            </a:r>
            <a:r>
              <a:rPr lang="fr-FR" sz="2600" dirty="0">
                <a:solidFill>
                  <a:srgbClr val="002060"/>
                </a:solidFill>
              </a:rPr>
              <a:t>) </a:t>
            </a:r>
            <a:r>
              <a:rPr lang="fr-FR" sz="2600" dirty="0">
                <a:solidFill>
                  <a:srgbClr val="FF0000"/>
                </a:solidFill>
              </a:rPr>
              <a:t>book « </a:t>
            </a:r>
            <a:r>
              <a:rPr lang="fr-FR" sz="2600" dirty="0" err="1">
                <a:solidFill>
                  <a:srgbClr val="FF0000"/>
                </a:solidFill>
              </a:rPr>
              <a:t>Smartphonics</a:t>
            </a:r>
            <a:r>
              <a:rPr lang="fr-FR" sz="2600" dirty="0">
                <a:solidFill>
                  <a:srgbClr val="FF0000"/>
                </a:solidFill>
              </a:rPr>
              <a:t> »</a:t>
            </a:r>
          </a:p>
          <a:p>
            <a:r>
              <a:rPr lang="fr-FR" sz="2600" b="1" dirty="0">
                <a:solidFill>
                  <a:srgbClr val="002060"/>
                </a:solidFill>
              </a:rPr>
              <a:t>Christophe Chazot </a:t>
            </a:r>
            <a:r>
              <a:rPr lang="fr-FR" sz="2600" dirty="0">
                <a:solidFill>
                  <a:srgbClr val="002060"/>
                </a:solidFill>
              </a:rPr>
              <a:t>chair and </a:t>
            </a:r>
            <a:r>
              <a:rPr lang="fr-FR" sz="2600" dirty="0" err="1">
                <a:solidFill>
                  <a:srgbClr val="002060"/>
                </a:solidFill>
              </a:rPr>
              <a:t>founder</a:t>
            </a:r>
            <a:r>
              <a:rPr lang="fr-FR" sz="2600" dirty="0">
                <a:solidFill>
                  <a:srgbClr val="002060"/>
                </a:solidFill>
              </a:rPr>
              <a:t> of </a:t>
            </a:r>
            <a:r>
              <a:rPr lang="fr-FR" sz="2600" b="1" dirty="0">
                <a:solidFill>
                  <a:srgbClr val="002060"/>
                </a:solidFill>
              </a:rPr>
              <a:t>FIZZIQ web site </a:t>
            </a:r>
            <a:r>
              <a:rPr lang="fr-FR" sz="2600" b="1" dirty="0">
                <a:solidFill>
                  <a:srgbClr val="002060"/>
                </a:solidFill>
                <a:hlinkClick r:id="rId2"/>
              </a:rPr>
              <a:t>www.fizziq.org</a:t>
            </a:r>
            <a:r>
              <a:rPr lang="fr-FR" sz="2600" b="1" dirty="0">
                <a:solidFill>
                  <a:srgbClr val="002060"/>
                </a:solidFill>
              </a:rPr>
              <a:t> (</a:t>
            </a:r>
            <a:r>
              <a:rPr lang="fr-FR" sz="2600" b="1" dirty="0" err="1">
                <a:solidFill>
                  <a:srgbClr val="002060"/>
                </a:solidFill>
              </a:rPr>
              <a:t>english</a:t>
            </a:r>
            <a:r>
              <a:rPr lang="fr-FR" sz="2600" b="1" dirty="0">
                <a:solidFill>
                  <a:srgbClr val="002060"/>
                </a:solidFill>
              </a:rPr>
              <a:t>, </a:t>
            </a:r>
            <a:r>
              <a:rPr lang="fr-FR" sz="2600" b="1" dirty="0" err="1">
                <a:solidFill>
                  <a:srgbClr val="002060"/>
                </a:solidFill>
              </a:rPr>
              <a:t>spanish</a:t>
            </a:r>
            <a:r>
              <a:rPr lang="fr-FR" sz="2600" b="1" dirty="0">
                <a:solidFill>
                  <a:srgbClr val="002060"/>
                </a:solidFill>
              </a:rPr>
              <a:t> and </a:t>
            </a:r>
            <a:r>
              <a:rPr lang="fr-FR" sz="2600" b="1" dirty="0" err="1">
                <a:solidFill>
                  <a:srgbClr val="002060"/>
                </a:solidFill>
              </a:rPr>
              <a:t>portuguese</a:t>
            </a:r>
            <a:r>
              <a:rPr lang="fr-FR" sz="2600" b="1" dirty="0">
                <a:solidFill>
                  <a:srgbClr val="002060"/>
                </a:solidFill>
              </a:rPr>
              <a:t> versions).</a:t>
            </a:r>
          </a:p>
          <a:p>
            <a:r>
              <a:rPr lang="fr-FR" sz="2600" b="1" dirty="0">
                <a:solidFill>
                  <a:srgbClr val="002060"/>
                </a:solidFill>
              </a:rPr>
              <a:t>Raymond </a:t>
            </a:r>
            <a:r>
              <a:rPr lang="fr-FR" sz="2600" b="1" dirty="0" err="1">
                <a:solidFill>
                  <a:srgbClr val="002060"/>
                </a:solidFill>
              </a:rPr>
              <a:t>Campagnolo</a:t>
            </a:r>
            <a:r>
              <a:rPr lang="fr-FR" sz="2600" b="1" dirty="0">
                <a:solidFill>
                  <a:srgbClr val="002060"/>
                </a:solidFill>
              </a:rPr>
              <a:t> </a:t>
            </a:r>
            <a:r>
              <a:rPr lang="fr-FR" sz="2600" dirty="0">
                <a:solidFill>
                  <a:srgbClr val="002060"/>
                </a:solidFill>
              </a:rPr>
              <a:t>et </a:t>
            </a:r>
            <a:r>
              <a:rPr lang="fr-FR" sz="2600" b="1" dirty="0">
                <a:solidFill>
                  <a:srgbClr val="002060"/>
                </a:solidFill>
              </a:rPr>
              <a:t>Robert Baptist  </a:t>
            </a:r>
            <a:r>
              <a:rPr lang="fr-FR" sz="2600" dirty="0">
                <a:solidFill>
                  <a:srgbClr val="002060"/>
                </a:solidFill>
              </a:rPr>
              <a:t>(</a:t>
            </a:r>
            <a:r>
              <a:rPr lang="fr-FR" sz="2600" i="1" dirty="0">
                <a:solidFill>
                  <a:srgbClr val="002060"/>
                </a:solidFill>
              </a:rPr>
              <a:t>Association </a:t>
            </a:r>
            <a:r>
              <a:rPr lang="fr-FR" sz="2600" i="1" dirty="0" err="1">
                <a:solidFill>
                  <a:srgbClr val="002060"/>
                </a:solidFill>
              </a:rPr>
              <a:t>Puya</a:t>
            </a:r>
            <a:r>
              <a:rPr lang="fr-FR" sz="2600" i="1" dirty="0">
                <a:solidFill>
                  <a:srgbClr val="002060"/>
                </a:solidFill>
              </a:rPr>
              <a:t> Internationale</a:t>
            </a:r>
            <a:r>
              <a:rPr lang="fr-FR" sz="2600" dirty="0">
                <a:solidFill>
                  <a:srgbClr val="002060"/>
                </a:solidFill>
              </a:rPr>
              <a:t>): </a:t>
            </a:r>
            <a:r>
              <a:rPr lang="fr-FR" sz="2600" dirty="0" err="1">
                <a:solidFill>
                  <a:srgbClr val="002060"/>
                </a:solidFill>
              </a:rPr>
              <a:t>organization</a:t>
            </a:r>
            <a:r>
              <a:rPr lang="fr-FR" sz="2600" dirty="0">
                <a:solidFill>
                  <a:srgbClr val="002060"/>
                </a:solidFill>
              </a:rPr>
              <a:t> of distance </a:t>
            </a:r>
            <a:r>
              <a:rPr lang="fr-FR" sz="2600" dirty="0" err="1">
                <a:solidFill>
                  <a:srgbClr val="002060"/>
                </a:solidFill>
              </a:rPr>
              <a:t>praticals</a:t>
            </a:r>
            <a:r>
              <a:rPr lang="fr-FR" sz="2600" dirty="0">
                <a:solidFill>
                  <a:srgbClr val="002060"/>
                </a:solidFill>
              </a:rPr>
              <a:t> in </a:t>
            </a:r>
            <a:r>
              <a:rPr lang="fr-FR" sz="2600" dirty="0" err="1">
                <a:solidFill>
                  <a:srgbClr val="002060"/>
                </a:solidFill>
              </a:rPr>
              <a:t>Physics</a:t>
            </a:r>
            <a:r>
              <a:rPr lang="fr-FR" sz="2600" dirty="0">
                <a:solidFill>
                  <a:srgbClr val="002060"/>
                </a:solidFill>
              </a:rPr>
              <a:t> and Physical Chemistry, </a:t>
            </a:r>
            <a:r>
              <a:rPr lang="fr-FR" sz="2600" dirty="0" err="1">
                <a:solidFill>
                  <a:srgbClr val="002060"/>
                </a:solidFill>
              </a:rPr>
              <a:t>development</a:t>
            </a:r>
            <a:r>
              <a:rPr lang="fr-FR" sz="2600" dirty="0">
                <a:solidFill>
                  <a:srgbClr val="002060"/>
                </a:solidFill>
              </a:rPr>
              <a:t> of </a:t>
            </a:r>
            <a:r>
              <a:rPr lang="fr-FR" sz="2600" dirty="0" err="1">
                <a:solidFill>
                  <a:srgbClr val="002060"/>
                </a:solidFill>
              </a:rPr>
              <a:t>low</a:t>
            </a:r>
            <a:r>
              <a:rPr lang="fr-FR" sz="2600" dirty="0">
                <a:solidFill>
                  <a:srgbClr val="002060"/>
                </a:solidFill>
              </a:rPr>
              <a:t> </a:t>
            </a:r>
            <a:r>
              <a:rPr lang="fr-FR" sz="2600" dirty="0" err="1">
                <a:solidFill>
                  <a:srgbClr val="002060"/>
                </a:solidFill>
              </a:rPr>
              <a:t>cost</a:t>
            </a:r>
            <a:r>
              <a:rPr lang="fr-FR" sz="2600" dirty="0">
                <a:solidFill>
                  <a:srgbClr val="002060"/>
                </a:solidFill>
              </a:rPr>
              <a:t> </a:t>
            </a:r>
            <a:r>
              <a:rPr lang="fr-FR" sz="2600" dirty="0" err="1">
                <a:solidFill>
                  <a:srgbClr val="002060"/>
                </a:solidFill>
              </a:rPr>
              <a:t>devices</a:t>
            </a:r>
            <a:r>
              <a:rPr lang="fr-FR" sz="2600" dirty="0">
                <a:solidFill>
                  <a:srgbClr val="002060"/>
                </a:solidFill>
              </a:rPr>
              <a:t> like a potentiostat. (Vietnam, Madagascar).</a:t>
            </a:r>
          </a:p>
          <a:p>
            <a:r>
              <a:rPr lang="fr-FR" sz="2600" b="1" dirty="0" err="1">
                <a:solidFill>
                  <a:srgbClr val="002060"/>
                </a:solidFill>
              </a:rPr>
              <a:t>Arouna</a:t>
            </a:r>
            <a:r>
              <a:rPr lang="fr-FR" sz="2600" b="1" dirty="0">
                <a:solidFill>
                  <a:srgbClr val="002060"/>
                </a:solidFill>
              </a:rPr>
              <a:t> </a:t>
            </a:r>
            <a:r>
              <a:rPr lang="fr-FR" sz="2600" b="1" dirty="0" err="1">
                <a:solidFill>
                  <a:srgbClr val="002060"/>
                </a:solidFill>
              </a:rPr>
              <a:t>Darga</a:t>
            </a:r>
            <a:r>
              <a:rPr lang="fr-FR" sz="2600" b="1" dirty="0">
                <a:solidFill>
                  <a:srgbClr val="002060"/>
                </a:solidFill>
              </a:rPr>
              <a:t> </a:t>
            </a:r>
            <a:r>
              <a:rPr lang="fr-FR" sz="2600" dirty="0">
                <a:solidFill>
                  <a:srgbClr val="002060"/>
                </a:solidFill>
              </a:rPr>
              <a:t>(</a:t>
            </a:r>
            <a:r>
              <a:rPr lang="fr-FR" sz="2600" i="1" dirty="0">
                <a:solidFill>
                  <a:srgbClr val="002060"/>
                </a:solidFill>
              </a:rPr>
              <a:t>Sorbonne Université</a:t>
            </a:r>
            <a:r>
              <a:rPr lang="fr-FR" sz="2600" dirty="0">
                <a:solidFill>
                  <a:srgbClr val="002060"/>
                </a:solidFill>
              </a:rPr>
              <a:t>) : organisation of workshops for </a:t>
            </a:r>
            <a:r>
              <a:rPr lang="fr-FR" sz="2600" dirty="0" err="1">
                <a:solidFill>
                  <a:srgbClr val="FF0000"/>
                </a:solidFill>
              </a:rPr>
              <a:t>manufacturing</a:t>
            </a:r>
            <a:r>
              <a:rPr lang="fr-FR" sz="2600" dirty="0">
                <a:solidFill>
                  <a:srgbClr val="FF0000"/>
                </a:solidFill>
              </a:rPr>
              <a:t> </a:t>
            </a:r>
            <a:r>
              <a:rPr lang="fr-FR" sz="2600" dirty="0" err="1">
                <a:solidFill>
                  <a:srgbClr val="FF0000"/>
                </a:solidFill>
              </a:rPr>
              <a:t>small</a:t>
            </a:r>
            <a:r>
              <a:rPr lang="fr-FR" sz="2600" dirty="0">
                <a:solidFill>
                  <a:srgbClr val="FF0000"/>
                </a:solidFill>
              </a:rPr>
              <a:t> </a:t>
            </a:r>
            <a:r>
              <a:rPr lang="fr-FR" sz="2600" dirty="0" err="1">
                <a:solidFill>
                  <a:srgbClr val="FF0000"/>
                </a:solidFill>
              </a:rPr>
              <a:t>solar</a:t>
            </a:r>
            <a:r>
              <a:rPr lang="fr-FR" sz="2600" dirty="0">
                <a:solidFill>
                  <a:srgbClr val="FF0000"/>
                </a:solidFill>
              </a:rPr>
              <a:t> panels</a:t>
            </a:r>
            <a:r>
              <a:rPr lang="fr-FR" sz="2600" dirty="0">
                <a:solidFill>
                  <a:srgbClr val="002060"/>
                </a:solidFill>
              </a:rPr>
              <a:t> (</a:t>
            </a:r>
            <a:r>
              <a:rPr lang="fr-FR" sz="2600" dirty="0" err="1">
                <a:solidFill>
                  <a:srgbClr val="002060"/>
                </a:solidFill>
              </a:rPr>
              <a:t>Guinea</a:t>
            </a:r>
            <a:r>
              <a:rPr lang="fr-FR" sz="2600" dirty="0">
                <a:solidFill>
                  <a:srgbClr val="002060"/>
                </a:solidFill>
              </a:rPr>
              <a:t>, </a:t>
            </a:r>
            <a:r>
              <a:rPr lang="fr-FR" sz="2600" dirty="0" err="1">
                <a:solidFill>
                  <a:srgbClr val="002060"/>
                </a:solidFill>
              </a:rPr>
              <a:t>Senegal</a:t>
            </a:r>
            <a:r>
              <a:rPr lang="fr-FR" sz="2600" dirty="0">
                <a:solidFill>
                  <a:srgbClr val="002060"/>
                </a:solidFill>
              </a:rPr>
              <a:t>, Burkina Faso) and </a:t>
            </a:r>
            <a:r>
              <a:rPr lang="fr-FR" sz="2600" dirty="0" err="1">
                <a:solidFill>
                  <a:srgbClr val="002060"/>
                </a:solidFill>
              </a:rPr>
              <a:t>now</a:t>
            </a:r>
            <a:r>
              <a:rPr lang="fr-FR" sz="2600" dirty="0">
                <a:solidFill>
                  <a:srgbClr val="002060"/>
                </a:solidFill>
              </a:rPr>
              <a:t> </a:t>
            </a:r>
            <a:r>
              <a:rPr lang="fr-FR" sz="2600" dirty="0" err="1">
                <a:solidFill>
                  <a:srgbClr val="002060"/>
                </a:solidFill>
              </a:rPr>
              <a:t>involved</a:t>
            </a:r>
            <a:r>
              <a:rPr lang="fr-FR" sz="2600" dirty="0">
                <a:solidFill>
                  <a:srgbClr val="002060"/>
                </a:solidFill>
              </a:rPr>
              <a:t> in </a:t>
            </a:r>
            <a:r>
              <a:rPr lang="fr-FR" sz="2600" dirty="0" err="1">
                <a:solidFill>
                  <a:srgbClr val="002060"/>
                </a:solidFill>
              </a:rPr>
              <a:t>our</a:t>
            </a:r>
            <a:r>
              <a:rPr lang="fr-FR" sz="2600" dirty="0">
                <a:solidFill>
                  <a:srgbClr val="002060"/>
                </a:solidFill>
              </a:rPr>
              <a:t> </a:t>
            </a:r>
            <a:r>
              <a:rPr lang="fr-FR" sz="2600" dirty="0">
                <a:solidFill>
                  <a:srgbClr val="FF0000"/>
                </a:solidFill>
              </a:rPr>
              <a:t>FISP action (Togo, Niger, Madagascar, Tchad) for training </a:t>
            </a:r>
            <a:r>
              <a:rPr lang="fr-FR" sz="2600" dirty="0" err="1">
                <a:solidFill>
                  <a:srgbClr val="FF0000"/>
                </a:solidFill>
              </a:rPr>
              <a:t>trainers</a:t>
            </a:r>
            <a:r>
              <a:rPr lang="fr-FR" sz="2600" dirty="0">
                <a:solidFill>
                  <a:srgbClr val="FF0000"/>
                </a:solidFill>
              </a:rPr>
              <a:t> in </a:t>
            </a:r>
            <a:r>
              <a:rPr lang="fr-FR" sz="2600" dirty="0" err="1">
                <a:solidFill>
                  <a:srgbClr val="FF0000"/>
                </a:solidFill>
              </a:rPr>
              <a:t>manufacturing</a:t>
            </a:r>
            <a:r>
              <a:rPr lang="fr-FR" sz="2600" dirty="0">
                <a:solidFill>
                  <a:srgbClr val="FF0000"/>
                </a:solidFill>
              </a:rPr>
              <a:t> </a:t>
            </a:r>
            <a:r>
              <a:rPr lang="fr-FR" sz="2600" dirty="0" err="1">
                <a:solidFill>
                  <a:srgbClr val="FF0000"/>
                </a:solidFill>
              </a:rPr>
              <a:t>small</a:t>
            </a:r>
            <a:r>
              <a:rPr lang="fr-FR" sz="2600" dirty="0">
                <a:solidFill>
                  <a:srgbClr val="FF0000"/>
                </a:solidFill>
              </a:rPr>
              <a:t> </a:t>
            </a:r>
            <a:r>
              <a:rPr lang="fr-FR" sz="2600" dirty="0" err="1">
                <a:solidFill>
                  <a:srgbClr val="FF0000"/>
                </a:solidFill>
              </a:rPr>
              <a:t>solar</a:t>
            </a:r>
            <a:r>
              <a:rPr lang="fr-FR" sz="2600" dirty="0">
                <a:solidFill>
                  <a:srgbClr val="FF0000"/>
                </a:solidFill>
              </a:rPr>
              <a:t> panels.</a:t>
            </a:r>
          </a:p>
          <a:p>
            <a:r>
              <a:rPr lang="fr-FR" sz="2600" b="1" dirty="0">
                <a:solidFill>
                  <a:srgbClr val="002060"/>
                </a:solidFill>
              </a:rPr>
              <a:t>Odette </a:t>
            </a:r>
            <a:r>
              <a:rPr lang="fr-FR" sz="2600" b="1" dirty="0" err="1">
                <a:solidFill>
                  <a:srgbClr val="002060"/>
                </a:solidFill>
              </a:rPr>
              <a:t>Fokapu</a:t>
            </a:r>
            <a:r>
              <a:rPr lang="fr-FR" sz="2600" b="1" dirty="0">
                <a:solidFill>
                  <a:srgbClr val="002060"/>
                </a:solidFill>
              </a:rPr>
              <a:t> </a:t>
            </a:r>
            <a:r>
              <a:rPr lang="fr-FR" sz="2600" dirty="0">
                <a:solidFill>
                  <a:srgbClr val="002060"/>
                </a:solidFill>
              </a:rPr>
              <a:t>(</a:t>
            </a:r>
            <a:r>
              <a:rPr lang="fr-FR" sz="2600" i="1" dirty="0">
                <a:solidFill>
                  <a:srgbClr val="002060"/>
                </a:solidFill>
              </a:rPr>
              <a:t>UTC</a:t>
            </a:r>
            <a:r>
              <a:rPr lang="fr-FR" sz="2600" dirty="0">
                <a:solidFill>
                  <a:srgbClr val="002060"/>
                </a:solidFill>
              </a:rPr>
              <a:t>) actions for </a:t>
            </a:r>
            <a:r>
              <a:rPr lang="fr-FR" sz="2600" dirty="0" err="1">
                <a:solidFill>
                  <a:srgbClr val="002060"/>
                </a:solidFill>
              </a:rPr>
              <a:t>empowering</a:t>
            </a:r>
            <a:r>
              <a:rPr lang="fr-FR" sz="2600" dirty="0">
                <a:solidFill>
                  <a:srgbClr val="002060"/>
                </a:solidFill>
              </a:rPr>
              <a:t> </a:t>
            </a:r>
            <a:r>
              <a:rPr lang="fr-FR" sz="2600" dirty="0" err="1">
                <a:solidFill>
                  <a:srgbClr val="002060"/>
                </a:solidFill>
              </a:rPr>
              <a:t>young</a:t>
            </a:r>
            <a:r>
              <a:rPr lang="fr-FR" sz="2600" dirty="0">
                <a:solidFill>
                  <a:srgbClr val="002060"/>
                </a:solidFill>
              </a:rPr>
              <a:t> </a:t>
            </a:r>
            <a:r>
              <a:rPr lang="fr-FR" sz="2600" dirty="0" err="1">
                <a:solidFill>
                  <a:srgbClr val="002060"/>
                </a:solidFill>
              </a:rPr>
              <a:t>female</a:t>
            </a:r>
            <a:r>
              <a:rPr lang="fr-FR" sz="2600" dirty="0">
                <a:solidFill>
                  <a:srgbClr val="002060"/>
                </a:solidFill>
              </a:rPr>
              <a:t> </a:t>
            </a:r>
            <a:r>
              <a:rPr lang="fr-FR" sz="2600" dirty="0" err="1">
                <a:solidFill>
                  <a:srgbClr val="002060"/>
                </a:solidFill>
              </a:rPr>
              <a:t>students</a:t>
            </a:r>
            <a:r>
              <a:rPr lang="fr-FR" sz="2600" dirty="0">
                <a:solidFill>
                  <a:srgbClr val="002060"/>
                </a:solidFill>
              </a:rPr>
              <a:t> in STEM,  </a:t>
            </a:r>
            <a:r>
              <a:rPr lang="fr-FR" sz="2600" dirty="0" err="1">
                <a:solidFill>
                  <a:srgbClr val="002060"/>
                </a:solidFill>
              </a:rPr>
              <a:t>founder</a:t>
            </a:r>
            <a:r>
              <a:rPr lang="fr-FR" sz="2600" dirty="0">
                <a:solidFill>
                  <a:srgbClr val="002060"/>
                </a:solidFill>
              </a:rPr>
              <a:t> of </a:t>
            </a:r>
            <a:r>
              <a:rPr lang="fr-FR" sz="2600" dirty="0" err="1">
                <a:solidFill>
                  <a:srgbClr val="FF0000"/>
                </a:solidFill>
              </a:rPr>
              <a:t>Diasporeines</a:t>
            </a:r>
            <a:r>
              <a:rPr lang="fr-FR" sz="2600" dirty="0">
                <a:solidFill>
                  <a:srgbClr val="002060"/>
                </a:solidFill>
              </a:rPr>
              <a:t>.</a:t>
            </a:r>
          </a:p>
          <a:p>
            <a:r>
              <a:rPr lang="fr-FR" sz="2600" b="1" dirty="0" err="1">
                <a:solidFill>
                  <a:srgbClr val="002060"/>
                </a:solidFill>
              </a:rPr>
              <a:t>Mejdi</a:t>
            </a:r>
            <a:r>
              <a:rPr lang="fr-FR" sz="2600" b="1" dirty="0">
                <a:solidFill>
                  <a:srgbClr val="002060"/>
                </a:solidFill>
              </a:rPr>
              <a:t> </a:t>
            </a:r>
            <a:r>
              <a:rPr lang="fr-FR" sz="2600" b="1" dirty="0" err="1">
                <a:solidFill>
                  <a:srgbClr val="002060"/>
                </a:solidFill>
              </a:rPr>
              <a:t>Nciri</a:t>
            </a:r>
            <a:r>
              <a:rPr lang="fr-FR" sz="2600" b="1" dirty="0">
                <a:solidFill>
                  <a:srgbClr val="002060"/>
                </a:solidFill>
              </a:rPr>
              <a:t> </a:t>
            </a:r>
            <a:r>
              <a:rPr lang="fr-FR" sz="2600" dirty="0">
                <a:solidFill>
                  <a:srgbClr val="002060"/>
                </a:solidFill>
              </a:rPr>
              <a:t>(Impact Photonics) </a:t>
            </a:r>
            <a:r>
              <a:rPr lang="fr-FR" sz="2600" dirty="0" err="1">
                <a:solidFill>
                  <a:srgbClr val="002060"/>
                </a:solidFill>
              </a:rPr>
              <a:t>developer</a:t>
            </a:r>
            <a:r>
              <a:rPr lang="fr-FR" sz="2600" dirty="0">
                <a:solidFill>
                  <a:srgbClr val="002060"/>
                </a:solidFill>
              </a:rPr>
              <a:t> of </a:t>
            </a:r>
            <a:r>
              <a:rPr lang="fr-FR" sz="2600" dirty="0" err="1">
                <a:solidFill>
                  <a:srgbClr val="002060"/>
                </a:solidFill>
              </a:rPr>
              <a:t>photonics</a:t>
            </a:r>
            <a:r>
              <a:rPr lang="fr-FR" sz="2600" dirty="0">
                <a:solidFill>
                  <a:srgbClr val="002060"/>
                </a:solidFill>
              </a:rPr>
              <a:t> instruments.</a:t>
            </a:r>
          </a:p>
          <a:p>
            <a:r>
              <a:rPr lang="fr-FR" sz="2600" b="1" dirty="0">
                <a:solidFill>
                  <a:srgbClr val="002060"/>
                </a:solidFill>
              </a:rPr>
              <a:t>Jean Michel </a:t>
            </a:r>
            <a:r>
              <a:rPr lang="fr-FR" sz="2600" b="1" dirty="0" err="1">
                <a:solidFill>
                  <a:srgbClr val="002060"/>
                </a:solidFill>
              </a:rPr>
              <a:t>Friedt</a:t>
            </a:r>
            <a:r>
              <a:rPr lang="fr-FR" sz="2600" b="1" dirty="0">
                <a:solidFill>
                  <a:srgbClr val="002060"/>
                </a:solidFill>
              </a:rPr>
              <a:t> </a:t>
            </a:r>
            <a:r>
              <a:rPr lang="fr-FR" sz="2600" dirty="0">
                <a:solidFill>
                  <a:srgbClr val="002060"/>
                </a:solidFill>
              </a:rPr>
              <a:t>(laboratoire FEMTO CNRS)</a:t>
            </a:r>
          </a:p>
          <a:p>
            <a:r>
              <a:rPr lang="fr-FR" sz="2600" b="1" dirty="0">
                <a:solidFill>
                  <a:srgbClr val="002060"/>
                </a:solidFill>
              </a:rPr>
              <a:t>Ajith Kumar </a:t>
            </a:r>
            <a:r>
              <a:rPr lang="fr-FR" sz="2600" dirty="0">
                <a:solidFill>
                  <a:srgbClr val="002060"/>
                </a:solidFill>
              </a:rPr>
              <a:t>Inter-</a:t>
            </a:r>
            <a:r>
              <a:rPr lang="fr-FR" sz="2600" dirty="0" err="1">
                <a:solidFill>
                  <a:srgbClr val="002060"/>
                </a:solidFill>
              </a:rPr>
              <a:t>University</a:t>
            </a:r>
            <a:r>
              <a:rPr lang="fr-FR" sz="2600" dirty="0">
                <a:solidFill>
                  <a:srgbClr val="002060"/>
                </a:solidFill>
              </a:rPr>
              <a:t> Accelerator Centre, New Delhi </a:t>
            </a:r>
            <a:r>
              <a:rPr lang="en-US" sz="2600" dirty="0">
                <a:solidFill>
                  <a:srgbClr val="002060"/>
                </a:solidFill>
              </a:rPr>
              <a:t>platform for experimentation and education in electronics and physics </a:t>
            </a:r>
            <a:r>
              <a:rPr lang="fr-FR" sz="2600" dirty="0">
                <a:solidFill>
                  <a:srgbClr val="002060"/>
                </a:solidFill>
              </a:rPr>
              <a:t>(</a:t>
            </a:r>
            <a:r>
              <a:rPr lang="fr-FR" sz="2600" dirty="0">
                <a:solidFill>
                  <a:srgbClr val="002060"/>
                </a:solidFill>
                <a:hlinkClick r:id="rId3"/>
              </a:rPr>
              <a:t>www.expeyes.in</a:t>
            </a:r>
            <a:r>
              <a:rPr lang="fr-FR" sz="2600" dirty="0">
                <a:solidFill>
                  <a:srgbClr val="002060"/>
                </a:solidFill>
              </a:rPr>
              <a:t>) </a:t>
            </a:r>
          </a:p>
          <a:p>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3325350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1411</Words>
  <Application>Microsoft Office PowerPoint</Application>
  <PresentationFormat>Grand écran</PresentationFormat>
  <Paragraphs>101</Paragraphs>
  <Slides>12</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ArialNarrow</vt:lpstr>
      <vt:lpstr>Calibri</vt:lpstr>
      <vt:lpstr>Calibri Light</vt:lpstr>
      <vt:lpstr>Wingdings</vt:lpstr>
      <vt:lpstr>Thème Office</vt:lpstr>
      <vt:lpstr>INSTRUMENTATION SCIENTIFIQUE FRUGALE </vt:lpstr>
      <vt:lpstr> L’instrumentation scientifique en tant que bien commun ; (Scientific instrumentation as a common good)  Est-ce une utopie à développer ?  Conception, fabrication, formation Permet de partager les technologies nécessaires.  </vt:lpstr>
      <vt:lpstr>  </vt:lpstr>
      <vt:lpstr>Présentation PowerPoint</vt:lpstr>
      <vt:lpstr>Il y a des domaines pour lesquels l’instrumentation a une importance cruciale : mesure des pollutions: liquides, gaz, solides, microplastiques, etc.. avec ou sans cartographie  (mesures ponctuelles ou par drones), effets du réchauffement climatique, surveillance des cultures agricoles, etc… médecine : détection de maladies et imagerie (Echopen). Débuter par des instruments à coût soutenable (et aussi en open source) permet une initiation à la mesure et d’acquérir une expérience pour ensuite passer à une instrumentation plus sophistiquée.  Les limitations: Le coût des instruments développés en open source est relativement bas mais pour cela il faut y mettre du sien, c’est-à-dire y investir du temps. Or dans beaucoup d’universités africaines les jeunes enseignants sont surchargés et peuvent difficilement dégager du temps. Il faut donc une prise de conscience sur ce problème. Un des avantages de fabriquer des instruments en impression 3D c’est d’obtenir un coût bas et de pouvoir les utiliser dans des situations où ils se dégradent rapidement.   Qu’est ce qui manque ? Un répertoire – catalogue des instruments scientifiques développés en open source   </vt:lpstr>
      <vt:lpstr>Un exemple provenant du sud : détection de la tuberculose Omar Ormachea and Alex Villazón (Universidad Privada Boliviana), Mirko Zimic (Universidad Peruana Cayetano Heredia) https://www.e-ico.org/blog/wp-content/uploads/2023/04/ICO_news_apr_23.pdf     </vt:lpstr>
      <vt:lpstr>Présentation PowerPoint</vt:lpstr>
      <vt:lpstr>ECHOPEN : OPEN SOURCE ECHOSCOPE</vt:lpstr>
      <vt:lpstr>Important scientists for instrumentation developments, </vt:lpstr>
      <vt:lpstr>Présentation PowerPoint</vt:lpstr>
      <vt:lpstr>Présentation PowerPoint</vt:lpstr>
      <vt:lpstr>SPECTROMETRY , FLUORESCENCE SPECTROCOPY, SPECTROPHOTOMETRY AT SUSTAINABLE COST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L’instrumentation scientifique en tant que bien commun ; conception, fabrication, formation, une utopie à développer ?  </dc:title>
  <dc:creator>Francois Piuzzi</dc:creator>
  <cp:lastModifiedBy>Francois Piuzzi</cp:lastModifiedBy>
  <cp:revision>30</cp:revision>
  <cp:lastPrinted>2023-07-02T20:52:06Z</cp:lastPrinted>
  <dcterms:created xsi:type="dcterms:W3CDTF">2023-06-30T16:02:36Z</dcterms:created>
  <dcterms:modified xsi:type="dcterms:W3CDTF">2023-07-03T21:12:48Z</dcterms:modified>
</cp:coreProperties>
</file>