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0" r:id="rId3"/>
  </p:sldMasterIdLst>
  <p:notesMasterIdLst>
    <p:notesMasterId r:id="rId17"/>
  </p:notesMasterIdLst>
  <p:handoutMasterIdLst>
    <p:handoutMasterId r:id="rId18"/>
  </p:handoutMasterIdLst>
  <p:sldIdLst>
    <p:sldId id="268" r:id="rId4"/>
    <p:sldId id="440" r:id="rId5"/>
    <p:sldId id="449" r:id="rId6"/>
    <p:sldId id="450" r:id="rId7"/>
    <p:sldId id="451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</p:sldIdLst>
  <p:sldSz cx="9144000" cy="6858000" type="screen4x3"/>
  <p:notesSz cx="6797675" cy="987266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D"/>
    <a:srgbClr val="00365F"/>
    <a:srgbClr val="FFFFFF"/>
    <a:srgbClr val="003865"/>
    <a:srgbClr val="003965"/>
    <a:srgbClr val="213863"/>
    <a:srgbClr val="4E8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032" y="108"/>
      </p:cViewPr>
      <p:guideLst>
        <p:guide orient="horz" pos="2160"/>
        <p:guide pos="4513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F426-0EF9-4869-B6F9-C787F184908F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98E9-E60F-4575-ACAD-D0B9AED20B0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5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16FC-A4CC-4060-8B0B-3668FA3DC9F7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CCEA-21E2-409C-8935-2DC9235FA73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0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Apply</a:t>
            </a:r>
            <a:r>
              <a:rPr lang="fr-FR" dirty="0"/>
              <a:t> online on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CCEA-21E2-409C-8935-2DC9235FA7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9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Apply</a:t>
            </a:r>
            <a:r>
              <a:rPr lang="fr-FR" dirty="0"/>
              <a:t> online on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CCEA-21E2-409C-8935-2DC9235FA7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9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81A11-3955-4C4A-B883-8F3EA58F0D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50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8672-7061-A847-92A6-F0A4F2BAC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1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0568A-F2A9-4DE1-8A5E-F3A415CFE9C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6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55% of patent </a:t>
            </a:r>
            <a:r>
              <a:rPr lang="fr-FR" baseline="0" dirty="0" err="1"/>
              <a:t>inventors</a:t>
            </a:r>
            <a:r>
              <a:rPr lang="fr-FR" baseline="0" dirty="0"/>
              <a:t> are </a:t>
            </a:r>
            <a:r>
              <a:rPr lang="fr-FR" baseline="0" dirty="0" err="1"/>
              <a:t>female</a:t>
            </a:r>
            <a:endParaRPr lang="fr-FR" baseline="0" dirty="0"/>
          </a:p>
          <a:p>
            <a:r>
              <a:rPr lang="fr-FR" baseline="0" dirty="0"/>
              <a:t>Budget 3% of sales</a:t>
            </a:r>
          </a:p>
          <a:p>
            <a:r>
              <a:rPr lang="fr-FR" baseline="0" dirty="0"/>
              <a:t>R&amp;I centers </a:t>
            </a:r>
            <a:r>
              <a:rPr lang="fr-FR" baseline="0" dirty="0" err="1"/>
              <a:t>worldwide</a:t>
            </a:r>
            <a:endParaRPr lang="fr-FR" baseline="0" dirty="0"/>
          </a:p>
          <a:p>
            <a:endParaRPr lang="fr-FR" baseline="0" dirty="0"/>
          </a:p>
          <a:p>
            <a:r>
              <a:rPr lang="fr-FR" baseline="0" dirty="0"/>
              <a:t>200 Collaborations ou partenariats pour la R&amp;I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0568A-F2A9-4DE1-8A5E-F3A415CFE9C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1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C7976-8173-41B3-BE60-3F36D094571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2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367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t>11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835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.com/trademarks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91" y="0"/>
            <a:ext cx="6704749" cy="68580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0" y="0"/>
            <a:ext cx="6687670" cy="6858000"/>
          </a:xfrm>
          <a:custGeom>
            <a:avLst/>
            <a:gdLst>
              <a:gd name="connsiteX0" fmla="*/ 6687670 w 6687670"/>
              <a:gd name="connsiteY0" fmla="*/ 6858000 h 6858000"/>
              <a:gd name="connsiteX1" fmla="*/ 0 w 6687670"/>
              <a:gd name="connsiteY1" fmla="*/ 6858000 h 6858000"/>
              <a:gd name="connsiteX2" fmla="*/ 0 w 6687670"/>
              <a:gd name="connsiteY2" fmla="*/ 0 h 6858000"/>
              <a:gd name="connsiteX3" fmla="*/ 2447364 w 6687670"/>
              <a:gd name="connsiteY3" fmla="*/ 0 h 6858000"/>
              <a:gd name="connsiteX4" fmla="*/ 2447364 w 6687670"/>
              <a:gd name="connsiteY4" fmla="*/ 1515035 h 6858000"/>
              <a:gd name="connsiteX5" fmla="*/ 6687670 w 668767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670" h="6858000">
                <a:moveTo>
                  <a:pt x="668767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447364" y="0"/>
                </a:lnTo>
                <a:lnTo>
                  <a:pt x="2447364" y="1515035"/>
                </a:lnTo>
                <a:lnTo>
                  <a:pt x="6687670" y="6858000"/>
                </a:lnTo>
                <a:close/>
              </a:path>
            </a:pathLst>
          </a:cu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3068960"/>
            <a:ext cx="6948772" cy="495486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3609020"/>
            <a:ext cx="6948772" cy="396044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© CFM [yyyy]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992380" y="6633356"/>
            <a:ext cx="82809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b="0" dirty="0">
                <a:solidFill>
                  <a:srgbClr val="FFFFFF"/>
                </a:solidFill>
              </a:rPr>
              <a:t>www.cfm.fr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32" y="6525344"/>
            <a:ext cx="846094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6" y="349610"/>
            <a:ext cx="1354469" cy="684076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7960659" y="2537012"/>
            <a:ext cx="1183341" cy="1640541"/>
          </a:xfrm>
          <a:custGeom>
            <a:avLst/>
            <a:gdLst>
              <a:gd name="connsiteX0" fmla="*/ 1183341 w 1183341"/>
              <a:gd name="connsiteY0" fmla="*/ 1640541 h 1640541"/>
              <a:gd name="connsiteX1" fmla="*/ 1183341 w 1183341"/>
              <a:gd name="connsiteY1" fmla="*/ 0 h 1640541"/>
              <a:gd name="connsiteX2" fmla="*/ 0 w 1183341"/>
              <a:gd name="connsiteY2" fmla="*/ 0 h 1640541"/>
              <a:gd name="connsiteX3" fmla="*/ 0 w 1183341"/>
              <a:gd name="connsiteY3" fmla="*/ 170329 h 1640541"/>
              <a:gd name="connsiteX4" fmla="*/ 1183341 w 1183341"/>
              <a:gd name="connsiteY4" fmla="*/ 1640541 h 16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1" h="1640541">
                <a:moveTo>
                  <a:pt x="1183341" y="1640541"/>
                </a:moveTo>
                <a:lnTo>
                  <a:pt x="1183341" y="0"/>
                </a:lnTo>
                <a:lnTo>
                  <a:pt x="0" y="0"/>
                </a:lnTo>
                <a:lnTo>
                  <a:pt x="0" y="170329"/>
                </a:lnTo>
                <a:lnTo>
                  <a:pt x="1183341" y="1640541"/>
                </a:lnTo>
                <a:close/>
              </a:path>
            </a:pathLst>
          </a:cu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208974" y="4113076"/>
            <a:ext cx="6140150" cy="180379"/>
          </a:xfrm>
          <a:noFill/>
        </p:spPr>
        <p:txBody>
          <a:bodyPr vert="horz" lIns="0" tIns="0" rIns="0" bIns="0" rtlCol="0" anchor="t" anchorCtr="0">
            <a:normAutofit/>
          </a:bodyPr>
          <a:lstStyle>
            <a:lvl1pPr>
              <a:defRPr lang="en-US" sz="1000" dirty="0" smtClean="0">
                <a:solidFill>
                  <a:srgbClr val="4E87A0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GB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9532" y="4257092"/>
            <a:ext cx="6877050" cy="180379"/>
          </a:xfrm>
          <a:noFill/>
        </p:spPr>
        <p:txBody>
          <a:bodyPr vert="horz" lIns="0" tIns="0" rIns="0" bIns="0" rtlCol="0" anchor="t" anchorCtr="0">
            <a:normAutofit/>
          </a:bodyPr>
          <a:lstStyle>
            <a:lvl1pPr>
              <a:defRPr lang="en-GB" sz="1000" b="0" dirty="0">
                <a:solidFill>
                  <a:srgbClr val="4E87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59532" y="2888581"/>
            <a:ext cx="3096344" cy="180379"/>
          </a:xfrm>
          <a:noFill/>
        </p:spPr>
        <p:txBody>
          <a:bodyPr vert="horz" lIns="0" tIns="0" rIns="0" bIns="0" rtlCol="0" anchor="t" anchorCtr="0">
            <a:normAutofit/>
          </a:bodyPr>
          <a:lstStyle>
            <a:lvl1pPr>
              <a:defRPr lang="en-GB" sz="1000"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61628" y="4066133"/>
            <a:ext cx="836768" cy="2462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GB" sz="1000" b="1" dirty="0">
                <a:solidFill>
                  <a:schemeClr val="accent2"/>
                </a:solidFill>
              </a:rPr>
              <a:t>Presented by </a:t>
            </a:r>
          </a:p>
        </p:txBody>
      </p:sp>
    </p:spTree>
    <p:extLst>
      <p:ext uri="{BB962C8B-B14F-4D97-AF65-F5344CB8AC3E}">
        <p14:creationId xmlns:p14="http://schemas.microsoft.com/office/powerpoint/2010/main" val="294711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60" y="1628800"/>
            <a:ext cx="5508612" cy="4680519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1600"/>
            </a:lvl1pPr>
            <a:lvl2pPr>
              <a:spcAft>
                <a:spcPts val="800"/>
              </a:spcAft>
              <a:defRPr sz="1600"/>
            </a:lvl2pPr>
            <a:lvl3pPr marL="288000" indent="-288000">
              <a:spcAft>
                <a:spcPts val="800"/>
              </a:spcAft>
              <a:defRPr sz="1600"/>
            </a:lvl3pPr>
            <a:lvl4pPr marL="576000" indent="-288000">
              <a:spcAft>
                <a:spcPts val="800"/>
              </a:spcAft>
              <a:defRPr sz="1600"/>
            </a:lvl4pPr>
            <a:lvl5pPr marL="864000" indent="-288000"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532" y="1628800"/>
            <a:ext cx="2628292" cy="4680519"/>
          </a:xfrm>
        </p:spPr>
        <p:txBody>
          <a:bodyPr tIns="648000">
            <a:normAutofit/>
          </a:bodyPr>
          <a:lstStyle>
            <a:lvl1pPr algn="ctr">
              <a:spcBef>
                <a:spcPts val="0"/>
              </a:spcBef>
              <a:spcAft>
                <a:spcPts val="600"/>
              </a:spcAft>
              <a:defRPr lang="en-US" sz="1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0"/>
              </a:spcBef>
              <a:spcAft>
                <a:spcPts val="200"/>
              </a:spcAft>
              <a:defRPr sz="9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200"/>
              </a:spcAft>
              <a:buNone/>
              <a:defRPr sz="9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11860" y="1621231"/>
            <a:ext cx="5508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59532" y="1621231"/>
            <a:ext cx="2618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9532" y="1628800"/>
            <a:ext cx="8460940" cy="468052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53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82047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1540" y="2348879"/>
            <a:ext cx="8316924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800"/>
              </a:spcAft>
              <a:defRPr sz="1600">
                <a:solidFill>
                  <a:schemeClr val="accent2"/>
                </a:solidFill>
              </a:defRPr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78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9532" y="1628800"/>
            <a:ext cx="8460940" cy="468052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53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82047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1541" y="2348879"/>
            <a:ext cx="4068452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800"/>
              </a:spcAft>
              <a:defRPr sz="16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80012" y="2348879"/>
            <a:ext cx="4068452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800"/>
              </a:spcAft>
              <a:defRPr sz="16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9532" y="1628800"/>
            <a:ext cx="8460940" cy="468052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53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82047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1541" y="2348879"/>
            <a:ext cx="2700299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3239852" y="2348879"/>
            <a:ext cx="2700299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048165" y="2348879"/>
            <a:ext cx="2700299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91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9532" y="1628800"/>
            <a:ext cx="8460940" cy="468052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53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82047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1541" y="2348879"/>
            <a:ext cx="2016223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2531774" y="2348879"/>
            <a:ext cx="2016223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4632007" y="2348879"/>
            <a:ext cx="2016223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6732241" y="2348879"/>
            <a:ext cx="2016223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30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59532" y="1628800"/>
            <a:ext cx="8460940" cy="468052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53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82047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1541" y="2348879"/>
            <a:ext cx="1584175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2114728" y="2348879"/>
            <a:ext cx="1584175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3"/>
          </p:nvPr>
        </p:nvSpPr>
        <p:spPr>
          <a:xfrm>
            <a:off x="3797915" y="2348879"/>
            <a:ext cx="1584175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24"/>
          </p:nvPr>
        </p:nvSpPr>
        <p:spPr>
          <a:xfrm>
            <a:off x="5481102" y="2348879"/>
            <a:ext cx="1584175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25"/>
          </p:nvPr>
        </p:nvSpPr>
        <p:spPr>
          <a:xfrm>
            <a:off x="7164289" y="2348879"/>
            <a:ext cx="1584175" cy="378042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lang="en-US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5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1"/>
            <a:ext cx="8460940" cy="1368151"/>
          </a:xfrm>
        </p:spPr>
        <p:txBody>
          <a:bodyPr lIns="1188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 marL="442913" indent="-177800">
              <a:defRPr sz="1100"/>
            </a:lvl4pPr>
            <a:lvl5pPr marL="720725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32" y="1624406"/>
            <a:ext cx="8460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59532" y="3284984"/>
            <a:ext cx="8460940" cy="1368151"/>
          </a:xfrm>
        </p:spPr>
        <p:txBody>
          <a:bodyPr lIns="1188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 marL="442913" indent="-177800">
              <a:defRPr sz="1100"/>
            </a:lvl4pPr>
            <a:lvl5pPr marL="720725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32" y="3280589"/>
            <a:ext cx="8460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9532" y="4941168"/>
            <a:ext cx="8460940" cy="1368151"/>
          </a:xfrm>
        </p:spPr>
        <p:txBody>
          <a:bodyPr lIns="1188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 marL="442913" indent="-177800">
              <a:defRPr sz="1100"/>
            </a:lvl4pPr>
            <a:lvl5pPr marL="720725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9532" y="4936773"/>
            <a:ext cx="8460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0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1"/>
            <a:ext cx="2628292" cy="4680519"/>
          </a:xfrm>
        </p:spPr>
        <p:txBody>
          <a:bodyPr lIns="72000" tIns="1296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 marL="442913" indent="-177800">
              <a:defRPr sz="1100"/>
            </a:lvl4pPr>
            <a:lvl5pPr marL="720725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7"/>
          </p:nvPr>
        </p:nvSpPr>
        <p:spPr>
          <a:xfrm>
            <a:off x="3257853" y="1628801"/>
            <a:ext cx="2628292" cy="4680519"/>
          </a:xfrm>
        </p:spPr>
        <p:txBody>
          <a:bodyPr lIns="72000" tIns="1296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 marL="442913" indent="-177800">
              <a:defRPr sz="1100"/>
            </a:lvl4pPr>
            <a:lvl5pPr marL="720725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9"/>
          </p:nvPr>
        </p:nvSpPr>
        <p:spPr>
          <a:xfrm>
            <a:off x="6194761" y="1628801"/>
            <a:ext cx="2628292" cy="4680519"/>
          </a:xfrm>
        </p:spPr>
        <p:txBody>
          <a:bodyPr lIns="72000" tIns="1296000"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 marL="442913" indent="-177800">
              <a:defRPr sz="1100"/>
            </a:lvl4pPr>
            <a:lvl5pPr marL="720725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92180" y="1624406"/>
            <a:ext cx="26282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59532" y="1624406"/>
            <a:ext cx="26282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257853" y="1624406"/>
            <a:ext cx="26282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34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32" y="1624406"/>
            <a:ext cx="8460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B571A-0C70-23C3-C005-9DC326B60D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5837" y="0"/>
            <a:ext cx="434816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F0725-0679-C9E2-063B-AB1AD521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2364"/>
            <a:ext cx="4110038" cy="1416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3FE1-FF5E-6E81-D07B-CB6ABCE2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279650"/>
            <a:ext cx="4110038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D1F2A-D0B8-6FFC-2844-97DB0867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SLB-Private. Internal use only.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4CDDE-1A75-B5EA-8ADD-CDC263CB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C662-D0ED-4587-B264-5C4F0D975D18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58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600"/>
            </a:lvl1pPr>
            <a:lvl2pPr>
              <a:spcBef>
                <a:spcPts val="0"/>
              </a:spcBef>
              <a:spcAft>
                <a:spcPts val="800"/>
              </a:spcAft>
              <a:defRPr sz="1600"/>
            </a:lvl2pPr>
            <a:lvl3pPr marL="288000" indent="-288000">
              <a:spcBef>
                <a:spcPts val="0"/>
              </a:spcBef>
              <a:spcAft>
                <a:spcPts val="800"/>
              </a:spcAft>
              <a:defRPr sz="1600"/>
            </a:lvl3pPr>
            <a:lvl4pPr marL="576000" indent="-288000">
              <a:spcBef>
                <a:spcPts val="0"/>
              </a:spcBef>
              <a:spcAft>
                <a:spcPts val="800"/>
              </a:spcAft>
              <a:defRPr sz="1600"/>
            </a:lvl4pPr>
            <a:lvl5pPr marL="864000" indent="-288000">
              <a:spcBef>
                <a:spcPts val="0"/>
              </a:spcBef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32" y="1615789"/>
            <a:ext cx="8460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8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D703-D8EA-9994-BA95-384890B4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footer where sharing status is set. Internal use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CE458-D9A3-4DEA-87B5-6B6AE0C5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C662-D0ED-4587-B264-5C4F0D975D1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9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B22C3EE-4804-42AA-B1D5-B1092EE997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" y="-7952"/>
            <a:ext cx="9143996" cy="415498"/>
          </a:xfrm>
        </p:spPr>
        <p:txBody>
          <a:bodyPr/>
          <a:lstStyle>
            <a:lvl1pPr>
              <a:defRPr sz="2700">
                <a:latin typeface="Century Gothic"/>
                <a:cs typeface="Century Gothic"/>
              </a:defRPr>
            </a:lvl1pPr>
          </a:lstStyle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A2B65B-B733-D144-9FF6-2B0652195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404" r="14032" b="45074"/>
          <a:stretch/>
        </p:blipFill>
        <p:spPr>
          <a:xfrm>
            <a:off x="7786591" y="6316890"/>
            <a:ext cx="1357409" cy="4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A2B65B-B733-D144-9FF6-2B0652195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404" r="14032" b="45074"/>
          <a:stretch/>
        </p:blipFill>
        <p:spPr>
          <a:xfrm>
            <a:off x="7786591" y="6316890"/>
            <a:ext cx="1357409" cy="4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73678-198F-4F75-93EB-D087577DB5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724E3-01DA-4EA3-8E18-35CFF950811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T Amer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8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5028" y="1484313"/>
            <a:ext cx="4289822" cy="1210588"/>
          </a:xfrm>
        </p:spPr>
        <p:txBody>
          <a:bodyPr/>
          <a:lstStyle>
            <a:lvl1pPr marL="196454" indent="-196454">
              <a:buFont typeface="Arial" panose="020B0604020202020204" pitchFamily="34" charset="0"/>
              <a:buChar char="•"/>
              <a:defRPr/>
            </a:lvl1pPr>
            <a:lvl2pPr marL="402431" indent="-200025">
              <a:buFont typeface="Arial" panose="020B0604020202020204" pitchFamily="34" charset="0"/>
              <a:buChar char="•"/>
              <a:defRPr/>
            </a:lvl2pPr>
            <a:lvl3pPr marL="609600" indent="-204788">
              <a:buFont typeface="Arial" panose="020B0604020202020204" pitchFamily="34" charset="0"/>
              <a:buChar char="•"/>
              <a:defRPr/>
            </a:lvl3pPr>
            <a:lvl4pPr marL="740569" indent="-201216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484313"/>
            <a:ext cx="4290300" cy="1210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88507-3E03-4FB3-A132-78A9397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E57-6C7A-4485-90B9-68FD3C018D4D}" type="datetime5">
              <a:rPr lang="en-US" smtClean="0"/>
              <a:t>1-Jul-23</a:t>
            </a:fld>
            <a:endParaRPr lang="fr-F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28F68-9BF2-4E8D-9900-2B96192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468ACE-19CE-4D11-BE8C-BF854FA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41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4">
          <p15:clr>
            <a:srgbClr val="FBAE40"/>
          </p15:clr>
        </p15:guide>
        <p15:guide id="2" orient="horz" pos="137">
          <p15:clr>
            <a:srgbClr val="FBAE40"/>
          </p15:clr>
        </p15:guide>
        <p15:guide id="3" pos="726">
          <p15:clr>
            <a:srgbClr val="FBAE40"/>
          </p15:clr>
        </p15:guide>
        <p15:guide id="4" pos="565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7BAC-5561-499E-BBCB-6D6E1FD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663-F7A4-4D1C-A9ED-CB0F8B6C7043}" type="datetime5">
              <a:rPr lang="en-US" smtClean="0"/>
              <a:t>1-Jul-23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5733-58EA-4C07-864D-B4CB76D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5373-7992-498D-9AB1-3D82544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185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674">
          <p15:clr>
            <a:srgbClr val="FBAE40"/>
          </p15:clr>
        </p15:guide>
        <p15:guide id="4" orient="horz" pos="137">
          <p15:clr>
            <a:srgbClr val="FBAE40"/>
          </p15:clr>
        </p15:guide>
        <p15:guide id="5" pos="72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2E30E9-1079-4CF5-8813-8B65FB05D6D8}"/>
              </a:ext>
            </a:extLst>
          </p:cNvPr>
          <p:cNvGrpSpPr/>
          <p:nvPr/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1E53E3-FC79-490F-927D-EDA5C06E6818}"/>
                </a:ext>
              </a:extLst>
            </p:cNvPr>
            <p:cNvSpPr/>
            <p:nvPr/>
          </p:nvSpPr>
          <p:spPr>
            <a:xfrm>
              <a:off x="0" y="0"/>
              <a:ext cx="12192000" cy="6854862"/>
            </a:xfrm>
            <a:prstGeom prst="rect">
              <a:avLst/>
            </a:prstGeom>
            <a:solidFill>
              <a:srgbClr val="002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D6E22D-9F81-4B7A-A71E-BBB4177578ED}"/>
                </a:ext>
              </a:extLst>
            </p:cNvPr>
            <p:cNvGrpSpPr/>
            <p:nvPr userDrawn="1"/>
          </p:nvGrpSpPr>
          <p:grpSpPr>
            <a:xfrm>
              <a:off x="-1" y="4152900"/>
              <a:ext cx="12191999" cy="2705100"/>
              <a:chOff x="1" y="4152900"/>
              <a:chExt cx="12191999" cy="2705100"/>
            </a:xfrm>
          </p:grpSpPr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B428783B-02FD-4849-BFB2-D1C2BC8E88B5}"/>
                  </a:ext>
                </a:extLst>
              </p:cNvPr>
              <p:cNvSpPr/>
              <p:nvPr/>
            </p:nvSpPr>
            <p:spPr>
              <a:xfrm>
                <a:off x="1" y="4152900"/>
                <a:ext cx="12191999" cy="2705100"/>
              </a:xfrm>
              <a:custGeom>
                <a:avLst/>
                <a:gdLst>
                  <a:gd name="connsiteX0" fmla="*/ 0 w 12191999"/>
                  <a:gd name="connsiteY0" fmla="*/ 0 h 2705100"/>
                  <a:gd name="connsiteX1" fmla="*/ 1104899 w 12191999"/>
                  <a:gd name="connsiteY1" fmla="*/ 0 h 2705100"/>
                  <a:gd name="connsiteX2" fmla="*/ 1104899 w 12191999"/>
                  <a:gd name="connsiteY2" fmla="*/ 1422400 h 2705100"/>
                  <a:gd name="connsiteX3" fmla="*/ 12191999 w 12191999"/>
                  <a:gd name="connsiteY3" fmla="*/ 1422400 h 2705100"/>
                  <a:gd name="connsiteX4" fmla="*/ 12191999 w 12191999"/>
                  <a:gd name="connsiteY4" fmla="*/ 2705100 h 2705100"/>
                  <a:gd name="connsiteX5" fmla="*/ 1 w 12191999"/>
                  <a:gd name="connsiteY5" fmla="*/ 2705100 h 2705100"/>
                  <a:gd name="connsiteX6" fmla="*/ 1 w 12191999"/>
                  <a:gd name="connsiteY6" fmla="*/ 1543050 h 2705100"/>
                  <a:gd name="connsiteX7" fmla="*/ 0 w 12191999"/>
                  <a:gd name="connsiteY7" fmla="*/ 154305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1999" h="2705100">
                    <a:moveTo>
                      <a:pt x="0" y="0"/>
                    </a:moveTo>
                    <a:lnTo>
                      <a:pt x="1104899" y="0"/>
                    </a:lnTo>
                    <a:lnTo>
                      <a:pt x="1104899" y="1422400"/>
                    </a:lnTo>
                    <a:lnTo>
                      <a:pt x="12191999" y="1422400"/>
                    </a:lnTo>
                    <a:lnTo>
                      <a:pt x="12191999" y="2705100"/>
                    </a:lnTo>
                    <a:lnTo>
                      <a:pt x="1" y="2705100"/>
                    </a:lnTo>
                    <a:lnTo>
                      <a:pt x="1" y="1543050"/>
                    </a:lnTo>
                    <a:lnTo>
                      <a:pt x="0" y="1543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1C6E9-C7C0-445A-8911-23E57FA33B25}"/>
                  </a:ext>
                </a:extLst>
              </p:cNvPr>
              <p:cNvSpPr/>
              <p:nvPr/>
            </p:nvSpPr>
            <p:spPr>
              <a:xfrm>
                <a:off x="219560" y="5822714"/>
                <a:ext cx="93952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>
                    <a:solidFill>
                      <a:srgbClr val="00234B"/>
                    </a:solidFill>
                    <a:latin typeface="Arial" panose="020B0604020202020204" pitchFamily="34" charset="0"/>
                  </a:rPr>
                  <a:t>© STMicroelectronics - All rights reserved.</a:t>
                </a:r>
                <a:br>
                  <a:rPr lang="en-US" sz="900">
                    <a:solidFill>
                      <a:srgbClr val="00234B"/>
                    </a:solidFill>
                    <a:latin typeface="Arial" panose="020B0604020202020204" pitchFamily="34" charset="0"/>
                  </a:rPr>
                </a:br>
                <a:r>
                  <a:rPr lang="en-US" sz="9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ST logo is a trademark or a registered trademark of STMicroelectronics International NV or its affiliates in the EU and/or other countries. For additional information about ST trademarks, please refer to </a:t>
                </a:r>
                <a:r>
                  <a:rPr lang="en-US" sz="9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="" xmlns:ahyp="http://schemas.microsoft.com/office/drawing/2018/hyperlinkcolor" val="tx"/>
                        </a:ext>
                      </a:extLst>
                    </a:hlinkClick>
                  </a:rPr>
                  <a:t>www.st.com/trademarks</a:t>
                </a:r>
                <a:r>
                  <a:rPr lang="en-US" sz="9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br>
                  <a:rPr lang="en-US" sz="9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lang="en-US" sz="9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All other product or service names are the property of their respective owners.</a:t>
                </a: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3C9C090-4752-447B-8BD0-B05186572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C8D4301-2025-48D1-9A40-DCD57B9CD8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9502" y="1565049"/>
            <a:ext cx="470499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06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7C4-3513-40DF-91A6-018C8E9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EA7E-51B5-4CB2-80D5-15820A17CAE3}" type="datetime5">
              <a:rPr lang="en-US" smtClean="0"/>
              <a:t>1-Jul-23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796A-0B1E-46FA-AC86-9A7803D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E223-380C-4295-85FF-7B9C242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6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  <p15:guide id="2" pos="726">
          <p15:clr>
            <a:srgbClr val="FBAE40"/>
          </p15:clr>
        </p15:guide>
        <p15:guide id="3" orient="horz" pos="137">
          <p15:clr>
            <a:srgbClr val="FBAE40"/>
          </p15:clr>
        </p15:guide>
        <p15:guide id="4" orient="horz" pos="6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6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59532" y="1628800"/>
            <a:ext cx="8460940" cy="468052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3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820472" y="1628800"/>
            <a:ext cx="0" cy="46805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8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4068452" cy="468051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54353" y="1628800"/>
            <a:ext cx="4068452" cy="468051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532" y="1621231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742402" y="1621231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2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2628292" cy="468051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257853" y="1628800"/>
            <a:ext cx="2628292" cy="468051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182562" y="1628800"/>
            <a:ext cx="2628292" cy="468051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504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92180" y="1621231"/>
            <a:ext cx="26282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532" y="1621231"/>
            <a:ext cx="26282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257853" y="1621231"/>
            <a:ext cx="26282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9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up 2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51322" cy="219624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359532" y="4095002"/>
            <a:ext cx="4068452" cy="221431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4752020" y="4095002"/>
            <a:ext cx="4068452" cy="221431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59532" y="1628800"/>
            <a:ext cx="8460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59532" y="4086037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742402" y="4086037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7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359532" y="4095002"/>
            <a:ext cx="4068452" cy="221431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4752020" y="4095002"/>
            <a:ext cx="4068452" cy="221431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9532" y="1633389"/>
            <a:ext cx="4068452" cy="221431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52020" y="1633389"/>
            <a:ext cx="4068452" cy="221431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200"/>
            </a:lvl1pPr>
            <a:lvl2pPr>
              <a:spcAft>
                <a:spcPts val="600"/>
              </a:spcAft>
              <a:defRPr sz="1200"/>
            </a:lvl2pPr>
            <a:lvl3pPr marL="216000" indent="-216000">
              <a:spcAft>
                <a:spcPts val="600"/>
              </a:spcAft>
              <a:defRPr sz="1200"/>
            </a:lvl3pPr>
            <a:lvl4pPr marL="432000" indent="-216000">
              <a:spcAft>
                <a:spcPts val="600"/>
              </a:spcAft>
              <a:defRPr sz="1200"/>
            </a:lvl4pPr>
            <a:lvl5pPr marL="648000" indent="-216000"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9532" y="1624406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742402" y="1624406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59532" y="4086037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742402" y="4086037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8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5508612" cy="4680519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1600"/>
            </a:lvl1pPr>
            <a:lvl2pPr>
              <a:spcAft>
                <a:spcPts val="800"/>
              </a:spcAft>
              <a:defRPr sz="1600"/>
            </a:lvl2pPr>
            <a:lvl3pPr marL="288000" indent="-288000">
              <a:spcAft>
                <a:spcPts val="800"/>
              </a:spcAft>
              <a:defRPr sz="1600"/>
            </a:lvl3pPr>
            <a:lvl4pPr marL="576000" indent="-288000">
              <a:spcAft>
                <a:spcPts val="800"/>
              </a:spcAft>
              <a:defRPr sz="1600"/>
            </a:lvl4pPr>
            <a:lvl5pPr marL="864000" indent="-288000">
              <a:spcAft>
                <a:spcPts val="8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2180" y="1628800"/>
            <a:ext cx="2628292" cy="4680519"/>
          </a:xfrm>
        </p:spPr>
        <p:txBody>
          <a:bodyPr tIns="648000">
            <a:normAutofit/>
          </a:bodyPr>
          <a:lstStyle>
            <a:lvl1pPr algn="ctr">
              <a:spcBef>
                <a:spcPts val="0"/>
              </a:spcBef>
              <a:spcAft>
                <a:spcPts val="600"/>
              </a:spcAft>
              <a:defRPr lang="en-US" sz="1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0"/>
              </a:spcBef>
              <a:spcAft>
                <a:spcPts val="200"/>
              </a:spcAft>
              <a:defRPr sz="9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200"/>
              </a:spcAft>
              <a:buNone/>
              <a:defRPr sz="900"/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532" y="1624406"/>
            <a:ext cx="4068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9532" y="1621231"/>
            <a:ext cx="5508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192180" y="1621231"/>
            <a:ext cx="2618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1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32" y="1628800"/>
            <a:ext cx="8460940" cy="4680519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108000" rIns="72000" bIns="108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32" y="620688"/>
            <a:ext cx="8460940" cy="79695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366912" y="424667"/>
            <a:ext cx="82809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b="1" dirty="0">
                <a:solidFill>
                  <a:schemeClr val="tx2"/>
                </a:solidFill>
              </a:rPr>
              <a:t>CFM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532" y="6633356"/>
            <a:ext cx="82809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CFM [yyyy]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633356"/>
            <a:ext cx="28803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700" b="1" smtClean="0">
                <a:solidFill>
                  <a:schemeClr val="accent2"/>
                </a:solidFill>
              </a:defRPr>
            </a:lvl1pPr>
          </a:lstStyle>
          <a:p>
            <a:fld id="{6A61DF7B-B2B4-4A5F-B882-DC3A2321644C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9532" y="350412"/>
            <a:ext cx="846094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7596336" y="6633356"/>
            <a:ext cx="82809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b="0" dirty="0">
                <a:solidFill>
                  <a:schemeClr val="tx1"/>
                </a:solidFill>
              </a:rPr>
              <a:t>www.cfm.fr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9532" y="6525344"/>
            <a:ext cx="846094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6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7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86" r:id="rId19"/>
    <p:sldLayoutId id="2147483687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►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&gt;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87100" y="424800"/>
            <a:ext cx="6426000" cy="29084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/>
              <a:t>Slide title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5975" y="1825625"/>
            <a:ext cx="6429375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692994-9197-24E4-B9C0-E3A6FFBC0BA4}"/>
              </a:ext>
            </a:extLst>
          </p:cNvPr>
          <p:cNvSpPr txBox="1"/>
          <p:nvPr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4288631" y="6720841"/>
            <a:ext cx="585788" cy="103875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75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12409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540000" indent="-540000"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>
          <p15:clr>
            <a:srgbClr val="F26B43"/>
          </p15:clr>
        </p15:guide>
        <p15:guide id="2" pos="1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87100" y="424800"/>
            <a:ext cx="6426000" cy="29084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fr-FR"/>
              <a:t>Slide title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5975" y="1825625"/>
            <a:ext cx="6429375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/>
              <a:t>Level 1</a:t>
            </a:r>
          </a:p>
          <a:p>
            <a:pPr lvl="1"/>
            <a:r>
              <a:rPr lang="fr-FR"/>
              <a:t>Level 2</a:t>
            </a:r>
          </a:p>
          <a:p>
            <a:pPr lvl="2"/>
            <a:r>
              <a:rPr lang="fr-FR"/>
              <a:t>Level 3</a:t>
            </a:r>
          </a:p>
          <a:p>
            <a:pPr lvl="3"/>
            <a:r>
              <a:rPr lang="fr-FR"/>
              <a:t>Level 4</a:t>
            </a:r>
          </a:p>
          <a:p>
            <a:pPr lvl="4"/>
            <a:r>
              <a:rPr lang="fr-FR"/>
              <a:t>Level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29600" y="6446578"/>
            <a:ext cx="714676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A24E9D7-6D04-41E3-A2B3-D94082E3F4D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2991A2-5C85-CEAB-A3F6-BDBE2EBAF1A6}"/>
              </a:ext>
            </a:extLst>
          </p:cNvPr>
          <p:cNvSpPr txBox="1"/>
          <p:nvPr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4288631" y="6720841"/>
            <a:ext cx="585788" cy="103875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675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261524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540000" indent="-540000"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22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1">
          <p15:clr>
            <a:srgbClr val="F26B43"/>
          </p15:clr>
        </p15:guide>
        <p15:guide id="2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svg"/><Relationship Id="rId12" Type="http://schemas.openxmlformats.org/officeDocument/2006/relationships/image" Target="../media/image24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2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svg"/><Relationship Id="rId12" Type="http://schemas.openxmlformats.org/officeDocument/2006/relationships/image" Target="../media/image24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2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9940" y="1685237"/>
            <a:ext cx="8440531" cy="4680519"/>
          </a:xfrm>
        </p:spPr>
        <p:txBody>
          <a:bodyPr>
            <a:normAutofit/>
          </a:bodyPr>
          <a:lstStyle/>
          <a:p>
            <a:pPr lvl="2" fontAlgn="base">
              <a:lnSpc>
                <a:spcPct val="90000"/>
              </a:lnSpc>
            </a:pPr>
            <a:r>
              <a:rPr lang="en-US" b="0" dirty="0" err="1"/>
              <a:t>Ingénieur</a:t>
            </a:r>
            <a:r>
              <a:rPr lang="en-US" b="0" dirty="0"/>
              <a:t> Ecole Centrale</a:t>
            </a:r>
          </a:p>
          <a:p>
            <a:pPr lvl="3" fontAlgn="base">
              <a:lnSpc>
                <a:spcPct val="90000"/>
              </a:lnSpc>
            </a:pPr>
            <a:r>
              <a:rPr lang="en-US" sz="1400" dirty="0"/>
              <a:t>M2 Physique </a:t>
            </a:r>
            <a:r>
              <a:rPr lang="en-US" sz="1400" dirty="0" err="1"/>
              <a:t>théorique</a:t>
            </a:r>
            <a:r>
              <a:rPr lang="en-US" sz="1400" dirty="0"/>
              <a:t>, Cambridge Univ. (UK)</a:t>
            </a:r>
            <a:endParaRPr lang="en-US" sz="1400" b="0" dirty="0"/>
          </a:p>
          <a:p>
            <a:pPr lvl="2" fontAlgn="base">
              <a:lnSpc>
                <a:spcPct val="90000"/>
              </a:lnSpc>
            </a:pPr>
            <a:endParaRPr lang="en-US" b="0" dirty="0"/>
          </a:p>
          <a:p>
            <a:pPr lvl="2" fontAlgn="base">
              <a:lnSpc>
                <a:spcPct val="90000"/>
              </a:lnSpc>
            </a:pPr>
            <a:r>
              <a:rPr lang="en-US" dirty="0"/>
              <a:t>PhD Physique </a:t>
            </a:r>
            <a:r>
              <a:rPr lang="en-US" dirty="0" err="1"/>
              <a:t>théorique</a:t>
            </a:r>
            <a:r>
              <a:rPr lang="en-US" dirty="0"/>
              <a:t> de la matière </a:t>
            </a:r>
            <a:r>
              <a:rPr lang="en-US" dirty="0" err="1"/>
              <a:t>condensée</a:t>
            </a:r>
            <a:r>
              <a:rPr lang="en-US" dirty="0"/>
              <a:t>, Univ. Orsay</a:t>
            </a:r>
          </a:p>
          <a:p>
            <a:pPr lvl="3" fontAlgn="base">
              <a:lnSpc>
                <a:spcPct val="90000"/>
              </a:lnSpc>
            </a:pPr>
            <a:r>
              <a:rPr lang="en-US" sz="1400" b="0" u="sng" dirty="0" err="1"/>
              <a:t>Sujet</a:t>
            </a:r>
            <a:r>
              <a:rPr lang="en-US" sz="1400" b="0" dirty="0"/>
              <a:t>: Transport </a:t>
            </a:r>
            <a:r>
              <a:rPr lang="en-US" sz="1400" b="0" dirty="0" err="1"/>
              <a:t>quantique</a:t>
            </a:r>
            <a:r>
              <a:rPr lang="en-US" sz="1400" b="0" dirty="0"/>
              <a:t> dans le </a:t>
            </a:r>
            <a:r>
              <a:rPr lang="en-US" sz="1400" b="0" dirty="0" err="1"/>
              <a:t>graphène</a:t>
            </a:r>
            <a:endParaRPr lang="en-US" sz="1400" b="0" dirty="0"/>
          </a:p>
          <a:p>
            <a:pPr lvl="3" fontAlgn="base">
              <a:lnSpc>
                <a:spcPct val="90000"/>
              </a:lnSpc>
            </a:pPr>
            <a:endParaRPr lang="en-US" b="0" dirty="0"/>
          </a:p>
          <a:p>
            <a:pPr lvl="2" fontAlgn="base">
              <a:lnSpc>
                <a:spcPct val="90000"/>
              </a:lnSpc>
            </a:pPr>
            <a:r>
              <a:rPr lang="en-US" dirty="0" err="1"/>
              <a:t>Séjours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="0" dirty="0" err="1"/>
              <a:t>ostdoctoraux</a:t>
            </a:r>
            <a:r>
              <a:rPr lang="en-US" b="0" dirty="0"/>
              <a:t> </a:t>
            </a:r>
          </a:p>
          <a:p>
            <a:pPr lvl="3" fontAlgn="base">
              <a:lnSpc>
                <a:spcPct val="90000"/>
              </a:lnSpc>
            </a:pPr>
            <a:r>
              <a:rPr lang="en-US" sz="1400" b="0" u="sng" dirty="0"/>
              <a:t>CEA Grenoble</a:t>
            </a:r>
            <a:r>
              <a:rPr lang="en-US" sz="1400" b="0" dirty="0"/>
              <a:t>: simulations et </a:t>
            </a:r>
            <a:r>
              <a:rPr lang="en-US" sz="1400" b="0" dirty="0" err="1"/>
              <a:t>théorie</a:t>
            </a:r>
            <a:r>
              <a:rPr lang="en-US" sz="1400" b="0" dirty="0"/>
              <a:t> du transport dans les </a:t>
            </a:r>
            <a:r>
              <a:rPr lang="en-US" sz="1400" b="0" dirty="0" err="1"/>
              <a:t>isolants</a:t>
            </a:r>
            <a:r>
              <a:rPr lang="en-US" sz="1400" b="0" dirty="0"/>
              <a:t> </a:t>
            </a:r>
            <a:r>
              <a:rPr lang="en-US" sz="1400" b="0" dirty="0" err="1"/>
              <a:t>topologiques</a:t>
            </a:r>
            <a:endParaRPr lang="en-US" sz="1400" dirty="0"/>
          </a:p>
          <a:p>
            <a:pPr lvl="3" fontAlgn="base">
              <a:lnSpc>
                <a:spcPct val="90000"/>
              </a:lnSpc>
            </a:pPr>
            <a:r>
              <a:rPr lang="en-US" sz="1400" b="0" u="sng" dirty="0" err="1"/>
              <a:t>CentraleSupelec</a:t>
            </a:r>
            <a:r>
              <a:rPr lang="en-US" sz="1400" dirty="0"/>
              <a:t>: </a:t>
            </a:r>
            <a:r>
              <a:rPr lang="en-US" sz="1400" b="0" dirty="0" err="1"/>
              <a:t>apprentissage</a:t>
            </a:r>
            <a:r>
              <a:rPr lang="en-US" sz="1400" b="0" dirty="0"/>
              <a:t> </a:t>
            </a:r>
            <a:r>
              <a:rPr lang="en-US" sz="1400" b="0" dirty="0" err="1"/>
              <a:t>statistique</a:t>
            </a:r>
            <a:r>
              <a:rPr lang="en-US" sz="1400" b="0" dirty="0"/>
              <a:t> pour </a:t>
            </a:r>
            <a:r>
              <a:rPr lang="en-US" sz="1400" b="0" dirty="0" err="1"/>
              <a:t>l’agronomie</a:t>
            </a:r>
            <a:endParaRPr lang="en-US" sz="1400" b="0" dirty="0"/>
          </a:p>
          <a:p>
            <a:pPr lvl="2" fontAlgn="base">
              <a:lnSpc>
                <a:spcPct val="90000"/>
              </a:lnSpc>
            </a:pPr>
            <a:endParaRPr lang="en-US" b="0" dirty="0"/>
          </a:p>
          <a:p>
            <a:pPr lvl="2" fontAlgn="base">
              <a:lnSpc>
                <a:spcPct val="90000"/>
              </a:lnSpc>
            </a:pPr>
            <a:r>
              <a:rPr lang="en-US" b="0" dirty="0" err="1"/>
              <a:t>Chercheur</a:t>
            </a:r>
            <a:r>
              <a:rPr lang="en-US" b="0" dirty="0"/>
              <a:t> </a:t>
            </a:r>
            <a:r>
              <a:rPr lang="en-US" b="0" dirty="0" err="1"/>
              <a:t>quantitatif</a:t>
            </a:r>
            <a:r>
              <a:rPr lang="en-US" b="0" dirty="0"/>
              <a:t> à CFM </a:t>
            </a:r>
            <a:r>
              <a:rPr lang="en-US" b="0" dirty="0" err="1"/>
              <a:t>depuis</a:t>
            </a:r>
            <a:r>
              <a:rPr lang="en-US" b="0" dirty="0"/>
              <a:t> 2018</a:t>
            </a:r>
          </a:p>
          <a:p>
            <a:pPr lvl="3" fontAlgn="base">
              <a:lnSpc>
                <a:spcPct val="90000"/>
              </a:lnSpc>
            </a:pPr>
            <a:r>
              <a:rPr lang="en-US" sz="1400" dirty="0"/>
              <a:t>Construction de </a:t>
            </a:r>
            <a:r>
              <a:rPr lang="en-US" sz="1400" dirty="0" err="1"/>
              <a:t>portefeuille</a:t>
            </a:r>
            <a:r>
              <a:rPr lang="en-US" sz="1400" dirty="0"/>
              <a:t> pour </a:t>
            </a:r>
            <a:r>
              <a:rPr lang="en-US" sz="1400" dirty="0" err="1"/>
              <a:t>l’arbitrage</a:t>
            </a:r>
            <a:r>
              <a:rPr lang="en-US" sz="1400" dirty="0"/>
              <a:t> de </a:t>
            </a:r>
            <a:r>
              <a:rPr lang="en-US" sz="1400" dirty="0" err="1"/>
              <a:t>volatilité</a:t>
            </a:r>
            <a:endParaRPr lang="en-US" sz="1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59532" y="620688"/>
            <a:ext cx="8460940" cy="796950"/>
          </a:xfrm>
        </p:spPr>
        <p:txBody>
          <a:bodyPr anchor="t">
            <a:normAutofit/>
          </a:bodyPr>
          <a:lstStyle/>
          <a:p>
            <a:r>
              <a:rPr lang="en-GB" dirty="0" err="1"/>
              <a:t>Parcours</a:t>
            </a:r>
            <a:r>
              <a:rPr lang="en-GB" dirty="0"/>
              <a:t> </a:t>
            </a:r>
            <a:r>
              <a:rPr lang="en-GB" dirty="0" err="1"/>
              <a:t>professionel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532" y="6633356"/>
            <a:ext cx="828092" cy="14401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© CFM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633356"/>
            <a:ext cx="288032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A61DF7B-B2B4-4A5F-B882-DC3A2321644C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pic>
        <p:nvPicPr>
          <p:cNvPr id="9" name="Picture 8" descr="A picture containing human face, person, portrait, chin&#10;&#10;Description automatically generated">
            <a:extLst>
              <a:ext uri="{FF2B5EF4-FFF2-40B4-BE49-F238E27FC236}">
                <a16:creationId xmlns:a16="http://schemas.microsoft.com/office/drawing/2014/main" id="{05987C6B-A53B-65A5-A92D-6482ED2ED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6" y="1685237"/>
            <a:ext cx="1817505" cy="1817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84306-DA6C-81E0-5341-98C70F19D50B}"/>
              </a:ext>
            </a:extLst>
          </p:cNvPr>
          <p:cNvSpPr txBox="1"/>
          <p:nvPr/>
        </p:nvSpPr>
        <p:spPr>
          <a:xfrm>
            <a:off x="7091456" y="1232971"/>
            <a:ext cx="181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Pierre Carmier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6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acket, person, man, ball&#10;&#10;Description automatically generated">
            <a:extLst>
              <a:ext uri="{FF2B5EF4-FFF2-40B4-BE49-F238E27FC236}">
                <a16:creationId xmlns:a16="http://schemas.microsoft.com/office/drawing/2014/main" id="{2737F591-1C4E-41BF-938B-98670FA4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" t="7691"/>
          <a:stretch/>
        </p:blipFill>
        <p:spPr>
          <a:xfrm flipH="1">
            <a:off x="0" y="1835943"/>
            <a:ext cx="6734555" cy="4164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creators and makers of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0FA6-909D-4C1E-937F-8CF3C0A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C0CC7-ECB3-4E00-9EC0-870831F82E4F}"/>
              </a:ext>
            </a:extLst>
          </p:cNvPr>
          <p:cNvSpPr/>
          <p:nvPr/>
        </p:nvSpPr>
        <p:spPr>
          <a:xfrm>
            <a:off x="6379191" y="3773862"/>
            <a:ext cx="2537460" cy="75438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14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main manufacturing sites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7E1434-4531-4E0D-A84C-BF631ECA89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669" y="5428218"/>
            <a:ext cx="742519" cy="572389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3A48310B-74A6-4163-AE45-79261780A032}"/>
              </a:ext>
            </a:extLst>
          </p:cNvPr>
          <p:cNvSpPr txBox="1"/>
          <p:nvPr/>
        </p:nvSpPr>
        <p:spPr>
          <a:xfrm>
            <a:off x="7433213" y="5626992"/>
            <a:ext cx="1274484" cy="197831"/>
          </a:xfrm>
          <a:prstGeom prst="rect">
            <a:avLst/>
          </a:prstGeom>
          <a:noFill/>
        </p:spPr>
        <p:txBody>
          <a:bodyPr wrap="none" lIns="81622" tIns="40811" rIns="81622" bIns="40811">
            <a:noAutofit/>
          </a:bodyPr>
          <a:lstStyle/>
          <a:p>
            <a:pPr algn="r">
              <a:buClr>
                <a:srgbClr val="03234B"/>
              </a:buClr>
              <a:defRPr/>
            </a:pPr>
            <a:r>
              <a:rPr lang="en-US" sz="750" dirty="0">
                <a:ea typeface="ＭＳ Ｐゴシック" charset="0"/>
                <a:cs typeface="Arial" pitchFamily="34" charset="0"/>
              </a:rPr>
              <a:t> As of December 31,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EBF4B-79CD-4D15-8FC4-D87EEA66AE04}"/>
              </a:ext>
            </a:extLst>
          </p:cNvPr>
          <p:cNvSpPr/>
          <p:nvPr/>
        </p:nvSpPr>
        <p:spPr>
          <a:xfrm>
            <a:off x="3086101" y="1973913"/>
            <a:ext cx="5830550" cy="7543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bg1"/>
                </a:solidFill>
                <a:ea typeface="ＭＳ Ｐゴシック" pitchFamily="-96" charset="-128"/>
                <a:cs typeface="Arial" pitchFamily="34" charset="0"/>
              </a:rPr>
              <a:t>One of the world’s largest semiconductor companies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C3600-F7F4-4617-9569-EE7D7B2C7904}"/>
              </a:ext>
            </a:extLst>
          </p:cNvPr>
          <p:cNvSpPr/>
          <p:nvPr/>
        </p:nvSpPr>
        <p:spPr>
          <a:xfrm>
            <a:off x="6379191" y="2873888"/>
            <a:ext cx="2537460" cy="75438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$</a:t>
            </a:r>
            <a:r>
              <a:rPr lang="en-US" sz="1350" b="1" dirty="0">
                <a:solidFill>
                  <a:srgbClr val="002060"/>
                </a:solidFill>
                <a:ea typeface="ＭＳ Ｐゴシック" pitchFamily="-96" charset="-128"/>
                <a:cs typeface="Arial" pitchFamily="34" charset="0"/>
              </a:rPr>
              <a:t>16.1</a:t>
            </a:r>
            <a:r>
              <a:rPr lang="en-US" sz="1350" b="1" dirty="0">
                <a:solidFill>
                  <a:schemeClr val="accent2"/>
                </a:solidFill>
                <a:ea typeface="ＭＳ Ｐゴシック" pitchFamily="-96" charset="-128"/>
                <a:cs typeface="Arial" pitchFamily="34" charset="0"/>
              </a:rPr>
              <a:t>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billion 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revenues in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AEE72-FBCC-48F2-A83C-5085A34D7F19}"/>
              </a:ext>
            </a:extLst>
          </p:cNvPr>
          <p:cNvSpPr/>
          <p:nvPr/>
        </p:nvSpPr>
        <p:spPr>
          <a:xfrm>
            <a:off x="3086102" y="2873888"/>
            <a:ext cx="3086100" cy="75438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Over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50,000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employees </a:t>
            </a:r>
            <a:b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of which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9,000+ 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in R&amp;D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38504-2273-407D-B47C-DD3795C5C73C}"/>
              </a:ext>
            </a:extLst>
          </p:cNvPr>
          <p:cNvSpPr/>
          <p:nvPr/>
        </p:nvSpPr>
        <p:spPr>
          <a:xfrm>
            <a:off x="3086102" y="3773862"/>
            <a:ext cx="3086100" cy="75438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Over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80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sales &amp; marketing offices serving over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200,000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customers across the globe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25E4D-C0A6-4235-ABCC-574BDAA4A010}"/>
              </a:ext>
            </a:extLst>
          </p:cNvPr>
          <p:cNvSpPr/>
          <p:nvPr/>
        </p:nvSpPr>
        <p:spPr>
          <a:xfrm>
            <a:off x="3086101" y="4673837"/>
            <a:ext cx="5830550" cy="75438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Signatory of the United Nations Global Compact (UNGC)</a:t>
            </a:r>
            <a:b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Member of the Responsible Business Alliance (RBA)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8379CA-1C38-421A-84A9-769422B3AA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6148" y="3041853"/>
            <a:ext cx="387147" cy="38714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8056DC1-5DDC-4903-9C1D-A8D52EBC7C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7151" y="3030631"/>
            <a:ext cx="437746" cy="43774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7590243-2215-49F6-8681-8B693A0949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7174" y="2049922"/>
            <a:ext cx="578765" cy="5787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EDDA9A7-ECE8-4D6C-BBB9-6C1FD2BF32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13857" y="3926142"/>
            <a:ext cx="451728" cy="45172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A04608F-1EAC-4B71-BD78-F8B0CFD530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00336" y="4691759"/>
            <a:ext cx="721989" cy="72198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27C4FCD-7459-4EE2-8BD5-19A5DB8231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9449" y="3814307"/>
            <a:ext cx="653320" cy="6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acket, person, man, ball&#10;&#10;Description automatically generated">
            <a:extLst>
              <a:ext uri="{FF2B5EF4-FFF2-40B4-BE49-F238E27FC236}">
                <a16:creationId xmlns:a16="http://schemas.microsoft.com/office/drawing/2014/main" id="{2737F591-1C4E-41BF-938B-98670FA4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" t="7691"/>
          <a:stretch/>
        </p:blipFill>
        <p:spPr>
          <a:xfrm flipH="1">
            <a:off x="0" y="1835943"/>
            <a:ext cx="6734555" cy="4164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creators and makers of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0FA6-909D-4C1E-937F-8CF3C0A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C0CC7-ECB3-4E00-9EC0-870831F82E4F}"/>
              </a:ext>
            </a:extLst>
          </p:cNvPr>
          <p:cNvSpPr/>
          <p:nvPr/>
        </p:nvSpPr>
        <p:spPr>
          <a:xfrm>
            <a:off x="6379191" y="3773862"/>
            <a:ext cx="2537460" cy="75438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14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main manufacturing sites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7E1434-4531-4E0D-A84C-BF631ECA89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669" y="5428218"/>
            <a:ext cx="742519" cy="572389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3A48310B-74A6-4163-AE45-79261780A032}"/>
              </a:ext>
            </a:extLst>
          </p:cNvPr>
          <p:cNvSpPr txBox="1"/>
          <p:nvPr/>
        </p:nvSpPr>
        <p:spPr>
          <a:xfrm>
            <a:off x="7433213" y="5626992"/>
            <a:ext cx="1274484" cy="197831"/>
          </a:xfrm>
          <a:prstGeom prst="rect">
            <a:avLst/>
          </a:prstGeom>
          <a:noFill/>
        </p:spPr>
        <p:txBody>
          <a:bodyPr wrap="none" lIns="81622" tIns="40811" rIns="81622" bIns="40811">
            <a:noAutofit/>
          </a:bodyPr>
          <a:lstStyle/>
          <a:p>
            <a:pPr algn="r">
              <a:buClr>
                <a:srgbClr val="03234B"/>
              </a:buClr>
              <a:defRPr/>
            </a:pPr>
            <a:r>
              <a:rPr lang="en-US" sz="750" dirty="0">
                <a:ea typeface="ＭＳ Ｐゴシック" charset="0"/>
                <a:cs typeface="Arial" pitchFamily="34" charset="0"/>
              </a:rPr>
              <a:t> As of December 31,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EBF4B-79CD-4D15-8FC4-D87EEA66AE04}"/>
              </a:ext>
            </a:extLst>
          </p:cNvPr>
          <p:cNvSpPr/>
          <p:nvPr/>
        </p:nvSpPr>
        <p:spPr>
          <a:xfrm>
            <a:off x="3086101" y="1973913"/>
            <a:ext cx="5830550" cy="7543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bg1"/>
                </a:solidFill>
                <a:ea typeface="ＭＳ Ｐゴシック" pitchFamily="-96" charset="-128"/>
                <a:cs typeface="Arial" pitchFamily="34" charset="0"/>
              </a:rPr>
              <a:t>One of the world’s largest semiconductor companies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C3600-F7F4-4617-9569-EE7D7B2C7904}"/>
              </a:ext>
            </a:extLst>
          </p:cNvPr>
          <p:cNvSpPr/>
          <p:nvPr/>
        </p:nvSpPr>
        <p:spPr>
          <a:xfrm>
            <a:off x="6379191" y="2873888"/>
            <a:ext cx="2537460" cy="75438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$</a:t>
            </a:r>
            <a:r>
              <a:rPr lang="en-US" sz="1350" b="1" dirty="0">
                <a:solidFill>
                  <a:srgbClr val="002060"/>
                </a:solidFill>
                <a:ea typeface="ＭＳ Ｐゴシック" pitchFamily="-96" charset="-128"/>
                <a:cs typeface="Arial" pitchFamily="34" charset="0"/>
              </a:rPr>
              <a:t>16.1</a:t>
            </a:r>
            <a:r>
              <a:rPr lang="en-US" sz="1350" b="1" dirty="0">
                <a:solidFill>
                  <a:schemeClr val="accent2"/>
                </a:solidFill>
                <a:ea typeface="ＭＳ Ｐゴシック" pitchFamily="-96" charset="-128"/>
                <a:cs typeface="Arial" pitchFamily="34" charset="0"/>
              </a:rPr>
              <a:t>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billion 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revenues in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AEE72-FBCC-48F2-A83C-5085A34D7F19}"/>
              </a:ext>
            </a:extLst>
          </p:cNvPr>
          <p:cNvSpPr/>
          <p:nvPr/>
        </p:nvSpPr>
        <p:spPr>
          <a:xfrm>
            <a:off x="3086102" y="2873888"/>
            <a:ext cx="3086100" cy="75438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Over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50,000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employees </a:t>
            </a:r>
            <a:b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of which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9,000+ 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in R&amp;D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38504-2273-407D-B47C-DD3795C5C73C}"/>
              </a:ext>
            </a:extLst>
          </p:cNvPr>
          <p:cNvSpPr/>
          <p:nvPr/>
        </p:nvSpPr>
        <p:spPr>
          <a:xfrm>
            <a:off x="3086102" y="3773862"/>
            <a:ext cx="3086100" cy="75438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Over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80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sales &amp; marketing offices serving over </a:t>
            </a:r>
            <a:r>
              <a:rPr lang="en-US" sz="1350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200,000</a:t>
            </a: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customers across the globe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25E4D-C0A6-4235-ABCC-574BDAA4A010}"/>
              </a:ext>
            </a:extLst>
          </p:cNvPr>
          <p:cNvSpPr/>
          <p:nvPr/>
        </p:nvSpPr>
        <p:spPr>
          <a:xfrm>
            <a:off x="3086101" y="4673837"/>
            <a:ext cx="5830550" cy="75438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>
            <a:noAutofit/>
          </a:bodyPr>
          <a:lstStyle/>
          <a:p>
            <a:pPr marL="64274" defTabSz="815822">
              <a:spcBef>
                <a:spcPts val="1349"/>
              </a:spcBef>
              <a:buClr>
                <a:schemeClr val="bg1"/>
              </a:buClr>
              <a:buSzPct val="100000"/>
              <a:defRPr/>
            </a:pP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Signatory of the United Nations Global Compact (UNGC)</a:t>
            </a:r>
            <a:b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 sz="1350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Member of the Responsible Business Alliance (RBA)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8379CA-1C38-421A-84A9-769422B3AA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6148" y="3041853"/>
            <a:ext cx="387147" cy="38714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8056DC1-5DDC-4903-9C1D-A8D52EBC7C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7151" y="3030631"/>
            <a:ext cx="437746" cy="43774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7590243-2215-49F6-8681-8B693A0949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7174" y="2049922"/>
            <a:ext cx="578765" cy="57876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EDDA9A7-ECE8-4D6C-BBB9-6C1FD2BF32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13857" y="3926142"/>
            <a:ext cx="451728" cy="45172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A04608F-1EAC-4B71-BD78-F8B0CFD530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00336" y="4691759"/>
            <a:ext cx="721989" cy="72198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27C4FCD-7459-4EE2-8BD5-19A5DB8231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9449" y="3814307"/>
            <a:ext cx="653320" cy="6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D827C-89CF-D206-4C33-9588416EEE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36819" y="5605463"/>
            <a:ext cx="307181" cy="138499"/>
          </a:xfrm>
        </p:spPr>
        <p:txBody>
          <a:bodyPr/>
          <a:lstStyle/>
          <a:p>
            <a:fld id="{62A42E78-4FE3-4E16-9FB9-64A349BFE3F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D1919-772F-6A55-543A-ADF25D11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75" y="1825625"/>
            <a:ext cx="6429375" cy="4501232"/>
          </a:xfrm>
        </p:spPr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industrie</a:t>
            </a:r>
            <a:r>
              <a:rPr lang="en-US" dirty="0"/>
              <a:t> High-Tech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u="sng" dirty="0"/>
              <a:t>forte </a:t>
            </a:r>
            <a:r>
              <a:rPr lang="en-US" u="sng" dirty="0" err="1"/>
              <a:t>croissance</a:t>
            </a:r>
            <a:r>
              <a:rPr lang="en-US" dirty="0"/>
              <a:t>, </a:t>
            </a:r>
            <a:r>
              <a:rPr lang="en-US" dirty="0" err="1"/>
              <a:t>tirée</a:t>
            </a:r>
            <a:r>
              <a:rPr lang="en-US" dirty="0"/>
              <a:t> par des megatrends socio-</a:t>
            </a:r>
            <a:r>
              <a:rPr lang="en-US" dirty="0" err="1"/>
              <a:t>économiques</a:t>
            </a:r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partie</a:t>
            </a:r>
            <a:r>
              <a:rPr lang="en-US" dirty="0"/>
              <a:t> de la </a:t>
            </a:r>
            <a:r>
              <a:rPr lang="en-US" u="sng" dirty="0"/>
              <a:t>solution</a:t>
            </a:r>
            <a:r>
              <a:rPr lang="en-US" dirty="0"/>
              <a:t> aux </a:t>
            </a:r>
            <a:r>
              <a:rPr lang="en-US" dirty="0" err="1"/>
              <a:t>problèmes</a:t>
            </a:r>
            <a:r>
              <a:rPr lang="en-US" dirty="0"/>
              <a:t> </a:t>
            </a:r>
            <a:r>
              <a:rPr lang="en-US" dirty="0" err="1"/>
              <a:t>environnementaux</a:t>
            </a:r>
            <a:r>
              <a:rPr lang="en-US" dirty="0"/>
              <a:t> et de </a:t>
            </a:r>
            <a:r>
              <a:rPr lang="en-US" dirty="0" err="1"/>
              <a:t>santé</a:t>
            </a:r>
            <a:endParaRPr lang="en-US" dirty="0"/>
          </a:p>
          <a:p>
            <a:r>
              <a:rPr lang="en-US" dirty="0"/>
              <a:t>La chance de </a:t>
            </a:r>
            <a:r>
              <a:rPr lang="en-US" dirty="0" err="1"/>
              <a:t>définir</a:t>
            </a:r>
            <a:r>
              <a:rPr lang="en-US" dirty="0"/>
              <a:t> et </a:t>
            </a:r>
            <a:r>
              <a:rPr lang="en-US" dirty="0" err="1"/>
              <a:t>développer</a:t>
            </a:r>
            <a:r>
              <a:rPr lang="en-US" dirty="0"/>
              <a:t> les </a:t>
            </a:r>
            <a:r>
              <a:rPr lang="en-US" u="sng" dirty="0" err="1"/>
              <a:t>produits</a:t>
            </a:r>
            <a:r>
              <a:rPr lang="en-US" u="sng" dirty="0"/>
              <a:t> de </a:t>
            </a:r>
            <a:r>
              <a:rPr lang="en-US" u="sng" dirty="0" err="1"/>
              <a:t>demain</a:t>
            </a:r>
            <a:endParaRPr lang="en-US" u="sng" dirty="0"/>
          </a:p>
          <a:p>
            <a:r>
              <a:rPr lang="en-US" dirty="0"/>
              <a:t>Une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u="sng" dirty="0" err="1"/>
              <a:t>variété</a:t>
            </a:r>
            <a:r>
              <a:rPr lang="en-US" u="sng" dirty="0"/>
              <a:t> de métiers</a:t>
            </a:r>
            <a:r>
              <a:rPr lang="en-US" dirty="0"/>
              <a:t>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68515-6EC0-2060-B05F-0F1EC553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rejoindre</a:t>
            </a:r>
            <a:r>
              <a:rPr lang="en-US" dirty="0"/>
              <a:t> la Micro-</a:t>
            </a:r>
            <a:r>
              <a:rPr lang="en-US" dirty="0" err="1"/>
              <a:t>électronique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92AF8-5E5B-3F08-3730-B4C40C80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8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lvl="2" fontAlgn="base"/>
            <a:r>
              <a:rPr lang="en-US" b="1" dirty="0"/>
              <a:t>Quantitative</a:t>
            </a:r>
            <a:r>
              <a:rPr lang="en-US" b="0" dirty="0"/>
              <a:t> hedge fund based in Paris </a:t>
            </a:r>
            <a:r>
              <a:rPr lang="en-US" dirty="0"/>
              <a:t>and </a:t>
            </a:r>
            <a:r>
              <a:rPr lang="en-US" b="0" dirty="0"/>
              <a:t>founded in 1991</a:t>
            </a:r>
          </a:p>
          <a:p>
            <a:pPr lvl="3" fontAlgn="base"/>
            <a:r>
              <a:rPr lang="en-US" sz="1500" b="0" dirty="0"/>
              <a:t>Currently managing 10 billion US$ for institutional clients</a:t>
            </a:r>
          </a:p>
          <a:p>
            <a:pPr lvl="2" fontAlgn="base"/>
            <a:endParaRPr lang="en-US" b="0" dirty="0"/>
          </a:p>
          <a:p>
            <a:pPr lvl="2" fontAlgn="base"/>
            <a:r>
              <a:rPr lang="en-US" b="1" dirty="0"/>
              <a:t>Scientific</a:t>
            </a:r>
            <a:r>
              <a:rPr lang="en-US" dirty="0"/>
              <a:t> approach to finance, aiming at</a:t>
            </a:r>
            <a:r>
              <a:rPr lang="en-US" b="0" dirty="0"/>
              <a:t> detecting &amp; exploiting robust statistical data patterns</a:t>
            </a:r>
          </a:p>
          <a:p>
            <a:pPr marL="0" lvl="2" indent="0" fontAlgn="base">
              <a:buNone/>
            </a:pPr>
            <a:endParaRPr lang="en-US" b="0" dirty="0"/>
          </a:p>
          <a:p>
            <a:pPr lvl="2" fontAlgn="base"/>
            <a:r>
              <a:rPr lang="en-US" b="1" dirty="0"/>
              <a:t>Systematic</a:t>
            </a:r>
            <a:r>
              <a:rPr lang="en-US" dirty="0"/>
              <a:t> </a:t>
            </a:r>
            <a:r>
              <a:rPr lang="en-US" b="0" dirty="0"/>
              <a:t>trading of a broad range of instruments (stocks, futures, options) across the globe</a:t>
            </a:r>
          </a:p>
          <a:p>
            <a:pPr fontAlgn="base"/>
            <a:endParaRPr lang="fr-FR" b="0" dirty="0"/>
          </a:p>
          <a:p>
            <a:pPr lvl="2" fontAlgn="base"/>
            <a:r>
              <a:rPr lang="en-US" b="1" dirty="0"/>
              <a:t>Headcount</a:t>
            </a:r>
            <a:r>
              <a:rPr lang="en-US" b="0" dirty="0"/>
              <a:t>: </a:t>
            </a:r>
          </a:p>
          <a:p>
            <a:pPr lvl="3" fontAlgn="base"/>
            <a:r>
              <a:rPr lang="en-US" sz="1500" b="0" u="sng" dirty="0"/>
              <a:t>Research</a:t>
            </a:r>
            <a:r>
              <a:rPr lang="en-US" sz="1500" b="0" dirty="0"/>
              <a:t>: 60</a:t>
            </a:r>
          </a:p>
          <a:p>
            <a:pPr lvl="3" fontAlgn="base"/>
            <a:r>
              <a:rPr lang="en-US" sz="1500" b="0" u="sng" dirty="0"/>
              <a:t>Technology</a:t>
            </a:r>
            <a:r>
              <a:rPr lang="en-US" sz="1500" b="0" dirty="0"/>
              <a:t>: 120</a:t>
            </a:r>
          </a:p>
          <a:p>
            <a:pPr lvl="3" fontAlgn="base"/>
            <a:r>
              <a:rPr lang="en-US" sz="1500" b="0" u="sng" dirty="0"/>
              <a:t>Business</a:t>
            </a:r>
            <a:r>
              <a:rPr lang="en-US" sz="1500" b="0" dirty="0"/>
              <a:t>: 60</a:t>
            </a:r>
          </a:p>
          <a:p>
            <a:pPr lvl="2" fontAlgn="base"/>
            <a:endParaRPr lang="en-US" sz="1400" dirty="0"/>
          </a:p>
          <a:p>
            <a:pPr lvl="2" fontAlgn="base"/>
            <a:r>
              <a:rPr lang="en-US" b="1" dirty="0"/>
              <a:t>Collaborative</a:t>
            </a:r>
            <a:r>
              <a:rPr lang="en-US" dirty="0"/>
              <a:t> and international culture, with strong ties to academia:</a:t>
            </a:r>
          </a:p>
          <a:p>
            <a:pPr lvl="3" fontAlgn="base"/>
            <a:r>
              <a:rPr lang="en-US" sz="1500" dirty="0"/>
              <a:t>Jean-Philippe Bouchaud as Chairman – Chief Scientist</a:t>
            </a:r>
          </a:p>
          <a:p>
            <a:pPr lvl="3" fontAlgn="base"/>
            <a:r>
              <a:rPr lang="en-US" sz="1500" b="0" dirty="0"/>
              <a:t>Numerous publications in leading academic journals</a:t>
            </a:r>
          </a:p>
          <a:p>
            <a:pPr lvl="3" fontAlgn="base"/>
            <a:r>
              <a:rPr lang="en-US" sz="1500" dirty="0" err="1"/>
              <a:t>Econophysics</a:t>
            </a:r>
            <a:r>
              <a:rPr lang="en-US" sz="1500" dirty="0"/>
              <a:t> and Data Science Chairs with X and ENS</a:t>
            </a:r>
            <a:endParaRPr lang="en-US" sz="1500" b="0" dirty="0"/>
          </a:p>
          <a:p>
            <a:pPr lvl="3" fontAlgn="base"/>
            <a:endParaRPr lang="en-US" sz="1400" b="0" dirty="0"/>
          </a:p>
          <a:p>
            <a:pPr lvl="2" fontAlgn="base"/>
            <a:endParaRPr lang="en-US" sz="1400" dirty="0"/>
          </a:p>
          <a:p>
            <a:pPr lvl="1" fontAlgn="base"/>
            <a:endParaRPr lang="en-US" sz="1400" b="0" dirty="0"/>
          </a:p>
          <a:p>
            <a:pPr fontAlgn="base"/>
            <a:endParaRPr lang="en-US" sz="1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/>
              <a:t>Capital Fund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CFM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DF7B-B2B4-4A5F-B882-DC3A2321644C}" type="slidenum">
              <a:rPr lang="en-GB" smtClean="0"/>
              <a:pPr/>
              <a:t>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0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ED5B43-1770-9F57-3E0E-17F93ADA3CA8}"/>
              </a:ext>
            </a:extLst>
          </p:cNvPr>
          <p:cNvSpPr/>
          <p:nvPr/>
        </p:nvSpPr>
        <p:spPr>
          <a:xfrm>
            <a:off x="0" y="857250"/>
            <a:ext cx="9144000" cy="1493135"/>
          </a:xfrm>
          <a:prstGeom prst="rect">
            <a:avLst/>
          </a:prstGeom>
          <a:solidFill>
            <a:srgbClr val="001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C0329D-7896-3F82-484E-827DC61CD3A7}"/>
              </a:ext>
            </a:extLst>
          </p:cNvPr>
          <p:cNvSpPr/>
          <p:nvPr/>
        </p:nvSpPr>
        <p:spPr>
          <a:xfrm>
            <a:off x="7284430" y="1131570"/>
            <a:ext cx="1028700" cy="1028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SLB Sans Book"/>
            </a:endParaRPr>
          </a:p>
        </p:txBody>
      </p:sp>
      <p:pic>
        <p:nvPicPr>
          <p:cNvPr id="3" name="Picture 2" descr="A picture containing human face, person, smile, tree&#10;&#10;Description automatically generated">
            <a:extLst>
              <a:ext uri="{FF2B5EF4-FFF2-40B4-BE49-F238E27FC236}">
                <a16:creationId xmlns:a16="http://schemas.microsoft.com/office/drawing/2014/main" id="{1F933148-08FA-2396-B866-AF2BC5305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42" b="-405"/>
          <a:stretch/>
        </p:blipFill>
        <p:spPr>
          <a:xfrm>
            <a:off x="7266158" y="1114425"/>
            <a:ext cx="1062990" cy="1062990"/>
          </a:xfrm>
          <a:prstGeom prst="ellipse">
            <a:avLst/>
          </a:prstGeom>
          <a:ln w="19050">
            <a:noFill/>
          </a:ln>
          <a:effectLst>
            <a:softEdge rad="1270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267E78-ADD3-0210-8052-6DDB99ED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06" y="1264249"/>
            <a:ext cx="4110038" cy="106232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Marie-Laure Mauborgne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Physicienne nucléaire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235E9A-3DA6-A916-951F-B4E9B45C8BBE}"/>
              </a:ext>
            </a:extLst>
          </p:cNvPr>
          <p:cNvCxnSpPr>
            <a:cxnSpLocks/>
          </p:cNvCxnSpPr>
          <p:nvPr/>
        </p:nvCxnSpPr>
        <p:spPr>
          <a:xfrm>
            <a:off x="0" y="3860690"/>
            <a:ext cx="914400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4409397-72B4-5CBF-98F3-1A6C4128D9F1}"/>
              </a:ext>
            </a:extLst>
          </p:cNvPr>
          <p:cNvSpPr/>
          <p:nvPr/>
        </p:nvSpPr>
        <p:spPr>
          <a:xfrm>
            <a:off x="343867" y="3132184"/>
            <a:ext cx="417182" cy="417182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D47D6-1221-0381-87C8-AE7E2C6E989E}"/>
              </a:ext>
            </a:extLst>
          </p:cNvPr>
          <p:cNvSpPr txBox="1"/>
          <p:nvPr/>
        </p:nvSpPr>
        <p:spPr>
          <a:xfrm>
            <a:off x="181733" y="2785936"/>
            <a:ext cx="75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13" dirty="0">
                <a:solidFill>
                  <a:srgbClr val="051464"/>
                </a:solidFill>
                <a:latin typeface="SLB Sans "/>
              </a:rPr>
              <a:t>2002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08024-C397-069B-7CE3-861DC90F9263}"/>
              </a:ext>
            </a:extLst>
          </p:cNvPr>
          <p:cNvCxnSpPr>
            <a:cxnSpLocks/>
          </p:cNvCxnSpPr>
          <p:nvPr/>
        </p:nvCxnSpPr>
        <p:spPr>
          <a:xfrm>
            <a:off x="558091" y="3549366"/>
            <a:ext cx="0" cy="685392"/>
          </a:xfrm>
          <a:prstGeom prst="line">
            <a:avLst/>
          </a:prstGeom>
          <a:ln w="9525" cap="rnd">
            <a:solidFill>
              <a:srgbClr val="00D2DC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A53B5ED-1437-C625-5D67-244DC0C05F0A}"/>
              </a:ext>
            </a:extLst>
          </p:cNvPr>
          <p:cNvSpPr/>
          <p:nvPr/>
        </p:nvSpPr>
        <p:spPr>
          <a:xfrm>
            <a:off x="451739" y="3235951"/>
            <a:ext cx="209651" cy="209651"/>
          </a:xfrm>
          <a:prstGeom prst="ellipse">
            <a:avLst/>
          </a:prstGeom>
          <a:solidFill>
            <a:srgbClr val="001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9BDD13-F701-DE83-F425-82FD79CEB1C1}"/>
              </a:ext>
            </a:extLst>
          </p:cNvPr>
          <p:cNvSpPr txBox="1"/>
          <p:nvPr/>
        </p:nvSpPr>
        <p:spPr>
          <a:xfrm>
            <a:off x="196658" y="4244767"/>
            <a:ext cx="1924343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 err="1">
                <a:latin typeface="+mj-lt"/>
              </a:rPr>
              <a:t>ENSICaen</a:t>
            </a:r>
            <a:endParaRPr lang="fr-FR" sz="900" dirty="0">
              <a:latin typeface="+mj-lt"/>
            </a:endParaRPr>
          </a:p>
          <a:p>
            <a:r>
              <a:rPr lang="fr-FR" sz="900" dirty="0">
                <a:latin typeface="+mj-lt"/>
              </a:rPr>
              <a:t>Ingénieur en instrumentation </a:t>
            </a:r>
          </a:p>
          <a:p>
            <a:endParaRPr lang="fr-FR" sz="900" dirty="0">
              <a:latin typeface="+mj-lt"/>
            </a:endParaRPr>
          </a:p>
          <a:p>
            <a:r>
              <a:rPr lang="fr-FR" sz="900" b="1" dirty="0">
                <a:latin typeface="+mj-lt"/>
              </a:rPr>
              <a:t>Université Caen-Basse Normandie</a:t>
            </a:r>
            <a:endParaRPr lang="fr-FR" sz="900" dirty="0">
              <a:latin typeface="+mj-lt"/>
            </a:endParaRPr>
          </a:p>
          <a:p>
            <a:r>
              <a:rPr lang="fr-FR" sz="900" dirty="0">
                <a:latin typeface="+mj-lt"/>
              </a:rPr>
              <a:t>DEA en composants élémentaires de la matière</a:t>
            </a:r>
          </a:p>
          <a:p>
            <a:endParaRPr lang="fr-FR" sz="10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7B172D-FE89-C0FF-E65E-9849CD46AADD}"/>
              </a:ext>
            </a:extLst>
          </p:cNvPr>
          <p:cNvSpPr txBox="1"/>
          <p:nvPr/>
        </p:nvSpPr>
        <p:spPr>
          <a:xfrm>
            <a:off x="2363802" y="4554509"/>
            <a:ext cx="75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13" dirty="0">
                <a:solidFill>
                  <a:srgbClr val="051464"/>
                </a:solidFill>
                <a:latin typeface="SLB Sans "/>
              </a:rPr>
              <a:t>2005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71A9EF-AF25-6487-F68E-DDA92A0E1E54}"/>
              </a:ext>
            </a:extLst>
          </p:cNvPr>
          <p:cNvCxnSpPr>
            <a:cxnSpLocks/>
          </p:cNvCxnSpPr>
          <p:nvPr/>
        </p:nvCxnSpPr>
        <p:spPr>
          <a:xfrm>
            <a:off x="2738364" y="3429000"/>
            <a:ext cx="1" cy="846635"/>
          </a:xfrm>
          <a:prstGeom prst="line">
            <a:avLst/>
          </a:prstGeom>
          <a:ln w="9525" cap="rnd">
            <a:solidFill>
              <a:srgbClr val="00D2DC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895E0D-860C-AF6E-78D4-D3DC48A1053C}"/>
              </a:ext>
            </a:extLst>
          </p:cNvPr>
          <p:cNvGrpSpPr/>
          <p:nvPr/>
        </p:nvGrpSpPr>
        <p:grpSpPr>
          <a:xfrm>
            <a:off x="2529772" y="4100931"/>
            <a:ext cx="417182" cy="417182"/>
            <a:chOff x="2623996" y="4516589"/>
            <a:chExt cx="556242" cy="55624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B1903CA-2F4B-E2B0-E2FA-1BCA0501978D}"/>
                </a:ext>
              </a:extLst>
            </p:cNvPr>
            <p:cNvSpPr/>
            <p:nvPr/>
          </p:nvSpPr>
          <p:spPr>
            <a:xfrm>
              <a:off x="2623996" y="4516589"/>
              <a:ext cx="556242" cy="556242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96A6CE-AC8A-51DC-6556-D7ECA6C7A5E8}"/>
                </a:ext>
              </a:extLst>
            </p:cNvPr>
            <p:cNvSpPr/>
            <p:nvPr/>
          </p:nvSpPr>
          <p:spPr>
            <a:xfrm>
              <a:off x="2767825" y="4654943"/>
              <a:ext cx="279535" cy="279535"/>
            </a:xfrm>
            <a:prstGeom prst="ellipse">
              <a:avLst/>
            </a:prstGeom>
            <a:solidFill>
              <a:srgbClr val="001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906FC7E-358C-4424-1266-B8BCAB9F6C27}"/>
              </a:ext>
            </a:extLst>
          </p:cNvPr>
          <p:cNvSpPr txBox="1"/>
          <p:nvPr/>
        </p:nvSpPr>
        <p:spPr>
          <a:xfrm>
            <a:off x="1891004" y="2785936"/>
            <a:ext cx="16796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+mj-lt"/>
              </a:rPr>
              <a:t>Doctorat en Physique Nucléaire CEA Saclay (IRFU/SPhN) </a:t>
            </a:r>
            <a:br>
              <a:rPr lang="fr-FR" sz="900" dirty="0">
                <a:latin typeface="+mj-lt"/>
              </a:rPr>
            </a:br>
            <a:r>
              <a:rPr lang="fr-FR" sz="900" dirty="0">
                <a:latin typeface="+mj-lt"/>
              </a:rPr>
              <a:t>Los Alamos National Laboratory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BA99C9-B77B-9F63-3987-730ADF5AC220}"/>
              </a:ext>
            </a:extLst>
          </p:cNvPr>
          <p:cNvCxnSpPr/>
          <p:nvPr/>
        </p:nvCxnSpPr>
        <p:spPr>
          <a:xfrm>
            <a:off x="3479307" y="3445602"/>
            <a:ext cx="0" cy="1112507"/>
          </a:xfrm>
          <a:prstGeom prst="line">
            <a:avLst/>
          </a:prstGeom>
          <a:ln w="28575" cap="rnd">
            <a:solidFill>
              <a:schemeClr val="bg2">
                <a:lumMod val="25000"/>
              </a:schemeClr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B345CF8C-48D1-0403-5139-C8667D300F61}"/>
              </a:ext>
            </a:extLst>
          </p:cNvPr>
          <p:cNvSpPr/>
          <p:nvPr/>
        </p:nvSpPr>
        <p:spPr>
          <a:xfrm>
            <a:off x="3852719" y="3132184"/>
            <a:ext cx="417182" cy="417182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0CB2EA-C1BA-5A71-6651-E393E91B8615}"/>
              </a:ext>
            </a:extLst>
          </p:cNvPr>
          <p:cNvSpPr txBox="1"/>
          <p:nvPr/>
        </p:nvSpPr>
        <p:spPr>
          <a:xfrm>
            <a:off x="3690586" y="2785936"/>
            <a:ext cx="75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13" dirty="0">
                <a:solidFill>
                  <a:srgbClr val="051464"/>
                </a:solidFill>
                <a:latin typeface="SLB Sans "/>
              </a:rPr>
              <a:t>2006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B6913C-3143-5FC5-CDAB-4593168AE99A}"/>
              </a:ext>
            </a:extLst>
          </p:cNvPr>
          <p:cNvCxnSpPr>
            <a:cxnSpLocks/>
          </p:cNvCxnSpPr>
          <p:nvPr/>
        </p:nvCxnSpPr>
        <p:spPr>
          <a:xfrm>
            <a:off x="4066943" y="3549366"/>
            <a:ext cx="0" cy="685392"/>
          </a:xfrm>
          <a:prstGeom prst="line">
            <a:avLst/>
          </a:prstGeom>
          <a:ln w="9525" cap="rnd">
            <a:solidFill>
              <a:srgbClr val="00D2DC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3C57DAE-BCCB-DE8E-3CC8-F3C6A3FCC441}"/>
              </a:ext>
            </a:extLst>
          </p:cNvPr>
          <p:cNvSpPr/>
          <p:nvPr/>
        </p:nvSpPr>
        <p:spPr>
          <a:xfrm>
            <a:off x="3960592" y="3235951"/>
            <a:ext cx="209651" cy="209651"/>
          </a:xfrm>
          <a:prstGeom prst="ellipse">
            <a:avLst/>
          </a:prstGeom>
          <a:solidFill>
            <a:srgbClr val="001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169D11-56F6-5048-5316-F7CABF8D38E8}"/>
              </a:ext>
            </a:extLst>
          </p:cNvPr>
          <p:cNvSpPr txBox="1"/>
          <p:nvPr/>
        </p:nvSpPr>
        <p:spPr>
          <a:xfrm>
            <a:off x="3505775" y="4244767"/>
            <a:ext cx="128425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+mj-lt"/>
              </a:rPr>
              <a:t>Post-doctorante chez Schlumberger </a:t>
            </a:r>
          </a:p>
          <a:p>
            <a:r>
              <a:rPr lang="fr-FR" sz="900" dirty="0">
                <a:solidFill>
                  <a:srgbClr val="000000"/>
                </a:solidFill>
                <a:latin typeface="+mj-lt"/>
              </a:rPr>
              <a:t>Clamart, France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E36E40-2943-A5AC-DA73-E96A1D32DA47}"/>
              </a:ext>
            </a:extLst>
          </p:cNvPr>
          <p:cNvSpPr txBox="1"/>
          <p:nvPr/>
        </p:nvSpPr>
        <p:spPr>
          <a:xfrm>
            <a:off x="4833773" y="4554509"/>
            <a:ext cx="75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13" dirty="0">
                <a:solidFill>
                  <a:srgbClr val="051464"/>
                </a:solidFill>
                <a:latin typeface="SLB Sans "/>
              </a:rPr>
              <a:t>2007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898044-58C1-2F1E-002F-EE89FEEC80E7}"/>
              </a:ext>
            </a:extLst>
          </p:cNvPr>
          <p:cNvCxnSpPr>
            <a:cxnSpLocks/>
          </p:cNvCxnSpPr>
          <p:nvPr/>
        </p:nvCxnSpPr>
        <p:spPr>
          <a:xfrm>
            <a:off x="5210131" y="3340775"/>
            <a:ext cx="0" cy="807929"/>
          </a:xfrm>
          <a:prstGeom prst="line">
            <a:avLst/>
          </a:prstGeom>
          <a:ln w="9525" cap="rnd">
            <a:solidFill>
              <a:srgbClr val="00D2DC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E74404-F0EC-4EE4-CB12-6AF76DC2B3D9}"/>
              </a:ext>
            </a:extLst>
          </p:cNvPr>
          <p:cNvGrpSpPr/>
          <p:nvPr/>
        </p:nvGrpSpPr>
        <p:grpSpPr>
          <a:xfrm>
            <a:off x="5001540" y="4100931"/>
            <a:ext cx="417182" cy="417182"/>
            <a:chOff x="6668720" y="4401850"/>
            <a:chExt cx="556242" cy="55624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D7974BE-9F96-9643-0A04-C15C9C48BC92}"/>
                </a:ext>
              </a:extLst>
            </p:cNvPr>
            <p:cNvSpPr/>
            <p:nvPr/>
          </p:nvSpPr>
          <p:spPr>
            <a:xfrm>
              <a:off x="6668720" y="4401850"/>
              <a:ext cx="556242" cy="556242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A53141A-971E-88C5-6A84-05C4EBE385C4}"/>
                </a:ext>
              </a:extLst>
            </p:cNvPr>
            <p:cNvSpPr/>
            <p:nvPr/>
          </p:nvSpPr>
          <p:spPr>
            <a:xfrm>
              <a:off x="6812549" y="4540204"/>
              <a:ext cx="279535" cy="279535"/>
            </a:xfrm>
            <a:prstGeom prst="ellipse">
              <a:avLst/>
            </a:prstGeom>
            <a:solidFill>
              <a:srgbClr val="001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85B75B5-2559-64A7-E6DC-ADE611903007}"/>
              </a:ext>
            </a:extLst>
          </p:cNvPr>
          <p:cNvSpPr txBox="1"/>
          <p:nvPr/>
        </p:nvSpPr>
        <p:spPr>
          <a:xfrm>
            <a:off x="4674520" y="2785936"/>
            <a:ext cx="143825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+mj-lt"/>
              </a:rPr>
              <a:t>Physicienne nucléaire (Senior) Schlumberger Clamart, France</a:t>
            </a:r>
            <a:endParaRPr lang="fr-FR" sz="900" dirty="0">
              <a:latin typeface="+mj-l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A1213B-0A9C-39B8-532C-060802C8776B}"/>
              </a:ext>
            </a:extLst>
          </p:cNvPr>
          <p:cNvSpPr/>
          <p:nvPr/>
        </p:nvSpPr>
        <p:spPr>
          <a:xfrm>
            <a:off x="6424428" y="3132184"/>
            <a:ext cx="417182" cy="417182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3E9F43-2835-EDA8-5D87-E80FF3BC33A1}"/>
              </a:ext>
            </a:extLst>
          </p:cNvPr>
          <p:cNvSpPr txBox="1"/>
          <p:nvPr/>
        </p:nvSpPr>
        <p:spPr>
          <a:xfrm>
            <a:off x="6262295" y="2785936"/>
            <a:ext cx="75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13" dirty="0">
                <a:solidFill>
                  <a:srgbClr val="051464"/>
                </a:solidFill>
                <a:latin typeface="SLB Sans "/>
              </a:rPr>
              <a:t>2017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92F1F3-A41C-DB16-EDB2-C5230EECE633}"/>
              </a:ext>
            </a:extLst>
          </p:cNvPr>
          <p:cNvCxnSpPr>
            <a:cxnSpLocks/>
          </p:cNvCxnSpPr>
          <p:nvPr/>
        </p:nvCxnSpPr>
        <p:spPr>
          <a:xfrm>
            <a:off x="6638652" y="3549366"/>
            <a:ext cx="0" cy="685392"/>
          </a:xfrm>
          <a:prstGeom prst="line">
            <a:avLst/>
          </a:prstGeom>
          <a:ln w="9525" cap="rnd">
            <a:solidFill>
              <a:srgbClr val="00D2DC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98554BC-9DFF-3123-4B8F-7553E6A21616}"/>
              </a:ext>
            </a:extLst>
          </p:cNvPr>
          <p:cNvSpPr/>
          <p:nvPr/>
        </p:nvSpPr>
        <p:spPr>
          <a:xfrm>
            <a:off x="6532300" y="3235951"/>
            <a:ext cx="209651" cy="209651"/>
          </a:xfrm>
          <a:prstGeom prst="ellipse">
            <a:avLst/>
          </a:prstGeom>
          <a:solidFill>
            <a:srgbClr val="001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E2F774-6B93-CD1A-25A2-FFB93ADDD0D5}"/>
              </a:ext>
            </a:extLst>
          </p:cNvPr>
          <p:cNvSpPr txBox="1"/>
          <p:nvPr/>
        </p:nvSpPr>
        <p:spPr>
          <a:xfrm>
            <a:off x="5946218" y="4275635"/>
            <a:ext cx="1438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+mj-lt"/>
              </a:rPr>
              <a:t>Physicienne nucléaire (Principal) Schlumberger Houston, TX, États-Unis</a:t>
            </a:r>
            <a:endParaRPr lang="fr-FR" sz="105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7382DC-8F3D-A988-6511-8B9C79F1FD3C}"/>
              </a:ext>
            </a:extLst>
          </p:cNvPr>
          <p:cNvSpPr txBox="1"/>
          <p:nvPr/>
        </p:nvSpPr>
        <p:spPr>
          <a:xfrm>
            <a:off x="7744200" y="4554509"/>
            <a:ext cx="75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-113" dirty="0">
                <a:solidFill>
                  <a:srgbClr val="051464"/>
                </a:solidFill>
                <a:latin typeface="SLB Sans "/>
              </a:rPr>
              <a:t>2022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81D456-CF61-EB41-222D-0107DBD166D0}"/>
              </a:ext>
            </a:extLst>
          </p:cNvPr>
          <p:cNvCxnSpPr>
            <a:cxnSpLocks/>
          </p:cNvCxnSpPr>
          <p:nvPr/>
        </p:nvCxnSpPr>
        <p:spPr>
          <a:xfrm>
            <a:off x="8120558" y="3323064"/>
            <a:ext cx="0" cy="807929"/>
          </a:xfrm>
          <a:prstGeom prst="line">
            <a:avLst/>
          </a:prstGeom>
          <a:ln w="9525" cap="rnd">
            <a:solidFill>
              <a:srgbClr val="00D2DC"/>
            </a:solidFill>
            <a:round/>
            <a:headEnd type="non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B0CACE1-C81F-92F9-2E88-E510A92570D8}"/>
              </a:ext>
            </a:extLst>
          </p:cNvPr>
          <p:cNvGrpSpPr/>
          <p:nvPr/>
        </p:nvGrpSpPr>
        <p:grpSpPr>
          <a:xfrm>
            <a:off x="7911967" y="4100931"/>
            <a:ext cx="417182" cy="417182"/>
            <a:chOff x="10549289" y="4378235"/>
            <a:chExt cx="556242" cy="55624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E2F5B7-3C9F-6F9F-3160-19A6CCC50BF2}"/>
                </a:ext>
              </a:extLst>
            </p:cNvPr>
            <p:cNvSpPr/>
            <p:nvPr/>
          </p:nvSpPr>
          <p:spPr>
            <a:xfrm>
              <a:off x="10549289" y="4378235"/>
              <a:ext cx="556242" cy="556242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E4D851B-1D4E-A19D-9F84-94806D7A5CD3}"/>
                </a:ext>
              </a:extLst>
            </p:cNvPr>
            <p:cNvSpPr/>
            <p:nvPr/>
          </p:nvSpPr>
          <p:spPr>
            <a:xfrm>
              <a:off x="10693118" y="4516589"/>
              <a:ext cx="279535" cy="279535"/>
            </a:xfrm>
            <a:prstGeom prst="ellipse">
              <a:avLst/>
            </a:prstGeom>
            <a:solidFill>
              <a:srgbClr val="001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B78A7FE-6B5C-08E6-BD23-BCF0A39C2122}"/>
              </a:ext>
            </a:extLst>
          </p:cNvPr>
          <p:cNvSpPr txBox="1"/>
          <p:nvPr/>
        </p:nvSpPr>
        <p:spPr>
          <a:xfrm>
            <a:off x="7610022" y="2785936"/>
            <a:ext cx="143825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+mj-lt"/>
              </a:rPr>
              <a:t>Physicienne nucléaire (Advisor) SLB </a:t>
            </a:r>
          </a:p>
          <a:p>
            <a:r>
              <a:rPr lang="fr-FR" sz="900" dirty="0">
                <a:solidFill>
                  <a:srgbClr val="000000"/>
                </a:solidFill>
                <a:latin typeface="+mj-lt"/>
              </a:rPr>
              <a:t>Clamart, France</a:t>
            </a:r>
            <a:endParaRPr lang="fr-FR" sz="9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A4268D-3976-1803-A5F1-EAFF4DB48E44}"/>
              </a:ext>
            </a:extLst>
          </p:cNvPr>
          <p:cNvSpPr txBox="1"/>
          <p:nvPr/>
        </p:nvSpPr>
        <p:spPr>
          <a:xfrm>
            <a:off x="4629905" y="3629587"/>
            <a:ext cx="3642827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5000"/>
              </a:lnSpc>
              <a:spcBef>
                <a:spcPts val="900"/>
              </a:spcBef>
              <a:spcAft>
                <a:spcPts val="900"/>
              </a:spcAft>
              <a:buClr>
                <a:srgbClr val="0014DB"/>
              </a:buClr>
              <a:defRPr/>
            </a:pPr>
            <a:r>
              <a:rPr lang="fr-FR" sz="1200" b="1" dirty="0">
                <a:solidFill>
                  <a:srgbClr val="0014DC"/>
                </a:solidFill>
                <a:latin typeface="+mj-lt"/>
              </a:rPr>
              <a:t>RÔLE UNIQUE, RESPONSABILITÉ GRANDISSANTE</a:t>
            </a:r>
            <a:endParaRPr lang="en-US" sz="1200" b="1" dirty="0">
              <a:solidFill>
                <a:srgbClr val="0014DC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BC01C4-3F36-1221-B7EB-D8CF5B97F8BF}"/>
              </a:ext>
            </a:extLst>
          </p:cNvPr>
          <p:cNvSpPr txBox="1"/>
          <p:nvPr/>
        </p:nvSpPr>
        <p:spPr>
          <a:xfrm>
            <a:off x="713021" y="3622291"/>
            <a:ext cx="1870412" cy="26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5000"/>
              </a:lnSpc>
              <a:spcBef>
                <a:spcPts val="900"/>
              </a:spcBef>
              <a:spcAft>
                <a:spcPts val="900"/>
              </a:spcAft>
              <a:buClr>
                <a:srgbClr val="0014DB"/>
              </a:buClr>
              <a:defRPr/>
            </a:pPr>
            <a:r>
              <a:rPr lang="fr-FR" sz="1200" b="1" dirty="0">
                <a:solidFill>
                  <a:srgbClr val="0014DC"/>
                </a:solidFill>
                <a:latin typeface="+mj-lt"/>
              </a:rPr>
              <a:t>DOUBLE FORMATION</a:t>
            </a:r>
            <a:endParaRPr lang="en-US" sz="1200" b="1" dirty="0">
              <a:solidFill>
                <a:srgbClr val="0014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2192DC45-5D78-7C99-671D-3D48ECA78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6" t="1" r="13898" b="1"/>
          <a:stretch/>
        </p:blipFill>
        <p:spPr bwMode="auto">
          <a:xfrm>
            <a:off x="5368203" y="1314450"/>
            <a:ext cx="3775798" cy="51435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190FC0-2FC8-2DB2-F0D0-63B4FC38C38E}"/>
              </a:ext>
            </a:extLst>
          </p:cNvPr>
          <p:cNvSpPr txBox="1"/>
          <p:nvPr/>
        </p:nvSpPr>
        <p:spPr>
          <a:xfrm>
            <a:off x="235529" y="1567342"/>
            <a:ext cx="6005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0014DC"/>
                </a:solidFill>
                <a:latin typeface="+mj-lt"/>
              </a:rPr>
              <a:t>SLB en chiffres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0DF06-8221-499F-B776-7E0C1742EC55}"/>
              </a:ext>
            </a:extLst>
          </p:cNvPr>
          <p:cNvSpPr txBox="1"/>
          <p:nvPr/>
        </p:nvSpPr>
        <p:spPr>
          <a:xfrm>
            <a:off x="235528" y="2767842"/>
            <a:ext cx="2265218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69696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98 000</a:t>
            </a:r>
            <a:r>
              <a:rPr lang="fr-FR" sz="1500" baseline="30000" dirty="0">
                <a:solidFill>
                  <a:srgbClr val="0014DC"/>
                </a:solidFill>
                <a:latin typeface="+mj-lt"/>
              </a:rPr>
              <a:t>+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employés</a:t>
            </a:r>
          </a:p>
          <a:p>
            <a:pPr marL="214313" indent="-214313">
              <a:buClr>
                <a:srgbClr val="69696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172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nationalités</a:t>
            </a:r>
          </a:p>
          <a:p>
            <a:pPr marL="214313" indent="-214313">
              <a:buClr>
                <a:srgbClr val="696969"/>
              </a:buClr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696969"/>
                </a:solidFill>
                <a:latin typeface="+mj-lt"/>
              </a:rPr>
              <a:t>Opérations dans </a:t>
            </a:r>
            <a:r>
              <a:rPr lang="fr-FR" sz="1500" dirty="0">
                <a:solidFill>
                  <a:srgbClr val="0014DC"/>
                </a:solidFill>
                <a:latin typeface="+mj-lt"/>
              </a:rPr>
              <a:t>120 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pays</a:t>
            </a:r>
          </a:p>
          <a:p>
            <a:pPr marL="214313" indent="-214313">
              <a:buClr>
                <a:srgbClr val="69696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28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Mrd$ de CA, </a:t>
            </a:r>
            <a:r>
              <a:rPr lang="fr-FR" sz="1500" dirty="0">
                <a:solidFill>
                  <a:srgbClr val="0014DC"/>
                </a:solidFill>
                <a:latin typeface="+mj-lt"/>
              </a:rPr>
              <a:t>670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M$ investis en R&amp;D (2022)</a:t>
            </a:r>
          </a:p>
          <a:p>
            <a:pPr marL="214313" indent="-214313">
              <a:buClr>
                <a:srgbClr val="69696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71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centres de technologie dans le monde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3343A-9871-6B9F-D989-87DAD0225A36}"/>
              </a:ext>
            </a:extLst>
          </p:cNvPr>
          <p:cNvSpPr txBox="1"/>
          <p:nvPr/>
        </p:nvSpPr>
        <p:spPr>
          <a:xfrm>
            <a:off x="2733677" y="2747454"/>
            <a:ext cx="2265218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69696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13 000</a:t>
            </a:r>
            <a:r>
              <a:rPr lang="fr-FR" sz="1350" dirty="0">
                <a:solidFill>
                  <a:srgbClr val="0014DC"/>
                </a:solidFill>
                <a:latin typeface="+mj-lt"/>
              </a:rPr>
              <a:t>+ 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brevets actifs</a:t>
            </a:r>
          </a:p>
          <a:p>
            <a:pPr marL="214313" indent="-214313">
              <a:buClr>
                <a:srgbClr val="69696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10 000+ 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publications en </a:t>
            </a:r>
            <a:r>
              <a:rPr lang="fr-FR" sz="1500" dirty="0">
                <a:solidFill>
                  <a:srgbClr val="0014DC"/>
                </a:solidFill>
                <a:latin typeface="+mj-lt"/>
              </a:rPr>
              <a:t>10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ans</a:t>
            </a:r>
          </a:p>
          <a:p>
            <a:pPr marL="214313" indent="-214313">
              <a:buClr>
                <a:srgbClr val="69696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14DC"/>
                </a:solidFill>
                <a:latin typeface="+mj-lt"/>
              </a:rPr>
              <a:t>130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 physiciens</a:t>
            </a:r>
          </a:p>
          <a:p>
            <a:pPr marL="214313" indent="-214313">
              <a:buClr>
                <a:srgbClr val="696969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696969"/>
                </a:solidFill>
                <a:latin typeface="+mj-lt"/>
              </a:rPr>
              <a:t>E</a:t>
            </a:r>
            <a:r>
              <a:rPr lang="fr-FR" sz="1350" dirty="0">
                <a:solidFill>
                  <a:srgbClr val="696969"/>
                </a:solidFill>
                <a:latin typeface="+mj-lt"/>
              </a:rPr>
              <a:t>ureka, une communauté technique interne unique </a:t>
            </a:r>
            <a:br>
              <a:rPr lang="fr-FR" sz="1350" dirty="0">
                <a:solidFill>
                  <a:srgbClr val="696969"/>
                </a:solidFill>
                <a:latin typeface="+mj-lt"/>
              </a:rPr>
            </a:br>
            <a:r>
              <a:rPr lang="fr-FR" sz="1350" dirty="0">
                <a:solidFill>
                  <a:srgbClr val="696969"/>
                </a:solidFill>
                <a:latin typeface="+mj-lt"/>
              </a:rPr>
              <a:t>avec plus </a:t>
            </a:r>
            <a:r>
              <a:rPr lang="en-US" sz="1350" dirty="0">
                <a:solidFill>
                  <a:srgbClr val="696969"/>
                </a:solidFill>
                <a:latin typeface="+mj-lt"/>
              </a:rPr>
              <a:t>de </a:t>
            </a:r>
            <a:r>
              <a:rPr lang="en-US" sz="1350" dirty="0">
                <a:solidFill>
                  <a:srgbClr val="0014DC"/>
                </a:solidFill>
                <a:latin typeface="+mj-lt"/>
              </a:rPr>
              <a:t>28 000</a:t>
            </a:r>
            <a:r>
              <a:rPr lang="en-US" sz="1350" dirty="0">
                <a:solidFill>
                  <a:srgbClr val="696969"/>
                </a:solidFill>
                <a:latin typeface="+mj-lt"/>
              </a:rPr>
              <a:t> membres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B088D65-56CA-230B-5351-1F31C149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03" y="857250"/>
            <a:ext cx="2004146" cy="133568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6FD0E50-F09A-12DC-0492-082A09787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/>
          <a:stretch/>
        </p:blipFill>
        <p:spPr bwMode="auto">
          <a:xfrm>
            <a:off x="7229476" y="857250"/>
            <a:ext cx="1914524" cy="133568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F8141F-820B-45F2-9E2B-422E212FC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24ED90-4EC0-49B7-B0F6-14CF18F91C47}"/>
              </a:ext>
            </a:extLst>
          </p:cNvPr>
          <p:cNvGrpSpPr/>
          <p:nvPr/>
        </p:nvGrpSpPr>
        <p:grpSpPr>
          <a:xfrm>
            <a:off x="5194573" y="1442069"/>
            <a:ext cx="3187364" cy="3973862"/>
            <a:chOff x="434916" y="1089790"/>
            <a:chExt cx="4249818" cy="529848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E12560-984A-C949-B1DC-718DCAE96033}"/>
                </a:ext>
              </a:extLst>
            </p:cNvPr>
            <p:cNvSpPr/>
            <p:nvPr/>
          </p:nvSpPr>
          <p:spPr>
            <a:xfrm>
              <a:off x="434916" y="1089790"/>
              <a:ext cx="4249818" cy="5298483"/>
            </a:xfrm>
            <a:prstGeom prst="rect">
              <a:avLst/>
            </a:prstGeom>
            <a:solidFill>
              <a:srgbClr val="0F0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Graphik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08D2E8-1818-B243-9F71-425B25F59BBC}"/>
                </a:ext>
              </a:extLst>
            </p:cNvPr>
            <p:cNvSpPr/>
            <p:nvPr/>
          </p:nvSpPr>
          <p:spPr>
            <a:xfrm>
              <a:off x="1051438" y="1229937"/>
              <a:ext cx="1853515" cy="353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en-US" sz="1050" dirty="0">
                  <a:solidFill>
                    <a:srgbClr val="08FDFE"/>
                  </a:solidFill>
                  <a:latin typeface="SLB Sans Book"/>
                </a:rPr>
                <a:t>Qui nous sommes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CF47A1-C5A9-4A45-80E2-8A8F3CB959FD}"/>
                </a:ext>
              </a:extLst>
            </p:cNvPr>
            <p:cNvSpPr/>
            <p:nvPr/>
          </p:nvSpPr>
          <p:spPr>
            <a:xfrm>
              <a:off x="1030038" y="2912956"/>
              <a:ext cx="1853515" cy="353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en-US" sz="1050" dirty="0">
                  <a:solidFill>
                    <a:srgbClr val="08FDFE"/>
                  </a:solidFill>
                  <a:latin typeface="SLB Sans Book"/>
                </a:rPr>
                <a:t>Ce que nous faisons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891D58-D06A-164D-99BF-F72A2052F509}"/>
                </a:ext>
              </a:extLst>
            </p:cNvPr>
            <p:cNvSpPr/>
            <p:nvPr/>
          </p:nvSpPr>
          <p:spPr>
            <a:xfrm>
              <a:off x="1030038" y="4551440"/>
              <a:ext cx="1853515" cy="353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en-US" sz="1050" dirty="0">
                  <a:solidFill>
                    <a:srgbClr val="08FDFE"/>
                  </a:solidFill>
                  <a:latin typeface="SLB Sans Book"/>
                </a:rPr>
                <a:t>Pourquoi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3A4EA8-1F3A-BAAD-4E41-656168AB0243}"/>
              </a:ext>
            </a:extLst>
          </p:cNvPr>
          <p:cNvSpPr txBox="1"/>
          <p:nvPr/>
        </p:nvSpPr>
        <p:spPr>
          <a:xfrm>
            <a:off x="9258300" y="3657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>
              <a:defRPr/>
            </a:pPr>
            <a:endParaRPr lang="en-US" sz="1350">
              <a:solidFill>
                <a:srgbClr val="2F127E"/>
              </a:solidFill>
              <a:latin typeface="Graphik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EF635-65CC-6106-A779-C6665FE1E9F4}"/>
              </a:ext>
            </a:extLst>
          </p:cNvPr>
          <p:cNvSpPr txBox="1"/>
          <p:nvPr/>
        </p:nvSpPr>
        <p:spPr>
          <a:xfrm>
            <a:off x="9358313" y="49291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>
              <a:defRPr/>
            </a:pPr>
            <a:endParaRPr lang="en-US" sz="1350">
              <a:solidFill>
                <a:srgbClr val="2F127E"/>
              </a:solidFill>
              <a:latin typeface="Graphik 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7F3D8D-14B2-4ADB-BE72-34EBD021F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56" y="2410125"/>
            <a:ext cx="2765351" cy="1659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6F7E5-7E79-F5C0-2FA5-36A7118F8B2C}"/>
              </a:ext>
            </a:extLst>
          </p:cNvPr>
          <p:cNvSpPr txBox="1"/>
          <p:nvPr/>
        </p:nvSpPr>
        <p:spPr>
          <a:xfrm>
            <a:off x="5640915" y="1744744"/>
            <a:ext cx="2180230" cy="1061829"/>
          </a:xfrm>
          <a:prstGeom prst="rect">
            <a:avLst/>
          </a:prstGeom>
          <a:solidFill>
            <a:srgbClr val="0F00E6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  <a:t>Une entreprise technologique globale</a:t>
            </a:r>
            <a:endParaRPr lang="fr-FR" sz="2100" dirty="0">
              <a:solidFill>
                <a:srgbClr val="FFFFFF"/>
              </a:solidFill>
              <a:latin typeface="SLB Sans 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7EDE0-6FA6-B7D4-51ED-7068C9BE632E}"/>
              </a:ext>
            </a:extLst>
          </p:cNvPr>
          <p:cNvSpPr txBox="1"/>
          <p:nvPr/>
        </p:nvSpPr>
        <p:spPr>
          <a:xfrm>
            <a:off x="5649822" y="3030589"/>
            <a:ext cx="2180230" cy="1061829"/>
          </a:xfrm>
          <a:prstGeom prst="rect">
            <a:avLst/>
          </a:prstGeom>
          <a:solidFill>
            <a:srgbClr val="0F00E6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  <a:t>Moteur de l’innovation </a:t>
            </a:r>
            <a:b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  <a:t>dans l’énergie</a:t>
            </a:r>
            <a:endParaRPr lang="fr-FR" sz="2100" dirty="0">
              <a:solidFill>
                <a:srgbClr val="FFFFFF"/>
              </a:solidFill>
              <a:latin typeface="SLB Sans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12BD1-0E00-16E2-0522-44BA890610B2}"/>
              </a:ext>
            </a:extLst>
          </p:cNvPr>
          <p:cNvSpPr txBox="1"/>
          <p:nvPr/>
        </p:nvSpPr>
        <p:spPr>
          <a:xfrm>
            <a:off x="5649822" y="4264583"/>
            <a:ext cx="2180230" cy="1061829"/>
          </a:xfrm>
          <a:prstGeom prst="rect">
            <a:avLst/>
          </a:prstGeom>
          <a:solidFill>
            <a:srgbClr val="0F00E6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  <a:t>Pour une  </a:t>
            </a:r>
            <a:b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  <a:t>planète </a:t>
            </a:r>
            <a:b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100" dirty="0">
                <a:solidFill>
                  <a:srgbClr val="FFFFFF"/>
                </a:solidFill>
                <a:latin typeface="SLB Sans Book"/>
                <a:ea typeface="Calibri" panose="020F0502020204030204" pitchFamily="34" charset="0"/>
                <a:cs typeface="Arial" panose="020B0604020202020204" pitchFamily="34" charset="0"/>
              </a:rPr>
              <a:t>équilibrée</a:t>
            </a:r>
            <a:endParaRPr lang="fr-FR" sz="2100" dirty="0">
              <a:solidFill>
                <a:srgbClr val="FFFFFF"/>
              </a:solidFill>
              <a:latin typeface="SLB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35459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9D2875-35A4-AA64-A2D8-A9C83EE1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" y="857250"/>
            <a:ext cx="3502153" cy="5143500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579D72A-308E-4794-AE41-16233ECCADEF}"/>
              </a:ext>
            </a:extLst>
          </p:cNvPr>
          <p:cNvCxnSpPr>
            <a:cxnSpLocks/>
          </p:cNvCxnSpPr>
          <p:nvPr/>
        </p:nvCxnSpPr>
        <p:spPr>
          <a:xfrm>
            <a:off x="1057275" y="3105150"/>
            <a:ext cx="11119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id="{80E19E0A-05EB-4EBB-B777-26195685226F}"/>
              </a:ext>
            </a:extLst>
          </p:cNvPr>
          <p:cNvSpPr txBox="1">
            <a:spLocks/>
          </p:cNvSpPr>
          <p:nvPr/>
        </p:nvSpPr>
        <p:spPr>
          <a:xfrm>
            <a:off x="-593086" y="3257190"/>
            <a:ext cx="4677947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 indent="-540000" defTabSz="134541">
              <a:lnSpc>
                <a:spcPct val="90000"/>
              </a:lnSpc>
            </a:pPr>
            <a:r>
              <a:rPr lang="fr-FR" sz="2100" dirty="0">
                <a:solidFill>
                  <a:prstClr val="white"/>
                </a:solidFill>
                <a:latin typeface="Century Gothic"/>
                <a:cs typeface="Century Gothic"/>
              </a:rPr>
              <a:t>FROM SCIENCE TO BEAUTY</a:t>
            </a:r>
          </a:p>
        </p:txBody>
      </p:sp>
      <p:grpSp>
        <p:nvGrpSpPr>
          <p:cNvPr id="16" name="Groupe 10">
            <a:extLst>
              <a:ext uri="{FF2B5EF4-FFF2-40B4-BE49-F238E27FC236}">
                <a16:creationId xmlns:a16="http://schemas.microsoft.com/office/drawing/2014/main" id="{31C98BF4-CE45-8A49-8DF5-F9E476F766D7}"/>
              </a:ext>
            </a:extLst>
          </p:cNvPr>
          <p:cNvGrpSpPr>
            <a:grpSpLocks noChangeAspect="1"/>
          </p:cNvGrpSpPr>
          <p:nvPr/>
        </p:nvGrpSpPr>
        <p:grpSpPr>
          <a:xfrm>
            <a:off x="324018" y="2393442"/>
            <a:ext cx="2830934" cy="510214"/>
            <a:chOff x="-49213" y="-1830388"/>
            <a:chExt cx="5716587" cy="1030288"/>
          </a:xfrm>
          <a:solidFill>
            <a:schemeClr val="bg1"/>
          </a:solidFill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4EBB79C-C120-CC4E-9B33-5F3984C0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694" y="-1690691"/>
              <a:ext cx="736598" cy="8207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19222"/>
                  </a:lnTo>
                  <a:lnTo>
                    <a:pt x="3681" y="19222"/>
                  </a:lnTo>
                  <a:lnTo>
                    <a:pt x="3681" y="11695"/>
                  </a:lnTo>
                  <a:lnTo>
                    <a:pt x="17163" y="11695"/>
                  </a:lnTo>
                  <a:lnTo>
                    <a:pt x="17163" y="9273"/>
                  </a:lnTo>
                  <a:lnTo>
                    <a:pt x="3681" y="9273"/>
                  </a:lnTo>
                  <a:lnTo>
                    <a:pt x="3681" y="2313"/>
                  </a:lnTo>
                  <a:lnTo>
                    <a:pt x="21600" y="2313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D72EF5F5-2CDE-BB48-8522-C13BB6FA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2" y="-1822452"/>
              <a:ext cx="314322" cy="11112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6857" y="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6857" y="0"/>
                  </a:lnTo>
                  <a:close/>
                  <a:moveTo>
                    <a:pt x="685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F9BF5275-803E-CF47-8E40-4612E12B9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49" y="-1690691"/>
              <a:ext cx="746125" cy="8207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3306" y="19222"/>
                  </a:moveTo>
                  <a:lnTo>
                    <a:pt x="330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2"/>
                  </a:lnTo>
                  <a:lnTo>
                    <a:pt x="3306" y="19222"/>
                  </a:lnTo>
                  <a:close/>
                  <a:moveTo>
                    <a:pt x="3306" y="19222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AutoShape 6">
              <a:extLst>
                <a:ext uri="{FF2B5EF4-FFF2-40B4-BE49-F238E27FC236}">
                  <a16:creationId xmlns:a16="http://schemas.microsoft.com/office/drawing/2014/main" id="{F335CD1A-C9DF-1B45-BE76-A1C92482B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-1690691"/>
              <a:ext cx="1000121" cy="8207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9049" y="0"/>
                  </a:moveTo>
                  <a:lnTo>
                    <a:pt x="0" y="21600"/>
                  </a:lnTo>
                  <a:lnTo>
                    <a:pt x="3052" y="21600"/>
                  </a:lnTo>
                  <a:lnTo>
                    <a:pt x="5387" y="16036"/>
                  </a:lnTo>
                  <a:lnTo>
                    <a:pt x="16249" y="16036"/>
                  </a:lnTo>
                  <a:lnTo>
                    <a:pt x="18584" y="21600"/>
                  </a:lnTo>
                  <a:lnTo>
                    <a:pt x="21600" y="21600"/>
                  </a:lnTo>
                  <a:lnTo>
                    <a:pt x="12569" y="0"/>
                  </a:lnTo>
                  <a:lnTo>
                    <a:pt x="9049" y="0"/>
                  </a:lnTo>
                  <a:close/>
                  <a:moveTo>
                    <a:pt x="6536" y="13287"/>
                  </a:moveTo>
                  <a:lnTo>
                    <a:pt x="10773" y="2989"/>
                  </a:lnTo>
                  <a:lnTo>
                    <a:pt x="15100" y="13287"/>
                  </a:lnTo>
                  <a:lnTo>
                    <a:pt x="6536" y="13287"/>
                  </a:lnTo>
                  <a:close/>
                  <a:moveTo>
                    <a:pt x="6536" y="13287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9705F384-6E06-D94D-AF1F-6C0C99E2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1" y="-1690691"/>
              <a:ext cx="855660" cy="8207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194" y="12579"/>
                  </a:moveTo>
                  <a:cubicBezTo>
                    <a:pt x="20011" y="11238"/>
                    <a:pt x="20458" y="7526"/>
                    <a:pt x="20408" y="6238"/>
                  </a:cubicBezTo>
                  <a:cubicBezTo>
                    <a:pt x="20160" y="2371"/>
                    <a:pt x="17628" y="0"/>
                    <a:pt x="13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979" y="21600"/>
                    <a:pt x="2979" y="21600"/>
                    <a:pt x="2979" y="21600"/>
                  </a:cubicBezTo>
                  <a:cubicBezTo>
                    <a:pt x="2979" y="12527"/>
                    <a:pt x="2979" y="12527"/>
                    <a:pt x="2979" y="12527"/>
                  </a:cubicBezTo>
                  <a:cubicBezTo>
                    <a:pt x="11520" y="12527"/>
                    <a:pt x="11520" y="12527"/>
                    <a:pt x="11520" y="12527"/>
                  </a:cubicBezTo>
                  <a:cubicBezTo>
                    <a:pt x="17826" y="21600"/>
                    <a:pt x="17826" y="21600"/>
                    <a:pt x="1782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17081" y="15517"/>
                    <a:pt x="15194" y="12579"/>
                  </a:cubicBezTo>
                  <a:close/>
                  <a:moveTo>
                    <a:pt x="12712" y="10001"/>
                  </a:moveTo>
                  <a:cubicBezTo>
                    <a:pt x="2979" y="10001"/>
                    <a:pt x="2979" y="10001"/>
                    <a:pt x="2979" y="10001"/>
                  </a:cubicBezTo>
                  <a:cubicBezTo>
                    <a:pt x="2979" y="2526"/>
                    <a:pt x="2979" y="2526"/>
                    <a:pt x="2979" y="2526"/>
                  </a:cubicBezTo>
                  <a:cubicBezTo>
                    <a:pt x="13059" y="2526"/>
                    <a:pt x="13059" y="2526"/>
                    <a:pt x="13059" y="2526"/>
                  </a:cubicBezTo>
                  <a:cubicBezTo>
                    <a:pt x="15393" y="2526"/>
                    <a:pt x="16684" y="3660"/>
                    <a:pt x="17131" y="5104"/>
                  </a:cubicBezTo>
                  <a:cubicBezTo>
                    <a:pt x="17479" y="6083"/>
                    <a:pt x="17280" y="7372"/>
                    <a:pt x="16734" y="8248"/>
                  </a:cubicBezTo>
                  <a:cubicBezTo>
                    <a:pt x="15890" y="9692"/>
                    <a:pt x="14301" y="10001"/>
                    <a:pt x="12712" y="10001"/>
                  </a:cubicBezTo>
                  <a:close/>
                  <a:moveTo>
                    <a:pt x="12712" y="10001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F8F4DEFE-19A4-964C-AE0E-326401978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47" y="-1830388"/>
              <a:ext cx="1127129" cy="10302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19" y="0"/>
                  </a:moveTo>
                  <a:cubicBezTo>
                    <a:pt x="4373" y="0"/>
                    <a:pt x="0" y="4918"/>
                    <a:pt x="0" y="10902"/>
                  </a:cubicBezTo>
                  <a:cubicBezTo>
                    <a:pt x="0" y="17173"/>
                    <a:pt x="4863" y="21600"/>
                    <a:pt x="10819" y="21600"/>
                  </a:cubicBezTo>
                  <a:cubicBezTo>
                    <a:pt x="16775" y="21600"/>
                    <a:pt x="21600" y="17214"/>
                    <a:pt x="21600" y="10902"/>
                  </a:cubicBezTo>
                  <a:cubicBezTo>
                    <a:pt x="21600" y="4918"/>
                    <a:pt x="17152" y="0"/>
                    <a:pt x="10819" y="0"/>
                  </a:cubicBezTo>
                  <a:close/>
                  <a:moveTo>
                    <a:pt x="10743" y="19428"/>
                  </a:moveTo>
                  <a:cubicBezTo>
                    <a:pt x="6295" y="19428"/>
                    <a:pt x="2639" y="15575"/>
                    <a:pt x="2639" y="10902"/>
                  </a:cubicBezTo>
                  <a:cubicBezTo>
                    <a:pt x="2639" y="6230"/>
                    <a:pt x="6107" y="2172"/>
                    <a:pt x="10894" y="2172"/>
                  </a:cubicBezTo>
                  <a:cubicBezTo>
                    <a:pt x="15569" y="2172"/>
                    <a:pt x="18999" y="6230"/>
                    <a:pt x="18999" y="10902"/>
                  </a:cubicBezTo>
                  <a:cubicBezTo>
                    <a:pt x="18999" y="15575"/>
                    <a:pt x="15154" y="19428"/>
                    <a:pt x="10743" y="19428"/>
                  </a:cubicBezTo>
                  <a:close/>
                  <a:moveTo>
                    <a:pt x="10743" y="19428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AutoShape 9">
              <a:extLst>
                <a:ext uri="{FF2B5EF4-FFF2-40B4-BE49-F238E27FC236}">
                  <a16:creationId xmlns:a16="http://schemas.microsoft.com/office/drawing/2014/main" id="{65C15252-36B9-DD48-A04D-37504EC8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-1690691"/>
              <a:ext cx="239715" cy="29051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7650" y="21600"/>
                  </a:lnTo>
                  <a:lnTo>
                    <a:pt x="21600" y="0"/>
                  </a:lnTo>
                  <a:lnTo>
                    <a:pt x="10500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7D210F5D-24CA-404D-9ECE-81EA798F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213" y="-1690691"/>
              <a:ext cx="744534" cy="8207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3355" y="19222"/>
                  </a:moveTo>
                  <a:lnTo>
                    <a:pt x="335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2"/>
                  </a:lnTo>
                  <a:lnTo>
                    <a:pt x="3355" y="19222"/>
                  </a:lnTo>
                  <a:close/>
                  <a:moveTo>
                    <a:pt x="3355" y="19222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3427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95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3CA2B65B-B733-D144-9FF6-2B065219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04" r="14032" b="45074"/>
          <a:stretch/>
        </p:blipFill>
        <p:spPr>
          <a:xfrm>
            <a:off x="7786591" y="5594918"/>
            <a:ext cx="1357409" cy="369165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61000" y="5799669"/>
            <a:ext cx="3454499" cy="1154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525" tIns="0" rIns="0" bIns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685800">
              <a:lnSpc>
                <a:spcPts val="900"/>
              </a:lnSpc>
            </a:pP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Reproduction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prohibited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without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written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agreement of L’Oréal </a:t>
            </a:r>
            <a:endParaRPr lang="fr-FR" sz="750" i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9448EB-4836-5272-9BFC-CF1A146B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999" y="1876671"/>
            <a:ext cx="5518883" cy="31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625950" y="3705103"/>
            <a:ext cx="843193" cy="551791"/>
            <a:chOff x="3751152" y="2896996"/>
            <a:chExt cx="1124257" cy="735721"/>
          </a:xfrm>
        </p:grpSpPr>
        <p:sp>
          <p:nvSpPr>
            <p:cNvPr id="21" name="Shape 107">
              <a:extLst>
                <a:ext uri="{FF2B5EF4-FFF2-40B4-BE49-F238E27FC236}">
                  <a16:creationId xmlns:a16="http://schemas.microsoft.com/office/drawing/2014/main" id="{EBF99F0C-1900-8B4E-8512-2D37021CF5D1}"/>
                </a:ext>
              </a:extLst>
            </p:cNvPr>
            <p:cNvSpPr/>
            <p:nvPr/>
          </p:nvSpPr>
          <p:spPr>
            <a:xfrm>
              <a:off x="3751152" y="3478829"/>
              <a:ext cx="1124257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7000" tIns="0" rIns="0" bIns="0">
              <a:spAutoFit/>
            </a:bodyPr>
            <a:lstStyle>
              <a:lvl1pPr>
                <a:defRPr sz="2200"/>
              </a:lvl1pPr>
            </a:lstStyle>
            <a:p>
              <a:pPr defTabSz="685800"/>
              <a:r>
                <a:rPr lang="fr-FR" sz="750">
                  <a:solidFill>
                    <a:prstClr val="black"/>
                  </a:solidFill>
                  <a:latin typeface="Century Gothic" panose="020B0502020202020204" pitchFamily="34" charset="0"/>
                </a:rPr>
                <a:t>Major R&amp;I </a:t>
              </a:r>
              <a:r>
                <a:rPr lang="fr-FR" sz="75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centers</a:t>
              </a:r>
              <a:endParaRPr lang="fr-FR" sz="75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Shape 102">
              <a:extLst>
                <a:ext uri="{FF2B5EF4-FFF2-40B4-BE49-F238E27FC236}">
                  <a16:creationId xmlns:a16="http://schemas.microsoft.com/office/drawing/2014/main" id="{10D944B2-3249-3245-83E4-D8F78C9A23F9}"/>
                </a:ext>
              </a:extLst>
            </p:cNvPr>
            <p:cNvSpPr/>
            <p:nvPr/>
          </p:nvSpPr>
          <p:spPr>
            <a:xfrm>
              <a:off x="3751152" y="2896996"/>
              <a:ext cx="322755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7000" tIns="0" rIns="0" bIns="0">
              <a:spAutoFit/>
            </a:bodyPr>
            <a:lstStyle>
              <a:lvl1pPr>
                <a:defRPr sz="16000" i="1">
                  <a:solidFill>
                    <a:srgbClr val="E1DF9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defTabSz="685800"/>
              <a:r>
                <a:rPr lang="fr-FR" sz="3000" b="1" i="0">
                  <a:solidFill>
                    <a:srgbClr val="646FAA"/>
                  </a:solidFill>
                  <a:latin typeface="Century Gothic" panose="020B0502020202020204" pitchFamily="34" charset="0"/>
                </a:rPr>
                <a:t>8</a:t>
              </a:r>
              <a:endParaRPr sz="3000" b="1" i="0">
                <a:solidFill>
                  <a:srgbClr val="646FAA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Titre 1">
            <a:extLst>
              <a:ext uri="{FF2B5EF4-FFF2-40B4-BE49-F238E27FC236}">
                <a16:creationId xmlns:a16="http://schemas.microsoft.com/office/drawing/2014/main" id="{B05D70F1-B4FD-4741-A858-36E5DB646861}"/>
              </a:ext>
            </a:extLst>
          </p:cNvPr>
          <p:cNvSpPr txBox="1">
            <a:spLocks/>
          </p:cNvSpPr>
          <p:nvPr/>
        </p:nvSpPr>
        <p:spPr>
          <a:xfrm>
            <a:off x="2085975" y="1175850"/>
            <a:ext cx="7190372" cy="581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720000" indent="-72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 indent="-540000" defTabSz="685800"/>
            <a:r>
              <a:rPr lang="en" sz="2100" dirty="0">
                <a:solidFill>
                  <a:prstClr val="black"/>
                </a:solidFill>
                <a:latin typeface="Century Gothic" panose="020B0502020202020204" pitchFamily="34" charset="0"/>
              </a:rPr>
              <a:t>L’ORÉAL RESEARCH &amp; INNOVATION</a:t>
            </a:r>
            <a:br>
              <a:rPr lang="en" sz="2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KEY FIGURES</a:t>
            </a:r>
            <a:endParaRPr lang="fr-FR" sz="2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98703A1-002D-E040-8F9E-0C0479E4B2F4}"/>
              </a:ext>
            </a:extLst>
          </p:cNvPr>
          <p:cNvCxnSpPr>
            <a:cxnSpLocks/>
          </p:cNvCxnSpPr>
          <p:nvPr/>
        </p:nvCxnSpPr>
        <p:spPr>
          <a:xfrm>
            <a:off x="1708601" y="1850850"/>
            <a:ext cx="3159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CD294E5-A835-4848-887A-A61B5DC17C3A}"/>
              </a:ext>
            </a:extLst>
          </p:cNvPr>
          <p:cNvCxnSpPr>
            <a:cxnSpLocks/>
          </p:cNvCxnSpPr>
          <p:nvPr/>
        </p:nvCxnSpPr>
        <p:spPr>
          <a:xfrm>
            <a:off x="4729012" y="2621690"/>
            <a:ext cx="0" cy="540000"/>
          </a:xfrm>
          <a:prstGeom prst="line">
            <a:avLst/>
          </a:prstGeom>
          <a:ln w="6350" cmpd="sng">
            <a:solidFill>
              <a:srgbClr val="646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341C216-86D0-6345-AE90-E7A4F8BACF0D}"/>
              </a:ext>
            </a:extLst>
          </p:cNvPr>
          <p:cNvCxnSpPr>
            <a:cxnSpLocks/>
          </p:cNvCxnSpPr>
          <p:nvPr/>
        </p:nvCxnSpPr>
        <p:spPr>
          <a:xfrm>
            <a:off x="4736663" y="3710998"/>
            <a:ext cx="0" cy="540000"/>
          </a:xfrm>
          <a:prstGeom prst="line">
            <a:avLst/>
          </a:prstGeom>
          <a:ln w="6350" cmpd="sng">
            <a:solidFill>
              <a:srgbClr val="646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2730974" y="2605885"/>
            <a:ext cx="958609" cy="571610"/>
            <a:chOff x="3751152" y="4114615"/>
            <a:chExt cx="1278145" cy="762146"/>
          </a:xfrm>
        </p:grpSpPr>
        <p:sp>
          <p:nvSpPr>
            <p:cNvPr id="18" name="Shape 109">
              <a:extLst>
                <a:ext uri="{FF2B5EF4-FFF2-40B4-BE49-F238E27FC236}">
                  <a16:creationId xmlns:a16="http://schemas.microsoft.com/office/drawing/2014/main" id="{FB68E55C-BCE7-3D42-9284-2D06138D2D0A}"/>
                </a:ext>
              </a:extLst>
            </p:cNvPr>
            <p:cNvSpPr/>
            <p:nvPr/>
          </p:nvSpPr>
          <p:spPr>
            <a:xfrm>
              <a:off x="3751152" y="4722873"/>
              <a:ext cx="1278145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7000" tIns="0" rIns="0" bIns="0">
              <a:spAutoFit/>
            </a:bodyPr>
            <a:lstStyle>
              <a:lvl1pPr>
                <a:defRPr sz="2200"/>
              </a:lvl1pPr>
            </a:lstStyle>
            <a:p>
              <a:pPr defTabSz="685800"/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R&amp;I </a:t>
              </a:r>
              <a:r>
                <a:rPr lang="fr-FR" sz="75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employee</a:t>
              </a:r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2022s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9DF2368-93F2-FD42-A3B0-F79BC9B4A873}"/>
                </a:ext>
              </a:extLst>
            </p:cNvPr>
            <p:cNvSpPr txBox="1"/>
            <p:nvPr/>
          </p:nvSpPr>
          <p:spPr>
            <a:xfrm>
              <a:off x="3751152" y="4114615"/>
              <a:ext cx="1169846" cy="6640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18000" rIns="18000" bIns="18000" numCol="1" spcCol="38100" rtlCol="0" anchor="t">
              <a:spAutoFit/>
            </a:bodyPr>
            <a:lstStyle/>
            <a:p>
              <a:pPr defTabSz="457200"/>
              <a:r>
                <a:rPr lang="fr-FR" sz="3000" b="1" dirty="0">
                  <a:solidFill>
                    <a:srgbClr val="646FAA"/>
                  </a:solidFill>
                  <a:latin typeface="Century Gothic" panose="020B0502020202020204" pitchFamily="34" charset="0"/>
                  <a:cs typeface="Times New Roman" panose="02020603050405020304" pitchFamily="18" charset="0"/>
                  <a:sym typeface="Helvetica"/>
                </a:rPr>
                <a:t>4000</a:t>
              </a:r>
              <a:endParaRPr lang="fr-FR" sz="3000" b="1" dirty="0">
                <a:solidFill>
                  <a:srgbClr val="646FAA"/>
                </a:solidFill>
                <a:latin typeface="Century Gothic" panose="020B0502020202020204" pitchFamily="34" charset="0"/>
                <a:sym typeface="Helvetica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629749" y="4796958"/>
            <a:ext cx="1795445" cy="565198"/>
            <a:chOff x="3751152" y="1809126"/>
            <a:chExt cx="2393926" cy="753597"/>
          </a:xfrm>
        </p:grpSpPr>
        <p:sp>
          <p:nvSpPr>
            <p:cNvPr id="13" name="Shape 110">
              <a:extLst>
                <a:ext uri="{FF2B5EF4-FFF2-40B4-BE49-F238E27FC236}">
                  <a16:creationId xmlns:a16="http://schemas.microsoft.com/office/drawing/2014/main" id="{E604E4D3-C8D3-F440-A237-A68BF2E47F74}"/>
                </a:ext>
              </a:extLst>
            </p:cNvPr>
            <p:cNvSpPr/>
            <p:nvPr/>
          </p:nvSpPr>
          <p:spPr>
            <a:xfrm>
              <a:off x="3751152" y="2408835"/>
              <a:ext cx="2393926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7000" tIns="0" rIns="0" bIns="0">
              <a:spAutoFit/>
            </a:bodyPr>
            <a:lstStyle/>
            <a:p>
              <a:pPr defTabSz="685800">
                <a:defRPr sz="2200"/>
              </a:pPr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Patents </a:t>
              </a:r>
              <a:r>
                <a:rPr lang="fr-FR" sz="75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filed</a:t>
              </a:r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in 2022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109B2CA-E3E2-C048-AFBC-FC7728ED1F3C}"/>
                </a:ext>
              </a:extLst>
            </p:cNvPr>
            <p:cNvSpPr txBox="1"/>
            <p:nvPr/>
          </p:nvSpPr>
          <p:spPr>
            <a:xfrm>
              <a:off x="3751152" y="1809126"/>
              <a:ext cx="883444" cy="6640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18000" rIns="18000" bIns="18000" numCol="1" spcCol="38100" rtlCol="0" anchor="t">
              <a:spAutoFit/>
            </a:bodyPr>
            <a:lstStyle/>
            <a:p>
              <a:pPr defTabSz="457200"/>
              <a:r>
                <a:rPr lang="fr-FR" sz="3000" b="1" dirty="0">
                  <a:solidFill>
                    <a:srgbClr val="646FAA"/>
                  </a:solidFill>
                  <a:latin typeface="Century Gothic" panose="020B0502020202020204" pitchFamily="34" charset="0"/>
                  <a:cs typeface="Times New Roman" panose="02020603050405020304" pitchFamily="18" charset="0"/>
                  <a:sym typeface="Helvetica"/>
                </a:rPr>
                <a:t>561</a:t>
              </a:r>
              <a:endParaRPr lang="fr-FR" sz="3000" b="1" dirty="0">
                <a:solidFill>
                  <a:srgbClr val="646FAA"/>
                </a:solidFill>
                <a:latin typeface="Century Gothic" panose="020B0502020202020204" pitchFamily="34" charset="0"/>
                <a:sym typeface="Helvetica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628978" y="2609092"/>
            <a:ext cx="1650033" cy="565198"/>
            <a:chOff x="8738353" y="1809126"/>
            <a:chExt cx="2200044" cy="753597"/>
          </a:xfrm>
        </p:grpSpPr>
        <p:sp>
          <p:nvSpPr>
            <p:cNvPr id="16" name="Shape 110">
              <a:extLst>
                <a:ext uri="{FF2B5EF4-FFF2-40B4-BE49-F238E27FC236}">
                  <a16:creationId xmlns:a16="http://schemas.microsoft.com/office/drawing/2014/main" id="{C5CD4756-AC54-4344-A5B3-E9FE59EE55CA}"/>
                </a:ext>
              </a:extLst>
            </p:cNvPr>
            <p:cNvSpPr/>
            <p:nvPr/>
          </p:nvSpPr>
          <p:spPr>
            <a:xfrm>
              <a:off x="8738353" y="2408835"/>
              <a:ext cx="1433215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685800">
                <a:defRPr sz="2200"/>
              </a:pPr>
              <a:r>
                <a:rPr lang="it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Mio in R&amp;I budget 2022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811E45EB-2E51-1C40-9291-3E082DF9D5EA}"/>
                </a:ext>
              </a:extLst>
            </p:cNvPr>
            <p:cNvSpPr txBox="1"/>
            <p:nvPr/>
          </p:nvSpPr>
          <p:spPr>
            <a:xfrm>
              <a:off x="8738353" y="1809126"/>
              <a:ext cx="2200044" cy="6640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18000" rIns="18000" bIns="18000" numCol="1" spcCol="38100" rtlCol="0" anchor="t">
              <a:spAutoFit/>
            </a:bodyPr>
            <a:lstStyle/>
            <a:p>
              <a:pPr defTabSz="457200"/>
              <a:r>
                <a:rPr lang="fr-FR" sz="3000" dirty="0">
                  <a:solidFill>
                    <a:srgbClr val="646FAA"/>
                  </a:solidFill>
                  <a:latin typeface="Century Gothic" panose="020B0502020202020204" pitchFamily="34" charset="0"/>
                  <a:cs typeface="Times New Roman" panose="02020603050405020304" pitchFamily="18" charset="0"/>
                  <a:sym typeface="Helvetica"/>
                </a:rPr>
                <a:t>€ </a:t>
              </a:r>
              <a:r>
                <a:rPr lang="fr-FR" sz="3000" b="1" dirty="0">
                  <a:solidFill>
                    <a:srgbClr val="646FAA"/>
                  </a:solidFill>
                  <a:latin typeface="Century Gothic" panose="020B0502020202020204" pitchFamily="34" charset="0"/>
                  <a:cs typeface="Times New Roman" panose="02020603050405020304" pitchFamily="18" charset="0"/>
                  <a:sym typeface="Helvetica"/>
                </a:rPr>
                <a:t>1138 M</a:t>
              </a:r>
              <a:endParaRPr lang="fr-FR" sz="3000" b="1" dirty="0">
                <a:solidFill>
                  <a:srgbClr val="646FAA"/>
                </a:solidFill>
                <a:latin typeface="Century Gothic" panose="020B0502020202020204" pitchFamily="34" charset="0"/>
                <a:sym typeface="Helvetica"/>
              </a:endParaRPr>
            </a:p>
          </p:txBody>
        </p:sp>
      </p:grp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341C216-86D0-6345-AE90-E7A4F8BACF0D}"/>
              </a:ext>
            </a:extLst>
          </p:cNvPr>
          <p:cNvCxnSpPr>
            <a:cxnSpLocks/>
          </p:cNvCxnSpPr>
          <p:nvPr/>
        </p:nvCxnSpPr>
        <p:spPr>
          <a:xfrm>
            <a:off x="4738869" y="4809556"/>
            <a:ext cx="0" cy="540000"/>
          </a:xfrm>
          <a:prstGeom prst="line">
            <a:avLst/>
          </a:prstGeom>
          <a:ln w="6350" cmpd="sng">
            <a:solidFill>
              <a:srgbClr val="646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2774814" y="3705103"/>
            <a:ext cx="1194280" cy="551791"/>
            <a:chOff x="3751152" y="5400696"/>
            <a:chExt cx="1592373" cy="735721"/>
          </a:xfrm>
        </p:grpSpPr>
        <p:sp>
          <p:nvSpPr>
            <p:cNvPr id="36" name="Shape 107">
              <a:extLst>
                <a:ext uri="{FF2B5EF4-FFF2-40B4-BE49-F238E27FC236}">
                  <a16:creationId xmlns:a16="http://schemas.microsoft.com/office/drawing/2014/main" id="{EBF99F0C-1900-8B4E-8512-2D37021CF5D1}"/>
                </a:ext>
              </a:extLst>
            </p:cNvPr>
            <p:cNvSpPr/>
            <p:nvPr/>
          </p:nvSpPr>
          <p:spPr>
            <a:xfrm>
              <a:off x="3751152" y="5982529"/>
              <a:ext cx="1592373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7000" tIns="0" rIns="0" bIns="0">
              <a:spAutoFit/>
            </a:bodyPr>
            <a:lstStyle>
              <a:lvl1pPr>
                <a:defRPr sz="2200"/>
              </a:lvl1pPr>
            </a:lstStyle>
            <a:p>
              <a:pPr defTabSz="685800"/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Experts 2019</a:t>
              </a:r>
            </a:p>
          </p:txBody>
        </p:sp>
        <p:sp>
          <p:nvSpPr>
            <p:cNvPr id="37" name="Shape 102">
              <a:extLst>
                <a:ext uri="{FF2B5EF4-FFF2-40B4-BE49-F238E27FC236}">
                  <a16:creationId xmlns:a16="http://schemas.microsoft.com/office/drawing/2014/main" id="{10D944B2-3249-3245-83E4-D8F78C9A23F9}"/>
                </a:ext>
              </a:extLst>
            </p:cNvPr>
            <p:cNvSpPr/>
            <p:nvPr/>
          </p:nvSpPr>
          <p:spPr>
            <a:xfrm>
              <a:off x="3751152" y="5400696"/>
              <a:ext cx="895561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7000" tIns="0" rIns="0" bIns="0">
              <a:spAutoFit/>
            </a:bodyPr>
            <a:lstStyle>
              <a:lvl1pPr>
                <a:defRPr sz="16000" i="1">
                  <a:solidFill>
                    <a:srgbClr val="E1DF94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defTabSz="685800"/>
              <a:r>
                <a:rPr lang="fr-FR" sz="3000" b="1" i="0" dirty="0">
                  <a:solidFill>
                    <a:srgbClr val="646FAA"/>
                  </a:solidFill>
                  <a:latin typeface="Century Gothic" panose="020B0502020202020204" pitchFamily="34" charset="0"/>
                </a:rPr>
                <a:t>138</a:t>
              </a:r>
              <a:endParaRPr sz="3000" b="1" i="0" dirty="0">
                <a:solidFill>
                  <a:srgbClr val="646FAA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829171" y="4732321"/>
            <a:ext cx="1074911" cy="694471"/>
            <a:chOff x="8738353" y="5400696"/>
            <a:chExt cx="1433214" cy="925961"/>
          </a:xfrm>
        </p:grpSpPr>
        <p:sp>
          <p:nvSpPr>
            <p:cNvPr id="38" name="Shape 108">
              <a:extLst>
                <a:ext uri="{FF2B5EF4-FFF2-40B4-BE49-F238E27FC236}">
                  <a16:creationId xmlns:a16="http://schemas.microsoft.com/office/drawing/2014/main" id="{331AB90B-E5AD-9743-9C8E-C382678BB44A}"/>
                </a:ext>
              </a:extLst>
            </p:cNvPr>
            <p:cNvSpPr/>
            <p:nvPr/>
          </p:nvSpPr>
          <p:spPr>
            <a:xfrm>
              <a:off x="8738353" y="5982529"/>
              <a:ext cx="1433214" cy="344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27000">
              <a:spAutoFit/>
            </a:bodyPr>
            <a:lstStyle>
              <a:lvl1pPr>
                <a:defRPr sz="2200"/>
              </a:lvl1pPr>
            </a:lstStyle>
            <a:p>
              <a:pPr defTabSz="685800"/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Postdocs, </a:t>
              </a:r>
              <a:r>
                <a:rPr lang="fr-FR" sz="75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theses</a:t>
              </a:r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, and M2 </a:t>
              </a:r>
              <a:r>
                <a:rPr lang="fr-FR" sz="75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students</a:t>
              </a:r>
              <a:r>
                <a:rPr lang="fr-FR" sz="75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(2019)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39CEF32-5506-0D4A-B274-0DC6656136A1}"/>
                </a:ext>
              </a:extLst>
            </p:cNvPr>
            <p:cNvSpPr txBox="1"/>
            <p:nvPr/>
          </p:nvSpPr>
          <p:spPr>
            <a:xfrm>
              <a:off x="8738353" y="5400696"/>
              <a:ext cx="883444" cy="6640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18000" rIns="18000" bIns="18000" numCol="1" spcCol="38100" rtlCol="0" anchor="t">
              <a:spAutoFit/>
            </a:bodyPr>
            <a:lstStyle/>
            <a:p>
              <a:pPr defTabSz="457200"/>
              <a:r>
                <a:rPr lang="fr-FR" sz="3000" b="1">
                  <a:solidFill>
                    <a:srgbClr val="646FAA"/>
                  </a:solidFill>
                  <a:latin typeface="Century Gothic" panose="020B0502020202020204" pitchFamily="34" charset="0"/>
                  <a:cs typeface="Times New Roman" panose="02020603050405020304" pitchFamily="18" charset="0"/>
                  <a:sym typeface="Helvetica"/>
                </a:rPr>
                <a:t>150</a:t>
              </a:r>
              <a:endParaRPr lang="fr-FR" sz="3000" b="1">
                <a:solidFill>
                  <a:srgbClr val="646FAA"/>
                </a:solidFill>
                <a:latin typeface="Century Gothic" panose="020B0502020202020204" pitchFamily="34" charset="0"/>
                <a:sym typeface="Helvetica"/>
              </a:endParaRPr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3CA2B65B-B733-D144-9FF6-2B065219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04" r="14032" b="45074"/>
          <a:stretch/>
        </p:blipFill>
        <p:spPr>
          <a:xfrm>
            <a:off x="7786591" y="5594918"/>
            <a:ext cx="1357409" cy="369165"/>
          </a:xfrm>
          <a:prstGeom prst="rect">
            <a:avLst/>
          </a:prstGeom>
        </p:spPr>
      </p:pic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3561000" y="5799669"/>
            <a:ext cx="3454499" cy="1154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525" tIns="0" rIns="0" bIns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685800">
              <a:lnSpc>
                <a:spcPts val="900"/>
              </a:lnSpc>
            </a:pP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Reproduction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prohibited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without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written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agreement of L’Oréal </a:t>
            </a:r>
            <a:endParaRPr lang="fr-FR" sz="750" i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24E5BE-2FDF-F079-4FD4-E742558D7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" y="857250"/>
            <a:ext cx="17556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9CD3EE-7E3B-05DB-9205-F9EBABF68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25" y="1980016"/>
            <a:ext cx="4750720" cy="3689924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0CF2AA70-E4C2-1C4C-9194-F1498B05BDF6}"/>
              </a:ext>
            </a:extLst>
          </p:cNvPr>
          <p:cNvSpPr txBox="1">
            <a:spLocks/>
          </p:cNvSpPr>
          <p:nvPr/>
        </p:nvSpPr>
        <p:spPr>
          <a:xfrm>
            <a:off x="1752429" y="1175850"/>
            <a:ext cx="7058025" cy="5816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720000" indent="-720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540000" indent="-540000" defTabSz="685800">
              <a:defRPr/>
            </a:pPr>
            <a:r>
              <a:rPr lang="en" sz="2100">
                <a:solidFill>
                  <a:prstClr val="black"/>
                </a:solidFill>
                <a:latin typeface="Century Gothic" panose="020B0502020202020204" pitchFamily="34" charset="0"/>
              </a:rPr>
              <a:t>R&amp;I EXPERTS &amp; EXPERTISES</a:t>
            </a:r>
            <a:br>
              <a:rPr lang="en" sz="210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" sz="2100" b="1">
                <a:solidFill>
                  <a:prstClr val="black"/>
                </a:solidFill>
                <a:latin typeface="Century Gothic" panose="020B0502020202020204" pitchFamily="34" charset="0"/>
              </a:rPr>
              <a:t>CURRENT &amp; FUTURE NEEDS</a:t>
            </a:r>
            <a:endParaRPr lang="fr-FR" sz="2100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BED88B3-8CB9-784A-B86C-70D51FEBE864}"/>
              </a:ext>
            </a:extLst>
          </p:cNvPr>
          <p:cNvCxnSpPr>
            <a:cxnSpLocks/>
          </p:cNvCxnSpPr>
          <p:nvPr/>
        </p:nvCxnSpPr>
        <p:spPr>
          <a:xfrm>
            <a:off x="1438355" y="1850288"/>
            <a:ext cx="4023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CA2B65B-B733-D144-9FF6-2B065219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04" r="14032" b="45074"/>
          <a:stretch/>
        </p:blipFill>
        <p:spPr>
          <a:xfrm>
            <a:off x="7786591" y="5594918"/>
            <a:ext cx="1357409" cy="369165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61000" y="5799669"/>
            <a:ext cx="3454499" cy="1154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525" tIns="0" rIns="0" bIns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E9B03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685800">
              <a:lnSpc>
                <a:spcPts val="900"/>
              </a:lnSpc>
            </a:pP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Reproduction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prohibited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without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fr-FR" altLang="zh-CN" sz="750" i="1" err="1">
                <a:solidFill>
                  <a:prstClr val="black"/>
                </a:solidFill>
                <a:latin typeface="Arial" charset="0"/>
              </a:rPr>
              <a:t>written</a:t>
            </a:r>
            <a:r>
              <a:rPr lang="fr-FR" altLang="zh-CN" sz="750" i="1">
                <a:solidFill>
                  <a:prstClr val="black"/>
                </a:solidFill>
                <a:latin typeface="Arial" charset="0"/>
              </a:rPr>
              <a:t> agreement of L’Oréal </a:t>
            </a:r>
            <a:endParaRPr lang="fr-FR" sz="750" i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7F4F51-C0EF-C0FD-3A60-5DEC1CF2AE9F}"/>
              </a:ext>
            </a:extLst>
          </p:cNvPr>
          <p:cNvSpPr txBox="1"/>
          <p:nvPr/>
        </p:nvSpPr>
        <p:spPr>
          <a:xfrm>
            <a:off x="2789908" y="2027560"/>
            <a:ext cx="771092" cy="1654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41" tIns="19041" rIns="19041" bIns="19041" numCol="1" spcCol="28566" rtlCol="0" anchor="b">
            <a:spAutoFit/>
          </a:bodyPr>
          <a:lstStyle/>
          <a:p>
            <a:pPr defTabSz="308885"/>
            <a:r>
              <a:rPr lang="fr-FR" sz="825" dirty="0">
                <a:solidFill>
                  <a:srgbClr val="000000"/>
                </a:solidFill>
                <a:latin typeface="GT America"/>
              </a:rPr>
              <a:t>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78B4FE-08DF-AA47-DE68-DEA65B457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03344"/>
            <a:ext cx="1545470" cy="48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42726-6679-FA25-2A2C-84CBB195A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492" y="3353608"/>
            <a:ext cx="4072273" cy="1608133"/>
          </a:xfrm>
        </p:spPr>
        <p:txBody>
          <a:bodyPr/>
          <a:lstStyle/>
          <a:p>
            <a:r>
              <a:rPr lang="en-US" sz="1350" dirty="0"/>
              <a:t>Business Planning Director – 1995</a:t>
            </a:r>
          </a:p>
          <a:p>
            <a:r>
              <a:rPr lang="en-US" sz="1350" dirty="0"/>
              <a:t>Strategic Marketing Director – 2000</a:t>
            </a:r>
          </a:p>
          <a:p>
            <a:r>
              <a:rPr lang="en-US" sz="1350" dirty="0"/>
              <a:t>Marketing &amp; Applications Director – 2002</a:t>
            </a:r>
          </a:p>
          <a:p>
            <a:r>
              <a:rPr lang="en-US" sz="1350" dirty="0"/>
              <a:t>Corporate Finance – M&amp;A Director – 2007</a:t>
            </a:r>
          </a:p>
          <a:p>
            <a:r>
              <a:rPr lang="en-US" sz="1350" dirty="0"/>
              <a:t>IP Sourcing Group Vice President – 2010</a:t>
            </a:r>
          </a:p>
          <a:p>
            <a:r>
              <a:rPr lang="en-US" sz="1350" dirty="0"/>
              <a:t>IP &amp; EDA Sourcing and Strategy – 2018~</a:t>
            </a:r>
          </a:p>
          <a:p>
            <a:r>
              <a:rPr lang="en-US" sz="1350" dirty="0"/>
              <a:t>Technology Strategy &amp; Innovation – 2020~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DFAD2-9E98-4AF0-E9A9-FF296C0D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100" y="424800"/>
            <a:ext cx="6426000" cy="581698"/>
          </a:xfrm>
        </p:spPr>
        <p:txBody>
          <a:bodyPr/>
          <a:lstStyle/>
          <a:p>
            <a:r>
              <a:rPr lang="en-US" dirty="0"/>
              <a:t>Philippe QUINIO</a:t>
            </a:r>
            <a:br>
              <a:rPr lang="en-US" dirty="0"/>
            </a:br>
            <a:r>
              <a:rPr lang="en-US" dirty="0"/>
              <a:t>Group Vice-President, STMicroelectronics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058C2-7A9A-0CEA-70A4-75212FF99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497" y="3353608"/>
            <a:ext cx="4406705" cy="1582484"/>
          </a:xfrm>
        </p:spPr>
        <p:txBody>
          <a:bodyPr/>
          <a:lstStyle/>
          <a:p>
            <a:r>
              <a:rPr lang="en-US" sz="1350" dirty="0" err="1"/>
              <a:t>Ingénieur</a:t>
            </a:r>
            <a:r>
              <a:rPr lang="en-US" sz="1350" dirty="0"/>
              <a:t> </a:t>
            </a:r>
            <a:r>
              <a:rPr lang="en-US" sz="1350" dirty="0" err="1"/>
              <a:t>TelecomParis</a:t>
            </a:r>
            <a:r>
              <a:rPr lang="en-US" sz="1350" dirty="0"/>
              <a:t> – 1987</a:t>
            </a:r>
          </a:p>
          <a:p>
            <a:r>
              <a:rPr lang="en-US" sz="1350" dirty="0"/>
              <a:t>Visiting Res. – Tohoku Univ., Sendai, </a:t>
            </a:r>
            <a:r>
              <a:rPr lang="en-US" sz="1350" dirty="0" err="1"/>
              <a:t>Japon</a:t>
            </a:r>
            <a:r>
              <a:rPr lang="en-US" sz="1350" dirty="0"/>
              <a:t> – 1989</a:t>
            </a:r>
          </a:p>
          <a:p>
            <a:r>
              <a:rPr lang="en-US" sz="1350" dirty="0"/>
              <a:t>Adv. Telecom Research Inst., Kyoto, </a:t>
            </a:r>
            <a:r>
              <a:rPr lang="en-US" sz="1350" dirty="0" err="1"/>
              <a:t>Japon</a:t>
            </a:r>
            <a:r>
              <a:rPr lang="en-US" sz="1350" dirty="0"/>
              <a:t> – 1991</a:t>
            </a:r>
          </a:p>
          <a:p>
            <a:r>
              <a:rPr lang="en-US" sz="1350" dirty="0"/>
              <a:t>MBA INSEAD – 1993</a:t>
            </a:r>
          </a:p>
          <a:p>
            <a:r>
              <a:rPr lang="en-US" sz="1350" dirty="0" err="1"/>
              <a:t>ATKearney</a:t>
            </a:r>
            <a:r>
              <a:rPr lang="en-US" sz="1350" dirty="0"/>
              <a:t> Mngt Consulting, Paris/S</a:t>
            </a:r>
            <a:r>
              <a:rPr lang="en-US" sz="1350" b="0" dirty="0">
                <a:solidFill>
                  <a:srgbClr val="202124"/>
                </a:solidFill>
                <a:latin typeface="+mj-lt"/>
              </a:rPr>
              <a:t>ã</a:t>
            </a:r>
            <a:r>
              <a:rPr lang="en-US" sz="1350" dirty="0"/>
              <a:t>o Paolo – 1995</a:t>
            </a:r>
          </a:p>
          <a:p>
            <a:r>
              <a:rPr lang="en-US" sz="1350" dirty="0"/>
              <a:t>STMicroelectronics – 1995~</a:t>
            </a:r>
          </a:p>
        </p:txBody>
      </p:sp>
      <p:pic>
        <p:nvPicPr>
          <p:cNvPr id="7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8E94C24-D343-1005-798C-44B9E641D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" y="949675"/>
            <a:ext cx="1348065" cy="1696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0DE72F-04E1-0C7E-9640-DA0B157333F5}"/>
              </a:ext>
            </a:extLst>
          </p:cNvPr>
          <p:cNvSpPr txBox="1"/>
          <p:nvPr/>
        </p:nvSpPr>
        <p:spPr>
          <a:xfrm>
            <a:off x="4901278" y="2749321"/>
            <a:ext cx="4003487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Des métiers </a:t>
            </a:r>
            <a:r>
              <a:rPr lang="en-US" sz="1500" b="1" dirty="0" err="1">
                <a:solidFill>
                  <a:schemeClr val="bg1"/>
                </a:solidFill>
              </a:rPr>
              <a:t>variées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</a:rPr>
              <a:t>dans </a:t>
            </a:r>
            <a:r>
              <a:rPr lang="en-US" sz="1500" b="1" dirty="0" err="1">
                <a:solidFill>
                  <a:schemeClr val="bg1"/>
                </a:solidFill>
              </a:rPr>
              <a:t>une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grande</a:t>
            </a:r>
            <a:r>
              <a:rPr lang="en-US" sz="1500" b="1" dirty="0">
                <a:solidFill>
                  <a:schemeClr val="bg1"/>
                </a:solidFill>
              </a:rPr>
              <a:t> multi-</a:t>
            </a:r>
            <a:r>
              <a:rPr lang="en-US" sz="1500" b="1" dirty="0" err="1">
                <a:solidFill>
                  <a:schemeClr val="bg1"/>
                </a:solidFill>
              </a:rPr>
              <a:t>nationale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02468-60C7-BF6B-20F0-CE2BCB9F03F3}"/>
              </a:ext>
            </a:extLst>
          </p:cNvPr>
          <p:cNvSpPr txBox="1">
            <a:spLocks/>
          </p:cNvSpPr>
          <p:nvPr/>
        </p:nvSpPr>
        <p:spPr>
          <a:xfrm>
            <a:off x="246292" y="2862060"/>
            <a:ext cx="4003487" cy="323165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Une double formation</a:t>
            </a:r>
          </a:p>
        </p:txBody>
      </p:sp>
    </p:spTree>
    <p:extLst>
      <p:ext uri="{BB962C8B-B14F-4D97-AF65-F5344CB8AC3E}">
        <p14:creationId xmlns:p14="http://schemas.microsoft.com/office/powerpoint/2010/main" val="34988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PREFIX" val="CF_"/>
  <p:tag name="CF_FOOTER" val="Title|Subtitle|Date|Presented by|Job title|Classification"/>
  <p:tag name="CF_CLASSIFICATION" val="Proprietary and confidential - not for redistribution|Internal use only"/>
  <p:tag name="CF_TEMPLATENAME" val="CFM.pptx"/>
  <p:tag name="CF_CREATEDATE" val="28 March 2017"/>
  <p:tag name="CF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F_DIALOGNAME" val="One Content"/>
  <p:tag name="CF_SHORTNAME" val="SLIDE"/>
  <p:tag name="CF_ASSOCIATEDSLIDES" val=""/>
  <p:tag name="CF_INNEWPRESENTATION" val="NO"/>
  <p:tag name="CF_ONINSERTSLIDEDLG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F_DELETETEXT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F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F_DIALOGNAME" val="One Content"/>
  <p:tag name="CF_SHORTNAME" val="SLIDE"/>
  <p:tag name="CF_ASSOCIATEDSLIDES" val=""/>
  <p:tag name="CF_INNEWPRESENTATION" val="NO"/>
  <p:tag name="CF_ONINSERTSLIDEDLG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F_DELETETEXT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F_DELETETEXT" val="YES"/>
</p:tagLst>
</file>

<file path=ppt/theme/theme1.xml><?xml version="1.0" encoding="utf-8"?>
<a:theme xmlns:a="http://schemas.openxmlformats.org/drawingml/2006/main" name="Office Theme">
  <a:themeElements>
    <a:clrScheme name="CFM PowerPoint Light">
      <a:dk1>
        <a:srgbClr val="000000"/>
      </a:dk1>
      <a:lt1>
        <a:sysClr val="window" lastClr="FFFFFF"/>
      </a:lt1>
      <a:dk2>
        <a:srgbClr val="00A3AD"/>
      </a:dk2>
      <a:lt2>
        <a:srgbClr val="F4F8F9"/>
      </a:lt2>
      <a:accent1>
        <a:srgbClr val="003865"/>
      </a:accent1>
      <a:accent2>
        <a:srgbClr val="4E87A0"/>
      </a:accent2>
      <a:accent3>
        <a:srgbClr val="008264"/>
      </a:accent3>
      <a:accent4>
        <a:srgbClr val="7C878E"/>
      </a:accent4>
      <a:accent5>
        <a:srgbClr val="9E2A2B"/>
      </a:accent5>
      <a:accent6>
        <a:srgbClr val="7FCED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B3965BD2-8C7B-4AD1-B340-8F6EC43CE118}" vid="{CEDABC86-398B-4A26-A126-FCD909D001F6}"/>
    </a:ext>
  </a:extLst>
</a:theme>
</file>

<file path=ppt/theme/theme2.xml><?xml version="1.0" encoding="utf-8"?>
<a:theme xmlns:a="http://schemas.openxmlformats.org/drawingml/2006/main" name="Thème L'Oreal">
  <a:themeElements>
    <a:clrScheme name="L'OREAL">
      <a:dk1>
        <a:sysClr val="windowText" lastClr="000000"/>
      </a:dk1>
      <a:lt1>
        <a:sysClr val="window" lastClr="FFFFFF"/>
      </a:lt1>
      <a:dk2>
        <a:srgbClr val="3F464F"/>
      </a:dk2>
      <a:lt2>
        <a:srgbClr val="E7E6E6"/>
      </a:lt2>
      <a:accent1>
        <a:srgbClr val="66183F"/>
      </a:accent1>
      <a:accent2>
        <a:srgbClr val="CB2158"/>
      </a:accent2>
      <a:accent3>
        <a:srgbClr val="F696AC"/>
      </a:accent3>
      <a:accent4>
        <a:srgbClr val="C6A7C3"/>
      </a:accent4>
      <a:accent5>
        <a:srgbClr val="A06593"/>
      </a:accent5>
      <a:accent6>
        <a:srgbClr val="85BADF"/>
      </a:accent6>
      <a:hlink>
        <a:srgbClr val="66183F"/>
      </a:hlink>
      <a:folHlink>
        <a:srgbClr val="66183F"/>
      </a:folHlink>
    </a:clrScheme>
    <a:fontScheme name="L'OR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EDEE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388" tIns="25388" rIns="25388" bIns="25388" numCol="1" spcCol="28566" rtlCol="0" anchor="b">
        <a:spAutoFit/>
      </a:bodyPr>
      <a:lstStyle>
        <a:defPPr algn="l" defTabSz="411846">
          <a:defRPr sz="800" dirty="0">
            <a:solidFill>
              <a:srgbClr val="000000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L'Oreal">
  <a:themeElements>
    <a:clrScheme name="LOR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51E26"/>
      </a:accent1>
      <a:accent2>
        <a:srgbClr val="FCBCD7"/>
      </a:accent2>
      <a:accent3>
        <a:srgbClr val="8C2A46"/>
      </a:accent3>
      <a:accent4>
        <a:srgbClr val="EFD7CF"/>
      </a:accent4>
      <a:accent5>
        <a:srgbClr val="AA8679"/>
      </a:accent5>
      <a:accent6>
        <a:srgbClr val="4F4A46"/>
      </a:accent6>
      <a:hlink>
        <a:srgbClr val="CA5790"/>
      </a:hlink>
      <a:folHlink>
        <a:srgbClr val="7F7F7F"/>
      </a:folHlink>
    </a:clrScheme>
    <a:fontScheme name="L'OREAL RA 2019">
      <a:majorFont>
        <a:latin typeface="Schnyder S Bold"/>
        <a:ea typeface=""/>
        <a:cs typeface=""/>
      </a:majorFont>
      <a:minorFont>
        <a:latin typeface="GT Amer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EDEE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388" tIns="25388" rIns="25388" bIns="25388" numCol="1" spcCol="28566" rtlCol="0" anchor="b">
        <a:spAutoFit/>
      </a:bodyPr>
      <a:lstStyle>
        <a:defPPr algn="l" defTabSz="411846">
          <a:defRPr sz="800" dirty="0">
            <a:solidFill>
              <a:srgbClr val="000000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CFM</Template>
  <TotalTime>1589</TotalTime>
  <Words>762</Words>
  <Application>Microsoft Office PowerPoint</Application>
  <PresentationFormat>Affichage à l'écran (4:3)</PresentationFormat>
  <Paragraphs>151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ＭＳ Ｐゴシック</vt:lpstr>
      <vt:lpstr>Arial</vt:lpstr>
      <vt:lpstr>Calibri</vt:lpstr>
      <vt:lpstr>Century Gothic</vt:lpstr>
      <vt:lpstr>Graphik Light</vt:lpstr>
      <vt:lpstr>GT America</vt:lpstr>
      <vt:lpstr>Helvetica</vt:lpstr>
      <vt:lpstr>Schnyder S Bold</vt:lpstr>
      <vt:lpstr>SLB Sans </vt:lpstr>
      <vt:lpstr>SLB Sans Book</vt:lpstr>
      <vt:lpstr>Times New Roman</vt:lpstr>
      <vt:lpstr>Office Theme</vt:lpstr>
      <vt:lpstr>Thème L'Oreal</vt:lpstr>
      <vt:lpstr>1_Thème L'Oreal</vt:lpstr>
      <vt:lpstr>Parcours professionel</vt:lpstr>
      <vt:lpstr>Capital Fund Management</vt:lpstr>
      <vt:lpstr>Marie-Laure Mauborgne Physicienne nucléaire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Philippe QUINIO Group Vice-President, STMicroelectronics</vt:lpstr>
      <vt:lpstr>We are creators and makers of technology</vt:lpstr>
      <vt:lpstr>We are creators and makers of technology</vt:lpstr>
      <vt:lpstr>Présentation PowerPoint</vt:lpstr>
      <vt:lpstr>Pourquoi rejoindre la Micro-électronique?</vt:lpstr>
    </vt:vector>
  </TitlesOfParts>
  <Company>CFM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</dc:title>
  <dc:creator>Gavin Matier</dc:creator>
  <cp:lastModifiedBy>SACQUIN Yves</cp:lastModifiedBy>
  <cp:revision>32</cp:revision>
  <cp:lastPrinted>2017-02-09T13:20:30Z</cp:lastPrinted>
  <dcterms:created xsi:type="dcterms:W3CDTF">2022-01-24T11:54:46Z</dcterms:created>
  <dcterms:modified xsi:type="dcterms:W3CDTF">2023-07-01T13:31:50Z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title">
    <vt:lpwstr>Prepared for IAQF</vt:lpwstr>
  </property>
  <property fmtid="{D5CDD505-2E9C-101B-9397-08002B2CF9AE}" pid="3" name="Date">
    <vt:lpwstr>24 January 2022</vt:lpwstr>
  </property>
  <property fmtid="{D5CDD505-2E9C-101B-9397-08002B2CF9AE}" pid="4" name="Presented by">
    <vt:lpwstr>Adam Rej</vt:lpwstr>
  </property>
  <property fmtid="{D5CDD505-2E9C-101B-9397-08002B2CF9AE}" pid="5" name="Job title">
    <vt:lpwstr>Executive Director, Head of Macro Research</vt:lpwstr>
  </property>
  <property fmtid="{D5CDD505-2E9C-101B-9397-08002B2CF9AE}" pid="6" name="Classification">
    <vt:lpwstr>Proprietary and confidential - not for redistribution</vt:lpwstr>
  </property>
</Properties>
</file>