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9"/>
  </p:notesMasterIdLst>
  <p:sldIdLst>
    <p:sldId id="256" r:id="rId2"/>
    <p:sldId id="257" r:id="rId3"/>
    <p:sldId id="265" r:id="rId4"/>
    <p:sldId id="270" r:id="rId5"/>
    <p:sldId id="271" r:id="rId6"/>
    <p:sldId id="274" r:id="rId7"/>
    <p:sldId id="259" r:id="rId8"/>
    <p:sldId id="273" r:id="rId9"/>
    <p:sldId id="267" r:id="rId10"/>
    <p:sldId id="268" r:id="rId11"/>
    <p:sldId id="260" r:id="rId12"/>
    <p:sldId id="272" r:id="rId13"/>
    <p:sldId id="269" r:id="rId14"/>
    <p:sldId id="262" r:id="rId15"/>
    <p:sldId id="266" r:id="rId16"/>
    <p:sldId id="263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9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E57B38-835E-4BAE-BB5F-9C27EEF530A4}" v="19" dt="2023-07-04T15:21:42.4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7"/>
  </p:normalViewPr>
  <p:slideViewPr>
    <p:cSldViewPr snapToGrid="0">
      <p:cViewPr varScale="1">
        <p:scale>
          <a:sx n="136" d="100"/>
          <a:sy n="136" d="100"/>
        </p:scale>
        <p:origin x="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nès Henri" userId="2aa0e16f-cbaa-4a24-8c19-4ad708b27539" providerId="ADAL" clId="{28E57B38-835E-4BAE-BB5F-9C27EEF530A4}"/>
    <pc:docChg chg="custSel modSld">
      <pc:chgData name="Agnès Henri" userId="2aa0e16f-cbaa-4a24-8c19-4ad708b27539" providerId="ADAL" clId="{28E57B38-835E-4BAE-BB5F-9C27EEF530A4}" dt="2023-07-04T15:21:42.492" v="87" actId="20577"/>
      <pc:docMkLst>
        <pc:docMk/>
      </pc:docMkLst>
      <pc:sldChg chg="addSp modSp mod">
        <pc:chgData name="Agnès Henri" userId="2aa0e16f-cbaa-4a24-8c19-4ad708b27539" providerId="ADAL" clId="{28E57B38-835E-4BAE-BB5F-9C27EEF530A4}" dt="2023-07-04T15:08:15.878" v="25" actId="1076"/>
        <pc:sldMkLst>
          <pc:docMk/>
          <pc:sldMk cId="2174153347" sldId="259"/>
        </pc:sldMkLst>
        <pc:spChg chg="mod">
          <ac:chgData name="Agnès Henri" userId="2aa0e16f-cbaa-4a24-8c19-4ad708b27539" providerId="ADAL" clId="{28E57B38-835E-4BAE-BB5F-9C27EEF530A4}" dt="2023-07-04T15:07:50.684" v="17" actId="14100"/>
          <ac:spMkLst>
            <pc:docMk/>
            <pc:sldMk cId="2174153347" sldId="259"/>
            <ac:spMk id="3" creationId="{939CEBF0-5787-3B2D-7ECD-C7FBBFD20F3C}"/>
          </ac:spMkLst>
        </pc:spChg>
        <pc:picChg chg="add mod">
          <ac:chgData name="Agnès Henri" userId="2aa0e16f-cbaa-4a24-8c19-4ad708b27539" providerId="ADAL" clId="{28E57B38-835E-4BAE-BB5F-9C27EEF530A4}" dt="2023-07-04T15:04:33.664" v="13" actId="1076"/>
          <ac:picMkLst>
            <pc:docMk/>
            <pc:sldMk cId="2174153347" sldId="259"/>
            <ac:picMk id="15" creationId="{11878468-5BF5-06AA-DC37-9EE1F06D982E}"/>
          </ac:picMkLst>
        </pc:picChg>
        <pc:picChg chg="add mod">
          <ac:chgData name="Agnès Henri" userId="2aa0e16f-cbaa-4a24-8c19-4ad708b27539" providerId="ADAL" clId="{28E57B38-835E-4BAE-BB5F-9C27EEF530A4}" dt="2023-07-04T15:08:15.878" v="25" actId="1076"/>
          <ac:picMkLst>
            <pc:docMk/>
            <pc:sldMk cId="2174153347" sldId="259"/>
            <ac:picMk id="1026" creationId="{CE8667B0-54FE-7E92-493F-76B470E796F6}"/>
          </ac:picMkLst>
        </pc:picChg>
      </pc:sldChg>
      <pc:sldChg chg="modSp">
        <pc:chgData name="Agnès Henri" userId="2aa0e16f-cbaa-4a24-8c19-4ad708b27539" providerId="ADAL" clId="{28E57B38-835E-4BAE-BB5F-9C27EEF530A4}" dt="2023-07-04T15:21:42.492" v="87" actId="20577"/>
        <pc:sldMkLst>
          <pc:docMk/>
          <pc:sldMk cId="3137602700" sldId="260"/>
        </pc:sldMkLst>
        <pc:spChg chg="mod">
          <ac:chgData name="Agnès Henri" userId="2aa0e16f-cbaa-4a24-8c19-4ad708b27539" providerId="ADAL" clId="{28E57B38-835E-4BAE-BB5F-9C27EEF530A4}" dt="2023-07-04T15:21:42.492" v="87" actId="20577"/>
          <ac:spMkLst>
            <pc:docMk/>
            <pc:sldMk cId="3137602700" sldId="260"/>
            <ac:spMk id="9" creationId="{C919C376-B9CD-963D-AE53-837C4566EE35}"/>
          </ac:spMkLst>
        </pc:spChg>
      </pc:sldChg>
      <pc:sldChg chg="modSp mod">
        <pc:chgData name="Agnès Henri" userId="2aa0e16f-cbaa-4a24-8c19-4ad708b27539" providerId="ADAL" clId="{28E57B38-835E-4BAE-BB5F-9C27EEF530A4}" dt="2023-07-04T15:16:43.156" v="63" actId="20577"/>
        <pc:sldMkLst>
          <pc:docMk/>
          <pc:sldMk cId="2886542115" sldId="262"/>
        </pc:sldMkLst>
        <pc:spChg chg="mod">
          <ac:chgData name="Agnès Henri" userId="2aa0e16f-cbaa-4a24-8c19-4ad708b27539" providerId="ADAL" clId="{28E57B38-835E-4BAE-BB5F-9C27EEF530A4}" dt="2023-07-04T15:16:43.156" v="63" actId="20577"/>
          <ac:spMkLst>
            <pc:docMk/>
            <pc:sldMk cId="2886542115" sldId="262"/>
            <ac:spMk id="3" creationId="{939CEBF0-5787-3B2D-7ECD-C7FBBFD20F3C}"/>
          </ac:spMkLst>
        </pc:spChg>
      </pc:sldChg>
      <pc:sldChg chg="modSp mod">
        <pc:chgData name="Agnès Henri" userId="2aa0e16f-cbaa-4a24-8c19-4ad708b27539" providerId="ADAL" clId="{28E57B38-835E-4BAE-BB5F-9C27EEF530A4}" dt="2023-07-04T15:18:28.107" v="78" actId="313"/>
        <pc:sldMkLst>
          <pc:docMk/>
          <pc:sldMk cId="2140036424" sldId="263"/>
        </pc:sldMkLst>
        <pc:spChg chg="mod">
          <ac:chgData name="Agnès Henri" userId="2aa0e16f-cbaa-4a24-8c19-4ad708b27539" providerId="ADAL" clId="{28E57B38-835E-4BAE-BB5F-9C27EEF530A4}" dt="2023-07-04T15:18:28.107" v="78" actId="313"/>
          <ac:spMkLst>
            <pc:docMk/>
            <pc:sldMk cId="2140036424" sldId="263"/>
            <ac:spMk id="3" creationId="{939CEBF0-5787-3B2D-7ECD-C7FBBFD20F3C}"/>
          </ac:spMkLst>
        </pc:spChg>
      </pc:sldChg>
      <pc:sldChg chg="modSp mod">
        <pc:chgData name="Agnès Henri" userId="2aa0e16f-cbaa-4a24-8c19-4ad708b27539" providerId="ADAL" clId="{28E57B38-835E-4BAE-BB5F-9C27EEF530A4}" dt="2023-07-04T15:18:45.030" v="80" actId="2711"/>
        <pc:sldMkLst>
          <pc:docMk/>
          <pc:sldMk cId="2521711609" sldId="264"/>
        </pc:sldMkLst>
        <pc:spChg chg="mod">
          <ac:chgData name="Agnès Henri" userId="2aa0e16f-cbaa-4a24-8c19-4ad708b27539" providerId="ADAL" clId="{28E57B38-835E-4BAE-BB5F-9C27EEF530A4}" dt="2023-07-04T15:18:45.030" v="80" actId="2711"/>
          <ac:spMkLst>
            <pc:docMk/>
            <pc:sldMk cId="2521711609" sldId="264"/>
            <ac:spMk id="3" creationId="{939CEBF0-5787-3B2D-7ECD-C7FBBFD20F3C}"/>
          </ac:spMkLst>
        </pc:spChg>
      </pc:sldChg>
      <pc:sldChg chg="modSp mod">
        <pc:chgData name="Agnès Henri" userId="2aa0e16f-cbaa-4a24-8c19-4ad708b27539" providerId="ADAL" clId="{28E57B38-835E-4BAE-BB5F-9C27EEF530A4}" dt="2023-07-04T15:15:14.590" v="55" actId="14100"/>
        <pc:sldMkLst>
          <pc:docMk/>
          <pc:sldMk cId="812528988" sldId="266"/>
        </pc:sldMkLst>
        <pc:spChg chg="mod">
          <ac:chgData name="Agnès Henri" userId="2aa0e16f-cbaa-4a24-8c19-4ad708b27539" providerId="ADAL" clId="{28E57B38-835E-4BAE-BB5F-9C27EEF530A4}" dt="2023-07-04T15:15:14.590" v="55" actId="14100"/>
          <ac:spMkLst>
            <pc:docMk/>
            <pc:sldMk cId="812528988" sldId="266"/>
            <ac:spMk id="3" creationId="{939CEBF0-5787-3B2D-7ECD-C7FBBFD20F3C}"/>
          </ac:spMkLst>
        </pc:spChg>
      </pc:sldChg>
      <pc:sldChg chg="modSp mod">
        <pc:chgData name="Agnès Henri" userId="2aa0e16f-cbaa-4a24-8c19-4ad708b27539" providerId="ADAL" clId="{28E57B38-835E-4BAE-BB5F-9C27EEF530A4}" dt="2023-07-04T15:09:00.742" v="28" actId="20577"/>
        <pc:sldMkLst>
          <pc:docMk/>
          <pc:sldMk cId="4232417960" sldId="267"/>
        </pc:sldMkLst>
        <pc:spChg chg="mod">
          <ac:chgData name="Agnès Henri" userId="2aa0e16f-cbaa-4a24-8c19-4ad708b27539" providerId="ADAL" clId="{28E57B38-835E-4BAE-BB5F-9C27EEF530A4}" dt="2023-07-04T15:09:00.742" v="28" actId="20577"/>
          <ac:spMkLst>
            <pc:docMk/>
            <pc:sldMk cId="4232417960" sldId="267"/>
            <ac:spMk id="3" creationId="{939CEBF0-5787-3B2D-7ECD-C7FBBFD20F3C}"/>
          </ac:spMkLst>
        </pc:spChg>
      </pc:sldChg>
      <pc:sldChg chg="modSp mod">
        <pc:chgData name="Agnès Henri" userId="2aa0e16f-cbaa-4a24-8c19-4ad708b27539" providerId="ADAL" clId="{28E57B38-835E-4BAE-BB5F-9C27EEF530A4}" dt="2023-07-04T15:09:30.162" v="29" actId="114"/>
        <pc:sldMkLst>
          <pc:docMk/>
          <pc:sldMk cId="3844619990" sldId="268"/>
        </pc:sldMkLst>
        <pc:spChg chg="mod">
          <ac:chgData name="Agnès Henri" userId="2aa0e16f-cbaa-4a24-8c19-4ad708b27539" providerId="ADAL" clId="{28E57B38-835E-4BAE-BB5F-9C27EEF530A4}" dt="2023-07-04T15:09:30.162" v="29" actId="114"/>
          <ac:spMkLst>
            <pc:docMk/>
            <pc:sldMk cId="3844619990" sldId="268"/>
            <ac:spMk id="3" creationId="{939CEBF0-5787-3B2D-7ECD-C7FBBFD20F3C}"/>
          </ac:spMkLst>
        </pc:spChg>
      </pc:sldChg>
      <pc:sldChg chg="modSp mod">
        <pc:chgData name="Agnès Henri" userId="2aa0e16f-cbaa-4a24-8c19-4ad708b27539" providerId="ADAL" clId="{28E57B38-835E-4BAE-BB5F-9C27EEF530A4}" dt="2023-07-04T15:14:05.307" v="48" actId="113"/>
        <pc:sldMkLst>
          <pc:docMk/>
          <pc:sldMk cId="357359912" sldId="272"/>
        </pc:sldMkLst>
        <pc:spChg chg="mod">
          <ac:chgData name="Agnès Henri" userId="2aa0e16f-cbaa-4a24-8c19-4ad708b27539" providerId="ADAL" clId="{28E57B38-835E-4BAE-BB5F-9C27EEF530A4}" dt="2023-07-04T15:14:05.307" v="48" actId="113"/>
          <ac:spMkLst>
            <pc:docMk/>
            <pc:sldMk cId="357359912" sldId="272"/>
            <ac:spMk id="3" creationId="{939CEBF0-5787-3B2D-7ECD-C7FBBFD20F3C}"/>
          </ac:spMkLst>
        </pc:spChg>
      </pc:sldChg>
      <pc:sldChg chg="modSp mod">
        <pc:chgData name="Agnès Henri" userId="2aa0e16f-cbaa-4a24-8c19-4ad708b27539" providerId="ADAL" clId="{28E57B38-835E-4BAE-BB5F-9C27EEF530A4}" dt="2023-07-04T15:08:26.269" v="26" actId="1076"/>
        <pc:sldMkLst>
          <pc:docMk/>
          <pc:sldMk cId="3932047176" sldId="273"/>
        </pc:sldMkLst>
        <pc:spChg chg="mod">
          <ac:chgData name="Agnès Henri" userId="2aa0e16f-cbaa-4a24-8c19-4ad708b27539" providerId="ADAL" clId="{28E57B38-835E-4BAE-BB5F-9C27EEF530A4}" dt="2023-07-04T15:08:26.269" v="26" actId="1076"/>
          <ac:spMkLst>
            <pc:docMk/>
            <pc:sldMk cId="3932047176" sldId="273"/>
            <ac:spMk id="3" creationId="{939CEBF0-5787-3B2D-7ECD-C7FBBFD20F3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A3561-60F1-43C0-878B-3CD899F98666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F3016-56D6-4262-8D09-F4F65508C2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91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pmmc.cnrs.fr/UserFiles/File/Reflets%2032_facteurs_impact.pd" TargetMode="External"/><Relationship Id="rId7" Type="http://schemas.openxmlformats.org/officeDocument/2006/relationships/hyperlink" Target="https://www.sfpnet.fr/prise-de-position-de-la-sfp-sur-les-negociations-avec-elsevier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refletsdelaphysique.fr/articles/refdp/pdf/2019/01/refdp201961p48.pdf" TargetMode="External"/><Relationship Id="rId5" Type="http://schemas.openxmlformats.org/officeDocument/2006/relationships/hyperlink" Target="https://lpmmc.cnrs.fr/UserFiles/File/Reflets%2030_publications%20scientifiques.pdf" TargetMode="External"/><Relationship Id="rId4" Type="http://schemas.openxmlformats.org/officeDocument/2006/relationships/hyperlink" Target="https://www.refletsdelaphysique.fr/articles/refdp/pdf/2019/02/refdp201962p50.pdf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pmmc.cnrs.fr/UserFiles/File/Reflets%2032_facteurs_impact.pd" TargetMode="External"/><Relationship Id="rId7" Type="http://schemas.openxmlformats.org/officeDocument/2006/relationships/hyperlink" Target="https://www.sfpnet.fr/prise-de-position-de-la-sfp-sur-les-negociations-avec-elsevier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refletsdelaphysique.fr/articles/refdp/pdf/2019/01/refdp201961p48.pdf" TargetMode="External"/><Relationship Id="rId5" Type="http://schemas.openxmlformats.org/officeDocument/2006/relationships/hyperlink" Target="https://lpmmc.cnrs.fr/UserFiles/File/Reflets%2030_publications%20scientifiques.pdf" TargetMode="External"/><Relationship Id="rId4" Type="http://schemas.openxmlformats.org/officeDocument/2006/relationships/hyperlink" Target="https://www.refletsdelaphysique.fr/articles/refdp/pdf/2019/02/refdp201962p50.pdf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pmmc.cnrs.fr/UserFiles/File/Reflets%2032_facteurs_impact.pd" TargetMode="External"/><Relationship Id="rId7" Type="http://schemas.openxmlformats.org/officeDocument/2006/relationships/hyperlink" Target="https://www.sfpnet.fr/prise-de-position-de-la-sfp-sur-les-negociations-avec-elsevier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refletsdelaphysique.fr/articles/refdp/pdf/2019/01/refdp201961p48.pdf" TargetMode="External"/><Relationship Id="rId5" Type="http://schemas.openxmlformats.org/officeDocument/2006/relationships/hyperlink" Target="https://lpmmc.cnrs.fr/UserFiles/File/Reflets%2030_publications%20scientifiques.pdf" TargetMode="External"/><Relationship Id="rId4" Type="http://schemas.openxmlformats.org/officeDocument/2006/relationships/hyperlink" Target="https://www.refletsdelaphysique.fr/articles/refdp/pdf/2019/02/refdp201962p50.pdf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pmmc.cnrs.fr/UserFiles/File/Reflets%2032_facteurs_impact.pd" TargetMode="External"/><Relationship Id="rId7" Type="http://schemas.openxmlformats.org/officeDocument/2006/relationships/hyperlink" Target="https://www.sfpnet.fr/prise-de-position-de-la-sfp-sur-les-negociations-avec-elsevier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refletsdelaphysique.fr/articles/refdp/pdf/2019/01/refdp201961p48.pdf" TargetMode="External"/><Relationship Id="rId5" Type="http://schemas.openxmlformats.org/officeDocument/2006/relationships/hyperlink" Target="https://lpmmc.cnrs.fr/UserFiles/File/Reflets%2030_publications%20scientifiques.pdf" TargetMode="External"/><Relationship Id="rId4" Type="http://schemas.openxmlformats.org/officeDocument/2006/relationships/hyperlink" Target="https://www.refletsdelaphysique.fr/articles/refdp/pdf/2019/02/refdp201962p50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016-56D6-4262-8D09-F4F65508C2D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487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00">
                <a:effectLst/>
                <a:latin typeface="Liberation Serif"/>
                <a:ea typeface="WenQuanYi Micro Hei"/>
                <a:cs typeface="Lohit Devanagari"/>
              </a:rPr>
              <a:t>Historique des actions de la Commission (articles dans </a:t>
            </a:r>
            <a:r>
              <a:rPr lang="fr-FR" sz="1200" i="1" kern="100">
                <a:effectLst/>
                <a:latin typeface="Liberation Serif"/>
                <a:ea typeface="WenQuanYi Micro Hei"/>
                <a:cs typeface="Lohit Devanagari"/>
              </a:rPr>
              <a:t>Les reflets de la physique</a:t>
            </a:r>
            <a:r>
              <a:rPr lang="fr-FR" sz="1200" kern="100">
                <a:effectLst/>
                <a:latin typeface="Liberation Serif"/>
                <a:ea typeface="WenQuanYi Micro Hei"/>
                <a:cs typeface="Lohit Devanagari"/>
              </a:rPr>
              <a:t> sur les </a:t>
            </a:r>
            <a:r>
              <a:rPr lang="fr-FR" sz="1200" u="sng" kern="100">
                <a:solidFill>
                  <a:srgbClr val="000080"/>
                </a:solidFill>
                <a:effectLst/>
                <a:latin typeface="Liberation Serif"/>
                <a:ea typeface="WenQuanYi Micro Hei"/>
                <a:cs typeface="Lohit Devanagari"/>
                <a:hlinkClick r:id="rId3"/>
              </a:rPr>
              <a:t>facteurs d'impact</a:t>
            </a:r>
            <a:r>
              <a:rPr lang="fr-FR" sz="1200" kern="100">
                <a:effectLst/>
                <a:latin typeface="Liberation Serif"/>
                <a:ea typeface="WenQuanYi Micro Hei"/>
                <a:cs typeface="Lohit Devanagari"/>
              </a:rPr>
              <a:t>, le </a:t>
            </a:r>
            <a:r>
              <a:rPr lang="fr-FR" sz="1200" i="1" u="sng" kern="100" err="1">
                <a:solidFill>
                  <a:srgbClr val="000080"/>
                </a:solidFill>
                <a:effectLst/>
                <a:latin typeface="Liberation Serif"/>
                <a:ea typeface="WenQuanYi Micro Hei"/>
                <a:cs typeface="Lohit Devanagari"/>
                <a:hlinkClick r:id="rId4"/>
              </a:rPr>
              <a:t>peer</a:t>
            </a:r>
            <a:r>
              <a:rPr lang="fr-FR" sz="1200" i="1" u="sng" kern="100">
                <a:solidFill>
                  <a:srgbClr val="000080"/>
                </a:solidFill>
                <a:effectLst/>
                <a:latin typeface="Liberation Serif"/>
                <a:ea typeface="WenQuanYi Micro Hei"/>
                <a:cs typeface="Lohit Devanagari"/>
                <a:hlinkClick r:id="rId4"/>
              </a:rPr>
              <a:t> </a:t>
            </a:r>
            <a:r>
              <a:rPr lang="fr-FR" sz="1200" i="1" u="sng" kern="100" err="1">
                <a:solidFill>
                  <a:srgbClr val="000080"/>
                </a:solidFill>
                <a:effectLst/>
                <a:latin typeface="Liberation Serif"/>
                <a:ea typeface="WenQuanYi Micro Hei"/>
                <a:cs typeface="Lohit Devanagari"/>
                <a:hlinkClick r:id="rId4"/>
              </a:rPr>
              <a:t>review</a:t>
            </a:r>
            <a:r>
              <a:rPr lang="fr-FR" sz="1200" kern="100">
                <a:effectLst/>
                <a:latin typeface="Liberation Serif"/>
                <a:ea typeface="WenQuanYi Micro Hei"/>
                <a:cs typeface="Lohit Devanagari"/>
              </a:rPr>
              <a:t>, la </a:t>
            </a:r>
            <a:r>
              <a:rPr lang="fr-FR" sz="1200" u="sng" kern="100">
                <a:solidFill>
                  <a:srgbClr val="000080"/>
                </a:solidFill>
                <a:effectLst/>
                <a:latin typeface="Liberation Serif"/>
                <a:ea typeface="WenQuanYi Micro Hei"/>
                <a:cs typeface="Lohit Devanagari"/>
                <a:hlinkClick r:id="rId5"/>
              </a:rPr>
              <a:t>voie dorée</a:t>
            </a:r>
            <a:r>
              <a:rPr lang="fr-FR" sz="1200" kern="100">
                <a:effectLst/>
                <a:latin typeface="Liberation Serif"/>
                <a:ea typeface="WenQuanYi Micro Hei"/>
                <a:cs typeface="Lohit Devanagari"/>
              </a:rPr>
              <a:t> pour le financement de la science ouverte, le </a:t>
            </a:r>
            <a:r>
              <a:rPr lang="fr-FR" sz="1200" i="1" u="sng" kern="100">
                <a:solidFill>
                  <a:srgbClr val="000080"/>
                </a:solidFill>
                <a:effectLst/>
                <a:latin typeface="Liberation Serif"/>
                <a:ea typeface="WenQuanYi Micro Hei"/>
                <a:cs typeface="Lohit Devanagari"/>
                <a:hlinkClick r:id="rId6"/>
              </a:rPr>
              <a:t>Plan S</a:t>
            </a:r>
            <a:r>
              <a:rPr lang="fr-FR" sz="1200" kern="100">
                <a:effectLst/>
                <a:latin typeface="Liberation Serif"/>
                <a:ea typeface="WenQuanYi Micro Hei"/>
                <a:cs typeface="Lohit Devanagari"/>
              </a:rPr>
              <a:t>, </a:t>
            </a:r>
            <a:r>
              <a:rPr lang="fr-FR" sz="1200" u="sng" kern="100">
                <a:solidFill>
                  <a:srgbClr val="000080"/>
                </a:solidFill>
                <a:effectLst/>
                <a:latin typeface="Liberation Serif"/>
                <a:ea typeface="WenQuanYi Micro Hei"/>
                <a:cs typeface="Lohit Devanagari"/>
                <a:hlinkClick r:id="rId7"/>
              </a:rPr>
              <a:t>la négociation avec Elsevier</a:t>
            </a:r>
            <a:r>
              <a:rPr lang="fr-FR" sz="1200" kern="100">
                <a:effectLst/>
                <a:latin typeface="Liberation Serif"/>
                <a:ea typeface="WenQuanYi Micro Hei"/>
                <a:cs typeface="Lohit Devanagari"/>
              </a:rPr>
              <a:t> , </a:t>
            </a:r>
            <a:r>
              <a:rPr lang="fr-FR" sz="1200" kern="100" err="1">
                <a:effectLst/>
                <a:latin typeface="Liberation Serif"/>
                <a:ea typeface="WenQuanYi Micro Hei"/>
                <a:cs typeface="Lohit Devanagari"/>
              </a:rPr>
              <a:t>Masterclasses</a:t>
            </a:r>
            <a:r>
              <a:rPr lang="fr-FR" sz="1200" kern="100">
                <a:effectLst/>
                <a:latin typeface="Liberation Serif"/>
                <a:ea typeface="WenQuanYi Micro Hei"/>
                <a:cs typeface="Lohit Devanagari"/>
              </a:rPr>
              <a:t> organisées dans le cadre des 150 ans de la SFP).</a:t>
            </a:r>
            <a:endParaRPr lang="en-GB" sz="1200" kern="100">
              <a:effectLst/>
              <a:latin typeface="Liberation Serif"/>
              <a:ea typeface="WenQuanYi Micro Hei"/>
              <a:cs typeface="Lohit Devanagari"/>
            </a:endParaRPr>
          </a:p>
          <a:p>
            <a:r>
              <a:rPr lang="en-GB" kern="100">
                <a:highlight>
                  <a:srgbClr val="FFFF00"/>
                </a:highlight>
                <a:latin typeface="Liberation Serif"/>
                <a:ea typeface="WenQuanYi Micro Hei"/>
                <a:cs typeface="Lohit Devanagari"/>
              </a:rPr>
              <a:t>Agnès</a:t>
            </a:r>
            <a:endParaRPr lang="en-GB" sz="1200" kern="100">
              <a:effectLst/>
              <a:highlight>
                <a:srgbClr val="FFFF00"/>
              </a:highlight>
              <a:latin typeface="Liberation Serif"/>
              <a:ea typeface="WenQuanYi Micro Hei"/>
              <a:cs typeface="Lohit Devanagari"/>
            </a:endParaRP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016-56D6-4262-8D09-F4F65508C2D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371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00">
                <a:effectLst/>
                <a:latin typeface="Liberation Serif"/>
                <a:ea typeface="WenQuanYi Micro Hei"/>
                <a:cs typeface="Lohit Devanagari"/>
              </a:rPr>
              <a:t>Historique des actions de la Commission (articles dans </a:t>
            </a:r>
            <a:r>
              <a:rPr lang="fr-FR" sz="1200" i="1" kern="100">
                <a:effectLst/>
                <a:latin typeface="Liberation Serif"/>
                <a:ea typeface="WenQuanYi Micro Hei"/>
                <a:cs typeface="Lohit Devanagari"/>
              </a:rPr>
              <a:t>Les reflets de la physique</a:t>
            </a:r>
            <a:r>
              <a:rPr lang="fr-FR" sz="1200" kern="100">
                <a:effectLst/>
                <a:latin typeface="Liberation Serif"/>
                <a:ea typeface="WenQuanYi Micro Hei"/>
                <a:cs typeface="Lohit Devanagari"/>
              </a:rPr>
              <a:t> sur les </a:t>
            </a:r>
            <a:r>
              <a:rPr lang="fr-FR" sz="1200" u="sng" kern="100">
                <a:solidFill>
                  <a:srgbClr val="000080"/>
                </a:solidFill>
                <a:effectLst/>
                <a:latin typeface="Liberation Serif"/>
                <a:ea typeface="WenQuanYi Micro Hei"/>
                <a:cs typeface="Lohit Devanagari"/>
                <a:hlinkClick r:id="rId3"/>
              </a:rPr>
              <a:t>facteurs d'impact</a:t>
            </a:r>
            <a:r>
              <a:rPr lang="fr-FR" sz="1200" kern="100">
                <a:effectLst/>
                <a:latin typeface="Liberation Serif"/>
                <a:ea typeface="WenQuanYi Micro Hei"/>
                <a:cs typeface="Lohit Devanagari"/>
              </a:rPr>
              <a:t>, le </a:t>
            </a:r>
            <a:r>
              <a:rPr lang="fr-FR" sz="1200" i="1" u="sng" kern="100" err="1">
                <a:solidFill>
                  <a:srgbClr val="000080"/>
                </a:solidFill>
                <a:effectLst/>
                <a:latin typeface="Liberation Serif"/>
                <a:ea typeface="WenQuanYi Micro Hei"/>
                <a:cs typeface="Lohit Devanagari"/>
                <a:hlinkClick r:id="rId4"/>
              </a:rPr>
              <a:t>peer</a:t>
            </a:r>
            <a:r>
              <a:rPr lang="fr-FR" sz="1200" i="1" u="sng" kern="100">
                <a:solidFill>
                  <a:srgbClr val="000080"/>
                </a:solidFill>
                <a:effectLst/>
                <a:latin typeface="Liberation Serif"/>
                <a:ea typeface="WenQuanYi Micro Hei"/>
                <a:cs typeface="Lohit Devanagari"/>
                <a:hlinkClick r:id="rId4"/>
              </a:rPr>
              <a:t> </a:t>
            </a:r>
            <a:r>
              <a:rPr lang="fr-FR" sz="1200" i="1" u="sng" kern="100" err="1">
                <a:solidFill>
                  <a:srgbClr val="000080"/>
                </a:solidFill>
                <a:effectLst/>
                <a:latin typeface="Liberation Serif"/>
                <a:ea typeface="WenQuanYi Micro Hei"/>
                <a:cs typeface="Lohit Devanagari"/>
                <a:hlinkClick r:id="rId4"/>
              </a:rPr>
              <a:t>review</a:t>
            </a:r>
            <a:r>
              <a:rPr lang="fr-FR" sz="1200" kern="100">
                <a:effectLst/>
                <a:latin typeface="Liberation Serif"/>
                <a:ea typeface="WenQuanYi Micro Hei"/>
                <a:cs typeface="Lohit Devanagari"/>
              </a:rPr>
              <a:t>, la </a:t>
            </a:r>
            <a:r>
              <a:rPr lang="fr-FR" sz="1200" u="sng" kern="100">
                <a:solidFill>
                  <a:srgbClr val="000080"/>
                </a:solidFill>
                <a:effectLst/>
                <a:latin typeface="Liberation Serif"/>
                <a:ea typeface="WenQuanYi Micro Hei"/>
                <a:cs typeface="Lohit Devanagari"/>
                <a:hlinkClick r:id="rId5"/>
              </a:rPr>
              <a:t>voie dorée</a:t>
            </a:r>
            <a:r>
              <a:rPr lang="fr-FR" sz="1200" kern="100">
                <a:effectLst/>
                <a:latin typeface="Liberation Serif"/>
                <a:ea typeface="WenQuanYi Micro Hei"/>
                <a:cs typeface="Lohit Devanagari"/>
              </a:rPr>
              <a:t> pour le financement de la science ouverte, le </a:t>
            </a:r>
            <a:r>
              <a:rPr lang="fr-FR" sz="1200" i="1" u="sng" kern="100">
                <a:solidFill>
                  <a:srgbClr val="000080"/>
                </a:solidFill>
                <a:effectLst/>
                <a:latin typeface="Liberation Serif"/>
                <a:ea typeface="WenQuanYi Micro Hei"/>
                <a:cs typeface="Lohit Devanagari"/>
                <a:hlinkClick r:id="rId6"/>
              </a:rPr>
              <a:t>Plan S</a:t>
            </a:r>
            <a:r>
              <a:rPr lang="fr-FR" sz="1200" kern="100">
                <a:effectLst/>
                <a:latin typeface="Liberation Serif"/>
                <a:ea typeface="WenQuanYi Micro Hei"/>
                <a:cs typeface="Lohit Devanagari"/>
              </a:rPr>
              <a:t>, </a:t>
            </a:r>
            <a:r>
              <a:rPr lang="fr-FR" sz="1200" u="sng" kern="100">
                <a:solidFill>
                  <a:srgbClr val="000080"/>
                </a:solidFill>
                <a:effectLst/>
                <a:latin typeface="Liberation Serif"/>
                <a:ea typeface="WenQuanYi Micro Hei"/>
                <a:cs typeface="Lohit Devanagari"/>
                <a:hlinkClick r:id="rId7"/>
              </a:rPr>
              <a:t>la négociation avec Elsevier</a:t>
            </a:r>
            <a:r>
              <a:rPr lang="fr-FR" sz="1200" kern="100">
                <a:effectLst/>
                <a:latin typeface="Liberation Serif"/>
                <a:ea typeface="WenQuanYi Micro Hei"/>
                <a:cs typeface="Lohit Devanagari"/>
              </a:rPr>
              <a:t> , </a:t>
            </a:r>
            <a:r>
              <a:rPr lang="fr-FR" sz="1200" kern="100" err="1">
                <a:effectLst/>
                <a:latin typeface="Liberation Serif"/>
                <a:ea typeface="WenQuanYi Micro Hei"/>
                <a:cs typeface="Lohit Devanagari"/>
              </a:rPr>
              <a:t>Masterclasses</a:t>
            </a:r>
            <a:r>
              <a:rPr lang="fr-FR" sz="1200" kern="100">
                <a:effectLst/>
                <a:latin typeface="Liberation Serif"/>
                <a:ea typeface="WenQuanYi Micro Hei"/>
                <a:cs typeface="Lohit Devanagari"/>
              </a:rPr>
              <a:t> organisées dans le cadre des 150 ans de la SFP).</a:t>
            </a:r>
            <a:endParaRPr lang="en-GB" sz="1200" kern="100">
              <a:effectLst/>
              <a:latin typeface="Liberation Serif"/>
              <a:ea typeface="WenQuanYi Micro Hei"/>
              <a:cs typeface="Lohit Devanagari"/>
            </a:endParaRPr>
          </a:p>
          <a:p>
            <a:r>
              <a:rPr lang="en-GB" kern="100">
                <a:highlight>
                  <a:srgbClr val="FFFF00"/>
                </a:highlight>
                <a:latin typeface="Liberation Serif"/>
                <a:ea typeface="WenQuanYi Micro Hei"/>
                <a:cs typeface="Lohit Devanagari"/>
              </a:rPr>
              <a:t>Agnès</a:t>
            </a:r>
            <a:endParaRPr lang="en-GB" sz="1200" kern="100">
              <a:effectLst/>
              <a:highlight>
                <a:srgbClr val="FFFF00"/>
              </a:highlight>
              <a:latin typeface="Liberation Serif"/>
              <a:ea typeface="WenQuanYi Micro Hei"/>
              <a:cs typeface="Lohit Devanagari"/>
            </a:endParaRP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016-56D6-4262-8D09-F4F65508C2D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661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00">
                <a:effectLst/>
                <a:latin typeface="Liberation Serif"/>
                <a:ea typeface="WenQuanYi Micro Hei"/>
                <a:cs typeface="Lohit Devanagari"/>
              </a:rPr>
              <a:t>Historique des actions de la Commission (articles dans </a:t>
            </a:r>
            <a:r>
              <a:rPr lang="fr-FR" sz="1200" i="1" kern="100">
                <a:effectLst/>
                <a:latin typeface="Liberation Serif"/>
                <a:ea typeface="WenQuanYi Micro Hei"/>
                <a:cs typeface="Lohit Devanagari"/>
              </a:rPr>
              <a:t>Les reflets de la physique</a:t>
            </a:r>
            <a:r>
              <a:rPr lang="fr-FR" sz="1200" kern="100">
                <a:effectLst/>
                <a:latin typeface="Liberation Serif"/>
                <a:ea typeface="WenQuanYi Micro Hei"/>
                <a:cs typeface="Lohit Devanagari"/>
              </a:rPr>
              <a:t> sur les </a:t>
            </a:r>
            <a:r>
              <a:rPr lang="fr-FR" sz="1200" u="sng" kern="100">
                <a:solidFill>
                  <a:srgbClr val="000080"/>
                </a:solidFill>
                <a:effectLst/>
                <a:latin typeface="Liberation Serif"/>
                <a:ea typeface="WenQuanYi Micro Hei"/>
                <a:cs typeface="Lohit Devanagari"/>
                <a:hlinkClick r:id="rId3"/>
              </a:rPr>
              <a:t>facteurs d'impact</a:t>
            </a:r>
            <a:r>
              <a:rPr lang="fr-FR" sz="1200" kern="100">
                <a:effectLst/>
                <a:latin typeface="Liberation Serif"/>
                <a:ea typeface="WenQuanYi Micro Hei"/>
                <a:cs typeface="Lohit Devanagari"/>
              </a:rPr>
              <a:t>, le </a:t>
            </a:r>
            <a:r>
              <a:rPr lang="fr-FR" sz="1200" i="1" u="sng" kern="100" err="1">
                <a:solidFill>
                  <a:srgbClr val="000080"/>
                </a:solidFill>
                <a:effectLst/>
                <a:latin typeface="Liberation Serif"/>
                <a:ea typeface="WenQuanYi Micro Hei"/>
                <a:cs typeface="Lohit Devanagari"/>
                <a:hlinkClick r:id="rId4"/>
              </a:rPr>
              <a:t>peer</a:t>
            </a:r>
            <a:r>
              <a:rPr lang="fr-FR" sz="1200" i="1" u="sng" kern="100">
                <a:solidFill>
                  <a:srgbClr val="000080"/>
                </a:solidFill>
                <a:effectLst/>
                <a:latin typeface="Liberation Serif"/>
                <a:ea typeface="WenQuanYi Micro Hei"/>
                <a:cs typeface="Lohit Devanagari"/>
                <a:hlinkClick r:id="rId4"/>
              </a:rPr>
              <a:t> </a:t>
            </a:r>
            <a:r>
              <a:rPr lang="fr-FR" sz="1200" i="1" u="sng" kern="100" err="1">
                <a:solidFill>
                  <a:srgbClr val="000080"/>
                </a:solidFill>
                <a:effectLst/>
                <a:latin typeface="Liberation Serif"/>
                <a:ea typeface="WenQuanYi Micro Hei"/>
                <a:cs typeface="Lohit Devanagari"/>
                <a:hlinkClick r:id="rId4"/>
              </a:rPr>
              <a:t>review</a:t>
            </a:r>
            <a:r>
              <a:rPr lang="fr-FR" sz="1200" kern="100">
                <a:effectLst/>
                <a:latin typeface="Liberation Serif"/>
                <a:ea typeface="WenQuanYi Micro Hei"/>
                <a:cs typeface="Lohit Devanagari"/>
              </a:rPr>
              <a:t>, la </a:t>
            </a:r>
            <a:r>
              <a:rPr lang="fr-FR" sz="1200" u="sng" kern="100">
                <a:solidFill>
                  <a:srgbClr val="000080"/>
                </a:solidFill>
                <a:effectLst/>
                <a:latin typeface="Liberation Serif"/>
                <a:ea typeface="WenQuanYi Micro Hei"/>
                <a:cs typeface="Lohit Devanagari"/>
                <a:hlinkClick r:id="rId5"/>
              </a:rPr>
              <a:t>voie dorée</a:t>
            </a:r>
            <a:r>
              <a:rPr lang="fr-FR" sz="1200" kern="100">
                <a:effectLst/>
                <a:latin typeface="Liberation Serif"/>
                <a:ea typeface="WenQuanYi Micro Hei"/>
                <a:cs typeface="Lohit Devanagari"/>
              </a:rPr>
              <a:t> pour le financement de la science ouverte, le </a:t>
            </a:r>
            <a:r>
              <a:rPr lang="fr-FR" sz="1200" i="1" u="sng" kern="100">
                <a:solidFill>
                  <a:srgbClr val="000080"/>
                </a:solidFill>
                <a:effectLst/>
                <a:latin typeface="Liberation Serif"/>
                <a:ea typeface="WenQuanYi Micro Hei"/>
                <a:cs typeface="Lohit Devanagari"/>
                <a:hlinkClick r:id="rId6"/>
              </a:rPr>
              <a:t>Plan S</a:t>
            </a:r>
            <a:r>
              <a:rPr lang="fr-FR" sz="1200" kern="100">
                <a:effectLst/>
                <a:latin typeface="Liberation Serif"/>
                <a:ea typeface="WenQuanYi Micro Hei"/>
                <a:cs typeface="Lohit Devanagari"/>
              </a:rPr>
              <a:t>, </a:t>
            </a:r>
            <a:r>
              <a:rPr lang="fr-FR" sz="1200" u="sng" kern="100">
                <a:solidFill>
                  <a:srgbClr val="000080"/>
                </a:solidFill>
                <a:effectLst/>
                <a:latin typeface="Liberation Serif"/>
                <a:ea typeface="WenQuanYi Micro Hei"/>
                <a:cs typeface="Lohit Devanagari"/>
                <a:hlinkClick r:id="rId7"/>
              </a:rPr>
              <a:t>la négociation avec Elsevier</a:t>
            </a:r>
            <a:r>
              <a:rPr lang="fr-FR" sz="1200" kern="100">
                <a:effectLst/>
                <a:latin typeface="Liberation Serif"/>
                <a:ea typeface="WenQuanYi Micro Hei"/>
                <a:cs typeface="Lohit Devanagari"/>
              </a:rPr>
              <a:t> , </a:t>
            </a:r>
            <a:r>
              <a:rPr lang="fr-FR" sz="1200" kern="100" err="1">
                <a:effectLst/>
                <a:latin typeface="Liberation Serif"/>
                <a:ea typeface="WenQuanYi Micro Hei"/>
                <a:cs typeface="Lohit Devanagari"/>
              </a:rPr>
              <a:t>Masterclasses</a:t>
            </a:r>
            <a:r>
              <a:rPr lang="fr-FR" sz="1200" kern="100">
                <a:effectLst/>
                <a:latin typeface="Liberation Serif"/>
                <a:ea typeface="WenQuanYi Micro Hei"/>
                <a:cs typeface="Lohit Devanagari"/>
              </a:rPr>
              <a:t> organisées dans le cadre des 150 ans de la SFP).</a:t>
            </a:r>
            <a:endParaRPr lang="en-GB" sz="1200" kern="100">
              <a:effectLst/>
              <a:latin typeface="Liberation Serif"/>
              <a:ea typeface="WenQuanYi Micro Hei"/>
              <a:cs typeface="Lohit Devanagari"/>
            </a:endParaRPr>
          </a:p>
          <a:p>
            <a:r>
              <a:rPr lang="en-GB" kern="100">
                <a:highlight>
                  <a:srgbClr val="FFFF00"/>
                </a:highlight>
                <a:latin typeface="Liberation Serif"/>
                <a:ea typeface="WenQuanYi Micro Hei"/>
                <a:cs typeface="Lohit Devanagari"/>
              </a:rPr>
              <a:t>Agnès</a:t>
            </a:r>
            <a:endParaRPr lang="en-GB" sz="1200" kern="100">
              <a:effectLst/>
              <a:highlight>
                <a:srgbClr val="FFFF00"/>
              </a:highlight>
              <a:latin typeface="Liberation Serif"/>
              <a:ea typeface="WenQuanYi Micro Hei"/>
              <a:cs typeface="Lohit Devanagari"/>
            </a:endParaRP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016-56D6-4262-8D09-F4F65508C2D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820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00">
                <a:effectLst/>
                <a:latin typeface="Liberation Serif"/>
                <a:ea typeface="WenQuanYi Micro Hei"/>
                <a:cs typeface="Lohit Devanagari"/>
              </a:rPr>
              <a:t>Historique des actions de la Commission (articles dans </a:t>
            </a:r>
            <a:r>
              <a:rPr lang="fr-FR" sz="1200" i="1" kern="100">
                <a:effectLst/>
                <a:latin typeface="Liberation Serif"/>
                <a:ea typeface="WenQuanYi Micro Hei"/>
                <a:cs typeface="Lohit Devanagari"/>
              </a:rPr>
              <a:t>Les reflets de la physique</a:t>
            </a:r>
            <a:r>
              <a:rPr lang="fr-FR" sz="1200" kern="100">
                <a:effectLst/>
                <a:latin typeface="Liberation Serif"/>
                <a:ea typeface="WenQuanYi Micro Hei"/>
                <a:cs typeface="Lohit Devanagari"/>
              </a:rPr>
              <a:t> sur les </a:t>
            </a:r>
            <a:r>
              <a:rPr lang="fr-FR" sz="1200" u="sng" kern="100">
                <a:solidFill>
                  <a:srgbClr val="000080"/>
                </a:solidFill>
                <a:effectLst/>
                <a:latin typeface="Liberation Serif"/>
                <a:ea typeface="WenQuanYi Micro Hei"/>
                <a:cs typeface="Lohit Devanagari"/>
                <a:hlinkClick r:id="rId3"/>
              </a:rPr>
              <a:t>facteurs d'impact</a:t>
            </a:r>
            <a:r>
              <a:rPr lang="fr-FR" sz="1200" kern="100">
                <a:effectLst/>
                <a:latin typeface="Liberation Serif"/>
                <a:ea typeface="WenQuanYi Micro Hei"/>
                <a:cs typeface="Lohit Devanagari"/>
              </a:rPr>
              <a:t>, le </a:t>
            </a:r>
            <a:r>
              <a:rPr lang="fr-FR" sz="1200" i="1" u="sng" kern="100" err="1">
                <a:solidFill>
                  <a:srgbClr val="000080"/>
                </a:solidFill>
                <a:effectLst/>
                <a:latin typeface="Liberation Serif"/>
                <a:ea typeface="WenQuanYi Micro Hei"/>
                <a:cs typeface="Lohit Devanagari"/>
                <a:hlinkClick r:id="rId4"/>
              </a:rPr>
              <a:t>peer</a:t>
            </a:r>
            <a:r>
              <a:rPr lang="fr-FR" sz="1200" i="1" u="sng" kern="100">
                <a:solidFill>
                  <a:srgbClr val="000080"/>
                </a:solidFill>
                <a:effectLst/>
                <a:latin typeface="Liberation Serif"/>
                <a:ea typeface="WenQuanYi Micro Hei"/>
                <a:cs typeface="Lohit Devanagari"/>
                <a:hlinkClick r:id="rId4"/>
              </a:rPr>
              <a:t> </a:t>
            </a:r>
            <a:r>
              <a:rPr lang="fr-FR" sz="1200" i="1" u="sng" kern="100" err="1">
                <a:solidFill>
                  <a:srgbClr val="000080"/>
                </a:solidFill>
                <a:effectLst/>
                <a:latin typeface="Liberation Serif"/>
                <a:ea typeface="WenQuanYi Micro Hei"/>
                <a:cs typeface="Lohit Devanagari"/>
                <a:hlinkClick r:id="rId4"/>
              </a:rPr>
              <a:t>review</a:t>
            </a:r>
            <a:r>
              <a:rPr lang="fr-FR" sz="1200" kern="100">
                <a:effectLst/>
                <a:latin typeface="Liberation Serif"/>
                <a:ea typeface="WenQuanYi Micro Hei"/>
                <a:cs typeface="Lohit Devanagari"/>
              </a:rPr>
              <a:t>, la </a:t>
            </a:r>
            <a:r>
              <a:rPr lang="fr-FR" sz="1200" u="sng" kern="100">
                <a:solidFill>
                  <a:srgbClr val="000080"/>
                </a:solidFill>
                <a:effectLst/>
                <a:latin typeface="Liberation Serif"/>
                <a:ea typeface="WenQuanYi Micro Hei"/>
                <a:cs typeface="Lohit Devanagari"/>
                <a:hlinkClick r:id="rId5"/>
              </a:rPr>
              <a:t>voie dorée</a:t>
            </a:r>
            <a:r>
              <a:rPr lang="fr-FR" sz="1200" kern="100">
                <a:effectLst/>
                <a:latin typeface="Liberation Serif"/>
                <a:ea typeface="WenQuanYi Micro Hei"/>
                <a:cs typeface="Lohit Devanagari"/>
              </a:rPr>
              <a:t> pour le financement de la science ouverte, le </a:t>
            </a:r>
            <a:r>
              <a:rPr lang="fr-FR" sz="1200" i="1" u="sng" kern="100">
                <a:solidFill>
                  <a:srgbClr val="000080"/>
                </a:solidFill>
                <a:effectLst/>
                <a:latin typeface="Liberation Serif"/>
                <a:ea typeface="WenQuanYi Micro Hei"/>
                <a:cs typeface="Lohit Devanagari"/>
                <a:hlinkClick r:id="rId6"/>
              </a:rPr>
              <a:t>Plan S</a:t>
            </a:r>
            <a:r>
              <a:rPr lang="fr-FR" sz="1200" kern="100">
                <a:effectLst/>
                <a:latin typeface="Liberation Serif"/>
                <a:ea typeface="WenQuanYi Micro Hei"/>
                <a:cs typeface="Lohit Devanagari"/>
              </a:rPr>
              <a:t>, </a:t>
            </a:r>
            <a:r>
              <a:rPr lang="fr-FR" sz="1200" u="sng" kern="100">
                <a:solidFill>
                  <a:srgbClr val="000080"/>
                </a:solidFill>
                <a:effectLst/>
                <a:latin typeface="Liberation Serif"/>
                <a:ea typeface="WenQuanYi Micro Hei"/>
                <a:cs typeface="Lohit Devanagari"/>
                <a:hlinkClick r:id="rId7"/>
              </a:rPr>
              <a:t>la négociation avec Elsevier</a:t>
            </a:r>
            <a:r>
              <a:rPr lang="fr-FR" sz="1200" kern="100">
                <a:effectLst/>
                <a:latin typeface="Liberation Serif"/>
                <a:ea typeface="WenQuanYi Micro Hei"/>
                <a:cs typeface="Lohit Devanagari"/>
              </a:rPr>
              <a:t> , </a:t>
            </a:r>
            <a:r>
              <a:rPr lang="fr-FR" sz="1200" kern="100" err="1">
                <a:effectLst/>
                <a:latin typeface="Liberation Serif"/>
                <a:ea typeface="WenQuanYi Micro Hei"/>
                <a:cs typeface="Lohit Devanagari"/>
              </a:rPr>
              <a:t>Masterclasses</a:t>
            </a:r>
            <a:r>
              <a:rPr lang="fr-FR" sz="1200" kern="100">
                <a:effectLst/>
                <a:latin typeface="Liberation Serif"/>
                <a:ea typeface="WenQuanYi Micro Hei"/>
                <a:cs typeface="Lohit Devanagari"/>
              </a:rPr>
              <a:t> organisées dans le cadre des 150 ans de la SFP).</a:t>
            </a:r>
            <a:endParaRPr lang="en-GB" sz="1200" kern="100">
              <a:effectLst/>
              <a:latin typeface="Liberation Serif"/>
              <a:ea typeface="WenQuanYi Micro Hei"/>
              <a:cs typeface="Lohit Devanagari"/>
            </a:endParaRPr>
          </a:p>
          <a:p>
            <a:r>
              <a:rPr lang="en-GB" kern="100">
                <a:highlight>
                  <a:srgbClr val="FFFF00"/>
                </a:highlight>
                <a:latin typeface="Liberation Serif"/>
                <a:ea typeface="WenQuanYi Micro Hei"/>
                <a:cs typeface="Lohit Devanagari"/>
              </a:rPr>
              <a:t>Agnès</a:t>
            </a:r>
            <a:endParaRPr lang="en-GB" sz="1200" kern="100">
              <a:effectLst/>
              <a:highlight>
                <a:srgbClr val="FFFF00"/>
              </a:highlight>
              <a:latin typeface="Liberation Serif"/>
              <a:ea typeface="WenQuanYi Micro Hei"/>
              <a:cs typeface="Lohit Devanagari"/>
            </a:endParaRP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016-56D6-4262-8D09-F4F65508C2D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8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6A15-6E39-4FFA-B5DC-89EB633E6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1" y="1371602"/>
            <a:ext cx="8127575" cy="2736443"/>
          </a:xfrm>
        </p:spPr>
        <p:txBody>
          <a:bodyPr anchor="b">
            <a:normAutofit/>
          </a:bodyPr>
          <a:lstStyle>
            <a:lvl1pPr algn="l"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69311-3201-45EC-B973-82EC27DA5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1" y="4299358"/>
            <a:ext cx="8127575" cy="1187042"/>
          </a:xfrm>
        </p:spPr>
        <p:txBody>
          <a:bodyPr>
            <a:normAutofit/>
          </a:bodyPr>
          <a:lstStyle>
            <a:lvl1pPr marL="0" indent="0" algn="l">
              <a:buNone/>
              <a:defRPr sz="1350" cap="all" spc="15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AE4B9-EDEF-4A2C-B464-332C5C62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4C951-4861-4549-8E72-CEECA89E4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E1401-5637-41BC-AC21-89105645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AD0E6-AD36-493C-9DC3-5ACC2059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8915403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B8558-FA83-4F6C-A6D1-2DF9D3F74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38301" y="2057401"/>
            <a:ext cx="8915401" cy="4114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DE619-0CC6-4480-ABDE-277D36BDF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791E6-BE35-4ECA-8AD1-E8EC09B8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94606-B928-42D6-85CC-9576F60E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8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F18D8A-5002-491C-922A-E9624E2DB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882C6-2BE9-4E25-B8BB-A2346A2B0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BEFF9-B3BC-4C07-BF6C-2E3C91B5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F4CF6-CDF1-4AFD-8319-71FD4FED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1A026-57F4-47F7-B4F0-E0D48E01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5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B3747-9ADB-4FCC-89CE-6E84D134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EC9C6-5D7D-4249-8820-D4C99D0AE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F35F7-46A1-40A9-ACD7-C4923992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45637-B780-4999-A87D-0039BC5A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9777F-E471-4CC5-B27B-137CB061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2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DCB1D-064E-46DE-B533-7CDA331EE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1" y="2748406"/>
            <a:ext cx="8115300" cy="2737994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222C0-D002-4A94-BAFF-FD1A1CCA6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1" y="1371600"/>
            <a:ext cx="8115300" cy="1333272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E7D7E-EC9F-4AA5-A559-EF556C6A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7A8EE-88C1-400C-A23F-656DC76B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245A4-F9C6-44E9-929F-78C657C8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DF34F-B65E-4FA0-87E8-8890F482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9382348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25A67-10CA-4531-93E1-39892C087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8298" y="2057400"/>
            <a:ext cx="4553103" cy="4125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2BE36-0CAF-4D92-9AC2-9249276B9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2" y="2057400"/>
            <a:ext cx="4543647" cy="4125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36479-3B04-43BD-9B59-DBF6CA2B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D4449-57DB-41D2-B49E-694E7C13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0CC2C-E50B-47D2-B62F-D5C4C9CD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0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8530B-D0F2-4FC4-A10F-1E54EF82C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755120"/>
            <a:ext cx="9378304" cy="12227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8865C-9D06-4FA3-BA3D-7187BB41B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2" y="2034149"/>
            <a:ext cx="4529391" cy="681591"/>
          </a:xfrm>
        </p:spPr>
        <p:txBody>
          <a:bodyPr anchor="b">
            <a:normAutofit/>
          </a:bodyPr>
          <a:lstStyle>
            <a:lvl1pPr marL="0" indent="0">
              <a:buNone/>
              <a:defRPr sz="1350" b="1" cap="all" spc="15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56570-8F97-4B7E-A805-96925AC47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8302" y="2748407"/>
            <a:ext cx="4529391" cy="34412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7EF54-F63F-4730-99EE-0E472578F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7214" y="2034149"/>
            <a:ext cx="4529391" cy="681591"/>
          </a:xfrm>
        </p:spPr>
        <p:txBody>
          <a:bodyPr anchor="b">
            <a:normAutofit/>
          </a:bodyPr>
          <a:lstStyle>
            <a:lvl1pPr marL="0" indent="0">
              <a:buNone/>
              <a:defRPr sz="1350" b="1" cap="all" spc="15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8453E-B012-4889-9F49-E1351532A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7214" y="2748407"/>
            <a:ext cx="4529391" cy="34412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9FC47A-8514-4C98-B1BE-FF6CC666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D4301A-D375-4163-9488-27A9CDC6F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D6105-4A37-4D4B-9BE8-715FB732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3007F-6649-4D23-8869-C1CC29D0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8B85A1-41F9-4BC1-9C40-3E5D5C04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23774-EAA9-47ED-87EF-EE2B29A2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26550-DD4D-45E2-8916-8314C5D0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8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35FACD-1A4D-49F3-8EA8-21B5C1A6A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FD9DD-0E4E-4C36-AF85-B3EAD7FE6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6F4C8-14FA-4405-85EE-ABF53FB0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3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E7C28-5DEE-493D-ABAD-38E4F2D7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622" y="1085481"/>
            <a:ext cx="3651180" cy="1657719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E79C5-E567-4F12-96B8-8BBEAE3D8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900" y="1132676"/>
            <a:ext cx="5289480" cy="4728374"/>
          </a:xfrm>
        </p:spPr>
        <p:txBody>
          <a:bodyPr/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 sz="2100"/>
            </a:lvl2pPr>
            <a:lvl3pPr>
              <a:lnSpc>
                <a:spcPct val="110000"/>
              </a:lnSpc>
              <a:defRPr sz="1800"/>
            </a:lvl3pPr>
            <a:lvl4pPr>
              <a:lnSpc>
                <a:spcPct val="110000"/>
              </a:lnSpc>
              <a:defRPr sz="1500"/>
            </a:lvl4pPr>
            <a:lvl5pPr>
              <a:lnSpc>
                <a:spcPct val="110000"/>
              </a:lnSpc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3DF7F-0B5C-40CE-A65F-779FA7EF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25622" y="2748406"/>
            <a:ext cx="3651180" cy="311264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2248C-1826-4833-9592-383B5873A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219DC-2646-42AD-897A-EB765DCB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238D7-4EEA-475B-B1CA-C44B89BE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5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65BE-C907-4660-A586-71C6A1D10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085481"/>
            <a:ext cx="3657600" cy="1657719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4C8A9-67DF-419C-B2FC-3A879CCEF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6900" y="1061887"/>
            <a:ext cx="5331069" cy="477556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A94A1-3058-402A-9C3F-2F210D91D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2748406"/>
            <a:ext cx="3657600" cy="311264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3CA50-C8D8-4F83-B2F6-BCE82586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E5BE3-7B02-4281-BD90-C1FAAF636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E256D-ACD5-438F-BA6F-605E5260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4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1A689-589E-4A73-9313-EF44F7E4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8915403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B11B8-9E77-4144-B9C1-FD164D9A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2057402"/>
            <a:ext cx="8915403" cy="4137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6E4CC-CF79-4C8D-9E5F-1BB517435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1001474" y="1517537"/>
            <a:ext cx="28011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cap="all" spc="75" baseline="0">
                <a:solidFill>
                  <a:schemeClr val="tx1"/>
                </a:solidFill>
              </a:defRPr>
            </a:lvl1pPr>
          </a:lstStyle>
          <a:p>
            <a:fld id="{B6D41BCC-AD73-4203-A5A6-E62EB28B0FE6}" type="datetimeFigureOut">
              <a:rPr lang="en-US" smtClean="0"/>
              <a:pPr/>
              <a:t>7/4/23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79449-05F6-4BC7-95DF-F04E1F161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118766" y="4237871"/>
            <a:ext cx="3344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cap="all" spc="75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17FE5-2D1F-4ECC-9460-08145C3BB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8878" y="6319140"/>
            <a:ext cx="710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cap="all" spc="75" baseline="0">
                <a:solidFill>
                  <a:schemeClr val="tx1"/>
                </a:solidFill>
              </a:defRPr>
            </a:lvl1pPr>
          </a:lstStyle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0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55" r:id="rId6"/>
    <p:sldLayoutId id="2147483751" r:id="rId7"/>
    <p:sldLayoutId id="2147483752" r:id="rId8"/>
    <p:sldLayoutId id="2147483753" r:id="rId9"/>
    <p:sldLayoutId id="2147483754" r:id="rId10"/>
    <p:sldLayoutId id="2147483756" r:id="rId11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sv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23569C8-0F3D-4050-94E9-266BC2A83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857250"/>
            <a:ext cx="9144000" cy="51435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5D3A5B-8711-48A3-ABD6-39982B174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857250"/>
            <a:ext cx="4257675" cy="36004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14FA72-8C5E-E517-CD4A-36C83F908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3335" y="1333312"/>
            <a:ext cx="3068267" cy="1958191"/>
          </a:xfrm>
        </p:spPr>
        <p:txBody>
          <a:bodyPr anchor="b">
            <a:normAutofit/>
          </a:bodyPr>
          <a:lstStyle/>
          <a:p>
            <a:r>
              <a:rPr lang="fr-FR" sz="2400">
                <a:latin typeface="Liberation Serif"/>
                <a:ea typeface="WenQuanYi Micro Hei"/>
                <a:cs typeface="Lohit Devanagari"/>
              </a:rPr>
              <a:t>Science Ouverte et Evaluation Scientifique</a:t>
            </a:r>
            <a:endParaRPr lang="en-GB" sz="2400"/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D3C850F6-A136-7052-96C1-EE61CC9CB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4077" y="3434155"/>
            <a:ext cx="3068267" cy="711819"/>
          </a:xfrm>
        </p:spPr>
        <p:txBody>
          <a:bodyPr anchor="t">
            <a:normAutofit/>
          </a:bodyPr>
          <a:lstStyle/>
          <a:p>
            <a:r>
              <a:rPr lang="fr-FR" sz="1200"/>
              <a:t>La Villette, 6 juillet 2023</a:t>
            </a:r>
            <a:endParaRPr lang="en-GB" sz="1200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E16A6C29-8160-4146-D809-C2A4179B4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76859" y="1060177"/>
            <a:ext cx="3356202" cy="25044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49B9BD-7D4C-FC92-50FF-BC6301BAD0E4}"/>
              </a:ext>
            </a:extLst>
          </p:cNvPr>
          <p:cNvSpPr txBox="1"/>
          <p:nvPr/>
        </p:nvSpPr>
        <p:spPr>
          <a:xfrm>
            <a:off x="3992252" y="4821510"/>
            <a:ext cx="5609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3200">
                <a:solidFill>
                  <a:schemeClr val="accent6">
                    <a:lumMod val="75000"/>
                  </a:schemeClr>
                </a:solidFill>
              </a:rPr>
              <a:t>Introduction à la Table Ronde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017016-58ED-234E-1207-187E86EB02BA}"/>
              </a:ext>
            </a:extLst>
          </p:cNvPr>
          <p:cNvSpPr txBox="1"/>
          <p:nvPr/>
        </p:nvSpPr>
        <p:spPr>
          <a:xfrm>
            <a:off x="4460756" y="5570040"/>
            <a:ext cx="4266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2000"/>
              <a:t>Agnès Henri et Stefan Hohenegger</a:t>
            </a:r>
          </a:p>
        </p:txBody>
      </p:sp>
    </p:spTree>
    <p:extLst>
      <p:ext uri="{BB962C8B-B14F-4D97-AF65-F5344CB8AC3E}">
        <p14:creationId xmlns:p14="http://schemas.microsoft.com/office/powerpoint/2010/main" val="1274265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9CEBF0-5787-3B2D-7ECD-C7FBBFD20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65" y="1653637"/>
            <a:ext cx="9118361" cy="4137259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0" indent="0">
              <a:buNone/>
            </a:pPr>
            <a:r>
              <a:rPr lang="fr-FR" sz="1800" dirty="0">
                <a:latin typeface="+mj-lt"/>
              </a:rPr>
              <a:t>Des actions vers les jeunes doctorants et </a:t>
            </a:r>
            <a:r>
              <a:rPr lang="fr-FR" sz="1800" dirty="0" err="1">
                <a:latin typeface="+mj-lt"/>
              </a:rPr>
              <a:t>post-doctorants</a:t>
            </a:r>
            <a:r>
              <a:rPr lang="fr-FR" sz="1800" dirty="0">
                <a:latin typeface="+mj-lt"/>
              </a:rPr>
              <a:t> :</a:t>
            </a:r>
          </a:p>
          <a:p>
            <a:pPr>
              <a:buFontTx/>
              <a:buChar char="-"/>
            </a:pPr>
            <a:r>
              <a:rPr lang="fr-FR" sz="1800" dirty="0">
                <a:solidFill>
                  <a:srgbClr val="2F2F2F"/>
                </a:solidFill>
                <a:latin typeface="+mj-lt"/>
              </a:rPr>
              <a:t> Comment écrire la science ? (2015)</a:t>
            </a:r>
          </a:p>
          <a:p>
            <a:pPr>
              <a:buFontTx/>
              <a:buChar char="-"/>
            </a:pPr>
            <a:r>
              <a:rPr lang="en-GB" sz="1800" dirty="0">
                <a:solidFill>
                  <a:srgbClr val="2F2F2F"/>
                </a:solidFill>
                <a:latin typeface="+mj-lt"/>
              </a:rPr>
              <a:t>Un atelier </a:t>
            </a:r>
            <a:r>
              <a:rPr lang="fr-FR" sz="1800" dirty="0">
                <a:solidFill>
                  <a:srgbClr val="2F2F2F"/>
                </a:solidFill>
                <a:latin typeface="+mj-lt"/>
              </a:rPr>
              <a:t>d'écriture</a:t>
            </a:r>
            <a:r>
              <a:rPr lang="en-GB" sz="1800" dirty="0">
                <a:solidFill>
                  <a:srgbClr val="2F2F2F"/>
                </a:solidFill>
                <a:latin typeface="+mj-lt"/>
              </a:rPr>
              <a:t> </a:t>
            </a:r>
            <a:r>
              <a:rPr lang="en-GB" sz="1800" i="1" dirty="0">
                <a:solidFill>
                  <a:srgbClr val="2F2F2F"/>
                </a:solidFill>
                <a:latin typeface="+mj-lt"/>
              </a:rPr>
              <a:t>abstracts</a:t>
            </a:r>
            <a:r>
              <a:rPr lang="en-GB" sz="1800" dirty="0">
                <a:solidFill>
                  <a:srgbClr val="2F2F2F"/>
                </a:solidFill>
                <a:latin typeface="+mj-lt"/>
              </a:rPr>
              <a:t> pendant le </a:t>
            </a:r>
            <a:r>
              <a:rPr lang="fr-FR" sz="1800" dirty="0">
                <a:solidFill>
                  <a:srgbClr val="2F2F2F"/>
                </a:solidFill>
                <a:latin typeface="+mj-lt"/>
              </a:rPr>
              <a:t>congrès</a:t>
            </a:r>
            <a:r>
              <a:rPr lang="en-GB" sz="1800" dirty="0">
                <a:solidFill>
                  <a:srgbClr val="2F2F2F"/>
                </a:solidFill>
                <a:latin typeface="+mj-lt"/>
              </a:rPr>
              <a:t> </a:t>
            </a:r>
            <a:r>
              <a:rPr lang="fr-FR" sz="1800" dirty="0">
                <a:solidFill>
                  <a:srgbClr val="2F2F2F"/>
                </a:solidFill>
                <a:latin typeface="+mj-lt"/>
              </a:rPr>
              <a:t>général</a:t>
            </a:r>
            <a:r>
              <a:rPr lang="en-GB" sz="1800" dirty="0">
                <a:solidFill>
                  <a:srgbClr val="2F2F2F"/>
                </a:solidFill>
                <a:latin typeface="+mj-lt"/>
              </a:rPr>
              <a:t> de la SFP (2019)</a:t>
            </a:r>
          </a:p>
          <a:p>
            <a:pPr marL="0" indent="0">
              <a:buNone/>
            </a:pPr>
            <a:endParaRPr lang="en-GB" sz="1800" b="1" dirty="0">
              <a:solidFill>
                <a:srgbClr val="2F2F2F"/>
              </a:solidFill>
              <a:latin typeface="+mj-lt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rgbClr val="2F2F2F"/>
                </a:solidFill>
                <a:latin typeface="+mj-lt"/>
              </a:rPr>
              <a:t>Des masterclass </a:t>
            </a:r>
            <a:r>
              <a:rPr lang="fr-FR" sz="1800" b="1" dirty="0">
                <a:solidFill>
                  <a:srgbClr val="2F2F2F"/>
                </a:solidFill>
                <a:latin typeface="+mj-lt"/>
              </a:rPr>
              <a:t>itinérantes</a:t>
            </a:r>
            <a:r>
              <a:rPr lang="en-GB" sz="1800" b="1" dirty="0">
                <a:solidFill>
                  <a:srgbClr val="2F2F2F"/>
                </a:solidFill>
                <a:latin typeface="+mj-lt"/>
              </a:rPr>
              <a:t> </a:t>
            </a:r>
            <a:r>
              <a:rPr lang="en-GB" sz="1800" dirty="0">
                <a:solidFill>
                  <a:srgbClr val="2F2F2F"/>
                </a:solidFill>
                <a:latin typeface="+mj-lt"/>
              </a:rPr>
              <a:t>à l ’occasion du 150e </a:t>
            </a:r>
            <a:r>
              <a:rPr lang="fr-FR" sz="1800" dirty="0">
                <a:solidFill>
                  <a:srgbClr val="2F2F2F"/>
                </a:solidFill>
                <a:latin typeface="+mj-lt"/>
              </a:rPr>
              <a:t>anniversaire:</a:t>
            </a:r>
          </a:p>
          <a:p>
            <a:pPr lvl="1"/>
            <a:r>
              <a:rPr lang="en-GB" sz="1800" dirty="0">
                <a:solidFill>
                  <a:srgbClr val="2F2F2F"/>
                </a:solidFill>
                <a:latin typeface="+mj-lt"/>
              </a:rPr>
              <a:t>5 </a:t>
            </a:r>
            <a:r>
              <a:rPr lang="fr-FR" sz="1800" dirty="0">
                <a:solidFill>
                  <a:srgbClr val="2F2F2F"/>
                </a:solidFill>
                <a:latin typeface="+mj-lt"/>
              </a:rPr>
              <a:t>villes</a:t>
            </a:r>
            <a:r>
              <a:rPr lang="en-GB" sz="1800" dirty="0">
                <a:solidFill>
                  <a:srgbClr val="2F2F2F"/>
                </a:solidFill>
                <a:latin typeface="+mj-lt"/>
              </a:rPr>
              <a:t> : </a:t>
            </a:r>
            <a:r>
              <a:rPr lang="fr-FR" sz="1800" dirty="0">
                <a:solidFill>
                  <a:srgbClr val="2F2F2F"/>
                </a:solidFill>
                <a:latin typeface="+mj-lt"/>
              </a:rPr>
              <a:t>Grenoble, Lyon, Marseille, Nice, Strasbourg</a:t>
            </a:r>
            <a:endParaRPr lang="fr-FR" sz="1800" dirty="0">
              <a:solidFill>
                <a:srgbClr val="000000"/>
              </a:solidFill>
              <a:latin typeface="Avenir Next LT Pro Light"/>
            </a:endParaRPr>
          </a:p>
          <a:p>
            <a:pPr lvl="1"/>
            <a:r>
              <a:rPr lang="fr-FR" sz="1800" dirty="0"/>
              <a:t>Informer les doctorants sur les nombreux aspects de la Science Ouverte</a:t>
            </a:r>
          </a:p>
          <a:p>
            <a:pPr lvl="1"/>
            <a:r>
              <a:rPr lang="fr-FR" sz="1800" dirty="0">
                <a:solidFill>
                  <a:srgbClr val="000000"/>
                </a:solidFill>
                <a:latin typeface="Avenir Next LT Pro Light"/>
              </a:rPr>
              <a:t>Rencontrer et échanger avec les protagonistes</a:t>
            </a:r>
          </a:p>
          <a:p>
            <a:pPr lvl="1"/>
            <a:r>
              <a:rPr lang="fr-FR" sz="1800" dirty="0">
                <a:solidFill>
                  <a:srgbClr val="000000"/>
                </a:solidFill>
                <a:latin typeface="Avenir Next LT Pro Light"/>
              </a:rPr>
              <a:t>Aspects pratiques </a:t>
            </a:r>
            <a:r>
              <a:rPr lang="en-GB" sz="1800" dirty="0">
                <a:solidFill>
                  <a:srgbClr val="000000"/>
                </a:solidFill>
                <a:latin typeface="Avenir Next LT Pro Light"/>
              </a:rPr>
              <a:t>(comment </a:t>
            </a:r>
            <a:r>
              <a:rPr lang="fr-FR" sz="1800" dirty="0">
                <a:solidFill>
                  <a:srgbClr val="000000"/>
                </a:solidFill>
                <a:latin typeface="Avenir Next LT Pro Light"/>
              </a:rPr>
              <a:t>rédiger</a:t>
            </a:r>
            <a:r>
              <a:rPr lang="en-GB" sz="1800" dirty="0">
                <a:solidFill>
                  <a:srgbClr val="000000"/>
                </a:solidFill>
                <a:latin typeface="Avenir Next LT Pro Light"/>
              </a:rPr>
              <a:t> un article,</a:t>
            </a:r>
          </a:p>
          <a:p>
            <a:pPr marL="377190" lvl="2" indent="0">
              <a:buNone/>
            </a:pPr>
            <a:r>
              <a:rPr lang="en-GB" sz="1800" dirty="0">
                <a:solidFill>
                  <a:srgbClr val="000000"/>
                </a:solidFill>
                <a:latin typeface="Avenir Next LT Pro Light"/>
              </a:rPr>
              <a:t>et comment le </a:t>
            </a:r>
            <a:r>
              <a:rPr lang="fr-FR" sz="1800" dirty="0">
                <a:solidFill>
                  <a:srgbClr val="000000"/>
                </a:solidFill>
                <a:latin typeface="Avenir Next LT Pro Light"/>
              </a:rPr>
              <a:t>rendre</a:t>
            </a:r>
            <a:r>
              <a:rPr lang="en-GB" sz="1800" dirty="0">
                <a:solidFill>
                  <a:srgbClr val="000000"/>
                </a:solidFill>
                <a:latin typeface="Avenir Next LT Pro Light"/>
              </a:rPr>
              <a:t> visible, impact du </a:t>
            </a:r>
          </a:p>
          <a:p>
            <a:pPr marL="377190" lvl="2" indent="0">
              <a:buNone/>
            </a:pPr>
            <a:r>
              <a:rPr lang="en-GB" sz="1800" dirty="0">
                <a:solidFill>
                  <a:srgbClr val="000000"/>
                </a:solidFill>
                <a:latin typeface="Avenir Next LT Pro Light"/>
              </a:rPr>
              <a:t>résumé, etc.)</a:t>
            </a:r>
            <a:endParaRPr lang="en-GB" sz="1800" dirty="0"/>
          </a:p>
          <a:p>
            <a:pPr marL="0" indent="0">
              <a:buNone/>
            </a:pPr>
            <a:endParaRPr lang="fr-FR" sz="1800" dirty="0">
              <a:solidFill>
                <a:srgbClr val="2F2F2F"/>
              </a:solidFill>
              <a:latin typeface="Montserrat-Black"/>
            </a:endParaRPr>
          </a:p>
          <a:p>
            <a:pPr>
              <a:buFontTx/>
              <a:buChar char="-"/>
            </a:pPr>
            <a:endParaRPr lang="fr-FR" sz="1800" dirty="0">
              <a:solidFill>
                <a:srgbClr val="2F2F2F"/>
              </a:solidFill>
              <a:latin typeface="Montserrat-Black"/>
            </a:endParaRPr>
          </a:p>
          <a:p>
            <a:pPr>
              <a:buFontTx/>
              <a:buChar char="-"/>
            </a:pPr>
            <a:endParaRPr lang="fr-FR" sz="1800" dirty="0">
              <a:solidFill>
                <a:srgbClr val="2F2F2F"/>
              </a:solidFill>
              <a:latin typeface="Montserrat-Black"/>
            </a:endParaRP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484EC3DA-610A-6C12-917E-7710BCCD2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2927" y="345345"/>
            <a:ext cx="1746682" cy="1303406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722A5452-10FA-4ADC-383C-2A547CC5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65" y="505559"/>
            <a:ext cx="7370745" cy="1371600"/>
          </a:xfrm>
        </p:spPr>
        <p:txBody>
          <a:bodyPr>
            <a:noAutofit/>
          </a:bodyPr>
          <a:lstStyle/>
          <a:p>
            <a:r>
              <a:rPr lang="fr-FR"/>
              <a:t>La commission </a:t>
            </a:r>
            <a:br>
              <a:rPr lang="fr-FR"/>
            </a:br>
            <a:r>
              <a:rPr lang="fr-FR"/>
              <a:t>«  Publications scientifiques et Science ouverte »</a:t>
            </a:r>
            <a:br>
              <a:rPr lang="fr-FR"/>
            </a:br>
            <a:endParaRPr lang="fr-FR"/>
          </a:p>
        </p:txBody>
      </p:sp>
      <p:pic>
        <p:nvPicPr>
          <p:cNvPr id="6" name="Image 5" descr="Une image contenant intérieur, habits, personne, personnes">
            <a:extLst>
              <a:ext uri="{FF2B5EF4-FFF2-40B4-BE49-F238E27FC236}">
                <a16:creationId xmlns:a16="http://schemas.microsoft.com/office/drawing/2014/main" id="{8551AE37-A1AA-7421-7BE4-36C8AE2BE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927" y="4318635"/>
            <a:ext cx="3810000" cy="253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19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470FD-A35B-03AA-4824-6D7677FB6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70" y="-36160"/>
            <a:ext cx="6686552" cy="1371600"/>
          </a:xfrm>
        </p:spPr>
        <p:txBody>
          <a:bodyPr/>
          <a:lstStyle/>
          <a:p>
            <a:r>
              <a:rPr lang="fr-FR"/>
              <a:t>Retour d'expérience sur les </a:t>
            </a:r>
            <a:r>
              <a:rPr lang="fr-FR" err="1"/>
              <a:t>masterclasses</a:t>
            </a:r>
            <a:r>
              <a:rPr lang="fr-FR"/>
              <a:t> 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484EC3DA-610A-6C12-917E-7710BCCD2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1142" y="257570"/>
            <a:ext cx="1993342" cy="14874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CB66A1-ABD5-A04B-F2F8-5AC1EDDF27F0}"/>
              </a:ext>
            </a:extLst>
          </p:cNvPr>
          <p:cNvSpPr txBox="1"/>
          <p:nvPr/>
        </p:nvSpPr>
        <p:spPr>
          <a:xfrm>
            <a:off x="446670" y="852846"/>
            <a:ext cx="5567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ea typeface="WenQuanYi Micro Hei"/>
                <a:cs typeface="Lohit Devanagari"/>
              </a:rPr>
              <a:t>(réflexions des </a:t>
            </a:r>
            <a:r>
              <a:rPr lang="fr-FR">
                <a:solidFill>
                  <a:srgbClr val="FF0000"/>
                </a:solidFill>
                <a:ea typeface="WenQuanYi Micro Hei"/>
                <a:cs typeface="Lohit Devanagari"/>
              </a:rPr>
              <a:t>jeunes scientifiques</a:t>
            </a:r>
            <a:r>
              <a:rPr lang="fr-FR">
                <a:ea typeface="WenQuanYi Micro Hei"/>
                <a:cs typeface="Lohit Devanagari"/>
              </a:rPr>
              <a:t> et </a:t>
            </a:r>
            <a:r>
              <a:rPr lang="fr-FR">
                <a:solidFill>
                  <a:srgbClr val="FF0000"/>
                </a:solidFill>
                <a:ea typeface="WenQuanYi Micro Hei"/>
                <a:cs typeface="Lohit Devanagari"/>
              </a:rPr>
              <a:t>doctorant(e)s</a:t>
            </a:r>
            <a:r>
              <a:rPr lang="fr-FR">
                <a:ea typeface="WenQuanYi Micro Hei"/>
                <a:cs typeface="Lohit Devanagari"/>
              </a:rPr>
              <a:t>)</a:t>
            </a:r>
            <a:endParaRPr lang="en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162F18-0C17-9B16-49FF-512992748833}"/>
              </a:ext>
            </a:extLst>
          </p:cNvPr>
          <p:cNvSpPr txBox="1"/>
          <p:nvPr/>
        </p:nvSpPr>
        <p:spPr>
          <a:xfrm>
            <a:off x="563475" y="1464119"/>
            <a:ext cx="8402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Afin de fournir une évaluation juste et complète du travail scientifique, </a:t>
            </a:r>
            <a:r>
              <a:rPr lang="fr-FR" sz="1600" b="1" dirty="0"/>
              <a:t>les évaluateurs doivent avoir un accès illimité aux résultats de la recherche</a:t>
            </a:r>
            <a:r>
              <a:rPr lang="fr-FR" sz="1600" dirty="0"/>
              <a:t>. Cela inclut données, thèses, réactions et commentaires, etc.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9C376-B9CD-963D-AE53-837C4566EE35}"/>
              </a:ext>
            </a:extLst>
          </p:cNvPr>
          <p:cNvSpPr txBox="1"/>
          <p:nvPr/>
        </p:nvSpPr>
        <p:spPr>
          <a:xfrm>
            <a:off x="563475" y="2629900"/>
            <a:ext cx="7609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L’évaluation</a:t>
            </a:r>
            <a:r>
              <a:rPr lang="en-GB" sz="1600" dirty="0"/>
              <a:t> </a:t>
            </a:r>
            <a:r>
              <a:rPr lang="fr-FR" sz="1600" dirty="0"/>
              <a:t>doit être transparente, elle devrait être visible pour tous les citoyens</a:t>
            </a:r>
            <a:r>
              <a:rPr lang="en-GB" sz="16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E539E4-0F1A-A431-7399-83CB44A8A17F}"/>
              </a:ext>
            </a:extLst>
          </p:cNvPr>
          <p:cNvSpPr txBox="1"/>
          <p:nvPr/>
        </p:nvSpPr>
        <p:spPr>
          <a:xfrm>
            <a:off x="3334134" y="2264828"/>
            <a:ext cx="8193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La science ouverte </a:t>
            </a:r>
            <a:r>
              <a:rPr lang="fr-FR" sz="1600" dirty="0"/>
              <a:t>facilite</a:t>
            </a:r>
            <a:r>
              <a:rPr lang="en-GB" sz="1600" dirty="0"/>
              <a:t> </a:t>
            </a:r>
            <a:r>
              <a:rPr lang="fr-FR" sz="1600" dirty="0"/>
              <a:t>l’évaluation</a:t>
            </a:r>
            <a:r>
              <a:rPr lang="en-GB" sz="1600" dirty="0"/>
              <a:t> </a:t>
            </a:r>
            <a:r>
              <a:rPr lang="fr-FR" sz="1600" dirty="0"/>
              <a:t>scientifique</a:t>
            </a:r>
            <a:r>
              <a:rPr lang="en-GB" sz="1600" dirty="0"/>
              <a:t> et </a:t>
            </a:r>
            <a:r>
              <a:rPr lang="fr-FR" sz="1600" dirty="0">
                <a:ea typeface="WenQuanYi Micro Hei"/>
                <a:cs typeface="Lohit Devanagari"/>
              </a:rPr>
              <a:t>contribue à </a:t>
            </a:r>
            <a:r>
              <a:rPr lang="fr-FR" sz="1600" b="1" dirty="0">
                <a:ea typeface="WenQuanYi Micro Hei"/>
                <a:cs typeface="Lohit Devanagari"/>
              </a:rPr>
              <a:t>l’intégrité scientifique</a:t>
            </a:r>
            <a:r>
              <a:rPr lang="en-GB" sz="1600" b="1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0B4525-766F-7DD6-FDF5-F4C6FDADC056}"/>
              </a:ext>
            </a:extLst>
          </p:cNvPr>
          <p:cNvSpPr txBox="1"/>
          <p:nvPr/>
        </p:nvSpPr>
        <p:spPr>
          <a:xfrm>
            <a:off x="563475" y="3494158"/>
            <a:ext cx="618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/>
              <a:t>Scientific quality ≠ number of citations ≠ Impact factor of journals</a:t>
            </a:r>
            <a:endParaRPr lang="en-FR" sz="1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2FE756-D1A7-509D-73E8-A14D68E1E863}"/>
              </a:ext>
            </a:extLst>
          </p:cNvPr>
          <p:cNvSpPr txBox="1"/>
          <p:nvPr/>
        </p:nvSpPr>
        <p:spPr>
          <a:xfrm>
            <a:off x="1049184" y="3937011"/>
            <a:ext cx="10478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FR" sz="1600" b="1" dirty="0"/>
              <a:t>Les revues "prestigieuses</a:t>
            </a:r>
            <a:r>
              <a:rPr lang="en-FR" sz="1600" dirty="0"/>
              <a:t>" ne sont généralement pas ouvertes et/ou imposent des embargos. Dans certains cas, elles imposent des </a:t>
            </a:r>
            <a:r>
              <a:rPr lang="en-FR" sz="1600" b="1" dirty="0"/>
              <a:t>APC coûteux </a:t>
            </a:r>
            <a:r>
              <a:rPr lang="en-FR" sz="1600" dirty="0"/>
              <a:t>et privilégient donc les chercheurs "riches".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0A8C7B-3F76-0300-864E-04B317B64A73}"/>
              </a:ext>
            </a:extLst>
          </p:cNvPr>
          <p:cNvSpPr txBox="1"/>
          <p:nvPr/>
        </p:nvSpPr>
        <p:spPr>
          <a:xfrm>
            <a:off x="810055" y="5903322"/>
            <a:ext cx="10717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/>
              <a:t>L'amélioration du système d'évaluation scientifique est une tâche qui incombe aux chercheurs établis et permanents : ils courent moins de risques et devraient s'efforcer de </a:t>
            </a:r>
            <a:r>
              <a:rPr lang="fr-FR" sz="1600" b="1"/>
              <a:t>mettre en place un système plus équitable fondé sur des valeurs transparentes.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17B361-50F6-324E-E67E-288EC1AAA640}"/>
              </a:ext>
            </a:extLst>
          </p:cNvPr>
          <p:cNvSpPr txBox="1"/>
          <p:nvPr/>
        </p:nvSpPr>
        <p:spPr>
          <a:xfrm>
            <a:off x="563475" y="4698740"/>
            <a:ext cx="10717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/>
              <a:t>Publier dans une revue prestigieuse est important pour ma carrière - mais je n'ai pas les moyens de payer l'APC.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08E624-F142-9213-04EB-AEADE7667F85}"/>
              </a:ext>
            </a:extLst>
          </p:cNvPr>
          <p:cNvSpPr txBox="1"/>
          <p:nvPr/>
        </p:nvSpPr>
        <p:spPr>
          <a:xfrm>
            <a:off x="4934363" y="3069092"/>
            <a:ext cx="80636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1600"/>
              <a:t>Avec </a:t>
            </a:r>
            <a:r>
              <a:rPr lang="en-FR" sz="1600" b="1"/>
              <a:t>open peer-review, mes erreurs resteront visibles à perpétuité</a:t>
            </a:r>
            <a:r>
              <a:rPr lang="en-FR" sz="160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8A56F6-A33C-0DE8-0637-058265508F55}"/>
              </a:ext>
            </a:extLst>
          </p:cNvPr>
          <p:cNvSpPr txBox="1"/>
          <p:nvPr/>
        </p:nvSpPr>
        <p:spPr>
          <a:xfrm>
            <a:off x="3136135" y="5286790"/>
            <a:ext cx="8977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/>
              <a:t>Quel rôle </a:t>
            </a:r>
            <a:r>
              <a:rPr lang="fr-FR" sz="1600" b="1"/>
              <a:t>l'intelligence artificielle </a:t>
            </a:r>
            <a:r>
              <a:rPr lang="fr-FR" sz="1600"/>
              <a:t>jouera-t-elle dans la recherche future et </a:t>
            </a:r>
            <a:r>
              <a:rPr lang="fr-FR" sz="1600" b="1"/>
              <a:t>son évaluation </a:t>
            </a:r>
            <a:r>
              <a:rPr lang="en-GB" sz="16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760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5" grpId="0"/>
      <p:bldP spid="16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470FD-A35B-03AA-4824-6D7677FB6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255" y="491892"/>
            <a:ext cx="8915403" cy="1371600"/>
          </a:xfrm>
        </p:spPr>
        <p:txBody>
          <a:bodyPr/>
          <a:lstStyle/>
          <a:p>
            <a:r>
              <a:rPr lang="fr-FR"/>
              <a:t>Table ronde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9CEBF0-5787-3B2D-7ECD-C7FBBFD20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97" y="2085378"/>
            <a:ext cx="11433855" cy="3622907"/>
          </a:xfrm>
        </p:spPr>
        <p:txBody>
          <a:bodyPr vert="horz" lIns="68580" tIns="34290" rIns="68580" bIns="34290" rtlCol="0" anchor="t">
            <a:normAutofit fontScale="85000" lnSpcReduction="10000"/>
          </a:bodyPr>
          <a:lstStyle/>
          <a:p>
            <a:endParaRPr lang="fr-FR" sz="2400" dirty="0">
              <a:latin typeface="+mj-lt"/>
            </a:endParaRPr>
          </a:p>
          <a:p>
            <a:r>
              <a:rPr lang="fr-FR" sz="2400" dirty="0">
                <a:latin typeface="+mj-lt"/>
              </a:rPr>
              <a:t>Comment améliorer l'évaluation ?</a:t>
            </a:r>
            <a:r>
              <a:rPr lang="fr-FR" sz="2400" dirty="0">
                <a:latin typeface="+mj-lt"/>
                <a:ea typeface="+mn-lt"/>
                <a:cs typeface="+mn-lt"/>
              </a:rPr>
              <a:t> Comment valoriser le </a:t>
            </a:r>
            <a:r>
              <a:rPr lang="fr-FR" sz="2400" i="1" dirty="0" err="1">
                <a:latin typeface="+mj-lt"/>
                <a:ea typeface="+mn-lt"/>
                <a:cs typeface="+mn-lt"/>
              </a:rPr>
              <a:t>peer-review</a:t>
            </a:r>
            <a:r>
              <a:rPr lang="fr-FR" sz="2400" dirty="0">
                <a:latin typeface="+mj-lt"/>
                <a:ea typeface="+mn-lt"/>
                <a:cs typeface="+mn-lt"/>
              </a:rPr>
              <a:t> ?</a:t>
            </a:r>
            <a:endParaRPr lang="fr-FR" sz="2400" dirty="0">
              <a:latin typeface="+mj-lt"/>
            </a:endParaRPr>
          </a:p>
          <a:p>
            <a:r>
              <a:rPr lang="fr-FR" sz="2400" dirty="0">
                <a:latin typeface="+mj-lt"/>
              </a:rPr>
              <a:t>Comment valoriser la science ouverte dans ce contexte et éviter les écueils (revues prédatrices)</a:t>
            </a:r>
          </a:p>
          <a:p>
            <a:r>
              <a:rPr lang="fr-FR" sz="2400" dirty="0">
                <a:latin typeface="+mj-lt"/>
              </a:rPr>
              <a:t>La science ouverte a –t-elle un impact sur l'intégrité scientifique ?</a:t>
            </a:r>
          </a:p>
          <a:p>
            <a:pPr>
              <a:lnSpc>
                <a:spcPct val="130000"/>
              </a:lnSpc>
            </a:pPr>
            <a:r>
              <a:rPr lang="fr-FR" sz="2400" dirty="0">
                <a:latin typeface="+mj-lt"/>
              </a:rPr>
              <a:t>Quel message/conseil voulez-vous donner aux jeunes chercheurs ?</a:t>
            </a:r>
          </a:p>
          <a:p>
            <a:pPr>
              <a:lnSpc>
                <a:spcPct val="130000"/>
              </a:lnSpc>
            </a:pPr>
            <a:r>
              <a:rPr lang="fr-FR" sz="2400" dirty="0">
                <a:latin typeface="+mj-lt"/>
              </a:rPr>
              <a:t>Comment voyez-vous l'avenir de la science ouverte ?</a:t>
            </a:r>
          </a:p>
          <a:p>
            <a:pPr>
              <a:lnSpc>
                <a:spcPct val="130000"/>
              </a:lnSpc>
            </a:pPr>
            <a:endParaRPr lang="fr-FR" sz="2400" dirty="0">
              <a:latin typeface="+mj-lt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fr-FR" sz="2400" b="1" dirty="0">
                <a:latin typeface="+mj-lt"/>
              </a:rPr>
              <a:t>Ce n'est pas une session sur les différents modèles de publications et le coût des APC.</a:t>
            </a:r>
          </a:p>
          <a:p>
            <a:pPr>
              <a:lnSpc>
                <a:spcPct val="130000"/>
              </a:lnSpc>
            </a:pPr>
            <a:endParaRPr lang="fr-FR" sz="2400" dirty="0">
              <a:latin typeface="+mj-lt"/>
            </a:endParaRPr>
          </a:p>
          <a:p>
            <a:pPr marL="0" indent="0">
              <a:buNone/>
            </a:pPr>
            <a:endParaRPr lang="fr-FR" sz="2400" dirty="0">
              <a:latin typeface="+mj-lt"/>
            </a:endParaRPr>
          </a:p>
          <a:p>
            <a:endParaRPr lang="fr-FR" sz="2400" dirty="0">
              <a:latin typeface="Avenir Next LT Pro"/>
            </a:endParaRPr>
          </a:p>
          <a:p>
            <a:endParaRPr lang="fr-FR" sz="2400" dirty="0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484EC3DA-610A-6C12-917E-7710BCCD2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2867" y="129846"/>
            <a:ext cx="2323242" cy="17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9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E3D09C-81C7-18EB-3BBC-CBCD1A710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77" y="256246"/>
            <a:ext cx="6686552" cy="1371600"/>
          </a:xfrm>
        </p:spPr>
        <p:txBody>
          <a:bodyPr/>
          <a:lstStyle/>
          <a:p>
            <a:r>
              <a:rPr lang="fr-FR"/>
              <a:t>Table ronde animée par Jean Daillant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A79F0F56-56F3-BBF3-7360-E6928C4AA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3908" y="176303"/>
            <a:ext cx="1358696" cy="1013884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6F6941-0DAC-0367-4441-DF92B2414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39" y="1552164"/>
            <a:ext cx="11301573" cy="4591977"/>
          </a:xfrm>
        </p:spPr>
        <p:txBody>
          <a:bodyPr>
            <a:normAutofit/>
          </a:bodyPr>
          <a:lstStyle/>
          <a:p>
            <a:pPr marL="205740" lvl="1" indent="0">
              <a:lnSpc>
                <a:spcPct val="150000"/>
              </a:lnSpc>
              <a:buNone/>
            </a:pPr>
            <a:r>
              <a:rPr lang="fr-FR" sz="2000" b="1" kern="100" dirty="0">
                <a:latin typeface="+mj-lt"/>
                <a:ea typeface="WenQuanYi Micro Hei"/>
                <a:cs typeface="Lohit Devanagari"/>
              </a:rPr>
              <a:t>Zoé </a:t>
            </a:r>
            <a:r>
              <a:rPr lang="fr-FR" sz="2000" b="1" kern="100" dirty="0" err="1">
                <a:latin typeface="+mj-lt"/>
                <a:ea typeface="WenQuanYi Micro Hei"/>
                <a:cs typeface="Lohit Devanagari"/>
              </a:rPr>
              <a:t>Ancion</a:t>
            </a:r>
            <a:r>
              <a:rPr lang="fr-FR" sz="2000" b="1" kern="100" dirty="0">
                <a:latin typeface="+mj-lt"/>
                <a:ea typeface="WenQuanYi Micro Hei"/>
                <a:cs typeface="Lohit Devanagari"/>
              </a:rPr>
              <a:t>, </a:t>
            </a:r>
            <a:r>
              <a:rPr lang="fr-FR" sz="2000" kern="100" dirty="0">
                <a:latin typeface="+mj-lt"/>
                <a:ea typeface="WenQuanYi Micro Hei"/>
                <a:cs typeface="Lohit Devanagari"/>
              </a:rPr>
              <a:t>Responsable du pôle Science Ouverte, ANR   </a:t>
            </a:r>
          </a:p>
          <a:p>
            <a:pPr marL="205740" lvl="1" indent="0">
              <a:lnSpc>
                <a:spcPct val="100000"/>
              </a:lnSpc>
              <a:buNone/>
            </a:pPr>
            <a:endParaRPr lang="fr-FR" sz="2000" b="1" kern="100" dirty="0">
              <a:latin typeface="+mj-lt"/>
            </a:endParaRPr>
          </a:p>
          <a:p>
            <a:pPr marL="205740" lvl="1" indent="0">
              <a:lnSpc>
                <a:spcPct val="100000"/>
              </a:lnSpc>
              <a:buNone/>
            </a:pPr>
            <a:r>
              <a:rPr lang="fr-FR" sz="2000" b="1" kern="100" dirty="0">
                <a:latin typeface="+mj-lt"/>
              </a:rPr>
              <a:t>Jean-Sébastien Caux</a:t>
            </a:r>
            <a:r>
              <a:rPr lang="fr-FR" sz="2000" b="1" kern="100" dirty="0">
                <a:latin typeface="+mj-lt"/>
                <a:ea typeface="WenQuanYi Micro Hei"/>
                <a:cs typeface="Lohit Devanagari"/>
              </a:rPr>
              <a:t>,</a:t>
            </a:r>
            <a:r>
              <a:rPr lang="fr-FR" sz="2000" kern="100" dirty="0">
                <a:latin typeface="+mj-lt"/>
                <a:ea typeface="WenQuanYi Micro Hei"/>
                <a:cs typeface="Lohit Devanagari"/>
              </a:rPr>
              <a:t> Fondateur de </a:t>
            </a:r>
            <a:r>
              <a:rPr lang="fr-FR" sz="2000" kern="100" dirty="0" err="1">
                <a:latin typeface="+mj-lt"/>
                <a:ea typeface="WenQuanYi Micro Hei"/>
                <a:cs typeface="Lohit Devanagari"/>
              </a:rPr>
              <a:t>Scipost</a:t>
            </a:r>
            <a:r>
              <a:rPr lang="fr-FR" sz="2000" kern="100" dirty="0">
                <a:latin typeface="+mj-lt"/>
                <a:ea typeface="WenQuanYi Micro Hei"/>
                <a:cs typeface="Lohit Devanagari"/>
              </a:rPr>
              <a:t>, Prof. </a:t>
            </a:r>
            <a:r>
              <a:rPr lang="fr-FR" sz="2000" kern="100" dirty="0" err="1">
                <a:latin typeface="+mj-lt"/>
                <a:ea typeface="WenQuanYi Micro Hei"/>
                <a:cs typeface="Lohit Devanagari"/>
              </a:rPr>
              <a:t>University</a:t>
            </a:r>
            <a:r>
              <a:rPr lang="fr-FR" sz="2000" kern="100" dirty="0">
                <a:latin typeface="+mj-lt"/>
                <a:ea typeface="WenQuanYi Micro Hei"/>
                <a:cs typeface="Lohit Devanagari"/>
              </a:rPr>
              <a:t> of Amsterdam   </a:t>
            </a:r>
            <a:endParaRPr lang="en-GB" sz="2000" kern="100" dirty="0">
              <a:latin typeface="+mj-lt"/>
              <a:ea typeface="WenQuanYi Micro Hei"/>
              <a:cs typeface="Lohit Devanagari"/>
            </a:endParaRPr>
          </a:p>
          <a:p>
            <a:pPr marL="205740" lvl="1" indent="0">
              <a:lnSpc>
                <a:spcPct val="150000"/>
              </a:lnSpc>
              <a:buNone/>
            </a:pPr>
            <a:endParaRPr lang="en-GB" sz="2000" b="1" kern="100" dirty="0">
              <a:latin typeface="+mj-lt"/>
              <a:ea typeface="WenQuanYi Micro Hei"/>
              <a:cs typeface="Lohit Devanagari"/>
            </a:endParaRPr>
          </a:p>
          <a:p>
            <a:pPr marL="205740" lvl="1" indent="0">
              <a:lnSpc>
                <a:spcPct val="100000"/>
              </a:lnSpc>
              <a:buNone/>
            </a:pPr>
            <a:r>
              <a:rPr lang="en-GB" sz="2000" b="1" kern="100" dirty="0" err="1">
                <a:latin typeface="+mj-lt"/>
                <a:ea typeface="WenQuanYi Micro Hei"/>
                <a:cs typeface="Lohit Devanagari"/>
              </a:rPr>
              <a:t>Arnout</a:t>
            </a:r>
            <a:r>
              <a:rPr lang="en-GB" sz="2000" b="1" kern="100" dirty="0">
                <a:latin typeface="+mj-lt"/>
                <a:ea typeface="WenQuanYi Micro Hei"/>
                <a:cs typeface="Lohit Devanagari"/>
              </a:rPr>
              <a:t> Jacobs</a:t>
            </a:r>
            <a:r>
              <a:rPr lang="en-GB" sz="2000" kern="100" dirty="0">
                <a:latin typeface="+mj-lt"/>
                <a:ea typeface="WenQuanYi Micro Hei"/>
                <a:cs typeface="Lohit Devanagari"/>
              </a:rPr>
              <a:t>, Vice President Journals, Mathematics, Physical and Applied Sciences - </a:t>
            </a:r>
            <a:r>
              <a:rPr lang="fr-FR" sz="2000" kern="100" dirty="0">
                <a:latin typeface="+mj-lt"/>
                <a:ea typeface="WenQuanYi Micro Hei"/>
                <a:cs typeface="Lohit Devanagari"/>
              </a:rPr>
              <a:t>Springer Nature </a:t>
            </a:r>
          </a:p>
          <a:p>
            <a:pPr marL="205740" lvl="1" indent="0">
              <a:lnSpc>
                <a:spcPct val="150000"/>
              </a:lnSpc>
              <a:buNone/>
            </a:pPr>
            <a:endParaRPr lang="fr-FR" sz="2000" b="1" kern="100" dirty="0">
              <a:latin typeface="+mj-lt"/>
              <a:ea typeface="WenQuanYi Micro Hei"/>
              <a:cs typeface="Lohit Devanagari"/>
            </a:endParaRPr>
          </a:p>
          <a:p>
            <a:pPr marL="205740" lvl="1" indent="0">
              <a:lnSpc>
                <a:spcPct val="150000"/>
              </a:lnSpc>
              <a:buNone/>
            </a:pPr>
            <a:r>
              <a:rPr lang="fr-FR" sz="2000" b="1" kern="100" dirty="0">
                <a:latin typeface="+mj-lt"/>
                <a:ea typeface="WenQuanYi Micro Hei"/>
                <a:cs typeface="Lohit Devanagari"/>
              </a:rPr>
              <a:t>Raphaël Lévy</a:t>
            </a:r>
            <a:r>
              <a:rPr lang="fr-FR" sz="2000" kern="100" dirty="0">
                <a:latin typeface="+mj-lt"/>
                <a:ea typeface="WenQuanYi Micro Hei"/>
                <a:cs typeface="Lohit Devanagari"/>
              </a:rPr>
              <a:t>, Prof. à l’Université Sorbonne Paris Nord   </a:t>
            </a:r>
          </a:p>
          <a:p>
            <a:pPr marL="205740" lvl="1" indent="0">
              <a:lnSpc>
                <a:spcPct val="150000"/>
              </a:lnSpc>
              <a:buNone/>
            </a:pPr>
            <a:endParaRPr lang="fr-FR" sz="2000" b="1" kern="100" dirty="0">
              <a:latin typeface="+mj-lt"/>
              <a:ea typeface="WenQuanYi Micro Hei"/>
              <a:cs typeface="Lohit Devanagari"/>
            </a:endParaRPr>
          </a:p>
          <a:p>
            <a:pPr marL="205740" lvl="1" indent="0">
              <a:lnSpc>
                <a:spcPct val="150000"/>
              </a:lnSpc>
              <a:buNone/>
            </a:pPr>
            <a:r>
              <a:rPr lang="fr-FR" sz="2000" b="1" kern="100" dirty="0">
                <a:latin typeface="+mj-lt"/>
                <a:ea typeface="WenQuanYi Micro Hei"/>
                <a:cs typeface="Lohit Devanagari"/>
              </a:rPr>
              <a:t>Alain </a:t>
            </a:r>
            <a:r>
              <a:rPr lang="fr-FR" sz="2000" b="1" kern="100" dirty="0" err="1">
                <a:latin typeface="+mj-lt"/>
                <a:ea typeface="WenQuanYi Micro Hei"/>
                <a:cs typeface="Lohit Devanagari"/>
              </a:rPr>
              <a:t>Schuhl</a:t>
            </a:r>
            <a:r>
              <a:rPr lang="fr-FR" sz="2000" kern="100" dirty="0">
                <a:latin typeface="+mj-lt"/>
                <a:ea typeface="WenQuanYi Micro Hei"/>
                <a:cs typeface="Lohit Devanagari"/>
              </a:rPr>
              <a:t>, Directeur Général Délégué à la Science du CNRS</a:t>
            </a:r>
            <a:endParaRPr lang="en-GB" sz="2000" kern="100" dirty="0">
              <a:latin typeface="+mj-lt"/>
              <a:ea typeface="WenQuanYi Micro Hei"/>
              <a:cs typeface="Lohit Devanagari"/>
            </a:endParaRPr>
          </a:p>
          <a:p>
            <a:endParaRPr lang="fr-FR" sz="2000" dirty="0"/>
          </a:p>
        </p:txBody>
      </p:sp>
      <p:sp>
        <p:nvSpPr>
          <p:cNvPr id="6" name="AutoShape 12" descr="Accueil">
            <a:extLst>
              <a:ext uri="{FF2B5EF4-FFF2-40B4-BE49-F238E27FC236}">
                <a16:creationId xmlns:a16="http://schemas.microsoft.com/office/drawing/2014/main" id="{F9AA270E-7368-ED71-D348-337B99CD5B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13867" y="3162300"/>
            <a:ext cx="905933" cy="90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4" descr="Accueil">
            <a:extLst>
              <a:ext uri="{FF2B5EF4-FFF2-40B4-BE49-F238E27FC236}">
                <a16:creationId xmlns:a16="http://schemas.microsoft.com/office/drawing/2014/main" id="{1F22D4E0-3F36-25C8-D667-2B1DDF3AA9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40" name="Picture 16" descr="Logo CNRS: histoire et signification | PNG">
            <a:extLst>
              <a:ext uri="{FF2B5EF4-FFF2-40B4-BE49-F238E27FC236}">
                <a16:creationId xmlns:a16="http://schemas.microsoft.com/office/drawing/2014/main" id="{7A20CBBF-7F78-CA58-27EB-1BCACBB1B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267" y="5507251"/>
            <a:ext cx="1526774" cy="8549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 de Springer Nature PNG transparents - StickPNG">
            <a:extLst>
              <a:ext uri="{FF2B5EF4-FFF2-40B4-BE49-F238E27FC236}">
                <a16:creationId xmlns:a16="http://schemas.microsoft.com/office/drawing/2014/main" id="{83BF0209-3625-B3CF-F8E8-EF329DEAD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132" y="3615266"/>
            <a:ext cx="1258680" cy="6293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Université Sorbonne Paris Nord - UP13 - 5 campus, Formation initiale,  continue - Pole enseignement, Recherche">
            <a:extLst>
              <a:ext uri="{FF2B5EF4-FFF2-40B4-BE49-F238E27FC236}">
                <a16:creationId xmlns:a16="http://schemas.microsoft.com/office/drawing/2014/main" id="{655858F7-4C75-D59A-F348-6A3A58A1B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876" y="4323255"/>
            <a:ext cx="1628778" cy="7694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tour à l'accueil">
            <a:extLst>
              <a:ext uri="{FF2B5EF4-FFF2-40B4-BE49-F238E27FC236}">
                <a16:creationId xmlns:a16="http://schemas.microsoft.com/office/drawing/2014/main" id="{27686A40-58B1-D3EC-9700-123BA9664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407" y="1627846"/>
            <a:ext cx="1843618" cy="5672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iPost logo">
            <a:extLst>
              <a:ext uri="{FF2B5EF4-FFF2-40B4-BE49-F238E27FC236}">
                <a16:creationId xmlns:a16="http://schemas.microsoft.com/office/drawing/2014/main" id="{9F1A35A5-211D-BEF9-8C5B-8006AC2B0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041" y="2486105"/>
            <a:ext cx="1211490" cy="37253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61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470FD-A35B-03AA-4824-6D7677FB6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8" y="147279"/>
            <a:ext cx="6686552" cy="1371600"/>
          </a:xfrm>
        </p:spPr>
        <p:txBody>
          <a:bodyPr/>
          <a:lstStyle/>
          <a:p>
            <a:r>
              <a:rPr lang="fr-FR"/>
              <a:t>Table ronde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9CEBF0-5787-3B2D-7ECD-C7FBBFD20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91" y="1160661"/>
            <a:ext cx="11165801" cy="5123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i="1" kern="100" dirty="0">
                <a:latin typeface="Avenir Next LT Pro" panose="020B0504020202020204" pitchFamily="34" charset="0"/>
                <a:ea typeface="WenQuanYi Micro Hei"/>
                <a:cs typeface="Lohit Devanagari"/>
              </a:rPr>
              <a:t>Questions générales sur la science ouverte et l’évaluation :</a:t>
            </a:r>
            <a:endParaRPr lang="en-GB" sz="1800" kern="100" dirty="0">
              <a:latin typeface="Avenir Next LT Pro" panose="020B0504020202020204" pitchFamily="34" charset="0"/>
              <a:ea typeface="WenQuanYi Micro Hei"/>
              <a:cs typeface="Lohit Devanagari"/>
            </a:endParaRPr>
          </a:p>
          <a:p>
            <a:pPr marL="257175" indent="-257175">
              <a:buFont typeface="+mj-lt"/>
              <a:buAutoNum type="arabicPeriod"/>
              <a:tabLst>
                <a:tab pos="342900" algn="l"/>
              </a:tabLst>
            </a:pPr>
            <a:r>
              <a:rPr lang="fr-FR" sz="1800" kern="100" dirty="0">
                <a:latin typeface="Avenir Next LT Pro" panose="020B0504020202020204" pitchFamily="34" charset="0"/>
                <a:ea typeface="WenQuanYi Micro Hei"/>
                <a:cs typeface="Lohit Devanagari"/>
              </a:rPr>
              <a:t>Quels sont pour vous les enjeux de la science ouverte pour l'évaluation ? Comment la science ouverte peut-elle contribuer à une meilleure évaluation des personnes / des publications / des projets / des structures de recherche ? </a:t>
            </a:r>
            <a:endParaRPr lang="en-GB" sz="1800" kern="100" dirty="0">
              <a:latin typeface="Avenir Next LT Pro" panose="020B0504020202020204" pitchFamily="34" charset="0"/>
              <a:ea typeface="WenQuanYi Micro Hei"/>
              <a:cs typeface="Lohit Devanagari"/>
            </a:endParaRPr>
          </a:p>
          <a:p>
            <a:pPr marL="257175" indent="-257175">
              <a:buFont typeface="+mj-lt"/>
              <a:buAutoNum type="arabicPeriod"/>
              <a:tabLst>
                <a:tab pos="342900" algn="l"/>
              </a:tabLst>
            </a:pPr>
            <a:r>
              <a:rPr lang="fr-FR" sz="1800" kern="100" dirty="0">
                <a:latin typeface="Avenir Next LT Pro" panose="020B0504020202020204" pitchFamily="34" charset="0"/>
                <a:ea typeface="WenQuanYi Micro Hei"/>
                <a:cs typeface="Lohit Devanagari"/>
              </a:rPr>
              <a:t>A quel point la science ouverte peut-elle améliorer l'évaluation des chercheurs, des projets, des publications ? </a:t>
            </a:r>
            <a:r>
              <a:rPr lang="fr-FR" sz="1800" kern="100" dirty="0">
                <a:latin typeface="Avenir Next LT Pro" panose="020B0504020202020204" pitchFamily="34" charset="0"/>
              </a:rPr>
              <a:t>Quels sont les points bloquants pour améliorer l'évaluation ? </a:t>
            </a:r>
            <a:endParaRPr lang="en-GB" sz="1800" kern="100" dirty="0">
              <a:latin typeface="Avenir Next LT Pro" panose="020B0504020202020204" pitchFamily="34" charset="0"/>
              <a:ea typeface="WenQuanYi Micro Hei"/>
              <a:cs typeface="Lohit Devanagari"/>
            </a:endParaRPr>
          </a:p>
          <a:p>
            <a:pPr marL="257175" indent="-257175">
              <a:buFont typeface="+mj-lt"/>
              <a:buAutoNum type="arabicPeriod"/>
              <a:tabLst>
                <a:tab pos="342900" algn="l"/>
              </a:tabLst>
            </a:pPr>
            <a:r>
              <a:rPr lang="fr-FR" sz="1800" kern="100" dirty="0">
                <a:latin typeface="Avenir Next LT Pro" panose="020B0504020202020204" pitchFamily="34" charset="0"/>
              </a:rPr>
              <a:t>Si vous aviez une baguette magique, qu'implémenteriez pour une meilleure prise en compte de la science ouverte dans les évaluations ? </a:t>
            </a:r>
          </a:p>
          <a:p>
            <a:pPr marL="257175" indent="-257175">
              <a:buFont typeface="+mj-lt"/>
              <a:buAutoNum type="arabicPeriod"/>
              <a:tabLst>
                <a:tab pos="342900" algn="l"/>
              </a:tabLst>
            </a:pPr>
            <a:r>
              <a:rPr lang="fr-FR" sz="1800" kern="100" dirty="0">
                <a:latin typeface="Avenir Next LT Pro" panose="020B0504020202020204" pitchFamily="34" charset="0"/>
              </a:rPr>
              <a:t>L'ouverture scientifique d'un chercheur/ projet/publication fait elle partie de l'évaluation ou  ne sert-elle qu'à mieux évaluer ?   </a:t>
            </a:r>
          </a:p>
          <a:p>
            <a:pPr marL="257175" indent="-257175">
              <a:buFont typeface="+mj-lt"/>
              <a:buAutoNum type="arabicPeriod"/>
              <a:tabLst>
                <a:tab pos="342900" algn="l"/>
              </a:tabLst>
            </a:pPr>
            <a:r>
              <a:rPr lang="fr-FR" sz="1800" kern="100" dirty="0">
                <a:latin typeface="Avenir Next LT Pro" panose="020B0504020202020204" pitchFamily="34" charset="0"/>
              </a:rPr>
              <a:t>Les bénéfices de l'ouverture des données se mesurent à temps long. Quelles conséquences pour l'évaluation ?</a:t>
            </a:r>
          </a:p>
          <a:p>
            <a:pPr marL="257175" indent="-257175">
              <a:buFont typeface="+mj-lt"/>
              <a:buAutoNum type="arabicPeriod"/>
              <a:tabLst>
                <a:tab pos="342900" algn="l"/>
              </a:tabLst>
            </a:pPr>
            <a:r>
              <a:rPr lang="fr-FR" sz="1800" kern="100" dirty="0">
                <a:latin typeface="Avenir Next LT Pro" panose="020B0504020202020204" pitchFamily="34" charset="0"/>
              </a:rPr>
              <a:t>Comment les éditeurs peuvent-ils/ou doivent-ils  favoriser la science ouverte ?</a:t>
            </a:r>
            <a:endParaRPr lang="en-GB" sz="1800" kern="100" dirty="0">
              <a:latin typeface="Avenir Next LT Pro" panose="020B0504020202020204" pitchFamily="34" charset="0"/>
            </a:endParaRPr>
          </a:p>
          <a:p>
            <a:pPr marL="257175" indent="-257175">
              <a:buFont typeface="+mj-lt"/>
              <a:buAutoNum type="arabicPeriod"/>
              <a:tabLst>
                <a:tab pos="342900" algn="l"/>
              </a:tabLst>
            </a:pPr>
            <a:endParaRPr lang="en-GB" sz="1800" kern="100" dirty="0">
              <a:latin typeface="Avenir Next LT Pro" panose="020B0504020202020204" pitchFamily="34" charset="0"/>
              <a:ea typeface="WenQuanYi Micro Hei"/>
              <a:cs typeface="Lohit Devanagari"/>
            </a:endParaRPr>
          </a:p>
          <a:p>
            <a:pPr marL="257175" indent="-257175">
              <a:buFont typeface="+mj-lt"/>
              <a:buAutoNum type="arabicPeriod"/>
              <a:tabLst>
                <a:tab pos="342900" algn="l"/>
              </a:tabLst>
            </a:pPr>
            <a:endParaRPr lang="en-GB" sz="1800" kern="100" dirty="0">
              <a:latin typeface="Avenir Next LT Pro" panose="020B0504020202020204" pitchFamily="34" charset="0"/>
              <a:ea typeface="WenQuanYi Micro Hei"/>
              <a:cs typeface="Lohit Devanagari"/>
            </a:endParaRPr>
          </a:p>
          <a:p>
            <a:endParaRPr lang="fr-FR" sz="1800" dirty="0">
              <a:latin typeface="Avenir Next LT Pro" panose="020B0504020202020204" pitchFamily="34" charset="0"/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484EC3DA-610A-6C12-917E-7710BCCD2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91272" y="-1"/>
            <a:ext cx="2137100" cy="159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42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470FD-A35B-03AA-4824-6D7677FB6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38" y="296683"/>
            <a:ext cx="8915403" cy="1371600"/>
          </a:xfrm>
        </p:spPr>
        <p:txBody>
          <a:bodyPr/>
          <a:lstStyle/>
          <a:p>
            <a:r>
              <a:rPr lang="fr-FR"/>
              <a:t>Table ronde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9CEBF0-5787-3B2D-7ECD-C7FBBFD20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104" y="1498600"/>
            <a:ext cx="9917791" cy="47108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i="1" kern="100" dirty="0">
                <a:latin typeface="+mj-lt"/>
                <a:ea typeface="WenQuanYi Micro Hei"/>
                <a:cs typeface="Lohit Devanagari"/>
              </a:rPr>
              <a:t>Questions plus spécifiques sur les outils :</a:t>
            </a:r>
            <a:endParaRPr lang="en-GB" sz="1800" kern="100" dirty="0">
              <a:latin typeface="+mj-lt"/>
              <a:ea typeface="WenQuanYi Micro Hei"/>
              <a:cs typeface="Lohit Devanagari"/>
            </a:endParaRPr>
          </a:p>
          <a:p>
            <a:pPr marL="257175" indent="-257175">
              <a:buFont typeface="+mj-lt"/>
              <a:buAutoNum type="arabicPeriod"/>
              <a:tabLst>
                <a:tab pos="342900" algn="l"/>
              </a:tabLst>
            </a:pPr>
            <a:r>
              <a:rPr lang="fr-FR" sz="1800" kern="100" dirty="0">
                <a:latin typeface="+mj-lt"/>
                <a:ea typeface="WenQuanYi Micro Hei"/>
                <a:cs typeface="Lohit Devanagari"/>
              </a:rPr>
              <a:t>Quels outils suggéreriez-vous pour rendre l’évaluation plus transparente ? Pensez-vous que l’open </a:t>
            </a:r>
            <a:r>
              <a:rPr lang="fr-FR" sz="1800" kern="100" dirty="0" err="1">
                <a:latin typeface="+mj-lt"/>
                <a:ea typeface="WenQuanYi Micro Hei"/>
                <a:cs typeface="Lohit Devanagari"/>
              </a:rPr>
              <a:t>peer-review</a:t>
            </a:r>
            <a:r>
              <a:rPr lang="fr-FR" sz="1800" kern="100" dirty="0">
                <a:latin typeface="+mj-lt"/>
                <a:ea typeface="WenQuanYi Micro Hei"/>
                <a:cs typeface="Lohit Devanagari"/>
              </a:rPr>
              <a:t> devrait être utilisée plus largement ?</a:t>
            </a:r>
            <a:endParaRPr lang="en-GB" sz="1800" kern="100" dirty="0">
              <a:latin typeface="+mj-lt"/>
              <a:ea typeface="WenQuanYi Micro Hei"/>
              <a:cs typeface="Lohit Devanagari"/>
            </a:endParaRPr>
          </a:p>
          <a:p>
            <a:pPr marL="257175" indent="-257175">
              <a:buFont typeface="+mj-lt"/>
              <a:buAutoNum type="arabicPeriod"/>
              <a:tabLst>
                <a:tab pos="342900" algn="l"/>
              </a:tabLst>
            </a:pPr>
            <a:r>
              <a:rPr lang="fr-FR" sz="1800" kern="100" dirty="0">
                <a:latin typeface="+mj-lt"/>
                <a:ea typeface="WenQuanYi Micro Hei"/>
                <a:cs typeface="Lohit Devanagari"/>
              </a:rPr>
              <a:t>Quels outils, quelles métriques seraient nécessaires selon vous pour permettre une intégration des pratiques de science ouverte dans l'évaluation ?</a:t>
            </a:r>
            <a:endParaRPr lang="en-GB" sz="1800" kern="100" dirty="0">
              <a:latin typeface="+mj-lt"/>
              <a:ea typeface="WenQuanYi Micro Hei"/>
              <a:cs typeface="Lohit Devanagari"/>
            </a:endParaRPr>
          </a:p>
          <a:p>
            <a:pPr marL="257175" indent="-257175">
              <a:buFont typeface="+mj-lt"/>
              <a:buAutoNum type="arabicPeriod"/>
              <a:tabLst>
                <a:tab pos="342900" algn="l"/>
              </a:tabLst>
            </a:pPr>
            <a:r>
              <a:rPr lang="fr-FR" sz="1800" kern="100" dirty="0">
                <a:latin typeface="+mj-lt"/>
                <a:ea typeface="WenQuanYi Micro Hei"/>
                <a:cs typeface="Lohit Devanagari"/>
              </a:rPr>
              <a:t>Les </a:t>
            </a:r>
            <a:r>
              <a:rPr lang="fr-FR" sz="1800" kern="100" dirty="0" err="1">
                <a:latin typeface="+mj-lt"/>
                <a:ea typeface="WenQuanYi Micro Hei"/>
                <a:cs typeface="Lohit Devanagari"/>
              </a:rPr>
              <a:t>preprints</a:t>
            </a:r>
            <a:r>
              <a:rPr lang="fr-FR" sz="1800" kern="100" dirty="0">
                <a:latin typeface="+mj-lt"/>
                <a:ea typeface="WenQuanYi Micro Hei"/>
                <a:cs typeface="Lohit Devanagari"/>
              </a:rPr>
              <a:t> jouent un rôle important, en particulier dans la manière dont les résultats, les nouvelles idées sont partagées. Quelle valeur leur accordez-vous par rapport aux publications ?</a:t>
            </a:r>
            <a:endParaRPr lang="en-GB" sz="1800" kern="100" dirty="0">
              <a:latin typeface="+mj-lt"/>
              <a:ea typeface="WenQuanYi Micro Hei"/>
              <a:cs typeface="Lohit Devanagari"/>
            </a:endParaRPr>
          </a:p>
          <a:p>
            <a:pPr marL="257175" indent="-257175">
              <a:buFont typeface="+mj-lt"/>
              <a:buAutoNum type="arabicPeriod"/>
              <a:tabLst>
                <a:tab pos="342900" algn="l"/>
              </a:tabLst>
            </a:pPr>
            <a:r>
              <a:rPr lang="fr-FR" sz="1800" kern="100" dirty="0">
                <a:latin typeface="+mj-lt"/>
                <a:ea typeface="WenQuanYi Micro Hei"/>
                <a:cs typeface="Lohit Devanagari"/>
              </a:rPr>
              <a:t>Les institutions devraient-elles encourager à n’évaluer que les articles publiés dans les revues ouvertes ?  </a:t>
            </a:r>
          </a:p>
          <a:p>
            <a:pPr marL="257175" indent="-257175">
              <a:buFont typeface="+mj-lt"/>
              <a:buAutoNum type="arabicPeriod"/>
              <a:tabLst>
                <a:tab pos="342900" algn="l"/>
              </a:tabLst>
            </a:pPr>
            <a:r>
              <a:rPr lang="fr-FR" sz="1800" kern="100" dirty="0">
                <a:latin typeface="+mj-lt"/>
              </a:rPr>
              <a:t>Comment les revues peuvent-elles contribuer à l’évaluation de la recherche en dehors de la simple question du facteur d’impact. </a:t>
            </a:r>
            <a:endParaRPr lang="en-GB" sz="1800" kern="100" dirty="0">
              <a:latin typeface="+mj-lt"/>
              <a:ea typeface="WenQuanYi Micro Hei"/>
              <a:cs typeface="Lohit Devanagari"/>
            </a:endParaRPr>
          </a:p>
          <a:p>
            <a:pPr marL="0" indent="0">
              <a:buNone/>
            </a:pPr>
            <a:endParaRPr lang="en-GB" sz="1800" kern="100" dirty="0">
              <a:latin typeface="+mj-lt"/>
              <a:ea typeface="WenQuanYi Micro Hei"/>
              <a:cs typeface="Lohit Devanagari"/>
            </a:endParaRPr>
          </a:p>
          <a:p>
            <a:endParaRPr lang="fr-FR" sz="1800" dirty="0">
              <a:latin typeface="+mj-lt"/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484EC3DA-610A-6C12-917E-7710BCCD2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2500" y="188210"/>
            <a:ext cx="2349500" cy="17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28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470FD-A35B-03AA-4824-6D7677FB6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257" y="470043"/>
            <a:ext cx="8915403" cy="1371600"/>
          </a:xfrm>
        </p:spPr>
        <p:txBody>
          <a:bodyPr/>
          <a:lstStyle/>
          <a:p>
            <a:r>
              <a:rPr lang="fr-FR"/>
              <a:t>Table ronde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9CEBF0-5787-3B2D-7ECD-C7FBBFD20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257" y="2250698"/>
            <a:ext cx="8915403" cy="4137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i="1" kern="100" dirty="0">
                <a:latin typeface="+mj-lt"/>
                <a:ea typeface="WenQuanYi Micro Hei"/>
                <a:cs typeface="Lohit Devanagari"/>
              </a:rPr>
              <a:t>Questions plus spécifiques sur les risques liés à la science ouverte :</a:t>
            </a:r>
            <a:endParaRPr lang="en-GB" sz="1800" kern="100" dirty="0">
              <a:latin typeface="+mj-lt"/>
              <a:ea typeface="WenQuanYi Micro Hei"/>
              <a:cs typeface="Lohit Devanagari"/>
            </a:endParaRPr>
          </a:p>
          <a:p>
            <a:pPr marL="257175" indent="-257175">
              <a:buFont typeface="+mj-lt"/>
              <a:buAutoNum type="arabicPeriod"/>
              <a:tabLst>
                <a:tab pos="342900" algn="l"/>
              </a:tabLst>
            </a:pPr>
            <a:r>
              <a:rPr lang="fr-FR" sz="1800" kern="100" dirty="0">
                <a:latin typeface="+mj-lt"/>
                <a:ea typeface="WenQuanYi Micro Hei"/>
                <a:cs typeface="Lohit Devanagari"/>
              </a:rPr>
              <a:t>Il semble que l’intelligence artificielle commence à être utilisée dans le secteur privé pour présélectionner des candidats à certains postes. Pensez-vous que l’IA pourrait jouer un rôle similaire dans le futur pour l’évaluation du travail scientifique ? Quelles opportunités et quels dangers y verriez-vous ?</a:t>
            </a:r>
            <a:endParaRPr lang="en-GB" sz="1800" kern="100" dirty="0">
              <a:latin typeface="+mj-lt"/>
              <a:ea typeface="WenQuanYi Micro Hei"/>
              <a:cs typeface="Lohit Devanagari"/>
            </a:endParaRPr>
          </a:p>
          <a:p>
            <a:pPr marL="257175" indent="-257175">
              <a:buFont typeface="+mj-lt"/>
              <a:buAutoNum type="arabicPeriod"/>
              <a:tabLst>
                <a:tab pos="342900" algn="l"/>
              </a:tabLst>
            </a:pPr>
            <a:r>
              <a:rPr lang="fr-FR" sz="1800" kern="100" dirty="0">
                <a:latin typeface="+mj-lt"/>
                <a:ea typeface="WenQuanYi Micro Hei"/>
                <a:cs typeface="Lohit Devanagari"/>
              </a:rPr>
              <a:t>Quels sont selon vous les risques présentés par les revues prédatrices dans un paysage de science ouverte ? </a:t>
            </a:r>
            <a:endParaRPr lang="en-GB" sz="1800" kern="100" dirty="0">
              <a:latin typeface="+mj-lt"/>
              <a:ea typeface="WenQuanYi Micro Hei"/>
              <a:cs typeface="Lohit Devanagari"/>
            </a:endParaRPr>
          </a:p>
          <a:p>
            <a:pPr marL="257175" indent="-257175">
              <a:buFont typeface="+mj-lt"/>
              <a:buAutoNum type="arabicPeriod"/>
              <a:tabLst>
                <a:tab pos="342900" algn="l"/>
              </a:tabLst>
            </a:pPr>
            <a:r>
              <a:rPr lang="fr-FR" sz="1800" kern="100" dirty="0">
                <a:latin typeface="+mj-lt"/>
                <a:ea typeface="WenQuanYi Micro Hei"/>
                <a:cs typeface="Lohit Devanagari"/>
              </a:rPr>
              <a:t>La science ouverte encourage-t-elle le plagiat ?</a:t>
            </a:r>
            <a:endParaRPr lang="en-GB" sz="1800" kern="100" dirty="0">
              <a:latin typeface="+mj-lt"/>
              <a:ea typeface="WenQuanYi Micro Hei"/>
              <a:cs typeface="Lohit Devanagari"/>
            </a:endParaRPr>
          </a:p>
          <a:p>
            <a:pPr marL="0" indent="0">
              <a:buNone/>
            </a:pPr>
            <a:endParaRPr lang="en-GB" sz="1800" kern="100" dirty="0">
              <a:latin typeface="+mj-lt"/>
              <a:ea typeface="WenQuanYi Micro Hei"/>
              <a:cs typeface="Lohit Devanagari"/>
            </a:endParaRPr>
          </a:p>
          <a:p>
            <a:endParaRPr lang="fr-FR" sz="1800" dirty="0">
              <a:latin typeface="+mj-lt"/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484EC3DA-610A-6C12-917E-7710BCCD2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7660" y="153663"/>
            <a:ext cx="2332272" cy="17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36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470FD-A35B-03AA-4824-6D7677FB6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57" y="459769"/>
            <a:ext cx="8915403" cy="1371600"/>
          </a:xfrm>
        </p:spPr>
        <p:txBody>
          <a:bodyPr/>
          <a:lstStyle/>
          <a:p>
            <a:r>
              <a:rPr lang="fr-FR"/>
              <a:t>Table ronde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9CEBF0-5787-3B2D-7ECD-C7FBBFD20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757" y="2188846"/>
            <a:ext cx="8915403" cy="4137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i="1" kern="100" dirty="0">
                <a:latin typeface="+mj-lt"/>
                <a:ea typeface="WenQuanYi Micro Hei"/>
                <a:cs typeface="Lohit Devanagari"/>
              </a:rPr>
              <a:t>En conclusion :</a:t>
            </a:r>
            <a:endParaRPr lang="en-GB" sz="2000" kern="100" dirty="0">
              <a:latin typeface="+mj-lt"/>
              <a:ea typeface="WenQuanYi Micro Hei"/>
              <a:cs typeface="Lohit Devanagari"/>
            </a:endParaRPr>
          </a:p>
          <a:p>
            <a:pPr marL="257175" indent="-257175">
              <a:buFont typeface="+mj-lt"/>
              <a:buAutoNum type="arabicPeriod"/>
              <a:tabLst>
                <a:tab pos="342900" algn="l"/>
              </a:tabLst>
            </a:pPr>
            <a:r>
              <a:rPr lang="fr-FR" sz="2000" kern="100" dirty="0">
                <a:latin typeface="+mj-lt"/>
                <a:ea typeface="WenQuanYi Micro Hei"/>
                <a:cs typeface="Lohit Devanagari"/>
              </a:rPr>
              <a:t>Quel message/conseil donner aux jeunes chercheurs ?</a:t>
            </a:r>
            <a:endParaRPr lang="en-GB" sz="2000" kern="100" dirty="0">
              <a:latin typeface="+mj-lt"/>
              <a:ea typeface="WenQuanYi Micro Hei"/>
              <a:cs typeface="Lohit Devanagari"/>
            </a:endParaRPr>
          </a:p>
          <a:p>
            <a:pPr marL="0" indent="0">
              <a:buNone/>
            </a:pPr>
            <a:endParaRPr lang="en-GB" sz="2000" kern="100" dirty="0">
              <a:latin typeface="+mj-lt"/>
              <a:ea typeface="WenQuanYi Micro Hei"/>
              <a:cs typeface="Lohit Devanagari"/>
            </a:endParaRPr>
          </a:p>
          <a:p>
            <a:endParaRPr lang="fr-FR" sz="2000" dirty="0">
              <a:latin typeface="+mj-lt"/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484EC3DA-610A-6C12-917E-7710BCCD2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3465" y="174210"/>
            <a:ext cx="2206803" cy="164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11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78BD83-5FA9-9047-BEE3-EDF470A5D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60" y="406986"/>
            <a:ext cx="6686552" cy="1028700"/>
          </a:xfrm>
        </p:spPr>
        <p:txBody>
          <a:bodyPr/>
          <a:lstStyle/>
          <a:p>
            <a:r>
              <a:rPr lang="en-GB"/>
              <a:t>Programme </a:t>
            </a:r>
            <a:r>
              <a:rPr lang="fr-FR"/>
              <a:t>cette</a:t>
            </a:r>
            <a:r>
              <a:rPr lang="en-GB"/>
              <a:t> session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FF5B4C84-CA91-868B-0490-186EB53B0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83938" y="5129443"/>
            <a:ext cx="2305372" cy="17203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D043E3-B963-8B09-95B7-7E59B4DBB682}"/>
              </a:ext>
            </a:extLst>
          </p:cNvPr>
          <p:cNvSpPr txBox="1"/>
          <p:nvPr/>
        </p:nvSpPr>
        <p:spPr>
          <a:xfrm>
            <a:off x="545960" y="1261086"/>
            <a:ext cx="7065139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>
                <a:ea typeface="WenQuanYi Micro Hei"/>
                <a:cs typeface="Lohit Devanagari"/>
              </a:rPr>
              <a:t>Discuter les liens entre science ouverte et évaluation scientifique :</a:t>
            </a:r>
            <a:endParaRPr lang="en-FR"/>
          </a:p>
        </p:txBody>
      </p:sp>
      <p:sp>
        <p:nvSpPr>
          <p:cNvPr id="15" name="Vertical Scroll 14">
            <a:extLst>
              <a:ext uri="{FF2B5EF4-FFF2-40B4-BE49-F238E27FC236}">
                <a16:creationId xmlns:a16="http://schemas.microsoft.com/office/drawing/2014/main" id="{8E46281C-2674-FDEB-273C-5D6912A7E7CA}"/>
              </a:ext>
            </a:extLst>
          </p:cNvPr>
          <p:cNvSpPr>
            <a:spLocks noChangeAspect="1"/>
          </p:cNvSpPr>
          <p:nvPr/>
        </p:nvSpPr>
        <p:spPr>
          <a:xfrm>
            <a:off x="733433" y="2072884"/>
            <a:ext cx="689216" cy="762407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0C256E-4DAF-27A0-9A11-633324CB54B4}"/>
              </a:ext>
            </a:extLst>
          </p:cNvPr>
          <p:cNvSpPr txBox="1"/>
          <p:nvPr/>
        </p:nvSpPr>
        <p:spPr>
          <a:xfrm>
            <a:off x="1616250" y="2035584"/>
            <a:ext cx="9926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>
                <a:ea typeface="WenQuanYi Micro Hei"/>
                <a:cs typeface="Lohit Devanagari"/>
              </a:rPr>
              <a:t>Présentation du contexte général (Agnès Henri et Stefan Hohenegger)</a:t>
            </a:r>
            <a:endParaRPr lang="en-FR" sz="2400"/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3D1ADDBC-5B5B-070F-65A2-BCF31B6B3569}"/>
              </a:ext>
            </a:extLst>
          </p:cNvPr>
          <p:cNvSpPr>
            <a:spLocks noChangeAspect="1"/>
          </p:cNvSpPr>
          <p:nvPr/>
        </p:nvSpPr>
        <p:spPr>
          <a:xfrm>
            <a:off x="1196695" y="4767424"/>
            <a:ext cx="590757" cy="395806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9" name="Oval Callout 18">
            <a:extLst>
              <a:ext uri="{FF2B5EF4-FFF2-40B4-BE49-F238E27FC236}">
                <a16:creationId xmlns:a16="http://schemas.microsoft.com/office/drawing/2014/main" id="{A4733CAD-18DF-7799-C28F-0F0F37A346B9}"/>
              </a:ext>
            </a:extLst>
          </p:cNvPr>
          <p:cNvSpPr>
            <a:spLocks noChangeAspect="1"/>
          </p:cNvSpPr>
          <p:nvPr/>
        </p:nvSpPr>
        <p:spPr>
          <a:xfrm flipH="1">
            <a:off x="1128167" y="4306398"/>
            <a:ext cx="689217" cy="461773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0" name="Oval Callout 19">
            <a:extLst>
              <a:ext uri="{FF2B5EF4-FFF2-40B4-BE49-F238E27FC236}">
                <a16:creationId xmlns:a16="http://schemas.microsoft.com/office/drawing/2014/main" id="{CFA9E071-9899-FF2E-B949-4918500BD9D4}"/>
              </a:ext>
            </a:extLst>
          </p:cNvPr>
          <p:cNvSpPr>
            <a:spLocks noChangeAspect="1"/>
          </p:cNvSpPr>
          <p:nvPr/>
        </p:nvSpPr>
        <p:spPr>
          <a:xfrm>
            <a:off x="559041" y="4536537"/>
            <a:ext cx="689217" cy="461773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09D092-1DAD-2045-9108-A800B8344CF8}"/>
              </a:ext>
            </a:extLst>
          </p:cNvPr>
          <p:cNvSpPr txBox="1"/>
          <p:nvPr/>
        </p:nvSpPr>
        <p:spPr>
          <a:xfrm>
            <a:off x="2010128" y="4309197"/>
            <a:ext cx="6036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>
                <a:ea typeface="WenQuanYi Micro Hei"/>
                <a:cs typeface="Lohit Devanagari"/>
              </a:rPr>
              <a:t>Table ronde et discussion générale</a:t>
            </a:r>
            <a:endParaRPr lang="en-FR" sz="2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9EA543-3759-0347-F78E-CB390D133B69}"/>
              </a:ext>
            </a:extLst>
          </p:cNvPr>
          <p:cNvSpPr txBox="1"/>
          <p:nvPr/>
        </p:nvSpPr>
        <p:spPr>
          <a:xfrm>
            <a:off x="1616250" y="3134853"/>
            <a:ext cx="7448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>
                <a:ea typeface="WenQuanYi Micro Hei"/>
                <a:cs typeface="Lohit Devanagari"/>
              </a:rPr>
              <a:t>(20min)</a:t>
            </a:r>
            <a:endParaRPr lang="en-FR" sz="2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2BDCCB-3129-3DF0-7506-AAFFD15B9D3D}"/>
              </a:ext>
            </a:extLst>
          </p:cNvPr>
          <p:cNvSpPr txBox="1"/>
          <p:nvPr/>
        </p:nvSpPr>
        <p:spPr>
          <a:xfrm>
            <a:off x="2010128" y="4767477"/>
            <a:ext cx="8533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>
                <a:ea typeface="WenQuanYi Micro Hei"/>
                <a:cs typeface="Lohit Devanagari"/>
              </a:rPr>
              <a:t>(1h40min)</a:t>
            </a:r>
            <a:endParaRPr lang="en-FR" sz="2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33EA7A-561E-6319-25C5-5E7881BD71B7}"/>
              </a:ext>
            </a:extLst>
          </p:cNvPr>
          <p:cNvSpPr txBox="1"/>
          <p:nvPr/>
        </p:nvSpPr>
        <p:spPr>
          <a:xfrm>
            <a:off x="1616250" y="2554514"/>
            <a:ext cx="10069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>
                <a:ea typeface="WenQuanYi Micro Hei"/>
                <a:cs typeface="Lohit Devanagari"/>
              </a:rPr>
              <a:t>La commission ‘Publications scientifiques et Science Ouverte’ de la SFP</a:t>
            </a:r>
            <a:endParaRPr lang="en-FR" sz="2400"/>
          </a:p>
        </p:txBody>
      </p:sp>
    </p:spTree>
    <p:extLst>
      <p:ext uri="{BB962C8B-B14F-4D97-AF65-F5344CB8AC3E}">
        <p14:creationId xmlns:p14="http://schemas.microsoft.com/office/powerpoint/2010/main" val="565109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DC4FA3E6-25A7-D5DA-3F14-BAA55972ED76}"/>
              </a:ext>
            </a:extLst>
          </p:cNvPr>
          <p:cNvSpPr/>
          <p:nvPr/>
        </p:nvSpPr>
        <p:spPr>
          <a:xfrm>
            <a:off x="680988" y="731604"/>
            <a:ext cx="1375493" cy="1370439"/>
          </a:xfrm>
          <a:prstGeom prst="ellipse">
            <a:avLst/>
          </a:prstGeom>
          <a:solidFill>
            <a:srgbClr val="00B0F0">
              <a:alpha val="10000"/>
            </a:srgbClr>
          </a:solidFill>
          <a:ln w="15875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DE470FD-A35B-03AA-4824-6D7677FB6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6" y="-233183"/>
            <a:ext cx="6686552" cy="1028700"/>
          </a:xfrm>
        </p:spPr>
        <p:txBody>
          <a:bodyPr>
            <a:normAutofit/>
          </a:bodyPr>
          <a:lstStyle/>
          <a:p>
            <a:r>
              <a:rPr lang="fr-FR"/>
              <a:t>La route vers la science ouverte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3D2A2695-4714-6537-0B31-F6DC87FC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9222" y="98638"/>
            <a:ext cx="2049254" cy="1529191"/>
          </a:xfrm>
          <a:prstGeom prst="rect">
            <a:avLst/>
          </a:prstGeom>
        </p:spPr>
      </p:pic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31052477-67A9-3208-8317-9A487BC1CDA0}"/>
              </a:ext>
            </a:extLst>
          </p:cNvPr>
          <p:cNvCxnSpPr>
            <a:cxnSpLocks/>
          </p:cNvCxnSpPr>
          <p:nvPr/>
        </p:nvCxnSpPr>
        <p:spPr>
          <a:xfrm>
            <a:off x="2331522" y="1294410"/>
            <a:ext cx="2386940" cy="1769424"/>
          </a:xfrm>
          <a:prstGeom prst="curvedConnector3">
            <a:avLst>
              <a:gd name="adj1" fmla="val 50000"/>
            </a:avLst>
          </a:prstGeom>
          <a:ln w="152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id="{98E5C810-D67E-7CB1-0E0F-F284F3571BFE}"/>
              </a:ext>
            </a:extLst>
          </p:cNvPr>
          <p:cNvCxnSpPr>
            <a:cxnSpLocks/>
          </p:cNvCxnSpPr>
          <p:nvPr/>
        </p:nvCxnSpPr>
        <p:spPr>
          <a:xfrm>
            <a:off x="4718462" y="3063835"/>
            <a:ext cx="3378530" cy="2303813"/>
          </a:xfrm>
          <a:prstGeom prst="curvedConnector3">
            <a:avLst/>
          </a:prstGeom>
          <a:ln w="152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89986817-F984-0DF7-B106-DC6BE6D0D81D}"/>
              </a:ext>
            </a:extLst>
          </p:cNvPr>
          <p:cNvCxnSpPr>
            <a:cxnSpLocks/>
          </p:cNvCxnSpPr>
          <p:nvPr/>
        </p:nvCxnSpPr>
        <p:spPr>
          <a:xfrm>
            <a:off x="8091428" y="5367648"/>
            <a:ext cx="1852179" cy="1033153"/>
          </a:xfrm>
          <a:prstGeom prst="curvedConnector3">
            <a:avLst/>
          </a:prstGeom>
          <a:ln w="152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6C6F80B3-6A3D-F41B-745C-3ACE7233E1C9}"/>
              </a:ext>
            </a:extLst>
          </p:cNvPr>
          <p:cNvCxnSpPr>
            <a:cxnSpLocks/>
          </p:cNvCxnSpPr>
          <p:nvPr/>
        </p:nvCxnSpPr>
        <p:spPr>
          <a:xfrm>
            <a:off x="2329545" y="1292432"/>
            <a:ext cx="2386940" cy="1769424"/>
          </a:xfrm>
          <a:prstGeom prst="curvedConnector3">
            <a:avLst>
              <a:gd name="adj1" fmla="val 50000"/>
            </a:avLst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>
            <a:extLst>
              <a:ext uri="{FF2B5EF4-FFF2-40B4-BE49-F238E27FC236}">
                <a16:creationId xmlns:a16="http://schemas.microsoft.com/office/drawing/2014/main" id="{367E7C6F-4DCE-FC36-801D-FEE0E96DB3CA}"/>
              </a:ext>
            </a:extLst>
          </p:cNvPr>
          <p:cNvCxnSpPr>
            <a:cxnSpLocks/>
          </p:cNvCxnSpPr>
          <p:nvPr/>
        </p:nvCxnSpPr>
        <p:spPr>
          <a:xfrm>
            <a:off x="4720693" y="3060382"/>
            <a:ext cx="3378530" cy="2303813"/>
          </a:xfrm>
          <a:prstGeom prst="curvedConnector3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>
            <a:extLst>
              <a:ext uri="{FF2B5EF4-FFF2-40B4-BE49-F238E27FC236}">
                <a16:creationId xmlns:a16="http://schemas.microsoft.com/office/drawing/2014/main" id="{B90962B5-8D81-88F3-CE8A-8FA61660346A}"/>
              </a:ext>
            </a:extLst>
          </p:cNvPr>
          <p:cNvCxnSpPr>
            <a:cxnSpLocks/>
          </p:cNvCxnSpPr>
          <p:nvPr/>
        </p:nvCxnSpPr>
        <p:spPr>
          <a:xfrm>
            <a:off x="8089613" y="5371355"/>
            <a:ext cx="1852179" cy="1033153"/>
          </a:xfrm>
          <a:prstGeom prst="curvedConnector3">
            <a:avLst/>
          </a:prstGeom>
          <a:ln w="25400">
            <a:solidFill>
              <a:srgbClr val="FFFF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B5798B3-539B-6172-F3BF-9B2B8208D393}"/>
              </a:ext>
            </a:extLst>
          </p:cNvPr>
          <p:cNvGrpSpPr/>
          <p:nvPr/>
        </p:nvGrpSpPr>
        <p:grpSpPr>
          <a:xfrm>
            <a:off x="2712338" y="940234"/>
            <a:ext cx="265986" cy="421017"/>
            <a:chOff x="1188338" y="940233"/>
            <a:chExt cx="265986" cy="421017"/>
          </a:xfrm>
        </p:grpSpPr>
        <p:sp>
          <p:nvSpPr>
            <p:cNvPr id="56" name="Wave 55">
              <a:extLst>
                <a:ext uri="{FF2B5EF4-FFF2-40B4-BE49-F238E27FC236}">
                  <a16:creationId xmlns:a16="http://schemas.microsoft.com/office/drawing/2014/main" id="{53286866-B393-B42C-43C3-870DE42036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02324" y="940233"/>
              <a:ext cx="252000" cy="252000"/>
            </a:xfrm>
            <a:prstGeom prst="wave">
              <a:avLst/>
            </a:prstGeom>
            <a:solidFill>
              <a:srgbClr val="079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 sz="1600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1886967-AEDC-6E70-6C8A-C83B6981B480}"/>
                </a:ext>
              </a:extLst>
            </p:cNvPr>
            <p:cNvCxnSpPr>
              <a:cxnSpLocks/>
            </p:cNvCxnSpPr>
            <p:nvPr/>
          </p:nvCxnSpPr>
          <p:spPr>
            <a:xfrm>
              <a:off x="1188338" y="940233"/>
              <a:ext cx="13280" cy="421017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108181DE-3BB8-FDE1-B20F-AB2CA0103201}"/>
              </a:ext>
            </a:extLst>
          </p:cNvPr>
          <p:cNvSpPr txBox="1"/>
          <p:nvPr/>
        </p:nvSpPr>
        <p:spPr>
          <a:xfrm>
            <a:off x="3087674" y="884262"/>
            <a:ext cx="4380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600"/>
              <a:t>02/12/2001: </a:t>
            </a:r>
            <a:r>
              <a:rPr lang="en-FR" sz="1600" b="1" u="sng">
                <a:solidFill>
                  <a:srgbClr val="079142"/>
                </a:solidFill>
              </a:rPr>
              <a:t>Budapest Open Access Initiative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FF1C249-4B77-CD2A-11E3-FCFBEA6C56BC}"/>
              </a:ext>
            </a:extLst>
          </p:cNvPr>
          <p:cNvSpPr txBox="1"/>
          <p:nvPr/>
        </p:nvSpPr>
        <p:spPr>
          <a:xfrm>
            <a:off x="3889533" y="1306215"/>
            <a:ext cx="5012013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1400"/>
              <a:t>déclaration signée par 6475 individus et 1553 organisations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E470746-D5AA-D628-B6AD-D561CBFDD28A}"/>
              </a:ext>
            </a:extLst>
          </p:cNvPr>
          <p:cNvSpPr txBox="1"/>
          <p:nvPr/>
        </p:nvSpPr>
        <p:spPr>
          <a:xfrm>
            <a:off x="3872786" y="1634361"/>
            <a:ext cx="5261505" cy="95410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1400"/>
              <a:t>Utiliser une nouvelle technologie (internet) pour permettre</a:t>
            </a:r>
          </a:p>
          <a:p>
            <a:r>
              <a:rPr lang="fr-FR" sz="1400"/>
              <a:t>un accès ouvert à des résultats scientifiques</a:t>
            </a:r>
          </a:p>
          <a:p>
            <a:endParaRPr lang="fr-FR" sz="1400"/>
          </a:p>
          <a:p>
            <a:r>
              <a:rPr lang="fr-FR" sz="1400">
                <a:solidFill>
                  <a:srgbClr val="FF0000"/>
                </a:solidFill>
              </a:rPr>
              <a:t>Open Access: </a:t>
            </a:r>
            <a:r>
              <a:rPr lang="fr-FR" sz="1400"/>
              <a:t>un accès libre et gratuit aux articles de recherche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BACA5369-5B7F-3C09-6DAC-E74E93D7664C}"/>
              </a:ext>
            </a:extLst>
          </p:cNvPr>
          <p:cNvGrpSpPr/>
          <p:nvPr/>
        </p:nvGrpSpPr>
        <p:grpSpPr>
          <a:xfrm>
            <a:off x="3393447" y="1358900"/>
            <a:ext cx="265185" cy="466364"/>
            <a:chOff x="1869446" y="1358900"/>
            <a:chExt cx="265185" cy="466364"/>
          </a:xfrm>
        </p:grpSpPr>
        <p:sp>
          <p:nvSpPr>
            <p:cNvPr id="76" name="Wave 75">
              <a:extLst>
                <a:ext uri="{FF2B5EF4-FFF2-40B4-BE49-F238E27FC236}">
                  <a16:creationId xmlns:a16="http://schemas.microsoft.com/office/drawing/2014/main" id="{F93B5486-8BE8-7A58-9033-B38C76A18D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2631" y="1362154"/>
              <a:ext cx="252000" cy="252000"/>
            </a:xfrm>
            <a:prstGeom prst="wave">
              <a:avLst/>
            </a:prstGeom>
            <a:solidFill>
              <a:srgbClr val="079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 sz="160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AE39655-1802-A0D4-0C20-B1DCEE12E318}"/>
                </a:ext>
              </a:extLst>
            </p:cNvPr>
            <p:cNvCxnSpPr>
              <a:cxnSpLocks/>
            </p:cNvCxnSpPr>
            <p:nvPr/>
          </p:nvCxnSpPr>
          <p:spPr>
            <a:xfrm>
              <a:off x="1869446" y="1358900"/>
              <a:ext cx="0" cy="466364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55CB77B-4640-1A15-43E9-10C5FF12C11E}"/>
              </a:ext>
            </a:extLst>
          </p:cNvPr>
          <p:cNvGrpSpPr/>
          <p:nvPr/>
        </p:nvGrpSpPr>
        <p:grpSpPr>
          <a:xfrm>
            <a:off x="4435243" y="2621225"/>
            <a:ext cx="265986" cy="421017"/>
            <a:chOff x="2528595" y="2440607"/>
            <a:chExt cx="265986" cy="421017"/>
          </a:xfrm>
        </p:grpSpPr>
        <p:sp>
          <p:nvSpPr>
            <p:cNvPr id="80" name="Wave 79">
              <a:extLst>
                <a:ext uri="{FF2B5EF4-FFF2-40B4-BE49-F238E27FC236}">
                  <a16:creationId xmlns:a16="http://schemas.microsoft.com/office/drawing/2014/main" id="{564986B3-62EF-7242-9185-49991F6316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42581" y="2440607"/>
              <a:ext cx="252000" cy="252000"/>
            </a:xfrm>
            <a:prstGeom prst="wave">
              <a:avLst/>
            </a:prstGeom>
            <a:solidFill>
              <a:srgbClr val="079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 sz="1600"/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115F461-C140-EDFF-5617-8B413FCD6BE3}"/>
                </a:ext>
              </a:extLst>
            </p:cNvPr>
            <p:cNvCxnSpPr>
              <a:cxnSpLocks/>
            </p:cNvCxnSpPr>
            <p:nvPr/>
          </p:nvCxnSpPr>
          <p:spPr>
            <a:xfrm>
              <a:off x="2528595" y="2440607"/>
              <a:ext cx="13280" cy="421017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10224441-C262-84BF-6599-D33D11096972}"/>
              </a:ext>
            </a:extLst>
          </p:cNvPr>
          <p:cNvGrpSpPr/>
          <p:nvPr/>
        </p:nvGrpSpPr>
        <p:grpSpPr>
          <a:xfrm>
            <a:off x="9029981" y="5472724"/>
            <a:ext cx="265185" cy="466364"/>
            <a:chOff x="7493516" y="5313375"/>
            <a:chExt cx="265185" cy="466364"/>
          </a:xfrm>
        </p:grpSpPr>
        <p:sp>
          <p:nvSpPr>
            <p:cNvPr id="98" name="Wave 97">
              <a:extLst>
                <a:ext uri="{FF2B5EF4-FFF2-40B4-BE49-F238E27FC236}">
                  <a16:creationId xmlns:a16="http://schemas.microsoft.com/office/drawing/2014/main" id="{B94D14FE-B588-7079-2A8C-C634F72F6D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06701" y="5316629"/>
              <a:ext cx="252000" cy="252000"/>
            </a:xfrm>
            <a:prstGeom prst="wav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 sz="1600"/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90E3FB2-3DD1-D83D-7A65-F52DE18046E6}"/>
                </a:ext>
              </a:extLst>
            </p:cNvPr>
            <p:cNvCxnSpPr>
              <a:cxnSpLocks/>
            </p:cNvCxnSpPr>
            <p:nvPr/>
          </p:nvCxnSpPr>
          <p:spPr>
            <a:xfrm>
              <a:off x="7493516" y="5313375"/>
              <a:ext cx="0" cy="466364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639A5B76-07F9-3291-1456-C5C1B9944F62}"/>
              </a:ext>
            </a:extLst>
          </p:cNvPr>
          <p:cNvGrpSpPr/>
          <p:nvPr/>
        </p:nvGrpSpPr>
        <p:grpSpPr>
          <a:xfrm>
            <a:off x="3742299" y="2177145"/>
            <a:ext cx="265185" cy="466364"/>
            <a:chOff x="2218298" y="2177145"/>
            <a:chExt cx="265185" cy="466364"/>
          </a:xfrm>
        </p:grpSpPr>
        <p:sp>
          <p:nvSpPr>
            <p:cNvPr id="101" name="Wave 100">
              <a:extLst>
                <a:ext uri="{FF2B5EF4-FFF2-40B4-BE49-F238E27FC236}">
                  <a16:creationId xmlns:a16="http://schemas.microsoft.com/office/drawing/2014/main" id="{0E660616-9DEA-E3B5-B87C-E47816291F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31483" y="2180399"/>
              <a:ext cx="252000" cy="252000"/>
            </a:xfrm>
            <a:prstGeom prst="wave">
              <a:avLst/>
            </a:prstGeom>
            <a:solidFill>
              <a:srgbClr val="079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 sz="1600"/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AC9703E-CA99-AA31-1E14-7C75D3D7E6F0}"/>
                </a:ext>
              </a:extLst>
            </p:cNvPr>
            <p:cNvCxnSpPr>
              <a:cxnSpLocks/>
            </p:cNvCxnSpPr>
            <p:nvPr/>
          </p:nvCxnSpPr>
          <p:spPr>
            <a:xfrm>
              <a:off x="2218298" y="2177145"/>
              <a:ext cx="0" cy="466364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AF82D29F-886A-4E5D-0AF2-D9BFEDC700D8}"/>
              </a:ext>
            </a:extLst>
          </p:cNvPr>
          <p:cNvGrpSpPr/>
          <p:nvPr/>
        </p:nvGrpSpPr>
        <p:grpSpPr>
          <a:xfrm>
            <a:off x="6943119" y="4588577"/>
            <a:ext cx="253671" cy="421017"/>
            <a:chOff x="2159033" y="4647014"/>
            <a:chExt cx="253671" cy="421017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8364F38C-D7AF-0BD1-6F04-7817D8DEAD06}"/>
                </a:ext>
              </a:extLst>
            </p:cNvPr>
            <p:cNvGrpSpPr/>
            <p:nvPr/>
          </p:nvGrpSpPr>
          <p:grpSpPr>
            <a:xfrm>
              <a:off x="2159323" y="4649980"/>
              <a:ext cx="253381" cy="252000"/>
              <a:chOff x="2878084" y="4991033"/>
              <a:chExt cx="253381" cy="252000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5D7C9811-ABDD-1E43-8C37-D4B5B21B440E}"/>
                  </a:ext>
                </a:extLst>
              </p:cNvPr>
              <p:cNvGrpSpPr/>
              <p:nvPr/>
            </p:nvGrpSpPr>
            <p:grpSpPr>
              <a:xfrm>
                <a:off x="2878084" y="4991033"/>
                <a:ext cx="253381" cy="252000"/>
                <a:chOff x="2878084" y="4991033"/>
                <a:chExt cx="253381" cy="252000"/>
              </a:xfrm>
            </p:grpSpPr>
            <p:sp>
              <p:nvSpPr>
                <p:cNvPr id="112" name="Wave 111">
                  <a:extLst>
                    <a:ext uri="{FF2B5EF4-FFF2-40B4-BE49-F238E27FC236}">
                      <a16:creationId xmlns:a16="http://schemas.microsoft.com/office/drawing/2014/main" id="{DFBE2F43-EF97-0EA2-6451-773D117E48C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878084" y="4991033"/>
                  <a:ext cx="252000" cy="252000"/>
                </a:xfrm>
                <a:prstGeom prst="wav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R" sz="1600"/>
                </a:p>
              </p:txBody>
            </p:sp>
            <p:sp>
              <p:nvSpPr>
                <p:cNvPr id="122" name="Freeform 121">
                  <a:extLst>
                    <a:ext uri="{FF2B5EF4-FFF2-40B4-BE49-F238E27FC236}">
                      <a16:creationId xmlns:a16="http://schemas.microsoft.com/office/drawing/2014/main" id="{00EF9A6D-E576-0C5B-4F26-08724C84F4BC}"/>
                    </a:ext>
                  </a:extLst>
                </p:cNvPr>
                <p:cNvSpPr/>
                <p:nvPr/>
              </p:nvSpPr>
              <p:spPr>
                <a:xfrm>
                  <a:off x="3045740" y="5023957"/>
                  <a:ext cx="85725" cy="219076"/>
                </a:xfrm>
                <a:custGeom>
                  <a:avLst/>
                  <a:gdLst>
                    <a:gd name="connsiteX0" fmla="*/ 0 w 85725"/>
                    <a:gd name="connsiteY0" fmla="*/ 25400 h 219076"/>
                    <a:gd name="connsiteX1" fmla="*/ 3175 w 85725"/>
                    <a:gd name="connsiteY1" fmla="*/ 212725 h 219076"/>
                    <a:gd name="connsiteX2" fmla="*/ 50800 w 85725"/>
                    <a:gd name="connsiteY2" fmla="*/ 212725 h 219076"/>
                    <a:gd name="connsiteX3" fmla="*/ 69850 w 85725"/>
                    <a:gd name="connsiteY3" fmla="*/ 200025 h 219076"/>
                    <a:gd name="connsiteX4" fmla="*/ 76200 w 85725"/>
                    <a:gd name="connsiteY4" fmla="*/ 190500 h 219076"/>
                    <a:gd name="connsiteX5" fmla="*/ 85725 w 85725"/>
                    <a:gd name="connsiteY5" fmla="*/ 184150 h 219076"/>
                    <a:gd name="connsiteX6" fmla="*/ 82550 w 85725"/>
                    <a:gd name="connsiteY6" fmla="*/ 0 h 219076"/>
                    <a:gd name="connsiteX7" fmla="*/ 41275 w 85725"/>
                    <a:gd name="connsiteY7" fmla="*/ 25400 h 219076"/>
                    <a:gd name="connsiteX8" fmla="*/ 22225 w 85725"/>
                    <a:gd name="connsiteY8" fmla="*/ 28575 h 219076"/>
                    <a:gd name="connsiteX9" fmla="*/ 0 w 85725"/>
                    <a:gd name="connsiteY9" fmla="*/ 25400 h 219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5725" h="219076">
                      <a:moveTo>
                        <a:pt x="0" y="25400"/>
                      </a:moveTo>
                      <a:cubicBezTo>
                        <a:pt x="1058" y="87842"/>
                        <a:pt x="2117" y="150283"/>
                        <a:pt x="3175" y="212725"/>
                      </a:cubicBezTo>
                      <a:cubicBezTo>
                        <a:pt x="22810" y="217088"/>
                        <a:pt x="33108" y="224519"/>
                        <a:pt x="50800" y="212725"/>
                      </a:cubicBezTo>
                      <a:lnTo>
                        <a:pt x="69850" y="200025"/>
                      </a:lnTo>
                      <a:cubicBezTo>
                        <a:pt x="71967" y="196850"/>
                        <a:pt x="73502" y="193198"/>
                        <a:pt x="76200" y="190500"/>
                      </a:cubicBezTo>
                      <a:cubicBezTo>
                        <a:pt x="78898" y="187802"/>
                        <a:pt x="85725" y="184150"/>
                        <a:pt x="85725" y="184150"/>
                      </a:cubicBezTo>
                      <a:cubicBezTo>
                        <a:pt x="84667" y="122767"/>
                        <a:pt x="83608" y="61383"/>
                        <a:pt x="82550" y="0"/>
                      </a:cubicBezTo>
                      <a:cubicBezTo>
                        <a:pt x="67610" y="10458"/>
                        <a:pt x="57990" y="21685"/>
                        <a:pt x="41275" y="25400"/>
                      </a:cubicBezTo>
                      <a:cubicBezTo>
                        <a:pt x="34991" y="26797"/>
                        <a:pt x="28575" y="27517"/>
                        <a:pt x="22225" y="28575"/>
                      </a:cubicBezTo>
                      <a:lnTo>
                        <a:pt x="0" y="254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R" sz="1600"/>
                </a:p>
              </p:txBody>
            </p:sp>
            <p:sp>
              <p:nvSpPr>
                <p:cNvPr id="119" name="Round Single Corner of Rectangle 118">
                  <a:extLst>
                    <a:ext uri="{FF2B5EF4-FFF2-40B4-BE49-F238E27FC236}">
                      <a16:creationId xmlns:a16="http://schemas.microsoft.com/office/drawing/2014/main" id="{81A569B7-B33C-D2B4-A0AD-9B51B18CF387}"/>
                    </a:ext>
                  </a:extLst>
                </p:cNvPr>
                <p:cNvSpPr/>
                <p:nvPr/>
              </p:nvSpPr>
              <p:spPr>
                <a:xfrm>
                  <a:off x="2960005" y="4991033"/>
                  <a:ext cx="85145" cy="252000"/>
                </a:xfrm>
                <a:prstGeom prst="round1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R" sz="1600"/>
                </a:p>
              </p:txBody>
            </p:sp>
          </p:grp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81CF66B8-EC4B-555F-AD86-481C92EF1E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48696" y="5047465"/>
                <a:ext cx="1506" cy="180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BE27DF5-10D4-A6DA-08DA-8D37B83CF486}"/>
                </a:ext>
              </a:extLst>
            </p:cNvPr>
            <p:cNvCxnSpPr>
              <a:cxnSpLocks/>
            </p:cNvCxnSpPr>
            <p:nvPr/>
          </p:nvCxnSpPr>
          <p:spPr>
            <a:xfrm>
              <a:off x="2159033" y="4647014"/>
              <a:ext cx="13280" cy="421017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AA3F5B3D-0796-D85C-5688-B6BBB962A572}"/>
              </a:ext>
            </a:extLst>
          </p:cNvPr>
          <p:cNvGrpSpPr/>
          <p:nvPr/>
        </p:nvGrpSpPr>
        <p:grpSpPr>
          <a:xfrm>
            <a:off x="5366320" y="2769705"/>
            <a:ext cx="265986" cy="421017"/>
            <a:chOff x="3842320" y="2769704"/>
            <a:chExt cx="265986" cy="421017"/>
          </a:xfrm>
        </p:grpSpPr>
        <p:sp>
          <p:nvSpPr>
            <p:cNvPr id="147" name="Wave 146">
              <a:extLst>
                <a:ext uri="{FF2B5EF4-FFF2-40B4-BE49-F238E27FC236}">
                  <a16:creationId xmlns:a16="http://schemas.microsoft.com/office/drawing/2014/main" id="{E2969648-90AC-68D7-EC0B-D768113BFC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56306" y="2769704"/>
              <a:ext cx="252000" cy="252000"/>
            </a:xfrm>
            <a:prstGeom prst="wav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 sz="1600"/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D22F2B4F-4206-5134-A61C-08053175B945}"/>
                </a:ext>
              </a:extLst>
            </p:cNvPr>
            <p:cNvCxnSpPr>
              <a:cxnSpLocks/>
            </p:cNvCxnSpPr>
            <p:nvPr/>
          </p:nvCxnSpPr>
          <p:spPr>
            <a:xfrm>
              <a:off x="3842320" y="2769704"/>
              <a:ext cx="13280" cy="421017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E263F923-42E0-1AC3-D7D3-94368036175D}"/>
              </a:ext>
            </a:extLst>
          </p:cNvPr>
          <p:cNvGrpSpPr/>
          <p:nvPr/>
        </p:nvGrpSpPr>
        <p:grpSpPr>
          <a:xfrm>
            <a:off x="5969165" y="3081886"/>
            <a:ext cx="253671" cy="421017"/>
            <a:chOff x="2159033" y="4647014"/>
            <a:chExt cx="253671" cy="421017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F545572E-1336-4C48-3403-FCA0929F66AB}"/>
                </a:ext>
              </a:extLst>
            </p:cNvPr>
            <p:cNvGrpSpPr/>
            <p:nvPr/>
          </p:nvGrpSpPr>
          <p:grpSpPr>
            <a:xfrm>
              <a:off x="2159323" y="4649980"/>
              <a:ext cx="253381" cy="252000"/>
              <a:chOff x="2878084" y="4991033"/>
              <a:chExt cx="253381" cy="252000"/>
            </a:xfrm>
          </p:grpSpPr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88F7AF9E-A925-2ADA-E77A-AA2F0646A5F3}"/>
                  </a:ext>
                </a:extLst>
              </p:cNvPr>
              <p:cNvGrpSpPr/>
              <p:nvPr/>
            </p:nvGrpSpPr>
            <p:grpSpPr>
              <a:xfrm>
                <a:off x="2878084" y="4991033"/>
                <a:ext cx="253381" cy="252000"/>
                <a:chOff x="2878084" y="4991033"/>
                <a:chExt cx="253381" cy="252000"/>
              </a:xfrm>
            </p:grpSpPr>
            <p:sp>
              <p:nvSpPr>
                <p:cNvPr id="154" name="Wave 153">
                  <a:extLst>
                    <a:ext uri="{FF2B5EF4-FFF2-40B4-BE49-F238E27FC236}">
                      <a16:creationId xmlns:a16="http://schemas.microsoft.com/office/drawing/2014/main" id="{893C487D-BC37-74DC-2D1B-E7AD2E782C9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878084" y="4991033"/>
                  <a:ext cx="252000" cy="252000"/>
                </a:xfrm>
                <a:prstGeom prst="wav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R" sz="1600"/>
                </a:p>
              </p:txBody>
            </p:sp>
            <p:sp>
              <p:nvSpPr>
                <p:cNvPr id="155" name="Freeform 154">
                  <a:extLst>
                    <a:ext uri="{FF2B5EF4-FFF2-40B4-BE49-F238E27FC236}">
                      <a16:creationId xmlns:a16="http://schemas.microsoft.com/office/drawing/2014/main" id="{CA6E649F-F756-3652-B76F-29FBC1372E99}"/>
                    </a:ext>
                  </a:extLst>
                </p:cNvPr>
                <p:cNvSpPr/>
                <p:nvPr/>
              </p:nvSpPr>
              <p:spPr>
                <a:xfrm>
                  <a:off x="3045740" y="5023957"/>
                  <a:ext cx="85725" cy="219076"/>
                </a:xfrm>
                <a:custGeom>
                  <a:avLst/>
                  <a:gdLst>
                    <a:gd name="connsiteX0" fmla="*/ 0 w 85725"/>
                    <a:gd name="connsiteY0" fmla="*/ 25400 h 219076"/>
                    <a:gd name="connsiteX1" fmla="*/ 3175 w 85725"/>
                    <a:gd name="connsiteY1" fmla="*/ 212725 h 219076"/>
                    <a:gd name="connsiteX2" fmla="*/ 50800 w 85725"/>
                    <a:gd name="connsiteY2" fmla="*/ 212725 h 219076"/>
                    <a:gd name="connsiteX3" fmla="*/ 69850 w 85725"/>
                    <a:gd name="connsiteY3" fmla="*/ 200025 h 219076"/>
                    <a:gd name="connsiteX4" fmla="*/ 76200 w 85725"/>
                    <a:gd name="connsiteY4" fmla="*/ 190500 h 219076"/>
                    <a:gd name="connsiteX5" fmla="*/ 85725 w 85725"/>
                    <a:gd name="connsiteY5" fmla="*/ 184150 h 219076"/>
                    <a:gd name="connsiteX6" fmla="*/ 82550 w 85725"/>
                    <a:gd name="connsiteY6" fmla="*/ 0 h 219076"/>
                    <a:gd name="connsiteX7" fmla="*/ 41275 w 85725"/>
                    <a:gd name="connsiteY7" fmla="*/ 25400 h 219076"/>
                    <a:gd name="connsiteX8" fmla="*/ 22225 w 85725"/>
                    <a:gd name="connsiteY8" fmla="*/ 28575 h 219076"/>
                    <a:gd name="connsiteX9" fmla="*/ 0 w 85725"/>
                    <a:gd name="connsiteY9" fmla="*/ 25400 h 219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5725" h="219076">
                      <a:moveTo>
                        <a:pt x="0" y="25400"/>
                      </a:moveTo>
                      <a:cubicBezTo>
                        <a:pt x="1058" y="87842"/>
                        <a:pt x="2117" y="150283"/>
                        <a:pt x="3175" y="212725"/>
                      </a:cubicBezTo>
                      <a:cubicBezTo>
                        <a:pt x="22810" y="217088"/>
                        <a:pt x="33108" y="224519"/>
                        <a:pt x="50800" y="212725"/>
                      </a:cubicBezTo>
                      <a:lnTo>
                        <a:pt x="69850" y="200025"/>
                      </a:lnTo>
                      <a:cubicBezTo>
                        <a:pt x="71967" y="196850"/>
                        <a:pt x="73502" y="193198"/>
                        <a:pt x="76200" y="190500"/>
                      </a:cubicBezTo>
                      <a:cubicBezTo>
                        <a:pt x="78898" y="187802"/>
                        <a:pt x="85725" y="184150"/>
                        <a:pt x="85725" y="184150"/>
                      </a:cubicBezTo>
                      <a:cubicBezTo>
                        <a:pt x="84667" y="122767"/>
                        <a:pt x="83608" y="61383"/>
                        <a:pt x="82550" y="0"/>
                      </a:cubicBezTo>
                      <a:cubicBezTo>
                        <a:pt x="67610" y="10458"/>
                        <a:pt x="57990" y="21685"/>
                        <a:pt x="41275" y="25400"/>
                      </a:cubicBezTo>
                      <a:cubicBezTo>
                        <a:pt x="34991" y="26797"/>
                        <a:pt x="28575" y="27517"/>
                        <a:pt x="22225" y="28575"/>
                      </a:cubicBezTo>
                      <a:lnTo>
                        <a:pt x="0" y="254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R" sz="1600"/>
                </a:p>
              </p:txBody>
            </p:sp>
            <p:sp>
              <p:nvSpPr>
                <p:cNvPr id="156" name="Round Single Corner of Rectangle 155">
                  <a:extLst>
                    <a:ext uri="{FF2B5EF4-FFF2-40B4-BE49-F238E27FC236}">
                      <a16:creationId xmlns:a16="http://schemas.microsoft.com/office/drawing/2014/main" id="{4EA82D43-68F6-C578-B00A-1C807387EA85}"/>
                    </a:ext>
                  </a:extLst>
                </p:cNvPr>
                <p:cNvSpPr/>
                <p:nvPr/>
              </p:nvSpPr>
              <p:spPr>
                <a:xfrm>
                  <a:off x="2960005" y="4991033"/>
                  <a:ext cx="85145" cy="252000"/>
                </a:xfrm>
                <a:prstGeom prst="round1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R" sz="1600"/>
                </a:p>
              </p:txBody>
            </p:sp>
          </p:grp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3A1078DA-F13D-EDE3-64BA-F09D750578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48696" y="5047465"/>
                <a:ext cx="1506" cy="180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77BB32FE-8F98-773C-FB3F-0DFFEAB1993C}"/>
                </a:ext>
              </a:extLst>
            </p:cNvPr>
            <p:cNvCxnSpPr>
              <a:cxnSpLocks/>
            </p:cNvCxnSpPr>
            <p:nvPr/>
          </p:nvCxnSpPr>
          <p:spPr>
            <a:xfrm>
              <a:off x="2159033" y="4647014"/>
              <a:ext cx="13280" cy="421017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EF55F6D0-4151-28C5-028D-FDA6F4ED7C2A}"/>
              </a:ext>
            </a:extLst>
          </p:cNvPr>
          <p:cNvGrpSpPr/>
          <p:nvPr/>
        </p:nvGrpSpPr>
        <p:grpSpPr>
          <a:xfrm>
            <a:off x="7980055" y="4950196"/>
            <a:ext cx="253671" cy="421017"/>
            <a:chOff x="2159033" y="4647014"/>
            <a:chExt cx="253671" cy="421017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35F8E3A0-6961-54C7-F470-9CE27A8D0342}"/>
                </a:ext>
              </a:extLst>
            </p:cNvPr>
            <p:cNvGrpSpPr/>
            <p:nvPr/>
          </p:nvGrpSpPr>
          <p:grpSpPr>
            <a:xfrm>
              <a:off x="2159323" y="4649980"/>
              <a:ext cx="253381" cy="252000"/>
              <a:chOff x="2878084" y="4991033"/>
              <a:chExt cx="253381" cy="252000"/>
            </a:xfrm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CED9DEFD-9368-F515-FDB4-3D4A7E23ED9D}"/>
                  </a:ext>
                </a:extLst>
              </p:cNvPr>
              <p:cNvGrpSpPr/>
              <p:nvPr/>
            </p:nvGrpSpPr>
            <p:grpSpPr>
              <a:xfrm>
                <a:off x="2878084" y="4991033"/>
                <a:ext cx="253381" cy="252000"/>
                <a:chOff x="2878084" y="4991033"/>
                <a:chExt cx="253381" cy="252000"/>
              </a:xfrm>
            </p:grpSpPr>
            <p:sp>
              <p:nvSpPr>
                <p:cNvPr id="162" name="Wave 161">
                  <a:extLst>
                    <a:ext uri="{FF2B5EF4-FFF2-40B4-BE49-F238E27FC236}">
                      <a16:creationId xmlns:a16="http://schemas.microsoft.com/office/drawing/2014/main" id="{98EC455C-B6E8-8A79-6EB7-D4C110EC224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878084" y="4991033"/>
                  <a:ext cx="252000" cy="252000"/>
                </a:xfrm>
                <a:prstGeom prst="wav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R" sz="1600"/>
                </a:p>
              </p:txBody>
            </p:sp>
            <p:sp>
              <p:nvSpPr>
                <p:cNvPr id="163" name="Freeform 162">
                  <a:extLst>
                    <a:ext uri="{FF2B5EF4-FFF2-40B4-BE49-F238E27FC236}">
                      <a16:creationId xmlns:a16="http://schemas.microsoft.com/office/drawing/2014/main" id="{216BF64C-5CEE-A9D8-D6D6-024CF522132F}"/>
                    </a:ext>
                  </a:extLst>
                </p:cNvPr>
                <p:cNvSpPr/>
                <p:nvPr/>
              </p:nvSpPr>
              <p:spPr>
                <a:xfrm>
                  <a:off x="3045740" y="5023957"/>
                  <a:ext cx="85725" cy="219076"/>
                </a:xfrm>
                <a:custGeom>
                  <a:avLst/>
                  <a:gdLst>
                    <a:gd name="connsiteX0" fmla="*/ 0 w 85725"/>
                    <a:gd name="connsiteY0" fmla="*/ 25400 h 219076"/>
                    <a:gd name="connsiteX1" fmla="*/ 3175 w 85725"/>
                    <a:gd name="connsiteY1" fmla="*/ 212725 h 219076"/>
                    <a:gd name="connsiteX2" fmla="*/ 50800 w 85725"/>
                    <a:gd name="connsiteY2" fmla="*/ 212725 h 219076"/>
                    <a:gd name="connsiteX3" fmla="*/ 69850 w 85725"/>
                    <a:gd name="connsiteY3" fmla="*/ 200025 h 219076"/>
                    <a:gd name="connsiteX4" fmla="*/ 76200 w 85725"/>
                    <a:gd name="connsiteY4" fmla="*/ 190500 h 219076"/>
                    <a:gd name="connsiteX5" fmla="*/ 85725 w 85725"/>
                    <a:gd name="connsiteY5" fmla="*/ 184150 h 219076"/>
                    <a:gd name="connsiteX6" fmla="*/ 82550 w 85725"/>
                    <a:gd name="connsiteY6" fmla="*/ 0 h 219076"/>
                    <a:gd name="connsiteX7" fmla="*/ 41275 w 85725"/>
                    <a:gd name="connsiteY7" fmla="*/ 25400 h 219076"/>
                    <a:gd name="connsiteX8" fmla="*/ 22225 w 85725"/>
                    <a:gd name="connsiteY8" fmla="*/ 28575 h 219076"/>
                    <a:gd name="connsiteX9" fmla="*/ 0 w 85725"/>
                    <a:gd name="connsiteY9" fmla="*/ 25400 h 219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5725" h="219076">
                      <a:moveTo>
                        <a:pt x="0" y="25400"/>
                      </a:moveTo>
                      <a:cubicBezTo>
                        <a:pt x="1058" y="87842"/>
                        <a:pt x="2117" y="150283"/>
                        <a:pt x="3175" y="212725"/>
                      </a:cubicBezTo>
                      <a:cubicBezTo>
                        <a:pt x="22810" y="217088"/>
                        <a:pt x="33108" y="224519"/>
                        <a:pt x="50800" y="212725"/>
                      </a:cubicBezTo>
                      <a:lnTo>
                        <a:pt x="69850" y="200025"/>
                      </a:lnTo>
                      <a:cubicBezTo>
                        <a:pt x="71967" y="196850"/>
                        <a:pt x="73502" y="193198"/>
                        <a:pt x="76200" y="190500"/>
                      </a:cubicBezTo>
                      <a:cubicBezTo>
                        <a:pt x="78898" y="187802"/>
                        <a:pt x="85725" y="184150"/>
                        <a:pt x="85725" y="184150"/>
                      </a:cubicBezTo>
                      <a:cubicBezTo>
                        <a:pt x="84667" y="122767"/>
                        <a:pt x="83608" y="61383"/>
                        <a:pt x="82550" y="0"/>
                      </a:cubicBezTo>
                      <a:cubicBezTo>
                        <a:pt x="67610" y="10458"/>
                        <a:pt x="57990" y="21685"/>
                        <a:pt x="41275" y="25400"/>
                      </a:cubicBezTo>
                      <a:cubicBezTo>
                        <a:pt x="34991" y="26797"/>
                        <a:pt x="28575" y="27517"/>
                        <a:pt x="22225" y="28575"/>
                      </a:cubicBezTo>
                      <a:lnTo>
                        <a:pt x="0" y="254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R" sz="1600"/>
                </a:p>
              </p:txBody>
            </p:sp>
            <p:sp>
              <p:nvSpPr>
                <p:cNvPr id="164" name="Round Single Corner of Rectangle 163">
                  <a:extLst>
                    <a:ext uri="{FF2B5EF4-FFF2-40B4-BE49-F238E27FC236}">
                      <a16:creationId xmlns:a16="http://schemas.microsoft.com/office/drawing/2014/main" id="{BD604EB1-1CC9-7C9A-05A0-C258A499EA00}"/>
                    </a:ext>
                  </a:extLst>
                </p:cNvPr>
                <p:cNvSpPr/>
                <p:nvPr/>
              </p:nvSpPr>
              <p:spPr>
                <a:xfrm>
                  <a:off x="2960005" y="4991033"/>
                  <a:ext cx="85145" cy="252000"/>
                </a:xfrm>
                <a:prstGeom prst="round1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R" sz="1600"/>
                </a:p>
              </p:txBody>
            </p:sp>
          </p:grp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B984BD7E-85B9-5D39-B51F-D1FE384D5E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48696" y="5047465"/>
                <a:ext cx="1506" cy="180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471DD017-8549-F0B7-B63B-81E04755446B}"/>
                </a:ext>
              </a:extLst>
            </p:cNvPr>
            <p:cNvCxnSpPr>
              <a:cxnSpLocks/>
            </p:cNvCxnSpPr>
            <p:nvPr/>
          </p:nvCxnSpPr>
          <p:spPr>
            <a:xfrm>
              <a:off x="2159033" y="4647014"/>
              <a:ext cx="13280" cy="421017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6" name="TextBox 165">
            <a:extLst>
              <a:ext uri="{FF2B5EF4-FFF2-40B4-BE49-F238E27FC236}">
                <a16:creationId xmlns:a16="http://schemas.microsoft.com/office/drawing/2014/main" id="{22E40D48-BED5-319C-3AB4-1BB13D9ADAB4}"/>
              </a:ext>
            </a:extLst>
          </p:cNvPr>
          <p:cNvSpPr txBox="1"/>
          <p:nvPr/>
        </p:nvSpPr>
        <p:spPr>
          <a:xfrm>
            <a:off x="3658632" y="1362203"/>
            <a:ext cx="6675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600"/>
              <a:t>30/10/2002: </a:t>
            </a:r>
            <a:r>
              <a:rPr lang="en-FR" sz="1600" b="1" u="sng"/>
              <a:t>ECHO Charta </a:t>
            </a:r>
            <a:r>
              <a:rPr lang="en-FR" sz="1600"/>
              <a:t>(European Cultural Heritage Online, Berlin)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84EFDD4B-7552-2C56-64C7-C8CEAC2FF7F9}"/>
              </a:ext>
            </a:extLst>
          </p:cNvPr>
          <p:cNvSpPr txBox="1"/>
          <p:nvPr/>
        </p:nvSpPr>
        <p:spPr>
          <a:xfrm>
            <a:off x="271188" y="2457467"/>
            <a:ext cx="333544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FR" sz="1600"/>
              <a:t>20/06/2003 : </a:t>
            </a:r>
            <a:r>
              <a:rPr lang="en-FR" sz="1600" b="1" u="sng"/>
              <a:t>Bethesda Statement </a:t>
            </a:r>
            <a:r>
              <a:rPr lang="en-GB" sz="1600"/>
              <a:t>o</a:t>
            </a:r>
            <a:r>
              <a:rPr lang="en-FR" sz="1600"/>
              <a:t>n Open Access Publishing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04F58925-8A6F-23D6-0346-DBB896F5D6A2}"/>
              </a:ext>
            </a:extLst>
          </p:cNvPr>
          <p:cNvSpPr txBox="1"/>
          <p:nvPr/>
        </p:nvSpPr>
        <p:spPr>
          <a:xfrm>
            <a:off x="4753782" y="2016664"/>
            <a:ext cx="7362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600"/>
              <a:t>20/10/2003: </a:t>
            </a:r>
            <a:r>
              <a:rPr lang="en-FR" sz="1600" b="1" u="sng">
                <a:solidFill>
                  <a:srgbClr val="079142"/>
                </a:solidFill>
              </a:rPr>
              <a:t>Berlin Declaration on Open Access to Knowledge in the Sciences and Humanities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20544D3B-259E-C827-182D-B22E05C11DB2}"/>
              </a:ext>
            </a:extLst>
          </p:cNvPr>
          <p:cNvSpPr txBox="1"/>
          <p:nvPr/>
        </p:nvSpPr>
        <p:spPr>
          <a:xfrm>
            <a:off x="510759" y="3318419"/>
            <a:ext cx="553575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FR" sz="1600"/>
              <a:t>16/12/2012 : </a:t>
            </a:r>
            <a:r>
              <a:rPr lang="en-FR" sz="1600" b="1" u="sng">
                <a:solidFill>
                  <a:srgbClr val="0070C0"/>
                </a:solidFill>
              </a:rPr>
              <a:t>San Francisco Declaration on Research Assessment </a:t>
            </a:r>
            <a:r>
              <a:rPr lang="en-FR" sz="1600"/>
              <a:t>(DORA)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FA17F68D-A439-1F09-E434-A603A97C55A3}"/>
              </a:ext>
            </a:extLst>
          </p:cNvPr>
          <p:cNvSpPr txBox="1"/>
          <p:nvPr/>
        </p:nvSpPr>
        <p:spPr>
          <a:xfrm>
            <a:off x="117187" y="3936227"/>
            <a:ext cx="6520434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400"/>
              <a:t>Recommandations d’un groupe d’éditeurs, signées par 23.302 individus et organisations dans 161 pays (SFP en 2015):</a:t>
            </a:r>
          </a:p>
          <a:p>
            <a:endParaRPr lang="fr-FR" sz="1000"/>
          </a:p>
          <a:p>
            <a:r>
              <a:rPr lang="fr-FR" sz="1400"/>
              <a:t>arrêter l’utilisation d’indicateurs basés sur les revues (facteurs d’impact)</a:t>
            </a:r>
          </a:p>
          <a:p>
            <a:endParaRPr lang="fr-FR" sz="1000"/>
          </a:p>
          <a:p>
            <a:r>
              <a:rPr lang="fr-FR" sz="1400"/>
              <a:t>évaluer la recherche sur sa valeur intrinsèque plutôt qu’en fonction de la revue où elle est publiée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25E7D1EE-67F9-E7CE-9186-CEC7537ACDEA}"/>
              </a:ext>
            </a:extLst>
          </p:cNvPr>
          <p:cNvSpPr txBox="1"/>
          <p:nvPr/>
        </p:nvSpPr>
        <p:spPr>
          <a:xfrm>
            <a:off x="6263280" y="2973708"/>
            <a:ext cx="4505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600"/>
              <a:t>10/2016: </a:t>
            </a:r>
            <a:r>
              <a:rPr lang="en-FR" sz="1600" u="sng"/>
              <a:t>Loi pour une République Numérique</a:t>
            </a: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43FEDDD-5542-E5DC-D183-E9EA4638391B}"/>
              </a:ext>
            </a:extLst>
          </p:cNvPr>
          <p:cNvGrpSpPr/>
          <p:nvPr/>
        </p:nvGrpSpPr>
        <p:grpSpPr>
          <a:xfrm>
            <a:off x="6405402" y="3621885"/>
            <a:ext cx="252000" cy="466364"/>
            <a:chOff x="3149999" y="5438839"/>
            <a:chExt cx="252000" cy="466364"/>
          </a:xfrm>
        </p:grpSpPr>
        <p:sp>
          <p:nvSpPr>
            <p:cNvPr id="89" name="Wave 88">
              <a:extLst>
                <a:ext uri="{FF2B5EF4-FFF2-40B4-BE49-F238E27FC236}">
                  <a16:creationId xmlns:a16="http://schemas.microsoft.com/office/drawing/2014/main" id="{9B4DCE2F-6A11-6FF4-35B3-A37CF25E1C55}"/>
                </a:ext>
              </a:extLst>
            </p:cNvPr>
            <p:cNvSpPr>
              <a:spLocks/>
            </p:cNvSpPr>
            <p:nvPr/>
          </p:nvSpPr>
          <p:spPr>
            <a:xfrm>
              <a:off x="3149999" y="5441588"/>
              <a:ext cx="252000" cy="124650"/>
            </a:xfrm>
            <a:prstGeom prst="wave">
              <a:avLst/>
            </a:prstGeom>
            <a:solidFill>
              <a:srgbClr val="079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 sz="1600"/>
            </a:p>
          </p:txBody>
        </p:sp>
        <p:sp>
          <p:nvSpPr>
            <p:cNvPr id="177" name="Wave 176">
              <a:extLst>
                <a:ext uri="{FF2B5EF4-FFF2-40B4-BE49-F238E27FC236}">
                  <a16:creationId xmlns:a16="http://schemas.microsoft.com/office/drawing/2014/main" id="{FD4A9EA6-0307-BA4B-EC46-5C27E7F7A4CE}"/>
                </a:ext>
              </a:extLst>
            </p:cNvPr>
            <p:cNvSpPr>
              <a:spLocks/>
            </p:cNvSpPr>
            <p:nvPr/>
          </p:nvSpPr>
          <p:spPr>
            <a:xfrm>
              <a:off x="3149999" y="5529501"/>
              <a:ext cx="252000" cy="126000"/>
            </a:xfrm>
            <a:prstGeom prst="wav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 sz="1600"/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299B08F-5EC6-F70D-3D1F-58664AF5D423}"/>
                </a:ext>
              </a:extLst>
            </p:cNvPr>
            <p:cNvCxnSpPr>
              <a:cxnSpLocks/>
            </p:cNvCxnSpPr>
            <p:nvPr/>
          </p:nvCxnSpPr>
          <p:spPr>
            <a:xfrm>
              <a:off x="3149999" y="5438839"/>
              <a:ext cx="0" cy="466364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9" name="TextBox 178">
            <a:extLst>
              <a:ext uri="{FF2B5EF4-FFF2-40B4-BE49-F238E27FC236}">
                <a16:creationId xmlns:a16="http://schemas.microsoft.com/office/drawing/2014/main" id="{37AC49E8-B76E-972C-8106-7E4201BCFE77}"/>
              </a:ext>
            </a:extLst>
          </p:cNvPr>
          <p:cNvSpPr txBox="1"/>
          <p:nvPr/>
        </p:nvSpPr>
        <p:spPr>
          <a:xfrm>
            <a:off x="6708203" y="3573276"/>
            <a:ext cx="3066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600"/>
              <a:t>04/09/2018: </a:t>
            </a:r>
            <a:r>
              <a:rPr lang="en-FR" sz="1600" b="1" u="sng"/>
              <a:t>PlanS (cOAlitionS)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96297A3-2C0A-20B5-1D67-237DB778F9D5}"/>
              </a:ext>
            </a:extLst>
          </p:cNvPr>
          <p:cNvSpPr txBox="1"/>
          <p:nvPr/>
        </p:nvSpPr>
        <p:spPr>
          <a:xfrm>
            <a:off x="1707261" y="4816424"/>
            <a:ext cx="4953920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FR" sz="1600"/>
              <a:t>04/07/2018 : </a:t>
            </a:r>
            <a:r>
              <a:rPr lang="en-FR" sz="1600" b="1" u="sng"/>
              <a:t>Plan National pour la Science Ouverte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AF2A57D0-2FA1-FD0D-02B3-11629ACD6141}"/>
              </a:ext>
            </a:extLst>
          </p:cNvPr>
          <p:cNvSpPr txBox="1"/>
          <p:nvPr/>
        </p:nvSpPr>
        <p:spPr>
          <a:xfrm>
            <a:off x="1912596" y="5419006"/>
            <a:ext cx="6074099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FR" sz="1600"/>
              <a:t>18/11/2019 : </a:t>
            </a:r>
            <a:r>
              <a:rPr lang="en-FR" sz="1600" b="1" u="sng"/>
              <a:t>Feuille de route </a:t>
            </a:r>
            <a:r>
              <a:rPr lang="en-FR" sz="1600"/>
              <a:t>du CNRS pour la Science Ouverte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3DC964C8-0468-6368-556C-91B3F2F40349}"/>
              </a:ext>
            </a:extLst>
          </p:cNvPr>
          <p:cNvSpPr txBox="1"/>
          <p:nvPr/>
        </p:nvSpPr>
        <p:spPr>
          <a:xfrm>
            <a:off x="2419977" y="5894768"/>
            <a:ext cx="654917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FR" sz="1600"/>
              <a:t>20/07/2022 : </a:t>
            </a:r>
            <a:r>
              <a:rPr lang="en-FR" sz="1600">
                <a:solidFill>
                  <a:srgbClr val="0070C0"/>
                </a:solidFill>
              </a:rPr>
              <a:t>Coalition for Advancing Research Assessment </a:t>
            </a:r>
            <a:r>
              <a:rPr lang="en-FR" sz="1600"/>
              <a:t>(CoARA)</a:t>
            </a:r>
          </a:p>
        </p:txBody>
      </p: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6ECA6F2F-9A79-6373-5836-E972212CB20C}"/>
              </a:ext>
            </a:extLst>
          </p:cNvPr>
          <p:cNvGrpSpPr/>
          <p:nvPr/>
        </p:nvGrpSpPr>
        <p:grpSpPr>
          <a:xfrm>
            <a:off x="92852" y="6164774"/>
            <a:ext cx="150151" cy="216000"/>
            <a:chOff x="191735" y="5932459"/>
            <a:chExt cx="150151" cy="216000"/>
          </a:xfrm>
        </p:grpSpPr>
        <p:sp>
          <p:nvSpPr>
            <p:cNvPr id="185" name="Wave 184">
              <a:extLst>
                <a:ext uri="{FF2B5EF4-FFF2-40B4-BE49-F238E27FC236}">
                  <a16:creationId xmlns:a16="http://schemas.microsoft.com/office/drawing/2014/main" id="{DFBF8C8C-C680-BFEC-91C2-82EFBF3C5B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7886" y="5935713"/>
              <a:ext cx="144000" cy="144000"/>
            </a:xfrm>
            <a:prstGeom prst="wave">
              <a:avLst/>
            </a:prstGeom>
            <a:solidFill>
              <a:srgbClr val="079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 sz="1600"/>
            </a:p>
          </p:txBody>
        </p: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4966596C-05BF-77BC-D1E3-F23A028227EC}"/>
                </a:ext>
              </a:extLst>
            </p:cNvPr>
            <p:cNvCxnSpPr>
              <a:cxnSpLocks/>
            </p:cNvCxnSpPr>
            <p:nvPr/>
          </p:nvCxnSpPr>
          <p:spPr>
            <a:xfrm>
              <a:off x="191735" y="5932459"/>
              <a:ext cx="0" cy="21600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E4755A2D-8214-D0A1-BB01-E053EB678FDF}"/>
              </a:ext>
            </a:extLst>
          </p:cNvPr>
          <p:cNvGrpSpPr/>
          <p:nvPr/>
        </p:nvGrpSpPr>
        <p:grpSpPr>
          <a:xfrm>
            <a:off x="94477" y="6627663"/>
            <a:ext cx="144000" cy="216000"/>
            <a:chOff x="191735" y="6533243"/>
            <a:chExt cx="144000" cy="216000"/>
          </a:xfrm>
        </p:grpSpPr>
        <p:sp>
          <p:nvSpPr>
            <p:cNvPr id="192" name="Wave 191">
              <a:extLst>
                <a:ext uri="{FF2B5EF4-FFF2-40B4-BE49-F238E27FC236}">
                  <a16:creationId xmlns:a16="http://schemas.microsoft.com/office/drawing/2014/main" id="{4A1C3B9E-15F7-9E80-4970-FF128D4BE2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900" y="6534938"/>
              <a:ext cx="143051" cy="144001"/>
            </a:xfrm>
            <a:prstGeom prst="wav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 sz="1600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E23110F9-DD31-5CFB-A42C-72F437179AB9}"/>
                </a:ext>
              </a:extLst>
            </p:cNvPr>
            <p:cNvSpPr/>
            <p:nvPr/>
          </p:nvSpPr>
          <p:spPr>
            <a:xfrm>
              <a:off x="287072" y="6553752"/>
              <a:ext cx="48663" cy="125187"/>
            </a:xfrm>
            <a:custGeom>
              <a:avLst/>
              <a:gdLst>
                <a:gd name="connsiteX0" fmla="*/ 0 w 85725"/>
                <a:gd name="connsiteY0" fmla="*/ 25400 h 219076"/>
                <a:gd name="connsiteX1" fmla="*/ 3175 w 85725"/>
                <a:gd name="connsiteY1" fmla="*/ 212725 h 219076"/>
                <a:gd name="connsiteX2" fmla="*/ 50800 w 85725"/>
                <a:gd name="connsiteY2" fmla="*/ 212725 h 219076"/>
                <a:gd name="connsiteX3" fmla="*/ 69850 w 85725"/>
                <a:gd name="connsiteY3" fmla="*/ 200025 h 219076"/>
                <a:gd name="connsiteX4" fmla="*/ 76200 w 85725"/>
                <a:gd name="connsiteY4" fmla="*/ 190500 h 219076"/>
                <a:gd name="connsiteX5" fmla="*/ 85725 w 85725"/>
                <a:gd name="connsiteY5" fmla="*/ 184150 h 219076"/>
                <a:gd name="connsiteX6" fmla="*/ 82550 w 85725"/>
                <a:gd name="connsiteY6" fmla="*/ 0 h 219076"/>
                <a:gd name="connsiteX7" fmla="*/ 41275 w 85725"/>
                <a:gd name="connsiteY7" fmla="*/ 25400 h 219076"/>
                <a:gd name="connsiteX8" fmla="*/ 22225 w 85725"/>
                <a:gd name="connsiteY8" fmla="*/ 28575 h 219076"/>
                <a:gd name="connsiteX9" fmla="*/ 0 w 85725"/>
                <a:gd name="connsiteY9" fmla="*/ 25400 h 21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219076">
                  <a:moveTo>
                    <a:pt x="0" y="25400"/>
                  </a:moveTo>
                  <a:cubicBezTo>
                    <a:pt x="1058" y="87842"/>
                    <a:pt x="2117" y="150283"/>
                    <a:pt x="3175" y="212725"/>
                  </a:cubicBezTo>
                  <a:cubicBezTo>
                    <a:pt x="22810" y="217088"/>
                    <a:pt x="33108" y="224519"/>
                    <a:pt x="50800" y="212725"/>
                  </a:cubicBezTo>
                  <a:lnTo>
                    <a:pt x="69850" y="200025"/>
                  </a:lnTo>
                  <a:cubicBezTo>
                    <a:pt x="71967" y="196850"/>
                    <a:pt x="73502" y="193198"/>
                    <a:pt x="76200" y="190500"/>
                  </a:cubicBezTo>
                  <a:cubicBezTo>
                    <a:pt x="78898" y="187802"/>
                    <a:pt x="85725" y="184150"/>
                    <a:pt x="85725" y="184150"/>
                  </a:cubicBezTo>
                  <a:cubicBezTo>
                    <a:pt x="84667" y="122767"/>
                    <a:pt x="83608" y="61383"/>
                    <a:pt x="82550" y="0"/>
                  </a:cubicBezTo>
                  <a:cubicBezTo>
                    <a:pt x="67610" y="10458"/>
                    <a:pt x="57990" y="21685"/>
                    <a:pt x="41275" y="25400"/>
                  </a:cubicBezTo>
                  <a:cubicBezTo>
                    <a:pt x="34991" y="26797"/>
                    <a:pt x="28575" y="27517"/>
                    <a:pt x="22225" y="28575"/>
                  </a:cubicBezTo>
                  <a:lnTo>
                    <a:pt x="0" y="254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 sz="1600"/>
            </a:p>
          </p:txBody>
        </p:sp>
        <p:sp>
          <p:nvSpPr>
            <p:cNvPr id="194" name="Round Single Corner of Rectangle 193">
              <a:extLst>
                <a:ext uri="{FF2B5EF4-FFF2-40B4-BE49-F238E27FC236}">
                  <a16:creationId xmlns:a16="http://schemas.microsoft.com/office/drawing/2014/main" id="{F51F28D5-7835-8464-5303-EB0547BC365A}"/>
                </a:ext>
              </a:extLst>
            </p:cNvPr>
            <p:cNvSpPr/>
            <p:nvPr/>
          </p:nvSpPr>
          <p:spPr>
            <a:xfrm>
              <a:off x="238404" y="6534938"/>
              <a:ext cx="48334" cy="144001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 sz="1600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801BCF54-BC56-A858-CB0F-CDA19978E4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8750" y="6567185"/>
              <a:ext cx="855" cy="1028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D69C121E-C975-F483-EE15-755CBB7847EC}"/>
                </a:ext>
              </a:extLst>
            </p:cNvPr>
            <p:cNvCxnSpPr>
              <a:cxnSpLocks/>
            </p:cNvCxnSpPr>
            <p:nvPr/>
          </p:nvCxnSpPr>
          <p:spPr>
            <a:xfrm>
              <a:off x="191735" y="6533243"/>
              <a:ext cx="7539" cy="21600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D7CA49E5-3BF6-7A5E-12C1-CD233C77A287}"/>
              </a:ext>
            </a:extLst>
          </p:cNvPr>
          <p:cNvGrpSpPr/>
          <p:nvPr/>
        </p:nvGrpSpPr>
        <p:grpSpPr>
          <a:xfrm>
            <a:off x="91718" y="6396076"/>
            <a:ext cx="150151" cy="216000"/>
            <a:chOff x="183260" y="6232851"/>
            <a:chExt cx="150151" cy="216000"/>
          </a:xfrm>
        </p:grpSpPr>
        <p:sp>
          <p:nvSpPr>
            <p:cNvPr id="198" name="Wave 197">
              <a:extLst>
                <a:ext uri="{FF2B5EF4-FFF2-40B4-BE49-F238E27FC236}">
                  <a16:creationId xmlns:a16="http://schemas.microsoft.com/office/drawing/2014/main" id="{EA10D22F-956E-E0CB-10E5-60E6C5D811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9411" y="6236105"/>
              <a:ext cx="144000" cy="144000"/>
            </a:xfrm>
            <a:prstGeom prst="wav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 sz="1600"/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E4D10388-27D8-9023-9A30-3B7D7A861FAF}"/>
                </a:ext>
              </a:extLst>
            </p:cNvPr>
            <p:cNvCxnSpPr>
              <a:cxnSpLocks/>
            </p:cNvCxnSpPr>
            <p:nvPr/>
          </p:nvCxnSpPr>
          <p:spPr>
            <a:xfrm>
              <a:off x="183260" y="6232851"/>
              <a:ext cx="0" cy="21600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3" name="TextBox 202">
            <a:extLst>
              <a:ext uri="{FF2B5EF4-FFF2-40B4-BE49-F238E27FC236}">
                <a16:creationId xmlns:a16="http://schemas.microsoft.com/office/drawing/2014/main" id="{12B5D0C6-0BCC-4F7D-0D28-7D548EF42711}"/>
              </a:ext>
            </a:extLst>
          </p:cNvPr>
          <p:cNvSpPr txBox="1"/>
          <p:nvPr/>
        </p:nvSpPr>
        <p:spPr>
          <a:xfrm>
            <a:off x="245843" y="6149725"/>
            <a:ext cx="1287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200"/>
              <a:t>Science ouverte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6F345DA1-6F40-40C4-3298-A1D9D0F1EC22}"/>
              </a:ext>
            </a:extLst>
          </p:cNvPr>
          <p:cNvSpPr txBox="1"/>
          <p:nvPr/>
        </p:nvSpPr>
        <p:spPr>
          <a:xfrm>
            <a:off x="236972" y="6376549"/>
            <a:ext cx="1737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200"/>
              <a:t>Evaluation scientifique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40C47110-44CA-F403-8D6A-6A52F9FDC99B}"/>
              </a:ext>
            </a:extLst>
          </p:cNvPr>
          <p:cNvSpPr txBox="1"/>
          <p:nvPr/>
        </p:nvSpPr>
        <p:spPr>
          <a:xfrm>
            <a:off x="240409" y="6606390"/>
            <a:ext cx="1731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200"/>
              <a:t>Action prise en France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B5F2A3-4295-2320-B765-320DD8F30F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65" y="629633"/>
            <a:ext cx="406400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EC7473-1806-E2E1-BF4E-EEC8C1B129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299" y="1359821"/>
            <a:ext cx="342900" cy="469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3DAD9F-E028-02E5-18C2-B9CEAF2416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6966" y="1875372"/>
            <a:ext cx="285154" cy="399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38445F-09FB-DFEB-182F-E73E9AC392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5929" y="1413577"/>
            <a:ext cx="358181" cy="4253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A18DE4-390C-0C29-B791-9303BE7230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6676" y="670551"/>
            <a:ext cx="469900" cy="457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5531643-594A-E47C-5B1D-52155458B712}"/>
              </a:ext>
            </a:extLst>
          </p:cNvPr>
          <p:cNvSpPr txBox="1"/>
          <p:nvPr/>
        </p:nvSpPr>
        <p:spPr>
          <a:xfrm>
            <a:off x="60858" y="2328864"/>
            <a:ext cx="329280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/>
              <a:t>l'avènement de l'</a:t>
            </a:r>
            <a:r>
              <a:rPr lang="fr-FR" sz="1600">
                <a:solidFill>
                  <a:srgbClr val="FF0000"/>
                </a:solidFill>
              </a:rPr>
              <a:t>internet</a:t>
            </a:r>
            <a:r>
              <a:rPr lang="fr-FR" sz="1600"/>
              <a:t> donne les moyens techniques de partager facilement des résultats scientifiques, des données et des idées à l'échelle mondiale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D0BB68-B3FD-EBEC-560D-9FC19623DEB2}"/>
              </a:ext>
            </a:extLst>
          </p:cNvPr>
          <p:cNvSpPr/>
          <p:nvPr/>
        </p:nvSpPr>
        <p:spPr>
          <a:xfrm>
            <a:off x="976284" y="1006672"/>
            <a:ext cx="803040" cy="8007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C4CB37-AA23-48FE-01FE-A965EB84D0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418" y="995792"/>
            <a:ext cx="811649" cy="81164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90D736F-C934-8DAF-DEF8-A021CFA30F31}"/>
              </a:ext>
            </a:extLst>
          </p:cNvPr>
          <p:cNvSpPr txBox="1"/>
          <p:nvPr/>
        </p:nvSpPr>
        <p:spPr>
          <a:xfrm>
            <a:off x="6327347" y="2644801"/>
            <a:ext cx="534130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400"/>
              <a:t>signée par 769 individus et organisations</a:t>
            </a:r>
          </a:p>
          <a:p>
            <a:endParaRPr lang="fr-FR" sz="1400"/>
          </a:p>
          <a:p>
            <a:r>
              <a:rPr lang="fr-FR" sz="1400"/>
              <a:t>déclaration pour l’accès ouvert aux résultats scientifiques, aux données, aux sources et à d'autres documents scientifiques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C764F0-92DE-CF96-6FF4-B24900D703CA}"/>
              </a:ext>
            </a:extLst>
          </p:cNvPr>
          <p:cNvSpPr txBox="1"/>
          <p:nvPr/>
        </p:nvSpPr>
        <p:spPr>
          <a:xfrm>
            <a:off x="6960704" y="3611999"/>
            <a:ext cx="4782903" cy="14157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400"/>
              <a:t>possibilité de réutiliser les résultats et les données sous une licence appropriée</a:t>
            </a:r>
          </a:p>
          <a:p>
            <a:endParaRPr lang="fr-FR" sz="1400"/>
          </a:p>
          <a:p>
            <a:r>
              <a:rPr lang="fr-FR" sz="1400" dirty="0"/>
              <a:t>que </a:t>
            </a:r>
            <a:r>
              <a:rPr lang="fr-FR" sz="1400"/>
              <a:t>les publications en accès </a:t>
            </a:r>
            <a:r>
              <a:rPr lang="fr-FR" sz="1400" dirty="0"/>
              <a:t>ouvert</a:t>
            </a:r>
            <a:r>
              <a:rPr lang="fr-FR" sz="1400"/>
              <a:t> soient reconnues dans </a:t>
            </a:r>
            <a:r>
              <a:rPr lang="fr-FR" sz="1400">
                <a:solidFill>
                  <a:srgbClr val="FF0000"/>
                </a:solidFill>
              </a:rPr>
              <a:t>l'évaluation des chercheurs</a:t>
            </a:r>
          </a:p>
          <a:p>
            <a:endParaRPr lang="fr-FR" sz="160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D54352D-EEEC-5D5A-4A48-568F3A8DCEEC}"/>
              </a:ext>
            </a:extLst>
          </p:cNvPr>
          <p:cNvSpPr/>
          <p:nvPr/>
        </p:nvSpPr>
        <p:spPr>
          <a:xfrm>
            <a:off x="3117346" y="824703"/>
            <a:ext cx="4321883" cy="423534"/>
          </a:xfrm>
          <a:prstGeom prst="roundRect">
            <a:avLst/>
          </a:prstGeom>
          <a:solidFill>
            <a:srgbClr val="92D050">
              <a:alpha val="1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CCF7803-FF9D-0F5A-DB7A-A707F2A34D06}"/>
              </a:ext>
            </a:extLst>
          </p:cNvPr>
          <p:cNvSpPr/>
          <p:nvPr/>
        </p:nvSpPr>
        <p:spPr>
          <a:xfrm>
            <a:off x="4764441" y="1993881"/>
            <a:ext cx="7362264" cy="656928"/>
          </a:xfrm>
          <a:prstGeom prst="roundRect">
            <a:avLst/>
          </a:prstGeom>
          <a:solidFill>
            <a:srgbClr val="92D05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C5939CE-2430-F188-BEC6-8E5BE8EAAF5B}"/>
              </a:ext>
            </a:extLst>
          </p:cNvPr>
          <p:cNvSpPr/>
          <p:nvPr/>
        </p:nvSpPr>
        <p:spPr>
          <a:xfrm>
            <a:off x="475690" y="3308476"/>
            <a:ext cx="4976009" cy="611706"/>
          </a:xfrm>
          <a:prstGeom prst="roundRect">
            <a:avLst/>
          </a:prstGeom>
          <a:solidFill>
            <a:srgbClr val="00B0F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021DE8-8BD2-0793-A384-A1EE24AF4331}"/>
              </a:ext>
            </a:extLst>
          </p:cNvPr>
          <p:cNvSpPr txBox="1"/>
          <p:nvPr/>
        </p:nvSpPr>
        <p:spPr>
          <a:xfrm>
            <a:off x="152691" y="5555854"/>
            <a:ext cx="7467557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1400"/>
              <a:t>toutes les formes de production scientifique (données, logiciels, </a:t>
            </a:r>
            <a:r>
              <a:rPr lang="fr-FR" sz="1400" err="1"/>
              <a:t>pre-prints</a:t>
            </a:r>
            <a:r>
              <a:rPr lang="fr-FR" sz="1400"/>
              <a:t>) ont de la valeur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EB91FC4-8259-5C03-AEB7-CAFD0A42E882}"/>
              </a:ext>
            </a:extLst>
          </p:cNvPr>
          <p:cNvSpPr/>
          <p:nvPr/>
        </p:nvSpPr>
        <p:spPr>
          <a:xfrm>
            <a:off x="0" y="6126867"/>
            <a:ext cx="1995019" cy="7167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59E8601-FFDE-7A4E-39B1-1DE5273A3236}"/>
              </a:ext>
            </a:extLst>
          </p:cNvPr>
          <p:cNvSpPr/>
          <p:nvPr/>
        </p:nvSpPr>
        <p:spPr>
          <a:xfrm>
            <a:off x="6325736" y="2935197"/>
            <a:ext cx="4404720" cy="386551"/>
          </a:xfrm>
          <a:prstGeom prst="round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D00B19-06B2-14F8-1FA4-7FB79D92B472}"/>
              </a:ext>
            </a:extLst>
          </p:cNvPr>
          <p:cNvSpPr txBox="1"/>
          <p:nvPr/>
        </p:nvSpPr>
        <p:spPr>
          <a:xfrm>
            <a:off x="6604180" y="3339076"/>
            <a:ext cx="5470633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400"/>
              <a:t>Les scientifiques peuvent mettre en ligne en </a:t>
            </a:r>
            <a:r>
              <a:rPr lang="fr-FR" sz="1400">
                <a:solidFill>
                  <a:srgbClr val="FF0000"/>
                </a:solidFill>
              </a:rPr>
              <a:t>libre accès </a:t>
            </a:r>
            <a:r>
              <a:rPr lang="fr-FR" sz="1400"/>
              <a:t>les résultats de leurs travaux de recherche financés à plus de 50% par des fonds publics après une période d’embargo de 6 ou 12 mois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A68D54-C6CF-6793-3703-269C010CD3F2}"/>
              </a:ext>
            </a:extLst>
          </p:cNvPr>
          <p:cNvSpPr txBox="1"/>
          <p:nvPr/>
        </p:nvSpPr>
        <p:spPr>
          <a:xfrm>
            <a:off x="7003701" y="3972119"/>
            <a:ext cx="5208395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400"/>
              <a:t>initiative d'un groupe d'organismes (avec le soutien de la Commission européenne et de l'ERC), pour un accès libre, complet et immédiat aux publications de recherche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AFC966-540C-CAA9-8415-1203AF4C1DD1}"/>
              </a:ext>
            </a:extLst>
          </p:cNvPr>
          <p:cNvSpPr txBox="1"/>
          <p:nvPr/>
        </p:nvSpPr>
        <p:spPr>
          <a:xfrm>
            <a:off x="9017517" y="4771072"/>
            <a:ext cx="2773345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400"/>
              <a:t>valoriser les mérites intrinsèques de la recherche lors de l’évaluation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2DDB5E-5B79-D7D6-61C9-69BBF536A3CD}"/>
              </a:ext>
            </a:extLst>
          </p:cNvPr>
          <p:cNvSpPr txBox="1"/>
          <p:nvPr/>
        </p:nvSpPr>
        <p:spPr>
          <a:xfrm>
            <a:off x="2348478" y="5823138"/>
            <a:ext cx="459209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/>
              <a:t>des feu</a:t>
            </a:r>
            <a:r>
              <a:rPr lang="fr-FR" sz="1400"/>
              <a:t>illes de route et chartes similaires dans de nombreuses universités et institutions de recherche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F819F16-EF95-F869-4D37-F4D1CFF30E5F}"/>
              </a:ext>
            </a:extLst>
          </p:cNvPr>
          <p:cNvSpPr/>
          <p:nvPr/>
        </p:nvSpPr>
        <p:spPr>
          <a:xfrm>
            <a:off x="2406793" y="5843015"/>
            <a:ext cx="6489860" cy="423014"/>
          </a:xfrm>
          <a:prstGeom prst="roundRect">
            <a:avLst/>
          </a:prstGeom>
          <a:solidFill>
            <a:srgbClr val="00B0F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BEE96E-3117-29F1-42FA-5AF7B3E3FC3C}"/>
              </a:ext>
            </a:extLst>
          </p:cNvPr>
          <p:cNvSpPr txBox="1"/>
          <p:nvPr/>
        </p:nvSpPr>
        <p:spPr>
          <a:xfrm>
            <a:off x="2369604" y="6245934"/>
            <a:ext cx="4674870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1400"/>
              <a:t>suite à l'appel de Paris pour l’évaluation de la recherche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2960A-927D-6FC6-F6CC-B8217B2FAFB0}"/>
              </a:ext>
            </a:extLst>
          </p:cNvPr>
          <p:cNvSpPr txBox="1"/>
          <p:nvPr/>
        </p:nvSpPr>
        <p:spPr>
          <a:xfrm>
            <a:off x="2359556" y="6499983"/>
            <a:ext cx="4052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accord de 350 organisations de plus de 40 pays</a:t>
            </a:r>
            <a:endParaRPr lang="en-FR" sz="14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30A3AD-2D7B-AE49-04ED-E40B3679C593}"/>
              </a:ext>
            </a:extLst>
          </p:cNvPr>
          <p:cNvSpPr txBox="1"/>
          <p:nvPr/>
        </p:nvSpPr>
        <p:spPr>
          <a:xfrm>
            <a:off x="10078203" y="6056241"/>
            <a:ext cx="200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P</a:t>
            </a:r>
            <a:r>
              <a:rPr lang="en-FR" b="1">
                <a:solidFill>
                  <a:srgbClr val="FF0000"/>
                </a:solidFill>
              </a:rPr>
              <a:t>erspectives pour l’avenir</a:t>
            </a:r>
          </a:p>
        </p:txBody>
      </p:sp>
    </p:spTree>
    <p:extLst>
      <p:ext uri="{BB962C8B-B14F-4D97-AF65-F5344CB8AC3E}">
        <p14:creationId xmlns:p14="http://schemas.microsoft.com/office/powerpoint/2010/main" val="190767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3" grpId="1"/>
      <p:bldP spid="64" grpId="0"/>
      <p:bldP spid="64" grpId="1"/>
      <p:bldP spid="166" grpId="0"/>
      <p:bldP spid="167" grpId="0"/>
      <p:bldP spid="168" grpId="0"/>
      <p:bldP spid="173" grpId="0"/>
      <p:bldP spid="174" grpId="0"/>
      <p:bldP spid="174" grpId="1"/>
      <p:bldP spid="175" grpId="0"/>
      <p:bldP spid="179" grpId="0"/>
      <p:bldP spid="180" grpId="0"/>
      <p:bldP spid="181" grpId="0"/>
      <p:bldP spid="183" grpId="0"/>
      <p:bldP spid="203" grpId="0"/>
      <p:bldP spid="204" grpId="0"/>
      <p:bldP spid="205" grpId="0"/>
      <p:bldP spid="16" grpId="0"/>
      <p:bldP spid="20" grpId="0"/>
      <p:bldP spid="20" grpId="1"/>
      <p:bldP spid="21" grpId="0"/>
      <p:bldP spid="21" grpId="1"/>
      <p:bldP spid="22" grpId="0" animBg="1"/>
      <p:bldP spid="23" grpId="0" animBg="1"/>
      <p:bldP spid="24" grpId="0" animBg="1"/>
      <p:bldP spid="25" grpId="0"/>
      <p:bldP spid="25" grpId="1"/>
      <p:bldP spid="26" grpId="0" animBg="1"/>
      <p:bldP spid="27" grpId="0" animBg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 animBg="1"/>
      <p:bldP spid="33" grpId="0"/>
      <p:bldP spid="33" grpId="1"/>
      <p:bldP spid="35" grpId="0"/>
      <p:bldP spid="35" grpId="1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2E1DAA34-FC94-E442-09FD-6C3FC26BDAD8}"/>
              </a:ext>
            </a:extLst>
          </p:cNvPr>
          <p:cNvCxnSpPr>
            <a:cxnSpLocks/>
          </p:cNvCxnSpPr>
          <p:nvPr/>
        </p:nvCxnSpPr>
        <p:spPr>
          <a:xfrm flipH="1" flipV="1">
            <a:off x="4185227" y="1312906"/>
            <a:ext cx="729063" cy="718401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0FD141F3-DEBD-52DA-8AAA-1C564D3118FB}"/>
              </a:ext>
            </a:extLst>
          </p:cNvPr>
          <p:cNvCxnSpPr>
            <a:cxnSpLocks/>
          </p:cNvCxnSpPr>
          <p:nvPr/>
        </p:nvCxnSpPr>
        <p:spPr>
          <a:xfrm flipH="1" flipV="1">
            <a:off x="4679428" y="1001390"/>
            <a:ext cx="661198" cy="818129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ED6F4EAB-8964-A5D5-50A5-1ED891CF4EC9}"/>
              </a:ext>
            </a:extLst>
          </p:cNvPr>
          <p:cNvCxnSpPr>
            <a:cxnSpLocks/>
          </p:cNvCxnSpPr>
          <p:nvPr/>
        </p:nvCxnSpPr>
        <p:spPr>
          <a:xfrm flipV="1">
            <a:off x="7055629" y="1449659"/>
            <a:ext cx="834705" cy="629973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8A3D5852-23F4-DFC1-806A-DA2E9EBBB889}"/>
              </a:ext>
            </a:extLst>
          </p:cNvPr>
          <p:cNvCxnSpPr>
            <a:cxnSpLocks/>
            <a:stCxn id="42" idx="13"/>
          </p:cNvCxnSpPr>
          <p:nvPr/>
        </p:nvCxnSpPr>
        <p:spPr>
          <a:xfrm flipV="1">
            <a:off x="6561992" y="1109688"/>
            <a:ext cx="610413" cy="703987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17E28342-44FD-6933-F936-1F38FD366430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5860076" y="875481"/>
            <a:ext cx="111581" cy="828109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30C82232-72C0-BF35-4C55-623D178286A7}"/>
              </a:ext>
            </a:extLst>
          </p:cNvPr>
          <p:cNvCxnSpPr>
            <a:cxnSpLocks/>
          </p:cNvCxnSpPr>
          <p:nvPr/>
        </p:nvCxnSpPr>
        <p:spPr>
          <a:xfrm flipH="1">
            <a:off x="3887133" y="4430982"/>
            <a:ext cx="547539" cy="292784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EC396093-0B4D-739E-2EDD-A11309F3FB1D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3281747" y="3503590"/>
            <a:ext cx="891052" cy="17161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FF719AA-BED2-F3A7-DB05-588B311FC9EE}"/>
              </a:ext>
            </a:extLst>
          </p:cNvPr>
          <p:cNvCxnSpPr>
            <a:cxnSpLocks/>
          </p:cNvCxnSpPr>
          <p:nvPr/>
        </p:nvCxnSpPr>
        <p:spPr>
          <a:xfrm flipH="1">
            <a:off x="4511651" y="4939243"/>
            <a:ext cx="378628" cy="420604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472D8C3-E49E-847B-FAC5-A66B69061EC5}"/>
              </a:ext>
            </a:extLst>
          </p:cNvPr>
          <p:cNvCxnSpPr>
            <a:cxnSpLocks/>
          </p:cNvCxnSpPr>
          <p:nvPr/>
        </p:nvCxnSpPr>
        <p:spPr>
          <a:xfrm flipH="1">
            <a:off x="5196935" y="5255874"/>
            <a:ext cx="346432" cy="64685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B20BB21-2815-0A2F-0BF4-338A7913DEC0}"/>
              </a:ext>
            </a:extLst>
          </p:cNvPr>
          <p:cNvCxnSpPr>
            <a:cxnSpLocks/>
            <a:endCxn id="70" idx="0"/>
          </p:cNvCxnSpPr>
          <p:nvPr/>
        </p:nvCxnSpPr>
        <p:spPr>
          <a:xfrm>
            <a:off x="6440542" y="5241402"/>
            <a:ext cx="352765" cy="67297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0F03671-6D41-021D-3045-747F3674EB92}"/>
              </a:ext>
            </a:extLst>
          </p:cNvPr>
          <p:cNvCxnSpPr>
            <a:cxnSpLocks/>
          </p:cNvCxnSpPr>
          <p:nvPr/>
        </p:nvCxnSpPr>
        <p:spPr>
          <a:xfrm>
            <a:off x="7034036" y="4961873"/>
            <a:ext cx="350869" cy="373139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>
            <a:extLst>
              <a:ext uri="{FF2B5EF4-FFF2-40B4-BE49-F238E27FC236}">
                <a16:creationId xmlns:a16="http://schemas.microsoft.com/office/drawing/2014/main" id="{02BD2941-98F3-C6A8-1C36-7EB780B256AF}"/>
              </a:ext>
            </a:extLst>
          </p:cNvPr>
          <p:cNvSpPr/>
          <p:nvPr/>
        </p:nvSpPr>
        <p:spPr>
          <a:xfrm>
            <a:off x="4169114" y="2181809"/>
            <a:ext cx="1490353" cy="2565070"/>
          </a:xfrm>
          <a:custGeom>
            <a:avLst/>
            <a:gdLst>
              <a:gd name="connsiteX0" fmla="*/ 570016 w 1490353"/>
              <a:gd name="connsiteY0" fmla="*/ 0 h 2565070"/>
              <a:gd name="connsiteX1" fmla="*/ 1490353 w 1490353"/>
              <a:gd name="connsiteY1" fmla="*/ 938151 h 2565070"/>
              <a:gd name="connsiteX2" fmla="*/ 1425039 w 1490353"/>
              <a:gd name="connsiteY2" fmla="*/ 997527 h 2565070"/>
              <a:gd name="connsiteX3" fmla="*/ 1347849 w 1490353"/>
              <a:gd name="connsiteY3" fmla="*/ 1116281 h 2565070"/>
              <a:gd name="connsiteX4" fmla="*/ 1294410 w 1490353"/>
              <a:gd name="connsiteY4" fmla="*/ 1252847 h 2565070"/>
              <a:gd name="connsiteX5" fmla="*/ 1288473 w 1490353"/>
              <a:gd name="connsiteY5" fmla="*/ 1353787 h 2565070"/>
              <a:gd name="connsiteX6" fmla="*/ 1312223 w 1490353"/>
              <a:gd name="connsiteY6" fmla="*/ 1454727 h 2565070"/>
              <a:gd name="connsiteX7" fmla="*/ 1353787 w 1490353"/>
              <a:gd name="connsiteY7" fmla="*/ 1549730 h 2565070"/>
              <a:gd name="connsiteX8" fmla="*/ 1436914 w 1490353"/>
              <a:gd name="connsiteY8" fmla="*/ 1668483 h 2565070"/>
              <a:gd name="connsiteX9" fmla="*/ 510639 w 1490353"/>
              <a:gd name="connsiteY9" fmla="*/ 2565070 h 2565070"/>
              <a:gd name="connsiteX10" fmla="*/ 338447 w 1490353"/>
              <a:gd name="connsiteY10" fmla="*/ 2369127 h 2565070"/>
              <a:gd name="connsiteX11" fmla="*/ 213756 w 1490353"/>
              <a:gd name="connsiteY11" fmla="*/ 2155371 h 2565070"/>
              <a:gd name="connsiteX12" fmla="*/ 106878 w 1490353"/>
              <a:gd name="connsiteY12" fmla="*/ 1935678 h 2565070"/>
              <a:gd name="connsiteX13" fmla="*/ 41564 w 1490353"/>
              <a:gd name="connsiteY13" fmla="*/ 1674421 h 2565070"/>
              <a:gd name="connsiteX14" fmla="*/ 0 w 1490353"/>
              <a:gd name="connsiteY14" fmla="*/ 1419101 h 2565070"/>
              <a:gd name="connsiteX15" fmla="*/ 0 w 1490353"/>
              <a:gd name="connsiteY15" fmla="*/ 1193470 h 2565070"/>
              <a:gd name="connsiteX16" fmla="*/ 53439 w 1490353"/>
              <a:gd name="connsiteY16" fmla="*/ 920338 h 2565070"/>
              <a:gd name="connsiteX17" fmla="*/ 142504 w 1490353"/>
              <a:gd name="connsiteY17" fmla="*/ 629392 h 2565070"/>
              <a:gd name="connsiteX18" fmla="*/ 243444 w 1490353"/>
              <a:gd name="connsiteY18" fmla="*/ 445325 h 2565070"/>
              <a:gd name="connsiteX19" fmla="*/ 374073 w 1490353"/>
              <a:gd name="connsiteY19" fmla="*/ 237507 h 2565070"/>
              <a:gd name="connsiteX20" fmla="*/ 570016 w 1490353"/>
              <a:gd name="connsiteY20" fmla="*/ 0 h 256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90353" h="2565070">
                <a:moveTo>
                  <a:pt x="570016" y="0"/>
                </a:moveTo>
                <a:lnTo>
                  <a:pt x="1490353" y="938151"/>
                </a:lnTo>
                <a:lnTo>
                  <a:pt x="1425039" y="997527"/>
                </a:lnTo>
                <a:lnTo>
                  <a:pt x="1347849" y="1116281"/>
                </a:lnTo>
                <a:lnTo>
                  <a:pt x="1294410" y="1252847"/>
                </a:lnTo>
                <a:lnTo>
                  <a:pt x="1288473" y="1353787"/>
                </a:lnTo>
                <a:lnTo>
                  <a:pt x="1312223" y="1454727"/>
                </a:lnTo>
                <a:lnTo>
                  <a:pt x="1353787" y="1549730"/>
                </a:lnTo>
                <a:lnTo>
                  <a:pt x="1436914" y="1668483"/>
                </a:lnTo>
                <a:lnTo>
                  <a:pt x="510639" y="2565070"/>
                </a:lnTo>
                <a:lnTo>
                  <a:pt x="338447" y="2369127"/>
                </a:lnTo>
                <a:lnTo>
                  <a:pt x="213756" y="2155371"/>
                </a:lnTo>
                <a:lnTo>
                  <a:pt x="106878" y="1935678"/>
                </a:lnTo>
                <a:lnTo>
                  <a:pt x="41564" y="1674421"/>
                </a:lnTo>
                <a:lnTo>
                  <a:pt x="0" y="1419101"/>
                </a:lnTo>
                <a:lnTo>
                  <a:pt x="0" y="1193470"/>
                </a:lnTo>
                <a:lnTo>
                  <a:pt x="53439" y="920338"/>
                </a:lnTo>
                <a:lnTo>
                  <a:pt x="142504" y="629392"/>
                </a:lnTo>
                <a:lnTo>
                  <a:pt x="243444" y="445325"/>
                </a:lnTo>
                <a:lnTo>
                  <a:pt x="374073" y="237507"/>
                </a:lnTo>
                <a:lnTo>
                  <a:pt x="570016" y="0"/>
                </a:lnTo>
                <a:close/>
              </a:path>
            </a:pathLst>
          </a:custGeom>
          <a:solidFill>
            <a:srgbClr val="00B0F0">
              <a:alpha val="35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F43421D3-24BD-BA10-96C5-D8DCD2FFFE82}"/>
              </a:ext>
            </a:extLst>
          </p:cNvPr>
          <p:cNvSpPr/>
          <p:nvPr/>
        </p:nvSpPr>
        <p:spPr>
          <a:xfrm>
            <a:off x="4679753" y="3832480"/>
            <a:ext cx="2553195" cy="1466603"/>
          </a:xfrm>
          <a:custGeom>
            <a:avLst/>
            <a:gdLst>
              <a:gd name="connsiteX0" fmla="*/ 920338 w 2553195"/>
              <a:gd name="connsiteY0" fmla="*/ 11875 h 1466603"/>
              <a:gd name="connsiteX1" fmla="*/ 997527 w 2553195"/>
              <a:gd name="connsiteY1" fmla="*/ 83127 h 1466603"/>
              <a:gd name="connsiteX2" fmla="*/ 1074717 w 2553195"/>
              <a:gd name="connsiteY2" fmla="*/ 118753 h 1466603"/>
              <a:gd name="connsiteX3" fmla="*/ 1157844 w 2553195"/>
              <a:gd name="connsiteY3" fmla="*/ 142504 h 1466603"/>
              <a:gd name="connsiteX4" fmla="*/ 1276597 w 2553195"/>
              <a:gd name="connsiteY4" fmla="*/ 160317 h 1466603"/>
              <a:gd name="connsiteX5" fmla="*/ 1425039 w 2553195"/>
              <a:gd name="connsiteY5" fmla="*/ 136566 h 1466603"/>
              <a:gd name="connsiteX6" fmla="*/ 1549730 w 2553195"/>
              <a:gd name="connsiteY6" fmla="*/ 65314 h 1466603"/>
              <a:gd name="connsiteX7" fmla="*/ 1626919 w 2553195"/>
              <a:gd name="connsiteY7" fmla="*/ 0 h 1466603"/>
              <a:gd name="connsiteX8" fmla="*/ 2553195 w 2553195"/>
              <a:gd name="connsiteY8" fmla="*/ 961901 h 1466603"/>
              <a:gd name="connsiteX9" fmla="*/ 2410691 w 2553195"/>
              <a:gd name="connsiteY9" fmla="*/ 1086592 h 1466603"/>
              <a:gd name="connsiteX10" fmla="*/ 2280062 w 2553195"/>
              <a:gd name="connsiteY10" fmla="*/ 1169720 h 1466603"/>
              <a:gd name="connsiteX11" fmla="*/ 2143496 w 2553195"/>
              <a:gd name="connsiteY11" fmla="*/ 1252847 h 1466603"/>
              <a:gd name="connsiteX12" fmla="*/ 1971304 w 2553195"/>
              <a:gd name="connsiteY12" fmla="*/ 1335974 h 1466603"/>
              <a:gd name="connsiteX13" fmla="*/ 1704109 w 2553195"/>
              <a:gd name="connsiteY13" fmla="*/ 1430977 h 1466603"/>
              <a:gd name="connsiteX14" fmla="*/ 1430977 w 2553195"/>
              <a:gd name="connsiteY14" fmla="*/ 1466603 h 1466603"/>
              <a:gd name="connsiteX15" fmla="*/ 1128156 w 2553195"/>
              <a:gd name="connsiteY15" fmla="*/ 1460665 h 1466603"/>
              <a:gd name="connsiteX16" fmla="*/ 908462 w 2553195"/>
              <a:gd name="connsiteY16" fmla="*/ 1430977 h 1466603"/>
              <a:gd name="connsiteX17" fmla="*/ 641267 w 2553195"/>
              <a:gd name="connsiteY17" fmla="*/ 1359725 h 1466603"/>
              <a:gd name="connsiteX18" fmla="*/ 427512 w 2553195"/>
              <a:gd name="connsiteY18" fmla="*/ 1252847 h 1466603"/>
              <a:gd name="connsiteX19" fmla="*/ 219693 w 2553195"/>
              <a:gd name="connsiteY19" fmla="*/ 1128156 h 1466603"/>
              <a:gd name="connsiteX20" fmla="*/ 95003 w 2553195"/>
              <a:gd name="connsiteY20" fmla="*/ 991590 h 1466603"/>
              <a:gd name="connsiteX21" fmla="*/ 0 w 2553195"/>
              <a:gd name="connsiteY21" fmla="*/ 914400 h 1466603"/>
              <a:gd name="connsiteX22" fmla="*/ 920338 w 2553195"/>
              <a:gd name="connsiteY22" fmla="*/ 11875 h 146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53195" h="1466603">
                <a:moveTo>
                  <a:pt x="920338" y="11875"/>
                </a:moveTo>
                <a:lnTo>
                  <a:pt x="997527" y="83127"/>
                </a:lnTo>
                <a:lnTo>
                  <a:pt x="1074717" y="118753"/>
                </a:lnTo>
                <a:lnTo>
                  <a:pt x="1157844" y="142504"/>
                </a:lnTo>
                <a:lnTo>
                  <a:pt x="1276597" y="160317"/>
                </a:lnTo>
                <a:lnTo>
                  <a:pt x="1425039" y="136566"/>
                </a:lnTo>
                <a:lnTo>
                  <a:pt x="1549730" y="65314"/>
                </a:lnTo>
                <a:lnTo>
                  <a:pt x="1626919" y="0"/>
                </a:lnTo>
                <a:lnTo>
                  <a:pt x="2553195" y="961901"/>
                </a:lnTo>
                <a:lnTo>
                  <a:pt x="2410691" y="1086592"/>
                </a:lnTo>
                <a:lnTo>
                  <a:pt x="2280062" y="1169720"/>
                </a:lnTo>
                <a:lnTo>
                  <a:pt x="2143496" y="1252847"/>
                </a:lnTo>
                <a:lnTo>
                  <a:pt x="1971304" y="1335974"/>
                </a:lnTo>
                <a:lnTo>
                  <a:pt x="1704109" y="1430977"/>
                </a:lnTo>
                <a:lnTo>
                  <a:pt x="1430977" y="1466603"/>
                </a:lnTo>
                <a:lnTo>
                  <a:pt x="1128156" y="1460665"/>
                </a:lnTo>
                <a:lnTo>
                  <a:pt x="908462" y="1430977"/>
                </a:lnTo>
                <a:lnTo>
                  <a:pt x="641267" y="1359725"/>
                </a:lnTo>
                <a:lnTo>
                  <a:pt x="427512" y="1252847"/>
                </a:lnTo>
                <a:lnTo>
                  <a:pt x="219693" y="1128156"/>
                </a:lnTo>
                <a:lnTo>
                  <a:pt x="95003" y="991590"/>
                </a:lnTo>
                <a:lnTo>
                  <a:pt x="0" y="914400"/>
                </a:lnTo>
                <a:lnTo>
                  <a:pt x="920338" y="11875"/>
                </a:lnTo>
                <a:close/>
              </a:path>
            </a:pathLst>
          </a:custGeom>
          <a:solidFill>
            <a:srgbClr val="FFC000">
              <a:alpha val="4601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01CF5704-C157-DBD5-DF04-B107FCEC20D2}"/>
              </a:ext>
            </a:extLst>
          </p:cNvPr>
          <p:cNvSpPr/>
          <p:nvPr/>
        </p:nvSpPr>
        <p:spPr>
          <a:xfrm>
            <a:off x="6294796" y="2247124"/>
            <a:ext cx="1478478" cy="2547257"/>
          </a:xfrm>
          <a:custGeom>
            <a:avLst/>
            <a:gdLst>
              <a:gd name="connsiteX0" fmla="*/ 0 w 1478478"/>
              <a:gd name="connsiteY0" fmla="*/ 902525 h 2547257"/>
              <a:gd name="connsiteX1" fmla="*/ 944088 w 1478478"/>
              <a:gd name="connsiteY1" fmla="*/ 0 h 2547257"/>
              <a:gd name="connsiteX2" fmla="*/ 1033153 w 1478478"/>
              <a:gd name="connsiteY2" fmla="*/ 83128 h 2547257"/>
              <a:gd name="connsiteX3" fmla="*/ 1140031 w 1478478"/>
              <a:gd name="connsiteY3" fmla="*/ 219694 h 2547257"/>
              <a:gd name="connsiteX4" fmla="*/ 1223159 w 1478478"/>
              <a:gd name="connsiteY4" fmla="*/ 326572 h 2547257"/>
              <a:gd name="connsiteX5" fmla="*/ 1318161 w 1478478"/>
              <a:gd name="connsiteY5" fmla="*/ 492826 h 2547257"/>
              <a:gd name="connsiteX6" fmla="*/ 1395351 w 1478478"/>
              <a:gd name="connsiteY6" fmla="*/ 712520 h 2547257"/>
              <a:gd name="connsiteX7" fmla="*/ 1460665 w 1478478"/>
              <a:gd name="connsiteY7" fmla="*/ 985652 h 2547257"/>
              <a:gd name="connsiteX8" fmla="*/ 1478478 w 1478478"/>
              <a:gd name="connsiteY8" fmla="*/ 1276598 h 2547257"/>
              <a:gd name="connsiteX9" fmla="*/ 1442852 w 1478478"/>
              <a:gd name="connsiteY9" fmla="*/ 1585356 h 2547257"/>
              <a:gd name="connsiteX10" fmla="*/ 1377538 w 1478478"/>
              <a:gd name="connsiteY10" fmla="*/ 1834738 h 2547257"/>
              <a:gd name="connsiteX11" fmla="*/ 1270660 w 1478478"/>
              <a:gd name="connsiteY11" fmla="*/ 2107870 h 2547257"/>
              <a:gd name="connsiteX12" fmla="*/ 1169720 w 1478478"/>
              <a:gd name="connsiteY12" fmla="*/ 2274125 h 2547257"/>
              <a:gd name="connsiteX13" fmla="*/ 1056904 w 1478478"/>
              <a:gd name="connsiteY13" fmla="*/ 2416629 h 2547257"/>
              <a:gd name="connsiteX14" fmla="*/ 938151 w 1478478"/>
              <a:gd name="connsiteY14" fmla="*/ 2547257 h 2547257"/>
              <a:gd name="connsiteX15" fmla="*/ 5938 w 1478478"/>
              <a:gd name="connsiteY15" fmla="*/ 1597231 h 2547257"/>
              <a:gd name="connsiteX16" fmla="*/ 112816 w 1478478"/>
              <a:gd name="connsiteY16" fmla="*/ 1430977 h 2547257"/>
              <a:gd name="connsiteX17" fmla="*/ 136566 w 1478478"/>
              <a:gd name="connsiteY17" fmla="*/ 1264722 h 2547257"/>
              <a:gd name="connsiteX18" fmla="*/ 112816 w 1478478"/>
              <a:gd name="connsiteY18" fmla="*/ 1110343 h 2547257"/>
              <a:gd name="connsiteX19" fmla="*/ 41564 w 1478478"/>
              <a:gd name="connsiteY19" fmla="*/ 967839 h 2547257"/>
              <a:gd name="connsiteX20" fmla="*/ 0 w 1478478"/>
              <a:gd name="connsiteY20" fmla="*/ 902525 h 254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78478" h="2547257">
                <a:moveTo>
                  <a:pt x="0" y="902525"/>
                </a:moveTo>
                <a:lnTo>
                  <a:pt x="944088" y="0"/>
                </a:lnTo>
                <a:lnTo>
                  <a:pt x="1033153" y="83128"/>
                </a:lnTo>
                <a:lnTo>
                  <a:pt x="1140031" y="219694"/>
                </a:lnTo>
                <a:lnTo>
                  <a:pt x="1223159" y="326572"/>
                </a:lnTo>
                <a:lnTo>
                  <a:pt x="1318161" y="492826"/>
                </a:lnTo>
                <a:lnTo>
                  <a:pt x="1395351" y="712520"/>
                </a:lnTo>
                <a:lnTo>
                  <a:pt x="1460665" y="985652"/>
                </a:lnTo>
                <a:lnTo>
                  <a:pt x="1478478" y="1276598"/>
                </a:lnTo>
                <a:lnTo>
                  <a:pt x="1442852" y="1585356"/>
                </a:lnTo>
                <a:lnTo>
                  <a:pt x="1377538" y="1834738"/>
                </a:lnTo>
                <a:lnTo>
                  <a:pt x="1270660" y="2107870"/>
                </a:lnTo>
                <a:lnTo>
                  <a:pt x="1169720" y="2274125"/>
                </a:lnTo>
                <a:lnTo>
                  <a:pt x="1056904" y="2416629"/>
                </a:lnTo>
                <a:lnTo>
                  <a:pt x="938151" y="2547257"/>
                </a:lnTo>
                <a:lnTo>
                  <a:pt x="5938" y="1597231"/>
                </a:lnTo>
                <a:lnTo>
                  <a:pt x="112816" y="1430977"/>
                </a:lnTo>
                <a:lnTo>
                  <a:pt x="136566" y="1264722"/>
                </a:lnTo>
                <a:lnTo>
                  <a:pt x="112816" y="1110343"/>
                </a:lnTo>
                <a:lnTo>
                  <a:pt x="41564" y="967839"/>
                </a:lnTo>
                <a:lnTo>
                  <a:pt x="0" y="902525"/>
                </a:lnTo>
                <a:close/>
              </a:path>
            </a:pathLst>
          </a:custGeom>
          <a:solidFill>
            <a:srgbClr val="7030A0">
              <a:alpha val="3173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503FBC80-8D50-0099-4CCC-A965BD606927}"/>
              </a:ext>
            </a:extLst>
          </p:cNvPr>
          <p:cNvSpPr/>
          <p:nvPr/>
        </p:nvSpPr>
        <p:spPr>
          <a:xfrm>
            <a:off x="4751005" y="1712734"/>
            <a:ext cx="2481943" cy="1436914"/>
          </a:xfrm>
          <a:custGeom>
            <a:avLst/>
            <a:gdLst>
              <a:gd name="connsiteX0" fmla="*/ 0 w 2481943"/>
              <a:gd name="connsiteY0" fmla="*/ 492826 h 1436914"/>
              <a:gd name="connsiteX1" fmla="*/ 890649 w 2481943"/>
              <a:gd name="connsiteY1" fmla="*/ 1407226 h 1436914"/>
              <a:gd name="connsiteX2" fmla="*/ 979714 w 2481943"/>
              <a:gd name="connsiteY2" fmla="*/ 1359724 h 1436914"/>
              <a:gd name="connsiteX3" fmla="*/ 1080654 w 2481943"/>
              <a:gd name="connsiteY3" fmla="*/ 1324098 h 1436914"/>
              <a:gd name="connsiteX4" fmla="*/ 1181595 w 2481943"/>
              <a:gd name="connsiteY4" fmla="*/ 1300348 h 1436914"/>
              <a:gd name="connsiteX5" fmla="*/ 1282535 w 2481943"/>
              <a:gd name="connsiteY5" fmla="*/ 1312223 h 1436914"/>
              <a:gd name="connsiteX6" fmla="*/ 1401288 w 2481943"/>
              <a:gd name="connsiteY6" fmla="*/ 1353787 h 1436914"/>
              <a:gd name="connsiteX7" fmla="*/ 1496291 w 2481943"/>
              <a:gd name="connsiteY7" fmla="*/ 1395350 h 1436914"/>
              <a:gd name="connsiteX8" fmla="*/ 1537854 w 2481943"/>
              <a:gd name="connsiteY8" fmla="*/ 1436914 h 1436914"/>
              <a:gd name="connsiteX9" fmla="*/ 2481943 w 2481943"/>
              <a:gd name="connsiteY9" fmla="*/ 522514 h 1436914"/>
              <a:gd name="connsiteX10" fmla="*/ 2398815 w 2481943"/>
              <a:gd name="connsiteY10" fmla="*/ 451262 h 1436914"/>
              <a:gd name="connsiteX11" fmla="*/ 2226623 w 2481943"/>
              <a:gd name="connsiteY11" fmla="*/ 308758 h 1436914"/>
              <a:gd name="connsiteX12" fmla="*/ 2018805 w 2481943"/>
              <a:gd name="connsiteY12" fmla="*/ 184067 h 1436914"/>
              <a:gd name="connsiteX13" fmla="*/ 1810987 w 2481943"/>
              <a:gd name="connsiteY13" fmla="*/ 100940 h 1436914"/>
              <a:gd name="connsiteX14" fmla="*/ 1502228 w 2481943"/>
              <a:gd name="connsiteY14" fmla="*/ 23750 h 1436914"/>
              <a:gd name="connsiteX15" fmla="*/ 1294410 w 2481943"/>
              <a:gd name="connsiteY15" fmla="*/ 0 h 1436914"/>
              <a:gd name="connsiteX16" fmla="*/ 1098467 w 2481943"/>
              <a:gd name="connsiteY16" fmla="*/ 0 h 1436914"/>
              <a:gd name="connsiteX17" fmla="*/ 884712 w 2481943"/>
              <a:gd name="connsiteY17" fmla="*/ 35626 h 1436914"/>
              <a:gd name="connsiteX18" fmla="*/ 629392 w 2481943"/>
              <a:gd name="connsiteY18" fmla="*/ 95002 h 1436914"/>
              <a:gd name="connsiteX19" fmla="*/ 427512 w 2481943"/>
              <a:gd name="connsiteY19" fmla="*/ 184067 h 1436914"/>
              <a:gd name="connsiteX20" fmla="*/ 225631 w 2481943"/>
              <a:gd name="connsiteY20" fmla="*/ 290945 h 1436914"/>
              <a:gd name="connsiteX21" fmla="*/ 118753 w 2481943"/>
              <a:gd name="connsiteY21" fmla="*/ 380010 h 1436914"/>
              <a:gd name="connsiteX22" fmla="*/ 0 w 2481943"/>
              <a:gd name="connsiteY22" fmla="*/ 492826 h 14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81943" h="1436914">
                <a:moveTo>
                  <a:pt x="0" y="492826"/>
                </a:moveTo>
                <a:lnTo>
                  <a:pt x="890649" y="1407226"/>
                </a:lnTo>
                <a:lnTo>
                  <a:pt x="979714" y="1359724"/>
                </a:lnTo>
                <a:lnTo>
                  <a:pt x="1080654" y="1324098"/>
                </a:lnTo>
                <a:lnTo>
                  <a:pt x="1181595" y="1300348"/>
                </a:lnTo>
                <a:lnTo>
                  <a:pt x="1282535" y="1312223"/>
                </a:lnTo>
                <a:lnTo>
                  <a:pt x="1401288" y="1353787"/>
                </a:lnTo>
                <a:lnTo>
                  <a:pt x="1496291" y="1395350"/>
                </a:lnTo>
                <a:lnTo>
                  <a:pt x="1537854" y="1436914"/>
                </a:lnTo>
                <a:lnTo>
                  <a:pt x="2481943" y="522514"/>
                </a:lnTo>
                <a:lnTo>
                  <a:pt x="2398815" y="451262"/>
                </a:lnTo>
                <a:lnTo>
                  <a:pt x="2226623" y="308758"/>
                </a:lnTo>
                <a:lnTo>
                  <a:pt x="2018805" y="184067"/>
                </a:lnTo>
                <a:lnTo>
                  <a:pt x="1810987" y="100940"/>
                </a:lnTo>
                <a:lnTo>
                  <a:pt x="1502228" y="23750"/>
                </a:lnTo>
                <a:lnTo>
                  <a:pt x="1294410" y="0"/>
                </a:lnTo>
                <a:lnTo>
                  <a:pt x="1098467" y="0"/>
                </a:lnTo>
                <a:lnTo>
                  <a:pt x="884712" y="35626"/>
                </a:lnTo>
                <a:lnTo>
                  <a:pt x="629392" y="95002"/>
                </a:lnTo>
                <a:lnTo>
                  <a:pt x="427512" y="184067"/>
                </a:lnTo>
                <a:lnTo>
                  <a:pt x="225631" y="290945"/>
                </a:lnTo>
                <a:lnTo>
                  <a:pt x="118753" y="380010"/>
                </a:lnTo>
                <a:lnTo>
                  <a:pt x="0" y="492826"/>
                </a:lnTo>
                <a:close/>
              </a:path>
            </a:pathLst>
          </a:custGeom>
          <a:solidFill>
            <a:srgbClr val="92D050">
              <a:alpha val="470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2EBEA7D-5ACD-B00E-863F-F48499DFAEE8}"/>
              </a:ext>
            </a:extLst>
          </p:cNvPr>
          <p:cNvCxnSpPr>
            <a:cxnSpLocks/>
          </p:cNvCxnSpPr>
          <p:nvPr/>
        </p:nvCxnSpPr>
        <p:spPr>
          <a:xfrm rot="5400000" flipH="1">
            <a:off x="4713952" y="2189259"/>
            <a:ext cx="956401" cy="9291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que 4">
            <a:extLst>
              <a:ext uri="{FF2B5EF4-FFF2-40B4-BE49-F238E27FC236}">
                <a16:creationId xmlns:a16="http://schemas.microsoft.com/office/drawing/2014/main" id="{3D2A2695-4714-6537-0B31-F6DC87FC6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208" y="5241401"/>
            <a:ext cx="2086029" cy="15566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C3299D-FB35-CF66-D082-4D9B2E0664BF}"/>
              </a:ext>
            </a:extLst>
          </p:cNvPr>
          <p:cNvSpPr txBox="1"/>
          <p:nvPr/>
        </p:nvSpPr>
        <p:spPr>
          <a:xfrm>
            <a:off x="5462410" y="3190837"/>
            <a:ext cx="100380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700"/>
              <a:t>Science </a:t>
            </a:r>
          </a:p>
          <a:p>
            <a:r>
              <a:rPr lang="en-FR" sz="1700"/>
              <a:t>Ouverte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BDC2C9-962B-FAC6-BDCD-9EF37B42BEB7}"/>
              </a:ext>
            </a:extLst>
          </p:cNvPr>
          <p:cNvSpPr>
            <a:spLocks noChangeAspect="1"/>
          </p:cNvSpPr>
          <p:nvPr/>
        </p:nvSpPr>
        <p:spPr>
          <a:xfrm>
            <a:off x="4172799" y="1703589"/>
            <a:ext cx="3597714" cy="3600000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4D3D2D8-F88A-2629-73CF-AE4176B88F2A}"/>
              </a:ext>
            </a:extLst>
          </p:cNvPr>
          <p:cNvCxnSpPr>
            <a:cxnSpLocks/>
          </p:cNvCxnSpPr>
          <p:nvPr/>
        </p:nvCxnSpPr>
        <p:spPr>
          <a:xfrm flipH="1">
            <a:off x="6275365" y="2230797"/>
            <a:ext cx="956401" cy="9291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A92EBE5-36A3-12E9-DAC4-8304198C7F96}"/>
              </a:ext>
            </a:extLst>
          </p:cNvPr>
          <p:cNvCxnSpPr>
            <a:cxnSpLocks/>
          </p:cNvCxnSpPr>
          <p:nvPr/>
        </p:nvCxnSpPr>
        <p:spPr>
          <a:xfrm flipH="1">
            <a:off x="4655275" y="3837142"/>
            <a:ext cx="956401" cy="9291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40CA359-FCAC-778B-A3EE-E3D653C0CC68}"/>
              </a:ext>
            </a:extLst>
          </p:cNvPr>
          <p:cNvCxnSpPr>
            <a:cxnSpLocks/>
          </p:cNvCxnSpPr>
          <p:nvPr/>
        </p:nvCxnSpPr>
        <p:spPr>
          <a:xfrm rot="5400000" flipH="1">
            <a:off x="6288996" y="3850773"/>
            <a:ext cx="956401" cy="9291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2BD4884-B4D8-A4DE-F742-1861A65D7AC9}"/>
              </a:ext>
            </a:extLst>
          </p:cNvPr>
          <p:cNvSpPr txBox="1"/>
          <p:nvPr/>
        </p:nvSpPr>
        <p:spPr>
          <a:xfrm>
            <a:off x="5283651" y="2041113"/>
            <a:ext cx="14360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FR" sz="1400"/>
              <a:t>Connaissances </a:t>
            </a:r>
          </a:p>
          <a:p>
            <a:pPr algn="ctr"/>
            <a:r>
              <a:rPr lang="en-FR" sz="1400"/>
              <a:t>scientifiques </a:t>
            </a:r>
          </a:p>
          <a:p>
            <a:pPr algn="ctr"/>
            <a:r>
              <a:rPr lang="en-FR" sz="1400"/>
              <a:t>ouvertes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2B2166-E95C-D2DD-5C1E-AC0C47855A89}"/>
              </a:ext>
            </a:extLst>
          </p:cNvPr>
          <p:cNvSpPr txBox="1"/>
          <p:nvPr/>
        </p:nvSpPr>
        <p:spPr>
          <a:xfrm>
            <a:off x="6287768" y="3170604"/>
            <a:ext cx="14953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FR" sz="1400"/>
              <a:t>Infrastructures</a:t>
            </a:r>
          </a:p>
          <a:p>
            <a:pPr algn="ctr"/>
            <a:r>
              <a:rPr lang="en-FR" sz="1400"/>
              <a:t> de la</a:t>
            </a:r>
          </a:p>
          <a:p>
            <a:pPr algn="ctr"/>
            <a:r>
              <a:rPr lang="en-FR" sz="1400"/>
              <a:t> science ouverte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50EF8B-AFC4-E0A1-AE6F-141139395FC7}"/>
              </a:ext>
            </a:extLst>
          </p:cNvPr>
          <p:cNvSpPr txBox="1"/>
          <p:nvPr/>
        </p:nvSpPr>
        <p:spPr>
          <a:xfrm>
            <a:off x="4857390" y="4409976"/>
            <a:ext cx="2172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FR" sz="1400"/>
              <a:t>Participation ouverte </a:t>
            </a:r>
          </a:p>
          <a:p>
            <a:pPr algn="ctr"/>
            <a:r>
              <a:rPr lang="en-FR" sz="1400"/>
              <a:t>des acteurs de la société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463EB1-4397-7648-6B8E-825082020478}"/>
              </a:ext>
            </a:extLst>
          </p:cNvPr>
          <p:cNvSpPr txBox="1"/>
          <p:nvPr/>
        </p:nvSpPr>
        <p:spPr>
          <a:xfrm>
            <a:off x="4170221" y="2943939"/>
            <a:ext cx="133724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sz="1300"/>
              <a:t>Dialogue ouvert</a:t>
            </a:r>
          </a:p>
          <a:p>
            <a:pPr algn="ctr"/>
            <a:r>
              <a:rPr lang="en-FR" sz="1300"/>
              <a:t> avec les autres </a:t>
            </a:r>
          </a:p>
          <a:p>
            <a:pPr algn="ctr"/>
            <a:r>
              <a:rPr lang="en-FR" sz="1300"/>
              <a:t>systèmes de </a:t>
            </a:r>
          </a:p>
          <a:p>
            <a:pPr algn="ctr"/>
            <a:r>
              <a:rPr lang="en-FR" sz="1300"/>
              <a:t>connaissances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CCB492-C3F5-40EF-60B4-77EE9EB49031}"/>
              </a:ext>
            </a:extLst>
          </p:cNvPr>
          <p:cNvSpPr>
            <a:spLocks noChangeAspect="1"/>
          </p:cNvSpPr>
          <p:nvPr/>
        </p:nvSpPr>
        <p:spPr>
          <a:xfrm>
            <a:off x="5457585" y="3025802"/>
            <a:ext cx="972000" cy="972000"/>
          </a:xfrm>
          <a:prstGeom prst="ellipse">
            <a:avLst/>
          </a:prstGeom>
          <a:solidFill>
            <a:srgbClr val="FF0000">
              <a:alpha val="25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1EFBD15-783D-85E9-C05A-00E697D43E1E}"/>
              </a:ext>
            </a:extLst>
          </p:cNvPr>
          <p:cNvGrpSpPr/>
          <p:nvPr/>
        </p:nvGrpSpPr>
        <p:grpSpPr>
          <a:xfrm>
            <a:off x="8382557" y="2556867"/>
            <a:ext cx="796757" cy="276999"/>
            <a:chOff x="6176171" y="2706831"/>
            <a:chExt cx="796757" cy="276999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82A3A44-1A1D-D228-81AD-022FAB0734C5}"/>
                </a:ext>
              </a:extLst>
            </p:cNvPr>
            <p:cNvSpPr txBox="1"/>
            <p:nvPr/>
          </p:nvSpPr>
          <p:spPr>
            <a:xfrm>
              <a:off x="6176171" y="2706831"/>
              <a:ext cx="7967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sz="1200"/>
                <a:t>virtuelles</a:t>
              </a:r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EDA5EBC8-8B21-31F8-2F07-EECA648A3685}"/>
                </a:ext>
              </a:extLst>
            </p:cNvPr>
            <p:cNvSpPr/>
            <p:nvPr/>
          </p:nvSpPr>
          <p:spPr>
            <a:xfrm>
              <a:off x="6195603" y="2706831"/>
              <a:ext cx="777325" cy="276999"/>
            </a:xfrm>
            <a:prstGeom prst="roundRect">
              <a:avLst/>
            </a:prstGeom>
            <a:solidFill>
              <a:srgbClr val="7030A0">
                <a:alpha val="32000"/>
              </a:srgb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A7D5EE1-B555-1DAE-3EE1-70DC7C29E1E1}"/>
              </a:ext>
            </a:extLst>
          </p:cNvPr>
          <p:cNvGrpSpPr/>
          <p:nvPr/>
        </p:nvGrpSpPr>
        <p:grpSpPr>
          <a:xfrm>
            <a:off x="8358320" y="4187855"/>
            <a:ext cx="889987" cy="276999"/>
            <a:chOff x="6527934" y="4249589"/>
            <a:chExt cx="889987" cy="27699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084F2A4-51A3-9DCB-FB1F-4388CCD34309}"/>
                </a:ext>
              </a:extLst>
            </p:cNvPr>
            <p:cNvSpPr txBox="1"/>
            <p:nvPr/>
          </p:nvSpPr>
          <p:spPr>
            <a:xfrm>
              <a:off x="6527934" y="4249589"/>
              <a:ext cx="8899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sz="1200"/>
                <a:t>physiques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F3AA8A32-A00F-6531-9C58-4F5601D62F9F}"/>
                </a:ext>
              </a:extLst>
            </p:cNvPr>
            <p:cNvSpPr/>
            <p:nvPr/>
          </p:nvSpPr>
          <p:spPr>
            <a:xfrm>
              <a:off x="6574549" y="4249589"/>
              <a:ext cx="822770" cy="276999"/>
            </a:xfrm>
            <a:prstGeom prst="roundRect">
              <a:avLst/>
            </a:prstGeom>
            <a:solidFill>
              <a:srgbClr val="7030A0">
                <a:alpha val="32000"/>
              </a:srgb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F7AF493-36C6-79E8-DE75-BE976BC5742A}"/>
              </a:ext>
            </a:extLst>
          </p:cNvPr>
          <p:cNvCxnSpPr>
            <a:cxnSpLocks/>
          </p:cNvCxnSpPr>
          <p:nvPr/>
        </p:nvCxnSpPr>
        <p:spPr>
          <a:xfrm flipH="1">
            <a:off x="7654938" y="2695365"/>
            <a:ext cx="747050" cy="153728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9DFCCD4-B608-A56C-1778-25A89AB6DC6F}"/>
              </a:ext>
            </a:extLst>
          </p:cNvPr>
          <p:cNvCxnSpPr>
            <a:cxnSpLocks/>
          </p:cNvCxnSpPr>
          <p:nvPr/>
        </p:nvCxnSpPr>
        <p:spPr>
          <a:xfrm flipH="1" flipV="1">
            <a:off x="7654939" y="4144299"/>
            <a:ext cx="732619" cy="210271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6D24C21-7579-76B1-50AD-0A5D2B6D53A7}"/>
              </a:ext>
            </a:extLst>
          </p:cNvPr>
          <p:cNvGrpSpPr/>
          <p:nvPr/>
        </p:nvGrpSpPr>
        <p:grpSpPr>
          <a:xfrm>
            <a:off x="3396579" y="5309772"/>
            <a:ext cx="1127681" cy="461665"/>
            <a:chOff x="2059714" y="5466064"/>
            <a:chExt cx="1127681" cy="461665"/>
          </a:xfrm>
        </p:grpSpPr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C096327A-2B02-2B19-C746-3524D66E16E8}"/>
                </a:ext>
              </a:extLst>
            </p:cNvPr>
            <p:cNvSpPr/>
            <p:nvPr/>
          </p:nvSpPr>
          <p:spPr>
            <a:xfrm>
              <a:off x="2059714" y="5491304"/>
              <a:ext cx="1127681" cy="435729"/>
            </a:xfrm>
            <a:prstGeom prst="roundRect">
              <a:avLst/>
            </a:prstGeom>
            <a:solidFill>
              <a:srgbClr val="FFC000">
                <a:alpha val="46000"/>
              </a:srgb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CF033D6-CF63-2CDE-7A03-40914EA69FBE}"/>
                </a:ext>
              </a:extLst>
            </p:cNvPr>
            <p:cNvSpPr txBox="1"/>
            <p:nvPr/>
          </p:nvSpPr>
          <p:spPr>
            <a:xfrm>
              <a:off x="2059714" y="5466064"/>
              <a:ext cx="11276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FR" sz="1200"/>
                <a:t>Financement </a:t>
              </a:r>
            </a:p>
            <a:p>
              <a:pPr algn="ctr"/>
              <a:r>
                <a:rPr lang="en-FR" sz="1200"/>
                <a:t>participatif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617880A-F0A0-F1C0-EF29-9DB9DCDA2C47}"/>
              </a:ext>
            </a:extLst>
          </p:cNvPr>
          <p:cNvGrpSpPr/>
          <p:nvPr/>
        </p:nvGrpSpPr>
        <p:grpSpPr>
          <a:xfrm>
            <a:off x="6302627" y="5914373"/>
            <a:ext cx="981359" cy="461665"/>
            <a:chOff x="4365385" y="6018267"/>
            <a:chExt cx="981359" cy="461665"/>
          </a:xfrm>
        </p:grpSpPr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CC1D2B25-3616-419E-55C8-1F90A6CC0903}"/>
                </a:ext>
              </a:extLst>
            </p:cNvPr>
            <p:cNvSpPr/>
            <p:nvPr/>
          </p:nvSpPr>
          <p:spPr>
            <a:xfrm>
              <a:off x="4365385" y="6018267"/>
              <a:ext cx="981359" cy="435729"/>
            </a:xfrm>
            <a:prstGeom prst="roundRect">
              <a:avLst/>
            </a:prstGeom>
            <a:solidFill>
              <a:srgbClr val="FFC000">
                <a:alpha val="46000"/>
              </a:srgb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3D74D36-DCA3-5C12-73AA-2EFA3E3C2191}"/>
                </a:ext>
              </a:extLst>
            </p:cNvPr>
            <p:cNvSpPr txBox="1"/>
            <p:nvPr/>
          </p:nvSpPr>
          <p:spPr>
            <a:xfrm>
              <a:off x="4365385" y="6018267"/>
              <a:ext cx="981359" cy="46166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FR" sz="1200"/>
                <a:t>Bénévolat</a:t>
              </a:r>
              <a:endParaRPr lang="fr-FR"/>
            </a:p>
            <a:p>
              <a:r>
                <a:rPr lang="en-FR" sz="1200"/>
                <a:t>scientifique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CC7175C-E3D0-14E7-21FD-F496F5E6DAF3}"/>
              </a:ext>
            </a:extLst>
          </p:cNvPr>
          <p:cNvGrpSpPr/>
          <p:nvPr/>
        </p:nvGrpSpPr>
        <p:grpSpPr>
          <a:xfrm>
            <a:off x="7326627" y="5318817"/>
            <a:ext cx="1476686" cy="470464"/>
            <a:chOff x="5138497" y="5401005"/>
            <a:chExt cx="1476686" cy="470464"/>
          </a:xfrm>
        </p:grpSpPr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89D37B20-DD8A-0B86-9DBD-E4BA34A7E442}"/>
                </a:ext>
              </a:extLst>
            </p:cNvPr>
            <p:cNvSpPr/>
            <p:nvPr/>
          </p:nvSpPr>
          <p:spPr>
            <a:xfrm>
              <a:off x="5163628" y="5409804"/>
              <a:ext cx="1451555" cy="461665"/>
            </a:xfrm>
            <a:prstGeom prst="roundRect">
              <a:avLst/>
            </a:prstGeom>
            <a:solidFill>
              <a:srgbClr val="FFC000">
                <a:alpha val="46000"/>
              </a:srgb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F755A02-C585-5D66-42F6-BE41ADAE2FF7}"/>
                </a:ext>
              </a:extLst>
            </p:cNvPr>
            <p:cNvSpPr txBox="1"/>
            <p:nvPr/>
          </p:nvSpPr>
          <p:spPr>
            <a:xfrm>
              <a:off x="5138497" y="5401005"/>
              <a:ext cx="14766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FR" sz="1200"/>
                <a:t>Science citoyenne </a:t>
              </a:r>
            </a:p>
            <a:p>
              <a:pPr algn="ctr"/>
              <a:r>
                <a:rPr lang="en-FR" sz="1200"/>
                <a:t>et participative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C765AED-93A9-96C6-49C3-399BC1F7D1AE}"/>
              </a:ext>
            </a:extLst>
          </p:cNvPr>
          <p:cNvGrpSpPr/>
          <p:nvPr/>
        </p:nvGrpSpPr>
        <p:grpSpPr>
          <a:xfrm>
            <a:off x="4750670" y="5871917"/>
            <a:ext cx="1127681" cy="461665"/>
            <a:chOff x="594241" y="4190493"/>
            <a:chExt cx="1127681" cy="461665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AA095D9E-A377-32CB-BAE2-11C0F0D19501}"/>
                </a:ext>
              </a:extLst>
            </p:cNvPr>
            <p:cNvSpPr/>
            <p:nvPr/>
          </p:nvSpPr>
          <p:spPr>
            <a:xfrm>
              <a:off x="594241" y="4215733"/>
              <a:ext cx="1127681" cy="435729"/>
            </a:xfrm>
            <a:prstGeom prst="roundRect">
              <a:avLst/>
            </a:prstGeom>
            <a:solidFill>
              <a:srgbClr val="FFC000">
                <a:alpha val="46000"/>
              </a:srgb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C95E46C-B857-7F57-B366-31DD6786CDDD}"/>
                </a:ext>
              </a:extLst>
            </p:cNvPr>
            <p:cNvSpPr txBox="1"/>
            <p:nvPr/>
          </p:nvSpPr>
          <p:spPr>
            <a:xfrm>
              <a:off x="641017" y="4190493"/>
              <a:ext cx="10341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FR" sz="1200"/>
                <a:t>Production</a:t>
              </a:r>
            </a:p>
            <a:p>
              <a:pPr algn="ctr"/>
              <a:r>
                <a:rPr lang="en-FR" sz="1200"/>
                <a:t>participative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8ED895A-66FE-850D-542B-90A4BEE7D122}"/>
              </a:ext>
            </a:extLst>
          </p:cNvPr>
          <p:cNvGrpSpPr/>
          <p:nvPr/>
        </p:nvGrpSpPr>
        <p:grpSpPr>
          <a:xfrm>
            <a:off x="2736893" y="4487241"/>
            <a:ext cx="1211934" cy="461665"/>
            <a:chOff x="904510" y="4456536"/>
            <a:chExt cx="1211934" cy="461665"/>
          </a:xfrm>
        </p:grpSpPr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64A307D4-5203-B5BE-25B5-5E42F5F48AA4}"/>
                </a:ext>
              </a:extLst>
            </p:cNvPr>
            <p:cNvSpPr/>
            <p:nvPr/>
          </p:nvSpPr>
          <p:spPr>
            <a:xfrm>
              <a:off x="960915" y="4490104"/>
              <a:ext cx="1098265" cy="389817"/>
            </a:xfrm>
            <a:prstGeom prst="roundRect">
              <a:avLst/>
            </a:prstGeom>
            <a:solidFill>
              <a:srgbClr val="00B0F0">
                <a:alpha val="36000"/>
              </a:srgb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94B3651-6F50-5447-B3CA-000BF874B255}"/>
                </a:ext>
              </a:extLst>
            </p:cNvPr>
            <p:cNvSpPr txBox="1"/>
            <p:nvPr/>
          </p:nvSpPr>
          <p:spPr>
            <a:xfrm>
              <a:off x="904510" y="4456536"/>
              <a:ext cx="12119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FR" sz="1200"/>
                <a:t>Communautés</a:t>
              </a:r>
            </a:p>
            <a:p>
              <a:pPr algn="ctr"/>
              <a:r>
                <a:rPr lang="en-FR" sz="1200"/>
                <a:t>locales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3E19A11-54B1-38B7-7306-92617B8ACFEE}"/>
              </a:ext>
            </a:extLst>
          </p:cNvPr>
          <p:cNvGrpSpPr/>
          <p:nvPr/>
        </p:nvGrpSpPr>
        <p:grpSpPr>
          <a:xfrm>
            <a:off x="2163045" y="3289919"/>
            <a:ext cx="1211934" cy="461665"/>
            <a:chOff x="366079" y="3502386"/>
            <a:chExt cx="1211934" cy="461665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1FD3D5C1-E7E0-9047-3B48-266E807EECAB}"/>
                </a:ext>
              </a:extLst>
            </p:cNvPr>
            <p:cNvSpPr/>
            <p:nvPr/>
          </p:nvSpPr>
          <p:spPr>
            <a:xfrm>
              <a:off x="475039" y="3532381"/>
              <a:ext cx="1011242" cy="389817"/>
            </a:xfrm>
            <a:prstGeom prst="roundRect">
              <a:avLst/>
            </a:prstGeom>
            <a:solidFill>
              <a:srgbClr val="00B0F0">
                <a:alpha val="36000"/>
              </a:srgb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E4B37B4-A7FF-7FF8-D10F-B80A497A92A2}"/>
                </a:ext>
              </a:extLst>
            </p:cNvPr>
            <p:cNvSpPr txBox="1"/>
            <p:nvPr/>
          </p:nvSpPr>
          <p:spPr>
            <a:xfrm>
              <a:off x="366079" y="3502386"/>
              <a:ext cx="12119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FR" sz="1200"/>
                <a:t>Chercheurs</a:t>
              </a:r>
            </a:p>
            <a:p>
              <a:pPr algn="ctr"/>
              <a:r>
                <a:rPr lang="en-FR" sz="1200"/>
                <a:t>marginalisés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B180A99-BB3F-CA02-8BB6-C081CCACA77E}"/>
              </a:ext>
            </a:extLst>
          </p:cNvPr>
          <p:cNvGrpSpPr/>
          <p:nvPr/>
        </p:nvGrpSpPr>
        <p:grpSpPr>
          <a:xfrm>
            <a:off x="2730964" y="2111088"/>
            <a:ext cx="1211934" cy="461665"/>
            <a:chOff x="620766" y="2872716"/>
            <a:chExt cx="1211934" cy="461665"/>
          </a:xfrm>
        </p:grpSpPr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D2E86AFD-82F9-99F2-2B59-3A188D7DA717}"/>
                </a:ext>
              </a:extLst>
            </p:cNvPr>
            <p:cNvSpPr/>
            <p:nvPr/>
          </p:nvSpPr>
          <p:spPr>
            <a:xfrm>
              <a:off x="773436" y="2908641"/>
              <a:ext cx="906595" cy="389817"/>
            </a:xfrm>
            <a:prstGeom prst="roundRect">
              <a:avLst/>
            </a:prstGeom>
            <a:solidFill>
              <a:srgbClr val="00B0F0">
                <a:alpha val="36000"/>
              </a:srgb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77DFC4F-EC61-52F2-EE0C-BD3D54F0073A}"/>
                </a:ext>
              </a:extLst>
            </p:cNvPr>
            <p:cNvSpPr txBox="1"/>
            <p:nvPr/>
          </p:nvSpPr>
          <p:spPr>
            <a:xfrm>
              <a:off x="620766" y="2872716"/>
              <a:ext cx="12119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FR" sz="1200"/>
                <a:t>Peuples</a:t>
              </a:r>
            </a:p>
            <a:p>
              <a:pPr algn="ctr"/>
              <a:r>
                <a:rPr lang="en-FR" sz="1200"/>
                <a:t>autochtones</a:t>
              </a:r>
            </a:p>
          </p:txBody>
        </p:sp>
      </p:grp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F7375EB0-0046-01D0-6AB3-DF7FC6101B3E}"/>
              </a:ext>
            </a:extLst>
          </p:cNvPr>
          <p:cNvCxnSpPr>
            <a:cxnSpLocks/>
          </p:cNvCxnSpPr>
          <p:nvPr/>
        </p:nvCxnSpPr>
        <p:spPr>
          <a:xfrm flipH="1" flipV="1">
            <a:off x="3790576" y="2341920"/>
            <a:ext cx="578937" cy="318853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5CF8CDC-8EF2-6E1F-F20D-2A4E4821ACC6}"/>
              </a:ext>
            </a:extLst>
          </p:cNvPr>
          <p:cNvGrpSpPr/>
          <p:nvPr/>
        </p:nvGrpSpPr>
        <p:grpSpPr>
          <a:xfrm>
            <a:off x="3065112" y="1091422"/>
            <a:ext cx="1211934" cy="461665"/>
            <a:chOff x="1035667" y="409358"/>
            <a:chExt cx="1211934" cy="461665"/>
          </a:xfrm>
        </p:grpSpPr>
        <p:sp>
          <p:nvSpPr>
            <p:cNvPr id="119" name="Rounded Rectangle 118">
              <a:extLst>
                <a:ext uri="{FF2B5EF4-FFF2-40B4-BE49-F238E27FC236}">
                  <a16:creationId xmlns:a16="http://schemas.microsoft.com/office/drawing/2014/main" id="{8327D2CF-452E-961C-B7FB-BF1749D9DFBF}"/>
                </a:ext>
              </a:extLst>
            </p:cNvPr>
            <p:cNvSpPr/>
            <p:nvPr/>
          </p:nvSpPr>
          <p:spPr>
            <a:xfrm>
              <a:off x="1127487" y="417166"/>
              <a:ext cx="1028294" cy="446048"/>
            </a:xfrm>
            <a:prstGeom prst="roundRect">
              <a:avLst/>
            </a:prstGeom>
            <a:solidFill>
              <a:srgbClr val="92D050">
                <a:alpha val="47000"/>
              </a:srgbClr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AFFDFC5E-1EE6-44CA-DED7-466D19FABEE2}"/>
                </a:ext>
              </a:extLst>
            </p:cNvPr>
            <p:cNvSpPr txBox="1"/>
            <p:nvPr/>
          </p:nvSpPr>
          <p:spPr>
            <a:xfrm>
              <a:off x="1035667" y="409358"/>
              <a:ext cx="12119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FR" sz="1200"/>
                <a:t>Publications</a:t>
              </a:r>
            </a:p>
            <a:p>
              <a:pPr algn="ctr"/>
              <a:r>
                <a:rPr lang="en-FR" sz="1200"/>
                <a:t>scientifiques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1351FB1-9747-6879-9D42-F5C61D89A579}"/>
              </a:ext>
            </a:extLst>
          </p:cNvPr>
          <p:cNvGrpSpPr/>
          <p:nvPr/>
        </p:nvGrpSpPr>
        <p:grpSpPr>
          <a:xfrm>
            <a:off x="3934366" y="366318"/>
            <a:ext cx="1211934" cy="652857"/>
            <a:chOff x="2862926" y="378248"/>
            <a:chExt cx="1211934" cy="652857"/>
          </a:xfrm>
        </p:grpSpPr>
        <p:sp>
          <p:nvSpPr>
            <p:cNvPr id="121" name="Rounded Rectangle 120">
              <a:extLst>
                <a:ext uri="{FF2B5EF4-FFF2-40B4-BE49-F238E27FC236}">
                  <a16:creationId xmlns:a16="http://schemas.microsoft.com/office/drawing/2014/main" id="{D48D329B-C0A6-C219-36BF-265A21EBD4CE}"/>
                </a:ext>
              </a:extLst>
            </p:cNvPr>
            <p:cNvSpPr/>
            <p:nvPr/>
          </p:nvSpPr>
          <p:spPr>
            <a:xfrm>
              <a:off x="2970734" y="384773"/>
              <a:ext cx="1028294" cy="646332"/>
            </a:xfrm>
            <a:prstGeom prst="roundRect">
              <a:avLst/>
            </a:prstGeom>
            <a:solidFill>
              <a:srgbClr val="92D050">
                <a:alpha val="47000"/>
              </a:srgbClr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AFFB6879-F789-CB55-C3E2-5B0E9B7B4021}"/>
                </a:ext>
              </a:extLst>
            </p:cNvPr>
            <p:cNvSpPr txBox="1"/>
            <p:nvPr/>
          </p:nvSpPr>
          <p:spPr>
            <a:xfrm>
              <a:off x="2862926" y="378248"/>
              <a:ext cx="12119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FR" sz="1200"/>
                <a:t>Données de </a:t>
              </a:r>
            </a:p>
            <a:p>
              <a:pPr algn="ctr"/>
              <a:r>
                <a:rPr lang="en-GB" sz="1200"/>
                <a:t>recherche ouvertes</a:t>
              </a:r>
              <a:endParaRPr lang="en-FR" sz="1200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462FF8F-1443-5A8E-C2CD-6FAD5B645A52}"/>
              </a:ext>
            </a:extLst>
          </p:cNvPr>
          <p:cNvGrpSpPr/>
          <p:nvPr/>
        </p:nvGrpSpPr>
        <p:grpSpPr>
          <a:xfrm>
            <a:off x="5254108" y="246083"/>
            <a:ext cx="1211934" cy="646331"/>
            <a:chOff x="4265733" y="358731"/>
            <a:chExt cx="1211934" cy="646331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0A98AFCF-0F71-CDCA-618F-786FFCA852B5}"/>
                </a:ext>
              </a:extLst>
            </p:cNvPr>
            <p:cNvSpPr/>
            <p:nvPr/>
          </p:nvSpPr>
          <p:spPr>
            <a:xfrm>
              <a:off x="4420116" y="368070"/>
              <a:ext cx="913226" cy="627652"/>
            </a:xfrm>
            <a:prstGeom prst="roundRect">
              <a:avLst/>
            </a:prstGeom>
            <a:solidFill>
              <a:srgbClr val="92D050">
                <a:alpha val="47000"/>
              </a:srgbClr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17DD445D-2FFA-69A9-DCCD-9C3C605C1F7E}"/>
                </a:ext>
              </a:extLst>
            </p:cNvPr>
            <p:cNvSpPr txBox="1"/>
            <p:nvPr/>
          </p:nvSpPr>
          <p:spPr>
            <a:xfrm>
              <a:off x="4265733" y="358731"/>
              <a:ext cx="12119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FR" sz="1200"/>
                <a:t>Ressources </a:t>
              </a:r>
            </a:p>
            <a:p>
              <a:pPr algn="ctr"/>
              <a:r>
                <a:rPr lang="en-GB" sz="1200" err="1"/>
                <a:t>é</a:t>
              </a:r>
              <a:r>
                <a:rPr lang="en-FR" sz="1200"/>
                <a:t>ducatives libres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4AFC9BA-D28E-2EE9-A56E-A1535677A472}"/>
              </a:ext>
            </a:extLst>
          </p:cNvPr>
          <p:cNvGrpSpPr/>
          <p:nvPr/>
        </p:nvGrpSpPr>
        <p:grpSpPr>
          <a:xfrm>
            <a:off x="6564547" y="259291"/>
            <a:ext cx="1211934" cy="877800"/>
            <a:chOff x="5632050" y="512157"/>
            <a:chExt cx="1211934" cy="877800"/>
          </a:xfrm>
        </p:grpSpPr>
        <p:sp>
          <p:nvSpPr>
            <p:cNvPr id="125" name="Rounded Rectangle 124">
              <a:extLst>
                <a:ext uri="{FF2B5EF4-FFF2-40B4-BE49-F238E27FC236}">
                  <a16:creationId xmlns:a16="http://schemas.microsoft.com/office/drawing/2014/main" id="{525D3FF0-3758-EBCA-736C-464734559928}"/>
                </a:ext>
              </a:extLst>
            </p:cNvPr>
            <p:cNvSpPr/>
            <p:nvPr/>
          </p:nvSpPr>
          <p:spPr>
            <a:xfrm>
              <a:off x="5688667" y="512157"/>
              <a:ext cx="1155317" cy="877800"/>
            </a:xfrm>
            <a:prstGeom prst="roundRect">
              <a:avLst/>
            </a:prstGeom>
            <a:solidFill>
              <a:srgbClr val="92D050">
                <a:alpha val="47000"/>
              </a:srgbClr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4373BF6F-EF35-8158-0466-34AC58395361}"/>
                </a:ext>
              </a:extLst>
            </p:cNvPr>
            <p:cNvSpPr txBox="1"/>
            <p:nvPr/>
          </p:nvSpPr>
          <p:spPr>
            <a:xfrm>
              <a:off x="5632050" y="522411"/>
              <a:ext cx="12119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err="1"/>
                <a:t>Logiciels</a:t>
              </a:r>
              <a:endParaRPr lang="en-US" sz="1200"/>
            </a:p>
            <a:p>
              <a:pPr algn="ctr"/>
              <a:r>
                <a:rPr lang="en-US" sz="1200" err="1"/>
                <a:t>libres</a:t>
              </a:r>
              <a:r>
                <a:rPr lang="en-US" sz="1200"/>
                <a:t> et codes sources </a:t>
              </a:r>
              <a:r>
                <a:rPr lang="en-US" sz="1200" err="1"/>
                <a:t>ouverts</a:t>
              </a:r>
              <a:endParaRPr lang="en-FR" sz="1200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DBDB2E0-E4E7-DF62-F635-2B492D39B196}"/>
              </a:ext>
            </a:extLst>
          </p:cNvPr>
          <p:cNvGrpSpPr/>
          <p:nvPr/>
        </p:nvGrpSpPr>
        <p:grpSpPr>
          <a:xfrm>
            <a:off x="7597154" y="1202656"/>
            <a:ext cx="1211934" cy="471919"/>
            <a:chOff x="7195661" y="1002294"/>
            <a:chExt cx="1211934" cy="471919"/>
          </a:xfrm>
        </p:grpSpPr>
        <p:sp>
          <p:nvSpPr>
            <p:cNvPr id="128" name="Rounded Rectangle 127">
              <a:extLst>
                <a:ext uri="{FF2B5EF4-FFF2-40B4-BE49-F238E27FC236}">
                  <a16:creationId xmlns:a16="http://schemas.microsoft.com/office/drawing/2014/main" id="{420F2A7F-2EF0-C218-3DCB-AE8A283712C6}"/>
                </a:ext>
              </a:extLst>
            </p:cNvPr>
            <p:cNvSpPr/>
            <p:nvPr/>
          </p:nvSpPr>
          <p:spPr>
            <a:xfrm>
              <a:off x="7479587" y="1002294"/>
              <a:ext cx="688368" cy="471919"/>
            </a:xfrm>
            <a:prstGeom prst="roundRect">
              <a:avLst/>
            </a:prstGeom>
            <a:solidFill>
              <a:srgbClr val="92D050">
                <a:alpha val="47000"/>
              </a:srgbClr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C60764B0-E126-F55F-6C72-48353E768CD5}"/>
                </a:ext>
              </a:extLst>
            </p:cNvPr>
            <p:cNvSpPr txBox="1"/>
            <p:nvPr/>
          </p:nvSpPr>
          <p:spPr>
            <a:xfrm>
              <a:off x="7195661" y="1012548"/>
              <a:ext cx="12119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Matériel </a:t>
              </a:r>
              <a:r>
                <a:rPr lang="en-US" sz="1200" err="1"/>
                <a:t>ouvert</a:t>
              </a:r>
              <a:endParaRPr lang="en-FR" sz="1200"/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09CC4D6F-BA0A-0651-2ECF-6F1B2965FAF2}"/>
              </a:ext>
            </a:extLst>
          </p:cNvPr>
          <p:cNvSpPr txBox="1"/>
          <p:nvPr/>
        </p:nvSpPr>
        <p:spPr>
          <a:xfrm>
            <a:off x="-11313" y="6408531"/>
            <a:ext cx="5759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FR" sz="1200"/>
          </a:p>
          <a:p>
            <a:r>
              <a:rPr lang="en-FR" sz="1200"/>
              <a:t>Recommendation de l’UNESCO sur une science ouverte (adoptée en 2012)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8169E32-5B20-66E8-58AA-9C063D67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4" y="-31816"/>
            <a:ext cx="6686552" cy="1028700"/>
          </a:xfrm>
        </p:spPr>
        <p:txBody>
          <a:bodyPr>
            <a:normAutofit/>
          </a:bodyPr>
          <a:lstStyle/>
          <a:p>
            <a:r>
              <a:rPr lang="fr-FR"/>
              <a:t>Aspects de la</a:t>
            </a:r>
            <a:br>
              <a:rPr lang="fr-FR"/>
            </a:br>
            <a:r>
              <a:rPr lang="fr-FR"/>
              <a:t>science ouverte</a:t>
            </a:r>
          </a:p>
        </p:txBody>
      </p:sp>
    </p:spTree>
    <p:extLst>
      <p:ext uri="{BB962C8B-B14F-4D97-AF65-F5344CB8AC3E}">
        <p14:creationId xmlns:p14="http://schemas.microsoft.com/office/powerpoint/2010/main" val="114830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44" grpId="0" animBg="1"/>
      <p:bldP spid="42" grpId="0" animBg="1"/>
      <p:bldP spid="12" grpId="0" animBg="1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4C3299D-FB35-CF66-D082-4D9B2E0664BF}"/>
              </a:ext>
            </a:extLst>
          </p:cNvPr>
          <p:cNvSpPr txBox="1"/>
          <p:nvPr/>
        </p:nvSpPr>
        <p:spPr>
          <a:xfrm>
            <a:off x="5462410" y="3190837"/>
            <a:ext cx="100380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700"/>
              <a:t>Science </a:t>
            </a:r>
          </a:p>
          <a:p>
            <a:r>
              <a:rPr lang="en-FR" sz="1700"/>
              <a:t>Ouverte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CCB492-C3F5-40EF-60B4-77EE9EB49031}"/>
              </a:ext>
            </a:extLst>
          </p:cNvPr>
          <p:cNvSpPr>
            <a:spLocks noChangeAspect="1"/>
          </p:cNvSpPr>
          <p:nvPr/>
        </p:nvSpPr>
        <p:spPr>
          <a:xfrm>
            <a:off x="5457585" y="3025802"/>
            <a:ext cx="972000" cy="972000"/>
          </a:xfrm>
          <a:prstGeom prst="ellipse">
            <a:avLst/>
          </a:prstGeom>
          <a:solidFill>
            <a:srgbClr val="FF0000">
              <a:alpha val="25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EF44CEC9-977C-067D-9800-35C186FD1DAE}"/>
              </a:ext>
            </a:extLst>
          </p:cNvPr>
          <p:cNvCxnSpPr>
            <a:cxnSpLocks/>
          </p:cNvCxnSpPr>
          <p:nvPr/>
        </p:nvCxnSpPr>
        <p:spPr>
          <a:xfrm rot="10800000" flipV="1">
            <a:off x="6468096" y="1948543"/>
            <a:ext cx="1579856" cy="1576330"/>
          </a:xfrm>
          <a:prstGeom prst="bentConnector3">
            <a:avLst>
              <a:gd name="adj1" fmla="val 70630"/>
            </a:avLst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0CCA4A7-E84D-06C7-E357-0E079493CFA9}"/>
              </a:ext>
            </a:extLst>
          </p:cNvPr>
          <p:cNvSpPr txBox="1"/>
          <p:nvPr/>
        </p:nvSpPr>
        <p:spPr>
          <a:xfrm>
            <a:off x="8027087" y="1748487"/>
            <a:ext cx="1488806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200">
                <a:solidFill>
                  <a:srgbClr val="0070C0"/>
                </a:solidFill>
              </a:rPr>
              <a:t>Principes</a:t>
            </a:r>
            <a:r>
              <a:rPr lang="en-FR" sz="2200">
                <a:solidFill>
                  <a:srgbClr val="0070C0"/>
                </a:solidFill>
              </a:rPr>
              <a:t> 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37DFEC-A7B7-D1F6-E35F-81BD3D5F4D52}"/>
              </a:ext>
            </a:extLst>
          </p:cNvPr>
          <p:cNvSpPr txBox="1"/>
          <p:nvPr/>
        </p:nvSpPr>
        <p:spPr>
          <a:xfrm>
            <a:off x="2589196" y="1707735"/>
            <a:ext cx="1250022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200">
                <a:solidFill>
                  <a:srgbClr val="00B050"/>
                </a:solidFill>
              </a:rPr>
              <a:t>Valeurs</a:t>
            </a:r>
            <a:r>
              <a:rPr lang="fr-FR" sz="2000">
                <a:solidFill>
                  <a:srgbClr val="00B050"/>
                </a:solidFill>
              </a:rPr>
              <a:t> </a:t>
            </a:r>
            <a:r>
              <a:rPr lang="en-FR" sz="200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E9E7CB-AAA0-BD09-7648-87FD6056D72C}"/>
              </a:ext>
            </a:extLst>
          </p:cNvPr>
          <p:cNvSpPr txBox="1"/>
          <p:nvPr/>
        </p:nvSpPr>
        <p:spPr>
          <a:xfrm>
            <a:off x="7080359" y="2151142"/>
            <a:ext cx="38289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/>
              <a:t>La transpar</a:t>
            </a:r>
            <a:r>
              <a:rPr lang="fr-FR"/>
              <a:t>e</a:t>
            </a:r>
            <a:r>
              <a:rPr lang="en-FR"/>
              <a:t>nce, le contrôle, et la reproductibilité</a:t>
            </a:r>
          </a:p>
          <a:p>
            <a:endParaRPr lang="en-F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L</a:t>
            </a:r>
            <a:r>
              <a:rPr lang="en-FR"/>
              <a:t>’égalité des chances</a:t>
            </a:r>
          </a:p>
          <a:p>
            <a:endParaRPr lang="en-F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/>
              <a:t>La responsabilité, le respect</a:t>
            </a:r>
          </a:p>
          <a:p>
            <a:endParaRPr lang="en-F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/>
              <a:t>La collaboration, la participation et l’inclusion</a:t>
            </a:r>
          </a:p>
          <a:p>
            <a:endParaRPr lang="en-F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/>
              <a:t>La flexibilité</a:t>
            </a:r>
          </a:p>
          <a:p>
            <a:endParaRPr lang="en-F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/>
              <a:t>La durabilité</a:t>
            </a:r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2593B2E5-828D-1961-8A2C-A63C25063789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839218" y="1948543"/>
            <a:ext cx="1579856" cy="1576330"/>
          </a:xfrm>
          <a:prstGeom prst="bentConnector3">
            <a:avLst>
              <a:gd name="adj1" fmla="val 70630"/>
            </a:avLst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89358B7-76DE-1E28-0D17-F908D2A6944A}"/>
              </a:ext>
            </a:extLst>
          </p:cNvPr>
          <p:cNvSpPr txBox="1"/>
          <p:nvPr/>
        </p:nvSpPr>
        <p:spPr>
          <a:xfrm>
            <a:off x="1619122" y="2236729"/>
            <a:ext cx="3241141" cy="25237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/>
              <a:t>La qualité et l’int</a:t>
            </a:r>
            <a:r>
              <a:rPr lang="fr-FR"/>
              <a:t>é</a:t>
            </a:r>
            <a:r>
              <a:rPr lang="en-FR"/>
              <a:t>grité</a:t>
            </a:r>
          </a:p>
          <a:p>
            <a:endParaRPr lang="en-F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L’</a:t>
            </a:r>
            <a:r>
              <a:rPr lang="en-FR"/>
              <a:t>intérêt collectif</a:t>
            </a:r>
          </a:p>
          <a:p>
            <a:endParaRPr lang="en-F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L’équité</a:t>
            </a:r>
            <a:r>
              <a:rPr lang="en-FR"/>
              <a:t> et la justice</a:t>
            </a:r>
          </a:p>
          <a:p>
            <a:endParaRPr lang="en-F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/>
              <a:t>La diversité et l’inclusion</a:t>
            </a:r>
          </a:p>
          <a:p>
            <a:endParaRPr lang="en-FR" sz="1600"/>
          </a:p>
          <a:p>
            <a:endParaRPr lang="en-FR" sz="1600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299B5294-807F-5E1D-BF96-5529AD393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208" y="5241401"/>
            <a:ext cx="2086029" cy="15566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34A93D-6580-23E8-8B5B-D149FD0F538D}"/>
              </a:ext>
            </a:extLst>
          </p:cNvPr>
          <p:cNvSpPr txBox="1"/>
          <p:nvPr/>
        </p:nvSpPr>
        <p:spPr>
          <a:xfrm>
            <a:off x="-11313" y="6408531"/>
            <a:ext cx="5759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FR" sz="1200"/>
          </a:p>
          <a:p>
            <a:r>
              <a:rPr lang="en-FR" sz="1200"/>
              <a:t>Recommendation de l’UNESCO sur une science ouverte (adoptée en 2012)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0E36312-468F-AC6D-A50B-98B4715C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4" y="-31816"/>
            <a:ext cx="6686552" cy="1028700"/>
          </a:xfrm>
        </p:spPr>
        <p:txBody>
          <a:bodyPr>
            <a:normAutofit/>
          </a:bodyPr>
          <a:lstStyle/>
          <a:p>
            <a:r>
              <a:rPr lang="fr-FR"/>
              <a:t>Aspects de la</a:t>
            </a:r>
            <a:br>
              <a:rPr lang="fr-FR"/>
            </a:br>
            <a:r>
              <a:rPr lang="fr-FR"/>
              <a:t>science ouverte</a:t>
            </a:r>
          </a:p>
        </p:txBody>
      </p:sp>
    </p:spTree>
    <p:extLst>
      <p:ext uri="{BB962C8B-B14F-4D97-AF65-F5344CB8AC3E}">
        <p14:creationId xmlns:p14="http://schemas.microsoft.com/office/powerpoint/2010/main" val="304130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E81A2B4A-EAF6-7963-257C-74ECCE152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7725">
            <a:off x="8992422" y="470308"/>
            <a:ext cx="2501790" cy="2501790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0B20AD0-F730-4BA4-7790-F3EA26EF4525}"/>
              </a:ext>
            </a:extLst>
          </p:cNvPr>
          <p:cNvGrpSpPr/>
          <p:nvPr/>
        </p:nvGrpSpPr>
        <p:grpSpPr>
          <a:xfrm>
            <a:off x="9728902" y="1014545"/>
            <a:ext cx="998687" cy="1520177"/>
            <a:chOff x="6646463" y="1588347"/>
            <a:chExt cx="1515666" cy="2685011"/>
          </a:xfrm>
        </p:grpSpPr>
        <p:pic>
          <p:nvPicPr>
            <p:cNvPr id="8" name="Picture 6" descr="Free Clipart: Award Ribbon | Mirek2">
              <a:extLst>
                <a:ext uri="{FF2B5EF4-FFF2-40B4-BE49-F238E27FC236}">
                  <a16:creationId xmlns:a16="http://schemas.microsoft.com/office/drawing/2014/main" id="{D4B9EC1D-6724-9E79-FB52-3F8FFC5765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2210" y="1588347"/>
              <a:ext cx="1469919" cy="2685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E91A20C0-68F7-3B96-9FEF-D4C17D5DC454}"/>
                </a:ext>
              </a:extLst>
            </p:cNvPr>
            <p:cNvSpPr txBox="1"/>
            <p:nvPr/>
          </p:nvSpPr>
          <p:spPr>
            <a:xfrm>
              <a:off x="6646463" y="1960732"/>
              <a:ext cx="1469920" cy="815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err="1">
                  <a:solidFill>
                    <a:schemeClr val="bg1"/>
                  </a:solidFill>
                </a:rPr>
                <a:t>Indexed</a:t>
              </a:r>
              <a:r>
                <a:rPr lang="fr-FR" sz="1200" b="1">
                  <a:solidFill>
                    <a:schemeClr val="bg1"/>
                  </a:solidFill>
                </a:rPr>
                <a:t> journal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578630B1-B4AC-1AC0-B0E8-39CB8F790050}"/>
              </a:ext>
            </a:extLst>
          </p:cNvPr>
          <p:cNvSpPr txBox="1">
            <a:spLocks/>
          </p:cNvSpPr>
          <p:nvPr/>
        </p:nvSpPr>
        <p:spPr>
          <a:xfrm>
            <a:off x="33133" y="-443795"/>
            <a:ext cx="9422366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/>
              <a:t>Outils traditionnels d'évaluation scientifique : métriques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EE660E-C293-9892-6B19-29736183ADAD}"/>
              </a:ext>
            </a:extLst>
          </p:cNvPr>
          <p:cNvSpPr txBox="1"/>
          <p:nvPr/>
        </p:nvSpPr>
        <p:spPr>
          <a:xfrm>
            <a:off x="120917" y="654921"/>
            <a:ext cx="3217291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200">
                <a:solidFill>
                  <a:srgbClr val="0070C0"/>
                </a:solidFill>
              </a:rPr>
              <a:t>Métriques pour revues 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79E61E-3399-17A6-48CF-7E91FC8550A4}"/>
              </a:ext>
            </a:extLst>
          </p:cNvPr>
          <p:cNvSpPr txBox="1"/>
          <p:nvPr/>
        </p:nvSpPr>
        <p:spPr>
          <a:xfrm>
            <a:off x="819193" y="1236973"/>
            <a:ext cx="892293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u="sng" err="1"/>
              <a:t>Indexed</a:t>
            </a:r>
            <a:r>
              <a:rPr lang="fr-FR" sz="1600" b="1" u="sng"/>
              <a:t> </a:t>
            </a:r>
            <a:r>
              <a:rPr lang="fr-FR" sz="1600" b="1" u="sng" err="1"/>
              <a:t>Journals</a:t>
            </a:r>
            <a:r>
              <a:rPr lang="fr-FR" sz="1600"/>
              <a:t>: une liste de revues (classées par discipline, sujet, région, etc.), qui répondent à certains ‘</a:t>
            </a:r>
            <a:r>
              <a:rPr lang="fr-FR" sz="1600">
                <a:solidFill>
                  <a:srgbClr val="FF0000"/>
                </a:solidFill>
              </a:rPr>
              <a:t>critères de qualité</a:t>
            </a:r>
            <a:r>
              <a:rPr lang="fr-FR" sz="1600"/>
              <a:t>’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7367DA-7CA6-3BB0-2FC2-FF82B359DC27}"/>
              </a:ext>
            </a:extLst>
          </p:cNvPr>
          <p:cNvSpPr txBox="1"/>
          <p:nvPr/>
        </p:nvSpPr>
        <p:spPr>
          <a:xfrm>
            <a:off x="1193537" y="1894800"/>
            <a:ext cx="662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e</a:t>
            </a:r>
            <a:r>
              <a:rPr lang="en-FR"/>
              <a:t>xemples: PubMed (MedLine), Scopus, Ebsco Publishing, etc.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2C381E-7902-534A-72A5-1A23ED71BAF1}"/>
              </a:ext>
            </a:extLst>
          </p:cNvPr>
          <p:cNvSpPr txBox="1"/>
          <p:nvPr/>
        </p:nvSpPr>
        <p:spPr>
          <a:xfrm>
            <a:off x="865686" y="2385757"/>
            <a:ext cx="7573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err="1"/>
              <a:t>Facteur</a:t>
            </a:r>
            <a:r>
              <a:rPr lang="en-US" sz="1600" b="1" u="sng"/>
              <a:t> </a:t>
            </a:r>
            <a:r>
              <a:rPr lang="en-US" sz="1600" b="1" u="sng" err="1"/>
              <a:t>d’Impact</a:t>
            </a:r>
            <a:r>
              <a:rPr lang="en-US" sz="1600" b="1" u="sng"/>
              <a:t> (Clarivate):</a:t>
            </a:r>
            <a:r>
              <a:rPr lang="en-US" sz="1600"/>
              <a:t> de manière </a:t>
            </a:r>
            <a:r>
              <a:rPr lang="en-US" sz="1600" err="1"/>
              <a:t>similaire</a:t>
            </a:r>
            <a:r>
              <a:rPr lang="en-US" sz="1600"/>
              <a:t>: </a:t>
            </a:r>
            <a:r>
              <a:rPr lang="en-US" sz="1600" err="1"/>
              <a:t>CiteScore</a:t>
            </a:r>
            <a:r>
              <a:rPr lang="en-US" sz="1600"/>
              <a:t> (Elsevier)</a:t>
            </a:r>
            <a:endParaRPr lang="en-FR" sz="1600"/>
          </a:p>
        </p:txBody>
      </p:sp>
      <p:sp>
        <p:nvSpPr>
          <p:cNvPr id="29" name="ZoneTexte 14">
            <a:extLst>
              <a:ext uri="{FF2B5EF4-FFF2-40B4-BE49-F238E27FC236}">
                <a16:creationId xmlns:a16="http://schemas.microsoft.com/office/drawing/2014/main" id="{B34E89F7-06AB-2C5F-C489-2C5599EEDB7B}"/>
              </a:ext>
            </a:extLst>
          </p:cNvPr>
          <p:cNvSpPr txBox="1"/>
          <p:nvPr/>
        </p:nvSpPr>
        <p:spPr>
          <a:xfrm>
            <a:off x="2710204" y="3128933"/>
            <a:ext cx="2318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>
                <a:solidFill>
                  <a:srgbClr val="0070C0"/>
                </a:solidFill>
              </a:rPr>
              <a:t>2022 Facteur d’impact</a:t>
            </a:r>
          </a:p>
          <a:p>
            <a:pPr algn="ctr"/>
            <a:r>
              <a:rPr lang="fr-FR" sz="1600"/>
              <a:t>(publié en 2023)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9410F6-E561-5FD5-61A3-F8E3DC0EC4FC}"/>
              </a:ext>
            </a:extLst>
          </p:cNvPr>
          <p:cNvSpPr txBox="1"/>
          <p:nvPr/>
        </p:nvSpPr>
        <p:spPr>
          <a:xfrm>
            <a:off x="4889140" y="328824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/>
              <a:t>=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1519B4-CEA2-3480-D890-C04793640031}"/>
              </a:ext>
            </a:extLst>
          </p:cNvPr>
          <p:cNvCxnSpPr>
            <a:cxnSpLocks/>
          </p:cNvCxnSpPr>
          <p:nvPr/>
        </p:nvCxnSpPr>
        <p:spPr>
          <a:xfrm>
            <a:off x="5417557" y="3500976"/>
            <a:ext cx="39763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37469EC-48F5-C0D2-22A7-DF535B983C8A}"/>
              </a:ext>
            </a:extLst>
          </p:cNvPr>
          <p:cNvSpPr txBox="1"/>
          <p:nvPr/>
        </p:nvSpPr>
        <p:spPr>
          <a:xfrm>
            <a:off x="5327262" y="2895565"/>
            <a:ext cx="4072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err="1"/>
              <a:t>nombre</a:t>
            </a:r>
            <a:r>
              <a:rPr lang="en-GB" sz="1600"/>
              <a:t> de </a:t>
            </a:r>
            <a:r>
              <a:rPr lang="en-GB" sz="1600">
                <a:solidFill>
                  <a:srgbClr val="0070C0"/>
                </a:solidFill>
              </a:rPr>
              <a:t>citations</a:t>
            </a:r>
            <a:r>
              <a:rPr lang="en-GB" sz="1600"/>
              <a:t> reçues </a:t>
            </a:r>
            <a:r>
              <a:rPr lang="en-GB" sz="1600" err="1"/>
              <a:t>en</a:t>
            </a:r>
            <a:r>
              <a:rPr lang="en-GB" sz="1600"/>
              <a:t> </a:t>
            </a:r>
            <a:r>
              <a:rPr lang="en-GB" sz="1600">
                <a:solidFill>
                  <a:srgbClr val="0070C0"/>
                </a:solidFill>
              </a:rPr>
              <a:t>2022</a:t>
            </a:r>
            <a:r>
              <a:rPr lang="en-GB" sz="1600"/>
              <a:t> </a:t>
            </a:r>
          </a:p>
          <a:p>
            <a:r>
              <a:rPr lang="en-GB" sz="1600"/>
              <a:t>pour des articles </a:t>
            </a:r>
            <a:r>
              <a:rPr lang="en-GB" sz="1600" err="1"/>
              <a:t>publiés</a:t>
            </a:r>
            <a:r>
              <a:rPr lang="en-GB" sz="1600"/>
              <a:t> </a:t>
            </a:r>
            <a:r>
              <a:rPr lang="en-GB" sz="1600" err="1"/>
              <a:t>en</a:t>
            </a:r>
            <a:r>
              <a:rPr lang="en-GB" sz="1600"/>
              <a:t> </a:t>
            </a:r>
            <a:r>
              <a:rPr lang="en-GB" sz="1600">
                <a:solidFill>
                  <a:srgbClr val="0070C0"/>
                </a:solidFill>
              </a:rPr>
              <a:t>2020</a:t>
            </a:r>
            <a:r>
              <a:rPr lang="en-GB" sz="1600"/>
              <a:t> et </a:t>
            </a:r>
            <a:r>
              <a:rPr lang="en-GB" sz="1600">
                <a:solidFill>
                  <a:srgbClr val="0070C0"/>
                </a:solidFill>
              </a:rPr>
              <a:t>2021</a:t>
            </a:r>
            <a:r>
              <a:rPr lang="en-GB" sz="1600"/>
              <a:t> </a:t>
            </a:r>
            <a:endParaRPr lang="en-FR" sz="16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C4F1BD-5DA4-F001-39FC-8E70AD08659B}"/>
              </a:ext>
            </a:extLst>
          </p:cNvPr>
          <p:cNvSpPr txBox="1"/>
          <p:nvPr/>
        </p:nvSpPr>
        <p:spPr>
          <a:xfrm>
            <a:off x="5346993" y="3586543"/>
            <a:ext cx="4161909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1600"/>
              <a:t>nombre d'articles publiés en </a:t>
            </a:r>
            <a:r>
              <a:rPr lang="fr-FR" sz="1600">
                <a:solidFill>
                  <a:srgbClr val="0070C0"/>
                </a:solidFill>
              </a:rPr>
              <a:t>2020</a:t>
            </a:r>
            <a:r>
              <a:rPr lang="fr-FR" sz="1600"/>
              <a:t> et </a:t>
            </a:r>
            <a:r>
              <a:rPr lang="fr-FR" sz="1600">
                <a:solidFill>
                  <a:srgbClr val="0070C0"/>
                </a:solidFill>
              </a:rPr>
              <a:t>2021</a:t>
            </a:r>
            <a:r>
              <a:rPr lang="fr-FR" sz="1600"/>
              <a:t> </a:t>
            </a:r>
          </a:p>
          <a:p>
            <a:r>
              <a:rPr lang="fr-FR" sz="1600"/>
              <a:t>qui </a:t>
            </a:r>
            <a:r>
              <a:rPr lang="fr-FR" sz="1600">
                <a:solidFill>
                  <a:srgbClr val="0070C0"/>
                </a:solidFill>
              </a:rPr>
              <a:t>peuvent être cités </a:t>
            </a:r>
            <a:endParaRPr lang="en-FR" sz="1600">
              <a:solidFill>
                <a:srgbClr val="0070C0"/>
              </a:solidFill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21A97034-2349-BD42-6735-F140640BFFE6}"/>
              </a:ext>
            </a:extLst>
          </p:cNvPr>
          <p:cNvSpPr/>
          <p:nvPr/>
        </p:nvSpPr>
        <p:spPr>
          <a:xfrm>
            <a:off x="2643660" y="2854864"/>
            <a:ext cx="6890543" cy="1333086"/>
          </a:xfrm>
          <a:prstGeom prst="roundRect">
            <a:avLst/>
          </a:prstGeom>
          <a:solidFill>
            <a:srgbClr val="FFFF00">
              <a:alpha val="5000"/>
            </a:srgb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4065DE-C3B9-F952-A28D-2B8F63DA10C6}"/>
              </a:ext>
            </a:extLst>
          </p:cNvPr>
          <p:cNvSpPr txBox="1"/>
          <p:nvPr/>
        </p:nvSpPr>
        <p:spPr>
          <a:xfrm>
            <a:off x="1316176" y="4304440"/>
            <a:ext cx="9077100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b="1"/>
              <a:t>conçu comme une métrique pour les revues, et non pour des articles (ou des auteurs)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08E4A90-945D-E15D-052B-DE24F33B0CBF}"/>
              </a:ext>
            </a:extLst>
          </p:cNvPr>
          <p:cNvSpPr txBox="1"/>
          <p:nvPr/>
        </p:nvSpPr>
        <p:spPr>
          <a:xfrm>
            <a:off x="187153" y="4795945"/>
            <a:ext cx="6623608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200">
                <a:solidFill>
                  <a:srgbClr val="079142"/>
                </a:solidFill>
              </a:rPr>
              <a:t>M</a:t>
            </a:r>
            <a:r>
              <a:rPr lang="fr-FR" sz="2200">
                <a:solidFill>
                  <a:srgbClr val="079142"/>
                </a:solidFill>
              </a:rPr>
              <a:t>étriques pour auteurs : h-Index </a:t>
            </a:r>
            <a:r>
              <a:rPr lang="fr-FR" sz="2200"/>
              <a:t>(indice de Hirsch)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10590BE-19B8-CF12-684B-BB7FF6C64B47}"/>
              </a:ext>
            </a:extLst>
          </p:cNvPr>
          <p:cNvSpPr txBox="1"/>
          <p:nvPr/>
        </p:nvSpPr>
        <p:spPr>
          <a:xfrm>
            <a:off x="1132542" y="5255464"/>
            <a:ext cx="95402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/>
              <a:t>‘Un scientifique a un indice h si h de ses N articles ont chacun au moins h citations, </a:t>
            </a:r>
          </a:p>
          <a:p>
            <a:r>
              <a:rPr lang="fr-FR"/>
              <a:t>et les autres (N - h) articles ont au plus h citations chacun. ’</a:t>
            </a:r>
            <a:endParaRPr lang="en-FR"/>
          </a:p>
        </p:txBody>
      </p:sp>
      <p:pic>
        <p:nvPicPr>
          <p:cNvPr id="41" name="Graphique 1">
            <a:extLst>
              <a:ext uri="{FF2B5EF4-FFF2-40B4-BE49-F238E27FC236}">
                <a16:creationId xmlns:a16="http://schemas.microsoft.com/office/drawing/2014/main" id="{35C849A6-CAC8-43FC-3607-1962E6256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8208" y="5241401"/>
            <a:ext cx="2086029" cy="1556633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D12971BB-3F6B-3730-9D40-E5A1ABD27D4A}"/>
              </a:ext>
            </a:extLst>
          </p:cNvPr>
          <p:cNvGrpSpPr/>
          <p:nvPr/>
        </p:nvGrpSpPr>
        <p:grpSpPr>
          <a:xfrm>
            <a:off x="-152636" y="2873333"/>
            <a:ext cx="9916209" cy="1155904"/>
            <a:chOff x="-152636" y="2873333"/>
            <a:chExt cx="9916209" cy="1155904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A0E9565-2965-2D69-33D5-C09F6A42AC59}"/>
                </a:ext>
              </a:extLst>
            </p:cNvPr>
            <p:cNvSpPr/>
            <p:nvPr/>
          </p:nvSpPr>
          <p:spPr>
            <a:xfrm rot="1800000">
              <a:off x="-63511" y="2873333"/>
              <a:ext cx="9256689" cy="10130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BB6C68E-9F31-8BFA-AF98-B30AD67A2271}"/>
                </a:ext>
              </a:extLst>
            </p:cNvPr>
            <p:cNvSpPr txBox="1"/>
            <p:nvPr/>
          </p:nvSpPr>
          <p:spPr>
            <a:xfrm rot="1800000">
              <a:off x="-152636" y="3013574"/>
              <a:ext cx="991620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fr-FR" sz="3000">
                  <a:solidFill>
                    <a:srgbClr val="FF0000"/>
                  </a:solidFill>
                </a:rPr>
                <a:t>de nombreux problèmes lorsqu'on essaie de l'utiliser pour déterminer la qualité d’un travail scientifique 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8DE2A33E-B337-82A4-2C00-FF9A2E457825}"/>
              </a:ext>
            </a:extLst>
          </p:cNvPr>
          <p:cNvSpPr txBox="1"/>
          <p:nvPr/>
        </p:nvSpPr>
        <p:spPr>
          <a:xfrm>
            <a:off x="257708" y="6144263"/>
            <a:ext cx="994804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/>
              <a:t>nécessité de trouver d'autres moyens d'évaluer le travail scientifique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E8785256-16B8-CED9-5A81-510EF4FEFFA8}"/>
              </a:ext>
            </a:extLst>
          </p:cNvPr>
          <p:cNvSpPr/>
          <p:nvPr/>
        </p:nvSpPr>
        <p:spPr>
          <a:xfrm>
            <a:off x="154643" y="6025769"/>
            <a:ext cx="9747261" cy="729108"/>
          </a:xfrm>
          <a:prstGeom prst="roundRect">
            <a:avLst/>
          </a:prstGeom>
          <a:solidFill>
            <a:srgbClr val="00B0F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25987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28" grpId="0"/>
      <p:bldP spid="29" grpId="0"/>
      <p:bldP spid="30" grpId="0"/>
      <p:bldP spid="33" grpId="0"/>
      <p:bldP spid="35" grpId="0"/>
      <p:bldP spid="37" grpId="0" animBg="1"/>
      <p:bldP spid="38" grpId="0"/>
      <p:bldP spid="39" grpId="0"/>
      <p:bldP spid="40" grpId="0"/>
      <p:bldP spid="51" grpId="0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9CEBF0-5787-3B2D-7ECD-C7FBBFD20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694" y="1882458"/>
            <a:ext cx="10408507" cy="4137259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fr-FR" sz="1800" dirty="0">
                <a:latin typeface="+mj-lt"/>
              </a:rPr>
              <a:t>Commission créée à l’origine pour faire une passerelle entre la SFP et EDP Sciences (les </a:t>
            </a:r>
            <a:r>
              <a:rPr lang="fr-FR" sz="1800" i="1" dirty="0">
                <a:latin typeface="+mj-lt"/>
              </a:rPr>
              <a:t>Éditions de Physique</a:t>
            </a:r>
            <a:r>
              <a:rPr lang="fr-FR" sz="1800" dirty="0">
                <a:latin typeface="+mj-lt"/>
              </a:rPr>
              <a:t>). </a:t>
            </a:r>
            <a:endParaRPr lang="fr-FR" dirty="0"/>
          </a:p>
          <a:p>
            <a:pPr marL="0" indent="0">
              <a:buNone/>
            </a:pPr>
            <a:r>
              <a:rPr lang="fr-FR" sz="1800" dirty="0">
                <a:latin typeface="+mj-lt"/>
              </a:rPr>
              <a:t>Partie prenante dans EPJ et EPL</a:t>
            </a:r>
            <a:endParaRPr lang="fr-FR" dirty="0"/>
          </a:p>
          <a:p>
            <a:pPr marL="0" indent="0">
              <a:buNone/>
            </a:pPr>
            <a:endParaRPr lang="fr-FR" sz="1800" dirty="0">
              <a:latin typeface="+mj-lt"/>
            </a:endParaRPr>
          </a:p>
          <a:p>
            <a:pPr marL="0" indent="0">
              <a:buNone/>
            </a:pPr>
            <a:endParaRPr lang="fr-FR" sz="1800" dirty="0">
              <a:solidFill>
                <a:srgbClr val="000000"/>
              </a:solidFill>
              <a:latin typeface="Avenir Next LT Pro"/>
            </a:endParaRPr>
          </a:p>
          <a:p>
            <a:pPr>
              <a:buFontTx/>
              <a:buChar char="-"/>
            </a:pPr>
            <a:endParaRPr lang="fr-FR" b="0" i="0" dirty="0">
              <a:solidFill>
                <a:srgbClr val="2F2F2F"/>
              </a:solidFill>
              <a:effectLst/>
              <a:latin typeface="Montserrat-Black"/>
            </a:endParaRPr>
          </a:p>
          <a:p>
            <a:pPr>
              <a:buFontTx/>
              <a:buChar char="-"/>
            </a:pPr>
            <a:endParaRPr lang="fr-FR" b="0" i="0" dirty="0">
              <a:solidFill>
                <a:srgbClr val="2F2F2F"/>
              </a:solidFill>
              <a:effectLst/>
              <a:latin typeface="Montserrat-Black"/>
            </a:endParaRPr>
          </a:p>
          <a:p>
            <a:pPr>
              <a:buFontTx/>
              <a:buChar char="-"/>
            </a:pPr>
            <a:endParaRPr lang="fr-FR" b="0" i="0" dirty="0">
              <a:solidFill>
                <a:srgbClr val="2F2F2F"/>
              </a:solidFill>
              <a:effectLst/>
              <a:latin typeface="Montserrat-Black"/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DE470FD-A35B-03AA-4824-6D7677FB6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695" y="490308"/>
            <a:ext cx="7452939" cy="1371600"/>
          </a:xfrm>
        </p:spPr>
        <p:txBody>
          <a:bodyPr>
            <a:noAutofit/>
          </a:bodyPr>
          <a:lstStyle/>
          <a:p>
            <a:r>
              <a:rPr lang="fr-FR" dirty="0"/>
              <a:t>La commission </a:t>
            </a:r>
            <a:br>
              <a:rPr lang="fr-FR" dirty="0"/>
            </a:br>
            <a:r>
              <a:rPr lang="fr-FR" dirty="0"/>
              <a:t>«  Publications scientifiques et Science ouverte »</a:t>
            </a:r>
            <a:br>
              <a:rPr lang="fr-FR" dirty="0"/>
            </a:br>
            <a:endParaRPr lang="fr-FR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D168CDA-8E4E-927C-35B6-C133DCEDF8E1}"/>
              </a:ext>
            </a:extLst>
          </p:cNvPr>
          <p:cNvGrpSpPr/>
          <p:nvPr/>
        </p:nvGrpSpPr>
        <p:grpSpPr>
          <a:xfrm>
            <a:off x="1062640" y="3277199"/>
            <a:ext cx="4255801" cy="3208990"/>
            <a:chOff x="2750150" y="3472408"/>
            <a:chExt cx="4255801" cy="3208990"/>
          </a:xfrm>
        </p:grpSpPr>
        <p:pic>
          <p:nvPicPr>
            <p:cNvPr id="12" name="Image 12">
              <a:extLst>
                <a:ext uri="{FF2B5EF4-FFF2-40B4-BE49-F238E27FC236}">
                  <a16:creationId xmlns:a16="http://schemas.microsoft.com/office/drawing/2014/main" id="{1523CF0B-0FB2-3C34-F8CF-EF939B3DB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9443" y="3472408"/>
              <a:ext cx="1276508" cy="1871274"/>
            </a:xfrm>
            <a:prstGeom prst="rect">
              <a:avLst/>
            </a:prstGeom>
          </p:spPr>
        </p:pic>
        <p:pic>
          <p:nvPicPr>
            <p:cNvPr id="13" name="Image 13">
              <a:extLst>
                <a:ext uri="{FF2B5EF4-FFF2-40B4-BE49-F238E27FC236}">
                  <a16:creationId xmlns:a16="http://schemas.microsoft.com/office/drawing/2014/main" id="{089B91DE-5DCF-64A6-7973-BE8EFB614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1534" y="3919539"/>
              <a:ext cx="1398302" cy="1867057"/>
            </a:xfrm>
            <a:prstGeom prst="rect">
              <a:avLst/>
            </a:prstGeom>
          </p:spPr>
        </p:pic>
        <p:pic>
          <p:nvPicPr>
            <p:cNvPr id="5" name="Image 6">
              <a:extLst>
                <a:ext uri="{FF2B5EF4-FFF2-40B4-BE49-F238E27FC236}">
                  <a16:creationId xmlns:a16="http://schemas.microsoft.com/office/drawing/2014/main" id="{D0F0B6F2-FE69-5F7E-444E-FC2A4EDBD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50150" y="3497783"/>
              <a:ext cx="1501359" cy="1998533"/>
            </a:xfrm>
            <a:prstGeom prst="rect">
              <a:avLst/>
            </a:prstGeom>
          </p:spPr>
        </p:pic>
        <p:pic>
          <p:nvPicPr>
            <p:cNvPr id="7" name="Image 7">
              <a:extLst>
                <a:ext uri="{FF2B5EF4-FFF2-40B4-BE49-F238E27FC236}">
                  <a16:creationId xmlns:a16="http://schemas.microsoft.com/office/drawing/2014/main" id="{D8B88BE5-9D21-A0F2-74B6-8107E5EC7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90485" y="4013070"/>
              <a:ext cx="1463884" cy="1942320"/>
            </a:xfrm>
            <a:prstGeom prst="rect">
              <a:avLst/>
            </a:prstGeom>
          </p:spPr>
        </p:pic>
        <p:pic>
          <p:nvPicPr>
            <p:cNvPr id="8" name="Image 8" descr="Une image contenant Site web&#10;&#10;Description générée automatiquement">
              <a:extLst>
                <a:ext uri="{FF2B5EF4-FFF2-40B4-BE49-F238E27FC236}">
                  <a16:creationId xmlns:a16="http://schemas.microsoft.com/office/drawing/2014/main" id="{51528ED0-71E2-5E3E-D26A-5EA228BAE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08829" y="4434668"/>
              <a:ext cx="1304614" cy="1708099"/>
            </a:xfrm>
            <a:prstGeom prst="rect">
              <a:avLst/>
            </a:prstGeom>
          </p:spPr>
        </p:pic>
        <p:pic>
          <p:nvPicPr>
            <p:cNvPr id="11" name="Image 11" descr="Une image contenant Site web&#10;&#10;Description générée automatiquement">
              <a:extLst>
                <a:ext uri="{FF2B5EF4-FFF2-40B4-BE49-F238E27FC236}">
                  <a16:creationId xmlns:a16="http://schemas.microsoft.com/office/drawing/2014/main" id="{83096C57-F5DE-CA8E-B2A7-4F02F75C3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86050" y="4434668"/>
              <a:ext cx="1267138" cy="1679992"/>
            </a:xfrm>
            <a:prstGeom prst="rect">
              <a:avLst/>
            </a:prstGeom>
          </p:spPr>
        </p:pic>
        <p:pic>
          <p:nvPicPr>
            <p:cNvPr id="9" name="Image 9" descr="Une image contenant Site web&#10;&#10;Description générée automatiquement">
              <a:extLst>
                <a:ext uri="{FF2B5EF4-FFF2-40B4-BE49-F238E27FC236}">
                  <a16:creationId xmlns:a16="http://schemas.microsoft.com/office/drawing/2014/main" id="{2E7797B5-19FE-0A4D-57F9-5A8B4C0F8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52223" y="4917243"/>
              <a:ext cx="1332720" cy="1764155"/>
            </a:xfrm>
            <a:prstGeom prst="rect">
              <a:avLst/>
            </a:prstGeom>
          </p:spPr>
        </p:pic>
      </p:grpSp>
      <p:pic>
        <p:nvPicPr>
          <p:cNvPr id="10" name="Image 10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735B62BC-D19C-FDC5-41BD-0A13007FE1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6375" y="3542885"/>
            <a:ext cx="1613005" cy="2217296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86D15359-FDAB-326B-CB39-D2225B9ACB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58208" y="5241401"/>
            <a:ext cx="2086029" cy="155663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1878468-5BF5-06AA-DC37-9EE1F06D98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51912" y="5330752"/>
            <a:ext cx="1358321" cy="11319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Les 150 ans de la Société Française de Physique -  - EDP Sciences">
            <a:extLst>
              <a:ext uri="{FF2B5EF4-FFF2-40B4-BE49-F238E27FC236}">
                <a16:creationId xmlns:a16="http://schemas.microsoft.com/office/drawing/2014/main" id="{CE8667B0-54FE-7E92-493F-76B470E79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429" y="3081478"/>
            <a:ext cx="1818544" cy="205980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153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470FD-A35B-03AA-4824-6D7677FB6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324" y="696970"/>
            <a:ext cx="7452939" cy="1371600"/>
          </a:xfrm>
        </p:spPr>
        <p:txBody>
          <a:bodyPr>
            <a:noAutofit/>
          </a:bodyPr>
          <a:lstStyle/>
          <a:p>
            <a:r>
              <a:rPr lang="fr-FR"/>
              <a:t>La commission </a:t>
            </a:r>
            <a:br>
              <a:rPr lang="fr-FR"/>
            </a:br>
            <a:r>
              <a:rPr lang="fr-FR"/>
              <a:t>«  Publications scientifiques et Science ouverte »</a:t>
            </a:r>
            <a:br>
              <a:rPr lang="fr-FR"/>
            </a:b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9CEBF0-5787-3B2D-7ECD-C7FBBFD20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0599" y="1765113"/>
            <a:ext cx="9038704" cy="4137259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endParaRPr lang="fr-FR" sz="1800" dirty="0">
              <a:latin typeface="+mj-lt"/>
            </a:endParaRPr>
          </a:p>
          <a:p>
            <a:pPr marL="0" indent="0">
              <a:buNone/>
            </a:pPr>
            <a:r>
              <a:rPr lang="fr-FR" sz="1800" dirty="0">
                <a:latin typeface="+mj-lt"/>
              </a:rPr>
              <a:t>Des prises de position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2F2F2F"/>
                </a:solidFill>
                <a:latin typeface="+mj-lt"/>
              </a:rPr>
              <a:t> SFP, SFO et SCF contre l'Indice Nature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2F2F2F"/>
                </a:solidFill>
                <a:latin typeface="+mj-lt"/>
              </a:rPr>
              <a:t> Open Access - Soutien à l’EPS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2F2F2F"/>
                </a:solidFill>
                <a:latin typeface="+mj-lt"/>
              </a:rPr>
              <a:t> Prise de position de la SFP sur les négociations avec Elsevier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2F2F2F"/>
                </a:solidFill>
                <a:latin typeface="+mj-lt"/>
              </a:rPr>
              <a:t> Revues de l’APS : la qualité pour un juste prix</a:t>
            </a:r>
          </a:p>
          <a:p>
            <a:pPr>
              <a:buFontTx/>
              <a:buChar char="-"/>
            </a:pPr>
            <a:endParaRPr lang="fr-FR" sz="1800" b="0" i="0" dirty="0">
              <a:solidFill>
                <a:srgbClr val="2F2F2F"/>
              </a:solidFill>
              <a:effectLst/>
              <a:latin typeface="Montserrat-Black"/>
            </a:endParaRPr>
          </a:p>
          <a:p>
            <a:pPr>
              <a:buFontTx/>
              <a:buChar char="-"/>
            </a:pPr>
            <a:endParaRPr lang="fr-FR" sz="1800" b="0" i="0" dirty="0">
              <a:solidFill>
                <a:srgbClr val="2F2F2F"/>
              </a:solidFill>
              <a:effectLst/>
              <a:latin typeface="Montserrat-Black"/>
            </a:endParaRPr>
          </a:p>
          <a:p>
            <a:pPr>
              <a:buFontTx/>
              <a:buChar char="-"/>
            </a:pPr>
            <a:endParaRPr lang="fr-FR" sz="1800" b="0" i="0" dirty="0">
              <a:solidFill>
                <a:srgbClr val="2F2F2F"/>
              </a:solidFill>
              <a:effectLst/>
              <a:latin typeface="Montserrat-Black"/>
            </a:endParaRPr>
          </a:p>
          <a:p>
            <a:pPr>
              <a:buFontTx/>
              <a:buChar char="-"/>
            </a:pPr>
            <a:endParaRPr lang="fr-FR" sz="1800" b="0" i="0" dirty="0">
              <a:solidFill>
                <a:srgbClr val="2F2F2F"/>
              </a:solidFill>
              <a:effectLst/>
              <a:latin typeface="Montserrat-Black"/>
            </a:endParaRP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484EC3DA-610A-6C12-917E-7710BCCD2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65932" y="5276090"/>
            <a:ext cx="2119903" cy="1581910"/>
          </a:xfrm>
          <a:prstGeom prst="rect">
            <a:avLst/>
          </a:prstGeom>
        </p:spPr>
      </p:pic>
      <p:pic>
        <p:nvPicPr>
          <p:cNvPr id="6" name="Image 5" descr="Une image contenant motif, pixel&#10;&#10;Description générée automatiquement">
            <a:extLst>
              <a:ext uri="{FF2B5EF4-FFF2-40B4-BE49-F238E27FC236}">
                <a16:creationId xmlns:a16="http://schemas.microsoft.com/office/drawing/2014/main" id="{9C30B202-A9B6-6572-D57C-BBE05E8D91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99" y="4925683"/>
            <a:ext cx="1867970" cy="186797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B0272AD-DA83-CE34-44A6-A693EDDD508C}"/>
              </a:ext>
            </a:extLst>
          </p:cNvPr>
          <p:cNvSpPr txBox="1"/>
          <p:nvPr/>
        </p:nvSpPr>
        <p:spPr>
          <a:xfrm>
            <a:off x="1061614" y="4816375"/>
            <a:ext cx="1436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Pour les lire </a:t>
            </a:r>
          </a:p>
        </p:txBody>
      </p:sp>
    </p:spTree>
    <p:extLst>
      <p:ext uri="{BB962C8B-B14F-4D97-AF65-F5344CB8AC3E}">
        <p14:creationId xmlns:p14="http://schemas.microsoft.com/office/powerpoint/2010/main" val="393204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9CEBF0-5787-3B2D-7ECD-C7FBBFD20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843" y="1774968"/>
            <a:ext cx="8915403" cy="4137259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fr-FR" sz="2000" dirty="0">
                <a:latin typeface="+mj-lt"/>
              </a:rPr>
              <a:t>Des articles, des enquêtes  :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2F2F2F"/>
                </a:solidFill>
                <a:latin typeface="+mj-lt"/>
              </a:rPr>
              <a:t>Publications scientifiques : le Plan S – kézako ?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2F2F2F"/>
                </a:solidFill>
                <a:latin typeface="+mj-lt"/>
              </a:rPr>
              <a:t>Un enquête SFP : « Peer-</a:t>
            </a:r>
            <a:r>
              <a:rPr lang="fr-FR" sz="2000" dirty="0" err="1">
                <a:solidFill>
                  <a:srgbClr val="2F2F2F"/>
                </a:solidFill>
                <a:latin typeface="+mj-lt"/>
              </a:rPr>
              <a:t>review</a:t>
            </a:r>
            <a:r>
              <a:rPr lang="fr-FR" sz="2000" dirty="0">
                <a:solidFill>
                  <a:srgbClr val="2F2F2F"/>
                </a:solidFill>
                <a:latin typeface="+mj-lt"/>
              </a:rPr>
              <a:t> au 21e siècle »</a:t>
            </a:r>
          </a:p>
          <a:p>
            <a:pPr marL="0" indent="0">
              <a:buNone/>
            </a:pPr>
            <a:endParaRPr lang="fr-FR" b="0" i="0" dirty="0">
              <a:solidFill>
                <a:srgbClr val="2F2F2F"/>
              </a:solidFill>
              <a:effectLst/>
              <a:latin typeface="Montserrat-Black"/>
            </a:endParaRPr>
          </a:p>
          <a:p>
            <a:pPr marL="0" indent="0">
              <a:buNone/>
            </a:pPr>
            <a:endParaRPr lang="fr-FR" b="0" i="0" dirty="0">
              <a:solidFill>
                <a:srgbClr val="2F2F2F"/>
              </a:solidFill>
              <a:effectLst/>
              <a:latin typeface="Montserrat-Black"/>
            </a:endParaRPr>
          </a:p>
          <a:p>
            <a:pPr>
              <a:buFontTx/>
              <a:buChar char="-"/>
            </a:pPr>
            <a:endParaRPr lang="fr-FR" b="0" i="0" dirty="0">
              <a:solidFill>
                <a:srgbClr val="2F2F2F"/>
              </a:solidFill>
              <a:effectLst/>
              <a:latin typeface="Montserrat-Black"/>
            </a:endParaRPr>
          </a:p>
          <a:p>
            <a:pPr>
              <a:buFontTx/>
              <a:buChar char="-"/>
            </a:pPr>
            <a:endParaRPr lang="fr-FR" b="0" i="0" dirty="0">
              <a:solidFill>
                <a:srgbClr val="2F2F2F"/>
              </a:solidFill>
              <a:effectLst/>
              <a:latin typeface="Montserrat-Black"/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484EC3DA-610A-6C12-917E-7710BCCD2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67232" y="289318"/>
            <a:ext cx="1746682" cy="1303406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561AF0A1-31D3-E642-B21F-7C26A64C4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32" y="512830"/>
            <a:ext cx="7442664" cy="1371600"/>
          </a:xfrm>
        </p:spPr>
        <p:txBody>
          <a:bodyPr>
            <a:noAutofit/>
          </a:bodyPr>
          <a:lstStyle/>
          <a:p>
            <a:r>
              <a:rPr lang="fr-FR"/>
              <a:t>La commission </a:t>
            </a:r>
            <a:br>
              <a:rPr lang="fr-FR"/>
            </a:br>
            <a:r>
              <a:rPr lang="fr-FR"/>
              <a:t>«  Publications scientifiques et Science ouverte »</a:t>
            </a:r>
            <a:br>
              <a:rPr lang="fr-FR"/>
            </a:br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176A33D-DE30-0E85-A25A-076CA17843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771" y="3846243"/>
            <a:ext cx="4937111" cy="242808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8831EFF-843F-0564-DA2B-FACAB74534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5936" y="2261882"/>
            <a:ext cx="5116355" cy="4502009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417960"/>
      </p:ext>
    </p:extLst>
  </p:cSld>
  <p:clrMapOvr>
    <a:masterClrMapping/>
  </p:clrMapOvr>
</p:sld>
</file>

<file path=ppt/theme/theme1.xml><?xml version="1.0" encoding="utf-8"?>
<a:theme xmlns:a="http://schemas.openxmlformats.org/drawingml/2006/main" name="EncaseVTI">
  <a:themeElements>
    <a:clrScheme name="Encase">
      <a:dk1>
        <a:sysClr val="windowText" lastClr="000000"/>
      </a:dk1>
      <a:lt1>
        <a:sysClr val="window" lastClr="FFFFFF"/>
      </a:lt1>
      <a:dk2>
        <a:srgbClr val="1E2121"/>
      </a:dk2>
      <a:lt2>
        <a:srgbClr val="EFECEB"/>
      </a:lt2>
      <a:accent1>
        <a:srgbClr val="717059"/>
      </a:accent1>
      <a:accent2>
        <a:srgbClr val="B9A17E"/>
      </a:accent2>
      <a:accent3>
        <a:srgbClr val="766752"/>
      </a:accent3>
      <a:accent4>
        <a:srgbClr val="A28578"/>
      </a:accent4>
      <a:accent5>
        <a:srgbClr val="6E736D"/>
      </a:accent5>
      <a:accent6>
        <a:srgbClr val="BE8366"/>
      </a:accent6>
      <a:hlink>
        <a:srgbClr val="B5714F"/>
      </a:hlink>
      <a:folHlink>
        <a:srgbClr val="7B6B4C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caseVTI" id="{C293990F-FDB3-4ED3-8175-FB79CE5A2A12}" vid="{A5662C19-271F-459F-B4ED-861A9823764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1969</Words>
  <Application>Microsoft Macintosh PowerPoint</Application>
  <PresentationFormat>Widescreen</PresentationFormat>
  <Paragraphs>248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Avenir Next LT Pro</vt:lpstr>
      <vt:lpstr>Avenir Next LT Pro Light</vt:lpstr>
      <vt:lpstr>Calibri</vt:lpstr>
      <vt:lpstr>Liberation Serif</vt:lpstr>
      <vt:lpstr>Montserrat-Black</vt:lpstr>
      <vt:lpstr>Wingdings</vt:lpstr>
      <vt:lpstr>EncaseVTI</vt:lpstr>
      <vt:lpstr>Science Ouverte et Evaluation Scientifique</vt:lpstr>
      <vt:lpstr>Programme cette session</vt:lpstr>
      <vt:lpstr>La route vers la science ouverte</vt:lpstr>
      <vt:lpstr>Aspects de la science ouverte</vt:lpstr>
      <vt:lpstr>Aspects de la science ouverte</vt:lpstr>
      <vt:lpstr>PowerPoint Presentation</vt:lpstr>
      <vt:lpstr>La commission  «  Publications scientifiques et Science ouverte » </vt:lpstr>
      <vt:lpstr>La commission  «  Publications scientifiques et Science ouverte » </vt:lpstr>
      <vt:lpstr>La commission  «  Publications scientifiques et Science ouverte » </vt:lpstr>
      <vt:lpstr>La commission  «  Publications scientifiques et Science ouverte » </vt:lpstr>
      <vt:lpstr>Retour d'expérience sur les masterclasses </vt:lpstr>
      <vt:lpstr>Table ronde </vt:lpstr>
      <vt:lpstr>Table ronde animée par Jean Daillant</vt:lpstr>
      <vt:lpstr>Table ronde</vt:lpstr>
      <vt:lpstr>Table ronde</vt:lpstr>
      <vt:lpstr>Table ronde</vt:lpstr>
      <vt:lpstr>Table ronde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Ouverte et Evaluation Scientifique</dc:title>
  <dc:creator>Agnès Henri</dc:creator>
  <cp:lastModifiedBy>marco.cirelli@gmail.com</cp:lastModifiedBy>
  <cp:revision>1</cp:revision>
  <dcterms:created xsi:type="dcterms:W3CDTF">2023-06-16T15:11:49Z</dcterms:created>
  <dcterms:modified xsi:type="dcterms:W3CDTF">2023-07-04T15:37:01Z</dcterms:modified>
</cp:coreProperties>
</file>