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9" r:id="rId3"/>
    <p:sldId id="260" r:id="rId4"/>
    <p:sldId id="261" r:id="rId5"/>
    <p:sldId id="258" r:id="rId6"/>
    <p:sldId id="262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76" r:id="rId19"/>
    <p:sldId id="283" r:id="rId20"/>
    <p:sldId id="277" r:id="rId21"/>
    <p:sldId id="278" r:id="rId22"/>
    <p:sldId id="279" r:id="rId23"/>
    <p:sldId id="280" r:id="rId24"/>
    <p:sldId id="281" r:id="rId25"/>
    <p:sldId id="282" r:id="rId26"/>
    <p:sldId id="284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10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4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C863A-69CE-42BC-8780-ADAA47AFE334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B95C3-B230-4559-B729-1F65FB9081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9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0688" y="808038"/>
            <a:ext cx="5956300" cy="335121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846C3-962B-48F2-9C7C-F189E9F2BC8D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290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0688" y="808038"/>
            <a:ext cx="5956300" cy="335121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846C3-962B-48F2-9C7C-F189E9F2BC8D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91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671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39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88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 chapitre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3B28DC-D9EC-7C48-8C05-DAE517626B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2596" y="2513187"/>
            <a:ext cx="4706252" cy="978729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>
              <a:defRPr lang="fr-FR" sz="3200" b="0" dirty="0">
                <a:solidFill>
                  <a:srgbClr val="0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fr-CA" dirty="0" err="1"/>
              <a:t>Title</a:t>
            </a:r>
            <a:br>
              <a:rPr lang="fr-CA" dirty="0"/>
            </a:br>
            <a:r>
              <a:rPr lang="fr-CA" dirty="0"/>
              <a:t>More </a:t>
            </a:r>
            <a:r>
              <a:rPr lang="fr-CA" dirty="0" err="1"/>
              <a:t>lines</a:t>
            </a:r>
            <a:r>
              <a:rPr lang="fr-CA" dirty="0"/>
              <a:t> possible.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D57CC5-D35D-4740-88DC-B5C8EDBB4F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473" y="3739040"/>
            <a:ext cx="4697375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rgbClr val="86B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SUBTITLE OR NAME</a:t>
            </a:r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B480B8D8-9A25-5CDC-B53F-30481CF1DD4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14062" y="0"/>
            <a:ext cx="607793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64C9E26-6375-FCCE-EBAF-7AD1E7E9664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858000"/>
          </a:xfrm>
          <a:prstGeom prst="line">
            <a:avLst/>
          </a:prstGeom>
          <a:ln w="38100">
            <a:gradFill>
              <a:gsLst>
                <a:gs pos="0">
                  <a:schemeClr val="bg1"/>
                </a:gs>
                <a:gs pos="50000">
                  <a:srgbClr val="86B601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6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u texte oran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BE38026-3E84-CE15-328E-4733E2ED336A}"/>
              </a:ext>
            </a:extLst>
          </p:cNvPr>
          <p:cNvCxnSpPr/>
          <p:nvPr userDrawn="1"/>
        </p:nvCxnSpPr>
        <p:spPr>
          <a:xfrm>
            <a:off x="0" y="583883"/>
            <a:ext cx="12192000" cy="0"/>
          </a:xfrm>
          <a:prstGeom prst="line">
            <a:avLst/>
          </a:prstGeom>
          <a:ln w="31750">
            <a:solidFill>
              <a:srgbClr val="81C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552A05-29ED-9E75-EE16-DB9AF3403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684" y="1440614"/>
            <a:ext cx="10515600" cy="16507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1CCB5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0648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CCB5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648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CCB5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648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CCB5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648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CCB5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648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D1BB64-87F1-3819-5F1A-DF1BB816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84" y="262881"/>
            <a:ext cx="5617435" cy="5355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>
              <a:defRPr lang="fr-FR" sz="3200" b="0">
                <a:ln w="3175">
                  <a:solidFill>
                    <a:srgbClr val="FFFFFF"/>
                  </a:solidFill>
                </a:ln>
                <a:solidFill>
                  <a:srgbClr val="064893"/>
                </a:solidFill>
                <a:effectLst>
                  <a:outerShdw blurRad="762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 marL="0" lvl="0">
              <a:spcBef>
                <a:spcPts val="0"/>
              </a:spcBef>
            </a:pPr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777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107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41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8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266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8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84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40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01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15 juin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Nancy - Table ronde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FA223-DE93-427C-812C-3C36AE74E3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52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872031" cy="363487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33900" y="0"/>
            <a:ext cx="7858100" cy="3634876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/>
              <a:t>Table ronde prospective de </a:t>
            </a:r>
            <a:r>
              <a:rPr lang="en-US" sz="4000" dirty="0" err="1"/>
              <a:t>l’énergie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	</a:t>
            </a:r>
            <a:r>
              <a:rPr lang="en-US" sz="3200" dirty="0"/>
              <a:t>Valérie Masson-</a:t>
            </a:r>
            <a:r>
              <a:rPr lang="en-US" sz="3200" dirty="0" err="1"/>
              <a:t>Delmotte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3200" dirty="0"/>
              <a:t>	Marc </a:t>
            </a:r>
            <a:r>
              <a:rPr lang="en-US" sz="3200" dirty="0" err="1"/>
              <a:t>Fontecave</a:t>
            </a:r>
            <a:br>
              <a:rPr lang="en-US" sz="3200" dirty="0"/>
            </a:br>
            <a:r>
              <a:rPr lang="en-US" sz="3200" dirty="0"/>
              <a:t>	Michel Spiro</a:t>
            </a: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9153" y="3899425"/>
            <a:ext cx="11894757" cy="2587903"/>
          </a:xfrm>
        </p:spPr>
        <p:txBody>
          <a:bodyPr>
            <a:normAutofit lnSpcReduction="10000"/>
          </a:bodyPr>
          <a:lstStyle/>
          <a:p>
            <a:r>
              <a:rPr lang="fr-FR" dirty="0"/>
              <a:t>Stanislas </a:t>
            </a:r>
            <a:r>
              <a:rPr lang="fr-FR" dirty="0" err="1"/>
              <a:t>Pommeret</a:t>
            </a:r>
            <a:endParaRPr lang="fr-FR" dirty="0"/>
          </a:p>
          <a:p>
            <a:r>
              <a:rPr lang="fr-FR" dirty="0"/>
              <a:t>Membre de la Commission énergie de la SFP</a:t>
            </a:r>
          </a:p>
          <a:p>
            <a:r>
              <a:rPr lang="fr-FR" dirty="0"/>
              <a:t>Président de la Société Chimique de France</a:t>
            </a:r>
          </a:p>
          <a:p>
            <a:r>
              <a:rPr lang="fr-FR" dirty="0"/>
              <a:t>Référent énergie de la Direction de la Recherche Fondamentale du CEA</a:t>
            </a:r>
          </a:p>
          <a:p>
            <a:endParaRPr lang="fr-FR" dirty="0"/>
          </a:p>
          <a:p>
            <a:r>
              <a:rPr lang="fr-FR" dirty="0"/>
              <a:t>Paris, le 6 juillet 2023</a:t>
            </a:r>
          </a:p>
        </p:txBody>
      </p:sp>
    </p:spTree>
    <p:extLst>
      <p:ext uri="{BB962C8B-B14F-4D97-AF65-F5344CB8AC3E}">
        <p14:creationId xmlns:p14="http://schemas.microsoft.com/office/powerpoint/2010/main" val="295768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16">
            <a:extLst>
              <a:ext uri="{FF2B5EF4-FFF2-40B4-BE49-F238E27FC236}">
                <a16:creationId xmlns:a16="http://schemas.microsoft.com/office/drawing/2014/main" id="{A5E6CF1B-19A5-B216-6947-C86A907F2ED5}"/>
              </a:ext>
            </a:extLst>
          </p:cNvPr>
          <p:cNvSpPr/>
          <p:nvPr/>
        </p:nvSpPr>
        <p:spPr>
          <a:xfrm>
            <a:off x="308898" y="1650579"/>
            <a:ext cx="5065742" cy="467412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648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184" y="262881"/>
            <a:ext cx="6139822" cy="535531"/>
          </a:xfrm>
        </p:spPr>
        <p:txBody>
          <a:bodyPr/>
          <a:lstStyle/>
          <a:p>
            <a:r>
              <a:rPr lang="fr-FR" dirty="0"/>
              <a:t>1,5°C (2100) : VRAIMENT ?</a:t>
            </a:r>
          </a:p>
        </p:txBody>
      </p:sp>
      <p:pic>
        <p:nvPicPr>
          <p:cNvPr id="8" name="Image 7" descr="Line graph showing various possible outcomes for future fossil-fuel emissions to the year 2100">
            <a:extLst>
              <a:ext uri="{FF2B5EF4-FFF2-40B4-BE49-F238E27FC236}">
                <a16:creationId xmlns:a16="http://schemas.microsoft.com/office/drawing/2014/main" id="{8FBD39D4-8142-4F5D-B45F-CBF9E3D5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52" b="15552"/>
          <a:stretch>
            <a:fillRect/>
          </a:stretch>
        </p:blipFill>
        <p:spPr bwMode="auto">
          <a:xfrm>
            <a:off x="479673" y="1650579"/>
            <a:ext cx="4721336" cy="454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82BE423-59DA-76A6-4C78-C640DEEAD7A3}"/>
              </a:ext>
            </a:extLst>
          </p:cNvPr>
          <p:cNvSpPr txBox="1"/>
          <p:nvPr/>
        </p:nvSpPr>
        <p:spPr>
          <a:xfrm>
            <a:off x="244908" y="800154"/>
            <a:ext cx="535833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defTabSz="1219050">
              <a:defRPr sz="2600" b="1">
                <a:solidFill>
                  <a:srgbClr val="FBB9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defTabSz="1219050">
              <a:buNone/>
            </a:pPr>
            <a:r>
              <a:rPr lang="fr-FR" sz="2600" b="1" dirty="0">
                <a:solidFill>
                  <a:srgbClr val="81CCB5"/>
                </a:solidFill>
              </a:rPr>
              <a:t>Plutôt 2,5-3 °C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CC1A54BF-2E70-27C4-C43C-1DBC58D49DB8}"/>
              </a:ext>
            </a:extLst>
          </p:cNvPr>
          <p:cNvSpPr txBox="1">
            <a:spLocks/>
          </p:cNvSpPr>
          <p:nvPr/>
        </p:nvSpPr>
        <p:spPr>
          <a:xfrm>
            <a:off x="5385725" y="1046375"/>
            <a:ext cx="6817361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120C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b="1" dirty="0">
                <a:solidFill>
                  <a:srgbClr val="81C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Adaptation au changement climatique !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50A8F47-55F4-822F-C4D9-CE1BB46B3650}"/>
              </a:ext>
            </a:extLst>
          </p:cNvPr>
          <p:cNvSpPr txBox="1"/>
          <p:nvPr/>
        </p:nvSpPr>
        <p:spPr>
          <a:xfrm>
            <a:off x="5707473" y="1464924"/>
            <a:ext cx="6173863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180975" indent="-180975" defTabSz="1219170">
              <a:spcBef>
                <a:spcPts val="1600"/>
              </a:spcBef>
              <a:buClr>
                <a:srgbClr val="81CCB5"/>
              </a:buClr>
              <a:buFont typeface="Wingdings" panose="05000000000000000000" pitchFamily="2" charset="2"/>
              <a:buChar char="§"/>
              <a:defRPr sz="160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800"/>
              </a:spcBef>
            </a:pPr>
            <a:r>
              <a:rPr lang="fr-FR" altLang="fr-FR" dirty="0"/>
              <a:t>Rénovation de l’habitat</a:t>
            </a:r>
          </a:p>
          <a:p>
            <a:pPr>
              <a:spcBef>
                <a:spcPts val="800"/>
              </a:spcBef>
            </a:pPr>
            <a:r>
              <a:rPr lang="fr-FR" altLang="fr-FR" dirty="0"/>
              <a:t>Climatisation (énergie bas-carbone)-végétalisation </a:t>
            </a:r>
          </a:p>
          <a:p>
            <a:pPr>
              <a:spcBef>
                <a:spcPts val="800"/>
              </a:spcBef>
            </a:pPr>
            <a:r>
              <a:rPr lang="fr-FR" altLang="fr-FR" dirty="0"/>
              <a:t>Protection des infrastructures (usines, services publics,…)</a:t>
            </a:r>
          </a:p>
          <a:p>
            <a:pPr>
              <a:spcBef>
                <a:spcPts val="800"/>
              </a:spcBef>
            </a:pPr>
            <a:r>
              <a:rPr lang="fr-FR" altLang="fr-FR" dirty="0"/>
              <a:t>Aménagement du territoire (littoral, zones inondables, à risque)</a:t>
            </a:r>
          </a:p>
          <a:p>
            <a:pPr>
              <a:spcBef>
                <a:spcPts val="800"/>
              </a:spcBef>
            </a:pPr>
            <a:r>
              <a:rPr lang="fr-FR" altLang="fr-FR" dirty="0"/>
              <a:t>Nouvel urbanisme  (</a:t>
            </a:r>
            <a:r>
              <a:rPr lang="fr-FR" altLang="fr-FR" dirty="0" err="1"/>
              <a:t>débitumisation</a:t>
            </a:r>
            <a:r>
              <a:rPr lang="fr-FR" altLang="fr-FR" dirty="0"/>
              <a:t>, végétalisation, éclaircissement des toitures, réseaux de froid, mobilités, etc..)</a:t>
            </a:r>
          </a:p>
          <a:p>
            <a:pPr>
              <a:spcBef>
                <a:spcPts val="800"/>
              </a:spcBef>
            </a:pPr>
            <a:r>
              <a:rPr lang="fr-FR" altLang="fr-FR" dirty="0"/>
              <a:t>Adaptation du service hospitalier </a:t>
            </a:r>
            <a:br>
              <a:rPr lang="fr-FR" altLang="fr-FR" dirty="0"/>
            </a:br>
            <a:r>
              <a:rPr lang="fr-FR" altLang="fr-FR" dirty="0"/>
              <a:t>(réponses aux crises-nouvelles maladies)</a:t>
            </a:r>
          </a:p>
          <a:p>
            <a:pPr>
              <a:spcBef>
                <a:spcPts val="800"/>
              </a:spcBef>
            </a:pPr>
            <a:r>
              <a:rPr lang="fr-FR" altLang="fr-FR" dirty="0"/>
              <a:t>Systèmes de prévision météorologiques</a:t>
            </a:r>
          </a:p>
          <a:p>
            <a:pPr>
              <a:spcBef>
                <a:spcPts val="800"/>
              </a:spcBef>
            </a:pPr>
            <a:r>
              <a:rPr lang="fr-FR" altLang="fr-FR" dirty="0"/>
              <a:t>Gestion de l’eau (eau potable/irrigation)</a:t>
            </a:r>
          </a:p>
          <a:p>
            <a:pPr>
              <a:spcBef>
                <a:spcPts val="800"/>
              </a:spcBef>
            </a:pPr>
            <a:r>
              <a:rPr lang="fr-FR" altLang="fr-FR" dirty="0"/>
              <a:t>Gestion des forêts</a:t>
            </a:r>
          </a:p>
          <a:p>
            <a:pPr>
              <a:spcBef>
                <a:spcPts val="800"/>
              </a:spcBef>
            </a:pPr>
            <a:r>
              <a:rPr lang="fr-FR" altLang="fr-FR" dirty="0"/>
              <a:t>Optimisation des forces d’intervention</a:t>
            </a:r>
            <a:br>
              <a:rPr lang="fr-FR" altLang="fr-FR" dirty="0"/>
            </a:br>
            <a:r>
              <a:rPr lang="fr-FR" altLang="fr-FR" dirty="0"/>
              <a:t>(pompiers,..)</a:t>
            </a:r>
          </a:p>
          <a:p>
            <a:pPr>
              <a:spcBef>
                <a:spcPts val="800"/>
              </a:spcBef>
            </a:pPr>
            <a:r>
              <a:rPr lang="fr-FR" altLang="fr-FR" dirty="0"/>
              <a:t>Assurances (indemnisations catastrophes)</a:t>
            </a:r>
          </a:p>
          <a:p>
            <a:pPr marL="0" indent="0">
              <a:spcBef>
                <a:spcPts val="800"/>
              </a:spcBef>
              <a:buNone/>
            </a:pPr>
            <a:endParaRPr lang="fr-FR" altLang="fr-FR" dirty="0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196D4207-67CD-40F1-A10A-429162347C3B}"/>
              </a:ext>
            </a:extLst>
          </p:cNvPr>
          <p:cNvSpPr/>
          <p:nvPr/>
        </p:nvSpPr>
        <p:spPr>
          <a:xfrm>
            <a:off x="5804899" y="6324703"/>
            <a:ext cx="291101" cy="270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E7FEF7FA-EF9F-41E4-9A85-2AD1AC7E122D}"/>
              </a:ext>
            </a:extLst>
          </p:cNvPr>
          <p:cNvSpPr txBox="1">
            <a:spLocks/>
          </p:cNvSpPr>
          <p:nvPr/>
        </p:nvSpPr>
        <p:spPr>
          <a:xfrm>
            <a:off x="5385725" y="6015886"/>
            <a:ext cx="6817361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120C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200" b="1" dirty="0">
                <a:solidFill>
                  <a:srgbClr val="81C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National d’Adaptation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2200" b="1" dirty="0">
                <a:solidFill>
                  <a:srgbClr val="81C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Changement Climatique (fin 2023)</a:t>
            </a:r>
          </a:p>
        </p:txBody>
      </p:sp>
    </p:spTree>
    <p:extLst>
      <p:ext uri="{BB962C8B-B14F-4D97-AF65-F5344CB8AC3E}">
        <p14:creationId xmlns:p14="http://schemas.microsoft.com/office/powerpoint/2010/main" val="33247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54D018-9521-40D7-8CFD-724D8AFD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84" y="271382"/>
            <a:ext cx="4515980" cy="535531"/>
          </a:xfrm>
        </p:spPr>
        <p:txBody>
          <a:bodyPr/>
          <a:lstStyle/>
          <a:p>
            <a:r>
              <a:rPr lang="fr-FR" dirty="0"/>
              <a:t>MIX ELECTRIQUE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7B26926-0080-4313-BB45-CB67E855C4E7}"/>
              </a:ext>
            </a:extLst>
          </p:cNvPr>
          <p:cNvGrpSpPr/>
          <p:nvPr/>
        </p:nvGrpSpPr>
        <p:grpSpPr>
          <a:xfrm>
            <a:off x="328302" y="1069900"/>
            <a:ext cx="5839278" cy="3838526"/>
            <a:chOff x="328302" y="1509738"/>
            <a:chExt cx="5839278" cy="3838526"/>
          </a:xfrm>
        </p:grpSpPr>
        <p:sp>
          <p:nvSpPr>
            <p:cNvPr id="14" name="Rectangle à coins arrondis 16">
              <a:extLst>
                <a:ext uri="{FF2B5EF4-FFF2-40B4-BE49-F238E27FC236}">
                  <a16:creationId xmlns:a16="http://schemas.microsoft.com/office/drawing/2014/main" id="{90740DC0-CC8E-E434-CD92-C3A4192F5880}"/>
                </a:ext>
              </a:extLst>
            </p:cNvPr>
            <p:cNvSpPr/>
            <p:nvPr/>
          </p:nvSpPr>
          <p:spPr>
            <a:xfrm>
              <a:off x="328303" y="1509738"/>
              <a:ext cx="5839277" cy="383852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outerShdw blurRad="190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648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Image 1">
              <a:extLst>
                <a:ext uri="{FF2B5EF4-FFF2-40B4-BE49-F238E27FC236}">
                  <a16:creationId xmlns:a16="http://schemas.microsoft.com/office/drawing/2014/main" id="{C81EBB4A-589F-4037-8E2E-FCFCD2A7E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296"/>
            <a:stretch/>
          </p:blipFill>
          <p:spPr bwMode="auto">
            <a:xfrm>
              <a:off x="328302" y="1584947"/>
              <a:ext cx="5839277" cy="3763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1">
            <a:extLst>
              <a:ext uri="{FF2B5EF4-FFF2-40B4-BE49-F238E27FC236}">
                <a16:creationId xmlns:a16="http://schemas.microsoft.com/office/drawing/2014/main" id="{E034167F-18D1-4739-BB85-A1DF9BD63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8" t="37151" r="3907" b="22548"/>
          <a:stretch/>
        </p:blipFill>
        <p:spPr bwMode="auto">
          <a:xfrm>
            <a:off x="3264062" y="5110087"/>
            <a:ext cx="1932972" cy="177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">
            <a:extLst>
              <a:ext uri="{FF2B5EF4-FFF2-40B4-BE49-F238E27FC236}">
                <a16:creationId xmlns:a16="http://schemas.microsoft.com/office/drawing/2014/main" id="{A66C2EA6-8F44-4842-9BC1-A0D5F3026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8" r="3907" b="62827"/>
          <a:stretch/>
        </p:blipFill>
        <p:spPr bwMode="auto">
          <a:xfrm>
            <a:off x="1010856" y="5081484"/>
            <a:ext cx="1932972" cy="163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22BA1BB-E18C-4539-A0B4-32ACC39A4A52}"/>
              </a:ext>
            </a:extLst>
          </p:cNvPr>
          <p:cNvSpPr/>
          <p:nvPr/>
        </p:nvSpPr>
        <p:spPr>
          <a:xfrm>
            <a:off x="328303" y="49138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buClr>
                <a:srgbClr val="81CCB5"/>
              </a:buClr>
              <a:defRPr/>
            </a:pPr>
            <a:r>
              <a:rPr lang="fr-FR" b="1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Scénario de référence RTE</a:t>
            </a:r>
          </a:p>
        </p:txBody>
      </p:sp>
      <p:pic>
        <p:nvPicPr>
          <p:cNvPr id="13" name="5E0A30C3-2108-4E5A-818A-624C9B9F939E" descr="3429DC8A-5761-4C9D-9A94-E2ED507D9028@lien_mediactive">
            <a:extLst>
              <a:ext uri="{FF2B5EF4-FFF2-40B4-BE49-F238E27FC236}">
                <a16:creationId xmlns:a16="http://schemas.microsoft.com/office/drawing/2014/main" id="{AC21861C-DA6D-46C3-9B41-D44AB4EB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77" y="2044870"/>
            <a:ext cx="3454565" cy="24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ADC91E2-5DFD-484E-ACF7-E89691E80003}"/>
              </a:ext>
            </a:extLst>
          </p:cNvPr>
          <p:cNvSpPr txBox="1"/>
          <p:nvPr/>
        </p:nvSpPr>
        <p:spPr>
          <a:xfrm>
            <a:off x="6958224" y="740265"/>
            <a:ext cx="490547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defTabSz="1219050">
              <a:defRPr sz="2600" b="1">
                <a:solidFill>
                  <a:srgbClr val="FBB9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defTabSz="1219050">
              <a:buNone/>
            </a:pPr>
            <a:r>
              <a:rPr lang="fr-FR" sz="2600" b="1" dirty="0">
                <a:solidFill>
                  <a:srgbClr val="81CCB5"/>
                </a:solidFill>
              </a:rPr>
              <a:t>un mix électrique complexe</a:t>
            </a:r>
          </a:p>
          <a:p>
            <a:r>
              <a:rPr lang="fr-FR" i="1" dirty="0">
                <a:solidFill>
                  <a:srgbClr val="81CCB5"/>
                </a:solidFill>
              </a:rPr>
              <a:t>nucléaire + solaire + éolien</a:t>
            </a:r>
          </a:p>
          <a:p>
            <a:r>
              <a:rPr lang="fr-FR" i="1" dirty="0">
                <a:solidFill>
                  <a:srgbClr val="81CCB5"/>
                </a:solidFill>
              </a:rPr>
              <a:t>+…. gaz</a:t>
            </a:r>
          </a:p>
          <a:p>
            <a:pPr marL="0" indent="0" defTabSz="1219050">
              <a:buNone/>
            </a:pPr>
            <a:endParaRPr lang="fr-FR" sz="2600" b="1" dirty="0">
              <a:solidFill>
                <a:srgbClr val="81CCB5"/>
              </a:solidFill>
            </a:endParaRPr>
          </a:p>
        </p:txBody>
      </p: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E4070A38-E7A0-4FA7-95F3-36D4340351F6}"/>
              </a:ext>
            </a:extLst>
          </p:cNvPr>
          <p:cNvSpPr txBox="1">
            <a:spLocks/>
          </p:cNvSpPr>
          <p:nvPr/>
        </p:nvSpPr>
        <p:spPr>
          <a:xfrm>
            <a:off x="6850132" y="4595947"/>
            <a:ext cx="5341868" cy="24323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120C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b="1" dirty="0"/>
              <a:t>Avis de l’Académie des Sciences (2021)</a:t>
            </a:r>
            <a:endParaRPr lang="fr-FR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dirty="0"/>
              <a:t>Prolongation des centrales  (40 &gt; 60 ans)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dirty="0"/>
              <a:t>Construction de nouveaux réacteurs (EPR-SMR)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dirty="0"/>
              <a:t>Recherche et développement des </a:t>
            </a:r>
          </a:p>
          <a:p>
            <a:pPr marL="0" indent="0">
              <a:buNone/>
              <a:defRPr/>
            </a:pPr>
            <a:r>
              <a:rPr lang="fr-FR" dirty="0"/>
              <a:t>réacteurs à neutrons rapides (RNR)</a:t>
            </a:r>
          </a:p>
        </p:txBody>
      </p:sp>
    </p:spTree>
    <p:extLst>
      <p:ext uri="{BB962C8B-B14F-4D97-AF65-F5344CB8AC3E}">
        <p14:creationId xmlns:p14="http://schemas.microsoft.com/office/powerpoint/2010/main" val="7398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54D018-9521-40D7-8CFD-724D8AFD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84" y="262881"/>
            <a:ext cx="8848897" cy="535531"/>
          </a:xfrm>
        </p:spPr>
        <p:txBody>
          <a:bodyPr/>
          <a:lstStyle/>
          <a:p>
            <a:r>
              <a:rPr lang="fr-FR" dirty="0"/>
              <a:t>ELECTRICITE 100% RENOUVELABLE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75E8AB7-E927-4B87-ACD5-F8C820336082}"/>
              </a:ext>
            </a:extLst>
          </p:cNvPr>
          <p:cNvSpPr txBox="1"/>
          <p:nvPr/>
        </p:nvSpPr>
        <p:spPr>
          <a:xfrm>
            <a:off x="640993" y="3873310"/>
            <a:ext cx="4647426" cy="23909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80990" indent="-380990" defTabSz="1219170"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sz="1867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Disposer de </a:t>
            </a:r>
            <a:r>
              <a:rPr lang="fr-FR" sz="1867" b="1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capacités de puissance </a:t>
            </a:r>
            <a:br>
              <a:rPr lang="fr-FR" sz="1867" b="1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67" b="1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décarbonées pilotables</a:t>
            </a:r>
          </a:p>
          <a:p>
            <a:pPr marL="342900" indent="-342900" defTabSz="1219170"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endParaRPr lang="fr-FR" sz="1867" dirty="0">
              <a:solidFill>
                <a:srgbClr val="0648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defTabSz="1219170"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sz="1867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Développer le </a:t>
            </a:r>
            <a:r>
              <a:rPr lang="fr-FR" sz="1867" b="1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stockage d’énergie</a:t>
            </a:r>
            <a:br>
              <a:rPr lang="fr-FR" sz="1867" b="1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67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(batteries, hydrogène, hydro…)</a:t>
            </a:r>
          </a:p>
          <a:p>
            <a:pPr marL="342900" indent="-342900" defTabSz="1219170"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endParaRPr lang="fr-FR" sz="1867" dirty="0">
              <a:solidFill>
                <a:srgbClr val="0648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defTabSz="1219170"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sz="1867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Nouvelles </a:t>
            </a:r>
            <a:r>
              <a:rPr lang="fr-FR" sz="1867" b="1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infrastructures </a:t>
            </a:r>
            <a:br>
              <a:rPr lang="fr-FR" sz="1867" b="1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67" b="1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réseaux électriques</a:t>
            </a:r>
          </a:p>
        </p:txBody>
      </p:sp>
      <p:pic>
        <p:nvPicPr>
          <p:cNvPr id="9" name="Image 13">
            <a:extLst>
              <a:ext uri="{FF2B5EF4-FFF2-40B4-BE49-F238E27FC236}">
                <a16:creationId xmlns:a16="http://schemas.microsoft.com/office/drawing/2014/main" id="{E7E5C09E-6F90-4CBE-94CB-E8FB0735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" y="1479480"/>
            <a:ext cx="4228890" cy="2036058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à coins arrondis 16">
            <a:extLst>
              <a:ext uri="{FF2B5EF4-FFF2-40B4-BE49-F238E27FC236}">
                <a16:creationId xmlns:a16="http://schemas.microsoft.com/office/drawing/2014/main" id="{90740DC0-CC8E-E434-CD92-C3A4192F5880}"/>
              </a:ext>
            </a:extLst>
          </p:cNvPr>
          <p:cNvSpPr/>
          <p:nvPr/>
        </p:nvSpPr>
        <p:spPr>
          <a:xfrm>
            <a:off x="6328698" y="1940165"/>
            <a:ext cx="5304501" cy="451200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648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age 1" descr="https://www.sfen.org/wp-content/uploads/2022/03/mix-allemagne-mars.png">
            <a:extLst>
              <a:ext uri="{FF2B5EF4-FFF2-40B4-BE49-F238E27FC236}">
                <a16:creationId xmlns:a16="http://schemas.microsoft.com/office/drawing/2014/main" id="{09DA88B5-EA0F-4EBD-B0DD-0873E9197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63" y="2114987"/>
            <a:ext cx="4751377" cy="42503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C6B24283-4E2A-6660-B41A-4C524F44B3D8}"/>
              </a:ext>
            </a:extLst>
          </p:cNvPr>
          <p:cNvSpPr txBox="1">
            <a:spLocks/>
          </p:cNvSpPr>
          <p:nvPr/>
        </p:nvSpPr>
        <p:spPr>
          <a:xfrm>
            <a:off x="6328699" y="1296514"/>
            <a:ext cx="5065741" cy="4670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120C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fr-FR" sz="2400" b="1" dirty="0">
                <a:solidFill>
                  <a:srgbClr val="81C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Allemagne : illustration</a:t>
            </a:r>
          </a:p>
        </p:txBody>
      </p:sp>
    </p:spTree>
    <p:extLst>
      <p:ext uri="{BB962C8B-B14F-4D97-AF65-F5344CB8AC3E}">
        <p14:creationId xmlns:p14="http://schemas.microsoft.com/office/powerpoint/2010/main" val="167340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16">
            <a:extLst>
              <a:ext uri="{FF2B5EF4-FFF2-40B4-BE49-F238E27FC236}">
                <a16:creationId xmlns:a16="http://schemas.microsoft.com/office/drawing/2014/main" id="{8B1937E2-CAC7-B26C-C8CC-28A0AB07157D}"/>
              </a:ext>
            </a:extLst>
          </p:cNvPr>
          <p:cNvSpPr/>
          <p:nvPr/>
        </p:nvSpPr>
        <p:spPr>
          <a:xfrm>
            <a:off x="1890346" y="1196753"/>
            <a:ext cx="8411308" cy="50834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648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184" y="262881"/>
            <a:ext cx="6928500" cy="535531"/>
          </a:xfrm>
        </p:spPr>
        <p:txBody>
          <a:bodyPr/>
          <a:lstStyle/>
          <a:p>
            <a:r>
              <a:rPr lang="fr-FR" dirty="0"/>
              <a:t>DU GAZ POUR LES POINTES ?</a:t>
            </a:r>
          </a:p>
        </p:txBody>
      </p:sp>
      <p:pic>
        <p:nvPicPr>
          <p:cNvPr id="17" name="Image 3">
            <a:extLst>
              <a:ext uri="{FF2B5EF4-FFF2-40B4-BE49-F238E27FC236}">
                <a16:creationId xmlns:a16="http://schemas.microsoft.com/office/drawing/2014/main" id="{6B4E522B-F510-4F1D-87BE-56E224E7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242" y="3721753"/>
            <a:ext cx="1542060" cy="213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35A797DD-5F02-476E-B261-C66907D524AE}"/>
              </a:ext>
            </a:extLst>
          </p:cNvPr>
          <p:cNvGrpSpPr>
            <a:grpSpLocks/>
          </p:cNvGrpSpPr>
          <p:nvPr/>
        </p:nvGrpSpPr>
        <p:grpSpPr bwMode="auto">
          <a:xfrm>
            <a:off x="6053662" y="2022659"/>
            <a:ext cx="652587" cy="3899030"/>
            <a:chOff x="895545" y="1707005"/>
            <a:chExt cx="678730" cy="459651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F4D3A0-66CB-4119-95EF-634F48D86384}"/>
                </a:ext>
              </a:extLst>
            </p:cNvPr>
            <p:cNvSpPr/>
            <p:nvPr/>
          </p:nvSpPr>
          <p:spPr>
            <a:xfrm>
              <a:off x="895545" y="3902094"/>
              <a:ext cx="678730" cy="2401424"/>
            </a:xfrm>
            <a:prstGeom prst="rect">
              <a:avLst/>
            </a:prstGeom>
            <a:solidFill>
              <a:srgbClr val="114B8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219170">
                <a:defRPr/>
              </a:pPr>
              <a:endParaRPr lang="fr-FR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7B7513-F8E9-4836-AC0D-9785C41D6029}"/>
                </a:ext>
              </a:extLst>
            </p:cNvPr>
            <p:cNvSpPr/>
            <p:nvPr/>
          </p:nvSpPr>
          <p:spPr>
            <a:xfrm>
              <a:off x="895545" y="3079928"/>
              <a:ext cx="678730" cy="81581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219170">
                <a:defRPr/>
              </a:pPr>
              <a:endParaRPr lang="fr-FR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DE86235-2C70-4665-AD3D-BBB38F81F92E}"/>
                </a:ext>
              </a:extLst>
            </p:cNvPr>
            <p:cNvSpPr/>
            <p:nvPr/>
          </p:nvSpPr>
          <p:spPr>
            <a:xfrm>
              <a:off x="895545" y="2675193"/>
              <a:ext cx="678730" cy="404735"/>
            </a:xfrm>
            <a:prstGeom prst="rect">
              <a:avLst/>
            </a:prstGeom>
            <a:solidFill>
              <a:srgbClr val="2B6228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219170">
                <a:defRPr/>
              </a:pPr>
              <a:endParaRPr lang="fr-FR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6018581-A0F1-4989-AE34-9A14C69AFA05}"/>
                </a:ext>
              </a:extLst>
            </p:cNvPr>
            <p:cNvSpPr/>
            <p:nvPr/>
          </p:nvSpPr>
          <p:spPr>
            <a:xfrm>
              <a:off x="895545" y="1707005"/>
              <a:ext cx="678730" cy="96818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219170">
                <a:defRPr/>
              </a:pPr>
              <a:endParaRPr lang="fr-FR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ZoneTexte 8">
            <a:extLst>
              <a:ext uri="{FF2B5EF4-FFF2-40B4-BE49-F238E27FC236}">
                <a16:creationId xmlns:a16="http://schemas.microsoft.com/office/drawing/2014/main" id="{BA3D0473-DE50-4F60-9939-24E68B116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830" y="1656451"/>
            <a:ext cx="946567" cy="33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fr-FR" altLang="fr-FR" sz="1600" b="1">
                <a:solidFill>
                  <a:prstClr val="black"/>
                </a:solidFill>
                <a:cs typeface="Arial" panose="020B0604020202020204" pitchFamily="34" charset="0"/>
              </a:rPr>
              <a:t>115 GW</a:t>
            </a:r>
          </a:p>
        </p:txBody>
      </p:sp>
      <p:sp>
        <p:nvSpPr>
          <p:cNvPr id="20" name="ZoneTexte 9">
            <a:extLst>
              <a:ext uri="{FF2B5EF4-FFF2-40B4-BE49-F238E27FC236}">
                <a16:creationId xmlns:a16="http://schemas.microsoft.com/office/drawing/2014/main" id="{2911AA50-0781-4A28-8B77-014BE71A7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992" y="1261971"/>
            <a:ext cx="1266692" cy="4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fr-FR" altLang="fr-FR" sz="1200">
                <a:solidFill>
                  <a:prstClr val="black"/>
                </a:solidFill>
                <a:cs typeface="Arial" panose="020B0604020202020204" pitchFamily="34" charset="0"/>
              </a:rPr>
              <a:t>+ 10 GW </a:t>
            </a:r>
          </a:p>
          <a:p>
            <a:pPr defTabSz="1219170">
              <a:spcBef>
                <a:spcPct val="0"/>
              </a:spcBef>
              <a:buNone/>
            </a:pPr>
            <a:r>
              <a:rPr lang="fr-FR" altLang="fr-FR" sz="1200">
                <a:solidFill>
                  <a:prstClr val="black"/>
                </a:solidFill>
                <a:cs typeface="Arial" panose="020B0604020202020204" pitchFamily="34" charset="0"/>
              </a:rPr>
              <a:t>Interconnexions</a:t>
            </a:r>
          </a:p>
        </p:txBody>
      </p:sp>
      <p:sp>
        <p:nvSpPr>
          <p:cNvPr id="21" name="ZoneTexte 13">
            <a:extLst>
              <a:ext uri="{FF2B5EF4-FFF2-40B4-BE49-F238E27FC236}">
                <a16:creationId xmlns:a16="http://schemas.microsoft.com/office/drawing/2014/main" id="{8C4248C9-6851-4E54-B858-87445DB91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355" y="2432342"/>
            <a:ext cx="9028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fr-FR" altLang="fr-FR" sz="1600">
                <a:solidFill>
                  <a:srgbClr val="81CCB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95 GW</a:t>
            </a: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8CC3F8E7-5231-4FF6-88AC-86676907A423}"/>
              </a:ext>
            </a:extLst>
          </p:cNvPr>
          <p:cNvSpPr/>
          <p:nvPr/>
        </p:nvSpPr>
        <p:spPr>
          <a:xfrm>
            <a:off x="4147864" y="2485803"/>
            <a:ext cx="380547" cy="216763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rgbClr val="81CCB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endParaRPr lang="fr-FR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7B92C1EB-ABDE-4C06-8FE2-4F3D3A6F3F1A}"/>
              </a:ext>
            </a:extLst>
          </p:cNvPr>
          <p:cNvSpPr/>
          <p:nvPr/>
        </p:nvSpPr>
        <p:spPr>
          <a:xfrm>
            <a:off x="6856024" y="1717038"/>
            <a:ext cx="797776" cy="218108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rgbClr val="81CCB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endParaRPr lang="fr-FR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16">
            <a:extLst>
              <a:ext uri="{FF2B5EF4-FFF2-40B4-BE49-F238E27FC236}">
                <a16:creationId xmlns:a16="http://schemas.microsoft.com/office/drawing/2014/main" id="{19565510-C961-417D-BB29-ABB08713E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6723" y="1655497"/>
            <a:ext cx="1039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fr-FR" altLang="fr-FR" sz="1600" dirty="0">
                <a:solidFill>
                  <a:srgbClr val="81CCB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130 GW</a:t>
            </a:r>
          </a:p>
        </p:txBody>
      </p:sp>
      <p:sp>
        <p:nvSpPr>
          <p:cNvPr id="25" name="ZoneTexte 18">
            <a:extLst>
              <a:ext uri="{FF2B5EF4-FFF2-40B4-BE49-F238E27FC236}">
                <a16:creationId xmlns:a16="http://schemas.microsoft.com/office/drawing/2014/main" id="{9ACD29E7-D726-4B12-A13C-E1F5F0B0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877" y="1935146"/>
            <a:ext cx="1266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fr-FR" altLang="fr-FR" sz="1200" dirty="0">
                <a:solidFill>
                  <a:prstClr val="black"/>
                </a:solidFill>
                <a:cs typeface="Arial" panose="020B0604020202020204" pitchFamily="34" charset="0"/>
              </a:rPr>
              <a:t>+ 4 GW </a:t>
            </a:r>
          </a:p>
          <a:p>
            <a:pPr defTabSz="1219170">
              <a:spcBef>
                <a:spcPct val="0"/>
              </a:spcBef>
              <a:buNone/>
            </a:pPr>
            <a:r>
              <a:rPr lang="fr-FR" altLang="fr-FR" sz="1200" dirty="0">
                <a:solidFill>
                  <a:prstClr val="black"/>
                </a:solidFill>
                <a:cs typeface="Arial" panose="020B0604020202020204" pitchFamily="34" charset="0"/>
              </a:rPr>
              <a:t>Interconnexions</a:t>
            </a:r>
          </a:p>
        </p:txBody>
      </p:sp>
      <p:sp>
        <p:nvSpPr>
          <p:cNvPr id="26" name="ZoneTexte 19">
            <a:extLst>
              <a:ext uri="{FF2B5EF4-FFF2-40B4-BE49-F238E27FC236}">
                <a16:creationId xmlns:a16="http://schemas.microsoft.com/office/drawing/2014/main" id="{0433F516-DD4C-48EF-B814-040CFC0FA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524" y="5898800"/>
            <a:ext cx="648488" cy="33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fr-FR" altLang="fr-FR" sz="1600" b="1">
                <a:solidFill>
                  <a:prstClr val="black"/>
                </a:solidFill>
                <a:cs typeface="Arial" panose="020B0604020202020204" pitchFamily="34" charset="0"/>
              </a:rPr>
              <a:t>2050</a:t>
            </a:r>
          </a:p>
        </p:txBody>
      </p:sp>
      <p:pic>
        <p:nvPicPr>
          <p:cNvPr id="27" name="Image 20">
            <a:extLst>
              <a:ext uri="{FF2B5EF4-FFF2-40B4-BE49-F238E27FC236}">
                <a16:creationId xmlns:a16="http://schemas.microsoft.com/office/drawing/2014/main" id="{41C2B6CF-5116-476C-805D-7CD08A5A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6068" r="62617"/>
          <a:stretch>
            <a:fillRect/>
          </a:stretch>
        </p:blipFill>
        <p:spPr bwMode="auto">
          <a:xfrm>
            <a:off x="7050117" y="2364632"/>
            <a:ext cx="796248" cy="380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AB6F16E-8137-4F34-B00D-7A56E43354E4}"/>
              </a:ext>
            </a:extLst>
          </p:cNvPr>
          <p:cNvSpPr/>
          <p:nvPr/>
        </p:nvSpPr>
        <p:spPr>
          <a:xfrm>
            <a:off x="8340042" y="2282348"/>
            <a:ext cx="569442" cy="84043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9170">
              <a:defRPr/>
            </a:pPr>
            <a:endParaRPr lang="fr-FR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2">
            <a:extLst>
              <a:ext uri="{FF2B5EF4-FFF2-40B4-BE49-F238E27FC236}">
                <a16:creationId xmlns:a16="http://schemas.microsoft.com/office/drawing/2014/main" id="{66FD6A79-96B7-4157-9EB0-D5541ADDF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3314" y="2410178"/>
            <a:ext cx="10967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fr-FR" altLang="fr-FR" sz="1600" dirty="0">
                <a:cs typeface="Arial" panose="020B0604020202020204" pitchFamily="34" charset="0"/>
              </a:rPr>
              <a:t>Stockage </a:t>
            </a:r>
          </a:p>
          <a:p>
            <a:pPr defTabSz="1219170">
              <a:spcBef>
                <a:spcPct val="0"/>
              </a:spcBef>
              <a:buNone/>
            </a:pPr>
            <a:r>
              <a:rPr lang="fr-FR" altLang="fr-FR" sz="1600" dirty="0">
                <a:cs typeface="Arial" panose="020B0604020202020204" pitchFamily="34" charset="0"/>
              </a:rPr>
              <a:t>ou gaz</a:t>
            </a:r>
          </a:p>
        </p:txBody>
      </p:sp>
      <p:pic>
        <p:nvPicPr>
          <p:cNvPr id="30" name="Image 11">
            <a:extLst>
              <a:ext uri="{FF2B5EF4-FFF2-40B4-BE49-F238E27FC236}">
                <a16:creationId xmlns:a16="http://schemas.microsoft.com/office/drawing/2014/main" id="{A645F67B-232D-42F2-A970-1B3240EB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10" y="1248508"/>
            <a:ext cx="1020909" cy="5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">
            <a:extLst>
              <a:ext uri="{FF2B5EF4-FFF2-40B4-BE49-F238E27FC236}">
                <a16:creationId xmlns:a16="http://schemas.microsoft.com/office/drawing/2014/main" id="{667D128F-BD9D-410A-B6DF-9E112871D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6068" r="19772"/>
          <a:stretch>
            <a:fillRect/>
          </a:stretch>
        </p:blipFill>
        <p:spPr bwMode="auto">
          <a:xfrm>
            <a:off x="2063255" y="2364632"/>
            <a:ext cx="1977629" cy="380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19">
            <a:extLst>
              <a:ext uri="{FF2B5EF4-FFF2-40B4-BE49-F238E27FC236}">
                <a16:creationId xmlns:a16="http://schemas.microsoft.com/office/drawing/2014/main" id="{ACC4249D-9A7E-417F-5D97-A69621E98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826" y="5955320"/>
            <a:ext cx="639919" cy="246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prstClr val="black"/>
                </a:solidFill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8BF49FF9-C9E6-4D5F-98F5-D0C771674236}"/>
              </a:ext>
            </a:extLst>
          </p:cNvPr>
          <p:cNvSpPr txBox="1">
            <a:spLocks/>
          </p:cNvSpPr>
          <p:nvPr/>
        </p:nvSpPr>
        <p:spPr>
          <a:xfrm>
            <a:off x="7846365" y="3264461"/>
            <a:ext cx="2452564" cy="17453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914400" rtl="0" eaLnBrk="1" latinLnBrk="0" hangingPunct="1">
              <a:spcBef>
                <a:spcPct val="20000"/>
              </a:spcBef>
              <a:buSzPct val="125000"/>
              <a:buFont typeface="Arial" charset="0"/>
              <a:buChar char="•"/>
              <a:defRPr sz="1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9763" indent="-285750" algn="l" defTabSz="914400" rtl="0" eaLnBrk="1" latinLnBrk="0" hangingPunct="1">
              <a:spcBef>
                <a:spcPct val="20000"/>
              </a:spcBef>
              <a:buSzPct val="125000"/>
              <a:buFont typeface="Arial" charset="0"/>
              <a:buChar char="•"/>
              <a:defRPr sz="16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5350" indent="-177800" algn="l" defTabSz="914400" rtl="0" eaLnBrk="1" latinLnBrk="0" hangingPunct="1">
              <a:spcBef>
                <a:spcPct val="200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58888" indent="-187325" algn="l" defTabSz="914400" rtl="0" eaLnBrk="1" latinLnBrk="0" hangingPunct="1">
              <a:spcBef>
                <a:spcPct val="20000"/>
              </a:spcBef>
              <a:buSzPct val="125000"/>
              <a:buFont typeface="Arial" panose="020B0604020202020204" pitchFamily="34" charset="0"/>
              <a:buChar char="•"/>
              <a:defRPr sz="1200" i="1" kern="1200">
                <a:solidFill>
                  <a:srgbClr val="021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177800" algn="l" defTabSz="914400" rtl="0" eaLnBrk="1" latinLnBrk="0" hangingPunct="1">
              <a:spcBef>
                <a:spcPct val="20000"/>
              </a:spcBef>
              <a:buSzPct val="125000"/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>
                <a:solidFill>
                  <a:srgbClr val="69C0AC"/>
                </a:solidFill>
              </a:rPr>
              <a:t>STOCKAGE</a:t>
            </a:r>
          </a:p>
          <a:p>
            <a:pPr marL="0" indent="0">
              <a:buNone/>
            </a:pPr>
            <a:r>
              <a:rPr lang="fr-FR" sz="1400" dirty="0">
                <a:solidFill>
                  <a:srgbClr val="69C0AC"/>
                </a:solidFill>
              </a:rPr>
              <a:t>Batteries électriques</a:t>
            </a:r>
          </a:p>
          <a:p>
            <a:pPr marL="0" indent="0">
              <a:buNone/>
            </a:pPr>
            <a:r>
              <a:rPr lang="fr-FR" sz="1400" dirty="0">
                <a:solidFill>
                  <a:srgbClr val="69C0AC"/>
                </a:solidFill>
              </a:rPr>
              <a:t>STEP</a:t>
            </a:r>
            <a:endParaRPr lang="fr-FR" sz="1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sz="1400" dirty="0">
                <a:solidFill>
                  <a:srgbClr val="69C0AC"/>
                </a:solidFill>
              </a:rPr>
              <a:t>Hydrogène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endParaRPr lang="fr-FR" sz="1400" b="0" baseline="-25000" dirty="0">
              <a:solidFill>
                <a:srgbClr val="021365"/>
              </a:solidFill>
              <a:latin typeface="Arial" charset="0"/>
              <a:cs typeface="Arial" charset="0"/>
            </a:endParaRPr>
          </a:p>
          <a:p>
            <a:endParaRPr lang="fr-FR" sz="1400" baseline="-25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16">
            <a:extLst>
              <a:ext uri="{FF2B5EF4-FFF2-40B4-BE49-F238E27FC236}">
                <a16:creationId xmlns:a16="http://schemas.microsoft.com/office/drawing/2014/main" id="{8B1937E2-CAC7-B26C-C8CC-28A0AB07157D}"/>
              </a:ext>
            </a:extLst>
          </p:cNvPr>
          <p:cNvSpPr/>
          <p:nvPr/>
        </p:nvSpPr>
        <p:spPr>
          <a:xfrm>
            <a:off x="792502" y="982265"/>
            <a:ext cx="3167562" cy="284594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648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184" y="262881"/>
            <a:ext cx="5858720" cy="535531"/>
          </a:xfrm>
        </p:spPr>
        <p:txBody>
          <a:bodyPr/>
          <a:lstStyle/>
          <a:p>
            <a:r>
              <a:rPr lang="fr-FR" dirty="0"/>
              <a:t>MOYENS DE FLEXIBILITE</a:t>
            </a:r>
          </a:p>
        </p:txBody>
      </p:sp>
      <p:pic>
        <p:nvPicPr>
          <p:cNvPr id="36" name="Picture 2" descr="© Corinne Beurtey/CEA">
            <a:extLst>
              <a:ext uri="{FF2B5EF4-FFF2-40B4-BE49-F238E27FC236}">
                <a16:creationId xmlns:a16="http://schemas.microsoft.com/office/drawing/2014/main" id="{47692EDC-9436-4BE0-BDFF-C56BF0424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3" b="8880"/>
          <a:stretch/>
        </p:blipFill>
        <p:spPr bwMode="auto">
          <a:xfrm>
            <a:off x="1012308" y="1189436"/>
            <a:ext cx="2727949" cy="243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à coins arrondis 16">
            <a:extLst>
              <a:ext uri="{FF2B5EF4-FFF2-40B4-BE49-F238E27FC236}">
                <a16:creationId xmlns:a16="http://schemas.microsoft.com/office/drawing/2014/main" id="{22A2606B-D9C9-44CA-B43A-363ED10E20AB}"/>
              </a:ext>
            </a:extLst>
          </p:cNvPr>
          <p:cNvSpPr/>
          <p:nvPr/>
        </p:nvSpPr>
        <p:spPr>
          <a:xfrm>
            <a:off x="792501" y="3909317"/>
            <a:ext cx="3167562" cy="284594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648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18" descr="© Corinne Beurtey/CEA">
            <a:extLst>
              <a:ext uri="{FF2B5EF4-FFF2-40B4-BE49-F238E27FC236}">
                <a16:creationId xmlns:a16="http://schemas.microsoft.com/office/drawing/2014/main" id="{CB75F42C-36BE-4AB4-8546-499047B63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8" y="4263775"/>
            <a:ext cx="2812549" cy="215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à coins arrondis 16">
            <a:extLst>
              <a:ext uri="{FF2B5EF4-FFF2-40B4-BE49-F238E27FC236}">
                <a16:creationId xmlns:a16="http://schemas.microsoft.com/office/drawing/2014/main" id="{80E389FD-0D9E-4CBB-B9CA-837263199FBF}"/>
              </a:ext>
            </a:extLst>
          </p:cNvPr>
          <p:cNvSpPr/>
          <p:nvPr/>
        </p:nvSpPr>
        <p:spPr>
          <a:xfrm>
            <a:off x="8352570" y="981385"/>
            <a:ext cx="3167562" cy="284594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648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19" descr="Découvrir &amp; Comprendre - Le stockage stationnaire de l’énergie">
            <a:extLst>
              <a:ext uri="{FF2B5EF4-FFF2-40B4-BE49-F238E27FC236}">
                <a16:creationId xmlns:a16="http://schemas.microsoft.com/office/drawing/2014/main" id="{B814DCA5-8D3E-4105-8113-AB9E8450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85" y="1189436"/>
            <a:ext cx="3133947" cy="242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oneTexte 12">
            <a:extLst>
              <a:ext uri="{FF2B5EF4-FFF2-40B4-BE49-F238E27FC236}">
                <a16:creationId xmlns:a16="http://schemas.microsoft.com/office/drawing/2014/main" id="{29F22E2E-5021-4905-A1BB-DBBEB716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58" y="1157489"/>
            <a:ext cx="3634329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64893"/>
                </a:solidFill>
              </a:rPr>
              <a:t>Stockage </a:t>
            </a:r>
            <a:r>
              <a:rPr lang="fr-FR" altLang="fr-FR" sz="2400" b="1" dirty="0">
                <a:solidFill>
                  <a:srgbClr val="064893"/>
                </a:solidFill>
              </a:rPr>
              <a:t>électrochimique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64893"/>
                </a:solidFill>
              </a:rPr>
              <a:t>(batteries)</a:t>
            </a:r>
          </a:p>
        </p:txBody>
      </p:sp>
      <p:sp>
        <p:nvSpPr>
          <p:cNvPr id="43" name="ZoneTexte 12">
            <a:extLst>
              <a:ext uri="{FF2B5EF4-FFF2-40B4-BE49-F238E27FC236}">
                <a16:creationId xmlns:a16="http://schemas.microsoft.com/office/drawing/2014/main" id="{62024731-782D-4044-96F2-483FF8E55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544" y="5744239"/>
            <a:ext cx="2624437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64893"/>
                </a:solidFill>
              </a:rPr>
              <a:t>Stockage </a:t>
            </a:r>
            <a:r>
              <a:rPr lang="fr-FR" altLang="fr-FR" sz="2400" b="1" dirty="0">
                <a:solidFill>
                  <a:srgbClr val="064893"/>
                </a:solidFill>
              </a:rPr>
              <a:t>chimique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64893"/>
                </a:solidFill>
              </a:rPr>
              <a:t>(hydrogène)</a:t>
            </a:r>
          </a:p>
        </p:txBody>
      </p:sp>
      <p:sp>
        <p:nvSpPr>
          <p:cNvPr id="44" name="ZoneTexte 12">
            <a:extLst>
              <a:ext uri="{FF2B5EF4-FFF2-40B4-BE49-F238E27FC236}">
                <a16:creationId xmlns:a16="http://schemas.microsoft.com/office/drawing/2014/main" id="{DA6AD349-BEE0-43FF-AFCC-5D7E8EDA3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765" y="3150218"/>
            <a:ext cx="3017173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64893"/>
                </a:solidFill>
              </a:rPr>
              <a:t>Stockage </a:t>
            </a:r>
            <a:r>
              <a:rPr lang="fr-FR" altLang="fr-FR" sz="2400" b="1" dirty="0">
                <a:solidFill>
                  <a:srgbClr val="064893"/>
                </a:solidFill>
              </a:rPr>
              <a:t>hydraulique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64893"/>
                </a:solidFill>
              </a:rPr>
              <a:t>(STEP)</a:t>
            </a:r>
          </a:p>
        </p:txBody>
      </p:sp>
      <p:sp>
        <p:nvSpPr>
          <p:cNvPr id="45" name="ZoneTexte 1">
            <a:extLst>
              <a:ext uri="{FF2B5EF4-FFF2-40B4-BE49-F238E27FC236}">
                <a16:creationId xmlns:a16="http://schemas.microsoft.com/office/drawing/2014/main" id="{7130F24E-2647-4F01-9C0E-2A717BB6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176" y="4667021"/>
            <a:ext cx="4926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64893"/>
                </a:solidFill>
              </a:rPr>
              <a:t>+ flexibilité de la </a:t>
            </a:r>
            <a:r>
              <a:rPr lang="fr-FR" altLang="fr-FR" sz="2400" b="1" dirty="0">
                <a:solidFill>
                  <a:srgbClr val="064893"/>
                </a:solidFill>
              </a:rPr>
              <a:t>demande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/>
              <a:t>+ </a:t>
            </a:r>
            <a:r>
              <a:rPr lang="fr-FR" altLang="fr-FR" sz="2400" b="1" dirty="0">
                <a:solidFill>
                  <a:srgbClr val="064893"/>
                </a:solidFill>
              </a:rPr>
              <a:t>échanges</a:t>
            </a:r>
            <a:r>
              <a:rPr lang="fr-FR" altLang="fr-FR" sz="1800" b="1" dirty="0">
                <a:solidFill>
                  <a:srgbClr val="064893"/>
                </a:solidFill>
              </a:rPr>
              <a:t> </a:t>
            </a:r>
            <a:r>
              <a:rPr lang="fr-FR" altLang="fr-FR" sz="1800" b="1" dirty="0" err="1">
                <a:solidFill>
                  <a:srgbClr val="064893"/>
                </a:solidFill>
              </a:rPr>
              <a:t>trans-frontaliers</a:t>
            </a:r>
            <a:endParaRPr lang="fr-FR" altLang="fr-FR" sz="1800" b="1" dirty="0">
              <a:solidFill>
                <a:srgbClr val="064893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64893"/>
                </a:solidFill>
              </a:rPr>
              <a:t>+ </a:t>
            </a:r>
            <a:r>
              <a:rPr lang="fr-FR" altLang="fr-FR" sz="2400" b="1" dirty="0">
                <a:solidFill>
                  <a:srgbClr val="064893"/>
                </a:solidFill>
              </a:rPr>
              <a:t>sources pilotables </a:t>
            </a:r>
            <a:r>
              <a:rPr lang="fr-FR" altLang="fr-FR" sz="1800" b="1" dirty="0">
                <a:solidFill>
                  <a:srgbClr val="064893"/>
                </a:solidFill>
              </a:rPr>
              <a:t>(gaz, nucléaire)</a:t>
            </a:r>
          </a:p>
        </p:txBody>
      </p:sp>
    </p:spTree>
    <p:extLst>
      <p:ext uri="{BB962C8B-B14F-4D97-AF65-F5344CB8AC3E}">
        <p14:creationId xmlns:p14="http://schemas.microsoft.com/office/powerpoint/2010/main" val="13034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54D018-9521-40D7-8CFD-724D8AFD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84" y="271382"/>
            <a:ext cx="6176691" cy="535531"/>
          </a:xfrm>
        </p:spPr>
        <p:txBody>
          <a:bodyPr/>
          <a:lstStyle/>
          <a:p>
            <a:r>
              <a:rPr lang="fr-FR" dirty="0"/>
              <a:t>DEMAIN QUEL CARBONE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7B26926-0080-4313-BB45-CB67E855C4E7}"/>
              </a:ext>
            </a:extLst>
          </p:cNvPr>
          <p:cNvGrpSpPr/>
          <p:nvPr/>
        </p:nvGrpSpPr>
        <p:grpSpPr>
          <a:xfrm>
            <a:off x="328302" y="1069900"/>
            <a:ext cx="5839278" cy="3838526"/>
            <a:chOff x="328302" y="1509738"/>
            <a:chExt cx="5839278" cy="3838526"/>
          </a:xfrm>
        </p:grpSpPr>
        <p:sp>
          <p:nvSpPr>
            <p:cNvPr id="14" name="Rectangle à coins arrondis 16">
              <a:extLst>
                <a:ext uri="{FF2B5EF4-FFF2-40B4-BE49-F238E27FC236}">
                  <a16:creationId xmlns:a16="http://schemas.microsoft.com/office/drawing/2014/main" id="{90740DC0-CC8E-E434-CD92-C3A4192F5880}"/>
                </a:ext>
              </a:extLst>
            </p:cNvPr>
            <p:cNvSpPr/>
            <p:nvPr/>
          </p:nvSpPr>
          <p:spPr>
            <a:xfrm>
              <a:off x="328303" y="1509738"/>
              <a:ext cx="5839277" cy="383852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outerShdw blurRad="190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648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Image 1">
              <a:extLst>
                <a:ext uri="{FF2B5EF4-FFF2-40B4-BE49-F238E27FC236}">
                  <a16:creationId xmlns:a16="http://schemas.microsoft.com/office/drawing/2014/main" id="{C81EBB4A-589F-4037-8E2E-FCFCD2A7E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296"/>
            <a:stretch/>
          </p:blipFill>
          <p:spPr bwMode="auto">
            <a:xfrm>
              <a:off x="328302" y="1584947"/>
              <a:ext cx="5839277" cy="3763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1">
            <a:extLst>
              <a:ext uri="{FF2B5EF4-FFF2-40B4-BE49-F238E27FC236}">
                <a16:creationId xmlns:a16="http://schemas.microsoft.com/office/drawing/2014/main" id="{E034167F-18D1-4739-BB85-A1DF9BD63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8" t="37151" r="3907" b="22548"/>
          <a:stretch/>
        </p:blipFill>
        <p:spPr bwMode="auto">
          <a:xfrm>
            <a:off x="3264062" y="5110087"/>
            <a:ext cx="1932972" cy="177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">
            <a:extLst>
              <a:ext uri="{FF2B5EF4-FFF2-40B4-BE49-F238E27FC236}">
                <a16:creationId xmlns:a16="http://schemas.microsoft.com/office/drawing/2014/main" id="{A66C2EA6-8F44-4842-9BC1-A0D5F3026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8" r="3907" b="62827"/>
          <a:stretch/>
        </p:blipFill>
        <p:spPr bwMode="auto">
          <a:xfrm>
            <a:off x="1010856" y="5081484"/>
            <a:ext cx="1932972" cy="163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22BA1BB-E18C-4539-A0B4-32ACC39A4A52}"/>
              </a:ext>
            </a:extLst>
          </p:cNvPr>
          <p:cNvSpPr/>
          <p:nvPr/>
        </p:nvSpPr>
        <p:spPr>
          <a:xfrm>
            <a:off x="328303" y="49138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buClr>
                <a:srgbClr val="81CCB5"/>
              </a:buClr>
              <a:defRPr/>
            </a:pPr>
            <a:r>
              <a:rPr lang="fr-FR" b="1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Scénario de référence RTE</a:t>
            </a:r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3863DD82-C26F-4F17-BE88-2D8926714348}"/>
              </a:ext>
            </a:extLst>
          </p:cNvPr>
          <p:cNvSpPr txBox="1">
            <a:spLocks/>
          </p:cNvSpPr>
          <p:nvPr/>
        </p:nvSpPr>
        <p:spPr>
          <a:xfrm>
            <a:off x="5963304" y="971938"/>
            <a:ext cx="60960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Clr>
                <a:srgbClr val="7120CE"/>
              </a:buClr>
              <a:buFont typeface="Arial" panose="020B0604020202020204" pitchFamily="34" charset="0"/>
              <a:buNone/>
              <a:defRPr sz="2200" b="1" i="0">
                <a:solidFill>
                  <a:srgbClr val="81CCB5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b="0" i="0"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600" b="0" i="0"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2400" dirty="0"/>
              <a:t>Carburants, plastiques, médicaments</a:t>
            </a:r>
            <a:r>
              <a:rPr lang="fr-FR" dirty="0"/>
              <a:t>, …</a:t>
            </a: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B2099B11-BDCB-4A57-BA04-EDD7A245A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537" y="1642993"/>
            <a:ext cx="5056192" cy="530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defTabSz="1219170">
              <a:spcBef>
                <a:spcPts val="800"/>
              </a:spcBef>
              <a:buClr>
                <a:srgbClr val="81CCB5"/>
              </a:buClr>
              <a:buNone/>
              <a:defRPr/>
            </a:pPr>
            <a:r>
              <a:rPr lang="fr-FR" altLang="fr-FR" sz="2400" b="1" dirty="0">
                <a:solidFill>
                  <a:srgbClr val="064893"/>
                </a:solidFill>
                <a:cs typeface="Arial" panose="020B0604020202020204" pitchFamily="34" charset="0"/>
              </a:rPr>
              <a:t>Les biocarburants </a:t>
            </a:r>
          </a:p>
          <a:p>
            <a:pPr marL="0" indent="0" defTabSz="1219170">
              <a:spcBef>
                <a:spcPct val="0"/>
              </a:spcBef>
              <a:buNone/>
              <a:defRPr/>
            </a:pPr>
            <a:r>
              <a:rPr lang="fr-FR" altLang="fr-FR" sz="1600" dirty="0">
                <a:solidFill>
                  <a:srgbClr val="064893"/>
                </a:solidFill>
              </a:rPr>
              <a:t>(bioéthanol, biodiesels, </a:t>
            </a:r>
            <a:r>
              <a:rPr lang="fr-FR" altLang="fr-FR" sz="1600" dirty="0" err="1">
                <a:solidFill>
                  <a:srgbClr val="064893"/>
                </a:solidFill>
              </a:rPr>
              <a:t>biokerosene</a:t>
            </a:r>
            <a:r>
              <a:rPr lang="fr-FR" altLang="fr-FR" sz="1600" dirty="0">
                <a:solidFill>
                  <a:srgbClr val="064893"/>
                </a:solidFill>
              </a:rPr>
              <a:t>)</a:t>
            </a:r>
          </a:p>
          <a:p>
            <a:pPr marL="180975" indent="-180975" defTabSz="1219170">
              <a:spcBef>
                <a:spcPts val="800"/>
              </a:spcBef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biocarburants de 2ème génération</a:t>
            </a:r>
            <a:b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</a:b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(valorisation des matériaux </a:t>
            </a:r>
            <a:r>
              <a:rPr lang="fr-FR" altLang="fr-FR" sz="1600" dirty="0" err="1">
                <a:solidFill>
                  <a:srgbClr val="064893"/>
                </a:solidFill>
                <a:cs typeface="Arial" panose="020B0604020202020204" pitchFamily="34" charset="0"/>
              </a:rPr>
              <a:t>ligno-cellulosiques</a:t>
            </a: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)</a:t>
            </a:r>
          </a:p>
          <a:p>
            <a:pPr marL="180975" indent="-180975" defTabSz="1219170">
              <a:spcBef>
                <a:spcPts val="800"/>
              </a:spcBef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biocarburants de 3ème génération</a:t>
            </a:r>
            <a:b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</a:b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(microalgues, </a:t>
            </a:r>
            <a:r>
              <a:rPr lang="fr-FR" altLang="fr-FR" sz="1600" dirty="0" err="1">
                <a:solidFill>
                  <a:srgbClr val="064893"/>
                </a:solidFill>
                <a:cs typeface="Arial" panose="020B0604020202020204" pitchFamily="34" charset="0"/>
              </a:rPr>
              <a:t>photobioréacteurs</a:t>
            </a: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)</a:t>
            </a:r>
          </a:p>
          <a:p>
            <a:pPr marL="0" indent="0" defTabSz="1219170">
              <a:spcBef>
                <a:spcPts val="800"/>
              </a:spcBef>
              <a:buClr>
                <a:srgbClr val="81CCB5"/>
              </a:buClr>
              <a:buNone/>
              <a:defRPr/>
            </a:pPr>
            <a:r>
              <a:rPr lang="fr-FR" altLang="fr-FR" sz="2400" b="1" dirty="0">
                <a:solidFill>
                  <a:srgbClr val="064893"/>
                </a:solidFill>
                <a:cs typeface="Arial" panose="020B0604020202020204" pitchFamily="34" charset="0"/>
              </a:rPr>
              <a:t>Le biogaz </a:t>
            </a:r>
          </a:p>
          <a:p>
            <a:pPr marL="0" indent="0" defTabSz="1219170">
              <a:spcBef>
                <a:spcPct val="0"/>
              </a:spcBef>
              <a:buNone/>
              <a:defRPr/>
            </a:pPr>
            <a:r>
              <a:rPr lang="fr-FR" altLang="fr-FR" sz="1600" dirty="0">
                <a:solidFill>
                  <a:srgbClr val="064893"/>
                </a:solidFill>
              </a:rPr>
              <a:t>(biomasse </a:t>
            </a:r>
            <a:r>
              <a:rPr lang="fr-FR" altLang="fr-FR" sz="1600" b="1" dirty="0">
                <a:solidFill>
                  <a:srgbClr val="064893"/>
                </a:solidFill>
              </a:rPr>
              <a:t>agricole</a:t>
            </a:r>
            <a:r>
              <a:rPr lang="fr-FR" altLang="fr-FR" sz="1600" dirty="0">
                <a:solidFill>
                  <a:srgbClr val="064893"/>
                </a:solidFill>
              </a:rPr>
              <a:t>, déchets ménagers et industriels)</a:t>
            </a:r>
          </a:p>
          <a:p>
            <a:pPr marL="180975" indent="-180975" defTabSz="1219170">
              <a:spcBef>
                <a:spcPts val="800"/>
              </a:spcBef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Méthanisation/</a:t>
            </a:r>
            <a:r>
              <a:rPr lang="fr-FR" altLang="fr-FR" sz="1600" dirty="0" err="1">
                <a:solidFill>
                  <a:srgbClr val="064893"/>
                </a:solidFill>
                <a:cs typeface="Arial" panose="020B0604020202020204" pitchFamily="34" charset="0"/>
              </a:rPr>
              <a:t>pyrogazéification</a:t>
            </a:r>
            <a:endParaRPr lang="fr-FR" altLang="fr-FR" sz="1600" dirty="0">
              <a:solidFill>
                <a:srgbClr val="064893"/>
              </a:solidFill>
              <a:cs typeface="Arial" panose="020B0604020202020204" pitchFamily="34" charset="0"/>
            </a:endParaRPr>
          </a:p>
          <a:p>
            <a:pPr marL="180975" indent="-180975" defTabSz="1219170">
              <a:spcBef>
                <a:spcPts val="800"/>
              </a:spcBef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Estimation des gisements et ACV</a:t>
            </a:r>
          </a:p>
          <a:p>
            <a:pPr marL="0" indent="0" defTabSz="1219170">
              <a:spcBef>
                <a:spcPts val="800"/>
              </a:spcBef>
              <a:buClr>
                <a:srgbClr val="81CCB5"/>
              </a:buClr>
              <a:buNone/>
              <a:defRPr/>
            </a:pPr>
            <a:r>
              <a:rPr lang="fr-FR" altLang="fr-FR" sz="2400" b="1" dirty="0">
                <a:solidFill>
                  <a:srgbClr val="064893"/>
                </a:solidFill>
                <a:cs typeface="Arial" panose="020B0604020202020204" pitchFamily="34" charset="0"/>
              </a:rPr>
              <a:t>Les carburants alternatifs</a:t>
            </a:r>
          </a:p>
          <a:p>
            <a:pPr marL="180975" indent="-180975" defTabSz="1219170">
              <a:spcBef>
                <a:spcPts val="800"/>
              </a:spcBef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H2</a:t>
            </a:r>
          </a:p>
          <a:p>
            <a:pPr marL="180975" indent="-180975" defTabSz="1219170">
              <a:spcBef>
                <a:spcPts val="800"/>
              </a:spcBef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Capture, stockage et valorisation du CO</a:t>
            </a:r>
            <a:r>
              <a:rPr lang="fr-FR" altLang="fr-FR" sz="1600" baseline="-25000" dirty="0">
                <a:solidFill>
                  <a:srgbClr val="064893"/>
                </a:solidFill>
                <a:cs typeface="Arial" panose="020B0604020202020204" pitchFamily="34" charset="0"/>
              </a:rPr>
              <a:t>2</a:t>
            </a:r>
            <a:endParaRPr lang="fr-FR" altLang="fr-FR" sz="1600" dirty="0">
              <a:solidFill>
                <a:srgbClr val="064893"/>
              </a:solidFill>
              <a:cs typeface="Arial" panose="020B0604020202020204" pitchFamily="34" charset="0"/>
            </a:endParaRPr>
          </a:p>
          <a:p>
            <a:pPr marL="0" indent="0" defTabSz="1219170">
              <a:spcBef>
                <a:spcPts val="800"/>
              </a:spcBef>
              <a:buClr>
                <a:srgbClr val="81CCB5"/>
              </a:buClr>
              <a:buNone/>
              <a:defRPr/>
            </a:pPr>
            <a:r>
              <a:rPr lang="fr-FR" altLang="fr-FR" sz="2400" b="1" dirty="0">
                <a:solidFill>
                  <a:srgbClr val="064893"/>
                </a:solidFill>
                <a:cs typeface="Arial" panose="020B0604020202020204" pitchFamily="34" charset="0"/>
              </a:rPr>
              <a:t>Le bois </a:t>
            </a:r>
          </a:p>
          <a:p>
            <a:pPr marL="0" indent="0" defTabSz="1219170">
              <a:spcBef>
                <a:spcPts val="800"/>
              </a:spcBef>
              <a:buClr>
                <a:srgbClr val="81CCB5"/>
              </a:buClr>
              <a:buNone/>
              <a:defRPr/>
            </a:pPr>
            <a:endParaRPr lang="fr-FR" altLang="fr-FR" sz="1600" dirty="0">
              <a:solidFill>
                <a:srgbClr val="064893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5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à coins arrondis 16">
            <a:extLst>
              <a:ext uri="{FF2B5EF4-FFF2-40B4-BE49-F238E27FC236}">
                <a16:creationId xmlns:a16="http://schemas.microsoft.com/office/drawing/2014/main" id="{6B975B8F-0946-79B9-72AF-2966CB760FF6}"/>
              </a:ext>
            </a:extLst>
          </p:cNvPr>
          <p:cNvSpPr/>
          <p:nvPr/>
        </p:nvSpPr>
        <p:spPr>
          <a:xfrm>
            <a:off x="6255727" y="2157045"/>
            <a:ext cx="5065742" cy="40561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648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1">
            <a:extLst>
              <a:ext uri="{FF2B5EF4-FFF2-40B4-BE49-F238E27FC236}">
                <a16:creationId xmlns:a16="http://schemas.microsoft.com/office/drawing/2014/main" id="{E8CB4BF0-A71E-45C8-9D83-A96CB6C05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36" y="2410542"/>
            <a:ext cx="4539223" cy="254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EFEA990-A1EE-4EE1-B9B5-B43D5CCF9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988" y="4957950"/>
            <a:ext cx="47053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fr-FR" sz="1600" dirty="0">
                <a:solidFill>
                  <a:srgbClr val="064893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Low-cost high efficiency system for solar-driven conversion of CO</a:t>
            </a:r>
            <a:r>
              <a:rPr lang="en-US" altLang="fr-FR" sz="1600" baseline="-25000" dirty="0">
                <a:solidFill>
                  <a:srgbClr val="064893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fr-FR" sz="1600" dirty="0">
                <a:solidFill>
                  <a:srgbClr val="064893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to hydrocarbons</a:t>
            </a:r>
            <a:endParaRPr lang="fr-FR" altLang="fr-FR" sz="1600" dirty="0">
              <a:solidFill>
                <a:srgbClr val="064893"/>
              </a:solidFill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00" dirty="0">
                <a:solidFill>
                  <a:srgbClr val="064893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M. Fontecave and </a:t>
            </a:r>
            <a:r>
              <a:rPr lang="fr-FR" altLang="fr-FR" sz="1600" dirty="0" err="1">
                <a:solidFill>
                  <a:srgbClr val="064893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collaborators</a:t>
            </a:r>
            <a:endParaRPr lang="fr-FR" altLang="fr-FR" sz="1600" dirty="0">
              <a:solidFill>
                <a:srgbClr val="064893"/>
              </a:solidFill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fr-FR" sz="1600" i="1" dirty="0">
                <a:solidFill>
                  <a:srgbClr val="064893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Proc. Natl. Acad. Sci.</a:t>
            </a:r>
            <a:r>
              <a:rPr lang="en-US" altLang="fr-FR" sz="1600" dirty="0">
                <a:solidFill>
                  <a:srgbClr val="064893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2019, </a:t>
            </a:r>
            <a:r>
              <a:rPr lang="en-US" altLang="fr-FR" sz="1600" u="sng" dirty="0">
                <a:solidFill>
                  <a:srgbClr val="064893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116</a:t>
            </a:r>
            <a:r>
              <a:rPr lang="en-US" altLang="fr-FR" sz="1600" dirty="0">
                <a:solidFill>
                  <a:srgbClr val="064893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, 9735-9740</a:t>
            </a:r>
            <a:endParaRPr lang="fr-FR" altLang="fr-FR" sz="1600" dirty="0">
              <a:solidFill>
                <a:srgbClr val="064893"/>
              </a:solidFill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16535075-7ADC-4DBA-8FBD-DF1E12A65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93" y="2328487"/>
            <a:ext cx="38427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rgbClr val="81CCB5"/>
                </a:solidFill>
              </a:rPr>
              <a:t>Éthylène → Polyéthylène</a:t>
            </a: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05F183F4-2CEA-45C1-A065-FCDCF2C37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73" y="3289161"/>
            <a:ext cx="50385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fr-FR" altLang="fr-FR" sz="2000" b="1" dirty="0">
                <a:solidFill>
                  <a:srgbClr val="064893"/>
                </a:solidFill>
                <a:cs typeface="Arial" panose="020B0604020202020204" pitchFamily="34" charset="0"/>
              </a:rPr>
              <a:t>Éthylène : 220 millions de tonnes (2020)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ED4600F-7041-4EAC-851C-0A547019AC41}"/>
              </a:ext>
            </a:extLst>
          </p:cNvPr>
          <p:cNvSpPr txBox="1"/>
          <p:nvPr/>
        </p:nvSpPr>
        <p:spPr>
          <a:xfrm>
            <a:off x="946193" y="3915831"/>
            <a:ext cx="397754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defTabSz="1219170">
              <a:spcBef>
                <a:spcPts val="2400"/>
              </a:spcBef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de ressources fossiles</a:t>
            </a:r>
          </a:p>
          <a:p>
            <a:pPr marL="180975" indent="-180975" defTabSz="1219170">
              <a:spcBef>
                <a:spcPts val="2400"/>
              </a:spcBef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Énorme demande énergétique </a:t>
            </a:r>
            <a:br>
              <a:rPr lang="fr-FR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(750-950°C)</a:t>
            </a:r>
          </a:p>
          <a:p>
            <a:pPr marL="180975" indent="-180975" defTabSz="1219170">
              <a:spcBef>
                <a:spcPts val="2400"/>
              </a:spcBef>
              <a:buClr>
                <a:srgbClr val="81CCB5"/>
              </a:buClr>
              <a:buFont typeface="Wingdings" panose="05000000000000000000" pitchFamily="2" charset="2"/>
              <a:buChar char="§"/>
              <a:defRPr/>
            </a:pPr>
            <a:r>
              <a:rPr lang="fr-FR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de gaz à effet de serre</a:t>
            </a:r>
            <a:br>
              <a:rPr lang="fr-FR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tonnes de CO</a:t>
            </a:r>
            <a:r>
              <a:rPr lang="fr-FR" baseline="-250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tonne éthylène)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A21578A2-5A1A-57BC-C4D9-7AE91650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84" y="262881"/>
            <a:ext cx="10081350" cy="535531"/>
          </a:xfrm>
        </p:spPr>
        <p:txBody>
          <a:bodyPr/>
          <a:lstStyle/>
          <a:p>
            <a:r>
              <a:rPr lang="fr-FR" dirty="0"/>
              <a:t>PHOTOSYNTHÈSE AU COLLÈGE DE FRANCE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40F69F-8323-28A3-FE8C-883F637E0B89}"/>
              </a:ext>
            </a:extLst>
          </p:cNvPr>
          <p:cNvSpPr txBox="1"/>
          <p:nvPr/>
        </p:nvSpPr>
        <p:spPr>
          <a:xfrm>
            <a:off x="870531" y="1494866"/>
            <a:ext cx="61265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defTabSz="1219050">
              <a:defRPr sz="2600" b="1">
                <a:solidFill>
                  <a:srgbClr val="FBB90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defTabSz="1219050">
              <a:buNone/>
            </a:pPr>
            <a:r>
              <a:rPr lang="fr-FR" sz="2600" b="1" dirty="0">
                <a:solidFill>
                  <a:srgbClr val="81CCB5"/>
                </a:solidFill>
              </a:rPr>
              <a:t>L’éthylène: aujourd’hui</a:t>
            </a:r>
          </a:p>
        </p:txBody>
      </p:sp>
      <p:sp>
        <p:nvSpPr>
          <p:cNvPr id="20" name="Espace réservé du contenu 3">
            <a:extLst>
              <a:ext uri="{FF2B5EF4-FFF2-40B4-BE49-F238E27FC236}">
                <a16:creationId xmlns:a16="http://schemas.microsoft.com/office/drawing/2014/main" id="{2B76D280-C91C-3888-9D63-B4AB8C69B966}"/>
              </a:ext>
            </a:extLst>
          </p:cNvPr>
          <p:cNvSpPr txBox="1">
            <a:spLocks/>
          </p:cNvSpPr>
          <p:nvPr/>
        </p:nvSpPr>
        <p:spPr>
          <a:xfrm>
            <a:off x="6233791" y="1057174"/>
            <a:ext cx="5065742" cy="9384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120C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fr-FR" sz="2600" b="1" dirty="0">
                <a:solidFill>
                  <a:srgbClr val="81C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L’éthylène: demain?</a:t>
            </a:r>
            <a:br>
              <a:rPr lang="fr-FR" sz="2600" b="1" dirty="0">
                <a:solidFill>
                  <a:srgbClr val="81CCB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600" b="1" dirty="0">
                <a:solidFill>
                  <a:srgbClr val="81C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FR" sz="2600" b="1" baseline="-25000" dirty="0">
                <a:solidFill>
                  <a:srgbClr val="81C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600" b="1" dirty="0">
                <a:solidFill>
                  <a:srgbClr val="81C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+eau+soleil</a:t>
            </a:r>
          </a:p>
        </p:txBody>
      </p:sp>
    </p:spTree>
    <p:extLst>
      <p:ext uri="{BB962C8B-B14F-4D97-AF65-F5344CB8AC3E}">
        <p14:creationId xmlns:p14="http://schemas.microsoft.com/office/powerpoint/2010/main" val="14631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3BE585DC-2FCF-55A0-2A42-B137A61B55B1}"/>
              </a:ext>
            </a:extLst>
          </p:cNvPr>
          <p:cNvSpPr txBox="1">
            <a:spLocks/>
          </p:cNvSpPr>
          <p:nvPr/>
        </p:nvSpPr>
        <p:spPr>
          <a:xfrm>
            <a:off x="12803" y="1052363"/>
            <a:ext cx="6498077" cy="37487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dirty="0">
                <a:solidFill>
                  <a:srgbClr val="0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ct val="0"/>
              </a:spcBef>
            </a:pPr>
            <a:r>
              <a:rPr lang="fr-FR" dirty="0"/>
              <a:t>CLIMAT ET ENERGIE:</a:t>
            </a:r>
            <a:br>
              <a:rPr lang="fr-FR" dirty="0"/>
            </a:br>
            <a:r>
              <a:rPr lang="fr-FR" dirty="0"/>
              <a:t>« NOUVEAUX » PARADIGMES</a:t>
            </a:r>
          </a:p>
          <a:p>
            <a:pPr>
              <a:spcBef>
                <a:spcPct val="0"/>
              </a:spcBef>
            </a:pPr>
            <a:endParaRPr lang="fr-FR" dirty="0"/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sz="2400" dirty="0"/>
              <a:t>Adaptation !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sz="2400" dirty="0"/>
              <a:t>Stockage d’énergie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sz="2400" dirty="0"/>
              <a:t>Nouveau Carbone ?</a:t>
            </a:r>
          </a:p>
          <a:p>
            <a:pPr>
              <a:spcBef>
                <a:spcPct val="0"/>
              </a:spcBef>
            </a:pPr>
            <a:br>
              <a:rPr lang="fr-FR" dirty="0"/>
            </a:br>
            <a:endParaRPr lang="fr-FR" sz="3200" dirty="0">
              <a:solidFill>
                <a:srgbClr val="064893"/>
              </a:solidFill>
              <a:latin typeface="Arial Black" panose="020B0A04020102020204" pitchFamily="34" charset="0"/>
              <a:ea typeface="Open Sans Light" panose="020B0306030504020204" pitchFamily="34" charset="0"/>
            </a:endParaRPr>
          </a:p>
        </p:txBody>
      </p:sp>
      <p:sp>
        <p:nvSpPr>
          <p:cNvPr id="16" name="Sous-titre 3">
            <a:extLst>
              <a:ext uri="{FF2B5EF4-FFF2-40B4-BE49-F238E27FC236}">
                <a16:creationId xmlns:a16="http://schemas.microsoft.com/office/drawing/2014/main" id="{C26897B6-7193-C3E1-DF6A-E48B8988ED4B}"/>
              </a:ext>
            </a:extLst>
          </p:cNvPr>
          <p:cNvSpPr txBox="1">
            <a:spLocks/>
          </p:cNvSpPr>
          <p:nvPr/>
        </p:nvSpPr>
        <p:spPr>
          <a:xfrm>
            <a:off x="158181" y="4308929"/>
            <a:ext cx="5171586" cy="8463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120CE"/>
              </a:buClr>
              <a:buFont typeface="Arial" panose="020B0604020202020204" pitchFamily="34" charset="0"/>
              <a:buNone/>
              <a:defRPr sz="1800" b="0" i="0" kern="1200">
                <a:solidFill>
                  <a:srgbClr val="86B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120C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81C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Marc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1C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Fontecave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81C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120C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1C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Professeur au Collège de France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BF4BCB8-96DC-D141-F74E-D7923763B277}"/>
              </a:ext>
            </a:extLst>
          </p:cNvPr>
          <p:cNvCxnSpPr>
            <a:cxnSpLocks/>
          </p:cNvCxnSpPr>
          <p:nvPr/>
        </p:nvCxnSpPr>
        <p:spPr>
          <a:xfrm flipH="1">
            <a:off x="0" y="824279"/>
            <a:ext cx="3788833" cy="0"/>
          </a:xfrm>
          <a:prstGeom prst="line">
            <a:avLst/>
          </a:prstGeom>
          <a:ln w="152400">
            <a:solidFill>
              <a:srgbClr val="06489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98FC7C2-DC43-80BD-9887-29FCF98C7E6D}"/>
              </a:ext>
            </a:extLst>
          </p:cNvPr>
          <p:cNvCxnSpPr>
            <a:cxnSpLocks/>
          </p:cNvCxnSpPr>
          <p:nvPr/>
        </p:nvCxnSpPr>
        <p:spPr>
          <a:xfrm flipH="1">
            <a:off x="0" y="5227327"/>
            <a:ext cx="4978400" cy="0"/>
          </a:xfrm>
          <a:prstGeom prst="line">
            <a:avLst/>
          </a:prstGeom>
          <a:ln w="76200">
            <a:solidFill>
              <a:srgbClr val="81CCB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A8AB1AEA-D2E8-76FA-4FEE-3B76165D6238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2"/>
          <a:srcRect l="20452" r="20452"/>
          <a:stretch/>
        </p:blipFill>
        <p:spPr>
          <a:xfrm>
            <a:off x="6510880" y="422100"/>
            <a:ext cx="5329760" cy="6013799"/>
          </a:xfrm>
        </p:spPr>
      </p:pic>
    </p:spTree>
    <p:extLst>
      <p:ext uri="{BB962C8B-B14F-4D97-AF65-F5344CB8AC3E}">
        <p14:creationId xmlns:p14="http://schemas.microsoft.com/office/powerpoint/2010/main" val="18016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" y="32248"/>
            <a:ext cx="12156758" cy="68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11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YBSSD CERN-FR-VIDEO-2022-013-002-21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4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8504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dirty="0"/>
              <a:t>La neutralité carbone : un défi mondial touchant toutes les dimensions de l’énergie</a:t>
            </a:r>
          </a:p>
        </p:txBody>
      </p:sp>
      <p:sp>
        <p:nvSpPr>
          <p:cNvPr id="8" name="Espace réservé du contenu 3"/>
          <p:cNvSpPr>
            <a:spLocks noGrp="1"/>
          </p:cNvSpPr>
          <p:nvPr>
            <p:ph idx="4294967295"/>
          </p:nvPr>
        </p:nvSpPr>
        <p:spPr>
          <a:xfrm>
            <a:off x="5495605" y="1354067"/>
            <a:ext cx="6696395" cy="482871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Améliorer radicalement et continûment l’efficacité énergétique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 err="1"/>
              <a:t>Décarboner</a:t>
            </a:r>
            <a:r>
              <a:rPr lang="fr-FR" sz="2000" dirty="0"/>
              <a:t> et augmenter la production électrique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Accroître la pénétration de l’électricité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 err="1"/>
              <a:t>Décarboner</a:t>
            </a:r>
            <a:r>
              <a:rPr lang="fr-FR" sz="2000" dirty="0"/>
              <a:t> la production de chaleur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Développer les biocarburants et les carburants synthétiques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Développer les usages de l’hydrogène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Développer massivement l’économie circulaire du carbone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Développer les réseaux de transport et de distribution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Faire massivement appel aux technologies numériques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Développer les puits de carbone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7925"/>
            <a:ext cx="5400000" cy="282909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207236" y="6079351"/>
            <a:ext cx="5729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Lee, H. et al. (2023). SYNTHESIS REPORT OF THE IPCC SIXTH ASSESSMENT REPORT (AR6).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t="4748"/>
          <a:stretch/>
        </p:blipFill>
        <p:spPr>
          <a:xfrm>
            <a:off x="9640" y="4040547"/>
            <a:ext cx="5400000" cy="27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98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81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15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7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4"/>
            <a:ext cx="12240000" cy="684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20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17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34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0000" cy="69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81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872031" cy="363487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33900" y="0"/>
            <a:ext cx="7858100" cy="3634876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/>
              <a:t>Table ronde prospective de </a:t>
            </a:r>
            <a:r>
              <a:rPr lang="en-US" sz="4000" dirty="0" err="1"/>
              <a:t>l’énergie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	</a:t>
            </a:r>
            <a:r>
              <a:rPr lang="en-US" sz="3200" dirty="0"/>
              <a:t>Valérie Masson-</a:t>
            </a:r>
            <a:r>
              <a:rPr lang="en-US" sz="3200" dirty="0" err="1"/>
              <a:t>Delmotte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3200" dirty="0"/>
              <a:t>	Marc </a:t>
            </a:r>
            <a:r>
              <a:rPr lang="en-US" sz="3200" dirty="0" err="1"/>
              <a:t>Fontecave</a:t>
            </a:r>
            <a:br>
              <a:rPr lang="en-US" sz="3200" dirty="0"/>
            </a:br>
            <a:r>
              <a:rPr lang="en-US" sz="3200" dirty="0"/>
              <a:t>	Michel Spiro</a:t>
            </a: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9153" y="4958862"/>
            <a:ext cx="11894757" cy="1528466"/>
          </a:xfrm>
        </p:spPr>
        <p:txBody>
          <a:bodyPr>
            <a:normAutofit/>
          </a:bodyPr>
          <a:lstStyle/>
          <a:p>
            <a:r>
              <a:rPr lang="fr-FR" dirty="0"/>
              <a:t>Stanislas </a:t>
            </a:r>
            <a:r>
              <a:rPr lang="fr-FR" dirty="0" err="1"/>
              <a:t>Pommeret</a:t>
            </a:r>
            <a:endParaRPr lang="fr-FR" dirty="0"/>
          </a:p>
          <a:p>
            <a:endParaRPr lang="fr-FR" dirty="0"/>
          </a:p>
          <a:p>
            <a:r>
              <a:rPr lang="fr-FR" dirty="0"/>
              <a:t>Paris, le 6 juillet 2023</a:t>
            </a:r>
          </a:p>
        </p:txBody>
      </p:sp>
    </p:spTree>
    <p:extLst>
      <p:ext uri="{BB962C8B-B14F-4D97-AF65-F5344CB8AC3E}">
        <p14:creationId xmlns:p14="http://schemas.microsoft.com/office/powerpoint/2010/main" val="51639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738" y="0"/>
            <a:ext cx="11829262" cy="805863"/>
          </a:xfrm>
        </p:spPr>
        <p:txBody>
          <a:bodyPr>
            <a:normAutofit fontScale="90000"/>
          </a:bodyPr>
          <a:lstStyle/>
          <a:p>
            <a:r>
              <a:rPr lang="fr-FR" dirty="0"/>
              <a:t>La neutralité carbone : un défi </a:t>
            </a:r>
            <a:r>
              <a:rPr lang="fr-FR" dirty="0" err="1"/>
              <a:t>multi-factoriel</a:t>
            </a:r>
            <a:r>
              <a:rPr lang="fr-FR" dirty="0"/>
              <a:t> et sociétal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73097"/>
            <a:ext cx="6521713" cy="5648377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Agir pour une transition juste, en luttant contre toutes les discriminations et inégalités et en garantissant les mêmes droits, opportunités et libertés à toutes et à tous.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Transformer les modèles de sociétés par la sobriété carbone et l’économie des ressources naturelles, pour agir en faveur du climat, de la planète et de sa biodiversité.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S’appuyer sur l’éducation et la formation tout au long de la vie, pour permettre une évolution des comportements et modes de vie adaptés au monde à construire et aux défis du développement durable.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Agir pour la santé et le bien-être de toutes et tous, notamment via une alimentation et une agriculture saines et durables.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Rendre effective la participation citoyenne à l’atteinte des objectifs de développement durable, et concrétiser la transformation des pratiques à travers le renforcement de l’expérimentation et de l’innovation territoriale.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latin typeface="+mj-lt"/>
              </a:rPr>
              <a:t>Œuvrer au plan européen et international en faveur de la transformation durable des sociétés, de la paix et de la solidarité.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87E1-765C-4E51-AE43-EDCBA0217BAA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117" y="4736052"/>
            <a:ext cx="5400000" cy="169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217" y="1352708"/>
            <a:ext cx="5528783" cy="33874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717" y="665232"/>
            <a:ext cx="3172966" cy="6874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1806129"/>
            <a:ext cx="6521713" cy="1707888"/>
          </a:xfrm>
          <a:prstGeom prst="rect">
            <a:avLst/>
          </a:prstGeom>
          <a:solidFill>
            <a:srgbClr val="38572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45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659" y="87154"/>
            <a:ext cx="12038341" cy="1325563"/>
          </a:xfrm>
        </p:spPr>
        <p:txBody>
          <a:bodyPr/>
          <a:lstStyle/>
          <a:p>
            <a:r>
              <a:rPr lang="fr-FR" dirty="0"/>
              <a:t>Les nouvelles technologies de l’énergie sont consommatrices de matériaux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15 juin 2023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Nancy - Table ronde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A87E1-765C-4E51-AE43-EDCBA0217BAA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05" y="1586975"/>
            <a:ext cx="10825881" cy="442085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237963" y="6120450"/>
            <a:ext cx="7954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IEA. (2022). </a:t>
            </a:r>
            <a:r>
              <a:rPr lang="en-US" sz="1200" i="1" dirty="0"/>
              <a:t>The Role of Critical Minerals in Clean Energy Transitions, World Energy Outlook Special Report</a:t>
            </a:r>
            <a:r>
              <a:rPr lang="en-US" sz="1200" dirty="0"/>
              <a:t>. www.iea.org/t&amp;c/</a:t>
            </a:r>
          </a:p>
        </p:txBody>
      </p:sp>
    </p:spTree>
    <p:extLst>
      <p:ext uri="{BB962C8B-B14F-4D97-AF65-F5344CB8AC3E}">
        <p14:creationId xmlns:p14="http://schemas.microsoft.com/office/powerpoint/2010/main" val="280782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1335" y="121764"/>
            <a:ext cx="10515600" cy="1325563"/>
          </a:xfrm>
        </p:spPr>
        <p:txBody>
          <a:bodyPr/>
          <a:lstStyle/>
          <a:p>
            <a:r>
              <a:rPr lang="fr-FR" dirty="0"/>
              <a:t>Bilan énergétique de la France en 2021</a:t>
            </a:r>
          </a:p>
        </p:txBody>
      </p:sp>
      <p:sp>
        <p:nvSpPr>
          <p:cNvPr id="8" name="Espace réservé du contenu 6"/>
          <p:cNvSpPr>
            <a:spLocks noGrp="1"/>
          </p:cNvSpPr>
          <p:nvPr>
            <p:ph idx="4294967295"/>
          </p:nvPr>
        </p:nvSpPr>
        <p:spPr>
          <a:xfrm>
            <a:off x="881099" y="1978034"/>
            <a:ext cx="10565836" cy="132724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82" y="1517191"/>
            <a:ext cx="11534489" cy="524367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16200000">
            <a:off x="-865688" y="3786841"/>
            <a:ext cx="2246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800" dirty="0"/>
              <a:t>~ 3 000 TWh</a:t>
            </a:r>
          </a:p>
        </p:txBody>
      </p:sp>
      <p:sp>
        <p:nvSpPr>
          <p:cNvPr id="11" name="ZoneTexte 10"/>
          <p:cNvSpPr txBox="1"/>
          <p:nvPr/>
        </p:nvSpPr>
        <p:spPr>
          <a:xfrm rot="5400000">
            <a:off x="10795857" y="3919576"/>
            <a:ext cx="2246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800" dirty="0"/>
              <a:t>~ 1 800 TWh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0" y="1234576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dirty="0"/>
              <a:t>Energie primaire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103283" y="1216495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dirty="0"/>
              <a:t>Energie finale</a:t>
            </a:r>
          </a:p>
        </p:txBody>
      </p:sp>
    </p:spTree>
    <p:extLst>
      <p:ext uri="{BB962C8B-B14F-4D97-AF65-F5344CB8AC3E}">
        <p14:creationId xmlns:p14="http://schemas.microsoft.com/office/powerpoint/2010/main" val="3635245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Valérie Masson-Delmotte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2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3BE585DC-2FCF-55A0-2A42-B137A61B55B1}"/>
              </a:ext>
            </a:extLst>
          </p:cNvPr>
          <p:cNvSpPr txBox="1">
            <a:spLocks/>
          </p:cNvSpPr>
          <p:nvPr/>
        </p:nvSpPr>
        <p:spPr>
          <a:xfrm>
            <a:off x="12803" y="1052363"/>
            <a:ext cx="6498077" cy="37487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0" i="0" kern="1200" dirty="0">
                <a:solidFill>
                  <a:srgbClr val="0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ct val="0"/>
              </a:spcBef>
            </a:pPr>
            <a:r>
              <a:rPr lang="fr-FR" dirty="0"/>
              <a:t>CLIMAT ET ENERGIE:</a:t>
            </a:r>
            <a:br>
              <a:rPr lang="fr-FR" dirty="0"/>
            </a:br>
            <a:r>
              <a:rPr lang="fr-FR" dirty="0"/>
              <a:t>« NOUVEAUX » PARADIGMES</a:t>
            </a:r>
          </a:p>
          <a:p>
            <a:pPr>
              <a:spcBef>
                <a:spcPct val="0"/>
              </a:spcBef>
            </a:pPr>
            <a:endParaRPr lang="fr-FR" dirty="0"/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sz="2400" dirty="0"/>
              <a:t>Adaptation !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sz="2400" dirty="0"/>
              <a:t>Stockage d’énergie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sz="2400" dirty="0"/>
              <a:t>Nouveau Carbone ?</a:t>
            </a:r>
          </a:p>
          <a:p>
            <a:pPr>
              <a:spcBef>
                <a:spcPct val="0"/>
              </a:spcBef>
            </a:pPr>
            <a:br>
              <a:rPr lang="fr-FR" dirty="0"/>
            </a:br>
            <a:endParaRPr lang="fr-FR" sz="3200" dirty="0">
              <a:solidFill>
                <a:srgbClr val="064893"/>
              </a:solidFill>
              <a:latin typeface="Arial Black" panose="020B0A04020102020204" pitchFamily="34" charset="0"/>
              <a:ea typeface="Open Sans Light" panose="020B0306030504020204" pitchFamily="34" charset="0"/>
            </a:endParaRPr>
          </a:p>
        </p:txBody>
      </p:sp>
      <p:sp>
        <p:nvSpPr>
          <p:cNvPr id="16" name="Sous-titre 3">
            <a:extLst>
              <a:ext uri="{FF2B5EF4-FFF2-40B4-BE49-F238E27FC236}">
                <a16:creationId xmlns:a16="http://schemas.microsoft.com/office/drawing/2014/main" id="{C26897B6-7193-C3E1-DF6A-E48B8988ED4B}"/>
              </a:ext>
            </a:extLst>
          </p:cNvPr>
          <p:cNvSpPr txBox="1">
            <a:spLocks/>
          </p:cNvSpPr>
          <p:nvPr/>
        </p:nvSpPr>
        <p:spPr>
          <a:xfrm>
            <a:off x="158181" y="4308929"/>
            <a:ext cx="5171586" cy="8463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120CE"/>
              </a:buClr>
              <a:buFont typeface="Arial" panose="020B0604020202020204" pitchFamily="34" charset="0"/>
              <a:buNone/>
              <a:defRPr sz="1800" b="0" i="0" kern="1200">
                <a:solidFill>
                  <a:srgbClr val="86B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120C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81C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Marc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1C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Fontecave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81C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120C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1C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Professeur au Collège de France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BF4BCB8-96DC-D141-F74E-D7923763B277}"/>
              </a:ext>
            </a:extLst>
          </p:cNvPr>
          <p:cNvCxnSpPr>
            <a:cxnSpLocks/>
          </p:cNvCxnSpPr>
          <p:nvPr/>
        </p:nvCxnSpPr>
        <p:spPr>
          <a:xfrm flipH="1">
            <a:off x="0" y="824279"/>
            <a:ext cx="3788833" cy="0"/>
          </a:xfrm>
          <a:prstGeom prst="line">
            <a:avLst/>
          </a:prstGeom>
          <a:ln w="152400">
            <a:solidFill>
              <a:srgbClr val="06489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98FC7C2-DC43-80BD-9887-29FCF98C7E6D}"/>
              </a:ext>
            </a:extLst>
          </p:cNvPr>
          <p:cNvCxnSpPr>
            <a:cxnSpLocks/>
          </p:cNvCxnSpPr>
          <p:nvPr/>
        </p:nvCxnSpPr>
        <p:spPr>
          <a:xfrm flipH="1">
            <a:off x="0" y="5227327"/>
            <a:ext cx="4978400" cy="0"/>
          </a:xfrm>
          <a:prstGeom prst="line">
            <a:avLst/>
          </a:prstGeom>
          <a:ln w="76200">
            <a:solidFill>
              <a:srgbClr val="81CCB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A8AB1AEA-D2E8-76FA-4FEE-3B76165D6238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2"/>
          <a:srcRect l="20452" r="20452"/>
          <a:stretch/>
        </p:blipFill>
        <p:spPr>
          <a:xfrm>
            <a:off x="6510880" y="422100"/>
            <a:ext cx="5329760" cy="6013799"/>
          </a:xfrm>
        </p:spPr>
      </p:pic>
    </p:spTree>
    <p:extLst>
      <p:ext uri="{BB962C8B-B14F-4D97-AF65-F5344CB8AC3E}">
        <p14:creationId xmlns:p14="http://schemas.microsoft.com/office/powerpoint/2010/main" val="33717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à coins arrondis 16">
            <a:extLst>
              <a:ext uri="{FF2B5EF4-FFF2-40B4-BE49-F238E27FC236}">
                <a16:creationId xmlns:a16="http://schemas.microsoft.com/office/drawing/2014/main" id="{36D84EFA-65E3-A618-B05D-AC1170C4FB58}"/>
              </a:ext>
            </a:extLst>
          </p:cNvPr>
          <p:cNvSpPr/>
          <p:nvPr/>
        </p:nvSpPr>
        <p:spPr>
          <a:xfrm>
            <a:off x="308898" y="1650579"/>
            <a:ext cx="5065742" cy="467412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648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073212A8-F42F-418D-AAEF-5462B0690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98" y="1878239"/>
            <a:ext cx="506574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rgbClr val="81CCB5"/>
                </a:solidFill>
                <a:cs typeface="Arial" panose="020B0604020202020204" pitchFamily="34" charset="0"/>
              </a:rPr>
              <a:t>Climat : encore des projets de </a:t>
            </a:r>
          </a:p>
          <a:p>
            <a:pPr algn="ctr" defTabSz="1219170"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rgbClr val="81CCB5"/>
                </a:solidFill>
                <a:cs typeface="Arial" panose="020B0604020202020204" pitchFamily="34" charset="0"/>
              </a:rPr>
              <a:t>nouvelles centrales à charbon </a:t>
            </a:r>
          </a:p>
          <a:p>
            <a:pPr algn="ctr" defTabSz="1219170"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rgbClr val="81CCB5"/>
                </a:solidFill>
                <a:cs typeface="Arial" panose="020B0604020202020204" pitchFamily="34" charset="0"/>
              </a:rPr>
              <a:t>dans 34 pays, dont la Chine</a:t>
            </a:r>
          </a:p>
        </p:txBody>
      </p:sp>
      <p:sp>
        <p:nvSpPr>
          <p:cNvPr id="14" name="ZoneTexte 9">
            <a:extLst>
              <a:ext uri="{FF2B5EF4-FFF2-40B4-BE49-F238E27FC236}">
                <a16:creationId xmlns:a16="http://schemas.microsoft.com/office/drawing/2014/main" id="{F0C6A11C-8A29-4443-B5B7-651E8823A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647" y="3173998"/>
            <a:ext cx="1787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1219170">
              <a:spcBef>
                <a:spcPct val="0"/>
              </a:spcBef>
              <a:buNone/>
            </a:pPr>
            <a:r>
              <a:rPr lang="fr-FR" altLang="fr-FR" sz="1400" i="1" dirty="0">
                <a:solidFill>
                  <a:srgbClr val="064893"/>
                </a:solidFill>
              </a:rPr>
              <a:t>L’Express avril 2022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7F951C4-3D6B-4171-9087-FC4A2616A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85" y="4128206"/>
            <a:ext cx="4805803" cy="17646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rgbClr val="81CCB5"/>
                </a:solidFill>
                <a:cs typeface="Arial" panose="020B0604020202020204" pitchFamily="34" charset="0"/>
              </a:rPr>
              <a:t>Climat : 600 projets de centrales </a:t>
            </a:r>
          </a:p>
          <a:p>
            <a:pPr algn="ctr" defTabSz="1219170"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rgbClr val="81CCB5"/>
                </a:solidFill>
                <a:cs typeface="Arial" panose="020B0604020202020204" pitchFamily="34" charset="0"/>
              </a:rPr>
              <a:t>à charbon en Asie</a:t>
            </a:r>
          </a:p>
          <a:p>
            <a:pPr algn="ctr" defTabSz="1219170">
              <a:spcBef>
                <a:spcPct val="0"/>
              </a:spcBef>
              <a:buNone/>
            </a:pP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La Chine, l'Inde, l'Indonésie, le Japon et le Vietnam </a:t>
            </a:r>
            <a:b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</a:b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ont au total plus de 600 nouvelles centrales </a:t>
            </a:r>
            <a:b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</a:br>
            <a:r>
              <a:rPr lang="fr-FR" altLang="fr-FR" sz="1600" dirty="0">
                <a:solidFill>
                  <a:srgbClr val="064893"/>
                </a:solidFill>
                <a:cs typeface="Arial" panose="020B0604020202020204" pitchFamily="34" charset="0"/>
              </a:rPr>
              <a:t>à charbon en projet.</a:t>
            </a:r>
          </a:p>
          <a:p>
            <a:pPr algn="ctr" defTabSz="1219170">
              <a:spcBef>
                <a:spcPct val="0"/>
              </a:spcBef>
              <a:buNone/>
            </a:pPr>
            <a:r>
              <a:rPr lang="fr-FR" altLang="fr-FR" sz="1867" dirty="0">
                <a:solidFill>
                  <a:prstClr val="black"/>
                </a:solidFill>
                <a:latin typeface="inherit"/>
              </a:rPr>
              <a:t>  </a:t>
            </a:r>
            <a:endParaRPr lang="fr-FR" altLang="fr-FR" sz="1600" dirty="0">
              <a:solidFill>
                <a:srgbClr val="064893"/>
              </a:solidFill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201AB974-B361-7EF4-DDF2-C52C1FE34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84" y="262881"/>
            <a:ext cx="8611075" cy="535531"/>
          </a:xfrm>
        </p:spPr>
        <p:txBody>
          <a:bodyPr/>
          <a:lstStyle/>
          <a:p>
            <a:r>
              <a:rPr lang="fr-FR" dirty="0"/>
              <a:t>ZÉRO-CARBONE (2050) : VRAIMENT ?</a:t>
            </a:r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1598C71B-E685-B378-4FFD-AA5A101EC12A}"/>
              </a:ext>
            </a:extLst>
          </p:cNvPr>
          <p:cNvSpPr txBox="1">
            <a:spLocks/>
          </p:cNvSpPr>
          <p:nvPr/>
        </p:nvSpPr>
        <p:spPr>
          <a:xfrm>
            <a:off x="5374639" y="1572447"/>
            <a:ext cx="6817361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120CE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486FC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DM Sans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b="1">
                <a:solidFill>
                  <a:srgbClr val="81C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Demain, encore des fossiles</a:t>
            </a:r>
            <a:endParaRPr lang="fr-FR" sz="2200" b="1" dirty="0">
              <a:solidFill>
                <a:srgbClr val="81CC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EC61ADB-24C5-4154-C5AD-68B178F44B55}"/>
              </a:ext>
            </a:extLst>
          </p:cNvPr>
          <p:cNvSpPr txBox="1"/>
          <p:nvPr/>
        </p:nvSpPr>
        <p:spPr>
          <a:xfrm>
            <a:off x="5625409" y="2152441"/>
            <a:ext cx="6431776" cy="423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defTabSz="1219170">
              <a:spcBef>
                <a:spcPts val="1600"/>
              </a:spcBef>
              <a:buClr>
                <a:srgbClr val="81CCB5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sera difficile de se passer des fossiles si vite </a:t>
            </a:r>
          </a:p>
          <a:p>
            <a:pPr marL="180975" indent="-180975" defTabSz="1219170">
              <a:spcBef>
                <a:spcPts val="1600"/>
              </a:spcBef>
              <a:buClr>
                <a:srgbClr val="81CCB5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nombreux pays continueront à les utiliser</a:t>
            </a:r>
          </a:p>
          <a:p>
            <a:pPr marL="180975" indent="-180975" defTabSz="1219170">
              <a:spcBef>
                <a:spcPts val="1600"/>
              </a:spcBef>
              <a:buClr>
                <a:srgbClr val="81CCB5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population mondiale va augmenter (+ 2 milliards)</a:t>
            </a:r>
          </a:p>
          <a:p>
            <a:pPr marL="180975" indent="-180975" defTabSz="1219170">
              <a:spcBef>
                <a:spcPts val="1600"/>
              </a:spcBef>
              <a:buClr>
                <a:srgbClr val="81CCB5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aurons des besoins massifs de carbone</a:t>
            </a:r>
          </a:p>
          <a:p>
            <a:pPr marL="180975" indent="-180975" defTabSz="1219170">
              <a:spcBef>
                <a:spcPts val="1600"/>
              </a:spcBef>
              <a:buClr>
                <a:srgbClr val="81CCB5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 ne sera pas électrique (ex: transports)</a:t>
            </a:r>
          </a:p>
          <a:p>
            <a:pPr marL="180975" indent="-180975" defTabSz="1219170">
              <a:spcBef>
                <a:spcPts val="1600"/>
              </a:spcBef>
              <a:buClr>
                <a:srgbClr val="81CCB5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construction massive de nouvelles centrales nucléaires</a:t>
            </a:r>
            <a:b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parcs éoliens et solaires, etc.. demanderont des quantités </a:t>
            </a:r>
            <a:b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massives d’énergie et de matériaux émetteurs (ciment, acier, etc..)</a:t>
            </a:r>
          </a:p>
          <a:p>
            <a:pPr marL="180975" indent="-180975" defTabSz="1219170">
              <a:spcBef>
                <a:spcPts val="1600"/>
              </a:spcBef>
              <a:buClr>
                <a:srgbClr val="81CCB5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de notre électricité ne sera pas renouvelable </a:t>
            </a:r>
            <a:b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600" dirty="0">
              <a:solidFill>
                <a:srgbClr val="0648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defTabSz="1219170">
              <a:spcBef>
                <a:spcPts val="1600"/>
              </a:spcBef>
              <a:buClr>
                <a:srgbClr val="81CCB5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064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 le CO2 ne sera pas capturé et séquestré</a:t>
            </a:r>
          </a:p>
        </p:txBody>
      </p:sp>
      <p:sp>
        <p:nvSpPr>
          <p:cNvPr id="20" name="ZoneTexte 9">
            <a:extLst>
              <a:ext uri="{FF2B5EF4-FFF2-40B4-BE49-F238E27FC236}">
                <a16:creationId xmlns:a16="http://schemas.microsoft.com/office/drawing/2014/main" id="{30F1ECAB-D69A-B7BB-063B-80B226929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495" y="5768426"/>
            <a:ext cx="22570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1219170">
              <a:spcBef>
                <a:spcPct val="0"/>
              </a:spcBef>
              <a:buNone/>
            </a:pPr>
            <a:r>
              <a:rPr lang="fr-FR" altLang="fr-FR" sz="1400" i="1" dirty="0">
                <a:solidFill>
                  <a:srgbClr val="064893"/>
                </a:solidFill>
              </a:rPr>
              <a:t>France Info/AFP juin 2021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2F2A814-3632-F4F7-DDC0-21F13B0FD197}"/>
              </a:ext>
            </a:extLst>
          </p:cNvPr>
          <p:cNvCxnSpPr>
            <a:cxnSpLocks/>
          </p:cNvCxnSpPr>
          <p:nvPr/>
        </p:nvCxnSpPr>
        <p:spPr>
          <a:xfrm>
            <a:off x="545123" y="3839310"/>
            <a:ext cx="4507523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50000">
                  <a:srgbClr val="81CCB5"/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7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184" y="262881"/>
            <a:ext cx="8611075" cy="535531"/>
          </a:xfrm>
        </p:spPr>
        <p:txBody>
          <a:bodyPr/>
          <a:lstStyle/>
          <a:p>
            <a:r>
              <a:rPr lang="fr-FR" dirty="0"/>
              <a:t>ZÉRO-CARBONE (2050) : VRAIMENT ?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2EEE9AC-1712-4CD2-9F0E-4E0B2B69E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988" y="1330201"/>
            <a:ext cx="9968537" cy="393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consommation mondiale </a:t>
            </a:r>
            <a:r>
              <a:rPr lang="fr-FR" alt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d’énergie primaire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augmenté d’environ 1 % en 2022 (hausse de près de 3 % comparé aux niveaux pré-</a:t>
            </a:r>
            <a:r>
              <a:rPr lang="fr-FR" altLang="fr-F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fr-FR" alt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 2019 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carburants fossiles représentent </a:t>
            </a:r>
            <a:r>
              <a:rPr lang="fr-FR" altLang="fr-FR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82 % du total des énergies consommées</a:t>
            </a:r>
            <a:r>
              <a:rPr lang="fr-FR" alt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malgré la montée en force des renouvelables.</a:t>
            </a:r>
            <a:endParaRPr lang="fr-FR" altLang="fr-F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émissions de CO</a:t>
            </a:r>
            <a:r>
              <a:rPr lang="fr-FR" altLang="fr-FR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provenant de l’utilisation énergétique, des processus industriels, ont augmenté de 0,8 % l’an dernier et atteint  de nouveaux records 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alt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énergies renouvelables </a:t>
            </a:r>
            <a:r>
              <a:rPr lang="fr-FR" alt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 bénéficié en 2022 de la plus forte augmentation de capacité de production d’énergie solaire et éolienne, pour parvenir conjointement à une part record de 12 % de la génération d’électricité.</a:t>
            </a:r>
            <a:endParaRPr lang="fr-FR" altLang="fr-FR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5">
            <a:extLst>
              <a:ext uri="{FF2B5EF4-FFF2-40B4-BE49-F238E27FC236}">
                <a16:creationId xmlns:a16="http://schemas.microsoft.com/office/drawing/2014/main" id="{10B1EA8B-5469-4F6D-89EC-900026D38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6281" y="5778496"/>
            <a:ext cx="3706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dirty="0"/>
              <a:t>Energy Institute</a:t>
            </a:r>
          </a:p>
          <a:p>
            <a:r>
              <a:rPr lang="fr-FR" altLang="fr-FR" dirty="0" err="1"/>
              <a:t>Statistical</a:t>
            </a:r>
            <a:r>
              <a:rPr lang="fr-FR" altLang="fr-FR" dirty="0"/>
              <a:t> Review of World Energy</a:t>
            </a:r>
          </a:p>
          <a:p>
            <a:r>
              <a:rPr lang="fr-FR" altLang="fr-FR" dirty="0"/>
              <a:t>26 juin 2023</a:t>
            </a:r>
          </a:p>
        </p:txBody>
      </p:sp>
    </p:spTree>
    <p:extLst>
      <p:ext uri="{BB962C8B-B14F-4D97-AF65-F5344CB8AC3E}">
        <p14:creationId xmlns:p14="http://schemas.microsoft.com/office/powerpoint/2010/main" val="24250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1210</Words>
  <Application>Microsoft Macintosh PowerPoint</Application>
  <PresentationFormat>Widescreen</PresentationFormat>
  <Paragraphs>176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DM Sans</vt:lpstr>
      <vt:lpstr>inherit</vt:lpstr>
      <vt:lpstr>Times</vt:lpstr>
      <vt:lpstr>Times New Roman</vt:lpstr>
      <vt:lpstr>Wingdings</vt:lpstr>
      <vt:lpstr>Thème Office</vt:lpstr>
      <vt:lpstr>Table ronde prospective de l’énergie   Valérie Masson-Delmotte,   Marc Fontecave  Michel Spiro</vt:lpstr>
      <vt:lpstr>La neutralité carbone : un défi mondial touchant toutes les dimensions de l’énergie</vt:lpstr>
      <vt:lpstr>La neutralité carbone : un défi multi-factoriel et sociétal</vt:lpstr>
      <vt:lpstr>Les nouvelles technologies de l’énergie sont consommatrices de matériaux</vt:lpstr>
      <vt:lpstr>Bilan énergétique de la France en 2021</vt:lpstr>
      <vt:lpstr>Valérie Masson-Delmotte</vt:lpstr>
      <vt:lpstr>PowerPoint Presentation</vt:lpstr>
      <vt:lpstr>ZÉRO-CARBONE (2050) : VRAIMENT ?</vt:lpstr>
      <vt:lpstr>ZÉRO-CARBONE (2050) : VRAIMENT ?</vt:lpstr>
      <vt:lpstr>1,5°C (2100) : VRAIMENT ?</vt:lpstr>
      <vt:lpstr>MIX ELECTRIQUE ?</vt:lpstr>
      <vt:lpstr>ELECTRICITE 100% RENOUVELABLE ?</vt:lpstr>
      <vt:lpstr>DU GAZ POUR LES POINTES ?</vt:lpstr>
      <vt:lpstr>MOYENS DE FLEXIBILITE</vt:lpstr>
      <vt:lpstr>DEMAIN QUEL CARBONE ?</vt:lpstr>
      <vt:lpstr>PHOTOSYNTHÈSE AU COLLÈGE DE FRANCE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ronde prospective de l’énergie   Valérie Masson-Delmotte,   Marc Fontecave  Michel Spiro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 ronde prospective de l’énergie   Valérie Masson-Delmotte,   Marc Fontecave  Michel Spiro</dc:title>
  <dc:creator>POMMERET Stanislas</dc:creator>
  <cp:lastModifiedBy>marco.cirelli@gmail.com</cp:lastModifiedBy>
  <cp:revision>12</cp:revision>
  <dcterms:created xsi:type="dcterms:W3CDTF">2023-06-30T12:40:01Z</dcterms:created>
  <dcterms:modified xsi:type="dcterms:W3CDTF">2023-07-03T09:12:57Z</dcterms:modified>
</cp:coreProperties>
</file>