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1281" r:id="rId4"/>
    <p:sldId id="1277" r:id="rId5"/>
    <p:sldId id="1283" r:id="rId6"/>
    <p:sldId id="1269" r:id="rId7"/>
    <p:sldId id="1259" r:id="rId8"/>
    <p:sldId id="1282" r:id="rId9"/>
    <p:sldId id="1254" r:id="rId10"/>
    <p:sldId id="1261" r:id="rId11"/>
    <p:sldId id="1271" r:id="rId12"/>
    <p:sldId id="287" r:id="rId13"/>
    <p:sldId id="294" r:id="rId14"/>
    <p:sldId id="1267" r:id="rId15"/>
    <p:sldId id="1257" r:id="rId16"/>
    <p:sldId id="1268" r:id="rId17"/>
    <p:sldId id="1284" r:id="rId18"/>
    <p:sldId id="1285" r:id="rId19"/>
    <p:sldId id="1286" r:id="rId20"/>
    <p:sldId id="1262" r:id="rId21"/>
    <p:sldId id="1266" r:id="rId22"/>
    <p:sldId id="1249" r:id="rId23"/>
    <p:sldId id="1287" r:id="rId24"/>
    <p:sldId id="288" r:id="rId25"/>
    <p:sldId id="1264" r:id="rId26"/>
    <p:sldId id="1263" r:id="rId27"/>
    <p:sldId id="1265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3842" autoAdjust="0"/>
  </p:normalViewPr>
  <p:slideViewPr>
    <p:cSldViewPr snapToGrid="0">
      <p:cViewPr>
        <p:scale>
          <a:sx n="66" d="100"/>
          <a:sy n="66" d="100"/>
        </p:scale>
        <p:origin x="1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90914-D014-4E0F-AB71-08FF26577AE8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9A0C8-5FAE-4608-B742-914F28B3243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10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sessions posters…</a:t>
            </a:r>
          </a:p>
          <a:p>
            <a:r>
              <a:rPr lang="fr-FR" dirty="0"/>
              <a:t>Consultez la liste des posters dans la brochure et les plans affichés à l’entrée du Centre des Congrès pour identifier la position de votre poster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04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sessions posters…</a:t>
            </a:r>
          </a:p>
          <a:p>
            <a:r>
              <a:rPr lang="fr-FR" dirty="0"/>
              <a:t>Consultez la liste des posters dans la brochure et les plans affichés à l’entrée du Centre des Congrès pour identifier la position de votre poster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59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Deux sessions posters…</a:t>
            </a:r>
          </a:p>
          <a:p>
            <a:r>
              <a:rPr lang="fr-FR" dirty="0"/>
              <a:t>Consultez la liste des posters dans la brochure et les plans affichés à l’entrée du Centre des Congrès pour identifier la position de votre poster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9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année le Congrès Général est heureux d’accueillir les Rencontres Enseignement et Didactique de la Physique (REDP)</a:t>
            </a:r>
          </a:p>
          <a:p>
            <a:r>
              <a:rPr lang="fr-FR" dirty="0"/>
              <a:t>Innovations pédagogiques et échanges mutuels</a:t>
            </a:r>
          </a:p>
          <a:p>
            <a:r>
              <a:rPr lang="fr-FR" dirty="0"/>
              <a:t>Programme riche de lundi à mercredi pendant les mini-colloques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3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année le Congrès Général est heureux d’accueillir les Rencontres Enseignement et Didactique de la Physique (REDP)</a:t>
            </a:r>
          </a:p>
          <a:p>
            <a:r>
              <a:rPr lang="fr-FR" dirty="0"/>
              <a:t>Innovations pédagogiques et échanges mutuels</a:t>
            </a:r>
          </a:p>
          <a:p>
            <a:r>
              <a:rPr lang="fr-FR" dirty="0"/>
              <a:t>Programme riche de lundi à mercredi pendant les mini-colloques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177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Que vous soyez déjà inscrits ou non, si vous êtes étudiant/e, doctorant/e ou </a:t>
            </a:r>
            <a:r>
              <a:rPr lang="fr-FR" dirty="0" err="1"/>
              <a:t>post-doctorant</a:t>
            </a:r>
            <a:r>
              <a:rPr lang="fr-FR" dirty="0"/>
              <a:t>/e, venez participer à la soirée jeunes chercheures demain mardi 4 juillet. Venez assister à la table ronde autour des métiers de la vulgarisation et profitez d’une soirée entre jeunes, buffet et boissons vous y attendent.</a:t>
            </a:r>
          </a:p>
          <a:p>
            <a:r>
              <a:rPr lang="fr-FR" dirty="0"/>
              <a:t>La soirée démarrera vers 20h sur le Campus de Jussieu, les jeunes les plus motivés peuvent s’éclipser un peu avant la fin de la session posters de mardi soir.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498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9A0C8-5FAE-4608-B742-914F28B3243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33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85ED4-163B-8390-5390-DEB2705C7600}"/>
              </a:ext>
            </a:extLst>
          </p:cNvPr>
          <p:cNvSpPr/>
          <p:nvPr userDrawn="1"/>
        </p:nvSpPr>
        <p:spPr>
          <a:xfrm>
            <a:off x="308113" y="6266898"/>
            <a:ext cx="211703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EFB413C-EED1-A637-BB60-A5A3A8ED778D}"/>
              </a:ext>
            </a:extLst>
          </p:cNvPr>
          <p:cNvSpPr txBox="1">
            <a:spLocks/>
          </p:cNvSpPr>
          <p:nvPr userDrawn="1"/>
        </p:nvSpPr>
        <p:spPr>
          <a:xfrm>
            <a:off x="536713" y="6254336"/>
            <a:ext cx="5284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rgbClr val="78C6C3"/>
                </a:solidFill>
              </a:rPr>
              <a:t>Congrès Général des 150 ans de la Société Française de Physique</a:t>
            </a:r>
          </a:p>
        </p:txBody>
      </p:sp>
    </p:spTree>
    <p:extLst>
      <p:ext uri="{BB962C8B-B14F-4D97-AF65-F5344CB8AC3E}">
        <p14:creationId xmlns:p14="http://schemas.microsoft.com/office/powerpoint/2010/main" val="33273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2345635"/>
            <a:ext cx="9082239" cy="38313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81F2A-1744-5BEC-76A9-0EC0A542B5A8}"/>
              </a:ext>
            </a:extLst>
          </p:cNvPr>
          <p:cNvSpPr/>
          <p:nvPr userDrawn="1"/>
        </p:nvSpPr>
        <p:spPr>
          <a:xfrm>
            <a:off x="308113" y="6266898"/>
            <a:ext cx="211703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6EEDD4B-B835-7EA3-54B9-1FEB3A6F5F51}"/>
              </a:ext>
            </a:extLst>
          </p:cNvPr>
          <p:cNvSpPr txBox="1">
            <a:spLocks/>
          </p:cNvSpPr>
          <p:nvPr userDrawn="1"/>
        </p:nvSpPr>
        <p:spPr>
          <a:xfrm>
            <a:off x="536713" y="6254336"/>
            <a:ext cx="5284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rgbClr val="78C6C3"/>
                </a:solidFill>
              </a:rPr>
              <a:t>Congrès Général des 150 ans de la Société Française de Physique</a:t>
            </a:r>
          </a:p>
        </p:txBody>
      </p:sp>
    </p:spTree>
    <p:extLst>
      <p:ext uri="{BB962C8B-B14F-4D97-AF65-F5344CB8AC3E}">
        <p14:creationId xmlns:p14="http://schemas.microsoft.com/office/powerpoint/2010/main" val="346848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25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4817" y="583786"/>
            <a:ext cx="8908983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905000" y="2226365"/>
            <a:ext cx="4114800" cy="39505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226363"/>
            <a:ext cx="4114800" cy="3950599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67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19688" y="365125"/>
            <a:ext cx="9035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82775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882775" y="2505075"/>
            <a:ext cx="411480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482966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482966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7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0181" y="457200"/>
            <a:ext cx="2721844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50181" y="2057400"/>
            <a:ext cx="272184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971800" y="6267450"/>
            <a:ext cx="5244548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79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33060" y="365125"/>
            <a:ext cx="91207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33060" y="1825625"/>
            <a:ext cx="91207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866-820B-422F-A5B1-814F866AA7D5}" type="slidenum">
              <a:rPr lang="fr-FR" smtClean="0"/>
              <a:t>‹#›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2D387-C0C5-F2A0-B12D-79955B43E6ED}"/>
              </a:ext>
            </a:extLst>
          </p:cNvPr>
          <p:cNvSpPr/>
          <p:nvPr userDrawn="1"/>
        </p:nvSpPr>
        <p:spPr>
          <a:xfrm>
            <a:off x="308113" y="6266898"/>
            <a:ext cx="211703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9B2363B-BCD8-5E61-44AD-F499C18A9117}"/>
              </a:ext>
            </a:extLst>
          </p:cNvPr>
          <p:cNvSpPr txBox="1">
            <a:spLocks/>
          </p:cNvSpPr>
          <p:nvPr userDrawn="1"/>
        </p:nvSpPr>
        <p:spPr>
          <a:xfrm>
            <a:off x="536713" y="6254336"/>
            <a:ext cx="5284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rgbClr val="78C6C3"/>
                </a:solidFill>
              </a:rPr>
              <a:t>Congrès Général des 150 ans de la Société Française de Physique</a:t>
            </a:r>
          </a:p>
        </p:txBody>
      </p:sp>
    </p:spTree>
    <p:extLst>
      <p:ext uri="{BB962C8B-B14F-4D97-AF65-F5344CB8AC3E}">
        <p14:creationId xmlns:p14="http://schemas.microsoft.com/office/powerpoint/2010/main" val="8816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5" y="1709924"/>
            <a:ext cx="4724410" cy="3438151"/>
          </a:xfrm>
          <a:prstGeom prst="rect">
            <a:avLst/>
          </a:prstGeom>
        </p:spPr>
      </p:pic>
      <p:pic>
        <p:nvPicPr>
          <p:cNvPr id="3" name="Image 2" descr="Une image contenant texte, capture d’écran, balle&#10;&#10;Description générée automatiquement">
            <a:extLst>
              <a:ext uri="{FF2B5EF4-FFF2-40B4-BE49-F238E27FC236}">
                <a16:creationId xmlns:a16="http://schemas.microsoft.com/office/drawing/2014/main" id="{D8004017-A735-5D8A-A37C-5B0832E9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" y="-1"/>
            <a:ext cx="1204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3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574199-2BB4-423C-B150-47524D44A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Visites scientifiques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5ABF95-9E29-4130-9FED-CB0C583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922" y="2204695"/>
            <a:ext cx="6169357" cy="8933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sz="2400" dirty="0"/>
              <a:t>Déjà de belles visites jeudi après-midi</a:t>
            </a:r>
          </a:p>
          <a:p>
            <a:r>
              <a:rPr lang="fr-FR" sz="2400" dirty="0"/>
              <a:t>Suite des visites cet après-midi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7D5E40-B59B-40A8-87A0-130A9C7B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859" y="1713939"/>
            <a:ext cx="3256127" cy="1914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90A31F-4058-F5D4-B195-829D367FA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29" y="3785571"/>
            <a:ext cx="3600702" cy="2700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EB591-DC6D-F19D-971E-C69334F38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5" y="3785571"/>
            <a:ext cx="3600702" cy="2700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06CE7-063B-A125-A5B0-B52F9521C3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03" y="3785571"/>
            <a:ext cx="3587052" cy="26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6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1560" y="806864"/>
            <a:ext cx="9082238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Les 150 ans de la SFP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71560" y="3199075"/>
            <a:ext cx="9082239" cy="3831328"/>
          </a:xfrm>
        </p:spPr>
        <p:txBody>
          <a:bodyPr/>
          <a:lstStyle/>
          <a:p>
            <a:pPr marL="0" indent="0">
              <a:buNone/>
            </a:pPr>
            <a:r>
              <a:rPr lang="fr-FR" sz="4000" b="1" dirty="0">
                <a:latin typeface="Montserrat" panose="02000505000000020004" pitchFamily="2" charset="0"/>
              </a:rPr>
              <a:t>Daniel Rouan</a:t>
            </a:r>
          </a:p>
          <a:p>
            <a:pPr marL="0" indent="0">
              <a:buNone/>
            </a:pPr>
            <a:r>
              <a:rPr lang="fr-FR" sz="2000" dirty="0">
                <a:latin typeface="Lato" panose="020F0502020204030203" pitchFamily="34" charset="0"/>
              </a:rPr>
              <a:t>Président de la Société Française de Physique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1E0D0587-6470-82CE-93F4-B9F6A4B79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66" y="1469645"/>
            <a:ext cx="3480748" cy="25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7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1121997" y="966632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Un grand rendez-vous s’achève </a:t>
            </a:r>
            <a:r>
              <a:rPr lang="mr-IN" sz="4000" dirty="0">
                <a:latin typeface="Lato" panose="020F0502020204030203" pitchFamily="34" charset="0"/>
              </a:rPr>
              <a:t>…</a:t>
            </a:r>
            <a:r>
              <a:rPr lang="fr-FR" sz="4000" dirty="0">
                <a:latin typeface="Lato" panose="020F0502020204030203" pitchFamily="34" charset="0"/>
              </a:rPr>
              <a:t>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050830" y="3891851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Le Congrès Général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des 150 ans de la SFP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2–7 juillet 2023, Paris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endParaRPr lang="fr-FR" sz="2000" b="1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900477" y="3891851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FCA5FDED-21AA-C6F7-83E0-F6B9A5581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807461" y="1666441"/>
            <a:ext cx="563658" cy="67383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CF06802-9770-2BF3-DE41-1B806E2D125E}"/>
              </a:ext>
            </a:extLst>
          </p:cNvPr>
          <p:cNvSpPr txBox="1">
            <a:spLocks/>
          </p:cNvSpPr>
          <p:nvPr/>
        </p:nvSpPr>
        <p:spPr>
          <a:xfrm>
            <a:off x="7672628" y="130343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2500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pic>
        <p:nvPicPr>
          <p:cNvPr id="5" name="Image 4" descr="Capture d’écran 2023-07-06 à 17.0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99" y="2458219"/>
            <a:ext cx="6447678" cy="34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dirty="0">
              <a:latin typeface="Lato" panose="020F0502020204030203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551812" y="2383185"/>
            <a:ext cx="9952893" cy="38313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 la science au top niveau</a:t>
            </a:r>
          </a:p>
          <a:p>
            <a:pPr algn="l">
              <a:spcBef>
                <a:spcPts val="0"/>
              </a:spcBef>
            </a:pP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des sessions sociétales enrichissantes</a:t>
            </a:r>
          </a:p>
          <a:p>
            <a:pPr algn="l">
              <a:spcBef>
                <a:spcPts val="0"/>
              </a:spcBef>
            </a:pP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 nombreux jeunes qui ont pu s’exprimer</a:t>
            </a: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une place des femmes au meilleur niveau</a:t>
            </a:r>
          </a:p>
          <a:p>
            <a:pPr algn="l">
              <a:spcBef>
                <a:spcPts val="0"/>
              </a:spcBef>
            </a:pP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une dimension éthique vraie : climat, parité</a:t>
            </a:r>
          </a:p>
          <a:p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925341" y="1197675"/>
            <a:ext cx="662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Un congrès qui a coché toutes les cases des missions et valeurs de de la SFP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A9C41B-83DD-656F-F654-746F8F5870B2}"/>
              </a:ext>
            </a:extLst>
          </p:cNvPr>
          <p:cNvSpPr txBox="1">
            <a:spLocks/>
          </p:cNvSpPr>
          <p:nvPr/>
        </p:nvSpPr>
        <p:spPr>
          <a:xfrm>
            <a:off x="8000293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 bilan du congrès 2023</a:t>
            </a:r>
          </a:p>
        </p:txBody>
      </p:sp>
    </p:spTree>
    <p:extLst>
      <p:ext uri="{BB962C8B-B14F-4D97-AF65-F5344CB8AC3E}">
        <p14:creationId xmlns:p14="http://schemas.microsoft.com/office/powerpoint/2010/main" val="27322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dirty="0">
              <a:latin typeface="Lato" panose="020F0502020204030203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279455" y="2577422"/>
            <a:ext cx="10448694" cy="32266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des échanges solides avec le monde industriel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des posters d’une belle qualité 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bon équilibre Ile-de-France / Régions</a:t>
            </a:r>
            <a:br>
              <a:rPr lang="fr-FR" sz="3200" b="1" dirty="0">
                <a:latin typeface="Montserrat" panose="02000505000000020004" pitchFamily="2" charset="0"/>
              </a:rPr>
            </a:br>
            <a:r>
              <a:rPr lang="fr-FR" sz="3200" b="1" dirty="0">
                <a:latin typeface="Montserrat" panose="02000505000000020004" pitchFamily="2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l’éducation très présente : REDP, table ronde</a:t>
            </a:r>
            <a:endParaRPr lang="fr-FR" sz="3200" b="1" dirty="0">
              <a:latin typeface="Lato" panose="020F0502020204030203" pitchFamily="34" charset="0"/>
            </a:endParaRPr>
          </a:p>
          <a:p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925341" y="1197675"/>
            <a:ext cx="662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Un congrès qui a coché toutes les cases des missions et valeurs de de la SFP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A9C41B-83DD-656F-F654-746F8F5870B2}"/>
              </a:ext>
            </a:extLst>
          </p:cNvPr>
          <p:cNvSpPr txBox="1">
            <a:spLocks/>
          </p:cNvSpPr>
          <p:nvPr/>
        </p:nvSpPr>
        <p:spPr>
          <a:xfrm>
            <a:off x="8000293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 bilan du congrès 2023</a:t>
            </a:r>
          </a:p>
        </p:txBody>
      </p:sp>
    </p:spTree>
    <p:extLst>
      <p:ext uri="{BB962C8B-B14F-4D97-AF65-F5344CB8AC3E}">
        <p14:creationId xmlns:p14="http://schemas.microsoft.com/office/powerpoint/2010/main" val="404179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dirty="0">
              <a:latin typeface="Lato" panose="020F0502020204030203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288379" y="2622239"/>
            <a:ext cx="10660566" cy="33145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support technique sans faille 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cadre parfaitement bien adapté et agréable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des pauses-cafés riches d’échanges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superbe choix de visites de lieux de science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775929" y="1660846"/>
            <a:ext cx="62624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et au delà </a:t>
            </a:r>
            <a:r>
              <a:rPr lang="mr-IN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…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A9C41B-83DD-656F-F654-746F8F5870B2}"/>
              </a:ext>
            </a:extLst>
          </p:cNvPr>
          <p:cNvSpPr txBox="1">
            <a:spLocks/>
          </p:cNvSpPr>
          <p:nvPr/>
        </p:nvSpPr>
        <p:spPr>
          <a:xfrm>
            <a:off x="8000293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 bilan du congrès 2023</a:t>
            </a:r>
          </a:p>
        </p:txBody>
      </p:sp>
    </p:spTree>
    <p:extLst>
      <p:ext uri="{BB962C8B-B14F-4D97-AF65-F5344CB8AC3E}">
        <p14:creationId xmlns:p14="http://schemas.microsoft.com/office/powerpoint/2010/main" val="25800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2E6A76C-B06E-4AA1-B7D0-3630583EF718}"/>
              </a:ext>
            </a:extLst>
          </p:cNvPr>
          <p:cNvSpPr txBox="1">
            <a:spLocks/>
          </p:cNvSpPr>
          <p:nvPr/>
        </p:nvSpPr>
        <p:spPr>
          <a:xfrm>
            <a:off x="-200889" y="1193540"/>
            <a:ext cx="9082238" cy="9230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4000" dirty="0">
              <a:latin typeface="Lato" panose="020F0502020204030203" pitchFamily="34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2BB4AC-A3CB-40B7-B70F-6C003153B820}"/>
              </a:ext>
            </a:extLst>
          </p:cNvPr>
          <p:cNvSpPr txBox="1">
            <a:spLocks/>
          </p:cNvSpPr>
          <p:nvPr/>
        </p:nvSpPr>
        <p:spPr>
          <a:xfrm>
            <a:off x="1251083" y="2696945"/>
            <a:ext cx="10671881" cy="31301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le savoureux live-sketching de Guillaume Monnain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</a:t>
            </a:r>
            <a:r>
              <a:rPr lang="fr-FR" sz="3200" b="1" dirty="0" err="1">
                <a:latin typeface="Montserrat" panose="02000505000000020004" pitchFamily="2" charset="0"/>
              </a:rPr>
              <a:t>Before</a:t>
            </a:r>
            <a:r>
              <a:rPr lang="fr-FR" sz="3200" b="1" dirty="0">
                <a:latin typeface="Montserrat" panose="02000505000000020004" pitchFamily="2" charset="0"/>
              </a:rPr>
              <a:t> vraiment réussi 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cocktail somptueux </a:t>
            </a:r>
            <a:br>
              <a:rPr lang="fr-FR" sz="3200" b="1" dirty="0">
                <a:latin typeface="Montserrat" panose="02000505000000020004" pitchFamily="2" charset="0"/>
              </a:rPr>
            </a:br>
            <a:endParaRPr lang="fr-FR" sz="3200" b="1" dirty="0">
              <a:latin typeface="Montserrat" panose="02000505000000020004" pitchFamily="2" charset="0"/>
            </a:endParaRPr>
          </a:p>
          <a:p>
            <a:pPr algn="l">
              <a:spcBef>
                <a:spcPts val="0"/>
              </a:spcBef>
            </a:pPr>
            <a:r>
              <a:rPr lang="fr-FR" sz="3200" b="1" dirty="0">
                <a:latin typeface="Montserrat" panose="02000505000000020004" pitchFamily="2" charset="0"/>
              </a:rPr>
              <a:t>• un dîner de gala dont on se souviendra  </a:t>
            </a:r>
            <a:endParaRPr lang="fr-FR" dirty="0">
              <a:latin typeface="Lato" panose="020F0502020204030203" pitchFamily="34" charset="0"/>
            </a:endParaRP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4BA5F5-D6DA-4609-A837-CC02B64D1572}"/>
              </a:ext>
            </a:extLst>
          </p:cNvPr>
          <p:cNvSpPr txBox="1"/>
          <p:nvPr/>
        </p:nvSpPr>
        <p:spPr>
          <a:xfrm>
            <a:off x="1775929" y="1660846"/>
            <a:ext cx="62624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et au delà </a:t>
            </a:r>
            <a:r>
              <a:rPr lang="mr-IN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…</a:t>
            </a:r>
            <a:endParaRPr lang="fr-FR" sz="2700" i="1" dirty="0">
              <a:solidFill>
                <a:srgbClr val="78C6C3"/>
              </a:solidFill>
              <a:latin typeface="Lato" panose="020F0502020204030203" pitchFamily="34" charset="0"/>
              <a:ea typeface="+mj-ea"/>
              <a:cs typeface="+mj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3A9C41B-83DD-656F-F654-746F8F5870B2}"/>
              </a:ext>
            </a:extLst>
          </p:cNvPr>
          <p:cNvSpPr txBox="1">
            <a:spLocks/>
          </p:cNvSpPr>
          <p:nvPr/>
        </p:nvSpPr>
        <p:spPr>
          <a:xfrm>
            <a:off x="8000293" y="135036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Le bilan du congrès 2023</a:t>
            </a:r>
          </a:p>
        </p:txBody>
      </p:sp>
    </p:spTree>
    <p:extLst>
      <p:ext uri="{BB962C8B-B14F-4D97-AF65-F5344CB8AC3E}">
        <p14:creationId xmlns:p14="http://schemas.microsoft.com/office/powerpoint/2010/main" val="9309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7" y="576357"/>
            <a:ext cx="4470400" cy="26194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36036" y="3232387"/>
            <a:ext cx="757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latin typeface="Montserrat" panose="02000505000000020004" pitchFamily="2" charset="0"/>
              </a:rPr>
              <a:t>Jacqueline, Sarah, Marco  </a:t>
            </a:r>
            <a:endParaRPr lang="fr-FR" sz="4800"/>
          </a:p>
        </p:txBody>
      </p:sp>
      <p:pic>
        <p:nvPicPr>
          <p:cNvPr id="3" name="Image 2" descr="Capture d’écran 2023-07-07 à 08.34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100" y="4004774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57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60" y="561926"/>
            <a:ext cx="4470400" cy="26194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3903" y="3957381"/>
            <a:ext cx="11185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Frédérick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Bordry,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Florian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Godel,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Moulay-Badr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Attaiaa,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Pierre-François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Cohadon,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Marie D’Angelo, Nicolas Delerue 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Maximilien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Cazayous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335943" y="1760495"/>
            <a:ext cx="2260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Au CLO </a:t>
            </a:r>
          </a:p>
        </p:txBody>
      </p:sp>
      <p:pic>
        <p:nvPicPr>
          <p:cNvPr id="5" name="Image 4" descr="Capture d’écran 2023-07-07 à 08.34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51" y="1075423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8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23-07-07 à 08.34.2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6" y="281757"/>
            <a:ext cx="2328903" cy="24375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23" y="417631"/>
            <a:ext cx="4470400" cy="26194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46231" y="1520799"/>
            <a:ext cx="4385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Aux bénévoles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FA84D8B7-0FF9-D6BD-86F6-F91307D32AAB}"/>
              </a:ext>
            </a:extLst>
          </p:cNvPr>
          <p:cNvSpPr txBox="1"/>
          <p:nvPr/>
        </p:nvSpPr>
        <p:spPr>
          <a:xfrm>
            <a:off x="593266" y="3080574"/>
            <a:ext cx="11210263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Yehudi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Simon, 	Léandre Munoz, Jessica Jin, Delfina Toulouse</a:t>
            </a:r>
          </a:p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Olivia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Orodel,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	Chloé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Dudouit,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Koechler,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Elodie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Iglesis,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Arnaud	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Raoux,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Sam-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Rayden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Malanda,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Pilleul,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Giuditta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Tortarolo,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Gabrielle 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Kruch,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Thibault    Fredon,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 Ilakkiya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Annalingam,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 Jeanne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Lebatard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-Pontet, Suzanne  </a:t>
            </a:r>
            <a:r>
              <a:rPr lang="fr-FR" sz="3200" dirty="0" err="1">
                <a:latin typeface="Arial" panose="020B0604020202020204" pitchFamily="34" charset="0"/>
                <a:cs typeface="Arial" panose="020B0604020202020204" pitchFamily="34" charset="0"/>
              </a:rPr>
              <a:t>Tshiebwe</a:t>
            </a: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97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73927-65C1-DF81-70E1-AC231E9B9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367" y="288243"/>
            <a:ext cx="9934431" cy="1325563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fr-FR" sz="5000" b="0" dirty="0">
                <a:solidFill>
                  <a:srgbClr val="78C6C3"/>
                </a:solidFill>
                <a:latin typeface="Lato" panose="020F0502020204030203" pitchFamily="34" charset="0"/>
              </a:rPr>
              <a:t>Congrès général des 150 ans de la SFP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1A83F-0E02-666A-8677-BD194CDA2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73" y="1460310"/>
            <a:ext cx="8206853" cy="461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5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7" y="576357"/>
            <a:ext cx="4470400" cy="26194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45263" y="2900491"/>
            <a:ext cx="5166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Au comité jeunes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CBC5268-C8B7-64A9-FD5F-84DB8E99A064}"/>
              </a:ext>
            </a:extLst>
          </p:cNvPr>
          <p:cNvSpPr txBox="1"/>
          <p:nvPr/>
        </p:nvSpPr>
        <p:spPr>
          <a:xfrm>
            <a:off x="2352526" y="4263886"/>
            <a:ext cx="844311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Jordan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Koechler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Marie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Cherasse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Yehudi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Simon	 	Thomas Colas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Élodie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Iglesis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 	Ivanna Langan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 Magdy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Morshed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 descr="Capture d’écran 2023-07-07 à 08.34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5" y="1205295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11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7" y="576357"/>
            <a:ext cx="4470400" cy="26194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40150" y="3102515"/>
            <a:ext cx="7672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Au staff du siège de la SFP 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CBC5268-C8B7-64A9-FD5F-84DB8E99A064}"/>
              </a:ext>
            </a:extLst>
          </p:cNvPr>
          <p:cNvSpPr txBox="1"/>
          <p:nvPr/>
        </p:nvSpPr>
        <p:spPr>
          <a:xfrm>
            <a:off x="547634" y="4740086"/>
            <a:ext cx="112149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 Mayline, </a:t>
            </a:r>
            <a:r>
              <a:rPr kumimoji="0" lang="fr-F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Marine, Ghyslaine, Léa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Capture d’écran 2023-07-07 à 08.34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" y="613654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65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03C988E-9891-47F6-ADF2-0FD95448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4"/>
          <a:stretch/>
        </p:blipFill>
        <p:spPr>
          <a:xfrm>
            <a:off x="483664" y="3734497"/>
            <a:ext cx="11311267" cy="26194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67" y="576357"/>
            <a:ext cx="4470400" cy="26194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45263" y="2900491"/>
            <a:ext cx="4753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Aux partenaires</a:t>
            </a:r>
          </a:p>
        </p:txBody>
      </p:sp>
      <p:pic>
        <p:nvPicPr>
          <p:cNvPr id="6" name="Image 5" descr="Capture d’écran 2023-07-07 à 08.34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88" y="685805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060862-E3F6-4595-A31E-E98E475FF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30" y="634078"/>
            <a:ext cx="4470400" cy="26194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9864" y="3073655"/>
            <a:ext cx="3407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/>
              <a:t>À VOUS  !!!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9E3324-E037-4658-8507-5C461142B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16" y="2417569"/>
            <a:ext cx="5686473" cy="3791481"/>
          </a:xfrm>
          <a:prstGeom prst="rect">
            <a:avLst/>
          </a:prstGeom>
        </p:spPr>
      </p:pic>
      <p:pic>
        <p:nvPicPr>
          <p:cNvPr id="7" name="Image 6" descr="Capture d’écran 2023-07-07 à 08.34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38" y="3961483"/>
            <a:ext cx="2328903" cy="24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7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1480585" y="1803337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Et avant de nous quitter </a:t>
            </a:r>
            <a:r>
              <a:rPr lang="mr-IN" sz="4000" dirty="0">
                <a:latin typeface="Lato" panose="020F0502020204030203" pitchFamily="34" charset="0"/>
              </a:rPr>
              <a:t>…</a:t>
            </a:r>
            <a:endParaRPr lang="fr-FR" sz="4000" dirty="0">
              <a:latin typeface="Lato" panose="020F050202020403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1508816" y="2872026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6954572" y="290047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2500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2589520" y="3898088"/>
            <a:ext cx="64759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Deux informations importantes  </a:t>
            </a:r>
          </a:p>
        </p:txBody>
      </p:sp>
    </p:spTree>
    <p:extLst>
      <p:ext uri="{BB962C8B-B14F-4D97-AF65-F5344CB8AC3E}">
        <p14:creationId xmlns:p14="http://schemas.microsoft.com/office/powerpoint/2010/main" val="3020250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805415" y="921808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Un grand rendez-vous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6289992" y="615909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6954572" y="290047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Mobilisez-vous !!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Inauguration de </a:t>
            </a:r>
          </a:p>
          <a:p>
            <a:pPr algn="l">
              <a:spcBef>
                <a:spcPts val="0"/>
              </a:spcBef>
            </a:pPr>
            <a:r>
              <a:rPr lang="fr-FR" sz="2800" b="1" dirty="0">
                <a:latin typeface="Montserrat" panose="02000505000000020004" pitchFamily="2" charset="0"/>
              </a:rPr>
              <a:t>l’Année de la Physique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fr-FR" sz="2000" b="1" dirty="0">
                <a:solidFill>
                  <a:srgbClr val="1C83C1"/>
                </a:solidFill>
                <a:latin typeface="Lato" panose="020F0502020204030203" pitchFamily="34" charset="0"/>
              </a:rPr>
              <a:t>3 octobre 2023</a:t>
            </a:r>
            <a:endParaRPr lang="fr-FR" dirty="0">
              <a:solidFill>
                <a:srgbClr val="1C83C1"/>
              </a:solidFill>
              <a:latin typeface="Lato" panose="020F0502020204030203" pitchFamily="34" charset="0"/>
            </a:endParaRPr>
          </a:p>
          <a:p>
            <a:endParaRPr lang="fr-FR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614144B-A1A3-4E77-A80A-AB03FF95B7BA}"/>
              </a:ext>
            </a:extLst>
          </p:cNvPr>
          <p:cNvCxnSpPr>
            <a:cxnSpLocks/>
          </p:cNvCxnSpPr>
          <p:nvPr/>
        </p:nvCxnSpPr>
        <p:spPr>
          <a:xfrm>
            <a:off x="1328668" y="4282862"/>
            <a:ext cx="0" cy="115174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035637" y="2523500"/>
            <a:ext cx="64759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Pour le monde scolaire et le grand public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0A09BA-7496-8B27-94D1-284D35162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80" y="2737589"/>
            <a:ext cx="5017863" cy="354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3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-252592" y="906867"/>
            <a:ext cx="11607886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Le prochain grand congrès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6289992" y="615909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6954572" y="290047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500" dirty="0">
                <a:solidFill>
                  <a:srgbClr val="78C6C3"/>
                </a:solidFill>
                <a:latin typeface="Lato" panose="020F0502020204030203" pitchFamily="34" charset="0"/>
              </a:rPr>
              <a:t>En 2025 on remet ça !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8A4E9D5-5A5A-4F50-8451-3B52E08891D7}"/>
              </a:ext>
            </a:extLst>
          </p:cNvPr>
          <p:cNvSpPr txBox="1">
            <a:spLocks/>
          </p:cNvSpPr>
          <p:nvPr/>
        </p:nvSpPr>
        <p:spPr>
          <a:xfrm>
            <a:off x="1479021" y="4282862"/>
            <a:ext cx="9082239" cy="383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2BCC8E-24C8-436B-988B-73AA7B33D934}"/>
              </a:ext>
            </a:extLst>
          </p:cNvPr>
          <p:cNvSpPr txBox="1"/>
          <p:nvPr/>
        </p:nvSpPr>
        <p:spPr>
          <a:xfrm>
            <a:off x="1961990" y="2807382"/>
            <a:ext cx="84071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Les sections locales intéressées doivent faire acte de candidature avant le 1</a:t>
            </a:r>
            <a:r>
              <a:rPr lang="fr-FR" sz="4800" i="1" baseline="30000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er</a:t>
            </a:r>
            <a:r>
              <a:rPr lang="fr-FR" sz="4800" i="1" dirty="0">
                <a:solidFill>
                  <a:srgbClr val="78C6C3"/>
                </a:solidFill>
                <a:latin typeface="Lato" panose="020F0502020204030203" pitchFamily="34" charset="0"/>
                <a:ea typeface="+mj-ea"/>
                <a:cs typeface="+mj-cs"/>
              </a:rPr>
              <a:t> octobre </a:t>
            </a:r>
          </a:p>
        </p:txBody>
      </p:sp>
    </p:spTree>
    <p:extLst>
      <p:ext uri="{BB962C8B-B14F-4D97-AF65-F5344CB8AC3E}">
        <p14:creationId xmlns:p14="http://schemas.microsoft.com/office/powerpoint/2010/main" val="4168305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C64047A-77A2-4FDE-81AB-1C35997CA108}"/>
              </a:ext>
            </a:extLst>
          </p:cNvPr>
          <p:cNvSpPr txBox="1">
            <a:spLocks/>
          </p:cNvSpPr>
          <p:nvPr/>
        </p:nvSpPr>
        <p:spPr>
          <a:xfrm>
            <a:off x="1420820" y="3043455"/>
            <a:ext cx="9082238" cy="22606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Lato" panose="020F0502020204030203" pitchFamily="34" charset="0"/>
              </a:rPr>
              <a:t>BON RETOUR À TOUTES ET TOUS</a:t>
            </a:r>
          </a:p>
          <a:p>
            <a:endParaRPr lang="fr-FR" sz="4000" dirty="0">
              <a:latin typeface="Lato" panose="020F0502020204030203" pitchFamily="34" charset="0"/>
            </a:endParaRPr>
          </a:p>
          <a:p>
            <a:endParaRPr lang="fr-FR" sz="4000" dirty="0">
              <a:latin typeface="Lato" panose="020F0502020204030203" pitchFamily="34" charset="0"/>
            </a:endParaRPr>
          </a:p>
          <a:p>
            <a:r>
              <a:rPr lang="fr-FR" sz="4000" dirty="0">
                <a:latin typeface="Lato" panose="020F0502020204030203" pitchFamily="34" charset="0"/>
              </a:rPr>
              <a:t>BONNES VACANCE ESTIVALES  !!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2D22F-8703-4DE0-A5EF-F53A582F7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3" t="51841" r="67870" b="27338"/>
          <a:stretch/>
        </p:blipFill>
        <p:spPr>
          <a:xfrm rot="1242379">
            <a:off x="687051" y="3200732"/>
            <a:ext cx="563658" cy="673835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68E4B7ED-21E4-4184-9AF1-9A7D8CDFD994}"/>
              </a:ext>
            </a:extLst>
          </p:cNvPr>
          <p:cNvSpPr txBox="1">
            <a:spLocks/>
          </p:cNvSpPr>
          <p:nvPr/>
        </p:nvSpPr>
        <p:spPr>
          <a:xfrm>
            <a:off x="6954572" y="290047"/>
            <a:ext cx="9082238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2500" dirty="0">
              <a:solidFill>
                <a:srgbClr val="78C6C3"/>
              </a:solidFill>
              <a:latin typeface="Lato" panose="020F0502020204030203" pitchFamily="34" charset="0"/>
            </a:endParaRPr>
          </a:p>
        </p:txBody>
      </p:sp>
      <p:pic>
        <p:nvPicPr>
          <p:cNvPr id="2" name="Image 1" descr="Bandeau email o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05" y="427316"/>
            <a:ext cx="755904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04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753FD-3EA6-518B-8AB6-DB9BA7B8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431" y="2114628"/>
            <a:ext cx="9082239" cy="3831328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/>
              <a:t>850 inscrits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/>
              <a:t>&gt;30% de femmes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/>
              <a:t>190 doctorant-e-s et post-doctorant-e-s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>
                <a:ea typeface="Cambria Math" panose="02040503050406030204" pitchFamily="18" charset="0"/>
              </a:rPr>
              <a:t>~110 professeur-e-s, didacticien-n-es, médiateurs/</a:t>
            </a:r>
            <a:r>
              <a:rPr lang="fr-FR" sz="2600" dirty="0" err="1">
                <a:ea typeface="Cambria Math" panose="02040503050406030204" pitchFamily="18" charset="0"/>
              </a:rPr>
              <a:t>rices</a:t>
            </a:r>
            <a:endParaRPr lang="fr-FR" sz="2600" dirty="0">
              <a:ea typeface="Cambria Math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>
                <a:ea typeface="Cambria Math" panose="02040503050406030204" pitchFamily="18" charset="0"/>
              </a:rPr>
              <a:t>~ </a:t>
            </a:r>
            <a:r>
              <a:rPr lang="fr-FR" sz="2600" dirty="0"/>
              <a:t>40 étudiant-e-s de licence et master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/>
              <a:t>26 stands de partenaires industriels et associatifs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fr-FR" sz="2600" dirty="0"/>
              <a:t>15 bénévoles motivé-e-s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F26C4FA-5D48-2A5F-2EC5-DC6CDD2C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561" y="603664"/>
            <a:ext cx="9082238" cy="1325563"/>
          </a:xfrm>
        </p:spPr>
        <p:txBody>
          <a:bodyPr/>
          <a:lstStyle/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 congrès en quelques chiffres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26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2E5A09-6A70-4B3A-8819-50AA89F9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83" y="483144"/>
            <a:ext cx="9082238" cy="1325563"/>
          </a:xfrm>
        </p:spPr>
        <p:txBody>
          <a:bodyPr>
            <a:normAutofit fontScale="90000"/>
          </a:bodyPr>
          <a:lstStyle/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Les sessions plénières</a:t>
            </a:r>
            <a:b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Les tables rondes de prospectives</a:t>
            </a:r>
            <a:b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</a:br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Les sessions sociétales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C9978-EFCE-8736-BB70-7E77BCBCDBFC}"/>
              </a:ext>
            </a:extLst>
          </p:cNvPr>
          <p:cNvSpPr txBox="1"/>
          <p:nvPr/>
        </p:nvSpPr>
        <p:spPr>
          <a:xfrm>
            <a:off x="1369850" y="2580028"/>
            <a:ext cx="7432957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81FB4-022A-F5DC-9662-EA27FE8B8AE0}"/>
              </a:ext>
            </a:extLst>
          </p:cNvPr>
          <p:cNvSpPr txBox="1"/>
          <p:nvPr/>
        </p:nvSpPr>
        <p:spPr>
          <a:xfrm>
            <a:off x="1670870" y="2673968"/>
            <a:ext cx="6205232" cy="307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 forte participation !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grande qualité des présentations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femmes scientifiques à l’honneur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tables rondes inspirantes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discussions enrichissantes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19C6F-5BD0-55C8-41F3-63B4BE1F6A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47" y="4211312"/>
            <a:ext cx="2879654" cy="2270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CB95C-FE75-8484-6EC1-D580004C7B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21" y="1849502"/>
            <a:ext cx="2992018" cy="22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2E5A09-6A70-4B3A-8819-50AA89F9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Les synthèses graphiques de Guillaume </a:t>
            </a:r>
            <a:r>
              <a:rPr lang="fr-FR" b="0" dirty="0" err="1">
                <a:solidFill>
                  <a:srgbClr val="78C6C3"/>
                </a:solidFill>
                <a:latin typeface="Lato" panose="020F0502020204030203" pitchFamily="34" charset="0"/>
              </a:rPr>
              <a:t>Monnain</a:t>
            </a:r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 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F622-35CF-1826-7E82-7F061D200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2108797"/>
            <a:ext cx="2810576" cy="2107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BFB8F-640C-FEF4-D290-7FDD723E4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22" y="2351514"/>
            <a:ext cx="6631875" cy="3730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B60D6D-5B31-FB01-1122-D4C0895BCC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0" y="4328925"/>
            <a:ext cx="3898232" cy="21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8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2E5A09-6A70-4B3A-8819-50AA89F9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Sessions posters et atelier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C9978-EFCE-8736-BB70-7E77BCBCDBFC}"/>
              </a:ext>
            </a:extLst>
          </p:cNvPr>
          <p:cNvSpPr txBox="1"/>
          <p:nvPr/>
        </p:nvSpPr>
        <p:spPr>
          <a:xfrm>
            <a:off x="1689545" y="2111251"/>
            <a:ext cx="7011693" cy="410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~1</a:t>
            </a: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posters présentés, très grande qualité,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sessions très animées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prix posters + 2 prix posters de MC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 personnes à l’atelier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sensibilisation contre le harcèlement</a:t>
            </a:r>
            <a:endParaRPr lang="fr-FR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à"/>
              <a:defRPr/>
            </a:pPr>
            <a:r>
              <a:rPr kumimoji="0" lang="fr-FR" sz="2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Première initiative à reproduire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2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kumimoji="0" lang="fr-FR" sz="2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et faire évoluer</a:t>
            </a:r>
            <a:endParaRPr kumimoji="0" lang="fr-FR" sz="26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279A0-908D-1742-1D27-A3BA57517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82" y="4030739"/>
            <a:ext cx="3190076" cy="239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F5F4E-DAFD-4089-6C47-21CD91585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70" y="603664"/>
            <a:ext cx="2433788" cy="32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CE3B72-5F60-4768-8F34-07B89ED38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96" y="2477645"/>
            <a:ext cx="5041544" cy="30665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636AE8-040E-408A-A8B3-2944F65BB5F6}"/>
              </a:ext>
            </a:extLst>
          </p:cNvPr>
          <p:cNvSpPr txBox="1"/>
          <p:nvPr/>
        </p:nvSpPr>
        <p:spPr>
          <a:xfrm>
            <a:off x="6701599" y="2393136"/>
            <a:ext cx="473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endParaRPr lang="fr-F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6EA89-D0F6-7EAD-C150-CE955A6ADC95}"/>
              </a:ext>
            </a:extLst>
          </p:cNvPr>
          <p:cNvSpPr txBox="1"/>
          <p:nvPr/>
        </p:nvSpPr>
        <p:spPr>
          <a:xfrm>
            <a:off x="5194194" y="2017704"/>
            <a:ext cx="660670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grand succès pour une première édition au congrès général !!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4 sessions, &gt; 60 personnes, salles combles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2C47119-28A0-6141-5D57-D0F56699EB5D}"/>
              </a:ext>
            </a:extLst>
          </p:cNvPr>
          <p:cNvSpPr txBox="1">
            <a:spLocks/>
          </p:cNvSpPr>
          <p:nvPr/>
        </p:nvSpPr>
        <p:spPr>
          <a:xfrm>
            <a:off x="2423961" y="592288"/>
            <a:ext cx="9082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Les sessions REDP</a:t>
            </a:r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16D8DF-B524-B414-7C9B-9D7AFACB1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54" y="3532189"/>
            <a:ext cx="3895023" cy="29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09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A636AE8-040E-408A-A8B3-2944F65BB5F6}"/>
              </a:ext>
            </a:extLst>
          </p:cNvPr>
          <p:cNvSpPr txBox="1"/>
          <p:nvPr/>
        </p:nvSpPr>
        <p:spPr>
          <a:xfrm>
            <a:off x="6701599" y="2393136"/>
            <a:ext cx="473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2400" dirty="0"/>
          </a:p>
          <a:p>
            <a:pPr marL="285750" indent="-285750">
              <a:buFontTx/>
              <a:buChar char="-"/>
            </a:pPr>
            <a:endParaRPr lang="fr-FR" sz="24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2C47119-28A0-6141-5D57-D0F56699EB5D}"/>
              </a:ext>
            </a:extLst>
          </p:cNvPr>
          <p:cNvSpPr txBox="1">
            <a:spLocks/>
          </p:cNvSpPr>
          <p:nvPr/>
        </p:nvSpPr>
        <p:spPr>
          <a:xfrm>
            <a:off x="2423961" y="592288"/>
            <a:ext cx="9082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Un cocktail et un diner festifs</a:t>
            </a:r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12965-C7D2-B7A7-149B-9237E78F7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36" y="1991705"/>
            <a:ext cx="5133277" cy="4063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1B32C-FCD7-787B-BF7C-C27178EDB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91" y="1835963"/>
            <a:ext cx="3281328" cy="43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1549C0-A2E1-487A-9802-EF87751A6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4" y="1733483"/>
            <a:ext cx="3022683" cy="209737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D4BD33-2FA8-42FE-B574-349BD6AF7C89}"/>
              </a:ext>
            </a:extLst>
          </p:cNvPr>
          <p:cNvSpPr txBox="1"/>
          <p:nvPr/>
        </p:nvSpPr>
        <p:spPr>
          <a:xfrm>
            <a:off x="3627596" y="1957439"/>
            <a:ext cx="81862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soirée un peu humique mais très joyeuse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Très belle table ronde avec les Youtubeurs et Youtubeuses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2D8DB85-A755-4860-EFBF-5D91A85CDDD0}"/>
              </a:ext>
            </a:extLst>
          </p:cNvPr>
          <p:cNvSpPr txBox="1">
            <a:spLocks/>
          </p:cNvSpPr>
          <p:nvPr/>
        </p:nvSpPr>
        <p:spPr>
          <a:xfrm>
            <a:off x="2423961" y="540164"/>
            <a:ext cx="9082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b="0" dirty="0">
                <a:solidFill>
                  <a:srgbClr val="78C6C3"/>
                </a:solidFill>
                <a:latin typeface="Lato" panose="020F0502020204030203" pitchFamily="34" charset="0"/>
              </a:rPr>
              <a:t>Soirée jeunes chercheur-e-s</a:t>
            </a:r>
            <a:endParaRPr lang="fr-F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98462-1D40-546D-609C-D03068255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99" y="3481086"/>
            <a:ext cx="3911376" cy="26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5741C-046C-7C4D-8A3B-FB69B0247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806" y="3309941"/>
            <a:ext cx="4010526" cy="300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967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6775</TotalTime>
  <Words>871</Words>
  <Application>Microsoft Office PowerPoint</Application>
  <PresentationFormat>Widescreen</PresentationFormat>
  <Paragraphs>130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Lato</vt:lpstr>
      <vt:lpstr>Montserrat</vt:lpstr>
      <vt:lpstr>Wingdings</vt:lpstr>
      <vt:lpstr>Thème Office</vt:lpstr>
      <vt:lpstr>PowerPoint Presentation</vt:lpstr>
      <vt:lpstr>Congrès général des 150 ans de la SFP</vt:lpstr>
      <vt:lpstr>Le congrès en quelques chiffres</vt:lpstr>
      <vt:lpstr>Les sessions plénières Les tables rondes de prospectives Les sessions sociétales</vt:lpstr>
      <vt:lpstr>Les synthèses graphiques de Guillaume Monnain </vt:lpstr>
      <vt:lpstr>Sessions posters et atelier</vt:lpstr>
      <vt:lpstr>PowerPoint Presentation</vt:lpstr>
      <vt:lpstr>PowerPoint Presentation</vt:lpstr>
      <vt:lpstr>PowerPoint Presentation</vt:lpstr>
      <vt:lpstr>Visites scientifiques</vt:lpstr>
      <vt:lpstr>Les 150 ans de la SFP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Olipia</dc:creator>
  <cp:lastModifiedBy>Sarah Houver</cp:lastModifiedBy>
  <cp:revision>89</cp:revision>
  <dcterms:created xsi:type="dcterms:W3CDTF">2022-05-03T09:22:51Z</dcterms:created>
  <dcterms:modified xsi:type="dcterms:W3CDTF">2023-07-07T07:25:35Z</dcterms:modified>
</cp:coreProperties>
</file>