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10"/>
  </p:notesMasterIdLst>
  <p:sldIdLst>
    <p:sldId id="329" r:id="rId2"/>
    <p:sldId id="259" r:id="rId3"/>
    <p:sldId id="330" r:id="rId4"/>
    <p:sldId id="331" r:id="rId5"/>
    <p:sldId id="332" r:id="rId6"/>
    <p:sldId id="333" r:id="rId7"/>
    <p:sldId id="334" r:id="rId8"/>
    <p:sldId id="335" r:id="rId9"/>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4B"/>
    <a:srgbClr val="456487"/>
    <a:srgbClr val="FF6700"/>
    <a:srgbClr val="E05314"/>
    <a:srgbClr val="6600CC"/>
    <a:srgbClr val="511F74"/>
    <a:srgbClr val="7A286A"/>
    <a:srgbClr val="DF8A2D"/>
    <a:srgbClr val="F392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06" autoAdjust="0"/>
    <p:restoredTop sz="95037" autoAdjust="0"/>
  </p:normalViewPr>
  <p:slideViewPr>
    <p:cSldViewPr>
      <p:cViewPr>
        <p:scale>
          <a:sx n="108" d="100"/>
          <a:sy n="108" d="100"/>
        </p:scale>
        <p:origin x="-480" y="-36"/>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24/02/2022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24/02/2022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BIMP -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24/02/2022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BIMP -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24/02/2022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BIMP -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24/02/2022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BIMP -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24/02/2022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BIMP -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24/02/2022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BIMP -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24/02/2022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BIMP -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24/02/2022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BIMP -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24/02/2022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BIMP -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24/02/2022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BIMP -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24/02/2022</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BIMP - IJCLab</a:t>
            </a:r>
            <a:endParaRPr lang="fr-FR" dirty="0"/>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jpg"/><Relationship Id="rId21" Type="http://schemas.openxmlformats.org/officeDocument/2006/relationships/image" Target="../media/image30.jpeg"/><Relationship Id="rId7" Type="http://schemas.openxmlformats.org/officeDocument/2006/relationships/image" Target="../media/image16.jpg"/><Relationship Id="rId12" Type="http://schemas.openxmlformats.org/officeDocument/2006/relationships/image" Target="../media/image21.jpg"/><Relationship Id="rId17" Type="http://schemas.openxmlformats.org/officeDocument/2006/relationships/image" Target="../media/image26.jpg"/><Relationship Id="rId2" Type="http://schemas.openxmlformats.org/officeDocument/2006/relationships/image" Target="../media/image11.jpeg"/><Relationship Id="rId16" Type="http://schemas.openxmlformats.org/officeDocument/2006/relationships/image" Target="../media/image25.jpg"/><Relationship Id="rId20"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jpg"/><Relationship Id="rId19" Type="http://schemas.openxmlformats.org/officeDocument/2006/relationships/image" Target="../media/image28.jpg"/><Relationship Id="rId4" Type="http://schemas.openxmlformats.org/officeDocument/2006/relationships/image" Target="../media/image13.png"/><Relationship Id="rId9" Type="http://schemas.openxmlformats.org/officeDocument/2006/relationships/image" Target="../media/image18.jpg"/><Relationship Id="rId14" Type="http://schemas.openxmlformats.org/officeDocument/2006/relationships/image" Target="../media/image23.png"/><Relationship Id="rId22"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8.xml"/><Relationship Id="rId5" Type="http://schemas.openxmlformats.org/officeDocument/2006/relationships/image" Target="../media/image35.tiff"/><Relationship Id="rId4" Type="http://schemas.openxmlformats.org/officeDocument/2006/relationships/image" Target="../media/image3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9.tiff"/><Relationship Id="rId4" Type="http://schemas.openxmlformats.org/officeDocument/2006/relationships/image" Target="../media/image3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D815D9D-305A-0942-BE22-0AD904F71A44}"/>
              </a:ext>
            </a:extLst>
          </p:cNvPr>
          <p:cNvSpPr>
            <a:spLocks noGrp="1"/>
          </p:cNvSpPr>
          <p:nvPr>
            <p:ph type="dt" sz="half" idx="10"/>
          </p:nvPr>
        </p:nvSpPr>
        <p:spPr/>
        <p:txBody>
          <a:bodyPr/>
          <a:lstStyle/>
          <a:p>
            <a:r>
              <a:rPr lang="fr-FR"/>
              <a:t>24/02/2022</a:t>
            </a:r>
            <a:endParaRPr lang="fr-FR" dirty="0"/>
          </a:p>
        </p:txBody>
      </p:sp>
      <p:sp>
        <p:nvSpPr>
          <p:cNvPr id="4" name="Footer Placeholder 3">
            <a:extLst>
              <a:ext uri="{FF2B5EF4-FFF2-40B4-BE49-F238E27FC236}">
                <a16:creationId xmlns:a16="http://schemas.microsoft.com/office/drawing/2014/main" xmlns="" id="{F6715552-97BD-A947-A48D-A79A081E48E3}"/>
              </a:ext>
            </a:extLst>
          </p:cNvPr>
          <p:cNvSpPr>
            <a:spLocks noGrp="1"/>
          </p:cNvSpPr>
          <p:nvPr>
            <p:ph type="ftr" sz="quarter" idx="11"/>
          </p:nvPr>
        </p:nvSpPr>
        <p:spPr/>
        <p:txBody>
          <a:bodyPr/>
          <a:lstStyle/>
          <a:p>
            <a:r>
              <a:rPr lang="fr-FR"/>
              <a:t>BIMP - IJCLab</a:t>
            </a:r>
            <a:endParaRPr lang="fr-FR" dirty="0"/>
          </a:p>
        </p:txBody>
      </p:sp>
      <p:sp>
        <p:nvSpPr>
          <p:cNvPr id="5" name="Slide Number Placeholder 4">
            <a:extLst>
              <a:ext uri="{FF2B5EF4-FFF2-40B4-BE49-F238E27FC236}">
                <a16:creationId xmlns:a16="http://schemas.microsoft.com/office/drawing/2014/main" xmlns="" id="{FEEC051A-7B12-4543-903C-884DA5E17975}"/>
              </a:ext>
            </a:extLst>
          </p:cNvPr>
          <p:cNvSpPr>
            <a:spLocks noGrp="1"/>
          </p:cNvSpPr>
          <p:nvPr>
            <p:ph type="sldNum" sz="quarter" idx="12"/>
          </p:nvPr>
        </p:nvSpPr>
        <p:spPr/>
        <p:txBody>
          <a:bodyPr/>
          <a:lstStyle/>
          <a:p>
            <a:fld id="{77E71596-5F9D-49C5-9701-16B3CA54319D}" type="slidenum">
              <a:rPr lang="fr-FR" smtClean="0"/>
              <a:pPr/>
              <a:t>1</a:t>
            </a:fld>
            <a:endParaRPr lang="fr-FR" dirty="0"/>
          </a:p>
        </p:txBody>
      </p:sp>
      <p:sp>
        <p:nvSpPr>
          <p:cNvPr id="6" name="Rectangle 2">
            <a:extLst>
              <a:ext uri="{FF2B5EF4-FFF2-40B4-BE49-F238E27FC236}">
                <a16:creationId xmlns:a16="http://schemas.microsoft.com/office/drawing/2014/main" xmlns="" id="{79BA2386-1DE9-BA48-8AF0-F7871990B68F}"/>
              </a:ext>
            </a:extLst>
          </p:cNvPr>
          <p:cNvSpPr txBox="1">
            <a:spLocks noChangeArrowheads="1"/>
          </p:cNvSpPr>
          <p:nvPr/>
        </p:nvSpPr>
        <p:spPr>
          <a:xfrm>
            <a:off x="1704641" y="2512560"/>
            <a:ext cx="7164849" cy="2328624"/>
          </a:xfrm>
          <a:prstGeom prst="rect">
            <a:avLst/>
          </a:prstGeom>
          <a:solidFill>
            <a:srgbClr val="FFFFFF"/>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altLang="fr-FR" sz="3181" b="1" dirty="0">
                <a:solidFill>
                  <a:srgbClr val="E75112"/>
                </a:solidFill>
                <a:latin typeface="Verdana" pitchFamily="34" charset="0"/>
              </a:rPr>
              <a:t>Equipe Physique, Instrumentation et Manipulation des Faisceaux</a:t>
            </a:r>
          </a:p>
          <a:p>
            <a:pPr algn="ctr"/>
            <a:r>
              <a:rPr lang="fr-FR" altLang="fr-FR" sz="3534" b="1" dirty="0">
                <a:solidFill>
                  <a:srgbClr val="002060"/>
                </a:solidFill>
                <a:latin typeface="Verdana" panose="020B0604030504040204" pitchFamily="34" charset="0"/>
                <a:ea typeface="Verdana" panose="020B0604030504040204" pitchFamily="34" charset="0"/>
                <a:cs typeface="Verdana" panose="020B0604030504040204" pitchFamily="34" charset="0"/>
              </a:rPr>
              <a:t>BIMP</a:t>
            </a:r>
            <a:endParaRPr lang="fr-FR" altLang="fr-FR" sz="3534" b="1"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xmlns="" id="{FDBEF3AC-BC38-A149-A7DB-95641D7A60B7}"/>
              </a:ext>
            </a:extLst>
          </p:cNvPr>
          <p:cNvPicPr>
            <a:picLocks noChangeAspect="1"/>
          </p:cNvPicPr>
          <p:nvPr/>
        </p:nvPicPr>
        <p:blipFill>
          <a:blip r:embed="rId2"/>
          <a:stretch>
            <a:fillRect/>
          </a:stretch>
        </p:blipFill>
        <p:spPr>
          <a:xfrm flipH="1">
            <a:off x="482841" y="228034"/>
            <a:ext cx="826892" cy="1845452"/>
          </a:xfrm>
          <a:prstGeom prst="rect">
            <a:avLst/>
          </a:prstGeom>
        </p:spPr>
      </p:pic>
      <p:pic>
        <p:nvPicPr>
          <p:cNvPr id="8" name="Picture 7">
            <a:extLst>
              <a:ext uri="{FF2B5EF4-FFF2-40B4-BE49-F238E27FC236}">
                <a16:creationId xmlns:a16="http://schemas.microsoft.com/office/drawing/2014/main" xmlns="" id="{65403565-AFC3-B441-BAEC-4EE806279790}"/>
              </a:ext>
            </a:extLst>
          </p:cNvPr>
          <p:cNvPicPr>
            <a:picLocks noChangeAspect="1"/>
          </p:cNvPicPr>
          <p:nvPr/>
        </p:nvPicPr>
        <p:blipFill>
          <a:blip r:embed="rId3"/>
          <a:stretch>
            <a:fillRect/>
          </a:stretch>
        </p:blipFill>
        <p:spPr>
          <a:xfrm>
            <a:off x="9741816" y="255395"/>
            <a:ext cx="574306" cy="710980"/>
          </a:xfrm>
          <a:prstGeom prst="rect">
            <a:avLst/>
          </a:prstGeom>
        </p:spPr>
      </p:pic>
      <p:pic>
        <p:nvPicPr>
          <p:cNvPr id="9" name="Picture 8">
            <a:extLst>
              <a:ext uri="{FF2B5EF4-FFF2-40B4-BE49-F238E27FC236}">
                <a16:creationId xmlns:a16="http://schemas.microsoft.com/office/drawing/2014/main" xmlns="" id="{7054CF0D-0E70-D04B-9B98-06E1819B43D2}"/>
              </a:ext>
            </a:extLst>
          </p:cNvPr>
          <p:cNvPicPr>
            <a:picLocks noChangeAspect="1"/>
          </p:cNvPicPr>
          <p:nvPr/>
        </p:nvPicPr>
        <p:blipFill>
          <a:blip r:embed="rId4"/>
          <a:stretch>
            <a:fillRect/>
          </a:stretch>
        </p:blipFill>
        <p:spPr>
          <a:xfrm>
            <a:off x="9614080" y="1161832"/>
            <a:ext cx="775430" cy="911654"/>
          </a:xfrm>
          <a:prstGeom prst="rect">
            <a:avLst/>
          </a:prstGeom>
        </p:spPr>
      </p:pic>
      <p:pic>
        <p:nvPicPr>
          <p:cNvPr id="10" name="Picture 9">
            <a:extLst>
              <a:ext uri="{FF2B5EF4-FFF2-40B4-BE49-F238E27FC236}">
                <a16:creationId xmlns:a16="http://schemas.microsoft.com/office/drawing/2014/main" xmlns="" id="{E851284B-9DAD-0348-829A-45A02AFB2E99}"/>
              </a:ext>
            </a:extLst>
          </p:cNvPr>
          <p:cNvPicPr>
            <a:picLocks noChangeAspect="1"/>
          </p:cNvPicPr>
          <p:nvPr/>
        </p:nvPicPr>
        <p:blipFill>
          <a:blip r:embed="rId5"/>
          <a:stretch>
            <a:fillRect/>
          </a:stretch>
        </p:blipFill>
        <p:spPr>
          <a:xfrm>
            <a:off x="8675136" y="958551"/>
            <a:ext cx="540857" cy="778002"/>
          </a:xfrm>
          <a:prstGeom prst="rect">
            <a:avLst/>
          </a:prstGeom>
        </p:spPr>
      </p:pic>
      <p:pic>
        <p:nvPicPr>
          <p:cNvPr id="11" name="Picture 10">
            <a:extLst>
              <a:ext uri="{FF2B5EF4-FFF2-40B4-BE49-F238E27FC236}">
                <a16:creationId xmlns:a16="http://schemas.microsoft.com/office/drawing/2014/main" xmlns="" id="{30B9F73B-CA7B-6240-B5B1-3AEED2359B95}"/>
              </a:ext>
            </a:extLst>
          </p:cNvPr>
          <p:cNvPicPr>
            <a:picLocks noChangeAspect="1"/>
          </p:cNvPicPr>
          <p:nvPr/>
        </p:nvPicPr>
        <p:blipFill>
          <a:blip r:embed="rId6"/>
          <a:stretch>
            <a:fillRect/>
          </a:stretch>
        </p:blipFill>
        <p:spPr>
          <a:xfrm>
            <a:off x="8660040" y="213133"/>
            <a:ext cx="784115" cy="694597"/>
          </a:xfrm>
          <a:prstGeom prst="rect">
            <a:avLst/>
          </a:prstGeom>
        </p:spPr>
      </p:pic>
      <p:pic>
        <p:nvPicPr>
          <p:cNvPr id="12" name="Picture 11">
            <a:extLst>
              <a:ext uri="{FF2B5EF4-FFF2-40B4-BE49-F238E27FC236}">
                <a16:creationId xmlns:a16="http://schemas.microsoft.com/office/drawing/2014/main" xmlns="" id="{8E31F400-17D3-444A-80E2-E175E944E7AC}"/>
              </a:ext>
            </a:extLst>
          </p:cNvPr>
          <p:cNvPicPr>
            <a:picLocks noChangeAspect="1"/>
          </p:cNvPicPr>
          <p:nvPr/>
        </p:nvPicPr>
        <p:blipFill>
          <a:blip r:embed="rId7"/>
          <a:stretch>
            <a:fillRect/>
          </a:stretch>
        </p:blipFill>
        <p:spPr>
          <a:xfrm>
            <a:off x="1093585" y="387671"/>
            <a:ext cx="601333" cy="801779"/>
          </a:xfrm>
          <a:prstGeom prst="rect">
            <a:avLst/>
          </a:prstGeom>
        </p:spPr>
      </p:pic>
      <p:pic>
        <p:nvPicPr>
          <p:cNvPr id="13" name="Picture 12">
            <a:extLst>
              <a:ext uri="{FF2B5EF4-FFF2-40B4-BE49-F238E27FC236}">
                <a16:creationId xmlns:a16="http://schemas.microsoft.com/office/drawing/2014/main" xmlns="" id="{F651C778-01E7-DB43-B29C-D8FA435D27C7}"/>
              </a:ext>
            </a:extLst>
          </p:cNvPr>
          <p:cNvPicPr>
            <a:picLocks noChangeAspect="1"/>
          </p:cNvPicPr>
          <p:nvPr/>
        </p:nvPicPr>
        <p:blipFill>
          <a:blip r:embed="rId8"/>
          <a:stretch>
            <a:fillRect/>
          </a:stretch>
        </p:blipFill>
        <p:spPr>
          <a:xfrm>
            <a:off x="7887459" y="209929"/>
            <a:ext cx="706296" cy="884116"/>
          </a:xfrm>
          <a:prstGeom prst="rect">
            <a:avLst/>
          </a:prstGeom>
        </p:spPr>
      </p:pic>
      <p:pic>
        <p:nvPicPr>
          <p:cNvPr id="14" name="Picture 13">
            <a:extLst>
              <a:ext uri="{FF2B5EF4-FFF2-40B4-BE49-F238E27FC236}">
                <a16:creationId xmlns:a16="http://schemas.microsoft.com/office/drawing/2014/main" xmlns="" id="{9A06D29C-BE6F-244A-A411-68D01F204809}"/>
              </a:ext>
            </a:extLst>
          </p:cNvPr>
          <p:cNvPicPr>
            <a:picLocks noChangeAspect="1"/>
          </p:cNvPicPr>
          <p:nvPr/>
        </p:nvPicPr>
        <p:blipFill>
          <a:blip r:embed="rId9"/>
          <a:stretch>
            <a:fillRect/>
          </a:stretch>
        </p:blipFill>
        <p:spPr>
          <a:xfrm>
            <a:off x="8902810" y="1787374"/>
            <a:ext cx="595884" cy="944536"/>
          </a:xfrm>
          <a:prstGeom prst="rect">
            <a:avLst/>
          </a:prstGeom>
        </p:spPr>
      </p:pic>
      <p:pic>
        <p:nvPicPr>
          <p:cNvPr id="15" name="Picture 14">
            <a:extLst>
              <a:ext uri="{FF2B5EF4-FFF2-40B4-BE49-F238E27FC236}">
                <a16:creationId xmlns:a16="http://schemas.microsoft.com/office/drawing/2014/main" xmlns="" id="{274AEE11-DAAD-004E-879E-285583A1D6BD}"/>
              </a:ext>
            </a:extLst>
          </p:cNvPr>
          <p:cNvPicPr>
            <a:picLocks noChangeAspect="1"/>
          </p:cNvPicPr>
          <p:nvPr/>
        </p:nvPicPr>
        <p:blipFill>
          <a:blip r:embed="rId10"/>
          <a:stretch>
            <a:fillRect/>
          </a:stretch>
        </p:blipFill>
        <p:spPr>
          <a:xfrm>
            <a:off x="7157923" y="934316"/>
            <a:ext cx="631815" cy="902593"/>
          </a:xfrm>
          <a:prstGeom prst="rect">
            <a:avLst/>
          </a:prstGeom>
        </p:spPr>
      </p:pic>
      <p:pic>
        <p:nvPicPr>
          <p:cNvPr id="16" name="Picture 15">
            <a:extLst>
              <a:ext uri="{FF2B5EF4-FFF2-40B4-BE49-F238E27FC236}">
                <a16:creationId xmlns:a16="http://schemas.microsoft.com/office/drawing/2014/main" xmlns="" id="{2CB37EA8-8DE4-3741-AAD6-C6B121CE3D20}"/>
              </a:ext>
            </a:extLst>
          </p:cNvPr>
          <p:cNvPicPr>
            <a:picLocks noChangeAspect="1"/>
          </p:cNvPicPr>
          <p:nvPr/>
        </p:nvPicPr>
        <p:blipFill>
          <a:blip r:embed="rId11"/>
          <a:stretch>
            <a:fillRect/>
          </a:stretch>
        </p:blipFill>
        <p:spPr>
          <a:xfrm>
            <a:off x="6818480" y="266205"/>
            <a:ext cx="873538" cy="596008"/>
          </a:xfrm>
          <a:prstGeom prst="rect">
            <a:avLst/>
          </a:prstGeom>
        </p:spPr>
      </p:pic>
      <p:pic>
        <p:nvPicPr>
          <p:cNvPr id="17" name="Picture 16">
            <a:extLst>
              <a:ext uri="{FF2B5EF4-FFF2-40B4-BE49-F238E27FC236}">
                <a16:creationId xmlns:a16="http://schemas.microsoft.com/office/drawing/2014/main" xmlns="" id="{56D9C14E-4C60-B540-BF93-A6E5B7F51174}"/>
              </a:ext>
            </a:extLst>
          </p:cNvPr>
          <p:cNvPicPr>
            <a:picLocks noChangeAspect="1"/>
          </p:cNvPicPr>
          <p:nvPr/>
        </p:nvPicPr>
        <p:blipFill>
          <a:blip r:embed="rId12"/>
          <a:stretch>
            <a:fillRect/>
          </a:stretch>
        </p:blipFill>
        <p:spPr>
          <a:xfrm>
            <a:off x="1920477" y="79510"/>
            <a:ext cx="797240" cy="1062401"/>
          </a:xfrm>
          <a:prstGeom prst="rect">
            <a:avLst/>
          </a:prstGeom>
        </p:spPr>
      </p:pic>
      <p:pic>
        <p:nvPicPr>
          <p:cNvPr id="18" name="Picture 17">
            <a:extLst>
              <a:ext uri="{FF2B5EF4-FFF2-40B4-BE49-F238E27FC236}">
                <a16:creationId xmlns:a16="http://schemas.microsoft.com/office/drawing/2014/main" xmlns="" id="{BED40F53-2395-154A-9497-92120CB8CC83}"/>
              </a:ext>
            </a:extLst>
          </p:cNvPr>
          <p:cNvPicPr>
            <a:picLocks noChangeAspect="1"/>
          </p:cNvPicPr>
          <p:nvPr/>
        </p:nvPicPr>
        <p:blipFill>
          <a:blip r:embed="rId13"/>
          <a:stretch>
            <a:fillRect/>
          </a:stretch>
        </p:blipFill>
        <p:spPr>
          <a:xfrm>
            <a:off x="1870322" y="1096800"/>
            <a:ext cx="725416" cy="725416"/>
          </a:xfrm>
          <a:prstGeom prst="rect">
            <a:avLst/>
          </a:prstGeom>
        </p:spPr>
      </p:pic>
      <p:pic>
        <p:nvPicPr>
          <p:cNvPr id="19" name="Picture 18">
            <a:extLst>
              <a:ext uri="{FF2B5EF4-FFF2-40B4-BE49-F238E27FC236}">
                <a16:creationId xmlns:a16="http://schemas.microsoft.com/office/drawing/2014/main" xmlns="" id="{46DCA90D-7686-9C4F-9A09-533A20CCDD7C}"/>
              </a:ext>
            </a:extLst>
          </p:cNvPr>
          <p:cNvPicPr>
            <a:picLocks noChangeAspect="1"/>
          </p:cNvPicPr>
          <p:nvPr/>
        </p:nvPicPr>
        <p:blipFill>
          <a:blip r:embed="rId14"/>
          <a:stretch>
            <a:fillRect/>
          </a:stretch>
        </p:blipFill>
        <p:spPr>
          <a:xfrm>
            <a:off x="1099002" y="1215483"/>
            <a:ext cx="694425" cy="677836"/>
          </a:xfrm>
          <a:prstGeom prst="rect">
            <a:avLst/>
          </a:prstGeom>
        </p:spPr>
      </p:pic>
      <p:pic>
        <p:nvPicPr>
          <p:cNvPr id="20" name="Picture 19">
            <a:extLst>
              <a:ext uri="{FF2B5EF4-FFF2-40B4-BE49-F238E27FC236}">
                <a16:creationId xmlns:a16="http://schemas.microsoft.com/office/drawing/2014/main" xmlns="" id="{BF5658D8-35C7-2948-B917-6B09D7E1489B}"/>
              </a:ext>
            </a:extLst>
          </p:cNvPr>
          <p:cNvPicPr>
            <a:picLocks noChangeAspect="1"/>
          </p:cNvPicPr>
          <p:nvPr/>
        </p:nvPicPr>
        <p:blipFill>
          <a:blip r:embed="rId15"/>
          <a:stretch>
            <a:fillRect/>
          </a:stretch>
        </p:blipFill>
        <p:spPr>
          <a:xfrm>
            <a:off x="8000811" y="1214047"/>
            <a:ext cx="752351" cy="773085"/>
          </a:xfrm>
          <a:prstGeom prst="rect">
            <a:avLst/>
          </a:prstGeom>
        </p:spPr>
      </p:pic>
      <p:pic>
        <p:nvPicPr>
          <p:cNvPr id="21" name="Picture 20">
            <a:extLst>
              <a:ext uri="{FF2B5EF4-FFF2-40B4-BE49-F238E27FC236}">
                <a16:creationId xmlns:a16="http://schemas.microsoft.com/office/drawing/2014/main" xmlns="" id="{937251F3-E208-5847-BA0D-0C43571E7113}"/>
              </a:ext>
            </a:extLst>
          </p:cNvPr>
          <p:cNvPicPr>
            <a:picLocks noChangeAspect="1"/>
          </p:cNvPicPr>
          <p:nvPr/>
        </p:nvPicPr>
        <p:blipFill>
          <a:blip r:embed="rId16"/>
          <a:stretch>
            <a:fillRect/>
          </a:stretch>
        </p:blipFill>
        <p:spPr>
          <a:xfrm>
            <a:off x="3015378" y="101665"/>
            <a:ext cx="794631" cy="812755"/>
          </a:xfrm>
          <a:prstGeom prst="rect">
            <a:avLst/>
          </a:prstGeom>
        </p:spPr>
      </p:pic>
      <p:pic>
        <p:nvPicPr>
          <p:cNvPr id="22" name="Picture 21">
            <a:extLst>
              <a:ext uri="{FF2B5EF4-FFF2-40B4-BE49-F238E27FC236}">
                <a16:creationId xmlns:a16="http://schemas.microsoft.com/office/drawing/2014/main" xmlns="" id="{D33BA791-3C03-DD43-9836-0FEBF89074F0}"/>
              </a:ext>
            </a:extLst>
          </p:cNvPr>
          <p:cNvPicPr>
            <a:picLocks noChangeAspect="1"/>
          </p:cNvPicPr>
          <p:nvPr/>
        </p:nvPicPr>
        <p:blipFill>
          <a:blip r:embed="rId17"/>
          <a:stretch>
            <a:fillRect/>
          </a:stretch>
        </p:blipFill>
        <p:spPr>
          <a:xfrm>
            <a:off x="80265" y="2031428"/>
            <a:ext cx="513568" cy="681334"/>
          </a:xfrm>
          <a:prstGeom prst="rect">
            <a:avLst/>
          </a:prstGeom>
        </p:spPr>
      </p:pic>
      <p:pic>
        <p:nvPicPr>
          <p:cNvPr id="23" name="Picture 22">
            <a:extLst>
              <a:ext uri="{FF2B5EF4-FFF2-40B4-BE49-F238E27FC236}">
                <a16:creationId xmlns:a16="http://schemas.microsoft.com/office/drawing/2014/main" xmlns="" id="{59E8E98B-0318-8642-A383-ADF0C56AE75B}"/>
              </a:ext>
            </a:extLst>
          </p:cNvPr>
          <p:cNvPicPr>
            <a:picLocks noChangeAspect="1"/>
          </p:cNvPicPr>
          <p:nvPr/>
        </p:nvPicPr>
        <p:blipFill>
          <a:blip r:embed="rId18"/>
          <a:stretch>
            <a:fillRect/>
          </a:stretch>
        </p:blipFill>
        <p:spPr>
          <a:xfrm>
            <a:off x="2993892" y="1010034"/>
            <a:ext cx="600925" cy="751156"/>
          </a:xfrm>
          <a:prstGeom prst="rect">
            <a:avLst/>
          </a:prstGeom>
        </p:spPr>
      </p:pic>
      <p:pic>
        <p:nvPicPr>
          <p:cNvPr id="24" name="Picture 23">
            <a:extLst>
              <a:ext uri="{FF2B5EF4-FFF2-40B4-BE49-F238E27FC236}">
                <a16:creationId xmlns:a16="http://schemas.microsoft.com/office/drawing/2014/main" xmlns="" id="{F7F4C94D-A40A-4944-B030-0CF251D78D5B}"/>
              </a:ext>
            </a:extLst>
          </p:cNvPr>
          <p:cNvPicPr>
            <a:picLocks noChangeAspect="1"/>
          </p:cNvPicPr>
          <p:nvPr/>
        </p:nvPicPr>
        <p:blipFill>
          <a:blip r:embed="rId19"/>
          <a:stretch>
            <a:fillRect/>
          </a:stretch>
        </p:blipFill>
        <p:spPr>
          <a:xfrm>
            <a:off x="744172" y="2199040"/>
            <a:ext cx="596555" cy="707789"/>
          </a:xfrm>
          <a:prstGeom prst="rect">
            <a:avLst/>
          </a:prstGeom>
        </p:spPr>
      </p:pic>
      <p:pic>
        <p:nvPicPr>
          <p:cNvPr id="25" name="Picture 24">
            <a:extLst>
              <a:ext uri="{FF2B5EF4-FFF2-40B4-BE49-F238E27FC236}">
                <a16:creationId xmlns:a16="http://schemas.microsoft.com/office/drawing/2014/main" xmlns="" id="{A4B97F08-E925-9443-8956-225579287685}"/>
              </a:ext>
            </a:extLst>
          </p:cNvPr>
          <p:cNvPicPr>
            <a:picLocks noChangeAspect="1"/>
          </p:cNvPicPr>
          <p:nvPr/>
        </p:nvPicPr>
        <p:blipFill>
          <a:blip r:embed="rId20"/>
          <a:stretch>
            <a:fillRect/>
          </a:stretch>
        </p:blipFill>
        <p:spPr>
          <a:xfrm>
            <a:off x="4313101" y="1409027"/>
            <a:ext cx="1557666" cy="1101184"/>
          </a:xfrm>
          <a:prstGeom prst="rect">
            <a:avLst/>
          </a:prstGeom>
        </p:spPr>
      </p:pic>
      <p:pic>
        <p:nvPicPr>
          <p:cNvPr id="26" name="Picture 25">
            <a:extLst>
              <a:ext uri="{FF2B5EF4-FFF2-40B4-BE49-F238E27FC236}">
                <a16:creationId xmlns:a16="http://schemas.microsoft.com/office/drawing/2014/main" xmlns="" id="{A7CE288E-4110-5849-BD51-9177C75FF0D3}"/>
              </a:ext>
            </a:extLst>
          </p:cNvPr>
          <p:cNvPicPr>
            <a:picLocks noChangeAspect="1"/>
          </p:cNvPicPr>
          <p:nvPr/>
        </p:nvPicPr>
        <p:blipFill>
          <a:blip r:embed="rId21"/>
          <a:stretch>
            <a:fillRect/>
          </a:stretch>
        </p:blipFill>
        <p:spPr>
          <a:xfrm>
            <a:off x="3627045" y="706018"/>
            <a:ext cx="582040" cy="776053"/>
          </a:xfrm>
          <a:prstGeom prst="rect">
            <a:avLst/>
          </a:prstGeom>
        </p:spPr>
      </p:pic>
      <p:pic>
        <p:nvPicPr>
          <p:cNvPr id="27" name="Picture 26">
            <a:extLst>
              <a:ext uri="{FF2B5EF4-FFF2-40B4-BE49-F238E27FC236}">
                <a16:creationId xmlns:a16="http://schemas.microsoft.com/office/drawing/2014/main" xmlns="" id="{9D59DEC1-F959-6B42-B8E7-B81A7A337901}"/>
              </a:ext>
            </a:extLst>
          </p:cNvPr>
          <p:cNvPicPr>
            <a:picLocks noChangeAspect="1"/>
          </p:cNvPicPr>
          <p:nvPr/>
        </p:nvPicPr>
        <p:blipFill>
          <a:blip r:embed="rId22"/>
          <a:stretch>
            <a:fillRect/>
          </a:stretch>
        </p:blipFill>
        <p:spPr>
          <a:xfrm>
            <a:off x="1728147" y="1657062"/>
            <a:ext cx="573809" cy="736099"/>
          </a:xfrm>
          <a:prstGeom prst="rect">
            <a:avLst/>
          </a:prstGeom>
        </p:spPr>
      </p:pic>
    </p:spTree>
    <p:extLst>
      <p:ext uri="{BB962C8B-B14F-4D97-AF65-F5344CB8AC3E}">
        <p14:creationId xmlns:p14="http://schemas.microsoft.com/office/powerpoint/2010/main" val="2826297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r>
              <a:rPr lang="fr-FR"/>
              <a:t>24/02/2022</a:t>
            </a:r>
            <a:endParaRPr lang="fr-FR" dirty="0"/>
          </a:p>
        </p:txBody>
      </p:sp>
      <p:sp>
        <p:nvSpPr>
          <p:cNvPr id="8" name="Espace réservé du pied de page 7"/>
          <p:cNvSpPr>
            <a:spLocks noGrp="1"/>
          </p:cNvSpPr>
          <p:nvPr>
            <p:ph type="ftr" sz="quarter" idx="11"/>
          </p:nvPr>
        </p:nvSpPr>
        <p:spPr/>
        <p:txBody>
          <a:bodyPr/>
          <a:lstStyle/>
          <a:p>
            <a:r>
              <a:rPr lang="fr-FR"/>
              <a:t>BIMP - IJCLab</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2</a:t>
            </a:fld>
            <a:endParaRPr lang="fr-FR" dirty="0"/>
          </a:p>
        </p:txBody>
      </p:sp>
      <p:sp>
        <p:nvSpPr>
          <p:cNvPr id="16" name="Google Shape;56;p6">
            <a:extLst>
              <a:ext uri="{FF2B5EF4-FFF2-40B4-BE49-F238E27FC236}">
                <a16:creationId xmlns:a16="http://schemas.microsoft.com/office/drawing/2014/main" xmlns="" id="{58FD78E5-BF23-C947-B564-97E4399855EB}"/>
              </a:ext>
            </a:extLst>
          </p:cNvPr>
          <p:cNvSpPr txBox="1"/>
          <p:nvPr/>
        </p:nvSpPr>
        <p:spPr>
          <a:xfrm>
            <a:off x="561726" y="38242"/>
            <a:ext cx="9144000" cy="692150"/>
          </a:xfrm>
          <a:prstGeom prst="rect">
            <a:avLst/>
          </a:prstGeom>
          <a:no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E75112"/>
              </a:buClr>
              <a:buSzPts val="2800"/>
              <a:buFont typeface="Verdana"/>
              <a:buNone/>
            </a:pPr>
            <a:r>
              <a:rPr lang="en-US" sz="2800" b="1" kern="0" dirty="0">
                <a:solidFill>
                  <a:srgbClr val="00294B"/>
                </a:solidFill>
                <a:latin typeface="Verdana"/>
                <a:ea typeface="Verdana"/>
                <a:cs typeface="Verdana"/>
                <a:sym typeface="Verdana"/>
              </a:rPr>
              <a:t>BIMP team</a:t>
            </a:r>
            <a:endParaRPr sz="1400" kern="0" dirty="0">
              <a:solidFill>
                <a:srgbClr val="00294B"/>
              </a:solidFill>
              <a:latin typeface="Arial"/>
              <a:cs typeface="Arial"/>
              <a:sym typeface="Arial"/>
            </a:endParaRPr>
          </a:p>
        </p:txBody>
      </p:sp>
      <p:sp>
        <p:nvSpPr>
          <p:cNvPr id="17" name="Google Shape;57;p6">
            <a:extLst>
              <a:ext uri="{FF2B5EF4-FFF2-40B4-BE49-F238E27FC236}">
                <a16:creationId xmlns:a16="http://schemas.microsoft.com/office/drawing/2014/main" xmlns="" id="{93835050-B6A6-5B45-9708-23E38B3977AF}"/>
              </a:ext>
            </a:extLst>
          </p:cNvPr>
          <p:cNvSpPr txBox="1"/>
          <p:nvPr/>
        </p:nvSpPr>
        <p:spPr>
          <a:xfrm>
            <a:off x="561726" y="1198201"/>
            <a:ext cx="3218329" cy="3260302"/>
          </a:xfrm>
          <a:prstGeom prst="rect">
            <a:avLst/>
          </a:prstGeom>
          <a:noFill/>
          <a:ln>
            <a:noFill/>
          </a:ln>
        </p:spPr>
        <p:txBody>
          <a:bodyPr spcFirstLastPara="1" wrap="square" lIns="91425" tIns="45700" rIns="91425" bIns="45700" anchor="t" anchorCtr="0">
            <a:noAutofit/>
          </a:bodyPr>
          <a:lstStyle/>
          <a:p>
            <a:pPr defTabSz="914400" fontAlgn="auto">
              <a:spcBef>
                <a:spcPts val="0"/>
              </a:spcBef>
              <a:spcAft>
                <a:spcPts val="0"/>
              </a:spcAft>
              <a:buClr>
                <a:srgbClr val="0070C0"/>
              </a:buClr>
              <a:buSzPts val="1200"/>
              <a:buFont typeface="Verdana"/>
              <a:buNone/>
            </a:pPr>
            <a:r>
              <a:rPr lang="en-US" sz="1600" b="1" kern="0"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rPr>
              <a:t>Team members:</a:t>
            </a:r>
            <a:endParaRPr sz="16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914400" fontAlgn="auto">
              <a:spcBef>
                <a:spcPts val="0"/>
              </a:spcBef>
              <a:spcAft>
                <a:spcPts val="0"/>
              </a:spcAft>
              <a:buClr>
                <a:srgbClr val="000000"/>
              </a:buClr>
              <a:buSzPts val="1200"/>
              <a:buFont typeface="Verdana"/>
              <a:buNone/>
            </a:pPr>
            <a:endParaRPr sz="1400" b="1" u="sng" kern="0"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endParaRPr>
          </a:p>
          <a:p>
            <a:pPr defTabSz="914400" fontAlgn="auto">
              <a:spcBef>
                <a:spcPts val="0"/>
              </a:spcBef>
              <a:spcAft>
                <a:spcPts val="0"/>
              </a:spcAft>
              <a:buClr>
                <a:srgbClr val="0070C0"/>
              </a:buClr>
              <a:buSzPts val="1200"/>
              <a:buFont typeface="Arial"/>
              <a:buNone/>
            </a:pPr>
            <a:r>
              <a:rPr lang="en-US" sz="1400" b="1" u="sng" kern="0"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rPr>
              <a:t>Permanent staff </a:t>
            </a:r>
          </a:p>
          <a:p>
            <a:pPr marL="171450" indent="-171450" defTabSz="914400" fontAlgn="auto">
              <a:spcBef>
                <a:spcPts val="0"/>
              </a:spcBef>
              <a:spcAft>
                <a:spcPts val="0"/>
              </a:spcAft>
              <a:buClr>
                <a:srgbClr val="0070C0"/>
              </a:buClr>
              <a:buSzPts val="1200"/>
              <a:buFont typeface="Arial" panose="020B0604020202020204" pitchFamily="34" charset="0"/>
              <a:buChar char="•"/>
            </a:pPr>
            <a:endParaRPr sz="1400" kern="0" dirty="0">
              <a:solidFill>
                <a:srgbClr val="000000"/>
              </a:solidFill>
              <a:latin typeface="Arial"/>
              <a:cs typeface="Arial"/>
              <a:sym typeface="Arial"/>
            </a:endParaRPr>
          </a:p>
          <a:p>
            <a:pPr marL="171450" lvl="2" indent="-171450" defTabSz="914400" fontAlgn="auto">
              <a:spcBef>
                <a:spcPts val="0"/>
              </a:spcBef>
              <a:spcAft>
                <a:spcPts val="0"/>
              </a:spcAft>
              <a:buClr>
                <a:srgbClr val="4D4D4D"/>
              </a:buClr>
              <a:buSzPts val="1200"/>
              <a:buFont typeface="Arial" panose="020B0604020202020204" pitchFamily="34" charset="0"/>
              <a:buChar char="•"/>
            </a:pPr>
            <a:r>
              <a:rPr lang="en-US" sz="1200" kern="0" dirty="0">
                <a:solidFill>
                  <a:srgbClr val="000000"/>
                </a:solidFill>
                <a:latin typeface="Verdana"/>
                <a:ea typeface="Verdana"/>
                <a:cs typeface="Verdana"/>
                <a:sym typeface="Verdana"/>
              </a:rPr>
              <a:t>Christelle Bruni     (CRCN) </a:t>
            </a:r>
          </a:p>
          <a:p>
            <a:pPr marL="171450" lvl="3" indent="-171450" defTabSz="914400" fontAlgn="auto">
              <a:spcBef>
                <a:spcPts val="0"/>
              </a:spcBef>
              <a:spcAft>
                <a:spcPts val="0"/>
              </a:spcAft>
              <a:buClr>
                <a:srgbClr val="4D4D4D"/>
              </a:buClr>
              <a:buSzPts val="1200"/>
              <a:buFont typeface="Arial" panose="020B0604020202020204" pitchFamily="34" charset="0"/>
              <a:buChar char="•"/>
            </a:pPr>
            <a:r>
              <a:rPr lang="en-US" sz="1200" kern="0" dirty="0">
                <a:solidFill>
                  <a:srgbClr val="000000"/>
                </a:solidFill>
                <a:latin typeface="Verdana"/>
                <a:ea typeface="Verdana"/>
                <a:cs typeface="Verdana"/>
                <a:sym typeface="Verdana"/>
              </a:rPr>
              <a:t>Iryna </a:t>
            </a:r>
            <a:r>
              <a:rPr lang="en-US" sz="1200" kern="0" dirty="0" err="1">
                <a:solidFill>
                  <a:srgbClr val="000000"/>
                </a:solidFill>
                <a:latin typeface="Verdana"/>
                <a:ea typeface="Verdana"/>
                <a:cs typeface="Verdana"/>
                <a:sym typeface="Verdana"/>
              </a:rPr>
              <a:t>Chaikovska</a:t>
            </a:r>
            <a:r>
              <a:rPr lang="en-US" sz="1200" kern="0" dirty="0">
                <a:solidFill>
                  <a:srgbClr val="000000"/>
                </a:solidFill>
                <a:latin typeface="Verdana"/>
                <a:ea typeface="Verdana"/>
                <a:cs typeface="Verdana"/>
                <a:sym typeface="Verdana"/>
              </a:rPr>
              <a:t>    (IR2)</a:t>
            </a:r>
          </a:p>
          <a:p>
            <a:pPr marL="171450" lvl="3" indent="-171450" defTabSz="914400" fontAlgn="auto">
              <a:spcBef>
                <a:spcPts val="0"/>
              </a:spcBef>
              <a:spcAft>
                <a:spcPts val="0"/>
              </a:spcAft>
              <a:buClr>
                <a:srgbClr val="4D4D4D"/>
              </a:buClr>
              <a:buSzPts val="1200"/>
              <a:buFont typeface="Arial" panose="020B0604020202020204" pitchFamily="34" charset="0"/>
              <a:buChar char="•"/>
            </a:pPr>
            <a:r>
              <a:rPr lang="en-US" sz="1200" kern="0" dirty="0">
                <a:solidFill>
                  <a:srgbClr val="000000"/>
                </a:solidFill>
                <a:latin typeface="Verdana"/>
                <a:ea typeface="Verdana"/>
                <a:cs typeface="Verdana"/>
                <a:sym typeface="Verdana"/>
              </a:rPr>
              <a:t>Sophie Chance      (IR1)</a:t>
            </a:r>
          </a:p>
          <a:p>
            <a:pPr marL="171450" lvl="3" indent="-171450" defTabSz="914400" fontAlgn="auto">
              <a:spcBef>
                <a:spcPts val="0"/>
              </a:spcBef>
              <a:spcAft>
                <a:spcPts val="0"/>
              </a:spcAft>
              <a:buClr>
                <a:srgbClr val="4D4D4D"/>
              </a:buClr>
              <a:buSzPts val="1200"/>
              <a:buFont typeface="Arial" panose="020B0604020202020204" pitchFamily="34" charset="0"/>
              <a:buChar char="•"/>
            </a:pPr>
            <a:r>
              <a:rPr lang="en-US" sz="1200" kern="0" dirty="0">
                <a:solidFill>
                  <a:srgbClr val="000000"/>
                </a:solidFill>
                <a:latin typeface="Verdana"/>
                <a:ea typeface="Verdana"/>
                <a:cs typeface="Verdana"/>
                <a:sym typeface="Verdana"/>
              </a:rPr>
              <a:t>Angeles </a:t>
            </a:r>
            <a:r>
              <a:rPr lang="en-US" sz="1200" kern="0" dirty="0" err="1">
                <a:solidFill>
                  <a:srgbClr val="000000"/>
                </a:solidFill>
                <a:latin typeface="Verdana"/>
                <a:ea typeface="Verdana"/>
                <a:cs typeface="Verdana"/>
                <a:sym typeface="Verdana"/>
              </a:rPr>
              <a:t>Faus</a:t>
            </a:r>
            <a:r>
              <a:rPr lang="en-US" sz="1200" kern="0" dirty="0">
                <a:solidFill>
                  <a:srgbClr val="000000"/>
                </a:solidFill>
                <a:latin typeface="Verdana"/>
                <a:ea typeface="Verdana"/>
                <a:cs typeface="Verdana"/>
                <a:sym typeface="Verdana"/>
              </a:rPr>
              <a:t> </a:t>
            </a:r>
            <a:r>
              <a:rPr lang="en-US" sz="1200" kern="0" dirty="0" err="1">
                <a:solidFill>
                  <a:srgbClr val="000000"/>
                </a:solidFill>
                <a:latin typeface="Verdana"/>
                <a:ea typeface="Verdana"/>
                <a:cs typeface="Verdana"/>
                <a:sym typeface="Verdana"/>
              </a:rPr>
              <a:t>Golfe</a:t>
            </a:r>
            <a:r>
              <a:rPr lang="en-US" sz="1200" kern="0" dirty="0">
                <a:solidFill>
                  <a:srgbClr val="000000"/>
                </a:solidFill>
                <a:latin typeface="Verdana"/>
                <a:ea typeface="Verdana"/>
                <a:cs typeface="Verdana"/>
                <a:sym typeface="Verdana"/>
              </a:rPr>
              <a:t>  (IR1-HDR)</a:t>
            </a:r>
          </a:p>
          <a:p>
            <a:pPr marL="171450" lvl="3" indent="-171450" defTabSz="914400" fontAlgn="auto">
              <a:spcBef>
                <a:spcPts val="0"/>
              </a:spcBef>
              <a:spcAft>
                <a:spcPts val="0"/>
              </a:spcAft>
              <a:buClr>
                <a:srgbClr val="4D4D4D"/>
              </a:buClr>
              <a:buSzPts val="1200"/>
              <a:buFont typeface="Arial" panose="020B0604020202020204" pitchFamily="34" charset="0"/>
              <a:buChar char="•"/>
            </a:pPr>
            <a:r>
              <a:rPr lang="en-US" sz="1200" kern="0" dirty="0" err="1">
                <a:solidFill>
                  <a:srgbClr val="000000"/>
                </a:solidFill>
                <a:latin typeface="Verdana"/>
                <a:ea typeface="Verdana"/>
                <a:cs typeface="Verdana"/>
                <a:sym typeface="Verdana"/>
              </a:rPr>
              <a:t>Hayg</a:t>
            </a:r>
            <a:r>
              <a:rPr lang="en-US" sz="1200" kern="0" dirty="0">
                <a:solidFill>
                  <a:srgbClr val="000000"/>
                </a:solidFill>
                <a:latin typeface="Verdana"/>
                <a:ea typeface="Verdana"/>
                <a:cs typeface="Verdana"/>
                <a:sym typeface="Verdana"/>
              </a:rPr>
              <a:t> </a:t>
            </a:r>
            <a:r>
              <a:rPr lang="en-US" sz="1200" kern="0" dirty="0" err="1">
                <a:solidFill>
                  <a:srgbClr val="000000"/>
                </a:solidFill>
                <a:latin typeface="Verdana"/>
                <a:ea typeface="Verdana"/>
                <a:cs typeface="Verdana"/>
                <a:sym typeface="Verdana"/>
              </a:rPr>
              <a:t>Guler</a:t>
            </a:r>
            <a:r>
              <a:rPr lang="en-US" sz="1200" kern="0" dirty="0">
                <a:solidFill>
                  <a:srgbClr val="000000"/>
                </a:solidFill>
                <a:latin typeface="Verdana"/>
                <a:ea typeface="Verdana"/>
                <a:cs typeface="Verdana"/>
                <a:sym typeface="Verdana"/>
              </a:rPr>
              <a:t>     (IR2)</a:t>
            </a:r>
          </a:p>
          <a:p>
            <a:pPr marL="171450" lvl="3" indent="-171450" defTabSz="914400" fontAlgn="auto">
              <a:spcBef>
                <a:spcPts val="0"/>
              </a:spcBef>
              <a:spcAft>
                <a:spcPts val="0"/>
              </a:spcAft>
              <a:buClr>
                <a:srgbClr val="4D4D4D"/>
              </a:buClr>
              <a:buSzPts val="1200"/>
              <a:buFont typeface="Arial" panose="020B0604020202020204" pitchFamily="34" charset="0"/>
              <a:buChar char="•"/>
            </a:pPr>
            <a:r>
              <a:rPr lang="en-US" sz="1200" kern="0" dirty="0" err="1">
                <a:solidFill>
                  <a:srgbClr val="000000"/>
                </a:solidFill>
                <a:latin typeface="Verdana"/>
                <a:ea typeface="Verdana"/>
                <a:cs typeface="Verdana"/>
                <a:sym typeface="Verdana"/>
              </a:rPr>
              <a:t>Viacheslav</a:t>
            </a:r>
            <a:r>
              <a:rPr lang="en-US" sz="1200" kern="0" dirty="0">
                <a:solidFill>
                  <a:srgbClr val="000000"/>
                </a:solidFill>
                <a:latin typeface="Verdana"/>
                <a:ea typeface="Verdana"/>
                <a:cs typeface="Verdana"/>
                <a:sym typeface="Verdana"/>
              </a:rPr>
              <a:t> </a:t>
            </a:r>
            <a:r>
              <a:rPr lang="en-US" sz="1200" kern="0" dirty="0" err="1">
                <a:solidFill>
                  <a:srgbClr val="000000"/>
                </a:solidFill>
                <a:latin typeface="Verdana"/>
                <a:ea typeface="Verdana"/>
                <a:cs typeface="Verdana"/>
                <a:sym typeface="Verdana"/>
              </a:rPr>
              <a:t>Kubytskyi</a:t>
            </a:r>
            <a:r>
              <a:rPr lang="en-US" sz="1200" kern="0" dirty="0">
                <a:solidFill>
                  <a:srgbClr val="000000"/>
                </a:solidFill>
                <a:latin typeface="Verdana"/>
                <a:ea typeface="Verdana"/>
                <a:cs typeface="Verdana"/>
                <a:sym typeface="Verdana"/>
              </a:rPr>
              <a:t> (IR2)</a:t>
            </a:r>
          </a:p>
          <a:p>
            <a:pPr marL="171450" lvl="3" indent="-171450" defTabSz="914400" fontAlgn="auto">
              <a:spcBef>
                <a:spcPts val="0"/>
              </a:spcBef>
              <a:spcAft>
                <a:spcPts val="0"/>
              </a:spcAft>
              <a:buClr>
                <a:srgbClr val="4D4D4D"/>
              </a:buClr>
              <a:buSzPts val="1200"/>
              <a:buFont typeface="Arial" panose="020B0604020202020204" pitchFamily="34" charset="0"/>
              <a:buChar char="•"/>
            </a:pPr>
            <a:r>
              <a:rPr lang="en-US" sz="1200" kern="0" dirty="0" err="1">
                <a:solidFill>
                  <a:srgbClr val="000000"/>
                </a:solidFill>
                <a:latin typeface="Verdana"/>
                <a:ea typeface="Verdana"/>
                <a:cs typeface="Verdana"/>
                <a:sym typeface="Verdana"/>
              </a:rPr>
              <a:t>Herve</a:t>
            </a:r>
            <a:r>
              <a:rPr lang="en-US" sz="1200" kern="0" dirty="0">
                <a:solidFill>
                  <a:srgbClr val="000000"/>
                </a:solidFill>
                <a:latin typeface="Verdana"/>
                <a:ea typeface="Verdana"/>
                <a:cs typeface="Verdana"/>
                <a:sym typeface="Verdana"/>
              </a:rPr>
              <a:t> </a:t>
            </a:r>
            <a:r>
              <a:rPr lang="en-US" sz="1200" kern="0" dirty="0" err="1">
                <a:solidFill>
                  <a:srgbClr val="000000"/>
                </a:solidFill>
                <a:latin typeface="Verdana"/>
                <a:ea typeface="Verdana"/>
                <a:cs typeface="Verdana"/>
                <a:sym typeface="Verdana"/>
              </a:rPr>
              <a:t>Lefort</a:t>
            </a:r>
            <a:r>
              <a:rPr lang="en-US" sz="1200" kern="0" dirty="0">
                <a:solidFill>
                  <a:srgbClr val="000000"/>
                </a:solidFill>
                <a:latin typeface="Verdana"/>
                <a:ea typeface="Verdana"/>
                <a:cs typeface="Verdana"/>
                <a:sym typeface="Verdana"/>
              </a:rPr>
              <a:t> (IEHC)</a:t>
            </a:r>
          </a:p>
          <a:p>
            <a:pPr marL="171450" lvl="3" indent="-171450" defTabSz="914400" fontAlgn="auto">
              <a:spcBef>
                <a:spcPts val="0"/>
              </a:spcBef>
              <a:spcAft>
                <a:spcPts val="0"/>
              </a:spcAft>
              <a:buClr>
                <a:srgbClr val="4D4D4D"/>
              </a:buClr>
              <a:buSzPts val="1200"/>
              <a:buFont typeface="Arial" panose="020B0604020202020204" pitchFamily="34" charset="0"/>
              <a:buChar char="•"/>
            </a:pPr>
            <a:r>
              <a:rPr lang="en-US" sz="1200" kern="0" dirty="0">
                <a:solidFill>
                  <a:srgbClr val="000000"/>
                </a:solidFill>
                <a:latin typeface="Verdana"/>
                <a:ea typeface="Verdana"/>
                <a:cs typeface="Verdana"/>
                <a:sym typeface="Verdana"/>
              </a:rPr>
              <a:t>Enrique </a:t>
            </a:r>
            <a:r>
              <a:rPr lang="en-US" sz="1200" kern="0" dirty="0" err="1">
                <a:solidFill>
                  <a:srgbClr val="000000"/>
                </a:solidFill>
                <a:latin typeface="Verdana"/>
                <a:ea typeface="Verdana"/>
                <a:cs typeface="Verdana"/>
                <a:sym typeface="Verdana"/>
              </a:rPr>
              <a:t>Minaya</a:t>
            </a:r>
            <a:r>
              <a:rPr lang="en-US" sz="1200" kern="0" dirty="0">
                <a:solidFill>
                  <a:srgbClr val="000000"/>
                </a:solidFill>
                <a:latin typeface="Verdana"/>
                <a:ea typeface="Verdana"/>
                <a:cs typeface="Verdana"/>
                <a:sym typeface="Verdana"/>
              </a:rPr>
              <a:t>-Ramirez (IR2)</a:t>
            </a:r>
          </a:p>
          <a:p>
            <a:pPr marL="171450" lvl="3" indent="-171450" defTabSz="914400" fontAlgn="auto">
              <a:spcBef>
                <a:spcPts val="0"/>
              </a:spcBef>
              <a:spcAft>
                <a:spcPts val="0"/>
              </a:spcAft>
              <a:buClr>
                <a:srgbClr val="4D4D4D"/>
              </a:buClr>
              <a:buSzPts val="1200"/>
              <a:buFont typeface="Arial" panose="020B0604020202020204" pitchFamily="34" charset="0"/>
              <a:buChar char="•"/>
            </a:pPr>
            <a:r>
              <a:rPr lang="en-US" sz="1200" kern="0" dirty="0">
                <a:solidFill>
                  <a:srgbClr val="000000"/>
                </a:solidFill>
                <a:latin typeface="Verdana"/>
                <a:ea typeface="Verdana"/>
                <a:cs typeface="Verdana"/>
                <a:sym typeface="Verdana"/>
              </a:rPr>
              <a:t>Luc Perrot (IRHC)</a:t>
            </a:r>
          </a:p>
          <a:p>
            <a:pPr marL="171450" lvl="3" indent="-171450" defTabSz="914400" fontAlgn="auto">
              <a:spcBef>
                <a:spcPts val="0"/>
              </a:spcBef>
              <a:spcAft>
                <a:spcPts val="0"/>
              </a:spcAft>
              <a:buClr>
                <a:srgbClr val="4D4D4D"/>
              </a:buClr>
              <a:buSzPts val="1200"/>
              <a:buFont typeface="Arial" panose="020B0604020202020204" pitchFamily="34" charset="0"/>
              <a:buChar char="•"/>
            </a:pPr>
            <a:r>
              <a:rPr lang="en-US" sz="1200" kern="0" dirty="0" err="1">
                <a:solidFill>
                  <a:srgbClr val="000000"/>
                </a:solidFill>
                <a:latin typeface="Verdana"/>
                <a:ea typeface="Verdana"/>
                <a:cs typeface="Verdana"/>
                <a:sym typeface="Verdana"/>
              </a:rPr>
              <a:t>Sandry</a:t>
            </a:r>
            <a:r>
              <a:rPr lang="en-US" sz="1200" kern="0" dirty="0">
                <a:solidFill>
                  <a:srgbClr val="000000"/>
                </a:solidFill>
                <a:latin typeface="Verdana"/>
                <a:ea typeface="Verdana"/>
                <a:cs typeface="Verdana"/>
                <a:sym typeface="Verdana"/>
              </a:rPr>
              <a:t> </a:t>
            </a:r>
            <a:r>
              <a:rPr lang="en-US" sz="1200" kern="0" dirty="0" err="1">
                <a:solidFill>
                  <a:srgbClr val="000000"/>
                </a:solidFill>
                <a:latin typeface="Verdana"/>
                <a:ea typeface="Verdana"/>
                <a:cs typeface="Verdana"/>
                <a:sym typeface="Verdana"/>
              </a:rPr>
              <a:t>Wallon</a:t>
            </a:r>
            <a:r>
              <a:rPr lang="en-US" sz="1200" kern="0" dirty="0">
                <a:solidFill>
                  <a:srgbClr val="000000"/>
                </a:solidFill>
                <a:latin typeface="Verdana"/>
                <a:ea typeface="Verdana"/>
                <a:cs typeface="Verdana"/>
                <a:sym typeface="Verdana"/>
              </a:rPr>
              <a:t>   (IR2)</a:t>
            </a:r>
          </a:p>
          <a:p>
            <a:pPr marL="171450" lvl="3" indent="-171450" defTabSz="914400" fontAlgn="auto">
              <a:spcBef>
                <a:spcPts val="0"/>
              </a:spcBef>
              <a:spcAft>
                <a:spcPts val="0"/>
              </a:spcAft>
              <a:buClr>
                <a:srgbClr val="4D4D4D"/>
              </a:buClr>
              <a:buSzPts val="1200"/>
              <a:buFont typeface="Arial" panose="020B0604020202020204" pitchFamily="34" charset="0"/>
              <a:buChar char="•"/>
            </a:pPr>
            <a:r>
              <a:rPr lang="en-US" sz="1200" kern="0" dirty="0">
                <a:solidFill>
                  <a:srgbClr val="000000"/>
                </a:solidFill>
                <a:latin typeface="Verdana"/>
                <a:ea typeface="Verdana"/>
                <a:cs typeface="Verdana"/>
                <a:sym typeface="Verdana"/>
              </a:rPr>
              <a:t>Mohamed El </a:t>
            </a:r>
            <a:r>
              <a:rPr lang="en-US" sz="1200" kern="0" dirty="0" err="1">
                <a:solidFill>
                  <a:srgbClr val="000000"/>
                </a:solidFill>
                <a:latin typeface="Verdana"/>
                <a:ea typeface="Verdana"/>
                <a:cs typeface="Verdana"/>
                <a:sym typeface="Verdana"/>
              </a:rPr>
              <a:t>Khaldi</a:t>
            </a:r>
            <a:r>
              <a:rPr lang="en-US" sz="1200" kern="0" dirty="0">
                <a:solidFill>
                  <a:srgbClr val="000000"/>
                </a:solidFill>
                <a:latin typeface="Verdana"/>
                <a:ea typeface="Verdana"/>
                <a:cs typeface="Verdana"/>
                <a:sym typeface="Verdana"/>
              </a:rPr>
              <a:t> (IR1)</a:t>
            </a:r>
          </a:p>
          <a:p>
            <a:pPr defTabSz="914400" fontAlgn="auto">
              <a:spcBef>
                <a:spcPts val="0"/>
              </a:spcBef>
              <a:spcAft>
                <a:spcPts val="0"/>
              </a:spcAft>
              <a:buClr>
                <a:srgbClr val="000000"/>
              </a:buClr>
              <a:buSzPts val="1200"/>
              <a:buFont typeface="Verdana"/>
              <a:buNone/>
            </a:pPr>
            <a:endParaRPr sz="1200" kern="0" dirty="0">
              <a:solidFill>
                <a:srgbClr val="4D4D4D"/>
              </a:solidFill>
              <a:latin typeface="Verdana"/>
              <a:ea typeface="Verdana"/>
              <a:cs typeface="Verdana"/>
              <a:sym typeface="Verdana"/>
            </a:endParaRPr>
          </a:p>
          <a:p>
            <a:pPr defTabSz="914400" fontAlgn="auto">
              <a:spcBef>
                <a:spcPts val="0"/>
              </a:spcBef>
              <a:spcAft>
                <a:spcPts val="0"/>
              </a:spcAft>
              <a:buClr>
                <a:srgbClr val="4D4D4D"/>
              </a:buClr>
              <a:buSzPts val="1200"/>
              <a:buFont typeface="Verdana"/>
              <a:buNone/>
            </a:pPr>
            <a:r>
              <a:rPr lang="en-US" sz="1200" kern="0" dirty="0">
                <a:solidFill>
                  <a:srgbClr val="4D4D4D"/>
                </a:solidFill>
                <a:latin typeface="Verdana"/>
                <a:ea typeface="Verdana"/>
                <a:cs typeface="Verdana"/>
                <a:sym typeface="Verdana"/>
              </a:rPr>
              <a:t>	</a:t>
            </a:r>
            <a:endParaRPr sz="1200" kern="0" dirty="0">
              <a:solidFill>
                <a:srgbClr val="4D4D4D"/>
              </a:solidFill>
              <a:latin typeface="Verdana"/>
              <a:ea typeface="Verdana"/>
              <a:cs typeface="Verdana"/>
              <a:sym typeface="Verdana"/>
            </a:endParaRPr>
          </a:p>
          <a:p>
            <a:pPr defTabSz="914400" fontAlgn="auto">
              <a:spcBef>
                <a:spcPts val="0"/>
              </a:spcBef>
              <a:spcAft>
                <a:spcPts val="0"/>
              </a:spcAft>
              <a:buClr>
                <a:srgbClr val="000000"/>
              </a:buClr>
              <a:buFont typeface="Arial"/>
              <a:buNone/>
            </a:pPr>
            <a:endParaRPr sz="1200" kern="0" dirty="0">
              <a:solidFill>
                <a:srgbClr val="4D4D4D"/>
              </a:solidFill>
              <a:latin typeface="Verdana"/>
              <a:ea typeface="Verdana"/>
              <a:cs typeface="Verdana"/>
              <a:sym typeface="Verdana"/>
            </a:endParaRPr>
          </a:p>
        </p:txBody>
      </p:sp>
      <p:sp>
        <p:nvSpPr>
          <p:cNvPr id="18" name="Rectangle 17">
            <a:extLst>
              <a:ext uri="{FF2B5EF4-FFF2-40B4-BE49-F238E27FC236}">
                <a16:creationId xmlns:a16="http://schemas.microsoft.com/office/drawing/2014/main" xmlns="" id="{95612462-B081-244F-986A-1D1E300F5D4F}"/>
              </a:ext>
            </a:extLst>
          </p:cNvPr>
          <p:cNvSpPr/>
          <p:nvPr/>
        </p:nvSpPr>
        <p:spPr>
          <a:xfrm>
            <a:off x="561726" y="4221534"/>
            <a:ext cx="5515844" cy="1077218"/>
          </a:xfrm>
          <a:prstGeom prst="rect">
            <a:avLst/>
          </a:prstGeom>
        </p:spPr>
        <p:txBody>
          <a:bodyPr wrap="square">
            <a:spAutoFit/>
          </a:bodyPr>
          <a:lstStyle/>
          <a:p>
            <a:pPr defTabSz="914400" fontAlgn="auto">
              <a:spcBef>
                <a:spcPts val="0"/>
              </a:spcBef>
              <a:spcAft>
                <a:spcPts val="0"/>
              </a:spcAft>
              <a:buClr>
                <a:srgbClr val="0070C0"/>
              </a:buClr>
              <a:buSzPts val="1200"/>
              <a:buFont typeface="Arial"/>
              <a:buNone/>
            </a:pPr>
            <a:r>
              <a:rPr lang="en-US" sz="1400" b="1" u="sng" kern="0" dirty="0">
                <a:solidFill>
                  <a:srgbClr val="0070C0"/>
                </a:solidFill>
                <a:latin typeface="Verdana"/>
                <a:ea typeface="Verdana"/>
                <a:cs typeface="Verdana"/>
                <a:sym typeface="Verdana"/>
              </a:rPr>
              <a:t>Postdocs : </a:t>
            </a:r>
            <a:r>
              <a:rPr lang="en-US" sz="1400" b="1" u="sng" kern="0" dirty="0">
                <a:solidFill>
                  <a:srgbClr val="000000"/>
                </a:solidFill>
                <a:latin typeface="Verdana"/>
                <a:ea typeface="Verdana"/>
                <a:cs typeface="Verdana"/>
                <a:sym typeface="Verdana"/>
              </a:rPr>
              <a:t> </a:t>
            </a:r>
          </a:p>
          <a:p>
            <a:pPr defTabSz="914400" fontAlgn="auto">
              <a:spcBef>
                <a:spcPts val="0"/>
              </a:spcBef>
              <a:spcAft>
                <a:spcPts val="0"/>
              </a:spcAft>
              <a:buClr>
                <a:srgbClr val="4D4D4D"/>
              </a:buClr>
              <a:buSzPts val="1200"/>
              <a:buFont typeface="Arial"/>
              <a:buNone/>
            </a:pPr>
            <a:r>
              <a:rPr lang="en-US" sz="1400" kern="0" dirty="0">
                <a:solidFill>
                  <a:srgbClr val="4D4D4D"/>
                </a:solidFill>
                <a:latin typeface="Verdana"/>
                <a:ea typeface="Verdana"/>
                <a:cs typeface="Verdana"/>
                <a:sym typeface="Verdana"/>
              </a:rPr>
              <a:t> </a:t>
            </a:r>
          </a:p>
          <a:p>
            <a:pPr marL="285750" indent="-285750" defTabSz="914400" fontAlgn="auto">
              <a:spcBef>
                <a:spcPts val="0"/>
              </a:spcBef>
              <a:spcAft>
                <a:spcPts val="0"/>
              </a:spcAft>
              <a:buClr>
                <a:srgbClr val="4D4D4D"/>
              </a:buClr>
              <a:buSzPts val="1200"/>
              <a:buFont typeface="Arial" panose="020B0604020202020204" pitchFamily="34" charset="0"/>
              <a:buChar char="•"/>
            </a:pP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Salim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Ogur</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(FCC-NPC positrons IN2P3)</a:t>
            </a:r>
          </a:p>
          <a:p>
            <a:pPr marL="285750" indent="-285750" defTabSz="914400" fontAlgn="auto">
              <a:spcBef>
                <a:spcPts val="0"/>
              </a:spcBef>
              <a:spcAft>
                <a:spcPts val="0"/>
              </a:spcAft>
              <a:buClr>
                <a:srgbClr val="4D4D4D"/>
              </a:buClr>
              <a:buSzPts val="1200"/>
              <a:buFont typeface="Arial" panose="020B0604020202020204" pitchFamily="34" charset="0"/>
              <a:buChar char="•"/>
            </a:pP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Honping</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Jiang (FCC-NPC nanobeams CSC)</a:t>
            </a:r>
          </a:p>
          <a:p>
            <a:pPr marL="285750" indent="-285750" defTabSz="914400" fontAlgn="auto">
              <a:spcBef>
                <a:spcPts val="0"/>
              </a:spcBef>
              <a:spcAft>
                <a:spcPts val="0"/>
              </a:spcAft>
              <a:buClr>
                <a:srgbClr val="4D4D4D"/>
              </a:buClr>
              <a:buSzPts val="1200"/>
              <a:buFont typeface="Arial" panose="020B0604020202020204" pitchFamily="34" charset="0"/>
              <a:buChar char="•"/>
            </a:pP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Oleksiy</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Fomin</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(PERLE)</a:t>
            </a:r>
            <a:endPar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19" name="Rectangle 18">
            <a:extLst>
              <a:ext uri="{FF2B5EF4-FFF2-40B4-BE49-F238E27FC236}">
                <a16:creationId xmlns:a16="http://schemas.microsoft.com/office/drawing/2014/main" xmlns="" id="{69904A7F-5FFE-4A45-A328-97F4072C3530}"/>
              </a:ext>
            </a:extLst>
          </p:cNvPr>
          <p:cNvSpPr/>
          <p:nvPr/>
        </p:nvSpPr>
        <p:spPr>
          <a:xfrm>
            <a:off x="4930945" y="1623268"/>
            <a:ext cx="5650987" cy="2369880"/>
          </a:xfrm>
          <a:prstGeom prst="rect">
            <a:avLst/>
          </a:prstGeom>
        </p:spPr>
        <p:txBody>
          <a:bodyPr wrap="square">
            <a:spAutoFit/>
          </a:bodyPr>
          <a:lstStyle/>
          <a:p>
            <a:pPr defTabSz="914400" fontAlgn="auto">
              <a:spcBef>
                <a:spcPts val="0"/>
              </a:spcBef>
              <a:spcAft>
                <a:spcPts val="0"/>
              </a:spcAft>
              <a:buClr>
                <a:srgbClr val="0070C0"/>
              </a:buClr>
              <a:buSzPts val="1200"/>
              <a:buFont typeface="Arial"/>
              <a:buNone/>
            </a:pPr>
            <a:r>
              <a:rPr lang="en-US" sz="1400" b="1" u="sng" kern="0" dirty="0">
                <a:solidFill>
                  <a:srgbClr val="0070C0"/>
                </a:solidFill>
                <a:latin typeface="Verdana"/>
                <a:ea typeface="Verdana"/>
                <a:cs typeface="Verdana"/>
                <a:sym typeface="Verdana"/>
              </a:rPr>
              <a:t>PhDs:</a:t>
            </a:r>
          </a:p>
          <a:p>
            <a:pPr marL="171450" indent="-171450" defTabSz="914400" fontAlgn="auto">
              <a:spcBef>
                <a:spcPts val="0"/>
              </a:spcBef>
              <a:spcAft>
                <a:spcPts val="0"/>
              </a:spcAft>
              <a:buClr>
                <a:srgbClr val="0070C0"/>
              </a:buClr>
              <a:buSzPts val="1200"/>
              <a:buFont typeface="Arial" panose="020B0604020202020204" pitchFamily="34" charset="0"/>
              <a:buChar char="•"/>
            </a:pPr>
            <a:endParaRPr lang="en-US" sz="1400" kern="0" dirty="0">
              <a:solidFill>
                <a:srgbClr val="4D4D4D"/>
              </a:solidFill>
              <a:latin typeface="Verdana"/>
              <a:ea typeface="Verdana"/>
              <a:cs typeface="Verdana"/>
              <a:sym typeface="Verdana"/>
            </a:endParaRPr>
          </a:p>
          <a:p>
            <a:pPr marL="285750" indent="-285750" defTabSz="914400" fontAlgn="auto">
              <a:spcBef>
                <a:spcPts val="0"/>
              </a:spcBef>
              <a:spcAft>
                <a:spcPts val="0"/>
              </a:spcAft>
              <a:buClr>
                <a:srgbClr val="000000"/>
              </a:buClr>
              <a:buFont typeface="Arial" panose="020B0604020202020204" pitchFamily="34" charset="0"/>
              <a:buChar char="•"/>
            </a:pPr>
            <a:r>
              <a:rPr lang="en-US" sz="1200" kern="0" dirty="0" err="1">
                <a:solidFill>
                  <a:srgbClr val="000000"/>
                </a:solidFill>
                <a:latin typeface="Verdana"/>
                <a:ea typeface="Verdana"/>
                <a:cs typeface="Verdana"/>
                <a:sym typeface="Verdana"/>
              </a:rPr>
              <a:t>Muath</a:t>
            </a:r>
            <a:r>
              <a:rPr lang="en-US" sz="1200" kern="0" dirty="0">
                <a:solidFill>
                  <a:srgbClr val="000000"/>
                </a:solidFill>
                <a:latin typeface="Verdana"/>
                <a:ea typeface="Verdana"/>
                <a:cs typeface="Verdana"/>
                <a:sym typeface="Verdana"/>
              </a:rPr>
              <a:t> </a:t>
            </a:r>
            <a:r>
              <a:rPr lang="en-US" sz="1200" kern="0" dirty="0" err="1">
                <a:solidFill>
                  <a:srgbClr val="000000"/>
                </a:solidFill>
                <a:latin typeface="Verdana"/>
                <a:ea typeface="Verdana"/>
                <a:cs typeface="Verdana"/>
                <a:sym typeface="Verdana"/>
              </a:rPr>
              <a:t>Alkadi</a:t>
            </a:r>
            <a:r>
              <a:rPr lang="en-US" sz="1200" kern="0" dirty="0">
                <a:solidFill>
                  <a:srgbClr val="000000"/>
                </a:solidFill>
                <a:latin typeface="Verdana"/>
                <a:ea typeface="Verdana"/>
                <a:cs typeface="Verdana"/>
                <a:sym typeface="Verdana"/>
              </a:rPr>
              <a:t> 01/10/18 to 30/09/22 (C. Bruni/ M. El </a:t>
            </a:r>
            <a:r>
              <a:rPr lang="en-US" sz="1200" kern="0" dirty="0" err="1">
                <a:solidFill>
                  <a:srgbClr val="000000"/>
                </a:solidFill>
                <a:latin typeface="Verdana"/>
                <a:ea typeface="Verdana"/>
                <a:cs typeface="Verdana"/>
                <a:sym typeface="Verdana"/>
              </a:rPr>
              <a:t>Khaldi</a:t>
            </a:r>
            <a:r>
              <a:rPr lang="en-US" sz="1200" kern="0" dirty="0">
                <a:solidFill>
                  <a:srgbClr val="000000"/>
                </a:solidFill>
                <a:latin typeface="Verdana"/>
                <a:ea typeface="Verdana"/>
                <a:cs typeface="Verdana"/>
                <a:sym typeface="Verdana"/>
              </a:rPr>
              <a:t>)</a:t>
            </a:r>
          </a:p>
          <a:p>
            <a:pPr marL="285750" indent="-285750" defTabSz="914400" fontAlgn="auto">
              <a:spcBef>
                <a:spcPts val="0"/>
              </a:spcBef>
              <a:spcAft>
                <a:spcPts val="0"/>
              </a:spcAft>
              <a:buClr>
                <a:srgbClr val="000000"/>
              </a:buClr>
              <a:buSzPts val="1200"/>
              <a:buFont typeface="Arial" panose="020B0604020202020204" pitchFamily="34" charset="0"/>
              <a:buChar char="•"/>
            </a:pPr>
            <a:r>
              <a:rPr lang="en-US" sz="1200" kern="0" dirty="0" err="1">
                <a:solidFill>
                  <a:srgbClr val="000000"/>
                </a:solidFill>
                <a:latin typeface="Verdana"/>
                <a:ea typeface="Verdana"/>
                <a:cs typeface="Verdana"/>
                <a:sym typeface="Verdana"/>
              </a:rPr>
              <a:t>Ezgi</a:t>
            </a:r>
            <a:r>
              <a:rPr lang="en-US" sz="1200" kern="0" dirty="0">
                <a:solidFill>
                  <a:srgbClr val="000000"/>
                </a:solidFill>
                <a:latin typeface="Verdana"/>
                <a:ea typeface="Verdana"/>
                <a:cs typeface="Verdana"/>
                <a:sym typeface="Verdana"/>
              </a:rPr>
              <a:t> </a:t>
            </a:r>
            <a:r>
              <a:rPr lang="en-US" sz="1200" kern="0" dirty="0" err="1">
                <a:solidFill>
                  <a:srgbClr val="000000"/>
                </a:solidFill>
                <a:latin typeface="Verdana"/>
                <a:ea typeface="Verdana"/>
                <a:cs typeface="Verdana"/>
                <a:sym typeface="Verdana"/>
              </a:rPr>
              <a:t>Ergenlik</a:t>
            </a:r>
            <a:r>
              <a:rPr lang="en-US" sz="1200" kern="0" dirty="0">
                <a:solidFill>
                  <a:srgbClr val="000000"/>
                </a:solidFill>
                <a:latin typeface="Verdana"/>
                <a:ea typeface="Verdana"/>
                <a:cs typeface="Verdana"/>
                <a:sym typeface="Verdana"/>
              </a:rPr>
              <a:t> 01/10/18 to 28/02/22 (C. Bruni)</a:t>
            </a:r>
          </a:p>
          <a:p>
            <a:pPr marL="285750" indent="-285750" defTabSz="914400" fontAlgn="auto">
              <a:spcBef>
                <a:spcPts val="0"/>
              </a:spcBef>
              <a:spcAft>
                <a:spcPts val="0"/>
              </a:spcAft>
              <a:buClr>
                <a:srgbClr val="000000"/>
              </a:buClr>
              <a:buSzPts val="1200"/>
              <a:buFont typeface="Arial" panose="020B0604020202020204" pitchFamily="34" charset="0"/>
              <a:buChar char="•"/>
            </a:pPr>
            <a:r>
              <a:rPr lang="en-US" sz="1200" kern="0" dirty="0" err="1">
                <a:solidFill>
                  <a:srgbClr val="000000"/>
                </a:solidFill>
                <a:latin typeface="Verdana"/>
                <a:ea typeface="Verdana"/>
                <a:cs typeface="Verdana"/>
                <a:sym typeface="Verdana"/>
              </a:rPr>
              <a:t>Andrii</a:t>
            </a:r>
            <a:r>
              <a:rPr lang="en-US" sz="1200" kern="0" dirty="0">
                <a:solidFill>
                  <a:srgbClr val="000000"/>
                </a:solidFill>
                <a:latin typeface="Verdana"/>
                <a:ea typeface="Verdana"/>
                <a:cs typeface="Verdana"/>
                <a:sym typeface="Verdana"/>
              </a:rPr>
              <a:t> </a:t>
            </a:r>
            <a:r>
              <a:rPr lang="en-US" sz="1200" kern="0" dirty="0" err="1">
                <a:solidFill>
                  <a:srgbClr val="000000"/>
                </a:solidFill>
                <a:latin typeface="Verdana"/>
                <a:ea typeface="Verdana"/>
                <a:cs typeface="Verdana"/>
                <a:sym typeface="Verdana"/>
              </a:rPr>
              <a:t>Pastushenko</a:t>
            </a:r>
            <a:r>
              <a:rPr lang="en-US" sz="1200" kern="0" dirty="0">
                <a:solidFill>
                  <a:srgbClr val="000000"/>
                </a:solidFill>
                <a:latin typeface="Verdana"/>
                <a:ea typeface="Verdana"/>
                <a:cs typeface="Verdana"/>
                <a:sym typeface="Verdana"/>
              </a:rPr>
              <a:t> 01/10/18 to 25/02/22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Faus-Golfe</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t>
            </a:r>
            <a:endParaRPr lang="en-US" sz="1200" kern="0" dirty="0">
              <a:solidFill>
                <a:srgbClr val="000000"/>
              </a:solidFill>
              <a:latin typeface="Verdana"/>
              <a:ea typeface="Verdana"/>
              <a:cs typeface="Verdana"/>
              <a:sym typeface="Verdana"/>
            </a:endParaRPr>
          </a:p>
          <a:p>
            <a:pPr marL="285750" indent="-285750" defTabSz="914400" fontAlgn="auto">
              <a:spcBef>
                <a:spcPts val="0"/>
              </a:spcBef>
              <a:spcAft>
                <a:spcPts val="0"/>
              </a:spcAft>
              <a:buClr>
                <a:srgbClr val="000000"/>
              </a:buClr>
              <a:buSzPts val="1200"/>
              <a:buFont typeface="Arial" panose="020B0604020202020204" pitchFamily="34" charset="0"/>
              <a:buChar char="•"/>
            </a:pP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Alex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Moutardier</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01/10/2019 to 31/09/2022 (N.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Delerue</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t>
            </a:r>
          </a:p>
          <a:p>
            <a:pPr marL="285750" indent="-285750" defTabSz="914400" fontAlgn="auto">
              <a:spcBef>
                <a:spcPts val="0"/>
              </a:spcBef>
              <a:spcAft>
                <a:spcPts val="0"/>
              </a:spcAft>
              <a:buClr>
                <a:srgbClr val="000000"/>
              </a:buClr>
              <a:buSzPts val="1200"/>
              <a:buFont typeface="Arial" panose="020B0604020202020204" pitchFamily="34" charset="0"/>
              <a:buChar char="•"/>
            </a:pP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Elodie Morin 01/10/2019 to 31/12/2022 (E.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Minaya</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Ramirez)</a:t>
            </a:r>
          </a:p>
          <a:p>
            <a:pPr marL="285750" indent="-285750" defTabSz="914400" fontAlgn="auto">
              <a:spcBef>
                <a:spcPts val="0"/>
              </a:spcBef>
              <a:spcAft>
                <a:spcPts val="0"/>
              </a:spcAft>
              <a:buClr>
                <a:srgbClr val="000000"/>
              </a:buClr>
              <a:buSzPts val="1200"/>
              <a:buFont typeface="Arial" panose="020B0604020202020204" pitchFamily="34" charset="0"/>
              <a:buChar char="•"/>
            </a:pP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Emmanuel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Goutierre</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01/12/2020 to 30/11/23 (H.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Guler</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J. Cohen)</a:t>
            </a:r>
          </a:p>
          <a:p>
            <a:pPr marL="285750" indent="-285750" defTabSz="914400" fontAlgn="auto">
              <a:spcBef>
                <a:spcPts val="0"/>
              </a:spcBef>
              <a:spcAft>
                <a:spcPts val="0"/>
              </a:spcAft>
              <a:buClr>
                <a:srgbClr val="000000"/>
              </a:buClr>
              <a:buSzPts val="1200"/>
              <a:buFont typeface="Arial" panose="020B0604020202020204" pitchFamily="34" charset="0"/>
              <a:buChar char="•"/>
            </a:pP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Fahad</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Alharthi</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en-US" sz="1200" kern="0" dirty="0">
                <a:solidFill>
                  <a:srgbClr val="000000"/>
                </a:solidFill>
                <a:latin typeface="Verdana"/>
                <a:ea typeface="Verdana"/>
                <a:cs typeface="Verdana"/>
                <a:sym typeface="Verdana"/>
              </a:rPr>
              <a:t>01/01/22 to 31/12/24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Chaivkoska</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t>
            </a:r>
            <a:endPar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285750" indent="-285750" defTabSz="914400" fontAlgn="auto">
              <a:spcBef>
                <a:spcPts val="0"/>
              </a:spcBef>
              <a:spcAft>
                <a:spcPts val="0"/>
              </a:spcAft>
              <a:buClr>
                <a:srgbClr val="000000"/>
              </a:buClr>
              <a:buSzPts val="1200"/>
              <a:buFont typeface="Arial" panose="020B0604020202020204" pitchFamily="34" charset="0"/>
              <a:buChar char="•"/>
            </a:pPr>
            <a:r>
              <a:rPr lang="en-US" sz="1200" kern="0" dirty="0">
                <a:solidFill>
                  <a:srgbClr val="000000"/>
                </a:solidFill>
                <a:latin typeface="Verdana"/>
                <a:ea typeface="Verdana"/>
                <a:cs typeface="Verdana"/>
                <a:sym typeface="Verdana"/>
              </a:rPr>
              <a:t>Guillaume Simon 01/10/21 to 31/09/24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Faus-Golfe</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t>
            </a:r>
          </a:p>
          <a:p>
            <a:pPr marL="285750" indent="-285750" defTabSz="914400" fontAlgn="auto">
              <a:spcBef>
                <a:spcPts val="0"/>
              </a:spcBef>
              <a:spcAft>
                <a:spcPts val="0"/>
              </a:spcAft>
              <a:buClr>
                <a:srgbClr val="000000"/>
              </a:buClr>
              <a:buSzPts val="1200"/>
              <a:buFont typeface="Arial" panose="020B0604020202020204" pitchFamily="34" charset="0"/>
              <a:buChar char="•"/>
            </a:pPr>
            <a:r>
              <a:rPr lang="en-US" sz="1200" kern="0" dirty="0" err="1">
                <a:solidFill>
                  <a:srgbClr val="000000"/>
                </a:solidFill>
                <a:latin typeface="Verdana"/>
                <a:ea typeface="Verdana"/>
                <a:cs typeface="Verdana"/>
                <a:sym typeface="Verdana"/>
              </a:rPr>
              <a:t>Coline</a:t>
            </a:r>
            <a:r>
              <a:rPr lang="en-US" sz="1200" kern="0" dirty="0">
                <a:solidFill>
                  <a:srgbClr val="000000"/>
                </a:solidFill>
                <a:latin typeface="Verdana"/>
                <a:ea typeface="Verdana"/>
                <a:cs typeface="Verdana"/>
                <a:sym typeface="Verdana"/>
              </a:rPr>
              <a:t> Guyot 01/10/21 to 31/09/24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 Bruni)</a:t>
            </a:r>
          </a:p>
          <a:p>
            <a:pPr marL="285750" indent="-285750" defTabSz="914400" fontAlgn="auto">
              <a:spcBef>
                <a:spcPts val="0"/>
              </a:spcBef>
              <a:spcAft>
                <a:spcPts val="0"/>
              </a:spcAft>
              <a:buClr>
                <a:srgbClr val="000000"/>
              </a:buClr>
              <a:buSzPts val="1200"/>
              <a:buFont typeface="Arial" panose="020B0604020202020204" pitchFamily="34" charset="0"/>
              <a:buChar char="•"/>
            </a:pP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Nikos Nikolopoulos </a:t>
            </a:r>
            <a:r>
              <a:rPr lang="en-US" sz="1200" kern="0" dirty="0">
                <a:solidFill>
                  <a:srgbClr val="000000"/>
                </a:solidFill>
                <a:latin typeface="Verdana"/>
                <a:ea typeface="Verdana"/>
                <a:cs typeface="Verdana"/>
                <a:sym typeface="Verdana"/>
              </a:rPr>
              <a:t>01/03/22 to 28/02/25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Faus-Golfe</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t>
            </a:r>
          </a:p>
        </p:txBody>
      </p:sp>
      <p:sp>
        <p:nvSpPr>
          <p:cNvPr id="20" name="Rectangle 19">
            <a:extLst>
              <a:ext uri="{FF2B5EF4-FFF2-40B4-BE49-F238E27FC236}">
                <a16:creationId xmlns:a16="http://schemas.microsoft.com/office/drawing/2014/main" xmlns="" id="{3BD55528-59AC-BD4D-8CF8-E56685B14937}"/>
              </a:ext>
            </a:extLst>
          </p:cNvPr>
          <p:cNvSpPr/>
          <p:nvPr/>
        </p:nvSpPr>
        <p:spPr>
          <a:xfrm>
            <a:off x="2375536" y="699508"/>
            <a:ext cx="4622288" cy="738664"/>
          </a:xfrm>
          <a:prstGeom prst="rect">
            <a:avLst/>
          </a:prstGeom>
        </p:spPr>
        <p:txBody>
          <a:bodyPr wrap="square">
            <a:spAutoFit/>
          </a:bodyPr>
          <a:lstStyle/>
          <a:p>
            <a:pPr algn="ctr" defTabSz="914400" fontAlgn="auto">
              <a:spcBef>
                <a:spcPts val="0"/>
              </a:spcBef>
              <a:spcAft>
                <a:spcPts val="0"/>
              </a:spcAft>
              <a:buClr>
                <a:srgbClr val="0070C0"/>
              </a:buClr>
              <a:buSzPts val="1200"/>
              <a:buFont typeface="Arial"/>
              <a:buNone/>
            </a:pPr>
            <a:r>
              <a:rPr lang="en-US" sz="1600" b="1" u="sng" kern="0" dirty="0" err="1">
                <a:solidFill>
                  <a:srgbClr val="0070C0"/>
                </a:solidFill>
                <a:latin typeface="Verdana"/>
                <a:ea typeface="Verdana"/>
                <a:cs typeface="Verdana"/>
                <a:sym typeface="Verdana"/>
              </a:rPr>
              <a:t>Responsibles</a:t>
            </a:r>
            <a:r>
              <a:rPr lang="en-US" sz="1600" b="1" u="sng" kern="0" dirty="0">
                <a:solidFill>
                  <a:srgbClr val="0070C0"/>
                </a:solidFill>
                <a:latin typeface="Verdana"/>
                <a:ea typeface="Verdana"/>
                <a:cs typeface="Verdana"/>
                <a:sym typeface="Verdana"/>
              </a:rPr>
              <a:t>:</a:t>
            </a:r>
          </a:p>
          <a:p>
            <a:pPr defTabSz="914400" fontAlgn="auto">
              <a:spcBef>
                <a:spcPts val="0"/>
              </a:spcBef>
              <a:spcAft>
                <a:spcPts val="0"/>
              </a:spcAft>
              <a:buClr>
                <a:srgbClr val="0070C0"/>
              </a:buClr>
              <a:buSzPts val="1200"/>
              <a:buFont typeface="Arial"/>
              <a:buNone/>
            </a:pPr>
            <a:endParaRPr lang="en-US" sz="1400" b="1" u="sng" kern="0" dirty="0">
              <a:solidFill>
                <a:srgbClr val="0070C0"/>
              </a:solidFill>
              <a:latin typeface="Verdana"/>
              <a:ea typeface="Verdana"/>
              <a:cs typeface="Verdana"/>
              <a:sym typeface="Verdana"/>
            </a:endParaRPr>
          </a:p>
          <a:p>
            <a:pPr algn="ctr" defTabSz="914400" fontAlgn="auto">
              <a:spcBef>
                <a:spcPts val="0"/>
              </a:spcBef>
              <a:spcAft>
                <a:spcPts val="0"/>
              </a:spcAft>
              <a:buClr>
                <a:srgbClr val="0070C0"/>
              </a:buClr>
              <a:buSzPts val="1200"/>
              <a:buFont typeface="Arial"/>
              <a:buNone/>
            </a:pP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L. Perrot, A.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Faus-Golfe</a:t>
            </a:r>
            <a:endParaRPr lang="en-US" sz="1200" kern="0" dirty="0">
              <a:solidFill>
                <a:srgbClr val="4D4D4D"/>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21" name="Rectangle 20">
            <a:extLst>
              <a:ext uri="{FF2B5EF4-FFF2-40B4-BE49-F238E27FC236}">
                <a16:creationId xmlns:a16="http://schemas.microsoft.com/office/drawing/2014/main" xmlns="" id="{76D58D42-5627-4742-90EE-F4BED6204706}"/>
              </a:ext>
            </a:extLst>
          </p:cNvPr>
          <p:cNvSpPr/>
          <p:nvPr/>
        </p:nvSpPr>
        <p:spPr>
          <a:xfrm>
            <a:off x="4930945" y="3993578"/>
            <a:ext cx="5333511" cy="1538883"/>
          </a:xfrm>
          <a:prstGeom prst="rect">
            <a:avLst/>
          </a:prstGeom>
        </p:spPr>
        <p:txBody>
          <a:bodyPr wrap="none">
            <a:spAutoFit/>
          </a:bodyPr>
          <a:lstStyle/>
          <a:p>
            <a:pPr defTabSz="914400" fontAlgn="auto">
              <a:spcBef>
                <a:spcPts val="0"/>
              </a:spcBef>
              <a:spcAft>
                <a:spcPts val="0"/>
              </a:spcAft>
              <a:buClr>
                <a:srgbClr val="0070C0"/>
              </a:buClr>
              <a:buSzPts val="1200"/>
              <a:buFont typeface="Arial"/>
              <a:buNone/>
            </a:pPr>
            <a:r>
              <a:rPr lang="en-US" sz="1400" b="1" u="sng" kern="0" dirty="0">
                <a:solidFill>
                  <a:srgbClr val="0070C0"/>
                </a:solidFill>
                <a:latin typeface="Verdana"/>
                <a:ea typeface="Verdana"/>
                <a:cs typeface="Verdana"/>
                <a:sym typeface="Verdana"/>
              </a:rPr>
              <a:t>Internships:</a:t>
            </a:r>
          </a:p>
          <a:p>
            <a:pPr defTabSz="914400" fontAlgn="auto">
              <a:spcBef>
                <a:spcPts val="0"/>
              </a:spcBef>
              <a:spcAft>
                <a:spcPts val="0"/>
              </a:spcAft>
              <a:buClr>
                <a:srgbClr val="0070C0"/>
              </a:buClr>
              <a:buSzPts val="1200"/>
              <a:buFont typeface="Arial"/>
              <a:buNone/>
            </a:pPr>
            <a:endParaRPr lang="en-US" sz="1400" b="1" u="sng" kern="0" dirty="0">
              <a:solidFill>
                <a:srgbClr val="0070C0"/>
              </a:solidFill>
              <a:latin typeface="Verdana"/>
              <a:ea typeface="Verdana"/>
              <a:cs typeface="Verdana"/>
              <a:sym typeface="Verdana"/>
            </a:endParaRPr>
          </a:p>
          <a:p>
            <a:pPr marL="285750" indent="-285750" defTabSz="914400" fontAlgn="auto">
              <a:spcBef>
                <a:spcPts val="0"/>
              </a:spcBef>
              <a:spcAft>
                <a:spcPts val="0"/>
              </a:spcAft>
              <a:buClr>
                <a:srgbClr val="0070C0"/>
              </a:buClr>
              <a:buSzPts val="1200"/>
              <a:buFont typeface="Arial" panose="020B0604020202020204" pitchFamily="34" charset="0"/>
              <a:buChar char="•"/>
            </a:pPr>
            <a:r>
              <a:rPr lang="fr-FR" sz="1200" dirty="0">
                <a:latin typeface="Verdana" panose="020B0604030504040204" pitchFamily="34" charset="0"/>
                <a:ea typeface="Verdana" panose="020B0604030504040204" pitchFamily="34" charset="0"/>
                <a:cs typeface="Verdana" panose="020B0604030504040204" pitchFamily="34" charset="0"/>
              </a:rPr>
              <a:t>Sophie </a:t>
            </a:r>
            <a:r>
              <a:rPr lang="fr-FR" sz="1200" dirty="0" err="1">
                <a:latin typeface="Verdana" panose="020B0604030504040204" pitchFamily="34" charset="0"/>
                <a:ea typeface="Verdana" panose="020B0604030504040204" pitchFamily="34" charset="0"/>
                <a:cs typeface="Verdana" panose="020B0604030504040204" pitchFamily="34" charset="0"/>
              </a:rPr>
              <a:t>Morard</a:t>
            </a:r>
            <a:r>
              <a:rPr lang="fr-FR" sz="1200" dirty="0">
                <a:latin typeface="Verdana" panose="020B0604030504040204" pitchFamily="34" charset="0"/>
                <a:ea typeface="Verdana" panose="020B0604030504040204" pitchFamily="34" charset="0"/>
                <a:cs typeface="Verdana" panose="020B0604030504040204" pitchFamily="34" charset="0"/>
              </a:rPr>
              <a:t> - M2 GI/PLATO ALTO-LEB (L. Perrot/E. </a:t>
            </a:r>
            <a:r>
              <a:rPr lang="fr-FR" sz="1200" dirty="0" err="1">
                <a:latin typeface="Verdana" panose="020B0604030504040204" pitchFamily="34" charset="0"/>
                <a:ea typeface="Verdana" panose="020B0604030504040204" pitchFamily="34" charset="0"/>
                <a:cs typeface="Verdana" panose="020B0604030504040204" pitchFamily="34" charset="0"/>
              </a:rPr>
              <a:t>Minaya</a:t>
            </a:r>
            <a:r>
              <a:rPr lang="fr-FR" sz="1200" dirty="0">
                <a:latin typeface="Verdana" panose="020B0604030504040204" pitchFamily="34" charset="0"/>
                <a:ea typeface="Verdana" panose="020B0604030504040204" pitchFamily="34" charset="0"/>
                <a:cs typeface="Verdana" panose="020B0604030504040204" pitchFamily="34" charset="0"/>
              </a:rPr>
              <a:t>) </a:t>
            </a:r>
          </a:p>
          <a:p>
            <a:pPr marL="285750" indent="-285750" defTabSz="914400" fontAlgn="auto">
              <a:spcBef>
                <a:spcPts val="0"/>
              </a:spcBef>
              <a:spcAft>
                <a:spcPts val="0"/>
              </a:spcAft>
              <a:buClr>
                <a:srgbClr val="0070C0"/>
              </a:buClr>
              <a:buSzPts val="1200"/>
              <a:buFont typeface="Arial" panose="020B0604020202020204" pitchFamily="34" charset="0"/>
              <a:buChar char="•"/>
            </a:pPr>
            <a:r>
              <a:rPr lang="fr-FR" sz="1200" dirty="0">
                <a:latin typeface="Verdana" panose="020B0604030504040204" pitchFamily="34" charset="0"/>
                <a:ea typeface="Verdana" panose="020B0604030504040204" pitchFamily="34" charset="0"/>
                <a:cs typeface="Verdana" panose="020B0604030504040204" pitchFamily="34" charset="0"/>
              </a:rPr>
              <a:t>2 - L3/FCC-NPC positrons (I. </a:t>
            </a:r>
            <a:r>
              <a:rPr lang="fr-FR" sz="1200" dirty="0" err="1">
                <a:latin typeface="Verdana" panose="020B0604030504040204" pitchFamily="34" charset="0"/>
                <a:ea typeface="Verdana" panose="020B0604030504040204" pitchFamily="34" charset="0"/>
                <a:cs typeface="Verdana" panose="020B0604030504040204" pitchFamily="34" charset="0"/>
              </a:rPr>
              <a:t>Chaivkoska</a:t>
            </a:r>
            <a:r>
              <a:rPr lang="fr-FR" sz="1200" dirty="0">
                <a:latin typeface="Verdana" panose="020B0604030504040204" pitchFamily="34" charset="0"/>
                <a:ea typeface="Verdana" panose="020B0604030504040204" pitchFamily="34" charset="0"/>
                <a:cs typeface="Verdana" panose="020B0604030504040204" pitchFamily="34" charset="0"/>
              </a:rPr>
              <a:t>)</a:t>
            </a:r>
            <a:endParaRPr lang="en-US" sz="1200" b="1" u="sng" kern="0"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endParaRPr>
          </a:p>
          <a:p>
            <a:pPr defTabSz="914400" fontAlgn="auto">
              <a:spcBef>
                <a:spcPts val="0"/>
              </a:spcBef>
              <a:spcAft>
                <a:spcPts val="0"/>
              </a:spcAft>
              <a:buClr>
                <a:srgbClr val="0070C0"/>
              </a:buClr>
              <a:buSzPts val="1200"/>
              <a:buFont typeface="Arial"/>
              <a:buNone/>
            </a:pPr>
            <a:endParaRPr lang="en-US" sz="1400" b="1" u="sng" kern="0" dirty="0">
              <a:solidFill>
                <a:srgbClr val="0070C0"/>
              </a:solidFill>
              <a:latin typeface="Verdana"/>
              <a:ea typeface="Verdana"/>
              <a:cs typeface="Verdana"/>
              <a:sym typeface="Verdana"/>
            </a:endParaRPr>
          </a:p>
          <a:p>
            <a:pPr defTabSz="914400" fontAlgn="auto">
              <a:spcBef>
                <a:spcPts val="0"/>
              </a:spcBef>
              <a:spcAft>
                <a:spcPts val="0"/>
              </a:spcAft>
              <a:buClr>
                <a:srgbClr val="0070C0"/>
              </a:buClr>
              <a:buSzPts val="1200"/>
              <a:buFont typeface="Arial"/>
              <a:buNone/>
            </a:pPr>
            <a:endParaRPr lang="en-US" sz="1400" kern="0" dirty="0">
              <a:solidFill>
                <a:srgbClr val="4D4D4D"/>
              </a:solidFill>
              <a:latin typeface="Verdana" panose="020B0604030504040204" pitchFamily="34" charset="0"/>
              <a:ea typeface="Verdana" panose="020B0604030504040204" pitchFamily="34" charset="0"/>
              <a:cs typeface="Verdana" panose="020B0604030504040204" pitchFamily="34" charset="0"/>
              <a:sym typeface="Verdana"/>
            </a:endParaRPr>
          </a:p>
          <a:p>
            <a:pPr marL="171450" indent="-171450" defTabSz="914400" fontAlgn="auto">
              <a:spcBef>
                <a:spcPts val="0"/>
              </a:spcBef>
              <a:spcAft>
                <a:spcPts val="0"/>
              </a:spcAft>
              <a:buClr>
                <a:srgbClr val="0070C0"/>
              </a:buClr>
              <a:buSzPts val="1200"/>
              <a:buFont typeface="Arial" panose="020B0604020202020204" pitchFamily="34" charset="0"/>
              <a:buChar char="•"/>
            </a:pPr>
            <a:endParaRPr lang="en-US" sz="1400" b="1" u="sng" kern="0" dirty="0">
              <a:solidFill>
                <a:srgbClr val="0070C0"/>
              </a:solidFill>
              <a:latin typeface="Verdana"/>
              <a:ea typeface="Verdana"/>
              <a:cs typeface="Verdana"/>
              <a:sym typeface="Verdana"/>
            </a:endParaRPr>
          </a:p>
        </p:txBody>
      </p:sp>
    </p:spTree>
    <p:extLst>
      <p:ext uri="{BB962C8B-B14F-4D97-AF65-F5344CB8AC3E}">
        <p14:creationId xmlns:p14="http://schemas.microsoft.com/office/powerpoint/2010/main" val="1762675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xmlns="" id="{57D05734-44B6-ED41-8A00-9625295EE894}"/>
              </a:ext>
            </a:extLst>
          </p:cNvPr>
          <p:cNvSpPr>
            <a:spLocks noGrp="1"/>
          </p:cNvSpPr>
          <p:nvPr>
            <p:ph type="dt" sz="half" idx="10"/>
          </p:nvPr>
        </p:nvSpPr>
        <p:spPr/>
        <p:txBody>
          <a:bodyPr/>
          <a:lstStyle/>
          <a:p>
            <a:r>
              <a:rPr lang="fr-FR"/>
              <a:t>24/02/2022</a:t>
            </a:r>
            <a:endParaRPr lang="fr-FR" dirty="0"/>
          </a:p>
        </p:txBody>
      </p:sp>
      <p:sp>
        <p:nvSpPr>
          <p:cNvPr id="8" name="Footer Placeholder 7">
            <a:extLst>
              <a:ext uri="{FF2B5EF4-FFF2-40B4-BE49-F238E27FC236}">
                <a16:creationId xmlns:a16="http://schemas.microsoft.com/office/drawing/2014/main" xmlns="" id="{CC01A688-EEBF-7245-AD07-B4C4CDE408E7}"/>
              </a:ext>
            </a:extLst>
          </p:cNvPr>
          <p:cNvSpPr>
            <a:spLocks noGrp="1"/>
          </p:cNvSpPr>
          <p:nvPr>
            <p:ph type="ftr" sz="quarter" idx="11"/>
          </p:nvPr>
        </p:nvSpPr>
        <p:spPr/>
        <p:txBody>
          <a:bodyPr/>
          <a:lstStyle/>
          <a:p>
            <a:r>
              <a:rPr lang="fr-FR"/>
              <a:t>BIMP - IJCLab</a:t>
            </a:r>
            <a:endParaRPr lang="fr-FR" dirty="0"/>
          </a:p>
        </p:txBody>
      </p:sp>
      <p:sp>
        <p:nvSpPr>
          <p:cNvPr id="9" name="Slide Number Placeholder 8">
            <a:extLst>
              <a:ext uri="{FF2B5EF4-FFF2-40B4-BE49-F238E27FC236}">
                <a16:creationId xmlns:a16="http://schemas.microsoft.com/office/drawing/2014/main" xmlns="" id="{7145C171-29BD-8148-B878-FDE952BE62DE}"/>
              </a:ext>
            </a:extLst>
          </p:cNvPr>
          <p:cNvSpPr>
            <a:spLocks noGrp="1"/>
          </p:cNvSpPr>
          <p:nvPr>
            <p:ph type="sldNum" sz="quarter" idx="12"/>
          </p:nvPr>
        </p:nvSpPr>
        <p:spPr/>
        <p:txBody>
          <a:bodyPr/>
          <a:lstStyle/>
          <a:p>
            <a:fld id="{77E71596-5F9D-49C5-9701-16B3CA54319D}" type="slidenum">
              <a:rPr lang="fr-FR" smtClean="0"/>
              <a:pPr/>
              <a:t>3</a:t>
            </a:fld>
            <a:endParaRPr lang="fr-FR" dirty="0"/>
          </a:p>
        </p:txBody>
      </p:sp>
      <p:sp>
        <p:nvSpPr>
          <p:cNvPr id="20" name="Google Shape;66;p7">
            <a:extLst>
              <a:ext uri="{FF2B5EF4-FFF2-40B4-BE49-F238E27FC236}">
                <a16:creationId xmlns:a16="http://schemas.microsoft.com/office/drawing/2014/main" xmlns="" id="{4E82933B-C09B-734C-A48B-2767D64CEB3A}"/>
              </a:ext>
            </a:extLst>
          </p:cNvPr>
          <p:cNvSpPr txBox="1"/>
          <p:nvPr/>
        </p:nvSpPr>
        <p:spPr>
          <a:xfrm>
            <a:off x="1082458" y="39254"/>
            <a:ext cx="9144000" cy="692150"/>
          </a:xfrm>
          <a:prstGeom prst="rect">
            <a:avLst/>
          </a:prstGeom>
          <a:no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E75112"/>
              </a:buClr>
              <a:buSzPts val="2800"/>
              <a:buFont typeface="Verdana"/>
              <a:buNone/>
            </a:pPr>
            <a:r>
              <a:rPr lang="en-US" sz="2800" b="1" i="1" kern="0" dirty="0">
                <a:solidFill>
                  <a:srgbClr val="00294B"/>
                </a:solidFill>
                <a:latin typeface="Verdana"/>
                <a:ea typeface="Verdana"/>
                <a:cs typeface="Verdana"/>
                <a:sym typeface="Verdana"/>
              </a:rPr>
              <a:t>Experience et </a:t>
            </a:r>
            <a:r>
              <a:rPr lang="en-US" sz="2800" b="1" i="1" kern="0" dirty="0" err="1">
                <a:solidFill>
                  <a:srgbClr val="00294B"/>
                </a:solidFill>
                <a:latin typeface="Verdana"/>
                <a:ea typeface="Verdana"/>
                <a:cs typeface="Verdana"/>
                <a:sym typeface="Verdana"/>
              </a:rPr>
              <a:t>Expertises</a:t>
            </a:r>
            <a:r>
              <a:rPr lang="en-US" sz="2800" b="1" i="1" kern="0" dirty="0">
                <a:solidFill>
                  <a:srgbClr val="00294B"/>
                </a:solidFill>
                <a:latin typeface="Verdana"/>
                <a:ea typeface="Verdana"/>
                <a:cs typeface="Verdana"/>
                <a:sym typeface="Verdana"/>
              </a:rPr>
              <a:t> de </a:t>
            </a:r>
            <a:r>
              <a:rPr lang="en-US" sz="2800" b="1" i="1" kern="0" dirty="0" err="1">
                <a:solidFill>
                  <a:srgbClr val="00294B"/>
                </a:solidFill>
                <a:latin typeface="Verdana"/>
                <a:ea typeface="Verdana"/>
                <a:cs typeface="Verdana"/>
                <a:sym typeface="Verdana"/>
              </a:rPr>
              <a:t>l’equipe</a:t>
            </a:r>
            <a:r>
              <a:rPr lang="en-US" sz="2800" b="1" kern="0" dirty="0">
                <a:solidFill>
                  <a:srgbClr val="00294B"/>
                </a:solidFill>
                <a:latin typeface="Verdana"/>
                <a:ea typeface="Verdana"/>
                <a:cs typeface="Verdana"/>
                <a:sym typeface="Verdana"/>
              </a:rPr>
              <a:t> </a:t>
            </a:r>
            <a:endParaRPr sz="1400" kern="0" dirty="0">
              <a:solidFill>
                <a:srgbClr val="00294B"/>
              </a:solidFill>
              <a:latin typeface="Arial"/>
              <a:cs typeface="Arial"/>
              <a:sym typeface="Arial"/>
            </a:endParaRPr>
          </a:p>
        </p:txBody>
      </p:sp>
      <p:sp>
        <p:nvSpPr>
          <p:cNvPr id="21" name="Rectangle 20">
            <a:extLst>
              <a:ext uri="{FF2B5EF4-FFF2-40B4-BE49-F238E27FC236}">
                <a16:creationId xmlns:a16="http://schemas.microsoft.com/office/drawing/2014/main" xmlns="" id="{09B2E76C-E08D-844C-81C2-7BF9081E99C9}"/>
              </a:ext>
            </a:extLst>
          </p:cNvPr>
          <p:cNvSpPr/>
          <p:nvPr/>
        </p:nvSpPr>
        <p:spPr>
          <a:xfrm>
            <a:off x="177034" y="1330232"/>
            <a:ext cx="6865537" cy="2961323"/>
          </a:xfrm>
          <a:prstGeom prst="rect">
            <a:avLst/>
          </a:prstGeom>
        </p:spPr>
        <p:txBody>
          <a:bodyPr wrap="square">
            <a:spAutoFit/>
          </a:bodyPr>
          <a:lstStyle/>
          <a:p>
            <a:pPr marL="171450" indent="-171450" algn="just" defTabSz="914400" fontAlgn="auto">
              <a:lnSpc>
                <a:spcPct val="90000"/>
              </a:lnSpc>
              <a:spcBef>
                <a:spcPts val="500"/>
              </a:spcBef>
              <a:spcAft>
                <a:spcPts val="0"/>
              </a:spcAft>
              <a:buClr>
                <a:srgbClr val="0070C0"/>
              </a:buClr>
              <a:buSzPts val="1200"/>
              <a:buFont typeface="Arial" panose="020B0604020202020204" pitchFamily="34" charset="0"/>
              <a:buChar char="•"/>
            </a:pPr>
            <a:r>
              <a:rPr lang="fr-FR" sz="1400" b="1" kern="0" dirty="0">
                <a:solidFill>
                  <a:srgbClr val="000000"/>
                </a:solidFill>
                <a:latin typeface="Verdana"/>
                <a:ea typeface="Verdana"/>
                <a:cs typeface="Verdana"/>
                <a:sym typeface="Verdana"/>
              </a:rPr>
              <a:t>Définition et conception d’accélérateurs </a:t>
            </a:r>
            <a:r>
              <a:rPr lang="fr-FR" sz="1400" kern="0" dirty="0">
                <a:solidFill>
                  <a:srgbClr val="000000"/>
                </a:solidFill>
                <a:latin typeface="Verdana"/>
                <a:ea typeface="Verdana"/>
                <a:cs typeface="Verdana"/>
                <a:sym typeface="Verdana"/>
              </a:rPr>
              <a:t>pour la physique </a:t>
            </a:r>
            <a:r>
              <a:rPr lang="fr-FR" sz="1400" b="1" kern="0" dirty="0">
                <a:solidFill>
                  <a:srgbClr val="000000"/>
                </a:solidFill>
                <a:latin typeface="Verdana"/>
                <a:ea typeface="Verdana"/>
                <a:cs typeface="Verdana"/>
                <a:sym typeface="Verdana"/>
              </a:rPr>
              <a:t>nucléaire</a:t>
            </a:r>
            <a:r>
              <a:rPr lang="fr-FR" sz="1400" kern="0" dirty="0">
                <a:solidFill>
                  <a:srgbClr val="000000"/>
                </a:solidFill>
                <a:latin typeface="Verdana"/>
                <a:ea typeface="Verdana"/>
                <a:cs typeface="Verdana"/>
                <a:sym typeface="Verdana"/>
              </a:rPr>
              <a:t> (ALTO, GANIL) et des </a:t>
            </a:r>
            <a:r>
              <a:rPr lang="fr-FR" sz="1400" b="1" kern="0" dirty="0">
                <a:solidFill>
                  <a:srgbClr val="000000"/>
                </a:solidFill>
                <a:latin typeface="Verdana"/>
                <a:ea typeface="Verdana"/>
                <a:cs typeface="Verdana"/>
                <a:sym typeface="Verdana"/>
              </a:rPr>
              <a:t>hautes énergies </a:t>
            </a:r>
            <a:r>
              <a:rPr lang="fr-FR" sz="1400" kern="0" dirty="0">
                <a:solidFill>
                  <a:srgbClr val="000000"/>
                </a:solidFill>
                <a:latin typeface="Verdana"/>
                <a:ea typeface="Verdana"/>
                <a:cs typeface="Verdana"/>
                <a:sym typeface="Verdana"/>
              </a:rPr>
              <a:t>(ILC/CLIC, FCC)  ainsi que et de leurs </a:t>
            </a:r>
            <a:r>
              <a:rPr lang="fr-FR" sz="1400" b="1" kern="0" dirty="0">
                <a:solidFill>
                  <a:srgbClr val="000000"/>
                </a:solidFill>
                <a:latin typeface="Verdana"/>
                <a:ea typeface="Verdana"/>
                <a:cs typeface="Verdana"/>
                <a:sym typeface="Verdana"/>
              </a:rPr>
              <a:t>applications </a:t>
            </a:r>
            <a:r>
              <a:rPr lang="fr-FR" sz="1400" kern="0" dirty="0">
                <a:solidFill>
                  <a:srgbClr val="000000"/>
                </a:solidFill>
                <a:latin typeface="Verdana"/>
                <a:ea typeface="Verdana"/>
                <a:cs typeface="Verdana"/>
                <a:sym typeface="Verdana"/>
              </a:rPr>
              <a:t>(</a:t>
            </a:r>
            <a:r>
              <a:rPr lang="fr-FR" sz="1400" kern="0" dirty="0" err="1">
                <a:solidFill>
                  <a:srgbClr val="000000"/>
                </a:solidFill>
                <a:latin typeface="Verdana"/>
                <a:ea typeface="Verdana"/>
                <a:cs typeface="Verdana"/>
                <a:sym typeface="Verdana"/>
              </a:rPr>
              <a:t>ThomX</a:t>
            </a:r>
            <a:r>
              <a:rPr lang="fr-FR" sz="1400" kern="0" dirty="0">
                <a:solidFill>
                  <a:srgbClr val="000000"/>
                </a:solidFill>
                <a:latin typeface="Verdana"/>
                <a:ea typeface="Verdana"/>
                <a:cs typeface="Verdana"/>
                <a:sym typeface="Verdana"/>
              </a:rPr>
              <a:t>, MYRRHA)</a:t>
            </a:r>
          </a:p>
          <a:p>
            <a:pPr marL="171450" indent="-171450" algn="just" defTabSz="914400" fontAlgn="auto">
              <a:lnSpc>
                <a:spcPct val="90000"/>
              </a:lnSpc>
              <a:spcBef>
                <a:spcPts val="500"/>
              </a:spcBef>
              <a:spcAft>
                <a:spcPts val="0"/>
              </a:spcAft>
              <a:buClr>
                <a:srgbClr val="0070C0"/>
              </a:buClr>
              <a:buSzPts val="1200"/>
              <a:buFont typeface="Arial" panose="020B0604020202020204" pitchFamily="34" charset="0"/>
              <a:buChar char="•"/>
            </a:pPr>
            <a:r>
              <a:rPr lang="fr-FR" sz="1400" b="1" kern="0" dirty="0">
                <a:solidFill>
                  <a:srgbClr val="000000"/>
                </a:solidFill>
                <a:latin typeface="Verdana"/>
                <a:ea typeface="Verdana"/>
                <a:cs typeface="Verdana"/>
                <a:sym typeface="Verdana"/>
              </a:rPr>
              <a:t>Simulation</a:t>
            </a:r>
            <a:r>
              <a:rPr lang="fr-FR" sz="1400" kern="0" dirty="0">
                <a:solidFill>
                  <a:srgbClr val="000000"/>
                </a:solidFill>
                <a:latin typeface="Verdana"/>
                <a:ea typeface="Verdana"/>
                <a:cs typeface="Verdana"/>
                <a:sym typeface="Verdana"/>
              </a:rPr>
              <a:t> et </a:t>
            </a:r>
            <a:r>
              <a:rPr lang="fr-FR" sz="1400" b="1" kern="0" dirty="0">
                <a:solidFill>
                  <a:srgbClr val="000000"/>
                </a:solidFill>
                <a:latin typeface="Verdana"/>
                <a:ea typeface="Verdana"/>
                <a:cs typeface="Verdana"/>
                <a:sym typeface="Verdana"/>
              </a:rPr>
              <a:t>modélisation</a:t>
            </a:r>
            <a:r>
              <a:rPr lang="fr-FR" sz="1400" kern="0" dirty="0">
                <a:solidFill>
                  <a:srgbClr val="000000"/>
                </a:solidFill>
                <a:latin typeface="Verdana"/>
                <a:ea typeface="Verdana"/>
                <a:cs typeface="Verdana"/>
                <a:sym typeface="Verdana"/>
              </a:rPr>
              <a:t> d’accélérateurs de particules basés, aussi bien sur les techniques conventionnelles ainsi qu'innovantes, en particulier: </a:t>
            </a:r>
            <a:r>
              <a:rPr lang="fr-FR" sz="1400" b="1" kern="0" dirty="0">
                <a:solidFill>
                  <a:srgbClr val="000000"/>
                </a:solidFill>
                <a:latin typeface="Verdana"/>
                <a:ea typeface="Verdana"/>
                <a:cs typeface="Verdana"/>
                <a:sym typeface="Verdana"/>
              </a:rPr>
              <a:t>dynamique des faisceaux </a:t>
            </a:r>
            <a:r>
              <a:rPr lang="fr-FR" sz="1400" kern="0" dirty="0">
                <a:solidFill>
                  <a:srgbClr val="000000"/>
                </a:solidFill>
                <a:latin typeface="Verdana"/>
                <a:ea typeface="Verdana"/>
                <a:cs typeface="Verdana"/>
                <a:sym typeface="Verdana"/>
              </a:rPr>
              <a:t>ainsi que sur les méthodes de </a:t>
            </a:r>
            <a:r>
              <a:rPr lang="fr-FR" sz="1400" b="1" kern="0" dirty="0">
                <a:solidFill>
                  <a:srgbClr val="000000"/>
                </a:solidFill>
                <a:latin typeface="Verdana"/>
                <a:ea typeface="Verdana"/>
                <a:cs typeface="Verdana"/>
                <a:sym typeface="Verdana"/>
              </a:rPr>
              <a:t>contrôle </a:t>
            </a:r>
            <a:r>
              <a:rPr lang="fr-FR" sz="1400" kern="0" dirty="0">
                <a:solidFill>
                  <a:srgbClr val="000000"/>
                </a:solidFill>
                <a:latin typeface="Verdana"/>
                <a:ea typeface="Verdana"/>
                <a:cs typeface="Verdana"/>
                <a:sym typeface="Verdana"/>
              </a:rPr>
              <a:t>et de </a:t>
            </a:r>
            <a:r>
              <a:rPr lang="fr-FR" sz="1400" b="1" kern="0" dirty="0">
                <a:solidFill>
                  <a:srgbClr val="000000"/>
                </a:solidFill>
                <a:latin typeface="Verdana"/>
                <a:ea typeface="Verdana"/>
                <a:cs typeface="Verdana"/>
                <a:sym typeface="Verdana"/>
              </a:rPr>
              <a:t>diagnostiques</a:t>
            </a:r>
            <a:r>
              <a:rPr lang="fr-FR" sz="1400" kern="0" dirty="0">
                <a:solidFill>
                  <a:srgbClr val="000000"/>
                </a:solidFill>
                <a:latin typeface="Verdana"/>
                <a:ea typeface="Verdana"/>
                <a:cs typeface="Verdana"/>
                <a:sym typeface="Verdana"/>
              </a:rPr>
              <a:t>.</a:t>
            </a:r>
          </a:p>
          <a:p>
            <a:pPr marL="171450" indent="-171450" algn="just" defTabSz="914400" fontAlgn="auto">
              <a:lnSpc>
                <a:spcPct val="90000"/>
              </a:lnSpc>
              <a:spcBef>
                <a:spcPts val="500"/>
              </a:spcBef>
              <a:spcAft>
                <a:spcPts val="0"/>
              </a:spcAft>
              <a:buClr>
                <a:srgbClr val="0070C0"/>
              </a:buClr>
              <a:buSzPts val="1200"/>
              <a:buFont typeface="Arial" panose="020B0604020202020204" pitchFamily="34" charset="0"/>
              <a:buChar char="•"/>
            </a:pPr>
            <a:r>
              <a:rPr lang="fr-FR" sz="1400" b="1" kern="0" dirty="0">
                <a:solidFill>
                  <a:srgbClr val="000000"/>
                </a:solidFill>
                <a:latin typeface="Verdana"/>
                <a:ea typeface="Verdana"/>
                <a:cs typeface="Verdana"/>
                <a:sym typeface="Verdana"/>
              </a:rPr>
              <a:t>Coordination</a:t>
            </a:r>
            <a:r>
              <a:rPr lang="fr-FR" sz="1400" kern="0" dirty="0">
                <a:solidFill>
                  <a:srgbClr val="000000"/>
                </a:solidFill>
                <a:latin typeface="Verdana"/>
                <a:ea typeface="Verdana"/>
                <a:cs typeface="Verdana"/>
                <a:sym typeface="Verdana"/>
              </a:rPr>
              <a:t> et </a:t>
            </a:r>
            <a:r>
              <a:rPr lang="fr-FR" sz="1400" b="1" kern="0" dirty="0">
                <a:solidFill>
                  <a:srgbClr val="000000"/>
                </a:solidFill>
                <a:latin typeface="Verdana"/>
                <a:ea typeface="Verdana"/>
                <a:cs typeface="Verdana"/>
                <a:sym typeface="Verdana"/>
              </a:rPr>
              <a:t>pilotage</a:t>
            </a:r>
            <a:r>
              <a:rPr lang="fr-FR" sz="1400" kern="0" dirty="0">
                <a:solidFill>
                  <a:srgbClr val="000000"/>
                </a:solidFill>
                <a:latin typeface="Verdana"/>
                <a:ea typeface="Verdana"/>
                <a:cs typeface="Verdana"/>
                <a:sym typeface="Verdana"/>
              </a:rPr>
              <a:t> de projets accélérateurs au niveau local, national et international</a:t>
            </a:r>
          </a:p>
          <a:p>
            <a:pPr marL="171450" indent="-171450" algn="just" defTabSz="914400" fontAlgn="auto">
              <a:lnSpc>
                <a:spcPct val="90000"/>
              </a:lnSpc>
              <a:spcBef>
                <a:spcPts val="500"/>
              </a:spcBef>
              <a:spcAft>
                <a:spcPts val="0"/>
              </a:spcAft>
              <a:buClr>
                <a:srgbClr val="0070C0"/>
              </a:buClr>
              <a:buSzPts val="1200"/>
              <a:buFont typeface="Arial" panose="020B0604020202020204" pitchFamily="34" charset="0"/>
              <a:buChar char="•"/>
            </a:pPr>
            <a:r>
              <a:rPr lang="fr-FR" sz="1400" b="1" kern="0" dirty="0">
                <a:solidFill>
                  <a:srgbClr val="000000"/>
                </a:solidFill>
                <a:latin typeface="Verdana"/>
                <a:ea typeface="Verdana"/>
                <a:cs typeface="Verdana"/>
                <a:sym typeface="Verdana"/>
              </a:rPr>
              <a:t>Mise en œuvre </a:t>
            </a:r>
            <a:r>
              <a:rPr lang="fr-FR" sz="1400" kern="0" dirty="0">
                <a:solidFill>
                  <a:srgbClr val="000000"/>
                </a:solidFill>
                <a:latin typeface="Verdana"/>
                <a:ea typeface="Verdana"/>
                <a:cs typeface="Verdana"/>
                <a:sym typeface="Verdana"/>
              </a:rPr>
              <a:t>d’accélérateurs (</a:t>
            </a:r>
            <a:r>
              <a:rPr lang="fr-FR" sz="1400" kern="0" dirty="0" err="1">
                <a:solidFill>
                  <a:srgbClr val="000000"/>
                </a:solidFill>
                <a:latin typeface="Verdana"/>
                <a:ea typeface="Verdana"/>
                <a:cs typeface="Verdana"/>
                <a:sym typeface="Verdana"/>
              </a:rPr>
              <a:t>ThomX</a:t>
            </a:r>
            <a:r>
              <a:rPr lang="fr-FR" sz="1400" kern="0" dirty="0">
                <a:solidFill>
                  <a:srgbClr val="000000"/>
                </a:solidFill>
                <a:latin typeface="Verdana"/>
                <a:ea typeface="Verdana"/>
                <a:cs typeface="Verdana"/>
                <a:sym typeface="Verdana"/>
              </a:rPr>
              <a:t>, SPIRAL2, ALTO, ATF2)</a:t>
            </a:r>
          </a:p>
          <a:p>
            <a:pPr marL="171450" indent="-171450" algn="just" defTabSz="914400" fontAlgn="auto">
              <a:lnSpc>
                <a:spcPct val="90000"/>
              </a:lnSpc>
              <a:spcBef>
                <a:spcPts val="500"/>
              </a:spcBef>
              <a:spcAft>
                <a:spcPts val="0"/>
              </a:spcAft>
              <a:buClr>
                <a:srgbClr val="0070C0"/>
              </a:buClr>
              <a:buSzPts val="1200"/>
              <a:buFont typeface="Arial" panose="020B0604020202020204" pitchFamily="34" charset="0"/>
              <a:buChar char="•"/>
            </a:pPr>
            <a:r>
              <a:rPr lang="fr-FR" sz="1400" b="1" kern="0" dirty="0">
                <a:solidFill>
                  <a:srgbClr val="000000"/>
                </a:solidFill>
                <a:latin typeface="Verdana"/>
                <a:ea typeface="Verdana"/>
                <a:cs typeface="Verdana"/>
                <a:sym typeface="Verdana"/>
              </a:rPr>
              <a:t>Conception, réalisation </a:t>
            </a:r>
            <a:r>
              <a:rPr lang="fr-FR" sz="1400" kern="0" dirty="0">
                <a:solidFill>
                  <a:srgbClr val="000000"/>
                </a:solidFill>
                <a:latin typeface="Verdana"/>
                <a:ea typeface="Verdana"/>
                <a:cs typeface="Verdana"/>
                <a:sym typeface="Verdana"/>
              </a:rPr>
              <a:t>et </a:t>
            </a:r>
            <a:r>
              <a:rPr lang="fr-FR" sz="1400" b="1" kern="0" dirty="0">
                <a:solidFill>
                  <a:srgbClr val="000000"/>
                </a:solidFill>
                <a:latin typeface="Verdana"/>
                <a:ea typeface="Verdana"/>
                <a:cs typeface="Verdana"/>
                <a:sym typeface="Verdana"/>
              </a:rPr>
              <a:t>mise en </a:t>
            </a:r>
            <a:r>
              <a:rPr lang="fr-FR" sz="1400" b="1" kern="0" dirty="0" err="1">
                <a:solidFill>
                  <a:srgbClr val="000000"/>
                </a:solidFill>
                <a:latin typeface="Verdana"/>
                <a:ea typeface="Verdana"/>
                <a:cs typeface="Verdana"/>
                <a:sym typeface="Verdana"/>
              </a:rPr>
              <a:t>oeuvre</a:t>
            </a:r>
            <a:r>
              <a:rPr lang="fr-FR" sz="1400" kern="0" dirty="0">
                <a:solidFill>
                  <a:srgbClr val="000000"/>
                </a:solidFill>
                <a:latin typeface="Verdana"/>
                <a:ea typeface="Verdana"/>
                <a:cs typeface="Verdana"/>
                <a:sym typeface="Verdana"/>
              </a:rPr>
              <a:t> des </a:t>
            </a:r>
            <a:r>
              <a:rPr lang="fr-FR" sz="1400" b="1" kern="0" dirty="0">
                <a:solidFill>
                  <a:srgbClr val="000000"/>
                </a:solidFill>
                <a:latin typeface="Verdana"/>
                <a:ea typeface="Verdana"/>
                <a:cs typeface="Verdana"/>
                <a:sym typeface="Verdana"/>
              </a:rPr>
              <a:t>diagnostiques faisceaux</a:t>
            </a:r>
            <a:r>
              <a:rPr lang="fr-FR" sz="1400" kern="0" dirty="0">
                <a:solidFill>
                  <a:srgbClr val="000000"/>
                </a:solidFill>
                <a:latin typeface="Verdana"/>
                <a:ea typeface="Verdana"/>
                <a:cs typeface="Verdana"/>
                <a:sym typeface="Verdana"/>
              </a:rPr>
              <a:t> et </a:t>
            </a:r>
            <a:r>
              <a:rPr lang="fr-FR" sz="1400" b="1" kern="0" dirty="0">
                <a:solidFill>
                  <a:srgbClr val="000000"/>
                </a:solidFill>
                <a:latin typeface="Verdana"/>
                <a:ea typeface="Verdana"/>
                <a:cs typeface="Verdana"/>
                <a:sym typeface="Verdana"/>
              </a:rPr>
              <a:t>instrumentation</a:t>
            </a:r>
            <a:r>
              <a:rPr lang="fr-FR" sz="1400" kern="0" dirty="0">
                <a:solidFill>
                  <a:srgbClr val="000000"/>
                </a:solidFill>
                <a:latin typeface="Verdana"/>
                <a:ea typeface="Verdana"/>
                <a:cs typeface="Verdana"/>
                <a:sym typeface="Verdana"/>
              </a:rPr>
              <a:t> associée</a:t>
            </a:r>
          </a:p>
          <a:p>
            <a:pPr algn="just" defTabSz="914400" fontAlgn="auto">
              <a:lnSpc>
                <a:spcPct val="90000"/>
              </a:lnSpc>
              <a:spcBef>
                <a:spcPts val="500"/>
              </a:spcBef>
              <a:spcAft>
                <a:spcPts val="0"/>
              </a:spcAft>
              <a:buClr>
                <a:srgbClr val="0070C0"/>
              </a:buClr>
              <a:buSzPts val="1200"/>
              <a:buFont typeface="Arial"/>
              <a:buNone/>
            </a:pPr>
            <a:endParaRPr lang="fr-FR" sz="1600" b="1" kern="0" dirty="0">
              <a:solidFill>
                <a:srgbClr val="0070C0"/>
              </a:solidFill>
              <a:latin typeface="Verdana"/>
              <a:ea typeface="Verdana"/>
              <a:cs typeface="Verdana"/>
              <a:sym typeface="Verdana"/>
            </a:endParaRPr>
          </a:p>
        </p:txBody>
      </p:sp>
      <p:pic>
        <p:nvPicPr>
          <p:cNvPr id="22" name="Picture 3" descr="Z:\MISSIONS\ICIS2015\papier SPIRAL2\photos SP2 tempo\2015-07-27 11.34.14.jpg">
            <a:extLst>
              <a:ext uri="{FF2B5EF4-FFF2-40B4-BE49-F238E27FC236}">
                <a16:creationId xmlns:a16="http://schemas.microsoft.com/office/drawing/2014/main" xmlns="" id="{8DD3526D-FF72-EF4B-9A04-2BF09FAF6C1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71" t="20441" r="16433" b="28655"/>
          <a:stretch/>
        </p:blipFill>
        <p:spPr bwMode="auto">
          <a:xfrm>
            <a:off x="3185124" y="4250230"/>
            <a:ext cx="4968552" cy="1088409"/>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8">
            <a:extLst>
              <a:ext uri="{FF2B5EF4-FFF2-40B4-BE49-F238E27FC236}">
                <a16:creationId xmlns:a16="http://schemas.microsoft.com/office/drawing/2014/main" xmlns="" id="{353925D1-5188-C34D-8E42-85BAEE29C561}"/>
              </a:ext>
            </a:extLst>
          </p:cNvPr>
          <p:cNvSpPr txBox="1"/>
          <p:nvPr/>
        </p:nvSpPr>
        <p:spPr>
          <a:xfrm>
            <a:off x="494818" y="4628478"/>
            <a:ext cx="2443298" cy="246221"/>
          </a:xfrm>
          <a:prstGeom prst="rect">
            <a:avLst/>
          </a:prstGeom>
          <a:noFill/>
        </p:spPr>
        <p:txBody>
          <a:bodyPr wrap="none" rtlCol="0">
            <a:spAutoFit/>
          </a:bodyPr>
          <a:lstStyle/>
          <a:p>
            <a:pPr defTabSz="914400" fontAlgn="auto">
              <a:spcBef>
                <a:spcPts val="0"/>
              </a:spcBef>
              <a:spcAft>
                <a:spcPts val="0"/>
              </a:spcAft>
              <a:buClr>
                <a:srgbClr val="000000"/>
              </a:buClr>
              <a:buFont typeface="Arial"/>
              <a:buNone/>
            </a:pPr>
            <a:r>
              <a:rPr lang="fr-FR" sz="1000" kern="0" dirty="0">
                <a:solidFill>
                  <a:srgbClr val="3333CC"/>
                </a:solidFill>
                <a:latin typeface="Times New Roman" panose="02020603050405020304" pitchFamily="18" charset="0"/>
                <a:cs typeface="Times New Roman" panose="02020603050405020304" pitchFamily="18" charset="0"/>
                <a:sym typeface="Arial"/>
              </a:rPr>
              <a:t>Accélérateur SPIRAL2 - Source PHOENIX</a:t>
            </a:r>
          </a:p>
        </p:txBody>
      </p:sp>
      <p:pic>
        <p:nvPicPr>
          <p:cNvPr id="24" name="Image 1">
            <a:extLst>
              <a:ext uri="{FF2B5EF4-FFF2-40B4-BE49-F238E27FC236}">
                <a16:creationId xmlns:a16="http://schemas.microsoft.com/office/drawing/2014/main" xmlns="" id="{9C7CFB42-0C1B-924D-844A-32E7D94BAC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14469" y="2677430"/>
            <a:ext cx="2513181" cy="835554"/>
          </a:xfrm>
          <a:prstGeom prst="rect">
            <a:avLst/>
          </a:prstGeom>
          <a:noFill/>
        </p:spPr>
      </p:pic>
      <p:sp>
        <p:nvSpPr>
          <p:cNvPr id="25" name="Rectangle 24">
            <a:extLst>
              <a:ext uri="{FF2B5EF4-FFF2-40B4-BE49-F238E27FC236}">
                <a16:creationId xmlns:a16="http://schemas.microsoft.com/office/drawing/2014/main" xmlns="" id="{DBAFFAC0-7180-2343-B4EE-BB3D75C3A6D6}"/>
              </a:ext>
            </a:extLst>
          </p:cNvPr>
          <p:cNvSpPr/>
          <p:nvPr/>
        </p:nvSpPr>
        <p:spPr>
          <a:xfrm>
            <a:off x="7181816" y="2315600"/>
            <a:ext cx="3559916" cy="276999"/>
          </a:xfrm>
          <a:prstGeom prst="rect">
            <a:avLst/>
          </a:prstGeom>
        </p:spPr>
        <p:txBody>
          <a:bodyPr wrap="square">
            <a:spAutoFit/>
          </a:bodyPr>
          <a:lstStyle/>
          <a:p>
            <a:pPr defTabSz="914400" fontAlgn="auto">
              <a:spcBef>
                <a:spcPts val="0"/>
              </a:spcBef>
              <a:spcAft>
                <a:spcPts val="0"/>
              </a:spcAft>
              <a:buClr>
                <a:srgbClr val="000000"/>
              </a:buClr>
              <a:buFont typeface="Arial"/>
              <a:buNone/>
            </a:pPr>
            <a:r>
              <a:rPr lang="en-US" sz="1200" kern="0" dirty="0">
                <a:solidFill>
                  <a:srgbClr val="3333CC"/>
                </a:solidFill>
                <a:latin typeface="Times New Roman" panose="02020603050405020304" pitchFamily="18" charset="0"/>
                <a:cs typeface="Times New Roman" panose="02020603050405020304" pitchFamily="18" charset="0"/>
                <a:sym typeface="Arial"/>
              </a:rPr>
              <a:t>MYRRHA Beam horizontal transverse density </a:t>
            </a:r>
          </a:p>
        </p:txBody>
      </p:sp>
      <p:pic>
        <p:nvPicPr>
          <p:cNvPr id="26" name="Picture 25">
            <a:extLst>
              <a:ext uri="{FF2B5EF4-FFF2-40B4-BE49-F238E27FC236}">
                <a16:creationId xmlns:a16="http://schemas.microsoft.com/office/drawing/2014/main" xmlns="" id="{9CA1DC28-0E06-6E49-A25E-6F95D16E67A9}"/>
              </a:ext>
            </a:extLst>
          </p:cNvPr>
          <p:cNvPicPr>
            <a:picLocks noChangeAspect="1"/>
          </p:cNvPicPr>
          <p:nvPr/>
        </p:nvPicPr>
        <p:blipFill>
          <a:blip r:embed="rId4"/>
          <a:stretch>
            <a:fillRect/>
          </a:stretch>
        </p:blipFill>
        <p:spPr>
          <a:xfrm>
            <a:off x="7514469" y="1122228"/>
            <a:ext cx="2958275" cy="1234619"/>
          </a:xfrm>
          <a:prstGeom prst="rect">
            <a:avLst/>
          </a:prstGeom>
        </p:spPr>
      </p:pic>
      <p:sp>
        <p:nvSpPr>
          <p:cNvPr id="27" name="Rectangle 26">
            <a:extLst>
              <a:ext uri="{FF2B5EF4-FFF2-40B4-BE49-F238E27FC236}">
                <a16:creationId xmlns:a16="http://schemas.microsoft.com/office/drawing/2014/main" xmlns="" id="{0A04A054-2533-484E-970D-8A1F1F013977}"/>
              </a:ext>
            </a:extLst>
          </p:cNvPr>
          <p:cNvSpPr/>
          <p:nvPr/>
        </p:nvSpPr>
        <p:spPr>
          <a:xfrm>
            <a:off x="7688276" y="696673"/>
            <a:ext cx="3084499" cy="276999"/>
          </a:xfrm>
          <a:prstGeom prst="rect">
            <a:avLst/>
          </a:prstGeom>
          <a:solidFill>
            <a:srgbClr val="FFFFFF"/>
          </a:solidFill>
        </p:spPr>
        <p:txBody>
          <a:bodyPr wrap="none">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3333CC">
                    <a:lumMod val="95000"/>
                    <a:lumOff val="5000"/>
                  </a:srgbClr>
                </a:solidFill>
                <a:effectLst/>
                <a:uLnTx/>
                <a:uFillTx/>
                <a:latin typeface="Times New Roman" panose="02020603050405020304" pitchFamily="18" charset="0"/>
                <a:cs typeface="Times New Roman" panose="02020603050405020304" pitchFamily="18" charset="0"/>
                <a:sym typeface="Arial"/>
              </a:rPr>
              <a:t>Novel Layout of Dual BDS for CLIC 380 GeV</a:t>
            </a:r>
          </a:p>
        </p:txBody>
      </p:sp>
      <p:pic>
        <p:nvPicPr>
          <p:cNvPr id="28" name="Picture 27">
            <a:extLst>
              <a:ext uri="{FF2B5EF4-FFF2-40B4-BE49-F238E27FC236}">
                <a16:creationId xmlns:a16="http://schemas.microsoft.com/office/drawing/2014/main" xmlns="" id="{A85C55BE-8A80-C945-8B6F-44F7A0A03783}"/>
              </a:ext>
            </a:extLst>
          </p:cNvPr>
          <p:cNvPicPr>
            <a:picLocks noChangeAspect="1"/>
          </p:cNvPicPr>
          <p:nvPr/>
        </p:nvPicPr>
        <p:blipFill>
          <a:blip r:embed="rId5"/>
          <a:stretch>
            <a:fillRect/>
          </a:stretch>
        </p:blipFill>
        <p:spPr>
          <a:xfrm>
            <a:off x="8332318" y="4031411"/>
            <a:ext cx="2001244" cy="1068967"/>
          </a:xfrm>
          <a:prstGeom prst="rect">
            <a:avLst/>
          </a:prstGeom>
        </p:spPr>
      </p:pic>
      <p:sp>
        <p:nvSpPr>
          <p:cNvPr id="29" name="Rectangle 28">
            <a:extLst>
              <a:ext uri="{FF2B5EF4-FFF2-40B4-BE49-F238E27FC236}">
                <a16:creationId xmlns:a16="http://schemas.microsoft.com/office/drawing/2014/main" xmlns="" id="{03188094-FFFA-FC44-87C2-08B7FF68FFC2}"/>
              </a:ext>
            </a:extLst>
          </p:cNvPr>
          <p:cNvSpPr/>
          <p:nvPr/>
        </p:nvSpPr>
        <p:spPr>
          <a:xfrm>
            <a:off x="8159407" y="3546671"/>
            <a:ext cx="2075609" cy="277127"/>
          </a:xfrm>
          <a:prstGeom prst="rect">
            <a:avLst/>
          </a:prstGeom>
          <a:solidFill>
            <a:srgbClr val="FFFFFF"/>
          </a:solidFill>
        </p:spPr>
        <p:txBody>
          <a:bodyPr wrap="square">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1" b="0" i="0" u="none" strike="noStrike" kern="0" cap="none" spc="0" normalizeH="0" baseline="0" noProof="0" dirty="0">
                <a:ln>
                  <a:noFill/>
                </a:ln>
                <a:solidFill>
                  <a:srgbClr val="3333CC">
                    <a:lumMod val="95000"/>
                    <a:lumOff val="5000"/>
                  </a:srgbClr>
                </a:solidFill>
                <a:effectLst/>
                <a:uLnTx/>
                <a:uFillTx/>
                <a:latin typeface="Times New Roman" panose="02020603050405020304" pitchFamily="18" charset="0"/>
                <a:cs typeface="Times New Roman" panose="02020603050405020304" pitchFamily="18" charset="0"/>
                <a:sym typeface="Arial"/>
              </a:rPr>
              <a:t>e+ sources: Hybrid target </a:t>
            </a:r>
            <a:endParaRPr kumimoji="0" lang="en-US" sz="1201" b="0" i="0" u="none" strike="noStrike" kern="0" cap="none" spc="0" normalizeH="0" baseline="0" noProof="0" dirty="0">
              <a:ln>
                <a:noFill/>
              </a:ln>
              <a:solidFill>
                <a:srgbClr val="3333CC">
                  <a:lumMod val="95000"/>
                  <a:lumOff val="5000"/>
                </a:srgbClr>
              </a:solidFill>
              <a:effectLst/>
              <a:uLnTx/>
              <a:uFillTx/>
              <a:latin typeface="Arial"/>
              <a:cs typeface="Arial"/>
              <a:sym typeface="Arial"/>
            </a:endParaRPr>
          </a:p>
        </p:txBody>
      </p:sp>
    </p:spTree>
    <p:extLst>
      <p:ext uri="{BB962C8B-B14F-4D97-AF65-F5344CB8AC3E}">
        <p14:creationId xmlns:p14="http://schemas.microsoft.com/office/powerpoint/2010/main" val="3696661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xmlns="" id="{57D05734-44B6-ED41-8A00-9625295EE894}"/>
              </a:ext>
            </a:extLst>
          </p:cNvPr>
          <p:cNvSpPr>
            <a:spLocks noGrp="1"/>
          </p:cNvSpPr>
          <p:nvPr>
            <p:ph type="dt" sz="half" idx="10"/>
          </p:nvPr>
        </p:nvSpPr>
        <p:spPr/>
        <p:txBody>
          <a:bodyPr/>
          <a:lstStyle/>
          <a:p>
            <a:r>
              <a:rPr lang="fr-FR"/>
              <a:t>24/02/2022</a:t>
            </a:r>
            <a:endParaRPr lang="fr-FR" dirty="0"/>
          </a:p>
        </p:txBody>
      </p:sp>
      <p:sp>
        <p:nvSpPr>
          <p:cNvPr id="8" name="Footer Placeholder 7">
            <a:extLst>
              <a:ext uri="{FF2B5EF4-FFF2-40B4-BE49-F238E27FC236}">
                <a16:creationId xmlns:a16="http://schemas.microsoft.com/office/drawing/2014/main" xmlns="" id="{CC01A688-EEBF-7245-AD07-B4C4CDE408E7}"/>
              </a:ext>
            </a:extLst>
          </p:cNvPr>
          <p:cNvSpPr>
            <a:spLocks noGrp="1"/>
          </p:cNvSpPr>
          <p:nvPr>
            <p:ph type="ftr" sz="quarter" idx="11"/>
          </p:nvPr>
        </p:nvSpPr>
        <p:spPr/>
        <p:txBody>
          <a:bodyPr/>
          <a:lstStyle/>
          <a:p>
            <a:r>
              <a:rPr lang="fr-FR"/>
              <a:t>BIMP - IJCLab</a:t>
            </a:r>
            <a:endParaRPr lang="fr-FR" dirty="0"/>
          </a:p>
        </p:txBody>
      </p:sp>
      <p:sp>
        <p:nvSpPr>
          <p:cNvPr id="9" name="Slide Number Placeholder 8">
            <a:extLst>
              <a:ext uri="{FF2B5EF4-FFF2-40B4-BE49-F238E27FC236}">
                <a16:creationId xmlns:a16="http://schemas.microsoft.com/office/drawing/2014/main" xmlns="" id="{7145C171-29BD-8148-B878-FDE952BE62DE}"/>
              </a:ext>
            </a:extLst>
          </p:cNvPr>
          <p:cNvSpPr>
            <a:spLocks noGrp="1"/>
          </p:cNvSpPr>
          <p:nvPr>
            <p:ph type="sldNum" sz="quarter" idx="12"/>
          </p:nvPr>
        </p:nvSpPr>
        <p:spPr/>
        <p:txBody>
          <a:bodyPr/>
          <a:lstStyle/>
          <a:p>
            <a:fld id="{77E71596-5F9D-49C5-9701-16B3CA54319D}" type="slidenum">
              <a:rPr lang="fr-FR" smtClean="0"/>
              <a:pPr/>
              <a:t>4</a:t>
            </a:fld>
            <a:endParaRPr lang="fr-FR" dirty="0"/>
          </a:p>
        </p:txBody>
      </p:sp>
      <p:sp>
        <p:nvSpPr>
          <p:cNvPr id="13" name="Google Shape;86;p9">
            <a:extLst>
              <a:ext uri="{FF2B5EF4-FFF2-40B4-BE49-F238E27FC236}">
                <a16:creationId xmlns:a16="http://schemas.microsoft.com/office/drawing/2014/main" xmlns="" id="{207596EA-EF5F-7B4A-9318-5F73304D4AB1}"/>
              </a:ext>
            </a:extLst>
          </p:cNvPr>
          <p:cNvSpPr txBox="1"/>
          <p:nvPr/>
        </p:nvSpPr>
        <p:spPr>
          <a:xfrm>
            <a:off x="1407590" y="36836"/>
            <a:ext cx="9144000" cy="692150"/>
          </a:xfrm>
          <a:prstGeom prst="rect">
            <a:avLst/>
          </a:prstGeom>
          <a:no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E75112"/>
              </a:buClr>
              <a:buSzPts val="2800"/>
              <a:buFont typeface="Verdana"/>
              <a:buNone/>
            </a:pPr>
            <a:r>
              <a:rPr lang="en-US" sz="2800" b="1" kern="0" dirty="0" err="1">
                <a:solidFill>
                  <a:srgbClr val="00294B"/>
                </a:solidFill>
                <a:latin typeface="Verdana"/>
                <a:ea typeface="Verdana"/>
                <a:cs typeface="Verdana"/>
                <a:sym typeface="Verdana"/>
              </a:rPr>
              <a:t>Activités</a:t>
            </a:r>
            <a:r>
              <a:rPr lang="en-US" sz="2800" b="1" kern="0" dirty="0">
                <a:solidFill>
                  <a:srgbClr val="00294B"/>
                </a:solidFill>
                <a:latin typeface="Verdana"/>
                <a:ea typeface="Verdana"/>
                <a:cs typeface="Verdana"/>
                <a:sym typeface="Verdana"/>
              </a:rPr>
              <a:t> de </a:t>
            </a:r>
            <a:r>
              <a:rPr lang="en-US" sz="2800" b="1" kern="0" dirty="0" err="1">
                <a:solidFill>
                  <a:srgbClr val="00294B"/>
                </a:solidFill>
                <a:latin typeface="Verdana"/>
                <a:ea typeface="Verdana"/>
                <a:cs typeface="Verdana"/>
                <a:sym typeface="Verdana"/>
              </a:rPr>
              <a:t>l’Equipe</a:t>
            </a:r>
            <a:r>
              <a:rPr lang="en-US" sz="2800" b="1" kern="0" dirty="0">
                <a:solidFill>
                  <a:srgbClr val="00294B"/>
                </a:solidFill>
                <a:latin typeface="Verdana"/>
                <a:ea typeface="Verdana"/>
                <a:cs typeface="Verdana"/>
                <a:sym typeface="Verdana"/>
              </a:rPr>
              <a:t> I</a:t>
            </a:r>
            <a:endParaRPr sz="1400" kern="0" dirty="0">
              <a:solidFill>
                <a:srgbClr val="00294B"/>
              </a:solidFill>
              <a:latin typeface="Arial"/>
              <a:cs typeface="Arial"/>
              <a:sym typeface="Arial"/>
            </a:endParaRPr>
          </a:p>
        </p:txBody>
      </p:sp>
      <p:sp>
        <p:nvSpPr>
          <p:cNvPr id="14" name="Google Shape;88;p9">
            <a:extLst>
              <a:ext uri="{FF2B5EF4-FFF2-40B4-BE49-F238E27FC236}">
                <a16:creationId xmlns:a16="http://schemas.microsoft.com/office/drawing/2014/main" xmlns="" id="{C82C0B3B-724E-C34D-96CC-6D4B39808021}"/>
              </a:ext>
            </a:extLst>
          </p:cNvPr>
          <p:cNvSpPr txBox="1"/>
          <p:nvPr/>
        </p:nvSpPr>
        <p:spPr>
          <a:xfrm>
            <a:off x="603503" y="1470980"/>
            <a:ext cx="9978429" cy="1367919"/>
          </a:xfrm>
          <a:prstGeom prst="rect">
            <a:avLst/>
          </a:prstGeom>
          <a:noFill/>
          <a:ln>
            <a:noFill/>
          </a:ln>
        </p:spPr>
        <p:txBody>
          <a:bodyPr spcFirstLastPara="1" wrap="square" lIns="90000" tIns="46800" rIns="90000" bIns="46800" anchor="t" anchorCtr="0">
            <a:noAutofit/>
          </a:bodyPr>
          <a:lstStyle/>
          <a:p>
            <a:pPr defTabSz="914400" fontAlgn="auto">
              <a:lnSpc>
                <a:spcPct val="90000"/>
              </a:lnSpc>
              <a:spcBef>
                <a:spcPts val="500"/>
              </a:spcBef>
              <a:spcAft>
                <a:spcPts val="0"/>
              </a:spcAft>
              <a:buClr>
                <a:srgbClr val="0070C0"/>
              </a:buClr>
              <a:buSzPts val="1200"/>
              <a:buFont typeface="Arial"/>
              <a:buNone/>
            </a:pPr>
            <a:endParaRPr lang="en-US" sz="1200" b="1" kern="0" dirty="0">
              <a:solidFill>
                <a:srgbClr val="000000"/>
              </a:solidFill>
              <a:latin typeface="Verdana"/>
              <a:ea typeface="Verdana"/>
              <a:cs typeface="Verdana"/>
              <a:sym typeface="Verdana"/>
            </a:endParaRPr>
          </a:p>
          <a:p>
            <a:pPr marL="285750" indent="-285750" defTabSz="914400" fontAlgn="auto">
              <a:lnSpc>
                <a:spcPct val="90000"/>
              </a:lnSpc>
              <a:spcBef>
                <a:spcPts val="500"/>
              </a:spcBef>
              <a:spcAft>
                <a:spcPts val="0"/>
              </a:spcAft>
              <a:buClr>
                <a:srgbClr val="0070C0"/>
              </a:buClr>
              <a:buSzPct val="100000"/>
              <a:buFont typeface="Wingdings" pitchFamily="2" charset="2"/>
              <a:buChar char="§"/>
            </a:pPr>
            <a:r>
              <a:rPr lang="en-US" sz="1600" b="1" kern="0" dirty="0">
                <a:solidFill>
                  <a:srgbClr val="0070C0"/>
                </a:solidFill>
                <a:latin typeface="Verdana"/>
                <a:ea typeface="Verdana"/>
                <a:cs typeface="Verdana"/>
                <a:sym typeface="Verdana"/>
              </a:rPr>
              <a:t>Participations à </a:t>
            </a:r>
            <a:r>
              <a:rPr lang="en-US" sz="1600" b="1" kern="0" dirty="0" err="1">
                <a:solidFill>
                  <a:srgbClr val="0070C0"/>
                </a:solidFill>
                <a:latin typeface="Verdana"/>
                <a:ea typeface="Verdana"/>
                <a:cs typeface="Verdana"/>
                <a:sym typeface="Verdana"/>
              </a:rPr>
              <a:t>l’enseignement</a:t>
            </a:r>
            <a:r>
              <a:rPr lang="en-US" sz="1600" b="1" kern="0" dirty="0">
                <a:solidFill>
                  <a:srgbClr val="0070C0"/>
                </a:solidFill>
                <a:latin typeface="Verdana"/>
                <a:ea typeface="Verdana"/>
                <a:cs typeface="Verdana"/>
                <a:sym typeface="Verdana"/>
              </a:rPr>
              <a:t>, à la communication, à la vulgarization</a:t>
            </a:r>
            <a:endParaRPr lang="en-US" sz="1200" b="1" kern="0" dirty="0">
              <a:solidFill>
                <a:srgbClr val="0070C0"/>
              </a:solidFill>
              <a:latin typeface="Verdana"/>
              <a:ea typeface="Verdana"/>
              <a:cs typeface="Verdana"/>
              <a:sym typeface="Verdana"/>
            </a:endParaRPr>
          </a:p>
          <a:p>
            <a:pPr marL="0" lvl="4" indent="0" defTabSz="914400" fontAlgn="auto">
              <a:lnSpc>
                <a:spcPct val="90000"/>
              </a:lnSpc>
              <a:spcBef>
                <a:spcPts val="500"/>
              </a:spcBef>
              <a:spcAft>
                <a:spcPts val="0"/>
              </a:spcAft>
              <a:buClr>
                <a:srgbClr val="0070C0"/>
              </a:buClr>
              <a:buSzPts val="1200"/>
              <a:buFont typeface="Arial"/>
              <a:buNone/>
            </a:pPr>
            <a:r>
              <a:rPr lang="en-US" sz="1400" b="1" kern="0" dirty="0">
                <a:solidFill>
                  <a:srgbClr val="000000"/>
                </a:solidFill>
                <a:latin typeface="Verdana"/>
                <a:ea typeface="Verdana"/>
                <a:cs typeface="Verdana"/>
                <a:sym typeface="Verdana"/>
              </a:rPr>
              <a:t>      </a:t>
            </a:r>
            <a:r>
              <a:rPr lang="en-US" sz="1400" kern="0" dirty="0">
                <a:solidFill>
                  <a:srgbClr val="000000"/>
                </a:solidFill>
                <a:latin typeface="Arial"/>
                <a:ea typeface="Verdana"/>
                <a:cs typeface="Verdana"/>
                <a:sym typeface="Verdana"/>
              </a:rPr>
              <a:t>M2-GI, Polytech Paris-Sud, ED-PHENIICS, CNAM</a:t>
            </a:r>
            <a:endParaRPr sz="1200" b="1" kern="0" dirty="0">
              <a:solidFill>
                <a:srgbClr val="0070C0"/>
              </a:solidFill>
              <a:latin typeface="Verdana"/>
              <a:ea typeface="Verdana"/>
              <a:cs typeface="Verdana"/>
              <a:sym typeface="Verdana"/>
            </a:endParaRPr>
          </a:p>
          <a:p>
            <a:pPr defTabSz="914400" fontAlgn="auto">
              <a:lnSpc>
                <a:spcPct val="90000"/>
              </a:lnSpc>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p:txBody>
      </p:sp>
      <p:sp>
        <p:nvSpPr>
          <p:cNvPr id="15" name="Rectangle 14">
            <a:extLst>
              <a:ext uri="{FF2B5EF4-FFF2-40B4-BE49-F238E27FC236}">
                <a16:creationId xmlns:a16="http://schemas.microsoft.com/office/drawing/2014/main" xmlns="" id="{D5F9B5F9-A851-194A-A94B-35591445EF73}"/>
              </a:ext>
            </a:extLst>
          </p:cNvPr>
          <p:cNvSpPr/>
          <p:nvPr/>
        </p:nvSpPr>
        <p:spPr>
          <a:xfrm>
            <a:off x="567688" y="2461453"/>
            <a:ext cx="9920753" cy="1863587"/>
          </a:xfrm>
          <a:prstGeom prst="rect">
            <a:avLst/>
          </a:prstGeom>
        </p:spPr>
        <p:txBody>
          <a:bodyPr wrap="square">
            <a:spAutoFit/>
          </a:bodyPr>
          <a:lstStyle/>
          <a:p>
            <a:pPr marL="285750" indent="-285750" defTabSz="914400" fontAlgn="auto">
              <a:lnSpc>
                <a:spcPct val="90000"/>
              </a:lnSpc>
              <a:spcBef>
                <a:spcPts val="500"/>
              </a:spcBef>
              <a:spcAft>
                <a:spcPts val="0"/>
              </a:spcAft>
              <a:buClr>
                <a:srgbClr val="0070C0"/>
              </a:buClr>
              <a:buSzPct val="100000"/>
              <a:buFont typeface="Wingdings" pitchFamily="2" charset="2"/>
              <a:buChar char="§"/>
            </a:pPr>
            <a:r>
              <a:rPr lang="en-US" sz="1600" b="1" kern="0" dirty="0" err="1">
                <a:solidFill>
                  <a:srgbClr val="0070C0"/>
                </a:solidFill>
                <a:latin typeface="Verdana"/>
                <a:ea typeface="Verdana"/>
                <a:cs typeface="Verdana"/>
                <a:sym typeface="Verdana"/>
              </a:rPr>
              <a:t>Responsabilités</a:t>
            </a:r>
            <a:r>
              <a:rPr lang="en-US" sz="1600" b="1" kern="0" dirty="0">
                <a:solidFill>
                  <a:srgbClr val="0070C0"/>
                </a:solidFill>
                <a:latin typeface="Verdana"/>
                <a:ea typeface="Verdana"/>
                <a:cs typeface="Verdana"/>
                <a:sym typeface="Verdana"/>
              </a:rPr>
              <a:t>: </a:t>
            </a:r>
            <a:r>
              <a:rPr lang="en-US" sz="1600" b="1" kern="0" dirty="0" err="1">
                <a:solidFill>
                  <a:srgbClr val="0070C0"/>
                </a:solidFill>
                <a:latin typeface="Verdana"/>
                <a:ea typeface="Verdana"/>
                <a:cs typeface="Verdana"/>
                <a:sym typeface="Verdana"/>
              </a:rPr>
              <a:t>laboratoire</a:t>
            </a:r>
            <a:r>
              <a:rPr lang="en-US" sz="1600" b="1" kern="0" dirty="0">
                <a:solidFill>
                  <a:srgbClr val="0070C0"/>
                </a:solidFill>
                <a:latin typeface="Verdana"/>
                <a:ea typeface="Verdana"/>
                <a:cs typeface="Verdana"/>
                <a:sym typeface="Verdana"/>
              </a:rPr>
              <a:t>, </a:t>
            </a:r>
            <a:r>
              <a:rPr lang="en-US" sz="1600" b="1" kern="0" dirty="0" err="1">
                <a:solidFill>
                  <a:srgbClr val="0070C0"/>
                </a:solidFill>
                <a:latin typeface="Verdana"/>
                <a:ea typeface="Verdana"/>
                <a:cs typeface="Verdana"/>
                <a:sym typeface="Verdana"/>
              </a:rPr>
              <a:t>université</a:t>
            </a:r>
            <a:r>
              <a:rPr lang="en-US" sz="1600" b="1" kern="0" dirty="0">
                <a:solidFill>
                  <a:srgbClr val="0070C0"/>
                </a:solidFill>
                <a:latin typeface="Verdana"/>
                <a:ea typeface="Verdana"/>
                <a:cs typeface="Verdana"/>
                <a:sym typeface="Verdana"/>
              </a:rPr>
              <a:t>, sites, </a:t>
            </a:r>
            <a:r>
              <a:rPr lang="en-US" sz="1600" b="1" kern="0" dirty="0" err="1">
                <a:solidFill>
                  <a:srgbClr val="0070C0"/>
                </a:solidFill>
                <a:latin typeface="Verdana"/>
                <a:ea typeface="Verdana"/>
                <a:cs typeface="Verdana"/>
                <a:sym typeface="Verdana"/>
              </a:rPr>
              <a:t>comités</a:t>
            </a:r>
            <a:r>
              <a:rPr lang="en-US" sz="1600" b="1" kern="0" dirty="0">
                <a:solidFill>
                  <a:srgbClr val="0070C0"/>
                </a:solidFill>
                <a:latin typeface="Verdana"/>
                <a:ea typeface="Verdana"/>
                <a:cs typeface="Verdana"/>
                <a:sym typeface="Verdana"/>
              </a:rPr>
              <a:t>, …</a:t>
            </a:r>
            <a:endParaRPr lang="en-US" sz="1600" b="1" kern="0" dirty="0">
              <a:solidFill>
                <a:srgbClr val="000000"/>
              </a:solidFill>
              <a:latin typeface="Verdana"/>
              <a:ea typeface="Verdana"/>
              <a:cs typeface="Verdana"/>
              <a:sym typeface="Verdana"/>
            </a:endParaRPr>
          </a:p>
          <a:p>
            <a:pPr defTabSz="914400" fontAlgn="auto">
              <a:lnSpc>
                <a:spcPct val="90000"/>
              </a:lnSpc>
              <a:spcBef>
                <a:spcPts val="500"/>
              </a:spcBef>
              <a:spcAft>
                <a:spcPts val="0"/>
              </a:spcAft>
              <a:buClr>
                <a:srgbClr val="0070C0"/>
              </a:buClr>
              <a:buSzPct val="100000"/>
              <a:buFont typeface="Arial"/>
              <a:buNone/>
            </a:pPr>
            <a:r>
              <a:rPr lang="en-US" sz="1400" kern="0" dirty="0">
                <a:solidFill>
                  <a:srgbClr val="000000"/>
                </a:solidFill>
                <a:latin typeface="Arial"/>
                <a:ea typeface="Verdana"/>
                <a:cs typeface="Verdana"/>
                <a:sym typeface="Verdana"/>
              </a:rPr>
              <a:t>ESRF MAC, Cockcroft SC,  TB Chair ATF2, CLEAR SC, NAPAC SPC committee, visiting professor of </a:t>
            </a:r>
            <a:r>
              <a:rPr lang="en-US" sz="1400" kern="0" dirty="0" err="1">
                <a:solidFill>
                  <a:srgbClr val="000000"/>
                </a:solidFill>
                <a:latin typeface="Arial"/>
                <a:ea typeface="Verdana"/>
                <a:cs typeface="Verdana"/>
                <a:sym typeface="Verdana"/>
              </a:rPr>
              <a:t>Huddersfield</a:t>
            </a:r>
            <a:r>
              <a:rPr lang="en-US" sz="1400" kern="0" dirty="0">
                <a:solidFill>
                  <a:srgbClr val="000000"/>
                </a:solidFill>
                <a:latin typeface="Arial"/>
                <a:ea typeface="Verdana"/>
                <a:cs typeface="Verdana"/>
                <a:sym typeface="Verdana"/>
              </a:rPr>
              <a:t>, Univ., P2I department </a:t>
            </a:r>
            <a:r>
              <a:rPr lang="en-US" sz="1400" kern="0" dirty="0" err="1">
                <a:solidFill>
                  <a:srgbClr val="000000"/>
                </a:solidFill>
                <a:latin typeface="Arial"/>
                <a:ea typeface="Verdana"/>
                <a:cs typeface="Verdana"/>
                <a:sym typeface="Verdana"/>
              </a:rPr>
              <a:t>representant</a:t>
            </a:r>
            <a:r>
              <a:rPr lang="en-US" sz="1400" kern="0" dirty="0">
                <a:solidFill>
                  <a:srgbClr val="000000"/>
                </a:solidFill>
                <a:latin typeface="Arial"/>
                <a:ea typeface="Verdana"/>
                <a:cs typeface="Verdana"/>
                <a:sym typeface="Verdana"/>
              </a:rPr>
              <a:t>, P21O SC, APS-PRAB review committee, FCC CB member, </a:t>
            </a:r>
            <a:r>
              <a:rPr lang="fr-FR" sz="1400" kern="0" dirty="0">
                <a:solidFill>
                  <a:srgbClr val="000000"/>
                </a:solidFill>
                <a:latin typeface="Arial"/>
                <a:cs typeface="Arial"/>
                <a:sym typeface="Arial"/>
              </a:rPr>
              <a:t>Comité d’évaluation scientifique et technique de P2IO, membre du bureau de la division accélérateurs de la SFP, comité de relecture des dossiers IT, comité d’</a:t>
            </a:r>
            <a:r>
              <a:rPr lang="fr-FR" sz="1400" kern="0" dirty="0" err="1">
                <a:solidFill>
                  <a:srgbClr val="000000"/>
                </a:solidFill>
                <a:latin typeface="Arial"/>
                <a:cs typeface="Arial"/>
                <a:sym typeface="Arial"/>
              </a:rPr>
              <a:t>acompagnement</a:t>
            </a:r>
            <a:r>
              <a:rPr lang="fr-FR" sz="1400" kern="0" dirty="0">
                <a:solidFill>
                  <a:srgbClr val="000000"/>
                </a:solidFill>
                <a:latin typeface="Arial"/>
                <a:cs typeface="Arial"/>
                <a:sym typeface="Arial"/>
              </a:rPr>
              <a:t> des thèses </a:t>
            </a:r>
            <a:r>
              <a:rPr lang="fr-FR" sz="1400" kern="0" dirty="0" err="1">
                <a:solidFill>
                  <a:srgbClr val="000000"/>
                </a:solidFill>
                <a:latin typeface="Arial"/>
                <a:cs typeface="Arial"/>
                <a:sym typeface="Arial"/>
              </a:rPr>
              <a:t>IJCLab</a:t>
            </a:r>
            <a:r>
              <a:rPr lang="fr-FR" sz="1400" kern="0" dirty="0">
                <a:solidFill>
                  <a:srgbClr val="000000"/>
                </a:solidFill>
                <a:latin typeface="Arial"/>
                <a:cs typeface="Arial"/>
                <a:sym typeface="Arial"/>
              </a:rPr>
              <a:t>, prestations pour ACS, ILC-IDT WG2 </a:t>
            </a:r>
            <a:r>
              <a:rPr lang="fr-FR" sz="1400" kern="0" dirty="0" err="1">
                <a:solidFill>
                  <a:srgbClr val="000000"/>
                </a:solidFill>
                <a:latin typeface="Arial"/>
                <a:cs typeface="Arial"/>
                <a:sym typeface="Arial"/>
              </a:rPr>
              <a:t>member</a:t>
            </a:r>
            <a:r>
              <a:rPr lang="fr-FR" sz="1400" kern="0" dirty="0">
                <a:solidFill>
                  <a:srgbClr val="000000"/>
                </a:solidFill>
                <a:latin typeface="Arial"/>
                <a:cs typeface="Arial"/>
                <a:sym typeface="Arial"/>
              </a:rPr>
              <a:t>, CLIC </a:t>
            </a:r>
            <a:r>
              <a:rPr lang="fr-FR" sz="1400" kern="0" dirty="0" err="1">
                <a:solidFill>
                  <a:srgbClr val="000000"/>
                </a:solidFill>
                <a:latin typeface="Arial"/>
                <a:cs typeface="Arial"/>
                <a:sym typeface="Arial"/>
              </a:rPr>
              <a:t>Spokeperson</a:t>
            </a:r>
            <a:r>
              <a:rPr lang="fr-FR" sz="1400" kern="0" dirty="0">
                <a:solidFill>
                  <a:srgbClr val="000000"/>
                </a:solidFill>
                <a:latin typeface="Arial"/>
                <a:cs typeface="Arial"/>
                <a:sym typeface="Arial"/>
              </a:rPr>
              <a:t>, Snowmass’21 </a:t>
            </a:r>
            <a:r>
              <a:rPr lang="fr-FR" sz="1400" kern="0" dirty="0" err="1">
                <a:solidFill>
                  <a:srgbClr val="000000"/>
                </a:solidFill>
                <a:latin typeface="Arial"/>
                <a:cs typeface="Arial"/>
                <a:sym typeface="Arial"/>
              </a:rPr>
              <a:t>convener</a:t>
            </a:r>
            <a:r>
              <a:rPr lang="fr-FR" sz="1400" kern="0" dirty="0">
                <a:solidFill>
                  <a:srgbClr val="000000"/>
                </a:solidFill>
                <a:latin typeface="Arial"/>
                <a:cs typeface="Arial"/>
                <a:sym typeface="Arial"/>
              </a:rPr>
              <a:t> EW/HIGGS</a:t>
            </a:r>
          </a:p>
          <a:p>
            <a:pPr defTabSz="914400" fontAlgn="auto">
              <a:lnSpc>
                <a:spcPct val="90000"/>
              </a:lnSpc>
              <a:spcBef>
                <a:spcPts val="500"/>
              </a:spcBef>
              <a:spcAft>
                <a:spcPts val="0"/>
              </a:spcAft>
              <a:buClr>
                <a:srgbClr val="0070C0"/>
              </a:buClr>
              <a:buSzPct val="100000"/>
              <a:buFont typeface="Arial"/>
              <a:buNone/>
            </a:pPr>
            <a:r>
              <a:rPr lang="fr-FR" sz="1400" kern="0" dirty="0" err="1">
                <a:solidFill>
                  <a:srgbClr val="000000"/>
                </a:solidFill>
                <a:latin typeface="Arial"/>
                <a:cs typeface="Arial"/>
                <a:sym typeface="Arial"/>
              </a:rPr>
              <a:t>Resp</a:t>
            </a:r>
            <a:r>
              <a:rPr lang="fr-FR" sz="1400" kern="0" dirty="0">
                <a:solidFill>
                  <a:srgbClr val="000000"/>
                </a:solidFill>
                <a:latin typeface="Arial"/>
                <a:cs typeface="Arial"/>
                <a:sym typeface="Arial"/>
              </a:rPr>
              <a:t>. Scientifique ALTO-LEB, </a:t>
            </a:r>
            <a:r>
              <a:rPr lang="fr-FR" sz="1400" kern="0" dirty="0" err="1">
                <a:solidFill>
                  <a:srgbClr val="000000"/>
                </a:solidFill>
                <a:latin typeface="Arial"/>
                <a:cs typeface="Arial"/>
                <a:sym typeface="Arial"/>
              </a:rPr>
              <a:t>Resp</a:t>
            </a:r>
            <a:r>
              <a:rPr lang="fr-FR" sz="1400" kern="0" dirty="0">
                <a:solidFill>
                  <a:srgbClr val="000000"/>
                </a:solidFill>
                <a:latin typeface="Arial"/>
                <a:cs typeface="Arial"/>
                <a:sym typeface="Arial"/>
              </a:rPr>
              <a:t>. Scientifique National  MYRRHA,  </a:t>
            </a:r>
            <a:r>
              <a:rPr lang="fr-FR" sz="1400" kern="0" dirty="0" err="1">
                <a:solidFill>
                  <a:srgbClr val="000000"/>
                </a:solidFill>
                <a:latin typeface="Arial"/>
                <a:cs typeface="Arial"/>
                <a:sym typeface="Arial"/>
              </a:rPr>
              <a:t>Resp</a:t>
            </a:r>
            <a:r>
              <a:rPr lang="fr-FR" sz="1400" kern="0" dirty="0">
                <a:solidFill>
                  <a:srgbClr val="000000"/>
                </a:solidFill>
                <a:latin typeface="Arial"/>
                <a:cs typeface="Arial"/>
                <a:sym typeface="Arial"/>
              </a:rPr>
              <a:t>. Scientifique National  FCC-NPC</a:t>
            </a:r>
          </a:p>
          <a:p>
            <a:pPr defTabSz="914400" fontAlgn="auto">
              <a:lnSpc>
                <a:spcPct val="90000"/>
              </a:lnSpc>
              <a:spcBef>
                <a:spcPts val="500"/>
              </a:spcBef>
              <a:spcAft>
                <a:spcPts val="0"/>
              </a:spcAft>
              <a:buClr>
                <a:srgbClr val="000000"/>
              </a:buClr>
              <a:buSzPts val="1200"/>
              <a:buFont typeface="Arial"/>
              <a:buNone/>
            </a:pPr>
            <a:endParaRPr lang="en-US" sz="1400" kern="0" dirty="0">
              <a:solidFill>
                <a:srgbClr val="000000"/>
              </a:solidFill>
              <a:latin typeface="Verdana"/>
              <a:ea typeface="Verdana"/>
              <a:cs typeface="Verdana"/>
              <a:sym typeface="Verdana"/>
            </a:endParaRPr>
          </a:p>
        </p:txBody>
      </p:sp>
      <p:sp>
        <p:nvSpPr>
          <p:cNvPr id="16" name="Rectangle 15">
            <a:extLst>
              <a:ext uri="{FF2B5EF4-FFF2-40B4-BE49-F238E27FC236}">
                <a16:creationId xmlns:a16="http://schemas.microsoft.com/office/drawing/2014/main" xmlns="" id="{3E33D933-B98B-6346-B379-301E675AD2E9}"/>
              </a:ext>
            </a:extLst>
          </p:cNvPr>
          <p:cNvSpPr/>
          <p:nvPr/>
        </p:nvSpPr>
        <p:spPr>
          <a:xfrm>
            <a:off x="603503" y="1229229"/>
            <a:ext cx="7936992" cy="338554"/>
          </a:xfrm>
          <a:prstGeom prst="rect">
            <a:avLst/>
          </a:prstGeom>
        </p:spPr>
        <p:txBody>
          <a:bodyPr wrap="square">
            <a:spAutoFit/>
          </a:bodyPr>
          <a:lstStyle/>
          <a:p>
            <a:pPr marL="285750" indent="-285750" defTabSz="914400" fontAlgn="auto">
              <a:spcBef>
                <a:spcPts val="0"/>
              </a:spcBef>
              <a:spcAft>
                <a:spcPts val="0"/>
              </a:spcAft>
              <a:buClr>
                <a:srgbClr val="0070C0"/>
              </a:buClr>
              <a:buFont typeface="Wingdings" pitchFamily="2" charset="2"/>
              <a:buChar char="§"/>
            </a:pPr>
            <a:r>
              <a:rPr lang="en-US" sz="1600" b="1" kern="0" dirty="0" err="1">
                <a:solidFill>
                  <a:srgbClr val="0070C0"/>
                </a:solidFill>
                <a:latin typeface="Verdana"/>
                <a:ea typeface="Verdana"/>
                <a:cs typeface="Verdana"/>
                <a:sym typeface="Verdana"/>
              </a:rPr>
              <a:t>Encadrement</a:t>
            </a:r>
            <a:r>
              <a:rPr lang="en-US" sz="1600" b="1" kern="0" dirty="0">
                <a:solidFill>
                  <a:srgbClr val="0070C0"/>
                </a:solidFill>
                <a:latin typeface="Verdana"/>
                <a:ea typeface="Verdana"/>
                <a:cs typeface="Verdana"/>
                <a:sym typeface="Verdana"/>
              </a:rPr>
              <a:t> </a:t>
            </a:r>
            <a:r>
              <a:rPr lang="en-US" sz="1600" b="1" kern="0" dirty="0" err="1">
                <a:solidFill>
                  <a:srgbClr val="0070C0"/>
                </a:solidFill>
                <a:latin typeface="Verdana"/>
                <a:ea typeface="Verdana"/>
                <a:cs typeface="Verdana"/>
                <a:sym typeface="Verdana"/>
              </a:rPr>
              <a:t>d'étudiants</a:t>
            </a:r>
            <a:r>
              <a:rPr lang="en-US" sz="1600" b="1" kern="0" dirty="0">
                <a:solidFill>
                  <a:srgbClr val="0070C0"/>
                </a:solidFill>
                <a:latin typeface="Verdana"/>
                <a:ea typeface="Verdana"/>
                <a:cs typeface="Verdana"/>
                <a:sym typeface="Verdana"/>
              </a:rPr>
              <a:t> </a:t>
            </a:r>
            <a:r>
              <a:rPr lang="en-US" sz="1600" b="1" kern="0" dirty="0" err="1">
                <a:solidFill>
                  <a:srgbClr val="0070C0"/>
                </a:solidFill>
                <a:latin typeface="Verdana"/>
                <a:ea typeface="Verdana"/>
                <a:cs typeface="Verdana"/>
                <a:sym typeface="Verdana"/>
              </a:rPr>
              <a:t>en</a:t>
            </a:r>
            <a:r>
              <a:rPr lang="en-US" sz="1600" b="1" kern="0" dirty="0">
                <a:solidFill>
                  <a:srgbClr val="0070C0"/>
                </a:solidFill>
                <a:latin typeface="Verdana"/>
                <a:ea typeface="Verdana"/>
                <a:cs typeface="Verdana"/>
                <a:sym typeface="Verdana"/>
              </a:rPr>
              <a:t> Master1, Master2 et </a:t>
            </a:r>
            <a:r>
              <a:rPr lang="en-US" sz="1600" b="1" kern="0" dirty="0" err="1">
                <a:solidFill>
                  <a:srgbClr val="0070C0"/>
                </a:solidFill>
                <a:latin typeface="Verdana"/>
                <a:ea typeface="Verdana"/>
                <a:cs typeface="Verdana"/>
                <a:sym typeface="Verdana"/>
              </a:rPr>
              <a:t>doctorat</a:t>
            </a:r>
            <a:endParaRPr lang="en-US" sz="1600" kern="0" dirty="0">
              <a:solidFill>
                <a:srgbClr val="0070C0"/>
              </a:solidFill>
              <a:latin typeface="Arial"/>
              <a:cs typeface="Arial"/>
              <a:sym typeface="Arial"/>
            </a:endParaRPr>
          </a:p>
        </p:txBody>
      </p:sp>
      <p:sp>
        <p:nvSpPr>
          <p:cNvPr id="17" name="Google Shape;88;p9">
            <a:extLst>
              <a:ext uri="{FF2B5EF4-FFF2-40B4-BE49-F238E27FC236}">
                <a16:creationId xmlns:a16="http://schemas.microsoft.com/office/drawing/2014/main" xmlns="" id="{15B1698A-BA70-C849-B288-905E4EA4B756}"/>
              </a:ext>
            </a:extLst>
          </p:cNvPr>
          <p:cNvSpPr txBox="1"/>
          <p:nvPr/>
        </p:nvSpPr>
        <p:spPr>
          <a:xfrm>
            <a:off x="661833" y="3821599"/>
            <a:ext cx="9860661" cy="1367919"/>
          </a:xfrm>
          <a:prstGeom prst="rect">
            <a:avLst/>
          </a:prstGeom>
          <a:noFill/>
          <a:ln>
            <a:noFill/>
          </a:ln>
        </p:spPr>
        <p:txBody>
          <a:bodyPr spcFirstLastPara="1" wrap="square" lIns="90000" tIns="46800" rIns="90000" bIns="46800" anchor="t" anchorCtr="0">
            <a:noAutofit/>
          </a:bodyPr>
          <a:lstStyle/>
          <a:p>
            <a:pPr defTabSz="914400" fontAlgn="auto">
              <a:lnSpc>
                <a:spcPct val="90000"/>
              </a:lnSpc>
              <a:spcBef>
                <a:spcPts val="500"/>
              </a:spcBef>
              <a:spcAft>
                <a:spcPts val="0"/>
              </a:spcAft>
              <a:buClr>
                <a:srgbClr val="0070C0"/>
              </a:buClr>
              <a:buSzPts val="1200"/>
              <a:buFont typeface="Arial"/>
              <a:buNone/>
            </a:pPr>
            <a:endParaRPr lang="en-US" sz="1200" b="1" kern="0" dirty="0">
              <a:solidFill>
                <a:srgbClr val="000000"/>
              </a:solidFill>
              <a:latin typeface="Verdana"/>
              <a:ea typeface="Verdana"/>
              <a:cs typeface="Verdana"/>
              <a:sym typeface="Verdana"/>
            </a:endParaRPr>
          </a:p>
          <a:p>
            <a:pPr marL="285750" indent="-285750" defTabSz="914400" fontAlgn="auto">
              <a:lnSpc>
                <a:spcPct val="90000"/>
              </a:lnSpc>
              <a:spcBef>
                <a:spcPts val="500"/>
              </a:spcBef>
              <a:spcAft>
                <a:spcPts val="0"/>
              </a:spcAft>
              <a:buClr>
                <a:srgbClr val="0070C0"/>
              </a:buClr>
              <a:buSzPct val="100000"/>
              <a:buFont typeface="Wingdings" pitchFamily="2" charset="2"/>
              <a:buChar char="§"/>
            </a:pPr>
            <a:r>
              <a:rPr lang="en-US" sz="1600" b="1" kern="0" dirty="0" err="1">
                <a:solidFill>
                  <a:srgbClr val="0070C0"/>
                </a:solidFill>
                <a:latin typeface="Verdana"/>
                <a:ea typeface="Verdana"/>
                <a:cs typeface="Verdana"/>
                <a:sym typeface="Verdana"/>
              </a:rPr>
              <a:t>Organisation</a:t>
            </a:r>
            <a:r>
              <a:rPr lang="en-US" sz="1600" b="1" kern="0" dirty="0">
                <a:solidFill>
                  <a:srgbClr val="0070C0"/>
                </a:solidFill>
                <a:latin typeface="Verdana"/>
                <a:ea typeface="Verdana"/>
                <a:cs typeface="Verdana"/>
                <a:sym typeface="Verdana"/>
              </a:rPr>
              <a:t> </a:t>
            </a:r>
            <a:r>
              <a:rPr lang="fr-FR" sz="1600" b="1" kern="0" dirty="0">
                <a:solidFill>
                  <a:srgbClr val="0070C0"/>
                </a:solidFill>
                <a:latin typeface="Verdana"/>
                <a:ea typeface="Verdana"/>
                <a:cs typeface="Verdana"/>
                <a:sym typeface="Verdana"/>
              </a:rPr>
              <a:t>d’écoles</a:t>
            </a:r>
            <a:r>
              <a:rPr lang="en-US" sz="1600" b="1" kern="0" dirty="0">
                <a:solidFill>
                  <a:srgbClr val="0070C0"/>
                </a:solidFill>
                <a:latin typeface="Verdana"/>
                <a:ea typeface="Verdana"/>
                <a:cs typeface="Verdana"/>
                <a:sym typeface="Verdana"/>
              </a:rPr>
              <a:t>, de workshops, </a:t>
            </a:r>
            <a:r>
              <a:rPr lang="en-US" sz="1600" b="1" kern="0" dirty="0" err="1">
                <a:solidFill>
                  <a:srgbClr val="0070C0"/>
                </a:solidFill>
                <a:latin typeface="Verdana"/>
                <a:ea typeface="Verdana"/>
                <a:cs typeface="Verdana"/>
                <a:sym typeface="Verdana"/>
              </a:rPr>
              <a:t>conférences</a:t>
            </a:r>
            <a:r>
              <a:rPr lang="en-US" sz="1600" b="1" kern="0" dirty="0">
                <a:solidFill>
                  <a:srgbClr val="0070C0"/>
                </a:solidFill>
                <a:latin typeface="Verdana"/>
                <a:ea typeface="Verdana"/>
                <a:cs typeface="Verdana"/>
                <a:sym typeface="Verdana"/>
              </a:rPr>
              <a:t> (2018-2020)</a:t>
            </a:r>
            <a:endParaRPr lang="en-US" sz="1200" b="1" kern="0" dirty="0">
              <a:solidFill>
                <a:srgbClr val="0070C0"/>
              </a:solidFill>
              <a:latin typeface="Verdana"/>
              <a:ea typeface="Verdana"/>
              <a:cs typeface="Verdana"/>
              <a:sym typeface="Verdana"/>
            </a:endParaRPr>
          </a:p>
          <a:p>
            <a:pPr marL="0" lvl="4" indent="0" defTabSz="914400" fontAlgn="auto">
              <a:lnSpc>
                <a:spcPct val="90000"/>
              </a:lnSpc>
              <a:spcBef>
                <a:spcPts val="500"/>
              </a:spcBef>
              <a:spcAft>
                <a:spcPts val="0"/>
              </a:spcAft>
              <a:buClr>
                <a:srgbClr val="0070C0"/>
              </a:buClr>
              <a:buSzPts val="1200"/>
              <a:buFont typeface="Arial"/>
              <a:buNone/>
            </a:pPr>
            <a:r>
              <a:rPr lang="en-US" sz="1400" kern="0" dirty="0">
                <a:solidFill>
                  <a:srgbClr val="000000"/>
                </a:solidFill>
                <a:latin typeface="Arial"/>
                <a:ea typeface="Verdana"/>
                <a:cs typeface="Verdana"/>
                <a:sym typeface="Verdana"/>
              </a:rPr>
              <a:t>Workshop </a:t>
            </a:r>
            <a:r>
              <a:rPr lang="en-US" sz="1400" kern="0" dirty="0" err="1">
                <a:solidFill>
                  <a:srgbClr val="000000"/>
                </a:solidFill>
                <a:latin typeface="Arial"/>
                <a:ea typeface="Verdana"/>
                <a:cs typeface="Verdana"/>
                <a:sym typeface="Verdana"/>
              </a:rPr>
              <a:t>CepC</a:t>
            </a:r>
            <a:r>
              <a:rPr lang="en-US" sz="1400" kern="0" dirty="0">
                <a:solidFill>
                  <a:srgbClr val="000000"/>
                </a:solidFill>
                <a:latin typeface="Arial"/>
                <a:ea typeface="Verdana"/>
                <a:cs typeface="Verdana"/>
                <a:sym typeface="Verdana"/>
              </a:rPr>
              <a:t> 2019-2021, FCPPL 2019-2021 Accelerator session, Workshop VHEE2020, FCC IS 2020, IPAC2020, FCC Week 2022</a:t>
            </a:r>
            <a:endParaRPr sz="1200" kern="0" dirty="0">
              <a:solidFill>
                <a:srgbClr val="0070C0"/>
              </a:solidFill>
              <a:latin typeface="Verdana"/>
              <a:ea typeface="Verdana"/>
              <a:cs typeface="Verdana"/>
              <a:sym typeface="Verdana"/>
            </a:endParaRPr>
          </a:p>
          <a:p>
            <a:pPr defTabSz="914400" fontAlgn="auto">
              <a:lnSpc>
                <a:spcPct val="90000"/>
              </a:lnSpc>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p:txBody>
      </p:sp>
    </p:spTree>
    <p:extLst>
      <p:ext uri="{BB962C8B-B14F-4D97-AF65-F5344CB8AC3E}">
        <p14:creationId xmlns:p14="http://schemas.microsoft.com/office/powerpoint/2010/main" val="3938143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xmlns="" id="{57D05734-44B6-ED41-8A00-9625295EE894}"/>
              </a:ext>
            </a:extLst>
          </p:cNvPr>
          <p:cNvSpPr>
            <a:spLocks noGrp="1"/>
          </p:cNvSpPr>
          <p:nvPr>
            <p:ph type="dt" sz="half" idx="10"/>
          </p:nvPr>
        </p:nvSpPr>
        <p:spPr/>
        <p:txBody>
          <a:bodyPr/>
          <a:lstStyle/>
          <a:p>
            <a:r>
              <a:rPr lang="fr-FR"/>
              <a:t>24/02/2022</a:t>
            </a:r>
            <a:endParaRPr lang="fr-FR" dirty="0"/>
          </a:p>
        </p:txBody>
      </p:sp>
      <p:sp>
        <p:nvSpPr>
          <p:cNvPr id="8" name="Footer Placeholder 7">
            <a:extLst>
              <a:ext uri="{FF2B5EF4-FFF2-40B4-BE49-F238E27FC236}">
                <a16:creationId xmlns:a16="http://schemas.microsoft.com/office/drawing/2014/main" xmlns="" id="{CC01A688-EEBF-7245-AD07-B4C4CDE408E7}"/>
              </a:ext>
            </a:extLst>
          </p:cNvPr>
          <p:cNvSpPr>
            <a:spLocks noGrp="1"/>
          </p:cNvSpPr>
          <p:nvPr>
            <p:ph type="ftr" sz="quarter" idx="11"/>
          </p:nvPr>
        </p:nvSpPr>
        <p:spPr/>
        <p:txBody>
          <a:bodyPr/>
          <a:lstStyle/>
          <a:p>
            <a:r>
              <a:rPr lang="fr-FR"/>
              <a:t>BIMP - IJCLab</a:t>
            </a:r>
            <a:endParaRPr lang="fr-FR" dirty="0"/>
          </a:p>
        </p:txBody>
      </p:sp>
      <p:sp>
        <p:nvSpPr>
          <p:cNvPr id="9" name="Slide Number Placeholder 8">
            <a:extLst>
              <a:ext uri="{FF2B5EF4-FFF2-40B4-BE49-F238E27FC236}">
                <a16:creationId xmlns:a16="http://schemas.microsoft.com/office/drawing/2014/main" xmlns="" id="{7145C171-29BD-8148-B878-FDE952BE62DE}"/>
              </a:ext>
            </a:extLst>
          </p:cNvPr>
          <p:cNvSpPr>
            <a:spLocks noGrp="1"/>
          </p:cNvSpPr>
          <p:nvPr>
            <p:ph type="sldNum" sz="quarter" idx="12"/>
          </p:nvPr>
        </p:nvSpPr>
        <p:spPr/>
        <p:txBody>
          <a:bodyPr/>
          <a:lstStyle/>
          <a:p>
            <a:fld id="{77E71596-5F9D-49C5-9701-16B3CA54319D}" type="slidenum">
              <a:rPr lang="fr-FR" smtClean="0"/>
              <a:pPr/>
              <a:t>5</a:t>
            </a:fld>
            <a:endParaRPr lang="fr-FR" dirty="0"/>
          </a:p>
        </p:txBody>
      </p:sp>
      <p:sp>
        <p:nvSpPr>
          <p:cNvPr id="13" name="Google Shape;86;p9">
            <a:extLst>
              <a:ext uri="{FF2B5EF4-FFF2-40B4-BE49-F238E27FC236}">
                <a16:creationId xmlns:a16="http://schemas.microsoft.com/office/drawing/2014/main" xmlns="" id="{E524E982-18DD-3340-B982-CE1441CEADD9}"/>
              </a:ext>
            </a:extLst>
          </p:cNvPr>
          <p:cNvSpPr txBox="1"/>
          <p:nvPr/>
        </p:nvSpPr>
        <p:spPr>
          <a:xfrm>
            <a:off x="0" y="10736"/>
            <a:ext cx="9144000" cy="692150"/>
          </a:xfrm>
          <a:prstGeom prst="rect">
            <a:avLst/>
          </a:prstGeom>
          <a:no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E75112"/>
              </a:buClr>
              <a:buSzPts val="2800"/>
              <a:buFont typeface="Verdana"/>
              <a:buNone/>
            </a:pPr>
            <a:r>
              <a:rPr lang="en-US" sz="2800" b="1" kern="0" dirty="0" err="1">
                <a:solidFill>
                  <a:srgbClr val="00294B"/>
                </a:solidFill>
                <a:latin typeface="Verdana"/>
                <a:ea typeface="Verdana"/>
                <a:cs typeface="Verdana"/>
                <a:sym typeface="Verdana"/>
              </a:rPr>
              <a:t>Activités</a:t>
            </a:r>
            <a:r>
              <a:rPr lang="en-US" sz="2800" b="1" kern="0" dirty="0">
                <a:solidFill>
                  <a:srgbClr val="00294B"/>
                </a:solidFill>
                <a:latin typeface="Verdana"/>
                <a:ea typeface="Verdana"/>
                <a:cs typeface="Verdana"/>
                <a:sym typeface="Verdana"/>
              </a:rPr>
              <a:t> de </a:t>
            </a:r>
            <a:r>
              <a:rPr lang="en-US" sz="2800" b="1" kern="0" dirty="0" err="1">
                <a:solidFill>
                  <a:srgbClr val="00294B"/>
                </a:solidFill>
                <a:latin typeface="Verdana"/>
                <a:ea typeface="Verdana"/>
                <a:cs typeface="Verdana"/>
                <a:sym typeface="Verdana"/>
              </a:rPr>
              <a:t>l’Equipe</a:t>
            </a:r>
            <a:r>
              <a:rPr lang="en-US" sz="2800" b="1" kern="0" dirty="0">
                <a:solidFill>
                  <a:srgbClr val="00294B"/>
                </a:solidFill>
                <a:latin typeface="Verdana"/>
                <a:ea typeface="Verdana"/>
                <a:cs typeface="Verdana"/>
                <a:sym typeface="Verdana"/>
              </a:rPr>
              <a:t> II</a:t>
            </a:r>
            <a:endParaRPr sz="1400" kern="0" dirty="0">
              <a:solidFill>
                <a:srgbClr val="00294B"/>
              </a:solidFill>
              <a:latin typeface="Arial"/>
              <a:cs typeface="Arial"/>
              <a:sym typeface="Arial"/>
            </a:endParaRPr>
          </a:p>
        </p:txBody>
      </p:sp>
      <p:sp>
        <p:nvSpPr>
          <p:cNvPr id="14" name="Google Shape;88;p9">
            <a:extLst>
              <a:ext uri="{FF2B5EF4-FFF2-40B4-BE49-F238E27FC236}">
                <a16:creationId xmlns:a16="http://schemas.microsoft.com/office/drawing/2014/main" xmlns="" id="{395E756C-73D4-B347-9F3B-C2959231F05D}"/>
              </a:ext>
            </a:extLst>
          </p:cNvPr>
          <p:cNvSpPr txBox="1"/>
          <p:nvPr/>
        </p:nvSpPr>
        <p:spPr>
          <a:xfrm>
            <a:off x="2227074" y="547001"/>
            <a:ext cx="8269489" cy="907300"/>
          </a:xfrm>
          <a:prstGeom prst="rect">
            <a:avLst/>
          </a:prstGeom>
          <a:noFill/>
          <a:ln>
            <a:noFill/>
          </a:ln>
        </p:spPr>
        <p:txBody>
          <a:bodyPr spcFirstLastPara="1" wrap="square" lIns="90000" tIns="46800" rIns="90000" bIns="46800" anchor="t" anchorCtr="0">
            <a:noAutofit/>
          </a:bodyPr>
          <a:lstStyle/>
          <a:p>
            <a:pPr defTabSz="914400" fontAlgn="auto">
              <a:lnSpc>
                <a:spcPct val="90000"/>
              </a:lnSpc>
              <a:spcBef>
                <a:spcPts val="0"/>
              </a:spcBef>
              <a:spcAft>
                <a:spcPts val="0"/>
              </a:spcAft>
              <a:buClr>
                <a:srgbClr val="000000"/>
              </a:buClr>
              <a:buSzPts val="1200"/>
              <a:buFont typeface="Verdana"/>
              <a:buNone/>
            </a:pPr>
            <a:endParaRPr sz="1200" b="1" kern="0" dirty="0">
              <a:solidFill>
                <a:srgbClr val="0070C0"/>
              </a:solidFill>
              <a:latin typeface="Verdana"/>
              <a:ea typeface="Verdana"/>
              <a:cs typeface="Verdana"/>
              <a:sym typeface="Verdana"/>
            </a:endParaRPr>
          </a:p>
          <a:p>
            <a:pPr marL="285750" indent="-285750" defTabSz="914400" fontAlgn="auto">
              <a:lnSpc>
                <a:spcPct val="90000"/>
              </a:lnSpc>
              <a:spcBef>
                <a:spcPts val="500"/>
              </a:spcBef>
              <a:spcAft>
                <a:spcPts val="0"/>
              </a:spcAft>
              <a:buClr>
                <a:srgbClr val="0070C0"/>
              </a:buClr>
              <a:buSzPct val="100000"/>
              <a:buFont typeface="Wingdings" pitchFamily="2" charset="2"/>
              <a:buChar char="§"/>
            </a:pPr>
            <a:r>
              <a:rPr lang="en-US" sz="1600" b="1" kern="0" dirty="0" err="1">
                <a:solidFill>
                  <a:srgbClr val="0070C0"/>
                </a:solidFill>
                <a:latin typeface="Verdana"/>
                <a:ea typeface="Verdana"/>
                <a:cs typeface="Verdana"/>
                <a:sym typeface="Verdana"/>
              </a:rPr>
              <a:t>Coopérations</a:t>
            </a:r>
            <a:r>
              <a:rPr lang="en-US" sz="1600" b="1" kern="0" dirty="0">
                <a:solidFill>
                  <a:srgbClr val="0070C0"/>
                </a:solidFill>
                <a:latin typeface="Verdana"/>
                <a:ea typeface="Verdana"/>
                <a:cs typeface="Verdana"/>
                <a:sym typeface="Verdana"/>
              </a:rPr>
              <a:t>/collaborations </a:t>
            </a:r>
            <a:r>
              <a:rPr lang="en-US" sz="1600" b="1" kern="0" dirty="0" err="1">
                <a:solidFill>
                  <a:srgbClr val="0070C0"/>
                </a:solidFill>
                <a:latin typeface="Verdana"/>
                <a:ea typeface="Verdana"/>
                <a:cs typeface="Verdana"/>
                <a:sym typeface="Verdana"/>
              </a:rPr>
              <a:t>principales</a:t>
            </a:r>
            <a:r>
              <a:rPr lang="en-US" sz="1600" b="1" kern="0" dirty="0">
                <a:solidFill>
                  <a:srgbClr val="0070C0"/>
                </a:solidFill>
                <a:latin typeface="Verdana"/>
                <a:ea typeface="Verdana"/>
                <a:cs typeface="Verdana"/>
                <a:sym typeface="Verdana"/>
              </a:rPr>
              <a:t> avec </a:t>
            </a:r>
            <a:r>
              <a:rPr lang="en-US" sz="1600" b="1" kern="0" dirty="0" err="1">
                <a:solidFill>
                  <a:srgbClr val="0070C0"/>
                </a:solidFill>
                <a:latin typeface="Verdana"/>
                <a:ea typeface="Verdana"/>
                <a:cs typeface="Verdana"/>
                <a:sym typeface="Verdana"/>
              </a:rPr>
              <a:t>l’extérieur</a:t>
            </a:r>
            <a:r>
              <a:rPr lang="en-US" sz="1600" b="1" kern="0" dirty="0">
                <a:solidFill>
                  <a:srgbClr val="0070C0"/>
                </a:solidFill>
                <a:latin typeface="Verdana"/>
                <a:ea typeface="Verdana"/>
                <a:cs typeface="Verdana"/>
                <a:sym typeface="Verdana"/>
              </a:rPr>
              <a:t>:</a:t>
            </a:r>
            <a:r>
              <a:rPr lang="en-US" sz="1600" b="1" kern="0" dirty="0">
                <a:solidFill>
                  <a:srgbClr val="000000"/>
                </a:solidFill>
                <a:latin typeface="Verdana"/>
                <a:ea typeface="Verdana"/>
                <a:cs typeface="Verdana"/>
                <a:sym typeface="Verdana"/>
              </a:rPr>
              <a:t/>
            </a:r>
            <a:br>
              <a:rPr lang="en-US" sz="1600" b="1" kern="0" dirty="0">
                <a:solidFill>
                  <a:srgbClr val="000000"/>
                </a:solidFill>
                <a:latin typeface="Verdana"/>
                <a:ea typeface="Verdana"/>
                <a:cs typeface="Verdana"/>
                <a:sym typeface="Verdana"/>
              </a:rPr>
            </a:br>
            <a:endParaRPr lang="en-US" sz="1600" b="1" kern="0" dirty="0">
              <a:solidFill>
                <a:srgbClr val="000000"/>
              </a:solidFill>
              <a:latin typeface="Verdana"/>
              <a:ea typeface="Verdana"/>
              <a:cs typeface="Verdana"/>
              <a:sym typeface="Verdana"/>
            </a:endParaRPr>
          </a:p>
          <a:p>
            <a:pPr defTabSz="914400" fontAlgn="auto">
              <a:lnSpc>
                <a:spcPct val="90000"/>
              </a:lnSpc>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a:p>
            <a:pPr defTabSz="914400" fontAlgn="auto">
              <a:lnSpc>
                <a:spcPct val="90000"/>
              </a:lnSpc>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a:p>
            <a:pPr defTabSz="914400" fontAlgn="auto">
              <a:lnSpc>
                <a:spcPct val="90000"/>
              </a:lnSpc>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a:p>
            <a:pPr defTabSz="914400" fontAlgn="auto">
              <a:lnSpc>
                <a:spcPct val="90000"/>
              </a:lnSpc>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marL="736600" lvl="1" indent="-271462" defTabSz="914400" fontAlgn="auto">
              <a:lnSpc>
                <a:spcPct val="90000"/>
              </a:lnSpc>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marL="736600" lvl="1" indent="-271462" defTabSz="914400" fontAlgn="auto">
              <a:lnSpc>
                <a:spcPct val="90000"/>
              </a:lnSpc>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defTabSz="914400" fontAlgn="auto">
              <a:spcBef>
                <a:spcPts val="200"/>
              </a:spcBef>
              <a:spcAft>
                <a:spcPts val="0"/>
              </a:spcAft>
              <a:buClr>
                <a:srgbClr val="000000"/>
              </a:buClr>
              <a:buFont typeface="Arial"/>
              <a:buNone/>
            </a:pPr>
            <a:endParaRPr lang="en-US" sz="1200" b="1" kern="0" dirty="0">
              <a:solidFill>
                <a:srgbClr val="000000"/>
              </a:solidFill>
              <a:latin typeface="Verdana"/>
              <a:ea typeface="Verdana"/>
              <a:cs typeface="Verdana"/>
              <a:sym typeface="Verdana"/>
            </a:endParaRPr>
          </a:p>
          <a:p>
            <a:pPr defTabSz="914400" fontAlgn="auto">
              <a:spcBef>
                <a:spcPts val="200"/>
              </a:spcBef>
              <a:spcAft>
                <a:spcPts val="0"/>
              </a:spcAft>
              <a:buClr>
                <a:srgbClr val="000000"/>
              </a:buClr>
              <a:buFont typeface="Arial"/>
              <a:buNone/>
            </a:pPr>
            <a:endParaRPr sz="1200" b="1" kern="0" dirty="0">
              <a:solidFill>
                <a:srgbClr val="000000"/>
              </a:solidFill>
              <a:latin typeface="Verdana"/>
              <a:ea typeface="Verdana"/>
              <a:cs typeface="Verdana"/>
              <a:sym typeface="Verdana"/>
            </a:endParaRPr>
          </a:p>
        </p:txBody>
      </p:sp>
      <p:sp>
        <p:nvSpPr>
          <p:cNvPr id="15" name="Rectangle 14">
            <a:extLst>
              <a:ext uri="{FF2B5EF4-FFF2-40B4-BE49-F238E27FC236}">
                <a16:creationId xmlns:a16="http://schemas.microsoft.com/office/drawing/2014/main" xmlns="" id="{E9C78F4C-5CCD-D248-AE16-409669D0C849}"/>
              </a:ext>
            </a:extLst>
          </p:cNvPr>
          <p:cNvSpPr/>
          <p:nvPr/>
        </p:nvSpPr>
        <p:spPr>
          <a:xfrm>
            <a:off x="915432" y="1741809"/>
            <a:ext cx="2626659" cy="778675"/>
          </a:xfrm>
          <a:prstGeom prst="rect">
            <a:avLst/>
          </a:prstGeom>
        </p:spPr>
        <p:txBody>
          <a:bodyPr wrap="square">
            <a:spAutoFit/>
          </a:bodyPr>
          <a:lstStyle/>
          <a:p>
            <a:pPr marL="171450" indent="-171450" defTabSz="914400" fontAlgn="auto">
              <a:lnSpc>
                <a:spcPct val="90000"/>
              </a:lnSpc>
              <a:spcBef>
                <a:spcPts val="300"/>
              </a:spcBef>
              <a:spcAft>
                <a:spcPts val="0"/>
              </a:spcAft>
              <a:buClr>
                <a:srgbClr val="0070C0"/>
              </a:buClr>
              <a:buSzPts val="1200"/>
              <a:buFont typeface="Arial" panose="020B0604020202020204" pitchFamily="34" charset="0"/>
              <a:buChar char="•"/>
            </a:pPr>
            <a:r>
              <a:rPr lang="en-US" sz="1400" b="1" u="sng" kern="0" dirty="0">
                <a:solidFill>
                  <a:srgbClr val="0070C0"/>
                </a:solidFill>
                <a:latin typeface="Verdana"/>
                <a:ea typeface="Verdana"/>
                <a:cs typeface="Verdana"/>
                <a:sym typeface="Verdana"/>
              </a:rPr>
              <a:t>Locales</a:t>
            </a:r>
            <a:endParaRPr lang="en-US" sz="1400" kern="0" dirty="0">
              <a:solidFill>
                <a:srgbClr val="000000"/>
              </a:solidFill>
              <a:latin typeface="Arial"/>
              <a:cs typeface="Arial"/>
              <a:sym typeface="Arial"/>
            </a:endParaRP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a:solidFill>
                  <a:srgbClr val="000000"/>
                </a:solidFill>
                <a:latin typeface="Verdana"/>
                <a:ea typeface="Verdana"/>
                <a:cs typeface="Verdana"/>
                <a:sym typeface="Verdana"/>
              </a:rPr>
              <a:t>SOLEIL (</a:t>
            </a:r>
            <a:r>
              <a:rPr lang="en-US" sz="1600" kern="0" dirty="0" err="1">
                <a:solidFill>
                  <a:srgbClr val="000000"/>
                </a:solidFill>
                <a:latin typeface="Verdana"/>
                <a:ea typeface="Verdana"/>
                <a:cs typeface="Verdana"/>
                <a:sym typeface="Verdana"/>
              </a:rPr>
              <a:t>ThomX</a:t>
            </a:r>
            <a:r>
              <a:rPr lang="en-US" sz="1600" kern="0" dirty="0">
                <a:solidFill>
                  <a:srgbClr val="000000"/>
                </a:solidFill>
                <a:latin typeface="Verdana"/>
                <a:ea typeface="Verdana"/>
                <a:cs typeface="Verdana"/>
                <a:sym typeface="Verdana"/>
              </a:rPr>
              <a:t>)</a:t>
            </a:r>
          </a:p>
          <a:p>
            <a:pPr marL="171450" indent="-171450" defTabSz="914400" fontAlgn="auto">
              <a:lnSpc>
                <a:spcPct val="90000"/>
              </a:lnSpc>
              <a:spcBef>
                <a:spcPts val="300"/>
              </a:spcBef>
              <a:spcAft>
                <a:spcPts val="0"/>
              </a:spcAft>
              <a:buClr>
                <a:srgbClr val="0070C0"/>
              </a:buClr>
              <a:buSzPts val="1200"/>
              <a:buFont typeface="Arial" panose="020B0604020202020204" pitchFamily="34" charset="0"/>
              <a:buChar char="•"/>
            </a:pPr>
            <a:endParaRPr lang="en-US" sz="1400" kern="0" dirty="0">
              <a:solidFill>
                <a:srgbClr val="000000"/>
              </a:solidFill>
              <a:latin typeface="Arial"/>
              <a:cs typeface="Arial"/>
              <a:sym typeface="Arial"/>
            </a:endParaRPr>
          </a:p>
        </p:txBody>
      </p:sp>
      <p:sp>
        <p:nvSpPr>
          <p:cNvPr id="16" name="Rectangle 15">
            <a:extLst>
              <a:ext uri="{FF2B5EF4-FFF2-40B4-BE49-F238E27FC236}">
                <a16:creationId xmlns:a16="http://schemas.microsoft.com/office/drawing/2014/main" xmlns="" id="{878FE4A3-4087-F54C-B50A-91CB06AC2F0C}"/>
              </a:ext>
            </a:extLst>
          </p:cNvPr>
          <p:cNvSpPr/>
          <p:nvPr/>
        </p:nvSpPr>
        <p:spPr>
          <a:xfrm>
            <a:off x="915432" y="2596031"/>
            <a:ext cx="3916346" cy="2543773"/>
          </a:xfrm>
          <a:prstGeom prst="rect">
            <a:avLst/>
          </a:prstGeom>
        </p:spPr>
        <p:txBody>
          <a:bodyPr wrap="square">
            <a:spAutoFit/>
          </a:bodyPr>
          <a:lstStyle/>
          <a:p>
            <a:pPr marL="171450" indent="-171450" defTabSz="914400" fontAlgn="auto">
              <a:lnSpc>
                <a:spcPct val="90000"/>
              </a:lnSpc>
              <a:spcBef>
                <a:spcPts val="300"/>
              </a:spcBef>
              <a:spcAft>
                <a:spcPts val="0"/>
              </a:spcAft>
              <a:buClr>
                <a:srgbClr val="0070C0"/>
              </a:buClr>
              <a:buSzPts val="1200"/>
              <a:buFont typeface="Arial" panose="020B0604020202020204" pitchFamily="34" charset="0"/>
              <a:buChar char="•"/>
            </a:pPr>
            <a:r>
              <a:rPr lang="en-US" sz="1400" b="1" u="sng" kern="0" dirty="0">
                <a:solidFill>
                  <a:srgbClr val="0070C0"/>
                </a:solidFill>
                <a:latin typeface="Verdana"/>
                <a:ea typeface="Verdana"/>
                <a:cs typeface="Verdana"/>
                <a:sym typeface="Verdana"/>
              </a:rPr>
              <a:t>National</a:t>
            </a:r>
            <a:endParaRPr lang="en-US" sz="1400" kern="0" dirty="0">
              <a:solidFill>
                <a:srgbClr val="000000"/>
              </a:solidFill>
              <a:latin typeface="Arial"/>
              <a:cs typeface="Arial"/>
              <a:sym typeface="Arial"/>
            </a:endParaRPr>
          </a:p>
          <a:p>
            <a:pPr marL="285750" lvl="2" indent="-285750" defTabSz="914400" fontAlgn="auto">
              <a:lnSpc>
                <a:spcPct val="90000"/>
              </a:lnSpc>
              <a:spcBef>
                <a:spcPts val="300"/>
              </a:spcBef>
              <a:spcAft>
                <a:spcPts val="0"/>
              </a:spcAft>
              <a:buClr>
                <a:srgbClr val="808080">
                  <a:lumMod val="50000"/>
                </a:srgbClr>
              </a:buClr>
              <a:buSzPct val="100000"/>
              <a:buFont typeface="Arial" panose="020B0604020202020204" pitchFamily="34" charset="0"/>
              <a:buChar char="•"/>
            </a:pPr>
            <a:r>
              <a:rPr lang="en-US" sz="1600" kern="0" dirty="0">
                <a:solidFill>
                  <a:srgbClr val="000000"/>
                </a:solidFill>
                <a:latin typeface="Verdana"/>
                <a:ea typeface="Verdana"/>
                <a:cs typeface="Verdana"/>
                <a:sym typeface="Verdana"/>
              </a:rPr>
              <a:t>LAPP (FCC-NPC)</a:t>
            </a:r>
          </a:p>
          <a:p>
            <a:pPr marL="285750" lvl="2" indent="-285750" defTabSz="914400" fontAlgn="auto">
              <a:lnSpc>
                <a:spcPct val="90000"/>
              </a:lnSpc>
              <a:spcBef>
                <a:spcPts val="300"/>
              </a:spcBef>
              <a:spcAft>
                <a:spcPts val="0"/>
              </a:spcAft>
              <a:buClr>
                <a:srgbClr val="808080">
                  <a:lumMod val="50000"/>
                </a:srgbClr>
              </a:buClr>
              <a:buSzPct val="100000"/>
              <a:buFont typeface="Arial" panose="020B0604020202020204" pitchFamily="34" charset="0"/>
              <a:buChar char="•"/>
            </a:pPr>
            <a:r>
              <a:rPr lang="en-US" sz="1600" kern="0" dirty="0">
                <a:solidFill>
                  <a:srgbClr val="000000"/>
                </a:solidFill>
                <a:latin typeface="Arial"/>
                <a:cs typeface="Arial"/>
                <a:sym typeface="Arial"/>
              </a:rPr>
              <a:t>IPNL (FCC-NPC)</a:t>
            </a:r>
          </a:p>
          <a:p>
            <a:pPr marL="285750" lvl="2" indent="-285750" defTabSz="914400" fontAlgn="auto">
              <a:lnSpc>
                <a:spcPct val="90000"/>
              </a:lnSpc>
              <a:spcBef>
                <a:spcPts val="300"/>
              </a:spcBef>
              <a:spcAft>
                <a:spcPts val="0"/>
              </a:spcAft>
              <a:buClr>
                <a:srgbClr val="808080">
                  <a:lumMod val="50000"/>
                </a:srgbClr>
              </a:buClr>
              <a:buSzPct val="100000"/>
              <a:buFont typeface="Arial" panose="020B0604020202020204" pitchFamily="34" charset="0"/>
              <a:buChar char="•"/>
            </a:pPr>
            <a:r>
              <a:rPr lang="en-US" sz="1600" kern="0" dirty="0">
                <a:solidFill>
                  <a:srgbClr val="000000"/>
                </a:solidFill>
                <a:latin typeface="Arial"/>
                <a:cs typeface="Arial"/>
                <a:sym typeface="Arial"/>
              </a:rPr>
              <a:t>IPHC (BEAST II, </a:t>
            </a:r>
            <a:r>
              <a:rPr lang="en-US" sz="1600" kern="0" dirty="0" smtClean="0">
                <a:solidFill>
                  <a:srgbClr val="000000"/>
                </a:solidFill>
                <a:latin typeface="Arial"/>
                <a:cs typeface="Arial"/>
                <a:sym typeface="Arial"/>
              </a:rPr>
              <a:t>MYRRHA)</a:t>
            </a:r>
            <a:endParaRPr lang="en-US" sz="1600" kern="0" dirty="0">
              <a:solidFill>
                <a:srgbClr val="000000"/>
              </a:solidFill>
              <a:latin typeface="Arial"/>
              <a:cs typeface="Arial"/>
              <a:sym typeface="Arial"/>
            </a:endParaRPr>
          </a:p>
          <a:p>
            <a:pPr marL="285750" lvl="2" indent="-285750" defTabSz="914400" fontAlgn="auto">
              <a:lnSpc>
                <a:spcPct val="90000"/>
              </a:lnSpc>
              <a:spcBef>
                <a:spcPts val="300"/>
              </a:spcBef>
              <a:spcAft>
                <a:spcPts val="0"/>
              </a:spcAft>
              <a:buClr>
                <a:srgbClr val="808080">
                  <a:lumMod val="50000"/>
                </a:srgbClr>
              </a:buClr>
              <a:buSzPct val="100000"/>
              <a:buFont typeface="Arial" panose="020B0604020202020204" pitchFamily="34" charset="0"/>
              <a:buChar char="•"/>
            </a:pPr>
            <a:r>
              <a:rPr lang="en-US" sz="1600" kern="0" dirty="0">
                <a:solidFill>
                  <a:srgbClr val="000000"/>
                </a:solidFill>
                <a:latin typeface="Arial"/>
                <a:cs typeface="Arial"/>
                <a:sym typeface="Arial"/>
              </a:rPr>
              <a:t>NEEL Institute (</a:t>
            </a:r>
            <a:r>
              <a:rPr lang="en-US" sz="1600" kern="0" dirty="0" err="1">
                <a:solidFill>
                  <a:srgbClr val="000000"/>
                </a:solidFill>
                <a:latin typeface="Arial"/>
                <a:cs typeface="Arial"/>
                <a:sym typeface="Arial"/>
              </a:rPr>
              <a:t>ThomX</a:t>
            </a:r>
            <a:r>
              <a:rPr lang="en-US" sz="1600" kern="0" dirty="0">
                <a:solidFill>
                  <a:srgbClr val="000000"/>
                </a:solidFill>
                <a:latin typeface="Arial"/>
                <a:cs typeface="Arial"/>
                <a:sym typeface="Arial"/>
              </a:rPr>
              <a:t>)</a:t>
            </a:r>
          </a:p>
          <a:p>
            <a:pPr marL="285750" indent="-285750" defTabSz="914400" fontAlgn="auto">
              <a:spcBef>
                <a:spcPts val="0"/>
              </a:spcBef>
              <a:spcAft>
                <a:spcPts val="0"/>
              </a:spcAft>
              <a:buClr>
                <a:srgbClr val="808080">
                  <a:lumMod val="50000"/>
                </a:srgbClr>
              </a:buClr>
              <a:buSzPct val="100000"/>
              <a:buFont typeface="Arial" panose="020B0604020202020204" pitchFamily="34" charset="0"/>
              <a:buChar char="•"/>
            </a:pPr>
            <a:r>
              <a:rPr lang="fr-FR" sz="1600" kern="0" dirty="0">
                <a:solidFill>
                  <a:srgbClr val="000000"/>
                </a:solidFill>
                <a:latin typeface="Arial"/>
                <a:cs typeface="Arial"/>
                <a:sym typeface="Arial"/>
              </a:rPr>
              <a:t>GANIL, CENBG (SPIRAL2, DESIR, S3)</a:t>
            </a:r>
          </a:p>
          <a:p>
            <a:pPr marL="285750" indent="-285750" defTabSz="914400" fontAlgn="auto">
              <a:spcBef>
                <a:spcPts val="0"/>
              </a:spcBef>
              <a:spcAft>
                <a:spcPts val="0"/>
              </a:spcAft>
              <a:buClr>
                <a:srgbClr val="808080">
                  <a:lumMod val="50000"/>
                </a:srgbClr>
              </a:buClr>
              <a:buSzPct val="100000"/>
              <a:buFont typeface="Arial" panose="020B0604020202020204" pitchFamily="34" charset="0"/>
              <a:buChar char="•"/>
            </a:pPr>
            <a:r>
              <a:rPr lang="fr-FR" sz="1600" kern="0" dirty="0">
                <a:solidFill>
                  <a:srgbClr val="000000"/>
                </a:solidFill>
                <a:latin typeface="Arial"/>
                <a:cs typeface="Arial"/>
                <a:sym typeface="Arial"/>
              </a:rPr>
              <a:t>LPSC </a:t>
            </a:r>
            <a:r>
              <a:rPr lang="fr-FR" sz="1600" kern="0">
                <a:solidFill>
                  <a:srgbClr val="000000"/>
                </a:solidFill>
                <a:latin typeface="Arial"/>
                <a:cs typeface="Arial"/>
                <a:sym typeface="Arial"/>
              </a:rPr>
              <a:t>(</a:t>
            </a:r>
            <a:r>
              <a:rPr lang="fr-FR" sz="1600" kern="0" smtClean="0">
                <a:solidFill>
                  <a:srgbClr val="000000"/>
                </a:solidFill>
                <a:latin typeface="Arial"/>
                <a:cs typeface="Arial"/>
                <a:sym typeface="Arial"/>
              </a:rPr>
              <a:t>MYRRHA, PERLE)</a:t>
            </a:r>
            <a:endParaRPr lang="fr-FR" sz="1600" kern="0" dirty="0">
              <a:solidFill>
                <a:srgbClr val="000000"/>
              </a:solidFill>
              <a:latin typeface="Arial"/>
              <a:cs typeface="Arial"/>
              <a:sym typeface="Arial"/>
            </a:endParaRPr>
          </a:p>
          <a:p>
            <a:pPr marL="285750" indent="-285750" defTabSz="914400" fontAlgn="auto">
              <a:spcBef>
                <a:spcPts val="0"/>
              </a:spcBef>
              <a:spcAft>
                <a:spcPts val="0"/>
              </a:spcAft>
              <a:buClr>
                <a:srgbClr val="808080">
                  <a:lumMod val="50000"/>
                </a:srgbClr>
              </a:buClr>
              <a:buSzPct val="100000"/>
              <a:buFont typeface="Arial" panose="020B0604020202020204" pitchFamily="34" charset="0"/>
              <a:buChar char="•"/>
            </a:pPr>
            <a:r>
              <a:rPr lang="fr-FR" sz="1600" kern="0" dirty="0">
                <a:solidFill>
                  <a:srgbClr val="000000"/>
                </a:solidFill>
                <a:latin typeface="Arial"/>
                <a:cs typeface="Arial"/>
                <a:sym typeface="Arial"/>
              </a:rPr>
              <a:t>THALES </a:t>
            </a:r>
            <a:endParaRPr lang="en-US" sz="1600" kern="0" dirty="0">
              <a:solidFill>
                <a:srgbClr val="000000"/>
              </a:solidFill>
              <a:latin typeface="Arial"/>
              <a:cs typeface="Arial"/>
              <a:sym typeface="Arial"/>
            </a:endParaRP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endParaRPr lang="en-US" sz="1400" kern="0" dirty="0">
              <a:solidFill>
                <a:srgbClr val="000000"/>
              </a:solidFill>
              <a:latin typeface="Verdana"/>
              <a:ea typeface="Verdana"/>
              <a:cs typeface="Verdana"/>
              <a:sym typeface="Verdana"/>
            </a:endParaRPr>
          </a:p>
        </p:txBody>
      </p:sp>
      <p:sp>
        <p:nvSpPr>
          <p:cNvPr id="17" name="Rectangle 16">
            <a:extLst>
              <a:ext uri="{FF2B5EF4-FFF2-40B4-BE49-F238E27FC236}">
                <a16:creationId xmlns:a16="http://schemas.microsoft.com/office/drawing/2014/main" xmlns="" id="{B790F4AE-813F-5943-BBE5-8DA093A17C0E}"/>
              </a:ext>
            </a:extLst>
          </p:cNvPr>
          <p:cNvSpPr/>
          <p:nvPr/>
        </p:nvSpPr>
        <p:spPr>
          <a:xfrm>
            <a:off x="5386388" y="1239151"/>
            <a:ext cx="4505984" cy="4408899"/>
          </a:xfrm>
          <a:prstGeom prst="rect">
            <a:avLst/>
          </a:prstGeom>
        </p:spPr>
        <p:txBody>
          <a:bodyPr wrap="square">
            <a:spAutoFit/>
          </a:bodyPr>
          <a:lstStyle/>
          <a:p>
            <a:pPr marL="171450" indent="-171450" defTabSz="914400" fontAlgn="auto">
              <a:lnSpc>
                <a:spcPct val="90000"/>
              </a:lnSpc>
              <a:spcBef>
                <a:spcPts val="300"/>
              </a:spcBef>
              <a:spcAft>
                <a:spcPts val="0"/>
              </a:spcAft>
              <a:buClr>
                <a:srgbClr val="0070C0"/>
              </a:buClr>
              <a:buSzPts val="1200"/>
              <a:buFont typeface="Arial" panose="020B0604020202020204" pitchFamily="34" charset="0"/>
              <a:buChar char="•"/>
            </a:pPr>
            <a:r>
              <a:rPr lang="en-US" sz="1400" b="1" u="sng" kern="0" dirty="0">
                <a:solidFill>
                  <a:srgbClr val="0070C0"/>
                </a:solidFill>
                <a:latin typeface="Verdana"/>
                <a:ea typeface="Verdana"/>
                <a:cs typeface="Verdana"/>
                <a:sym typeface="Verdana"/>
              </a:rPr>
              <a:t>International</a:t>
            </a:r>
            <a:endParaRPr lang="en-US" sz="1400" kern="0" dirty="0">
              <a:solidFill>
                <a:srgbClr val="000000"/>
              </a:solidFill>
              <a:latin typeface="Arial"/>
              <a:cs typeface="Arial"/>
              <a:sym typeface="Arial"/>
            </a:endParaRP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a:solidFill>
                  <a:srgbClr val="000000"/>
                </a:solidFill>
                <a:latin typeface="Arial"/>
                <a:cs typeface="Arial"/>
                <a:sym typeface="Arial"/>
              </a:rPr>
              <a:t>Collaboration ATF2 (FCC-NPC nanobeams)</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a:solidFill>
                  <a:srgbClr val="000000"/>
                </a:solidFill>
                <a:latin typeface="Arial"/>
                <a:cs typeface="Arial"/>
                <a:sym typeface="Arial"/>
              </a:rPr>
              <a:t>Collaboration LCC (ILC-CLIC)</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a:solidFill>
                  <a:srgbClr val="000000"/>
                </a:solidFill>
                <a:latin typeface="Arial"/>
                <a:cs typeface="Arial"/>
                <a:sym typeface="Arial"/>
              </a:rPr>
              <a:t>Collaboration FCC IS (FCC-NPC nanobeams)</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a:solidFill>
                  <a:srgbClr val="000000"/>
                </a:solidFill>
                <a:latin typeface="Arial"/>
                <a:cs typeface="Arial"/>
                <a:sym typeface="Arial"/>
              </a:rPr>
              <a:t>Collaboration </a:t>
            </a:r>
            <a:r>
              <a:rPr lang="en-US" sz="1600" kern="0" dirty="0" err="1">
                <a:solidFill>
                  <a:srgbClr val="000000"/>
                </a:solidFill>
                <a:latin typeface="Arial"/>
                <a:cs typeface="Arial"/>
                <a:sym typeface="Arial"/>
              </a:rPr>
              <a:t>SuperKEKB</a:t>
            </a:r>
            <a:r>
              <a:rPr lang="en-US" sz="1600" kern="0" dirty="0">
                <a:solidFill>
                  <a:srgbClr val="000000"/>
                </a:solidFill>
                <a:latin typeface="Arial"/>
                <a:cs typeface="Arial"/>
                <a:sym typeface="Arial"/>
              </a:rPr>
              <a:t> (FCC-NPC positrons)</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a:solidFill>
                  <a:srgbClr val="000000"/>
                </a:solidFill>
                <a:latin typeface="Arial"/>
                <a:cs typeface="Arial"/>
                <a:sym typeface="Arial"/>
              </a:rPr>
              <a:t>Collaboration PERLE</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err="1">
                <a:solidFill>
                  <a:srgbClr val="000000"/>
                </a:solidFill>
                <a:latin typeface="Arial"/>
                <a:cs typeface="Arial"/>
                <a:sym typeface="Arial"/>
              </a:rPr>
              <a:t>Projet</a:t>
            </a:r>
            <a:r>
              <a:rPr lang="en-US" sz="1600" kern="0" dirty="0">
                <a:solidFill>
                  <a:srgbClr val="000000"/>
                </a:solidFill>
                <a:latin typeface="Arial"/>
                <a:cs typeface="Arial"/>
                <a:sym typeface="Arial"/>
              </a:rPr>
              <a:t>  I.FAST</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err="1">
                <a:solidFill>
                  <a:srgbClr val="000000"/>
                </a:solidFill>
                <a:latin typeface="Arial"/>
                <a:cs typeface="Arial"/>
                <a:sym typeface="Arial"/>
              </a:rPr>
              <a:t>Projet</a:t>
            </a:r>
            <a:r>
              <a:rPr lang="en-US" sz="1600" kern="0" dirty="0">
                <a:solidFill>
                  <a:srgbClr val="000000"/>
                </a:solidFill>
                <a:latin typeface="Arial"/>
                <a:cs typeface="Arial"/>
                <a:sym typeface="Arial"/>
              </a:rPr>
              <a:t> XLS </a:t>
            </a:r>
            <a:r>
              <a:rPr lang="en-US" sz="1600" kern="0" dirty="0" err="1">
                <a:solidFill>
                  <a:srgbClr val="000000"/>
                </a:solidFill>
                <a:latin typeface="Arial"/>
                <a:cs typeface="Arial"/>
                <a:sym typeface="Arial"/>
              </a:rPr>
              <a:t>CompactLight</a:t>
            </a:r>
            <a:endParaRPr lang="en-US" sz="1600" kern="0" dirty="0">
              <a:solidFill>
                <a:srgbClr val="000000"/>
              </a:solidFill>
              <a:latin typeface="Arial"/>
              <a:cs typeface="Arial"/>
              <a:sym typeface="Arial"/>
            </a:endParaRP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a:solidFill>
                  <a:srgbClr val="000000"/>
                </a:solidFill>
                <a:latin typeface="Arial"/>
                <a:cs typeface="Arial"/>
                <a:sym typeface="Arial"/>
              </a:rPr>
              <a:t>CERN (FCC-NPC, PERLE)</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a:solidFill>
                  <a:srgbClr val="000000"/>
                </a:solidFill>
                <a:latin typeface="Arial"/>
                <a:cs typeface="Arial"/>
                <a:sym typeface="Arial"/>
              </a:rPr>
              <a:t>PSI (FCC-NPC positrons)</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a:solidFill>
                  <a:srgbClr val="000000"/>
                </a:solidFill>
                <a:latin typeface="Arial"/>
                <a:cs typeface="Arial"/>
                <a:sym typeface="Arial"/>
              </a:rPr>
              <a:t>BINP (FCC-NPC positrons)</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a:solidFill>
                  <a:srgbClr val="000000"/>
                </a:solidFill>
                <a:latin typeface="Arial"/>
                <a:cs typeface="Arial"/>
                <a:sym typeface="Arial"/>
              </a:rPr>
              <a:t>IHEP (FCC-NPC nanobeams)</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en-US" sz="1600" kern="0" dirty="0">
                <a:solidFill>
                  <a:srgbClr val="000000"/>
                </a:solidFill>
                <a:latin typeface="Arial"/>
                <a:cs typeface="Arial"/>
                <a:sym typeface="Arial"/>
              </a:rPr>
              <a:t>DESY (Terahertz </a:t>
            </a:r>
            <a:r>
              <a:rPr lang="en-US" sz="1600" kern="0" dirty="0" err="1">
                <a:solidFill>
                  <a:srgbClr val="000000"/>
                </a:solidFill>
                <a:latin typeface="Arial"/>
                <a:cs typeface="Arial"/>
                <a:sym typeface="Arial"/>
              </a:rPr>
              <a:t>acc</a:t>
            </a:r>
            <a:r>
              <a:rPr lang="en-US" sz="1600" kern="0" dirty="0">
                <a:solidFill>
                  <a:srgbClr val="000000"/>
                </a:solidFill>
                <a:latin typeface="Arial"/>
                <a:cs typeface="Arial"/>
                <a:sym typeface="Arial"/>
              </a:rPr>
              <a:t>)</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fr-FR" sz="1600" kern="0" dirty="0">
                <a:solidFill>
                  <a:srgbClr val="000000"/>
                </a:solidFill>
                <a:latin typeface="Arial"/>
                <a:cs typeface="Arial"/>
                <a:sym typeface="Arial"/>
              </a:rPr>
              <a:t>SCK-CEN (MYRRHA) </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fr-FR" sz="1600" kern="0" dirty="0">
                <a:solidFill>
                  <a:srgbClr val="000000"/>
                </a:solidFill>
                <a:latin typeface="Arial"/>
                <a:cs typeface="Arial"/>
                <a:sym typeface="Arial"/>
              </a:rPr>
              <a:t>STFC (PERLE)</a:t>
            </a:r>
          </a:p>
          <a:p>
            <a:pPr marL="171450" lvl="2" indent="-171450" defTabSz="914400" fontAlgn="auto">
              <a:lnSpc>
                <a:spcPct val="90000"/>
              </a:lnSpc>
              <a:spcBef>
                <a:spcPts val="300"/>
              </a:spcBef>
              <a:spcAft>
                <a:spcPts val="0"/>
              </a:spcAft>
              <a:buClr>
                <a:srgbClr val="4D4D4D"/>
              </a:buClr>
              <a:buSzPts val="1200"/>
              <a:buFont typeface="Arial" panose="020B0604020202020204" pitchFamily="34" charset="0"/>
              <a:buChar char="•"/>
            </a:pPr>
            <a:r>
              <a:rPr lang="fr-FR" sz="1600" kern="0" dirty="0">
                <a:solidFill>
                  <a:srgbClr val="000000"/>
                </a:solidFill>
                <a:latin typeface="Arial"/>
                <a:cs typeface="Arial"/>
                <a:sym typeface="Arial"/>
              </a:rPr>
              <a:t>JLAB (PERLE)</a:t>
            </a:r>
            <a:endParaRPr lang="en-US" sz="1600" kern="0" dirty="0">
              <a:solidFill>
                <a:srgbClr val="000000"/>
              </a:solidFill>
              <a:latin typeface="Arial"/>
              <a:cs typeface="Arial"/>
              <a:sym typeface="Arial"/>
            </a:endParaRPr>
          </a:p>
        </p:txBody>
      </p:sp>
    </p:spTree>
    <p:extLst>
      <p:ext uri="{BB962C8B-B14F-4D97-AF65-F5344CB8AC3E}">
        <p14:creationId xmlns:p14="http://schemas.microsoft.com/office/powerpoint/2010/main" val="1064356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perrot\Desktop\Roscoff_thomX_2021_Page_03.png">
            <a:extLst>
              <a:ext uri="{FF2B5EF4-FFF2-40B4-BE49-F238E27FC236}">
                <a16:creationId xmlns:a16="http://schemas.microsoft.com/office/drawing/2014/main" xmlns="" id="{002146D2-7754-7743-B9CC-4C3FCF672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147" y="609412"/>
            <a:ext cx="2561126" cy="1440327"/>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xmlns="" id="{57D05734-44B6-ED41-8A00-9625295EE894}"/>
              </a:ext>
            </a:extLst>
          </p:cNvPr>
          <p:cNvSpPr>
            <a:spLocks noGrp="1"/>
          </p:cNvSpPr>
          <p:nvPr>
            <p:ph type="dt" sz="half" idx="10"/>
          </p:nvPr>
        </p:nvSpPr>
        <p:spPr/>
        <p:txBody>
          <a:bodyPr/>
          <a:lstStyle/>
          <a:p>
            <a:r>
              <a:rPr lang="fr-FR"/>
              <a:t>24/02/2022</a:t>
            </a:r>
            <a:endParaRPr lang="fr-FR" dirty="0"/>
          </a:p>
        </p:txBody>
      </p:sp>
      <p:sp>
        <p:nvSpPr>
          <p:cNvPr id="8" name="Footer Placeholder 7">
            <a:extLst>
              <a:ext uri="{FF2B5EF4-FFF2-40B4-BE49-F238E27FC236}">
                <a16:creationId xmlns:a16="http://schemas.microsoft.com/office/drawing/2014/main" xmlns="" id="{CC01A688-EEBF-7245-AD07-B4C4CDE408E7}"/>
              </a:ext>
            </a:extLst>
          </p:cNvPr>
          <p:cNvSpPr>
            <a:spLocks noGrp="1"/>
          </p:cNvSpPr>
          <p:nvPr>
            <p:ph type="ftr" sz="quarter" idx="11"/>
          </p:nvPr>
        </p:nvSpPr>
        <p:spPr/>
        <p:txBody>
          <a:bodyPr/>
          <a:lstStyle/>
          <a:p>
            <a:r>
              <a:rPr lang="fr-FR"/>
              <a:t>BIMP - IJCLab</a:t>
            </a:r>
            <a:endParaRPr lang="fr-FR" dirty="0"/>
          </a:p>
        </p:txBody>
      </p:sp>
      <p:sp>
        <p:nvSpPr>
          <p:cNvPr id="9" name="Slide Number Placeholder 8">
            <a:extLst>
              <a:ext uri="{FF2B5EF4-FFF2-40B4-BE49-F238E27FC236}">
                <a16:creationId xmlns:a16="http://schemas.microsoft.com/office/drawing/2014/main" xmlns="" id="{7145C171-29BD-8148-B878-FDE952BE62DE}"/>
              </a:ext>
            </a:extLst>
          </p:cNvPr>
          <p:cNvSpPr>
            <a:spLocks noGrp="1"/>
          </p:cNvSpPr>
          <p:nvPr>
            <p:ph type="sldNum" sz="quarter" idx="12"/>
          </p:nvPr>
        </p:nvSpPr>
        <p:spPr/>
        <p:txBody>
          <a:bodyPr/>
          <a:lstStyle/>
          <a:p>
            <a:fld id="{77E71596-5F9D-49C5-9701-16B3CA54319D}" type="slidenum">
              <a:rPr lang="fr-FR" smtClean="0"/>
              <a:pPr/>
              <a:t>6</a:t>
            </a:fld>
            <a:endParaRPr lang="fr-FR" dirty="0"/>
          </a:p>
        </p:txBody>
      </p:sp>
      <p:sp>
        <p:nvSpPr>
          <p:cNvPr id="14" name="Google Shape;86;p9">
            <a:extLst>
              <a:ext uri="{FF2B5EF4-FFF2-40B4-BE49-F238E27FC236}">
                <a16:creationId xmlns:a16="http://schemas.microsoft.com/office/drawing/2014/main" xmlns="" id="{7AD2CD33-D3B3-EB44-A54F-0F8E701B1D3F}"/>
              </a:ext>
            </a:extLst>
          </p:cNvPr>
          <p:cNvSpPr txBox="1"/>
          <p:nvPr/>
        </p:nvSpPr>
        <p:spPr>
          <a:xfrm>
            <a:off x="898520" y="0"/>
            <a:ext cx="9144000" cy="692150"/>
          </a:xfrm>
          <a:prstGeom prst="rect">
            <a:avLst/>
          </a:prstGeom>
          <a:no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E75112"/>
              </a:buClr>
              <a:buSzPts val="2800"/>
              <a:buFont typeface="Verdana"/>
              <a:buNone/>
            </a:pPr>
            <a:r>
              <a:rPr lang="en-US" sz="2800" b="1" kern="0" dirty="0" err="1">
                <a:solidFill>
                  <a:srgbClr val="00294B"/>
                </a:solidFill>
                <a:latin typeface="Verdana"/>
                <a:ea typeface="Verdana"/>
                <a:cs typeface="Verdana"/>
                <a:sym typeface="Verdana"/>
              </a:rPr>
              <a:t>Activités</a:t>
            </a:r>
            <a:r>
              <a:rPr lang="en-US" sz="2800" b="1" kern="0" dirty="0">
                <a:solidFill>
                  <a:srgbClr val="00294B"/>
                </a:solidFill>
                <a:latin typeface="Verdana"/>
                <a:ea typeface="Verdana"/>
                <a:cs typeface="Verdana"/>
                <a:sym typeface="Verdana"/>
              </a:rPr>
              <a:t> de </a:t>
            </a:r>
            <a:r>
              <a:rPr lang="en-US" sz="2800" b="1" kern="0" dirty="0" err="1">
                <a:solidFill>
                  <a:srgbClr val="00294B"/>
                </a:solidFill>
                <a:latin typeface="Verdana"/>
                <a:ea typeface="Verdana"/>
                <a:cs typeface="Verdana"/>
                <a:sym typeface="Verdana"/>
              </a:rPr>
              <a:t>l’Equipe</a:t>
            </a:r>
            <a:r>
              <a:rPr lang="en-US" sz="2800" b="1" kern="0" dirty="0">
                <a:solidFill>
                  <a:srgbClr val="00294B"/>
                </a:solidFill>
                <a:latin typeface="Verdana"/>
                <a:ea typeface="Verdana"/>
                <a:cs typeface="Verdana"/>
                <a:sym typeface="Verdana"/>
              </a:rPr>
              <a:t> III</a:t>
            </a:r>
            <a:endParaRPr sz="1400" kern="0" dirty="0">
              <a:solidFill>
                <a:srgbClr val="00294B"/>
              </a:solidFill>
              <a:latin typeface="Arial"/>
              <a:cs typeface="Arial"/>
              <a:sym typeface="Arial"/>
            </a:endParaRPr>
          </a:p>
        </p:txBody>
      </p:sp>
      <p:sp>
        <p:nvSpPr>
          <p:cNvPr id="15" name="Rectangle 14">
            <a:extLst>
              <a:ext uri="{FF2B5EF4-FFF2-40B4-BE49-F238E27FC236}">
                <a16:creationId xmlns:a16="http://schemas.microsoft.com/office/drawing/2014/main" xmlns="" id="{A6C9CE14-0855-7541-8F2E-9886ACAFC4B3}"/>
              </a:ext>
            </a:extLst>
          </p:cNvPr>
          <p:cNvSpPr/>
          <p:nvPr/>
        </p:nvSpPr>
        <p:spPr>
          <a:xfrm>
            <a:off x="846630" y="1097333"/>
            <a:ext cx="6104503" cy="4345870"/>
          </a:xfrm>
          <a:prstGeom prst="rect">
            <a:avLst/>
          </a:prstGeom>
        </p:spPr>
        <p:txBody>
          <a:bodyPr wrap="square">
            <a:spAutoFit/>
          </a:bodyPr>
          <a:lstStyle/>
          <a:p>
            <a:pPr marL="285750" indent="-285750" defTabSz="914400" fontAlgn="auto">
              <a:lnSpc>
                <a:spcPct val="150000"/>
              </a:lnSpc>
              <a:spcBef>
                <a:spcPts val="0"/>
              </a:spcBef>
              <a:spcAft>
                <a:spcPts val="0"/>
              </a:spcAft>
              <a:buClr>
                <a:srgbClr val="0070C0"/>
              </a:buClr>
              <a:buFont typeface="Wingdings" pitchFamily="2" charset="2"/>
              <a:buChar char="§"/>
            </a:pPr>
            <a:r>
              <a:rPr lang="en-US" sz="1600" b="1" kern="0" dirty="0" err="1">
                <a:solidFill>
                  <a:srgbClr val="0070C0"/>
                </a:solidFill>
                <a:latin typeface="Verdana" panose="020B0604030504040204" pitchFamily="34" charset="0"/>
                <a:ea typeface="Verdana" panose="020B0604030504040204" pitchFamily="34" charset="0"/>
                <a:cs typeface="Verdana" panose="020B0604030504040204" pitchFamily="34" charset="0"/>
                <a:sym typeface="Verdana"/>
              </a:rPr>
              <a:t>Projets</a:t>
            </a:r>
            <a:r>
              <a:rPr lang="en-US" sz="1600" b="1" kern="0"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rPr>
              <a:t> :</a:t>
            </a:r>
          </a:p>
          <a:p>
            <a:pPr marL="285750" lvl="5" indent="-285750">
              <a:lnSpc>
                <a:spcPct val="150000"/>
              </a:lnSpc>
              <a:buClr>
                <a:srgbClr val="000000"/>
              </a:buClr>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THOMX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6 permanents + 3 doc</a:t>
            </a:r>
          </a:p>
          <a:p>
            <a:pPr marL="285750" lvl="5" indent="-285750">
              <a:lnSpc>
                <a:spcPct val="150000"/>
              </a:lnSpc>
              <a:buClr>
                <a:srgbClr val="000000"/>
              </a:buClr>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FCC-NPC</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 6 permanents + 3 doc + 1 Post-doc </a:t>
            </a:r>
          </a:p>
          <a:p>
            <a:pPr marL="285750" lvl="5" indent="-285750">
              <a:lnSpc>
                <a:spcPct val="150000"/>
              </a:lnSpc>
              <a:buClr>
                <a:srgbClr val="000000"/>
              </a:buClr>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ALTO-LEB</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 2 permanents</a:t>
            </a:r>
          </a:p>
          <a:p>
            <a:pPr marL="285750" lvl="5" indent="-285750">
              <a:lnSpc>
                <a:spcPct val="150000"/>
              </a:lnSpc>
              <a:buClr>
                <a:srgbClr val="000000"/>
              </a:buClr>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MYRRHA</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 2 permanent + 1 doc</a:t>
            </a:r>
          </a:p>
          <a:p>
            <a:pPr marL="285750" lvl="5" indent="-285750">
              <a:lnSpc>
                <a:spcPct val="150000"/>
              </a:lnSpc>
              <a:buClr>
                <a:srgbClr val="000000"/>
              </a:buClr>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MLLTRAP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1 permanent + 1 doc</a:t>
            </a:r>
          </a:p>
          <a:p>
            <a:pPr marL="285750" lvl="5" indent="-285750">
              <a:lnSpc>
                <a:spcPct val="150000"/>
              </a:lnSpc>
              <a:buClr>
                <a:srgbClr val="000000"/>
              </a:buClr>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PERLE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1 permanent + 1 Post-doc</a:t>
            </a:r>
          </a:p>
          <a:p>
            <a:pPr marL="285750" lvl="5" indent="-285750">
              <a:lnSpc>
                <a:spcPct val="150000"/>
              </a:lnSpc>
              <a:buClr>
                <a:srgbClr val="000000"/>
              </a:buClr>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SPIRAL2, DESIR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2 permanents</a:t>
            </a:r>
          </a:p>
          <a:p>
            <a:pPr marL="285750" lvl="5" indent="-285750">
              <a:lnSpc>
                <a:spcPct val="150000"/>
              </a:lnSpc>
              <a:buClr>
                <a:srgbClr val="000000"/>
              </a:buClr>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FJPPL, FCPPL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(Nanobeam,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SppC</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CepC</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Coll –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Injec</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High Intensity Positron Sources) : 4 permanents + 2 doc</a:t>
            </a:r>
          </a:p>
          <a:p>
            <a:pPr marL="285750" lvl="5" indent="-285750">
              <a:lnSpc>
                <a:spcPct val="150000"/>
              </a:lnSpc>
              <a:buClr>
                <a:srgbClr val="000000"/>
              </a:buClr>
              <a:buFont typeface="Arial" panose="020B0604020202020204" pitchFamily="34" charset="0"/>
              <a:buChar char="•"/>
            </a:pPr>
            <a:r>
              <a:rPr lang="en-US" sz="1200" b="1"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CompactLight</a:t>
            </a: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XLS</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I-FAST</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(Applications, Positrons) : 3 permanents</a:t>
            </a:r>
          </a:p>
          <a:p>
            <a:pPr marL="285750" lvl="5" indent="-285750">
              <a:lnSpc>
                <a:spcPct val="150000"/>
              </a:lnSpc>
              <a:buClr>
                <a:srgbClr val="000000"/>
              </a:buClr>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ANR Positrons</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2 permanents + 1 doc + 1 Post-doc</a:t>
            </a:r>
          </a:p>
          <a:p>
            <a:pPr marL="285750" lvl="5" indent="-285750">
              <a:lnSpc>
                <a:spcPct val="150000"/>
              </a:lnSpc>
              <a:buClr>
                <a:srgbClr val="000000"/>
              </a:buClr>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EU FET-Open: TWAC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THz Wave Accelerating Cavity for ultrafast science (July2020): 1 permanent</a:t>
            </a:r>
            <a:endParaRPr lang="en-US" sz="1200" kern="0"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endParaRPr>
          </a:p>
          <a:p>
            <a:pPr marL="285750" lvl="5" indent="-285750">
              <a:lnSpc>
                <a:spcPct val="150000"/>
              </a:lnSpc>
              <a:buClr>
                <a:srgbClr val="000000"/>
              </a:buClr>
              <a:buFont typeface="Arial" panose="020B0604020202020204" pitchFamily="34" charset="0"/>
              <a:buChar char="•"/>
            </a:pPr>
            <a:endParaRPr lang="en-US" sz="1400" kern="0" dirty="0">
              <a:solidFill>
                <a:srgbClr val="000000"/>
              </a:solidFill>
              <a:latin typeface="Arial"/>
              <a:ea typeface="Verdana"/>
              <a:cs typeface="Verdana"/>
              <a:sym typeface="Verdana"/>
            </a:endParaRPr>
          </a:p>
        </p:txBody>
      </p:sp>
      <p:pic>
        <p:nvPicPr>
          <p:cNvPr id="16" name="Picture 15">
            <a:extLst>
              <a:ext uri="{FF2B5EF4-FFF2-40B4-BE49-F238E27FC236}">
                <a16:creationId xmlns:a16="http://schemas.microsoft.com/office/drawing/2014/main" xmlns="" id="{03E4F821-A436-524D-9B3B-AEBA8ED2F281}"/>
              </a:ext>
            </a:extLst>
          </p:cNvPr>
          <p:cNvPicPr>
            <a:picLocks noChangeAspect="1"/>
          </p:cNvPicPr>
          <p:nvPr/>
        </p:nvPicPr>
        <p:blipFill>
          <a:blip r:embed="rId3"/>
          <a:stretch>
            <a:fillRect/>
          </a:stretch>
        </p:blipFill>
        <p:spPr>
          <a:xfrm>
            <a:off x="7970307" y="2084716"/>
            <a:ext cx="2615010" cy="1554369"/>
          </a:xfrm>
          <a:prstGeom prst="rect">
            <a:avLst/>
          </a:prstGeom>
        </p:spPr>
      </p:pic>
      <p:sp>
        <p:nvSpPr>
          <p:cNvPr id="17" name="Rectangle 16">
            <a:extLst>
              <a:ext uri="{FF2B5EF4-FFF2-40B4-BE49-F238E27FC236}">
                <a16:creationId xmlns:a16="http://schemas.microsoft.com/office/drawing/2014/main" xmlns="" id="{B15EE836-005B-B34A-8AE4-CDB0181A5E41}"/>
              </a:ext>
            </a:extLst>
          </p:cNvPr>
          <p:cNvSpPr/>
          <p:nvPr/>
        </p:nvSpPr>
        <p:spPr>
          <a:xfrm>
            <a:off x="5386869" y="1803518"/>
            <a:ext cx="3239980" cy="246221"/>
          </a:xfrm>
          <a:prstGeom prst="rect">
            <a:avLst/>
          </a:prstGeom>
        </p:spPr>
        <p:txBody>
          <a:bodyPr wrap="square">
            <a:spAutoFit/>
          </a:bodyPr>
          <a:lstStyle/>
          <a:p>
            <a:pPr algn="r" defTabSz="914400" fontAlgn="auto">
              <a:spcBef>
                <a:spcPts val="0"/>
              </a:spcBef>
              <a:spcAft>
                <a:spcPts val="0"/>
              </a:spcAft>
              <a:buClr>
                <a:srgbClr val="E75112"/>
              </a:buClr>
              <a:buFont typeface="Arial"/>
              <a:buNone/>
            </a:pPr>
            <a:r>
              <a:rPr lang="fr-FR" sz="1000" kern="0" dirty="0" err="1">
                <a:solidFill>
                  <a:srgbClr val="000000"/>
                </a:solidFill>
                <a:latin typeface="Arial"/>
                <a:cs typeface="Arial" panose="020B0604020202020204" pitchFamily="34" charset="0"/>
                <a:sym typeface="Arial"/>
              </a:rPr>
              <a:t>ThomX</a:t>
            </a:r>
            <a:r>
              <a:rPr lang="fr-FR" sz="1000" kern="0" dirty="0">
                <a:solidFill>
                  <a:srgbClr val="000000"/>
                </a:solidFill>
                <a:latin typeface="Arial"/>
                <a:cs typeface="Arial" panose="020B0604020202020204" pitchFamily="34" charset="0"/>
                <a:sym typeface="Arial"/>
              </a:rPr>
              <a:t> ICS </a:t>
            </a:r>
            <a:r>
              <a:rPr lang="fr-FR" sz="1000" kern="0" dirty="0" err="1">
                <a:solidFill>
                  <a:srgbClr val="000000"/>
                </a:solidFill>
                <a:latin typeface="Arial"/>
                <a:cs typeface="Arial" panose="020B0604020202020204" pitchFamily="34" charset="0"/>
                <a:sym typeface="Arial"/>
              </a:rPr>
              <a:t>demonstrator</a:t>
            </a:r>
            <a:endParaRPr lang="fr-FR" sz="1000" kern="0" dirty="0">
              <a:solidFill>
                <a:srgbClr val="000000"/>
              </a:solidFill>
              <a:latin typeface="Arial"/>
              <a:cs typeface="Arial"/>
              <a:sym typeface="Arial"/>
            </a:endParaRPr>
          </a:p>
        </p:txBody>
      </p:sp>
      <p:pic>
        <p:nvPicPr>
          <p:cNvPr id="18" name="Picture 17">
            <a:extLst>
              <a:ext uri="{FF2B5EF4-FFF2-40B4-BE49-F238E27FC236}">
                <a16:creationId xmlns:a16="http://schemas.microsoft.com/office/drawing/2014/main" xmlns="" id="{B40CAC7E-A101-4645-8EE9-46ECE4A1C428}"/>
              </a:ext>
            </a:extLst>
          </p:cNvPr>
          <p:cNvPicPr>
            <a:picLocks noChangeAspect="1"/>
          </p:cNvPicPr>
          <p:nvPr/>
        </p:nvPicPr>
        <p:blipFill>
          <a:blip r:embed="rId4"/>
          <a:stretch>
            <a:fillRect/>
          </a:stretch>
        </p:blipFill>
        <p:spPr>
          <a:xfrm>
            <a:off x="9901010" y="3180105"/>
            <a:ext cx="757906" cy="512701"/>
          </a:xfrm>
          <a:prstGeom prst="rect">
            <a:avLst/>
          </a:prstGeom>
        </p:spPr>
      </p:pic>
      <p:pic>
        <p:nvPicPr>
          <p:cNvPr id="19" name="Picture 18">
            <a:extLst>
              <a:ext uri="{FF2B5EF4-FFF2-40B4-BE49-F238E27FC236}">
                <a16:creationId xmlns:a16="http://schemas.microsoft.com/office/drawing/2014/main" xmlns="" id="{6B6BFDC3-D442-2D43-AB3E-9073D5D60364}"/>
              </a:ext>
            </a:extLst>
          </p:cNvPr>
          <p:cNvPicPr>
            <a:picLocks noChangeAspect="1"/>
          </p:cNvPicPr>
          <p:nvPr/>
        </p:nvPicPr>
        <p:blipFill>
          <a:blip r:embed="rId5"/>
          <a:stretch>
            <a:fillRect/>
          </a:stretch>
        </p:blipFill>
        <p:spPr>
          <a:xfrm>
            <a:off x="7517195" y="3762759"/>
            <a:ext cx="3260381" cy="2142536"/>
          </a:xfrm>
          <a:prstGeom prst="rect">
            <a:avLst/>
          </a:prstGeom>
        </p:spPr>
      </p:pic>
    </p:spTree>
    <p:extLst>
      <p:ext uri="{BB962C8B-B14F-4D97-AF65-F5344CB8AC3E}">
        <p14:creationId xmlns:p14="http://schemas.microsoft.com/office/powerpoint/2010/main" val="1122655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xmlns="" id="{57D05734-44B6-ED41-8A00-9625295EE894}"/>
              </a:ext>
            </a:extLst>
          </p:cNvPr>
          <p:cNvSpPr>
            <a:spLocks noGrp="1"/>
          </p:cNvSpPr>
          <p:nvPr>
            <p:ph type="dt" sz="half" idx="10"/>
          </p:nvPr>
        </p:nvSpPr>
        <p:spPr/>
        <p:txBody>
          <a:bodyPr/>
          <a:lstStyle/>
          <a:p>
            <a:r>
              <a:rPr lang="fr-FR"/>
              <a:t>24/02/2022</a:t>
            </a:r>
            <a:endParaRPr lang="fr-FR" dirty="0"/>
          </a:p>
        </p:txBody>
      </p:sp>
      <p:sp>
        <p:nvSpPr>
          <p:cNvPr id="8" name="Footer Placeholder 7">
            <a:extLst>
              <a:ext uri="{FF2B5EF4-FFF2-40B4-BE49-F238E27FC236}">
                <a16:creationId xmlns:a16="http://schemas.microsoft.com/office/drawing/2014/main" xmlns="" id="{CC01A688-EEBF-7245-AD07-B4C4CDE408E7}"/>
              </a:ext>
            </a:extLst>
          </p:cNvPr>
          <p:cNvSpPr>
            <a:spLocks noGrp="1"/>
          </p:cNvSpPr>
          <p:nvPr>
            <p:ph type="ftr" sz="quarter" idx="11"/>
          </p:nvPr>
        </p:nvSpPr>
        <p:spPr/>
        <p:txBody>
          <a:bodyPr/>
          <a:lstStyle/>
          <a:p>
            <a:r>
              <a:rPr lang="fr-FR"/>
              <a:t>BIMP - IJCLab</a:t>
            </a:r>
            <a:endParaRPr lang="fr-FR" dirty="0"/>
          </a:p>
        </p:txBody>
      </p:sp>
      <p:sp>
        <p:nvSpPr>
          <p:cNvPr id="9" name="Slide Number Placeholder 8">
            <a:extLst>
              <a:ext uri="{FF2B5EF4-FFF2-40B4-BE49-F238E27FC236}">
                <a16:creationId xmlns:a16="http://schemas.microsoft.com/office/drawing/2014/main" xmlns="" id="{7145C171-29BD-8148-B878-FDE952BE62DE}"/>
              </a:ext>
            </a:extLst>
          </p:cNvPr>
          <p:cNvSpPr>
            <a:spLocks noGrp="1"/>
          </p:cNvSpPr>
          <p:nvPr>
            <p:ph type="sldNum" sz="quarter" idx="12"/>
          </p:nvPr>
        </p:nvSpPr>
        <p:spPr/>
        <p:txBody>
          <a:bodyPr/>
          <a:lstStyle/>
          <a:p>
            <a:fld id="{77E71596-5F9D-49C5-9701-16B3CA54319D}" type="slidenum">
              <a:rPr lang="fr-FR" smtClean="0"/>
              <a:pPr/>
              <a:t>7</a:t>
            </a:fld>
            <a:endParaRPr lang="fr-FR" dirty="0"/>
          </a:p>
        </p:txBody>
      </p:sp>
      <p:sp>
        <p:nvSpPr>
          <p:cNvPr id="12" name="Google Shape;96;p10">
            <a:extLst>
              <a:ext uri="{FF2B5EF4-FFF2-40B4-BE49-F238E27FC236}">
                <a16:creationId xmlns:a16="http://schemas.microsoft.com/office/drawing/2014/main" xmlns="" id="{7CF08E5E-7CB1-824E-B526-068E36EA17BA}"/>
              </a:ext>
            </a:extLst>
          </p:cNvPr>
          <p:cNvSpPr txBox="1"/>
          <p:nvPr/>
        </p:nvSpPr>
        <p:spPr>
          <a:xfrm>
            <a:off x="1445031" y="24384"/>
            <a:ext cx="9144000" cy="692150"/>
          </a:xfrm>
          <a:prstGeom prst="rect">
            <a:avLst/>
          </a:prstGeom>
          <a:no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E75112"/>
              </a:buClr>
              <a:buSzPts val="2800"/>
              <a:buFont typeface="Verdana"/>
              <a:buNone/>
            </a:pPr>
            <a:r>
              <a:rPr lang="en-US" sz="2800" b="1" kern="0" dirty="0">
                <a:solidFill>
                  <a:srgbClr val="00294B"/>
                </a:solidFill>
                <a:latin typeface="Verdana"/>
                <a:ea typeface="Verdana"/>
                <a:cs typeface="Verdana"/>
                <a:sym typeface="Verdana"/>
              </a:rPr>
              <a:t>Evolution </a:t>
            </a:r>
            <a:r>
              <a:rPr lang="en-US" sz="2800" b="1" kern="0" dirty="0" err="1">
                <a:solidFill>
                  <a:srgbClr val="00294B"/>
                </a:solidFill>
                <a:latin typeface="Verdana"/>
                <a:ea typeface="Verdana"/>
                <a:cs typeface="Verdana"/>
                <a:sym typeface="Verdana"/>
              </a:rPr>
              <a:t>anticipée</a:t>
            </a:r>
            <a:r>
              <a:rPr lang="en-US" sz="2800" b="1" kern="0" dirty="0">
                <a:solidFill>
                  <a:srgbClr val="00294B"/>
                </a:solidFill>
                <a:latin typeface="Verdana"/>
                <a:ea typeface="Verdana"/>
                <a:cs typeface="Verdana"/>
                <a:sym typeface="Verdana"/>
              </a:rPr>
              <a:t> de </a:t>
            </a:r>
            <a:r>
              <a:rPr lang="en-US" sz="2800" b="1" kern="0" dirty="0" err="1">
                <a:solidFill>
                  <a:srgbClr val="00294B"/>
                </a:solidFill>
                <a:latin typeface="Verdana"/>
                <a:ea typeface="Verdana"/>
                <a:cs typeface="Verdana"/>
                <a:sym typeface="Verdana"/>
              </a:rPr>
              <a:t>l’Equipe</a:t>
            </a:r>
            <a:r>
              <a:rPr lang="en-US" sz="2800" b="1" kern="0" dirty="0">
                <a:solidFill>
                  <a:srgbClr val="00294B"/>
                </a:solidFill>
                <a:latin typeface="Verdana"/>
                <a:ea typeface="Verdana"/>
                <a:cs typeface="Verdana"/>
                <a:sym typeface="Verdana"/>
              </a:rPr>
              <a:t> (3-5 </a:t>
            </a:r>
            <a:r>
              <a:rPr lang="en-US" sz="2800" b="1" kern="0" dirty="0" err="1">
                <a:solidFill>
                  <a:srgbClr val="00294B"/>
                </a:solidFill>
                <a:latin typeface="Verdana"/>
                <a:ea typeface="Verdana"/>
                <a:cs typeface="Verdana"/>
                <a:sym typeface="Verdana"/>
              </a:rPr>
              <a:t>ans</a:t>
            </a:r>
            <a:r>
              <a:rPr lang="en-US" sz="2800" b="1" kern="0" dirty="0">
                <a:solidFill>
                  <a:srgbClr val="00294B"/>
                </a:solidFill>
                <a:latin typeface="Verdana"/>
                <a:ea typeface="Verdana"/>
                <a:cs typeface="Verdana"/>
                <a:sym typeface="Verdana"/>
              </a:rPr>
              <a:t>)</a:t>
            </a:r>
            <a:endParaRPr sz="1400" kern="0" dirty="0">
              <a:solidFill>
                <a:srgbClr val="00294B"/>
              </a:solidFill>
              <a:latin typeface="Arial"/>
              <a:cs typeface="Arial"/>
              <a:sym typeface="Arial"/>
            </a:endParaRPr>
          </a:p>
        </p:txBody>
      </p:sp>
      <p:sp>
        <p:nvSpPr>
          <p:cNvPr id="13" name="Google Shape;98;p10">
            <a:extLst>
              <a:ext uri="{FF2B5EF4-FFF2-40B4-BE49-F238E27FC236}">
                <a16:creationId xmlns:a16="http://schemas.microsoft.com/office/drawing/2014/main" xmlns="" id="{27A099DA-EC6F-8744-8AEC-FDAF98228BEC}"/>
              </a:ext>
            </a:extLst>
          </p:cNvPr>
          <p:cNvSpPr txBox="1"/>
          <p:nvPr/>
        </p:nvSpPr>
        <p:spPr>
          <a:xfrm>
            <a:off x="572936" y="1034506"/>
            <a:ext cx="10008995" cy="1623723"/>
          </a:xfrm>
          <a:prstGeom prst="rect">
            <a:avLst/>
          </a:prstGeom>
          <a:noFill/>
          <a:ln>
            <a:noFill/>
          </a:ln>
        </p:spPr>
        <p:txBody>
          <a:bodyPr spcFirstLastPara="1" wrap="square" lIns="90000" tIns="46800" rIns="90000" bIns="46800" anchor="t" anchorCtr="0">
            <a:noAutofit/>
          </a:bodyPr>
          <a:lstStyle/>
          <a:p>
            <a:pPr defTabSz="914400" fontAlgn="auto">
              <a:lnSpc>
                <a:spcPct val="90000"/>
              </a:lnSpc>
              <a:spcBef>
                <a:spcPts val="0"/>
              </a:spcBef>
              <a:spcAft>
                <a:spcPts val="0"/>
              </a:spcAft>
              <a:buClr>
                <a:srgbClr val="000000"/>
              </a:buClr>
              <a:buSzPts val="1200"/>
              <a:buFont typeface="Verdana"/>
              <a:buNone/>
            </a:pPr>
            <a:endParaRPr sz="1200" b="1" kern="0" dirty="0">
              <a:solidFill>
                <a:srgbClr val="0070C0"/>
              </a:solidFill>
              <a:latin typeface="Verdana"/>
              <a:ea typeface="Verdana"/>
              <a:cs typeface="Verdana"/>
              <a:sym typeface="Verdana"/>
            </a:endParaRPr>
          </a:p>
          <a:p>
            <a:pPr marL="95250" indent="-171450" defTabSz="914400" fontAlgn="auto">
              <a:lnSpc>
                <a:spcPct val="90000"/>
              </a:lnSpc>
              <a:spcBef>
                <a:spcPts val="500"/>
              </a:spcBef>
              <a:spcAft>
                <a:spcPts val="0"/>
              </a:spcAft>
              <a:buClr>
                <a:srgbClr val="0070C0"/>
              </a:buClr>
              <a:buSzPts val="1200"/>
              <a:buFont typeface="Wingdings" pitchFamily="2" charset="2"/>
              <a:buChar char="§"/>
            </a:pPr>
            <a:r>
              <a:rPr lang="en-US" sz="1200" b="1" kern="0" dirty="0">
                <a:solidFill>
                  <a:srgbClr val="0070C0"/>
                </a:solidFill>
                <a:latin typeface="Verdana"/>
                <a:ea typeface="Verdana"/>
                <a:cs typeface="Verdana"/>
                <a:sym typeface="Verdana"/>
              </a:rPr>
              <a:t> </a:t>
            </a:r>
            <a:r>
              <a:rPr lang="en-US" sz="1600" b="1" kern="0" dirty="0">
                <a:solidFill>
                  <a:srgbClr val="0070C0"/>
                </a:solidFill>
                <a:latin typeface="Verdana"/>
                <a:ea typeface="Verdana"/>
                <a:cs typeface="Verdana"/>
                <a:sym typeface="Verdana"/>
              </a:rPr>
              <a:t>Evolution </a:t>
            </a:r>
            <a:r>
              <a:rPr lang="en-US" sz="1600" b="1" kern="0" dirty="0" err="1">
                <a:solidFill>
                  <a:srgbClr val="0070C0"/>
                </a:solidFill>
                <a:latin typeface="Verdana"/>
                <a:ea typeface="Verdana"/>
                <a:cs typeface="Verdana"/>
                <a:sym typeface="Verdana"/>
              </a:rPr>
              <a:t>thématique</a:t>
            </a:r>
            <a:r>
              <a:rPr lang="en-US" sz="1600" b="1" kern="0" dirty="0">
                <a:solidFill>
                  <a:srgbClr val="0070C0"/>
                </a:solidFill>
                <a:latin typeface="Verdana"/>
                <a:ea typeface="Verdana"/>
                <a:cs typeface="Verdana"/>
                <a:sym typeface="Verdana"/>
              </a:rPr>
              <a:t> / nouveaux </a:t>
            </a:r>
            <a:r>
              <a:rPr lang="en-US" sz="1600" b="1" kern="0" dirty="0" err="1">
                <a:solidFill>
                  <a:srgbClr val="0070C0"/>
                </a:solidFill>
                <a:latin typeface="Verdana"/>
                <a:ea typeface="Verdana"/>
                <a:cs typeface="Verdana"/>
                <a:sym typeface="Verdana"/>
              </a:rPr>
              <a:t>projets</a:t>
            </a:r>
            <a:r>
              <a:rPr lang="en-US" sz="1600" b="1" kern="0" dirty="0">
                <a:solidFill>
                  <a:srgbClr val="0070C0"/>
                </a:solidFill>
                <a:latin typeface="Verdana"/>
                <a:ea typeface="Verdana"/>
                <a:cs typeface="Verdana"/>
                <a:sym typeface="Verdana"/>
              </a:rPr>
              <a:t> en </a:t>
            </a:r>
            <a:r>
              <a:rPr lang="en-US" sz="1600" b="1" kern="0" dirty="0" err="1">
                <a:solidFill>
                  <a:srgbClr val="0070C0"/>
                </a:solidFill>
                <a:latin typeface="Verdana"/>
                <a:ea typeface="Verdana"/>
                <a:cs typeface="Verdana"/>
                <a:sym typeface="Verdana"/>
              </a:rPr>
              <a:t>vue</a:t>
            </a:r>
            <a:r>
              <a:rPr lang="en-US" sz="1600" b="1" kern="0" dirty="0">
                <a:solidFill>
                  <a:srgbClr val="0070C0"/>
                </a:solidFill>
                <a:latin typeface="Verdana"/>
                <a:ea typeface="Verdana"/>
                <a:cs typeface="Verdana"/>
                <a:sym typeface="Verdana"/>
              </a:rPr>
              <a:t> (</a:t>
            </a:r>
            <a:r>
              <a:rPr lang="en-US" sz="1600" b="1" kern="0" dirty="0" err="1">
                <a:solidFill>
                  <a:srgbClr val="0070C0"/>
                </a:solidFill>
                <a:latin typeface="Verdana"/>
                <a:ea typeface="Verdana"/>
                <a:cs typeface="Verdana"/>
                <a:sym typeface="Verdana"/>
              </a:rPr>
              <a:t>inclus</a:t>
            </a:r>
            <a:r>
              <a:rPr lang="en-US" sz="1600" b="1" kern="0" dirty="0">
                <a:solidFill>
                  <a:srgbClr val="0070C0"/>
                </a:solidFill>
                <a:latin typeface="Verdana"/>
                <a:ea typeface="Verdana"/>
                <a:cs typeface="Verdana"/>
                <a:sym typeface="Verdana"/>
              </a:rPr>
              <a:t> </a:t>
            </a:r>
            <a:r>
              <a:rPr lang="en-US" sz="1600" b="1" kern="0" dirty="0" err="1">
                <a:solidFill>
                  <a:srgbClr val="0070C0"/>
                </a:solidFill>
                <a:latin typeface="Verdana"/>
                <a:ea typeface="Verdana"/>
                <a:cs typeface="Verdana"/>
                <a:sym typeface="Verdana"/>
              </a:rPr>
              <a:t>réponse</a:t>
            </a:r>
            <a:r>
              <a:rPr lang="en-US" sz="1600" b="1" kern="0" dirty="0">
                <a:solidFill>
                  <a:srgbClr val="0070C0"/>
                </a:solidFill>
                <a:latin typeface="Verdana"/>
                <a:ea typeface="Verdana"/>
                <a:cs typeface="Verdana"/>
                <a:sym typeface="Verdana"/>
              </a:rPr>
              <a:t> aux calls ANR, EU, AO </a:t>
            </a:r>
            <a:r>
              <a:rPr lang="en-US" sz="1600" b="1" kern="0" dirty="0" err="1">
                <a:solidFill>
                  <a:srgbClr val="0070C0"/>
                </a:solidFill>
                <a:latin typeface="Verdana"/>
                <a:ea typeface="Verdana"/>
                <a:cs typeface="Verdana"/>
                <a:sym typeface="Verdana"/>
              </a:rPr>
              <a:t>locaux</a:t>
            </a:r>
            <a:r>
              <a:rPr lang="en-US" sz="1600" b="1" kern="0" dirty="0">
                <a:solidFill>
                  <a:srgbClr val="0070C0"/>
                </a:solidFill>
                <a:latin typeface="Verdana"/>
                <a:ea typeface="Verdana"/>
                <a:cs typeface="Verdana"/>
                <a:sym typeface="Verdana"/>
              </a:rPr>
              <a:t>…) </a:t>
            </a:r>
          </a:p>
          <a:p>
            <a:pPr marL="285750" indent="-285750" defTabSz="914400" fontAlgn="auto">
              <a:lnSpc>
                <a:spcPct val="90000"/>
              </a:lnSpc>
              <a:spcBef>
                <a:spcPts val="500"/>
              </a:spcBef>
              <a:spcAft>
                <a:spcPts val="0"/>
              </a:spcAft>
              <a:buClr>
                <a:srgbClr val="0070C0"/>
              </a:buClr>
              <a:buSzPts val="1200"/>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EU RISE</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EAJADE (Europe–America–Japan Accelerator Development and Exchange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programme</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p>
          <a:p>
            <a:pPr marL="285750" indent="-285750" defTabSz="914400" fontAlgn="auto">
              <a:lnSpc>
                <a:spcPct val="90000"/>
              </a:lnSpc>
              <a:spcBef>
                <a:spcPts val="500"/>
              </a:spcBef>
              <a:spcAft>
                <a:spcPts val="0"/>
              </a:spcAft>
              <a:buClr>
                <a:srgbClr val="0070C0"/>
              </a:buClr>
              <a:buSzPts val="1200"/>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ERC Advance Grant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Monochromatization</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FCCee</a:t>
            </a:r>
            <a:endPar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a:p>
            <a:pPr marL="285750" indent="-285750" defTabSz="914400" fontAlgn="auto">
              <a:lnSpc>
                <a:spcPct val="90000"/>
              </a:lnSpc>
              <a:spcBef>
                <a:spcPts val="500"/>
              </a:spcBef>
              <a:spcAft>
                <a:spcPts val="0"/>
              </a:spcAft>
              <a:buClr>
                <a:srgbClr val="0070C0"/>
              </a:buClr>
              <a:buSzPts val="1200"/>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ANR </a:t>
            </a:r>
            <a:r>
              <a:rPr lang="en-US" sz="1200" b="1"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TeraHertz</a:t>
            </a:r>
            <a:endPar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a:p>
            <a:pPr defTabSz="914400" fontAlgn="auto">
              <a:lnSpc>
                <a:spcPct val="90000"/>
              </a:lnSpc>
              <a:spcBef>
                <a:spcPts val="500"/>
              </a:spcBef>
              <a:spcAft>
                <a:spcPts val="0"/>
              </a:spcAft>
              <a:buClr>
                <a:srgbClr val="0070C0"/>
              </a:buClr>
              <a:buSzPts val="1200"/>
              <a:buFont typeface="Arial"/>
              <a:buNone/>
            </a:pPr>
            <a:endParaRPr lang="en-US" sz="1400" kern="0" dirty="0">
              <a:solidFill>
                <a:srgbClr val="0070C0"/>
              </a:solidFill>
              <a:latin typeface="Arial"/>
              <a:ea typeface="Verdana"/>
              <a:cs typeface="Verdana"/>
              <a:sym typeface="Verdana"/>
            </a:endParaRPr>
          </a:p>
          <a:p>
            <a:pPr defTabSz="914400" fontAlgn="auto">
              <a:lnSpc>
                <a:spcPct val="90000"/>
              </a:lnSpc>
              <a:spcBef>
                <a:spcPts val="500"/>
              </a:spcBef>
              <a:spcAft>
                <a:spcPts val="0"/>
              </a:spcAft>
              <a:buClr>
                <a:srgbClr val="0070C0"/>
              </a:buClr>
              <a:buSzPts val="1200"/>
              <a:buFont typeface="Arial"/>
              <a:buNone/>
            </a:pPr>
            <a:endParaRPr lang="en-US" sz="1600" b="1" kern="0" dirty="0">
              <a:solidFill>
                <a:srgbClr val="0070C0"/>
              </a:solidFill>
              <a:latin typeface="Verdana"/>
              <a:ea typeface="Verdana"/>
              <a:cs typeface="Verdana"/>
              <a:sym typeface="Verdana"/>
            </a:endParaRPr>
          </a:p>
          <a:p>
            <a:pPr defTabSz="914400" fontAlgn="auto">
              <a:lnSpc>
                <a:spcPct val="90000"/>
              </a:lnSpc>
              <a:spcBef>
                <a:spcPts val="500"/>
              </a:spcBef>
              <a:spcAft>
                <a:spcPts val="0"/>
              </a:spcAft>
              <a:buClr>
                <a:srgbClr val="0070C0"/>
              </a:buClr>
              <a:buSzPts val="1200"/>
              <a:buFont typeface="Arial"/>
              <a:buNone/>
            </a:pPr>
            <a:endParaRPr sz="1600" b="1" kern="0" dirty="0">
              <a:solidFill>
                <a:srgbClr val="0070C0"/>
              </a:solidFill>
              <a:latin typeface="Verdana"/>
              <a:ea typeface="Verdana"/>
              <a:cs typeface="Verdana"/>
              <a:sym typeface="Verdana"/>
            </a:endParaRPr>
          </a:p>
          <a:p>
            <a:pPr defTabSz="914400" fontAlgn="auto">
              <a:lnSpc>
                <a:spcPct val="90000"/>
              </a:lnSpc>
              <a:spcBef>
                <a:spcPts val="500"/>
              </a:spcBef>
              <a:spcAft>
                <a:spcPts val="0"/>
              </a:spcAft>
              <a:buClr>
                <a:srgbClr val="0070C0"/>
              </a:buClr>
              <a:buSzPts val="1200"/>
              <a:buFont typeface="Arial"/>
              <a:buNone/>
            </a:pPr>
            <a:endParaRPr lang="en-US" sz="1600" b="1" kern="0" dirty="0">
              <a:solidFill>
                <a:srgbClr val="0070C0"/>
              </a:solidFill>
              <a:latin typeface="Verdana"/>
              <a:ea typeface="Verdana"/>
              <a:cs typeface="Verdana"/>
              <a:sym typeface="Verdana"/>
            </a:endParaRPr>
          </a:p>
          <a:p>
            <a:pPr defTabSz="914400" fontAlgn="auto">
              <a:lnSpc>
                <a:spcPct val="90000"/>
              </a:lnSpc>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a:p>
            <a:pPr defTabSz="914400" fontAlgn="auto">
              <a:lnSpc>
                <a:spcPct val="90000"/>
              </a:lnSpc>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a:p>
            <a:pPr defTabSz="914400" fontAlgn="auto">
              <a:lnSpc>
                <a:spcPct val="90000"/>
              </a:lnSpc>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a:p>
            <a:pPr defTabSz="914400" fontAlgn="auto">
              <a:lnSpc>
                <a:spcPct val="90000"/>
              </a:lnSpc>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marL="736600" lvl="1" indent="-271462" defTabSz="914400" fontAlgn="auto">
              <a:lnSpc>
                <a:spcPct val="90000"/>
              </a:lnSpc>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marL="736600" lvl="1" indent="-271462" defTabSz="914400" fontAlgn="auto">
              <a:lnSpc>
                <a:spcPct val="90000"/>
              </a:lnSpc>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defTabSz="914400" fontAlgn="auto">
              <a:spcBef>
                <a:spcPts val="200"/>
              </a:spcBef>
              <a:spcAft>
                <a:spcPts val="0"/>
              </a:spcAft>
              <a:buClr>
                <a:srgbClr val="000000"/>
              </a:buClr>
              <a:buFont typeface="Arial"/>
              <a:buNone/>
            </a:pPr>
            <a:endParaRPr sz="1200" b="1" kern="0" dirty="0">
              <a:solidFill>
                <a:srgbClr val="000000"/>
              </a:solidFill>
              <a:latin typeface="Verdana"/>
              <a:ea typeface="Verdana"/>
              <a:cs typeface="Verdana"/>
              <a:sym typeface="Verdana"/>
            </a:endParaRPr>
          </a:p>
        </p:txBody>
      </p:sp>
      <p:sp>
        <p:nvSpPr>
          <p:cNvPr id="14" name="Google Shape;98;p10">
            <a:extLst>
              <a:ext uri="{FF2B5EF4-FFF2-40B4-BE49-F238E27FC236}">
                <a16:creationId xmlns:a16="http://schemas.microsoft.com/office/drawing/2014/main" xmlns="" id="{65174BDD-EFDD-1C4E-845C-432D9FFCEB86}"/>
              </a:ext>
            </a:extLst>
          </p:cNvPr>
          <p:cNvSpPr txBox="1"/>
          <p:nvPr/>
        </p:nvSpPr>
        <p:spPr>
          <a:xfrm>
            <a:off x="589155" y="2512448"/>
            <a:ext cx="9939167" cy="2601593"/>
          </a:xfrm>
          <a:prstGeom prst="rect">
            <a:avLst/>
          </a:prstGeom>
          <a:noFill/>
          <a:ln>
            <a:noFill/>
          </a:ln>
        </p:spPr>
        <p:txBody>
          <a:bodyPr spcFirstLastPara="1" wrap="square" lIns="90000" tIns="46800" rIns="90000" bIns="46800" anchor="t" anchorCtr="0">
            <a:noAutofit/>
          </a:bodyPr>
          <a:lstStyle/>
          <a:p>
            <a:pPr defTabSz="914400" fontAlgn="auto">
              <a:lnSpc>
                <a:spcPct val="90000"/>
              </a:lnSpc>
              <a:spcBef>
                <a:spcPts val="0"/>
              </a:spcBef>
              <a:spcAft>
                <a:spcPts val="0"/>
              </a:spcAft>
              <a:buClr>
                <a:srgbClr val="000000"/>
              </a:buClr>
              <a:buSzPts val="1200"/>
              <a:buFont typeface="Verdana"/>
              <a:buNone/>
            </a:pPr>
            <a:endParaRPr sz="1200" b="1" kern="0" dirty="0">
              <a:solidFill>
                <a:srgbClr val="0070C0"/>
              </a:solidFill>
              <a:latin typeface="Verdana"/>
              <a:ea typeface="Verdana"/>
              <a:cs typeface="Verdana"/>
              <a:sym typeface="Verdana"/>
            </a:endParaRPr>
          </a:p>
          <a:p>
            <a:pPr marL="95250" indent="-171450" defTabSz="914400" fontAlgn="auto">
              <a:lnSpc>
                <a:spcPct val="90000"/>
              </a:lnSpc>
              <a:spcBef>
                <a:spcPts val="500"/>
              </a:spcBef>
              <a:spcAft>
                <a:spcPts val="0"/>
              </a:spcAft>
              <a:buClr>
                <a:srgbClr val="0070C0"/>
              </a:buClr>
              <a:buSzPts val="1200"/>
              <a:buFont typeface="Wingdings" pitchFamily="2" charset="2"/>
              <a:buChar char="§"/>
            </a:pPr>
            <a:r>
              <a:rPr lang="en-US" sz="1600" b="1" kern="0" dirty="0">
                <a:solidFill>
                  <a:srgbClr val="0070C0"/>
                </a:solidFill>
                <a:latin typeface="Verdana"/>
                <a:ea typeface="Verdana"/>
                <a:cs typeface="Verdana"/>
                <a:sym typeface="Verdana"/>
              </a:rPr>
              <a:t>Evolution de la composition de </a:t>
            </a:r>
            <a:r>
              <a:rPr lang="en-US" sz="1600" b="1" kern="0" dirty="0" err="1">
                <a:solidFill>
                  <a:srgbClr val="0070C0"/>
                </a:solidFill>
                <a:latin typeface="Verdana"/>
                <a:ea typeface="Verdana"/>
                <a:cs typeface="Verdana"/>
                <a:sym typeface="Verdana"/>
              </a:rPr>
              <a:t>l’équipe</a:t>
            </a:r>
            <a:r>
              <a:rPr lang="en-US" sz="1600" b="1" kern="0" dirty="0">
                <a:solidFill>
                  <a:srgbClr val="0070C0"/>
                </a:solidFill>
                <a:latin typeface="Verdana"/>
                <a:ea typeface="Verdana"/>
                <a:cs typeface="Verdana"/>
                <a:sym typeface="Verdana"/>
              </a:rPr>
              <a:t> (</a:t>
            </a:r>
            <a:r>
              <a:rPr lang="en-US" sz="1600" b="1" kern="0" dirty="0" err="1">
                <a:solidFill>
                  <a:srgbClr val="0070C0"/>
                </a:solidFill>
                <a:latin typeface="Verdana"/>
                <a:ea typeface="Verdana"/>
                <a:cs typeface="Verdana"/>
                <a:sym typeface="Verdana"/>
              </a:rPr>
              <a:t>départs</a:t>
            </a:r>
            <a:r>
              <a:rPr lang="en-US" sz="1600" b="1" kern="0" dirty="0">
                <a:solidFill>
                  <a:srgbClr val="0070C0"/>
                </a:solidFill>
                <a:latin typeface="Verdana"/>
                <a:ea typeface="Verdana"/>
                <a:cs typeface="Verdana"/>
                <a:sym typeface="Verdana"/>
              </a:rPr>
              <a:t>/</a:t>
            </a:r>
            <a:r>
              <a:rPr lang="en-US" sz="1600" b="1" kern="0" dirty="0" err="1">
                <a:solidFill>
                  <a:srgbClr val="0070C0"/>
                </a:solidFill>
                <a:latin typeface="Verdana"/>
                <a:ea typeface="Verdana"/>
                <a:cs typeface="Verdana"/>
                <a:sym typeface="Verdana"/>
              </a:rPr>
              <a:t>arrivées</a:t>
            </a:r>
            <a:r>
              <a:rPr lang="en-US" sz="1600" b="1" kern="0" dirty="0">
                <a:solidFill>
                  <a:srgbClr val="0070C0"/>
                </a:solidFill>
                <a:latin typeface="Verdana"/>
                <a:ea typeface="Verdana"/>
                <a:cs typeface="Verdana"/>
                <a:sym typeface="Verdana"/>
              </a:rPr>
              <a:t> permanents, docs, post-docs…)</a:t>
            </a:r>
          </a:p>
          <a:p>
            <a:pPr marL="209550" lvl="3" indent="-285750" defTabSz="914400" fontAlgn="auto">
              <a:lnSpc>
                <a:spcPct val="90000"/>
              </a:lnSpc>
              <a:spcBef>
                <a:spcPts val="500"/>
              </a:spcBef>
              <a:spcAft>
                <a:spcPts val="0"/>
              </a:spcAft>
              <a:buClr>
                <a:srgbClr val="808080">
                  <a:lumMod val="50000"/>
                </a:srgbClr>
              </a:buClr>
              <a:buSzPct val="100000"/>
              <a:buFont typeface="Arial" panose="020B0604020202020204" pitchFamily="34" charset="0"/>
              <a:buChar char="•"/>
            </a:pPr>
            <a:r>
              <a:rPr lang="en-US" sz="1200" b="1"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Départs</a:t>
            </a: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postdocs: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 </a:t>
            </a:r>
            <a:r>
              <a:rPr lang="en-US"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Ogur</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(Mars 2022)</a:t>
            </a:r>
          </a:p>
          <a:p>
            <a:pPr marL="209550" lvl="3" indent="-285750" defTabSz="914400" fontAlgn="auto">
              <a:lnSpc>
                <a:spcPct val="90000"/>
              </a:lnSpc>
              <a:spcBef>
                <a:spcPts val="500"/>
              </a:spcBef>
              <a:spcAft>
                <a:spcPts val="0"/>
              </a:spcAft>
              <a:buClr>
                <a:srgbClr val="808080">
                  <a:lumMod val="50000"/>
                </a:srgbClr>
              </a:buClr>
              <a:buSzPct val="100000"/>
              <a:buFont typeface="Arial" panose="020B0604020202020204" pitchFamily="34" charset="0"/>
              <a:buChar char="•"/>
            </a:pPr>
            <a:r>
              <a:rPr lang="en-US" sz="1200" b="1"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Arrivées</a:t>
            </a: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postdocs: </a:t>
            </a:r>
            <a:r>
              <a:rPr lang="fr-FR" sz="1200" dirty="0">
                <a:latin typeface="Verdana" panose="020B0604030504040204" pitchFamily="34" charset="0"/>
                <a:ea typeface="Verdana" panose="020B0604030504040204" pitchFamily="34" charset="0"/>
                <a:cs typeface="Verdana" panose="020B0604030504040204" pitchFamily="34" charset="0"/>
              </a:rPr>
              <a:t>01/6/2022 PERLE ligne d'injection (J. </a:t>
            </a:r>
            <a:r>
              <a:rPr lang="fr-FR" sz="1200" dirty="0" err="1">
                <a:latin typeface="Verdana" panose="020B0604030504040204" pitchFamily="34" charset="0"/>
                <a:ea typeface="Verdana" panose="020B0604030504040204" pitchFamily="34" charset="0"/>
                <a:cs typeface="Verdana" panose="020B0604030504040204" pitchFamily="34" charset="0"/>
              </a:rPr>
              <a:t>Yoskowitz</a:t>
            </a:r>
            <a:r>
              <a:rPr lang="fr-FR" sz="1200" dirty="0">
                <a:latin typeface="Verdana" panose="020B0604030504040204" pitchFamily="34" charset="0"/>
                <a:ea typeface="Verdana" panose="020B0604030504040204" pitchFamily="34" charset="0"/>
                <a:cs typeface="Verdana" panose="020B0604030504040204" pitchFamily="34" charset="0"/>
              </a:rPr>
              <a:t>) </a:t>
            </a:r>
            <a:endPar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a:p>
            <a:pPr marL="209550" lvl="3" indent="-285750" defTabSz="914400" fontAlgn="auto">
              <a:lnSpc>
                <a:spcPct val="90000"/>
              </a:lnSpc>
              <a:spcBef>
                <a:spcPts val="500"/>
              </a:spcBef>
              <a:spcAft>
                <a:spcPts val="0"/>
              </a:spcAft>
              <a:buClr>
                <a:srgbClr val="808080">
                  <a:lumMod val="50000"/>
                </a:srgbClr>
              </a:buClr>
              <a:buSzPct val="100000"/>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Permanents: Beam Dynamics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design, conception et études de performances des accélérateurs, notamment sur les outils de simulation de hauts niveaux pour les projets futurs (PERLE, FCC, HPPL). Le candidat viendra renforcer l'activité dynamique faisceau et conception accélérateur.</a:t>
            </a:r>
          </a:p>
          <a:p>
            <a:pPr marL="209550" lvl="3" indent="-285750" defTabSz="914400" fontAlgn="auto">
              <a:lnSpc>
                <a:spcPct val="90000"/>
              </a:lnSpc>
              <a:spcBef>
                <a:spcPts val="500"/>
              </a:spcBef>
              <a:spcAft>
                <a:spcPts val="0"/>
              </a:spcAft>
              <a:buClr>
                <a:srgbClr val="808080">
                  <a:lumMod val="50000"/>
                </a:srgbClr>
              </a:buClr>
              <a:buSzPct val="100000"/>
              <a:buFont typeface="Arial" panose="020B0604020202020204" pitchFamily="34" charset="0"/>
              <a:buChar char="•"/>
            </a:pPr>
            <a:endParaRPr sz="14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a:p>
            <a:pPr defTabSz="914400" fontAlgn="auto">
              <a:spcBef>
                <a:spcPts val="200"/>
              </a:spcBef>
              <a:spcAft>
                <a:spcPts val="0"/>
              </a:spcAft>
              <a:buClr>
                <a:srgbClr val="000000"/>
              </a:buClr>
              <a:buFont typeface="Arial"/>
              <a:buNone/>
            </a:pPr>
            <a:endParaRPr sz="1200" b="1" kern="0" dirty="0">
              <a:solidFill>
                <a:srgbClr val="000000"/>
              </a:solidFill>
              <a:latin typeface="Verdana"/>
              <a:ea typeface="Verdana"/>
              <a:cs typeface="Verdana"/>
              <a:sym typeface="Verdana"/>
            </a:endParaRPr>
          </a:p>
        </p:txBody>
      </p:sp>
      <p:sp>
        <p:nvSpPr>
          <p:cNvPr id="15" name="Google Shape;98;p10">
            <a:extLst>
              <a:ext uri="{FF2B5EF4-FFF2-40B4-BE49-F238E27FC236}">
                <a16:creationId xmlns:a16="http://schemas.microsoft.com/office/drawing/2014/main" xmlns="" id="{C762BE19-23B9-8444-82E9-CD5F69EA2DBF}"/>
              </a:ext>
            </a:extLst>
          </p:cNvPr>
          <p:cNvSpPr txBox="1"/>
          <p:nvPr/>
        </p:nvSpPr>
        <p:spPr>
          <a:xfrm>
            <a:off x="705867" y="4241459"/>
            <a:ext cx="8033529" cy="1821112"/>
          </a:xfrm>
          <a:prstGeom prst="rect">
            <a:avLst/>
          </a:prstGeom>
          <a:noFill/>
          <a:ln>
            <a:noFill/>
          </a:ln>
        </p:spPr>
        <p:txBody>
          <a:bodyPr spcFirstLastPara="1" wrap="square" lIns="90000" tIns="46800" rIns="90000" bIns="46800" anchor="t" anchorCtr="0">
            <a:noAutofit/>
          </a:bodyPr>
          <a:lstStyle/>
          <a:p>
            <a:pPr defTabSz="914400" fontAlgn="auto">
              <a:lnSpc>
                <a:spcPct val="90000"/>
              </a:lnSpc>
              <a:spcBef>
                <a:spcPts val="0"/>
              </a:spcBef>
              <a:spcAft>
                <a:spcPts val="0"/>
              </a:spcAft>
              <a:buClr>
                <a:srgbClr val="000000"/>
              </a:buClr>
              <a:buSzPts val="1200"/>
              <a:buFont typeface="Verdana"/>
              <a:buNone/>
            </a:pPr>
            <a:endParaRPr sz="1200" b="1" kern="0" dirty="0">
              <a:solidFill>
                <a:srgbClr val="0070C0"/>
              </a:solidFill>
              <a:latin typeface="Verdana"/>
              <a:ea typeface="Verdana"/>
              <a:cs typeface="Verdana"/>
              <a:sym typeface="Verdana"/>
            </a:endParaRPr>
          </a:p>
          <a:p>
            <a:pPr marL="95250" indent="-171450" defTabSz="914400" fontAlgn="auto">
              <a:lnSpc>
                <a:spcPct val="90000"/>
              </a:lnSpc>
              <a:spcBef>
                <a:spcPts val="500"/>
              </a:spcBef>
              <a:spcAft>
                <a:spcPts val="0"/>
              </a:spcAft>
              <a:buClr>
                <a:srgbClr val="0070C0"/>
              </a:buClr>
              <a:buSzPts val="1200"/>
              <a:buFont typeface="Wingdings" pitchFamily="2" charset="2"/>
              <a:buChar char="§"/>
            </a:pPr>
            <a:r>
              <a:rPr lang="en-US" sz="1600" b="1" kern="0" dirty="0" err="1">
                <a:solidFill>
                  <a:srgbClr val="0070C0"/>
                </a:solidFill>
                <a:latin typeface="Verdana"/>
                <a:ea typeface="Verdana"/>
                <a:cs typeface="Verdana"/>
                <a:sym typeface="Verdana"/>
              </a:rPr>
              <a:t>Attente</a:t>
            </a:r>
            <a:r>
              <a:rPr lang="en-US" sz="1600" b="1" kern="0" dirty="0">
                <a:solidFill>
                  <a:srgbClr val="0070C0"/>
                </a:solidFill>
                <a:latin typeface="Verdana"/>
                <a:ea typeface="Verdana"/>
                <a:cs typeface="Verdana"/>
                <a:sym typeface="Verdana"/>
              </a:rPr>
              <a:t> vis-à-vis de l’IN2P3</a:t>
            </a:r>
          </a:p>
          <a:p>
            <a:pPr marL="209550" lvl="3" indent="-285750" defTabSz="914400" fontAlgn="auto">
              <a:lnSpc>
                <a:spcPct val="90000"/>
              </a:lnSpc>
              <a:spcBef>
                <a:spcPts val="500"/>
              </a:spcBef>
              <a:spcAft>
                <a:spcPts val="0"/>
              </a:spcAft>
              <a:buClr>
                <a:srgbClr val="808080">
                  <a:lumMod val="50000"/>
                </a:srgbClr>
              </a:buClr>
              <a:buSzPct val="100000"/>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Theses: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FCC-NPC theses, ALTO-LEB</a:t>
            </a:r>
          </a:p>
          <a:p>
            <a:pPr marL="209550" lvl="3" indent="-285750" defTabSz="914400" fontAlgn="auto">
              <a:lnSpc>
                <a:spcPct val="90000"/>
              </a:lnSpc>
              <a:spcBef>
                <a:spcPts val="500"/>
              </a:spcBef>
              <a:spcAft>
                <a:spcPts val="0"/>
              </a:spcAft>
              <a:buClr>
                <a:srgbClr val="808080">
                  <a:lumMod val="50000"/>
                </a:srgbClr>
              </a:buClr>
              <a:buSzPct val="100000"/>
              <a:buFont typeface="Arial" panose="020B0604020202020204" pitchFamily="34" charset="0"/>
              <a:buChar char="•"/>
            </a:pPr>
            <a:r>
              <a:rPr lang="en-US"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Signature FCC IS MoU: </a:t>
            </a: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Nanobeams, Positrons, Vacuum and SRF.</a:t>
            </a:r>
          </a:p>
          <a:p>
            <a:pPr marL="209550" lvl="3" indent="-285750" defTabSz="914400" fontAlgn="auto">
              <a:lnSpc>
                <a:spcPct val="90000"/>
              </a:lnSpc>
              <a:spcBef>
                <a:spcPts val="500"/>
              </a:spcBef>
              <a:spcAft>
                <a:spcPts val="0"/>
              </a:spcAft>
              <a:buClr>
                <a:srgbClr val="808080">
                  <a:lumMod val="50000"/>
                </a:srgbClr>
              </a:buClr>
              <a:buSzPct val="100000"/>
              <a:buFont typeface="Arial" panose="020B0604020202020204" pitchFamily="34" charset="0"/>
              <a:buChar char="•"/>
            </a:pPr>
            <a:endPar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a:p>
            <a:pPr marL="209550" lvl="3" indent="-285750" defTabSz="914400" fontAlgn="auto">
              <a:lnSpc>
                <a:spcPct val="90000"/>
              </a:lnSpc>
              <a:spcBef>
                <a:spcPts val="500"/>
              </a:spcBef>
              <a:spcAft>
                <a:spcPts val="0"/>
              </a:spcAft>
              <a:buClr>
                <a:srgbClr val="808080">
                  <a:lumMod val="50000"/>
                </a:srgbClr>
              </a:buClr>
              <a:buSzPct val="100000"/>
              <a:buFont typeface="Arial" panose="020B0604020202020204" pitchFamily="34" charset="0"/>
              <a:buChar char="•"/>
            </a:pPr>
            <a:endParaRPr lang="en-US" sz="1400" kern="0" dirty="0">
              <a:solidFill>
                <a:srgbClr val="000000"/>
              </a:solidFill>
              <a:latin typeface="Arial"/>
              <a:ea typeface="Verdana"/>
              <a:cs typeface="Verdana"/>
              <a:sym typeface="Verdana"/>
            </a:endParaRPr>
          </a:p>
          <a:p>
            <a:pPr marL="209550" lvl="3" indent="-285750" defTabSz="914400" fontAlgn="auto">
              <a:lnSpc>
                <a:spcPct val="90000"/>
              </a:lnSpc>
              <a:spcBef>
                <a:spcPts val="500"/>
              </a:spcBef>
              <a:spcAft>
                <a:spcPts val="0"/>
              </a:spcAft>
              <a:buClr>
                <a:srgbClr val="808080">
                  <a:lumMod val="50000"/>
                </a:srgbClr>
              </a:buClr>
              <a:buSzPct val="100000"/>
              <a:buFont typeface="Arial" panose="020B0604020202020204" pitchFamily="34" charset="0"/>
              <a:buChar char="•"/>
            </a:pPr>
            <a:endParaRPr lang="en-US" sz="1400" kern="0" dirty="0">
              <a:solidFill>
                <a:srgbClr val="000000"/>
              </a:solidFill>
              <a:latin typeface="Arial"/>
              <a:ea typeface="Verdana"/>
              <a:cs typeface="Verdana"/>
              <a:sym typeface="Verdana"/>
            </a:endParaRPr>
          </a:p>
          <a:p>
            <a:pPr marL="209550" lvl="3" indent="-285750" defTabSz="914400" fontAlgn="auto">
              <a:lnSpc>
                <a:spcPct val="90000"/>
              </a:lnSpc>
              <a:spcBef>
                <a:spcPts val="500"/>
              </a:spcBef>
              <a:spcAft>
                <a:spcPts val="0"/>
              </a:spcAft>
              <a:buClr>
                <a:srgbClr val="808080">
                  <a:lumMod val="50000"/>
                </a:srgbClr>
              </a:buClr>
              <a:buSzPts val="1200"/>
              <a:buFont typeface="Arial" panose="020B0604020202020204" pitchFamily="34" charset="0"/>
              <a:buChar char="•"/>
            </a:pPr>
            <a:endParaRPr sz="1400" b="1" kern="0" dirty="0">
              <a:solidFill>
                <a:srgbClr val="000000"/>
              </a:solidFill>
              <a:latin typeface="Arial"/>
              <a:ea typeface="Verdana"/>
              <a:cs typeface="Verdana"/>
              <a:sym typeface="Verdana"/>
            </a:endParaRPr>
          </a:p>
        </p:txBody>
      </p:sp>
    </p:spTree>
    <p:extLst>
      <p:ext uri="{BB962C8B-B14F-4D97-AF65-F5344CB8AC3E}">
        <p14:creationId xmlns:p14="http://schemas.microsoft.com/office/powerpoint/2010/main" val="2478793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xmlns="" id="{57D05734-44B6-ED41-8A00-9625295EE894}"/>
              </a:ext>
            </a:extLst>
          </p:cNvPr>
          <p:cNvSpPr>
            <a:spLocks noGrp="1"/>
          </p:cNvSpPr>
          <p:nvPr>
            <p:ph type="dt" sz="half" idx="10"/>
          </p:nvPr>
        </p:nvSpPr>
        <p:spPr/>
        <p:txBody>
          <a:bodyPr/>
          <a:lstStyle/>
          <a:p>
            <a:r>
              <a:rPr lang="fr-FR"/>
              <a:t>24/02/2022</a:t>
            </a:r>
            <a:endParaRPr lang="fr-FR" dirty="0"/>
          </a:p>
        </p:txBody>
      </p:sp>
      <p:sp>
        <p:nvSpPr>
          <p:cNvPr id="8" name="Footer Placeholder 7">
            <a:extLst>
              <a:ext uri="{FF2B5EF4-FFF2-40B4-BE49-F238E27FC236}">
                <a16:creationId xmlns:a16="http://schemas.microsoft.com/office/drawing/2014/main" xmlns="" id="{CC01A688-EEBF-7245-AD07-B4C4CDE408E7}"/>
              </a:ext>
            </a:extLst>
          </p:cNvPr>
          <p:cNvSpPr>
            <a:spLocks noGrp="1"/>
          </p:cNvSpPr>
          <p:nvPr>
            <p:ph type="ftr" sz="quarter" idx="11"/>
          </p:nvPr>
        </p:nvSpPr>
        <p:spPr/>
        <p:txBody>
          <a:bodyPr/>
          <a:lstStyle/>
          <a:p>
            <a:r>
              <a:rPr lang="fr-FR"/>
              <a:t>BIMP - IJCLab</a:t>
            </a:r>
            <a:endParaRPr lang="fr-FR" dirty="0"/>
          </a:p>
        </p:txBody>
      </p:sp>
      <p:sp>
        <p:nvSpPr>
          <p:cNvPr id="9" name="Slide Number Placeholder 8">
            <a:extLst>
              <a:ext uri="{FF2B5EF4-FFF2-40B4-BE49-F238E27FC236}">
                <a16:creationId xmlns:a16="http://schemas.microsoft.com/office/drawing/2014/main" xmlns="" id="{7145C171-29BD-8148-B878-FDE952BE62DE}"/>
              </a:ext>
            </a:extLst>
          </p:cNvPr>
          <p:cNvSpPr>
            <a:spLocks noGrp="1"/>
          </p:cNvSpPr>
          <p:nvPr>
            <p:ph type="sldNum" sz="quarter" idx="12"/>
          </p:nvPr>
        </p:nvSpPr>
        <p:spPr/>
        <p:txBody>
          <a:bodyPr/>
          <a:lstStyle/>
          <a:p>
            <a:fld id="{77E71596-5F9D-49C5-9701-16B3CA54319D}" type="slidenum">
              <a:rPr lang="fr-FR" smtClean="0"/>
              <a:pPr/>
              <a:t>8</a:t>
            </a:fld>
            <a:endParaRPr lang="fr-FR" dirty="0"/>
          </a:p>
        </p:txBody>
      </p:sp>
      <p:sp>
        <p:nvSpPr>
          <p:cNvPr id="11" name="Google Shape;76;p8">
            <a:extLst>
              <a:ext uri="{FF2B5EF4-FFF2-40B4-BE49-F238E27FC236}">
                <a16:creationId xmlns:a16="http://schemas.microsoft.com/office/drawing/2014/main" xmlns="" id="{74181273-661E-3947-8C64-F91F93A25EC4}"/>
              </a:ext>
            </a:extLst>
          </p:cNvPr>
          <p:cNvSpPr txBox="1"/>
          <p:nvPr/>
        </p:nvSpPr>
        <p:spPr>
          <a:xfrm>
            <a:off x="0" y="0"/>
            <a:ext cx="9144000" cy="692150"/>
          </a:xfrm>
          <a:prstGeom prst="rect">
            <a:avLst/>
          </a:prstGeom>
          <a:noFill/>
          <a:ln>
            <a:noFill/>
          </a:ln>
        </p:spPr>
        <p:txBody>
          <a:bodyPr spcFirstLastPara="1" wrap="square" lIns="91425" tIns="45700" rIns="91425" bIns="45700" anchor="ctr" anchorCtr="0">
            <a:noAutofit/>
          </a:bodyPr>
          <a:lstStyle/>
          <a:p>
            <a:pPr algn="ctr" defTabSz="914400" fontAlgn="auto">
              <a:spcBef>
                <a:spcPts val="0"/>
              </a:spcBef>
              <a:spcAft>
                <a:spcPts val="0"/>
              </a:spcAft>
              <a:buClr>
                <a:srgbClr val="E75112"/>
              </a:buClr>
              <a:buSzPts val="2800"/>
              <a:buFont typeface="Verdana"/>
              <a:buNone/>
            </a:pPr>
            <a:r>
              <a:rPr lang="en-US" sz="2800" b="1" kern="0" dirty="0">
                <a:solidFill>
                  <a:srgbClr val="00294B"/>
                </a:solidFill>
                <a:latin typeface="Verdana"/>
                <a:ea typeface="Verdana"/>
                <a:cs typeface="Verdana"/>
                <a:sym typeface="Verdana"/>
              </a:rPr>
              <a:t>Production </a:t>
            </a:r>
            <a:r>
              <a:rPr lang="en-US" sz="2800" b="1" kern="0" dirty="0" err="1">
                <a:solidFill>
                  <a:srgbClr val="00294B"/>
                </a:solidFill>
                <a:latin typeface="Verdana"/>
                <a:ea typeface="Verdana"/>
                <a:cs typeface="Verdana"/>
                <a:sym typeface="Verdana"/>
              </a:rPr>
              <a:t>scientifique</a:t>
            </a:r>
            <a:endParaRPr sz="1400" kern="0" dirty="0">
              <a:solidFill>
                <a:srgbClr val="00294B"/>
              </a:solidFill>
              <a:latin typeface="Arial"/>
              <a:cs typeface="Arial"/>
              <a:sym typeface="Arial"/>
            </a:endParaRPr>
          </a:p>
        </p:txBody>
      </p:sp>
      <p:sp>
        <p:nvSpPr>
          <p:cNvPr id="12" name="Google Shape;78;p8">
            <a:extLst>
              <a:ext uri="{FF2B5EF4-FFF2-40B4-BE49-F238E27FC236}">
                <a16:creationId xmlns:a16="http://schemas.microsoft.com/office/drawing/2014/main" xmlns="" id="{2F14F64B-EBC9-BC41-B046-07591D5ECD4C}"/>
              </a:ext>
            </a:extLst>
          </p:cNvPr>
          <p:cNvSpPr txBox="1"/>
          <p:nvPr/>
        </p:nvSpPr>
        <p:spPr>
          <a:xfrm>
            <a:off x="201812" y="1126924"/>
            <a:ext cx="10278953" cy="4209634"/>
          </a:xfrm>
          <a:prstGeom prst="rect">
            <a:avLst/>
          </a:prstGeom>
          <a:noFill/>
          <a:ln>
            <a:noFill/>
          </a:ln>
        </p:spPr>
        <p:txBody>
          <a:bodyPr spcFirstLastPara="1" wrap="square" lIns="90000" tIns="46800" rIns="90000" bIns="46800" anchor="t" anchorCtr="0">
            <a:noAutofit/>
          </a:bodyPr>
          <a:lstStyle/>
          <a:p>
            <a:pPr defTabSz="914400" fontAlgn="auto">
              <a:spcBef>
                <a:spcPts val="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marL="285750" indent="-285750" defTabSz="914400" fontAlgn="auto">
              <a:spcBef>
                <a:spcPts val="500"/>
              </a:spcBef>
              <a:spcAft>
                <a:spcPts val="0"/>
              </a:spcAft>
              <a:buClr>
                <a:srgbClr val="0070C0"/>
              </a:buClr>
              <a:buSzPct val="100000"/>
              <a:buFont typeface="Wingdings" pitchFamily="2" charset="2"/>
              <a:buChar char="§"/>
            </a:pPr>
            <a:r>
              <a:rPr lang="fr-FR" sz="1600" b="1" kern="0" dirty="0">
                <a:solidFill>
                  <a:srgbClr val="0070C0"/>
                </a:solidFill>
                <a:latin typeface="Verdana"/>
                <a:ea typeface="Verdana"/>
                <a:cs typeface="Verdana"/>
                <a:sym typeface="Verdana"/>
              </a:rPr>
              <a:t>Thèses récentes soutenues dans l'équipe (2017-2022):</a:t>
            </a:r>
            <a:endParaRPr lang="fr-FR" sz="1600" kern="0" dirty="0">
              <a:solidFill>
                <a:srgbClr val="0070C0"/>
              </a:solidFill>
              <a:latin typeface="Arial"/>
              <a:cs typeface="Arial"/>
              <a:sym typeface="Arial"/>
            </a:endParaRPr>
          </a:p>
          <a:p>
            <a:pPr marL="728662" lvl="1" indent="-271462" defTabSz="914400" fontAlgn="auto">
              <a:spcBef>
                <a:spcPts val="500"/>
              </a:spcBef>
              <a:spcAft>
                <a:spcPts val="0"/>
              </a:spcAft>
              <a:buClr>
                <a:srgbClr val="000000"/>
              </a:buClr>
              <a:buSzPts val="1200"/>
              <a:buFont typeface="Arial" panose="020B0604020202020204" pitchFamily="34" charset="0"/>
              <a:buChar char="•"/>
            </a:pP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 </a:t>
            </a:r>
            <a:r>
              <a:rPr lang="fr-FR" sz="1200" b="1"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Vnuchenko</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Sujet: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High-Gradient issues in S-band RF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Acceleration</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Structure for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Hadrontherapy</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accelerators</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and Radio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Frequency</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Quadrupoles</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fr-FR" sz="1200" b="1"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University</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Valencia</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Directeur de thèse: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 Faus-Golfe  </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Financement: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ITN EU</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dates début-fin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Octobre 2017-June 2020</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position actuelle: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CERN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fellow</a:t>
            </a:r>
            <a:r>
              <a:rPr lang="fr-FR" sz="14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t>
            </a:r>
          </a:p>
          <a:p>
            <a:pPr marL="728662" lvl="1" indent="-271462" defTabSz="914400" fontAlgn="auto">
              <a:spcBef>
                <a:spcPts val="500"/>
              </a:spcBef>
              <a:spcAft>
                <a:spcPts val="0"/>
              </a:spcAft>
              <a:buClr>
                <a:srgbClr val="000000"/>
              </a:buClr>
              <a:buSzPts val="1200"/>
              <a:buFont typeface="Arial" panose="020B0604020202020204" pitchFamily="34" charset="0"/>
              <a:buChar char="•"/>
            </a:pP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H. Kraft,  Sujet: </a:t>
            </a:r>
            <a:r>
              <a:rPr lang="fr-FR" sz="1200" dirty="0">
                <a:latin typeface="Verdana" panose="020B0604030504040204" pitchFamily="34" charset="0"/>
                <a:ea typeface="Verdana" panose="020B0604030504040204" pitchFamily="34" charset="0"/>
                <a:cs typeface="Verdana" panose="020B0604030504040204" pitchFamily="34" charset="0"/>
              </a:rPr>
              <a:t>Etudes de la dynamique faisceau et d'un diagnostic de position pour les lignes de haute énergie du projet MINERVA,</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fr-FR" sz="1200" b="1"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University</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UPSay</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Directeur de thèse: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L. Perrot  </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Financement: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THALES CIFRE</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dates début-fin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Avril 2018-June 2021</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position actuelle: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THALES CDI</a:t>
            </a:r>
            <a:r>
              <a:rPr lang="fr-FR" sz="14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t>
            </a:r>
          </a:p>
          <a:p>
            <a:pPr marL="728662" lvl="1" indent="-271462" defTabSz="914400" fontAlgn="auto">
              <a:spcBef>
                <a:spcPts val="500"/>
              </a:spcBef>
              <a:spcAft>
                <a:spcPts val="0"/>
              </a:spcAft>
              <a:buClr>
                <a:srgbClr val="000000"/>
              </a:buClr>
              <a:buSzPts val="1200"/>
              <a:buFont typeface="Arial" panose="020B0604020202020204" pitchFamily="34" charset="0"/>
              <a:buChar char="•"/>
            </a:pP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B. Bai</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Sujet: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Injector</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linac</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optimizations</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for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FCCee</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and applications for PRAE, </a:t>
            </a:r>
            <a:r>
              <a:rPr lang="fr-FR" sz="1200" b="1"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University</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CAS-</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UPSay</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Directeur de thèse: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 Faus-Golfe  </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Financement:</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CSC</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dates début-fin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Octobre 2018-Mai 2021</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position actuelle: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HIT</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permanent</a:t>
            </a:r>
          </a:p>
          <a:p>
            <a:pPr marL="728662" lvl="1" indent="-271462" defTabSz="914400" fontAlgn="auto">
              <a:spcBef>
                <a:spcPts val="500"/>
              </a:spcBef>
              <a:spcAft>
                <a:spcPts val="0"/>
              </a:spcAft>
              <a:buClr>
                <a:srgbClr val="000000"/>
              </a:buClr>
              <a:buSzPts val="1200"/>
              <a:buFont typeface="Arial" panose="020B0604020202020204" pitchFamily="34" charset="0"/>
              <a:buChar char="•"/>
            </a:pP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V. </a:t>
            </a:r>
            <a:r>
              <a:rPr lang="fr-FR" sz="1200" b="1"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Cilento</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Sujet</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Optics</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Design of a dual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beam</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delivery</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system for lepton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colliders</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and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experimental</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measurements</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of the ATF2 ultra-</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low</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𝛽</a:t>
            </a:r>
            <a:r>
              <a:rPr lang="fr-FR" sz="1200" kern="0" baseline="-2500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𝑦</a:t>
            </a:r>
            <a:r>
              <a:rPr lang="fr-FR" sz="1200" kern="0" baseline="3000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nanometer</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beam</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size,</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fr-FR" sz="1200" b="1"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University</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UPSay</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 </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Directeur de thèse: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 Faus-Golfe  </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Financement: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CERN</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dates début-fin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Octobre 2018-Mai 2021</a:t>
            </a:r>
            <a:r>
              <a:rPr lang="fr-FR" sz="12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position actuelle: </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CERN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fellow</a:t>
            </a:r>
            <a:endPar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a:p>
            <a:pPr marL="457200" lvl="1" indent="0" defTabSz="914400" fontAlgn="auto">
              <a:spcBef>
                <a:spcPts val="500"/>
              </a:spcBef>
              <a:spcAft>
                <a:spcPts val="0"/>
              </a:spcAft>
              <a:buClr>
                <a:srgbClr val="000000"/>
              </a:buClr>
              <a:buSzPts val="1200"/>
              <a:buFont typeface="Arial"/>
              <a:buNone/>
            </a:pPr>
            <a:endParaRPr sz="1200" b="1" kern="0" dirty="0">
              <a:solidFill>
                <a:srgbClr val="0070C0"/>
              </a:solidFill>
              <a:latin typeface="Verdana"/>
              <a:ea typeface="Verdana"/>
              <a:cs typeface="Verdana"/>
              <a:sym typeface="Verdana"/>
            </a:endParaRPr>
          </a:p>
          <a:p>
            <a:pPr marL="728662" lvl="1" indent="-271462" defTabSz="914400" fontAlgn="auto">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defTabSz="914400" fontAlgn="auto">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a:p>
            <a:pPr defTabSz="914400" fontAlgn="auto">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a:p>
            <a:pPr defTabSz="914400" fontAlgn="auto">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marL="728662" lvl="1" indent="-271462" defTabSz="914400" fontAlgn="auto">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marL="728662" lvl="1" indent="-271462" defTabSz="914400" fontAlgn="auto">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defTabSz="914400" fontAlgn="auto">
              <a:spcBef>
                <a:spcPts val="200"/>
              </a:spcBef>
              <a:spcAft>
                <a:spcPts val="0"/>
              </a:spcAft>
              <a:buClr>
                <a:srgbClr val="000000"/>
              </a:buClr>
              <a:buFont typeface="Arial"/>
              <a:buNone/>
            </a:pPr>
            <a:endParaRPr sz="1200" b="1" kern="0" dirty="0">
              <a:solidFill>
                <a:srgbClr val="000000"/>
              </a:solidFill>
              <a:latin typeface="Verdana"/>
              <a:ea typeface="Verdana"/>
              <a:cs typeface="Verdana"/>
              <a:sym typeface="Verdana"/>
            </a:endParaRPr>
          </a:p>
        </p:txBody>
      </p:sp>
      <p:sp>
        <p:nvSpPr>
          <p:cNvPr id="13" name="Google Shape;78;p8">
            <a:extLst>
              <a:ext uri="{FF2B5EF4-FFF2-40B4-BE49-F238E27FC236}">
                <a16:creationId xmlns:a16="http://schemas.microsoft.com/office/drawing/2014/main" xmlns="" id="{B6C84C72-71B0-CD40-BE2B-352710F0A5DF}"/>
              </a:ext>
            </a:extLst>
          </p:cNvPr>
          <p:cNvSpPr txBox="1"/>
          <p:nvPr/>
        </p:nvSpPr>
        <p:spPr>
          <a:xfrm>
            <a:off x="489843" y="4109156"/>
            <a:ext cx="9338860" cy="1766795"/>
          </a:xfrm>
          <a:prstGeom prst="rect">
            <a:avLst/>
          </a:prstGeom>
          <a:noFill/>
          <a:ln>
            <a:noFill/>
          </a:ln>
        </p:spPr>
        <p:txBody>
          <a:bodyPr spcFirstLastPara="1" wrap="square" lIns="90000" tIns="46800" rIns="90000" bIns="46800" anchor="t" anchorCtr="0">
            <a:noAutofit/>
          </a:bodyPr>
          <a:lstStyle/>
          <a:p>
            <a:pPr defTabSz="914400" fontAlgn="auto">
              <a:spcBef>
                <a:spcPts val="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marL="171450" indent="-171450" defTabSz="914400" fontAlgn="auto">
              <a:spcBef>
                <a:spcPts val="500"/>
              </a:spcBef>
              <a:spcAft>
                <a:spcPts val="0"/>
              </a:spcAft>
              <a:buClr>
                <a:srgbClr val="0070C0"/>
              </a:buClr>
              <a:buSzPts val="1200"/>
              <a:buFont typeface="Arial" panose="020B0604020202020204" pitchFamily="34" charset="0"/>
              <a:buChar char="•"/>
            </a:pPr>
            <a:r>
              <a:rPr lang="en-US" sz="1600" b="1" kern="0" dirty="0" err="1">
                <a:solidFill>
                  <a:srgbClr val="0070C0"/>
                </a:solidFill>
                <a:latin typeface="Verdana"/>
                <a:ea typeface="Verdana"/>
                <a:cs typeface="Verdana"/>
                <a:sym typeface="Verdana"/>
              </a:rPr>
              <a:t>Résultats</a:t>
            </a:r>
            <a:r>
              <a:rPr lang="en-US" sz="1600" b="1" kern="0" dirty="0">
                <a:solidFill>
                  <a:srgbClr val="0070C0"/>
                </a:solidFill>
                <a:latin typeface="Verdana"/>
                <a:ea typeface="Verdana"/>
                <a:cs typeface="Verdana"/>
                <a:sym typeface="Verdana"/>
              </a:rPr>
              <a:t> </a:t>
            </a:r>
            <a:r>
              <a:rPr lang="en-US" sz="1600" b="1" kern="0" dirty="0" err="1">
                <a:solidFill>
                  <a:srgbClr val="0070C0"/>
                </a:solidFill>
                <a:latin typeface="Verdana"/>
                <a:ea typeface="Verdana"/>
                <a:cs typeface="Verdana"/>
                <a:sym typeface="Verdana"/>
              </a:rPr>
              <a:t>scientifiques</a:t>
            </a:r>
            <a:r>
              <a:rPr lang="en-US" sz="1600" b="1" kern="0" dirty="0">
                <a:solidFill>
                  <a:srgbClr val="0070C0"/>
                </a:solidFill>
                <a:latin typeface="Verdana"/>
                <a:ea typeface="Verdana"/>
                <a:cs typeface="Verdana"/>
                <a:sym typeface="Verdana"/>
              </a:rPr>
              <a:t> </a:t>
            </a:r>
            <a:r>
              <a:rPr lang="en-US" sz="1600" b="1" kern="0" dirty="0" err="1">
                <a:solidFill>
                  <a:srgbClr val="0070C0"/>
                </a:solidFill>
                <a:latin typeface="Verdana"/>
                <a:ea typeface="Verdana"/>
                <a:cs typeface="Verdana"/>
                <a:sym typeface="Verdana"/>
              </a:rPr>
              <a:t>marquants</a:t>
            </a:r>
            <a:r>
              <a:rPr lang="en-US" sz="1600" b="1" kern="0" dirty="0">
                <a:solidFill>
                  <a:srgbClr val="0070C0"/>
                </a:solidFill>
                <a:latin typeface="Verdana"/>
                <a:ea typeface="Verdana"/>
                <a:cs typeface="Verdana"/>
                <a:sym typeface="Verdana"/>
              </a:rPr>
              <a:t> de </a:t>
            </a:r>
            <a:r>
              <a:rPr lang="en-US" sz="1600" b="1" kern="0" dirty="0" err="1">
                <a:solidFill>
                  <a:srgbClr val="0070C0"/>
                </a:solidFill>
                <a:latin typeface="Verdana"/>
                <a:ea typeface="Verdana"/>
                <a:cs typeface="Verdana"/>
                <a:sym typeface="Verdana"/>
              </a:rPr>
              <a:t>l’équipe</a:t>
            </a:r>
            <a:r>
              <a:rPr lang="en-US" sz="1600" b="1" kern="0" dirty="0">
                <a:solidFill>
                  <a:srgbClr val="0070C0"/>
                </a:solidFill>
                <a:latin typeface="Verdana"/>
                <a:ea typeface="Verdana"/>
                <a:cs typeface="Verdana"/>
                <a:sym typeface="Verdana"/>
              </a:rPr>
              <a:t> (2017-2022) – 5 max</a:t>
            </a:r>
          </a:p>
          <a:p>
            <a:pPr marL="728662" lvl="1" indent="-271462" defTabSz="914400" fontAlgn="auto">
              <a:spcBef>
                <a:spcPts val="500"/>
              </a:spcBef>
              <a:spcAft>
                <a:spcPts val="0"/>
              </a:spcAft>
              <a:buClr>
                <a:srgbClr val="000000"/>
              </a:buClr>
              <a:buSzPts val="1200"/>
              <a:buFont typeface="Arial" panose="020B0604020202020204" pitchFamily="34" charset="0"/>
              <a:buChar char="•"/>
            </a:pP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Initialisation de signature contrats MYRRHA (2020-2024)</a:t>
            </a:r>
          </a:p>
          <a:p>
            <a:pPr marL="728662" lvl="1" indent="-271462" defTabSz="914400" fontAlgn="auto">
              <a:spcBef>
                <a:spcPts val="500"/>
              </a:spcBef>
              <a:spcAft>
                <a:spcPts val="0"/>
              </a:spcAft>
              <a:buClr>
                <a:srgbClr val="000000"/>
              </a:buClr>
              <a:buSzPts val="1200"/>
              <a:buFont typeface="Arial" panose="020B0604020202020204" pitchFamily="34" charset="0"/>
              <a:buChar char="•"/>
            </a:pP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EU Projet  I.FAST (Avril 2021)</a:t>
            </a:r>
          </a:p>
          <a:p>
            <a:pPr marL="728662" lvl="1" indent="-271462" defTabSz="914400" fontAlgn="auto">
              <a:spcBef>
                <a:spcPts val="500"/>
              </a:spcBef>
              <a:spcAft>
                <a:spcPts val="0"/>
              </a:spcAft>
              <a:buClr>
                <a:srgbClr val="000000"/>
              </a:buClr>
              <a:buSzPts val="1200"/>
              <a:buFont typeface="Arial" panose="020B0604020202020204" pitchFamily="34" charset="0"/>
              <a:buChar char="•"/>
            </a:pP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Initialisation CHART (PSI-CERN)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MoU</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 dans le cadre FCC en </a:t>
            </a:r>
            <a:r>
              <a:rPr lang="fr-FR" sz="120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preparation</a:t>
            </a:r>
            <a:r>
              <a:rPr lang="fr-F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a:t>
            </a:r>
          </a:p>
          <a:p>
            <a:pPr marL="728662" lvl="1" indent="-271462" defTabSz="914400" fontAlgn="auto">
              <a:spcBef>
                <a:spcPts val="500"/>
              </a:spcBef>
              <a:spcAft>
                <a:spcPts val="0"/>
              </a:spcAft>
              <a:buClr>
                <a:srgbClr val="000000"/>
              </a:buClr>
              <a:buSzPts val="1200"/>
              <a:buFont typeface="Arial"/>
              <a:buChar char="–"/>
            </a:pPr>
            <a:endParaRPr lang="fr-FR" sz="14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728662" lvl="1" indent="-271462" defTabSz="914400" fontAlgn="auto">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defTabSz="914400" fontAlgn="auto">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a:p>
            <a:pPr defTabSz="914400" fontAlgn="auto">
              <a:spcBef>
                <a:spcPts val="500"/>
              </a:spcBef>
              <a:spcAft>
                <a:spcPts val="0"/>
              </a:spcAft>
              <a:buClr>
                <a:srgbClr val="000000"/>
              </a:buClr>
              <a:buSzPts val="1200"/>
              <a:buFont typeface="Verdana"/>
              <a:buNone/>
            </a:pPr>
            <a:endParaRPr sz="1200" b="1" kern="0" dirty="0">
              <a:solidFill>
                <a:srgbClr val="3399FF"/>
              </a:solidFill>
              <a:latin typeface="Verdana"/>
              <a:ea typeface="Verdana"/>
              <a:cs typeface="Verdana"/>
              <a:sym typeface="Verdana"/>
            </a:endParaRPr>
          </a:p>
          <a:p>
            <a:pPr defTabSz="914400" fontAlgn="auto">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marL="728662" lvl="1" indent="-271462" defTabSz="914400" fontAlgn="auto">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marL="728662" lvl="1" indent="-271462" defTabSz="914400" fontAlgn="auto">
              <a:spcBef>
                <a:spcPts val="500"/>
              </a:spcBef>
              <a:spcAft>
                <a:spcPts val="0"/>
              </a:spcAft>
              <a:buClr>
                <a:srgbClr val="000000"/>
              </a:buClr>
              <a:buSzPts val="1200"/>
              <a:buFont typeface="Verdana"/>
              <a:buNone/>
            </a:pPr>
            <a:endParaRPr sz="1200" b="1" kern="0" dirty="0">
              <a:solidFill>
                <a:srgbClr val="000000"/>
              </a:solidFill>
              <a:latin typeface="Verdana"/>
              <a:ea typeface="Verdana"/>
              <a:cs typeface="Verdana"/>
              <a:sym typeface="Verdana"/>
            </a:endParaRPr>
          </a:p>
          <a:p>
            <a:pPr defTabSz="914400" fontAlgn="auto">
              <a:spcBef>
                <a:spcPts val="200"/>
              </a:spcBef>
              <a:spcAft>
                <a:spcPts val="0"/>
              </a:spcAft>
              <a:buClr>
                <a:srgbClr val="000000"/>
              </a:buClr>
              <a:buFont typeface="Arial"/>
              <a:buNone/>
            </a:pPr>
            <a:endParaRPr sz="1200" b="1" kern="0" dirty="0">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1098570792"/>
      </p:ext>
    </p:extLst>
  </p:cSld>
  <p:clrMapOvr>
    <a:masterClrMapping/>
  </p:clrMapOvr>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15339</TotalTime>
  <Words>1185</Words>
  <Application>Microsoft Office PowerPoint</Application>
  <PresentationFormat>Personnalisé</PresentationFormat>
  <Paragraphs>189</Paragraphs>
  <Slides>8</Slides>
  <Notes>0</Notes>
  <HiddenSlides>0</HiddenSlides>
  <MMClips>0</MMClips>
  <ScaleCrop>false</ScaleCrop>
  <HeadingPairs>
    <vt:vector size="4" baseType="variant">
      <vt:variant>
        <vt:lpstr>Thème</vt:lpstr>
      </vt:variant>
      <vt:variant>
        <vt:i4>1</vt:i4>
      </vt:variant>
      <vt:variant>
        <vt:lpstr>Titres des diapositives</vt:lpstr>
      </vt:variant>
      <vt:variant>
        <vt:i4>8</vt:i4>
      </vt:variant>
    </vt:vector>
  </HeadingPairs>
  <TitlesOfParts>
    <vt:vector size="9" baseType="lpstr">
      <vt:lpstr>1_modele-IJCLAb-powerpoint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SB</cp:lastModifiedBy>
  <cp:revision>1529</cp:revision>
  <dcterms:created xsi:type="dcterms:W3CDTF">2011-03-09T16:37:49Z</dcterms:created>
  <dcterms:modified xsi:type="dcterms:W3CDTF">2022-02-24T10:29:43Z</dcterms:modified>
</cp:coreProperties>
</file>