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  <p:sldMasterId id="2147483651" r:id="rId2"/>
  </p:sldMasterIdLst>
  <p:notesMasterIdLst>
    <p:notesMasterId r:id="rId11"/>
  </p:notesMasterIdLst>
  <p:sldIdLst>
    <p:sldId id="256" r:id="rId3"/>
    <p:sldId id="257" r:id="rId4"/>
    <p:sldId id="260" r:id="rId5"/>
    <p:sldId id="264" r:id="rId6"/>
    <p:sldId id="258" r:id="rId7"/>
    <p:sldId id="265" r:id="rId8"/>
    <p:sldId id="261" r:id="rId9"/>
    <p:sldId id="263" r:id="rId10"/>
  </p:sldIdLst>
  <p:sldSz cx="9144000" cy="6858000" type="screen4x3"/>
  <p:notesSz cx="6804025" cy="99393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04" autoAdjust="0"/>
  </p:normalViewPr>
  <p:slideViewPr>
    <p:cSldViewPr snapToGrid="0">
      <p:cViewPr varScale="1">
        <p:scale>
          <a:sx n="112" d="100"/>
          <a:sy n="112" d="100"/>
        </p:scale>
        <p:origin x="15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sldNum" idx="12"/>
          </p:nvPr>
        </p:nvSpPr>
        <p:spPr>
          <a:xfrm>
            <a:off x="3854450" y="9440862"/>
            <a:ext cx="2935287" cy="4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‹N°›</a:t>
            </a:fld>
            <a:endParaRPr/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" name="Google Shape;5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" name="Google Shape;6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" name="Google Shape;7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" name="Google Shape;8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" name="Google Shape;9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" name="Google Shape;10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" name="Google Shape;11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" name="Google Shape;12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" name="Google Shape;13;n"/>
          <p:cNvSpPr/>
          <p:nvPr/>
        </p:nvSpPr>
        <p:spPr>
          <a:xfrm>
            <a:off x="0" y="0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4" name="Google Shape;14;n"/>
          <p:cNvSpPr/>
          <p:nvPr/>
        </p:nvSpPr>
        <p:spPr>
          <a:xfrm>
            <a:off x="3854450" y="0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" name="Google Shape;15;n"/>
          <p:cNvSpPr>
            <a:spLocks noGrp="1" noRot="1" noChangeAspect="1"/>
          </p:cNvSpPr>
          <p:nvPr>
            <p:ph type="sldImg" idx="2"/>
          </p:nvPr>
        </p:nvSpPr>
        <p:spPr>
          <a:xfrm>
            <a:off x="922337" y="746125"/>
            <a:ext cx="4951412" cy="3711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6" name="Google Shape;16;n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7" name="Google Shape;17;n"/>
          <p:cNvSpPr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8" name="Google Shape;18;n"/>
          <p:cNvSpPr txBox="1">
            <a:spLocks noGrp="1"/>
          </p:cNvSpPr>
          <p:nvPr>
            <p:ph type="sldNum" idx="3"/>
          </p:nvPr>
        </p:nvSpPr>
        <p:spPr>
          <a:xfrm>
            <a:off x="3854450" y="9440862"/>
            <a:ext cx="2935287" cy="4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446486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:notes"/>
          <p:cNvSpPr txBox="1"/>
          <p:nvPr/>
        </p:nvSpPr>
        <p:spPr>
          <a:xfrm>
            <a:off x="385445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/>
          </a:p>
        </p:txBody>
      </p:sp>
      <p:sp>
        <p:nvSpPr>
          <p:cNvPr id="40" name="Google Shape;4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570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41" name="Google Shape;41;p1:notes"/>
          <p:cNvSpPr/>
          <p:nvPr/>
        </p:nvSpPr>
        <p:spPr>
          <a:xfrm>
            <a:off x="681037" y="4719637"/>
            <a:ext cx="5443537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2" name="Google Shape;42;p1:notes"/>
          <p:cNvSpPr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3" name="Google Shape;43;p1:notes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570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51" name="Google Shape;51;p2:notes"/>
          <p:cNvSpPr/>
          <p:nvPr/>
        </p:nvSpPr>
        <p:spPr>
          <a:xfrm>
            <a:off x="681037" y="4719637"/>
            <a:ext cx="5443537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2" name="Google Shape;52;p2:notes"/>
          <p:cNvSpPr txBox="1"/>
          <p:nvPr/>
        </p:nvSpPr>
        <p:spPr>
          <a:xfrm>
            <a:off x="385445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/>
          </a:p>
        </p:txBody>
      </p:sp>
      <p:sp>
        <p:nvSpPr>
          <p:cNvPr id="53" name="Google Shape;53;p2:notes"/>
          <p:cNvSpPr txBox="1"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Groupe          Evaluation AERES          13-14 janvier 2011</a:t>
            </a:r>
            <a:endParaRPr/>
          </a:p>
        </p:txBody>
      </p:sp>
      <p:sp>
        <p:nvSpPr>
          <p:cNvPr id="54" name="Google Shape;54;p2:notes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570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1" name="Google Shape;81;p5:notes"/>
          <p:cNvSpPr/>
          <p:nvPr/>
        </p:nvSpPr>
        <p:spPr>
          <a:xfrm>
            <a:off x="681037" y="4719637"/>
            <a:ext cx="5443537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2" name="Google Shape;82;p5:notes"/>
          <p:cNvSpPr txBox="1"/>
          <p:nvPr/>
        </p:nvSpPr>
        <p:spPr>
          <a:xfrm>
            <a:off x="385445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/>
          </a:p>
        </p:txBody>
      </p:sp>
      <p:sp>
        <p:nvSpPr>
          <p:cNvPr id="83" name="Google Shape;83;p5:notes"/>
          <p:cNvSpPr txBox="1"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Groupe          Evaluation AERES          13-14 janvier 2011</a:t>
            </a:r>
            <a:endParaRPr/>
          </a:p>
        </p:txBody>
      </p:sp>
      <p:sp>
        <p:nvSpPr>
          <p:cNvPr id="84" name="Google Shape;84;p5:notes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570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1" name="Google Shape;81;p5:notes"/>
          <p:cNvSpPr/>
          <p:nvPr/>
        </p:nvSpPr>
        <p:spPr>
          <a:xfrm>
            <a:off x="681037" y="4719637"/>
            <a:ext cx="5443537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2" name="Google Shape;82;p5:notes"/>
          <p:cNvSpPr txBox="1"/>
          <p:nvPr/>
        </p:nvSpPr>
        <p:spPr>
          <a:xfrm>
            <a:off x="385445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/>
          </a:p>
        </p:txBody>
      </p:sp>
      <p:sp>
        <p:nvSpPr>
          <p:cNvPr id="83" name="Google Shape;83;p5:notes"/>
          <p:cNvSpPr txBox="1"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Groupe          Evaluation AERES          13-14 janvier 2011</a:t>
            </a:r>
            <a:endParaRPr/>
          </a:p>
        </p:txBody>
      </p:sp>
      <p:sp>
        <p:nvSpPr>
          <p:cNvPr id="84" name="Google Shape;84;p5:notes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9359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570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1" name="Google Shape;61;p3:notes"/>
          <p:cNvSpPr/>
          <p:nvPr/>
        </p:nvSpPr>
        <p:spPr>
          <a:xfrm>
            <a:off x="681037" y="4719637"/>
            <a:ext cx="5443537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2" name="Google Shape;62;p3:notes"/>
          <p:cNvSpPr txBox="1"/>
          <p:nvPr/>
        </p:nvSpPr>
        <p:spPr>
          <a:xfrm>
            <a:off x="385445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/>
          </a:p>
        </p:txBody>
      </p:sp>
      <p:sp>
        <p:nvSpPr>
          <p:cNvPr id="63" name="Google Shape;63;p3:notes"/>
          <p:cNvSpPr txBox="1"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Groupe          Evaluation AERES          13-14 janvier 2011</a:t>
            </a:r>
            <a:endParaRPr/>
          </a:p>
        </p:txBody>
      </p:sp>
      <p:sp>
        <p:nvSpPr>
          <p:cNvPr id="64" name="Google Shape;64;p3:notes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570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71" name="Google Shape;71;p4:notes"/>
          <p:cNvSpPr/>
          <p:nvPr/>
        </p:nvSpPr>
        <p:spPr>
          <a:xfrm>
            <a:off x="681037" y="4719637"/>
            <a:ext cx="5443537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2" name="Google Shape;72;p4:notes"/>
          <p:cNvSpPr txBox="1"/>
          <p:nvPr/>
        </p:nvSpPr>
        <p:spPr>
          <a:xfrm>
            <a:off x="385445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/>
          </a:p>
        </p:txBody>
      </p:sp>
      <p:sp>
        <p:nvSpPr>
          <p:cNvPr id="73" name="Google Shape;73;p4:notes"/>
          <p:cNvSpPr txBox="1"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Groupe          Evaluation AERES          13-14 janvier 2011</a:t>
            </a:r>
            <a:endParaRPr/>
          </a:p>
        </p:txBody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899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570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" name="Google Shape;91;p6:notes"/>
          <p:cNvSpPr/>
          <p:nvPr/>
        </p:nvSpPr>
        <p:spPr>
          <a:xfrm>
            <a:off x="681037" y="4719637"/>
            <a:ext cx="5443537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2" name="Google Shape;92;p6:notes"/>
          <p:cNvSpPr txBox="1"/>
          <p:nvPr/>
        </p:nvSpPr>
        <p:spPr>
          <a:xfrm>
            <a:off x="385445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/>
          </a:p>
        </p:txBody>
      </p:sp>
      <p:sp>
        <p:nvSpPr>
          <p:cNvPr id="93" name="Google Shape;93;p6:notes"/>
          <p:cNvSpPr txBox="1"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Groupe          Evaluation AERES          13-14 janvier 2011</a:t>
            </a:r>
            <a:endParaRPr/>
          </a:p>
        </p:txBody>
      </p:sp>
      <p:sp>
        <p:nvSpPr>
          <p:cNvPr id="94" name="Google Shape;94;p6:notes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570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1" name="Google Shape;111;p8:notes"/>
          <p:cNvSpPr/>
          <p:nvPr/>
        </p:nvSpPr>
        <p:spPr>
          <a:xfrm>
            <a:off x="681037" y="4719637"/>
            <a:ext cx="5443537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2" name="Google Shape;112;p8:notes"/>
          <p:cNvSpPr txBox="1"/>
          <p:nvPr/>
        </p:nvSpPr>
        <p:spPr>
          <a:xfrm>
            <a:off x="385445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/>
          </a:p>
        </p:txBody>
      </p:sp>
      <p:sp>
        <p:nvSpPr>
          <p:cNvPr id="113" name="Google Shape;113;p8:notes"/>
          <p:cNvSpPr txBox="1"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Groupe          Evaluation AERES          13-14 janvier 2011</a:t>
            </a:r>
            <a:endParaRPr/>
          </a:p>
        </p:txBody>
      </p:sp>
      <p:sp>
        <p:nvSpPr>
          <p:cNvPr id="114" name="Google Shape;114;p8:notes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19312" cy="350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" name="Google Shape;28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19312" cy="350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15312" cy="1128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15312" cy="451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19312" cy="350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3" name="Google Shape;23;p1"/>
          <p:cNvSpPr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4" name="Google Shape;2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19312" cy="350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"/>
          <p:cNvSpPr txBox="1"/>
          <p:nvPr/>
        </p:nvSpPr>
        <p:spPr>
          <a:xfrm>
            <a:off x="6877050" y="64928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rPr>
              <a:t>‹N°›</a:t>
            </a:fld>
            <a:endParaRPr/>
          </a:p>
        </p:txBody>
      </p:sp>
      <p:cxnSp>
        <p:nvCxnSpPr>
          <p:cNvPr id="31" name="Google Shape;31;p3"/>
          <p:cNvCxnSpPr/>
          <p:nvPr/>
        </p:nvCxnSpPr>
        <p:spPr>
          <a:xfrm>
            <a:off x="1587" y="692150"/>
            <a:ext cx="9142412" cy="1587"/>
          </a:xfrm>
          <a:prstGeom prst="straightConnector1">
            <a:avLst/>
          </a:prstGeom>
          <a:noFill/>
          <a:ln w="9525" cap="sq" cmpd="sng">
            <a:solidFill>
              <a:srgbClr val="E7511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32" name="Google Shape;32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15312" cy="1128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15312" cy="451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"/>
          <p:cNvSpPr txBox="1"/>
          <p:nvPr/>
        </p:nvSpPr>
        <p:spPr>
          <a:xfrm>
            <a:off x="6790748" y="6078018"/>
            <a:ext cx="1979612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Verdana"/>
              <a:buNone/>
            </a:pPr>
            <a:r>
              <a:rPr lang="en-US" b="0" i="0" u="none" dirty="0" smtClean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2022/02/23</a:t>
            </a:r>
            <a:endParaRPr sz="1100" dirty="0"/>
          </a:p>
        </p:txBody>
      </p:sp>
      <p:sp>
        <p:nvSpPr>
          <p:cNvPr id="6" name="ZoneTexte 3"/>
          <p:cNvSpPr txBox="1">
            <a:spLocks noChangeArrowheads="1"/>
          </p:cNvSpPr>
          <p:nvPr/>
        </p:nvSpPr>
        <p:spPr bwMode="auto">
          <a:xfrm>
            <a:off x="239225" y="6151672"/>
            <a:ext cx="282801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fr-FR" sz="1400" dirty="0" err="1" smtClean="0"/>
              <a:t>Accélérateurs</a:t>
            </a:r>
            <a:r>
              <a:rPr lang="en-US" altLang="fr-FR" sz="1400" dirty="0" smtClean="0"/>
              <a:t> &amp; Technologies</a:t>
            </a:r>
            <a:endParaRPr lang="en-US" altLang="fr-FR" sz="14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511561" y="1921669"/>
            <a:ext cx="4320381" cy="301466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fr-FR" altLang="fr-FR" sz="3600" b="1" dirty="0" smtClean="0">
                <a:solidFill>
                  <a:srgbClr val="E75112"/>
                </a:solidFill>
                <a:latin typeface="Verdana" pitchFamily="34" charset="0"/>
              </a:rPr>
              <a:t>Service RF</a:t>
            </a:r>
            <a:br>
              <a:rPr lang="fr-FR" altLang="fr-FR" sz="3600" b="1" dirty="0" smtClean="0">
                <a:solidFill>
                  <a:srgbClr val="E75112"/>
                </a:solidFill>
                <a:latin typeface="Verdana" pitchFamily="34" charset="0"/>
              </a:rPr>
            </a:br>
            <a:r>
              <a:rPr lang="fr-FR" altLang="fr-FR" sz="3600" b="1" dirty="0" smtClean="0">
                <a:solidFill>
                  <a:srgbClr val="E75112"/>
                </a:solidFill>
                <a:latin typeface="Verdana" pitchFamily="34" charset="0"/>
              </a:rPr>
              <a:t/>
            </a:r>
            <a:br>
              <a:rPr lang="fr-FR" altLang="fr-FR" sz="3600" b="1" dirty="0" smtClean="0">
                <a:solidFill>
                  <a:srgbClr val="E75112"/>
                </a:solidFill>
                <a:latin typeface="Verdana" pitchFamily="34" charset="0"/>
              </a:rPr>
            </a:br>
            <a:r>
              <a:rPr lang="fr-FR" altLang="fr-FR" sz="3600" b="1" dirty="0" smtClean="0">
                <a:solidFill>
                  <a:srgbClr val="E75112"/>
                </a:solidFill>
                <a:latin typeface="Verdana" pitchFamily="34" charset="0"/>
              </a:rPr>
              <a:t/>
            </a:r>
            <a:br>
              <a:rPr lang="fr-FR" altLang="fr-FR" sz="3600" b="1" dirty="0" smtClean="0">
                <a:solidFill>
                  <a:srgbClr val="E75112"/>
                </a:solidFill>
                <a:latin typeface="Verdana" pitchFamily="34" charset="0"/>
              </a:rPr>
            </a:br>
            <a:r>
              <a:rPr lang="fr-FR" altLang="fr-FR" sz="3600" b="1" dirty="0" err="1" smtClean="0">
                <a:latin typeface="Verdana" pitchFamily="34" charset="0"/>
              </a:rPr>
              <a:t>IJCLab</a:t>
            </a:r>
            <a:endParaRPr lang="fr-FR" altLang="fr-FR" sz="3600" b="1" dirty="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6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112"/>
              </a:buClr>
              <a:buSzPts val="2800"/>
              <a:buFont typeface="Verdana"/>
              <a:buNone/>
            </a:pPr>
            <a:r>
              <a:rPr lang="en-US" sz="2800" b="1" i="0" u="none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Composition de </a:t>
            </a:r>
            <a:r>
              <a:rPr lang="en-US" sz="2800" b="1" i="0" u="none" dirty="0" err="1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l’Equipe</a:t>
            </a:r>
            <a:endParaRPr dirty="0"/>
          </a:p>
        </p:txBody>
      </p:sp>
      <p:sp>
        <p:nvSpPr>
          <p:cNvPr id="57" name="Google Shape;57;p6"/>
          <p:cNvSpPr txBox="1"/>
          <p:nvPr/>
        </p:nvSpPr>
        <p:spPr>
          <a:xfrm>
            <a:off x="34926" y="826572"/>
            <a:ext cx="7352702" cy="6153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Verdana"/>
              <a:buAutoNum type="arabicPeriod"/>
            </a:pP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Responsable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scientifique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de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l’équipe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en-US" sz="120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G.Olry</a:t>
            </a:r>
            <a:endParaRPr lang="en-US" sz="1200" i="0" u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Verdana"/>
              <a:buNone/>
            </a:pP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Verdana"/>
              <a:buNone/>
            </a:pP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2. Budget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Annuel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Soutien</a:t>
            </a:r>
            <a:r>
              <a:rPr lang="en-US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Equipe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(hors budget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projets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): </a:t>
            </a:r>
            <a:r>
              <a:rPr lang="en-US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30k€ (pour le moment, arbitrage pas encore </a:t>
            </a:r>
            <a:r>
              <a:rPr lang="en-US" sz="120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finalisé</a:t>
            </a:r>
            <a:r>
              <a:rPr lang="en-US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). NB: 50 k€ </a:t>
            </a:r>
            <a:r>
              <a:rPr lang="en-US" sz="120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en</a:t>
            </a:r>
            <a:r>
              <a:rPr lang="en-US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2021 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et </a:t>
            </a:r>
            <a:r>
              <a:rPr lang="en-US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60k€ </a:t>
            </a:r>
            <a:r>
              <a:rPr lang="en-US" sz="120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en</a:t>
            </a:r>
            <a:r>
              <a:rPr lang="en-US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2020.</a:t>
            </a:r>
          </a:p>
          <a:p>
            <a:pPr marL="0" marR="0" lvl="0" indent="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Verdana"/>
              <a:buNone/>
            </a:pPr>
            <a:r>
              <a:rPr lang="en-US" sz="1200" b="1" i="0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3. </a:t>
            </a:r>
            <a:r>
              <a:rPr lang="en-US" sz="1200" b="1" i="0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Liste</a:t>
            </a:r>
            <a:r>
              <a:rPr lang="en-US" sz="1200" b="1" i="0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des agents </a:t>
            </a:r>
            <a:r>
              <a:rPr lang="en-US" sz="1200" b="1" i="0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de </a:t>
            </a:r>
            <a:r>
              <a:rPr lang="en-US" sz="1200" b="1" i="0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l’équipe</a:t>
            </a:r>
            <a:r>
              <a:rPr lang="en-US" sz="1200" b="1" i="0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(17 </a:t>
            </a:r>
            <a:r>
              <a:rPr lang="en-US" sz="1200" b="1" i="0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personnes</a:t>
            </a:r>
            <a:r>
              <a:rPr lang="en-US" sz="1200" b="1" i="0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):</a:t>
            </a:r>
          </a:p>
          <a:p>
            <a:pPr marL="0" marR="0" lvl="0" indent="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sng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i="0" u="sng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14 permanents: 8 IR, 2 IE, 3 AI et 1 T</a:t>
            </a:r>
            <a:endParaRPr lang="en-US" sz="1200" u="sng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endParaRPr lang="en-US" sz="1200" i="0" u="sng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indent="-171450"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u="sng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1 non-permanents (</a:t>
            </a:r>
            <a:r>
              <a:rPr lang="en-US" sz="1200" u="sng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-US" sz="1200" u="sng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CDD </a:t>
            </a:r>
            <a:r>
              <a:rPr lang="en-US" sz="1200" u="sng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projet</a:t>
            </a:r>
            <a:r>
              <a:rPr lang="en-US" sz="1200" u="sng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ESS)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</a:pPr>
            <a:endParaRPr sz="1200" i="0" u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u="sng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-US" sz="1200" i="0" u="sng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i="0" u="sng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apprentie-ingénieur</a:t>
            </a:r>
            <a:endParaRPr lang="en-US" sz="1200" i="0" u="sng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endParaRPr sz="1200" i="0" u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u="sng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-US" sz="1200" i="0" u="sng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i="0" u="sng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Doctorant</a:t>
            </a:r>
            <a:endParaRPr lang="en-US" sz="1200" i="0" u="sng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endParaRPr lang="en-US" sz="1200" b="1" u="sng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buSzPts val="1200"/>
            </a:pP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Evolution 01/01/2020-aujourd’hui: </a:t>
            </a:r>
            <a:r>
              <a:rPr lang="fr-FR" sz="12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-3 </a:t>
            </a:r>
            <a:endParaRPr lang="fr-FR" sz="1200" b="1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buSzPts val="1200"/>
            </a:pP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Départs</a:t>
            </a:r>
            <a:endParaRPr lang="fr-FR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1 NOEMI (AI) fin 2020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 autre labo IN2P3</a:t>
            </a:r>
            <a:endParaRPr lang="fr-FR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1 Concours externe (CDD AI) fin 2021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 reste à 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IJCLab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 (Service Cryogénie)</a:t>
            </a:r>
          </a:p>
          <a:p>
            <a:pPr lvl="0">
              <a:lnSpc>
                <a:spcPct val="90000"/>
              </a:lnSpc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2 fins de contrat CDD: 1 « voulue » fin d’activité projet ESS (AI) et 1 « non voulue » (IR): reparti en Chine...</a:t>
            </a:r>
            <a:endParaRPr lang="fr-FR" sz="1200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buSzPts val="1200"/>
            </a:pP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Arrivée</a:t>
            </a:r>
            <a:endParaRPr lang="fr-FR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1 Thésard en 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Fév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2021</a:t>
            </a:r>
          </a:p>
          <a:p>
            <a:pPr lvl="0">
              <a:lnSpc>
                <a:spcPct val="90000"/>
              </a:lnSpc>
              <a:buSzPts val="1200"/>
            </a:pPr>
            <a:endParaRPr lang="fr-FR" sz="1200" b="1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buSzPts val="1200"/>
            </a:pP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Prévisions</a:t>
            </a:r>
            <a:r>
              <a:rPr lang="fr-FR" sz="12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 fin 2022</a:t>
            </a:r>
            <a:r>
              <a:rPr lang="fr-FR" sz="12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: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-3 (1 départ en retraite T, 1 fin de contrat ESS, 1 fin d’apprentissage) et +2 (Concours externe IR, CDD coupleurs 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Myrrha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)</a:t>
            </a:r>
            <a:endParaRPr lang="fr-FR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buSzPts val="1200"/>
            </a:pPr>
            <a:endParaRPr lang="fr-FR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buSzPts val="1200"/>
            </a:pP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4. Les compétences (3 thématiques structurantes du service):</a:t>
            </a:r>
          </a:p>
          <a:p>
            <a:pPr lvl="0">
              <a:lnSpc>
                <a:spcPct val="90000"/>
              </a:lnSpc>
              <a:buSzPts val="1200"/>
            </a:pPr>
            <a:endParaRPr lang="fr-FR" sz="1200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8">
              <a:lnSpc>
                <a:spcPct val="90000"/>
              </a:lnSpc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- Structures 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RF (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canons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cavités, coupleurs,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SAF) et 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diag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BPM.</a:t>
            </a:r>
          </a:p>
          <a:p>
            <a:pPr lvl="8">
              <a:lnSpc>
                <a:spcPct val="90000"/>
              </a:lnSpc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- Asservissements systèmes RF (LLRF)</a:t>
            </a:r>
            <a:endParaRPr lang="fr-FR" sz="12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4">
              <a:lnSpc>
                <a:spcPct val="90000"/>
              </a:lnSpc>
              <a:buSzPts val="1200"/>
            </a:pP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- Sources 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de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puissance RF/stations 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de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test</a:t>
            </a:r>
            <a:endParaRPr sz="1200" i="0" u="none" dirty="0">
              <a:solidFill>
                <a:srgbClr val="4D4D4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0" i="0" u="none" dirty="0">
              <a:solidFill>
                <a:srgbClr val="4D4D4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4D4D4D"/>
              </a:buClr>
              <a:buSzPts val="1200"/>
              <a:buFont typeface="Verdana"/>
              <a:buNone/>
            </a:pPr>
            <a:r>
              <a:rPr lang="en-US" sz="1200" b="0" i="0" u="none" dirty="0">
                <a:solidFill>
                  <a:srgbClr val="4D4D4D"/>
                </a:solidFill>
                <a:latin typeface="Verdana"/>
                <a:ea typeface="Verdana"/>
                <a:cs typeface="Verdana"/>
                <a:sym typeface="Verdana"/>
              </a:rPr>
              <a:t>	</a:t>
            </a:r>
            <a:endParaRPr sz="1200" b="0" i="0" u="none" dirty="0">
              <a:solidFill>
                <a:srgbClr val="4D4D4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b="0" i="0" u="none" dirty="0" smtClean="0">
                <a:solidFill>
                  <a:srgbClr val="4D4D4D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sz="1200" b="0" i="0" u="none" dirty="0">
              <a:solidFill>
                <a:srgbClr val="4D4D4D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58" name="Google Shape;58;p6"/>
          <p:cNvCxnSpPr/>
          <p:nvPr/>
        </p:nvCxnSpPr>
        <p:spPr>
          <a:xfrm>
            <a:off x="1587" y="692150"/>
            <a:ext cx="9142412" cy="1587"/>
          </a:xfrm>
          <a:prstGeom prst="straightConnector1">
            <a:avLst/>
          </a:prstGeom>
          <a:noFill/>
          <a:ln w="9525" cap="sq" cmpd="sng">
            <a:solidFill>
              <a:srgbClr val="E75112"/>
            </a:solidFill>
            <a:prstDash val="solid"/>
            <a:miter lim="800000"/>
            <a:headEnd type="none" w="med" len="med"/>
            <a:tailEnd type="none" w="med" len="med"/>
          </a:ln>
        </p:spPr>
      </p:cxn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5138" y="1384300"/>
            <a:ext cx="1809750" cy="4486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9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112"/>
              </a:buClr>
              <a:buSzPts val="2800"/>
              <a:buFont typeface="Verdana"/>
              <a:buNone/>
            </a:pPr>
            <a:r>
              <a:rPr lang="en-US" sz="2800" b="1" i="0" u="none" dirty="0" err="1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Activités</a:t>
            </a:r>
            <a:r>
              <a:rPr lang="en-US" sz="2800" b="1" i="0" u="none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1" i="0" u="none" dirty="0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de </a:t>
            </a:r>
            <a:r>
              <a:rPr lang="en-US" sz="2800" b="1" i="0" u="none" dirty="0" err="1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l’Equipe</a:t>
            </a:r>
            <a:endParaRPr dirty="0"/>
          </a:p>
        </p:txBody>
      </p:sp>
      <p:cxnSp>
        <p:nvCxnSpPr>
          <p:cNvPr id="87" name="Google Shape;87;p9"/>
          <p:cNvCxnSpPr/>
          <p:nvPr/>
        </p:nvCxnSpPr>
        <p:spPr>
          <a:xfrm>
            <a:off x="1587" y="692150"/>
            <a:ext cx="9142412" cy="1587"/>
          </a:xfrm>
          <a:prstGeom prst="straightConnector1">
            <a:avLst/>
          </a:prstGeom>
          <a:noFill/>
          <a:ln w="9525" cap="sq" cmpd="sng">
            <a:solidFill>
              <a:srgbClr val="E7511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88" name="Google Shape;88;p9"/>
          <p:cNvSpPr txBox="1"/>
          <p:nvPr/>
        </p:nvSpPr>
        <p:spPr>
          <a:xfrm>
            <a:off x="34925" y="908050"/>
            <a:ext cx="9109075" cy="561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lvl="0" indent="-7620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  <a:buFont typeface="Arial"/>
              <a:buChar char="•"/>
            </a:pP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Coopérations/collaborations principales avec l’intérieur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Pôle Ingénierie: Bureau d’études et Electronique sur les projets MYRRHA, PIP-II, ESS, 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ThomX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PERLE...</a:t>
            </a:r>
          </a:p>
          <a:p>
            <a:pPr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Pôle Accélérateurs: équipes MAVERICS, BIMP et service </a:t>
            </a:r>
            <a:r>
              <a:rPr lang="fr-FR" sz="120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cryo</a:t>
            </a:r>
            <a:r>
              <a:rPr lang="fr-FR" sz="120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R&amp;D SRF, R&amp;D HELOISE, simulations MP, BPM... </a:t>
            </a:r>
          </a:p>
          <a:p>
            <a:pPr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Plateforme 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Supratech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(+ Station 352MHz SPARE)</a:t>
            </a:r>
          </a:p>
          <a:p>
            <a:pPr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fr-FR" sz="1200" b="1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indent="-7620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  <a:buFont typeface="Arial"/>
              <a:buChar char="•"/>
            </a:pP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Coopérations/collaborations principales avec l’extérieur (avec équipes locales, nationales, internationales)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SCK-CEN (MYRRHA)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Uppsala et Lund (ESS)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Fermilab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(PIPII)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LPSC, JLAB et CERN (PERLE)</a:t>
            </a:r>
          </a:p>
          <a:p>
            <a:pPr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GANIL (SPIRAL2, S3)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SOLEIL (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ThomX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LPSC et CEA (R&amp;D 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Multipacting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endParaRPr lang="fr-FR" sz="1200" b="1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7620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  <a:buFont typeface="Arial"/>
              <a:buChar char="•"/>
            </a:pP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Participations à l’enseignement, à la communication, à la vulgarisation</a:t>
            </a:r>
            <a:b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Cours sur l’ingénierie des cryomodules + introduction à la cryogénie à l’école des accélérateurs de l’IN2P3</a:t>
            </a:r>
          </a:p>
          <a:p>
            <a:pPr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Cours de RF au DU IN2P3 Instrumentation pour la Physique des 2 Infinis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Travaux Dirigés à l’IUT d’Orsay 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Travaux Pratiques à l’ED 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Pheniics</a:t>
            </a:r>
            <a:endParaRPr lang="fr-FR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1 maître d’apprentissage (apprentie-ingénieur 3 ans)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Projet de valorisation transfert de savoir-faire Cryomodule: formations dispensées à la CNIM (cours cryomodules et RF et TP SAF)</a:t>
            </a:r>
            <a:r>
              <a:rPr lang="fr-FR" sz="1200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fr-FR" sz="1200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</a:t>
            </a:r>
            <a:r>
              <a:rPr lang="fr-FR" sz="1200" dirty="0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articipation à la fête de la science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lang="fr-FR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endParaRPr sz="1200" b="1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9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112"/>
              </a:buClr>
              <a:buSzPts val="2800"/>
              <a:buFont typeface="Verdana"/>
              <a:buNone/>
            </a:pPr>
            <a:r>
              <a:rPr lang="en-US" sz="2800" b="1" i="0" u="none" dirty="0" err="1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Activités</a:t>
            </a:r>
            <a:r>
              <a:rPr lang="en-US" sz="2800" b="1" i="0" u="none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1" i="0" u="none" dirty="0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de </a:t>
            </a:r>
            <a:r>
              <a:rPr lang="en-US" sz="2800" b="1" i="0" u="none" dirty="0" err="1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l’Equipe</a:t>
            </a:r>
            <a:endParaRPr dirty="0"/>
          </a:p>
        </p:txBody>
      </p:sp>
      <p:cxnSp>
        <p:nvCxnSpPr>
          <p:cNvPr id="87" name="Google Shape;87;p9"/>
          <p:cNvCxnSpPr/>
          <p:nvPr/>
        </p:nvCxnSpPr>
        <p:spPr>
          <a:xfrm>
            <a:off x="1587" y="692150"/>
            <a:ext cx="9142412" cy="1587"/>
          </a:xfrm>
          <a:prstGeom prst="straightConnector1">
            <a:avLst/>
          </a:prstGeom>
          <a:noFill/>
          <a:ln w="9525" cap="sq" cmpd="sng">
            <a:solidFill>
              <a:srgbClr val="E7511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88" name="Google Shape;88;p9"/>
          <p:cNvSpPr txBox="1"/>
          <p:nvPr/>
        </p:nvSpPr>
        <p:spPr>
          <a:xfrm>
            <a:off x="34925" y="908050"/>
            <a:ext cx="9109075" cy="561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Responsabilités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hors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projets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laboratoire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université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, sites,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comités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, ..)</a:t>
            </a:r>
            <a:b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Membres élus 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du Conseil du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laboratoire</a:t>
            </a:r>
          </a:p>
          <a:p>
            <a:pPr lvl="5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Membre élu à la CPL</a:t>
            </a:r>
            <a:endParaRPr lang="fr-FR" sz="12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endParaRPr sz="1200" b="1" i="0" u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indent="-7620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  <a:buFont typeface="Arial"/>
              <a:buChar char="•"/>
            </a:pP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Organisations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d’écoles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, de workshops,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conférences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, .. (2017-2019) </a:t>
            </a:r>
            <a:b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endParaRPr sz="1200" b="1" i="0" u="none" dirty="0">
              <a:solidFill>
                <a:srgbClr val="3399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dirty="0">
              <a:solidFill>
                <a:srgbClr val="3399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736600" marR="0" lvl="1" indent="-2714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736600" marR="0" lvl="1" indent="-2714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endParaRPr sz="1200" b="1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25114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112"/>
              </a:buClr>
              <a:buSzPts val="2800"/>
              <a:buFont typeface="Verdana"/>
              <a:buNone/>
            </a:pPr>
            <a:r>
              <a:rPr lang="en-US" sz="2800" b="1" i="1" u="none" dirty="0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Implication </a:t>
            </a:r>
            <a:r>
              <a:rPr lang="en-US" sz="2800" b="1" i="1" u="none" dirty="0" err="1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dans</a:t>
            </a:r>
            <a:r>
              <a:rPr lang="en-US" sz="2800" b="1" i="1" u="none" dirty="0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 les </a:t>
            </a:r>
            <a:r>
              <a:rPr lang="en-US" sz="2800" b="1" i="1" u="none" dirty="0" err="1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projets</a:t>
            </a:r>
            <a:endParaRPr dirty="0"/>
          </a:p>
        </p:txBody>
      </p:sp>
      <p:sp>
        <p:nvSpPr>
          <p:cNvPr id="67" name="Google Shape;67;p7"/>
          <p:cNvSpPr txBox="1"/>
          <p:nvPr/>
        </p:nvSpPr>
        <p:spPr>
          <a:xfrm>
            <a:off x="121231" y="692150"/>
            <a:ext cx="8901537" cy="5958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</a:pPr>
            <a:r>
              <a:rPr lang="en-US" sz="1200" b="1" i="1" dirty="0" err="1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Projet</a:t>
            </a:r>
            <a:r>
              <a:rPr lang="en-US" sz="1200" b="1" i="1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 #ESS</a:t>
            </a:r>
            <a:endParaRPr lang="en-US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</a:pP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Responsabilité(s) dans le projet: </a:t>
            </a:r>
            <a:endParaRPr lang="fr-FR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indent="-171450">
              <a:lnSpc>
                <a:spcPct val="90000"/>
              </a:lnSpc>
              <a:spcBef>
                <a:spcPts val="300"/>
              </a:spcBef>
              <a:buClrTx/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Responsable projet</a:t>
            </a:r>
          </a:p>
          <a:p>
            <a:pPr marL="171450" indent="-171450">
              <a:lnSpc>
                <a:spcPct val="90000"/>
              </a:lnSpc>
              <a:spcBef>
                <a:spcPts val="300"/>
              </a:spcBef>
              <a:buClrTx/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WP4 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Spoke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cryomodule</a:t>
            </a:r>
          </a:p>
          <a:p>
            <a:pPr marL="171450" indent="-171450">
              <a:lnSpc>
                <a:spcPct val="90000"/>
              </a:lnSpc>
              <a:spcBef>
                <a:spcPts val="300"/>
              </a:spcBef>
              <a:buClrTx/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Calculs distribution cryogénique WP11</a:t>
            </a:r>
          </a:p>
          <a:p>
            <a:pPr marL="171450" indent="-171450">
              <a:lnSpc>
                <a:spcPct val="90000"/>
              </a:lnSpc>
              <a:spcBef>
                <a:spcPts val="300"/>
              </a:spcBef>
              <a:buClrTx/>
              <a:buSzPts val="1200"/>
              <a:buFont typeface="Arial" panose="020B0604020202020204" pitchFamily="34" charset="0"/>
              <a:buChar char="•"/>
            </a:pPr>
            <a:endParaRPr lang="fr-FR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</a:pPr>
            <a:r>
              <a:rPr lang="fr-FR" sz="1200" b="1" i="1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Projet #PIP-II</a:t>
            </a:r>
            <a:endParaRPr lang="fr-FR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Responsabilité(s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 dans le projet: </a:t>
            </a:r>
            <a:endParaRPr lang="fr-FR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Lot 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cavité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SSR2 (calculs RF/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méca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Test des SAF SSR2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Suivi fabrication Coupleurs</a:t>
            </a:r>
            <a:endParaRPr lang="fr-FR" sz="12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</a:pPr>
            <a:endParaRPr lang="fr-FR" sz="1200" i="1" dirty="0" smtClean="0">
              <a:solidFill>
                <a:srgbClr val="E7511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</a:pPr>
            <a:r>
              <a:rPr lang="fr-FR" sz="1200" b="1" i="1" dirty="0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Projet </a:t>
            </a:r>
            <a:r>
              <a:rPr lang="fr-FR" sz="1200" b="1" i="1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#MYRRHA (MINERVA)</a:t>
            </a:r>
            <a:endParaRPr lang="fr-FR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Responsabilité(s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 dans le projet: </a:t>
            </a:r>
            <a:endParaRPr lang="fr-FR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Coordinateur 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au niveau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Laboratoire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Responsable LLRF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Station RF de test du cryomodule prototype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Station RF de test des coupleurs prototypes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Calculs RF/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méca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des cavités et SAF</a:t>
            </a:r>
            <a:endParaRPr lang="fr-FR" sz="12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</a:pPr>
            <a:endParaRPr lang="fr-FR" sz="1200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</a:pPr>
            <a:r>
              <a:rPr lang="fr-FR" sz="1200" b="1" i="1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Projet #THOMX</a:t>
            </a:r>
            <a:endParaRPr lang="fr-FR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Responsabilité(s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 dans le projet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technique du 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linac</a:t>
            </a:r>
            <a:endParaRPr lang="fr-FR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 canon, du système 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de sécurité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matérielle et humaine, aimants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SzPts val="1200"/>
            </a:pPr>
            <a:r>
              <a:rPr lang="fr-FR" sz="1200" b="1" i="1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Projet </a:t>
            </a:r>
            <a:r>
              <a:rPr lang="fr-FR" sz="1200" b="1" i="1" dirty="0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#PERLE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Responsable WP Systèmes RF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Thèse de Carmelo 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Barbagallo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études des HOM pour les cavités elliptiques</a:t>
            </a:r>
            <a:endParaRPr lang="fr-FR" sz="12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SzPts val="1200"/>
            </a:pPr>
            <a:endParaRPr lang="fr-FR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endParaRPr lang="fr-FR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SzPts val="1200"/>
            </a:pPr>
            <a:endParaRPr lang="fr-FR" sz="1200" dirty="0">
              <a:solidFill>
                <a:srgbClr val="4D4D4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SzPts val="1200"/>
            </a:pPr>
            <a:endParaRPr lang="fr-FR" sz="1200" b="1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SzPts val="1200"/>
            </a:pPr>
            <a:endParaRPr lang="fr-FR" sz="1200" b="1" dirty="0" smtClean="0"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SzPts val="1200"/>
            </a:pPr>
            <a:endParaRPr lang="fr-FR" sz="1200" b="1" dirty="0" smtClean="0"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buClr>
                <a:srgbClr val="FF8000"/>
              </a:buClr>
              <a:buSzPts val="1200"/>
            </a:pPr>
            <a:endParaRPr sz="1200" b="0" i="0" u="none" dirty="0">
              <a:solidFill>
                <a:srgbClr val="4D4D4D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68" name="Google Shape;68;p7"/>
          <p:cNvCxnSpPr/>
          <p:nvPr/>
        </p:nvCxnSpPr>
        <p:spPr>
          <a:xfrm>
            <a:off x="1587" y="692150"/>
            <a:ext cx="9142412" cy="1587"/>
          </a:xfrm>
          <a:prstGeom prst="straightConnector1">
            <a:avLst/>
          </a:prstGeom>
          <a:noFill/>
          <a:ln w="9525" cap="sq" cmpd="sng">
            <a:solidFill>
              <a:srgbClr val="E75112"/>
            </a:solidFill>
            <a:prstDash val="solid"/>
            <a:miter lim="800000"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112"/>
              </a:buClr>
              <a:buSzPts val="2800"/>
              <a:buFont typeface="Verdana"/>
              <a:buNone/>
            </a:pPr>
            <a:r>
              <a:rPr lang="en-US" sz="2800" b="1" i="0" u="none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Production scientifique</a:t>
            </a:r>
            <a:endParaRPr/>
          </a:p>
        </p:txBody>
      </p:sp>
      <p:cxnSp>
        <p:nvCxnSpPr>
          <p:cNvPr id="77" name="Google Shape;77;p8"/>
          <p:cNvCxnSpPr/>
          <p:nvPr/>
        </p:nvCxnSpPr>
        <p:spPr>
          <a:xfrm>
            <a:off x="1587" y="692150"/>
            <a:ext cx="9142412" cy="1587"/>
          </a:xfrm>
          <a:prstGeom prst="straightConnector1">
            <a:avLst/>
          </a:prstGeom>
          <a:noFill/>
          <a:ln w="9525" cap="sq" cmpd="sng">
            <a:solidFill>
              <a:srgbClr val="E7511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78" name="Google Shape;78;p8"/>
          <p:cNvSpPr txBox="1"/>
          <p:nvPr/>
        </p:nvSpPr>
        <p:spPr>
          <a:xfrm>
            <a:off x="0" y="908050"/>
            <a:ext cx="9003323" cy="561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b="1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Résultat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scientifiques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m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arquants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marL="728662" lvl="1" indent="-271462">
              <a:lnSpc>
                <a:spcPct val="90000"/>
              </a:lnSpc>
              <a:spcBef>
                <a:spcPts val="500"/>
              </a:spcBef>
              <a:buSzPts val="1200"/>
              <a:buFont typeface="Arial"/>
              <a:buChar char="–"/>
            </a:pPr>
            <a:r>
              <a:rPr lang="fr-FR" sz="1200" b="1" dirty="0" smtClean="0">
                <a:latin typeface="Verdana"/>
                <a:ea typeface="Verdana"/>
                <a:cs typeface="Verdana"/>
                <a:sym typeface="Verdana"/>
              </a:rPr>
              <a:t>MYRRHA: (prototypes) test des cavités, conditionnement des coupleurs et </a:t>
            </a:r>
            <a:r>
              <a:rPr lang="fr-FR" sz="1200" b="1" dirty="0">
                <a:latin typeface="Verdana"/>
                <a:ea typeface="Verdana"/>
                <a:cs typeface="Verdana"/>
                <a:sym typeface="Verdana"/>
              </a:rPr>
              <a:t>test des systèmes d’accord en </a:t>
            </a:r>
            <a:r>
              <a:rPr lang="fr-FR" sz="1200" b="1" dirty="0" smtClean="0">
                <a:latin typeface="Verdana"/>
                <a:ea typeface="Verdana"/>
                <a:cs typeface="Verdana"/>
                <a:sym typeface="Verdana"/>
              </a:rPr>
              <a:t>fréquence  </a:t>
            </a:r>
          </a:p>
          <a:p>
            <a:pPr marL="728662" lvl="1" indent="-271462">
              <a:lnSpc>
                <a:spcPct val="90000"/>
              </a:lnSpc>
              <a:spcBef>
                <a:spcPts val="500"/>
              </a:spcBef>
              <a:buSzPts val="1200"/>
              <a:buFont typeface="Arial"/>
              <a:buChar char="–"/>
            </a:pPr>
            <a:r>
              <a:rPr lang="fr-FR" sz="1200" b="1" dirty="0" smtClean="0">
                <a:latin typeface="Verdana"/>
                <a:ea typeface="Verdana"/>
                <a:cs typeface="Verdana"/>
                <a:sym typeface="Verdana"/>
              </a:rPr>
              <a:t>ESS: validation/livraison de 7 </a:t>
            </a:r>
            <a:r>
              <a:rPr lang="fr-FR" sz="1200" b="1" dirty="0" smtClean="0">
                <a:latin typeface="Verdana"/>
                <a:ea typeface="Verdana"/>
                <a:cs typeface="Verdana"/>
                <a:sym typeface="Verdana"/>
              </a:rPr>
              <a:t>cryomodules </a:t>
            </a:r>
            <a:r>
              <a:rPr lang="fr-FR" sz="1200" b="1" dirty="0" err="1" smtClean="0">
                <a:latin typeface="Verdana"/>
                <a:ea typeface="Verdana"/>
                <a:cs typeface="Verdana"/>
                <a:sym typeface="Verdana"/>
              </a:rPr>
              <a:t>Spoke</a:t>
            </a:r>
            <a:r>
              <a:rPr lang="fr-FR" sz="1200" b="1" dirty="0" smtClean="0">
                <a:latin typeface="Verdana"/>
                <a:ea typeface="Verdana"/>
                <a:cs typeface="Verdana"/>
                <a:sym typeface="Verdana"/>
              </a:rPr>
              <a:t> à Lund</a:t>
            </a:r>
          </a:p>
          <a:p>
            <a:pPr marL="728662" lvl="1" indent="-271462">
              <a:lnSpc>
                <a:spcPct val="90000"/>
              </a:lnSpc>
              <a:spcBef>
                <a:spcPts val="500"/>
              </a:spcBef>
              <a:buSzPts val="1200"/>
              <a:buFont typeface="Arial"/>
              <a:buChar char="–"/>
            </a:pPr>
            <a:r>
              <a:rPr lang="fr-FR" sz="1200" b="1" dirty="0" err="1" smtClean="0">
                <a:latin typeface="Verdana"/>
                <a:ea typeface="Verdana"/>
                <a:cs typeface="Verdana"/>
                <a:sym typeface="Verdana"/>
              </a:rPr>
              <a:t>ThomX</a:t>
            </a:r>
            <a:r>
              <a:rPr lang="fr-FR" sz="1200" b="1" dirty="0" smtClean="0">
                <a:latin typeface="Verdana"/>
                <a:ea typeface="Verdana"/>
                <a:cs typeface="Verdana"/>
                <a:sym typeface="Verdana"/>
              </a:rPr>
              <a:t>: démarrage du </a:t>
            </a:r>
            <a:r>
              <a:rPr lang="fr-FR" sz="1200" b="1" dirty="0" err="1" smtClean="0">
                <a:latin typeface="Verdana"/>
                <a:ea typeface="Verdana"/>
                <a:cs typeface="Verdana"/>
                <a:sym typeface="Verdana"/>
              </a:rPr>
              <a:t>linac</a:t>
            </a:r>
            <a:r>
              <a:rPr lang="fr-FR" sz="1200" b="1" dirty="0" smtClean="0">
                <a:latin typeface="Verdana"/>
                <a:ea typeface="Verdana"/>
                <a:cs typeface="Verdana"/>
                <a:sym typeface="Verdana"/>
              </a:rPr>
              <a:t>, premier faisceau</a:t>
            </a:r>
          </a:p>
          <a:p>
            <a:pPr marL="728662" lvl="1" indent="-271462">
              <a:lnSpc>
                <a:spcPct val="90000"/>
              </a:lnSpc>
              <a:spcBef>
                <a:spcPts val="500"/>
              </a:spcBef>
              <a:buSzPts val="1200"/>
              <a:buFont typeface="Arial"/>
              <a:buChar char="–"/>
            </a:pPr>
            <a:r>
              <a:rPr lang="fr-FR" sz="1200" b="1" dirty="0" smtClean="0">
                <a:latin typeface="Verdana"/>
                <a:ea typeface="Verdana"/>
                <a:cs typeface="Verdana"/>
                <a:sym typeface="Verdana"/>
              </a:rPr>
              <a:t>PIPII: réception et premier test des systèmes d’accord en fréquence</a:t>
            </a:r>
          </a:p>
          <a:p>
            <a:pPr marL="728662" lvl="1" indent="-271462">
              <a:lnSpc>
                <a:spcPct val="90000"/>
              </a:lnSpc>
              <a:spcBef>
                <a:spcPts val="500"/>
              </a:spcBef>
              <a:buSzPts val="1200"/>
              <a:buFont typeface="Arial"/>
              <a:buChar char="–"/>
            </a:pPr>
            <a:endParaRPr lang="fr-FR" sz="1200" dirty="0" smtClean="0"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P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ublications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récentes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dans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des conferences/workshops... (2020-2021) 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endParaRPr dirty="0"/>
          </a:p>
          <a:p>
            <a:endParaRPr lang="en-GB" dirty="0"/>
          </a:p>
          <a:p>
            <a:r>
              <a:rPr lang="fr-FR" dirty="0" smtClean="0"/>
              <a:t>SRF2021</a:t>
            </a:r>
            <a:r>
              <a:rPr lang="fr-FR" dirty="0"/>
              <a:t> : </a:t>
            </a:r>
            <a:endParaRPr lang="en-US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Improvement </a:t>
            </a:r>
            <a:r>
              <a:rPr lang="en-US" dirty="0"/>
              <a:t>of chemical etching capabilities (BCP) for SRF Spoke Resonators at </a:t>
            </a:r>
            <a:r>
              <a:rPr lang="en-US" dirty="0" err="1"/>
              <a:t>IJCLab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err="1"/>
              <a:t>Spoke</a:t>
            </a:r>
            <a:r>
              <a:rPr lang="fr-FR" dirty="0"/>
              <a:t> Tuner for MINERVA Project</a:t>
            </a:r>
          </a:p>
          <a:p>
            <a:endParaRPr lang="fr-FR" dirty="0"/>
          </a:p>
          <a:p>
            <a:r>
              <a:rPr lang="fr-FR" dirty="0" smtClean="0"/>
              <a:t>IPAC21</a:t>
            </a:r>
            <a:endParaRPr lang="en-US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Multipactor</a:t>
            </a:r>
            <a:r>
              <a:rPr lang="en-US" dirty="0" smtClean="0"/>
              <a:t> </a:t>
            </a:r>
            <a:r>
              <a:rPr lang="en-US" dirty="0"/>
              <a:t>simulations for MYRRHA Spoke Cavity : Comparison between SPARK3D, MUSICC3D, CST PIC and </a:t>
            </a:r>
            <a:r>
              <a:rPr lang="en-US" dirty="0" smtClean="0"/>
              <a:t>measurement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Alternative RF tuning methods performed on spoke cavities for ESS and Myrrha </a:t>
            </a:r>
            <a:r>
              <a:rPr lang="en-US" dirty="0" smtClean="0"/>
              <a:t>projects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Minerva (Myrrha Phase 1) RFQ Beam </a:t>
            </a:r>
            <a:r>
              <a:rPr lang="en-US" dirty="0" smtClean="0"/>
              <a:t>Commissioning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Transverse Impedance Coaxial Wire Measurement in an Extended Frequency Range</a:t>
            </a:r>
            <a:endParaRPr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dirty="0">
              <a:solidFill>
                <a:srgbClr val="3399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dirty="0">
              <a:solidFill>
                <a:srgbClr val="3399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728662" marR="0" lvl="1" indent="-2714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728662" marR="0" lvl="1" indent="-2714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endParaRPr sz="1200" b="1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1267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0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112"/>
              </a:buClr>
              <a:buSzPts val="2800"/>
              <a:buFont typeface="Verdana"/>
              <a:buNone/>
            </a:pPr>
            <a:r>
              <a:rPr lang="en-US" sz="2800" b="1" i="0" u="none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Evolution </a:t>
            </a:r>
            <a:r>
              <a:rPr lang="en-US" sz="2800" b="1" i="0" u="none" dirty="0" err="1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anticipée</a:t>
            </a:r>
            <a:r>
              <a:rPr lang="en-US" sz="2800" b="1" i="0" u="none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 de </a:t>
            </a:r>
            <a:r>
              <a:rPr lang="en-US" sz="2800" b="1" i="0" u="none" dirty="0" err="1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l’Equipe</a:t>
            </a:r>
            <a:r>
              <a:rPr lang="en-US" sz="2800" b="1" i="0" u="none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 (3-5 </a:t>
            </a:r>
            <a:r>
              <a:rPr lang="en-US" sz="2800" b="1" i="0" u="none" dirty="0" err="1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ans</a:t>
            </a:r>
            <a:r>
              <a:rPr lang="en-US" sz="2800" b="1" i="0" u="none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  <a:endParaRPr dirty="0"/>
          </a:p>
        </p:txBody>
      </p:sp>
      <p:cxnSp>
        <p:nvCxnSpPr>
          <p:cNvPr id="97" name="Google Shape;97;p10"/>
          <p:cNvCxnSpPr/>
          <p:nvPr/>
        </p:nvCxnSpPr>
        <p:spPr>
          <a:xfrm>
            <a:off x="1587" y="692150"/>
            <a:ext cx="9142412" cy="1587"/>
          </a:xfrm>
          <a:prstGeom prst="straightConnector1">
            <a:avLst/>
          </a:prstGeom>
          <a:noFill/>
          <a:ln w="9525" cap="sq" cmpd="sng">
            <a:solidFill>
              <a:srgbClr val="E7511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98" name="Google Shape;98;p10"/>
          <p:cNvSpPr txBox="1"/>
          <p:nvPr/>
        </p:nvSpPr>
        <p:spPr>
          <a:xfrm>
            <a:off x="0" y="790355"/>
            <a:ext cx="9001125" cy="6067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171450" indent="-17145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R&amp;D</a:t>
            </a:r>
            <a:endParaRPr lang="fr-FR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lvl="1" indent="-17145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  <a:buFont typeface="Wingdings" panose="05000000000000000000" pitchFamily="2" charset="2"/>
              <a:buChar char="Ø"/>
            </a:pPr>
            <a:r>
              <a:rPr lang="fr-FR" sz="1200" i="0" u="sng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En cours...</a:t>
            </a:r>
            <a:r>
              <a:rPr lang="fr-FR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Calculs/simulations (MP, optimisation de structures...): </a:t>
            </a:r>
            <a:endParaRPr lang="fr-FR" sz="12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lvl="1" indent="-17145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  <a:buFont typeface="Wingdings" panose="05000000000000000000" pitchFamily="2" charset="2"/>
              <a:buChar char="Ø"/>
            </a:pPr>
            <a:r>
              <a:rPr lang="fr-FR" sz="1200" i="0" u="sng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A démarrer...</a:t>
            </a:r>
            <a:r>
              <a:rPr lang="fr-FR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tests à froid sur les SAF (lubrification matériaux), simulateur de cavité pour le LLRF, banc de mesures de HOM (Thèse Carmelo),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mesures 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de </a:t>
            </a:r>
            <a:r>
              <a:rPr lang="fr-FR" sz="1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bunch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avec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BPM.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endParaRPr lang="fr-FR" sz="1200" b="1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indent="-17145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Thèse/Apprenti ingénieur</a:t>
            </a:r>
            <a:endParaRPr lang="fr-FR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Démarrage 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en Février 2021 de la thèse Carmelo </a:t>
            </a:r>
            <a:r>
              <a:rPr lang="fr-FR" sz="1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Barbagallo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 sur les HOM (cavité elliptique) pour PERLE</a:t>
            </a:r>
            <a:endParaRPr lang="fr-FR" sz="1200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Wingdings" panose="05000000000000000000" pitchFamily="2" charset="2"/>
              <a:buChar char="à"/>
            </a:pPr>
            <a:r>
              <a:rPr lang="fr-FR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Faire émerger un autre sujet de </a:t>
            </a:r>
            <a:r>
              <a:rPr lang="fr-FR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thèse pour 2023 (sujet sur LLRF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mais pas de candidat...</a:t>
            </a:r>
            <a:r>
              <a:rPr lang="fr-FR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)</a:t>
            </a:r>
            <a:endParaRPr lang="fr-FR" sz="12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Wingdings" panose="05000000000000000000" pitchFamily="2" charset="2"/>
              <a:buChar char="à"/>
            </a:pPr>
            <a:r>
              <a:rPr lang="fr-FR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Pause dans encadrement d’apprenti/ingénieur.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Reprise envisagée pour 2024.</a:t>
            </a:r>
            <a:endParaRPr lang="fr-FR" sz="1200" i="0" u="none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R="0" lvl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</a:pPr>
            <a:endParaRPr lang="fr-FR" sz="1200" b="1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/>
              <a:buChar char="•"/>
            </a:pP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Evolution des e</a:t>
            </a:r>
            <a: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xpertises, compétences</a:t>
            </a:r>
            <a:b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Renforcer l’expertise sur les sources de puissance</a:t>
            </a:r>
            <a:endParaRPr lang="fr-FR" sz="1200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R="0" lvl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Pérenniser l’expertise</a:t>
            </a:r>
            <a:r>
              <a:rPr lang="fr-FR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dans les simulations (CST, ANSYS </a:t>
            </a:r>
            <a:r>
              <a:rPr lang="fr-FR" sz="120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electromagnetics</a:t>
            </a:r>
            <a:r>
              <a:rPr lang="fr-FR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COSMOL...)</a:t>
            </a:r>
          </a:p>
          <a:p>
            <a:pPr marR="0" lvl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</a:pPr>
            <a:endParaRPr lang="fr-FR" sz="1200" b="1" i="0" u="none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/>
              <a:buChar char="•"/>
            </a:pPr>
            <a: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Attente vis-à-vis de l’IN2P3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Très court terme: poste IR simulation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 concours externe fin 2022 (TBC). NB: recrutement en CDD ouvert depuis Janvier...pas de candidat!</a:t>
            </a:r>
            <a:endParaRPr lang="fr-FR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Moyen terme: poste (IR?/IE?) sur les sources de puissance et AI en instrumentation RF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Sur le long terme: continuer le soutien financier sur les codes de calcul </a:t>
            </a:r>
            <a: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endParaRPr lang="fr-FR" sz="1200" b="1" i="0" u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2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17" name="Google Shape;117;p12"/>
          <p:cNvCxnSpPr/>
          <p:nvPr/>
        </p:nvCxnSpPr>
        <p:spPr>
          <a:xfrm>
            <a:off x="1587" y="692150"/>
            <a:ext cx="9142412" cy="1587"/>
          </a:xfrm>
          <a:prstGeom prst="straightConnector1">
            <a:avLst/>
          </a:prstGeom>
          <a:noFill/>
          <a:ln w="9525" cap="sq" cmpd="sng">
            <a:solidFill>
              <a:srgbClr val="E7511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18" name="Google Shape;118;p12"/>
          <p:cNvSpPr txBox="1"/>
          <p:nvPr/>
        </p:nvSpPr>
        <p:spPr>
          <a:xfrm>
            <a:off x="1582737" y="2708275"/>
            <a:ext cx="6013450" cy="129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0400"/>
              <a:buFont typeface="Verdana"/>
              <a:buNone/>
            </a:pPr>
            <a:r>
              <a:rPr lang="en-US" sz="10400" b="0" i="0" u="none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BACKUP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r>
              <a:rPr lang="en-US" sz="1200" b="1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[ + Tous les documents jugés utiles pour la discussion]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8969</TotalTime>
  <Words>615</Words>
  <Application>Microsoft Office PowerPoint</Application>
  <PresentationFormat>Affichage à l'écran (4:3)</PresentationFormat>
  <Paragraphs>155</Paragraphs>
  <Slides>8</Slides>
  <Notes>8</Notes>
  <HiddenSlides>1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MS PGothic</vt:lpstr>
      <vt:lpstr>Arial</vt:lpstr>
      <vt:lpstr>Calibri</vt:lpstr>
      <vt:lpstr>Times New Roman</vt:lpstr>
      <vt:lpstr>Verdana</vt:lpstr>
      <vt:lpstr>Wingdings</vt:lpstr>
      <vt:lpstr>POI_THEME_TEMPLATE_DESIGN</vt:lpstr>
      <vt:lpstr>POI_THEME_TEMPLATE_DESIGN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$biarrott</dc:creator>
  <cp:lastModifiedBy>OLRY Guillaume</cp:lastModifiedBy>
  <cp:revision>120</cp:revision>
  <dcterms:modified xsi:type="dcterms:W3CDTF">2022-02-24T11:38:20Z</dcterms:modified>
</cp:coreProperties>
</file>