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1359" r:id="rId3"/>
    <p:sldId id="1353" r:id="rId4"/>
    <p:sldId id="1021" r:id="rId5"/>
    <p:sldId id="1352" r:id="rId6"/>
    <p:sldId id="1361" r:id="rId7"/>
    <p:sldId id="1360" r:id="rId8"/>
    <p:sldId id="1357" r:id="rId9"/>
    <p:sldId id="1340" r:id="rId10"/>
  </p:sldIdLst>
  <p:sldSz cx="12192000" cy="6858000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txi Duthil" initials="PD" lastIdx="1" clrIdx="0">
    <p:extLst>
      <p:ext uri="{19B8F6BF-5375-455C-9EA6-DF929625EA0E}">
        <p15:presenceInfo xmlns:p15="http://schemas.microsoft.com/office/powerpoint/2012/main" userId="S-1-5-21-4087870506-3340583420-3770169302-313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6EC0"/>
    <a:srgbClr val="405888"/>
    <a:srgbClr val="4A618E"/>
    <a:srgbClr val="6E81A5"/>
    <a:srgbClr val="BAC3D4"/>
    <a:srgbClr val="015290"/>
    <a:srgbClr val="ED6C0F"/>
    <a:srgbClr val="52BAF3"/>
    <a:srgbClr val="000000"/>
    <a:srgbClr val="0152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773" autoAdjust="0"/>
    <p:restoredTop sz="96374" autoAdjust="0"/>
  </p:normalViewPr>
  <p:slideViewPr>
    <p:cSldViewPr snapToGrid="0" snapToObjects="1">
      <p:cViewPr varScale="1">
        <p:scale>
          <a:sx n="110" d="100"/>
          <a:sy n="110" d="100"/>
        </p:scale>
        <p:origin x="10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578"/>
    </p:cViewPr>
  </p:sorterViewPr>
  <p:notesViewPr>
    <p:cSldViewPr snapToGrid="0" snapToObjects="1">
      <p:cViewPr varScale="1">
        <p:scale>
          <a:sx n="85" d="100"/>
          <a:sy n="85" d="100"/>
        </p:scale>
        <p:origin x="3144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F18DD4-0F7F-5140-A383-868739932F3D}" type="datetimeFigureOut">
              <a:rPr lang="fr-FR" smtClean="0"/>
              <a:t>24/02/2022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5FE47A-7706-AD4A-9A5D-D2568D9C18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79115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7AEBE0-4031-724D-83CE-49E4E6FDC85D}" type="datetimeFigureOut">
              <a:rPr lang="fr-FR" smtClean="0"/>
              <a:t>24/02/2022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3C304E-78C1-AC4B-90CB-C410081E4E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897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3D55F5-7B08-40E3-99B0-A0BA3FE5223C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94854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-2-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1" y="0"/>
            <a:ext cx="12191595" cy="6857995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23950" y="169116"/>
            <a:ext cx="10737850" cy="488983"/>
          </a:xfrm>
        </p:spPr>
        <p:txBody>
          <a:bodyPr>
            <a:normAutofit/>
          </a:bodyPr>
          <a:lstStyle>
            <a:lvl1pPr>
              <a:defRPr sz="2716" b="1">
                <a:solidFill>
                  <a:srgbClr val="00294B"/>
                </a:solidFill>
                <a:latin typeface="+mn-lt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1" name="Espace réservé du contenu 2">
            <a:extLst>
              <a:ext uri="{FF2B5EF4-FFF2-40B4-BE49-F238E27FC236}">
                <a16:creationId xmlns:a16="http://schemas.microsoft.com/office/drawing/2014/main" id="{FCE48446-3CD4-4DEB-AFE7-35EA5823D6F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55600" y="770065"/>
            <a:ext cx="11506200" cy="5349748"/>
          </a:xfrm>
        </p:spPr>
        <p:txBody>
          <a:bodyPr anchor="t"/>
          <a:lstStyle>
            <a:lvl1pPr marL="180975" indent="266700">
              <a:spcBef>
                <a:spcPts val="600"/>
              </a:spcBef>
              <a:buFont typeface="Wingdings" panose="05000000000000000000" pitchFamily="2" charset="2"/>
              <a:buChar char="v"/>
              <a:tabLst>
                <a:tab pos="1162050" algn="l"/>
              </a:tabLst>
              <a:defRPr sz="2500">
                <a:solidFill>
                  <a:srgbClr val="002060"/>
                </a:solidFill>
              </a:defRPr>
            </a:lvl1pPr>
            <a:lvl2pPr marL="685800" indent="-228600">
              <a:spcBef>
                <a:spcPts val="0"/>
              </a:spcBef>
              <a:buSzPct val="100000"/>
              <a:buFont typeface="Wingdings" panose="05000000000000000000" pitchFamily="2" charset="2"/>
              <a:buChar char="Ø"/>
              <a:defRPr>
                <a:solidFill>
                  <a:srgbClr val="ED6C0F"/>
                </a:solidFill>
              </a:defRPr>
            </a:lvl2pPr>
            <a:lvl3pPr marL="1143000" indent="-228600">
              <a:buSzPct val="150000"/>
              <a:buFont typeface="Arial" panose="020B0604020202020204" pitchFamily="34" charset="0"/>
              <a:buChar char="•"/>
              <a:defRPr>
                <a:solidFill>
                  <a:schemeClr val="accent5">
                    <a:lumMod val="50000"/>
                  </a:schemeClr>
                </a:solidFill>
              </a:defRPr>
            </a:lvl3pPr>
            <a:lvl4pPr marL="1600200" indent="-228600">
              <a:buFont typeface="Courier New" panose="02070309020205020404" pitchFamily="49" charset="0"/>
              <a:buChar char="o"/>
              <a:defRPr/>
            </a:lvl4pPr>
            <a:lvl5pPr marL="2057400" indent="-228600">
              <a:buFont typeface="Wingdings" panose="05000000000000000000" pitchFamily="2" charset="2"/>
              <a:buChar char="ü"/>
              <a:defRPr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22" name="Espace réservé du pied de page 21">
            <a:extLst>
              <a:ext uri="{FF2B5EF4-FFF2-40B4-BE49-F238E27FC236}">
                <a16:creationId xmlns:a16="http://schemas.microsoft.com/office/drawing/2014/main" id="{AC3A37A5-3B4E-4EB1-878F-133D4F675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14674" y="6470652"/>
            <a:ext cx="5962651" cy="365125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Rencontres DAS Accélérateurs, détecteurs et technologies</a:t>
            </a:r>
          </a:p>
        </p:txBody>
      </p:sp>
      <p:sp>
        <p:nvSpPr>
          <p:cNvPr id="23" name="Espace réservé du numéro de diapositive 22">
            <a:extLst>
              <a:ext uri="{FF2B5EF4-FFF2-40B4-BE49-F238E27FC236}">
                <a16:creationId xmlns:a16="http://schemas.microsoft.com/office/drawing/2014/main" id="{4D9CD62B-0730-4553-A662-0AF3DB567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63050" y="6470652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1BE48F-A7D6-8A4D-99CA-582EB3456AD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6" name="Espace réservé de la date 20">
            <a:extLst>
              <a:ext uri="{FF2B5EF4-FFF2-40B4-BE49-F238E27FC236}">
                <a16:creationId xmlns:a16="http://schemas.microsoft.com/office/drawing/2014/main" id="{7C04416E-D709-40E7-AF85-A557C262F63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1475" y="6470652"/>
            <a:ext cx="200025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24/02/2022</a:t>
            </a:r>
          </a:p>
        </p:txBody>
      </p:sp>
    </p:spTree>
    <p:extLst>
      <p:ext uri="{BB962C8B-B14F-4D97-AF65-F5344CB8AC3E}">
        <p14:creationId xmlns:p14="http://schemas.microsoft.com/office/powerpoint/2010/main" val="1715582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tro-slide-per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9" y="0"/>
            <a:ext cx="12191598" cy="6857998"/>
          </a:xfrm>
          <a:prstGeom prst="rect">
            <a:avLst/>
          </a:prstGeom>
          <a:solidFill>
            <a:srgbClr val="01528F"/>
          </a:solidFill>
          <a:ln>
            <a:noFill/>
          </a:ln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101F592B-24D0-4FD8-9BD3-D38C635FCA9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21" b="76299"/>
          <a:stretch/>
        </p:blipFill>
        <p:spPr>
          <a:xfrm>
            <a:off x="1" y="3071"/>
            <a:ext cx="10382249" cy="1625428"/>
          </a:xfrm>
          <a:prstGeom prst="rect">
            <a:avLst/>
          </a:prstGeom>
        </p:spPr>
      </p:pic>
      <p:sp>
        <p:nvSpPr>
          <p:cNvPr id="11" name="Titre 1"/>
          <p:cNvSpPr>
            <a:spLocks noGrp="1"/>
          </p:cNvSpPr>
          <p:nvPr>
            <p:ph type="title"/>
          </p:nvPr>
        </p:nvSpPr>
        <p:spPr>
          <a:xfrm>
            <a:off x="2591738" y="169116"/>
            <a:ext cx="6438063" cy="488983"/>
          </a:xfrm>
        </p:spPr>
        <p:txBody>
          <a:bodyPr>
            <a:normAutofit/>
          </a:bodyPr>
          <a:lstStyle>
            <a:lvl1pPr>
              <a:defRPr lang="fr-FR" sz="2716" b="1" kern="1200" dirty="0" smtClean="0">
                <a:solidFill>
                  <a:srgbClr val="00294B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2" name="Espace réservé du contenu 2">
            <a:extLst>
              <a:ext uri="{FF2B5EF4-FFF2-40B4-BE49-F238E27FC236}">
                <a16:creationId xmlns:a16="http://schemas.microsoft.com/office/drawing/2014/main" id="{C061D635-3192-4E73-9AF4-6D8934744DF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55600" y="827215"/>
            <a:ext cx="11506200" cy="5349748"/>
          </a:xfrm>
        </p:spPr>
        <p:txBody>
          <a:bodyPr anchor="t"/>
          <a:lstStyle>
            <a:lvl1pPr marL="1257300" indent="361950">
              <a:buFont typeface="Wingdings" panose="05000000000000000000" pitchFamily="2" charset="2"/>
              <a:buChar char="v"/>
              <a:tabLst>
                <a:tab pos="1162050" algn="l"/>
              </a:tabLst>
              <a:defRPr sz="2500">
                <a:solidFill>
                  <a:srgbClr val="002060"/>
                </a:solidFill>
              </a:defRPr>
            </a:lvl1pPr>
            <a:lvl2pPr marL="685800" indent="-228600">
              <a:buSzPct val="100000"/>
              <a:buFont typeface="Wingdings" panose="05000000000000000000" pitchFamily="2" charset="2"/>
              <a:buChar char="Ø"/>
              <a:defRPr>
                <a:solidFill>
                  <a:srgbClr val="ED6C0F"/>
                </a:solidFill>
              </a:defRPr>
            </a:lvl2pPr>
            <a:lvl3pPr marL="1143000" indent="-228600">
              <a:buSzPct val="150000"/>
              <a:buFont typeface="Arial" panose="020B0604020202020204" pitchFamily="34" charset="0"/>
              <a:buChar char="•"/>
              <a:defRPr>
                <a:solidFill>
                  <a:schemeClr val="accent5">
                    <a:lumMod val="50000"/>
                  </a:schemeClr>
                </a:solidFill>
              </a:defRPr>
            </a:lvl3pPr>
            <a:lvl4pPr marL="1600200" indent="-228600">
              <a:buFont typeface="Courier New" panose="02070309020205020404" pitchFamily="49" charset="0"/>
              <a:buChar char="o"/>
              <a:defRPr/>
            </a:lvl4pPr>
            <a:lvl5pPr marL="2057400" indent="-228600">
              <a:buFont typeface="Wingdings" panose="05000000000000000000" pitchFamily="2" charset="2"/>
              <a:buChar char="ü"/>
              <a:defRPr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9EB46316-5D97-466D-8452-8D662DA9200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096000" y="3071"/>
            <a:ext cx="6101311" cy="806413"/>
          </a:xfrm>
          <a:prstGeom prst="rect">
            <a:avLst/>
          </a:prstGeom>
          <a:solidFill>
            <a:srgbClr val="01528F"/>
          </a:solidFill>
          <a:ln>
            <a:noFill/>
          </a:ln>
        </p:spPr>
      </p:pic>
      <p:sp>
        <p:nvSpPr>
          <p:cNvPr id="13" name="Espace réservé du pied de page 21">
            <a:extLst>
              <a:ext uri="{FF2B5EF4-FFF2-40B4-BE49-F238E27FC236}">
                <a16:creationId xmlns:a16="http://schemas.microsoft.com/office/drawing/2014/main" id="{24DC1C3D-A0ED-4380-A695-25E3F4B47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14674" y="6470652"/>
            <a:ext cx="596265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i="1" dirty="0"/>
              <a:t>Projet C3 </a:t>
            </a:r>
            <a:r>
              <a:rPr lang="fr-FR" dirty="0" err="1"/>
              <a:t>IJCLab</a:t>
            </a:r>
            <a:r>
              <a:rPr lang="fr-FR" dirty="0"/>
              <a:t> / CNIM - </a:t>
            </a:r>
            <a:r>
              <a:rPr lang="fr-FR" i="1" dirty="0"/>
              <a:t>Formation </a:t>
            </a:r>
            <a:r>
              <a:rPr lang="fr-FR" i="1" dirty="0" err="1"/>
              <a:t>Cryomodule</a:t>
            </a:r>
            <a:r>
              <a:rPr lang="fr-FR" i="1" dirty="0"/>
              <a:t> – </a:t>
            </a:r>
            <a:r>
              <a:rPr lang="fr-FR" dirty="0"/>
              <a:t>La cryogénie appliquée au </a:t>
            </a:r>
            <a:r>
              <a:rPr lang="fr-FR" dirty="0" err="1"/>
              <a:t>cryomodule</a:t>
            </a:r>
            <a:endParaRPr lang="en-GB" dirty="0"/>
          </a:p>
        </p:txBody>
      </p:sp>
      <p:sp>
        <p:nvSpPr>
          <p:cNvPr id="14" name="Espace réservé du numéro de diapositive 22">
            <a:extLst>
              <a:ext uri="{FF2B5EF4-FFF2-40B4-BE49-F238E27FC236}">
                <a16:creationId xmlns:a16="http://schemas.microsoft.com/office/drawing/2014/main" id="{73994D85-6BD7-475A-814B-7A700865C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63050" y="6470652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1BE48F-A7D6-8A4D-99CA-582EB3456AD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5" name="Espace réservé de la date 20">
            <a:extLst>
              <a:ext uri="{FF2B5EF4-FFF2-40B4-BE49-F238E27FC236}">
                <a16:creationId xmlns:a16="http://schemas.microsoft.com/office/drawing/2014/main" id="{A8336A47-E200-4259-A59A-0488FE86F5D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1475" y="6470652"/>
            <a:ext cx="200025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22/06/2021</a:t>
            </a:r>
          </a:p>
        </p:txBody>
      </p:sp>
    </p:spTree>
    <p:extLst>
      <p:ext uri="{BB962C8B-B14F-4D97-AF65-F5344CB8AC3E}">
        <p14:creationId xmlns:p14="http://schemas.microsoft.com/office/powerpoint/2010/main" val="1491580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-logo-per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0" y="0"/>
            <a:ext cx="12191596" cy="6857998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28572" y="169116"/>
            <a:ext cx="9534855" cy="488983"/>
          </a:xfrm>
        </p:spPr>
        <p:txBody>
          <a:bodyPr>
            <a:normAutofit/>
          </a:bodyPr>
          <a:lstStyle>
            <a:lvl1pPr algn="ctr">
              <a:defRPr sz="2716" b="1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228399" y="6467913"/>
            <a:ext cx="2729259" cy="36473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22/06/2021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325189" y="6467913"/>
            <a:ext cx="5541624" cy="36473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Projet C3 IJCLab / CNIM - Formation Cryomodule – La cryogénie appliquée au cryomodule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9234343" y="6467913"/>
            <a:ext cx="2741673" cy="36473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7E71596-5F9D-49C5-9701-16B3CA54319D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06841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22/06/2021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Projet C3 IJCLab / CNIM - Formation Cryomodule – La cryogénie appliquée au cryomodule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BE48F-A7D6-8A4D-99CA-582EB3456A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4157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59" r:id="rId2"/>
    <p:sldLayoutId id="2147483658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2">
            <a:extLst>
              <a:ext uri="{FF2B5EF4-FFF2-40B4-BE49-F238E27FC236}">
                <a16:creationId xmlns:a16="http://schemas.microsoft.com/office/drawing/2014/main" id="{3D1FEA0E-D6BB-4644-B2DE-62A7DDDFCC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600" y="827215"/>
            <a:ext cx="11506200" cy="534974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GB" sz="4400" dirty="0">
              <a:solidFill>
                <a:srgbClr val="7030A0"/>
              </a:solidFill>
            </a:endParaRPr>
          </a:p>
          <a:p>
            <a:pPr marL="0" indent="0" algn="ctr">
              <a:buNone/>
            </a:pPr>
            <a:r>
              <a:rPr lang="fr-FR" sz="4300" i="1" dirty="0"/>
              <a:t>Rencontre DAS Accélérateurs et technologie</a:t>
            </a:r>
          </a:p>
          <a:p>
            <a:pPr marL="0" indent="0" algn="ctr">
              <a:buNone/>
            </a:pPr>
            <a:r>
              <a:rPr lang="en-GB" sz="4800" dirty="0"/>
              <a:t>-</a:t>
            </a:r>
            <a:endParaRPr lang="en-GB" sz="4800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fr-FR" sz="4800" dirty="0">
                <a:solidFill>
                  <a:schemeClr val="accent2">
                    <a:lumMod val="75000"/>
                  </a:schemeClr>
                </a:solidFill>
              </a:rPr>
              <a:t>Pôle Physique des accélérateurs </a:t>
            </a:r>
          </a:p>
          <a:p>
            <a:pPr marL="0" indent="0" algn="ctr">
              <a:buNone/>
            </a:pPr>
            <a:endParaRPr lang="fr-FR" sz="4800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fr-FR" sz="4800" dirty="0">
                <a:solidFill>
                  <a:schemeClr val="accent2">
                    <a:lumMod val="75000"/>
                  </a:schemeClr>
                </a:solidFill>
              </a:rPr>
              <a:t>Service Cryogénie</a:t>
            </a:r>
          </a:p>
          <a:p>
            <a:pPr marL="449263" indent="0">
              <a:buNone/>
            </a:pPr>
            <a:endParaRPr lang="en-GB" sz="4400" dirty="0">
              <a:solidFill>
                <a:schemeClr val="tx1"/>
              </a:solidFill>
            </a:endParaRPr>
          </a:p>
          <a:p>
            <a:pPr marL="449263" indent="0">
              <a:buNone/>
            </a:pPr>
            <a:endParaRPr lang="en-GB" sz="4400" dirty="0">
              <a:solidFill>
                <a:schemeClr val="tx1"/>
              </a:solidFill>
            </a:endParaRPr>
          </a:p>
          <a:p>
            <a:pPr marL="449263" indent="0">
              <a:buNone/>
            </a:pPr>
            <a:endParaRPr lang="en-GB" sz="4400" dirty="0">
              <a:solidFill>
                <a:schemeClr val="tx1"/>
              </a:solidFill>
            </a:endParaRPr>
          </a:p>
          <a:p>
            <a:pPr indent="0">
              <a:spcBef>
                <a:spcPts val="0"/>
              </a:spcBef>
              <a:buNone/>
            </a:pPr>
            <a:r>
              <a:rPr lang="en-GB" sz="3400" dirty="0">
                <a:solidFill>
                  <a:schemeClr val="tx1"/>
                </a:solidFill>
              </a:rPr>
              <a:t>P. DUTHIL (pour le Service </a:t>
            </a:r>
            <a:r>
              <a:rPr lang="en-GB" sz="3400" dirty="0" err="1">
                <a:solidFill>
                  <a:schemeClr val="tx1"/>
                </a:solidFill>
              </a:rPr>
              <a:t>Cryo</a:t>
            </a:r>
            <a:r>
              <a:rPr lang="en-GB" sz="34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1B1C657E-C866-4387-A7A6-F1557DF9CB81}"/>
              </a:ext>
            </a:extLst>
          </p:cNvPr>
          <p:cNvSpPr txBox="1"/>
          <p:nvPr/>
        </p:nvSpPr>
        <p:spPr>
          <a:xfrm>
            <a:off x="9694174" y="5520169"/>
            <a:ext cx="21422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/>
              <a:t>24 Février 2022</a:t>
            </a:r>
          </a:p>
        </p:txBody>
      </p:sp>
      <p:sp>
        <p:nvSpPr>
          <p:cNvPr id="10" name="AutoShape 2" descr="http://wpwww.ijclab.in2p3.fr/portail-ijclab/wp-content/uploads/sites/12/2020/01/logo-provisoire@0.5x.png">
            <a:extLst>
              <a:ext uri="{FF2B5EF4-FFF2-40B4-BE49-F238E27FC236}">
                <a16:creationId xmlns:a16="http://schemas.microsoft.com/office/drawing/2014/main" id="{74FD3900-71B1-4F81-AFF3-9FACF5DACE1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CEADDF10-9DDA-4534-B718-BCEB896EC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34343" y="6479056"/>
            <a:ext cx="2741673" cy="364730"/>
          </a:xfrm>
        </p:spPr>
        <p:txBody>
          <a:bodyPr/>
          <a:lstStyle/>
          <a:p>
            <a:fld id="{77E71596-5F9D-49C5-9701-16B3CA54319D}" type="slidenum">
              <a:rPr lang="fr-FR" smtClean="0"/>
              <a:pPr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1233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9ADA25-5270-4FCF-B61B-754E31B7D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Contexte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4719CC6-8D5A-4DAB-8F18-094BDC5D86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Cryogénie à l’IN2P3 </a:t>
            </a:r>
          </a:p>
          <a:p>
            <a:pPr lvl="2"/>
            <a:r>
              <a:rPr lang="fr-FR" dirty="0"/>
              <a:t>IPNO (+CSNSM)</a:t>
            </a:r>
          </a:p>
          <a:p>
            <a:pPr lvl="2"/>
            <a:r>
              <a:rPr lang="fr-FR" dirty="0"/>
              <a:t>Implication très forte dans :</a:t>
            </a:r>
          </a:p>
          <a:p>
            <a:pPr lvl="3"/>
            <a:r>
              <a:rPr lang="fr-FR" dirty="0"/>
              <a:t>Projets de construction de grands instruments (Spiral 2, ESS, </a:t>
            </a:r>
            <a:r>
              <a:rPr lang="fr-FR" dirty="0" err="1"/>
              <a:t>Myrrha</a:t>
            </a:r>
            <a:r>
              <a:rPr lang="fr-FR" dirty="0"/>
              <a:t>, SPL)</a:t>
            </a:r>
          </a:p>
          <a:p>
            <a:pPr lvl="3"/>
            <a:r>
              <a:rPr lang="fr-FR" dirty="0"/>
              <a:t>Mission opérationnelle de </a:t>
            </a:r>
            <a:r>
              <a:rPr lang="fr-FR" dirty="0" err="1"/>
              <a:t>Supratech</a:t>
            </a:r>
            <a:r>
              <a:rPr lang="fr-FR" dirty="0"/>
              <a:t> (exploitation, maintenance)</a:t>
            </a:r>
          </a:p>
          <a:p>
            <a:pPr lvl="2"/>
            <a:r>
              <a:rPr lang="fr-FR" dirty="0"/>
              <a:t>Départ de nombreux cryogénistes ces 10 dernières années</a:t>
            </a:r>
          </a:p>
          <a:p>
            <a:pPr lvl="2"/>
            <a:r>
              <a:rPr lang="fr-FR" dirty="0"/>
              <a:t>Assèchement des thématiques de R&amp;D </a:t>
            </a:r>
          </a:p>
          <a:p>
            <a:pPr lvl="2"/>
            <a:endParaRPr lang="fr-FR" dirty="0"/>
          </a:p>
          <a:p>
            <a:pPr lvl="2"/>
            <a:endParaRPr lang="fr-FR" dirty="0"/>
          </a:p>
          <a:p>
            <a:pPr marL="914400" lvl="2" indent="0">
              <a:buNone/>
            </a:pPr>
            <a:r>
              <a:rPr lang="fr-FR" dirty="0">
                <a:sym typeface="Symbol" panose="05050102010706020507" pitchFamily="18" charset="2"/>
              </a:rPr>
              <a:t> </a:t>
            </a:r>
            <a:r>
              <a:rPr lang="fr-FR" dirty="0" err="1"/>
              <a:t>IJCLab</a:t>
            </a:r>
            <a:r>
              <a:rPr lang="fr-FR" dirty="0"/>
              <a:t> : création d’un nouveau Service pour redynamiser les activités cryogéniques</a:t>
            </a:r>
          </a:p>
          <a:p>
            <a:pPr lvl="1"/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6820257-75A8-4029-B64B-5167C9FF0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BE48F-A7D6-8A4D-99CA-582EB3456AD8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5" name="Espace réservé de la date 20">
            <a:extLst>
              <a:ext uri="{FF2B5EF4-FFF2-40B4-BE49-F238E27FC236}">
                <a16:creationId xmlns:a16="http://schemas.microsoft.com/office/drawing/2014/main" id="{447E575F-545C-49BF-9256-D20708E2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1475" y="6492875"/>
            <a:ext cx="200025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24/02/2022</a:t>
            </a:r>
          </a:p>
        </p:txBody>
      </p:sp>
    </p:spTree>
    <p:extLst>
      <p:ext uri="{BB962C8B-B14F-4D97-AF65-F5344CB8AC3E}">
        <p14:creationId xmlns:p14="http://schemas.microsoft.com/office/powerpoint/2010/main" val="2390285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D908B1C4-6E0E-41EF-A507-D4C9FE221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ressources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6719AB5-C7CD-4573-BC5D-A3F491839C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600" y="770064"/>
            <a:ext cx="11506200" cy="5700587"/>
          </a:xfrm>
        </p:spPr>
        <p:txBody>
          <a:bodyPr>
            <a:normAutofit/>
          </a:bodyPr>
          <a:lstStyle/>
          <a:p>
            <a:r>
              <a:rPr lang="fr-FR" dirty="0"/>
              <a:t>Composition de l’équipe (11 agents dont 2 </a:t>
            </a:r>
            <a:r>
              <a:rPr lang="fr-FR" dirty="0" err="1"/>
              <a:t>CDDs</a:t>
            </a:r>
            <a:r>
              <a:rPr lang="fr-FR" dirty="0"/>
              <a:t>) :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pPr indent="0">
              <a:buNone/>
            </a:pPr>
            <a:endParaRPr lang="fr-FR" dirty="0"/>
          </a:p>
          <a:p>
            <a:pPr indent="0">
              <a:buNone/>
            </a:pPr>
            <a:endParaRPr lang="fr-FR" dirty="0"/>
          </a:p>
          <a:p>
            <a:pPr indent="0">
              <a:buNone/>
            </a:pPr>
            <a:endParaRPr lang="fr-FR" dirty="0"/>
          </a:p>
          <a:p>
            <a:pPr indent="0">
              <a:buNone/>
            </a:pPr>
            <a:endParaRPr lang="fr-FR" dirty="0"/>
          </a:p>
          <a:p>
            <a:pPr indent="0">
              <a:buNone/>
            </a:pPr>
            <a:endParaRPr lang="fr-FR" dirty="0"/>
          </a:p>
          <a:p>
            <a:pPr indent="0">
              <a:buNone/>
            </a:pPr>
            <a:endParaRPr lang="fr-FR" dirty="0"/>
          </a:p>
          <a:p>
            <a:pPr indent="0">
              <a:buNone/>
            </a:pPr>
            <a:endParaRPr lang="fr-FR" dirty="0"/>
          </a:p>
          <a:p>
            <a:endParaRPr lang="fr-FR" dirty="0"/>
          </a:p>
          <a:p>
            <a:r>
              <a:rPr lang="fr-FR" dirty="0"/>
              <a:t>Budget Annuel Soutien Equipe : ~15 à 12 </a:t>
            </a:r>
            <a:r>
              <a:rPr lang="fr-FR" dirty="0" err="1"/>
              <a:t>keuros</a:t>
            </a:r>
            <a:r>
              <a:rPr lang="fr-FR" dirty="0"/>
              <a:t> </a:t>
            </a:r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36AFED4-7C53-4056-B6CE-9F70F70D4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BE48F-A7D6-8A4D-99CA-582EB3456AD8}" type="slidenum">
              <a:rPr lang="fr-FR" smtClean="0"/>
              <a:t>3</a:t>
            </a:fld>
            <a:endParaRPr lang="fr-FR"/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D658D27A-DB51-4FD0-B2B3-3ECA5D5E7E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8559094"/>
              </p:ext>
            </p:extLst>
          </p:nvPr>
        </p:nvGraphicFramePr>
        <p:xfrm>
          <a:off x="3032345" y="1184410"/>
          <a:ext cx="6127308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5375">
                  <a:extLst>
                    <a:ext uri="{9D8B030D-6E8A-4147-A177-3AD203B41FA5}">
                      <a16:colId xmlns:a16="http://schemas.microsoft.com/office/drawing/2014/main" val="963008176"/>
                    </a:ext>
                  </a:extLst>
                </a:gridCol>
                <a:gridCol w="1970317">
                  <a:extLst>
                    <a:ext uri="{9D8B030D-6E8A-4147-A177-3AD203B41FA5}">
                      <a16:colId xmlns:a16="http://schemas.microsoft.com/office/drawing/2014/main" val="312714277"/>
                    </a:ext>
                  </a:extLst>
                </a:gridCol>
                <a:gridCol w="1501616">
                  <a:extLst>
                    <a:ext uri="{9D8B030D-6E8A-4147-A177-3AD203B41FA5}">
                      <a16:colId xmlns:a16="http://schemas.microsoft.com/office/drawing/2014/main" val="1892389658"/>
                    </a:ext>
                  </a:extLst>
                </a:gridCol>
              </a:tblGrid>
              <a:tr h="349798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Statut</a:t>
                      </a:r>
                      <a:endParaRPr lang="en-US" sz="1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Prénom</a:t>
                      </a:r>
                      <a:endParaRPr lang="en-US" sz="1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83685257"/>
                  </a:ext>
                </a:extLst>
              </a:tr>
              <a:tr h="349798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 (resp. Service)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DUTHIL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Patxi</a:t>
                      </a:r>
                      <a:endParaRPr lang="en-US" sz="1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00668163"/>
                  </a:ext>
                </a:extLst>
              </a:tr>
              <a:tr h="349798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GASSOT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Hui Min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92460003"/>
                  </a:ext>
                </a:extLst>
              </a:tr>
              <a:tr h="349798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PIERENS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Matthieu</a:t>
                      </a:r>
                      <a:endParaRPr lang="en-US" sz="1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95850644"/>
                  </a:ext>
                </a:extLst>
              </a:tr>
              <a:tr h="349798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SAUGNAC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Hervé</a:t>
                      </a:r>
                      <a:endParaRPr lang="en-US" sz="1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11928326"/>
                  </a:ext>
                </a:extLst>
              </a:tr>
              <a:tr h="349798">
                <a:tc>
                  <a:txBody>
                    <a:bodyPr/>
                    <a:lstStyle/>
                    <a:p>
                      <a:pPr algn="ctr"/>
                      <a:r>
                        <a:rPr lang="en-US" sz="1700" strike="noStrik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 (CDD)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strike="noStrik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THOËR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strike="noStrik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Rémy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82474180"/>
                  </a:ext>
                </a:extLst>
              </a:tr>
              <a:tr h="349798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CHATELET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Frédéric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42272242"/>
                  </a:ext>
                </a:extLst>
              </a:tr>
              <a:tr h="349798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IE (CDD)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DELPECH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Vincent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30502421"/>
                  </a:ext>
                </a:extLst>
              </a:tr>
              <a:tr h="349798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MAVILLA </a:t>
                      </a:r>
                      <a:endParaRPr lang="en-US" sz="1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Guillaume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17224092"/>
                  </a:ext>
                </a:extLst>
              </a:tr>
              <a:tr h="349798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GALET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François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361191"/>
                  </a:ext>
                </a:extLst>
              </a:tr>
              <a:tr h="349798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 DRÉAN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David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18086921"/>
                  </a:ext>
                </a:extLst>
              </a:tr>
              <a:tr h="349798">
                <a:tc>
                  <a:txBody>
                    <a:bodyPr/>
                    <a:lstStyle/>
                    <a:p>
                      <a:pPr algn="ctr"/>
                      <a:r>
                        <a:rPr lang="en-US" sz="1700" strike="noStrike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Doctorant</a:t>
                      </a:r>
                      <a:r>
                        <a:rPr lang="en-US" sz="1700" strike="noStrik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</a:t>
                      </a:r>
                      <a:r>
                        <a:rPr lang="en-US" sz="1700" strike="noStrike" baseline="30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ème</a:t>
                      </a:r>
                      <a:r>
                        <a:rPr lang="en-US" sz="1700" strike="noStrik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700" strike="noStrike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année</a:t>
                      </a:r>
                      <a:endParaRPr lang="en-US" sz="1700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strike="noStrik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LHOMME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strike="noStrik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Cédric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62766305"/>
                  </a:ext>
                </a:extLst>
              </a:tr>
            </a:tbl>
          </a:graphicData>
        </a:graphic>
      </p:graphicFrame>
      <p:sp>
        <p:nvSpPr>
          <p:cNvPr id="11" name="Espace réservé du pied de page 21">
            <a:extLst>
              <a:ext uri="{FF2B5EF4-FFF2-40B4-BE49-F238E27FC236}">
                <a16:creationId xmlns:a16="http://schemas.microsoft.com/office/drawing/2014/main" id="{281E0A9C-7C64-4400-9FE6-21DE6941B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14674" y="6470652"/>
            <a:ext cx="596265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Rencontres DAS Accélérateurs, détecteurs et technologies</a:t>
            </a:r>
          </a:p>
        </p:txBody>
      </p:sp>
      <p:sp>
        <p:nvSpPr>
          <p:cNvPr id="12" name="Espace réservé de la date 20">
            <a:extLst>
              <a:ext uri="{FF2B5EF4-FFF2-40B4-BE49-F238E27FC236}">
                <a16:creationId xmlns:a16="http://schemas.microsoft.com/office/drawing/2014/main" id="{164CB9CD-E711-46BD-BA79-9C162886E0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1475" y="6492875"/>
            <a:ext cx="200025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24/02/2022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8063D11-D6F7-40E7-A53D-DBE239DE4991}"/>
              </a:ext>
            </a:extLst>
          </p:cNvPr>
          <p:cNvSpPr/>
          <p:nvPr/>
        </p:nvSpPr>
        <p:spPr>
          <a:xfrm>
            <a:off x="9159653" y="2948976"/>
            <a:ext cx="170405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partir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du 1</a:t>
            </a:r>
            <a:r>
              <a:rPr lang="en-US" sz="1400" baseline="30000" dirty="0"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Mars</a:t>
            </a:r>
          </a:p>
        </p:txBody>
      </p:sp>
    </p:spTree>
    <p:extLst>
      <p:ext uri="{BB962C8B-B14F-4D97-AF65-F5344CB8AC3E}">
        <p14:creationId xmlns:p14="http://schemas.microsoft.com/office/powerpoint/2010/main" val="610933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Activités d’équipe : </a:t>
            </a:r>
            <a:r>
              <a:rPr lang="fr-FR" dirty="0" err="1"/>
              <a:t>OPérations</a:t>
            </a:r>
            <a:r>
              <a:rPr lang="fr-FR" dirty="0"/>
              <a:t> Intérieures </a:t>
            </a:r>
            <a:endParaRPr lang="en-US" dirty="0"/>
          </a:p>
        </p:txBody>
      </p:sp>
      <p:sp>
        <p:nvSpPr>
          <p:cNvPr id="76" name="Espace réservé du pied de page 21">
            <a:extLst>
              <a:ext uri="{FF2B5EF4-FFF2-40B4-BE49-F238E27FC236}">
                <a16:creationId xmlns:a16="http://schemas.microsoft.com/office/drawing/2014/main" id="{8797D36A-D86C-4A91-AA83-CAD307BD1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14674" y="6470652"/>
            <a:ext cx="596265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Rencontres DAS Accélérateurs, détecteurs et technologies</a:t>
            </a:r>
          </a:p>
        </p:txBody>
      </p:sp>
      <p:sp>
        <p:nvSpPr>
          <p:cNvPr id="77" name="Espace réservé du numéro de diapositive 22">
            <a:extLst>
              <a:ext uri="{FF2B5EF4-FFF2-40B4-BE49-F238E27FC236}">
                <a16:creationId xmlns:a16="http://schemas.microsoft.com/office/drawing/2014/main" id="{F3BCBAD2-EBB9-490B-AD87-CB13F770E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63050" y="6470652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1BE48F-A7D6-8A4D-99CA-582EB3456AD8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79" name="Espace réservé de la date 20">
            <a:extLst>
              <a:ext uri="{FF2B5EF4-FFF2-40B4-BE49-F238E27FC236}">
                <a16:creationId xmlns:a16="http://schemas.microsoft.com/office/drawing/2014/main" id="{3F65DCE7-E53D-4D83-BA84-C4DAB49D14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1475" y="6470652"/>
            <a:ext cx="200025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24/02/2022</a:t>
            </a:r>
          </a:p>
        </p:txBody>
      </p:sp>
      <p:sp>
        <p:nvSpPr>
          <p:cNvPr id="83" name="Rectangle à coins arrondis 13">
            <a:extLst>
              <a:ext uri="{FF2B5EF4-FFF2-40B4-BE49-F238E27FC236}">
                <a16:creationId xmlns:a16="http://schemas.microsoft.com/office/drawing/2014/main" id="{099CD4B0-6171-4F01-8EAD-42494C17A04E}"/>
              </a:ext>
            </a:extLst>
          </p:cNvPr>
          <p:cNvSpPr/>
          <p:nvPr/>
        </p:nvSpPr>
        <p:spPr>
          <a:xfrm>
            <a:off x="6338342" y="807621"/>
            <a:ext cx="5523458" cy="2823853"/>
          </a:xfrm>
          <a:prstGeom prst="roundRect">
            <a:avLst>
              <a:gd name="adj" fmla="val 6181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300"/>
              </a:lnSpc>
              <a:spcAft>
                <a:spcPts val="600"/>
              </a:spcAft>
            </a:pPr>
            <a:r>
              <a:rPr lang="fr-FR" b="1" cap="small" dirty="0">
                <a:solidFill>
                  <a:srgbClr val="046E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AXES DE RECHERCHE</a:t>
            </a:r>
          </a:p>
          <a:p>
            <a:pPr marL="285750" indent="-285750" algn="just">
              <a:lnSpc>
                <a:spcPts val="2300"/>
              </a:lnSpc>
              <a:buFont typeface="Wingdings" panose="05000000000000000000" pitchFamily="2" charset="2"/>
              <a:buChar char="ü"/>
            </a:pPr>
            <a:r>
              <a:rPr lang="fr-FR" sz="15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Développement en instrumentation cryogénique</a:t>
            </a:r>
          </a:p>
          <a:p>
            <a:pPr marL="285750" indent="-285750" algn="just">
              <a:lnSpc>
                <a:spcPts val="2300"/>
              </a:lnSpc>
              <a:buFont typeface="Wingdings" panose="05000000000000000000" pitchFamily="2" charset="2"/>
              <a:buChar char="ü"/>
            </a:pPr>
            <a:r>
              <a:rPr lang="fr-FR" sz="15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Caractérisation des matériaux à basse température</a:t>
            </a:r>
          </a:p>
          <a:p>
            <a:pPr algn="just">
              <a:lnSpc>
                <a:spcPts val="2300"/>
              </a:lnSpc>
            </a:pPr>
            <a:r>
              <a:rPr lang="fr-FR" sz="15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(</a:t>
            </a:r>
            <a:r>
              <a:rPr lang="fr-FR" sz="1500" dirty="0" err="1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Supratech</a:t>
            </a:r>
            <a:r>
              <a:rPr lang="fr-FR" sz="15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marL="285750" lvl="0" indent="-285750" algn="just">
              <a:lnSpc>
                <a:spcPts val="2300"/>
              </a:lnSpc>
              <a:buFont typeface="Wingdings" panose="05000000000000000000" pitchFamily="2" charset="2"/>
              <a:buChar char="ü"/>
            </a:pPr>
            <a:r>
              <a:rPr lang="fr-FR" sz="15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Caractérisation des transferts thermiques à basse température</a:t>
            </a:r>
          </a:p>
          <a:p>
            <a:pPr marL="285750" indent="-285750" algn="just">
              <a:lnSpc>
                <a:spcPts val="2300"/>
              </a:lnSpc>
              <a:buFont typeface="Wingdings" panose="05000000000000000000" pitchFamily="2" charset="2"/>
              <a:buChar char="ü"/>
            </a:pPr>
            <a:r>
              <a:rPr lang="fr-FR" sz="15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Réfrigération compacte et sans </a:t>
            </a:r>
            <a:r>
              <a:rPr lang="fr-FR" sz="1500" dirty="0" err="1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cryofluide</a:t>
            </a:r>
            <a:r>
              <a:rPr lang="fr-FR" sz="15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(New !)</a:t>
            </a:r>
          </a:p>
          <a:p>
            <a:pPr marL="285750" indent="-285750" algn="just">
              <a:lnSpc>
                <a:spcPts val="2300"/>
              </a:lnSpc>
              <a:buFont typeface="Wingdings" panose="05000000000000000000" pitchFamily="2" charset="2"/>
              <a:buChar char="ü"/>
            </a:pPr>
            <a:r>
              <a:rPr lang="fr-FR" sz="15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Répondre aux problématiques cryogéniques récurrentes, immédiates et/ou futures de ces systèmes.</a:t>
            </a:r>
            <a:endParaRPr lang="fr-FR" sz="15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Rectangle à coins arrondis 15">
            <a:extLst>
              <a:ext uri="{FF2B5EF4-FFF2-40B4-BE49-F238E27FC236}">
                <a16:creationId xmlns:a16="http://schemas.microsoft.com/office/drawing/2014/main" id="{AE12FCC7-A24D-4212-8B92-0023B0C7D147}"/>
              </a:ext>
            </a:extLst>
          </p:cNvPr>
          <p:cNvSpPr/>
          <p:nvPr/>
        </p:nvSpPr>
        <p:spPr>
          <a:xfrm>
            <a:off x="212132" y="3960128"/>
            <a:ext cx="11645816" cy="2301339"/>
          </a:xfrm>
          <a:prstGeom prst="roundRect">
            <a:avLst>
              <a:gd name="adj" fmla="val 11740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2300"/>
              </a:lnSpc>
              <a:spcAft>
                <a:spcPts val="600"/>
              </a:spcAft>
            </a:pPr>
            <a:r>
              <a:rPr lang="fr-FR" b="1" cap="small" dirty="0">
                <a:solidFill>
                  <a:srgbClr val="046E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COMPETENCES/EXPERTISE</a:t>
            </a:r>
          </a:p>
          <a:p>
            <a:pPr marL="285750" indent="-285750">
              <a:lnSpc>
                <a:spcPts val="2200"/>
              </a:lnSpc>
              <a:buFont typeface="Wingdings" panose="05000000000000000000" pitchFamily="2" charset="2"/>
              <a:buChar char="Ø"/>
            </a:pPr>
            <a:r>
              <a:rPr lang="fr-F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Etude, conception et développement d’ensembles cryogéniques (cryostats, inserts cryogéniques, cryomodules, boîtes froides, lignes cryogéniques, cibles, </a:t>
            </a:r>
            <a:r>
              <a:rPr lang="fr-FR" sz="1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fr-F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,)</a:t>
            </a:r>
          </a:p>
          <a:p>
            <a:pPr marL="285750" indent="-285750">
              <a:lnSpc>
                <a:spcPts val="2000"/>
              </a:lnSpc>
              <a:buFont typeface="Wingdings" panose="05000000000000000000" pitchFamily="2" charset="2"/>
              <a:buChar char="Ø"/>
            </a:pPr>
            <a:r>
              <a:rPr lang="fr-F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Modélisation et simulation numérique</a:t>
            </a:r>
          </a:p>
          <a:p>
            <a:pPr marL="285750" indent="-285750">
              <a:lnSpc>
                <a:spcPts val="2000"/>
              </a:lnSpc>
              <a:buFont typeface="Wingdings" panose="05000000000000000000" pitchFamily="2" charset="2"/>
              <a:buChar char="Ø"/>
            </a:pPr>
            <a:r>
              <a:rPr lang="fr-F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Définition et mise en œuvre d’instrumentation cryogénique et process</a:t>
            </a:r>
          </a:p>
          <a:p>
            <a:pPr marL="285750" indent="-285750">
              <a:lnSpc>
                <a:spcPts val="2000"/>
              </a:lnSpc>
              <a:buFont typeface="Wingdings" panose="05000000000000000000" pitchFamily="2" charset="2"/>
              <a:buChar char="Ø"/>
            </a:pPr>
            <a:r>
              <a:rPr lang="fr-F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Mise en œuvre et réglage de systèmes cryogéniques</a:t>
            </a:r>
          </a:p>
        </p:txBody>
      </p:sp>
      <p:sp>
        <p:nvSpPr>
          <p:cNvPr id="86" name="Rectangle à coins arrondis 17">
            <a:extLst>
              <a:ext uri="{FF2B5EF4-FFF2-40B4-BE49-F238E27FC236}">
                <a16:creationId xmlns:a16="http://schemas.microsoft.com/office/drawing/2014/main" id="{0CE417F2-1A89-4627-81A0-74C2F7FDD896}"/>
              </a:ext>
            </a:extLst>
          </p:cNvPr>
          <p:cNvSpPr/>
          <p:nvPr/>
        </p:nvSpPr>
        <p:spPr>
          <a:xfrm>
            <a:off x="215984" y="807621"/>
            <a:ext cx="5940976" cy="2823853"/>
          </a:xfrm>
          <a:prstGeom prst="roundRect">
            <a:avLst>
              <a:gd name="adj" fmla="val 5342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300"/>
              </a:lnSpc>
              <a:spcAft>
                <a:spcPts val="600"/>
              </a:spcAft>
            </a:pPr>
            <a:r>
              <a:rPr lang="fr-FR" b="1" cap="small" dirty="0">
                <a:solidFill>
                  <a:srgbClr val="046E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MISSIONS OPERATIONNELLES</a:t>
            </a:r>
          </a:p>
          <a:p>
            <a:pPr algn="ctr">
              <a:lnSpc>
                <a:spcPts val="2300"/>
              </a:lnSpc>
              <a:spcAft>
                <a:spcPts val="600"/>
              </a:spcAft>
            </a:pPr>
            <a:r>
              <a:rPr lang="fr-FR" b="1" cap="small" dirty="0">
                <a:solidFill>
                  <a:srgbClr val="046E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(au sein de </a:t>
            </a:r>
            <a:r>
              <a:rPr lang="fr-FR" b="1" cap="small" dirty="0" err="1">
                <a:solidFill>
                  <a:srgbClr val="046E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Supratech</a:t>
            </a:r>
            <a:r>
              <a:rPr lang="fr-FR" b="1" cap="small" dirty="0">
                <a:solidFill>
                  <a:srgbClr val="046E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marL="285750" indent="-285750">
              <a:lnSpc>
                <a:spcPts val="2000"/>
              </a:lnSpc>
              <a:buFont typeface="Wingdings" panose="05000000000000000000" pitchFamily="2" charset="2"/>
              <a:buChar char="ü"/>
            </a:pPr>
            <a:r>
              <a:rPr lang="fr-F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Gestion, maintenance, développement et exploitation des :</a:t>
            </a:r>
          </a:p>
          <a:p>
            <a:pPr marL="742950" lvl="1" indent="-285750">
              <a:lnSpc>
                <a:spcPts val="2000"/>
              </a:lnSpc>
              <a:buFontTx/>
              <a:buChar char="-"/>
            </a:pPr>
            <a:r>
              <a:rPr lang="fr-F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infrastructures cryogéniques </a:t>
            </a:r>
          </a:p>
          <a:p>
            <a:pPr marL="742950" lvl="1" indent="-285750">
              <a:lnSpc>
                <a:spcPts val="2000"/>
              </a:lnSpc>
              <a:buFontTx/>
              <a:buChar char="-"/>
            </a:pPr>
            <a:r>
              <a:rPr lang="fr-F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bancs de caractérisation (dont étalonnage de thermomètres)</a:t>
            </a:r>
          </a:p>
          <a:p>
            <a:pPr marL="285750" indent="-285750">
              <a:lnSpc>
                <a:spcPts val="2000"/>
              </a:lnSpc>
              <a:buFont typeface="Wingdings" panose="05000000000000000000" pitchFamily="2" charset="2"/>
              <a:buChar char="ü"/>
            </a:pPr>
            <a:r>
              <a:rPr lang="fr-F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Assistance technique aux expériences</a:t>
            </a:r>
          </a:p>
          <a:p>
            <a:pPr marL="285750" indent="-285750">
              <a:lnSpc>
                <a:spcPts val="2000"/>
              </a:lnSpc>
              <a:buFont typeface="Wingdings" panose="05000000000000000000" pitchFamily="2" charset="2"/>
              <a:buChar char="ü"/>
            </a:pPr>
            <a:r>
              <a:rPr lang="fr-F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Production, distribution d’hélium liquide</a:t>
            </a:r>
          </a:p>
          <a:p>
            <a:pPr>
              <a:lnSpc>
                <a:spcPts val="2000"/>
              </a:lnSpc>
            </a:pPr>
            <a:endParaRPr lang="fr-FR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4839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BA65ED24-4E29-4D14-B8BB-D5594DEC1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Activités d’équipe : </a:t>
            </a:r>
            <a:r>
              <a:rPr lang="fr-FR" dirty="0" err="1"/>
              <a:t>OPérations</a:t>
            </a:r>
            <a:r>
              <a:rPr lang="fr-FR" dirty="0"/>
              <a:t> </a:t>
            </a:r>
            <a:r>
              <a:rPr lang="fr-FR" dirty="0" err="1"/>
              <a:t>EXtérieures</a:t>
            </a:r>
            <a:r>
              <a:rPr lang="fr-FR" dirty="0"/>
              <a:t> 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DB013B9-5E87-4AE6-8391-479E3B3633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>
                <a:solidFill>
                  <a:srgbClr val="046EC0"/>
                </a:solidFill>
              </a:rPr>
              <a:t>Coopérations/collaborations principales avec l’extérieur (avec équipes locales, nationales, internationales)</a:t>
            </a:r>
          </a:p>
          <a:p>
            <a:pPr lvl="2"/>
            <a:r>
              <a:rPr lang="fr-FR" dirty="0">
                <a:solidFill>
                  <a:schemeClr val="tx1"/>
                </a:solidFill>
              </a:rPr>
              <a:t>Internationales (projets d’accélérateurs) : ESS Lund, SCK Mol (</a:t>
            </a:r>
            <a:r>
              <a:rPr lang="fr-FR" dirty="0" err="1">
                <a:solidFill>
                  <a:schemeClr val="tx1"/>
                </a:solidFill>
              </a:rPr>
              <a:t>Myrrha</a:t>
            </a:r>
            <a:r>
              <a:rPr lang="fr-FR" dirty="0">
                <a:solidFill>
                  <a:schemeClr val="tx1"/>
                </a:solidFill>
              </a:rPr>
              <a:t>)</a:t>
            </a:r>
          </a:p>
          <a:p>
            <a:pPr lvl="2"/>
            <a:r>
              <a:rPr lang="fr-FR" dirty="0">
                <a:solidFill>
                  <a:schemeClr val="tx1"/>
                </a:solidFill>
              </a:rPr>
              <a:t>Nationales : IN2P3 (APC, GANIL), CEA (IRFU/DACM),</a:t>
            </a:r>
          </a:p>
          <a:p>
            <a:pPr lvl="2"/>
            <a:r>
              <a:rPr lang="fr-FR" dirty="0" err="1">
                <a:solidFill>
                  <a:schemeClr val="tx1"/>
                </a:solidFill>
              </a:rPr>
              <a:t>IJCLab</a:t>
            </a:r>
            <a:r>
              <a:rPr lang="fr-FR" dirty="0">
                <a:solidFill>
                  <a:schemeClr val="tx1"/>
                </a:solidFill>
              </a:rPr>
              <a:t> (SRF, </a:t>
            </a:r>
            <a:r>
              <a:rPr lang="fr-FR" dirty="0" err="1">
                <a:solidFill>
                  <a:schemeClr val="tx1"/>
                </a:solidFill>
              </a:rPr>
              <a:t>Maverics</a:t>
            </a:r>
            <a:r>
              <a:rPr lang="fr-FR" dirty="0">
                <a:solidFill>
                  <a:schemeClr val="tx1"/>
                </a:solidFill>
              </a:rPr>
              <a:t>, </a:t>
            </a:r>
            <a:r>
              <a:rPr lang="fr-FR" dirty="0" err="1">
                <a:solidFill>
                  <a:schemeClr val="tx1"/>
                </a:solidFill>
              </a:rPr>
              <a:t>Supratech</a:t>
            </a:r>
            <a:r>
              <a:rPr lang="fr-FR" dirty="0">
                <a:solidFill>
                  <a:schemeClr val="tx1"/>
                </a:solidFill>
              </a:rPr>
              <a:t>, Pôle Physique Nucléaire, Pôle Ingénierie),</a:t>
            </a:r>
          </a:p>
          <a:p>
            <a:pPr lvl="2"/>
            <a:r>
              <a:rPr lang="fr-FR" dirty="0">
                <a:solidFill>
                  <a:schemeClr val="tx1"/>
                </a:solidFill>
              </a:rPr>
              <a:t>Industrie : ACS (thèse CIFRE en cours)</a:t>
            </a:r>
          </a:p>
          <a:p>
            <a:r>
              <a:rPr lang="fr-FR" dirty="0">
                <a:solidFill>
                  <a:srgbClr val="046EC0"/>
                </a:solidFill>
              </a:rPr>
              <a:t>Participations l’enseignement, à la communication, à la vulgarisation</a:t>
            </a:r>
          </a:p>
          <a:p>
            <a:pPr lvl="2"/>
            <a:r>
              <a:rPr lang="fr-FR" dirty="0">
                <a:solidFill>
                  <a:schemeClr val="tx1"/>
                </a:solidFill>
              </a:rPr>
              <a:t>Universitaire : IUT Orsay, UFR Mécanique (2/3 personnes), DU2I, </a:t>
            </a:r>
            <a:r>
              <a:rPr lang="fr-FR" strike="sngStrike" dirty="0">
                <a:solidFill>
                  <a:schemeClr val="tx1"/>
                </a:solidFill>
              </a:rPr>
              <a:t>ED </a:t>
            </a:r>
            <a:r>
              <a:rPr lang="fr-FR" strike="sngStrike" dirty="0" err="1">
                <a:solidFill>
                  <a:schemeClr val="tx1"/>
                </a:solidFill>
              </a:rPr>
              <a:t>Pheniics</a:t>
            </a:r>
            <a:r>
              <a:rPr lang="fr-FR" strike="sngStrike" dirty="0">
                <a:solidFill>
                  <a:schemeClr val="tx1"/>
                </a:solidFill>
              </a:rPr>
              <a:t> GI</a:t>
            </a:r>
          </a:p>
          <a:p>
            <a:pPr lvl="2"/>
            <a:r>
              <a:rPr lang="fr-FR" dirty="0">
                <a:solidFill>
                  <a:schemeClr val="tx1"/>
                </a:solidFill>
              </a:rPr>
              <a:t>Formation professionnelle : </a:t>
            </a:r>
          </a:p>
          <a:p>
            <a:pPr lvl="3"/>
            <a:r>
              <a:rPr lang="fr-FR" dirty="0"/>
              <a:t>Société Française du vide : connaissance et pratique de la cryogénie (1 ou 2 /an) (3 personnes)</a:t>
            </a:r>
          </a:p>
          <a:p>
            <a:pPr lvl="3"/>
            <a:r>
              <a:rPr lang="fr-FR" dirty="0"/>
              <a:t>CNRS-IN2P3 : Ecole des Accélérateurs (cf. cours P. Duchesne, ANF 2020 sur Refroidissement des expériences (1 personne)</a:t>
            </a:r>
          </a:p>
          <a:p>
            <a:pPr lvl="3"/>
            <a:r>
              <a:rPr lang="fr-FR" strike="sngStrike" dirty="0"/>
              <a:t>Réseau CEA/CERN : </a:t>
            </a:r>
            <a:r>
              <a:rPr lang="fr-FR" strike="sngStrike" dirty="0" err="1"/>
              <a:t>Easytrain</a:t>
            </a:r>
            <a:r>
              <a:rPr lang="fr-FR" strike="sngStrike" dirty="0"/>
              <a:t>, CAS (1 personne)</a:t>
            </a:r>
          </a:p>
          <a:p>
            <a:r>
              <a:rPr lang="fr-FR" dirty="0">
                <a:solidFill>
                  <a:srgbClr val="046EC0"/>
                </a:solidFill>
              </a:rPr>
              <a:t>Responsabilités hors projets (laboratoire, université, sites, comités, ..)</a:t>
            </a:r>
          </a:p>
          <a:p>
            <a:pPr lvl="2"/>
            <a:r>
              <a:rPr lang="fr-FR" dirty="0">
                <a:solidFill>
                  <a:schemeClr val="tx1"/>
                </a:solidFill>
              </a:rPr>
              <a:t>1 membre au bureau de l’Association Française du Froid (Commission Cryo et Supra) </a:t>
            </a:r>
          </a:p>
          <a:p>
            <a:r>
              <a:rPr lang="fr-FR" dirty="0">
                <a:solidFill>
                  <a:srgbClr val="046EC0"/>
                </a:solidFill>
              </a:rPr>
              <a:t>Organisations d’écoles, de workshops, conférences</a:t>
            </a:r>
          </a:p>
          <a:p>
            <a:pPr lvl="2"/>
            <a:r>
              <a:rPr lang="fr-FR" dirty="0">
                <a:solidFill>
                  <a:schemeClr val="tx1"/>
                </a:solidFill>
              </a:rPr>
              <a:t>Organisation de l’Ecole thématique AFF-CCS « Conception de cryostat : refroidissement par </a:t>
            </a:r>
            <a:r>
              <a:rPr lang="fr-FR" dirty="0" err="1">
                <a:solidFill>
                  <a:schemeClr val="tx1"/>
                </a:solidFill>
              </a:rPr>
              <a:t>cryogénérateur</a:t>
            </a:r>
            <a:r>
              <a:rPr lang="fr-FR" dirty="0">
                <a:solidFill>
                  <a:schemeClr val="tx1"/>
                </a:solidFill>
              </a:rPr>
              <a:t> »  (initialement prévue 2020 et reportée COVID en 2021 puis Septembre 2022)</a:t>
            </a:r>
            <a:br>
              <a:rPr lang="fr-FR" dirty="0"/>
            </a:br>
            <a:endParaRPr lang="fr-FR" dirty="0"/>
          </a:p>
          <a:p>
            <a:pPr marL="914400" lvl="2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D6ABE1-50A4-4DEC-A82F-AD2F14BC4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BE48F-A7D6-8A4D-99CA-582EB3456AD8}" type="slidenum">
              <a:rPr lang="fr-FR" smtClean="0"/>
              <a:t>5</a:t>
            </a:fld>
            <a:endParaRPr lang="fr-FR"/>
          </a:p>
        </p:txBody>
      </p:sp>
      <p:sp>
        <p:nvSpPr>
          <p:cNvPr id="7" name="Espace réservé du pied de page 21">
            <a:extLst>
              <a:ext uri="{FF2B5EF4-FFF2-40B4-BE49-F238E27FC236}">
                <a16:creationId xmlns:a16="http://schemas.microsoft.com/office/drawing/2014/main" id="{1A51CB8B-A9A2-45F1-A675-BDF5CD12E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14674" y="6470652"/>
            <a:ext cx="596265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i="1" dirty="0"/>
              <a:t>DAS Accélérateurs</a:t>
            </a:r>
            <a:endParaRPr lang="en-GB" dirty="0"/>
          </a:p>
        </p:txBody>
      </p:sp>
      <p:sp>
        <p:nvSpPr>
          <p:cNvPr id="8" name="Espace réservé de la date 20">
            <a:extLst>
              <a:ext uri="{FF2B5EF4-FFF2-40B4-BE49-F238E27FC236}">
                <a16:creationId xmlns:a16="http://schemas.microsoft.com/office/drawing/2014/main" id="{5ED09C40-8875-4A7F-8566-8F5132416D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1475" y="6470652"/>
            <a:ext cx="200025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24/02/2022</a:t>
            </a:r>
          </a:p>
        </p:txBody>
      </p:sp>
    </p:spTree>
    <p:extLst>
      <p:ext uri="{BB962C8B-B14F-4D97-AF65-F5344CB8AC3E}">
        <p14:creationId xmlns:p14="http://schemas.microsoft.com/office/powerpoint/2010/main" val="41514740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EB674291-961F-44ED-A0AA-451DDEFE9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Evolution anticipée de l’Equipe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F5DA9E3-FFEF-49EE-B686-F00C64F78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600" y="770064"/>
            <a:ext cx="11506200" cy="5700587"/>
          </a:xfrm>
        </p:spPr>
        <p:txBody>
          <a:bodyPr>
            <a:normAutofit fontScale="85000" lnSpcReduction="10000"/>
          </a:bodyPr>
          <a:lstStyle/>
          <a:p>
            <a:r>
              <a:rPr lang="fr-FR" dirty="0"/>
              <a:t> </a:t>
            </a:r>
            <a:r>
              <a:rPr lang="fr-FR" dirty="0">
                <a:solidFill>
                  <a:srgbClr val="046EC0"/>
                </a:solidFill>
              </a:rPr>
              <a:t>Evolution thématique / nouveaux projets en vue (inclut réponses aux calls ANR, EU, AO locaux…) </a:t>
            </a:r>
          </a:p>
          <a:p>
            <a:pPr lvl="1"/>
            <a:r>
              <a:rPr lang="fr-FR" dirty="0"/>
              <a:t>Infras </a:t>
            </a:r>
            <a:r>
              <a:rPr lang="fr-FR" dirty="0" err="1"/>
              <a:t>Supratech</a:t>
            </a:r>
            <a:r>
              <a:rPr lang="fr-FR" dirty="0"/>
              <a:t> :</a:t>
            </a:r>
          </a:p>
          <a:p>
            <a:pPr lvl="2"/>
            <a:r>
              <a:rPr lang="fr-FR" dirty="0">
                <a:solidFill>
                  <a:schemeClr val="tx1"/>
                </a:solidFill>
              </a:rPr>
              <a:t>Fiabiliser la production et la distribution d’hélium (disponibilité vs coûts euros et RH) </a:t>
            </a:r>
            <a:r>
              <a:rPr lang="fr-FR" dirty="0">
                <a:solidFill>
                  <a:schemeClr val="tx1"/>
                </a:solidFill>
                <a:sym typeface="Symbol" panose="05050102010706020507" pitchFamily="18" charset="2"/>
              </a:rPr>
              <a:t></a:t>
            </a:r>
            <a:r>
              <a:rPr lang="fr-FR" dirty="0">
                <a:solidFill>
                  <a:schemeClr val="tx1"/>
                </a:solidFill>
              </a:rPr>
              <a:t> Gestion de la Maintenance + </a:t>
            </a:r>
            <a:r>
              <a:rPr lang="fr-FR" dirty="0" err="1">
                <a:solidFill>
                  <a:schemeClr val="tx1"/>
                </a:solidFill>
              </a:rPr>
              <a:t>PAQp</a:t>
            </a:r>
            <a:r>
              <a:rPr lang="fr-FR" dirty="0">
                <a:solidFill>
                  <a:schemeClr val="tx1"/>
                </a:solidFill>
              </a:rPr>
              <a:t> + extension des stockages gaz et liquides</a:t>
            </a:r>
          </a:p>
          <a:p>
            <a:pPr lvl="2"/>
            <a:r>
              <a:rPr lang="fr-FR" dirty="0">
                <a:solidFill>
                  <a:schemeClr val="tx1"/>
                </a:solidFill>
              </a:rPr>
              <a:t>Fiabiliser les bancs </a:t>
            </a:r>
            <a:r>
              <a:rPr lang="fr-FR" dirty="0" err="1">
                <a:solidFill>
                  <a:schemeClr val="tx1"/>
                </a:solidFill>
              </a:rPr>
              <a:t>cryos</a:t>
            </a:r>
            <a:r>
              <a:rPr lang="fr-FR" dirty="0">
                <a:solidFill>
                  <a:schemeClr val="tx1"/>
                </a:solidFill>
              </a:rPr>
              <a:t> de </a:t>
            </a:r>
            <a:r>
              <a:rPr lang="fr-FR" dirty="0" err="1">
                <a:solidFill>
                  <a:schemeClr val="tx1"/>
                </a:solidFill>
              </a:rPr>
              <a:t>Supratech</a:t>
            </a:r>
            <a:r>
              <a:rPr lang="fr-FR" dirty="0">
                <a:solidFill>
                  <a:schemeClr val="tx1"/>
                </a:solidFill>
              </a:rPr>
              <a:t> (station d’étalonnage) </a:t>
            </a:r>
            <a:r>
              <a:rPr lang="fr-FR" dirty="0">
                <a:solidFill>
                  <a:schemeClr val="tx1"/>
                </a:solidFill>
                <a:sym typeface="Symbol" panose="05050102010706020507" pitchFamily="18" charset="2"/>
              </a:rPr>
              <a:t></a:t>
            </a:r>
            <a:r>
              <a:rPr lang="fr-FR" dirty="0">
                <a:solidFill>
                  <a:schemeClr val="tx1"/>
                </a:solidFill>
              </a:rPr>
              <a:t> upgrade des équipements + maj </a:t>
            </a:r>
            <a:r>
              <a:rPr lang="fr-FR" dirty="0" err="1">
                <a:solidFill>
                  <a:schemeClr val="tx1"/>
                </a:solidFill>
              </a:rPr>
              <a:t>PAQp</a:t>
            </a:r>
            <a:endParaRPr lang="fr-FR" dirty="0">
              <a:solidFill>
                <a:schemeClr val="tx1"/>
              </a:solidFill>
            </a:endParaRPr>
          </a:p>
          <a:p>
            <a:pPr lvl="2"/>
            <a:r>
              <a:rPr lang="fr-FR" dirty="0">
                <a:solidFill>
                  <a:schemeClr val="tx1"/>
                </a:solidFill>
              </a:rPr>
              <a:t>Modifications des infras cryogéniques : mise en service CV1250 pour PIP2 et </a:t>
            </a:r>
            <a:r>
              <a:rPr lang="fr-FR" dirty="0" err="1">
                <a:solidFill>
                  <a:schemeClr val="tx1"/>
                </a:solidFill>
              </a:rPr>
              <a:t>Myrrha</a:t>
            </a:r>
            <a:r>
              <a:rPr lang="fr-FR" dirty="0">
                <a:solidFill>
                  <a:schemeClr val="tx1"/>
                </a:solidFill>
              </a:rPr>
              <a:t> vs cryostats </a:t>
            </a:r>
            <a:r>
              <a:rPr lang="fr-FR" dirty="0" err="1">
                <a:solidFill>
                  <a:schemeClr val="tx1"/>
                </a:solidFill>
              </a:rPr>
              <a:t>Supratech</a:t>
            </a:r>
            <a:r>
              <a:rPr lang="fr-FR" dirty="0">
                <a:solidFill>
                  <a:schemeClr val="tx1"/>
                </a:solidFill>
              </a:rPr>
              <a:t> et R&amp;D </a:t>
            </a:r>
            <a:r>
              <a:rPr lang="fr-FR" dirty="0">
                <a:solidFill>
                  <a:schemeClr val="tx1"/>
                </a:solidFill>
                <a:sym typeface="Symbol" panose="05050102010706020507" pitchFamily="18" charset="2"/>
              </a:rPr>
              <a:t></a:t>
            </a:r>
            <a:r>
              <a:rPr lang="fr-FR" dirty="0">
                <a:solidFill>
                  <a:schemeClr val="tx1"/>
                </a:solidFill>
              </a:rPr>
              <a:t> réaménagement et équipement des espaces nécessaires</a:t>
            </a:r>
          </a:p>
          <a:p>
            <a:pPr lvl="2"/>
            <a:r>
              <a:rPr lang="fr-FR" dirty="0">
                <a:solidFill>
                  <a:schemeClr val="tx1"/>
                </a:solidFill>
              </a:rPr>
              <a:t>Mise en place/développement de l’</a:t>
            </a:r>
            <a:r>
              <a:rPr lang="fr-FR" dirty="0" err="1">
                <a:solidFill>
                  <a:schemeClr val="tx1"/>
                </a:solidFill>
              </a:rPr>
              <a:t>Equipex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Pacifics</a:t>
            </a:r>
            <a:endParaRPr lang="fr-FR" dirty="0">
              <a:solidFill>
                <a:schemeClr val="tx1"/>
              </a:solidFill>
            </a:endParaRPr>
          </a:p>
          <a:p>
            <a:pPr lvl="1"/>
            <a:r>
              <a:rPr lang="fr-FR" dirty="0"/>
              <a:t>R&amp;D :</a:t>
            </a:r>
          </a:p>
          <a:p>
            <a:pPr lvl="2"/>
            <a:r>
              <a:rPr lang="fr-FR" dirty="0">
                <a:solidFill>
                  <a:schemeClr val="tx1"/>
                </a:solidFill>
              </a:rPr>
              <a:t>Développement de l’activité modélisation des dynamiques (cryogéniques) des accélérateurs avec ACS</a:t>
            </a:r>
          </a:p>
          <a:p>
            <a:pPr lvl="2"/>
            <a:r>
              <a:rPr lang="fr-FR" dirty="0">
                <a:solidFill>
                  <a:schemeClr val="tx1"/>
                </a:solidFill>
              </a:rPr>
              <a:t>Développement de l’activité « Mesure de conductivité thermique et Caractérisation des résistances thermiques de contact » avec </a:t>
            </a:r>
            <a:r>
              <a:rPr lang="fr-FR" dirty="0" err="1">
                <a:solidFill>
                  <a:schemeClr val="tx1"/>
                </a:solidFill>
              </a:rPr>
              <a:t>IJCLab</a:t>
            </a:r>
            <a:r>
              <a:rPr lang="fr-FR" dirty="0">
                <a:solidFill>
                  <a:schemeClr val="tx1"/>
                </a:solidFill>
              </a:rPr>
              <a:t> (</a:t>
            </a:r>
            <a:r>
              <a:rPr lang="fr-FR" dirty="0" err="1">
                <a:solidFill>
                  <a:schemeClr val="tx1"/>
                </a:solidFill>
              </a:rPr>
              <a:t>Maverics</a:t>
            </a:r>
            <a:r>
              <a:rPr lang="fr-FR" dirty="0">
                <a:solidFill>
                  <a:schemeClr val="tx1"/>
                </a:solidFill>
              </a:rPr>
              <a:t> et </a:t>
            </a:r>
            <a:r>
              <a:rPr lang="fr-FR" dirty="0" err="1">
                <a:solidFill>
                  <a:schemeClr val="tx1"/>
                </a:solidFill>
              </a:rPr>
              <a:t>Supratech</a:t>
            </a:r>
            <a:r>
              <a:rPr lang="fr-FR" dirty="0">
                <a:solidFill>
                  <a:schemeClr val="tx1"/>
                </a:solidFill>
              </a:rPr>
              <a:t>), APC et CEA/IRFU/DACM </a:t>
            </a:r>
            <a:r>
              <a:rPr lang="fr-FR" dirty="0">
                <a:solidFill>
                  <a:schemeClr val="tx1"/>
                </a:solidFill>
                <a:sym typeface="Symbol" panose="05050102010706020507" pitchFamily="18" charset="2"/>
              </a:rPr>
              <a:t>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NGCryo</a:t>
            </a:r>
            <a:r>
              <a:rPr lang="fr-FR" dirty="0">
                <a:solidFill>
                  <a:schemeClr val="tx1"/>
                </a:solidFill>
              </a:rPr>
              <a:t> en cours + FABACC</a:t>
            </a:r>
          </a:p>
          <a:p>
            <a:pPr lvl="2"/>
            <a:r>
              <a:rPr lang="fr-FR" dirty="0">
                <a:solidFill>
                  <a:schemeClr val="tx1"/>
                </a:solidFill>
              </a:rPr>
              <a:t>Développement de l’activité cibles cryogéniques et le Pôle Phys Nucléaire d’</a:t>
            </a:r>
            <a:r>
              <a:rPr lang="fr-FR" dirty="0" err="1">
                <a:solidFill>
                  <a:schemeClr val="tx1"/>
                </a:solidFill>
              </a:rPr>
              <a:t>IJCLab</a:t>
            </a:r>
            <a:endParaRPr lang="fr-FR" dirty="0">
              <a:solidFill>
                <a:schemeClr val="tx1"/>
              </a:solidFill>
            </a:endParaRPr>
          </a:p>
          <a:p>
            <a:pPr lvl="2"/>
            <a:r>
              <a:rPr lang="fr-FR" dirty="0">
                <a:solidFill>
                  <a:schemeClr val="tx1"/>
                </a:solidFill>
              </a:rPr>
              <a:t>Développement de l’activité « Cryogénie sèche » et basse T° APC, CEA/IRFU/DACM </a:t>
            </a:r>
            <a:r>
              <a:rPr lang="fr-FR" strike="sngStrike" dirty="0">
                <a:solidFill>
                  <a:schemeClr val="tx1"/>
                </a:solidFill>
              </a:rPr>
              <a:t>et CEA/IRAMIS/SPEC</a:t>
            </a:r>
          </a:p>
          <a:p>
            <a:pPr lvl="2"/>
            <a:r>
              <a:rPr lang="fr-FR" dirty="0">
                <a:solidFill>
                  <a:schemeClr val="tx1"/>
                </a:solidFill>
              </a:rPr>
              <a:t>Transport de chaleur dans les </a:t>
            </a:r>
            <a:r>
              <a:rPr lang="fr-FR" dirty="0" err="1">
                <a:solidFill>
                  <a:schemeClr val="tx1"/>
                </a:solidFill>
              </a:rPr>
              <a:t>cryofluides</a:t>
            </a:r>
            <a:r>
              <a:rPr lang="fr-FR" dirty="0">
                <a:solidFill>
                  <a:schemeClr val="tx1"/>
                </a:solidFill>
              </a:rPr>
              <a:t> et instabilités thermo-hydrauliques (Ganil, APC)</a:t>
            </a:r>
          </a:p>
          <a:p>
            <a:pPr lvl="2"/>
            <a:r>
              <a:rPr lang="fr-FR" dirty="0">
                <a:solidFill>
                  <a:schemeClr val="tx1"/>
                </a:solidFill>
              </a:rPr>
              <a:t>Caractérisation de matériaux ou de sous-système à basse ou très basse T° -&gt; développement de l’</a:t>
            </a:r>
            <a:r>
              <a:rPr lang="fr-FR" dirty="0" err="1">
                <a:solidFill>
                  <a:schemeClr val="tx1"/>
                </a:solidFill>
              </a:rPr>
              <a:t>Equipex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Pacifics</a:t>
            </a:r>
            <a:endParaRPr lang="fr-FR" dirty="0">
              <a:solidFill>
                <a:schemeClr val="tx1"/>
              </a:solidFill>
            </a:endParaRPr>
          </a:p>
          <a:p>
            <a:r>
              <a:rPr lang="fr-FR" dirty="0">
                <a:solidFill>
                  <a:srgbClr val="046EC0"/>
                </a:solidFill>
              </a:rPr>
              <a:t>Expertises, compétences à acquérir</a:t>
            </a:r>
          </a:p>
          <a:p>
            <a:pPr lvl="2"/>
            <a:r>
              <a:rPr lang="fr-FR" dirty="0">
                <a:solidFill>
                  <a:schemeClr val="tx1"/>
                </a:solidFill>
              </a:rPr>
              <a:t>Modélisation des dynamiques cryogéniques (des accélérateurs) ; en cours</a:t>
            </a:r>
          </a:p>
          <a:p>
            <a:pPr lvl="2"/>
            <a:r>
              <a:rPr lang="fr-FR" dirty="0">
                <a:solidFill>
                  <a:schemeClr val="tx1"/>
                </a:solidFill>
              </a:rPr>
              <a:t>Cryogénie basse température (physique des BT et technologies associées) -&gt; CDD à venir à partir de Mars</a:t>
            </a:r>
          </a:p>
          <a:p>
            <a:pPr lvl="2"/>
            <a:r>
              <a:rPr lang="fr-FR" dirty="0">
                <a:solidFill>
                  <a:schemeClr val="tx1"/>
                </a:solidFill>
              </a:rPr>
              <a:t>Cible cryogéniques gazeuses (3He, H2) </a:t>
            </a:r>
          </a:p>
          <a:p>
            <a:pPr lvl="2"/>
            <a:r>
              <a:rPr lang="fr-FR" dirty="0">
                <a:solidFill>
                  <a:schemeClr val="tx1"/>
                </a:solidFill>
              </a:rPr>
              <a:t>Gestion de la maintenance (en appui de/sur </a:t>
            </a:r>
            <a:r>
              <a:rPr lang="fr-FR" dirty="0" err="1">
                <a:solidFill>
                  <a:schemeClr val="tx1"/>
                </a:solidFill>
              </a:rPr>
              <a:t>Supratech</a:t>
            </a:r>
            <a:r>
              <a:rPr lang="fr-FR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35DE3E8-96C4-4B34-A97D-A000DF425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BE48F-A7D6-8A4D-99CA-582EB3456AD8}" type="slidenum">
              <a:rPr lang="fr-FR" smtClean="0"/>
              <a:t>6</a:t>
            </a:fld>
            <a:endParaRPr lang="fr-FR"/>
          </a:p>
        </p:txBody>
      </p:sp>
      <p:sp>
        <p:nvSpPr>
          <p:cNvPr id="7" name="Espace réservé du pied de page 21">
            <a:extLst>
              <a:ext uri="{FF2B5EF4-FFF2-40B4-BE49-F238E27FC236}">
                <a16:creationId xmlns:a16="http://schemas.microsoft.com/office/drawing/2014/main" id="{F4F2BB83-E617-4F57-B459-1E56C5AA3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14674" y="6470652"/>
            <a:ext cx="596265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i="1" dirty="0"/>
              <a:t>DAS Accélérateurs</a:t>
            </a:r>
            <a:endParaRPr lang="en-GB" dirty="0"/>
          </a:p>
        </p:txBody>
      </p:sp>
      <p:sp>
        <p:nvSpPr>
          <p:cNvPr id="8" name="Espace réservé de la date 20">
            <a:extLst>
              <a:ext uri="{FF2B5EF4-FFF2-40B4-BE49-F238E27FC236}">
                <a16:creationId xmlns:a16="http://schemas.microsoft.com/office/drawing/2014/main" id="{D2D0899F-9D78-46C3-80A3-EFD068D6CD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1475" y="6470652"/>
            <a:ext cx="200025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24/02/2022</a:t>
            </a:r>
          </a:p>
        </p:txBody>
      </p:sp>
    </p:spTree>
    <p:extLst>
      <p:ext uri="{BB962C8B-B14F-4D97-AF65-F5344CB8AC3E}">
        <p14:creationId xmlns:p14="http://schemas.microsoft.com/office/powerpoint/2010/main" val="3468952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21F70038-42E2-4AEF-A3F4-65CC52672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Evolution anticipée de l’Equipe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DD90332-6325-4044-B267-C21DC96C67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600" y="770064"/>
            <a:ext cx="11506200" cy="5622109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rgbClr val="046EC0"/>
                </a:solidFill>
              </a:rPr>
              <a:t>Sollicitations nombreuses du Service Cryo au niveau du labo :</a:t>
            </a:r>
          </a:p>
          <a:p>
            <a:pPr lvl="2"/>
            <a:r>
              <a:rPr lang="fr-FR" dirty="0">
                <a:solidFill>
                  <a:schemeClr val="tx1"/>
                </a:solidFill>
              </a:rPr>
              <a:t>Projets de construction de machine : PERLE, Einstein </a:t>
            </a:r>
            <a:r>
              <a:rPr lang="fr-FR" dirty="0" err="1">
                <a:solidFill>
                  <a:schemeClr val="tx1"/>
                </a:solidFill>
              </a:rPr>
              <a:t>Telescop</a:t>
            </a:r>
            <a:r>
              <a:rPr lang="fr-FR" dirty="0">
                <a:solidFill>
                  <a:schemeClr val="tx1"/>
                </a:solidFill>
              </a:rPr>
              <a:t>, (</a:t>
            </a:r>
            <a:r>
              <a:rPr lang="fr-FR" dirty="0" err="1">
                <a:solidFill>
                  <a:schemeClr val="tx1"/>
                </a:solidFill>
              </a:rPr>
              <a:t>Litebird</a:t>
            </a:r>
            <a:r>
              <a:rPr lang="fr-FR" dirty="0">
                <a:solidFill>
                  <a:schemeClr val="tx1"/>
                </a:solidFill>
              </a:rPr>
              <a:t>, Dune) </a:t>
            </a:r>
          </a:p>
          <a:p>
            <a:pPr lvl="2"/>
            <a:r>
              <a:rPr lang="fr-FR" dirty="0">
                <a:solidFill>
                  <a:schemeClr val="tx1"/>
                </a:solidFill>
              </a:rPr>
              <a:t>Projet de R&amp;D : cibles, fabrication additive, etc.</a:t>
            </a:r>
          </a:p>
          <a:p>
            <a:pPr lvl="2"/>
            <a:r>
              <a:rPr lang="fr-FR" dirty="0" err="1">
                <a:solidFill>
                  <a:schemeClr val="tx1"/>
                </a:solidFill>
              </a:rPr>
              <a:t>Supratech</a:t>
            </a:r>
            <a:r>
              <a:rPr lang="fr-FR" dirty="0">
                <a:solidFill>
                  <a:schemeClr val="tx1"/>
                </a:solidFill>
              </a:rPr>
              <a:t> : missions opérationnelles + caractérisation de matériaux et de sous-systèmes (cf. transition énergétique et sollicitations industrielles), </a:t>
            </a:r>
            <a:r>
              <a:rPr lang="fr-FR" dirty="0" err="1">
                <a:solidFill>
                  <a:schemeClr val="tx1"/>
                </a:solidFill>
              </a:rPr>
              <a:t>Equipex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Pacifics</a:t>
            </a:r>
            <a:endParaRPr lang="fr-FR" dirty="0">
              <a:solidFill>
                <a:schemeClr val="tx1"/>
              </a:solidFill>
            </a:endParaRPr>
          </a:p>
          <a:p>
            <a:pPr marL="914400" lvl="2" indent="0">
              <a:buNone/>
            </a:pPr>
            <a:endParaRPr lang="fr-FR" dirty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pPr marL="914400" lvl="2" indent="0">
              <a:buNone/>
            </a:pPr>
            <a:r>
              <a:rPr lang="fr-FR" dirty="0">
                <a:solidFill>
                  <a:schemeClr val="tx1"/>
                </a:solidFill>
                <a:sym typeface="Symbol" panose="05050102010706020507" pitchFamily="18" charset="2"/>
              </a:rPr>
              <a:t> besoin de consolider (ou développer) l’expertise </a:t>
            </a:r>
            <a:r>
              <a:rPr lang="fr-FR" dirty="0" err="1">
                <a:solidFill>
                  <a:schemeClr val="tx1"/>
                </a:solidFill>
                <a:sym typeface="Symbol" panose="05050102010706020507" pitchFamily="18" charset="2"/>
              </a:rPr>
              <a:t>cryo</a:t>
            </a:r>
            <a:r>
              <a:rPr lang="fr-FR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</a:p>
          <a:p>
            <a:pPr marL="914400" lvl="2" indent="0">
              <a:buNone/>
            </a:pPr>
            <a:br>
              <a:rPr lang="fr-FR" dirty="0"/>
            </a:b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A5ECD74-B2E5-44E3-8523-8AD3973A1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BE48F-A7D6-8A4D-99CA-582EB3456AD8}" type="slidenum">
              <a:rPr lang="fr-FR" smtClean="0"/>
              <a:t>7</a:t>
            </a:fld>
            <a:endParaRPr lang="fr-FR"/>
          </a:p>
        </p:txBody>
      </p:sp>
      <p:sp>
        <p:nvSpPr>
          <p:cNvPr id="7" name="Espace réservé du pied de page 21">
            <a:extLst>
              <a:ext uri="{FF2B5EF4-FFF2-40B4-BE49-F238E27FC236}">
                <a16:creationId xmlns:a16="http://schemas.microsoft.com/office/drawing/2014/main" id="{68F6AC6B-6F01-442C-BD64-38610CEA9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14674" y="6470652"/>
            <a:ext cx="596265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i="1" dirty="0"/>
              <a:t>DAS Accélérateurs</a:t>
            </a:r>
            <a:endParaRPr lang="en-GB" dirty="0"/>
          </a:p>
        </p:txBody>
      </p:sp>
      <p:sp>
        <p:nvSpPr>
          <p:cNvPr id="8" name="Espace réservé de la date 20">
            <a:extLst>
              <a:ext uri="{FF2B5EF4-FFF2-40B4-BE49-F238E27FC236}">
                <a16:creationId xmlns:a16="http://schemas.microsoft.com/office/drawing/2014/main" id="{5D869A4F-FFFD-4D64-B060-A7EE912F77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1475" y="6470652"/>
            <a:ext cx="200025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24/02/2022</a:t>
            </a:r>
          </a:p>
        </p:txBody>
      </p:sp>
    </p:spTree>
    <p:extLst>
      <p:ext uri="{BB962C8B-B14F-4D97-AF65-F5344CB8AC3E}">
        <p14:creationId xmlns:p14="http://schemas.microsoft.com/office/powerpoint/2010/main" val="18508380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21F70038-42E2-4AEF-A3F4-65CC52672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Evolution anticipée de l’Equipe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DD90332-6325-4044-B267-C21DC96C67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600" y="770064"/>
            <a:ext cx="11506200" cy="5622109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Evolution de la composition de l’équipe (départs/arrivées permanents, docs, post-docs…)</a:t>
            </a:r>
          </a:p>
          <a:p>
            <a:pPr lvl="1"/>
            <a:endParaRPr lang="fr-FR" dirty="0"/>
          </a:p>
          <a:p>
            <a:pPr lvl="1"/>
            <a:r>
              <a:rPr lang="fr-FR" dirty="0"/>
              <a:t>AI :</a:t>
            </a:r>
          </a:p>
          <a:p>
            <a:pPr lvl="2"/>
            <a:r>
              <a:rPr lang="fr-FR" dirty="0"/>
              <a:t>AI en Techniques Expérimentales arrivé le 01/12/2021 (poste + candidat local) ; NB : dans le Service, le seul agent sur </a:t>
            </a:r>
            <a:r>
              <a:rPr lang="fr-FR"/>
              <a:t>cet emploi-type</a:t>
            </a:r>
            <a:endParaRPr lang="fr-FR" dirty="0"/>
          </a:p>
          <a:p>
            <a:pPr lvl="2"/>
            <a:endParaRPr lang="fr-FR" dirty="0"/>
          </a:p>
          <a:p>
            <a:pPr lvl="1"/>
            <a:r>
              <a:rPr lang="fr-FR" dirty="0"/>
              <a:t>IE/IR :</a:t>
            </a:r>
          </a:p>
          <a:p>
            <a:pPr lvl="2"/>
            <a:r>
              <a:rPr lang="fr-FR" dirty="0"/>
              <a:t>2 agents en contrat jusqu’à fin 2022 ; ensuite ?</a:t>
            </a:r>
          </a:p>
          <a:p>
            <a:pPr lvl="2"/>
            <a:r>
              <a:rPr lang="fr-FR" dirty="0"/>
              <a:t>1 agent en fin de carrière</a:t>
            </a:r>
          </a:p>
          <a:p>
            <a:pPr lvl="1"/>
            <a:endParaRPr lang="fr-FR" dirty="0"/>
          </a:p>
          <a:p>
            <a:pPr lvl="1"/>
            <a:r>
              <a:rPr lang="fr-FR" dirty="0"/>
              <a:t>Doctorant : </a:t>
            </a:r>
          </a:p>
          <a:p>
            <a:pPr lvl="2"/>
            <a:r>
              <a:rPr lang="fr-FR" dirty="0"/>
              <a:t>1 doc en 2</a:t>
            </a:r>
            <a:r>
              <a:rPr lang="fr-FR" baseline="30000" dirty="0"/>
              <a:t>ème</a:t>
            </a:r>
            <a:r>
              <a:rPr lang="fr-FR" dirty="0"/>
              <a:t> année</a:t>
            </a:r>
          </a:p>
          <a:p>
            <a:pPr lvl="1"/>
            <a:endParaRPr lang="fr-FR" dirty="0"/>
          </a:p>
          <a:p>
            <a:pPr lvl="1"/>
            <a:r>
              <a:rPr lang="fr-FR" dirty="0"/>
              <a:t>Post-Doc :</a:t>
            </a:r>
          </a:p>
          <a:p>
            <a:pPr lvl="2"/>
            <a:r>
              <a:rPr lang="fr-FR" dirty="0"/>
              <a:t>Une demande en cours -&gt; besoin pour les activités très basses T° en cours et à venir (projets </a:t>
            </a:r>
            <a:r>
              <a:rPr lang="fr-FR" dirty="0" err="1"/>
              <a:t>NGCryo</a:t>
            </a:r>
            <a:r>
              <a:rPr lang="fr-FR" dirty="0"/>
              <a:t> et POLAREX, </a:t>
            </a:r>
            <a:r>
              <a:rPr lang="fr-FR" dirty="0" err="1"/>
              <a:t>Supratech</a:t>
            </a:r>
            <a:r>
              <a:rPr lang="fr-FR" dirty="0"/>
              <a:t>) ; il y a un candidat local</a:t>
            </a:r>
          </a:p>
          <a:p>
            <a:pPr lvl="2"/>
            <a:endParaRPr lang="fr-FR" dirty="0"/>
          </a:p>
          <a:p>
            <a:pPr indent="0">
              <a:buNone/>
            </a:pPr>
            <a:br>
              <a:rPr lang="fr-FR" dirty="0"/>
            </a:b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A5ECD74-B2E5-44E3-8523-8AD3973A1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BE48F-A7D6-8A4D-99CA-582EB3456AD8}" type="slidenum">
              <a:rPr lang="fr-FR" smtClean="0"/>
              <a:t>8</a:t>
            </a:fld>
            <a:endParaRPr lang="fr-FR"/>
          </a:p>
        </p:txBody>
      </p:sp>
      <p:sp>
        <p:nvSpPr>
          <p:cNvPr id="7" name="Espace réservé du pied de page 21">
            <a:extLst>
              <a:ext uri="{FF2B5EF4-FFF2-40B4-BE49-F238E27FC236}">
                <a16:creationId xmlns:a16="http://schemas.microsoft.com/office/drawing/2014/main" id="{68F6AC6B-6F01-442C-BD64-38610CEA9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14674" y="6470652"/>
            <a:ext cx="596265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i="1" dirty="0"/>
              <a:t>DAS Accélérateurs</a:t>
            </a:r>
            <a:endParaRPr lang="en-GB" dirty="0"/>
          </a:p>
        </p:txBody>
      </p:sp>
      <p:sp>
        <p:nvSpPr>
          <p:cNvPr id="8" name="Espace réservé de la date 20">
            <a:extLst>
              <a:ext uri="{FF2B5EF4-FFF2-40B4-BE49-F238E27FC236}">
                <a16:creationId xmlns:a16="http://schemas.microsoft.com/office/drawing/2014/main" id="{5D869A4F-FFFD-4D64-B060-A7EE912F77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1475" y="6470652"/>
            <a:ext cx="200025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24/02/2022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C1900FA-6156-401A-B4FF-1C014533704B}"/>
              </a:ext>
            </a:extLst>
          </p:cNvPr>
          <p:cNvSpPr/>
          <p:nvPr/>
        </p:nvSpPr>
        <p:spPr>
          <a:xfrm>
            <a:off x="937263" y="5351809"/>
            <a:ext cx="45524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ym typeface="Symbol" panose="05050102010706020507" pitchFamily="18" charset="2"/>
              </a:rPr>
              <a:t> recrutement d’un IR envisagé à court terme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169361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2" descr="http://wpwww.ijclab.in2p3.fr/portail-ijclab/wp-content/uploads/sites/12/2020/01/logo-provisoire@0.5x.png">
            <a:extLst>
              <a:ext uri="{FF2B5EF4-FFF2-40B4-BE49-F238E27FC236}">
                <a16:creationId xmlns:a16="http://schemas.microsoft.com/office/drawing/2014/main" id="{74FD3900-71B1-4F81-AFF3-9FACF5DACE1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CEADDF10-9DDA-4534-B718-BCEB896EC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34343" y="6479056"/>
            <a:ext cx="2741673" cy="364730"/>
          </a:xfrm>
        </p:spPr>
        <p:txBody>
          <a:bodyPr/>
          <a:lstStyle/>
          <a:p>
            <a:fld id="{77E71596-5F9D-49C5-9701-16B3CA54319D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2D119B3-BAE6-472C-B1B6-FC04AAC84DB6}"/>
              </a:ext>
            </a:extLst>
          </p:cNvPr>
          <p:cNvSpPr/>
          <p:nvPr/>
        </p:nvSpPr>
        <p:spPr>
          <a:xfrm>
            <a:off x="3768944" y="2967335"/>
            <a:ext cx="4345485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000" dirty="0">
                <a:solidFill>
                  <a:srgbClr val="015290"/>
                </a:solidFill>
              </a:rPr>
              <a:t>Merci pour votre attention</a:t>
            </a:r>
          </a:p>
        </p:txBody>
      </p:sp>
    </p:spTree>
    <p:extLst>
      <p:ext uri="{BB962C8B-B14F-4D97-AF65-F5344CB8AC3E}">
        <p14:creationId xmlns:p14="http://schemas.microsoft.com/office/powerpoint/2010/main" val="141797398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30357</TotalTime>
  <Words>1054</Words>
  <Application>Microsoft Office PowerPoint</Application>
  <PresentationFormat>Grand écran</PresentationFormat>
  <Paragraphs>178</Paragraphs>
  <Slides>9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Courier New</vt:lpstr>
      <vt:lpstr>Symbol</vt:lpstr>
      <vt:lpstr>Wingdings</vt:lpstr>
      <vt:lpstr>Thème Office</vt:lpstr>
      <vt:lpstr>Présentation PowerPoint</vt:lpstr>
      <vt:lpstr>Contexte</vt:lpstr>
      <vt:lpstr>Les ressources</vt:lpstr>
      <vt:lpstr>Activités d’équipe : OPérations Intérieures </vt:lpstr>
      <vt:lpstr>Activités d’équipe : OPérations EXtérieures </vt:lpstr>
      <vt:lpstr>Evolution anticipée de l’Equipe</vt:lpstr>
      <vt:lpstr>Evolution anticipée de l’Equipe</vt:lpstr>
      <vt:lpstr>Evolution anticipée de l’Equipe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laure massacrier</dc:creator>
  <cp:lastModifiedBy>Patxi Duthil</cp:lastModifiedBy>
  <cp:revision>1083</cp:revision>
  <cp:lastPrinted>2020-02-05T07:53:30Z</cp:lastPrinted>
  <dcterms:created xsi:type="dcterms:W3CDTF">2018-12-09T14:10:51Z</dcterms:created>
  <dcterms:modified xsi:type="dcterms:W3CDTF">2022-02-24T11:32:57Z</dcterms:modified>
</cp:coreProperties>
</file>